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4"/>
  </p:notesMasterIdLst>
  <p:handoutMasterIdLst>
    <p:handoutMasterId r:id="rId25"/>
  </p:handoutMasterIdLst>
  <p:sldIdLst>
    <p:sldId id="256" r:id="rId2"/>
    <p:sldId id="672" r:id="rId3"/>
    <p:sldId id="680" r:id="rId4"/>
    <p:sldId id="668" r:id="rId5"/>
    <p:sldId id="669" r:id="rId6"/>
    <p:sldId id="686" r:id="rId7"/>
    <p:sldId id="670" r:id="rId8"/>
    <p:sldId id="671" r:id="rId9"/>
    <p:sldId id="615" r:id="rId10"/>
    <p:sldId id="681" r:id="rId11"/>
    <p:sldId id="663" r:id="rId12"/>
    <p:sldId id="673" r:id="rId13"/>
    <p:sldId id="658" r:id="rId14"/>
    <p:sldId id="665" r:id="rId15"/>
    <p:sldId id="691" r:id="rId16"/>
    <p:sldId id="678" r:id="rId17"/>
    <p:sldId id="682" r:id="rId18"/>
    <p:sldId id="684" r:id="rId19"/>
    <p:sldId id="685" r:id="rId20"/>
    <p:sldId id="683" r:id="rId21"/>
    <p:sldId id="690" r:id="rId22"/>
    <p:sldId id="621" r:id="rId23"/>
  </p:sldIdLst>
  <p:sldSz cx="10801350" cy="7921625"/>
  <p:notesSz cx="6797675" cy="9926638"/>
  <p:defaultTextStyle>
    <a:lvl1pPr>
      <a:defRPr>
        <a:latin typeface="Century Gothic"/>
        <a:ea typeface="Century Gothic"/>
        <a:cs typeface="Century Gothic"/>
        <a:sym typeface="Century Gothic"/>
      </a:defRPr>
    </a:lvl1pPr>
    <a:lvl2pPr indent="411182">
      <a:defRPr>
        <a:latin typeface="Century Gothic"/>
        <a:ea typeface="Century Gothic"/>
        <a:cs typeface="Century Gothic"/>
        <a:sym typeface="Century Gothic"/>
      </a:defRPr>
    </a:lvl2pPr>
    <a:lvl3pPr indent="822364">
      <a:defRPr>
        <a:latin typeface="Century Gothic"/>
        <a:ea typeface="Century Gothic"/>
        <a:cs typeface="Century Gothic"/>
        <a:sym typeface="Century Gothic"/>
      </a:defRPr>
    </a:lvl3pPr>
    <a:lvl4pPr indent="1233548">
      <a:defRPr>
        <a:latin typeface="Century Gothic"/>
        <a:ea typeface="Century Gothic"/>
        <a:cs typeface="Century Gothic"/>
        <a:sym typeface="Century Gothic"/>
      </a:defRPr>
    </a:lvl4pPr>
    <a:lvl5pPr indent="1644730">
      <a:defRPr>
        <a:latin typeface="Century Gothic"/>
        <a:ea typeface="Century Gothic"/>
        <a:cs typeface="Century Gothic"/>
        <a:sym typeface="Century Gothic"/>
      </a:defRPr>
    </a:lvl5pPr>
    <a:lvl6pPr indent="2055912">
      <a:defRPr>
        <a:latin typeface="Century Gothic"/>
        <a:ea typeface="Century Gothic"/>
        <a:cs typeface="Century Gothic"/>
        <a:sym typeface="Century Gothic"/>
      </a:defRPr>
    </a:lvl6pPr>
    <a:lvl7pPr indent="2467094">
      <a:defRPr>
        <a:latin typeface="Century Gothic"/>
        <a:ea typeface="Century Gothic"/>
        <a:cs typeface="Century Gothic"/>
        <a:sym typeface="Century Gothic"/>
      </a:defRPr>
    </a:lvl7pPr>
    <a:lvl8pPr indent="2878276">
      <a:defRPr>
        <a:latin typeface="Century Gothic"/>
        <a:ea typeface="Century Gothic"/>
        <a:cs typeface="Century Gothic"/>
        <a:sym typeface="Century Gothic"/>
      </a:defRPr>
    </a:lvl8pPr>
    <a:lvl9pPr indent="3289460">
      <a:defRPr>
        <a:latin typeface="Century Gothic"/>
        <a:ea typeface="Century Gothic"/>
        <a:cs typeface="Century Gothic"/>
        <a:sym typeface="Century Gothic"/>
      </a:defRPr>
    </a:lvl9pPr>
  </p:defaultTextStyle>
  <p:extLst>
    <p:ext uri="{EFAFB233-063F-42B5-8137-9DF3F51BA10A}">
      <p15:sldGuideLst xmlns:p15="http://schemas.microsoft.com/office/powerpoint/2012/main" xmlns="">
        <p15:guide id="1" orient="horz" pos="2495">
          <p15:clr>
            <a:srgbClr val="A4A3A4"/>
          </p15:clr>
        </p15:guide>
        <p15:guide id="2" pos="3402">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phumezo Gayiya" initials="LG" lastIdx="0" clrIdx="0">
    <p:extLst>
      <p:ext uri="{19B8F6BF-5375-455C-9EA6-DF929625EA0E}">
        <p15:presenceInfo xmlns:p15="http://schemas.microsoft.com/office/powerpoint/2012/main" xmlns="" userId="S-1-5-21-218121654-3283966679-327353353-130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8CC"/>
          </a:solidFill>
        </a:fill>
      </a:tcStyle>
    </a:wholeTbl>
    <a:band2H>
      <a:tcTxStyle/>
      <a:tcStyle>
        <a:tcBdr/>
        <a:fill>
          <a:solidFill>
            <a:srgbClr val="FFEDE7"/>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E8637"/>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E8637"/>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E8637"/>
          </a:solidFill>
        </a:fill>
      </a:tcStyle>
    </a:firstRow>
  </a:tblStyle>
  <a:tblStyle styleId="{C7B018BB-80A7-4F77-B60F-C8B233D01FF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4CBCA"/>
          </a:solidFill>
        </a:fill>
      </a:tcStyle>
    </a:wholeTbl>
    <a:band2H>
      <a:tcTxStyle/>
      <a:tcStyle>
        <a:tcBdr/>
        <a:fill>
          <a:solidFill>
            <a:srgbClr val="F2E7E7"/>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32C16"/>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32C16"/>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32C16"/>
          </a:solidFill>
        </a:fill>
      </a:tcStyle>
    </a:firstRow>
  </a:tblStyle>
  <a:tblStyle styleId="{EEE7283C-3CF3-47DC-8721-378D4A62B22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D6D8"/>
          </a:solidFill>
        </a:fill>
      </a:tcStyle>
    </a:wholeTbl>
    <a:band2H>
      <a:tcTxStyle/>
      <a:tcStyle>
        <a:tcBdr/>
        <a:fill>
          <a:solidFill>
            <a:srgbClr val="EBECEC"/>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7C84"/>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7C84"/>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7C84"/>
          </a:solidFill>
        </a:fill>
      </a:tcStyle>
    </a:firstRow>
  </a:tblStyle>
  <a:tblStyle styleId="{CF821DB8-F4EB-4A41-A1BA-3FCAFE7338EE}" styleName="">
    <a:tblBg/>
    <a:wholeTbl>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E8637"/>
          </a:solidFill>
        </a:fill>
      </a:tcStyle>
    </a:firstCol>
    <a:lastRow>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E8637"/>
          </a:solidFill>
        </a:fill>
      </a:tcStyle>
    </a:firstRow>
  </a:tblStyle>
  <a:tblStyle styleId="{33BA23B1-9221-436E-865A-0063620EA4FD}"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entury Gothic"/>
          <a:ea typeface="Century Gothic"/>
          <a:cs typeface="Century Gothic"/>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912" autoAdjust="0"/>
  </p:normalViewPr>
  <p:slideViewPr>
    <p:cSldViewPr>
      <p:cViewPr varScale="1">
        <p:scale>
          <a:sx n="60" d="100"/>
          <a:sy n="60" d="100"/>
        </p:scale>
        <p:origin x="-1368" y="-84"/>
      </p:cViewPr>
      <p:guideLst>
        <p:guide orient="horz" pos="2495"/>
        <p:guide pos="340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7" d="100"/>
          <a:sy n="47" d="100"/>
        </p:scale>
        <p:origin x="2708" y="2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5B78D-8364-4A7D-B3B2-6C2A37239D9E}"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2AF9C52C-2F83-444C-87F7-7B280FC6B335}">
      <dgm:prSet phldrT="[Text]" custT="1"/>
      <dgm:spPr/>
      <dgm:t>
        <a:bodyPr/>
        <a:lstStyle/>
        <a:p>
          <a:r>
            <a:rPr lang="en-US" sz="900" dirty="0" smtClean="0">
              <a:latin typeface="Arial" panose="020B0604020202020204" pitchFamily="34" charset="0"/>
              <a:cs typeface="Arial" panose="020B0604020202020204" pitchFamily="34" charset="0"/>
            </a:rPr>
            <a:t>June 2015: Feasibility Study</a:t>
          </a:r>
          <a:endParaRPr lang="en-US" sz="900" dirty="0">
            <a:latin typeface="Arial" panose="020B0604020202020204" pitchFamily="34" charset="0"/>
            <a:cs typeface="Arial" panose="020B0604020202020204" pitchFamily="34" charset="0"/>
          </a:endParaRPr>
        </a:p>
      </dgm:t>
    </dgm:pt>
    <dgm:pt modelId="{66CE53CD-F6A0-440E-BE52-20450E67594B}" type="parTrans" cxnId="{0C94394F-6EEB-40A7-A514-FDC052027901}">
      <dgm:prSet/>
      <dgm:spPr/>
      <dgm:t>
        <a:bodyPr/>
        <a:lstStyle/>
        <a:p>
          <a:endParaRPr lang="en-US"/>
        </a:p>
      </dgm:t>
    </dgm:pt>
    <dgm:pt modelId="{53221E14-4CCC-453D-B8FC-5C890A4B4C93}" type="sibTrans" cxnId="{0C94394F-6EEB-40A7-A514-FDC052027901}">
      <dgm:prSet/>
      <dgm:spPr/>
      <dgm:t>
        <a:bodyPr/>
        <a:lstStyle/>
        <a:p>
          <a:endParaRPr lang="en-US"/>
        </a:p>
      </dgm:t>
    </dgm:pt>
    <dgm:pt modelId="{EE91B8A1-1545-4B52-B94D-5894913C9B11}">
      <dgm:prSet phldrT="[Text]" custT="1"/>
      <dgm:spPr/>
      <dgm:t>
        <a:bodyPr/>
        <a:lstStyle/>
        <a:p>
          <a:r>
            <a:rPr lang="en-US" sz="900" dirty="0" smtClean="0">
              <a:latin typeface="Arial" panose="020B0604020202020204" pitchFamily="34" charset="0"/>
              <a:cs typeface="Arial" panose="020B0604020202020204" pitchFamily="34" charset="0"/>
            </a:rPr>
            <a:t>April 2016: Property Registered under Government</a:t>
          </a:r>
          <a:endParaRPr lang="en-US" sz="900" dirty="0">
            <a:latin typeface="Arial" panose="020B0604020202020204" pitchFamily="34" charset="0"/>
            <a:cs typeface="Arial" panose="020B0604020202020204" pitchFamily="34" charset="0"/>
          </a:endParaRPr>
        </a:p>
      </dgm:t>
    </dgm:pt>
    <dgm:pt modelId="{89F15C38-9C27-4243-A0AB-F396243445E5}" type="parTrans" cxnId="{5A04B969-0FC4-44B6-9F0C-9C6F31FADCE4}">
      <dgm:prSet/>
      <dgm:spPr/>
      <dgm:t>
        <a:bodyPr/>
        <a:lstStyle/>
        <a:p>
          <a:endParaRPr lang="en-US"/>
        </a:p>
      </dgm:t>
    </dgm:pt>
    <dgm:pt modelId="{FC7D5F78-7477-45C7-B51F-E56C16324777}" type="sibTrans" cxnId="{5A04B969-0FC4-44B6-9F0C-9C6F31FADCE4}">
      <dgm:prSet/>
      <dgm:spPr/>
      <dgm:t>
        <a:bodyPr/>
        <a:lstStyle/>
        <a:p>
          <a:endParaRPr lang="en-US"/>
        </a:p>
      </dgm:t>
    </dgm:pt>
    <dgm:pt modelId="{21BDE724-08BA-411B-A297-92D7C8610491}">
      <dgm:prSet phldrT="[Text]" custT="1"/>
      <dgm:spPr/>
      <dgm:t>
        <a:bodyPr/>
        <a:lstStyle/>
        <a:p>
          <a:r>
            <a:rPr lang="en-US" sz="900" dirty="0" smtClean="0">
              <a:latin typeface="Arial" panose="020B0604020202020204" pitchFamily="34" charset="0"/>
              <a:cs typeface="Arial" panose="020B0604020202020204" pitchFamily="34" charset="0"/>
            </a:rPr>
            <a:t>November 2018: Procurement Instruction Issued for Phase 1(Only)</a:t>
          </a:r>
          <a:endParaRPr lang="en-US" sz="900" dirty="0">
            <a:latin typeface="Arial" panose="020B0604020202020204" pitchFamily="34" charset="0"/>
            <a:cs typeface="Arial" panose="020B0604020202020204" pitchFamily="34" charset="0"/>
          </a:endParaRPr>
        </a:p>
      </dgm:t>
    </dgm:pt>
    <dgm:pt modelId="{8D09A91E-E0E4-4158-B2E9-42E7319138EE}" type="parTrans" cxnId="{267D3388-EA8D-4191-AE64-FEE9424D63A1}">
      <dgm:prSet/>
      <dgm:spPr/>
      <dgm:t>
        <a:bodyPr/>
        <a:lstStyle/>
        <a:p>
          <a:endParaRPr lang="en-US"/>
        </a:p>
      </dgm:t>
    </dgm:pt>
    <dgm:pt modelId="{F2A7BE3B-6808-476B-AB7A-9980330B6F26}" type="sibTrans" cxnId="{267D3388-EA8D-4191-AE64-FEE9424D63A1}">
      <dgm:prSet/>
      <dgm:spPr/>
      <dgm:t>
        <a:bodyPr/>
        <a:lstStyle/>
        <a:p>
          <a:endParaRPr lang="en-US"/>
        </a:p>
      </dgm:t>
    </dgm:pt>
    <dgm:pt modelId="{5E455B36-24AE-408F-8D10-1C16B9AF5854}">
      <dgm:prSet phldrT="[Text]" custT="1"/>
      <dgm:spPr/>
      <dgm:t>
        <a:bodyPr/>
        <a:lstStyle/>
        <a:p>
          <a:r>
            <a:rPr lang="en-US" sz="900" dirty="0" smtClean="0">
              <a:latin typeface="Arial" panose="020B0604020202020204" pitchFamily="34" charset="0"/>
              <a:cs typeface="Arial" panose="020B0604020202020204" pitchFamily="34" charset="0"/>
            </a:rPr>
            <a:t>2018 DBSA Appointed as Implementing Agents</a:t>
          </a:r>
          <a:endParaRPr lang="en-US" sz="900" dirty="0">
            <a:latin typeface="Arial" panose="020B0604020202020204" pitchFamily="34" charset="0"/>
            <a:cs typeface="Arial" panose="020B0604020202020204" pitchFamily="34" charset="0"/>
          </a:endParaRPr>
        </a:p>
      </dgm:t>
    </dgm:pt>
    <dgm:pt modelId="{ADB710D8-6BEC-4F4F-9BAD-1228C82E36EF}" type="parTrans" cxnId="{5367D6E4-401B-49D0-89FE-43B3B3A60A0A}">
      <dgm:prSet/>
      <dgm:spPr/>
      <dgm:t>
        <a:bodyPr/>
        <a:lstStyle/>
        <a:p>
          <a:endParaRPr lang="en-US"/>
        </a:p>
      </dgm:t>
    </dgm:pt>
    <dgm:pt modelId="{8F15D96F-2293-4297-B075-BB37ADA8989B}" type="sibTrans" cxnId="{5367D6E4-401B-49D0-89FE-43B3B3A60A0A}">
      <dgm:prSet/>
      <dgm:spPr/>
      <dgm:t>
        <a:bodyPr/>
        <a:lstStyle/>
        <a:p>
          <a:endParaRPr lang="en-US"/>
        </a:p>
      </dgm:t>
    </dgm:pt>
    <dgm:pt modelId="{F67AE20C-68BE-4CC9-BE25-FE49F5FEE3A7}">
      <dgm:prSet phldrT="[Text]" custT="1"/>
      <dgm:spPr/>
      <dgm:t>
        <a:bodyPr/>
        <a:lstStyle/>
        <a:p>
          <a:r>
            <a:rPr lang="en-US" sz="900" dirty="0" smtClean="0">
              <a:latin typeface="Arial" panose="020B0604020202020204" pitchFamily="34" charset="0"/>
              <a:cs typeface="Arial" panose="020B0604020202020204" pitchFamily="34" charset="0"/>
            </a:rPr>
            <a:t>September 2018: PSP Appointed for Planning &amp; Design</a:t>
          </a:r>
          <a:endParaRPr lang="en-US" sz="900" dirty="0">
            <a:latin typeface="Arial" panose="020B0604020202020204" pitchFamily="34" charset="0"/>
            <a:cs typeface="Arial" panose="020B0604020202020204" pitchFamily="34" charset="0"/>
          </a:endParaRPr>
        </a:p>
      </dgm:t>
    </dgm:pt>
    <dgm:pt modelId="{31EC7615-3762-4D2F-BBE0-0C9A5999AFC4}" type="parTrans" cxnId="{E60CCEEB-DBA2-4D81-879F-608B805F2B4E}">
      <dgm:prSet/>
      <dgm:spPr/>
      <dgm:t>
        <a:bodyPr/>
        <a:lstStyle/>
        <a:p>
          <a:endParaRPr lang="en-US"/>
        </a:p>
      </dgm:t>
    </dgm:pt>
    <dgm:pt modelId="{D09B7AEA-A962-482D-B648-E97FBDBFACAE}" type="sibTrans" cxnId="{E60CCEEB-DBA2-4D81-879F-608B805F2B4E}">
      <dgm:prSet/>
      <dgm:spPr/>
      <dgm:t>
        <a:bodyPr/>
        <a:lstStyle/>
        <a:p>
          <a:endParaRPr lang="en-US"/>
        </a:p>
      </dgm:t>
    </dgm:pt>
    <dgm:pt modelId="{67E68F99-0FCD-461F-9B2A-DEEB0E7DC935}">
      <dgm:prSet phldrT="[Text]" custT="1"/>
      <dgm:spPr/>
      <dgm:t>
        <a:bodyPr/>
        <a:lstStyle/>
        <a:p>
          <a:r>
            <a:rPr lang="en-US" sz="900" dirty="0" smtClean="0">
              <a:latin typeface="Arial" panose="020B0604020202020204" pitchFamily="34" charset="0"/>
              <a:cs typeface="Arial" panose="020B0604020202020204" pitchFamily="34" charset="0"/>
            </a:rPr>
            <a:t>April 2019: Contractor Appointed</a:t>
          </a:r>
          <a:endParaRPr lang="en-US" sz="900" dirty="0">
            <a:latin typeface="Arial" panose="020B0604020202020204" pitchFamily="34" charset="0"/>
            <a:cs typeface="Arial" panose="020B0604020202020204" pitchFamily="34" charset="0"/>
          </a:endParaRPr>
        </a:p>
      </dgm:t>
    </dgm:pt>
    <dgm:pt modelId="{D680DDF2-8E68-4C7D-A4CA-F254D3A774C8}" type="parTrans" cxnId="{49FCCF89-1C39-4A76-B4D5-F5A66E4151F6}">
      <dgm:prSet/>
      <dgm:spPr/>
      <dgm:t>
        <a:bodyPr/>
        <a:lstStyle/>
        <a:p>
          <a:endParaRPr lang="en-US"/>
        </a:p>
      </dgm:t>
    </dgm:pt>
    <dgm:pt modelId="{D031EDD7-62E1-4B60-BC96-69F419583684}" type="sibTrans" cxnId="{49FCCF89-1C39-4A76-B4D5-F5A66E4151F6}">
      <dgm:prSet/>
      <dgm:spPr/>
      <dgm:t>
        <a:bodyPr/>
        <a:lstStyle/>
        <a:p>
          <a:endParaRPr lang="en-US"/>
        </a:p>
      </dgm:t>
    </dgm:pt>
    <dgm:pt modelId="{2689F0B7-0DA3-44F7-AD55-2E4E05FC9B3B}">
      <dgm:prSet phldrT="[Text]" custT="1"/>
      <dgm:spPr/>
      <dgm:t>
        <a:bodyPr/>
        <a:lstStyle/>
        <a:p>
          <a:r>
            <a:rPr lang="en-US" sz="900" dirty="0" smtClean="0">
              <a:latin typeface="Arial" panose="020B0604020202020204" pitchFamily="34" charset="0"/>
              <a:cs typeface="Arial" panose="020B0604020202020204" pitchFamily="34" charset="0"/>
            </a:rPr>
            <a:t>June 2018 : Site handover</a:t>
          </a:r>
          <a:endParaRPr lang="en-US" sz="900" dirty="0">
            <a:latin typeface="Arial" panose="020B0604020202020204" pitchFamily="34" charset="0"/>
            <a:cs typeface="Arial" panose="020B0604020202020204" pitchFamily="34" charset="0"/>
          </a:endParaRPr>
        </a:p>
      </dgm:t>
    </dgm:pt>
    <dgm:pt modelId="{2E6B94B8-9041-4F8A-81D1-C54FE0C8CBF0}" type="parTrans" cxnId="{665FE8F7-5062-4587-A33A-9174901C15E2}">
      <dgm:prSet/>
      <dgm:spPr/>
      <dgm:t>
        <a:bodyPr/>
        <a:lstStyle/>
        <a:p>
          <a:endParaRPr lang="en-US"/>
        </a:p>
      </dgm:t>
    </dgm:pt>
    <dgm:pt modelId="{815BDBD0-A8B5-4803-AD57-422A6ACDB768}" type="sibTrans" cxnId="{665FE8F7-5062-4587-A33A-9174901C15E2}">
      <dgm:prSet/>
      <dgm:spPr/>
      <dgm:t>
        <a:bodyPr/>
        <a:lstStyle/>
        <a:p>
          <a:endParaRPr lang="en-US"/>
        </a:p>
      </dgm:t>
    </dgm:pt>
    <dgm:pt modelId="{E5F1BF28-BB4A-47B0-AF4E-388C89088343}">
      <dgm:prSet phldrT="[Text]" custT="1"/>
      <dgm:spPr/>
      <dgm:t>
        <a:bodyPr/>
        <a:lstStyle/>
        <a:p>
          <a:r>
            <a:rPr lang="en-US" sz="900" dirty="0" smtClean="0">
              <a:latin typeface="Arial" panose="020B0604020202020204" pitchFamily="34" charset="0"/>
              <a:cs typeface="Arial" panose="020B0604020202020204" pitchFamily="34" charset="0"/>
            </a:rPr>
            <a:t>April 2020: Initial Completion</a:t>
          </a:r>
          <a:endParaRPr lang="en-US" sz="900" dirty="0">
            <a:latin typeface="Arial" panose="020B0604020202020204" pitchFamily="34" charset="0"/>
            <a:cs typeface="Arial" panose="020B0604020202020204" pitchFamily="34" charset="0"/>
          </a:endParaRPr>
        </a:p>
      </dgm:t>
    </dgm:pt>
    <dgm:pt modelId="{034A3FE8-72A3-441B-A2BF-818C7BC884AB}" type="parTrans" cxnId="{28045771-5F4E-4DC5-BEA0-1A83826AD28B}">
      <dgm:prSet/>
      <dgm:spPr/>
      <dgm:t>
        <a:bodyPr/>
        <a:lstStyle/>
        <a:p>
          <a:endParaRPr lang="en-US"/>
        </a:p>
      </dgm:t>
    </dgm:pt>
    <dgm:pt modelId="{41B0D0C0-E6F3-4C10-9A55-1AE804527DB8}" type="sibTrans" cxnId="{28045771-5F4E-4DC5-BEA0-1A83826AD28B}">
      <dgm:prSet/>
      <dgm:spPr/>
      <dgm:t>
        <a:bodyPr/>
        <a:lstStyle/>
        <a:p>
          <a:endParaRPr lang="en-US"/>
        </a:p>
      </dgm:t>
    </dgm:pt>
    <dgm:pt modelId="{461E2644-5F49-4199-B36D-D38393867E15}">
      <dgm:prSet phldrT="[Text]" custT="1"/>
      <dgm:spPr/>
      <dgm:t>
        <a:bodyPr/>
        <a:lstStyle/>
        <a:p>
          <a:r>
            <a:rPr lang="en-US" sz="900" dirty="0" smtClean="0">
              <a:latin typeface="Arial" panose="020B0604020202020204" pitchFamily="34" charset="0"/>
              <a:cs typeface="Arial" panose="020B0604020202020204" pitchFamily="34" charset="0"/>
            </a:rPr>
            <a:t>2020: Delays due to Site Disruptions and Covid-19</a:t>
          </a:r>
          <a:endParaRPr lang="en-US" sz="900" dirty="0">
            <a:latin typeface="Arial" panose="020B0604020202020204" pitchFamily="34" charset="0"/>
            <a:cs typeface="Arial" panose="020B0604020202020204" pitchFamily="34" charset="0"/>
          </a:endParaRPr>
        </a:p>
      </dgm:t>
    </dgm:pt>
    <dgm:pt modelId="{724BD6ED-7F54-476F-96E3-27EB7A21AAD2}" type="parTrans" cxnId="{FE8DF386-3877-4A65-A0B6-4E97F09838BC}">
      <dgm:prSet/>
      <dgm:spPr/>
      <dgm:t>
        <a:bodyPr/>
        <a:lstStyle/>
        <a:p>
          <a:endParaRPr lang="en-US"/>
        </a:p>
      </dgm:t>
    </dgm:pt>
    <dgm:pt modelId="{155F75CB-9A5E-4FAE-B669-5CAB3C5D97AB}" type="sibTrans" cxnId="{FE8DF386-3877-4A65-A0B6-4E97F09838BC}">
      <dgm:prSet/>
      <dgm:spPr/>
      <dgm:t>
        <a:bodyPr/>
        <a:lstStyle/>
        <a:p>
          <a:endParaRPr lang="en-US"/>
        </a:p>
      </dgm:t>
    </dgm:pt>
    <dgm:pt modelId="{F5D99DB8-6696-4BE0-8AAD-ADE045FD36FC}">
      <dgm:prSet phldrT="[Text]" custT="1"/>
      <dgm:spPr/>
      <dgm:t>
        <a:bodyPr/>
        <a:lstStyle/>
        <a:p>
          <a:r>
            <a:rPr lang="en-US" sz="900" dirty="0" smtClean="0">
              <a:latin typeface="Arial" panose="020B0604020202020204" pitchFamily="34" charset="0"/>
              <a:cs typeface="Arial" panose="020B0604020202020204" pitchFamily="34" charset="0"/>
            </a:rPr>
            <a:t>September 2021: Practical Completion</a:t>
          </a:r>
          <a:endParaRPr lang="en-US" sz="900" dirty="0">
            <a:latin typeface="Arial" panose="020B0604020202020204" pitchFamily="34" charset="0"/>
            <a:cs typeface="Arial" panose="020B0604020202020204" pitchFamily="34" charset="0"/>
          </a:endParaRPr>
        </a:p>
      </dgm:t>
    </dgm:pt>
    <dgm:pt modelId="{7D48CD9A-52BC-43F5-9F18-950A82F09C0A}" type="parTrans" cxnId="{EB692F41-831E-4423-B079-5240759A35E3}">
      <dgm:prSet/>
      <dgm:spPr/>
      <dgm:t>
        <a:bodyPr/>
        <a:lstStyle/>
        <a:p>
          <a:endParaRPr lang="en-US"/>
        </a:p>
      </dgm:t>
    </dgm:pt>
    <dgm:pt modelId="{FFF2ED92-DF0F-4B6E-B1E9-22FDB36383E2}" type="sibTrans" cxnId="{EB692F41-831E-4423-B079-5240759A35E3}">
      <dgm:prSet/>
      <dgm:spPr/>
      <dgm:t>
        <a:bodyPr/>
        <a:lstStyle/>
        <a:p>
          <a:endParaRPr lang="en-US"/>
        </a:p>
      </dgm:t>
    </dgm:pt>
    <dgm:pt modelId="{13595956-17B2-4497-87F2-A4B444304CEA}">
      <dgm:prSet phldrT="[Text]" custT="1"/>
      <dgm:spPr/>
      <dgm:t>
        <a:bodyPr/>
        <a:lstStyle/>
        <a:p>
          <a:r>
            <a:rPr lang="en-US" sz="900" dirty="0" smtClean="0">
              <a:latin typeface="Arial" panose="020B0604020202020204" pitchFamily="34" charset="0"/>
              <a:cs typeface="Arial" panose="020B0604020202020204" pitchFamily="34" charset="0"/>
            </a:rPr>
            <a:t>December 2021: Works Completion</a:t>
          </a:r>
          <a:endParaRPr lang="en-US" sz="900" dirty="0">
            <a:latin typeface="Arial" panose="020B0604020202020204" pitchFamily="34" charset="0"/>
            <a:cs typeface="Arial" panose="020B0604020202020204" pitchFamily="34" charset="0"/>
          </a:endParaRPr>
        </a:p>
      </dgm:t>
    </dgm:pt>
    <dgm:pt modelId="{CA7AED52-BF46-42E8-932E-C99EF7A346BE}" type="parTrans" cxnId="{A6C9AA19-50EE-40C8-A72A-AC9A4F9B7823}">
      <dgm:prSet/>
      <dgm:spPr/>
      <dgm:t>
        <a:bodyPr/>
        <a:lstStyle/>
        <a:p>
          <a:endParaRPr lang="en-US"/>
        </a:p>
      </dgm:t>
    </dgm:pt>
    <dgm:pt modelId="{37CD8EE2-CF1C-4829-84F3-1590BA31BAF7}" type="sibTrans" cxnId="{A6C9AA19-50EE-40C8-A72A-AC9A4F9B7823}">
      <dgm:prSet/>
      <dgm:spPr/>
      <dgm:t>
        <a:bodyPr/>
        <a:lstStyle/>
        <a:p>
          <a:endParaRPr lang="en-US"/>
        </a:p>
      </dgm:t>
    </dgm:pt>
    <dgm:pt modelId="{8B0FAA0D-355F-47D1-B900-79FF1B6BF74B}">
      <dgm:prSet phldrT="[Text]" custT="1"/>
      <dgm:spPr/>
      <dgm:t>
        <a:bodyPr/>
        <a:lstStyle/>
        <a:p>
          <a:r>
            <a:rPr lang="en-US" sz="900" dirty="0" smtClean="0">
              <a:latin typeface="Arial" panose="020B0604020202020204" pitchFamily="34" charset="0"/>
              <a:cs typeface="Arial" panose="020B0604020202020204" pitchFamily="34" charset="0"/>
            </a:rPr>
            <a:t>Final Account : R159M</a:t>
          </a:r>
          <a:endParaRPr lang="en-US" sz="900" dirty="0">
            <a:latin typeface="Arial" panose="020B0604020202020204" pitchFamily="34" charset="0"/>
            <a:cs typeface="Arial" panose="020B0604020202020204" pitchFamily="34" charset="0"/>
          </a:endParaRPr>
        </a:p>
      </dgm:t>
    </dgm:pt>
    <dgm:pt modelId="{7B441AA9-9AEE-4FCD-A2D5-2420BD380BBB}" type="parTrans" cxnId="{8BB31F01-19B4-4DFB-848B-5F46EEFA96E7}">
      <dgm:prSet/>
      <dgm:spPr/>
      <dgm:t>
        <a:bodyPr/>
        <a:lstStyle/>
        <a:p>
          <a:endParaRPr lang="en-US"/>
        </a:p>
      </dgm:t>
    </dgm:pt>
    <dgm:pt modelId="{C9AB3A36-1843-4A24-8BD8-FDC61A6E0533}" type="sibTrans" cxnId="{8BB31F01-19B4-4DFB-848B-5F46EEFA96E7}">
      <dgm:prSet/>
      <dgm:spPr/>
      <dgm:t>
        <a:bodyPr/>
        <a:lstStyle/>
        <a:p>
          <a:endParaRPr lang="en-US"/>
        </a:p>
      </dgm:t>
    </dgm:pt>
    <dgm:pt modelId="{1ECF2DE9-948D-4B67-9B1B-23BB3C48AF0B}">
      <dgm:prSet phldrT="[Text]" custT="1"/>
      <dgm:spPr/>
      <dgm:t>
        <a:bodyPr/>
        <a:lstStyle/>
        <a:p>
          <a:r>
            <a:rPr lang="en-US" sz="900" dirty="0" smtClean="0">
              <a:latin typeface="Arial" panose="020B0604020202020204" pitchFamily="34" charset="0"/>
              <a:cs typeface="Arial" panose="020B0604020202020204" pitchFamily="34" charset="0"/>
            </a:rPr>
            <a:t>IT Building 2021 DPWI Internal Engineers Appointed for Planning &amp; Design</a:t>
          </a:r>
          <a:endParaRPr lang="en-US" sz="900" dirty="0">
            <a:latin typeface="Arial" panose="020B0604020202020204" pitchFamily="34" charset="0"/>
            <a:cs typeface="Arial" panose="020B0604020202020204" pitchFamily="34" charset="0"/>
          </a:endParaRPr>
        </a:p>
      </dgm:t>
    </dgm:pt>
    <dgm:pt modelId="{499B358E-BC75-4163-8A3A-5BA8A02F53BA}" type="parTrans" cxnId="{7A623A70-EB9F-4E77-AD47-2EA235A9B999}">
      <dgm:prSet/>
      <dgm:spPr/>
      <dgm:t>
        <a:bodyPr/>
        <a:lstStyle/>
        <a:p>
          <a:endParaRPr lang="en-US"/>
        </a:p>
      </dgm:t>
    </dgm:pt>
    <dgm:pt modelId="{4FFA5B17-B1EB-42E4-96C5-1EE29394AD70}" type="sibTrans" cxnId="{7A623A70-EB9F-4E77-AD47-2EA235A9B999}">
      <dgm:prSet/>
      <dgm:spPr/>
      <dgm:t>
        <a:bodyPr/>
        <a:lstStyle/>
        <a:p>
          <a:endParaRPr lang="en-US"/>
        </a:p>
      </dgm:t>
    </dgm:pt>
    <dgm:pt modelId="{4D22BB42-7F89-46F6-B9D3-FC63EA9F7176}" type="pres">
      <dgm:prSet presAssocID="{0955B78D-8364-4A7D-B3B2-6C2A37239D9E}" presName="Name0" presStyleCnt="0">
        <dgm:presLayoutVars>
          <dgm:dir/>
        </dgm:presLayoutVars>
      </dgm:prSet>
      <dgm:spPr/>
      <dgm:t>
        <a:bodyPr/>
        <a:lstStyle/>
        <a:p>
          <a:endParaRPr lang="en-ZA"/>
        </a:p>
      </dgm:t>
    </dgm:pt>
    <dgm:pt modelId="{0DDC0743-B084-4D80-98BC-344263D31179}" type="pres">
      <dgm:prSet presAssocID="{2AF9C52C-2F83-444C-87F7-7B280FC6B335}" presName="parComposite" presStyleCnt="0"/>
      <dgm:spPr/>
    </dgm:pt>
    <dgm:pt modelId="{AAE60E57-6E72-43F9-9E29-CA047C05CF29}" type="pres">
      <dgm:prSet presAssocID="{2AF9C52C-2F83-444C-87F7-7B280FC6B335}" presName="parBigCircle" presStyleLbl="node0" presStyleIdx="0" presStyleCnt="3"/>
      <dgm:spPr/>
    </dgm:pt>
    <dgm:pt modelId="{2962740A-4B26-49D6-A2C3-9F48D03588C6}" type="pres">
      <dgm:prSet presAssocID="{2AF9C52C-2F83-444C-87F7-7B280FC6B335}" presName="parTx" presStyleLbl="revTx" presStyleIdx="0" presStyleCnt="23"/>
      <dgm:spPr/>
      <dgm:t>
        <a:bodyPr/>
        <a:lstStyle/>
        <a:p>
          <a:endParaRPr lang="en-US"/>
        </a:p>
      </dgm:t>
    </dgm:pt>
    <dgm:pt modelId="{942E5BB4-1C4B-4E19-90CF-CB1B8F940D83}" type="pres">
      <dgm:prSet presAssocID="{2AF9C52C-2F83-444C-87F7-7B280FC6B335}" presName="bSpace" presStyleCnt="0"/>
      <dgm:spPr/>
    </dgm:pt>
    <dgm:pt modelId="{C1A25D68-8413-4BC1-AE8E-C983154DC50E}" type="pres">
      <dgm:prSet presAssocID="{2AF9C52C-2F83-444C-87F7-7B280FC6B335}" presName="parBackupNorm" presStyleCnt="0"/>
      <dgm:spPr/>
    </dgm:pt>
    <dgm:pt modelId="{6EC855AF-3C5B-42BC-94D3-D08FE37DCEE5}" type="pres">
      <dgm:prSet presAssocID="{53221E14-4CCC-453D-B8FC-5C890A4B4C93}" presName="parSpace" presStyleCnt="0"/>
      <dgm:spPr/>
    </dgm:pt>
    <dgm:pt modelId="{28C819CA-2567-465E-8803-66AEBF27B35A}" type="pres">
      <dgm:prSet presAssocID="{EE91B8A1-1545-4B52-B94D-5894913C9B11}" presName="desBackupLeftNorm" presStyleCnt="0"/>
      <dgm:spPr/>
    </dgm:pt>
    <dgm:pt modelId="{F195DB8E-B1D4-410E-A7FE-7AA82BF609A9}" type="pres">
      <dgm:prSet presAssocID="{EE91B8A1-1545-4B52-B94D-5894913C9B11}" presName="desComposite" presStyleCnt="0"/>
      <dgm:spPr/>
    </dgm:pt>
    <dgm:pt modelId="{1C1861EA-C7DE-429C-B2E1-18B4FA0E03AB}" type="pres">
      <dgm:prSet presAssocID="{EE91B8A1-1545-4B52-B94D-5894913C9B11}" presName="desCircle" presStyleLbl="node1" presStyleIdx="0" presStyleCnt="10"/>
      <dgm:spPr/>
    </dgm:pt>
    <dgm:pt modelId="{F847531D-AA62-462A-87BD-AAF79C8FE91B}" type="pres">
      <dgm:prSet presAssocID="{EE91B8A1-1545-4B52-B94D-5894913C9B11}" presName="chTx" presStyleLbl="revTx" presStyleIdx="1" presStyleCnt="23"/>
      <dgm:spPr/>
      <dgm:t>
        <a:bodyPr/>
        <a:lstStyle/>
        <a:p>
          <a:endParaRPr lang="en-US"/>
        </a:p>
      </dgm:t>
    </dgm:pt>
    <dgm:pt modelId="{9D83B8AF-C196-4B53-B5F9-BC80E092A740}" type="pres">
      <dgm:prSet presAssocID="{EE91B8A1-1545-4B52-B94D-5894913C9B11}" presName="desTx" presStyleLbl="revTx" presStyleIdx="2" presStyleCnt="23">
        <dgm:presLayoutVars>
          <dgm:bulletEnabled val="1"/>
        </dgm:presLayoutVars>
      </dgm:prSet>
      <dgm:spPr/>
    </dgm:pt>
    <dgm:pt modelId="{74A805C4-D60D-4C71-8484-D722877B4AE8}" type="pres">
      <dgm:prSet presAssocID="{EE91B8A1-1545-4B52-B94D-5894913C9B11}" presName="desBackupRightNorm" presStyleCnt="0"/>
      <dgm:spPr/>
    </dgm:pt>
    <dgm:pt modelId="{E415F3B1-FCB1-43DC-90E1-40C5695D4AC2}" type="pres">
      <dgm:prSet presAssocID="{FC7D5F78-7477-45C7-B51F-E56C16324777}" presName="desSpace" presStyleCnt="0"/>
      <dgm:spPr/>
    </dgm:pt>
    <dgm:pt modelId="{16083047-3442-4F32-90E2-997C94633413}" type="pres">
      <dgm:prSet presAssocID="{21BDE724-08BA-411B-A297-92D7C8610491}" presName="desBackupLeftNorm" presStyleCnt="0"/>
      <dgm:spPr/>
    </dgm:pt>
    <dgm:pt modelId="{52093B43-9C86-469B-9897-32F0CFE46DB7}" type="pres">
      <dgm:prSet presAssocID="{21BDE724-08BA-411B-A297-92D7C8610491}" presName="desComposite" presStyleCnt="0"/>
      <dgm:spPr/>
    </dgm:pt>
    <dgm:pt modelId="{B9CF1227-401E-473A-B504-D1D65458B0AF}" type="pres">
      <dgm:prSet presAssocID="{21BDE724-08BA-411B-A297-92D7C8610491}" presName="desCircle" presStyleLbl="node1" presStyleIdx="1" presStyleCnt="10"/>
      <dgm:spPr/>
    </dgm:pt>
    <dgm:pt modelId="{30ABA37A-693A-44B8-9ECB-42259B979B12}" type="pres">
      <dgm:prSet presAssocID="{21BDE724-08BA-411B-A297-92D7C8610491}" presName="chTx" presStyleLbl="revTx" presStyleIdx="3" presStyleCnt="23"/>
      <dgm:spPr/>
      <dgm:t>
        <a:bodyPr/>
        <a:lstStyle/>
        <a:p>
          <a:endParaRPr lang="en-US"/>
        </a:p>
      </dgm:t>
    </dgm:pt>
    <dgm:pt modelId="{CAC59DDD-9AC0-430A-B3BB-A1E00C672BE4}" type="pres">
      <dgm:prSet presAssocID="{21BDE724-08BA-411B-A297-92D7C8610491}" presName="desTx" presStyleLbl="revTx" presStyleIdx="4" presStyleCnt="23">
        <dgm:presLayoutVars>
          <dgm:bulletEnabled val="1"/>
        </dgm:presLayoutVars>
      </dgm:prSet>
      <dgm:spPr/>
    </dgm:pt>
    <dgm:pt modelId="{20DE8956-61A3-4E12-80BA-51B6989C1129}" type="pres">
      <dgm:prSet presAssocID="{21BDE724-08BA-411B-A297-92D7C8610491}" presName="desBackupRightNorm" presStyleCnt="0"/>
      <dgm:spPr/>
    </dgm:pt>
    <dgm:pt modelId="{440BEBD1-36FA-45B6-A8CB-0652AD28B31D}" type="pres">
      <dgm:prSet presAssocID="{F2A7BE3B-6808-476B-AB7A-9980330B6F26}" presName="desSpace" presStyleCnt="0"/>
      <dgm:spPr/>
    </dgm:pt>
    <dgm:pt modelId="{27F0886A-BDBC-4E67-A6D0-FBBF6F7948AA}" type="pres">
      <dgm:prSet presAssocID="{5E455B36-24AE-408F-8D10-1C16B9AF5854}" presName="parComposite" presStyleCnt="0"/>
      <dgm:spPr/>
    </dgm:pt>
    <dgm:pt modelId="{7CB9111D-F02E-4FBB-ADE6-C8DBF4B6A20A}" type="pres">
      <dgm:prSet presAssocID="{5E455B36-24AE-408F-8D10-1C16B9AF5854}" presName="parBigCircle" presStyleLbl="node0" presStyleIdx="1" presStyleCnt="3"/>
      <dgm:spPr/>
    </dgm:pt>
    <dgm:pt modelId="{C5A2F238-7D64-4377-B3EE-FC26ECC5E30A}" type="pres">
      <dgm:prSet presAssocID="{5E455B36-24AE-408F-8D10-1C16B9AF5854}" presName="parTx" presStyleLbl="revTx" presStyleIdx="5" presStyleCnt="23"/>
      <dgm:spPr/>
      <dgm:t>
        <a:bodyPr/>
        <a:lstStyle/>
        <a:p>
          <a:endParaRPr lang="en-US"/>
        </a:p>
      </dgm:t>
    </dgm:pt>
    <dgm:pt modelId="{81A5927E-CA13-4B06-BE87-B7126CE65CF8}" type="pres">
      <dgm:prSet presAssocID="{5E455B36-24AE-408F-8D10-1C16B9AF5854}" presName="bSpace" presStyleCnt="0"/>
      <dgm:spPr/>
    </dgm:pt>
    <dgm:pt modelId="{E5995F5F-0ECA-4042-BEC1-E151CA91F179}" type="pres">
      <dgm:prSet presAssocID="{5E455B36-24AE-408F-8D10-1C16B9AF5854}" presName="parBackupNorm" presStyleCnt="0"/>
      <dgm:spPr/>
    </dgm:pt>
    <dgm:pt modelId="{6A06D284-153A-436E-B46D-8E39AE70251D}" type="pres">
      <dgm:prSet presAssocID="{8F15D96F-2293-4297-B075-BB37ADA8989B}" presName="parSpace" presStyleCnt="0"/>
      <dgm:spPr/>
    </dgm:pt>
    <dgm:pt modelId="{DDCFEA99-8ED6-4AD7-82E6-B8749E44D637}" type="pres">
      <dgm:prSet presAssocID="{F67AE20C-68BE-4CC9-BE25-FE49F5FEE3A7}" presName="desBackupLeftNorm" presStyleCnt="0"/>
      <dgm:spPr/>
    </dgm:pt>
    <dgm:pt modelId="{4F854D2E-0723-492D-8DDB-1C6CECEDA3F3}" type="pres">
      <dgm:prSet presAssocID="{F67AE20C-68BE-4CC9-BE25-FE49F5FEE3A7}" presName="desComposite" presStyleCnt="0"/>
      <dgm:spPr/>
    </dgm:pt>
    <dgm:pt modelId="{20A49D16-5E97-4B48-AB95-396DFABC2CCD}" type="pres">
      <dgm:prSet presAssocID="{F67AE20C-68BE-4CC9-BE25-FE49F5FEE3A7}" presName="desCircle" presStyleLbl="node1" presStyleIdx="2" presStyleCnt="10"/>
      <dgm:spPr/>
    </dgm:pt>
    <dgm:pt modelId="{71190E0E-BB41-4DB6-9A75-DA005ED71542}" type="pres">
      <dgm:prSet presAssocID="{F67AE20C-68BE-4CC9-BE25-FE49F5FEE3A7}" presName="chTx" presStyleLbl="revTx" presStyleIdx="6" presStyleCnt="23"/>
      <dgm:spPr/>
      <dgm:t>
        <a:bodyPr/>
        <a:lstStyle/>
        <a:p>
          <a:endParaRPr lang="en-US"/>
        </a:p>
      </dgm:t>
    </dgm:pt>
    <dgm:pt modelId="{31AF173A-3392-4695-B148-6B9097C347CB}" type="pres">
      <dgm:prSet presAssocID="{F67AE20C-68BE-4CC9-BE25-FE49F5FEE3A7}" presName="desTx" presStyleLbl="revTx" presStyleIdx="7" presStyleCnt="23">
        <dgm:presLayoutVars>
          <dgm:bulletEnabled val="1"/>
        </dgm:presLayoutVars>
      </dgm:prSet>
      <dgm:spPr/>
    </dgm:pt>
    <dgm:pt modelId="{F2B4101D-8B18-4DC9-8273-2CD4BA9A709E}" type="pres">
      <dgm:prSet presAssocID="{F67AE20C-68BE-4CC9-BE25-FE49F5FEE3A7}" presName="desBackupRightNorm" presStyleCnt="0"/>
      <dgm:spPr/>
    </dgm:pt>
    <dgm:pt modelId="{B53E3150-F5AC-46DA-A0AE-A087A075B9B4}" type="pres">
      <dgm:prSet presAssocID="{D09B7AEA-A962-482D-B648-E97FBDBFACAE}" presName="desSpace" presStyleCnt="0"/>
      <dgm:spPr/>
    </dgm:pt>
    <dgm:pt modelId="{CB0E6A53-2556-4D47-A19C-7683577A01C8}" type="pres">
      <dgm:prSet presAssocID="{67E68F99-0FCD-461F-9B2A-DEEB0E7DC935}" presName="desBackupLeftNorm" presStyleCnt="0"/>
      <dgm:spPr/>
    </dgm:pt>
    <dgm:pt modelId="{798EC533-EFCF-4EAA-9F5E-0BBA8B7735CB}" type="pres">
      <dgm:prSet presAssocID="{67E68F99-0FCD-461F-9B2A-DEEB0E7DC935}" presName="desComposite" presStyleCnt="0"/>
      <dgm:spPr/>
    </dgm:pt>
    <dgm:pt modelId="{25405DDE-2C41-4BDF-A5D1-C555FE56C25C}" type="pres">
      <dgm:prSet presAssocID="{67E68F99-0FCD-461F-9B2A-DEEB0E7DC935}" presName="desCircle" presStyleLbl="node1" presStyleIdx="3" presStyleCnt="10"/>
      <dgm:spPr/>
    </dgm:pt>
    <dgm:pt modelId="{C9841F39-6B21-4073-8B24-8D0263028886}" type="pres">
      <dgm:prSet presAssocID="{67E68F99-0FCD-461F-9B2A-DEEB0E7DC935}" presName="chTx" presStyleLbl="revTx" presStyleIdx="8" presStyleCnt="23"/>
      <dgm:spPr/>
      <dgm:t>
        <a:bodyPr/>
        <a:lstStyle/>
        <a:p>
          <a:endParaRPr lang="en-ZA"/>
        </a:p>
      </dgm:t>
    </dgm:pt>
    <dgm:pt modelId="{051D6651-916C-4109-BAA6-43DF1FF2D79D}" type="pres">
      <dgm:prSet presAssocID="{67E68F99-0FCD-461F-9B2A-DEEB0E7DC935}" presName="desTx" presStyleLbl="revTx" presStyleIdx="9" presStyleCnt="23">
        <dgm:presLayoutVars>
          <dgm:bulletEnabled val="1"/>
        </dgm:presLayoutVars>
      </dgm:prSet>
      <dgm:spPr/>
    </dgm:pt>
    <dgm:pt modelId="{6BBB2631-48F8-4CF9-98AE-21B2B5B9B0F8}" type="pres">
      <dgm:prSet presAssocID="{67E68F99-0FCD-461F-9B2A-DEEB0E7DC935}" presName="desBackupRightNorm" presStyleCnt="0"/>
      <dgm:spPr/>
    </dgm:pt>
    <dgm:pt modelId="{E2056FE2-7CB9-4222-8D21-9BDACE418261}" type="pres">
      <dgm:prSet presAssocID="{D031EDD7-62E1-4B60-BC96-69F419583684}" presName="desSpace" presStyleCnt="0"/>
      <dgm:spPr/>
    </dgm:pt>
    <dgm:pt modelId="{65579A64-685C-41D8-9699-36FD1916EF7A}" type="pres">
      <dgm:prSet presAssocID="{2689F0B7-0DA3-44F7-AD55-2E4E05FC9B3B}" presName="desBackupLeftNorm" presStyleCnt="0"/>
      <dgm:spPr/>
    </dgm:pt>
    <dgm:pt modelId="{0440B295-790F-45C7-8A20-5E99F8E2D13C}" type="pres">
      <dgm:prSet presAssocID="{2689F0B7-0DA3-44F7-AD55-2E4E05FC9B3B}" presName="desComposite" presStyleCnt="0"/>
      <dgm:spPr/>
    </dgm:pt>
    <dgm:pt modelId="{10528E97-1512-4C92-AA27-09A8F1A73013}" type="pres">
      <dgm:prSet presAssocID="{2689F0B7-0DA3-44F7-AD55-2E4E05FC9B3B}" presName="desCircle" presStyleLbl="node1" presStyleIdx="4" presStyleCnt="10"/>
      <dgm:spPr/>
    </dgm:pt>
    <dgm:pt modelId="{5A680668-D488-4CA0-9C5C-549DB4A1BA8C}" type="pres">
      <dgm:prSet presAssocID="{2689F0B7-0DA3-44F7-AD55-2E4E05FC9B3B}" presName="chTx" presStyleLbl="revTx" presStyleIdx="10" presStyleCnt="23"/>
      <dgm:spPr/>
      <dgm:t>
        <a:bodyPr/>
        <a:lstStyle/>
        <a:p>
          <a:endParaRPr lang="en-US"/>
        </a:p>
      </dgm:t>
    </dgm:pt>
    <dgm:pt modelId="{6279595F-A26D-47B7-B97B-D40E9839F134}" type="pres">
      <dgm:prSet presAssocID="{2689F0B7-0DA3-44F7-AD55-2E4E05FC9B3B}" presName="desTx" presStyleLbl="revTx" presStyleIdx="11" presStyleCnt="23">
        <dgm:presLayoutVars>
          <dgm:bulletEnabled val="1"/>
        </dgm:presLayoutVars>
      </dgm:prSet>
      <dgm:spPr/>
    </dgm:pt>
    <dgm:pt modelId="{2E18EAC5-D617-495A-9823-D7F71E2B3434}" type="pres">
      <dgm:prSet presAssocID="{2689F0B7-0DA3-44F7-AD55-2E4E05FC9B3B}" presName="desBackupRightNorm" presStyleCnt="0"/>
      <dgm:spPr/>
    </dgm:pt>
    <dgm:pt modelId="{9F4394D2-B999-4974-9A8C-BFEAA5ED5FC3}" type="pres">
      <dgm:prSet presAssocID="{815BDBD0-A8B5-4803-AD57-422A6ACDB768}" presName="desSpace" presStyleCnt="0"/>
      <dgm:spPr/>
    </dgm:pt>
    <dgm:pt modelId="{29171B7F-DF7F-4BC3-A80C-DF61600720DF}" type="pres">
      <dgm:prSet presAssocID="{E5F1BF28-BB4A-47B0-AF4E-388C89088343}" presName="desBackupLeftNorm" presStyleCnt="0"/>
      <dgm:spPr/>
    </dgm:pt>
    <dgm:pt modelId="{16AE24BD-B27B-4F3B-BCD4-E81CAFACCB81}" type="pres">
      <dgm:prSet presAssocID="{E5F1BF28-BB4A-47B0-AF4E-388C89088343}" presName="desComposite" presStyleCnt="0"/>
      <dgm:spPr/>
    </dgm:pt>
    <dgm:pt modelId="{DEDB574C-E89A-43D7-BA8B-2541E76CC40F}" type="pres">
      <dgm:prSet presAssocID="{E5F1BF28-BB4A-47B0-AF4E-388C89088343}" presName="desCircle" presStyleLbl="node1" presStyleIdx="5" presStyleCnt="10"/>
      <dgm:spPr/>
    </dgm:pt>
    <dgm:pt modelId="{77CAECAD-BEC7-4CAC-A903-566A98C32AEE}" type="pres">
      <dgm:prSet presAssocID="{E5F1BF28-BB4A-47B0-AF4E-388C89088343}" presName="chTx" presStyleLbl="revTx" presStyleIdx="12" presStyleCnt="23"/>
      <dgm:spPr/>
      <dgm:t>
        <a:bodyPr/>
        <a:lstStyle/>
        <a:p>
          <a:endParaRPr lang="en-ZA"/>
        </a:p>
      </dgm:t>
    </dgm:pt>
    <dgm:pt modelId="{91034743-33EE-49B5-BA71-AA6FA26C07AB}" type="pres">
      <dgm:prSet presAssocID="{E5F1BF28-BB4A-47B0-AF4E-388C89088343}" presName="desTx" presStyleLbl="revTx" presStyleIdx="13" presStyleCnt="23">
        <dgm:presLayoutVars>
          <dgm:bulletEnabled val="1"/>
        </dgm:presLayoutVars>
      </dgm:prSet>
      <dgm:spPr/>
    </dgm:pt>
    <dgm:pt modelId="{B5B681B8-CA5A-4603-9FAD-553569785E01}" type="pres">
      <dgm:prSet presAssocID="{E5F1BF28-BB4A-47B0-AF4E-388C89088343}" presName="desBackupRightNorm" presStyleCnt="0"/>
      <dgm:spPr/>
    </dgm:pt>
    <dgm:pt modelId="{421134C7-078D-4593-86DB-A3312083111A}" type="pres">
      <dgm:prSet presAssocID="{41B0D0C0-E6F3-4C10-9A55-1AE804527DB8}" presName="desSpace" presStyleCnt="0"/>
      <dgm:spPr/>
    </dgm:pt>
    <dgm:pt modelId="{A9538679-3C57-44AE-A503-CDF5D8C6971E}" type="pres">
      <dgm:prSet presAssocID="{461E2644-5F49-4199-B36D-D38393867E15}" presName="desBackupLeftNorm" presStyleCnt="0"/>
      <dgm:spPr/>
    </dgm:pt>
    <dgm:pt modelId="{064D2A7D-4780-4AC1-AE3B-C925FF1A6AE2}" type="pres">
      <dgm:prSet presAssocID="{461E2644-5F49-4199-B36D-D38393867E15}" presName="desComposite" presStyleCnt="0"/>
      <dgm:spPr/>
    </dgm:pt>
    <dgm:pt modelId="{7F42AF24-8EBB-4F3F-ACDF-010DA029EC93}" type="pres">
      <dgm:prSet presAssocID="{461E2644-5F49-4199-B36D-D38393867E15}" presName="desCircle" presStyleLbl="node1" presStyleIdx="6" presStyleCnt="10"/>
      <dgm:spPr/>
    </dgm:pt>
    <dgm:pt modelId="{3A7F0BBE-FC4A-43E4-8E42-C4964B763FD5}" type="pres">
      <dgm:prSet presAssocID="{461E2644-5F49-4199-B36D-D38393867E15}" presName="chTx" presStyleLbl="revTx" presStyleIdx="14" presStyleCnt="23"/>
      <dgm:spPr/>
      <dgm:t>
        <a:bodyPr/>
        <a:lstStyle/>
        <a:p>
          <a:endParaRPr lang="en-US"/>
        </a:p>
      </dgm:t>
    </dgm:pt>
    <dgm:pt modelId="{FB1141D5-1C84-4489-955A-37211E7844C8}" type="pres">
      <dgm:prSet presAssocID="{461E2644-5F49-4199-B36D-D38393867E15}" presName="desTx" presStyleLbl="revTx" presStyleIdx="15" presStyleCnt="23">
        <dgm:presLayoutVars>
          <dgm:bulletEnabled val="1"/>
        </dgm:presLayoutVars>
      </dgm:prSet>
      <dgm:spPr/>
    </dgm:pt>
    <dgm:pt modelId="{9BA01832-7CCC-48DF-B478-DD3267B793F5}" type="pres">
      <dgm:prSet presAssocID="{461E2644-5F49-4199-B36D-D38393867E15}" presName="desBackupRightNorm" presStyleCnt="0"/>
      <dgm:spPr/>
    </dgm:pt>
    <dgm:pt modelId="{00787F08-4AF7-4612-8F08-499B6CF66E72}" type="pres">
      <dgm:prSet presAssocID="{155F75CB-9A5E-4FAE-B669-5CAB3C5D97AB}" presName="desSpace" presStyleCnt="0"/>
      <dgm:spPr/>
    </dgm:pt>
    <dgm:pt modelId="{1D9B9710-8AC9-410E-9297-27C7B5C81781}" type="pres">
      <dgm:prSet presAssocID="{F5D99DB8-6696-4BE0-8AAD-ADE045FD36FC}" presName="desBackupLeftNorm" presStyleCnt="0"/>
      <dgm:spPr/>
    </dgm:pt>
    <dgm:pt modelId="{4AC6A2C1-4CD2-4E5F-9CE1-A14AC6C6FF66}" type="pres">
      <dgm:prSet presAssocID="{F5D99DB8-6696-4BE0-8AAD-ADE045FD36FC}" presName="desComposite" presStyleCnt="0"/>
      <dgm:spPr/>
    </dgm:pt>
    <dgm:pt modelId="{68C0E1B5-ABB5-47A1-825B-A5F8E94E5E8B}" type="pres">
      <dgm:prSet presAssocID="{F5D99DB8-6696-4BE0-8AAD-ADE045FD36FC}" presName="desCircle" presStyleLbl="node1" presStyleIdx="7" presStyleCnt="10"/>
      <dgm:spPr/>
    </dgm:pt>
    <dgm:pt modelId="{8D3B8449-ACBA-4527-A76A-D079550B6F57}" type="pres">
      <dgm:prSet presAssocID="{F5D99DB8-6696-4BE0-8AAD-ADE045FD36FC}" presName="chTx" presStyleLbl="revTx" presStyleIdx="16" presStyleCnt="23"/>
      <dgm:spPr/>
      <dgm:t>
        <a:bodyPr/>
        <a:lstStyle/>
        <a:p>
          <a:endParaRPr lang="en-US"/>
        </a:p>
      </dgm:t>
    </dgm:pt>
    <dgm:pt modelId="{7B2103BA-B8AE-411C-9C05-AC12FC22B5D8}" type="pres">
      <dgm:prSet presAssocID="{F5D99DB8-6696-4BE0-8AAD-ADE045FD36FC}" presName="desTx" presStyleLbl="revTx" presStyleIdx="17" presStyleCnt="23">
        <dgm:presLayoutVars>
          <dgm:bulletEnabled val="1"/>
        </dgm:presLayoutVars>
      </dgm:prSet>
      <dgm:spPr/>
    </dgm:pt>
    <dgm:pt modelId="{2252BA6D-9604-40CE-A8A9-DA6F0DF6454F}" type="pres">
      <dgm:prSet presAssocID="{F5D99DB8-6696-4BE0-8AAD-ADE045FD36FC}" presName="desBackupRightNorm" presStyleCnt="0"/>
      <dgm:spPr/>
    </dgm:pt>
    <dgm:pt modelId="{F38A0400-BE3D-4415-8801-4342E22C1F33}" type="pres">
      <dgm:prSet presAssocID="{FFF2ED92-DF0F-4B6E-B1E9-22FDB36383E2}" presName="desSpace" presStyleCnt="0"/>
      <dgm:spPr/>
    </dgm:pt>
    <dgm:pt modelId="{1578CE18-9D2B-490D-A7F2-998D532F7018}" type="pres">
      <dgm:prSet presAssocID="{13595956-17B2-4497-87F2-A4B444304CEA}" presName="desBackupLeftNorm" presStyleCnt="0"/>
      <dgm:spPr/>
    </dgm:pt>
    <dgm:pt modelId="{E6ED98CE-3BF3-4E8A-AB8F-FE7ADE23E604}" type="pres">
      <dgm:prSet presAssocID="{13595956-17B2-4497-87F2-A4B444304CEA}" presName="desComposite" presStyleCnt="0"/>
      <dgm:spPr/>
    </dgm:pt>
    <dgm:pt modelId="{6A2557B9-AFCB-4D79-8A00-5E92B8A11EEC}" type="pres">
      <dgm:prSet presAssocID="{13595956-17B2-4497-87F2-A4B444304CEA}" presName="desCircle" presStyleLbl="node1" presStyleIdx="8" presStyleCnt="10"/>
      <dgm:spPr/>
    </dgm:pt>
    <dgm:pt modelId="{C1E04B2A-A749-47EE-8966-7A22A53B3E2A}" type="pres">
      <dgm:prSet presAssocID="{13595956-17B2-4497-87F2-A4B444304CEA}" presName="chTx" presStyleLbl="revTx" presStyleIdx="18" presStyleCnt="23"/>
      <dgm:spPr/>
      <dgm:t>
        <a:bodyPr/>
        <a:lstStyle/>
        <a:p>
          <a:endParaRPr lang="en-US"/>
        </a:p>
      </dgm:t>
    </dgm:pt>
    <dgm:pt modelId="{B971DC39-9625-4F13-B363-3B3734DAFEF1}" type="pres">
      <dgm:prSet presAssocID="{13595956-17B2-4497-87F2-A4B444304CEA}" presName="desTx" presStyleLbl="revTx" presStyleIdx="19" presStyleCnt="23">
        <dgm:presLayoutVars>
          <dgm:bulletEnabled val="1"/>
        </dgm:presLayoutVars>
      </dgm:prSet>
      <dgm:spPr/>
    </dgm:pt>
    <dgm:pt modelId="{21F861A4-B4F5-4749-8FFD-5CF96B70CDAA}" type="pres">
      <dgm:prSet presAssocID="{13595956-17B2-4497-87F2-A4B444304CEA}" presName="desBackupRightNorm" presStyleCnt="0"/>
      <dgm:spPr/>
    </dgm:pt>
    <dgm:pt modelId="{3A9F38E0-A437-4169-B79E-55BB98DB5937}" type="pres">
      <dgm:prSet presAssocID="{37CD8EE2-CF1C-4829-84F3-1590BA31BAF7}" presName="desSpace" presStyleCnt="0"/>
      <dgm:spPr/>
    </dgm:pt>
    <dgm:pt modelId="{EAB1FB65-B61E-432E-974E-FA1978656EB6}" type="pres">
      <dgm:prSet presAssocID="{8B0FAA0D-355F-47D1-B900-79FF1B6BF74B}" presName="desBackupLeftNorm" presStyleCnt="0"/>
      <dgm:spPr/>
    </dgm:pt>
    <dgm:pt modelId="{D58AF2F5-A2F7-4834-9748-84A8C8C7B501}" type="pres">
      <dgm:prSet presAssocID="{8B0FAA0D-355F-47D1-B900-79FF1B6BF74B}" presName="desComposite" presStyleCnt="0"/>
      <dgm:spPr/>
    </dgm:pt>
    <dgm:pt modelId="{2C3B7B7C-47B1-4016-B912-6F4BBEBC62FE}" type="pres">
      <dgm:prSet presAssocID="{8B0FAA0D-355F-47D1-B900-79FF1B6BF74B}" presName="desCircle" presStyleLbl="node1" presStyleIdx="9" presStyleCnt="10"/>
      <dgm:spPr/>
    </dgm:pt>
    <dgm:pt modelId="{F8F07FE7-BDFE-46E3-9765-9EDF7B96AC29}" type="pres">
      <dgm:prSet presAssocID="{8B0FAA0D-355F-47D1-B900-79FF1B6BF74B}" presName="chTx" presStyleLbl="revTx" presStyleIdx="20" presStyleCnt="23"/>
      <dgm:spPr/>
      <dgm:t>
        <a:bodyPr/>
        <a:lstStyle/>
        <a:p>
          <a:endParaRPr lang="en-US"/>
        </a:p>
      </dgm:t>
    </dgm:pt>
    <dgm:pt modelId="{9DF78EE7-3E10-4DBE-892D-1CED5040778A}" type="pres">
      <dgm:prSet presAssocID="{8B0FAA0D-355F-47D1-B900-79FF1B6BF74B}" presName="desTx" presStyleLbl="revTx" presStyleIdx="21" presStyleCnt="23">
        <dgm:presLayoutVars>
          <dgm:bulletEnabled val="1"/>
        </dgm:presLayoutVars>
      </dgm:prSet>
      <dgm:spPr/>
    </dgm:pt>
    <dgm:pt modelId="{2484F7EC-C072-4FC2-B2B9-B09B4CB57F94}" type="pres">
      <dgm:prSet presAssocID="{8B0FAA0D-355F-47D1-B900-79FF1B6BF74B}" presName="desBackupRightNorm" presStyleCnt="0"/>
      <dgm:spPr/>
    </dgm:pt>
    <dgm:pt modelId="{3400D6A2-ECBA-4668-9EFE-78C38CA0A929}" type="pres">
      <dgm:prSet presAssocID="{C9AB3A36-1843-4A24-8BD8-FDC61A6E0533}" presName="desSpace" presStyleCnt="0"/>
      <dgm:spPr/>
    </dgm:pt>
    <dgm:pt modelId="{855AB6C5-70A1-4169-A16F-72CADB668954}" type="pres">
      <dgm:prSet presAssocID="{1ECF2DE9-948D-4B67-9B1B-23BB3C48AF0B}" presName="parComposite" presStyleCnt="0"/>
      <dgm:spPr/>
    </dgm:pt>
    <dgm:pt modelId="{309139CB-7846-4424-9661-D86F0CC42D28}" type="pres">
      <dgm:prSet presAssocID="{1ECF2DE9-948D-4B67-9B1B-23BB3C48AF0B}" presName="parBigCircle" presStyleLbl="node0" presStyleIdx="2" presStyleCnt="3"/>
      <dgm:spPr/>
    </dgm:pt>
    <dgm:pt modelId="{260E0B08-8BC2-4F6B-854D-0EA32890F25D}" type="pres">
      <dgm:prSet presAssocID="{1ECF2DE9-948D-4B67-9B1B-23BB3C48AF0B}" presName="parTx" presStyleLbl="revTx" presStyleIdx="22" presStyleCnt="23"/>
      <dgm:spPr/>
      <dgm:t>
        <a:bodyPr/>
        <a:lstStyle/>
        <a:p>
          <a:endParaRPr lang="en-US"/>
        </a:p>
      </dgm:t>
    </dgm:pt>
    <dgm:pt modelId="{151FA163-276E-4525-9173-DF8ABDFFEB80}" type="pres">
      <dgm:prSet presAssocID="{1ECF2DE9-948D-4B67-9B1B-23BB3C48AF0B}" presName="bSpace" presStyleCnt="0"/>
      <dgm:spPr/>
    </dgm:pt>
    <dgm:pt modelId="{5CEEBE09-CADA-4C61-BA32-0C25532F1622}" type="pres">
      <dgm:prSet presAssocID="{1ECF2DE9-948D-4B67-9B1B-23BB3C48AF0B}" presName="parBackupNorm" presStyleCnt="0"/>
      <dgm:spPr/>
    </dgm:pt>
    <dgm:pt modelId="{A180F928-3F10-4AAE-8148-0FEDA22DBCCF}" type="pres">
      <dgm:prSet presAssocID="{4FFA5B17-B1EB-42E4-96C5-1EE29394AD70}" presName="parSpace" presStyleCnt="0"/>
      <dgm:spPr/>
    </dgm:pt>
  </dgm:ptLst>
  <dgm:cxnLst>
    <dgm:cxn modelId="{7C96D789-F5D7-4C40-ABBA-CBED035F957C}" type="presOf" srcId="{E5F1BF28-BB4A-47B0-AF4E-388C89088343}" destId="{77CAECAD-BEC7-4CAC-A903-566A98C32AEE}" srcOrd="0" destOrd="0" presId="urn:microsoft.com/office/officeart/2008/layout/CircleAccentTimeline"/>
    <dgm:cxn modelId="{665FE8F7-5062-4587-A33A-9174901C15E2}" srcId="{5E455B36-24AE-408F-8D10-1C16B9AF5854}" destId="{2689F0B7-0DA3-44F7-AD55-2E4E05FC9B3B}" srcOrd="2" destOrd="0" parTransId="{2E6B94B8-9041-4F8A-81D1-C54FE0C8CBF0}" sibTransId="{815BDBD0-A8B5-4803-AD57-422A6ACDB768}"/>
    <dgm:cxn modelId="{BEB469E2-BAD2-4CAF-BB35-55A2145CA9CD}" type="presOf" srcId="{8B0FAA0D-355F-47D1-B900-79FF1B6BF74B}" destId="{F8F07FE7-BDFE-46E3-9765-9EDF7B96AC29}" srcOrd="0" destOrd="0" presId="urn:microsoft.com/office/officeart/2008/layout/CircleAccentTimeline"/>
    <dgm:cxn modelId="{267D3388-EA8D-4191-AE64-FEE9424D63A1}" srcId="{2AF9C52C-2F83-444C-87F7-7B280FC6B335}" destId="{21BDE724-08BA-411B-A297-92D7C8610491}" srcOrd="1" destOrd="0" parTransId="{8D09A91E-E0E4-4158-B2E9-42E7319138EE}" sibTransId="{F2A7BE3B-6808-476B-AB7A-9980330B6F26}"/>
    <dgm:cxn modelId="{F6B8BC00-79C0-4263-B15D-983A6BC2655E}" type="presOf" srcId="{F67AE20C-68BE-4CC9-BE25-FE49F5FEE3A7}" destId="{71190E0E-BB41-4DB6-9A75-DA005ED71542}" srcOrd="0" destOrd="0" presId="urn:microsoft.com/office/officeart/2008/layout/CircleAccentTimeline"/>
    <dgm:cxn modelId="{7B7D2CF0-A870-4092-88F1-964F717DB9F2}" type="presOf" srcId="{F5D99DB8-6696-4BE0-8AAD-ADE045FD36FC}" destId="{8D3B8449-ACBA-4527-A76A-D079550B6F57}" srcOrd="0" destOrd="0" presId="urn:microsoft.com/office/officeart/2008/layout/CircleAccentTimeline"/>
    <dgm:cxn modelId="{B4780609-4BE0-4039-8EC9-4480B633C979}" type="presOf" srcId="{5E455B36-24AE-408F-8D10-1C16B9AF5854}" destId="{C5A2F238-7D64-4377-B3EE-FC26ECC5E30A}" srcOrd="0" destOrd="0" presId="urn:microsoft.com/office/officeart/2008/layout/CircleAccentTimeline"/>
    <dgm:cxn modelId="{F8C91AF7-873A-44C9-9FFB-58D816DF51A0}" type="presOf" srcId="{EE91B8A1-1545-4B52-B94D-5894913C9B11}" destId="{F847531D-AA62-462A-87BD-AAF79C8FE91B}" srcOrd="0" destOrd="0" presId="urn:microsoft.com/office/officeart/2008/layout/CircleAccentTimeline"/>
    <dgm:cxn modelId="{FE8DF386-3877-4A65-A0B6-4E97F09838BC}" srcId="{5E455B36-24AE-408F-8D10-1C16B9AF5854}" destId="{461E2644-5F49-4199-B36D-D38393867E15}" srcOrd="4" destOrd="0" parTransId="{724BD6ED-7F54-476F-96E3-27EB7A21AAD2}" sibTransId="{155F75CB-9A5E-4FAE-B669-5CAB3C5D97AB}"/>
    <dgm:cxn modelId="{EB692F41-831E-4423-B079-5240759A35E3}" srcId="{5E455B36-24AE-408F-8D10-1C16B9AF5854}" destId="{F5D99DB8-6696-4BE0-8AAD-ADE045FD36FC}" srcOrd="5" destOrd="0" parTransId="{7D48CD9A-52BC-43F5-9F18-950A82F09C0A}" sibTransId="{FFF2ED92-DF0F-4B6E-B1E9-22FDB36383E2}"/>
    <dgm:cxn modelId="{3B294B16-51E4-4D9D-B184-4F21C5217C9B}" type="presOf" srcId="{1ECF2DE9-948D-4B67-9B1B-23BB3C48AF0B}" destId="{260E0B08-8BC2-4F6B-854D-0EA32890F25D}" srcOrd="0" destOrd="0" presId="urn:microsoft.com/office/officeart/2008/layout/CircleAccentTimeline"/>
    <dgm:cxn modelId="{AA44DD12-4255-4594-87FA-82D5161C640D}" type="presOf" srcId="{0955B78D-8364-4A7D-B3B2-6C2A37239D9E}" destId="{4D22BB42-7F89-46F6-B9D3-FC63EA9F7176}" srcOrd="0" destOrd="0" presId="urn:microsoft.com/office/officeart/2008/layout/CircleAccentTimeline"/>
    <dgm:cxn modelId="{66D770C7-C8E2-4E91-A871-5F11E674EC49}" type="presOf" srcId="{461E2644-5F49-4199-B36D-D38393867E15}" destId="{3A7F0BBE-FC4A-43E4-8E42-C4964B763FD5}" srcOrd="0" destOrd="0" presId="urn:microsoft.com/office/officeart/2008/layout/CircleAccentTimeline"/>
    <dgm:cxn modelId="{5A04B969-0FC4-44B6-9F0C-9C6F31FADCE4}" srcId="{2AF9C52C-2F83-444C-87F7-7B280FC6B335}" destId="{EE91B8A1-1545-4B52-B94D-5894913C9B11}" srcOrd="0" destOrd="0" parTransId="{89F15C38-9C27-4243-A0AB-F396243445E5}" sibTransId="{FC7D5F78-7477-45C7-B51F-E56C16324777}"/>
    <dgm:cxn modelId="{DFEE692D-C218-4796-AAE9-F97380B21CF1}" type="presOf" srcId="{2689F0B7-0DA3-44F7-AD55-2E4E05FC9B3B}" destId="{5A680668-D488-4CA0-9C5C-549DB4A1BA8C}" srcOrd="0" destOrd="0" presId="urn:microsoft.com/office/officeart/2008/layout/CircleAccentTimeline"/>
    <dgm:cxn modelId="{7A623A70-EB9F-4E77-AD47-2EA235A9B999}" srcId="{0955B78D-8364-4A7D-B3B2-6C2A37239D9E}" destId="{1ECF2DE9-948D-4B67-9B1B-23BB3C48AF0B}" srcOrd="2" destOrd="0" parTransId="{499B358E-BC75-4163-8A3A-5BA8A02F53BA}" sibTransId="{4FFA5B17-B1EB-42E4-96C5-1EE29394AD70}"/>
    <dgm:cxn modelId="{5367D6E4-401B-49D0-89FE-43B3B3A60A0A}" srcId="{0955B78D-8364-4A7D-B3B2-6C2A37239D9E}" destId="{5E455B36-24AE-408F-8D10-1C16B9AF5854}" srcOrd="1" destOrd="0" parTransId="{ADB710D8-6BEC-4F4F-9BAD-1228C82E36EF}" sibTransId="{8F15D96F-2293-4297-B075-BB37ADA8989B}"/>
    <dgm:cxn modelId="{A6C9AA19-50EE-40C8-A72A-AC9A4F9B7823}" srcId="{5E455B36-24AE-408F-8D10-1C16B9AF5854}" destId="{13595956-17B2-4497-87F2-A4B444304CEA}" srcOrd="6" destOrd="0" parTransId="{CA7AED52-BF46-42E8-932E-C99EF7A346BE}" sibTransId="{37CD8EE2-CF1C-4829-84F3-1590BA31BAF7}"/>
    <dgm:cxn modelId="{FF91614F-7007-4689-B1CA-37EE8F253522}" type="presOf" srcId="{2AF9C52C-2F83-444C-87F7-7B280FC6B335}" destId="{2962740A-4B26-49D6-A2C3-9F48D03588C6}" srcOrd="0" destOrd="0" presId="urn:microsoft.com/office/officeart/2008/layout/CircleAccentTimeline"/>
    <dgm:cxn modelId="{49FCCF89-1C39-4A76-B4D5-F5A66E4151F6}" srcId="{5E455B36-24AE-408F-8D10-1C16B9AF5854}" destId="{67E68F99-0FCD-461F-9B2A-DEEB0E7DC935}" srcOrd="1" destOrd="0" parTransId="{D680DDF2-8E68-4C7D-A4CA-F254D3A774C8}" sibTransId="{D031EDD7-62E1-4B60-BC96-69F419583684}"/>
    <dgm:cxn modelId="{8BB31F01-19B4-4DFB-848B-5F46EEFA96E7}" srcId="{5E455B36-24AE-408F-8D10-1C16B9AF5854}" destId="{8B0FAA0D-355F-47D1-B900-79FF1B6BF74B}" srcOrd="7" destOrd="0" parTransId="{7B441AA9-9AEE-4FCD-A2D5-2420BD380BBB}" sibTransId="{C9AB3A36-1843-4A24-8BD8-FDC61A6E0533}"/>
    <dgm:cxn modelId="{CAE1C283-7D38-4591-B6C4-3DA7383474BE}" type="presOf" srcId="{21BDE724-08BA-411B-A297-92D7C8610491}" destId="{30ABA37A-693A-44B8-9ECB-42259B979B12}" srcOrd="0" destOrd="0" presId="urn:microsoft.com/office/officeart/2008/layout/CircleAccentTimeline"/>
    <dgm:cxn modelId="{435FD4AC-5EDB-469E-B0F5-4F0A7030A8AA}" type="presOf" srcId="{13595956-17B2-4497-87F2-A4B444304CEA}" destId="{C1E04B2A-A749-47EE-8966-7A22A53B3E2A}" srcOrd="0" destOrd="0" presId="urn:microsoft.com/office/officeart/2008/layout/CircleAccentTimeline"/>
    <dgm:cxn modelId="{28045771-5F4E-4DC5-BEA0-1A83826AD28B}" srcId="{5E455B36-24AE-408F-8D10-1C16B9AF5854}" destId="{E5F1BF28-BB4A-47B0-AF4E-388C89088343}" srcOrd="3" destOrd="0" parTransId="{034A3FE8-72A3-441B-A2BF-818C7BC884AB}" sibTransId="{41B0D0C0-E6F3-4C10-9A55-1AE804527DB8}"/>
    <dgm:cxn modelId="{74AF214A-F10F-45D7-8CD5-05CB6F555256}" type="presOf" srcId="{67E68F99-0FCD-461F-9B2A-DEEB0E7DC935}" destId="{C9841F39-6B21-4073-8B24-8D0263028886}" srcOrd="0" destOrd="0" presId="urn:microsoft.com/office/officeart/2008/layout/CircleAccentTimeline"/>
    <dgm:cxn modelId="{0C94394F-6EEB-40A7-A514-FDC052027901}" srcId="{0955B78D-8364-4A7D-B3B2-6C2A37239D9E}" destId="{2AF9C52C-2F83-444C-87F7-7B280FC6B335}" srcOrd="0" destOrd="0" parTransId="{66CE53CD-F6A0-440E-BE52-20450E67594B}" sibTransId="{53221E14-4CCC-453D-B8FC-5C890A4B4C93}"/>
    <dgm:cxn modelId="{E60CCEEB-DBA2-4D81-879F-608B805F2B4E}" srcId="{5E455B36-24AE-408F-8D10-1C16B9AF5854}" destId="{F67AE20C-68BE-4CC9-BE25-FE49F5FEE3A7}" srcOrd="0" destOrd="0" parTransId="{31EC7615-3762-4D2F-BBE0-0C9A5999AFC4}" sibTransId="{D09B7AEA-A962-482D-B648-E97FBDBFACAE}"/>
    <dgm:cxn modelId="{369EB0F3-9A90-42F5-9551-475AFF0B4B6F}" type="presParOf" srcId="{4D22BB42-7F89-46F6-B9D3-FC63EA9F7176}" destId="{0DDC0743-B084-4D80-98BC-344263D31179}" srcOrd="0" destOrd="0" presId="urn:microsoft.com/office/officeart/2008/layout/CircleAccentTimeline"/>
    <dgm:cxn modelId="{818B5F32-6803-44AE-B9F7-D0CEC0AF5047}" type="presParOf" srcId="{0DDC0743-B084-4D80-98BC-344263D31179}" destId="{AAE60E57-6E72-43F9-9E29-CA047C05CF29}" srcOrd="0" destOrd="0" presId="urn:microsoft.com/office/officeart/2008/layout/CircleAccentTimeline"/>
    <dgm:cxn modelId="{CB210069-DA19-40C3-A009-9ED0935F1216}" type="presParOf" srcId="{0DDC0743-B084-4D80-98BC-344263D31179}" destId="{2962740A-4B26-49D6-A2C3-9F48D03588C6}" srcOrd="1" destOrd="0" presId="urn:microsoft.com/office/officeart/2008/layout/CircleAccentTimeline"/>
    <dgm:cxn modelId="{C9286428-65BC-4282-9D66-AB4F1A3A66DB}" type="presParOf" srcId="{0DDC0743-B084-4D80-98BC-344263D31179}" destId="{942E5BB4-1C4B-4E19-90CF-CB1B8F940D83}" srcOrd="2" destOrd="0" presId="urn:microsoft.com/office/officeart/2008/layout/CircleAccentTimeline"/>
    <dgm:cxn modelId="{0CC36D93-38E1-48DC-8646-0482C2A1D738}" type="presParOf" srcId="{4D22BB42-7F89-46F6-B9D3-FC63EA9F7176}" destId="{C1A25D68-8413-4BC1-AE8E-C983154DC50E}" srcOrd="1" destOrd="0" presId="urn:microsoft.com/office/officeart/2008/layout/CircleAccentTimeline"/>
    <dgm:cxn modelId="{62B82E5D-FE43-4E61-B6AC-B4E1F3CD3C14}" type="presParOf" srcId="{4D22BB42-7F89-46F6-B9D3-FC63EA9F7176}" destId="{6EC855AF-3C5B-42BC-94D3-D08FE37DCEE5}" srcOrd="2" destOrd="0" presId="urn:microsoft.com/office/officeart/2008/layout/CircleAccentTimeline"/>
    <dgm:cxn modelId="{C849DD27-B101-43F4-9630-EF812183F478}" type="presParOf" srcId="{4D22BB42-7F89-46F6-B9D3-FC63EA9F7176}" destId="{28C819CA-2567-465E-8803-66AEBF27B35A}" srcOrd="3" destOrd="0" presId="urn:microsoft.com/office/officeart/2008/layout/CircleAccentTimeline"/>
    <dgm:cxn modelId="{4B0F2031-9D30-432A-A717-BAA32FDF22C3}" type="presParOf" srcId="{4D22BB42-7F89-46F6-B9D3-FC63EA9F7176}" destId="{F195DB8E-B1D4-410E-A7FE-7AA82BF609A9}" srcOrd="4" destOrd="0" presId="urn:microsoft.com/office/officeart/2008/layout/CircleAccentTimeline"/>
    <dgm:cxn modelId="{823647C9-7BE5-4848-A1E7-ACEC006517F9}" type="presParOf" srcId="{F195DB8E-B1D4-410E-A7FE-7AA82BF609A9}" destId="{1C1861EA-C7DE-429C-B2E1-18B4FA0E03AB}" srcOrd="0" destOrd="0" presId="urn:microsoft.com/office/officeart/2008/layout/CircleAccentTimeline"/>
    <dgm:cxn modelId="{552EC000-6985-4BB0-BBE1-9D908D97B2FD}" type="presParOf" srcId="{F195DB8E-B1D4-410E-A7FE-7AA82BF609A9}" destId="{F847531D-AA62-462A-87BD-AAF79C8FE91B}" srcOrd="1" destOrd="0" presId="urn:microsoft.com/office/officeart/2008/layout/CircleAccentTimeline"/>
    <dgm:cxn modelId="{0F195693-713B-45C8-A4A0-59D541013DFF}" type="presParOf" srcId="{F195DB8E-B1D4-410E-A7FE-7AA82BF609A9}" destId="{9D83B8AF-C196-4B53-B5F9-BC80E092A740}" srcOrd="2" destOrd="0" presId="urn:microsoft.com/office/officeart/2008/layout/CircleAccentTimeline"/>
    <dgm:cxn modelId="{F226227E-34D5-4032-BA60-4F7278FBBEC8}" type="presParOf" srcId="{4D22BB42-7F89-46F6-B9D3-FC63EA9F7176}" destId="{74A805C4-D60D-4C71-8484-D722877B4AE8}" srcOrd="5" destOrd="0" presId="urn:microsoft.com/office/officeart/2008/layout/CircleAccentTimeline"/>
    <dgm:cxn modelId="{68F87628-1B34-4F18-851A-5135003D7E6C}" type="presParOf" srcId="{4D22BB42-7F89-46F6-B9D3-FC63EA9F7176}" destId="{E415F3B1-FCB1-43DC-90E1-40C5695D4AC2}" srcOrd="6" destOrd="0" presId="urn:microsoft.com/office/officeart/2008/layout/CircleAccentTimeline"/>
    <dgm:cxn modelId="{365B3F31-1D64-418C-AABE-B8752B8A893E}" type="presParOf" srcId="{4D22BB42-7F89-46F6-B9D3-FC63EA9F7176}" destId="{16083047-3442-4F32-90E2-997C94633413}" srcOrd="7" destOrd="0" presId="urn:microsoft.com/office/officeart/2008/layout/CircleAccentTimeline"/>
    <dgm:cxn modelId="{0BDD092C-8EE7-496A-9419-2F02E7B0CFB6}" type="presParOf" srcId="{4D22BB42-7F89-46F6-B9D3-FC63EA9F7176}" destId="{52093B43-9C86-469B-9897-32F0CFE46DB7}" srcOrd="8" destOrd="0" presId="urn:microsoft.com/office/officeart/2008/layout/CircleAccentTimeline"/>
    <dgm:cxn modelId="{314A1A5B-DF73-40F8-BA66-4B42B33B47E3}" type="presParOf" srcId="{52093B43-9C86-469B-9897-32F0CFE46DB7}" destId="{B9CF1227-401E-473A-B504-D1D65458B0AF}" srcOrd="0" destOrd="0" presId="urn:microsoft.com/office/officeart/2008/layout/CircleAccentTimeline"/>
    <dgm:cxn modelId="{14DC2EBB-E99D-4C6F-AB85-D10A690FC5DC}" type="presParOf" srcId="{52093B43-9C86-469B-9897-32F0CFE46DB7}" destId="{30ABA37A-693A-44B8-9ECB-42259B979B12}" srcOrd="1" destOrd="0" presId="urn:microsoft.com/office/officeart/2008/layout/CircleAccentTimeline"/>
    <dgm:cxn modelId="{32455F17-6867-45C2-AB16-66212F61F054}" type="presParOf" srcId="{52093B43-9C86-469B-9897-32F0CFE46DB7}" destId="{CAC59DDD-9AC0-430A-B3BB-A1E00C672BE4}" srcOrd="2" destOrd="0" presId="urn:microsoft.com/office/officeart/2008/layout/CircleAccentTimeline"/>
    <dgm:cxn modelId="{F8A70B2D-452B-47C4-BDD5-CED6C7AFA927}" type="presParOf" srcId="{4D22BB42-7F89-46F6-B9D3-FC63EA9F7176}" destId="{20DE8956-61A3-4E12-80BA-51B6989C1129}" srcOrd="9" destOrd="0" presId="urn:microsoft.com/office/officeart/2008/layout/CircleAccentTimeline"/>
    <dgm:cxn modelId="{F924C213-43EB-4375-8AEB-8907DAFCBEB0}" type="presParOf" srcId="{4D22BB42-7F89-46F6-B9D3-FC63EA9F7176}" destId="{440BEBD1-36FA-45B6-A8CB-0652AD28B31D}" srcOrd="10" destOrd="0" presId="urn:microsoft.com/office/officeart/2008/layout/CircleAccentTimeline"/>
    <dgm:cxn modelId="{B562C091-544E-4888-83FA-554072DFEE44}" type="presParOf" srcId="{4D22BB42-7F89-46F6-B9D3-FC63EA9F7176}" destId="{27F0886A-BDBC-4E67-A6D0-FBBF6F7948AA}" srcOrd="11" destOrd="0" presId="urn:microsoft.com/office/officeart/2008/layout/CircleAccentTimeline"/>
    <dgm:cxn modelId="{4CC8F70D-5238-41D5-96A2-33B83EFC797F}" type="presParOf" srcId="{27F0886A-BDBC-4E67-A6D0-FBBF6F7948AA}" destId="{7CB9111D-F02E-4FBB-ADE6-C8DBF4B6A20A}" srcOrd="0" destOrd="0" presId="urn:microsoft.com/office/officeart/2008/layout/CircleAccentTimeline"/>
    <dgm:cxn modelId="{E637960B-1462-4A17-800C-62DF7CB356FD}" type="presParOf" srcId="{27F0886A-BDBC-4E67-A6D0-FBBF6F7948AA}" destId="{C5A2F238-7D64-4377-B3EE-FC26ECC5E30A}" srcOrd="1" destOrd="0" presId="urn:microsoft.com/office/officeart/2008/layout/CircleAccentTimeline"/>
    <dgm:cxn modelId="{65014F98-19B4-42CA-AE0A-8898FDE606CE}" type="presParOf" srcId="{27F0886A-BDBC-4E67-A6D0-FBBF6F7948AA}" destId="{81A5927E-CA13-4B06-BE87-B7126CE65CF8}" srcOrd="2" destOrd="0" presId="urn:microsoft.com/office/officeart/2008/layout/CircleAccentTimeline"/>
    <dgm:cxn modelId="{18CC125B-B630-449C-A70A-B08B24B76AE7}" type="presParOf" srcId="{4D22BB42-7F89-46F6-B9D3-FC63EA9F7176}" destId="{E5995F5F-0ECA-4042-BEC1-E151CA91F179}" srcOrd="12" destOrd="0" presId="urn:microsoft.com/office/officeart/2008/layout/CircleAccentTimeline"/>
    <dgm:cxn modelId="{733A3B5B-D5EE-491E-B091-D69539CB3857}" type="presParOf" srcId="{4D22BB42-7F89-46F6-B9D3-FC63EA9F7176}" destId="{6A06D284-153A-436E-B46D-8E39AE70251D}" srcOrd="13" destOrd="0" presId="urn:microsoft.com/office/officeart/2008/layout/CircleAccentTimeline"/>
    <dgm:cxn modelId="{C101EB30-FC1D-4EFE-92F1-90424DC896F9}" type="presParOf" srcId="{4D22BB42-7F89-46F6-B9D3-FC63EA9F7176}" destId="{DDCFEA99-8ED6-4AD7-82E6-B8749E44D637}" srcOrd="14" destOrd="0" presId="urn:microsoft.com/office/officeart/2008/layout/CircleAccentTimeline"/>
    <dgm:cxn modelId="{237C6A28-9DE1-400D-8E12-7EF144BCD354}" type="presParOf" srcId="{4D22BB42-7F89-46F6-B9D3-FC63EA9F7176}" destId="{4F854D2E-0723-492D-8DDB-1C6CECEDA3F3}" srcOrd="15" destOrd="0" presId="urn:microsoft.com/office/officeart/2008/layout/CircleAccentTimeline"/>
    <dgm:cxn modelId="{4A3B6640-3E55-45DA-A15F-FD729177EFA5}" type="presParOf" srcId="{4F854D2E-0723-492D-8DDB-1C6CECEDA3F3}" destId="{20A49D16-5E97-4B48-AB95-396DFABC2CCD}" srcOrd="0" destOrd="0" presId="urn:microsoft.com/office/officeart/2008/layout/CircleAccentTimeline"/>
    <dgm:cxn modelId="{3AF24556-BC86-42FD-B625-EEE3476E9179}" type="presParOf" srcId="{4F854D2E-0723-492D-8DDB-1C6CECEDA3F3}" destId="{71190E0E-BB41-4DB6-9A75-DA005ED71542}" srcOrd="1" destOrd="0" presId="urn:microsoft.com/office/officeart/2008/layout/CircleAccentTimeline"/>
    <dgm:cxn modelId="{DE3E7CC1-BB6E-47F3-8815-71416A308A54}" type="presParOf" srcId="{4F854D2E-0723-492D-8DDB-1C6CECEDA3F3}" destId="{31AF173A-3392-4695-B148-6B9097C347CB}" srcOrd="2" destOrd="0" presId="urn:microsoft.com/office/officeart/2008/layout/CircleAccentTimeline"/>
    <dgm:cxn modelId="{16165694-1BF8-4713-AD98-CF7C1F0EFEE4}" type="presParOf" srcId="{4D22BB42-7F89-46F6-B9D3-FC63EA9F7176}" destId="{F2B4101D-8B18-4DC9-8273-2CD4BA9A709E}" srcOrd="16" destOrd="0" presId="urn:microsoft.com/office/officeart/2008/layout/CircleAccentTimeline"/>
    <dgm:cxn modelId="{EB610017-1D2A-4975-A496-9027B1CEAE93}" type="presParOf" srcId="{4D22BB42-7F89-46F6-B9D3-FC63EA9F7176}" destId="{B53E3150-F5AC-46DA-A0AE-A087A075B9B4}" srcOrd="17" destOrd="0" presId="urn:microsoft.com/office/officeart/2008/layout/CircleAccentTimeline"/>
    <dgm:cxn modelId="{A878B6C8-9FA0-4165-A702-70B42289FC71}" type="presParOf" srcId="{4D22BB42-7F89-46F6-B9D3-FC63EA9F7176}" destId="{CB0E6A53-2556-4D47-A19C-7683577A01C8}" srcOrd="18" destOrd="0" presId="urn:microsoft.com/office/officeart/2008/layout/CircleAccentTimeline"/>
    <dgm:cxn modelId="{2CA11A97-00A0-448E-BFBC-81E49CFD2173}" type="presParOf" srcId="{4D22BB42-7F89-46F6-B9D3-FC63EA9F7176}" destId="{798EC533-EFCF-4EAA-9F5E-0BBA8B7735CB}" srcOrd="19" destOrd="0" presId="urn:microsoft.com/office/officeart/2008/layout/CircleAccentTimeline"/>
    <dgm:cxn modelId="{998314F2-47E0-400D-9B70-DB99F5F07A20}" type="presParOf" srcId="{798EC533-EFCF-4EAA-9F5E-0BBA8B7735CB}" destId="{25405DDE-2C41-4BDF-A5D1-C555FE56C25C}" srcOrd="0" destOrd="0" presId="urn:microsoft.com/office/officeart/2008/layout/CircleAccentTimeline"/>
    <dgm:cxn modelId="{8B68EE0C-90B4-400D-8597-62B17966D5A9}" type="presParOf" srcId="{798EC533-EFCF-4EAA-9F5E-0BBA8B7735CB}" destId="{C9841F39-6B21-4073-8B24-8D0263028886}" srcOrd="1" destOrd="0" presId="urn:microsoft.com/office/officeart/2008/layout/CircleAccentTimeline"/>
    <dgm:cxn modelId="{4073236A-F1A4-4C5B-9F98-3C925694D266}" type="presParOf" srcId="{798EC533-EFCF-4EAA-9F5E-0BBA8B7735CB}" destId="{051D6651-916C-4109-BAA6-43DF1FF2D79D}" srcOrd="2" destOrd="0" presId="urn:microsoft.com/office/officeart/2008/layout/CircleAccentTimeline"/>
    <dgm:cxn modelId="{055D0023-5D6F-4ADD-938C-870EE2412290}" type="presParOf" srcId="{4D22BB42-7F89-46F6-B9D3-FC63EA9F7176}" destId="{6BBB2631-48F8-4CF9-98AE-21B2B5B9B0F8}" srcOrd="20" destOrd="0" presId="urn:microsoft.com/office/officeart/2008/layout/CircleAccentTimeline"/>
    <dgm:cxn modelId="{416149E4-C9BC-403D-B1AE-9BEFFB93C600}" type="presParOf" srcId="{4D22BB42-7F89-46F6-B9D3-FC63EA9F7176}" destId="{E2056FE2-7CB9-4222-8D21-9BDACE418261}" srcOrd="21" destOrd="0" presId="urn:microsoft.com/office/officeart/2008/layout/CircleAccentTimeline"/>
    <dgm:cxn modelId="{0337466A-F30B-433A-BD40-64891D603D83}" type="presParOf" srcId="{4D22BB42-7F89-46F6-B9D3-FC63EA9F7176}" destId="{65579A64-685C-41D8-9699-36FD1916EF7A}" srcOrd="22" destOrd="0" presId="urn:microsoft.com/office/officeart/2008/layout/CircleAccentTimeline"/>
    <dgm:cxn modelId="{E66B7644-4EF4-4CF0-A48D-A77257909778}" type="presParOf" srcId="{4D22BB42-7F89-46F6-B9D3-FC63EA9F7176}" destId="{0440B295-790F-45C7-8A20-5E99F8E2D13C}" srcOrd="23" destOrd="0" presId="urn:microsoft.com/office/officeart/2008/layout/CircleAccentTimeline"/>
    <dgm:cxn modelId="{215447F9-B7CA-4410-AF2C-D38D5813A4FA}" type="presParOf" srcId="{0440B295-790F-45C7-8A20-5E99F8E2D13C}" destId="{10528E97-1512-4C92-AA27-09A8F1A73013}" srcOrd="0" destOrd="0" presId="urn:microsoft.com/office/officeart/2008/layout/CircleAccentTimeline"/>
    <dgm:cxn modelId="{8811E285-1892-4132-A300-60142315E81D}" type="presParOf" srcId="{0440B295-790F-45C7-8A20-5E99F8E2D13C}" destId="{5A680668-D488-4CA0-9C5C-549DB4A1BA8C}" srcOrd="1" destOrd="0" presId="urn:microsoft.com/office/officeart/2008/layout/CircleAccentTimeline"/>
    <dgm:cxn modelId="{1DD540E6-B894-4D18-AAAD-33ECA48E32B3}" type="presParOf" srcId="{0440B295-790F-45C7-8A20-5E99F8E2D13C}" destId="{6279595F-A26D-47B7-B97B-D40E9839F134}" srcOrd="2" destOrd="0" presId="urn:microsoft.com/office/officeart/2008/layout/CircleAccentTimeline"/>
    <dgm:cxn modelId="{074F5543-4A83-4539-8233-F52D6F1C40E7}" type="presParOf" srcId="{4D22BB42-7F89-46F6-B9D3-FC63EA9F7176}" destId="{2E18EAC5-D617-495A-9823-D7F71E2B3434}" srcOrd="24" destOrd="0" presId="urn:microsoft.com/office/officeart/2008/layout/CircleAccentTimeline"/>
    <dgm:cxn modelId="{F8FAF21E-3358-474C-999D-355FEAD7F052}" type="presParOf" srcId="{4D22BB42-7F89-46F6-B9D3-FC63EA9F7176}" destId="{9F4394D2-B999-4974-9A8C-BFEAA5ED5FC3}" srcOrd="25" destOrd="0" presId="urn:microsoft.com/office/officeart/2008/layout/CircleAccentTimeline"/>
    <dgm:cxn modelId="{FF2464A1-9142-4DE7-9F7A-2CBE1ACB4012}" type="presParOf" srcId="{4D22BB42-7F89-46F6-B9D3-FC63EA9F7176}" destId="{29171B7F-DF7F-4BC3-A80C-DF61600720DF}" srcOrd="26" destOrd="0" presId="urn:microsoft.com/office/officeart/2008/layout/CircleAccentTimeline"/>
    <dgm:cxn modelId="{D1BDD28C-8824-4FE4-88E7-95CDD8BBA959}" type="presParOf" srcId="{4D22BB42-7F89-46F6-B9D3-FC63EA9F7176}" destId="{16AE24BD-B27B-4F3B-BCD4-E81CAFACCB81}" srcOrd="27" destOrd="0" presId="urn:microsoft.com/office/officeart/2008/layout/CircleAccentTimeline"/>
    <dgm:cxn modelId="{B287D9F3-F649-4B61-B3E9-531BE4D13C4C}" type="presParOf" srcId="{16AE24BD-B27B-4F3B-BCD4-E81CAFACCB81}" destId="{DEDB574C-E89A-43D7-BA8B-2541E76CC40F}" srcOrd="0" destOrd="0" presId="urn:microsoft.com/office/officeart/2008/layout/CircleAccentTimeline"/>
    <dgm:cxn modelId="{C536E93F-43F1-4E7A-A364-2BCD385C09AD}" type="presParOf" srcId="{16AE24BD-B27B-4F3B-BCD4-E81CAFACCB81}" destId="{77CAECAD-BEC7-4CAC-A903-566A98C32AEE}" srcOrd="1" destOrd="0" presId="urn:microsoft.com/office/officeart/2008/layout/CircleAccentTimeline"/>
    <dgm:cxn modelId="{6E1680CD-C25E-4DDC-AB90-5852290B22DE}" type="presParOf" srcId="{16AE24BD-B27B-4F3B-BCD4-E81CAFACCB81}" destId="{91034743-33EE-49B5-BA71-AA6FA26C07AB}" srcOrd="2" destOrd="0" presId="urn:microsoft.com/office/officeart/2008/layout/CircleAccentTimeline"/>
    <dgm:cxn modelId="{DC9AC8EA-813C-42FD-9BE4-5AFA875F5442}" type="presParOf" srcId="{4D22BB42-7F89-46F6-B9D3-FC63EA9F7176}" destId="{B5B681B8-CA5A-4603-9FAD-553569785E01}" srcOrd="28" destOrd="0" presId="urn:microsoft.com/office/officeart/2008/layout/CircleAccentTimeline"/>
    <dgm:cxn modelId="{46866DB2-8CC1-4FE0-AC8A-2E22C27C19CD}" type="presParOf" srcId="{4D22BB42-7F89-46F6-B9D3-FC63EA9F7176}" destId="{421134C7-078D-4593-86DB-A3312083111A}" srcOrd="29" destOrd="0" presId="urn:microsoft.com/office/officeart/2008/layout/CircleAccentTimeline"/>
    <dgm:cxn modelId="{1C531ED6-6DFB-44F3-BE64-FCAAADC50FF9}" type="presParOf" srcId="{4D22BB42-7F89-46F6-B9D3-FC63EA9F7176}" destId="{A9538679-3C57-44AE-A503-CDF5D8C6971E}" srcOrd="30" destOrd="0" presId="urn:microsoft.com/office/officeart/2008/layout/CircleAccentTimeline"/>
    <dgm:cxn modelId="{2CFBFBF6-8599-4589-ABD1-E71D0C4A6828}" type="presParOf" srcId="{4D22BB42-7F89-46F6-B9D3-FC63EA9F7176}" destId="{064D2A7D-4780-4AC1-AE3B-C925FF1A6AE2}" srcOrd="31" destOrd="0" presId="urn:microsoft.com/office/officeart/2008/layout/CircleAccentTimeline"/>
    <dgm:cxn modelId="{BAF905BA-1C88-49EF-8E81-8B7CB5FBA00A}" type="presParOf" srcId="{064D2A7D-4780-4AC1-AE3B-C925FF1A6AE2}" destId="{7F42AF24-8EBB-4F3F-ACDF-010DA029EC93}" srcOrd="0" destOrd="0" presId="urn:microsoft.com/office/officeart/2008/layout/CircleAccentTimeline"/>
    <dgm:cxn modelId="{5E65D6AB-F017-49C8-8DF7-5183112DC384}" type="presParOf" srcId="{064D2A7D-4780-4AC1-AE3B-C925FF1A6AE2}" destId="{3A7F0BBE-FC4A-43E4-8E42-C4964B763FD5}" srcOrd="1" destOrd="0" presId="urn:microsoft.com/office/officeart/2008/layout/CircleAccentTimeline"/>
    <dgm:cxn modelId="{3751637E-39B7-4919-BD22-021575DF08E9}" type="presParOf" srcId="{064D2A7D-4780-4AC1-AE3B-C925FF1A6AE2}" destId="{FB1141D5-1C84-4489-955A-37211E7844C8}" srcOrd="2" destOrd="0" presId="urn:microsoft.com/office/officeart/2008/layout/CircleAccentTimeline"/>
    <dgm:cxn modelId="{E5B57598-FEA1-4230-95C5-B537CB409AD0}" type="presParOf" srcId="{4D22BB42-7F89-46F6-B9D3-FC63EA9F7176}" destId="{9BA01832-7CCC-48DF-B478-DD3267B793F5}" srcOrd="32" destOrd="0" presId="urn:microsoft.com/office/officeart/2008/layout/CircleAccentTimeline"/>
    <dgm:cxn modelId="{EA83E64A-0529-4663-B4A9-BA490C99560B}" type="presParOf" srcId="{4D22BB42-7F89-46F6-B9D3-FC63EA9F7176}" destId="{00787F08-4AF7-4612-8F08-499B6CF66E72}" srcOrd="33" destOrd="0" presId="urn:microsoft.com/office/officeart/2008/layout/CircleAccentTimeline"/>
    <dgm:cxn modelId="{5E1B97B8-4193-4F29-9EE5-C59EEDADACF8}" type="presParOf" srcId="{4D22BB42-7F89-46F6-B9D3-FC63EA9F7176}" destId="{1D9B9710-8AC9-410E-9297-27C7B5C81781}" srcOrd="34" destOrd="0" presId="urn:microsoft.com/office/officeart/2008/layout/CircleAccentTimeline"/>
    <dgm:cxn modelId="{A7C1A5C3-347C-4DEE-A489-9FF66D817A87}" type="presParOf" srcId="{4D22BB42-7F89-46F6-B9D3-FC63EA9F7176}" destId="{4AC6A2C1-4CD2-4E5F-9CE1-A14AC6C6FF66}" srcOrd="35" destOrd="0" presId="urn:microsoft.com/office/officeart/2008/layout/CircleAccentTimeline"/>
    <dgm:cxn modelId="{0D7733AA-775E-4A8D-BF93-089C6FB7CA4E}" type="presParOf" srcId="{4AC6A2C1-4CD2-4E5F-9CE1-A14AC6C6FF66}" destId="{68C0E1B5-ABB5-47A1-825B-A5F8E94E5E8B}" srcOrd="0" destOrd="0" presId="urn:microsoft.com/office/officeart/2008/layout/CircleAccentTimeline"/>
    <dgm:cxn modelId="{EE3A2B74-3D20-49C2-9D46-FFA8236240B0}" type="presParOf" srcId="{4AC6A2C1-4CD2-4E5F-9CE1-A14AC6C6FF66}" destId="{8D3B8449-ACBA-4527-A76A-D079550B6F57}" srcOrd="1" destOrd="0" presId="urn:microsoft.com/office/officeart/2008/layout/CircleAccentTimeline"/>
    <dgm:cxn modelId="{D00B35AD-EE70-4DA8-B1E1-EBA4F4035224}" type="presParOf" srcId="{4AC6A2C1-4CD2-4E5F-9CE1-A14AC6C6FF66}" destId="{7B2103BA-B8AE-411C-9C05-AC12FC22B5D8}" srcOrd="2" destOrd="0" presId="urn:microsoft.com/office/officeart/2008/layout/CircleAccentTimeline"/>
    <dgm:cxn modelId="{8F470EB2-E6C8-419E-898F-3D67AA2F7184}" type="presParOf" srcId="{4D22BB42-7F89-46F6-B9D3-FC63EA9F7176}" destId="{2252BA6D-9604-40CE-A8A9-DA6F0DF6454F}" srcOrd="36" destOrd="0" presId="urn:microsoft.com/office/officeart/2008/layout/CircleAccentTimeline"/>
    <dgm:cxn modelId="{E8DE64D2-5067-441C-B9CE-60F8D29FD65E}" type="presParOf" srcId="{4D22BB42-7F89-46F6-B9D3-FC63EA9F7176}" destId="{F38A0400-BE3D-4415-8801-4342E22C1F33}" srcOrd="37" destOrd="0" presId="urn:microsoft.com/office/officeart/2008/layout/CircleAccentTimeline"/>
    <dgm:cxn modelId="{60A14B37-D83E-4218-AB1B-B2B1052A9F42}" type="presParOf" srcId="{4D22BB42-7F89-46F6-B9D3-FC63EA9F7176}" destId="{1578CE18-9D2B-490D-A7F2-998D532F7018}" srcOrd="38" destOrd="0" presId="urn:microsoft.com/office/officeart/2008/layout/CircleAccentTimeline"/>
    <dgm:cxn modelId="{DE44C68A-3B93-4A95-94C6-5EEC84E2B079}" type="presParOf" srcId="{4D22BB42-7F89-46F6-B9D3-FC63EA9F7176}" destId="{E6ED98CE-3BF3-4E8A-AB8F-FE7ADE23E604}" srcOrd="39" destOrd="0" presId="urn:microsoft.com/office/officeart/2008/layout/CircleAccentTimeline"/>
    <dgm:cxn modelId="{6FDEF523-26D6-4454-B50C-8A3B9012D698}" type="presParOf" srcId="{E6ED98CE-3BF3-4E8A-AB8F-FE7ADE23E604}" destId="{6A2557B9-AFCB-4D79-8A00-5E92B8A11EEC}" srcOrd="0" destOrd="0" presId="urn:microsoft.com/office/officeart/2008/layout/CircleAccentTimeline"/>
    <dgm:cxn modelId="{79D0B779-02C4-4F7F-917B-8B9010111F10}" type="presParOf" srcId="{E6ED98CE-3BF3-4E8A-AB8F-FE7ADE23E604}" destId="{C1E04B2A-A749-47EE-8966-7A22A53B3E2A}" srcOrd="1" destOrd="0" presId="urn:microsoft.com/office/officeart/2008/layout/CircleAccentTimeline"/>
    <dgm:cxn modelId="{C54F2442-F88D-4B03-955B-03D11A8D6D39}" type="presParOf" srcId="{E6ED98CE-3BF3-4E8A-AB8F-FE7ADE23E604}" destId="{B971DC39-9625-4F13-B363-3B3734DAFEF1}" srcOrd="2" destOrd="0" presId="urn:microsoft.com/office/officeart/2008/layout/CircleAccentTimeline"/>
    <dgm:cxn modelId="{1197572C-1E4A-4B48-A55B-7432B653EF3C}" type="presParOf" srcId="{4D22BB42-7F89-46F6-B9D3-FC63EA9F7176}" destId="{21F861A4-B4F5-4749-8FFD-5CF96B70CDAA}" srcOrd="40" destOrd="0" presId="urn:microsoft.com/office/officeart/2008/layout/CircleAccentTimeline"/>
    <dgm:cxn modelId="{DDEA60B3-A766-401E-B21D-6DEE659865F0}" type="presParOf" srcId="{4D22BB42-7F89-46F6-B9D3-FC63EA9F7176}" destId="{3A9F38E0-A437-4169-B79E-55BB98DB5937}" srcOrd="41" destOrd="0" presId="urn:microsoft.com/office/officeart/2008/layout/CircleAccentTimeline"/>
    <dgm:cxn modelId="{53B10AA0-C7C3-4951-9434-1FB7B1648541}" type="presParOf" srcId="{4D22BB42-7F89-46F6-B9D3-FC63EA9F7176}" destId="{EAB1FB65-B61E-432E-974E-FA1978656EB6}" srcOrd="42" destOrd="0" presId="urn:microsoft.com/office/officeart/2008/layout/CircleAccentTimeline"/>
    <dgm:cxn modelId="{18232562-3446-4FF4-AD76-7F2DF149BF8B}" type="presParOf" srcId="{4D22BB42-7F89-46F6-B9D3-FC63EA9F7176}" destId="{D58AF2F5-A2F7-4834-9748-84A8C8C7B501}" srcOrd="43" destOrd="0" presId="urn:microsoft.com/office/officeart/2008/layout/CircleAccentTimeline"/>
    <dgm:cxn modelId="{6A5FA43A-93EB-44C8-B2A0-44F3E289D12A}" type="presParOf" srcId="{D58AF2F5-A2F7-4834-9748-84A8C8C7B501}" destId="{2C3B7B7C-47B1-4016-B912-6F4BBEBC62FE}" srcOrd="0" destOrd="0" presId="urn:microsoft.com/office/officeart/2008/layout/CircleAccentTimeline"/>
    <dgm:cxn modelId="{1A1050AF-9BD5-4931-B605-6A31A90B1A93}" type="presParOf" srcId="{D58AF2F5-A2F7-4834-9748-84A8C8C7B501}" destId="{F8F07FE7-BDFE-46E3-9765-9EDF7B96AC29}" srcOrd="1" destOrd="0" presId="urn:microsoft.com/office/officeart/2008/layout/CircleAccentTimeline"/>
    <dgm:cxn modelId="{794753DF-B949-405D-96D9-A7AA204B2E49}" type="presParOf" srcId="{D58AF2F5-A2F7-4834-9748-84A8C8C7B501}" destId="{9DF78EE7-3E10-4DBE-892D-1CED5040778A}" srcOrd="2" destOrd="0" presId="urn:microsoft.com/office/officeart/2008/layout/CircleAccentTimeline"/>
    <dgm:cxn modelId="{9CC8905B-4112-4E55-A437-80BDC1AC0165}" type="presParOf" srcId="{4D22BB42-7F89-46F6-B9D3-FC63EA9F7176}" destId="{2484F7EC-C072-4FC2-B2B9-B09B4CB57F94}" srcOrd="44" destOrd="0" presId="urn:microsoft.com/office/officeart/2008/layout/CircleAccentTimeline"/>
    <dgm:cxn modelId="{F4BBE91C-6C4F-42B2-A8A3-9EF2F337A87F}" type="presParOf" srcId="{4D22BB42-7F89-46F6-B9D3-FC63EA9F7176}" destId="{3400D6A2-ECBA-4668-9EFE-78C38CA0A929}" srcOrd="45" destOrd="0" presId="urn:microsoft.com/office/officeart/2008/layout/CircleAccentTimeline"/>
    <dgm:cxn modelId="{802E7661-A88B-4149-B4F2-765758AA031D}" type="presParOf" srcId="{4D22BB42-7F89-46F6-B9D3-FC63EA9F7176}" destId="{855AB6C5-70A1-4169-A16F-72CADB668954}" srcOrd="46" destOrd="0" presId="urn:microsoft.com/office/officeart/2008/layout/CircleAccentTimeline"/>
    <dgm:cxn modelId="{29E2F835-8739-4F70-B8E7-950E01D7DAB6}" type="presParOf" srcId="{855AB6C5-70A1-4169-A16F-72CADB668954}" destId="{309139CB-7846-4424-9661-D86F0CC42D28}" srcOrd="0" destOrd="0" presId="urn:microsoft.com/office/officeart/2008/layout/CircleAccentTimeline"/>
    <dgm:cxn modelId="{E2E9FC21-2997-4CE5-B6E4-97B23BBD15F2}" type="presParOf" srcId="{855AB6C5-70A1-4169-A16F-72CADB668954}" destId="{260E0B08-8BC2-4F6B-854D-0EA32890F25D}" srcOrd="1" destOrd="0" presId="urn:microsoft.com/office/officeart/2008/layout/CircleAccentTimeline"/>
    <dgm:cxn modelId="{CABB9DF5-3465-4008-9864-B03C377AD8F6}" type="presParOf" srcId="{855AB6C5-70A1-4169-A16F-72CADB668954}" destId="{151FA163-276E-4525-9173-DF8ABDFFEB80}" srcOrd="2" destOrd="0" presId="urn:microsoft.com/office/officeart/2008/layout/CircleAccentTimeline"/>
    <dgm:cxn modelId="{6514BD8E-A8C5-41A9-999F-A9C01394B32B}" type="presParOf" srcId="{4D22BB42-7F89-46F6-B9D3-FC63EA9F7176}" destId="{5CEEBE09-CADA-4C61-BA32-0C25532F1622}" srcOrd="47" destOrd="0" presId="urn:microsoft.com/office/officeart/2008/layout/CircleAccentTimeline"/>
    <dgm:cxn modelId="{A8FAEF38-263D-41A3-A846-C2F55396A587}" type="presParOf" srcId="{4D22BB42-7F89-46F6-B9D3-FC63EA9F7176}" destId="{A180F928-3F10-4AAE-8148-0FEDA22DBCCF}" srcOrd="48" destOrd="0" presId="urn:microsoft.com/office/officeart/2008/layout/CircleAccentTimelin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8" tIns="45719" rIns="91438" bIns="45719" rtlCol="0"/>
          <a:lstStyle>
            <a:lvl1pPr algn="l">
              <a:defRPr sz="1200"/>
            </a:lvl1pPr>
          </a:lstStyle>
          <a:p>
            <a:endParaRPr lang="en-ZA"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38" tIns="45719" rIns="91438" bIns="45719" rtlCol="0"/>
          <a:lstStyle>
            <a:lvl1pPr algn="r">
              <a:defRPr sz="1200"/>
            </a:lvl1pPr>
          </a:lstStyle>
          <a:p>
            <a:fld id="{F23D8FED-D5BA-4E9C-ADDA-B26CA9F07C98}" type="datetimeFigureOut">
              <a:rPr lang="en-ZA" smtClean="0"/>
              <a:pPr/>
              <a:t>2022/06/10</a:t>
            </a:fld>
            <a:endParaRPr lang="en-ZA"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38" tIns="45719" rIns="91438" bIns="45719"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38" tIns="45719" rIns="91438" bIns="45719" rtlCol="0" anchor="b"/>
          <a:lstStyle>
            <a:lvl1pPr algn="r">
              <a:defRPr sz="1200"/>
            </a:lvl1pPr>
          </a:lstStyle>
          <a:p>
            <a:fld id="{86916440-F2C0-4A2A-A98B-484B232DF715}" type="slidenum">
              <a:rPr lang="en-ZA" smtClean="0"/>
              <a:pPr/>
              <a:t>‹#›</a:t>
            </a:fld>
            <a:endParaRPr lang="en-ZA" dirty="0"/>
          </a:p>
        </p:txBody>
      </p:sp>
    </p:spTree>
    <p:extLst>
      <p:ext uri="{BB962C8B-B14F-4D97-AF65-F5344CB8AC3E}">
        <p14:creationId xmlns:p14="http://schemas.microsoft.com/office/powerpoint/2010/main" xmlns="" val="1755232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 name="Shape 49"/>
          <p:cNvSpPr>
            <a:spLocks noGrp="1" noRot="1" noChangeAspect="1"/>
          </p:cNvSpPr>
          <p:nvPr>
            <p:ph type="sldImg"/>
          </p:nvPr>
        </p:nvSpPr>
        <p:spPr>
          <a:xfrm>
            <a:off x="862013" y="744538"/>
            <a:ext cx="5073650" cy="3722687"/>
          </a:xfrm>
          <a:prstGeom prst="rect">
            <a:avLst/>
          </a:prstGeom>
        </p:spPr>
        <p:txBody>
          <a:bodyPr lIns="91438" tIns="45719" rIns="91438" bIns="45719"/>
          <a:lstStyle/>
          <a:p>
            <a:pPr lvl="0"/>
            <a:endParaRPr dirty="0"/>
          </a:p>
        </p:txBody>
      </p:sp>
      <p:sp>
        <p:nvSpPr>
          <p:cNvPr id="50" name="Shape 50"/>
          <p:cNvSpPr>
            <a:spLocks noGrp="1"/>
          </p:cNvSpPr>
          <p:nvPr>
            <p:ph type="body" sz="quarter" idx="1"/>
          </p:nvPr>
        </p:nvSpPr>
        <p:spPr>
          <a:xfrm>
            <a:off x="906357" y="4715154"/>
            <a:ext cx="4984962" cy="4466987"/>
          </a:xfrm>
          <a:prstGeom prst="rect">
            <a:avLst/>
          </a:prstGeom>
        </p:spPr>
        <p:txBody>
          <a:bodyPr lIns="91438" tIns="45719" rIns="91438" bIns="45719"/>
          <a:lstStyle/>
          <a:p>
            <a:pPr lvl="0"/>
            <a:endParaRPr/>
          </a:p>
        </p:txBody>
      </p:sp>
    </p:spTree>
    <p:extLst>
      <p:ext uri="{BB962C8B-B14F-4D97-AF65-F5344CB8AC3E}">
        <p14:creationId xmlns:p14="http://schemas.microsoft.com/office/powerpoint/2010/main" xmlns="" val="2808817825"/>
      </p:ext>
    </p:extLst>
  </p:cSld>
  <p:clrMap bg1="lt1" tx1="dk1" bg2="lt2" tx2="dk2" accent1="accent1" accent2="accent2" accent3="accent3" accent4="accent4" accent5="accent5" accent6="accent6" hlink="hlink" folHlink="folHlink"/>
  <p:notesStyle>
    <a:lvl1pPr defTabSz="411182">
      <a:lnSpc>
        <a:spcPct val="117999"/>
      </a:lnSpc>
      <a:defRPr sz="2000">
        <a:latin typeface="+mn-lt"/>
        <a:ea typeface="+mn-ea"/>
        <a:cs typeface="+mn-cs"/>
        <a:sym typeface="Helvetica Neue"/>
      </a:defRPr>
    </a:lvl1pPr>
    <a:lvl2pPr indent="205591" defTabSz="411182">
      <a:lnSpc>
        <a:spcPct val="117999"/>
      </a:lnSpc>
      <a:defRPr sz="2000">
        <a:latin typeface="+mn-lt"/>
        <a:ea typeface="+mn-ea"/>
        <a:cs typeface="+mn-cs"/>
        <a:sym typeface="Helvetica Neue"/>
      </a:defRPr>
    </a:lvl2pPr>
    <a:lvl3pPr indent="411182" defTabSz="411182">
      <a:lnSpc>
        <a:spcPct val="117999"/>
      </a:lnSpc>
      <a:defRPr sz="2000">
        <a:latin typeface="+mn-lt"/>
        <a:ea typeface="+mn-ea"/>
        <a:cs typeface="+mn-cs"/>
        <a:sym typeface="Helvetica Neue"/>
      </a:defRPr>
    </a:lvl3pPr>
    <a:lvl4pPr indent="616773" defTabSz="411182">
      <a:lnSpc>
        <a:spcPct val="117999"/>
      </a:lnSpc>
      <a:defRPr sz="2000">
        <a:latin typeface="+mn-lt"/>
        <a:ea typeface="+mn-ea"/>
        <a:cs typeface="+mn-cs"/>
        <a:sym typeface="Helvetica Neue"/>
      </a:defRPr>
    </a:lvl4pPr>
    <a:lvl5pPr indent="822364" defTabSz="411182">
      <a:lnSpc>
        <a:spcPct val="117999"/>
      </a:lnSpc>
      <a:defRPr sz="2000">
        <a:latin typeface="+mn-lt"/>
        <a:ea typeface="+mn-ea"/>
        <a:cs typeface="+mn-cs"/>
        <a:sym typeface="Helvetica Neue"/>
      </a:defRPr>
    </a:lvl5pPr>
    <a:lvl6pPr indent="1027956" defTabSz="411182">
      <a:lnSpc>
        <a:spcPct val="117999"/>
      </a:lnSpc>
      <a:defRPr sz="2000">
        <a:latin typeface="+mn-lt"/>
        <a:ea typeface="+mn-ea"/>
        <a:cs typeface="+mn-cs"/>
        <a:sym typeface="Helvetica Neue"/>
      </a:defRPr>
    </a:lvl6pPr>
    <a:lvl7pPr indent="1233548" defTabSz="411182">
      <a:lnSpc>
        <a:spcPct val="117999"/>
      </a:lnSpc>
      <a:defRPr sz="2000">
        <a:latin typeface="+mn-lt"/>
        <a:ea typeface="+mn-ea"/>
        <a:cs typeface="+mn-cs"/>
        <a:sym typeface="Helvetica Neue"/>
      </a:defRPr>
    </a:lvl7pPr>
    <a:lvl8pPr indent="1439139" defTabSz="411182">
      <a:lnSpc>
        <a:spcPct val="117999"/>
      </a:lnSpc>
      <a:defRPr sz="2000">
        <a:latin typeface="+mn-lt"/>
        <a:ea typeface="+mn-ea"/>
        <a:cs typeface="+mn-cs"/>
        <a:sym typeface="Helvetica Neue"/>
      </a:defRPr>
    </a:lvl8pPr>
    <a:lvl9pPr indent="1644730" defTabSz="411182">
      <a:lnSpc>
        <a:spcPct val="117999"/>
      </a:lnSpc>
      <a:defRPr sz="20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731030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787516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645329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812531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901550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770267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535997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4274873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52095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xmlns="" val="1459065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33412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46689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930607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7592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82089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89030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759517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944697" y="0"/>
            <a:ext cx="4460204" cy="3522666"/>
          </a:xfrm>
          <a:prstGeom prst="rect">
            <a:avLst/>
          </a:prstGeom>
        </p:spPr>
        <p:txBody>
          <a:bodyPr/>
          <a:lstStyle>
            <a:lvl1pPr>
              <a:defRPr sz="4800"/>
            </a:lvl1pPr>
          </a:lstStyle>
          <a:p>
            <a:pPr lvl="0">
              <a:defRPr sz="1800">
                <a:solidFill>
                  <a:srgbClr val="000000"/>
                </a:solidFill>
              </a:defRPr>
            </a:pPr>
            <a:r>
              <a:rPr sz="4800">
                <a:solidFill>
                  <a:srgbClr val="FE8637"/>
                </a:solidFill>
              </a:rPr>
              <a:t>Title Text</a:t>
            </a:r>
          </a:p>
        </p:txBody>
      </p:sp>
      <p:sp>
        <p:nvSpPr>
          <p:cNvPr id="7" name="Shape 7"/>
          <p:cNvSpPr>
            <a:spLocks noGrp="1"/>
          </p:cNvSpPr>
          <p:nvPr>
            <p:ph type="body" idx="1"/>
          </p:nvPr>
        </p:nvSpPr>
        <p:spPr>
          <a:xfrm>
            <a:off x="944698" y="3933644"/>
            <a:ext cx="4460205" cy="3594961"/>
          </a:xfrm>
          <a:prstGeom prst="rect">
            <a:avLst/>
          </a:prstGeom>
        </p:spPr>
        <p:txBody>
          <a:bodyPr/>
          <a:lstStyle>
            <a:lvl1pPr marL="0" indent="0">
              <a:spcBef>
                <a:spcPts val="540"/>
              </a:spcBef>
              <a:buClrTx/>
              <a:buSzTx/>
              <a:buFontTx/>
              <a:buNone/>
              <a:defRPr sz="2100"/>
            </a:lvl1pPr>
            <a:lvl2pPr marL="0" indent="411182">
              <a:spcBef>
                <a:spcPts val="540"/>
              </a:spcBef>
              <a:buClrTx/>
              <a:buSzTx/>
              <a:buFontTx/>
              <a:buNone/>
              <a:defRPr sz="2100"/>
            </a:lvl2pPr>
            <a:lvl3pPr marL="0" indent="822364">
              <a:spcBef>
                <a:spcPts val="540"/>
              </a:spcBef>
              <a:buClrTx/>
              <a:buSzTx/>
              <a:buFontTx/>
              <a:buNone/>
              <a:defRPr sz="2100"/>
            </a:lvl3pPr>
            <a:lvl4pPr marL="0" indent="1233548">
              <a:spcBef>
                <a:spcPts val="540"/>
              </a:spcBef>
              <a:buClrTx/>
              <a:buSzTx/>
              <a:buFontTx/>
              <a:buNone/>
              <a:defRPr sz="2100"/>
            </a:lvl4pPr>
            <a:lvl5pPr marL="0" indent="1644730">
              <a:spcBef>
                <a:spcPts val="540"/>
              </a:spcBef>
              <a:buClrTx/>
              <a:buSzTx/>
              <a:buFontTx/>
              <a:buNone/>
              <a:defRPr sz="2100"/>
            </a:lvl5pPr>
          </a:lstStyle>
          <a:p>
            <a:pPr lvl="0">
              <a:defRPr sz="1800">
                <a:solidFill>
                  <a:srgbClr val="000000"/>
                </a:solidFill>
              </a:defRPr>
            </a:pPr>
            <a:r>
              <a:rPr sz="2100">
                <a:solidFill>
                  <a:srgbClr val="595959"/>
                </a:solidFill>
              </a:rPr>
              <a:t>Body Level One</a:t>
            </a:r>
          </a:p>
          <a:p>
            <a:pPr lvl="1">
              <a:defRPr sz="1800">
                <a:solidFill>
                  <a:srgbClr val="000000"/>
                </a:solidFill>
              </a:defRPr>
            </a:pPr>
            <a:r>
              <a:rPr sz="2100">
                <a:solidFill>
                  <a:srgbClr val="595959"/>
                </a:solidFill>
              </a:rPr>
              <a:t>Body Level Two</a:t>
            </a:r>
          </a:p>
          <a:p>
            <a:pPr lvl="2">
              <a:defRPr sz="1800">
                <a:solidFill>
                  <a:srgbClr val="000000"/>
                </a:solidFill>
              </a:defRPr>
            </a:pPr>
            <a:r>
              <a:rPr sz="2100">
                <a:solidFill>
                  <a:srgbClr val="595959"/>
                </a:solidFill>
              </a:rPr>
              <a:t>Body Level Three</a:t>
            </a:r>
          </a:p>
          <a:p>
            <a:pPr lvl="3">
              <a:defRPr sz="1800">
                <a:solidFill>
                  <a:srgbClr val="000000"/>
                </a:solidFill>
              </a:defRPr>
            </a:pPr>
            <a:r>
              <a:rPr sz="2100">
                <a:solidFill>
                  <a:srgbClr val="595959"/>
                </a:solidFill>
              </a:rPr>
              <a:t>Body Level Four</a:t>
            </a:r>
          </a:p>
          <a:p>
            <a:pPr lvl="4">
              <a:defRPr sz="1800">
                <a:solidFill>
                  <a:srgbClr val="000000"/>
                </a:solidFill>
              </a:defRPr>
            </a:pPr>
            <a:r>
              <a:rPr sz="2100">
                <a:solidFill>
                  <a:srgbClr val="595959"/>
                </a:solidFill>
              </a:rPr>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a:pPr lvl="0"/>
              <a:t>‹#›</a:t>
            </a:fld>
            <a:endParaRPr dirty="0"/>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p:nvPr/>
        </p:nvSpPr>
        <p:spPr>
          <a:xfrm>
            <a:off x="2" y="1"/>
            <a:ext cx="10809799" cy="1684092"/>
          </a:xfrm>
          <a:prstGeom prst="rect">
            <a:avLst/>
          </a:prstGeom>
          <a:solidFill>
            <a:srgbClr val="FE8637"/>
          </a:solidFill>
          <a:ln w="12700">
            <a:miter lim="400000"/>
          </a:ln>
        </p:spPr>
        <p:txBody>
          <a:bodyPr lIns="0" tIns="0" rIns="0" bIns="0" anchor="ctr"/>
          <a:lstStyle/>
          <a:p>
            <a:pPr lvl="0" algn="ctr">
              <a:defRPr>
                <a:solidFill>
                  <a:srgbClr val="FFFFFF"/>
                </a:solidFill>
              </a:defRPr>
            </a:pPr>
            <a:endParaRPr dirty="0"/>
          </a:p>
        </p:txBody>
      </p:sp>
      <p:sp>
        <p:nvSpPr>
          <p:cNvPr id="11" name="Shape 11"/>
          <p:cNvSpPr/>
          <p:nvPr/>
        </p:nvSpPr>
        <p:spPr>
          <a:xfrm>
            <a:off x="0" y="3307710"/>
            <a:ext cx="4771344" cy="4618284"/>
          </a:xfrm>
          <a:prstGeom prst="rect">
            <a:avLst/>
          </a:prstGeom>
          <a:solidFill>
            <a:srgbClr val="FFFFFF"/>
          </a:solidFill>
          <a:ln w="12700">
            <a:miter lim="400000"/>
          </a:ln>
        </p:spPr>
        <p:txBody>
          <a:bodyPr lIns="0" tIns="0" rIns="0" bIns="0" anchor="ctr"/>
          <a:lstStyle/>
          <a:p>
            <a:pPr lvl="0" algn="ctr">
              <a:defRPr>
                <a:solidFill>
                  <a:srgbClr val="FFFFFF"/>
                </a:solidFill>
              </a:defRPr>
            </a:pPr>
            <a:endParaRPr dirty="0"/>
          </a:p>
        </p:txBody>
      </p:sp>
      <p:sp>
        <p:nvSpPr>
          <p:cNvPr id="12" name="Shape 12"/>
          <p:cNvSpPr>
            <a:spLocks noGrp="1"/>
          </p:cNvSpPr>
          <p:nvPr>
            <p:ph type="title"/>
          </p:nvPr>
        </p:nvSpPr>
        <p:spPr>
          <a:xfrm>
            <a:off x="653229" y="0"/>
            <a:ext cx="9988282" cy="1601882"/>
          </a:xfrm>
          <a:prstGeom prst="rect">
            <a:avLst/>
          </a:prstGeom>
        </p:spPr>
        <p:txBody>
          <a:bodyPr/>
          <a:lstStyle>
            <a:lvl1pPr>
              <a:defRPr>
                <a:solidFill>
                  <a:srgbClr val="FFFFFF"/>
                </a:solidFill>
              </a:defRPr>
            </a:lvl1pPr>
          </a:lstStyle>
          <a:p>
            <a:pPr lvl="0">
              <a:defRPr sz="1800">
                <a:solidFill>
                  <a:srgbClr val="000000"/>
                </a:solidFill>
              </a:defRPr>
            </a:pPr>
            <a:r>
              <a:rPr sz="4000">
                <a:solidFill>
                  <a:srgbClr val="FFFFFF"/>
                </a:solidFill>
              </a:rPr>
              <a:t>Title Text</a:t>
            </a:r>
          </a:p>
        </p:txBody>
      </p:sp>
      <p:sp>
        <p:nvSpPr>
          <p:cNvPr id="13" name="Shape 13"/>
          <p:cNvSpPr>
            <a:spLocks noGrp="1"/>
          </p:cNvSpPr>
          <p:nvPr>
            <p:ph type="body" idx="1"/>
          </p:nvPr>
        </p:nvSpPr>
        <p:spPr>
          <a:xfrm>
            <a:off x="998481" y="1866080"/>
            <a:ext cx="9068279" cy="6055545"/>
          </a:xfrm>
          <a:prstGeom prst="rect">
            <a:avLst/>
          </a:prstGeom>
        </p:spPr>
        <p:txBody>
          <a:bodyPr/>
          <a:lstStyle>
            <a:lvl2pPr marL="649610" indent="-321237">
              <a:buChar char="o"/>
            </a:lvl2pPr>
            <a:lvl3pPr marL="962281" indent="-321236"/>
            <a:lvl4pPr marL="962166" indent="-263157"/>
            <a:lvl5pPr marL="1060850" indent="-197367"/>
          </a:lstStyle>
          <a:p>
            <a:pPr lvl="0">
              <a:defRPr sz="1800">
                <a:solidFill>
                  <a:srgbClr val="000000"/>
                </a:solidFill>
              </a:defRPr>
            </a:pPr>
            <a:r>
              <a:rPr sz="2900">
                <a:solidFill>
                  <a:srgbClr val="595959"/>
                </a:solidFill>
              </a:rPr>
              <a:t>Body Level One</a:t>
            </a:r>
          </a:p>
          <a:p>
            <a:pPr lvl="1">
              <a:defRPr sz="1800">
                <a:solidFill>
                  <a:srgbClr val="000000"/>
                </a:solidFill>
              </a:defRPr>
            </a:pPr>
            <a:r>
              <a:rPr sz="2900">
                <a:solidFill>
                  <a:srgbClr val="595959"/>
                </a:solidFill>
              </a:rPr>
              <a:t>Body Level Two</a:t>
            </a:r>
          </a:p>
          <a:p>
            <a:pPr lvl="2">
              <a:defRPr sz="1800">
                <a:solidFill>
                  <a:srgbClr val="000000"/>
                </a:solidFill>
              </a:defRPr>
            </a:pPr>
            <a:r>
              <a:rPr sz="2900">
                <a:solidFill>
                  <a:srgbClr val="595959"/>
                </a:solidFill>
              </a:rPr>
              <a:t>Body Level Three</a:t>
            </a:r>
          </a:p>
          <a:p>
            <a:pPr lvl="3">
              <a:defRPr sz="1800">
                <a:solidFill>
                  <a:srgbClr val="000000"/>
                </a:solidFill>
              </a:defRPr>
            </a:pPr>
            <a:r>
              <a:rPr sz="2900">
                <a:solidFill>
                  <a:srgbClr val="595959"/>
                </a:solidFill>
              </a:rPr>
              <a:t>Body Level Four</a:t>
            </a:r>
          </a:p>
          <a:p>
            <a:pPr lvl="4">
              <a:defRPr sz="1800">
                <a:solidFill>
                  <a:srgbClr val="000000"/>
                </a:solidFill>
              </a:defRPr>
            </a:pPr>
            <a:r>
              <a:rPr sz="2900">
                <a:solidFill>
                  <a:srgbClr val="595959"/>
                </a:solidFill>
              </a:rPr>
              <a:t>Body Level Five</a:t>
            </a:r>
          </a:p>
        </p:txBody>
      </p:sp>
      <p:sp>
        <p:nvSpPr>
          <p:cNvPr id="14" name="Shape 14"/>
          <p:cNvSpPr/>
          <p:nvPr/>
        </p:nvSpPr>
        <p:spPr>
          <a:xfrm>
            <a:off x="8572678" y="7090211"/>
            <a:ext cx="1081263" cy="2208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1600" b="1">
                <a:solidFill>
                  <a:srgbClr val="595959"/>
                </a:solidFill>
              </a:defRPr>
            </a:lvl1pPr>
          </a:lstStyle>
          <a:p>
            <a:pPr lvl="0">
              <a:defRPr sz="1800" b="0">
                <a:solidFill>
                  <a:srgbClr val="000000"/>
                </a:solidFill>
              </a:defRPr>
            </a:pPr>
            <a:r>
              <a:rPr sz="1400" b="1" dirty="0">
                <a:solidFill>
                  <a:srgbClr val="595959"/>
                </a:solidFill>
              </a:rPr>
              <a:t>‹#›</a:t>
            </a:r>
          </a:p>
        </p:txBody>
      </p:sp>
      <p:sp>
        <p:nvSpPr>
          <p:cNvPr id="15" name="Shape 15"/>
          <p:cNvSpPr/>
          <p:nvPr/>
        </p:nvSpPr>
        <p:spPr>
          <a:xfrm>
            <a:off x="0" y="3373239"/>
            <a:ext cx="526518" cy="1931610"/>
          </a:xfrm>
          <a:prstGeom prst="rect">
            <a:avLst/>
          </a:prstGeom>
          <a:solidFill>
            <a:srgbClr val="AEBAD5"/>
          </a:solidFill>
          <a:ln w="12700">
            <a:miter lim="400000"/>
          </a:ln>
        </p:spPr>
        <p:txBody>
          <a:bodyPr lIns="0" tIns="0" rIns="0" bIns="0" anchor="ctr"/>
          <a:lstStyle/>
          <a:p>
            <a:pPr lvl="0" algn="ctr">
              <a:defRPr>
                <a:solidFill>
                  <a:srgbClr val="FFFFFF"/>
                </a:solidFill>
              </a:defRPr>
            </a:pPr>
            <a:endParaRPr dirty="0"/>
          </a:p>
        </p:txBody>
      </p:sp>
      <p:pic>
        <p:nvPicPr>
          <p:cNvPr id="9" name="Picture 2" descr="Publi Works &amp; Infrastructure"/>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025563" y="7163810"/>
            <a:ext cx="2634794" cy="708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8" name="Shape 18"/>
          <p:cNvSpPr>
            <a:spLocks noGrp="1"/>
          </p:cNvSpPr>
          <p:nvPr>
            <p:ph type="title"/>
          </p:nvPr>
        </p:nvSpPr>
        <p:spPr>
          <a:xfrm>
            <a:off x="944697" y="2"/>
            <a:ext cx="7703988" cy="3258465"/>
          </a:xfrm>
          <a:prstGeom prst="rect">
            <a:avLst/>
          </a:prstGeom>
        </p:spPr>
        <p:txBody>
          <a:bodyPr/>
          <a:lstStyle>
            <a:lvl1pPr>
              <a:defRPr sz="4800" b="1"/>
            </a:lvl1pPr>
          </a:lstStyle>
          <a:p>
            <a:pPr lvl="0">
              <a:defRPr sz="1800" b="0">
                <a:solidFill>
                  <a:srgbClr val="000000"/>
                </a:solidFill>
              </a:defRPr>
            </a:pPr>
            <a:r>
              <a:rPr sz="4800" b="1">
                <a:solidFill>
                  <a:srgbClr val="FE8637"/>
                </a:solidFill>
              </a:rPr>
              <a:t>Title Text</a:t>
            </a:r>
          </a:p>
        </p:txBody>
      </p:sp>
      <p:sp>
        <p:nvSpPr>
          <p:cNvPr id="19" name="Shape 19"/>
          <p:cNvSpPr>
            <a:spLocks noGrp="1"/>
          </p:cNvSpPr>
          <p:nvPr>
            <p:ph type="body" idx="1"/>
          </p:nvPr>
        </p:nvSpPr>
        <p:spPr>
          <a:xfrm>
            <a:off x="944697" y="3610731"/>
            <a:ext cx="7703988" cy="3565607"/>
          </a:xfrm>
          <a:prstGeom prst="rect">
            <a:avLst/>
          </a:prstGeom>
        </p:spPr>
        <p:txBody>
          <a:bodyPr/>
          <a:lstStyle>
            <a:lvl1pPr marL="0" indent="0">
              <a:spcBef>
                <a:spcPts val="540"/>
              </a:spcBef>
              <a:buClrTx/>
              <a:buSzTx/>
              <a:buFontTx/>
              <a:buNone/>
              <a:defRPr sz="2100"/>
            </a:lvl1pPr>
            <a:lvl2pPr marL="0" indent="411182">
              <a:spcBef>
                <a:spcPts val="540"/>
              </a:spcBef>
              <a:buClrTx/>
              <a:buSzTx/>
              <a:buFontTx/>
              <a:buNone/>
              <a:defRPr sz="2100"/>
            </a:lvl2pPr>
            <a:lvl3pPr marL="0" indent="822364">
              <a:spcBef>
                <a:spcPts val="540"/>
              </a:spcBef>
              <a:buClrTx/>
              <a:buSzTx/>
              <a:buFontTx/>
              <a:buNone/>
              <a:defRPr sz="2100"/>
            </a:lvl3pPr>
            <a:lvl4pPr marL="0" indent="1233548">
              <a:spcBef>
                <a:spcPts val="540"/>
              </a:spcBef>
              <a:buClrTx/>
              <a:buSzTx/>
              <a:buFontTx/>
              <a:buNone/>
              <a:defRPr sz="2100"/>
            </a:lvl4pPr>
            <a:lvl5pPr marL="0" indent="1644730">
              <a:spcBef>
                <a:spcPts val="540"/>
              </a:spcBef>
              <a:buClrTx/>
              <a:buSzTx/>
              <a:buFontTx/>
              <a:buNone/>
              <a:defRPr sz="2100"/>
            </a:lvl5pPr>
          </a:lstStyle>
          <a:p>
            <a:pPr lvl="0">
              <a:defRPr sz="1800">
                <a:solidFill>
                  <a:srgbClr val="000000"/>
                </a:solidFill>
              </a:defRPr>
            </a:pPr>
            <a:r>
              <a:rPr sz="2100">
                <a:solidFill>
                  <a:srgbClr val="595959"/>
                </a:solidFill>
              </a:rPr>
              <a:t>Body Level One</a:t>
            </a:r>
          </a:p>
          <a:p>
            <a:pPr lvl="1">
              <a:defRPr sz="1800">
                <a:solidFill>
                  <a:srgbClr val="000000"/>
                </a:solidFill>
              </a:defRPr>
            </a:pPr>
            <a:r>
              <a:rPr sz="2100">
                <a:solidFill>
                  <a:srgbClr val="595959"/>
                </a:solidFill>
              </a:rPr>
              <a:t>Body Level Two</a:t>
            </a:r>
          </a:p>
          <a:p>
            <a:pPr lvl="2">
              <a:defRPr sz="1800">
                <a:solidFill>
                  <a:srgbClr val="000000"/>
                </a:solidFill>
              </a:defRPr>
            </a:pPr>
            <a:r>
              <a:rPr sz="2100">
                <a:solidFill>
                  <a:srgbClr val="595959"/>
                </a:solidFill>
              </a:rPr>
              <a:t>Body Level Three</a:t>
            </a:r>
          </a:p>
          <a:p>
            <a:pPr lvl="3">
              <a:defRPr sz="1800">
                <a:solidFill>
                  <a:srgbClr val="000000"/>
                </a:solidFill>
              </a:defRPr>
            </a:pPr>
            <a:r>
              <a:rPr sz="2100">
                <a:solidFill>
                  <a:srgbClr val="595959"/>
                </a:solidFill>
              </a:rPr>
              <a:t>Body Level Four</a:t>
            </a:r>
          </a:p>
          <a:p>
            <a:pPr lvl="4">
              <a:defRPr sz="1800">
                <a:solidFill>
                  <a:srgbClr val="000000"/>
                </a:solidFill>
              </a:defRPr>
            </a:pPr>
            <a:r>
              <a:rPr sz="2100">
                <a:solidFill>
                  <a:srgbClr val="595959"/>
                </a:solidFill>
              </a:rPr>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pPr lvl="0"/>
              <a:t>‹#›</a:t>
            </a:fld>
            <a:endParaRPr dirty="0"/>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2" name="Shape 22"/>
          <p:cNvSpPr>
            <a:spLocks noGrp="1"/>
          </p:cNvSpPr>
          <p:nvPr>
            <p:ph type="title"/>
          </p:nvPr>
        </p:nvSpPr>
        <p:spPr>
          <a:xfrm>
            <a:off x="944699" y="0"/>
            <a:ext cx="7703988" cy="1849401"/>
          </a:xfrm>
          <a:prstGeom prst="rect">
            <a:avLst/>
          </a:prstGeom>
        </p:spPr>
        <p:txBody>
          <a:bodyPr/>
          <a:lstStyle/>
          <a:p>
            <a:pPr lvl="0">
              <a:defRPr sz="1800">
                <a:solidFill>
                  <a:srgbClr val="000000"/>
                </a:solidFill>
              </a:defRPr>
            </a:pPr>
            <a:r>
              <a:rPr sz="4000">
                <a:solidFill>
                  <a:srgbClr val="FE8637"/>
                </a:solidFill>
              </a:rPr>
              <a:t>Title Text</a:t>
            </a:r>
          </a:p>
        </p:txBody>
      </p:sp>
      <p:sp>
        <p:nvSpPr>
          <p:cNvPr id="23" name="Shape 23"/>
          <p:cNvSpPr>
            <a:spLocks noGrp="1"/>
          </p:cNvSpPr>
          <p:nvPr>
            <p:ph type="body" idx="1"/>
          </p:nvPr>
        </p:nvSpPr>
        <p:spPr>
          <a:xfrm>
            <a:off x="944695" y="2113599"/>
            <a:ext cx="3770899" cy="5808027"/>
          </a:xfrm>
          <a:prstGeom prst="rect">
            <a:avLst/>
          </a:prstGeom>
        </p:spPr>
        <p:txBody>
          <a:bodyPr/>
          <a:lstStyle>
            <a:lvl1pPr>
              <a:defRPr sz="1800"/>
            </a:lvl1pPr>
            <a:lvl2pPr marL="557380" indent="-228435">
              <a:defRPr sz="1800"/>
            </a:lvl2pPr>
            <a:lvl3pPr marL="740129" indent="-205591">
              <a:defRPr sz="1800"/>
            </a:lvl3pPr>
            <a:lvl4pPr marL="933971" indent="-234961">
              <a:defRPr sz="1800"/>
            </a:lvl4pPr>
            <a:lvl5pPr marL="1039703" indent="-176220">
              <a:defRPr sz="1800"/>
            </a:lvl5pPr>
          </a:lstStyle>
          <a:p>
            <a:pPr lvl="0">
              <a:defRPr sz="1800">
                <a:solidFill>
                  <a:srgbClr val="000000"/>
                </a:solidFill>
              </a:defRPr>
            </a:pPr>
            <a:r>
              <a:rPr sz="1800">
                <a:solidFill>
                  <a:srgbClr val="595959"/>
                </a:solidFill>
              </a:rPr>
              <a:t>Body Level One</a:t>
            </a:r>
          </a:p>
          <a:p>
            <a:pPr lvl="1">
              <a:defRPr sz="1800">
                <a:solidFill>
                  <a:srgbClr val="000000"/>
                </a:solidFill>
              </a:defRPr>
            </a:pPr>
            <a:r>
              <a:rPr sz="1800">
                <a:solidFill>
                  <a:srgbClr val="595959"/>
                </a:solidFill>
              </a:rPr>
              <a:t>Body Level Two</a:t>
            </a:r>
          </a:p>
          <a:p>
            <a:pPr lvl="2">
              <a:defRPr sz="1800">
                <a:solidFill>
                  <a:srgbClr val="000000"/>
                </a:solidFill>
              </a:defRPr>
            </a:pPr>
            <a:r>
              <a:rPr sz="1800">
                <a:solidFill>
                  <a:srgbClr val="595959"/>
                </a:solidFill>
              </a:rPr>
              <a:t>Body Level Three</a:t>
            </a:r>
          </a:p>
          <a:p>
            <a:pPr lvl="3">
              <a:defRPr sz="1800">
                <a:solidFill>
                  <a:srgbClr val="000000"/>
                </a:solidFill>
              </a:defRPr>
            </a:pPr>
            <a:r>
              <a:rPr sz="1800">
                <a:solidFill>
                  <a:srgbClr val="595959"/>
                </a:solidFill>
              </a:rPr>
              <a:t>Body Level Four</a:t>
            </a:r>
          </a:p>
          <a:p>
            <a:pPr lvl="4">
              <a:defRPr sz="1800">
                <a:solidFill>
                  <a:srgbClr val="000000"/>
                </a:solidFill>
              </a:defRPr>
            </a:pPr>
            <a:r>
              <a:rPr sz="1800">
                <a:solidFill>
                  <a:srgbClr val="595959"/>
                </a:solidFill>
              </a:rPr>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rPr/>
              <a:pPr lvl="0"/>
              <a:t>‹#›</a:t>
            </a:fld>
            <a:endParaRPr dirty="0"/>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6" name="Shape 26"/>
          <p:cNvSpPr>
            <a:spLocks noGrp="1"/>
          </p:cNvSpPr>
          <p:nvPr>
            <p:ph type="title"/>
          </p:nvPr>
        </p:nvSpPr>
        <p:spPr>
          <a:xfrm>
            <a:off x="944699" y="0"/>
            <a:ext cx="7703988" cy="1849401"/>
          </a:xfrm>
          <a:prstGeom prst="rect">
            <a:avLst/>
          </a:prstGeom>
        </p:spPr>
        <p:txBody>
          <a:bodyPr/>
          <a:lstStyle/>
          <a:p>
            <a:pPr lvl="0">
              <a:defRPr sz="1800">
                <a:solidFill>
                  <a:srgbClr val="000000"/>
                </a:solidFill>
              </a:defRPr>
            </a:pPr>
            <a:r>
              <a:rPr sz="4000">
                <a:solidFill>
                  <a:srgbClr val="FE8637"/>
                </a:solidFill>
              </a:rPr>
              <a:t>Title Text</a:t>
            </a:r>
          </a:p>
        </p:txBody>
      </p:sp>
      <p:sp>
        <p:nvSpPr>
          <p:cNvPr id="27" name="Shape 27"/>
          <p:cNvSpPr>
            <a:spLocks noGrp="1"/>
          </p:cNvSpPr>
          <p:nvPr>
            <p:ph type="body" idx="1"/>
          </p:nvPr>
        </p:nvSpPr>
        <p:spPr>
          <a:xfrm>
            <a:off x="944696" y="1849400"/>
            <a:ext cx="3770900" cy="1320998"/>
          </a:xfrm>
          <a:prstGeom prst="rect">
            <a:avLst/>
          </a:prstGeom>
        </p:spPr>
        <p:txBody>
          <a:bodyPr anchor="ctr"/>
          <a:lstStyle>
            <a:lvl1pPr marL="0" indent="0">
              <a:spcBef>
                <a:spcPts val="0"/>
              </a:spcBef>
              <a:buClrTx/>
              <a:buSzTx/>
              <a:buFontTx/>
              <a:buNone/>
              <a:defRPr sz="1800"/>
            </a:lvl1pPr>
            <a:lvl2pPr marL="0" indent="411182">
              <a:spcBef>
                <a:spcPts val="0"/>
              </a:spcBef>
              <a:buClrTx/>
              <a:buSzTx/>
              <a:buFontTx/>
              <a:buNone/>
              <a:defRPr sz="1800"/>
            </a:lvl2pPr>
            <a:lvl3pPr marL="0" indent="822364">
              <a:spcBef>
                <a:spcPts val="0"/>
              </a:spcBef>
              <a:buClrTx/>
              <a:buSzTx/>
              <a:buFontTx/>
              <a:buNone/>
              <a:defRPr sz="1800"/>
            </a:lvl3pPr>
            <a:lvl4pPr marL="0" indent="1233548">
              <a:spcBef>
                <a:spcPts val="0"/>
              </a:spcBef>
              <a:buClrTx/>
              <a:buSzTx/>
              <a:buFontTx/>
              <a:buNone/>
              <a:defRPr sz="1800"/>
            </a:lvl4pPr>
            <a:lvl5pPr marL="0" indent="1644730">
              <a:spcBef>
                <a:spcPts val="0"/>
              </a:spcBef>
              <a:buClrTx/>
              <a:buSzTx/>
              <a:buFontTx/>
              <a:buNone/>
              <a:defRPr sz="1800"/>
            </a:lvl5pPr>
          </a:lstStyle>
          <a:p>
            <a:pPr lvl="0">
              <a:defRPr sz="1800">
                <a:solidFill>
                  <a:srgbClr val="000000"/>
                </a:solidFill>
              </a:defRPr>
            </a:pPr>
            <a:r>
              <a:rPr sz="1800">
                <a:solidFill>
                  <a:srgbClr val="595959"/>
                </a:solidFill>
              </a:rPr>
              <a:t>Body Level One</a:t>
            </a:r>
          </a:p>
          <a:p>
            <a:pPr lvl="1">
              <a:defRPr sz="1800">
                <a:solidFill>
                  <a:srgbClr val="000000"/>
                </a:solidFill>
              </a:defRPr>
            </a:pPr>
            <a:r>
              <a:rPr sz="1800">
                <a:solidFill>
                  <a:srgbClr val="595959"/>
                </a:solidFill>
              </a:rPr>
              <a:t>Body Level Two</a:t>
            </a:r>
          </a:p>
          <a:p>
            <a:pPr lvl="2">
              <a:defRPr sz="1800">
                <a:solidFill>
                  <a:srgbClr val="000000"/>
                </a:solidFill>
              </a:defRPr>
            </a:pPr>
            <a:r>
              <a:rPr sz="1800">
                <a:solidFill>
                  <a:srgbClr val="595959"/>
                </a:solidFill>
              </a:rPr>
              <a:t>Body Level Three</a:t>
            </a:r>
          </a:p>
          <a:p>
            <a:pPr lvl="3">
              <a:defRPr sz="1800">
                <a:solidFill>
                  <a:srgbClr val="000000"/>
                </a:solidFill>
              </a:defRPr>
            </a:pPr>
            <a:r>
              <a:rPr sz="1800">
                <a:solidFill>
                  <a:srgbClr val="595959"/>
                </a:solidFill>
              </a:rPr>
              <a:t>Body Level Four</a:t>
            </a:r>
          </a:p>
          <a:p>
            <a:pPr lvl="4">
              <a:defRPr sz="1800">
                <a:solidFill>
                  <a:srgbClr val="000000"/>
                </a:solidFill>
              </a:defRPr>
            </a:pPr>
            <a:r>
              <a:rPr sz="1800">
                <a:solidFill>
                  <a:srgbClr val="595959"/>
                </a:solidFill>
              </a:rPr>
              <a:t>Body Level Five</a:t>
            </a:r>
          </a:p>
        </p:txBody>
      </p:sp>
      <p:sp>
        <p:nvSpPr>
          <p:cNvPr id="28" name="Shape 28"/>
          <p:cNvSpPr>
            <a:spLocks noGrp="1"/>
          </p:cNvSpPr>
          <p:nvPr>
            <p:ph type="sldNum" sz="quarter" idx="2"/>
          </p:nvPr>
        </p:nvSpPr>
        <p:spPr>
          <a:prstGeom prst="rect">
            <a:avLst/>
          </a:prstGeom>
        </p:spPr>
        <p:txBody>
          <a:bodyPr/>
          <a:lstStyle/>
          <a:p>
            <a:pPr lvl="0"/>
            <a:fld id="{86CB4B4D-7CA3-9044-876B-883B54F8677D}" type="slidenum">
              <a:rPr/>
              <a:pPr lvl="0"/>
              <a:t>‹#›</a:t>
            </a:fld>
            <a:endParaRPr dirty="0"/>
          </a:p>
        </p:txBody>
      </p:sp>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9" name="Shape 39"/>
          <p:cNvSpPr>
            <a:spLocks noGrp="1"/>
          </p:cNvSpPr>
          <p:nvPr>
            <p:ph type="title"/>
          </p:nvPr>
        </p:nvSpPr>
        <p:spPr>
          <a:xfrm>
            <a:off x="944696" y="1"/>
            <a:ext cx="3649258" cy="2377798"/>
          </a:xfrm>
          <a:prstGeom prst="rect">
            <a:avLst/>
          </a:prstGeom>
        </p:spPr>
        <p:txBody>
          <a:bodyPr>
            <a:noAutofit/>
          </a:bodyPr>
          <a:lstStyle>
            <a:lvl1pPr>
              <a:defRPr sz="3300" b="1"/>
            </a:lvl1pPr>
          </a:lstStyle>
          <a:p>
            <a:pPr lvl="0">
              <a:defRPr sz="1800" b="0">
                <a:solidFill>
                  <a:srgbClr val="000000"/>
                </a:solidFill>
              </a:defRPr>
            </a:pPr>
            <a:r>
              <a:rPr sz="3300" b="1">
                <a:solidFill>
                  <a:srgbClr val="FE8637"/>
                </a:solidFill>
              </a:rPr>
              <a:t>Title Text</a:t>
            </a:r>
          </a:p>
        </p:txBody>
      </p:sp>
      <p:sp>
        <p:nvSpPr>
          <p:cNvPr id="40" name="Shape 40"/>
          <p:cNvSpPr>
            <a:spLocks noGrp="1"/>
          </p:cNvSpPr>
          <p:nvPr>
            <p:ph type="body" idx="1"/>
          </p:nvPr>
        </p:nvSpPr>
        <p:spPr>
          <a:xfrm>
            <a:off x="944696" y="2553932"/>
            <a:ext cx="3649258" cy="5367693"/>
          </a:xfrm>
          <a:prstGeom prst="rect">
            <a:avLst/>
          </a:prstGeom>
        </p:spPr>
        <p:txBody>
          <a:bodyPr/>
          <a:lstStyle>
            <a:lvl1pPr marL="0" indent="0">
              <a:lnSpc>
                <a:spcPct val="110000"/>
              </a:lnSpc>
              <a:spcBef>
                <a:spcPts val="540"/>
              </a:spcBef>
              <a:buClrTx/>
              <a:buSzTx/>
              <a:buFontTx/>
              <a:buNone/>
              <a:defRPr sz="1600"/>
            </a:lvl1pPr>
            <a:lvl2pPr marL="0" indent="411182">
              <a:lnSpc>
                <a:spcPct val="110000"/>
              </a:lnSpc>
              <a:spcBef>
                <a:spcPts val="540"/>
              </a:spcBef>
              <a:buClrTx/>
              <a:buSzTx/>
              <a:buFontTx/>
              <a:buNone/>
              <a:defRPr sz="1600"/>
            </a:lvl2pPr>
            <a:lvl3pPr marL="0" indent="822364">
              <a:lnSpc>
                <a:spcPct val="110000"/>
              </a:lnSpc>
              <a:spcBef>
                <a:spcPts val="540"/>
              </a:spcBef>
              <a:buClrTx/>
              <a:buSzTx/>
              <a:buFontTx/>
              <a:buNone/>
              <a:defRPr sz="1600"/>
            </a:lvl3pPr>
            <a:lvl4pPr marL="0" indent="1233548">
              <a:lnSpc>
                <a:spcPct val="110000"/>
              </a:lnSpc>
              <a:spcBef>
                <a:spcPts val="540"/>
              </a:spcBef>
              <a:buClrTx/>
              <a:buSzTx/>
              <a:buFontTx/>
              <a:buNone/>
              <a:defRPr sz="1600"/>
            </a:lvl4pPr>
            <a:lvl5pPr marL="0" indent="1644730">
              <a:lnSpc>
                <a:spcPct val="110000"/>
              </a:lnSpc>
              <a:spcBef>
                <a:spcPts val="540"/>
              </a:spcBef>
              <a:buClrTx/>
              <a:buSzTx/>
              <a:buFontTx/>
              <a:buNone/>
              <a:defRPr sz="1600"/>
            </a:lvl5pPr>
          </a:lstStyle>
          <a:p>
            <a:pPr lvl="0">
              <a:defRPr>
                <a:solidFill>
                  <a:srgbClr val="000000"/>
                </a:solidFill>
              </a:defRPr>
            </a:pPr>
            <a:r>
              <a:rPr>
                <a:solidFill>
                  <a:srgbClr val="595959"/>
                </a:solidFill>
              </a:rPr>
              <a:t>Body Level One</a:t>
            </a:r>
          </a:p>
          <a:p>
            <a:pPr lvl="1">
              <a:defRPr>
                <a:solidFill>
                  <a:srgbClr val="000000"/>
                </a:solidFill>
              </a:defRPr>
            </a:pPr>
            <a:r>
              <a:rPr>
                <a:solidFill>
                  <a:srgbClr val="595959"/>
                </a:solidFill>
              </a:rPr>
              <a:t>Body Level Two</a:t>
            </a:r>
          </a:p>
          <a:p>
            <a:pPr lvl="2">
              <a:defRPr>
                <a:solidFill>
                  <a:srgbClr val="000000"/>
                </a:solidFill>
              </a:defRPr>
            </a:pPr>
            <a:r>
              <a:rPr>
                <a:solidFill>
                  <a:srgbClr val="595959"/>
                </a:solidFill>
              </a:rPr>
              <a:t>Body Level Three</a:t>
            </a:r>
          </a:p>
          <a:p>
            <a:pPr lvl="3">
              <a:defRPr>
                <a:solidFill>
                  <a:srgbClr val="000000"/>
                </a:solidFill>
              </a:defRPr>
            </a:pPr>
            <a:r>
              <a:rPr>
                <a:solidFill>
                  <a:srgbClr val="595959"/>
                </a:solidFill>
              </a:rPr>
              <a:t>Body Level Four</a:t>
            </a:r>
          </a:p>
          <a:p>
            <a:pPr lvl="4">
              <a:defRPr>
                <a:solidFill>
                  <a:srgbClr val="000000"/>
                </a:solidFill>
              </a:defRPr>
            </a:pPr>
            <a:r>
              <a:rPr>
                <a:solidFill>
                  <a:srgbClr val="595959"/>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2" name="Shape 42"/>
          <p:cNvSpPr>
            <a:spLocks noGrp="1"/>
          </p:cNvSpPr>
          <p:nvPr>
            <p:ph type="title"/>
          </p:nvPr>
        </p:nvSpPr>
        <p:spPr>
          <a:xfrm>
            <a:off x="944699" y="0"/>
            <a:ext cx="7703988" cy="1849401"/>
          </a:xfrm>
          <a:prstGeom prst="rect">
            <a:avLst/>
          </a:prstGeom>
        </p:spPr>
        <p:txBody>
          <a:bodyPr/>
          <a:lstStyle/>
          <a:p>
            <a:pPr lvl="0">
              <a:defRPr sz="1800">
                <a:solidFill>
                  <a:srgbClr val="000000"/>
                </a:solidFill>
              </a:defRPr>
            </a:pPr>
            <a:r>
              <a:rPr sz="4000">
                <a:solidFill>
                  <a:srgbClr val="FE8637"/>
                </a:solidFill>
              </a:rPr>
              <a:t>Title Text</a:t>
            </a:r>
          </a:p>
        </p:txBody>
      </p:sp>
      <p:sp>
        <p:nvSpPr>
          <p:cNvPr id="43" name="Shape 43"/>
          <p:cNvSpPr>
            <a:spLocks noGrp="1"/>
          </p:cNvSpPr>
          <p:nvPr>
            <p:ph type="body" idx="1"/>
          </p:nvPr>
        </p:nvSpPr>
        <p:spPr>
          <a:xfrm>
            <a:off x="944699" y="2113599"/>
            <a:ext cx="7703988" cy="5808027"/>
          </a:xfrm>
          <a:prstGeom prst="rect">
            <a:avLst/>
          </a:prstGeom>
        </p:spPr>
        <p:txBody>
          <a:bodyPr/>
          <a:lstStyle/>
          <a:p>
            <a:pPr lvl="0">
              <a:defRPr sz="1800">
                <a:solidFill>
                  <a:srgbClr val="000000"/>
                </a:solidFill>
              </a:defRPr>
            </a:pPr>
            <a:r>
              <a:rPr sz="2900">
                <a:solidFill>
                  <a:srgbClr val="595959"/>
                </a:solidFill>
              </a:rPr>
              <a:t>Body Level One</a:t>
            </a:r>
          </a:p>
          <a:p>
            <a:pPr lvl="1">
              <a:defRPr sz="1800">
                <a:solidFill>
                  <a:srgbClr val="000000"/>
                </a:solidFill>
              </a:defRPr>
            </a:pPr>
            <a:r>
              <a:rPr sz="2900">
                <a:solidFill>
                  <a:srgbClr val="595959"/>
                </a:solidFill>
              </a:rPr>
              <a:t>Body Level Two</a:t>
            </a:r>
          </a:p>
          <a:p>
            <a:pPr lvl="2">
              <a:defRPr sz="1800">
                <a:solidFill>
                  <a:srgbClr val="000000"/>
                </a:solidFill>
              </a:defRPr>
            </a:pPr>
            <a:r>
              <a:rPr sz="2900">
                <a:solidFill>
                  <a:srgbClr val="595959"/>
                </a:solidFill>
              </a:rPr>
              <a:t>Body Level Three</a:t>
            </a:r>
          </a:p>
          <a:p>
            <a:pPr lvl="3">
              <a:defRPr sz="1800">
                <a:solidFill>
                  <a:srgbClr val="000000"/>
                </a:solidFill>
              </a:defRPr>
            </a:pPr>
            <a:r>
              <a:rPr sz="2900">
                <a:solidFill>
                  <a:srgbClr val="595959"/>
                </a:solidFill>
              </a:rPr>
              <a:t>Body Level Four</a:t>
            </a:r>
          </a:p>
          <a:p>
            <a:pPr lvl="4">
              <a:defRPr sz="1800">
                <a:solidFill>
                  <a:srgbClr val="000000"/>
                </a:solidFill>
              </a:defRPr>
            </a:pPr>
            <a:r>
              <a:rPr sz="2900">
                <a:solidFill>
                  <a:srgbClr val="595959"/>
                </a:solidFill>
              </a:rPr>
              <a:t>Body Level Five</a:t>
            </a:r>
          </a:p>
        </p:txBody>
      </p:sp>
      <p:sp>
        <p:nvSpPr>
          <p:cNvPr id="44" name="Shape 44"/>
          <p:cNvSpPr>
            <a:spLocks noGrp="1"/>
          </p:cNvSpPr>
          <p:nvPr>
            <p:ph type="sldNum" sz="quarter" idx="2"/>
          </p:nvPr>
        </p:nvSpPr>
        <p:spPr>
          <a:prstGeom prst="rect">
            <a:avLst/>
          </a:prstGeom>
        </p:spPr>
        <p:txBody>
          <a:bodyPr/>
          <a:lstStyle/>
          <a:p>
            <a:pPr lvl="0"/>
            <a:fld id="{86CB4B4D-7CA3-9044-876B-883B54F8677D}" type="slidenum">
              <a:rPr/>
              <a:pPr lvl="0"/>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p>
            <a:pPr lvl="0">
              <a:defRPr sz="1800">
                <a:solidFill>
                  <a:srgbClr val="000000"/>
                </a:solidFill>
              </a:defRPr>
            </a:pPr>
            <a:r>
              <a:rPr sz="4000">
                <a:solidFill>
                  <a:srgbClr val="FE8637"/>
                </a:solidFill>
              </a:rPr>
              <a:t>Title Text</a:t>
            </a:r>
          </a:p>
        </p:txBody>
      </p:sp>
      <p:sp>
        <p:nvSpPr>
          <p:cNvPr id="47" name="Shape 47"/>
          <p:cNvSpPr>
            <a:spLocks noGrp="1"/>
          </p:cNvSpPr>
          <p:nvPr>
            <p:ph type="body" idx="1"/>
          </p:nvPr>
        </p:nvSpPr>
        <p:spPr>
          <a:prstGeom prst="rect">
            <a:avLst/>
          </a:prstGeom>
        </p:spPr>
        <p:txBody>
          <a:bodyPr/>
          <a:lstStyle/>
          <a:p>
            <a:pPr lvl="0">
              <a:defRPr sz="1800">
                <a:solidFill>
                  <a:srgbClr val="000000"/>
                </a:solidFill>
              </a:defRPr>
            </a:pPr>
            <a:r>
              <a:rPr sz="2900">
                <a:solidFill>
                  <a:srgbClr val="595959"/>
                </a:solidFill>
              </a:rPr>
              <a:t>Body Level One</a:t>
            </a:r>
          </a:p>
          <a:p>
            <a:pPr lvl="1">
              <a:defRPr sz="1800">
                <a:solidFill>
                  <a:srgbClr val="000000"/>
                </a:solidFill>
              </a:defRPr>
            </a:pPr>
            <a:r>
              <a:rPr sz="2900">
                <a:solidFill>
                  <a:srgbClr val="595959"/>
                </a:solidFill>
              </a:rPr>
              <a:t>Body Level Two</a:t>
            </a:r>
          </a:p>
          <a:p>
            <a:pPr lvl="2">
              <a:defRPr sz="1800">
                <a:solidFill>
                  <a:srgbClr val="000000"/>
                </a:solidFill>
              </a:defRPr>
            </a:pPr>
            <a:r>
              <a:rPr sz="2900">
                <a:solidFill>
                  <a:srgbClr val="595959"/>
                </a:solidFill>
              </a:rPr>
              <a:t>Body Level Three</a:t>
            </a:r>
          </a:p>
          <a:p>
            <a:pPr lvl="3">
              <a:defRPr sz="1800">
                <a:solidFill>
                  <a:srgbClr val="000000"/>
                </a:solidFill>
              </a:defRPr>
            </a:pPr>
            <a:r>
              <a:rPr sz="2900">
                <a:solidFill>
                  <a:srgbClr val="595959"/>
                </a:solidFill>
              </a:rPr>
              <a:t>Body Level Four</a:t>
            </a:r>
          </a:p>
          <a:p>
            <a:pPr lvl="4">
              <a:defRPr sz="1800">
                <a:solidFill>
                  <a:srgbClr val="000000"/>
                </a:solidFill>
              </a:defRPr>
            </a:pPr>
            <a:r>
              <a:rPr sz="2900">
                <a:solidFill>
                  <a:srgbClr val="595959"/>
                </a:solidFill>
              </a:rPr>
              <a:t>Body Level Five</a:t>
            </a:r>
          </a:p>
        </p:txBody>
      </p:sp>
      <p:sp>
        <p:nvSpPr>
          <p:cNvPr id="48" name="Shape 48"/>
          <p:cNvSpPr>
            <a:spLocks noGrp="1"/>
          </p:cNvSpPr>
          <p:nvPr>
            <p:ph type="sldNum" sz="quarter" idx="2"/>
          </p:nvPr>
        </p:nvSpPr>
        <p:spPr>
          <a:prstGeom prst="rect">
            <a:avLst/>
          </a:prstGeom>
        </p:spPr>
        <p:txBody>
          <a:bodyPr/>
          <a:lstStyle/>
          <a:p>
            <a:pPr lvl="0"/>
            <a:fld id="{86CB4B4D-7CA3-9044-876B-883B54F8677D}" type="slidenum">
              <a:rPr/>
              <a:pPr lvl="0"/>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770159" y="0"/>
            <a:ext cx="2094946" cy="6957262"/>
          </a:xfrm>
          <a:prstGeom prst="rect">
            <a:avLst/>
          </a:prstGeom>
          <a:ln w="12700">
            <a:miter lim="400000"/>
          </a:ln>
          <a:extLst>
            <a:ext uri="{C572A759-6A51-4108-AA02-DFA0A04FC94B}">
              <ma14:wrappingTextBoxFlag xmlns="" xmlns:ma14="http://schemas.microsoft.com/office/mac/drawingml/2011/main" val="1"/>
            </a:ext>
          </a:extLst>
        </p:spPr>
        <p:txBody>
          <a:bodyPr lIns="41117" tIns="41118" rIns="41117" bIns="41118" anchor="b">
            <a:normAutofit/>
          </a:bodyPr>
          <a:lstStyle/>
          <a:p>
            <a:pPr lvl="0">
              <a:defRPr sz="1800">
                <a:solidFill>
                  <a:srgbClr val="000000"/>
                </a:solidFill>
              </a:defRPr>
            </a:pPr>
            <a:r>
              <a:rPr sz="4000">
                <a:solidFill>
                  <a:srgbClr val="FE8637"/>
                </a:solidFill>
              </a:rPr>
              <a:t>Title Text</a:t>
            </a:r>
          </a:p>
        </p:txBody>
      </p:sp>
      <p:sp>
        <p:nvSpPr>
          <p:cNvPr id="3" name="Shape 3"/>
          <p:cNvSpPr>
            <a:spLocks noGrp="1"/>
          </p:cNvSpPr>
          <p:nvPr>
            <p:ph type="body" idx="1"/>
          </p:nvPr>
        </p:nvSpPr>
        <p:spPr>
          <a:xfrm>
            <a:off x="944699" y="616466"/>
            <a:ext cx="6622727" cy="7305160"/>
          </a:xfrm>
          <a:prstGeom prst="rect">
            <a:avLst/>
          </a:prstGeom>
          <a:ln w="12700">
            <a:miter lim="400000"/>
          </a:ln>
          <a:extLst>
            <a:ext uri="{C572A759-6A51-4108-AA02-DFA0A04FC94B}">
              <ma14:wrappingTextBoxFlag xmlns="" xmlns:ma14="http://schemas.microsoft.com/office/mac/drawingml/2011/main" val="1"/>
            </a:ext>
          </a:extLst>
        </p:spPr>
        <p:txBody>
          <a:bodyPr lIns="41117" tIns="41118" rIns="41117" bIns="41118">
            <a:normAutofit/>
          </a:bodyPr>
          <a:lstStyle/>
          <a:p>
            <a:pPr lvl="0">
              <a:defRPr sz="1800">
                <a:solidFill>
                  <a:srgbClr val="000000"/>
                </a:solidFill>
              </a:defRPr>
            </a:pPr>
            <a:r>
              <a:rPr sz="2900">
                <a:solidFill>
                  <a:srgbClr val="595959"/>
                </a:solidFill>
              </a:rPr>
              <a:t>Body Level One</a:t>
            </a:r>
          </a:p>
          <a:p>
            <a:pPr lvl="1">
              <a:defRPr sz="1800">
                <a:solidFill>
                  <a:srgbClr val="000000"/>
                </a:solidFill>
              </a:defRPr>
            </a:pPr>
            <a:r>
              <a:rPr sz="2900">
                <a:solidFill>
                  <a:srgbClr val="595959"/>
                </a:solidFill>
              </a:rPr>
              <a:t>Body Level Two</a:t>
            </a:r>
          </a:p>
          <a:p>
            <a:pPr lvl="2">
              <a:defRPr sz="1800">
                <a:solidFill>
                  <a:srgbClr val="000000"/>
                </a:solidFill>
              </a:defRPr>
            </a:pPr>
            <a:r>
              <a:rPr sz="2900">
                <a:solidFill>
                  <a:srgbClr val="595959"/>
                </a:solidFill>
              </a:rPr>
              <a:t>Body Level Three</a:t>
            </a:r>
          </a:p>
          <a:p>
            <a:pPr lvl="3">
              <a:defRPr sz="1800">
                <a:solidFill>
                  <a:srgbClr val="000000"/>
                </a:solidFill>
              </a:defRPr>
            </a:pPr>
            <a:r>
              <a:rPr sz="2900">
                <a:solidFill>
                  <a:srgbClr val="595959"/>
                </a:solidFill>
              </a:rPr>
              <a:t>Body Level Four</a:t>
            </a:r>
          </a:p>
          <a:p>
            <a:pPr lvl="4">
              <a:defRPr sz="1800">
                <a:solidFill>
                  <a:srgbClr val="000000"/>
                </a:solidFill>
              </a:defRPr>
            </a:pPr>
            <a:r>
              <a:rPr sz="2900">
                <a:solidFill>
                  <a:srgbClr val="595959"/>
                </a:solidFill>
              </a:rPr>
              <a:t>Body Level Five</a:t>
            </a:r>
          </a:p>
        </p:txBody>
      </p:sp>
      <p:sp>
        <p:nvSpPr>
          <p:cNvPr id="4" name="Shape 4"/>
          <p:cNvSpPr>
            <a:spLocks noGrp="1"/>
          </p:cNvSpPr>
          <p:nvPr>
            <p:ph type="sldNum" sz="quarter" idx="2"/>
          </p:nvPr>
        </p:nvSpPr>
        <p:spPr>
          <a:xfrm>
            <a:off x="7567423" y="7160844"/>
            <a:ext cx="1081263" cy="221539"/>
          </a:xfrm>
          <a:prstGeom prst="rect">
            <a:avLst/>
          </a:prstGeom>
          <a:ln w="12700">
            <a:miter lim="400000"/>
          </a:ln>
        </p:spPr>
        <p:txBody>
          <a:bodyPr lIns="41117" tIns="41118" rIns="41117" bIns="41118" anchor="ctr">
            <a:spAutoFit/>
          </a:bodyPr>
          <a:lstStyle>
            <a:lvl1pPr algn="r">
              <a:defRPr sz="900">
                <a:solidFill>
                  <a:srgbClr val="595959"/>
                </a:solidFill>
              </a:defRPr>
            </a:lvl1pPr>
          </a:lstStyle>
          <a:p>
            <a:pPr lvl="0"/>
            <a:fld id="{86CB4B4D-7CA3-9044-876B-883B54F8677D}" type="slidenum">
              <a:rPr/>
              <a:pPr lvl="0"/>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8" r:id="rId7"/>
    <p:sldLayoutId id="2147483659" r:id="rId8"/>
  </p:sldLayoutIdLst>
  <p:transition spd="med"/>
  <p:hf sldNum="0" hdr="0" dt="0"/>
  <p:txStyles>
    <p:titleStyle>
      <a:lvl1pPr>
        <a:lnSpc>
          <a:spcPct val="80000"/>
        </a:lnSpc>
        <a:defRPr sz="4000">
          <a:solidFill>
            <a:srgbClr val="FE8637"/>
          </a:solidFill>
          <a:latin typeface="Century Gothic"/>
          <a:ea typeface="Century Gothic"/>
          <a:cs typeface="Century Gothic"/>
          <a:sym typeface="Century Gothic"/>
        </a:defRPr>
      </a:lvl1pPr>
      <a:lvl2pPr>
        <a:lnSpc>
          <a:spcPct val="80000"/>
        </a:lnSpc>
        <a:defRPr sz="4000">
          <a:solidFill>
            <a:srgbClr val="FE8637"/>
          </a:solidFill>
          <a:latin typeface="Century Gothic"/>
          <a:ea typeface="Century Gothic"/>
          <a:cs typeface="Century Gothic"/>
          <a:sym typeface="Century Gothic"/>
        </a:defRPr>
      </a:lvl2pPr>
      <a:lvl3pPr>
        <a:lnSpc>
          <a:spcPct val="80000"/>
        </a:lnSpc>
        <a:defRPr sz="4000">
          <a:solidFill>
            <a:srgbClr val="FE8637"/>
          </a:solidFill>
          <a:latin typeface="Century Gothic"/>
          <a:ea typeface="Century Gothic"/>
          <a:cs typeface="Century Gothic"/>
          <a:sym typeface="Century Gothic"/>
        </a:defRPr>
      </a:lvl3pPr>
      <a:lvl4pPr>
        <a:lnSpc>
          <a:spcPct val="80000"/>
        </a:lnSpc>
        <a:defRPr sz="4000">
          <a:solidFill>
            <a:srgbClr val="FE8637"/>
          </a:solidFill>
          <a:latin typeface="Century Gothic"/>
          <a:ea typeface="Century Gothic"/>
          <a:cs typeface="Century Gothic"/>
          <a:sym typeface="Century Gothic"/>
        </a:defRPr>
      </a:lvl4pPr>
      <a:lvl5pPr>
        <a:lnSpc>
          <a:spcPct val="80000"/>
        </a:lnSpc>
        <a:defRPr sz="4000">
          <a:solidFill>
            <a:srgbClr val="FE8637"/>
          </a:solidFill>
          <a:latin typeface="Century Gothic"/>
          <a:ea typeface="Century Gothic"/>
          <a:cs typeface="Century Gothic"/>
          <a:sym typeface="Century Gothic"/>
        </a:defRPr>
      </a:lvl5pPr>
      <a:lvl6pPr>
        <a:lnSpc>
          <a:spcPct val="80000"/>
        </a:lnSpc>
        <a:defRPr sz="4000">
          <a:solidFill>
            <a:srgbClr val="FE8637"/>
          </a:solidFill>
          <a:latin typeface="Century Gothic"/>
          <a:ea typeface="Century Gothic"/>
          <a:cs typeface="Century Gothic"/>
          <a:sym typeface="Century Gothic"/>
        </a:defRPr>
      </a:lvl6pPr>
      <a:lvl7pPr>
        <a:lnSpc>
          <a:spcPct val="80000"/>
        </a:lnSpc>
        <a:defRPr sz="4000">
          <a:solidFill>
            <a:srgbClr val="FE8637"/>
          </a:solidFill>
          <a:latin typeface="Century Gothic"/>
          <a:ea typeface="Century Gothic"/>
          <a:cs typeface="Century Gothic"/>
          <a:sym typeface="Century Gothic"/>
        </a:defRPr>
      </a:lvl7pPr>
      <a:lvl8pPr>
        <a:lnSpc>
          <a:spcPct val="80000"/>
        </a:lnSpc>
        <a:defRPr sz="4000">
          <a:solidFill>
            <a:srgbClr val="FE8637"/>
          </a:solidFill>
          <a:latin typeface="Century Gothic"/>
          <a:ea typeface="Century Gothic"/>
          <a:cs typeface="Century Gothic"/>
          <a:sym typeface="Century Gothic"/>
        </a:defRPr>
      </a:lvl8pPr>
      <a:lvl9pPr>
        <a:lnSpc>
          <a:spcPct val="80000"/>
        </a:lnSpc>
        <a:defRPr sz="4000">
          <a:solidFill>
            <a:srgbClr val="FE8637"/>
          </a:solidFill>
          <a:latin typeface="Century Gothic"/>
          <a:ea typeface="Century Gothic"/>
          <a:cs typeface="Century Gothic"/>
          <a:sym typeface="Century Gothic"/>
        </a:defRPr>
      </a:lvl9pPr>
    </p:titleStyle>
    <p:bodyStyle>
      <a:lvl1pPr marL="246710" indent="-205591">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1pPr>
      <a:lvl2pPr marL="534537" indent="-205591">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2pPr>
      <a:lvl3pPr marL="699010" indent="-164472">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3pPr>
      <a:lvl4pPr marL="863482" indent="-16447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4pPr>
      <a:lvl5pPr marL="986838" indent="-123354">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5pPr>
      <a:lvl6pPr marL="1268791"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6pPr>
      <a:lvl7pPr marL="1392146"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7pPr>
      <a:lvl8pPr marL="1515500"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8pPr>
      <a:lvl9pPr marL="1638855"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9pPr>
    </p:bodyStyle>
    <p:otherStyle>
      <a:lvl1pPr algn="r">
        <a:defRPr sz="900">
          <a:solidFill>
            <a:schemeClr val="tx1"/>
          </a:solidFill>
          <a:latin typeface="+mn-lt"/>
          <a:ea typeface="+mn-ea"/>
          <a:cs typeface="+mn-cs"/>
          <a:sym typeface="Century Gothic"/>
        </a:defRPr>
      </a:lvl1pPr>
      <a:lvl2pPr indent="411182" algn="r">
        <a:defRPr sz="900">
          <a:solidFill>
            <a:schemeClr val="tx1"/>
          </a:solidFill>
          <a:latin typeface="+mn-lt"/>
          <a:ea typeface="+mn-ea"/>
          <a:cs typeface="+mn-cs"/>
          <a:sym typeface="Century Gothic"/>
        </a:defRPr>
      </a:lvl2pPr>
      <a:lvl3pPr indent="822364" algn="r">
        <a:defRPr sz="900">
          <a:solidFill>
            <a:schemeClr val="tx1"/>
          </a:solidFill>
          <a:latin typeface="+mn-lt"/>
          <a:ea typeface="+mn-ea"/>
          <a:cs typeface="+mn-cs"/>
          <a:sym typeface="Century Gothic"/>
        </a:defRPr>
      </a:lvl3pPr>
      <a:lvl4pPr indent="1233548" algn="r">
        <a:defRPr sz="900">
          <a:solidFill>
            <a:schemeClr val="tx1"/>
          </a:solidFill>
          <a:latin typeface="+mn-lt"/>
          <a:ea typeface="+mn-ea"/>
          <a:cs typeface="+mn-cs"/>
          <a:sym typeface="Century Gothic"/>
        </a:defRPr>
      </a:lvl4pPr>
      <a:lvl5pPr indent="1644730" algn="r">
        <a:defRPr sz="900">
          <a:solidFill>
            <a:schemeClr val="tx1"/>
          </a:solidFill>
          <a:latin typeface="+mn-lt"/>
          <a:ea typeface="+mn-ea"/>
          <a:cs typeface="+mn-cs"/>
          <a:sym typeface="Century Gothic"/>
        </a:defRPr>
      </a:lvl5pPr>
      <a:lvl6pPr indent="2055912" algn="r">
        <a:defRPr sz="900">
          <a:solidFill>
            <a:schemeClr val="tx1"/>
          </a:solidFill>
          <a:latin typeface="+mn-lt"/>
          <a:ea typeface="+mn-ea"/>
          <a:cs typeface="+mn-cs"/>
          <a:sym typeface="Century Gothic"/>
        </a:defRPr>
      </a:lvl6pPr>
      <a:lvl7pPr indent="2467094" algn="r">
        <a:defRPr sz="900">
          <a:solidFill>
            <a:schemeClr val="tx1"/>
          </a:solidFill>
          <a:latin typeface="+mn-lt"/>
          <a:ea typeface="+mn-ea"/>
          <a:cs typeface="+mn-cs"/>
          <a:sym typeface="Century Gothic"/>
        </a:defRPr>
      </a:lvl7pPr>
      <a:lvl8pPr indent="2878276" algn="r">
        <a:defRPr sz="900">
          <a:solidFill>
            <a:schemeClr val="tx1"/>
          </a:solidFill>
          <a:latin typeface="+mn-lt"/>
          <a:ea typeface="+mn-ea"/>
          <a:cs typeface="+mn-cs"/>
          <a:sym typeface="Century Gothic"/>
        </a:defRPr>
      </a:lvl8pPr>
      <a:lvl9pPr indent="3289460" algn="r">
        <a:defRPr sz="900">
          <a:solidFill>
            <a:schemeClr val="tx1"/>
          </a:solidFill>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publicworks.gov.z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nvSpPr>
        <p:spPr>
          <a:xfrm>
            <a:off x="0" y="6059682"/>
            <a:ext cx="10809799" cy="1849351"/>
          </a:xfrm>
          <a:prstGeom prst="rect">
            <a:avLst/>
          </a:prstGeom>
          <a:solidFill>
            <a:srgbClr val="FE8637"/>
          </a:solidFill>
          <a:ln w="12700">
            <a:miter lim="400000"/>
          </a:ln>
        </p:spPr>
        <p:txBody>
          <a:bodyPr lIns="0" tIns="0" rIns="0" bIns="0" anchor="ctr"/>
          <a:lstStyle/>
          <a:p>
            <a:pPr lvl="0" algn="l">
              <a:defRPr>
                <a:solidFill>
                  <a:srgbClr val="FFFFFF"/>
                </a:solidFill>
              </a:defRPr>
            </a:pPr>
            <a:r>
              <a:rPr lang="en-ZA" sz="2800" b="1" dirty="0" smtClean="0"/>
              <a:t>BRANCHES: REMS, UDM, FM and CPM</a:t>
            </a:r>
          </a:p>
          <a:p>
            <a:pPr lvl="0" algn="l">
              <a:defRPr>
                <a:solidFill>
                  <a:srgbClr val="FFFFFF"/>
                </a:solidFill>
              </a:defRPr>
            </a:pPr>
            <a:r>
              <a:rPr lang="en-ZA" sz="2800" b="1" dirty="0" smtClean="0"/>
              <a:t>DATE:  08 JUNE 2022</a:t>
            </a:r>
            <a:endParaRPr sz="2800" b="1" dirty="0"/>
          </a:p>
        </p:txBody>
      </p:sp>
      <p:sp>
        <p:nvSpPr>
          <p:cNvPr id="53" name="Shape 53"/>
          <p:cNvSpPr>
            <a:spLocks noGrp="1"/>
          </p:cNvSpPr>
          <p:nvPr>
            <p:ph type="title"/>
          </p:nvPr>
        </p:nvSpPr>
        <p:spPr>
          <a:xfrm>
            <a:off x="288106" y="2300163"/>
            <a:ext cx="9649073" cy="2879079"/>
          </a:xfrm>
          <a:prstGeom prst="rect">
            <a:avLst/>
          </a:prstGeom>
        </p:spPr>
        <p:txBody>
          <a:bodyPr anchor="ctr" anchorCtr="1">
            <a:normAutofit/>
          </a:bodyPr>
          <a:lstStyle/>
          <a:p>
            <a:pPr lvl="0" algn="ctr">
              <a:lnSpc>
                <a:spcPct val="90000"/>
              </a:lnSpc>
              <a:defRPr sz="1800">
                <a:solidFill>
                  <a:srgbClr val="000000"/>
                </a:solidFill>
              </a:defRPr>
            </a:pPr>
            <a:r>
              <a:rPr lang="en-ZA" sz="3200" b="1" dirty="0" smtClean="0">
                <a:solidFill>
                  <a:schemeClr val="tx1">
                    <a:lumMod val="75000"/>
                    <a:lumOff val="25000"/>
                  </a:schemeClr>
                </a:solidFill>
              </a:rPr>
              <a:t/>
            </a:r>
            <a:br>
              <a:rPr lang="en-ZA" sz="3200" b="1" dirty="0" smtClean="0">
                <a:solidFill>
                  <a:schemeClr val="tx1">
                    <a:lumMod val="75000"/>
                    <a:lumOff val="25000"/>
                  </a:schemeClr>
                </a:solidFill>
              </a:rPr>
            </a:br>
            <a:r>
              <a:rPr lang="en-ZA" sz="4000" b="1" dirty="0" smtClean="0">
                <a:solidFill>
                  <a:schemeClr val="tx1">
                    <a:lumMod val="75000"/>
                    <a:lumOff val="25000"/>
                  </a:schemeClr>
                </a:solidFill>
              </a:rPr>
              <a:t>SAPS MIGRATION REPORT INTO TELKOM TOWERS BUILDING </a:t>
            </a:r>
            <a:endParaRPr sz="3200" b="1" dirty="0">
              <a:solidFill>
                <a:schemeClr val="tx1">
                  <a:lumMod val="75000"/>
                  <a:lumOff val="25000"/>
                </a:schemeClr>
              </a:solidFill>
            </a:endParaRPr>
          </a:p>
        </p:txBody>
      </p:sp>
      <p:sp>
        <p:nvSpPr>
          <p:cNvPr id="60" name="Shape 60"/>
          <p:cNvSpPr/>
          <p:nvPr/>
        </p:nvSpPr>
        <p:spPr>
          <a:xfrm>
            <a:off x="288106" y="6643873"/>
            <a:ext cx="10737792" cy="3847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0"/>
            <a:endParaRPr lang="en-ZA" sz="2500" b="1" dirty="0">
              <a:solidFill>
                <a:srgbClr val="FFFFFF"/>
              </a:solidFill>
            </a:endParaRPr>
          </a:p>
        </p:txBody>
      </p:sp>
      <p:pic>
        <p:nvPicPr>
          <p:cNvPr id="1026" name="Picture 2" descr="Publi Works &amp; Infrastruct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107" y="34652"/>
            <a:ext cx="3744416" cy="169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76139" y="1872580"/>
            <a:ext cx="10225211" cy="5255428"/>
          </a:xfrm>
        </p:spPr>
        <p:txBody>
          <a:bodyPr>
            <a:normAutofit/>
          </a:bodyPr>
          <a:lstStyle/>
          <a:p>
            <a:pPr marL="41119" indent="0" algn="ctr">
              <a:buNone/>
            </a:pPr>
            <a:endParaRPr lang="en-ZA" sz="2400" dirty="0" smtClean="0"/>
          </a:p>
          <a:p>
            <a:pPr marL="41119" indent="0" algn="ctr">
              <a:buNone/>
            </a:pPr>
            <a:endParaRPr lang="en-ZA" sz="2400" dirty="0"/>
          </a:p>
          <a:p>
            <a:pPr marL="41119" indent="0" algn="ctr">
              <a:buNone/>
            </a:pPr>
            <a:r>
              <a:rPr lang="en-ZA" sz="2400" b="1" dirty="0" smtClean="0"/>
              <a:t>[INFRASTRUCTURE DEVELOPMENT]</a:t>
            </a:r>
          </a:p>
        </p:txBody>
      </p:sp>
      <p:sp>
        <p:nvSpPr>
          <p:cNvPr id="6" name="Title 1"/>
          <p:cNvSpPr>
            <a:spLocks noGrp="1"/>
          </p:cNvSpPr>
          <p:nvPr>
            <p:ph type="title"/>
          </p:nvPr>
        </p:nvSpPr>
        <p:spPr>
          <a:xfrm>
            <a:off x="0" y="560798"/>
            <a:ext cx="10801350" cy="951869"/>
          </a:xfrm>
          <a:ln w="12700">
            <a:miter lim="400000"/>
          </a:ln>
        </p:spPr>
        <p:txBody>
          <a:bodyPr lIns="41117" tIns="41118" rIns="41117" bIns="41118" anchor="ctr" anchorCtr="0">
            <a:normAutofit/>
          </a:bodyPr>
          <a:lstStyle/>
          <a:p>
            <a:pPr algn="ctr"/>
            <a:r>
              <a:rPr lang="en-US" sz="3600" b="1" dirty="0" smtClean="0">
                <a:solidFill>
                  <a:schemeClr val="bg1"/>
                </a:solidFill>
              </a:rPr>
              <a:t>PART 3</a:t>
            </a:r>
            <a:endParaRPr lang="en-US" sz="3600" b="1" dirty="0">
              <a:solidFill>
                <a:schemeClr val="bg1"/>
              </a:solidFill>
              <a:latin typeface="+mj-lt"/>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fld id="{6FAEEA97-C277-4886-9EED-96A084A0282B}" type="slidenum">
              <a:rPr kumimoji="0" lang="en-US" sz="1800" b="1" i="0" u="none" strike="noStrike" cap="none" spc="0" normalizeH="0" baseline="0" smtClean="0">
                <a:ln>
                  <a:noFill/>
                </a:ln>
                <a:solidFill>
                  <a:srgbClr val="000000"/>
                </a:solidFill>
                <a:effectLst/>
                <a:uFillTx/>
                <a:latin typeface="Century Gothic"/>
                <a:ea typeface="Century Gothic"/>
                <a:cs typeface="Century Gothic"/>
                <a:sym typeface="Century Gothic"/>
              </a:rPr>
              <a:pPr marL="0" marR="0" indent="0" algn="l" defTabSz="914400" rtl="0" fontAlgn="auto" latinLnBrk="1" hangingPunct="0">
                <a:lnSpc>
                  <a:spcPct val="100000"/>
                </a:lnSpc>
                <a:spcBef>
                  <a:spcPts val="0"/>
                </a:spcBef>
                <a:spcAft>
                  <a:spcPts val="0"/>
                </a:spcAft>
                <a:buClrTx/>
                <a:buSzTx/>
                <a:buFontTx/>
                <a:buNone/>
                <a:tabLst/>
              </a:pPr>
              <a:t>10</a:t>
            </a:fld>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2" name="Rectangle 1"/>
          <p:cNvSpPr/>
          <p:nvPr/>
        </p:nvSpPr>
        <p:spPr>
          <a:xfrm>
            <a:off x="1073426" y="6391926"/>
            <a:ext cx="8215681" cy="455189"/>
          </a:xfrm>
          <a:prstGeom prst="rect">
            <a:avLst/>
          </a:prstGeom>
        </p:spPr>
        <p:txBody>
          <a:bodyPr wrap="square">
            <a:spAutoFit/>
          </a:bodyPr>
          <a:lstStyle/>
          <a:p>
            <a:pPr marL="457200" indent="-457200">
              <a:lnSpc>
                <a:spcPct val="150000"/>
              </a:lnSpc>
              <a:buAutoNum type="arabicPeriod"/>
            </a:pPr>
            <a:endParaRPr lang="en-US" dirty="0">
              <a:latin typeface="Century Gothic" panose="020B0502020202020204" pitchFamily="34" charset="0"/>
            </a:endParaRPr>
          </a:p>
        </p:txBody>
      </p:sp>
    </p:spTree>
    <p:extLst>
      <p:ext uri="{BB962C8B-B14F-4D97-AF65-F5344CB8AC3E}">
        <p14:creationId xmlns:p14="http://schemas.microsoft.com/office/powerpoint/2010/main" xmlns="" val="118578173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76139" y="1872580"/>
            <a:ext cx="10225211" cy="5255428"/>
          </a:xfrm>
        </p:spPr>
        <p:txBody>
          <a:bodyPr>
            <a:normAutofit/>
          </a:bodyPr>
          <a:lstStyle/>
          <a:p>
            <a:pPr algn="just"/>
            <a:r>
              <a:rPr lang="en-US" sz="2000" dirty="0" smtClean="0"/>
              <a:t>The main </a:t>
            </a:r>
            <a:r>
              <a:rPr lang="en-US" sz="2000" dirty="0"/>
              <a:t>scope of work executed by the contractor was for the repair and maintenance of Telkom Towers Phase 1: Telkom Tower North and Annex building</a:t>
            </a:r>
            <a:r>
              <a:rPr lang="en-US" sz="2000" dirty="0" smtClean="0"/>
              <a:t>.</a:t>
            </a:r>
          </a:p>
          <a:p>
            <a:pPr algn="just"/>
            <a:r>
              <a:rPr lang="en-US" sz="2000" dirty="0" smtClean="0"/>
              <a:t> </a:t>
            </a:r>
            <a:r>
              <a:rPr lang="en-US" sz="2000" dirty="0"/>
              <a:t>Ensuring mainly compliance of electrical, mechanical, wet services, HVAC, fire systems and vertical transportation</a:t>
            </a:r>
            <a:r>
              <a:rPr lang="en-US" sz="2000" dirty="0" smtClean="0"/>
              <a:t>.</a:t>
            </a:r>
          </a:p>
          <a:p>
            <a:pPr algn="just"/>
            <a:r>
              <a:rPr lang="en-US" sz="2000" dirty="0"/>
              <a:t>The initial tender that went out to the market in May 2019, the construction estimate was at R144,089,159.79. Assessment was conducted, and quantities were </a:t>
            </a:r>
            <a:r>
              <a:rPr lang="en-US" sz="2000" dirty="0" smtClean="0"/>
              <a:t>re-measured. </a:t>
            </a:r>
            <a:r>
              <a:rPr lang="en-US" sz="2000" dirty="0"/>
              <a:t>The final </a:t>
            </a:r>
            <a:r>
              <a:rPr lang="en-US" sz="2000" dirty="0" smtClean="0"/>
              <a:t>account was </a:t>
            </a:r>
            <a:r>
              <a:rPr lang="en-US" sz="2000" dirty="0"/>
              <a:t>R </a:t>
            </a:r>
            <a:r>
              <a:rPr lang="en-US" sz="2000" dirty="0" smtClean="0"/>
              <a:t>159,030,994.96</a:t>
            </a:r>
          </a:p>
          <a:p>
            <a:pPr algn="just"/>
            <a:r>
              <a:rPr lang="en-US" sz="2000" dirty="0" err="1"/>
              <a:t>Ruwacon</a:t>
            </a:r>
            <a:r>
              <a:rPr lang="en-US" sz="2000" dirty="0"/>
              <a:t>(Pty) Ltd were appointed on 10 April 2019 by Development Bank of Southern Africa(DBSA) as per Annexure S Pretoria Region Project under the NDPWI </a:t>
            </a:r>
            <a:r>
              <a:rPr lang="en-US" sz="2000" dirty="0" err="1"/>
              <a:t>Programme</a:t>
            </a:r>
            <a:r>
              <a:rPr lang="en-US" sz="2000" dirty="0"/>
              <a:t>. </a:t>
            </a:r>
            <a:r>
              <a:rPr lang="en-US" sz="2000" dirty="0" err="1"/>
              <a:t>Ruwacon’s</a:t>
            </a:r>
            <a:r>
              <a:rPr lang="en-US" sz="2000" dirty="0"/>
              <a:t> was appointed under the form of contract “JBCC PRINCIPAL BUILDING AGREEMENT (Edition 4.1 CODE2101 MARCH 2005)“. The appointment was for the repairs, renovation  and maintenance of Telkom Towers Phase 01</a:t>
            </a:r>
          </a:p>
          <a:p>
            <a:endParaRPr lang="en-ZA" sz="2400" dirty="0" smtClean="0"/>
          </a:p>
        </p:txBody>
      </p:sp>
      <p:sp>
        <p:nvSpPr>
          <p:cNvPr id="6" name="Title 1"/>
          <p:cNvSpPr>
            <a:spLocks noGrp="1"/>
          </p:cNvSpPr>
          <p:nvPr>
            <p:ph type="title"/>
          </p:nvPr>
        </p:nvSpPr>
        <p:spPr>
          <a:xfrm>
            <a:off x="0" y="560798"/>
            <a:ext cx="10801350" cy="951869"/>
          </a:xfrm>
          <a:ln w="12700">
            <a:miter lim="400000"/>
          </a:ln>
        </p:spPr>
        <p:txBody>
          <a:bodyPr lIns="41117" tIns="41118" rIns="41117" bIns="41118" anchor="ctr" anchorCtr="0">
            <a:normAutofit fontScale="90000"/>
          </a:bodyPr>
          <a:lstStyle/>
          <a:p>
            <a:pPr algn="ctr"/>
            <a:r>
              <a:rPr lang="en-US" sz="3600" b="1" dirty="0">
                <a:solidFill>
                  <a:schemeClr val="bg1"/>
                </a:solidFill>
              </a:rPr>
              <a:t>3</a:t>
            </a:r>
            <a:r>
              <a:rPr lang="en-US" sz="3600" b="1" dirty="0" smtClean="0">
                <a:solidFill>
                  <a:schemeClr val="bg1"/>
                </a:solidFill>
              </a:rPr>
              <a:t>. PHASE 1 PROJECT REQUIREMENTS AND CHALLENGES</a:t>
            </a:r>
            <a:endParaRPr lang="en-US" sz="3600" b="1" dirty="0">
              <a:solidFill>
                <a:schemeClr val="bg1"/>
              </a:solidFill>
              <a:latin typeface="+mj-lt"/>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fld id="{6FAEEA97-C277-4886-9EED-96A084A0282B}" type="slidenum">
              <a:rPr kumimoji="0" lang="en-US" sz="1800" b="1" i="0" u="none" strike="noStrike" cap="none" spc="0" normalizeH="0" baseline="0" smtClean="0">
                <a:ln>
                  <a:noFill/>
                </a:ln>
                <a:solidFill>
                  <a:srgbClr val="000000"/>
                </a:solidFill>
                <a:effectLst/>
                <a:uFillTx/>
                <a:latin typeface="Century Gothic"/>
                <a:ea typeface="Century Gothic"/>
                <a:cs typeface="Century Gothic"/>
                <a:sym typeface="Century Gothic"/>
              </a:rPr>
              <a:pPr marL="0" marR="0" indent="0" algn="l" defTabSz="914400" rtl="0" fontAlgn="auto" latinLnBrk="1" hangingPunct="0">
                <a:lnSpc>
                  <a:spcPct val="100000"/>
                </a:lnSpc>
                <a:spcBef>
                  <a:spcPts val="0"/>
                </a:spcBef>
                <a:spcAft>
                  <a:spcPts val="0"/>
                </a:spcAft>
                <a:buClrTx/>
                <a:buSzTx/>
                <a:buFontTx/>
                <a:buNone/>
                <a:tabLst/>
              </a:pPr>
              <a:t>11</a:t>
            </a:fld>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2" name="Rectangle 1"/>
          <p:cNvSpPr/>
          <p:nvPr/>
        </p:nvSpPr>
        <p:spPr>
          <a:xfrm>
            <a:off x="1073426" y="6391926"/>
            <a:ext cx="8215681" cy="455189"/>
          </a:xfrm>
          <a:prstGeom prst="rect">
            <a:avLst/>
          </a:prstGeom>
        </p:spPr>
        <p:txBody>
          <a:bodyPr wrap="square">
            <a:spAutoFit/>
          </a:bodyPr>
          <a:lstStyle/>
          <a:p>
            <a:pPr marL="457200" indent="-457200">
              <a:lnSpc>
                <a:spcPct val="150000"/>
              </a:lnSpc>
              <a:buAutoNum type="arabicPeriod"/>
            </a:pPr>
            <a:endParaRPr lang="en-US" dirty="0">
              <a:latin typeface="Century Gothic" panose="020B0502020202020204" pitchFamily="34" charset="0"/>
            </a:endParaRPr>
          </a:p>
        </p:txBody>
      </p:sp>
    </p:spTree>
    <p:extLst>
      <p:ext uri="{BB962C8B-B14F-4D97-AF65-F5344CB8AC3E}">
        <p14:creationId xmlns:p14="http://schemas.microsoft.com/office/powerpoint/2010/main" xmlns="" val="344560360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2498279875"/>
              </p:ext>
            </p:extLst>
          </p:nvPr>
        </p:nvGraphicFramePr>
        <p:xfrm>
          <a:off x="576263" y="1873250"/>
          <a:ext cx="10225088" cy="5354308"/>
        </p:xfrm>
        <a:graphic>
          <a:graphicData uri="http://schemas.openxmlformats.org/drawingml/2006/table">
            <a:tbl>
              <a:tblPr firstRow="1" bandRow="1">
                <a:tableStyleId>{5940675A-B579-460E-94D1-54222C63F5DA}</a:tableStyleId>
              </a:tblPr>
              <a:tblGrid>
                <a:gridCol w="5112544"/>
                <a:gridCol w="5112544"/>
              </a:tblGrid>
              <a:tr h="416528">
                <a:tc>
                  <a:txBody>
                    <a:bodyPr/>
                    <a:lstStyle/>
                    <a:p>
                      <a:pPr marL="0" marR="0" algn="just">
                        <a:lnSpc>
                          <a:spcPct val="107000"/>
                        </a:lnSpc>
                        <a:spcBef>
                          <a:spcPts val="0"/>
                        </a:spcBef>
                        <a:spcAft>
                          <a:spcPts val="0"/>
                        </a:spcAft>
                      </a:pPr>
                      <a:r>
                        <a:rPr lang="en-GB" sz="1100" b="1" dirty="0">
                          <a:solidFill>
                            <a:srgbClr val="595959"/>
                          </a:solidFill>
                          <a:latin typeface="Century Gothic"/>
                          <a:ea typeface="Century Gothic"/>
                          <a:cs typeface="Century Gothic"/>
                          <a:sym typeface="Century Gothic"/>
                        </a:rPr>
                        <a:t>Challenges Encountered</a:t>
                      </a:r>
                      <a:endParaRPr lang="en-US" sz="1100" b="1" dirty="0">
                        <a:solidFill>
                          <a:srgbClr val="595959"/>
                        </a:solidFill>
                        <a:latin typeface="Century Gothic"/>
                        <a:ea typeface="Century Gothic"/>
                        <a:cs typeface="Century Gothic"/>
                        <a:sym typeface="Century Gothic"/>
                      </a:endParaRPr>
                    </a:p>
                  </a:txBody>
                  <a:tcPr marL="68580" marR="68580" marT="0" marB="0"/>
                </a:tc>
                <a:tc>
                  <a:txBody>
                    <a:bodyPr/>
                    <a:lstStyle/>
                    <a:p>
                      <a:pPr marL="0" marR="0" algn="just">
                        <a:lnSpc>
                          <a:spcPct val="107000"/>
                        </a:lnSpc>
                        <a:spcBef>
                          <a:spcPts val="0"/>
                        </a:spcBef>
                        <a:spcAft>
                          <a:spcPts val="0"/>
                        </a:spcAft>
                      </a:pPr>
                      <a:r>
                        <a:rPr lang="en-GB" sz="1100" b="1" dirty="0">
                          <a:solidFill>
                            <a:srgbClr val="595959"/>
                          </a:solidFill>
                          <a:latin typeface="Century Gothic"/>
                          <a:ea typeface="Century Gothic"/>
                          <a:cs typeface="Century Gothic"/>
                          <a:sym typeface="Century Gothic"/>
                        </a:rPr>
                        <a:t>How Challenges were Solved</a:t>
                      </a:r>
                      <a:endParaRPr lang="en-US" sz="1100" b="1" dirty="0">
                        <a:solidFill>
                          <a:srgbClr val="595959"/>
                        </a:solidFill>
                        <a:latin typeface="Century Gothic"/>
                        <a:ea typeface="Century Gothic"/>
                        <a:cs typeface="Century Gothic"/>
                        <a:sym typeface="Century Gothic"/>
                      </a:endParaRPr>
                    </a:p>
                  </a:txBody>
                  <a:tcPr marL="68580" marR="68580" marT="0" marB="0"/>
                </a:tc>
              </a:tr>
              <a:tr h="1129761">
                <a:tc>
                  <a:txBody>
                    <a:bodyPr/>
                    <a:lstStyle/>
                    <a:p>
                      <a:pPr marL="0" marR="0" algn="just">
                        <a:spcBef>
                          <a:spcPts val="0"/>
                        </a:spcBef>
                        <a:spcAft>
                          <a:spcPts val="0"/>
                        </a:spcAft>
                      </a:pPr>
                      <a:r>
                        <a:rPr lang="en-GB" sz="1100" dirty="0">
                          <a:solidFill>
                            <a:srgbClr val="595959"/>
                          </a:solidFill>
                          <a:latin typeface="Century Gothic"/>
                          <a:ea typeface="Century Gothic"/>
                          <a:cs typeface="Century Gothic"/>
                          <a:sym typeface="Century Gothic"/>
                        </a:rPr>
                        <a:t>Work Stoppages by local community members - At the beginning of the project members of the community stopped work on site as they were unhappy with the project and wanted to be informed of how the community would be involved in the project. </a:t>
                      </a:r>
                      <a:r>
                        <a:rPr lang="en-GB" sz="1100" dirty="0" smtClean="0">
                          <a:solidFill>
                            <a:srgbClr val="595959"/>
                          </a:solidFill>
                          <a:latin typeface="Century Gothic"/>
                          <a:ea typeface="Century Gothic"/>
                          <a:cs typeface="Century Gothic"/>
                          <a:sym typeface="Century Gothic"/>
                        </a:rPr>
                        <a:t>The recorded stoppages were on the 22 August 2019 and the impact</a:t>
                      </a:r>
                      <a:r>
                        <a:rPr lang="en-GB" sz="1100" baseline="0" dirty="0" smtClean="0">
                          <a:solidFill>
                            <a:srgbClr val="595959"/>
                          </a:solidFill>
                          <a:latin typeface="Century Gothic"/>
                          <a:ea typeface="Century Gothic"/>
                          <a:cs typeface="Century Gothic"/>
                          <a:sym typeface="Century Gothic"/>
                        </a:rPr>
                        <a:t> on the schedule was for 13days.</a:t>
                      </a:r>
                      <a:endParaRPr lang="en-US" sz="1100" dirty="0">
                        <a:solidFill>
                          <a:srgbClr val="595959"/>
                        </a:solidFill>
                        <a:latin typeface="Century Gothic"/>
                        <a:ea typeface="Century Gothic"/>
                        <a:cs typeface="Century Gothic"/>
                        <a:sym typeface="Century Gothic"/>
                      </a:endParaRPr>
                    </a:p>
                  </a:txBody>
                  <a:tcPr marL="68580" marR="68580" marT="0" marB="0"/>
                </a:tc>
                <a:tc>
                  <a:txBody>
                    <a:bodyPr/>
                    <a:lstStyle/>
                    <a:p>
                      <a:pPr marL="0" marR="0" algn="just">
                        <a:lnSpc>
                          <a:spcPct val="107000"/>
                        </a:lnSpc>
                        <a:spcBef>
                          <a:spcPts val="0"/>
                        </a:spcBef>
                        <a:spcAft>
                          <a:spcPts val="0"/>
                        </a:spcAft>
                      </a:pPr>
                      <a:r>
                        <a:rPr lang="en-GB" sz="1100">
                          <a:solidFill>
                            <a:srgbClr val="595959"/>
                          </a:solidFill>
                          <a:latin typeface="Century Gothic"/>
                          <a:ea typeface="Century Gothic"/>
                          <a:cs typeface="Century Gothic"/>
                          <a:sym typeface="Century Gothic"/>
                        </a:rPr>
                        <a:t>The PSC was then introduced to the project to be the mediator and represent the community. From the PSC the CLO was then appointment. </a:t>
                      </a:r>
                      <a:endParaRPr lang="en-US" sz="1100">
                        <a:solidFill>
                          <a:srgbClr val="595959"/>
                        </a:solidFill>
                        <a:latin typeface="Century Gothic"/>
                        <a:ea typeface="Century Gothic"/>
                        <a:cs typeface="Century Gothic"/>
                        <a:sym typeface="Century Gothic"/>
                      </a:endParaRPr>
                    </a:p>
                  </a:txBody>
                  <a:tcPr marL="68580" marR="68580" marT="0" marB="0"/>
                </a:tc>
              </a:tr>
              <a:tr h="1193381">
                <a:tc>
                  <a:txBody>
                    <a:bodyPr/>
                    <a:lstStyle/>
                    <a:p>
                      <a:pPr marL="0" marR="0" algn="just">
                        <a:lnSpc>
                          <a:spcPct val="107000"/>
                        </a:lnSpc>
                        <a:spcBef>
                          <a:spcPts val="0"/>
                        </a:spcBef>
                        <a:spcAft>
                          <a:spcPts val="0"/>
                        </a:spcAft>
                      </a:pPr>
                      <a:r>
                        <a:rPr lang="en-ZA" sz="1100" dirty="0">
                          <a:solidFill>
                            <a:srgbClr val="595959"/>
                          </a:solidFill>
                          <a:latin typeface="Century Gothic"/>
                          <a:ea typeface="Century Gothic"/>
                          <a:cs typeface="Century Gothic"/>
                          <a:sym typeface="Century Gothic"/>
                        </a:rPr>
                        <a:t>Work stoppages by the PSC- Work stoppages happened on many occasions on site due to the PSC being unhappy about subcontractor appointments and rates being offered by the contractor. </a:t>
                      </a:r>
                      <a:r>
                        <a:rPr lang="en-US" sz="1100" dirty="0" smtClean="0">
                          <a:solidFill>
                            <a:srgbClr val="595959"/>
                          </a:solidFill>
                          <a:latin typeface="Century Gothic"/>
                          <a:ea typeface="Century Gothic"/>
                          <a:cs typeface="Century Gothic"/>
                          <a:sym typeface="Century Gothic"/>
                        </a:rPr>
                        <a:t>The recorded stoppages were on the 27 November 2019, 24 February 2020, 5 March 2020, 2 June 2020, 7 July 2020 and the impact on the schedule was for 22 days,</a:t>
                      </a:r>
                      <a:r>
                        <a:rPr lang="en-US" sz="1100" baseline="0" dirty="0" smtClean="0">
                          <a:solidFill>
                            <a:srgbClr val="595959"/>
                          </a:solidFill>
                          <a:latin typeface="Century Gothic"/>
                          <a:ea typeface="Century Gothic"/>
                          <a:cs typeface="Century Gothic"/>
                          <a:sym typeface="Century Gothic"/>
                        </a:rPr>
                        <a:t> 33 days, 5 days, 3 days and 64 days respectively.</a:t>
                      </a:r>
                      <a:endParaRPr lang="en-US" sz="1100" dirty="0" smtClean="0">
                        <a:solidFill>
                          <a:srgbClr val="595959"/>
                        </a:solidFill>
                        <a:latin typeface="Century Gothic"/>
                        <a:ea typeface="Century Gothic"/>
                        <a:cs typeface="Century Gothic"/>
                        <a:sym typeface="Century Gothic"/>
                      </a:endParaRPr>
                    </a:p>
                  </a:txBody>
                  <a:tcPr marL="68580" marR="68580" marT="0" marB="0"/>
                </a:tc>
                <a:tc>
                  <a:txBody>
                    <a:bodyPr/>
                    <a:lstStyle/>
                    <a:p>
                      <a:pPr marL="0" marR="0" algn="just">
                        <a:lnSpc>
                          <a:spcPct val="107000"/>
                        </a:lnSpc>
                        <a:spcBef>
                          <a:spcPts val="0"/>
                        </a:spcBef>
                        <a:spcAft>
                          <a:spcPts val="0"/>
                        </a:spcAft>
                      </a:pPr>
                      <a:r>
                        <a:rPr lang="en-GB" sz="1100">
                          <a:solidFill>
                            <a:srgbClr val="595959"/>
                          </a:solidFill>
                          <a:latin typeface="Century Gothic"/>
                          <a:ea typeface="Century Gothic"/>
                          <a:cs typeface="Century Gothic"/>
                          <a:sym typeface="Century Gothic"/>
                        </a:rPr>
                        <a:t>The Contractor and Principal agent were proactive</a:t>
                      </a:r>
                      <a:endParaRPr lang="en-US" sz="1100">
                        <a:solidFill>
                          <a:srgbClr val="595959"/>
                        </a:solidFill>
                        <a:latin typeface="Century Gothic"/>
                        <a:ea typeface="Century Gothic"/>
                        <a:cs typeface="Century Gothic"/>
                        <a:sym typeface="Century Gothic"/>
                      </a:endParaRPr>
                    </a:p>
                    <a:p>
                      <a:pPr marL="0" marR="0" algn="just">
                        <a:lnSpc>
                          <a:spcPct val="107000"/>
                        </a:lnSpc>
                        <a:spcBef>
                          <a:spcPts val="0"/>
                        </a:spcBef>
                        <a:spcAft>
                          <a:spcPts val="0"/>
                        </a:spcAft>
                      </a:pPr>
                      <a:r>
                        <a:rPr lang="en-GB" sz="1100">
                          <a:solidFill>
                            <a:srgbClr val="595959"/>
                          </a:solidFill>
                          <a:latin typeface="Century Gothic"/>
                          <a:ea typeface="Century Gothic"/>
                          <a:cs typeface="Century Gothic"/>
                          <a:sym typeface="Century Gothic"/>
                        </a:rPr>
                        <a:t>and demonstrating market related rates in order for the PSC to see that the rate was reasonable and market related. </a:t>
                      </a:r>
                      <a:endParaRPr lang="en-US" sz="1100">
                        <a:solidFill>
                          <a:srgbClr val="595959"/>
                        </a:solidFill>
                        <a:latin typeface="Century Gothic"/>
                        <a:ea typeface="Century Gothic"/>
                        <a:cs typeface="Century Gothic"/>
                        <a:sym typeface="Century Gothic"/>
                      </a:endParaRPr>
                    </a:p>
                  </a:txBody>
                  <a:tcPr marL="68580" marR="68580" marT="0" marB="0"/>
                </a:tc>
              </a:tr>
              <a:tr h="1394870">
                <a:tc>
                  <a:txBody>
                    <a:bodyPr/>
                    <a:lstStyle/>
                    <a:p>
                      <a:pPr marL="0" marR="0" algn="just">
                        <a:lnSpc>
                          <a:spcPct val="107000"/>
                        </a:lnSpc>
                        <a:spcBef>
                          <a:spcPts val="0"/>
                        </a:spcBef>
                        <a:spcAft>
                          <a:spcPts val="0"/>
                        </a:spcAft>
                      </a:pPr>
                      <a:r>
                        <a:rPr lang="en-ZA" sz="1100" dirty="0">
                          <a:solidFill>
                            <a:srgbClr val="595959"/>
                          </a:solidFill>
                          <a:latin typeface="Century Gothic"/>
                          <a:ea typeface="Century Gothic"/>
                          <a:cs typeface="Century Gothic"/>
                          <a:sym typeface="Century Gothic"/>
                        </a:rPr>
                        <a:t>PSC subcontractor appointments- It was the PSC’s responsibility to appoint local subcontractors but the contractor experienced challenges as the appointments of the subcontractor was taking longer than expected. This contributed to the project progress being very slow as works could not commence without subcontractors. </a:t>
                      </a:r>
                      <a:r>
                        <a:rPr lang="en-ZA" sz="1100" dirty="0" smtClean="0">
                          <a:solidFill>
                            <a:srgbClr val="595959"/>
                          </a:solidFill>
                          <a:latin typeface="Century Gothic"/>
                          <a:ea typeface="Century Gothic"/>
                          <a:cs typeface="Century Gothic"/>
                          <a:sym typeface="Century Gothic"/>
                        </a:rPr>
                        <a:t>The aggregated delays</a:t>
                      </a:r>
                      <a:r>
                        <a:rPr lang="en-ZA" sz="1100" baseline="0" dirty="0" smtClean="0">
                          <a:solidFill>
                            <a:srgbClr val="595959"/>
                          </a:solidFill>
                          <a:latin typeface="Century Gothic"/>
                          <a:ea typeface="Century Gothic"/>
                          <a:cs typeface="Century Gothic"/>
                          <a:sym typeface="Century Gothic"/>
                        </a:rPr>
                        <a:t> due to the value chain backlog in  orders, steel shortages and delivery of iron monger for fire doors had an impact on the schedule for 42 days</a:t>
                      </a:r>
                      <a:endParaRPr lang="en-US" sz="1100" dirty="0">
                        <a:solidFill>
                          <a:srgbClr val="595959"/>
                        </a:solidFill>
                        <a:latin typeface="Century Gothic"/>
                        <a:ea typeface="Century Gothic"/>
                        <a:cs typeface="Century Gothic"/>
                        <a:sym typeface="Century Gothic"/>
                      </a:endParaRPr>
                    </a:p>
                  </a:txBody>
                  <a:tcPr marL="68580" marR="68580" marT="0" marB="0"/>
                </a:tc>
                <a:tc>
                  <a:txBody>
                    <a:bodyPr/>
                    <a:lstStyle/>
                    <a:p>
                      <a:pPr marL="0" marR="0" algn="just">
                        <a:lnSpc>
                          <a:spcPct val="107000"/>
                        </a:lnSpc>
                        <a:spcBef>
                          <a:spcPts val="0"/>
                        </a:spcBef>
                        <a:spcAft>
                          <a:spcPts val="0"/>
                        </a:spcAft>
                      </a:pPr>
                      <a:r>
                        <a:rPr lang="en-US" sz="1100" dirty="0">
                          <a:solidFill>
                            <a:srgbClr val="595959"/>
                          </a:solidFill>
                          <a:latin typeface="Century Gothic"/>
                          <a:ea typeface="Century Gothic"/>
                          <a:cs typeface="Century Gothic"/>
                          <a:sym typeface="Century Gothic"/>
                        </a:rPr>
                        <a:t>Contractor and Principal agent proactively engaged with CLO &amp; PSC to obtain quotes should they fail to appoint on time. Contractor was instructed to assist with providing subcontractors were necessary.</a:t>
                      </a:r>
                    </a:p>
                    <a:p>
                      <a:pPr marL="0" marR="0" algn="just">
                        <a:lnSpc>
                          <a:spcPct val="107000"/>
                        </a:lnSpc>
                        <a:spcBef>
                          <a:spcPts val="0"/>
                        </a:spcBef>
                        <a:spcAft>
                          <a:spcPts val="0"/>
                        </a:spcAft>
                      </a:pPr>
                      <a:r>
                        <a:rPr lang="en-GB" sz="1100" dirty="0">
                          <a:solidFill>
                            <a:srgbClr val="595959"/>
                          </a:solidFill>
                          <a:latin typeface="Century Gothic"/>
                          <a:ea typeface="Century Gothic"/>
                          <a:cs typeface="Century Gothic"/>
                          <a:sym typeface="Century Gothic"/>
                        </a:rPr>
                        <a:t> </a:t>
                      </a:r>
                      <a:endParaRPr lang="en-US" sz="1100" dirty="0">
                        <a:solidFill>
                          <a:srgbClr val="595959"/>
                        </a:solidFill>
                        <a:latin typeface="Century Gothic"/>
                        <a:ea typeface="Century Gothic"/>
                        <a:cs typeface="Century Gothic"/>
                        <a:sym typeface="Century Gothic"/>
                      </a:endParaRPr>
                    </a:p>
                  </a:txBody>
                  <a:tcPr marL="68580" marR="68580" marT="0" marB="0"/>
                </a:tc>
              </a:tr>
              <a:tr h="1193381">
                <a:tc>
                  <a:txBody>
                    <a:bodyPr/>
                    <a:lstStyle/>
                    <a:p>
                      <a:pPr marL="0" marR="0" algn="just">
                        <a:lnSpc>
                          <a:spcPct val="107000"/>
                        </a:lnSpc>
                        <a:spcBef>
                          <a:spcPts val="0"/>
                        </a:spcBef>
                        <a:spcAft>
                          <a:spcPts val="0"/>
                        </a:spcAft>
                      </a:pPr>
                      <a:r>
                        <a:rPr lang="en-ZA" sz="1100" dirty="0" err="1">
                          <a:solidFill>
                            <a:srgbClr val="595959"/>
                          </a:solidFill>
                          <a:latin typeface="Century Gothic"/>
                          <a:ea typeface="Century Gothic"/>
                          <a:cs typeface="Century Gothic"/>
                          <a:sym typeface="Century Gothic"/>
                        </a:rPr>
                        <a:t>Covid</a:t>
                      </a:r>
                      <a:r>
                        <a:rPr lang="en-ZA" sz="1100" dirty="0">
                          <a:solidFill>
                            <a:srgbClr val="595959"/>
                          </a:solidFill>
                          <a:latin typeface="Century Gothic"/>
                          <a:ea typeface="Century Gothic"/>
                          <a:cs typeface="Century Gothic"/>
                          <a:sym typeface="Century Gothic"/>
                        </a:rPr>
                        <a:t> 19 - This was the biggest challenge which impacted the site as it was unforeseen. It contributed to the site being closed </a:t>
                      </a:r>
                      <a:r>
                        <a:rPr lang="en-ZA" sz="1100" dirty="0" smtClean="0">
                          <a:solidFill>
                            <a:srgbClr val="595959"/>
                          </a:solidFill>
                          <a:latin typeface="Century Gothic"/>
                          <a:ea typeface="Century Gothic"/>
                          <a:cs typeface="Century Gothic"/>
                          <a:sym typeface="Century Gothic"/>
                        </a:rPr>
                        <a:t>due </a:t>
                      </a:r>
                      <a:r>
                        <a:rPr lang="en-ZA" sz="1100" dirty="0">
                          <a:solidFill>
                            <a:srgbClr val="595959"/>
                          </a:solidFill>
                          <a:latin typeface="Century Gothic"/>
                          <a:ea typeface="Century Gothic"/>
                          <a:cs typeface="Century Gothic"/>
                          <a:sym typeface="Century Gothic"/>
                        </a:rPr>
                        <a:t>to the Lock down imposed by Government. This also impacted the delivery of material e.g., delivery of ceiling tiles was delayed as they had to come from abroad and shipments were delayed in all countries</a:t>
                      </a:r>
                      <a:endParaRPr lang="en-US" sz="1100" dirty="0">
                        <a:solidFill>
                          <a:srgbClr val="595959"/>
                        </a:solidFill>
                        <a:latin typeface="Century Gothic"/>
                        <a:ea typeface="Century Gothic"/>
                        <a:cs typeface="Century Gothic"/>
                        <a:sym typeface="Century Gothic"/>
                      </a:endParaRPr>
                    </a:p>
                  </a:txBody>
                  <a:tcPr marL="68580" marR="68580" marT="0" marB="0"/>
                </a:tc>
                <a:tc>
                  <a:txBody>
                    <a:bodyPr/>
                    <a:lstStyle/>
                    <a:p>
                      <a:pPr marL="0" marR="0" algn="just">
                        <a:lnSpc>
                          <a:spcPct val="107000"/>
                        </a:lnSpc>
                        <a:spcBef>
                          <a:spcPts val="0"/>
                        </a:spcBef>
                        <a:spcAft>
                          <a:spcPts val="0"/>
                        </a:spcAft>
                      </a:pPr>
                      <a:r>
                        <a:rPr lang="en-GB" sz="1100" dirty="0">
                          <a:solidFill>
                            <a:srgbClr val="595959"/>
                          </a:solidFill>
                          <a:latin typeface="Century Gothic"/>
                          <a:ea typeface="Century Gothic"/>
                          <a:cs typeface="Century Gothic"/>
                          <a:sym typeface="Century Gothic"/>
                        </a:rPr>
                        <a:t>Contractor was instructed to produce a catch-up plan. This consisted of a </a:t>
                      </a:r>
                      <a:r>
                        <a:rPr lang="en-GB" sz="1100" dirty="0" smtClean="0">
                          <a:solidFill>
                            <a:srgbClr val="595959"/>
                          </a:solidFill>
                          <a:latin typeface="Century Gothic"/>
                          <a:ea typeface="Century Gothic"/>
                          <a:cs typeface="Century Gothic"/>
                          <a:sym typeface="Century Gothic"/>
                        </a:rPr>
                        <a:t>weekly </a:t>
                      </a:r>
                      <a:r>
                        <a:rPr lang="en-GB" sz="1100" dirty="0">
                          <a:solidFill>
                            <a:srgbClr val="595959"/>
                          </a:solidFill>
                          <a:latin typeface="Century Gothic"/>
                          <a:ea typeface="Century Gothic"/>
                          <a:cs typeface="Century Gothic"/>
                          <a:sym typeface="Century Gothic"/>
                        </a:rPr>
                        <a:t>plan which had to be monitored through weekly meetings to ensure it is on schedule. Contractor had to work weekends to ensure they catch up.</a:t>
                      </a:r>
                      <a:endParaRPr lang="en-US" sz="1100" dirty="0">
                        <a:solidFill>
                          <a:srgbClr val="595959"/>
                        </a:solidFill>
                        <a:latin typeface="Century Gothic"/>
                        <a:ea typeface="Century Gothic"/>
                        <a:cs typeface="Century Gothic"/>
                        <a:sym typeface="Century Gothic"/>
                      </a:endParaRPr>
                    </a:p>
                  </a:txBody>
                  <a:tcPr marL="68580" marR="68580" marT="0" marB="0"/>
                </a:tc>
              </a:tr>
            </a:tbl>
          </a:graphicData>
        </a:graphic>
      </p:graphicFrame>
      <p:sp>
        <p:nvSpPr>
          <p:cNvPr id="6" name="Title 1"/>
          <p:cNvSpPr>
            <a:spLocks noGrp="1"/>
          </p:cNvSpPr>
          <p:nvPr>
            <p:ph type="title"/>
          </p:nvPr>
        </p:nvSpPr>
        <p:spPr>
          <a:xfrm>
            <a:off x="0" y="560798"/>
            <a:ext cx="10801350" cy="951869"/>
          </a:xfrm>
          <a:ln w="12700">
            <a:miter lim="400000"/>
          </a:ln>
        </p:spPr>
        <p:txBody>
          <a:bodyPr lIns="41117" tIns="41118" rIns="41117" bIns="41118" anchor="ctr" anchorCtr="0">
            <a:normAutofit fontScale="90000"/>
          </a:bodyPr>
          <a:lstStyle/>
          <a:p>
            <a:pPr algn="l"/>
            <a:r>
              <a:rPr lang="en-US" sz="3600" b="1" dirty="0">
                <a:solidFill>
                  <a:schemeClr val="bg1"/>
                </a:solidFill>
              </a:rPr>
              <a:t>3</a:t>
            </a:r>
            <a:r>
              <a:rPr lang="en-US" sz="3600" b="1" dirty="0" smtClean="0">
                <a:solidFill>
                  <a:schemeClr val="bg1"/>
                </a:solidFill>
              </a:rPr>
              <a:t>. PHASE 1 PROJECT REQUIREMENTS AND CHALLENGES  </a:t>
            </a:r>
            <a:r>
              <a:rPr lang="en-US" sz="2000" b="1" dirty="0" smtClean="0">
                <a:solidFill>
                  <a:schemeClr val="bg1"/>
                </a:solidFill>
              </a:rPr>
              <a:t>Continues</a:t>
            </a:r>
            <a:endParaRPr lang="en-US" sz="2000" b="1" dirty="0">
              <a:solidFill>
                <a:schemeClr val="bg1"/>
              </a:solidFill>
              <a:latin typeface="+mj-lt"/>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fld id="{6FAEEA97-C277-4886-9EED-96A084A0282B}" type="slidenum">
              <a:rPr kumimoji="0" lang="en-US" sz="1800" b="1" i="0" u="none" strike="noStrike" cap="none" spc="0" normalizeH="0" baseline="0" smtClean="0">
                <a:ln>
                  <a:noFill/>
                </a:ln>
                <a:solidFill>
                  <a:srgbClr val="000000"/>
                </a:solidFill>
                <a:effectLst/>
                <a:uFillTx/>
                <a:latin typeface="Century Gothic"/>
                <a:ea typeface="Century Gothic"/>
                <a:cs typeface="Century Gothic"/>
                <a:sym typeface="Century Gothic"/>
              </a:rPr>
              <a:pPr marL="0" marR="0" indent="0" algn="l" defTabSz="914400" rtl="0" fontAlgn="auto" latinLnBrk="1" hangingPunct="0">
                <a:lnSpc>
                  <a:spcPct val="100000"/>
                </a:lnSpc>
                <a:spcBef>
                  <a:spcPts val="0"/>
                </a:spcBef>
                <a:spcAft>
                  <a:spcPts val="0"/>
                </a:spcAft>
                <a:buClrTx/>
                <a:buSzTx/>
                <a:buFontTx/>
                <a:buNone/>
                <a:tabLst/>
              </a:pPr>
              <a:t>12</a:t>
            </a:fld>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2" name="Rectangle 1"/>
          <p:cNvSpPr/>
          <p:nvPr/>
        </p:nvSpPr>
        <p:spPr>
          <a:xfrm>
            <a:off x="1073426" y="6391926"/>
            <a:ext cx="8215681" cy="455189"/>
          </a:xfrm>
          <a:prstGeom prst="rect">
            <a:avLst/>
          </a:prstGeom>
        </p:spPr>
        <p:txBody>
          <a:bodyPr wrap="square">
            <a:spAutoFit/>
          </a:bodyPr>
          <a:lstStyle/>
          <a:p>
            <a:pPr marL="457200" indent="-457200">
              <a:lnSpc>
                <a:spcPct val="150000"/>
              </a:lnSpc>
              <a:buAutoNum type="arabicPeriod"/>
            </a:pPr>
            <a:endParaRPr lang="en-US" dirty="0">
              <a:latin typeface="Century Gothic" panose="020B0502020202020204" pitchFamily="34" charset="0"/>
            </a:endParaRPr>
          </a:p>
        </p:txBody>
      </p:sp>
    </p:spTree>
    <p:extLst>
      <p:ext uri="{BB962C8B-B14F-4D97-AF65-F5344CB8AC3E}">
        <p14:creationId xmlns:p14="http://schemas.microsoft.com/office/powerpoint/2010/main" xmlns="" val="373817827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76139" y="1800572"/>
            <a:ext cx="10225211" cy="5255428"/>
          </a:xfrm>
        </p:spPr>
        <p:txBody>
          <a:bodyPr>
            <a:normAutofit/>
          </a:bodyPr>
          <a:lstStyle/>
          <a:p>
            <a:pPr marL="41119" indent="0" algn="just">
              <a:lnSpc>
                <a:spcPct val="100000"/>
              </a:lnSpc>
              <a:buNone/>
            </a:pPr>
            <a:endParaRPr lang="en-US" sz="3200" dirty="0"/>
          </a:p>
          <a:p>
            <a:pPr marL="41119" indent="0">
              <a:buNone/>
            </a:pPr>
            <a:endParaRPr lang="en-ZA" sz="2400" dirty="0" smtClean="0"/>
          </a:p>
          <a:p>
            <a:pPr marL="41119" indent="0">
              <a:buNone/>
            </a:pPr>
            <a:endParaRPr lang="en-ZA" sz="2400" dirty="0" smtClean="0"/>
          </a:p>
        </p:txBody>
      </p:sp>
      <p:sp>
        <p:nvSpPr>
          <p:cNvPr id="6" name="Title 1"/>
          <p:cNvSpPr>
            <a:spLocks noGrp="1"/>
          </p:cNvSpPr>
          <p:nvPr>
            <p:ph type="title"/>
          </p:nvPr>
        </p:nvSpPr>
        <p:spPr>
          <a:xfrm>
            <a:off x="0" y="560798"/>
            <a:ext cx="10801350" cy="951869"/>
          </a:xfrm>
          <a:ln w="12700">
            <a:miter lim="400000"/>
          </a:ln>
        </p:spPr>
        <p:txBody>
          <a:bodyPr lIns="41117" tIns="41118" rIns="41117" bIns="41118" anchor="ctr" anchorCtr="0">
            <a:normAutofit fontScale="90000"/>
          </a:bodyPr>
          <a:lstStyle/>
          <a:p>
            <a:pPr algn="ctr"/>
            <a:r>
              <a:rPr lang="en-US" sz="3600" b="1" dirty="0">
                <a:solidFill>
                  <a:schemeClr val="bg1"/>
                </a:solidFill>
              </a:rPr>
              <a:t>3</a:t>
            </a:r>
            <a:r>
              <a:rPr lang="en-US" sz="3600" b="1" dirty="0" smtClean="0">
                <a:solidFill>
                  <a:schemeClr val="bg1"/>
                </a:solidFill>
              </a:rPr>
              <a:t>. FLOORS OCCUPIED BY THE CLIENT: SAPS moved into Telkom Towers North in a phased approach between November 2021 and March 2022.</a:t>
            </a:r>
            <a:endParaRPr lang="en-US" sz="3600" b="1" dirty="0">
              <a:solidFill>
                <a:schemeClr val="bg1"/>
              </a:solidFill>
              <a:latin typeface="+mj-lt"/>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fld id="{6FAEEA97-C277-4886-9EED-96A084A0282B}" type="slidenum">
              <a:rPr kumimoji="0" lang="en-US" sz="1800" b="1" i="0" u="none" strike="noStrike" cap="none" spc="0" normalizeH="0" baseline="0" smtClean="0">
                <a:ln>
                  <a:noFill/>
                </a:ln>
                <a:solidFill>
                  <a:srgbClr val="000000"/>
                </a:solidFill>
                <a:effectLst/>
                <a:uFillTx/>
                <a:latin typeface="Century Gothic"/>
                <a:ea typeface="Century Gothic"/>
                <a:cs typeface="Century Gothic"/>
                <a:sym typeface="Century Gothic"/>
              </a:rPr>
              <a:pPr marL="0" marR="0" indent="0" algn="l" defTabSz="914400" rtl="0" fontAlgn="auto" latinLnBrk="1" hangingPunct="0">
                <a:lnSpc>
                  <a:spcPct val="100000"/>
                </a:lnSpc>
                <a:spcBef>
                  <a:spcPts val="0"/>
                </a:spcBef>
                <a:spcAft>
                  <a:spcPts val="0"/>
                </a:spcAft>
                <a:buClrTx/>
                <a:buSzTx/>
                <a:buFontTx/>
                <a:buNone/>
                <a:tabLst/>
              </a:pPr>
              <a:t>13</a:t>
            </a:fld>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3" name="Rectangle 2"/>
          <p:cNvSpPr/>
          <p:nvPr/>
        </p:nvSpPr>
        <p:spPr>
          <a:xfrm>
            <a:off x="576139" y="1800572"/>
            <a:ext cx="9865096" cy="738664"/>
          </a:xfrm>
          <a:prstGeom prst="rect">
            <a:avLst/>
          </a:prstGeom>
          <a:ln>
            <a:solidFill>
              <a:schemeClr val="accent1">
                <a:lumMod val="50000"/>
              </a:schemeClr>
            </a:solidFill>
          </a:ln>
        </p:spPr>
        <p:txBody>
          <a:bodyPr wrap="square">
            <a:spAutoFit/>
          </a:bodyPr>
          <a:lstStyle/>
          <a:p>
            <a:pPr marL="180975">
              <a:lnSpc>
                <a:spcPct val="150000"/>
              </a:lnSpc>
            </a:pPr>
            <a:r>
              <a:rPr lang="en-ZA" sz="2800" b="1" dirty="0" smtClean="0"/>
              <a:t>FLOORS OCCUPIED BY CLIENT</a:t>
            </a:r>
          </a:p>
        </p:txBody>
      </p:sp>
      <p:graphicFrame>
        <p:nvGraphicFramePr>
          <p:cNvPr id="2" name="Table 1"/>
          <p:cNvGraphicFramePr>
            <a:graphicFrameLocks noGrp="1"/>
          </p:cNvGraphicFramePr>
          <p:nvPr>
            <p:extLst>
              <p:ext uri="{D42A27DB-BD31-4B8C-83A1-F6EECF244321}">
                <p14:modId xmlns:p14="http://schemas.microsoft.com/office/powerpoint/2010/main" xmlns="" val="2894174183"/>
              </p:ext>
            </p:extLst>
          </p:nvPr>
        </p:nvGraphicFramePr>
        <p:xfrm>
          <a:off x="1296219" y="2808680"/>
          <a:ext cx="7776864" cy="4340495"/>
        </p:xfrm>
        <a:graphic>
          <a:graphicData uri="http://schemas.openxmlformats.org/drawingml/2006/table">
            <a:tbl>
              <a:tblPr firstRow="1" bandRow="1">
                <a:tableStyleId>{5940675A-B579-460E-94D1-54222C63F5DA}</a:tableStyleId>
              </a:tblPr>
              <a:tblGrid>
                <a:gridCol w="3888432"/>
                <a:gridCol w="3888432"/>
              </a:tblGrid>
              <a:tr h="306035">
                <a:tc>
                  <a:txBody>
                    <a:bodyPr/>
                    <a:lstStyle/>
                    <a:p>
                      <a:pPr algn="l"/>
                      <a:r>
                        <a:rPr lang="en-ZA" sz="2400" b="1" dirty="0" smtClean="0"/>
                        <a:t>FLOOR</a:t>
                      </a:r>
                      <a:r>
                        <a:rPr lang="en-ZA" sz="2400" b="1" baseline="0" dirty="0" smtClean="0"/>
                        <a:t> NUMBER</a:t>
                      </a:r>
                      <a:endParaRPr lang="en-ZA" sz="2400" b="1" dirty="0"/>
                    </a:p>
                  </a:txBody>
                  <a:tcPr/>
                </a:tc>
                <a:tc>
                  <a:txBody>
                    <a:bodyPr/>
                    <a:lstStyle/>
                    <a:p>
                      <a:pPr algn="l"/>
                      <a:r>
                        <a:rPr lang="en-ZA" sz="2400" b="1" dirty="0" smtClean="0"/>
                        <a:t>DIVISION/UNIT</a:t>
                      </a:r>
                      <a:endParaRPr lang="en-ZA" sz="2400" b="1" dirty="0"/>
                    </a:p>
                  </a:txBody>
                  <a:tcPr/>
                </a:tc>
              </a:tr>
              <a:tr h="306035">
                <a:tc>
                  <a:txBody>
                    <a:bodyPr/>
                    <a:lstStyle/>
                    <a:p>
                      <a:pPr algn="l"/>
                      <a:r>
                        <a:rPr lang="en-ZA" sz="1400" dirty="0" smtClean="0"/>
                        <a:t>Floor</a:t>
                      </a:r>
                      <a:r>
                        <a:rPr lang="en-ZA" sz="1400" baseline="0" dirty="0" smtClean="0"/>
                        <a:t> 25</a:t>
                      </a:r>
                      <a:endParaRPr lang="en-ZA" sz="1400" dirty="0"/>
                    </a:p>
                  </a:txBody>
                  <a:tcPr/>
                </a:tc>
                <a:tc>
                  <a:txBody>
                    <a:bodyPr/>
                    <a:lstStyle/>
                    <a:p>
                      <a:pPr algn="l"/>
                      <a:r>
                        <a:rPr lang="en-ZA" sz="1400" dirty="0" smtClean="0"/>
                        <a:t>Ministry</a:t>
                      </a:r>
                      <a:endParaRPr lang="en-ZA" sz="1400" dirty="0"/>
                    </a:p>
                  </a:txBody>
                  <a:tcPr/>
                </a:tc>
              </a:tr>
              <a:tr h="306035">
                <a:tc>
                  <a:txBody>
                    <a:bodyPr/>
                    <a:lstStyle/>
                    <a:p>
                      <a:pPr algn="l"/>
                      <a:r>
                        <a:rPr lang="en-ZA" sz="1400" dirty="0" smtClean="0"/>
                        <a:t>Floor 24</a:t>
                      </a:r>
                      <a:endParaRPr lang="en-ZA" sz="1400" dirty="0"/>
                    </a:p>
                  </a:txBody>
                  <a:tcPr/>
                </a:tc>
                <a:tc>
                  <a:txBody>
                    <a:bodyPr/>
                    <a:lstStyle/>
                    <a:p>
                      <a:pPr algn="l"/>
                      <a:r>
                        <a:rPr lang="en-ZA" sz="1400" dirty="0" smtClean="0"/>
                        <a:t>Deputy Minister</a:t>
                      </a:r>
                      <a:endParaRPr lang="en-ZA" sz="1400" dirty="0"/>
                    </a:p>
                  </a:txBody>
                  <a:tcPr/>
                </a:tc>
              </a:tr>
              <a:tr h="306035">
                <a:tc>
                  <a:txBody>
                    <a:bodyPr/>
                    <a:lstStyle/>
                    <a:p>
                      <a:pPr algn="l"/>
                      <a:r>
                        <a:rPr lang="en-ZA" sz="1400" dirty="0" smtClean="0"/>
                        <a:t>Floor</a:t>
                      </a:r>
                      <a:r>
                        <a:rPr lang="en-ZA" sz="1400" baseline="0" dirty="0" smtClean="0"/>
                        <a:t> 23</a:t>
                      </a:r>
                      <a:endParaRPr lang="en-ZA" sz="1400" dirty="0"/>
                    </a:p>
                  </a:txBody>
                  <a:tcPr/>
                </a:tc>
                <a:tc>
                  <a:txBody>
                    <a:bodyPr/>
                    <a:lstStyle/>
                    <a:p>
                      <a:pPr algn="l"/>
                      <a:r>
                        <a:rPr lang="en-ZA" sz="1400" dirty="0" smtClean="0"/>
                        <a:t>National</a:t>
                      </a:r>
                      <a:r>
                        <a:rPr lang="en-ZA" sz="1400" baseline="0" dirty="0" smtClean="0"/>
                        <a:t> Commissioner</a:t>
                      </a:r>
                      <a:endParaRPr lang="en-ZA" sz="1400" dirty="0"/>
                    </a:p>
                  </a:txBody>
                  <a:tcPr/>
                </a:tc>
              </a:tr>
              <a:tr h="306035">
                <a:tc>
                  <a:txBody>
                    <a:bodyPr/>
                    <a:lstStyle/>
                    <a:p>
                      <a:pPr algn="l"/>
                      <a:r>
                        <a:rPr lang="en-ZA" sz="1400" dirty="0" smtClean="0"/>
                        <a:t>Floor 22</a:t>
                      </a:r>
                      <a:endParaRPr lang="en-ZA" sz="1400" dirty="0"/>
                    </a:p>
                  </a:txBody>
                  <a:tcPr/>
                </a:tc>
                <a:tc>
                  <a:txBody>
                    <a:bodyPr/>
                    <a:lstStyle/>
                    <a:p>
                      <a:pPr algn="l"/>
                      <a:r>
                        <a:rPr lang="en-ZA" sz="1400" dirty="0" smtClean="0"/>
                        <a:t>Deputy</a:t>
                      </a:r>
                      <a:r>
                        <a:rPr lang="en-ZA" sz="1400" baseline="0" dirty="0" smtClean="0"/>
                        <a:t> National Commissioner/ Executive Support</a:t>
                      </a:r>
                      <a:endParaRPr lang="en-ZA" sz="1400" dirty="0"/>
                    </a:p>
                  </a:txBody>
                  <a:tcPr/>
                </a:tc>
              </a:tr>
              <a:tr h="306035">
                <a:tc>
                  <a:txBody>
                    <a:bodyPr/>
                    <a:lstStyle/>
                    <a:p>
                      <a:pPr algn="l"/>
                      <a:r>
                        <a:rPr lang="en-ZA" sz="1400" dirty="0" smtClean="0"/>
                        <a:t>Floor 21</a:t>
                      </a:r>
                      <a:endParaRPr lang="en-ZA" sz="1400" dirty="0"/>
                    </a:p>
                  </a:txBody>
                  <a:tcPr/>
                </a:tc>
                <a:tc>
                  <a:txBody>
                    <a:bodyPr/>
                    <a:lstStyle/>
                    <a:p>
                      <a:pPr algn="l"/>
                      <a:r>
                        <a:rPr lang="en-ZA" sz="1400" dirty="0" smtClean="0"/>
                        <a:t>Corporate Support</a:t>
                      </a:r>
                      <a:endParaRPr lang="en-ZA" sz="1400" dirty="0"/>
                    </a:p>
                  </a:txBody>
                  <a:tcPr/>
                </a:tc>
              </a:tr>
              <a:tr h="306035">
                <a:tc>
                  <a:txBody>
                    <a:bodyPr/>
                    <a:lstStyle/>
                    <a:p>
                      <a:pPr algn="l"/>
                      <a:r>
                        <a:rPr lang="en-ZA" sz="1400" dirty="0" smtClean="0"/>
                        <a:t>Floor</a:t>
                      </a:r>
                      <a:r>
                        <a:rPr lang="en-ZA" sz="1400" baseline="0" dirty="0" smtClean="0"/>
                        <a:t> 20</a:t>
                      </a:r>
                      <a:endParaRPr lang="en-ZA" sz="1400" dirty="0"/>
                    </a:p>
                  </a:txBody>
                  <a:tcPr/>
                </a:tc>
                <a:tc>
                  <a:txBody>
                    <a:bodyPr/>
                    <a:lstStyle/>
                    <a:p>
                      <a:pPr algn="l"/>
                      <a:r>
                        <a:rPr lang="en-ZA" sz="1400" dirty="0" smtClean="0"/>
                        <a:t>Supply</a:t>
                      </a:r>
                      <a:r>
                        <a:rPr lang="en-ZA" sz="1400" baseline="0" dirty="0" smtClean="0"/>
                        <a:t> Chain Management</a:t>
                      </a:r>
                      <a:endParaRPr lang="en-ZA" sz="1400" dirty="0"/>
                    </a:p>
                  </a:txBody>
                  <a:tcPr/>
                </a:tc>
              </a:tr>
              <a:tr h="306032">
                <a:tc>
                  <a:txBody>
                    <a:bodyPr/>
                    <a:lstStyle/>
                    <a:p>
                      <a:pPr algn="l"/>
                      <a:r>
                        <a:rPr lang="en-ZA" sz="1400" dirty="0" smtClean="0"/>
                        <a:t>Floor 19</a:t>
                      </a:r>
                      <a:endParaRPr lang="en-ZA" sz="1400" dirty="0"/>
                    </a:p>
                  </a:txBody>
                  <a:tcPr/>
                </a:tc>
                <a:tc>
                  <a:txBody>
                    <a:bodyPr/>
                    <a:lstStyle/>
                    <a:p>
                      <a:pPr algn="l"/>
                      <a:r>
                        <a:rPr lang="en-ZA" sz="1400" dirty="0" smtClean="0"/>
                        <a:t>Strategic Management Unit</a:t>
                      </a:r>
                      <a:endParaRPr lang="en-ZA" sz="1400" dirty="0"/>
                    </a:p>
                  </a:txBody>
                  <a:tcPr/>
                </a:tc>
              </a:tr>
              <a:tr h="306032">
                <a:tc>
                  <a:txBody>
                    <a:bodyPr/>
                    <a:lstStyle/>
                    <a:p>
                      <a:pPr algn="l"/>
                      <a:r>
                        <a:rPr lang="en-ZA" sz="1400" dirty="0" smtClean="0"/>
                        <a:t>Floor 18 – 16 </a:t>
                      </a:r>
                      <a:endParaRPr lang="en-ZA" sz="1400" dirty="0"/>
                    </a:p>
                  </a:txBody>
                  <a:tcPr/>
                </a:tc>
                <a:tc>
                  <a:txBody>
                    <a:bodyPr/>
                    <a:lstStyle/>
                    <a:p>
                      <a:pPr algn="l"/>
                      <a:r>
                        <a:rPr lang="en-ZA" sz="1400" dirty="0" smtClean="0"/>
                        <a:t>Legal Services</a:t>
                      </a:r>
                      <a:endParaRPr lang="en-ZA" sz="1400" dirty="0"/>
                    </a:p>
                  </a:txBody>
                  <a:tcPr/>
                </a:tc>
              </a:tr>
              <a:tr h="306032">
                <a:tc>
                  <a:txBody>
                    <a:bodyPr/>
                    <a:lstStyle/>
                    <a:p>
                      <a:pPr algn="l"/>
                      <a:r>
                        <a:rPr lang="en-ZA" sz="1400" dirty="0" smtClean="0"/>
                        <a:t>Floor 15 – 14</a:t>
                      </a:r>
                      <a:endParaRPr lang="en-ZA" sz="1400" dirty="0"/>
                    </a:p>
                  </a:txBody>
                  <a:tcPr/>
                </a:tc>
                <a:tc>
                  <a:txBody>
                    <a:bodyPr/>
                    <a:lstStyle/>
                    <a:p>
                      <a:pPr algn="l"/>
                      <a:r>
                        <a:rPr lang="en-ZA" sz="1400" dirty="0" smtClean="0"/>
                        <a:t>Internal Audit</a:t>
                      </a:r>
                      <a:endParaRPr lang="en-ZA" sz="1400" dirty="0"/>
                    </a:p>
                  </a:txBody>
                  <a:tcPr/>
                </a:tc>
              </a:tr>
              <a:tr h="306032">
                <a:tc>
                  <a:txBody>
                    <a:bodyPr/>
                    <a:lstStyle/>
                    <a:p>
                      <a:pPr algn="l"/>
                      <a:r>
                        <a:rPr lang="en-ZA" sz="1400" dirty="0" smtClean="0"/>
                        <a:t>Floor 14</a:t>
                      </a:r>
                      <a:endParaRPr lang="en-ZA" sz="1400" dirty="0"/>
                    </a:p>
                  </a:txBody>
                  <a:tcPr/>
                </a:tc>
                <a:tc>
                  <a:txBody>
                    <a:bodyPr/>
                    <a:lstStyle/>
                    <a:p>
                      <a:pPr algn="l"/>
                      <a:r>
                        <a:rPr lang="en-ZA" sz="1400" dirty="0" smtClean="0"/>
                        <a:t>Chief Financial</a:t>
                      </a:r>
                      <a:r>
                        <a:rPr lang="en-ZA" sz="1400" baseline="0" dirty="0" smtClean="0"/>
                        <a:t> Officer</a:t>
                      </a:r>
                      <a:endParaRPr lang="en-ZA" sz="1400" dirty="0"/>
                    </a:p>
                  </a:txBody>
                  <a:tcPr/>
                </a:tc>
              </a:tr>
              <a:tr h="0">
                <a:tc>
                  <a:txBody>
                    <a:bodyPr/>
                    <a:lstStyle/>
                    <a:p>
                      <a:pPr algn="l"/>
                      <a:r>
                        <a:rPr lang="en-ZA" sz="1400" dirty="0" smtClean="0"/>
                        <a:t>Floor</a:t>
                      </a:r>
                      <a:r>
                        <a:rPr lang="en-ZA" sz="1400" baseline="0" dirty="0" smtClean="0"/>
                        <a:t> 13</a:t>
                      </a:r>
                      <a:endParaRPr lang="en-ZA" sz="1400" dirty="0"/>
                    </a:p>
                  </a:txBody>
                  <a:tcPr/>
                </a:tc>
                <a:tc>
                  <a:txBody>
                    <a:bodyPr/>
                    <a:lstStyle/>
                    <a:p>
                      <a:pPr algn="l"/>
                      <a:r>
                        <a:rPr lang="en-ZA" sz="1400" dirty="0" smtClean="0"/>
                        <a:t>Plant/Equipment/Chiller System</a:t>
                      </a:r>
                      <a:endParaRPr lang="en-ZA" sz="1400" dirty="0"/>
                    </a:p>
                  </a:txBody>
                  <a:tcPr/>
                </a:tc>
              </a:tr>
              <a:tr h="306032">
                <a:tc>
                  <a:txBody>
                    <a:bodyPr/>
                    <a:lstStyle/>
                    <a:p>
                      <a:pPr algn="l"/>
                      <a:r>
                        <a:rPr lang="en-ZA" sz="1400" dirty="0" smtClean="0"/>
                        <a:t>Floor 12</a:t>
                      </a:r>
                      <a:endParaRPr lang="en-ZA" sz="1400" dirty="0"/>
                    </a:p>
                  </a:txBody>
                  <a:tcPr/>
                </a:tc>
                <a:tc>
                  <a:txBody>
                    <a:bodyPr/>
                    <a:lstStyle/>
                    <a:p>
                      <a:pPr algn="l"/>
                      <a:r>
                        <a:rPr lang="en-ZA" sz="1400" dirty="0" smtClean="0"/>
                        <a:t>Legal </a:t>
                      </a:r>
                      <a:r>
                        <a:rPr lang="en-ZA" sz="1400" dirty="0" err="1" smtClean="0"/>
                        <a:t>Sevices</a:t>
                      </a:r>
                      <a:endParaRPr lang="en-ZA" sz="1400" dirty="0"/>
                    </a:p>
                  </a:txBody>
                  <a:tcPr/>
                </a:tc>
              </a:tr>
            </a:tbl>
          </a:graphicData>
        </a:graphic>
      </p:graphicFrame>
    </p:spTree>
    <p:extLst>
      <p:ext uri="{BB962C8B-B14F-4D97-AF65-F5344CB8AC3E}">
        <p14:creationId xmlns:p14="http://schemas.microsoft.com/office/powerpoint/2010/main" xmlns="" val="207105125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76139" y="1800572"/>
            <a:ext cx="10225211" cy="5255428"/>
          </a:xfrm>
        </p:spPr>
        <p:txBody>
          <a:bodyPr>
            <a:normAutofit/>
          </a:bodyPr>
          <a:lstStyle/>
          <a:p>
            <a:pPr marL="41119" indent="0" algn="just">
              <a:lnSpc>
                <a:spcPct val="100000"/>
              </a:lnSpc>
              <a:buNone/>
            </a:pPr>
            <a:endParaRPr lang="en-US" sz="3200" dirty="0"/>
          </a:p>
          <a:p>
            <a:pPr marL="41119" indent="0">
              <a:buNone/>
            </a:pPr>
            <a:endParaRPr lang="en-ZA" sz="3200" dirty="0"/>
          </a:p>
          <a:p>
            <a:pPr marL="41119" indent="0">
              <a:buNone/>
            </a:pPr>
            <a:endParaRPr lang="en-ZA" sz="2400" dirty="0" smtClean="0"/>
          </a:p>
          <a:p>
            <a:pPr marL="41119" indent="0">
              <a:buNone/>
            </a:pPr>
            <a:endParaRPr lang="en-ZA" sz="2400" dirty="0" smtClean="0"/>
          </a:p>
        </p:txBody>
      </p:sp>
      <p:sp>
        <p:nvSpPr>
          <p:cNvPr id="6" name="Title 1"/>
          <p:cNvSpPr>
            <a:spLocks noGrp="1"/>
          </p:cNvSpPr>
          <p:nvPr>
            <p:ph type="title"/>
          </p:nvPr>
        </p:nvSpPr>
        <p:spPr>
          <a:xfrm>
            <a:off x="0" y="560798"/>
            <a:ext cx="10801350" cy="951869"/>
          </a:xfrm>
          <a:ln w="12700">
            <a:miter lim="400000"/>
          </a:ln>
        </p:spPr>
        <p:txBody>
          <a:bodyPr lIns="41117" tIns="41118" rIns="41117" bIns="41118" anchor="ctr" anchorCtr="0">
            <a:normAutofit/>
          </a:bodyPr>
          <a:lstStyle/>
          <a:p>
            <a:pPr algn="ctr"/>
            <a:r>
              <a:rPr lang="en-US" sz="3600" b="1" dirty="0">
                <a:solidFill>
                  <a:schemeClr val="bg1"/>
                </a:solidFill>
              </a:rPr>
              <a:t>3</a:t>
            </a:r>
            <a:r>
              <a:rPr lang="en-US" sz="3600" b="1" dirty="0" smtClean="0">
                <a:solidFill>
                  <a:schemeClr val="bg1"/>
                </a:solidFill>
              </a:rPr>
              <a:t>. FLOORS OCCUPIED BY THE CLIENT…continued</a:t>
            </a:r>
            <a:endParaRPr lang="en-US" sz="3600" b="1" dirty="0">
              <a:solidFill>
                <a:schemeClr val="bg1"/>
              </a:solidFill>
              <a:latin typeface="+mj-lt"/>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fld id="{6FAEEA97-C277-4886-9EED-96A084A0282B}" type="slidenum">
              <a:rPr kumimoji="0" lang="en-US" sz="1800" b="1" i="0" u="none" strike="noStrike" cap="none" spc="0" normalizeH="0" baseline="0" smtClean="0">
                <a:ln>
                  <a:noFill/>
                </a:ln>
                <a:solidFill>
                  <a:srgbClr val="000000"/>
                </a:solidFill>
                <a:effectLst/>
                <a:uFillTx/>
                <a:latin typeface="Century Gothic"/>
                <a:ea typeface="Century Gothic"/>
                <a:cs typeface="Century Gothic"/>
                <a:sym typeface="Century Gothic"/>
              </a:rPr>
              <a:pPr marL="0" marR="0" indent="0" algn="l" defTabSz="914400" rtl="0" fontAlgn="auto" latinLnBrk="1" hangingPunct="0">
                <a:lnSpc>
                  <a:spcPct val="100000"/>
                </a:lnSpc>
                <a:spcBef>
                  <a:spcPts val="0"/>
                </a:spcBef>
                <a:spcAft>
                  <a:spcPts val="0"/>
                </a:spcAft>
                <a:buClrTx/>
                <a:buSzTx/>
                <a:buFontTx/>
                <a:buNone/>
                <a:tabLst/>
              </a:pPr>
              <a:t>14</a:t>
            </a:fld>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3" name="Rectangle 2"/>
          <p:cNvSpPr/>
          <p:nvPr/>
        </p:nvSpPr>
        <p:spPr>
          <a:xfrm>
            <a:off x="576139" y="1800572"/>
            <a:ext cx="9865096" cy="655308"/>
          </a:xfrm>
          <a:prstGeom prst="rect">
            <a:avLst/>
          </a:prstGeom>
          <a:ln>
            <a:solidFill>
              <a:schemeClr val="accent1">
                <a:lumMod val="50000"/>
              </a:schemeClr>
            </a:solidFill>
          </a:ln>
        </p:spPr>
        <p:txBody>
          <a:bodyPr wrap="square">
            <a:spAutoFit/>
          </a:bodyPr>
          <a:lstStyle/>
          <a:p>
            <a:pPr marL="180975">
              <a:lnSpc>
                <a:spcPct val="150000"/>
              </a:lnSpc>
            </a:pPr>
            <a:r>
              <a:rPr lang="en-ZA" sz="2800" b="1" dirty="0" smtClean="0"/>
              <a:t>FLOOR OCCUPIED BY CLIENT</a:t>
            </a:r>
          </a:p>
        </p:txBody>
      </p:sp>
      <p:graphicFrame>
        <p:nvGraphicFramePr>
          <p:cNvPr id="2" name="Table 1"/>
          <p:cNvGraphicFramePr>
            <a:graphicFrameLocks noGrp="1"/>
          </p:cNvGraphicFramePr>
          <p:nvPr>
            <p:extLst>
              <p:ext uri="{D42A27DB-BD31-4B8C-83A1-F6EECF244321}">
                <p14:modId xmlns:p14="http://schemas.microsoft.com/office/powerpoint/2010/main" xmlns="" val="3092940024"/>
              </p:ext>
            </p:extLst>
          </p:nvPr>
        </p:nvGraphicFramePr>
        <p:xfrm>
          <a:off x="1296219" y="2808680"/>
          <a:ext cx="7776864" cy="3823570"/>
        </p:xfrm>
        <a:graphic>
          <a:graphicData uri="http://schemas.openxmlformats.org/drawingml/2006/table">
            <a:tbl>
              <a:tblPr firstRow="1" bandRow="1">
                <a:tableStyleId>{5940675A-B579-460E-94D1-54222C63F5DA}</a:tableStyleId>
              </a:tblPr>
              <a:tblGrid>
                <a:gridCol w="3888432"/>
                <a:gridCol w="3888432"/>
              </a:tblGrid>
              <a:tr h="306035">
                <a:tc>
                  <a:txBody>
                    <a:bodyPr/>
                    <a:lstStyle/>
                    <a:p>
                      <a:pPr algn="l"/>
                      <a:r>
                        <a:rPr lang="en-ZA" sz="2400" b="1" dirty="0" smtClean="0"/>
                        <a:t>FLOOR</a:t>
                      </a:r>
                      <a:r>
                        <a:rPr lang="en-ZA" sz="2400" b="1" baseline="0" dirty="0" smtClean="0"/>
                        <a:t> NUMBER</a:t>
                      </a:r>
                      <a:endParaRPr lang="en-ZA" sz="2400" b="1" dirty="0"/>
                    </a:p>
                  </a:txBody>
                  <a:tcPr/>
                </a:tc>
                <a:tc>
                  <a:txBody>
                    <a:bodyPr/>
                    <a:lstStyle/>
                    <a:p>
                      <a:pPr algn="l"/>
                      <a:r>
                        <a:rPr lang="en-ZA" sz="2400" b="1" dirty="0" smtClean="0"/>
                        <a:t>DIVISION/UNIT</a:t>
                      </a:r>
                      <a:endParaRPr lang="en-ZA" sz="2400" b="1" dirty="0"/>
                    </a:p>
                  </a:txBody>
                  <a:tcPr/>
                </a:tc>
              </a:tr>
              <a:tr h="306035">
                <a:tc>
                  <a:txBody>
                    <a:bodyPr/>
                    <a:lstStyle/>
                    <a:p>
                      <a:pPr algn="l"/>
                      <a:r>
                        <a:rPr lang="en-ZA" sz="1400" dirty="0" smtClean="0"/>
                        <a:t>Floor</a:t>
                      </a:r>
                      <a:r>
                        <a:rPr lang="en-ZA" sz="1400" baseline="0" dirty="0" smtClean="0"/>
                        <a:t> 11</a:t>
                      </a:r>
                      <a:endParaRPr lang="en-ZA" sz="1400" dirty="0"/>
                    </a:p>
                  </a:txBody>
                  <a:tcPr/>
                </a:tc>
                <a:tc>
                  <a:txBody>
                    <a:bodyPr/>
                    <a:lstStyle/>
                    <a:p>
                      <a:pPr algn="l"/>
                      <a:r>
                        <a:rPr lang="en-ZA" sz="1400" dirty="0" smtClean="0"/>
                        <a:t>Corporate Communication/ Media</a:t>
                      </a:r>
                      <a:r>
                        <a:rPr lang="en-ZA" sz="1400" baseline="0" dirty="0" smtClean="0"/>
                        <a:t> Liaison</a:t>
                      </a:r>
                      <a:endParaRPr lang="en-ZA" sz="1400" dirty="0"/>
                    </a:p>
                  </a:txBody>
                  <a:tcPr/>
                </a:tc>
              </a:tr>
              <a:tr h="306035">
                <a:tc>
                  <a:txBody>
                    <a:bodyPr/>
                    <a:lstStyle/>
                    <a:p>
                      <a:pPr algn="l"/>
                      <a:r>
                        <a:rPr lang="en-ZA" sz="1400" dirty="0" smtClean="0"/>
                        <a:t>Floor 10</a:t>
                      </a:r>
                      <a:endParaRPr lang="en-ZA" sz="1400" dirty="0"/>
                    </a:p>
                  </a:txBody>
                  <a:tcPr/>
                </a:tc>
                <a:tc>
                  <a:txBody>
                    <a:bodyPr/>
                    <a:lstStyle/>
                    <a:p>
                      <a:pPr algn="l"/>
                      <a:r>
                        <a:rPr lang="en-ZA" sz="1400" dirty="0" smtClean="0"/>
                        <a:t>Media Monitoring</a:t>
                      </a:r>
                      <a:endParaRPr lang="en-ZA" sz="1400" dirty="0"/>
                    </a:p>
                  </a:txBody>
                  <a:tcPr/>
                </a:tc>
              </a:tr>
              <a:tr h="306035">
                <a:tc>
                  <a:txBody>
                    <a:bodyPr/>
                    <a:lstStyle/>
                    <a:p>
                      <a:pPr algn="l"/>
                      <a:r>
                        <a:rPr lang="en-ZA" sz="1400" dirty="0" smtClean="0"/>
                        <a:t>Floor</a:t>
                      </a:r>
                      <a:r>
                        <a:rPr lang="en-ZA" sz="1400" baseline="0" dirty="0" smtClean="0"/>
                        <a:t> 9</a:t>
                      </a:r>
                      <a:endParaRPr lang="en-ZA" sz="1400" dirty="0"/>
                    </a:p>
                  </a:txBody>
                  <a:tcPr/>
                </a:tc>
                <a:tc>
                  <a:txBody>
                    <a:bodyPr/>
                    <a:lstStyle/>
                    <a:p>
                      <a:pPr algn="l"/>
                      <a:r>
                        <a:rPr lang="en-ZA" sz="1400" dirty="0" smtClean="0"/>
                        <a:t>Component Research</a:t>
                      </a:r>
                      <a:endParaRPr lang="en-ZA" sz="1400" dirty="0"/>
                    </a:p>
                  </a:txBody>
                  <a:tcPr/>
                </a:tc>
              </a:tr>
              <a:tr h="306035">
                <a:tc>
                  <a:txBody>
                    <a:bodyPr/>
                    <a:lstStyle/>
                    <a:p>
                      <a:pPr algn="l"/>
                      <a:r>
                        <a:rPr lang="en-ZA" sz="1400" dirty="0" smtClean="0"/>
                        <a:t>Floor 8</a:t>
                      </a:r>
                      <a:endParaRPr lang="en-ZA" sz="1400" dirty="0"/>
                    </a:p>
                  </a:txBody>
                  <a:tcPr/>
                </a:tc>
                <a:tc>
                  <a:txBody>
                    <a:bodyPr/>
                    <a:lstStyle/>
                    <a:p>
                      <a:pPr algn="l"/>
                      <a:r>
                        <a:rPr lang="en-ZA" sz="1400" dirty="0" smtClean="0"/>
                        <a:t>Programme and Project Management</a:t>
                      </a:r>
                      <a:endParaRPr lang="en-ZA" sz="1400" dirty="0"/>
                    </a:p>
                  </a:txBody>
                  <a:tcPr/>
                </a:tc>
              </a:tr>
              <a:tr h="306035">
                <a:tc>
                  <a:txBody>
                    <a:bodyPr/>
                    <a:lstStyle/>
                    <a:p>
                      <a:pPr algn="l"/>
                      <a:r>
                        <a:rPr lang="en-ZA" sz="1400" dirty="0" smtClean="0"/>
                        <a:t>Floor 7</a:t>
                      </a:r>
                      <a:endParaRPr lang="en-ZA" sz="1400" dirty="0"/>
                    </a:p>
                  </a:txBody>
                  <a:tcPr/>
                </a:tc>
                <a:tc>
                  <a:txBody>
                    <a:bodyPr/>
                    <a:lstStyle/>
                    <a:p>
                      <a:pPr algn="l"/>
                      <a:r>
                        <a:rPr lang="en-ZA" sz="1400" dirty="0" smtClean="0"/>
                        <a:t>Risk &amp; Integrity Management</a:t>
                      </a:r>
                      <a:endParaRPr lang="en-ZA" sz="1400" dirty="0"/>
                    </a:p>
                  </a:txBody>
                  <a:tcPr/>
                </a:tc>
              </a:tr>
              <a:tr h="306035">
                <a:tc>
                  <a:txBody>
                    <a:bodyPr/>
                    <a:lstStyle/>
                    <a:p>
                      <a:pPr algn="l"/>
                      <a:r>
                        <a:rPr lang="en-ZA" sz="1400" dirty="0" smtClean="0"/>
                        <a:t>Floor</a:t>
                      </a:r>
                      <a:r>
                        <a:rPr lang="en-ZA" sz="1400" baseline="0" dirty="0" smtClean="0"/>
                        <a:t> 6</a:t>
                      </a:r>
                      <a:endParaRPr lang="en-ZA" sz="1400" dirty="0"/>
                    </a:p>
                  </a:txBody>
                  <a:tcPr/>
                </a:tc>
                <a:tc>
                  <a:txBody>
                    <a:bodyPr/>
                    <a:lstStyle/>
                    <a:p>
                      <a:pPr algn="l"/>
                      <a:r>
                        <a:rPr lang="en-ZA" sz="1400" dirty="0" smtClean="0"/>
                        <a:t>Empty (Inspectorate)</a:t>
                      </a:r>
                      <a:endParaRPr lang="en-ZA" sz="1400" dirty="0"/>
                    </a:p>
                  </a:txBody>
                  <a:tcPr/>
                </a:tc>
              </a:tr>
              <a:tr h="306032">
                <a:tc>
                  <a:txBody>
                    <a:bodyPr/>
                    <a:lstStyle/>
                    <a:p>
                      <a:pPr algn="l"/>
                      <a:r>
                        <a:rPr lang="en-ZA" sz="1400" dirty="0" smtClean="0"/>
                        <a:t>Floor 5</a:t>
                      </a:r>
                      <a:endParaRPr lang="en-ZA" sz="1400" dirty="0"/>
                    </a:p>
                  </a:txBody>
                  <a:tcPr/>
                </a:tc>
                <a:tc>
                  <a:txBody>
                    <a:bodyPr/>
                    <a:lstStyle/>
                    <a:p>
                      <a:pPr algn="l"/>
                      <a:r>
                        <a:rPr lang="en-ZA" sz="1400" dirty="0" smtClean="0"/>
                        <a:t>Empty (Inspectorate)</a:t>
                      </a:r>
                      <a:endParaRPr lang="en-ZA" sz="1400" dirty="0"/>
                    </a:p>
                  </a:txBody>
                  <a:tcPr/>
                </a:tc>
              </a:tr>
              <a:tr h="306032">
                <a:tc>
                  <a:txBody>
                    <a:bodyPr/>
                    <a:lstStyle/>
                    <a:p>
                      <a:pPr algn="l"/>
                      <a:r>
                        <a:rPr lang="en-ZA" sz="1400" dirty="0" smtClean="0"/>
                        <a:t>Floor 4 – 3</a:t>
                      </a:r>
                      <a:endParaRPr lang="en-ZA" sz="1400" dirty="0"/>
                    </a:p>
                  </a:txBody>
                  <a:tcPr/>
                </a:tc>
                <a:tc>
                  <a:txBody>
                    <a:bodyPr/>
                    <a:lstStyle/>
                    <a:p>
                      <a:pPr algn="l"/>
                      <a:r>
                        <a:rPr lang="en-ZA" sz="1400" dirty="0" smtClean="0"/>
                        <a:t>Organizational Development</a:t>
                      </a:r>
                      <a:endParaRPr lang="en-ZA" sz="1400" dirty="0"/>
                    </a:p>
                  </a:txBody>
                  <a:tcPr/>
                </a:tc>
              </a:tr>
              <a:tr h="306032">
                <a:tc>
                  <a:txBody>
                    <a:bodyPr/>
                    <a:lstStyle/>
                    <a:p>
                      <a:pPr algn="l"/>
                      <a:r>
                        <a:rPr lang="en-ZA" sz="1400" dirty="0" smtClean="0"/>
                        <a:t>Floor 2</a:t>
                      </a:r>
                      <a:endParaRPr lang="en-ZA" sz="1400" dirty="0"/>
                    </a:p>
                  </a:txBody>
                  <a:tcPr/>
                </a:tc>
                <a:tc>
                  <a:txBody>
                    <a:bodyPr/>
                    <a:lstStyle/>
                    <a:p>
                      <a:pPr algn="l"/>
                      <a:r>
                        <a:rPr lang="en-ZA" sz="1400" dirty="0" smtClean="0"/>
                        <a:t>Central Fire Arm Register</a:t>
                      </a:r>
                      <a:endParaRPr lang="en-ZA" sz="1400" dirty="0"/>
                    </a:p>
                  </a:txBody>
                  <a:tcPr/>
                </a:tc>
              </a:tr>
              <a:tr h="30603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ZA" sz="1400" dirty="0" smtClean="0"/>
                        <a:t>Floor 1</a:t>
                      </a:r>
                    </a:p>
                  </a:txBody>
                  <a:tcPr/>
                </a:tc>
                <a:tc>
                  <a:txBody>
                    <a:bodyPr/>
                    <a:lstStyle/>
                    <a:p>
                      <a:pPr algn="l"/>
                      <a:r>
                        <a:rPr lang="en-ZA" sz="1400" dirty="0" smtClean="0"/>
                        <a:t>Auditorium / Boardrooms / Kitchen</a:t>
                      </a:r>
                      <a:endParaRPr lang="en-ZA" sz="1400" dirty="0"/>
                    </a:p>
                  </a:txBody>
                  <a:tcPr/>
                </a:tc>
              </a:tr>
              <a:tr h="306032">
                <a:tc>
                  <a:txBody>
                    <a:bodyPr/>
                    <a:lstStyle/>
                    <a:p>
                      <a:pPr algn="l"/>
                      <a:r>
                        <a:rPr lang="en-ZA" sz="1400" dirty="0" smtClean="0"/>
                        <a:t>Floor 0</a:t>
                      </a:r>
                      <a:endParaRPr lang="en-ZA" sz="1400" dirty="0"/>
                    </a:p>
                  </a:txBody>
                  <a:tcPr/>
                </a:tc>
                <a:tc>
                  <a:txBody>
                    <a:bodyPr/>
                    <a:lstStyle/>
                    <a:p>
                      <a:pPr algn="l"/>
                      <a:r>
                        <a:rPr lang="en-ZA" sz="1400" dirty="0" smtClean="0"/>
                        <a:t>Reception</a:t>
                      </a:r>
                      <a:endParaRPr lang="en-ZA" sz="1400" dirty="0"/>
                    </a:p>
                  </a:txBody>
                  <a:tcPr/>
                </a:tc>
              </a:tr>
            </a:tbl>
          </a:graphicData>
        </a:graphic>
      </p:graphicFrame>
    </p:spTree>
    <p:extLst>
      <p:ext uri="{BB962C8B-B14F-4D97-AF65-F5344CB8AC3E}">
        <p14:creationId xmlns:p14="http://schemas.microsoft.com/office/powerpoint/2010/main" xmlns="" val="232611228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76139" y="1656556"/>
            <a:ext cx="10225211" cy="5471452"/>
          </a:xfrm>
        </p:spPr>
        <p:txBody>
          <a:bodyPr>
            <a:noAutofit/>
          </a:bodyPr>
          <a:lstStyle/>
          <a:p>
            <a:pPr algn="just"/>
            <a:r>
              <a:rPr lang="en-US" sz="1050" b="1" dirty="0"/>
              <a:t>Procurement certificate (DPW 19</a:t>
            </a:r>
            <a:r>
              <a:rPr lang="en-US" sz="1050" b="1" dirty="0" smtClean="0"/>
              <a:t>) was </a:t>
            </a:r>
            <a:r>
              <a:rPr lang="en-US" sz="1050" b="1" dirty="0"/>
              <a:t>signed by town planning on Monday the 19th of July 2021 </a:t>
            </a:r>
          </a:p>
          <a:p>
            <a:pPr algn="just"/>
            <a:r>
              <a:rPr lang="en-US" sz="1050" b="1" dirty="0"/>
              <a:t>Procurement </a:t>
            </a:r>
            <a:r>
              <a:rPr lang="en-US" sz="1050" b="1" dirty="0" smtClean="0"/>
              <a:t>processes </a:t>
            </a:r>
            <a:r>
              <a:rPr lang="en-US" sz="1050" b="1" dirty="0"/>
              <a:t>were put in abeyance pending the approval of budget required to implement the project by the PMBC and Infrastructure Budget Committee (IBC) on the 03rd of August 2021. </a:t>
            </a:r>
          </a:p>
          <a:p>
            <a:pPr algn="just"/>
            <a:r>
              <a:rPr lang="en-US" sz="1050" b="1" dirty="0"/>
              <a:t>PMBC and IBC meetings were held on the 02nd and 09th of September 2021 respectively. The application for budget allocation  was successively approved on the 16th of September 2021</a:t>
            </a:r>
          </a:p>
          <a:p>
            <a:pPr algn="just"/>
            <a:r>
              <a:rPr lang="en-US" sz="1050" b="1" dirty="0"/>
              <a:t>Before budget approval process, we were anticipating to advertise the project as early as on the 23th of July 2021, but this could not be </a:t>
            </a:r>
            <a:r>
              <a:rPr lang="en-US" sz="1050" b="1" dirty="0" err="1"/>
              <a:t>realised</a:t>
            </a:r>
            <a:r>
              <a:rPr lang="en-US" sz="1050" b="1" dirty="0"/>
              <a:t> due to the administrative working relating to </a:t>
            </a:r>
            <a:r>
              <a:rPr lang="en-US" sz="1050" b="1" dirty="0" smtClean="0"/>
              <a:t>the budget </a:t>
            </a:r>
            <a:r>
              <a:rPr lang="en-US" sz="1050" b="1" dirty="0"/>
              <a:t>approval process.</a:t>
            </a:r>
          </a:p>
          <a:p>
            <a:pPr algn="just"/>
            <a:r>
              <a:rPr lang="en-US" sz="1050" b="1" dirty="0"/>
              <a:t>Bid Specification Committee meeting (Procurement Strategy Development) was held on the 06th of October 2021.</a:t>
            </a:r>
          </a:p>
          <a:p>
            <a:pPr algn="just"/>
            <a:r>
              <a:rPr lang="en-US" sz="1050" b="1" dirty="0"/>
              <a:t>First procurement was presented to the NBAC on the 16th of November 2021.</a:t>
            </a:r>
          </a:p>
          <a:p>
            <a:pPr algn="just"/>
            <a:r>
              <a:rPr lang="en-US" sz="1050" b="1" dirty="0"/>
              <a:t>The strategy was however referred back due to </a:t>
            </a:r>
            <a:r>
              <a:rPr lang="en-US" sz="1050" b="1" dirty="0" smtClean="0"/>
              <a:t>the pending </a:t>
            </a:r>
            <a:r>
              <a:rPr lang="en-US" sz="1050" b="1" dirty="0"/>
              <a:t>directive from the National Treasury regarding the administrative requirements. Circular relating to this matter was subsequently signed by the accounting officer on the 1st of December 2021 and issued by the DPW SCM branch on the 02nd of December 2021.</a:t>
            </a:r>
          </a:p>
          <a:p>
            <a:pPr algn="just"/>
            <a:r>
              <a:rPr lang="en-US" sz="1050" b="1" dirty="0"/>
              <a:t>Due to builders break, the procurement strategy approval by NBAC was referred to the first sitting of NBAC which </a:t>
            </a:r>
            <a:r>
              <a:rPr lang="en-US" sz="1050" b="1" dirty="0" smtClean="0"/>
              <a:t>was scheduled </a:t>
            </a:r>
            <a:r>
              <a:rPr lang="en-US" sz="1050" b="1" dirty="0"/>
              <a:t>for the 11th of January 2022.</a:t>
            </a:r>
          </a:p>
          <a:p>
            <a:pPr algn="just"/>
            <a:r>
              <a:rPr lang="en-US" sz="1050" b="1" dirty="0"/>
              <a:t>Subsequently the proposed procurement strategy served before the NBAC on the 16th of January 2022.</a:t>
            </a:r>
          </a:p>
          <a:p>
            <a:pPr algn="just"/>
            <a:r>
              <a:rPr lang="en-US" sz="1050" b="1" dirty="0"/>
              <a:t>The NBAC referred the documentation back due to national treasury not supporting tenders that are disqualified due to non-administrative responsiveness criteria and sketch plan approval.</a:t>
            </a:r>
          </a:p>
          <a:p>
            <a:pPr algn="just"/>
            <a:r>
              <a:rPr lang="en-US" sz="1050" b="1" dirty="0"/>
              <a:t>The sketch plan approval through departmental in-house processes is underway</a:t>
            </a:r>
          </a:p>
          <a:p>
            <a:pPr algn="just"/>
            <a:r>
              <a:rPr lang="en-US" sz="1050" b="1" dirty="0"/>
              <a:t>The revised procurement strategy was expected to be re-presented to the NBAC and advertised before end of May 2022 however  it </a:t>
            </a:r>
            <a:r>
              <a:rPr lang="en-ZA" sz="1050" b="1" dirty="0"/>
              <a:t>was delayed due to further communication on constitutional court judgment regarding preferential procurement regulations, </a:t>
            </a:r>
            <a:r>
              <a:rPr lang="en-ZA" sz="1050" b="1" dirty="0" smtClean="0"/>
              <a:t>on </a:t>
            </a:r>
            <a:r>
              <a:rPr lang="en-ZA" sz="1050" b="1" dirty="0"/>
              <a:t>Monday the 30th of May 2022.</a:t>
            </a:r>
          </a:p>
          <a:p>
            <a:pPr algn="just"/>
            <a:r>
              <a:rPr lang="en-US" sz="1050" b="1" dirty="0"/>
              <a:t>Anticipated contract duration is eight (8) months from the date site </a:t>
            </a:r>
            <a:r>
              <a:rPr lang="en-US" sz="1050" b="1" dirty="0" smtClean="0"/>
              <a:t>is handed over </a:t>
            </a:r>
            <a:r>
              <a:rPr lang="en-US" sz="1050" b="1" dirty="0"/>
              <a:t>to the successful bidder.</a:t>
            </a:r>
          </a:p>
          <a:p>
            <a:pPr algn="just"/>
            <a:endParaRPr lang="en-ZA" sz="1050" dirty="0"/>
          </a:p>
        </p:txBody>
      </p:sp>
      <p:sp>
        <p:nvSpPr>
          <p:cNvPr id="6" name="Title 1"/>
          <p:cNvSpPr>
            <a:spLocks noGrp="1"/>
          </p:cNvSpPr>
          <p:nvPr>
            <p:ph type="title"/>
          </p:nvPr>
        </p:nvSpPr>
        <p:spPr>
          <a:xfrm>
            <a:off x="0" y="560798"/>
            <a:ext cx="10801350" cy="951869"/>
          </a:xfrm>
          <a:ln w="12700">
            <a:miter lim="400000"/>
          </a:ln>
        </p:spPr>
        <p:txBody>
          <a:bodyPr lIns="41117" tIns="41118" rIns="41117" bIns="41118" anchor="ctr" anchorCtr="0">
            <a:normAutofit/>
          </a:bodyPr>
          <a:lstStyle/>
          <a:p>
            <a:pPr algn="ctr"/>
            <a:r>
              <a:rPr lang="en-US" sz="3600" b="1" dirty="0">
                <a:solidFill>
                  <a:schemeClr val="bg1"/>
                </a:solidFill>
              </a:rPr>
              <a:t>3</a:t>
            </a:r>
            <a:r>
              <a:rPr lang="en-US" sz="3600" b="1" dirty="0" smtClean="0">
                <a:solidFill>
                  <a:schemeClr val="bg1"/>
                </a:solidFill>
              </a:rPr>
              <a:t>. IT BUILDING PROJECT REQUIREMENTS</a:t>
            </a:r>
            <a:endParaRPr lang="en-US" sz="3600" b="1" dirty="0">
              <a:solidFill>
                <a:schemeClr val="bg1"/>
              </a:solidFill>
              <a:latin typeface="+mj-lt"/>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fld id="{6FAEEA97-C277-4886-9EED-96A084A0282B}" type="slidenum">
              <a:rPr kumimoji="0" lang="en-US" sz="1800" b="1" i="0" u="none" strike="noStrike" cap="none" spc="0" normalizeH="0" baseline="0" smtClean="0">
                <a:ln>
                  <a:noFill/>
                </a:ln>
                <a:solidFill>
                  <a:srgbClr val="000000"/>
                </a:solidFill>
                <a:effectLst/>
                <a:uFillTx/>
                <a:latin typeface="Century Gothic"/>
                <a:ea typeface="Century Gothic"/>
                <a:cs typeface="Century Gothic"/>
                <a:sym typeface="Century Gothic"/>
              </a:rPr>
              <a:pPr marL="0" marR="0" indent="0" algn="l" defTabSz="914400" rtl="0" fontAlgn="auto" latinLnBrk="1" hangingPunct="0">
                <a:lnSpc>
                  <a:spcPct val="100000"/>
                </a:lnSpc>
                <a:spcBef>
                  <a:spcPts val="0"/>
                </a:spcBef>
                <a:spcAft>
                  <a:spcPts val="0"/>
                </a:spcAft>
                <a:buClrTx/>
                <a:buSzTx/>
                <a:buFontTx/>
                <a:buNone/>
                <a:tabLst/>
              </a:pPr>
              <a:t>15</a:t>
            </a:fld>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2" name="Rectangle 1"/>
          <p:cNvSpPr/>
          <p:nvPr/>
        </p:nvSpPr>
        <p:spPr>
          <a:xfrm>
            <a:off x="1073426" y="6391926"/>
            <a:ext cx="8215681" cy="455189"/>
          </a:xfrm>
          <a:prstGeom prst="rect">
            <a:avLst/>
          </a:prstGeom>
        </p:spPr>
        <p:txBody>
          <a:bodyPr wrap="square">
            <a:spAutoFit/>
          </a:bodyPr>
          <a:lstStyle/>
          <a:p>
            <a:pPr marL="457200" indent="-457200">
              <a:lnSpc>
                <a:spcPct val="150000"/>
              </a:lnSpc>
              <a:buAutoNum type="arabicPeriod"/>
            </a:pPr>
            <a:endParaRPr lang="en-US" dirty="0">
              <a:latin typeface="Century Gothic" panose="020B0502020202020204" pitchFamily="34" charset="0"/>
            </a:endParaRPr>
          </a:p>
        </p:txBody>
      </p:sp>
    </p:spTree>
    <p:extLst>
      <p:ext uri="{BB962C8B-B14F-4D97-AF65-F5344CB8AC3E}">
        <p14:creationId xmlns:p14="http://schemas.microsoft.com/office/powerpoint/2010/main" xmlns="" val="300465906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76139" y="1872580"/>
            <a:ext cx="10225211" cy="5255428"/>
          </a:xfrm>
        </p:spPr>
        <p:txBody>
          <a:bodyPr>
            <a:normAutofit fontScale="85000" lnSpcReduction="10000"/>
          </a:bodyPr>
          <a:lstStyle/>
          <a:p>
            <a:pPr marL="498319" indent="-457200" algn="just">
              <a:buFont typeface="+mj-lt"/>
              <a:buAutoNum type="arabicPeriod"/>
            </a:pPr>
            <a:r>
              <a:rPr lang="en-US" sz="2000" dirty="0"/>
              <a:t>The condition assessment of the Annex building was completed in Q4 2021/22 as they have been problems of water ingress into the building</a:t>
            </a:r>
          </a:p>
          <a:p>
            <a:pPr marL="498319" indent="-457200" algn="just">
              <a:buFont typeface="+mj-lt"/>
              <a:buAutoNum type="arabicPeriod"/>
            </a:pPr>
            <a:r>
              <a:rPr lang="en-US" sz="2000" dirty="0"/>
              <a:t>The condition assessment identified the following key matters: </a:t>
            </a:r>
          </a:p>
          <a:p>
            <a:pPr algn="just"/>
            <a:r>
              <a:rPr lang="en-US" sz="2000" dirty="0"/>
              <a:t>Damaged joint sealant and joints not sealed properly (wear and tear) were noted between the wall and barrier concrete beam.</a:t>
            </a:r>
          </a:p>
          <a:p>
            <a:pPr algn="just"/>
            <a:r>
              <a:rPr lang="en-US" sz="2000" dirty="0"/>
              <a:t>Damaged joint sealant was noted between the concrete wall panels of the building.</a:t>
            </a:r>
          </a:p>
          <a:p>
            <a:pPr algn="just"/>
            <a:r>
              <a:rPr lang="en-US" sz="2000" dirty="0"/>
              <a:t>Evidence of water ingress were noted on the testing pit inside the building. </a:t>
            </a:r>
          </a:p>
          <a:p>
            <a:pPr algn="just"/>
            <a:r>
              <a:rPr lang="en-US" sz="2000" dirty="0"/>
              <a:t>Cracks on the basement slab with evidence of water leakages were noted. </a:t>
            </a:r>
          </a:p>
          <a:p>
            <a:pPr algn="just"/>
            <a:r>
              <a:rPr lang="en-US" sz="2000" dirty="0"/>
              <a:t>Cracks on the parking area floor slab were noted. </a:t>
            </a:r>
          </a:p>
          <a:p>
            <a:pPr algn="just"/>
            <a:r>
              <a:rPr lang="en-US" sz="2000" dirty="0"/>
              <a:t>Evidence of standing water on the parking area floor slab were noted</a:t>
            </a:r>
          </a:p>
          <a:p>
            <a:pPr marL="498319" indent="-457200" algn="just">
              <a:buFont typeface="+mj-lt"/>
              <a:buAutoNum type="arabicPeriod" startAt="3"/>
            </a:pPr>
            <a:r>
              <a:rPr lang="en-US" sz="2000" dirty="0"/>
              <a:t>New Service to be registered and Procurement Instruction to be issued by Q2 2022/23 FY. UDM / KAM management to expedite the issuing of the </a:t>
            </a:r>
            <a:r>
              <a:rPr lang="en-US" sz="2000" dirty="0" smtClean="0"/>
              <a:t>Procurement Instruction for </a:t>
            </a:r>
            <a:r>
              <a:rPr lang="en-US" sz="2000" dirty="0"/>
              <a:t>a new </a:t>
            </a:r>
            <a:r>
              <a:rPr lang="en-US" sz="2000" dirty="0" smtClean="0"/>
              <a:t>service </a:t>
            </a:r>
            <a:r>
              <a:rPr lang="en-US" sz="2000" dirty="0"/>
              <a:t>to ensure that a PI is issued within 6 </a:t>
            </a:r>
            <a:r>
              <a:rPr lang="en-US" sz="2000" dirty="0" smtClean="0"/>
              <a:t>weeks in July 2022.</a:t>
            </a:r>
            <a:endParaRPr lang="en-US" sz="2000" dirty="0"/>
          </a:p>
          <a:p>
            <a:pPr marL="498319" indent="-457200" algn="just">
              <a:buFont typeface="+mj-lt"/>
              <a:buAutoNum type="arabicPeriod" startAt="3"/>
            </a:pPr>
            <a:r>
              <a:rPr lang="en-US" sz="2000" dirty="0" smtClean="0"/>
              <a:t>Professional </a:t>
            </a:r>
            <a:r>
              <a:rPr lang="en-US" sz="2000" dirty="0"/>
              <a:t>Service Providers to be assembled for the scope of works and costing. </a:t>
            </a:r>
          </a:p>
          <a:p>
            <a:pPr marL="498319" indent="-457200" algn="just">
              <a:buFont typeface="+mj-lt"/>
              <a:buAutoNum type="arabicPeriod" startAt="3"/>
            </a:pPr>
            <a:r>
              <a:rPr lang="en-US" sz="2000" dirty="0"/>
              <a:t>Anticipated implementation of the water ingress project in Q4 2022/23 </a:t>
            </a:r>
            <a:r>
              <a:rPr lang="en-US" sz="2000" dirty="0" smtClean="0"/>
              <a:t>FY (March 2023).</a:t>
            </a:r>
            <a:endParaRPr lang="en-US" sz="2000" dirty="0"/>
          </a:p>
          <a:p>
            <a:endParaRPr lang="en-ZA" sz="2400" dirty="0" smtClean="0"/>
          </a:p>
        </p:txBody>
      </p:sp>
      <p:sp>
        <p:nvSpPr>
          <p:cNvPr id="6" name="Title 1"/>
          <p:cNvSpPr>
            <a:spLocks noGrp="1"/>
          </p:cNvSpPr>
          <p:nvPr>
            <p:ph type="title"/>
          </p:nvPr>
        </p:nvSpPr>
        <p:spPr>
          <a:xfrm>
            <a:off x="0" y="560798"/>
            <a:ext cx="10801350" cy="951869"/>
          </a:xfrm>
          <a:ln w="12700">
            <a:miter lim="400000"/>
          </a:ln>
        </p:spPr>
        <p:txBody>
          <a:bodyPr lIns="41117" tIns="41118" rIns="41117" bIns="41118" anchor="ctr" anchorCtr="0">
            <a:normAutofit fontScale="90000"/>
          </a:bodyPr>
          <a:lstStyle/>
          <a:p>
            <a:pPr algn="ctr"/>
            <a:r>
              <a:rPr lang="en-US" sz="3600" b="1" dirty="0">
                <a:solidFill>
                  <a:schemeClr val="bg1"/>
                </a:solidFill>
              </a:rPr>
              <a:t>3</a:t>
            </a:r>
            <a:r>
              <a:rPr lang="en-US" sz="3600" b="1" dirty="0" smtClean="0">
                <a:solidFill>
                  <a:schemeClr val="bg1"/>
                </a:solidFill>
              </a:rPr>
              <a:t>. ANNEX BUIDING ADDITIONAL PROJECT REQUIREMENTS</a:t>
            </a:r>
            <a:endParaRPr lang="en-US" sz="3600" b="1" dirty="0">
              <a:solidFill>
                <a:schemeClr val="bg1"/>
              </a:solidFill>
              <a:latin typeface="+mj-lt"/>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fld id="{6FAEEA97-C277-4886-9EED-96A084A0282B}" type="slidenum">
              <a:rPr kumimoji="0" lang="en-US" sz="1800" b="1" i="0" u="none" strike="noStrike" cap="none" spc="0" normalizeH="0" baseline="0" smtClean="0">
                <a:ln>
                  <a:noFill/>
                </a:ln>
                <a:solidFill>
                  <a:srgbClr val="000000"/>
                </a:solidFill>
                <a:effectLst/>
                <a:uFillTx/>
                <a:latin typeface="Century Gothic"/>
                <a:ea typeface="Century Gothic"/>
                <a:cs typeface="Century Gothic"/>
                <a:sym typeface="Century Gothic"/>
              </a:rPr>
              <a:pPr marL="0" marR="0" indent="0" algn="l" defTabSz="914400" rtl="0" fontAlgn="auto" latinLnBrk="1" hangingPunct="0">
                <a:lnSpc>
                  <a:spcPct val="100000"/>
                </a:lnSpc>
                <a:spcBef>
                  <a:spcPts val="0"/>
                </a:spcBef>
                <a:spcAft>
                  <a:spcPts val="0"/>
                </a:spcAft>
                <a:buClrTx/>
                <a:buSzTx/>
                <a:buFontTx/>
                <a:buNone/>
                <a:tabLst/>
              </a:pPr>
              <a:t>16</a:t>
            </a:fld>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2" name="Rectangle 1"/>
          <p:cNvSpPr/>
          <p:nvPr/>
        </p:nvSpPr>
        <p:spPr>
          <a:xfrm>
            <a:off x="1073426" y="6391926"/>
            <a:ext cx="8215681" cy="455189"/>
          </a:xfrm>
          <a:prstGeom prst="rect">
            <a:avLst/>
          </a:prstGeom>
        </p:spPr>
        <p:txBody>
          <a:bodyPr wrap="square">
            <a:spAutoFit/>
          </a:bodyPr>
          <a:lstStyle/>
          <a:p>
            <a:pPr marL="457200" indent="-457200">
              <a:lnSpc>
                <a:spcPct val="150000"/>
              </a:lnSpc>
              <a:buAutoNum type="arabicPeriod"/>
            </a:pPr>
            <a:endParaRPr lang="en-US" dirty="0">
              <a:latin typeface="Century Gothic" panose="020B0502020202020204" pitchFamily="34" charset="0"/>
            </a:endParaRPr>
          </a:p>
        </p:txBody>
      </p:sp>
    </p:spTree>
    <p:extLst>
      <p:ext uri="{BB962C8B-B14F-4D97-AF65-F5344CB8AC3E}">
        <p14:creationId xmlns:p14="http://schemas.microsoft.com/office/powerpoint/2010/main" xmlns="" val="135449244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76139" y="1872580"/>
            <a:ext cx="10225211" cy="5255428"/>
          </a:xfrm>
        </p:spPr>
        <p:txBody>
          <a:bodyPr>
            <a:normAutofit/>
          </a:bodyPr>
          <a:lstStyle/>
          <a:p>
            <a:pPr marL="41119" indent="0" algn="ctr">
              <a:buNone/>
            </a:pPr>
            <a:endParaRPr lang="en-ZA" sz="2400" dirty="0" smtClean="0"/>
          </a:p>
          <a:p>
            <a:pPr marL="41119" indent="0" algn="ctr">
              <a:buNone/>
            </a:pPr>
            <a:endParaRPr lang="en-ZA" sz="2400" dirty="0"/>
          </a:p>
          <a:p>
            <a:pPr marL="41119" indent="0" algn="ctr">
              <a:buNone/>
            </a:pPr>
            <a:r>
              <a:rPr lang="en-ZA" sz="2400" b="1" dirty="0" smtClean="0"/>
              <a:t>[LEASE MANAGEMENT]</a:t>
            </a:r>
          </a:p>
        </p:txBody>
      </p:sp>
      <p:sp>
        <p:nvSpPr>
          <p:cNvPr id="6" name="Title 1"/>
          <p:cNvSpPr>
            <a:spLocks noGrp="1"/>
          </p:cNvSpPr>
          <p:nvPr>
            <p:ph type="title"/>
          </p:nvPr>
        </p:nvSpPr>
        <p:spPr>
          <a:xfrm>
            <a:off x="0" y="560798"/>
            <a:ext cx="10801350" cy="951869"/>
          </a:xfrm>
          <a:ln w="12700">
            <a:miter lim="400000"/>
          </a:ln>
        </p:spPr>
        <p:txBody>
          <a:bodyPr lIns="41117" tIns="41118" rIns="41117" bIns="41118" anchor="ctr" anchorCtr="0">
            <a:normAutofit/>
          </a:bodyPr>
          <a:lstStyle/>
          <a:p>
            <a:pPr algn="ctr"/>
            <a:r>
              <a:rPr lang="en-US" sz="3600" b="1" dirty="0" smtClean="0">
                <a:solidFill>
                  <a:schemeClr val="bg1"/>
                </a:solidFill>
              </a:rPr>
              <a:t>PART 4</a:t>
            </a:r>
            <a:endParaRPr lang="en-US" sz="3600" b="1" dirty="0">
              <a:solidFill>
                <a:schemeClr val="bg1"/>
              </a:solidFill>
              <a:latin typeface="+mj-lt"/>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fld id="{6FAEEA97-C277-4886-9EED-96A084A0282B}" type="slidenum">
              <a:rPr kumimoji="0" lang="en-US" sz="1800" b="1" i="0" u="none" strike="noStrike" cap="none" spc="0" normalizeH="0" baseline="0" smtClean="0">
                <a:ln>
                  <a:noFill/>
                </a:ln>
                <a:solidFill>
                  <a:srgbClr val="000000"/>
                </a:solidFill>
                <a:effectLst/>
                <a:uFillTx/>
                <a:latin typeface="Century Gothic"/>
                <a:ea typeface="Century Gothic"/>
                <a:cs typeface="Century Gothic"/>
                <a:sym typeface="Century Gothic"/>
              </a:rPr>
              <a:pPr marL="0" marR="0" indent="0" algn="l" defTabSz="914400" rtl="0" fontAlgn="auto" latinLnBrk="1" hangingPunct="0">
                <a:lnSpc>
                  <a:spcPct val="100000"/>
                </a:lnSpc>
                <a:spcBef>
                  <a:spcPts val="0"/>
                </a:spcBef>
                <a:spcAft>
                  <a:spcPts val="0"/>
                </a:spcAft>
                <a:buClrTx/>
                <a:buSzTx/>
                <a:buFontTx/>
                <a:buNone/>
                <a:tabLst/>
              </a:pPr>
              <a:t>17</a:t>
            </a:fld>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2" name="Rectangle 1"/>
          <p:cNvSpPr/>
          <p:nvPr/>
        </p:nvSpPr>
        <p:spPr>
          <a:xfrm>
            <a:off x="1073426" y="6391926"/>
            <a:ext cx="8215681" cy="455189"/>
          </a:xfrm>
          <a:prstGeom prst="rect">
            <a:avLst/>
          </a:prstGeom>
        </p:spPr>
        <p:txBody>
          <a:bodyPr wrap="square">
            <a:spAutoFit/>
          </a:bodyPr>
          <a:lstStyle/>
          <a:p>
            <a:pPr marL="457200" indent="-457200">
              <a:lnSpc>
                <a:spcPct val="150000"/>
              </a:lnSpc>
              <a:buAutoNum type="arabicPeriod"/>
            </a:pPr>
            <a:endParaRPr lang="en-US" dirty="0">
              <a:latin typeface="Century Gothic" panose="020B0502020202020204" pitchFamily="34" charset="0"/>
            </a:endParaRPr>
          </a:p>
        </p:txBody>
      </p:sp>
    </p:spTree>
    <p:extLst>
      <p:ext uri="{BB962C8B-B14F-4D97-AF65-F5344CB8AC3E}">
        <p14:creationId xmlns:p14="http://schemas.microsoft.com/office/powerpoint/2010/main" xmlns="" val="342972302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76139" y="1800572"/>
            <a:ext cx="9865097" cy="4968552"/>
          </a:xfrm>
        </p:spPr>
        <p:txBody>
          <a:bodyPr>
            <a:noAutofit/>
          </a:bodyPr>
          <a:lstStyle/>
          <a:p>
            <a:pPr marL="41119" indent="0">
              <a:buNone/>
            </a:pPr>
            <a:r>
              <a:rPr lang="en-ZA" sz="1600" dirty="0" smtClean="0"/>
              <a:t>The following private leases shall be terminated during phase 1 on relocation of SAPS to Telkom Towers:</a:t>
            </a:r>
          </a:p>
          <a:p>
            <a:pPr marL="446088" indent="-404813" defTabSz="441325">
              <a:buNone/>
              <a:tabLst>
                <a:tab pos="361950" algn="l"/>
              </a:tabLst>
            </a:pPr>
            <a:r>
              <a:rPr lang="en-US" sz="1600" b="1" dirty="0" smtClean="0"/>
              <a:t>1. 		Presidia Building: </a:t>
            </a:r>
            <a:r>
              <a:rPr lang="en-US" sz="1600" dirty="0" smtClean="0"/>
              <a:t>The lease </a:t>
            </a:r>
            <a:r>
              <a:rPr lang="en-ZA" sz="1600" dirty="0"/>
              <a:t>expired on 31-03-2022 client is still in occupation as no confirmation of migration has been received. The building is fully occupied and the lease has been extended for 12 months with a condition that the lease will be terminated with a notice period of one (1) month once Telkom Towers is ready for occupation. </a:t>
            </a:r>
            <a:endParaRPr lang="en-US" sz="1600" dirty="0"/>
          </a:p>
          <a:p>
            <a:pPr marL="446088" indent="-406400">
              <a:buNone/>
            </a:pPr>
            <a:r>
              <a:rPr lang="en-US" sz="1600" b="1" dirty="0" smtClean="0"/>
              <a:t>2. 	Opera </a:t>
            </a:r>
            <a:r>
              <a:rPr lang="en-US" sz="1600" b="1" dirty="0"/>
              <a:t>Plaza </a:t>
            </a:r>
            <a:r>
              <a:rPr lang="en-US" sz="1600" b="1" dirty="0" smtClean="0"/>
              <a:t>Building: </a:t>
            </a:r>
          </a:p>
          <a:p>
            <a:pPr marL="719138" indent="-273050"/>
            <a:r>
              <a:rPr lang="en-US" sz="1600" dirty="0" smtClean="0"/>
              <a:t>Landlord </a:t>
            </a:r>
            <a:r>
              <a:rPr lang="en-US" sz="1600" dirty="0"/>
              <a:t>served the client with the notice to vacate the building with effect from 31st December 2021. SAPS could not vacate the building on the said date</a:t>
            </a:r>
            <a:r>
              <a:rPr lang="en-US" sz="1600" dirty="0" smtClean="0"/>
              <a:t>. An </a:t>
            </a:r>
            <a:r>
              <a:rPr lang="en-US" sz="1600" dirty="0"/>
              <a:t>inspection was conducted on 31 March 2022 and it was discovered that the client is still in occupation even after the letter of termination was </a:t>
            </a:r>
            <a:r>
              <a:rPr lang="en-US" sz="1600" dirty="0" smtClean="0"/>
              <a:t>issued.</a:t>
            </a:r>
          </a:p>
          <a:p>
            <a:pPr marL="719138" indent="-273050">
              <a:buNone/>
            </a:pPr>
            <a:r>
              <a:rPr lang="en-US" sz="1600" dirty="0" smtClean="0"/>
              <a:t>	Vacated floors are; 1</a:t>
            </a:r>
            <a:r>
              <a:rPr lang="en-US" sz="1600" dirty="0"/>
              <a:t>, 2, 5, 6, 7, 10, 11 and 12 </a:t>
            </a:r>
            <a:r>
              <a:rPr lang="en-US" sz="1600" dirty="0" smtClean="0"/>
              <a:t>floors. However, furniture is still being cleared in some of these offices. The following floors are still occupied;  3</a:t>
            </a:r>
            <a:r>
              <a:rPr lang="en-US" sz="1600" dirty="0"/>
              <a:t>, 4,  8 and 9 </a:t>
            </a:r>
            <a:r>
              <a:rPr lang="en-US" sz="1600" dirty="0" smtClean="0"/>
              <a:t>floors. </a:t>
            </a:r>
            <a:endParaRPr lang="en-US" sz="1600" dirty="0"/>
          </a:p>
          <a:p>
            <a:pPr marL="719138" indent="-273050">
              <a:tabLst>
                <a:tab pos="630238" algn="l"/>
              </a:tabLst>
            </a:pPr>
            <a:r>
              <a:rPr lang="en-US" sz="1600" dirty="0" smtClean="0"/>
              <a:t>The building needs to be fully vacated for assessment of damages and releasing the property back to the landlord. </a:t>
            </a:r>
          </a:p>
        </p:txBody>
      </p:sp>
      <p:sp>
        <p:nvSpPr>
          <p:cNvPr id="6" name="Title 1"/>
          <p:cNvSpPr>
            <a:spLocks noGrp="1"/>
          </p:cNvSpPr>
          <p:nvPr>
            <p:ph type="title"/>
          </p:nvPr>
        </p:nvSpPr>
        <p:spPr>
          <a:xfrm>
            <a:off x="0" y="560799"/>
            <a:ext cx="10801350" cy="591702"/>
          </a:xfrm>
          <a:ln w="12700">
            <a:miter lim="400000"/>
          </a:ln>
        </p:spPr>
        <p:txBody>
          <a:bodyPr lIns="41117" tIns="41118" rIns="41117" bIns="41118" anchor="ctr" anchorCtr="0">
            <a:normAutofit/>
          </a:bodyPr>
          <a:lstStyle/>
          <a:p>
            <a:pPr algn="ctr"/>
            <a:r>
              <a:rPr lang="en-US" sz="3600" b="1" dirty="0">
                <a:solidFill>
                  <a:schemeClr val="bg1"/>
                </a:solidFill>
              </a:rPr>
              <a:t>4. REMS LEASING</a:t>
            </a:r>
            <a:endParaRPr lang="en-US" sz="3600" b="1" dirty="0">
              <a:solidFill>
                <a:schemeClr val="bg1"/>
              </a:solidFill>
              <a:latin typeface="+mj-lt"/>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fld id="{6FAEEA97-C277-4886-9EED-96A084A0282B}" type="slidenum">
              <a:rPr kumimoji="0" lang="en-US" sz="1800" b="1" i="0" u="none" strike="noStrike" cap="none" spc="0" normalizeH="0" baseline="0" smtClean="0">
                <a:ln>
                  <a:noFill/>
                </a:ln>
                <a:solidFill>
                  <a:srgbClr val="000000"/>
                </a:solidFill>
                <a:effectLst/>
                <a:uFillTx/>
                <a:latin typeface="Century Gothic"/>
                <a:ea typeface="Century Gothic"/>
                <a:cs typeface="Century Gothic"/>
                <a:sym typeface="Century Gothic"/>
              </a:rPr>
              <a:pPr marL="0" marR="0" indent="0" algn="l" defTabSz="914400" rtl="0" fontAlgn="auto" latinLnBrk="1" hangingPunct="0">
                <a:lnSpc>
                  <a:spcPct val="100000"/>
                </a:lnSpc>
                <a:spcBef>
                  <a:spcPts val="0"/>
                </a:spcBef>
                <a:spcAft>
                  <a:spcPts val="0"/>
                </a:spcAft>
                <a:buClrTx/>
                <a:buSzTx/>
                <a:buFontTx/>
                <a:buNone/>
                <a:tabLst/>
              </a:pPr>
              <a:t>18</a:t>
            </a:fld>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Tree>
    <p:extLst>
      <p:ext uri="{BB962C8B-B14F-4D97-AF65-F5344CB8AC3E}">
        <p14:creationId xmlns:p14="http://schemas.microsoft.com/office/powerpoint/2010/main" xmlns="" val="275356900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76139" y="1800572"/>
            <a:ext cx="9865097" cy="4464496"/>
          </a:xfrm>
        </p:spPr>
        <p:txBody>
          <a:bodyPr>
            <a:noAutofit/>
          </a:bodyPr>
          <a:lstStyle/>
          <a:p>
            <a:pPr marL="446088" indent="-404813" defTabSz="441325">
              <a:buAutoNum type="arabicPeriod" startAt="3"/>
              <a:tabLst>
                <a:tab pos="361950" algn="l"/>
              </a:tabLst>
            </a:pPr>
            <a:r>
              <a:rPr lang="en-US" sz="1600" b="1" dirty="0" smtClean="0"/>
              <a:t>Veritas lease: </a:t>
            </a:r>
            <a:r>
              <a:rPr lang="en-US" sz="1600" dirty="0" smtClean="0"/>
              <a:t>The </a:t>
            </a:r>
            <a:r>
              <a:rPr lang="en-US" sz="1600" dirty="0"/>
              <a:t>lease has been extended for beneficial </a:t>
            </a:r>
            <a:r>
              <a:rPr lang="en-US" sz="1600" dirty="0" smtClean="0"/>
              <a:t>occupation while the alternative accommodation is sourced from the space within the Telkom Tower precinct.</a:t>
            </a:r>
          </a:p>
          <a:p>
            <a:pPr marL="446088" indent="-404813" defTabSz="441325">
              <a:buAutoNum type="arabicPeriod" startAt="3"/>
              <a:tabLst>
                <a:tab pos="361950" algn="l"/>
              </a:tabLst>
            </a:pPr>
            <a:r>
              <a:rPr lang="en-US" sz="1600" b="1" dirty="0" smtClean="0"/>
              <a:t>La </a:t>
            </a:r>
            <a:r>
              <a:rPr lang="en-US" sz="1600" b="1" dirty="0"/>
              <a:t>Rochelle </a:t>
            </a:r>
            <a:r>
              <a:rPr lang="en-US" sz="1600" b="1" dirty="0" smtClean="0"/>
              <a:t>Building: </a:t>
            </a:r>
            <a:r>
              <a:rPr lang="en-US" sz="1600" dirty="0"/>
              <a:t>which expired on 31-03-2022, was initially earmarked for cancellation, however that decision has been rescinded due to pressing operational requirements. The lease has been extended for twelve (12) months and the building is still fully occupied by the </a:t>
            </a:r>
            <a:r>
              <a:rPr lang="en-US" sz="1600" dirty="0" smtClean="0"/>
              <a:t>SAPS.</a:t>
            </a:r>
            <a:endParaRPr lang="en-US" sz="1600" dirty="0"/>
          </a:p>
          <a:p>
            <a:pPr marL="41119" indent="0">
              <a:buNone/>
            </a:pPr>
            <a:r>
              <a:rPr lang="en-US" sz="1600" dirty="0" smtClean="0"/>
              <a:t>All </a:t>
            </a:r>
            <a:r>
              <a:rPr lang="en-US" sz="1600" dirty="0"/>
              <a:t>these leases </a:t>
            </a:r>
            <a:r>
              <a:rPr lang="en-US" sz="1600" dirty="0" smtClean="0"/>
              <a:t>stand to benefit from the completion of phase 1 of Telkom Towers Refurbishment project as they will be terminated thereby reducing expenditure on operating lease budget.  </a:t>
            </a:r>
            <a:endParaRPr lang="en-US" sz="1600" dirty="0"/>
          </a:p>
        </p:txBody>
      </p:sp>
      <p:sp>
        <p:nvSpPr>
          <p:cNvPr id="6" name="Title 1"/>
          <p:cNvSpPr>
            <a:spLocks noGrp="1"/>
          </p:cNvSpPr>
          <p:nvPr>
            <p:ph type="title"/>
          </p:nvPr>
        </p:nvSpPr>
        <p:spPr>
          <a:xfrm>
            <a:off x="0" y="560799"/>
            <a:ext cx="10801350" cy="591702"/>
          </a:xfrm>
          <a:ln w="12700">
            <a:miter lim="400000"/>
          </a:ln>
        </p:spPr>
        <p:txBody>
          <a:bodyPr lIns="41117" tIns="41118" rIns="41117" bIns="41118" anchor="ctr" anchorCtr="0">
            <a:normAutofit/>
          </a:bodyPr>
          <a:lstStyle/>
          <a:p>
            <a:pPr algn="ctr"/>
            <a:r>
              <a:rPr lang="en-US" sz="3600" b="1" dirty="0">
                <a:solidFill>
                  <a:schemeClr val="bg1"/>
                </a:solidFill>
              </a:rPr>
              <a:t>4. REMS LEASING</a:t>
            </a:r>
            <a:endParaRPr lang="en-US" sz="3600" b="1" dirty="0">
              <a:solidFill>
                <a:schemeClr val="bg1"/>
              </a:solidFill>
              <a:latin typeface="+mj-lt"/>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fld id="{6FAEEA97-C277-4886-9EED-96A084A0282B}" type="slidenum">
              <a:rPr kumimoji="0" lang="en-US" sz="1800" b="1" i="0" u="none" strike="noStrike" cap="none" spc="0" normalizeH="0" baseline="0" smtClean="0">
                <a:ln>
                  <a:noFill/>
                </a:ln>
                <a:solidFill>
                  <a:srgbClr val="000000"/>
                </a:solidFill>
                <a:effectLst/>
                <a:uFillTx/>
                <a:latin typeface="Century Gothic"/>
                <a:ea typeface="Century Gothic"/>
                <a:cs typeface="Century Gothic"/>
                <a:sym typeface="Century Gothic"/>
              </a:rPr>
              <a:pPr marL="0" marR="0" indent="0" algn="l" defTabSz="914400" rtl="0" fontAlgn="auto" latinLnBrk="1" hangingPunct="0">
                <a:lnSpc>
                  <a:spcPct val="100000"/>
                </a:lnSpc>
                <a:spcBef>
                  <a:spcPts val="0"/>
                </a:spcBef>
                <a:spcAft>
                  <a:spcPts val="0"/>
                </a:spcAft>
                <a:buClrTx/>
                <a:buSzTx/>
                <a:buFontTx/>
                <a:buNone/>
                <a:tabLst/>
              </a:pPr>
              <a:t>19</a:t>
            </a:fld>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Tree>
    <p:extLst>
      <p:ext uri="{BB962C8B-B14F-4D97-AF65-F5344CB8AC3E}">
        <p14:creationId xmlns:p14="http://schemas.microsoft.com/office/powerpoint/2010/main" xmlns="" val="187922104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44091" y="1800571"/>
            <a:ext cx="10297219" cy="5255428"/>
          </a:xfrm>
        </p:spPr>
        <p:txBody>
          <a:bodyPr>
            <a:normAutofit/>
          </a:bodyPr>
          <a:lstStyle/>
          <a:p>
            <a:pPr marL="41119" indent="0">
              <a:buNone/>
            </a:pPr>
            <a:endParaRPr lang="en-ZA" sz="2400" dirty="0"/>
          </a:p>
          <a:p>
            <a:endParaRPr lang="en-ZA" sz="2400" dirty="0"/>
          </a:p>
        </p:txBody>
      </p:sp>
      <p:sp>
        <p:nvSpPr>
          <p:cNvPr id="6" name="Title 1"/>
          <p:cNvSpPr>
            <a:spLocks noGrp="1"/>
          </p:cNvSpPr>
          <p:nvPr>
            <p:ph type="title"/>
          </p:nvPr>
        </p:nvSpPr>
        <p:spPr>
          <a:xfrm>
            <a:off x="0" y="281677"/>
            <a:ext cx="10801350" cy="951869"/>
          </a:xfrm>
          <a:ln w="12700">
            <a:miter lim="400000"/>
          </a:ln>
        </p:spPr>
        <p:txBody>
          <a:bodyPr lIns="41117" tIns="41118" rIns="41117" bIns="41118" anchor="ctr" anchorCtr="0">
            <a:normAutofit/>
          </a:bodyPr>
          <a:lstStyle/>
          <a:p>
            <a:pPr algn="ctr"/>
            <a:r>
              <a:rPr lang="en-US" sz="3600" b="1">
                <a:solidFill>
                  <a:schemeClr val="bg1"/>
                </a:solidFill>
              </a:rPr>
              <a:t>TABLE OF CONTENT</a:t>
            </a:r>
            <a:endParaRPr lang="en-US" sz="3600" b="1">
              <a:solidFill>
                <a:schemeClr val="bg1"/>
              </a:solidFill>
              <a:latin typeface="+mj-lt"/>
            </a:endParaRPr>
          </a:p>
        </p:txBody>
      </p:sp>
      <p:sp>
        <p:nvSpPr>
          <p:cNvPr id="3" name="Rectangle 2"/>
          <p:cNvSpPr/>
          <p:nvPr/>
        </p:nvSpPr>
        <p:spPr>
          <a:xfrm>
            <a:off x="648147" y="1512540"/>
            <a:ext cx="8712968" cy="4401205"/>
          </a:xfrm>
          <a:prstGeom prst="rect">
            <a:avLst/>
          </a:prstGeom>
        </p:spPr>
        <p:txBody>
          <a:bodyPr wrap="square" lIns="91440" tIns="45720" rIns="91440" bIns="45720" anchor="t">
            <a:spAutoFit/>
          </a:bodyPr>
          <a:lstStyle/>
          <a:p>
            <a:pPr marL="457200" indent="-457200">
              <a:lnSpc>
                <a:spcPct val="200000"/>
              </a:lnSpc>
              <a:buFont typeface="+mj-lt"/>
              <a:buAutoNum type="arabicPeriod"/>
              <a:tabLst>
                <a:tab pos="115888" algn="l"/>
              </a:tabLst>
            </a:pPr>
            <a:r>
              <a:rPr lang="en-US" sz="2000" b="1" dirty="0" smtClean="0"/>
              <a:t>TELKOM TOWER ANALYSIS </a:t>
            </a:r>
            <a:r>
              <a:rPr lang="en-US" sz="2000" b="1" dirty="0"/>
              <a:t>AND </a:t>
            </a:r>
            <a:r>
              <a:rPr lang="en-US" sz="2000" b="1" dirty="0" smtClean="0"/>
              <a:t>CONTEXT – PART 1 [ DDG:REIS]</a:t>
            </a:r>
            <a:endParaRPr lang="en-US" sz="2000" b="1" dirty="0">
              <a:solidFill>
                <a:srgbClr val="000000"/>
              </a:solidFill>
            </a:endParaRPr>
          </a:p>
          <a:p>
            <a:pPr marL="457200" indent="-457200">
              <a:lnSpc>
                <a:spcPct val="200000"/>
              </a:lnSpc>
              <a:buFont typeface="+mj-lt"/>
              <a:buAutoNum type="arabicPeriod"/>
              <a:tabLst>
                <a:tab pos="115888" algn="l"/>
              </a:tabLst>
            </a:pPr>
            <a:r>
              <a:rPr lang="en-US" sz="2000" b="1" dirty="0" smtClean="0"/>
              <a:t>PROGRAMME TIMELINES </a:t>
            </a:r>
            <a:endParaRPr lang="en-US" sz="2000" b="1" dirty="0"/>
          </a:p>
          <a:p>
            <a:pPr marL="457200" indent="-457200">
              <a:lnSpc>
                <a:spcPct val="200000"/>
              </a:lnSpc>
              <a:buFont typeface="+mj-lt"/>
              <a:buAutoNum type="arabicPeriod"/>
              <a:tabLst>
                <a:tab pos="115888" algn="l"/>
              </a:tabLst>
            </a:pPr>
            <a:r>
              <a:rPr lang="en-US" sz="2000" b="1" dirty="0" smtClean="0"/>
              <a:t>PHASE 1 PROJECT REQUIREMENTS AND CHALLENGES –  PART 2 [DDG: CM]</a:t>
            </a:r>
            <a:endParaRPr lang="en-US" sz="2000" b="1" dirty="0"/>
          </a:p>
          <a:p>
            <a:pPr marL="457200" indent="-457200">
              <a:lnSpc>
                <a:spcPct val="200000"/>
              </a:lnSpc>
              <a:buFont typeface="+mj-lt"/>
              <a:buAutoNum type="arabicPeriod"/>
              <a:tabLst>
                <a:tab pos="115888" algn="l"/>
              </a:tabLst>
            </a:pPr>
            <a:r>
              <a:rPr lang="en-US" sz="2000" b="1" dirty="0" smtClean="0"/>
              <a:t>LEASE PROGRESS– PART 3 [DDG: REMS]</a:t>
            </a:r>
          </a:p>
          <a:p>
            <a:pPr marL="457200" indent="-457200">
              <a:lnSpc>
                <a:spcPct val="200000"/>
              </a:lnSpc>
              <a:buFont typeface="+mj-lt"/>
              <a:buAutoNum type="arabicPeriod"/>
              <a:tabLst>
                <a:tab pos="115888" algn="l"/>
              </a:tabLst>
            </a:pPr>
            <a:r>
              <a:rPr lang="en-US" sz="2000" b="1" smtClean="0"/>
              <a:t>MAINTENANCE MANAGEMENT – PART 4 [DDG: FM] </a:t>
            </a:r>
            <a:endParaRPr lang="en-US" dirty="0"/>
          </a:p>
          <a:p>
            <a:pPr marL="457200" indent="-457200">
              <a:lnSpc>
                <a:spcPct val="200000"/>
              </a:lnSpc>
              <a:buFont typeface="+mj-lt"/>
              <a:buAutoNum type="arabicPeriod"/>
              <a:tabLst>
                <a:tab pos="115888" algn="l"/>
              </a:tabLst>
            </a:pPr>
            <a:r>
              <a:rPr lang="en-US" sz="2000" b="1" dirty="0" smtClean="0"/>
              <a:t>CONCLUSION</a:t>
            </a:r>
            <a:r>
              <a:rPr lang="en-US" sz="2000" b="1" dirty="0"/>
              <a:t> </a:t>
            </a:r>
          </a:p>
        </p:txBody>
      </p:sp>
    </p:spTree>
    <p:extLst>
      <p:ext uri="{BB962C8B-B14F-4D97-AF65-F5344CB8AC3E}">
        <p14:creationId xmlns:p14="http://schemas.microsoft.com/office/powerpoint/2010/main" xmlns="" val="303591151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76139" y="1872580"/>
            <a:ext cx="10225211" cy="5255428"/>
          </a:xfrm>
        </p:spPr>
        <p:txBody>
          <a:bodyPr>
            <a:normAutofit/>
          </a:bodyPr>
          <a:lstStyle/>
          <a:p>
            <a:pPr marL="41119" indent="0" algn="ctr">
              <a:buNone/>
            </a:pPr>
            <a:endParaRPr lang="en-ZA" sz="2400" dirty="0" smtClean="0"/>
          </a:p>
          <a:p>
            <a:pPr marL="41119" indent="0" algn="ctr">
              <a:buNone/>
            </a:pPr>
            <a:endParaRPr lang="en-ZA" sz="2400" dirty="0"/>
          </a:p>
          <a:p>
            <a:pPr marL="41119" indent="0" algn="ctr">
              <a:buNone/>
            </a:pPr>
            <a:r>
              <a:rPr lang="en-ZA" sz="2400" b="1" dirty="0" smtClean="0"/>
              <a:t>[MAINTENANCE MANAGEMENT]</a:t>
            </a:r>
          </a:p>
        </p:txBody>
      </p:sp>
      <p:sp>
        <p:nvSpPr>
          <p:cNvPr id="6" name="Title 1"/>
          <p:cNvSpPr>
            <a:spLocks noGrp="1"/>
          </p:cNvSpPr>
          <p:nvPr>
            <p:ph type="title"/>
          </p:nvPr>
        </p:nvSpPr>
        <p:spPr>
          <a:xfrm>
            <a:off x="0" y="560798"/>
            <a:ext cx="10801350" cy="951869"/>
          </a:xfrm>
          <a:ln w="12700">
            <a:miter lim="400000"/>
          </a:ln>
        </p:spPr>
        <p:txBody>
          <a:bodyPr lIns="41117" tIns="41118" rIns="41117" bIns="41118" anchor="ctr" anchorCtr="0">
            <a:normAutofit/>
          </a:bodyPr>
          <a:lstStyle/>
          <a:p>
            <a:pPr algn="ctr"/>
            <a:r>
              <a:rPr lang="en-US" sz="3600" b="1" dirty="0" smtClean="0">
                <a:solidFill>
                  <a:schemeClr val="bg1"/>
                </a:solidFill>
              </a:rPr>
              <a:t>PART 5</a:t>
            </a:r>
            <a:endParaRPr lang="en-US" sz="3600" b="1" dirty="0">
              <a:solidFill>
                <a:schemeClr val="bg1"/>
              </a:solidFill>
              <a:latin typeface="+mj-lt"/>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fld id="{6FAEEA97-C277-4886-9EED-96A084A0282B}" type="slidenum">
              <a:rPr kumimoji="0" lang="en-US" sz="1800" b="1" i="0" u="none" strike="noStrike" cap="none" spc="0" normalizeH="0" baseline="0" smtClean="0">
                <a:ln>
                  <a:noFill/>
                </a:ln>
                <a:solidFill>
                  <a:srgbClr val="000000"/>
                </a:solidFill>
                <a:effectLst/>
                <a:uFillTx/>
                <a:latin typeface="Century Gothic"/>
                <a:ea typeface="Century Gothic"/>
                <a:cs typeface="Century Gothic"/>
                <a:sym typeface="Century Gothic"/>
              </a:rPr>
              <a:pPr marL="0" marR="0" indent="0" algn="l" defTabSz="914400" rtl="0" fontAlgn="auto" latinLnBrk="1" hangingPunct="0">
                <a:lnSpc>
                  <a:spcPct val="100000"/>
                </a:lnSpc>
                <a:spcBef>
                  <a:spcPts val="0"/>
                </a:spcBef>
                <a:spcAft>
                  <a:spcPts val="0"/>
                </a:spcAft>
                <a:buClrTx/>
                <a:buSzTx/>
                <a:buFontTx/>
                <a:buNone/>
                <a:tabLst/>
              </a:pPr>
              <a:t>20</a:t>
            </a:fld>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2" name="Rectangle 1"/>
          <p:cNvSpPr/>
          <p:nvPr/>
        </p:nvSpPr>
        <p:spPr>
          <a:xfrm>
            <a:off x="1073426" y="6391926"/>
            <a:ext cx="8215681" cy="455189"/>
          </a:xfrm>
          <a:prstGeom prst="rect">
            <a:avLst/>
          </a:prstGeom>
        </p:spPr>
        <p:txBody>
          <a:bodyPr wrap="square">
            <a:spAutoFit/>
          </a:bodyPr>
          <a:lstStyle/>
          <a:p>
            <a:pPr marL="457200" indent="-457200">
              <a:lnSpc>
                <a:spcPct val="150000"/>
              </a:lnSpc>
              <a:buAutoNum type="arabicPeriod"/>
            </a:pPr>
            <a:endParaRPr lang="en-US" dirty="0">
              <a:latin typeface="Century Gothic" panose="020B0502020202020204" pitchFamily="34" charset="0"/>
            </a:endParaRPr>
          </a:p>
        </p:txBody>
      </p:sp>
    </p:spTree>
    <p:extLst>
      <p:ext uri="{BB962C8B-B14F-4D97-AF65-F5344CB8AC3E}">
        <p14:creationId xmlns:p14="http://schemas.microsoft.com/office/powerpoint/2010/main" xmlns="" val="287812426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560798"/>
            <a:ext cx="10801350" cy="951869"/>
          </a:xfrm>
          <a:ln w="12700">
            <a:miter lim="400000"/>
          </a:ln>
        </p:spPr>
        <p:txBody>
          <a:bodyPr lIns="41117" tIns="41118" rIns="41117" bIns="41118" anchor="ctr" anchorCtr="0">
            <a:normAutofit/>
          </a:bodyPr>
          <a:lstStyle/>
          <a:p>
            <a:pPr algn="ctr"/>
            <a:r>
              <a:rPr lang="en-US" sz="3600" b="1" dirty="0" smtClean="0">
                <a:solidFill>
                  <a:schemeClr val="bg1"/>
                </a:solidFill>
              </a:rPr>
              <a:t>PART 5. TTN and ANNEX MAINTENANCE</a:t>
            </a:r>
            <a:endParaRPr lang="en-US" sz="3600" b="1" dirty="0">
              <a:solidFill>
                <a:schemeClr val="bg1"/>
              </a:solidFill>
              <a:latin typeface="+mj-lt"/>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fld id="{6FAEEA97-C277-4886-9EED-96A084A0282B}" type="slidenum">
              <a:rPr kumimoji="0" lang="en-US" sz="1800" b="1" i="0" u="none" strike="noStrike" cap="none" spc="0" normalizeH="0" baseline="0" smtClean="0">
                <a:ln>
                  <a:noFill/>
                </a:ln>
                <a:solidFill>
                  <a:srgbClr val="000000"/>
                </a:solidFill>
                <a:effectLst/>
                <a:uFillTx/>
                <a:latin typeface="Century Gothic"/>
                <a:ea typeface="Century Gothic"/>
                <a:cs typeface="Century Gothic"/>
                <a:sym typeface="Century Gothic"/>
              </a:rPr>
              <a:pPr marL="0" marR="0" indent="0" algn="l" defTabSz="914400" rtl="0" fontAlgn="auto" latinLnBrk="1" hangingPunct="0">
                <a:lnSpc>
                  <a:spcPct val="100000"/>
                </a:lnSpc>
                <a:spcBef>
                  <a:spcPts val="0"/>
                </a:spcBef>
                <a:spcAft>
                  <a:spcPts val="0"/>
                </a:spcAft>
                <a:buClrTx/>
                <a:buSzTx/>
                <a:buFontTx/>
                <a:buNone/>
                <a:tabLst/>
              </a:pPr>
              <a:t>21</a:t>
            </a:fld>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pic>
        <p:nvPicPr>
          <p:cNvPr id="7" name="Picture 2" descr="Publi Works &amp; Infrastruct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3696" y="7055999"/>
            <a:ext cx="2838747" cy="763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073426" y="6391926"/>
            <a:ext cx="8215681" cy="455189"/>
          </a:xfrm>
          <a:prstGeom prst="rect">
            <a:avLst/>
          </a:prstGeom>
        </p:spPr>
        <p:txBody>
          <a:bodyPr wrap="square">
            <a:spAutoFit/>
          </a:bodyPr>
          <a:lstStyle/>
          <a:p>
            <a:pPr marL="457200" indent="-457200">
              <a:lnSpc>
                <a:spcPct val="150000"/>
              </a:lnSpc>
              <a:buAutoNum type="arabicPeriod"/>
            </a:pPr>
            <a:endParaRPr lang="en-US" dirty="0">
              <a:latin typeface="Century Gothic" panose="020B0502020202020204" pitchFamily="34" charset="0"/>
            </a:endParaRPr>
          </a:p>
        </p:txBody>
      </p:sp>
      <p:sp>
        <p:nvSpPr>
          <p:cNvPr id="9" name="Content Placeholder 2"/>
          <p:cNvSpPr txBox="1">
            <a:spLocks/>
          </p:cNvSpPr>
          <p:nvPr/>
        </p:nvSpPr>
        <p:spPr>
          <a:xfrm>
            <a:off x="72083" y="1656556"/>
            <a:ext cx="10564765" cy="5616624"/>
          </a:xfrm>
          <a:prstGeom prst="rect">
            <a:avLst/>
          </a:prstGeom>
          <a:ln w="12700">
            <a:miter lim="400000"/>
          </a:ln>
          <a:extLst>
            <a:ext uri="{C572A759-6A51-4108-AA02-DFA0A04FC94B}">
              <ma14:wrappingTextBoxFlag xmlns="" xmlns:ma14="http://schemas.microsoft.com/office/mac/drawingml/2011/main" val="1"/>
            </a:ext>
          </a:extLst>
        </p:spPr>
        <p:txBody>
          <a:bodyPr lIns="41117" tIns="41118" rIns="41117" bIns="41118">
            <a:normAutofit fontScale="70000" lnSpcReduction="20000"/>
          </a:bodyPr>
          <a:lstStyle>
            <a:lvl1pPr marL="246710" indent="-205591">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1pPr>
            <a:lvl2pPr marL="649610" indent="-321237">
              <a:lnSpc>
                <a:spcPct val="90000"/>
              </a:lnSpc>
              <a:spcBef>
                <a:spcPts val="1619"/>
              </a:spcBef>
              <a:buClr>
                <a:srgbClr val="595959"/>
              </a:buClr>
              <a:buSzPct val="80000"/>
              <a:buFont typeface="Arial"/>
              <a:buChar char="o"/>
              <a:defRPr sz="2900">
                <a:solidFill>
                  <a:srgbClr val="595959"/>
                </a:solidFill>
                <a:latin typeface="Century Gothic"/>
                <a:ea typeface="Century Gothic"/>
                <a:cs typeface="Century Gothic"/>
                <a:sym typeface="Century Gothic"/>
              </a:defRPr>
            </a:lvl2pPr>
            <a:lvl3pPr marL="962281" indent="-321236">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3pPr>
            <a:lvl4pPr marL="962166" indent="-263157">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4pPr>
            <a:lvl5pPr marL="1060850" indent="-197367">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5pPr>
            <a:lvl6pPr marL="1268791"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6pPr>
            <a:lvl7pPr marL="1392146"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7pPr>
            <a:lvl8pPr marL="1515500"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8pPr>
            <a:lvl9pPr marL="1638855" indent="-281953">
              <a:lnSpc>
                <a:spcPct val="90000"/>
              </a:lnSpc>
              <a:spcBef>
                <a:spcPts val="1619"/>
              </a:spcBef>
              <a:buClr>
                <a:srgbClr val="595959"/>
              </a:buClr>
              <a:buSzPct val="80000"/>
              <a:buFont typeface="Arial"/>
              <a:buChar char="•"/>
              <a:defRPr sz="2900">
                <a:solidFill>
                  <a:srgbClr val="595959"/>
                </a:solidFill>
                <a:latin typeface="Century Gothic"/>
                <a:ea typeface="Century Gothic"/>
                <a:cs typeface="Century Gothic"/>
                <a:sym typeface="Century Gothic"/>
              </a:defRPr>
            </a:lvl9pPr>
          </a:lstStyle>
          <a:p>
            <a:pPr marL="555469" indent="-514350" algn="just">
              <a:lnSpc>
                <a:spcPct val="100000"/>
              </a:lnSpc>
              <a:buFont typeface="+mj-lt"/>
              <a:buAutoNum type="arabicPeriod"/>
            </a:pPr>
            <a:r>
              <a:rPr lang="en-US" sz="3200" dirty="0" smtClean="0"/>
              <a:t>FM has so far received TTN and Annex buildings to carry out maintenance following the compliance project undertaken by CPM.</a:t>
            </a:r>
          </a:p>
          <a:p>
            <a:pPr marL="555469" indent="-514350" algn="just">
              <a:lnSpc>
                <a:spcPct val="100000"/>
              </a:lnSpc>
              <a:buFont typeface="+mj-lt"/>
              <a:buAutoNum type="arabicPeriod"/>
            </a:pPr>
            <a:r>
              <a:rPr lang="en-US" sz="3200" dirty="0" smtClean="0"/>
              <a:t>Total Facilities Management (TFM) is a chosen maintenance delivery mechanism for the precinct due to the extensive investment deployed and also the technical complexity of the services in the buildings.</a:t>
            </a:r>
          </a:p>
          <a:p>
            <a:pPr marL="555469" indent="-514350" algn="just">
              <a:lnSpc>
                <a:spcPct val="100000"/>
              </a:lnSpc>
              <a:buFont typeface="+mj-lt"/>
              <a:buAutoNum type="arabicPeriod"/>
            </a:pPr>
            <a:r>
              <a:rPr lang="en-US" sz="3200" dirty="0" smtClean="0"/>
              <a:t>The update on TFM implementation is as follows:</a:t>
            </a:r>
          </a:p>
          <a:p>
            <a:pPr marL="555469" indent="-514350" algn="just">
              <a:lnSpc>
                <a:spcPct val="100000"/>
              </a:lnSpc>
              <a:buFont typeface="+mj-lt"/>
              <a:buAutoNum type="arabicPeriod"/>
            </a:pPr>
            <a:endParaRPr lang="en-US" dirty="0" smtClean="0"/>
          </a:p>
          <a:p>
            <a:pPr marL="285750" lvl="0" indent="-285750" algn="l" defTabSz="685800" rtl="0">
              <a:lnSpc>
                <a:spcPct val="100000"/>
              </a:lnSpc>
              <a:spcBef>
                <a:spcPts val="0"/>
              </a:spcBef>
              <a:buClrTx/>
              <a:buSzTx/>
              <a:buFont typeface="Arial" panose="020B0604020202020204" pitchFamily="34" charset="0"/>
              <a:buChar char="•"/>
              <a:defRPr/>
            </a:pPr>
            <a:r>
              <a:rPr lang="en-ZA" sz="3100" dirty="0"/>
              <a:t>TFM scoping exercise has been conducted, the budget is approved by relevant committees and the Procurement </a:t>
            </a:r>
            <a:r>
              <a:rPr lang="en-ZA" sz="3100" dirty="0" smtClean="0"/>
              <a:t>Instruction (PI) </a:t>
            </a:r>
            <a:r>
              <a:rPr lang="en-ZA" sz="3100" dirty="0"/>
              <a:t>is </a:t>
            </a:r>
            <a:r>
              <a:rPr lang="en-ZA" sz="3100" dirty="0" smtClean="0"/>
              <a:t>issued</a:t>
            </a:r>
            <a:r>
              <a:rPr lang="en-ZA" sz="3100" dirty="0"/>
              <a:t>. The next steps are specification drafting, NBAC ratifications, tendering, evaluation and awarding. </a:t>
            </a:r>
            <a:r>
              <a:rPr lang="en-ZA" sz="3100" dirty="0" smtClean="0"/>
              <a:t>Anticipated TFM commencement is October 2022.</a:t>
            </a:r>
          </a:p>
          <a:p>
            <a:pPr marL="285750" lvl="0" indent="-285750" algn="l" defTabSz="685800" rtl="0">
              <a:lnSpc>
                <a:spcPct val="100000"/>
              </a:lnSpc>
              <a:spcBef>
                <a:spcPts val="0"/>
              </a:spcBef>
              <a:buClrTx/>
              <a:buSzTx/>
              <a:buFont typeface="Arial" panose="020B0604020202020204" pitchFamily="34" charset="0"/>
              <a:buChar char="•"/>
              <a:defRPr/>
            </a:pPr>
            <a:endParaRPr lang="en-ZA" sz="3100" dirty="0"/>
          </a:p>
          <a:p>
            <a:pPr marL="285750" lvl="0" indent="-285750" algn="l" rtl="0">
              <a:lnSpc>
                <a:spcPct val="100000"/>
              </a:lnSpc>
              <a:spcBef>
                <a:spcPts val="0"/>
              </a:spcBef>
              <a:buClrTx/>
              <a:buSzTx/>
              <a:buFont typeface="Arial" panose="020B0604020202020204" pitchFamily="34" charset="0"/>
              <a:buChar char="•"/>
              <a:defRPr/>
            </a:pPr>
            <a:r>
              <a:rPr lang="en-ZA" sz="3100" dirty="0"/>
              <a:t>FM has interim maintenance measures in place through:</a:t>
            </a:r>
          </a:p>
          <a:p>
            <a:pPr marL="285750" lvl="0" indent="-285750" algn="l" rtl="0">
              <a:lnSpc>
                <a:spcPct val="100000"/>
              </a:lnSpc>
              <a:spcBef>
                <a:spcPts val="0"/>
              </a:spcBef>
              <a:buClrTx/>
              <a:buSzTx/>
              <a:buFont typeface="Arial" panose="020B0604020202020204" pitchFamily="34" charset="0"/>
              <a:buChar char="•"/>
              <a:defRPr/>
            </a:pPr>
            <a:endParaRPr lang="en-ZA" sz="31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3100" dirty="0"/>
              <a:t>Day-to-day maintenance and DPWI Workshops,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3100" dirty="0" smtClean="0"/>
              <a:t>There are five </a:t>
            </a:r>
            <a:r>
              <a:rPr lang="en-ZA" sz="3100" dirty="0"/>
              <a:t>site-based technical personnel to carry out first line maintenance,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3100" dirty="0"/>
              <a:t>There is a </a:t>
            </a:r>
            <a:r>
              <a:rPr lang="en-US" sz="3100" dirty="0"/>
              <a:t>R1 million delegation assigned to the client.</a:t>
            </a:r>
          </a:p>
          <a:p>
            <a:pPr marL="41119" indent="0" algn="just">
              <a:lnSpc>
                <a:spcPct val="100000"/>
              </a:lnSpc>
              <a:buFont typeface="Arial"/>
              <a:buNone/>
            </a:pPr>
            <a:endParaRPr lang="en-ZA" sz="3200" dirty="0" smtClean="0"/>
          </a:p>
          <a:p>
            <a:pPr lvl="2">
              <a:buFont typeface="Courier New" panose="02070309020205020404" pitchFamily="49" charset="0"/>
              <a:buChar char="o"/>
            </a:pPr>
            <a:endParaRPr lang="en-ZA" sz="2400" dirty="0" smtClean="0"/>
          </a:p>
          <a:p>
            <a:pPr marL="41119" indent="0">
              <a:buFont typeface="Arial"/>
              <a:buNone/>
            </a:pPr>
            <a:endParaRPr lang="en-ZA" sz="2400" dirty="0" smtClean="0"/>
          </a:p>
          <a:p>
            <a:pPr marL="41119" indent="0">
              <a:buFont typeface="Arial"/>
              <a:buNone/>
            </a:pPr>
            <a:endParaRPr lang="en-ZA" sz="2400" dirty="0" smtClean="0"/>
          </a:p>
          <a:p>
            <a:pPr marL="41119" indent="0">
              <a:buFont typeface="Arial"/>
              <a:buNone/>
            </a:pPr>
            <a:endParaRPr lang="en-ZA" sz="3200" b="1" u="sng" dirty="0" smtClean="0"/>
          </a:p>
          <a:p>
            <a:pPr marL="41119" indent="0">
              <a:buFont typeface="Arial"/>
              <a:buNone/>
            </a:pPr>
            <a:endParaRPr lang="en-ZA" sz="3200" b="1" u="sng" dirty="0" smtClean="0"/>
          </a:p>
          <a:p>
            <a:pPr marL="41119" indent="0">
              <a:buFont typeface="Arial"/>
              <a:buNone/>
            </a:pPr>
            <a:endParaRPr lang="en-ZA" sz="3200" dirty="0"/>
          </a:p>
        </p:txBody>
      </p:sp>
    </p:spTree>
    <p:extLst>
      <p:ext uri="{BB962C8B-B14F-4D97-AF65-F5344CB8AC3E}">
        <p14:creationId xmlns:p14="http://schemas.microsoft.com/office/powerpoint/2010/main" xmlns="" val="82089307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04132" y="1800572"/>
            <a:ext cx="10153128" cy="5255428"/>
          </a:xfrm>
        </p:spPr>
        <p:txBody>
          <a:bodyPr>
            <a:normAutofit/>
          </a:bodyPr>
          <a:lstStyle/>
          <a:p>
            <a:pPr marL="41119" indent="0" algn="just">
              <a:lnSpc>
                <a:spcPct val="100000"/>
              </a:lnSpc>
              <a:buNone/>
            </a:pPr>
            <a:endParaRPr lang="en-US" sz="3200" dirty="0"/>
          </a:p>
          <a:p>
            <a:pPr algn="just"/>
            <a:endParaRPr lang="en-ZA" sz="3200" dirty="0"/>
          </a:p>
          <a:p>
            <a:pPr marL="41119" indent="0">
              <a:buNone/>
            </a:pPr>
            <a:endParaRPr lang="en-ZA" sz="2400" dirty="0" smtClean="0"/>
          </a:p>
        </p:txBody>
      </p:sp>
      <p:sp>
        <p:nvSpPr>
          <p:cNvPr id="6" name="Title 1"/>
          <p:cNvSpPr>
            <a:spLocks noGrp="1"/>
          </p:cNvSpPr>
          <p:nvPr>
            <p:ph type="title"/>
          </p:nvPr>
        </p:nvSpPr>
        <p:spPr>
          <a:xfrm>
            <a:off x="0" y="281677"/>
            <a:ext cx="10801350" cy="951869"/>
          </a:xfrm>
          <a:ln w="12700">
            <a:miter lim="400000"/>
          </a:ln>
        </p:spPr>
        <p:txBody>
          <a:bodyPr lIns="41117" tIns="41118" rIns="41117" bIns="41118" anchor="ctr" anchorCtr="0">
            <a:normAutofit/>
          </a:bodyPr>
          <a:lstStyle/>
          <a:p>
            <a:pPr algn="ctr"/>
            <a:r>
              <a:rPr lang="en-US" sz="3600" b="1" dirty="0" smtClean="0">
                <a:solidFill>
                  <a:schemeClr val="bg1"/>
                </a:solidFill>
              </a:rPr>
              <a:t>THE END</a:t>
            </a:r>
            <a:endParaRPr lang="en-US" sz="3600" b="1" dirty="0">
              <a:solidFill>
                <a:schemeClr val="bg1"/>
              </a:solidFill>
              <a:latin typeface="+mj-lt"/>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fld id="{6FAEEA97-C277-4886-9EED-96A084A0282B}" type="slidenum">
              <a:rPr kumimoji="0" lang="en-US" sz="1800" b="1" i="0" u="none" strike="noStrike" cap="none" spc="0" normalizeH="0" baseline="0" smtClean="0">
                <a:ln>
                  <a:noFill/>
                </a:ln>
                <a:solidFill>
                  <a:srgbClr val="000000"/>
                </a:solidFill>
                <a:effectLst/>
                <a:uFillTx/>
                <a:latin typeface="Century Gothic"/>
                <a:ea typeface="Century Gothic"/>
                <a:cs typeface="Century Gothic"/>
                <a:sym typeface="Century Gothic"/>
              </a:rPr>
              <a:pPr marL="0" marR="0" indent="0" algn="l" defTabSz="914400" rtl="0" fontAlgn="auto" latinLnBrk="1" hangingPunct="0">
                <a:lnSpc>
                  <a:spcPct val="100000"/>
                </a:lnSpc>
                <a:spcBef>
                  <a:spcPts val="0"/>
                </a:spcBef>
                <a:spcAft>
                  <a:spcPts val="0"/>
                </a:spcAft>
                <a:buClrTx/>
                <a:buSzTx/>
                <a:buFontTx/>
                <a:buNone/>
                <a:tabLst/>
              </a:pPr>
              <a:t>22</a:t>
            </a:fld>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3" name="Rectangle 2"/>
          <p:cNvSpPr/>
          <p:nvPr/>
        </p:nvSpPr>
        <p:spPr>
          <a:xfrm>
            <a:off x="504133" y="1800571"/>
            <a:ext cx="10297218" cy="3323987"/>
          </a:xfrm>
          <a:prstGeom prst="rect">
            <a:avLst/>
          </a:prstGeom>
          <a:ln>
            <a:solidFill>
              <a:srgbClr val="C00000"/>
            </a:solidFill>
          </a:ln>
        </p:spPr>
        <p:txBody>
          <a:bodyPr wrap="square">
            <a:spAutoFit/>
          </a:bodyPr>
          <a:lstStyle/>
          <a:p>
            <a:pPr>
              <a:lnSpc>
                <a:spcPct val="150000"/>
              </a:lnSpc>
            </a:pPr>
            <a:endParaRPr lang="en-US" sz="2000" dirty="0">
              <a:latin typeface="+mn-lt"/>
            </a:endParaRPr>
          </a:p>
          <a:p>
            <a:pPr marL="342900" indent="-342900">
              <a:lnSpc>
                <a:spcPct val="150000"/>
              </a:lnSpc>
              <a:buFont typeface="Arial" panose="020B0604020202020204" pitchFamily="34" charset="0"/>
              <a:buChar char="•"/>
            </a:pPr>
            <a:endParaRPr lang="en-US" sz="2000" dirty="0" smtClean="0">
              <a:latin typeface="+mn-lt"/>
            </a:endParaRPr>
          </a:p>
          <a:p>
            <a:pPr marL="342900" indent="-342900">
              <a:lnSpc>
                <a:spcPct val="150000"/>
              </a:lnSpc>
              <a:buFont typeface="Arial" panose="020B0604020202020204" pitchFamily="34" charset="0"/>
              <a:buChar char="•"/>
            </a:pPr>
            <a:endParaRPr lang="en-US" sz="2000" dirty="0">
              <a:latin typeface="+mn-lt"/>
            </a:endParaRPr>
          </a:p>
          <a:p>
            <a:pPr marL="342900" indent="-342900">
              <a:lnSpc>
                <a:spcPct val="150000"/>
              </a:lnSpc>
              <a:buFont typeface="Arial" panose="020B0604020202020204" pitchFamily="34" charset="0"/>
              <a:buChar char="•"/>
            </a:pPr>
            <a:endParaRPr lang="en-US" sz="2000" dirty="0" smtClean="0">
              <a:latin typeface="+mn-lt"/>
            </a:endParaRPr>
          </a:p>
          <a:p>
            <a:pPr marL="342900" indent="-342900">
              <a:lnSpc>
                <a:spcPct val="150000"/>
              </a:lnSpc>
              <a:buFont typeface="Arial" panose="020B0604020202020204" pitchFamily="34" charset="0"/>
              <a:buChar char="•"/>
            </a:pPr>
            <a:endParaRPr lang="en-US" sz="2000" dirty="0">
              <a:latin typeface="+mn-lt"/>
            </a:endParaRPr>
          </a:p>
          <a:p>
            <a:pPr marL="342900" indent="-342900">
              <a:lnSpc>
                <a:spcPct val="150000"/>
              </a:lnSpc>
              <a:buFont typeface="Arial" panose="020B0604020202020204" pitchFamily="34" charset="0"/>
              <a:buChar char="•"/>
            </a:pPr>
            <a:endParaRPr lang="en-US" sz="2000" dirty="0" smtClean="0">
              <a:latin typeface="+mn-lt"/>
            </a:endParaRPr>
          </a:p>
          <a:p>
            <a:pPr>
              <a:lnSpc>
                <a:spcPct val="150000"/>
              </a:lnSpc>
            </a:pPr>
            <a:endParaRPr lang="en-US" sz="2000" dirty="0" smtClean="0">
              <a:latin typeface="+mn-lt"/>
            </a:endParaRPr>
          </a:p>
        </p:txBody>
      </p:sp>
      <p:pic>
        <p:nvPicPr>
          <p:cNvPr id="9" name="Picture 2" descr="C:\Users\Nkululeko Mahlangu\Pictures\imagesCA0CNHJ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8187" y="2506101"/>
            <a:ext cx="1511817" cy="200025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ontent Placeholder 4"/>
          <p:cNvSpPr txBox="1">
            <a:spLocks/>
          </p:cNvSpPr>
          <p:nvPr/>
        </p:nvSpPr>
        <p:spPr>
          <a:xfrm>
            <a:off x="3024060" y="2313592"/>
            <a:ext cx="3886200" cy="2548390"/>
          </a:xfrm>
          <a:prstGeom prst="rect">
            <a:avLst/>
          </a:prstGeom>
        </p:spPr>
        <p:txBody>
          <a:bodyPr wrap="square">
            <a:spAutoFit/>
          </a:bodyPr>
          <a:lst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b="1" dirty="0" smtClean="0">
                <a:solidFill>
                  <a:schemeClr val="accent1"/>
                </a:solidFill>
              </a:rPr>
              <a:t>National Department of Public Works  and Infrastructure (NDPWI)</a:t>
            </a:r>
          </a:p>
          <a:p>
            <a:pPr marL="0" indent="0">
              <a:buFont typeface="Arial" pitchFamily="34" charset="0"/>
              <a:buNone/>
            </a:pPr>
            <a:r>
              <a:rPr lang="en-US" sz="1400" b="1" dirty="0" smtClean="0">
                <a:solidFill>
                  <a:schemeClr val="accent1"/>
                </a:solidFill>
              </a:rPr>
              <a:t>Head Office: Public Works</a:t>
            </a:r>
            <a:r>
              <a:rPr lang="en-US" sz="1400" dirty="0" smtClean="0">
                <a:solidFill>
                  <a:schemeClr val="accent1"/>
                </a:solidFill>
              </a:rPr>
              <a:t/>
            </a:r>
            <a:br>
              <a:rPr lang="en-US" sz="1400" dirty="0" smtClean="0">
                <a:solidFill>
                  <a:schemeClr val="accent1"/>
                </a:solidFill>
              </a:rPr>
            </a:br>
            <a:r>
              <a:rPr lang="en-US" sz="1400" b="1" dirty="0" smtClean="0">
                <a:solidFill>
                  <a:schemeClr val="accent1"/>
                </a:solidFill>
              </a:rPr>
              <a:t>CGO Building</a:t>
            </a:r>
            <a:r>
              <a:rPr lang="en-US" sz="1400" dirty="0" smtClean="0">
                <a:solidFill>
                  <a:schemeClr val="accent1"/>
                </a:solidFill>
              </a:rPr>
              <a:t/>
            </a:r>
            <a:br>
              <a:rPr lang="en-US" sz="1400" dirty="0" smtClean="0">
                <a:solidFill>
                  <a:schemeClr val="accent1"/>
                </a:solidFill>
              </a:rPr>
            </a:br>
            <a:r>
              <a:rPr lang="en-US" sz="1400" b="1" dirty="0" err="1" smtClean="0">
                <a:solidFill>
                  <a:schemeClr val="accent1"/>
                </a:solidFill>
              </a:rPr>
              <a:t>Cnr</a:t>
            </a:r>
            <a:r>
              <a:rPr lang="en-US" sz="1400" b="1" dirty="0" smtClean="0">
                <a:solidFill>
                  <a:schemeClr val="accent1"/>
                </a:solidFill>
              </a:rPr>
              <a:t> Bosman and </a:t>
            </a:r>
            <a:r>
              <a:rPr lang="en-US" sz="1400" b="1" dirty="0" err="1" smtClean="0">
                <a:solidFill>
                  <a:schemeClr val="accent1"/>
                </a:solidFill>
              </a:rPr>
              <a:t>Madiba</a:t>
            </a:r>
            <a:r>
              <a:rPr lang="en-US" sz="1400" dirty="0" smtClean="0">
                <a:solidFill>
                  <a:schemeClr val="accent1"/>
                </a:solidFill>
              </a:rPr>
              <a:t/>
            </a:r>
            <a:br>
              <a:rPr lang="en-US" sz="1400" dirty="0" smtClean="0">
                <a:solidFill>
                  <a:schemeClr val="accent1"/>
                </a:solidFill>
              </a:rPr>
            </a:br>
            <a:r>
              <a:rPr lang="en-US" sz="1400" b="1" dirty="0" smtClean="0">
                <a:solidFill>
                  <a:schemeClr val="accent1"/>
                </a:solidFill>
              </a:rPr>
              <a:t>Pretoria Central</a:t>
            </a:r>
            <a:r>
              <a:rPr lang="en-US" sz="1400" dirty="0" smtClean="0">
                <a:solidFill>
                  <a:schemeClr val="accent1"/>
                </a:solidFill>
              </a:rPr>
              <a:t/>
            </a:r>
            <a:br>
              <a:rPr lang="en-US" sz="1400" dirty="0" smtClean="0">
                <a:solidFill>
                  <a:schemeClr val="accent1"/>
                </a:solidFill>
              </a:rPr>
            </a:br>
            <a:r>
              <a:rPr lang="en-US" sz="1400" b="1" dirty="0" smtClean="0">
                <a:solidFill>
                  <a:schemeClr val="accent1"/>
                </a:solidFill>
              </a:rPr>
              <a:t>Private Bag</a:t>
            </a:r>
            <a:r>
              <a:rPr lang="en-US" sz="1400" dirty="0" smtClean="0">
                <a:solidFill>
                  <a:schemeClr val="accent1"/>
                </a:solidFill>
              </a:rPr>
              <a:t/>
            </a:r>
            <a:br>
              <a:rPr lang="en-US" sz="1400" dirty="0" smtClean="0">
                <a:solidFill>
                  <a:schemeClr val="accent1"/>
                </a:solidFill>
              </a:rPr>
            </a:br>
            <a:r>
              <a:rPr lang="en-US" sz="1400" b="1" dirty="0" smtClean="0">
                <a:solidFill>
                  <a:schemeClr val="accent1"/>
                </a:solidFill>
              </a:rPr>
              <a:t>X65</a:t>
            </a:r>
            <a:r>
              <a:rPr lang="en-US" sz="1400" dirty="0" smtClean="0">
                <a:solidFill>
                  <a:schemeClr val="accent1"/>
                </a:solidFill>
              </a:rPr>
              <a:t/>
            </a:r>
            <a:br>
              <a:rPr lang="en-US" sz="1400" dirty="0" smtClean="0">
                <a:solidFill>
                  <a:schemeClr val="accent1"/>
                </a:solidFill>
              </a:rPr>
            </a:br>
            <a:r>
              <a:rPr lang="en-US" sz="1400" b="1" dirty="0" smtClean="0">
                <a:solidFill>
                  <a:schemeClr val="accent1"/>
                </a:solidFill>
              </a:rPr>
              <a:t>Pretoria</a:t>
            </a:r>
            <a:r>
              <a:rPr lang="en-US" sz="1400" dirty="0" smtClean="0">
                <a:solidFill>
                  <a:schemeClr val="accent1"/>
                </a:solidFill>
              </a:rPr>
              <a:t/>
            </a:r>
            <a:br>
              <a:rPr lang="en-US" sz="1400" dirty="0" smtClean="0">
                <a:solidFill>
                  <a:schemeClr val="accent1"/>
                </a:solidFill>
              </a:rPr>
            </a:br>
            <a:r>
              <a:rPr lang="en-US" sz="1400" b="1" dirty="0" smtClean="0">
                <a:solidFill>
                  <a:schemeClr val="accent1"/>
                </a:solidFill>
              </a:rPr>
              <a:t>0001</a:t>
            </a:r>
          </a:p>
          <a:p>
            <a:pPr marL="0" indent="0">
              <a:buFont typeface="Arial" pitchFamily="34" charset="0"/>
              <a:buNone/>
            </a:pPr>
            <a:r>
              <a:rPr lang="en-US" sz="1400" b="1" dirty="0" smtClean="0">
                <a:solidFill>
                  <a:schemeClr val="accent1"/>
                </a:solidFill>
              </a:rPr>
              <a:t>Website: </a:t>
            </a:r>
            <a:r>
              <a:rPr lang="en-US" sz="1400" b="1" dirty="0" smtClean="0">
                <a:solidFill>
                  <a:schemeClr val="accent6"/>
                </a:solidFill>
                <a:hlinkClick r:id="rId4"/>
              </a:rPr>
              <a:t>http://www.publicworks.gov.za</a:t>
            </a:r>
            <a:r>
              <a:rPr lang="en-US" sz="1400" b="1" dirty="0" smtClean="0">
                <a:solidFill>
                  <a:schemeClr val="accent6"/>
                </a:solidFill>
              </a:rPr>
              <a:t> </a:t>
            </a:r>
            <a:endParaRPr lang="en-US" sz="1400" dirty="0">
              <a:solidFill>
                <a:schemeClr val="accent6"/>
              </a:solidFill>
            </a:endParaRPr>
          </a:p>
        </p:txBody>
      </p:sp>
      <p:sp>
        <p:nvSpPr>
          <p:cNvPr id="11" name="Title 1"/>
          <p:cNvSpPr txBox="1">
            <a:spLocks/>
          </p:cNvSpPr>
          <p:nvPr/>
        </p:nvSpPr>
        <p:spPr>
          <a:xfrm>
            <a:off x="7056859" y="2285633"/>
            <a:ext cx="3456383" cy="2133600"/>
          </a:xfrm>
          <a:prstGeom prst="rect">
            <a:avLst/>
          </a:prstGeom>
          <a:solidFill>
            <a:schemeClr val="accent1"/>
          </a:solidFill>
        </p:spPr>
        <p:txBody>
          <a:bodyPr vert="horz" lIns="91440" tIns="45720" rIns="91440" bIns="45720" rtlCol="0" anchor="ctr">
            <a:normAutofit/>
          </a:bodyPr>
          <a:lstStyle>
            <a:lvl1pPr algn="l" defTabSz="914391" rtl="0" eaLnBrk="1" latinLnBrk="0" hangingPunct="1">
              <a:spcBef>
                <a:spcPct val="0"/>
              </a:spcBef>
              <a:buNone/>
              <a:defRPr sz="2000" b="1" kern="1200">
                <a:solidFill>
                  <a:schemeClr val="tx1"/>
                </a:solidFill>
                <a:latin typeface="Arial" pitchFamily="34" charset="0"/>
                <a:ea typeface="+mj-ea"/>
                <a:cs typeface="Arial" pitchFamily="34" charset="0"/>
              </a:defRPr>
            </a:lvl1pPr>
          </a:lstStyle>
          <a:p>
            <a:pPr marL="0" lvl="1" algn="ctr" defTabSz="914400">
              <a:lnSpc>
                <a:spcPct val="95000"/>
              </a:lnSpc>
              <a:defRPr/>
            </a:pPr>
            <a:r>
              <a:rPr lang="en-US" sz="3200" b="1" kern="0" dirty="0" smtClean="0">
                <a:solidFill>
                  <a:schemeClr val="accent6">
                    <a:lumMod val="50000"/>
                  </a:schemeClr>
                </a:solidFill>
                <a:effectLst>
                  <a:reflection blurRad="6350" stA="60000" endA="900" endPos="58000" dir="5400000" sy="-100000" algn="bl" rotWithShape="0"/>
                </a:effectLst>
              </a:rPr>
              <a:t>   </a:t>
            </a:r>
            <a:r>
              <a:rPr lang="en-US" sz="3200" b="1" kern="0" dirty="0" smtClean="0">
                <a:solidFill>
                  <a:schemeClr val="bg1"/>
                </a:solidFill>
                <a:effectLst>
                  <a:reflection blurRad="6350" stA="60000" endA="900" endPos="58000" dir="5400000" sy="-100000" algn="bl" rotWithShape="0"/>
                </a:effectLst>
              </a:rPr>
              <a:t>THANK YOU</a:t>
            </a:r>
            <a:endParaRPr lang="en-ZA" sz="3200" b="1" kern="0" dirty="0">
              <a:ln w="1905"/>
              <a:solidFill>
                <a:schemeClr val="bg1"/>
              </a:solidFill>
              <a:effectLst>
                <a:reflection blurRad="6350" stA="60000" endA="900" endPos="58000" dir="5400000" sy="-100000" algn="bl" rotWithShape="0"/>
              </a:effectLst>
              <a:cs typeface="Arial" charset="0"/>
            </a:endParaRPr>
          </a:p>
        </p:txBody>
      </p:sp>
    </p:spTree>
    <p:extLst>
      <p:ext uri="{BB962C8B-B14F-4D97-AF65-F5344CB8AC3E}">
        <p14:creationId xmlns:p14="http://schemas.microsoft.com/office/powerpoint/2010/main" xmlns="" val="115555792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76139" y="1872580"/>
            <a:ext cx="10225211" cy="5255428"/>
          </a:xfrm>
        </p:spPr>
        <p:txBody>
          <a:bodyPr>
            <a:normAutofit/>
          </a:bodyPr>
          <a:lstStyle/>
          <a:p>
            <a:pPr marL="41119" indent="0" algn="ctr">
              <a:buNone/>
            </a:pPr>
            <a:endParaRPr lang="en-ZA" sz="2400" dirty="0" smtClean="0"/>
          </a:p>
          <a:p>
            <a:pPr marL="41119" indent="0" algn="ctr">
              <a:buNone/>
            </a:pPr>
            <a:endParaRPr lang="en-ZA" sz="2400" dirty="0"/>
          </a:p>
          <a:p>
            <a:pPr marL="41119" indent="0" algn="ctr">
              <a:buNone/>
            </a:pPr>
            <a:r>
              <a:rPr lang="en-ZA" sz="2400" b="1" dirty="0" smtClean="0"/>
              <a:t>[FEASIBILITY STUDY DEVELOPMENT]</a:t>
            </a:r>
          </a:p>
        </p:txBody>
      </p:sp>
      <p:sp>
        <p:nvSpPr>
          <p:cNvPr id="6" name="Title 1"/>
          <p:cNvSpPr>
            <a:spLocks noGrp="1"/>
          </p:cNvSpPr>
          <p:nvPr>
            <p:ph type="title"/>
          </p:nvPr>
        </p:nvSpPr>
        <p:spPr>
          <a:xfrm>
            <a:off x="0" y="560798"/>
            <a:ext cx="10801350" cy="951869"/>
          </a:xfrm>
          <a:ln w="12700">
            <a:miter lim="400000"/>
          </a:ln>
        </p:spPr>
        <p:txBody>
          <a:bodyPr lIns="41117" tIns="41118" rIns="41117" bIns="41118" anchor="ctr" anchorCtr="0">
            <a:normAutofit/>
          </a:bodyPr>
          <a:lstStyle/>
          <a:p>
            <a:pPr algn="ctr"/>
            <a:r>
              <a:rPr lang="en-US" sz="3600" b="1" dirty="0" smtClean="0">
                <a:solidFill>
                  <a:schemeClr val="bg1"/>
                </a:solidFill>
              </a:rPr>
              <a:t>PART 1</a:t>
            </a:r>
            <a:endParaRPr lang="en-US" sz="3600" b="1" dirty="0">
              <a:solidFill>
                <a:schemeClr val="bg1"/>
              </a:solidFill>
              <a:latin typeface="+mj-lt"/>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fld id="{6FAEEA97-C277-4886-9EED-96A084A0282B}" type="slidenum">
              <a:rPr kumimoji="0" lang="en-US" sz="1800" b="1" i="0" u="none" strike="noStrike" cap="none" spc="0" normalizeH="0" baseline="0" smtClean="0">
                <a:ln>
                  <a:noFill/>
                </a:ln>
                <a:solidFill>
                  <a:srgbClr val="000000"/>
                </a:solidFill>
                <a:effectLst/>
                <a:uFillTx/>
                <a:latin typeface="Century Gothic"/>
                <a:ea typeface="Century Gothic"/>
                <a:cs typeface="Century Gothic"/>
                <a:sym typeface="Century Gothic"/>
              </a:rPr>
              <a:pPr marL="0" marR="0" indent="0" algn="l" defTabSz="914400" rtl="0" fontAlgn="auto" latinLnBrk="1" hangingPunct="0">
                <a:lnSpc>
                  <a:spcPct val="100000"/>
                </a:lnSpc>
                <a:spcBef>
                  <a:spcPts val="0"/>
                </a:spcBef>
                <a:spcAft>
                  <a:spcPts val="0"/>
                </a:spcAft>
                <a:buClrTx/>
                <a:buSzTx/>
                <a:buFontTx/>
                <a:buNone/>
                <a:tabLst/>
              </a:pPr>
              <a:t>3</a:t>
            </a:fld>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2" name="Rectangle 1"/>
          <p:cNvSpPr/>
          <p:nvPr/>
        </p:nvSpPr>
        <p:spPr>
          <a:xfrm>
            <a:off x="1073426" y="6391926"/>
            <a:ext cx="8215681" cy="455189"/>
          </a:xfrm>
          <a:prstGeom prst="rect">
            <a:avLst/>
          </a:prstGeom>
        </p:spPr>
        <p:txBody>
          <a:bodyPr wrap="square">
            <a:spAutoFit/>
          </a:bodyPr>
          <a:lstStyle/>
          <a:p>
            <a:pPr marL="457200" indent="-457200">
              <a:lnSpc>
                <a:spcPct val="150000"/>
              </a:lnSpc>
              <a:buAutoNum type="arabicPeriod"/>
            </a:pPr>
            <a:endParaRPr lang="en-US" dirty="0">
              <a:latin typeface="Century Gothic" panose="020B0502020202020204" pitchFamily="34" charset="0"/>
            </a:endParaRPr>
          </a:p>
        </p:txBody>
      </p:sp>
    </p:spTree>
    <p:extLst>
      <p:ext uri="{BB962C8B-B14F-4D97-AF65-F5344CB8AC3E}">
        <p14:creationId xmlns:p14="http://schemas.microsoft.com/office/powerpoint/2010/main" xmlns="" val="270826494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 y="492572"/>
            <a:ext cx="10822889" cy="650184"/>
          </a:xfrm>
        </p:spPr>
        <p:txBody>
          <a:bodyPr>
            <a:normAutofit fontScale="90000"/>
          </a:bodyPr>
          <a:lstStyle/>
          <a:p>
            <a:pPr algn="ctr"/>
            <a:r>
              <a:rPr lang="en-US" sz="3545" dirty="0" smtClean="0">
                <a:cs typeface="Arial" panose="020B0604020202020204" pitchFamily="34" charset="0"/>
              </a:rPr>
              <a:t>1. TELKOM </a:t>
            </a:r>
            <a:r>
              <a:rPr lang="en-US" sz="3545" dirty="0">
                <a:cs typeface="Arial" panose="020B0604020202020204" pitchFamily="34" charset="0"/>
              </a:rPr>
              <a:t>TOWERS COMPLEX BUILDINGS ANALYSIS</a:t>
            </a:r>
          </a:p>
        </p:txBody>
      </p:sp>
      <p:sp>
        <p:nvSpPr>
          <p:cNvPr id="14" name="Content Placeholder 5"/>
          <p:cNvSpPr txBox="1">
            <a:spLocks/>
          </p:cNvSpPr>
          <p:nvPr/>
        </p:nvSpPr>
        <p:spPr>
          <a:xfrm>
            <a:off x="432123" y="1808597"/>
            <a:ext cx="5176933" cy="1648160"/>
          </a:xfrm>
          <a:prstGeom prst="rect">
            <a:avLst/>
          </a:prstGeom>
          <a:noFill/>
        </p:spPr>
        <p:txBody>
          <a:bodyPr vert="horz" lIns="81031" tIns="40516" rIns="81031" bIns="40516"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1pPr>
            <a:lvl2pPr marL="722313" indent="-357188" algn="l" defTabSz="914400" rtl="0" eaLnBrk="1" latinLnBrk="0" hangingPunct="1">
              <a:lnSpc>
                <a:spcPct val="100000"/>
              </a:lnSpc>
              <a:spcBef>
                <a:spcPts val="1000"/>
              </a:spcBef>
              <a:buClr>
                <a:schemeClr val="tx1">
                  <a:lumMod val="65000"/>
                  <a:lumOff val="35000"/>
                </a:schemeClr>
              </a:buClr>
              <a:buSzPct val="80000"/>
              <a:buFont typeface="Courier New" pitchFamily="49" charset="0"/>
              <a:buChar char="o"/>
              <a:defRPr sz="3200" kern="1200">
                <a:solidFill>
                  <a:schemeClr val="tx1">
                    <a:lumMod val="65000"/>
                    <a:lumOff val="35000"/>
                  </a:schemeClr>
                </a:solidFill>
                <a:latin typeface="+mn-lt"/>
                <a:ea typeface="+mn-ea"/>
                <a:cs typeface="+mn-cs"/>
              </a:defRPr>
            </a:lvl2pPr>
            <a:lvl3pPr marL="1069975" indent="-357188" algn="l" defTabSz="914400" rtl="0" eaLnBrk="1" latinLnBrk="0" hangingPunct="1">
              <a:lnSpc>
                <a:spcPct val="10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0517" indent="0" algn="just">
              <a:lnSpc>
                <a:spcPct val="150000"/>
              </a:lnSpc>
              <a:buNone/>
            </a:pPr>
            <a:r>
              <a:rPr lang="en-US" sz="1350" dirty="0"/>
              <a:t>The Telkom Towers Complex consists of 9 buildings with a gross lettable office accommodation area  of 106,495m</a:t>
            </a:r>
            <a:r>
              <a:rPr lang="en-US" sz="1350" baseline="30000" dirty="0"/>
              <a:t>2</a:t>
            </a:r>
            <a:r>
              <a:rPr lang="en-US" sz="1350" dirty="0"/>
              <a:t> and  2,234 parking bays to the total of 60,624m</a:t>
            </a:r>
            <a:r>
              <a:rPr lang="en-US" sz="1350" baseline="30000" dirty="0"/>
              <a:t>2</a:t>
            </a:r>
            <a:r>
              <a:rPr lang="en-US" sz="1350" dirty="0"/>
              <a:t>.   The 10</a:t>
            </a:r>
            <a:r>
              <a:rPr lang="en-US" sz="1350" baseline="30000" dirty="0"/>
              <a:t>th</a:t>
            </a:r>
            <a:r>
              <a:rPr lang="en-US" sz="1350" dirty="0"/>
              <a:t> building that formed part of the Telkom Tower Complex is known as the PPR Building, which is a National Key Point Building and is used by Telkom.</a:t>
            </a:r>
          </a:p>
        </p:txBody>
      </p:sp>
      <p:grpSp>
        <p:nvGrpSpPr>
          <p:cNvPr id="6" name="Group 5"/>
          <p:cNvGrpSpPr/>
          <p:nvPr/>
        </p:nvGrpSpPr>
        <p:grpSpPr>
          <a:xfrm>
            <a:off x="5812972" y="1808683"/>
            <a:ext cx="5011656" cy="5980802"/>
            <a:chOff x="0" y="0"/>
            <a:chExt cx="6668814" cy="7266830"/>
          </a:xfrm>
        </p:grpSpPr>
        <p:sp>
          <p:nvSpPr>
            <p:cNvPr id="7" name="Rectangle 6"/>
            <p:cNvSpPr/>
            <p:nvPr/>
          </p:nvSpPr>
          <p:spPr>
            <a:xfrm>
              <a:off x="0" y="0"/>
              <a:ext cx="5252484" cy="13076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81031" tIns="40516" rIns="81031" bIns="40516"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595"/>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r="8" b="13208"/>
            <a:stretch/>
          </p:blipFill>
          <p:spPr>
            <a:xfrm>
              <a:off x="0" y="1450427"/>
              <a:ext cx="6668814" cy="4398580"/>
            </a:xfrm>
            <a:prstGeom prst="rect">
              <a:avLst/>
            </a:prstGeom>
          </p:spPr>
        </p:pic>
        <p:sp>
          <p:nvSpPr>
            <p:cNvPr id="9" name="Text Box 2"/>
            <p:cNvSpPr txBox="1"/>
            <p:nvPr/>
          </p:nvSpPr>
          <p:spPr>
            <a:xfrm>
              <a:off x="78828" y="425669"/>
              <a:ext cx="1190625" cy="79689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031" tIns="40516" rIns="81031" bIns="4051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pPr>
              <a:r>
                <a:rPr lang="en-US" sz="798" b="1" dirty="0">
                  <a:latin typeface="Arial"/>
                  <a:ea typeface="Calibri"/>
                  <a:cs typeface="Times New Roman"/>
                </a:rPr>
                <a:t>Telkom Tower West</a:t>
              </a:r>
              <a:endParaRPr lang="en-US" sz="798" dirty="0">
                <a:ea typeface="Calibri"/>
                <a:cs typeface="Times New Roman"/>
              </a:endParaRPr>
            </a:p>
            <a:p>
              <a:pPr algn="ctr">
                <a:lnSpc>
                  <a:spcPct val="115000"/>
                </a:lnSpc>
              </a:pPr>
              <a:r>
                <a:rPr lang="en-US" sz="798" dirty="0">
                  <a:latin typeface="Arial"/>
                  <a:ea typeface="Calibri"/>
                  <a:cs typeface="Times New Roman"/>
                </a:rPr>
                <a:t>Lettable area</a:t>
              </a:r>
              <a:endParaRPr lang="en-US" sz="798" dirty="0">
                <a:ea typeface="Calibri"/>
                <a:cs typeface="Times New Roman"/>
              </a:endParaRPr>
            </a:p>
            <a:p>
              <a:pPr algn="ctr">
                <a:lnSpc>
                  <a:spcPct val="115000"/>
                </a:lnSpc>
              </a:pPr>
              <a:r>
                <a:rPr lang="en-US" sz="798" dirty="0">
                  <a:latin typeface="Arial"/>
                  <a:ea typeface="Calibri"/>
                  <a:cs typeface="Times New Roman"/>
                </a:rPr>
                <a:t>1,021m</a:t>
              </a:r>
              <a:r>
                <a:rPr lang="en-US" sz="798" baseline="30000" dirty="0">
                  <a:latin typeface="Arial"/>
                  <a:ea typeface="Calibri"/>
                  <a:cs typeface="Times New Roman"/>
                </a:rPr>
                <a:t>2</a:t>
              </a:r>
              <a:endParaRPr lang="en-US" sz="798" dirty="0">
                <a:ea typeface="Calibri"/>
                <a:cs typeface="Times New Roman"/>
              </a:endParaRPr>
            </a:p>
          </p:txBody>
        </p:sp>
        <p:sp>
          <p:nvSpPr>
            <p:cNvPr id="10" name="Text Box 3"/>
            <p:cNvSpPr txBox="1"/>
            <p:nvPr/>
          </p:nvSpPr>
          <p:spPr>
            <a:xfrm>
              <a:off x="1371600" y="425669"/>
              <a:ext cx="1190625" cy="79689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031" tIns="40516" rIns="81031" bIns="4051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pPr>
              <a:r>
                <a:rPr lang="en-US" sz="798" b="1" dirty="0">
                  <a:latin typeface="Arial"/>
                  <a:ea typeface="Calibri"/>
                  <a:cs typeface="Times New Roman"/>
                </a:rPr>
                <a:t>Telkom Tower North</a:t>
              </a:r>
              <a:endParaRPr lang="en-US" sz="798" dirty="0">
                <a:ea typeface="Calibri"/>
                <a:cs typeface="Times New Roman"/>
              </a:endParaRPr>
            </a:p>
            <a:p>
              <a:pPr algn="ctr">
                <a:lnSpc>
                  <a:spcPct val="115000"/>
                </a:lnSpc>
              </a:pPr>
              <a:r>
                <a:rPr lang="en-US" sz="798" dirty="0">
                  <a:latin typeface="Arial"/>
                  <a:ea typeface="Calibri"/>
                  <a:cs typeface="Times New Roman"/>
                </a:rPr>
                <a:t>Lettable area</a:t>
              </a:r>
              <a:endParaRPr lang="en-US" sz="798" dirty="0">
                <a:ea typeface="Calibri"/>
                <a:cs typeface="Times New Roman"/>
              </a:endParaRPr>
            </a:p>
            <a:p>
              <a:pPr algn="ctr">
                <a:lnSpc>
                  <a:spcPct val="115000"/>
                </a:lnSpc>
              </a:pPr>
              <a:r>
                <a:rPr lang="en-US" sz="798" dirty="0">
                  <a:latin typeface="Arial"/>
                  <a:ea typeface="Calibri"/>
                  <a:cs typeface="Times New Roman"/>
                </a:rPr>
                <a:t>26,981m</a:t>
              </a:r>
              <a:r>
                <a:rPr lang="en-US" sz="798" baseline="30000" dirty="0">
                  <a:latin typeface="Arial"/>
                  <a:ea typeface="Calibri"/>
                  <a:cs typeface="Times New Roman"/>
                </a:rPr>
                <a:t>2</a:t>
              </a:r>
              <a:endParaRPr lang="en-US" sz="798" dirty="0">
                <a:ea typeface="Calibri"/>
                <a:cs typeface="Times New Roman"/>
              </a:endParaRPr>
            </a:p>
          </p:txBody>
        </p:sp>
        <p:sp>
          <p:nvSpPr>
            <p:cNvPr id="11" name="Text Box 4"/>
            <p:cNvSpPr txBox="1"/>
            <p:nvPr/>
          </p:nvSpPr>
          <p:spPr>
            <a:xfrm>
              <a:off x="2680138" y="425669"/>
              <a:ext cx="1190625" cy="79689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031" tIns="40516" rIns="81031" bIns="4051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pPr>
              <a:r>
                <a:rPr lang="en-US" sz="798" b="1" dirty="0">
                  <a:latin typeface="Arial"/>
                  <a:ea typeface="Calibri"/>
                  <a:cs typeface="Times New Roman"/>
                </a:rPr>
                <a:t>Telkom Tower East</a:t>
              </a:r>
              <a:endParaRPr lang="en-US" sz="798" dirty="0">
                <a:ea typeface="Calibri"/>
                <a:cs typeface="Times New Roman"/>
              </a:endParaRPr>
            </a:p>
            <a:p>
              <a:pPr algn="ctr">
                <a:lnSpc>
                  <a:spcPct val="115000"/>
                </a:lnSpc>
              </a:pPr>
              <a:r>
                <a:rPr lang="en-US" sz="798" dirty="0">
                  <a:latin typeface="Arial"/>
                  <a:ea typeface="Calibri"/>
                  <a:cs typeface="Times New Roman"/>
                </a:rPr>
                <a:t>Lettable area</a:t>
              </a:r>
              <a:endParaRPr lang="en-US" sz="798" dirty="0">
                <a:ea typeface="Calibri"/>
                <a:cs typeface="Times New Roman"/>
              </a:endParaRPr>
            </a:p>
            <a:p>
              <a:pPr algn="ctr">
                <a:lnSpc>
                  <a:spcPct val="115000"/>
                </a:lnSpc>
              </a:pPr>
              <a:r>
                <a:rPr lang="en-US" sz="798" dirty="0">
                  <a:latin typeface="Arial"/>
                  <a:ea typeface="Calibri"/>
                  <a:cs typeface="Times New Roman"/>
                </a:rPr>
                <a:t>14,722m</a:t>
              </a:r>
              <a:r>
                <a:rPr lang="en-US" sz="798" baseline="30000" dirty="0">
                  <a:latin typeface="Arial"/>
                  <a:ea typeface="Calibri"/>
                  <a:cs typeface="Times New Roman"/>
                </a:rPr>
                <a:t>2</a:t>
              </a:r>
              <a:endParaRPr lang="en-US" sz="798" dirty="0">
                <a:ea typeface="Calibri"/>
                <a:cs typeface="Times New Roman"/>
              </a:endParaRPr>
            </a:p>
          </p:txBody>
        </p:sp>
        <p:sp>
          <p:nvSpPr>
            <p:cNvPr id="12" name="Text Box 5"/>
            <p:cNvSpPr txBox="1"/>
            <p:nvPr/>
          </p:nvSpPr>
          <p:spPr>
            <a:xfrm>
              <a:off x="3972911" y="425669"/>
              <a:ext cx="1190625" cy="79689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031" tIns="40516" rIns="81031" bIns="4051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pPr>
              <a:r>
                <a:rPr lang="en-US" sz="798" b="1" dirty="0">
                  <a:latin typeface="Arial"/>
                  <a:ea typeface="Calibri"/>
                  <a:cs typeface="Times New Roman"/>
                </a:rPr>
                <a:t>Annex</a:t>
              </a:r>
              <a:endParaRPr lang="en-US" sz="798" dirty="0">
                <a:ea typeface="Calibri"/>
                <a:cs typeface="Times New Roman"/>
              </a:endParaRPr>
            </a:p>
            <a:p>
              <a:pPr algn="ctr">
                <a:lnSpc>
                  <a:spcPct val="115000"/>
                </a:lnSpc>
              </a:pPr>
              <a:r>
                <a:rPr lang="en-US" sz="798" b="1" dirty="0">
                  <a:latin typeface="Arial"/>
                  <a:ea typeface="Calibri"/>
                  <a:cs typeface="Times New Roman"/>
                </a:rPr>
                <a:t> </a:t>
              </a:r>
              <a:endParaRPr lang="en-US" sz="798" dirty="0">
                <a:ea typeface="Calibri"/>
                <a:cs typeface="Times New Roman"/>
              </a:endParaRPr>
            </a:p>
            <a:p>
              <a:pPr algn="ctr">
                <a:lnSpc>
                  <a:spcPct val="115000"/>
                </a:lnSpc>
              </a:pPr>
              <a:r>
                <a:rPr lang="en-US" sz="798" dirty="0">
                  <a:latin typeface="Arial"/>
                  <a:ea typeface="Calibri"/>
                  <a:cs typeface="Times New Roman"/>
                </a:rPr>
                <a:t>Lettable area</a:t>
              </a:r>
              <a:endParaRPr lang="en-US" sz="798" dirty="0">
                <a:ea typeface="Calibri"/>
                <a:cs typeface="Times New Roman"/>
              </a:endParaRPr>
            </a:p>
            <a:p>
              <a:pPr algn="ctr">
                <a:lnSpc>
                  <a:spcPct val="115000"/>
                </a:lnSpc>
              </a:pPr>
              <a:r>
                <a:rPr lang="en-US" sz="798" dirty="0">
                  <a:latin typeface="Arial"/>
                  <a:ea typeface="Calibri"/>
                  <a:cs typeface="Times New Roman"/>
                </a:rPr>
                <a:t>5,547m</a:t>
              </a:r>
              <a:r>
                <a:rPr lang="en-US" sz="798" baseline="30000" dirty="0">
                  <a:latin typeface="Arial"/>
                  <a:ea typeface="Calibri"/>
                  <a:cs typeface="Times New Roman"/>
                </a:rPr>
                <a:t>2</a:t>
              </a:r>
              <a:endParaRPr lang="en-US" sz="798" dirty="0">
                <a:ea typeface="Calibri"/>
                <a:cs typeface="Times New Roman"/>
              </a:endParaRPr>
            </a:p>
          </p:txBody>
        </p:sp>
        <p:sp>
          <p:nvSpPr>
            <p:cNvPr id="13" name="Text Box 6"/>
            <p:cNvSpPr txBox="1"/>
            <p:nvPr/>
          </p:nvSpPr>
          <p:spPr>
            <a:xfrm>
              <a:off x="5470635" y="425669"/>
              <a:ext cx="1190625" cy="796899"/>
            </a:xfrm>
            <a:prstGeom prst="rect">
              <a:avLst/>
            </a:prstGeom>
            <a:solidFill>
              <a:schemeClr val="lt1"/>
            </a:solidFill>
            <a:ln w="1270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031" tIns="40516" rIns="81031" bIns="4051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pPr>
              <a:r>
                <a:rPr lang="en-US" sz="798" b="1" dirty="0">
                  <a:latin typeface="Arial"/>
                  <a:ea typeface="Calibri"/>
                  <a:cs typeface="Times New Roman"/>
                </a:rPr>
                <a:t>PPR – National Key Point</a:t>
              </a:r>
            </a:p>
            <a:p>
              <a:pPr algn="ctr">
                <a:lnSpc>
                  <a:spcPct val="115000"/>
                </a:lnSpc>
              </a:pPr>
              <a:r>
                <a:rPr lang="en-US" sz="798" b="1" dirty="0">
                  <a:latin typeface="Arial"/>
                  <a:ea typeface="Calibri"/>
                  <a:cs typeface="Times New Roman"/>
                </a:rPr>
                <a:t>EXCLUDED</a:t>
              </a:r>
              <a:r>
                <a:rPr lang="en-US" sz="798" dirty="0">
                  <a:latin typeface="Arial"/>
                  <a:ea typeface="Calibri"/>
                  <a:cs typeface="Times New Roman"/>
                </a:rPr>
                <a:t> </a:t>
              </a:r>
              <a:endParaRPr lang="en-US" sz="798" dirty="0">
                <a:ea typeface="Calibri"/>
                <a:cs typeface="Times New Roman"/>
              </a:endParaRPr>
            </a:p>
            <a:p>
              <a:pPr algn="ctr">
                <a:lnSpc>
                  <a:spcPct val="115000"/>
                </a:lnSpc>
              </a:pPr>
              <a:r>
                <a:rPr lang="en-US" sz="798" dirty="0">
                  <a:latin typeface="Arial"/>
                  <a:ea typeface="Calibri"/>
                  <a:cs typeface="Times New Roman"/>
                </a:rPr>
                <a:t>Telkom</a:t>
              </a:r>
              <a:endParaRPr lang="en-US" sz="798" dirty="0">
                <a:ea typeface="Calibri"/>
                <a:cs typeface="Times New Roman"/>
              </a:endParaRPr>
            </a:p>
          </p:txBody>
        </p:sp>
        <p:cxnSp>
          <p:nvCxnSpPr>
            <p:cNvPr id="15" name="Straight Connector 14"/>
            <p:cNvCxnSpPr/>
            <p:nvPr/>
          </p:nvCxnSpPr>
          <p:spPr>
            <a:xfrm>
              <a:off x="1182414" y="1213945"/>
              <a:ext cx="308345" cy="2881845"/>
            </a:xfrm>
            <a:prstGeom prst="line">
              <a:avLst/>
            </a:prstGeom>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V="1">
              <a:off x="1876097" y="1213945"/>
              <a:ext cx="0" cy="1010060"/>
            </a:xfrm>
            <a:prstGeom prst="line">
              <a:avLst/>
            </a:prstGeom>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2554014" y="1213945"/>
              <a:ext cx="234138" cy="1009617"/>
            </a:xfrm>
            <a:prstGeom prst="line">
              <a:avLst/>
            </a:prstGeom>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flipH="1">
              <a:off x="3090042" y="1213945"/>
              <a:ext cx="1095153" cy="1477876"/>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H="1">
              <a:off x="3720662" y="1213945"/>
              <a:ext cx="2190115" cy="174238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20" name="Text Box 15"/>
            <p:cNvSpPr txBox="1"/>
            <p:nvPr/>
          </p:nvSpPr>
          <p:spPr>
            <a:xfrm>
              <a:off x="268014" y="0"/>
              <a:ext cx="4933315"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031" tIns="40516" rIns="81031" bIns="4051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spcAft>
                  <a:spcPts val="886"/>
                </a:spcAft>
              </a:pPr>
              <a:r>
                <a:rPr lang="en-US" sz="1152" b="1" dirty="0">
                  <a:solidFill>
                    <a:srgbClr val="FFFFFF"/>
                  </a:solidFill>
                  <a:ea typeface="Calibri"/>
                  <a:cs typeface="Times New Roman"/>
                </a:rPr>
                <a:t>NORTH BLOCK – Phases 1 &amp; 2</a:t>
              </a:r>
              <a:endParaRPr lang="en-US" sz="975" dirty="0">
                <a:ea typeface="Calibri"/>
                <a:cs typeface="Times New Roman"/>
              </a:endParaRPr>
            </a:p>
          </p:txBody>
        </p:sp>
        <p:sp>
          <p:nvSpPr>
            <p:cNvPr id="21" name="Rectangle 20"/>
            <p:cNvSpPr/>
            <p:nvPr/>
          </p:nvSpPr>
          <p:spPr>
            <a:xfrm>
              <a:off x="0" y="5959365"/>
              <a:ext cx="6661785" cy="130746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81031" tIns="40516" rIns="81031" bIns="40516"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595"/>
            </a:p>
          </p:txBody>
        </p:sp>
        <p:sp>
          <p:nvSpPr>
            <p:cNvPr id="22" name="Text Box 18"/>
            <p:cNvSpPr txBox="1"/>
            <p:nvPr/>
          </p:nvSpPr>
          <p:spPr>
            <a:xfrm>
              <a:off x="173421" y="6101255"/>
              <a:ext cx="1190625" cy="7962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031" tIns="40516" rIns="81031" bIns="4051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pPr>
              <a:r>
                <a:rPr lang="en-US" sz="798" b="1" dirty="0">
                  <a:latin typeface="Arial"/>
                  <a:ea typeface="Calibri"/>
                  <a:cs typeface="Times New Roman"/>
                </a:rPr>
                <a:t>Telkom Tower South</a:t>
              </a:r>
              <a:endParaRPr lang="en-US" sz="798" dirty="0">
                <a:ea typeface="Calibri"/>
                <a:cs typeface="Times New Roman"/>
              </a:endParaRPr>
            </a:p>
            <a:p>
              <a:pPr algn="ctr">
                <a:lnSpc>
                  <a:spcPct val="115000"/>
                </a:lnSpc>
              </a:pPr>
              <a:r>
                <a:rPr lang="en-US" sz="798" dirty="0">
                  <a:latin typeface="Arial"/>
                  <a:ea typeface="Calibri"/>
                  <a:cs typeface="Times New Roman"/>
                </a:rPr>
                <a:t>Lettable area</a:t>
              </a:r>
              <a:endParaRPr lang="en-US" sz="798" dirty="0">
                <a:ea typeface="Calibri"/>
                <a:cs typeface="Times New Roman"/>
              </a:endParaRPr>
            </a:p>
            <a:p>
              <a:pPr algn="ctr">
                <a:lnSpc>
                  <a:spcPct val="115000"/>
                </a:lnSpc>
              </a:pPr>
              <a:r>
                <a:rPr lang="en-US" sz="798" dirty="0">
                  <a:latin typeface="Arial"/>
                  <a:ea typeface="Calibri"/>
                  <a:cs typeface="Times New Roman"/>
                </a:rPr>
                <a:t>38,707m</a:t>
              </a:r>
              <a:r>
                <a:rPr lang="en-US" sz="798" baseline="30000" dirty="0">
                  <a:latin typeface="Arial"/>
                  <a:ea typeface="Calibri"/>
                  <a:cs typeface="Times New Roman"/>
                </a:rPr>
                <a:t>2</a:t>
              </a:r>
              <a:endParaRPr lang="en-US" sz="798" dirty="0">
                <a:ea typeface="Calibri"/>
                <a:cs typeface="Times New Roman"/>
              </a:endParaRPr>
            </a:p>
          </p:txBody>
        </p:sp>
        <p:sp>
          <p:nvSpPr>
            <p:cNvPr id="23" name="Text Box 19"/>
            <p:cNvSpPr txBox="1"/>
            <p:nvPr/>
          </p:nvSpPr>
          <p:spPr>
            <a:xfrm>
              <a:off x="1481959" y="6101255"/>
              <a:ext cx="1190625" cy="7962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031" tIns="40516" rIns="81031" bIns="4051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pPr>
              <a:r>
                <a:rPr lang="en-US" sz="798" b="1" dirty="0">
                  <a:latin typeface="Arial"/>
                  <a:ea typeface="Calibri"/>
                  <a:cs typeface="Times New Roman"/>
                </a:rPr>
                <a:t>IT Building</a:t>
              </a:r>
              <a:endParaRPr lang="en-US" sz="798" dirty="0">
                <a:ea typeface="Calibri"/>
                <a:cs typeface="Times New Roman"/>
              </a:endParaRPr>
            </a:p>
            <a:p>
              <a:pPr algn="ctr">
                <a:lnSpc>
                  <a:spcPct val="115000"/>
                </a:lnSpc>
              </a:pPr>
              <a:r>
                <a:rPr lang="en-US" sz="798" dirty="0">
                  <a:latin typeface="Arial"/>
                  <a:ea typeface="Calibri"/>
                  <a:cs typeface="Times New Roman"/>
                </a:rPr>
                <a:t>lease to Telkom</a:t>
              </a:r>
              <a:endParaRPr lang="en-US" sz="798" dirty="0">
                <a:ea typeface="Calibri"/>
                <a:cs typeface="Times New Roman"/>
              </a:endParaRPr>
            </a:p>
            <a:p>
              <a:pPr algn="ctr">
                <a:lnSpc>
                  <a:spcPct val="115000"/>
                </a:lnSpc>
              </a:pPr>
              <a:r>
                <a:rPr lang="en-US" sz="798" dirty="0">
                  <a:latin typeface="Arial"/>
                  <a:ea typeface="Calibri"/>
                  <a:cs typeface="Times New Roman"/>
                </a:rPr>
                <a:t>Lettable area</a:t>
              </a:r>
              <a:endParaRPr lang="en-US" sz="798" dirty="0">
                <a:ea typeface="Calibri"/>
                <a:cs typeface="Times New Roman"/>
              </a:endParaRPr>
            </a:p>
            <a:p>
              <a:pPr algn="ctr">
                <a:lnSpc>
                  <a:spcPct val="115000"/>
                </a:lnSpc>
              </a:pPr>
              <a:r>
                <a:rPr lang="en-US" sz="798" dirty="0">
                  <a:latin typeface="Arial"/>
                  <a:ea typeface="Calibri"/>
                  <a:cs typeface="Times New Roman"/>
                </a:rPr>
                <a:t>7,218m</a:t>
              </a:r>
              <a:r>
                <a:rPr lang="en-US" sz="798" baseline="30000" dirty="0">
                  <a:latin typeface="Arial"/>
                  <a:ea typeface="Calibri"/>
                  <a:cs typeface="Times New Roman"/>
                </a:rPr>
                <a:t>2</a:t>
              </a:r>
              <a:endParaRPr lang="en-US" sz="798" dirty="0">
                <a:ea typeface="Calibri"/>
                <a:cs typeface="Times New Roman"/>
              </a:endParaRPr>
            </a:p>
          </p:txBody>
        </p:sp>
        <p:sp>
          <p:nvSpPr>
            <p:cNvPr id="24" name="Text Box 20"/>
            <p:cNvSpPr txBox="1"/>
            <p:nvPr/>
          </p:nvSpPr>
          <p:spPr>
            <a:xfrm>
              <a:off x="2790497" y="6101255"/>
              <a:ext cx="1190625" cy="7962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031" tIns="40516" rIns="81031" bIns="4051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pPr>
              <a:r>
                <a:rPr lang="en-US" sz="798" b="1" dirty="0">
                  <a:latin typeface="Arial"/>
                  <a:ea typeface="Calibri"/>
                  <a:cs typeface="Times New Roman"/>
                </a:rPr>
                <a:t>PR Building</a:t>
              </a:r>
              <a:endParaRPr lang="en-US" sz="798" dirty="0">
                <a:ea typeface="Calibri"/>
                <a:cs typeface="Times New Roman"/>
              </a:endParaRPr>
            </a:p>
            <a:p>
              <a:pPr algn="ctr">
                <a:lnSpc>
                  <a:spcPct val="115000"/>
                </a:lnSpc>
              </a:pPr>
              <a:r>
                <a:rPr lang="en-US" sz="798" dirty="0">
                  <a:latin typeface="Arial"/>
                  <a:ea typeface="Calibri"/>
                  <a:cs typeface="Times New Roman"/>
                </a:rPr>
                <a:t>lease to Telkom</a:t>
              </a:r>
              <a:endParaRPr lang="en-US" sz="798" dirty="0">
                <a:ea typeface="Calibri"/>
                <a:cs typeface="Times New Roman"/>
              </a:endParaRPr>
            </a:p>
            <a:p>
              <a:pPr algn="ctr">
                <a:lnSpc>
                  <a:spcPct val="115000"/>
                </a:lnSpc>
              </a:pPr>
              <a:r>
                <a:rPr lang="en-US" sz="798" dirty="0">
                  <a:latin typeface="Arial"/>
                  <a:ea typeface="Calibri"/>
                  <a:cs typeface="Times New Roman"/>
                </a:rPr>
                <a:t>Lettable area</a:t>
              </a:r>
              <a:endParaRPr lang="en-US" sz="798" dirty="0">
                <a:ea typeface="Calibri"/>
                <a:cs typeface="Times New Roman"/>
              </a:endParaRPr>
            </a:p>
            <a:p>
              <a:pPr algn="ctr">
                <a:lnSpc>
                  <a:spcPct val="115000"/>
                </a:lnSpc>
              </a:pPr>
              <a:r>
                <a:rPr lang="en-US" sz="798" dirty="0">
                  <a:latin typeface="Arial"/>
                  <a:ea typeface="Calibri"/>
                  <a:cs typeface="Times New Roman"/>
                </a:rPr>
                <a:t>4,266m</a:t>
              </a:r>
              <a:r>
                <a:rPr lang="en-US" sz="798" baseline="30000" dirty="0">
                  <a:latin typeface="Arial"/>
                  <a:ea typeface="Calibri"/>
                  <a:cs typeface="Times New Roman"/>
                </a:rPr>
                <a:t>2</a:t>
              </a:r>
              <a:endParaRPr lang="en-US" sz="798" dirty="0">
                <a:ea typeface="Calibri"/>
                <a:cs typeface="Times New Roman"/>
              </a:endParaRPr>
            </a:p>
          </p:txBody>
        </p:sp>
        <p:sp>
          <p:nvSpPr>
            <p:cNvPr id="25" name="Text Box 21"/>
            <p:cNvSpPr txBox="1"/>
            <p:nvPr/>
          </p:nvSpPr>
          <p:spPr>
            <a:xfrm>
              <a:off x="4067504" y="6101255"/>
              <a:ext cx="1190625" cy="7962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031" tIns="40516" rIns="81031" bIns="4051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pPr>
              <a:r>
                <a:rPr lang="en-US" sz="798" b="1" dirty="0">
                  <a:latin typeface="Arial"/>
                  <a:ea typeface="Calibri"/>
                  <a:cs typeface="Times New Roman"/>
                </a:rPr>
                <a:t>Central Building</a:t>
              </a:r>
              <a:endParaRPr lang="en-US" sz="798" dirty="0">
                <a:ea typeface="Calibri"/>
                <a:cs typeface="Times New Roman"/>
              </a:endParaRPr>
            </a:p>
            <a:p>
              <a:pPr algn="ctr">
                <a:lnSpc>
                  <a:spcPct val="115000"/>
                </a:lnSpc>
              </a:pPr>
              <a:r>
                <a:rPr lang="en-US" sz="798" dirty="0">
                  <a:latin typeface="Arial"/>
                  <a:ea typeface="Calibri"/>
                  <a:cs typeface="Times New Roman"/>
                </a:rPr>
                <a:t>Lettable area</a:t>
              </a:r>
              <a:endParaRPr lang="en-US" sz="798" dirty="0">
                <a:ea typeface="Calibri"/>
                <a:cs typeface="Times New Roman"/>
              </a:endParaRPr>
            </a:p>
            <a:p>
              <a:pPr algn="ctr">
                <a:lnSpc>
                  <a:spcPct val="115000"/>
                </a:lnSpc>
              </a:pPr>
              <a:r>
                <a:rPr lang="en-US" sz="798" dirty="0">
                  <a:latin typeface="Arial"/>
                  <a:ea typeface="Calibri"/>
                  <a:cs typeface="Times New Roman"/>
                </a:rPr>
                <a:t>3,675m</a:t>
              </a:r>
              <a:r>
                <a:rPr lang="en-US" sz="798" baseline="30000" dirty="0">
                  <a:latin typeface="Arial"/>
                  <a:ea typeface="Calibri"/>
                  <a:cs typeface="Times New Roman"/>
                </a:rPr>
                <a:t>2</a:t>
              </a:r>
              <a:endParaRPr lang="en-US" sz="798" dirty="0">
                <a:ea typeface="Calibri"/>
                <a:cs typeface="Times New Roman"/>
              </a:endParaRPr>
            </a:p>
          </p:txBody>
        </p:sp>
        <p:sp>
          <p:nvSpPr>
            <p:cNvPr id="26" name="Text Box 22"/>
            <p:cNvSpPr txBox="1"/>
            <p:nvPr/>
          </p:nvSpPr>
          <p:spPr>
            <a:xfrm>
              <a:off x="819807" y="6905296"/>
              <a:ext cx="4933315"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031" tIns="40516" rIns="81031" bIns="4051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spcAft>
                  <a:spcPts val="886"/>
                </a:spcAft>
              </a:pPr>
              <a:r>
                <a:rPr lang="en-US" sz="1152" b="1">
                  <a:solidFill>
                    <a:srgbClr val="FFFFFF"/>
                  </a:solidFill>
                  <a:ea typeface="Calibri"/>
                  <a:cs typeface="Times New Roman"/>
                </a:rPr>
                <a:t>SOUTH BLOCK</a:t>
              </a:r>
              <a:endParaRPr lang="en-US" sz="975">
                <a:ea typeface="Calibri"/>
                <a:cs typeface="Times New Roman"/>
              </a:endParaRPr>
            </a:p>
          </p:txBody>
        </p:sp>
        <p:sp>
          <p:nvSpPr>
            <p:cNvPr id="27" name="Text Box 23"/>
            <p:cNvSpPr txBox="1"/>
            <p:nvPr/>
          </p:nvSpPr>
          <p:spPr>
            <a:xfrm>
              <a:off x="5344511" y="6101255"/>
              <a:ext cx="1190625" cy="7962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1031" tIns="40516" rIns="81031" bIns="40516"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pPr>
              <a:r>
                <a:rPr lang="en-US" sz="798" b="1" dirty="0">
                  <a:latin typeface="Arial"/>
                  <a:ea typeface="Calibri"/>
                  <a:cs typeface="Times New Roman"/>
                </a:rPr>
                <a:t>Somerset House</a:t>
              </a:r>
              <a:endParaRPr lang="en-US" sz="798" dirty="0">
                <a:ea typeface="Calibri"/>
                <a:cs typeface="Times New Roman"/>
              </a:endParaRPr>
            </a:p>
            <a:p>
              <a:pPr algn="ctr">
                <a:lnSpc>
                  <a:spcPct val="115000"/>
                </a:lnSpc>
              </a:pPr>
              <a:r>
                <a:rPr lang="en-US" sz="798" dirty="0">
                  <a:latin typeface="Arial"/>
                  <a:ea typeface="Calibri"/>
                  <a:cs typeface="Times New Roman"/>
                </a:rPr>
                <a:t>Lettable area</a:t>
              </a:r>
              <a:endParaRPr lang="en-US" sz="798" dirty="0">
                <a:ea typeface="Calibri"/>
                <a:cs typeface="Times New Roman"/>
              </a:endParaRPr>
            </a:p>
            <a:p>
              <a:pPr algn="ctr">
                <a:lnSpc>
                  <a:spcPct val="115000"/>
                </a:lnSpc>
              </a:pPr>
              <a:r>
                <a:rPr lang="en-US" sz="798" dirty="0">
                  <a:latin typeface="Arial"/>
                  <a:ea typeface="Calibri"/>
                  <a:cs typeface="Times New Roman"/>
                </a:rPr>
                <a:t>4,358m</a:t>
              </a:r>
              <a:r>
                <a:rPr lang="en-US" sz="798" baseline="30000" dirty="0">
                  <a:latin typeface="Arial"/>
                  <a:ea typeface="Calibri"/>
                  <a:cs typeface="Times New Roman"/>
                </a:rPr>
                <a:t>2</a:t>
              </a:r>
              <a:endParaRPr lang="en-US" sz="798" dirty="0">
                <a:ea typeface="Calibri"/>
                <a:cs typeface="Times New Roman"/>
              </a:endParaRPr>
            </a:p>
          </p:txBody>
        </p:sp>
        <p:cxnSp>
          <p:nvCxnSpPr>
            <p:cNvPr id="28" name="Straight Connector 27"/>
            <p:cNvCxnSpPr/>
            <p:nvPr/>
          </p:nvCxnSpPr>
          <p:spPr>
            <a:xfrm flipV="1">
              <a:off x="1103587" y="3878317"/>
              <a:ext cx="1673860" cy="2220595"/>
            </a:xfrm>
            <a:prstGeom prst="line">
              <a:avLst/>
            </a:prstGeom>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H="1" flipV="1">
              <a:off x="4540469" y="4713889"/>
              <a:ext cx="154940" cy="1389380"/>
            </a:xfrm>
            <a:prstGeom prst="line">
              <a:avLst/>
            </a:prstGeom>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flipH="1" flipV="1">
              <a:off x="4934607" y="4256689"/>
              <a:ext cx="978535" cy="1839595"/>
            </a:xfrm>
            <a:prstGeom prst="line">
              <a:avLst/>
            </a:prstGeom>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flipH="1">
              <a:off x="3484180" y="4319752"/>
              <a:ext cx="589915" cy="1781175"/>
            </a:xfrm>
            <a:prstGeom prst="line">
              <a:avLst/>
            </a:prstGeom>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flipH="1">
              <a:off x="2475187" y="3736427"/>
              <a:ext cx="1076960" cy="2350770"/>
            </a:xfrm>
            <a:prstGeom prst="line">
              <a:avLst/>
            </a:prstGeom>
            <a:ln/>
          </p:spPr>
          <p:style>
            <a:lnRef idx="2">
              <a:schemeClr val="dk1"/>
            </a:lnRef>
            <a:fillRef idx="0">
              <a:schemeClr val="dk1"/>
            </a:fillRef>
            <a:effectRef idx="1">
              <a:schemeClr val="dk1"/>
            </a:effectRef>
            <a:fontRef idx="minor">
              <a:schemeClr val="tx1"/>
            </a:fontRef>
          </p:style>
        </p:cxnSp>
      </p:grpSp>
      <p:sp>
        <p:nvSpPr>
          <p:cNvPr id="5" name="TextBox 4"/>
          <p:cNvSpPr txBox="1"/>
          <p:nvPr/>
        </p:nvSpPr>
        <p:spPr>
          <a:xfrm>
            <a:off x="6971049" y="1961974"/>
            <a:ext cx="611065" cy="228652"/>
          </a:xfrm>
          <a:prstGeom prst="rect">
            <a:avLst/>
          </a:prstGeom>
          <a:noFill/>
        </p:spPr>
        <p:txBody>
          <a:bodyPr wrap="none" rtlCol="0">
            <a:spAutoFit/>
          </a:bodyPr>
          <a:lstStyle/>
          <a:p>
            <a:r>
              <a:rPr lang="en-ZA" sz="886" b="1" dirty="0">
                <a:solidFill>
                  <a:srgbClr val="FF0000"/>
                </a:solidFill>
              </a:rPr>
              <a:t>Phase 1</a:t>
            </a:r>
          </a:p>
        </p:txBody>
      </p:sp>
      <p:sp>
        <p:nvSpPr>
          <p:cNvPr id="34" name="TextBox 33"/>
          <p:cNvSpPr txBox="1"/>
          <p:nvPr/>
        </p:nvSpPr>
        <p:spPr>
          <a:xfrm>
            <a:off x="8945266" y="1950297"/>
            <a:ext cx="611065" cy="228652"/>
          </a:xfrm>
          <a:prstGeom prst="rect">
            <a:avLst/>
          </a:prstGeom>
          <a:noFill/>
        </p:spPr>
        <p:txBody>
          <a:bodyPr wrap="none" rtlCol="0">
            <a:spAutoFit/>
          </a:bodyPr>
          <a:lstStyle/>
          <a:p>
            <a:r>
              <a:rPr lang="en-ZA" sz="886" b="1" dirty="0">
                <a:solidFill>
                  <a:srgbClr val="FF0000"/>
                </a:solidFill>
              </a:rPr>
              <a:t>Phase 1</a:t>
            </a:r>
          </a:p>
        </p:txBody>
      </p:sp>
      <p:sp>
        <p:nvSpPr>
          <p:cNvPr id="35" name="TextBox 34"/>
          <p:cNvSpPr txBox="1"/>
          <p:nvPr/>
        </p:nvSpPr>
        <p:spPr>
          <a:xfrm>
            <a:off x="7973740" y="1960324"/>
            <a:ext cx="611065" cy="228652"/>
          </a:xfrm>
          <a:prstGeom prst="rect">
            <a:avLst/>
          </a:prstGeom>
          <a:noFill/>
        </p:spPr>
        <p:txBody>
          <a:bodyPr wrap="none" rtlCol="0">
            <a:spAutoFit/>
          </a:bodyPr>
          <a:lstStyle/>
          <a:p>
            <a:r>
              <a:rPr lang="en-ZA" sz="886" b="1" dirty="0">
                <a:solidFill>
                  <a:srgbClr val="FFFF00"/>
                </a:solidFill>
              </a:rPr>
              <a:t>Phase 2</a:t>
            </a:r>
          </a:p>
        </p:txBody>
      </p:sp>
      <p:sp>
        <p:nvSpPr>
          <p:cNvPr id="36" name="TextBox 35"/>
          <p:cNvSpPr txBox="1"/>
          <p:nvPr/>
        </p:nvSpPr>
        <p:spPr>
          <a:xfrm>
            <a:off x="6040409" y="1950296"/>
            <a:ext cx="611065" cy="228652"/>
          </a:xfrm>
          <a:prstGeom prst="rect">
            <a:avLst/>
          </a:prstGeom>
          <a:noFill/>
        </p:spPr>
        <p:txBody>
          <a:bodyPr wrap="none" rtlCol="0">
            <a:spAutoFit/>
          </a:bodyPr>
          <a:lstStyle/>
          <a:p>
            <a:r>
              <a:rPr lang="en-ZA" sz="886" b="1" dirty="0">
                <a:solidFill>
                  <a:srgbClr val="FFFF00"/>
                </a:solidFill>
              </a:rPr>
              <a:t>Phase 2</a:t>
            </a:r>
          </a:p>
        </p:txBody>
      </p:sp>
      <p:graphicFrame>
        <p:nvGraphicFramePr>
          <p:cNvPr id="38" name="Content Placeholder 3"/>
          <p:cNvGraphicFramePr>
            <a:graphicFrameLocks/>
          </p:cNvGraphicFramePr>
          <p:nvPr>
            <p:extLst>
              <p:ext uri="{D42A27DB-BD31-4B8C-83A1-F6EECF244321}">
                <p14:modId xmlns:p14="http://schemas.microsoft.com/office/powerpoint/2010/main" xmlns="" val="873556304"/>
              </p:ext>
            </p:extLst>
          </p:nvPr>
        </p:nvGraphicFramePr>
        <p:xfrm>
          <a:off x="-21537" y="3655538"/>
          <a:ext cx="5805580" cy="3545633"/>
        </p:xfrm>
        <a:graphic>
          <a:graphicData uri="http://schemas.openxmlformats.org/drawingml/2006/table">
            <a:tbl>
              <a:tblPr firstRow="1" firstCol="1" bandRow="1">
                <a:tableStyleId>{5C22544A-7EE6-4342-B048-85BDC9FD1C3A}</a:tableStyleId>
              </a:tblPr>
              <a:tblGrid>
                <a:gridCol w="1189096">
                  <a:extLst>
                    <a:ext uri="{9D8B030D-6E8A-4147-A177-3AD203B41FA5}">
                      <a16:colId xmlns:a16="http://schemas.microsoft.com/office/drawing/2014/main" xmlns="" val="20000"/>
                    </a:ext>
                  </a:extLst>
                </a:gridCol>
                <a:gridCol w="523777">
                  <a:extLst>
                    <a:ext uri="{9D8B030D-6E8A-4147-A177-3AD203B41FA5}">
                      <a16:colId xmlns:a16="http://schemas.microsoft.com/office/drawing/2014/main" xmlns="" val="20001"/>
                    </a:ext>
                  </a:extLst>
                </a:gridCol>
                <a:gridCol w="716953">
                  <a:extLst>
                    <a:ext uri="{9D8B030D-6E8A-4147-A177-3AD203B41FA5}">
                      <a16:colId xmlns:a16="http://schemas.microsoft.com/office/drawing/2014/main" xmlns="" val="20002"/>
                    </a:ext>
                  </a:extLst>
                </a:gridCol>
                <a:gridCol w="298097">
                  <a:extLst>
                    <a:ext uri="{9D8B030D-6E8A-4147-A177-3AD203B41FA5}">
                      <a16:colId xmlns:a16="http://schemas.microsoft.com/office/drawing/2014/main" xmlns="" val="20003"/>
                    </a:ext>
                  </a:extLst>
                </a:gridCol>
                <a:gridCol w="3077657">
                  <a:extLst>
                    <a:ext uri="{9D8B030D-6E8A-4147-A177-3AD203B41FA5}">
                      <a16:colId xmlns:a16="http://schemas.microsoft.com/office/drawing/2014/main" xmlns="" val="20004"/>
                    </a:ext>
                  </a:extLst>
                </a:gridCol>
              </a:tblGrid>
              <a:tr h="531035">
                <a:tc>
                  <a:txBody>
                    <a:bodyPr/>
                    <a:lstStyle/>
                    <a:p>
                      <a:pPr marL="0" marR="0" algn="ctr">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Building</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Grade</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Gross Lettable Area </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Age</a:t>
                      </a:r>
                      <a:endParaRPr lang="en-US" sz="1000" dirty="0">
                        <a:effectLst/>
                        <a:latin typeface="Calibri" panose="020F0502020204030204" pitchFamily="34" charset="0"/>
                        <a:ea typeface="Calibri"/>
                        <a:cs typeface="Calibri" panose="020F0502020204030204" pitchFamily="34" charset="0"/>
                      </a:endParaRPr>
                    </a:p>
                  </a:txBody>
                  <a:tcPr marL="46611" marR="46611" marT="0" marB="0" vert="vert270" anchor="ctr"/>
                </a:tc>
                <a:tc>
                  <a:txBody>
                    <a:bodyPr/>
                    <a:lstStyle/>
                    <a:p>
                      <a:pPr marL="0" marR="0" algn="ctr">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Condition</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extLst>
                  <a:ext uri="{0D108BD9-81ED-4DB2-BD59-A6C34878D82A}">
                    <a16:rowId xmlns:a16="http://schemas.microsoft.com/office/drawing/2014/main" xmlns="" val="10000"/>
                  </a:ext>
                </a:extLst>
              </a:tr>
              <a:tr h="177012">
                <a:tc>
                  <a:txBody>
                    <a:bodyPr/>
                    <a:lstStyle/>
                    <a:p>
                      <a:pPr marL="0" marR="0" algn="l">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South Tower</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B</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38,707 m</a:t>
                      </a:r>
                      <a:r>
                        <a:rPr lang="en-ZA" sz="1000" baseline="30000">
                          <a:effectLst/>
                          <a:latin typeface="Calibri" panose="020F0502020204030204" pitchFamily="34" charset="0"/>
                          <a:cs typeface="Calibri" panose="020F0502020204030204" pitchFamily="34" charset="0"/>
                        </a:rPr>
                        <a:t>2</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40</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l">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Good, the air-conditioning system must be refurbished</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extLst>
                  <a:ext uri="{0D108BD9-81ED-4DB2-BD59-A6C34878D82A}">
                    <a16:rowId xmlns:a16="http://schemas.microsoft.com/office/drawing/2014/main" xmlns="" val="10001"/>
                  </a:ext>
                </a:extLst>
              </a:tr>
              <a:tr h="354023">
                <a:tc>
                  <a:txBody>
                    <a:bodyPr/>
                    <a:lstStyle/>
                    <a:p>
                      <a:pPr marL="0" marR="0" algn="l">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West Block - Heritage</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B</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1,021 m</a:t>
                      </a:r>
                      <a:r>
                        <a:rPr lang="en-ZA" sz="1000" baseline="30000">
                          <a:effectLst/>
                          <a:latin typeface="Calibri" panose="020F0502020204030204" pitchFamily="34" charset="0"/>
                          <a:cs typeface="Calibri" panose="020F0502020204030204" pitchFamily="34" charset="0"/>
                        </a:rPr>
                        <a:t>2</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70</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l">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Good, recently renovated</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extLst>
                  <a:ext uri="{0D108BD9-81ED-4DB2-BD59-A6C34878D82A}">
                    <a16:rowId xmlns:a16="http://schemas.microsoft.com/office/drawing/2014/main" xmlns="" val="10002"/>
                  </a:ext>
                </a:extLst>
              </a:tr>
              <a:tr h="177012">
                <a:tc>
                  <a:txBody>
                    <a:bodyPr/>
                    <a:lstStyle/>
                    <a:p>
                      <a:pPr marL="0" marR="0" algn="l">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East Tower</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B</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14,722 m</a:t>
                      </a:r>
                      <a:r>
                        <a:rPr lang="en-ZA" sz="1000" baseline="30000">
                          <a:effectLst/>
                          <a:latin typeface="Calibri" panose="020F0502020204030204" pitchFamily="34" charset="0"/>
                          <a:cs typeface="Calibri" panose="020F0502020204030204" pitchFamily="34" charset="0"/>
                        </a:rPr>
                        <a:t>2</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30</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l">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Good</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extLst>
                  <a:ext uri="{0D108BD9-81ED-4DB2-BD59-A6C34878D82A}">
                    <a16:rowId xmlns:a16="http://schemas.microsoft.com/office/drawing/2014/main" xmlns="" val="10003"/>
                  </a:ext>
                </a:extLst>
              </a:tr>
              <a:tr h="177012">
                <a:tc>
                  <a:txBody>
                    <a:bodyPr/>
                    <a:lstStyle/>
                    <a:p>
                      <a:pPr marL="0" marR="0" algn="l">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North Tower</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B</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26,981 m</a:t>
                      </a:r>
                      <a:r>
                        <a:rPr lang="en-ZA" sz="1000" baseline="30000">
                          <a:effectLst/>
                          <a:latin typeface="Calibri" panose="020F0502020204030204" pitchFamily="34" charset="0"/>
                          <a:cs typeface="Calibri" panose="020F0502020204030204" pitchFamily="34" charset="0"/>
                        </a:rPr>
                        <a:t>2</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24</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l">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Good, houses the executive floor</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extLst>
                  <a:ext uri="{0D108BD9-81ED-4DB2-BD59-A6C34878D82A}">
                    <a16:rowId xmlns:a16="http://schemas.microsoft.com/office/drawing/2014/main" xmlns="" val="10004"/>
                  </a:ext>
                </a:extLst>
              </a:tr>
              <a:tr h="354023">
                <a:tc>
                  <a:txBody>
                    <a:bodyPr/>
                    <a:lstStyle/>
                    <a:p>
                      <a:pPr marL="0" marR="0" algn="l">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Somerset House - Heritage</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C</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4,358 m</a:t>
                      </a:r>
                      <a:r>
                        <a:rPr lang="en-ZA" sz="1000" baseline="30000">
                          <a:effectLst/>
                          <a:latin typeface="Calibri" panose="020F0502020204030204" pitchFamily="34" charset="0"/>
                          <a:cs typeface="Calibri" panose="020F0502020204030204" pitchFamily="34" charset="0"/>
                        </a:rPr>
                        <a:t>2</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83</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l">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Poor - to be renovated</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extLst>
                  <a:ext uri="{0D108BD9-81ED-4DB2-BD59-A6C34878D82A}">
                    <a16:rowId xmlns:a16="http://schemas.microsoft.com/office/drawing/2014/main" xmlns="" val="10005"/>
                  </a:ext>
                </a:extLst>
              </a:tr>
              <a:tr h="354023">
                <a:tc>
                  <a:txBody>
                    <a:bodyPr/>
                    <a:lstStyle/>
                    <a:p>
                      <a:pPr marL="0" marR="0" algn="l">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Central Building - Heritage</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D</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r">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3,675 m</a:t>
                      </a:r>
                      <a:r>
                        <a:rPr lang="en-ZA" sz="1000" baseline="30000" dirty="0">
                          <a:effectLst/>
                          <a:latin typeface="Calibri" panose="020F0502020204030204" pitchFamily="34" charset="0"/>
                          <a:cs typeface="Calibri" panose="020F0502020204030204" pitchFamily="34" charset="0"/>
                        </a:rPr>
                        <a:t>2</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40</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l">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Condemned – due to contamination of the water reticulation in the building</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extLst>
                  <a:ext uri="{0D108BD9-81ED-4DB2-BD59-A6C34878D82A}">
                    <a16:rowId xmlns:a16="http://schemas.microsoft.com/office/drawing/2014/main" xmlns="" val="10006"/>
                  </a:ext>
                </a:extLst>
              </a:tr>
              <a:tr h="177012">
                <a:tc>
                  <a:txBody>
                    <a:bodyPr/>
                    <a:lstStyle/>
                    <a:p>
                      <a:pPr marL="0" marR="0" algn="l">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Annex  Building</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B</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r">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5,547 m</a:t>
                      </a:r>
                      <a:r>
                        <a:rPr lang="en-ZA" sz="1000" baseline="30000" dirty="0">
                          <a:effectLst/>
                          <a:latin typeface="Calibri" panose="020F0502020204030204" pitchFamily="34" charset="0"/>
                          <a:cs typeface="Calibri" panose="020F0502020204030204" pitchFamily="34" charset="0"/>
                        </a:rPr>
                        <a:t>2</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30</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l">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Good</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extLst>
                  <a:ext uri="{0D108BD9-81ED-4DB2-BD59-A6C34878D82A}">
                    <a16:rowId xmlns:a16="http://schemas.microsoft.com/office/drawing/2014/main" xmlns="" val="10007"/>
                  </a:ext>
                </a:extLst>
              </a:tr>
              <a:tr h="177012">
                <a:tc>
                  <a:txBody>
                    <a:bodyPr/>
                    <a:lstStyle/>
                    <a:p>
                      <a:pPr marL="0" marR="0" algn="l">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IT Building </a:t>
                      </a:r>
                      <a:endParaRPr lang="en-US" sz="1000" dirty="0">
                        <a:effectLst/>
                        <a:latin typeface="Calibri" panose="020F0502020204030204" pitchFamily="34" charset="0"/>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B</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r">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7,218 m</a:t>
                      </a:r>
                      <a:r>
                        <a:rPr lang="en-ZA" sz="1000" baseline="30000" dirty="0">
                          <a:effectLst/>
                          <a:latin typeface="Calibri" panose="020F0502020204030204" pitchFamily="34" charset="0"/>
                          <a:cs typeface="Calibri" panose="020F0502020204030204" pitchFamily="34" charset="0"/>
                        </a:rPr>
                        <a:t>2</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30</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l">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Good </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extLst>
                  <a:ext uri="{0D108BD9-81ED-4DB2-BD59-A6C34878D82A}">
                    <a16:rowId xmlns:a16="http://schemas.microsoft.com/office/drawing/2014/main" xmlns="" val="10008"/>
                  </a:ext>
                </a:extLst>
              </a:tr>
              <a:tr h="177012">
                <a:tc>
                  <a:txBody>
                    <a:bodyPr/>
                    <a:lstStyle/>
                    <a:p>
                      <a:pPr marL="0" marR="0" algn="l">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PR Building</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B</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r">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4,266 m</a:t>
                      </a:r>
                      <a:r>
                        <a:rPr lang="en-ZA" sz="1000" baseline="30000" dirty="0">
                          <a:effectLst/>
                          <a:latin typeface="Calibri" panose="020F0502020204030204" pitchFamily="34" charset="0"/>
                          <a:cs typeface="Calibri" panose="020F0502020204030204" pitchFamily="34" charset="0"/>
                        </a:rPr>
                        <a:t>2</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35</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l">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Good </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extLst>
                  <a:ext uri="{0D108BD9-81ED-4DB2-BD59-A6C34878D82A}">
                    <a16:rowId xmlns:a16="http://schemas.microsoft.com/office/drawing/2014/main" xmlns="" val="10009"/>
                  </a:ext>
                </a:extLst>
              </a:tr>
              <a:tr h="354023">
                <a:tc gridSpan="2">
                  <a:txBody>
                    <a:bodyPr/>
                    <a:lstStyle/>
                    <a:p>
                      <a:pPr marL="0" marR="0" algn="l">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Parking Garages – 2234 bays</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hMerge="1">
                  <a:txBody>
                    <a:bodyPr/>
                    <a:lstStyle/>
                    <a:p>
                      <a:endParaRPr lang="en-US"/>
                    </a:p>
                  </a:txBody>
                  <a:tcPr/>
                </a:tc>
                <a:tc>
                  <a:txBody>
                    <a:bodyPr/>
                    <a:lstStyle/>
                    <a:p>
                      <a:pPr marL="0" marR="0" algn="r">
                        <a:lnSpc>
                          <a:spcPct val="115000"/>
                        </a:lnSpc>
                        <a:spcBef>
                          <a:spcPts val="0"/>
                        </a:spcBef>
                        <a:spcAft>
                          <a:spcPts val="0"/>
                        </a:spcAft>
                      </a:pPr>
                      <a:r>
                        <a:rPr lang="en-ZA" sz="1000">
                          <a:effectLst/>
                          <a:latin typeface="Calibri" panose="020F0502020204030204" pitchFamily="34" charset="0"/>
                          <a:cs typeface="Calibri" panose="020F0502020204030204" pitchFamily="34" charset="0"/>
                        </a:rPr>
                        <a:t>60,624 m</a:t>
                      </a:r>
                      <a:r>
                        <a:rPr lang="en-ZA" sz="1000" baseline="30000">
                          <a:effectLst/>
                          <a:latin typeface="Calibri" panose="020F0502020204030204" pitchFamily="34" charset="0"/>
                          <a:cs typeface="Calibri" panose="020F0502020204030204" pitchFamily="34" charset="0"/>
                        </a:rPr>
                        <a:t>2</a:t>
                      </a:r>
                      <a:endParaRPr lang="en-US" sz="100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ctr">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40</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a:txBody>
                    <a:bodyPr/>
                    <a:lstStyle/>
                    <a:p>
                      <a:pPr marL="0" marR="0" algn="l">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Very Good – equipped with a parking management system as per OR Tambo International Airport</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extLst>
                  <a:ext uri="{0D108BD9-81ED-4DB2-BD59-A6C34878D82A}">
                    <a16:rowId xmlns:a16="http://schemas.microsoft.com/office/drawing/2014/main" xmlns="" val="10010"/>
                  </a:ext>
                </a:extLst>
              </a:tr>
              <a:tr h="536434">
                <a:tc gridSpan="5">
                  <a:txBody>
                    <a:bodyPr/>
                    <a:lstStyle/>
                    <a:p>
                      <a:pPr marL="0" marR="0" algn="ctr">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176,104 m</a:t>
                      </a:r>
                      <a:r>
                        <a:rPr lang="en-ZA" sz="1000" baseline="30000" dirty="0">
                          <a:effectLst/>
                          <a:latin typeface="Calibri" panose="020F0502020204030204" pitchFamily="34" charset="0"/>
                          <a:cs typeface="Calibri" panose="020F0502020204030204" pitchFamily="34" charset="0"/>
                        </a:rPr>
                        <a:t>2</a:t>
                      </a:r>
                      <a:r>
                        <a:rPr lang="en-ZA" sz="1000" dirty="0">
                          <a:effectLst/>
                          <a:latin typeface="Calibri" panose="020F0502020204030204" pitchFamily="34" charset="0"/>
                          <a:cs typeface="Calibri" panose="020F0502020204030204" pitchFamily="34" charset="0"/>
                        </a:rPr>
                        <a:t> GLA including Parking  </a:t>
                      </a:r>
                      <a:endParaRPr lang="en-US" sz="1000" dirty="0">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ZA" sz="1000" dirty="0">
                          <a:effectLst/>
                          <a:latin typeface="Calibri" panose="020F0502020204030204" pitchFamily="34" charset="0"/>
                          <a:cs typeface="Calibri" panose="020F0502020204030204" pitchFamily="34" charset="0"/>
                        </a:rPr>
                        <a:t> </a:t>
                      </a:r>
                      <a:r>
                        <a:rPr lang="en-GB" sz="1000" dirty="0">
                          <a:effectLst/>
                          <a:latin typeface="Calibri" panose="020F0502020204030204" pitchFamily="34" charset="0"/>
                          <a:cs typeface="Calibri" panose="020F0502020204030204" pitchFamily="34" charset="0"/>
                        </a:rPr>
                        <a:t>106,495m</a:t>
                      </a:r>
                      <a:r>
                        <a:rPr lang="en-GB" sz="1000" baseline="30000" dirty="0">
                          <a:effectLst/>
                          <a:latin typeface="Calibri" panose="020F0502020204030204" pitchFamily="34" charset="0"/>
                          <a:cs typeface="Calibri" panose="020F0502020204030204" pitchFamily="34" charset="0"/>
                        </a:rPr>
                        <a:t>2</a:t>
                      </a:r>
                      <a:r>
                        <a:rPr lang="en-GB" sz="1000" dirty="0">
                          <a:effectLst/>
                          <a:latin typeface="Calibri" panose="020F0502020204030204" pitchFamily="34" charset="0"/>
                          <a:cs typeface="Calibri" panose="020F0502020204030204" pitchFamily="34" charset="0"/>
                        </a:rPr>
                        <a:t> </a:t>
                      </a:r>
                      <a:r>
                        <a:rPr lang="en-ZA" sz="1000" dirty="0">
                          <a:effectLst/>
                          <a:latin typeface="Calibri" panose="020F0502020204030204" pitchFamily="34" charset="0"/>
                          <a:cs typeface="Calibri" panose="020F0502020204030204" pitchFamily="34" charset="0"/>
                        </a:rPr>
                        <a:t>GLA Office Accommodation only</a:t>
                      </a:r>
                      <a:endParaRPr lang="en-US" sz="1000" dirty="0">
                        <a:effectLst/>
                        <a:latin typeface="Calibri" panose="020F0502020204030204" pitchFamily="34" charset="0"/>
                        <a:ea typeface="Calibri"/>
                        <a:cs typeface="Calibri" panose="020F0502020204030204" pitchFamily="34" charset="0"/>
                      </a:endParaRPr>
                    </a:p>
                  </a:txBody>
                  <a:tcPr marL="46611" marR="46611" marT="0" marB="0" anchor="ctr"/>
                </a:tc>
                <a:tc hMerge="1">
                  <a:txBody>
                    <a:bodyPr/>
                    <a:lstStyle/>
                    <a:p>
                      <a:endParaRPr lang="en-US"/>
                    </a:p>
                  </a:txBody>
                  <a:tcPr/>
                </a:tc>
                <a:tc hMerge="1">
                  <a:txBody>
                    <a:bodyPr/>
                    <a:lstStyle/>
                    <a:p>
                      <a:pPr marL="2286000" marR="0" algn="just">
                        <a:lnSpc>
                          <a:spcPct val="115000"/>
                        </a:lnSpc>
                        <a:spcBef>
                          <a:spcPts val="0"/>
                        </a:spcBef>
                        <a:spcAft>
                          <a:spcPts val="0"/>
                        </a:spcAft>
                      </a:pPr>
                      <a:endParaRPr lang="en-US" sz="1000" dirty="0">
                        <a:effectLst/>
                        <a:latin typeface="Calibri"/>
                        <a:ea typeface="Calibri"/>
                        <a:cs typeface="Times New Roman"/>
                      </a:endParaRPr>
                    </a:p>
                  </a:txBody>
                  <a:tcPr marL="52598" marR="52598"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73456199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08587" y="1700147"/>
            <a:ext cx="6213622" cy="5789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0" y="488663"/>
            <a:ext cx="10801350" cy="1012257"/>
          </a:xfrm>
        </p:spPr>
        <p:txBody>
          <a:bodyPr>
            <a:normAutofit fontScale="90000"/>
          </a:bodyPr>
          <a:lstStyle/>
          <a:p>
            <a:pPr algn="ctr"/>
            <a:r>
              <a:rPr lang="en-US" sz="3545" dirty="0" smtClean="0">
                <a:cs typeface="Arial" panose="020B0604020202020204" pitchFamily="34" charset="0"/>
              </a:rPr>
              <a:t>1. TELKOM </a:t>
            </a:r>
            <a:r>
              <a:rPr lang="en-US" sz="3545" dirty="0">
                <a:cs typeface="Arial" panose="020B0604020202020204" pitchFamily="34" charset="0"/>
              </a:rPr>
              <a:t>TOWERS COMPLEX BUILDINGS ANALYSIS </a:t>
            </a:r>
            <a:br>
              <a:rPr lang="en-US" sz="3545" dirty="0">
                <a:cs typeface="Arial" panose="020B0604020202020204" pitchFamily="34" charset="0"/>
              </a:rPr>
            </a:br>
            <a:r>
              <a:rPr lang="en-US" sz="3545" dirty="0">
                <a:cs typeface="Arial" panose="020B0604020202020204" pitchFamily="34" charset="0"/>
              </a:rPr>
              <a:t>                                                                   continued</a:t>
            </a:r>
            <a:endParaRPr lang="en-US" sz="3545" dirty="0"/>
          </a:p>
        </p:txBody>
      </p:sp>
      <p:pic>
        <p:nvPicPr>
          <p:cNvPr id="8" name="Picture 7"/>
          <p:cNvPicPr>
            <a:picLocks noChangeAspect="1"/>
          </p:cNvPicPr>
          <p:nvPr/>
        </p:nvPicPr>
        <p:blipFill>
          <a:blip r:embed="rId2" cstate="print"/>
          <a:stretch>
            <a:fillRect/>
          </a:stretch>
        </p:blipFill>
        <p:spPr>
          <a:xfrm>
            <a:off x="4698752" y="3680681"/>
            <a:ext cx="6081695" cy="2871416"/>
          </a:xfrm>
          <a:prstGeom prst="rect">
            <a:avLst/>
          </a:prstGeom>
        </p:spPr>
      </p:pic>
      <p:pic>
        <p:nvPicPr>
          <p:cNvPr id="9" name="Picture 8"/>
          <p:cNvPicPr>
            <a:picLocks noChangeAspect="1"/>
          </p:cNvPicPr>
          <p:nvPr/>
        </p:nvPicPr>
        <p:blipFill rotWithShape="1">
          <a:blip r:embed="rId3" cstate="print"/>
          <a:srcRect r="38402"/>
          <a:stretch/>
        </p:blipFill>
        <p:spPr>
          <a:xfrm>
            <a:off x="4698752" y="1937806"/>
            <a:ext cx="1885671" cy="1575378"/>
          </a:xfrm>
          <a:prstGeom prst="rect">
            <a:avLst/>
          </a:prstGeom>
        </p:spPr>
      </p:pic>
      <p:pic>
        <p:nvPicPr>
          <p:cNvPr id="11" name="Picture 10"/>
          <p:cNvPicPr>
            <a:picLocks noChangeAspect="1"/>
          </p:cNvPicPr>
          <p:nvPr/>
        </p:nvPicPr>
        <p:blipFill rotWithShape="1">
          <a:blip r:embed="rId4" cstate="print"/>
          <a:srcRect r="51556"/>
          <a:stretch/>
        </p:blipFill>
        <p:spPr>
          <a:xfrm>
            <a:off x="6788244" y="1937806"/>
            <a:ext cx="1887997" cy="1594330"/>
          </a:xfrm>
          <a:prstGeom prst="rect">
            <a:avLst/>
          </a:prstGeom>
        </p:spPr>
      </p:pic>
      <p:sp>
        <p:nvSpPr>
          <p:cNvPr id="12" name="Content Placeholder 5"/>
          <p:cNvSpPr>
            <a:spLocks noGrp="1"/>
          </p:cNvSpPr>
          <p:nvPr>
            <p:ph idx="1"/>
          </p:nvPr>
        </p:nvSpPr>
        <p:spPr>
          <a:xfrm>
            <a:off x="300098" y="1656556"/>
            <a:ext cx="4194833" cy="2710668"/>
          </a:xfrm>
        </p:spPr>
        <p:txBody>
          <a:bodyPr>
            <a:normAutofit/>
          </a:bodyPr>
          <a:lstStyle/>
          <a:p>
            <a:pPr algn="just">
              <a:lnSpc>
                <a:spcPct val="150000"/>
              </a:lnSpc>
            </a:pPr>
            <a:r>
              <a:rPr lang="en-ZA" sz="1200" dirty="0">
                <a:solidFill>
                  <a:schemeClr val="tx1"/>
                </a:solidFill>
                <a:cs typeface="Arial" panose="020B0604020202020204" pitchFamily="34" charset="0"/>
              </a:rPr>
              <a:t>Total accommodation requirement for SAPS is </a:t>
            </a:r>
            <a:r>
              <a:rPr lang="en-GB" sz="1200" b="1" dirty="0">
                <a:solidFill>
                  <a:schemeClr val="tx1"/>
                </a:solidFill>
              </a:rPr>
              <a:t>279,638.75m²</a:t>
            </a:r>
            <a:endParaRPr lang="en-US" sz="1200" dirty="0">
              <a:solidFill>
                <a:schemeClr val="tx1"/>
              </a:solidFill>
              <a:cs typeface="Arial" panose="020B0604020202020204" pitchFamily="34" charset="0"/>
            </a:endParaRPr>
          </a:p>
          <a:p>
            <a:pPr algn="just">
              <a:lnSpc>
                <a:spcPct val="150000"/>
              </a:lnSpc>
            </a:pPr>
            <a:r>
              <a:rPr lang="en-US" sz="1200" dirty="0">
                <a:solidFill>
                  <a:schemeClr val="tx1"/>
                </a:solidFill>
                <a:cs typeface="Arial" panose="020B0604020202020204" pitchFamily="34" charset="0"/>
              </a:rPr>
              <a:t>106,495m</a:t>
            </a:r>
            <a:r>
              <a:rPr lang="en-US" sz="1200" baseline="30000" dirty="0">
                <a:solidFill>
                  <a:schemeClr val="tx1"/>
                </a:solidFill>
                <a:cs typeface="Arial" panose="020B0604020202020204" pitchFamily="34" charset="0"/>
              </a:rPr>
              <a:t>2</a:t>
            </a:r>
            <a:r>
              <a:rPr lang="en-US" sz="1200" dirty="0">
                <a:solidFill>
                  <a:schemeClr val="tx1"/>
                </a:solidFill>
                <a:cs typeface="Arial" panose="020B0604020202020204" pitchFamily="34" charset="0"/>
              </a:rPr>
              <a:t> of </a:t>
            </a:r>
            <a:r>
              <a:rPr lang="en-ZA" sz="1200" dirty="0">
                <a:solidFill>
                  <a:schemeClr val="tx1"/>
                </a:solidFill>
                <a:cs typeface="Arial" panose="020B0604020202020204" pitchFamily="34" charset="0"/>
              </a:rPr>
              <a:t>SAPS needs can be accommodated at the Telkom Towers Complex.</a:t>
            </a:r>
          </a:p>
          <a:p>
            <a:pPr algn="just">
              <a:lnSpc>
                <a:spcPct val="150000"/>
              </a:lnSpc>
            </a:pPr>
            <a:r>
              <a:rPr lang="en-ZA" sz="1200" dirty="0">
                <a:solidFill>
                  <a:schemeClr val="tx1"/>
                </a:solidFill>
                <a:cs typeface="Arial" panose="020B0604020202020204" pitchFamily="34" charset="0"/>
              </a:rPr>
              <a:t>The additional needs can be accommodated with the development of the state-owned properties within proximity, to create a SAPS precinct.</a:t>
            </a:r>
          </a:p>
        </p:txBody>
      </p:sp>
      <p:pic>
        <p:nvPicPr>
          <p:cNvPr id="13" name="Picture 12"/>
          <p:cNvPicPr>
            <a:picLocks noChangeAspect="1"/>
          </p:cNvPicPr>
          <p:nvPr/>
        </p:nvPicPr>
        <p:blipFill rotWithShape="1">
          <a:blip r:embed="rId4" cstate="print"/>
          <a:srcRect l="51239"/>
          <a:stretch/>
        </p:blipFill>
        <p:spPr>
          <a:xfrm>
            <a:off x="8880061" y="1918854"/>
            <a:ext cx="1900386" cy="159433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xmlns="" val="2679577068"/>
              </p:ext>
            </p:extLst>
          </p:nvPr>
        </p:nvGraphicFramePr>
        <p:xfrm>
          <a:off x="1" y="4104828"/>
          <a:ext cx="4585096" cy="3017520"/>
        </p:xfrm>
        <a:graphic>
          <a:graphicData uri="http://schemas.openxmlformats.org/drawingml/2006/table">
            <a:tbl>
              <a:tblPr firstRow="1" firstCol="1" bandRow="1">
                <a:tableStyleId>{93296810-A885-4BE3-A3E7-6D5BEEA58F35}</a:tableStyleId>
              </a:tblPr>
              <a:tblGrid>
                <a:gridCol w="2263124">
                  <a:extLst>
                    <a:ext uri="{9D8B030D-6E8A-4147-A177-3AD203B41FA5}">
                      <a16:colId xmlns:a16="http://schemas.microsoft.com/office/drawing/2014/main" xmlns="" val="20000"/>
                    </a:ext>
                  </a:extLst>
                </a:gridCol>
                <a:gridCol w="1194158">
                  <a:extLst>
                    <a:ext uri="{9D8B030D-6E8A-4147-A177-3AD203B41FA5}">
                      <a16:colId xmlns:a16="http://schemas.microsoft.com/office/drawing/2014/main" xmlns="" val="20001"/>
                    </a:ext>
                  </a:extLst>
                </a:gridCol>
                <a:gridCol w="1127814">
                  <a:extLst>
                    <a:ext uri="{9D8B030D-6E8A-4147-A177-3AD203B41FA5}">
                      <a16:colId xmlns:a16="http://schemas.microsoft.com/office/drawing/2014/main" xmlns="" val="20002"/>
                    </a:ext>
                  </a:extLst>
                </a:gridCol>
              </a:tblGrid>
              <a:tr h="494228">
                <a:tc>
                  <a:txBody>
                    <a:bodyPr/>
                    <a:lstStyle/>
                    <a:p>
                      <a:pPr>
                        <a:lnSpc>
                          <a:spcPct val="150000"/>
                        </a:lnSpc>
                        <a:spcAft>
                          <a:spcPts val="0"/>
                        </a:spcAft>
                      </a:pPr>
                      <a:r>
                        <a:rPr lang="en-GB" sz="1100" dirty="0">
                          <a:solidFill>
                            <a:schemeClr val="tx1"/>
                          </a:solidFill>
                          <a:effectLst/>
                          <a:latin typeface="Calibri" panose="020F0502020204030204" pitchFamily="34" charset="0"/>
                          <a:cs typeface="Calibri" panose="020F0502020204030204" pitchFamily="34" charset="0"/>
                        </a:rPr>
                        <a:t>BUILDING</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a:lnSpc>
                          <a:spcPct val="150000"/>
                        </a:lnSpc>
                        <a:spcAft>
                          <a:spcPts val="0"/>
                        </a:spcAft>
                      </a:pPr>
                      <a:r>
                        <a:rPr lang="en-GB" sz="1100" dirty="0">
                          <a:solidFill>
                            <a:schemeClr val="tx1"/>
                          </a:solidFill>
                          <a:effectLst/>
                          <a:latin typeface="Calibri" panose="020F0502020204030204" pitchFamily="34" charset="0"/>
                          <a:cs typeface="Calibri" panose="020F0502020204030204" pitchFamily="34" charset="0"/>
                        </a:rPr>
                        <a:t>GRADE</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a:lnSpc>
                          <a:spcPct val="150000"/>
                        </a:lnSpc>
                        <a:spcAft>
                          <a:spcPts val="0"/>
                        </a:spcAft>
                      </a:pPr>
                      <a:r>
                        <a:rPr lang="en-ZA" sz="1100" dirty="0">
                          <a:solidFill>
                            <a:schemeClr val="tx1"/>
                          </a:solidFill>
                          <a:effectLst/>
                          <a:latin typeface="Calibri" panose="020F0502020204030204" pitchFamily="34" charset="0"/>
                          <a:cs typeface="Calibri" panose="020F0502020204030204" pitchFamily="34" charset="0"/>
                        </a:rPr>
                        <a:t>PHASES</a:t>
                      </a:r>
                      <a:r>
                        <a:rPr lang="en-ZA" sz="1100" baseline="0" dirty="0">
                          <a:solidFill>
                            <a:schemeClr val="tx1"/>
                          </a:solidFill>
                          <a:effectLst/>
                          <a:latin typeface="Calibri" panose="020F0502020204030204" pitchFamily="34" charset="0"/>
                          <a:cs typeface="Calibri" panose="020F0502020204030204" pitchFamily="34" charset="0"/>
                        </a:rPr>
                        <a:t> TO IMPLEMENT</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extLst>
                  <a:ext uri="{0D108BD9-81ED-4DB2-BD59-A6C34878D82A}">
                    <a16:rowId xmlns:a16="http://schemas.microsoft.com/office/drawing/2014/main" xmlns="" val="10000"/>
                  </a:ext>
                </a:extLst>
              </a:tr>
              <a:tr h="243094">
                <a:tc>
                  <a:txBody>
                    <a:bodyPr/>
                    <a:lstStyle/>
                    <a:p>
                      <a:pPr>
                        <a:lnSpc>
                          <a:spcPct val="150000"/>
                        </a:lnSpc>
                        <a:spcAft>
                          <a:spcPts val="0"/>
                        </a:spcAft>
                      </a:pPr>
                      <a:r>
                        <a:rPr lang="en-GB" sz="1100" dirty="0">
                          <a:solidFill>
                            <a:schemeClr val="tx1"/>
                          </a:solidFill>
                          <a:effectLst/>
                          <a:latin typeface="Calibri" panose="020F0502020204030204" pitchFamily="34" charset="0"/>
                          <a:cs typeface="Calibri" panose="020F0502020204030204" pitchFamily="34" charset="0"/>
                        </a:rPr>
                        <a:t>TTN</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a:lnSpc>
                          <a:spcPct val="150000"/>
                        </a:lnSpc>
                        <a:spcAft>
                          <a:spcPts val="0"/>
                        </a:spcAft>
                      </a:pPr>
                      <a:r>
                        <a:rPr lang="en-GB" sz="1100" dirty="0">
                          <a:solidFill>
                            <a:schemeClr val="tx1"/>
                          </a:solidFill>
                          <a:effectLst/>
                          <a:latin typeface="Calibri" panose="020F0502020204030204" pitchFamily="34" charset="0"/>
                          <a:cs typeface="Calibri" panose="020F0502020204030204" pitchFamily="34" charset="0"/>
                        </a:rPr>
                        <a:t>B grade</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a:lnSpc>
                          <a:spcPct val="150000"/>
                        </a:lnSpc>
                        <a:spcAft>
                          <a:spcPts val="0"/>
                        </a:spcAft>
                      </a:pPr>
                      <a:r>
                        <a:rPr lang="en-ZA" sz="1100" dirty="0">
                          <a:solidFill>
                            <a:schemeClr val="tx1"/>
                          </a:solidFill>
                          <a:effectLst/>
                          <a:latin typeface="Calibri" panose="020F0502020204030204" pitchFamily="34" charset="0"/>
                          <a:cs typeface="Calibri" panose="020F0502020204030204" pitchFamily="34" charset="0"/>
                        </a:rPr>
                        <a:t>Phase 1</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extLst>
                  <a:ext uri="{0D108BD9-81ED-4DB2-BD59-A6C34878D82A}">
                    <a16:rowId xmlns:a16="http://schemas.microsoft.com/office/drawing/2014/main" xmlns="" val="10001"/>
                  </a:ext>
                </a:extLst>
              </a:tr>
              <a:tr h="243094">
                <a:tc>
                  <a:txBody>
                    <a:bodyPr/>
                    <a:lstStyle/>
                    <a:p>
                      <a:pPr>
                        <a:lnSpc>
                          <a:spcPct val="150000"/>
                        </a:lnSpc>
                        <a:spcAft>
                          <a:spcPts val="0"/>
                        </a:spcAft>
                      </a:pPr>
                      <a:r>
                        <a:rPr lang="en-GB" sz="1100" dirty="0">
                          <a:solidFill>
                            <a:schemeClr val="tx1"/>
                          </a:solidFill>
                          <a:effectLst/>
                          <a:latin typeface="Calibri" panose="020F0502020204030204" pitchFamily="34" charset="0"/>
                          <a:cs typeface="Calibri" panose="020F0502020204030204" pitchFamily="34" charset="0"/>
                        </a:rPr>
                        <a:t>TTE</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a:lnSpc>
                          <a:spcPct val="150000"/>
                        </a:lnSpc>
                        <a:spcAft>
                          <a:spcPts val="0"/>
                        </a:spcAft>
                      </a:pPr>
                      <a:r>
                        <a:rPr lang="en-GB" sz="1100" dirty="0">
                          <a:solidFill>
                            <a:schemeClr val="tx1"/>
                          </a:solidFill>
                          <a:effectLst/>
                          <a:latin typeface="Calibri" panose="020F0502020204030204" pitchFamily="34" charset="0"/>
                          <a:cs typeface="Calibri" panose="020F0502020204030204" pitchFamily="34" charset="0"/>
                        </a:rPr>
                        <a:t>B grade</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tc rowSpan="3">
                  <a:txBody>
                    <a:bodyPr/>
                    <a:lstStyle/>
                    <a:p>
                      <a:pPr>
                        <a:lnSpc>
                          <a:spcPct val="150000"/>
                        </a:lnSpc>
                        <a:spcAft>
                          <a:spcPts val="0"/>
                        </a:spcAft>
                      </a:pPr>
                      <a:r>
                        <a:rPr lang="en-ZA" sz="1100" dirty="0">
                          <a:solidFill>
                            <a:schemeClr val="tx1"/>
                          </a:solidFill>
                          <a:effectLst/>
                          <a:latin typeface="Calibri" panose="020F0502020204030204" pitchFamily="34" charset="0"/>
                          <a:cs typeface="Calibri" panose="020F0502020204030204" pitchFamily="34" charset="0"/>
                        </a:rPr>
                        <a:t>Phase 2</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extLst>
                  <a:ext uri="{0D108BD9-81ED-4DB2-BD59-A6C34878D82A}">
                    <a16:rowId xmlns:a16="http://schemas.microsoft.com/office/drawing/2014/main" xmlns="" val="10002"/>
                  </a:ext>
                </a:extLst>
              </a:tr>
              <a:tr h="243094">
                <a:tc>
                  <a:txBody>
                    <a:bodyPr/>
                    <a:lstStyle/>
                    <a:p>
                      <a:pPr>
                        <a:lnSpc>
                          <a:spcPct val="150000"/>
                        </a:lnSpc>
                        <a:spcAft>
                          <a:spcPts val="0"/>
                        </a:spcAft>
                      </a:pPr>
                      <a:r>
                        <a:rPr lang="en-GB" sz="1100" dirty="0">
                          <a:solidFill>
                            <a:schemeClr val="tx1"/>
                          </a:solidFill>
                          <a:effectLst/>
                          <a:latin typeface="Calibri" panose="020F0502020204030204" pitchFamily="34" charset="0"/>
                          <a:cs typeface="Calibri" panose="020F0502020204030204" pitchFamily="34" charset="0"/>
                        </a:rPr>
                        <a:t>ANNEX</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a:lnSpc>
                          <a:spcPct val="150000"/>
                        </a:lnSpc>
                        <a:spcAft>
                          <a:spcPts val="0"/>
                        </a:spcAft>
                      </a:pPr>
                      <a:r>
                        <a:rPr lang="en-GB" sz="1100" dirty="0">
                          <a:solidFill>
                            <a:schemeClr val="tx1"/>
                          </a:solidFill>
                          <a:effectLst/>
                          <a:latin typeface="Calibri" panose="020F0502020204030204" pitchFamily="34" charset="0"/>
                          <a:cs typeface="Calibri" panose="020F0502020204030204" pitchFamily="34" charset="0"/>
                        </a:rPr>
                        <a:t>B grade</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tc vMerge="1">
                  <a:txBody>
                    <a:bodyPr/>
                    <a:lstStyle/>
                    <a:p>
                      <a:pPr>
                        <a:lnSpc>
                          <a:spcPct val="150000"/>
                        </a:lnSpc>
                        <a:spcAft>
                          <a:spcPts val="0"/>
                        </a:spcAft>
                      </a:pPr>
                      <a:endParaRPr lang="en-ZA" sz="14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xmlns="" val="10003"/>
                  </a:ext>
                </a:extLst>
              </a:tr>
              <a:tr h="243094">
                <a:tc>
                  <a:txBody>
                    <a:bodyPr/>
                    <a:lstStyle/>
                    <a:p>
                      <a:pPr>
                        <a:lnSpc>
                          <a:spcPct val="150000"/>
                        </a:lnSpc>
                        <a:spcAft>
                          <a:spcPts val="0"/>
                        </a:spcAft>
                      </a:pPr>
                      <a:r>
                        <a:rPr lang="en-GB" sz="1100" dirty="0">
                          <a:solidFill>
                            <a:schemeClr val="tx1"/>
                          </a:solidFill>
                          <a:effectLst/>
                          <a:latin typeface="Calibri" panose="020F0502020204030204" pitchFamily="34" charset="0"/>
                          <a:cs typeface="Calibri" panose="020F0502020204030204" pitchFamily="34" charset="0"/>
                        </a:rPr>
                        <a:t>WEST WING</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a:lnSpc>
                          <a:spcPct val="150000"/>
                        </a:lnSpc>
                        <a:spcAft>
                          <a:spcPts val="0"/>
                        </a:spcAft>
                      </a:pPr>
                      <a:r>
                        <a:rPr lang="en-GB" sz="1100" dirty="0">
                          <a:solidFill>
                            <a:schemeClr val="tx1"/>
                          </a:solidFill>
                          <a:effectLst/>
                          <a:latin typeface="Calibri" panose="020F0502020204030204" pitchFamily="34" charset="0"/>
                          <a:cs typeface="Calibri" panose="020F0502020204030204" pitchFamily="34" charset="0"/>
                        </a:rPr>
                        <a:t>B grade</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tc vMerge="1">
                  <a:txBody>
                    <a:bodyPr/>
                    <a:lstStyle/>
                    <a:p>
                      <a:pPr>
                        <a:lnSpc>
                          <a:spcPct val="150000"/>
                        </a:lnSpc>
                        <a:spcAft>
                          <a:spcPts val="0"/>
                        </a:spcAft>
                      </a:pPr>
                      <a:endParaRPr lang="en-ZA" sz="14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xmlns="" val="10004"/>
                  </a:ext>
                </a:extLst>
              </a:tr>
              <a:tr h="243094">
                <a:tc>
                  <a:txBody>
                    <a:bodyPr/>
                    <a:lstStyle/>
                    <a:p>
                      <a:pPr>
                        <a:lnSpc>
                          <a:spcPct val="150000"/>
                        </a:lnSpc>
                        <a:spcAft>
                          <a:spcPts val="0"/>
                        </a:spcAft>
                      </a:pPr>
                      <a:r>
                        <a:rPr lang="en-ZA" sz="1100" dirty="0">
                          <a:solidFill>
                            <a:schemeClr val="tx1"/>
                          </a:solidFill>
                          <a:effectLst/>
                          <a:latin typeface="Calibri" panose="020F0502020204030204" pitchFamily="34" charset="0"/>
                          <a:cs typeface="Calibri" panose="020F0502020204030204" pitchFamily="34" charset="0"/>
                        </a:rPr>
                        <a:t>TTS</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algn="l" defTabSz="914400" rtl="0" eaLnBrk="1" latinLnBrk="0" hangingPunct="1">
                        <a:lnSpc>
                          <a:spcPct val="150000"/>
                        </a:lnSpc>
                        <a:spcAft>
                          <a:spcPts val="0"/>
                        </a:spcAft>
                      </a:pPr>
                      <a:r>
                        <a:rPr lang="en-ZA" sz="1100" kern="1200" dirty="0">
                          <a:solidFill>
                            <a:schemeClr val="tx1"/>
                          </a:solidFill>
                          <a:effectLst/>
                          <a:latin typeface="Calibri" panose="020F0502020204030204" pitchFamily="34" charset="0"/>
                          <a:cs typeface="Calibri" panose="020F0502020204030204" pitchFamily="34" charset="0"/>
                        </a:rPr>
                        <a:t>B grade</a:t>
                      </a:r>
                      <a:endParaRPr lang="en-ZA" sz="1100" kern="1200" dirty="0">
                        <a:solidFill>
                          <a:schemeClr val="tx1"/>
                        </a:solidFill>
                        <a:effectLst/>
                        <a:latin typeface="Calibri" panose="020F0502020204030204" pitchFamily="34" charset="0"/>
                        <a:ea typeface="+mn-ea"/>
                        <a:cs typeface="Calibri" panose="020F0502020204030204" pitchFamily="34" charset="0"/>
                      </a:endParaRPr>
                    </a:p>
                  </a:txBody>
                  <a:tcPr marL="60773" marR="60773" marT="0" marB="0" anchor="ctr"/>
                </a:tc>
                <a:tc>
                  <a:txBody>
                    <a:bodyPr/>
                    <a:lstStyle/>
                    <a:p>
                      <a:pPr marL="0" algn="l" defTabSz="914400" rtl="0" eaLnBrk="1" latinLnBrk="0" hangingPunct="1">
                        <a:lnSpc>
                          <a:spcPct val="150000"/>
                        </a:lnSpc>
                        <a:spcAft>
                          <a:spcPts val="0"/>
                        </a:spcAft>
                      </a:pPr>
                      <a:r>
                        <a:rPr lang="en-ZA" sz="1100" kern="1200" dirty="0">
                          <a:solidFill>
                            <a:schemeClr val="tx1"/>
                          </a:solidFill>
                          <a:effectLst/>
                          <a:latin typeface="Calibri" panose="020F0502020204030204" pitchFamily="34" charset="0"/>
                          <a:cs typeface="Calibri" panose="020F0502020204030204" pitchFamily="34" charset="0"/>
                        </a:rPr>
                        <a:t>Phase 3</a:t>
                      </a:r>
                      <a:endParaRPr lang="en-ZA" sz="1100" kern="1200" dirty="0">
                        <a:solidFill>
                          <a:schemeClr val="tx1"/>
                        </a:solidFill>
                        <a:effectLst/>
                        <a:latin typeface="Calibri" panose="020F0502020204030204" pitchFamily="34" charset="0"/>
                        <a:ea typeface="+mn-ea"/>
                        <a:cs typeface="Calibri" panose="020F0502020204030204" pitchFamily="34" charset="0"/>
                      </a:endParaRPr>
                    </a:p>
                  </a:txBody>
                  <a:tcPr marL="60773" marR="60773" marT="0" marB="0" anchor="ctr"/>
                </a:tc>
                <a:extLst>
                  <a:ext uri="{0D108BD9-81ED-4DB2-BD59-A6C34878D82A}">
                    <a16:rowId xmlns:a16="http://schemas.microsoft.com/office/drawing/2014/main" xmlns="" val="10005"/>
                  </a:ext>
                </a:extLst>
              </a:tr>
              <a:tr h="243094">
                <a:tc>
                  <a:txBody>
                    <a:bodyPr/>
                    <a:lstStyle/>
                    <a:p>
                      <a:pPr>
                        <a:lnSpc>
                          <a:spcPct val="150000"/>
                        </a:lnSpc>
                        <a:spcAft>
                          <a:spcPts val="0"/>
                        </a:spcAft>
                      </a:pPr>
                      <a:r>
                        <a:rPr lang="en-ZA" sz="1100" dirty="0">
                          <a:solidFill>
                            <a:schemeClr val="tx1"/>
                          </a:solidFill>
                          <a:effectLst/>
                          <a:latin typeface="Calibri" panose="020F0502020204030204" pitchFamily="34" charset="0"/>
                          <a:cs typeface="Calibri" panose="020F0502020204030204" pitchFamily="34" charset="0"/>
                        </a:rPr>
                        <a:t>IT (2yr lease from 2015)</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algn="l" defTabSz="914400" rtl="0" eaLnBrk="1" latinLnBrk="0" hangingPunct="1">
                        <a:lnSpc>
                          <a:spcPct val="150000"/>
                        </a:lnSpc>
                        <a:spcAft>
                          <a:spcPts val="0"/>
                        </a:spcAft>
                      </a:pPr>
                      <a:r>
                        <a:rPr lang="en-ZA" sz="1100" kern="1200" dirty="0">
                          <a:solidFill>
                            <a:schemeClr val="tx1"/>
                          </a:solidFill>
                          <a:effectLst/>
                          <a:latin typeface="Calibri" panose="020F0502020204030204" pitchFamily="34" charset="0"/>
                          <a:cs typeface="Calibri" panose="020F0502020204030204" pitchFamily="34" charset="0"/>
                        </a:rPr>
                        <a:t>C grade</a:t>
                      </a:r>
                      <a:endParaRPr lang="en-ZA" sz="1100" kern="1200" dirty="0">
                        <a:solidFill>
                          <a:schemeClr val="tx1"/>
                        </a:solidFill>
                        <a:effectLst/>
                        <a:latin typeface="Calibri" panose="020F0502020204030204" pitchFamily="34" charset="0"/>
                        <a:ea typeface="+mn-ea"/>
                        <a:cs typeface="Calibri" panose="020F0502020204030204" pitchFamily="34" charset="0"/>
                      </a:endParaRPr>
                    </a:p>
                  </a:txBody>
                  <a:tcPr marL="60773" marR="60773" marT="0" marB="0" anchor="ctr"/>
                </a:tc>
                <a:tc>
                  <a:txBody>
                    <a:bodyPr/>
                    <a:lstStyle/>
                    <a:p>
                      <a:pPr marL="0" algn="l" defTabSz="914400" rtl="0" eaLnBrk="1" latinLnBrk="0" hangingPunct="1">
                        <a:lnSpc>
                          <a:spcPct val="150000"/>
                        </a:lnSpc>
                        <a:spcAft>
                          <a:spcPts val="0"/>
                        </a:spcAft>
                      </a:pPr>
                      <a:r>
                        <a:rPr lang="en-ZA" sz="1100" kern="1200" dirty="0">
                          <a:solidFill>
                            <a:schemeClr val="tx1"/>
                          </a:solidFill>
                          <a:effectLst/>
                          <a:latin typeface="Calibri" panose="020F0502020204030204" pitchFamily="34" charset="0"/>
                          <a:cs typeface="Calibri" panose="020F0502020204030204" pitchFamily="34" charset="0"/>
                        </a:rPr>
                        <a:t>Phase 4</a:t>
                      </a:r>
                      <a:endParaRPr lang="en-ZA" sz="1100" kern="1200" dirty="0">
                        <a:solidFill>
                          <a:schemeClr val="tx1"/>
                        </a:solidFill>
                        <a:effectLst/>
                        <a:latin typeface="Calibri" panose="020F0502020204030204" pitchFamily="34" charset="0"/>
                        <a:ea typeface="+mn-ea"/>
                        <a:cs typeface="Calibri" panose="020F0502020204030204" pitchFamily="34" charset="0"/>
                      </a:endParaRPr>
                    </a:p>
                  </a:txBody>
                  <a:tcPr marL="60773" marR="60773" marT="0" marB="0" anchor="ctr"/>
                </a:tc>
                <a:extLst>
                  <a:ext uri="{0D108BD9-81ED-4DB2-BD59-A6C34878D82A}">
                    <a16:rowId xmlns:a16="http://schemas.microsoft.com/office/drawing/2014/main" xmlns="" val="10006"/>
                  </a:ext>
                </a:extLst>
              </a:tr>
              <a:tr h="243094">
                <a:tc>
                  <a:txBody>
                    <a:bodyPr/>
                    <a:lstStyle/>
                    <a:p>
                      <a:pPr>
                        <a:lnSpc>
                          <a:spcPct val="150000"/>
                        </a:lnSpc>
                        <a:spcAft>
                          <a:spcPts val="0"/>
                        </a:spcAft>
                      </a:pPr>
                      <a:r>
                        <a:rPr lang="en-ZA" sz="1100" dirty="0">
                          <a:solidFill>
                            <a:schemeClr val="tx1"/>
                          </a:solidFill>
                          <a:effectLst/>
                          <a:latin typeface="Calibri" panose="020F0502020204030204" pitchFamily="34" charset="0"/>
                          <a:cs typeface="Calibri" panose="020F0502020204030204" pitchFamily="34" charset="0"/>
                        </a:rPr>
                        <a:t>PR (3yr lease from 2015)</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algn="l" defTabSz="914400" rtl="0" eaLnBrk="1" latinLnBrk="0" hangingPunct="1">
                        <a:lnSpc>
                          <a:spcPct val="150000"/>
                        </a:lnSpc>
                        <a:spcAft>
                          <a:spcPts val="0"/>
                        </a:spcAft>
                      </a:pPr>
                      <a:r>
                        <a:rPr lang="en-ZA" sz="1100" kern="1200" dirty="0">
                          <a:solidFill>
                            <a:schemeClr val="tx1"/>
                          </a:solidFill>
                          <a:effectLst/>
                          <a:latin typeface="Calibri" panose="020F0502020204030204" pitchFamily="34" charset="0"/>
                          <a:cs typeface="Calibri" panose="020F0502020204030204" pitchFamily="34" charset="0"/>
                        </a:rPr>
                        <a:t>C- grade</a:t>
                      </a:r>
                      <a:endParaRPr lang="en-ZA" sz="1100" kern="1200" dirty="0">
                        <a:solidFill>
                          <a:schemeClr val="tx1"/>
                        </a:solidFill>
                        <a:effectLst/>
                        <a:latin typeface="Calibri" panose="020F0502020204030204" pitchFamily="34" charset="0"/>
                        <a:ea typeface="+mn-ea"/>
                        <a:cs typeface="Calibri" panose="020F0502020204030204" pitchFamily="34" charset="0"/>
                      </a:endParaRPr>
                    </a:p>
                  </a:txBody>
                  <a:tcPr marL="60773" marR="60773" marT="0" marB="0" anchor="ctr"/>
                </a:tc>
                <a:tc>
                  <a:txBody>
                    <a:bodyPr/>
                    <a:lstStyle/>
                    <a:p>
                      <a:pPr marL="0" algn="l" defTabSz="914400" rtl="0" eaLnBrk="1" latinLnBrk="0" hangingPunct="1">
                        <a:lnSpc>
                          <a:spcPct val="150000"/>
                        </a:lnSpc>
                        <a:spcAft>
                          <a:spcPts val="0"/>
                        </a:spcAft>
                      </a:pPr>
                      <a:r>
                        <a:rPr lang="en-ZA" sz="1100" kern="1200" dirty="0">
                          <a:solidFill>
                            <a:schemeClr val="tx1"/>
                          </a:solidFill>
                          <a:effectLst/>
                          <a:latin typeface="Calibri" panose="020F0502020204030204" pitchFamily="34" charset="0"/>
                          <a:cs typeface="Calibri" panose="020F0502020204030204" pitchFamily="34" charset="0"/>
                        </a:rPr>
                        <a:t>Phase</a:t>
                      </a:r>
                      <a:r>
                        <a:rPr lang="en-ZA" sz="1100" kern="1200" baseline="0" dirty="0">
                          <a:solidFill>
                            <a:schemeClr val="tx1"/>
                          </a:solidFill>
                          <a:effectLst/>
                          <a:latin typeface="Calibri" panose="020F0502020204030204" pitchFamily="34" charset="0"/>
                          <a:cs typeface="Calibri" panose="020F0502020204030204" pitchFamily="34" charset="0"/>
                        </a:rPr>
                        <a:t> 5</a:t>
                      </a:r>
                      <a:endParaRPr lang="en-ZA" sz="1100" kern="1200" dirty="0">
                        <a:solidFill>
                          <a:schemeClr val="tx1"/>
                        </a:solidFill>
                        <a:effectLst/>
                        <a:latin typeface="Calibri" panose="020F0502020204030204" pitchFamily="34" charset="0"/>
                        <a:ea typeface="+mn-ea"/>
                        <a:cs typeface="Calibri" panose="020F0502020204030204" pitchFamily="34" charset="0"/>
                      </a:endParaRPr>
                    </a:p>
                  </a:txBody>
                  <a:tcPr marL="60773" marR="60773" marT="0" marB="0" anchor="ctr"/>
                </a:tc>
                <a:extLst>
                  <a:ext uri="{0D108BD9-81ED-4DB2-BD59-A6C34878D82A}">
                    <a16:rowId xmlns:a16="http://schemas.microsoft.com/office/drawing/2014/main" xmlns="" val="10007"/>
                  </a:ext>
                </a:extLst>
              </a:tr>
              <a:tr h="243094">
                <a:tc>
                  <a:txBody>
                    <a:bodyPr/>
                    <a:lstStyle/>
                    <a:p>
                      <a:pPr>
                        <a:lnSpc>
                          <a:spcPct val="150000"/>
                        </a:lnSpc>
                        <a:spcAft>
                          <a:spcPts val="0"/>
                        </a:spcAft>
                      </a:pPr>
                      <a:r>
                        <a:rPr lang="en-ZA" sz="1100" dirty="0">
                          <a:solidFill>
                            <a:schemeClr val="tx1"/>
                          </a:solidFill>
                          <a:effectLst/>
                          <a:latin typeface="Calibri" panose="020F0502020204030204" pitchFamily="34" charset="0"/>
                          <a:cs typeface="Calibri" panose="020F0502020204030204" pitchFamily="34" charset="0"/>
                        </a:rPr>
                        <a:t>SOMERSET HOUSE</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algn="l" defTabSz="914400" rtl="0" eaLnBrk="1" latinLnBrk="0" hangingPunct="1">
                        <a:lnSpc>
                          <a:spcPct val="150000"/>
                        </a:lnSpc>
                        <a:spcAft>
                          <a:spcPts val="0"/>
                        </a:spcAft>
                      </a:pPr>
                      <a:r>
                        <a:rPr lang="en-ZA" sz="1100" kern="1200" dirty="0">
                          <a:solidFill>
                            <a:schemeClr val="tx1"/>
                          </a:solidFill>
                          <a:effectLst/>
                          <a:latin typeface="Calibri" panose="020F0502020204030204" pitchFamily="34" charset="0"/>
                          <a:cs typeface="Calibri" panose="020F0502020204030204" pitchFamily="34" charset="0"/>
                        </a:rPr>
                        <a:t>C- grade</a:t>
                      </a:r>
                      <a:endParaRPr lang="en-ZA" sz="1100" kern="1200" dirty="0">
                        <a:solidFill>
                          <a:schemeClr val="tx1"/>
                        </a:solidFill>
                        <a:effectLst/>
                        <a:latin typeface="Calibri" panose="020F0502020204030204" pitchFamily="34" charset="0"/>
                        <a:ea typeface="+mn-ea"/>
                        <a:cs typeface="Calibri" panose="020F0502020204030204" pitchFamily="34" charset="0"/>
                      </a:endParaRPr>
                    </a:p>
                  </a:txBody>
                  <a:tcPr marL="60773" marR="60773" marT="0" marB="0" anchor="ctr"/>
                </a:tc>
                <a:tc rowSpan="2">
                  <a:txBody>
                    <a:bodyPr/>
                    <a:lstStyle/>
                    <a:p>
                      <a:pPr marL="0" algn="l" defTabSz="914400" rtl="0" eaLnBrk="1" latinLnBrk="0" hangingPunct="1">
                        <a:lnSpc>
                          <a:spcPct val="150000"/>
                        </a:lnSpc>
                        <a:spcAft>
                          <a:spcPts val="0"/>
                        </a:spcAft>
                      </a:pPr>
                      <a:r>
                        <a:rPr lang="en-ZA" sz="1100" kern="1200" dirty="0">
                          <a:solidFill>
                            <a:schemeClr val="tx1"/>
                          </a:solidFill>
                          <a:effectLst/>
                          <a:latin typeface="Calibri" panose="020F0502020204030204" pitchFamily="34" charset="0"/>
                          <a:cs typeface="Calibri" panose="020F0502020204030204" pitchFamily="34" charset="0"/>
                        </a:rPr>
                        <a:t>Phase 6</a:t>
                      </a:r>
                      <a:endParaRPr lang="en-ZA" sz="1100" kern="1200" dirty="0">
                        <a:solidFill>
                          <a:schemeClr val="tx1"/>
                        </a:solidFill>
                        <a:effectLst/>
                        <a:latin typeface="Calibri" panose="020F0502020204030204" pitchFamily="34" charset="0"/>
                        <a:ea typeface="+mn-ea"/>
                        <a:cs typeface="Calibri" panose="020F0502020204030204" pitchFamily="34" charset="0"/>
                      </a:endParaRPr>
                    </a:p>
                  </a:txBody>
                  <a:tcPr marL="60773" marR="60773" marT="0" marB="0" anchor="ctr"/>
                </a:tc>
                <a:extLst>
                  <a:ext uri="{0D108BD9-81ED-4DB2-BD59-A6C34878D82A}">
                    <a16:rowId xmlns:a16="http://schemas.microsoft.com/office/drawing/2014/main" xmlns="" val="10008"/>
                  </a:ext>
                </a:extLst>
              </a:tr>
              <a:tr h="243094">
                <a:tc>
                  <a:txBody>
                    <a:bodyPr/>
                    <a:lstStyle/>
                    <a:p>
                      <a:pPr>
                        <a:lnSpc>
                          <a:spcPct val="150000"/>
                        </a:lnSpc>
                        <a:spcAft>
                          <a:spcPts val="0"/>
                        </a:spcAft>
                      </a:pPr>
                      <a:r>
                        <a:rPr lang="en-ZA" sz="1100" dirty="0">
                          <a:solidFill>
                            <a:schemeClr val="tx1"/>
                          </a:solidFill>
                          <a:effectLst/>
                          <a:latin typeface="Calibri" panose="020F0502020204030204" pitchFamily="34" charset="0"/>
                          <a:cs typeface="Calibri" panose="020F0502020204030204" pitchFamily="34" charset="0"/>
                        </a:rPr>
                        <a:t>CENTRAL BUILDING</a:t>
                      </a:r>
                      <a:endParaRPr lang="en-ZA" sz="1100"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algn="l" defTabSz="914400" rtl="0" eaLnBrk="1" latinLnBrk="0" hangingPunct="1">
                        <a:lnSpc>
                          <a:spcPct val="150000"/>
                        </a:lnSpc>
                        <a:spcAft>
                          <a:spcPts val="0"/>
                        </a:spcAft>
                      </a:pPr>
                      <a:r>
                        <a:rPr lang="en-ZA" sz="1100" kern="1200" dirty="0">
                          <a:solidFill>
                            <a:schemeClr val="tx1"/>
                          </a:solidFill>
                          <a:effectLst/>
                          <a:latin typeface="Calibri" panose="020F0502020204030204" pitchFamily="34" charset="0"/>
                          <a:cs typeface="Calibri" panose="020F0502020204030204" pitchFamily="34" charset="0"/>
                        </a:rPr>
                        <a:t>Condemned</a:t>
                      </a:r>
                      <a:endParaRPr lang="en-ZA" sz="1100" kern="1200" dirty="0">
                        <a:solidFill>
                          <a:schemeClr val="tx1"/>
                        </a:solidFill>
                        <a:effectLst/>
                        <a:latin typeface="Calibri" panose="020F0502020204030204" pitchFamily="34" charset="0"/>
                        <a:ea typeface="+mn-ea"/>
                        <a:cs typeface="Calibri" panose="020F0502020204030204" pitchFamily="34" charset="0"/>
                      </a:endParaRPr>
                    </a:p>
                  </a:txBody>
                  <a:tcPr marL="60773" marR="60773" marT="0" marB="0" anchor="ctr"/>
                </a:tc>
                <a:tc vMerge="1">
                  <a:txBody>
                    <a:bodyPr/>
                    <a:lstStyle/>
                    <a:p>
                      <a:pPr marL="0" algn="l" defTabSz="914400" rtl="0" eaLnBrk="1" latinLnBrk="0" hangingPunct="1">
                        <a:lnSpc>
                          <a:spcPct val="150000"/>
                        </a:lnSpc>
                        <a:spcAft>
                          <a:spcPts val="0"/>
                        </a:spcAft>
                      </a:pPr>
                      <a:endParaRPr lang="en-ZA"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10009"/>
                  </a:ext>
                </a:extLst>
              </a:tr>
              <a:tr h="243094">
                <a:tc gridSpan="3">
                  <a:txBody>
                    <a:bodyPr/>
                    <a:lstStyle/>
                    <a:p>
                      <a:pPr>
                        <a:lnSpc>
                          <a:spcPct val="150000"/>
                        </a:lnSpc>
                        <a:spcAft>
                          <a:spcPts val="0"/>
                        </a:spcAft>
                      </a:pPr>
                      <a:r>
                        <a:rPr lang="en-ZA" sz="1100" kern="1200" dirty="0">
                          <a:solidFill>
                            <a:schemeClr val="tx1"/>
                          </a:solidFill>
                          <a:effectLst/>
                          <a:latin typeface="Calibri" panose="020F0502020204030204" pitchFamily="34" charset="0"/>
                          <a:cs typeface="Calibri" panose="020F0502020204030204" pitchFamily="34" charset="0"/>
                        </a:rPr>
                        <a:t>The executive suits were upgraded to A+ grade accommodation.</a:t>
                      </a:r>
                      <a:endParaRPr lang="en-ZA" sz="1100" kern="1200" dirty="0">
                        <a:solidFill>
                          <a:schemeClr val="tx1"/>
                        </a:solidFill>
                        <a:effectLst/>
                        <a:latin typeface="Calibri" panose="020F0502020204030204" pitchFamily="34" charset="0"/>
                        <a:ea typeface="+mn-ea"/>
                        <a:cs typeface="Calibri" panose="020F0502020204030204" pitchFamily="34" charset="0"/>
                      </a:endParaRPr>
                    </a:p>
                  </a:txBody>
                  <a:tcPr marL="60773" marR="60773" marT="0" marB="0" anchor="ctr"/>
                </a:tc>
                <a:tc hMerge="1">
                  <a:txBody>
                    <a:bodyPr/>
                    <a:lstStyle/>
                    <a:p>
                      <a:endParaRPr lang="en-ZA"/>
                    </a:p>
                  </a:txBody>
                  <a:tcPr/>
                </a:tc>
                <a:tc hMerge="1">
                  <a:txBody>
                    <a:bodyPr/>
                    <a:lstStyle/>
                    <a:p>
                      <a:pPr>
                        <a:lnSpc>
                          <a:spcPct val="150000"/>
                        </a:lnSpc>
                        <a:spcAft>
                          <a:spcPts val="0"/>
                        </a:spcAft>
                      </a:pPr>
                      <a:endParaRPr lang="en-ZA"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10010"/>
                  </a:ext>
                </a:extLst>
              </a:tr>
            </a:tbl>
          </a:graphicData>
        </a:graphic>
      </p:graphicFrame>
      <p:sp>
        <p:nvSpPr>
          <p:cNvPr id="15" name="TextBox 1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r>
              <a:rPr lang="en-US" b="1" dirty="0">
                <a:solidFill>
                  <a:srgbClr val="000000"/>
                </a:solidFill>
              </a:rPr>
              <a:t>5</a:t>
            </a:r>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Tree>
    <p:extLst>
      <p:ext uri="{BB962C8B-B14F-4D97-AF65-F5344CB8AC3E}">
        <p14:creationId xmlns:p14="http://schemas.microsoft.com/office/powerpoint/2010/main" xmlns="" val="78901936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6285"/>
            <a:ext cx="10801350" cy="855890"/>
          </a:xfrm>
        </p:spPr>
        <p:txBody>
          <a:bodyPr>
            <a:noAutofit/>
          </a:bodyPr>
          <a:lstStyle/>
          <a:p>
            <a:r>
              <a:rPr lang="en-US" sz="3545" dirty="0" smtClean="0"/>
              <a:t>1. FEASIBILITY </a:t>
            </a:r>
            <a:r>
              <a:rPr lang="en-US" sz="3545" dirty="0"/>
              <a:t>STUDY:  </a:t>
            </a:r>
            <a:br>
              <a:rPr lang="en-US" sz="3545" dirty="0"/>
            </a:br>
            <a:r>
              <a:rPr lang="en-US" sz="3545" dirty="0"/>
              <a:t>FINANCIAL ANALYSIS AND IMPLICATIONS</a:t>
            </a:r>
          </a:p>
        </p:txBody>
      </p:sp>
      <p:sp>
        <p:nvSpPr>
          <p:cNvPr id="6" name="Content Placeholder 5"/>
          <p:cNvSpPr>
            <a:spLocks noGrp="1"/>
          </p:cNvSpPr>
          <p:nvPr>
            <p:ph idx="1"/>
          </p:nvPr>
        </p:nvSpPr>
        <p:spPr>
          <a:xfrm>
            <a:off x="487212" y="1727420"/>
            <a:ext cx="9826926" cy="2297203"/>
          </a:xfrm>
          <a:noFill/>
          <a:ln>
            <a:noFill/>
          </a:ln>
        </p:spPr>
        <p:txBody>
          <a:bodyPr>
            <a:normAutofit/>
          </a:bodyPr>
          <a:lstStyle/>
          <a:p>
            <a:pPr marL="305285" indent="-253232" algn="just">
              <a:lnSpc>
                <a:spcPct val="150000"/>
              </a:lnSpc>
              <a:spcBef>
                <a:spcPts val="532"/>
              </a:spcBef>
            </a:pPr>
            <a:r>
              <a:rPr lang="en-US" sz="1152" dirty="0">
                <a:latin typeface="Century Gothic" panose="020B0502020202020204" pitchFamily="34" charset="0"/>
              </a:rPr>
              <a:t>The </a:t>
            </a:r>
            <a:r>
              <a:rPr lang="en-US" sz="1152" b="1" dirty="0">
                <a:latin typeface="Century Gothic" panose="020B0502020202020204" pitchFamily="34" charset="0"/>
              </a:rPr>
              <a:t>Asking Price </a:t>
            </a:r>
            <a:r>
              <a:rPr lang="en-US" sz="1152" dirty="0">
                <a:latin typeface="Century Gothic" panose="020B0502020202020204" pitchFamily="34" charset="0"/>
              </a:rPr>
              <a:t>was R954,000,000.00 excluding Vat – </a:t>
            </a:r>
            <a:r>
              <a:rPr lang="en-US" sz="1152" b="1" dirty="0">
                <a:latin typeface="Century Gothic" panose="020B0502020202020204" pitchFamily="34" charset="0"/>
              </a:rPr>
              <a:t>R1,087,560,000.00</a:t>
            </a:r>
            <a:r>
              <a:rPr lang="en-US" sz="1152" dirty="0">
                <a:latin typeface="Century Gothic" panose="020B0502020202020204" pitchFamily="34" charset="0"/>
              </a:rPr>
              <a:t> including VAT.</a:t>
            </a:r>
          </a:p>
          <a:p>
            <a:pPr marL="305285" indent="-253232" algn="just">
              <a:lnSpc>
                <a:spcPct val="150000"/>
              </a:lnSpc>
              <a:spcBef>
                <a:spcPts val="532"/>
              </a:spcBef>
            </a:pPr>
            <a:r>
              <a:rPr lang="en-US" sz="1152" dirty="0">
                <a:latin typeface="Century Gothic" panose="020B0502020202020204" pitchFamily="34" charset="0"/>
              </a:rPr>
              <a:t>The Land Affairs Board Approved </a:t>
            </a:r>
            <a:r>
              <a:rPr lang="en-US" sz="1152" b="1" dirty="0">
                <a:latin typeface="Century Gothic" panose="020B0502020202020204" pitchFamily="34" charset="0"/>
              </a:rPr>
              <a:t>DPW Valuation </a:t>
            </a:r>
            <a:r>
              <a:rPr lang="en-US" sz="1152" dirty="0">
                <a:latin typeface="Century Gothic" panose="020B0502020202020204" pitchFamily="34" charset="0"/>
              </a:rPr>
              <a:t>was R645,000,000.00, to a maximum of R677,250,000.00 for negotiation purposes.  </a:t>
            </a:r>
          </a:p>
          <a:p>
            <a:pPr marL="305285" indent="-253232" algn="just">
              <a:lnSpc>
                <a:spcPct val="150000"/>
              </a:lnSpc>
              <a:spcBef>
                <a:spcPts val="532"/>
              </a:spcBef>
            </a:pPr>
            <a:r>
              <a:rPr lang="en-US" sz="1152" b="1" dirty="0">
                <a:latin typeface="Century Gothic" panose="020B0502020202020204" pitchFamily="34" charset="0"/>
              </a:rPr>
              <a:t>Negotiated Purchase Price </a:t>
            </a:r>
            <a:r>
              <a:rPr lang="en-US" sz="1152" dirty="0">
                <a:latin typeface="Century Gothic" panose="020B0502020202020204" pitchFamily="34" charset="0"/>
              </a:rPr>
              <a:t>as agreed upon was R650,000,000.00 excluding VAT, for the 10 Buildings at the Telkom Towers Complex. Telkom exercised their right to purchase the PPR Building at a negotiated price of R41,000,000.00 (LAB approved at R36,340,000.00.  The final Purchase price paid for the 9 Buildings were </a:t>
            </a:r>
            <a:r>
              <a:rPr lang="en-US" sz="1152" b="1" dirty="0">
                <a:latin typeface="Century Gothic" panose="020B0502020202020204" pitchFamily="34" charset="0"/>
              </a:rPr>
              <a:t>R609,000,000.00</a:t>
            </a:r>
            <a:r>
              <a:rPr lang="en-US" sz="1152" dirty="0">
                <a:latin typeface="Century Gothic" panose="020B0502020202020204" pitchFamily="34" charset="0"/>
              </a:rPr>
              <a:t> excluding VAT – </a:t>
            </a:r>
            <a:r>
              <a:rPr lang="en-US" sz="1152" b="1" dirty="0">
                <a:latin typeface="Century Gothic" panose="020B0502020202020204" pitchFamily="34" charset="0"/>
              </a:rPr>
              <a:t>R645,260,000.00 </a:t>
            </a:r>
            <a:r>
              <a:rPr lang="en-US" sz="1152" dirty="0">
                <a:latin typeface="Century Gothic" panose="020B0502020202020204" pitchFamily="34" charset="0"/>
              </a:rPr>
              <a:t>including VAT.  DPWI paid R150,301,145.00 and SAPS contributed R543,958,855,00 including VAT.</a:t>
            </a:r>
          </a:p>
          <a:p>
            <a:pPr marL="305285" indent="-253232" algn="just">
              <a:lnSpc>
                <a:spcPct val="150000"/>
              </a:lnSpc>
            </a:pPr>
            <a:endParaRPr lang="en-US" sz="1152" dirty="0">
              <a:latin typeface="Century Gothic" panose="020B0502020202020204" pitchFamily="34" charset="0"/>
            </a:endParaRPr>
          </a:p>
          <a:p>
            <a:pPr marL="305285" indent="-253232" algn="just">
              <a:lnSpc>
                <a:spcPct val="150000"/>
              </a:lnSpc>
            </a:pPr>
            <a:endParaRPr lang="en-US" sz="1152" dirty="0">
              <a:latin typeface="Century Gothic" panose="020B0502020202020204" pitchFamily="34" charset="0"/>
            </a:endParaRPr>
          </a:p>
        </p:txBody>
      </p:sp>
      <p:sp>
        <p:nvSpPr>
          <p:cNvPr id="8" name="Content Placeholder 5"/>
          <p:cNvSpPr txBox="1">
            <a:spLocks/>
          </p:cNvSpPr>
          <p:nvPr/>
        </p:nvSpPr>
        <p:spPr>
          <a:xfrm>
            <a:off x="487212" y="4464868"/>
            <a:ext cx="9954023" cy="2416629"/>
          </a:xfrm>
          <a:prstGeom prst="rect">
            <a:avLst/>
          </a:prstGeom>
          <a:solidFill>
            <a:schemeClr val="bg1"/>
          </a:solidFill>
          <a:ln>
            <a:noFill/>
          </a:ln>
        </p:spPr>
        <p:txBody>
          <a:bodyPr vert="horz" lIns="81031" tIns="40516" rIns="81031" bIns="40516"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1pPr>
            <a:lvl2pPr marL="722313" indent="-357188" algn="l" defTabSz="914400" rtl="0" eaLnBrk="1" latinLnBrk="0" hangingPunct="1">
              <a:lnSpc>
                <a:spcPct val="100000"/>
              </a:lnSpc>
              <a:spcBef>
                <a:spcPts val="1000"/>
              </a:spcBef>
              <a:buClr>
                <a:schemeClr val="tx1">
                  <a:lumMod val="65000"/>
                  <a:lumOff val="35000"/>
                </a:schemeClr>
              </a:buClr>
              <a:buSzPct val="80000"/>
              <a:buFont typeface="Courier New" pitchFamily="49" charset="0"/>
              <a:buChar char="o"/>
              <a:defRPr sz="3200" kern="1200">
                <a:solidFill>
                  <a:schemeClr val="tx1">
                    <a:lumMod val="65000"/>
                    <a:lumOff val="35000"/>
                  </a:schemeClr>
                </a:solidFill>
                <a:latin typeface="+mn-lt"/>
                <a:ea typeface="+mn-ea"/>
                <a:cs typeface="+mn-cs"/>
              </a:defRPr>
            </a:lvl2pPr>
            <a:lvl3pPr marL="1069975" indent="-357188" algn="l" defTabSz="914400" rtl="0" eaLnBrk="1" latinLnBrk="0" hangingPunct="1">
              <a:lnSpc>
                <a:spcPct val="10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52054" indent="0" algn="just">
              <a:lnSpc>
                <a:spcPct val="150000"/>
              </a:lnSpc>
              <a:buNone/>
            </a:pPr>
            <a:endParaRPr lang="en-GB" sz="1152" dirty="0">
              <a:latin typeface="Century Gothic" panose="020B0502020202020204" pitchFamily="34" charset="0"/>
            </a:endParaRPr>
          </a:p>
          <a:p>
            <a:pPr marL="305285" indent="-253232" algn="just">
              <a:lnSpc>
                <a:spcPct val="150000"/>
              </a:lnSpc>
              <a:spcBef>
                <a:spcPts val="1063"/>
              </a:spcBef>
            </a:pPr>
            <a:r>
              <a:rPr lang="en-GB" sz="1152" dirty="0">
                <a:latin typeface="Century Gothic" panose="020B0502020202020204" pitchFamily="34" charset="0"/>
              </a:rPr>
              <a:t>The Feasibility Study date June 2015 noted that a sum of approximately </a:t>
            </a:r>
            <a:r>
              <a:rPr lang="en-GB" sz="1152" b="1" dirty="0">
                <a:latin typeface="Century Gothic" panose="020B0502020202020204" pitchFamily="34" charset="0"/>
              </a:rPr>
              <a:t>R150,000,000.00</a:t>
            </a:r>
            <a:r>
              <a:rPr lang="en-GB" sz="1152" dirty="0">
                <a:latin typeface="Century Gothic" panose="020B0502020202020204" pitchFamily="34" charset="0"/>
              </a:rPr>
              <a:t> will be required for upgrading purposes, </a:t>
            </a:r>
            <a:r>
              <a:rPr lang="en-GB" sz="1152" b="1" dirty="0">
                <a:latin typeface="Century Gothic" panose="020B0502020202020204" pitchFamily="34" charset="0"/>
              </a:rPr>
              <a:t>rehabilitation and renewal </a:t>
            </a:r>
            <a:r>
              <a:rPr lang="en-GB" sz="1152" dirty="0">
                <a:latin typeface="Century Gothic" panose="020B0502020202020204" pitchFamily="34" charset="0"/>
              </a:rPr>
              <a:t>of the 2 heritage buildings and the air-conditioning system at the Telkom Towers Complex. Note from Feasibility Study: “The air-conditioning system is currently operational but will need to be replaced in the future due to the age of the installation. The lift system has recently been upgraded in the TTN and TTS buildings.”                                            </a:t>
            </a:r>
            <a:endParaRPr lang="en-US" sz="1152" dirty="0">
              <a:latin typeface="Century Gothic" panose="020B0502020202020204" pitchFamily="34" charset="0"/>
            </a:endParaRPr>
          </a:p>
        </p:txBody>
      </p:sp>
      <p:sp>
        <p:nvSpPr>
          <p:cNvPr id="9" name="Content Placeholder 5"/>
          <p:cNvSpPr txBox="1">
            <a:spLocks/>
          </p:cNvSpPr>
          <p:nvPr/>
        </p:nvSpPr>
        <p:spPr>
          <a:xfrm>
            <a:off x="469137" y="3456756"/>
            <a:ext cx="9863075" cy="1440160"/>
          </a:xfrm>
          <a:prstGeom prst="rect">
            <a:avLst/>
          </a:prstGeom>
          <a:noFill/>
          <a:ln>
            <a:noFill/>
          </a:ln>
        </p:spPr>
        <p:txBody>
          <a:bodyPr vert="horz" lIns="81031" tIns="40516" rIns="81031" bIns="40516"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1pPr>
            <a:lvl2pPr marL="722313" indent="-357188" algn="l" defTabSz="914400" rtl="0" eaLnBrk="1" latinLnBrk="0" hangingPunct="1">
              <a:lnSpc>
                <a:spcPct val="100000"/>
              </a:lnSpc>
              <a:spcBef>
                <a:spcPts val="1000"/>
              </a:spcBef>
              <a:buClr>
                <a:schemeClr val="tx1">
                  <a:lumMod val="65000"/>
                  <a:lumOff val="35000"/>
                </a:schemeClr>
              </a:buClr>
              <a:buSzPct val="80000"/>
              <a:buFont typeface="Courier New" pitchFamily="49" charset="0"/>
              <a:buChar char="o"/>
              <a:defRPr sz="3200" kern="1200">
                <a:solidFill>
                  <a:schemeClr val="tx1">
                    <a:lumMod val="65000"/>
                    <a:lumOff val="35000"/>
                  </a:schemeClr>
                </a:solidFill>
                <a:latin typeface="+mn-lt"/>
                <a:ea typeface="+mn-ea"/>
                <a:cs typeface="+mn-cs"/>
              </a:defRPr>
            </a:lvl2pPr>
            <a:lvl3pPr marL="1069975" indent="-357188" algn="l" defTabSz="914400" rtl="0" eaLnBrk="1" latinLnBrk="0" hangingPunct="1">
              <a:lnSpc>
                <a:spcPct val="10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305285" indent="-253232" algn="just">
              <a:lnSpc>
                <a:spcPct val="150000"/>
              </a:lnSpc>
            </a:pPr>
            <a:r>
              <a:rPr lang="en-US" sz="1152" dirty="0">
                <a:latin typeface="Century Gothic" panose="020B0502020202020204" pitchFamily="34" charset="0"/>
              </a:rPr>
              <a:t>The </a:t>
            </a:r>
            <a:r>
              <a:rPr lang="en-US" sz="1152" b="1" dirty="0">
                <a:latin typeface="Century Gothic" panose="020B0502020202020204" pitchFamily="34" charset="0"/>
              </a:rPr>
              <a:t>Replacement Cost</a:t>
            </a:r>
            <a:r>
              <a:rPr lang="en-US" sz="1152" dirty="0">
                <a:latin typeface="Century Gothic" panose="020B0502020202020204" pitchFamily="34" charset="0"/>
              </a:rPr>
              <a:t> of the Telkom Towers Complex is </a:t>
            </a:r>
            <a:r>
              <a:rPr lang="en-GB" sz="1152" b="1" dirty="0">
                <a:latin typeface="Century Gothic" panose="020B0502020202020204" pitchFamily="34" charset="0"/>
              </a:rPr>
              <a:t>R3,709,329,303.12</a:t>
            </a:r>
            <a:r>
              <a:rPr lang="en-GB" sz="1152" dirty="0">
                <a:latin typeface="Century Gothic" panose="020B0502020202020204" pitchFamily="34" charset="0"/>
              </a:rPr>
              <a:t>, excluding the cost of land.  There is no vacant land available within the Pretoria CBD to support a development of this scale to accommodate the consolidated needs for the SAPS Head Office accommodation.</a:t>
            </a:r>
            <a:endParaRPr lang="en-US" sz="1152" dirty="0">
              <a:latin typeface="Century Gothic" panose="020B0502020202020204" pitchFamily="34" charset="0"/>
            </a:endParaRPr>
          </a:p>
          <a:p>
            <a:pPr marL="305285" indent="-253232" algn="just">
              <a:lnSpc>
                <a:spcPct val="150000"/>
              </a:lnSpc>
            </a:pPr>
            <a:r>
              <a:rPr lang="en-GB" sz="1152" b="1" dirty="0">
                <a:latin typeface="Century Gothic" panose="020B0502020202020204" pitchFamily="34" charset="0"/>
              </a:rPr>
              <a:t>Rental Savings</a:t>
            </a:r>
            <a:r>
              <a:rPr lang="en-GB" sz="1152" dirty="0">
                <a:latin typeface="Century Gothic" panose="020B0502020202020204" pitchFamily="34" charset="0"/>
              </a:rPr>
              <a:t> over 10 years amounts to </a:t>
            </a:r>
            <a:r>
              <a:rPr lang="en-US" sz="1152" b="1" dirty="0">
                <a:latin typeface="Century Gothic" panose="020B0502020202020204" pitchFamily="34" charset="0"/>
              </a:rPr>
              <a:t>R1,623,501,812.25</a:t>
            </a:r>
            <a:r>
              <a:rPr lang="en-US" sz="1152" dirty="0">
                <a:latin typeface="Century Gothic" panose="020B0502020202020204" pitchFamily="34" charset="0"/>
              </a:rPr>
              <a:t>, which  would </a:t>
            </a:r>
            <a:r>
              <a:rPr lang="en-GB" sz="1152" dirty="0">
                <a:latin typeface="Century Gothic" panose="020B0502020202020204" pitchFamily="34" charset="0"/>
              </a:rPr>
              <a:t>have been leased from the private sector.    </a:t>
            </a:r>
          </a:p>
        </p:txBody>
      </p:sp>
      <p:sp>
        <p:nvSpPr>
          <p:cNvPr id="7" name="TextBox 6"/>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r>
              <a:rPr lang="en-US" b="1" dirty="0">
                <a:solidFill>
                  <a:srgbClr val="000000"/>
                </a:solidFill>
              </a:rPr>
              <a:t>6</a:t>
            </a:r>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Tree>
    <p:extLst>
      <p:ext uri="{BB962C8B-B14F-4D97-AF65-F5344CB8AC3E}">
        <p14:creationId xmlns:p14="http://schemas.microsoft.com/office/powerpoint/2010/main" xmlns="" val="225585089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6285"/>
            <a:ext cx="10801350" cy="855890"/>
          </a:xfrm>
        </p:spPr>
        <p:txBody>
          <a:bodyPr>
            <a:noAutofit/>
          </a:bodyPr>
          <a:lstStyle/>
          <a:p>
            <a:r>
              <a:rPr lang="en-US" sz="3545" dirty="0" smtClean="0"/>
              <a:t>1. FEASIBILITY </a:t>
            </a:r>
            <a:r>
              <a:rPr lang="en-US" sz="3545" dirty="0"/>
              <a:t>STUDY:  </a:t>
            </a:r>
            <a:br>
              <a:rPr lang="en-US" sz="3545" dirty="0"/>
            </a:br>
            <a:r>
              <a:rPr lang="en-US" sz="3545" dirty="0"/>
              <a:t>FINANCIAL ANALYSIS AND IMPLICATIONS</a:t>
            </a:r>
          </a:p>
        </p:txBody>
      </p:sp>
      <p:sp>
        <p:nvSpPr>
          <p:cNvPr id="6" name="Content Placeholder 5"/>
          <p:cNvSpPr>
            <a:spLocks noGrp="1"/>
          </p:cNvSpPr>
          <p:nvPr>
            <p:ph idx="1"/>
          </p:nvPr>
        </p:nvSpPr>
        <p:spPr>
          <a:xfrm>
            <a:off x="487212" y="1727420"/>
            <a:ext cx="9826926" cy="2297203"/>
          </a:xfrm>
          <a:noFill/>
          <a:ln>
            <a:noFill/>
          </a:ln>
        </p:spPr>
        <p:txBody>
          <a:bodyPr>
            <a:normAutofit/>
          </a:bodyPr>
          <a:lstStyle/>
          <a:p>
            <a:pPr marL="305285" indent="-253232" algn="just">
              <a:lnSpc>
                <a:spcPct val="150000"/>
              </a:lnSpc>
              <a:spcBef>
                <a:spcPts val="532"/>
              </a:spcBef>
            </a:pPr>
            <a:r>
              <a:rPr lang="en-US" sz="1152" dirty="0">
                <a:latin typeface="Century Gothic" panose="020B0502020202020204" pitchFamily="34" charset="0"/>
              </a:rPr>
              <a:t>The </a:t>
            </a:r>
            <a:r>
              <a:rPr lang="en-US" sz="1152" dirty="0" smtClean="0">
                <a:latin typeface="Century Gothic" panose="020B0502020202020204" pitchFamily="34" charset="0"/>
              </a:rPr>
              <a:t>table below further provides for the breakdown of costs for the purchase. </a:t>
            </a:r>
            <a:endParaRPr lang="en-US" sz="1152" dirty="0">
              <a:latin typeface="Century Gothic" panose="020B0502020202020204" pitchFamily="34" charset="0"/>
            </a:endParaRPr>
          </a:p>
          <a:p>
            <a:pPr marL="305285" indent="-253232" algn="just">
              <a:lnSpc>
                <a:spcPct val="150000"/>
              </a:lnSpc>
            </a:pPr>
            <a:endParaRPr lang="en-US" sz="1152" dirty="0">
              <a:latin typeface="Century Gothic" panose="020B0502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788442072"/>
              </p:ext>
            </p:extLst>
          </p:nvPr>
        </p:nvGraphicFramePr>
        <p:xfrm>
          <a:off x="576139" y="2160612"/>
          <a:ext cx="9937104" cy="3816424"/>
        </p:xfrm>
        <a:graphic>
          <a:graphicData uri="http://schemas.openxmlformats.org/drawingml/2006/table">
            <a:tbl>
              <a:tblPr firstRow="1" firstCol="1" bandRow="1">
                <a:tableStyleId>{5C22544A-7EE6-4342-B048-85BDC9FD1C3A}</a:tableStyleId>
              </a:tblPr>
              <a:tblGrid>
                <a:gridCol w="1898099">
                  <a:extLst>
                    <a:ext uri="{9D8B030D-6E8A-4147-A177-3AD203B41FA5}">
                      <a16:colId xmlns:a16="http://schemas.microsoft.com/office/drawing/2014/main" xmlns="" val="20000"/>
                    </a:ext>
                  </a:extLst>
                </a:gridCol>
                <a:gridCol w="1116525">
                  <a:extLst>
                    <a:ext uri="{9D8B030D-6E8A-4147-A177-3AD203B41FA5}">
                      <a16:colId xmlns:a16="http://schemas.microsoft.com/office/drawing/2014/main" xmlns="" val="20001"/>
                    </a:ext>
                  </a:extLst>
                </a:gridCol>
                <a:gridCol w="1116529">
                  <a:extLst>
                    <a:ext uri="{9D8B030D-6E8A-4147-A177-3AD203B41FA5}">
                      <a16:colId xmlns:a16="http://schemas.microsoft.com/office/drawing/2014/main" xmlns="" val="20002"/>
                    </a:ext>
                  </a:extLst>
                </a:gridCol>
                <a:gridCol w="1898098">
                  <a:extLst>
                    <a:ext uri="{9D8B030D-6E8A-4147-A177-3AD203B41FA5}">
                      <a16:colId xmlns:a16="http://schemas.microsoft.com/office/drawing/2014/main" xmlns="" val="20003"/>
                    </a:ext>
                  </a:extLst>
                </a:gridCol>
                <a:gridCol w="2016100">
                  <a:extLst>
                    <a:ext uri="{9D8B030D-6E8A-4147-A177-3AD203B41FA5}">
                      <a16:colId xmlns:a16="http://schemas.microsoft.com/office/drawing/2014/main" xmlns="" val="20004"/>
                    </a:ext>
                  </a:extLst>
                </a:gridCol>
                <a:gridCol w="1891753">
                  <a:extLst>
                    <a:ext uri="{9D8B030D-6E8A-4147-A177-3AD203B41FA5}">
                      <a16:colId xmlns:a16="http://schemas.microsoft.com/office/drawing/2014/main" xmlns="" val="20005"/>
                    </a:ext>
                  </a:extLst>
                </a:gridCol>
              </a:tblGrid>
              <a:tr h="1188725">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Payment </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Responsible Department for Payment</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Payment Date</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Portion Paid against Purchase Price</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14% VAT</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TOTAL </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extLst>
                  <a:ext uri="{0D108BD9-81ED-4DB2-BD59-A6C34878D82A}">
                    <a16:rowId xmlns:a16="http://schemas.microsoft.com/office/drawing/2014/main" xmlns="" val="10000"/>
                  </a:ext>
                </a:extLst>
              </a:tr>
              <a:tr h="577154">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Conveyancing Fee (including 14% VAT)</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DPW / PMTE</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gridSpan="3">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September 2015</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hMerge="1">
                  <a:txBody>
                    <a:bodyPr/>
                    <a:lstStyle/>
                    <a:p>
                      <a:endParaRPr lang="en-ZA"/>
                    </a:p>
                  </a:txBody>
                  <a:tcPr/>
                </a:tc>
                <a:tc hMerge="1">
                  <a:txBody>
                    <a:bodyPr/>
                    <a:lstStyle/>
                    <a:p>
                      <a:endParaRPr lang="en-ZA"/>
                    </a:p>
                  </a:txBody>
                  <a:tcPr/>
                </a:tc>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R 572,280.00</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extLst>
                  <a:ext uri="{0D108BD9-81ED-4DB2-BD59-A6C34878D82A}">
                    <a16:rowId xmlns:a16="http://schemas.microsoft.com/office/drawing/2014/main" xmlns="" val="10001"/>
                  </a:ext>
                </a:extLst>
              </a:tr>
              <a:tr h="379445">
                <a:tc rowSpan="2">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Payment 1 (2015/16)</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nSpc>
                          <a:spcPct val="115000"/>
                        </a:lnSpc>
                        <a:spcBef>
                          <a:spcPts val="0"/>
                        </a:spcBef>
                        <a:spcAft>
                          <a:spcPts val="0"/>
                        </a:spcAft>
                      </a:pPr>
                      <a:r>
                        <a:rPr lang="en-US" sz="1400">
                          <a:effectLst/>
                          <a:latin typeface="Calibri" panose="020F0502020204030204" pitchFamily="34" charset="0"/>
                          <a:cs typeface="Calibri" panose="020F0502020204030204" pitchFamily="34" charset="0"/>
                        </a:rPr>
                        <a:t>SAPS</a:t>
                      </a:r>
                      <a:endParaRPr lang="en-US" sz="1400">
                        <a:effectLst/>
                        <a:latin typeface="Calibri" panose="020F0502020204030204" pitchFamily="34" charset="0"/>
                        <a:ea typeface="Times New Roman"/>
                        <a:cs typeface="Calibri" panose="020F0502020204030204" pitchFamily="34" charset="0"/>
                      </a:endParaRPr>
                    </a:p>
                  </a:txBody>
                  <a:tcPr marL="60773" marR="60773" marT="0" marB="0" anchor="ctr"/>
                </a:tc>
                <a:tc rowSpan="2">
                  <a:txBody>
                    <a:bodyPr/>
                    <a:lstStyle/>
                    <a:p>
                      <a:pPr marL="0" marR="0">
                        <a:lnSpc>
                          <a:spcPct val="115000"/>
                        </a:lnSpc>
                        <a:spcBef>
                          <a:spcPts val="0"/>
                        </a:spcBef>
                        <a:spcAft>
                          <a:spcPts val="0"/>
                        </a:spcAft>
                      </a:pPr>
                      <a:r>
                        <a:rPr lang="en-US" sz="1400">
                          <a:effectLst/>
                          <a:latin typeface="Calibri" panose="020F0502020204030204" pitchFamily="34" charset="0"/>
                          <a:cs typeface="Calibri" panose="020F0502020204030204" pitchFamily="34" charset="0"/>
                        </a:rPr>
                        <a:t>Sept 2015</a:t>
                      </a:r>
                      <a:endParaRPr lang="en-US" sz="140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R 131,314,785.09</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R 18,384,069.91</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R 149,698,855.00</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extLst>
                  <a:ext uri="{0D108BD9-81ED-4DB2-BD59-A6C34878D82A}">
                    <a16:rowId xmlns:a16="http://schemas.microsoft.com/office/drawing/2014/main" xmlns="" val="10002"/>
                  </a:ext>
                </a:extLst>
              </a:tr>
              <a:tr h="528322">
                <a:tc vMerge="1">
                  <a:txBody>
                    <a:bodyPr/>
                    <a:lstStyle/>
                    <a:p>
                      <a:endParaRPr lang="en-US"/>
                    </a:p>
                  </a:txBody>
                  <a:tcPr/>
                </a:tc>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DPW / PMTE</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vMerge="1">
                  <a:txBody>
                    <a:bodyPr/>
                    <a:lstStyle/>
                    <a:p>
                      <a:endParaRPr lang="en-US"/>
                    </a:p>
                  </a:txBody>
                  <a:tcPr/>
                </a:tc>
                <a:tc>
                  <a:txBody>
                    <a:bodyPr/>
                    <a:lstStyle/>
                    <a:p>
                      <a:pPr marL="0" marR="0">
                        <a:lnSpc>
                          <a:spcPct val="115000"/>
                        </a:lnSpc>
                        <a:spcBef>
                          <a:spcPts val="0"/>
                        </a:spcBef>
                        <a:spcAft>
                          <a:spcPts val="0"/>
                        </a:spcAft>
                      </a:pPr>
                      <a:r>
                        <a:rPr lang="en-US" sz="1400">
                          <a:effectLst/>
                          <a:latin typeface="Calibri" panose="020F0502020204030204" pitchFamily="34" charset="0"/>
                          <a:cs typeface="Calibri" panose="020F0502020204030204" pitchFamily="34" charset="0"/>
                        </a:rPr>
                        <a:t>R 131,843,109.65</a:t>
                      </a:r>
                      <a:endParaRPr lang="en-US" sz="140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R 18,458,035.35</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R 150,301,145.00</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extLst>
                  <a:ext uri="{0D108BD9-81ED-4DB2-BD59-A6C34878D82A}">
                    <a16:rowId xmlns:a16="http://schemas.microsoft.com/office/drawing/2014/main" xmlns="" val="10003"/>
                  </a:ext>
                </a:extLst>
              </a:tr>
              <a:tr h="708015">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Payment 2 (2015/16)</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SAPS</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March</a:t>
                      </a:r>
                      <a:r>
                        <a:rPr lang="en-US" sz="1400" baseline="0" dirty="0">
                          <a:effectLst/>
                          <a:latin typeface="Calibri" panose="020F0502020204030204" pitchFamily="34" charset="0"/>
                          <a:cs typeface="Calibri" panose="020F0502020204030204" pitchFamily="34" charset="0"/>
                        </a:rPr>
                        <a:t> </a:t>
                      </a:r>
                      <a:r>
                        <a:rPr lang="en-US" sz="1400" dirty="0">
                          <a:effectLst/>
                          <a:latin typeface="Calibri" panose="020F0502020204030204" pitchFamily="34" charset="0"/>
                          <a:cs typeface="Calibri" panose="020F0502020204030204" pitchFamily="34" charset="0"/>
                        </a:rPr>
                        <a:t>2016</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R 200,000,000.00</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R 28,000,000.00</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R394,260,000.00</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extLst>
                  <a:ext uri="{0D108BD9-81ED-4DB2-BD59-A6C34878D82A}">
                    <a16:rowId xmlns:a16="http://schemas.microsoft.com/office/drawing/2014/main" xmlns="" val="10004"/>
                  </a:ext>
                </a:extLst>
              </a:tr>
              <a:tr h="434763">
                <a:tc gridSpan="3">
                  <a:txBody>
                    <a:bodyPr/>
                    <a:lstStyle/>
                    <a:p>
                      <a:pPr marL="0" marR="0">
                        <a:lnSpc>
                          <a:spcPct val="115000"/>
                        </a:lnSpc>
                        <a:spcBef>
                          <a:spcPts val="0"/>
                        </a:spcBef>
                        <a:spcAft>
                          <a:spcPts val="0"/>
                        </a:spcAft>
                      </a:pPr>
                      <a:r>
                        <a:rPr lang="en-US" sz="1400">
                          <a:effectLst/>
                          <a:latin typeface="Calibri" panose="020F0502020204030204" pitchFamily="34" charset="0"/>
                          <a:cs typeface="Calibri" panose="020F0502020204030204" pitchFamily="34" charset="0"/>
                        </a:rPr>
                        <a:t>TOTALS</a:t>
                      </a:r>
                      <a:endParaRPr lang="en-US" sz="1400">
                        <a:effectLst/>
                        <a:latin typeface="Calibri" panose="020F0502020204030204" pitchFamily="34" charset="0"/>
                        <a:ea typeface="Times New Roman"/>
                        <a:cs typeface="Calibri" panose="020F0502020204030204" pitchFamily="34" charset="0"/>
                      </a:endParaRPr>
                    </a:p>
                  </a:txBody>
                  <a:tcPr marL="60773" marR="60773" marT="0" marB="0" anchor="ct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R 609,000,000.00</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R85,260,000.00</a:t>
                      </a:r>
                      <a:endParaRPr lang="en-US" sz="1400" dirty="0">
                        <a:effectLst/>
                        <a:latin typeface="Calibri" panose="020F0502020204030204" pitchFamily="34" charset="0"/>
                        <a:ea typeface="Times New Roman"/>
                        <a:cs typeface="Calibri" panose="020F0502020204030204" pitchFamily="34" charset="0"/>
                      </a:endParaRPr>
                    </a:p>
                  </a:txBody>
                  <a:tcPr marL="60773" marR="60773" marT="0" marB="0" anchor="ctr"/>
                </a:tc>
                <a:tc>
                  <a:txBody>
                    <a:bodyPr/>
                    <a:lstStyle/>
                    <a:p>
                      <a:pPr marL="0" marR="0">
                        <a:lnSpc>
                          <a:spcPct val="115000"/>
                        </a:lnSpc>
                        <a:spcBef>
                          <a:spcPts val="0"/>
                        </a:spcBef>
                        <a:spcAft>
                          <a:spcPts val="0"/>
                        </a:spcAft>
                      </a:pPr>
                      <a:r>
                        <a:rPr lang="en-US" sz="1400" b="1" dirty="0">
                          <a:solidFill>
                            <a:schemeClr val="tx1"/>
                          </a:solidFill>
                          <a:effectLst/>
                          <a:latin typeface="Calibri" panose="020F0502020204030204" pitchFamily="34" charset="0"/>
                          <a:cs typeface="Calibri" panose="020F0502020204030204" pitchFamily="34" charset="0"/>
                        </a:rPr>
                        <a:t>R694,260,000,00</a:t>
                      </a:r>
                      <a:endParaRPr lang="en-US" sz="1400" b="1" dirty="0">
                        <a:solidFill>
                          <a:schemeClr val="tx1"/>
                        </a:solidFill>
                        <a:effectLst/>
                        <a:latin typeface="Calibri" panose="020F0502020204030204" pitchFamily="34" charset="0"/>
                        <a:ea typeface="Times New Roman"/>
                        <a:cs typeface="Calibri" panose="020F0502020204030204" pitchFamily="34" charset="0"/>
                      </a:endParaRPr>
                    </a:p>
                  </a:txBody>
                  <a:tcPr marL="60773" marR="60773" marT="0" marB="0" anchor="ctr"/>
                </a:tc>
                <a:extLst>
                  <a:ext uri="{0D108BD9-81ED-4DB2-BD59-A6C34878D82A}">
                    <a16:rowId xmlns:a16="http://schemas.microsoft.com/office/drawing/2014/main" xmlns="" val="10005"/>
                  </a:ext>
                </a:extLst>
              </a:tr>
            </a:tbl>
          </a:graphicData>
        </a:graphic>
      </p:graphicFrame>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r>
              <a:rPr lang="en-US" b="1" dirty="0">
                <a:solidFill>
                  <a:srgbClr val="000000"/>
                </a:solidFill>
              </a:rPr>
              <a:t>7</a:t>
            </a:r>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Tree>
    <p:extLst>
      <p:ext uri="{BB962C8B-B14F-4D97-AF65-F5344CB8AC3E}">
        <p14:creationId xmlns:p14="http://schemas.microsoft.com/office/powerpoint/2010/main" xmlns="" val="4515438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29821" y="1727420"/>
            <a:ext cx="9656695" cy="5423952"/>
          </a:xfrm>
          <a:noFill/>
          <a:ln>
            <a:noFill/>
          </a:ln>
        </p:spPr>
        <p:txBody>
          <a:bodyPr>
            <a:noAutofit/>
          </a:bodyPr>
          <a:lstStyle/>
          <a:p>
            <a:pPr marL="353118" lvl="1" indent="-303878" algn="just">
              <a:lnSpc>
                <a:spcPct val="160000"/>
              </a:lnSpc>
              <a:spcBef>
                <a:spcPts val="532"/>
              </a:spcBef>
              <a:buFont typeface="Arial" panose="020B0604020202020204" pitchFamily="34" charset="0"/>
              <a:buChar char="•"/>
            </a:pPr>
            <a:r>
              <a:rPr lang="en-GB" sz="1152" dirty="0">
                <a:latin typeface="+mj-lt"/>
              </a:rPr>
              <a:t>SAPS gained unfretted access to the office complex as from the 1</a:t>
            </a:r>
            <a:r>
              <a:rPr lang="en-GB" sz="1152" baseline="30000" dirty="0">
                <a:latin typeface="+mj-lt"/>
              </a:rPr>
              <a:t>st</a:t>
            </a:r>
            <a:r>
              <a:rPr lang="en-GB" sz="1152" dirty="0">
                <a:latin typeface="+mj-lt"/>
              </a:rPr>
              <a:t> of September 2015 for the purpose of completing the tenant installation.</a:t>
            </a:r>
            <a:endParaRPr lang="en-GB" sz="1152" dirty="0">
              <a:solidFill>
                <a:srgbClr val="FF0000"/>
              </a:solidFill>
              <a:latin typeface="+mj-lt"/>
            </a:endParaRPr>
          </a:p>
          <a:p>
            <a:pPr marL="353118" lvl="1" indent="-303878" algn="just">
              <a:lnSpc>
                <a:spcPct val="160000"/>
              </a:lnSpc>
              <a:spcBef>
                <a:spcPts val="532"/>
              </a:spcBef>
              <a:buFont typeface="Arial" panose="020B0604020202020204" pitchFamily="34" charset="0"/>
              <a:buChar char="•"/>
            </a:pPr>
            <a:r>
              <a:rPr lang="en-GB" sz="1152" b="1" dirty="0">
                <a:latin typeface="+mj-lt"/>
              </a:rPr>
              <a:t>Occupation Rent </a:t>
            </a:r>
            <a:r>
              <a:rPr lang="en-GB" sz="1152" dirty="0">
                <a:latin typeface="+mj-lt"/>
              </a:rPr>
              <a:t>was due to the Telkom Retirement Fund, as the owner, at an amount of </a:t>
            </a:r>
            <a:r>
              <a:rPr lang="en-GB" sz="1152" b="1" dirty="0">
                <a:latin typeface="+mj-lt"/>
              </a:rPr>
              <a:t>R6,000,000.00</a:t>
            </a:r>
            <a:r>
              <a:rPr lang="en-GB" sz="1152" dirty="0">
                <a:latin typeface="+mj-lt"/>
              </a:rPr>
              <a:t> excluding VAT per month from 1 September 2015, until the property is registered in the name of the National Government of the Republic of South Africa, which subsequently occurred on </a:t>
            </a:r>
            <a:r>
              <a:rPr lang="en-GB" sz="1152" b="1" dirty="0">
                <a:latin typeface="+mj-lt"/>
              </a:rPr>
              <a:t>7 April 2016</a:t>
            </a:r>
            <a:r>
              <a:rPr lang="en-GB" sz="1152" dirty="0">
                <a:latin typeface="+mj-lt"/>
              </a:rPr>
              <a:t>.</a:t>
            </a:r>
          </a:p>
          <a:p>
            <a:pPr marL="353118" lvl="1" indent="-303878" algn="just">
              <a:lnSpc>
                <a:spcPct val="160000"/>
              </a:lnSpc>
              <a:spcBef>
                <a:spcPts val="532"/>
              </a:spcBef>
              <a:buFont typeface="Arial" panose="020B0604020202020204" pitchFamily="34" charset="0"/>
              <a:buChar char="•"/>
            </a:pPr>
            <a:r>
              <a:rPr lang="en-ZA" sz="1152" dirty="0">
                <a:latin typeface="+mj-lt"/>
              </a:rPr>
              <a:t>NBAC approved the FM submission to appoint the existing service provider, Bidvest (as the facility manager of the Telkom Towers Complex under the Telkom Retirement Fund), for a period of 12 months to keep the complex operational.</a:t>
            </a:r>
          </a:p>
          <a:p>
            <a:pPr marL="353118" lvl="1" indent="-303878" algn="just">
              <a:lnSpc>
                <a:spcPct val="160000"/>
              </a:lnSpc>
              <a:spcBef>
                <a:spcPts val="532"/>
              </a:spcBef>
              <a:buFont typeface="Arial" panose="020B0604020202020204" pitchFamily="34" charset="0"/>
              <a:buChar char="•"/>
            </a:pPr>
            <a:r>
              <a:rPr lang="en-ZA" sz="1152" dirty="0">
                <a:latin typeface="+mj-lt"/>
              </a:rPr>
              <a:t>SCM compiled the tender documents on </a:t>
            </a:r>
            <a:r>
              <a:rPr lang="en-ZA" sz="1152" u="sng" dirty="0">
                <a:latin typeface="+mj-lt"/>
              </a:rPr>
              <a:t>14 September 2015 </a:t>
            </a:r>
            <a:r>
              <a:rPr lang="en-ZA" sz="1152" dirty="0">
                <a:latin typeface="+mj-lt"/>
              </a:rPr>
              <a:t>and it was sent to Bidvest to price the tender.</a:t>
            </a:r>
          </a:p>
          <a:p>
            <a:pPr marL="353118" lvl="1" indent="-303878" algn="just">
              <a:lnSpc>
                <a:spcPct val="160000"/>
              </a:lnSpc>
              <a:spcBef>
                <a:spcPts val="532"/>
              </a:spcBef>
              <a:buFont typeface="Arial" panose="020B0604020202020204" pitchFamily="34" charset="0"/>
              <a:buChar char="•"/>
            </a:pPr>
            <a:r>
              <a:rPr lang="en-US" sz="1152" dirty="0">
                <a:latin typeface="+mj-lt"/>
              </a:rPr>
              <a:t>NBAC approved the FM contract on </a:t>
            </a:r>
            <a:r>
              <a:rPr lang="en-US" sz="1152" u="sng" dirty="0">
                <a:latin typeface="+mj-lt"/>
              </a:rPr>
              <a:t>8 October 2015</a:t>
            </a:r>
            <a:r>
              <a:rPr lang="en-US" sz="1152" dirty="0">
                <a:latin typeface="+mj-lt"/>
              </a:rPr>
              <a:t>, after which it was submitted to Legal Services on 9 October 2015 for concurrence. It was proposed to apply for a VO to assist in the Space planning and setting out of a conditions report with action plan relating to maintenance and tenant installations.</a:t>
            </a:r>
          </a:p>
          <a:p>
            <a:pPr marL="353118" lvl="1" indent="-303878" algn="just">
              <a:lnSpc>
                <a:spcPct val="160000"/>
              </a:lnSpc>
              <a:spcBef>
                <a:spcPts val="532"/>
              </a:spcBef>
              <a:buFont typeface="Arial" panose="020B0604020202020204" pitchFamily="34" charset="0"/>
              <a:buChar char="•"/>
            </a:pPr>
            <a:r>
              <a:rPr lang="en-GB" sz="1152" dirty="0">
                <a:latin typeface="+mj-lt"/>
              </a:rPr>
              <a:t>A steering committee comprising of members from SAPS and DPW was constituted</a:t>
            </a:r>
          </a:p>
          <a:p>
            <a:pPr marL="353118" lvl="1" indent="-303878" algn="just">
              <a:lnSpc>
                <a:spcPct val="160000"/>
              </a:lnSpc>
              <a:spcBef>
                <a:spcPts val="532"/>
              </a:spcBef>
              <a:buFont typeface="Arial" panose="020B0604020202020204" pitchFamily="34" charset="0"/>
              <a:buChar char="•"/>
            </a:pPr>
            <a:r>
              <a:rPr lang="en-US" sz="1152" dirty="0">
                <a:latin typeface="+mj-lt"/>
              </a:rPr>
              <a:t>The user charges to relate to the respective building grading. The estimated rates are structured to accommodated SAPS’s initial capital investment in the acquisition which will allow for SAPS to recover their investment through the discounted rental rate for a period of </a:t>
            </a:r>
            <a:r>
              <a:rPr lang="en-US" sz="1152" b="1" dirty="0">
                <a:latin typeface="+mj-lt"/>
              </a:rPr>
              <a:t>10 years</a:t>
            </a:r>
            <a:r>
              <a:rPr lang="en-US" sz="1152" dirty="0">
                <a:latin typeface="+mj-lt"/>
              </a:rPr>
              <a:t>, hereafter the user charges will revert back to market related rental rates excluding discounts. The user charges are subject to 5.5% inflation and also provides for Facilities Management costs including rates and taxes, however excludes water and electricity charges. </a:t>
            </a:r>
          </a:p>
          <a:p>
            <a:pPr marL="353118" lvl="1" indent="-303878" algn="just">
              <a:lnSpc>
                <a:spcPct val="160000"/>
              </a:lnSpc>
              <a:buFont typeface="Arial" panose="020B0604020202020204" pitchFamily="34" charset="0"/>
              <a:buChar char="•"/>
            </a:pPr>
            <a:endParaRPr lang="en-US" sz="1152" dirty="0">
              <a:latin typeface="+mj-lt"/>
            </a:endParaRPr>
          </a:p>
          <a:p>
            <a:pPr algn="just">
              <a:lnSpc>
                <a:spcPct val="150000"/>
              </a:lnSpc>
            </a:pPr>
            <a:endParaRPr lang="en-US" sz="1152" dirty="0">
              <a:latin typeface="+mj-lt"/>
            </a:endParaRPr>
          </a:p>
          <a:p>
            <a:pPr marL="353118" lvl="1" indent="-303878" algn="just">
              <a:lnSpc>
                <a:spcPct val="160000"/>
              </a:lnSpc>
              <a:buFont typeface="Arial" panose="020B0604020202020204" pitchFamily="34" charset="0"/>
              <a:buChar char="•"/>
            </a:pPr>
            <a:endParaRPr lang="en-US" sz="1152" dirty="0">
              <a:latin typeface="+mj-lt"/>
            </a:endParaRPr>
          </a:p>
          <a:p>
            <a:pPr algn="just"/>
            <a:endParaRPr lang="en-US" sz="1152" dirty="0">
              <a:solidFill>
                <a:schemeClr val="tx1"/>
              </a:solidFill>
              <a:latin typeface="+mj-lt"/>
            </a:endParaRPr>
          </a:p>
        </p:txBody>
      </p:sp>
      <p:sp>
        <p:nvSpPr>
          <p:cNvPr id="7" name="Title 1"/>
          <p:cNvSpPr>
            <a:spLocks noGrp="1"/>
          </p:cNvSpPr>
          <p:nvPr>
            <p:ph type="title"/>
          </p:nvPr>
        </p:nvSpPr>
        <p:spPr>
          <a:xfrm>
            <a:off x="1" y="799454"/>
            <a:ext cx="10801350" cy="855890"/>
          </a:xfrm>
        </p:spPr>
        <p:txBody>
          <a:bodyPr>
            <a:noAutofit/>
          </a:bodyPr>
          <a:lstStyle/>
          <a:p>
            <a:r>
              <a:rPr lang="en-US" sz="3545" dirty="0" smtClean="0"/>
              <a:t>1. FEASIBILITY </a:t>
            </a:r>
            <a:r>
              <a:rPr lang="en-US" sz="3545" dirty="0"/>
              <a:t>STUDY:  </a:t>
            </a:r>
            <a:br>
              <a:rPr lang="en-US" sz="3545" dirty="0"/>
            </a:br>
            <a:r>
              <a:rPr lang="en-US" sz="3545" dirty="0"/>
              <a:t>FINANCIAL ANALYSIS AND IMPLICATIONS                                     continued</a:t>
            </a:r>
            <a:endParaRPr lang="en-US" sz="3545" dirty="0">
              <a:solidFill>
                <a:srgbClr val="FF0000"/>
              </a:solidFill>
            </a:endParaRPr>
          </a:p>
        </p:txBody>
      </p:sp>
      <p:sp>
        <p:nvSpPr>
          <p:cNvPr id="4" name="TextBox 3"/>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r>
              <a:rPr lang="en-US" b="1" dirty="0">
                <a:solidFill>
                  <a:srgbClr val="000000"/>
                </a:solidFill>
              </a:rPr>
              <a:t>8</a:t>
            </a:r>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Tree>
    <p:extLst>
      <p:ext uri="{BB962C8B-B14F-4D97-AF65-F5344CB8AC3E}">
        <p14:creationId xmlns:p14="http://schemas.microsoft.com/office/powerpoint/2010/main" xmlns="" val="278403453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76139" y="1872580"/>
            <a:ext cx="10225211" cy="5255428"/>
          </a:xfrm>
        </p:spPr>
        <p:txBody>
          <a:bodyPr>
            <a:normAutofit/>
          </a:bodyPr>
          <a:lstStyle/>
          <a:p>
            <a:pPr marL="41119" indent="0" algn="just">
              <a:lnSpc>
                <a:spcPct val="100000"/>
              </a:lnSpc>
              <a:buNone/>
            </a:pPr>
            <a:endParaRPr lang="en-US" sz="3200" dirty="0"/>
          </a:p>
          <a:p>
            <a:pPr algn="just"/>
            <a:endParaRPr lang="en-ZA" sz="3200" dirty="0"/>
          </a:p>
          <a:p>
            <a:pPr marL="41119" indent="0">
              <a:buNone/>
            </a:pPr>
            <a:endParaRPr lang="en-ZA" sz="2400" dirty="0" smtClean="0"/>
          </a:p>
        </p:txBody>
      </p:sp>
      <p:sp>
        <p:nvSpPr>
          <p:cNvPr id="6" name="Title 1"/>
          <p:cNvSpPr>
            <a:spLocks noGrp="1"/>
          </p:cNvSpPr>
          <p:nvPr>
            <p:ph type="title"/>
          </p:nvPr>
        </p:nvSpPr>
        <p:spPr>
          <a:xfrm>
            <a:off x="0" y="560798"/>
            <a:ext cx="10801350" cy="951869"/>
          </a:xfrm>
          <a:ln w="12700">
            <a:miter lim="400000"/>
          </a:ln>
        </p:spPr>
        <p:txBody>
          <a:bodyPr lIns="41117" tIns="41118" rIns="41117" bIns="41118" anchor="ctr" anchorCtr="0">
            <a:normAutofit/>
          </a:bodyPr>
          <a:lstStyle/>
          <a:p>
            <a:pPr algn="ctr"/>
            <a:r>
              <a:rPr lang="en-US" sz="3600" b="1" dirty="0">
                <a:solidFill>
                  <a:schemeClr val="bg1"/>
                </a:solidFill>
              </a:rPr>
              <a:t>2</a:t>
            </a:r>
            <a:r>
              <a:rPr lang="en-US" sz="3600" b="1" dirty="0" smtClean="0">
                <a:solidFill>
                  <a:schemeClr val="bg1"/>
                </a:solidFill>
              </a:rPr>
              <a:t>. PROGRAMME TIMELINES</a:t>
            </a:r>
            <a:endParaRPr lang="en-US" sz="3600" b="1" dirty="0">
              <a:solidFill>
                <a:schemeClr val="bg1"/>
              </a:solidFill>
              <a:latin typeface="+mj-lt"/>
            </a:endParaRPr>
          </a:p>
        </p:txBody>
      </p:sp>
      <p:sp>
        <p:nvSpPr>
          <p:cNvPr id="5" name="TextBox 4"/>
          <p:cNvSpPr txBox="1"/>
          <p:nvPr/>
        </p:nvSpPr>
        <p:spPr>
          <a:xfrm>
            <a:off x="9433122" y="7056000"/>
            <a:ext cx="394933" cy="323164"/>
          </a:xfrm>
          <a:prstGeom prst="rect">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45719" numCol="1" spcCol="38100" rtlCol="0" anchor="ctr" anchorCtr="1">
            <a:spAutoFit/>
          </a:bodyPr>
          <a:lstStyle/>
          <a:p>
            <a:pPr marL="0" marR="0" indent="0" algn="l" defTabSz="914400" rtl="0" fontAlgn="auto" latinLnBrk="1" hangingPunct="0">
              <a:lnSpc>
                <a:spcPct val="100000"/>
              </a:lnSpc>
              <a:spcBef>
                <a:spcPts val="0"/>
              </a:spcBef>
              <a:spcAft>
                <a:spcPts val="0"/>
              </a:spcAft>
              <a:buClrTx/>
              <a:buSzTx/>
              <a:buFontTx/>
              <a:buNone/>
              <a:tabLst/>
            </a:pPr>
            <a:fld id="{6FAEEA97-C277-4886-9EED-96A084A0282B}" type="slidenum">
              <a:rPr kumimoji="0" lang="en-US" sz="1800" b="1" i="0" u="none" strike="noStrike" cap="none" spc="0" normalizeH="0" baseline="0" smtClean="0">
                <a:ln>
                  <a:noFill/>
                </a:ln>
                <a:solidFill>
                  <a:srgbClr val="000000"/>
                </a:solidFill>
                <a:effectLst/>
                <a:uFillTx/>
                <a:latin typeface="Century Gothic"/>
                <a:ea typeface="Century Gothic"/>
                <a:cs typeface="Century Gothic"/>
                <a:sym typeface="Century Gothic"/>
              </a:rPr>
              <a:pPr marL="0" marR="0" indent="0" algn="l" defTabSz="914400" rtl="0" fontAlgn="auto" latinLnBrk="1" hangingPunct="0">
                <a:lnSpc>
                  <a:spcPct val="100000"/>
                </a:lnSpc>
                <a:spcBef>
                  <a:spcPts val="0"/>
                </a:spcBef>
                <a:spcAft>
                  <a:spcPts val="0"/>
                </a:spcAft>
                <a:buClrTx/>
                <a:buSzTx/>
                <a:buFontTx/>
                <a:buNone/>
                <a:tabLst/>
              </a:pPr>
              <a:t>9</a:t>
            </a:fld>
            <a:endParaRPr kumimoji="0" lang="en-US" sz="1800" b="1"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2" name="Rectangle 1"/>
          <p:cNvSpPr/>
          <p:nvPr/>
        </p:nvSpPr>
        <p:spPr>
          <a:xfrm>
            <a:off x="1073426" y="6391926"/>
            <a:ext cx="8215681" cy="455189"/>
          </a:xfrm>
          <a:prstGeom prst="rect">
            <a:avLst/>
          </a:prstGeom>
        </p:spPr>
        <p:txBody>
          <a:bodyPr wrap="square">
            <a:spAutoFit/>
          </a:bodyPr>
          <a:lstStyle/>
          <a:p>
            <a:pPr marL="457200" indent="-457200">
              <a:lnSpc>
                <a:spcPct val="150000"/>
              </a:lnSpc>
              <a:buAutoNum type="arabicPeriod"/>
            </a:pPr>
            <a:endParaRPr lang="en-US" dirty="0">
              <a:latin typeface="Century Gothic" panose="020B0502020202020204" pitchFamily="34" charset="0"/>
            </a:endParaRPr>
          </a:p>
        </p:txBody>
      </p:sp>
      <p:graphicFrame>
        <p:nvGraphicFramePr>
          <p:cNvPr id="4" name="Diagram 3"/>
          <p:cNvGraphicFramePr/>
          <p:nvPr>
            <p:extLst>
              <p:ext uri="{D42A27DB-BD31-4B8C-83A1-F6EECF244321}">
                <p14:modId xmlns:p14="http://schemas.microsoft.com/office/powerpoint/2010/main" xmlns="" val="1823519203"/>
              </p:ext>
            </p:extLst>
          </p:nvPr>
        </p:nvGraphicFramePr>
        <p:xfrm>
          <a:off x="720154" y="1728564"/>
          <a:ext cx="10081195"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4712666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FE8637"/>
      </a:accent1>
      <a:accent2>
        <a:srgbClr val="7598D9"/>
      </a:accent2>
      <a:accent3>
        <a:srgbClr val="B32C16"/>
      </a:accent3>
      <a:accent4>
        <a:srgbClr val="F5CD2D"/>
      </a:accent4>
      <a:accent5>
        <a:srgbClr val="AEBAD5"/>
      </a:accent5>
      <a:accent6>
        <a:srgbClr val="777C84"/>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FE8637"/>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E8637"/>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E8637"/>
      </a:accent1>
      <a:accent2>
        <a:srgbClr val="7598D9"/>
      </a:accent2>
      <a:accent3>
        <a:srgbClr val="B32C16"/>
      </a:accent3>
      <a:accent4>
        <a:srgbClr val="F5CD2D"/>
      </a:accent4>
      <a:accent5>
        <a:srgbClr val="AEBAD5"/>
      </a:accent5>
      <a:accent6>
        <a:srgbClr val="777C84"/>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FE8637"/>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E8637"/>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23304</TotalTime>
  <Words>2843</Words>
  <Application>Microsoft Office PowerPoint</Application>
  <PresentationFormat>Custom</PresentationFormat>
  <Paragraphs>379</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vt:lpstr>
      <vt:lpstr> SAPS MIGRATION REPORT INTO TELKOM TOWERS BUILDING </vt:lpstr>
      <vt:lpstr>TABLE OF CONTENT</vt:lpstr>
      <vt:lpstr>PART 1</vt:lpstr>
      <vt:lpstr>1. TELKOM TOWERS COMPLEX BUILDINGS ANALYSIS</vt:lpstr>
      <vt:lpstr>1. TELKOM TOWERS COMPLEX BUILDINGS ANALYSIS                                                                     continued</vt:lpstr>
      <vt:lpstr>1. FEASIBILITY STUDY:   FINANCIAL ANALYSIS AND IMPLICATIONS</vt:lpstr>
      <vt:lpstr>1. FEASIBILITY STUDY:   FINANCIAL ANALYSIS AND IMPLICATIONS</vt:lpstr>
      <vt:lpstr>1. FEASIBILITY STUDY:   FINANCIAL ANALYSIS AND IMPLICATIONS                                     continued</vt:lpstr>
      <vt:lpstr>2. PROGRAMME TIMELINES</vt:lpstr>
      <vt:lpstr>PART 3</vt:lpstr>
      <vt:lpstr>3. PHASE 1 PROJECT REQUIREMENTS AND CHALLENGES</vt:lpstr>
      <vt:lpstr>3. PHASE 1 PROJECT REQUIREMENTS AND CHALLENGES  Continues</vt:lpstr>
      <vt:lpstr>3. FLOORS OCCUPIED BY THE CLIENT: SAPS moved into Telkom Towers North in a phased approach between November 2021 and March 2022.</vt:lpstr>
      <vt:lpstr>3. FLOORS OCCUPIED BY THE CLIENT…continued</vt:lpstr>
      <vt:lpstr>3. IT BUILDING PROJECT REQUIREMENTS</vt:lpstr>
      <vt:lpstr>3. ANNEX BUIDING ADDITIONAL PROJECT REQUIREMENTS</vt:lpstr>
      <vt:lpstr>PART 4</vt:lpstr>
      <vt:lpstr>4. REMS LEASING</vt:lpstr>
      <vt:lpstr>4. REMS LEASING</vt:lpstr>
      <vt:lpstr>PART 5</vt:lpstr>
      <vt:lpstr>PART 5. TTN and ANNEX MAINTENANCE</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PROPERTY MANAGEMENT TRADING ENTITY MEETING WITH CTN LANDLORDS</dc:title>
  <dc:creator>Rollo van der Spuy</dc:creator>
  <cp:lastModifiedBy>USER</cp:lastModifiedBy>
  <cp:revision>915</cp:revision>
  <cp:lastPrinted>2022-04-21T11:10:01Z</cp:lastPrinted>
  <dcterms:modified xsi:type="dcterms:W3CDTF">2022-06-10T06:14:57Z</dcterms:modified>
</cp:coreProperties>
</file>