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1"/>
  </p:sldMasterIdLst>
  <p:notesMasterIdLst>
    <p:notesMasterId r:id="rId74"/>
  </p:notesMasterIdLst>
  <p:handoutMasterIdLst>
    <p:handoutMasterId r:id="rId75"/>
  </p:handoutMasterIdLst>
  <p:sldIdLst>
    <p:sldId id="256" r:id="rId2"/>
    <p:sldId id="399" r:id="rId3"/>
    <p:sldId id="393" r:id="rId4"/>
    <p:sldId id="505" r:id="rId5"/>
    <p:sldId id="338" r:id="rId6"/>
    <p:sldId id="506" r:id="rId7"/>
    <p:sldId id="400" r:id="rId8"/>
    <p:sldId id="340" r:id="rId9"/>
    <p:sldId id="485" r:id="rId10"/>
    <p:sldId id="401" r:id="rId11"/>
    <p:sldId id="404" r:id="rId12"/>
    <p:sldId id="478" r:id="rId13"/>
    <p:sldId id="557" r:id="rId14"/>
    <p:sldId id="558" r:id="rId15"/>
    <p:sldId id="559" r:id="rId16"/>
    <p:sldId id="481" r:id="rId17"/>
    <p:sldId id="479" r:id="rId18"/>
    <p:sldId id="560" r:id="rId19"/>
    <p:sldId id="590" r:id="rId20"/>
    <p:sldId id="551" r:id="rId21"/>
    <p:sldId id="507" r:id="rId22"/>
    <p:sldId id="515" r:id="rId23"/>
    <p:sldId id="565" r:id="rId24"/>
    <p:sldId id="516" r:id="rId25"/>
    <p:sldId id="566" r:id="rId26"/>
    <p:sldId id="520" r:id="rId27"/>
    <p:sldId id="521" r:id="rId28"/>
    <p:sldId id="522" r:id="rId29"/>
    <p:sldId id="523" r:id="rId30"/>
    <p:sldId id="525" r:id="rId31"/>
    <p:sldId id="524" r:id="rId32"/>
    <p:sldId id="491" r:id="rId33"/>
    <p:sldId id="517" r:id="rId34"/>
    <p:sldId id="518" r:id="rId35"/>
    <p:sldId id="519" r:id="rId36"/>
    <p:sldId id="405" r:id="rId37"/>
    <p:sldId id="406" r:id="rId38"/>
    <p:sldId id="486" r:id="rId39"/>
    <p:sldId id="407" r:id="rId40"/>
    <p:sldId id="408" r:id="rId41"/>
    <p:sldId id="409" r:id="rId42"/>
    <p:sldId id="493" r:id="rId43"/>
    <p:sldId id="526" r:id="rId44"/>
    <p:sldId id="496" r:id="rId45"/>
    <p:sldId id="497" r:id="rId46"/>
    <p:sldId id="498" r:id="rId47"/>
    <p:sldId id="499" r:id="rId48"/>
    <p:sldId id="500" r:id="rId49"/>
    <p:sldId id="501" r:id="rId50"/>
    <p:sldId id="450" r:id="rId51"/>
    <p:sldId id="451" r:id="rId52"/>
    <p:sldId id="552" r:id="rId53"/>
    <p:sldId id="586" r:id="rId54"/>
    <p:sldId id="587" r:id="rId55"/>
    <p:sldId id="561" r:id="rId56"/>
    <p:sldId id="562" r:id="rId57"/>
    <p:sldId id="563" r:id="rId58"/>
    <p:sldId id="564" r:id="rId59"/>
    <p:sldId id="567" r:id="rId60"/>
    <p:sldId id="568" r:id="rId61"/>
    <p:sldId id="569" r:id="rId62"/>
    <p:sldId id="570" r:id="rId63"/>
    <p:sldId id="571" r:id="rId64"/>
    <p:sldId id="572" r:id="rId65"/>
    <p:sldId id="575" r:id="rId66"/>
    <p:sldId id="580" r:id="rId67"/>
    <p:sldId id="582" r:id="rId68"/>
    <p:sldId id="583" r:id="rId69"/>
    <p:sldId id="584" r:id="rId70"/>
    <p:sldId id="588" r:id="rId71"/>
    <p:sldId id="591" r:id="rId72"/>
    <p:sldId id="589" r:id="rId73"/>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4434" autoAdjust="0"/>
  </p:normalViewPr>
  <p:slideViewPr>
    <p:cSldViewPr snapToGrid="0">
      <p:cViewPr varScale="1">
        <p:scale>
          <a:sx n="73" d="100"/>
          <a:sy n="73" d="100"/>
        </p:scale>
        <p:origin x="-720"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C13CC63-E683-4037-9629-C3F0DB215767}"/>
              </a:ext>
            </a:extLst>
          </p:cNvPr>
          <p:cNvSpPr>
            <a:spLocks noGrp="1"/>
          </p:cNvSpPr>
          <p:nvPr>
            <p:ph type="hdr" sz="quarter"/>
          </p:nvPr>
        </p:nvSpPr>
        <p:spPr>
          <a:xfrm>
            <a:off x="0" y="0"/>
            <a:ext cx="3038604" cy="465341"/>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96A57F6E-8FF0-4555-B186-A6893E672B30}"/>
              </a:ext>
            </a:extLst>
          </p:cNvPr>
          <p:cNvSpPr>
            <a:spLocks noGrp="1"/>
          </p:cNvSpPr>
          <p:nvPr>
            <p:ph type="dt" sz="quarter" idx="1"/>
          </p:nvPr>
        </p:nvSpPr>
        <p:spPr>
          <a:xfrm>
            <a:off x="3970159" y="0"/>
            <a:ext cx="3038604" cy="465341"/>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FAF4F54-5656-400E-B825-F2DC42E5D8C7}" type="datetimeFigureOut">
              <a:rPr lang="en-ZA"/>
              <a:pPr>
                <a:defRPr/>
              </a:pPr>
              <a:t>2022/06/08</a:t>
            </a:fld>
            <a:endParaRPr lang="en-ZA"/>
          </a:p>
        </p:txBody>
      </p:sp>
      <p:sp>
        <p:nvSpPr>
          <p:cNvPr id="4" name="Footer Placeholder 3">
            <a:extLst>
              <a:ext uri="{FF2B5EF4-FFF2-40B4-BE49-F238E27FC236}">
                <a16:creationId xmlns:a16="http://schemas.microsoft.com/office/drawing/2014/main" xmlns="" id="{C51FDAC4-9117-4629-BFB8-EAB2856178EB}"/>
              </a:ext>
            </a:extLst>
          </p:cNvPr>
          <p:cNvSpPr>
            <a:spLocks noGrp="1"/>
          </p:cNvSpPr>
          <p:nvPr>
            <p:ph type="ftr" sz="quarter" idx="2"/>
          </p:nvPr>
        </p:nvSpPr>
        <p:spPr>
          <a:xfrm>
            <a:off x="0" y="8831060"/>
            <a:ext cx="3038604" cy="465341"/>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5" name="Slide Number Placeholder 4">
            <a:extLst>
              <a:ext uri="{FF2B5EF4-FFF2-40B4-BE49-F238E27FC236}">
                <a16:creationId xmlns:a16="http://schemas.microsoft.com/office/drawing/2014/main" xmlns="" id="{89F8A9F1-DF61-4425-ABEA-80073CFA9CD8}"/>
              </a:ext>
            </a:extLst>
          </p:cNvPr>
          <p:cNvSpPr>
            <a:spLocks noGrp="1"/>
          </p:cNvSpPr>
          <p:nvPr>
            <p:ph type="sldNum" sz="quarter" idx="3"/>
          </p:nvPr>
        </p:nvSpPr>
        <p:spPr>
          <a:xfrm>
            <a:off x="3970159" y="8831060"/>
            <a:ext cx="3038604" cy="46534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05FA9F85-3CAE-4442-8129-06395B2373FC}" type="slidenum">
              <a:rPr lang="en-ZA" altLang="en-US"/>
              <a:pPr/>
              <a:t>‹#›</a:t>
            </a:fld>
            <a:endParaRPr lang="en-ZA"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5771A4FB-EE59-4C10-AC66-F5096FF2FA17}"/>
              </a:ext>
            </a:extLst>
          </p:cNvPr>
          <p:cNvSpPr>
            <a:spLocks noGrp="1"/>
          </p:cNvSpPr>
          <p:nvPr>
            <p:ph type="hdr" sz="quarter"/>
          </p:nvPr>
        </p:nvSpPr>
        <p:spPr>
          <a:xfrm>
            <a:off x="0" y="0"/>
            <a:ext cx="3038604" cy="466827"/>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ZA"/>
          </a:p>
        </p:txBody>
      </p:sp>
      <p:sp>
        <p:nvSpPr>
          <p:cNvPr id="3" name="Date Placeholder 2">
            <a:extLst>
              <a:ext uri="{FF2B5EF4-FFF2-40B4-BE49-F238E27FC236}">
                <a16:creationId xmlns:a16="http://schemas.microsoft.com/office/drawing/2014/main" xmlns="" id="{476569B4-ABCA-4340-AEB9-5FD485A31240}"/>
              </a:ext>
            </a:extLst>
          </p:cNvPr>
          <p:cNvSpPr>
            <a:spLocks noGrp="1"/>
          </p:cNvSpPr>
          <p:nvPr>
            <p:ph type="dt" idx="1"/>
          </p:nvPr>
        </p:nvSpPr>
        <p:spPr>
          <a:xfrm>
            <a:off x="3970159" y="0"/>
            <a:ext cx="3038604" cy="466827"/>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1C529D-CE27-4EB6-9AB7-7518B23EE9BA}" type="datetimeFigureOut">
              <a:rPr lang="en-ZA"/>
              <a:pPr>
                <a:defRPr/>
              </a:pPr>
              <a:t>2022/06/08</a:t>
            </a:fld>
            <a:endParaRPr lang="en-ZA"/>
          </a:p>
        </p:txBody>
      </p:sp>
      <p:sp>
        <p:nvSpPr>
          <p:cNvPr id="4" name="Slide Image Placeholder 3">
            <a:extLst>
              <a:ext uri="{FF2B5EF4-FFF2-40B4-BE49-F238E27FC236}">
                <a16:creationId xmlns:a16="http://schemas.microsoft.com/office/drawing/2014/main" xmlns="" id="{A8B364C5-EADF-4F58-AA87-3DA22B46745E}"/>
              </a:ext>
            </a:extLst>
          </p:cNvPr>
          <p:cNvSpPr>
            <a:spLocks noGrp="1" noRot="1" noChangeAspect="1"/>
          </p:cNvSpPr>
          <p:nvPr>
            <p:ph type="sldImg" idx="2"/>
          </p:nvPr>
        </p:nvSpPr>
        <p:spPr>
          <a:xfrm>
            <a:off x="717550" y="1163638"/>
            <a:ext cx="5575300" cy="3136900"/>
          </a:xfrm>
          <a:prstGeom prst="rect">
            <a:avLst/>
          </a:prstGeom>
          <a:noFill/>
          <a:ln w="12700">
            <a:solidFill>
              <a:prstClr val="black"/>
            </a:solidFill>
          </a:ln>
        </p:spPr>
        <p:txBody>
          <a:bodyPr vert="horz" lIns="91440" tIns="45720" rIns="91440" bIns="45720" rtlCol="0" anchor="ctr"/>
          <a:lstStyle/>
          <a:p>
            <a:pPr lvl="0"/>
            <a:endParaRPr lang="en-ZA" noProof="0"/>
          </a:p>
        </p:txBody>
      </p:sp>
      <p:sp>
        <p:nvSpPr>
          <p:cNvPr id="5" name="Notes Placeholder 4">
            <a:extLst>
              <a:ext uri="{FF2B5EF4-FFF2-40B4-BE49-F238E27FC236}">
                <a16:creationId xmlns:a16="http://schemas.microsoft.com/office/drawing/2014/main" xmlns="" id="{153426B6-C1CD-46D9-8746-F3F455C45A90}"/>
              </a:ext>
            </a:extLst>
          </p:cNvPr>
          <p:cNvSpPr>
            <a:spLocks noGrp="1"/>
          </p:cNvSpPr>
          <p:nvPr>
            <p:ph type="body" sz="quarter" idx="3"/>
          </p:nvPr>
        </p:nvSpPr>
        <p:spPr>
          <a:xfrm>
            <a:off x="700714" y="4473512"/>
            <a:ext cx="5608975" cy="3660281"/>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a:extLst>
              <a:ext uri="{FF2B5EF4-FFF2-40B4-BE49-F238E27FC236}">
                <a16:creationId xmlns:a16="http://schemas.microsoft.com/office/drawing/2014/main" xmlns="" id="{8659401E-298F-435E-8276-69AFD2D55CEA}"/>
              </a:ext>
            </a:extLst>
          </p:cNvPr>
          <p:cNvSpPr>
            <a:spLocks noGrp="1"/>
          </p:cNvSpPr>
          <p:nvPr>
            <p:ph type="ftr" sz="quarter" idx="4"/>
          </p:nvPr>
        </p:nvSpPr>
        <p:spPr>
          <a:xfrm>
            <a:off x="0" y="8829574"/>
            <a:ext cx="3038604" cy="46682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ZA"/>
          </a:p>
        </p:txBody>
      </p:sp>
      <p:sp>
        <p:nvSpPr>
          <p:cNvPr id="7" name="Slide Number Placeholder 6">
            <a:extLst>
              <a:ext uri="{FF2B5EF4-FFF2-40B4-BE49-F238E27FC236}">
                <a16:creationId xmlns:a16="http://schemas.microsoft.com/office/drawing/2014/main" xmlns="" id="{A6EC6A6E-4EEF-4086-A48F-08C7113FB942}"/>
              </a:ext>
            </a:extLst>
          </p:cNvPr>
          <p:cNvSpPr>
            <a:spLocks noGrp="1"/>
          </p:cNvSpPr>
          <p:nvPr>
            <p:ph type="sldNum" sz="quarter" idx="5"/>
          </p:nvPr>
        </p:nvSpPr>
        <p:spPr>
          <a:xfrm>
            <a:off x="3970159" y="8829574"/>
            <a:ext cx="3038604" cy="46682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C0DC8732-0BD3-4593-8C1F-5022A625A66A}" type="slidenum">
              <a:rPr lang="en-ZA" altLang="en-US"/>
              <a:pPr/>
              <a:t>‹#›</a:t>
            </a:fld>
            <a:endParaRPr lang="en-ZA" altLang="en-US"/>
          </a:p>
        </p:txBody>
      </p:sp>
    </p:spTree>
    <p:extLst>
      <p:ext uri="{BB962C8B-B14F-4D97-AF65-F5344CB8AC3E}">
        <p14:creationId xmlns:p14="http://schemas.microsoft.com/office/powerpoint/2010/main" xmlns="" val="2505207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xmlns="" id="{66BB6F15-BEB5-4825-8C7D-E95D366133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a:extLst>
              <a:ext uri="{FF2B5EF4-FFF2-40B4-BE49-F238E27FC236}">
                <a16:creationId xmlns:a16="http://schemas.microsoft.com/office/drawing/2014/main" xmlns="" id="{17728244-95D3-4F82-A2BF-C89BA3E26CFC}"/>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4276" name="Slide Number Placeholder 3">
            <a:extLst>
              <a:ext uri="{FF2B5EF4-FFF2-40B4-BE49-F238E27FC236}">
                <a16:creationId xmlns:a16="http://schemas.microsoft.com/office/drawing/2014/main" xmlns="" id="{612C915E-74C4-4186-BA00-4B7A3B0A835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6386BFE1-F9AC-4B90-9E4E-33D452AF23D3}" type="slidenum">
              <a:rPr lang="en-ZA" altLang="en-US">
                <a:latin typeface="Calibri" panose="020F0502020204030204" pitchFamily="34" charset="0"/>
              </a:rPr>
              <a:pPr/>
              <a:t>1</a:t>
            </a:fld>
            <a:endParaRPr lang="en-ZA" altLang="en-US">
              <a:latin typeface="Calibri" panose="020F0502020204030204" pitchFamily="34" charset="0"/>
            </a:endParaRPr>
          </a:p>
        </p:txBody>
      </p:sp>
    </p:spTree>
    <p:extLst>
      <p:ext uri="{BB962C8B-B14F-4D97-AF65-F5344CB8AC3E}">
        <p14:creationId xmlns:p14="http://schemas.microsoft.com/office/powerpoint/2010/main" xmlns="" val="199311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23</a:t>
            </a:fld>
            <a:endParaRPr lang="en-ZA" altLang="en-US">
              <a:latin typeface="Calibri" panose="020F0502020204030204" pitchFamily="34" charset="0"/>
            </a:endParaRPr>
          </a:p>
        </p:txBody>
      </p:sp>
    </p:spTree>
    <p:extLst>
      <p:ext uri="{BB962C8B-B14F-4D97-AF65-F5344CB8AC3E}">
        <p14:creationId xmlns:p14="http://schemas.microsoft.com/office/powerpoint/2010/main" xmlns="" val="3800488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24</a:t>
            </a:fld>
            <a:endParaRPr lang="en-ZA" altLang="en-US">
              <a:latin typeface="Calibri" panose="020F0502020204030204" pitchFamily="34" charset="0"/>
            </a:endParaRPr>
          </a:p>
        </p:txBody>
      </p:sp>
    </p:spTree>
    <p:extLst>
      <p:ext uri="{BB962C8B-B14F-4D97-AF65-F5344CB8AC3E}">
        <p14:creationId xmlns:p14="http://schemas.microsoft.com/office/powerpoint/2010/main" xmlns="" val="460231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25</a:t>
            </a:fld>
            <a:endParaRPr lang="en-ZA" altLang="en-US">
              <a:latin typeface="Calibri" panose="020F0502020204030204" pitchFamily="34" charset="0"/>
            </a:endParaRPr>
          </a:p>
        </p:txBody>
      </p:sp>
    </p:spTree>
    <p:extLst>
      <p:ext uri="{BB962C8B-B14F-4D97-AF65-F5344CB8AC3E}">
        <p14:creationId xmlns:p14="http://schemas.microsoft.com/office/powerpoint/2010/main" xmlns="" val="139240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26</a:t>
            </a:fld>
            <a:endParaRPr lang="en-ZA" altLang="en-US">
              <a:latin typeface="Calibri" panose="020F0502020204030204" pitchFamily="34" charset="0"/>
            </a:endParaRPr>
          </a:p>
        </p:txBody>
      </p:sp>
    </p:spTree>
    <p:extLst>
      <p:ext uri="{BB962C8B-B14F-4D97-AF65-F5344CB8AC3E}">
        <p14:creationId xmlns:p14="http://schemas.microsoft.com/office/powerpoint/2010/main" xmlns="" val="1214367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27</a:t>
            </a:fld>
            <a:endParaRPr lang="en-ZA" altLang="en-US">
              <a:latin typeface="Calibri" panose="020F0502020204030204" pitchFamily="34" charset="0"/>
            </a:endParaRPr>
          </a:p>
        </p:txBody>
      </p:sp>
    </p:spTree>
    <p:extLst>
      <p:ext uri="{BB962C8B-B14F-4D97-AF65-F5344CB8AC3E}">
        <p14:creationId xmlns:p14="http://schemas.microsoft.com/office/powerpoint/2010/main" xmlns="" val="245105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28</a:t>
            </a:fld>
            <a:endParaRPr lang="en-ZA" altLang="en-US">
              <a:latin typeface="Calibri" panose="020F0502020204030204" pitchFamily="34" charset="0"/>
            </a:endParaRPr>
          </a:p>
        </p:txBody>
      </p:sp>
    </p:spTree>
    <p:extLst>
      <p:ext uri="{BB962C8B-B14F-4D97-AF65-F5344CB8AC3E}">
        <p14:creationId xmlns:p14="http://schemas.microsoft.com/office/powerpoint/2010/main" xmlns="" val="1582289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29</a:t>
            </a:fld>
            <a:endParaRPr lang="en-ZA" altLang="en-US">
              <a:latin typeface="Calibri" panose="020F0502020204030204" pitchFamily="34" charset="0"/>
            </a:endParaRPr>
          </a:p>
        </p:txBody>
      </p:sp>
    </p:spTree>
    <p:extLst>
      <p:ext uri="{BB962C8B-B14F-4D97-AF65-F5344CB8AC3E}">
        <p14:creationId xmlns:p14="http://schemas.microsoft.com/office/powerpoint/2010/main" xmlns="" val="1615704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30</a:t>
            </a:fld>
            <a:endParaRPr lang="en-ZA" altLang="en-US">
              <a:latin typeface="Calibri" panose="020F0502020204030204" pitchFamily="34" charset="0"/>
            </a:endParaRPr>
          </a:p>
        </p:txBody>
      </p:sp>
    </p:spTree>
    <p:extLst>
      <p:ext uri="{BB962C8B-B14F-4D97-AF65-F5344CB8AC3E}">
        <p14:creationId xmlns:p14="http://schemas.microsoft.com/office/powerpoint/2010/main" xmlns="" val="1831436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31</a:t>
            </a:fld>
            <a:endParaRPr lang="en-ZA" altLang="en-US">
              <a:latin typeface="Calibri" panose="020F0502020204030204" pitchFamily="34" charset="0"/>
            </a:endParaRPr>
          </a:p>
        </p:txBody>
      </p:sp>
    </p:spTree>
    <p:extLst>
      <p:ext uri="{BB962C8B-B14F-4D97-AF65-F5344CB8AC3E}">
        <p14:creationId xmlns:p14="http://schemas.microsoft.com/office/powerpoint/2010/main" xmlns="" val="276504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47</a:t>
            </a:fld>
            <a:endParaRPr lang="en-ZA" altLang="en-US"/>
          </a:p>
        </p:txBody>
      </p:sp>
    </p:spTree>
    <p:extLst>
      <p:ext uri="{BB962C8B-B14F-4D97-AF65-F5344CB8AC3E}">
        <p14:creationId xmlns:p14="http://schemas.microsoft.com/office/powerpoint/2010/main" xmlns="" val="2142277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xmlns="" id="{13808AB4-C359-4F22-BE51-4E1BCA4D85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5299" name="Notes Placeholder 2">
            <a:extLst>
              <a:ext uri="{FF2B5EF4-FFF2-40B4-BE49-F238E27FC236}">
                <a16:creationId xmlns:a16="http://schemas.microsoft.com/office/drawing/2014/main" xmlns="" id="{CF78EAB1-10CE-4A14-B5F7-C6EA1BBB04B5}"/>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5300" name="Slide Number Placeholder 3">
            <a:extLst>
              <a:ext uri="{FF2B5EF4-FFF2-40B4-BE49-F238E27FC236}">
                <a16:creationId xmlns:a16="http://schemas.microsoft.com/office/drawing/2014/main" xmlns="" id="{A93F3C69-9415-41F2-8290-F727122FA33F}"/>
              </a:ext>
            </a:extLst>
          </p:cNvPr>
          <p:cNvSpPr txBox="1">
            <a:spLocks noGrp="1"/>
          </p:cNvSpPr>
          <p:nvPr/>
        </p:nvSpPr>
        <p:spPr bwMode="auto">
          <a:xfrm>
            <a:off x="3970159" y="8829574"/>
            <a:ext cx="3038604" cy="4668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r" eaLnBrk="1" hangingPunct="1"/>
            <a:fld id="{120DA709-0A33-4C9E-89E4-C4A434E8A8B8}" type="slidenum">
              <a:rPr lang="en-ZA" altLang="en-US" sz="1200">
                <a:latin typeface="Calibri" panose="020F0502020204030204" pitchFamily="34" charset="0"/>
              </a:rPr>
              <a:pPr algn="r" eaLnBrk="1" hangingPunct="1"/>
              <a:t>2</a:t>
            </a:fld>
            <a:endParaRPr lang="en-ZA" altLang="en-US" sz="1200">
              <a:latin typeface="Calibri" panose="020F0502020204030204" pitchFamily="34" charset="0"/>
            </a:endParaRPr>
          </a:p>
        </p:txBody>
      </p:sp>
    </p:spTree>
    <p:extLst>
      <p:ext uri="{BB962C8B-B14F-4D97-AF65-F5344CB8AC3E}">
        <p14:creationId xmlns:p14="http://schemas.microsoft.com/office/powerpoint/2010/main" xmlns="" val="3942026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48</a:t>
            </a:fld>
            <a:endParaRPr lang="en-ZA" altLang="en-US"/>
          </a:p>
        </p:txBody>
      </p:sp>
    </p:spTree>
    <p:extLst>
      <p:ext uri="{BB962C8B-B14F-4D97-AF65-F5344CB8AC3E}">
        <p14:creationId xmlns:p14="http://schemas.microsoft.com/office/powerpoint/2010/main" xmlns="" val="825406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49</a:t>
            </a:fld>
            <a:endParaRPr lang="en-ZA" altLang="en-US"/>
          </a:p>
        </p:txBody>
      </p:sp>
    </p:spTree>
    <p:extLst>
      <p:ext uri="{BB962C8B-B14F-4D97-AF65-F5344CB8AC3E}">
        <p14:creationId xmlns:p14="http://schemas.microsoft.com/office/powerpoint/2010/main" xmlns="" val="305652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55</a:t>
            </a:fld>
            <a:endParaRPr lang="en-ZA" altLang="en-US">
              <a:latin typeface="Calibri" panose="020F0502020204030204" pitchFamily="34" charset="0"/>
            </a:endParaRPr>
          </a:p>
        </p:txBody>
      </p:sp>
    </p:spTree>
    <p:extLst>
      <p:ext uri="{BB962C8B-B14F-4D97-AF65-F5344CB8AC3E}">
        <p14:creationId xmlns:p14="http://schemas.microsoft.com/office/powerpoint/2010/main" xmlns="" val="25117922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56</a:t>
            </a:fld>
            <a:endParaRPr lang="en-ZA" altLang="en-US">
              <a:latin typeface="Calibri" panose="020F0502020204030204" pitchFamily="34" charset="0"/>
            </a:endParaRPr>
          </a:p>
        </p:txBody>
      </p:sp>
    </p:spTree>
    <p:extLst>
      <p:ext uri="{BB962C8B-B14F-4D97-AF65-F5344CB8AC3E}">
        <p14:creationId xmlns:p14="http://schemas.microsoft.com/office/powerpoint/2010/main" xmlns="" val="966557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57</a:t>
            </a:fld>
            <a:endParaRPr lang="en-ZA" altLang="en-US">
              <a:latin typeface="Calibri" panose="020F0502020204030204" pitchFamily="34" charset="0"/>
            </a:endParaRPr>
          </a:p>
        </p:txBody>
      </p:sp>
    </p:spTree>
    <p:extLst>
      <p:ext uri="{BB962C8B-B14F-4D97-AF65-F5344CB8AC3E}">
        <p14:creationId xmlns:p14="http://schemas.microsoft.com/office/powerpoint/2010/main" xmlns="" val="961062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58</a:t>
            </a:fld>
            <a:endParaRPr lang="en-ZA" altLang="en-US">
              <a:latin typeface="Calibri" panose="020F0502020204030204" pitchFamily="34" charset="0"/>
            </a:endParaRPr>
          </a:p>
        </p:txBody>
      </p:sp>
    </p:spTree>
    <p:extLst>
      <p:ext uri="{BB962C8B-B14F-4D97-AF65-F5344CB8AC3E}">
        <p14:creationId xmlns:p14="http://schemas.microsoft.com/office/powerpoint/2010/main" xmlns="" val="1032904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66</a:t>
            </a:fld>
            <a:endParaRPr lang="en-ZA" altLang="en-US">
              <a:latin typeface="Calibri" panose="020F0502020204030204" pitchFamily="34" charset="0"/>
            </a:endParaRPr>
          </a:p>
        </p:txBody>
      </p:sp>
    </p:spTree>
    <p:extLst>
      <p:ext uri="{BB962C8B-B14F-4D97-AF65-F5344CB8AC3E}">
        <p14:creationId xmlns:p14="http://schemas.microsoft.com/office/powerpoint/2010/main" xmlns="" val="1095693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67</a:t>
            </a:fld>
            <a:endParaRPr lang="en-ZA" altLang="en-US">
              <a:latin typeface="Calibri" panose="020F0502020204030204" pitchFamily="34" charset="0"/>
            </a:endParaRPr>
          </a:p>
        </p:txBody>
      </p:sp>
    </p:spTree>
    <p:extLst>
      <p:ext uri="{BB962C8B-B14F-4D97-AF65-F5344CB8AC3E}">
        <p14:creationId xmlns:p14="http://schemas.microsoft.com/office/powerpoint/2010/main" xmlns="" val="317272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8</a:t>
            </a:fld>
            <a:endParaRPr lang="en-ZA" altLang="en-US"/>
          </a:p>
        </p:txBody>
      </p:sp>
    </p:spTree>
    <p:extLst>
      <p:ext uri="{BB962C8B-B14F-4D97-AF65-F5344CB8AC3E}">
        <p14:creationId xmlns:p14="http://schemas.microsoft.com/office/powerpoint/2010/main" xmlns="" val="14044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9</a:t>
            </a:fld>
            <a:endParaRPr lang="en-ZA" altLang="en-US"/>
          </a:p>
        </p:txBody>
      </p:sp>
    </p:spTree>
    <p:extLst>
      <p:ext uri="{BB962C8B-B14F-4D97-AF65-F5344CB8AC3E}">
        <p14:creationId xmlns:p14="http://schemas.microsoft.com/office/powerpoint/2010/main" xmlns="" val="293328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13</a:t>
            </a:fld>
            <a:endParaRPr lang="en-ZA" altLang="en-US"/>
          </a:p>
        </p:txBody>
      </p:sp>
    </p:spTree>
    <p:extLst>
      <p:ext uri="{BB962C8B-B14F-4D97-AF65-F5344CB8AC3E}">
        <p14:creationId xmlns:p14="http://schemas.microsoft.com/office/powerpoint/2010/main" xmlns="" val="1087642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19</a:t>
            </a:fld>
            <a:endParaRPr lang="en-ZA" altLang="en-US">
              <a:latin typeface="Calibri" panose="020F0502020204030204" pitchFamily="34" charset="0"/>
            </a:endParaRPr>
          </a:p>
        </p:txBody>
      </p:sp>
    </p:spTree>
    <p:extLst>
      <p:ext uri="{BB962C8B-B14F-4D97-AF65-F5344CB8AC3E}">
        <p14:creationId xmlns:p14="http://schemas.microsoft.com/office/powerpoint/2010/main" xmlns="" val="427835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DC8732-0BD3-4593-8C1F-5022A625A66A}" type="slidenum">
              <a:rPr lang="en-ZA" altLang="en-US" smtClean="0"/>
              <a:pPr/>
              <a:t>20</a:t>
            </a:fld>
            <a:endParaRPr lang="en-ZA" altLang="en-US"/>
          </a:p>
        </p:txBody>
      </p:sp>
    </p:spTree>
    <p:extLst>
      <p:ext uri="{BB962C8B-B14F-4D97-AF65-F5344CB8AC3E}">
        <p14:creationId xmlns:p14="http://schemas.microsoft.com/office/powerpoint/2010/main" xmlns="" val="186113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21</a:t>
            </a:fld>
            <a:endParaRPr lang="en-ZA" altLang="en-US">
              <a:latin typeface="Calibri" panose="020F0502020204030204" pitchFamily="34" charset="0"/>
            </a:endParaRPr>
          </a:p>
        </p:txBody>
      </p:sp>
    </p:spTree>
    <p:extLst>
      <p:ext uri="{BB962C8B-B14F-4D97-AF65-F5344CB8AC3E}">
        <p14:creationId xmlns:p14="http://schemas.microsoft.com/office/powerpoint/2010/main" xmlns="" val="4008776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xmlns="" id="{DED04DC1-3EE9-4435-A1F6-2542BA27CD8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a:extLst>
              <a:ext uri="{FF2B5EF4-FFF2-40B4-BE49-F238E27FC236}">
                <a16:creationId xmlns:a16="http://schemas.microsoft.com/office/drawing/2014/main" xmlns="" id="{CF2F35D4-BA85-4888-960F-083A5D362FD3}"/>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altLang="en-US" dirty="0"/>
          </a:p>
        </p:txBody>
      </p:sp>
      <p:sp>
        <p:nvSpPr>
          <p:cNvPr id="56324" name="Slide Number Placeholder 3">
            <a:extLst>
              <a:ext uri="{FF2B5EF4-FFF2-40B4-BE49-F238E27FC236}">
                <a16:creationId xmlns:a16="http://schemas.microsoft.com/office/drawing/2014/main" xmlns="" id="{AC3F6EBE-9182-401E-A695-094D6C7C9F6C}"/>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fld id="{D3FE10D9-6DF4-4B19-BD77-FD0D8E4E8803}" type="slidenum">
              <a:rPr lang="en-ZA" altLang="en-US">
                <a:latin typeface="Calibri" panose="020F0502020204030204" pitchFamily="34" charset="0"/>
              </a:rPr>
              <a:pPr/>
              <a:t>22</a:t>
            </a:fld>
            <a:endParaRPr lang="en-ZA" altLang="en-US">
              <a:latin typeface="Calibri" panose="020F0502020204030204" pitchFamily="34" charset="0"/>
            </a:endParaRPr>
          </a:p>
        </p:txBody>
      </p:sp>
    </p:spTree>
    <p:extLst>
      <p:ext uri="{BB962C8B-B14F-4D97-AF65-F5344CB8AC3E}">
        <p14:creationId xmlns:p14="http://schemas.microsoft.com/office/powerpoint/2010/main" xmlns="" val="3286871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xmlns="" id="{9E48239E-CFF8-4F67-9B2C-AB96AF0614FB}"/>
              </a:ext>
            </a:extLst>
          </p:cNvPr>
          <p:cNvSpPr>
            <a:spLocks noGrp="1"/>
          </p:cNvSpPr>
          <p:nvPr>
            <p:ph type="dt" sz="half" idx="10"/>
          </p:nvPr>
        </p:nvSpPr>
        <p:spPr/>
        <p:txBody>
          <a:bodyPr/>
          <a:lstStyle>
            <a:lvl1pPr>
              <a:defRPr/>
            </a:lvl1pPr>
          </a:lstStyle>
          <a:p>
            <a:pPr>
              <a:defRPr/>
            </a:pPr>
            <a:fld id="{96D258CB-3E3C-46C4-8101-DA034AC8C318}" type="datetime1">
              <a:rPr lang="en-ZA"/>
              <a:pPr>
                <a:defRPr/>
              </a:pPr>
              <a:t>2022/06/08</a:t>
            </a:fld>
            <a:endParaRPr lang="en-ZA"/>
          </a:p>
        </p:txBody>
      </p:sp>
      <p:sp>
        <p:nvSpPr>
          <p:cNvPr id="5" name="Footer Placeholder 4">
            <a:extLst>
              <a:ext uri="{FF2B5EF4-FFF2-40B4-BE49-F238E27FC236}">
                <a16:creationId xmlns:a16="http://schemas.microsoft.com/office/drawing/2014/main" xmlns="" id="{959BFCBA-C40A-4027-962D-F3AC66C2BA5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58EBF6A-678D-4FEA-8455-571AE05553F5}"/>
              </a:ext>
            </a:extLst>
          </p:cNvPr>
          <p:cNvSpPr>
            <a:spLocks noGrp="1"/>
          </p:cNvSpPr>
          <p:nvPr>
            <p:ph type="sldNum" sz="quarter" idx="12"/>
          </p:nvPr>
        </p:nvSpPr>
        <p:spPr/>
        <p:txBody>
          <a:bodyPr/>
          <a:lstStyle>
            <a:lvl1pPr>
              <a:defRPr/>
            </a:lvl1pPr>
          </a:lstStyle>
          <a:p>
            <a:fld id="{F384C58D-BC94-435F-B026-8C187EE916B4}" type="slidenum">
              <a:rPr lang="en-ZA" altLang="en-US"/>
              <a:pPr/>
              <a:t>‹#›</a:t>
            </a:fld>
            <a:endParaRPr lang="en-ZA" altLang="en-US"/>
          </a:p>
        </p:txBody>
      </p:sp>
    </p:spTree>
    <p:extLst>
      <p:ext uri="{BB962C8B-B14F-4D97-AF65-F5344CB8AC3E}">
        <p14:creationId xmlns:p14="http://schemas.microsoft.com/office/powerpoint/2010/main" xmlns="" val="1719801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A421752-871F-48FF-91DF-88F6EC26214F}"/>
              </a:ext>
            </a:extLst>
          </p:cNvPr>
          <p:cNvSpPr>
            <a:spLocks noGrp="1"/>
          </p:cNvSpPr>
          <p:nvPr>
            <p:ph type="dt" sz="half" idx="10"/>
          </p:nvPr>
        </p:nvSpPr>
        <p:spPr/>
        <p:txBody>
          <a:bodyPr/>
          <a:lstStyle>
            <a:lvl1pPr>
              <a:defRPr/>
            </a:lvl1pPr>
          </a:lstStyle>
          <a:p>
            <a:pPr>
              <a:defRPr/>
            </a:pPr>
            <a:fld id="{7B7FB0AF-AC6D-4FED-B6CD-A24CDA046E1B}" type="datetime1">
              <a:rPr lang="en-ZA"/>
              <a:pPr>
                <a:defRPr/>
              </a:pPr>
              <a:t>2022/06/08</a:t>
            </a:fld>
            <a:endParaRPr lang="en-ZA"/>
          </a:p>
        </p:txBody>
      </p:sp>
      <p:sp>
        <p:nvSpPr>
          <p:cNvPr id="6" name="Footer Placeholder 4">
            <a:extLst>
              <a:ext uri="{FF2B5EF4-FFF2-40B4-BE49-F238E27FC236}">
                <a16:creationId xmlns:a16="http://schemas.microsoft.com/office/drawing/2014/main" xmlns="" id="{ED696EA8-EB2C-4454-ADEE-BD083703475C}"/>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CF53C2F8-F429-496F-866C-C9FA7105EAF3}"/>
              </a:ext>
            </a:extLst>
          </p:cNvPr>
          <p:cNvSpPr>
            <a:spLocks noGrp="1"/>
          </p:cNvSpPr>
          <p:nvPr>
            <p:ph type="sldNum" sz="quarter" idx="12"/>
          </p:nvPr>
        </p:nvSpPr>
        <p:spPr/>
        <p:txBody>
          <a:bodyPr/>
          <a:lstStyle>
            <a:lvl1pPr>
              <a:defRPr/>
            </a:lvl1pPr>
          </a:lstStyle>
          <a:p>
            <a:fld id="{DE532542-1D34-4DF9-863E-682BED9356A4}" type="slidenum">
              <a:rPr lang="en-ZA" altLang="en-US"/>
              <a:pPr/>
              <a:t>‹#›</a:t>
            </a:fld>
            <a:endParaRPr lang="en-ZA" altLang="en-US"/>
          </a:p>
        </p:txBody>
      </p:sp>
    </p:spTree>
    <p:extLst>
      <p:ext uri="{BB962C8B-B14F-4D97-AF65-F5344CB8AC3E}">
        <p14:creationId xmlns:p14="http://schemas.microsoft.com/office/powerpoint/2010/main" xmlns="" val="130324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a:extLst>
              <a:ext uri="{FF2B5EF4-FFF2-40B4-BE49-F238E27FC236}">
                <a16:creationId xmlns:a16="http://schemas.microsoft.com/office/drawing/2014/main" xmlns="" id="{CE12B294-7CF6-4951-BF4D-8350CE73C3CC}"/>
              </a:ext>
            </a:extLst>
          </p:cNvPr>
          <p:cNvSpPr>
            <a:spLocks noGrp="1"/>
          </p:cNvSpPr>
          <p:nvPr>
            <p:ph type="dt" sz="half" idx="10"/>
          </p:nvPr>
        </p:nvSpPr>
        <p:spPr/>
        <p:txBody>
          <a:bodyPr/>
          <a:lstStyle>
            <a:lvl1pPr>
              <a:defRPr/>
            </a:lvl1pPr>
          </a:lstStyle>
          <a:p>
            <a:pPr>
              <a:defRPr/>
            </a:pPr>
            <a:fld id="{622D09B8-5B51-46B5-BCA3-26644F652BCE}" type="datetime1">
              <a:rPr lang="en-ZA"/>
              <a:pPr>
                <a:defRPr/>
              </a:pPr>
              <a:t>2022/06/08</a:t>
            </a:fld>
            <a:endParaRPr lang="en-ZA"/>
          </a:p>
        </p:txBody>
      </p:sp>
      <p:sp>
        <p:nvSpPr>
          <p:cNvPr id="5" name="Footer Placeholder 4">
            <a:extLst>
              <a:ext uri="{FF2B5EF4-FFF2-40B4-BE49-F238E27FC236}">
                <a16:creationId xmlns:a16="http://schemas.microsoft.com/office/drawing/2014/main" xmlns="" id="{35E4F739-85A7-4821-8595-7B15DC12697F}"/>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088E775-15BE-4D5B-AD57-E44A0AE9C1C5}"/>
              </a:ext>
            </a:extLst>
          </p:cNvPr>
          <p:cNvSpPr>
            <a:spLocks noGrp="1"/>
          </p:cNvSpPr>
          <p:nvPr>
            <p:ph type="sldNum" sz="quarter" idx="12"/>
          </p:nvPr>
        </p:nvSpPr>
        <p:spPr/>
        <p:txBody>
          <a:bodyPr/>
          <a:lstStyle>
            <a:lvl1pPr>
              <a:defRPr/>
            </a:lvl1pPr>
          </a:lstStyle>
          <a:p>
            <a:fld id="{16C34A2A-EE3C-475F-BB89-095E367A9C11}" type="slidenum">
              <a:rPr lang="en-ZA" altLang="en-US"/>
              <a:pPr/>
              <a:t>‹#›</a:t>
            </a:fld>
            <a:endParaRPr lang="en-ZA" altLang="en-US"/>
          </a:p>
        </p:txBody>
      </p:sp>
    </p:spTree>
    <p:extLst>
      <p:ext uri="{BB962C8B-B14F-4D97-AF65-F5344CB8AC3E}">
        <p14:creationId xmlns:p14="http://schemas.microsoft.com/office/powerpoint/2010/main" xmlns="" val="3916520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FD89BE2-E733-48B7-848E-927BDEE9F784}"/>
              </a:ext>
            </a:extLst>
          </p:cNvPr>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6" name="TextBox 5">
            <a:extLst>
              <a:ext uri="{FF2B5EF4-FFF2-40B4-BE49-F238E27FC236}">
                <a16:creationId xmlns:a16="http://schemas.microsoft.com/office/drawing/2014/main" xmlns="" id="{D70E3192-84D5-4453-AB1A-F9ED6549A87D}"/>
              </a:ext>
            </a:extLst>
          </p:cNvPr>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eaLnBrk="1" fontAlgn="auto" hangingPunct="1">
              <a:spcBef>
                <a:spcPts val="0"/>
              </a:spcBef>
              <a:spcAft>
                <a:spcPts val="0"/>
              </a:spcAft>
              <a:defRPr/>
            </a:pPr>
            <a:r>
              <a:rPr lang="en-US" dirty="0"/>
              <a:t>”</a:t>
            </a:r>
          </a:p>
        </p:txBody>
      </p:sp>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a:extLst>
              <a:ext uri="{FF2B5EF4-FFF2-40B4-BE49-F238E27FC236}">
                <a16:creationId xmlns:a16="http://schemas.microsoft.com/office/drawing/2014/main" xmlns="" id="{76E7A17E-C6D7-4111-9597-7E3F390C098F}"/>
              </a:ext>
            </a:extLst>
          </p:cNvPr>
          <p:cNvSpPr>
            <a:spLocks noGrp="1"/>
          </p:cNvSpPr>
          <p:nvPr>
            <p:ph type="dt" sz="half" idx="15"/>
          </p:nvPr>
        </p:nvSpPr>
        <p:spPr/>
        <p:txBody>
          <a:bodyPr/>
          <a:lstStyle>
            <a:lvl1pPr>
              <a:defRPr/>
            </a:lvl1pPr>
          </a:lstStyle>
          <a:p>
            <a:pPr>
              <a:defRPr/>
            </a:pPr>
            <a:fld id="{4C4C1BA6-B363-4A69-B3EE-24F3EE5F51EF}" type="datetime1">
              <a:rPr lang="en-ZA"/>
              <a:pPr>
                <a:defRPr/>
              </a:pPr>
              <a:t>2022/06/08</a:t>
            </a:fld>
            <a:endParaRPr lang="en-ZA"/>
          </a:p>
        </p:txBody>
      </p:sp>
      <p:sp>
        <p:nvSpPr>
          <p:cNvPr id="8" name="Footer Placeholder 4">
            <a:extLst>
              <a:ext uri="{FF2B5EF4-FFF2-40B4-BE49-F238E27FC236}">
                <a16:creationId xmlns:a16="http://schemas.microsoft.com/office/drawing/2014/main" xmlns="" id="{C1E23F19-45B7-4475-B6E0-6E41790ACA52}"/>
              </a:ext>
            </a:extLst>
          </p:cNvPr>
          <p:cNvSpPr>
            <a:spLocks noGrp="1"/>
          </p:cNvSpPr>
          <p:nvPr>
            <p:ph type="ftr" sz="quarter" idx="16"/>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xmlns="" id="{47777982-FFE8-4538-B619-857C02A2371E}"/>
              </a:ext>
            </a:extLst>
          </p:cNvPr>
          <p:cNvSpPr>
            <a:spLocks noGrp="1"/>
          </p:cNvSpPr>
          <p:nvPr>
            <p:ph type="sldNum" sz="quarter" idx="17"/>
          </p:nvPr>
        </p:nvSpPr>
        <p:spPr/>
        <p:txBody>
          <a:bodyPr/>
          <a:lstStyle>
            <a:lvl1pPr>
              <a:defRPr/>
            </a:lvl1pPr>
          </a:lstStyle>
          <a:p>
            <a:fld id="{5A2F9AC7-17E7-474C-B402-AE9A031EF79F}" type="slidenum">
              <a:rPr lang="en-ZA" altLang="en-US"/>
              <a:pPr/>
              <a:t>‹#›</a:t>
            </a:fld>
            <a:endParaRPr lang="en-ZA" altLang="en-US"/>
          </a:p>
        </p:txBody>
      </p:sp>
    </p:spTree>
    <p:extLst>
      <p:ext uri="{BB962C8B-B14F-4D97-AF65-F5344CB8AC3E}">
        <p14:creationId xmlns:p14="http://schemas.microsoft.com/office/powerpoint/2010/main" xmlns="" val="30671679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3A6CB2E-8C4B-4D72-9C95-D237F506EA1A}"/>
              </a:ext>
            </a:extLst>
          </p:cNvPr>
          <p:cNvSpPr>
            <a:spLocks noGrp="1"/>
          </p:cNvSpPr>
          <p:nvPr>
            <p:ph type="dt" sz="half" idx="10"/>
          </p:nvPr>
        </p:nvSpPr>
        <p:spPr/>
        <p:txBody>
          <a:bodyPr/>
          <a:lstStyle>
            <a:lvl1pPr>
              <a:defRPr/>
            </a:lvl1pPr>
          </a:lstStyle>
          <a:p>
            <a:pPr>
              <a:defRPr/>
            </a:pPr>
            <a:fld id="{D3D30A40-0525-4253-B99F-B12E6DB3A548}" type="datetime1">
              <a:rPr lang="en-ZA"/>
              <a:pPr>
                <a:defRPr/>
              </a:pPr>
              <a:t>2022/06/08</a:t>
            </a:fld>
            <a:endParaRPr lang="en-ZA"/>
          </a:p>
        </p:txBody>
      </p:sp>
      <p:sp>
        <p:nvSpPr>
          <p:cNvPr id="5" name="Footer Placeholder 4">
            <a:extLst>
              <a:ext uri="{FF2B5EF4-FFF2-40B4-BE49-F238E27FC236}">
                <a16:creationId xmlns:a16="http://schemas.microsoft.com/office/drawing/2014/main" xmlns="" id="{3C85BDD1-A711-4049-A567-4D2F64749127}"/>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5C2EEB08-FA2F-461A-821D-DB35D812FFF7}"/>
              </a:ext>
            </a:extLst>
          </p:cNvPr>
          <p:cNvSpPr>
            <a:spLocks noGrp="1"/>
          </p:cNvSpPr>
          <p:nvPr>
            <p:ph type="sldNum" sz="quarter" idx="12"/>
          </p:nvPr>
        </p:nvSpPr>
        <p:spPr/>
        <p:txBody>
          <a:bodyPr/>
          <a:lstStyle>
            <a:lvl1pPr>
              <a:defRPr/>
            </a:lvl1pPr>
          </a:lstStyle>
          <a:p>
            <a:fld id="{22563EF1-04BD-4AB0-A93A-3B36EE0EC1E8}" type="slidenum">
              <a:rPr lang="en-ZA" altLang="en-US"/>
              <a:pPr/>
              <a:t>‹#›</a:t>
            </a:fld>
            <a:endParaRPr lang="en-ZA" altLang="en-US"/>
          </a:p>
        </p:txBody>
      </p:sp>
    </p:spTree>
    <p:extLst>
      <p:ext uri="{BB962C8B-B14F-4D97-AF65-F5344CB8AC3E}">
        <p14:creationId xmlns:p14="http://schemas.microsoft.com/office/powerpoint/2010/main" xmlns="" val="709018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xmlns="" id="{97ED79DE-84B9-46A2-B2C1-90470315BE6E}"/>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500D892D-C8B1-4942-B890-4E3432AEBB55}"/>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a:extLst>
              <a:ext uri="{FF2B5EF4-FFF2-40B4-BE49-F238E27FC236}">
                <a16:creationId xmlns:a16="http://schemas.microsoft.com/office/drawing/2014/main" xmlns="" id="{C7078D14-74A2-4877-BA38-420ECED3F15C}"/>
              </a:ext>
            </a:extLst>
          </p:cNvPr>
          <p:cNvSpPr>
            <a:spLocks noGrp="1"/>
          </p:cNvSpPr>
          <p:nvPr>
            <p:ph type="dt" sz="half" idx="18"/>
          </p:nvPr>
        </p:nvSpPr>
        <p:spPr/>
        <p:txBody>
          <a:bodyPr/>
          <a:lstStyle>
            <a:lvl1pPr>
              <a:defRPr/>
            </a:lvl1pPr>
          </a:lstStyle>
          <a:p>
            <a:pPr>
              <a:defRPr/>
            </a:pPr>
            <a:fld id="{C9A9C663-AEDA-4769-BFD5-C70DA11DB467}" type="datetime1">
              <a:rPr lang="en-ZA"/>
              <a:pPr>
                <a:defRPr/>
              </a:pPr>
              <a:t>2022/06/08</a:t>
            </a:fld>
            <a:endParaRPr lang="en-ZA"/>
          </a:p>
        </p:txBody>
      </p:sp>
      <p:sp>
        <p:nvSpPr>
          <p:cNvPr id="12" name="Footer Placeholder 4">
            <a:extLst>
              <a:ext uri="{FF2B5EF4-FFF2-40B4-BE49-F238E27FC236}">
                <a16:creationId xmlns:a16="http://schemas.microsoft.com/office/drawing/2014/main" xmlns="" id="{37F1C995-06E5-4C29-96AC-7FFD4588D00C}"/>
              </a:ext>
            </a:extLst>
          </p:cNvPr>
          <p:cNvSpPr>
            <a:spLocks noGrp="1"/>
          </p:cNvSpPr>
          <p:nvPr>
            <p:ph type="ftr" sz="quarter" idx="19"/>
          </p:nvPr>
        </p:nvSpPr>
        <p:spPr/>
        <p:txBody>
          <a:bodyPr/>
          <a:lstStyle>
            <a:lvl1pPr>
              <a:defRPr/>
            </a:lvl1pPr>
          </a:lstStyle>
          <a:p>
            <a:pPr>
              <a:defRPr/>
            </a:pPr>
            <a:endParaRPr lang="en-ZA"/>
          </a:p>
        </p:txBody>
      </p:sp>
      <p:sp>
        <p:nvSpPr>
          <p:cNvPr id="13" name="Slide Number Placeholder 5">
            <a:extLst>
              <a:ext uri="{FF2B5EF4-FFF2-40B4-BE49-F238E27FC236}">
                <a16:creationId xmlns:a16="http://schemas.microsoft.com/office/drawing/2014/main" xmlns="" id="{B11FE376-75D0-4366-91DD-77FAA40F2E05}"/>
              </a:ext>
            </a:extLst>
          </p:cNvPr>
          <p:cNvSpPr>
            <a:spLocks noGrp="1"/>
          </p:cNvSpPr>
          <p:nvPr>
            <p:ph type="sldNum" sz="quarter" idx="20"/>
          </p:nvPr>
        </p:nvSpPr>
        <p:spPr/>
        <p:txBody>
          <a:bodyPr/>
          <a:lstStyle>
            <a:lvl1pPr>
              <a:defRPr/>
            </a:lvl1pPr>
          </a:lstStyle>
          <a:p>
            <a:fld id="{5BC6D6E4-ACC3-4B47-AAEE-EDACDC6B21A1}" type="slidenum">
              <a:rPr lang="en-ZA" altLang="en-US"/>
              <a:pPr/>
              <a:t>‹#›</a:t>
            </a:fld>
            <a:endParaRPr lang="en-ZA" altLang="en-US"/>
          </a:p>
        </p:txBody>
      </p:sp>
    </p:spTree>
    <p:extLst>
      <p:ext uri="{BB962C8B-B14F-4D97-AF65-F5344CB8AC3E}">
        <p14:creationId xmlns:p14="http://schemas.microsoft.com/office/powerpoint/2010/main" xmlns="" val="1592063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BC4E1194-E172-4E8F-9632-F287F77DB987}"/>
              </a:ext>
            </a:extLst>
          </p:cNvPr>
          <p:cNvCxnSpPr/>
          <p:nvPr/>
        </p:nvCxnSpPr>
        <p:spPr>
          <a:xfrm>
            <a:off x="372586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xmlns="" id="{6EFBF339-0E91-4042-8406-B0790B84A82C}"/>
              </a:ext>
            </a:extLst>
          </p:cNvPr>
          <p:cNvCxnSpPr/>
          <p:nvPr/>
        </p:nvCxnSpPr>
        <p:spPr>
          <a:xfrm>
            <a:off x="69627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2" name="Text Placeholder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3" name="Text Placeholder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24" name="Text Placeholder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3">
            <a:extLst>
              <a:ext uri="{FF2B5EF4-FFF2-40B4-BE49-F238E27FC236}">
                <a16:creationId xmlns:a16="http://schemas.microsoft.com/office/drawing/2014/main" xmlns="" id="{5D5B6CB4-F365-4BC5-BF1C-4AC12D90CDAE}"/>
              </a:ext>
            </a:extLst>
          </p:cNvPr>
          <p:cNvSpPr>
            <a:spLocks noGrp="1"/>
          </p:cNvSpPr>
          <p:nvPr>
            <p:ph type="dt" sz="half" idx="23"/>
          </p:nvPr>
        </p:nvSpPr>
        <p:spPr/>
        <p:txBody>
          <a:bodyPr/>
          <a:lstStyle>
            <a:lvl1pPr>
              <a:defRPr/>
            </a:lvl1pPr>
          </a:lstStyle>
          <a:p>
            <a:pPr>
              <a:defRPr/>
            </a:pPr>
            <a:fld id="{9AB4CB57-6CD4-48BD-8BC2-090B9944C0EB}" type="datetime1">
              <a:rPr lang="en-ZA"/>
              <a:pPr>
                <a:defRPr/>
              </a:pPr>
              <a:t>2022/06/08</a:t>
            </a:fld>
            <a:endParaRPr lang="en-ZA"/>
          </a:p>
        </p:txBody>
      </p:sp>
      <p:sp>
        <p:nvSpPr>
          <p:cNvPr id="16" name="Footer Placeholder 4">
            <a:extLst>
              <a:ext uri="{FF2B5EF4-FFF2-40B4-BE49-F238E27FC236}">
                <a16:creationId xmlns:a16="http://schemas.microsoft.com/office/drawing/2014/main" xmlns="" id="{25333CB5-CF6E-4BD5-8F7A-5B85BFD3D4D2}"/>
              </a:ext>
            </a:extLst>
          </p:cNvPr>
          <p:cNvSpPr>
            <a:spLocks noGrp="1"/>
          </p:cNvSpPr>
          <p:nvPr>
            <p:ph type="ftr" sz="quarter" idx="24"/>
          </p:nvPr>
        </p:nvSpPr>
        <p:spPr/>
        <p:txBody>
          <a:bodyPr/>
          <a:lstStyle>
            <a:lvl1pPr>
              <a:defRPr/>
            </a:lvl1pPr>
          </a:lstStyle>
          <a:p>
            <a:pPr>
              <a:defRPr/>
            </a:pPr>
            <a:endParaRPr lang="en-ZA"/>
          </a:p>
        </p:txBody>
      </p:sp>
      <p:sp>
        <p:nvSpPr>
          <p:cNvPr id="17" name="Slide Number Placeholder 5">
            <a:extLst>
              <a:ext uri="{FF2B5EF4-FFF2-40B4-BE49-F238E27FC236}">
                <a16:creationId xmlns:a16="http://schemas.microsoft.com/office/drawing/2014/main" xmlns="" id="{1C328C30-D44B-4FFA-94B7-994250F7B8C9}"/>
              </a:ext>
            </a:extLst>
          </p:cNvPr>
          <p:cNvSpPr>
            <a:spLocks noGrp="1"/>
          </p:cNvSpPr>
          <p:nvPr>
            <p:ph type="sldNum" sz="quarter" idx="25"/>
          </p:nvPr>
        </p:nvSpPr>
        <p:spPr/>
        <p:txBody>
          <a:bodyPr/>
          <a:lstStyle>
            <a:lvl1pPr>
              <a:defRPr/>
            </a:lvl1pPr>
          </a:lstStyle>
          <a:p>
            <a:fld id="{EA479522-545C-4D08-A288-A0C94058F7C2}" type="slidenum">
              <a:rPr lang="en-ZA" altLang="en-US"/>
              <a:pPr/>
              <a:t>‹#›</a:t>
            </a:fld>
            <a:endParaRPr lang="en-ZA" altLang="en-US"/>
          </a:p>
        </p:txBody>
      </p:sp>
    </p:spTree>
    <p:extLst>
      <p:ext uri="{BB962C8B-B14F-4D97-AF65-F5344CB8AC3E}">
        <p14:creationId xmlns:p14="http://schemas.microsoft.com/office/powerpoint/2010/main" xmlns="" val="3059420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7E219D0A-4B5A-4D87-921B-1D66B8E0377A}"/>
              </a:ext>
            </a:extLst>
          </p:cNvPr>
          <p:cNvSpPr>
            <a:spLocks noGrp="1"/>
          </p:cNvSpPr>
          <p:nvPr>
            <p:ph type="dt" sz="half" idx="10"/>
          </p:nvPr>
        </p:nvSpPr>
        <p:spPr/>
        <p:txBody>
          <a:bodyPr/>
          <a:lstStyle>
            <a:lvl1pPr>
              <a:defRPr/>
            </a:lvl1pPr>
          </a:lstStyle>
          <a:p>
            <a:pPr>
              <a:defRPr/>
            </a:pPr>
            <a:fld id="{7B2453F0-A164-4DFC-A156-632CFF3BD6B4}" type="datetime1">
              <a:rPr lang="en-ZA"/>
              <a:pPr>
                <a:defRPr/>
              </a:pPr>
              <a:t>2022/06/08</a:t>
            </a:fld>
            <a:endParaRPr lang="en-ZA"/>
          </a:p>
        </p:txBody>
      </p:sp>
      <p:sp>
        <p:nvSpPr>
          <p:cNvPr id="5" name="Footer Placeholder 4">
            <a:extLst>
              <a:ext uri="{FF2B5EF4-FFF2-40B4-BE49-F238E27FC236}">
                <a16:creationId xmlns:a16="http://schemas.microsoft.com/office/drawing/2014/main" xmlns="" id="{5B5B75B9-7C89-4CDB-9C85-7F8AE2CAE9D8}"/>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45156D8-5F18-413D-B87B-0C9D5799A8E1}"/>
              </a:ext>
            </a:extLst>
          </p:cNvPr>
          <p:cNvSpPr>
            <a:spLocks noGrp="1"/>
          </p:cNvSpPr>
          <p:nvPr>
            <p:ph type="sldNum" sz="quarter" idx="12"/>
          </p:nvPr>
        </p:nvSpPr>
        <p:spPr/>
        <p:txBody>
          <a:bodyPr/>
          <a:lstStyle>
            <a:lvl1pPr>
              <a:defRPr/>
            </a:lvl1pPr>
          </a:lstStyle>
          <a:p>
            <a:fld id="{29E5993B-2345-49C8-90F9-2627F293DD5D}" type="slidenum">
              <a:rPr lang="en-ZA" altLang="en-US"/>
              <a:pPr/>
              <a:t>‹#›</a:t>
            </a:fld>
            <a:endParaRPr lang="en-ZA" altLang="en-US"/>
          </a:p>
        </p:txBody>
      </p:sp>
    </p:spTree>
    <p:extLst>
      <p:ext uri="{BB962C8B-B14F-4D97-AF65-F5344CB8AC3E}">
        <p14:creationId xmlns:p14="http://schemas.microsoft.com/office/powerpoint/2010/main" xmlns="" val="50040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ECEC03E1-26A0-4D37-8DF8-5CAC34C80953}"/>
              </a:ext>
            </a:extLst>
          </p:cNvPr>
          <p:cNvSpPr>
            <a:spLocks noGrp="1"/>
          </p:cNvSpPr>
          <p:nvPr>
            <p:ph type="dt" sz="half" idx="10"/>
          </p:nvPr>
        </p:nvSpPr>
        <p:spPr/>
        <p:txBody>
          <a:bodyPr/>
          <a:lstStyle>
            <a:lvl1pPr>
              <a:defRPr/>
            </a:lvl1pPr>
          </a:lstStyle>
          <a:p>
            <a:pPr>
              <a:defRPr/>
            </a:pPr>
            <a:fld id="{5A1AB3F5-99B9-4EA4-A121-3CCA49868B82}" type="datetime1">
              <a:rPr lang="en-ZA"/>
              <a:pPr>
                <a:defRPr/>
              </a:pPr>
              <a:t>2022/06/08</a:t>
            </a:fld>
            <a:endParaRPr lang="en-ZA"/>
          </a:p>
        </p:txBody>
      </p:sp>
      <p:sp>
        <p:nvSpPr>
          <p:cNvPr id="5" name="Footer Placeholder 4">
            <a:extLst>
              <a:ext uri="{FF2B5EF4-FFF2-40B4-BE49-F238E27FC236}">
                <a16:creationId xmlns:a16="http://schemas.microsoft.com/office/drawing/2014/main" xmlns="" id="{C7EBF912-63CF-4E00-A77E-1F7D86591915}"/>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AF5ADE97-179F-4404-911B-CCAA9DC8C457}"/>
              </a:ext>
            </a:extLst>
          </p:cNvPr>
          <p:cNvSpPr>
            <a:spLocks noGrp="1"/>
          </p:cNvSpPr>
          <p:nvPr>
            <p:ph type="sldNum" sz="quarter" idx="12"/>
          </p:nvPr>
        </p:nvSpPr>
        <p:spPr/>
        <p:txBody>
          <a:bodyPr/>
          <a:lstStyle>
            <a:lvl1pPr>
              <a:defRPr/>
            </a:lvl1pPr>
          </a:lstStyle>
          <a:p>
            <a:fld id="{F8F712DD-BDBE-4F3E-9E98-2B4C8267BB05}" type="slidenum">
              <a:rPr lang="en-ZA" altLang="en-US"/>
              <a:pPr/>
              <a:t>‹#›</a:t>
            </a:fld>
            <a:endParaRPr lang="en-ZA" altLang="en-US"/>
          </a:p>
        </p:txBody>
      </p:sp>
    </p:spTree>
    <p:extLst>
      <p:ext uri="{BB962C8B-B14F-4D97-AF65-F5344CB8AC3E}">
        <p14:creationId xmlns:p14="http://schemas.microsoft.com/office/powerpoint/2010/main" xmlns="" val="664279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46113" y="452438"/>
            <a:ext cx="9404350" cy="1400175"/>
          </a:xfrm>
        </p:spPr>
        <p:txBody>
          <a:bodyPr/>
          <a:lstStyle/>
          <a:p>
            <a:r>
              <a:rPr lang="en-US"/>
              <a:t>Click to edit Master title style</a:t>
            </a:r>
            <a:endParaRPr lang="en-ZA"/>
          </a:p>
        </p:txBody>
      </p:sp>
      <p:sp>
        <p:nvSpPr>
          <p:cNvPr id="3" name="Table Placeholder 2"/>
          <p:cNvSpPr>
            <a:spLocks noGrp="1"/>
          </p:cNvSpPr>
          <p:nvPr>
            <p:ph type="tbl" idx="1"/>
          </p:nvPr>
        </p:nvSpPr>
        <p:spPr>
          <a:xfrm>
            <a:off x="1103313" y="2052638"/>
            <a:ext cx="8947150" cy="4195762"/>
          </a:xfrm>
        </p:spPr>
        <p:txBody>
          <a:bodyPr/>
          <a:lstStyle/>
          <a:p>
            <a:pPr lvl="0"/>
            <a:endParaRPr lang="en-ZA" noProof="0"/>
          </a:p>
        </p:txBody>
      </p:sp>
      <p:sp>
        <p:nvSpPr>
          <p:cNvPr id="4" name="Date Placeholder 3">
            <a:extLst>
              <a:ext uri="{FF2B5EF4-FFF2-40B4-BE49-F238E27FC236}">
                <a16:creationId xmlns:a16="http://schemas.microsoft.com/office/drawing/2014/main" xmlns="" id="{94426A2D-68D4-464B-96A8-66BB3A4F42D9}"/>
              </a:ext>
            </a:extLst>
          </p:cNvPr>
          <p:cNvSpPr>
            <a:spLocks noGrp="1"/>
          </p:cNvSpPr>
          <p:nvPr>
            <p:ph type="dt" sz="half" idx="10"/>
          </p:nvPr>
        </p:nvSpPr>
        <p:spPr/>
        <p:txBody>
          <a:bodyPr/>
          <a:lstStyle>
            <a:lvl1pPr>
              <a:defRPr/>
            </a:lvl1pPr>
          </a:lstStyle>
          <a:p>
            <a:pPr>
              <a:defRPr/>
            </a:pPr>
            <a:fld id="{1AC14C9A-55B4-4AC6-B8C8-CF3C12725617}" type="datetime1">
              <a:rPr lang="en-ZA"/>
              <a:pPr>
                <a:defRPr/>
              </a:pPr>
              <a:t>2022/06/08</a:t>
            </a:fld>
            <a:endParaRPr lang="en-ZA"/>
          </a:p>
        </p:txBody>
      </p:sp>
      <p:sp>
        <p:nvSpPr>
          <p:cNvPr id="5" name="Footer Placeholder 4">
            <a:extLst>
              <a:ext uri="{FF2B5EF4-FFF2-40B4-BE49-F238E27FC236}">
                <a16:creationId xmlns:a16="http://schemas.microsoft.com/office/drawing/2014/main" xmlns="" id="{6D1B2B09-E33E-4E8C-82B0-D49788EACA8D}"/>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10DAED54-509E-405F-BE46-8A564107A0FA}"/>
              </a:ext>
            </a:extLst>
          </p:cNvPr>
          <p:cNvSpPr>
            <a:spLocks noGrp="1"/>
          </p:cNvSpPr>
          <p:nvPr>
            <p:ph type="sldNum" sz="quarter" idx="12"/>
          </p:nvPr>
        </p:nvSpPr>
        <p:spPr/>
        <p:txBody>
          <a:bodyPr/>
          <a:lstStyle>
            <a:lvl1pPr>
              <a:defRPr/>
            </a:lvl1pPr>
          </a:lstStyle>
          <a:p>
            <a:fld id="{FB9CD075-5159-4068-AC18-262FD40752A5}" type="slidenum">
              <a:rPr lang="en-ZA" altLang="en-US"/>
              <a:pPr/>
              <a:t>‹#›</a:t>
            </a:fld>
            <a:endParaRPr lang="en-ZA" altLang="en-US"/>
          </a:p>
        </p:txBody>
      </p:sp>
    </p:spTree>
    <p:extLst>
      <p:ext uri="{BB962C8B-B14F-4D97-AF65-F5344CB8AC3E}">
        <p14:creationId xmlns:p14="http://schemas.microsoft.com/office/powerpoint/2010/main" xmlns="" val="227745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xmlns="" id="{D001DD9E-3C25-4B70-B0CA-41F1AB35E0FB}"/>
              </a:ext>
            </a:extLst>
          </p:cNvPr>
          <p:cNvSpPr>
            <a:spLocks noGrp="1"/>
          </p:cNvSpPr>
          <p:nvPr>
            <p:ph type="dt" sz="half" idx="10"/>
          </p:nvPr>
        </p:nvSpPr>
        <p:spPr/>
        <p:txBody>
          <a:bodyPr/>
          <a:lstStyle>
            <a:lvl1pPr>
              <a:defRPr/>
            </a:lvl1pPr>
          </a:lstStyle>
          <a:p>
            <a:pPr>
              <a:defRPr/>
            </a:pPr>
            <a:fld id="{712EC1F2-C742-4908-9662-319EDC50353C}" type="datetime1">
              <a:rPr lang="en-ZA"/>
              <a:pPr>
                <a:defRPr/>
              </a:pPr>
              <a:t>2022/06/08</a:t>
            </a:fld>
            <a:endParaRPr lang="en-ZA"/>
          </a:p>
        </p:txBody>
      </p:sp>
      <p:sp>
        <p:nvSpPr>
          <p:cNvPr id="5" name="Footer Placeholder 4">
            <a:extLst>
              <a:ext uri="{FF2B5EF4-FFF2-40B4-BE49-F238E27FC236}">
                <a16:creationId xmlns:a16="http://schemas.microsoft.com/office/drawing/2014/main" xmlns="" id="{CFDAEC97-6B7E-48CA-A355-184045BA4452}"/>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B705C524-9F43-400F-9E7C-F80B95C10D24}"/>
              </a:ext>
            </a:extLst>
          </p:cNvPr>
          <p:cNvSpPr>
            <a:spLocks noGrp="1"/>
          </p:cNvSpPr>
          <p:nvPr>
            <p:ph type="sldNum" sz="quarter" idx="12"/>
          </p:nvPr>
        </p:nvSpPr>
        <p:spPr/>
        <p:txBody>
          <a:bodyPr/>
          <a:lstStyle>
            <a:lvl1pPr>
              <a:defRPr/>
            </a:lvl1pPr>
          </a:lstStyle>
          <a:p>
            <a:fld id="{C1971670-931A-4405-8FBD-7A1D35C7F0B2}" type="slidenum">
              <a:rPr lang="en-ZA" altLang="en-US"/>
              <a:pPr/>
              <a:t>‹#›</a:t>
            </a:fld>
            <a:endParaRPr lang="en-ZA" altLang="en-US"/>
          </a:p>
        </p:txBody>
      </p:sp>
    </p:spTree>
    <p:extLst>
      <p:ext uri="{BB962C8B-B14F-4D97-AF65-F5344CB8AC3E}">
        <p14:creationId xmlns:p14="http://schemas.microsoft.com/office/powerpoint/2010/main" xmlns="" val="4234978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8D18BAC-7DB0-4BD1-94B8-E3F32663DF4B}"/>
              </a:ext>
            </a:extLst>
          </p:cNvPr>
          <p:cNvSpPr>
            <a:spLocks noGrp="1"/>
          </p:cNvSpPr>
          <p:nvPr>
            <p:ph type="dt" sz="half" idx="10"/>
          </p:nvPr>
        </p:nvSpPr>
        <p:spPr/>
        <p:txBody>
          <a:bodyPr/>
          <a:lstStyle>
            <a:lvl1pPr>
              <a:defRPr/>
            </a:lvl1pPr>
          </a:lstStyle>
          <a:p>
            <a:pPr>
              <a:defRPr/>
            </a:pPr>
            <a:fld id="{AB7FE5C0-E593-4D85-80D0-06B4EF25AF0A}" type="datetime1">
              <a:rPr lang="en-ZA"/>
              <a:pPr>
                <a:defRPr/>
              </a:pPr>
              <a:t>2022/06/08</a:t>
            </a:fld>
            <a:endParaRPr lang="en-ZA"/>
          </a:p>
        </p:txBody>
      </p:sp>
      <p:sp>
        <p:nvSpPr>
          <p:cNvPr id="5" name="Footer Placeholder 4">
            <a:extLst>
              <a:ext uri="{FF2B5EF4-FFF2-40B4-BE49-F238E27FC236}">
                <a16:creationId xmlns:a16="http://schemas.microsoft.com/office/drawing/2014/main" xmlns="" id="{A2C57E14-C86F-43C7-96B1-76C662B0715C}"/>
              </a:ext>
            </a:extLst>
          </p:cNvPr>
          <p:cNvSpPr>
            <a:spLocks noGrp="1"/>
          </p:cNvSpPr>
          <p:nvPr>
            <p:ph type="ftr" sz="quarter" idx="11"/>
          </p:nvPr>
        </p:nvSpPr>
        <p:spPr/>
        <p:txBody>
          <a:bodyPr/>
          <a:lstStyle>
            <a:lvl1pPr>
              <a:defRPr/>
            </a:lvl1pPr>
          </a:lstStyle>
          <a:p>
            <a:pPr>
              <a:defRPr/>
            </a:pPr>
            <a:endParaRPr lang="en-ZA"/>
          </a:p>
        </p:txBody>
      </p:sp>
      <p:sp>
        <p:nvSpPr>
          <p:cNvPr id="6" name="Slide Number Placeholder 5">
            <a:extLst>
              <a:ext uri="{FF2B5EF4-FFF2-40B4-BE49-F238E27FC236}">
                <a16:creationId xmlns:a16="http://schemas.microsoft.com/office/drawing/2014/main" xmlns="" id="{093FDA77-A1E8-4528-B44B-36D1005F4E90}"/>
              </a:ext>
            </a:extLst>
          </p:cNvPr>
          <p:cNvSpPr>
            <a:spLocks noGrp="1"/>
          </p:cNvSpPr>
          <p:nvPr>
            <p:ph type="sldNum" sz="quarter" idx="12"/>
          </p:nvPr>
        </p:nvSpPr>
        <p:spPr/>
        <p:txBody>
          <a:bodyPr/>
          <a:lstStyle>
            <a:lvl1pPr>
              <a:defRPr/>
            </a:lvl1pPr>
          </a:lstStyle>
          <a:p>
            <a:fld id="{1F0245F7-B366-4A09-B060-1A79AFF4B699}" type="slidenum">
              <a:rPr lang="en-ZA" altLang="en-US"/>
              <a:pPr/>
              <a:t>‹#›</a:t>
            </a:fld>
            <a:endParaRPr lang="en-ZA" altLang="en-US"/>
          </a:p>
        </p:txBody>
      </p:sp>
    </p:spTree>
    <p:extLst>
      <p:ext uri="{BB962C8B-B14F-4D97-AF65-F5344CB8AC3E}">
        <p14:creationId xmlns:p14="http://schemas.microsoft.com/office/powerpoint/2010/main" xmlns="" val="25393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xmlns="" id="{B5E29F03-33AB-48B9-909B-63A87214ED05}"/>
              </a:ext>
            </a:extLst>
          </p:cNvPr>
          <p:cNvSpPr>
            <a:spLocks noGrp="1"/>
          </p:cNvSpPr>
          <p:nvPr>
            <p:ph type="dt" sz="half" idx="10"/>
          </p:nvPr>
        </p:nvSpPr>
        <p:spPr/>
        <p:txBody>
          <a:bodyPr/>
          <a:lstStyle>
            <a:lvl1pPr>
              <a:defRPr/>
            </a:lvl1pPr>
          </a:lstStyle>
          <a:p>
            <a:pPr>
              <a:defRPr/>
            </a:pPr>
            <a:fld id="{8F7647D7-224F-4EEA-A649-20F24E8933D8}" type="datetime1">
              <a:rPr lang="en-ZA"/>
              <a:pPr>
                <a:defRPr/>
              </a:pPr>
              <a:t>2022/06/08</a:t>
            </a:fld>
            <a:endParaRPr lang="en-ZA"/>
          </a:p>
        </p:txBody>
      </p:sp>
      <p:sp>
        <p:nvSpPr>
          <p:cNvPr id="6" name="Footer Placeholder 4">
            <a:extLst>
              <a:ext uri="{FF2B5EF4-FFF2-40B4-BE49-F238E27FC236}">
                <a16:creationId xmlns:a16="http://schemas.microsoft.com/office/drawing/2014/main" xmlns="" id="{1A162E39-B65A-4227-B893-A77AB5BCD2DD}"/>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F22061DD-CF73-4ABD-B6B3-17607C89E2E5}"/>
              </a:ext>
            </a:extLst>
          </p:cNvPr>
          <p:cNvSpPr>
            <a:spLocks noGrp="1"/>
          </p:cNvSpPr>
          <p:nvPr>
            <p:ph type="sldNum" sz="quarter" idx="12"/>
          </p:nvPr>
        </p:nvSpPr>
        <p:spPr/>
        <p:txBody>
          <a:bodyPr/>
          <a:lstStyle>
            <a:lvl1pPr>
              <a:defRPr/>
            </a:lvl1pPr>
          </a:lstStyle>
          <a:p>
            <a:fld id="{B909394A-689B-4DB8-9F05-46CB4A7704EA}" type="slidenum">
              <a:rPr lang="en-ZA" altLang="en-US"/>
              <a:pPr/>
              <a:t>‹#›</a:t>
            </a:fld>
            <a:endParaRPr lang="en-ZA" altLang="en-US"/>
          </a:p>
        </p:txBody>
      </p:sp>
    </p:spTree>
    <p:extLst>
      <p:ext uri="{BB962C8B-B14F-4D97-AF65-F5344CB8AC3E}">
        <p14:creationId xmlns:p14="http://schemas.microsoft.com/office/powerpoint/2010/main" xmlns="" val="3789313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xmlns="" id="{170F180B-3143-4460-B8DA-C7278773504B}"/>
              </a:ext>
            </a:extLst>
          </p:cNvPr>
          <p:cNvSpPr>
            <a:spLocks noGrp="1"/>
          </p:cNvSpPr>
          <p:nvPr>
            <p:ph type="dt" sz="half" idx="10"/>
          </p:nvPr>
        </p:nvSpPr>
        <p:spPr/>
        <p:txBody>
          <a:bodyPr/>
          <a:lstStyle>
            <a:lvl1pPr>
              <a:defRPr/>
            </a:lvl1pPr>
          </a:lstStyle>
          <a:p>
            <a:pPr>
              <a:defRPr/>
            </a:pPr>
            <a:fld id="{80CB997B-AF91-41CC-AE77-C3A5180B069F}" type="datetime1">
              <a:rPr lang="en-ZA"/>
              <a:pPr>
                <a:defRPr/>
              </a:pPr>
              <a:t>2022/06/08</a:t>
            </a:fld>
            <a:endParaRPr lang="en-ZA"/>
          </a:p>
        </p:txBody>
      </p:sp>
      <p:sp>
        <p:nvSpPr>
          <p:cNvPr id="8" name="Footer Placeholder 4">
            <a:extLst>
              <a:ext uri="{FF2B5EF4-FFF2-40B4-BE49-F238E27FC236}">
                <a16:creationId xmlns:a16="http://schemas.microsoft.com/office/drawing/2014/main" xmlns="" id="{73EBA769-4B68-4F3D-ADA3-F44FD9B29D6E}"/>
              </a:ext>
            </a:extLst>
          </p:cNvPr>
          <p:cNvSpPr>
            <a:spLocks noGrp="1"/>
          </p:cNvSpPr>
          <p:nvPr>
            <p:ph type="ftr" sz="quarter" idx="11"/>
          </p:nvPr>
        </p:nvSpPr>
        <p:spPr/>
        <p:txBody>
          <a:bodyPr/>
          <a:lstStyle>
            <a:lvl1pPr>
              <a:defRPr/>
            </a:lvl1pPr>
          </a:lstStyle>
          <a:p>
            <a:pPr>
              <a:defRPr/>
            </a:pPr>
            <a:endParaRPr lang="en-ZA"/>
          </a:p>
        </p:txBody>
      </p:sp>
      <p:sp>
        <p:nvSpPr>
          <p:cNvPr id="9" name="Slide Number Placeholder 5">
            <a:extLst>
              <a:ext uri="{FF2B5EF4-FFF2-40B4-BE49-F238E27FC236}">
                <a16:creationId xmlns:a16="http://schemas.microsoft.com/office/drawing/2014/main" xmlns="" id="{592468B1-70D2-4650-8D4F-02D8E07F4E23}"/>
              </a:ext>
            </a:extLst>
          </p:cNvPr>
          <p:cNvSpPr>
            <a:spLocks noGrp="1"/>
          </p:cNvSpPr>
          <p:nvPr>
            <p:ph type="sldNum" sz="quarter" idx="12"/>
          </p:nvPr>
        </p:nvSpPr>
        <p:spPr/>
        <p:txBody>
          <a:bodyPr/>
          <a:lstStyle>
            <a:lvl1pPr>
              <a:defRPr/>
            </a:lvl1pPr>
          </a:lstStyle>
          <a:p>
            <a:fld id="{547B0F31-174B-473D-B68E-2246532BC70C}" type="slidenum">
              <a:rPr lang="en-ZA" altLang="en-US"/>
              <a:pPr/>
              <a:t>‹#›</a:t>
            </a:fld>
            <a:endParaRPr lang="en-ZA" altLang="en-US"/>
          </a:p>
        </p:txBody>
      </p:sp>
    </p:spTree>
    <p:extLst>
      <p:ext uri="{BB962C8B-B14F-4D97-AF65-F5344CB8AC3E}">
        <p14:creationId xmlns:p14="http://schemas.microsoft.com/office/powerpoint/2010/main" xmlns="" val="163113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xmlns="" id="{767D6ABD-FDDC-4669-9F7F-68F1AF615D5F}"/>
              </a:ext>
            </a:extLst>
          </p:cNvPr>
          <p:cNvSpPr>
            <a:spLocks noGrp="1"/>
          </p:cNvSpPr>
          <p:nvPr>
            <p:ph type="dt" sz="half" idx="10"/>
          </p:nvPr>
        </p:nvSpPr>
        <p:spPr/>
        <p:txBody>
          <a:bodyPr/>
          <a:lstStyle>
            <a:lvl1pPr>
              <a:defRPr/>
            </a:lvl1pPr>
          </a:lstStyle>
          <a:p>
            <a:pPr>
              <a:defRPr/>
            </a:pPr>
            <a:fld id="{28334735-A567-46A9-A40F-F3483DB5106F}" type="datetime1">
              <a:rPr lang="en-ZA"/>
              <a:pPr>
                <a:defRPr/>
              </a:pPr>
              <a:t>2022/06/08</a:t>
            </a:fld>
            <a:endParaRPr lang="en-ZA"/>
          </a:p>
        </p:txBody>
      </p:sp>
      <p:sp>
        <p:nvSpPr>
          <p:cNvPr id="4" name="Footer Placeholder 4">
            <a:extLst>
              <a:ext uri="{FF2B5EF4-FFF2-40B4-BE49-F238E27FC236}">
                <a16:creationId xmlns:a16="http://schemas.microsoft.com/office/drawing/2014/main" xmlns="" id="{5F4692C9-CA06-40CB-985B-3EAFDF3B8FD2}"/>
              </a:ext>
            </a:extLst>
          </p:cNvPr>
          <p:cNvSpPr>
            <a:spLocks noGrp="1"/>
          </p:cNvSpPr>
          <p:nvPr>
            <p:ph type="ftr" sz="quarter" idx="11"/>
          </p:nvPr>
        </p:nvSpPr>
        <p:spPr/>
        <p:txBody>
          <a:bodyPr/>
          <a:lstStyle>
            <a:lvl1pPr>
              <a:defRPr/>
            </a:lvl1pPr>
          </a:lstStyle>
          <a:p>
            <a:pPr>
              <a:defRPr/>
            </a:pPr>
            <a:endParaRPr lang="en-ZA"/>
          </a:p>
        </p:txBody>
      </p:sp>
      <p:sp>
        <p:nvSpPr>
          <p:cNvPr id="5" name="Slide Number Placeholder 5">
            <a:extLst>
              <a:ext uri="{FF2B5EF4-FFF2-40B4-BE49-F238E27FC236}">
                <a16:creationId xmlns:a16="http://schemas.microsoft.com/office/drawing/2014/main" xmlns="" id="{9A0D80E7-42C5-4428-98D2-F2D104D83ACB}"/>
              </a:ext>
            </a:extLst>
          </p:cNvPr>
          <p:cNvSpPr>
            <a:spLocks noGrp="1"/>
          </p:cNvSpPr>
          <p:nvPr>
            <p:ph type="sldNum" sz="quarter" idx="12"/>
          </p:nvPr>
        </p:nvSpPr>
        <p:spPr/>
        <p:txBody>
          <a:bodyPr/>
          <a:lstStyle>
            <a:lvl1pPr>
              <a:defRPr/>
            </a:lvl1pPr>
          </a:lstStyle>
          <a:p>
            <a:fld id="{347FD7C2-43B0-48DC-8A34-66AF76D1BE73}" type="slidenum">
              <a:rPr lang="en-ZA" altLang="en-US"/>
              <a:pPr/>
              <a:t>‹#›</a:t>
            </a:fld>
            <a:endParaRPr lang="en-ZA" altLang="en-US"/>
          </a:p>
        </p:txBody>
      </p:sp>
    </p:spTree>
    <p:extLst>
      <p:ext uri="{BB962C8B-B14F-4D97-AF65-F5344CB8AC3E}">
        <p14:creationId xmlns:p14="http://schemas.microsoft.com/office/powerpoint/2010/main" xmlns="" val="148795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F1A35923-76A6-464B-A086-2B3B76C53EC9}"/>
              </a:ext>
            </a:extLst>
          </p:cNvPr>
          <p:cNvSpPr>
            <a:spLocks noGrp="1"/>
          </p:cNvSpPr>
          <p:nvPr>
            <p:ph type="dt" sz="half" idx="10"/>
          </p:nvPr>
        </p:nvSpPr>
        <p:spPr/>
        <p:txBody>
          <a:bodyPr/>
          <a:lstStyle>
            <a:lvl1pPr>
              <a:defRPr/>
            </a:lvl1pPr>
          </a:lstStyle>
          <a:p>
            <a:pPr>
              <a:defRPr/>
            </a:pPr>
            <a:fld id="{317910A6-D453-4B46-B3A7-840DE03F7A6D}" type="datetime1">
              <a:rPr lang="en-ZA"/>
              <a:pPr>
                <a:defRPr/>
              </a:pPr>
              <a:t>2022/06/08</a:t>
            </a:fld>
            <a:endParaRPr lang="en-ZA"/>
          </a:p>
        </p:txBody>
      </p:sp>
      <p:sp>
        <p:nvSpPr>
          <p:cNvPr id="3" name="Footer Placeholder 4">
            <a:extLst>
              <a:ext uri="{FF2B5EF4-FFF2-40B4-BE49-F238E27FC236}">
                <a16:creationId xmlns:a16="http://schemas.microsoft.com/office/drawing/2014/main" xmlns="" id="{78996092-A7EB-409D-96D0-80986EAD8BC2}"/>
              </a:ext>
            </a:extLst>
          </p:cNvPr>
          <p:cNvSpPr>
            <a:spLocks noGrp="1"/>
          </p:cNvSpPr>
          <p:nvPr>
            <p:ph type="ftr" sz="quarter" idx="11"/>
          </p:nvPr>
        </p:nvSpPr>
        <p:spPr/>
        <p:txBody>
          <a:bodyPr/>
          <a:lstStyle>
            <a:lvl1pPr>
              <a:defRPr/>
            </a:lvl1pPr>
          </a:lstStyle>
          <a:p>
            <a:pPr>
              <a:defRPr/>
            </a:pPr>
            <a:endParaRPr lang="en-ZA"/>
          </a:p>
        </p:txBody>
      </p:sp>
      <p:sp>
        <p:nvSpPr>
          <p:cNvPr id="4" name="Slide Number Placeholder 5">
            <a:extLst>
              <a:ext uri="{FF2B5EF4-FFF2-40B4-BE49-F238E27FC236}">
                <a16:creationId xmlns:a16="http://schemas.microsoft.com/office/drawing/2014/main" xmlns="" id="{8245272D-98D4-4B77-AA9D-829A7941A0FD}"/>
              </a:ext>
            </a:extLst>
          </p:cNvPr>
          <p:cNvSpPr>
            <a:spLocks noGrp="1"/>
          </p:cNvSpPr>
          <p:nvPr>
            <p:ph type="sldNum" sz="quarter" idx="12"/>
          </p:nvPr>
        </p:nvSpPr>
        <p:spPr/>
        <p:txBody>
          <a:bodyPr/>
          <a:lstStyle>
            <a:lvl1pPr>
              <a:defRPr/>
            </a:lvl1pPr>
          </a:lstStyle>
          <a:p>
            <a:fld id="{542A9EC1-D69A-474E-88F4-579C379894A1}" type="slidenum">
              <a:rPr lang="en-ZA" altLang="en-US"/>
              <a:pPr/>
              <a:t>‹#›</a:t>
            </a:fld>
            <a:endParaRPr lang="en-ZA" altLang="en-US"/>
          </a:p>
        </p:txBody>
      </p:sp>
    </p:spTree>
    <p:extLst>
      <p:ext uri="{BB962C8B-B14F-4D97-AF65-F5344CB8AC3E}">
        <p14:creationId xmlns:p14="http://schemas.microsoft.com/office/powerpoint/2010/main" xmlns="" val="2651347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489D5E69-1DA4-4C0B-AEC3-EFABED118E32}"/>
              </a:ext>
            </a:extLst>
          </p:cNvPr>
          <p:cNvSpPr>
            <a:spLocks noGrp="1"/>
          </p:cNvSpPr>
          <p:nvPr>
            <p:ph type="dt" sz="half" idx="10"/>
          </p:nvPr>
        </p:nvSpPr>
        <p:spPr/>
        <p:txBody>
          <a:bodyPr/>
          <a:lstStyle>
            <a:lvl1pPr>
              <a:defRPr/>
            </a:lvl1pPr>
          </a:lstStyle>
          <a:p>
            <a:pPr>
              <a:defRPr/>
            </a:pPr>
            <a:fld id="{8161348C-69A1-4937-951D-7CA84FDA908A}" type="datetime1">
              <a:rPr lang="en-ZA"/>
              <a:pPr>
                <a:defRPr/>
              </a:pPr>
              <a:t>2022/06/08</a:t>
            </a:fld>
            <a:endParaRPr lang="en-ZA"/>
          </a:p>
        </p:txBody>
      </p:sp>
      <p:sp>
        <p:nvSpPr>
          <p:cNvPr id="6" name="Footer Placeholder 4">
            <a:extLst>
              <a:ext uri="{FF2B5EF4-FFF2-40B4-BE49-F238E27FC236}">
                <a16:creationId xmlns:a16="http://schemas.microsoft.com/office/drawing/2014/main" xmlns="" id="{1FE0B209-5B24-4C2A-BF77-33E42E10E4F9}"/>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EC0B6597-C90C-453C-A820-1AFF8FE70AE1}"/>
              </a:ext>
            </a:extLst>
          </p:cNvPr>
          <p:cNvSpPr>
            <a:spLocks noGrp="1"/>
          </p:cNvSpPr>
          <p:nvPr>
            <p:ph type="sldNum" sz="quarter" idx="12"/>
          </p:nvPr>
        </p:nvSpPr>
        <p:spPr/>
        <p:txBody>
          <a:bodyPr/>
          <a:lstStyle>
            <a:lvl1pPr>
              <a:defRPr/>
            </a:lvl1pPr>
          </a:lstStyle>
          <a:p>
            <a:fld id="{683933C7-E8A5-438C-9ADD-FF1C6BFE76A8}" type="slidenum">
              <a:rPr lang="en-ZA" altLang="en-US"/>
              <a:pPr/>
              <a:t>‹#›</a:t>
            </a:fld>
            <a:endParaRPr lang="en-ZA" altLang="en-US"/>
          </a:p>
        </p:txBody>
      </p:sp>
    </p:spTree>
    <p:extLst>
      <p:ext uri="{BB962C8B-B14F-4D97-AF65-F5344CB8AC3E}">
        <p14:creationId xmlns:p14="http://schemas.microsoft.com/office/powerpoint/2010/main" xmlns="" val="375479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1696AAF3-21F0-4CB1-84B4-7CB0382042A4}"/>
              </a:ext>
            </a:extLst>
          </p:cNvPr>
          <p:cNvSpPr>
            <a:spLocks noGrp="1"/>
          </p:cNvSpPr>
          <p:nvPr>
            <p:ph type="dt" sz="half" idx="10"/>
          </p:nvPr>
        </p:nvSpPr>
        <p:spPr/>
        <p:txBody>
          <a:bodyPr/>
          <a:lstStyle>
            <a:lvl1pPr>
              <a:defRPr/>
            </a:lvl1pPr>
          </a:lstStyle>
          <a:p>
            <a:pPr>
              <a:defRPr/>
            </a:pPr>
            <a:fld id="{047BA6F2-C5B8-4215-8933-A4B14CC18F4D}" type="datetime1">
              <a:rPr lang="en-ZA"/>
              <a:pPr>
                <a:defRPr/>
              </a:pPr>
              <a:t>2022/06/08</a:t>
            </a:fld>
            <a:endParaRPr lang="en-ZA"/>
          </a:p>
        </p:txBody>
      </p:sp>
      <p:sp>
        <p:nvSpPr>
          <p:cNvPr id="6" name="Footer Placeholder 4">
            <a:extLst>
              <a:ext uri="{FF2B5EF4-FFF2-40B4-BE49-F238E27FC236}">
                <a16:creationId xmlns:a16="http://schemas.microsoft.com/office/drawing/2014/main" xmlns="" id="{C3B07964-4DE7-4B6F-87B3-83C90AACBD43}"/>
              </a:ext>
            </a:extLst>
          </p:cNvPr>
          <p:cNvSpPr>
            <a:spLocks noGrp="1"/>
          </p:cNvSpPr>
          <p:nvPr>
            <p:ph type="ftr" sz="quarter" idx="11"/>
          </p:nvPr>
        </p:nvSpPr>
        <p:spPr/>
        <p:txBody>
          <a:bodyPr/>
          <a:lstStyle>
            <a:lvl1pPr>
              <a:defRPr/>
            </a:lvl1pPr>
          </a:lstStyle>
          <a:p>
            <a:pPr>
              <a:defRPr/>
            </a:pPr>
            <a:endParaRPr lang="en-ZA"/>
          </a:p>
        </p:txBody>
      </p:sp>
      <p:sp>
        <p:nvSpPr>
          <p:cNvPr id="7" name="Slide Number Placeholder 5">
            <a:extLst>
              <a:ext uri="{FF2B5EF4-FFF2-40B4-BE49-F238E27FC236}">
                <a16:creationId xmlns:a16="http://schemas.microsoft.com/office/drawing/2014/main" xmlns="" id="{9CC32549-187A-4AD8-A330-5F7DCCE7F06C}"/>
              </a:ext>
            </a:extLst>
          </p:cNvPr>
          <p:cNvSpPr>
            <a:spLocks noGrp="1"/>
          </p:cNvSpPr>
          <p:nvPr>
            <p:ph type="sldNum" sz="quarter" idx="12"/>
          </p:nvPr>
        </p:nvSpPr>
        <p:spPr/>
        <p:txBody>
          <a:bodyPr/>
          <a:lstStyle>
            <a:lvl1pPr>
              <a:defRPr/>
            </a:lvl1pPr>
          </a:lstStyle>
          <a:p>
            <a:fld id="{67DE7B10-2D16-4C76-9B6F-EA616B58604F}" type="slidenum">
              <a:rPr lang="en-ZA" altLang="en-US"/>
              <a:pPr/>
              <a:t>‹#›</a:t>
            </a:fld>
            <a:endParaRPr lang="en-ZA" altLang="en-US"/>
          </a:p>
        </p:txBody>
      </p:sp>
    </p:spTree>
    <p:extLst>
      <p:ext uri="{BB962C8B-B14F-4D97-AF65-F5344CB8AC3E}">
        <p14:creationId xmlns:p14="http://schemas.microsoft.com/office/powerpoint/2010/main" xmlns="" val="1813602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DnDiag">
          <a:fgClr>
            <a:schemeClr val="accent6"/>
          </a:fgClr>
          <a:bgClr>
            <a:srgbClr val="0070C0"/>
          </a:bgClr>
        </a:pattFill>
        <a:effectLst/>
      </p:bgPr>
    </p:bg>
    <p:spTree>
      <p:nvGrpSpPr>
        <p:cNvPr id="1" name=""/>
        <p:cNvGrpSpPr/>
        <p:nvPr/>
      </p:nvGrpSpPr>
      <p:grpSpPr>
        <a:xfrm>
          <a:off x="0" y="0"/>
          <a:ext cx="0" cy="0"/>
          <a:chOff x="0" y="0"/>
          <a:chExt cx="0" cy="0"/>
        </a:xfrm>
      </p:grpSpPr>
      <p:pic>
        <p:nvPicPr>
          <p:cNvPr id="1026" name="Picture 7">
            <a:extLst>
              <a:ext uri="{FF2B5EF4-FFF2-40B4-BE49-F238E27FC236}">
                <a16:creationId xmlns:a16="http://schemas.microsoft.com/office/drawing/2014/main" xmlns="" id="{6A816A12-5670-4FEC-90CD-6FDDFBDF2376}"/>
              </a:ext>
            </a:extLst>
          </p:cNvPr>
          <p:cNvPicPr>
            <a:picLocks noChangeAspect="1"/>
          </p:cNvPicPr>
          <p:nvPr/>
        </p:nvPicPr>
        <p:blipFill>
          <a:blip r:embed="rId20" cstate="print">
            <a:extLst>
              <a:ext uri="{28A0092B-C50C-407E-A947-70E740481C1C}">
                <a14:useLocalDpi xmlns:a14="http://schemas.microsoft.com/office/drawing/2010/main" xmlns="" val="0"/>
              </a:ext>
            </a:extLst>
          </a:blip>
          <a:srcRect l="3613"/>
          <a:stretch>
            <a:fillRect/>
          </a:stretch>
        </p:blipFill>
        <p:spPr bwMode="auto">
          <a:xfrm>
            <a:off x="0" y="2670175"/>
            <a:ext cx="4037013" cy="418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Picture 6">
            <a:extLst>
              <a:ext uri="{FF2B5EF4-FFF2-40B4-BE49-F238E27FC236}">
                <a16:creationId xmlns:a16="http://schemas.microsoft.com/office/drawing/2014/main" xmlns="" id="{0F51634D-CF87-4611-AA23-6B56211F32D7}"/>
              </a:ext>
            </a:extLst>
          </p:cNvPr>
          <p:cNvPicPr>
            <a:picLocks noChangeAspect="1"/>
          </p:cNvPicPr>
          <p:nvPr/>
        </p:nvPicPr>
        <p:blipFill>
          <a:blip r:embed="rId21" cstate="print">
            <a:extLst>
              <a:ext uri="{28A0092B-C50C-407E-A947-70E740481C1C}">
                <a14:useLocalDpi xmlns:a14="http://schemas.microsoft.com/office/drawing/2010/main" xmlns="" val="0"/>
              </a:ext>
            </a:extLst>
          </a:blip>
          <a:srcRect l="35640"/>
          <a:stretch>
            <a:fillRect/>
          </a:stretch>
        </p:blipFill>
        <p:spPr bwMode="auto">
          <a:xfrm>
            <a:off x="0" y="2892425"/>
            <a:ext cx="1522413" cy="2365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Oval 15">
            <a:extLst>
              <a:ext uri="{FF2B5EF4-FFF2-40B4-BE49-F238E27FC236}">
                <a16:creationId xmlns:a16="http://schemas.microsoft.com/office/drawing/2014/main" xmlns="" id="{6617A609-529E-4BB6-8AD4-CF117811E4FD}"/>
              </a:ext>
            </a:extLst>
          </p:cNvPr>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031" name="Picture 8">
            <a:extLst>
              <a:ext uri="{FF2B5EF4-FFF2-40B4-BE49-F238E27FC236}">
                <a16:creationId xmlns:a16="http://schemas.microsoft.com/office/drawing/2014/main" xmlns="" id="{A6F322EE-4129-4B0B-ACF6-E2AE728871D4}"/>
              </a:ext>
            </a:extLst>
          </p:cNvPr>
          <p:cNvPicPr>
            <a:picLocks noChangeAspect="1"/>
          </p:cNvPicPr>
          <p:nvPr/>
        </p:nvPicPr>
        <p:blipFill>
          <a:blip r:embed="rId22" cstate="print">
            <a:extLst>
              <a:ext uri="{28A0092B-C50C-407E-A947-70E740481C1C}">
                <a14:useLocalDpi xmlns:a14="http://schemas.microsoft.com/office/drawing/2010/main" xmlns="" val="0"/>
              </a:ext>
            </a:extLst>
          </a:blip>
          <a:srcRect t="28813"/>
          <a:stretch>
            <a:fillRect/>
          </a:stretch>
        </p:blipFill>
        <p:spPr bwMode="auto">
          <a:xfrm>
            <a:off x="7999413" y="0"/>
            <a:ext cx="1603375" cy="1141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9">
            <a:extLst>
              <a:ext uri="{FF2B5EF4-FFF2-40B4-BE49-F238E27FC236}">
                <a16:creationId xmlns:a16="http://schemas.microsoft.com/office/drawing/2014/main" xmlns="" id="{4249304C-473D-4CA7-B6C8-A66DE625B508}"/>
              </a:ext>
            </a:extLst>
          </p:cNvPr>
          <p:cNvPicPr>
            <a:picLocks noChangeAspect="1"/>
          </p:cNvPicPr>
          <p:nvPr/>
        </p:nvPicPr>
        <p:blipFill>
          <a:blip r:embed="rId23" cstate="print">
            <a:extLst>
              <a:ext uri="{28A0092B-C50C-407E-A947-70E740481C1C}">
                <a14:useLocalDpi xmlns:a14="http://schemas.microsoft.com/office/drawing/2010/main" xmlns="" val="0"/>
              </a:ext>
            </a:extLst>
          </a:blip>
          <a:srcRect b="23320"/>
          <a:stretch>
            <a:fillRect/>
          </a:stretch>
        </p:blipFill>
        <p:spPr bwMode="auto">
          <a:xfrm>
            <a:off x="8605838" y="6096000"/>
            <a:ext cx="9937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17DA0643-7102-4220-9563-C783E628E21E}"/>
              </a:ext>
            </a:extLst>
          </p:cNvPr>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 name="Title Placeholder 1">
            <a:extLst>
              <a:ext uri="{FF2B5EF4-FFF2-40B4-BE49-F238E27FC236}">
                <a16:creationId xmlns:a16="http://schemas.microsoft.com/office/drawing/2014/main" xmlns="" id="{A1469EDB-B880-4FCA-AD5D-485313DEB867}"/>
              </a:ext>
            </a:extLst>
          </p:cNvPr>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5" name="Text Placeholder 2">
            <a:extLst>
              <a:ext uri="{FF2B5EF4-FFF2-40B4-BE49-F238E27FC236}">
                <a16:creationId xmlns:a16="http://schemas.microsoft.com/office/drawing/2014/main" xmlns="" id="{32CD755B-DF64-45C8-BFC4-BE329409D276}"/>
              </a:ext>
            </a:extLst>
          </p:cNvPr>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7656AC7B-3853-4713-95B7-A71D3F69749F}"/>
              </a:ext>
            </a:extLst>
          </p:cNvPr>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fld id="{90024885-BC09-424C-B1BF-1C8CA0C1B00F}" type="datetime1">
              <a:rPr lang="en-ZA"/>
              <a:pPr>
                <a:defRPr/>
              </a:pPr>
              <a:t>2022/06/08</a:t>
            </a:fld>
            <a:endParaRPr lang="en-ZA"/>
          </a:p>
        </p:txBody>
      </p:sp>
      <p:sp>
        <p:nvSpPr>
          <p:cNvPr id="5" name="Footer Placeholder 4">
            <a:extLst>
              <a:ext uri="{FF2B5EF4-FFF2-40B4-BE49-F238E27FC236}">
                <a16:creationId xmlns:a16="http://schemas.microsoft.com/office/drawing/2014/main" xmlns="" id="{9A4791CD-2655-4242-BB82-18BFFC4C9950}"/>
              </a:ext>
            </a:extLst>
          </p:cNvPr>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eaLnBrk="1" fontAlgn="auto" hangingPunct="1">
              <a:spcBef>
                <a:spcPts val="0"/>
              </a:spcBef>
              <a:spcAft>
                <a:spcPts val="0"/>
              </a:spcAft>
              <a:defRPr sz="1100" b="0" i="0">
                <a:solidFill>
                  <a:schemeClr val="tx1">
                    <a:tint val="75000"/>
                    <a:alpha val="60000"/>
                  </a:schemeClr>
                </a:solidFill>
                <a:latin typeface="+mn-lt"/>
              </a:defRPr>
            </a:lvl1pPr>
          </a:lstStyle>
          <a:p>
            <a:pPr>
              <a:defRPr/>
            </a:pPr>
            <a:endParaRPr lang="en-ZA"/>
          </a:p>
        </p:txBody>
      </p:sp>
      <p:sp>
        <p:nvSpPr>
          <p:cNvPr id="6" name="Slide Number Placeholder 5">
            <a:extLst>
              <a:ext uri="{FF2B5EF4-FFF2-40B4-BE49-F238E27FC236}">
                <a16:creationId xmlns:a16="http://schemas.microsoft.com/office/drawing/2014/main" xmlns="" id="{FA92F64B-6561-4A48-B20A-53A684D58C29}"/>
              </a:ext>
            </a:extLst>
          </p:cNvPr>
          <p:cNvSpPr>
            <a:spLocks noGrp="1"/>
          </p:cNvSpPr>
          <p:nvPr>
            <p:ph type="sldNum" sz="quarter" idx="4"/>
          </p:nvPr>
        </p:nvSpPr>
        <p:spPr bwMode="gray">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2800">
                <a:solidFill>
                  <a:srgbClr val="FFFFFF"/>
                </a:solidFill>
              </a:defRPr>
            </a:lvl1pPr>
          </a:lstStyle>
          <a:p>
            <a:fld id="{7CA1D1AC-16AC-479A-881F-C37247A1487E}" type="slidenum">
              <a:rPr lang="en-ZA" altLang="en-US"/>
              <a:pPr/>
              <a:t>‹#›</a:t>
            </a:fld>
            <a:endParaRPr lang="en-ZA" altLang="en-US"/>
          </a:p>
        </p:txBody>
      </p:sp>
    </p:spTree>
  </p:cSld>
  <p:clrMap bg1="dk1" tx1="lt1" bg2="dk2" tx2="lt2" accent1="accent1" accent2="accent2" accent3="accent3" accent4="accent4" accent5="accent5" accent6="accent6" hlink="hlink" folHlink="folHlink"/>
  <p:sldLayoutIdLst>
    <p:sldLayoutId id="2147483938" r:id="rId1"/>
    <p:sldLayoutId id="2147483939" r:id="rId2"/>
    <p:sldLayoutId id="2147483940" r:id="rId3"/>
    <p:sldLayoutId id="2147483941" r:id="rId4"/>
    <p:sldLayoutId id="2147483942" r:id="rId5"/>
    <p:sldLayoutId id="2147483943" r:id="rId6"/>
    <p:sldLayoutId id="2147483944" r:id="rId7"/>
    <p:sldLayoutId id="2147483945" r:id="rId8"/>
    <p:sldLayoutId id="2147483946" r:id="rId9"/>
    <p:sldLayoutId id="2147483947" r:id="rId10"/>
    <p:sldLayoutId id="2147483948" r:id="rId11"/>
    <p:sldLayoutId id="2147483953" r:id="rId12"/>
    <p:sldLayoutId id="2147483949" r:id="rId13"/>
    <p:sldLayoutId id="2147483954" r:id="rId14"/>
    <p:sldLayoutId id="2147483955" r:id="rId15"/>
    <p:sldLayoutId id="2147483950" r:id="rId16"/>
    <p:sldLayoutId id="2147483951" r:id="rId17"/>
    <p:sldLayoutId id="2147483952" r:id="rId18"/>
  </p:sldLayoutIdLst>
  <p:hf hdr="0" ftr="0" dt="0"/>
  <p:txStyles>
    <p:titleStyle>
      <a:lvl1pPr algn="l" defTabSz="457200" rtl="0" eaLnBrk="0" fontAlgn="base" hangingPunct="0">
        <a:spcBef>
          <a:spcPct val="0"/>
        </a:spcBef>
        <a:spcAft>
          <a:spcPct val="0"/>
        </a:spcAft>
        <a:defRPr sz="4200" kern="1200">
          <a:solidFill>
            <a:schemeClr val="tx2"/>
          </a:solidFill>
          <a:latin typeface="+mj-lt"/>
          <a:ea typeface="+mj-ea"/>
          <a:cs typeface="+mj-cs"/>
        </a:defRPr>
      </a:lvl1pPr>
      <a:lvl2pPr algn="l" defTabSz="457200" rtl="0" eaLnBrk="0" fontAlgn="base" hangingPunct="0">
        <a:spcBef>
          <a:spcPct val="0"/>
        </a:spcBef>
        <a:spcAft>
          <a:spcPct val="0"/>
        </a:spcAft>
        <a:defRPr sz="4200">
          <a:solidFill>
            <a:schemeClr val="tx2"/>
          </a:solidFill>
          <a:latin typeface="Century Gothic" panose="020B0502020202020204" pitchFamily="34" charset="0"/>
        </a:defRPr>
      </a:lvl2pPr>
      <a:lvl3pPr algn="l" defTabSz="457200" rtl="0" eaLnBrk="0" fontAlgn="base" hangingPunct="0">
        <a:spcBef>
          <a:spcPct val="0"/>
        </a:spcBef>
        <a:spcAft>
          <a:spcPct val="0"/>
        </a:spcAft>
        <a:defRPr sz="4200">
          <a:solidFill>
            <a:schemeClr val="tx2"/>
          </a:solidFill>
          <a:latin typeface="Century Gothic" panose="020B0502020202020204" pitchFamily="34" charset="0"/>
        </a:defRPr>
      </a:lvl3pPr>
      <a:lvl4pPr algn="l" defTabSz="457200" rtl="0" eaLnBrk="0" fontAlgn="base" hangingPunct="0">
        <a:spcBef>
          <a:spcPct val="0"/>
        </a:spcBef>
        <a:spcAft>
          <a:spcPct val="0"/>
        </a:spcAft>
        <a:defRPr sz="4200">
          <a:solidFill>
            <a:schemeClr val="tx2"/>
          </a:solidFill>
          <a:latin typeface="Century Gothic" panose="020B0502020202020204" pitchFamily="34" charset="0"/>
        </a:defRPr>
      </a:lvl4pPr>
      <a:lvl5pPr algn="l" defTabSz="457200" rtl="0" eaLnBrk="0" fontAlgn="base" hangingPunct="0">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rgbClr val="8AD0D6"/>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0" fontAlgn="base" hangingPunct="0">
        <a:spcBef>
          <a:spcPts val="1000"/>
        </a:spcBef>
        <a:spcAft>
          <a:spcPct val="0"/>
        </a:spcAft>
        <a:buClr>
          <a:srgbClr val="8AD0D6"/>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0" fontAlgn="base" hangingPunct="0">
        <a:spcBef>
          <a:spcPts val="1000"/>
        </a:spcBef>
        <a:spcAft>
          <a:spcPct val="0"/>
        </a:spcAft>
        <a:buClr>
          <a:srgbClr val="8AD0D6"/>
        </a:buClr>
        <a:buSzPct val="80000"/>
        <a:buFont typeface="Wingdings 3" panose="05040102010807070707" pitchFamily="18" charset="2"/>
        <a:buChar char=""/>
        <a:defRPr sz="140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REPAIRED%20TRAIN.mp4"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3" Type="http://schemas.openxmlformats.org/officeDocument/2006/relationships/hyperlink" Target="Skill%20transfer.mp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hyperlink" Target="Component%20Repairs.mp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8.jpeg"/></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xmlns="" id="{B5D757D9-98B2-46BF-A6F5-866B28340FFF}"/>
              </a:ext>
            </a:extLst>
          </p:cNvPr>
          <p:cNvSpPr>
            <a:spLocks noGrp="1"/>
          </p:cNvSpPr>
          <p:nvPr>
            <p:ph type="ctrTitle"/>
          </p:nvPr>
        </p:nvSpPr>
        <p:spPr>
          <a:xfrm>
            <a:off x="1169988" y="269875"/>
            <a:ext cx="8048625" cy="1258888"/>
          </a:xfrm>
        </p:spPr>
        <p:txBody>
          <a:bodyPr/>
          <a:lstStyle/>
          <a:p>
            <a:pPr algn="ctr" eaLnBrk="1" hangingPunct="1"/>
            <a:r>
              <a:rPr lang="en-ZA" altLang="en-US" sz="3600" b="1" dirty="0">
                <a:latin typeface="Arial Narrow" panose="020B0606020202030204" pitchFamily="34" charset="0"/>
                <a:cs typeface="Arial" panose="020B0604020202020204" pitchFamily="34" charset="0"/>
              </a:rPr>
              <a:t>PROJECT THUSANO COMPREHENSIVE REPORT</a:t>
            </a:r>
          </a:p>
        </p:txBody>
      </p:sp>
      <p:sp>
        <p:nvSpPr>
          <p:cNvPr id="5123" name="Subtitle 2">
            <a:extLst>
              <a:ext uri="{FF2B5EF4-FFF2-40B4-BE49-F238E27FC236}">
                <a16:creationId xmlns:a16="http://schemas.microsoft.com/office/drawing/2014/main" xmlns="" id="{3CE4ADF1-9408-425C-9ED8-4A699D6AD240}"/>
              </a:ext>
            </a:extLst>
          </p:cNvPr>
          <p:cNvSpPr>
            <a:spLocks noGrp="1"/>
          </p:cNvSpPr>
          <p:nvPr>
            <p:ph type="subTitle" idx="1"/>
          </p:nvPr>
        </p:nvSpPr>
        <p:spPr>
          <a:xfrm>
            <a:off x="880534" y="5389563"/>
            <a:ext cx="10560050" cy="860425"/>
          </a:xfrm>
        </p:spPr>
        <p:txBody>
          <a:bodyPr/>
          <a:lstStyle/>
          <a:p>
            <a:pPr eaLnBrk="1" hangingPunct="1"/>
            <a:r>
              <a:rPr lang="en-ZA" altLang="en-US" b="1" cap="none" dirty="0">
                <a:solidFill>
                  <a:srgbClr val="8AD0D6"/>
                </a:solidFill>
              </a:rPr>
              <a:t>											</a:t>
            </a:r>
          </a:p>
          <a:p>
            <a:pPr eaLnBrk="1" hangingPunct="1"/>
            <a:r>
              <a:rPr lang="en-ZA" altLang="en-US" b="1" cap="none" dirty="0">
                <a:solidFill>
                  <a:schemeClr val="tx1"/>
                </a:solidFill>
                <a:latin typeface="Arial Narrow" panose="020B0606020202030204" pitchFamily="34" charset="0"/>
                <a:cs typeface="Arial" panose="020B0604020202020204" pitchFamily="34" charset="0"/>
              </a:rPr>
              <a:t>PRESENTED BY: </a:t>
            </a:r>
            <a:r>
              <a:rPr lang="en-ZA" altLang="en-US" b="1" cap="none" dirty="0" smtClean="0">
                <a:solidFill>
                  <a:schemeClr val="tx1"/>
                </a:solidFill>
                <a:latin typeface="Arial Narrow" panose="020B0606020202030204" pitchFamily="34" charset="0"/>
                <a:cs typeface="Arial" panose="020B0604020202020204" pitchFamily="34" charset="0"/>
              </a:rPr>
              <a:t>BRIG GEN B.G. MTSWENI 				</a:t>
            </a:r>
            <a:r>
              <a:rPr lang="en-ZA" altLang="en-US" b="1" cap="none" dirty="0" smtClean="0">
                <a:solidFill>
                  <a:schemeClr val="tx2"/>
                </a:solidFill>
                <a:latin typeface="Arial Narrow" panose="020B0606020202030204" pitchFamily="34" charset="0"/>
                <a:cs typeface="Arial" panose="020B0604020202020204" pitchFamily="34" charset="0"/>
              </a:rPr>
              <a:t>     </a:t>
            </a:r>
            <a:r>
              <a:rPr lang="en-ZA" altLang="en-US" b="1" cap="none" dirty="0">
                <a:solidFill>
                  <a:schemeClr val="tx2"/>
                </a:solidFill>
                <a:latin typeface="Arial Narrow" panose="020B0606020202030204" pitchFamily="34" charset="0"/>
                <a:cs typeface="Arial" panose="020B0604020202020204" pitchFamily="34" charset="0"/>
              </a:rPr>
              <a:t>	</a:t>
            </a:r>
            <a:r>
              <a:rPr lang="en-ZA" altLang="en-US" b="1" cap="none" dirty="0" smtClean="0">
                <a:solidFill>
                  <a:schemeClr val="tx2"/>
                </a:solidFill>
                <a:latin typeface="Arial Narrow" panose="020B0606020202030204" pitchFamily="34" charset="0"/>
                <a:cs typeface="Arial" panose="020B0604020202020204" pitchFamily="34" charset="0"/>
              </a:rPr>
              <a:t>			DATE</a:t>
            </a:r>
            <a:r>
              <a:rPr lang="en-ZA" altLang="en-US" b="1" cap="none" dirty="0">
                <a:solidFill>
                  <a:schemeClr val="tx2"/>
                </a:solidFill>
                <a:latin typeface="Arial Narrow" panose="020B0606020202030204" pitchFamily="34" charset="0"/>
                <a:cs typeface="Arial" panose="020B0604020202020204" pitchFamily="34" charset="0"/>
              </a:rPr>
              <a:t>:  </a:t>
            </a:r>
            <a:r>
              <a:rPr lang="en-ZA" altLang="en-US" b="1" cap="none" dirty="0" smtClean="0">
                <a:solidFill>
                  <a:schemeClr val="tx2"/>
                </a:solidFill>
                <a:latin typeface="Arial Narrow" panose="020B0606020202030204" pitchFamily="34" charset="0"/>
                <a:cs typeface="Arial" panose="020B0604020202020204" pitchFamily="34" charset="0"/>
              </a:rPr>
              <a:t>08 JUNE 2022</a:t>
            </a:r>
            <a:endParaRPr lang="en-ZA" altLang="en-US" b="1" cap="none" dirty="0">
              <a:solidFill>
                <a:schemeClr val="tx2"/>
              </a:solidFill>
              <a:latin typeface="Arial Narrow" panose="020B0606020202030204" pitchFamily="34" charset="0"/>
              <a:cs typeface="Arial" panose="020B0604020202020204" pitchFamily="34" charset="0"/>
            </a:endParaRPr>
          </a:p>
        </p:txBody>
      </p:sp>
      <p:pic>
        <p:nvPicPr>
          <p:cNvPr id="5124" name="Picture 4" descr="C:\Users\Administrator\Desktop\Pictures gen Masondo\After\20150514_140224.jpg">
            <a:extLst>
              <a:ext uri="{FF2B5EF4-FFF2-40B4-BE49-F238E27FC236}">
                <a16:creationId xmlns:a16="http://schemas.microsoft.com/office/drawing/2014/main" xmlns="" id="{0A0773DA-933D-41B2-8D8F-5E091A735DE3}"/>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22351" y="1688747"/>
            <a:ext cx="9748837" cy="388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5" name="Picture 4" descr="sandf transp 2 small">
            <a:extLst>
              <a:ext uri="{FF2B5EF4-FFF2-40B4-BE49-F238E27FC236}">
                <a16:creationId xmlns:a16="http://schemas.microsoft.com/office/drawing/2014/main" xmlns="" id="{8F357F9D-56C7-43B3-B530-06954E329048}"/>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13" y="24606"/>
            <a:ext cx="1322387"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2" descr="09-LOG DIV emblem">
            <a:extLst>
              <a:ext uri="{FF2B5EF4-FFF2-40B4-BE49-F238E27FC236}">
                <a16:creationId xmlns:a16="http://schemas.microsoft.com/office/drawing/2014/main" xmlns="" id="{7136B516-2034-4613-9EDA-6E285260DBC8}"/>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0805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Slide Number Placeholder 3">
            <a:extLst>
              <a:ext uri="{FF2B5EF4-FFF2-40B4-BE49-F238E27FC236}">
                <a16:creationId xmlns:a16="http://schemas.microsoft.com/office/drawing/2014/main" xmlns="" id="{7C06C91D-E849-4F63-AA72-B4F94ECBC81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6C00BAA-A479-4CA3-A7D9-874E7C0535D3}" type="slidenum">
              <a:rPr lang="en-ZA" altLang="en-US" sz="2800">
                <a:solidFill>
                  <a:srgbClr val="FFFFFF"/>
                </a:solidFill>
              </a:rPr>
              <a:pPr algn="ctr" eaLnBrk="1" hangingPunct="1">
                <a:spcBef>
                  <a:spcPct val="0"/>
                </a:spcBef>
                <a:buClrTx/>
                <a:buSzTx/>
                <a:buFontTx/>
                <a:buNone/>
              </a:pPr>
              <a:t>1</a:t>
            </a:fld>
            <a:endParaRPr lang="en-ZA" altLang="en-US" sz="2800">
              <a:solidFill>
                <a:srgbClr val="FFFFFF"/>
              </a:solidFill>
            </a:endParaRPr>
          </a:p>
        </p:txBody>
      </p:sp>
      <p:sp>
        <p:nvSpPr>
          <p:cNvPr id="8" name="Rectangle 7"/>
          <p:cNvSpPr/>
          <p:nvPr/>
        </p:nvSpPr>
        <p:spPr>
          <a:xfrm>
            <a:off x="5126022" y="3244334"/>
            <a:ext cx="1939955" cy="369332"/>
          </a:xfrm>
          <a:prstGeom prst="rect">
            <a:avLst/>
          </a:prstGeom>
        </p:spPr>
        <p:txBody>
          <a:bodyPr wrap="none">
            <a:spAutoFit/>
          </a:bodyPr>
          <a:lstStyle/>
          <a:p>
            <a:r>
              <a:rPr lang="en-US" dirty="0" smtClean="0"/>
              <a:t>of </a:t>
            </a:r>
            <a:r>
              <a:rPr lang="en-US" dirty="0" err="1" smtClean="0"/>
              <a:t>uMhlonyane</a:t>
            </a:r>
            <a:r>
              <a:rPr lang="en-US" smtClean="0"/>
              <a:t> </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1DDF8A2C-1D34-48E1-8BAB-17CD1A72BCB8}"/>
              </a:ext>
            </a:extLst>
          </p:cNvPr>
          <p:cNvSpPr>
            <a:spLocks noGrp="1"/>
          </p:cNvSpPr>
          <p:nvPr>
            <p:ph type="title"/>
          </p:nvPr>
        </p:nvSpPr>
        <p:spPr>
          <a:xfrm>
            <a:off x="544513" y="234950"/>
            <a:ext cx="9404350" cy="1400175"/>
          </a:xfrm>
        </p:spPr>
        <p:txBody>
          <a:bodyPr/>
          <a:lstStyle/>
          <a:p>
            <a:pPr algn="ctr" eaLnBrk="1" hangingPunct="1"/>
            <a:r>
              <a:rPr lang="en-ZA" altLang="en-US" sz="3600" b="1" dirty="0">
                <a:latin typeface="Arial Narrow" panose="020B0606020202030204" pitchFamily="34" charset="0"/>
              </a:rPr>
              <a:t>CONTRACTS </a:t>
            </a:r>
            <a:r>
              <a:rPr lang="en-ZA" altLang="en-US" sz="3600" b="1" dirty="0" smtClean="0">
                <a:latin typeface="Arial Narrow" panose="020B0606020202030204" pitchFamily="34" charset="0"/>
              </a:rPr>
              <a:t>(3/4)</a:t>
            </a:r>
            <a:endParaRPr lang="en-GB" altLang="en-US" sz="3600" b="1" dirty="0">
              <a:latin typeface="Arial Narrow" panose="020B0606020202030204" pitchFamily="34" charset="0"/>
            </a:endParaRPr>
          </a:p>
        </p:txBody>
      </p:sp>
      <p:sp>
        <p:nvSpPr>
          <p:cNvPr id="14339" name="Rectangle 3">
            <a:extLst>
              <a:ext uri="{FF2B5EF4-FFF2-40B4-BE49-F238E27FC236}">
                <a16:creationId xmlns:a16="http://schemas.microsoft.com/office/drawing/2014/main" xmlns="" id="{1F344577-B868-4A4A-AFFA-24DAC0542137}"/>
              </a:ext>
            </a:extLst>
          </p:cNvPr>
          <p:cNvSpPr>
            <a:spLocks noGrp="1"/>
          </p:cNvSpPr>
          <p:nvPr>
            <p:ph type="body" idx="1"/>
          </p:nvPr>
        </p:nvSpPr>
        <p:spPr>
          <a:xfrm>
            <a:off x="124638" y="1207896"/>
            <a:ext cx="11746181" cy="5918117"/>
          </a:xfrm>
        </p:spPr>
        <p:txBody>
          <a:bodyPr/>
          <a:lstStyle/>
          <a:p>
            <a:pPr marL="0" indent="0" algn="just" eaLnBrk="1" hangingPunct="1">
              <a:lnSpc>
                <a:spcPct val="80000"/>
              </a:lnSpc>
              <a:buFont typeface="Wingdings 3" panose="05040102010807070707" pitchFamily="18" charset="2"/>
              <a:buNone/>
              <a:defRPr/>
            </a:pPr>
            <a:r>
              <a:rPr lang="en-ZA" altLang="en-US" sz="2400" u="sng" dirty="0">
                <a:latin typeface="Arial Narrow" panose="020B0606020202030204" pitchFamily="34" charset="0"/>
              </a:rPr>
              <a:t>Contract T1 17-002</a:t>
            </a:r>
            <a:r>
              <a:rPr lang="en-ZA" altLang="en-US" sz="2400" dirty="0">
                <a:latin typeface="Arial Narrow" panose="020B0606020202030204" pitchFamily="34" charset="0"/>
              </a:rPr>
              <a:t>: This contract entails the provision of vocational learning </a:t>
            </a:r>
            <a:r>
              <a:rPr lang="en-ZA" altLang="en-US" sz="2400" dirty="0" smtClean="0">
                <a:latin typeface="Arial Narrow" panose="020B0606020202030204" pitchFamily="34" charset="0"/>
              </a:rPr>
              <a:t>to </a:t>
            </a:r>
            <a:r>
              <a:rPr lang="en-ZA" altLang="en-US" sz="2400" dirty="0">
                <a:latin typeface="Arial Narrow" panose="020B0606020202030204" pitchFamily="34" charset="0"/>
              </a:rPr>
              <a:t>South African students in Cuba.  The following are courses offered by Cuba to the South African learners:</a:t>
            </a:r>
          </a:p>
          <a:p>
            <a:pPr algn="just" eaLnBrk="1" hangingPunct="1">
              <a:lnSpc>
                <a:spcPct val="80000"/>
              </a:lnSpc>
              <a:buFont typeface="Wingdings 3" panose="05040102010807070707" pitchFamily="18" charset="2"/>
              <a:buNone/>
              <a:defRPr/>
            </a:pPr>
            <a:endParaRPr lang="en-ZA" altLang="en-US" sz="2400" dirty="0">
              <a:latin typeface="Arial Narrow" panose="020B0606020202030204" pitchFamily="34" charset="0"/>
            </a:endParaRPr>
          </a:p>
          <a:p>
            <a:pPr algn="just" eaLnBrk="1" hangingPunct="1">
              <a:lnSpc>
                <a:spcPct val="80000"/>
              </a:lnSpc>
              <a:buFont typeface="Wingdings 3" panose="05040102010807070707" pitchFamily="18" charset="2"/>
              <a:buNone/>
              <a:defRPr/>
            </a:pPr>
            <a:r>
              <a:rPr lang="en-ZA" altLang="en-US" sz="2400" b="1" dirty="0">
                <a:latin typeface="Arial Narrow" panose="020B0606020202030204" pitchFamily="34" charset="0"/>
              </a:rPr>
              <a:t>SA ARMY COURSES</a:t>
            </a:r>
          </a:p>
          <a:p>
            <a:pPr algn="just" eaLnBrk="1" hangingPunct="1">
              <a:lnSpc>
                <a:spcPct val="80000"/>
              </a:lnSpc>
              <a:buFont typeface="Wingdings" panose="05000000000000000000" pitchFamily="2" charset="2"/>
              <a:buChar char="Ø"/>
              <a:defRPr/>
            </a:pPr>
            <a:r>
              <a:rPr lang="en-ZA" altLang="en-US" sz="2400" dirty="0">
                <a:latin typeface="Arial Narrow" panose="020B0606020202030204" pitchFamily="34" charset="0"/>
              </a:rPr>
              <a:t>	</a:t>
            </a:r>
            <a:r>
              <a:rPr lang="en-ZA" altLang="en-US" sz="2400" dirty="0" smtClean="0">
                <a:latin typeface="Arial Narrow" panose="020B0606020202030204" pitchFamily="34" charset="0"/>
              </a:rPr>
              <a:t>Middle </a:t>
            </a:r>
            <a:r>
              <a:rPr lang="en-ZA" altLang="en-US" sz="2400" dirty="0">
                <a:latin typeface="Arial Narrow" panose="020B0606020202030204" pitchFamily="34" charset="0"/>
              </a:rPr>
              <a:t>level on Transport and Tank </a:t>
            </a:r>
            <a:r>
              <a:rPr lang="en-ZA" altLang="en-US" sz="2400" dirty="0" smtClean="0">
                <a:latin typeface="Arial Narrow" panose="020B0606020202030204" pitchFamily="34" charset="0"/>
              </a:rPr>
              <a:t>Technicians. </a:t>
            </a:r>
          </a:p>
          <a:p>
            <a:pPr marL="449263" lvl="1" indent="-449263"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Mechanical </a:t>
            </a:r>
            <a:r>
              <a:rPr lang="en-ZA" altLang="en-US" sz="2400" dirty="0">
                <a:latin typeface="Arial Narrow" panose="020B0606020202030204" pitchFamily="34" charset="0"/>
              </a:rPr>
              <a:t>Engineering on Transport and </a:t>
            </a:r>
            <a:r>
              <a:rPr lang="en-ZA" altLang="en-US" sz="2400" dirty="0" smtClean="0">
                <a:latin typeface="Arial Narrow" panose="020B0606020202030204" pitchFamily="34" charset="0"/>
              </a:rPr>
              <a:t>Tanks. </a:t>
            </a:r>
          </a:p>
          <a:p>
            <a:pPr marL="449263" lvl="1" indent="-449263"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Artisan Training. </a:t>
            </a:r>
            <a:endParaRPr lang="en-ZA" altLang="en-US" sz="2400" dirty="0">
              <a:latin typeface="Arial Narrow" panose="020B0606020202030204" pitchFamily="34" charset="0"/>
            </a:endParaRPr>
          </a:p>
          <a:p>
            <a:pPr algn="just" eaLnBrk="1" hangingPunct="1">
              <a:lnSpc>
                <a:spcPct val="80000"/>
              </a:lnSpc>
              <a:buFont typeface="Wingdings 3" panose="05040102010807070707" pitchFamily="18" charset="2"/>
              <a:buNone/>
              <a:defRPr/>
            </a:pPr>
            <a:endParaRPr lang="en-ZA" altLang="en-US" sz="2400" dirty="0">
              <a:latin typeface="Arial Narrow" panose="020B0606020202030204" pitchFamily="34" charset="0"/>
            </a:endParaRPr>
          </a:p>
          <a:p>
            <a:pPr algn="just" eaLnBrk="1" hangingPunct="1">
              <a:lnSpc>
                <a:spcPct val="80000"/>
              </a:lnSpc>
              <a:buFont typeface="Wingdings 3" panose="05040102010807070707" pitchFamily="18" charset="2"/>
              <a:buNone/>
              <a:defRPr/>
            </a:pPr>
            <a:r>
              <a:rPr lang="en-ZA" altLang="en-US" sz="2400" b="1" dirty="0">
                <a:latin typeface="Arial Narrow" panose="020B0606020202030204" pitchFamily="34" charset="0"/>
              </a:rPr>
              <a:t>SA AIR FORCE COURSES</a:t>
            </a:r>
          </a:p>
          <a:p>
            <a:pPr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General </a:t>
            </a:r>
            <a:r>
              <a:rPr lang="en-ZA" altLang="en-US" sz="2400" dirty="0">
                <a:latin typeface="Arial Narrow" panose="020B0606020202030204" pitchFamily="34" charset="0"/>
              </a:rPr>
              <a:t>Military training for future </a:t>
            </a:r>
            <a:r>
              <a:rPr lang="en-ZA" altLang="en-US" sz="2400" dirty="0" smtClean="0">
                <a:latin typeface="Arial Narrow" panose="020B0606020202030204" pitchFamily="34" charset="0"/>
              </a:rPr>
              <a:t>pilots.</a:t>
            </a:r>
          </a:p>
          <a:p>
            <a:pPr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Aviation Technicians.  </a:t>
            </a:r>
          </a:p>
          <a:p>
            <a:pPr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Aviation Engineers.</a:t>
            </a:r>
          </a:p>
          <a:p>
            <a:pPr algn="just" eaLnBrk="1" hangingPunct="1">
              <a:lnSpc>
                <a:spcPct val="80000"/>
              </a:lnSpc>
              <a:buFont typeface="Wingdings" panose="05000000000000000000" pitchFamily="2" charset="2"/>
              <a:buChar char="Ø"/>
              <a:defRPr/>
            </a:pPr>
            <a:r>
              <a:rPr lang="en-ZA" altLang="en-US" sz="2400" dirty="0" smtClean="0">
                <a:latin typeface="Arial Narrow" panose="020B0606020202030204" pitchFamily="34" charset="0"/>
              </a:rPr>
              <a:t>Air </a:t>
            </a:r>
            <a:r>
              <a:rPr lang="en-ZA" altLang="en-US" sz="2400" dirty="0">
                <a:latin typeface="Arial Narrow" panose="020B0606020202030204" pitchFamily="34" charset="0"/>
              </a:rPr>
              <a:t>Traffic </a:t>
            </a:r>
            <a:r>
              <a:rPr lang="en-ZA" altLang="en-US" sz="2400" dirty="0" smtClean="0">
                <a:latin typeface="Arial Narrow" panose="020B0606020202030204" pitchFamily="34" charset="0"/>
              </a:rPr>
              <a:t>Control.</a:t>
            </a:r>
          </a:p>
          <a:p>
            <a:pPr marL="0" indent="0" algn="just" eaLnBrk="1" hangingPunct="1">
              <a:lnSpc>
                <a:spcPct val="80000"/>
              </a:lnSpc>
              <a:buNone/>
              <a:defRPr/>
            </a:pPr>
            <a:endParaRPr lang="en-ZA" altLang="en-US" sz="2400" dirty="0">
              <a:latin typeface="Arial Narrow" panose="020B0606020202030204" pitchFamily="34" charset="0"/>
            </a:endParaRPr>
          </a:p>
        </p:txBody>
      </p:sp>
      <p:sp>
        <p:nvSpPr>
          <p:cNvPr id="13316" name="Slide Number Placeholder 3">
            <a:extLst>
              <a:ext uri="{FF2B5EF4-FFF2-40B4-BE49-F238E27FC236}">
                <a16:creationId xmlns:a16="http://schemas.microsoft.com/office/drawing/2014/main" xmlns="" id="{C4C8DEBE-6CC1-49D6-9D2F-EF3778DF79BE}"/>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4F352218-B59D-4B6A-A9BE-30C22D8003A6}" type="slidenum">
              <a:rPr lang="en-ZA" altLang="en-US" sz="2800">
                <a:solidFill>
                  <a:srgbClr val="FFFFFF"/>
                </a:solidFill>
              </a:rPr>
              <a:pPr algn="ctr" eaLnBrk="1" hangingPunct="1">
                <a:spcBef>
                  <a:spcPct val="0"/>
                </a:spcBef>
                <a:buClrTx/>
                <a:buSzTx/>
                <a:buFontTx/>
                <a:buNone/>
              </a:pPr>
              <a:t>10</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07E3DC51-031F-487A-B06D-1EC7113EB4EA}"/>
              </a:ext>
            </a:extLst>
          </p:cNvPr>
          <p:cNvSpPr>
            <a:spLocks noGrp="1"/>
          </p:cNvSpPr>
          <p:nvPr>
            <p:ph type="title"/>
          </p:nvPr>
        </p:nvSpPr>
        <p:spPr>
          <a:xfrm>
            <a:off x="544513" y="234950"/>
            <a:ext cx="9404350" cy="1400175"/>
          </a:xfrm>
        </p:spPr>
        <p:txBody>
          <a:bodyPr/>
          <a:lstStyle/>
          <a:p>
            <a:pPr algn="ctr" eaLnBrk="1" hangingPunct="1"/>
            <a:r>
              <a:rPr lang="en-ZA" altLang="en-US" sz="3600" b="1" dirty="0" smtClean="0">
                <a:latin typeface="Arial Narrow" panose="020B0606020202030204" pitchFamily="34" charset="0"/>
              </a:rPr>
              <a:t>CONTRACTS (</a:t>
            </a:r>
            <a:r>
              <a:rPr lang="en-ZA" altLang="en-US" sz="3600" b="1" dirty="0">
                <a:latin typeface="Arial Narrow" panose="020B0606020202030204" pitchFamily="34" charset="0"/>
              </a:rPr>
              <a:t>4</a:t>
            </a:r>
            <a:r>
              <a:rPr lang="en-ZA" altLang="en-US" sz="3600" b="1" dirty="0" smtClean="0">
                <a:latin typeface="Arial Narrow" panose="020B0606020202030204" pitchFamily="34" charset="0"/>
              </a:rPr>
              <a:t>/4)</a:t>
            </a:r>
            <a:endParaRPr lang="en-GB" altLang="en-US" sz="3600" b="1" dirty="0">
              <a:latin typeface="Arial Narrow" panose="020B0606020202030204" pitchFamily="34" charset="0"/>
            </a:endParaRPr>
          </a:p>
        </p:txBody>
      </p:sp>
      <p:sp>
        <p:nvSpPr>
          <p:cNvPr id="12291" name="Rectangle 3">
            <a:extLst>
              <a:ext uri="{FF2B5EF4-FFF2-40B4-BE49-F238E27FC236}">
                <a16:creationId xmlns:a16="http://schemas.microsoft.com/office/drawing/2014/main" xmlns="" id="{1F72FC18-DE40-42BE-A32A-C7134C19B6AF}"/>
              </a:ext>
            </a:extLst>
          </p:cNvPr>
          <p:cNvSpPr>
            <a:spLocks noGrp="1"/>
          </p:cNvSpPr>
          <p:nvPr>
            <p:ph type="body" idx="1"/>
          </p:nvPr>
        </p:nvSpPr>
        <p:spPr>
          <a:xfrm>
            <a:off x="0" y="679450"/>
            <a:ext cx="11366938" cy="5222875"/>
          </a:xfrm>
        </p:spPr>
        <p:txBody>
          <a:bodyPr/>
          <a:lstStyle/>
          <a:p>
            <a:pPr algn="just" eaLnBrk="1" hangingPunct="1">
              <a:lnSpc>
                <a:spcPct val="80000"/>
              </a:lnSpc>
              <a:buFont typeface="Wingdings 3" panose="05040102010807070707" pitchFamily="18" charset="2"/>
              <a:buNone/>
            </a:pPr>
            <a:endParaRPr lang="en-ZA" altLang="en-US" b="1" dirty="0"/>
          </a:p>
          <a:p>
            <a:pPr algn="just" eaLnBrk="1" hangingPunct="1">
              <a:lnSpc>
                <a:spcPct val="80000"/>
              </a:lnSpc>
              <a:buFont typeface="Wingdings 3" panose="05040102010807070707" pitchFamily="18" charset="2"/>
              <a:buNone/>
            </a:pPr>
            <a:r>
              <a:rPr lang="en-ZA" altLang="en-US" sz="2400" b="1" dirty="0">
                <a:latin typeface="Arial Narrow" panose="020B0606020202030204" pitchFamily="34" charset="0"/>
              </a:rPr>
              <a:t>SA MILITARY HEALTH SERVICES</a:t>
            </a:r>
          </a:p>
          <a:p>
            <a:pPr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Military </a:t>
            </a:r>
            <a:r>
              <a:rPr lang="en-ZA" altLang="en-US" sz="2400" dirty="0">
                <a:latin typeface="Arial Narrow" panose="020B0606020202030204" pitchFamily="34" charset="0"/>
              </a:rPr>
              <a:t>medical training (Medicine</a:t>
            </a:r>
            <a:r>
              <a:rPr lang="en-ZA" altLang="en-US" sz="2400" dirty="0" smtClean="0">
                <a:latin typeface="Arial Narrow" panose="020B0606020202030204" pitchFamily="34" charset="0"/>
              </a:rPr>
              <a:t>).</a:t>
            </a:r>
          </a:p>
          <a:p>
            <a:pPr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Training </a:t>
            </a:r>
            <a:r>
              <a:rPr lang="en-ZA" altLang="en-US" sz="2400" dirty="0">
                <a:latin typeface="Arial Narrow" panose="020B0606020202030204" pitchFamily="34" charset="0"/>
              </a:rPr>
              <a:t>course in Social </a:t>
            </a:r>
            <a:r>
              <a:rPr lang="en-ZA" altLang="en-US" sz="2400" dirty="0" smtClean="0">
                <a:latin typeface="Arial Narrow" panose="020B0606020202030204" pitchFamily="34" charset="0"/>
              </a:rPr>
              <a:t>Science (Psychology).</a:t>
            </a:r>
          </a:p>
          <a:p>
            <a:pPr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Military </a:t>
            </a:r>
            <a:r>
              <a:rPr lang="en-ZA" altLang="en-US" sz="2400" dirty="0">
                <a:latin typeface="Arial Narrow" panose="020B0606020202030204" pitchFamily="34" charset="0"/>
              </a:rPr>
              <a:t>Medicine (Biomedical</a:t>
            </a:r>
            <a:r>
              <a:rPr lang="en-ZA" altLang="en-US" sz="2400" dirty="0" smtClean="0">
                <a:latin typeface="Arial Narrow" panose="020B0606020202030204" pitchFamily="34" charset="0"/>
              </a:rPr>
              <a:t>).</a:t>
            </a:r>
            <a:endParaRPr lang="en-ZA" altLang="en-US" sz="2400" dirty="0">
              <a:latin typeface="Arial Narrow" panose="020B0606020202030204" pitchFamily="34" charset="0"/>
            </a:endParaRPr>
          </a:p>
          <a:p>
            <a:pPr algn="just" eaLnBrk="1" hangingPunct="1">
              <a:lnSpc>
                <a:spcPct val="80000"/>
              </a:lnSpc>
              <a:buFont typeface="Wingdings 3" panose="05040102010807070707" pitchFamily="18" charset="2"/>
              <a:buNone/>
            </a:pPr>
            <a:endParaRPr lang="en-ZA" altLang="en-US" sz="2400" dirty="0">
              <a:latin typeface="Arial Narrow" panose="020B0606020202030204" pitchFamily="34" charset="0"/>
            </a:endParaRPr>
          </a:p>
          <a:p>
            <a:pPr algn="just" eaLnBrk="1" hangingPunct="1">
              <a:lnSpc>
                <a:spcPct val="80000"/>
              </a:lnSpc>
              <a:buFont typeface="Wingdings 3" panose="05040102010807070707" pitchFamily="18" charset="2"/>
              <a:buNone/>
            </a:pPr>
            <a:r>
              <a:rPr lang="en-ZA" altLang="en-US" sz="2400" b="1" dirty="0">
                <a:latin typeface="Arial Narrow" panose="020B0606020202030204" pitchFamily="34" charset="0"/>
              </a:rPr>
              <a:t>SENIOR COURSES FOR THE SANDF</a:t>
            </a:r>
          </a:p>
          <a:p>
            <a:pPr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Strategic </a:t>
            </a:r>
            <a:r>
              <a:rPr lang="en-ZA" altLang="en-US" sz="2400" dirty="0">
                <a:latin typeface="Arial Narrow" panose="020B0606020202030204" pitchFamily="34" charset="0"/>
              </a:rPr>
              <a:t>Defence and Security </a:t>
            </a:r>
            <a:r>
              <a:rPr lang="en-ZA" altLang="en-US" sz="2400" dirty="0" smtClean="0">
                <a:latin typeface="Arial Narrow" panose="020B0606020202030204" pitchFamily="34" charset="0"/>
              </a:rPr>
              <a:t>Programme (SDSP).</a:t>
            </a:r>
          </a:p>
          <a:p>
            <a:pPr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Joint </a:t>
            </a:r>
            <a:r>
              <a:rPr lang="en-ZA" altLang="en-US" sz="2400" dirty="0">
                <a:latin typeface="Arial Narrow" panose="020B0606020202030204" pitchFamily="34" charset="0"/>
              </a:rPr>
              <a:t>Senior Command and Staff </a:t>
            </a:r>
            <a:r>
              <a:rPr lang="en-ZA" altLang="en-US" sz="2400" dirty="0" smtClean="0">
                <a:latin typeface="Arial Narrow" panose="020B0606020202030204" pitchFamily="34" charset="0"/>
              </a:rPr>
              <a:t>Programme (JSCSP).</a:t>
            </a:r>
          </a:p>
          <a:p>
            <a:pPr algn="just" eaLnBrk="1" hangingPunct="1">
              <a:lnSpc>
                <a:spcPct val="80000"/>
              </a:lnSpc>
              <a:buFont typeface="Wingdings" panose="05000000000000000000" pitchFamily="2" charset="2"/>
              <a:buChar char="Ø"/>
            </a:pPr>
            <a:endParaRPr lang="en-ZA" altLang="en-US" sz="2400" dirty="0" smtClean="0">
              <a:latin typeface="Arial Narrow" panose="020B0606020202030204" pitchFamily="34" charset="0"/>
            </a:endParaRPr>
          </a:p>
          <a:p>
            <a:pPr marL="0" indent="0" algn="just" eaLnBrk="1" hangingPunct="1">
              <a:lnSpc>
                <a:spcPct val="80000"/>
              </a:lnSpc>
              <a:buNone/>
            </a:pPr>
            <a:endParaRPr lang="en-ZA" altLang="en-US" sz="2400" dirty="0" smtClean="0">
              <a:latin typeface="Arial Narrow" panose="020B0606020202030204" pitchFamily="34" charset="0"/>
            </a:endParaRPr>
          </a:p>
          <a:p>
            <a:pPr marL="0" indent="0" algn="just" eaLnBrk="1" hangingPunct="1">
              <a:lnSpc>
                <a:spcPct val="80000"/>
              </a:lnSpc>
              <a:buNone/>
            </a:pPr>
            <a:endParaRPr lang="en-ZA" altLang="en-US" sz="2400" dirty="0">
              <a:latin typeface="Century Gothic" panose="020B0502020202020204" pitchFamily="34" charset="0"/>
            </a:endParaRPr>
          </a:p>
          <a:p>
            <a:pPr algn="just" eaLnBrk="1" hangingPunct="1">
              <a:lnSpc>
                <a:spcPct val="80000"/>
              </a:lnSpc>
              <a:buFont typeface="Wingdings 3" panose="05040102010807070707" pitchFamily="18" charset="2"/>
              <a:buNone/>
            </a:pPr>
            <a:endParaRPr lang="en-ZA" altLang="en-US" sz="2400" dirty="0">
              <a:latin typeface="Century Gothic" panose="020B0502020202020204" pitchFamily="34" charset="0"/>
            </a:endParaRPr>
          </a:p>
        </p:txBody>
      </p:sp>
      <p:sp>
        <p:nvSpPr>
          <p:cNvPr id="12292" name="Slide Number Placeholder 3">
            <a:extLst>
              <a:ext uri="{FF2B5EF4-FFF2-40B4-BE49-F238E27FC236}">
                <a16:creationId xmlns:a16="http://schemas.microsoft.com/office/drawing/2014/main" xmlns="" id="{7494B2F3-4BEA-4C5C-9BD8-CA1CA82F7EB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1EEB6CD-23AB-438D-9B35-ED10C62A7071}" type="slidenum">
              <a:rPr lang="en-ZA" altLang="en-US" sz="2800">
                <a:solidFill>
                  <a:srgbClr val="FFFFFF"/>
                </a:solidFill>
              </a:rPr>
              <a:pPr algn="ctr" eaLnBrk="1" hangingPunct="1">
                <a:spcBef>
                  <a:spcPct val="0"/>
                </a:spcBef>
                <a:buClrTx/>
                <a:buSzTx/>
                <a:buFontTx/>
                <a:buNone/>
              </a:pPr>
              <a:t>11</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559558" y="316816"/>
            <a:ext cx="9792530" cy="1400175"/>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FROM FEB 14 TILL NOV 21 (1/9)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12</a:t>
            </a:fld>
            <a:endParaRPr lang="en-ZA" altLang="en-US" sz="2800">
              <a:solidFill>
                <a:srgbClr val="FFFFFF"/>
              </a:solidFill>
            </a:endParaRPr>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3793655227"/>
              </p:ext>
            </p:extLst>
          </p:nvPr>
        </p:nvGraphicFramePr>
        <p:xfrm>
          <a:off x="559558" y="1400175"/>
          <a:ext cx="10863616" cy="4988940"/>
        </p:xfrm>
        <a:graphic>
          <a:graphicData uri="http://schemas.openxmlformats.org/drawingml/2006/table">
            <a:tbl>
              <a:tblPr firstRow="1" firstCol="1" bandRow="1">
                <a:tableStyleId>{5C22544A-7EE6-4342-B048-85BDC9FD1C3A}</a:tableStyleId>
              </a:tblPr>
              <a:tblGrid>
                <a:gridCol w="1310185">
                  <a:extLst>
                    <a:ext uri="{9D8B030D-6E8A-4147-A177-3AD203B41FA5}">
                      <a16:colId xmlns:a16="http://schemas.microsoft.com/office/drawing/2014/main" xmlns="" val="1835848587"/>
                    </a:ext>
                  </a:extLst>
                </a:gridCol>
                <a:gridCol w="1364776">
                  <a:extLst>
                    <a:ext uri="{9D8B030D-6E8A-4147-A177-3AD203B41FA5}">
                      <a16:colId xmlns:a16="http://schemas.microsoft.com/office/drawing/2014/main" xmlns="" val="2395975840"/>
                    </a:ext>
                  </a:extLst>
                </a:gridCol>
                <a:gridCol w="6428096">
                  <a:extLst>
                    <a:ext uri="{9D8B030D-6E8A-4147-A177-3AD203B41FA5}">
                      <a16:colId xmlns:a16="http://schemas.microsoft.com/office/drawing/2014/main" xmlns="" val="1463511116"/>
                    </a:ext>
                  </a:extLst>
                </a:gridCol>
                <a:gridCol w="1760559">
                  <a:extLst>
                    <a:ext uri="{9D8B030D-6E8A-4147-A177-3AD203B41FA5}">
                      <a16:colId xmlns:a16="http://schemas.microsoft.com/office/drawing/2014/main" xmlns="" val="4058568483"/>
                    </a:ext>
                  </a:extLst>
                </a:gridCol>
              </a:tblGrid>
              <a:tr h="728876">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err="1" smtClean="0">
                          <a:effectLst/>
                          <a:latin typeface="Arial Narrow" panose="020B0606020202030204" pitchFamily="34" charset="0"/>
                        </a:rPr>
                        <a:t>Ser</a:t>
                      </a:r>
                      <a:r>
                        <a:rPr lang="en-GB" sz="1800" dirty="0" smtClean="0">
                          <a:effectLst/>
                          <a:latin typeface="Arial Narrow" panose="020B0606020202030204" pitchFamily="34" charset="0"/>
                        </a:rPr>
                        <a:t> </a:t>
                      </a:r>
                      <a:r>
                        <a:rPr lang="en-GB" sz="1800" dirty="0">
                          <a:effectLst/>
                          <a:latin typeface="Arial Narrow" panose="020B0606020202030204" pitchFamily="34" charset="0"/>
                        </a:rPr>
                        <a:t>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Course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Number </a:t>
                      </a:r>
                      <a:r>
                        <a:rPr lang="en-GB" sz="1800" dirty="0">
                          <a:effectLst/>
                          <a:latin typeface="Arial Narrow" panose="020B0606020202030204" pitchFamily="34" charset="0"/>
                        </a:rPr>
                        <a:t>of Learners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240508495"/>
                  </a:ext>
                </a:extLst>
              </a:tr>
              <a:tr h="199599">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solidFill>
                      <a:schemeClr val="accent6">
                        <a:lumMod val="20000"/>
                        <a:lumOff val="80000"/>
                      </a:schemeClr>
                    </a:solidFill>
                  </a:tcPr>
                </a:tc>
                <a:tc>
                  <a:txBody>
                    <a:bodyPr/>
                    <a:lstStyle/>
                    <a:p>
                      <a:pPr algn="ctr">
                        <a:spcAft>
                          <a:spcPts val="0"/>
                        </a:spcAft>
                      </a:pPr>
                      <a:r>
                        <a:rPr lang="en-GB"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528169340"/>
                  </a:ext>
                </a:extLst>
              </a:tr>
              <a:tr h="539334">
                <a:tc gridSpan="4">
                  <a:txBody>
                    <a:bodyPr/>
                    <a:lstStyle/>
                    <a:p>
                      <a:pPr algn="ctr">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Courses</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Completed in Cuba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hMerge="1">
                  <a:txBody>
                    <a:bodyPr/>
                    <a:lstStyle/>
                    <a:p>
                      <a:endParaRPr lang="en-ZA"/>
                    </a:p>
                  </a:txBody>
                  <a:tcPr/>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10002"/>
                  </a:ext>
                </a:extLst>
              </a:tr>
              <a:tr h="798393">
                <a:tc rowSpan="5">
                  <a:txBody>
                    <a:bodyPr/>
                    <a:lstStyle/>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endParaRPr lang="en-GB" sz="1800" dirty="0" smtClean="0">
                        <a:solidFill>
                          <a:schemeClr val="bg1"/>
                        </a:solidFill>
                        <a:effectLst/>
                        <a:latin typeface="Arial Narrow" panose="020B0606020202030204" pitchFamily="34" charset="0"/>
                      </a:endParaRPr>
                    </a:p>
                    <a:p>
                      <a:pPr algn="ctr">
                        <a:spcAft>
                          <a:spcPts val="0"/>
                        </a:spcAft>
                      </a:pPr>
                      <a:r>
                        <a:rPr lang="en-GB" sz="1800" b="0" dirty="0" smtClean="0">
                          <a:solidFill>
                            <a:schemeClr val="bg1"/>
                          </a:solidFill>
                          <a:effectLst/>
                          <a:latin typeface="Arial Narrow" panose="020B0606020202030204" pitchFamily="34" charset="0"/>
                        </a:rPr>
                        <a:t>1</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solidFill>
                      <a:schemeClr val="accent6">
                        <a:lumMod val="20000"/>
                        <a:lumOff val="80000"/>
                      </a:schemeClr>
                    </a:solidFill>
                  </a:tcPr>
                </a:tc>
                <a:tc rowSpan="5">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effectLst/>
                          <a:latin typeface="Arial Narrow" panose="020B0606020202030204" pitchFamily="34" charset="0"/>
                        </a:rPr>
                        <a:t>SA </a:t>
                      </a:r>
                      <a:r>
                        <a:rPr lang="en-GB" sz="1800" dirty="0">
                          <a:effectLst/>
                          <a:latin typeface="Arial Narrow" panose="020B0606020202030204" pitchFamily="34" charset="0"/>
                        </a:rPr>
                        <a:t>Army</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l">
                        <a:spcAft>
                          <a:spcPts val="0"/>
                        </a:spcAft>
                      </a:pPr>
                      <a:r>
                        <a:rPr lang="en-GB" sz="1800" dirty="0">
                          <a:effectLst/>
                          <a:latin typeface="Arial Narrow" panose="020B0606020202030204" pitchFamily="34" charset="0"/>
                        </a:rPr>
                        <a:t>Special Course in Security and National Defence (SDSP)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smtClean="0">
                          <a:effectLst/>
                          <a:latin typeface="Arial Narrow" panose="020B0606020202030204" pitchFamily="34" charset="0"/>
                        </a:rPr>
                        <a:t>32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328319019"/>
                  </a:ext>
                </a:extLst>
              </a:tr>
              <a:tr h="798393">
                <a:tc vMerge="1">
                  <a:txBody>
                    <a:bodyPr/>
                    <a:lstStyle/>
                    <a:p>
                      <a:endParaRPr lang="en-ZA"/>
                    </a:p>
                  </a:txBody>
                  <a:tcPr/>
                </a:tc>
                <a:tc vMerge="1">
                  <a:txBody>
                    <a:bodyPr/>
                    <a:lstStyle/>
                    <a:p>
                      <a:endParaRPr lang="en-ZA"/>
                    </a:p>
                  </a:txBody>
                  <a:tcPr/>
                </a:tc>
                <a:tc>
                  <a:txBody>
                    <a:bodyPr/>
                    <a:lstStyle/>
                    <a:p>
                      <a:pPr algn="l">
                        <a:spcAft>
                          <a:spcPts val="0"/>
                        </a:spcAft>
                      </a:pPr>
                      <a:r>
                        <a:rPr lang="en-GB" sz="1800" dirty="0">
                          <a:effectLst/>
                          <a:latin typeface="Arial Narrow" panose="020B0606020202030204" pitchFamily="34" charset="0"/>
                        </a:rPr>
                        <a:t>Post Graduate Course in Strategic Operations (JSCSP)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smtClean="0">
                          <a:effectLst/>
                          <a:latin typeface="Arial Narrow" panose="020B0606020202030204" pitchFamily="34" charset="0"/>
                          <a:ea typeface="+mn-ea"/>
                          <a:cs typeface="+mn-cs"/>
                        </a:rPr>
                        <a:t>32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265097706"/>
                  </a:ext>
                </a:extLst>
              </a:tr>
              <a:tr h="399198">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Mechanical Engineer on Transport and </a:t>
                      </a:r>
                      <a:r>
                        <a:rPr lang="en-GB" sz="1800" dirty="0" smtClean="0">
                          <a:effectLst/>
                          <a:latin typeface="Arial Narrow" panose="020B0606020202030204" pitchFamily="34" charset="0"/>
                        </a:rPr>
                        <a:t>Tanks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a:effectLst/>
                          <a:latin typeface="Arial Narrow" panose="020B0606020202030204" pitchFamily="34" charset="0"/>
                        </a:rPr>
                        <a:t>45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134181625"/>
                  </a:ext>
                </a:extLst>
              </a:tr>
              <a:tr h="399198">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Middle Level Transport and Tank Technician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a:effectLst/>
                          <a:latin typeface="Arial Narrow" panose="020B0606020202030204" pitchFamily="34" charset="0"/>
                        </a:rPr>
                        <a:t>52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3219830510"/>
                  </a:ext>
                </a:extLst>
              </a:tr>
              <a:tr h="399198">
                <a:tc vMerge="1">
                  <a:txBody>
                    <a:bodyPr/>
                    <a:lstStyle/>
                    <a:p>
                      <a:endParaRPr lang="en-ZA"/>
                    </a:p>
                  </a:txBody>
                  <a:tcPr/>
                </a:tc>
                <a:tc vMerge="1">
                  <a:txBody>
                    <a:bodyPr/>
                    <a:lstStyle/>
                    <a:p>
                      <a:endParaRPr lang="en-ZA"/>
                    </a:p>
                  </a:txBody>
                  <a:tcPr/>
                </a:tc>
                <a:tc>
                  <a:txBody>
                    <a:bodyPr/>
                    <a:lstStyle/>
                    <a:p>
                      <a:pPr algn="just">
                        <a:spcAft>
                          <a:spcPts val="0"/>
                        </a:spcAft>
                      </a:pPr>
                      <a:r>
                        <a:rPr lang="en-GB" sz="1800" dirty="0" smtClean="0">
                          <a:effectLst/>
                          <a:latin typeface="Arial Narrow" panose="020B0606020202030204" pitchFamily="34" charset="0"/>
                        </a:rPr>
                        <a:t>Artisan</a:t>
                      </a:r>
                      <a:r>
                        <a:rPr lang="en-GB" sz="1800" baseline="0" dirty="0" smtClean="0">
                          <a:effectLst/>
                          <a:latin typeface="Arial Narrow" panose="020B0606020202030204" pitchFamily="34" charset="0"/>
                        </a:rPr>
                        <a:t> Training</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a:txBody>
                    <a:bodyPr/>
                    <a:lstStyle/>
                    <a:p>
                      <a:pPr algn="ctr">
                        <a:spcAft>
                          <a:spcPts val="0"/>
                        </a:spcAft>
                      </a:pPr>
                      <a:r>
                        <a:rPr lang="en-GB" sz="1800" dirty="0" smtClean="0">
                          <a:effectLst/>
                          <a:latin typeface="Arial Narrow" panose="020B0606020202030204" pitchFamily="34" charset="0"/>
                          <a:ea typeface="+mn-ea"/>
                          <a:cs typeface="+mn-cs"/>
                        </a:rPr>
                        <a:t>54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151115309"/>
                  </a:ext>
                </a:extLst>
              </a:tr>
              <a:tr h="399198">
                <a:tc gridSpan="4">
                  <a:txBody>
                    <a:bodyPr/>
                    <a:lstStyle/>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effectLst/>
                          <a:latin typeface="Arial Narrow" panose="020B0606020202030204" pitchFamily="34" charset="0"/>
                        </a:rPr>
                        <a:t>Total                                                                                                                                                                                   215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2559" marR="62559" marT="0" marB="0"/>
                </a:tc>
                <a:extLst>
                  <a:ext uri="{0D108BD9-81ED-4DB2-BD59-A6C34878D82A}">
                    <a16:rowId xmlns:a16="http://schemas.microsoft.com/office/drawing/2014/main" xmlns="" val="2303935729"/>
                  </a:ext>
                </a:extLst>
              </a:tr>
            </a:tbl>
          </a:graphicData>
        </a:graphic>
      </p:graphicFrame>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1285470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29152" y="96866"/>
            <a:ext cx="9404350" cy="1400175"/>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(2/9)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13</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xmlns="" val="1151811458"/>
              </p:ext>
            </p:extLst>
          </p:nvPr>
        </p:nvGraphicFramePr>
        <p:xfrm>
          <a:off x="129283" y="1197453"/>
          <a:ext cx="11614244" cy="5390593"/>
        </p:xfrm>
        <a:graphic>
          <a:graphicData uri="http://schemas.openxmlformats.org/drawingml/2006/table">
            <a:tbl>
              <a:tblPr firstRow="1" firstCol="1" bandRow="1">
                <a:tableStyleId>{5C22544A-7EE6-4342-B048-85BDC9FD1C3A}</a:tableStyleId>
              </a:tblPr>
              <a:tblGrid>
                <a:gridCol w="941455">
                  <a:extLst>
                    <a:ext uri="{9D8B030D-6E8A-4147-A177-3AD203B41FA5}">
                      <a16:colId xmlns:a16="http://schemas.microsoft.com/office/drawing/2014/main" xmlns="" val="2629178190"/>
                    </a:ext>
                  </a:extLst>
                </a:gridCol>
                <a:gridCol w="1267326">
                  <a:extLst>
                    <a:ext uri="{9D8B030D-6E8A-4147-A177-3AD203B41FA5}">
                      <a16:colId xmlns:a16="http://schemas.microsoft.com/office/drawing/2014/main" xmlns="" val="629987330"/>
                    </a:ext>
                  </a:extLst>
                </a:gridCol>
                <a:gridCol w="6833937">
                  <a:extLst>
                    <a:ext uri="{9D8B030D-6E8A-4147-A177-3AD203B41FA5}">
                      <a16:colId xmlns:a16="http://schemas.microsoft.com/office/drawing/2014/main" xmlns="" val="3464719259"/>
                    </a:ext>
                  </a:extLst>
                </a:gridCol>
                <a:gridCol w="2571526">
                  <a:extLst>
                    <a:ext uri="{9D8B030D-6E8A-4147-A177-3AD203B41FA5}">
                      <a16:colId xmlns:a16="http://schemas.microsoft.com/office/drawing/2014/main" xmlns="" val="1727124186"/>
                    </a:ext>
                  </a:extLst>
                </a:gridCol>
              </a:tblGrid>
              <a:tr h="332089">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err="1" smtClean="0">
                          <a:effectLst/>
                          <a:latin typeface="Arial Narrow" panose="020B0606020202030204" pitchFamily="34" charset="0"/>
                        </a:rPr>
                        <a:t>Ser</a:t>
                      </a:r>
                      <a:r>
                        <a:rPr lang="en-GB" sz="1800" dirty="0" smtClean="0">
                          <a:effectLst/>
                          <a:latin typeface="Arial Narrow" panose="020B0606020202030204" pitchFamily="34" charset="0"/>
                        </a:rPr>
                        <a:t> </a:t>
                      </a:r>
                      <a:r>
                        <a:rPr lang="en-GB" sz="1800" dirty="0">
                          <a:effectLst/>
                          <a:latin typeface="Arial Narrow" panose="020B0606020202030204" pitchFamily="34" charset="0"/>
                        </a:rPr>
                        <a:t>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Course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Number </a:t>
                      </a:r>
                      <a:r>
                        <a:rPr lang="en-GB" sz="1800" dirty="0">
                          <a:effectLst/>
                          <a:latin typeface="Arial Narrow" panose="020B0606020202030204" pitchFamily="34" charset="0"/>
                        </a:rPr>
                        <a:t>of Learners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63510197"/>
                  </a:ext>
                </a:extLst>
              </a:tr>
              <a:tr h="215711">
                <a:tc>
                  <a:txBody>
                    <a:bodyPr/>
                    <a:lstStyle/>
                    <a:p>
                      <a:pPr algn="just">
                        <a:spcAft>
                          <a:spcPts val="0"/>
                        </a:spcAft>
                      </a:pPr>
                      <a:r>
                        <a:rPr lang="en-GB" sz="1800">
                          <a:effectLst/>
                          <a:latin typeface="Arial Narrow" panose="020B0606020202030204" pitchFamily="34" charset="0"/>
                        </a:rPr>
                        <a:t> </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ctr">
                        <a:spcAft>
                          <a:spcPts val="0"/>
                        </a:spcAft>
                      </a:pPr>
                      <a:r>
                        <a:rPr lang="en-GB" sz="1800">
                          <a:effectLst/>
                          <a:latin typeface="Arial Narrow" panose="020B0606020202030204" pitchFamily="34" charset="0"/>
                        </a:rPr>
                        <a:t>a</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b</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890098634"/>
                  </a:ext>
                </a:extLst>
              </a:tr>
              <a:tr h="307151">
                <a:tc gridSpan="4">
                  <a:txBody>
                    <a:bodyPr/>
                    <a:lstStyle/>
                    <a:p>
                      <a:pPr algn="ctr">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Courses Completed in Cuba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0002"/>
                  </a:ext>
                </a:extLst>
              </a:tr>
              <a:tr h="539181">
                <a:tc rowSpan="9">
                  <a:txBody>
                    <a:bodyPr/>
                    <a:lstStyle/>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b="0" dirty="0" smtClean="0">
                          <a:solidFill>
                            <a:schemeClr val="bg1"/>
                          </a:solidFill>
                          <a:effectLst/>
                          <a:latin typeface="Arial Narrow" panose="020B0606020202030204" pitchFamily="34" charset="0"/>
                          <a:ea typeface="+mn-ea"/>
                          <a:cs typeface="+mn-cs"/>
                        </a:rPr>
                        <a:t>2</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rowSpan="9">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SAAF</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l">
                        <a:spcAft>
                          <a:spcPts val="0"/>
                        </a:spcAft>
                      </a:pPr>
                      <a:r>
                        <a:rPr lang="en-GB" sz="1800" dirty="0">
                          <a:effectLst/>
                          <a:latin typeface="Arial Narrow" panose="020B0606020202030204" pitchFamily="34" charset="0"/>
                        </a:rPr>
                        <a:t>Special Course in Security and National Defence (SDSP)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smtClean="0">
                          <a:effectLst/>
                          <a:latin typeface="Arial Narrow" panose="020B0606020202030204" pitchFamily="34" charset="0"/>
                        </a:rPr>
                        <a:t>16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889956309"/>
                  </a:ext>
                </a:extLst>
              </a:tr>
              <a:tr h="393226">
                <a:tc vMerge="1">
                  <a:txBody>
                    <a:bodyPr/>
                    <a:lstStyle/>
                    <a:p>
                      <a:endParaRPr lang="en-ZA"/>
                    </a:p>
                  </a:txBody>
                  <a:tcPr/>
                </a:tc>
                <a:tc vMerge="1">
                  <a:txBody>
                    <a:bodyPr/>
                    <a:lstStyle/>
                    <a:p>
                      <a:endParaRPr lang="en-ZA"/>
                    </a:p>
                  </a:txBody>
                  <a:tcPr/>
                </a:tc>
                <a:tc>
                  <a:txBody>
                    <a:bodyPr/>
                    <a:lstStyle/>
                    <a:p>
                      <a:pPr algn="l">
                        <a:spcAft>
                          <a:spcPts val="0"/>
                        </a:spcAft>
                      </a:pPr>
                      <a:r>
                        <a:rPr lang="en-GB" sz="1800" dirty="0">
                          <a:effectLst/>
                          <a:latin typeface="Arial Narrow" panose="020B0606020202030204" pitchFamily="34" charset="0"/>
                        </a:rPr>
                        <a:t>Post Graduate Course in Strategic Operations (JSCSP)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smtClean="0">
                          <a:effectLst/>
                          <a:latin typeface="Arial Narrow" panose="020B0606020202030204" pitchFamily="34" charset="0"/>
                        </a:rPr>
                        <a:t>16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4054147175"/>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Aviation Engineer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15</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782952007"/>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Aviation Technician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22</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516620791"/>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Air Traffic Controller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29</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711278469"/>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Pilot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25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520988108"/>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Aircraft Preservation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9</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681733534"/>
                  </a:ext>
                </a:extLst>
              </a:tr>
              <a:tr h="3932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Simulator Developer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507897530"/>
                  </a:ext>
                </a:extLst>
              </a:tr>
              <a:tr h="334004">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Software Developer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70092354"/>
                  </a:ext>
                </a:extLst>
              </a:tr>
              <a:tr h="393226">
                <a:tc gridSpan="4">
                  <a:txBody>
                    <a:bodyPr/>
                    <a:lstStyle/>
                    <a:p>
                      <a:r>
                        <a:rPr lang="en-US" sz="1800" b="1" dirty="0" smtClean="0">
                          <a:solidFill>
                            <a:schemeClr val="lt1"/>
                          </a:solidFill>
                          <a:effectLst/>
                          <a:latin typeface="+mn-lt"/>
                          <a:ea typeface="+mn-ea"/>
                          <a:cs typeface="+mn-cs"/>
                        </a:rPr>
                        <a:t>Total</a:t>
                      </a:r>
                      <a:r>
                        <a:rPr lang="en-US" sz="1800" b="1" baseline="0" dirty="0" smtClean="0">
                          <a:solidFill>
                            <a:schemeClr val="lt1"/>
                          </a:solidFill>
                          <a:effectLst/>
                          <a:latin typeface="+mn-lt"/>
                          <a:ea typeface="+mn-ea"/>
                          <a:cs typeface="+mn-cs"/>
                        </a:rPr>
                        <a:t>                                                                                                                                                       </a:t>
                      </a:r>
                      <a:r>
                        <a:rPr lang="en-GB" sz="1800" b="1" dirty="0" smtClean="0">
                          <a:solidFill>
                            <a:schemeClr val="tx1"/>
                          </a:solidFill>
                          <a:effectLst/>
                          <a:latin typeface="Arial Narrow" panose="020B0606020202030204" pitchFamily="34" charset="0"/>
                          <a:ea typeface="+mn-ea"/>
                          <a:cs typeface="+mn-cs"/>
                        </a:rPr>
                        <a:t>141</a:t>
                      </a:r>
                      <a:endParaRPr lang="en-ZA"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849675197"/>
                  </a:ext>
                </a:extLst>
              </a:tr>
            </a:tbl>
          </a:graphicData>
        </a:graphic>
      </p:graphicFrame>
    </p:spTree>
    <p:extLst>
      <p:ext uri="{BB962C8B-B14F-4D97-AF65-F5344CB8AC3E}">
        <p14:creationId xmlns:p14="http://schemas.microsoft.com/office/powerpoint/2010/main" xmlns="" val="38783117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29152" y="96866"/>
            <a:ext cx="9404350" cy="1400175"/>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(3/9)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14</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xmlns="" val="266482693"/>
              </p:ext>
            </p:extLst>
          </p:nvPr>
        </p:nvGraphicFramePr>
        <p:xfrm>
          <a:off x="312163" y="1493996"/>
          <a:ext cx="11614244" cy="3626644"/>
        </p:xfrm>
        <a:graphic>
          <a:graphicData uri="http://schemas.openxmlformats.org/drawingml/2006/table">
            <a:tbl>
              <a:tblPr firstRow="1" firstCol="1" bandRow="1">
                <a:tableStyleId>{5C22544A-7EE6-4342-B048-85BDC9FD1C3A}</a:tableStyleId>
              </a:tblPr>
              <a:tblGrid>
                <a:gridCol w="941455">
                  <a:extLst>
                    <a:ext uri="{9D8B030D-6E8A-4147-A177-3AD203B41FA5}">
                      <a16:colId xmlns:a16="http://schemas.microsoft.com/office/drawing/2014/main" xmlns="" val="2629178190"/>
                    </a:ext>
                  </a:extLst>
                </a:gridCol>
                <a:gridCol w="1267326">
                  <a:extLst>
                    <a:ext uri="{9D8B030D-6E8A-4147-A177-3AD203B41FA5}">
                      <a16:colId xmlns:a16="http://schemas.microsoft.com/office/drawing/2014/main" xmlns="" val="629987330"/>
                    </a:ext>
                  </a:extLst>
                </a:gridCol>
                <a:gridCol w="6833937">
                  <a:extLst>
                    <a:ext uri="{9D8B030D-6E8A-4147-A177-3AD203B41FA5}">
                      <a16:colId xmlns:a16="http://schemas.microsoft.com/office/drawing/2014/main" xmlns="" val="3464719259"/>
                    </a:ext>
                  </a:extLst>
                </a:gridCol>
                <a:gridCol w="2571526">
                  <a:extLst>
                    <a:ext uri="{9D8B030D-6E8A-4147-A177-3AD203B41FA5}">
                      <a16:colId xmlns:a16="http://schemas.microsoft.com/office/drawing/2014/main" xmlns="" val="1727124186"/>
                    </a:ext>
                  </a:extLst>
                </a:gridCol>
              </a:tblGrid>
              <a:tr h="582685">
                <a:tc>
                  <a:txBody>
                    <a:bodyPr/>
                    <a:lstStyle/>
                    <a:p>
                      <a:pPr algn="ctr">
                        <a:spcAft>
                          <a:spcPts val="0"/>
                        </a:spcAft>
                      </a:pPr>
                      <a:r>
                        <a:rPr lang="en-GB" sz="1800" dirty="0" err="1">
                          <a:effectLst/>
                          <a:latin typeface="Arial Narrow" panose="020B0606020202030204" pitchFamily="34" charset="0"/>
                        </a:rPr>
                        <a:t>Ser</a:t>
                      </a:r>
                      <a:r>
                        <a:rPr lang="en-GB"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Course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Number of Learners</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63510197"/>
                  </a:ext>
                </a:extLst>
              </a:tr>
              <a:tr h="425996">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ctr">
                        <a:spcAft>
                          <a:spcPts val="0"/>
                        </a:spcAft>
                      </a:pPr>
                      <a:r>
                        <a:rPr lang="en-GB" sz="1800">
                          <a:effectLst/>
                          <a:latin typeface="Arial Narrow" panose="020B0606020202030204" pitchFamily="34" charset="0"/>
                        </a:rPr>
                        <a:t>a</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b</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c</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890098634"/>
                  </a:ext>
                </a:extLst>
              </a:tr>
              <a:tr h="626084">
                <a:tc gridSpan="4">
                  <a:txBody>
                    <a:bodyPr/>
                    <a:lstStyle/>
                    <a:p>
                      <a:pPr algn="ctr">
                        <a:spcAft>
                          <a:spcPts val="0"/>
                        </a:spcAft>
                      </a:pPr>
                      <a:r>
                        <a:rPr lang="en-GB" sz="1800" dirty="0" smtClean="0">
                          <a:effectLst/>
                          <a:latin typeface="Arial Narrow" panose="020B0606020202030204" pitchFamily="34" charset="0"/>
                          <a:ea typeface="+mn-ea"/>
                          <a:cs typeface="+mn-cs"/>
                        </a:rPr>
                        <a:t>Courses</a:t>
                      </a:r>
                      <a:r>
                        <a:rPr lang="en-GB" sz="1800" baseline="0" dirty="0" smtClean="0">
                          <a:effectLst/>
                          <a:latin typeface="Arial Narrow" panose="020B0606020202030204" pitchFamily="34" charset="0"/>
                          <a:ea typeface="+mn-ea"/>
                          <a:cs typeface="+mn-cs"/>
                        </a:rPr>
                        <a:t> Completed in Cuba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endParaRPr lang="en-ZA"/>
                    </a:p>
                  </a:txBody>
                  <a:tcPr/>
                </a:tc>
                <a:tc hMerge="1">
                  <a:txBody>
                    <a:bodyPr/>
                    <a:lstStyle/>
                    <a:p>
                      <a:endParaRPr lang="en-ZA"/>
                    </a:p>
                  </a:txBody>
                  <a:tcPr/>
                </a:tc>
                <a:tc hMerge="1">
                  <a:txBody>
                    <a:bodyPr/>
                    <a:lstStyle/>
                    <a:p>
                      <a:pPr algn="ctr">
                        <a:spcAft>
                          <a:spcPts val="0"/>
                        </a:spcAft>
                      </a:pPr>
                      <a:endParaRPr lang="en-ZA"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849675197"/>
                  </a:ext>
                </a:extLst>
              </a:tr>
              <a:tr h="675937">
                <a:tc rowSpan="2">
                  <a:txBody>
                    <a:bodyPr/>
                    <a:lstStyle/>
                    <a:p>
                      <a:pPr algn="ctr">
                        <a:spcAft>
                          <a:spcPts val="0"/>
                        </a:spcAft>
                      </a:pPr>
                      <a:endParaRPr lang="en-GB" sz="1800" dirty="0" smtClean="0">
                        <a:effectLst/>
                        <a:latin typeface="Arial Narrow" panose="020B0606020202030204" pitchFamily="34" charset="0"/>
                        <a:ea typeface="+mn-ea"/>
                        <a:cs typeface="+mn-cs"/>
                      </a:endParaRPr>
                    </a:p>
                    <a:p>
                      <a:pPr algn="ctr">
                        <a:spcAft>
                          <a:spcPts val="0"/>
                        </a:spcAft>
                      </a:pPr>
                      <a:r>
                        <a:rPr lang="en-GB" sz="1800" b="0" dirty="0" smtClean="0">
                          <a:solidFill>
                            <a:schemeClr val="bg1"/>
                          </a:solidFill>
                          <a:effectLst/>
                          <a:latin typeface="Arial Narrow" panose="020B0606020202030204" pitchFamily="34" charset="0"/>
                          <a:ea typeface="+mn-ea"/>
                          <a:cs typeface="+mn-cs"/>
                        </a:rPr>
                        <a:t>3</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rowSpan="2">
                  <a:txBody>
                    <a:bodyPr/>
                    <a:lstStyle/>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effectLst/>
                          <a:latin typeface="Arial Narrow" panose="020B0606020202030204" pitchFamily="34" charset="0"/>
                        </a:rPr>
                        <a:t>SA </a:t>
                      </a:r>
                      <a:r>
                        <a:rPr lang="en-GB" sz="1800" dirty="0">
                          <a:effectLst/>
                          <a:latin typeface="Arial Narrow" panose="020B0606020202030204" pitchFamily="34" charset="0"/>
                        </a:rPr>
                        <a:t>Navy</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l">
                        <a:spcAft>
                          <a:spcPts val="0"/>
                        </a:spcAft>
                      </a:pPr>
                      <a:endParaRPr lang="en-GB" sz="1800" dirty="0" smtClean="0">
                        <a:effectLst/>
                        <a:latin typeface="Arial Narrow" panose="020B0606020202030204" pitchFamily="34" charset="0"/>
                      </a:endParaRPr>
                    </a:p>
                    <a:p>
                      <a:pPr algn="l">
                        <a:spcAft>
                          <a:spcPts val="0"/>
                        </a:spcAft>
                      </a:pPr>
                      <a:r>
                        <a:rPr lang="en-GB" sz="1800" dirty="0" smtClean="0">
                          <a:effectLst/>
                          <a:latin typeface="Arial Narrow" panose="020B0606020202030204" pitchFamily="34" charset="0"/>
                        </a:rPr>
                        <a:t>Special </a:t>
                      </a:r>
                      <a:r>
                        <a:rPr lang="en-GB" sz="1800" dirty="0">
                          <a:effectLst/>
                          <a:latin typeface="Arial Narrow" panose="020B0606020202030204" pitchFamily="34" charset="0"/>
                        </a:rPr>
                        <a:t>Course in Security and National Defence (SDSP)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solidFill>
                          <a:schemeClr val="bg1"/>
                        </a:solidFill>
                        <a:effectLst/>
                        <a:latin typeface="Arial Narrow" panose="020B0606020202030204" pitchFamily="34" charset="0"/>
                      </a:endParaRPr>
                    </a:p>
                    <a:p>
                      <a:pPr algn="ctr">
                        <a:spcAft>
                          <a:spcPts val="0"/>
                        </a:spcAft>
                      </a:pPr>
                      <a:r>
                        <a:rPr lang="en-GB" sz="1800" dirty="0" smtClean="0">
                          <a:solidFill>
                            <a:schemeClr val="bg1"/>
                          </a:solidFill>
                          <a:effectLst/>
                          <a:latin typeface="Arial Narrow" panose="020B0606020202030204" pitchFamily="34" charset="0"/>
                        </a:rPr>
                        <a:t>16</a:t>
                      </a:r>
                      <a:endParaRPr lang="en-ZA" sz="18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901736419"/>
                  </a:ext>
                </a:extLst>
              </a:tr>
              <a:tr h="584422">
                <a:tc vMerge="1">
                  <a:txBody>
                    <a:bodyPr/>
                    <a:lstStyle/>
                    <a:p>
                      <a:endParaRPr lang="en-US"/>
                    </a:p>
                  </a:txBody>
                  <a:tcPr/>
                </a:tc>
                <a:tc vMerge="1">
                  <a:txBody>
                    <a:bodyPr/>
                    <a:lstStyle/>
                    <a:p>
                      <a:endParaRPr lang="en-US"/>
                    </a:p>
                  </a:txBody>
                  <a:tcPr/>
                </a:tc>
                <a:tc>
                  <a:txBody>
                    <a:bodyPr/>
                    <a:lstStyle/>
                    <a:p>
                      <a:pPr algn="l">
                        <a:spcAft>
                          <a:spcPts val="0"/>
                        </a:spcAft>
                      </a:pPr>
                      <a:endParaRPr lang="en-GB" sz="1800" dirty="0" smtClean="0">
                        <a:effectLst/>
                        <a:latin typeface="Arial Narrow" panose="020B0606020202030204" pitchFamily="34" charset="0"/>
                      </a:endParaRPr>
                    </a:p>
                    <a:p>
                      <a:pPr algn="l">
                        <a:spcAft>
                          <a:spcPts val="0"/>
                        </a:spcAft>
                      </a:pPr>
                      <a:r>
                        <a:rPr lang="en-GB" sz="1800" dirty="0" smtClean="0">
                          <a:effectLst/>
                          <a:latin typeface="Arial Narrow" panose="020B0606020202030204" pitchFamily="34" charset="0"/>
                        </a:rPr>
                        <a:t>Post </a:t>
                      </a:r>
                      <a:r>
                        <a:rPr lang="en-GB" sz="1800" dirty="0">
                          <a:effectLst/>
                          <a:latin typeface="Arial Narrow" panose="020B0606020202030204" pitchFamily="34" charset="0"/>
                        </a:rPr>
                        <a:t>Graduate Course in Strategic Operations (JSCSP)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solidFill>
                          <a:schemeClr val="bg1"/>
                        </a:solidFill>
                        <a:effectLst/>
                        <a:latin typeface="Arial Narrow" panose="020B0606020202030204" pitchFamily="34" charset="0"/>
                      </a:endParaRPr>
                    </a:p>
                    <a:p>
                      <a:pPr algn="ctr">
                        <a:spcAft>
                          <a:spcPts val="0"/>
                        </a:spcAft>
                      </a:pPr>
                      <a:r>
                        <a:rPr lang="en-GB" sz="1800" dirty="0" smtClean="0">
                          <a:solidFill>
                            <a:schemeClr val="bg1"/>
                          </a:solidFill>
                          <a:effectLst/>
                          <a:latin typeface="Arial Narrow" panose="020B0606020202030204" pitchFamily="34" charset="0"/>
                        </a:rPr>
                        <a:t>16</a:t>
                      </a:r>
                      <a:endParaRPr lang="en-ZA" sz="18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0004"/>
                  </a:ext>
                </a:extLst>
              </a:tr>
              <a:tr h="731520">
                <a:tc gridSpan="3">
                  <a:txBody>
                    <a:bodyPr/>
                    <a:lstStyle/>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effectLst/>
                          <a:latin typeface="Arial Narrow" panose="020B0606020202030204" pitchFamily="34" charset="0"/>
                        </a:rPr>
                        <a:t>Total</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rgbClr val="C00000"/>
                    </a:solidFill>
                  </a:tcPr>
                </a:tc>
                <a:tc hMerge="1">
                  <a:txBody>
                    <a:bodyPr/>
                    <a:lstStyle/>
                    <a:p>
                      <a:endParaRPr lang="en-ZA"/>
                    </a:p>
                  </a:txBody>
                  <a:tcPr/>
                </a:tc>
                <a:tc hMerge="1">
                  <a:txBody>
                    <a:bodyPr/>
                    <a:lstStyle/>
                    <a:p>
                      <a:endParaRPr lang="en-ZA"/>
                    </a:p>
                  </a:txBody>
                  <a:tcPr/>
                </a:tc>
                <a:tc>
                  <a:txBody>
                    <a:bodyPr/>
                    <a:lstStyle/>
                    <a:p>
                      <a:pPr algn="ctr">
                        <a:spcAft>
                          <a:spcPts val="0"/>
                        </a:spcAft>
                      </a:pPr>
                      <a:endParaRPr lang="en-GB" sz="1800" b="1" dirty="0" smtClean="0">
                        <a:solidFill>
                          <a:schemeClr val="bg1"/>
                        </a:solidFill>
                        <a:effectLst/>
                        <a:latin typeface="Arial Narrow" panose="020B0606020202030204" pitchFamily="34" charset="0"/>
                      </a:endParaRPr>
                    </a:p>
                    <a:p>
                      <a:pPr algn="ctr">
                        <a:spcAft>
                          <a:spcPts val="0"/>
                        </a:spcAft>
                      </a:pPr>
                      <a:r>
                        <a:rPr lang="en-GB" sz="1800" b="1" dirty="0" smtClean="0">
                          <a:solidFill>
                            <a:schemeClr val="tx1"/>
                          </a:solidFill>
                          <a:effectLst/>
                          <a:latin typeface="Arial Narrow" panose="020B0606020202030204" pitchFamily="34" charset="0"/>
                        </a:rPr>
                        <a:t>32</a:t>
                      </a:r>
                      <a:endParaRPr lang="en-ZA"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rgbClr val="C00000"/>
                    </a:solidFill>
                  </a:tcPr>
                </a:tc>
                <a:extLst>
                  <a:ext uri="{0D108BD9-81ED-4DB2-BD59-A6C34878D82A}">
                    <a16:rowId xmlns:a16="http://schemas.microsoft.com/office/drawing/2014/main" xmlns="" val="3854861380"/>
                  </a:ext>
                </a:extLst>
              </a:tr>
            </a:tbl>
          </a:graphicData>
        </a:graphic>
      </p:graphicFrame>
    </p:spTree>
    <p:extLst>
      <p:ext uri="{BB962C8B-B14F-4D97-AF65-F5344CB8AC3E}">
        <p14:creationId xmlns:p14="http://schemas.microsoft.com/office/powerpoint/2010/main" xmlns="" val="33257130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64770" y="295276"/>
            <a:ext cx="9340595" cy="1334020"/>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(4/9)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15</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xmlns="" val="4187511207"/>
              </p:ext>
            </p:extLst>
          </p:nvPr>
        </p:nvGraphicFramePr>
        <p:xfrm>
          <a:off x="244319" y="1296663"/>
          <a:ext cx="11614244" cy="4728185"/>
        </p:xfrm>
        <a:graphic>
          <a:graphicData uri="http://schemas.openxmlformats.org/drawingml/2006/table">
            <a:tbl>
              <a:tblPr firstRow="1" firstCol="1" bandRow="1">
                <a:tableStyleId>{5C22544A-7EE6-4342-B048-85BDC9FD1C3A}</a:tableStyleId>
              </a:tblPr>
              <a:tblGrid>
                <a:gridCol w="1173706">
                  <a:extLst>
                    <a:ext uri="{9D8B030D-6E8A-4147-A177-3AD203B41FA5}">
                      <a16:colId xmlns:a16="http://schemas.microsoft.com/office/drawing/2014/main" xmlns="" val="2629178190"/>
                    </a:ext>
                  </a:extLst>
                </a:gridCol>
                <a:gridCol w="2128332">
                  <a:extLst>
                    <a:ext uri="{9D8B030D-6E8A-4147-A177-3AD203B41FA5}">
                      <a16:colId xmlns:a16="http://schemas.microsoft.com/office/drawing/2014/main" xmlns="" val="3400161619"/>
                    </a:ext>
                  </a:extLst>
                </a:gridCol>
                <a:gridCol w="6456110">
                  <a:extLst>
                    <a:ext uri="{9D8B030D-6E8A-4147-A177-3AD203B41FA5}">
                      <a16:colId xmlns:a16="http://schemas.microsoft.com/office/drawing/2014/main" xmlns="" val="3274255742"/>
                    </a:ext>
                  </a:extLst>
                </a:gridCol>
                <a:gridCol w="1856096">
                  <a:extLst>
                    <a:ext uri="{9D8B030D-6E8A-4147-A177-3AD203B41FA5}">
                      <a16:colId xmlns:a16="http://schemas.microsoft.com/office/drawing/2014/main" xmlns="" val="1727124186"/>
                    </a:ext>
                  </a:extLst>
                </a:gridCol>
              </a:tblGrid>
              <a:tr h="524487">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err="1" smtClean="0">
                          <a:effectLst/>
                          <a:latin typeface="Arial Narrow" panose="020B0606020202030204" pitchFamily="34" charset="0"/>
                        </a:rPr>
                        <a:t>Ser</a:t>
                      </a:r>
                      <a:r>
                        <a:rPr lang="en-GB" sz="1800" dirty="0" smtClean="0">
                          <a:effectLst/>
                          <a:latin typeface="Arial Narrow" panose="020B0606020202030204" pitchFamily="34" charset="0"/>
                        </a:rPr>
                        <a:t> </a:t>
                      </a:r>
                      <a:r>
                        <a:rPr lang="en-GB" sz="1800" dirty="0">
                          <a:effectLst/>
                          <a:latin typeface="Arial Narrow" panose="020B0606020202030204" pitchFamily="34" charset="0"/>
                        </a:rPr>
                        <a:t>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Course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Number of Learners</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63510197"/>
                  </a:ext>
                </a:extLst>
              </a:tr>
              <a:tr h="262243">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ctr">
                        <a:spcAft>
                          <a:spcPts val="0"/>
                        </a:spcAft>
                      </a:pPr>
                      <a:r>
                        <a:rPr lang="en-GB"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890098634"/>
                  </a:ext>
                </a:extLst>
              </a:tr>
              <a:tr h="524487">
                <a:tc gridSpan="4">
                  <a:txBody>
                    <a:bodyPr/>
                    <a:lstStyle/>
                    <a:p>
                      <a:pPr algn="ctr">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Courses Completed in Cuba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0002"/>
                  </a:ext>
                </a:extLst>
              </a:tr>
              <a:tr h="437510">
                <a:tc rowSpan="6">
                  <a:txBody>
                    <a:bodyPr/>
                    <a:lstStyle/>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b="0" dirty="0" smtClean="0">
                          <a:solidFill>
                            <a:schemeClr val="bg1"/>
                          </a:solidFill>
                          <a:effectLst/>
                          <a:latin typeface="Arial Narrow" panose="020B0606020202030204" pitchFamily="34" charset="0"/>
                          <a:ea typeface="+mn-ea"/>
                          <a:cs typeface="+mn-cs"/>
                        </a:rPr>
                        <a:t>4</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rowSpan="6">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SAMHS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l">
                        <a:spcAft>
                          <a:spcPts val="0"/>
                        </a:spcAft>
                      </a:pPr>
                      <a:r>
                        <a:rPr lang="en-GB" sz="1800" dirty="0">
                          <a:effectLst/>
                          <a:latin typeface="Arial Narrow" panose="020B0606020202030204" pitchFamily="34" charset="0"/>
                        </a:rPr>
                        <a:t>Special Course in Security and National Defence (SDSP)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smtClean="0">
                          <a:effectLst/>
                          <a:latin typeface="Arial Narrow" panose="020B0606020202030204" pitchFamily="34" charset="0"/>
                        </a:rPr>
                        <a:t>16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680601694"/>
                  </a:ext>
                </a:extLst>
              </a:tr>
              <a:tr h="431906">
                <a:tc vMerge="1">
                  <a:txBody>
                    <a:bodyPr/>
                    <a:lstStyle/>
                    <a:p>
                      <a:endParaRPr lang="en-ZA"/>
                    </a:p>
                  </a:txBody>
                  <a:tcPr/>
                </a:tc>
                <a:tc vMerge="1">
                  <a:txBody>
                    <a:bodyPr/>
                    <a:lstStyle/>
                    <a:p>
                      <a:endParaRPr lang="en-ZA"/>
                    </a:p>
                  </a:txBody>
                  <a:tcPr/>
                </a:tc>
                <a:tc>
                  <a:txBody>
                    <a:bodyPr/>
                    <a:lstStyle/>
                    <a:p>
                      <a:pPr algn="l">
                        <a:spcAft>
                          <a:spcPts val="0"/>
                        </a:spcAft>
                      </a:pPr>
                      <a:r>
                        <a:rPr lang="en-GB" sz="1800" dirty="0">
                          <a:effectLst/>
                          <a:latin typeface="Arial Narrow" panose="020B0606020202030204" pitchFamily="34" charset="0"/>
                        </a:rPr>
                        <a:t>Post Graduate Course in Strategic Operations (JSCSP)</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smtClean="0">
                          <a:effectLst/>
                          <a:latin typeface="Arial Narrow" panose="020B0606020202030204" pitchFamily="34" charset="0"/>
                        </a:rPr>
                        <a:t>16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210983281"/>
                  </a:ext>
                </a:extLst>
              </a:tr>
              <a:tr h="345551">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Medical Training</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76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4214784245"/>
                  </a:ext>
                </a:extLst>
              </a:tr>
              <a:tr h="298912">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Psychology</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16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791816918"/>
                  </a:ext>
                </a:extLst>
              </a:tr>
              <a:tr h="359787">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Bio Medical</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3</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198224378"/>
                  </a:ext>
                </a:extLst>
              </a:tr>
              <a:tr h="492319">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Technical Training</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10131863"/>
                  </a:ext>
                </a:extLst>
              </a:tr>
              <a:tr h="716280">
                <a:tc gridSpan="4">
                  <a:txBody>
                    <a:bodyPr/>
                    <a:lstStyle/>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solidFill>
                            <a:schemeClr val="tx1"/>
                          </a:solidFill>
                          <a:effectLst/>
                          <a:latin typeface="Arial Narrow" panose="020B0606020202030204" pitchFamily="34" charset="0"/>
                        </a:rPr>
                        <a:t>Total                                                                                                                                                                                                 131</a:t>
                      </a:r>
                      <a:endParaRPr lang="en-ZA"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rgbClr val="C00000"/>
                    </a:solidFill>
                  </a:tcPr>
                </a:tc>
                <a:tc hMerge="1">
                  <a:txBody>
                    <a:bodyPr/>
                    <a:lstStyle/>
                    <a:p>
                      <a:endParaRPr lang="en-ZA"/>
                    </a:p>
                  </a:txBody>
                  <a:tcPr/>
                </a:tc>
                <a:tc hMerge="1">
                  <a:txBody>
                    <a:bodyPr/>
                    <a:lstStyle/>
                    <a:p>
                      <a:endParaRPr lang="en-ZA"/>
                    </a:p>
                  </a:txBody>
                  <a:tcPr/>
                </a:tc>
                <a:tc hMerge="1">
                  <a:txBody>
                    <a:bodyPr/>
                    <a:lstStyle/>
                    <a:p>
                      <a:pPr algn="ctr">
                        <a:spcAft>
                          <a:spcPts val="0"/>
                        </a:spcAft>
                      </a:pPr>
                      <a:endParaRPr lang="en-GB" sz="1800" b="1" dirty="0" smtClean="0">
                        <a:solidFill>
                          <a:schemeClr val="bg1"/>
                        </a:solidFill>
                        <a:effectLst/>
                        <a:latin typeface="Arial Narrow" panose="020B0606020202030204" pitchFamily="34" charset="0"/>
                      </a:endParaRPr>
                    </a:p>
                  </a:txBody>
                  <a:tcPr marL="52447" marR="52447" marT="0" marB="0"/>
                </a:tc>
                <a:extLst>
                  <a:ext uri="{0D108BD9-81ED-4DB2-BD59-A6C34878D82A}">
                    <a16:rowId xmlns:a16="http://schemas.microsoft.com/office/drawing/2014/main" xmlns="" val="1177226471"/>
                  </a:ext>
                </a:extLst>
              </a:tr>
              <a:tr h="94438">
                <a:tc gridSpan="4">
                  <a:txBody>
                    <a:bodyPr/>
                    <a:lstStyle/>
                    <a:p>
                      <a:pPr algn="just">
                        <a:spcAft>
                          <a:spcPts val="0"/>
                        </a:spcAft>
                      </a:pPr>
                      <a:endParaRPr lang="en-ZA" sz="18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736484221"/>
                  </a:ext>
                </a:extLst>
              </a:tr>
            </a:tbl>
          </a:graphicData>
        </a:graphic>
      </p:graphicFrame>
    </p:spTree>
    <p:extLst>
      <p:ext uri="{BB962C8B-B14F-4D97-AF65-F5344CB8AC3E}">
        <p14:creationId xmlns:p14="http://schemas.microsoft.com/office/powerpoint/2010/main" xmlns="" val="3011538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658813" y="96866"/>
            <a:ext cx="9404350" cy="1400175"/>
          </a:xfrm>
        </p:spPr>
        <p:txBody>
          <a:bodyPr/>
          <a:lstStyle/>
          <a:p>
            <a:pPr algn="ctr" eaLnBrk="1" hangingPunct="1"/>
            <a:r>
              <a:rPr lang="en-ZA" altLang="en-US" sz="3600" b="1" dirty="0" smtClean="0">
                <a:latin typeface="Arial Narrow" panose="020B0606020202030204" pitchFamily="34" charset="0"/>
              </a:rPr>
              <a:t>SKILLS TRANSFER (5/9)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16</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3290116814"/>
              </p:ext>
            </p:extLst>
          </p:nvPr>
        </p:nvGraphicFramePr>
        <p:xfrm>
          <a:off x="418970" y="1269926"/>
          <a:ext cx="11228387" cy="5588074"/>
        </p:xfrm>
        <a:graphic>
          <a:graphicData uri="http://schemas.openxmlformats.org/drawingml/2006/table">
            <a:tbl>
              <a:tblPr firstRow="1" firstCol="1" bandRow="1">
                <a:tableStyleId>{5C22544A-7EE6-4342-B048-85BDC9FD1C3A}</a:tableStyleId>
              </a:tblPr>
              <a:tblGrid>
                <a:gridCol w="1279169">
                  <a:extLst>
                    <a:ext uri="{9D8B030D-6E8A-4147-A177-3AD203B41FA5}">
                      <a16:colId xmlns:a16="http://schemas.microsoft.com/office/drawing/2014/main" xmlns="" val="890841988"/>
                    </a:ext>
                  </a:extLst>
                </a:gridCol>
                <a:gridCol w="1815871">
                  <a:extLst>
                    <a:ext uri="{9D8B030D-6E8A-4147-A177-3AD203B41FA5}">
                      <a16:colId xmlns:a16="http://schemas.microsoft.com/office/drawing/2014/main" xmlns="" val="1074198009"/>
                    </a:ext>
                  </a:extLst>
                </a:gridCol>
                <a:gridCol w="6205594">
                  <a:extLst>
                    <a:ext uri="{9D8B030D-6E8A-4147-A177-3AD203B41FA5}">
                      <a16:colId xmlns:a16="http://schemas.microsoft.com/office/drawing/2014/main" xmlns="" val="426250949"/>
                    </a:ext>
                  </a:extLst>
                </a:gridCol>
                <a:gridCol w="1927753">
                  <a:extLst>
                    <a:ext uri="{9D8B030D-6E8A-4147-A177-3AD203B41FA5}">
                      <a16:colId xmlns:a16="http://schemas.microsoft.com/office/drawing/2014/main" xmlns="" val="694817351"/>
                    </a:ext>
                  </a:extLst>
                </a:gridCol>
              </a:tblGrid>
              <a:tr h="419726">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err="1" smtClean="0">
                          <a:effectLst/>
                          <a:latin typeface="Arial Narrow" panose="020B0606020202030204" pitchFamily="34" charset="0"/>
                        </a:rPr>
                        <a:t>Ser</a:t>
                      </a:r>
                      <a:r>
                        <a:rPr lang="en-GB" sz="1800" dirty="0" smtClean="0">
                          <a:effectLst/>
                          <a:latin typeface="Arial Narrow" panose="020B0606020202030204" pitchFamily="34" charset="0"/>
                        </a:rPr>
                        <a:t> </a:t>
                      </a:r>
                      <a:r>
                        <a:rPr lang="en-GB" sz="1800" dirty="0">
                          <a:effectLst/>
                          <a:latin typeface="Arial Narrow" panose="020B0606020202030204" pitchFamily="34" charset="0"/>
                        </a:rPr>
                        <a:t>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Trade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endParaRPr lang="en-GB" sz="1800" dirty="0" smtClean="0">
                        <a:effectLst/>
                        <a:latin typeface="Arial Narrow" panose="020B0606020202030204" pitchFamily="34" charset="0"/>
                      </a:endParaRPr>
                    </a:p>
                    <a:p>
                      <a:pPr algn="ctr">
                        <a:spcAft>
                          <a:spcPts val="0"/>
                        </a:spcAft>
                      </a:pPr>
                      <a:r>
                        <a:rPr lang="en-GB" sz="1800" dirty="0" smtClean="0">
                          <a:effectLst/>
                          <a:latin typeface="Arial Narrow" panose="020B0606020202030204" pitchFamily="34" charset="0"/>
                        </a:rPr>
                        <a:t>Number </a:t>
                      </a:r>
                      <a:r>
                        <a:rPr lang="en-GB" sz="1800" dirty="0">
                          <a:effectLst/>
                          <a:latin typeface="Arial Narrow" panose="020B0606020202030204" pitchFamily="34" charset="0"/>
                        </a:rPr>
                        <a:t>of People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10067167"/>
                  </a:ext>
                </a:extLst>
              </a:tr>
              <a:tr h="472207">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a:txBody>
                    <a:bodyPr/>
                    <a:lstStyle/>
                    <a:p>
                      <a:pPr algn="ctr">
                        <a:spcAft>
                          <a:spcPts val="0"/>
                        </a:spcAft>
                      </a:pPr>
                      <a:r>
                        <a:rPr lang="en-GB"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923869917"/>
                  </a:ext>
                </a:extLst>
              </a:tr>
              <a:tr h="429649">
                <a:tc gridSpan="4">
                  <a:txBody>
                    <a:bodyPr/>
                    <a:lstStyle/>
                    <a:p>
                      <a:pPr algn="just">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Technical</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Personnel Working with Cubans in South African National Defence Force Workshops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33326">
                <a:tc rowSpan="10">
                  <a:txBody>
                    <a:bodyPr/>
                    <a:lstStyle/>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ctr">
                        <a:spcAft>
                          <a:spcPts val="0"/>
                        </a:spcAft>
                      </a:pPr>
                      <a:r>
                        <a:rPr lang="en-GB" sz="1800" b="0" dirty="0">
                          <a:solidFill>
                            <a:schemeClr val="bg1"/>
                          </a:solidFill>
                          <a:effectLst/>
                          <a:latin typeface="Arial Narrow" panose="020B0606020202030204" pitchFamily="34" charset="0"/>
                        </a:rPr>
                        <a:t>1</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chemeClr val="accent6">
                        <a:lumMod val="20000"/>
                        <a:lumOff val="80000"/>
                      </a:schemeClr>
                    </a:solidFill>
                  </a:tcPr>
                </a:tc>
                <a:tc rowSpan="10">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ndParaRPr>
                    </a:p>
                    <a:p>
                      <a:pPr algn="just">
                        <a:spcAft>
                          <a:spcPts val="0"/>
                        </a:spcAft>
                      </a:pPr>
                      <a:r>
                        <a:rPr lang="en-GB" sz="1800" dirty="0">
                          <a:effectLst/>
                          <a:latin typeface="Arial Narrow" panose="020B0606020202030204" pitchFamily="34" charset="0"/>
                        </a:rPr>
                        <a:t>SA Army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GB" sz="1800" dirty="0">
                          <a:effectLst/>
                          <a:latin typeface="Arial Narrow" panose="020B0606020202030204" pitchFamily="34" charset="0"/>
                        </a:rPr>
                        <a:t>Motor Mechanics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rPr>
                        <a:t>197</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95057241"/>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Auto Electricians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rPr>
                        <a:t>33</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98848891"/>
                  </a:ext>
                </a:extLst>
              </a:tr>
              <a:tr h="480687">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Panel Beaters/Spray Painters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rPr>
                        <a:t>34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325430940"/>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smtClean="0">
                          <a:effectLst/>
                          <a:latin typeface="Arial Narrow" panose="020B0606020202030204" pitchFamily="34" charset="0"/>
                        </a:rPr>
                        <a:t>Refrigerator</a:t>
                      </a:r>
                      <a:r>
                        <a:rPr lang="en-GB" sz="1800" baseline="0" dirty="0" smtClean="0">
                          <a:effectLst/>
                          <a:latin typeface="Arial Narrow" panose="020B0606020202030204" pitchFamily="34" charset="0"/>
                        </a:rPr>
                        <a:t> Mechanic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latin typeface="Arial Narrow" panose="020B0606020202030204" pitchFamily="34" charset="0"/>
                        </a:rPr>
                        <a:t>8</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69302206"/>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smtClean="0">
                          <a:solidFill>
                            <a:schemeClr val="bg1"/>
                          </a:solidFill>
                          <a:effectLst/>
                          <a:latin typeface="Arial Narrow" panose="020B0606020202030204" pitchFamily="34" charset="0"/>
                        </a:rPr>
                        <a:t>Trimmers/Upholstery</a:t>
                      </a:r>
                      <a:endParaRPr lang="en-ZA" sz="18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ea typeface="+mn-ea"/>
                          <a:cs typeface="+mn-cs"/>
                        </a:rPr>
                        <a:t>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66430226"/>
                  </a:ext>
                </a:extLst>
              </a:tr>
              <a:tr h="322652">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Welder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rPr>
                        <a:t>14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429467752"/>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a:effectLst/>
                          <a:latin typeface="Arial Narrow" panose="020B0606020202030204" pitchFamily="34" charset="0"/>
                        </a:rPr>
                        <a:t>Armourer</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ea typeface="+mn-ea"/>
                          <a:cs typeface="+mn-cs"/>
                        </a:rPr>
                        <a:t>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82219656"/>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dirty="0">
                          <a:effectLst/>
                          <a:latin typeface="Arial Narrow" panose="020B0606020202030204" pitchFamily="34" charset="0"/>
                        </a:rPr>
                        <a:t>Parachute Rigger</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latin typeface="Arial Narrow" panose="020B0606020202030204" pitchFamily="34"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882605515"/>
                  </a:ext>
                </a:extLst>
              </a:tr>
              <a:tr h="333326">
                <a:tc vMerge="1">
                  <a:txBody>
                    <a:bodyPr/>
                    <a:lstStyle/>
                    <a:p>
                      <a:endParaRPr lang="en-ZA"/>
                    </a:p>
                  </a:txBody>
                  <a:tcPr/>
                </a:tc>
                <a:tc vMerge="1">
                  <a:txBody>
                    <a:bodyPr/>
                    <a:lstStyle/>
                    <a:p>
                      <a:endParaRPr lang="en-ZA"/>
                    </a:p>
                  </a:txBody>
                  <a:tcPr/>
                </a:tc>
                <a:tc>
                  <a:txBody>
                    <a:bodyPr/>
                    <a:lstStyle/>
                    <a:p>
                      <a:pPr algn="just">
                        <a:spcAft>
                          <a:spcPts val="0"/>
                        </a:spcAft>
                      </a:pPr>
                      <a:r>
                        <a:rPr lang="en-GB" sz="1800">
                          <a:effectLst/>
                          <a:latin typeface="Arial Narrow" panose="020B0606020202030204" pitchFamily="34" charset="0"/>
                        </a:rPr>
                        <a:t>Tyre Repair </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a:effectLst/>
                          <a:latin typeface="Arial Narrow" panose="020B0606020202030204" pitchFamily="34" charset="0"/>
                        </a:rPr>
                        <a:t>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709378592"/>
                  </a:ext>
                </a:extLst>
              </a:tr>
              <a:tr h="283050">
                <a:tc vMerge="1">
                  <a:txBody>
                    <a:bodyPr/>
                    <a:lstStyle/>
                    <a:p>
                      <a:endParaRPr lang="en-ZA"/>
                    </a:p>
                  </a:txBody>
                  <a:tcPr/>
                </a:tc>
                <a:tc vMerge="1">
                  <a:txBody>
                    <a:bodyPr/>
                    <a:lstStyle/>
                    <a:p>
                      <a:endParaRPr lang="en-ZA"/>
                    </a:p>
                  </a:txBody>
                  <a:tcPr/>
                </a:tc>
                <a:tc>
                  <a:txBody>
                    <a:bodyPr/>
                    <a:lstStyle/>
                    <a:p>
                      <a:pPr algn="just">
                        <a:spcAft>
                          <a:spcPts val="0"/>
                        </a:spcAft>
                      </a:pPr>
                      <a:r>
                        <a:rPr lang="en-GB" sz="1800" dirty="0" smtClean="0">
                          <a:effectLst/>
                          <a:latin typeface="Arial Narrow" panose="020B0606020202030204" pitchFamily="34" charset="0"/>
                        </a:rPr>
                        <a:t>Apprentice (training to become</a:t>
                      </a:r>
                      <a:r>
                        <a:rPr lang="en-GB" sz="1800" baseline="0" dirty="0" smtClean="0">
                          <a:effectLst/>
                          <a:latin typeface="Arial Narrow" panose="020B0606020202030204" pitchFamily="34" charset="0"/>
                        </a:rPr>
                        <a:t> motor mechanic/auto electrician/welder/spray painter </a:t>
                      </a:r>
                      <a:r>
                        <a:rPr lang="en-GB" sz="1800" baseline="0" dirty="0" err="1" smtClean="0">
                          <a:effectLst/>
                          <a:latin typeface="Arial Narrow" panose="020B0606020202030204" pitchFamily="34" charset="0"/>
                        </a:rPr>
                        <a:t>etc</a:t>
                      </a:r>
                      <a:r>
                        <a:rPr lang="en-GB" sz="1800" baseline="0" dirty="0" smtClean="0">
                          <a:effectLst/>
                          <a:latin typeface="Arial Narrow" panose="020B0606020202030204" pitchFamily="34" charset="0"/>
                        </a:rPr>
                        <a: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en-GB" sz="1800" dirty="0" smtClean="0">
                          <a:effectLst/>
                          <a:latin typeface="Arial Narrow" panose="020B0606020202030204" pitchFamily="34" charset="0"/>
                        </a:rPr>
                        <a:t>149</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593422346"/>
                  </a:ext>
                </a:extLst>
              </a:tr>
              <a:tr h="333326">
                <a:tc gridSpan="3">
                  <a:txBody>
                    <a:bodyPr/>
                    <a:lstStyle/>
                    <a:p>
                      <a:pPr algn="just">
                        <a:spcAft>
                          <a:spcPts val="0"/>
                        </a:spcAft>
                      </a:pPr>
                      <a:r>
                        <a:rPr lang="en-GB" sz="1800" dirty="0">
                          <a:effectLst/>
                          <a:latin typeface="Arial Narrow" panose="020B0606020202030204" pitchFamily="34" charset="0"/>
                        </a:rPr>
                        <a:t>Total</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hMerge="1">
                  <a:txBody>
                    <a:bodyPr/>
                    <a:lstStyle/>
                    <a:p>
                      <a:endParaRPr lang="en-ZA"/>
                    </a:p>
                  </a:txBody>
                  <a:tcPr/>
                </a:tc>
                <a:tc>
                  <a:txBody>
                    <a:bodyPr/>
                    <a:lstStyle/>
                    <a:p>
                      <a:pPr algn="ctr">
                        <a:spcAft>
                          <a:spcPts val="0"/>
                        </a:spcAft>
                      </a:pPr>
                      <a:r>
                        <a:rPr lang="en-GB" sz="1800" b="1" dirty="0" smtClean="0">
                          <a:solidFill>
                            <a:schemeClr val="tx1"/>
                          </a:solidFill>
                          <a:effectLst/>
                          <a:latin typeface="Arial Narrow" panose="020B0606020202030204" pitchFamily="34" charset="0"/>
                          <a:ea typeface="+mn-ea"/>
                          <a:cs typeface="+mn-cs"/>
                        </a:rPr>
                        <a:t>449</a:t>
                      </a:r>
                      <a:endParaRPr lang="en-ZA"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C00000"/>
                    </a:solidFill>
                  </a:tcPr>
                </a:tc>
                <a:extLst>
                  <a:ext uri="{0D108BD9-81ED-4DB2-BD59-A6C34878D82A}">
                    <a16:rowId xmlns:a16="http://schemas.microsoft.com/office/drawing/2014/main" xmlns="" val="1649046481"/>
                  </a:ext>
                </a:extLst>
              </a:tr>
            </a:tbl>
          </a:graphicData>
        </a:graphic>
      </p:graphicFrame>
    </p:spTree>
    <p:extLst>
      <p:ext uri="{BB962C8B-B14F-4D97-AF65-F5344CB8AC3E}">
        <p14:creationId xmlns:p14="http://schemas.microsoft.com/office/powerpoint/2010/main" xmlns="" val="21640296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29152" y="96866"/>
            <a:ext cx="9404350" cy="1400175"/>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(6/9)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17</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xmlns="" val="831019480"/>
              </p:ext>
            </p:extLst>
          </p:nvPr>
        </p:nvGraphicFramePr>
        <p:xfrm>
          <a:off x="155720" y="1327773"/>
          <a:ext cx="11614244" cy="3780584"/>
        </p:xfrm>
        <a:graphic>
          <a:graphicData uri="http://schemas.openxmlformats.org/drawingml/2006/table">
            <a:tbl>
              <a:tblPr firstRow="1" firstCol="1" bandRow="1">
                <a:tableStyleId>{5C22544A-7EE6-4342-B048-85BDC9FD1C3A}</a:tableStyleId>
              </a:tblPr>
              <a:tblGrid>
                <a:gridCol w="941455">
                  <a:extLst>
                    <a:ext uri="{9D8B030D-6E8A-4147-A177-3AD203B41FA5}">
                      <a16:colId xmlns:a16="http://schemas.microsoft.com/office/drawing/2014/main" xmlns="" val="2629178190"/>
                    </a:ext>
                  </a:extLst>
                </a:gridCol>
                <a:gridCol w="1267326">
                  <a:extLst>
                    <a:ext uri="{9D8B030D-6E8A-4147-A177-3AD203B41FA5}">
                      <a16:colId xmlns:a16="http://schemas.microsoft.com/office/drawing/2014/main" xmlns="" val="629987330"/>
                    </a:ext>
                  </a:extLst>
                </a:gridCol>
                <a:gridCol w="6833937">
                  <a:extLst>
                    <a:ext uri="{9D8B030D-6E8A-4147-A177-3AD203B41FA5}">
                      <a16:colId xmlns:a16="http://schemas.microsoft.com/office/drawing/2014/main" xmlns="" val="3464719259"/>
                    </a:ext>
                  </a:extLst>
                </a:gridCol>
                <a:gridCol w="2571526">
                  <a:extLst>
                    <a:ext uri="{9D8B030D-6E8A-4147-A177-3AD203B41FA5}">
                      <a16:colId xmlns:a16="http://schemas.microsoft.com/office/drawing/2014/main" xmlns="" val="1727124186"/>
                    </a:ext>
                  </a:extLst>
                </a:gridCol>
              </a:tblGrid>
              <a:tr h="357173">
                <a:tc>
                  <a:txBody>
                    <a:bodyPr/>
                    <a:lstStyle/>
                    <a:p>
                      <a:pPr algn="ctr">
                        <a:spcAft>
                          <a:spcPts val="0"/>
                        </a:spcAft>
                      </a:pPr>
                      <a:r>
                        <a:rPr lang="en-GB" sz="1800" dirty="0" err="1">
                          <a:effectLst/>
                          <a:latin typeface="Arial Narrow" panose="020B0606020202030204" pitchFamily="34" charset="0"/>
                        </a:rPr>
                        <a:t>Ser</a:t>
                      </a:r>
                      <a:r>
                        <a:rPr lang="en-GB"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Course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Number of Learners</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63510197"/>
                  </a:ext>
                </a:extLst>
              </a:tr>
              <a:tr h="137160">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ctr">
                        <a:spcAft>
                          <a:spcPts val="0"/>
                        </a:spcAft>
                      </a:pPr>
                      <a:r>
                        <a:rPr lang="en-GB"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890098634"/>
                  </a:ext>
                </a:extLst>
              </a:tr>
              <a:tr h="137160">
                <a:tc gridSpan="4">
                  <a:txBody>
                    <a:bodyPr/>
                    <a:lstStyle/>
                    <a:p>
                      <a:pPr algn="just">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Technical</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Personnel Working with Cubans in South African National Defence Force Workshops</a:t>
                      </a: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0002"/>
                  </a:ext>
                </a:extLst>
              </a:tr>
              <a:tr h="228600">
                <a:tc rowSpan="6">
                  <a:txBody>
                    <a:bodyPr/>
                    <a:lstStyle/>
                    <a:p>
                      <a:pPr algn="ctr">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spcAft>
                          <a:spcPts val="0"/>
                        </a:spcAft>
                      </a:pPr>
                      <a:r>
                        <a:rPr lang="en-ZA" sz="18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rowSpan="6">
                  <a:txBody>
                    <a:bodyPr/>
                    <a:lstStyle/>
                    <a:p>
                      <a:pPr algn="just">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SAAF</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AFB </a:t>
                      </a:r>
                      <a:r>
                        <a:rPr lang="en-ZA" sz="1800" dirty="0" err="1" smtClean="0">
                          <a:effectLst/>
                          <a:latin typeface="Arial Narrow" panose="020B0606020202030204" pitchFamily="34" charset="0"/>
                          <a:ea typeface="Times New Roman" panose="02020603050405020304" pitchFamily="18" charset="0"/>
                          <a:cs typeface="Times New Roman" panose="02020603050405020304" pitchFamily="18" charset="0"/>
                        </a:rPr>
                        <a:t>Hoedspruit</a:t>
                      </a: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 (Motor Mechanic)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657512430"/>
                  </a:ext>
                </a:extLst>
              </a:tr>
              <a:tr h="182880">
                <a:tc vMerge="1">
                  <a:txBody>
                    <a:bodyPr/>
                    <a:lstStyle/>
                    <a:p>
                      <a:endParaRPr lang="en-ZA"/>
                    </a:p>
                  </a:txBody>
                  <a:tcPr/>
                </a:tc>
                <a:tc vMerge="1">
                  <a:txBody>
                    <a:bodyPr/>
                    <a:lstStyle/>
                    <a:p>
                      <a:endParaRPr lang="en-ZA"/>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AFB </a:t>
                      </a:r>
                      <a:r>
                        <a:rPr lang="en-ZA" sz="1800" dirty="0" err="1" smtClean="0">
                          <a:effectLst/>
                          <a:latin typeface="Arial Narrow" panose="020B0606020202030204" pitchFamily="34" charset="0"/>
                          <a:ea typeface="Times New Roman" panose="02020603050405020304" pitchFamily="18" charset="0"/>
                          <a:cs typeface="Times New Roman" panose="02020603050405020304" pitchFamily="18" charset="0"/>
                        </a:rPr>
                        <a:t>Makhado</a:t>
                      </a: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 (Motor Mechanic)</a:t>
                      </a: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6</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775740878"/>
                  </a:ext>
                </a:extLst>
              </a:tr>
              <a:tr h="137160">
                <a:tc vMerge="1">
                  <a:txBody>
                    <a:bodyPr/>
                    <a:lstStyle/>
                    <a:p>
                      <a:endParaRPr lang="en-ZA"/>
                    </a:p>
                  </a:txBody>
                  <a:tcPr/>
                </a:tc>
                <a:tc vMerge="1">
                  <a:txBody>
                    <a:bodyPr/>
                    <a:lstStyle/>
                    <a:p>
                      <a:endParaRPr lang="en-ZA"/>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AFB Durban (Motor Mechanic)</a:t>
                      </a: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203257400"/>
                  </a:ext>
                </a:extLst>
              </a:tr>
              <a:tr h="0">
                <a:tc vMerge="1">
                  <a:txBody>
                    <a:bodyPr/>
                    <a:lstStyle/>
                    <a:p>
                      <a:endParaRPr lang="en-ZA"/>
                    </a:p>
                  </a:txBody>
                  <a:tcPr/>
                </a:tc>
                <a:tc vMerge="1">
                  <a:txBody>
                    <a:bodyPr/>
                    <a:lstStyle/>
                    <a:p>
                      <a:endParaRPr lang="en-ZA"/>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AFB </a:t>
                      </a:r>
                      <a:r>
                        <a:rPr lang="en-ZA" sz="1800" dirty="0" err="1" smtClean="0">
                          <a:effectLst/>
                          <a:latin typeface="Arial Narrow" panose="020B0606020202030204" pitchFamily="34" charset="0"/>
                          <a:ea typeface="Times New Roman" panose="02020603050405020304" pitchFamily="18" charset="0"/>
                          <a:cs typeface="Times New Roman" panose="02020603050405020304" pitchFamily="18" charset="0"/>
                        </a:rPr>
                        <a:t>Bloemspruit</a:t>
                      </a: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 (Motor Mechanic)</a:t>
                      </a: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4</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838961416"/>
                  </a:ext>
                </a:extLst>
              </a:tr>
              <a:tr h="137160">
                <a:tc vMerge="1">
                  <a:txBody>
                    <a:bodyPr/>
                    <a:lstStyle/>
                    <a:p>
                      <a:endParaRPr lang="en-ZA"/>
                    </a:p>
                  </a:txBody>
                  <a:tcPr/>
                </a:tc>
                <a:tc vMerge="1">
                  <a:txBody>
                    <a:bodyPr/>
                    <a:lstStyle/>
                    <a:p>
                      <a:endParaRPr lang="en-ZA"/>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AFB </a:t>
                      </a:r>
                      <a:r>
                        <a:rPr lang="en-ZA" dirty="0" err="1" smtClean="0">
                          <a:latin typeface="Arial Narrow" panose="020B0606020202030204" pitchFamily="34" charset="0"/>
                        </a:rPr>
                        <a:t>Ysterplaat</a:t>
                      </a:r>
                      <a:r>
                        <a:rPr lang="en-ZA" dirty="0" smtClean="0">
                          <a:latin typeface="Arial Narrow" panose="020B0606020202030204" pitchFamily="34" charset="0"/>
                        </a:rPr>
                        <a:t> </a:t>
                      </a: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(Motor Mechanic)</a:t>
                      </a: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5</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573353804"/>
                  </a:ext>
                </a:extLst>
              </a:tr>
              <a:tr h="405891">
                <a:tc vMerge="1">
                  <a:txBody>
                    <a:bodyPr/>
                    <a:lstStyle/>
                    <a:p>
                      <a:endParaRPr lang="en-ZA"/>
                    </a:p>
                  </a:txBody>
                  <a:tcPr/>
                </a:tc>
                <a:tc vMerge="1">
                  <a:txBody>
                    <a:bodyPr/>
                    <a:lstStyle/>
                    <a:p>
                      <a:endParaRPr lang="en-ZA"/>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dirty="0" smtClean="0">
                          <a:latin typeface="Arial Narrow" panose="020B0606020202030204" pitchFamily="34" charset="0"/>
                        </a:rPr>
                        <a:t>AFB Overberg </a:t>
                      </a: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(Motor Mechanic)</a:t>
                      </a: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3</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968129854"/>
                  </a:ext>
                </a:extLst>
              </a:tr>
              <a:tr h="191771">
                <a:tc gridSpan="3">
                  <a:txBody>
                    <a:bodyPr/>
                    <a:lstStyle/>
                    <a:p>
                      <a:pPr algn="just">
                        <a:spcAft>
                          <a:spcPts val="0"/>
                        </a:spcAft>
                      </a:pPr>
                      <a:endParaRPr lang="en-GB" sz="1800" dirty="0" smtClean="0">
                        <a:effectLst/>
                        <a:latin typeface="Arial Narrow" panose="020B0606020202030204" pitchFamily="34" charset="0"/>
                      </a:endParaRPr>
                    </a:p>
                    <a:p>
                      <a:pPr algn="just">
                        <a:spcAft>
                          <a:spcPts val="0"/>
                        </a:spcAft>
                      </a:pPr>
                      <a:r>
                        <a:rPr lang="en-GB" sz="1800" dirty="0" smtClean="0">
                          <a:effectLst/>
                          <a:latin typeface="Arial Narrow" panose="020B0606020202030204" pitchFamily="34" charset="0"/>
                        </a:rPr>
                        <a:t>Total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endParaRPr lang="en-ZA"/>
                    </a:p>
                  </a:txBody>
                  <a:tcPr/>
                </a:tc>
                <a:tc hMerge="1">
                  <a:txBody>
                    <a:bodyPr/>
                    <a:lstStyle/>
                    <a:p>
                      <a:endParaRPr lang="en-ZA"/>
                    </a:p>
                  </a:txBody>
                  <a:tcPr/>
                </a:tc>
                <a:tc>
                  <a:txBody>
                    <a:bodyPr/>
                    <a:lstStyle/>
                    <a:p>
                      <a:pPr algn="ctr">
                        <a:spcAft>
                          <a:spcPts val="0"/>
                        </a:spcAft>
                      </a:pPr>
                      <a:endParaRPr lang="en-GB" sz="1800" b="1" dirty="0" smtClean="0">
                        <a:solidFill>
                          <a:schemeClr val="tx1"/>
                        </a:solidFill>
                        <a:effectLst/>
                        <a:latin typeface="Arial Narrow" panose="020B0606020202030204" pitchFamily="34" charset="0"/>
                        <a:ea typeface="+mn-ea"/>
                        <a:cs typeface="+mn-cs"/>
                      </a:endParaRPr>
                    </a:p>
                    <a:p>
                      <a:pPr algn="ctr">
                        <a:spcAft>
                          <a:spcPts val="0"/>
                        </a:spcAft>
                      </a:pPr>
                      <a:r>
                        <a:rPr lang="en-GB" sz="1800" b="1" dirty="0" smtClean="0">
                          <a:solidFill>
                            <a:schemeClr val="tx1"/>
                          </a:solidFill>
                          <a:effectLst/>
                          <a:latin typeface="Arial Narrow" panose="020B0606020202030204" pitchFamily="34" charset="0"/>
                          <a:ea typeface="+mn-ea"/>
                          <a:cs typeface="+mn-cs"/>
                        </a:rPr>
                        <a:t>26</a:t>
                      </a:r>
                    </a:p>
                    <a:p>
                      <a:pPr algn="ctr">
                        <a:spcAft>
                          <a:spcPts val="0"/>
                        </a:spcAft>
                      </a:pPr>
                      <a:endParaRPr lang="en-ZA"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rgbClr val="C00000"/>
                    </a:solidFill>
                  </a:tcPr>
                </a:tc>
                <a:extLst>
                  <a:ext uri="{0D108BD9-81ED-4DB2-BD59-A6C34878D82A}">
                    <a16:rowId xmlns:a16="http://schemas.microsoft.com/office/drawing/2014/main" xmlns="" val="1849675197"/>
                  </a:ext>
                </a:extLst>
              </a:tr>
            </a:tbl>
          </a:graphicData>
        </a:graphic>
      </p:graphicFrame>
    </p:spTree>
    <p:extLst>
      <p:ext uri="{BB962C8B-B14F-4D97-AF65-F5344CB8AC3E}">
        <p14:creationId xmlns:p14="http://schemas.microsoft.com/office/powerpoint/2010/main" xmlns="" val="2306925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29152" y="96866"/>
            <a:ext cx="9404350" cy="1400175"/>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(7/9)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18</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7" name="Table Placeholder 6"/>
          <p:cNvGraphicFramePr>
            <a:graphicFrameLocks noGrp="1"/>
          </p:cNvGraphicFramePr>
          <p:nvPr>
            <p:ph type="tbl" idx="1"/>
            <p:extLst>
              <p:ext uri="{D42A27DB-BD31-4B8C-83A1-F6EECF244321}">
                <p14:modId xmlns:p14="http://schemas.microsoft.com/office/powerpoint/2010/main" xmlns="" val="947483459"/>
              </p:ext>
            </p:extLst>
          </p:nvPr>
        </p:nvGraphicFramePr>
        <p:xfrm>
          <a:off x="0" y="1063625"/>
          <a:ext cx="11614244" cy="2343355"/>
        </p:xfrm>
        <a:graphic>
          <a:graphicData uri="http://schemas.openxmlformats.org/drawingml/2006/table">
            <a:tbl>
              <a:tblPr firstRow="1" firstCol="1" bandRow="1">
                <a:tableStyleId>{5C22544A-7EE6-4342-B048-85BDC9FD1C3A}</a:tableStyleId>
              </a:tblPr>
              <a:tblGrid>
                <a:gridCol w="941455">
                  <a:extLst>
                    <a:ext uri="{9D8B030D-6E8A-4147-A177-3AD203B41FA5}">
                      <a16:colId xmlns:a16="http://schemas.microsoft.com/office/drawing/2014/main" xmlns="" val="2629178190"/>
                    </a:ext>
                  </a:extLst>
                </a:gridCol>
                <a:gridCol w="1267326">
                  <a:extLst>
                    <a:ext uri="{9D8B030D-6E8A-4147-A177-3AD203B41FA5}">
                      <a16:colId xmlns:a16="http://schemas.microsoft.com/office/drawing/2014/main" xmlns="" val="629987330"/>
                    </a:ext>
                  </a:extLst>
                </a:gridCol>
                <a:gridCol w="6833937">
                  <a:extLst>
                    <a:ext uri="{9D8B030D-6E8A-4147-A177-3AD203B41FA5}">
                      <a16:colId xmlns:a16="http://schemas.microsoft.com/office/drawing/2014/main" xmlns="" val="3464719259"/>
                    </a:ext>
                  </a:extLst>
                </a:gridCol>
                <a:gridCol w="2571526">
                  <a:extLst>
                    <a:ext uri="{9D8B030D-6E8A-4147-A177-3AD203B41FA5}">
                      <a16:colId xmlns:a16="http://schemas.microsoft.com/office/drawing/2014/main" xmlns="" val="1727124186"/>
                    </a:ext>
                  </a:extLst>
                </a:gridCol>
              </a:tblGrid>
              <a:tr h="451276">
                <a:tc>
                  <a:txBody>
                    <a:bodyPr/>
                    <a:lstStyle/>
                    <a:p>
                      <a:pPr algn="ctr">
                        <a:spcAft>
                          <a:spcPts val="0"/>
                        </a:spcAft>
                      </a:pPr>
                      <a:r>
                        <a:rPr lang="en-GB" sz="1800" dirty="0" err="1">
                          <a:effectLst/>
                          <a:latin typeface="Arial Narrow" panose="020B0606020202030204" pitchFamily="34" charset="0"/>
                        </a:rPr>
                        <a:t>Ser</a:t>
                      </a:r>
                      <a:r>
                        <a:rPr lang="en-GB"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smtClean="0">
                          <a:effectLst/>
                          <a:latin typeface="Arial Narrow" panose="020B0606020202030204" pitchFamily="34" charset="0"/>
                          <a:ea typeface="+mn-ea"/>
                          <a:cs typeface="+mn-cs"/>
                        </a:rPr>
                        <a:t>Unit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a:effectLst/>
                          <a:latin typeface="Arial Narrow" panose="020B0606020202030204" pitchFamily="34" charset="0"/>
                        </a:rPr>
                        <a:t>Number of Learners</a:t>
                      </a:r>
                      <a:endParaRPr lang="en-ZA"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363510197"/>
                  </a:ext>
                </a:extLst>
              </a:tr>
              <a:tr h="368490">
                <a:tc>
                  <a:txBody>
                    <a:bodyPr/>
                    <a:lstStyle/>
                    <a:p>
                      <a:pPr algn="just">
                        <a:spcAft>
                          <a:spcPts val="0"/>
                        </a:spcAft>
                      </a:pPr>
                      <a:r>
                        <a:rPr lang="en-GB" sz="1800" dirty="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ctr">
                        <a:spcAft>
                          <a:spcPts val="0"/>
                        </a:spcAft>
                      </a:pPr>
                      <a:r>
                        <a:rPr lang="en-GB"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GB" sz="1800" dirty="0">
                          <a:effectLst/>
                          <a:latin typeface="Arial Narrow" panose="020B0606020202030204" pitchFamily="34" charset="0"/>
                        </a:rPr>
                        <a:t>c</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2890098634"/>
                  </a:ext>
                </a:extLst>
              </a:tr>
              <a:tr h="627797">
                <a:tc gridSpan="4">
                  <a:txBody>
                    <a:bodyPr/>
                    <a:lstStyle/>
                    <a:p>
                      <a:pPr algn="just">
                        <a:spcAft>
                          <a:spcPts val="0"/>
                        </a:spcAft>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Technical</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Personnel Working with Cubans in South African National Defence Force Workshops</a:t>
                      </a: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pPr algn="ctr">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10002"/>
                  </a:ext>
                </a:extLst>
              </a:tr>
              <a:tr h="558385">
                <a:tc>
                  <a:txBody>
                    <a:bodyPr/>
                    <a:lstStyle/>
                    <a:p>
                      <a:pPr algn="ctr">
                        <a:spcAft>
                          <a:spcPts val="0"/>
                        </a:spcAft>
                      </a:pPr>
                      <a:r>
                        <a:rPr lang="en-ZA" sz="18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3</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chemeClr val="accent6">
                        <a:lumMod val="20000"/>
                        <a:lumOff val="80000"/>
                      </a:schemeClr>
                    </a:solidFill>
                  </a:tcPr>
                </a:tc>
                <a:tc>
                  <a:txBody>
                    <a:bodyPr/>
                    <a:lstStyle/>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SAMHS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just">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8 Medical</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Battalion (Motor Mechanics)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a:txBody>
                    <a:bodyPr/>
                    <a:lstStyle/>
                    <a:p>
                      <a:pPr algn="ctr">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extLst>
                  <a:ext uri="{0D108BD9-81ED-4DB2-BD59-A6C34878D82A}">
                    <a16:rowId xmlns:a16="http://schemas.microsoft.com/office/drawing/2014/main" xmlns="" val="3657512430"/>
                  </a:ext>
                </a:extLst>
              </a:tr>
              <a:tr h="337407">
                <a:tc gridSpan="3">
                  <a:txBody>
                    <a:bodyPr/>
                    <a:lstStyle/>
                    <a:p>
                      <a:pPr algn="just">
                        <a:spcAft>
                          <a:spcPts val="0"/>
                        </a:spcAft>
                      </a:pPr>
                      <a:r>
                        <a:rPr lang="en-GB" sz="1800" dirty="0">
                          <a:effectLst/>
                          <a:latin typeface="Arial Narrow" panose="020B0606020202030204" pitchFamily="34" charset="0"/>
                        </a:rPr>
                        <a:t>Total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tc>
                <a:tc hMerge="1">
                  <a:txBody>
                    <a:bodyPr/>
                    <a:lstStyle/>
                    <a:p>
                      <a:endParaRPr lang="en-ZA"/>
                    </a:p>
                  </a:txBody>
                  <a:tcPr/>
                </a:tc>
                <a:tc hMerge="1">
                  <a:txBody>
                    <a:bodyPr/>
                    <a:lstStyle/>
                    <a:p>
                      <a:endParaRPr lang="en-ZA"/>
                    </a:p>
                  </a:txBody>
                  <a:tcPr/>
                </a:tc>
                <a:tc>
                  <a:txBody>
                    <a:bodyPr/>
                    <a:lstStyle/>
                    <a:p>
                      <a:pPr algn="ctr">
                        <a:spcAft>
                          <a:spcPts val="0"/>
                        </a:spcAft>
                      </a:pPr>
                      <a:r>
                        <a:rPr lang="en-GB" sz="1800" b="1" dirty="0" smtClean="0">
                          <a:solidFill>
                            <a:schemeClr val="tx1"/>
                          </a:solidFill>
                          <a:effectLst/>
                          <a:latin typeface="Arial Narrow" panose="020B0606020202030204" pitchFamily="34" charset="0"/>
                          <a:ea typeface="+mn-ea"/>
                          <a:cs typeface="+mn-cs"/>
                        </a:rPr>
                        <a:t>10</a:t>
                      </a:r>
                      <a:endParaRPr lang="en-ZA" sz="1800" b="1"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52447" marR="52447" marT="0" marB="0">
                    <a:solidFill>
                      <a:srgbClr val="C00000"/>
                    </a:solidFill>
                  </a:tcPr>
                </a:tc>
                <a:extLst>
                  <a:ext uri="{0D108BD9-81ED-4DB2-BD59-A6C34878D82A}">
                    <a16:rowId xmlns:a16="http://schemas.microsoft.com/office/drawing/2014/main" xmlns="" val="1849675197"/>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xmlns="" val="4253182920"/>
              </p:ext>
            </p:extLst>
          </p:nvPr>
        </p:nvGraphicFramePr>
        <p:xfrm>
          <a:off x="14356" y="3406980"/>
          <a:ext cx="11599888" cy="2926080"/>
        </p:xfrm>
        <a:graphic>
          <a:graphicData uri="http://schemas.openxmlformats.org/drawingml/2006/table">
            <a:tbl>
              <a:tblPr firstRow="1" bandRow="1">
                <a:tableStyleId>{5C22544A-7EE6-4342-B048-85BDC9FD1C3A}</a:tableStyleId>
              </a:tblPr>
              <a:tblGrid>
                <a:gridCol w="862413">
                  <a:extLst>
                    <a:ext uri="{9D8B030D-6E8A-4147-A177-3AD203B41FA5}">
                      <a16:colId xmlns:a16="http://schemas.microsoft.com/office/drawing/2014/main" xmlns="" val="703827054"/>
                    </a:ext>
                  </a:extLst>
                </a:gridCol>
                <a:gridCol w="1311795">
                  <a:extLst>
                    <a:ext uri="{9D8B030D-6E8A-4147-A177-3AD203B41FA5}">
                      <a16:colId xmlns:a16="http://schemas.microsoft.com/office/drawing/2014/main" xmlns="" val="73888604"/>
                    </a:ext>
                  </a:extLst>
                </a:gridCol>
                <a:gridCol w="6832607">
                  <a:extLst>
                    <a:ext uri="{9D8B030D-6E8A-4147-A177-3AD203B41FA5}">
                      <a16:colId xmlns:a16="http://schemas.microsoft.com/office/drawing/2014/main" xmlns="" val="2073478966"/>
                    </a:ext>
                  </a:extLst>
                </a:gridCol>
                <a:gridCol w="2593073">
                  <a:extLst>
                    <a:ext uri="{9D8B030D-6E8A-4147-A177-3AD203B41FA5}">
                      <a16:colId xmlns:a16="http://schemas.microsoft.com/office/drawing/2014/main" xmlns="" val="3091839499"/>
                    </a:ext>
                  </a:extLst>
                </a:gridCol>
              </a:tblGrid>
              <a:tr h="304800">
                <a:tc gridSpan="4">
                  <a:txBody>
                    <a:bodyPr/>
                    <a:lstStyle/>
                    <a:p>
                      <a:pPr algn="l"/>
                      <a:r>
                        <a:rPr lang="en-US" b="1" dirty="0" smtClean="0">
                          <a:solidFill>
                            <a:schemeClr val="tx1"/>
                          </a:solidFill>
                          <a:latin typeface="Arial Narrow" panose="020B0606020202030204" pitchFamily="34" charset="0"/>
                        </a:rPr>
                        <a:t>Simulator Project in South Africa</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endParaRPr lang="en-ZA"/>
                    </a:p>
                  </a:txBody>
                  <a:tcPr/>
                </a:tc>
                <a:tc hMerge="1">
                  <a:txBody>
                    <a:bodyPr/>
                    <a:lstStyle/>
                    <a:p>
                      <a:endParaRPr lang="en-ZA"/>
                    </a:p>
                  </a:txBody>
                  <a:tcPr/>
                </a:tc>
                <a:tc hMerge="1">
                  <a:txBody>
                    <a:bodyPr/>
                    <a:lstStyle/>
                    <a:p>
                      <a:pPr algn="ctr"/>
                      <a:endParaRPr lang="en-US" b="1" dirty="0">
                        <a:latin typeface="Arial Narrow" panose="020B0606020202030204" pitchFamily="34" charset="0"/>
                      </a:endParaRPr>
                    </a:p>
                  </a:txBody>
                  <a:tcPr/>
                </a:tc>
                <a:extLst>
                  <a:ext uri="{0D108BD9-81ED-4DB2-BD59-A6C34878D82A}">
                    <a16:rowId xmlns:a16="http://schemas.microsoft.com/office/drawing/2014/main" xmlns="" val="3505642452"/>
                  </a:ext>
                </a:extLst>
              </a:tr>
              <a:tr h="243840">
                <a:tc>
                  <a:txBody>
                    <a:bodyPr/>
                    <a:lstStyle/>
                    <a:p>
                      <a:pPr algn="ctr"/>
                      <a:r>
                        <a:rPr lang="en-US" b="0" dirty="0" smtClean="0">
                          <a:solidFill>
                            <a:schemeClr val="bg1"/>
                          </a:solidFill>
                          <a:latin typeface="Arial Narrow" panose="020B0606020202030204" pitchFamily="34" charset="0"/>
                        </a:rPr>
                        <a:t>4</a:t>
                      </a:r>
                      <a:endParaRPr lang="en-US" b="0" dirty="0">
                        <a:solidFill>
                          <a:schemeClr val="bg1"/>
                        </a:solidFill>
                        <a:latin typeface="Arial Narrow" panose="020B0606020202030204" pitchFamily="34" charset="0"/>
                      </a:endParaRPr>
                    </a:p>
                  </a:txBody>
                  <a:tcPr>
                    <a:solidFill>
                      <a:schemeClr val="accent6">
                        <a:lumMod val="20000"/>
                        <a:lumOff val="80000"/>
                      </a:schemeClr>
                    </a:solidFill>
                  </a:tcPr>
                </a:tc>
                <a:tc rowSpan="5">
                  <a:txBody>
                    <a:bodyPr/>
                    <a:lstStyle/>
                    <a:p>
                      <a:endParaRPr lang="en-ZA" dirty="0" smtClean="0">
                        <a:solidFill>
                          <a:schemeClr val="bg1"/>
                        </a:solidFill>
                        <a:latin typeface="Arial Narrow" panose="020B0606020202030204" pitchFamily="34" charset="0"/>
                      </a:endParaRPr>
                    </a:p>
                    <a:p>
                      <a:endParaRPr lang="en-ZA" dirty="0" smtClean="0">
                        <a:solidFill>
                          <a:schemeClr val="bg1"/>
                        </a:solidFill>
                        <a:latin typeface="Arial Narrow" panose="020B0606020202030204" pitchFamily="34" charset="0"/>
                      </a:endParaRPr>
                    </a:p>
                    <a:p>
                      <a:r>
                        <a:rPr lang="en-ZA" dirty="0" smtClean="0">
                          <a:solidFill>
                            <a:schemeClr val="bg1"/>
                          </a:solidFill>
                          <a:latin typeface="Arial Narrow" panose="020B0606020202030204" pitchFamily="34" charset="0"/>
                        </a:rPr>
                        <a:t>SA Army</a:t>
                      </a:r>
                      <a:endParaRPr lang="en-ZA" dirty="0">
                        <a:solidFill>
                          <a:schemeClr val="bg1"/>
                        </a:solidFill>
                        <a:latin typeface="Arial Narrow" panose="020B0606020202030204" pitchFamily="34" charset="0"/>
                      </a:endParaRPr>
                    </a:p>
                  </a:txBody>
                  <a:tcPr>
                    <a:solidFill>
                      <a:schemeClr val="accent1">
                        <a:lumMod val="20000"/>
                        <a:lumOff val="80000"/>
                      </a:schemeClr>
                    </a:solidFill>
                  </a:tcPr>
                </a:tc>
                <a:tc>
                  <a:txBody>
                    <a:bodyPr/>
                    <a:lstStyle/>
                    <a:p>
                      <a:pPr algn="l"/>
                      <a:r>
                        <a:rPr lang="en-US" b="0" dirty="0" smtClean="0">
                          <a:solidFill>
                            <a:schemeClr val="bg1"/>
                          </a:solidFill>
                          <a:latin typeface="Arial Narrow" panose="020B0606020202030204" pitchFamily="34" charset="0"/>
                        </a:rPr>
                        <a:t>School</a:t>
                      </a:r>
                      <a:r>
                        <a:rPr lang="en-US" b="0" baseline="0" dirty="0" smtClean="0">
                          <a:solidFill>
                            <a:schemeClr val="bg1"/>
                          </a:solidFill>
                          <a:latin typeface="Arial Narrow" panose="020B0606020202030204" pitchFamily="34" charset="0"/>
                        </a:rPr>
                        <a:t> of Engineer</a:t>
                      </a:r>
                      <a:endParaRPr lang="en-US" b="0" dirty="0">
                        <a:solidFill>
                          <a:schemeClr val="bg1"/>
                        </a:solidFill>
                        <a:latin typeface="Arial Narrow" panose="020B0606020202030204" pitchFamily="34" charset="0"/>
                      </a:endParaRPr>
                    </a:p>
                  </a:txBody>
                  <a:tcPr>
                    <a:solidFill>
                      <a:schemeClr val="accent2">
                        <a:lumMod val="20000"/>
                        <a:lumOff val="80000"/>
                      </a:schemeClr>
                    </a:solidFill>
                  </a:tcPr>
                </a:tc>
                <a:tc>
                  <a:txBody>
                    <a:bodyPr/>
                    <a:lstStyle/>
                    <a:p>
                      <a:pPr algn="ctr"/>
                      <a:r>
                        <a:rPr lang="en-US" b="0" dirty="0" smtClean="0">
                          <a:solidFill>
                            <a:schemeClr val="bg1"/>
                          </a:solidFill>
                          <a:latin typeface="Arial Narrow" panose="020B0606020202030204" pitchFamily="34" charset="0"/>
                        </a:rPr>
                        <a:t>10</a:t>
                      </a:r>
                      <a:endParaRPr lang="en-US" b="0" dirty="0">
                        <a:solidFill>
                          <a:schemeClr val="bg1"/>
                        </a:solidFill>
                        <a:latin typeface="Arial Narrow" panose="020B0606020202030204" pitchFamily="34" charset="0"/>
                      </a:endParaRPr>
                    </a:p>
                  </a:txBody>
                  <a:tcPr>
                    <a:solidFill>
                      <a:schemeClr val="accent2">
                        <a:lumMod val="20000"/>
                        <a:lumOff val="80000"/>
                      </a:schemeClr>
                    </a:solidFill>
                  </a:tcPr>
                </a:tc>
                <a:extLst>
                  <a:ext uri="{0D108BD9-81ED-4DB2-BD59-A6C34878D82A}">
                    <a16:rowId xmlns:a16="http://schemas.microsoft.com/office/drawing/2014/main" xmlns="" val="1859449624"/>
                  </a:ext>
                </a:extLst>
              </a:tr>
              <a:tr h="182880">
                <a:tc>
                  <a:txBody>
                    <a:bodyPr/>
                    <a:lstStyle/>
                    <a:p>
                      <a:pPr algn="ctr"/>
                      <a:r>
                        <a:rPr lang="en-US" b="0" dirty="0" smtClean="0">
                          <a:solidFill>
                            <a:schemeClr val="bg1"/>
                          </a:solidFill>
                          <a:latin typeface="Arial Narrow" panose="020B0606020202030204" pitchFamily="34" charset="0"/>
                        </a:rPr>
                        <a:t>5</a:t>
                      </a:r>
                      <a:endParaRPr lang="en-US" b="0" dirty="0">
                        <a:solidFill>
                          <a:schemeClr val="bg1"/>
                        </a:solidFill>
                        <a:latin typeface="Arial Narrow" panose="020B0606020202030204" pitchFamily="34" charset="0"/>
                      </a:endParaRPr>
                    </a:p>
                  </a:txBody>
                  <a:tcPr>
                    <a:solidFill>
                      <a:schemeClr val="accent6">
                        <a:lumMod val="20000"/>
                        <a:lumOff val="80000"/>
                      </a:schemeClr>
                    </a:solidFill>
                  </a:tcPr>
                </a:tc>
                <a:tc vMerge="1">
                  <a:txBody>
                    <a:bodyPr/>
                    <a:lstStyle/>
                    <a:p>
                      <a:endParaRPr lang="en-ZA" dirty="0"/>
                    </a:p>
                  </a:txBody>
                  <a:tcPr/>
                </a:tc>
                <a:tc>
                  <a:txBody>
                    <a:bodyPr/>
                    <a:lstStyle/>
                    <a:p>
                      <a:pPr algn="l"/>
                      <a:r>
                        <a:rPr lang="en-US" b="0" dirty="0" smtClean="0">
                          <a:solidFill>
                            <a:schemeClr val="bg1"/>
                          </a:solidFill>
                          <a:latin typeface="Arial Narrow" panose="020B0606020202030204" pitchFamily="34" charset="0"/>
                        </a:rPr>
                        <a:t>SA Army Technical Training School</a:t>
                      </a:r>
                      <a:endParaRPr lang="en-US" b="0" dirty="0">
                        <a:solidFill>
                          <a:schemeClr val="bg1"/>
                        </a:solidFill>
                        <a:latin typeface="Arial Narrow" panose="020B0606020202030204" pitchFamily="34" charset="0"/>
                      </a:endParaRPr>
                    </a:p>
                  </a:txBody>
                  <a:tcPr>
                    <a:solidFill>
                      <a:schemeClr val="tx1">
                        <a:lumMod val="95000"/>
                      </a:schemeClr>
                    </a:solidFill>
                  </a:tcPr>
                </a:tc>
                <a:tc>
                  <a:txBody>
                    <a:bodyPr/>
                    <a:lstStyle/>
                    <a:p>
                      <a:pPr algn="ctr"/>
                      <a:r>
                        <a:rPr lang="en-US" b="0" dirty="0" smtClean="0">
                          <a:solidFill>
                            <a:schemeClr val="bg1"/>
                          </a:solidFill>
                          <a:latin typeface="Arial Narrow" panose="020B0606020202030204" pitchFamily="34" charset="0"/>
                        </a:rPr>
                        <a:t>15</a:t>
                      </a:r>
                      <a:endParaRPr lang="en-US" b="0" dirty="0">
                        <a:solidFill>
                          <a:schemeClr val="bg1"/>
                        </a:solidFill>
                        <a:latin typeface="Arial Narrow" panose="020B0606020202030204" pitchFamily="34" charset="0"/>
                      </a:endParaRPr>
                    </a:p>
                  </a:txBody>
                  <a:tcPr>
                    <a:solidFill>
                      <a:schemeClr val="tx1">
                        <a:lumMod val="95000"/>
                      </a:schemeClr>
                    </a:solidFill>
                  </a:tcPr>
                </a:tc>
                <a:extLst>
                  <a:ext uri="{0D108BD9-81ED-4DB2-BD59-A6C34878D82A}">
                    <a16:rowId xmlns:a16="http://schemas.microsoft.com/office/drawing/2014/main" xmlns="" val="755034295"/>
                  </a:ext>
                </a:extLst>
              </a:tr>
              <a:tr h="121920">
                <a:tc>
                  <a:txBody>
                    <a:bodyPr/>
                    <a:lstStyle/>
                    <a:p>
                      <a:pPr algn="ctr"/>
                      <a:r>
                        <a:rPr lang="en-US" b="0" dirty="0" smtClean="0">
                          <a:solidFill>
                            <a:schemeClr val="bg1"/>
                          </a:solidFill>
                          <a:latin typeface="Arial Narrow" panose="020B0606020202030204" pitchFamily="34" charset="0"/>
                        </a:rPr>
                        <a:t>6</a:t>
                      </a:r>
                      <a:endParaRPr lang="en-US" b="0" dirty="0">
                        <a:solidFill>
                          <a:schemeClr val="bg1"/>
                        </a:solidFill>
                        <a:latin typeface="Arial Narrow" panose="020B0606020202030204" pitchFamily="34" charset="0"/>
                      </a:endParaRPr>
                    </a:p>
                  </a:txBody>
                  <a:tcPr>
                    <a:solidFill>
                      <a:schemeClr val="accent6">
                        <a:lumMod val="20000"/>
                        <a:lumOff val="80000"/>
                      </a:schemeClr>
                    </a:solidFill>
                  </a:tcPr>
                </a:tc>
                <a:tc vMerge="1">
                  <a:txBody>
                    <a:bodyPr/>
                    <a:lstStyle/>
                    <a:p>
                      <a:endParaRPr lang="en-ZA" dirty="0"/>
                    </a:p>
                  </a:txBody>
                  <a:tcPr/>
                </a:tc>
                <a:tc>
                  <a:txBody>
                    <a:bodyPr/>
                    <a:lstStyle/>
                    <a:p>
                      <a:pPr algn="l"/>
                      <a:r>
                        <a:rPr lang="en-US" b="0" dirty="0" smtClean="0">
                          <a:solidFill>
                            <a:schemeClr val="bg1"/>
                          </a:solidFill>
                          <a:latin typeface="Arial Narrow" panose="020B0606020202030204" pitchFamily="34" charset="0"/>
                        </a:rPr>
                        <a:t>School</a:t>
                      </a:r>
                      <a:r>
                        <a:rPr lang="en-US" b="0" baseline="0" dirty="0" smtClean="0">
                          <a:solidFill>
                            <a:schemeClr val="bg1"/>
                          </a:solidFill>
                          <a:latin typeface="Arial Narrow" panose="020B0606020202030204" pitchFamily="34" charset="0"/>
                        </a:rPr>
                        <a:t> of </a:t>
                      </a:r>
                      <a:r>
                        <a:rPr lang="en-US" b="0" baseline="0" dirty="0" err="1" smtClean="0">
                          <a:solidFill>
                            <a:schemeClr val="bg1"/>
                          </a:solidFill>
                          <a:latin typeface="Arial Narrow" panose="020B0606020202030204" pitchFamily="34" charset="0"/>
                        </a:rPr>
                        <a:t>Armour</a:t>
                      </a:r>
                      <a:endParaRPr lang="en-US" b="0" dirty="0">
                        <a:solidFill>
                          <a:schemeClr val="bg1"/>
                        </a:solidFill>
                        <a:latin typeface="Arial Narrow" panose="020B0606020202030204" pitchFamily="34" charset="0"/>
                      </a:endParaRPr>
                    </a:p>
                  </a:txBody>
                  <a:tcPr>
                    <a:solidFill>
                      <a:schemeClr val="accent1">
                        <a:lumMod val="20000"/>
                        <a:lumOff val="80000"/>
                      </a:schemeClr>
                    </a:solidFill>
                  </a:tcPr>
                </a:tc>
                <a:tc>
                  <a:txBody>
                    <a:bodyPr/>
                    <a:lstStyle/>
                    <a:p>
                      <a:pPr algn="ctr"/>
                      <a:r>
                        <a:rPr lang="en-US" b="0" dirty="0" smtClean="0">
                          <a:solidFill>
                            <a:schemeClr val="bg1"/>
                          </a:solidFill>
                          <a:latin typeface="Arial Narrow" panose="020B0606020202030204" pitchFamily="34" charset="0"/>
                        </a:rPr>
                        <a:t>10</a:t>
                      </a:r>
                      <a:endParaRPr lang="en-US" b="0" dirty="0">
                        <a:solidFill>
                          <a:schemeClr val="bg1"/>
                        </a:solidFill>
                        <a:latin typeface="Arial Narrow" panose="020B0606020202030204" pitchFamily="34" charset="0"/>
                      </a:endParaRPr>
                    </a:p>
                  </a:txBody>
                  <a:tcPr>
                    <a:solidFill>
                      <a:schemeClr val="accent1">
                        <a:lumMod val="20000"/>
                        <a:lumOff val="80000"/>
                      </a:schemeClr>
                    </a:solidFill>
                  </a:tcPr>
                </a:tc>
                <a:extLst>
                  <a:ext uri="{0D108BD9-81ED-4DB2-BD59-A6C34878D82A}">
                    <a16:rowId xmlns:a16="http://schemas.microsoft.com/office/drawing/2014/main" xmlns="" val="2708069331"/>
                  </a:ext>
                </a:extLst>
              </a:tr>
              <a:tr h="182880">
                <a:tc>
                  <a:txBody>
                    <a:bodyPr/>
                    <a:lstStyle/>
                    <a:p>
                      <a:pPr algn="ctr"/>
                      <a:r>
                        <a:rPr lang="en-US" b="0" dirty="0" smtClean="0">
                          <a:solidFill>
                            <a:schemeClr val="bg1"/>
                          </a:solidFill>
                          <a:latin typeface="Arial Narrow" panose="020B0606020202030204" pitchFamily="34" charset="0"/>
                        </a:rPr>
                        <a:t>7</a:t>
                      </a:r>
                      <a:endParaRPr lang="en-US" b="0" dirty="0">
                        <a:solidFill>
                          <a:schemeClr val="bg1"/>
                        </a:solidFill>
                        <a:latin typeface="Arial Narrow" panose="020B0606020202030204" pitchFamily="34" charset="0"/>
                      </a:endParaRPr>
                    </a:p>
                  </a:txBody>
                  <a:tcPr>
                    <a:solidFill>
                      <a:schemeClr val="accent6">
                        <a:lumMod val="20000"/>
                        <a:lumOff val="80000"/>
                      </a:schemeClr>
                    </a:solidFill>
                  </a:tcPr>
                </a:tc>
                <a:tc vMerge="1">
                  <a:txBody>
                    <a:bodyPr/>
                    <a:lstStyle/>
                    <a:p>
                      <a:endParaRPr lang="en-ZA" dirty="0"/>
                    </a:p>
                  </a:txBody>
                  <a:tcPr/>
                </a:tc>
                <a:tc>
                  <a:txBody>
                    <a:bodyPr/>
                    <a:lstStyle/>
                    <a:p>
                      <a:pPr algn="l"/>
                      <a:r>
                        <a:rPr lang="en-US" b="0" dirty="0" smtClean="0">
                          <a:solidFill>
                            <a:schemeClr val="bg1"/>
                          </a:solidFill>
                          <a:latin typeface="Arial Narrow" panose="020B0606020202030204" pitchFamily="34" charset="0"/>
                        </a:rPr>
                        <a:t>Air</a:t>
                      </a:r>
                      <a:r>
                        <a:rPr lang="en-US" b="0" baseline="0" dirty="0" smtClean="0">
                          <a:solidFill>
                            <a:schemeClr val="bg1"/>
                          </a:solidFill>
                          <a:latin typeface="Arial Narrow" panose="020B0606020202030204" pitchFamily="34" charset="0"/>
                        </a:rPr>
                        <a:t> </a:t>
                      </a:r>
                      <a:r>
                        <a:rPr lang="en-US" b="0" baseline="0" dirty="0" err="1" smtClean="0">
                          <a:solidFill>
                            <a:schemeClr val="bg1"/>
                          </a:solidFill>
                          <a:latin typeface="Arial Narrow" panose="020B0606020202030204" pitchFamily="34" charset="0"/>
                        </a:rPr>
                        <a:t>Defence</a:t>
                      </a:r>
                      <a:r>
                        <a:rPr lang="en-US" b="0" baseline="0" dirty="0" smtClean="0">
                          <a:solidFill>
                            <a:schemeClr val="bg1"/>
                          </a:solidFill>
                          <a:latin typeface="Arial Narrow" panose="020B0606020202030204" pitchFamily="34" charset="0"/>
                        </a:rPr>
                        <a:t> Artillery School</a:t>
                      </a:r>
                      <a:endParaRPr lang="en-US" b="0" dirty="0">
                        <a:solidFill>
                          <a:schemeClr val="bg1"/>
                        </a:solidFill>
                        <a:latin typeface="Arial Narrow" panose="020B0606020202030204" pitchFamily="34" charset="0"/>
                      </a:endParaRPr>
                    </a:p>
                  </a:txBody>
                  <a:tcPr>
                    <a:solidFill>
                      <a:schemeClr val="accent5">
                        <a:lumMod val="20000"/>
                        <a:lumOff val="80000"/>
                      </a:schemeClr>
                    </a:solidFill>
                  </a:tcPr>
                </a:tc>
                <a:tc>
                  <a:txBody>
                    <a:bodyPr/>
                    <a:lstStyle/>
                    <a:p>
                      <a:pPr algn="ctr"/>
                      <a:r>
                        <a:rPr lang="en-US" b="0" dirty="0" smtClean="0">
                          <a:solidFill>
                            <a:schemeClr val="bg1"/>
                          </a:solidFill>
                          <a:latin typeface="Arial Narrow" panose="020B0606020202030204" pitchFamily="34" charset="0"/>
                        </a:rPr>
                        <a:t>11</a:t>
                      </a:r>
                      <a:endParaRPr lang="en-US" b="0" dirty="0">
                        <a:solidFill>
                          <a:schemeClr val="bg1"/>
                        </a:solidFill>
                        <a:latin typeface="Arial Narrow" panose="020B0606020202030204" pitchFamily="34" charset="0"/>
                      </a:endParaRPr>
                    </a:p>
                  </a:txBody>
                  <a:tcPr>
                    <a:solidFill>
                      <a:schemeClr val="accent5">
                        <a:lumMod val="20000"/>
                        <a:lumOff val="80000"/>
                      </a:schemeClr>
                    </a:solidFill>
                  </a:tcPr>
                </a:tc>
                <a:extLst>
                  <a:ext uri="{0D108BD9-81ED-4DB2-BD59-A6C34878D82A}">
                    <a16:rowId xmlns:a16="http://schemas.microsoft.com/office/drawing/2014/main" xmlns="" val="2271380397"/>
                  </a:ext>
                </a:extLst>
              </a:tr>
              <a:tr h="182880">
                <a:tc>
                  <a:txBody>
                    <a:bodyPr/>
                    <a:lstStyle/>
                    <a:p>
                      <a:pPr algn="ctr"/>
                      <a:r>
                        <a:rPr lang="en-US" b="0" dirty="0" smtClean="0">
                          <a:solidFill>
                            <a:schemeClr val="bg1"/>
                          </a:solidFill>
                          <a:latin typeface="Arial Narrow" panose="020B0606020202030204" pitchFamily="34" charset="0"/>
                        </a:rPr>
                        <a:t>8</a:t>
                      </a:r>
                      <a:endParaRPr lang="en-US" b="0" dirty="0">
                        <a:solidFill>
                          <a:schemeClr val="bg1"/>
                        </a:solidFill>
                        <a:latin typeface="Arial Narrow" panose="020B0606020202030204" pitchFamily="34" charset="0"/>
                      </a:endParaRPr>
                    </a:p>
                  </a:txBody>
                  <a:tcPr>
                    <a:solidFill>
                      <a:schemeClr val="accent6">
                        <a:lumMod val="20000"/>
                        <a:lumOff val="80000"/>
                      </a:schemeClr>
                    </a:solidFill>
                  </a:tcPr>
                </a:tc>
                <a:tc vMerge="1">
                  <a:txBody>
                    <a:bodyPr/>
                    <a:lstStyle/>
                    <a:p>
                      <a:endParaRPr lang="en-ZA" dirty="0"/>
                    </a:p>
                  </a:txBody>
                  <a:tcPr/>
                </a:tc>
                <a:tc>
                  <a:txBody>
                    <a:bodyPr/>
                    <a:lstStyle/>
                    <a:p>
                      <a:pPr algn="l"/>
                      <a:r>
                        <a:rPr lang="en-US" b="0" dirty="0" smtClean="0">
                          <a:solidFill>
                            <a:schemeClr val="bg1"/>
                          </a:solidFill>
                          <a:latin typeface="Arial Narrow" panose="020B0606020202030204" pitchFamily="34" charset="0"/>
                        </a:rPr>
                        <a:t>Infantry</a:t>
                      </a:r>
                      <a:r>
                        <a:rPr lang="en-US" b="0" baseline="0" dirty="0" smtClean="0">
                          <a:solidFill>
                            <a:schemeClr val="bg1"/>
                          </a:solidFill>
                          <a:latin typeface="Arial Narrow" panose="020B0606020202030204" pitchFamily="34" charset="0"/>
                        </a:rPr>
                        <a:t> School</a:t>
                      </a:r>
                      <a:endParaRPr lang="en-US" b="0" dirty="0">
                        <a:solidFill>
                          <a:schemeClr val="bg1"/>
                        </a:solidFill>
                        <a:latin typeface="Arial Narrow" panose="020B0606020202030204" pitchFamily="34" charset="0"/>
                      </a:endParaRPr>
                    </a:p>
                  </a:txBody>
                  <a:tcPr>
                    <a:solidFill>
                      <a:schemeClr val="tx1">
                        <a:lumMod val="85000"/>
                      </a:schemeClr>
                    </a:solidFill>
                  </a:tcPr>
                </a:tc>
                <a:tc>
                  <a:txBody>
                    <a:bodyPr/>
                    <a:lstStyle/>
                    <a:p>
                      <a:pPr algn="ctr"/>
                      <a:r>
                        <a:rPr lang="en-US" b="0" dirty="0" smtClean="0">
                          <a:solidFill>
                            <a:schemeClr val="bg1"/>
                          </a:solidFill>
                          <a:latin typeface="Arial Narrow" panose="020B0606020202030204" pitchFamily="34" charset="0"/>
                        </a:rPr>
                        <a:t>9</a:t>
                      </a:r>
                      <a:endParaRPr lang="en-US" b="0" dirty="0">
                        <a:solidFill>
                          <a:schemeClr val="bg1"/>
                        </a:solidFill>
                        <a:latin typeface="Arial Narrow" panose="020B0606020202030204" pitchFamily="34" charset="0"/>
                      </a:endParaRPr>
                    </a:p>
                  </a:txBody>
                  <a:tcPr>
                    <a:solidFill>
                      <a:schemeClr val="tx1">
                        <a:lumMod val="85000"/>
                      </a:schemeClr>
                    </a:solidFill>
                  </a:tcPr>
                </a:tc>
                <a:extLst>
                  <a:ext uri="{0D108BD9-81ED-4DB2-BD59-A6C34878D82A}">
                    <a16:rowId xmlns:a16="http://schemas.microsoft.com/office/drawing/2014/main" xmlns="" val="3214636987"/>
                  </a:ext>
                </a:extLst>
              </a:tr>
              <a:tr h="182880">
                <a:tc gridSpan="3">
                  <a:txBody>
                    <a:bodyPr/>
                    <a:lstStyle/>
                    <a:p>
                      <a:pPr algn="l"/>
                      <a:r>
                        <a:rPr lang="en-US" b="1" dirty="0" smtClean="0">
                          <a:solidFill>
                            <a:schemeClr val="tx1"/>
                          </a:solidFill>
                          <a:latin typeface="Arial Narrow" panose="020B0606020202030204" pitchFamily="34" charset="0"/>
                        </a:rPr>
                        <a:t>Total</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endParaRPr lang="en-ZA" dirty="0"/>
                    </a:p>
                  </a:txBody>
                  <a:tcPr/>
                </a:tc>
                <a:tc hMerge="1">
                  <a:txBody>
                    <a:bodyPr/>
                    <a:lstStyle/>
                    <a:p>
                      <a:endParaRPr lang="en-ZA" dirty="0"/>
                    </a:p>
                  </a:txBody>
                  <a:tcPr>
                    <a:solidFill>
                      <a:schemeClr val="accent1"/>
                    </a:solidFill>
                  </a:tcPr>
                </a:tc>
                <a:tc>
                  <a:txBody>
                    <a:bodyPr/>
                    <a:lstStyle/>
                    <a:p>
                      <a:pPr algn="ctr"/>
                      <a:r>
                        <a:rPr lang="en-US" b="1" dirty="0" smtClean="0">
                          <a:solidFill>
                            <a:schemeClr val="tx1"/>
                          </a:solidFill>
                          <a:latin typeface="Arial Narrow" panose="020B0606020202030204" pitchFamily="34" charset="0"/>
                        </a:rPr>
                        <a:t>55</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2946018204"/>
                  </a:ext>
                </a:extLst>
              </a:tr>
              <a:tr h="182880">
                <a:tc gridSpan="3">
                  <a:txBody>
                    <a:bodyPr/>
                    <a:lstStyle/>
                    <a:p>
                      <a:pPr algn="l"/>
                      <a:r>
                        <a:rPr lang="en-US" b="1" dirty="0" smtClean="0">
                          <a:solidFill>
                            <a:schemeClr val="tx1"/>
                          </a:solidFill>
                          <a:latin typeface="Arial Narrow" panose="020B0606020202030204" pitchFamily="34" charset="0"/>
                        </a:rPr>
                        <a:t>Grand total</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endParaRPr lang="en-ZA"/>
                    </a:p>
                  </a:txBody>
                  <a:tcPr/>
                </a:tc>
                <a:tc hMerge="1">
                  <a:txBody>
                    <a:bodyPr/>
                    <a:lstStyle/>
                    <a:p>
                      <a:endParaRPr lang="en-ZA"/>
                    </a:p>
                  </a:txBody>
                  <a:tcPr/>
                </a:tc>
                <a:tc>
                  <a:txBody>
                    <a:bodyPr/>
                    <a:lstStyle/>
                    <a:p>
                      <a:pPr algn="ctr"/>
                      <a:r>
                        <a:rPr lang="en-US" b="1" dirty="0" smtClean="0">
                          <a:solidFill>
                            <a:schemeClr val="tx1"/>
                          </a:solidFill>
                          <a:latin typeface="Arial Narrow" panose="020B0606020202030204" pitchFamily="34" charset="0"/>
                        </a:rPr>
                        <a:t>1 059</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1322925357"/>
                  </a:ext>
                </a:extLst>
              </a:tr>
            </a:tbl>
          </a:graphicData>
        </a:graphic>
      </p:graphicFrame>
    </p:spTree>
    <p:extLst>
      <p:ext uri="{BB962C8B-B14F-4D97-AF65-F5344CB8AC3E}">
        <p14:creationId xmlns:p14="http://schemas.microsoft.com/office/powerpoint/2010/main" xmlns="" val="23769704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571625" y="325438"/>
            <a:ext cx="7387549" cy="1354137"/>
          </a:xfrm>
        </p:spPr>
        <p:txBody>
          <a:bodyPr/>
          <a:lstStyle/>
          <a:p>
            <a:pPr algn="ctr" eaLnBrk="1" hangingPunct="1"/>
            <a:r>
              <a:rPr lang="en-ZA" altLang="en-US" sz="3600" b="1" dirty="0" smtClean="0">
                <a:latin typeface="Arial Narrow" panose="020B0606020202030204" pitchFamily="34" charset="0"/>
              </a:rPr>
              <a:t>SKILLS TRANSFER (8/9) </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19</a:t>
            </a:fld>
            <a:endParaRPr lang="en-ZA" altLang="en-US" sz="2800">
              <a:solidFill>
                <a:srgbClr val="FFFFFF"/>
              </a:solidFill>
            </a:endParaRPr>
          </a:p>
        </p:txBody>
      </p:sp>
      <p:graphicFrame>
        <p:nvGraphicFramePr>
          <p:cNvPr id="33858" name="Group 66">
            <a:extLst>
              <a:ext uri="{FF2B5EF4-FFF2-40B4-BE49-F238E27FC236}">
                <a16:creationId xmlns:a16="http://schemas.microsoft.com/office/drawing/2014/main" xmlns="" id="{A7FD306E-84AD-4CE2-8DB3-37A44B0B22B7}"/>
              </a:ext>
            </a:extLst>
          </p:cNvPr>
          <p:cNvGraphicFramePr>
            <a:graphicFrameLocks noGrp="1"/>
          </p:cNvGraphicFramePr>
          <p:nvPr>
            <p:extLst>
              <p:ext uri="{D42A27DB-BD31-4B8C-83A1-F6EECF244321}">
                <p14:modId xmlns:p14="http://schemas.microsoft.com/office/powerpoint/2010/main" xmlns="" val="3671824379"/>
              </p:ext>
            </p:extLst>
          </p:nvPr>
        </p:nvGraphicFramePr>
        <p:xfrm>
          <a:off x="1301419" y="1679575"/>
          <a:ext cx="9469769" cy="3098800"/>
        </p:xfrm>
        <a:graphic>
          <a:graphicData uri="http://schemas.openxmlformats.org/drawingml/2006/table">
            <a:tbl>
              <a:tblPr/>
              <a:tblGrid>
                <a:gridCol w="3787907">
                  <a:extLst>
                    <a:ext uri="{9D8B030D-6E8A-4147-A177-3AD203B41FA5}">
                      <a16:colId xmlns:a16="http://schemas.microsoft.com/office/drawing/2014/main" xmlns="" val="20000"/>
                    </a:ext>
                  </a:extLst>
                </a:gridCol>
                <a:gridCol w="1893954">
                  <a:extLst>
                    <a:ext uri="{9D8B030D-6E8A-4147-A177-3AD203B41FA5}">
                      <a16:colId xmlns:a16="http://schemas.microsoft.com/office/drawing/2014/main" xmlns="" val="20002"/>
                    </a:ext>
                  </a:extLst>
                </a:gridCol>
                <a:gridCol w="1893954">
                  <a:extLst>
                    <a:ext uri="{9D8B030D-6E8A-4147-A177-3AD203B41FA5}">
                      <a16:colId xmlns:a16="http://schemas.microsoft.com/office/drawing/2014/main" xmlns="" val="20003"/>
                    </a:ext>
                  </a:extLst>
                </a:gridCol>
                <a:gridCol w="1893954">
                  <a:extLst>
                    <a:ext uri="{9D8B030D-6E8A-4147-A177-3AD203B41FA5}">
                      <a16:colId xmlns:a16="http://schemas.microsoft.com/office/drawing/2014/main" xmlns="" val="20004"/>
                    </a:ext>
                  </a:extLst>
                </a:gridCol>
              </a:tblGrid>
              <a:tr h="958850">
                <a:tc gridSpan="4">
                  <a:txBody>
                    <a:body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defRPr/>
                      </a:pPr>
                      <a:r>
                        <a:rPr kumimoji="0" lang="en-ZA" altLang="en-US" sz="1800" b="1" i="0" u="none" strike="noStrike" cap="none" normalizeH="0" baseline="0" dirty="0" smtClean="0">
                          <a:ln>
                            <a:noFill/>
                          </a:ln>
                          <a:solidFill>
                            <a:schemeClr val="tx1"/>
                          </a:solidFill>
                          <a:effectLst/>
                          <a:latin typeface="Arial Narrow" panose="020B0606020202030204" pitchFamily="34" charset="0"/>
                        </a:rPr>
                        <a:t>SKILLS TRANSFER: OVERALL</a:t>
                      </a:r>
                      <a:endParaRPr kumimoji="0" lang="en-GB" altLang="en-US" sz="1800" b="1" i="0" u="none" strike="noStrike" cap="none" normalizeH="0" baseline="0" dirty="0" smtClean="0">
                        <a:ln>
                          <a:noFill/>
                        </a:ln>
                        <a:solidFill>
                          <a:schemeClr val="tx1"/>
                        </a:solidFill>
                        <a:effectLst/>
                        <a:latin typeface="Arial Narrow" panose="020B0606020202030204" pitchFamily="34" charset="0"/>
                      </a:endParaRPr>
                    </a:p>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692150">
                <a:tc>
                  <a:txBody>
                    <a:body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a:ln>
                            <a:noFill/>
                          </a:ln>
                          <a:solidFill>
                            <a:schemeClr val="tx1"/>
                          </a:solidFill>
                          <a:effectLst/>
                          <a:latin typeface="Arial Narrow" panose="020B0606020202030204" pitchFamily="34" charset="0"/>
                        </a:rPr>
                        <a:t>SA ARMY</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a:ln>
                            <a:noFill/>
                          </a:ln>
                          <a:solidFill>
                            <a:schemeClr val="tx1"/>
                          </a:solidFill>
                          <a:effectLst/>
                          <a:latin typeface="Arial Narrow" panose="020B0606020202030204" pitchFamily="34" charset="0"/>
                        </a:rPr>
                        <a:t>SAAF</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a:ln>
                            <a:noFill/>
                          </a:ln>
                          <a:solidFill>
                            <a:schemeClr val="tx1"/>
                          </a:solidFill>
                          <a:effectLst/>
                          <a:latin typeface="Arial Narrow" panose="020B0606020202030204" pitchFamily="34" charset="0"/>
                        </a:rPr>
                        <a:t>SA NAVY</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a:ln>
                            <a:noFill/>
                          </a:ln>
                          <a:solidFill>
                            <a:schemeClr val="tx1"/>
                          </a:solidFill>
                          <a:effectLst/>
                          <a:latin typeface="Arial Narrow" panose="020B0606020202030204" pitchFamily="34" charset="0"/>
                        </a:rPr>
                        <a:t>SAMHS</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723900">
                <a:tc>
                  <a:txBody>
                    <a:body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smtClean="0">
                          <a:ln>
                            <a:noFill/>
                          </a:ln>
                          <a:solidFill>
                            <a:schemeClr val="tx1"/>
                          </a:solidFill>
                          <a:effectLst/>
                          <a:latin typeface="Arial Narrow" panose="020B0606020202030204" pitchFamily="34" charset="0"/>
                        </a:rPr>
                        <a:t>719</a:t>
                      </a:r>
                      <a:endParaRPr kumimoji="0" lang="en-GB" altLang="en-US" sz="1800" b="0" i="0" u="none" strike="noStrike" cap="none" normalizeH="0" baseline="0" dirty="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smtClean="0">
                          <a:ln>
                            <a:noFill/>
                          </a:ln>
                          <a:solidFill>
                            <a:schemeClr val="tx1"/>
                          </a:solidFill>
                          <a:effectLst/>
                          <a:latin typeface="Arial Narrow" panose="020B0606020202030204" pitchFamily="34" charset="0"/>
                        </a:rPr>
                        <a:t>167</a:t>
                      </a:r>
                      <a:endParaRPr kumimoji="0" lang="en-GB" altLang="en-US" sz="1800" b="0"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smtClean="0">
                          <a:ln>
                            <a:noFill/>
                          </a:ln>
                          <a:solidFill>
                            <a:schemeClr val="tx1"/>
                          </a:solidFill>
                          <a:effectLst/>
                          <a:latin typeface="Arial Narrow" panose="020B0606020202030204" pitchFamily="34" charset="0"/>
                        </a:rPr>
                        <a:t>32</a:t>
                      </a:r>
                      <a:endParaRPr kumimoji="0" lang="en-GB" altLang="en-US" sz="1800" b="0"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0" i="0" u="none" strike="noStrike" cap="none" normalizeH="0" baseline="0" dirty="0" smtClean="0">
                          <a:ln>
                            <a:noFill/>
                          </a:ln>
                          <a:solidFill>
                            <a:schemeClr val="tx1"/>
                          </a:solidFill>
                          <a:effectLst/>
                          <a:latin typeface="Arial Narrow" panose="020B0606020202030204" pitchFamily="34" charset="0"/>
                        </a:rPr>
                        <a:t>141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723900">
                <a:tc gridSpan="3">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l"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smtClean="0">
                          <a:ln>
                            <a:noFill/>
                          </a:ln>
                          <a:solidFill>
                            <a:schemeClr val="tx1"/>
                          </a:solidFill>
                          <a:effectLst/>
                          <a:latin typeface="Arial Narrow" panose="020B0606020202030204" pitchFamily="34" charset="0"/>
                        </a:rPr>
                        <a:t>TOTAL SKILLS TRANSFER</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ZA"/>
                    </a:p>
                  </a:txBody>
                  <a:tcPr/>
                </a:tc>
                <a:tc hMerge="1">
                  <a:txBody>
                    <a:bodyPr/>
                    <a:lstStyle/>
                    <a:p>
                      <a:endParaRPr lang="en-ZA"/>
                    </a:p>
                  </a:txBody>
                  <a:tcPr/>
                </a:tc>
                <a:tc>
                  <a:txBody>
                    <a:bodyPr/>
                    <a:lstStyle>
                      <a:lvl1pPr defTabSz="457200">
                        <a:spcBef>
                          <a:spcPts val="1000"/>
                        </a:spcBef>
                        <a:buClr>
                          <a:srgbClr val="8AD0D6"/>
                        </a:buClr>
                        <a:buSzPct val="80000"/>
                        <a:buFont typeface="Wingdings 3" panose="05040102010807070707" pitchFamily="18" charset="2"/>
                        <a:defRPr>
                          <a:solidFill>
                            <a:schemeClr val="tx1"/>
                          </a:solidFill>
                          <a:latin typeface="Century Gothic" panose="020B0502020202020204" pitchFamily="34" charset="0"/>
                        </a:defRPr>
                      </a:lvl1pPr>
                      <a:lvl2pPr defTabSz="457200">
                        <a:spcBef>
                          <a:spcPts val="1000"/>
                        </a:spcBef>
                        <a:buClr>
                          <a:srgbClr val="8AD0D6"/>
                        </a:buClr>
                        <a:buSzPct val="80000"/>
                        <a:buFont typeface="Wingdings 3" panose="05040102010807070707" pitchFamily="18" charset="2"/>
                        <a:defRPr sz="1600">
                          <a:solidFill>
                            <a:schemeClr val="tx1"/>
                          </a:solidFill>
                          <a:latin typeface="Century Gothic" panose="020B0502020202020204" pitchFamily="34" charset="0"/>
                        </a:defRPr>
                      </a:lvl2pPr>
                      <a:lvl3pPr defTabSz="457200">
                        <a:spcBef>
                          <a:spcPts val="1000"/>
                        </a:spcBef>
                        <a:buClr>
                          <a:srgbClr val="8AD0D6"/>
                        </a:buClr>
                        <a:buSzPct val="80000"/>
                        <a:buFont typeface="Wingdings 3" panose="05040102010807070707" pitchFamily="18" charset="2"/>
                        <a:defRPr sz="1400">
                          <a:solidFill>
                            <a:schemeClr val="tx1"/>
                          </a:solidFill>
                          <a:latin typeface="Century Gothic" panose="020B0502020202020204" pitchFamily="34" charset="0"/>
                        </a:defRPr>
                      </a:lvl3pPr>
                      <a:lvl4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4pPr>
                      <a:lvl5pPr defTabSz="457200">
                        <a:spcBef>
                          <a:spcPts val="1000"/>
                        </a:spcBef>
                        <a:buClr>
                          <a:srgbClr val="8AD0D6"/>
                        </a:buClr>
                        <a:buSzPct val="80000"/>
                        <a:buFont typeface="Wingdings 3" panose="05040102010807070707" pitchFamily="18" charset="2"/>
                        <a:defRPr sz="1200">
                          <a:solidFill>
                            <a:schemeClr val="tx1"/>
                          </a:solidFill>
                          <a:latin typeface="Century Gothic" panose="020B0502020202020204" pitchFamily="34" charset="0"/>
                        </a:defRPr>
                      </a:lvl5pPr>
                      <a:lvl6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6pPr>
                      <a:lvl7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7pPr>
                      <a:lvl8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8pPr>
                      <a:lvl9pPr defTabSz="457200" fontAlgn="base">
                        <a:spcBef>
                          <a:spcPts val="1000"/>
                        </a:spcBef>
                        <a:spcAft>
                          <a:spcPct val="0"/>
                        </a:spcAft>
                        <a:buClr>
                          <a:srgbClr val="8AD0D6"/>
                        </a:buClr>
                        <a:buSzPct val="80000"/>
                        <a:buFont typeface="Wingdings 3" panose="05040102010807070707" pitchFamily="18" charset="2"/>
                        <a:defRPr sz="1200">
                          <a:solidFill>
                            <a:schemeClr val="tx1"/>
                          </a:solidFill>
                          <a:latin typeface="Century Gothic" panose="020B0502020202020204" pitchFamily="34" charset="0"/>
                        </a:defRPr>
                      </a:lvl9pPr>
                    </a:lstStyle>
                    <a:p>
                      <a:pPr marL="0" marR="0" lvl="0" indent="0" algn="ctr" defTabSz="457200" rtl="0" eaLnBrk="1" fontAlgn="base" latinLnBrk="0" hangingPunct="1">
                        <a:lnSpc>
                          <a:spcPct val="100000"/>
                        </a:lnSpc>
                        <a:spcBef>
                          <a:spcPts val="1000"/>
                        </a:spcBef>
                        <a:spcAft>
                          <a:spcPct val="0"/>
                        </a:spcAft>
                        <a:buClr>
                          <a:srgbClr val="8AD0D6"/>
                        </a:buClr>
                        <a:buSzPct val="80000"/>
                        <a:buFont typeface="Wingdings 3" panose="05040102010807070707" pitchFamily="18" charset="2"/>
                        <a:buNone/>
                        <a:tabLst/>
                      </a:pPr>
                      <a:r>
                        <a:rPr kumimoji="0" lang="en-ZA" altLang="en-US" sz="1800" b="1" i="0" u="none" strike="noStrike" cap="none" normalizeH="0" baseline="0" dirty="0" smtClean="0">
                          <a:ln>
                            <a:noFill/>
                          </a:ln>
                          <a:solidFill>
                            <a:schemeClr val="tx1"/>
                          </a:solidFill>
                          <a:effectLst/>
                          <a:latin typeface="Arial Narrow" panose="020B0606020202030204" pitchFamily="34" charset="0"/>
                        </a:rPr>
                        <a:t>1 059</a:t>
                      </a:r>
                      <a:endParaRPr kumimoji="0" lang="en-GB" altLang="en-US" sz="1800" b="1" i="0" u="none" strike="noStrike" cap="none" normalizeH="0" baseline="0" dirty="0">
                        <a:ln>
                          <a:noFill/>
                        </a:ln>
                        <a:solidFill>
                          <a:schemeClr val="tx1"/>
                        </a:solidFill>
                        <a:effectLst/>
                        <a:latin typeface="Arial Narrow" panose="020B0606020202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32020924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xmlns="" id="{A3BA20E3-DBB6-438B-9F10-7ED39DD19894}"/>
              </a:ext>
            </a:extLst>
          </p:cNvPr>
          <p:cNvSpPr>
            <a:spLocks noGrp="1"/>
          </p:cNvSpPr>
          <p:nvPr>
            <p:ph type="title" idx="4294967295"/>
          </p:nvPr>
        </p:nvSpPr>
        <p:spPr>
          <a:xfrm>
            <a:off x="4043363" y="304800"/>
            <a:ext cx="2565400" cy="1030288"/>
          </a:xfrm>
        </p:spPr>
        <p:txBody>
          <a:bodyPr/>
          <a:lstStyle/>
          <a:p>
            <a:pPr algn="ctr" eaLnBrk="1" hangingPunct="1"/>
            <a:r>
              <a:rPr lang="en-ZA" altLang="en-US" sz="3600" b="1" dirty="0">
                <a:latin typeface="Arial Narrow" panose="020B0606020202030204" pitchFamily="34" charset="0"/>
                <a:cs typeface="Arial" panose="020B0604020202020204" pitchFamily="34" charset="0"/>
              </a:rPr>
              <a:t>AIM</a:t>
            </a:r>
          </a:p>
        </p:txBody>
      </p:sp>
      <p:sp>
        <p:nvSpPr>
          <p:cNvPr id="3" name="Content Placeholder 2">
            <a:extLst>
              <a:ext uri="{FF2B5EF4-FFF2-40B4-BE49-F238E27FC236}">
                <a16:creationId xmlns:a16="http://schemas.microsoft.com/office/drawing/2014/main" xmlns="" id="{25D3E0B7-0F58-4DC5-8463-3DBC4B16253B}"/>
              </a:ext>
            </a:extLst>
          </p:cNvPr>
          <p:cNvSpPr>
            <a:spLocks noGrp="1"/>
          </p:cNvSpPr>
          <p:nvPr>
            <p:ph idx="4294967295"/>
          </p:nvPr>
        </p:nvSpPr>
        <p:spPr>
          <a:xfrm>
            <a:off x="406400" y="1341438"/>
            <a:ext cx="11201400" cy="5389562"/>
          </a:xfrm>
        </p:spPr>
        <p:txBody>
          <a:bodyPr rtlCol="0">
            <a:normAutofit/>
          </a:bodyPr>
          <a:lstStyle/>
          <a:p>
            <a:pPr eaLnBrk="1" fontAlgn="auto" hangingPunct="1">
              <a:spcAft>
                <a:spcPts val="0"/>
              </a:spcAft>
              <a:buClr>
                <a:schemeClr val="bg2">
                  <a:lumMod val="40000"/>
                  <a:lumOff val="60000"/>
                </a:schemeClr>
              </a:buClr>
              <a:buFont typeface="Wingdings 3" charset="2"/>
              <a:buChar char=""/>
              <a:defRPr/>
            </a:pPr>
            <a:r>
              <a:rPr lang="en-ZA" sz="2400" dirty="0">
                <a:latin typeface="Arial Narrow" panose="020B0606020202030204" pitchFamily="34" charset="0"/>
                <a:cs typeface="Arial" panose="020B0604020202020204" pitchFamily="34" charset="0"/>
              </a:rPr>
              <a:t>Is to provide a comprehensive status report on Project THUSANO to the </a:t>
            </a:r>
            <a:r>
              <a:rPr lang="en-ZA" sz="2400" dirty="0" smtClean="0">
                <a:latin typeface="Arial Narrow" panose="020B0606020202030204" pitchFamily="34" charset="0"/>
                <a:cs typeface="Arial" panose="020B0604020202020204" pitchFamily="34" charset="0"/>
              </a:rPr>
              <a:t>Portfolio Committee on Defence and Military Veterans.</a:t>
            </a:r>
            <a:endParaRPr lang="en-ZA" sz="2400" dirty="0">
              <a:latin typeface="Arial Narrow" panose="020B0606020202030204" pitchFamily="34" charset="0"/>
              <a:cs typeface="Arial" panose="020B0604020202020204" pitchFamily="34" charset="0"/>
            </a:endParaRPr>
          </a:p>
          <a:p>
            <a:pPr marL="0" indent="0" algn="ctr" eaLnBrk="1" fontAlgn="auto" hangingPunct="1">
              <a:spcAft>
                <a:spcPts val="0"/>
              </a:spcAft>
              <a:buClr>
                <a:schemeClr val="bg2">
                  <a:lumMod val="40000"/>
                  <a:lumOff val="60000"/>
                </a:schemeClr>
              </a:buClr>
              <a:buFont typeface="Wingdings 3" charset="2"/>
              <a:buNone/>
              <a:defRPr/>
            </a:pPr>
            <a:r>
              <a:rPr lang="en-ZA" sz="2400" dirty="0">
                <a:latin typeface="Century Gothic" panose="020B0502020202020204" pitchFamily="34" charset="0"/>
                <a:cs typeface="Arial" panose="020B0604020202020204" pitchFamily="34" charset="0"/>
              </a:rPr>
              <a:t>  </a:t>
            </a:r>
          </a:p>
        </p:txBody>
      </p:sp>
      <p:pic>
        <p:nvPicPr>
          <p:cNvPr id="6148" name="Picture 5" descr="Photo0142">
            <a:extLst>
              <a:ext uri="{FF2B5EF4-FFF2-40B4-BE49-F238E27FC236}">
                <a16:creationId xmlns:a16="http://schemas.microsoft.com/office/drawing/2014/main" xmlns="" id="{1962873E-87D5-4389-889A-B75E71C723DA}"/>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6917" y="2566218"/>
            <a:ext cx="10423372" cy="38345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9" name="Slide Number Placeholder 3">
            <a:extLst>
              <a:ext uri="{FF2B5EF4-FFF2-40B4-BE49-F238E27FC236}">
                <a16:creationId xmlns:a16="http://schemas.microsoft.com/office/drawing/2014/main" xmlns="" id="{DE0E8F88-A91D-492F-9012-23309B935E5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B228A35-E464-4A15-9F7D-11281F5027DF}" type="slidenum">
              <a:rPr lang="en-ZA" altLang="en-US" sz="2800">
                <a:solidFill>
                  <a:srgbClr val="FFFFFF"/>
                </a:solidFill>
              </a:rPr>
              <a:pPr algn="ctr" eaLnBrk="1" hangingPunct="1">
                <a:spcBef>
                  <a:spcPct val="0"/>
                </a:spcBef>
                <a:buClrTx/>
                <a:buSzTx/>
                <a:buFontTx/>
                <a:buNone/>
              </a:pPr>
              <a:t>2</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764770" y="295276"/>
            <a:ext cx="9340595" cy="1334020"/>
          </a:xfrm>
        </p:spPr>
        <p:txBody>
          <a:bodyPr/>
          <a:lstStyle/>
          <a:p>
            <a:pPr algn="ctr" eaLnBrk="1" hangingPunct="1"/>
            <a:r>
              <a:rPr lang="en-ZA" altLang="en-US" sz="3600" b="1" dirty="0">
                <a:latin typeface="Arial Narrow" panose="020B0606020202030204" pitchFamily="34" charset="0"/>
              </a:rPr>
              <a:t>SKILLS </a:t>
            </a:r>
            <a:r>
              <a:rPr lang="en-ZA" altLang="en-US" sz="3600" b="1" dirty="0" smtClean="0">
                <a:latin typeface="Arial Narrow" panose="020B0606020202030204" pitchFamily="34" charset="0"/>
              </a:rPr>
              <a:t>TRANSFER (9/9)</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20</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sp>
        <p:nvSpPr>
          <p:cNvPr id="6" name="Rectangle 5"/>
          <p:cNvSpPr/>
          <p:nvPr/>
        </p:nvSpPr>
        <p:spPr>
          <a:xfrm>
            <a:off x="648392" y="1271677"/>
            <a:ext cx="9573350" cy="4708981"/>
          </a:xfrm>
          <a:prstGeom prst="rect">
            <a:avLst/>
          </a:prstGeom>
        </p:spPr>
        <p:txBody>
          <a:bodyPr wrap="square">
            <a:spAutoFit/>
          </a:bodyPr>
          <a:lstStyle/>
          <a:p>
            <a:r>
              <a:rPr lang="en-GB" sz="2400" dirty="0">
                <a:latin typeface="Arial Narrow" panose="020B0606020202030204" pitchFamily="34" charset="0"/>
                <a:ea typeface="Times New Roman" panose="02020603050405020304" pitchFamily="18" charset="0"/>
                <a:cs typeface="Arial" panose="020B0604020202020204" pitchFamily="34" charset="0"/>
              </a:rPr>
              <a:t>The members who acquired skills through studies in Cuba receive certificate which are taken to South African Qualifications Authority (SAQA) for accreditation. However, members that acquire skills through interaction with the Cuban specialists in the SANDF technical workshops do not get </a:t>
            </a:r>
            <a:r>
              <a:rPr lang="en-GB" sz="2400" dirty="0" smtClean="0">
                <a:latin typeface="Arial Narrow" panose="020B0606020202030204" pitchFamily="34" charset="0"/>
                <a:ea typeface="Times New Roman" panose="02020603050405020304" pitchFamily="18" charset="0"/>
                <a:cs typeface="Arial" panose="020B0604020202020204" pitchFamily="34" charset="0"/>
              </a:rPr>
              <a:t>certificates as it is not a formal training. </a:t>
            </a:r>
            <a:r>
              <a:rPr lang="en-GB" sz="2400" dirty="0">
                <a:latin typeface="Arial Narrow" panose="020B0606020202030204" pitchFamily="34" charset="0"/>
                <a:ea typeface="Times New Roman" panose="02020603050405020304" pitchFamily="18" charset="0"/>
                <a:cs typeface="Arial" panose="020B0604020202020204" pitchFamily="34" charset="0"/>
              </a:rPr>
              <a:t>It is treated as skills acquired through in-post training</a:t>
            </a:r>
            <a:r>
              <a:rPr lang="en-GB" dirty="0">
                <a:latin typeface="Arial Narrow" panose="020B0606020202030204" pitchFamily="34" charset="0"/>
                <a:ea typeface="Times New Roman" panose="02020603050405020304" pitchFamily="18" charset="0"/>
                <a:cs typeface="Arial" panose="020B0604020202020204" pitchFamily="34" charset="0"/>
              </a:rPr>
              <a:t>. </a:t>
            </a:r>
            <a:endParaRPr lang="en-GB" dirty="0" smtClean="0">
              <a:latin typeface="Arial Narrow" panose="020B0606020202030204" pitchFamily="34" charset="0"/>
              <a:ea typeface="Times New Roman" panose="02020603050405020304" pitchFamily="18" charset="0"/>
              <a:cs typeface="Arial" panose="020B0604020202020204" pitchFamily="34" charset="0"/>
            </a:endParaRPr>
          </a:p>
          <a:p>
            <a:endParaRPr lang="en-GB" dirty="0">
              <a:latin typeface="Arial Narrow" panose="020B0606020202030204" pitchFamily="34" charset="0"/>
              <a:cs typeface="Arial" panose="020B0604020202020204" pitchFamily="34" charset="0"/>
            </a:endParaRPr>
          </a:p>
          <a:p>
            <a:endParaRPr lang="en-GB" dirty="0" smtClean="0">
              <a:latin typeface="Arial Narrow" panose="020B0606020202030204" pitchFamily="34" charset="0"/>
              <a:cs typeface="Arial" panose="020B0604020202020204" pitchFamily="34" charset="0"/>
            </a:endParaRPr>
          </a:p>
          <a:p>
            <a:endParaRPr lang="en-GB" dirty="0">
              <a:latin typeface="Arial Narrow" panose="020B0606020202030204" pitchFamily="34" charset="0"/>
              <a:cs typeface="Arial" panose="020B0604020202020204" pitchFamily="34" charset="0"/>
            </a:endParaRPr>
          </a:p>
          <a:p>
            <a:endParaRPr lang="en-GB" dirty="0" smtClean="0">
              <a:latin typeface="Arial Narrow" panose="020B0606020202030204" pitchFamily="34" charset="0"/>
              <a:cs typeface="Arial" panose="020B0604020202020204" pitchFamily="34" charset="0"/>
            </a:endParaRPr>
          </a:p>
          <a:p>
            <a:endParaRPr lang="en-GB" dirty="0">
              <a:latin typeface="Arial Narrow" panose="020B0606020202030204" pitchFamily="34" charset="0"/>
              <a:cs typeface="Arial" panose="020B0604020202020204" pitchFamily="34" charset="0"/>
            </a:endParaRPr>
          </a:p>
          <a:p>
            <a:endParaRPr lang="en-GB" dirty="0" smtClean="0">
              <a:latin typeface="Arial Narrow" panose="020B0606020202030204" pitchFamily="34" charset="0"/>
              <a:cs typeface="Arial" panose="020B0604020202020204" pitchFamily="34" charset="0"/>
            </a:endParaRPr>
          </a:p>
          <a:p>
            <a:endParaRPr lang="en-GB" dirty="0">
              <a:latin typeface="Arial Narrow" panose="020B0606020202030204" pitchFamily="34" charset="0"/>
              <a:cs typeface="Arial" panose="020B0604020202020204" pitchFamily="34" charset="0"/>
            </a:endParaRPr>
          </a:p>
          <a:p>
            <a:endParaRPr lang="en-GB" dirty="0" smtClean="0">
              <a:latin typeface="Arial Narrow" panose="020B0606020202030204" pitchFamily="34" charset="0"/>
              <a:cs typeface="Arial" panose="020B0604020202020204" pitchFamily="34" charset="0"/>
            </a:endParaRPr>
          </a:p>
          <a:p>
            <a:endParaRPr lang="en-GB" dirty="0">
              <a:latin typeface="Arial Narrow" panose="020B0606020202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xmlns="" val="28230190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308708" y="59624"/>
            <a:ext cx="7985497" cy="1354137"/>
          </a:xfrm>
        </p:spPr>
        <p:txBody>
          <a:bodyPr/>
          <a:lstStyle/>
          <a:p>
            <a:r>
              <a:rPr lang="en-GB" sz="3600" b="1" dirty="0">
                <a:latin typeface="Arial Narrow" panose="020B0606020202030204" pitchFamily="34" charset="0"/>
              </a:rPr>
              <a:t>DISTRIBUTION OF SANDF </a:t>
            </a:r>
            <a:r>
              <a:rPr lang="en-GB" sz="3600" b="1" dirty="0" smtClean="0">
                <a:latin typeface="Arial Narrow" panose="020B0606020202030204" pitchFamily="34" charset="0"/>
              </a:rPr>
              <a:t>MEMBERS </a:t>
            </a:r>
            <a:r>
              <a:rPr lang="en-GB" sz="3600" b="1" dirty="0">
                <a:latin typeface="Arial Narrow" panose="020B0606020202030204" pitchFamily="34" charset="0"/>
              </a:rPr>
              <a:t>WHO HAS ACQUIRED SKILLS FROM PROJECT </a:t>
            </a:r>
            <a:r>
              <a:rPr lang="en-GB" sz="3600" b="1" dirty="0" smtClean="0">
                <a:latin typeface="Arial Narrow" panose="020B0606020202030204" pitchFamily="34" charset="0"/>
              </a:rPr>
              <a:t>THUSANO (1/6)</a:t>
            </a:r>
            <a:br>
              <a:rPr lang="en-GB" sz="3600" b="1" dirty="0" smtClean="0">
                <a:latin typeface="Arial Narrow" panose="020B0606020202030204" pitchFamily="34" charset="0"/>
              </a:rPr>
            </a:br>
            <a:r>
              <a:rPr lang="en-GB" sz="3600" b="1" dirty="0" smtClean="0">
                <a:latin typeface="Arial Narrow" panose="020B0606020202030204" pitchFamily="34" charset="0"/>
              </a:rPr>
              <a:t/>
            </a:r>
            <a:br>
              <a:rPr lang="en-GB" sz="3600" b="1" dirty="0" smtClean="0">
                <a:latin typeface="Arial Narrow" panose="020B0606020202030204" pitchFamily="34" charset="0"/>
              </a:rPr>
            </a:br>
            <a:r>
              <a:rPr lang="en-GB" sz="3600" b="1" dirty="0">
                <a:latin typeface="Arial Narrow" panose="020B0606020202030204" pitchFamily="34" charset="0"/>
              </a:rPr>
              <a:t/>
            </a:r>
            <a:br>
              <a:rPr lang="en-GB" sz="3600" b="1" dirty="0">
                <a:latin typeface="Arial Narrow" panose="020B0606020202030204" pitchFamily="34" charset="0"/>
              </a:rPr>
            </a:br>
            <a:r>
              <a:rPr lang="en-ZA" dirty="0"/>
              <a:t/>
            </a:r>
            <a:br>
              <a:rPr lang="en-ZA" dirty="0"/>
            </a:br>
            <a:r>
              <a:rPr lang="en-ZA" altLang="en-US" sz="3600" b="1" dirty="0" smtClean="0">
                <a:latin typeface="Arial Narrow" panose="020B0606020202030204" pitchFamily="34" charset="0"/>
              </a:rPr>
              <a:t>(1/3)</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465932" y="270669"/>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21</a:t>
            </a:fld>
            <a:endParaRPr lang="en-ZA" altLang="en-US" sz="2800" dirty="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928972355"/>
              </p:ext>
            </p:extLst>
          </p:nvPr>
        </p:nvGraphicFramePr>
        <p:xfrm>
          <a:off x="520518" y="1904331"/>
          <a:ext cx="10783614" cy="4915649"/>
        </p:xfrm>
        <a:graphic>
          <a:graphicData uri="http://schemas.openxmlformats.org/drawingml/2006/table">
            <a:tbl>
              <a:tblPr firstRow="1" bandRow="1">
                <a:tableStyleId>{5C22544A-7EE6-4342-B048-85BDC9FD1C3A}</a:tableStyleId>
              </a:tblPr>
              <a:tblGrid>
                <a:gridCol w="805468">
                  <a:extLst>
                    <a:ext uri="{9D8B030D-6E8A-4147-A177-3AD203B41FA5}">
                      <a16:colId xmlns:a16="http://schemas.microsoft.com/office/drawing/2014/main" xmlns="" val="20000"/>
                    </a:ext>
                  </a:extLst>
                </a:gridCol>
                <a:gridCol w="1653953">
                  <a:extLst>
                    <a:ext uri="{9D8B030D-6E8A-4147-A177-3AD203B41FA5}">
                      <a16:colId xmlns:a16="http://schemas.microsoft.com/office/drawing/2014/main" xmlns="" val="20001"/>
                    </a:ext>
                  </a:extLst>
                </a:gridCol>
                <a:gridCol w="3184634">
                  <a:extLst>
                    <a:ext uri="{9D8B030D-6E8A-4147-A177-3AD203B41FA5}">
                      <a16:colId xmlns:a16="http://schemas.microsoft.com/office/drawing/2014/main" xmlns="" val="20002"/>
                    </a:ext>
                  </a:extLst>
                </a:gridCol>
                <a:gridCol w="2222938">
                  <a:extLst>
                    <a:ext uri="{9D8B030D-6E8A-4147-A177-3AD203B41FA5}">
                      <a16:colId xmlns:a16="http://schemas.microsoft.com/office/drawing/2014/main" xmlns="" val="20003"/>
                    </a:ext>
                  </a:extLst>
                </a:gridCol>
                <a:gridCol w="2916621">
                  <a:extLst>
                    <a:ext uri="{9D8B030D-6E8A-4147-A177-3AD203B41FA5}">
                      <a16:colId xmlns:a16="http://schemas.microsoft.com/office/drawing/2014/main" xmlns="" val="20004"/>
                    </a:ext>
                  </a:extLst>
                </a:gridCol>
              </a:tblGrid>
              <a:tr h="520263">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Artisans Trained</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182880">
                <a:tc>
                  <a:txBody>
                    <a:bodyPr/>
                    <a:lstStyle/>
                    <a:p>
                      <a:endParaRPr lang="en-US">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82880">
                <a:tc gridSpan="5">
                  <a:txBody>
                    <a:bodyPr/>
                    <a:lstStyle/>
                    <a:p>
                      <a:r>
                        <a:rPr lang="en-US" b="1" dirty="0" smtClean="0">
                          <a:solidFill>
                            <a:schemeClr val="tx1"/>
                          </a:solidFill>
                          <a:latin typeface="Arial Narrow" panose="020B0606020202030204" pitchFamily="34" charset="0"/>
                        </a:rPr>
                        <a:t>Members Acquired</a:t>
                      </a:r>
                      <a:r>
                        <a:rPr lang="en-US" b="1" baseline="0" dirty="0" smtClean="0">
                          <a:solidFill>
                            <a:schemeClr val="tx1"/>
                          </a:solidFill>
                          <a:latin typeface="Arial Narrow" panose="020B0606020202030204" pitchFamily="34" charset="0"/>
                        </a:rPr>
                        <a:t> Skills in SA Through Working with Cuban Specialists</a:t>
                      </a:r>
                      <a:endParaRPr lang="en-US" b="1" dirty="0">
                        <a:solidFill>
                          <a:schemeClr val="tx1"/>
                        </a:solidFill>
                        <a:latin typeface="Arial Narrow" panose="020B0606020202030204" pitchFamily="34" charset="0"/>
                      </a:endParaRPr>
                    </a:p>
                  </a:txBody>
                  <a:tcPr>
                    <a:solidFill>
                      <a:srgbClr val="C00000"/>
                    </a:solidFill>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1759146216"/>
                  </a:ext>
                </a:extLst>
              </a:tr>
              <a:tr h="249095">
                <a:tc rowSpan="10">
                  <a:txBody>
                    <a:bodyPr/>
                    <a:lstStyle/>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r>
                        <a:rPr lang="en-US" dirty="0" smtClean="0">
                          <a:latin typeface="Arial Narrow" panose="020B0606020202030204" pitchFamily="34" charset="0"/>
                        </a:rPr>
                        <a:t>1</a:t>
                      </a:r>
                      <a:endParaRPr lang="en-US" dirty="0">
                        <a:latin typeface="Arial Narrow" panose="020B0606020202030204" pitchFamily="34" charset="0"/>
                      </a:endParaRPr>
                    </a:p>
                  </a:txBody>
                  <a:tcPr/>
                </a:tc>
                <a:tc rowSpan="10">
                  <a:txBody>
                    <a:bodyPr/>
                    <a:lstStyle/>
                    <a:p>
                      <a:endParaRPr lang="en-US" dirty="0" smtClean="0">
                        <a:latin typeface="Arial Narrow" panose="020B0606020202030204" pitchFamily="34" charset="0"/>
                      </a:endParaRPr>
                    </a:p>
                    <a:p>
                      <a:endParaRPr lang="en-US" dirty="0" smtClean="0">
                        <a:latin typeface="Arial Narrow" panose="020B0606020202030204" pitchFamily="34" charset="0"/>
                      </a:endParaRPr>
                    </a:p>
                    <a:p>
                      <a:endParaRPr lang="en-US" dirty="0" smtClean="0">
                        <a:latin typeface="Arial Narrow" panose="020B0606020202030204" pitchFamily="34" charset="0"/>
                      </a:endParaRPr>
                    </a:p>
                    <a:p>
                      <a:endParaRPr lang="en-US" dirty="0" smtClean="0">
                        <a:latin typeface="Arial Narrow" panose="020B0606020202030204" pitchFamily="34" charset="0"/>
                      </a:endParaRPr>
                    </a:p>
                    <a:p>
                      <a:endParaRPr lang="en-US" dirty="0" smtClean="0">
                        <a:latin typeface="Arial Narrow" panose="020B0606020202030204" pitchFamily="34" charset="0"/>
                      </a:endParaRPr>
                    </a:p>
                    <a:p>
                      <a:endParaRPr lang="en-US" dirty="0" smtClean="0">
                        <a:latin typeface="Arial Narrow" panose="020B0606020202030204" pitchFamily="34" charset="0"/>
                      </a:endParaRPr>
                    </a:p>
                    <a:p>
                      <a:r>
                        <a:rPr lang="en-US" dirty="0" smtClean="0">
                          <a:latin typeface="Arial Narrow" panose="020B0606020202030204" pitchFamily="34" charset="0"/>
                        </a:rPr>
                        <a:t>SA Army </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Regional Workshop Gauteng </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Gauteng</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125</a:t>
                      </a:r>
                      <a:endParaRPr lang="en-US" dirty="0">
                        <a:latin typeface="Arial Narrow" panose="020B0606020202030204" pitchFamily="34" charset="0"/>
                      </a:endParaRPr>
                    </a:p>
                  </a:txBody>
                  <a:tcPr/>
                </a:tc>
                <a:extLst>
                  <a:ext uri="{0D108BD9-81ED-4DB2-BD59-A6C34878D82A}">
                    <a16:rowId xmlns:a16="http://schemas.microsoft.com/office/drawing/2014/main" xmlns="" val="10002"/>
                  </a:ext>
                </a:extLst>
              </a:tr>
              <a:tr h="245942">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DOD </a:t>
                      </a:r>
                      <a:r>
                        <a:rPr lang="en-US" dirty="0" err="1" smtClean="0">
                          <a:latin typeface="Arial Narrow" panose="020B0606020202030204" pitchFamily="34" charset="0"/>
                        </a:rPr>
                        <a:t>Mobilisation</a:t>
                      </a:r>
                      <a:r>
                        <a:rPr lang="en-US" dirty="0" smtClean="0">
                          <a:latin typeface="Arial Narrow" panose="020B0606020202030204" pitchFamily="34" charset="0"/>
                        </a:rPr>
                        <a:t> Centre</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Free</a:t>
                      </a:r>
                      <a:r>
                        <a:rPr lang="en-US" baseline="0" dirty="0" smtClean="0">
                          <a:latin typeface="Arial Narrow" panose="020B0606020202030204" pitchFamily="34" charset="0"/>
                        </a:rPr>
                        <a:t> State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70</a:t>
                      </a:r>
                      <a:endParaRPr lang="en-US" dirty="0">
                        <a:latin typeface="Arial Narrow" panose="020B0606020202030204" pitchFamily="34" charset="0"/>
                      </a:endParaRPr>
                    </a:p>
                  </a:txBody>
                  <a:tcPr/>
                </a:tc>
                <a:extLst>
                  <a:ext uri="{0D108BD9-81ED-4DB2-BD59-A6C34878D82A}">
                    <a16:rowId xmlns:a16="http://schemas.microsoft.com/office/drawing/2014/main" xmlns="" val="10003"/>
                  </a:ext>
                </a:extLst>
              </a:tr>
              <a:tr h="274320">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102 Field</a:t>
                      </a:r>
                      <a:r>
                        <a:rPr lang="en-US" baseline="0" dirty="0" smtClean="0">
                          <a:latin typeface="Arial Narrow" panose="020B0606020202030204" pitchFamily="34" charset="0"/>
                        </a:rPr>
                        <a:t> Workshop</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North West</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37</a:t>
                      </a:r>
                      <a:endParaRPr lang="en-US" dirty="0">
                        <a:latin typeface="Arial Narrow" panose="020B0606020202030204" pitchFamily="34" charset="0"/>
                      </a:endParaRPr>
                    </a:p>
                  </a:txBody>
                  <a:tcPr/>
                </a:tc>
                <a:extLst>
                  <a:ext uri="{0D108BD9-81ED-4DB2-BD59-A6C34878D82A}">
                    <a16:rowId xmlns:a16="http://schemas.microsoft.com/office/drawing/2014/main" xmlns="" val="10004"/>
                  </a:ext>
                </a:extLst>
              </a:tr>
              <a:tr h="368893">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101 Field Workshop</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Northern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54</a:t>
                      </a:r>
                      <a:endParaRPr lang="en-US" dirty="0">
                        <a:latin typeface="Arial Narrow" panose="020B0606020202030204" pitchFamily="34" charset="0"/>
                      </a:endParaRPr>
                    </a:p>
                  </a:txBody>
                  <a:tcPr/>
                </a:tc>
                <a:extLst>
                  <a:ext uri="{0D108BD9-81ED-4DB2-BD59-A6C34878D82A}">
                    <a16:rowId xmlns:a16="http://schemas.microsoft.com/office/drawing/2014/main" xmlns="" val="10005"/>
                  </a:ext>
                </a:extLst>
              </a:tr>
              <a:tr h="368893">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Support Base Kimberley</a:t>
                      </a:r>
                      <a:endParaRPr lang="en-US" dirty="0">
                        <a:latin typeface="Arial Narrow" panose="020B0606020202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Narrow" panose="020B0606020202030204" pitchFamily="34" charset="0"/>
                        </a:rPr>
                        <a:t>Northern Cape</a:t>
                      </a:r>
                    </a:p>
                  </a:txBody>
                  <a:tcPr/>
                </a:tc>
                <a:tc>
                  <a:txBody>
                    <a:bodyPr/>
                    <a:lstStyle/>
                    <a:p>
                      <a:pPr algn="ctr"/>
                      <a:r>
                        <a:rPr lang="en-US" dirty="0" smtClean="0">
                          <a:latin typeface="Arial Narrow" panose="020B0606020202030204" pitchFamily="34" charset="0"/>
                        </a:rPr>
                        <a:t>14</a:t>
                      </a:r>
                      <a:endParaRPr lang="en-US" dirty="0">
                        <a:latin typeface="Arial Narrow" panose="020B0606020202030204" pitchFamily="34" charset="0"/>
                      </a:endParaRPr>
                    </a:p>
                  </a:txBody>
                  <a:tcPr/>
                </a:tc>
                <a:extLst>
                  <a:ext uri="{0D108BD9-81ED-4DB2-BD59-A6C34878D82A}">
                    <a16:rowId xmlns:a16="http://schemas.microsoft.com/office/drawing/2014/main" xmlns="" val="10006"/>
                  </a:ext>
                </a:extLst>
              </a:tr>
              <a:tr h="0">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43 SA </a:t>
                      </a:r>
                      <a:r>
                        <a:rPr lang="en-US" baseline="0" dirty="0" smtClean="0">
                          <a:latin typeface="Arial Narrow" panose="020B0606020202030204" pitchFamily="34" charset="0"/>
                        </a:rPr>
                        <a:t> Brigade</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Gauteng</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20</a:t>
                      </a:r>
                      <a:endParaRPr lang="en-US" dirty="0">
                        <a:latin typeface="Arial Narrow" panose="020B0606020202030204" pitchFamily="34" charset="0"/>
                      </a:endParaRPr>
                    </a:p>
                  </a:txBody>
                  <a:tcPr/>
                </a:tc>
                <a:extLst>
                  <a:ext uri="{0D108BD9-81ED-4DB2-BD59-A6C34878D82A}">
                    <a16:rowId xmlns:a16="http://schemas.microsoft.com/office/drawing/2014/main" xmlns="" val="10007"/>
                  </a:ext>
                </a:extLst>
              </a:tr>
              <a:tr h="273537">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Air </a:t>
                      </a:r>
                      <a:r>
                        <a:rPr lang="en-US" dirty="0" err="1" smtClean="0">
                          <a:latin typeface="Arial Narrow" panose="020B0606020202030204" pitchFamily="34" charset="0"/>
                        </a:rPr>
                        <a:t>Defence</a:t>
                      </a:r>
                      <a:r>
                        <a:rPr lang="en-US" dirty="0" smtClean="0">
                          <a:latin typeface="Arial Narrow" panose="020B0606020202030204" pitchFamily="34" charset="0"/>
                        </a:rPr>
                        <a:t> Artillery School</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Mpumalanga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17</a:t>
                      </a:r>
                      <a:endParaRPr lang="en-US" dirty="0">
                        <a:latin typeface="Arial Narrow" panose="020B0606020202030204" pitchFamily="34" charset="0"/>
                      </a:endParaRPr>
                    </a:p>
                  </a:txBody>
                  <a:tcPr/>
                </a:tc>
                <a:extLst>
                  <a:ext uri="{0D108BD9-81ED-4DB2-BD59-A6C34878D82A}">
                    <a16:rowId xmlns:a16="http://schemas.microsoft.com/office/drawing/2014/main" xmlns="" val="10008"/>
                  </a:ext>
                </a:extLst>
              </a:tr>
              <a:tr h="181314">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Support Base Western Cape</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Western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21</a:t>
                      </a:r>
                      <a:endParaRPr lang="en-US" dirty="0">
                        <a:latin typeface="Arial Narrow" panose="020B0606020202030204" pitchFamily="34" charset="0"/>
                      </a:endParaRPr>
                    </a:p>
                  </a:txBody>
                  <a:tcPr/>
                </a:tc>
                <a:extLst>
                  <a:ext uri="{0D108BD9-81ED-4DB2-BD59-A6C34878D82A}">
                    <a16:rowId xmlns:a16="http://schemas.microsoft.com/office/drawing/2014/main" xmlns="" val="10009"/>
                  </a:ext>
                </a:extLst>
              </a:tr>
              <a:tr h="121920">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Infantry School</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Western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16</a:t>
                      </a:r>
                      <a:endParaRPr lang="en-US" dirty="0">
                        <a:latin typeface="Arial Narrow" panose="020B0606020202030204" pitchFamily="34" charset="0"/>
                      </a:endParaRPr>
                    </a:p>
                  </a:txBody>
                  <a:tcPr/>
                </a:tc>
                <a:extLst>
                  <a:ext uri="{0D108BD9-81ED-4DB2-BD59-A6C34878D82A}">
                    <a16:rowId xmlns:a16="http://schemas.microsoft.com/office/drawing/2014/main" xmlns="" val="10010"/>
                  </a:ext>
                </a:extLst>
              </a:tr>
              <a:tr h="243840">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35 Engineer</a:t>
                      </a:r>
                      <a:r>
                        <a:rPr lang="en-US" baseline="0" dirty="0" smtClean="0">
                          <a:latin typeface="Arial Narrow" panose="020B0606020202030204" pitchFamily="34" charset="0"/>
                        </a:rPr>
                        <a:t> Support Regiment </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Gauteng </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33</a:t>
                      </a:r>
                      <a:endParaRPr lang="en-US" dirty="0">
                        <a:latin typeface="Arial Narrow" panose="020B0606020202030204" pitchFamily="34" charset="0"/>
                      </a:endParaRPr>
                    </a:p>
                  </a:txBody>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xmlns="" val="3086636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607682" y="-44449"/>
            <a:ext cx="7387549" cy="1354137"/>
          </a:xfrm>
        </p:spPr>
        <p:txBody>
          <a:bodyPr/>
          <a:lstStyle/>
          <a:p>
            <a:pPr eaLnBrk="1" hangingPunct="1"/>
            <a:r>
              <a:rPr lang="en-GB" sz="3600" b="1" dirty="0">
                <a:latin typeface="Arial Narrow" panose="020B0606020202030204" pitchFamily="34" charset="0"/>
              </a:rPr>
              <a:t>DISTRIBUTION OF SANDF MEMBERS WHO HAS ACQUIRED SKILLS FROM PROJECT </a:t>
            </a:r>
            <a:r>
              <a:rPr lang="en-GB" sz="3600" b="1" dirty="0" smtClean="0">
                <a:latin typeface="Arial Narrow" panose="020B0606020202030204" pitchFamily="34" charset="0"/>
              </a:rPr>
              <a:t>THUSANO</a:t>
            </a:r>
            <a:r>
              <a:rPr lang="en-ZA" altLang="en-US" sz="3600" b="1" dirty="0" smtClean="0">
                <a:latin typeface="Arial Narrow" panose="020B0606020202030204" pitchFamily="34" charset="0"/>
              </a:rPr>
              <a:t> (2/6)</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22</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256593346"/>
              </p:ext>
            </p:extLst>
          </p:nvPr>
        </p:nvGraphicFramePr>
        <p:xfrm>
          <a:off x="552970" y="1786955"/>
          <a:ext cx="10833944" cy="2218489"/>
        </p:xfrm>
        <a:graphic>
          <a:graphicData uri="http://schemas.openxmlformats.org/drawingml/2006/table">
            <a:tbl>
              <a:tblPr firstRow="1" bandRow="1">
                <a:tableStyleId>{5C22544A-7EE6-4342-B048-85BDC9FD1C3A}</a:tableStyleId>
              </a:tblPr>
              <a:tblGrid>
                <a:gridCol w="805468">
                  <a:extLst>
                    <a:ext uri="{9D8B030D-6E8A-4147-A177-3AD203B41FA5}">
                      <a16:colId xmlns:a16="http://schemas.microsoft.com/office/drawing/2014/main" xmlns="" val="20000"/>
                    </a:ext>
                  </a:extLst>
                </a:gridCol>
                <a:gridCol w="1653955">
                  <a:extLst>
                    <a:ext uri="{9D8B030D-6E8A-4147-A177-3AD203B41FA5}">
                      <a16:colId xmlns:a16="http://schemas.microsoft.com/office/drawing/2014/main" xmlns="" val="20001"/>
                    </a:ext>
                  </a:extLst>
                </a:gridCol>
                <a:gridCol w="3586229">
                  <a:extLst>
                    <a:ext uri="{9D8B030D-6E8A-4147-A177-3AD203B41FA5}">
                      <a16:colId xmlns:a16="http://schemas.microsoft.com/office/drawing/2014/main" xmlns="" val="20002"/>
                    </a:ext>
                  </a:extLst>
                </a:gridCol>
                <a:gridCol w="1871671">
                  <a:extLst>
                    <a:ext uri="{9D8B030D-6E8A-4147-A177-3AD203B41FA5}">
                      <a16:colId xmlns:a16="http://schemas.microsoft.com/office/drawing/2014/main" xmlns="" val="4290799974"/>
                    </a:ext>
                  </a:extLst>
                </a:gridCol>
                <a:gridCol w="2916621">
                  <a:extLst>
                    <a:ext uri="{9D8B030D-6E8A-4147-A177-3AD203B41FA5}">
                      <a16:colId xmlns:a16="http://schemas.microsoft.com/office/drawing/2014/main" xmlns="" val="20004"/>
                    </a:ext>
                  </a:extLst>
                </a:gridCol>
              </a:tblGrid>
              <a:tr h="389689">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Artisans Trained</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182880">
                <a:tc>
                  <a:txBody>
                    <a:bodyPr/>
                    <a:lstStyle/>
                    <a:p>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82880">
                <a:tc gridSpan="5">
                  <a:txBody>
                    <a:bodyPr/>
                    <a:lstStyle/>
                    <a:p>
                      <a:r>
                        <a:rPr lang="en-US" b="1" dirty="0" smtClean="0">
                          <a:solidFill>
                            <a:schemeClr val="tx1"/>
                          </a:solidFill>
                          <a:latin typeface="Arial Narrow" panose="020B0606020202030204" pitchFamily="34" charset="0"/>
                        </a:rPr>
                        <a:t>Members Acquired Skills in SA Through Working with Cuban Specialists</a:t>
                      </a:r>
                      <a:endParaRPr lang="en-US" b="1" dirty="0">
                        <a:solidFill>
                          <a:schemeClr val="tx1"/>
                        </a:solidFill>
                        <a:latin typeface="Arial Narrow" panose="020B0606020202030204" pitchFamily="34" charset="0"/>
                      </a:endParaRPr>
                    </a:p>
                  </a:txBody>
                  <a:tcPr>
                    <a:solidFill>
                      <a:srgbClr val="C00000"/>
                    </a:solidFill>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3455738358"/>
                  </a:ext>
                </a:extLst>
              </a:tr>
              <a:tr h="249095">
                <a:tc rowSpan="2">
                  <a:txBody>
                    <a:bodyPr/>
                    <a:lstStyle/>
                    <a:p>
                      <a:pPr algn="ctr"/>
                      <a:endParaRPr lang="en-US" dirty="0">
                        <a:latin typeface="Arial Narrow" panose="020B0606020202030204" pitchFamily="34" charset="0"/>
                      </a:endParaRPr>
                    </a:p>
                  </a:txBody>
                  <a:tcPr/>
                </a:tc>
                <a:tc rowSpan="2">
                  <a:txBody>
                    <a:bodyPr/>
                    <a:lstStyle/>
                    <a:p>
                      <a:endParaRPr lang="en-US" dirty="0" smtClean="0">
                        <a:latin typeface="Arial Narrow" panose="020B0606020202030204" pitchFamily="34" charset="0"/>
                      </a:endParaRPr>
                    </a:p>
                    <a:p>
                      <a:r>
                        <a:rPr lang="en-US" dirty="0" smtClean="0">
                          <a:latin typeface="Arial Narrow" panose="020B0606020202030204" pitchFamily="34" charset="0"/>
                        </a:rPr>
                        <a:t>SA Army </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3 South African Infantry Battalion</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Northern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11</a:t>
                      </a:r>
                      <a:endParaRPr lang="en-US" dirty="0">
                        <a:latin typeface="Arial Narrow" panose="020B0606020202030204" pitchFamily="34" charset="0"/>
                      </a:endParaRPr>
                    </a:p>
                  </a:txBody>
                  <a:tcPr/>
                </a:tc>
                <a:extLst>
                  <a:ext uri="{0D108BD9-81ED-4DB2-BD59-A6C34878D82A}">
                    <a16:rowId xmlns:a16="http://schemas.microsoft.com/office/drawing/2014/main" xmlns="" val="10002"/>
                  </a:ext>
                </a:extLst>
              </a:tr>
              <a:tr h="245942">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Main Ordinance Sub Depot </a:t>
                      </a:r>
                      <a:r>
                        <a:rPr lang="en-US" dirty="0" err="1" smtClean="0">
                          <a:latin typeface="Arial Narrow" panose="020B0606020202030204" pitchFamily="34" charset="0"/>
                        </a:rPr>
                        <a:t>Walmansthal</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Gauteng</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31</a:t>
                      </a:r>
                      <a:endParaRPr lang="en-US" dirty="0">
                        <a:latin typeface="Arial Narrow" panose="020B0606020202030204" pitchFamily="34" charset="0"/>
                      </a:endParaRPr>
                    </a:p>
                  </a:txBody>
                  <a:tcPr/>
                </a:tc>
                <a:extLst>
                  <a:ext uri="{0D108BD9-81ED-4DB2-BD59-A6C34878D82A}">
                    <a16:rowId xmlns:a16="http://schemas.microsoft.com/office/drawing/2014/main" xmlns="" val="10003"/>
                  </a:ext>
                </a:extLst>
              </a:tr>
              <a:tr h="0">
                <a:tc gridSpan="4">
                  <a:txBody>
                    <a:bodyPr/>
                    <a:lstStyle/>
                    <a:p>
                      <a:pPr algn="l"/>
                      <a:r>
                        <a:rPr lang="en-US" b="1" dirty="0" smtClean="0">
                          <a:solidFill>
                            <a:schemeClr val="tx1"/>
                          </a:solidFill>
                          <a:latin typeface="Arial Narrow" panose="020B0606020202030204" pitchFamily="34" charset="0"/>
                        </a:rPr>
                        <a:t>Total </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endParaRPr lang="en-US" dirty="0">
                        <a:latin typeface="Arial Narrow" panose="020B0606020202030204" pitchFamily="34" charset="0"/>
                      </a:endParaRPr>
                    </a:p>
                  </a:txBody>
                  <a:tcPr/>
                </a:tc>
                <a:tc hMerge="1">
                  <a:txBody>
                    <a:bodyPr/>
                    <a:lstStyle/>
                    <a:p>
                      <a:endParaRPr lang="en-US" dirty="0">
                        <a:latin typeface="Arial Narrow" panose="020B0606020202030204" pitchFamily="34" charset="0"/>
                      </a:endParaRPr>
                    </a:p>
                  </a:txBody>
                  <a:tcPr/>
                </a:tc>
                <a:tc hMerge="1">
                  <a:txBody>
                    <a:bodyPr/>
                    <a:lstStyle/>
                    <a:p>
                      <a:endParaRPr lang="en-ZA"/>
                    </a:p>
                  </a:txBody>
                  <a:tcPr/>
                </a:tc>
                <a:tc>
                  <a:txBody>
                    <a:bodyPr/>
                    <a:lstStyle/>
                    <a:p>
                      <a:pPr algn="ctr"/>
                      <a:r>
                        <a:rPr lang="en-US" b="1" dirty="0" smtClean="0">
                          <a:solidFill>
                            <a:schemeClr val="tx1"/>
                          </a:solidFill>
                          <a:latin typeface="Arial Narrow" panose="020B0606020202030204" pitchFamily="34" charset="0"/>
                        </a:rPr>
                        <a:t>449</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xmlns="" val="28525713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607682" y="-44449"/>
            <a:ext cx="7387549" cy="1354137"/>
          </a:xfrm>
        </p:spPr>
        <p:txBody>
          <a:bodyPr/>
          <a:lstStyle/>
          <a:p>
            <a:pPr eaLnBrk="1" hangingPunct="1"/>
            <a:r>
              <a:rPr lang="en-GB" sz="3600" b="1" dirty="0">
                <a:latin typeface="Arial Narrow" panose="020B0606020202030204" pitchFamily="34" charset="0"/>
              </a:rPr>
              <a:t>DISTRIBUTION OF SANDF MEMBERS WHO HAS ACQUIRED SKILLS FROM PROJECT </a:t>
            </a:r>
            <a:r>
              <a:rPr lang="en-GB" sz="3600" b="1" dirty="0" smtClean="0">
                <a:latin typeface="Arial Narrow" panose="020B0606020202030204" pitchFamily="34" charset="0"/>
              </a:rPr>
              <a:t>THUSANO</a:t>
            </a:r>
            <a:r>
              <a:rPr lang="en-ZA" altLang="en-US" sz="3600" b="1" dirty="0" smtClean="0">
                <a:latin typeface="Arial Narrow" panose="020B0606020202030204" pitchFamily="34" charset="0"/>
              </a:rPr>
              <a:t> (3/6)</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23</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805475721"/>
              </p:ext>
            </p:extLst>
          </p:nvPr>
        </p:nvGraphicFramePr>
        <p:xfrm>
          <a:off x="662152" y="2018967"/>
          <a:ext cx="10783614" cy="3681529"/>
        </p:xfrm>
        <a:graphic>
          <a:graphicData uri="http://schemas.openxmlformats.org/drawingml/2006/table">
            <a:tbl>
              <a:tblPr firstRow="1" bandRow="1">
                <a:tableStyleId>{5C22544A-7EE6-4342-B048-85BDC9FD1C3A}</a:tableStyleId>
              </a:tblPr>
              <a:tblGrid>
                <a:gridCol w="805468">
                  <a:extLst>
                    <a:ext uri="{9D8B030D-6E8A-4147-A177-3AD203B41FA5}">
                      <a16:colId xmlns:a16="http://schemas.microsoft.com/office/drawing/2014/main" xmlns="" val="20000"/>
                    </a:ext>
                  </a:extLst>
                </a:gridCol>
                <a:gridCol w="1653953">
                  <a:extLst>
                    <a:ext uri="{9D8B030D-6E8A-4147-A177-3AD203B41FA5}">
                      <a16:colId xmlns:a16="http://schemas.microsoft.com/office/drawing/2014/main" xmlns="" val="20001"/>
                    </a:ext>
                  </a:extLst>
                </a:gridCol>
                <a:gridCol w="3535901">
                  <a:extLst>
                    <a:ext uri="{9D8B030D-6E8A-4147-A177-3AD203B41FA5}">
                      <a16:colId xmlns:a16="http://schemas.microsoft.com/office/drawing/2014/main" xmlns="" val="20002"/>
                    </a:ext>
                  </a:extLst>
                </a:gridCol>
                <a:gridCol w="1871671">
                  <a:extLst>
                    <a:ext uri="{9D8B030D-6E8A-4147-A177-3AD203B41FA5}">
                      <a16:colId xmlns:a16="http://schemas.microsoft.com/office/drawing/2014/main" xmlns="" val="4290799974"/>
                    </a:ext>
                  </a:extLst>
                </a:gridCol>
                <a:gridCol w="2916621">
                  <a:extLst>
                    <a:ext uri="{9D8B030D-6E8A-4147-A177-3AD203B41FA5}">
                      <a16:colId xmlns:a16="http://schemas.microsoft.com/office/drawing/2014/main" xmlns="" val="20004"/>
                    </a:ext>
                  </a:extLst>
                </a:gridCol>
              </a:tblGrid>
              <a:tr h="389689">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Artisans Trained</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182880">
                <a:tc>
                  <a:txBody>
                    <a:bodyPr/>
                    <a:lstStyle/>
                    <a:p>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82880">
                <a:tc gridSpan="5">
                  <a:txBody>
                    <a:bodyPr/>
                    <a:lstStyle/>
                    <a:p>
                      <a:r>
                        <a:rPr lang="en-US" b="1" dirty="0" smtClean="0">
                          <a:solidFill>
                            <a:schemeClr val="tx1"/>
                          </a:solidFill>
                          <a:latin typeface="Arial Narrow" panose="020B0606020202030204" pitchFamily="34" charset="0"/>
                        </a:rPr>
                        <a:t>Members Acquired Skills in SA Through Working with</a:t>
                      </a:r>
                      <a:r>
                        <a:rPr lang="en-US" b="1" baseline="0" dirty="0" smtClean="0">
                          <a:solidFill>
                            <a:schemeClr val="tx1"/>
                          </a:solidFill>
                          <a:latin typeface="Arial Narrow" panose="020B0606020202030204" pitchFamily="34" charset="0"/>
                        </a:rPr>
                        <a:t> Cuban Specialists</a:t>
                      </a:r>
                      <a:endParaRPr lang="en-US" b="1" dirty="0">
                        <a:solidFill>
                          <a:schemeClr val="tx1"/>
                        </a:solidFill>
                        <a:latin typeface="Arial Narrow" panose="020B0606020202030204" pitchFamily="34" charset="0"/>
                      </a:endParaRPr>
                    </a:p>
                  </a:txBody>
                  <a:tcPr>
                    <a:solidFill>
                      <a:srgbClr val="C00000"/>
                    </a:solidFill>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1087143275"/>
                  </a:ext>
                </a:extLst>
              </a:tr>
              <a:tr h="184447">
                <a:tc rowSpan="6">
                  <a:txBody>
                    <a:bodyPr/>
                    <a:lstStyle/>
                    <a:p>
                      <a:pPr algn="ctr"/>
                      <a:endParaRPr lang="en-US" dirty="0" smtClean="0">
                        <a:latin typeface="Arial Narrow" panose="020B0606020202030204" pitchFamily="34" charset="0"/>
                      </a:endParaRPr>
                    </a:p>
                    <a:p>
                      <a:pPr algn="ctr"/>
                      <a:endParaRPr lang="en-US" dirty="0" smtClean="0">
                        <a:latin typeface="Arial Narrow" panose="020B0606020202030204" pitchFamily="34" charset="0"/>
                      </a:endParaRPr>
                    </a:p>
                    <a:p>
                      <a:pPr algn="ctr"/>
                      <a:r>
                        <a:rPr lang="en-US" dirty="0" smtClean="0">
                          <a:latin typeface="Arial Narrow" panose="020B0606020202030204" pitchFamily="34" charset="0"/>
                        </a:rPr>
                        <a:t>2</a:t>
                      </a:r>
                      <a:endParaRPr lang="en-US" dirty="0">
                        <a:latin typeface="Arial Narrow" panose="020B0606020202030204" pitchFamily="34" charset="0"/>
                      </a:endParaRPr>
                    </a:p>
                  </a:txBody>
                  <a:tcPr/>
                </a:tc>
                <a:tc rowSpan="6">
                  <a:txBody>
                    <a:bodyPr/>
                    <a:lstStyle/>
                    <a:p>
                      <a:endParaRPr lang="en-US" dirty="0" smtClean="0">
                        <a:latin typeface="Arial Narrow" panose="020B0606020202030204" pitchFamily="34" charset="0"/>
                      </a:endParaRPr>
                    </a:p>
                    <a:p>
                      <a:endParaRPr lang="en-US" dirty="0" smtClean="0">
                        <a:latin typeface="Arial Narrow" panose="020B0606020202030204" pitchFamily="34" charset="0"/>
                      </a:endParaRPr>
                    </a:p>
                    <a:p>
                      <a:r>
                        <a:rPr lang="en-US" dirty="0" smtClean="0">
                          <a:latin typeface="Arial Narrow" panose="020B0606020202030204" pitchFamily="34" charset="0"/>
                        </a:rPr>
                        <a:t>SAAF</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AFB </a:t>
                      </a:r>
                      <a:r>
                        <a:rPr lang="en-US" dirty="0" err="1" smtClean="0">
                          <a:latin typeface="Arial Narrow" panose="020B0606020202030204" pitchFamily="34" charset="0"/>
                        </a:rPr>
                        <a:t>Hoedspruit</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Mpumalanga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tc>
                <a:extLst>
                  <a:ext uri="{0D108BD9-81ED-4DB2-BD59-A6C34878D82A}">
                    <a16:rowId xmlns:a16="http://schemas.microsoft.com/office/drawing/2014/main" xmlns="" val="10005"/>
                  </a:ext>
                </a:extLst>
              </a:tr>
              <a:tr h="206944">
                <a:tc vMerge="1">
                  <a:txBody>
                    <a:bodyPr/>
                    <a:lstStyle/>
                    <a:p>
                      <a:endParaRPr lang="en-ZA"/>
                    </a:p>
                  </a:txBody>
                  <a:tcPr/>
                </a:tc>
                <a:tc vMerge="1">
                  <a:txBody>
                    <a:bodyPr/>
                    <a:lstStyle/>
                    <a:p>
                      <a:endParaRPr lang="en-ZA"/>
                    </a:p>
                  </a:txBody>
                  <a:tcPr/>
                </a:tc>
                <a:tc>
                  <a:txBody>
                    <a:bodyPr/>
                    <a:lstStyle/>
                    <a:p>
                      <a:r>
                        <a:rPr lang="en-US" dirty="0" smtClean="0">
                          <a:latin typeface="Arial Narrow" panose="020B0606020202030204" pitchFamily="34" charset="0"/>
                        </a:rPr>
                        <a:t>AFB </a:t>
                      </a:r>
                      <a:r>
                        <a:rPr lang="en-US" dirty="0" err="1" smtClean="0">
                          <a:latin typeface="Arial Narrow" panose="020B0606020202030204" pitchFamily="34" charset="0"/>
                        </a:rPr>
                        <a:t>Makhado</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Limpopo</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6</a:t>
                      </a:r>
                      <a:endParaRPr lang="en-US" dirty="0">
                        <a:latin typeface="Arial Narrow" panose="020B0606020202030204" pitchFamily="34" charset="0"/>
                      </a:endParaRPr>
                    </a:p>
                  </a:txBody>
                  <a:tcPr/>
                </a:tc>
                <a:extLst>
                  <a:ext uri="{0D108BD9-81ED-4DB2-BD59-A6C34878D82A}">
                    <a16:rowId xmlns:a16="http://schemas.microsoft.com/office/drawing/2014/main" xmlns="" val="3260323670"/>
                  </a:ext>
                </a:extLst>
              </a:tr>
              <a:tr h="242236">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AFB Durban</a:t>
                      </a:r>
                      <a:endParaRPr lang="en-US" dirty="0">
                        <a:latin typeface="Arial Narrow" panose="020B0606020202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err="1" smtClean="0">
                          <a:latin typeface="Arial Narrow" panose="020B0606020202030204" pitchFamily="34" charset="0"/>
                        </a:rPr>
                        <a:t>KwaZulu</a:t>
                      </a:r>
                      <a:r>
                        <a:rPr lang="en-US" dirty="0" smtClean="0">
                          <a:latin typeface="Arial Narrow" panose="020B0606020202030204" pitchFamily="34" charset="0"/>
                        </a:rPr>
                        <a:t> Natal</a:t>
                      </a:r>
                    </a:p>
                  </a:txBody>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tc>
                <a:extLst>
                  <a:ext uri="{0D108BD9-81ED-4DB2-BD59-A6C34878D82A}">
                    <a16:rowId xmlns:a16="http://schemas.microsoft.com/office/drawing/2014/main" xmlns="" val="10006"/>
                  </a:ext>
                </a:extLst>
              </a:tr>
              <a:tr h="245445">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AFB </a:t>
                      </a:r>
                      <a:r>
                        <a:rPr lang="en-US" dirty="0" err="1" smtClean="0">
                          <a:latin typeface="Arial Narrow" panose="020B0606020202030204" pitchFamily="34" charset="0"/>
                        </a:rPr>
                        <a:t>Bloemspruit</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Free State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4</a:t>
                      </a:r>
                      <a:endParaRPr lang="en-US" dirty="0">
                        <a:latin typeface="Arial Narrow" panose="020B0606020202030204" pitchFamily="34" charset="0"/>
                      </a:endParaRPr>
                    </a:p>
                  </a:txBody>
                  <a:tcPr/>
                </a:tc>
                <a:extLst>
                  <a:ext uri="{0D108BD9-81ED-4DB2-BD59-A6C34878D82A}">
                    <a16:rowId xmlns:a16="http://schemas.microsoft.com/office/drawing/2014/main" xmlns="" val="10007"/>
                  </a:ext>
                </a:extLst>
              </a:tr>
              <a:tr h="273537">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AFB </a:t>
                      </a:r>
                      <a:r>
                        <a:rPr lang="en-US" dirty="0" err="1" smtClean="0">
                          <a:latin typeface="Arial Narrow" panose="020B0606020202030204" pitchFamily="34" charset="0"/>
                        </a:rPr>
                        <a:t>Ysterplaat</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Western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5</a:t>
                      </a:r>
                      <a:endParaRPr lang="en-US" dirty="0">
                        <a:latin typeface="Arial Narrow" panose="020B0606020202030204" pitchFamily="34" charset="0"/>
                      </a:endParaRPr>
                    </a:p>
                  </a:txBody>
                  <a:tcPr/>
                </a:tc>
                <a:extLst>
                  <a:ext uri="{0D108BD9-81ED-4DB2-BD59-A6C34878D82A}">
                    <a16:rowId xmlns:a16="http://schemas.microsoft.com/office/drawing/2014/main" xmlns="" val="10008"/>
                  </a:ext>
                </a:extLst>
              </a:tr>
              <a:tr h="181314">
                <a:tc vMerge="1">
                  <a:txBody>
                    <a:bodyPr/>
                    <a:lstStyle/>
                    <a:p>
                      <a:pPr algn="ctr"/>
                      <a:endParaRPr lang="en-US" dirty="0">
                        <a:latin typeface="Arial Narrow" panose="020B0606020202030204" pitchFamily="34" charset="0"/>
                      </a:endParaRPr>
                    </a:p>
                  </a:txBody>
                  <a:tcPr/>
                </a:tc>
                <a:tc vMerge="1">
                  <a:txBody>
                    <a:bodyPr/>
                    <a:lstStyle/>
                    <a:p>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AFB Overberg</a:t>
                      </a:r>
                      <a:endParaRPr lang="en-US"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Western Cape</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3</a:t>
                      </a:r>
                      <a:endParaRPr lang="en-US" dirty="0">
                        <a:latin typeface="Arial Narrow" panose="020B0606020202030204" pitchFamily="34" charset="0"/>
                      </a:endParaRPr>
                    </a:p>
                  </a:txBody>
                  <a:tcPr/>
                </a:tc>
                <a:extLst>
                  <a:ext uri="{0D108BD9-81ED-4DB2-BD59-A6C34878D82A}">
                    <a16:rowId xmlns:a16="http://schemas.microsoft.com/office/drawing/2014/main" xmlns="" val="10009"/>
                  </a:ext>
                </a:extLst>
              </a:tr>
              <a:tr h="121920">
                <a:tc gridSpan="4">
                  <a:txBody>
                    <a:bodyPr/>
                    <a:lstStyle/>
                    <a:p>
                      <a:pPr algn="l"/>
                      <a:r>
                        <a:rPr lang="en-US" b="1" dirty="0" smtClean="0">
                          <a:solidFill>
                            <a:schemeClr val="tx1"/>
                          </a:solidFill>
                          <a:latin typeface="Arial Narrow" panose="020B0606020202030204" pitchFamily="34" charset="0"/>
                        </a:rPr>
                        <a:t>Total</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endParaRPr lang="en-US" dirty="0">
                        <a:latin typeface="Arial Narrow" panose="020B0606020202030204" pitchFamily="34" charset="0"/>
                      </a:endParaRPr>
                    </a:p>
                  </a:txBody>
                  <a:tcPr/>
                </a:tc>
                <a:tc hMerge="1">
                  <a:txBody>
                    <a:bodyPr/>
                    <a:lstStyle/>
                    <a:p>
                      <a:endParaRPr lang="en-US" dirty="0">
                        <a:latin typeface="Arial Narrow" panose="020B0606020202030204" pitchFamily="34" charset="0"/>
                      </a:endParaRPr>
                    </a:p>
                  </a:txBody>
                  <a:tcPr/>
                </a:tc>
                <a:tc hMerge="1">
                  <a:txBody>
                    <a:bodyPr/>
                    <a:lstStyle/>
                    <a:p>
                      <a:endParaRPr lang="en-ZA"/>
                    </a:p>
                  </a:txBody>
                  <a:tcPr/>
                </a:tc>
                <a:tc>
                  <a:txBody>
                    <a:bodyPr/>
                    <a:lstStyle/>
                    <a:p>
                      <a:pPr algn="ctr"/>
                      <a:r>
                        <a:rPr lang="en-US" b="1" dirty="0" smtClean="0">
                          <a:solidFill>
                            <a:schemeClr val="tx1"/>
                          </a:solidFill>
                          <a:latin typeface="Arial Narrow" panose="020B0606020202030204" pitchFamily="34" charset="0"/>
                        </a:rPr>
                        <a:t>26</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32719477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607682" y="210687"/>
            <a:ext cx="7387549" cy="1354137"/>
          </a:xfrm>
        </p:spPr>
        <p:txBody>
          <a:bodyPr/>
          <a:lstStyle/>
          <a:p>
            <a:pPr algn="ctr" eaLnBrk="1" hangingPunct="1"/>
            <a:r>
              <a:rPr lang="en-GB" sz="3600" b="1" dirty="0">
                <a:latin typeface="Arial Narrow" panose="020B0606020202030204" pitchFamily="34" charset="0"/>
              </a:rPr>
              <a:t>DISTRIBUTION OF SANDF MEMBERS WHO HAS ACQUIRED SKILLS FROM PROJECT THUSANO</a:t>
            </a:r>
            <a:r>
              <a:rPr lang="en-ZA" altLang="en-US" sz="3600" b="1" dirty="0" smtClean="0">
                <a:latin typeface="Arial Narrow" panose="020B0606020202030204" pitchFamily="34" charset="0"/>
              </a:rPr>
              <a:t>(4/6)</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24</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412127900"/>
              </p:ext>
            </p:extLst>
          </p:nvPr>
        </p:nvGraphicFramePr>
        <p:xfrm>
          <a:off x="545432" y="2001554"/>
          <a:ext cx="10938141" cy="2103120"/>
        </p:xfrm>
        <a:graphic>
          <a:graphicData uri="http://schemas.openxmlformats.org/drawingml/2006/table">
            <a:tbl>
              <a:tblPr firstRow="1" bandRow="1">
                <a:tableStyleId>{5C22544A-7EE6-4342-B048-85BDC9FD1C3A}</a:tableStyleId>
              </a:tblPr>
              <a:tblGrid>
                <a:gridCol w="667083">
                  <a:extLst>
                    <a:ext uri="{9D8B030D-6E8A-4147-A177-3AD203B41FA5}">
                      <a16:colId xmlns:a16="http://schemas.microsoft.com/office/drawing/2014/main" xmlns="" val="20000"/>
                    </a:ext>
                  </a:extLst>
                </a:gridCol>
                <a:gridCol w="1698800">
                  <a:extLst>
                    <a:ext uri="{9D8B030D-6E8A-4147-A177-3AD203B41FA5}">
                      <a16:colId xmlns:a16="http://schemas.microsoft.com/office/drawing/2014/main" xmlns="" val="20001"/>
                    </a:ext>
                  </a:extLst>
                </a:gridCol>
                <a:gridCol w="3654131">
                  <a:extLst>
                    <a:ext uri="{9D8B030D-6E8A-4147-A177-3AD203B41FA5}">
                      <a16:colId xmlns:a16="http://schemas.microsoft.com/office/drawing/2014/main" xmlns="" val="20002"/>
                    </a:ext>
                  </a:extLst>
                </a:gridCol>
                <a:gridCol w="1922421">
                  <a:extLst>
                    <a:ext uri="{9D8B030D-6E8A-4147-A177-3AD203B41FA5}">
                      <a16:colId xmlns:a16="http://schemas.microsoft.com/office/drawing/2014/main" xmlns="" val="4290799974"/>
                    </a:ext>
                  </a:extLst>
                </a:gridCol>
                <a:gridCol w="2995706">
                  <a:extLst>
                    <a:ext uri="{9D8B030D-6E8A-4147-A177-3AD203B41FA5}">
                      <a16:colId xmlns:a16="http://schemas.microsoft.com/office/drawing/2014/main" xmlns="" val="20004"/>
                    </a:ext>
                  </a:extLst>
                </a:gridCol>
              </a:tblGrid>
              <a:tr h="389689">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Artisans Trained</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182880">
                <a:tc>
                  <a:txBody>
                    <a:bodyPr/>
                    <a:lstStyle/>
                    <a:p>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82880">
                <a:tc gridSpan="5">
                  <a:txBody>
                    <a:bodyPr/>
                    <a:lstStyle/>
                    <a:p>
                      <a:r>
                        <a:rPr lang="en-US" b="1" dirty="0" smtClean="0">
                          <a:solidFill>
                            <a:schemeClr val="tx1"/>
                          </a:solidFill>
                          <a:latin typeface="Arial Narrow" panose="020B0606020202030204" pitchFamily="34" charset="0"/>
                        </a:rPr>
                        <a:t>Members Acquired Skills in SA Through Working with Cuban Specialists</a:t>
                      </a:r>
                      <a:endParaRPr lang="en-US" b="1" dirty="0">
                        <a:solidFill>
                          <a:schemeClr val="tx1"/>
                        </a:solidFill>
                        <a:latin typeface="Arial Narrow" panose="020B0606020202030204" pitchFamily="34" charset="0"/>
                      </a:endParaRPr>
                    </a:p>
                  </a:txBody>
                  <a:tcPr>
                    <a:solidFill>
                      <a:srgbClr val="C00000"/>
                    </a:solidFill>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292586884"/>
                  </a:ext>
                </a:extLst>
              </a:tr>
              <a:tr h="121920">
                <a:tc>
                  <a:txBody>
                    <a:bodyPr/>
                    <a:lstStyle/>
                    <a:p>
                      <a:pPr algn="ctr"/>
                      <a:r>
                        <a:rPr lang="en-US" dirty="0" smtClean="0">
                          <a:latin typeface="Arial Narrow" panose="020B0606020202030204" pitchFamily="34" charset="0"/>
                        </a:rPr>
                        <a:t>3</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SAMHS</a:t>
                      </a:r>
                      <a:endParaRPr lang="en-US" dirty="0">
                        <a:latin typeface="Arial Narrow" panose="020B0606020202030204" pitchFamily="34" charset="0"/>
                      </a:endParaRPr>
                    </a:p>
                  </a:txBody>
                  <a:tcPr/>
                </a:tc>
                <a:tc>
                  <a:txBody>
                    <a:bodyPr/>
                    <a:lstStyle/>
                    <a:p>
                      <a:pPr algn="l"/>
                      <a:r>
                        <a:rPr lang="en-US" b="0" dirty="0" smtClean="0">
                          <a:latin typeface="Arial Narrow" panose="020B0606020202030204" pitchFamily="34" charset="0"/>
                        </a:rPr>
                        <a:t>8 Medical Battalion</a:t>
                      </a:r>
                      <a:endParaRPr lang="en-US" b="0" dirty="0">
                        <a:latin typeface="Arial Narrow" panose="020B0606020202030204" pitchFamily="34" charset="0"/>
                      </a:endParaRPr>
                    </a:p>
                  </a:txBody>
                  <a:tcPr/>
                </a:tc>
                <a:tc>
                  <a:txBody>
                    <a:bodyPr/>
                    <a:lstStyle/>
                    <a:p>
                      <a:pPr algn="l"/>
                      <a:r>
                        <a:rPr lang="en-US" dirty="0" smtClean="0">
                          <a:latin typeface="Arial Narrow" panose="020B0606020202030204" pitchFamily="34" charset="0"/>
                        </a:rPr>
                        <a:t>Gauteng</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10</a:t>
                      </a:r>
                      <a:endParaRPr lang="en-US" dirty="0">
                        <a:latin typeface="Arial Narrow" panose="020B0606020202030204" pitchFamily="34" charset="0"/>
                      </a:endParaRPr>
                    </a:p>
                  </a:txBody>
                  <a:tcPr/>
                </a:tc>
                <a:extLst>
                  <a:ext uri="{0D108BD9-81ED-4DB2-BD59-A6C34878D82A}">
                    <a16:rowId xmlns:a16="http://schemas.microsoft.com/office/drawing/2014/main" xmlns="" val="10011"/>
                  </a:ext>
                </a:extLst>
              </a:tr>
              <a:tr h="0">
                <a:tc gridSpan="4">
                  <a:txBody>
                    <a:bodyPr/>
                    <a:lstStyle/>
                    <a:p>
                      <a:pPr algn="l"/>
                      <a:r>
                        <a:rPr lang="en-US" b="1" dirty="0" smtClean="0">
                          <a:solidFill>
                            <a:schemeClr val="tx1"/>
                          </a:solidFill>
                          <a:latin typeface="Arial Narrow" panose="020B0606020202030204" pitchFamily="34" charset="0"/>
                        </a:rPr>
                        <a:t>Total</a:t>
                      </a:r>
                      <a:endParaRPr lang="en-US" b="0" dirty="0">
                        <a:solidFill>
                          <a:schemeClr val="tx1"/>
                        </a:solidFill>
                        <a:latin typeface="Arial Narrow" panose="020B0606020202030204" pitchFamily="34" charset="0"/>
                      </a:endParaRPr>
                    </a:p>
                  </a:txBody>
                  <a:tcPr>
                    <a:solidFill>
                      <a:schemeClr val="accent1"/>
                    </a:solidFill>
                  </a:tcPr>
                </a:tc>
                <a:tc hMerge="1">
                  <a:txBody>
                    <a:bodyPr/>
                    <a:lstStyle/>
                    <a:p>
                      <a:endParaRPr lang="en-US" dirty="0">
                        <a:latin typeface="Arial Narrow" panose="020B0606020202030204" pitchFamily="34" charset="0"/>
                      </a:endParaRPr>
                    </a:p>
                  </a:txBody>
                  <a:tcPr/>
                </a:tc>
                <a:tc hMerge="1">
                  <a:txBody>
                    <a:bodyPr/>
                    <a:lstStyle/>
                    <a:p>
                      <a:pPr algn="l"/>
                      <a:endParaRPr lang="en-US" b="1" dirty="0">
                        <a:latin typeface="Arial Narrow" panose="020B0606020202030204" pitchFamily="34" charset="0"/>
                      </a:endParaRPr>
                    </a:p>
                  </a:txBody>
                  <a:tcPr/>
                </a:tc>
                <a:tc hMerge="1">
                  <a:txBody>
                    <a:bodyPr/>
                    <a:lstStyle/>
                    <a:p>
                      <a:endParaRPr lang="en-ZA" dirty="0"/>
                    </a:p>
                  </a:txBody>
                  <a:tcPr/>
                </a:tc>
                <a:tc>
                  <a:txBody>
                    <a:bodyPr/>
                    <a:lstStyle/>
                    <a:p>
                      <a:pPr algn="ctr"/>
                      <a:r>
                        <a:rPr lang="en-US" b="1" dirty="0" smtClean="0">
                          <a:solidFill>
                            <a:schemeClr val="tx1"/>
                          </a:solidFill>
                          <a:latin typeface="Arial Narrow" panose="020B0606020202030204" pitchFamily="34" charset="0"/>
                        </a:rPr>
                        <a:t>10</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328590782"/>
                  </a:ext>
                </a:extLst>
              </a:tr>
            </a:tbl>
          </a:graphicData>
        </a:graphic>
      </p:graphicFrame>
    </p:spTree>
    <p:extLst>
      <p:ext uri="{BB962C8B-B14F-4D97-AF65-F5344CB8AC3E}">
        <p14:creationId xmlns:p14="http://schemas.microsoft.com/office/powerpoint/2010/main" xmlns="" val="26233330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607682" y="210687"/>
            <a:ext cx="7387549" cy="1354137"/>
          </a:xfrm>
        </p:spPr>
        <p:txBody>
          <a:bodyPr/>
          <a:lstStyle/>
          <a:p>
            <a:pPr algn="ctr" eaLnBrk="1" hangingPunct="1"/>
            <a:r>
              <a:rPr lang="en-GB" sz="3600" b="1" dirty="0">
                <a:latin typeface="Arial Narrow" panose="020B0606020202030204" pitchFamily="34" charset="0"/>
              </a:rPr>
              <a:t>DISTRIBUTION OF SANDF MEMBERS WHO HAS ACQUIRED SKILLS FROM PROJECT THUSANO</a:t>
            </a:r>
            <a:r>
              <a:rPr lang="en-ZA" altLang="en-US" sz="3600" b="1" dirty="0" smtClean="0">
                <a:latin typeface="Arial Narrow" panose="020B0606020202030204" pitchFamily="34" charset="0"/>
              </a:rPr>
              <a:t>(5/6)</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25</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63845953"/>
              </p:ext>
            </p:extLst>
          </p:nvPr>
        </p:nvGraphicFramePr>
        <p:xfrm>
          <a:off x="545432" y="2001554"/>
          <a:ext cx="10938141" cy="3587356"/>
        </p:xfrm>
        <a:graphic>
          <a:graphicData uri="http://schemas.openxmlformats.org/drawingml/2006/table">
            <a:tbl>
              <a:tblPr firstRow="1" bandRow="1">
                <a:tableStyleId>{5C22544A-7EE6-4342-B048-85BDC9FD1C3A}</a:tableStyleId>
              </a:tblPr>
              <a:tblGrid>
                <a:gridCol w="667083">
                  <a:extLst>
                    <a:ext uri="{9D8B030D-6E8A-4147-A177-3AD203B41FA5}">
                      <a16:colId xmlns:a16="http://schemas.microsoft.com/office/drawing/2014/main" xmlns="" val="20000"/>
                    </a:ext>
                  </a:extLst>
                </a:gridCol>
                <a:gridCol w="1698800">
                  <a:extLst>
                    <a:ext uri="{9D8B030D-6E8A-4147-A177-3AD203B41FA5}">
                      <a16:colId xmlns:a16="http://schemas.microsoft.com/office/drawing/2014/main" xmlns="" val="20001"/>
                    </a:ext>
                  </a:extLst>
                </a:gridCol>
                <a:gridCol w="3654131">
                  <a:extLst>
                    <a:ext uri="{9D8B030D-6E8A-4147-A177-3AD203B41FA5}">
                      <a16:colId xmlns:a16="http://schemas.microsoft.com/office/drawing/2014/main" xmlns="" val="20002"/>
                    </a:ext>
                  </a:extLst>
                </a:gridCol>
                <a:gridCol w="1922421">
                  <a:extLst>
                    <a:ext uri="{9D8B030D-6E8A-4147-A177-3AD203B41FA5}">
                      <a16:colId xmlns:a16="http://schemas.microsoft.com/office/drawing/2014/main" xmlns="" val="4290799974"/>
                    </a:ext>
                  </a:extLst>
                </a:gridCol>
                <a:gridCol w="2995706">
                  <a:extLst>
                    <a:ext uri="{9D8B030D-6E8A-4147-A177-3AD203B41FA5}">
                      <a16:colId xmlns:a16="http://schemas.microsoft.com/office/drawing/2014/main" xmlns="" val="20004"/>
                    </a:ext>
                  </a:extLst>
                </a:gridCol>
              </a:tblGrid>
              <a:tr h="389689">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Artisans Trained</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331076">
                <a:tc>
                  <a:txBody>
                    <a:bodyPr/>
                    <a:lstStyle/>
                    <a:p>
                      <a:endParaRPr lang="en-US">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21920">
                <a:tc gridSpan="5">
                  <a:txBody>
                    <a:bodyPr/>
                    <a:lstStyle/>
                    <a:p>
                      <a:pPr algn="l"/>
                      <a:r>
                        <a:rPr lang="en-US" b="1" dirty="0" smtClean="0">
                          <a:solidFill>
                            <a:schemeClr val="tx1"/>
                          </a:solidFill>
                          <a:latin typeface="Arial Narrow" panose="020B0606020202030204" pitchFamily="34" charset="0"/>
                        </a:rPr>
                        <a:t>Members</a:t>
                      </a:r>
                      <a:r>
                        <a:rPr lang="en-US" b="1" baseline="0" dirty="0" smtClean="0">
                          <a:solidFill>
                            <a:schemeClr val="tx1"/>
                          </a:solidFill>
                          <a:latin typeface="Arial Narrow" panose="020B0606020202030204" pitchFamily="34" charset="0"/>
                        </a:rPr>
                        <a:t> Acquired Skills Through Training in Cuba</a:t>
                      </a:r>
                      <a:endParaRPr lang="en-US" b="1" dirty="0">
                        <a:solidFill>
                          <a:schemeClr val="tx1"/>
                        </a:solidFill>
                        <a:latin typeface="Arial Narrow" panose="020B0606020202030204" pitchFamily="34" charset="0"/>
                      </a:endParaRPr>
                    </a:p>
                  </a:txBody>
                  <a:tcPr>
                    <a:solidFill>
                      <a:srgbClr val="C00000"/>
                    </a:solidFill>
                  </a:tcPr>
                </a:tc>
                <a:tc hMerge="1">
                  <a:txBody>
                    <a:bodyPr/>
                    <a:lstStyle/>
                    <a:p>
                      <a:endParaRPr lang="en-US" dirty="0">
                        <a:latin typeface="Arial Narrow" panose="020B0606020202030204" pitchFamily="34" charset="0"/>
                      </a:endParaRPr>
                    </a:p>
                  </a:txBody>
                  <a:tcPr/>
                </a:tc>
                <a:tc hMerge="1">
                  <a:txBody>
                    <a:bodyPr/>
                    <a:lstStyle/>
                    <a:p>
                      <a:pPr algn="l"/>
                      <a:endParaRPr lang="en-US" b="0" dirty="0">
                        <a:latin typeface="Arial Narrow" panose="020B0606020202030204" pitchFamily="34" charset="0"/>
                      </a:endParaRPr>
                    </a:p>
                  </a:txBody>
                  <a:tcPr/>
                </a:tc>
                <a:tc hMerge="1">
                  <a:txBody>
                    <a:bodyPr/>
                    <a:lstStyle/>
                    <a:p>
                      <a:pPr algn="l"/>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10011"/>
                  </a:ext>
                </a:extLst>
              </a:tr>
              <a:tr h="407276">
                <a:tc>
                  <a:txBody>
                    <a:bodyPr/>
                    <a:lstStyle/>
                    <a:p>
                      <a:pPr algn="ctr"/>
                      <a:r>
                        <a:rPr lang="en-US" b="0" dirty="0" smtClean="0">
                          <a:latin typeface="Arial Narrow" panose="020B0606020202030204" pitchFamily="34" charset="0"/>
                        </a:rPr>
                        <a:t>4</a:t>
                      </a:r>
                      <a:endParaRPr lang="en-US" b="0" dirty="0">
                        <a:latin typeface="Arial Narrow" panose="020B0606020202030204" pitchFamily="34" charset="0"/>
                      </a:endParaRPr>
                    </a:p>
                  </a:txBody>
                  <a:tcPr/>
                </a:tc>
                <a:tc>
                  <a:txBody>
                    <a:bodyPr/>
                    <a:lstStyle/>
                    <a:p>
                      <a:r>
                        <a:rPr lang="en-US" dirty="0" smtClean="0">
                          <a:latin typeface="Arial Narrow" panose="020B0606020202030204" pitchFamily="34" charset="0"/>
                        </a:rPr>
                        <a:t>SA</a:t>
                      </a:r>
                      <a:r>
                        <a:rPr lang="en-US" baseline="0" dirty="0" smtClean="0">
                          <a:latin typeface="Arial Narrow" panose="020B0606020202030204" pitchFamily="34" charset="0"/>
                        </a:rPr>
                        <a:t> Army</a:t>
                      </a:r>
                      <a:endParaRPr lang="en-US" dirty="0">
                        <a:latin typeface="Arial Narrow" panose="020B0606020202030204" pitchFamily="34" charset="0"/>
                      </a:endParaRPr>
                    </a:p>
                  </a:txBody>
                  <a:tcPr/>
                </a:tc>
                <a:tc>
                  <a:txBody>
                    <a:bodyPr/>
                    <a:lstStyle/>
                    <a:p>
                      <a:pPr algn="l"/>
                      <a:r>
                        <a:rPr lang="en-US" b="0" dirty="0" smtClean="0">
                          <a:latin typeface="Arial Narrow" panose="020B0606020202030204" pitchFamily="34" charset="0"/>
                        </a:rPr>
                        <a:t>Members studied in Cuba</a:t>
                      </a:r>
                      <a:endParaRPr lang="en-US" b="0" dirty="0">
                        <a:latin typeface="Arial Narrow" panose="020B0606020202030204" pitchFamily="34" charset="0"/>
                      </a:endParaRPr>
                    </a:p>
                  </a:txBody>
                  <a:tcPr/>
                </a:tc>
                <a:tc>
                  <a:txBody>
                    <a:bodyPr/>
                    <a:lstStyle/>
                    <a:p>
                      <a:r>
                        <a:rPr lang="en-ZA" b="0" dirty="0" smtClean="0">
                          <a:latin typeface="Arial Narrow" panose="020B0606020202030204" pitchFamily="34" charset="0"/>
                        </a:rPr>
                        <a:t>All Provinces</a:t>
                      </a:r>
                      <a:endParaRPr lang="en-ZA" b="0"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215</a:t>
                      </a:r>
                      <a:endParaRPr lang="en-US" b="0" dirty="0">
                        <a:latin typeface="Arial Narrow" panose="020B0606020202030204" pitchFamily="34" charset="0"/>
                      </a:endParaRPr>
                    </a:p>
                  </a:txBody>
                  <a:tcPr/>
                </a:tc>
                <a:extLst>
                  <a:ext uri="{0D108BD9-81ED-4DB2-BD59-A6C34878D82A}">
                    <a16:rowId xmlns:a16="http://schemas.microsoft.com/office/drawing/2014/main" xmlns="" val="803247492"/>
                  </a:ext>
                </a:extLst>
              </a:tr>
              <a:tr h="354842">
                <a:tc>
                  <a:txBody>
                    <a:bodyPr/>
                    <a:lstStyle/>
                    <a:p>
                      <a:pPr algn="ctr"/>
                      <a:r>
                        <a:rPr lang="en-US" b="0" dirty="0" smtClean="0">
                          <a:latin typeface="Arial Narrow" panose="020B0606020202030204" pitchFamily="34" charset="0"/>
                        </a:rPr>
                        <a:t>5</a:t>
                      </a:r>
                      <a:endParaRPr lang="en-US" b="0" dirty="0">
                        <a:latin typeface="Arial Narrow" panose="020B0606020202030204" pitchFamily="34" charset="0"/>
                      </a:endParaRPr>
                    </a:p>
                  </a:txBody>
                  <a:tcPr/>
                </a:tc>
                <a:tc>
                  <a:txBody>
                    <a:bodyPr/>
                    <a:lstStyle/>
                    <a:p>
                      <a:r>
                        <a:rPr lang="en-US" dirty="0" smtClean="0">
                          <a:latin typeface="Arial Narrow" panose="020B0606020202030204" pitchFamily="34" charset="0"/>
                        </a:rPr>
                        <a:t>SAAF</a:t>
                      </a:r>
                      <a:endParaRPr lang="en-US" dirty="0">
                        <a:latin typeface="Arial Narrow" panose="020B0606020202030204" pitchFamily="34" charset="0"/>
                      </a:endParaRPr>
                    </a:p>
                  </a:txBody>
                  <a:tcPr/>
                </a:tc>
                <a:tc>
                  <a:txBody>
                    <a:bodyPr/>
                    <a:lstStyle/>
                    <a:p>
                      <a:pPr algn="l"/>
                      <a:r>
                        <a:rPr lang="en-US" b="0" dirty="0" smtClean="0">
                          <a:latin typeface="Arial Narrow" panose="020B0606020202030204" pitchFamily="34" charset="0"/>
                        </a:rPr>
                        <a:t>Members studied in Cuba</a:t>
                      </a:r>
                      <a:endParaRPr lang="en-US" b="0" dirty="0">
                        <a:latin typeface="Arial Narrow" panose="020B0606020202030204" pitchFamily="34" charset="0"/>
                      </a:endParaRPr>
                    </a:p>
                  </a:txBody>
                  <a:tcPr/>
                </a:tc>
                <a:tc>
                  <a:txBody>
                    <a:bodyPr/>
                    <a:lstStyle/>
                    <a:p>
                      <a:r>
                        <a:rPr lang="en-ZA" dirty="0" smtClean="0">
                          <a:latin typeface="Arial Narrow" panose="020B0606020202030204" pitchFamily="34" charset="0"/>
                        </a:rPr>
                        <a:t>GP, WC, FS, Mpumalanga</a:t>
                      </a:r>
                      <a:endParaRPr lang="en-ZA"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141</a:t>
                      </a:r>
                      <a:endParaRPr lang="en-US" b="0" dirty="0">
                        <a:latin typeface="Arial Narrow" panose="020B0606020202030204" pitchFamily="34" charset="0"/>
                      </a:endParaRPr>
                    </a:p>
                  </a:txBody>
                  <a:tcPr/>
                </a:tc>
                <a:extLst>
                  <a:ext uri="{0D108BD9-81ED-4DB2-BD59-A6C34878D82A}">
                    <a16:rowId xmlns:a16="http://schemas.microsoft.com/office/drawing/2014/main" xmlns="" val="2431386781"/>
                  </a:ext>
                </a:extLst>
              </a:tr>
              <a:tr h="297180">
                <a:tc>
                  <a:txBody>
                    <a:bodyPr/>
                    <a:lstStyle/>
                    <a:p>
                      <a:pPr algn="ctr"/>
                      <a:r>
                        <a:rPr lang="en-ZA" dirty="0" smtClean="0"/>
                        <a:t>6</a:t>
                      </a:r>
                      <a:endParaRPr lang="en-ZA" dirty="0"/>
                    </a:p>
                  </a:txBody>
                  <a:tcPr/>
                </a:tc>
                <a:tc rowSpan="2">
                  <a:txBody>
                    <a:bodyPr/>
                    <a:lstStyle/>
                    <a:p>
                      <a:r>
                        <a:rPr lang="en-US" dirty="0" smtClean="0">
                          <a:latin typeface="Arial Narrow" panose="020B0606020202030204" pitchFamily="34" charset="0"/>
                        </a:rPr>
                        <a:t>SAN</a:t>
                      </a:r>
                      <a:endParaRPr lang="en-US" dirty="0">
                        <a:latin typeface="Arial Narrow" panose="020B0606020202030204" pitchFamily="34" charset="0"/>
                      </a:endParaRPr>
                    </a:p>
                  </a:txBody>
                  <a:tcPr/>
                </a:tc>
                <a:tc rowSpan="2">
                  <a:txBody>
                    <a:bodyPr/>
                    <a:lstStyle/>
                    <a:p>
                      <a:pPr algn="l"/>
                      <a:r>
                        <a:rPr lang="en-US" b="0" dirty="0" smtClean="0">
                          <a:latin typeface="Arial Narrow" panose="020B0606020202030204" pitchFamily="34" charset="0"/>
                        </a:rPr>
                        <a:t>Members studied in Cuba</a:t>
                      </a:r>
                      <a:endParaRPr lang="en-US" b="0" dirty="0">
                        <a:latin typeface="Arial Narrow" panose="020B0606020202030204" pitchFamily="34" charset="0"/>
                      </a:endParaRPr>
                    </a:p>
                  </a:txBody>
                  <a:tcPr/>
                </a:tc>
                <a:tc rowSpan="2">
                  <a:txBody>
                    <a:bodyPr/>
                    <a:lstStyle/>
                    <a:p>
                      <a:r>
                        <a:rPr lang="en-ZA" dirty="0" smtClean="0">
                          <a:latin typeface="Arial Narrow" panose="020B0606020202030204" pitchFamily="34" charset="0"/>
                        </a:rPr>
                        <a:t>All Provinces</a:t>
                      </a:r>
                      <a:endParaRPr lang="en-ZA" dirty="0">
                        <a:latin typeface="Arial Narrow" panose="020B0606020202030204" pitchFamily="34" charset="0"/>
                      </a:endParaRPr>
                    </a:p>
                  </a:txBody>
                  <a:tcPr/>
                </a:tc>
                <a:tc rowSpan="2">
                  <a:txBody>
                    <a:bodyPr/>
                    <a:lstStyle/>
                    <a:p>
                      <a:pPr algn="ctr"/>
                      <a:r>
                        <a:rPr lang="en-US" b="0" dirty="0" smtClean="0">
                          <a:latin typeface="Arial Narrow" panose="020B0606020202030204" pitchFamily="34" charset="0"/>
                        </a:rPr>
                        <a:t>32</a:t>
                      </a:r>
                      <a:endParaRPr lang="en-US" b="0" dirty="0">
                        <a:latin typeface="Arial Narrow" panose="020B0606020202030204" pitchFamily="34" charset="0"/>
                      </a:endParaRPr>
                    </a:p>
                  </a:txBody>
                  <a:tcPr/>
                </a:tc>
                <a:extLst>
                  <a:ext uri="{0D108BD9-81ED-4DB2-BD59-A6C34878D82A}">
                    <a16:rowId xmlns:a16="http://schemas.microsoft.com/office/drawing/2014/main" xmlns="" val="3360111584"/>
                  </a:ext>
                </a:extLst>
              </a:tr>
              <a:tr h="0">
                <a:tc rowSpan="2">
                  <a:txBody>
                    <a:bodyPr/>
                    <a:lstStyle/>
                    <a:p>
                      <a:pPr algn="ctr"/>
                      <a:r>
                        <a:rPr lang="en-US" b="0" dirty="0" smtClean="0">
                          <a:latin typeface="Arial Narrow" panose="020B0606020202030204" pitchFamily="34" charset="0"/>
                        </a:rPr>
                        <a:t>7</a:t>
                      </a:r>
                      <a:endParaRPr lang="en-US" b="0" dirty="0">
                        <a:latin typeface="Arial Narrow" panose="020B0606020202030204" pitchFamily="34" charset="0"/>
                      </a:endParaRPr>
                    </a:p>
                  </a:txBody>
                  <a:tcPr>
                    <a:solidFill>
                      <a:schemeClr val="accent6">
                        <a:lumMod val="20000"/>
                        <a:lumOff val="80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599065"/>
                  </a:ext>
                </a:extLst>
              </a:tr>
              <a:tr h="320040">
                <a:tc vMerge="1">
                  <a:txBody>
                    <a:bodyPr/>
                    <a:lstStyle/>
                    <a:p>
                      <a:endParaRPr lang="en-ZA"/>
                    </a:p>
                  </a:txBody>
                  <a:tcPr/>
                </a:tc>
                <a:tc>
                  <a:txBody>
                    <a:bodyPr/>
                    <a:lstStyle/>
                    <a:p>
                      <a:r>
                        <a:rPr lang="en-US" dirty="0" smtClean="0">
                          <a:latin typeface="Arial Narrow" panose="020B0606020202030204" pitchFamily="34" charset="0"/>
                        </a:rPr>
                        <a:t>SAMHS</a:t>
                      </a:r>
                      <a:endParaRPr lang="en-US" dirty="0">
                        <a:latin typeface="Arial Narrow" panose="020B0606020202030204" pitchFamily="34" charset="0"/>
                      </a:endParaRPr>
                    </a:p>
                  </a:txBody>
                  <a:tcPr/>
                </a:tc>
                <a:tc>
                  <a:txBody>
                    <a:bodyPr/>
                    <a:lstStyle/>
                    <a:p>
                      <a:pPr algn="l"/>
                      <a:r>
                        <a:rPr lang="en-US" b="0" dirty="0" smtClean="0">
                          <a:latin typeface="Arial Narrow" panose="020B0606020202030204" pitchFamily="34" charset="0"/>
                        </a:rPr>
                        <a:t>Members studied in Cuba</a:t>
                      </a:r>
                      <a:endParaRPr lang="en-US" b="0" dirty="0">
                        <a:latin typeface="Arial Narrow" panose="020B0606020202030204" pitchFamily="34" charset="0"/>
                      </a:endParaRPr>
                    </a:p>
                  </a:txBody>
                  <a:tcPr/>
                </a:tc>
                <a:tc>
                  <a:txBody>
                    <a:bodyPr/>
                    <a:lstStyle/>
                    <a:p>
                      <a:r>
                        <a:rPr lang="en-ZA" dirty="0" smtClean="0">
                          <a:latin typeface="Arial Narrow" panose="020B0606020202030204" pitchFamily="34" charset="0"/>
                        </a:rPr>
                        <a:t>All Provinces</a:t>
                      </a:r>
                      <a:endParaRPr lang="en-ZA"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131</a:t>
                      </a:r>
                      <a:endParaRPr lang="en-US" b="0" dirty="0">
                        <a:latin typeface="Arial Narrow" panose="020B0606020202030204" pitchFamily="34" charset="0"/>
                      </a:endParaRPr>
                    </a:p>
                  </a:txBody>
                  <a:tcPr/>
                </a:tc>
                <a:extLst>
                  <a:ext uri="{0D108BD9-81ED-4DB2-BD59-A6C34878D82A}">
                    <a16:rowId xmlns:a16="http://schemas.microsoft.com/office/drawing/2014/main" xmlns="" val="4130730302"/>
                  </a:ext>
                </a:extLst>
              </a:tr>
              <a:tr h="146304">
                <a:tc gridSpan="4">
                  <a:txBody>
                    <a:bodyPr/>
                    <a:lstStyle/>
                    <a:p>
                      <a:r>
                        <a:rPr lang="en-ZA" b="1" dirty="0" smtClean="0">
                          <a:solidFill>
                            <a:schemeClr val="tx1"/>
                          </a:solidFill>
                          <a:latin typeface="Arial Narrow" panose="020B0606020202030204" pitchFamily="34" charset="0"/>
                        </a:rPr>
                        <a:t>Total</a:t>
                      </a:r>
                      <a:endParaRPr lang="en-ZA" b="1" dirty="0">
                        <a:solidFill>
                          <a:schemeClr val="tx1"/>
                        </a:solidFill>
                        <a:latin typeface="Arial Narrow" panose="020B0606020202030204" pitchFamily="34" charset="0"/>
                      </a:endParaRPr>
                    </a:p>
                  </a:txBody>
                  <a:tcPr>
                    <a:solidFill>
                      <a:schemeClr val="accent1"/>
                    </a:solidFill>
                  </a:tcPr>
                </a:tc>
                <a:tc hMerge="1">
                  <a:txBody>
                    <a:bodyPr/>
                    <a:lstStyle/>
                    <a:p>
                      <a:endParaRPr lang="en-US" dirty="0">
                        <a:latin typeface="Arial Narrow" panose="020B0606020202030204" pitchFamily="34" charset="0"/>
                      </a:endParaRPr>
                    </a:p>
                  </a:txBody>
                  <a:tcPr/>
                </a:tc>
                <a:tc hMerge="1">
                  <a:txBody>
                    <a:bodyPr/>
                    <a:lstStyle/>
                    <a:p>
                      <a:pPr algn="l"/>
                      <a:endParaRPr lang="en-US" b="1" dirty="0">
                        <a:latin typeface="Arial Narrow" panose="020B0606020202030204" pitchFamily="34" charset="0"/>
                      </a:endParaRPr>
                    </a:p>
                  </a:txBody>
                  <a:tcPr/>
                </a:tc>
                <a:tc hMerge="1">
                  <a:txBody>
                    <a:bodyPr/>
                    <a:lstStyle/>
                    <a:p>
                      <a:endParaRPr lang="en-ZA" dirty="0"/>
                    </a:p>
                  </a:txBody>
                  <a:tcPr/>
                </a:tc>
                <a:tc>
                  <a:txBody>
                    <a:bodyPr/>
                    <a:lstStyle/>
                    <a:p>
                      <a:pPr algn="ctr"/>
                      <a:r>
                        <a:rPr lang="en-US" b="1" dirty="0" smtClean="0">
                          <a:solidFill>
                            <a:schemeClr val="tx1"/>
                          </a:solidFill>
                          <a:latin typeface="Arial Narrow" panose="020B0606020202030204" pitchFamily="34" charset="0"/>
                        </a:rPr>
                        <a:t>519</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484837969"/>
                  </a:ext>
                </a:extLst>
              </a:tr>
            </a:tbl>
          </a:graphicData>
        </a:graphic>
      </p:graphicFrame>
    </p:spTree>
    <p:extLst>
      <p:ext uri="{BB962C8B-B14F-4D97-AF65-F5344CB8AC3E}">
        <p14:creationId xmlns:p14="http://schemas.microsoft.com/office/powerpoint/2010/main" xmlns="" val="41563166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404064" y="295275"/>
            <a:ext cx="7663736" cy="1887119"/>
          </a:xfrm>
        </p:spPr>
        <p:txBody>
          <a:bodyPr/>
          <a:lstStyle/>
          <a:p>
            <a:pPr eaLnBrk="1" hangingPunct="1"/>
            <a:r>
              <a:rPr lang="en-GB" sz="3600" b="1" dirty="0">
                <a:latin typeface="Arial Narrow" panose="020B0606020202030204" pitchFamily="34" charset="0"/>
              </a:rPr>
              <a:t>DISTRIBUTION OF SANDF MEMBERS WHO HAS ACQUIRED SKILLS FROM PROJECT </a:t>
            </a:r>
            <a:r>
              <a:rPr lang="en-GB" sz="3600" b="1" dirty="0" smtClean="0">
                <a:latin typeface="Arial Narrow" panose="020B0606020202030204" pitchFamily="34" charset="0"/>
              </a:rPr>
              <a:t>THUSANO </a:t>
            </a:r>
            <a:r>
              <a:rPr lang="en-ZA" altLang="en-US" sz="3600" b="1" dirty="0" smtClean="0">
                <a:latin typeface="Arial Narrow" panose="020B0606020202030204" pitchFamily="34" charset="0"/>
              </a:rPr>
              <a:t>(6/6)</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26</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3832556072"/>
              </p:ext>
            </p:extLst>
          </p:nvPr>
        </p:nvGraphicFramePr>
        <p:xfrm>
          <a:off x="561474" y="2546985"/>
          <a:ext cx="10938141" cy="3931920"/>
        </p:xfrm>
        <a:graphic>
          <a:graphicData uri="http://schemas.openxmlformats.org/drawingml/2006/table">
            <a:tbl>
              <a:tblPr firstRow="1" bandRow="1">
                <a:tableStyleId>{5C22544A-7EE6-4342-B048-85BDC9FD1C3A}</a:tableStyleId>
              </a:tblPr>
              <a:tblGrid>
                <a:gridCol w="667083">
                  <a:extLst>
                    <a:ext uri="{9D8B030D-6E8A-4147-A177-3AD203B41FA5}">
                      <a16:colId xmlns:a16="http://schemas.microsoft.com/office/drawing/2014/main" xmlns="" val="20000"/>
                    </a:ext>
                  </a:extLst>
                </a:gridCol>
                <a:gridCol w="1698800">
                  <a:extLst>
                    <a:ext uri="{9D8B030D-6E8A-4147-A177-3AD203B41FA5}">
                      <a16:colId xmlns:a16="http://schemas.microsoft.com/office/drawing/2014/main" xmlns="" val="20001"/>
                    </a:ext>
                  </a:extLst>
                </a:gridCol>
                <a:gridCol w="3654131">
                  <a:extLst>
                    <a:ext uri="{9D8B030D-6E8A-4147-A177-3AD203B41FA5}">
                      <a16:colId xmlns:a16="http://schemas.microsoft.com/office/drawing/2014/main" xmlns="" val="20002"/>
                    </a:ext>
                  </a:extLst>
                </a:gridCol>
                <a:gridCol w="1922421">
                  <a:extLst>
                    <a:ext uri="{9D8B030D-6E8A-4147-A177-3AD203B41FA5}">
                      <a16:colId xmlns:a16="http://schemas.microsoft.com/office/drawing/2014/main" xmlns="" val="4290799974"/>
                    </a:ext>
                  </a:extLst>
                </a:gridCol>
                <a:gridCol w="2995706">
                  <a:extLst>
                    <a:ext uri="{9D8B030D-6E8A-4147-A177-3AD203B41FA5}">
                      <a16:colId xmlns:a16="http://schemas.microsoft.com/office/drawing/2014/main" xmlns="" val="20004"/>
                    </a:ext>
                  </a:extLst>
                </a:gridCol>
              </a:tblGrid>
              <a:tr h="389689">
                <a:tc>
                  <a:txBody>
                    <a:bodyPr/>
                    <a:lstStyle/>
                    <a:p>
                      <a:r>
                        <a:rPr lang="en-US" dirty="0" err="1" smtClean="0">
                          <a:latin typeface="Arial Narrow" panose="020B0606020202030204" pitchFamily="34" charset="0"/>
                        </a:rPr>
                        <a:t>Ser</a:t>
                      </a:r>
                      <a:r>
                        <a:rPr lang="en-US" dirty="0" smtClean="0">
                          <a:latin typeface="Arial Narrow" panose="020B0606020202030204" pitchFamily="34" charset="0"/>
                        </a:rPr>
                        <a:t> No</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Army of Service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Unit/Production Centre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Province</a:t>
                      </a:r>
                      <a:endParaRPr lang="en-US" dirty="0">
                        <a:latin typeface="Arial Narrow" panose="020B0606020202030204" pitchFamily="34" charset="0"/>
                      </a:endParaRPr>
                    </a:p>
                  </a:txBody>
                  <a:tcPr/>
                </a:tc>
                <a:tc>
                  <a:txBody>
                    <a:bodyPr/>
                    <a:lstStyle/>
                    <a:p>
                      <a:r>
                        <a:rPr lang="en-US" dirty="0" smtClean="0">
                          <a:latin typeface="Arial Narrow" panose="020B0606020202030204" pitchFamily="34" charset="0"/>
                        </a:rPr>
                        <a:t>Number</a:t>
                      </a:r>
                      <a:r>
                        <a:rPr lang="en-US" baseline="0" dirty="0" smtClean="0">
                          <a:latin typeface="Arial Narrow" panose="020B0606020202030204" pitchFamily="34" charset="0"/>
                        </a:rPr>
                        <a:t> of People</a:t>
                      </a:r>
                      <a:endParaRPr lang="en-US" dirty="0">
                        <a:latin typeface="Arial Narrow" panose="020B0606020202030204" pitchFamily="34" charset="0"/>
                      </a:endParaRPr>
                    </a:p>
                  </a:txBody>
                  <a:tcPr/>
                </a:tc>
                <a:extLst>
                  <a:ext uri="{0D108BD9-81ED-4DB2-BD59-A6C34878D82A}">
                    <a16:rowId xmlns:a16="http://schemas.microsoft.com/office/drawing/2014/main" xmlns="" val="10000"/>
                  </a:ext>
                </a:extLst>
              </a:tr>
              <a:tr h="182880">
                <a:tc>
                  <a:txBody>
                    <a:bodyPr/>
                    <a:lstStyle/>
                    <a:p>
                      <a:endParaRPr lang="en-US">
                        <a:latin typeface="Arial Narrow" panose="020B0606020202030204" pitchFamily="34" charset="0"/>
                      </a:endParaRPr>
                    </a:p>
                  </a:txBody>
                  <a:tcPr/>
                </a:tc>
                <a:tc>
                  <a:txBody>
                    <a:bodyPr/>
                    <a:lstStyle/>
                    <a:p>
                      <a:pPr algn="ctr"/>
                      <a:r>
                        <a:rPr lang="en-US" dirty="0" smtClean="0">
                          <a:latin typeface="Arial Narrow" panose="020B0606020202030204" pitchFamily="34" charset="0"/>
                        </a:rPr>
                        <a:t>a</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b</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c</a:t>
                      </a:r>
                      <a:endParaRPr lang="en-US" dirty="0">
                        <a:latin typeface="Arial Narrow" panose="020B0606020202030204" pitchFamily="34" charset="0"/>
                      </a:endParaRPr>
                    </a:p>
                  </a:txBody>
                  <a:tcPr/>
                </a:tc>
                <a:tc>
                  <a:txBody>
                    <a:bodyPr/>
                    <a:lstStyle/>
                    <a:p>
                      <a:pPr algn="ctr"/>
                      <a:r>
                        <a:rPr lang="en-US" dirty="0" smtClean="0">
                          <a:latin typeface="Arial Narrow" panose="020B0606020202030204" pitchFamily="34" charset="0"/>
                        </a:rPr>
                        <a:t>d</a:t>
                      </a:r>
                      <a:endParaRPr lang="en-US" dirty="0">
                        <a:latin typeface="Arial Narrow" panose="020B0606020202030204" pitchFamily="34" charset="0"/>
                      </a:endParaRPr>
                    </a:p>
                  </a:txBody>
                  <a:tcPr/>
                </a:tc>
                <a:extLst>
                  <a:ext uri="{0D108BD9-81ED-4DB2-BD59-A6C34878D82A}">
                    <a16:rowId xmlns:a16="http://schemas.microsoft.com/office/drawing/2014/main" xmlns="" val="10001"/>
                  </a:ext>
                </a:extLst>
              </a:tr>
              <a:tr h="182880">
                <a:tc gridSpan="5">
                  <a:txBody>
                    <a:bodyPr/>
                    <a:lstStyle/>
                    <a:p>
                      <a:r>
                        <a:rPr lang="en-US" b="1" dirty="0" smtClean="0">
                          <a:solidFill>
                            <a:schemeClr val="tx1"/>
                          </a:solidFill>
                          <a:latin typeface="Arial Narrow" panose="020B0606020202030204" pitchFamily="34" charset="0"/>
                        </a:rPr>
                        <a:t>Simulator</a:t>
                      </a:r>
                      <a:r>
                        <a:rPr lang="en-US" b="1" baseline="0" dirty="0" smtClean="0">
                          <a:solidFill>
                            <a:schemeClr val="tx1"/>
                          </a:solidFill>
                          <a:latin typeface="Arial Narrow" panose="020B0606020202030204" pitchFamily="34" charset="0"/>
                        </a:rPr>
                        <a:t> Project in SA</a:t>
                      </a:r>
                      <a:endParaRPr lang="en-US" b="1" dirty="0">
                        <a:solidFill>
                          <a:schemeClr val="tx1"/>
                        </a:solidFill>
                        <a:latin typeface="Arial Narrow" panose="020B0606020202030204" pitchFamily="34" charset="0"/>
                      </a:endParaRPr>
                    </a:p>
                  </a:txBody>
                  <a:tcPr>
                    <a:solidFill>
                      <a:schemeClr val="accent1"/>
                    </a:solidFill>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tc hMerge="1">
                  <a:txBody>
                    <a:bodyPr/>
                    <a:lstStyle/>
                    <a:p>
                      <a:pPr algn="ctr"/>
                      <a:endParaRPr lang="en-US" dirty="0">
                        <a:latin typeface="Arial Narrow" panose="020B0606020202030204" pitchFamily="34" charset="0"/>
                      </a:endParaRPr>
                    </a:p>
                  </a:txBody>
                  <a:tcPr/>
                </a:tc>
                <a:extLst>
                  <a:ext uri="{0D108BD9-81ED-4DB2-BD59-A6C34878D82A}">
                    <a16:rowId xmlns:a16="http://schemas.microsoft.com/office/drawing/2014/main" xmlns="" val="1593497268"/>
                  </a:ext>
                </a:extLst>
              </a:tr>
              <a:tr h="274320">
                <a:tc rowSpan="5">
                  <a:txBody>
                    <a:bodyPr/>
                    <a:lstStyle/>
                    <a:p>
                      <a:pPr algn="ctr"/>
                      <a:endParaRPr lang="en-US" b="0" dirty="0" smtClean="0">
                        <a:latin typeface="Arial Narrow" panose="020B0606020202030204" pitchFamily="34" charset="0"/>
                      </a:endParaRPr>
                    </a:p>
                    <a:p>
                      <a:pPr algn="ctr"/>
                      <a:endParaRPr lang="en-US" b="0" dirty="0" smtClean="0">
                        <a:latin typeface="Arial Narrow" panose="020B0606020202030204" pitchFamily="34" charset="0"/>
                      </a:endParaRPr>
                    </a:p>
                    <a:p>
                      <a:pPr algn="ctr"/>
                      <a:r>
                        <a:rPr lang="en-US" b="0" dirty="0" smtClean="0">
                          <a:latin typeface="Arial Narrow" panose="020B0606020202030204" pitchFamily="34" charset="0"/>
                        </a:rPr>
                        <a:t>8</a:t>
                      </a:r>
                      <a:endParaRPr lang="en-US" b="0" dirty="0">
                        <a:latin typeface="Arial Narrow" panose="020B0606020202030204" pitchFamily="34" charset="0"/>
                      </a:endParaRPr>
                    </a:p>
                    <a:p>
                      <a:pPr algn="ctr"/>
                      <a:endParaRPr lang="en-US" b="0" dirty="0" smtClean="0">
                        <a:latin typeface="Arial Narrow" panose="020B0606020202030204" pitchFamily="34" charset="0"/>
                      </a:endParaRPr>
                    </a:p>
                    <a:p>
                      <a:pPr algn="ctr"/>
                      <a:endParaRPr lang="en-US" b="0" dirty="0" smtClean="0">
                        <a:latin typeface="Arial Narrow" panose="020B0606020202030204" pitchFamily="34" charset="0"/>
                      </a:endParaRPr>
                    </a:p>
                  </a:txBody>
                  <a:tcPr/>
                </a:tc>
                <a:tc rowSpan="5">
                  <a:txBody>
                    <a:bodyPr/>
                    <a:lstStyle/>
                    <a:p>
                      <a:endParaRPr lang="en-US" dirty="0" smtClean="0">
                        <a:latin typeface="Arial Narrow" panose="020B0606020202030204" pitchFamily="34" charset="0"/>
                      </a:endParaRPr>
                    </a:p>
                    <a:p>
                      <a:endParaRPr lang="en-US" dirty="0" smtClean="0">
                        <a:latin typeface="Arial Narrow" panose="020B0606020202030204" pitchFamily="34" charset="0"/>
                      </a:endParaRPr>
                    </a:p>
                    <a:p>
                      <a:r>
                        <a:rPr lang="en-US" dirty="0" smtClean="0">
                          <a:latin typeface="Arial Narrow" panose="020B0606020202030204" pitchFamily="34" charset="0"/>
                        </a:rPr>
                        <a:t>SA Army</a:t>
                      </a:r>
                      <a:endParaRPr lang="en-US" dirty="0">
                        <a:latin typeface="Arial Narrow" panose="020B0606020202030204" pitchFamily="34" charset="0"/>
                      </a:endParaRPr>
                    </a:p>
                  </a:txBody>
                  <a:tcPr/>
                </a:tc>
                <a:tc>
                  <a:txBody>
                    <a:bodyPr/>
                    <a:lstStyle/>
                    <a:p>
                      <a:pPr algn="l"/>
                      <a:r>
                        <a:rPr lang="en-US" b="0" dirty="0" smtClean="0">
                          <a:latin typeface="Arial Narrow" panose="020B0606020202030204" pitchFamily="34" charset="0"/>
                        </a:rPr>
                        <a:t>School</a:t>
                      </a:r>
                      <a:r>
                        <a:rPr lang="en-US" b="0" baseline="0" dirty="0" smtClean="0">
                          <a:latin typeface="Arial Narrow" panose="020B0606020202030204" pitchFamily="34" charset="0"/>
                        </a:rPr>
                        <a:t> of Engineer</a:t>
                      </a:r>
                      <a:endParaRPr lang="en-US" b="0" dirty="0">
                        <a:latin typeface="Arial Narrow" panose="020B0606020202030204" pitchFamily="34" charset="0"/>
                      </a:endParaRPr>
                    </a:p>
                  </a:txBody>
                  <a:tcPr/>
                </a:tc>
                <a:tc>
                  <a:txBody>
                    <a:bodyPr/>
                    <a:lstStyle/>
                    <a:p>
                      <a:r>
                        <a:rPr lang="en-ZA" b="0" dirty="0" smtClean="0">
                          <a:latin typeface="Arial Narrow" panose="020B0606020202030204" pitchFamily="34" charset="0"/>
                        </a:rPr>
                        <a:t>Free</a:t>
                      </a:r>
                      <a:r>
                        <a:rPr lang="en-ZA" b="0" baseline="0" dirty="0" smtClean="0">
                          <a:latin typeface="Arial Narrow" panose="020B0606020202030204" pitchFamily="34" charset="0"/>
                        </a:rPr>
                        <a:t> State</a:t>
                      </a:r>
                      <a:endParaRPr lang="en-ZA" b="0"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10</a:t>
                      </a:r>
                      <a:endParaRPr lang="en-US" b="0" dirty="0">
                        <a:latin typeface="Arial Narrow" panose="020B0606020202030204" pitchFamily="34" charset="0"/>
                      </a:endParaRPr>
                    </a:p>
                  </a:txBody>
                  <a:tcPr/>
                </a:tc>
                <a:extLst>
                  <a:ext uri="{0D108BD9-81ED-4DB2-BD59-A6C34878D82A}">
                    <a16:rowId xmlns:a16="http://schemas.microsoft.com/office/drawing/2014/main" xmlns="" val="755297566"/>
                  </a:ext>
                </a:extLst>
              </a:tr>
              <a:tr h="182880">
                <a:tc vMerge="1">
                  <a:txBody>
                    <a:bodyPr/>
                    <a:lstStyle/>
                    <a:p>
                      <a:pPr algn="ctr"/>
                      <a:endParaRPr lang="en-US" b="0" dirty="0" smtClean="0">
                        <a:latin typeface="Arial Narrow" panose="020B0606020202030204" pitchFamily="34" charset="0"/>
                      </a:endParaRPr>
                    </a:p>
                  </a:txBody>
                  <a:tcPr/>
                </a:tc>
                <a:tc vMerge="1">
                  <a:txBody>
                    <a:bodyPr/>
                    <a:lstStyle/>
                    <a:p>
                      <a:endParaRPr lang="en-ZA" dirty="0"/>
                    </a:p>
                  </a:txBody>
                  <a:tcPr/>
                </a:tc>
                <a:tc>
                  <a:txBody>
                    <a:bodyPr/>
                    <a:lstStyle/>
                    <a:p>
                      <a:pPr algn="l"/>
                      <a:r>
                        <a:rPr lang="en-US" b="0" dirty="0" smtClean="0">
                          <a:latin typeface="Arial Narrow" panose="020B0606020202030204" pitchFamily="34" charset="0"/>
                        </a:rPr>
                        <a:t>SA Army Technical Training School</a:t>
                      </a:r>
                      <a:endParaRPr lang="en-US" b="0" dirty="0">
                        <a:latin typeface="Arial Narrow" panose="020B0606020202030204" pitchFamily="34" charset="0"/>
                      </a:endParaRPr>
                    </a:p>
                  </a:txBody>
                  <a:tcPr/>
                </a:tc>
                <a:tc>
                  <a:txBody>
                    <a:bodyPr/>
                    <a:lstStyle/>
                    <a:p>
                      <a:r>
                        <a:rPr lang="en-ZA" b="0" dirty="0" smtClean="0">
                          <a:latin typeface="Arial Narrow" panose="020B0606020202030204" pitchFamily="34" charset="0"/>
                        </a:rPr>
                        <a:t>Gauteng</a:t>
                      </a:r>
                      <a:endParaRPr lang="en-ZA" b="0"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15</a:t>
                      </a:r>
                      <a:endParaRPr lang="en-US" b="0" dirty="0">
                        <a:latin typeface="Arial Narrow" panose="020B0606020202030204" pitchFamily="34" charset="0"/>
                      </a:endParaRPr>
                    </a:p>
                  </a:txBody>
                  <a:tcPr/>
                </a:tc>
                <a:extLst>
                  <a:ext uri="{0D108BD9-81ED-4DB2-BD59-A6C34878D82A}">
                    <a16:rowId xmlns:a16="http://schemas.microsoft.com/office/drawing/2014/main" xmlns="" val="803247492"/>
                  </a:ext>
                </a:extLst>
              </a:tr>
              <a:tr h="0">
                <a:tc vMerge="1">
                  <a:txBody>
                    <a:bodyPr/>
                    <a:lstStyle/>
                    <a:p>
                      <a:pPr algn="ctr"/>
                      <a:endParaRPr lang="en-US" b="0" dirty="0">
                        <a:latin typeface="Arial Narrow" panose="020B0606020202030204" pitchFamily="34" charset="0"/>
                      </a:endParaRPr>
                    </a:p>
                  </a:txBody>
                  <a:tcPr/>
                </a:tc>
                <a:tc vMerge="1">
                  <a:txBody>
                    <a:bodyPr/>
                    <a:lstStyle/>
                    <a:p>
                      <a:endParaRPr lang="en-ZA" dirty="0"/>
                    </a:p>
                  </a:txBody>
                  <a:tcPr/>
                </a:tc>
                <a:tc>
                  <a:txBody>
                    <a:bodyPr/>
                    <a:lstStyle/>
                    <a:p>
                      <a:pPr algn="l"/>
                      <a:r>
                        <a:rPr lang="en-US" b="0" dirty="0" smtClean="0">
                          <a:latin typeface="Arial Narrow" panose="020B0606020202030204" pitchFamily="34" charset="0"/>
                        </a:rPr>
                        <a:t>School</a:t>
                      </a:r>
                      <a:r>
                        <a:rPr lang="en-US" b="0" baseline="0" dirty="0" smtClean="0">
                          <a:latin typeface="Arial Narrow" panose="020B0606020202030204" pitchFamily="34" charset="0"/>
                        </a:rPr>
                        <a:t> of </a:t>
                      </a:r>
                      <a:r>
                        <a:rPr lang="en-US" b="0" baseline="0" dirty="0" err="1" smtClean="0">
                          <a:latin typeface="Arial Narrow" panose="020B0606020202030204" pitchFamily="34" charset="0"/>
                        </a:rPr>
                        <a:t>Armour</a:t>
                      </a:r>
                      <a:endParaRPr lang="en-US" b="0" dirty="0">
                        <a:latin typeface="Arial Narrow" panose="020B0606020202030204" pitchFamily="34" charset="0"/>
                      </a:endParaRPr>
                    </a:p>
                  </a:txBody>
                  <a:tcPr/>
                </a:tc>
                <a:tc>
                  <a:txBody>
                    <a:bodyPr/>
                    <a:lstStyle/>
                    <a:p>
                      <a:r>
                        <a:rPr lang="en-ZA" dirty="0" smtClean="0">
                          <a:latin typeface="Arial Narrow" panose="020B0606020202030204" pitchFamily="34" charset="0"/>
                        </a:rPr>
                        <a:t>Free</a:t>
                      </a:r>
                      <a:r>
                        <a:rPr lang="en-ZA" baseline="0" dirty="0" smtClean="0">
                          <a:latin typeface="Arial Narrow" panose="020B0606020202030204" pitchFamily="34" charset="0"/>
                        </a:rPr>
                        <a:t> State</a:t>
                      </a:r>
                      <a:endParaRPr lang="en-ZA"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10</a:t>
                      </a:r>
                      <a:endParaRPr lang="en-US" b="0" dirty="0">
                        <a:latin typeface="Arial Narrow" panose="020B0606020202030204" pitchFamily="34" charset="0"/>
                      </a:endParaRPr>
                    </a:p>
                  </a:txBody>
                  <a:tcPr/>
                </a:tc>
                <a:extLst>
                  <a:ext uri="{0D108BD9-81ED-4DB2-BD59-A6C34878D82A}">
                    <a16:rowId xmlns:a16="http://schemas.microsoft.com/office/drawing/2014/main" xmlns="" val="2431386781"/>
                  </a:ext>
                </a:extLst>
              </a:tr>
              <a:tr h="292608">
                <a:tc vMerge="1">
                  <a:txBody>
                    <a:bodyPr/>
                    <a:lstStyle/>
                    <a:p>
                      <a:endParaRPr lang="en-ZA"/>
                    </a:p>
                  </a:txBody>
                  <a:tcPr/>
                </a:tc>
                <a:tc vMerge="1">
                  <a:txBody>
                    <a:bodyPr/>
                    <a:lstStyle/>
                    <a:p>
                      <a:endParaRPr lang="en-ZA" dirty="0"/>
                    </a:p>
                  </a:txBody>
                  <a:tcPr/>
                </a:tc>
                <a:tc>
                  <a:txBody>
                    <a:bodyPr/>
                    <a:lstStyle/>
                    <a:p>
                      <a:pPr algn="l"/>
                      <a:r>
                        <a:rPr lang="en-US" b="0" dirty="0" smtClean="0">
                          <a:latin typeface="Arial Narrow" panose="020B0606020202030204" pitchFamily="34" charset="0"/>
                        </a:rPr>
                        <a:t>Air</a:t>
                      </a:r>
                      <a:r>
                        <a:rPr lang="en-US" b="0" baseline="0" dirty="0" smtClean="0">
                          <a:latin typeface="Arial Narrow" panose="020B0606020202030204" pitchFamily="34" charset="0"/>
                        </a:rPr>
                        <a:t> </a:t>
                      </a:r>
                      <a:r>
                        <a:rPr lang="en-US" b="0" baseline="0" dirty="0" err="1" smtClean="0">
                          <a:latin typeface="Arial Narrow" panose="020B0606020202030204" pitchFamily="34" charset="0"/>
                        </a:rPr>
                        <a:t>Defence</a:t>
                      </a:r>
                      <a:r>
                        <a:rPr lang="en-US" b="0" baseline="0" dirty="0" smtClean="0">
                          <a:latin typeface="Arial Narrow" panose="020B0606020202030204" pitchFamily="34" charset="0"/>
                        </a:rPr>
                        <a:t> Artillery School</a:t>
                      </a:r>
                      <a:endParaRPr lang="en-US" b="0" dirty="0">
                        <a:latin typeface="Arial Narrow" panose="020B0606020202030204" pitchFamily="34" charset="0"/>
                      </a:endParaRPr>
                    </a:p>
                  </a:txBody>
                  <a:tcPr/>
                </a:tc>
                <a:tc>
                  <a:txBody>
                    <a:bodyPr/>
                    <a:lstStyle/>
                    <a:p>
                      <a:r>
                        <a:rPr lang="en-ZA" dirty="0" smtClean="0">
                          <a:latin typeface="Arial Narrow" panose="020B0606020202030204" pitchFamily="34" charset="0"/>
                        </a:rPr>
                        <a:t>Mpumalanga</a:t>
                      </a:r>
                      <a:endParaRPr lang="en-ZA"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11</a:t>
                      </a:r>
                      <a:endParaRPr lang="en-US" b="0" dirty="0">
                        <a:latin typeface="Arial Narrow" panose="020B0606020202030204" pitchFamily="34" charset="0"/>
                      </a:endParaRPr>
                    </a:p>
                  </a:txBody>
                  <a:tcPr/>
                </a:tc>
                <a:extLst>
                  <a:ext uri="{0D108BD9-81ED-4DB2-BD59-A6C34878D82A}">
                    <a16:rowId xmlns:a16="http://schemas.microsoft.com/office/drawing/2014/main" xmlns="" val="3360111584"/>
                  </a:ext>
                </a:extLst>
              </a:tr>
              <a:tr h="320040">
                <a:tc vMerge="1">
                  <a:txBody>
                    <a:bodyPr/>
                    <a:lstStyle/>
                    <a:p>
                      <a:endParaRPr lang="en-ZA"/>
                    </a:p>
                  </a:txBody>
                  <a:tcPr/>
                </a:tc>
                <a:tc vMerge="1">
                  <a:txBody>
                    <a:bodyPr/>
                    <a:lstStyle/>
                    <a:p>
                      <a:endParaRPr lang="en-ZA" dirty="0"/>
                    </a:p>
                  </a:txBody>
                  <a:tcPr/>
                </a:tc>
                <a:tc>
                  <a:txBody>
                    <a:bodyPr/>
                    <a:lstStyle/>
                    <a:p>
                      <a:pPr algn="l"/>
                      <a:r>
                        <a:rPr lang="en-US" b="0" dirty="0" smtClean="0">
                          <a:latin typeface="Arial Narrow" panose="020B0606020202030204" pitchFamily="34" charset="0"/>
                        </a:rPr>
                        <a:t>Infantry</a:t>
                      </a:r>
                      <a:r>
                        <a:rPr lang="en-US" b="0" baseline="0" dirty="0" smtClean="0">
                          <a:latin typeface="Arial Narrow" panose="020B0606020202030204" pitchFamily="34" charset="0"/>
                        </a:rPr>
                        <a:t> School</a:t>
                      </a:r>
                      <a:endParaRPr lang="en-US" b="0" dirty="0">
                        <a:latin typeface="Arial Narrow" panose="020B0606020202030204" pitchFamily="34" charset="0"/>
                      </a:endParaRPr>
                    </a:p>
                  </a:txBody>
                  <a:tcPr/>
                </a:tc>
                <a:tc>
                  <a:txBody>
                    <a:bodyPr/>
                    <a:lstStyle/>
                    <a:p>
                      <a:r>
                        <a:rPr lang="en-ZA" dirty="0" smtClean="0">
                          <a:latin typeface="Arial Narrow" panose="020B0606020202030204" pitchFamily="34" charset="0"/>
                        </a:rPr>
                        <a:t>Western</a:t>
                      </a:r>
                      <a:r>
                        <a:rPr lang="en-ZA" baseline="0" dirty="0" smtClean="0">
                          <a:latin typeface="Arial Narrow" panose="020B0606020202030204" pitchFamily="34" charset="0"/>
                        </a:rPr>
                        <a:t> Cape</a:t>
                      </a:r>
                      <a:endParaRPr lang="en-ZA" dirty="0">
                        <a:latin typeface="Arial Narrow" panose="020B0606020202030204" pitchFamily="34" charset="0"/>
                      </a:endParaRPr>
                    </a:p>
                  </a:txBody>
                  <a:tcPr/>
                </a:tc>
                <a:tc>
                  <a:txBody>
                    <a:bodyPr/>
                    <a:lstStyle/>
                    <a:p>
                      <a:pPr algn="ctr"/>
                      <a:r>
                        <a:rPr lang="en-US" b="0" dirty="0" smtClean="0">
                          <a:latin typeface="Arial Narrow" panose="020B0606020202030204" pitchFamily="34" charset="0"/>
                        </a:rPr>
                        <a:t>9</a:t>
                      </a:r>
                      <a:endParaRPr lang="en-US" b="0" dirty="0">
                        <a:latin typeface="Arial Narrow" panose="020B0606020202030204" pitchFamily="34" charset="0"/>
                      </a:endParaRPr>
                    </a:p>
                  </a:txBody>
                  <a:tcPr/>
                </a:tc>
                <a:extLst>
                  <a:ext uri="{0D108BD9-81ED-4DB2-BD59-A6C34878D82A}">
                    <a16:rowId xmlns:a16="http://schemas.microsoft.com/office/drawing/2014/main" xmlns="" val="4130730302"/>
                  </a:ext>
                </a:extLst>
              </a:tr>
              <a:tr h="182880">
                <a:tc gridSpan="4">
                  <a:txBody>
                    <a:bodyPr/>
                    <a:lstStyle/>
                    <a:p>
                      <a:r>
                        <a:rPr lang="en-ZA" b="1" dirty="0" smtClean="0">
                          <a:solidFill>
                            <a:schemeClr val="tx1"/>
                          </a:solidFill>
                          <a:latin typeface="Arial Narrow" panose="020B0606020202030204" pitchFamily="34" charset="0"/>
                        </a:rPr>
                        <a:t>Total</a:t>
                      </a:r>
                      <a:endParaRPr lang="en-ZA" b="1" dirty="0">
                        <a:solidFill>
                          <a:schemeClr val="tx1"/>
                        </a:solidFill>
                        <a:latin typeface="Arial Narrow" panose="020B0606020202030204" pitchFamily="34" charset="0"/>
                      </a:endParaRPr>
                    </a:p>
                  </a:txBody>
                  <a:tcPr>
                    <a:solidFill>
                      <a:schemeClr val="accent1"/>
                    </a:solidFill>
                  </a:tcPr>
                </a:tc>
                <a:tc hMerge="1">
                  <a:txBody>
                    <a:bodyPr/>
                    <a:lstStyle/>
                    <a:p>
                      <a:endParaRPr lang="en-US" dirty="0">
                        <a:latin typeface="Arial Narrow" panose="020B0606020202030204" pitchFamily="34" charset="0"/>
                      </a:endParaRPr>
                    </a:p>
                  </a:txBody>
                  <a:tcPr/>
                </a:tc>
                <a:tc hMerge="1">
                  <a:txBody>
                    <a:bodyPr/>
                    <a:lstStyle/>
                    <a:p>
                      <a:pPr algn="l"/>
                      <a:endParaRPr lang="en-US" b="1" dirty="0">
                        <a:latin typeface="Arial Narrow" panose="020B0606020202030204" pitchFamily="34" charset="0"/>
                      </a:endParaRPr>
                    </a:p>
                  </a:txBody>
                  <a:tcPr/>
                </a:tc>
                <a:tc hMerge="1">
                  <a:txBody>
                    <a:bodyPr/>
                    <a:lstStyle/>
                    <a:p>
                      <a:endParaRPr lang="en-ZA" dirty="0"/>
                    </a:p>
                  </a:txBody>
                  <a:tcPr/>
                </a:tc>
                <a:tc>
                  <a:txBody>
                    <a:bodyPr/>
                    <a:lstStyle/>
                    <a:p>
                      <a:pPr algn="ctr"/>
                      <a:r>
                        <a:rPr lang="en-US" b="1" dirty="0" smtClean="0">
                          <a:solidFill>
                            <a:schemeClr val="tx1"/>
                          </a:solidFill>
                          <a:latin typeface="Arial Narrow" panose="020B0606020202030204" pitchFamily="34" charset="0"/>
                        </a:rPr>
                        <a:t>55</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484837969"/>
                  </a:ext>
                </a:extLst>
              </a:tr>
              <a:tr h="182880">
                <a:tc gridSpan="4">
                  <a:txBody>
                    <a:bodyPr/>
                    <a:lstStyle/>
                    <a:p>
                      <a:r>
                        <a:rPr lang="en-ZA" b="1" dirty="0" smtClean="0">
                          <a:solidFill>
                            <a:schemeClr val="tx1"/>
                          </a:solidFill>
                          <a:latin typeface="Arial Narrow" panose="020B0606020202030204" pitchFamily="34" charset="0"/>
                        </a:rPr>
                        <a:t>Grand total</a:t>
                      </a:r>
                      <a:endParaRPr lang="en-ZA" b="1" dirty="0">
                        <a:solidFill>
                          <a:schemeClr val="tx1"/>
                        </a:solidFill>
                        <a:latin typeface="Arial Narrow" panose="020B0606020202030204" pitchFamily="34" charset="0"/>
                      </a:endParaRPr>
                    </a:p>
                  </a:txBody>
                  <a:tcPr>
                    <a:solidFill>
                      <a:schemeClr val="accent1"/>
                    </a:solidFill>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a:r>
                        <a:rPr lang="en-US" b="1" dirty="0" smtClean="0">
                          <a:solidFill>
                            <a:schemeClr val="tx1"/>
                          </a:solidFill>
                          <a:latin typeface="Arial Narrow" panose="020B0606020202030204" pitchFamily="34" charset="0"/>
                        </a:rPr>
                        <a:t>1 059</a:t>
                      </a:r>
                      <a:endParaRPr lang="en-US" b="1" dirty="0">
                        <a:solidFill>
                          <a:schemeClr val="tx1"/>
                        </a:solidFill>
                        <a:latin typeface="Arial Narrow" panose="020B0606020202030204" pitchFamily="34" charset="0"/>
                      </a:endParaRPr>
                    </a:p>
                  </a:txBody>
                  <a:tcPr>
                    <a:solidFill>
                      <a:schemeClr val="accent1"/>
                    </a:solidFill>
                  </a:tcPr>
                </a:tc>
                <a:extLst>
                  <a:ext uri="{0D108BD9-81ED-4DB2-BD59-A6C34878D82A}">
                    <a16:rowId xmlns:a16="http://schemas.microsoft.com/office/drawing/2014/main" xmlns="" val="2146203264"/>
                  </a:ext>
                </a:extLst>
              </a:tr>
            </a:tbl>
          </a:graphicData>
        </a:graphic>
      </p:graphicFrame>
    </p:spTree>
    <p:extLst>
      <p:ext uri="{BB962C8B-B14F-4D97-AF65-F5344CB8AC3E}">
        <p14:creationId xmlns:p14="http://schemas.microsoft.com/office/powerpoint/2010/main" xmlns="" val="1057876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VEHICLES REPAIRED (1/3)</a:t>
            </a: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27</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3796079"/>
              </p:ext>
            </p:extLst>
          </p:nvPr>
        </p:nvGraphicFramePr>
        <p:xfrm>
          <a:off x="212725" y="1330107"/>
          <a:ext cx="11674475" cy="5434445"/>
        </p:xfrm>
        <a:graphic>
          <a:graphicData uri="http://schemas.openxmlformats.org/drawingml/2006/table">
            <a:tbl>
              <a:tblPr firstRow="1" bandRow="1">
                <a:tableStyleId>{5C22544A-7EE6-4342-B048-85BDC9FD1C3A}</a:tableStyleId>
              </a:tblPr>
              <a:tblGrid>
                <a:gridCol w="1032752">
                  <a:extLst>
                    <a:ext uri="{9D8B030D-6E8A-4147-A177-3AD203B41FA5}">
                      <a16:colId xmlns:a16="http://schemas.microsoft.com/office/drawing/2014/main" xmlns="" val="20000"/>
                    </a:ext>
                  </a:extLst>
                </a:gridCol>
                <a:gridCol w="2853558">
                  <a:extLst>
                    <a:ext uri="{9D8B030D-6E8A-4147-A177-3AD203B41FA5}">
                      <a16:colId xmlns:a16="http://schemas.microsoft.com/office/drawing/2014/main" xmlns="" val="20001"/>
                    </a:ext>
                  </a:extLst>
                </a:gridCol>
                <a:gridCol w="2159876">
                  <a:extLst>
                    <a:ext uri="{9D8B030D-6E8A-4147-A177-3AD203B41FA5}">
                      <a16:colId xmlns:a16="http://schemas.microsoft.com/office/drawing/2014/main" xmlns="" val="20002"/>
                    </a:ext>
                  </a:extLst>
                </a:gridCol>
                <a:gridCol w="2380593">
                  <a:extLst>
                    <a:ext uri="{9D8B030D-6E8A-4147-A177-3AD203B41FA5}">
                      <a16:colId xmlns:a16="http://schemas.microsoft.com/office/drawing/2014/main" xmlns="" val="20003"/>
                    </a:ext>
                  </a:extLst>
                </a:gridCol>
                <a:gridCol w="3247696">
                  <a:extLst>
                    <a:ext uri="{9D8B030D-6E8A-4147-A177-3AD203B41FA5}">
                      <a16:colId xmlns:a16="http://schemas.microsoft.com/office/drawing/2014/main" xmlns="" val="20004"/>
                    </a:ext>
                  </a:extLst>
                </a:gridCol>
              </a:tblGrid>
              <a:tr h="405245">
                <a:tc>
                  <a:txBody>
                    <a:bodyPr/>
                    <a:lstStyle/>
                    <a:p>
                      <a:r>
                        <a:rPr lang="en-US" sz="1600" dirty="0" smtClean="0"/>
                        <a:t>Service </a:t>
                      </a:r>
                      <a:endParaRPr lang="en-US" sz="1600" dirty="0"/>
                    </a:p>
                  </a:txBody>
                  <a:tcPr/>
                </a:tc>
                <a:tc>
                  <a:txBody>
                    <a:bodyPr/>
                    <a:lstStyle/>
                    <a:p>
                      <a:r>
                        <a:rPr lang="en-US" sz="1600" dirty="0" smtClean="0"/>
                        <a:t>Production Centre/Unit</a:t>
                      </a:r>
                      <a:endParaRPr lang="en-US" sz="1600" dirty="0"/>
                    </a:p>
                  </a:txBody>
                  <a:tcPr/>
                </a:tc>
                <a:tc>
                  <a:txBody>
                    <a:bodyPr/>
                    <a:lstStyle/>
                    <a:p>
                      <a:r>
                        <a:rPr lang="en-US" sz="1600" dirty="0" smtClean="0"/>
                        <a:t>Region</a:t>
                      </a:r>
                      <a:endParaRPr lang="en-US" sz="1600" dirty="0"/>
                    </a:p>
                  </a:txBody>
                  <a:tcPr/>
                </a:tc>
                <a:tc>
                  <a:txBody>
                    <a:bodyPr/>
                    <a:lstStyle/>
                    <a:p>
                      <a:r>
                        <a:rPr lang="en-US" sz="1600" dirty="0" smtClean="0"/>
                        <a:t>Number of Vehicles</a:t>
                      </a:r>
                      <a:endParaRPr lang="en-US" sz="1600" dirty="0"/>
                    </a:p>
                  </a:txBody>
                  <a:tcPr/>
                </a:tc>
                <a:tc>
                  <a:txBody>
                    <a:bodyPr/>
                    <a:lstStyle/>
                    <a:p>
                      <a:r>
                        <a:rPr lang="en-US" sz="1600" dirty="0" smtClean="0"/>
                        <a:t>Cost (</a:t>
                      </a:r>
                      <a:r>
                        <a:rPr lang="en-US" sz="1600" dirty="0" err="1" smtClean="0"/>
                        <a:t>Labour</a:t>
                      </a:r>
                      <a:r>
                        <a:rPr lang="en-US" sz="1600" dirty="0" smtClean="0"/>
                        <a:t> &amp;</a:t>
                      </a:r>
                      <a:r>
                        <a:rPr lang="en-US" sz="1600" baseline="0" dirty="0" smtClean="0"/>
                        <a:t> Spares</a:t>
                      </a:r>
                      <a:endParaRPr lang="en-US" sz="1600" dirty="0"/>
                    </a:p>
                  </a:txBody>
                  <a:tcPr/>
                </a:tc>
                <a:extLst>
                  <a:ext uri="{0D108BD9-81ED-4DB2-BD59-A6C34878D82A}">
                    <a16:rowId xmlns:a16="http://schemas.microsoft.com/office/drawing/2014/main" xmlns="" val="10000"/>
                  </a:ext>
                </a:extLst>
              </a:tr>
              <a:tr h="230641">
                <a:tc>
                  <a:txBody>
                    <a:bodyPr/>
                    <a:lstStyle/>
                    <a:p>
                      <a:endParaRPr lang="en-US" sz="160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extLst>
                  <a:ext uri="{0D108BD9-81ED-4DB2-BD59-A6C34878D82A}">
                    <a16:rowId xmlns:a16="http://schemas.microsoft.com/office/drawing/2014/main" xmlns="" val="10001"/>
                  </a:ext>
                </a:extLst>
              </a:tr>
              <a:tr h="259019">
                <a:tc rowSpan="13">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SA Army</a:t>
                      </a:r>
                      <a:endParaRPr lang="en-US" sz="1600" dirty="0"/>
                    </a:p>
                  </a:txBody>
                  <a:tcPr/>
                </a:tc>
                <a:tc>
                  <a:txBody>
                    <a:bodyPr/>
                    <a:lstStyle/>
                    <a:p>
                      <a:r>
                        <a:rPr lang="en-US" sz="1600" dirty="0" smtClean="0"/>
                        <a:t>ADAS</a:t>
                      </a:r>
                      <a:endParaRPr lang="en-US" sz="1600" dirty="0"/>
                    </a:p>
                  </a:txBody>
                  <a:tcPr/>
                </a:tc>
                <a:tc>
                  <a:txBody>
                    <a:bodyPr/>
                    <a:lstStyle/>
                    <a:p>
                      <a:r>
                        <a:rPr lang="en-US" sz="1600" dirty="0" smtClean="0"/>
                        <a:t>Mpumalanga</a:t>
                      </a:r>
                      <a:endParaRPr lang="en-US" sz="1600" dirty="0"/>
                    </a:p>
                  </a:txBody>
                  <a:tcPr/>
                </a:tc>
                <a:tc>
                  <a:txBody>
                    <a:bodyPr/>
                    <a:lstStyle/>
                    <a:p>
                      <a:pPr algn="ctr"/>
                      <a:r>
                        <a:rPr lang="en-US" sz="1600" dirty="0" smtClean="0"/>
                        <a:t>261</a:t>
                      </a:r>
                      <a:endParaRPr lang="en-US" sz="1600" dirty="0"/>
                    </a:p>
                  </a:txBody>
                  <a:tcPr/>
                </a:tc>
                <a:tc>
                  <a:txBody>
                    <a:bodyPr/>
                    <a:lstStyle/>
                    <a:p>
                      <a:pPr algn="r"/>
                      <a:r>
                        <a:rPr lang="en-US" sz="1600" dirty="0" smtClean="0"/>
                        <a:t>R 883 596.22</a:t>
                      </a:r>
                      <a:endParaRPr lang="en-US" sz="1600" dirty="0"/>
                    </a:p>
                  </a:txBody>
                  <a:tcPr/>
                </a:tc>
                <a:extLst>
                  <a:ext uri="{0D108BD9-81ED-4DB2-BD59-A6C34878D82A}">
                    <a16:rowId xmlns:a16="http://schemas.microsoft.com/office/drawing/2014/main" xmlns="" val="10002"/>
                  </a:ext>
                </a:extLst>
              </a:tr>
              <a:tr h="271631">
                <a:tc vMerge="1">
                  <a:txBody>
                    <a:bodyPr/>
                    <a:lstStyle/>
                    <a:p>
                      <a:endParaRPr lang="en-US" sz="1600" dirty="0"/>
                    </a:p>
                  </a:txBody>
                  <a:tcPr/>
                </a:tc>
                <a:tc>
                  <a:txBody>
                    <a:bodyPr/>
                    <a:lstStyle/>
                    <a:p>
                      <a:r>
                        <a:rPr lang="en-US" sz="1600" dirty="0" smtClean="0"/>
                        <a:t>ASB </a:t>
                      </a:r>
                      <a:r>
                        <a:rPr lang="en-US" sz="1600" dirty="0" err="1" smtClean="0"/>
                        <a:t>Kby</a:t>
                      </a:r>
                      <a:endParaRPr lang="en-US" sz="1600" dirty="0"/>
                    </a:p>
                  </a:txBody>
                  <a:tcPr/>
                </a:tc>
                <a:tc>
                  <a:txBody>
                    <a:bodyPr/>
                    <a:lstStyle/>
                    <a:p>
                      <a:r>
                        <a:rPr lang="en-US" sz="1600" dirty="0" smtClean="0"/>
                        <a:t>Northern Cape</a:t>
                      </a:r>
                      <a:endParaRPr lang="en-US" sz="1600" dirty="0"/>
                    </a:p>
                  </a:txBody>
                  <a:tcPr/>
                </a:tc>
                <a:tc>
                  <a:txBody>
                    <a:bodyPr/>
                    <a:lstStyle/>
                    <a:p>
                      <a:pPr algn="ctr"/>
                      <a:r>
                        <a:rPr lang="en-US" sz="1600" dirty="0" smtClean="0"/>
                        <a:t>555</a:t>
                      </a:r>
                      <a:endParaRPr lang="en-US" sz="1600" dirty="0"/>
                    </a:p>
                  </a:txBody>
                  <a:tcPr/>
                </a:tc>
                <a:tc>
                  <a:txBody>
                    <a:bodyPr/>
                    <a:lstStyle/>
                    <a:p>
                      <a:pPr algn="r"/>
                      <a:r>
                        <a:rPr lang="en-US" sz="1600" dirty="0" smtClean="0"/>
                        <a:t>R 5 527 568.80</a:t>
                      </a:r>
                      <a:endParaRPr lang="en-US" sz="1600" dirty="0"/>
                    </a:p>
                  </a:txBody>
                  <a:tcPr/>
                </a:tc>
                <a:extLst>
                  <a:ext uri="{0D108BD9-81ED-4DB2-BD59-A6C34878D82A}">
                    <a16:rowId xmlns:a16="http://schemas.microsoft.com/office/drawing/2014/main" xmlns="" val="10003"/>
                  </a:ext>
                </a:extLst>
              </a:tr>
              <a:tr h="268478">
                <a:tc vMerge="1">
                  <a:txBody>
                    <a:bodyPr/>
                    <a:lstStyle/>
                    <a:p>
                      <a:endParaRPr lang="en-US" sz="1600" dirty="0"/>
                    </a:p>
                  </a:txBody>
                  <a:tcPr/>
                </a:tc>
                <a:tc>
                  <a:txBody>
                    <a:bodyPr/>
                    <a:lstStyle/>
                    <a:p>
                      <a:r>
                        <a:rPr lang="en-US" sz="1600" dirty="0" smtClean="0"/>
                        <a:t>ASB WC</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636</a:t>
                      </a:r>
                      <a:endParaRPr lang="en-US" sz="1600" dirty="0"/>
                    </a:p>
                  </a:txBody>
                  <a:tcPr/>
                </a:tc>
                <a:tc>
                  <a:txBody>
                    <a:bodyPr/>
                    <a:lstStyle/>
                    <a:p>
                      <a:pPr algn="r"/>
                      <a:r>
                        <a:rPr lang="en-US" sz="1600" dirty="0" smtClean="0"/>
                        <a:t>R 2 697 599 .54</a:t>
                      </a:r>
                      <a:endParaRPr lang="en-US" sz="1600" dirty="0"/>
                    </a:p>
                  </a:txBody>
                  <a:tcPr/>
                </a:tc>
                <a:extLst>
                  <a:ext uri="{0D108BD9-81ED-4DB2-BD59-A6C34878D82A}">
                    <a16:rowId xmlns:a16="http://schemas.microsoft.com/office/drawing/2014/main" xmlns="" val="10004"/>
                  </a:ext>
                </a:extLst>
              </a:tr>
              <a:tr h="296856">
                <a:tc vMerge="1">
                  <a:txBody>
                    <a:bodyPr/>
                    <a:lstStyle/>
                    <a:p>
                      <a:endParaRPr lang="en-US" sz="1600" dirty="0"/>
                    </a:p>
                  </a:txBody>
                  <a:tcPr/>
                </a:tc>
                <a:tc>
                  <a:txBody>
                    <a:bodyPr/>
                    <a:lstStyle/>
                    <a:p>
                      <a:r>
                        <a:rPr lang="en-US" sz="1600" dirty="0" smtClean="0"/>
                        <a:t>Mob Cen</a:t>
                      </a:r>
                      <a:endParaRPr lang="en-US" sz="1600" dirty="0"/>
                    </a:p>
                  </a:txBody>
                  <a:tcPr/>
                </a:tc>
                <a:tc>
                  <a:txBody>
                    <a:bodyPr/>
                    <a:lstStyle/>
                    <a:p>
                      <a:r>
                        <a:rPr lang="en-US" sz="1600" dirty="0" smtClean="0"/>
                        <a:t>Free State</a:t>
                      </a:r>
                      <a:endParaRPr lang="en-US" sz="1600" dirty="0"/>
                    </a:p>
                  </a:txBody>
                  <a:tcPr/>
                </a:tc>
                <a:tc>
                  <a:txBody>
                    <a:bodyPr/>
                    <a:lstStyle/>
                    <a:p>
                      <a:pPr algn="ctr"/>
                      <a:r>
                        <a:rPr lang="en-US" sz="1600" dirty="0" smtClean="0"/>
                        <a:t>1 139</a:t>
                      </a:r>
                      <a:endParaRPr lang="en-US" sz="1600" dirty="0"/>
                    </a:p>
                  </a:txBody>
                  <a:tcPr/>
                </a:tc>
                <a:tc>
                  <a:txBody>
                    <a:bodyPr/>
                    <a:lstStyle/>
                    <a:p>
                      <a:pPr algn="r"/>
                      <a:r>
                        <a:rPr lang="en-US" sz="1600" dirty="0" smtClean="0"/>
                        <a:t>R 34 179 387.00</a:t>
                      </a:r>
                      <a:endParaRPr lang="en-US" sz="1600" dirty="0"/>
                    </a:p>
                  </a:txBody>
                  <a:tcPr/>
                </a:tc>
                <a:extLst>
                  <a:ext uri="{0D108BD9-81ED-4DB2-BD59-A6C34878D82A}">
                    <a16:rowId xmlns:a16="http://schemas.microsoft.com/office/drawing/2014/main" xmlns="" val="10005"/>
                  </a:ext>
                </a:extLst>
              </a:tr>
              <a:tr h="246407">
                <a:tc vMerge="1">
                  <a:txBody>
                    <a:bodyPr/>
                    <a:lstStyle/>
                    <a:p>
                      <a:endParaRPr lang="en-US" sz="1600" dirty="0"/>
                    </a:p>
                  </a:txBody>
                  <a:tcPr/>
                </a:tc>
                <a:tc>
                  <a:txBody>
                    <a:bodyPr/>
                    <a:lstStyle/>
                    <a:p>
                      <a:r>
                        <a:rPr lang="en-US" sz="1600" dirty="0" smtClean="0"/>
                        <a:t>3 SAI </a:t>
                      </a:r>
                      <a:r>
                        <a:rPr lang="en-US" sz="1600" dirty="0" err="1" smtClean="0"/>
                        <a:t>Bn</a:t>
                      </a:r>
                      <a:endParaRPr lang="en-US" sz="1600" dirty="0"/>
                    </a:p>
                  </a:txBody>
                  <a:tcPr/>
                </a:tc>
                <a:tc>
                  <a:txBody>
                    <a:bodyPr/>
                    <a:lstStyle/>
                    <a:p>
                      <a:r>
                        <a:rPr lang="en-US" sz="1600" dirty="0" smtClean="0"/>
                        <a:t>Northern</a:t>
                      </a:r>
                      <a:r>
                        <a:rPr lang="en-US" sz="1600" baseline="0" dirty="0" smtClean="0"/>
                        <a:t> Cape</a:t>
                      </a:r>
                      <a:endParaRPr lang="en-US" sz="1600" dirty="0"/>
                    </a:p>
                  </a:txBody>
                  <a:tcPr/>
                </a:tc>
                <a:tc>
                  <a:txBody>
                    <a:bodyPr/>
                    <a:lstStyle/>
                    <a:p>
                      <a:pPr algn="ctr"/>
                      <a:r>
                        <a:rPr lang="en-US" sz="1600" dirty="0" smtClean="0"/>
                        <a:t>174</a:t>
                      </a:r>
                      <a:endParaRPr lang="en-US" sz="1600" dirty="0"/>
                    </a:p>
                  </a:txBody>
                  <a:tcPr/>
                </a:tc>
                <a:tc>
                  <a:txBody>
                    <a:bodyPr/>
                    <a:lstStyle/>
                    <a:p>
                      <a:pPr algn="r"/>
                      <a:r>
                        <a:rPr lang="en-US" sz="1600" dirty="0" smtClean="0"/>
                        <a:t>R 2 326 368.30</a:t>
                      </a:r>
                      <a:endParaRPr lang="en-US" sz="1600" dirty="0"/>
                    </a:p>
                  </a:txBody>
                  <a:tcPr/>
                </a:tc>
                <a:extLst>
                  <a:ext uri="{0D108BD9-81ED-4DB2-BD59-A6C34878D82A}">
                    <a16:rowId xmlns:a16="http://schemas.microsoft.com/office/drawing/2014/main" xmlns="" val="10006"/>
                  </a:ext>
                </a:extLst>
              </a:tr>
              <a:tr h="306316">
                <a:tc vMerge="1">
                  <a:txBody>
                    <a:bodyPr/>
                    <a:lstStyle/>
                    <a:p>
                      <a:endParaRPr lang="en-US" sz="1600" dirty="0"/>
                    </a:p>
                  </a:txBody>
                  <a:tcPr/>
                </a:tc>
                <a:tc>
                  <a:txBody>
                    <a:bodyPr/>
                    <a:lstStyle/>
                    <a:p>
                      <a:r>
                        <a:rPr lang="en-US" sz="1600" dirty="0" smtClean="0"/>
                        <a:t>43 SA </a:t>
                      </a:r>
                      <a:r>
                        <a:rPr lang="en-US" sz="1600" dirty="0" err="1" smtClean="0"/>
                        <a:t>Bde</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567</a:t>
                      </a:r>
                      <a:endParaRPr lang="en-US" sz="1600" dirty="0"/>
                    </a:p>
                  </a:txBody>
                  <a:tcPr/>
                </a:tc>
                <a:tc>
                  <a:txBody>
                    <a:bodyPr/>
                    <a:lstStyle/>
                    <a:p>
                      <a:pPr algn="r"/>
                      <a:r>
                        <a:rPr lang="en-US" sz="1600" dirty="0" smtClean="0"/>
                        <a:t>R5 750 600.00</a:t>
                      </a:r>
                      <a:endParaRPr lang="en-US" sz="1600" dirty="0"/>
                    </a:p>
                  </a:txBody>
                  <a:tcPr/>
                </a:tc>
                <a:extLst>
                  <a:ext uri="{0D108BD9-81ED-4DB2-BD59-A6C34878D82A}">
                    <a16:rowId xmlns:a16="http://schemas.microsoft.com/office/drawing/2014/main" xmlns="" val="10007"/>
                  </a:ext>
                </a:extLst>
              </a:tr>
              <a:tr h="287397">
                <a:tc vMerge="1">
                  <a:txBody>
                    <a:bodyPr/>
                    <a:lstStyle/>
                    <a:p>
                      <a:endParaRPr lang="en-US" sz="1600" dirty="0"/>
                    </a:p>
                  </a:txBody>
                  <a:tcPr/>
                </a:tc>
                <a:tc>
                  <a:txBody>
                    <a:bodyPr/>
                    <a:lstStyle/>
                    <a:p>
                      <a:r>
                        <a:rPr lang="en-US" sz="1600" dirty="0" smtClean="0"/>
                        <a:t>Infantry School</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232</a:t>
                      </a:r>
                      <a:endParaRPr lang="en-US" sz="1600" dirty="0"/>
                    </a:p>
                  </a:txBody>
                  <a:tcPr/>
                </a:tc>
                <a:tc>
                  <a:txBody>
                    <a:bodyPr/>
                    <a:lstStyle/>
                    <a:p>
                      <a:pPr algn="r"/>
                      <a:r>
                        <a:rPr lang="en-US" sz="1600" dirty="0" smtClean="0"/>
                        <a:t>R 599 693.80</a:t>
                      </a:r>
                      <a:endParaRPr lang="en-US" sz="1600" dirty="0"/>
                    </a:p>
                  </a:txBody>
                  <a:tcPr/>
                </a:tc>
                <a:extLst>
                  <a:ext uri="{0D108BD9-81ED-4DB2-BD59-A6C34878D82A}">
                    <a16:rowId xmlns:a16="http://schemas.microsoft.com/office/drawing/2014/main" xmlns="" val="10008"/>
                  </a:ext>
                </a:extLst>
              </a:tr>
              <a:tr h="315775">
                <a:tc vMerge="1">
                  <a:txBody>
                    <a:bodyPr/>
                    <a:lstStyle/>
                    <a:p>
                      <a:endParaRPr lang="en-US" sz="1600" dirty="0"/>
                    </a:p>
                  </a:txBody>
                  <a:tcPr/>
                </a:tc>
                <a:tc>
                  <a:txBody>
                    <a:bodyPr/>
                    <a:lstStyle/>
                    <a:p>
                      <a:r>
                        <a:rPr lang="en-US" sz="1600" dirty="0" smtClean="0"/>
                        <a:t>SA Army HQ</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303</a:t>
                      </a:r>
                      <a:endParaRPr lang="en-US" sz="1600" dirty="0"/>
                    </a:p>
                  </a:txBody>
                  <a:tcPr/>
                </a:tc>
                <a:tc>
                  <a:txBody>
                    <a:bodyPr/>
                    <a:lstStyle/>
                    <a:p>
                      <a:pPr algn="r"/>
                      <a:r>
                        <a:rPr lang="en-US" sz="1600" dirty="0" smtClean="0"/>
                        <a:t>R 596 734.00</a:t>
                      </a:r>
                      <a:endParaRPr lang="en-US" sz="1600" dirty="0"/>
                    </a:p>
                  </a:txBody>
                  <a:tcPr/>
                </a:tc>
                <a:extLst>
                  <a:ext uri="{0D108BD9-81ED-4DB2-BD59-A6C34878D82A}">
                    <a16:rowId xmlns:a16="http://schemas.microsoft.com/office/drawing/2014/main" xmlns="" val="10009"/>
                  </a:ext>
                </a:extLst>
              </a:tr>
              <a:tr h="233794">
                <a:tc vMerge="1">
                  <a:txBody>
                    <a:bodyPr/>
                    <a:lstStyle/>
                    <a:p>
                      <a:endParaRPr lang="en-US" sz="1600" dirty="0"/>
                    </a:p>
                  </a:txBody>
                  <a:tcPr/>
                </a:tc>
                <a:tc>
                  <a:txBody>
                    <a:bodyPr/>
                    <a:lstStyle/>
                    <a:p>
                      <a:r>
                        <a:rPr lang="en-US" sz="1600" dirty="0" smtClean="0"/>
                        <a:t>101 Field Workshop</a:t>
                      </a:r>
                      <a:endParaRPr lang="en-US" sz="1600" dirty="0"/>
                    </a:p>
                  </a:txBody>
                  <a:tcPr/>
                </a:tc>
                <a:tc>
                  <a:txBody>
                    <a:bodyPr/>
                    <a:lstStyle/>
                    <a:p>
                      <a:r>
                        <a:rPr lang="en-US" sz="1600" dirty="0" smtClean="0"/>
                        <a:t>Northern Cape</a:t>
                      </a:r>
                      <a:endParaRPr lang="en-US" sz="1600" dirty="0"/>
                    </a:p>
                  </a:txBody>
                  <a:tcPr/>
                </a:tc>
                <a:tc>
                  <a:txBody>
                    <a:bodyPr/>
                    <a:lstStyle/>
                    <a:p>
                      <a:pPr algn="ctr"/>
                      <a:r>
                        <a:rPr lang="en-US" sz="1600" dirty="0" smtClean="0"/>
                        <a:t>1 143</a:t>
                      </a:r>
                      <a:endParaRPr lang="en-US" sz="1600" dirty="0"/>
                    </a:p>
                  </a:txBody>
                  <a:tcPr/>
                </a:tc>
                <a:tc>
                  <a:txBody>
                    <a:bodyPr/>
                    <a:lstStyle/>
                    <a:p>
                      <a:pPr algn="r"/>
                      <a:r>
                        <a:rPr lang="en-US" sz="1600" dirty="0" smtClean="0"/>
                        <a:t>R 28 745 150.07</a:t>
                      </a:r>
                      <a:endParaRPr lang="en-US" sz="1600" dirty="0"/>
                    </a:p>
                  </a:txBody>
                  <a:tcPr/>
                </a:tc>
                <a:extLst>
                  <a:ext uri="{0D108BD9-81ED-4DB2-BD59-A6C34878D82A}">
                    <a16:rowId xmlns:a16="http://schemas.microsoft.com/office/drawing/2014/main" xmlns="" val="10010"/>
                  </a:ext>
                </a:extLst>
              </a:tr>
              <a:tr h="230678">
                <a:tc vMerge="1">
                  <a:txBody>
                    <a:bodyPr/>
                    <a:lstStyle/>
                    <a:p>
                      <a:endParaRPr lang="en-US" sz="1600" dirty="0"/>
                    </a:p>
                  </a:txBody>
                  <a:tcPr/>
                </a:tc>
                <a:tc>
                  <a:txBody>
                    <a:bodyPr/>
                    <a:lstStyle/>
                    <a:p>
                      <a:r>
                        <a:rPr lang="en-US" sz="1600" dirty="0" smtClean="0"/>
                        <a:t>102 Field Workshop </a:t>
                      </a:r>
                      <a:endParaRPr lang="en-US" sz="1600" dirty="0"/>
                    </a:p>
                  </a:txBody>
                  <a:tcPr/>
                </a:tc>
                <a:tc>
                  <a:txBody>
                    <a:bodyPr/>
                    <a:lstStyle/>
                    <a:p>
                      <a:r>
                        <a:rPr lang="en-US" sz="1600" dirty="0" smtClean="0"/>
                        <a:t>North West</a:t>
                      </a:r>
                      <a:endParaRPr lang="en-US" sz="1600" dirty="0"/>
                    </a:p>
                  </a:txBody>
                  <a:tcPr/>
                </a:tc>
                <a:tc>
                  <a:txBody>
                    <a:bodyPr/>
                    <a:lstStyle/>
                    <a:p>
                      <a:pPr algn="ctr"/>
                      <a:r>
                        <a:rPr lang="en-US" sz="1600" dirty="0" smtClean="0"/>
                        <a:t>1</a:t>
                      </a:r>
                      <a:r>
                        <a:rPr lang="en-US" sz="1600" baseline="0" dirty="0" smtClean="0"/>
                        <a:t> 171</a:t>
                      </a:r>
                      <a:endParaRPr lang="en-US" sz="1600" dirty="0"/>
                    </a:p>
                  </a:txBody>
                  <a:tcPr/>
                </a:tc>
                <a:tc>
                  <a:txBody>
                    <a:bodyPr/>
                    <a:lstStyle/>
                    <a:p>
                      <a:pPr algn="r"/>
                      <a:r>
                        <a:rPr lang="en-US" sz="1600" dirty="0" smtClean="0"/>
                        <a:t>R 20 408 225.75</a:t>
                      </a:r>
                      <a:endParaRPr lang="en-US" sz="1600" dirty="0"/>
                    </a:p>
                  </a:txBody>
                  <a:tcPr/>
                </a:tc>
                <a:extLst>
                  <a:ext uri="{0D108BD9-81ED-4DB2-BD59-A6C34878D82A}">
                    <a16:rowId xmlns:a16="http://schemas.microsoft.com/office/drawing/2014/main" xmlns="" val="10011"/>
                  </a:ext>
                </a:extLst>
              </a:tr>
              <a:tr h="182880">
                <a:tc vMerge="1">
                  <a:txBody>
                    <a:bodyPr/>
                    <a:lstStyle/>
                    <a:p>
                      <a:endParaRPr lang="en-US" sz="1600" dirty="0"/>
                    </a:p>
                  </a:txBody>
                  <a:tcPr/>
                </a:tc>
                <a:tc>
                  <a:txBody>
                    <a:bodyPr/>
                    <a:lstStyle/>
                    <a:p>
                      <a:r>
                        <a:rPr lang="en-US" sz="1600" dirty="0" smtClean="0"/>
                        <a:t>35 ESR</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393</a:t>
                      </a:r>
                      <a:endParaRPr lang="en-US" sz="1600" dirty="0"/>
                    </a:p>
                  </a:txBody>
                  <a:tcPr/>
                </a:tc>
                <a:tc>
                  <a:txBody>
                    <a:bodyPr/>
                    <a:lstStyle/>
                    <a:p>
                      <a:pPr algn="r"/>
                      <a:r>
                        <a:rPr lang="en-US" sz="1600" dirty="0" smtClean="0"/>
                        <a:t>R 3 185 707.60</a:t>
                      </a:r>
                      <a:endParaRPr lang="en-US" sz="1600" dirty="0"/>
                    </a:p>
                  </a:txBody>
                  <a:tcPr/>
                </a:tc>
                <a:extLst>
                  <a:ext uri="{0D108BD9-81ED-4DB2-BD59-A6C34878D82A}">
                    <a16:rowId xmlns:a16="http://schemas.microsoft.com/office/drawing/2014/main" xmlns="" val="10012"/>
                  </a:ext>
                </a:extLst>
              </a:tr>
              <a:tr h="182880">
                <a:tc vMerge="1">
                  <a:txBody>
                    <a:bodyPr/>
                    <a:lstStyle/>
                    <a:p>
                      <a:endParaRPr lang="en-US" sz="1600" dirty="0"/>
                    </a:p>
                  </a:txBody>
                  <a:tcPr/>
                </a:tc>
                <a:tc>
                  <a:txBody>
                    <a:bodyPr/>
                    <a:lstStyle/>
                    <a:p>
                      <a:r>
                        <a:rPr lang="en-US" sz="1600" dirty="0" smtClean="0"/>
                        <a:t>RWG</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913</a:t>
                      </a:r>
                      <a:endParaRPr lang="en-US" sz="1600" dirty="0"/>
                    </a:p>
                  </a:txBody>
                  <a:tcPr/>
                </a:tc>
                <a:tc>
                  <a:txBody>
                    <a:bodyPr/>
                    <a:lstStyle/>
                    <a:p>
                      <a:pPr algn="r"/>
                      <a:r>
                        <a:rPr lang="en-US" sz="1600" dirty="0" smtClean="0"/>
                        <a:t>R 16 600 289.77</a:t>
                      </a:r>
                      <a:endParaRPr lang="en-US" sz="1600" dirty="0"/>
                    </a:p>
                  </a:txBody>
                  <a:tcPr/>
                </a:tc>
                <a:extLst>
                  <a:ext uri="{0D108BD9-81ED-4DB2-BD59-A6C34878D82A}">
                    <a16:rowId xmlns:a16="http://schemas.microsoft.com/office/drawing/2014/main" xmlns="" val="10013"/>
                  </a:ext>
                </a:extLst>
              </a:tr>
              <a:tr h="167640">
                <a:tc vMerge="1">
                  <a:txBody>
                    <a:bodyPr/>
                    <a:lstStyle/>
                    <a:p>
                      <a:endParaRPr lang="en-US" sz="1600" dirty="0"/>
                    </a:p>
                  </a:txBody>
                  <a:tcPr/>
                </a:tc>
                <a:tc>
                  <a:txBody>
                    <a:bodyPr/>
                    <a:lstStyle/>
                    <a:p>
                      <a:r>
                        <a:rPr lang="en-US" sz="1600" dirty="0" smtClean="0"/>
                        <a:t>1 SA Tank Regt</a:t>
                      </a:r>
                      <a:r>
                        <a:rPr lang="en-US" sz="1600" baseline="0" dirty="0" smtClean="0"/>
                        <a:t> </a:t>
                      </a:r>
                      <a:endParaRPr lang="en-US" sz="1600" dirty="0"/>
                    </a:p>
                  </a:txBody>
                  <a:tcPr/>
                </a:tc>
                <a:tc>
                  <a:txBody>
                    <a:bodyPr/>
                    <a:lstStyle/>
                    <a:p>
                      <a:r>
                        <a:rPr lang="en-US" sz="1600" dirty="0" smtClean="0"/>
                        <a:t>Free State</a:t>
                      </a:r>
                      <a:endParaRPr lang="en-US" sz="1600" dirty="0"/>
                    </a:p>
                  </a:txBody>
                  <a:tcPr/>
                </a:tc>
                <a:tc>
                  <a:txBody>
                    <a:bodyPr/>
                    <a:lstStyle/>
                    <a:p>
                      <a:pPr algn="ctr"/>
                      <a:r>
                        <a:rPr lang="en-US" sz="1600" dirty="0" smtClean="0"/>
                        <a:t>264</a:t>
                      </a:r>
                      <a:endParaRPr lang="en-US" sz="1600" dirty="0"/>
                    </a:p>
                  </a:txBody>
                  <a:tcPr/>
                </a:tc>
                <a:tc>
                  <a:txBody>
                    <a:bodyPr/>
                    <a:lstStyle/>
                    <a:p>
                      <a:pPr algn="r"/>
                      <a:r>
                        <a:rPr lang="en-US" sz="1600" dirty="0" smtClean="0"/>
                        <a:t>R 883593.22</a:t>
                      </a:r>
                      <a:endParaRPr lang="en-US" sz="1600" dirty="0"/>
                    </a:p>
                  </a:txBody>
                  <a:tcPr/>
                </a:tc>
                <a:extLst>
                  <a:ext uri="{0D108BD9-81ED-4DB2-BD59-A6C34878D82A}">
                    <a16:rowId xmlns:a16="http://schemas.microsoft.com/office/drawing/2014/main" xmlns="" val="10014"/>
                  </a:ext>
                </a:extLst>
              </a:tr>
              <a:tr h="167640">
                <a:tc gridSpan="3">
                  <a:txBody>
                    <a:bodyPr/>
                    <a:lstStyle/>
                    <a:p>
                      <a:r>
                        <a:rPr lang="en-US" sz="1600" b="1" dirty="0" smtClean="0"/>
                        <a:t>Total</a:t>
                      </a:r>
                      <a:endParaRPr lang="en-US" sz="1600" b="1" dirty="0"/>
                    </a:p>
                  </a:txBody>
                  <a:tcPr/>
                </a:tc>
                <a:tc hMerge="1">
                  <a:txBody>
                    <a:bodyPr/>
                    <a:lstStyle/>
                    <a:p>
                      <a:endParaRPr lang="en-US" sz="1600" dirty="0"/>
                    </a:p>
                  </a:txBody>
                  <a:tcPr/>
                </a:tc>
                <a:tc hMerge="1">
                  <a:txBody>
                    <a:bodyPr/>
                    <a:lstStyle/>
                    <a:p>
                      <a:endParaRPr lang="en-US" sz="1600" dirty="0"/>
                    </a:p>
                  </a:txBody>
                  <a:tcPr/>
                </a:tc>
                <a:tc>
                  <a:txBody>
                    <a:bodyPr/>
                    <a:lstStyle/>
                    <a:p>
                      <a:pPr algn="ctr"/>
                      <a:r>
                        <a:rPr lang="en-US" sz="1600" b="1" dirty="0" smtClean="0"/>
                        <a:t>7 751</a:t>
                      </a:r>
                      <a:endParaRPr lang="en-US" sz="1600" b="1" dirty="0"/>
                    </a:p>
                  </a:txBody>
                  <a:tcPr/>
                </a:tc>
                <a:tc>
                  <a:txBody>
                    <a:bodyPr/>
                    <a:lstStyle/>
                    <a:p>
                      <a:pPr algn="r"/>
                      <a:r>
                        <a:rPr lang="en-US" sz="1600" b="1" dirty="0" smtClean="0"/>
                        <a:t>R 122 484 514.07</a:t>
                      </a:r>
                      <a:endParaRPr lang="en-US" sz="1600" b="1" dirty="0"/>
                    </a:p>
                  </a:txBody>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1887709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VEHICLES REPAIRED (2/3)</a:t>
            </a: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28</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670738924"/>
              </p:ext>
            </p:extLst>
          </p:nvPr>
        </p:nvGraphicFramePr>
        <p:xfrm>
          <a:off x="212725" y="1630527"/>
          <a:ext cx="11674475" cy="4377010"/>
        </p:xfrm>
        <a:graphic>
          <a:graphicData uri="http://schemas.openxmlformats.org/drawingml/2006/table">
            <a:tbl>
              <a:tblPr firstRow="1" bandRow="1">
                <a:tableStyleId>{5C22544A-7EE6-4342-B048-85BDC9FD1C3A}</a:tableStyleId>
              </a:tblPr>
              <a:tblGrid>
                <a:gridCol w="1032752">
                  <a:extLst>
                    <a:ext uri="{9D8B030D-6E8A-4147-A177-3AD203B41FA5}">
                      <a16:colId xmlns:a16="http://schemas.microsoft.com/office/drawing/2014/main" xmlns="" val="20000"/>
                    </a:ext>
                  </a:extLst>
                </a:gridCol>
                <a:gridCol w="2853558">
                  <a:extLst>
                    <a:ext uri="{9D8B030D-6E8A-4147-A177-3AD203B41FA5}">
                      <a16:colId xmlns:a16="http://schemas.microsoft.com/office/drawing/2014/main" xmlns="" val="20001"/>
                    </a:ext>
                  </a:extLst>
                </a:gridCol>
                <a:gridCol w="2159876">
                  <a:extLst>
                    <a:ext uri="{9D8B030D-6E8A-4147-A177-3AD203B41FA5}">
                      <a16:colId xmlns:a16="http://schemas.microsoft.com/office/drawing/2014/main" xmlns="" val="20002"/>
                    </a:ext>
                  </a:extLst>
                </a:gridCol>
                <a:gridCol w="2380593">
                  <a:extLst>
                    <a:ext uri="{9D8B030D-6E8A-4147-A177-3AD203B41FA5}">
                      <a16:colId xmlns:a16="http://schemas.microsoft.com/office/drawing/2014/main" xmlns="" val="20003"/>
                    </a:ext>
                  </a:extLst>
                </a:gridCol>
                <a:gridCol w="3247696">
                  <a:extLst>
                    <a:ext uri="{9D8B030D-6E8A-4147-A177-3AD203B41FA5}">
                      <a16:colId xmlns:a16="http://schemas.microsoft.com/office/drawing/2014/main" xmlns="" val="20004"/>
                    </a:ext>
                  </a:extLst>
                </a:gridCol>
              </a:tblGrid>
              <a:tr h="471990">
                <a:tc>
                  <a:txBody>
                    <a:bodyPr/>
                    <a:lstStyle/>
                    <a:p>
                      <a:r>
                        <a:rPr lang="en-US" sz="1600" dirty="0" smtClean="0"/>
                        <a:t>Service </a:t>
                      </a:r>
                      <a:endParaRPr lang="en-US" sz="1600" dirty="0"/>
                    </a:p>
                  </a:txBody>
                  <a:tcPr/>
                </a:tc>
                <a:tc>
                  <a:txBody>
                    <a:bodyPr/>
                    <a:lstStyle/>
                    <a:p>
                      <a:r>
                        <a:rPr lang="en-US" sz="1600" dirty="0" smtClean="0"/>
                        <a:t>Production Centre/Unit</a:t>
                      </a:r>
                      <a:endParaRPr lang="en-US" sz="1600" dirty="0"/>
                    </a:p>
                  </a:txBody>
                  <a:tcPr/>
                </a:tc>
                <a:tc>
                  <a:txBody>
                    <a:bodyPr/>
                    <a:lstStyle/>
                    <a:p>
                      <a:r>
                        <a:rPr lang="en-US" sz="1600" dirty="0" smtClean="0"/>
                        <a:t>Region</a:t>
                      </a:r>
                      <a:endParaRPr lang="en-US" sz="1600" dirty="0"/>
                    </a:p>
                  </a:txBody>
                  <a:tcPr/>
                </a:tc>
                <a:tc>
                  <a:txBody>
                    <a:bodyPr/>
                    <a:lstStyle/>
                    <a:p>
                      <a:r>
                        <a:rPr lang="en-US" sz="1600" dirty="0" smtClean="0"/>
                        <a:t>Number of Vehicles</a:t>
                      </a:r>
                      <a:endParaRPr lang="en-US" sz="1600" dirty="0"/>
                    </a:p>
                  </a:txBody>
                  <a:tcPr/>
                </a:tc>
                <a:tc>
                  <a:txBody>
                    <a:bodyPr/>
                    <a:lstStyle/>
                    <a:p>
                      <a:r>
                        <a:rPr lang="en-US" sz="1600" dirty="0" smtClean="0"/>
                        <a:t>Cost (</a:t>
                      </a:r>
                      <a:r>
                        <a:rPr lang="en-US" sz="1600" dirty="0" err="1" smtClean="0"/>
                        <a:t>Labour</a:t>
                      </a:r>
                      <a:r>
                        <a:rPr lang="en-US" sz="1600" dirty="0" smtClean="0"/>
                        <a:t> &amp;</a:t>
                      </a:r>
                      <a:r>
                        <a:rPr lang="en-US" sz="1600" baseline="0" dirty="0" smtClean="0"/>
                        <a:t> Spares</a:t>
                      </a:r>
                      <a:endParaRPr lang="en-US" sz="1600" dirty="0"/>
                    </a:p>
                  </a:txBody>
                  <a:tcPr/>
                </a:tc>
                <a:extLst>
                  <a:ext uri="{0D108BD9-81ED-4DB2-BD59-A6C34878D82A}">
                    <a16:rowId xmlns:a16="http://schemas.microsoft.com/office/drawing/2014/main" xmlns="" val="10000"/>
                  </a:ext>
                </a:extLst>
              </a:tr>
              <a:tr h="390502">
                <a:tc>
                  <a:txBody>
                    <a:bodyPr/>
                    <a:lstStyle/>
                    <a:p>
                      <a:endParaRPr lang="en-US" sz="160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extLst>
                  <a:ext uri="{0D108BD9-81ED-4DB2-BD59-A6C34878D82A}">
                    <a16:rowId xmlns:a16="http://schemas.microsoft.com/office/drawing/2014/main" xmlns="" val="10001"/>
                  </a:ext>
                </a:extLst>
              </a:tr>
              <a:tr h="390502">
                <a:tc rowSpan="8">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SAAF</a:t>
                      </a:r>
                      <a:endParaRPr lang="en-US" sz="1600" dirty="0"/>
                    </a:p>
                  </a:txBody>
                  <a:tcPr/>
                </a:tc>
                <a:tc>
                  <a:txBody>
                    <a:bodyPr/>
                    <a:lstStyle/>
                    <a:p>
                      <a:r>
                        <a:rPr lang="en-US" sz="1600" dirty="0" smtClean="0"/>
                        <a:t>AFB</a:t>
                      </a:r>
                      <a:r>
                        <a:rPr lang="en-US" sz="1600" baseline="0" dirty="0" smtClean="0"/>
                        <a:t> </a:t>
                      </a:r>
                      <a:r>
                        <a:rPr lang="en-US" sz="1600" baseline="0" dirty="0" err="1" smtClean="0"/>
                        <a:t>Hoedsruit</a:t>
                      </a:r>
                      <a:endParaRPr lang="en-US" sz="1600" dirty="0"/>
                    </a:p>
                  </a:txBody>
                  <a:tcPr/>
                </a:tc>
                <a:tc>
                  <a:txBody>
                    <a:bodyPr/>
                    <a:lstStyle/>
                    <a:p>
                      <a:r>
                        <a:rPr lang="en-US" sz="1600" dirty="0" smtClean="0"/>
                        <a:t>Mpumalanga</a:t>
                      </a:r>
                      <a:endParaRPr lang="en-US" sz="1600" dirty="0"/>
                    </a:p>
                  </a:txBody>
                  <a:tcPr/>
                </a:tc>
                <a:tc>
                  <a:txBody>
                    <a:bodyPr/>
                    <a:lstStyle/>
                    <a:p>
                      <a:pPr algn="ctr"/>
                      <a:r>
                        <a:rPr lang="en-US" sz="1600" dirty="0" smtClean="0"/>
                        <a:t>9</a:t>
                      </a:r>
                      <a:endParaRPr lang="en-US" sz="1600" dirty="0"/>
                    </a:p>
                  </a:txBody>
                  <a:tcPr/>
                </a:tc>
                <a:tc>
                  <a:txBody>
                    <a:bodyPr/>
                    <a:lstStyle/>
                    <a:p>
                      <a:pPr algn="r"/>
                      <a:r>
                        <a:rPr lang="en-US" sz="1600" dirty="0" smtClean="0"/>
                        <a:t>R 20 670.00</a:t>
                      </a:r>
                      <a:endParaRPr lang="en-US" sz="1600" dirty="0"/>
                    </a:p>
                  </a:txBody>
                  <a:tcPr/>
                </a:tc>
                <a:extLst>
                  <a:ext uri="{0D108BD9-81ED-4DB2-BD59-A6C34878D82A}">
                    <a16:rowId xmlns:a16="http://schemas.microsoft.com/office/drawing/2014/main" xmlns="" val="10002"/>
                  </a:ext>
                </a:extLst>
              </a:tr>
              <a:tr h="390502">
                <a:tc vMerge="1">
                  <a:txBody>
                    <a:bodyPr/>
                    <a:lstStyle/>
                    <a:p>
                      <a:endParaRPr lang="en-US" sz="1600" dirty="0"/>
                    </a:p>
                  </a:txBody>
                  <a:tcPr/>
                </a:tc>
                <a:tc>
                  <a:txBody>
                    <a:bodyPr/>
                    <a:lstStyle/>
                    <a:p>
                      <a:r>
                        <a:rPr lang="en-US" sz="1600" dirty="0" smtClean="0"/>
                        <a:t>AFB </a:t>
                      </a:r>
                      <a:r>
                        <a:rPr lang="en-US" sz="1600" dirty="0" err="1" smtClean="0"/>
                        <a:t>Makhado</a:t>
                      </a:r>
                      <a:endParaRPr lang="en-US" sz="1600" dirty="0"/>
                    </a:p>
                  </a:txBody>
                  <a:tcPr/>
                </a:tc>
                <a:tc>
                  <a:txBody>
                    <a:bodyPr/>
                    <a:lstStyle/>
                    <a:p>
                      <a:r>
                        <a:rPr lang="en-US" sz="1600" dirty="0" smtClean="0"/>
                        <a:t>Polokwane</a:t>
                      </a:r>
                      <a:endParaRPr lang="en-US" sz="1600" dirty="0"/>
                    </a:p>
                  </a:txBody>
                  <a:tcPr/>
                </a:tc>
                <a:tc>
                  <a:txBody>
                    <a:bodyPr/>
                    <a:lstStyle/>
                    <a:p>
                      <a:pPr algn="ctr"/>
                      <a:r>
                        <a:rPr lang="en-US" sz="1600" dirty="0" smtClean="0"/>
                        <a:t>11</a:t>
                      </a:r>
                      <a:endParaRPr lang="en-US" sz="1600" dirty="0"/>
                    </a:p>
                  </a:txBody>
                  <a:tcPr/>
                </a:tc>
                <a:tc>
                  <a:txBody>
                    <a:bodyPr/>
                    <a:lstStyle/>
                    <a:p>
                      <a:pPr algn="r"/>
                      <a:r>
                        <a:rPr lang="en-US" sz="1600" dirty="0" smtClean="0"/>
                        <a:t>R 14 110.00 </a:t>
                      </a:r>
                      <a:endParaRPr lang="en-US" sz="1600" dirty="0"/>
                    </a:p>
                  </a:txBody>
                  <a:tcPr/>
                </a:tc>
                <a:extLst>
                  <a:ext uri="{0D108BD9-81ED-4DB2-BD59-A6C34878D82A}">
                    <a16:rowId xmlns:a16="http://schemas.microsoft.com/office/drawing/2014/main" xmlns="" val="10003"/>
                  </a:ext>
                </a:extLst>
              </a:tr>
              <a:tr h="390502">
                <a:tc vMerge="1">
                  <a:txBody>
                    <a:bodyPr/>
                    <a:lstStyle/>
                    <a:p>
                      <a:endParaRPr lang="en-US" sz="1600" dirty="0"/>
                    </a:p>
                  </a:txBody>
                  <a:tcPr/>
                </a:tc>
                <a:tc>
                  <a:txBody>
                    <a:bodyPr/>
                    <a:lstStyle/>
                    <a:p>
                      <a:r>
                        <a:rPr lang="en-US" sz="1600" dirty="0" smtClean="0"/>
                        <a:t>AFB Durban</a:t>
                      </a:r>
                      <a:endParaRPr lang="en-US" sz="1600" dirty="0"/>
                    </a:p>
                  </a:txBody>
                  <a:tcPr/>
                </a:tc>
                <a:tc>
                  <a:txBody>
                    <a:bodyPr/>
                    <a:lstStyle/>
                    <a:p>
                      <a:r>
                        <a:rPr lang="en-US" sz="1600" dirty="0" smtClean="0"/>
                        <a:t>KZN</a:t>
                      </a:r>
                      <a:endParaRPr lang="en-US" sz="1600" dirty="0"/>
                    </a:p>
                  </a:txBody>
                  <a:tcPr/>
                </a:tc>
                <a:tc>
                  <a:txBody>
                    <a:bodyPr/>
                    <a:lstStyle/>
                    <a:p>
                      <a:pPr algn="ctr"/>
                      <a:r>
                        <a:rPr lang="en-US" sz="1600" dirty="0" smtClean="0"/>
                        <a:t>5</a:t>
                      </a:r>
                      <a:endParaRPr lang="en-US" sz="1600" dirty="0"/>
                    </a:p>
                  </a:txBody>
                  <a:tcPr/>
                </a:tc>
                <a:tc>
                  <a:txBody>
                    <a:bodyPr/>
                    <a:lstStyle/>
                    <a:p>
                      <a:pPr algn="r"/>
                      <a:r>
                        <a:rPr lang="en-US" sz="1600" dirty="0" smtClean="0"/>
                        <a:t>R 7 950.00</a:t>
                      </a:r>
                      <a:endParaRPr lang="en-US" sz="1600" dirty="0"/>
                    </a:p>
                  </a:txBody>
                  <a:tcPr/>
                </a:tc>
                <a:extLst>
                  <a:ext uri="{0D108BD9-81ED-4DB2-BD59-A6C34878D82A}">
                    <a16:rowId xmlns:a16="http://schemas.microsoft.com/office/drawing/2014/main" xmlns="" val="10004"/>
                  </a:ext>
                </a:extLst>
              </a:tr>
              <a:tr h="390502">
                <a:tc vMerge="1">
                  <a:txBody>
                    <a:bodyPr/>
                    <a:lstStyle/>
                    <a:p>
                      <a:endParaRPr lang="en-US" sz="1600" dirty="0"/>
                    </a:p>
                  </a:txBody>
                  <a:tcPr/>
                </a:tc>
                <a:tc>
                  <a:txBody>
                    <a:bodyPr/>
                    <a:lstStyle/>
                    <a:p>
                      <a:r>
                        <a:rPr lang="en-US" sz="1600" dirty="0" smtClean="0"/>
                        <a:t>AFB Bloemfontein </a:t>
                      </a:r>
                      <a:endParaRPr lang="en-US" sz="1600" dirty="0"/>
                    </a:p>
                  </a:txBody>
                  <a:tcPr/>
                </a:tc>
                <a:tc>
                  <a:txBody>
                    <a:bodyPr/>
                    <a:lstStyle/>
                    <a:p>
                      <a:r>
                        <a:rPr lang="en-US" sz="1600" dirty="0" smtClean="0"/>
                        <a:t>Free State</a:t>
                      </a:r>
                      <a:endParaRPr lang="en-US" sz="1600" dirty="0"/>
                    </a:p>
                  </a:txBody>
                  <a:tcPr/>
                </a:tc>
                <a:tc>
                  <a:txBody>
                    <a:bodyPr/>
                    <a:lstStyle/>
                    <a:p>
                      <a:pPr algn="ctr"/>
                      <a:r>
                        <a:rPr lang="en-US" sz="1600" dirty="0" smtClean="0"/>
                        <a:t>8</a:t>
                      </a:r>
                      <a:endParaRPr lang="en-US" sz="1600" dirty="0"/>
                    </a:p>
                  </a:txBody>
                  <a:tcPr/>
                </a:tc>
                <a:tc>
                  <a:txBody>
                    <a:bodyPr/>
                    <a:lstStyle/>
                    <a:p>
                      <a:pPr algn="r"/>
                      <a:r>
                        <a:rPr lang="en-US" sz="1600" dirty="0" smtClean="0"/>
                        <a:t>R 7 950.00</a:t>
                      </a:r>
                      <a:endParaRPr lang="en-US" sz="1600" dirty="0"/>
                    </a:p>
                  </a:txBody>
                  <a:tcPr/>
                </a:tc>
                <a:extLst>
                  <a:ext uri="{0D108BD9-81ED-4DB2-BD59-A6C34878D82A}">
                    <a16:rowId xmlns:a16="http://schemas.microsoft.com/office/drawing/2014/main" xmlns="" val="10005"/>
                  </a:ext>
                </a:extLst>
              </a:tr>
              <a:tr h="390502">
                <a:tc vMerge="1">
                  <a:txBody>
                    <a:bodyPr/>
                    <a:lstStyle/>
                    <a:p>
                      <a:endParaRPr lang="en-US" sz="1600" dirty="0"/>
                    </a:p>
                  </a:txBody>
                  <a:tcPr/>
                </a:tc>
                <a:tc>
                  <a:txBody>
                    <a:bodyPr/>
                    <a:lstStyle/>
                    <a:p>
                      <a:r>
                        <a:rPr lang="en-US" sz="1600" dirty="0" smtClean="0"/>
                        <a:t>AFB </a:t>
                      </a:r>
                      <a:r>
                        <a:rPr lang="en-US" sz="1600" dirty="0" err="1" smtClean="0"/>
                        <a:t>Ysterplaat</a:t>
                      </a:r>
                      <a:endParaRPr lang="en-US" sz="1600" dirty="0"/>
                    </a:p>
                  </a:txBody>
                  <a:tcPr/>
                </a:tc>
                <a:tc>
                  <a:txBody>
                    <a:bodyPr/>
                    <a:lstStyle/>
                    <a:p>
                      <a:r>
                        <a:rPr lang="en-US" sz="1600" dirty="0" smtClean="0"/>
                        <a:t>Western</a:t>
                      </a:r>
                      <a:r>
                        <a:rPr lang="en-US" sz="1600" baseline="0" dirty="0" smtClean="0"/>
                        <a:t> Cape</a:t>
                      </a:r>
                      <a:endParaRPr lang="en-US" sz="1600" dirty="0"/>
                    </a:p>
                  </a:txBody>
                  <a:tcPr/>
                </a:tc>
                <a:tc>
                  <a:txBody>
                    <a:bodyPr/>
                    <a:lstStyle/>
                    <a:p>
                      <a:pPr algn="ctr"/>
                      <a:r>
                        <a:rPr lang="en-US" sz="1600" dirty="0" smtClean="0"/>
                        <a:t>3</a:t>
                      </a:r>
                      <a:endParaRPr lang="en-US" sz="1600" dirty="0"/>
                    </a:p>
                  </a:txBody>
                  <a:tcPr/>
                </a:tc>
                <a:tc>
                  <a:txBody>
                    <a:bodyPr/>
                    <a:lstStyle/>
                    <a:p>
                      <a:pPr algn="r"/>
                      <a:r>
                        <a:rPr lang="en-US" sz="1600" dirty="0" smtClean="0"/>
                        <a:t>R 3 180.00</a:t>
                      </a:r>
                      <a:endParaRPr lang="en-US" sz="1600" dirty="0"/>
                    </a:p>
                  </a:txBody>
                  <a:tcPr/>
                </a:tc>
                <a:extLst>
                  <a:ext uri="{0D108BD9-81ED-4DB2-BD59-A6C34878D82A}">
                    <a16:rowId xmlns:a16="http://schemas.microsoft.com/office/drawing/2014/main" xmlns="" val="10006"/>
                  </a:ext>
                </a:extLst>
              </a:tr>
              <a:tr h="390502">
                <a:tc vMerge="1">
                  <a:txBody>
                    <a:bodyPr/>
                    <a:lstStyle/>
                    <a:p>
                      <a:endParaRPr lang="en-US" sz="1600" dirty="0"/>
                    </a:p>
                  </a:txBody>
                  <a:tcPr/>
                </a:tc>
                <a:tc>
                  <a:txBody>
                    <a:bodyPr/>
                    <a:lstStyle/>
                    <a:p>
                      <a:r>
                        <a:rPr lang="en-US" sz="1600" dirty="0" smtClean="0"/>
                        <a:t>AFB Overberg</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6</a:t>
                      </a:r>
                      <a:endParaRPr lang="en-US" sz="1600" dirty="0"/>
                    </a:p>
                  </a:txBody>
                  <a:tcPr/>
                </a:tc>
                <a:tc>
                  <a:txBody>
                    <a:bodyPr/>
                    <a:lstStyle/>
                    <a:p>
                      <a:pPr algn="r"/>
                      <a:r>
                        <a:rPr lang="en-US" sz="1600" dirty="0" smtClean="0"/>
                        <a:t>R 2 650.00</a:t>
                      </a:r>
                      <a:endParaRPr lang="en-US" sz="1600" dirty="0"/>
                    </a:p>
                  </a:txBody>
                  <a:tcPr/>
                </a:tc>
                <a:extLst>
                  <a:ext uri="{0D108BD9-81ED-4DB2-BD59-A6C34878D82A}">
                    <a16:rowId xmlns:a16="http://schemas.microsoft.com/office/drawing/2014/main" xmlns="" val="10007"/>
                  </a:ext>
                </a:extLst>
              </a:tr>
              <a:tr h="390502">
                <a:tc vMerge="1">
                  <a:txBody>
                    <a:bodyPr/>
                    <a:lstStyle/>
                    <a:p>
                      <a:endParaRPr lang="en-US" sz="1600" dirty="0"/>
                    </a:p>
                  </a:txBody>
                  <a:tcPr/>
                </a:tc>
                <a:tc>
                  <a:txBody>
                    <a:bodyPr/>
                    <a:lstStyle/>
                    <a:p>
                      <a:r>
                        <a:rPr lang="en-US" sz="1600" dirty="0" smtClean="0"/>
                        <a:t>AFB </a:t>
                      </a:r>
                      <a:r>
                        <a:rPr lang="en-US" sz="1600" dirty="0" err="1" smtClean="0"/>
                        <a:t>Waterkloof</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1</a:t>
                      </a:r>
                      <a:endParaRPr lang="en-US" sz="1600" dirty="0"/>
                    </a:p>
                  </a:txBody>
                  <a:tcPr/>
                </a:tc>
                <a:tc>
                  <a:txBody>
                    <a:bodyPr/>
                    <a:lstStyle/>
                    <a:p>
                      <a:pPr algn="r"/>
                      <a:r>
                        <a:rPr lang="en-US" sz="1600" dirty="0" smtClean="0"/>
                        <a:t>R 2 385.00</a:t>
                      </a:r>
                      <a:endParaRPr lang="en-US" sz="1600" dirty="0"/>
                    </a:p>
                  </a:txBody>
                  <a:tcPr/>
                </a:tc>
                <a:extLst>
                  <a:ext uri="{0D108BD9-81ED-4DB2-BD59-A6C34878D82A}">
                    <a16:rowId xmlns:a16="http://schemas.microsoft.com/office/drawing/2014/main" xmlns="" val="10008"/>
                  </a:ext>
                </a:extLst>
              </a:tr>
              <a:tr h="390502">
                <a:tc vMerge="1">
                  <a:txBody>
                    <a:bodyPr/>
                    <a:lstStyle/>
                    <a:p>
                      <a:endParaRPr lang="en-US" sz="1600" dirty="0"/>
                    </a:p>
                  </a:txBody>
                  <a:tcPr/>
                </a:tc>
                <a:tc>
                  <a:txBody>
                    <a:bodyPr/>
                    <a:lstStyle/>
                    <a:p>
                      <a:r>
                        <a:rPr lang="en-US" sz="1600" dirty="0" smtClean="0"/>
                        <a:t>AFB Langebaan </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1</a:t>
                      </a:r>
                      <a:endParaRPr lang="en-US" sz="1600" dirty="0"/>
                    </a:p>
                  </a:txBody>
                  <a:tcPr/>
                </a:tc>
                <a:tc>
                  <a:txBody>
                    <a:bodyPr/>
                    <a:lstStyle/>
                    <a:p>
                      <a:pPr algn="r"/>
                      <a:r>
                        <a:rPr lang="en-US" sz="1600" dirty="0" smtClean="0"/>
                        <a:t>R 1 060.00</a:t>
                      </a:r>
                      <a:endParaRPr lang="en-US" sz="1600" dirty="0"/>
                    </a:p>
                  </a:txBody>
                  <a:tcPr/>
                </a:tc>
                <a:extLst>
                  <a:ext uri="{0D108BD9-81ED-4DB2-BD59-A6C34878D82A}">
                    <a16:rowId xmlns:a16="http://schemas.microsoft.com/office/drawing/2014/main" xmlns="" val="10009"/>
                  </a:ext>
                </a:extLst>
              </a:tr>
              <a:tr h="390502">
                <a:tc gridSpan="3">
                  <a:txBody>
                    <a:bodyPr/>
                    <a:lstStyle/>
                    <a:p>
                      <a:r>
                        <a:rPr lang="en-US" sz="1600" b="1" dirty="0" smtClean="0"/>
                        <a:t>Total</a:t>
                      </a:r>
                      <a:endParaRPr lang="en-US" sz="1600" b="1" dirty="0"/>
                    </a:p>
                  </a:txBody>
                  <a:tcPr/>
                </a:tc>
                <a:tc hMerge="1">
                  <a:txBody>
                    <a:bodyPr/>
                    <a:lstStyle/>
                    <a:p>
                      <a:endParaRPr lang="en-US" sz="1600" dirty="0"/>
                    </a:p>
                  </a:txBody>
                  <a:tcPr/>
                </a:tc>
                <a:tc hMerge="1">
                  <a:txBody>
                    <a:bodyPr/>
                    <a:lstStyle/>
                    <a:p>
                      <a:endParaRPr lang="en-US" sz="1600" dirty="0"/>
                    </a:p>
                  </a:txBody>
                  <a:tcPr/>
                </a:tc>
                <a:tc>
                  <a:txBody>
                    <a:bodyPr/>
                    <a:lstStyle/>
                    <a:p>
                      <a:pPr algn="ctr"/>
                      <a:r>
                        <a:rPr lang="en-US" sz="1600" b="1" dirty="0" smtClean="0"/>
                        <a:t>7 751</a:t>
                      </a:r>
                      <a:endParaRPr lang="en-US" sz="1600" b="1" dirty="0"/>
                    </a:p>
                  </a:txBody>
                  <a:tcPr/>
                </a:tc>
                <a:tc>
                  <a:txBody>
                    <a:bodyPr/>
                    <a:lstStyle/>
                    <a:p>
                      <a:pPr algn="r"/>
                      <a:r>
                        <a:rPr lang="en-US" sz="1600" b="1" dirty="0" smtClean="0"/>
                        <a:t>R 59 955.00</a:t>
                      </a:r>
                      <a:endParaRPr lang="en-US" sz="1600" b="1" dirty="0"/>
                    </a:p>
                  </a:txBody>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xmlns="" val="15645039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VEHICLES REPAIRED (3/3)</a:t>
            </a: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29</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890767990"/>
              </p:ext>
            </p:extLst>
          </p:nvPr>
        </p:nvGraphicFramePr>
        <p:xfrm>
          <a:off x="212725" y="1629380"/>
          <a:ext cx="11674475" cy="4723294"/>
        </p:xfrm>
        <a:graphic>
          <a:graphicData uri="http://schemas.openxmlformats.org/drawingml/2006/table">
            <a:tbl>
              <a:tblPr firstRow="1" bandRow="1">
                <a:tableStyleId>{5C22544A-7EE6-4342-B048-85BDC9FD1C3A}</a:tableStyleId>
              </a:tblPr>
              <a:tblGrid>
                <a:gridCol w="1032752">
                  <a:extLst>
                    <a:ext uri="{9D8B030D-6E8A-4147-A177-3AD203B41FA5}">
                      <a16:colId xmlns:a16="http://schemas.microsoft.com/office/drawing/2014/main" xmlns="" val="20000"/>
                    </a:ext>
                  </a:extLst>
                </a:gridCol>
                <a:gridCol w="2853558">
                  <a:extLst>
                    <a:ext uri="{9D8B030D-6E8A-4147-A177-3AD203B41FA5}">
                      <a16:colId xmlns:a16="http://schemas.microsoft.com/office/drawing/2014/main" xmlns="" val="20001"/>
                    </a:ext>
                  </a:extLst>
                </a:gridCol>
                <a:gridCol w="2159876">
                  <a:extLst>
                    <a:ext uri="{9D8B030D-6E8A-4147-A177-3AD203B41FA5}">
                      <a16:colId xmlns:a16="http://schemas.microsoft.com/office/drawing/2014/main" xmlns="" val="20002"/>
                    </a:ext>
                  </a:extLst>
                </a:gridCol>
                <a:gridCol w="2380593">
                  <a:extLst>
                    <a:ext uri="{9D8B030D-6E8A-4147-A177-3AD203B41FA5}">
                      <a16:colId xmlns:a16="http://schemas.microsoft.com/office/drawing/2014/main" xmlns="" val="20003"/>
                    </a:ext>
                  </a:extLst>
                </a:gridCol>
                <a:gridCol w="3247696">
                  <a:extLst>
                    <a:ext uri="{9D8B030D-6E8A-4147-A177-3AD203B41FA5}">
                      <a16:colId xmlns:a16="http://schemas.microsoft.com/office/drawing/2014/main" xmlns="" val="20004"/>
                    </a:ext>
                  </a:extLst>
                </a:gridCol>
              </a:tblGrid>
              <a:tr h="768751">
                <a:tc>
                  <a:txBody>
                    <a:bodyPr/>
                    <a:lstStyle/>
                    <a:p>
                      <a:r>
                        <a:rPr lang="en-US" sz="1600" dirty="0" smtClean="0"/>
                        <a:t>Service </a:t>
                      </a:r>
                      <a:endParaRPr lang="en-US" sz="1600" dirty="0"/>
                    </a:p>
                  </a:txBody>
                  <a:tcPr/>
                </a:tc>
                <a:tc>
                  <a:txBody>
                    <a:bodyPr/>
                    <a:lstStyle/>
                    <a:p>
                      <a:r>
                        <a:rPr lang="en-US" sz="1600" dirty="0" smtClean="0"/>
                        <a:t>Production Centre/Unit</a:t>
                      </a:r>
                      <a:endParaRPr lang="en-US" sz="1600" dirty="0"/>
                    </a:p>
                  </a:txBody>
                  <a:tcPr/>
                </a:tc>
                <a:tc>
                  <a:txBody>
                    <a:bodyPr/>
                    <a:lstStyle/>
                    <a:p>
                      <a:r>
                        <a:rPr lang="en-US" sz="1600" dirty="0" smtClean="0"/>
                        <a:t>Region</a:t>
                      </a:r>
                      <a:endParaRPr lang="en-US" sz="1600" dirty="0"/>
                    </a:p>
                  </a:txBody>
                  <a:tcPr/>
                </a:tc>
                <a:tc>
                  <a:txBody>
                    <a:bodyPr/>
                    <a:lstStyle/>
                    <a:p>
                      <a:r>
                        <a:rPr lang="en-US" sz="1600" dirty="0" smtClean="0"/>
                        <a:t>Number of Vehicles</a:t>
                      </a:r>
                      <a:endParaRPr lang="en-US" sz="1600" dirty="0"/>
                    </a:p>
                  </a:txBody>
                  <a:tcPr/>
                </a:tc>
                <a:tc>
                  <a:txBody>
                    <a:bodyPr/>
                    <a:lstStyle/>
                    <a:p>
                      <a:r>
                        <a:rPr lang="en-US" sz="1600" dirty="0" smtClean="0"/>
                        <a:t>Cost (</a:t>
                      </a:r>
                      <a:r>
                        <a:rPr lang="en-US" sz="1600" dirty="0" err="1" smtClean="0"/>
                        <a:t>Labour</a:t>
                      </a:r>
                      <a:r>
                        <a:rPr lang="en-US" sz="1600" dirty="0" smtClean="0"/>
                        <a:t> &amp;</a:t>
                      </a:r>
                      <a:r>
                        <a:rPr lang="en-US" sz="1600" baseline="0" dirty="0" smtClean="0"/>
                        <a:t> Spares</a:t>
                      </a:r>
                      <a:endParaRPr lang="en-US" sz="1600" dirty="0"/>
                    </a:p>
                  </a:txBody>
                  <a:tcPr/>
                </a:tc>
                <a:extLst>
                  <a:ext uri="{0D108BD9-81ED-4DB2-BD59-A6C34878D82A}">
                    <a16:rowId xmlns:a16="http://schemas.microsoft.com/office/drawing/2014/main" xmlns="" val="10000"/>
                  </a:ext>
                </a:extLst>
              </a:tr>
              <a:tr h="722161">
                <a:tc>
                  <a:txBody>
                    <a:bodyPr/>
                    <a:lstStyle/>
                    <a:p>
                      <a:endParaRPr lang="en-US" sz="160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extLst>
                  <a:ext uri="{0D108BD9-81ED-4DB2-BD59-A6C34878D82A}">
                    <a16:rowId xmlns:a16="http://schemas.microsoft.com/office/drawing/2014/main" xmlns="" val="10001"/>
                  </a:ext>
                </a:extLst>
              </a:tr>
              <a:tr h="722161">
                <a:tc>
                  <a:txBody>
                    <a:bodyPr/>
                    <a:lstStyle/>
                    <a:p>
                      <a:r>
                        <a:rPr lang="en-US" sz="1600" dirty="0" smtClean="0"/>
                        <a:t>SA</a:t>
                      </a:r>
                      <a:r>
                        <a:rPr lang="en-US" sz="1600" baseline="0" dirty="0" smtClean="0"/>
                        <a:t> Navy</a:t>
                      </a:r>
                      <a:endParaRPr lang="en-US" sz="1600" dirty="0"/>
                    </a:p>
                  </a:txBody>
                  <a:tcPr/>
                </a:tc>
                <a:tc>
                  <a:txBody>
                    <a:bodyPr/>
                    <a:lstStyle/>
                    <a:p>
                      <a:r>
                        <a:rPr lang="en-US" sz="1600" b="0" dirty="0" smtClean="0"/>
                        <a:t>Simon’s Town Naval Base</a:t>
                      </a:r>
                      <a:endParaRPr lang="en-US" sz="1600" b="0" dirty="0"/>
                    </a:p>
                  </a:txBody>
                  <a:tcPr/>
                </a:tc>
                <a:tc>
                  <a:txBody>
                    <a:bodyPr/>
                    <a:lstStyle/>
                    <a:p>
                      <a:r>
                        <a:rPr lang="en-US" sz="1600" dirty="0" smtClean="0"/>
                        <a:t>Western Cape</a:t>
                      </a:r>
                      <a:endParaRPr lang="en-US" sz="1600" dirty="0"/>
                    </a:p>
                  </a:txBody>
                  <a:tcPr/>
                </a:tc>
                <a:tc>
                  <a:txBody>
                    <a:bodyPr/>
                    <a:lstStyle/>
                    <a:p>
                      <a:pPr algn="ctr"/>
                      <a:r>
                        <a:rPr lang="en-US" sz="1600" dirty="0" smtClean="0"/>
                        <a:t>1 049</a:t>
                      </a:r>
                      <a:endParaRPr lang="en-US" sz="1600" dirty="0"/>
                    </a:p>
                  </a:txBody>
                  <a:tcPr/>
                </a:tc>
                <a:tc>
                  <a:txBody>
                    <a:bodyPr/>
                    <a:lstStyle/>
                    <a:p>
                      <a:pPr algn="r"/>
                      <a:r>
                        <a:rPr lang="en-US" sz="1600" dirty="0" smtClean="0"/>
                        <a:t>R 1 358 755 .89</a:t>
                      </a:r>
                      <a:endParaRPr lang="en-US" sz="1600" dirty="0"/>
                    </a:p>
                  </a:txBody>
                  <a:tcPr/>
                </a:tc>
                <a:extLst>
                  <a:ext uri="{0D108BD9-81ED-4DB2-BD59-A6C34878D82A}">
                    <a16:rowId xmlns:a16="http://schemas.microsoft.com/office/drawing/2014/main" xmlns="" val="10002"/>
                  </a:ext>
                </a:extLst>
              </a:tr>
              <a:tr h="447015">
                <a:tc>
                  <a:txBody>
                    <a:bodyPr/>
                    <a:lstStyle/>
                    <a:p>
                      <a:r>
                        <a:rPr lang="en-US" sz="1600" dirty="0" smtClean="0"/>
                        <a:t>SAMHS</a:t>
                      </a:r>
                      <a:endParaRPr lang="en-US" sz="1600" dirty="0"/>
                    </a:p>
                  </a:txBody>
                  <a:tcPr/>
                </a:tc>
                <a:tc>
                  <a:txBody>
                    <a:bodyPr/>
                    <a:lstStyle/>
                    <a:p>
                      <a:r>
                        <a:rPr lang="en-US" sz="1600" dirty="0" smtClean="0"/>
                        <a:t>8 Medical Battalion</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700</a:t>
                      </a:r>
                      <a:endParaRPr lang="en-US" sz="1600" dirty="0"/>
                    </a:p>
                  </a:txBody>
                  <a:tcPr/>
                </a:tc>
                <a:tc>
                  <a:txBody>
                    <a:bodyPr/>
                    <a:lstStyle/>
                    <a:p>
                      <a:pPr algn="r"/>
                      <a:r>
                        <a:rPr lang="en-US" sz="1600" dirty="0" smtClean="0"/>
                        <a:t>R 14 000 000.00</a:t>
                      </a:r>
                      <a:endParaRPr lang="en-US" sz="1600" dirty="0"/>
                    </a:p>
                  </a:txBody>
                  <a:tcPr/>
                </a:tc>
                <a:extLst>
                  <a:ext uri="{0D108BD9-81ED-4DB2-BD59-A6C34878D82A}">
                    <a16:rowId xmlns:a16="http://schemas.microsoft.com/office/drawing/2014/main" xmlns="" val="10003"/>
                  </a:ext>
                </a:extLst>
              </a:tr>
              <a:tr h="447015">
                <a:tc>
                  <a:txBody>
                    <a:bodyPr/>
                    <a:lstStyle/>
                    <a:p>
                      <a:endParaRPr lang="en-US" sz="1600" dirty="0"/>
                    </a:p>
                  </a:txBody>
                  <a:tcPr/>
                </a:tc>
                <a:tc>
                  <a:txBody>
                    <a:bodyPr/>
                    <a:lstStyle/>
                    <a:p>
                      <a:r>
                        <a:rPr lang="en-US" sz="1600" dirty="0" smtClean="0"/>
                        <a:t>Spec</a:t>
                      </a:r>
                      <a:r>
                        <a:rPr lang="en-US" sz="1600" baseline="0" dirty="0" smtClean="0"/>
                        <a:t> Force School</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16</a:t>
                      </a:r>
                      <a:endParaRPr lang="en-US" sz="1600" dirty="0"/>
                    </a:p>
                  </a:txBody>
                  <a:tcPr/>
                </a:tc>
                <a:tc>
                  <a:txBody>
                    <a:bodyPr/>
                    <a:lstStyle/>
                    <a:p>
                      <a:pPr algn="r"/>
                      <a:r>
                        <a:rPr lang="en-US" sz="1600" dirty="0" smtClean="0"/>
                        <a:t>R 99 748.60</a:t>
                      </a:r>
                      <a:endParaRPr lang="en-US" sz="1600" dirty="0"/>
                    </a:p>
                  </a:txBody>
                  <a:tcPr/>
                </a:tc>
                <a:extLst>
                  <a:ext uri="{0D108BD9-81ED-4DB2-BD59-A6C34878D82A}">
                    <a16:rowId xmlns:a16="http://schemas.microsoft.com/office/drawing/2014/main" xmlns="" val="10004"/>
                  </a:ext>
                </a:extLst>
              </a:tr>
              <a:tr h="447015">
                <a:tc>
                  <a:txBody>
                    <a:bodyPr/>
                    <a:lstStyle/>
                    <a:p>
                      <a:endParaRPr lang="en-US" sz="1600" dirty="0"/>
                    </a:p>
                  </a:txBody>
                  <a:tcPr/>
                </a:tc>
                <a:tc>
                  <a:txBody>
                    <a:bodyPr/>
                    <a:lstStyle/>
                    <a:p>
                      <a:r>
                        <a:rPr lang="en-US" sz="1600" dirty="0" smtClean="0"/>
                        <a:t>4</a:t>
                      </a:r>
                      <a:r>
                        <a:rPr lang="en-US" sz="1600" baseline="0" dirty="0" smtClean="0"/>
                        <a:t> Spec Force Regt </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17</a:t>
                      </a:r>
                      <a:endParaRPr lang="en-US" sz="1600" dirty="0"/>
                    </a:p>
                  </a:txBody>
                  <a:tcPr/>
                </a:tc>
                <a:tc>
                  <a:txBody>
                    <a:bodyPr/>
                    <a:lstStyle/>
                    <a:p>
                      <a:pPr algn="r"/>
                      <a:r>
                        <a:rPr lang="en-US" sz="1600" dirty="0" smtClean="0"/>
                        <a:t>R146 892.56</a:t>
                      </a:r>
                      <a:endParaRPr lang="en-US" sz="1600" dirty="0"/>
                    </a:p>
                  </a:txBody>
                  <a:tcPr/>
                </a:tc>
                <a:extLst>
                  <a:ext uri="{0D108BD9-81ED-4DB2-BD59-A6C34878D82A}">
                    <a16:rowId xmlns:a16="http://schemas.microsoft.com/office/drawing/2014/main" xmlns="" val="10005"/>
                  </a:ext>
                </a:extLst>
              </a:tr>
              <a:tr h="447015">
                <a:tc>
                  <a:txBody>
                    <a:bodyPr/>
                    <a:lstStyle/>
                    <a:p>
                      <a:endParaRPr lang="en-US" sz="1600" dirty="0"/>
                    </a:p>
                  </a:txBody>
                  <a:tcPr/>
                </a:tc>
                <a:tc>
                  <a:txBody>
                    <a:bodyPr/>
                    <a:lstStyle/>
                    <a:p>
                      <a:r>
                        <a:rPr lang="en-US" sz="1600" dirty="0" smtClean="0"/>
                        <a:t>5 Spec</a:t>
                      </a:r>
                      <a:r>
                        <a:rPr lang="en-US" sz="1600" baseline="0" dirty="0" smtClean="0"/>
                        <a:t> Force Regt</a:t>
                      </a:r>
                      <a:endParaRPr lang="en-US" sz="1600" dirty="0"/>
                    </a:p>
                  </a:txBody>
                  <a:tcPr/>
                </a:tc>
                <a:tc>
                  <a:txBody>
                    <a:bodyPr/>
                    <a:lstStyle/>
                    <a:p>
                      <a:r>
                        <a:rPr lang="en-US" sz="1600" dirty="0" smtClean="0"/>
                        <a:t>Polokwane</a:t>
                      </a:r>
                      <a:endParaRPr lang="en-US" sz="1600" dirty="0"/>
                    </a:p>
                  </a:txBody>
                  <a:tcPr/>
                </a:tc>
                <a:tc>
                  <a:txBody>
                    <a:bodyPr/>
                    <a:lstStyle/>
                    <a:p>
                      <a:pPr algn="ctr"/>
                      <a:r>
                        <a:rPr lang="en-US" sz="1600" dirty="0" smtClean="0"/>
                        <a:t>73</a:t>
                      </a:r>
                      <a:endParaRPr lang="en-US" sz="1600" dirty="0"/>
                    </a:p>
                  </a:txBody>
                  <a:tcPr/>
                </a:tc>
                <a:tc>
                  <a:txBody>
                    <a:bodyPr/>
                    <a:lstStyle/>
                    <a:p>
                      <a:pPr algn="r"/>
                      <a:r>
                        <a:rPr lang="en-US" sz="1600" dirty="0" smtClean="0"/>
                        <a:t>R 434 783.00</a:t>
                      </a:r>
                      <a:endParaRPr lang="en-US" sz="1600" dirty="0"/>
                    </a:p>
                  </a:txBody>
                  <a:tcPr/>
                </a:tc>
                <a:extLst>
                  <a:ext uri="{0D108BD9-81ED-4DB2-BD59-A6C34878D82A}">
                    <a16:rowId xmlns:a16="http://schemas.microsoft.com/office/drawing/2014/main" xmlns="" val="10006"/>
                  </a:ext>
                </a:extLst>
              </a:tr>
              <a:tr h="722161">
                <a:tc gridSpan="3">
                  <a:txBody>
                    <a:bodyPr/>
                    <a:lstStyle/>
                    <a:p>
                      <a:r>
                        <a:rPr lang="en-US" sz="1600" b="1" dirty="0" smtClean="0"/>
                        <a:t>Total</a:t>
                      </a:r>
                      <a:endParaRPr lang="en-US" sz="1600" b="1" dirty="0"/>
                    </a:p>
                  </a:txBody>
                  <a:tcPr/>
                </a:tc>
                <a:tc hMerge="1">
                  <a:txBody>
                    <a:bodyPr/>
                    <a:lstStyle/>
                    <a:p>
                      <a:endParaRPr lang="en-US" sz="1600" dirty="0"/>
                    </a:p>
                  </a:txBody>
                  <a:tcPr/>
                </a:tc>
                <a:tc hMerge="1">
                  <a:txBody>
                    <a:bodyPr/>
                    <a:lstStyle/>
                    <a:p>
                      <a:endParaRPr lang="en-US" sz="1600" dirty="0"/>
                    </a:p>
                  </a:txBody>
                  <a:tcPr/>
                </a:tc>
                <a:tc>
                  <a:txBody>
                    <a:bodyPr/>
                    <a:lstStyle/>
                    <a:p>
                      <a:pPr algn="ctr"/>
                      <a:r>
                        <a:rPr lang="en-US" sz="1600" b="1" dirty="0" smtClean="0"/>
                        <a:t>1 855</a:t>
                      </a:r>
                      <a:endParaRPr lang="en-US" sz="1600" b="1" dirty="0"/>
                    </a:p>
                  </a:txBody>
                  <a:tcPr/>
                </a:tc>
                <a:tc>
                  <a:txBody>
                    <a:bodyPr/>
                    <a:lstStyle/>
                    <a:p>
                      <a:pPr algn="r"/>
                      <a:r>
                        <a:rPr lang="en-US" sz="1600" b="1" dirty="0" smtClean="0"/>
                        <a:t>R 16 040 180.05</a:t>
                      </a:r>
                      <a:endParaRPr lang="en-US" sz="1600" b="1"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871032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41ABBE28-81AA-4BCF-9494-7F23731E0AB4}"/>
              </a:ext>
            </a:extLst>
          </p:cNvPr>
          <p:cNvSpPr>
            <a:spLocks noGrp="1"/>
          </p:cNvSpPr>
          <p:nvPr>
            <p:ph type="title"/>
          </p:nvPr>
        </p:nvSpPr>
        <p:spPr/>
        <p:txBody>
          <a:bodyPr/>
          <a:lstStyle/>
          <a:p>
            <a:pPr algn="ctr" eaLnBrk="1" hangingPunct="1"/>
            <a:r>
              <a:rPr lang="en-ZA" altLang="en-US" sz="3600" b="1" dirty="0" smtClean="0">
                <a:latin typeface="Arial Narrow" panose="020B0606020202030204" pitchFamily="34" charset="0"/>
                <a:cs typeface="Arial" panose="020B0604020202020204" pitchFamily="34" charset="0"/>
              </a:rPr>
              <a:t>SCOPE (1/2)</a:t>
            </a:r>
            <a:endParaRPr lang="en-GB" altLang="en-US" sz="3600" b="1" dirty="0">
              <a:latin typeface="Arial Narrow" panose="020B0606020202030204" pitchFamily="34" charset="0"/>
              <a:cs typeface="Arial" panose="020B0604020202020204" pitchFamily="34" charset="0"/>
            </a:endParaRPr>
          </a:p>
        </p:txBody>
      </p:sp>
      <p:sp>
        <p:nvSpPr>
          <p:cNvPr id="7171" name="Rectangle 3">
            <a:extLst>
              <a:ext uri="{FF2B5EF4-FFF2-40B4-BE49-F238E27FC236}">
                <a16:creationId xmlns:a16="http://schemas.microsoft.com/office/drawing/2014/main" xmlns="" id="{8EDC2C63-0210-4FBE-9BA7-31C4691839D0}"/>
              </a:ext>
            </a:extLst>
          </p:cNvPr>
          <p:cNvSpPr>
            <a:spLocks noGrp="1"/>
          </p:cNvSpPr>
          <p:nvPr>
            <p:ph type="body" idx="1"/>
          </p:nvPr>
        </p:nvSpPr>
        <p:spPr>
          <a:xfrm>
            <a:off x="1103313" y="1373242"/>
            <a:ext cx="8947150" cy="4195763"/>
          </a:xfrm>
        </p:spPr>
        <p:txBody>
          <a:bodyPr/>
          <a:lstStyle/>
          <a:p>
            <a:pPr marL="520700" indent="-520700" eaLnBrk="1" hangingPunct="1"/>
            <a:r>
              <a:rPr lang="en-ZA" altLang="en-US" sz="2400" dirty="0">
                <a:latin typeface="Arial Narrow" panose="020B0606020202030204" pitchFamily="34" charset="0"/>
                <a:cs typeface="Arial" panose="020B0604020202020204" pitchFamily="34" charset="0"/>
              </a:rPr>
              <a:t>Background</a:t>
            </a:r>
          </a:p>
          <a:p>
            <a:pPr marL="520700" indent="-520700" eaLnBrk="1" hangingPunct="1"/>
            <a:r>
              <a:rPr lang="en-ZA" altLang="en-US" sz="2400" dirty="0">
                <a:latin typeface="Arial Narrow" panose="020B0606020202030204" pitchFamily="34" charset="0"/>
                <a:cs typeface="Arial" panose="020B0604020202020204" pitchFamily="34" charset="0"/>
              </a:rPr>
              <a:t>Contracts</a:t>
            </a:r>
          </a:p>
          <a:p>
            <a:pPr marL="520700" indent="-520700" eaLnBrk="1" hangingPunct="1"/>
            <a:r>
              <a:rPr lang="en-ZA" altLang="en-US" sz="2400" dirty="0">
                <a:latin typeface="Arial Narrow" panose="020B0606020202030204" pitchFamily="34" charset="0"/>
                <a:cs typeface="Arial" panose="020B0604020202020204" pitchFamily="34" charset="0"/>
              </a:rPr>
              <a:t>Skills </a:t>
            </a:r>
            <a:r>
              <a:rPr lang="en-ZA" altLang="en-US" sz="2400" dirty="0" smtClean="0">
                <a:latin typeface="Arial Narrow" panose="020B0606020202030204" pitchFamily="34" charset="0"/>
                <a:cs typeface="Arial" panose="020B0604020202020204" pitchFamily="34" charset="0"/>
              </a:rPr>
              <a:t>Transfer</a:t>
            </a:r>
          </a:p>
          <a:p>
            <a:pPr marL="520700" indent="-520700" eaLnBrk="1" hangingPunct="1"/>
            <a:r>
              <a:rPr lang="en-GB" sz="2400" dirty="0" smtClean="0">
                <a:latin typeface="Arial Narrow" panose="020B0606020202030204" pitchFamily="34" charset="0"/>
                <a:cs typeface="Arial" panose="020B0604020202020204" pitchFamily="34" charset="0"/>
              </a:rPr>
              <a:t>Distribution of Members with Skills Transfer.</a:t>
            </a:r>
          </a:p>
          <a:p>
            <a:pPr marL="520700" indent="-520700" eaLnBrk="1" hangingPunct="1"/>
            <a:r>
              <a:rPr lang="en-GB" sz="2400" dirty="0" smtClean="0">
                <a:latin typeface="Arial Narrow" panose="020B0606020202030204" pitchFamily="34" charset="0"/>
                <a:cs typeface="Arial" panose="020B0604020202020204" pitchFamily="34" charset="0"/>
              </a:rPr>
              <a:t>Vehicles Repaired</a:t>
            </a:r>
          </a:p>
          <a:p>
            <a:pPr marL="520700" indent="-520700" eaLnBrk="1" hangingPunct="1"/>
            <a:r>
              <a:rPr lang="en-GB" sz="2400" dirty="0" smtClean="0">
                <a:latin typeface="Arial Narrow" panose="020B0606020202030204" pitchFamily="34" charset="0"/>
                <a:cs typeface="Arial" panose="020B0604020202020204" pitchFamily="34" charset="0"/>
              </a:rPr>
              <a:t>Components Repaired</a:t>
            </a:r>
          </a:p>
          <a:p>
            <a:pPr marL="520700" indent="-520700" eaLnBrk="1" hangingPunct="1"/>
            <a:r>
              <a:rPr lang="en-GB" sz="2400" dirty="0">
                <a:latin typeface="Arial Narrow" panose="020B0606020202030204" pitchFamily="34" charset="0"/>
                <a:cs typeface="Arial" panose="020B0604020202020204" pitchFamily="34" charset="0"/>
              </a:rPr>
              <a:t>Vehicles in Preservation</a:t>
            </a:r>
          </a:p>
          <a:p>
            <a:pPr marL="520700" indent="-520700" eaLnBrk="1" hangingPunct="1"/>
            <a:r>
              <a:rPr lang="en-GB" sz="2400" dirty="0" smtClean="0">
                <a:latin typeface="Arial Narrow" panose="020B0606020202030204" pitchFamily="34" charset="0"/>
                <a:cs typeface="Arial" panose="020B0604020202020204" pitchFamily="34" charset="0"/>
              </a:rPr>
              <a:t>Simulators Project</a:t>
            </a:r>
            <a:endParaRPr lang="en-GB" sz="2400" dirty="0">
              <a:latin typeface="Arial Narrow" panose="020B0606020202030204" pitchFamily="34" charset="0"/>
              <a:cs typeface="Arial" panose="020B0604020202020204" pitchFamily="34" charset="0"/>
            </a:endParaRPr>
          </a:p>
          <a:p>
            <a:pPr marL="520700" indent="-520700" eaLnBrk="1" hangingPunct="1"/>
            <a:r>
              <a:rPr lang="en-ZA" altLang="en-US" sz="2400" dirty="0" smtClean="0">
                <a:latin typeface="Arial Narrow" panose="020B0606020202030204" pitchFamily="34" charset="0"/>
                <a:cs typeface="Arial" panose="020B0604020202020204" pitchFamily="34" charset="0"/>
              </a:rPr>
              <a:t>Capability Building</a:t>
            </a:r>
          </a:p>
          <a:p>
            <a:pPr marL="0" indent="0" eaLnBrk="1" hangingPunct="1">
              <a:buNone/>
            </a:pPr>
            <a:endParaRPr lang="en-GB" altLang="en-US" sz="2800" dirty="0">
              <a:latin typeface="Arial Narrow" panose="020B0606020202030204" pitchFamily="34" charset="0"/>
            </a:endParaRPr>
          </a:p>
        </p:txBody>
      </p:sp>
      <p:sp>
        <p:nvSpPr>
          <p:cNvPr id="7172" name="Slide Number Placeholder 3">
            <a:extLst>
              <a:ext uri="{FF2B5EF4-FFF2-40B4-BE49-F238E27FC236}">
                <a16:creationId xmlns:a16="http://schemas.microsoft.com/office/drawing/2014/main" xmlns="" id="{16578E4E-1948-42B3-AA4E-B36AD077E935}"/>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17D8B70-0462-4F24-97C5-765732A1B119}" type="slidenum">
              <a:rPr lang="en-ZA" altLang="en-US" sz="2800">
                <a:solidFill>
                  <a:srgbClr val="FFFFFF"/>
                </a:solidFill>
              </a:rPr>
              <a:pPr algn="ctr" eaLnBrk="1" hangingPunct="1">
                <a:spcBef>
                  <a:spcPct val="0"/>
                </a:spcBef>
                <a:buClrTx/>
                <a:buSzTx/>
                <a:buFontTx/>
                <a:buNone/>
              </a:pPr>
              <a:t>3</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COMPONENTS REPAIRED (1/2)</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30</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309918341"/>
              </p:ext>
            </p:extLst>
          </p:nvPr>
        </p:nvGraphicFramePr>
        <p:xfrm>
          <a:off x="212725" y="1140108"/>
          <a:ext cx="11674475" cy="5608320"/>
        </p:xfrm>
        <a:graphic>
          <a:graphicData uri="http://schemas.openxmlformats.org/drawingml/2006/table">
            <a:tbl>
              <a:tblPr firstRow="1" bandRow="1">
                <a:tableStyleId>{5C22544A-7EE6-4342-B048-85BDC9FD1C3A}</a:tableStyleId>
              </a:tblPr>
              <a:tblGrid>
                <a:gridCol w="1032752">
                  <a:extLst>
                    <a:ext uri="{9D8B030D-6E8A-4147-A177-3AD203B41FA5}">
                      <a16:colId xmlns:a16="http://schemas.microsoft.com/office/drawing/2014/main" xmlns="" val="20000"/>
                    </a:ext>
                  </a:extLst>
                </a:gridCol>
                <a:gridCol w="2853558">
                  <a:extLst>
                    <a:ext uri="{9D8B030D-6E8A-4147-A177-3AD203B41FA5}">
                      <a16:colId xmlns:a16="http://schemas.microsoft.com/office/drawing/2014/main" xmlns="" val="20001"/>
                    </a:ext>
                  </a:extLst>
                </a:gridCol>
                <a:gridCol w="2159876">
                  <a:extLst>
                    <a:ext uri="{9D8B030D-6E8A-4147-A177-3AD203B41FA5}">
                      <a16:colId xmlns:a16="http://schemas.microsoft.com/office/drawing/2014/main" xmlns="" val="20002"/>
                    </a:ext>
                  </a:extLst>
                </a:gridCol>
                <a:gridCol w="2380593">
                  <a:extLst>
                    <a:ext uri="{9D8B030D-6E8A-4147-A177-3AD203B41FA5}">
                      <a16:colId xmlns:a16="http://schemas.microsoft.com/office/drawing/2014/main" xmlns="" val="20003"/>
                    </a:ext>
                  </a:extLst>
                </a:gridCol>
                <a:gridCol w="3247696">
                  <a:extLst>
                    <a:ext uri="{9D8B030D-6E8A-4147-A177-3AD203B41FA5}">
                      <a16:colId xmlns:a16="http://schemas.microsoft.com/office/drawing/2014/main" xmlns="" val="20004"/>
                    </a:ext>
                  </a:extLst>
                </a:gridCol>
              </a:tblGrid>
              <a:tr h="405245">
                <a:tc>
                  <a:txBody>
                    <a:bodyPr/>
                    <a:lstStyle/>
                    <a:p>
                      <a:r>
                        <a:rPr lang="en-US" sz="1600" dirty="0" smtClean="0"/>
                        <a:t>Service </a:t>
                      </a:r>
                      <a:endParaRPr lang="en-US" sz="1600" dirty="0"/>
                    </a:p>
                  </a:txBody>
                  <a:tcPr/>
                </a:tc>
                <a:tc>
                  <a:txBody>
                    <a:bodyPr/>
                    <a:lstStyle/>
                    <a:p>
                      <a:r>
                        <a:rPr lang="en-US" sz="1600" dirty="0" smtClean="0"/>
                        <a:t>Production Centre/Unit</a:t>
                      </a:r>
                      <a:endParaRPr lang="en-US" sz="1600" dirty="0"/>
                    </a:p>
                  </a:txBody>
                  <a:tcPr/>
                </a:tc>
                <a:tc>
                  <a:txBody>
                    <a:bodyPr/>
                    <a:lstStyle/>
                    <a:p>
                      <a:r>
                        <a:rPr lang="en-US" sz="1600" dirty="0" smtClean="0"/>
                        <a:t>Region</a:t>
                      </a:r>
                      <a:endParaRPr lang="en-US" sz="1600" dirty="0"/>
                    </a:p>
                  </a:txBody>
                  <a:tcPr/>
                </a:tc>
                <a:tc>
                  <a:txBody>
                    <a:bodyPr/>
                    <a:lstStyle/>
                    <a:p>
                      <a:r>
                        <a:rPr lang="en-US" sz="1600" dirty="0" smtClean="0"/>
                        <a:t>Number of Components</a:t>
                      </a:r>
                      <a:endParaRPr lang="en-US" sz="1600" dirty="0"/>
                    </a:p>
                  </a:txBody>
                  <a:tcPr/>
                </a:tc>
                <a:tc>
                  <a:txBody>
                    <a:bodyPr/>
                    <a:lstStyle/>
                    <a:p>
                      <a:r>
                        <a:rPr lang="en-US" sz="1600" dirty="0" smtClean="0"/>
                        <a:t>Cost (</a:t>
                      </a:r>
                      <a:r>
                        <a:rPr lang="en-US" sz="1600" dirty="0" err="1" smtClean="0"/>
                        <a:t>Labour</a:t>
                      </a:r>
                      <a:r>
                        <a:rPr lang="en-US" sz="1600" dirty="0" smtClean="0"/>
                        <a:t> &amp;</a:t>
                      </a:r>
                      <a:r>
                        <a:rPr lang="en-US" sz="1600" baseline="0" dirty="0" smtClean="0"/>
                        <a:t> Spares</a:t>
                      </a:r>
                      <a:endParaRPr lang="en-US" sz="1600" dirty="0"/>
                    </a:p>
                  </a:txBody>
                  <a:tcPr/>
                </a:tc>
                <a:extLst>
                  <a:ext uri="{0D108BD9-81ED-4DB2-BD59-A6C34878D82A}">
                    <a16:rowId xmlns:a16="http://schemas.microsoft.com/office/drawing/2014/main" xmlns="" val="10000"/>
                  </a:ext>
                </a:extLst>
              </a:tr>
              <a:tr h="230641">
                <a:tc>
                  <a:txBody>
                    <a:bodyPr/>
                    <a:lstStyle/>
                    <a:p>
                      <a:endParaRPr lang="en-US" sz="160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extLst>
                  <a:ext uri="{0D108BD9-81ED-4DB2-BD59-A6C34878D82A}">
                    <a16:rowId xmlns:a16="http://schemas.microsoft.com/office/drawing/2014/main" xmlns="" val="10001"/>
                  </a:ext>
                </a:extLst>
              </a:tr>
              <a:tr h="259019">
                <a:tc rowSpan="13">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r>
                        <a:rPr lang="en-US" sz="1600" dirty="0" smtClean="0"/>
                        <a:t>SA Army</a:t>
                      </a:r>
                      <a:endParaRPr lang="en-US" sz="1600" dirty="0"/>
                    </a:p>
                  </a:txBody>
                  <a:tcPr/>
                </a:tc>
                <a:tc>
                  <a:txBody>
                    <a:bodyPr/>
                    <a:lstStyle/>
                    <a:p>
                      <a:r>
                        <a:rPr lang="en-US" sz="1600" dirty="0" smtClean="0"/>
                        <a:t>ADAS</a:t>
                      </a:r>
                      <a:endParaRPr lang="en-US" sz="1600" dirty="0"/>
                    </a:p>
                  </a:txBody>
                  <a:tcPr/>
                </a:tc>
                <a:tc>
                  <a:txBody>
                    <a:bodyPr/>
                    <a:lstStyle/>
                    <a:p>
                      <a:r>
                        <a:rPr lang="en-US" sz="1600" dirty="0" smtClean="0"/>
                        <a:t>Mpumalanga</a:t>
                      </a:r>
                      <a:endParaRPr lang="en-US" sz="1600" dirty="0"/>
                    </a:p>
                  </a:txBody>
                  <a:tcPr/>
                </a:tc>
                <a:tc>
                  <a:txBody>
                    <a:bodyPr/>
                    <a:lstStyle/>
                    <a:p>
                      <a:pPr algn="ctr"/>
                      <a:r>
                        <a:rPr lang="en-US" sz="1600" dirty="0" smtClean="0"/>
                        <a:t>70</a:t>
                      </a:r>
                      <a:endParaRPr lang="en-US" sz="1600" dirty="0"/>
                    </a:p>
                  </a:txBody>
                  <a:tcPr/>
                </a:tc>
                <a:tc>
                  <a:txBody>
                    <a:bodyPr/>
                    <a:lstStyle/>
                    <a:p>
                      <a:pPr algn="r"/>
                      <a:r>
                        <a:rPr lang="en-US" sz="1600" dirty="0" smtClean="0"/>
                        <a:t>R 32 871.00</a:t>
                      </a:r>
                      <a:endParaRPr lang="en-US" sz="1600" dirty="0"/>
                    </a:p>
                  </a:txBody>
                  <a:tcPr/>
                </a:tc>
                <a:extLst>
                  <a:ext uri="{0D108BD9-81ED-4DB2-BD59-A6C34878D82A}">
                    <a16:rowId xmlns:a16="http://schemas.microsoft.com/office/drawing/2014/main" xmlns="" val="10002"/>
                  </a:ext>
                </a:extLst>
              </a:tr>
              <a:tr h="271631">
                <a:tc vMerge="1">
                  <a:txBody>
                    <a:bodyPr/>
                    <a:lstStyle/>
                    <a:p>
                      <a:endParaRPr lang="en-US" sz="1600" dirty="0"/>
                    </a:p>
                  </a:txBody>
                  <a:tcPr/>
                </a:tc>
                <a:tc>
                  <a:txBody>
                    <a:bodyPr/>
                    <a:lstStyle/>
                    <a:p>
                      <a:r>
                        <a:rPr lang="en-US" sz="1600" dirty="0" smtClean="0"/>
                        <a:t>ASB </a:t>
                      </a:r>
                      <a:r>
                        <a:rPr lang="en-US" sz="1600" dirty="0" err="1" smtClean="0"/>
                        <a:t>Kby</a:t>
                      </a:r>
                      <a:endParaRPr lang="en-US" sz="1600" dirty="0"/>
                    </a:p>
                  </a:txBody>
                  <a:tcPr/>
                </a:tc>
                <a:tc>
                  <a:txBody>
                    <a:bodyPr/>
                    <a:lstStyle/>
                    <a:p>
                      <a:r>
                        <a:rPr lang="en-US" sz="1600" dirty="0" smtClean="0"/>
                        <a:t>Northern Cape</a:t>
                      </a:r>
                      <a:endParaRPr lang="en-US" sz="1600" dirty="0"/>
                    </a:p>
                  </a:txBody>
                  <a:tcPr/>
                </a:tc>
                <a:tc>
                  <a:txBody>
                    <a:bodyPr/>
                    <a:lstStyle/>
                    <a:p>
                      <a:pPr algn="ctr"/>
                      <a:r>
                        <a:rPr lang="en-US" sz="1600" dirty="0" smtClean="0"/>
                        <a:t>244 </a:t>
                      </a:r>
                      <a:endParaRPr lang="en-US" sz="1600" dirty="0"/>
                    </a:p>
                  </a:txBody>
                  <a:tcPr/>
                </a:tc>
                <a:tc>
                  <a:txBody>
                    <a:bodyPr/>
                    <a:lstStyle/>
                    <a:p>
                      <a:pPr algn="r"/>
                      <a:r>
                        <a:rPr lang="en-US" sz="1600" dirty="0" smtClean="0"/>
                        <a:t>R73 695.21</a:t>
                      </a:r>
                      <a:endParaRPr lang="en-US" sz="1600" dirty="0"/>
                    </a:p>
                  </a:txBody>
                  <a:tcPr/>
                </a:tc>
                <a:extLst>
                  <a:ext uri="{0D108BD9-81ED-4DB2-BD59-A6C34878D82A}">
                    <a16:rowId xmlns:a16="http://schemas.microsoft.com/office/drawing/2014/main" xmlns="" val="10003"/>
                  </a:ext>
                </a:extLst>
              </a:tr>
              <a:tr h="268478">
                <a:tc vMerge="1">
                  <a:txBody>
                    <a:bodyPr/>
                    <a:lstStyle/>
                    <a:p>
                      <a:endParaRPr lang="en-US" sz="1600" dirty="0"/>
                    </a:p>
                  </a:txBody>
                  <a:tcPr/>
                </a:tc>
                <a:tc>
                  <a:txBody>
                    <a:bodyPr/>
                    <a:lstStyle/>
                    <a:p>
                      <a:r>
                        <a:rPr lang="en-US" sz="1600" dirty="0" smtClean="0"/>
                        <a:t>ASB WC</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400</a:t>
                      </a:r>
                      <a:endParaRPr lang="en-US" sz="1600" dirty="0"/>
                    </a:p>
                  </a:txBody>
                  <a:tcPr/>
                </a:tc>
                <a:tc>
                  <a:txBody>
                    <a:bodyPr/>
                    <a:lstStyle/>
                    <a:p>
                      <a:pPr algn="r"/>
                      <a:r>
                        <a:rPr lang="en-US" sz="1600" dirty="0" smtClean="0"/>
                        <a:t>R 17 394.80</a:t>
                      </a:r>
                      <a:endParaRPr lang="en-US" sz="1600" dirty="0"/>
                    </a:p>
                  </a:txBody>
                  <a:tcPr/>
                </a:tc>
                <a:extLst>
                  <a:ext uri="{0D108BD9-81ED-4DB2-BD59-A6C34878D82A}">
                    <a16:rowId xmlns:a16="http://schemas.microsoft.com/office/drawing/2014/main" xmlns="" val="10004"/>
                  </a:ext>
                </a:extLst>
              </a:tr>
              <a:tr h="296856">
                <a:tc vMerge="1">
                  <a:txBody>
                    <a:bodyPr/>
                    <a:lstStyle/>
                    <a:p>
                      <a:endParaRPr lang="en-US" sz="1600" dirty="0"/>
                    </a:p>
                  </a:txBody>
                  <a:tcPr/>
                </a:tc>
                <a:tc>
                  <a:txBody>
                    <a:bodyPr/>
                    <a:lstStyle/>
                    <a:p>
                      <a:r>
                        <a:rPr lang="en-US" sz="1600" dirty="0" smtClean="0"/>
                        <a:t>Mob Cen</a:t>
                      </a:r>
                      <a:endParaRPr lang="en-US" sz="1600" dirty="0"/>
                    </a:p>
                  </a:txBody>
                  <a:tcPr/>
                </a:tc>
                <a:tc>
                  <a:txBody>
                    <a:bodyPr/>
                    <a:lstStyle/>
                    <a:p>
                      <a:r>
                        <a:rPr lang="en-US" sz="1600" dirty="0" smtClean="0"/>
                        <a:t>Free State</a:t>
                      </a:r>
                      <a:endParaRPr lang="en-US" sz="1600" dirty="0"/>
                    </a:p>
                  </a:txBody>
                  <a:tcPr/>
                </a:tc>
                <a:tc>
                  <a:txBody>
                    <a:bodyPr/>
                    <a:lstStyle/>
                    <a:p>
                      <a:pPr algn="ctr"/>
                      <a:r>
                        <a:rPr lang="en-US" sz="1600" dirty="0" smtClean="0"/>
                        <a:t>1 131</a:t>
                      </a:r>
                      <a:endParaRPr lang="en-US" sz="1600" dirty="0"/>
                    </a:p>
                  </a:txBody>
                  <a:tcPr/>
                </a:tc>
                <a:tc>
                  <a:txBody>
                    <a:bodyPr/>
                    <a:lstStyle/>
                    <a:p>
                      <a:pPr algn="r"/>
                      <a:r>
                        <a:rPr lang="en-US" sz="1600" dirty="0" smtClean="0"/>
                        <a:t>R 715 070.00</a:t>
                      </a:r>
                      <a:endParaRPr lang="en-US" sz="1600" dirty="0"/>
                    </a:p>
                  </a:txBody>
                  <a:tcPr/>
                </a:tc>
                <a:extLst>
                  <a:ext uri="{0D108BD9-81ED-4DB2-BD59-A6C34878D82A}">
                    <a16:rowId xmlns:a16="http://schemas.microsoft.com/office/drawing/2014/main" xmlns="" val="10005"/>
                  </a:ext>
                </a:extLst>
              </a:tr>
              <a:tr h="246407">
                <a:tc vMerge="1">
                  <a:txBody>
                    <a:bodyPr/>
                    <a:lstStyle/>
                    <a:p>
                      <a:endParaRPr lang="en-US" sz="1600" dirty="0"/>
                    </a:p>
                  </a:txBody>
                  <a:tcPr/>
                </a:tc>
                <a:tc>
                  <a:txBody>
                    <a:bodyPr/>
                    <a:lstStyle/>
                    <a:p>
                      <a:r>
                        <a:rPr lang="en-US" sz="1600" dirty="0" smtClean="0"/>
                        <a:t>3 SAI </a:t>
                      </a:r>
                      <a:r>
                        <a:rPr lang="en-US" sz="1600" dirty="0" err="1" smtClean="0"/>
                        <a:t>Bn</a:t>
                      </a:r>
                      <a:endParaRPr lang="en-US" sz="1600" dirty="0"/>
                    </a:p>
                  </a:txBody>
                  <a:tcPr/>
                </a:tc>
                <a:tc>
                  <a:txBody>
                    <a:bodyPr/>
                    <a:lstStyle/>
                    <a:p>
                      <a:r>
                        <a:rPr lang="en-US" sz="1600" dirty="0" smtClean="0"/>
                        <a:t>Northern</a:t>
                      </a:r>
                      <a:r>
                        <a:rPr lang="en-US" sz="1600" baseline="0" dirty="0" smtClean="0"/>
                        <a:t> Cape</a:t>
                      </a:r>
                      <a:endParaRPr lang="en-US" sz="1600" dirty="0"/>
                    </a:p>
                  </a:txBody>
                  <a:tcPr/>
                </a:tc>
                <a:tc>
                  <a:txBody>
                    <a:bodyPr/>
                    <a:lstStyle/>
                    <a:p>
                      <a:pPr algn="ctr"/>
                      <a:r>
                        <a:rPr lang="en-US" sz="1600" dirty="0" smtClean="0"/>
                        <a:t>80</a:t>
                      </a:r>
                      <a:endParaRPr lang="en-US" sz="1600" dirty="0"/>
                    </a:p>
                  </a:txBody>
                  <a:tcPr/>
                </a:tc>
                <a:tc>
                  <a:txBody>
                    <a:bodyPr/>
                    <a:lstStyle/>
                    <a:p>
                      <a:pPr algn="r"/>
                      <a:r>
                        <a:rPr lang="en-US" sz="1600" dirty="0" smtClean="0"/>
                        <a:t>R 103 880.00</a:t>
                      </a:r>
                      <a:endParaRPr lang="en-US" sz="1600" dirty="0"/>
                    </a:p>
                  </a:txBody>
                  <a:tcPr/>
                </a:tc>
                <a:extLst>
                  <a:ext uri="{0D108BD9-81ED-4DB2-BD59-A6C34878D82A}">
                    <a16:rowId xmlns:a16="http://schemas.microsoft.com/office/drawing/2014/main" xmlns="" val="10006"/>
                  </a:ext>
                </a:extLst>
              </a:tr>
              <a:tr h="306316">
                <a:tc vMerge="1">
                  <a:txBody>
                    <a:bodyPr/>
                    <a:lstStyle/>
                    <a:p>
                      <a:endParaRPr lang="en-US" sz="1600" dirty="0"/>
                    </a:p>
                  </a:txBody>
                  <a:tcPr/>
                </a:tc>
                <a:tc>
                  <a:txBody>
                    <a:bodyPr/>
                    <a:lstStyle/>
                    <a:p>
                      <a:r>
                        <a:rPr lang="en-US" sz="1600" dirty="0" smtClean="0"/>
                        <a:t>43 SA </a:t>
                      </a:r>
                      <a:r>
                        <a:rPr lang="en-US" sz="1600" dirty="0" err="1" smtClean="0"/>
                        <a:t>Bde</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0</a:t>
                      </a:r>
                      <a:endParaRPr lang="en-US" sz="1600" dirty="0"/>
                    </a:p>
                  </a:txBody>
                  <a:tcPr/>
                </a:tc>
                <a:tc>
                  <a:txBody>
                    <a:bodyPr/>
                    <a:lstStyle/>
                    <a:p>
                      <a:pPr algn="r"/>
                      <a:r>
                        <a:rPr lang="en-US" sz="1600" dirty="0" smtClean="0"/>
                        <a:t>R0.00</a:t>
                      </a:r>
                      <a:endParaRPr lang="en-US" sz="1600" dirty="0"/>
                    </a:p>
                  </a:txBody>
                  <a:tcPr/>
                </a:tc>
                <a:extLst>
                  <a:ext uri="{0D108BD9-81ED-4DB2-BD59-A6C34878D82A}">
                    <a16:rowId xmlns:a16="http://schemas.microsoft.com/office/drawing/2014/main" xmlns="" val="10007"/>
                  </a:ext>
                </a:extLst>
              </a:tr>
              <a:tr h="287397">
                <a:tc vMerge="1">
                  <a:txBody>
                    <a:bodyPr/>
                    <a:lstStyle/>
                    <a:p>
                      <a:endParaRPr lang="en-US" sz="1600" dirty="0"/>
                    </a:p>
                  </a:txBody>
                  <a:tcPr/>
                </a:tc>
                <a:tc>
                  <a:txBody>
                    <a:bodyPr/>
                    <a:lstStyle/>
                    <a:p>
                      <a:r>
                        <a:rPr lang="en-US" sz="1600" dirty="0" smtClean="0"/>
                        <a:t>Infantry School</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0</a:t>
                      </a:r>
                      <a:endParaRPr lang="en-US" sz="1600" dirty="0"/>
                    </a:p>
                  </a:txBody>
                  <a:tcPr/>
                </a:tc>
                <a:tc>
                  <a:txBody>
                    <a:bodyPr/>
                    <a:lstStyle/>
                    <a:p>
                      <a:pPr algn="r"/>
                      <a:r>
                        <a:rPr lang="en-US" sz="1600" dirty="0" smtClean="0"/>
                        <a:t>R0.00</a:t>
                      </a:r>
                      <a:endParaRPr lang="en-US" sz="1600" dirty="0"/>
                    </a:p>
                  </a:txBody>
                  <a:tcPr/>
                </a:tc>
                <a:extLst>
                  <a:ext uri="{0D108BD9-81ED-4DB2-BD59-A6C34878D82A}">
                    <a16:rowId xmlns:a16="http://schemas.microsoft.com/office/drawing/2014/main" xmlns="" val="10008"/>
                  </a:ext>
                </a:extLst>
              </a:tr>
              <a:tr h="315775">
                <a:tc vMerge="1">
                  <a:txBody>
                    <a:bodyPr/>
                    <a:lstStyle/>
                    <a:p>
                      <a:endParaRPr lang="en-US" sz="1600" dirty="0"/>
                    </a:p>
                  </a:txBody>
                  <a:tcPr/>
                </a:tc>
                <a:tc>
                  <a:txBody>
                    <a:bodyPr/>
                    <a:lstStyle/>
                    <a:p>
                      <a:r>
                        <a:rPr lang="en-US" sz="1600" dirty="0" smtClean="0"/>
                        <a:t>SA Army HQ</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53</a:t>
                      </a:r>
                      <a:endParaRPr lang="en-US" sz="1600" dirty="0"/>
                    </a:p>
                  </a:txBody>
                  <a:tcPr/>
                </a:tc>
                <a:tc>
                  <a:txBody>
                    <a:bodyPr/>
                    <a:lstStyle/>
                    <a:p>
                      <a:pPr algn="r"/>
                      <a:r>
                        <a:rPr lang="en-US" sz="1600" dirty="0" smtClean="0"/>
                        <a:t>R 24</a:t>
                      </a:r>
                      <a:r>
                        <a:rPr lang="en-US" sz="1600" baseline="0" dirty="0" smtClean="0"/>
                        <a:t> </a:t>
                      </a:r>
                      <a:r>
                        <a:rPr lang="en-US" sz="1600" dirty="0" smtClean="0"/>
                        <a:t>492.00</a:t>
                      </a:r>
                      <a:endParaRPr lang="en-US" sz="1600" dirty="0"/>
                    </a:p>
                  </a:txBody>
                  <a:tcPr/>
                </a:tc>
                <a:extLst>
                  <a:ext uri="{0D108BD9-81ED-4DB2-BD59-A6C34878D82A}">
                    <a16:rowId xmlns:a16="http://schemas.microsoft.com/office/drawing/2014/main" xmlns="" val="10009"/>
                  </a:ext>
                </a:extLst>
              </a:tr>
              <a:tr h="233794">
                <a:tc vMerge="1">
                  <a:txBody>
                    <a:bodyPr/>
                    <a:lstStyle/>
                    <a:p>
                      <a:endParaRPr lang="en-US" sz="1600" dirty="0"/>
                    </a:p>
                  </a:txBody>
                  <a:tcPr/>
                </a:tc>
                <a:tc>
                  <a:txBody>
                    <a:bodyPr/>
                    <a:lstStyle/>
                    <a:p>
                      <a:r>
                        <a:rPr lang="en-US" sz="1600" dirty="0" smtClean="0"/>
                        <a:t>101 Field Workshop</a:t>
                      </a:r>
                      <a:endParaRPr lang="en-US" sz="1600" dirty="0"/>
                    </a:p>
                  </a:txBody>
                  <a:tcPr/>
                </a:tc>
                <a:tc>
                  <a:txBody>
                    <a:bodyPr/>
                    <a:lstStyle/>
                    <a:p>
                      <a:r>
                        <a:rPr lang="en-US" sz="1600" dirty="0" smtClean="0"/>
                        <a:t>Northern Cape</a:t>
                      </a:r>
                      <a:endParaRPr lang="en-US" sz="1600" dirty="0"/>
                    </a:p>
                  </a:txBody>
                  <a:tcPr/>
                </a:tc>
                <a:tc>
                  <a:txBody>
                    <a:bodyPr/>
                    <a:lstStyle/>
                    <a:p>
                      <a:pPr algn="ctr"/>
                      <a:r>
                        <a:rPr lang="en-US" sz="1600" dirty="0" smtClean="0"/>
                        <a:t>1 016</a:t>
                      </a:r>
                      <a:endParaRPr lang="en-US" sz="1600" dirty="0"/>
                    </a:p>
                  </a:txBody>
                  <a:tcPr/>
                </a:tc>
                <a:tc>
                  <a:txBody>
                    <a:bodyPr/>
                    <a:lstStyle/>
                    <a:p>
                      <a:pPr algn="r"/>
                      <a:r>
                        <a:rPr lang="en-US" sz="1600" dirty="0" smtClean="0"/>
                        <a:t>R 928 292.50</a:t>
                      </a:r>
                      <a:endParaRPr lang="en-US" sz="1600" dirty="0"/>
                    </a:p>
                  </a:txBody>
                  <a:tcPr/>
                </a:tc>
                <a:extLst>
                  <a:ext uri="{0D108BD9-81ED-4DB2-BD59-A6C34878D82A}">
                    <a16:rowId xmlns:a16="http://schemas.microsoft.com/office/drawing/2014/main" xmlns="" val="10010"/>
                  </a:ext>
                </a:extLst>
              </a:tr>
              <a:tr h="230678">
                <a:tc vMerge="1">
                  <a:txBody>
                    <a:bodyPr/>
                    <a:lstStyle/>
                    <a:p>
                      <a:endParaRPr lang="en-US" sz="1600" dirty="0"/>
                    </a:p>
                  </a:txBody>
                  <a:tcPr/>
                </a:tc>
                <a:tc>
                  <a:txBody>
                    <a:bodyPr/>
                    <a:lstStyle/>
                    <a:p>
                      <a:r>
                        <a:rPr lang="en-US" sz="1600" dirty="0" smtClean="0"/>
                        <a:t>102 Field Workshop </a:t>
                      </a:r>
                      <a:endParaRPr lang="en-US" sz="1600" dirty="0"/>
                    </a:p>
                  </a:txBody>
                  <a:tcPr/>
                </a:tc>
                <a:tc>
                  <a:txBody>
                    <a:bodyPr/>
                    <a:lstStyle/>
                    <a:p>
                      <a:r>
                        <a:rPr lang="en-US" sz="1600" dirty="0" smtClean="0"/>
                        <a:t>North West</a:t>
                      </a:r>
                      <a:endParaRPr lang="en-US" sz="1600" dirty="0"/>
                    </a:p>
                  </a:txBody>
                  <a:tcPr/>
                </a:tc>
                <a:tc>
                  <a:txBody>
                    <a:bodyPr/>
                    <a:lstStyle/>
                    <a:p>
                      <a:pPr algn="ctr"/>
                      <a:r>
                        <a:rPr lang="en-US" sz="1600" dirty="0" smtClean="0"/>
                        <a:t>980</a:t>
                      </a:r>
                      <a:endParaRPr lang="en-US" sz="1600" dirty="0"/>
                    </a:p>
                  </a:txBody>
                  <a:tcPr/>
                </a:tc>
                <a:tc>
                  <a:txBody>
                    <a:bodyPr/>
                    <a:lstStyle/>
                    <a:p>
                      <a:pPr algn="r"/>
                      <a:r>
                        <a:rPr lang="en-US" sz="1600" dirty="0" smtClean="0"/>
                        <a:t>R 650859.50</a:t>
                      </a:r>
                      <a:endParaRPr lang="en-US" sz="1600" dirty="0"/>
                    </a:p>
                  </a:txBody>
                  <a:tcPr/>
                </a:tc>
                <a:extLst>
                  <a:ext uri="{0D108BD9-81ED-4DB2-BD59-A6C34878D82A}">
                    <a16:rowId xmlns:a16="http://schemas.microsoft.com/office/drawing/2014/main" xmlns="" val="10011"/>
                  </a:ext>
                </a:extLst>
              </a:tr>
              <a:tr h="182880">
                <a:tc vMerge="1">
                  <a:txBody>
                    <a:bodyPr/>
                    <a:lstStyle/>
                    <a:p>
                      <a:endParaRPr lang="en-US" sz="1600" dirty="0"/>
                    </a:p>
                  </a:txBody>
                  <a:tcPr/>
                </a:tc>
                <a:tc>
                  <a:txBody>
                    <a:bodyPr/>
                    <a:lstStyle/>
                    <a:p>
                      <a:r>
                        <a:rPr lang="en-US" sz="1600" dirty="0" smtClean="0"/>
                        <a:t>35 ESR</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151</a:t>
                      </a:r>
                      <a:endParaRPr lang="en-US" sz="1600" dirty="0"/>
                    </a:p>
                  </a:txBody>
                  <a:tcPr/>
                </a:tc>
                <a:tc>
                  <a:txBody>
                    <a:bodyPr/>
                    <a:lstStyle/>
                    <a:p>
                      <a:pPr algn="r"/>
                      <a:r>
                        <a:rPr lang="en-US" sz="1600" dirty="0" smtClean="0"/>
                        <a:t>R 36 357.91</a:t>
                      </a:r>
                      <a:endParaRPr lang="en-US" sz="1600" dirty="0"/>
                    </a:p>
                  </a:txBody>
                  <a:tcPr/>
                </a:tc>
                <a:extLst>
                  <a:ext uri="{0D108BD9-81ED-4DB2-BD59-A6C34878D82A}">
                    <a16:rowId xmlns:a16="http://schemas.microsoft.com/office/drawing/2014/main" xmlns="" val="10012"/>
                  </a:ext>
                </a:extLst>
              </a:tr>
              <a:tr h="182880">
                <a:tc vMerge="1">
                  <a:txBody>
                    <a:bodyPr/>
                    <a:lstStyle/>
                    <a:p>
                      <a:endParaRPr lang="en-US" sz="1600" dirty="0"/>
                    </a:p>
                  </a:txBody>
                  <a:tcPr/>
                </a:tc>
                <a:tc>
                  <a:txBody>
                    <a:bodyPr/>
                    <a:lstStyle/>
                    <a:p>
                      <a:r>
                        <a:rPr lang="en-US" sz="1600" dirty="0" smtClean="0"/>
                        <a:t>RWG</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2 166</a:t>
                      </a:r>
                      <a:endParaRPr lang="en-US" sz="1600" dirty="0"/>
                    </a:p>
                  </a:txBody>
                  <a:tcPr/>
                </a:tc>
                <a:tc>
                  <a:txBody>
                    <a:bodyPr/>
                    <a:lstStyle/>
                    <a:p>
                      <a:pPr algn="r"/>
                      <a:r>
                        <a:rPr lang="en-US" sz="1600" dirty="0" smtClean="0"/>
                        <a:t>R 1 996 297.00</a:t>
                      </a:r>
                      <a:endParaRPr lang="en-US" sz="1600" dirty="0"/>
                    </a:p>
                  </a:txBody>
                  <a:tcPr/>
                </a:tc>
                <a:extLst>
                  <a:ext uri="{0D108BD9-81ED-4DB2-BD59-A6C34878D82A}">
                    <a16:rowId xmlns:a16="http://schemas.microsoft.com/office/drawing/2014/main" xmlns="" val="10013"/>
                  </a:ext>
                </a:extLst>
              </a:tr>
              <a:tr h="167640">
                <a:tc vMerge="1">
                  <a:txBody>
                    <a:bodyPr/>
                    <a:lstStyle/>
                    <a:p>
                      <a:endParaRPr lang="en-US" sz="1600" dirty="0"/>
                    </a:p>
                  </a:txBody>
                  <a:tcPr/>
                </a:tc>
                <a:tc>
                  <a:txBody>
                    <a:bodyPr/>
                    <a:lstStyle/>
                    <a:p>
                      <a:r>
                        <a:rPr lang="en-US" sz="1600" dirty="0" smtClean="0"/>
                        <a:t>1 SA Tank Regt</a:t>
                      </a:r>
                      <a:r>
                        <a:rPr lang="en-US" sz="1600" baseline="0" dirty="0" smtClean="0"/>
                        <a:t> </a:t>
                      </a:r>
                      <a:endParaRPr lang="en-US" sz="1600" dirty="0"/>
                    </a:p>
                  </a:txBody>
                  <a:tcPr/>
                </a:tc>
                <a:tc>
                  <a:txBody>
                    <a:bodyPr/>
                    <a:lstStyle/>
                    <a:p>
                      <a:r>
                        <a:rPr lang="en-US" sz="1600" dirty="0" smtClean="0"/>
                        <a:t>Free State</a:t>
                      </a:r>
                      <a:endParaRPr lang="en-US" sz="1600" dirty="0"/>
                    </a:p>
                  </a:txBody>
                  <a:tcPr/>
                </a:tc>
                <a:tc>
                  <a:txBody>
                    <a:bodyPr/>
                    <a:lstStyle/>
                    <a:p>
                      <a:pPr algn="ctr"/>
                      <a:r>
                        <a:rPr lang="en-US" sz="1600" dirty="0" smtClean="0"/>
                        <a:t>65</a:t>
                      </a:r>
                      <a:endParaRPr lang="en-US" sz="1600" dirty="0"/>
                    </a:p>
                  </a:txBody>
                  <a:tcPr/>
                </a:tc>
                <a:tc>
                  <a:txBody>
                    <a:bodyPr/>
                    <a:lstStyle/>
                    <a:p>
                      <a:pPr algn="r"/>
                      <a:r>
                        <a:rPr lang="en-US" sz="1600" dirty="0" smtClean="0"/>
                        <a:t>R</a:t>
                      </a:r>
                      <a:r>
                        <a:rPr lang="en-US" sz="1600" baseline="0" dirty="0" smtClean="0"/>
                        <a:t> 32 871.00</a:t>
                      </a:r>
                      <a:endParaRPr lang="en-US" sz="1600" dirty="0"/>
                    </a:p>
                  </a:txBody>
                  <a:tcPr/>
                </a:tc>
                <a:extLst>
                  <a:ext uri="{0D108BD9-81ED-4DB2-BD59-A6C34878D82A}">
                    <a16:rowId xmlns:a16="http://schemas.microsoft.com/office/drawing/2014/main" xmlns="" val="10014"/>
                  </a:ext>
                </a:extLst>
              </a:tr>
              <a:tr h="167640">
                <a:tc gridSpan="3">
                  <a:txBody>
                    <a:bodyPr/>
                    <a:lstStyle/>
                    <a:p>
                      <a:r>
                        <a:rPr lang="en-US" sz="1600" b="1" dirty="0" smtClean="0"/>
                        <a:t>Total</a:t>
                      </a:r>
                      <a:endParaRPr lang="en-US" sz="1600" b="1" dirty="0"/>
                    </a:p>
                  </a:txBody>
                  <a:tcPr/>
                </a:tc>
                <a:tc hMerge="1">
                  <a:txBody>
                    <a:bodyPr/>
                    <a:lstStyle/>
                    <a:p>
                      <a:endParaRPr lang="en-US" sz="1600" dirty="0"/>
                    </a:p>
                  </a:txBody>
                  <a:tcPr/>
                </a:tc>
                <a:tc hMerge="1">
                  <a:txBody>
                    <a:bodyPr/>
                    <a:lstStyle/>
                    <a:p>
                      <a:endParaRPr lang="en-US" sz="1600" dirty="0"/>
                    </a:p>
                  </a:txBody>
                  <a:tcPr/>
                </a:tc>
                <a:tc>
                  <a:txBody>
                    <a:bodyPr/>
                    <a:lstStyle/>
                    <a:p>
                      <a:pPr algn="ctr"/>
                      <a:r>
                        <a:rPr lang="en-US" sz="1600" b="1" dirty="0" smtClean="0"/>
                        <a:t>6 356</a:t>
                      </a:r>
                      <a:endParaRPr lang="en-US" sz="1600" b="1" dirty="0"/>
                    </a:p>
                  </a:txBody>
                  <a:tcPr/>
                </a:tc>
                <a:tc>
                  <a:txBody>
                    <a:bodyPr/>
                    <a:lstStyle/>
                    <a:p>
                      <a:pPr algn="r"/>
                      <a:r>
                        <a:rPr lang="en-US" sz="1600" b="1" dirty="0" smtClean="0"/>
                        <a:t>R 4 612 080.92</a:t>
                      </a:r>
                      <a:endParaRPr lang="en-US" sz="1600" b="1" dirty="0"/>
                    </a:p>
                  </a:txBody>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3526361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COMPONENTS REPAIRED (2/2)</a:t>
            </a: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31</a:t>
            </a:fld>
            <a:endParaRPr lang="en-ZA" altLang="en-US" sz="2800">
              <a:solidFill>
                <a:srgbClr val="FFFFFF"/>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2847104736"/>
              </p:ext>
            </p:extLst>
          </p:nvPr>
        </p:nvGraphicFramePr>
        <p:xfrm>
          <a:off x="212725" y="1629378"/>
          <a:ext cx="11674475" cy="4137334"/>
        </p:xfrm>
        <a:graphic>
          <a:graphicData uri="http://schemas.openxmlformats.org/drawingml/2006/table">
            <a:tbl>
              <a:tblPr firstRow="1" bandRow="1">
                <a:tableStyleId>{5C22544A-7EE6-4342-B048-85BDC9FD1C3A}</a:tableStyleId>
              </a:tblPr>
              <a:tblGrid>
                <a:gridCol w="1032752">
                  <a:extLst>
                    <a:ext uri="{9D8B030D-6E8A-4147-A177-3AD203B41FA5}">
                      <a16:colId xmlns:a16="http://schemas.microsoft.com/office/drawing/2014/main" xmlns="" val="20000"/>
                    </a:ext>
                  </a:extLst>
                </a:gridCol>
                <a:gridCol w="2853558">
                  <a:extLst>
                    <a:ext uri="{9D8B030D-6E8A-4147-A177-3AD203B41FA5}">
                      <a16:colId xmlns:a16="http://schemas.microsoft.com/office/drawing/2014/main" xmlns="" val="20001"/>
                    </a:ext>
                  </a:extLst>
                </a:gridCol>
                <a:gridCol w="2159876">
                  <a:extLst>
                    <a:ext uri="{9D8B030D-6E8A-4147-A177-3AD203B41FA5}">
                      <a16:colId xmlns:a16="http://schemas.microsoft.com/office/drawing/2014/main" xmlns="" val="20002"/>
                    </a:ext>
                  </a:extLst>
                </a:gridCol>
                <a:gridCol w="2380593">
                  <a:extLst>
                    <a:ext uri="{9D8B030D-6E8A-4147-A177-3AD203B41FA5}">
                      <a16:colId xmlns:a16="http://schemas.microsoft.com/office/drawing/2014/main" xmlns="" val="20003"/>
                    </a:ext>
                  </a:extLst>
                </a:gridCol>
                <a:gridCol w="3247696">
                  <a:extLst>
                    <a:ext uri="{9D8B030D-6E8A-4147-A177-3AD203B41FA5}">
                      <a16:colId xmlns:a16="http://schemas.microsoft.com/office/drawing/2014/main" xmlns="" val="20004"/>
                    </a:ext>
                  </a:extLst>
                </a:gridCol>
              </a:tblGrid>
              <a:tr h="912108">
                <a:tc>
                  <a:txBody>
                    <a:bodyPr/>
                    <a:lstStyle/>
                    <a:p>
                      <a:r>
                        <a:rPr lang="en-US" sz="1600" dirty="0" smtClean="0"/>
                        <a:t>Service </a:t>
                      </a:r>
                      <a:endParaRPr lang="en-US" sz="1600" dirty="0"/>
                    </a:p>
                  </a:txBody>
                  <a:tcPr/>
                </a:tc>
                <a:tc>
                  <a:txBody>
                    <a:bodyPr/>
                    <a:lstStyle/>
                    <a:p>
                      <a:r>
                        <a:rPr lang="en-US" sz="1600" dirty="0" smtClean="0"/>
                        <a:t>Production Centre/Unit</a:t>
                      </a:r>
                      <a:endParaRPr lang="en-US" sz="1600" dirty="0"/>
                    </a:p>
                  </a:txBody>
                  <a:tcPr/>
                </a:tc>
                <a:tc>
                  <a:txBody>
                    <a:bodyPr/>
                    <a:lstStyle/>
                    <a:p>
                      <a:r>
                        <a:rPr lang="en-US" sz="1600" dirty="0" smtClean="0"/>
                        <a:t>Region</a:t>
                      </a:r>
                      <a:endParaRPr lang="en-US" sz="1600" dirty="0"/>
                    </a:p>
                  </a:txBody>
                  <a:tcPr/>
                </a:tc>
                <a:tc>
                  <a:txBody>
                    <a:bodyPr/>
                    <a:lstStyle/>
                    <a:p>
                      <a:r>
                        <a:rPr lang="en-US" sz="1600" dirty="0" smtClean="0"/>
                        <a:t>Number of Components</a:t>
                      </a:r>
                      <a:r>
                        <a:rPr lang="en-US" sz="1600" baseline="0" dirty="0" smtClean="0"/>
                        <a:t>  </a:t>
                      </a:r>
                      <a:endParaRPr lang="en-US" sz="1600" dirty="0"/>
                    </a:p>
                  </a:txBody>
                  <a:tcPr/>
                </a:tc>
                <a:tc>
                  <a:txBody>
                    <a:bodyPr/>
                    <a:lstStyle/>
                    <a:p>
                      <a:r>
                        <a:rPr lang="en-US" sz="1600" dirty="0" smtClean="0"/>
                        <a:t>Cost (</a:t>
                      </a:r>
                      <a:r>
                        <a:rPr lang="en-US" sz="1600" dirty="0" err="1" smtClean="0"/>
                        <a:t>Labour</a:t>
                      </a:r>
                      <a:r>
                        <a:rPr lang="en-US" sz="1600" dirty="0" smtClean="0"/>
                        <a:t> &amp;</a:t>
                      </a:r>
                      <a:r>
                        <a:rPr lang="en-US" sz="1600" baseline="0" dirty="0" smtClean="0"/>
                        <a:t> Spares</a:t>
                      </a:r>
                      <a:endParaRPr lang="en-US" sz="1600" dirty="0"/>
                    </a:p>
                  </a:txBody>
                  <a:tcPr/>
                </a:tc>
                <a:extLst>
                  <a:ext uri="{0D108BD9-81ED-4DB2-BD59-A6C34878D82A}">
                    <a16:rowId xmlns:a16="http://schemas.microsoft.com/office/drawing/2014/main" xmlns="" val="10000"/>
                  </a:ext>
                </a:extLst>
              </a:tr>
              <a:tr h="538178">
                <a:tc>
                  <a:txBody>
                    <a:bodyPr/>
                    <a:lstStyle/>
                    <a:p>
                      <a:endParaRPr lang="en-US" sz="1600"/>
                    </a:p>
                  </a:txBody>
                  <a:tcPr/>
                </a:tc>
                <a:tc>
                  <a:txBody>
                    <a:bodyPr/>
                    <a:lstStyle/>
                    <a:p>
                      <a:pPr algn="ctr"/>
                      <a:r>
                        <a:rPr lang="en-US" sz="1600" dirty="0" smtClean="0"/>
                        <a:t>a</a:t>
                      </a:r>
                      <a:endParaRPr lang="en-US" sz="1600" dirty="0"/>
                    </a:p>
                  </a:txBody>
                  <a:tcPr/>
                </a:tc>
                <a:tc>
                  <a:txBody>
                    <a:bodyPr/>
                    <a:lstStyle/>
                    <a:p>
                      <a:pPr algn="ctr"/>
                      <a:r>
                        <a:rPr lang="en-US" sz="1600" dirty="0" smtClean="0"/>
                        <a:t>b</a:t>
                      </a:r>
                      <a:endParaRPr lang="en-US" sz="1600" dirty="0"/>
                    </a:p>
                  </a:txBody>
                  <a:tcPr/>
                </a:tc>
                <a:tc>
                  <a:txBody>
                    <a:bodyPr/>
                    <a:lstStyle/>
                    <a:p>
                      <a:pPr algn="ctr"/>
                      <a:r>
                        <a:rPr lang="en-US" sz="1600" dirty="0" smtClean="0"/>
                        <a:t>c</a:t>
                      </a:r>
                      <a:endParaRPr lang="en-US" sz="1600" dirty="0"/>
                    </a:p>
                  </a:txBody>
                  <a:tcPr/>
                </a:tc>
                <a:tc>
                  <a:txBody>
                    <a:bodyPr/>
                    <a:lstStyle/>
                    <a:p>
                      <a:pPr algn="ctr"/>
                      <a:r>
                        <a:rPr lang="en-US" sz="1600" dirty="0" smtClean="0"/>
                        <a:t>d</a:t>
                      </a:r>
                      <a:endParaRPr lang="en-US" sz="1600" dirty="0"/>
                    </a:p>
                  </a:txBody>
                  <a:tcPr/>
                </a:tc>
                <a:extLst>
                  <a:ext uri="{0D108BD9-81ED-4DB2-BD59-A6C34878D82A}">
                    <a16:rowId xmlns:a16="http://schemas.microsoft.com/office/drawing/2014/main" xmlns="" val="10001"/>
                  </a:ext>
                </a:extLst>
              </a:tr>
              <a:tr h="600326">
                <a:tc>
                  <a:txBody>
                    <a:bodyPr/>
                    <a:lstStyle/>
                    <a:p>
                      <a:r>
                        <a:rPr lang="en-US" sz="1600" dirty="0" smtClean="0"/>
                        <a:t>SA</a:t>
                      </a:r>
                      <a:r>
                        <a:rPr lang="en-US" sz="1600" baseline="0" dirty="0" smtClean="0"/>
                        <a:t> Navy</a:t>
                      </a:r>
                      <a:endParaRPr lang="en-US" sz="1600" dirty="0"/>
                    </a:p>
                  </a:txBody>
                  <a:tcPr/>
                </a:tc>
                <a:tc>
                  <a:txBody>
                    <a:bodyPr/>
                    <a:lstStyle/>
                    <a:p>
                      <a:r>
                        <a:rPr lang="en-US" sz="1600" b="0" dirty="0" smtClean="0"/>
                        <a:t>Simon’s Town Naval Base</a:t>
                      </a:r>
                      <a:endParaRPr lang="en-US" sz="1600" b="0" dirty="0"/>
                    </a:p>
                  </a:txBody>
                  <a:tcPr/>
                </a:tc>
                <a:tc>
                  <a:txBody>
                    <a:bodyPr/>
                    <a:lstStyle/>
                    <a:p>
                      <a:r>
                        <a:rPr lang="en-US" sz="1600" dirty="0" smtClean="0"/>
                        <a:t>Western Cape</a:t>
                      </a:r>
                      <a:endParaRPr lang="en-US" sz="1600" dirty="0"/>
                    </a:p>
                  </a:txBody>
                  <a:tcPr/>
                </a:tc>
                <a:tc>
                  <a:txBody>
                    <a:bodyPr/>
                    <a:lstStyle/>
                    <a:p>
                      <a:pPr algn="ctr"/>
                      <a:r>
                        <a:rPr lang="en-US" sz="1600" dirty="0" smtClean="0"/>
                        <a:t>24 </a:t>
                      </a:r>
                      <a:endParaRPr lang="en-US" sz="1600" dirty="0"/>
                    </a:p>
                  </a:txBody>
                  <a:tcPr/>
                </a:tc>
                <a:tc>
                  <a:txBody>
                    <a:bodyPr/>
                    <a:lstStyle/>
                    <a:p>
                      <a:pPr algn="r"/>
                      <a:r>
                        <a:rPr lang="en-US" sz="1600" dirty="0" smtClean="0"/>
                        <a:t>R  2 120.00</a:t>
                      </a:r>
                      <a:endParaRPr lang="en-US" sz="1600" dirty="0"/>
                    </a:p>
                  </a:txBody>
                  <a:tcPr/>
                </a:tc>
                <a:extLst>
                  <a:ext uri="{0D108BD9-81ED-4DB2-BD59-A6C34878D82A}">
                    <a16:rowId xmlns:a16="http://schemas.microsoft.com/office/drawing/2014/main" xmlns="" val="10002"/>
                  </a:ext>
                </a:extLst>
              </a:tr>
              <a:tr h="371599">
                <a:tc>
                  <a:txBody>
                    <a:bodyPr/>
                    <a:lstStyle/>
                    <a:p>
                      <a:r>
                        <a:rPr lang="en-US" sz="1600" dirty="0" smtClean="0"/>
                        <a:t>SAMHS</a:t>
                      </a:r>
                      <a:endParaRPr lang="en-US" sz="1600" dirty="0"/>
                    </a:p>
                  </a:txBody>
                  <a:tcPr/>
                </a:tc>
                <a:tc>
                  <a:txBody>
                    <a:bodyPr/>
                    <a:lstStyle/>
                    <a:p>
                      <a:r>
                        <a:rPr lang="en-US" sz="1600" dirty="0" smtClean="0"/>
                        <a:t>8 Medical Battalion</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0</a:t>
                      </a:r>
                      <a:endParaRPr lang="en-US" sz="1600" dirty="0"/>
                    </a:p>
                  </a:txBody>
                  <a:tcPr/>
                </a:tc>
                <a:tc>
                  <a:txBody>
                    <a:bodyPr/>
                    <a:lstStyle/>
                    <a:p>
                      <a:pPr algn="r"/>
                      <a:r>
                        <a:rPr lang="en-US" sz="1600" dirty="0" smtClean="0"/>
                        <a:t>R 0.00</a:t>
                      </a:r>
                      <a:endParaRPr lang="en-US" sz="1600" dirty="0"/>
                    </a:p>
                  </a:txBody>
                  <a:tcPr/>
                </a:tc>
                <a:extLst>
                  <a:ext uri="{0D108BD9-81ED-4DB2-BD59-A6C34878D82A}">
                    <a16:rowId xmlns:a16="http://schemas.microsoft.com/office/drawing/2014/main" xmlns="" val="10003"/>
                  </a:ext>
                </a:extLst>
              </a:tr>
              <a:tr h="371599">
                <a:tc rowSpan="3">
                  <a:txBody>
                    <a:bodyPr/>
                    <a:lstStyle/>
                    <a:p>
                      <a:r>
                        <a:rPr lang="en-US" sz="1600" dirty="0" smtClean="0"/>
                        <a:t>Special Force</a:t>
                      </a:r>
                      <a:endParaRPr lang="en-US" sz="1600" dirty="0"/>
                    </a:p>
                  </a:txBody>
                  <a:tcPr/>
                </a:tc>
                <a:tc>
                  <a:txBody>
                    <a:bodyPr/>
                    <a:lstStyle/>
                    <a:p>
                      <a:r>
                        <a:rPr lang="en-US" sz="1600" dirty="0" smtClean="0"/>
                        <a:t>Spec Force School</a:t>
                      </a:r>
                      <a:endParaRPr lang="en-US" sz="1600" dirty="0"/>
                    </a:p>
                  </a:txBody>
                  <a:tcPr/>
                </a:tc>
                <a:tc>
                  <a:txBody>
                    <a:bodyPr/>
                    <a:lstStyle/>
                    <a:p>
                      <a:r>
                        <a:rPr lang="en-US" sz="1600" dirty="0" smtClean="0"/>
                        <a:t>Gauteng</a:t>
                      </a:r>
                      <a:endParaRPr lang="en-US" sz="1600" dirty="0"/>
                    </a:p>
                  </a:txBody>
                  <a:tcPr/>
                </a:tc>
                <a:tc>
                  <a:txBody>
                    <a:bodyPr/>
                    <a:lstStyle/>
                    <a:p>
                      <a:pPr algn="ctr"/>
                      <a:r>
                        <a:rPr lang="en-US" sz="1600" dirty="0" smtClean="0"/>
                        <a:t>21</a:t>
                      </a:r>
                      <a:endParaRPr lang="en-US" sz="1600" dirty="0"/>
                    </a:p>
                  </a:txBody>
                  <a:tcPr/>
                </a:tc>
                <a:tc>
                  <a:txBody>
                    <a:bodyPr/>
                    <a:lstStyle/>
                    <a:p>
                      <a:pPr algn="r"/>
                      <a:r>
                        <a:rPr lang="en-US" sz="1600" dirty="0" smtClean="0"/>
                        <a:t>R 6 625.00</a:t>
                      </a:r>
                      <a:endParaRPr lang="en-US" sz="1600" dirty="0"/>
                    </a:p>
                  </a:txBody>
                  <a:tcPr/>
                </a:tc>
                <a:extLst>
                  <a:ext uri="{0D108BD9-81ED-4DB2-BD59-A6C34878D82A}">
                    <a16:rowId xmlns:a16="http://schemas.microsoft.com/office/drawing/2014/main" xmlns="" val="10004"/>
                  </a:ext>
                </a:extLst>
              </a:tr>
              <a:tr h="371599">
                <a:tc vMerge="1">
                  <a:txBody>
                    <a:bodyPr/>
                    <a:lstStyle/>
                    <a:p>
                      <a:endParaRPr lang="en-US" sz="1600" dirty="0"/>
                    </a:p>
                  </a:txBody>
                  <a:tcPr/>
                </a:tc>
                <a:tc>
                  <a:txBody>
                    <a:bodyPr/>
                    <a:lstStyle/>
                    <a:p>
                      <a:r>
                        <a:rPr lang="en-US" sz="1600" dirty="0" smtClean="0"/>
                        <a:t>Langebaan</a:t>
                      </a:r>
                      <a:endParaRPr lang="en-US" sz="1600" dirty="0"/>
                    </a:p>
                  </a:txBody>
                  <a:tcPr/>
                </a:tc>
                <a:tc>
                  <a:txBody>
                    <a:bodyPr/>
                    <a:lstStyle/>
                    <a:p>
                      <a:r>
                        <a:rPr lang="en-US" sz="1600" dirty="0" smtClean="0"/>
                        <a:t>Western Cape</a:t>
                      </a:r>
                      <a:endParaRPr lang="en-US" sz="1600" dirty="0"/>
                    </a:p>
                  </a:txBody>
                  <a:tcPr/>
                </a:tc>
                <a:tc>
                  <a:txBody>
                    <a:bodyPr/>
                    <a:lstStyle/>
                    <a:p>
                      <a:pPr algn="ctr"/>
                      <a:r>
                        <a:rPr lang="en-US" sz="1600" dirty="0" smtClean="0"/>
                        <a:t>11</a:t>
                      </a:r>
                      <a:endParaRPr lang="en-US" sz="1600" dirty="0"/>
                    </a:p>
                  </a:txBody>
                  <a:tcPr/>
                </a:tc>
                <a:tc>
                  <a:txBody>
                    <a:bodyPr/>
                    <a:lstStyle/>
                    <a:p>
                      <a:pPr algn="r"/>
                      <a:r>
                        <a:rPr lang="en-US" sz="1600" dirty="0" smtClean="0"/>
                        <a:t>R 6 886.61</a:t>
                      </a:r>
                      <a:endParaRPr lang="en-US" sz="1600" dirty="0"/>
                    </a:p>
                  </a:txBody>
                  <a:tcPr/>
                </a:tc>
                <a:extLst>
                  <a:ext uri="{0D108BD9-81ED-4DB2-BD59-A6C34878D82A}">
                    <a16:rowId xmlns:a16="http://schemas.microsoft.com/office/drawing/2014/main" xmlns="" val="10005"/>
                  </a:ext>
                </a:extLst>
              </a:tr>
              <a:tr h="371599">
                <a:tc vMerge="1">
                  <a:txBody>
                    <a:bodyPr/>
                    <a:lstStyle/>
                    <a:p>
                      <a:endParaRPr lang="en-US" sz="1600" dirty="0"/>
                    </a:p>
                  </a:txBody>
                  <a:tcPr/>
                </a:tc>
                <a:tc>
                  <a:txBody>
                    <a:bodyPr/>
                    <a:lstStyle/>
                    <a:p>
                      <a:r>
                        <a:rPr lang="en-US" sz="1600" dirty="0" smtClean="0"/>
                        <a:t>5 Spec Force Regt</a:t>
                      </a:r>
                      <a:endParaRPr lang="en-US" sz="1600" dirty="0"/>
                    </a:p>
                  </a:txBody>
                  <a:tcPr/>
                </a:tc>
                <a:tc>
                  <a:txBody>
                    <a:bodyPr/>
                    <a:lstStyle/>
                    <a:p>
                      <a:r>
                        <a:rPr lang="en-US" sz="1600" dirty="0" smtClean="0"/>
                        <a:t>Polokwane</a:t>
                      </a:r>
                      <a:endParaRPr lang="en-US" sz="1600" dirty="0"/>
                    </a:p>
                  </a:txBody>
                  <a:tcPr/>
                </a:tc>
                <a:tc>
                  <a:txBody>
                    <a:bodyPr/>
                    <a:lstStyle/>
                    <a:p>
                      <a:pPr algn="ctr"/>
                      <a:r>
                        <a:rPr lang="en-US" sz="1600" dirty="0" smtClean="0"/>
                        <a:t>49</a:t>
                      </a:r>
                      <a:endParaRPr lang="en-US" sz="1600"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smtClean="0"/>
                        <a:t>R100 219.05</a:t>
                      </a:r>
                    </a:p>
                  </a:txBody>
                  <a:tcPr/>
                </a:tc>
                <a:extLst>
                  <a:ext uri="{0D108BD9-81ED-4DB2-BD59-A6C34878D82A}">
                    <a16:rowId xmlns:a16="http://schemas.microsoft.com/office/drawing/2014/main" xmlns="" val="10006"/>
                  </a:ext>
                </a:extLst>
              </a:tr>
              <a:tr h="600326">
                <a:tc gridSpan="3">
                  <a:txBody>
                    <a:bodyPr/>
                    <a:lstStyle/>
                    <a:p>
                      <a:r>
                        <a:rPr lang="en-US" sz="1600" b="1" dirty="0" smtClean="0"/>
                        <a:t>Total</a:t>
                      </a:r>
                      <a:endParaRPr lang="en-US" sz="1600" b="1" dirty="0"/>
                    </a:p>
                  </a:txBody>
                  <a:tcPr/>
                </a:tc>
                <a:tc hMerge="1">
                  <a:txBody>
                    <a:bodyPr/>
                    <a:lstStyle/>
                    <a:p>
                      <a:endParaRPr lang="en-US" sz="1600" dirty="0"/>
                    </a:p>
                  </a:txBody>
                  <a:tcPr/>
                </a:tc>
                <a:tc hMerge="1">
                  <a:txBody>
                    <a:bodyPr/>
                    <a:lstStyle/>
                    <a:p>
                      <a:endParaRPr lang="en-US" sz="1600" dirty="0"/>
                    </a:p>
                  </a:txBody>
                  <a:tcPr/>
                </a:tc>
                <a:tc>
                  <a:txBody>
                    <a:bodyPr/>
                    <a:lstStyle/>
                    <a:p>
                      <a:pPr algn="ctr"/>
                      <a:r>
                        <a:rPr lang="en-US" sz="1600" b="1" dirty="0" smtClean="0"/>
                        <a:t>105</a:t>
                      </a:r>
                      <a:endParaRPr lang="en-US" sz="1600" b="1" dirty="0"/>
                    </a:p>
                  </a:txBody>
                  <a:tcPr/>
                </a:tc>
                <a:tc>
                  <a:txBody>
                    <a:bodyPr/>
                    <a:lstStyle/>
                    <a:p>
                      <a:pPr algn="r"/>
                      <a:r>
                        <a:rPr lang="en-US" sz="1600" b="1" dirty="0" smtClean="0"/>
                        <a:t>R 115 850.66</a:t>
                      </a:r>
                      <a:endParaRPr lang="en-US" sz="1600" b="1" dirty="0"/>
                    </a:p>
                  </a:txBody>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6869211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07E3DC51-031F-487A-B06D-1EC7113EB4EA}"/>
              </a:ext>
            </a:extLst>
          </p:cNvPr>
          <p:cNvSpPr>
            <a:spLocks noGrp="1"/>
          </p:cNvSpPr>
          <p:nvPr>
            <p:ph type="title"/>
          </p:nvPr>
        </p:nvSpPr>
        <p:spPr>
          <a:xfrm>
            <a:off x="544513" y="234950"/>
            <a:ext cx="9404350" cy="828675"/>
          </a:xfrm>
        </p:spPr>
        <p:txBody>
          <a:bodyPr/>
          <a:lstStyle/>
          <a:p>
            <a:pPr algn="ctr" eaLnBrk="1" hangingPunct="1"/>
            <a:r>
              <a:rPr lang="en-ZA" altLang="en-US" sz="3600" b="1" dirty="0" smtClean="0">
                <a:latin typeface="Arial Narrow" panose="020B0606020202030204" pitchFamily="34" charset="0"/>
              </a:rPr>
              <a:t>VEHICLES IN PRESERVATION </a:t>
            </a:r>
            <a:endParaRPr lang="en-GB" altLang="en-US" sz="3600" b="1" dirty="0">
              <a:latin typeface="Arial Narrow" panose="020B0606020202030204" pitchFamily="34" charset="0"/>
            </a:endParaRPr>
          </a:p>
        </p:txBody>
      </p:sp>
      <p:sp>
        <p:nvSpPr>
          <p:cNvPr id="12292" name="Slide Number Placeholder 3">
            <a:extLst>
              <a:ext uri="{FF2B5EF4-FFF2-40B4-BE49-F238E27FC236}">
                <a16:creationId xmlns:a16="http://schemas.microsoft.com/office/drawing/2014/main" xmlns="" id="{7494B2F3-4BEA-4C5C-9BD8-CA1CA82F7EB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1EEB6CD-23AB-438D-9B35-ED10C62A7071}" type="slidenum">
              <a:rPr lang="en-ZA" altLang="en-US" sz="2800">
                <a:solidFill>
                  <a:srgbClr val="FFFFFF"/>
                </a:solidFill>
              </a:rPr>
              <a:pPr algn="ctr" eaLnBrk="1" hangingPunct="1">
                <a:spcBef>
                  <a:spcPct val="0"/>
                </a:spcBef>
                <a:buClrTx/>
                <a:buSzTx/>
                <a:buFontTx/>
                <a:buNone/>
              </a:pPr>
              <a:t>32</a:t>
            </a:fld>
            <a:endParaRPr lang="en-ZA" altLang="en-US" sz="2800">
              <a:solidFill>
                <a:srgbClr val="FFFFFF"/>
              </a:solidFill>
            </a:endParaRPr>
          </a:p>
        </p:txBody>
      </p:sp>
      <p:graphicFrame>
        <p:nvGraphicFramePr>
          <p:cNvPr id="3" name="Table 2"/>
          <p:cNvGraphicFramePr>
            <a:graphicFrameLocks noGrp="1"/>
          </p:cNvGraphicFramePr>
          <p:nvPr>
            <p:extLst>
              <p:ext uri="{D42A27DB-BD31-4B8C-83A1-F6EECF244321}">
                <p14:modId xmlns:p14="http://schemas.microsoft.com/office/powerpoint/2010/main" xmlns="" val="700333047"/>
              </p:ext>
            </p:extLst>
          </p:nvPr>
        </p:nvGraphicFramePr>
        <p:xfrm>
          <a:off x="544511" y="1244183"/>
          <a:ext cx="11520110" cy="4818022"/>
        </p:xfrm>
        <a:graphic>
          <a:graphicData uri="http://schemas.openxmlformats.org/drawingml/2006/table">
            <a:tbl>
              <a:tblPr firstRow="1" firstCol="1" bandRow="1">
                <a:tableStyleId>{5C22544A-7EE6-4342-B048-85BDC9FD1C3A}</a:tableStyleId>
              </a:tblPr>
              <a:tblGrid>
                <a:gridCol w="863214">
                  <a:extLst>
                    <a:ext uri="{9D8B030D-6E8A-4147-A177-3AD203B41FA5}">
                      <a16:colId xmlns:a16="http://schemas.microsoft.com/office/drawing/2014/main" xmlns="" val="20000"/>
                    </a:ext>
                  </a:extLst>
                </a:gridCol>
                <a:gridCol w="1020165">
                  <a:extLst>
                    <a:ext uri="{9D8B030D-6E8A-4147-A177-3AD203B41FA5}">
                      <a16:colId xmlns:a16="http://schemas.microsoft.com/office/drawing/2014/main" xmlns="" val="20001"/>
                    </a:ext>
                  </a:extLst>
                </a:gridCol>
                <a:gridCol w="1529255">
                  <a:extLst>
                    <a:ext uri="{9D8B030D-6E8A-4147-A177-3AD203B41FA5}">
                      <a16:colId xmlns:a16="http://schemas.microsoft.com/office/drawing/2014/main" xmlns="" val="20002"/>
                    </a:ext>
                  </a:extLst>
                </a:gridCol>
                <a:gridCol w="1434662">
                  <a:extLst>
                    <a:ext uri="{9D8B030D-6E8A-4147-A177-3AD203B41FA5}">
                      <a16:colId xmlns:a16="http://schemas.microsoft.com/office/drawing/2014/main" xmlns="" val="20007"/>
                    </a:ext>
                  </a:extLst>
                </a:gridCol>
                <a:gridCol w="790629">
                  <a:extLst>
                    <a:ext uri="{9D8B030D-6E8A-4147-A177-3AD203B41FA5}">
                      <a16:colId xmlns:a16="http://schemas.microsoft.com/office/drawing/2014/main" xmlns="" val="20003"/>
                    </a:ext>
                  </a:extLst>
                </a:gridCol>
                <a:gridCol w="1897039">
                  <a:extLst>
                    <a:ext uri="{9D8B030D-6E8A-4147-A177-3AD203B41FA5}">
                      <a16:colId xmlns:a16="http://schemas.microsoft.com/office/drawing/2014/main" xmlns="" val="20004"/>
                    </a:ext>
                  </a:extLst>
                </a:gridCol>
                <a:gridCol w="1692322">
                  <a:extLst>
                    <a:ext uri="{9D8B030D-6E8A-4147-A177-3AD203B41FA5}">
                      <a16:colId xmlns:a16="http://schemas.microsoft.com/office/drawing/2014/main" xmlns="" val="20005"/>
                    </a:ext>
                  </a:extLst>
                </a:gridCol>
                <a:gridCol w="2292824">
                  <a:extLst>
                    <a:ext uri="{9D8B030D-6E8A-4147-A177-3AD203B41FA5}">
                      <a16:colId xmlns:a16="http://schemas.microsoft.com/office/drawing/2014/main" xmlns="" val="20006"/>
                    </a:ext>
                  </a:extLst>
                </a:gridCol>
              </a:tblGrid>
              <a:tr h="500127">
                <a:tc rowSpan="2">
                  <a:txBody>
                    <a:bodyPr/>
                    <a:lstStyle/>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err="1" smtClean="0">
                          <a:effectLst/>
                          <a:latin typeface="Arial Narrow" panose="020B0606020202030204" pitchFamily="34" charset="0"/>
                        </a:rPr>
                        <a:t>Ser</a:t>
                      </a:r>
                      <a:r>
                        <a:rPr lang="en-GB" sz="1800" dirty="0" smtClean="0">
                          <a:effectLst/>
                          <a:latin typeface="Arial Narrow" panose="020B0606020202030204" pitchFamily="34" charset="0"/>
                        </a:rPr>
                        <a:t> </a:t>
                      </a:r>
                      <a:r>
                        <a:rPr lang="en-GB" sz="1800" dirty="0">
                          <a:effectLst/>
                          <a:latin typeface="Arial Narrow" panose="020B0606020202030204" pitchFamily="34" charset="0"/>
                        </a:rPr>
                        <a:t>No</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smtClean="0">
                          <a:effectLst/>
                          <a:latin typeface="Arial Narrow" panose="020B0606020202030204" pitchFamily="34" charset="0"/>
                        </a:rPr>
                        <a:t>Services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smtClean="0">
                          <a:effectLst/>
                          <a:latin typeface="Arial Narrow" panose="020B0606020202030204" pitchFamily="34" charset="0"/>
                        </a:rPr>
                        <a:t>Production Centre/Unit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just">
                        <a:spcBef>
                          <a:spcPts val="0"/>
                        </a:spcBef>
                        <a:spcAft>
                          <a:spcPts val="0"/>
                        </a:spcAft>
                      </a:pPr>
                      <a:endPar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Region</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2">
                  <a:txBody>
                    <a:bodyPr/>
                    <a:lstStyle/>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smtClean="0">
                          <a:effectLst/>
                          <a:latin typeface="Arial Narrow" panose="020B0606020202030204" pitchFamily="34" charset="0"/>
                        </a:rPr>
                        <a:t>     </a:t>
                      </a:r>
                      <a:r>
                        <a:rPr lang="en-GB" sz="1800" dirty="0" err="1" smtClean="0">
                          <a:effectLst/>
                          <a:latin typeface="Arial Narrow" panose="020B0606020202030204" pitchFamily="34" charset="0"/>
                        </a:rPr>
                        <a:t>Qty</a:t>
                      </a:r>
                      <a:r>
                        <a:rPr lang="en-GB" sz="1800" dirty="0" smtClean="0">
                          <a:effectLst/>
                          <a:latin typeface="Arial Narrow" panose="020B0606020202030204" pitchFamily="34" charset="0"/>
                        </a:rPr>
                        <a:t> </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gridSpan="3">
                  <a:txBody>
                    <a:bodyPr/>
                    <a:lstStyle/>
                    <a:p>
                      <a:pPr marL="0" marR="0" algn="ctr">
                        <a:spcBef>
                          <a:spcPts val="0"/>
                        </a:spcBef>
                        <a:spcAft>
                          <a:spcPts val="0"/>
                        </a:spcAft>
                      </a:pPr>
                      <a:endParaRPr lang="en-GB" sz="1800" dirty="0" smtClean="0">
                        <a:effectLst/>
                        <a:latin typeface="Arial Narrow" panose="020B0606020202030204" pitchFamily="34" charset="0"/>
                      </a:endParaRPr>
                    </a:p>
                    <a:p>
                      <a:pPr marL="0" marR="0" algn="ctr">
                        <a:spcBef>
                          <a:spcPts val="0"/>
                        </a:spcBef>
                        <a:spcAft>
                          <a:spcPts val="0"/>
                        </a:spcAft>
                      </a:pPr>
                      <a:r>
                        <a:rPr lang="en-GB" sz="1800" dirty="0" smtClean="0">
                          <a:effectLst/>
                          <a:latin typeface="Arial Narrow" panose="020B0606020202030204" pitchFamily="34" charset="0"/>
                        </a:rPr>
                        <a:t>Cost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50012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GB" sz="1800" dirty="0">
                          <a:effectLst/>
                          <a:latin typeface="Arial Narrow" panose="020B0606020202030204" pitchFamily="34" charset="0"/>
                        </a:rPr>
                        <a:t>Labour</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Spares</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a:effectLst/>
                          <a:latin typeface="Arial Narrow" panose="020B0606020202030204" pitchFamily="34" charset="0"/>
                        </a:rPr>
                        <a:t>Total</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500127">
                <a:tc>
                  <a:txBody>
                    <a:bodyPr/>
                    <a:lstStyle/>
                    <a:p>
                      <a:pPr marL="0" marR="0" algn="just">
                        <a:spcBef>
                          <a:spcPts val="0"/>
                        </a:spcBef>
                        <a:spcAft>
                          <a:spcPts val="0"/>
                        </a:spcAft>
                      </a:pPr>
                      <a:r>
                        <a:rPr lang="en-GB" sz="1800">
                          <a:effectLst/>
                          <a:latin typeface="Arial Narrow" panose="020B0606020202030204" pitchFamily="34" charset="0"/>
                        </a:rPr>
                        <a:t> </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a</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b</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c</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c</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d</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f</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550624">
                <a:tc rowSpan="3">
                  <a:txBody>
                    <a:bodyPr/>
                    <a:lstStyle/>
                    <a:p>
                      <a:pPr marL="0" marR="0" algn="ct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ctr">
                        <a:spcBef>
                          <a:spcPts val="0"/>
                        </a:spcBef>
                        <a:spcAft>
                          <a:spcPts val="0"/>
                        </a:spcAft>
                      </a:pPr>
                      <a:endParaRPr lang="en-GB" sz="1800" dirty="0" smtClean="0">
                        <a:effectLst/>
                        <a:latin typeface="Arial Narrow" panose="020B0606020202030204" pitchFamily="34" charset="0"/>
                      </a:endParaRPr>
                    </a:p>
                    <a:p>
                      <a:pPr marL="0" marR="0" algn="ctr">
                        <a:spcBef>
                          <a:spcPts val="0"/>
                        </a:spcBef>
                        <a:spcAft>
                          <a:spcPts val="0"/>
                        </a:spcAft>
                      </a:pPr>
                      <a:r>
                        <a:rPr lang="en-GB" sz="1800" dirty="0" smtClean="0">
                          <a:effectLst/>
                          <a:latin typeface="Arial Narrow" panose="020B0606020202030204" pitchFamily="34" charset="0"/>
                        </a:rPr>
                        <a:t>1</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3">
                  <a:txBody>
                    <a:bodyPr/>
                    <a:lstStyle/>
                    <a:p>
                      <a:pPr marL="0" marR="0" algn="just">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smtClean="0">
                          <a:effectLst/>
                          <a:latin typeface="Arial Narrow" panose="020B0606020202030204" pitchFamily="34" charset="0"/>
                        </a:rPr>
                        <a:t>SA </a:t>
                      </a:r>
                      <a:r>
                        <a:rPr lang="en-GB" sz="1800" dirty="0">
                          <a:effectLst/>
                          <a:latin typeface="Arial Narrow" panose="020B0606020202030204" pitchFamily="34" charset="0"/>
                        </a:rPr>
                        <a:t>Army</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800" dirty="0" err="1">
                          <a:effectLst/>
                          <a:latin typeface="Arial Narrow" panose="020B0606020202030204" pitchFamily="34" charset="0"/>
                        </a:rPr>
                        <a:t>Wallmansthal</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Gauteng</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smtClean="0">
                          <a:effectLst/>
                          <a:latin typeface="Arial Narrow" panose="020B0606020202030204" pitchFamily="34" charset="0"/>
                        </a:rPr>
                        <a:t>464</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R8 622 262.00</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R881 864.00</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rowSpan="4">
                  <a:txBody>
                    <a:bodyPr/>
                    <a:lstStyle/>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effectLst/>
                          <a:latin typeface="Arial Narrow" panose="020B0606020202030204" pitchFamily="34" charset="0"/>
                        </a:rPr>
                        <a:t> </a:t>
                      </a:r>
                      <a:endParaRPr lang="en-US" sz="1800" dirty="0">
                        <a:effectLst/>
                        <a:latin typeface="Arial Narrow" panose="020B0606020202030204" pitchFamily="34" charset="0"/>
                      </a:endParaRPr>
                    </a:p>
                    <a:p>
                      <a:pPr marL="0" marR="0" algn="r">
                        <a:spcBef>
                          <a:spcPts val="0"/>
                        </a:spcBef>
                        <a:spcAft>
                          <a:spcPts val="0"/>
                        </a:spcAft>
                      </a:pPr>
                      <a:r>
                        <a:rPr lang="en-GB" sz="1800" dirty="0">
                          <a:solidFill>
                            <a:schemeClr val="bg1"/>
                          </a:solidFill>
                          <a:effectLst/>
                          <a:latin typeface="Arial Narrow" panose="020B0606020202030204" pitchFamily="34" charset="0"/>
                        </a:rPr>
                        <a:t>R9 504 126.00</a:t>
                      </a:r>
                      <a:endParaRPr lang="en-US" sz="180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28295">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GB" sz="1800" dirty="0">
                          <a:effectLst/>
                          <a:latin typeface="Arial Narrow" panose="020B0606020202030204" pitchFamily="34" charset="0"/>
                        </a:rPr>
                        <a:t>Mob </a:t>
                      </a:r>
                      <a:r>
                        <a:rPr lang="en-GB" sz="1800" dirty="0" smtClean="0">
                          <a:effectLst/>
                          <a:latin typeface="Arial Narrow" panose="020B0606020202030204" pitchFamily="34" charset="0"/>
                        </a:rPr>
                        <a:t>Cen</a:t>
                      </a:r>
                    </a:p>
                    <a:p>
                      <a:pPr marL="0" marR="0" algn="just">
                        <a:spcBef>
                          <a:spcPts val="0"/>
                        </a:spcBef>
                        <a:spcAft>
                          <a:spcPts val="0"/>
                        </a:spcAft>
                      </a:pP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Free State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smtClean="0">
                          <a:effectLst/>
                          <a:latin typeface="Arial Narrow" panose="020B0606020202030204" pitchFamily="34" charset="0"/>
                          <a:ea typeface="+mn-ea"/>
                          <a:cs typeface="+mn-cs"/>
                        </a:rPr>
                        <a:t>449</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4"/>
                  </a:ext>
                </a:extLst>
              </a:tr>
              <a:tr h="572457">
                <a:tc vMerge="1">
                  <a:txBody>
                    <a:bodyPr/>
                    <a:lstStyle/>
                    <a:p>
                      <a:endParaRPr lang="en-US"/>
                    </a:p>
                  </a:txBody>
                  <a:tcPr/>
                </a:tc>
                <a:tc vMerge="1">
                  <a:txBody>
                    <a:bodyPr/>
                    <a:lstStyle/>
                    <a:p>
                      <a:endParaRPr lang="en-US"/>
                    </a:p>
                  </a:txBody>
                  <a:tcPr/>
                </a:tc>
                <a:tc>
                  <a:txBody>
                    <a:bodyPr/>
                    <a:lstStyle/>
                    <a:p>
                      <a:pPr marL="0" marR="0" algn="just">
                        <a:spcBef>
                          <a:spcPts val="0"/>
                        </a:spcBef>
                        <a:spcAft>
                          <a:spcPts val="0"/>
                        </a:spcAft>
                      </a:pPr>
                      <a:r>
                        <a:rPr lang="en-GB" sz="1800" dirty="0">
                          <a:effectLst/>
                          <a:latin typeface="Arial Narrow" panose="020B0606020202030204" pitchFamily="34" charset="0"/>
                        </a:rPr>
                        <a:t>Pilot Project</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US" sz="1800" dirty="0" smtClean="0">
                          <a:effectLst/>
                          <a:latin typeface="Arial Narrow" panose="020B0606020202030204" pitchFamily="34" charset="0"/>
                          <a:ea typeface="Times New Roman" panose="02020603050405020304" pitchFamily="18" charset="0"/>
                          <a:cs typeface="Times New Roman" panose="02020603050405020304" pitchFamily="18" charset="0"/>
                        </a:rPr>
                        <a:t>Free State</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57</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5"/>
                  </a:ext>
                </a:extLst>
              </a:tr>
              <a:tr h="500127">
                <a:tc>
                  <a:txBody>
                    <a:bodyPr/>
                    <a:lstStyle/>
                    <a:p>
                      <a:pPr marL="0" marR="0" algn="ctr">
                        <a:spcBef>
                          <a:spcPts val="0"/>
                        </a:spcBef>
                        <a:spcAft>
                          <a:spcPts val="0"/>
                        </a:spcAft>
                      </a:pPr>
                      <a:r>
                        <a:rPr lang="en-GB" sz="1800">
                          <a:effectLst/>
                          <a:latin typeface="Arial Narrow" panose="020B0606020202030204" pitchFamily="34" charset="0"/>
                        </a:rPr>
                        <a:t>2</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800">
                          <a:effectLst/>
                          <a:latin typeface="Arial Narrow" panose="020B0606020202030204" pitchFamily="34" charset="0"/>
                        </a:rPr>
                        <a:t>SAMHS</a:t>
                      </a:r>
                      <a:endParaRPr lang="en-US" sz="180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r>
                        <a:rPr lang="en-GB" sz="1800" dirty="0">
                          <a:effectLst/>
                          <a:latin typeface="Arial Narrow" panose="020B0606020202030204" pitchFamily="34" charset="0"/>
                        </a:rPr>
                        <a:t>8 Med </a:t>
                      </a:r>
                      <a:r>
                        <a:rPr lang="en-GB" sz="1800" dirty="0" err="1">
                          <a:effectLst/>
                          <a:latin typeface="Arial Narrow" panose="020B0606020202030204" pitchFamily="34" charset="0"/>
                        </a:rPr>
                        <a:t>Bn</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just">
                        <a:spcBef>
                          <a:spcPts val="0"/>
                        </a:spcBef>
                        <a:spcAft>
                          <a:spcPts val="0"/>
                        </a:spcAft>
                      </a:pP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GB" sz="1800" dirty="0">
                          <a:effectLst/>
                          <a:latin typeface="Arial Narrow" panose="020B0606020202030204" pitchFamily="34" charset="0"/>
                        </a:rPr>
                        <a:t>53</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6"/>
                  </a:ext>
                </a:extLst>
              </a:tr>
              <a:tr h="548640">
                <a:tc gridSpan="4">
                  <a:txBody>
                    <a:bodyPr/>
                    <a:lstStyle/>
                    <a:p>
                      <a:pPr marL="0" marR="0" algn="just">
                        <a:spcBef>
                          <a:spcPts val="0"/>
                        </a:spcBef>
                        <a:spcAft>
                          <a:spcPts val="0"/>
                        </a:spcAft>
                      </a:pPr>
                      <a:endParaRPr lang="en-GB" sz="1800" dirty="0" smtClean="0">
                        <a:effectLst/>
                        <a:latin typeface="Arial Narrow" panose="020B0606020202030204" pitchFamily="34" charset="0"/>
                      </a:endParaRPr>
                    </a:p>
                    <a:p>
                      <a:pPr marL="0" marR="0" algn="just">
                        <a:spcBef>
                          <a:spcPts val="0"/>
                        </a:spcBef>
                        <a:spcAft>
                          <a:spcPts val="0"/>
                        </a:spcAft>
                      </a:pPr>
                      <a:r>
                        <a:rPr lang="en-GB" sz="1800" dirty="0" smtClean="0">
                          <a:effectLst/>
                          <a:latin typeface="Arial Narrow" panose="020B0606020202030204" pitchFamily="34" charset="0"/>
                        </a:rPr>
                        <a:t>Total</a:t>
                      </a:r>
                      <a:endParaRPr lang="en-US"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GB" sz="1800" dirty="0" smtClean="0">
                        <a:effectLst/>
                        <a:latin typeface="Arial Narrow" panose="020B0606020202030204" pitchFamily="34" charset="0"/>
                      </a:endParaRPr>
                    </a:p>
                    <a:p>
                      <a:pPr marL="0" marR="0" algn="ctr">
                        <a:spcBef>
                          <a:spcPts val="0"/>
                        </a:spcBef>
                        <a:spcAft>
                          <a:spcPts val="0"/>
                        </a:spcAft>
                      </a:pPr>
                      <a:endParaRPr lang="en-GB" sz="1800" dirty="0" smtClean="0">
                        <a:effectLst/>
                        <a:latin typeface="Arial Narrow" panose="020B0606020202030204" pitchFamily="34" charset="0"/>
                      </a:endParaRPr>
                    </a:p>
                    <a:p>
                      <a:pPr marL="0" marR="0" algn="ctr">
                        <a:spcBef>
                          <a:spcPts val="0"/>
                        </a:spcBef>
                        <a:spcAft>
                          <a:spcPts val="0"/>
                        </a:spcAft>
                      </a:pPr>
                      <a:r>
                        <a:rPr lang="en-GB" sz="1800" b="1" dirty="0" smtClean="0">
                          <a:solidFill>
                            <a:schemeClr val="bg1"/>
                          </a:solidFill>
                          <a:effectLst/>
                          <a:latin typeface="Arial Narrow" panose="020B0606020202030204" pitchFamily="34" charset="0"/>
                          <a:ea typeface="+mn-ea"/>
                          <a:cs typeface="+mn-cs"/>
                        </a:rPr>
                        <a:t>1023</a:t>
                      </a:r>
                      <a:endParaRPr lang="en-US"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smtClean="0">
                        <a:effectLst/>
                        <a:latin typeface="Arial Narrow" panose="020B0606020202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smtClean="0">
                        <a:effectLst/>
                        <a:latin typeface="Arial Narrow" panose="020B0606020202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GB" sz="1800" b="1" dirty="0" smtClean="0">
                          <a:effectLst/>
                          <a:latin typeface="Arial Narrow" panose="020B0606020202030204" pitchFamily="34" charset="0"/>
                        </a:rPr>
                        <a:t>        R8 622 262.00</a:t>
                      </a:r>
                      <a:endParaRPr lang="en-US" sz="1800" b="1"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b="1" dirty="0"/>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smtClean="0">
                        <a:effectLst/>
                        <a:latin typeface="Arial Narrow" panose="020B0606020202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smtClean="0">
                        <a:effectLst/>
                        <a:latin typeface="Arial Narrow" panose="020B0606020202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GB" sz="1800" b="1" dirty="0" smtClean="0">
                          <a:effectLst/>
                          <a:latin typeface="Arial Narrow" panose="020B0606020202030204" pitchFamily="34" charset="0"/>
                        </a:rPr>
                        <a:t>      R881 864.00</a:t>
                      </a:r>
                      <a:endParaRPr lang="en-US" sz="1800" b="1"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b="1" dirty="0"/>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effectLst/>
                          <a:latin typeface="Arial Narrow" panose="020B0606020202030204" pitchFamily="34"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800" b="1" dirty="0" smtClean="0">
                        <a:solidFill>
                          <a:srgbClr val="FF0000"/>
                        </a:solidFill>
                        <a:effectLst/>
                        <a:latin typeface="Arial Narrow" panose="020B0606020202030204" pitchFamily="34" charset="0"/>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GB" sz="1800" b="1" dirty="0" smtClean="0">
                          <a:solidFill>
                            <a:srgbClr val="FF0000"/>
                          </a:solidFill>
                          <a:effectLst/>
                          <a:latin typeface="Arial Narrow" panose="020B0606020202030204" pitchFamily="34" charset="0"/>
                        </a:rPr>
                        <a:t>    </a:t>
                      </a:r>
                      <a:r>
                        <a:rPr lang="en-GB" sz="1800" b="1" dirty="0" smtClean="0">
                          <a:solidFill>
                            <a:schemeClr val="bg1"/>
                          </a:solidFill>
                          <a:effectLst/>
                          <a:latin typeface="Arial Narrow" panose="020B0606020202030204" pitchFamily="34" charset="0"/>
                        </a:rPr>
                        <a:t>R 9 504 126.00</a:t>
                      </a:r>
                      <a:endParaRPr lang="en-US" sz="1800" b="1"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p>
                      <a:endParaRPr lang="en-US" dirty="0"/>
                    </a:p>
                  </a:txBody>
                  <a:tcPr marL="68580" marR="68580" marT="0" marB="0"/>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305501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xmlns="" id="{6CA53EB9-50C0-4881-93C6-98A2326FF58C}"/>
              </a:ext>
            </a:extLst>
          </p:cNvPr>
          <p:cNvSpPr>
            <a:spLocks noChangeArrowheads="1"/>
          </p:cNvSpPr>
          <p:nvPr/>
        </p:nvSpPr>
        <p:spPr bwMode="auto">
          <a:xfrm>
            <a:off x="0" y="725214"/>
            <a:ext cx="11698014" cy="613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8440" name="Title 3">
            <a:extLst>
              <a:ext uri="{FF2B5EF4-FFF2-40B4-BE49-F238E27FC236}">
                <a16:creationId xmlns:a16="http://schemas.microsoft.com/office/drawing/2014/main" xmlns="" id="{E5E3985E-5451-463D-A6B6-261B4F35A2A0}"/>
              </a:ext>
            </a:extLst>
          </p:cNvPr>
          <p:cNvSpPr>
            <a:spLocks noChangeArrowheads="1"/>
          </p:cNvSpPr>
          <p:nvPr/>
        </p:nvSpPr>
        <p:spPr bwMode="auto">
          <a:xfrm>
            <a:off x="366493" y="1070960"/>
            <a:ext cx="11217275" cy="5099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defRPr/>
            </a:pPr>
            <a:endParaRPr lang="en-ZA" altLang="en-US" sz="2400" dirty="0">
              <a:latin typeface="Arial Narrow" panose="020B0606020202030204" pitchFamily="34" charset="0"/>
            </a:endParaRPr>
          </a:p>
          <a:p>
            <a:pPr marL="568325" indent="-568325" algn="just">
              <a:buFont typeface="Wingdings" panose="05000000000000000000" pitchFamily="2" charset="2"/>
              <a:buChar char="Ø"/>
              <a:defRPr/>
            </a:pPr>
            <a:r>
              <a:rPr lang="en-ZA" altLang="en-US" sz="2400" dirty="0" smtClean="0">
                <a:latin typeface="Arial Narrow" panose="020B0606020202030204" pitchFamily="34" charset="0"/>
              </a:rPr>
              <a:t>Project THUSANO is currently busy with the manufacturing of twenty – four (24) </a:t>
            </a:r>
            <a:r>
              <a:rPr lang="en-ZA" altLang="en-US" sz="2400" dirty="0" err="1" smtClean="0">
                <a:latin typeface="Arial Narrow" panose="020B0606020202030204" pitchFamily="34" charset="0"/>
              </a:rPr>
              <a:t>Samil</a:t>
            </a:r>
            <a:r>
              <a:rPr lang="en-ZA" altLang="en-US" sz="2400" dirty="0" smtClean="0">
                <a:latin typeface="Arial Narrow" panose="020B0606020202030204" pitchFamily="34" charset="0"/>
              </a:rPr>
              <a:t> 20 Driving and Maintenance (D&amp;M) simulators as part of Contract TI 17 001 South Africa, Supplement 7.</a:t>
            </a:r>
          </a:p>
          <a:p>
            <a:pPr marL="568325" indent="-568325" algn="just">
              <a:buFont typeface="Wingdings" panose="05000000000000000000" pitchFamily="2" charset="2"/>
              <a:buChar char="Ø"/>
              <a:defRPr/>
            </a:pPr>
            <a:endParaRPr lang="en-ZA" altLang="en-US" sz="2400" dirty="0">
              <a:latin typeface="Arial Narrow" panose="020B0606020202030204" pitchFamily="34" charset="0"/>
            </a:endParaRPr>
          </a:p>
          <a:p>
            <a:pPr marL="568325" indent="-568325" algn="just">
              <a:buFont typeface="Wingdings" panose="05000000000000000000" pitchFamily="2" charset="2"/>
              <a:buChar char="Ø"/>
              <a:defRPr/>
            </a:pPr>
            <a:r>
              <a:rPr lang="en-ZA" altLang="en-US" sz="2400" dirty="0" smtClean="0">
                <a:latin typeface="Arial Narrow" panose="020B0606020202030204" pitchFamily="34" charset="0"/>
              </a:rPr>
              <a:t>Ten (10) </a:t>
            </a:r>
            <a:r>
              <a:rPr lang="en-ZA" altLang="en-US" sz="2400" dirty="0" err="1" smtClean="0">
                <a:latin typeface="Arial Narrow" panose="020B0606020202030204" pitchFamily="34" charset="0"/>
              </a:rPr>
              <a:t>Samil</a:t>
            </a:r>
            <a:r>
              <a:rPr lang="en-ZA" altLang="en-US" sz="2400" dirty="0" smtClean="0">
                <a:latin typeface="Arial Narrow" panose="020B0606020202030204" pitchFamily="34" charset="0"/>
              </a:rPr>
              <a:t> 20 D&amp;M simulators are completed and installed as depicted below:</a:t>
            </a:r>
          </a:p>
          <a:p>
            <a:pPr algn="just">
              <a:buNone/>
              <a:defRPr/>
            </a:pPr>
            <a:r>
              <a:rPr lang="en-ZA" altLang="en-US" sz="2400" dirty="0" smtClean="0">
                <a:latin typeface="Arial Narrow" panose="020B0606020202030204" pitchFamily="34" charset="0"/>
              </a:rPr>
              <a:t> </a:t>
            </a: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r>
              <a:rPr lang="en-ZA" altLang="en-US" sz="2400" u="sng" dirty="0" smtClean="0">
                <a:latin typeface="Arial Narrow" panose="020B0606020202030204" pitchFamily="34" charset="0"/>
              </a:rPr>
              <a:t>School of Engineers</a:t>
            </a:r>
            <a:r>
              <a:rPr lang="en-ZA" altLang="en-US" sz="2400" dirty="0" smtClean="0">
                <a:latin typeface="Arial Narrow" panose="020B0606020202030204" pitchFamily="34" charset="0"/>
              </a:rPr>
              <a:t>:- One (1) </a:t>
            </a:r>
            <a:r>
              <a:rPr lang="en-ZA" altLang="en-US" sz="2400" dirty="0" err="1" smtClean="0">
                <a:latin typeface="Arial Narrow" panose="020B0606020202030204" pitchFamily="34" charset="0"/>
              </a:rPr>
              <a:t>Samil</a:t>
            </a:r>
            <a:r>
              <a:rPr lang="en-ZA" altLang="en-US" sz="2400" dirty="0" smtClean="0">
                <a:latin typeface="Arial Narrow" panose="020B0606020202030204" pitchFamily="34" charset="0"/>
              </a:rPr>
              <a:t> 20 D&amp;M Simulator is installed. Six (6) D&amp;M instructors, two (2) TSC members, ad two (2) signallers have been introduced and orientated on the system.</a:t>
            </a:r>
          </a:p>
          <a:p>
            <a:pPr marL="568325" algn="just">
              <a:buNone/>
              <a:defRPr/>
            </a:pPr>
            <a:endParaRPr lang="en-ZA" altLang="en-US" sz="2400" dirty="0" smtClean="0">
              <a:latin typeface="Arial Narrow" panose="020B0606020202030204" pitchFamily="34" charset="0"/>
            </a:endParaRPr>
          </a:p>
          <a:p>
            <a:pPr marL="285750" indent="-285750" algn="just">
              <a:buFont typeface="Wingdings" panose="05000000000000000000" pitchFamily="2" charset="2"/>
              <a:buChar char="Ø"/>
              <a:defRPr/>
            </a:pPr>
            <a:endParaRPr lang="es-ES" altLang="en-US" sz="2400" dirty="0">
              <a:latin typeface="Arial Narrow" panose="020B0606020202030204" pitchFamily="34" charset="0"/>
            </a:endParaRPr>
          </a:p>
        </p:txBody>
      </p:sp>
      <p:sp>
        <p:nvSpPr>
          <p:cNvPr id="32774" name="Slide Number Placeholder 3">
            <a:extLst>
              <a:ext uri="{FF2B5EF4-FFF2-40B4-BE49-F238E27FC236}">
                <a16:creationId xmlns:a16="http://schemas.microsoft.com/office/drawing/2014/main" xmlns="" id="{EFF660A4-5023-4DF8-8EC0-244B66C1DD7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750E86E-4A19-4DCA-9F52-B72A05007715}" type="slidenum">
              <a:rPr lang="en-ZA" altLang="en-US" sz="2800">
                <a:solidFill>
                  <a:srgbClr val="FFFFFF"/>
                </a:solidFill>
              </a:rPr>
              <a:pPr algn="ctr" eaLnBrk="1" hangingPunct="1">
                <a:spcBef>
                  <a:spcPct val="0"/>
                </a:spcBef>
                <a:buClrTx/>
                <a:buSzTx/>
                <a:buFontTx/>
                <a:buNone/>
              </a:pPr>
              <a:t>33</a:t>
            </a:fld>
            <a:endParaRPr lang="en-ZA" altLang="en-US" sz="2800">
              <a:solidFill>
                <a:srgbClr val="FFFFFF"/>
              </a:solidFill>
            </a:endParaRPr>
          </a:p>
        </p:txBody>
      </p:sp>
      <p:sp>
        <p:nvSpPr>
          <p:cNvPr id="6" name="Title 3">
            <a:extLst>
              <a:ext uri="{FF2B5EF4-FFF2-40B4-BE49-F238E27FC236}">
                <a16:creationId xmlns:a16="http://schemas.microsoft.com/office/drawing/2014/main" xmlns="" id="{356E9C15-9717-45C2-B114-CEBCA6F268D6}"/>
              </a:ext>
            </a:extLst>
          </p:cNvPr>
          <p:cNvSpPr>
            <a:spLocks/>
          </p:cNvSpPr>
          <p:nvPr/>
        </p:nvSpPr>
        <p:spPr bwMode="auto">
          <a:xfrm>
            <a:off x="52833" y="470721"/>
            <a:ext cx="10185009"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s-ES" altLang="en-US" sz="3600" b="1" dirty="0" smtClean="0"/>
          </a:p>
          <a:p>
            <a:pPr algn="ctr" eaLnBrk="1" hangingPunct="1">
              <a:spcBef>
                <a:spcPct val="0"/>
              </a:spcBef>
              <a:buClrTx/>
              <a:buSzTx/>
              <a:buFontTx/>
              <a:buNone/>
            </a:pPr>
            <a:r>
              <a:rPr lang="es-ES" altLang="en-US" sz="3600" b="1" dirty="0" smtClean="0"/>
              <a:t>SIMULATORS PROJECT (1/3)</a:t>
            </a:r>
          </a:p>
          <a:p>
            <a:pPr algn="ctr" eaLnBrk="1" hangingPunct="1">
              <a:spcBef>
                <a:spcPct val="0"/>
              </a:spcBef>
              <a:buClrTx/>
              <a:buSzTx/>
              <a:buFontTx/>
              <a:buNone/>
            </a:pPr>
            <a:r>
              <a:rPr lang="es-ES" altLang="en-US" sz="3600" b="1" dirty="0" smtClean="0"/>
              <a:t> </a:t>
            </a:r>
            <a:endParaRPr lang="en-ZA" altLang="en-US" sz="3600" b="1" dirty="0"/>
          </a:p>
        </p:txBody>
      </p:sp>
    </p:spTree>
    <p:extLst>
      <p:ext uri="{BB962C8B-B14F-4D97-AF65-F5344CB8AC3E}">
        <p14:creationId xmlns:p14="http://schemas.microsoft.com/office/powerpoint/2010/main" xmlns="" val="30593200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xmlns="" id="{6CA53EB9-50C0-4881-93C6-98A2326FF58C}"/>
              </a:ext>
            </a:extLst>
          </p:cNvPr>
          <p:cNvSpPr>
            <a:spLocks noChangeArrowheads="1"/>
          </p:cNvSpPr>
          <p:nvPr/>
        </p:nvSpPr>
        <p:spPr bwMode="auto">
          <a:xfrm>
            <a:off x="0" y="725214"/>
            <a:ext cx="11698014" cy="613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8440" name="Title 3">
            <a:extLst>
              <a:ext uri="{FF2B5EF4-FFF2-40B4-BE49-F238E27FC236}">
                <a16:creationId xmlns:a16="http://schemas.microsoft.com/office/drawing/2014/main" xmlns="" id="{E5E3985E-5451-463D-A6B6-261B4F35A2A0}"/>
              </a:ext>
            </a:extLst>
          </p:cNvPr>
          <p:cNvSpPr>
            <a:spLocks noChangeArrowheads="1"/>
          </p:cNvSpPr>
          <p:nvPr/>
        </p:nvSpPr>
        <p:spPr bwMode="auto">
          <a:xfrm>
            <a:off x="288323" y="1034502"/>
            <a:ext cx="10901965" cy="551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defRPr/>
            </a:pP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r>
              <a:rPr lang="en-ZA" altLang="en-US" sz="2400" u="sng" dirty="0" smtClean="0">
                <a:latin typeface="Arial Narrow" panose="020B0606020202030204" pitchFamily="34" charset="0"/>
              </a:rPr>
              <a:t>SA </a:t>
            </a:r>
            <a:r>
              <a:rPr lang="en-ZA" altLang="en-US" sz="2400" u="sng" dirty="0">
                <a:latin typeface="Arial Narrow" panose="020B0606020202030204" pitchFamily="34" charset="0"/>
              </a:rPr>
              <a:t>Army Technical Training Centre</a:t>
            </a:r>
            <a:r>
              <a:rPr lang="en-ZA" altLang="en-US" sz="2400" dirty="0">
                <a:latin typeface="Arial Narrow" panose="020B0606020202030204" pitchFamily="34" charset="0"/>
              </a:rPr>
              <a:t>:- One (1) </a:t>
            </a:r>
            <a:r>
              <a:rPr lang="en-ZA" altLang="en-US" sz="2400" dirty="0" err="1">
                <a:latin typeface="Arial Narrow" panose="020B0606020202030204" pitchFamily="34" charset="0"/>
              </a:rPr>
              <a:t>Samil</a:t>
            </a:r>
            <a:r>
              <a:rPr lang="en-ZA" altLang="en-US" sz="2400" dirty="0">
                <a:latin typeface="Arial Narrow" panose="020B0606020202030204" pitchFamily="34" charset="0"/>
              </a:rPr>
              <a:t> 20 </a:t>
            </a:r>
            <a:r>
              <a:rPr lang="en-ZA" altLang="en-US" sz="2400" dirty="0" smtClean="0">
                <a:latin typeface="Arial Narrow" panose="020B0606020202030204" pitchFamily="34" charset="0"/>
              </a:rPr>
              <a:t>D&amp;M </a:t>
            </a:r>
            <a:r>
              <a:rPr lang="en-ZA" altLang="en-US" sz="2400" dirty="0">
                <a:latin typeface="Arial Narrow" panose="020B0606020202030204" pitchFamily="34" charset="0"/>
              </a:rPr>
              <a:t>Simulator is installed. Ten (10) D&amp;M instructors, and five (5) TSC members have been introduced and orientated on the system.</a:t>
            </a:r>
          </a:p>
          <a:p>
            <a:pPr marL="568325" algn="just">
              <a:buNone/>
              <a:defRPr/>
            </a:pP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r>
              <a:rPr lang="en-ZA" altLang="en-US" sz="2400" u="sng" dirty="0">
                <a:latin typeface="Arial Narrow" panose="020B0606020202030204" pitchFamily="34" charset="0"/>
              </a:rPr>
              <a:t>School of Armour</a:t>
            </a:r>
            <a:r>
              <a:rPr lang="en-ZA" altLang="en-US" sz="2400" dirty="0">
                <a:latin typeface="Arial Narrow" panose="020B0606020202030204" pitchFamily="34" charset="0"/>
              </a:rPr>
              <a:t>:- Four (4) </a:t>
            </a:r>
            <a:r>
              <a:rPr lang="en-ZA" altLang="en-US" sz="2400" dirty="0" err="1">
                <a:latin typeface="Arial Narrow" panose="020B0606020202030204" pitchFamily="34" charset="0"/>
              </a:rPr>
              <a:t>Samil</a:t>
            </a:r>
            <a:r>
              <a:rPr lang="en-ZA" altLang="en-US" sz="2400" dirty="0">
                <a:latin typeface="Arial Narrow" panose="020B0606020202030204" pitchFamily="34" charset="0"/>
              </a:rPr>
              <a:t> 20 </a:t>
            </a:r>
            <a:r>
              <a:rPr lang="en-ZA" altLang="en-US" sz="2400" dirty="0" smtClean="0">
                <a:latin typeface="Arial Narrow" panose="020B0606020202030204" pitchFamily="34" charset="0"/>
              </a:rPr>
              <a:t>D&amp;M </a:t>
            </a:r>
            <a:r>
              <a:rPr lang="en-ZA" altLang="en-US" sz="2400" dirty="0">
                <a:latin typeface="Arial Narrow" panose="020B0606020202030204" pitchFamily="34" charset="0"/>
              </a:rPr>
              <a:t>Simulator are installed. Ten (10) D&amp;M instructors have been introduced and orientated on the system..</a:t>
            </a:r>
          </a:p>
          <a:p>
            <a:pPr marL="1198563" indent="-630238" algn="just">
              <a:buFont typeface="Wingdings" panose="05000000000000000000" pitchFamily="2" charset="2"/>
              <a:buChar char="Ø"/>
              <a:defRPr/>
            </a:pP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r>
              <a:rPr lang="en-ZA" altLang="en-US" sz="2400" u="sng" dirty="0" smtClean="0">
                <a:latin typeface="Arial Narrow" panose="020B0606020202030204" pitchFamily="34" charset="0"/>
              </a:rPr>
              <a:t>Air Defence </a:t>
            </a:r>
            <a:r>
              <a:rPr lang="en-ZA" altLang="en-US" sz="2400" u="sng" dirty="0">
                <a:latin typeface="Arial Narrow" panose="020B0606020202030204" pitchFamily="34" charset="0"/>
              </a:rPr>
              <a:t>Artillery School</a:t>
            </a:r>
            <a:r>
              <a:rPr lang="en-ZA" altLang="en-US" sz="2400" dirty="0">
                <a:latin typeface="Arial Narrow" panose="020B0606020202030204" pitchFamily="34" charset="0"/>
              </a:rPr>
              <a:t>:- Two (2</a:t>
            </a:r>
            <a:r>
              <a:rPr lang="en-ZA" altLang="en-US" sz="2400" dirty="0" smtClean="0">
                <a:latin typeface="Arial Narrow" panose="020B0606020202030204" pitchFamily="34" charset="0"/>
              </a:rPr>
              <a:t>) </a:t>
            </a:r>
            <a:r>
              <a:rPr lang="en-ZA" altLang="en-US" sz="2400" dirty="0" err="1">
                <a:latin typeface="Arial Narrow" panose="020B0606020202030204" pitchFamily="34" charset="0"/>
              </a:rPr>
              <a:t>Samil</a:t>
            </a:r>
            <a:r>
              <a:rPr lang="en-ZA" altLang="en-US" sz="2400" dirty="0">
                <a:latin typeface="Arial Narrow" panose="020B0606020202030204" pitchFamily="34" charset="0"/>
              </a:rPr>
              <a:t> 20 </a:t>
            </a:r>
            <a:r>
              <a:rPr lang="en-ZA" altLang="en-US" sz="2400" dirty="0" smtClean="0">
                <a:latin typeface="Arial Narrow" panose="020B0606020202030204" pitchFamily="34" charset="0"/>
              </a:rPr>
              <a:t>D&amp;M </a:t>
            </a:r>
            <a:r>
              <a:rPr lang="en-ZA" altLang="en-US" sz="2400" dirty="0">
                <a:latin typeface="Arial Narrow" panose="020B0606020202030204" pitchFamily="34" charset="0"/>
              </a:rPr>
              <a:t>Simulator </a:t>
            </a:r>
            <a:r>
              <a:rPr lang="en-ZA" altLang="en-US" sz="2400" dirty="0" smtClean="0">
                <a:latin typeface="Arial Narrow" panose="020B0606020202030204" pitchFamily="34" charset="0"/>
              </a:rPr>
              <a:t>are </a:t>
            </a:r>
            <a:r>
              <a:rPr lang="en-ZA" altLang="en-US" sz="2400" dirty="0">
                <a:latin typeface="Arial Narrow" panose="020B0606020202030204" pitchFamily="34" charset="0"/>
              </a:rPr>
              <a:t>installed</a:t>
            </a:r>
            <a:r>
              <a:rPr lang="en-ZA" altLang="en-US" sz="2400" dirty="0" smtClean="0">
                <a:latin typeface="Arial Narrow" panose="020B0606020202030204" pitchFamily="34" charset="0"/>
              </a:rPr>
              <a:t>. Six (6) D&amp;M instructors, four (4) TSC members and one (1) have been introduced and orientated on the system.</a:t>
            </a:r>
          </a:p>
          <a:p>
            <a:pPr marL="568325" algn="just">
              <a:buNone/>
              <a:defRPr/>
            </a:pPr>
            <a:endParaRPr lang="en-ZA" altLang="en-US" sz="2400" dirty="0" smtClean="0">
              <a:latin typeface="Arial Narrow" panose="020B0606020202030204" pitchFamily="34" charset="0"/>
            </a:endParaRPr>
          </a:p>
        </p:txBody>
      </p:sp>
      <p:sp>
        <p:nvSpPr>
          <p:cNvPr id="32774" name="Slide Number Placeholder 3">
            <a:extLst>
              <a:ext uri="{FF2B5EF4-FFF2-40B4-BE49-F238E27FC236}">
                <a16:creationId xmlns:a16="http://schemas.microsoft.com/office/drawing/2014/main" xmlns="" id="{EFF660A4-5023-4DF8-8EC0-244B66C1DD7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750E86E-4A19-4DCA-9F52-B72A05007715}" type="slidenum">
              <a:rPr lang="en-ZA" altLang="en-US" sz="2800">
                <a:solidFill>
                  <a:srgbClr val="FFFFFF"/>
                </a:solidFill>
              </a:rPr>
              <a:pPr algn="ctr" eaLnBrk="1" hangingPunct="1">
                <a:spcBef>
                  <a:spcPct val="0"/>
                </a:spcBef>
                <a:buClrTx/>
                <a:buSzTx/>
                <a:buFontTx/>
                <a:buNone/>
              </a:pPr>
              <a:t>34</a:t>
            </a:fld>
            <a:endParaRPr lang="en-ZA" altLang="en-US" sz="2800">
              <a:solidFill>
                <a:srgbClr val="FFFFFF"/>
              </a:solidFill>
            </a:endParaRPr>
          </a:p>
        </p:txBody>
      </p:sp>
      <p:sp>
        <p:nvSpPr>
          <p:cNvPr id="6" name="Title 3">
            <a:extLst>
              <a:ext uri="{FF2B5EF4-FFF2-40B4-BE49-F238E27FC236}">
                <a16:creationId xmlns:a16="http://schemas.microsoft.com/office/drawing/2014/main" xmlns="" id="{356E9C15-9717-45C2-B114-CEBCA6F268D6}"/>
              </a:ext>
            </a:extLst>
          </p:cNvPr>
          <p:cNvSpPr>
            <a:spLocks/>
          </p:cNvSpPr>
          <p:nvPr/>
        </p:nvSpPr>
        <p:spPr bwMode="auto">
          <a:xfrm>
            <a:off x="0" y="177800"/>
            <a:ext cx="10185009"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s-ES" altLang="en-US" sz="3600" b="1" dirty="0" smtClean="0"/>
          </a:p>
          <a:p>
            <a:pPr algn="ctr" eaLnBrk="1" hangingPunct="1">
              <a:spcBef>
                <a:spcPct val="0"/>
              </a:spcBef>
              <a:buClrTx/>
              <a:buSzTx/>
              <a:buFontTx/>
              <a:buNone/>
            </a:pPr>
            <a:r>
              <a:rPr lang="es-ES" altLang="en-US" sz="3600" b="1" dirty="0" smtClean="0"/>
              <a:t>SIMULATORS PROJECT (2/3)</a:t>
            </a:r>
          </a:p>
          <a:p>
            <a:pPr algn="ctr" eaLnBrk="1" hangingPunct="1">
              <a:spcBef>
                <a:spcPct val="0"/>
              </a:spcBef>
              <a:buClrTx/>
              <a:buSzTx/>
              <a:buFontTx/>
              <a:buNone/>
            </a:pPr>
            <a:r>
              <a:rPr lang="es-ES" altLang="en-US" sz="3600" b="1" dirty="0" smtClean="0"/>
              <a:t> </a:t>
            </a:r>
            <a:endParaRPr lang="en-ZA" altLang="en-US" sz="3600" b="1" dirty="0"/>
          </a:p>
        </p:txBody>
      </p:sp>
    </p:spTree>
    <p:extLst>
      <p:ext uri="{BB962C8B-B14F-4D97-AF65-F5344CB8AC3E}">
        <p14:creationId xmlns:p14="http://schemas.microsoft.com/office/powerpoint/2010/main" xmlns="" val="39472263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a:extLst>
              <a:ext uri="{FF2B5EF4-FFF2-40B4-BE49-F238E27FC236}">
                <a16:creationId xmlns:a16="http://schemas.microsoft.com/office/drawing/2014/main" xmlns="" id="{6CA53EB9-50C0-4881-93C6-98A2326FF58C}"/>
              </a:ext>
            </a:extLst>
          </p:cNvPr>
          <p:cNvSpPr>
            <a:spLocks noChangeArrowheads="1"/>
          </p:cNvSpPr>
          <p:nvPr/>
        </p:nvSpPr>
        <p:spPr bwMode="auto">
          <a:xfrm>
            <a:off x="0" y="725214"/>
            <a:ext cx="11698014" cy="613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18440" name="Title 3">
            <a:extLst>
              <a:ext uri="{FF2B5EF4-FFF2-40B4-BE49-F238E27FC236}">
                <a16:creationId xmlns:a16="http://schemas.microsoft.com/office/drawing/2014/main" xmlns="" id="{E5E3985E-5451-463D-A6B6-261B4F35A2A0}"/>
              </a:ext>
            </a:extLst>
          </p:cNvPr>
          <p:cNvSpPr>
            <a:spLocks noChangeArrowheads="1"/>
          </p:cNvSpPr>
          <p:nvPr/>
        </p:nvSpPr>
        <p:spPr bwMode="auto">
          <a:xfrm>
            <a:off x="288323" y="558800"/>
            <a:ext cx="10901965" cy="5514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1198563" indent="-630238" algn="just">
              <a:buFont typeface="Wingdings" panose="05000000000000000000" pitchFamily="2" charset="2"/>
              <a:buChar char="Ø"/>
              <a:defRPr/>
            </a:pPr>
            <a:r>
              <a:rPr lang="en-ZA" altLang="en-US" sz="2400" u="sng" dirty="0" smtClean="0">
                <a:latin typeface="Arial Narrow" panose="020B0606020202030204" pitchFamily="34" charset="0"/>
              </a:rPr>
              <a:t>South African Infantry School</a:t>
            </a:r>
            <a:r>
              <a:rPr lang="en-ZA" altLang="en-US" sz="2400" dirty="0" smtClean="0">
                <a:latin typeface="Arial Narrow" panose="020B0606020202030204" pitchFamily="34" charset="0"/>
              </a:rPr>
              <a:t>:- </a:t>
            </a:r>
            <a:r>
              <a:rPr lang="en-ZA" altLang="en-US" sz="2400" dirty="0">
                <a:latin typeface="Arial Narrow" panose="020B0606020202030204" pitchFamily="34" charset="0"/>
              </a:rPr>
              <a:t>Two (2) </a:t>
            </a:r>
            <a:r>
              <a:rPr lang="en-ZA" altLang="en-US" sz="2400" dirty="0" err="1" smtClean="0">
                <a:latin typeface="Arial Narrow" panose="020B0606020202030204" pitchFamily="34" charset="0"/>
              </a:rPr>
              <a:t>Samil</a:t>
            </a:r>
            <a:r>
              <a:rPr lang="en-ZA" altLang="en-US" sz="2400" dirty="0" smtClean="0">
                <a:latin typeface="Arial Narrow" panose="020B0606020202030204" pitchFamily="34" charset="0"/>
              </a:rPr>
              <a:t> </a:t>
            </a:r>
            <a:r>
              <a:rPr lang="en-ZA" altLang="en-US" sz="2400" dirty="0">
                <a:latin typeface="Arial Narrow" panose="020B0606020202030204" pitchFamily="34" charset="0"/>
              </a:rPr>
              <a:t>20 Driving and Maintenance Simulator is installed</a:t>
            </a:r>
            <a:r>
              <a:rPr lang="en-ZA" altLang="en-US" sz="2400" dirty="0" smtClean="0">
                <a:latin typeface="Arial Narrow" panose="020B0606020202030204" pitchFamily="34" charset="0"/>
              </a:rPr>
              <a:t>. Seven (7) D&amp;M instructors and two (2) signallers </a:t>
            </a:r>
            <a:r>
              <a:rPr lang="en-ZA" altLang="en-US" sz="2400" dirty="0">
                <a:latin typeface="Arial Narrow" panose="020B0606020202030204" pitchFamily="34" charset="0"/>
              </a:rPr>
              <a:t>have been introduced and orientated on the </a:t>
            </a:r>
            <a:r>
              <a:rPr lang="en-ZA" altLang="en-US" sz="2400" dirty="0" smtClean="0">
                <a:latin typeface="Arial Narrow" panose="020B0606020202030204" pitchFamily="34" charset="0"/>
              </a:rPr>
              <a:t>system.</a:t>
            </a:r>
          </a:p>
          <a:p>
            <a:pPr marL="1198563" indent="-630238" algn="just">
              <a:buFont typeface="Wingdings" panose="05000000000000000000" pitchFamily="2" charset="2"/>
              <a:buChar char="Ø"/>
              <a:defRPr/>
            </a:pPr>
            <a:endParaRPr lang="en-ZA" altLang="en-US" sz="2400" dirty="0" smtClean="0">
              <a:latin typeface="Arial Narrow" panose="020B0606020202030204" pitchFamily="34" charset="0"/>
            </a:endParaRPr>
          </a:p>
          <a:p>
            <a:pPr marL="1198563" indent="-630238" algn="just">
              <a:buFont typeface="Wingdings" panose="05000000000000000000" pitchFamily="2" charset="2"/>
              <a:buChar char="Ø"/>
              <a:defRPr/>
            </a:pP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endParaRPr lang="en-ZA" altLang="en-US" sz="2400" dirty="0">
              <a:latin typeface="Arial Narrow" panose="020B0606020202030204" pitchFamily="34" charset="0"/>
            </a:endParaRPr>
          </a:p>
          <a:p>
            <a:pPr marL="1198563" indent="-630238" algn="just">
              <a:buFont typeface="Wingdings" panose="05000000000000000000" pitchFamily="2" charset="2"/>
              <a:buChar char="Ø"/>
              <a:defRPr/>
            </a:pPr>
            <a:endParaRPr lang="en-ZA" altLang="en-US" sz="2400" dirty="0">
              <a:latin typeface="Arial Narrow" panose="020B0606020202030204" pitchFamily="34" charset="0"/>
            </a:endParaRPr>
          </a:p>
        </p:txBody>
      </p:sp>
      <p:sp>
        <p:nvSpPr>
          <p:cNvPr id="32774" name="Slide Number Placeholder 3">
            <a:extLst>
              <a:ext uri="{FF2B5EF4-FFF2-40B4-BE49-F238E27FC236}">
                <a16:creationId xmlns:a16="http://schemas.microsoft.com/office/drawing/2014/main" xmlns="" id="{EFF660A4-5023-4DF8-8EC0-244B66C1DD7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1750E86E-4A19-4DCA-9F52-B72A05007715}" type="slidenum">
              <a:rPr lang="en-ZA" altLang="en-US" sz="2800">
                <a:solidFill>
                  <a:srgbClr val="FFFFFF"/>
                </a:solidFill>
              </a:rPr>
              <a:pPr algn="ctr" eaLnBrk="1" hangingPunct="1">
                <a:spcBef>
                  <a:spcPct val="0"/>
                </a:spcBef>
                <a:buClrTx/>
                <a:buSzTx/>
                <a:buFontTx/>
                <a:buNone/>
              </a:pPr>
              <a:t>35</a:t>
            </a:fld>
            <a:endParaRPr lang="en-ZA" altLang="en-US" sz="2800">
              <a:solidFill>
                <a:srgbClr val="FFFFFF"/>
              </a:solidFill>
            </a:endParaRPr>
          </a:p>
        </p:txBody>
      </p:sp>
      <p:sp>
        <p:nvSpPr>
          <p:cNvPr id="6" name="Title 3">
            <a:extLst>
              <a:ext uri="{FF2B5EF4-FFF2-40B4-BE49-F238E27FC236}">
                <a16:creationId xmlns:a16="http://schemas.microsoft.com/office/drawing/2014/main" xmlns="" id="{356E9C15-9717-45C2-B114-CEBCA6F268D6}"/>
              </a:ext>
            </a:extLst>
          </p:cNvPr>
          <p:cNvSpPr>
            <a:spLocks/>
          </p:cNvSpPr>
          <p:nvPr/>
        </p:nvSpPr>
        <p:spPr bwMode="auto">
          <a:xfrm>
            <a:off x="0" y="177800"/>
            <a:ext cx="10185009"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s-ES" altLang="en-US" sz="3600" b="1" dirty="0" smtClean="0"/>
          </a:p>
          <a:p>
            <a:pPr algn="ctr" eaLnBrk="1" hangingPunct="1">
              <a:spcBef>
                <a:spcPct val="0"/>
              </a:spcBef>
              <a:buClrTx/>
              <a:buSzTx/>
              <a:buFontTx/>
              <a:buNone/>
            </a:pPr>
            <a:r>
              <a:rPr lang="es-ES" altLang="en-US" sz="3600" b="1" dirty="0" smtClean="0"/>
              <a:t>SIMULATORS PROJECT (3/3)</a:t>
            </a:r>
          </a:p>
          <a:p>
            <a:pPr algn="ctr" eaLnBrk="1" hangingPunct="1">
              <a:spcBef>
                <a:spcPct val="0"/>
              </a:spcBef>
              <a:buClrTx/>
              <a:buSzTx/>
              <a:buFontTx/>
              <a:buNone/>
            </a:pPr>
            <a:r>
              <a:rPr lang="es-ES" altLang="en-US" sz="3600" b="1" dirty="0" smtClean="0"/>
              <a:t> </a:t>
            </a:r>
            <a:endParaRPr lang="en-ZA" altLang="en-US" sz="3600" b="1" dirty="0"/>
          </a:p>
        </p:txBody>
      </p:sp>
    </p:spTree>
    <p:extLst>
      <p:ext uri="{BB962C8B-B14F-4D97-AF65-F5344CB8AC3E}">
        <p14:creationId xmlns:p14="http://schemas.microsoft.com/office/powerpoint/2010/main" xmlns="" val="161574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xmlns="" id="{DE82A684-23AE-443A-A229-385080EE2299}"/>
              </a:ext>
            </a:extLst>
          </p:cNvPr>
          <p:cNvSpPr>
            <a:spLocks noGrp="1"/>
          </p:cNvSpPr>
          <p:nvPr>
            <p:ph type="title"/>
          </p:nvPr>
        </p:nvSpPr>
        <p:spPr/>
        <p:txBody>
          <a:bodyPr/>
          <a:lstStyle/>
          <a:p>
            <a:pPr algn="ctr" eaLnBrk="1" hangingPunct="1"/>
            <a:r>
              <a:rPr lang="en-ZA" altLang="en-US" sz="3600" b="1" dirty="0">
                <a:latin typeface="Arial Narrow" panose="020B0606020202030204" pitchFamily="34" charset="0"/>
              </a:rPr>
              <a:t>CAPABILITY </a:t>
            </a:r>
            <a:r>
              <a:rPr lang="en-ZA" altLang="en-US" sz="3600" b="1" dirty="0" smtClean="0">
                <a:latin typeface="Arial Narrow" panose="020B0606020202030204" pitchFamily="34" charset="0"/>
              </a:rPr>
              <a:t>BUILDING (1/6)</a:t>
            </a:r>
            <a:endParaRPr lang="en-GB" altLang="en-US" sz="3600" b="1" dirty="0">
              <a:latin typeface="Arial Narrow" panose="020B0606020202030204" pitchFamily="34" charset="0"/>
            </a:endParaRPr>
          </a:p>
        </p:txBody>
      </p:sp>
      <p:sp>
        <p:nvSpPr>
          <p:cNvPr id="31747" name="Rectangle 3">
            <a:extLst>
              <a:ext uri="{FF2B5EF4-FFF2-40B4-BE49-F238E27FC236}">
                <a16:creationId xmlns:a16="http://schemas.microsoft.com/office/drawing/2014/main" xmlns="" id="{6F17B1BD-9E89-49CF-A8A1-45C7F412BB97}"/>
              </a:ext>
            </a:extLst>
          </p:cNvPr>
          <p:cNvSpPr>
            <a:spLocks noGrp="1"/>
          </p:cNvSpPr>
          <p:nvPr>
            <p:ph type="body" idx="1"/>
          </p:nvPr>
        </p:nvSpPr>
        <p:spPr>
          <a:xfrm>
            <a:off x="450850" y="1514475"/>
            <a:ext cx="10631488" cy="4195763"/>
          </a:xfrm>
        </p:spPr>
        <p:txBody>
          <a:bodyPr/>
          <a:lstStyle/>
          <a:p>
            <a:pPr algn="just" eaLnBrk="1" hangingPunct="1">
              <a:defRPr/>
            </a:pPr>
            <a:r>
              <a:rPr lang="en-ZA" altLang="en-US" sz="2400" dirty="0">
                <a:latin typeface="Arial Narrow" panose="020B0606020202030204" pitchFamily="34" charset="0"/>
              </a:rPr>
              <a:t>Training and skills transfer of the aforementioned members </a:t>
            </a:r>
            <a:r>
              <a:rPr lang="en-ZA" altLang="en-US" sz="2400" dirty="0" smtClean="0">
                <a:latin typeface="Arial Narrow" panose="020B0606020202030204" pitchFamily="34" charset="0"/>
              </a:rPr>
              <a:t>(skills transfer) of </a:t>
            </a:r>
            <a:r>
              <a:rPr lang="en-ZA" altLang="en-US" sz="2400" dirty="0">
                <a:latin typeface="Arial Narrow" panose="020B0606020202030204" pitchFamily="34" charset="0"/>
              </a:rPr>
              <a:t>the South African National Defence Force is done with the </a:t>
            </a:r>
            <a:r>
              <a:rPr lang="en-ZA" altLang="en-US" sz="2400" dirty="0" smtClean="0">
                <a:latin typeface="Arial Narrow" panose="020B0606020202030204" pitchFamily="34" charset="0"/>
              </a:rPr>
              <a:t>purpose </a:t>
            </a:r>
            <a:r>
              <a:rPr lang="en-ZA" altLang="en-US" sz="2400" dirty="0">
                <a:latin typeface="Arial Narrow" panose="020B0606020202030204" pitchFamily="34" charset="0"/>
              </a:rPr>
              <a:t>of creating own capability within the </a:t>
            </a:r>
            <a:r>
              <a:rPr lang="en-ZA" altLang="en-US" sz="2400" dirty="0" smtClean="0">
                <a:latin typeface="Arial Narrow" panose="020B0606020202030204" pitchFamily="34" charset="0"/>
              </a:rPr>
              <a:t>SANDF.</a:t>
            </a:r>
            <a:endParaRPr lang="en-ZA" altLang="en-US" sz="2400" dirty="0">
              <a:latin typeface="Arial Narrow" panose="020B0606020202030204" pitchFamily="34" charset="0"/>
            </a:endParaRPr>
          </a:p>
          <a:p>
            <a:pPr marL="0" indent="0" algn="just" eaLnBrk="1" hangingPunct="1">
              <a:buFont typeface="Wingdings 3" panose="05040102010807070707" pitchFamily="18" charset="2"/>
              <a:buNone/>
              <a:defRPr/>
            </a:pPr>
            <a:endParaRPr lang="en-ZA" altLang="en-US" sz="2400" dirty="0">
              <a:latin typeface="Arial Narrow" panose="020B0606020202030204" pitchFamily="34" charset="0"/>
            </a:endParaRPr>
          </a:p>
          <a:p>
            <a:pPr algn="just" eaLnBrk="1" hangingPunct="1">
              <a:defRPr/>
            </a:pPr>
            <a:r>
              <a:rPr lang="en-ZA" altLang="en-US" sz="2400" dirty="0">
                <a:latin typeface="Arial Narrow" panose="020B0606020202030204" pitchFamily="34" charset="0"/>
              </a:rPr>
              <a:t>This capability will enhance the formation of the DOD </a:t>
            </a:r>
            <a:r>
              <a:rPr lang="en-ZA" altLang="en-US" sz="2400" dirty="0" smtClean="0">
                <a:latin typeface="Arial Narrow" panose="020B0606020202030204" pitchFamily="34" charset="0"/>
              </a:rPr>
              <a:t>4</a:t>
            </a:r>
            <a:r>
              <a:rPr lang="en-ZA" altLang="en-US" sz="2400" baseline="30000" dirty="0" smtClean="0">
                <a:latin typeface="Arial Narrow" panose="020B0606020202030204" pitchFamily="34" charset="0"/>
              </a:rPr>
              <a:t>th</a:t>
            </a:r>
            <a:r>
              <a:rPr lang="en-ZA" altLang="en-US" sz="2400" dirty="0" smtClean="0">
                <a:latin typeface="Arial Narrow" panose="020B0606020202030204" pitchFamily="34" charset="0"/>
              </a:rPr>
              <a:t> Line Repair Workshop </a:t>
            </a:r>
            <a:r>
              <a:rPr lang="en-ZA" altLang="en-US" sz="2400" dirty="0">
                <a:latin typeface="Arial Narrow" panose="020B0606020202030204" pitchFamily="34" charset="0"/>
              </a:rPr>
              <a:t>which will be situated in </a:t>
            </a:r>
            <a:r>
              <a:rPr lang="en-ZA" altLang="en-US" sz="2400" dirty="0" err="1">
                <a:latin typeface="Arial Narrow" panose="020B0606020202030204" pitchFamily="34" charset="0"/>
              </a:rPr>
              <a:t>Tek</a:t>
            </a:r>
            <a:r>
              <a:rPr lang="en-ZA" altLang="en-US" sz="2400" dirty="0">
                <a:latin typeface="Arial Narrow" panose="020B0606020202030204" pitchFamily="34" charset="0"/>
              </a:rPr>
              <a:t> Base (</a:t>
            </a:r>
            <a:r>
              <a:rPr lang="en-ZA" altLang="en-US" sz="2400" dirty="0" err="1">
                <a:latin typeface="Arial Narrow" panose="020B0606020202030204" pitchFamily="34" charset="0"/>
              </a:rPr>
              <a:t>Lyttleton</a:t>
            </a:r>
            <a:r>
              <a:rPr lang="en-ZA" altLang="en-US" sz="2400" dirty="0">
                <a:latin typeface="Arial Narrow" panose="020B0606020202030204" pitchFamily="34" charset="0"/>
              </a:rPr>
              <a:t>) and Regional Workshops in all 9 </a:t>
            </a:r>
            <a:r>
              <a:rPr lang="en-ZA" altLang="en-US" sz="2400" dirty="0" smtClean="0">
                <a:latin typeface="Arial Narrow" panose="020B0606020202030204" pitchFamily="34" charset="0"/>
              </a:rPr>
              <a:t>provinces.</a:t>
            </a:r>
            <a:endParaRPr lang="en-ZA" altLang="en-US" sz="2400" dirty="0">
              <a:latin typeface="Arial Narrow" panose="020B0606020202030204" pitchFamily="34" charset="0"/>
            </a:endParaRPr>
          </a:p>
          <a:p>
            <a:pPr algn="just" eaLnBrk="1" hangingPunct="1">
              <a:defRPr/>
            </a:pPr>
            <a:endParaRPr lang="en-ZA" altLang="en-US" sz="2400" dirty="0">
              <a:latin typeface="Arial Narrow" panose="020B0606020202030204" pitchFamily="34" charset="0"/>
            </a:endParaRPr>
          </a:p>
          <a:p>
            <a:pPr algn="just" eaLnBrk="1" hangingPunct="1">
              <a:defRPr/>
            </a:pPr>
            <a:r>
              <a:rPr lang="en-ZA" altLang="en-US" sz="2400" dirty="0">
                <a:latin typeface="Arial Narrow" panose="020B0606020202030204" pitchFamily="34" charset="0"/>
              </a:rPr>
              <a:t>These workshops will be self reliant in terms of expertise, skills and </a:t>
            </a:r>
            <a:r>
              <a:rPr lang="en-ZA" altLang="en-US" sz="2400" dirty="0" smtClean="0">
                <a:latin typeface="Arial Narrow" panose="020B0606020202030204" pitchFamily="34" charset="0"/>
              </a:rPr>
              <a:t>knowledge. Furthermore this will serve as a good platform to apply skills acquired from training in Cuba.</a:t>
            </a:r>
            <a:endParaRPr lang="en-GB" altLang="en-US" sz="2400" u="sng" dirty="0">
              <a:latin typeface="Arial Narrow" panose="020B0606020202030204" pitchFamily="34" charset="0"/>
            </a:endParaRPr>
          </a:p>
        </p:txBody>
      </p:sp>
      <p:sp>
        <p:nvSpPr>
          <p:cNvPr id="18436" name="Slide Number Placeholder 3">
            <a:extLst>
              <a:ext uri="{FF2B5EF4-FFF2-40B4-BE49-F238E27FC236}">
                <a16:creationId xmlns:a16="http://schemas.microsoft.com/office/drawing/2014/main" xmlns="" id="{9CDFD0E0-AC48-4D1E-A640-7B1F2501938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70018FC6-2C7B-4842-9FC8-590F5DE4FCEA}" type="slidenum">
              <a:rPr lang="en-ZA" altLang="en-US" sz="2800">
                <a:solidFill>
                  <a:srgbClr val="FFFFFF"/>
                </a:solidFill>
              </a:rPr>
              <a:pPr algn="ctr" eaLnBrk="1" hangingPunct="1">
                <a:spcBef>
                  <a:spcPct val="0"/>
                </a:spcBef>
                <a:buClrTx/>
                <a:buSzTx/>
                <a:buFontTx/>
                <a:buNone/>
              </a:pPr>
              <a:t>36</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41D2CA9-A02D-4D32-8A58-196526D88CA4}"/>
              </a:ext>
            </a:extLst>
          </p:cNvPr>
          <p:cNvSpPr>
            <a:spLocks noGrp="1"/>
          </p:cNvSpPr>
          <p:nvPr>
            <p:ph type="title"/>
          </p:nvPr>
        </p:nvSpPr>
        <p:spPr/>
        <p:txBody>
          <a:bodyPr/>
          <a:lstStyle/>
          <a:p>
            <a:pPr algn="ctr" eaLnBrk="1" hangingPunct="1"/>
            <a:r>
              <a:rPr lang="en-ZA" altLang="en-US" sz="3600" b="1" dirty="0"/>
              <a:t>CAPABILITY BUILDING (</a:t>
            </a:r>
            <a:r>
              <a:rPr lang="en-ZA" altLang="en-US" sz="3600" b="1" dirty="0" smtClean="0"/>
              <a:t>2/6)</a:t>
            </a:r>
            <a:br>
              <a:rPr lang="en-ZA" altLang="en-US" sz="3600" b="1" dirty="0" smtClean="0"/>
            </a:br>
            <a:r>
              <a:rPr lang="en-ZA" altLang="en-US" b="1" dirty="0"/>
              <a:t/>
            </a:r>
            <a:br>
              <a:rPr lang="en-ZA" altLang="en-US" b="1" dirty="0"/>
            </a:br>
            <a:endParaRPr lang="en-GB" altLang="en-US" b="1" dirty="0"/>
          </a:p>
        </p:txBody>
      </p:sp>
      <p:sp>
        <p:nvSpPr>
          <p:cNvPr id="31747" name="Rectangle 3">
            <a:extLst>
              <a:ext uri="{FF2B5EF4-FFF2-40B4-BE49-F238E27FC236}">
                <a16:creationId xmlns:a16="http://schemas.microsoft.com/office/drawing/2014/main" xmlns="" id="{D4490728-FF35-4D91-9ABB-149416EF297E}"/>
              </a:ext>
            </a:extLst>
          </p:cNvPr>
          <p:cNvSpPr>
            <a:spLocks noGrp="1"/>
          </p:cNvSpPr>
          <p:nvPr>
            <p:ph type="body" idx="1"/>
          </p:nvPr>
        </p:nvSpPr>
        <p:spPr>
          <a:xfrm>
            <a:off x="646113" y="1152525"/>
            <a:ext cx="8947150" cy="7558338"/>
          </a:xfrm>
        </p:spPr>
        <p:txBody>
          <a:bodyPr/>
          <a:lstStyle/>
          <a:p>
            <a:pPr marL="0" indent="0" eaLnBrk="1" hangingPunct="1">
              <a:buFont typeface="Wingdings 3" panose="05040102010807070707" pitchFamily="18" charset="2"/>
              <a:buNone/>
              <a:defRPr/>
            </a:pPr>
            <a:r>
              <a:rPr lang="en-ZA" altLang="en-US" sz="2400" dirty="0">
                <a:latin typeface="Arial Narrow" panose="020B0606020202030204" pitchFamily="34" charset="0"/>
              </a:rPr>
              <a:t>The envisaged Workshops will be structured as follows:</a:t>
            </a:r>
          </a:p>
          <a:p>
            <a:pPr marL="0" indent="0" eaLnBrk="1" hangingPunct="1">
              <a:buFont typeface="Wingdings 3" panose="05040102010807070707" pitchFamily="18" charset="2"/>
              <a:buNone/>
              <a:defRPr/>
            </a:pPr>
            <a:r>
              <a:rPr lang="en-ZA" altLang="en-US" sz="2400" b="1" dirty="0">
                <a:latin typeface="Arial Narrow" panose="020B0606020202030204" pitchFamily="34" charset="0"/>
              </a:rPr>
              <a:t>DOD </a:t>
            </a:r>
            <a:r>
              <a:rPr lang="en-ZA" altLang="en-US" sz="2400" b="1" dirty="0" smtClean="0">
                <a:latin typeface="Arial Narrow" panose="020B0606020202030204" pitchFamily="34" charset="0"/>
              </a:rPr>
              <a:t>4</a:t>
            </a:r>
            <a:r>
              <a:rPr lang="en-ZA" altLang="en-US" sz="2400" b="1" baseline="30000" dirty="0" smtClean="0">
                <a:latin typeface="Arial Narrow" panose="020B0606020202030204" pitchFamily="34" charset="0"/>
              </a:rPr>
              <a:t>th</a:t>
            </a:r>
            <a:r>
              <a:rPr lang="en-ZA" altLang="en-US" sz="2400" b="1" dirty="0" smtClean="0">
                <a:latin typeface="Arial Narrow" panose="020B0606020202030204" pitchFamily="34" charset="0"/>
              </a:rPr>
              <a:t> Line Repair Workshop</a:t>
            </a:r>
            <a:endParaRPr lang="en-ZA" altLang="en-US" sz="2400" b="1" dirty="0">
              <a:latin typeface="Arial Narrow" panose="020B0606020202030204" pitchFamily="34" charset="0"/>
            </a:endParaRPr>
          </a:p>
          <a:p>
            <a:pPr eaLnBrk="1" hangingPunct="1">
              <a:defRPr/>
            </a:pPr>
            <a:r>
              <a:rPr lang="en-ZA" altLang="en-US" sz="2400" dirty="0">
                <a:latin typeface="Arial Narrow" panose="020B0606020202030204" pitchFamily="34" charset="0"/>
              </a:rPr>
              <a:t>This workshop will </a:t>
            </a:r>
            <a:r>
              <a:rPr lang="en-ZA" altLang="en-US" sz="2400" dirty="0" smtClean="0">
                <a:latin typeface="Arial Narrow" panose="020B0606020202030204" pitchFamily="34" charset="0"/>
              </a:rPr>
              <a:t>carry out </a:t>
            </a:r>
            <a:r>
              <a:rPr lang="en-ZA" altLang="en-US" sz="2400" dirty="0">
                <a:latin typeface="Arial Narrow" panose="020B0606020202030204" pitchFamily="34" charset="0"/>
              </a:rPr>
              <a:t>third and forth line repairs and this entails;</a:t>
            </a:r>
          </a:p>
          <a:p>
            <a:pPr marL="722313" indent="-369888" eaLnBrk="1" hangingPunct="1">
              <a:buFont typeface="Wingdings" panose="05000000000000000000" pitchFamily="2" charset="2"/>
              <a:buChar char="Ø"/>
              <a:defRPr/>
            </a:pPr>
            <a:r>
              <a:rPr lang="en-ZA" altLang="en-US" sz="2400" dirty="0">
                <a:latin typeface="Arial Narrow" panose="020B0606020202030204" pitchFamily="34" charset="0"/>
              </a:rPr>
              <a:t>	</a:t>
            </a:r>
            <a:r>
              <a:rPr lang="en-ZA" altLang="en-US" sz="2400" dirty="0" smtClean="0">
                <a:latin typeface="Arial Narrow" panose="020B0606020202030204" pitchFamily="34" charset="0"/>
              </a:rPr>
              <a:t>Components repair.</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Body </a:t>
            </a:r>
            <a:r>
              <a:rPr lang="en-ZA" altLang="en-US" sz="2400" dirty="0">
                <a:latin typeface="Arial Narrow" panose="020B0606020202030204" pitchFamily="34" charset="0"/>
              </a:rPr>
              <a:t>works (Panel beating and spray painting</a:t>
            </a:r>
            <a:r>
              <a:rPr lang="en-ZA" altLang="en-US" sz="2400" dirty="0" smtClean="0">
                <a:latin typeface="Arial Narrow" panose="020B0606020202030204" pitchFamily="34" charset="0"/>
              </a:rPr>
              <a:t>).</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Dismantling.</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Refrigeration.</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Engine Overhaul.</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Armament fitters.</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Upholstery.</a:t>
            </a:r>
          </a:p>
        </p:txBody>
      </p:sp>
      <p:sp>
        <p:nvSpPr>
          <p:cNvPr id="19460" name="Slide Number Placeholder 3">
            <a:extLst>
              <a:ext uri="{FF2B5EF4-FFF2-40B4-BE49-F238E27FC236}">
                <a16:creationId xmlns:a16="http://schemas.microsoft.com/office/drawing/2014/main" xmlns="" id="{151DCC8E-4207-47C1-9A29-49FD91D704C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66F12D1-A3E9-4AD3-BFB2-151F2644F841}" type="slidenum">
              <a:rPr lang="en-ZA" altLang="en-US" sz="2800">
                <a:solidFill>
                  <a:srgbClr val="FFFFFF"/>
                </a:solidFill>
              </a:rPr>
              <a:pPr algn="ctr" eaLnBrk="1" hangingPunct="1">
                <a:spcBef>
                  <a:spcPct val="0"/>
                </a:spcBef>
                <a:buClrTx/>
                <a:buSzTx/>
                <a:buFontTx/>
                <a:buNone/>
              </a:pPr>
              <a:t>37</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741D2CA9-A02D-4D32-8A58-196526D88CA4}"/>
              </a:ext>
            </a:extLst>
          </p:cNvPr>
          <p:cNvSpPr>
            <a:spLocks noGrp="1"/>
          </p:cNvSpPr>
          <p:nvPr>
            <p:ph type="title"/>
          </p:nvPr>
        </p:nvSpPr>
        <p:spPr/>
        <p:txBody>
          <a:bodyPr/>
          <a:lstStyle/>
          <a:p>
            <a:pPr algn="ctr" eaLnBrk="1" hangingPunct="1"/>
            <a:r>
              <a:rPr lang="en-ZA" altLang="en-US" sz="3600" b="1" dirty="0">
                <a:latin typeface="Arial Narrow" panose="020B0606020202030204" pitchFamily="34" charset="0"/>
              </a:rPr>
              <a:t>CAPABILITY BUILDING </a:t>
            </a:r>
            <a:r>
              <a:rPr lang="en-ZA" altLang="en-US" sz="3600" b="1" dirty="0" smtClean="0">
                <a:latin typeface="Arial Narrow" panose="020B0606020202030204" pitchFamily="34" charset="0"/>
              </a:rPr>
              <a:t>(3/6)</a:t>
            </a:r>
            <a:br>
              <a:rPr lang="en-ZA" altLang="en-US" sz="3600" b="1" dirty="0" smtClean="0">
                <a:latin typeface="Arial Narrow" panose="020B0606020202030204" pitchFamily="34" charset="0"/>
              </a:rPr>
            </a:br>
            <a:r>
              <a:rPr lang="en-ZA" altLang="en-US" sz="3600" b="1" dirty="0">
                <a:latin typeface="Arial Narrow" panose="020B0606020202030204" pitchFamily="34" charset="0"/>
              </a:rPr>
              <a:t/>
            </a:r>
            <a:br>
              <a:rPr lang="en-ZA" altLang="en-US" sz="3600" b="1" dirty="0">
                <a:latin typeface="Arial Narrow" panose="020B0606020202030204" pitchFamily="34" charset="0"/>
              </a:rPr>
            </a:br>
            <a:endParaRPr lang="en-GB" altLang="en-US" sz="3600" b="1" dirty="0">
              <a:latin typeface="Arial Narrow" panose="020B0606020202030204" pitchFamily="34" charset="0"/>
            </a:endParaRPr>
          </a:p>
        </p:txBody>
      </p:sp>
      <p:sp>
        <p:nvSpPr>
          <p:cNvPr id="31747" name="Rectangle 3">
            <a:extLst>
              <a:ext uri="{FF2B5EF4-FFF2-40B4-BE49-F238E27FC236}">
                <a16:creationId xmlns:a16="http://schemas.microsoft.com/office/drawing/2014/main" xmlns="" id="{D4490728-FF35-4D91-9ABB-149416EF297E}"/>
              </a:ext>
            </a:extLst>
          </p:cNvPr>
          <p:cNvSpPr>
            <a:spLocks noGrp="1"/>
          </p:cNvSpPr>
          <p:nvPr>
            <p:ph type="body" idx="1"/>
          </p:nvPr>
        </p:nvSpPr>
        <p:spPr>
          <a:xfrm>
            <a:off x="157382" y="1568834"/>
            <a:ext cx="8947150" cy="7558338"/>
          </a:xfrm>
        </p:spPr>
        <p:txBody>
          <a:bodyPr/>
          <a:lstStyle/>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Gearbox Repair.</a:t>
            </a:r>
          </a:p>
          <a:p>
            <a:pPr marL="898525" indent="-546100" eaLnBrk="1" hangingPunct="1">
              <a:buFont typeface="Wingdings" panose="05000000000000000000" pitchFamily="2" charset="2"/>
              <a:buChar char="Ø"/>
              <a:defRPr/>
            </a:pPr>
            <a:r>
              <a:rPr lang="en-ZA" altLang="en-US" sz="2400" dirty="0">
                <a:latin typeface="Arial Narrow" panose="020B0606020202030204" pitchFamily="34" charset="0"/>
              </a:rPr>
              <a:t>W</a:t>
            </a:r>
            <a:r>
              <a:rPr lang="en-ZA" altLang="en-US" sz="2400" dirty="0" smtClean="0">
                <a:latin typeface="Arial Narrow" panose="020B0606020202030204" pitchFamily="34" charset="0"/>
              </a:rPr>
              <a:t>elding.</a:t>
            </a:r>
          </a:p>
          <a:p>
            <a:pPr marL="898525" indent="-546100" eaLnBrk="1" hangingPunct="1">
              <a:buFont typeface="Wingdings" panose="05000000000000000000" pitchFamily="2" charset="2"/>
              <a:buChar char="Ø"/>
              <a:defRPr/>
            </a:pPr>
            <a:r>
              <a:rPr lang="en-ZA" altLang="en-US" sz="2400" dirty="0" smtClean="0">
                <a:latin typeface="Arial Narrow" panose="020B0606020202030204" pitchFamily="34" charset="0"/>
              </a:rPr>
              <a:t>Motor Electrical . </a:t>
            </a:r>
            <a:endParaRPr lang="en-ZA" altLang="en-US" sz="2400" dirty="0">
              <a:latin typeface="Arial Narrow" panose="020B0606020202030204" pitchFamily="34" charset="0"/>
            </a:endParaRPr>
          </a:p>
          <a:p>
            <a:pPr marL="0" indent="0" eaLnBrk="1" hangingPunct="1">
              <a:buFont typeface="Wingdings 3" panose="05040102010807070707" pitchFamily="18" charset="2"/>
              <a:buNone/>
              <a:defRPr/>
            </a:pPr>
            <a:endParaRPr lang="en-ZA" altLang="en-US" sz="2200" dirty="0"/>
          </a:p>
          <a:p>
            <a:pPr marL="0" indent="0" eaLnBrk="1" hangingPunct="1">
              <a:buFont typeface="Wingdings 3" panose="05040102010807070707" pitchFamily="18" charset="2"/>
              <a:buNone/>
              <a:defRPr/>
            </a:pPr>
            <a:endParaRPr lang="en-ZA" altLang="en-US" sz="2200" dirty="0"/>
          </a:p>
        </p:txBody>
      </p:sp>
      <p:sp>
        <p:nvSpPr>
          <p:cNvPr id="19460" name="Slide Number Placeholder 3">
            <a:extLst>
              <a:ext uri="{FF2B5EF4-FFF2-40B4-BE49-F238E27FC236}">
                <a16:creationId xmlns:a16="http://schemas.microsoft.com/office/drawing/2014/main" xmlns="" id="{151DCC8E-4207-47C1-9A29-49FD91D704C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66F12D1-A3E9-4AD3-BFB2-151F2644F841}" type="slidenum">
              <a:rPr lang="en-ZA" altLang="en-US" sz="2800">
                <a:solidFill>
                  <a:srgbClr val="FFFFFF"/>
                </a:solidFill>
              </a:rPr>
              <a:pPr algn="ctr" eaLnBrk="1" hangingPunct="1">
                <a:spcBef>
                  <a:spcPct val="0"/>
                </a:spcBef>
                <a:buClrTx/>
                <a:buSzTx/>
                <a:buFontTx/>
                <a:buNone/>
              </a:pPr>
              <a:t>38</a:t>
            </a:fld>
            <a:endParaRPr lang="en-ZA" altLang="en-US" sz="2800">
              <a:solidFill>
                <a:srgbClr val="FFFFFF"/>
              </a:solidFill>
            </a:endParaRPr>
          </a:p>
        </p:txBody>
      </p:sp>
    </p:spTree>
    <p:extLst>
      <p:ext uri="{BB962C8B-B14F-4D97-AF65-F5344CB8AC3E}">
        <p14:creationId xmlns:p14="http://schemas.microsoft.com/office/powerpoint/2010/main" xmlns="" val="2808742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xmlns="" id="{D6506002-0975-472F-BF49-260E01975AFF}"/>
              </a:ext>
            </a:extLst>
          </p:cNvPr>
          <p:cNvSpPr>
            <a:spLocks noGrp="1"/>
          </p:cNvSpPr>
          <p:nvPr>
            <p:ph type="title"/>
          </p:nvPr>
        </p:nvSpPr>
        <p:spPr>
          <a:xfrm>
            <a:off x="673100" y="-20638"/>
            <a:ext cx="9404350" cy="1400175"/>
          </a:xfrm>
        </p:spPr>
        <p:txBody>
          <a:bodyPr/>
          <a:lstStyle/>
          <a:p>
            <a:pPr algn="ctr" eaLnBrk="1" hangingPunct="1"/>
            <a:r>
              <a:rPr lang="en-ZA" altLang="en-US" sz="3600" b="1" dirty="0" smtClean="0">
                <a:latin typeface="Arial Narrow" panose="020B0606020202030204" pitchFamily="34" charset="0"/>
              </a:rPr>
              <a:t>CAPABILITY BUILDING (4/6)</a:t>
            </a:r>
            <a:endParaRPr lang="en-GB" altLang="en-US" sz="3600" b="1" dirty="0">
              <a:latin typeface="Arial Narrow" panose="020B0606020202030204" pitchFamily="34" charset="0"/>
            </a:endParaRPr>
          </a:p>
        </p:txBody>
      </p:sp>
      <p:sp>
        <p:nvSpPr>
          <p:cNvPr id="31747" name="Rectangle 3">
            <a:extLst>
              <a:ext uri="{FF2B5EF4-FFF2-40B4-BE49-F238E27FC236}">
                <a16:creationId xmlns:a16="http://schemas.microsoft.com/office/drawing/2014/main" xmlns="" id="{9A17F201-5535-4FBC-90BB-D005DEB76847}"/>
              </a:ext>
            </a:extLst>
          </p:cNvPr>
          <p:cNvSpPr>
            <a:spLocks noGrp="1"/>
          </p:cNvSpPr>
          <p:nvPr>
            <p:ph type="body" idx="1"/>
          </p:nvPr>
        </p:nvSpPr>
        <p:spPr>
          <a:xfrm>
            <a:off x="610394" y="1189749"/>
            <a:ext cx="9529762" cy="6945828"/>
          </a:xfrm>
        </p:spPr>
        <p:txBody>
          <a:bodyPr/>
          <a:lstStyle/>
          <a:p>
            <a:pPr marL="0" indent="0" eaLnBrk="1" hangingPunct="1">
              <a:buFont typeface="Wingdings 3" panose="05040102010807070707" pitchFamily="18" charset="2"/>
              <a:buNone/>
              <a:defRPr/>
            </a:pPr>
            <a:r>
              <a:rPr lang="en-ZA" altLang="en-US" sz="2400" dirty="0" smtClean="0">
                <a:latin typeface="Arial Narrow" panose="020B0606020202030204" pitchFamily="34" charset="0"/>
              </a:rPr>
              <a:t>The staff compartment of the DOD 4</a:t>
            </a:r>
            <a:r>
              <a:rPr lang="en-ZA" altLang="en-US" sz="2400" baseline="30000" dirty="0" smtClean="0">
                <a:latin typeface="Arial Narrow" panose="020B0606020202030204" pitchFamily="34" charset="0"/>
              </a:rPr>
              <a:t>th</a:t>
            </a:r>
            <a:r>
              <a:rPr lang="en-ZA" altLang="en-US" sz="2400" dirty="0" smtClean="0">
                <a:latin typeface="Arial Narrow" panose="020B0606020202030204" pitchFamily="34" charset="0"/>
              </a:rPr>
              <a:t> Line Repair Workshop will consist out of the following skilled specialists:</a:t>
            </a:r>
          </a:p>
          <a:p>
            <a:pPr eaLnBrk="1" hangingPunct="1">
              <a:defRPr/>
            </a:pPr>
            <a:r>
              <a:rPr lang="en-ZA" altLang="en-US" sz="2400" b="1" u="sng" dirty="0" smtClean="0">
                <a:latin typeface="Arial Narrow" panose="020B0606020202030204" pitchFamily="34" charset="0"/>
              </a:rPr>
              <a:t>Motor Mechanics</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(Artisan, Military Artisan, Senior Military Artisan, Artificer)</a:t>
            </a:r>
          </a:p>
          <a:p>
            <a:pPr eaLnBrk="1" hangingPunct="1">
              <a:defRPr/>
            </a:pPr>
            <a:r>
              <a:rPr lang="en-ZA" altLang="en-US" sz="2400" b="1" u="sng" dirty="0" smtClean="0">
                <a:latin typeface="Arial Narrow" panose="020B0606020202030204" pitchFamily="34" charset="0"/>
              </a:rPr>
              <a:t>Auto Electricians</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(Artisan, Military Artisan, Senior Military Artisan, Artificer)</a:t>
            </a:r>
          </a:p>
          <a:p>
            <a:pPr eaLnBrk="1" hangingPunct="1">
              <a:defRPr/>
            </a:pPr>
            <a:r>
              <a:rPr lang="en-ZA" altLang="en-US" sz="2400" b="1" u="sng" dirty="0" smtClean="0">
                <a:latin typeface="Arial Narrow" panose="020B0606020202030204" pitchFamily="34" charset="0"/>
              </a:rPr>
              <a:t>Armourer</a:t>
            </a:r>
            <a:r>
              <a:rPr lang="en-ZA" altLang="en-US" sz="2400" b="1" dirty="0" smtClean="0">
                <a:latin typeface="Arial Narrow" panose="020B0606020202030204" pitchFamily="34" charset="0"/>
              </a:rPr>
              <a:t>.</a:t>
            </a:r>
            <a:r>
              <a:rPr lang="en-ZA" altLang="en-US" sz="2400" dirty="0" smtClean="0">
                <a:latin typeface="Arial Narrow" panose="020B0606020202030204" pitchFamily="34" charset="0"/>
              </a:rPr>
              <a:t> (Artisan, Military Artisan, Senior Military Artisan, Artificer)</a:t>
            </a:r>
          </a:p>
          <a:p>
            <a:pPr eaLnBrk="1" hangingPunct="1">
              <a:defRPr/>
            </a:pPr>
            <a:r>
              <a:rPr lang="en-ZA" altLang="en-US" sz="2400" b="1" u="sng" dirty="0" smtClean="0">
                <a:latin typeface="Arial Narrow" panose="020B0606020202030204" pitchFamily="34" charset="0"/>
              </a:rPr>
              <a:t>Refrigerators</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(Artisan, Military Artisan, Senior Military Artisan, Artificer)</a:t>
            </a:r>
          </a:p>
          <a:p>
            <a:pPr eaLnBrk="1" hangingPunct="1">
              <a:defRPr/>
            </a:pPr>
            <a:r>
              <a:rPr lang="en-ZA" altLang="en-US" sz="2400" b="1" u="sng" dirty="0" smtClean="0">
                <a:latin typeface="Arial Narrow" panose="020B0606020202030204" pitchFamily="34" charset="0"/>
              </a:rPr>
              <a:t>Panel Beaters</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(Artisan, Military Artisan, Senior Military Artisan, Artificer)</a:t>
            </a:r>
          </a:p>
          <a:p>
            <a:pPr eaLnBrk="1" hangingPunct="1">
              <a:defRPr/>
            </a:pPr>
            <a:r>
              <a:rPr lang="en-ZA" altLang="en-US" sz="2400" b="1" u="sng" dirty="0" smtClean="0">
                <a:latin typeface="Arial Narrow" panose="020B0606020202030204" pitchFamily="34" charset="0"/>
              </a:rPr>
              <a:t>Recovery</a:t>
            </a:r>
            <a:r>
              <a:rPr lang="en-ZA" altLang="en-US" sz="2400" b="1" dirty="0" smtClean="0">
                <a:latin typeface="Arial Narrow" panose="020B0606020202030204" pitchFamily="34" charset="0"/>
              </a:rPr>
              <a:t>.</a:t>
            </a:r>
            <a:r>
              <a:rPr lang="en-ZA" altLang="en-US" sz="2400" dirty="0" smtClean="0">
                <a:latin typeface="Arial Narrow" panose="020B0606020202030204" pitchFamily="34" charset="0"/>
              </a:rPr>
              <a:t> (Artisan, Military Artisan, Senior Military Artisan, Artificer)</a:t>
            </a:r>
            <a:endParaRPr lang="en-ZA" altLang="en-US" sz="2400" dirty="0">
              <a:latin typeface="Arial Narrow" panose="020B0606020202030204" pitchFamily="34" charset="0"/>
            </a:endParaRPr>
          </a:p>
        </p:txBody>
      </p:sp>
      <p:sp>
        <p:nvSpPr>
          <p:cNvPr id="20484" name="Slide Number Placeholder 3">
            <a:extLst>
              <a:ext uri="{FF2B5EF4-FFF2-40B4-BE49-F238E27FC236}">
                <a16:creationId xmlns:a16="http://schemas.microsoft.com/office/drawing/2014/main" xmlns="" id="{45EAC900-D12F-4B07-A5FA-C3700EBD12A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48BE5B01-C274-4FED-B8A8-700A69DEFEF6}" type="slidenum">
              <a:rPr lang="en-ZA" altLang="en-US" sz="2800">
                <a:solidFill>
                  <a:srgbClr val="FFFFFF"/>
                </a:solidFill>
              </a:rPr>
              <a:pPr algn="ctr" eaLnBrk="1" hangingPunct="1">
                <a:spcBef>
                  <a:spcPct val="0"/>
                </a:spcBef>
                <a:buClrTx/>
                <a:buSzTx/>
                <a:buFontTx/>
                <a:buNone/>
              </a:pPr>
              <a:t>39</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41ABBE28-81AA-4BCF-9494-7F23731E0AB4}"/>
              </a:ext>
            </a:extLst>
          </p:cNvPr>
          <p:cNvSpPr>
            <a:spLocks noGrp="1"/>
          </p:cNvSpPr>
          <p:nvPr>
            <p:ph type="title"/>
          </p:nvPr>
        </p:nvSpPr>
        <p:spPr/>
        <p:txBody>
          <a:bodyPr/>
          <a:lstStyle/>
          <a:p>
            <a:pPr algn="ctr" eaLnBrk="1" hangingPunct="1"/>
            <a:r>
              <a:rPr lang="en-ZA" altLang="en-US" sz="3600" b="1" dirty="0" smtClean="0">
                <a:latin typeface="Arial Narrow" panose="020B0606020202030204" pitchFamily="34" charset="0"/>
                <a:cs typeface="Arial" panose="020B0604020202020204" pitchFamily="34" charset="0"/>
              </a:rPr>
              <a:t>SCOPE (2/2)</a:t>
            </a:r>
            <a:endParaRPr lang="en-GB" altLang="en-US" sz="3600" b="1" dirty="0">
              <a:latin typeface="Arial Narrow" panose="020B0606020202030204" pitchFamily="34" charset="0"/>
              <a:cs typeface="Arial" panose="020B0604020202020204" pitchFamily="34" charset="0"/>
            </a:endParaRPr>
          </a:p>
        </p:txBody>
      </p:sp>
      <p:sp>
        <p:nvSpPr>
          <p:cNvPr id="7171" name="Rectangle 3">
            <a:extLst>
              <a:ext uri="{FF2B5EF4-FFF2-40B4-BE49-F238E27FC236}">
                <a16:creationId xmlns:a16="http://schemas.microsoft.com/office/drawing/2014/main" xmlns="" id="{8EDC2C63-0210-4FBE-9BA7-31C4691839D0}"/>
              </a:ext>
            </a:extLst>
          </p:cNvPr>
          <p:cNvSpPr>
            <a:spLocks noGrp="1"/>
          </p:cNvSpPr>
          <p:nvPr>
            <p:ph type="body" idx="1"/>
          </p:nvPr>
        </p:nvSpPr>
        <p:spPr>
          <a:xfrm>
            <a:off x="1103313" y="1562429"/>
            <a:ext cx="8947150" cy="4195763"/>
          </a:xfrm>
        </p:spPr>
        <p:txBody>
          <a:bodyPr/>
          <a:lstStyle/>
          <a:p>
            <a:pPr marL="568325" indent="-568325" eaLnBrk="1" hangingPunct="1"/>
            <a:r>
              <a:rPr lang="en-GB" sz="2400" dirty="0" smtClean="0">
                <a:latin typeface="Arial Narrow" panose="020B0606020202030204" pitchFamily="34" charset="0"/>
                <a:cs typeface="Arial" panose="020B0604020202020204" pitchFamily="34" charset="0"/>
              </a:rPr>
              <a:t>Expenditure</a:t>
            </a:r>
          </a:p>
          <a:p>
            <a:pPr marL="568325" indent="-568325" eaLnBrk="1" hangingPunct="1"/>
            <a:r>
              <a:rPr lang="en-GB" sz="2400" dirty="0">
                <a:latin typeface="Arial Narrow" panose="020B0606020202030204" pitchFamily="34" charset="0"/>
                <a:cs typeface="Arial" panose="020B0604020202020204" pitchFamily="34" charset="0"/>
              </a:rPr>
              <a:t>Comparison Between Industry and Project THUSANO</a:t>
            </a:r>
          </a:p>
          <a:p>
            <a:pPr marL="568325" indent="-568325" eaLnBrk="1" hangingPunct="1"/>
            <a:r>
              <a:rPr lang="en-GB" sz="2400" dirty="0" smtClean="0">
                <a:latin typeface="Arial Narrow" panose="020B0606020202030204" pitchFamily="34" charset="0"/>
                <a:cs typeface="Arial" panose="020B0604020202020204" pitchFamily="34" charset="0"/>
              </a:rPr>
              <a:t>Projected </a:t>
            </a:r>
            <a:r>
              <a:rPr lang="en-GB" sz="2400" dirty="0">
                <a:latin typeface="Arial Narrow" panose="020B0606020202030204" pitchFamily="34" charset="0"/>
                <a:cs typeface="Arial" panose="020B0604020202020204" pitchFamily="34" charset="0"/>
              </a:rPr>
              <a:t>E</a:t>
            </a:r>
            <a:r>
              <a:rPr lang="en-GB" sz="2400" dirty="0" smtClean="0">
                <a:latin typeface="Arial Narrow" panose="020B0606020202030204" pitchFamily="34" charset="0"/>
                <a:cs typeface="Arial" panose="020B0604020202020204" pitchFamily="34" charset="0"/>
              </a:rPr>
              <a:t>xpenditure </a:t>
            </a:r>
            <a:r>
              <a:rPr lang="en-GB" sz="2400" dirty="0">
                <a:latin typeface="Arial Narrow" panose="020B0606020202030204" pitchFamily="34" charset="0"/>
                <a:cs typeface="Arial" panose="020B0604020202020204" pitchFamily="34" charset="0"/>
              </a:rPr>
              <a:t>for the </a:t>
            </a:r>
            <a:r>
              <a:rPr lang="en-GB" sz="2400" dirty="0" smtClean="0">
                <a:latin typeface="Arial Narrow" panose="020B0606020202030204" pitchFamily="34" charset="0"/>
                <a:cs typeface="Arial" panose="020B0604020202020204" pitchFamily="34" charset="0"/>
              </a:rPr>
              <a:t>Remainder </a:t>
            </a:r>
            <a:r>
              <a:rPr lang="en-GB" sz="2400" dirty="0">
                <a:latin typeface="Arial Narrow" panose="020B0606020202030204" pitchFamily="34" charset="0"/>
                <a:cs typeface="Arial" panose="020B0604020202020204" pitchFamily="34" charset="0"/>
              </a:rPr>
              <a:t>of the </a:t>
            </a:r>
            <a:r>
              <a:rPr lang="en-GB" sz="2400" dirty="0" smtClean="0">
                <a:latin typeface="Arial Narrow" panose="020B0606020202030204" pitchFamily="34" charset="0"/>
                <a:cs typeface="Arial" panose="020B0604020202020204" pitchFamily="34" charset="0"/>
              </a:rPr>
              <a:t>Contract.</a:t>
            </a:r>
          </a:p>
          <a:p>
            <a:pPr marL="568325" indent="-568325" eaLnBrk="1" hangingPunct="1"/>
            <a:r>
              <a:rPr lang="en-ZA" altLang="en-US" sz="2400" dirty="0">
                <a:latin typeface="Arial Narrow" panose="020B0606020202030204" pitchFamily="34" charset="0"/>
                <a:cs typeface="Arial" panose="020B0604020202020204" pitchFamily="34" charset="0"/>
              </a:rPr>
              <a:t>Deployment of Cuban specialists.</a:t>
            </a:r>
          </a:p>
          <a:p>
            <a:pPr marL="568325" indent="-568325" eaLnBrk="1" hangingPunct="1"/>
            <a:r>
              <a:rPr lang="en-US" sz="2400" dirty="0" smtClean="0">
                <a:latin typeface="Arial Narrow" panose="020B0606020202030204" pitchFamily="34" charset="0"/>
                <a:cs typeface="Arial" panose="020B0604020202020204" pitchFamily="34" charset="0"/>
              </a:rPr>
              <a:t>Contractual Options in RSA</a:t>
            </a:r>
            <a:endParaRPr lang="en-US" sz="2400" dirty="0">
              <a:latin typeface="Arial Narrow" panose="020B0606020202030204" pitchFamily="34" charset="0"/>
              <a:cs typeface="Arial" panose="020B0604020202020204" pitchFamily="34" charset="0"/>
            </a:endParaRPr>
          </a:p>
          <a:p>
            <a:pPr marL="568325" indent="-568325" eaLnBrk="1" hangingPunct="1"/>
            <a:r>
              <a:rPr lang="en-ZA" altLang="en-US" sz="2400" dirty="0" smtClean="0">
                <a:latin typeface="Arial Narrow" panose="020B0606020202030204" pitchFamily="34" charset="0"/>
                <a:cs typeface="Arial" panose="020B0604020202020204" pitchFamily="34" charset="0"/>
              </a:rPr>
              <a:t>Achievements.</a:t>
            </a:r>
          </a:p>
          <a:p>
            <a:pPr marL="568325" indent="-568325" eaLnBrk="1" hangingPunct="1"/>
            <a:r>
              <a:rPr lang="en-ZA" altLang="en-US" sz="2400" dirty="0" smtClean="0">
                <a:latin typeface="Arial Narrow" panose="020B0606020202030204" pitchFamily="34" charset="0"/>
                <a:cs typeface="Arial" panose="020B0604020202020204" pitchFamily="34" charset="0"/>
              </a:rPr>
              <a:t>RFI from AGSA</a:t>
            </a:r>
          </a:p>
          <a:p>
            <a:pPr marL="568325" indent="-568325" eaLnBrk="1" hangingPunct="1"/>
            <a:r>
              <a:rPr lang="en-ZA" altLang="en-US" sz="2400" dirty="0" smtClean="0">
                <a:latin typeface="Arial Narrow" panose="020B0606020202030204" pitchFamily="34" charset="0"/>
                <a:cs typeface="Arial" panose="020B0604020202020204" pitchFamily="34" charset="0"/>
              </a:rPr>
              <a:t>Conclusion.</a:t>
            </a:r>
          </a:p>
          <a:p>
            <a:pPr marL="568325" indent="-568325" eaLnBrk="1" hangingPunct="1"/>
            <a:r>
              <a:rPr lang="en-ZA" altLang="en-US" sz="2400" dirty="0" smtClean="0">
                <a:latin typeface="Arial Narrow" panose="020B0606020202030204" pitchFamily="34" charset="0"/>
                <a:cs typeface="Arial" panose="020B0604020202020204" pitchFamily="34" charset="0"/>
              </a:rPr>
              <a:t>Discussion.</a:t>
            </a:r>
          </a:p>
          <a:p>
            <a:pPr eaLnBrk="1" hangingPunct="1"/>
            <a:endParaRPr lang="en-ZA" altLang="en-US" sz="2400" dirty="0" smtClean="0">
              <a:latin typeface="Arial" panose="020B0604020202020204" pitchFamily="34" charset="0"/>
              <a:cs typeface="Arial" panose="020B0604020202020204" pitchFamily="34" charset="0"/>
            </a:endParaRPr>
          </a:p>
          <a:p>
            <a:pPr marL="457200" lvl="1" indent="0" eaLnBrk="1" hangingPunct="1">
              <a:buNone/>
            </a:pPr>
            <a:r>
              <a:rPr lang="en-GB" sz="2600" dirty="0">
                <a:latin typeface="Arial Narrow" panose="020B0606020202030204" pitchFamily="34" charset="0"/>
              </a:rPr>
              <a:t>	</a:t>
            </a:r>
            <a:r>
              <a:rPr lang="en-GB" sz="2800" dirty="0">
                <a:latin typeface="Arial Narrow" panose="020B0606020202030204" pitchFamily="34" charset="0"/>
              </a:rPr>
              <a:t>	</a:t>
            </a:r>
            <a:endParaRPr lang="en-GB" altLang="en-US" sz="2800" dirty="0"/>
          </a:p>
        </p:txBody>
      </p:sp>
      <p:sp>
        <p:nvSpPr>
          <p:cNvPr id="7172" name="Slide Number Placeholder 3">
            <a:extLst>
              <a:ext uri="{FF2B5EF4-FFF2-40B4-BE49-F238E27FC236}">
                <a16:creationId xmlns:a16="http://schemas.microsoft.com/office/drawing/2014/main" xmlns="" id="{16578E4E-1948-42B3-AA4E-B36AD077E935}"/>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17D8B70-0462-4F24-97C5-765732A1B119}" type="slidenum">
              <a:rPr lang="en-ZA" altLang="en-US" sz="2800">
                <a:solidFill>
                  <a:srgbClr val="FFFFFF"/>
                </a:solidFill>
              </a:rPr>
              <a:pPr algn="ctr" eaLnBrk="1" hangingPunct="1">
                <a:spcBef>
                  <a:spcPct val="0"/>
                </a:spcBef>
                <a:buClrTx/>
                <a:buSzTx/>
                <a:buFontTx/>
                <a:buNone/>
              </a:pPr>
              <a:t>4</a:t>
            </a:fld>
            <a:endParaRPr lang="en-ZA" altLang="en-US" sz="2800">
              <a:solidFill>
                <a:srgbClr val="FFFFFF"/>
              </a:solidFill>
            </a:endParaRPr>
          </a:p>
        </p:txBody>
      </p:sp>
    </p:spTree>
    <p:extLst>
      <p:ext uri="{BB962C8B-B14F-4D97-AF65-F5344CB8AC3E}">
        <p14:creationId xmlns:p14="http://schemas.microsoft.com/office/powerpoint/2010/main" xmlns="" val="34020337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xmlns="" id="{2838FBB4-4820-42AA-89E0-717F1BAFB9E2}"/>
              </a:ext>
            </a:extLst>
          </p:cNvPr>
          <p:cNvSpPr>
            <a:spLocks noGrp="1"/>
          </p:cNvSpPr>
          <p:nvPr>
            <p:ph type="title"/>
          </p:nvPr>
        </p:nvSpPr>
        <p:spPr>
          <a:xfrm>
            <a:off x="716452" y="295275"/>
            <a:ext cx="9404350" cy="1400175"/>
          </a:xfrm>
        </p:spPr>
        <p:txBody>
          <a:bodyPr/>
          <a:lstStyle/>
          <a:p>
            <a:pPr algn="ctr" eaLnBrk="1" hangingPunct="1"/>
            <a:r>
              <a:rPr lang="en-ZA" altLang="en-US" sz="3600" b="1" dirty="0">
                <a:latin typeface="Arial Narrow" panose="020B0606020202030204" pitchFamily="34" charset="0"/>
              </a:rPr>
              <a:t>CAPABILITY BUILDING </a:t>
            </a:r>
            <a:r>
              <a:rPr lang="en-ZA" altLang="en-US" sz="3600" b="1" dirty="0" smtClean="0">
                <a:latin typeface="Arial Narrow" panose="020B0606020202030204" pitchFamily="34" charset="0"/>
              </a:rPr>
              <a:t>(5/6)</a:t>
            </a:r>
            <a:endParaRPr lang="en-GB" altLang="en-US" sz="3600" b="1" dirty="0">
              <a:latin typeface="Arial Narrow" panose="020B0606020202030204" pitchFamily="34" charset="0"/>
            </a:endParaRPr>
          </a:p>
        </p:txBody>
      </p:sp>
      <p:sp>
        <p:nvSpPr>
          <p:cNvPr id="31747" name="Rectangle 3">
            <a:extLst>
              <a:ext uri="{FF2B5EF4-FFF2-40B4-BE49-F238E27FC236}">
                <a16:creationId xmlns:a16="http://schemas.microsoft.com/office/drawing/2014/main" xmlns="" id="{59F8F2D3-882E-4C19-9083-05EBD6EE0ABE}"/>
              </a:ext>
            </a:extLst>
          </p:cNvPr>
          <p:cNvSpPr>
            <a:spLocks noGrp="1"/>
          </p:cNvSpPr>
          <p:nvPr>
            <p:ph type="body" idx="1"/>
          </p:nvPr>
        </p:nvSpPr>
        <p:spPr>
          <a:xfrm>
            <a:off x="522629" y="1377608"/>
            <a:ext cx="11252029" cy="4195763"/>
          </a:xfrm>
        </p:spPr>
        <p:txBody>
          <a:bodyPr/>
          <a:lstStyle/>
          <a:p>
            <a:pPr marL="0" indent="0" eaLnBrk="1" hangingPunct="1">
              <a:buFont typeface="Wingdings 3" panose="05040102010807070707" pitchFamily="18" charset="2"/>
              <a:buNone/>
              <a:defRPr/>
            </a:pPr>
            <a:r>
              <a:rPr lang="en-ZA" altLang="en-US" sz="2400" b="1" dirty="0">
                <a:latin typeface="Arial Narrow" panose="020B0606020202030204" pitchFamily="34" charset="0"/>
              </a:rPr>
              <a:t>Regional Workshop</a:t>
            </a:r>
          </a:p>
          <a:p>
            <a:pPr eaLnBrk="1" hangingPunct="1">
              <a:defRPr/>
            </a:pPr>
            <a:r>
              <a:rPr lang="en-ZA" altLang="en-US" sz="2400" dirty="0">
                <a:latin typeface="Arial Narrow" panose="020B0606020202030204" pitchFamily="34" charset="0"/>
              </a:rPr>
              <a:t>This workshop will be </a:t>
            </a:r>
            <a:r>
              <a:rPr lang="en-ZA" altLang="en-US" sz="2400" dirty="0" smtClean="0">
                <a:latin typeface="Arial Narrow" panose="020B0606020202030204" pitchFamily="34" charset="0"/>
              </a:rPr>
              <a:t>established in </a:t>
            </a:r>
            <a:r>
              <a:rPr lang="en-ZA" altLang="en-US" sz="2400" dirty="0">
                <a:latin typeface="Arial Narrow" panose="020B0606020202030204" pitchFamily="34" charset="0"/>
              </a:rPr>
              <a:t>all </a:t>
            </a:r>
            <a:r>
              <a:rPr lang="en-ZA" altLang="en-US" sz="2400" dirty="0" smtClean="0">
                <a:latin typeface="Arial Narrow" panose="020B0606020202030204" pitchFamily="34" charset="0"/>
              </a:rPr>
              <a:t>nine (9) </a:t>
            </a:r>
            <a:r>
              <a:rPr lang="en-ZA" altLang="en-US" sz="2400" dirty="0">
                <a:latin typeface="Arial Narrow" panose="020B0606020202030204" pitchFamily="34" charset="0"/>
              </a:rPr>
              <a:t>provinces with the aim to </a:t>
            </a:r>
            <a:r>
              <a:rPr lang="en-ZA" altLang="en-US" sz="2400" dirty="0" smtClean="0">
                <a:latin typeface="Arial Narrow" panose="020B0606020202030204" pitchFamily="34" charset="0"/>
              </a:rPr>
              <a:t>carry out first </a:t>
            </a:r>
            <a:r>
              <a:rPr lang="en-ZA" altLang="en-US" sz="2400" dirty="0">
                <a:latin typeface="Arial Narrow" panose="020B0606020202030204" pitchFamily="34" charset="0"/>
              </a:rPr>
              <a:t>and </a:t>
            </a:r>
            <a:r>
              <a:rPr lang="en-ZA" altLang="en-US" sz="2400" dirty="0" smtClean="0">
                <a:latin typeface="Arial Narrow" panose="020B0606020202030204" pitchFamily="34" charset="0"/>
              </a:rPr>
              <a:t>second </a:t>
            </a:r>
            <a:r>
              <a:rPr lang="en-ZA" altLang="en-US" sz="2400" dirty="0">
                <a:latin typeface="Arial Narrow" panose="020B0606020202030204" pitchFamily="34" charset="0"/>
              </a:rPr>
              <a:t>Line repairs. This entails;</a:t>
            </a:r>
          </a:p>
          <a:p>
            <a:pPr marL="741363" indent="-395288" eaLnBrk="1" hangingPunct="1">
              <a:buFont typeface="Wingdings" panose="05000000000000000000" pitchFamily="2" charset="2"/>
              <a:buChar char="Ø"/>
              <a:defRPr/>
            </a:pPr>
            <a:r>
              <a:rPr lang="en-ZA" altLang="en-US" sz="2400" dirty="0">
                <a:latin typeface="Arial Narrow" panose="020B0606020202030204" pitchFamily="34" charset="0"/>
              </a:rPr>
              <a:t>	</a:t>
            </a:r>
            <a:r>
              <a:rPr lang="en-ZA" altLang="en-US" sz="2400" dirty="0" smtClean="0">
                <a:latin typeface="Arial Narrow" panose="020B0606020202030204" pitchFamily="34" charset="0"/>
              </a:rPr>
              <a:t>Maintenance </a:t>
            </a:r>
            <a:r>
              <a:rPr lang="en-ZA" altLang="en-US" sz="2400" dirty="0">
                <a:latin typeface="Arial Narrow" panose="020B0606020202030204" pitchFamily="34" charset="0"/>
              </a:rPr>
              <a:t>and R</a:t>
            </a:r>
            <a:r>
              <a:rPr lang="en-ZA" altLang="en-US" sz="2400" dirty="0" smtClean="0">
                <a:latin typeface="Arial Narrow" panose="020B0606020202030204" pitchFamily="34" charset="0"/>
              </a:rPr>
              <a:t>epair Section.</a:t>
            </a:r>
          </a:p>
          <a:p>
            <a:pPr marL="914400" indent="-568325" eaLnBrk="1" hangingPunct="1">
              <a:buFont typeface="Wingdings" panose="05000000000000000000" pitchFamily="2" charset="2"/>
              <a:buChar char="Ø"/>
              <a:defRPr/>
            </a:pPr>
            <a:r>
              <a:rPr lang="en-ZA" altLang="en-US" sz="2400" dirty="0" smtClean="0">
                <a:latin typeface="Arial Narrow" panose="020B0606020202030204" pitchFamily="34" charset="0"/>
              </a:rPr>
              <a:t>Industrial Repair.</a:t>
            </a:r>
          </a:p>
          <a:p>
            <a:pPr marL="914400" indent="-568325" eaLnBrk="1" hangingPunct="1">
              <a:buFont typeface="Wingdings" panose="05000000000000000000" pitchFamily="2" charset="2"/>
              <a:buChar char="Ø"/>
              <a:defRPr/>
            </a:pPr>
            <a:r>
              <a:rPr lang="en-ZA" altLang="en-US" sz="2400" dirty="0" smtClean="0">
                <a:latin typeface="Arial Narrow" panose="020B0606020202030204" pitchFamily="34" charset="0"/>
              </a:rPr>
              <a:t>Refrigeration.</a:t>
            </a:r>
          </a:p>
          <a:p>
            <a:pPr marL="914400" indent="-568325" eaLnBrk="1" hangingPunct="1">
              <a:buFont typeface="Wingdings" panose="05000000000000000000" pitchFamily="2" charset="2"/>
              <a:buChar char="Ø"/>
              <a:defRPr/>
            </a:pPr>
            <a:r>
              <a:rPr lang="en-ZA" altLang="en-US" sz="2400" dirty="0" smtClean="0">
                <a:latin typeface="Arial Narrow" panose="020B0606020202030204" pitchFamily="34" charset="0"/>
              </a:rPr>
              <a:t>Armament Fitters.</a:t>
            </a:r>
          </a:p>
          <a:p>
            <a:pPr marL="914400" indent="-568325" eaLnBrk="1" hangingPunct="1">
              <a:buFont typeface="Wingdings" panose="05000000000000000000" pitchFamily="2" charset="2"/>
              <a:buChar char="Ø"/>
              <a:defRPr/>
            </a:pPr>
            <a:r>
              <a:rPr lang="en-ZA" altLang="en-US" sz="2400" dirty="0" smtClean="0">
                <a:latin typeface="Arial Narrow" panose="020B0606020202030204" pitchFamily="34" charset="0"/>
              </a:rPr>
              <a:t>Second </a:t>
            </a:r>
            <a:r>
              <a:rPr lang="en-ZA" altLang="en-US" sz="2400" dirty="0">
                <a:latin typeface="Arial Narrow" panose="020B0606020202030204" pitchFamily="34" charset="0"/>
              </a:rPr>
              <a:t>Line Recovery</a:t>
            </a:r>
          </a:p>
          <a:p>
            <a:pPr marL="0" indent="0" eaLnBrk="1" hangingPunct="1">
              <a:buFont typeface="Wingdings 3" panose="05040102010807070707" pitchFamily="18" charset="2"/>
              <a:buNone/>
              <a:defRPr/>
            </a:pPr>
            <a:endParaRPr lang="en-ZA" altLang="en-US" sz="2400" dirty="0">
              <a:latin typeface="Arial Narrow" panose="020B0606020202030204" pitchFamily="34" charset="0"/>
            </a:endParaRPr>
          </a:p>
          <a:p>
            <a:pPr marL="0" indent="0" eaLnBrk="1" hangingPunct="1">
              <a:buFont typeface="Wingdings 3" panose="05040102010807070707" pitchFamily="18" charset="2"/>
              <a:buNone/>
              <a:defRPr/>
            </a:pPr>
            <a:endParaRPr lang="en-ZA" altLang="en-US" sz="2400" dirty="0">
              <a:latin typeface="Arial Narrow" panose="020B0606020202030204" pitchFamily="34" charset="0"/>
            </a:endParaRPr>
          </a:p>
        </p:txBody>
      </p:sp>
      <p:sp>
        <p:nvSpPr>
          <p:cNvPr id="21508" name="Slide Number Placeholder 3">
            <a:extLst>
              <a:ext uri="{FF2B5EF4-FFF2-40B4-BE49-F238E27FC236}">
                <a16:creationId xmlns:a16="http://schemas.microsoft.com/office/drawing/2014/main" xmlns="" id="{4723C2F5-506B-410D-905C-968F728E892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6DCD3081-9081-4BCF-951C-859756338DB3}" type="slidenum">
              <a:rPr lang="en-ZA" altLang="en-US" sz="2800">
                <a:solidFill>
                  <a:srgbClr val="FFFFFF"/>
                </a:solidFill>
              </a:rPr>
              <a:pPr algn="ctr" eaLnBrk="1" hangingPunct="1">
                <a:spcBef>
                  <a:spcPct val="0"/>
                </a:spcBef>
                <a:buClrTx/>
                <a:buSzTx/>
                <a:buFontTx/>
                <a:buNone/>
              </a:pPr>
              <a:t>40</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4ACB08AE-B541-444E-BD07-A3861789FC62}"/>
              </a:ext>
            </a:extLst>
          </p:cNvPr>
          <p:cNvSpPr>
            <a:spLocks noGrp="1"/>
          </p:cNvSpPr>
          <p:nvPr>
            <p:ph type="title"/>
          </p:nvPr>
        </p:nvSpPr>
        <p:spPr>
          <a:xfrm>
            <a:off x="646113" y="185152"/>
            <a:ext cx="9404350" cy="1400175"/>
          </a:xfrm>
        </p:spPr>
        <p:txBody>
          <a:bodyPr/>
          <a:lstStyle/>
          <a:p>
            <a:pPr algn="ctr" eaLnBrk="1" hangingPunct="1"/>
            <a:r>
              <a:rPr lang="en-ZA" altLang="en-US" sz="3600" b="1" dirty="0">
                <a:latin typeface="Arial Narrow" panose="020B0606020202030204" pitchFamily="34" charset="0"/>
              </a:rPr>
              <a:t>CAPABILITY BUILDING </a:t>
            </a:r>
            <a:r>
              <a:rPr lang="en-ZA" altLang="en-US" sz="3600" b="1" dirty="0" smtClean="0">
                <a:latin typeface="Arial Narrow" panose="020B0606020202030204" pitchFamily="34" charset="0"/>
              </a:rPr>
              <a:t>(6/6)</a:t>
            </a:r>
            <a:endParaRPr lang="en-GB" altLang="en-US" sz="3600" b="1" dirty="0">
              <a:latin typeface="Arial Narrow" panose="020B0606020202030204" pitchFamily="34" charset="0"/>
            </a:endParaRPr>
          </a:p>
        </p:txBody>
      </p:sp>
      <p:sp>
        <p:nvSpPr>
          <p:cNvPr id="31747" name="Rectangle 3">
            <a:extLst>
              <a:ext uri="{FF2B5EF4-FFF2-40B4-BE49-F238E27FC236}">
                <a16:creationId xmlns:a16="http://schemas.microsoft.com/office/drawing/2014/main" xmlns="" id="{A5EBABFC-3ED4-43C4-BC4D-A4FEB67A24D8}"/>
              </a:ext>
            </a:extLst>
          </p:cNvPr>
          <p:cNvSpPr>
            <a:spLocks noGrp="1"/>
          </p:cNvSpPr>
          <p:nvPr>
            <p:ph type="body" idx="1"/>
          </p:nvPr>
        </p:nvSpPr>
        <p:spPr>
          <a:xfrm>
            <a:off x="747713" y="1152525"/>
            <a:ext cx="8947150" cy="4195763"/>
          </a:xfrm>
        </p:spPr>
        <p:txBody>
          <a:bodyPr/>
          <a:lstStyle/>
          <a:p>
            <a:pPr marL="0" indent="0" eaLnBrk="1" hangingPunct="1">
              <a:buFont typeface="Wingdings 3" panose="05040102010807070707" pitchFamily="18" charset="2"/>
              <a:buNone/>
              <a:defRPr/>
            </a:pPr>
            <a:r>
              <a:rPr lang="en-ZA" altLang="en-US" sz="2400" dirty="0">
                <a:latin typeface="Arial Narrow" panose="020B0606020202030204" pitchFamily="34" charset="0"/>
              </a:rPr>
              <a:t>The staff compartment of </a:t>
            </a:r>
            <a:r>
              <a:rPr lang="en-ZA" altLang="en-US" sz="2400" dirty="0" smtClean="0">
                <a:latin typeface="Arial Narrow" panose="020B0606020202030204" pitchFamily="34" charset="0"/>
              </a:rPr>
              <a:t>the Regional Workshops </a:t>
            </a:r>
            <a:r>
              <a:rPr lang="en-ZA" altLang="en-US" sz="2400" dirty="0">
                <a:latin typeface="Arial Narrow" panose="020B0606020202030204" pitchFamily="34" charset="0"/>
              </a:rPr>
              <a:t>will consist out of the following skilled specialists:</a:t>
            </a:r>
          </a:p>
          <a:p>
            <a:pPr eaLnBrk="1" hangingPunct="1">
              <a:defRPr/>
            </a:pPr>
            <a:r>
              <a:rPr lang="en-ZA" altLang="en-US" sz="2400" b="1" u="sng" dirty="0">
                <a:latin typeface="Arial Narrow" panose="020B0606020202030204" pitchFamily="34" charset="0"/>
              </a:rPr>
              <a:t>Motor </a:t>
            </a:r>
            <a:r>
              <a:rPr lang="en-ZA" altLang="en-US" sz="2400" b="1" u="sng" dirty="0" smtClean="0">
                <a:latin typeface="Arial Narrow" panose="020B0606020202030204" pitchFamily="34" charset="0"/>
              </a:rPr>
              <a:t>Mechanics</a:t>
            </a:r>
            <a:r>
              <a:rPr lang="en-ZA" altLang="en-US" sz="2400" dirty="0">
                <a:latin typeface="Arial Narrow" panose="020B0606020202030204" pitchFamily="34" charset="0"/>
              </a:rPr>
              <a:t>.</a:t>
            </a:r>
            <a:r>
              <a:rPr lang="en-ZA" altLang="en-US" sz="2400" dirty="0" smtClean="0">
                <a:latin typeface="Arial Narrow" panose="020B0606020202030204" pitchFamily="34" charset="0"/>
              </a:rPr>
              <a:t> (</a:t>
            </a:r>
            <a:r>
              <a:rPr lang="en-ZA" altLang="en-US" sz="2400" dirty="0">
                <a:latin typeface="Arial Narrow" panose="020B0606020202030204" pitchFamily="34" charset="0"/>
              </a:rPr>
              <a:t>Apprentice, Artisan, Military Artisan, Senior Military Artisan)</a:t>
            </a:r>
          </a:p>
          <a:p>
            <a:pPr eaLnBrk="1" hangingPunct="1">
              <a:defRPr/>
            </a:pPr>
            <a:r>
              <a:rPr lang="en-ZA" altLang="en-US" sz="2400" b="1" u="sng" dirty="0">
                <a:latin typeface="Arial Narrow" panose="020B0606020202030204" pitchFamily="34" charset="0"/>
              </a:rPr>
              <a:t>Auto </a:t>
            </a:r>
            <a:r>
              <a:rPr lang="en-ZA" altLang="en-US" sz="2400" b="1" u="sng" dirty="0" smtClean="0">
                <a:latin typeface="Arial Narrow" panose="020B0606020202030204" pitchFamily="34" charset="0"/>
              </a:rPr>
              <a:t>Electricians</a:t>
            </a:r>
            <a:r>
              <a:rPr lang="en-ZA" altLang="en-US" sz="2400" b="1" dirty="0">
                <a:latin typeface="Arial Narrow" panose="020B0606020202030204" pitchFamily="34" charset="0"/>
              </a:rPr>
              <a:t>.</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t>
            </a:r>
            <a:r>
              <a:rPr lang="en-ZA" altLang="en-US" sz="2400" dirty="0">
                <a:latin typeface="Arial Narrow" panose="020B0606020202030204" pitchFamily="34" charset="0"/>
              </a:rPr>
              <a:t>Apprentice, Artisan, Military Artisan, Senior Military Artisan)</a:t>
            </a:r>
          </a:p>
          <a:p>
            <a:pPr eaLnBrk="1" hangingPunct="1">
              <a:defRPr/>
            </a:pPr>
            <a:r>
              <a:rPr lang="en-ZA" altLang="en-US" sz="2400" b="1" u="sng" dirty="0" smtClean="0">
                <a:latin typeface="Arial Narrow" panose="020B0606020202030204" pitchFamily="34" charset="0"/>
              </a:rPr>
              <a:t>Armourer</a:t>
            </a:r>
            <a:r>
              <a:rPr lang="en-ZA" altLang="en-US" sz="2400" b="1" dirty="0" smtClean="0">
                <a:latin typeface="Arial Narrow" panose="020B0606020202030204" pitchFamily="34" charset="0"/>
              </a:rPr>
              <a:t>.</a:t>
            </a:r>
            <a:r>
              <a:rPr lang="en-ZA" altLang="en-US" sz="2400" dirty="0" smtClean="0">
                <a:latin typeface="Arial Narrow" panose="020B0606020202030204" pitchFamily="34" charset="0"/>
              </a:rPr>
              <a:t> (</a:t>
            </a:r>
            <a:r>
              <a:rPr lang="en-ZA" altLang="en-US" sz="2400" dirty="0">
                <a:latin typeface="Arial Narrow" panose="020B0606020202030204" pitchFamily="34" charset="0"/>
              </a:rPr>
              <a:t>Apprentice, Artisan, Military Artisan, Senior Military Artisan)</a:t>
            </a:r>
          </a:p>
          <a:p>
            <a:pPr eaLnBrk="1" hangingPunct="1">
              <a:defRPr/>
            </a:pPr>
            <a:r>
              <a:rPr lang="en-ZA" altLang="en-US" sz="2400" b="1" u="sng" dirty="0" smtClean="0">
                <a:latin typeface="Arial Narrow" panose="020B0606020202030204" pitchFamily="34" charset="0"/>
              </a:rPr>
              <a:t>Refrigerators</a:t>
            </a:r>
            <a:r>
              <a:rPr lang="en-ZA" altLang="en-US" sz="2400" b="1" dirty="0">
                <a:latin typeface="Arial Narrow" panose="020B0606020202030204" pitchFamily="34" charset="0"/>
              </a:rPr>
              <a:t>.</a:t>
            </a:r>
            <a:r>
              <a:rPr lang="en-ZA" altLang="en-US" sz="2400" b="1" dirty="0" smtClean="0">
                <a:latin typeface="Arial Narrow" panose="020B0606020202030204" pitchFamily="34" charset="0"/>
              </a:rPr>
              <a:t> </a:t>
            </a:r>
            <a:r>
              <a:rPr lang="en-ZA" altLang="en-US" sz="2400" dirty="0" smtClean="0">
                <a:latin typeface="Arial Narrow" panose="020B0606020202030204" pitchFamily="34" charset="0"/>
              </a:rPr>
              <a:t>(</a:t>
            </a:r>
            <a:r>
              <a:rPr lang="en-ZA" altLang="en-US" sz="2400" dirty="0">
                <a:latin typeface="Arial Narrow" panose="020B0606020202030204" pitchFamily="34" charset="0"/>
              </a:rPr>
              <a:t>Apprentice, Artisan, Military Artisan, Senior Military Artisan)</a:t>
            </a:r>
          </a:p>
          <a:p>
            <a:pPr eaLnBrk="1" hangingPunct="1">
              <a:defRPr/>
            </a:pPr>
            <a:r>
              <a:rPr lang="en-ZA" altLang="en-US" sz="2400" b="1" u="sng" dirty="0" smtClean="0">
                <a:latin typeface="Arial Narrow" panose="020B0606020202030204" pitchFamily="34" charset="0"/>
              </a:rPr>
              <a:t>Recovery</a:t>
            </a:r>
            <a:r>
              <a:rPr lang="en-ZA" altLang="en-US" sz="2400" b="1" dirty="0" smtClean="0">
                <a:latin typeface="Arial Narrow" panose="020B0606020202030204" pitchFamily="34" charset="0"/>
              </a:rPr>
              <a:t>.</a:t>
            </a:r>
            <a:r>
              <a:rPr lang="en-ZA" altLang="en-US" sz="2400" dirty="0" smtClean="0">
                <a:latin typeface="Arial Narrow" panose="020B0606020202030204" pitchFamily="34" charset="0"/>
              </a:rPr>
              <a:t> (</a:t>
            </a:r>
            <a:r>
              <a:rPr lang="en-ZA" altLang="en-US" sz="2400" dirty="0">
                <a:latin typeface="Arial Narrow" panose="020B0606020202030204" pitchFamily="34" charset="0"/>
              </a:rPr>
              <a:t>Apprentice, Artisan, Military Artisan, Senior Military Artisan)</a:t>
            </a:r>
          </a:p>
          <a:p>
            <a:pPr marL="0" indent="0" eaLnBrk="1" hangingPunct="1">
              <a:buFont typeface="Wingdings 3" panose="05040102010807070707" pitchFamily="18" charset="2"/>
              <a:buNone/>
              <a:defRPr/>
            </a:pPr>
            <a:endParaRPr lang="en-ZA" altLang="en-US" sz="2400" dirty="0">
              <a:latin typeface="Arial Narrow" panose="020B0606020202030204" pitchFamily="34" charset="0"/>
            </a:endParaRPr>
          </a:p>
          <a:p>
            <a:pPr marL="0" indent="0" eaLnBrk="1" hangingPunct="1">
              <a:buFont typeface="Wingdings 3" panose="05040102010807070707" pitchFamily="18" charset="2"/>
              <a:buNone/>
              <a:defRPr/>
            </a:pPr>
            <a:endParaRPr lang="en-ZA" altLang="en-US" sz="2400" dirty="0">
              <a:latin typeface="Arial Narrow" panose="020B0606020202030204" pitchFamily="34" charset="0"/>
            </a:endParaRPr>
          </a:p>
        </p:txBody>
      </p:sp>
      <p:sp>
        <p:nvSpPr>
          <p:cNvPr id="22532" name="Slide Number Placeholder 3">
            <a:extLst>
              <a:ext uri="{FF2B5EF4-FFF2-40B4-BE49-F238E27FC236}">
                <a16:creationId xmlns:a16="http://schemas.microsoft.com/office/drawing/2014/main" xmlns="" id="{5A98D81B-4006-43BF-A831-ABC4C67ADD8E}"/>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C1EFCFF-6EA0-4337-BEE6-0BBADEC6E8C3}" type="slidenum">
              <a:rPr lang="en-ZA" altLang="en-US" sz="2800">
                <a:solidFill>
                  <a:srgbClr val="FFFFFF"/>
                </a:solidFill>
              </a:rPr>
              <a:pPr algn="ctr" eaLnBrk="1" hangingPunct="1">
                <a:spcBef>
                  <a:spcPct val="0"/>
                </a:spcBef>
                <a:buClrTx/>
                <a:buSzTx/>
                <a:buFontTx/>
                <a:buNone/>
              </a:pPr>
              <a:t>41</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59DF7EB8-3042-4382-A9B2-62099334E860}"/>
              </a:ext>
            </a:extLst>
          </p:cNvPr>
          <p:cNvSpPr>
            <a:spLocks noGrp="1"/>
          </p:cNvSpPr>
          <p:nvPr>
            <p:ph type="title"/>
          </p:nvPr>
        </p:nvSpPr>
        <p:spPr>
          <a:xfrm>
            <a:off x="1096279" y="2632931"/>
            <a:ext cx="9404350" cy="1400175"/>
          </a:xfrm>
        </p:spPr>
        <p:txBody>
          <a:bodyPr/>
          <a:lstStyle/>
          <a:p>
            <a:pPr algn="ctr"/>
            <a:r>
              <a:rPr lang="en-ZA" altLang="en-US" sz="7200" b="1" dirty="0" smtClean="0">
                <a:latin typeface="Arial Narrow" panose="020B0606020202030204" pitchFamily="34" charset="0"/>
              </a:rPr>
              <a:t>EXPENDITURE</a:t>
            </a:r>
            <a:endParaRPr lang="en-ZA" altLang="en-US" sz="7200" dirty="0">
              <a:latin typeface="Arial Narrow" panose="020B0606020202030204" pitchFamily="34" charset="0"/>
            </a:endParaRPr>
          </a:p>
        </p:txBody>
      </p:sp>
      <p:sp>
        <p:nvSpPr>
          <p:cNvPr id="48132" name="Slide Number Placeholder 3">
            <a:extLst>
              <a:ext uri="{FF2B5EF4-FFF2-40B4-BE49-F238E27FC236}">
                <a16:creationId xmlns:a16="http://schemas.microsoft.com/office/drawing/2014/main" xmlns="" id="{A3E73261-ED1A-4A20-BAAD-CD56DF55E7ED}"/>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833FD6FE-EBC6-4893-B38D-37F14C330ECD}" type="slidenum">
              <a:rPr lang="en-ZA" altLang="en-US" sz="2800">
                <a:solidFill>
                  <a:srgbClr val="FFFFFF"/>
                </a:solidFill>
              </a:rPr>
              <a:pPr>
                <a:spcBef>
                  <a:spcPct val="0"/>
                </a:spcBef>
                <a:buClrTx/>
                <a:buSzTx/>
                <a:buFontTx/>
                <a:buNone/>
              </a:pPr>
              <a:t>42</a:t>
            </a:fld>
            <a:endParaRPr lang="en-ZA" altLang="en-US" sz="2800">
              <a:solidFill>
                <a:srgbClr val="FFFFFF"/>
              </a:solidFill>
            </a:endParaRPr>
          </a:p>
        </p:txBody>
      </p:sp>
    </p:spTree>
    <p:extLst>
      <p:ext uri="{BB962C8B-B14F-4D97-AF65-F5344CB8AC3E}">
        <p14:creationId xmlns:p14="http://schemas.microsoft.com/office/powerpoint/2010/main" xmlns="" val="2265617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644745" y="295275"/>
            <a:ext cx="9404350" cy="1400175"/>
          </a:xfrm>
        </p:spPr>
        <p:txBody>
          <a:bodyPr/>
          <a:lstStyle/>
          <a:p>
            <a:pPr algn="ctr" eaLnBrk="1" hangingPunct="1"/>
            <a:r>
              <a:rPr lang="en-ZA" altLang="en-US" sz="3600" b="1" dirty="0" smtClean="0">
                <a:latin typeface="Arial Narrow" panose="020B0606020202030204" pitchFamily="34" charset="0"/>
              </a:rPr>
              <a:t>SERVICING OF THE CONTRACT </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43</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xmlns="" val="3688731081"/>
              </p:ext>
            </p:extLst>
          </p:nvPr>
        </p:nvGraphicFramePr>
        <p:xfrm>
          <a:off x="295652" y="1493996"/>
          <a:ext cx="11332756" cy="3627085"/>
        </p:xfrm>
        <a:graphic>
          <a:graphicData uri="http://schemas.openxmlformats.org/drawingml/2006/table">
            <a:tbl>
              <a:tblPr firstRow="1" firstCol="1" bandRow="1">
                <a:tableStyleId>{5C22544A-7EE6-4342-B048-85BDC9FD1C3A}</a:tableStyleId>
              </a:tblPr>
              <a:tblGrid>
                <a:gridCol w="1139528">
                  <a:extLst>
                    <a:ext uri="{9D8B030D-6E8A-4147-A177-3AD203B41FA5}">
                      <a16:colId xmlns:a16="http://schemas.microsoft.com/office/drawing/2014/main" xmlns="" val="1938649003"/>
                    </a:ext>
                  </a:extLst>
                </a:gridCol>
                <a:gridCol w="8120400">
                  <a:extLst>
                    <a:ext uri="{9D8B030D-6E8A-4147-A177-3AD203B41FA5}">
                      <a16:colId xmlns:a16="http://schemas.microsoft.com/office/drawing/2014/main" xmlns="" val="20001"/>
                    </a:ext>
                  </a:extLst>
                </a:gridCol>
                <a:gridCol w="2072828">
                  <a:extLst>
                    <a:ext uri="{9D8B030D-6E8A-4147-A177-3AD203B41FA5}">
                      <a16:colId xmlns:a16="http://schemas.microsoft.com/office/drawing/2014/main" xmlns="" val="2317846901"/>
                    </a:ext>
                  </a:extLst>
                </a:gridCol>
              </a:tblGrid>
              <a:tr h="983197">
                <a:tc>
                  <a:txBody>
                    <a:bodyPr/>
                    <a:lstStyle/>
                    <a:p>
                      <a:pPr algn="ctr">
                        <a:lnSpc>
                          <a:spcPct val="107000"/>
                        </a:lnSpc>
                        <a:spcAft>
                          <a:spcPts val="0"/>
                        </a:spcAft>
                      </a:pPr>
                      <a:r>
                        <a:rPr lang="en-ZA" sz="1800" dirty="0" err="1" smtClean="0">
                          <a:effectLst/>
                          <a:latin typeface="Arial Narrow" panose="020B0606020202030204" pitchFamily="34" charset="0"/>
                        </a:rPr>
                        <a:t>Ser</a:t>
                      </a:r>
                      <a:r>
                        <a:rPr lang="en-ZA" sz="1800" dirty="0" smtClean="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dirty="0" smtClean="0">
                          <a:effectLst/>
                          <a:latin typeface="Arial Narrow" panose="020B0606020202030204" pitchFamily="34" charset="0"/>
                        </a:rPr>
                        <a:t>Contract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dirty="0" smtClean="0">
                          <a:effectLst/>
                          <a:latin typeface="Arial Narrow" panose="020B0606020202030204" pitchFamily="34" charset="0"/>
                          <a:ea typeface="+mn-ea"/>
                          <a:cs typeface="+mn-cs"/>
                        </a:rPr>
                        <a:t>Amount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9577954"/>
                  </a:ext>
                </a:extLst>
              </a:tr>
              <a:tr h="825786">
                <a:tc>
                  <a:txBody>
                    <a:bodyPr/>
                    <a:lstStyle/>
                    <a:p>
                      <a:pPr>
                        <a:lnSpc>
                          <a:spcPct val="107000"/>
                        </a:lnSpc>
                      </a:pPr>
                      <a:endParaRPr lang="en-ZA" sz="180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lnSpc>
                          <a:spcPct val="107000"/>
                        </a:lnSpc>
                      </a:pPr>
                      <a:r>
                        <a:rPr lang="en-ZA" sz="1800" dirty="0" smtClean="0">
                          <a:effectLst/>
                          <a:latin typeface="Arial Narrow" panose="020B0606020202030204" pitchFamily="34" charset="0"/>
                          <a:cs typeface="Times New Roman" panose="02020603050405020304" pitchFamily="18" charset="0"/>
                        </a:rPr>
                        <a:t>a</a:t>
                      </a:r>
                      <a:endParaRPr lang="en-ZA" sz="180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ZA" sz="1800" dirty="0" smtClean="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80156569"/>
                  </a:ext>
                </a:extLst>
              </a:tr>
              <a:tr h="606034">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800" dirty="0" smtClean="0">
                          <a:effectLst/>
                          <a:latin typeface="Arial Narrow" panose="020B0606020202030204" pitchFamily="34" charset="0"/>
                        </a:rPr>
                        <a:t>Contract TI 17-001 South Africa and Supplements</a:t>
                      </a:r>
                      <a:r>
                        <a:rPr lang="en-ZA" sz="1800" baseline="0" dirty="0" smtClean="0">
                          <a:effectLst/>
                          <a:latin typeface="Arial Narrow" panose="020B0606020202030204" pitchFamily="34" charset="0"/>
                        </a:rPr>
                        <a: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n-US" dirty="0" smtClean="0">
                          <a:latin typeface="Arial Narrow" panose="020B0606020202030204" pitchFamily="34" charset="0"/>
                        </a:rPr>
                        <a:t>R 594 235 500,00 </a:t>
                      </a:r>
                      <a:endParaRPr lang="en-US" dirty="0">
                        <a:latin typeface="Arial Narrow" panose="020B0606020202030204" pitchFamily="34" charset="0"/>
                      </a:endParaRPr>
                    </a:p>
                  </a:txBody>
                  <a:tcPr marL="68580" marR="68580" marT="0" marB="0"/>
                </a:tc>
                <a:extLst>
                  <a:ext uri="{0D108BD9-81ED-4DB2-BD59-A6C34878D82A}">
                    <a16:rowId xmlns:a16="http://schemas.microsoft.com/office/drawing/2014/main" xmlns="" val="783483099"/>
                  </a:ext>
                </a:extLst>
              </a:tr>
              <a:tr h="606034">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Contract</a:t>
                      </a:r>
                      <a:r>
                        <a:rPr lang="en-ZA" sz="18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TI 177- 002 South Africa and Supplements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n-US" smtClean="0">
                          <a:latin typeface="Arial Narrow" panose="020B0606020202030204" pitchFamily="34" charset="0"/>
                        </a:rPr>
                        <a:t>R 371</a:t>
                      </a:r>
                      <a:r>
                        <a:rPr lang="en-US" baseline="0" smtClean="0">
                          <a:latin typeface="Arial Narrow" panose="020B0606020202030204" pitchFamily="34" charset="0"/>
                        </a:rPr>
                        <a:t> 835 829</a:t>
                      </a:r>
                      <a:r>
                        <a:rPr lang="en-US" smtClean="0">
                          <a:latin typeface="Arial Narrow" panose="020B0606020202030204" pitchFamily="34" charset="0"/>
                        </a:rPr>
                        <a:t>,00</a:t>
                      </a:r>
                      <a:endParaRPr lang="en-US" dirty="0">
                        <a:latin typeface="Arial Narrow" panose="020B0606020202030204" pitchFamily="34" charset="0"/>
                      </a:endParaRPr>
                    </a:p>
                  </a:txBody>
                  <a:tcPr marL="68580" marR="68580" marT="0" marB="0"/>
                </a:tc>
                <a:extLst>
                  <a:ext uri="{0D108BD9-81ED-4DB2-BD59-A6C34878D82A}">
                    <a16:rowId xmlns:a16="http://schemas.microsoft.com/office/drawing/2014/main" xmlns="" val="520149489"/>
                  </a:ext>
                </a:extLst>
              </a:tr>
              <a:tr h="606034">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r"/>
                      <a:r>
                        <a:rPr lang="en-ZA" b="1" dirty="0" smtClean="0">
                          <a:latin typeface="Arial Narrow" panose="020B0606020202030204" pitchFamily="34" charset="0"/>
                        </a:rPr>
                        <a:t>R</a:t>
                      </a:r>
                      <a:r>
                        <a:rPr lang="en-ZA" b="1" baseline="0" dirty="0" smtClean="0">
                          <a:latin typeface="Arial Narrow" panose="020B0606020202030204" pitchFamily="34" charset="0"/>
                        </a:rPr>
                        <a:t> 966 071 329.00</a:t>
                      </a:r>
                      <a:endParaRPr lang="en-ZA" b="1" dirty="0">
                        <a:latin typeface="Arial Narrow" panose="020B0606020202030204" pitchFamily="34" charset="0"/>
                      </a:endParaRPr>
                    </a:p>
                  </a:txBody>
                  <a:tcPr marL="68580" marR="68580" marT="0" marB="0"/>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xmlns="" val="27896774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179387" y="169291"/>
            <a:ext cx="10531475" cy="1400175"/>
          </a:xfrm>
        </p:spPr>
        <p:txBody>
          <a:bodyPr/>
          <a:lstStyle/>
          <a:p>
            <a:pPr algn="ctr" eaLnBrk="1" hangingPunct="1"/>
            <a:r>
              <a:rPr lang="en-ZA" altLang="en-US" sz="3600" b="1" dirty="0" smtClean="0">
                <a:latin typeface="Arial Narrow" panose="020B0606020202030204" pitchFamily="34" charset="0"/>
              </a:rPr>
              <a:t>SUPPORT TO CUBAN SPECIALISTS</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44</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1585027813"/>
              </p:ext>
            </p:extLst>
          </p:nvPr>
        </p:nvGraphicFramePr>
        <p:xfrm>
          <a:off x="288758" y="1063627"/>
          <a:ext cx="11518830" cy="4422772"/>
        </p:xfrm>
        <a:graphic>
          <a:graphicData uri="http://schemas.openxmlformats.org/drawingml/2006/table">
            <a:tbl>
              <a:tblPr firstRow="1" firstCol="1" bandRow="1">
                <a:tableStyleId>{5C22544A-7EE6-4342-B048-85BDC9FD1C3A}</a:tableStyleId>
              </a:tblPr>
              <a:tblGrid>
                <a:gridCol w="861609">
                  <a:extLst>
                    <a:ext uri="{9D8B030D-6E8A-4147-A177-3AD203B41FA5}">
                      <a16:colId xmlns:a16="http://schemas.microsoft.com/office/drawing/2014/main" xmlns="" val="3967620050"/>
                    </a:ext>
                  </a:extLst>
                </a:gridCol>
                <a:gridCol w="7266524">
                  <a:extLst>
                    <a:ext uri="{9D8B030D-6E8A-4147-A177-3AD203B41FA5}">
                      <a16:colId xmlns:a16="http://schemas.microsoft.com/office/drawing/2014/main" xmlns="" val="3209956821"/>
                    </a:ext>
                  </a:extLst>
                </a:gridCol>
                <a:gridCol w="3390697">
                  <a:extLst>
                    <a:ext uri="{9D8B030D-6E8A-4147-A177-3AD203B41FA5}">
                      <a16:colId xmlns:a16="http://schemas.microsoft.com/office/drawing/2014/main" xmlns="" val="20004"/>
                    </a:ext>
                  </a:extLst>
                </a:gridCol>
              </a:tblGrid>
              <a:tr h="438340">
                <a:tc>
                  <a:txBody>
                    <a:bodyPr/>
                    <a:lstStyle/>
                    <a:p>
                      <a:pPr algn="ctr">
                        <a:lnSpc>
                          <a:spcPct val="107000"/>
                        </a:lnSpc>
                        <a:spcAft>
                          <a:spcPts val="0"/>
                        </a:spcAft>
                      </a:pPr>
                      <a:r>
                        <a:rPr lang="en-ZA" sz="1800" dirty="0" err="1">
                          <a:effectLst/>
                          <a:latin typeface="Arial Narrow" panose="020B0606020202030204" pitchFamily="34" charset="0"/>
                        </a:rPr>
                        <a:t>Ser</a:t>
                      </a:r>
                      <a:r>
                        <a:rPr lang="en-ZA"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Description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Total in Rand</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4010894253"/>
                  </a:ext>
                </a:extLst>
              </a:tr>
              <a:tr h="438340">
                <a:tc>
                  <a:txBody>
                    <a:bodyPr/>
                    <a:lstStyle/>
                    <a:p>
                      <a:pPr>
                        <a:lnSpc>
                          <a:spcPct val="107000"/>
                        </a:lnSpc>
                      </a:pPr>
                      <a:endParaRPr lang="en-ZA" sz="1800" dirty="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 </a:t>
                      </a:r>
                      <a:r>
                        <a:rPr lang="en-ZA" sz="1800" dirty="0" smtClean="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629014">
                <a:tc>
                  <a:txBody>
                    <a:bodyPr/>
                    <a:lstStyle/>
                    <a:p>
                      <a:pPr algn="ctr">
                        <a:lnSpc>
                          <a:spcPct val="107000"/>
                        </a:lnSpc>
                        <a:spcAft>
                          <a:spcPts val="0"/>
                        </a:spcAft>
                      </a:pPr>
                      <a:r>
                        <a:rPr lang="en-ZA" sz="1800" dirty="0" smtClean="0">
                          <a:effectLst/>
                          <a:latin typeface="Arial Narrow" panose="020B0606020202030204" pitchFamily="34"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nSpc>
                          <a:spcPct val="107000"/>
                        </a:lnSpc>
                        <a:spcAft>
                          <a:spcPts val="0"/>
                        </a:spcAft>
                      </a:pPr>
                      <a:r>
                        <a:rPr lang="en-ZA" sz="1800" dirty="0">
                          <a:effectLst/>
                          <a:latin typeface="Arial Narrow" panose="020B0606020202030204" pitchFamily="34" charset="0"/>
                        </a:rPr>
                        <a:t>Phone &amp; Internet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r">
                        <a:lnSpc>
                          <a:spcPct val="107000"/>
                        </a:lnSpc>
                        <a:spcAft>
                          <a:spcPts val="0"/>
                        </a:spcAft>
                      </a:pPr>
                      <a:r>
                        <a:rPr lang="en-ZA" sz="1800" dirty="0" smtClean="0">
                          <a:effectLst/>
                          <a:latin typeface="Arial Narrow" panose="020B0606020202030204" pitchFamily="34" charset="0"/>
                        </a:rPr>
                        <a:t>R 1 456 541.00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extLst>
                  <a:ext uri="{0D108BD9-81ED-4DB2-BD59-A6C34878D82A}">
                    <a16:rowId xmlns:a16="http://schemas.microsoft.com/office/drawing/2014/main" xmlns="" val="3253912630"/>
                  </a:ext>
                </a:extLst>
              </a:tr>
              <a:tr h="438340">
                <a:tc>
                  <a:txBody>
                    <a:bodyPr/>
                    <a:lstStyle/>
                    <a:p>
                      <a:pPr algn="ctr"/>
                      <a:r>
                        <a:rPr lang="en-ZA" dirty="0" smtClean="0"/>
                        <a:t>2</a:t>
                      </a:r>
                      <a:endParaRPr lang="en-ZA" dirty="0"/>
                    </a:p>
                  </a:txBody>
                  <a:tcPr marL="42569" marR="42569" marT="0" marB="0"/>
                </a:tc>
                <a:tc>
                  <a:txBody>
                    <a:bodyPr/>
                    <a:lstStyle/>
                    <a:p>
                      <a:pPr>
                        <a:lnSpc>
                          <a:spcPct val="107000"/>
                        </a:lnSpc>
                        <a:spcAft>
                          <a:spcPts val="0"/>
                        </a:spcAft>
                      </a:pPr>
                      <a:r>
                        <a:rPr lang="en-ZA" sz="1800" dirty="0" smtClean="0">
                          <a:effectLst/>
                          <a:latin typeface="Arial Narrow" panose="020B0606020202030204" pitchFamily="34" charset="0"/>
                        </a:rPr>
                        <a:t>Flight Tickets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r">
                        <a:lnSpc>
                          <a:spcPct val="107000"/>
                        </a:lnSpc>
                        <a:spcAft>
                          <a:spcPts val="0"/>
                        </a:spcAft>
                      </a:pPr>
                      <a:r>
                        <a:rPr lang="en-ZA" sz="1800" dirty="0">
                          <a:effectLst/>
                          <a:latin typeface="Arial Narrow" panose="020B0606020202030204" pitchFamily="34" charset="0"/>
                        </a:rPr>
                        <a:t>R </a:t>
                      </a:r>
                      <a:r>
                        <a:rPr lang="en-ZA" sz="1800" dirty="0" smtClean="0">
                          <a:effectLst/>
                          <a:latin typeface="Arial Narrow" panose="020B0606020202030204" pitchFamily="34" charset="0"/>
                        </a:rPr>
                        <a:t>49</a:t>
                      </a:r>
                      <a:r>
                        <a:rPr lang="en-ZA" sz="1800" baseline="0" dirty="0" smtClean="0">
                          <a:effectLst/>
                          <a:latin typeface="Arial Narrow" panose="020B0606020202030204" pitchFamily="34" charset="0"/>
                        </a:rPr>
                        <a:t> 689 159.00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extLst>
                  <a:ext uri="{0D108BD9-81ED-4DB2-BD59-A6C34878D82A}">
                    <a16:rowId xmlns:a16="http://schemas.microsoft.com/office/drawing/2014/main" xmlns="" val="650971463"/>
                  </a:ext>
                </a:extLst>
              </a:tr>
              <a:tr h="641362">
                <a:tc>
                  <a:txBody>
                    <a:bodyPr/>
                    <a:lstStyle/>
                    <a:p>
                      <a:pPr algn="ctr"/>
                      <a:r>
                        <a:rPr lang="en-ZA" dirty="0" smtClean="0"/>
                        <a:t>3</a:t>
                      </a:r>
                      <a:endParaRPr lang="en-ZA" dirty="0"/>
                    </a:p>
                  </a:txBody>
                  <a:tcPr marL="42569" marR="42569" marT="0" marB="0"/>
                </a:tc>
                <a:tc>
                  <a:txBody>
                    <a:bodyPr/>
                    <a:lstStyle/>
                    <a:p>
                      <a:pPr>
                        <a:lnSpc>
                          <a:spcPct val="107000"/>
                        </a:lnSpc>
                        <a:spcAft>
                          <a:spcPts val="0"/>
                        </a:spcAft>
                      </a:pPr>
                      <a:r>
                        <a:rPr lang="en-ZA" sz="1800" dirty="0" smtClean="0">
                          <a:effectLst/>
                          <a:latin typeface="Arial Narrow" panose="020B0606020202030204" pitchFamily="34" charset="0"/>
                        </a:rPr>
                        <a:t>Laundry 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r">
                        <a:lnSpc>
                          <a:spcPct val="107000"/>
                        </a:lnSpc>
                        <a:spcAft>
                          <a:spcPts val="0"/>
                        </a:spcAft>
                      </a:pPr>
                      <a:r>
                        <a:rPr lang="en-ZA" sz="1800" dirty="0" smtClean="0">
                          <a:effectLst/>
                          <a:latin typeface="Arial Narrow" panose="020B0606020202030204" pitchFamily="34" charset="0"/>
                        </a:rPr>
                        <a:t>R 894 795.00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extLst>
                  <a:ext uri="{0D108BD9-81ED-4DB2-BD59-A6C34878D82A}">
                    <a16:rowId xmlns:a16="http://schemas.microsoft.com/office/drawing/2014/main" xmlns="" val="2631715847"/>
                  </a:ext>
                </a:extLst>
              </a:tr>
              <a:tr h="438340">
                <a:tc>
                  <a:txBody>
                    <a:bodyPr/>
                    <a:lstStyle/>
                    <a:p>
                      <a:pPr algn="ctr"/>
                      <a:r>
                        <a:rPr lang="en-ZA" dirty="0" smtClean="0"/>
                        <a:t>4</a:t>
                      </a:r>
                      <a:endParaRPr lang="en-ZA" dirty="0"/>
                    </a:p>
                  </a:txBody>
                  <a:tcPr marL="42569" marR="42569" marT="0" marB="0"/>
                </a:tc>
                <a:tc>
                  <a:txBody>
                    <a:bodyPr/>
                    <a:lstStyle/>
                    <a:p>
                      <a:pPr>
                        <a:lnSpc>
                          <a:spcPct val="107000"/>
                        </a:lnSpc>
                        <a:spcAft>
                          <a:spcPts val="0"/>
                        </a:spcAft>
                      </a:pPr>
                      <a:r>
                        <a:rPr lang="en-ZA" sz="1800" dirty="0" smtClean="0">
                          <a:effectLst/>
                          <a:latin typeface="Arial Narrow" panose="020B0606020202030204" pitchFamily="34" charset="0"/>
                        </a:rPr>
                        <a:t>Catering Services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r">
                        <a:lnSpc>
                          <a:spcPct val="107000"/>
                        </a:lnSpc>
                        <a:spcAft>
                          <a:spcPts val="0"/>
                        </a:spcAft>
                      </a:pPr>
                      <a:r>
                        <a:rPr lang="en-ZA" sz="1800" dirty="0" smtClean="0">
                          <a:effectLst/>
                          <a:latin typeface="Arial Narrow" panose="020B0606020202030204" pitchFamily="34" charset="0"/>
                        </a:rPr>
                        <a:t>R</a:t>
                      </a:r>
                      <a:r>
                        <a:rPr lang="en-ZA" sz="1800" baseline="0" dirty="0" smtClean="0">
                          <a:effectLst/>
                          <a:latin typeface="Arial Narrow" panose="020B0606020202030204" pitchFamily="34" charset="0"/>
                        </a:rPr>
                        <a:t>  743 218.00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extLst>
                  <a:ext uri="{0D108BD9-81ED-4DB2-BD59-A6C34878D82A}">
                    <a16:rowId xmlns:a16="http://schemas.microsoft.com/office/drawing/2014/main" xmlns="" val="1891545269"/>
                  </a:ext>
                </a:extLst>
              </a:tr>
              <a:tr h="438340">
                <a:tc>
                  <a:txBody>
                    <a:bodyPr/>
                    <a:lstStyle/>
                    <a:p>
                      <a:pPr algn="ctr"/>
                      <a:r>
                        <a:rPr lang="en-ZA" dirty="0" smtClean="0"/>
                        <a:t>5</a:t>
                      </a:r>
                      <a:endParaRPr lang="en-ZA" dirty="0"/>
                    </a:p>
                  </a:txBody>
                  <a:tcPr marL="42569" marR="42569" marT="0" marB="0" anchor="ctr"/>
                </a:tc>
                <a:tc>
                  <a:txBody>
                    <a:bodyPr/>
                    <a:lstStyle/>
                    <a:p>
                      <a:pPr marL="177800" indent="-177800">
                        <a:lnSpc>
                          <a:spcPct val="107000"/>
                        </a:lnSpc>
                        <a:spcAft>
                          <a:spcPts val="0"/>
                        </a:spcAft>
                      </a:pPr>
                      <a:r>
                        <a:rPr lang="en-ZA" sz="1800" dirty="0" smtClean="0">
                          <a:effectLst/>
                          <a:latin typeface="Arial Narrow" panose="020B0606020202030204" pitchFamily="34" charset="0"/>
                        </a:rPr>
                        <a:t>Accommodation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800" dirty="0">
                          <a:effectLst/>
                          <a:latin typeface="Arial Narrow" panose="020B0606020202030204" pitchFamily="34" charset="0"/>
                        </a:rPr>
                        <a:t>R </a:t>
                      </a:r>
                      <a:r>
                        <a:rPr lang="en-ZA" sz="1800" dirty="0" smtClean="0">
                          <a:effectLst/>
                          <a:latin typeface="Arial Narrow" panose="020B0606020202030204" pitchFamily="34" charset="0"/>
                        </a:rPr>
                        <a:t> 41 082 829.00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891917276"/>
                  </a:ext>
                </a:extLst>
              </a:tr>
              <a:tr h="522356">
                <a:tc>
                  <a:txBody>
                    <a:bodyPr/>
                    <a:lstStyle/>
                    <a:p>
                      <a:pPr algn="ctr"/>
                      <a:r>
                        <a:rPr lang="en-ZA" dirty="0" smtClean="0"/>
                        <a:t>6</a:t>
                      </a:r>
                      <a:endParaRPr lang="en-ZA" dirty="0"/>
                    </a:p>
                  </a:txBody>
                  <a:tcPr marL="42569" marR="42569" marT="0" marB="0"/>
                </a:tc>
                <a:tc>
                  <a:txBody>
                    <a:bodyPr/>
                    <a:lstStyle/>
                    <a:p>
                      <a:r>
                        <a:rPr lang="en-ZA" dirty="0" smtClean="0">
                          <a:latin typeface="Arial Narrow" panose="020B0606020202030204" pitchFamily="34" charset="0"/>
                        </a:rPr>
                        <a:t>Other Expenditures</a:t>
                      </a:r>
                      <a:endParaRPr lang="en-ZA" dirty="0">
                        <a:latin typeface="Arial Narrow" panose="020B0606020202030204" pitchFamily="34" charset="0"/>
                      </a:endParaRPr>
                    </a:p>
                  </a:txBody>
                  <a:tcPr marL="42569" marR="42569" marT="0" marB="0"/>
                </a:tc>
                <a:tc>
                  <a:txBody>
                    <a:bodyPr/>
                    <a:lstStyle/>
                    <a:p>
                      <a:pPr algn="r">
                        <a:lnSpc>
                          <a:spcPct val="107000"/>
                        </a:lnSpc>
                        <a:spcAft>
                          <a:spcPts val="0"/>
                        </a:spcAft>
                      </a:pPr>
                      <a:r>
                        <a:rPr lang="en-ZA" sz="1800" kern="1200" dirty="0" smtClean="0">
                          <a:solidFill>
                            <a:schemeClr val="dk1"/>
                          </a:solidFill>
                          <a:effectLst/>
                          <a:latin typeface="Arial Narrow" panose="020B0606020202030204" pitchFamily="34" charset="0"/>
                          <a:ea typeface="+mn-ea"/>
                          <a:cs typeface="+mn-cs"/>
                        </a:rPr>
                        <a:t>R 195 405 800,00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extLst>
                  <a:ext uri="{0D108BD9-81ED-4DB2-BD59-A6C34878D82A}">
                    <a16:rowId xmlns:a16="http://schemas.microsoft.com/office/drawing/2014/main" xmlns="" val="3790284942"/>
                  </a:ext>
                </a:extLst>
              </a:tr>
              <a:tr h="438340">
                <a:tc gridSpan="2">
                  <a:txBody>
                    <a:bodyPr/>
                    <a:lstStyle/>
                    <a:p>
                      <a:pPr>
                        <a:lnSpc>
                          <a:spcPct val="107000"/>
                        </a:lnSpc>
                        <a:spcAft>
                          <a:spcPts val="0"/>
                        </a:spcAft>
                      </a:pPr>
                      <a:r>
                        <a:rPr lang="en-ZA" sz="1800" dirty="0">
                          <a:effectLst/>
                          <a:latin typeface="Arial Narrow" panose="020B0606020202030204" pitchFamily="34" charset="0"/>
                        </a:rPr>
                        <a:t>Total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hMerge="1">
                  <a:txBody>
                    <a:bodyPr/>
                    <a:lstStyle/>
                    <a:p>
                      <a:endParaRPr lang="en-ZA"/>
                    </a:p>
                  </a:txBody>
                  <a:tcPr/>
                </a:tc>
                <a:tc>
                  <a:txBody>
                    <a:bodyPr/>
                    <a:lstStyle/>
                    <a:p>
                      <a:pPr algn="r">
                        <a:lnSpc>
                          <a:spcPct val="107000"/>
                        </a:lnSpc>
                        <a:spcAft>
                          <a:spcPts val="0"/>
                        </a:spcAft>
                      </a:pPr>
                      <a:r>
                        <a:rPr lang="en-ZA" sz="1800" b="1" dirty="0">
                          <a:effectLst/>
                          <a:latin typeface="Arial Narrow" panose="020B0606020202030204" pitchFamily="34" charset="0"/>
                        </a:rPr>
                        <a:t>R </a:t>
                      </a:r>
                      <a:r>
                        <a:rPr lang="en-ZA" sz="1800" b="1" dirty="0" smtClean="0">
                          <a:effectLst/>
                          <a:latin typeface="Arial Narrow" panose="020B0606020202030204" pitchFamily="34" charset="0"/>
                        </a:rPr>
                        <a:t>289 272 342,00</a:t>
                      </a:r>
                      <a:endParaRPr lang="en-ZA" sz="1800" b="1"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2236197964"/>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4051689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165442" y="228756"/>
            <a:ext cx="10021205" cy="1400175"/>
          </a:xfrm>
        </p:spPr>
        <p:txBody>
          <a:bodyPr/>
          <a:lstStyle/>
          <a:p>
            <a:pPr algn="ctr" eaLnBrk="1" hangingPunct="1"/>
            <a:r>
              <a:rPr lang="en-ZA" altLang="en-US" sz="3600" b="1" dirty="0" smtClean="0">
                <a:latin typeface="Arial Narrow" panose="020B0606020202030204" pitchFamily="34" charset="0"/>
              </a:rPr>
              <a:t>AIRCRAFT AND CARGO EXPENDITURE</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45</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426780636"/>
              </p:ext>
            </p:extLst>
          </p:nvPr>
        </p:nvGraphicFramePr>
        <p:xfrm>
          <a:off x="327545" y="1358901"/>
          <a:ext cx="11423176" cy="3742488"/>
        </p:xfrm>
        <a:graphic>
          <a:graphicData uri="http://schemas.openxmlformats.org/drawingml/2006/table">
            <a:tbl>
              <a:tblPr firstRow="1" firstCol="1" bandRow="1">
                <a:tableStyleId>{5C22544A-7EE6-4342-B048-85BDC9FD1C3A}</a:tableStyleId>
              </a:tblPr>
              <a:tblGrid>
                <a:gridCol w="1441294">
                  <a:extLst>
                    <a:ext uri="{9D8B030D-6E8A-4147-A177-3AD203B41FA5}">
                      <a16:colId xmlns:a16="http://schemas.microsoft.com/office/drawing/2014/main" xmlns="" val="3967620050"/>
                    </a:ext>
                  </a:extLst>
                </a:gridCol>
                <a:gridCol w="4616971">
                  <a:extLst>
                    <a:ext uri="{9D8B030D-6E8A-4147-A177-3AD203B41FA5}">
                      <a16:colId xmlns:a16="http://schemas.microsoft.com/office/drawing/2014/main" xmlns="" val="3209956821"/>
                    </a:ext>
                  </a:extLst>
                </a:gridCol>
                <a:gridCol w="5364911">
                  <a:extLst>
                    <a:ext uri="{9D8B030D-6E8A-4147-A177-3AD203B41FA5}">
                      <a16:colId xmlns:a16="http://schemas.microsoft.com/office/drawing/2014/main" xmlns="" val="3134804364"/>
                    </a:ext>
                  </a:extLst>
                </a:gridCol>
              </a:tblGrid>
              <a:tr h="1385599">
                <a:tc>
                  <a:txBody>
                    <a:bodyPr/>
                    <a:lstStyle/>
                    <a:p>
                      <a:pPr algn="ctr">
                        <a:lnSpc>
                          <a:spcPct val="107000"/>
                        </a:lnSpc>
                        <a:spcAft>
                          <a:spcPts val="0"/>
                        </a:spcAft>
                      </a:pPr>
                      <a:r>
                        <a:rPr lang="en-ZA" sz="1800" dirty="0" err="1">
                          <a:effectLst/>
                          <a:latin typeface="Arial Narrow" panose="020B0606020202030204" pitchFamily="34" charset="0"/>
                        </a:rPr>
                        <a:t>Ser</a:t>
                      </a:r>
                      <a:r>
                        <a:rPr lang="en-ZA"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Description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Total in Rand</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4010894253"/>
                  </a:ext>
                </a:extLst>
              </a:tr>
              <a:tr h="692801">
                <a:tc>
                  <a:txBody>
                    <a:bodyPr/>
                    <a:lstStyle/>
                    <a:p>
                      <a:pPr>
                        <a:lnSpc>
                          <a:spcPct val="107000"/>
                        </a:lnSpc>
                      </a:pPr>
                      <a:endParaRPr lang="en-ZA" sz="180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 </a:t>
                      </a:r>
                      <a:r>
                        <a:rPr lang="en-ZA" sz="1800" dirty="0" smtClean="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1025098">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l">
                        <a:lnSpc>
                          <a:spcPct val="107000"/>
                        </a:lnSpc>
                        <a:spcAft>
                          <a:spcPts val="0"/>
                        </a:spcAft>
                      </a:pPr>
                      <a:r>
                        <a:rPr lang="en-GB" sz="1800" kern="1200" dirty="0" smtClean="0">
                          <a:solidFill>
                            <a:schemeClr val="dk1"/>
                          </a:solidFill>
                          <a:effectLst/>
                          <a:latin typeface="Arial Narrow" panose="020B0606020202030204" pitchFamily="34" charset="0"/>
                          <a:ea typeface="+mn-ea"/>
                          <a:cs typeface="+mn-cs"/>
                        </a:rPr>
                        <a:t>Chartered aircraft expenditure</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457200" algn="r">
                        <a:spcAft>
                          <a:spcPts val="1200"/>
                        </a:spcAft>
                      </a:pPr>
                      <a:r>
                        <a:rPr lang="en-GB" sz="1800" b="0" kern="1200" dirty="0" smtClean="0">
                          <a:solidFill>
                            <a:schemeClr val="dk1"/>
                          </a:solidFill>
                          <a:effectLst/>
                          <a:latin typeface="Arial Narrow" panose="020B0606020202030204" pitchFamily="34" charset="0"/>
                          <a:ea typeface="+mn-ea"/>
                          <a:cs typeface="+mn-cs"/>
                        </a:rPr>
                        <a:t>R120 021 439.00</a:t>
                      </a:r>
                      <a:endParaRPr lang="en-US" sz="12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53912630"/>
                  </a:ext>
                </a:extLst>
              </a:tr>
              <a:tr h="638990">
                <a:tc gridSpan="2">
                  <a:txBody>
                    <a:bodyPr/>
                    <a:lstStyle/>
                    <a:p>
                      <a:pPr>
                        <a:lnSpc>
                          <a:spcPct val="107000"/>
                        </a:lnSpc>
                        <a:spcAft>
                          <a:spcPts val="0"/>
                        </a:spcAft>
                      </a:pPr>
                      <a:r>
                        <a:rPr lang="en-ZA" sz="1800" dirty="0">
                          <a:effectLst/>
                          <a:latin typeface="Arial Narrow" panose="020B0606020202030204" pitchFamily="34" charset="0"/>
                        </a:rPr>
                        <a:t>Grand Total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endParaRPr lang="en-ZA"/>
                    </a:p>
                  </a:txBody>
                  <a:tcPr/>
                </a:tc>
                <a:tc>
                  <a:txBody>
                    <a:bodyPr/>
                    <a:lstStyle/>
                    <a:p>
                      <a:pPr algn="r">
                        <a:lnSpc>
                          <a:spcPct val="107000"/>
                        </a:lnSpc>
                        <a:spcAft>
                          <a:spcPts val="0"/>
                        </a:spcAft>
                      </a:pPr>
                      <a:r>
                        <a:rPr lang="en-GB" sz="1800" b="1" kern="1200" dirty="0" smtClean="0">
                          <a:solidFill>
                            <a:schemeClr val="dk1"/>
                          </a:solidFill>
                          <a:effectLst/>
                          <a:latin typeface="Arial Narrow" panose="020B0606020202030204" pitchFamily="34" charset="0"/>
                          <a:ea typeface="+mn-ea"/>
                          <a:cs typeface="+mn-cs"/>
                        </a:rPr>
                        <a:t>R120 021 439.00</a:t>
                      </a:r>
                      <a:endParaRPr lang="en-ZA"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3180849554"/>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39655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473869" y="96866"/>
            <a:ext cx="9404350" cy="1400175"/>
          </a:xfrm>
        </p:spPr>
        <p:txBody>
          <a:bodyPr/>
          <a:lstStyle/>
          <a:p>
            <a:pPr algn="ctr" eaLnBrk="1" hangingPunct="1"/>
            <a:r>
              <a:rPr lang="en-GB" sz="3600" b="1" dirty="0" smtClean="0">
                <a:latin typeface="Arial Narrow" panose="020B0606020202030204" pitchFamily="34" charset="0"/>
              </a:rPr>
              <a:t>WELFARE </a:t>
            </a:r>
            <a:r>
              <a:rPr lang="en-GB" sz="3600" b="1" dirty="0">
                <a:latin typeface="Arial Narrow" panose="020B0606020202030204" pitchFamily="34" charset="0"/>
              </a:rPr>
              <a:t>SUSTANANCE EXPENDITURE</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46</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2224560799"/>
              </p:ext>
            </p:extLst>
          </p:nvPr>
        </p:nvGraphicFramePr>
        <p:xfrm>
          <a:off x="327545" y="1063625"/>
          <a:ext cx="11423176" cy="5064460"/>
        </p:xfrm>
        <a:graphic>
          <a:graphicData uri="http://schemas.openxmlformats.org/drawingml/2006/table">
            <a:tbl>
              <a:tblPr firstRow="1" firstCol="1" bandRow="1">
                <a:tableStyleId>{5C22544A-7EE6-4342-B048-85BDC9FD1C3A}</a:tableStyleId>
              </a:tblPr>
              <a:tblGrid>
                <a:gridCol w="1441294">
                  <a:extLst>
                    <a:ext uri="{9D8B030D-6E8A-4147-A177-3AD203B41FA5}">
                      <a16:colId xmlns:a16="http://schemas.microsoft.com/office/drawing/2014/main" xmlns="" val="3967620050"/>
                    </a:ext>
                  </a:extLst>
                </a:gridCol>
                <a:gridCol w="4616971">
                  <a:extLst>
                    <a:ext uri="{9D8B030D-6E8A-4147-A177-3AD203B41FA5}">
                      <a16:colId xmlns:a16="http://schemas.microsoft.com/office/drawing/2014/main" xmlns="" val="3209956821"/>
                    </a:ext>
                  </a:extLst>
                </a:gridCol>
                <a:gridCol w="5364911">
                  <a:extLst>
                    <a:ext uri="{9D8B030D-6E8A-4147-A177-3AD203B41FA5}">
                      <a16:colId xmlns:a16="http://schemas.microsoft.com/office/drawing/2014/main" xmlns="" val="3134804364"/>
                    </a:ext>
                  </a:extLst>
                </a:gridCol>
              </a:tblGrid>
              <a:tr h="1290938">
                <a:tc>
                  <a:txBody>
                    <a:bodyPr/>
                    <a:lstStyle/>
                    <a:p>
                      <a:pPr algn="ctr">
                        <a:lnSpc>
                          <a:spcPct val="107000"/>
                        </a:lnSpc>
                        <a:spcAft>
                          <a:spcPts val="0"/>
                        </a:spcAft>
                      </a:pPr>
                      <a:r>
                        <a:rPr lang="en-ZA" sz="1800" dirty="0" err="1">
                          <a:effectLst/>
                          <a:latin typeface="Arial Narrow" panose="020B0606020202030204" pitchFamily="34" charset="0"/>
                        </a:rPr>
                        <a:t>Ser</a:t>
                      </a:r>
                      <a:r>
                        <a:rPr lang="en-ZA"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Description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Total in Rand</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4010894253"/>
                  </a:ext>
                </a:extLst>
              </a:tr>
              <a:tr h="645469">
                <a:tc>
                  <a:txBody>
                    <a:bodyPr/>
                    <a:lstStyle/>
                    <a:p>
                      <a:pPr>
                        <a:lnSpc>
                          <a:spcPct val="107000"/>
                        </a:lnSpc>
                      </a:pPr>
                      <a:endParaRPr lang="en-ZA" sz="180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 </a:t>
                      </a:r>
                      <a:r>
                        <a:rPr lang="en-ZA" sz="1800" dirty="0" smtClean="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1241780">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l">
                        <a:lnSpc>
                          <a:spcPct val="107000"/>
                        </a:lnSpc>
                        <a:spcAft>
                          <a:spcPts val="0"/>
                        </a:spcAft>
                      </a:pPr>
                      <a:r>
                        <a:rPr lang="en-GB" sz="1800" kern="1200" dirty="0" smtClean="0">
                          <a:solidFill>
                            <a:schemeClr val="dk1"/>
                          </a:solidFill>
                          <a:effectLst/>
                          <a:latin typeface="Arial Narrow" panose="020B0606020202030204" pitchFamily="34" charset="0"/>
                          <a:ea typeface="+mn-ea"/>
                          <a:cs typeface="+mn-cs"/>
                        </a:rPr>
                        <a:t>Clothing Special Purpose (Tracksuits for</a:t>
                      </a:r>
                      <a:r>
                        <a:rPr lang="en-GB" sz="1800" kern="1200" baseline="0" dirty="0" smtClean="0">
                          <a:solidFill>
                            <a:schemeClr val="dk1"/>
                          </a:solidFill>
                          <a:effectLst/>
                          <a:latin typeface="Arial Narrow" panose="020B0606020202030204" pitchFamily="34" charset="0"/>
                          <a:ea typeface="+mn-ea"/>
                          <a:cs typeface="+mn-cs"/>
                        </a:rPr>
                        <a:t> Students  and PPEs for Cuban Specialists)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457200" algn="r">
                        <a:spcAft>
                          <a:spcPts val="1200"/>
                        </a:spcAft>
                      </a:pPr>
                      <a:r>
                        <a:rPr lang="en-GB" sz="1800" b="0" kern="1200" dirty="0" smtClean="0">
                          <a:solidFill>
                            <a:schemeClr val="dk1"/>
                          </a:solidFill>
                          <a:effectLst/>
                          <a:latin typeface="Arial Narrow" panose="020B0606020202030204" pitchFamily="34" charset="0"/>
                          <a:ea typeface="+mn-ea"/>
                          <a:cs typeface="+mn-cs"/>
                        </a:rPr>
                        <a:t>R1 227 508.00</a:t>
                      </a:r>
                      <a:endParaRPr lang="en-US" sz="1200" b="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253912630"/>
                  </a:ext>
                </a:extLst>
              </a:tr>
              <a:tr h="1290938">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indent="0" algn="l" defTabSz="457200" rtl="0" eaLnBrk="1" fontAlgn="auto" latinLnBrk="0" hangingPunct="1">
                        <a:lnSpc>
                          <a:spcPct val="107000"/>
                        </a:lnSpc>
                        <a:spcBef>
                          <a:spcPts val="0"/>
                        </a:spcBef>
                        <a:spcAft>
                          <a:spcPts val="0"/>
                        </a:spcAft>
                        <a:buClrTx/>
                        <a:buSzTx/>
                        <a:buFontTx/>
                        <a:buNone/>
                        <a:tabLst/>
                        <a:defRPr/>
                      </a:pPr>
                      <a:endPar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l">
                        <a:lnSpc>
                          <a:spcPct val="107000"/>
                        </a:lnSpc>
                        <a:spcAft>
                          <a:spcPts val="0"/>
                        </a:spcAft>
                      </a:pPr>
                      <a:r>
                        <a:rPr lang="en-GB" sz="1800" kern="1200" dirty="0" smtClean="0">
                          <a:solidFill>
                            <a:schemeClr val="dk1"/>
                          </a:solidFill>
                          <a:effectLst/>
                          <a:latin typeface="Arial Narrow" panose="020B0606020202030204" pitchFamily="34" charset="0"/>
                          <a:ea typeface="+mn-ea"/>
                          <a:cs typeface="+mn-cs"/>
                        </a:rPr>
                        <a:t>Toiletries</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8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520 202.00</a:t>
                      </a: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650971463"/>
                  </a:ext>
                </a:extLst>
              </a:tr>
              <a:tr h="595335">
                <a:tc gridSpan="2">
                  <a:txBody>
                    <a:bodyPr/>
                    <a:lstStyle/>
                    <a:p>
                      <a:pPr>
                        <a:lnSpc>
                          <a:spcPct val="107000"/>
                        </a:lnSpc>
                        <a:spcAft>
                          <a:spcPts val="0"/>
                        </a:spcAft>
                      </a:pPr>
                      <a:r>
                        <a:rPr lang="en-ZA" sz="1800" dirty="0">
                          <a:effectLst/>
                          <a:latin typeface="Arial Narrow" panose="020B0606020202030204" pitchFamily="34" charset="0"/>
                        </a:rPr>
                        <a:t>Grand Total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endParaRPr lang="en-ZA"/>
                    </a:p>
                  </a:txBody>
                  <a:tcPr/>
                </a:tc>
                <a:tc>
                  <a:txBody>
                    <a:bodyPr/>
                    <a:lstStyle/>
                    <a:p>
                      <a:pPr algn="r">
                        <a:lnSpc>
                          <a:spcPct val="107000"/>
                        </a:lnSpc>
                        <a:spcAft>
                          <a:spcPts val="0"/>
                        </a:spcAft>
                      </a:pPr>
                      <a:r>
                        <a:rPr lang="en-GB" sz="1800" b="1" kern="1200" dirty="0" smtClean="0">
                          <a:solidFill>
                            <a:schemeClr val="dk1"/>
                          </a:solidFill>
                          <a:effectLst/>
                          <a:latin typeface="Arial Narrow" panose="020B0606020202030204" pitchFamily="34" charset="0"/>
                          <a:ea typeface="+mn-ea"/>
                          <a:cs typeface="+mn-cs"/>
                        </a:rPr>
                        <a:t>R 1 747 710.00</a:t>
                      </a:r>
                      <a:endParaRPr lang="en-ZA" sz="18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3180849554"/>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29463604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813558" y="228600"/>
            <a:ext cx="9404350" cy="1400175"/>
          </a:xfrm>
        </p:spPr>
        <p:txBody>
          <a:bodyPr/>
          <a:lstStyle/>
          <a:p>
            <a:pPr algn="ctr" eaLnBrk="1" hangingPunct="1"/>
            <a:r>
              <a:rPr lang="en-ZA" altLang="en-US" sz="3600" b="1" dirty="0" smtClean="0">
                <a:latin typeface="Arial Narrow" panose="020B0606020202030204" pitchFamily="34" charset="0"/>
              </a:rPr>
              <a:t>TOTAL EXPENDITURE </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47</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2489617298"/>
              </p:ext>
            </p:extLst>
          </p:nvPr>
        </p:nvGraphicFramePr>
        <p:xfrm>
          <a:off x="384412" y="1313183"/>
          <a:ext cx="11423176" cy="4943238"/>
        </p:xfrm>
        <a:graphic>
          <a:graphicData uri="http://schemas.openxmlformats.org/drawingml/2006/table">
            <a:tbl>
              <a:tblPr firstRow="1" firstCol="1" bandRow="1">
                <a:tableStyleId>{5C22544A-7EE6-4342-B048-85BDC9FD1C3A}</a:tableStyleId>
              </a:tblPr>
              <a:tblGrid>
                <a:gridCol w="1441294">
                  <a:extLst>
                    <a:ext uri="{9D8B030D-6E8A-4147-A177-3AD203B41FA5}">
                      <a16:colId xmlns:a16="http://schemas.microsoft.com/office/drawing/2014/main" xmlns="" val="3967620050"/>
                    </a:ext>
                  </a:extLst>
                </a:gridCol>
                <a:gridCol w="4616971">
                  <a:extLst>
                    <a:ext uri="{9D8B030D-6E8A-4147-A177-3AD203B41FA5}">
                      <a16:colId xmlns:a16="http://schemas.microsoft.com/office/drawing/2014/main" xmlns="" val="3209956821"/>
                    </a:ext>
                  </a:extLst>
                </a:gridCol>
                <a:gridCol w="5364911">
                  <a:extLst>
                    <a:ext uri="{9D8B030D-6E8A-4147-A177-3AD203B41FA5}">
                      <a16:colId xmlns:a16="http://schemas.microsoft.com/office/drawing/2014/main" xmlns="" val="3134804364"/>
                    </a:ext>
                  </a:extLst>
                </a:gridCol>
              </a:tblGrid>
              <a:tr h="712796">
                <a:tc>
                  <a:txBody>
                    <a:bodyPr/>
                    <a:lstStyle/>
                    <a:p>
                      <a:pPr algn="ctr">
                        <a:lnSpc>
                          <a:spcPct val="107000"/>
                        </a:lnSpc>
                        <a:spcAft>
                          <a:spcPts val="0"/>
                        </a:spcAft>
                      </a:pPr>
                      <a:r>
                        <a:rPr lang="en-ZA" sz="1800" dirty="0" err="1">
                          <a:effectLst/>
                          <a:latin typeface="Arial Narrow" panose="020B0606020202030204" pitchFamily="34" charset="0"/>
                        </a:rPr>
                        <a:t>Ser</a:t>
                      </a:r>
                      <a:r>
                        <a:rPr lang="en-ZA" sz="1800" dirty="0">
                          <a:effectLst/>
                          <a:latin typeface="Arial Narrow" panose="020B0606020202030204" pitchFamily="34" charset="0"/>
                        </a:rPr>
                        <a:t> No</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Description</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Total in Rand</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4010894253"/>
                  </a:ext>
                </a:extLst>
              </a:tr>
              <a:tr h="716503">
                <a:tc>
                  <a:txBody>
                    <a:bodyPr/>
                    <a:lstStyle/>
                    <a:p>
                      <a:pPr>
                        <a:lnSpc>
                          <a:spcPct val="107000"/>
                        </a:lnSpc>
                      </a:pPr>
                      <a:endParaRPr lang="en-ZA" sz="180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a</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800" dirty="0">
                          <a:effectLst/>
                          <a:latin typeface="Arial Narrow" panose="020B0606020202030204" pitchFamily="34" charset="0"/>
                        </a:rPr>
                        <a:t> </a:t>
                      </a:r>
                      <a:r>
                        <a:rPr lang="en-ZA" sz="1800" dirty="0" smtClean="0">
                          <a:effectLst/>
                          <a:latin typeface="Arial Narrow" panose="020B0606020202030204" pitchFamily="34" charset="0"/>
                        </a:rPr>
                        <a:t>b</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858059">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1</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r>
                        <a:rPr lang="en-US" dirty="0" smtClean="0">
                          <a:latin typeface="Arial Narrow" panose="020B0606020202030204" pitchFamily="34" charset="0"/>
                        </a:rPr>
                        <a:t>Servicing of the Contract</a:t>
                      </a:r>
                      <a:endParaRPr lang="en-US" dirty="0">
                        <a:latin typeface="Arial Narrow" panose="020B0606020202030204" pitchFamily="34" charset="0"/>
                      </a:endParaRPr>
                    </a:p>
                  </a:txBody>
                  <a:tcPr marL="42569" marR="42569" marT="0" marB="0" anchor="ctr"/>
                </a:tc>
                <a:tc>
                  <a:txBody>
                    <a:bodyPr/>
                    <a:lstStyle/>
                    <a:p>
                      <a:pPr algn="r"/>
                      <a:r>
                        <a:rPr lang="en-US" dirty="0" smtClean="0">
                          <a:latin typeface="Arial Narrow" panose="020B0606020202030204" pitchFamily="34" charset="0"/>
                        </a:rPr>
                        <a:t>R 966 071 329.00</a:t>
                      </a:r>
                      <a:endParaRPr lang="en-US" dirty="0">
                        <a:latin typeface="Arial Narrow" panose="020B0606020202030204" pitchFamily="34" charset="0"/>
                      </a:endParaRPr>
                    </a:p>
                  </a:txBody>
                  <a:tcPr marL="42569" marR="42569" marT="0" marB="0" anchor="ctr"/>
                </a:tc>
                <a:extLst>
                  <a:ext uri="{0D108BD9-81ED-4DB2-BD59-A6C34878D82A}">
                    <a16:rowId xmlns:a16="http://schemas.microsoft.com/office/drawing/2014/main" xmlns="" val="3253912630"/>
                  </a:ext>
                </a:extLst>
              </a:tr>
              <a:tr h="702228">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2</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Support to Cubans </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800" b="0" dirty="0" smtClean="0">
                          <a:effectLst/>
                          <a:latin typeface="Arial Narrow" panose="020B0606020202030204" pitchFamily="34" charset="0"/>
                        </a:rPr>
                        <a:t>R 289 272 342,00</a:t>
                      </a:r>
                      <a:endParaRPr lang="en-ZA" sz="1800" b="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endParaRPr lang="en-ZA" sz="1800" b="0" dirty="0" smtClean="0">
                        <a:solidFill>
                          <a:schemeClr val="bg1"/>
                        </a:solidFill>
                        <a:effectLst/>
                        <a:latin typeface="Arial Narrow" panose="020B0606020202030204" pitchFamily="34" charset="0"/>
                      </a:endParaRPr>
                    </a:p>
                  </a:txBody>
                  <a:tcPr marL="42569" marR="42569" marT="0" marB="0" anchor="ctr"/>
                </a:tc>
                <a:extLst>
                  <a:ext uri="{0D108BD9-81ED-4DB2-BD59-A6C34878D82A}">
                    <a16:rowId xmlns:a16="http://schemas.microsoft.com/office/drawing/2014/main" xmlns="" val="650971463"/>
                  </a:ext>
                </a:extLst>
              </a:tr>
              <a:tr h="430934">
                <a:tc>
                  <a:txBody>
                    <a:bodyPr/>
                    <a:lstStyle/>
                    <a:p>
                      <a:pPr algn="ct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3</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800" dirty="0" smtClean="0">
                          <a:effectLst/>
                          <a:latin typeface="Arial Narrow" panose="020B0606020202030204" pitchFamily="34" charset="0"/>
                        </a:rPr>
                        <a:t>Chartered Aircraft</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800" dirty="0" smtClean="0">
                          <a:effectLst/>
                          <a:latin typeface="Arial Narrow" panose="020B0606020202030204" pitchFamily="34" charset="0"/>
                          <a:ea typeface="Times New Roman" panose="02020603050405020304" pitchFamily="18" charset="0"/>
                          <a:cs typeface="Times New Roman" panose="02020603050405020304" pitchFamily="18" charset="0"/>
                        </a:rPr>
                        <a:t>R 120 021 439.00</a:t>
                      </a: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10004"/>
                  </a:ext>
                </a:extLst>
              </a:tr>
              <a:tr h="861867">
                <a:tc>
                  <a:txBody>
                    <a:bodyPr/>
                    <a:lstStyle/>
                    <a:p>
                      <a:pPr marL="0" algn="ctr" defTabSz="457200" rtl="0" eaLnBrk="1" latinLnBrk="0" hangingPunct="1">
                        <a:lnSpc>
                          <a:spcPct val="107000"/>
                        </a:lnSpc>
                        <a:spcAft>
                          <a:spcPts val="0"/>
                        </a:spcAft>
                      </a:pPr>
                      <a:r>
                        <a:rPr lang="en-GB" sz="1800" b="1" kern="1200" dirty="0" smtClean="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rPr>
                        <a:t>4</a:t>
                      </a:r>
                      <a:endParaRPr lang="en-US" sz="1800" b="1" kern="1200" dirty="0">
                        <a:solidFill>
                          <a:schemeClr val="lt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87313" indent="-87313" algn="l">
                        <a:spcAft>
                          <a:spcPts val="1200"/>
                        </a:spcAft>
                      </a:pPr>
                      <a:r>
                        <a:rPr lang="en-GB" sz="1800" kern="1200" dirty="0" smtClean="0">
                          <a:solidFill>
                            <a:schemeClr val="dk1"/>
                          </a:solidFill>
                          <a:effectLst/>
                          <a:latin typeface="Arial Narrow" panose="020B0606020202030204" pitchFamily="34" charset="0"/>
                          <a:ea typeface="+mn-ea"/>
                          <a:cs typeface="+mn-cs"/>
                        </a:rPr>
                        <a:t>Welfare Sustenance</a:t>
                      </a:r>
                      <a:endParaRPr lang="en-US" sz="1800" kern="1200" dirty="0">
                        <a:solidFill>
                          <a:schemeClr val="dk1"/>
                        </a:solidFill>
                        <a:effectLst/>
                        <a:latin typeface="Arial Narrow" panose="020B0606020202030204" pitchFamily="34" charset="0"/>
                        <a:ea typeface="+mn-ea"/>
                        <a:cs typeface="+mn-cs"/>
                      </a:endParaRPr>
                    </a:p>
                  </a:txBody>
                  <a:tcPr marL="68580" marR="68580" marT="0" marB="0"/>
                </a:tc>
                <a:tc>
                  <a:txBody>
                    <a:bodyPr/>
                    <a:lstStyle/>
                    <a:p>
                      <a:pPr marL="457200" algn="r">
                        <a:spcAft>
                          <a:spcPts val="1200"/>
                        </a:spcAft>
                      </a:pPr>
                      <a:r>
                        <a:rPr lang="en-GB" sz="1800" kern="1200" dirty="0" smtClean="0">
                          <a:solidFill>
                            <a:schemeClr val="dk1"/>
                          </a:solidFill>
                          <a:effectLst/>
                          <a:latin typeface="Arial Narrow" panose="020B0606020202030204" pitchFamily="34" charset="0"/>
                          <a:ea typeface="+mn-ea"/>
                          <a:cs typeface="+mn-cs"/>
                        </a:rPr>
                        <a:t>R1 747 710.00</a:t>
                      </a:r>
                      <a:endParaRPr lang="en-US" sz="1800" kern="1200" dirty="0">
                        <a:solidFill>
                          <a:schemeClr val="dk1"/>
                        </a:solidFill>
                        <a:effectLst/>
                        <a:latin typeface="Arial Narrow" panose="020B0606020202030204" pitchFamily="34" charset="0"/>
                        <a:ea typeface="+mn-ea"/>
                        <a:cs typeface="+mn-cs"/>
                      </a:endParaRPr>
                    </a:p>
                  </a:txBody>
                  <a:tcPr marL="68580" marR="68580" marT="0" marB="0" anchor="ctr"/>
                </a:tc>
                <a:extLst>
                  <a:ext uri="{0D108BD9-81ED-4DB2-BD59-A6C34878D82A}">
                    <a16:rowId xmlns:a16="http://schemas.microsoft.com/office/drawing/2014/main" xmlns="" val="2207603884"/>
                  </a:ext>
                </a:extLst>
              </a:tr>
              <a:tr h="660851">
                <a:tc gridSpan="2">
                  <a:txBody>
                    <a:bodyPr/>
                    <a:lstStyle/>
                    <a:p>
                      <a:pPr marL="457200" algn="l">
                        <a:spcAft>
                          <a:spcPts val="1200"/>
                        </a:spcAft>
                      </a:pPr>
                      <a:r>
                        <a:rPr lang="en-GB" sz="1800" kern="1200" dirty="0">
                          <a:solidFill>
                            <a:schemeClr val="dk1"/>
                          </a:solidFill>
                          <a:effectLst/>
                          <a:latin typeface="Arial Narrow" panose="020B0606020202030204" pitchFamily="34" charset="0"/>
                          <a:ea typeface="+mn-ea"/>
                          <a:cs typeface="+mn-cs"/>
                        </a:rPr>
                        <a:t>TOTAL</a:t>
                      </a:r>
                      <a:endParaRPr lang="en-US" sz="1800" kern="1200" dirty="0">
                        <a:solidFill>
                          <a:schemeClr val="dk1"/>
                        </a:solidFill>
                        <a:effectLst/>
                        <a:latin typeface="Arial Narrow" panose="020B0606020202030204" pitchFamily="34" charset="0"/>
                        <a:ea typeface="+mn-ea"/>
                        <a:cs typeface="+mn-cs"/>
                      </a:endParaRPr>
                    </a:p>
                  </a:txBody>
                  <a:tcPr marL="68580" marR="68580" marT="0" marB="0"/>
                </a:tc>
                <a:tc hMerge="1">
                  <a:txBody>
                    <a:bodyPr/>
                    <a:lstStyle/>
                    <a:p>
                      <a:endParaRPr lang="en-US"/>
                    </a:p>
                  </a:txBody>
                  <a:tcPr/>
                </a:tc>
                <a:tc>
                  <a:txBody>
                    <a:bodyPr/>
                    <a:lstStyle/>
                    <a:p>
                      <a:pPr marL="457200" algn="r">
                        <a:spcAft>
                          <a:spcPts val="1200"/>
                        </a:spcAft>
                      </a:pPr>
                      <a:r>
                        <a:rPr lang="en-ZA" sz="1800" b="1" kern="1200" dirty="0">
                          <a:solidFill>
                            <a:schemeClr val="dk1"/>
                          </a:solidFill>
                          <a:effectLst/>
                          <a:latin typeface="Arial Narrow" panose="020B0606020202030204" pitchFamily="34" charset="0"/>
                          <a:ea typeface="+mn-ea"/>
                          <a:cs typeface="+mn-cs"/>
                        </a:rPr>
                        <a:t>R </a:t>
                      </a:r>
                      <a:r>
                        <a:rPr lang="en-ZA" sz="1800" b="1" kern="1200" dirty="0" smtClean="0">
                          <a:solidFill>
                            <a:schemeClr val="dk1"/>
                          </a:solidFill>
                          <a:effectLst/>
                          <a:latin typeface="Arial Narrow" panose="020B0606020202030204" pitchFamily="34" charset="0"/>
                          <a:ea typeface="+mn-ea"/>
                          <a:cs typeface="+mn-cs"/>
                        </a:rPr>
                        <a:t>1</a:t>
                      </a:r>
                      <a:r>
                        <a:rPr lang="en-ZA" sz="1800" b="1" kern="1200" baseline="0" dirty="0" smtClean="0">
                          <a:solidFill>
                            <a:schemeClr val="dk1"/>
                          </a:solidFill>
                          <a:effectLst/>
                          <a:latin typeface="Arial Narrow" panose="020B0606020202030204" pitchFamily="34" charset="0"/>
                          <a:ea typeface="+mn-ea"/>
                          <a:cs typeface="+mn-cs"/>
                        </a:rPr>
                        <a:t> 377 112 820,00</a:t>
                      </a:r>
                      <a:endParaRPr lang="en-US" sz="1800" b="1" kern="1200" dirty="0">
                        <a:solidFill>
                          <a:schemeClr val="dk1"/>
                        </a:solidFill>
                        <a:effectLst/>
                        <a:latin typeface="Arial Narrow" panose="020B0606020202030204" pitchFamily="34" charset="0"/>
                        <a:ea typeface="+mn-ea"/>
                        <a:cs typeface="+mn-cs"/>
                      </a:endParaRPr>
                    </a:p>
                  </a:txBody>
                  <a:tcPr marL="68580" marR="68580" marT="0" marB="0"/>
                </a:tc>
                <a:extLst>
                  <a:ext uri="{0D108BD9-81ED-4DB2-BD59-A6C34878D82A}">
                    <a16:rowId xmlns:a16="http://schemas.microsoft.com/office/drawing/2014/main" xmlns="" val="3180849554"/>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34115787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658813" y="0"/>
            <a:ext cx="9404350" cy="1400175"/>
          </a:xfrm>
        </p:spPr>
        <p:txBody>
          <a:bodyPr/>
          <a:lstStyle/>
          <a:p>
            <a:pPr algn="ctr" eaLnBrk="1" hangingPunct="1"/>
            <a:r>
              <a:rPr lang="en-ZA" altLang="en-US" sz="4000" b="1" dirty="0" smtClean="0">
                <a:latin typeface="Arial Narrow" panose="020B0606020202030204" pitchFamily="34" charset="0"/>
              </a:rPr>
              <a:t/>
            </a:r>
            <a:br>
              <a:rPr lang="en-ZA" altLang="en-US" sz="4000" b="1" dirty="0" smtClean="0">
                <a:latin typeface="Arial Narrow" panose="020B0606020202030204" pitchFamily="34" charset="0"/>
              </a:rPr>
            </a:br>
            <a:r>
              <a:rPr lang="en-ZA" altLang="en-US" sz="3600" b="1" dirty="0" smtClean="0">
                <a:latin typeface="Arial" panose="020B0604020202020204" pitchFamily="34" charset="0"/>
                <a:cs typeface="Arial" panose="020B0604020202020204" pitchFamily="34" charset="0"/>
              </a:rPr>
              <a:t>COMPARISON BETWEEN INDUSTRY AND PROJECT THUSANO</a:t>
            </a:r>
            <a:endParaRPr lang="en-GB" altLang="en-US" sz="3600" b="1" dirty="0">
              <a:latin typeface="Arial" panose="020B0604020202020204" pitchFamily="34" charset="0"/>
              <a:cs typeface="Arial" panose="020B060402020202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48</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1807137398"/>
              </p:ext>
            </p:extLst>
          </p:nvPr>
        </p:nvGraphicFramePr>
        <p:xfrm>
          <a:off x="0" y="1854972"/>
          <a:ext cx="12079625" cy="4506440"/>
        </p:xfrm>
        <a:graphic>
          <a:graphicData uri="http://schemas.openxmlformats.org/drawingml/2006/table">
            <a:tbl>
              <a:tblPr firstRow="1" firstCol="1" bandRow="1">
                <a:tableStyleId>{5C22544A-7EE6-4342-B048-85BDC9FD1C3A}</a:tableStyleId>
              </a:tblPr>
              <a:tblGrid>
                <a:gridCol w="916932">
                  <a:extLst>
                    <a:ext uri="{9D8B030D-6E8A-4147-A177-3AD203B41FA5}">
                      <a16:colId xmlns:a16="http://schemas.microsoft.com/office/drawing/2014/main" xmlns="" val="3967620050"/>
                    </a:ext>
                  </a:extLst>
                </a:gridCol>
                <a:gridCol w="686100">
                  <a:extLst>
                    <a:ext uri="{9D8B030D-6E8A-4147-A177-3AD203B41FA5}">
                      <a16:colId xmlns:a16="http://schemas.microsoft.com/office/drawing/2014/main" xmlns="" val="3209956821"/>
                    </a:ext>
                  </a:extLst>
                </a:gridCol>
                <a:gridCol w="1079550">
                  <a:extLst>
                    <a:ext uri="{9D8B030D-6E8A-4147-A177-3AD203B41FA5}">
                      <a16:colId xmlns:a16="http://schemas.microsoft.com/office/drawing/2014/main" xmlns="" val="2265040396"/>
                    </a:ext>
                  </a:extLst>
                </a:gridCol>
                <a:gridCol w="1304647">
                  <a:extLst>
                    <a:ext uri="{9D8B030D-6E8A-4147-A177-3AD203B41FA5}">
                      <a16:colId xmlns:a16="http://schemas.microsoft.com/office/drawing/2014/main" xmlns="" val="2262574223"/>
                    </a:ext>
                  </a:extLst>
                </a:gridCol>
                <a:gridCol w="1132065">
                  <a:extLst>
                    <a:ext uri="{9D8B030D-6E8A-4147-A177-3AD203B41FA5}">
                      <a16:colId xmlns:a16="http://schemas.microsoft.com/office/drawing/2014/main" xmlns="" val="2634959758"/>
                    </a:ext>
                  </a:extLst>
                </a:gridCol>
                <a:gridCol w="1097760">
                  <a:extLst>
                    <a:ext uri="{9D8B030D-6E8A-4147-A177-3AD203B41FA5}">
                      <a16:colId xmlns:a16="http://schemas.microsoft.com/office/drawing/2014/main" xmlns="" val="3134804364"/>
                    </a:ext>
                  </a:extLst>
                </a:gridCol>
                <a:gridCol w="1269286">
                  <a:extLst>
                    <a:ext uri="{9D8B030D-6E8A-4147-A177-3AD203B41FA5}">
                      <a16:colId xmlns:a16="http://schemas.microsoft.com/office/drawing/2014/main" xmlns="" val="3606612221"/>
                    </a:ext>
                  </a:extLst>
                </a:gridCol>
                <a:gridCol w="1471214">
                  <a:extLst>
                    <a:ext uri="{9D8B030D-6E8A-4147-A177-3AD203B41FA5}">
                      <a16:colId xmlns:a16="http://schemas.microsoft.com/office/drawing/2014/main" xmlns="" val="745091728"/>
                    </a:ext>
                  </a:extLst>
                </a:gridCol>
                <a:gridCol w="1471214">
                  <a:extLst>
                    <a:ext uri="{9D8B030D-6E8A-4147-A177-3AD203B41FA5}">
                      <a16:colId xmlns:a16="http://schemas.microsoft.com/office/drawing/2014/main" xmlns="" val="20008"/>
                    </a:ext>
                  </a:extLst>
                </a:gridCol>
                <a:gridCol w="1650857">
                  <a:extLst>
                    <a:ext uri="{9D8B030D-6E8A-4147-A177-3AD203B41FA5}">
                      <a16:colId xmlns:a16="http://schemas.microsoft.com/office/drawing/2014/main" xmlns="" val="2096358417"/>
                    </a:ext>
                  </a:extLst>
                </a:gridCol>
              </a:tblGrid>
              <a:tr h="1082126">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Entity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gridSpan="8">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Expenditure Over the Period of Six (6) Years</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pPr algn="ctr">
                        <a:lnSpc>
                          <a:spcPct val="107000"/>
                        </a:lnSpc>
                        <a:spcAft>
                          <a:spcPts val="0"/>
                        </a:spcAft>
                      </a:pPr>
                      <a:endParaRPr lang="en-ZA" sz="18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hMerge="1">
                  <a:txBody>
                    <a:bodyPr/>
                    <a:lstStyle/>
                    <a:p>
                      <a:endParaRPr lang="en-US"/>
                    </a:p>
                  </a:txBody>
                  <a:tcP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Total Amount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4010894253"/>
                  </a:ext>
                </a:extLst>
              </a:tr>
              <a:tr h="541064">
                <a:tc>
                  <a:txBody>
                    <a:bodyPr/>
                    <a:lstStyle/>
                    <a:p>
                      <a:pPr>
                        <a:lnSpc>
                          <a:spcPct val="107000"/>
                        </a:lnSpc>
                      </a:pPr>
                      <a:endParaRPr lang="en-ZA" sz="1400" dirty="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a:effectLst/>
                          <a:latin typeface="Arial Narrow" panose="020B0606020202030204" pitchFamily="34" charset="0"/>
                        </a:rPr>
                        <a:t>a</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b</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c</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d</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e</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f</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g</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h</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520460">
                <a:tc rowSpan="2">
                  <a:txBody>
                    <a:bodyPr/>
                    <a:lstStyle/>
                    <a:p>
                      <a:pPr algn="ctr">
                        <a:lnSpc>
                          <a:spcPct val="107000"/>
                        </a:lnSpc>
                        <a:spcAft>
                          <a:spcPts val="0"/>
                        </a:spcAft>
                      </a:pP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Industry</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2009</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2010</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2011</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2012</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2013</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2014</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2015</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rowSpan="2">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endPar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0"/>
                        </a:spcAft>
                        <a:buClrTx/>
                        <a:buSzTx/>
                        <a:buFontTx/>
                        <a:buNone/>
                        <a:tabLst/>
                        <a:defRPr/>
                      </a:pPr>
                      <a:endPar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marR="0" lvl="0" indent="0" algn="r" defTabSz="457200" rtl="0" eaLnBrk="1" fontAlgn="auto" latinLnBrk="0" hangingPunct="1">
                        <a:lnSpc>
                          <a:spcPct val="107000"/>
                        </a:lnSpc>
                        <a:spcBef>
                          <a:spcPts val="0"/>
                        </a:spcBef>
                        <a:spcAft>
                          <a:spcPts val="0"/>
                        </a:spcAft>
                        <a:buClrTx/>
                        <a:buSzTx/>
                        <a:buFontTx/>
                        <a:buNone/>
                        <a:tabLst/>
                        <a:defRPr/>
                      </a:pPr>
                      <a:r>
                        <a:rPr lang="en-ZA" sz="1400" b="1"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R2 672</a:t>
                      </a:r>
                      <a:r>
                        <a:rPr lang="en-ZA" sz="1400" b="1" baseline="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269 713</a:t>
                      </a:r>
                      <a:endParaRPr lang="en-ZA" sz="14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3253912630"/>
                  </a:ext>
                </a:extLst>
              </a:tr>
              <a:tr h="520460">
                <a:tc vMerge="1">
                  <a:txBody>
                    <a:bodyPr/>
                    <a:lstStyle/>
                    <a:p>
                      <a:endParaRPr lang="en-ZA"/>
                    </a:p>
                  </a:txBody>
                  <a:tcP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Amount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 362 762,299</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 379</a:t>
                      </a:r>
                      <a:r>
                        <a:rPr lang="en-ZA" sz="14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810,133</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 364 476,646</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423 999,302</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632</a:t>
                      </a:r>
                      <a:r>
                        <a:rPr lang="en-ZA" sz="1400" b="0" baseline="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124 568</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R509 096 765</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R0.00</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vMerge="1">
                  <a:txBody>
                    <a:bodyPr/>
                    <a:lstStyle/>
                    <a:p>
                      <a:pPr marL="0" marR="0" lvl="0" indent="0" algn="r" defTabSz="457200" rtl="0" eaLnBrk="1" fontAlgn="auto" latinLnBrk="0" hangingPunct="1">
                        <a:lnSpc>
                          <a:spcPct val="107000"/>
                        </a:lnSpc>
                        <a:spcBef>
                          <a:spcPts val="0"/>
                        </a:spcBef>
                        <a:spcAft>
                          <a:spcPts val="0"/>
                        </a:spcAft>
                        <a:buClrTx/>
                        <a:buSzTx/>
                        <a:buFontTx/>
                        <a:buNone/>
                        <a:tabLst/>
                        <a:defRPr/>
                      </a:pPr>
                      <a:endParaRPr lang="en-ZA" sz="18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1072424660"/>
                  </a:ext>
                </a:extLst>
              </a:tr>
              <a:tr h="545006">
                <a:tc rowSpan="2">
                  <a:txBody>
                    <a:bodyPr/>
                    <a:lstStyle/>
                    <a:p>
                      <a:pPr algn="ctr">
                        <a:lnSpc>
                          <a:spcPct val="107000"/>
                        </a:lnSpc>
                        <a:spcAft>
                          <a:spcPts val="0"/>
                        </a:spcAft>
                      </a:pP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Project</a:t>
                      </a:r>
                      <a:r>
                        <a:rPr lang="en-ZA" sz="14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THUSANO</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2015</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2016</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2017</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2018</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2019</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2020</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2021</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650971463"/>
                  </a:ext>
                </a:extLst>
              </a:tr>
              <a:tr h="560334">
                <a:tc vMerge="1">
                  <a:txBody>
                    <a:bodyPr/>
                    <a:lstStyle/>
                    <a:p>
                      <a:endParaRPr lang="en-ZA"/>
                    </a:p>
                  </a:txBody>
                  <a:tcP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Amount</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R6  125 800</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R143 952 671</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400" dirty="0" smtClean="0">
                          <a:effectLst/>
                          <a:latin typeface="Arial Narrow" panose="020B0606020202030204" pitchFamily="34" charset="0"/>
                          <a:ea typeface="Times New Roman" panose="02020603050405020304" pitchFamily="18" charset="0"/>
                          <a:cs typeface="Times New Roman" panose="02020603050405020304" pitchFamily="18" charset="0"/>
                        </a:rPr>
                        <a:t>R170 662 596</a:t>
                      </a:r>
                      <a:endParaRPr lang="en-ZA" sz="14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R274 393 655</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219 595 670</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323 001 126</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4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239</a:t>
                      </a:r>
                      <a:r>
                        <a:rPr lang="en-ZA" sz="1400" b="0" baseline="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381 302 </a:t>
                      </a:r>
                      <a:endParaRPr lang="en-ZA" sz="14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endParaRPr lang="en-ZA" sz="1400" b="1"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r">
                        <a:lnSpc>
                          <a:spcPct val="107000"/>
                        </a:lnSpc>
                        <a:spcAft>
                          <a:spcPts val="0"/>
                        </a:spcAft>
                      </a:pPr>
                      <a:r>
                        <a:rPr lang="en-ZA" sz="1400" b="1"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1 377 112 820</a:t>
                      </a:r>
                    </a:p>
                    <a:p>
                      <a:pPr marL="0" marR="0" indent="0" algn="r" defTabSz="457200" rtl="0" eaLnBrk="1" fontAlgn="auto" latinLnBrk="0" hangingPunct="1">
                        <a:lnSpc>
                          <a:spcPct val="107000"/>
                        </a:lnSpc>
                        <a:spcBef>
                          <a:spcPts val="0"/>
                        </a:spcBef>
                        <a:spcAft>
                          <a:spcPts val="0"/>
                        </a:spcAft>
                        <a:buClrTx/>
                        <a:buSzTx/>
                        <a:buFontTx/>
                        <a:buNone/>
                        <a:tabLst/>
                        <a:defRPr/>
                      </a:pPr>
                      <a:endParaRPr lang="en-ZA" sz="1400" b="1" dirty="0">
                        <a:solidFill>
                          <a:srgbClr val="FF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699321157"/>
                  </a:ext>
                </a:extLst>
              </a:tr>
              <a:tr h="612476">
                <a:tc>
                  <a:txBody>
                    <a:bodyPr/>
                    <a:lstStyle/>
                    <a:p>
                      <a:r>
                        <a:rPr lang="en-ZA" sz="1400" dirty="0" smtClean="0">
                          <a:latin typeface="Arial Narrow" panose="020B0606020202030204" pitchFamily="34" charset="0"/>
                        </a:rPr>
                        <a:t>Savings</a:t>
                      </a:r>
                      <a:endParaRPr lang="en-ZA" sz="1400" dirty="0">
                        <a:latin typeface="Arial Narrow" panose="020B0606020202030204" pitchFamily="34" charset="0"/>
                      </a:endParaRPr>
                    </a:p>
                  </a:txBody>
                  <a:tcPr marL="42569" marR="42569" marT="0" marB="0"/>
                </a:tc>
                <a:tc>
                  <a:txBody>
                    <a:bodyPr/>
                    <a:lstStyle/>
                    <a:p>
                      <a:endParaRPr lang="en-ZA" sz="1400" dirty="0">
                        <a:latin typeface="Arial Narrow" panose="020B0606020202030204" pitchFamily="34" charset="0"/>
                      </a:endParaRPr>
                    </a:p>
                  </a:txBody>
                  <a:tcPr marL="42569" marR="42569" marT="0" marB="0"/>
                </a:tc>
                <a:tc>
                  <a:txBody>
                    <a:bodyPr/>
                    <a:lstStyle/>
                    <a:p>
                      <a:endParaRPr lang="en-ZA" sz="1400">
                        <a:latin typeface="Arial Narrow" panose="020B0606020202030204" pitchFamily="34" charset="0"/>
                      </a:endParaRPr>
                    </a:p>
                  </a:txBody>
                  <a:tcPr marL="42569" marR="42569" marT="0" marB="0"/>
                </a:tc>
                <a:tc>
                  <a:txBody>
                    <a:bodyPr/>
                    <a:lstStyle/>
                    <a:p>
                      <a:endParaRPr lang="en-ZA" sz="1400">
                        <a:latin typeface="Arial Narrow" panose="020B0606020202030204" pitchFamily="34" charset="0"/>
                      </a:endParaRPr>
                    </a:p>
                  </a:txBody>
                  <a:tcPr marL="42569" marR="42569" marT="0" marB="0"/>
                </a:tc>
                <a:tc>
                  <a:txBody>
                    <a:bodyPr/>
                    <a:lstStyle/>
                    <a:p>
                      <a:endParaRPr lang="en-ZA" sz="1400">
                        <a:latin typeface="Arial Narrow" panose="020B0606020202030204" pitchFamily="34" charset="0"/>
                      </a:endParaRPr>
                    </a:p>
                  </a:txBody>
                  <a:tcPr marL="42569" marR="42569" marT="0" marB="0"/>
                </a:tc>
                <a:tc>
                  <a:txBody>
                    <a:bodyPr/>
                    <a:lstStyle/>
                    <a:p>
                      <a:endParaRPr lang="en-ZA" sz="1400">
                        <a:latin typeface="Arial Narrow" panose="020B0606020202030204" pitchFamily="34" charset="0"/>
                      </a:endParaRPr>
                    </a:p>
                  </a:txBody>
                  <a:tcPr marL="42569" marR="42569" marT="0" marB="0" anchor="ctr"/>
                </a:tc>
                <a:tc>
                  <a:txBody>
                    <a:bodyPr/>
                    <a:lstStyle/>
                    <a:p>
                      <a:endParaRPr lang="en-ZA" sz="1400">
                        <a:latin typeface="Arial Narrow" panose="020B0606020202030204" pitchFamily="34" charset="0"/>
                      </a:endParaRPr>
                    </a:p>
                  </a:txBody>
                  <a:tcPr marL="42569" marR="42569" marT="0" marB="0" anchor="ctr"/>
                </a:tc>
                <a:tc>
                  <a:txBody>
                    <a:bodyPr/>
                    <a:lstStyle/>
                    <a:p>
                      <a:endParaRPr lang="en-ZA" sz="1400" dirty="0">
                        <a:latin typeface="Arial Narrow" panose="020B0606020202030204" pitchFamily="34" charset="0"/>
                      </a:endParaRPr>
                    </a:p>
                  </a:txBody>
                  <a:tcPr marL="42569" marR="42569" marT="0" marB="0" anchor="ctr"/>
                </a:tc>
                <a:tc>
                  <a:txBody>
                    <a:bodyPr/>
                    <a:lstStyle/>
                    <a:p>
                      <a:pPr algn="r"/>
                      <a:endParaRPr lang="en-ZA" sz="1400" dirty="0">
                        <a:solidFill>
                          <a:srgbClr val="FF0000"/>
                        </a:solidFill>
                        <a:latin typeface="Arial Narrow" panose="020B0606020202030204" pitchFamily="34" charset="0"/>
                      </a:endParaRPr>
                    </a:p>
                  </a:txBody>
                  <a:tcPr marL="42569" marR="42569" marT="0" marB="0" anchor="ctr"/>
                </a:tc>
                <a:tc>
                  <a:txBody>
                    <a:bodyPr/>
                    <a:lstStyle/>
                    <a:p>
                      <a:pPr algn="r"/>
                      <a:r>
                        <a:rPr lang="en-ZA" sz="1400" b="1" dirty="0" smtClean="0">
                          <a:latin typeface="Arial Narrow" panose="020B0606020202030204" pitchFamily="34" charset="0"/>
                        </a:rPr>
                        <a:t>     R 1</a:t>
                      </a:r>
                      <a:r>
                        <a:rPr lang="en-ZA" sz="1400" b="1" baseline="0" dirty="0" smtClean="0">
                          <a:latin typeface="Arial Narrow" panose="020B0606020202030204" pitchFamily="34" charset="0"/>
                        </a:rPr>
                        <a:t> 295 156 893    </a:t>
                      </a:r>
                      <a:endParaRPr lang="en-ZA" sz="1400" b="1" dirty="0">
                        <a:solidFill>
                          <a:srgbClr val="FF0000"/>
                        </a:solidFill>
                        <a:latin typeface="Arial Narrow" panose="020B0606020202030204" pitchFamily="34" charset="0"/>
                      </a:endParaRPr>
                    </a:p>
                  </a:txBody>
                  <a:tcPr marL="42569" marR="42569" marT="0" marB="0" anchor="ctr"/>
                </a:tc>
                <a:extLst>
                  <a:ext uri="{0D108BD9-81ED-4DB2-BD59-A6C34878D82A}">
                    <a16:rowId xmlns:a16="http://schemas.microsoft.com/office/drawing/2014/main" xmlns="" val="1483407455"/>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15681206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xmlns="" id="{4D30EDC6-D1C5-4B07-BA0E-9AC1B0D9D7F1}"/>
              </a:ext>
            </a:extLst>
          </p:cNvPr>
          <p:cNvSpPr>
            <a:spLocks noGrp="1"/>
          </p:cNvSpPr>
          <p:nvPr>
            <p:ph type="title"/>
          </p:nvPr>
        </p:nvSpPr>
        <p:spPr>
          <a:xfrm>
            <a:off x="616855" y="60325"/>
            <a:ext cx="9404350" cy="1400175"/>
          </a:xfrm>
        </p:spPr>
        <p:txBody>
          <a:bodyPr/>
          <a:lstStyle/>
          <a:p>
            <a:pPr algn="ctr" eaLnBrk="1" hangingPunct="1"/>
            <a:r>
              <a:rPr lang="en-ZA" altLang="en-US" sz="3600" b="1" dirty="0" smtClean="0">
                <a:latin typeface="Arial Narrow" panose="020B0606020202030204" pitchFamily="34" charset="0"/>
              </a:rPr>
              <a:t>PROJECTED EXPENDITURE FOR THE REMAINDER OF THE CONTRACT</a:t>
            </a:r>
            <a:endParaRPr lang="en-GB" altLang="en-US" sz="3600" b="1" dirty="0">
              <a:latin typeface="Arial Narrow" panose="020B0606020202030204" pitchFamily="34" charset="0"/>
            </a:endParaRPr>
          </a:p>
        </p:txBody>
      </p:sp>
      <p:sp>
        <p:nvSpPr>
          <p:cNvPr id="15467" name="Slide Number Placeholder 3">
            <a:extLst>
              <a:ext uri="{FF2B5EF4-FFF2-40B4-BE49-F238E27FC236}">
                <a16:creationId xmlns:a16="http://schemas.microsoft.com/office/drawing/2014/main" xmlns="" id="{B1C3F554-9248-420E-BC1E-AFE03AE22FD6}"/>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988ABA9A-4465-4CDD-9F01-ADC90500BC95}" type="slidenum">
              <a:rPr lang="en-ZA" altLang="en-US" sz="2800">
                <a:solidFill>
                  <a:srgbClr val="FFFFFF"/>
                </a:solidFill>
              </a:rPr>
              <a:pPr algn="ctr" eaLnBrk="1" hangingPunct="1">
                <a:spcBef>
                  <a:spcPct val="0"/>
                </a:spcBef>
                <a:buClrTx/>
                <a:buSzTx/>
                <a:buFontTx/>
                <a:buNone/>
              </a:pPr>
              <a:t>49</a:t>
            </a:fld>
            <a:endParaRPr lang="en-ZA" altLang="en-US" sz="2800">
              <a:solidFill>
                <a:srgbClr val="FFFFFF"/>
              </a:solidFill>
            </a:endParaRPr>
          </a:p>
        </p:txBody>
      </p:sp>
      <p:sp>
        <p:nvSpPr>
          <p:cNvPr id="4" name="Rectangle 1"/>
          <p:cNvSpPr>
            <a:spLocks noChangeArrowheads="1"/>
          </p:cNvSpPr>
          <p:nvPr/>
        </p:nvSpPr>
        <p:spPr bwMode="auto">
          <a:xfrm>
            <a:off x="-661766" y="-135095"/>
            <a:ext cx="14803511" cy="4639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graphicFrame>
        <p:nvGraphicFramePr>
          <p:cNvPr id="3" name="Table Placeholder 2"/>
          <p:cNvGraphicFramePr>
            <a:graphicFrameLocks noGrp="1"/>
          </p:cNvGraphicFramePr>
          <p:nvPr>
            <p:ph type="tbl" idx="1"/>
            <p:extLst>
              <p:ext uri="{D42A27DB-BD31-4B8C-83A1-F6EECF244321}">
                <p14:modId xmlns:p14="http://schemas.microsoft.com/office/powerpoint/2010/main" xmlns="" val="1692887751"/>
              </p:ext>
            </p:extLst>
          </p:nvPr>
        </p:nvGraphicFramePr>
        <p:xfrm>
          <a:off x="160421" y="1755775"/>
          <a:ext cx="11887200" cy="3955214"/>
        </p:xfrm>
        <a:graphic>
          <a:graphicData uri="http://schemas.openxmlformats.org/drawingml/2006/table">
            <a:tbl>
              <a:tblPr firstRow="1" firstCol="1" bandRow="1">
                <a:tableStyleId>{5C22544A-7EE6-4342-B048-85BDC9FD1C3A}</a:tableStyleId>
              </a:tblPr>
              <a:tblGrid>
                <a:gridCol w="1751028">
                  <a:extLst>
                    <a:ext uri="{9D8B030D-6E8A-4147-A177-3AD203B41FA5}">
                      <a16:colId xmlns:a16="http://schemas.microsoft.com/office/drawing/2014/main" xmlns="" val="3967620050"/>
                    </a:ext>
                  </a:extLst>
                </a:gridCol>
                <a:gridCol w="862976">
                  <a:extLst>
                    <a:ext uri="{9D8B030D-6E8A-4147-A177-3AD203B41FA5}">
                      <a16:colId xmlns:a16="http://schemas.microsoft.com/office/drawing/2014/main" xmlns="" val="3209956821"/>
                    </a:ext>
                  </a:extLst>
                </a:gridCol>
                <a:gridCol w="1174233">
                  <a:extLst>
                    <a:ext uri="{9D8B030D-6E8A-4147-A177-3AD203B41FA5}">
                      <a16:colId xmlns:a16="http://schemas.microsoft.com/office/drawing/2014/main" xmlns="" val="2265040396"/>
                    </a:ext>
                  </a:extLst>
                </a:gridCol>
                <a:gridCol w="1693326">
                  <a:extLst>
                    <a:ext uri="{9D8B030D-6E8A-4147-A177-3AD203B41FA5}">
                      <a16:colId xmlns:a16="http://schemas.microsoft.com/office/drawing/2014/main" xmlns="" val="2262574223"/>
                    </a:ext>
                  </a:extLst>
                </a:gridCol>
                <a:gridCol w="1398157">
                  <a:extLst>
                    <a:ext uri="{9D8B030D-6E8A-4147-A177-3AD203B41FA5}">
                      <a16:colId xmlns:a16="http://schemas.microsoft.com/office/drawing/2014/main" xmlns="" val="2634959758"/>
                    </a:ext>
                  </a:extLst>
                </a:gridCol>
                <a:gridCol w="1475835">
                  <a:extLst>
                    <a:ext uri="{9D8B030D-6E8A-4147-A177-3AD203B41FA5}">
                      <a16:colId xmlns:a16="http://schemas.microsoft.com/office/drawing/2014/main" xmlns="" val="3134804364"/>
                    </a:ext>
                  </a:extLst>
                </a:gridCol>
                <a:gridCol w="1677791">
                  <a:extLst>
                    <a:ext uri="{9D8B030D-6E8A-4147-A177-3AD203B41FA5}">
                      <a16:colId xmlns:a16="http://schemas.microsoft.com/office/drawing/2014/main" xmlns="" val="3606612221"/>
                    </a:ext>
                  </a:extLst>
                </a:gridCol>
                <a:gridCol w="1853854">
                  <a:extLst>
                    <a:ext uri="{9D8B030D-6E8A-4147-A177-3AD203B41FA5}">
                      <a16:colId xmlns:a16="http://schemas.microsoft.com/office/drawing/2014/main" xmlns="" val="2096358417"/>
                    </a:ext>
                  </a:extLst>
                </a:gridCol>
              </a:tblGrid>
              <a:tr h="871429">
                <a:tc>
                  <a:txBody>
                    <a:bodyPr/>
                    <a:lstStyle/>
                    <a:p>
                      <a:pPr>
                        <a:lnSpc>
                          <a:spcPct val="107000"/>
                        </a:lnSpc>
                      </a:pPr>
                      <a:endParaRPr lang="en-ZA" sz="1600" dirty="0">
                        <a:effectLst/>
                        <a:latin typeface="Arial Narrow" panose="020B0606020202030204" pitchFamily="34"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mn-ea"/>
                          <a:cs typeface="+mn-cs"/>
                        </a:rPr>
                        <a:t>Years</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2021</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2022</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2023</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2024</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2025</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US" sz="1600" dirty="0" smtClean="0">
                          <a:effectLst/>
                          <a:latin typeface="Arial Narrow" panose="020B0606020202030204" pitchFamily="34" charset="0"/>
                          <a:ea typeface="Times New Roman" panose="02020603050405020304" pitchFamily="18" charset="0"/>
                          <a:cs typeface="Times New Roman" panose="02020603050405020304" pitchFamily="18" charset="0"/>
                        </a:rPr>
                        <a:t>Total</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523576977"/>
                  </a:ext>
                </a:extLst>
              </a:tr>
              <a:tr h="877777">
                <a:tc rowSpan="2">
                  <a:txBody>
                    <a:bodyPr/>
                    <a:lstStyle/>
                    <a:p>
                      <a:pPr algn="ctr">
                        <a:lnSpc>
                          <a:spcPct val="107000"/>
                        </a:lnSpc>
                        <a:spcAft>
                          <a:spcPts val="0"/>
                        </a:spcAft>
                      </a:pPr>
                      <a:endPar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endPar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endParaRPr>
                    </a:p>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Project</a:t>
                      </a:r>
                      <a:r>
                        <a:rPr lang="en-ZA" sz="16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ed Expenditure</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b</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c</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d</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e</a:t>
                      </a:r>
                      <a:endParaRPr lang="en-ZA" sz="16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f</a:t>
                      </a:r>
                      <a:endParaRPr lang="en-ZA" sz="16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ctr">
                        <a:lnSpc>
                          <a:spcPct val="107000"/>
                        </a:lnSpc>
                        <a:spcAft>
                          <a:spcPts val="0"/>
                        </a:spcAft>
                      </a:pPr>
                      <a:r>
                        <a:rPr lang="en-ZA" sz="16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g</a:t>
                      </a:r>
                      <a:endParaRPr lang="en-ZA" sz="16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650971463"/>
                  </a:ext>
                </a:extLst>
              </a:tr>
              <a:tr h="2206008">
                <a:tc vMerge="1">
                  <a:txBody>
                    <a:bodyPr/>
                    <a:lstStyle/>
                    <a:p>
                      <a:endParaRPr lang="en-ZA"/>
                    </a:p>
                  </a:txBody>
                  <a:tcPr/>
                </a:tc>
                <a:tc>
                  <a:txBody>
                    <a:bodyPr/>
                    <a:lstStyle/>
                    <a:p>
                      <a:pP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Amount</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R277</a:t>
                      </a:r>
                      <a:r>
                        <a:rPr lang="en-ZA" sz="16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624 611</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R305</a:t>
                      </a:r>
                      <a:r>
                        <a:rPr lang="en-ZA" sz="16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387 072.1</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nSpc>
                          <a:spcPct val="107000"/>
                        </a:lnSpc>
                        <a:spcAft>
                          <a:spcPts val="0"/>
                        </a:spcAft>
                      </a:pPr>
                      <a:r>
                        <a:rPr lang="en-ZA" sz="1600" dirty="0" smtClean="0">
                          <a:effectLst/>
                          <a:latin typeface="Arial Narrow" panose="020B0606020202030204" pitchFamily="34" charset="0"/>
                          <a:ea typeface="Times New Roman" panose="02020603050405020304" pitchFamily="18" charset="0"/>
                          <a:cs typeface="Times New Roman" panose="02020603050405020304" pitchFamily="18" charset="0"/>
                        </a:rPr>
                        <a:t>R335</a:t>
                      </a:r>
                      <a:r>
                        <a:rPr lang="en-ZA" sz="1600" baseline="0" dirty="0" smtClean="0">
                          <a:effectLst/>
                          <a:latin typeface="Arial Narrow" panose="020B0606020202030204" pitchFamily="34" charset="0"/>
                          <a:ea typeface="Times New Roman" panose="02020603050405020304" pitchFamily="18" charset="0"/>
                          <a:cs typeface="Times New Roman" panose="02020603050405020304" pitchFamily="18" charset="0"/>
                        </a:rPr>
                        <a:t> 925 707.21</a:t>
                      </a:r>
                      <a:endParaRPr lang="en-ZA" sz="1600"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6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R369</a:t>
                      </a:r>
                      <a:r>
                        <a:rPr lang="en-ZA" sz="1600" b="0" baseline="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518 277.93</a:t>
                      </a:r>
                      <a:endParaRPr lang="en-ZA" sz="16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l">
                        <a:lnSpc>
                          <a:spcPct val="107000"/>
                        </a:lnSpc>
                        <a:spcAft>
                          <a:spcPts val="0"/>
                        </a:spcAft>
                      </a:pPr>
                      <a:r>
                        <a:rPr lang="en-US" sz="1600" b="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Contract</a:t>
                      </a:r>
                      <a:r>
                        <a:rPr lang="en-US" sz="1600" b="0" baseline="0"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 ends in Jan 2025, however, Cuban specialists will go to Cuba in Dec 2024 for vacation and will not return in Jan 2025.</a:t>
                      </a:r>
                      <a:endParaRPr lang="en-ZA" sz="1600" b="0"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tc>
                  <a:txBody>
                    <a:bodyPr/>
                    <a:lstStyle/>
                    <a:p>
                      <a:pPr algn="r">
                        <a:lnSpc>
                          <a:spcPct val="107000"/>
                        </a:lnSpc>
                        <a:spcAft>
                          <a:spcPts val="0"/>
                        </a:spcAft>
                      </a:pPr>
                      <a:r>
                        <a:rPr lang="en-ZA" sz="1600" b="1" dirty="0" smtClean="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rPr>
                        <a:t>R 1 288 455 668,24</a:t>
                      </a:r>
                      <a:endParaRPr lang="en-ZA" sz="1600" b="1" dirty="0">
                        <a:solidFill>
                          <a:schemeClr val="bg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42569" marR="42569" marT="0" marB="0" anchor="ctr"/>
                </a:tc>
                <a:extLst>
                  <a:ext uri="{0D108BD9-81ED-4DB2-BD59-A6C34878D82A}">
                    <a16:rowId xmlns:a16="http://schemas.microsoft.com/office/drawing/2014/main" xmlns="" val="699321157"/>
                  </a:ext>
                </a:extLst>
              </a:tr>
            </a:tbl>
          </a:graphicData>
        </a:graphic>
      </p:graphicFrame>
      <p:sp>
        <p:nvSpPr>
          <p:cNvPr id="6"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xmlns="" val="2340152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C3885946-943D-4B5D-8EB3-97D4ABB7653D}"/>
              </a:ext>
            </a:extLst>
          </p:cNvPr>
          <p:cNvSpPr>
            <a:spLocks noGrp="1"/>
          </p:cNvSpPr>
          <p:nvPr>
            <p:ph type="title"/>
          </p:nvPr>
        </p:nvSpPr>
        <p:spPr>
          <a:xfrm>
            <a:off x="646113" y="0"/>
            <a:ext cx="9404350" cy="1400175"/>
          </a:xfrm>
        </p:spPr>
        <p:txBody>
          <a:bodyPr/>
          <a:lstStyle/>
          <a:p>
            <a:pPr algn="ctr" eaLnBrk="1" hangingPunct="1"/>
            <a:r>
              <a:rPr lang="en-ZA" altLang="en-US" sz="3600" b="1" dirty="0" smtClean="0">
                <a:latin typeface="Arial Narrow" panose="020B0606020202030204" pitchFamily="34" charset="0"/>
              </a:rPr>
              <a:t>BACKGROUND (1/3)</a:t>
            </a:r>
            <a:endParaRPr lang="en-GB" altLang="en-US" sz="3600" b="1" dirty="0">
              <a:latin typeface="Arial Narrow" panose="020B0606020202030204" pitchFamily="34" charset="0"/>
            </a:endParaRPr>
          </a:p>
        </p:txBody>
      </p:sp>
      <p:sp>
        <p:nvSpPr>
          <p:cNvPr id="8195" name="Rectangle 3">
            <a:extLst>
              <a:ext uri="{FF2B5EF4-FFF2-40B4-BE49-F238E27FC236}">
                <a16:creationId xmlns:a16="http://schemas.microsoft.com/office/drawing/2014/main" xmlns="" id="{618245E2-EBBF-4FBB-B088-C55995B7A213}"/>
              </a:ext>
            </a:extLst>
          </p:cNvPr>
          <p:cNvSpPr>
            <a:spLocks noGrp="1"/>
          </p:cNvSpPr>
          <p:nvPr>
            <p:ph type="body" idx="1"/>
          </p:nvPr>
        </p:nvSpPr>
        <p:spPr>
          <a:xfrm>
            <a:off x="394494" y="679450"/>
            <a:ext cx="9907588" cy="6178550"/>
          </a:xfrm>
        </p:spPr>
        <p:txBody>
          <a:bodyPr/>
          <a:lstStyle/>
          <a:p>
            <a:pPr algn="just" eaLnBrk="1" hangingPunct="1">
              <a:lnSpc>
                <a:spcPct val="80000"/>
              </a:lnSpc>
            </a:pPr>
            <a:r>
              <a:rPr lang="en-ZA" altLang="en-US" sz="2400" dirty="0">
                <a:latin typeface="Arial Narrow" panose="020B0606020202030204" pitchFamily="34" charset="0"/>
              </a:rPr>
              <a:t>Since the year 2000, the South African National Defence Force (SANDF)  just like any other state Department,  started experiencing huge budget cuts  which was due to the declining Gross Domestic Products (GDP) and current economic climate.  This affected the  SANDF’s ability to ensure that Prime Mission Equipment (PME)  is maintained optimally.  As a result this had an adverse impact on the force </a:t>
            </a:r>
            <a:r>
              <a:rPr lang="en-ZA" altLang="en-US" sz="2400" dirty="0" smtClean="0">
                <a:latin typeface="Arial Narrow" panose="020B0606020202030204" pitchFamily="34" charset="0"/>
              </a:rPr>
              <a:t>readiness of the SANDF.</a:t>
            </a:r>
          </a:p>
          <a:p>
            <a:pPr marL="0" indent="0" algn="just" eaLnBrk="1" hangingPunct="1">
              <a:lnSpc>
                <a:spcPct val="80000"/>
              </a:lnSpc>
              <a:buNone/>
            </a:pPr>
            <a:endParaRPr lang="en-ZA" altLang="en-US" sz="2400" dirty="0">
              <a:latin typeface="Arial Narrow" panose="020B0606020202030204" pitchFamily="34" charset="0"/>
            </a:endParaRPr>
          </a:p>
          <a:p>
            <a:pPr algn="just" eaLnBrk="1" hangingPunct="1">
              <a:lnSpc>
                <a:spcPct val="80000"/>
              </a:lnSpc>
            </a:pPr>
            <a:r>
              <a:rPr lang="en-ZA" altLang="en-US" sz="2400" dirty="0" smtClean="0">
                <a:latin typeface="Arial Narrow" panose="020B0606020202030204" pitchFamily="34" charset="0"/>
              </a:rPr>
              <a:t>Furthermore, most of the SANDF’s skilled members  were poached by the private sector  who enticed them with lucrative packages. The exodus </a:t>
            </a:r>
            <a:r>
              <a:rPr lang="en-ZA" altLang="en-US" sz="2400" dirty="0">
                <a:latin typeface="Arial Narrow" panose="020B0606020202030204" pitchFamily="34" charset="0"/>
              </a:rPr>
              <a:t>of scares </a:t>
            </a:r>
            <a:r>
              <a:rPr lang="en-ZA" altLang="en-US" sz="2400" dirty="0" smtClean="0">
                <a:latin typeface="Arial Narrow" panose="020B0606020202030204" pitchFamily="34" charset="0"/>
              </a:rPr>
              <a:t>skills and </a:t>
            </a:r>
            <a:r>
              <a:rPr lang="en-ZA" altLang="en-US" sz="2400" dirty="0">
                <a:latin typeface="Arial Narrow" panose="020B0606020202030204" pitchFamily="34" charset="0"/>
              </a:rPr>
              <a:t>budget cuts led </a:t>
            </a:r>
            <a:r>
              <a:rPr lang="en-ZA" altLang="en-US" sz="2400" dirty="0" smtClean="0">
                <a:latin typeface="Arial Narrow" panose="020B0606020202030204" pitchFamily="34" charset="0"/>
              </a:rPr>
              <a:t>to the decline </a:t>
            </a:r>
            <a:r>
              <a:rPr lang="en-ZA" altLang="en-US" sz="2400" dirty="0">
                <a:latin typeface="Arial Narrow" panose="020B0606020202030204" pitchFamily="34" charset="0"/>
              </a:rPr>
              <a:t>in serviceability of </a:t>
            </a:r>
            <a:r>
              <a:rPr lang="en-ZA" altLang="en-US" sz="2400" dirty="0" smtClean="0">
                <a:latin typeface="Arial Narrow" panose="020B0606020202030204" pitchFamily="34" charset="0"/>
              </a:rPr>
              <a:t>PME. As </a:t>
            </a:r>
            <a:r>
              <a:rPr lang="en-ZA" altLang="en-US" sz="2400" dirty="0">
                <a:latin typeface="Arial Narrow" panose="020B0606020202030204" pitchFamily="34" charset="0"/>
              </a:rPr>
              <a:t>a </a:t>
            </a:r>
            <a:r>
              <a:rPr lang="en-ZA" altLang="en-US" sz="2400" dirty="0" smtClean="0">
                <a:latin typeface="Arial Narrow" panose="020B0606020202030204" pitchFamily="34" charset="0"/>
              </a:rPr>
              <a:t>result, </a:t>
            </a:r>
            <a:r>
              <a:rPr lang="en-ZA" altLang="en-US" sz="2400" dirty="0">
                <a:latin typeface="Arial Narrow" panose="020B0606020202030204" pitchFamily="34" charset="0"/>
              </a:rPr>
              <a:t>the Department of Defence </a:t>
            </a:r>
            <a:r>
              <a:rPr lang="en-ZA" altLang="en-US" sz="2400" dirty="0" smtClean="0">
                <a:latin typeface="Arial Narrow" panose="020B0606020202030204" pitchFamily="34" charset="0"/>
              </a:rPr>
              <a:t>was forced to rely on the industry for maintenance and repairs of its PME. However, the industry took advantage of the situation and charged exorbitant  prices. </a:t>
            </a:r>
          </a:p>
          <a:p>
            <a:pPr marL="0" indent="0" algn="just" eaLnBrk="1" hangingPunct="1">
              <a:lnSpc>
                <a:spcPct val="80000"/>
              </a:lnSpc>
              <a:buNone/>
            </a:pPr>
            <a:endParaRPr lang="en-ZA" altLang="en-US" sz="2400" dirty="0" smtClean="0">
              <a:latin typeface="Arial Narrow" panose="020B0606020202030204" pitchFamily="34" charset="0"/>
            </a:endParaRPr>
          </a:p>
          <a:p>
            <a:pPr algn="just" eaLnBrk="1" hangingPunct="1">
              <a:lnSpc>
                <a:spcPct val="80000"/>
              </a:lnSpc>
            </a:pPr>
            <a:r>
              <a:rPr lang="en-ZA" altLang="en-US" sz="2400" dirty="0" smtClean="0">
                <a:latin typeface="Arial Narrow" panose="020B0606020202030204" pitchFamily="34" charset="0"/>
              </a:rPr>
              <a:t>Leadership of the DOD </a:t>
            </a:r>
            <a:r>
              <a:rPr lang="en-ZA" altLang="en-US" sz="2400" dirty="0">
                <a:latin typeface="Arial Narrow" panose="020B0606020202030204" pitchFamily="34" charset="0"/>
              </a:rPr>
              <a:t>had to device new initiatives intended at </a:t>
            </a:r>
            <a:r>
              <a:rPr lang="en-ZA" altLang="en-US" sz="2400" dirty="0" smtClean="0">
                <a:latin typeface="Arial Narrow" panose="020B0606020202030204" pitchFamily="34" charset="0"/>
              </a:rPr>
              <a:t>arresting the </a:t>
            </a:r>
            <a:r>
              <a:rPr lang="en-ZA" altLang="en-US" sz="2400" dirty="0">
                <a:latin typeface="Arial Narrow" panose="020B0606020202030204" pitchFamily="34" charset="0"/>
              </a:rPr>
              <a:t>declining </a:t>
            </a:r>
            <a:r>
              <a:rPr lang="en-ZA" altLang="en-US" sz="2400" dirty="0" smtClean="0">
                <a:latin typeface="Arial Narrow" panose="020B0606020202030204" pitchFamily="34" charset="0"/>
              </a:rPr>
              <a:t>of serviceability </a:t>
            </a:r>
            <a:r>
              <a:rPr lang="en-ZA" altLang="en-US" sz="2400" dirty="0">
                <a:latin typeface="Arial Narrow" panose="020B0606020202030204" pitchFamily="34" charset="0"/>
              </a:rPr>
              <a:t>of </a:t>
            </a:r>
            <a:r>
              <a:rPr lang="en-ZA" altLang="en-US" sz="2400" dirty="0" smtClean="0">
                <a:latin typeface="Arial Narrow" panose="020B0606020202030204" pitchFamily="34" charset="0"/>
              </a:rPr>
              <a:t>PME and </a:t>
            </a:r>
            <a:r>
              <a:rPr lang="en-ZA" altLang="en-US" sz="2400" dirty="0">
                <a:latin typeface="Arial Narrow" panose="020B0606020202030204" pitchFamily="34" charset="0"/>
              </a:rPr>
              <a:t>resuscitation of the current </a:t>
            </a:r>
            <a:r>
              <a:rPr lang="en-ZA" altLang="en-US" sz="2400" dirty="0" smtClean="0">
                <a:latin typeface="Arial Narrow" panose="020B0606020202030204" pitchFamily="34" charset="0"/>
              </a:rPr>
              <a:t>aging SANDF fleet </a:t>
            </a:r>
            <a:r>
              <a:rPr lang="en-ZA" altLang="en-US" sz="2400" dirty="0">
                <a:latin typeface="Arial Narrow" panose="020B0606020202030204" pitchFamily="34" charset="0"/>
              </a:rPr>
              <a:t>of vehicles and equipment. </a:t>
            </a:r>
          </a:p>
        </p:txBody>
      </p:sp>
      <p:sp>
        <p:nvSpPr>
          <p:cNvPr id="8196" name="Slide Number Placeholder 3">
            <a:extLst>
              <a:ext uri="{FF2B5EF4-FFF2-40B4-BE49-F238E27FC236}">
                <a16:creationId xmlns:a16="http://schemas.microsoft.com/office/drawing/2014/main" xmlns="" id="{4EAE6D2F-0345-415A-B4BC-12CEFD02DFA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969EA69-A866-4EB3-BEFA-02C271D2A32C}" type="slidenum">
              <a:rPr lang="en-ZA" altLang="en-US" sz="2800">
                <a:solidFill>
                  <a:srgbClr val="FFFFFF"/>
                </a:solidFill>
              </a:rPr>
              <a:pPr algn="ctr" eaLnBrk="1" hangingPunct="1">
                <a:spcBef>
                  <a:spcPct val="0"/>
                </a:spcBef>
                <a:buClrTx/>
                <a:buSzTx/>
                <a:buFontTx/>
                <a:buNone/>
              </a:pPr>
              <a:t>5</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xmlns="" id="{D67E6448-F281-47B4-93E6-D1246FD288D9}"/>
              </a:ext>
            </a:extLst>
          </p:cNvPr>
          <p:cNvSpPr>
            <a:spLocks noGrp="1"/>
          </p:cNvSpPr>
          <p:nvPr>
            <p:ph type="title"/>
          </p:nvPr>
        </p:nvSpPr>
        <p:spPr>
          <a:xfrm>
            <a:off x="646113" y="249238"/>
            <a:ext cx="9404350" cy="1400175"/>
          </a:xfrm>
        </p:spPr>
        <p:txBody>
          <a:bodyPr/>
          <a:lstStyle/>
          <a:p>
            <a:pPr algn="ctr"/>
            <a:r>
              <a:rPr lang="en-ZA" altLang="en-US" sz="3600" b="1" dirty="0" smtClean="0">
                <a:latin typeface="Arial Narrow" panose="020B0606020202030204" pitchFamily="34" charset="0"/>
              </a:rPr>
              <a:t>DEPLOYMENT OF  CUBAN SPECIALISTS (1/2)</a:t>
            </a:r>
            <a:endParaRPr lang="en-ZA" altLang="en-US" sz="3600" b="1" dirty="0">
              <a:latin typeface="Arial Narrow" panose="020B0606020202030204" pitchFamily="34" charset="0"/>
            </a:endParaRPr>
          </a:p>
        </p:txBody>
      </p:sp>
      <p:sp>
        <p:nvSpPr>
          <p:cNvPr id="9219" name="Content Placeholder 2">
            <a:extLst>
              <a:ext uri="{FF2B5EF4-FFF2-40B4-BE49-F238E27FC236}">
                <a16:creationId xmlns:a16="http://schemas.microsoft.com/office/drawing/2014/main" xmlns="" id="{29625CA4-B169-49C0-A56C-AA824518BEE6}"/>
              </a:ext>
            </a:extLst>
          </p:cNvPr>
          <p:cNvSpPr>
            <a:spLocks noGrp="1"/>
          </p:cNvSpPr>
          <p:nvPr>
            <p:ph idx="1"/>
          </p:nvPr>
        </p:nvSpPr>
        <p:spPr>
          <a:xfrm>
            <a:off x="273268" y="927593"/>
            <a:ext cx="11557000" cy="4551362"/>
          </a:xfrm>
        </p:spPr>
        <p:txBody>
          <a:bodyPr/>
          <a:lstStyle/>
          <a:p>
            <a:pPr marL="0" indent="0">
              <a:buFont typeface="Wingdings 3" panose="05040102010807070707" pitchFamily="18" charset="2"/>
              <a:buNone/>
              <a:defRPr/>
            </a:pPr>
            <a:r>
              <a:rPr lang="en-US" altLang="en-US" sz="2400" dirty="0">
                <a:latin typeface="Arial Narrow" panose="020B0606020202030204" pitchFamily="34" charset="0"/>
              </a:rPr>
              <a:t>Cuban professionals </a:t>
            </a:r>
            <a:r>
              <a:rPr lang="en-US" altLang="en-US" sz="2400" dirty="0" smtClean="0">
                <a:latin typeface="Arial Narrow" panose="020B0606020202030204" pitchFamily="34" charset="0"/>
              </a:rPr>
              <a:t>that are key to the abovementioned achievements </a:t>
            </a:r>
            <a:r>
              <a:rPr lang="en-US" altLang="en-US" sz="2400" dirty="0">
                <a:latin typeface="Arial Narrow" panose="020B0606020202030204" pitchFamily="34" charset="0"/>
              </a:rPr>
              <a:t>in conjunction with members of the South African National Defence Force are based at the following regions:  </a:t>
            </a:r>
            <a:endParaRPr lang="en-ZA" altLang="en-US" sz="2400" dirty="0">
              <a:latin typeface="Arial Narrow" panose="020B0606020202030204" pitchFamily="34" charset="0"/>
            </a:endParaRPr>
          </a:p>
          <a:p>
            <a:pPr>
              <a:defRPr/>
            </a:pP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Regional Works </a:t>
            </a:r>
            <a:r>
              <a:rPr lang="en-ZA" altLang="en-US" sz="2400" dirty="0" smtClean="0">
                <a:latin typeface="Arial Narrow" panose="020B0606020202030204" pitchFamily="34" charset="0"/>
              </a:rPr>
              <a:t>Gauteng:			05</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DOD Main Ordnance Depot:		</a:t>
            </a:r>
            <a:r>
              <a:rPr lang="en-ZA" altLang="en-US" sz="2400" dirty="0" smtClean="0">
                <a:latin typeface="Arial Narrow" panose="020B0606020202030204" pitchFamily="34" charset="0"/>
              </a:rPr>
              <a:t>11</a:t>
            </a:r>
            <a:endParaRPr lang="en-ZA" altLang="en-US" sz="2400" dirty="0">
              <a:latin typeface="Arial Narrow" panose="020B0606020202030204" pitchFamily="34" charset="0"/>
            </a:endParaRPr>
          </a:p>
          <a:p>
            <a:pPr marL="546100" indent="-546100">
              <a:defRPr/>
            </a:pPr>
            <a:r>
              <a:rPr lang="en-ZA" altLang="en-US" sz="2400" dirty="0" smtClean="0">
                <a:latin typeface="Arial Narrow" panose="020B0606020202030204" pitchFamily="34" charset="0"/>
              </a:rPr>
              <a:t>8 </a:t>
            </a:r>
            <a:r>
              <a:rPr lang="en-ZA" altLang="en-US" sz="2400" dirty="0">
                <a:latin typeface="Arial Narrow" panose="020B0606020202030204" pitchFamily="34" charset="0"/>
              </a:rPr>
              <a:t>Medical Depot:				</a:t>
            </a:r>
            <a:r>
              <a:rPr lang="en-ZA" altLang="en-US" sz="2400" dirty="0" smtClean="0">
                <a:latin typeface="Arial Narrow" panose="020B0606020202030204" pitchFamily="34" charset="0"/>
              </a:rPr>
              <a:t>	06</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DOD Mob Cen:					</a:t>
            </a:r>
            <a:r>
              <a:rPr lang="en-ZA" altLang="en-US" sz="2400" dirty="0" smtClean="0">
                <a:latin typeface="Arial Narrow" panose="020B0606020202030204" pitchFamily="34" charset="0"/>
              </a:rPr>
              <a:t>	24</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101 </a:t>
            </a:r>
            <a:r>
              <a:rPr lang="en-ZA" altLang="en-US" sz="2400" dirty="0" err="1">
                <a:latin typeface="Arial Narrow" panose="020B0606020202030204" pitchFamily="34" charset="0"/>
              </a:rPr>
              <a:t>Fd</a:t>
            </a:r>
            <a:r>
              <a:rPr lang="en-ZA" altLang="en-US" sz="2400" dirty="0">
                <a:latin typeface="Arial Narrow" panose="020B0606020202030204" pitchFamily="34" charset="0"/>
              </a:rPr>
              <a:t> </a:t>
            </a:r>
            <a:r>
              <a:rPr lang="en-ZA" altLang="en-US" sz="2400" dirty="0" err="1">
                <a:latin typeface="Arial Narrow" panose="020B0606020202030204" pitchFamily="34" charset="0"/>
              </a:rPr>
              <a:t>Wksp</a:t>
            </a:r>
            <a:r>
              <a:rPr lang="en-ZA" altLang="en-US" sz="2400" dirty="0">
                <a:latin typeface="Arial Narrow" panose="020B0606020202030204" pitchFamily="34" charset="0"/>
              </a:rPr>
              <a:t>:					</a:t>
            </a:r>
            <a:r>
              <a:rPr lang="en-ZA" altLang="en-US" sz="2400" dirty="0" smtClean="0">
                <a:latin typeface="Arial Narrow" panose="020B0606020202030204" pitchFamily="34" charset="0"/>
              </a:rPr>
              <a:t>	06</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102 </a:t>
            </a:r>
            <a:r>
              <a:rPr lang="en-ZA" altLang="en-US" sz="2400" dirty="0" err="1">
                <a:latin typeface="Arial Narrow" panose="020B0606020202030204" pitchFamily="34" charset="0"/>
              </a:rPr>
              <a:t>Fd</a:t>
            </a:r>
            <a:r>
              <a:rPr lang="en-ZA" altLang="en-US" sz="2400" dirty="0">
                <a:latin typeface="Arial Narrow" panose="020B0606020202030204" pitchFamily="34" charset="0"/>
              </a:rPr>
              <a:t> </a:t>
            </a:r>
            <a:r>
              <a:rPr lang="en-ZA" altLang="en-US" sz="2400" dirty="0" err="1">
                <a:latin typeface="Arial Narrow" panose="020B0606020202030204" pitchFamily="34" charset="0"/>
              </a:rPr>
              <a:t>Wksp</a:t>
            </a:r>
            <a:r>
              <a:rPr lang="en-ZA" altLang="en-US" sz="2400" dirty="0">
                <a:latin typeface="Arial Narrow" panose="020B0606020202030204" pitchFamily="34" charset="0"/>
              </a:rPr>
              <a:t>:					</a:t>
            </a:r>
            <a:r>
              <a:rPr lang="en-ZA" altLang="en-US" sz="2400" dirty="0" smtClean="0">
                <a:latin typeface="Arial Narrow" panose="020B0606020202030204" pitchFamily="34" charset="0"/>
              </a:rPr>
              <a:t>	06</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ASB </a:t>
            </a:r>
            <a:r>
              <a:rPr lang="en-ZA" altLang="en-US" sz="2400" dirty="0" err="1">
                <a:latin typeface="Arial Narrow" panose="020B0606020202030204" pitchFamily="34" charset="0"/>
              </a:rPr>
              <a:t>Kby</a:t>
            </a:r>
            <a:r>
              <a:rPr lang="en-ZA" altLang="en-US" sz="2400" dirty="0">
                <a:latin typeface="Arial Narrow" panose="020B0606020202030204" pitchFamily="34" charset="0"/>
              </a:rPr>
              <a:t>:						</a:t>
            </a:r>
            <a:r>
              <a:rPr lang="en-ZA" altLang="en-US" sz="2400" dirty="0" smtClean="0">
                <a:latin typeface="Arial Narrow" panose="020B0606020202030204" pitchFamily="34" charset="0"/>
              </a:rPr>
              <a:t>	04</a:t>
            </a:r>
            <a:endParaRPr lang="en-ZA" altLang="en-US" sz="2400" dirty="0">
              <a:latin typeface="Arial Narrow" panose="020B0606020202030204" pitchFamily="34" charset="0"/>
            </a:endParaRPr>
          </a:p>
          <a:p>
            <a:pPr marL="546100" indent="-546100">
              <a:defRPr/>
            </a:pPr>
            <a:r>
              <a:rPr lang="en-ZA" altLang="en-US" sz="2400" dirty="0">
                <a:latin typeface="Arial Narrow" panose="020B0606020202030204" pitchFamily="34" charset="0"/>
              </a:rPr>
              <a:t>ASB WC:						</a:t>
            </a:r>
            <a:r>
              <a:rPr lang="en-ZA" altLang="en-US" sz="2400" dirty="0" smtClean="0">
                <a:latin typeface="Arial Narrow" panose="020B0606020202030204" pitchFamily="34" charset="0"/>
              </a:rPr>
              <a:t>	05</a:t>
            </a:r>
            <a:endParaRPr lang="en-ZA" altLang="en-US" sz="2400" dirty="0">
              <a:latin typeface="Arial Narrow" panose="020B0606020202030204" pitchFamily="34" charset="0"/>
            </a:endParaRPr>
          </a:p>
        </p:txBody>
      </p:sp>
      <p:sp>
        <p:nvSpPr>
          <p:cNvPr id="47108" name="Slide Number Placeholder 3">
            <a:extLst>
              <a:ext uri="{FF2B5EF4-FFF2-40B4-BE49-F238E27FC236}">
                <a16:creationId xmlns:a16="http://schemas.microsoft.com/office/drawing/2014/main" xmlns="" id="{00D008F8-90D5-4A8E-8C82-D97C6D8B8BB0}"/>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15A59B11-DDE9-4039-A404-80752ABA7344}" type="slidenum">
              <a:rPr lang="en-ZA" altLang="en-US" sz="2800">
                <a:solidFill>
                  <a:srgbClr val="FFFFFF"/>
                </a:solidFill>
              </a:rPr>
              <a:pPr>
                <a:spcBef>
                  <a:spcPct val="0"/>
                </a:spcBef>
                <a:buClrTx/>
                <a:buSzTx/>
                <a:buFontTx/>
                <a:buNone/>
              </a:pPr>
              <a:t>50</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59DF7EB8-3042-4382-A9B2-62099334E860}"/>
              </a:ext>
            </a:extLst>
          </p:cNvPr>
          <p:cNvSpPr>
            <a:spLocks noGrp="1"/>
          </p:cNvSpPr>
          <p:nvPr>
            <p:ph type="title"/>
          </p:nvPr>
        </p:nvSpPr>
        <p:spPr>
          <a:xfrm>
            <a:off x="756472" y="295275"/>
            <a:ext cx="9404350" cy="1400175"/>
          </a:xfrm>
        </p:spPr>
        <p:txBody>
          <a:bodyPr/>
          <a:lstStyle/>
          <a:p>
            <a:pPr algn="ctr"/>
            <a:r>
              <a:rPr lang="en-ZA" altLang="en-US" sz="3600" b="1" dirty="0" smtClean="0"/>
              <a:t>DEPLOYMENT CUBAN SPECIALISTS </a:t>
            </a:r>
            <a:r>
              <a:rPr lang="en-ZA" altLang="en-US" sz="3600" b="1" dirty="0"/>
              <a:t>(2/2)</a:t>
            </a:r>
            <a:endParaRPr lang="en-ZA" altLang="en-US" sz="3600" dirty="0"/>
          </a:p>
        </p:txBody>
      </p:sp>
      <p:sp>
        <p:nvSpPr>
          <p:cNvPr id="3" name="Content Placeholder 2">
            <a:extLst>
              <a:ext uri="{FF2B5EF4-FFF2-40B4-BE49-F238E27FC236}">
                <a16:creationId xmlns:a16="http://schemas.microsoft.com/office/drawing/2014/main" xmlns="" id="{DA659EBE-1C9A-4D29-93D9-D4DC607847C6}"/>
              </a:ext>
            </a:extLst>
          </p:cNvPr>
          <p:cNvSpPr>
            <a:spLocks noGrp="1"/>
          </p:cNvSpPr>
          <p:nvPr>
            <p:ph idx="1"/>
          </p:nvPr>
        </p:nvSpPr>
        <p:spPr>
          <a:xfrm>
            <a:off x="336331" y="1360214"/>
            <a:ext cx="11353800" cy="4851400"/>
          </a:xfrm>
        </p:spPr>
        <p:txBody>
          <a:bodyPr/>
          <a:lstStyle/>
          <a:p>
            <a:pPr>
              <a:defRPr/>
            </a:pPr>
            <a:r>
              <a:rPr lang="en-ZA" sz="2400" dirty="0">
                <a:latin typeface="Arial Narrow" panose="020B0606020202030204" pitchFamily="34" charset="0"/>
              </a:rPr>
              <a:t>ADA School:				</a:t>
            </a:r>
            <a:r>
              <a:rPr lang="en-ZA" sz="2400" dirty="0" smtClean="0">
                <a:latin typeface="Arial Narrow" panose="020B0606020202030204" pitchFamily="34" charset="0"/>
              </a:rPr>
              <a:t>		05</a:t>
            </a:r>
            <a:endParaRPr lang="en-ZA" sz="2400" dirty="0">
              <a:latin typeface="Arial Narrow" panose="020B0606020202030204" pitchFamily="34" charset="0"/>
            </a:endParaRPr>
          </a:p>
          <a:p>
            <a:pPr>
              <a:defRPr/>
            </a:pPr>
            <a:r>
              <a:rPr lang="en-ZA" sz="2400" dirty="0">
                <a:latin typeface="Arial Narrow" panose="020B0606020202030204" pitchFamily="34" charset="0"/>
              </a:rPr>
              <a:t>SAAF Base Ysterplaat:		</a:t>
            </a:r>
            <a:r>
              <a:rPr lang="en-ZA" sz="2400" dirty="0" smtClean="0">
                <a:latin typeface="Arial Narrow" panose="020B0606020202030204" pitchFamily="34" charset="0"/>
              </a:rPr>
              <a:t>	08</a:t>
            </a:r>
            <a:endParaRPr lang="en-ZA" sz="2400" dirty="0">
              <a:latin typeface="Arial Narrow" panose="020B0606020202030204" pitchFamily="34" charset="0"/>
            </a:endParaRPr>
          </a:p>
          <a:p>
            <a:pPr>
              <a:defRPr/>
            </a:pPr>
            <a:r>
              <a:rPr lang="en-ZA" sz="2400" dirty="0">
                <a:latin typeface="Arial Narrow" panose="020B0606020202030204" pitchFamily="34" charset="0"/>
              </a:rPr>
              <a:t>SAAF Base Langebaan:	</a:t>
            </a:r>
            <a:r>
              <a:rPr lang="en-ZA" sz="2400" dirty="0" smtClean="0">
                <a:latin typeface="Arial Narrow" panose="020B0606020202030204" pitchFamily="34" charset="0"/>
              </a:rPr>
              <a:t>		05</a:t>
            </a:r>
            <a:endParaRPr lang="en-ZA" sz="2400" dirty="0">
              <a:latin typeface="Arial Narrow" panose="020B0606020202030204" pitchFamily="34" charset="0"/>
            </a:endParaRPr>
          </a:p>
          <a:p>
            <a:pPr>
              <a:defRPr/>
            </a:pPr>
            <a:r>
              <a:rPr lang="en-ZA" sz="2400" dirty="0">
                <a:latin typeface="Arial Narrow" panose="020B0606020202030204" pitchFamily="34" charset="0"/>
              </a:rPr>
              <a:t>SAAF Bloemspruit:			</a:t>
            </a:r>
            <a:r>
              <a:rPr lang="en-ZA" sz="2400" dirty="0" smtClean="0">
                <a:latin typeface="Arial Narrow" panose="020B0606020202030204" pitchFamily="34" charset="0"/>
              </a:rPr>
              <a:t>	05</a:t>
            </a:r>
            <a:endParaRPr lang="en-ZA" sz="2400" dirty="0">
              <a:latin typeface="Arial Narrow" panose="020B0606020202030204" pitchFamily="34" charset="0"/>
            </a:endParaRPr>
          </a:p>
          <a:p>
            <a:pPr>
              <a:defRPr/>
            </a:pPr>
            <a:r>
              <a:rPr lang="en-ZA" sz="2400" dirty="0">
                <a:latin typeface="Arial Narrow" panose="020B0606020202030204" pitchFamily="34" charset="0"/>
              </a:rPr>
              <a:t>SAAF </a:t>
            </a:r>
            <a:r>
              <a:rPr lang="en-ZA" sz="2400" dirty="0" err="1" smtClean="0">
                <a:latin typeface="Arial Narrow" panose="020B0606020202030204" pitchFamily="34" charset="0"/>
              </a:rPr>
              <a:t>Swartkop</a:t>
            </a:r>
            <a:r>
              <a:rPr lang="en-ZA" sz="2400" dirty="0" smtClean="0">
                <a:latin typeface="Arial Narrow" panose="020B0606020202030204" pitchFamily="34" charset="0"/>
              </a:rPr>
              <a:t>:		   </a:t>
            </a:r>
            <a:r>
              <a:rPr lang="en-ZA" sz="2400" dirty="0">
                <a:latin typeface="Arial Narrow" panose="020B0606020202030204" pitchFamily="34" charset="0"/>
              </a:rPr>
              <a:t>			</a:t>
            </a:r>
            <a:r>
              <a:rPr lang="en-ZA" sz="2400" dirty="0" smtClean="0">
                <a:latin typeface="Arial Narrow" panose="020B0606020202030204" pitchFamily="34" charset="0"/>
              </a:rPr>
              <a:t>09</a:t>
            </a:r>
            <a:endParaRPr lang="en-ZA" sz="2400" dirty="0">
              <a:latin typeface="Arial Narrow" panose="020B0606020202030204" pitchFamily="34" charset="0"/>
            </a:endParaRPr>
          </a:p>
          <a:p>
            <a:pPr>
              <a:defRPr/>
            </a:pPr>
            <a:r>
              <a:rPr lang="en-ZA" sz="2400" dirty="0">
                <a:latin typeface="Arial Narrow" panose="020B0606020202030204" pitchFamily="34" charset="0"/>
              </a:rPr>
              <a:t>SA Navy Simon’s Town:		</a:t>
            </a:r>
            <a:r>
              <a:rPr lang="en-ZA" sz="2400" dirty="0" smtClean="0">
                <a:latin typeface="Arial Narrow" panose="020B0606020202030204" pitchFamily="34" charset="0"/>
              </a:rPr>
              <a:t>	09</a:t>
            </a:r>
            <a:endParaRPr lang="en-ZA" sz="2400" dirty="0">
              <a:latin typeface="Arial Narrow" panose="020B0606020202030204" pitchFamily="34" charset="0"/>
            </a:endParaRPr>
          </a:p>
          <a:p>
            <a:pPr>
              <a:defRPr/>
            </a:pPr>
            <a:r>
              <a:rPr lang="en-ZA" sz="2400" dirty="0">
                <a:latin typeface="Arial Narrow" panose="020B0606020202030204" pitchFamily="34" charset="0"/>
              </a:rPr>
              <a:t>Simulator Project Team:	</a:t>
            </a:r>
            <a:r>
              <a:rPr lang="en-ZA" sz="2400" dirty="0" smtClean="0">
                <a:latin typeface="Arial Narrow" panose="020B0606020202030204" pitchFamily="34" charset="0"/>
              </a:rPr>
              <a:t>		12</a:t>
            </a:r>
            <a:endParaRPr lang="en-ZA" sz="2400" dirty="0">
              <a:latin typeface="Arial Narrow" panose="020B0606020202030204" pitchFamily="34" charset="0"/>
            </a:endParaRPr>
          </a:p>
          <a:p>
            <a:pPr>
              <a:defRPr/>
            </a:pPr>
            <a:r>
              <a:rPr lang="en-ZA" sz="2400" dirty="0">
                <a:latin typeface="Arial Narrow" panose="020B0606020202030204" pitchFamily="34" charset="0"/>
              </a:rPr>
              <a:t>Head of Delegation:		</a:t>
            </a:r>
            <a:r>
              <a:rPr lang="en-ZA" sz="2400" dirty="0" smtClean="0">
                <a:latin typeface="Arial Narrow" panose="020B0606020202030204" pitchFamily="34" charset="0"/>
              </a:rPr>
              <a:t>		05</a:t>
            </a:r>
          </a:p>
          <a:p>
            <a:pPr>
              <a:defRPr/>
            </a:pPr>
            <a:r>
              <a:rPr lang="en-ZA" sz="2400" dirty="0" smtClean="0">
                <a:latin typeface="Arial Narrow" panose="020B0606020202030204" pitchFamily="34" charset="0"/>
              </a:rPr>
              <a:t>Advisors							05</a:t>
            </a:r>
            <a:endParaRPr lang="en-ZA" sz="2400" dirty="0">
              <a:latin typeface="Arial Narrow" panose="020B0606020202030204" pitchFamily="34" charset="0"/>
            </a:endParaRPr>
          </a:p>
          <a:p>
            <a:pPr marL="0" indent="0">
              <a:buFont typeface="Wingdings 3" panose="05040102010807070707" pitchFamily="18" charset="2"/>
              <a:buNone/>
              <a:defRPr/>
            </a:pPr>
            <a:r>
              <a:rPr lang="en-ZA" sz="2400" b="1" dirty="0">
                <a:latin typeface="Arial Narrow" panose="020B0606020202030204" pitchFamily="34" charset="0"/>
              </a:rPr>
              <a:t>TOTAL 							 </a:t>
            </a:r>
            <a:r>
              <a:rPr lang="en-ZA" sz="2400" b="1" dirty="0" smtClean="0">
                <a:latin typeface="Arial Narrow" panose="020B0606020202030204" pitchFamily="34" charset="0"/>
              </a:rPr>
              <a:t>    140</a:t>
            </a:r>
            <a:endParaRPr lang="en-ZA" sz="2400" b="1" dirty="0">
              <a:latin typeface="Arial Narrow" panose="020B0606020202030204" pitchFamily="34" charset="0"/>
            </a:endParaRPr>
          </a:p>
        </p:txBody>
      </p:sp>
      <p:sp>
        <p:nvSpPr>
          <p:cNvPr id="48132" name="Slide Number Placeholder 3">
            <a:extLst>
              <a:ext uri="{FF2B5EF4-FFF2-40B4-BE49-F238E27FC236}">
                <a16:creationId xmlns:a16="http://schemas.microsoft.com/office/drawing/2014/main" xmlns="" id="{A3E73261-ED1A-4A20-BAAD-CD56DF55E7ED}"/>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833FD6FE-EBC6-4893-B38D-37F14C330ECD}" type="slidenum">
              <a:rPr lang="en-ZA" altLang="en-US" sz="2800">
                <a:solidFill>
                  <a:srgbClr val="FFFFFF"/>
                </a:solidFill>
              </a:rPr>
              <a:pPr>
                <a:spcBef>
                  <a:spcPct val="0"/>
                </a:spcBef>
                <a:buClrTx/>
                <a:buSzTx/>
                <a:buFontTx/>
                <a:buNone/>
              </a:pPr>
              <a:t>51</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xmlns="" id="{59DF7EB8-3042-4382-A9B2-62099334E860}"/>
              </a:ext>
            </a:extLst>
          </p:cNvPr>
          <p:cNvSpPr>
            <a:spLocks noGrp="1"/>
          </p:cNvSpPr>
          <p:nvPr>
            <p:ph type="title"/>
          </p:nvPr>
        </p:nvSpPr>
        <p:spPr>
          <a:xfrm>
            <a:off x="756472" y="295275"/>
            <a:ext cx="9404350" cy="1400175"/>
          </a:xfrm>
        </p:spPr>
        <p:txBody>
          <a:bodyPr/>
          <a:lstStyle/>
          <a:p>
            <a:pPr algn="ctr"/>
            <a:r>
              <a:rPr lang="en-ZA" altLang="en-US" sz="3600" b="1" dirty="0" smtClean="0"/>
              <a:t>CONTRACTUAL OPTIONS AVAILABLE IN RSA</a:t>
            </a:r>
            <a:endParaRPr lang="en-ZA" altLang="en-US" sz="3600" dirty="0"/>
          </a:p>
        </p:txBody>
      </p:sp>
      <p:sp>
        <p:nvSpPr>
          <p:cNvPr id="3" name="Content Placeholder 2">
            <a:extLst>
              <a:ext uri="{FF2B5EF4-FFF2-40B4-BE49-F238E27FC236}">
                <a16:creationId xmlns:a16="http://schemas.microsoft.com/office/drawing/2014/main" xmlns="" id="{DA659EBE-1C9A-4D29-93D9-D4DC607847C6}"/>
              </a:ext>
            </a:extLst>
          </p:cNvPr>
          <p:cNvSpPr>
            <a:spLocks noGrp="1"/>
          </p:cNvSpPr>
          <p:nvPr>
            <p:ph idx="1"/>
          </p:nvPr>
        </p:nvSpPr>
        <p:spPr>
          <a:xfrm>
            <a:off x="304800" y="1517869"/>
            <a:ext cx="11353800" cy="4851400"/>
          </a:xfrm>
        </p:spPr>
        <p:txBody>
          <a:bodyPr/>
          <a:lstStyle/>
          <a:p>
            <a:pPr>
              <a:buFont typeface="Wingdings" panose="05000000000000000000" pitchFamily="2" charset="2"/>
              <a:buChar char="Ø"/>
              <a:defRPr/>
            </a:pPr>
            <a:r>
              <a:rPr lang="en-ZA" sz="2400" dirty="0" smtClean="0">
                <a:latin typeface="Arial Narrow" panose="020B0606020202030204" pitchFamily="34" charset="0"/>
              </a:rPr>
              <a:t>Project THUSANO has empowered SANDF artisans with enough skills to carry out all technical tasks on the under carriage of the vehicles. However, specialised tasks such as repair of superstructure requires special tools and workshop equipment which are not available in SANDF workshops. Hence, there is a contract between SANDF and various private companies which is managed by ARMSCOR to deal with specialised technical tasks. </a:t>
            </a:r>
          </a:p>
          <a:p>
            <a:pPr>
              <a:buFont typeface="Wingdings" panose="05000000000000000000" pitchFamily="2" charset="2"/>
              <a:buChar char="Ø"/>
              <a:defRPr/>
            </a:pPr>
            <a:r>
              <a:rPr lang="en-ZA" sz="2400" dirty="0" smtClean="0">
                <a:latin typeface="Arial Narrow" panose="020B0606020202030204" pitchFamily="34" charset="0"/>
              </a:rPr>
              <a:t>It should be noted that this contract is costly and skills are not imparted to SANDF artisans. </a:t>
            </a:r>
            <a:r>
              <a:rPr lang="en-ZA" sz="2400" dirty="0">
                <a:latin typeface="Arial Narrow" panose="020B0606020202030204" pitchFamily="34" charset="0"/>
              </a:rPr>
              <a:t>Current economic situation (budget cuts) makes it quite difficult to afford repairing vehicles using private companies. Therefore, it is a wise move to capacitate the existing </a:t>
            </a:r>
            <a:r>
              <a:rPr lang="en-ZA" sz="2400" dirty="0" smtClean="0">
                <a:latin typeface="Arial Narrow" panose="020B0606020202030204" pitchFamily="34" charset="0"/>
              </a:rPr>
              <a:t>workshops </a:t>
            </a:r>
            <a:r>
              <a:rPr lang="en-ZA" sz="2400" dirty="0">
                <a:latin typeface="Arial Narrow" panose="020B0606020202030204" pitchFamily="34" charset="0"/>
              </a:rPr>
              <a:t>in order to build internal capability</a:t>
            </a:r>
            <a:r>
              <a:rPr lang="en-ZA" sz="2400" dirty="0" smtClean="0">
                <a:latin typeface="Arial Narrow" panose="020B0606020202030204" pitchFamily="34" charset="0"/>
              </a:rPr>
              <a:t>.</a:t>
            </a:r>
          </a:p>
          <a:p>
            <a:pPr>
              <a:buFont typeface="Wingdings" panose="05000000000000000000" pitchFamily="2" charset="2"/>
              <a:buChar char="Ø"/>
              <a:defRPr/>
            </a:pPr>
            <a:r>
              <a:rPr lang="en-ZA" sz="2400" dirty="0" smtClean="0">
                <a:latin typeface="Arial Narrow" panose="020B0606020202030204" pitchFamily="34" charset="0"/>
              </a:rPr>
              <a:t>More funding should be allocated on procurement of workshop equipment, tool boxes, special tools and machinery for engineering work.</a:t>
            </a:r>
            <a:endParaRPr lang="en-US" sz="2400" dirty="0">
              <a:latin typeface="Arial Narrow" panose="020B0606020202030204" pitchFamily="34" charset="0"/>
            </a:endParaRPr>
          </a:p>
          <a:p>
            <a:endParaRPr lang="en-US" sz="2400" dirty="0">
              <a:latin typeface="Arial Narrow" panose="020B0606020202030204" pitchFamily="34" charset="0"/>
            </a:endParaRPr>
          </a:p>
          <a:p>
            <a:pPr>
              <a:buFont typeface="Wingdings" panose="05000000000000000000" pitchFamily="2" charset="2"/>
              <a:buChar char="Ø"/>
              <a:defRPr/>
            </a:pPr>
            <a:endParaRPr lang="en-ZA" sz="2400" dirty="0" smtClean="0">
              <a:latin typeface="Arial Narrow" panose="020B0606020202030204" pitchFamily="34" charset="0"/>
            </a:endParaRPr>
          </a:p>
          <a:p>
            <a:pPr>
              <a:buFont typeface="Wingdings" panose="05000000000000000000" pitchFamily="2" charset="2"/>
              <a:buChar char="Ø"/>
              <a:defRPr/>
            </a:pPr>
            <a:endParaRPr lang="en-ZA" sz="2400" dirty="0">
              <a:latin typeface="Arial Narrow" panose="020B0606020202030204" pitchFamily="34" charset="0"/>
            </a:endParaRPr>
          </a:p>
          <a:p>
            <a:pPr>
              <a:buFont typeface="Wingdings" panose="05000000000000000000" pitchFamily="2" charset="2"/>
              <a:buChar char="Ø"/>
              <a:defRPr/>
            </a:pPr>
            <a:endParaRPr lang="en-ZA" sz="2400" dirty="0" smtClean="0">
              <a:latin typeface="Arial Narrow" panose="020B0606020202030204" pitchFamily="34" charset="0"/>
            </a:endParaRPr>
          </a:p>
          <a:p>
            <a:pPr marL="0" indent="0">
              <a:buNone/>
              <a:defRPr/>
            </a:pPr>
            <a:endParaRPr lang="en-ZA" sz="2400" b="1" dirty="0">
              <a:latin typeface="Arial Narrow" panose="020B0606020202030204" pitchFamily="34" charset="0"/>
            </a:endParaRPr>
          </a:p>
        </p:txBody>
      </p:sp>
      <p:sp>
        <p:nvSpPr>
          <p:cNvPr id="48132" name="Slide Number Placeholder 3">
            <a:extLst>
              <a:ext uri="{FF2B5EF4-FFF2-40B4-BE49-F238E27FC236}">
                <a16:creationId xmlns:a16="http://schemas.microsoft.com/office/drawing/2014/main" xmlns="" id="{A3E73261-ED1A-4A20-BAAD-CD56DF55E7ED}"/>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833FD6FE-EBC6-4893-B38D-37F14C330ECD}" type="slidenum">
              <a:rPr lang="en-ZA" altLang="en-US" sz="2800">
                <a:solidFill>
                  <a:srgbClr val="FFFFFF"/>
                </a:solidFill>
              </a:rPr>
              <a:pPr>
                <a:spcBef>
                  <a:spcPct val="0"/>
                </a:spcBef>
                <a:buClrTx/>
                <a:buSzTx/>
                <a:buFontTx/>
                <a:buNone/>
              </a:pPr>
              <a:t>52</a:t>
            </a:fld>
            <a:endParaRPr lang="en-ZA" altLang="en-US" sz="2800">
              <a:solidFill>
                <a:srgbClr val="FFFFFF"/>
              </a:solidFill>
            </a:endParaRPr>
          </a:p>
        </p:txBody>
      </p:sp>
    </p:spTree>
    <p:extLst>
      <p:ext uri="{BB962C8B-B14F-4D97-AF65-F5344CB8AC3E}">
        <p14:creationId xmlns:p14="http://schemas.microsoft.com/office/powerpoint/2010/main" xmlns="" val="2918806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a:extLst>
              <a:ext uri="{FF2B5EF4-FFF2-40B4-BE49-F238E27FC236}">
                <a16:creationId xmlns:a16="http://schemas.microsoft.com/office/drawing/2014/main" xmlns="" id="{22CBF24F-7CB1-4468-931D-F6420F65AC5D}"/>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3555" name="Title 3">
            <a:extLst>
              <a:ext uri="{FF2B5EF4-FFF2-40B4-BE49-F238E27FC236}">
                <a16:creationId xmlns:a16="http://schemas.microsoft.com/office/drawing/2014/main" xmlns="" id="{6D895588-0253-4C42-81C2-BE387815122A}"/>
              </a:ext>
            </a:extLst>
          </p:cNvPr>
          <p:cNvSpPr>
            <a:spLocks/>
          </p:cNvSpPr>
          <p:nvPr/>
        </p:nvSpPr>
        <p:spPr bwMode="auto">
          <a:xfrm>
            <a:off x="1058863" y="390525"/>
            <a:ext cx="8534316"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n-ZA" altLang="en-US" sz="3600" b="1" dirty="0">
              <a:latin typeface="Arial Narrow" panose="020B0606020202030204" pitchFamily="34" charset="0"/>
            </a:endParaRPr>
          </a:p>
        </p:txBody>
      </p:sp>
      <p:sp>
        <p:nvSpPr>
          <p:cNvPr id="23556" name="Title 3">
            <a:extLst>
              <a:ext uri="{FF2B5EF4-FFF2-40B4-BE49-F238E27FC236}">
                <a16:creationId xmlns:a16="http://schemas.microsoft.com/office/drawing/2014/main" xmlns="" id="{33476C70-BFEA-4230-9CBA-170E760E53F7}"/>
              </a:ext>
            </a:extLst>
          </p:cNvPr>
          <p:cNvSpPr>
            <a:spLocks noChangeArrowheads="1"/>
          </p:cNvSpPr>
          <p:nvPr/>
        </p:nvSpPr>
        <p:spPr bwMode="auto">
          <a:xfrm>
            <a:off x="665710" y="1405212"/>
            <a:ext cx="10364787" cy="4892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marL="520700" indent="-520700" algn="just">
              <a:spcBef>
                <a:spcPct val="20000"/>
              </a:spcBef>
              <a:buClrTx/>
              <a:buSzTx/>
              <a:buFont typeface="Wingdings" panose="05000000000000000000" pitchFamily="2" charset="2"/>
              <a:buChar char="Ø"/>
            </a:pPr>
            <a:endParaRPr lang="es-ES" altLang="en-US" sz="2400" dirty="0">
              <a:latin typeface="Arial Narrow" panose="020B0606020202030204" pitchFamily="34" charset="0"/>
            </a:endParaRPr>
          </a:p>
        </p:txBody>
      </p:sp>
      <p:sp>
        <p:nvSpPr>
          <p:cNvPr id="23557" name="Slide Number Placeholder 3">
            <a:extLst>
              <a:ext uri="{FF2B5EF4-FFF2-40B4-BE49-F238E27FC236}">
                <a16:creationId xmlns:a16="http://schemas.microsoft.com/office/drawing/2014/main" xmlns="" id="{0A24C0CB-512F-4FEF-8686-D505A6D68D8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D77903B-81EF-415F-8BD7-2BD2BB29B64A}" type="slidenum">
              <a:rPr lang="en-ZA" altLang="en-US" sz="2800">
                <a:solidFill>
                  <a:srgbClr val="FFFFFF"/>
                </a:solidFill>
              </a:rPr>
              <a:pPr algn="ctr" eaLnBrk="1" hangingPunct="1">
                <a:spcBef>
                  <a:spcPct val="0"/>
                </a:spcBef>
                <a:buClrTx/>
                <a:buSzTx/>
                <a:buFontTx/>
                <a:buNone/>
              </a:pPr>
              <a:t>53</a:t>
            </a:fld>
            <a:endParaRPr lang="en-ZA" altLang="en-US" sz="2800">
              <a:solidFill>
                <a:srgbClr val="FFFFFF"/>
              </a:solidFill>
            </a:endParaRPr>
          </a:p>
        </p:txBody>
      </p:sp>
      <p:sp>
        <p:nvSpPr>
          <p:cNvPr id="2" name="Rectangle 1"/>
          <p:cNvSpPr/>
          <p:nvPr/>
        </p:nvSpPr>
        <p:spPr>
          <a:xfrm>
            <a:off x="1610436" y="3244334"/>
            <a:ext cx="8079474" cy="646331"/>
          </a:xfrm>
          <a:prstGeom prst="rect">
            <a:avLst/>
          </a:prstGeom>
        </p:spPr>
        <p:txBody>
          <a:bodyPr wrap="square">
            <a:spAutoFit/>
          </a:bodyPr>
          <a:lstStyle/>
          <a:p>
            <a:pPr algn="ctr" eaLnBrk="1" hangingPunct="1"/>
            <a:r>
              <a:rPr lang="es-ES" altLang="en-US" sz="3600" b="1" dirty="0">
                <a:latin typeface="Arial Narrow" panose="020B0606020202030204" pitchFamily="34" charset="0"/>
              </a:rPr>
              <a:t>ACHIEVEMENTS </a:t>
            </a:r>
            <a:endParaRPr lang="en-ZA" altLang="en-US" sz="3600" b="1" dirty="0">
              <a:latin typeface="Arial Narrow" panose="020B0606020202030204" pitchFamily="34" charset="0"/>
            </a:endParaRPr>
          </a:p>
        </p:txBody>
      </p:sp>
    </p:spTree>
    <p:extLst>
      <p:ext uri="{BB962C8B-B14F-4D97-AF65-F5344CB8AC3E}">
        <p14:creationId xmlns:p14="http://schemas.microsoft.com/office/powerpoint/2010/main" xmlns="" val="26612813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xmlns="" id="{81584031-6214-47BA-A312-616A84E884F7}"/>
              </a:ext>
            </a:extLst>
          </p:cNvPr>
          <p:cNvSpPr>
            <a:spLocks noChangeArrowheads="1"/>
          </p:cNvSpPr>
          <p:nvPr/>
        </p:nvSpPr>
        <p:spPr bwMode="auto">
          <a:xfrm>
            <a:off x="1776413" y="1522413"/>
            <a:ext cx="8686800"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7176" name="Title 3">
            <a:extLst>
              <a:ext uri="{FF2B5EF4-FFF2-40B4-BE49-F238E27FC236}">
                <a16:creationId xmlns:a16="http://schemas.microsoft.com/office/drawing/2014/main" xmlns="" id="{1EEE5A53-4076-4DA8-A499-C9B46A16075D}"/>
              </a:ext>
            </a:extLst>
          </p:cNvPr>
          <p:cNvSpPr>
            <a:spLocks noChangeArrowheads="1"/>
          </p:cNvSpPr>
          <p:nvPr/>
        </p:nvSpPr>
        <p:spPr bwMode="auto">
          <a:xfrm>
            <a:off x="355490" y="1243095"/>
            <a:ext cx="11153775" cy="5772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693738" indent="-630238">
              <a:buFont typeface="Wingdings" panose="05000000000000000000" pitchFamily="2" charset="2"/>
              <a:buChar char="Ø"/>
              <a:defRPr/>
            </a:pPr>
            <a:r>
              <a:rPr lang="en-ZA" altLang="en-US" sz="2400" dirty="0" smtClean="0">
                <a:latin typeface="Arial Narrow" panose="020B0606020202030204" pitchFamily="34" charset="0"/>
                <a:hlinkClick r:id="rId2" action="ppaction://hlinkfile"/>
              </a:rPr>
              <a:t>A train which has been unserviceable for almost twenty (20) years, has been repaired by Project THUSANO team</a:t>
            </a:r>
            <a:r>
              <a:rPr lang="en-ZA" altLang="en-US" sz="2400" dirty="0" smtClean="0">
                <a:latin typeface="Arial Narrow" panose="020B0606020202030204" pitchFamily="34" charset="0"/>
              </a:rPr>
              <a:t>.</a:t>
            </a:r>
            <a:endParaRPr lang="es-ES" altLang="en-US" sz="2400" dirty="0" smtClean="0">
              <a:latin typeface="Arial Narrow" panose="020B0606020202030204" pitchFamily="34" charset="0"/>
            </a:endParaRPr>
          </a:p>
          <a:p>
            <a:pPr lvl="1">
              <a:defRPr/>
            </a:pPr>
            <a:endParaRPr lang="es-ES" altLang="en-US" sz="2200" dirty="0" smtClean="0">
              <a:latin typeface="+mj-lt"/>
            </a:endParaRPr>
          </a:p>
          <a:p>
            <a:pPr marL="342900" indent="-342900" algn="just">
              <a:buFont typeface="Wingdings" panose="05000000000000000000" pitchFamily="2" charset="2"/>
              <a:buChar char="Ø"/>
              <a:defRPr/>
            </a:pPr>
            <a:endParaRPr lang="en-ZA" altLang="en-US" sz="2200" dirty="0">
              <a:latin typeface="+mj-lt"/>
            </a:endParaRPr>
          </a:p>
          <a:p>
            <a:pPr algn="just">
              <a:buFont typeface="Arial" panose="020B0604020202020204" pitchFamily="34" charset="0"/>
              <a:buNone/>
              <a:defRPr/>
            </a:pPr>
            <a:r>
              <a:rPr lang="en-ZA" altLang="en-US" sz="2200" dirty="0">
                <a:latin typeface="+mj-lt"/>
              </a:rPr>
              <a:t>	</a:t>
            </a:r>
            <a:endParaRPr lang="es-ES" altLang="en-US" sz="2200" dirty="0">
              <a:latin typeface="+mj-lt"/>
            </a:endParaRPr>
          </a:p>
        </p:txBody>
      </p:sp>
      <p:sp>
        <p:nvSpPr>
          <p:cNvPr id="24580" name="Title 3">
            <a:extLst>
              <a:ext uri="{FF2B5EF4-FFF2-40B4-BE49-F238E27FC236}">
                <a16:creationId xmlns:a16="http://schemas.microsoft.com/office/drawing/2014/main" xmlns="" id="{10EA8567-CA21-4222-BED3-4E478B4FF4B0}"/>
              </a:ext>
            </a:extLst>
          </p:cNvPr>
          <p:cNvSpPr>
            <a:spLocks/>
          </p:cNvSpPr>
          <p:nvPr/>
        </p:nvSpPr>
        <p:spPr bwMode="auto">
          <a:xfrm>
            <a:off x="1044795" y="150019"/>
            <a:ext cx="8686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endParaRPr lang="en-ZA" altLang="en-US" sz="3600" b="1" dirty="0">
              <a:latin typeface="Arial Narrow" panose="020B0606020202030204" pitchFamily="34" charset="0"/>
            </a:endParaRPr>
          </a:p>
        </p:txBody>
      </p:sp>
      <p:sp>
        <p:nvSpPr>
          <p:cNvPr id="24581" name="Slide Number Placeholder 3">
            <a:extLst>
              <a:ext uri="{FF2B5EF4-FFF2-40B4-BE49-F238E27FC236}">
                <a16:creationId xmlns:a16="http://schemas.microsoft.com/office/drawing/2014/main" xmlns="" id="{889621EC-E586-4A28-971B-FE628592C5E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795939A1-FB3C-4879-ADE3-A1643BCF8B08}" type="slidenum">
              <a:rPr lang="en-ZA" altLang="en-US" sz="2800">
                <a:solidFill>
                  <a:srgbClr val="FFFFFF"/>
                </a:solidFill>
              </a:rPr>
              <a:pPr algn="ctr" eaLnBrk="1" hangingPunct="1">
                <a:spcBef>
                  <a:spcPct val="0"/>
                </a:spcBef>
                <a:buClrTx/>
                <a:buSzTx/>
                <a:buFontTx/>
                <a:buNone/>
              </a:pPr>
              <a:t>54</a:t>
            </a:fld>
            <a:endParaRPr lang="en-ZA" altLang="en-US" sz="2800">
              <a:solidFill>
                <a:srgbClr val="FFFFFF"/>
              </a:solidFill>
            </a:endParaRPr>
          </a:p>
        </p:txBody>
      </p:sp>
    </p:spTree>
    <p:extLst>
      <p:ext uri="{BB962C8B-B14F-4D97-AF65-F5344CB8AC3E}">
        <p14:creationId xmlns:p14="http://schemas.microsoft.com/office/powerpoint/2010/main" xmlns="" val="15543158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571625" y="325438"/>
            <a:ext cx="7387549" cy="1354137"/>
          </a:xfrm>
        </p:spPr>
        <p:txBody>
          <a:bodyPr/>
          <a:lstStyle/>
          <a:p>
            <a:pPr algn="ctr" eaLnBrk="1" hangingPunct="1"/>
            <a:r>
              <a:rPr lang="en-ZA" altLang="en-US" sz="3600" b="1" dirty="0" smtClean="0">
                <a:latin typeface="Arial Narrow" panose="020B0606020202030204" pitchFamily="34" charset="0"/>
              </a:rPr>
              <a:t>ACHIEVEMENTS (1/15)</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SKILLS TRANSFER</a:t>
            </a: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55</a:t>
            </a:fld>
            <a:endParaRPr lang="en-ZA" altLang="en-US" sz="2800">
              <a:solidFill>
                <a:srgbClr val="FFFFFF"/>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73768" y="1487070"/>
            <a:ext cx="10516520" cy="4657058"/>
          </a:xfrm>
          <a:prstGeom prst="rect">
            <a:avLst/>
          </a:prstGeom>
        </p:spPr>
      </p:pic>
    </p:spTree>
    <p:extLst>
      <p:ext uri="{BB962C8B-B14F-4D97-AF65-F5344CB8AC3E}">
        <p14:creationId xmlns:p14="http://schemas.microsoft.com/office/powerpoint/2010/main" xmlns="" val="2655410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571625" y="325438"/>
            <a:ext cx="7387549" cy="1354137"/>
          </a:xfrm>
        </p:spPr>
        <p:txBody>
          <a:bodyPr/>
          <a:lstStyle/>
          <a:p>
            <a:pPr algn="ctr" eaLnBrk="1" hangingPunct="1"/>
            <a:r>
              <a:rPr lang="en-ZA" altLang="en-US" sz="3600" b="1" dirty="0" smtClean="0">
                <a:latin typeface="Arial Narrow" panose="020B0606020202030204" pitchFamily="34" charset="0"/>
              </a:rPr>
              <a:t>ACHIEVEMENTS  (2/15)</a:t>
            </a:r>
            <a:r>
              <a:rPr lang="en-ZA" altLang="en-US" sz="3600" b="1" dirty="0">
                <a:latin typeface="Arial Narrow" panose="020B0606020202030204" pitchFamily="34" charset="0"/>
              </a:rPr>
              <a:t/>
            </a:r>
            <a:br>
              <a:rPr lang="en-ZA" altLang="en-US" sz="3600" b="1" dirty="0">
                <a:latin typeface="Arial Narrow" panose="020B0606020202030204" pitchFamily="34" charset="0"/>
              </a:rPr>
            </a:br>
            <a:r>
              <a:rPr lang="en-ZA" altLang="en-US" sz="2000" b="1" dirty="0" smtClean="0">
                <a:latin typeface="Arial Narrow" panose="020B0606020202030204" pitchFamily="34" charset="0"/>
              </a:rPr>
              <a:t/>
            </a:r>
            <a:br>
              <a:rPr lang="en-ZA" altLang="en-US" sz="2000" b="1" dirty="0" smtClean="0">
                <a:latin typeface="Arial Narrow" panose="020B0606020202030204" pitchFamily="34" charset="0"/>
              </a:rPr>
            </a:br>
            <a:endParaRPr lang="en-ZA" altLang="en-US" sz="20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56</a:t>
            </a:fld>
            <a:endParaRPr lang="en-ZA" altLang="en-US" sz="2800">
              <a:solidFill>
                <a:srgbClr val="FFFFFF"/>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400175" y="1459953"/>
            <a:ext cx="10058400" cy="4508938"/>
          </a:xfrm>
          <a:prstGeom prst="rect">
            <a:avLst/>
          </a:prstGeom>
        </p:spPr>
      </p:pic>
    </p:spTree>
    <p:extLst>
      <p:ext uri="{BB962C8B-B14F-4D97-AF65-F5344CB8AC3E}">
        <p14:creationId xmlns:p14="http://schemas.microsoft.com/office/powerpoint/2010/main" xmlns="" val="5546326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571625" y="325438"/>
            <a:ext cx="7387549" cy="1354137"/>
          </a:xfrm>
        </p:spPr>
        <p:txBody>
          <a:bodyPr/>
          <a:lstStyle/>
          <a:p>
            <a:pPr algn="ctr" eaLnBrk="1" hangingPunct="1"/>
            <a:r>
              <a:rPr lang="en-ZA" altLang="en-US" sz="3600" b="1" dirty="0" smtClean="0">
                <a:latin typeface="Arial Narrow" panose="020B0606020202030204" pitchFamily="34" charset="0"/>
              </a:rPr>
              <a:t>SKILLS TRANSFER (3/15)</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SKILLS TRANSFER</a:t>
            </a: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57</a:t>
            </a:fld>
            <a:endParaRPr lang="en-ZA" altLang="en-US" sz="2800">
              <a:solidFill>
                <a:srgbClr val="FFFFFF"/>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17095" y="1604963"/>
            <a:ext cx="10773194" cy="4763754"/>
          </a:xfrm>
          <a:prstGeom prst="rect">
            <a:avLst/>
          </a:prstGeom>
        </p:spPr>
      </p:pic>
    </p:spTree>
    <p:extLst>
      <p:ext uri="{BB962C8B-B14F-4D97-AF65-F5344CB8AC3E}">
        <p14:creationId xmlns:p14="http://schemas.microsoft.com/office/powerpoint/2010/main" xmlns="" val="5835065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571625" y="325438"/>
            <a:ext cx="7387549" cy="1354137"/>
          </a:xfrm>
        </p:spPr>
        <p:txBody>
          <a:bodyPr/>
          <a:lstStyle/>
          <a:p>
            <a:pPr algn="ctr" eaLnBrk="1" hangingPunct="1"/>
            <a:r>
              <a:rPr lang="en-ZA" altLang="en-US" sz="3600" b="1" dirty="0" smtClean="0">
                <a:latin typeface="Arial Narrow" panose="020B0606020202030204" pitchFamily="34" charset="0"/>
              </a:rPr>
              <a:t>ACHIEVEMENTS (4/15)</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SKILLS TRANSFER </a:t>
            </a:r>
            <a:br>
              <a:rPr lang="en-ZA" altLang="en-US" sz="2000" b="1" dirty="0" smtClean="0">
                <a:latin typeface="Arial Narrow" panose="020B0606020202030204" pitchFamily="34" charset="0"/>
              </a:rPr>
            </a:br>
            <a:r>
              <a:rPr lang="en-ZA" altLang="en-US" sz="2000" b="1" dirty="0">
                <a:latin typeface="Arial Narrow" panose="020B0606020202030204" pitchFamily="34" charset="0"/>
              </a:rPr>
              <a:t/>
            </a:r>
            <a:br>
              <a:rPr lang="en-ZA" altLang="en-US" sz="2000" b="1" dirty="0">
                <a:latin typeface="Arial Narrow" panose="020B0606020202030204" pitchFamily="34" charset="0"/>
              </a:rPr>
            </a:b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r>
              <a:rPr lang="en-ZA" altLang="en-US" sz="3600" b="1" dirty="0">
                <a:latin typeface="Arial Narrow" panose="020B0606020202030204" pitchFamily="34" charset="0"/>
              </a:rPr>
              <a:t/>
            </a:r>
            <a:br>
              <a:rPr lang="en-ZA" altLang="en-US" sz="3600" b="1" dirty="0">
                <a:latin typeface="Arial Narrow" panose="020B0606020202030204" pitchFamily="34" charset="0"/>
              </a:rPr>
            </a:b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r>
              <a:rPr lang="en-ZA" altLang="en-US" sz="3600" b="1" dirty="0" smtClean="0">
                <a:latin typeface="Arial Narrow" panose="020B0606020202030204" pitchFamily="34" charset="0"/>
                <a:hlinkClick r:id="rId3" action="ppaction://hlinkfile"/>
              </a:rPr>
              <a:t>Skills transfer Video</a:t>
            </a:r>
            <a:br>
              <a:rPr lang="en-ZA" altLang="en-US" sz="3600" b="1" dirty="0" smtClean="0">
                <a:latin typeface="Arial Narrow" panose="020B0606020202030204" pitchFamily="34" charset="0"/>
                <a:hlinkClick r:id="rId3" action="ppaction://hlinkfile"/>
              </a:rPr>
            </a:b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58</a:t>
            </a:fld>
            <a:endParaRPr lang="en-ZA" altLang="en-US" sz="2800">
              <a:solidFill>
                <a:srgbClr val="FFFFFF"/>
              </a:solidFill>
            </a:endParaRPr>
          </a:p>
        </p:txBody>
      </p:sp>
    </p:spTree>
    <p:extLst>
      <p:ext uri="{BB962C8B-B14F-4D97-AF65-F5344CB8AC3E}">
        <p14:creationId xmlns:p14="http://schemas.microsoft.com/office/powerpoint/2010/main" xmlns="" val="12779608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itle 3">
            <a:extLst>
              <a:ext uri="{FF2B5EF4-FFF2-40B4-BE49-F238E27FC236}">
                <a16:creationId xmlns:a16="http://schemas.microsoft.com/office/drawing/2014/main" xmlns="" id="{31D406A1-F2A2-4C61-9951-C9B10264265C}"/>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 typeface="Arial" panose="020B0604020202020204" pitchFamily="34" charset="0"/>
              <a:buNone/>
              <a:defRPr/>
            </a:pPr>
            <a:endParaRPr lang="en-ZA" sz="4000" b="1" dirty="0" smtClean="0">
              <a:solidFill>
                <a:srgbClr val="000000"/>
              </a:solidFill>
              <a:latin typeface="+mj-lt"/>
            </a:endParaRPr>
          </a:p>
          <a:p>
            <a:pPr algn="ctr" eaLnBrk="1" hangingPunct="1">
              <a:spcBef>
                <a:spcPct val="0"/>
              </a:spcBef>
              <a:buFont typeface="Arial" panose="020B0604020202020204" pitchFamily="34" charset="0"/>
              <a:buNone/>
              <a:defRPr/>
            </a:pPr>
            <a:r>
              <a:rPr lang="en-ZA" sz="4000" b="1" dirty="0" smtClean="0">
                <a:solidFill>
                  <a:srgbClr val="000000"/>
                </a:solidFill>
                <a:latin typeface="Arial Narrow" panose="020B0606020202030204" pitchFamily="34" charset="0"/>
              </a:rPr>
              <a:t>BEFORE</a:t>
            </a:r>
            <a:endParaRPr lang="en-ZA" altLang="en-US" sz="4000" dirty="0">
              <a:solidFill>
                <a:srgbClr val="000000"/>
              </a:solidFill>
              <a:latin typeface="Arial Narrow" panose="020B0606020202030204" pitchFamily="34" charset="0"/>
            </a:endParaRPr>
          </a:p>
        </p:txBody>
      </p:sp>
      <p:pic>
        <p:nvPicPr>
          <p:cNvPr id="33795" name="Imagen 2">
            <a:extLst>
              <a:ext uri="{FF2B5EF4-FFF2-40B4-BE49-F238E27FC236}">
                <a16:creationId xmlns:a16="http://schemas.microsoft.com/office/drawing/2014/main" xmlns="" id="{E3F20923-1485-49DD-AD72-9D20F7B9695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b="12325"/>
          <a:stretch>
            <a:fillRect/>
          </a:stretch>
        </p:blipFill>
        <p:spPr bwMode="auto">
          <a:xfrm>
            <a:off x="411163" y="2662238"/>
            <a:ext cx="6035675" cy="297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796" name="Imagen 5">
            <a:extLst>
              <a:ext uri="{FF2B5EF4-FFF2-40B4-BE49-F238E27FC236}">
                <a16:creationId xmlns:a16="http://schemas.microsoft.com/office/drawing/2014/main" xmlns="" id="{BA5DB982-49F6-45C1-A078-EAA02086DA1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10352" b="18533"/>
          <a:stretch>
            <a:fillRect/>
          </a:stretch>
        </p:blipFill>
        <p:spPr bwMode="auto">
          <a:xfrm>
            <a:off x="6446838" y="2662238"/>
            <a:ext cx="5268912" cy="2976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797" name="Slide Number Placeholder 3">
            <a:extLst>
              <a:ext uri="{FF2B5EF4-FFF2-40B4-BE49-F238E27FC236}">
                <a16:creationId xmlns:a16="http://schemas.microsoft.com/office/drawing/2014/main" xmlns="" id="{28D73BCE-3811-4BB1-AE4F-6AED47556247}"/>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3DDD19B-F872-4E05-962A-566E37EE2B56}" type="slidenum">
              <a:rPr lang="en-ZA" altLang="en-US" sz="2800">
                <a:solidFill>
                  <a:srgbClr val="FFFFFF"/>
                </a:solidFill>
              </a:rPr>
              <a:pPr algn="ctr" eaLnBrk="1" hangingPunct="1">
                <a:spcBef>
                  <a:spcPct val="0"/>
                </a:spcBef>
                <a:buClrTx/>
                <a:buSzTx/>
                <a:buFontTx/>
                <a:buNone/>
              </a:pPr>
              <a:t>59</a:t>
            </a:fld>
            <a:endParaRPr lang="en-ZA" altLang="en-US" sz="2800">
              <a:solidFill>
                <a:srgbClr val="FFFFFF"/>
              </a:solidFill>
            </a:endParaRPr>
          </a:p>
        </p:txBody>
      </p:sp>
      <p:sp>
        <p:nvSpPr>
          <p:cNvPr id="2" name="Rectangle 1"/>
          <p:cNvSpPr/>
          <p:nvPr/>
        </p:nvSpPr>
        <p:spPr>
          <a:xfrm>
            <a:off x="1301666" y="79285"/>
            <a:ext cx="8764756" cy="954107"/>
          </a:xfrm>
          <a:prstGeom prst="rect">
            <a:avLst/>
          </a:prstGeom>
        </p:spPr>
        <p:txBody>
          <a:bodyPr wrap="square">
            <a:spAutoFit/>
          </a:bodyPr>
          <a:lstStyle/>
          <a:p>
            <a:pPr algn="ctr" eaLnBrk="1" hangingPunct="1">
              <a:defRPr/>
            </a:pPr>
            <a:r>
              <a:rPr lang="es-ES" altLang="en-US" sz="3600" b="1" dirty="0" smtClean="0">
                <a:latin typeface="Arial Narrow" panose="020B0606020202030204" pitchFamily="34" charset="0"/>
                <a:cs typeface="Arial" panose="020B0604020202020204" pitchFamily="34" charset="0"/>
              </a:rPr>
              <a:t>ACHIEMENTS (5/15)</a:t>
            </a:r>
          </a:p>
          <a:p>
            <a:pPr algn="ctr" eaLnBrk="1" hangingPunct="1">
              <a:defRPr/>
            </a:pPr>
            <a:r>
              <a:rPr lang="es-ES" altLang="en-US" sz="2000" b="1" dirty="0" smtClean="0">
                <a:latin typeface="Arial Narrow" panose="020B0606020202030204" pitchFamily="34" charset="0"/>
                <a:cs typeface="Arial" panose="020B0604020202020204" pitchFamily="34" charset="0"/>
              </a:rPr>
              <a:t>VEHICLES BEFORE REPAIRS</a:t>
            </a:r>
          </a:p>
        </p:txBody>
      </p:sp>
    </p:spTree>
    <p:extLst>
      <p:ext uri="{BB962C8B-B14F-4D97-AF65-F5344CB8AC3E}">
        <p14:creationId xmlns:p14="http://schemas.microsoft.com/office/powerpoint/2010/main" xmlns="" val="4324301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xmlns="" id="{C3885946-943D-4B5D-8EB3-97D4ABB7653D}"/>
              </a:ext>
            </a:extLst>
          </p:cNvPr>
          <p:cNvSpPr>
            <a:spLocks noGrp="1"/>
          </p:cNvSpPr>
          <p:nvPr>
            <p:ph type="title"/>
          </p:nvPr>
        </p:nvSpPr>
        <p:spPr>
          <a:xfrm>
            <a:off x="646113" y="0"/>
            <a:ext cx="9404350" cy="1400175"/>
          </a:xfrm>
        </p:spPr>
        <p:txBody>
          <a:bodyPr/>
          <a:lstStyle/>
          <a:p>
            <a:pPr algn="ctr" eaLnBrk="1" hangingPunct="1"/>
            <a:r>
              <a:rPr lang="en-ZA" altLang="en-US" sz="3600" b="1" dirty="0" smtClean="0">
                <a:latin typeface="Arial Narrow" panose="020B0606020202030204" pitchFamily="34" charset="0"/>
              </a:rPr>
              <a:t>BACKGROUND (2/3)</a:t>
            </a:r>
            <a:endParaRPr lang="en-GB" altLang="en-US" sz="3600" b="1" dirty="0">
              <a:latin typeface="Arial Narrow" panose="020B0606020202030204" pitchFamily="34" charset="0"/>
            </a:endParaRPr>
          </a:p>
        </p:txBody>
      </p:sp>
      <p:sp>
        <p:nvSpPr>
          <p:cNvPr id="8195" name="Rectangle 3">
            <a:extLst>
              <a:ext uri="{FF2B5EF4-FFF2-40B4-BE49-F238E27FC236}">
                <a16:creationId xmlns:a16="http://schemas.microsoft.com/office/drawing/2014/main" xmlns="" id="{618245E2-EBBF-4FBB-B088-C55995B7A213}"/>
              </a:ext>
            </a:extLst>
          </p:cNvPr>
          <p:cNvSpPr>
            <a:spLocks noGrp="1"/>
          </p:cNvSpPr>
          <p:nvPr>
            <p:ph type="body" idx="1"/>
          </p:nvPr>
        </p:nvSpPr>
        <p:spPr>
          <a:xfrm>
            <a:off x="394494" y="679450"/>
            <a:ext cx="9907588" cy="5529680"/>
          </a:xfrm>
        </p:spPr>
        <p:txBody>
          <a:bodyPr/>
          <a:lstStyle/>
          <a:p>
            <a:pPr algn="just" eaLnBrk="1" hangingPunct="1">
              <a:lnSpc>
                <a:spcPct val="80000"/>
              </a:lnSpc>
            </a:pPr>
            <a:r>
              <a:rPr lang="en-ZA" altLang="en-US" sz="2400" dirty="0" smtClean="0">
                <a:latin typeface="Arial Narrow" panose="020B0606020202030204" pitchFamily="34" charset="0"/>
              </a:rPr>
              <a:t>Project </a:t>
            </a:r>
            <a:r>
              <a:rPr lang="en-ZA" altLang="en-US" sz="2400" dirty="0">
                <a:latin typeface="Arial Narrow" panose="020B0606020202030204" pitchFamily="34" charset="0"/>
              </a:rPr>
              <a:t>THUSANO was </a:t>
            </a:r>
            <a:r>
              <a:rPr lang="en-ZA" altLang="en-US" sz="2400" dirty="0" smtClean="0">
                <a:latin typeface="Arial Narrow" panose="020B0606020202030204" pitchFamily="34" charset="0"/>
              </a:rPr>
              <a:t>then established </a:t>
            </a:r>
            <a:r>
              <a:rPr lang="en-ZA" altLang="en-US" sz="2400" dirty="0">
                <a:latin typeface="Arial Narrow" panose="020B0606020202030204" pitchFamily="34" charset="0"/>
              </a:rPr>
              <a:t>in terms of the Memorandum of Understanding between the government of South Africa and the government of the Republic of Cuba on 10 January </a:t>
            </a:r>
            <a:r>
              <a:rPr lang="en-ZA" altLang="en-US" sz="2400" dirty="0" smtClean="0">
                <a:latin typeface="Arial Narrow" panose="020B0606020202030204" pitchFamily="34" charset="0"/>
              </a:rPr>
              <a:t>2012</a:t>
            </a:r>
            <a:r>
              <a:rPr lang="en-ZA" altLang="en-US" sz="2400" dirty="0">
                <a:latin typeface="Arial Narrow" panose="020B0606020202030204" pitchFamily="34" charset="0"/>
              </a:rPr>
              <a:t>. </a:t>
            </a:r>
            <a:endParaRPr lang="en-ZA" altLang="en-US" sz="2400" dirty="0" smtClean="0">
              <a:latin typeface="Arial Narrow" panose="020B0606020202030204" pitchFamily="34" charset="0"/>
            </a:endParaRPr>
          </a:p>
          <a:p>
            <a:pPr marL="0" indent="0" algn="just" eaLnBrk="1" hangingPunct="1">
              <a:lnSpc>
                <a:spcPct val="80000"/>
              </a:lnSpc>
              <a:buNone/>
            </a:pPr>
            <a:endParaRPr lang="en-ZA" altLang="en-US" sz="2400" dirty="0" smtClean="0">
              <a:latin typeface="Arial Narrow" panose="020B0606020202030204" pitchFamily="34" charset="0"/>
            </a:endParaRPr>
          </a:p>
          <a:p>
            <a:pPr algn="just" eaLnBrk="1" hangingPunct="1">
              <a:lnSpc>
                <a:spcPct val="80000"/>
              </a:lnSpc>
              <a:defRPr/>
            </a:pPr>
            <a:r>
              <a:rPr lang="en-ZA" altLang="en-US" sz="2400" dirty="0" smtClean="0">
                <a:latin typeface="Arial Narrow" panose="020B0606020202030204" pitchFamily="34" charset="0"/>
              </a:rPr>
              <a:t>The </a:t>
            </a:r>
            <a:r>
              <a:rPr lang="en-ZA" altLang="en-US" sz="2400" dirty="0">
                <a:latin typeface="Arial Narrow" panose="020B0606020202030204" pitchFamily="34" charset="0"/>
              </a:rPr>
              <a:t>bilateral that took place between Cuba and South Africa </a:t>
            </a:r>
            <a:r>
              <a:rPr lang="en-ZA" altLang="en-US" sz="2400" dirty="0" smtClean="0">
                <a:latin typeface="Arial Narrow" panose="020B0606020202030204" pitchFamily="34" charset="0"/>
              </a:rPr>
              <a:t>is </a:t>
            </a:r>
            <a:r>
              <a:rPr lang="en-ZA" altLang="en-US" sz="2400" dirty="0">
                <a:latin typeface="Arial Narrow" panose="020B0606020202030204" pitchFamily="34" charset="0"/>
              </a:rPr>
              <a:t>based on developmental needs, and sharing of expertise.  This was motivated by the fact that Cuba has a unique maintenance and preservation system of old PME dating back to 1954</a:t>
            </a:r>
            <a:r>
              <a:rPr lang="en-ZA" altLang="en-US" sz="2400" dirty="0" smtClean="0">
                <a:latin typeface="Arial Narrow" panose="020B0606020202030204" pitchFamily="34" charset="0"/>
              </a:rPr>
              <a:t>.</a:t>
            </a:r>
          </a:p>
          <a:p>
            <a:pPr marL="0" indent="0" algn="just" eaLnBrk="1" hangingPunct="1">
              <a:lnSpc>
                <a:spcPct val="80000"/>
              </a:lnSpc>
              <a:buNone/>
              <a:defRPr/>
            </a:pPr>
            <a:endParaRPr lang="en-ZA" altLang="en-US" sz="2400" dirty="0" smtClean="0">
              <a:latin typeface="Arial Narrow" panose="020B0606020202030204" pitchFamily="34" charset="0"/>
            </a:endParaRPr>
          </a:p>
          <a:p>
            <a:pPr algn="just" eaLnBrk="1" hangingPunct="1">
              <a:lnSpc>
                <a:spcPct val="80000"/>
              </a:lnSpc>
              <a:defRPr/>
            </a:pPr>
            <a:r>
              <a:rPr lang="en-ZA" altLang="en-US" sz="2400" dirty="0" smtClean="0">
                <a:latin typeface="Arial Narrow" panose="020B0606020202030204" pitchFamily="34" charset="0"/>
              </a:rPr>
              <a:t>Furthermore, </a:t>
            </a:r>
            <a:r>
              <a:rPr lang="en-ZA" altLang="en-US" sz="2400" dirty="0">
                <a:latin typeface="Arial Narrow" panose="020B0606020202030204" pitchFamily="34" charset="0"/>
              </a:rPr>
              <a:t>this was aimed at reducing  expenditure of repairing PME at private industries that were billing the SANDF exorbitant prices during </a:t>
            </a:r>
            <a:r>
              <a:rPr lang="en-ZA" altLang="en-US" sz="2400" dirty="0" smtClean="0">
                <a:latin typeface="Arial Narrow" panose="020B0606020202030204" pitchFamily="34" charset="0"/>
              </a:rPr>
              <a:t>the </a:t>
            </a:r>
            <a:r>
              <a:rPr lang="en-ZA" altLang="en-US" sz="2400" dirty="0">
                <a:latin typeface="Arial Narrow" panose="020B0606020202030204" pitchFamily="34" charset="0"/>
              </a:rPr>
              <a:t>prevailing National Budget cuts.  The SANDF opted to procure spares and </a:t>
            </a:r>
            <a:r>
              <a:rPr lang="en-ZA" altLang="en-US" sz="2400" dirty="0" smtClean="0">
                <a:latin typeface="Arial Narrow" panose="020B0606020202030204" pitchFamily="34" charset="0"/>
              </a:rPr>
              <a:t>repair its own PME with </a:t>
            </a:r>
            <a:r>
              <a:rPr lang="en-ZA" altLang="en-US" sz="2400" dirty="0">
                <a:latin typeface="Arial Narrow" panose="020B0606020202030204" pitchFamily="34" charset="0"/>
              </a:rPr>
              <a:t>the assistance of Cuban specialists and their SANDF counterparts, </a:t>
            </a:r>
            <a:r>
              <a:rPr lang="en-ZA" altLang="en-US" sz="2400" dirty="0" smtClean="0">
                <a:latin typeface="Arial Narrow" panose="020B0606020202030204" pitchFamily="34" charset="0"/>
              </a:rPr>
              <a:t>whilst </a:t>
            </a:r>
            <a:r>
              <a:rPr lang="en-ZA" altLang="en-US" sz="2400" dirty="0">
                <a:latin typeface="Arial Narrow" panose="020B0606020202030204" pitchFamily="34" charset="0"/>
              </a:rPr>
              <a:t>ensuring there is adequate skills transfer  between the two countries</a:t>
            </a:r>
            <a:r>
              <a:rPr lang="en-ZA" altLang="en-US" sz="2400" dirty="0" smtClean="0">
                <a:latin typeface="Arial Narrow" panose="020B0606020202030204" pitchFamily="34" charset="0"/>
              </a:rPr>
              <a:t>.</a:t>
            </a:r>
            <a:endParaRPr lang="en-ZA" altLang="en-US" sz="2400" dirty="0">
              <a:latin typeface="Arial Narrow" panose="020B0606020202030204" pitchFamily="34" charset="0"/>
            </a:endParaRPr>
          </a:p>
        </p:txBody>
      </p:sp>
      <p:sp>
        <p:nvSpPr>
          <p:cNvPr id="8196" name="Slide Number Placeholder 3">
            <a:extLst>
              <a:ext uri="{FF2B5EF4-FFF2-40B4-BE49-F238E27FC236}">
                <a16:creationId xmlns:a16="http://schemas.microsoft.com/office/drawing/2014/main" xmlns="" id="{4EAE6D2F-0345-415A-B4BC-12CEFD02DFA3}"/>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A969EA69-A866-4EB3-BEFA-02C271D2A32C}" type="slidenum">
              <a:rPr lang="en-ZA" altLang="en-US" sz="2800">
                <a:solidFill>
                  <a:srgbClr val="FFFFFF"/>
                </a:solidFill>
              </a:rPr>
              <a:pPr algn="ctr" eaLnBrk="1" hangingPunct="1">
                <a:spcBef>
                  <a:spcPct val="0"/>
                </a:spcBef>
                <a:buClrTx/>
                <a:buSzTx/>
                <a:buFontTx/>
                <a:buNone/>
              </a:pPr>
              <a:t>6</a:t>
            </a:fld>
            <a:endParaRPr lang="en-ZA" altLang="en-US" sz="2800">
              <a:solidFill>
                <a:srgbClr val="FFFFFF"/>
              </a:solidFill>
            </a:endParaRPr>
          </a:p>
        </p:txBody>
      </p:sp>
    </p:spTree>
    <p:extLst>
      <p:ext uri="{BB962C8B-B14F-4D97-AF65-F5344CB8AC3E}">
        <p14:creationId xmlns:p14="http://schemas.microsoft.com/office/powerpoint/2010/main" xmlns="" val="3463834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itle 3">
            <a:extLst>
              <a:ext uri="{FF2B5EF4-FFF2-40B4-BE49-F238E27FC236}">
                <a16:creationId xmlns:a16="http://schemas.microsoft.com/office/drawing/2014/main" xmlns="" id="{4BA072D8-63B2-4C4A-91D6-BD80EBF2931B}"/>
              </a:ext>
            </a:extLst>
          </p:cNvPr>
          <p:cNvSpPr>
            <a:spLocks/>
          </p:cNvSpPr>
          <p:nvPr/>
        </p:nvSpPr>
        <p:spPr bwMode="auto">
          <a:xfrm>
            <a:off x="1016000" y="4826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defRPr/>
            </a:pPr>
            <a:endParaRPr lang="es-ES" altLang="en-US" sz="4000" b="1" dirty="0" smtClean="0">
              <a:latin typeface="Arial" panose="020B0604020202020204" pitchFamily="34" charset="0"/>
              <a:cs typeface="Arial" panose="020B0604020202020204" pitchFamily="34" charset="0"/>
            </a:endParaRPr>
          </a:p>
          <a:p>
            <a:pPr algn="ctr" eaLnBrk="1" hangingPunct="1">
              <a:buNone/>
              <a:defRPr/>
            </a:pPr>
            <a:r>
              <a:rPr lang="es-ES" altLang="en-US" sz="3600" b="1" dirty="0" smtClean="0">
                <a:latin typeface="Arial Narrow" panose="020B0606020202030204" pitchFamily="34" charset="0"/>
                <a:cs typeface="Arial" panose="020B0604020202020204" pitchFamily="34" charset="0"/>
              </a:rPr>
              <a:t>ACHIEVEMENTS (6/15)</a:t>
            </a:r>
          </a:p>
          <a:p>
            <a:pPr algn="ctr" eaLnBrk="1" hangingPunct="1">
              <a:buNone/>
              <a:defRPr/>
            </a:pPr>
            <a:r>
              <a:rPr lang="es-ES" altLang="en-US" sz="2000" b="1" dirty="0" smtClean="0">
                <a:latin typeface="Arial Narrow" panose="020B0606020202030204" pitchFamily="34" charset="0"/>
                <a:cs typeface="Arial" panose="020B0604020202020204" pitchFamily="34" charset="0"/>
              </a:rPr>
              <a:t>VEHICLES BEFORE REPAIRS</a:t>
            </a:r>
            <a:endParaRPr lang="en-ZA" sz="2000" dirty="0">
              <a:solidFill>
                <a:srgbClr val="000000"/>
              </a:solidFill>
              <a:latin typeface="Arial Narrow" panose="020B0606020202030204" pitchFamily="34" charset="0"/>
              <a:cs typeface="Arial" panose="020B0604020202020204" pitchFamily="34" charset="0"/>
            </a:endParaRPr>
          </a:p>
          <a:p>
            <a:pPr algn="ctr" eaLnBrk="1" hangingPunct="1">
              <a:spcBef>
                <a:spcPct val="0"/>
              </a:spcBef>
              <a:buFont typeface="Arial" panose="020B0604020202020204" pitchFamily="34" charset="0"/>
              <a:buNone/>
              <a:defRPr/>
            </a:pPr>
            <a:endParaRPr lang="en-US" sz="4000" b="1" dirty="0" smtClean="0">
              <a:solidFill>
                <a:schemeClr val="bg1"/>
              </a:solidFill>
              <a:latin typeface="+mn-lt"/>
            </a:endParaRPr>
          </a:p>
          <a:p>
            <a:pPr algn="ctr" eaLnBrk="1" hangingPunct="1">
              <a:spcBef>
                <a:spcPct val="0"/>
              </a:spcBef>
              <a:buFont typeface="Arial" panose="020B0604020202020204" pitchFamily="34" charset="0"/>
              <a:buNone/>
              <a:defRPr/>
            </a:pPr>
            <a:r>
              <a:rPr lang="en-US" sz="4000" b="1" dirty="0" smtClean="0">
                <a:solidFill>
                  <a:schemeClr val="bg1"/>
                </a:solidFill>
                <a:latin typeface="Arial Narrow" panose="020B0606020202030204" pitchFamily="34" charset="0"/>
              </a:rPr>
              <a:t>BEFORE</a:t>
            </a:r>
            <a:endParaRPr lang="es-ES" sz="4000" b="1" dirty="0">
              <a:solidFill>
                <a:schemeClr val="bg1"/>
              </a:solidFill>
              <a:latin typeface="Arial Narrow" panose="020B0606020202030204" pitchFamily="34" charset="0"/>
            </a:endParaRPr>
          </a:p>
          <a:p>
            <a:pPr algn="ctr" eaLnBrk="1" hangingPunct="1">
              <a:spcBef>
                <a:spcPct val="0"/>
              </a:spcBef>
              <a:buFontTx/>
              <a:buNone/>
              <a:defRPr/>
            </a:pPr>
            <a:endParaRPr lang="en-ZA" altLang="en-US" sz="4000" dirty="0">
              <a:solidFill>
                <a:srgbClr val="000000"/>
              </a:solidFill>
            </a:endParaRPr>
          </a:p>
        </p:txBody>
      </p:sp>
      <p:pic>
        <p:nvPicPr>
          <p:cNvPr id="34819" name="Imagen 4">
            <a:extLst>
              <a:ext uri="{FF2B5EF4-FFF2-40B4-BE49-F238E27FC236}">
                <a16:creationId xmlns:a16="http://schemas.microsoft.com/office/drawing/2014/main" xmlns="" id="{F64AF209-A2B9-4160-A7F2-127C761D5FDB}"/>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2819400"/>
            <a:ext cx="541813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820" name="Imagen 7">
            <a:extLst>
              <a:ext uri="{FF2B5EF4-FFF2-40B4-BE49-F238E27FC236}">
                <a16:creationId xmlns:a16="http://schemas.microsoft.com/office/drawing/2014/main" xmlns="" id="{6AC27106-FD1E-4CDD-B905-FE5A6F685BDB}"/>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70600" y="2819400"/>
            <a:ext cx="5418138" cy="304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821" name="Slide Number Placeholder 3">
            <a:extLst>
              <a:ext uri="{FF2B5EF4-FFF2-40B4-BE49-F238E27FC236}">
                <a16:creationId xmlns:a16="http://schemas.microsoft.com/office/drawing/2014/main" xmlns="" id="{EDDB7F9D-55D6-4BF7-8248-4917B92FCFD2}"/>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B2732A03-76B6-4D02-A585-35AF5D565A01}" type="slidenum">
              <a:rPr lang="en-ZA" altLang="en-US" sz="2800">
                <a:solidFill>
                  <a:srgbClr val="FFFFFF"/>
                </a:solidFill>
              </a:rPr>
              <a:pPr algn="ctr" eaLnBrk="1" hangingPunct="1">
                <a:spcBef>
                  <a:spcPct val="0"/>
                </a:spcBef>
                <a:buClrTx/>
                <a:buSzTx/>
                <a:buFontTx/>
                <a:buNone/>
              </a:pPr>
              <a:t>60</a:t>
            </a:fld>
            <a:endParaRPr lang="en-ZA" altLang="en-US" sz="2800">
              <a:solidFill>
                <a:srgbClr val="FFFFFF"/>
              </a:solidFill>
            </a:endParaRPr>
          </a:p>
        </p:txBody>
      </p:sp>
    </p:spTree>
    <p:extLst>
      <p:ext uri="{BB962C8B-B14F-4D97-AF65-F5344CB8AC3E}">
        <p14:creationId xmlns:p14="http://schemas.microsoft.com/office/powerpoint/2010/main" xmlns="" val="26511878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3">
            <a:extLst>
              <a:ext uri="{FF2B5EF4-FFF2-40B4-BE49-F238E27FC236}">
                <a16:creationId xmlns:a16="http://schemas.microsoft.com/office/drawing/2014/main" xmlns="" id="{60558E08-BB80-4AB9-95F2-0F4CCA214A97}"/>
              </a:ext>
            </a:extLst>
          </p:cNvPr>
          <p:cNvSpPr>
            <a:spLocks/>
          </p:cNvSpPr>
          <p:nvPr/>
        </p:nvSpPr>
        <p:spPr bwMode="auto">
          <a:xfrm>
            <a:off x="1016000" y="5588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defRPr/>
            </a:pPr>
            <a:endParaRPr lang="es-ES" altLang="en-US" sz="3600" b="1" dirty="0" smtClean="0">
              <a:latin typeface="Arial" panose="020B0604020202020204" pitchFamily="34" charset="0"/>
              <a:cs typeface="Arial" panose="020B0604020202020204" pitchFamily="34" charset="0"/>
            </a:endParaRPr>
          </a:p>
          <a:p>
            <a:pPr algn="ctr" eaLnBrk="1" hangingPunct="1">
              <a:buNone/>
              <a:defRPr/>
            </a:pPr>
            <a:r>
              <a:rPr lang="es-ES" altLang="en-US" sz="3600" b="1" dirty="0" smtClean="0">
                <a:latin typeface="Arial Narrow" panose="020B0606020202030204" pitchFamily="34" charset="0"/>
                <a:cs typeface="Arial" panose="020B0604020202020204" pitchFamily="34" charset="0"/>
              </a:rPr>
              <a:t>ACHIVEMENTS (7/15)</a:t>
            </a:r>
          </a:p>
          <a:p>
            <a:pPr algn="ctr" eaLnBrk="1" hangingPunct="1">
              <a:buNone/>
              <a:defRPr/>
            </a:pPr>
            <a:r>
              <a:rPr lang="es-ES" altLang="en-US" sz="2000" b="1" dirty="0" smtClean="0">
                <a:latin typeface="Arial Narrow" panose="020B0606020202030204" pitchFamily="34" charset="0"/>
                <a:cs typeface="Arial" panose="020B0604020202020204" pitchFamily="34" charset="0"/>
              </a:rPr>
              <a:t>VEHICLES DURING REPAIRS</a:t>
            </a:r>
            <a:endParaRPr lang="en-ZA" sz="2000" dirty="0">
              <a:solidFill>
                <a:srgbClr val="000000"/>
              </a:solidFill>
              <a:latin typeface="Arial Narrow" panose="020B0606020202030204" pitchFamily="34" charset="0"/>
              <a:cs typeface="Arial" panose="020B0604020202020204" pitchFamily="34" charset="0"/>
            </a:endParaRPr>
          </a:p>
          <a:p>
            <a:pPr algn="ctr" eaLnBrk="1" hangingPunct="1">
              <a:spcBef>
                <a:spcPct val="0"/>
              </a:spcBef>
              <a:buFont typeface="Arial" panose="020B0604020202020204" pitchFamily="34" charset="0"/>
              <a:buNone/>
              <a:defRPr/>
            </a:pPr>
            <a:r>
              <a:rPr lang="en-ZA" altLang="en-US" sz="4600" dirty="0">
                <a:solidFill>
                  <a:srgbClr val="000000"/>
                </a:solidFill>
                <a:latin typeface="Arial Narrow" panose="020B0606020202030204" pitchFamily="34" charset="0"/>
              </a:rPr>
              <a:t/>
            </a:r>
            <a:br>
              <a:rPr lang="en-ZA" altLang="en-US" sz="4600" dirty="0">
                <a:solidFill>
                  <a:srgbClr val="000000"/>
                </a:solidFill>
                <a:latin typeface="Arial Narrow" panose="020B0606020202030204" pitchFamily="34" charset="0"/>
              </a:rPr>
            </a:br>
            <a:r>
              <a:rPr lang="en-ZA" sz="3600" b="1" dirty="0">
                <a:solidFill>
                  <a:schemeClr val="bg1"/>
                </a:solidFill>
                <a:latin typeface="Arial Narrow" panose="020B0606020202030204" pitchFamily="34" charset="0"/>
              </a:rPr>
              <a:t>IN PROCESS</a:t>
            </a:r>
            <a:endParaRPr lang="es-ES" sz="3600" b="1" dirty="0">
              <a:solidFill>
                <a:schemeClr val="bg1"/>
              </a:solidFill>
              <a:latin typeface="Arial Narrow" panose="020B0606020202030204" pitchFamily="34" charset="0"/>
            </a:endParaRPr>
          </a:p>
          <a:p>
            <a:pPr algn="ctr" eaLnBrk="1" hangingPunct="1">
              <a:spcBef>
                <a:spcPct val="0"/>
              </a:spcBef>
              <a:buFontTx/>
              <a:buNone/>
              <a:defRPr/>
            </a:pPr>
            <a:endParaRPr lang="en-ZA" altLang="en-US" sz="4600" dirty="0">
              <a:solidFill>
                <a:srgbClr val="000000"/>
              </a:solidFill>
            </a:endParaRPr>
          </a:p>
        </p:txBody>
      </p:sp>
      <p:pic>
        <p:nvPicPr>
          <p:cNvPr id="35843" name="Imagen 2">
            <a:extLst>
              <a:ext uri="{FF2B5EF4-FFF2-40B4-BE49-F238E27FC236}">
                <a16:creationId xmlns:a16="http://schemas.microsoft.com/office/drawing/2014/main" xmlns="" id="{98CCBFA8-D00E-4632-B60C-5B4572AC575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2971800"/>
            <a:ext cx="53848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844" name="Imagen 6">
            <a:extLst>
              <a:ext uri="{FF2B5EF4-FFF2-40B4-BE49-F238E27FC236}">
                <a16:creationId xmlns:a16="http://schemas.microsoft.com/office/drawing/2014/main" xmlns="" id="{07FD6634-D254-439D-A173-FBD7F73D78F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2050" y="2886075"/>
            <a:ext cx="5537200"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5" name="Slide Number Placeholder 3">
            <a:extLst>
              <a:ext uri="{FF2B5EF4-FFF2-40B4-BE49-F238E27FC236}">
                <a16:creationId xmlns:a16="http://schemas.microsoft.com/office/drawing/2014/main" xmlns="" id="{73FB15EE-8DD0-44F7-9BE5-6DF4FC465E6B}"/>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3764EC0D-5A84-4776-AF92-243091CD785F}" type="slidenum">
              <a:rPr lang="en-ZA" altLang="en-US" sz="2800">
                <a:solidFill>
                  <a:srgbClr val="FFFFFF"/>
                </a:solidFill>
              </a:rPr>
              <a:pPr algn="ctr" eaLnBrk="1" hangingPunct="1">
                <a:spcBef>
                  <a:spcPct val="0"/>
                </a:spcBef>
                <a:buClrTx/>
                <a:buSzTx/>
                <a:buFontTx/>
                <a:buNone/>
              </a:pPr>
              <a:t>61</a:t>
            </a:fld>
            <a:endParaRPr lang="en-ZA" altLang="en-US" sz="2800">
              <a:solidFill>
                <a:srgbClr val="FFFFFF"/>
              </a:solidFill>
            </a:endParaRPr>
          </a:p>
        </p:txBody>
      </p:sp>
    </p:spTree>
    <p:extLst>
      <p:ext uri="{BB962C8B-B14F-4D97-AF65-F5344CB8AC3E}">
        <p14:creationId xmlns:p14="http://schemas.microsoft.com/office/powerpoint/2010/main" xmlns="" val="2428924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itle 3">
            <a:extLst>
              <a:ext uri="{FF2B5EF4-FFF2-40B4-BE49-F238E27FC236}">
                <a16:creationId xmlns:a16="http://schemas.microsoft.com/office/drawing/2014/main" xmlns="" id="{4C5C150F-86BE-455E-B35A-4FF209651E88}"/>
              </a:ext>
            </a:extLst>
          </p:cNvPr>
          <p:cNvSpPr>
            <a:spLocks/>
          </p:cNvSpPr>
          <p:nvPr/>
        </p:nvSpPr>
        <p:spPr bwMode="auto">
          <a:xfrm>
            <a:off x="1016000" y="6350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defRPr/>
            </a:pPr>
            <a:endParaRPr lang="es-ES" altLang="en-US" sz="3600" b="1" dirty="0" smtClean="0">
              <a:latin typeface="Arial" panose="020B0604020202020204" pitchFamily="34" charset="0"/>
              <a:cs typeface="Arial" panose="020B0604020202020204" pitchFamily="34" charset="0"/>
            </a:endParaRPr>
          </a:p>
          <a:p>
            <a:pPr algn="ctr" eaLnBrk="1" hangingPunct="1">
              <a:buNone/>
              <a:defRPr/>
            </a:pPr>
            <a:r>
              <a:rPr lang="es-ES" altLang="en-US" sz="3600" b="1" dirty="0" smtClean="0">
                <a:latin typeface="Arial Narrow" panose="020B0606020202030204" pitchFamily="34" charset="0"/>
                <a:cs typeface="Arial" panose="020B0604020202020204" pitchFamily="34" charset="0"/>
              </a:rPr>
              <a:t>ACHIEVEMENTS (8/15) </a:t>
            </a:r>
          </a:p>
          <a:p>
            <a:pPr algn="ctr" eaLnBrk="1" hangingPunct="1">
              <a:buNone/>
              <a:defRPr/>
            </a:pPr>
            <a:r>
              <a:rPr lang="es-ES" altLang="en-US" sz="2000" b="1" dirty="0" smtClean="0">
                <a:latin typeface="Arial Narrow" panose="020B0606020202030204" pitchFamily="34" charset="0"/>
                <a:cs typeface="Arial" panose="020B0604020202020204" pitchFamily="34" charset="0"/>
              </a:rPr>
              <a:t>VEHICLES DURING REPAIRS</a:t>
            </a:r>
            <a:endParaRPr lang="en-ZA" sz="2000" dirty="0">
              <a:solidFill>
                <a:srgbClr val="000000"/>
              </a:solidFill>
              <a:latin typeface="Arial Narrow" panose="020B0606020202030204" pitchFamily="34" charset="0"/>
              <a:cs typeface="Arial" panose="020B0604020202020204" pitchFamily="34" charset="0"/>
            </a:endParaRPr>
          </a:p>
          <a:p>
            <a:pPr algn="ctr" eaLnBrk="1" hangingPunct="1">
              <a:spcBef>
                <a:spcPct val="0"/>
              </a:spcBef>
              <a:buFont typeface="Arial" panose="020B0604020202020204" pitchFamily="34" charset="0"/>
              <a:buNone/>
              <a:defRPr/>
            </a:pPr>
            <a:endParaRPr lang="en-ZA" b="1" dirty="0" smtClean="0">
              <a:solidFill>
                <a:schemeClr val="bg1"/>
              </a:solidFill>
            </a:endParaRPr>
          </a:p>
          <a:p>
            <a:pPr algn="ctr" eaLnBrk="1" hangingPunct="1">
              <a:spcBef>
                <a:spcPct val="0"/>
              </a:spcBef>
              <a:buFont typeface="Arial" panose="020B0604020202020204" pitchFamily="34" charset="0"/>
              <a:buNone/>
              <a:defRPr/>
            </a:pPr>
            <a:r>
              <a:rPr lang="en-ZA" sz="3600" b="1" dirty="0" smtClean="0">
                <a:solidFill>
                  <a:schemeClr val="bg1"/>
                </a:solidFill>
                <a:latin typeface="Arial Narrow" panose="020B0606020202030204" pitchFamily="34" charset="0"/>
              </a:rPr>
              <a:t>IN </a:t>
            </a:r>
            <a:r>
              <a:rPr lang="en-ZA" sz="3600" b="1" dirty="0">
                <a:solidFill>
                  <a:schemeClr val="bg1"/>
                </a:solidFill>
                <a:latin typeface="Arial Narrow" panose="020B0606020202030204" pitchFamily="34" charset="0"/>
              </a:rPr>
              <a:t>PROCESS</a:t>
            </a:r>
            <a:endParaRPr lang="es-ES" sz="3600" b="1" dirty="0">
              <a:solidFill>
                <a:schemeClr val="bg1"/>
              </a:solidFill>
              <a:latin typeface="Arial Narrow" panose="020B0606020202030204" pitchFamily="34" charset="0"/>
            </a:endParaRPr>
          </a:p>
          <a:p>
            <a:pPr algn="ctr" eaLnBrk="1" hangingPunct="1">
              <a:spcBef>
                <a:spcPct val="0"/>
              </a:spcBef>
              <a:buFontTx/>
              <a:buNone/>
              <a:defRPr/>
            </a:pPr>
            <a:endParaRPr lang="en-ZA" altLang="en-US" sz="4600" dirty="0">
              <a:solidFill>
                <a:srgbClr val="000000"/>
              </a:solidFill>
            </a:endParaRPr>
          </a:p>
        </p:txBody>
      </p:sp>
      <p:pic>
        <p:nvPicPr>
          <p:cNvPr id="36867" name="Imagen 4">
            <a:extLst>
              <a:ext uri="{FF2B5EF4-FFF2-40B4-BE49-F238E27FC236}">
                <a16:creationId xmlns:a16="http://schemas.microsoft.com/office/drawing/2014/main" xmlns="" id="{D04CC0C8-9AD5-434B-8B82-1F8C61137054}"/>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b="8456"/>
          <a:stretch>
            <a:fillRect/>
          </a:stretch>
        </p:blipFill>
        <p:spPr bwMode="auto">
          <a:xfrm>
            <a:off x="563563" y="2908300"/>
            <a:ext cx="5665787" cy="291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868" name="Imagen 7">
            <a:extLst>
              <a:ext uri="{FF2B5EF4-FFF2-40B4-BE49-F238E27FC236}">
                <a16:creationId xmlns:a16="http://schemas.microsoft.com/office/drawing/2014/main" xmlns="" id="{44278728-811C-4977-A782-682BF56F15A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3663" y="2908300"/>
            <a:ext cx="5184775" cy="291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69" name="Slide Number Placeholder 3">
            <a:extLst>
              <a:ext uri="{FF2B5EF4-FFF2-40B4-BE49-F238E27FC236}">
                <a16:creationId xmlns:a16="http://schemas.microsoft.com/office/drawing/2014/main" xmlns="" id="{2E4ACED5-8AEB-41DC-A2A1-AB7DA347ADA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0F1A71E-B348-4569-A30D-79A47736A077}" type="slidenum">
              <a:rPr lang="en-ZA" altLang="en-US" sz="2800">
                <a:solidFill>
                  <a:srgbClr val="FFFFFF"/>
                </a:solidFill>
              </a:rPr>
              <a:pPr algn="ctr" eaLnBrk="1" hangingPunct="1">
                <a:spcBef>
                  <a:spcPct val="0"/>
                </a:spcBef>
                <a:buClrTx/>
                <a:buSzTx/>
                <a:buFontTx/>
                <a:buNone/>
              </a:pPr>
              <a:t>62</a:t>
            </a:fld>
            <a:endParaRPr lang="en-ZA" altLang="en-US" sz="2800">
              <a:solidFill>
                <a:srgbClr val="FFFFFF"/>
              </a:solidFill>
            </a:endParaRPr>
          </a:p>
        </p:txBody>
      </p:sp>
    </p:spTree>
    <p:extLst>
      <p:ext uri="{BB962C8B-B14F-4D97-AF65-F5344CB8AC3E}">
        <p14:creationId xmlns:p14="http://schemas.microsoft.com/office/powerpoint/2010/main" xmlns="" val="365058363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3">
            <a:extLst>
              <a:ext uri="{FF2B5EF4-FFF2-40B4-BE49-F238E27FC236}">
                <a16:creationId xmlns:a16="http://schemas.microsoft.com/office/drawing/2014/main" xmlns="" id="{07C3C124-7B99-4643-B068-734D3D05EE2C}"/>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defRPr/>
            </a:pPr>
            <a:r>
              <a:rPr lang="es-ES" altLang="en-US" sz="3600" b="1" dirty="0" smtClean="0">
                <a:latin typeface="Arial Narrow" panose="020B0606020202030204" pitchFamily="34" charset="0"/>
                <a:cs typeface="Arial" panose="020B0604020202020204" pitchFamily="34" charset="0"/>
              </a:rPr>
              <a:t>ACHIEVEMENTS (9/15)</a:t>
            </a:r>
          </a:p>
          <a:p>
            <a:pPr algn="ctr" eaLnBrk="1" hangingPunct="1">
              <a:buNone/>
              <a:defRPr/>
            </a:pPr>
            <a:r>
              <a:rPr lang="es-ES" altLang="en-US" sz="2000" b="1" dirty="0" smtClean="0">
                <a:latin typeface="Arial Narrow" panose="020B0606020202030204" pitchFamily="34" charset="0"/>
                <a:cs typeface="Arial" panose="020B0604020202020204" pitchFamily="34" charset="0"/>
              </a:rPr>
              <a:t>VEHICLES AFTER REPAIRS</a:t>
            </a:r>
            <a:endParaRPr lang="en-ZA" sz="2000" dirty="0">
              <a:solidFill>
                <a:srgbClr val="000000"/>
              </a:solidFill>
              <a:latin typeface="Arial Narrow" panose="020B0606020202030204" pitchFamily="34" charset="0"/>
              <a:cs typeface="Arial" panose="020B0604020202020204" pitchFamily="34" charset="0"/>
            </a:endParaRPr>
          </a:p>
          <a:p>
            <a:pPr algn="ctr" eaLnBrk="1" hangingPunct="1">
              <a:spcBef>
                <a:spcPct val="0"/>
              </a:spcBef>
              <a:buFontTx/>
              <a:buNone/>
              <a:defRPr/>
            </a:pPr>
            <a:r>
              <a:rPr lang="en-ZA" altLang="en-US" sz="2000" dirty="0">
                <a:solidFill>
                  <a:srgbClr val="000000"/>
                </a:solidFill>
              </a:rPr>
              <a:t/>
            </a:r>
            <a:br>
              <a:rPr lang="en-ZA" altLang="en-US" sz="2000" dirty="0">
                <a:solidFill>
                  <a:srgbClr val="000000"/>
                </a:solidFill>
              </a:rPr>
            </a:br>
            <a:r>
              <a:rPr lang="en-ZA" altLang="en-US" sz="3600" b="1" dirty="0">
                <a:solidFill>
                  <a:srgbClr val="000000"/>
                </a:solidFill>
                <a:latin typeface="Arial Narrow" panose="020B0606020202030204" pitchFamily="34" charset="0"/>
              </a:rPr>
              <a:t>AFTER</a:t>
            </a:r>
          </a:p>
        </p:txBody>
      </p:sp>
      <p:pic>
        <p:nvPicPr>
          <p:cNvPr id="37891" name="Imagen 2">
            <a:extLst>
              <a:ext uri="{FF2B5EF4-FFF2-40B4-BE49-F238E27FC236}">
                <a16:creationId xmlns:a16="http://schemas.microsoft.com/office/drawing/2014/main" xmlns="" id="{71836882-2505-4C49-9053-06F4C0FD1F20}"/>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163" y="3063875"/>
            <a:ext cx="5278437" cy="296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892" name="Imagen 6">
            <a:extLst>
              <a:ext uri="{FF2B5EF4-FFF2-40B4-BE49-F238E27FC236}">
                <a16:creationId xmlns:a16="http://schemas.microsoft.com/office/drawing/2014/main" xmlns="" id="{5D3C216E-7A70-4289-8963-325DBBEC58B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8063" y="3041650"/>
            <a:ext cx="5316537"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3" name="Slide Number Placeholder 3">
            <a:extLst>
              <a:ext uri="{FF2B5EF4-FFF2-40B4-BE49-F238E27FC236}">
                <a16:creationId xmlns:a16="http://schemas.microsoft.com/office/drawing/2014/main" xmlns="" id="{879EDC94-D520-43F3-B14A-4BD652F585A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5FB88607-6808-4B6D-A270-6D4969FE64B8}" type="slidenum">
              <a:rPr lang="en-ZA" altLang="en-US" sz="2800">
                <a:solidFill>
                  <a:srgbClr val="FFFFFF"/>
                </a:solidFill>
              </a:rPr>
              <a:pPr algn="ctr" eaLnBrk="1" hangingPunct="1">
                <a:spcBef>
                  <a:spcPct val="0"/>
                </a:spcBef>
                <a:buClrTx/>
                <a:buSzTx/>
                <a:buFontTx/>
                <a:buNone/>
              </a:pPr>
              <a:t>63</a:t>
            </a:fld>
            <a:endParaRPr lang="en-ZA" altLang="en-US" sz="2800">
              <a:solidFill>
                <a:srgbClr val="FFFFFF"/>
              </a:solidFill>
            </a:endParaRPr>
          </a:p>
        </p:txBody>
      </p:sp>
    </p:spTree>
    <p:extLst>
      <p:ext uri="{BB962C8B-B14F-4D97-AF65-F5344CB8AC3E}">
        <p14:creationId xmlns:p14="http://schemas.microsoft.com/office/powerpoint/2010/main" xmlns="" val="47265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3">
            <a:extLst>
              <a:ext uri="{FF2B5EF4-FFF2-40B4-BE49-F238E27FC236}">
                <a16:creationId xmlns:a16="http://schemas.microsoft.com/office/drawing/2014/main" xmlns="" id="{02BFF793-CE93-4D8E-85D5-827582A7B937}"/>
              </a:ext>
            </a:extLst>
          </p:cNvPr>
          <p:cNvSpPr>
            <a:spLocks/>
          </p:cNvSpPr>
          <p:nvPr/>
        </p:nvSpPr>
        <p:spPr bwMode="auto">
          <a:xfrm>
            <a:off x="1016000" y="381000"/>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None/>
              <a:defRPr/>
            </a:pPr>
            <a:endParaRPr lang="es-ES" altLang="en-US" sz="3600" b="1" dirty="0" smtClean="0">
              <a:latin typeface="Arial" panose="020B0604020202020204" pitchFamily="34" charset="0"/>
              <a:cs typeface="Arial" panose="020B0604020202020204" pitchFamily="34" charset="0"/>
            </a:endParaRPr>
          </a:p>
          <a:p>
            <a:pPr algn="ctr" eaLnBrk="1" hangingPunct="1">
              <a:buNone/>
              <a:defRPr/>
            </a:pPr>
            <a:r>
              <a:rPr lang="es-ES" altLang="en-US" sz="3600" b="1" dirty="0" smtClean="0">
                <a:latin typeface="Arial Narrow" panose="020B0606020202030204" pitchFamily="34" charset="0"/>
                <a:cs typeface="Arial" panose="020B0604020202020204" pitchFamily="34" charset="0"/>
              </a:rPr>
              <a:t>ACHIEVEMENTS (10/15)</a:t>
            </a:r>
          </a:p>
          <a:p>
            <a:pPr algn="ctr" eaLnBrk="1" hangingPunct="1">
              <a:buNone/>
              <a:defRPr/>
            </a:pPr>
            <a:r>
              <a:rPr lang="es-ES" altLang="en-US" sz="2000" b="1" dirty="0">
                <a:latin typeface="Arial Narrow" panose="020B0606020202030204" pitchFamily="34" charset="0"/>
                <a:cs typeface="Arial" panose="020B0604020202020204" pitchFamily="34" charset="0"/>
              </a:rPr>
              <a:t>V</a:t>
            </a:r>
            <a:r>
              <a:rPr lang="es-ES" altLang="en-US" sz="2000" b="1" dirty="0" smtClean="0">
                <a:latin typeface="Arial Narrow" panose="020B0606020202030204" pitchFamily="34" charset="0"/>
                <a:cs typeface="Arial" panose="020B0604020202020204" pitchFamily="34" charset="0"/>
              </a:rPr>
              <a:t>EHICLES AFTER REPAIRS </a:t>
            </a:r>
            <a:endParaRPr lang="en-ZA" sz="2000" dirty="0">
              <a:solidFill>
                <a:srgbClr val="000000"/>
              </a:solidFill>
              <a:latin typeface="Arial Narrow" panose="020B0606020202030204" pitchFamily="34" charset="0"/>
              <a:cs typeface="Arial" panose="020B0604020202020204" pitchFamily="34" charset="0"/>
            </a:endParaRPr>
          </a:p>
          <a:p>
            <a:pPr algn="ctr" eaLnBrk="1" hangingPunct="1">
              <a:spcBef>
                <a:spcPct val="0"/>
              </a:spcBef>
              <a:buFontTx/>
              <a:buNone/>
              <a:defRPr/>
            </a:pPr>
            <a:r>
              <a:rPr lang="en-ZA" altLang="en-US" sz="4600" dirty="0">
                <a:solidFill>
                  <a:srgbClr val="000000"/>
                </a:solidFill>
              </a:rPr>
              <a:t/>
            </a:r>
            <a:br>
              <a:rPr lang="en-ZA" altLang="en-US" sz="4600" dirty="0">
                <a:solidFill>
                  <a:srgbClr val="000000"/>
                </a:solidFill>
              </a:rPr>
            </a:br>
            <a:endParaRPr lang="en-ZA" altLang="en-US" sz="4600" dirty="0">
              <a:solidFill>
                <a:srgbClr val="000000"/>
              </a:solidFill>
            </a:endParaRPr>
          </a:p>
        </p:txBody>
      </p:sp>
      <p:pic>
        <p:nvPicPr>
          <p:cNvPr id="38915" name="Imagen 4">
            <a:extLst>
              <a:ext uri="{FF2B5EF4-FFF2-40B4-BE49-F238E27FC236}">
                <a16:creationId xmlns:a16="http://schemas.microsoft.com/office/drawing/2014/main" xmlns="" id="{C39A05A1-1196-41A0-9023-EDA215549472}"/>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3048000"/>
            <a:ext cx="5537200"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6" name="Imagen 7">
            <a:extLst>
              <a:ext uri="{FF2B5EF4-FFF2-40B4-BE49-F238E27FC236}">
                <a16:creationId xmlns:a16="http://schemas.microsoft.com/office/drawing/2014/main" xmlns="" id="{01B47E42-1D6A-4853-B9E7-9D3CFE8644C5}"/>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2050" y="3048000"/>
            <a:ext cx="5468938" cy="3076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Rectangle 1">
            <a:extLst>
              <a:ext uri="{FF2B5EF4-FFF2-40B4-BE49-F238E27FC236}">
                <a16:creationId xmlns:a16="http://schemas.microsoft.com/office/drawing/2014/main" xmlns="" id="{6AC64614-2AD5-4789-B8E6-E76CDAF69856}"/>
              </a:ext>
            </a:extLst>
          </p:cNvPr>
          <p:cNvSpPr>
            <a:spLocks noChangeArrowheads="1"/>
          </p:cNvSpPr>
          <p:nvPr/>
        </p:nvSpPr>
        <p:spPr bwMode="auto">
          <a:xfrm>
            <a:off x="5233988" y="2144713"/>
            <a:ext cx="144462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r>
              <a:rPr lang="en-ZA" altLang="en-US" sz="3600" b="1" dirty="0">
                <a:solidFill>
                  <a:srgbClr val="000000"/>
                </a:solidFill>
                <a:latin typeface="Arial Narrow" panose="020B0606020202030204" pitchFamily="34" charset="0"/>
              </a:rPr>
              <a:t>AFTER</a:t>
            </a:r>
          </a:p>
        </p:txBody>
      </p:sp>
      <p:sp>
        <p:nvSpPr>
          <p:cNvPr id="38918" name="Slide Number Placeholder 3">
            <a:extLst>
              <a:ext uri="{FF2B5EF4-FFF2-40B4-BE49-F238E27FC236}">
                <a16:creationId xmlns:a16="http://schemas.microsoft.com/office/drawing/2014/main" xmlns="" id="{AF8D6E43-6D84-4C6E-972C-CB2FFBEBFAF8}"/>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BD519499-28E8-445E-8566-2C4C162FAD88}" type="slidenum">
              <a:rPr lang="en-ZA" altLang="en-US" sz="2800">
                <a:solidFill>
                  <a:srgbClr val="FFFFFF"/>
                </a:solidFill>
              </a:rPr>
              <a:pPr algn="ctr" eaLnBrk="1" hangingPunct="1">
                <a:spcBef>
                  <a:spcPct val="0"/>
                </a:spcBef>
                <a:buClrTx/>
                <a:buSzTx/>
                <a:buFontTx/>
                <a:buNone/>
              </a:pPr>
              <a:t>64</a:t>
            </a:fld>
            <a:endParaRPr lang="en-ZA" altLang="en-US" sz="2800">
              <a:solidFill>
                <a:srgbClr val="FFFFFF"/>
              </a:solidFill>
            </a:endParaRPr>
          </a:p>
        </p:txBody>
      </p:sp>
    </p:spTree>
    <p:extLst>
      <p:ext uri="{BB962C8B-B14F-4D97-AF65-F5344CB8AC3E}">
        <p14:creationId xmlns:p14="http://schemas.microsoft.com/office/powerpoint/2010/main" xmlns="" val="33378567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3">
            <a:extLst>
              <a:ext uri="{FF2B5EF4-FFF2-40B4-BE49-F238E27FC236}">
                <a16:creationId xmlns:a16="http://schemas.microsoft.com/office/drawing/2014/main" xmlns="" id="{7CFF7F7A-0B12-4E65-B1D3-F0701BCDE171}"/>
              </a:ext>
            </a:extLst>
          </p:cNvPr>
          <p:cNvSpPr>
            <a:spLocks/>
          </p:cNvSpPr>
          <p:nvPr/>
        </p:nvSpPr>
        <p:spPr bwMode="auto">
          <a:xfrm>
            <a:off x="430953" y="28028"/>
            <a:ext cx="10450513"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buNone/>
              <a:defRPr/>
            </a:pPr>
            <a:endParaRPr lang="es-ES" altLang="en-US" sz="4000" b="1" dirty="0" smtClean="0">
              <a:latin typeface="Arial" panose="020B0604020202020204" pitchFamily="34" charset="0"/>
              <a:cs typeface="Arial" panose="020B0604020202020204" pitchFamily="34" charset="0"/>
            </a:endParaRPr>
          </a:p>
          <a:p>
            <a:pPr algn="ctr" eaLnBrk="1" hangingPunct="1">
              <a:buNone/>
              <a:defRPr/>
            </a:pPr>
            <a:r>
              <a:rPr lang="es-ES" altLang="en-US" sz="3600" b="1" dirty="0" smtClean="0">
                <a:latin typeface="Arial Narrow" panose="020B0606020202030204" pitchFamily="34" charset="0"/>
                <a:cs typeface="Arial" panose="020B0604020202020204" pitchFamily="34" charset="0"/>
              </a:rPr>
              <a:t>ACHIEVEMENTS (11/15) </a:t>
            </a:r>
          </a:p>
          <a:p>
            <a:pPr algn="ctr" eaLnBrk="1" hangingPunct="1">
              <a:buNone/>
              <a:defRPr/>
            </a:pPr>
            <a:r>
              <a:rPr lang="es-ES" altLang="en-US" b="1" dirty="0" smtClean="0">
                <a:latin typeface="Arial Narrow" panose="020B0606020202030204" pitchFamily="34" charset="0"/>
                <a:cs typeface="Arial" panose="020B0604020202020204" pitchFamily="34" charset="0"/>
              </a:rPr>
              <a:t>VEHICLES AFTER REPAIRS</a:t>
            </a:r>
            <a:endParaRPr lang="es-ES" altLang="en-US" b="1" dirty="0">
              <a:latin typeface="Arial Narrow" panose="020B0606020202030204" pitchFamily="34" charset="0"/>
              <a:cs typeface="Arial" panose="020B0604020202020204" pitchFamily="34" charset="0"/>
            </a:endParaRPr>
          </a:p>
          <a:p>
            <a:pPr algn="ctr" eaLnBrk="1" hangingPunct="1">
              <a:spcBef>
                <a:spcPct val="0"/>
              </a:spcBef>
              <a:buClrTx/>
              <a:buSzTx/>
              <a:buFontTx/>
              <a:buNone/>
            </a:pPr>
            <a:r>
              <a:rPr lang="en-ZA" altLang="en-US" sz="4000" b="1" dirty="0">
                <a:latin typeface="Arial" panose="020B0604020202020204" pitchFamily="34" charset="0"/>
                <a:cs typeface="Arial" panose="020B0604020202020204" pitchFamily="34" charset="0"/>
              </a:rPr>
              <a:t/>
            </a:r>
            <a:br>
              <a:rPr lang="en-ZA" altLang="en-US" sz="4000" b="1" dirty="0">
                <a:latin typeface="Arial" panose="020B0604020202020204" pitchFamily="34" charset="0"/>
                <a:cs typeface="Arial" panose="020B0604020202020204" pitchFamily="34" charset="0"/>
              </a:rPr>
            </a:br>
            <a:endParaRPr lang="en-ZA" altLang="en-US" sz="4000" b="1" dirty="0">
              <a:latin typeface="Arial" panose="020B0604020202020204" pitchFamily="34" charset="0"/>
              <a:cs typeface="Arial" panose="020B0604020202020204" pitchFamily="34" charset="0"/>
            </a:endParaRPr>
          </a:p>
        </p:txBody>
      </p:sp>
      <p:sp>
        <p:nvSpPr>
          <p:cNvPr id="4" name="Rectángulo 3">
            <a:extLst>
              <a:ext uri="{FF2B5EF4-FFF2-40B4-BE49-F238E27FC236}">
                <a16:creationId xmlns:a16="http://schemas.microsoft.com/office/drawing/2014/main" xmlns="" id="{98EBAB2E-B5FB-4E61-A38E-5F8D6B9F8B24}"/>
              </a:ext>
            </a:extLst>
          </p:cNvPr>
          <p:cNvSpPr/>
          <p:nvPr/>
        </p:nvSpPr>
        <p:spPr>
          <a:xfrm>
            <a:off x="1320800" y="1406525"/>
            <a:ext cx="9550400" cy="83820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ZA" sz="3600" b="1" dirty="0">
                <a:latin typeface="Arial Narrow" panose="020B0606020202030204" pitchFamily="34" charset="0"/>
              </a:rPr>
              <a:t>AFTER</a:t>
            </a:r>
            <a:endParaRPr lang="es-ES" sz="3600" b="1" dirty="0">
              <a:latin typeface="Arial Narrow" panose="020B0606020202030204" pitchFamily="34" charset="0"/>
            </a:endParaRPr>
          </a:p>
        </p:txBody>
      </p:sp>
      <p:pic>
        <p:nvPicPr>
          <p:cNvPr id="5" name="Imagen 4">
            <a:extLst>
              <a:ext uri="{FF2B5EF4-FFF2-40B4-BE49-F238E27FC236}">
                <a16:creationId xmlns:a16="http://schemas.microsoft.com/office/drawing/2014/main" xmlns="" id="{FF2621C2-CD70-45E7-BE5B-99753297044F}"/>
              </a:ext>
            </a:extLst>
          </p:cNvPr>
          <p:cNvPicPr>
            <a:picLocks noChangeAspect="1"/>
          </p:cNvPicPr>
          <p:nvPr/>
        </p:nvPicPr>
        <p:blipFill rotWithShape="1">
          <a:blip r:embed="rId2" cstate="print"/>
          <a:srcRect b="13603"/>
          <a:stretch/>
        </p:blipFill>
        <p:spPr>
          <a:xfrm>
            <a:off x="430953" y="2086618"/>
            <a:ext cx="6104016" cy="2966445"/>
          </a:xfrm>
          <a:prstGeom prst="rect">
            <a:avLst/>
          </a:prstGeom>
          <a:ln>
            <a:noFill/>
          </a:ln>
          <a:effectLst>
            <a:softEdge rad="112500"/>
          </a:effectLst>
        </p:spPr>
      </p:pic>
      <p:pic>
        <p:nvPicPr>
          <p:cNvPr id="7" name="Imagen 6">
            <a:extLst>
              <a:ext uri="{FF2B5EF4-FFF2-40B4-BE49-F238E27FC236}">
                <a16:creationId xmlns:a16="http://schemas.microsoft.com/office/drawing/2014/main" xmlns="" id="{EE469D1F-5BBB-46E4-B85C-6206B5DCA111}"/>
              </a:ext>
            </a:extLst>
          </p:cNvPr>
          <p:cNvPicPr>
            <a:picLocks noChangeAspect="1"/>
          </p:cNvPicPr>
          <p:nvPr/>
        </p:nvPicPr>
        <p:blipFill rotWithShape="1">
          <a:blip r:embed="rId3" cstate="print"/>
          <a:srcRect l="7167" b="9008"/>
          <a:stretch/>
        </p:blipFill>
        <p:spPr>
          <a:xfrm>
            <a:off x="6407656" y="3296873"/>
            <a:ext cx="5185643" cy="2859061"/>
          </a:xfrm>
          <a:prstGeom prst="rect">
            <a:avLst/>
          </a:prstGeom>
          <a:ln>
            <a:noFill/>
          </a:ln>
          <a:effectLst>
            <a:softEdge rad="112500"/>
          </a:effectLst>
        </p:spPr>
      </p:pic>
      <p:sp>
        <p:nvSpPr>
          <p:cNvPr id="41990" name="Slide Number Placeholder 3">
            <a:extLst>
              <a:ext uri="{FF2B5EF4-FFF2-40B4-BE49-F238E27FC236}">
                <a16:creationId xmlns:a16="http://schemas.microsoft.com/office/drawing/2014/main" xmlns="" id="{775DBCE8-C8AE-407F-90EE-B6F40EC5360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5955311-B9F5-4F3F-A7BD-605BFAB8D8C6}" type="slidenum">
              <a:rPr lang="en-ZA" altLang="en-US" sz="2800">
                <a:solidFill>
                  <a:srgbClr val="FFFFFF"/>
                </a:solidFill>
              </a:rPr>
              <a:pPr algn="ctr" eaLnBrk="1" hangingPunct="1">
                <a:spcBef>
                  <a:spcPct val="0"/>
                </a:spcBef>
                <a:buClrTx/>
                <a:buSzTx/>
                <a:buFontTx/>
                <a:buNone/>
              </a:pPr>
              <a:t>65</a:t>
            </a:fld>
            <a:endParaRPr lang="en-ZA" altLang="en-US" sz="2800">
              <a:solidFill>
                <a:srgbClr val="FFFFFF"/>
              </a:solidFill>
            </a:endParaRPr>
          </a:p>
        </p:txBody>
      </p:sp>
    </p:spTree>
    <p:extLst>
      <p:ext uri="{BB962C8B-B14F-4D97-AF65-F5344CB8AC3E}">
        <p14:creationId xmlns:p14="http://schemas.microsoft.com/office/powerpoint/2010/main" xmlns="" val="17831853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ACHIEVEMENTS (12/15) </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COMPONENTS REPAIRS </a:t>
            </a: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endParaRPr lang="en-ZA" altLang="en-US" sz="24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66</a:t>
            </a:fld>
            <a:endParaRPr lang="en-ZA" altLang="en-US" sz="2800">
              <a:solidFill>
                <a:srgbClr val="FFFFFF"/>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5112" y="1610328"/>
            <a:ext cx="9014607" cy="4662135"/>
          </a:xfrm>
          <a:prstGeom prst="rect">
            <a:avLst/>
          </a:prstGeom>
        </p:spPr>
      </p:pic>
    </p:spTree>
    <p:extLst>
      <p:ext uri="{BB962C8B-B14F-4D97-AF65-F5344CB8AC3E}">
        <p14:creationId xmlns:p14="http://schemas.microsoft.com/office/powerpoint/2010/main" xmlns="" val="103643182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xmlns="" id="{352A8008-B2B6-4837-9D73-C0796203E234}"/>
              </a:ext>
            </a:extLst>
          </p:cNvPr>
          <p:cNvSpPr>
            <a:spLocks noGrp="1"/>
          </p:cNvSpPr>
          <p:nvPr>
            <p:ph type="title"/>
          </p:nvPr>
        </p:nvSpPr>
        <p:spPr>
          <a:xfrm>
            <a:off x="1243743" y="275240"/>
            <a:ext cx="7824057" cy="1354137"/>
          </a:xfrm>
        </p:spPr>
        <p:txBody>
          <a:bodyPr/>
          <a:lstStyle/>
          <a:p>
            <a:pPr algn="ctr" eaLnBrk="1" hangingPunct="1"/>
            <a:r>
              <a:rPr lang="en-ZA" altLang="en-US" sz="3600" b="1" dirty="0" smtClean="0">
                <a:latin typeface="Arial Narrow" panose="020B0606020202030204" pitchFamily="34" charset="0"/>
              </a:rPr>
              <a:t>ACHIEVEMENTS (13/15)</a:t>
            </a:r>
            <a:br>
              <a:rPr lang="en-ZA" altLang="en-US" sz="3600" b="1" dirty="0" smtClean="0">
                <a:latin typeface="Arial Narrow" panose="020B0606020202030204" pitchFamily="34" charset="0"/>
              </a:rPr>
            </a:br>
            <a:r>
              <a:rPr lang="en-ZA" altLang="en-US" sz="3600" b="1" dirty="0">
                <a:latin typeface="Arial Narrow" panose="020B0606020202030204" pitchFamily="34" charset="0"/>
              </a:rPr>
              <a:t/>
            </a:r>
            <a:br>
              <a:rPr lang="en-ZA" altLang="en-US" sz="3600" b="1" dirty="0">
                <a:latin typeface="Arial Narrow" panose="020B0606020202030204" pitchFamily="34" charset="0"/>
              </a:rPr>
            </a:b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r>
              <a:rPr lang="en-ZA" altLang="en-US" sz="3600" b="1" dirty="0">
                <a:latin typeface="Arial Narrow" panose="020B0606020202030204" pitchFamily="34" charset="0"/>
              </a:rPr>
              <a:t/>
            </a:r>
            <a:br>
              <a:rPr lang="en-ZA" altLang="en-US" sz="3600" b="1" dirty="0">
                <a:latin typeface="Arial Narrow" panose="020B0606020202030204" pitchFamily="34" charset="0"/>
              </a:rPr>
            </a:br>
            <a:r>
              <a:rPr lang="en-ZA" altLang="en-US" sz="3600" b="1" dirty="0" smtClean="0">
                <a:latin typeface="Arial Narrow" panose="020B0606020202030204" pitchFamily="34" charset="0"/>
              </a:rPr>
              <a:t/>
            </a:r>
            <a:br>
              <a:rPr lang="en-ZA" altLang="en-US" sz="3600" b="1" dirty="0" smtClean="0">
                <a:latin typeface="Arial Narrow" panose="020B0606020202030204" pitchFamily="34" charset="0"/>
              </a:rPr>
            </a:br>
            <a:r>
              <a:rPr lang="en-ZA" altLang="en-US" sz="3600" b="1" dirty="0" smtClean="0">
                <a:latin typeface="Arial Narrow" panose="020B0606020202030204" pitchFamily="34" charset="0"/>
                <a:hlinkClick r:id="rId3" action="ppaction://hlinkfile"/>
              </a:rPr>
              <a:t>Component Repairs Video</a:t>
            </a:r>
            <a:endParaRPr lang="en-ZA" altLang="en-US" sz="3600" b="1" dirty="0">
              <a:latin typeface="Arial Narrow" panose="020B0606020202030204" pitchFamily="34" charset="0"/>
            </a:endParaRPr>
          </a:p>
        </p:txBody>
      </p:sp>
      <p:pic>
        <p:nvPicPr>
          <p:cNvPr id="14339" name="Picture 2" descr="09-LOG DIV emblem">
            <a:extLst>
              <a:ext uri="{FF2B5EF4-FFF2-40B4-BE49-F238E27FC236}">
                <a16:creationId xmlns:a16="http://schemas.microsoft.com/office/drawing/2014/main" xmlns="" id="{B04A27C0-146F-4180-8F04-190977F0E69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067800" y="0"/>
            <a:ext cx="1325563"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0" name="Picture 6" descr="sandf transp 2 small">
            <a:extLst>
              <a:ext uri="{FF2B5EF4-FFF2-40B4-BE49-F238E27FC236}">
                <a16:creationId xmlns:a16="http://schemas.microsoft.com/office/drawing/2014/main" xmlns="" id="{3CE41EBF-469F-49F0-8E82-A6F514400D1C}"/>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12725" y="25400"/>
            <a:ext cx="1322388" cy="130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1" name="Slide Number Placeholder 2">
            <a:extLst>
              <a:ext uri="{FF2B5EF4-FFF2-40B4-BE49-F238E27FC236}">
                <a16:creationId xmlns:a16="http://schemas.microsoft.com/office/drawing/2014/main" xmlns="" id="{88F80850-39FC-4345-B6C6-FF66EA168A8B}"/>
              </a:ext>
            </a:extLst>
          </p:cNvPr>
          <p:cNvSpPr>
            <a:spLocks noGrp="1"/>
          </p:cNvSpPr>
          <p:nvPr>
            <p:ph type="sldNum" sz="quarter" idx="12"/>
          </p:nvPr>
        </p:nvSpPr>
        <p:spPr>
          <a:xfrm>
            <a:off x="10393363" y="48392"/>
            <a:ext cx="838200" cy="7683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C3625673-13E2-400D-BFB1-6D3712DB59E6}" type="slidenum">
              <a:rPr lang="en-ZA" altLang="en-US" sz="2800">
                <a:solidFill>
                  <a:srgbClr val="FFFFFF"/>
                </a:solidFill>
              </a:rPr>
              <a:pPr>
                <a:spcBef>
                  <a:spcPct val="0"/>
                </a:spcBef>
                <a:buClrTx/>
                <a:buSzTx/>
                <a:buFontTx/>
                <a:buNone/>
              </a:pPr>
              <a:t>67</a:t>
            </a:fld>
            <a:endParaRPr lang="en-ZA" altLang="en-US" sz="2800">
              <a:solidFill>
                <a:srgbClr val="FFFFFF"/>
              </a:solidFill>
            </a:endParaRPr>
          </a:p>
        </p:txBody>
      </p:sp>
    </p:spTree>
    <p:extLst>
      <p:ext uri="{BB962C8B-B14F-4D97-AF65-F5344CB8AC3E}">
        <p14:creationId xmlns:p14="http://schemas.microsoft.com/office/powerpoint/2010/main" xmlns="" val="41529237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07E3DC51-031F-487A-B06D-1EC7113EB4EA}"/>
              </a:ext>
            </a:extLst>
          </p:cNvPr>
          <p:cNvSpPr>
            <a:spLocks noGrp="1"/>
          </p:cNvSpPr>
          <p:nvPr>
            <p:ph type="title"/>
          </p:nvPr>
        </p:nvSpPr>
        <p:spPr>
          <a:xfrm>
            <a:off x="544513" y="234950"/>
            <a:ext cx="9404350" cy="828675"/>
          </a:xfrm>
        </p:spPr>
        <p:txBody>
          <a:bodyPr/>
          <a:lstStyle/>
          <a:p>
            <a:pPr algn="ctr" eaLnBrk="1" hangingPunct="1"/>
            <a:r>
              <a:rPr lang="en-ZA" altLang="en-US" sz="3600" b="1" dirty="0" smtClean="0">
                <a:latin typeface="Arial Narrow" panose="020B0606020202030204" pitchFamily="34" charset="0"/>
              </a:rPr>
              <a:t>ACHIEVEMENTS  (14/15)</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VEHICLES IN PRESERVATION</a:t>
            </a:r>
            <a:r>
              <a:rPr lang="en-ZA" altLang="en-US" sz="3600" b="1" dirty="0" smtClean="0">
                <a:latin typeface="Arial Narrow" panose="020B0606020202030204" pitchFamily="34" charset="0"/>
              </a:rPr>
              <a:t> </a:t>
            </a:r>
            <a:endParaRPr lang="en-GB" altLang="en-US" sz="3600" b="1" dirty="0">
              <a:latin typeface="Arial Narrow" panose="020B0606020202030204" pitchFamily="34" charset="0"/>
            </a:endParaRPr>
          </a:p>
        </p:txBody>
      </p:sp>
      <p:sp>
        <p:nvSpPr>
          <p:cNvPr id="12292" name="Slide Number Placeholder 3">
            <a:extLst>
              <a:ext uri="{FF2B5EF4-FFF2-40B4-BE49-F238E27FC236}">
                <a16:creationId xmlns:a16="http://schemas.microsoft.com/office/drawing/2014/main" xmlns="" id="{7494B2F3-4BEA-4C5C-9BD8-CA1CA82F7EB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1EEB6CD-23AB-438D-9B35-ED10C62A7071}" type="slidenum">
              <a:rPr lang="en-ZA" altLang="en-US" sz="2800">
                <a:solidFill>
                  <a:srgbClr val="FFFFFF"/>
                </a:solidFill>
              </a:rPr>
              <a:pPr algn="ctr" eaLnBrk="1" hangingPunct="1">
                <a:spcBef>
                  <a:spcPct val="0"/>
                </a:spcBef>
                <a:buClrTx/>
                <a:buSzTx/>
                <a:buFontTx/>
                <a:buNone/>
              </a:pPr>
              <a:t>68</a:t>
            </a:fld>
            <a:endParaRPr lang="en-ZA" altLang="en-US" sz="2800">
              <a:solidFill>
                <a:srgbClr val="FFFFFF"/>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021" y="1544830"/>
            <a:ext cx="11213431" cy="4459706"/>
          </a:xfrm>
          <a:prstGeom prst="rect">
            <a:avLst/>
          </a:prstGeom>
        </p:spPr>
      </p:pic>
    </p:spTree>
    <p:extLst>
      <p:ext uri="{BB962C8B-B14F-4D97-AF65-F5344CB8AC3E}">
        <p14:creationId xmlns:p14="http://schemas.microsoft.com/office/powerpoint/2010/main" xmlns="" val="284425267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07E3DC51-031F-487A-B06D-1EC7113EB4EA}"/>
              </a:ext>
            </a:extLst>
          </p:cNvPr>
          <p:cNvSpPr>
            <a:spLocks noGrp="1"/>
          </p:cNvSpPr>
          <p:nvPr>
            <p:ph type="title"/>
          </p:nvPr>
        </p:nvSpPr>
        <p:spPr>
          <a:xfrm>
            <a:off x="544513" y="234950"/>
            <a:ext cx="9404350" cy="828675"/>
          </a:xfrm>
        </p:spPr>
        <p:txBody>
          <a:bodyPr/>
          <a:lstStyle/>
          <a:p>
            <a:pPr algn="ctr" eaLnBrk="1" hangingPunct="1"/>
            <a:r>
              <a:rPr lang="en-ZA" altLang="en-US" sz="3600" b="1" dirty="0" smtClean="0">
                <a:latin typeface="Arial Narrow" panose="020B0606020202030204" pitchFamily="34" charset="0"/>
              </a:rPr>
              <a:t>ACHIEVEMENTS (15/15)</a:t>
            </a:r>
            <a:br>
              <a:rPr lang="en-ZA" altLang="en-US" sz="3600" b="1" dirty="0" smtClean="0">
                <a:latin typeface="Arial Narrow" panose="020B0606020202030204" pitchFamily="34" charset="0"/>
              </a:rPr>
            </a:br>
            <a:r>
              <a:rPr lang="en-ZA" altLang="en-US" sz="2000" b="1" dirty="0" smtClean="0">
                <a:latin typeface="Arial Narrow" panose="020B0606020202030204" pitchFamily="34" charset="0"/>
              </a:rPr>
              <a:t>VEHICLES IN PRESERVATION</a:t>
            </a:r>
            <a:endParaRPr lang="en-GB" altLang="en-US" sz="3600" b="1" dirty="0">
              <a:latin typeface="Arial Narrow" panose="020B0606020202030204" pitchFamily="34" charset="0"/>
            </a:endParaRPr>
          </a:p>
        </p:txBody>
      </p:sp>
      <p:sp>
        <p:nvSpPr>
          <p:cNvPr id="12292" name="Slide Number Placeholder 3">
            <a:extLst>
              <a:ext uri="{FF2B5EF4-FFF2-40B4-BE49-F238E27FC236}">
                <a16:creationId xmlns:a16="http://schemas.microsoft.com/office/drawing/2014/main" xmlns="" id="{7494B2F3-4BEA-4C5C-9BD8-CA1CA82F7EB1}"/>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81EEB6CD-23AB-438D-9B35-ED10C62A7071}" type="slidenum">
              <a:rPr lang="en-ZA" altLang="en-US" sz="2800">
                <a:solidFill>
                  <a:srgbClr val="FFFFFF"/>
                </a:solidFill>
              </a:rPr>
              <a:pPr algn="ctr" eaLnBrk="1" hangingPunct="1">
                <a:spcBef>
                  <a:spcPct val="0"/>
                </a:spcBef>
                <a:buClrTx/>
                <a:buSzTx/>
                <a:buFontTx/>
                <a:buNone/>
              </a:pPr>
              <a:t>69</a:t>
            </a:fld>
            <a:endParaRPr lang="en-ZA" altLang="en-US" sz="2800">
              <a:solidFill>
                <a:srgbClr val="FFFFFF"/>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37937" y="1347536"/>
            <a:ext cx="11036967" cy="4924927"/>
          </a:xfrm>
          <a:prstGeom prst="rect">
            <a:avLst/>
          </a:prstGeom>
        </p:spPr>
      </p:pic>
    </p:spTree>
    <p:extLst>
      <p:ext uri="{BB962C8B-B14F-4D97-AF65-F5344CB8AC3E}">
        <p14:creationId xmlns:p14="http://schemas.microsoft.com/office/powerpoint/2010/main" xmlns="" val="522870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xmlns="" id="{CD80C6A3-2E15-43E4-BD18-D4BC8D3CB871}"/>
              </a:ext>
            </a:extLst>
          </p:cNvPr>
          <p:cNvSpPr>
            <a:spLocks noGrp="1"/>
          </p:cNvSpPr>
          <p:nvPr>
            <p:ph type="title"/>
          </p:nvPr>
        </p:nvSpPr>
        <p:spPr>
          <a:xfrm>
            <a:off x="793750" y="252412"/>
            <a:ext cx="9404350" cy="1400175"/>
          </a:xfrm>
        </p:spPr>
        <p:txBody>
          <a:bodyPr/>
          <a:lstStyle/>
          <a:p>
            <a:pPr algn="ctr" eaLnBrk="1" hangingPunct="1"/>
            <a:r>
              <a:rPr lang="en-ZA" altLang="en-US" sz="3600" b="1" dirty="0">
                <a:latin typeface="Arial Narrow" panose="020B0606020202030204" pitchFamily="34" charset="0"/>
              </a:rPr>
              <a:t>BACKGROUND </a:t>
            </a:r>
            <a:r>
              <a:rPr lang="en-ZA" altLang="en-US" sz="3600" b="1" dirty="0" smtClean="0">
                <a:latin typeface="Arial Narrow" panose="020B0606020202030204" pitchFamily="34" charset="0"/>
              </a:rPr>
              <a:t>(3/3)</a:t>
            </a:r>
            <a:endParaRPr lang="en-GB" altLang="en-US" sz="3600" b="1" dirty="0">
              <a:latin typeface="Arial Narrow" panose="020B0606020202030204" pitchFamily="34" charset="0"/>
            </a:endParaRPr>
          </a:p>
        </p:txBody>
      </p:sp>
      <p:sp>
        <p:nvSpPr>
          <p:cNvPr id="13315" name="Rectangle 3">
            <a:extLst>
              <a:ext uri="{FF2B5EF4-FFF2-40B4-BE49-F238E27FC236}">
                <a16:creationId xmlns:a16="http://schemas.microsoft.com/office/drawing/2014/main" xmlns="" id="{B1AC11E7-A1F2-4176-B891-74A760E34DCE}"/>
              </a:ext>
            </a:extLst>
          </p:cNvPr>
          <p:cNvSpPr>
            <a:spLocks noGrp="1"/>
          </p:cNvSpPr>
          <p:nvPr>
            <p:ph type="body" idx="1"/>
          </p:nvPr>
        </p:nvSpPr>
        <p:spPr>
          <a:xfrm>
            <a:off x="646113" y="952500"/>
            <a:ext cx="10390187" cy="5905500"/>
          </a:xfrm>
        </p:spPr>
        <p:txBody>
          <a:bodyPr/>
          <a:lstStyle/>
          <a:p>
            <a:pPr algn="just" eaLnBrk="1" hangingPunct="1">
              <a:lnSpc>
                <a:spcPct val="80000"/>
              </a:lnSpc>
              <a:buFont typeface="Wingdings 3" panose="05040102010807070707" pitchFamily="18" charset="2"/>
              <a:buNone/>
              <a:defRPr/>
            </a:pPr>
            <a:endParaRPr lang="en-ZA" altLang="en-US" sz="2200" dirty="0"/>
          </a:p>
          <a:p>
            <a:pPr marL="0" indent="0" algn="just" eaLnBrk="1" hangingPunct="1">
              <a:lnSpc>
                <a:spcPct val="80000"/>
              </a:lnSpc>
              <a:buNone/>
              <a:defRPr/>
            </a:pPr>
            <a:endParaRPr lang="en-ZA" altLang="en-US" sz="2200" dirty="0"/>
          </a:p>
          <a:p>
            <a:pPr algn="just" eaLnBrk="1" hangingPunct="1">
              <a:lnSpc>
                <a:spcPct val="80000"/>
              </a:lnSpc>
              <a:defRPr/>
            </a:pPr>
            <a:r>
              <a:rPr lang="en-ZA" altLang="en-US" sz="2400" dirty="0">
                <a:latin typeface="Arial Narrow" panose="020B0606020202030204" pitchFamily="34" charset="0"/>
              </a:rPr>
              <a:t>To date this relationship has ensured that the SANDF covers wide strides at ensuring that old and obsolete PME are restored to their </a:t>
            </a:r>
            <a:r>
              <a:rPr lang="en-ZA" altLang="en-US" sz="2400" dirty="0" smtClean="0">
                <a:latin typeface="Arial Narrow" panose="020B0606020202030204" pitchFamily="34" charset="0"/>
              </a:rPr>
              <a:t>prime. </a:t>
            </a:r>
            <a:endParaRPr lang="en-ZA" altLang="en-US" sz="2400" dirty="0">
              <a:latin typeface="Arial Narrow" panose="020B0606020202030204" pitchFamily="34" charset="0"/>
            </a:endParaRPr>
          </a:p>
        </p:txBody>
      </p:sp>
      <p:sp>
        <p:nvSpPr>
          <p:cNvPr id="9220" name="Slide Number Placeholder 3">
            <a:extLst>
              <a:ext uri="{FF2B5EF4-FFF2-40B4-BE49-F238E27FC236}">
                <a16:creationId xmlns:a16="http://schemas.microsoft.com/office/drawing/2014/main" xmlns="" id="{2EA63176-DFDF-40F6-AF13-7397AE59BDB4}"/>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D1A185EC-BD63-4041-8322-DD1287841A3A}" type="slidenum">
              <a:rPr lang="en-ZA" altLang="en-US" sz="2800">
                <a:solidFill>
                  <a:srgbClr val="FFFFFF"/>
                </a:solidFill>
              </a:rPr>
              <a:pPr algn="ctr" eaLnBrk="1" hangingPunct="1">
                <a:spcBef>
                  <a:spcPct val="0"/>
                </a:spcBef>
                <a:buClrTx/>
                <a:buSzTx/>
                <a:buFontTx/>
                <a:buNone/>
              </a:pPr>
              <a:t>7</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xmlns="" id="{AB0F8F51-CD6A-41DF-9D51-1C6E408CD4BA}"/>
              </a:ext>
            </a:extLst>
          </p:cNvPr>
          <p:cNvSpPr>
            <a:spLocks noChangeArrowheads="1"/>
          </p:cNvSpPr>
          <p:nvPr/>
        </p:nvSpPr>
        <p:spPr bwMode="auto">
          <a:xfrm>
            <a:off x="1657350" y="1181100"/>
            <a:ext cx="8686800"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0488" name="Title 3">
            <a:extLst>
              <a:ext uri="{FF2B5EF4-FFF2-40B4-BE49-F238E27FC236}">
                <a16:creationId xmlns:a16="http://schemas.microsoft.com/office/drawing/2014/main" xmlns="" id="{B2F37C79-7D20-4867-80BD-214222A8DA76}"/>
              </a:ext>
            </a:extLst>
          </p:cNvPr>
          <p:cNvSpPr>
            <a:spLocks noChangeArrowheads="1"/>
          </p:cNvSpPr>
          <p:nvPr/>
        </p:nvSpPr>
        <p:spPr bwMode="auto">
          <a:xfrm>
            <a:off x="425450" y="335484"/>
            <a:ext cx="11150600" cy="4070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 </a:t>
            </a:r>
          </a:p>
          <a:p>
            <a:pPr marL="723900" indent="-723900" algn="just">
              <a:spcBef>
                <a:spcPct val="0"/>
              </a:spcBef>
              <a:buFont typeface="Wingdings" panose="05000000000000000000" pitchFamily="2" charset="2"/>
              <a:buChar char="Ø"/>
              <a:defRPr/>
            </a:pPr>
            <a:endParaRPr lang="en-ZA" altLang="en-US" sz="2400" dirty="0" smtClean="0">
              <a:latin typeface="Arial Narrow" panose="020B0606020202030204" pitchFamily="34" charset="0"/>
            </a:endParaRPr>
          </a:p>
          <a:p>
            <a:pPr marL="723900" indent="-723900" algn="just">
              <a:spcBef>
                <a:spcPct val="0"/>
              </a:spcBef>
              <a:buFont typeface="Wingdings" panose="05000000000000000000" pitchFamily="2" charset="2"/>
              <a:buChar char="Ø"/>
              <a:defRPr/>
            </a:pPr>
            <a:endParaRPr lang="en-ZA" altLang="en-US" sz="2400" dirty="0">
              <a:latin typeface="Arial Narrow" panose="020B0606020202030204" pitchFamily="34" charset="0"/>
            </a:endParaRPr>
          </a:p>
          <a:p>
            <a:pPr marL="723900" indent="-723900" algn="just">
              <a:spcBef>
                <a:spcPct val="0"/>
              </a:spcBef>
              <a:buFont typeface="Wingdings" panose="05000000000000000000" pitchFamily="2" charset="2"/>
              <a:buChar char="Ø"/>
              <a:defRPr/>
            </a:pPr>
            <a:endParaRPr lang="en-ZA" altLang="en-US" sz="2400" dirty="0" smtClean="0">
              <a:latin typeface="Arial Narrow" panose="020B0606020202030204" pitchFamily="34" charset="0"/>
            </a:endParaRPr>
          </a:p>
          <a:p>
            <a:pPr marL="723900" indent="-723900" algn="just">
              <a:spcBef>
                <a:spcPct val="0"/>
              </a:spcBef>
              <a:buFont typeface="Wingdings" panose="05000000000000000000" pitchFamily="2" charset="2"/>
              <a:buChar char="Ø"/>
              <a:defRPr/>
            </a:pPr>
            <a:endParaRPr lang="en-ZA" altLang="en-US" sz="2400" dirty="0">
              <a:latin typeface="Arial Narrow" panose="020B0606020202030204" pitchFamily="34" charset="0"/>
            </a:endParaRPr>
          </a:p>
          <a:p>
            <a:pPr marL="723900" indent="-723900" algn="just">
              <a:spcBef>
                <a:spcPct val="0"/>
              </a:spcBef>
              <a:buFont typeface="Wingdings" panose="05000000000000000000" pitchFamily="2" charset="2"/>
              <a:buChar char="Ø"/>
              <a:defRPr/>
            </a:pPr>
            <a:r>
              <a:rPr lang="en-ZA" altLang="en-US" sz="2400" dirty="0" smtClean="0">
                <a:latin typeface="Arial Narrow" panose="020B0606020202030204" pitchFamily="34" charset="0"/>
              </a:rPr>
              <a:t>Logistics Division (C Log) has responded to all Request for Information (RFI) from Auditor General SA. This is confirmed in the correspondence from Mr </a:t>
            </a:r>
            <a:r>
              <a:rPr lang="en-ZA" altLang="en-US" sz="2400" dirty="0" err="1" smtClean="0">
                <a:latin typeface="Arial Narrow" panose="020B0606020202030204" pitchFamily="34" charset="0"/>
              </a:rPr>
              <a:t>Demar</a:t>
            </a:r>
            <a:r>
              <a:rPr lang="en-ZA" altLang="en-US" sz="2400" dirty="0" smtClean="0">
                <a:latin typeface="Arial Narrow" panose="020B0606020202030204" pitchFamily="34" charset="0"/>
              </a:rPr>
              <a:t> Le Roux to Mr </a:t>
            </a:r>
            <a:r>
              <a:rPr lang="en-ZA" altLang="en-US" sz="2400" dirty="0" err="1" smtClean="0">
                <a:latin typeface="Arial Narrow" panose="020B0606020202030204" pitchFamily="34" charset="0"/>
              </a:rPr>
              <a:t>Edem</a:t>
            </a:r>
            <a:r>
              <a:rPr lang="en-ZA" altLang="en-US" sz="2400" dirty="0" smtClean="0">
                <a:latin typeface="Arial Narrow" panose="020B0606020202030204" pitchFamily="34" charset="0"/>
              </a:rPr>
              <a:t> </a:t>
            </a:r>
            <a:r>
              <a:rPr lang="en-ZA" altLang="en-US" sz="2400" dirty="0" err="1" smtClean="0">
                <a:latin typeface="Arial Narrow" panose="020B0606020202030204" pitchFamily="34" charset="0"/>
              </a:rPr>
              <a:t>Abotsi</a:t>
            </a:r>
            <a:r>
              <a:rPr lang="en-ZA" altLang="en-US" sz="2400" dirty="0" smtClean="0">
                <a:latin typeface="Arial Narrow" panose="020B0606020202030204" pitchFamily="34" charset="0"/>
              </a:rPr>
              <a:t> dated 01 June 2022. </a:t>
            </a:r>
          </a:p>
          <a:p>
            <a:pPr algn="just">
              <a:spcBef>
                <a:spcPct val="0"/>
              </a:spcBef>
              <a:buNone/>
              <a:defRPr/>
            </a:pPr>
            <a:endParaRPr lang="en-ZA" altLang="en-US" sz="2400" dirty="0" smtClean="0">
              <a:latin typeface="Arial Narrow" panose="020B0606020202030204" pitchFamily="34" charset="0"/>
            </a:endParaRPr>
          </a:p>
          <a:p>
            <a:pPr marL="723900" indent="-723900" algn="just">
              <a:spcBef>
                <a:spcPct val="0"/>
              </a:spcBef>
              <a:buFont typeface="Wingdings" panose="05000000000000000000" pitchFamily="2" charset="2"/>
              <a:buChar char="Ø"/>
              <a:defRPr/>
            </a:pPr>
            <a:r>
              <a:rPr lang="en-ZA" altLang="en-US" sz="2400" dirty="0" smtClean="0">
                <a:latin typeface="Arial Narrow" panose="020B0606020202030204" pitchFamily="34" charset="0"/>
              </a:rPr>
              <a:t>Outstanding information </a:t>
            </a:r>
            <a:r>
              <a:rPr lang="en-ZA" altLang="en-US" sz="2400" smtClean="0">
                <a:latin typeface="Arial Narrow" panose="020B0606020202030204" pitchFamily="34" charset="0"/>
              </a:rPr>
              <a:t>from Arms of Services </a:t>
            </a:r>
            <a:r>
              <a:rPr lang="en-ZA" altLang="en-US" sz="2400" dirty="0" smtClean="0">
                <a:latin typeface="Arial Narrow" panose="020B0606020202030204" pitchFamily="34" charset="0"/>
              </a:rPr>
              <a:t>is being attended to and will be forwarded to AGSA as soon as possible.</a:t>
            </a:r>
            <a:endParaRPr lang="es-ES" altLang="en-US" sz="2000" dirty="0">
              <a:latin typeface="+mj-lt"/>
            </a:endParaRPr>
          </a:p>
        </p:txBody>
      </p:sp>
      <p:sp>
        <p:nvSpPr>
          <p:cNvPr id="9" name="Title 3">
            <a:extLst>
              <a:ext uri="{FF2B5EF4-FFF2-40B4-BE49-F238E27FC236}">
                <a16:creationId xmlns:a16="http://schemas.microsoft.com/office/drawing/2014/main" xmlns="" id="{146F0173-23B2-4B9E-B6A8-51632DC416D2}"/>
              </a:ext>
            </a:extLst>
          </p:cNvPr>
          <p:cNvSpPr>
            <a:spLocks/>
          </p:cNvSpPr>
          <p:nvPr/>
        </p:nvSpPr>
        <p:spPr bwMode="auto">
          <a:xfrm>
            <a:off x="1776413" y="246063"/>
            <a:ext cx="783748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smtClean="0">
                <a:latin typeface="Arial Narrow" panose="020B0606020202030204" pitchFamily="34" charset="0"/>
              </a:rPr>
              <a:t>RFI FROM AGSA</a:t>
            </a:r>
            <a:endParaRPr lang="en-ZA" altLang="en-US" sz="3600" b="1" dirty="0">
              <a:latin typeface="Arial Narrow" panose="020B0606020202030204" pitchFamily="34" charset="0"/>
            </a:endParaRPr>
          </a:p>
        </p:txBody>
      </p:sp>
      <p:sp>
        <p:nvSpPr>
          <p:cNvPr id="51205" name="Slide Number Placeholder 3">
            <a:extLst>
              <a:ext uri="{FF2B5EF4-FFF2-40B4-BE49-F238E27FC236}">
                <a16:creationId xmlns:a16="http://schemas.microsoft.com/office/drawing/2014/main" xmlns="" id="{766EA7AD-5509-43C6-9726-A3046849687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FCC72E28-4A6A-4D5A-96F4-7BB51E949205}" type="slidenum">
              <a:rPr lang="en-ZA" altLang="en-US" sz="2800">
                <a:solidFill>
                  <a:srgbClr val="FFFFFF"/>
                </a:solidFill>
              </a:rPr>
              <a:pPr algn="ctr" eaLnBrk="1" hangingPunct="1">
                <a:spcBef>
                  <a:spcPct val="0"/>
                </a:spcBef>
                <a:buClrTx/>
                <a:buSzTx/>
                <a:buFontTx/>
                <a:buNone/>
              </a:pPr>
              <a:t>70</a:t>
            </a:fld>
            <a:endParaRPr lang="en-ZA" altLang="en-US" sz="2800">
              <a:solidFill>
                <a:srgbClr val="FFFFFF"/>
              </a:solidFill>
            </a:endParaRPr>
          </a:p>
        </p:txBody>
      </p:sp>
    </p:spTree>
    <p:extLst>
      <p:ext uri="{BB962C8B-B14F-4D97-AF65-F5344CB8AC3E}">
        <p14:creationId xmlns:p14="http://schemas.microsoft.com/office/powerpoint/2010/main" xmlns="" val="36709147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xmlns="" id="{AB0F8F51-CD6A-41DF-9D51-1C6E408CD4BA}"/>
              </a:ext>
            </a:extLst>
          </p:cNvPr>
          <p:cNvSpPr>
            <a:spLocks noChangeArrowheads="1"/>
          </p:cNvSpPr>
          <p:nvPr/>
        </p:nvSpPr>
        <p:spPr bwMode="auto">
          <a:xfrm>
            <a:off x="1657350" y="1181100"/>
            <a:ext cx="8686800" cy="499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just">
              <a:spcBef>
                <a:spcPct val="0"/>
              </a:spcBef>
              <a:buClrTx/>
              <a:buSzTx/>
              <a:buFont typeface="Arial" panose="020B0604020202020204" pitchFamily="34" charset="0"/>
              <a:buNone/>
            </a:pPr>
            <a:endParaRPr lang="en-US" altLang="en-US" sz="2800">
              <a:latin typeface="Calibri" panose="020F0502020204030204" pitchFamily="34" charset="0"/>
            </a:endParaRPr>
          </a:p>
          <a:p>
            <a:pPr algn="just">
              <a:spcBef>
                <a:spcPct val="0"/>
              </a:spcBef>
              <a:buClrTx/>
              <a:buSzTx/>
              <a:buFont typeface="Wingdings" panose="05000000000000000000" pitchFamily="2" charset="2"/>
              <a:buChar char="Ø"/>
            </a:pPr>
            <a:endParaRPr lang="es-ES" altLang="en-US" sz="1700">
              <a:latin typeface="Calibri" panose="020F0502020204030204" pitchFamily="34" charset="0"/>
            </a:endParaRPr>
          </a:p>
        </p:txBody>
      </p:sp>
      <p:sp>
        <p:nvSpPr>
          <p:cNvPr id="20488" name="Title 3">
            <a:extLst>
              <a:ext uri="{FF2B5EF4-FFF2-40B4-BE49-F238E27FC236}">
                <a16:creationId xmlns:a16="http://schemas.microsoft.com/office/drawing/2014/main" xmlns="" id="{B2F37C79-7D20-4867-80BD-214222A8DA76}"/>
              </a:ext>
            </a:extLst>
          </p:cNvPr>
          <p:cNvSpPr>
            <a:spLocks noChangeArrowheads="1"/>
          </p:cNvSpPr>
          <p:nvPr/>
        </p:nvSpPr>
        <p:spPr bwMode="auto">
          <a:xfrm>
            <a:off x="361950" y="1666346"/>
            <a:ext cx="11150600"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Font typeface="Arial" panose="020B0604020202020204" pitchFamily="34" charset="0"/>
              <a:buNone/>
              <a:defRPr/>
            </a:pPr>
            <a:r>
              <a:rPr lang="en-ZA" altLang="en-US" sz="2000" dirty="0">
                <a:latin typeface="+mj-lt"/>
              </a:rPr>
              <a:t> </a:t>
            </a:r>
          </a:p>
          <a:p>
            <a:pPr marL="342900" indent="-342900" algn="just">
              <a:spcBef>
                <a:spcPct val="0"/>
              </a:spcBef>
              <a:buFont typeface="Wingdings" panose="05000000000000000000" pitchFamily="2" charset="2"/>
              <a:buChar char="Ø"/>
              <a:defRPr/>
            </a:pPr>
            <a:r>
              <a:rPr lang="en-ZA" altLang="en-US" sz="2400" dirty="0">
                <a:latin typeface="Arial Narrow" panose="020B0606020202030204" pitchFamily="34" charset="0"/>
              </a:rPr>
              <a:t>Project THUSANO continues its development, following the elements agreed in the contract signed between both parties. Its objectives are being fulfilled, and we continue moving forward despite the challenges imposed by the current </a:t>
            </a:r>
            <a:r>
              <a:rPr lang="en-ZA" altLang="en-US" sz="2400" dirty="0" smtClean="0">
                <a:latin typeface="Arial Narrow" panose="020B0606020202030204" pitchFamily="34" charset="0"/>
              </a:rPr>
              <a:t>fiscal situation</a:t>
            </a:r>
            <a:endParaRPr lang="en-ZA" altLang="en-US" sz="2400" dirty="0">
              <a:latin typeface="Arial Narrow" panose="020B0606020202030204" pitchFamily="34" charset="0"/>
            </a:endParaRPr>
          </a:p>
          <a:p>
            <a:pPr marL="342900" indent="-342900" algn="just">
              <a:spcBef>
                <a:spcPct val="0"/>
              </a:spcBef>
              <a:buFont typeface="Wingdings" panose="05000000000000000000" pitchFamily="2" charset="2"/>
              <a:buChar char="Ø"/>
              <a:defRPr/>
            </a:pPr>
            <a:endParaRPr lang="en-ZA" altLang="en-US" sz="2400" dirty="0" smtClean="0">
              <a:latin typeface="Arial Narrow" panose="020B0606020202030204" pitchFamily="34" charset="0"/>
            </a:endParaRPr>
          </a:p>
          <a:p>
            <a:pPr marL="342900" indent="-342900" algn="just">
              <a:spcBef>
                <a:spcPct val="0"/>
              </a:spcBef>
              <a:buFont typeface="Wingdings" panose="05000000000000000000" pitchFamily="2" charset="2"/>
              <a:buChar char="Ø"/>
              <a:defRPr/>
            </a:pPr>
            <a:r>
              <a:rPr lang="en-ZA" altLang="en-US" sz="2400" dirty="0" smtClean="0">
                <a:latin typeface="Arial Narrow" panose="020B0606020202030204" pitchFamily="34" charset="0"/>
              </a:rPr>
              <a:t>To undertake training and to meet assigned missions safely and successfully, military equipment must be kept in good working condition and be ready for action on short notice, this will ensure that the Department of Defence and Military Veterans' Mandate is successfully carried out</a:t>
            </a:r>
          </a:p>
          <a:p>
            <a:pPr marL="342900" indent="-342900" algn="just">
              <a:spcBef>
                <a:spcPct val="0"/>
              </a:spcBef>
              <a:buFont typeface="Wingdings" panose="05000000000000000000" pitchFamily="2" charset="2"/>
              <a:buChar char="Ø"/>
              <a:defRPr/>
            </a:pPr>
            <a:endParaRPr lang="en-ZA" altLang="en-US" sz="2400" dirty="0">
              <a:latin typeface="Arial Narrow" panose="020B0606020202030204" pitchFamily="34" charset="0"/>
            </a:endParaRPr>
          </a:p>
          <a:p>
            <a:pPr marL="342900" indent="-342900" algn="just">
              <a:spcBef>
                <a:spcPct val="0"/>
              </a:spcBef>
              <a:buFont typeface="Wingdings" panose="05000000000000000000" pitchFamily="2" charset="2"/>
              <a:buChar char="Ø"/>
              <a:defRPr/>
            </a:pPr>
            <a:r>
              <a:rPr lang="en-ZA" altLang="en-US" sz="2400" dirty="0">
                <a:latin typeface="Arial Narrow" panose="020B0606020202030204" pitchFamily="34" charset="0"/>
              </a:rPr>
              <a:t>Invitation is forwarded to the Parliamentary Portfolio Committee on Defence to visit </a:t>
            </a:r>
            <a:r>
              <a:rPr lang="en-ZA" altLang="en-US" sz="2400" dirty="0" smtClean="0">
                <a:latin typeface="Arial Narrow" panose="020B0606020202030204" pitchFamily="34" charset="0"/>
              </a:rPr>
              <a:t>the </a:t>
            </a:r>
            <a:r>
              <a:rPr lang="en-ZA" altLang="en-US" sz="2400" dirty="0">
                <a:latin typeface="Arial Narrow" panose="020B0606020202030204" pitchFamily="34" charset="0"/>
              </a:rPr>
              <a:t>DOD Mob Centre and Walmansthal to physically view the inroads of Project THUSANO</a:t>
            </a:r>
            <a:endParaRPr lang="es-ES" altLang="en-US" sz="2400" dirty="0">
              <a:latin typeface="Arial Narrow" panose="020B0606020202030204" pitchFamily="34" charset="0"/>
            </a:endParaRPr>
          </a:p>
          <a:p>
            <a:pPr marL="342900" indent="-342900" algn="just">
              <a:buFont typeface="Wingdings" panose="05000000000000000000" pitchFamily="2" charset="2"/>
              <a:buChar char="Ø"/>
              <a:defRPr/>
            </a:pPr>
            <a:endParaRPr lang="es-ES" altLang="en-US" sz="2000" dirty="0">
              <a:latin typeface="+mj-lt"/>
            </a:endParaRPr>
          </a:p>
        </p:txBody>
      </p:sp>
      <p:sp>
        <p:nvSpPr>
          <p:cNvPr id="9" name="Title 3">
            <a:extLst>
              <a:ext uri="{FF2B5EF4-FFF2-40B4-BE49-F238E27FC236}">
                <a16:creationId xmlns:a16="http://schemas.microsoft.com/office/drawing/2014/main" xmlns="" id="{146F0173-23B2-4B9E-B6A8-51632DC416D2}"/>
              </a:ext>
            </a:extLst>
          </p:cNvPr>
          <p:cNvSpPr>
            <a:spLocks/>
          </p:cNvSpPr>
          <p:nvPr/>
        </p:nvSpPr>
        <p:spPr bwMode="auto">
          <a:xfrm>
            <a:off x="1776413" y="246063"/>
            <a:ext cx="7837487"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r>
              <a:rPr lang="en-ZA" altLang="en-US" sz="3600" b="1" dirty="0">
                <a:latin typeface="Arial Narrow" panose="020B0606020202030204" pitchFamily="34" charset="0"/>
              </a:rPr>
              <a:t>CONCLUSION</a:t>
            </a:r>
          </a:p>
        </p:txBody>
      </p:sp>
      <p:sp>
        <p:nvSpPr>
          <p:cNvPr id="51205" name="Slide Number Placeholder 3">
            <a:extLst>
              <a:ext uri="{FF2B5EF4-FFF2-40B4-BE49-F238E27FC236}">
                <a16:creationId xmlns:a16="http://schemas.microsoft.com/office/drawing/2014/main" xmlns="" id="{766EA7AD-5509-43C6-9726-A3046849687A}"/>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FCC72E28-4A6A-4D5A-96F4-7BB51E949205}" type="slidenum">
              <a:rPr lang="en-ZA" altLang="en-US" sz="2800">
                <a:solidFill>
                  <a:srgbClr val="FFFFFF"/>
                </a:solidFill>
              </a:rPr>
              <a:pPr algn="ctr" eaLnBrk="1" hangingPunct="1">
                <a:spcBef>
                  <a:spcPct val="0"/>
                </a:spcBef>
                <a:buClrTx/>
                <a:buSzTx/>
                <a:buFontTx/>
                <a:buNone/>
              </a:pPr>
              <a:t>71</a:t>
            </a:fld>
            <a:endParaRPr lang="en-ZA" altLang="en-US" sz="2800">
              <a:solidFill>
                <a:srgbClr val="FFFFFF"/>
              </a:solidFill>
            </a:endParaRPr>
          </a:p>
        </p:txBody>
      </p:sp>
    </p:spTree>
    <p:extLst>
      <p:ext uri="{BB962C8B-B14F-4D97-AF65-F5344CB8AC3E}">
        <p14:creationId xmlns:p14="http://schemas.microsoft.com/office/powerpoint/2010/main" xmlns="" val="3617337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xmlns="" id="{78188D06-9E41-4140-8F5C-5C30D546B5D2}"/>
              </a:ext>
            </a:extLst>
          </p:cNvPr>
          <p:cNvSpPr>
            <a:spLocks noGrp="1"/>
          </p:cNvSpPr>
          <p:nvPr>
            <p:ph type="title"/>
          </p:nvPr>
        </p:nvSpPr>
        <p:spPr>
          <a:xfrm>
            <a:off x="968375" y="2509838"/>
            <a:ext cx="9404350" cy="1400175"/>
          </a:xfrm>
        </p:spPr>
        <p:txBody>
          <a:bodyPr/>
          <a:lstStyle/>
          <a:p>
            <a:pPr algn="ctr" eaLnBrk="1" hangingPunct="1"/>
            <a:r>
              <a:rPr lang="en-ZA" altLang="en-US" sz="4000" b="1" dirty="0">
                <a:latin typeface="Arial Narrow" panose="020B0606020202030204" pitchFamily="34" charset="0"/>
              </a:rPr>
              <a:t>DISCUSSION</a:t>
            </a:r>
          </a:p>
        </p:txBody>
      </p:sp>
      <p:sp>
        <p:nvSpPr>
          <p:cNvPr id="52227" name="Slide Number Placeholder 2">
            <a:extLst>
              <a:ext uri="{FF2B5EF4-FFF2-40B4-BE49-F238E27FC236}">
                <a16:creationId xmlns:a16="http://schemas.microsoft.com/office/drawing/2014/main" xmlns="" id="{1F938F18-6D00-43D5-8561-70760619FA41}"/>
              </a:ext>
            </a:extLst>
          </p:cNvPr>
          <p:cNvSpPr>
            <a:spLocks noGrp="1"/>
          </p:cNvSpPr>
          <p:nvPr>
            <p:ph type="sldNum" sz="quarter" idx="12"/>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spcBef>
                <a:spcPct val="0"/>
              </a:spcBef>
              <a:buClrTx/>
              <a:buSzTx/>
              <a:buFontTx/>
              <a:buNone/>
            </a:pPr>
            <a:fld id="{B0EB963A-1126-457C-8B14-5CE486736727}" type="slidenum">
              <a:rPr lang="en-ZA" altLang="en-US" sz="2800">
                <a:solidFill>
                  <a:srgbClr val="FFFFFF"/>
                </a:solidFill>
              </a:rPr>
              <a:pPr>
                <a:spcBef>
                  <a:spcPct val="0"/>
                </a:spcBef>
                <a:buClrTx/>
                <a:buSzTx/>
                <a:buFontTx/>
                <a:buNone/>
              </a:pPr>
              <a:t>72</a:t>
            </a:fld>
            <a:endParaRPr lang="en-ZA" altLang="en-US" sz="2800">
              <a:solidFill>
                <a:srgbClr val="FFFFFF"/>
              </a:solidFill>
            </a:endParaRPr>
          </a:p>
        </p:txBody>
      </p:sp>
    </p:spTree>
    <p:extLst>
      <p:ext uri="{BB962C8B-B14F-4D97-AF65-F5344CB8AC3E}">
        <p14:creationId xmlns:p14="http://schemas.microsoft.com/office/powerpoint/2010/main" xmlns="" val="2035261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75555427-654F-4F43-9CAD-4A2524415161}"/>
              </a:ext>
            </a:extLst>
          </p:cNvPr>
          <p:cNvSpPr>
            <a:spLocks noGrp="1"/>
          </p:cNvSpPr>
          <p:nvPr>
            <p:ph type="title"/>
          </p:nvPr>
        </p:nvSpPr>
        <p:spPr>
          <a:xfrm>
            <a:off x="925513" y="234950"/>
            <a:ext cx="9404350" cy="1400175"/>
          </a:xfrm>
        </p:spPr>
        <p:txBody>
          <a:bodyPr/>
          <a:lstStyle/>
          <a:p>
            <a:pPr algn="ctr" eaLnBrk="1" hangingPunct="1"/>
            <a:r>
              <a:rPr lang="en-ZA" altLang="en-US" sz="3600" b="1" dirty="0" smtClean="0">
                <a:latin typeface="Arial Narrow" panose="020B0606020202030204" pitchFamily="34" charset="0"/>
              </a:rPr>
              <a:t>CONTRACTS (1/4)</a:t>
            </a:r>
            <a:endParaRPr lang="en-GB" altLang="en-US" sz="3600" b="1" dirty="0">
              <a:latin typeface="Arial Narrow" panose="020B0606020202030204" pitchFamily="34" charset="0"/>
            </a:endParaRPr>
          </a:p>
        </p:txBody>
      </p:sp>
      <p:sp>
        <p:nvSpPr>
          <p:cNvPr id="10243" name="Rectangle 3">
            <a:extLst>
              <a:ext uri="{FF2B5EF4-FFF2-40B4-BE49-F238E27FC236}">
                <a16:creationId xmlns:a16="http://schemas.microsoft.com/office/drawing/2014/main" xmlns="" id="{550FB956-C5DC-4E6A-9816-139DFC53CF38}"/>
              </a:ext>
            </a:extLst>
          </p:cNvPr>
          <p:cNvSpPr>
            <a:spLocks noGrp="1"/>
          </p:cNvSpPr>
          <p:nvPr>
            <p:ph type="body" idx="1"/>
          </p:nvPr>
        </p:nvSpPr>
        <p:spPr>
          <a:xfrm>
            <a:off x="426162" y="1063625"/>
            <a:ext cx="11314788" cy="5794375"/>
          </a:xfrm>
        </p:spPr>
        <p:txBody>
          <a:bodyPr/>
          <a:lstStyle/>
          <a:p>
            <a:pPr algn="just" eaLnBrk="1" hangingPunct="1">
              <a:lnSpc>
                <a:spcPct val="80000"/>
              </a:lnSpc>
            </a:pPr>
            <a:r>
              <a:rPr lang="en-ZA" altLang="en-US" sz="2400" dirty="0">
                <a:latin typeface="Arial Narrow" panose="020B0606020202030204" pitchFamily="34" charset="0"/>
              </a:rPr>
              <a:t>As part of the MOU between SANDF and The Cuban Revolutionary Armed Forces, the two </a:t>
            </a:r>
            <a:r>
              <a:rPr lang="en-ZA" altLang="en-US" sz="2400" dirty="0" smtClean="0">
                <a:latin typeface="Arial Narrow" panose="020B0606020202030204" pitchFamily="34" charset="0"/>
              </a:rPr>
              <a:t>countries </a:t>
            </a:r>
            <a:r>
              <a:rPr lang="en-ZA" altLang="en-US" sz="2400" dirty="0">
                <a:latin typeface="Arial Narrow" panose="020B0606020202030204" pitchFamily="34" charset="0"/>
              </a:rPr>
              <a:t>entered into contractual obligations.  </a:t>
            </a:r>
            <a:r>
              <a:rPr lang="en-ZA" altLang="en-US" sz="2400" dirty="0" smtClean="0">
                <a:latin typeface="Arial Narrow" panose="020B0606020202030204" pitchFamily="34" charset="0"/>
              </a:rPr>
              <a:t>The </a:t>
            </a:r>
            <a:r>
              <a:rPr lang="en-ZA" altLang="en-US" sz="2400" dirty="0">
                <a:latin typeface="Arial Narrow" panose="020B0606020202030204" pitchFamily="34" charset="0"/>
              </a:rPr>
              <a:t>following contracts were agreed upon:</a:t>
            </a:r>
          </a:p>
          <a:p>
            <a:pPr algn="just" eaLnBrk="1" hangingPunct="1">
              <a:lnSpc>
                <a:spcPct val="80000"/>
              </a:lnSpc>
            </a:pPr>
            <a:endParaRPr lang="en-ZA" altLang="en-US" sz="2400" dirty="0">
              <a:latin typeface="Arial Narrow" panose="020B0606020202030204" pitchFamily="34" charset="0"/>
            </a:endParaRPr>
          </a:p>
          <a:p>
            <a:pPr algn="just" eaLnBrk="1" hangingPunct="1">
              <a:lnSpc>
                <a:spcPct val="80000"/>
              </a:lnSpc>
              <a:buNone/>
            </a:pPr>
            <a:r>
              <a:rPr lang="en-ZA" altLang="en-US" sz="2400" dirty="0">
                <a:latin typeface="Arial Narrow" panose="020B0606020202030204" pitchFamily="34" charset="0"/>
              </a:rPr>
              <a:t>	</a:t>
            </a:r>
            <a:r>
              <a:rPr lang="en-ZA" altLang="en-US" sz="2400" u="sng" dirty="0">
                <a:latin typeface="Arial Narrow" panose="020B0606020202030204" pitchFamily="34" charset="0"/>
              </a:rPr>
              <a:t>Contract T1 </a:t>
            </a:r>
            <a:r>
              <a:rPr lang="en-ZA" altLang="en-US" sz="2400" u="sng" dirty="0" smtClean="0">
                <a:latin typeface="Arial Narrow" panose="020B0606020202030204" pitchFamily="34" charset="0"/>
              </a:rPr>
              <a:t>17-001- </a:t>
            </a:r>
            <a:r>
              <a:rPr lang="en-ZA" altLang="en-US" sz="2400" u="sng" dirty="0">
                <a:latin typeface="Arial Narrow" panose="020B0606020202030204" pitchFamily="34" charset="0"/>
              </a:rPr>
              <a:t>South Africa</a:t>
            </a:r>
            <a:r>
              <a:rPr lang="en-ZA" altLang="en-US" sz="2400" dirty="0" smtClean="0">
                <a:latin typeface="Arial Narrow" panose="020B0606020202030204" pitchFamily="34" charset="0"/>
              </a:rPr>
              <a:t>: To </a:t>
            </a:r>
            <a:r>
              <a:rPr lang="en-ZA" altLang="en-US" sz="2400" dirty="0">
                <a:latin typeface="Arial Narrow" panose="020B0606020202030204" pitchFamily="34" charset="0"/>
              </a:rPr>
              <a:t>provide Professional and Technical Services</a:t>
            </a:r>
          </a:p>
          <a:p>
            <a:pPr marL="803275" indent="-45720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	</a:t>
            </a:r>
            <a:r>
              <a:rPr lang="en-ZA" altLang="en-US" sz="2400" u="sng" dirty="0" smtClean="0">
                <a:latin typeface="Arial Narrow" panose="020B0606020202030204" pitchFamily="34" charset="0"/>
              </a:rPr>
              <a:t>SA Army</a:t>
            </a:r>
            <a:endParaRPr lang="en-ZA" altLang="en-US" sz="2400" dirty="0">
              <a:latin typeface="Arial Narrow" panose="020B0606020202030204" pitchFamily="34" charset="0"/>
            </a:endParaRPr>
          </a:p>
          <a:p>
            <a:pPr marL="1435100" indent="-52070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Training of technicians in the organisation of transport </a:t>
            </a:r>
            <a:r>
              <a:rPr lang="en-ZA" altLang="en-US" sz="2400" dirty="0" smtClean="0">
                <a:latin typeface="Arial Narrow" panose="020B0606020202030204" pitchFamily="34" charset="0"/>
              </a:rPr>
              <a:t>technique.</a:t>
            </a:r>
          </a:p>
          <a:p>
            <a:pPr marL="1435100" indent="-520700" algn="just" eaLnBrk="1" hangingPunct="1">
              <a:lnSpc>
                <a:spcPct val="80000"/>
              </a:lnSpc>
              <a:buFont typeface="Wingdings" panose="05000000000000000000" pitchFamily="2" charset="2"/>
              <a:buChar char="Ø"/>
              <a:tabLst>
                <a:tab pos="1308100" algn="l"/>
                <a:tab pos="1435100" algn="l"/>
              </a:tabLst>
            </a:pPr>
            <a:r>
              <a:rPr lang="en-ZA" altLang="en-US" sz="2400" dirty="0" smtClean="0">
                <a:latin typeface="Arial Narrow" panose="020B0606020202030204" pitchFamily="34" charset="0"/>
              </a:rPr>
              <a:t>Technical </a:t>
            </a:r>
            <a:r>
              <a:rPr lang="en-ZA" altLang="en-US" sz="2400" dirty="0">
                <a:latin typeface="Arial Narrow" panose="020B0606020202030204" pitchFamily="34" charset="0"/>
              </a:rPr>
              <a:t>assistance in the organisation of the system of technical </a:t>
            </a:r>
            <a:r>
              <a:rPr lang="en-ZA" altLang="en-US" sz="2400" dirty="0" smtClean="0">
                <a:latin typeface="Arial Narrow" panose="020B0606020202030204" pitchFamily="34" charset="0"/>
              </a:rPr>
              <a:t>security.</a:t>
            </a:r>
            <a:endParaRPr lang="en-ZA" altLang="en-US" sz="2400" dirty="0">
              <a:latin typeface="Arial Narrow" panose="020B0606020202030204" pitchFamily="34" charset="0"/>
            </a:endParaRPr>
          </a:p>
          <a:p>
            <a:pPr marL="1435100" indent="-52070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T</a:t>
            </a:r>
            <a:r>
              <a:rPr lang="en-ZA" altLang="en-US" sz="2400" dirty="0" smtClean="0">
                <a:latin typeface="Arial Narrow" panose="020B0606020202030204" pitchFamily="34" charset="0"/>
              </a:rPr>
              <a:t>echnical </a:t>
            </a:r>
            <a:r>
              <a:rPr lang="en-ZA" altLang="en-US" sz="2400" dirty="0">
                <a:latin typeface="Arial Narrow" panose="020B0606020202030204" pitchFamily="34" charset="0"/>
              </a:rPr>
              <a:t>assistance in the deactivation </a:t>
            </a:r>
            <a:r>
              <a:rPr lang="en-ZA" altLang="en-US" sz="2400" dirty="0" smtClean="0">
                <a:latin typeface="Arial Narrow" panose="020B0606020202030204" pitchFamily="34" charset="0"/>
              </a:rPr>
              <a:t>(dismantling) of </a:t>
            </a:r>
            <a:r>
              <a:rPr lang="en-ZA" altLang="en-US" sz="2400" dirty="0">
                <a:latin typeface="Arial Narrow" panose="020B0606020202030204" pitchFamily="34" charset="0"/>
              </a:rPr>
              <a:t>war </a:t>
            </a:r>
            <a:r>
              <a:rPr lang="en-ZA" altLang="en-US" sz="2400" dirty="0" smtClean="0">
                <a:latin typeface="Arial Narrow" panose="020B0606020202030204" pitchFamily="34" charset="0"/>
              </a:rPr>
              <a:t>material.</a:t>
            </a:r>
            <a:endParaRPr lang="en-ZA" altLang="en-US" sz="2400" dirty="0">
              <a:latin typeface="Arial Narrow" panose="020B0606020202030204" pitchFamily="34" charset="0"/>
            </a:endParaRPr>
          </a:p>
          <a:p>
            <a:pPr marL="1435100" indent="-52070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Technical assistance in the </a:t>
            </a:r>
            <a:r>
              <a:rPr lang="en-ZA" altLang="en-US" sz="2400" dirty="0" smtClean="0">
                <a:latin typeface="Arial Narrow" panose="020B0606020202030204" pitchFamily="34" charset="0"/>
              </a:rPr>
              <a:t>conservation (preservation) </a:t>
            </a:r>
            <a:r>
              <a:rPr lang="en-ZA" altLang="en-US" sz="2400" dirty="0">
                <a:latin typeface="Arial Narrow" panose="020B0606020202030204" pitchFamily="34" charset="0"/>
              </a:rPr>
              <a:t>of war </a:t>
            </a:r>
            <a:r>
              <a:rPr lang="en-ZA" altLang="en-US" sz="2400" dirty="0" smtClean="0">
                <a:latin typeface="Arial Narrow" panose="020B0606020202030204" pitchFamily="34" charset="0"/>
              </a:rPr>
              <a:t>material.</a:t>
            </a:r>
          </a:p>
          <a:p>
            <a:pPr marL="1435100" indent="-52070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R</a:t>
            </a:r>
            <a:r>
              <a:rPr lang="en-ZA" altLang="en-US" sz="2400" dirty="0" smtClean="0">
                <a:latin typeface="Arial Narrow" panose="020B0606020202030204" pitchFamily="34" charset="0"/>
              </a:rPr>
              <a:t>epair and maintenance service of the transport technology.</a:t>
            </a:r>
            <a:endParaRPr lang="en-ZA" altLang="en-US" sz="2400" dirty="0">
              <a:latin typeface="Arial Narrow" panose="020B0606020202030204" pitchFamily="34" charset="0"/>
            </a:endParaRPr>
          </a:p>
        </p:txBody>
      </p:sp>
      <p:sp>
        <p:nvSpPr>
          <p:cNvPr id="10244" name="Slide Number Placeholder 3">
            <a:extLst>
              <a:ext uri="{FF2B5EF4-FFF2-40B4-BE49-F238E27FC236}">
                <a16:creationId xmlns:a16="http://schemas.microsoft.com/office/drawing/2014/main" xmlns="" id="{BE29D866-957B-4DE6-A2F4-EBA0AB6FA2A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97C9DC9-D7C0-4914-A9CB-0722D8FB841E}" type="slidenum">
              <a:rPr lang="en-ZA" altLang="en-US" sz="2800">
                <a:solidFill>
                  <a:srgbClr val="FFFFFF"/>
                </a:solidFill>
              </a:rPr>
              <a:pPr algn="ctr" eaLnBrk="1" hangingPunct="1">
                <a:spcBef>
                  <a:spcPct val="0"/>
                </a:spcBef>
                <a:buClrTx/>
                <a:buSzTx/>
                <a:buFontTx/>
                <a:buNone/>
              </a:pPr>
              <a:t>8</a:t>
            </a:fld>
            <a:endParaRPr lang="en-ZA" altLang="en-US" sz="2800">
              <a:solidFill>
                <a:srgbClr val="FFFF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75555427-654F-4F43-9CAD-4A2524415161}"/>
              </a:ext>
            </a:extLst>
          </p:cNvPr>
          <p:cNvSpPr>
            <a:spLocks noGrp="1"/>
          </p:cNvSpPr>
          <p:nvPr>
            <p:ph type="title"/>
          </p:nvPr>
        </p:nvSpPr>
        <p:spPr>
          <a:xfrm>
            <a:off x="925513" y="234950"/>
            <a:ext cx="9404350" cy="1400175"/>
          </a:xfrm>
        </p:spPr>
        <p:txBody>
          <a:bodyPr/>
          <a:lstStyle/>
          <a:p>
            <a:pPr algn="ctr" eaLnBrk="1" hangingPunct="1"/>
            <a:r>
              <a:rPr lang="en-ZA" altLang="en-US" sz="3600" b="1" dirty="0" smtClean="0">
                <a:latin typeface="Arial Narrow" panose="020B0606020202030204" pitchFamily="34" charset="0"/>
              </a:rPr>
              <a:t>CONTRACTS (2/4)</a:t>
            </a:r>
            <a:endParaRPr lang="en-GB" altLang="en-US" sz="3600" b="1" dirty="0">
              <a:latin typeface="Arial Narrow" panose="020B0606020202030204" pitchFamily="34" charset="0"/>
            </a:endParaRPr>
          </a:p>
        </p:txBody>
      </p:sp>
      <p:sp>
        <p:nvSpPr>
          <p:cNvPr id="10243" name="Rectangle 3">
            <a:extLst>
              <a:ext uri="{FF2B5EF4-FFF2-40B4-BE49-F238E27FC236}">
                <a16:creationId xmlns:a16="http://schemas.microsoft.com/office/drawing/2014/main" xmlns="" id="{550FB956-C5DC-4E6A-9816-139DFC53CF38}"/>
              </a:ext>
            </a:extLst>
          </p:cNvPr>
          <p:cNvSpPr>
            <a:spLocks noGrp="1"/>
          </p:cNvSpPr>
          <p:nvPr>
            <p:ph type="body" idx="1"/>
          </p:nvPr>
        </p:nvSpPr>
        <p:spPr>
          <a:xfrm>
            <a:off x="426162" y="1063625"/>
            <a:ext cx="11314788" cy="5222875"/>
          </a:xfrm>
        </p:spPr>
        <p:txBody>
          <a:bodyPr/>
          <a:lstStyle/>
          <a:p>
            <a:pPr algn="just" eaLnBrk="1" hangingPunct="1">
              <a:lnSpc>
                <a:spcPct val="80000"/>
              </a:lnSpc>
              <a:buNone/>
            </a:pPr>
            <a:r>
              <a:rPr lang="en-ZA" altLang="en-US" sz="2200" dirty="0"/>
              <a:t>	</a:t>
            </a:r>
            <a:endParaRPr lang="en-ZA" altLang="en-US" sz="2200" dirty="0" smtClean="0"/>
          </a:p>
          <a:p>
            <a:pPr marL="0" indent="0" algn="just" eaLnBrk="1" hangingPunct="1">
              <a:lnSpc>
                <a:spcPct val="80000"/>
              </a:lnSpc>
              <a:buNone/>
            </a:pPr>
            <a:r>
              <a:rPr lang="en-ZA" altLang="en-US" sz="2400" u="sng" dirty="0" smtClean="0">
                <a:latin typeface="Arial Narrow" panose="020B0606020202030204" pitchFamily="34" charset="0"/>
              </a:rPr>
              <a:t>Contract </a:t>
            </a:r>
            <a:r>
              <a:rPr lang="en-ZA" altLang="en-US" sz="2400" u="sng" dirty="0">
                <a:latin typeface="Arial Narrow" panose="020B0606020202030204" pitchFamily="34" charset="0"/>
              </a:rPr>
              <a:t>T1 </a:t>
            </a:r>
            <a:r>
              <a:rPr lang="en-ZA" altLang="en-US" sz="2400" u="sng" dirty="0" smtClean="0">
                <a:latin typeface="Arial Narrow" panose="020B0606020202030204" pitchFamily="34" charset="0"/>
              </a:rPr>
              <a:t>17-001- </a:t>
            </a:r>
            <a:r>
              <a:rPr lang="en-ZA" altLang="en-US" sz="2400" u="sng" dirty="0">
                <a:latin typeface="Arial Narrow" panose="020B0606020202030204" pitchFamily="34" charset="0"/>
              </a:rPr>
              <a:t>South </a:t>
            </a:r>
            <a:r>
              <a:rPr lang="en-ZA" altLang="en-US" sz="2400" u="sng" dirty="0" smtClean="0">
                <a:latin typeface="Arial Narrow" panose="020B0606020202030204" pitchFamily="34" charset="0"/>
              </a:rPr>
              <a:t>Africa</a:t>
            </a:r>
            <a:r>
              <a:rPr lang="en-ZA" altLang="en-US" sz="2400" dirty="0" smtClean="0">
                <a:latin typeface="Arial Narrow" panose="020B0606020202030204" pitchFamily="34" charset="0"/>
              </a:rPr>
              <a:t>: To </a:t>
            </a:r>
            <a:r>
              <a:rPr lang="en-ZA" altLang="en-US" sz="2400" dirty="0">
                <a:latin typeface="Arial Narrow" panose="020B0606020202030204" pitchFamily="34" charset="0"/>
              </a:rPr>
              <a:t>provide Professional and Technical Services</a:t>
            </a:r>
          </a:p>
          <a:p>
            <a:pPr marL="520700" indent="-457200" algn="just" eaLnBrk="1" hangingPunct="1">
              <a:lnSpc>
                <a:spcPct val="80000"/>
              </a:lnSpc>
              <a:buFont typeface="Wingdings" panose="05000000000000000000" pitchFamily="2" charset="2"/>
              <a:buChar char="Ø"/>
            </a:pPr>
            <a:r>
              <a:rPr lang="en-ZA" altLang="en-US" sz="2400" u="sng" dirty="0" smtClean="0">
                <a:latin typeface="Arial Narrow" panose="020B0606020202030204" pitchFamily="34" charset="0"/>
              </a:rPr>
              <a:t>SAAF</a:t>
            </a:r>
          </a:p>
          <a:p>
            <a:pPr marL="741363" indent="-677863" algn="just" eaLnBrk="1" hangingPunct="1">
              <a:lnSpc>
                <a:spcPct val="80000"/>
              </a:lnSpc>
              <a:buNone/>
            </a:pPr>
            <a:endParaRPr lang="en-ZA" altLang="en-US" sz="2400" dirty="0">
              <a:latin typeface="Arial Narrow" panose="020B0606020202030204" pitchFamily="34" charset="0"/>
            </a:endParaRPr>
          </a:p>
          <a:p>
            <a:pPr marL="1260475" indent="-692150" algn="just" eaLnBrk="1" hangingPunct="1">
              <a:lnSpc>
                <a:spcPct val="80000"/>
              </a:lnSpc>
              <a:buFont typeface="Wingdings" panose="05000000000000000000" pitchFamily="2" charset="2"/>
              <a:buChar char="Ø"/>
            </a:pPr>
            <a:r>
              <a:rPr lang="en-ZA" altLang="en-US" sz="2400" dirty="0">
                <a:latin typeface="Arial Narrow" panose="020B0606020202030204" pitchFamily="34" charset="0"/>
              </a:rPr>
              <a:t>T</a:t>
            </a:r>
            <a:r>
              <a:rPr lang="en-ZA" altLang="en-US" sz="2400" dirty="0" smtClean="0">
                <a:latin typeface="Arial Narrow" panose="020B0606020202030204" pitchFamily="34" charset="0"/>
              </a:rPr>
              <a:t>echnical assistance in the organisation of the maintenance system, repair and maintenance of aviation equipment.</a:t>
            </a:r>
          </a:p>
          <a:p>
            <a:pPr marL="1260475" indent="-692150"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Technical assistance in the preservation of aviation armament.</a:t>
            </a:r>
            <a:r>
              <a:rPr lang="en-ZA" altLang="en-US" sz="2400" dirty="0">
                <a:latin typeface="Arial Narrow" panose="020B0606020202030204" pitchFamily="34" charset="0"/>
              </a:rPr>
              <a:t>	</a:t>
            </a:r>
            <a:endParaRPr lang="en-ZA" altLang="en-US" sz="2400" dirty="0" smtClean="0">
              <a:latin typeface="Arial Narrow" panose="020B0606020202030204" pitchFamily="34" charset="0"/>
            </a:endParaRPr>
          </a:p>
          <a:p>
            <a:pPr marL="1260475" indent="-692150" algn="just" eaLnBrk="1" hangingPunct="1">
              <a:lnSpc>
                <a:spcPct val="80000"/>
              </a:lnSpc>
              <a:buNone/>
            </a:pPr>
            <a:endParaRPr lang="en-ZA" altLang="en-US" sz="2400" dirty="0">
              <a:solidFill>
                <a:srgbClr val="FF0000"/>
              </a:solidFill>
              <a:latin typeface="Arial Narrow" panose="020B0606020202030204" pitchFamily="34" charset="0"/>
            </a:endParaRPr>
          </a:p>
          <a:p>
            <a:pPr marL="568325" indent="-504825" algn="just" eaLnBrk="1" hangingPunct="1">
              <a:lnSpc>
                <a:spcPct val="80000"/>
              </a:lnSpc>
              <a:buFont typeface="Wingdings" panose="05000000000000000000" pitchFamily="2" charset="2"/>
              <a:buChar char="Ø"/>
            </a:pPr>
            <a:r>
              <a:rPr lang="en-ZA" altLang="en-US" sz="2400" u="sng" dirty="0" smtClean="0">
                <a:latin typeface="Arial Narrow" panose="020B0606020202030204" pitchFamily="34" charset="0"/>
              </a:rPr>
              <a:t>SAMHS</a:t>
            </a:r>
            <a:r>
              <a:rPr lang="en-ZA" altLang="en-US" sz="2400" dirty="0">
                <a:latin typeface="Arial Narrow" panose="020B0606020202030204" pitchFamily="34" charset="0"/>
              </a:rPr>
              <a:t>	</a:t>
            </a:r>
            <a:endParaRPr lang="en-ZA" altLang="en-US" sz="2400" dirty="0" smtClean="0">
              <a:latin typeface="Arial Narrow" panose="020B0606020202030204" pitchFamily="34" charset="0"/>
            </a:endParaRPr>
          </a:p>
          <a:p>
            <a:pPr marL="741363" indent="-677863" algn="just" eaLnBrk="1" hangingPunct="1">
              <a:lnSpc>
                <a:spcPct val="80000"/>
              </a:lnSpc>
              <a:buNone/>
            </a:pPr>
            <a:endParaRPr lang="en-ZA" altLang="en-US" sz="2400" dirty="0" smtClean="0">
              <a:latin typeface="Arial Narrow" panose="020B0606020202030204" pitchFamily="34" charset="0"/>
            </a:endParaRPr>
          </a:p>
          <a:p>
            <a:pPr marL="1260475" indent="-739775" algn="just" eaLnBrk="1" hangingPunct="1">
              <a:lnSpc>
                <a:spcPct val="80000"/>
              </a:lnSpc>
              <a:buFont typeface="Wingdings" panose="05000000000000000000" pitchFamily="2" charset="2"/>
              <a:buChar char="Ø"/>
            </a:pPr>
            <a:r>
              <a:rPr lang="en-ZA" altLang="en-US" sz="2400" dirty="0" smtClean="0">
                <a:latin typeface="Arial Narrow" panose="020B0606020202030204" pitchFamily="34" charset="0"/>
              </a:rPr>
              <a:t>Repair and maintenance service of medical equipment.	</a:t>
            </a:r>
            <a:endParaRPr lang="en-ZA" altLang="en-US" sz="2400" dirty="0">
              <a:latin typeface="Arial Narrow" panose="020B0606020202030204" pitchFamily="34" charset="0"/>
            </a:endParaRPr>
          </a:p>
        </p:txBody>
      </p:sp>
      <p:sp>
        <p:nvSpPr>
          <p:cNvPr id="10244" name="Slide Number Placeholder 3">
            <a:extLst>
              <a:ext uri="{FF2B5EF4-FFF2-40B4-BE49-F238E27FC236}">
                <a16:creationId xmlns:a16="http://schemas.microsoft.com/office/drawing/2014/main" xmlns="" id="{BE29D866-957B-4DE6-A2F4-EBA0AB6FA2A0}"/>
              </a:ext>
            </a:extLst>
          </p:cNvPr>
          <p:cNvSpPr txBox="1">
            <a:spLocks noGrp="1"/>
          </p:cNvSpPr>
          <p:nvPr/>
        </p:nvSpPr>
        <p:spPr bwMode="gray">
          <a:xfrm>
            <a:off x="10352088" y="295275"/>
            <a:ext cx="838200" cy="76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spcBef>
                <a:spcPts val="1000"/>
              </a:spcBef>
              <a:buClr>
                <a:srgbClr val="8AD0D6"/>
              </a:buClr>
              <a:buSzPct val="80000"/>
              <a:buFont typeface="Wingdings 3" panose="05040102010807070707" pitchFamily="18" charset="2"/>
              <a:buChar char=""/>
              <a:defRPr sz="2000">
                <a:solidFill>
                  <a:schemeClr val="tx1"/>
                </a:solidFill>
                <a:latin typeface="Century Gothic" panose="020B0502020202020204" pitchFamily="34" charset="0"/>
              </a:defRPr>
            </a:lvl1pPr>
            <a:lvl2pPr marL="742950" indent="-285750">
              <a:spcBef>
                <a:spcPts val="1000"/>
              </a:spcBef>
              <a:buClr>
                <a:srgbClr val="8AD0D6"/>
              </a:buClr>
              <a:buSzPct val="80000"/>
              <a:buFont typeface="Wingdings 3" panose="05040102010807070707" pitchFamily="18" charset="2"/>
              <a:buChar char=""/>
              <a:defRPr>
                <a:solidFill>
                  <a:schemeClr val="tx1"/>
                </a:solidFill>
                <a:latin typeface="Century Gothic" panose="020B0502020202020204" pitchFamily="34" charset="0"/>
              </a:defRPr>
            </a:lvl2pPr>
            <a:lvl3pPr marL="1143000" indent="-228600">
              <a:spcBef>
                <a:spcPts val="1000"/>
              </a:spcBef>
              <a:buClr>
                <a:srgbClr val="8AD0D6"/>
              </a:buClr>
              <a:buSzPct val="80000"/>
              <a:buFont typeface="Wingdings 3" panose="05040102010807070707" pitchFamily="18" charset="2"/>
              <a:buChar char=""/>
              <a:defRPr sz="1600">
                <a:solidFill>
                  <a:schemeClr val="tx1"/>
                </a:solidFill>
                <a:latin typeface="Century Gothic" panose="020B0502020202020204" pitchFamily="34" charset="0"/>
              </a:defRPr>
            </a:lvl3pPr>
            <a:lvl4pPr marL="16002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4pPr>
            <a:lvl5pPr marL="2057400" indent="-228600">
              <a:spcBef>
                <a:spcPts val="1000"/>
              </a:spcBef>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5pPr>
            <a:lvl6pPr marL="25146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6pPr>
            <a:lvl7pPr marL="29718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7pPr>
            <a:lvl8pPr marL="34290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8pPr>
            <a:lvl9pPr marL="3886200" indent="-228600" eaLnBrk="0" fontAlgn="base" hangingPunct="0">
              <a:spcBef>
                <a:spcPts val="1000"/>
              </a:spcBef>
              <a:spcAft>
                <a:spcPct val="0"/>
              </a:spcAft>
              <a:buClr>
                <a:srgbClr val="8AD0D6"/>
              </a:buClr>
              <a:buSzPct val="80000"/>
              <a:buFont typeface="Wingdings 3" panose="05040102010807070707" pitchFamily="18" charset="2"/>
              <a:buChar char=""/>
              <a:defRPr sz="1400">
                <a:solidFill>
                  <a:schemeClr val="tx1"/>
                </a:solidFill>
                <a:latin typeface="Century Gothic" panose="020B0502020202020204" pitchFamily="34" charset="0"/>
              </a:defRPr>
            </a:lvl9pPr>
          </a:lstStyle>
          <a:p>
            <a:pPr algn="ctr" eaLnBrk="1" hangingPunct="1">
              <a:spcBef>
                <a:spcPct val="0"/>
              </a:spcBef>
              <a:buClrTx/>
              <a:buSzTx/>
              <a:buFontTx/>
              <a:buNone/>
            </a:pPr>
            <a:fld id="{C97C9DC9-D7C0-4914-A9CB-0722D8FB841E}" type="slidenum">
              <a:rPr lang="en-ZA" altLang="en-US" sz="2800">
                <a:solidFill>
                  <a:srgbClr val="FFFFFF"/>
                </a:solidFill>
              </a:rPr>
              <a:pPr algn="ctr" eaLnBrk="1" hangingPunct="1">
                <a:spcBef>
                  <a:spcPct val="0"/>
                </a:spcBef>
                <a:buClrTx/>
                <a:buSzTx/>
                <a:buFontTx/>
                <a:buNone/>
              </a:pPr>
              <a:t>9</a:t>
            </a:fld>
            <a:endParaRPr lang="en-ZA" altLang="en-US" sz="2800">
              <a:solidFill>
                <a:srgbClr val="FFFFFF"/>
              </a:solidFill>
            </a:endParaRPr>
          </a:p>
        </p:txBody>
      </p:sp>
    </p:spTree>
    <p:extLst>
      <p:ext uri="{BB962C8B-B14F-4D97-AF65-F5344CB8AC3E}">
        <p14:creationId xmlns:p14="http://schemas.microsoft.com/office/powerpoint/2010/main" xmlns="" val="1207387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8619</TotalTime>
  <Words>3735</Words>
  <Application>Microsoft Office PowerPoint</Application>
  <PresentationFormat>Custom</PresentationFormat>
  <Paragraphs>1341</Paragraphs>
  <Slides>72</Slides>
  <Notes>27</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Ion</vt:lpstr>
      <vt:lpstr>PROJECT THUSANO COMPREHENSIVE REPORT</vt:lpstr>
      <vt:lpstr>AIM</vt:lpstr>
      <vt:lpstr>SCOPE (1/2)</vt:lpstr>
      <vt:lpstr>SCOPE (2/2)</vt:lpstr>
      <vt:lpstr>BACKGROUND (1/3)</vt:lpstr>
      <vt:lpstr>BACKGROUND (2/3)</vt:lpstr>
      <vt:lpstr>BACKGROUND (3/3)</vt:lpstr>
      <vt:lpstr>CONTRACTS (1/4)</vt:lpstr>
      <vt:lpstr>CONTRACTS (2/4)</vt:lpstr>
      <vt:lpstr>CONTRACTS (3/4)</vt:lpstr>
      <vt:lpstr>CONTRACTS (4/4)</vt:lpstr>
      <vt:lpstr>SKILLS TRANSFER FROM FEB 14 TILL NOV 21 (1/9)</vt:lpstr>
      <vt:lpstr>SKILLS TRANSFER (2/9)</vt:lpstr>
      <vt:lpstr>SKILLS TRANSFER (3/9)</vt:lpstr>
      <vt:lpstr>SKILLS TRANSFER (4/9)</vt:lpstr>
      <vt:lpstr>SKILLS TRANSFER (5/9)</vt:lpstr>
      <vt:lpstr>SKILLS TRANSFER (6/9)</vt:lpstr>
      <vt:lpstr>SKILLS TRANSFER (7/9)</vt:lpstr>
      <vt:lpstr>SKILLS TRANSFER (8/9)  </vt:lpstr>
      <vt:lpstr>SKILLS TRANSFER (9/9)</vt:lpstr>
      <vt:lpstr>DISTRIBUTION OF SANDF MEMBERS WHO HAS ACQUIRED SKILLS FROM PROJECT THUSANO (1/6)    (1/3) </vt:lpstr>
      <vt:lpstr>DISTRIBUTION OF SANDF MEMBERS WHO HAS ACQUIRED SKILLS FROM PROJECT THUSANO (2/6) </vt:lpstr>
      <vt:lpstr>DISTRIBUTION OF SANDF MEMBERS WHO HAS ACQUIRED SKILLS FROM PROJECT THUSANO (3/6) </vt:lpstr>
      <vt:lpstr>DISTRIBUTION OF SANDF MEMBERS WHO HAS ACQUIRED SKILLS FROM PROJECT THUSANO(4/6) </vt:lpstr>
      <vt:lpstr>DISTRIBUTION OF SANDF MEMBERS WHO HAS ACQUIRED SKILLS FROM PROJECT THUSANO(5/6) </vt:lpstr>
      <vt:lpstr>DISTRIBUTION OF SANDF MEMBERS WHO HAS ACQUIRED SKILLS FROM PROJECT THUSANO (6/6) </vt:lpstr>
      <vt:lpstr>VEHICLES REPAIRED (1/3)</vt:lpstr>
      <vt:lpstr>VEHICLES REPAIRED (2/3)</vt:lpstr>
      <vt:lpstr>VEHICLES REPAIRED (3/3)</vt:lpstr>
      <vt:lpstr>COMPONENTS REPAIRED (1/2) </vt:lpstr>
      <vt:lpstr>COMPONENTS REPAIRED (2/2)</vt:lpstr>
      <vt:lpstr>VEHICLES IN PRESERVATION </vt:lpstr>
      <vt:lpstr>Slide 33</vt:lpstr>
      <vt:lpstr>Slide 34</vt:lpstr>
      <vt:lpstr>Slide 35</vt:lpstr>
      <vt:lpstr>CAPABILITY BUILDING (1/6)</vt:lpstr>
      <vt:lpstr>CAPABILITY BUILDING (2/6)  </vt:lpstr>
      <vt:lpstr>CAPABILITY BUILDING (3/6)  </vt:lpstr>
      <vt:lpstr>CAPABILITY BUILDING (4/6)</vt:lpstr>
      <vt:lpstr>CAPABILITY BUILDING (5/6)</vt:lpstr>
      <vt:lpstr>CAPABILITY BUILDING (6/6)</vt:lpstr>
      <vt:lpstr>EXPENDITURE</vt:lpstr>
      <vt:lpstr>SERVICING OF THE CONTRACT </vt:lpstr>
      <vt:lpstr>SUPPORT TO CUBAN SPECIALISTS</vt:lpstr>
      <vt:lpstr>AIRCRAFT AND CARGO EXPENDITURE</vt:lpstr>
      <vt:lpstr>WELFARE SUSTANANCE EXPENDITURE</vt:lpstr>
      <vt:lpstr>TOTAL EXPENDITURE </vt:lpstr>
      <vt:lpstr> COMPARISON BETWEEN INDUSTRY AND PROJECT THUSANO</vt:lpstr>
      <vt:lpstr>PROJECTED EXPENDITURE FOR THE REMAINDER OF THE CONTRACT</vt:lpstr>
      <vt:lpstr>DEPLOYMENT OF  CUBAN SPECIALISTS (1/2)</vt:lpstr>
      <vt:lpstr>DEPLOYMENT CUBAN SPECIALISTS (2/2)</vt:lpstr>
      <vt:lpstr>CONTRACTUAL OPTIONS AVAILABLE IN RSA</vt:lpstr>
      <vt:lpstr>Slide 53</vt:lpstr>
      <vt:lpstr>Slide 54</vt:lpstr>
      <vt:lpstr>ACHIEVEMENTS (1/15) SKILLS TRANSFER </vt:lpstr>
      <vt:lpstr>ACHIEVEMENTS  (2/15)  </vt:lpstr>
      <vt:lpstr>SKILLS TRANSFER (3/15) SKILLS TRANSFER </vt:lpstr>
      <vt:lpstr>ACHIEVEMENTS (4/15) SKILLS TRANSFER      Skills transfer Video </vt:lpstr>
      <vt:lpstr>Slide 59</vt:lpstr>
      <vt:lpstr>Slide 60</vt:lpstr>
      <vt:lpstr>Slide 61</vt:lpstr>
      <vt:lpstr>Slide 62</vt:lpstr>
      <vt:lpstr>Slide 63</vt:lpstr>
      <vt:lpstr>Slide 64</vt:lpstr>
      <vt:lpstr>Slide 65</vt:lpstr>
      <vt:lpstr>ACHIEVEMENTS (12/15)  COMPONENTS REPAIRS  </vt:lpstr>
      <vt:lpstr>ACHIEVEMENTS (13/15)     Component Repairs Video</vt:lpstr>
      <vt:lpstr>ACHIEVEMENTS  (14/15) VEHICLES IN PRESERVATION </vt:lpstr>
      <vt:lpstr>ACHIEVEMENTS (15/15) VEHICLES IN PRESERVATION</vt:lpstr>
      <vt:lpstr>Slide 70</vt:lpstr>
      <vt:lpstr>Slide 71</vt:lpstr>
      <vt:lpstr>DISCUSSION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INPUTS FOR THE CUBA STUDY CONTRACT ADDENDUM</dc:title>
  <dc:creator>Thuthuzelekani</dc:creator>
  <cp:lastModifiedBy>Monique</cp:lastModifiedBy>
  <cp:revision>662</cp:revision>
  <cp:lastPrinted>2022-04-12T08:38:51Z</cp:lastPrinted>
  <dcterms:created xsi:type="dcterms:W3CDTF">2017-07-27T09:22:03Z</dcterms:created>
  <dcterms:modified xsi:type="dcterms:W3CDTF">2022-06-08T08:23:30Z</dcterms:modified>
</cp:coreProperties>
</file>