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1"/>
  </p:notesMasterIdLst>
  <p:sldIdLst>
    <p:sldId id="256" r:id="rId2"/>
    <p:sldId id="281" r:id="rId3"/>
    <p:sldId id="288" r:id="rId4"/>
    <p:sldId id="305" r:id="rId5"/>
    <p:sldId id="306" r:id="rId6"/>
    <p:sldId id="299" r:id="rId7"/>
    <p:sldId id="304" r:id="rId8"/>
    <p:sldId id="307" r:id="rId9"/>
    <p:sldId id="295" r:id="rId10"/>
    <p:sldId id="309" r:id="rId11"/>
    <p:sldId id="310" r:id="rId12"/>
    <p:sldId id="311" r:id="rId13"/>
    <p:sldId id="312" r:id="rId14"/>
    <p:sldId id="313" r:id="rId15"/>
    <p:sldId id="314" r:id="rId16"/>
    <p:sldId id="316" r:id="rId17"/>
    <p:sldId id="317" r:id="rId18"/>
    <p:sldId id="303"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A3D90-B186-486D-A1C3-DD20313496DC}" type="datetimeFigureOut">
              <a:rPr lang="en-ZA" smtClean="0"/>
              <a:pPr/>
              <a:t>2022/06/08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CFFBB-2E65-4489-BFD8-B96577BEE57F}" type="slidenum">
              <a:rPr lang="en-ZA" smtClean="0"/>
              <a:pPr/>
              <a:t>‹#›</a:t>
            </a:fld>
            <a:endParaRPr lang="en-ZA"/>
          </a:p>
        </p:txBody>
      </p:sp>
    </p:spTree>
    <p:extLst>
      <p:ext uri="{BB962C8B-B14F-4D97-AF65-F5344CB8AC3E}">
        <p14:creationId xmlns:p14="http://schemas.microsoft.com/office/powerpoint/2010/main" xmlns="" val="175563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43191-E366-476A-A45D-D3E4C3741783}" type="datetime1">
              <a:rPr lang="en-ZA" smtClean="0"/>
              <a:pPr/>
              <a:t>2022/06/08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197339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FBC67-2807-4873-BC3B-9864DAE4E292}" type="datetime1">
              <a:rPr lang="en-ZA" smtClean="0"/>
              <a:pPr/>
              <a:t>2022/06/08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302112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3FA71-8821-461C-82C1-8609B1449553}" type="datetime1">
              <a:rPr lang="en-ZA" smtClean="0"/>
              <a:pPr/>
              <a:t>2022/06/08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152272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F205F-7760-4B07-9A1B-2B97814172B0}" type="datetime1">
              <a:rPr lang="en-ZA" smtClean="0"/>
              <a:pPr/>
              <a:t>2022/06/08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17233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54AD15E-0F3A-4E44-ABE6-6BF890553E30}" type="datetime1">
              <a:rPr lang="en-ZA" smtClean="0"/>
              <a:pPr/>
              <a:t>2022/06/08</a:t>
            </a:fld>
            <a:endParaRPr lang="en-ZA"/>
          </a:p>
        </p:txBody>
      </p:sp>
      <p:sp>
        <p:nvSpPr>
          <p:cNvPr id="5" name="Footer Placeholder 4"/>
          <p:cNvSpPr>
            <a:spLocks noGrp="1"/>
          </p:cNvSpPr>
          <p:nvPr>
            <p:ph type="ftr" sz="quarter" idx="11"/>
          </p:nvPr>
        </p:nvSpPr>
        <p:spPr>
          <a:xfrm>
            <a:off x="2182708" y="6272784"/>
            <a:ext cx="6327648" cy="365125"/>
          </a:xfrm>
        </p:spPr>
        <p:txBody>
          <a:bodyPr/>
          <a:lstStyle/>
          <a:p>
            <a:endParaRPr lang="en-Z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113107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E03773-D099-4E90-95B6-82847CAB411C}" type="datetime1">
              <a:rPr lang="en-ZA" smtClean="0"/>
              <a:pPr/>
              <a:t>2022/06/08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211499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FFA005-AC5C-44C9-AC81-62F71DDB629F}" type="datetime1">
              <a:rPr lang="en-ZA" smtClean="0"/>
              <a:pPr/>
              <a:t>2022/06/08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225647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660424-8F16-411F-BC42-A59520D192A5}" type="datetime1">
              <a:rPr lang="en-ZA" smtClean="0"/>
              <a:pPr/>
              <a:t>2022/06/08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341943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BB3DE-0AB4-4FDA-9A52-4B3DB6FAD0C5}" type="datetime1">
              <a:rPr lang="en-ZA" smtClean="0"/>
              <a:pPr/>
              <a:t>2022/06/08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350914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859E8-CBF3-460D-8814-6FE5BC0A9EA7}" type="datetime1">
              <a:rPr lang="en-ZA" smtClean="0"/>
              <a:pPr/>
              <a:t>2022/06/08</a:t>
            </a:fld>
            <a:endParaRPr lang="en-ZA"/>
          </a:p>
        </p:txBody>
      </p:sp>
      <p:sp>
        <p:nvSpPr>
          <p:cNvPr id="6" name="Footer Placeholder 5"/>
          <p:cNvSpPr>
            <a:spLocks noGrp="1"/>
          </p:cNvSpPr>
          <p:nvPr>
            <p:ph type="ftr" sz="quarter" idx="11"/>
          </p:nvPr>
        </p:nvSpPr>
        <p:spPr/>
        <p:txBody>
          <a:bodyPr/>
          <a:lstStyle/>
          <a:p>
            <a:endParaRPr lang="en-Z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335405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A9E8A-76C6-460F-ACFC-AA453259C3CF}" type="datetime1">
              <a:rPr lang="en-ZA" smtClean="0"/>
              <a:pPr/>
              <a:t>2022/06/08</a:t>
            </a:fld>
            <a:endParaRPr lang="en-Z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128007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4BA8B45-F4B5-4145-97E0-C8477DA5D0C3}" type="datetime1">
              <a:rPr lang="en-ZA" smtClean="0"/>
              <a:pPr/>
              <a:t>2022/06/08</a:t>
            </a:fld>
            <a:endParaRPr lang="en-Z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Z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BCBA20D-A873-4C6E-B77C-80ECA8530D3B}" type="slidenum">
              <a:rPr lang="en-ZA" smtClean="0"/>
              <a:pPr/>
              <a:t>‹#›</a:t>
            </a:fld>
            <a:endParaRPr lang="en-ZA"/>
          </a:p>
        </p:txBody>
      </p:sp>
    </p:spTree>
    <p:extLst>
      <p:ext uri="{BB962C8B-B14F-4D97-AF65-F5344CB8AC3E}">
        <p14:creationId xmlns:p14="http://schemas.microsoft.com/office/powerpoint/2010/main" xmlns="" val="23643990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2264" y="2650118"/>
            <a:ext cx="6367462" cy="1937188"/>
          </a:xfrm>
        </p:spPr>
        <p:txBody>
          <a:bodyPr anchor="b">
            <a:noAutofit/>
          </a:bodyPr>
          <a:lstStyle/>
          <a:p>
            <a:pPr algn="ct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4000" b="1" dirty="0">
                <a:solidFill>
                  <a:schemeClr val="bg1"/>
                </a:solidFill>
                <a:cs typeface="Arial" panose="020B0604020202020204" pitchFamily="34" charset="0"/>
              </a:rPr>
              <a:t>AUDIT COMMITTEE BRIEFING</a:t>
            </a: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ZA" sz="2400" b="1" dirty="0">
                <a:solidFill>
                  <a:schemeClr val="bg1"/>
                </a:solidFill>
                <a:cs typeface="Arial" panose="020B0604020202020204" pitchFamily="34" charset="0"/>
              </a:rPr>
              <a:t/>
            </a:r>
            <a:br>
              <a:rPr lang="en-ZA" sz="2400" b="1" dirty="0">
                <a:solidFill>
                  <a:schemeClr val="bg1"/>
                </a:solidFill>
                <a:cs typeface="Arial" panose="020B0604020202020204" pitchFamily="34" charset="0"/>
              </a:rPr>
            </a:br>
            <a:r>
              <a:rPr lang="en-US" sz="2400" b="0" i="0" u="none" strike="noStrike" baseline="0" dirty="0">
                <a:solidFill>
                  <a:schemeClr val="bg1"/>
                </a:solidFill>
                <a:latin typeface="Calisto MT" panose="02040603050505030304" pitchFamily="18" charset="0"/>
              </a:rPr>
              <a:t/>
            </a:r>
            <a:br>
              <a:rPr lang="en-US" sz="2400" b="0" i="0" u="none" strike="noStrike" baseline="0" dirty="0">
                <a:solidFill>
                  <a:schemeClr val="bg1"/>
                </a:solidFill>
                <a:latin typeface="Calisto MT" panose="02040603050505030304" pitchFamily="18" charset="0"/>
              </a:rPr>
            </a:br>
            <a:r>
              <a:rPr lang="en-US" sz="2400" b="1" i="0" u="none" strike="noStrike" baseline="0" dirty="0">
                <a:solidFill>
                  <a:schemeClr val="bg1"/>
                </a:solidFill>
                <a:latin typeface="+mn-lt"/>
              </a:rPr>
              <a:t>Explaining our role and function, as well as the monitoring of Audit Action Plan. </a:t>
            </a:r>
            <a:r>
              <a:rPr lang="en-US" sz="2400" b="0" i="0" u="none" strike="noStrike" baseline="0" dirty="0">
                <a:solidFill>
                  <a:schemeClr val="bg1"/>
                </a:solidFill>
                <a:latin typeface="Calisto MT" panose="02040603050505030304" pitchFamily="18" charset="0"/>
              </a:rPr>
              <a:t/>
            </a:r>
            <a:br>
              <a:rPr lang="en-US" sz="2400" b="0" i="0" u="none" strike="noStrike" baseline="0" dirty="0">
                <a:solidFill>
                  <a:schemeClr val="bg1"/>
                </a:solidFill>
                <a:latin typeface="Calisto MT" panose="02040603050505030304" pitchFamily="18" charset="0"/>
              </a:rPr>
            </a:br>
            <a:r>
              <a:rPr lang="en-US" sz="2400" b="0" i="0" u="none" strike="noStrike" baseline="0" dirty="0">
                <a:solidFill>
                  <a:schemeClr val="bg1"/>
                </a:solidFill>
                <a:latin typeface="Calisto MT" panose="02040603050505030304" pitchFamily="18" charset="0"/>
              </a:rPr>
              <a:t>	</a:t>
            </a:r>
            <a:br>
              <a:rPr lang="en-US" sz="2400" b="0" i="0" u="none" strike="noStrike" baseline="0" dirty="0">
                <a:solidFill>
                  <a:schemeClr val="bg1"/>
                </a:solidFill>
                <a:latin typeface="Calisto MT" panose="02040603050505030304" pitchFamily="18" charset="0"/>
              </a:rPr>
            </a:br>
            <a:endParaRPr lang="en-ZA" sz="2400" b="1" dirty="0">
              <a:solidFill>
                <a:schemeClr val="bg1"/>
              </a:solidFill>
              <a:cs typeface="Arial" panose="020B0604020202020204" pitchFamily="34" charset="0"/>
            </a:endParaRPr>
          </a:p>
        </p:txBody>
      </p:sp>
      <p:sp>
        <p:nvSpPr>
          <p:cNvPr id="3" name="Subtitle 2"/>
          <p:cNvSpPr>
            <a:spLocks noGrp="1"/>
          </p:cNvSpPr>
          <p:nvPr>
            <p:ph type="subTitle" idx="1"/>
          </p:nvPr>
        </p:nvSpPr>
        <p:spPr>
          <a:xfrm>
            <a:off x="6096000" y="5019740"/>
            <a:ext cx="5532646" cy="1032953"/>
          </a:xfrm>
        </p:spPr>
        <p:txBody>
          <a:bodyPr>
            <a:normAutofit/>
          </a:bodyPr>
          <a:lstStyle/>
          <a:p>
            <a:r>
              <a:rPr lang="en-ZA" sz="2000" dirty="0">
                <a:solidFill>
                  <a:srgbClr val="FFFFFF"/>
                </a:solidFill>
              </a:rPr>
              <a:t>08 June 2022</a:t>
            </a:r>
          </a:p>
        </p:txBody>
      </p:sp>
      <p:pic>
        <p:nvPicPr>
          <p:cNvPr id="5" name="Picture 4" descr="SANDF_emblem"/>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30132" y="1472236"/>
            <a:ext cx="1505955" cy="14908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0" y="1007900"/>
            <a:ext cx="2814311" cy="36712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0839524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263" y="640735"/>
            <a:ext cx="10095992" cy="1280890"/>
          </a:xfrm>
        </p:spPr>
        <p:txBody>
          <a:bodyPr>
            <a:normAutofit/>
          </a:bodyPr>
          <a:lstStyle/>
          <a:p>
            <a:pPr marL="457200" lvl="1"/>
            <a:r>
              <a:rPr lang="en-US" sz="4000" b="1" kern="1200" dirty="0">
                <a:solidFill>
                  <a:schemeClr val="tx1">
                    <a:lumMod val="85000"/>
                    <a:lumOff val="15000"/>
                  </a:schemeClr>
                </a:solidFill>
                <a:latin typeface="+mj-lt"/>
                <a:ea typeface="+mj-ea"/>
                <a:cs typeface="Arial" panose="020B0604020202020204" pitchFamily="34" charset="0"/>
              </a:rPr>
              <a:t>Monitoring of 2020/21 Audit Action Plan</a:t>
            </a:r>
          </a:p>
        </p:txBody>
      </p:sp>
      <p:graphicFrame>
        <p:nvGraphicFramePr>
          <p:cNvPr id="5" name="Table 5">
            <a:extLst>
              <a:ext uri="{FF2B5EF4-FFF2-40B4-BE49-F238E27FC236}">
                <a16:creationId xmlns:a16="http://schemas.microsoft.com/office/drawing/2014/main" xmlns="" id="{34541D64-0C53-4C90-B823-EDDA76FD22E3}"/>
              </a:ext>
            </a:extLst>
          </p:cNvPr>
          <p:cNvGraphicFramePr>
            <a:graphicFrameLocks noGrp="1"/>
          </p:cNvGraphicFramePr>
          <p:nvPr>
            <p:ph idx="1"/>
            <p:extLst>
              <p:ext uri="{D42A27DB-BD31-4B8C-83A1-F6EECF244321}">
                <p14:modId xmlns:p14="http://schemas.microsoft.com/office/powerpoint/2010/main" xmlns="" val="673522081"/>
              </p:ext>
            </p:extLst>
          </p:nvPr>
        </p:nvGraphicFramePr>
        <p:xfrm>
          <a:off x="966788" y="2133600"/>
          <a:ext cx="10537824" cy="358140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1789171496"/>
                    </a:ext>
                  </a:extLst>
                </a:gridCol>
                <a:gridCol w="1756304">
                  <a:extLst>
                    <a:ext uri="{9D8B030D-6E8A-4147-A177-3AD203B41FA5}">
                      <a16:colId xmlns:a16="http://schemas.microsoft.com/office/drawing/2014/main" xmlns="" val="1203401555"/>
                    </a:ext>
                  </a:extLst>
                </a:gridCol>
                <a:gridCol w="1756304">
                  <a:extLst>
                    <a:ext uri="{9D8B030D-6E8A-4147-A177-3AD203B41FA5}">
                      <a16:colId xmlns:a16="http://schemas.microsoft.com/office/drawing/2014/main" xmlns="" val="858548891"/>
                    </a:ext>
                  </a:extLst>
                </a:gridCol>
                <a:gridCol w="1756304">
                  <a:extLst>
                    <a:ext uri="{9D8B030D-6E8A-4147-A177-3AD203B41FA5}">
                      <a16:colId xmlns:a16="http://schemas.microsoft.com/office/drawing/2014/main" xmlns="" val="3164681897"/>
                    </a:ext>
                  </a:extLst>
                </a:gridCol>
                <a:gridCol w="1756304">
                  <a:extLst>
                    <a:ext uri="{9D8B030D-6E8A-4147-A177-3AD203B41FA5}">
                      <a16:colId xmlns:a16="http://schemas.microsoft.com/office/drawing/2014/main" xmlns="" val="4106267712"/>
                    </a:ext>
                  </a:extLst>
                </a:gridCol>
                <a:gridCol w="1756304">
                  <a:extLst>
                    <a:ext uri="{9D8B030D-6E8A-4147-A177-3AD203B41FA5}">
                      <a16:colId xmlns:a16="http://schemas.microsoft.com/office/drawing/2014/main" xmlns="" val="2117968253"/>
                    </a:ext>
                  </a:extLst>
                </a:gridCol>
              </a:tblGrid>
              <a:tr h="370840">
                <a:tc>
                  <a:txBody>
                    <a:bodyPr/>
                    <a:lstStyle/>
                    <a:p>
                      <a:pPr algn="ctr"/>
                      <a:r>
                        <a:rPr lang="en-US" sz="1200" dirty="0">
                          <a:solidFill>
                            <a:schemeClr val="tx1"/>
                          </a:solidFill>
                        </a:rPr>
                        <a:t>Service/ Division</a:t>
                      </a:r>
                    </a:p>
                  </a:txBody>
                  <a:tcPr>
                    <a:solidFill>
                      <a:schemeClr val="accent1">
                        <a:lumMod val="20000"/>
                        <a:lumOff val="80000"/>
                      </a:schemeClr>
                    </a:solidFill>
                  </a:tcPr>
                </a:tc>
                <a:tc>
                  <a:txBody>
                    <a:bodyPr/>
                    <a:lstStyle/>
                    <a:p>
                      <a:pPr algn="ctr"/>
                      <a:r>
                        <a:rPr lang="en-US" sz="1200" dirty="0">
                          <a:solidFill>
                            <a:schemeClr val="tx1"/>
                          </a:solidFill>
                        </a:rPr>
                        <a:t>Number of Findings Raised</a:t>
                      </a:r>
                    </a:p>
                  </a:txBody>
                  <a:tcPr>
                    <a:solidFill>
                      <a:schemeClr val="accent1">
                        <a:lumMod val="20000"/>
                        <a:lumOff val="80000"/>
                      </a:schemeClr>
                    </a:solidFill>
                  </a:tcPr>
                </a:tc>
                <a:tc>
                  <a:txBody>
                    <a:bodyPr/>
                    <a:lstStyle/>
                    <a:p>
                      <a:pPr algn="ctr"/>
                      <a:r>
                        <a:rPr lang="en-US" sz="1200" dirty="0">
                          <a:solidFill>
                            <a:schemeClr val="tx1"/>
                          </a:solidFill>
                        </a:rPr>
                        <a:t>Number of Action Plans</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b="1" dirty="0">
                          <a:solidFill>
                            <a:srgbClr val="00B050"/>
                          </a:solidFill>
                        </a:rPr>
                        <a:t>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rgbClr val="FF0000"/>
                          </a:solidFill>
                        </a:rPr>
                        <a:t>NOT 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chemeClr val="bg1"/>
                          </a:solidFill>
                        </a:rPr>
                        <a:t>WITH NO ACTION</a:t>
                      </a:r>
                    </a:p>
                  </a:txBody>
                  <a:tcPr>
                    <a:solidFill>
                      <a:schemeClr val="accent1">
                        <a:lumMod val="20000"/>
                        <a:lumOff val="80000"/>
                      </a:schemeClr>
                    </a:solidFill>
                  </a:tcPr>
                </a:tc>
                <a:extLst>
                  <a:ext uri="{0D108BD9-81ED-4DB2-BD59-A6C34878D82A}">
                    <a16:rowId xmlns:a16="http://schemas.microsoft.com/office/drawing/2014/main" xmlns="" val="889357380"/>
                  </a:ext>
                </a:extLst>
              </a:tr>
              <a:tr h="370840">
                <a:tc>
                  <a:txBody>
                    <a:bodyPr/>
                    <a:lstStyle/>
                    <a:p>
                      <a:r>
                        <a:rPr lang="en-US" sz="1200" b="1" dirty="0">
                          <a:solidFill>
                            <a:schemeClr val="tx1"/>
                          </a:solidFill>
                        </a:rPr>
                        <a:t>GOVERNANCE</a:t>
                      </a: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extLst>
                  <a:ext uri="{0D108BD9-81ED-4DB2-BD59-A6C34878D82A}">
                    <a16:rowId xmlns:a16="http://schemas.microsoft.com/office/drawing/2014/main" xmlns="" val="345511203"/>
                  </a:ext>
                </a:extLst>
              </a:tr>
              <a:tr h="370840">
                <a:tc>
                  <a:txBody>
                    <a:bodyPr/>
                    <a:lstStyle/>
                    <a:p>
                      <a:r>
                        <a:rPr lang="en-US" sz="1200" dirty="0"/>
                        <a:t>Internal Audit</a:t>
                      </a:r>
                    </a:p>
                    <a:p>
                      <a:endParaRPr lang="en-US" sz="1200" dirty="0"/>
                    </a:p>
                  </a:txBody>
                  <a:tcPr/>
                </a:tc>
                <a:tc>
                  <a:txBody>
                    <a:bodyPr/>
                    <a:lstStyle/>
                    <a:p>
                      <a:pPr algn="ctr"/>
                      <a:r>
                        <a:rPr lang="en-US" sz="1200" dirty="0"/>
                        <a:t>7</a:t>
                      </a:r>
                    </a:p>
                  </a:txBody>
                  <a:tcPr/>
                </a:tc>
                <a:tc>
                  <a:txBody>
                    <a:bodyPr/>
                    <a:lstStyle/>
                    <a:p>
                      <a:pPr algn="ctr"/>
                      <a:r>
                        <a:rPr lang="en-US" sz="1200" dirty="0"/>
                        <a:t>7</a:t>
                      </a:r>
                    </a:p>
                  </a:txBody>
                  <a:tcPr/>
                </a:tc>
                <a:tc>
                  <a:txBody>
                    <a:bodyPr/>
                    <a:lstStyle/>
                    <a:p>
                      <a:pPr algn="ctr"/>
                      <a:r>
                        <a:rPr lang="en-US" sz="1200" dirty="0"/>
                        <a:t>2</a:t>
                      </a:r>
                    </a:p>
                  </a:txBody>
                  <a:tcPr/>
                </a:tc>
                <a:tc>
                  <a:txBody>
                    <a:bodyPr/>
                    <a:lstStyle/>
                    <a:p>
                      <a:pPr algn="ctr"/>
                      <a:r>
                        <a:rPr lang="en-US" sz="1200" dirty="0"/>
                        <a:t>5</a:t>
                      </a:r>
                    </a:p>
                  </a:txBody>
                  <a:tcPr/>
                </a:tc>
                <a:tc>
                  <a:txBody>
                    <a:bodyPr/>
                    <a:lstStyle/>
                    <a:p>
                      <a:pPr algn="ctr"/>
                      <a:r>
                        <a:rPr lang="en-US" sz="1200" dirty="0"/>
                        <a:t>0</a:t>
                      </a:r>
                    </a:p>
                  </a:txBody>
                  <a:tcPr/>
                </a:tc>
                <a:extLst>
                  <a:ext uri="{0D108BD9-81ED-4DB2-BD59-A6C34878D82A}">
                    <a16:rowId xmlns:a16="http://schemas.microsoft.com/office/drawing/2014/main" xmlns="" val="1197600834"/>
                  </a:ext>
                </a:extLst>
              </a:tr>
              <a:tr h="370840">
                <a:tc>
                  <a:txBody>
                    <a:bodyPr/>
                    <a:lstStyle/>
                    <a:p>
                      <a:r>
                        <a:rPr lang="en-US" sz="1200" b="1" dirty="0">
                          <a:solidFill>
                            <a:schemeClr val="tx1"/>
                          </a:solidFill>
                        </a:rPr>
                        <a:t>TANGIBLE ASSETS</a:t>
                      </a: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dirty="0">
                        <a:solidFill>
                          <a:schemeClr val="bg1"/>
                        </a:solidFill>
                      </a:endParaRPr>
                    </a:p>
                  </a:txBody>
                  <a:tcPr>
                    <a:solidFill>
                      <a:schemeClr val="bg1"/>
                    </a:solidFill>
                  </a:tcPr>
                </a:tc>
                <a:extLst>
                  <a:ext uri="{0D108BD9-81ED-4DB2-BD59-A6C34878D82A}">
                    <a16:rowId xmlns:a16="http://schemas.microsoft.com/office/drawing/2014/main" xmlns="" val="991930001"/>
                  </a:ext>
                </a:extLst>
              </a:tr>
              <a:tr h="370840">
                <a:tc>
                  <a:txBody>
                    <a:bodyPr/>
                    <a:lstStyle/>
                    <a:p>
                      <a:r>
                        <a:rPr lang="en-US" sz="1200" dirty="0"/>
                        <a:t>Logistics</a:t>
                      </a:r>
                    </a:p>
                  </a:txBody>
                  <a:tcPr/>
                </a:tc>
                <a:tc>
                  <a:txBody>
                    <a:bodyPr/>
                    <a:lstStyle/>
                    <a:p>
                      <a:pPr algn="ctr"/>
                      <a:r>
                        <a:rPr lang="en-US" sz="1200" dirty="0"/>
                        <a:t>16</a:t>
                      </a:r>
                    </a:p>
                  </a:txBody>
                  <a:tcPr/>
                </a:tc>
                <a:tc>
                  <a:txBody>
                    <a:bodyPr/>
                    <a:lstStyle/>
                    <a:p>
                      <a:pPr algn="ctr"/>
                      <a:r>
                        <a:rPr lang="en-US" sz="1200" dirty="0"/>
                        <a:t>16</a:t>
                      </a:r>
                    </a:p>
                  </a:txBody>
                  <a:tcPr/>
                </a:tc>
                <a:tc>
                  <a:txBody>
                    <a:bodyPr/>
                    <a:lstStyle/>
                    <a:p>
                      <a:pPr algn="ctr"/>
                      <a:r>
                        <a:rPr lang="en-US" sz="1200" dirty="0"/>
                        <a:t>5</a:t>
                      </a:r>
                    </a:p>
                  </a:txBody>
                  <a:tcPr/>
                </a:tc>
                <a:tc>
                  <a:txBody>
                    <a:bodyPr/>
                    <a:lstStyle/>
                    <a:p>
                      <a:pPr algn="ctr"/>
                      <a:r>
                        <a:rPr lang="en-US" sz="1200" dirty="0"/>
                        <a:t>11</a:t>
                      </a:r>
                    </a:p>
                  </a:txBody>
                  <a:tcPr/>
                </a:tc>
                <a:tc>
                  <a:txBody>
                    <a:bodyPr/>
                    <a:lstStyle/>
                    <a:p>
                      <a:pPr algn="ctr"/>
                      <a:r>
                        <a:rPr lang="en-US" sz="1200" dirty="0"/>
                        <a:t>0</a:t>
                      </a:r>
                    </a:p>
                  </a:txBody>
                  <a:tcPr/>
                </a:tc>
                <a:extLst>
                  <a:ext uri="{0D108BD9-81ED-4DB2-BD59-A6C34878D82A}">
                    <a16:rowId xmlns:a16="http://schemas.microsoft.com/office/drawing/2014/main" xmlns="" val="3637991993"/>
                  </a:ext>
                </a:extLst>
              </a:tr>
              <a:tr h="370840">
                <a:tc>
                  <a:txBody>
                    <a:bodyPr/>
                    <a:lstStyle/>
                    <a:p>
                      <a:r>
                        <a:rPr lang="en-US" sz="1200" dirty="0" err="1"/>
                        <a:t>Defence</a:t>
                      </a:r>
                      <a:r>
                        <a:rPr lang="en-US" sz="1200" dirty="0"/>
                        <a:t> Material Division</a:t>
                      </a:r>
                    </a:p>
                  </a:txBody>
                  <a:tcPr/>
                </a:tc>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221164407"/>
                  </a:ext>
                </a:extLst>
              </a:tr>
              <a:tr h="370840">
                <a:tc>
                  <a:txBody>
                    <a:bodyPr/>
                    <a:lstStyle/>
                    <a:p>
                      <a:r>
                        <a:rPr lang="en-US" sz="1200" b="1" dirty="0"/>
                        <a:t>INTANGIBLE ASSETS</a:t>
                      </a:r>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extLst>
                  <a:ext uri="{0D108BD9-81ED-4DB2-BD59-A6C34878D82A}">
                    <a16:rowId xmlns:a16="http://schemas.microsoft.com/office/drawing/2014/main" xmlns="" val="1883442257"/>
                  </a:ext>
                </a:extLst>
              </a:tr>
              <a:tr h="370840">
                <a:tc>
                  <a:txBody>
                    <a:bodyPr/>
                    <a:lstStyle/>
                    <a:p>
                      <a:r>
                        <a:rPr lang="en-US" sz="1200" dirty="0"/>
                        <a:t>Information Systems Division</a:t>
                      </a:r>
                    </a:p>
                  </a:txBody>
                  <a:tcPr/>
                </a:tc>
                <a:tc>
                  <a:txBody>
                    <a:bodyPr/>
                    <a:lstStyle/>
                    <a:p>
                      <a:pPr algn="ctr"/>
                      <a:r>
                        <a:rPr lang="en-US" sz="1200" dirty="0"/>
                        <a:t>3</a:t>
                      </a:r>
                    </a:p>
                  </a:txBody>
                  <a:tcPr/>
                </a:tc>
                <a:tc>
                  <a:txBody>
                    <a:bodyPr/>
                    <a:lstStyle/>
                    <a:p>
                      <a:pPr algn="ctr"/>
                      <a:r>
                        <a:rPr lang="en-US" sz="1200" dirty="0"/>
                        <a:t>3</a:t>
                      </a:r>
                    </a:p>
                  </a:txBody>
                  <a:tcPr/>
                </a:tc>
                <a:tc>
                  <a:txBody>
                    <a:bodyPr/>
                    <a:lstStyle/>
                    <a:p>
                      <a:pPr algn="ctr"/>
                      <a:r>
                        <a:rPr lang="en-US" sz="1200" dirty="0"/>
                        <a:t>0</a:t>
                      </a:r>
                    </a:p>
                  </a:txBody>
                  <a:tcPr/>
                </a:tc>
                <a:tc>
                  <a:txBody>
                    <a:bodyPr/>
                    <a:lstStyle/>
                    <a:p>
                      <a:pPr algn="ctr"/>
                      <a:r>
                        <a:rPr lang="en-US" sz="1200" dirty="0"/>
                        <a:t>3</a:t>
                      </a:r>
                    </a:p>
                  </a:txBody>
                  <a:tcPr/>
                </a:tc>
                <a:tc>
                  <a:txBody>
                    <a:bodyPr/>
                    <a:lstStyle/>
                    <a:p>
                      <a:pPr algn="ctr"/>
                      <a:r>
                        <a:rPr lang="en-US" sz="1200" dirty="0"/>
                        <a:t>0</a:t>
                      </a:r>
                    </a:p>
                  </a:txBody>
                  <a:tcPr/>
                </a:tc>
                <a:extLst>
                  <a:ext uri="{0D108BD9-81ED-4DB2-BD59-A6C34878D82A}">
                    <a16:rowId xmlns:a16="http://schemas.microsoft.com/office/drawing/2014/main" xmlns="" val="1342801231"/>
                  </a:ext>
                </a:extLst>
              </a:tr>
            </a:tbl>
          </a:graphicData>
        </a:graphic>
      </p:graphicFrame>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p:txBody>
          <a:bodyPr/>
          <a:lstStyle/>
          <a:p>
            <a:fld id="{2BCBA20D-A873-4C6E-B77C-80ECA8530D3B}" type="slidenum">
              <a:rPr lang="en-ZA" smtClean="0"/>
              <a:pPr/>
              <a:t>10</a:t>
            </a:fld>
            <a:endParaRPr lang="en-ZA"/>
          </a:p>
        </p:txBody>
      </p:sp>
    </p:spTree>
    <p:extLst>
      <p:ext uri="{BB962C8B-B14F-4D97-AF65-F5344CB8AC3E}">
        <p14:creationId xmlns:p14="http://schemas.microsoft.com/office/powerpoint/2010/main" xmlns="" val="2370735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263" y="640735"/>
            <a:ext cx="10095992" cy="1280890"/>
          </a:xfrm>
        </p:spPr>
        <p:txBody>
          <a:bodyPr>
            <a:normAutofit/>
          </a:bodyPr>
          <a:lstStyle/>
          <a:p>
            <a:pPr marL="457200" lvl="1"/>
            <a:r>
              <a:rPr lang="en-US" sz="4000" b="1" kern="1200" dirty="0">
                <a:solidFill>
                  <a:schemeClr val="tx1">
                    <a:lumMod val="85000"/>
                    <a:lumOff val="15000"/>
                  </a:schemeClr>
                </a:solidFill>
                <a:latin typeface="+mj-lt"/>
                <a:ea typeface="+mj-ea"/>
                <a:cs typeface="Arial" panose="020B0604020202020204" pitchFamily="34" charset="0"/>
              </a:rPr>
              <a:t>Monitoring of 2020/21 Audit Action Plan</a:t>
            </a:r>
          </a:p>
        </p:txBody>
      </p:sp>
      <p:graphicFrame>
        <p:nvGraphicFramePr>
          <p:cNvPr id="5" name="Table 5">
            <a:extLst>
              <a:ext uri="{FF2B5EF4-FFF2-40B4-BE49-F238E27FC236}">
                <a16:creationId xmlns:a16="http://schemas.microsoft.com/office/drawing/2014/main" xmlns="" id="{34541D64-0C53-4C90-B823-EDDA76FD22E3}"/>
              </a:ext>
            </a:extLst>
          </p:cNvPr>
          <p:cNvGraphicFramePr>
            <a:graphicFrameLocks noGrp="1"/>
          </p:cNvGraphicFramePr>
          <p:nvPr>
            <p:ph idx="1"/>
            <p:extLst>
              <p:ext uri="{D42A27DB-BD31-4B8C-83A1-F6EECF244321}">
                <p14:modId xmlns:p14="http://schemas.microsoft.com/office/powerpoint/2010/main" xmlns="" val="3454461708"/>
              </p:ext>
            </p:extLst>
          </p:nvPr>
        </p:nvGraphicFramePr>
        <p:xfrm>
          <a:off x="966788" y="2133600"/>
          <a:ext cx="10537824" cy="358140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1789171496"/>
                    </a:ext>
                  </a:extLst>
                </a:gridCol>
                <a:gridCol w="1756304">
                  <a:extLst>
                    <a:ext uri="{9D8B030D-6E8A-4147-A177-3AD203B41FA5}">
                      <a16:colId xmlns:a16="http://schemas.microsoft.com/office/drawing/2014/main" xmlns="" val="1203401555"/>
                    </a:ext>
                  </a:extLst>
                </a:gridCol>
                <a:gridCol w="1756304">
                  <a:extLst>
                    <a:ext uri="{9D8B030D-6E8A-4147-A177-3AD203B41FA5}">
                      <a16:colId xmlns:a16="http://schemas.microsoft.com/office/drawing/2014/main" xmlns="" val="858548891"/>
                    </a:ext>
                  </a:extLst>
                </a:gridCol>
                <a:gridCol w="1756304">
                  <a:extLst>
                    <a:ext uri="{9D8B030D-6E8A-4147-A177-3AD203B41FA5}">
                      <a16:colId xmlns:a16="http://schemas.microsoft.com/office/drawing/2014/main" xmlns="" val="3164681897"/>
                    </a:ext>
                  </a:extLst>
                </a:gridCol>
                <a:gridCol w="1756304">
                  <a:extLst>
                    <a:ext uri="{9D8B030D-6E8A-4147-A177-3AD203B41FA5}">
                      <a16:colId xmlns:a16="http://schemas.microsoft.com/office/drawing/2014/main" xmlns="" val="4106267712"/>
                    </a:ext>
                  </a:extLst>
                </a:gridCol>
                <a:gridCol w="1756304">
                  <a:extLst>
                    <a:ext uri="{9D8B030D-6E8A-4147-A177-3AD203B41FA5}">
                      <a16:colId xmlns:a16="http://schemas.microsoft.com/office/drawing/2014/main" xmlns="" val="2117968253"/>
                    </a:ext>
                  </a:extLst>
                </a:gridCol>
              </a:tblGrid>
              <a:tr h="370840">
                <a:tc>
                  <a:txBody>
                    <a:bodyPr/>
                    <a:lstStyle/>
                    <a:p>
                      <a:pPr algn="ctr"/>
                      <a:r>
                        <a:rPr lang="en-US" sz="1200" dirty="0">
                          <a:solidFill>
                            <a:schemeClr val="tx1"/>
                          </a:solidFill>
                        </a:rPr>
                        <a:t>Service/ Division</a:t>
                      </a:r>
                    </a:p>
                  </a:txBody>
                  <a:tcPr>
                    <a:solidFill>
                      <a:schemeClr val="accent1">
                        <a:lumMod val="20000"/>
                        <a:lumOff val="80000"/>
                      </a:schemeClr>
                    </a:solidFill>
                  </a:tcPr>
                </a:tc>
                <a:tc>
                  <a:txBody>
                    <a:bodyPr/>
                    <a:lstStyle/>
                    <a:p>
                      <a:pPr algn="ctr"/>
                      <a:r>
                        <a:rPr lang="en-US" sz="1200" dirty="0">
                          <a:solidFill>
                            <a:schemeClr val="tx1"/>
                          </a:solidFill>
                        </a:rPr>
                        <a:t>Number of Findings Raised</a:t>
                      </a:r>
                    </a:p>
                  </a:txBody>
                  <a:tcPr>
                    <a:solidFill>
                      <a:schemeClr val="accent1">
                        <a:lumMod val="20000"/>
                        <a:lumOff val="80000"/>
                      </a:schemeClr>
                    </a:solidFill>
                  </a:tcPr>
                </a:tc>
                <a:tc>
                  <a:txBody>
                    <a:bodyPr/>
                    <a:lstStyle/>
                    <a:p>
                      <a:pPr algn="ctr"/>
                      <a:r>
                        <a:rPr lang="en-US" sz="1200" dirty="0">
                          <a:solidFill>
                            <a:schemeClr val="tx1"/>
                          </a:solidFill>
                        </a:rPr>
                        <a:t>Number of Action Plans</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b="1" dirty="0">
                          <a:solidFill>
                            <a:srgbClr val="00B050"/>
                          </a:solidFill>
                        </a:rPr>
                        <a:t>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rgbClr val="FF0000"/>
                          </a:solidFill>
                        </a:rPr>
                        <a:t>NOT 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chemeClr val="bg1"/>
                          </a:solidFill>
                        </a:rPr>
                        <a:t>WITH NO ACTION</a:t>
                      </a:r>
                    </a:p>
                  </a:txBody>
                  <a:tcPr>
                    <a:solidFill>
                      <a:schemeClr val="accent1">
                        <a:lumMod val="20000"/>
                        <a:lumOff val="80000"/>
                      </a:schemeClr>
                    </a:solidFill>
                  </a:tcPr>
                </a:tc>
                <a:extLst>
                  <a:ext uri="{0D108BD9-81ED-4DB2-BD59-A6C34878D82A}">
                    <a16:rowId xmlns:a16="http://schemas.microsoft.com/office/drawing/2014/main" xmlns="" val="889357380"/>
                  </a:ext>
                </a:extLst>
              </a:tr>
              <a:tr h="370840">
                <a:tc>
                  <a:txBody>
                    <a:bodyPr/>
                    <a:lstStyle/>
                    <a:p>
                      <a:r>
                        <a:rPr lang="en-US" sz="1200" b="1" dirty="0">
                          <a:solidFill>
                            <a:schemeClr val="tx1"/>
                          </a:solidFill>
                        </a:rPr>
                        <a:t>PREDETERMINED OBJECTIVES</a:t>
                      </a: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extLst>
                  <a:ext uri="{0D108BD9-81ED-4DB2-BD59-A6C34878D82A}">
                    <a16:rowId xmlns:a16="http://schemas.microsoft.com/office/drawing/2014/main" xmlns="" val="345511203"/>
                  </a:ext>
                </a:extLst>
              </a:tr>
              <a:tr h="370840">
                <a:tc>
                  <a:txBody>
                    <a:bodyPr/>
                    <a:lstStyle/>
                    <a:p>
                      <a:r>
                        <a:rPr lang="en-US" sz="1200" dirty="0"/>
                        <a:t>Chief of Staff</a:t>
                      </a:r>
                    </a:p>
                    <a:p>
                      <a:endParaRPr lang="en-US" sz="1200" dirty="0"/>
                    </a:p>
                  </a:txBody>
                  <a:tcPr/>
                </a:tc>
                <a:tc>
                  <a:txBody>
                    <a:bodyPr/>
                    <a:lstStyle/>
                    <a:p>
                      <a:pPr algn="ctr"/>
                      <a:r>
                        <a:rPr lang="en-US" sz="1200" dirty="0"/>
                        <a:t>10</a:t>
                      </a:r>
                    </a:p>
                  </a:txBody>
                  <a:tcPr/>
                </a:tc>
                <a:tc>
                  <a:txBody>
                    <a:bodyPr/>
                    <a:lstStyle/>
                    <a:p>
                      <a:pPr algn="ctr"/>
                      <a:r>
                        <a:rPr lang="en-US" sz="1200" dirty="0"/>
                        <a:t>10</a:t>
                      </a:r>
                    </a:p>
                  </a:txBody>
                  <a:tcPr/>
                </a:tc>
                <a:tc>
                  <a:txBody>
                    <a:bodyPr/>
                    <a:lstStyle/>
                    <a:p>
                      <a:pPr algn="ctr"/>
                      <a:r>
                        <a:rPr lang="en-US" sz="1200" dirty="0"/>
                        <a:t>0</a:t>
                      </a:r>
                    </a:p>
                  </a:txBody>
                  <a:tcPr/>
                </a:tc>
                <a:tc>
                  <a:txBody>
                    <a:bodyPr/>
                    <a:lstStyle/>
                    <a:p>
                      <a:pPr algn="ctr"/>
                      <a:r>
                        <a:rPr lang="en-US" sz="1200" dirty="0"/>
                        <a:t>10</a:t>
                      </a:r>
                    </a:p>
                  </a:txBody>
                  <a:tcPr/>
                </a:tc>
                <a:tc>
                  <a:txBody>
                    <a:bodyPr/>
                    <a:lstStyle/>
                    <a:p>
                      <a:pPr algn="ctr"/>
                      <a:r>
                        <a:rPr lang="en-US" sz="1200" dirty="0"/>
                        <a:t>0</a:t>
                      </a:r>
                    </a:p>
                  </a:txBody>
                  <a:tcPr/>
                </a:tc>
                <a:extLst>
                  <a:ext uri="{0D108BD9-81ED-4DB2-BD59-A6C34878D82A}">
                    <a16:rowId xmlns:a16="http://schemas.microsoft.com/office/drawing/2014/main" xmlns="" val="1197600834"/>
                  </a:ext>
                </a:extLst>
              </a:tr>
              <a:tr h="370840">
                <a:tc>
                  <a:txBody>
                    <a:bodyPr/>
                    <a:lstStyle/>
                    <a:p>
                      <a:r>
                        <a:rPr lang="en-US" sz="1200" b="1" dirty="0">
                          <a:solidFill>
                            <a:schemeClr val="tx1"/>
                          </a:solidFill>
                        </a:rPr>
                        <a:t>COMPENSATION OF EMPLOYEES</a:t>
                      </a: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dirty="0">
                        <a:solidFill>
                          <a:schemeClr val="bg1"/>
                        </a:solidFill>
                      </a:endParaRPr>
                    </a:p>
                  </a:txBody>
                  <a:tcPr>
                    <a:solidFill>
                      <a:schemeClr val="bg1"/>
                    </a:solidFill>
                  </a:tcPr>
                </a:tc>
                <a:extLst>
                  <a:ext uri="{0D108BD9-81ED-4DB2-BD59-A6C34878D82A}">
                    <a16:rowId xmlns:a16="http://schemas.microsoft.com/office/drawing/2014/main" xmlns="" val="991930001"/>
                  </a:ext>
                </a:extLst>
              </a:tr>
              <a:tr h="370840">
                <a:tc>
                  <a:txBody>
                    <a:bodyPr/>
                    <a:lstStyle/>
                    <a:p>
                      <a:r>
                        <a:rPr lang="en-US" sz="1200" dirty="0"/>
                        <a:t>Human Resources</a:t>
                      </a:r>
                    </a:p>
                  </a:txBody>
                  <a:tcPr/>
                </a:tc>
                <a:tc>
                  <a:txBody>
                    <a:bodyPr/>
                    <a:lstStyle/>
                    <a:p>
                      <a:pPr algn="ctr"/>
                      <a:r>
                        <a:rPr lang="en-US" sz="1200" dirty="0"/>
                        <a:t>25</a:t>
                      </a:r>
                    </a:p>
                  </a:txBody>
                  <a:tcPr/>
                </a:tc>
                <a:tc>
                  <a:txBody>
                    <a:bodyPr/>
                    <a:lstStyle/>
                    <a:p>
                      <a:pPr algn="ctr"/>
                      <a:r>
                        <a:rPr lang="en-US" sz="1200" dirty="0"/>
                        <a:t>25</a:t>
                      </a:r>
                    </a:p>
                  </a:txBody>
                  <a:tcPr/>
                </a:tc>
                <a:tc>
                  <a:txBody>
                    <a:bodyPr/>
                    <a:lstStyle/>
                    <a:p>
                      <a:pPr algn="ctr"/>
                      <a:r>
                        <a:rPr lang="en-US" sz="1200" dirty="0"/>
                        <a:t>1</a:t>
                      </a:r>
                    </a:p>
                  </a:txBody>
                  <a:tcPr/>
                </a:tc>
                <a:tc>
                  <a:txBody>
                    <a:bodyPr/>
                    <a:lstStyle/>
                    <a:p>
                      <a:pPr algn="ctr"/>
                      <a:r>
                        <a:rPr lang="en-US" sz="1200" dirty="0"/>
                        <a:t>24</a:t>
                      </a:r>
                    </a:p>
                  </a:txBody>
                  <a:tcPr/>
                </a:tc>
                <a:tc>
                  <a:txBody>
                    <a:bodyPr/>
                    <a:lstStyle/>
                    <a:p>
                      <a:pPr algn="ctr"/>
                      <a:r>
                        <a:rPr lang="en-US" sz="1200" dirty="0"/>
                        <a:t>0</a:t>
                      </a:r>
                    </a:p>
                  </a:txBody>
                  <a:tcPr/>
                </a:tc>
                <a:extLst>
                  <a:ext uri="{0D108BD9-81ED-4DB2-BD59-A6C34878D82A}">
                    <a16:rowId xmlns:a16="http://schemas.microsoft.com/office/drawing/2014/main" xmlns="" val="3637991993"/>
                  </a:ext>
                </a:extLst>
              </a:tr>
              <a:tr h="370840">
                <a:tc>
                  <a:txBody>
                    <a:bodyPr/>
                    <a:lstStyle/>
                    <a:p>
                      <a:r>
                        <a:rPr lang="en-US" sz="1200" b="1" dirty="0"/>
                        <a:t>GOODS AND SERVICES</a:t>
                      </a:r>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extLst>
                  <a:ext uri="{0D108BD9-81ED-4DB2-BD59-A6C34878D82A}">
                    <a16:rowId xmlns:a16="http://schemas.microsoft.com/office/drawing/2014/main" xmlns="" val="221164407"/>
                  </a:ext>
                </a:extLst>
              </a:tr>
              <a:tr h="370840">
                <a:tc>
                  <a:txBody>
                    <a:bodyPr/>
                    <a:lstStyle/>
                    <a:p>
                      <a:r>
                        <a:rPr lang="en-US" sz="1200" dirty="0"/>
                        <a:t>Finance</a:t>
                      </a:r>
                    </a:p>
                  </a:txBody>
                  <a:tcPr/>
                </a:tc>
                <a:tc>
                  <a:txBody>
                    <a:bodyPr/>
                    <a:lstStyle/>
                    <a:p>
                      <a:pPr algn="ctr"/>
                      <a:r>
                        <a:rPr lang="en-US" sz="1200" dirty="0"/>
                        <a:t>8</a:t>
                      </a:r>
                    </a:p>
                  </a:txBody>
                  <a:tcPr/>
                </a:tc>
                <a:tc>
                  <a:txBody>
                    <a:bodyPr/>
                    <a:lstStyle/>
                    <a:p>
                      <a:pPr algn="ctr"/>
                      <a:r>
                        <a:rPr lang="en-US" sz="1200" dirty="0"/>
                        <a:t>8</a:t>
                      </a:r>
                    </a:p>
                  </a:txBody>
                  <a:tcPr/>
                </a:tc>
                <a:tc>
                  <a:txBody>
                    <a:bodyPr/>
                    <a:lstStyle/>
                    <a:p>
                      <a:pPr algn="ctr"/>
                      <a:r>
                        <a:rPr lang="en-US" sz="1200" dirty="0"/>
                        <a:t>2</a:t>
                      </a:r>
                    </a:p>
                  </a:txBody>
                  <a:tcPr/>
                </a:tc>
                <a:tc>
                  <a:txBody>
                    <a:bodyPr/>
                    <a:lstStyle/>
                    <a:p>
                      <a:pPr algn="ctr"/>
                      <a:r>
                        <a:rPr lang="en-US" sz="1200" dirty="0"/>
                        <a:t>6</a:t>
                      </a:r>
                    </a:p>
                  </a:txBody>
                  <a:tcPr/>
                </a:tc>
                <a:tc>
                  <a:txBody>
                    <a:bodyPr/>
                    <a:lstStyle/>
                    <a:p>
                      <a:pPr algn="ctr"/>
                      <a:r>
                        <a:rPr lang="en-US" sz="1200" dirty="0"/>
                        <a:t>0</a:t>
                      </a:r>
                    </a:p>
                  </a:txBody>
                  <a:tcPr/>
                </a:tc>
                <a:extLst>
                  <a:ext uri="{0D108BD9-81ED-4DB2-BD59-A6C34878D82A}">
                    <a16:rowId xmlns:a16="http://schemas.microsoft.com/office/drawing/2014/main" xmlns="" val="1342801231"/>
                  </a:ext>
                </a:extLst>
              </a:tr>
              <a:tr h="370840">
                <a:tc>
                  <a:txBody>
                    <a:bodyPr/>
                    <a:lstStyle/>
                    <a:p>
                      <a:r>
                        <a:rPr lang="en-US" sz="1200" dirty="0"/>
                        <a:t>Logistics</a:t>
                      </a:r>
                    </a:p>
                  </a:txBody>
                  <a:tcPr/>
                </a:tc>
                <a:tc>
                  <a:txBody>
                    <a:bodyPr/>
                    <a:lstStyle/>
                    <a:p>
                      <a:pPr algn="ctr"/>
                      <a:r>
                        <a:rPr lang="en-US" sz="1200" dirty="0"/>
                        <a:t>2</a:t>
                      </a:r>
                    </a:p>
                  </a:txBody>
                  <a:tcPr/>
                </a:tc>
                <a:tc>
                  <a:txBody>
                    <a:bodyPr/>
                    <a:lstStyle/>
                    <a:p>
                      <a:pPr algn="ctr"/>
                      <a:r>
                        <a:rPr lang="en-US" sz="1200" dirty="0"/>
                        <a:t>2</a:t>
                      </a:r>
                    </a:p>
                  </a:txBody>
                  <a:tcPr/>
                </a:tc>
                <a:tc>
                  <a:txBody>
                    <a:bodyPr/>
                    <a:lstStyle/>
                    <a:p>
                      <a:pPr algn="ctr"/>
                      <a:r>
                        <a:rPr lang="en-US" sz="1200" dirty="0"/>
                        <a:t>0</a:t>
                      </a:r>
                    </a:p>
                  </a:txBody>
                  <a:tcPr/>
                </a:tc>
                <a:tc>
                  <a:txBody>
                    <a:bodyPr/>
                    <a:lstStyle/>
                    <a:p>
                      <a:pPr algn="ctr"/>
                      <a:r>
                        <a:rPr lang="en-US" sz="1200" dirty="0"/>
                        <a:t>2</a:t>
                      </a:r>
                    </a:p>
                  </a:txBody>
                  <a:tcPr/>
                </a:tc>
                <a:tc>
                  <a:txBody>
                    <a:bodyPr/>
                    <a:lstStyle/>
                    <a:p>
                      <a:pPr algn="ctr"/>
                      <a:endParaRPr lang="en-US" sz="1200" dirty="0"/>
                    </a:p>
                  </a:txBody>
                  <a:tcPr/>
                </a:tc>
                <a:extLst>
                  <a:ext uri="{0D108BD9-81ED-4DB2-BD59-A6C34878D82A}">
                    <a16:rowId xmlns:a16="http://schemas.microsoft.com/office/drawing/2014/main" xmlns="" val="854751822"/>
                  </a:ext>
                </a:extLst>
              </a:tr>
            </a:tbl>
          </a:graphicData>
        </a:graphic>
      </p:graphicFrame>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p:txBody>
          <a:bodyPr/>
          <a:lstStyle/>
          <a:p>
            <a:fld id="{2BCBA20D-A873-4C6E-B77C-80ECA8530D3B}" type="slidenum">
              <a:rPr lang="en-ZA" smtClean="0"/>
              <a:pPr/>
              <a:t>11</a:t>
            </a:fld>
            <a:endParaRPr lang="en-ZA"/>
          </a:p>
        </p:txBody>
      </p:sp>
    </p:spTree>
    <p:extLst>
      <p:ext uri="{BB962C8B-B14F-4D97-AF65-F5344CB8AC3E}">
        <p14:creationId xmlns:p14="http://schemas.microsoft.com/office/powerpoint/2010/main" xmlns="" val="37957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263" y="640735"/>
            <a:ext cx="10095992" cy="1280890"/>
          </a:xfrm>
        </p:spPr>
        <p:txBody>
          <a:bodyPr>
            <a:normAutofit/>
          </a:bodyPr>
          <a:lstStyle/>
          <a:p>
            <a:pPr marL="457200" lvl="1"/>
            <a:r>
              <a:rPr lang="en-US" sz="4000" b="1" kern="1200" dirty="0">
                <a:solidFill>
                  <a:schemeClr val="tx1">
                    <a:lumMod val="85000"/>
                    <a:lumOff val="15000"/>
                  </a:schemeClr>
                </a:solidFill>
                <a:latin typeface="+mj-lt"/>
                <a:ea typeface="+mj-ea"/>
                <a:cs typeface="Arial" panose="020B0604020202020204" pitchFamily="34" charset="0"/>
              </a:rPr>
              <a:t>Monitoring of 2020/21 Audit Action Plan</a:t>
            </a:r>
          </a:p>
        </p:txBody>
      </p:sp>
      <p:graphicFrame>
        <p:nvGraphicFramePr>
          <p:cNvPr id="5" name="Table 5">
            <a:extLst>
              <a:ext uri="{FF2B5EF4-FFF2-40B4-BE49-F238E27FC236}">
                <a16:creationId xmlns:a16="http://schemas.microsoft.com/office/drawing/2014/main" xmlns="" id="{34541D64-0C53-4C90-B823-EDDA76FD22E3}"/>
              </a:ext>
            </a:extLst>
          </p:cNvPr>
          <p:cNvGraphicFramePr>
            <a:graphicFrameLocks noGrp="1"/>
          </p:cNvGraphicFramePr>
          <p:nvPr>
            <p:ph idx="1"/>
            <p:extLst>
              <p:ext uri="{D42A27DB-BD31-4B8C-83A1-F6EECF244321}">
                <p14:modId xmlns:p14="http://schemas.microsoft.com/office/powerpoint/2010/main" xmlns="" val="445201460"/>
              </p:ext>
            </p:extLst>
          </p:nvPr>
        </p:nvGraphicFramePr>
        <p:xfrm>
          <a:off x="921695" y="1704975"/>
          <a:ext cx="10537824" cy="515620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1789171496"/>
                    </a:ext>
                  </a:extLst>
                </a:gridCol>
                <a:gridCol w="1756304">
                  <a:extLst>
                    <a:ext uri="{9D8B030D-6E8A-4147-A177-3AD203B41FA5}">
                      <a16:colId xmlns:a16="http://schemas.microsoft.com/office/drawing/2014/main" xmlns="" val="1203401555"/>
                    </a:ext>
                  </a:extLst>
                </a:gridCol>
                <a:gridCol w="1756304">
                  <a:extLst>
                    <a:ext uri="{9D8B030D-6E8A-4147-A177-3AD203B41FA5}">
                      <a16:colId xmlns:a16="http://schemas.microsoft.com/office/drawing/2014/main" xmlns="" val="858548891"/>
                    </a:ext>
                  </a:extLst>
                </a:gridCol>
                <a:gridCol w="1756304">
                  <a:extLst>
                    <a:ext uri="{9D8B030D-6E8A-4147-A177-3AD203B41FA5}">
                      <a16:colId xmlns:a16="http://schemas.microsoft.com/office/drawing/2014/main" xmlns="" val="3164681897"/>
                    </a:ext>
                  </a:extLst>
                </a:gridCol>
                <a:gridCol w="1756304">
                  <a:extLst>
                    <a:ext uri="{9D8B030D-6E8A-4147-A177-3AD203B41FA5}">
                      <a16:colId xmlns:a16="http://schemas.microsoft.com/office/drawing/2014/main" xmlns="" val="4106267712"/>
                    </a:ext>
                  </a:extLst>
                </a:gridCol>
                <a:gridCol w="1756304">
                  <a:extLst>
                    <a:ext uri="{9D8B030D-6E8A-4147-A177-3AD203B41FA5}">
                      <a16:colId xmlns:a16="http://schemas.microsoft.com/office/drawing/2014/main" xmlns="" val="2117968253"/>
                    </a:ext>
                  </a:extLst>
                </a:gridCol>
              </a:tblGrid>
              <a:tr h="370840">
                <a:tc>
                  <a:txBody>
                    <a:bodyPr/>
                    <a:lstStyle/>
                    <a:p>
                      <a:pPr algn="ctr"/>
                      <a:r>
                        <a:rPr lang="en-US" sz="1200" dirty="0">
                          <a:solidFill>
                            <a:schemeClr val="tx1"/>
                          </a:solidFill>
                        </a:rPr>
                        <a:t>Service/ Division</a:t>
                      </a:r>
                    </a:p>
                  </a:txBody>
                  <a:tcPr>
                    <a:solidFill>
                      <a:schemeClr val="accent1">
                        <a:lumMod val="20000"/>
                        <a:lumOff val="80000"/>
                      </a:schemeClr>
                    </a:solidFill>
                  </a:tcPr>
                </a:tc>
                <a:tc>
                  <a:txBody>
                    <a:bodyPr/>
                    <a:lstStyle/>
                    <a:p>
                      <a:pPr algn="ctr"/>
                      <a:r>
                        <a:rPr lang="en-US" sz="1200" dirty="0">
                          <a:solidFill>
                            <a:schemeClr val="tx1"/>
                          </a:solidFill>
                        </a:rPr>
                        <a:t>Number of Findings Raised</a:t>
                      </a:r>
                    </a:p>
                  </a:txBody>
                  <a:tcPr>
                    <a:solidFill>
                      <a:schemeClr val="accent1">
                        <a:lumMod val="20000"/>
                        <a:lumOff val="80000"/>
                      </a:schemeClr>
                    </a:solidFill>
                  </a:tcPr>
                </a:tc>
                <a:tc>
                  <a:txBody>
                    <a:bodyPr/>
                    <a:lstStyle/>
                    <a:p>
                      <a:pPr algn="ctr"/>
                      <a:r>
                        <a:rPr lang="en-US" sz="1200" dirty="0">
                          <a:solidFill>
                            <a:schemeClr val="tx1"/>
                          </a:solidFill>
                        </a:rPr>
                        <a:t>Number of Action Plans</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b="1" dirty="0">
                          <a:solidFill>
                            <a:srgbClr val="00B050"/>
                          </a:solidFill>
                        </a:rPr>
                        <a:t>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rgbClr val="FF0000"/>
                          </a:solidFill>
                        </a:rPr>
                        <a:t>NOT 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chemeClr val="bg1"/>
                          </a:solidFill>
                        </a:rPr>
                        <a:t>WITH NO ACTION</a:t>
                      </a:r>
                    </a:p>
                  </a:txBody>
                  <a:tcPr>
                    <a:solidFill>
                      <a:schemeClr val="accent1">
                        <a:lumMod val="20000"/>
                        <a:lumOff val="80000"/>
                      </a:schemeClr>
                    </a:solidFill>
                  </a:tcPr>
                </a:tc>
                <a:extLst>
                  <a:ext uri="{0D108BD9-81ED-4DB2-BD59-A6C34878D82A}">
                    <a16:rowId xmlns:a16="http://schemas.microsoft.com/office/drawing/2014/main" xmlns="" val="889357380"/>
                  </a:ext>
                </a:extLst>
              </a:tr>
              <a:tr h="370840">
                <a:tc>
                  <a:txBody>
                    <a:bodyPr/>
                    <a:lstStyle/>
                    <a:p>
                      <a:r>
                        <a:rPr lang="en-US" sz="1200" b="1" dirty="0">
                          <a:solidFill>
                            <a:schemeClr val="tx1"/>
                          </a:solidFill>
                        </a:rPr>
                        <a:t>SERVICE DELIVERY</a:t>
                      </a: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extLst>
                  <a:ext uri="{0D108BD9-81ED-4DB2-BD59-A6C34878D82A}">
                    <a16:rowId xmlns:a16="http://schemas.microsoft.com/office/drawing/2014/main" xmlns="" val="345511203"/>
                  </a:ext>
                </a:extLst>
              </a:tr>
              <a:tr h="370840">
                <a:tc>
                  <a:txBody>
                    <a:bodyPr/>
                    <a:lstStyle/>
                    <a:p>
                      <a:r>
                        <a:rPr lang="en-US" sz="1200" dirty="0"/>
                        <a:t>Military Health Services</a:t>
                      </a:r>
                    </a:p>
                    <a:p>
                      <a:endParaRPr lang="en-US" sz="1200" dirty="0"/>
                    </a:p>
                  </a:txBody>
                  <a:tcPr/>
                </a:tc>
                <a:tc>
                  <a:txBody>
                    <a:bodyPr/>
                    <a:lstStyle/>
                    <a:p>
                      <a:pPr algn="ctr"/>
                      <a:r>
                        <a:rPr lang="en-US" sz="1200" dirty="0"/>
                        <a:t>11</a:t>
                      </a:r>
                    </a:p>
                  </a:txBody>
                  <a:tcPr/>
                </a:tc>
                <a:tc>
                  <a:txBody>
                    <a:bodyPr/>
                    <a:lstStyle/>
                    <a:p>
                      <a:pPr algn="ctr"/>
                      <a:r>
                        <a:rPr lang="en-US" sz="1200" dirty="0"/>
                        <a:t>11</a:t>
                      </a:r>
                    </a:p>
                  </a:txBody>
                  <a:tcPr/>
                </a:tc>
                <a:tc>
                  <a:txBody>
                    <a:bodyPr/>
                    <a:lstStyle/>
                    <a:p>
                      <a:pPr algn="ctr"/>
                      <a:r>
                        <a:rPr lang="en-US" sz="1200" dirty="0"/>
                        <a:t>2</a:t>
                      </a:r>
                    </a:p>
                  </a:txBody>
                  <a:tcPr/>
                </a:tc>
                <a:tc>
                  <a:txBody>
                    <a:bodyPr/>
                    <a:lstStyle/>
                    <a:p>
                      <a:pPr algn="ctr"/>
                      <a:r>
                        <a:rPr lang="en-US" sz="1200" dirty="0"/>
                        <a:t>9</a:t>
                      </a:r>
                    </a:p>
                  </a:txBody>
                  <a:tcPr/>
                </a:tc>
                <a:tc>
                  <a:txBody>
                    <a:bodyPr/>
                    <a:lstStyle/>
                    <a:p>
                      <a:pPr algn="ctr"/>
                      <a:r>
                        <a:rPr lang="en-US" sz="1200" dirty="0"/>
                        <a:t>0</a:t>
                      </a:r>
                    </a:p>
                  </a:txBody>
                  <a:tcPr/>
                </a:tc>
                <a:extLst>
                  <a:ext uri="{0D108BD9-81ED-4DB2-BD59-A6C34878D82A}">
                    <a16:rowId xmlns:a16="http://schemas.microsoft.com/office/drawing/2014/main" xmlns="" val="1197600834"/>
                  </a:ext>
                </a:extLst>
              </a:tr>
              <a:tr h="370840">
                <a:tc>
                  <a:txBody>
                    <a:bodyPr/>
                    <a:lstStyle/>
                    <a:p>
                      <a:r>
                        <a:rPr lang="en-US" sz="1200" dirty="0"/>
                        <a:t>Logistics</a:t>
                      </a:r>
                    </a:p>
                  </a:txBody>
                  <a:tcPr/>
                </a:tc>
                <a:tc>
                  <a:txBody>
                    <a:bodyPr/>
                    <a:lstStyle/>
                    <a:p>
                      <a:pPr algn="ctr"/>
                      <a:r>
                        <a:rPr lang="en-US" sz="1200" dirty="0"/>
                        <a:t>17</a:t>
                      </a:r>
                    </a:p>
                  </a:txBody>
                  <a:tcPr/>
                </a:tc>
                <a:tc>
                  <a:txBody>
                    <a:bodyPr/>
                    <a:lstStyle/>
                    <a:p>
                      <a:pPr algn="ctr"/>
                      <a:r>
                        <a:rPr lang="en-US" sz="1200" dirty="0"/>
                        <a:t>17</a:t>
                      </a:r>
                    </a:p>
                  </a:txBody>
                  <a:tcPr/>
                </a:tc>
                <a:tc>
                  <a:txBody>
                    <a:bodyPr/>
                    <a:lstStyle/>
                    <a:p>
                      <a:pPr algn="ctr"/>
                      <a:r>
                        <a:rPr lang="en-US" sz="1200" dirty="0"/>
                        <a:t>3</a:t>
                      </a:r>
                    </a:p>
                  </a:txBody>
                  <a:tcPr/>
                </a:tc>
                <a:tc>
                  <a:txBody>
                    <a:bodyPr/>
                    <a:lstStyle/>
                    <a:p>
                      <a:pPr algn="ctr"/>
                      <a:r>
                        <a:rPr lang="en-US" sz="1200" dirty="0"/>
                        <a:t>14</a:t>
                      </a:r>
                    </a:p>
                  </a:txBody>
                  <a:tcPr/>
                </a:tc>
                <a:tc>
                  <a:txBody>
                    <a:bodyPr/>
                    <a:lstStyle/>
                    <a:p>
                      <a:pPr algn="ctr"/>
                      <a:r>
                        <a:rPr lang="en-US" sz="1200" dirty="0"/>
                        <a:t>0</a:t>
                      </a:r>
                    </a:p>
                  </a:txBody>
                  <a:tcPr/>
                </a:tc>
                <a:extLst>
                  <a:ext uri="{0D108BD9-81ED-4DB2-BD59-A6C34878D82A}">
                    <a16:rowId xmlns:a16="http://schemas.microsoft.com/office/drawing/2014/main" xmlns="" val="2261967168"/>
                  </a:ext>
                </a:extLst>
              </a:tr>
              <a:tr h="370840">
                <a:tc>
                  <a:txBody>
                    <a:bodyPr/>
                    <a:lstStyle/>
                    <a:p>
                      <a:r>
                        <a:rPr lang="en-US" sz="1200" b="1" dirty="0">
                          <a:solidFill>
                            <a:schemeClr val="tx1"/>
                          </a:solidFill>
                        </a:rPr>
                        <a:t>REVENUE, RECEIVABLES, CONTINGENT LIAB.</a:t>
                      </a: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dirty="0">
                        <a:solidFill>
                          <a:schemeClr val="bg1"/>
                        </a:solidFill>
                      </a:endParaRPr>
                    </a:p>
                  </a:txBody>
                  <a:tcPr>
                    <a:solidFill>
                      <a:schemeClr val="bg1"/>
                    </a:solidFill>
                  </a:tcPr>
                </a:tc>
                <a:extLst>
                  <a:ext uri="{0D108BD9-81ED-4DB2-BD59-A6C34878D82A}">
                    <a16:rowId xmlns:a16="http://schemas.microsoft.com/office/drawing/2014/main" xmlns="" val="991930001"/>
                  </a:ext>
                </a:extLst>
              </a:tr>
              <a:tr h="370840">
                <a:tc>
                  <a:txBody>
                    <a:bodyPr/>
                    <a:lstStyle/>
                    <a:p>
                      <a:r>
                        <a:rPr lang="en-US" sz="1200" dirty="0"/>
                        <a:t>Finance</a:t>
                      </a:r>
                    </a:p>
                  </a:txBody>
                  <a:tcPr/>
                </a:tc>
                <a:tc>
                  <a:txBody>
                    <a:bodyPr/>
                    <a:lstStyle/>
                    <a:p>
                      <a:pPr algn="ctr"/>
                      <a:r>
                        <a:rPr lang="en-US" sz="1200" dirty="0"/>
                        <a:t>25</a:t>
                      </a:r>
                    </a:p>
                  </a:txBody>
                  <a:tcPr/>
                </a:tc>
                <a:tc>
                  <a:txBody>
                    <a:bodyPr/>
                    <a:lstStyle/>
                    <a:p>
                      <a:pPr algn="ctr"/>
                      <a:r>
                        <a:rPr lang="en-US" sz="1200" dirty="0"/>
                        <a:t>25</a:t>
                      </a:r>
                    </a:p>
                  </a:txBody>
                  <a:tcPr/>
                </a:tc>
                <a:tc>
                  <a:txBody>
                    <a:bodyPr/>
                    <a:lstStyle/>
                    <a:p>
                      <a:pPr algn="ctr"/>
                      <a:r>
                        <a:rPr lang="en-US" sz="1200" dirty="0"/>
                        <a:t>1</a:t>
                      </a:r>
                    </a:p>
                  </a:txBody>
                  <a:tcPr/>
                </a:tc>
                <a:tc>
                  <a:txBody>
                    <a:bodyPr/>
                    <a:lstStyle/>
                    <a:p>
                      <a:pPr algn="ctr"/>
                      <a:r>
                        <a:rPr lang="en-US" sz="1200" dirty="0"/>
                        <a:t>24</a:t>
                      </a:r>
                    </a:p>
                  </a:txBody>
                  <a:tcPr/>
                </a:tc>
                <a:tc>
                  <a:txBody>
                    <a:bodyPr/>
                    <a:lstStyle/>
                    <a:p>
                      <a:pPr algn="ctr"/>
                      <a:r>
                        <a:rPr lang="en-US" sz="1200" dirty="0"/>
                        <a:t>0</a:t>
                      </a:r>
                    </a:p>
                  </a:txBody>
                  <a:tcPr/>
                </a:tc>
                <a:extLst>
                  <a:ext uri="{0D108BD9-81ED-4DB2-BD59-A6C34878D82A}">
                    <a16:rowId xmlns:a16="http://schemas.microsoft.com/office/drawing/2014/main" xmlns="" val="3637991993"/>
                  </a:ext>
                </a:extLst>
              </a:tr>
              <a:tr h="370840">
                <a:tc>
                  <a:txBody>
                    <a:bodyPr/>
                    <a:lstStyle/>
                    <a:p>
                      <a:r>
                        <a:rPr lang="en-US" sz="1200" dirty="0"/>
                        <a:t>Army</a:t>
                      </a:r>
                    </a:p>
                  </a:txBody>
                  <a:tcPr/>
                </a:tc>
                <a:tc>
                  <a:txBody>
                    <a:bodyPr/>
                    <a:lstStyle/>
                    <a:p>
                      <a:pPr algn="ctr"/>
                      <a:r>
                        <a:rPr lang="en-US" sz="1200" dirty="0"/>
                        <a:t>7</a:t>
                      </a:r>
                    </a:p>
                  </a:txBody>
                  <a:tcPr/>
                </a:tc>
                <a:tc>
                  <a:txBody>
                    <a:bodyPr/>
                    <a:lstStyle/>
                    <a:p>
                      <a:pPr algn="ctr"/>
                      <a:r>
                        <a:rPr lang="en-US" sz="1200" dirty="0"/>
                        <a:t>7</a:t>
                      </a:r>
                    </a:p>
                  </a:txBody>
                  <a:tcPr/>
                </a:tc>
                <a:tc>
                  <a:txBody>
                    <a:bodyPr/>
                    <a:lstStyle/>
                    <a:p>
                      <a:pPr algn="ctr"/>
                      <a:r>
                        <a:rPr lang="en-US" sz="1200" dirty="0"/>
                        <a:t>0</a:t>
                      </a:r>
                    </a:p>
                  </a:txBody>
                  <a:tcPr/>
                </a:tc>
                <a:tc>
                  <a:txBody>
                    <a:bodyPr/>
                    <a:lstStyle/>
                    <a:p>
                      <a:pPr algn="ctr"/>
                      <a:r>
                        <a:rPr lang="en-US" sz="1200" dirty="0"/>
                        <a:t>7</a:t>
                      </a:r>
                    </a:p>
                  </a:txBody>
                  <a:tcPr/>
                </a:tc>
                <a:tc>
                  <a:txBody>
                    <a:bodyPr/>
                    <a:lstStyle/>
                    <a:p>
                      <a:pPr algn="ctr"/>
                      <a:r>
                        <a:rPr lang="en-US" sz="1200" dirty="0"/>
                        <a:t>0</a:t>
                      </a:r>
                    </a:p>
                  </a:txBody>
                  <a:tcPr/>
                </a:tc>
                <a:extLst>
                  <a:ext uri="{0D108BD9-81ED-4DB2-BD59-A6C34878D82A}">
                    <a16:rowId xmlns:a16="http://schemas.microsoft.com/office/drawing/2014/main" xmlns="" val="767869665"/>
                  </a:ext>
                </a:extLst>
              </a:tr>
              <a:tr h="370840">
                <a:tc>
                  <a:txBody>
                    <a:bodyPr/>
                    <a:lstStyle/>
                    <a:p>
                      <a:r>
                        <a:rPr lang="en-US" sz="1200" dirty="0"/>
                        <a:t>Special Forces</a:t>
                      </a:r>
                    </a:p>
                  </a:txBody>
                  <a:tcPr/>
                </a:tc>
                <a:tc>
                  <a:txBody>
                    <a:bodyPr/>
                    <a:lstStyle/>
                    <a:p>
                      <a:pPr algn="ctr"/>
                      <a:r>
                        <a:rPr lang="en-US" sz="1200" dirty="0"/>
                        <a:t>2</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2</a:t>
                      </a:r>
                    </a:p>
                  </a:txBody>
                  <a:tcPr/>
                </a:tc>
                <a:extLst>
                  <a:ext uri="{0D108BD9-81ED-4DB2-BD59-A6C34878D82A}">
                    <a16:rowId xmlns:a16="http://schemas.microsoft.com/office/drawing/2014/main" xmlns="" val="3000839493"/>
                  </a:ext>
                </a:extLst>
              </a:tr>
              <a:tr h="370840">
                <a:tc>
                  <a:txBody>
                    <a:bodyPr/>
                    <a:lstStyle/>
                    <a:p>
                      <a:r>
                        <a:rPr lang="en-US" sz="1200" dirty="0"/>
                        <a:t>Military Health Services</a:t>
                      </a:r>
                    </a:p>
                  </a:txBody>
                  <a:tcPr/>
                </a:tc>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104393251"/>
                  </a:ext>
                </a:extLst>
              </a:tr>
              <a:tr h="370840">
                <a:tc>
                  <a:txBody>
                    <a:bodyPr/>
                    <a:lstStyle/>
                    <a:p>
                      <a:r>
                        <a:rPr lang="en-US" sz="1200" dirty="0"/>
                        <a:t>Air Force</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1</a:t>
                      </a:r>
                    </a:p>
                  </a:txBody>
                  <a:tcPr/>
                </a:tc>
                <a:extLst>
                  <a:ext uri="{0D108BD9-81ED-4DB2-BD59-A6C34878D82A}">
                    <a16:rowId xmlns:a16="http://schemas.microsoft.com/office/drawing/2014/main" xmlns="" val="3248450200"/>
                  </a:ext>
                </a:extLst>
              </a:tr>
              <a:tr h="370840">
                <a:tc>
                  <a:txBody>
                    <a:bodyPr/>
                    <a:lstStyle/>
                    <a:p>
                      <a:r>
                        <a:rPr lang="en-US" sz="1200" dirty="0"/>
                        <a:t>Logistics</a:t>
                      </a:r>
                    </a:p>
                  </a:txBody>
                  <a:tcPr/>
                </a:tc>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1002650503"/>
                  </a:ext>
                </a:extLst>
              </a:tr>
            </a:tbl>
          </a:graphicData>
        </a:graphic>
      </p:graphicFrame>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p:txBody>
          <a:bodyPr/>
          <a:lstStyle/>
          <a:p>
            <a:fld id="{2BCBA20D-A873-4C6E-B77C-80ECA8530D3B}" type="slidenum">
              <a:rPr lang="en-ZA" smtClean="0"/>
              <a:pPr/>
              <a:t>12</a:t>
            </a:fld>
            <a:endParaRPr lang="en-ZA"/>
          </a:p>
        </p:txBody>
      </p:sp>
    </p:spTree>
    <p:extLst>
      <p:ext uri="{BB962C8B-B14F-4D97-AF65-F5344CB8AC3E}">
        <p14:creationId xmlns:p14="http://schemas.microsoft.com/office/powerpoint/2010/main" xmlns="" val="237258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263" y="640735"/>
            <a:ext cx="10095992" cy="1280890"/>
          </a:xfrm>
        </p:spPr>
        <p:txBody>
          <a:bodyPr>
            <a:normAutofit/>
          </a:bodyPr>
          <a:lstStyle/>
          <a:p>
            <a:pPr marL="457200" lvl="1"/>
            <a:r>
              <a:rPr lang="en-US" sz="4000" b="1" kern="1200" dirty="0">
                <a:solidFill>
                  <a:schemeClr val="tx1">
                    <a:lumMod val="85000"/>
                    <a:lumOff val="15000"/>
                  </a:schemeClr>
                </a:solidFill>
                <a:latin typeface="+mj-lt"/>
                <a:ea typeface="+mj-ea"/>
                <a:cs typeface="Arial" panose="020B0604020202020204" pitchFamily="34" charset="0"/>
              </a:rPr>
              <a:t>Monitoring of 2020/21 Audit Action Plan</a:t>
            </a:r>
          </a:p>
        </p:txBody>
      </p:sp>
      <p:graphicFrame>
        <p:nvGraphicFramePr>
          <p:cNvPr id="5" name="Table 5">
            <a:extLst>
              <a:ext uri="{FF2B5EF4-FFF2-40B4-BE49-F238E27FC236}">
                <a16:creationId xmlns:a16="http://schemas.microsoft.com/office/drawing/2014/main" xmlns="" id="{34541D64-0C53-4C90-B823-EDDA76FD22E3}"/>
              </a:ext>
            </a:extLst>
          </p:cNvPr>
          <p:cNvGraphicFramePr>
            <a:graphicFrameLocks noGrp="1"/>
          </p:cNvGraphicFramePr>
          <p:nvPr>
            <p:ph idx="1"/>
            <p:extLst>
              <p:ext uri="{D42A27DB-BD31-4B8C-83A1-F6EECF244321}">
                <p14:modId xmlns:p14="http://schemas.microsoft.com/office/powerpoint/2010/main" xmlns="" val="4285453696"/>
              </p:ext>
            </p:extLst>
          </p:nvPr>
        </p:nvGraphicFramePr>
        <p:xfrm>
          <a:off x="921695" y="1704975"/>
          <a:ext cx="10537824" cy="459232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1789171496"/>
                    </a:ext>
                  </a:extLst>
                </a:gridCol>
                <a:gridCol w="1756304">
                  <a:extLst>
                    <a:ext uri="{9D8B030D-6E8A-4147-A177-3AD203B41FA5}">
                      <a16:colId xmlns:a16="http://schemas.microsoft.com/office/drawing/2014/main" xmlns="" val="1203401555"/>
                    </a:ext>
                  </a:extLst>
                </a:gridCol>
                <a:gridCol w="1756304">
                  <a:extLst>
                    <a:ext uri="{9D8B030D-6E8A-4147-A177-3AD203B41FA5}">
                      <a16:colId xmlns:a16="http://schemas.microsoft.com/office/drawing/2014/main" xmlns="" val="858548891"/>
                    </a:ext>
                  </a:extLst>
                </a:gridCol>
                <a:gridCol w="1756304">
                  <a:extLst>
                    <a:ext uri="{9D8B030D-6E8A-4147-A177-3AD203B41FA5}">
                      <a16:colId xmlns:a16="http://schemas.microsoft.com/office/drawing/2014/main" xmlns="" val="3164681897"/>
                    </a:ext>
                  </a:extLst>
                </a:gridCol>
                <a:gridCol w="1756304">
                  <a:extLst>
                    <a:ext uri="{9D8B030D-6E8A-4147-A177-3AD203B41FA5}">
                      <a16:colId xmlns:a16="http://schemas.microsoft.com/office/drawing/2014/main" xmlns="" val="4106267712"/>
                    </a:ext>
                  </a:extLst>
                </a:gridCol>
                <a:gridCol w="1756304">
                  <a:extLst>
                    <a:ext uri="{9D8B030D-6E8A-4147-A177-3AD203B41FA5}">
                      <a16:colId xmlns:a16="http://schemas.microsoft.com/office/drawing/2014/main" xmlns="" val="2117968253"/>
                    </a:ext>
                  </a:extLst>
                </a:gridCol>
              </a:tblGrid>
              <a:tr h="370840">
                <a:tc>
                  <a:txBody>
                    <a:bodyPr/>
                    <a:lstStyle/>
                    <a:p>
                      <a:pPr algn="ctr"/>
                      <a:r>
                        <a:rPr lang="en-US" sz="1200" dirty="0">
                          <a:solidFill>
                            <a:schemeClr val="tx1"/>
                          </a:solidFill>
                        </a:rPr>
                        <a:t>Service/ Division</a:t>
                      </a:r>
                    </a:p>
                  </a:txBody>
                  <a:tcPr>
                    <a:solidFill>
                      <a:schemeClr val="accent1">
                        <a:lumMod val="20000"/>
                        <a:lumOff val="80000"/>
                      </a:schemeClr>
                    </a:solidFill>
                  </a:tcPr>
                </a:tc>
                <a:tc>
                  <a:txBody>
                    <a:bodyPr/>
                    <a:lstStyle/>
                    <a:p>
                      <a:pPr algn="ctr"/>
                      <a:r>
                        <a:rPr lang="en-US" sz="1200" dirty="0">
                          <a:solidFill>
                            <a:schemeClr val="tx1"/>
                          </a:solidFill>
                        </a:rPr>
                        <a:t>Number of Findings Raised</a:t>
                      </a:r>
                    </a:p>
                  </a:txBody>
                  <a:tcPr>
                    <a:solidFill>
                      <a:schemeClr val="accent1">
                        <a:lumMod val="20000"/>
                        <a:lumOff val="80000"/>
                      </a:schemeClr>
                    </a:solidFill>
                  </a:tcPr>
                </a:tc>
                <a:tc>
                  <a:txBody>
                    <a:bodyPr/>
                    <a:lstStyle/>
                    <a:p>
                      <a:pPr algn="ctr"/>
                      <a:r>
                        <a:rPr lang="en-US" sz="1200" dirty="0">
                          <a:solidFill>
                            <a:schemeClr val="tx1"/>
                          </a:solidFill>
                        </a:rPr>
                        <a:t>Number of Action Plans</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b="1" dirty="0">
                          <a:solidFill>
                            <a:srgbClr val="00B050"/>
                          </a:solidFill>
                        </a:rPr>
                        <a:t>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rgbClr val="FF0000"/>
                          </a:solidFill>
                        </a:rPr>
                        <a:t>NOT 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chemeClr val="bg1"/>
                          </a:solidFill>
                        </a:rPr>
                        <a:t>WITH NO ACTION</a:t>
                      </a:r>
                    </a:p>
                  </a:txBody>
                  <a:tcPr>
                    <a:solidFill>
                      <a:schemeClr val="accent1">
                        <a:lumMod val="20000"/>
                        <a:lumOff val="80000"/>
                      </a:schemeClr>
                    </a:solidFill>
                  </a:tcPr>
                </a:tc>
                <a:extLst>
                  <a:ext uri="{0D108BD9-81ED-4DB2-BD59-A6C34878D82A}">
                    <a16:rowId xmlns:a16="http://schemas.microsoft.com/office/drawing/2014/main" xmlns="" val="889357380"/>
                  </a:ext>
                </a:extLst>
              </a:tr>
              <a:tr h="370840">
                <a:tc>
                  <a:txBody>
                    <a:bodyPr/>
                    <a:lstStyle/>
                    <a:p>
                      <a:r>
                        <a:rPr lang="en-US" sz="1200" b="1" dirty="0">
                          <a:solidFill>
                            <a:schemeClr val="tx1"/>
                          </a:solidFill>
                        </a:rPr>
                        <a:t>INFORMATION SYSTEMS</a:t>
                      </a: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extLst>
                  <a:ext uri="{0D108BD9-81ED-4DB2-BD59-A6C34878D82A}">
                    <a16:rowId xmlns:a16="http://schemas.microsoft.com/office/drawing/2014/main" xmlns="" val="345511203"/>
                  </a:ext>
                </a:extLst>
              </a:tr>
              <a:tr h="370840">
                <a:tc>
                  <a:txBody>
                    <a:bodyPr/>
                    <a:lstStyle/>
                    <a:p>
                      <a:r>
                        <a:rPr lang="en-US" sz="1200" dirty="0"/>
                        <a:t>Information Systems Division</a:t>
                      </a:r>
                    </a:p>
                    <a:p>
                      <a:endParaRPr lang="en-US" sz="1200" dirty="0"/>
                    </a:p>
                  </a:txBody>
                  <a:tcPr/>
                </a:tc>
                <a:tc>
                  <a:txBody>
                    <a:bodyPr/>
                    <a:lstStyle/>
                    <a:p>
                      <a:pPr algn="ctr"/>
                      <a:r>
                        <a:rPr lang="en-US" sz="1200" dirty="0"/>
                        <a:t>15</a:t>
                      </a:r>
                    </a:p>
                  </a:txBody>
                  <a:tcPr/>
                </a:tc>
                <a:tc>
                  <a:txBody>
                    <a:bodyPr/>
                    <a:lstStyle/>
                    <a:p>
                      <a:pPr algn="ctr"/>
                      <a:r>
                        <a:rPr lang="en-US" sz="1200" dirty="0"/>
                        <a:t>15</a:t>
                      </a:r>
                    </a:p>
                  </a:txBody>
                  <a:tcPr/>
                </a:tc>
                <a:tc>
                  <a:txBody>
                    <a:bodyPr/>
                    <a:lstStyle/>
                    <a:p>
                      <a:pPr algn="ctr"/>
                      <a:r>
                        <a:rPr lang="en-US" sz="1200" dirty="0"/>
                        <a:t>3</a:t>
                      </a:r>
                    </a:p>
                  </a:txBody>
                  <a:tcPr/>
                </a:tc>
                <a:tc>
                  <a:txBody>
                    <a:bodyPr/>
                    <a:lstStyle/>
                    <a:p>
                      <a:pPr algn="ctr"/>
                      <a:r>
                        <a:rPr lang="en-US" sz="1200" dirty="0"/>
                        <a:t>12</a:t>
                      </a:r>
                    </a:p>
                  </a:txBody>
                  <a:tcPr/>
                </a:tc>
                <a:tc>
                  <a:txBody>
                    <a:bodyPr/>
                    <a:lstStyle/>
                    <a:p>
                      <a:pPr algn="ctr"/>
                      <a:r>
                        <a:rPr lang="en-US" sz="1200" dirty="0"/>
                        <a:t>0</a:t>
                      </a:r>
                    </a:p>
                  </a:txBody>
                  <a:tcPr/>
                </a:tc>
                <a:extLst>
                  <a:ext uri="{0D108BD9-81ED-4DB2-BD59-A6C34878D82A}">
                    <a16:rowId xmlns:a16="http://schemas.microsoft.com/office/drawing/2014/main" xmlns="" val="1197600834"/>
                  </a:ext>
                </a:extLst>
              </a:tr>
              <a:tr h="370840">
                <a:tc>
                  <a:txBody>
                    <a:bodyPr/>
                    <a:lstStyle/>
                    <a:p>
                      <a:r>
                        <a:rPr lang="en-US" sz="1200" dirty="0"/>
                        <a:t>Logistics</a:t>
                      </a:r>
                    </a:p>
                  </a:txBody>
                  <a:tcPr/>
                </a:tc>
                <a:tc>
                  <a:txBody>
                    <a:bodyPr/>
                    <a:lstStyle/>
                    <a:p>
                      <a:pPr algn="ctr"/>
                      <a:r>
                        <a:rPr lang="en-US" sz="1200" dirty="0"/>
                        <a:t>9</a:t>
                      </a:r>
                    </a:p>
                  </a:txBody>
                  <a:tcPr/>
                </a:tc>
                <a:tc>
                  <a:txBody>
                    <a:bodyPr/>
                    <a:lstStyle/>
                    <a:p>
                      <a:pPr algn="ctr"/>
                      <a:r>
                        <a:rPr lang="en-US" sz="1200" dirty="0"/>
                        <a:t>9</a:t>
                      </a:r>
                    </a:p>
                  </a:txBody>
                  <a:tcPr/>
                </a:tc>
                <a:tc>
                  <a:txBody>
                    <a:bodyPr/>
                    <a:lstStyle/>
                    <a:p>
                      <a:pPr algn="ctr"/>
                      <a:r>
                        <a:rPr lang="en-US" sz="1200" dirty="0"/>
                        <a:t>1</a:t>
                      </a:r>
                    </a:p>
                  </a:txBody>
                  <a:tcPr/>
                </a:tc>
                <a:tc>
                  <a:txBody>
                    <a:bodyPr/>
                    <a:lstStyle/>
                    <a:p>
                      <a:pPr algn="ctr"/>
                      <a:r>
                        <a:rPr lang="en-US" sz="1200" dirty="0"/>
                        <a:t>8</a:t>
                      </a:r>
                    </a:p>
                  </a:txBody>
                  <a:tcPr/>
                </a:tc>
                <a:tc>
                  <a:txBody>
                    <a:bodyPr/>
                    <a:lstStyle/>
                    <a:p>
                      <a:pPr algn="ctr"/>
                      <a:r>
                        <a:rPr lang="en-US" sz="1200" dirty="0"/>
                        <a:t>0</a:t>
                      </a:r>
                    </a:p>
                  </a:txBody>
                  <a:tcPr/>
                </a:tc>
                <a:extLst>
                  <a:ext uri="{0D108BD9-81ED-4DB2-BD59-A6C34878D82A}">
                    <a16:rowId xmlns:a16="http://schemas.microsoft.com/office/drawing/2014/main" xmlns="" val="2261967168"/>
                  </a:ext>
                </a:extLst>
              </a:tr>
              <a:tr h="370840">
                <a:tc>
                  <a:txBody>
                    <a:bodyPr/>
                    <a:lstStyle/>
                    <a:p>
                      <a:r>
                        <a:rPr lang="en-US" sz="1200" dirty="0"/>
                        <a:t>GITO</a:t>
                      </a:r>
                    </a:p>
                  </a:txBody>
                  <a:tcPr/>
                </a:tc>
                <a:tc>
                  <a:txBody>
                    <a:bodyPr/>
                    <a:lstStyle/>
                    <a:p>
                      <a:pPr algn="ctr"/>
                      <a:r>
                        <a:rPr lang="en-US" sz="1200" dirty="0"/>
                        <a:t>3</a:t>
                      </a:r>
                    </a:p>
                  </a:txBody>
                  <a:tcPr/>
                </a:tc>
                <a:tc>
                  <a:txBody>
                    <a:bodyPr/>
                    <a:lstStyle/>
                    <a:p>
                      <a:pPr algn="ctr"/>
                      <a:r>
                        <a:rPr lang="en-US" sz="1200" dirty="0"/>
                        <a:t>3</a:t>
                      </a:r>
                    </a:p>
                  </a:txBody>
                  <a:tcPr/>
                </a:tc>
                <a:tc>
                  <a:txBody>
                    <a:bodyPr/>
                    <a:lstStyle/>
                    <a:p>
                      <a:pPr algn="ctr"/>
                      <a:r>
                        <a:rPr lang="en-US" sz="1200" dirty="0"/>
                        <a:t>2</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3188180573"/>
                  </a:ext>
                </a:extLst>
              </a:tr>
              <a:tr h="370840">
                <a:tc>
                  <a:txBody>
                    <a:bodyPr/>
                    <a:lstStyle/>
                    <a:p>
                      <a:r>
                        <a:rPr lang="en-US" sz="1200" dirty="0"/>
                        <a:t>Military Health Services</a:t>
                      </a:r>
                    </a:p>
                  </a:txBody>
                  <a:tcPr/>
                </a:tc>
                <a:tc>
                  <a:txBody>
                    <a:bodyPr/>
                    <a:lstStyle/>
                    <a:p>
                      <a:pPr algn="ctr"/>
                      <a:r>
                        <a:rPr lang="en-US" sz="1200" dirty="0"/>
                        <a:t>3</a:t>
                      </a:r>
                    </a:p>
                  </a:txBody>
                  <a:tcPr/>
                </a:tc>
                <a:tc>
                  <a:txBody>
                    <a:bodyPr/>
                    <a:lstStyle/>
                    <a:p>
                      <a:pPr algn="ctr"/>
                      <a:r>
                        <a:rPr lang="en-US" sz="1200" dirty="0"/>
                        <a:t>3</a:t>
                      </a:r>
                    </a:p>
                  </a:txBody>
                  <a:tcPr/>
                </a:tc>
                <a:tc>
                  <a:txBody>
                    <a:bodyPr/>
                    <a:lstStyle/>
                    <a:p>
                      <a:pPr algn="ctr"/>
                      <a:r>
                        <a:rPr lang="en-US" sz="1200" dirty="0"/>
                        <a:t>0</a:t>
                      </a:r>
                    </a:p>
                  </a:txBody>
                  <a:tcPr/>
                </a:tc>
                <a:tc>
                  <a:txBody>
                    <a:bodyPr/>
                    <a:lstStyle/>
                    <a:p>
                      <a:pPr algn="ctr"/>
                      <a:r>
                        <a:rPr lang="en-US" sz="1200" dirty="0"/>
                        <a:t>3</a:t>
                      </a:r>
                    </a:p>
                  </a:txBody>
                  <a:tcPr/>
                </a:tc>
                <a:tc>
                  <a:txBody>
                    <a:bodyPr/>
                    <a:lstStyle/>
                    <a:p>
                      <a:pPr algn="ctr"/>
                      <a:r>
                        <a:rPr lang="en-US" sz="1200" dirty="0"/>
                        <a:t>0</a:t>
                      </a:r>
                    </a:p>
                  </a:txBody>
                  <a:tcPr/>
                </a:tc>
                <a:extLst>
                  <a:ext uri="{0D108BD9-81ED-4DB2-BD59-A6C34878D82A}">
                    <a16:rowId xmlns:a16="http://schemas.microsoft.com/office/drawing/2014/main" xmlns="" val="1669304713"/>
                  </a:ext>
                </a:extLst>
              </a:tr>
              <a:tr h="370840">
                <a:tc>
                  <a:txBody>
                    <a:bodyPr/>
                    <a:lstStyle/>
                    <a:p>
                      <a:r>
                        <a:rPr lang="en-US" sz="1200" b="1" dirty="0">
                          <a:solidFill>
                            <a:schemeClr val="tx1"/>
                          </a:solidFill>
                        </a:rPr>
                        <a:t>PROCUREMENT, FRUITLESS EXP.</a:t>
                      </a: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a:solidFill>
                          <a:schemeClr val="bg1"/>
                        </a:solidFill>
                      </a:endParaRPr>
                    </a:p>
                  </a:txBody>
                  <a:tcPr>
                    <a:solidFill>
                      <a:schemeClr val="bg1"/>
                    </a:solidFill>
                  </a:tcPr>
                </a:tc>
                <a:tc>
                  <a:txBody>
                    <a:bodyPr/>
                    <a:lstStyle/>
                    <a:p>
                      <a:pPr algn="ctr"/>
                      <a:endParaRPr lang="en-US" sz="1200" dirty="0">
                        <a:solidFill>
                          <a:schemeClr val="bg1"/>
                        </a:solidFill>
                      </a:endParaRPr>
                    </a:p>
                  </a:txBody>
                  <a:tcPr>
                    <a:solidFill>
                      <a:schemeClr val="bg1"/>
                    </a:solidFill>
                  </a:tcPr>
                </a:tc>
                <a:extLst>
                  <a:ext uri="{0D108BD9-81ED-4DB2-BD59-A6C34878D82A}">
                    <a16:rowId xmlns:a16="http://schemas.microsoft.com/office/drawing/2014/main" xmlns="" val="991930001"/>
                  </a:ext>
                </a:extLst>
              </a:tr>
              <a:tr h="370840">
                <a:tc>
                  <a:txBody>
                    <a:bodyPr/>
                    <a:lstStyle/>
                    <a:p>
                      <a:r>
                        <a:rPr lang="en-US" sz="1200" dirty="0"/>
                        <a:t>Logistics</a:t>
                      </a:r>
                    </a:p>
                  </a:txBody>
                  <a:tcPr/>
                </a:tc>
                <a:tc>
                  <a:txBody>
                    <a:bodyPr/>
                    <a:lstStyle/>
                    <a:p>
                      <a:pPr algn="ctr"/>
                      <a:r>
                        <a:rPr lang="en-US" sz="1200" dirty="0"/>
                        <a:t>66</a:t>
                      </a:r>
                    </a:p>
                  </a:txBody>
                  <a:tcPr/>
                </a:tc>
                <a:tc>
                  <a:txBody>
                    <a:bodyPr/>
                    <a:lstStyle/>
                    <a:p>
                      <a:pPr algn="ctr"/>
                      <a:r>
                        <a:rPr lang="en-US" sz="1200" dirty="0"/>
                        <a:t>64</a:t>
                      </a:r>
                    </a:p>
                  </a:txBody>
                  <a:tcPr/>
                </a:tc>
                <a:tc>
                  <a:txBody>
                    <a:bodyPr/>
                    <a:lstStyle/>
                    <a:p>
                      <a:pPr algn="ctr"/>
                      <a:r>
                        <a:rPr lang="en-US" sz="1200" dirty="0"/>
                        <a:t>0</a:t>
                      </a:r>
                    </a:p>
                  </a:txBody>
                  <a:tcPr/>
                </a:tc>
                <a:tc>
                  <a:txBody>
                    <a:bodyPr/>
                    <a:lstStyle/>
                    <a:p>
                      <a:pPr algn="ctr"/>
                      <a:r>
                        <a:rPr lang="en-US" sz="1200" dirty="0"/>
                        <a:t>64</a:t>
                      </a:r>
                    </a:p>
                  </a:txBody>
                  <a:tcPr/>
                </a:tc>
                <a:tc>
                  <a:txBody>
                    <a:bodyPr/>
                    <a:lstStyle/>
                    <a:p>
                      <a:pPr algn="ctr"/>
                      <a:r>
                        <a:rPr lang="en-US" sz="1200" dirty="0"/>
                        <a:t>2</a:t>
                      </a:r>
                    </a:p>
                  </a:txBody>
                  <a:tcPr/>
                </a:tc>
                <a:extLst>
                  <a:ext uri="{0D108BD9-81ED-4DB2-BD59-A6C34878D82A}">
                    <a16:rowId xmlns:a16="http://schemas.microsoft.com/office/drawing/2014/main" xmlns="" val="3637991993"/>
                  </a:ext>
                </a:extLst>
              </a:tr>
              <a:tr h="370840">
                <a:tc>
                  <a:txBody>
                    <a:bodyPr/>
                    <a:lstStyle/>
                    <a:p>
                      <a:r>
                        <a:rPr lang="en-US" sz="1200" dirty="0"/>
                        <a:t>Human Resources</a:t>
                      </a:r>
                    </a:p>
                  </a:txBody>
                  <a:tcPr/>
                </a:tc>
                <a:tc>
                  <a:txBody>
                    <a:bodyPr/>
                    <a:lstStyle/>
                    <a:p>
                      <a:pPr algn="ctr"/>
                      <a:r>
                        <a:rPr lang="en-US" sz="1200" dirty="0"/>
                        <a:t>2</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2</a:t>
                      </a:r>
                    </a:p>
                  </a:txBody>
                  <a:tcPr/>
                </a:tc>
                <a:extLst>
                  <a:ext uri="{0D108BD9-81ED-4DB2-BD59-A6C34878D82A}">
                    <a16:rowId xmlns:a16="http://schemas.microsoft.com/office/drawing/2014/main" xmlns="" val="767869665"/>
                  </a:ext>
                </a:extLst>
              </a:tr>
              <a:tr h="370840">
                <a:tc>
                  <a:txBody>
                    <a:bodyPr/>
                    <a:lstStyle/>
                    <a:p>
                      <a:r>
                        <a:rPr lang="en-US" sz="1200" dirty="0" err="1"/>
                        <a:t>Defence</a:t>
                      </a:r>
                      <a:r>
                        <a:rPr lang="en-US" sz="1200" dirty="0"/>
                        <a:t> Material Division</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1</a:t>
                      </a:r>
                    </a:p>
                  </a:txBody>
                  <a:tcPr/>
                </a:tc>
                <a:extLst>
                  <a:ext uri="{0D108BD9-81ED-4DB2-BD59-A6C34878D82A}">
                    <a16:rowId xmlns:a16="http://schemas.microsoft.com/office/drawing/2014/main" xmlns="" val="3000839493"/>
                  </a:ext>
                </a:extLst>
              </a:tr>
            </a:tbl>
          </a:graphicData>
        </a:graphic>
      </p:graphicFrame>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p:txBody>
          <a:bodyPr/>
          <a:lstStyle/>
          <a:p>
            <a:fld id="{2BCBA20D-A873-4C6E-B77C-80ECA8530D3B}" type="slidenum">
              <a:rPr lang="en-ZA" smtClean="0"/>
              <a:pPr/>
              <a:t>13</a:t>
            </a:fld>
            <a:endParaRPr lang="en-ZA"/>
          </a:p>
        </p:txBody>
      </p:sp>
    </p:spTree>
    <p:extLst>
      <p:ext uri="{BB962C8B-B14F-4D97-AF65-F5344CB8AC3E}">
        <p14:creationId xmlns:p14="http://schemas.microsoft.com/office/powerpoint/2010/main" xmlns="" val="258568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263" y="640735"/>
            <a:ext cx="10095992" cy="1280890"/>
          </a:xfrm>
        </p:spPr>
        <p:txBody>
          <a:bodyPr>
            <a:normAutofit/>
          </a:bodyPr>
          <a:lstStyle/>
          <a:p>
            <a:pPr marL="457200" lvl="1"/>
            <a:r>
              <a:rPr lang="en-US" sz="4000" b="1" kern="1200" dirty="0">
                <a:solidFill>
                  <a:schemeClr val="tx1">
                    <a:lumMod val="85000"/>
                    <a:lumOff val="15000"/>
                  </a:schemeClr>
                </a:solidFill>
                <a:latin typeface="+mj-lt"/>
                <a:ea typeface="+mj-ea"/>
                <a:cs typeface="Arial" panose="020B0604020202020204" pitchFamily="34" charset="0"/>
              </a:rPr>
              <a:t>Monitoring of 2020/21 Audit Action Plan</a:t>
            </a:r>
          </a:p>
        </p:txBody>
      </p:sp>
      <p:graphicFrame>
        <p:nvGraphicFramePr>
          <p:cNvPr id="5" name="Table 5">
            <a:extLst>
              <a:ext uri="{FF2B5EF4-FFF2-40B4-BE49-F238E27FC236}">
                <a16:creationId xmlns:a16="http://schemas.microsoft.com/office/drawing/2014/main" xmlns="" id="{34541D64-0C53-4C90-B823-EDDA76FD22E3}"/>
              </a:ext>
            </a:extLst>
          </p:cNvPr>
          <p:cNvGraphicFramePr>
            <a:graphicFrameLocks noGrp="1"/>
          </p:cNvGraphicFramePr>
          <p:nvPr>
            <p:ph idx="1"/>
            <p:extLst>
              <p:ext uri="{D42A27DB-BD31-4B8C-83A1-F6EECF244321}">
                <p14:modId xmlns:p14="http://schemas.microsoft.com/office/powerpoint/2010/main" xmlns="" val="1434737274"/>
              </p:ext>
            </p:extLst>
          </p:nvPr>
        </p:nvGraphicFramePr>
        <p:xfrm>
          <a:off x="921695" y="1704975"/>
          <a:ext cx="10537824" cy="266700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1789171496"/>
                    </a:ext>
                  </a:extLst>
                </a:gridCol>
                <a:gridCol w="1756304">
                  <a:extLst>
                    <a:ext uri="{9D8B030D-6E8A-4147-A177-3AD203B41FA5}">
                      <a16:colId xmlns:a16="http://schemas.microsoft.com/office/drawing/2014/main" xmlns="" val="1203401555"/>
                    </a:ext>
                  </a:extLst>
                </a:gridCol>
                <a:gridCol w="1756304">
                  <a:extLst>
                    <a:ext uri="{9D8B030D-6E8A-4147-A177-3AD203B41FA5}">
                      <a16:colId xmlns:a16="http://schemas.microsoft.com/office/drawing/2014/main" xmlns="" val="858548891"/>
                    </a:ext>
                  </a:extLst>
                </a:gridCol>
                <a:gridCol w="1756304">
                  <a:extLst>
                    <a:ext uri="{9D8B030D-6E8A-4147-A177-3AD203B41FA5}">
                      <a16:colId xmlns:a16="http://schemas.microsoft.com/office/drawing/2014/main" xmlns="" val="3164681897"/>
                    </a:ext>
                  </a:extLst>
                </a:gridCol>
                <a:gridCol w="1756304">
                  <a:extLst>
                    <a:ext uri="{9D8B030D-6E8A-4147-A177-3AD203B41FA5}">
                      <a16:colId xmlns:a16="http://schemas.microsoft.com/office/drawing/2014/main" xmlns="" val="4106267712"/>
                    </a:ext>
                  </a:extLst>
                </a:gridCol>
                <a:gridCol w="1756304">
                  <a:extLst>
                    <a:ext uri="{9D8B030D-6E8A-4147-A177-3AD203B41FA5}">
                      <a16:colId xmlns:a16="http://schemas.microsoft.com/office/drawing/2014/main" xmlns="" val="2117968253"/>
                    </a:ext>
                  </a:extLst>
                </a:gridCol>
              </a:tblGrid>
              <a:tr h="370840">
                <a:tc>
                  <a:txBody>
                    <a:bodyPr/>
                    <a:lstStyle/>
                    <a:p>
                      <a:pPr algn="ctr"/>
                      <a:r>
                        <a:rPr lang="en-US" sz="1200" dirty="0">
                          <a:solidFill>
                            <a:schemeClr val="tx1"/>
                          </a:solidFill>
                        </a:rPr>
                        <a:t>Service/ Division</a:t>
                      </a:r>
                    </a:p>
                  </a:txBody>
                  <a:tcPr>
                    <a:solidFill>
                      <a:schemeClr val="accent1">
                        <a:lumMod val="20000"/>
                        <a:lumOff val="80000"/>
                      </a:schemeClr>
                    </a:solidFill>
                  </a:tcPr>
                </a:tc>
                <a:tc>
                  <a:txBody>
                    <a:bodyPr/>
                    <a:lstStyle/>
                    <a:p>
                      <a:pPr algn="ctr"/>
                      <a:r>
                        <a:rPr lang="en-US" sz="1200" dirty="0">
                          <a:solidFill>
                            <a:schemeClr val="tx1"/>
                          </a:solidFill>
                        </a:rPr>
                        <a:t>Number of Findings Raised</a:t>
                      </a:r>
                    </a:p>
                  </a:txBody>
                  <a:tcPr>
                    <a:solidFill>
                      <a:schemeClr val="accent1">
                        <a:lumMod val="20000"/>
                        <a:lumOff val="80000"/>
                      </a:schemeClr>
                    </a:solidFill>
                  </a:tcPr>
                </a:tc>
                <a:tc>
                  <a:txBody>
                    <a:bodyPr/>
                    <a:lstStyle/>
                    <a:p>
                      <a:pPr algn="ctr"/>
                      <a:r>
                        <a:rPr lang="en-US" sz="1200" dirty="0">
                          <a:solidFill>
                            <a:schemeClr val="tx1"/>
                          </a:solidFill>
                        </a:rPr>
                        <a:t>Number of Action Plans</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b="1" dirty="0">
                          <a:solidFill>
                            <a:srgbClr val="00B050"/>
                          </a:solidFill>
                        </a:rPr>
                        <a:t>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rgbClr val="FF0000"/>
                          </a:solidFill>
                        </a:rPr>
                        <a:t>NOT IMPLEMENTED</a:t>
                      </a:r>
                    </a:p>
                  </a:txBody>
                  <a:tcPr>
                    <a:solidFill>
                      <a:schemeClr val="accent1">
                        <a:lumMod val="20000"/>
                        <a:lumOff val="80000"/>
                      </a:schemeClr>
                    </a:solidFill>
                  </a:tcPr>
                </a:tc>
                <a:tc>
                  <a:txBody>
                    <a:bodyPr/>
                    <a:lstStyle/>
                    <a:p>
                      <a:pPr algn="ctr"/>
                      <a:r>
                        <a:rPr lang="en-US" sz="1200" dirty="0">
                          <a:solidFill>
                            <a:schemeClr val="tx1"/>
                          </a:solidFill>
                        </a:rPr>
                        <a:t>Number of Action Plans </a:t>
                      </a:r>
                      <a:r>
                        <a:rPr lang="en-US" sz="1200" dirty="0">
                          <a:solidFill>
                            <a:schemeClr val="bg1"/>
                          </a:solidFill>
                        </a:rPr>
                        <a:t>WITH NO ACTION</a:t>
                      </a:r>
                    </a:p>
                  </a:txBody>
                  <a:tcPr>
                    <a:solidFill>
                      <a:schemeClr val="accent1">
                        <a:lumMod val="20000"/>
                        <a:lumOff val="80000"/>
                      </a:schemeClr>
                    </a:solidFill>
                  </a:tcPr>
                </a:tc>
                <a:extLst>
                  <a:ext uri="{0D108BD9-81ED-4DB2-BD59-A6C34878D82A}">
                    <a16:rowId xmlns:a16="http://schemas.microsoft.com/office/drawing/2014/main" xmlns="" val="889357380"/>
                  </a:ext>
                </a:extLst>
              </a:tr>
              <a:tr h="370840">
                <a:tc>
                  <a:txBody>
                    <a:bodyPr/>
                    <a:lstStyle/>
                    <a:p>
                      <a:r>
                        <a:rPr lang="en-US" sz="1200" b="1" dirty="0">
                          <a:solidFill>
                            <a:schemeClr val="tx1"/>
                          </a:solidFill>
                        </a:rPr>
                        <a:t>SPECIAL DEFENCE ACCOUNT</a:t>
                      </a: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tc>
                  <a:txBody>
                    <a:bodyPr/>
                    <a:lstStyle/>
                    <a:p>
                      <a:pPr algn="ctr"/>
                      <a:endParaRPr lang="en-US" sz="1200" dirty="0">
                        <a:solidFill>
                          <a:schemeClr val="bg1"/>
                        </a:solidFill>
                      </a:endParaRPr>
                    </a:p>
                  </a:txBody>
                  <a:tcPr>
                    <a:noFill/>
                  </a:tcPr>
                </a:tc>
                <a:extLst>
                  <a:ext uri="{0D108BD9-81ED-4DB2-BD59-A6C34878D82A}">
                    <a16:rowId xmlns:a16="http://schemas.microsoft.com/office/drawing/2014/main" xmlns="" val="345511203"/>
                  </a:ext>
                </a:extLst>
              </a:tr>
              <a:tr h="370840">
                <a:tc>
                  <a:txBody>
                    <a:bodyPr/>
                    <a:lstStyle/>
                    <a:p>
                      <a:r>
                        <a:rPr lang="en-US" sz="1200" dirty="0"/>
                        <a:t>Special Forces</a:t>
                      </a:r>
                    </a:p>
                    <a:p>
                      <a:endParaRPr lang="en-US" sz="1200" dirty="0"/>
                    </a:p>
                  </a:txBody>
                  <a:tcPr/>
                </a:tc>
                <a:tc>
                  <a:txBody>
                    <a:bodyPr/>
                    <a:lstStyle/>
                    <a:p>
                      <a:pPr algn="ctr"/>
                      <a:r>
                        <a:rPr lang="en-US" sz="1200" dirty="0"/>
                        <a:t>5</a:t>
                      </a:r>
                    </a:p>
                  </a:txBody>
                  <a:tcPr/>
                </a:tc>
                <a:tc>
                  <a:txBody>
                    <a:bodyPr/>
                    <a:lstStyle/>
                    <a:p>
                      <a:pPr algn="ctr"/>
                      <a:r>
                        <a:rPr lang="en-US" sz="1200" dirty="0"/>
                        <a:t>3</a:t>
                      </a:r>
                    </a:p>
                  </a:txBody>
                  <a:tcPr/>
                </a:tc>
                <a:tc>
                  <a:txBody>
                    <a:bodyPr/>
                    <a:lstStyle/>
                    <a:p>
                      <a:pPr algn="ctr"/>
                      <a:r>
                        <a:rPr lang="en-US" sz="1200" dirty="0"/>
                        <a:t>0</a:t>
                      </a:r>
                    </a:p>
                  </a:txBody>
                  <a:tcPr/>
                </a:tc>
                <a:tc>
                  <a:txBody>
                    <a:bodyPr/>
                    <a:lstStyle/>
                    <a:p>
                      <a:pPr algn="ctr"/>
                      <a:r>
                        <a:rPr lang="en-US" sz="1200" dirty="0"/>
                        <a:t>3</a:t>
                      </a:r>
                    </a:p>
                  </a:txBody>
                  <a:tcPr/>
                </a:tc>
                <a:tc>
                  <a:txBody>
                    <a:bodyPr/>
                    <a:lstStyle/>
                    <a:p>
                      <a:pPr algn="ctr"/>
                      <a:r>
                        <a:rPr lang="en-US" sz="1200" dirty="0"/>
                        <a:t>0</a:t>
                      </a:r>
                    </a:p>
                  </a:txBody>
                  <a:tcPr/>
                </a:tc>
                <a:extLst>
                  <a:ext uri="{0D108BD9-81ED-4DB2-BD59-A6C34878D82A}">
                    <a16:rowId xmlns:a16="http://schemas.microsoft.com/office/drawing/2014/main" xmlns="" val="1197600834"/>
                  </a:ext>
                </a:extLst>
              </a:tr>
              <a:tr h="370840">
                <a:tc>
                  <a:txBody>
                    <a:bodyPr/>
                    <a:lstStyle/>
                    <a:p>
                      <a:r>
                        <a:rPr lang="en-US" sz="1200" dirty="0"/>
                        <a:t>Finance </a:t>
                      </a:r>
                    </a:p>
                  </a:txBody>
                  <a:tcPr/>
                </a:tc>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0</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2261967168"/>
                  </a:ext>
                </a:extLst>
              </a:tr>
              <a:tr h="370840">
                <a:tc>
                  <a:txBody>
                    <a:bodyPr/>
                    <a:lstStyle/>
                    <a:p>
                      <a:r>
                        <a:rPr lang="en-US" sz="1200" dirty="0" err="1"/>
                        <a:t>Armscor</a:t>
                      </a:r>
                      <a:endParaRPr lang="en-US" sz="1200" dirty="0"/>
                    </a:p>
                  </a:txBody>
                  <a:tcPr/>
                </a:tc>
                <a:tc>
                  <a:txBody>
                    <a:bodyPr/>
                    <a:lstStyle/>
                    <a:p>
                      <a:pPr algn="ctr"/>
                      <a:r>
                        <a:rPr lang="en-US" sz="1200" dirty="0"/>
                        <a:t>2</a:t>
                      </a:r>
                    </a:p>
                  </a:txBody>
                  <a:tcPr/>
                </a:tc>
                <a:tc>
                  <a:txBody>
                    <a:bodyPr/>
                    <a:lstStyle/>
                    <a:p>
                      <a:pPr algn="ctr"/>
                      <a:r>
                        <a:rPr lang="en-US" sz="1200" dirty="0"/>
                        <a:t>2</a:t>
                      </a:r>
                    </a:p>
                  </a:txBody>
                  <a:tcPr/>
                </a:tc>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xmlns="" val="3188180573"/>
                  </a:ext>
                </a:extLst>
              </a:tr>
              <a:tr h="370840">
                <a:tc>
                  <a:txBody>
                    <a:bodyPr/>
                    <a:lstStyle/>
                    <a:p>
                      <a:r>
                        <a:rPr lang="en-US" sz="1200" dirty="0" err="1"/>
                        <a:t>Defence</a:t>
                      </a:r>
                      <a:r>
                        <a:rPr lang="en-US" sz="1200" dirty="0"/>
                        <a:t> Intelligence</a:t>
                      </a:r>
                    </a:p>
                  </a:txBody>
                  <a:tcPr/>
                </a:tc>
                <a:tc>
                  <a:txBody>
                    <a:bodyPr/>
                    <a:lstStyle/>
                    <a:p>
                      <a:pPr algn="ctr"/>
                      <a:r>
                        <a:rPr lang="en-US" sz="1200" dirty="0"/>
                        <a:t>8</a:t>
                      </a:r>
                    </a:p>
                  </a:txBody>
                  <a:tcPr/>
                </a:tc>
                <a:tc>
                  <a:txBody>
                    <a:bodyPr/>
                    <a:lstStyle/>
                    <a:p>
                      <a:pPr algn="ctr"/>
                      <a:r>
                        <a:rPr lang="en-US" sz="1200" dirty="0"/>
                        <a:t>8</a:t>
                      </a:r>
                    </a:p>
                  </a:txBody>
                  <a:tcPr/>
                </a:tc>
                <a:tc>
                  <a:txBody>
                    <a:bodyPr/>
                    <a:lstStyle/>
                    <a:p>
                      <a:pPr algn="ctr"/>
                      <a:r>
                        <a:rPr lang="en-US" sz="1200" dirty="0"/>
                        <a:t>1</a:t>
                      </a:r>
                    </a:p>
                  </a:txBody>
                  <a:tcPr/>
                </a:tc>
                <a:tc>
                  <a:txBody>
                    <a:bodyPr/>
                    <a:lstStyle/>
                    <a:p>
                      <a:pPr algn="ctr"/>
                      <a:r>
                        <a:rPr lang="en-US" sz="1200" dirty="0"/>
                        <a:t>7</a:t>
                      </a:r>
                    </a:p>
                  </a:txBody>
                  <a:tcPr/>
                </a:tc>
                <a:tc>
                  <a:txBody>
                    <a:bodyPr/>
                    <a:lstStyle/>
                    <a:p>
                      <a:pPr algn="ctr"/>
                      <a:r>
                        <a:rPr lang="en-US" sz="1200" dirty="0"/>
                        <a:t>0</a:t>
                      </a:r>
                    </a:p>
                  </a:txBody>
                  <a:tcPr/>
                </a:tc>
                <a:extLst>
                  <a:ext uri="{0D108BD9-81ED-4DB2-BD59-A6C34878D82A}">
                    <a16:rowId xmlns:a16="http://schemas.microsoft.com/office/drawing/2014/main" xmlns="" val="1669304713"/>
                  </a:ext>
                </a:extLst>
              </a:tr>
            </a:tbl>
          </a:graphicData>
        </a:graphic>
      </p:graphicFrame>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p:txBody>
          <a:bodyPr/>
          <a:lstStyle/>
          <a:p>
            <a:fld id="{2BCBA20D-A873-4C6E-B77C-80ECA8530D3B}" type="slidenum">
              <a:rPr lang="en-ZA" smtClean="0"/>
              <a:pPr/>
              <a:t>14</a:t>
            </a:fld>
            <a:endParaRPr lang="en-ZA"/>
          </a:p>
        </p:txBody>
      </p:sp>
      <p:graphicFrame>
        <p:nvGraphicFramePr>
          <p:cNvPr id="3" name="Table 2">
            <a:extLst>
              <a:ext uri="{FF2B5EF4-FFF2-40B4-BE49-F238E27FC236}">
                <a16:creationId xmlns:a16="http://schemas.microsoft.com/office/drawing/2014/main" xmlns="" id="{1F52F7A0-A1C3-2324-29BA-8AF707D00D8B}"/>
              </a:ext>
            </a:extLst>
          </p:cNvPr>
          <p:cNvGraphicFramePr>
            <a:graphicFrameLocks noGrp="1"/>
          </p:cNvGraphicFramePr>
          <p:nvPr>
            <p:extLst>
              <p:ext uri="{D42A27DB-BD31-4B8C-83A1-F6EECF244321}">
                <p14:modId xmlns:p14="http://schemas.microsoft.com/office/powerpoint/2010/main" xmlns="" val="4019653942"/>
              </p:ext>
            </p:extLst>
          </p:nvPr>
        </p:nvGraphicFramePr>
        <p:xfrm>
          <a:off x="921695" y="4967605"/>
          <a:ext cx="10537824" cy="457200"/>
        </p:xfrm>
        <a:graphic>
          <a:graphicData uri="http://schemas.openxmlformats.org/drawingml/2006/table">
            <a:tbl>
              <a:tblPr firstRow="1" bandRow="1">
                <a:tableStyleId>{5C22544A-7EE6-4342-B048-85BDC9FD1C3A}</a:tableStyleId>
              </a:tblPr>
              <a:tblGrid>
                <a:gridCol w="1756304">
                  <a:extLst>
                    <a:ext uri="{9D8B030D-6E8A-4147-A177-3AD203B41FA5}">
                      <a16:colId xmlns:a16="http://schemas.microsoft.com/office/drawing/2014/main" xmlns="" val="2102160173"/>
                    </a:ext>
                  </a:extLst>
                </a:gridCol>
                <a:gridCol w="1756304">
                  <a:extLst>
                    <a:ext uri="{9D8B030D-6E8A-4147-A177-3AD203B41FA5}">
                      <a16:colId xmlns:a16="http://schemas.microsoft.com/office/drawing/2014/main" xmlns="" val="4221780976"/>
                    </a:ext>
                  </a:extLst>
                </a:gridCol>
                <a:gridCol w="1756304">
                  <a:extLst>
                    <a:ext uri="{9D8B030D-6E8A-4147-A177-3AD203B41FA5}">
                      <a16:colId xmlns:a16="http://schemas.microsoft.com/office/drawing/2014/main" xmlns="" val="2384800427"/>
                    </a:ext>
                  </a:extLst>
                </a:gridCol>
                <a:gridCol w="1756304">
                  <a:extLst>
                    <a:ext uri="{9D8B030D-6E8A-4147-A177-3AD203B41FA5}">
                      <a16:colId xmlns:a16="http://schemas.microsoft.com/office/drawing/2014/main" xmlns="" val="1970498546"/>
                    </a:ext>
                  </a:extLst>
                </a:gridCol>
                <a:gridCol w="1756304">
                  <a:extLst>
                    <a:ext uri="{9D8B030D-6E8A-4147-A177-3AD203B41FA5}">
                      <a16:colId xmlns:a16="http://schemas.microsoft.com/office/drawing/2014/main" xmlns="" val="1046903991"/>
                    </a:ext>
                  </a:extLst>
                </a:gridCol>
                <a:gridCol w="1756304">
                  <a:extLst>
                    <a:ext uri="{9D8B030D-6E8A-4147-A177-3AD203B41FA5}">
                      <a16:colId xmlns:a16="http://schemas.microsoft.com/office/drawing/2014/main" xmlns="" val="928686015"/>
                    </a:ext>
                  </a:extLst>
                </a:gridCol>
              </a:tblGrid>
              <a:tr h="370840">
                <a:tc>
                  <a:txBody>
                    <a:bodyPr/>
                    <a:lstStyle/>
                    <a:p>
                      <a:r>
                        <a:rPr lang="en-US" sz="1200" dirty="0">
                          <a:solidFill>
                            <a:schemeClr val="tx1"/>
                          </a:solidFill>
                        </a:rPr>
                        <a:t>TOTAL ACTION PLAN OUTCOMES</a:t>
                      </a:r>
                    </a:p>
                  </a:txBody>
                  <a:tcPr>
                    <a:solidFill>
                      <a:schemeClr val="accent3">
                        <a:lumMod val="40000"/>
                        <a:lumOff val="60000"/>
                      </a:schemeClr>
                    </a:solidFill>
                  </a:tcPr>
                </a:tc>
                <a:tc>
                  <a:txBody>
                    <a:bodyPr/>
                    <a:lstStyle/>
                    <a:p>
                      <a:pPr algn="ctr"/>
                      <a:r>
                        <a:rPr lang="en-US" sz="1200" dirty="0">
                          <a:solidFill>
                            <a:schemeClr val="tx1"/>
                          </a:solidFill>
                        </a:rPr>
                        <a:t>229</a:t>
                      </a:r>
                    </a:p>
                  </a:txBody>
                  <a:tcPr>
                    <a:solidFill>
                      <a:schemeClr val="accent3">
                        <a:lumMod val="40000"/>
                        <a:lumOff val="60000"/>
                      </a:schemeClr>
                    </a:solidFill>
                  </a:tcPr>
                </a:tc>
                <a:tc>
                  <a:txBody>
                    <a:bodyPr/>
                    <a:lstStyle/>
                    <a:p>
                      <a:pPr algn="ctr"/>
                      <a:r>
                        <a:rPr lang="en-US" sz="1200" dirty="0">
                          <a:solidFill>
                            <a:schemeClr val="tx1"/>
                          </a:solidFill>
                        </a:rPr>
                        <a:t>219</a:t>
                      </a:r>
                    </a:p>
                  </a:txBody>
                  <a:tcPr>
                    <a:solidFill>
                      <a:schemeClr val="accent3">
                        <a:lumMod val="40000"/>
                        <a:lumOff val="60000"/>
                      </a:schemeClr>
                    </a:solidFill>
                  </a:tcPr>
                </a:tc>
                <a:tc>
                  <a:txBody>
                    <a:bodyPr/>
                    <a:lstStyle/>
                    <a:p>
                      <a:pPr algn="ctr"/>
                      <a:r>
                        <a:rPr lang="en-US" sz="1200" dirty="0">
                          <a:solidFill>
                            <a:schemeClr val="tx1"/>
                          </a:solidFill>
                        </a:rPr>
                        <a:t>24 </a:t>
                      </a:r>
                      <a:r>
                        <a:rPr lang="en-US" sz="1200" dirty="0">
                          <a:solidFill>
                            <a:srgbClr val="00B050"/>
                          </a:solidFill>
                        </a:rPr>
                        <a:t>(11%)</a:t>
                      </a:r>
                    </a:p>
                  </a:txBody>
                  <a:tcPr>
                    <a:solidFill>
                      <a:schemeClr val="accent3">
                        <a:lumMod val="40000"/>
                        <a:lumOff val="60000"/>
                      </a:schemeClr>
                    </a:solidFill>
                  </a:tcPr>
                </a:tc>
                <a:tc>
                  <a:txBody>
                    <a:bodyPr/>
                    <a:lstStyle/>
                    <a:p>
                      <a:pPr algn="ctr"/>
                      <a:r>
                        <a:rPr lang="en-US" sz="1200" dirty="0">
                          <a:solidFill>
                            <a:schemeClr val="tx1"/>
                          </a:solidFill>
                        </a:rPr>
                        <a:t>195 </a:t>
                      </a:r>
                      <a:r>
                        <a:rPr lang="en-US" sz="1200" dirty="0">
                          <a:solidFill>
                            <a:srgbClr val="FF0000"/>
                          </a:solidFill>
                        </a:rPr>
                        <a:t>(89%)</a:t>
                      </a:r>
                    </a:p>
                  </a:txBody>
                  <a:tcPr>
                    <a:solidFill>
                      <a:schemeClr val="accent3">
                        <a:lumMod val="40000"/>
                        <a:lumOff val="60000"/>
                      </a:schemeClr>
                    </a:solidFill>
                  </a:tcPr>
                </a:tc>
                <a:tc>
                  <a:txBody>
                    <a:bodyPr/>
                    <a:lstStyle/>
                    <a:p>
                      <a:pPr algn="ctr"/>
                      <a:r>
                        <a:rPr lang="en-US" sz="1200" dirty="0">
                          <a:solidFill>
                            <a:schemeClr val="tx1"/>
                          </a:solidFill>
                        </a:rPr>
                        <a:t>08</a:t>
                      </a:r>
                    </a:p>
                  </a:txBody>
                  <a:tcPr>
                    <a:solidFill>
                      <a:schemeClr val="accent3">
                        <a:lumMod val="40000"/>
                        <a:lumOff val="60000"/>
                      </a:schemeClr>
                    </a:solidFill>
                  </a:tcPr>
                </a:tc>
                <a:extLst>
                  <a:ext uri="{0D108BD9-81ED-4DB2-BD59-A6C34878D82A}">
                    <a16:rowId xmlns:a16="http://schemas.microsoft.com/office/drawing/2014/main" xmlns="" val="932392008"/>
                  </a:ext>
                </a:extLst>
              </a:tr>
            </a:tbl>
          </a:graphicData>
        </a:graphic>
      </p:graphicFrame>
    </p:spTree>
    <p:extLst>
      <p:ext uri="{BB962C8B-B14F-4D97-AF65-F5344CB8AC3E}">
        <p14:creationId xmlns:p14="http://schemas.microsoft.com/office/powerpoint/2010/main" xmlns="" val="292783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US" sz="4000" b="1" kern="1200" dirty="0">
                <a:latin typeface="+mj-lt"/>
                <a:ea typeface="+mj-ea"/>
                <a:cs typeface="Arial" panose="020B0604020202020204" pitchFamily="34" charset="0"/>
              </a:rPr>
              <a:t>Concerns raised with Management &amp; the Executive Authority</a:t>
            </a:r>
          </a:p>
        </p:txBody>
      </p:sp>
      <p:sp>
        <p:nvSpPr>
          <p:cNvPr id="3" name="Content Placeholder 2"/>
          <p:cNvSpPr>
            <a:spLocks noGrp="1"/>
          </p:cNvSpPr>
          <p:nvPr>
            <p:ph idx="1"/>
          </p:nvPr>
        </p:nvSpPr>
        <p:spPr>
          <a:xfrm>
            <a:off x="1069848" y="2134663"/>
            <a:ext cx="10058400" cy="4423300"/>
          </a:xfrm>
        </p:spPr>
        <p:txBody>
          <a:bodyPr>
            <a:noAutofit/>
          </a:bodyPr>
          <a:lstStyle/>
          <a:p>
            <a:pPr marL="400050" indent="-342900" algn="just"/>
            <a:r>
              <a:rPr lang="en-US" sz="1800" dirty="0">
                <a:cs typeface="Arial" panose="020B0604020202020204" pitchFamily="34" charset="0"/>
              </a:rPr>
              <a:t>The Department does not seem to have an effective system of accountability, where Services and Divisions are held accountable for resolving audit findings;</a:t>
            </a:r>
          </a:p>
          <a:p>
            <a:pPr marL="400050" indent="-342900" algn="just"/>
            <a:endParaRPr lang="en-US" sz="1800" dirty="0">
              <a:cs typeface="Arial" panose="020B0604020202020204" pitchFamily="34" charset="0"/>
            </a:endParaRPr>
          </a:p>
          <a:p>
            <a:pPr marL="400050" indent="-342900" algn="just"/>
            <a:r>
              <a:rPr lang="en-US" sz="1800" dirty="0">
                <a:cs typeface="Arial" panose="020B0604020202020204" pitchFamily="34" charset="0"/>
              </a:rPr>
              <a:t>There seems to be poor appreciation of the responsibility placed by the PFMA on the Accounting Officer (and by default on </a:t>
            </a:r>
            <a:r>
              <a:rPr lang="en-US" sz="1800" u="sng" dirty="0">
                <a:cs typeface="Arial" panose="020B0604020202020204" pitchFamily="34" charset="0"/>
              </a:rPr>
              <a:t>MANAGEMENT</a:t>
            </a:r>
            <a:r>
              <a:rPr lang="en-US" sz="1800" dirty="0">
                <a:cs typeface="Arial" panose="020B0604020202020204" pitchFamily="34" charset="0"/>
              </a:rPr>
              <a:t>) to design and implement effective systems of internal control and risk management, whilst ensuring full compliance with all applicable legislations;</a:t>
            </a:r>
          </a:p>
          <a:p>
            <a:pPr marL="400050" indent="-342900" algn="just"/>
            <a:endParaRPr lang="en-US" sz="1800" dirty="0">
              <a:cs typeface="Arial" panose="020B0604020202020204" pitchFamily="34" charset="0"/>
            </a:endParaRPr>
          </a:p>
          <a:p>
            <a:pPr marL="400050" indent="-342900" algn="just"/>
            <a:r>
              <a:rPr lang="en-US" sz="1800" dirty="0">
                <a:cs typeface="Arial" panose="020B0604020202020204" pitchFamily="34" charset="0"/>
              </a:rPr>
              <a:t>Performance in the department is below expectations when compared to targets, and this area requires attention;</a:t>
            </a:r>
          </a:p>
          <a:p>
            <a:pPr marL="400050" indent="-342900" algn="just"/>
            <a:endParaRPr lang="en-US" sz="1800" dirty="0">
              <a:cs typeface="Arial" panose="020B0604020202020204" pitchFamily="34" charset="0"/>
            </a:endParaRPr>
          </a:p>
          <a:p>
            <a:pPr marL="400050" indent="-342900" algn="just"/>
            <a:r>
              <a:rPr lang="en-US" sz="1800" dirty="0">
                <a:cs typeface="Arial" panose="020B0604020202020204" pitchFamily="34" charset="0"/>
              </a:rPr>
              <a:t>The continuing annual escalation of Irregular Expenditure, mainly from the unresolved COE shortfall and also from SCM breaches is a serious concern that requires urgent</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15</a:t>
            </a:fld>
            <a:endParaRPr lang="en-ZA"/>
          </a:p>
        </p:txBody>
      </p:sp>
    </p:spTree>
    <p:extLst>
      <p:ext uri="{BB962C8B-B14F-4D97-AF65-F5344CB8AC3E}">
        <p14:creationId xmlns:p14="http://schemas.microsoft.com/office/powerpoint/2010/main" xmlns="" val="235862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US" sz="4000" b="1" kern="1200" dirty="0">
                <a:latin typeface="+mj-lt"/>
                <a:ea typeface="+mj-ea"/>
                <a:cs typeface="Arial" panose="020B0604020202020204" pitchFamily="34" charset="0"/>
              </a:rPr>
              <a:t>Concerns raised with Management &amp; the Executive Authority…</a:t>
            </a:r>
            <a:r>
              <a:rPr lang="en-US" sz="4000" b="1" kern="1200" dirty="0" err="1">
                <a:latin typeface="+mj-lt"/>
                <a:ea typeface="+mj-ea"/>
                <a:cs typeface="Arial" panose="020B0604020202020204" pitchFamily="34" charset="0"/>
              </a:rPr>
              <a:t>cont</a:t>
            </a:r>
            <a:endParaRPr lang="en-US" sz="4000" b="1" kern="1200" dirty="0">
              <a:latin typeface="+mj-lt"/>
              <a:ea typeface="+mj-ea"/>
              <a:cs typeface="Arial" panose="020B0604020202020204" pitchFamily="34" charset="0"/>
            </a:endParaRPr>
          </a:p>
        </p:txBody>
      </p:sp>
      <p:sp>
        <p:nvSpPr>
          <p:cNvPr id="3" name="Content Placeholder 2"/>
          <p:cNvSpPr>
            <a:spLocks noGrp="1"/>
          </p:cNvSpPr>
          <p:nvPr>
            <p:ph idx="1"/>
          </p:nvPr>
        </p:nvSpPr>
        <p:spPr>
          <a:xfrm>
            <a:off x="1069848" y="2130517"/>
            <a:ext cx="10058400" cy="4675096"/>
          </a:xfrm>
        </p:spPr>
        <p:txBody>
          <a:bodyPr>
            <a:noAutofit/>
          </a:bodyPr>
          <a:lstStyle/>
          <a:p>
            <a:pPr marL="400050" indent="-342900"/>
            <a:r>
              <a:rPr lang="en-US" sz="1800" dirty="0">
                <a:cs typeface="Arial" panose="020B0604020202020204" pitchFamily="34" charset="0"/>
              </a:rPr>
              <a:t>Numerous concerns within SCM, which is currently located within C-LOG:</a:t>
            </a:r>
          </a:p>
          <a:p>
            <a:pPr marL="400050" indent="-342900"/>
            <a:endParaRPr lang="en-US" sz="1800" dirty="0">
              <a:cs typeface="Arial" panose="020B0604020202020204" pitchFamily="34" charset="0"/>
            </a:endParaRPr>
          </a:p>
          <a:p>
            <a:pPr marL="674370" lvl="1" indent="-342900" algn="just">
              <a:buFont typeface="Courier New" panose="02070309020205020404" pitchFamily="49" charset="0"/>
              <a:buChar char="o"/>
            </a:pPr>
            <a:r>
              <a:rPr lang="en-US" dirty="0">
                <a:cs typeface="Arial" panose="020B0604020202020204" pitchFamily="34" charset="0"/>
              </a:rPr>
              <a:t>SCM has the highest number of findings, both from AGSA and IAD, and stands with the highest number of unresolved findings;</a:t>
            </a:r>
          </a:p>
          <a:p>
            <a:pPr marL="674370" lvl="1" indent="-342900">
              <a:buFont typeface="Courier New" panose="02070309020205020404" pitchFamily="49" charset="0"/>
              <a:buChar char="o"/>
            </a:pPr>
            <a:endParaRPr lang="en-US" dirty="0">
              <a:cs typeface="Arial" panose="020B0604020202020204" pitchFamily="34" charset="0"/>
            </a:endParaRPr>
          </a:p>
          <a:p>
            <a:pPr marL="674370" lvl="1" indent="-342900" algn="just">
              <a:buFont typeface="Courier New" panose="02070309020205020404" pitchFamily="49" charset="0"/>
              <a:buChar char="o"/>
            </a:pPr>
            <a:r>
              <a:rPr lang="en-US" dirty="0">
                <a:cs typeface="Arial" panose="020B0604020202020204" pitchFamily="34" charset="0"/>
              </a:rPr>
              <a:t>IAD and the SCM Compliance Unit has reported a number of Procurement Units with a standing mandate to procure yet lacking basic SCM training, operating without Bid Committees, inadequate tools of trade, operating without proper delegation and poor segregation of duties;</a:t>
            </a:r>
          </a:p>
          <a:p>
            <a:pPr marL="674370" lvl="1" indent="-342900">
              <a:buFont typeface="Courier New" panose="02070309020205020404" pitchFamily="49" charset="0"/>
              <a:buChar char="o"/>
            </a:pPr>
            <a:endParaRPr lang="en-US" dirty="0">
              <a:cs typeface="Arial" panose="020B0604020202020204" pitchFamily="34" charset="0"/>
            </a:endParaRPr>
          </a:p>
          <a:p>
            <a:pPr marL="674370" lvl="1" indent="-342900" algn="just">
              <a:buFont typeface="Courier New" panose="02070309020205020404" pitchFamily="49" charset="0"/>
              <a:buChar char="o"/>
            </a:pPr>
            <a:r>
              <a:rPr lang="en-US" dirty="0">
                <a:cs typeface="Arial" panose="020B0604020202020204" pitchFamily="34" charset="0"/>
              </a:rPr>
              <a:t>High number of deviations in conducting procurement, and clearly not using deviation process as an exception for procurement;</a:t>
            </a:r>
          </a:p>
          <a:p>
            <a:pPr marL="674370" lvl="1" indent="-342900">
              <a:buFont typeface="Courier New" panose="02070309020205020404" pitchFamily="49" charset="0"/>
              <a:buChar char="o"/>
            </a:pPr>
            <a:endParaRPr lang="en-US" dirty="0">
              <a:cs typeface="Arial" panose="020B0604020202020204" pitchFamily="34" charset="0"/>
            </a:endParaRPr>
          </a:p>
          <a:p>
            <a:pPr marL="674370" lvl="1" indent="-342900" algn="just">
              <a:buFont typeface="Courier New" panose="02070309020205020404" pitchFamily="49" charset="0"/>
              <a:buChar char="o"/>
            </a:pPr>
            <a:r>
              <a:rPr lang="en-US" dirty="0">
                <a:cs typeface="Arial" panose="020B0604020202020204" pitchFamily="34" charset="0"/>
              </a:rPr>
              <a:t>The delegation to conduct Irregular Expenditure investigations to the same Services and Divisions that incurred and/or failed to prevent Irregular Expenditure, creating a possible conflict.</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16</a:t>
            </a:fld>
            <a:endParaRPr lang="en-ZA"/>
          </a:p>
        </p:txBody>
      </p:sp>
    </p:spTree>
    <p:extLst>
      <p:ext uri="{BB962C8B-B14F-4D97-AF65-F5344CB8AC3E}">
        <p14:creationId xmlns:p14="http://schemas.microsoft.com/office/powerpoint/2010/main" xmlns="" val="2222029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US" sz="4000" b="1" kern="1200" dirty="0">
                <a:latin typeface="+mj-lt"/>
                <a:ea typeface="+mj-ea"/>
                <a:cs typeface="Arial" panose="020B0604020202020204" pitchFamily="34" charset="0"/>
              </a:rPr>
              <a:t>Concerns raised with Management &amp; the Executive Authority…</a:t>
            </a:r>
            <a:r>
              <a:rPr lang="en-US" sz="4000" b="1" kern="1200" dirty="0" err="1">
                <a:latin typeface="+mj-lt"/>
                <a:ea typeface="+mj-ea"/>
                <a:cs typeface="Arial" panose="020B0604020202020204" pitchFamily="34" charset="0"/>
              </a:rPr>
              <a:t>cont</a:t>
            </a:r>
            <a:endParaRPr lang="en-US" sz="4000" b="1" kern="1200" dirty="0">
              <a:latin typeface="+mj-lt"/>
              <a:ea typeface="+mj-ea"/>
              <a:cs typeface="Arial" panose="020B0604020202020204" pitchFamily="34" charset="0"/>
            </a:endParaRPr>
          </a:p>
        </p:txBody>
      </p:sp>
      <p:sp>
        <p:nvSpPr>
          <p:cNvPr id="3" name="Content Placeholder 2"/>
          <p:cNvSpPr>
            <a:spLocks noGrp="1"/>
          </p:cNvSpPr>
          <p:nvPr>
            <p:ph idx="1"/>
          </p:nvPr>
        </p:nvSpPr>
        <p:spPr>
          <a:xfrm>
            <a:off x="1069848" y="2320412"/>
            <a:ext cx="10058400" cy="3851787"/>
          </a:xfrm>
        </p:spPr>
        <p:txBody>
          <a:bodyPr>
            <a:normAutofit/>
          </a:bodyPr>
          <a:lstStyle/>
          <a:p>
            <a:pPr marL="400050" indent="-342900" algn="just"/>
            <a:r>
              <a:rPr lang="en-US" dirty="0">
                <a:cs typeface="Arial" panose="020B0604020202020204" pitchFamily="34" charset="0"/>
              </a:rPr>
              <a:t>The pace of concluding investigations, clearing Irregular, Fruitless &amp; Wasteful Expenditure and implementing Consequence Management is painfully slow, and virtually ineffective;</a:t>
            </a:r>
          </a:p>
          <a:p>
            <a:pPr marL="400050" indent="-342900" algn="just"/>
            <a:endParaRPr lang="en-US" dirty="0">
              <a:cs typeface="Arial" panose="020B0604020202020204" pitchFamily="34" charset="0"/>
            </a:endParaRPr>
          </a:p>
          <a:p>
            <a:pPr marL="400050" indent="-342900" algn="just"/>
            <a:r>
              <a:rPr lang="en-US" dirty="0">
                <a:cs typeface="Arial" panose="020B0604020202020204" pitchFamily="34" charset="0"/>
              </a:rPr>
              <a:t>The growing Contingent Liability exposure of the department requires attention and intervention.</a:t>
            </a:r>
          </a:p>
          <a:p>
            <a:pPr marL="400050" indent="-342900" algn="just"/>
            <a:endParaRPr lang="en-US" dirty="0">
              <a:cs typeface="Arial" panose="020B0604020202020204" pitchFamily="34" charset="0"/>
            </a:endParaRPr>
          </a:p>
          <a:p>
            <a:pPr marL="400050" indent="-342900" algn="just"/>
            <a:r>
              <a:rPr lang="en-US" dirty="0">
                <a:cs typeface="Arial" panose="020B0604020202020204" pitchFamily="34" charset="0"/>
              </a:rPr>
              <a:t>The department is long overdue for a comprehensive ICT infrastructure refresh, to effectively confront the increasing threat of ICT Security and Cyber Security, including the ability to deliver on its mandate in a world empowered by 4IR;</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17</a:t>
            </a:fld>
            <a:endParaRPr lang="en-ZA"/>
          </a:p>
        </p:txBody>
      </p:sp>
    </p:spTree>
    <p:extLst>
      <p:ext uri="{BB962C8B-B14F-4D97-AF65-F5344CB8AC3E}">
        <p14:creationId xmlns:p14="http://schemas.microsoft.com/office/powerpoint/2010/main" xmlns="" val="348865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US" sz="4000" b="1" kern="1200" dirty="0">
                <a:latin typeface="+mj-lt"/>
                <a:ea typeface="+mj-ea"/>
                <a:cs typeface="Arial" panose="020B0604020202020204" pitchFamily="34" charset="0"/>
              </a:rPr>
              <a:t>Conclusion</a:t>
            </a:r>
          </a:p>
        </p:txBody>
      </p:sp>
      <p:sp>
        <p:nvSpPr>
          <p:cNvPr id="3" name="Content Placeholder 2"/>
          <p:cNvSpPr>
            <a:spLocks noGrp="1"/>
          </p:cNvSpPr>
          <p:nvPr>
            <p:ph idx="1"/>
          </p:nvPr>
        </p:nvSpPr>
        <p:spPr>
          <a:xfrm>
            <a:off x="1069848" y="2320412"/>
            <a:ext cx="10058400" cy="3851787"/>
          </a:xfrm>
        </p:spPr>
        <p:txBody>
          <a:bodyPr>
            <a:normAutofit/>
          </a:bodyPr>
          <a:lstStyle/>
          <a:p>
            <a:pPr algn="just"/>
            <a:r>
              <a:rPr lang="en-US" dirty="0">
                <a:cs typeface="Arial" panose="020B0604020202020204" pitchFamily="34" charset="0"/>
              </a:rPr>
              <a:t>The Audit Committee continues to promote cooperation and participation by all Services and Divisions in its engagements, and some small gains are beginning to form</a:t>
            </a:r>
            <a:r>
              <a:rPr lang="en-US">
                <a:cs typeface="Arial" panose="020B0604020202020204" pitchFamily="34" charset="0"/>
              </a:rPr>
              <a:t>. However </a:t>
            </a:r>
            <a:r>
              <a:rPr lang="en-US" dirty="0">
                <a:cs typeface="Arial" panose="020B0604020202020204" pitchFamily="34" charset="0"/>
              </a:rPr>
              <a:t>failure by Heads of Services and Divisions to attend Audit Committees Meetings remains a concern.</a:t>
            </a:r>
          </a:p>
          <a:p>
            <a:pPr marL="0" indent="0">
              <a:buNone/>
            </a:pPr>
            <a:endParaRPr lang="en-US" dirty="0">
              <a:cs typeface="Arial" panose="020B0604020202020204" pitchFamily="34" charset="0"/>
            </a:endParaRPr>
          </a:p>
          <a:p>
            <a:pPr algn="just"/>
            <a:r>
              <a:rPr lang="en-US" dirty="0">
                <a:cs typeface="Arial" panose="020B0604020202020204" pitchFamily="34" charset="0"/>
              </a:rPr>
              <a:t>The demands of the PFMA against the dictates of the </a:t>
            </a:r>
            <a:r>
              <a:rPr lang="en-US" dirty="0" err="1">
                <a:cs typeface="Arial" panose="020B0604020202020204" pitchFamily="34" charset="0"/>
              </a:rPr>
              <a:t>Defence</a:t>
            </a:r>
            <a:r>
              <a:rPr lang="en-US" dirty="0">
                <a:cs typeface="Arial" panose="020B0604020202020204" pitchFamily="34" charset="0"/>
              </a:rPr>
              <a:t> Act over the Department render discipline and consequence management split between uniformed and un-uniformed members, virtually creating two </a:t>
            </a:r>
            <a:r>
              <a:rPr lang="en-US" dirty="0" err="1">
                <a:cs typeface="Arial" panose="020B0604020202020204" pitchFamily="34" charset="0"/>
              </a:rPr>
              <a:t>centres</a:t>
            </a:r>
            <a:r>
              <a:rPr lang="en-US" dirty="0">
                <a:cs typeface="Arial" panose="020B0604020202020204" pitchFamily="34" charset="0"/>
              </a:rPr>
              <a:t> of power around the Secretary of </a:t>
            </a:r>
            <a:r>
              <a:rPr lang="en-US" dirty="0" err="1">
                <a:cs typeface="Arial" panose="020B0604020202020204" pitchFamily="34" charset="0"/>
              </a:rPr>
              <a:t>Defence</a:t>
            </a:r>
            <a:r>
              <a:rPr lang="en-US" dirty="0">
                <a:cs typeface="Arial" panose="020B0604020202020204" pitchFamily="34" charset="0"/>
              </a:rPr>
              <a:t> and the Chief of SANDF.  This is a material contributor to the lack of progress in the department, especially towards clean governance and accountability.</a:t>
            </a:r>
          </a:p>
          <a:p>
            <a:endParaRPr lang="en-US" dirty="0">
              <a:cs typeface="Arial" panose="020B0604020202020204" pitchFamily="34" charset="0"/>
            </a:endParaRP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18</a:t>
            </a:fld>
            <a:endParaRPr lang="en-ZA"/>
          </a:p>
        </p:txBody>
      </p:sp>
    </p:spTree>
    <p:extLst>
      <p:ext uri="{BB962C8B-B14F-4D97-AF65-F5344CB8AC3E}">
        <p14:creationId xmlns:p14="http://schemas.microsoft.com/office/powerpoint/2010/main" xmlns="" val="358877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216" y="5537200"/>
            <a:ext cx="8596668" cy="1320800"/>
          </a:xfrm>
        </p:spPr>
        <p:txBody>
          <a:bodyPr>
            <a:normAutofit/>
          </a:bodyPr>
          <a:lstStyle/>
          <a:p>
            <a:pPr algn="ctr"/>
            <a:r>
              <a:rPr lang="en-ZA" sz="5400" b="1" dirty="0">
                <a:cs typeface="Arial" panose="020B0604020202020204" pitchFamily="34" charset="0"/>
              </a:rPr>
              <a:t>THANK YOU.</a:t>
            </a:r>
          </a:p>
        </p:txBody>
      </p:sp>
      <p:sp>
        <p:nvSpPr>
          <p:cNvPr id="3" name="Slide Number Placeholder 2">
            <a:extLst>
              <a:ext uri="{FF2B5EF4-FFF2-40B4-BE49-F238E27FC236}">
                <a16:creationId xmlns:a16="http://schemas.microsoft.com/office/drawing/2014/main" xmlns="" id="{F000823C-0122-4B95-8565-8D86979B848C}"/>
              </a:ext>
            </a:extLst>
          </p:cNvPr>
          <p:cNvSpPr>
            <a:spLocks noGrp="1"/>
          </p:cNvSpPr>
          <p:nvPr>
            <p:ph type="sldNum" sz="quarter" idx="12"/>
          </p:nvPr>
        </p:nvSpPr>
        <p:spPr/>
        <p:txBody>
          <a:bodyPr/>
          <a:lstStyle/>
          <a:p>
            <a:fld id="{2BCBA20D-A873-4C6E-B77C-80ECA8530D3B}" type="slidenum">
              <a:rPr lang="en-ZA" smtClean="0"/>
              <a:pPr/>
              <a:t>19</a:t>
            </a:fld>
            <a:endParaRPr lang="en-ZA"/>
          </a:p>
        </p:txBody>
      </p:sp>
      <p:pic>
        <p:nvPicPr>
          <p:cNvPr id="2050" name="Picture 2" descr="See the source image">
            <a:extLst>
              <a:ext uri="{FF2B5EF4-FFF2-40B4-BE49-F238E27FC236}">
                <a16:creationId xmlns:a16="http://schemas.microsoft.com/office/drawing/2014/main" xmlns="" id="{3DC8745A-225C-1EE1-EE05-DCB70E2C98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3570" y="18187"/>
            <a:ext cx="8596668" cy="5753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374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ZA" b="1" dirty="0"/>
              <a:t>CONTENTS</a:t>
            </a:r>
          </a:p>
        </p:txBody>
      </p:sp>
      <p:sp>
        <p:nvSpPr>
          <p:cNvPr id="3" name="Content Placeholder 2"/>
          <p:cNvSpPr>
            <a:spLocks noGrp="1"/>
          </p:cNvSpPr>
          <p:nvPr>
            <p:ph idx="1"/>
          </p:nvPr>
        </p:nvSpPr>
        <p:spPr>
          <a:xfrm>
            <a:off x="1069848" y="2320412"/>
            <a:ext cx="10058400" cy="3851787"/>
          </a:xfrm>
        </p:spPr>
        <p:txBody>
          <a:bodyPr>
            <a:normAutofit lnSpcReduction="10000"/>
          </a:bodyPr>
          <a:lstStyle/>
          <a:p>
            <a:pPr marL="914400" lvl="1" indent="-457200">
              <a:buFont typeface="+mj-lt"/>
              <a:buAutoNum type="arabicPeriod"/>
            </a:pPr>
            <a:r>
              <a:rPr lang="en-ZA" sz="2400" b="1" dirty="0">
                <a:cs typeface="Arial" panose="020B0604020202020204" pitchFamily="34" charset="0"/>
              </a:rPr>
              <a:t>Introduction</a:t>
            </a:r>
          </a:p>
          <a:p>
            <a:pPr marL="914400" lvl="1" indent="-457200">
              <a:buFont typeface="+mj-lt"/>
              <a:buAutoNum type="arabicPeriod"/>
            </a:pPr>
            <a:endParaRPr lang="en-ZA" sz="2400" b="1" dirty="0">
              <a:cs typeface="Arial" panose="020B0604020202020204" pitchFamily="34" charset="0"/>
            </a:endParaRPr>
          </a:p>
          <a:p>
            <a:pPr marL="914400" lvl="1" indent="-457200">
              <a:buFont typeface="+mj-lt"/>
              <a:buAutoNum type="arabicPeriod"/>
            </a:pPr>
            <a:r>
              <a:rPr lang="en-ZA" sz="2400" b="1" dirty="0">
                <a:cs typeface="Arial" panose="020B0604020202020204" pitchFamily="34" charset="0"/>
              </a:rPr>
              <a:t>Audit Committee Role and Function</a:t>
            </a:r>
          </a:p>
          <a:p>
            <a:pPr marL="914400" lvl="1" indent="-457200">
              <a:buFont typeface="+mj-lt"/>
              <a:buAutoNum type="arabicPeriod"/>
            </a:pPr>
            <a:endParaRPr lang="en-GB" sz="2400" b="1" dirty="0">
              <a:cs typeface="Arial" panose="020B0604020202020204" pitchFamily="34" charset="0"/>
            </a:endParaRPr>
          </a:p>
          <a:p>
            <a:pPr marL="914400" lvl="1" indent="-457200">
              <a:buFont typeface="+mj-lt"/>
              <a:buAutoNum type="arabicPeriod"/>
            </a:pPr>
            <a:r>
              <a:rPr lang="en-GB" sz="2400" b="1" dirty="0">
                <a:cs typeface="Arial" panose="020B0604020202020204" pitchFamily="34" charset="0"/>
              </a:rPr>
              <a:t>Monitoring of Audit Action Plan</a:t>
            </a:r>
          </a:p>
          <a:p>
            <a:pPr marL="914400" lvl="1" indent="-457200">
              <a:buFont typeface="+mj-lt"/>
              <a:buAutoNum type="arabicPeriod"/>
            </a:pPr>
            <a:endParaRPr lang="en-GB" sz="2400" b="1" dirty="0">
              <a:cs typeface="Arial" panose="020B0604020202020204" pitchFamily="34" charset="0"/>
            </a:endParaRPr>
          </a:p>
          <a:p>
            <a:pPr marL="914400" lvl="1" indent="-457200">
              <a:buFont typeface="+mj-lt"/>
              <a:buAutoNum type="arabicPeriod"/>
            </a:pPr>
            <a:r>
              <a:rPr lang="en-GB" sz="2400" b="1" dirty="0">
                <a:cs typeface="Arial" panose="020B0604020202020204" pitchFamily="34" charset="0"/>
              </a:rPr>
              <a:t>Concerns Raised with Management &amp; the Executive Authority</a:t>
            </a:r>
          </a:p>
          <a:p>
            <a:pPr marL="914400" lvl="1" indent="-457200">
              <a:buFont typeface="+mj-lt"/>
              <a:buAutoNum type="arabicPeriod"/>
            </a:pPr>
            <a:endParaRPr lang="en-GB" sz="2400" b="1" dirty="0">
              <a:cs typeface="Arial" panose="020B0604020202020204" pitchFamily="34" charset="0"/>
            </a:endParaRPr>
          </a:p>
          <a:p>
            <a:pPr marL="914400" lvl="1" indent="-457200">
              <a:buFont typeface="+mj-lt"/>
              <a:buAutoNum type="arabicPeriod"/>
            </a:pPr>
            <a:r>
              <a:rPr lang="en-GB" sz="2400" b="1" dirty="0">
                <a:cs typeface="Arial" panose="020B0604020202020204" pitchFamily="34" charset="0"/>
              </a:rPr>
              <a:t>Conclusion</a:t>
            </a:r>
            <a:endParaRPr lang="en-ZA" sz="2400" b="1" dirty="0">
              <a:cs typeface="Arial" panose="020B0604020202020204" pitchFamily="34" charset="0"/>
            </a:endParaRPr>
          </a:p>
          <a:p>
            <a:pPr lvl="1">
              <a:buFont typeface="Wingdings" panose="05000000000000000000" pitchFamily="2" charset="2"/>
              <a:buChar char="Ø"/>
            </a:pPr>
            <a:endParaRPr lang="en-ZA" sz="2400" b="1" dirty="0"/>
          </a:p>
        </p:txBody>
      </p:sp>
      <p:sp>
        <p:nvSpPr>
          <p:cNvPr id="18" name="Oval 17">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FC1967EC-BDFC-42C2-AB55-E95BBDE1DB3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2</a:t>
            </a:fld>
            <a:endParaRPr lang="en-ZA"/>
          </a:p>
        </p:txBody>
      </p:sp>
    </p:spTree>
    <p:extLst>
      <p:ext uri="{BB962C8B-B14F-4D97-AF65-F5344CB8AC3E}">
        <p14:creationId xmlns:p14="http://schemas.microsoft.com/office/powerpoint/2010/main" xmlns="" val="279617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ZA" sz="4000" b="1" dirty="0">
                <a:cs typeface="Arial" panose="020B0604020202020204" pitchFamily="34" charset="0"/>
              </a:rPr>
              <a:t>Introduction</a:t>
            </a:r>
          </a:p>
        </p:txBody>
      </p:sp>
      <p:sp>
        <p:nvSpPr>
          <p:cNvPr id="3" name="Content Placeholder 2"/>
          <p:cNvSpPr>
            <a:spLocks noGrp="1"/>
          </p:cNvSpPr>
          <p:nvPr>
            <p:ph idx="1"/>
          </p:nvPr>
        </p:nvSpPr>
        <p:spPr>
          <a:xfrm>
            <a:off x="1069848" y="2320412"/>
            <a:ext cx="10058400" cy="3851787"/>
          </a:xfrm>
        </p:spPr>
        <p:txBody>
          <a:bodyPr>
            <a:normAutofit/>
          </a:bodyPr>
          <a:lstStyle/>
          <a:p>
            <a:pPr algn="just"/>
            <a:r>
              <a:rPr lang="en-US" dirty="0">
                <a:cs typeface="Arial" panose="020B0604020202020204" pitchFamily="34" charset="0"/>
              </a:rPr>
              <a:t>The Audit Committee is constituted as a statutory committee of the Department of </a:t>
            </a:r>
            <a:r>
              <a:rPr lang="en-US" dirty="0" err="1">
                <a:cs typeface="Arial" panose="020B0604020202020204" pitchFamily="34" charset="0"/>
              </a:rPr>
              <a:t>Defence</a:t>
            </a:r>
            <a:r>
              <a:rPr lang="en-US" dirty="0">
                <a:cs typeface="Arial" panose="020B0604020202020204" pitchFamily="34" charset="0"/>
              </a:rPr>
              <a:t> appointed in terms of section 77 of the Public Finance Management Act (Act 1 of 1999 as amended by Act 29 of 1999), read with Chapter 3 of the Treasury Regulations issued in terms of the Act. (Treasury Regulations 27.1.1)</a:t>
            </a:r>
          </a:p>
          <a:p>
            <a:endParaRPr lang="en-US" dirty="0">
              <a:cs typeface="Arial" panose="020B0604020202020204" pitchFamily="34" charset="0"/>
            </a:endParaRPr>
          </a:p>
          <a:p>
            <a:pPr algn="just"/>
            <a:r>
              <a:rPr lang="en-US" dirty="0">
                <a:cs typeface="Arial" panose="020B0604020202020204" pitchFamily="34" charset="0"/>
              </a:rPr>
              <a:t>The Audit Committee is established as an oversight assurance body, providing independent oversight over governance, risk management and control processes of the Department.</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034DB794-0E7E-49E5-9BCD-E24E4AF83F2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3</a:t>
            </a:fld>
            <a:endParaRPr lang="en-ZA"/>
          </a:p>
        </p:txBody>
      </p:sp>
    </p:spTree>
    <p:extLst>
      <p:ext uri="{BB962C8B-B14F-4D97-AF65-F5344CB8AC3E}">
        <p14:creationId xmlns:p14="http://schemas.microsoft.com/office/powerpoint/2010/main" xmlns="" val="74740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ZA" sz="4000" b="1" dirty="0">
                <a:cs typeface="Arial" panose="020B0604020202020204" pitchFamily="34" charset="0"/>
              </a:rPr>
              <a:t>Introduction…</a:t>
            </a:r>
            <a:r>
              <a:rPr lang="en-ZA" sz="4000" b="1" dirty="0" err="1">
                <a:cs typeface="Arial" panose="020B0604020202020204" pitchFamily="34" charset="0"/>
              </a:rPr>
              <a:t>cont</a:t>
            </a:r>
            <a:endParaRPr lang="en-ZA" sz="4000" b="1" dirty="0">
              <a:cs typeface="Arial" panose="020B0604020202020204" pitchFamily="34" charset="0"/>
            </a:endParaRPr>
          </a:p>
        </p:txBody>
      </p:sp>
      <p:sp>
        <p:nvSpPr>
          <p:cNvPr id="3" name="Content Placeholder 2"/>
          <p:cNvSpPr>
            <a:spLocks noGrp="1"/>
          </p:cNvSpPr>
          <p:nvPr>
            <p:ph idx="1"/>
          </p:nvPr>
        </p:nvSpPr>
        <p:spPr>
          <a:xfrm>
            <a:off x="1069848" y="2320412"/>
            <a:ext cx="10058400" cy="3851787"/>
          </a:xfrm>
        </p:spPr>
        <p:txBody>
          <a:bodyPr>
            <a:normAutofit/>
          </a:bodyPr>
          <a:lstStyle/>
          <a:p>
            <a:pPr algn="just"/>
            <a:r>
              <a:rPr lang="en-US" sz="1900" dirty="0">
                <a:cs typeface="Arial" panose="020B0604020202020204" pitchFamily="34" charset="0"/>
              </a:rPr>
              <a:t>The Audit Committee is appointed by the Accounting Officer in concurrence with the Minister, as an independent oversight and advisory committee for a period of three years, with the option to have the term renewed for a second term (by the AO).</a:t>
            </a:r>
          </a:p>
          <a:p>
            <a:pPr algn="just"/>
            <a:endParaRPr lang="en-US" sz="1900" dirty="0">
              <a:cs typeface="Arial" panose="020B0604020202020204" pitchFamily="34" charset="0"/>
            </a:endParaRPr>
          </a:p>
          <a:p>
            <a:pPr algn="just"/>
            <a:r>
              <a:rPr lang="en-US" sz="1900" dirty="0">
                <a:cs typeface="Arial" panose="020B0604020202020204" pitchFamily="34" charset="0"/>
              </a:rPr>
              <a:t>The Accounting Officer, may at her discretion and with the concurrence of the Executive Authority, when it has been determined that the members of the Audit Committee have acted in a grossly negligent manner; terminate the services of any or all of the committee members.</a:t>
            </a:r>
          </a:p>
          <a:p>
            <a:pPr algn="just"/>
            <a:endParaRPr lang="en-US" sz="1900" dirty="0">
              <a:cs typeface="Arial" panose="020B0604020202020204" pitchFamily="34" charset="0"/>
            </a:endParaRPr>
          </a:p>
          <a:p>
            <a:pPr algn="just"/>
            <a:r>
              <a:rPr lang="en-GB" sz="1900" dirty="0">
                <a:cs typeface="Arial" panose="020B0604020202020204" pitchFamily="34" charset="0"/>
              </a:rPr>
              <a:t>The Audit Committee is afforded direct and unobstructed line of communication to the relevant Minister, Accounting Officer, Senior Management Team, as well as the Auditor General and the Internal Audit Function.</a:t>
            </a:r>
            <a:endParaRPr lang="en-US" sz="1900" dirty="0">
              <a:cs typeface="Arial" panose="020B0604020202020204" pitchFamily="34" charset="0"/>
            </a:endParaRPr>
          </a:p>
          <a:p>
            <a:pPr algn="just"/>
            <a:endParaRPr lang="en-US" sz="1900" dirty="0">
              <a:cs typeface="Arial" panose="020B0604020202020204" pitchFamily="34" charset="0"/>
            </a:endParaRP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034DB794-0E7E-49E5-9BCD-E24E4AF83F2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4</a:t>
            </a:fld>
            <a:endParaRPr lang="en-ZA"/>
          </a:p>
        </p:txBody>
      </p:sp>
    </p:spTree>
    <p:extLst>
      <p:ext uri="{BB962C8B-B14F-4D97-AF65-F5344CB8AC3E}">
        <p14:creationId xmlns:p14="http://schemas.microsoft.com/office/powerpoint/2010/main" xmlns="" val="47534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ZA" sz="4000" b="1" dirty="0">
                <a:cs typeface="Arial" panose="020B0604020202020204" pitchFamily="34" charset="0"/>
              </a:rPr>
              <a:t>Introduction…</a:t>
            </a:r>
            <a:r>
              <a:rPr lang="en-ZA" sz="4000" b="1" dirty="0" err="1">
                <a:cs typeface="Arial" panose="020B0604020202020204" pitchFamily="34" charset="0"/>
              </a:rPr>
              <a:t>cont</a:t>
            </a:r>
            <a:endParaRPr lang="en-ZA" sz="4000" b="1" dirty="0">
              <a:cs typeface="Arial" panose="020B0604020202020204" pitchFamily="34" charset="0"/>
            </a:endParaRPr>
          </a:p>
        </p:txBody>
      </p:sp>
      <p:sp>
        <p:nvSpPr>
          <p:cNvPr id="3" name="Content Placeholder 2"/>
          <p:cNvSpPr>
            <a:spLocks noGrp="1"/>
          </p:cNvSpPr>
          <p:nvPr>
            <p:ph idx="1"/>
          </p:nvPr>
        </p:nvSpPr>
        <p:spPr>
          <a:xfrm>
            <a:off x="1069848" y="2320412"/>
            <a:ext cx="10058400" cy="4073469"/>
          </a:xfrm>
        </p:spPr>
        <p:txBody>
          <a:bodyPr>
            <a:normAutofit lnSpcReduction="10000"/>
          </a:bodyPr>
          <a:lstStyle/>
          <a:p>
            <a:pPr algn="just"/>
            <a:r>
              <a:rPr lang="en-US" dirty="0">
                <a:cs typeface="Arial" panose="020B0604020202020204" pitchFamily="34" charset="0"/>
              </a:rPr>
              <a:t>Currently, the DOD Audit Committee has three members, following the expiry of terms of two of its members and one other member becoming deceased.</a:t>
            </a:r>
          </a:p>
          <a:p>
            <a:endParaRPr lang="en-US" dirty="0">
              <a:cs typeface="Arial" panose="020B0604020202020204" pitchFamily="34" charset="0"/>
            </a:endParaRPr>
          </a:p>
          <a:p>
            <a:r>
              <a:rPr lang="en-US" dirty="0">
                <a:cs typeface="Arial" panose="020B0604020202020204" pitchFamily="34" charset="0"/>
              </a:rPr>
              <a:t>The current members are:</a:t>
            </a:r>
          </a:p>
          <a:p>
            <a:endParaRPr lang="en-US" dirty="0">
              <a:cs typeface="Arial" panose="020B0604020202020204" pitchFamily="34" charset="0"/>
            </a:endParaRPr>
          </a:p>
          <a:p>
            <a:pPr lvl="1">
              <a:buFont typeface="Courier New" panose="02070309020205020404" pitchFamily="49" charset="0"/>
              <a:buChar char="o"/>
            </a:pPr>
            <a:r>
              <a:rPr lang="en-US" dirty="0">
                <a:cs typeface="Arial" panose="020B0604020202020204" pitchFamily="34" charset="0"/>
              </a:rPr>
              <a:t>Mr. LM Mangquku, Chairperson</a:t>
            </a:r>
          </a:p>
          <a:p>
            <a:pPr lvl="1">
              <a:buFont typeface="Courier New" panose="02070309020205020404" pitchFamily="49" charset="0"/>
              <a:buChar char="o"/>
            </a:pPr>
            <a:r>
              <a:rPr lang="en-US" dirty="0">
                <a:cs typeface="Arial" panose="020B0604020202020204" pitchFamily="34" charset="0"/>
              </a:rPr>
              <a:t>Ms. S Hari</a:t>
            </a:r>
          </a:p>
          <a:p>
            <a:pPr lvl="1">
              <a:buFont typeface="Courier New" panose="02070309020205020404" pitchFamily="49" charset="0"/>
              <a:buChar char="o"/>
            </a:pPr>
            <a:r>
              <a:rPr lang="en-US" dirty="0">
                <a:cs typeface="Arial" panose="020B0604020202020204" pitchFamily="34" charset="0"/>
              </a:rPr>
              <a:t>Mr. M Ndlangisa</a:t>
            </a:r>
          </a:p>
          <a:p>
            <a:pPr marL="457200" lvl="1" indent="0">
              <a:buNone/>
            </a:pPr>
            <a:endParaRPr lang="en-US" dirty="0">
              <a:cs typeface="Arial" panose="020B0604020202020204" pitchFamily="34" charset="0"/>
            </a:endParaRPr>
          </a:p>
          <a:p>
            <a:pPr algn="just"/>
            <a:r>
              <a:rPr lang="en-US" dirty="0">
                <a:cs typeface="Arial" panose="020B0604020202020204" pitchFamily="34" charset="0"/>
              </a:rPr>
              <a:t>The Department is in the process of filling the Audit Committee vacancies, as we need at-least 2 additional members, with experience in Human Resources and National </a:t>
            </a:r>
            <a:r>
              <a:rPr lang="en-US" dirty="0" err="1">
                <a:cs typeface="Arial" panose="020B0604020202020204" pitchFamily="34" charset="0"/>
              </a:rPr>
              <a:t>Defence</a:t>
            </a:r>
            <a:r>
              <a:rPr lang="en-US" dirty="0">
                <a:cs typeface="Arial" panose="020B0604020202020204" pitchFamily="34" charset="0"/>
              </a:rPr>
              <a:t>/ Military.</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034DB794-0E7E-49E5-9BCD-E24E4AF83F2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5</a:t>
            </a:fld>
            <a:endParaRPr lang="en-ZA"/>
          </a:p>
        </p:txBody>
      </p:sp>
    </p:spTree>
    <p:extLst>
      <p:ext uri="{BB962C8B-B14F-4D97-AF65-F5344CB8AC3E}">
        <p14:creationId xmlns:p14="http://schemas.microsoft.com/office/powerpoint/2010/main" xmlns="" val="75530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ZA" sz="4000" b="1" kern="1200" dirty="0">
                <a:latin typeface="+mj-lt"/>
                <a:ea typeface="+mj-ea"/>
                <a:cs typeface="Arial" panose="020B0604020202020204" pitchFamily="34" charset="0"/>
              </a:rPr>
              <a:t>Audit</a:t>
            </a:r>
            <a:r>
              <a:rPr lang="en-ZA" sz="4000" b="1" dirty="0">
                <a:cs typeface="Arial" panose="020B0604020202020204" pitchFamily="34" charset="0"/>
              </a:rPr>
              <a:t> </a:t>
            </a:r>
            <a:r>
              <a:rPr lang="en-ZA" sz="4000" b="1" kern="1200" dirty="0">
                <a:latin typeface="+mj-lt"/>
                <a:ea typeface="+mj-ea"/>
                <a:cs typeface="Arial" panose="020B0604020202020204" pitchFamily="34" charset="0"/>
              </a:rPr>
              <a:t>Committee Role and Function</a:t>
            </a:r>
          </a:p>
        </p:txBody>
      </p:sp>
      <p:sp>
        <p:nvSpPr>
          <p:cNvPr id="3" name="Content Placeholder 2"/>
          <p:cNvSpPr>
            <a:spLocks noGrp="1"/>
          </p:cNvSpPr>
          <p:nvPr>
            <p:ph idx="1"/>
          </p:nvPr>
        </p:nvSpPr>
        <p:spPr>
          <a:xfrm>
            <a:off x="1069848" y="2320412"/>
            <a:ext cx="10058400" cy="3851787"/>
          </a:xfrm>
        </p:spPr>
        <p:txBody>
          <a:bodyPr>
            <a:normAutofit/>
          </a:bodyPr>
          <a:lstStyle/>
          <a:p>
            <a:pPr marL="57150" indent="0">
              <a:buNone/>
            </a:pPr>
            <a:r>
              <a:rPr lang="en-US" b="1" dirty="0"/>
              <a:t>According to our Terms of Reference, our role amongst others, is to oversee the review of the following:</a:t>
            </a:r>
          </a:p>
          <a:p>
            <a:pPr marL="57150" indent="0">
              <a:buNone/>
            </a:pPr>
            <a:endParaRPr lang="en-US" b="1" dirty="0"/>
          </a:p>
          <a:p>
            <a:pPr marL="571500" indent="-457200">
              <a:spcBef>
                <a:spcPts val="600"/>
              </a:spcBef>
              <a:buFont typeface="+mj-lt"/>
              <a:buAutoNum type="arabicPeriod"/>
            </a:pPr>
            <a:r>
              <a:rPr lang="en-GB" dirty="0">
                <a:cs typeface="Arial" panose="020B0604020202020204" pitchFamily="34" charset="0"/>
              </a:rPr>
              <a:t>The effectiveness of internal control system;</a:t>
            </a:r>
          </a:p>
          <a:p>
            <a:pPr marL="571500" indent="-457200">
              <a:spcBef>
                <a:spcPts val="600"/>
              </a:spcBef>
              <a:buFont typeface="+mj-lt"/>
              <a:buAutoNum type="arabicPeriod"/>
            </a:pPr>
            <a:endParaRPr lang="en-GB" dirty="0">
              <a:cs typeface="Arial" panose="020B0604020202020204" pitchFamily="34" charset="0"/>
            </a:endParaRPr>
          </a:p>
          <a:p>
            <a:pPr marL="571500" indent="-457200">
              <a:spcBef>
                <a:spcPts val="600"/>
              </a:spcBef>
              <a:buFont typeface="+mj-lt"/>
              <a:buAutoNum type="arabicPeriod"/>
            </a:pPr>
            <a:r>
              <a:rPr lang="en-ZA" dirty="0">
                <a:cs typeface="Arial" panose="020B0604020202020204" pitchFamily="34" charset="0"/>
              </a:rPr>
              <a:t>The effectiveness of the Internal Audit function;</a:t>
            </a:r>
          </a:p>
          <a:p>
            <a:pPr marL="571500" indent="-457200">
              <a:spcBef>
                <a:spcPts val="600"/>
              </a:spcBef>
              <a:buFont typeface="+mj-lt"/>
              <a:buAutoNum type="arabicPeriod"/>
            </a:pPr>
            <a:endParaRPr lang="en-US" dirty="0">
              <a:cs typeface="Arial" panose="020B0604020202020204" pitchFamily="34" charset="0"/>
            </a:endParaRPr>
          </a:p>
          <a:p>
            <a:pPr marL="571500" indent="-457200">
              <a:spcBef>
                <a:spcPts val="600"/>
              </a:spcBef>
              <a:buFont typeface="+mj-lt"/>
              <a:buAutoNum type="arabicPeriod"/>
            </a:pPr>
            <a:r>
              <a:rPr lang="en-US" dirty="0">
                <a:cs typeface="Arial" panose="020B0604020202020204" pitchFamily="34" charset="0"/>
              </a:rPr>
              <a:t>Effectiveness of Risk Management;</a:t>
            </a:r>
          </a:p>
          <a:p>
            <a:pPr marL="571500" indent="-457200">
              <a:spcBef>
                <a:spcPts val="600"/>
              </a:spcBef>
              <a:buFont typeface="+mj-lt"/>
              <a:buAutoNum type="arabicPeriod"/>
            </a:pPr>
            <a:endParaRPr lang="en-US" dirty="0">
              <a:cs typeface="Arial" panose="020B0604020202020204" pitchFamily="34" charset="0"/>
            </a:endParaRPr>
          </a:p>
          <a:p>
            <a:pPr marL="571500" indent="-457200">
              <a:spcBef>
                <a:spcPts val="600"/>
              </a:spcBef>
              <a:buFont typeface="+mj-lt"/>
              <a:buAutoNum type="arabicPeriod"/>
            </a:pPr>
            <a:r>
              <a:rPr lang="en-ZA" dirty="0">
                <a:cs typeface="Arial" panose="020B0604020202020204" pitchFamily="34" charset="0"/>
              </a:rPr>
              <a:t>Accurate identification of risk areas to be covered in the scope of internal and external audits;</a:t>
            </a:r>
            <a:endParaRPr lang="en-US" dirty="0">
              <a:cs typeface="Arial" panose="020B0604020202020204" pitchFamily="34" charset="0"/>
            </a:endParaRPr>
          </a:p>
          <a:p>
            <a:pPr marL="571500" indent="-514350"/>
            <a:endParaRPr lang="en-US" i="1" dirty="0"/>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6</a:t>
            </a:fld>
            <a:endParaRPr lang="en-ZA"/>
          </a:p>
        </p:txBody>
      </p:sp>
    </p:spTree>
    <p:extLst>
      <p:ext uri="{BB962C8B-B14F-4D97-AF65-F5344CB8AC3E}">
        <p14:creationId xmlns:p14="http://schemas.microsoft.com/office/powerpoint/2010/main" xmlns="" val="311387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ZA" sz="4000" b="1" kern="1200" dirty="0">
                <a:latin typeface="+mj-lt"/>
                <a:ea typeface="+mj-ea"/>
                <a:cs typeface="Arial" panose="020B0604020202020204" pitchFamily="34" charset="0"/>
              </a:rPr>
              <a:t>Audit</a:t>
            </a:r>
            <a:r>
              <a:rPr lang="en-ZA" sz="4000" b="1" dirty="0">
                <a:cs typeface="Arial" panose="020B0604020202020204" pitchFamily="34" charset="0"/>
              </a:rPr>
              <a:t> </a:t>
            </a:r>
            <a:r>
              <a:rPr lang="en-ZA" sz="4000" b="1" kern="1200" dirty="0">
                <a:latin typeface="+mj-lt"/>
                <a:ea typeface="+mj-ea"/>
                <a:cs typeface="Arial" panose="020B0604020202020204" pitchFamily="34" charset="0"/>
              </a:rPr>
              <a:t>Committee Role and Function…</a:t>
            </a:r>
            <a:r>
              <a:rPr lang="en-ZA" sz="4000" b="1" kern="1200" dirty="0" err="1">
                <a:latin typeface="+mj-lt"/>
                <a:ea typeface="+mj-ea"/>
                <a:cs typeface="Arial" panose="020B0604020202020204" pitchFamily="34" charset="0"/>
              </a:rPr>
              <a:t>cont</a:t>
            </a:r>
            <a:endParaRPr lang="en-ZA" sz="4000" b="1" kern="1200" dirty="0">
              <a:latin typeface="+mj-lt"/>
              <a:ea typeface="+mj-ea"/>
              <a:cs typeface="Arial" panose="020B0604020202020204" pitchFamily="34" charset="0"/>
            </a:endParaRPr>
          </a:p>
        </p:txBody>
      </p:sp>
      <p:sp>
        <p:nvSpPr>
          <p:cNvPr id="3" name="Content Placeholder 2"/>
          <p:cNvSpPr>
            <a:spLocks noGrp="1"/>
          </p:cNvSpPr>
          <p:nvPr>
            <p:ph idx="1"/>
          </p:nvPr>
        </p:nvSpPr>
        <p:spPr>
          <a:xfrm>
            <a:off x="1069848" y="2320412"/>
            <a:ext cx="10058400" cy="3851787"/>
          </a:xfrm>
        </p:spPr>
        <p:txBody>
          <a:bodyPr>
            <a:normAutofit/>
          </a:bodyPr>
          <a:lstStyle/>
          <a:p>
            <a:pPr marL="57150" indent="0">
              <a:buNone/>
            </a:pPr>
            <a:r>
              <a:rPr lang="en-US" b="1" dirty="0"/>
              <a:t>According to our Terms of Reference, our role amongst others, is to oversee the review of the following:</a:t>
            </a:r>
          </a:p>
          <a:p>
            <a:pPr marL="57150" indent="0">
              <a:buNone/>
            </a:pPr>
            <a:endParaRPr lang="en-US" b="1" dirty="0"/>
          </a:p>
          <a:p>
            <a:pPr marL="628650" indent="-514350">
              <a:spcBef>
                <a:spcPts val="600"/>
              </a:spcBef>
              <a:buFont typeface="+mj-lt"/>
              <a:buAutoNum type="arabicPeriod" startAt="5"/>
            </a:pPr>
            <a:r>
              <a:rPr lang="en-ZA" dirty="0">
                <a:ea typeface="Times New Roman" panose="02020603050405020304" pitchFamily="18" charset="0"/>
                <a:cs typeface="Times New Roman" panose="02020603050405020304" pitchFamily="18" charset="0"/>
              </a:rPr>
              <a:t>T</a:t>
            </a:r>
            <a:r>
              <a:rPr lang="en-ZA" dirty="0">
                <a:effectLst/>
                <a:ea typeface="Times New Roman" panose="02020603050405020304" pitchFamily="18" charset="0"/>
                <a:cs typeface="Times New Roman" panose="02020603050405020304" pitchFamily="18" charset="0"/>
              </a:rPr>
              <a:t>he adequacy, reliability and accuracy of reporting, financial and non-financial performance</a:t>
            </a:r>
            <a:r>
              <a:rPr lang="en-US" dirty="0">
                <a:effectLst/>
                <a:ea typeface="Times New Roman" panose="02020603050405020304" pitchFamily="18" charset="0"/>
                <a:cs typeface="Times New Roman" panose="02020603050405020304" pitchFamily="18" charset="0"/>
              </a:rPr>
              <a:t>;</a:t>
            </a:r>
          </a:p>
          <a:p>
            <a:pPr marL="628650" indent="-514350">
              <a:spcBef>
                <a:spcPts val="600"/>
              </a:spcBef>
              <a:buFont typeface="+mj-lt"/>
              <a:buAutoNum type="arabicPeriod" startAt="5"/>
            </a:pPr>
            <a:endParaRPr lang="en-US" dirty="0">
              <a:effectLst/>
              <a:ea typeface="Times New Roman" panose="02020603050405020304" pitchFamily="18" charset="0"/>
              <a:cs typeface="Times New Roman" panose="02020603050405020304" pitchFamily="18" charset="0"/>
            </a:endParaRPr>
          </a:p>
          <a:p>
            <a:pPr marL="628650" indent="-514350">
              <a:spcBef>
                <a:spcPts val="600"/>
              </a:spcBef>
              <a:buFont typeface="+mj-lt"/>
              <a:buAutoNum type="arabicPeriod" startAt="5"/>
            </a:pPr>
            <a:r>
              <a:rPr lang="en-ZA" dirty="0">
                <a:ea typeface="Times New Roman" panose="02020603050405020304" pitchFamily="18" charset="0"/>
                <a:cs typeface="Times New Roman" panose="02020603050405020304" pitchFamily="18" charset="0"/>
              </a:rPr>
              <a:t>A</a:t>
            </a:r>
            <a:r>
              <a:rPr lang="en-ZA" dirty="0">
                <a:effectLst/>
                <a:ea typeface="Times New Roman" panose="02020603050405020304" pitchFamily="18" charset="0"/>
                <a:cs typeface="Times New Roman" panose="02020603050405020304" pitchFamily="18" charset="0"/>
              </a:rPr>
              <a:t>ccounting and auditing concerns identified as a result of internal and external audits;</a:t>
            </a:r>
          </a:p>
          <a:p>
            <a:pPr marL="628650" indent="-514350">
              <a:spcBef>
                <a:spcPts val="600"/>
              </a:spcBef>
              <a:buFont typeface="+mj-lt"/>
              <a:buAutoNum type="arabicPeriod" startAt="5"/>
            </a:pPr>
            <a:endParaRPr lang="en-US" dirty="0">
              <a:effectLst/>
              <a:ea typeface="Times New Roman" panose="02020603050405020304" pitchFamily="18" charset="0"/>
              <a:cs typeface="Times New Roman" panose="02020603050405020304" pitchFamily="18" charset="0"/>
            </a:endParaRPr>
          </a:p>
          <a:p>
            <a:pPr marL="628650" indent="-514350">
              <a:spcBef>
                <a:spcPts val="600"/>
              </a:spcBef>
              <a:buFont typeface="+mj-lt"/>
              <a:buAutoNum type="arabicPeriod" startAt="5"/>
            </a:pPr>
            <a:r>
              <a:rPr lang="en-ZA" dirty="0">
                <a:effectLst/>
                <a:ea typeface="Times New Roman" panose="02020603050405020304" pitchFamily="18" charset="0"/>
                <a:cs typeface="Times New Roman" panose="02020603050405020304" pitchFamily="18" charset="0"/>
              </a:rPr>
              <a:t>Compliance with legal and regulatory provisions;</a:t>
            </a:r>
            <a:endParaRPr lang="en-US" dirty="0">
              <a:effectLst/>
              <a:ea typeface="Times New Roman" panose="02020603050405020304" pitchFamily="18" charset="0"/>
              <a:cs typeface="Times New Roman" panose="02020603050405020304" pitchFamily="18" charset="0"/>
            </a:endParaRPr>
          </a:p>
          <a:p>
            <a:pPr marL="571500" indent="-514350"/>
            <a:endParaRPr lang="en-US" i="1" dirty="0"/>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7</a:t>
            </a:fld>
            <a:endParaRPr lang="en-ZA"/>
          </a:p>
        </p:txBody>
      </p:sp>
    </p:spTree>
    <p:extLst>
      <p:ext uri="{BB962C8B-B14F-4D97-AF65-F5344CB8AC3E}">
        <p14:creationId xmlns:p14="http://schemas.microsoft.com/office/powerpoint/2010/main" xmlns="" val="410858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ZA" sz="4000" b="1" kern="1200" dirty="0">
                <a:latin typeface="+mj-lt"/>
                <a:ea typeface="+mj-ea"/>
                <a:cs typeface="Arial" panose="020B0604020202020204" pitchFamily="34" charset="0"/>
              </a:rPr>
              <a:t>Audit</a:t>
            </a:r>
            <a:r>
              <a:rPr lang="en-ZA" sz="4000" b="1" dirty="0">
                <a:cs typeface="Arial" panose="020B0604020202020204" pitchFamily="34" charset="0"/>
              </a:rPr>
              <a:t> </a:t>
            </a:r>
            <a:r>
              <a:rPr lang="en-ZA" sz="4000" b="1" kern="1200" dirty="0">
                <a:latin typeface="+mj-lt"/>
                <a:ea typeface="+mj-ea"/>
                <a:cs typeface="Arial" panose="020B0604020202020204" pitchFamily="34" charset="0"/>
              </a:rPr>
              <a:t>Committee Role and Function…</a:t>
            </a:r>
            <a:r>
              <a:rPr lang="en-ZA" sz="4000" b="1" kern="1200" dirty="0" err="1">
                <a:latin typeface="+mj-lt"/>
                <a:ea typeface="+mj-ea"/>
                <a:cs typeface="Arial" panose="020B0604020202020204" pitchFamily="34" charset="0"/>
              </a:rPr>
              <a:t>cont</a:t>
            </a:r>
            <a:endParaRPr lang="en-ZA" sz="4000" b="1" kern="1200" dirty="0">
              <a:latin typeface="+mj-lt"/>
              <a:ea typeface="+mj-ea"/>
              <a:cs typeface="Arial" panose="020B0604020202020204" pitchFamily="34" charset="0"/>
            </a:endParaRPr>
          </a:p>
        </p:txBody>
      </p:sp>
      <p:sp>
        <p:nvSpPr>
          <p:cNvPr id="3" name="Content Placeholder 2"/>
          <p:cNvSpPr>
            <a:spLocks noGrp="1"/>
          </p:cNvSpPr>
          <p:nvPr>
            <p:ph idx="1"/>
          </p:nvPr>
        </p:nvSpPr>
        <p:spPr>
          <a:xfrm>
            <a:off x="1069848" y="2320412"/>
            <a:ext cx="10058400" cy="3851787"/>
          </a:xfrm>
        </p:spPr>
        <p:txBody>
          <a:bodyPr>
            <a:normAutofit lnSpcReduction="10000"/>
          </a:bodyPr>
          <a:lstStyle/>
          <a:p>
            <a:pPr marL="57150" indent="0">
              <a:buNone/>
            </a:pPr>
            <a:r>
              <a:rPr lang="en-US" b="1" dirty="0"/>
              <a:t>With respect to Internal and External Auditors, one of our key roles is to:</a:t>
            </a:r>
          </a:p>
          <a:p>
            <a:pPr marL="57150" indent="0">
              <a:buNone/>
            </a:pPr>
            <a:endParaRPr lang="en-US" b="1" dirty="0"/>
          </a:p>
          <a:p>
            <a:pPr marL="571500" indent="-457200" algn="just">
              <a:spcBef>
                <a:spcPts val="600"/>
              </a:spcBef>
              <a:buFont typeface="+mj-lt"/>
              <a:buAutoNum type="arabicPeriod" startAt="8"/>
            </a:pPr>
            <a:r>
              <a:rPr lang="en-ZA" dirty="0">
                <a:ea typeface="Times New Roman" panose="02020603050405020304" pitchFamily="18" charset="0"/>
                <a:cs typeface="Times New Roman" panose="02020603050405020304" pitchFamily="18" charset="0"/>
              </a:rPr>
              <a:t>Oversee the</a:t>
            </a:r>
            <a:r>
              <a:rPr lang="en-ZA" dirty="0">
                <a:effectLst/>
                <a:ea typeface="Times New Roman" panose="02020603050405020304" pitchFamily="18" charset="0"/>
                <a:cs typeface="Times New Roman" panose="02020603050405020304" pitchFamily="18" charset="0"/>
              </a:rPr>
              <a:t> activities of the Internal </a:t>
            </a:r>
            <a:r>
              <a:rPr lang="en-ZA" dirty="0">
                <a:ea typeface="Times New Roman" panose="02020603050405020304" pitchFamily="18" charset="0"/>
                <a:cs typeface="Times New Roman" panose="02020603050405020304" pitchFamily="18" charset="0"/>
              </a:rPr>
              <a:t>A</a:t>
            </a:r>
            <a:r>
              <a:rPr lang="en-ZA" dirty="0">
                <a:effectLst/>
                <a:ea typeface="Times New Roman" panose="02020603050405020304" pitchFamily="18" charset="0"/>
                <a:cs typeface="Times New Roman" panose="02020603050405020304" pitchFamily="18" charset="0"/>
              </a:rPr>
              <a:t>udit function, including its annual work programme, coordination with the external auditors, the reports of significant investigations and the responses of management to specific recommendations.</a:t>
            </a:r>
          </a:p>
          <a:p>
            <a:pPr marL="628650" indent="-514350">
              <a:spcBef>
                <a:spcPts val="600"/>
              </a:spcBef>
              <a:buFont typeface="+mj-lt"/>
              <a:buAutoNum type="arabicPeriod" startAt="9"/>
            </a:pPr>
            <a:endParaRPr lang="en-US" dirty="0">
              <a:effectLst/>
              <a:ea typeface="Times New Roman" panose="02020603050405020304" pitchFamily="18" charset="0"/>
              <a:cs typeface="Times New Roman" panose="02020603050405020304" pitchFamily="18" charset="0"/>
            </a:endParaRPr>
          </a:p>
          <a:p>
            <a:pPr marL="628650" indent="-514350" algn="just">
              <a:spcBef>
                <a:spcPts val="600"/>
              </a:spcBef>
              <a:buFont typeface="+mj-lt"/>
              <a:buAutoNum type="arabicPeriod" startAt="9"/>
            </a:pPr>
            <a:r>
              <a:rPr lang="en-ZA" dirty="0">
                <a:effectLst/>
                <a:ea typeface="Times New Roman" panose="02020603050405020304" pitchFamily="18" charset="0"/>
                <a:cs typeface="Times New Roman" panose="02020603050405020304" pitchFamily="18" charset="0"/>
              </a:rPr>
              <a:t>Consider whether management has developed an effective audit action plan, to implement all recommendations of findings on time;</a:t>
            </a:r>
          </a:p>
          <a:p>
            <a:pPr marL="628650" indent="-514350">
              <a:spcBef>
                <a:spcPts val="600"/>
              </a:spcBef>
              <a:buFont typeface="+mj-lt"/>
              <a:buAutoNum type="arabicPeriod" startAt="9"/>
            </a:pPr>
            <a:endParaRPr lang="en-ZA" dirty="0">
              <a:effectLst/>
              <a:ea typeface="Times New Roman" panose="02020603050405020304" pitchFamily="18" charset="0"/>
              <a:cs typeface="Times New Roman" panose="02020603050405020304" pitchFamily="18" charset="0"/>
            </a:endParaRPr>
          </a:p>
          <a:p>
            <a:pPr marL="628650" indent="-514350" algn="just">
              <a:spcBef>
                <a:spcPts val="600"/>
              </a:spcBef>
              <a:buFont typeface="+mj-lt"/>
              <a:buAutoNum type="arabicPeriod" startAt="9"/>
            </a:pPr>
            <a:r>
              <a:rPr lang="en-ZA" dirty="0">
                <a:effectLst/>
                <a:ea typeface="Times New Roman" panose="02020603050405020304" pitchFamily="18" charset="0"/>
                <a:cs typeface="Times New Roman" panose="02020603050405020304" pitchFamily="18" charset="0"/>
              </a:rPr>
              <a:t>Monitor whether management is implementing the action plan, i.e. recom</a:t>
            </a:r>
            <a:r>
              <a:rPr lang="en-ZA" dirty="0">
                <a:ea typeface="Times New Roman" panose="02020603050405020304" pitchFamily="18" charset="0"/>
                <a:cs typeface="Times New Roman" panose="02020603050405020304" pitchFamily="18" charset="0"/>
              </a:rPr>
              <a:t>mendations from Internal and External audit findings, by addressing the root causes and improving the control environment.</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8</a:t>
            </a:fld>
            <a:endParaRPr lang="en-ZA"/>
          </a:p>
        </p:txBody>
      </p:sp>
    </p:spTree>
    <p:extLst>
      <p:ext uri="{BB962C8B-B14F-4D97-AF65-F5344CB8AC3E}">
        <p14:creationId xmlns:p14="http://schemas.microsoft.com/office/powerpoint/2010/main" xmlns="" val="257952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pPr marL="457200" lvl="1"/>
            <a:r>
              <a:rPr lang="en-US" sz="4000" b="1" kern="1200" dirty="0">
                <a:latin typeface="+mj-lt"/>
                <a:ea typeface="+mj-ea"/>
                <a:cs typeface="Arial" panose="020B0604020202020204" pitchFamily="34" charset="0"/>
              </a:rPr>
              <a:t>Monitoring of Audit Action Plans</a:t>
            </a:r>
          </a:p>
        </p:txBody>
      </p:sp>
      <p:sp>
        <p:nvSpPr>
          <p:cNvPr id="3" name="Content Placeholder 2"/>
          <p:cNvSpPr>
            <a:spLocks noGrp="1"/>
          </p:cNvSpPr>
          <p:nvPr>
            <p:ph idx="1"/>
          </p:nvPr>
        </p:nvSpPr>
        <p:spPr>
          <a:xfrm>
            <a:off x="1069848" y="2320412"/>
            <a:ext cx="10058400" cy="4073469"/>
          </a:xfrm>
        </p:spPr>
        <p:txBody>
          <a:bodyPr>
            <a:noAutofit/>
          </a:bodyPr>
          <a:lstStyle/>
          <a:p>
            <a:pPr marL="57150" indent="0" algn="just">
              <a:buNone/>
            </a:pPr>
            <a:r>
              <a:rPr lang="en-ZA" dirty="0"/>
              <a:t>On a quarterly basis, the Audit Committee requires management to present progress on the Audit Action Plan.  This is a standing agenda item in all our quarterly meetings.</a:t>
            </a:r>
          </a:p>
          <a:p>
            <a:pPr marL="57150" indent="0">
              <a:buNone/>
            </a:pPr>
            <a:r>
              <a:rPr lang="en-ZA" dirty="0"/>
              <a:t>AGSA issued the Department a Qualified Audit Opinion in October 2021, and the main qualification matters were:</a:t>
            </a:r>
          </a:p>
          <a:p>
            <a:pPr marL="57150" indent="0">
              <a:buNone/>
            </a:pPr>
            <a:endParaRPr lang="en-ZA" dirty="0"/>
          </a:p>
          <a:p>
            <a:pPr lvl="1"/>
            <a:r>
              <a:rPr lang="en-ZA" sz="2000" dirty="0"/>
              <a:t>Special Defence Account</a:t>
            </a:r>
          </a:p>
          <a:p>
            <a:pPr lvl="1"/>
            <a:r>
              <a:rPr lang="en-ZA" sz="2000" dirty="0"/>
              <a:t>Contingency Liabilities</a:t>
            </a:r>
          </a:p>
          <a:p>
            <a:pPr lvl="1"/>
            <a:r>
              <a:rPr lang="en-ZA" sz="2000" dirty="0"/>
              <a:t>Irregular and Fruitless Expenditure</a:t>
            </a:r>
          </a:p>
          <a:p>
            <a:pPr marL="57150" indent="0" algn="just">
              <a:buNone/>
            </a:pPr>
            <a:r>
              <a:rPr lang="en-ZA" dirty="0"/>
              <a:t>Our monitoring revealed that the Department had made negligible progress by the third quarter and that no further progress was made through to the fourth quarter.</a:t>
            </a:r>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5DEBDD3-3F75-4714-B829-86D7B57E158B}"/>
              </a:ext>
            </a:extLst>
          </p:cNvPr>
          <p:cNvSpPr>
            <a:spLocks noGrp="1"/>
          </p:cNvSpPr>
          <p:nvPr>
            <p:ph type="sldNum" sz="quarter" idx="12"/>
          </p:nvPr>
        </p:nvSpPr>
        <p:spPr>
          <a:xfrm>
            <a:off x="11311128" y="6272784"/>
            <a:ext cx="640080" cy="365125"/>
          </a:xfrm>
        </p:spPr>
        <p:txBody>
          <a:bodyPr>
            <a:normAutofit/>
          </a:bodyPr>
          <a:lstStyle/>
          <a:p>
            <a:pPr>
              <a:spcAft>
                <a:spcPts val="600"/>
              </a:spcAft>
            </a:pPr>
            <a:fld id="{2BCBA20D-A873-4C6E-B77C-80ECA8530D3B}" type="slidenum">
              <a:rPr lang="en-ZA" smtClean="0"/>
              <a:pPr>
                <a:spcAft>
                  <a:spcPts val="600"/>
                </a:spcAft>
              </a:pPr>
              <a:t>9</a:t>
            </a:fld>
            <a:endParaRPr lang="en-ZA"/>
          </a:p>
        </p:txBody>
      </p:sp>
    </p:spTree>
    <p:extLst>
      <p:ext uri="{BB962C8B-B14F-4D97-AF65-F5344CB8AC3E}">
        <p14:creationId xmlns:p14="http://schemas.microsoft.com/office/powerpoint/2010/main" xmlns="" val="962782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1154</TotalTime>
  <Words>1523</Words>
  <Application>Microsoft Office PowerPoint</Application>
  <PresentationFormat>Custom</PresentationFormat>
  <Paragraphs>326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Wood Type</vt:lpstr>
      <vt:lpstr>      AUDIT COMMITTEE BRIEFING   Explaining our role and function, as well as the monitoring of Audit Action Plan.    </vt:lpstr>
      <vt:lpstr>CONTENTS</vt:lpstr>
      <vt:lpstr>Introduction</vt:lpstr>
      <vt:lpstr>Introduction…cont</vt:lpstr>
      <vt:lpstr>Introduction…cont</vt:lpstr>
      <vt:lpstr>Audit Committee Role and Function</vt:lpstr>
      <vt:lpstr>Audit Committee Role and Function…cont</vt:lpstr>
      <vt:lpstr>Audit Committee Role and Function…cont</vt:lpstr>
      <vt:lpstr>Monitoring of Audit Action Plans</vt:lpstr>
      <vt:lpstr>Monitoring of 2020/21 Audit Action Plan</vt:lpstr>
      <vt:lpstr>Monitoring of 2020/21 Audit Action Plan</vt:lpstr>
      <vt:lpstr>Monitoring of 2020/21 Audit Action Plan</vt:lpstr>
      <vt:lpstr>Monitoring of 2020/21 Audit Action Plan</vt:lpstr>
      <vt:lpstr>Monitoring of 2020/21 Audit Action Plan</vt:lpstr>
      <vt:lpstr>Concerns raised with Management &amp; the Executive Authority</vt:lpstr>
      <vt:lpstr>Concerns raised with Management &amp; the Executive Authority…cont</vt:lpstr>
      <vt:lpstr>Concerns raised with Management &amp; the Executive Authority…cont</vt:lpstr>
      <vt:lpstr>Conclusion</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AND AUDIT COMMITTEE PRESENTATION TO THE PORTFOLIO COMMITTEE ON DEFENCE</dc:title>
  <dc:creator>Microsoft account</dc:creator>
  <cp:lastModifiedBy>Monique</cp:lastModifiedBy>
  <cp:revision>155</cp:revision>
  <dcterms:created xsi:type="dcterms:W3CDTF">2021-03-02T08:23:01Z</dcterms:created>
  <dcterms:modified xsi:type="dcterms:W3CDTF">2022-06-08T08:23:07Z</dcterms:modified>
</cp:coreProperties>
</file>