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976" r:id="rId1"/>
    <p:sldMasterId id="2147484002" r:id="rId2"/>
  </p:sldMasterIdLst>
  <p:notesMasterIdLst>
    <p:notesMasterId r:id="rId15"/>
  </p:notesMasterIdLst>
  <p:sldIdLst>
    <p:sldId id="826" r:id="rId3"/>
    <p:sldId id="861" r:id="rId4"/>
    <p:sldId id="859" r:id="rId5"/>
    <p:sldId id="860" r:id="rId6"/>
    <p:sldId id="837" r:id="rId7"/>
    <p:sldId id="853" r:id="rId8"/>
    <p:sldId id="854" r:id="rId9"/>
    <p:sldId id="855" r:id="rId10"/>
    <p:sldId id="856" r:id="rId11"/>
    <p:sldId id="857" r:id="rId12"/>
    <p:sldId id="862" r:id="rId13"/>
    <p:sldId id="833" r:id="rId1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Rammutla" initials="BR" lastIdx="6" clrIdx="0">
    <p:extLst>
      <p:ext uri="{19B8F6BF-5375-455C-9EA6-DF929625EA0E}">
        <p15:presenceInfo xmlns:p15="http://schemas.microsoft.com/office/powerpoint/2012/main" userId="S::Betty@DTPS.GOV.ZA::a45a7f00-13be-4e15-990d-85d43b6cfa59" providerId="AD"/>
      </p:ext>
    </p:extLst>
  </p:cmAuthor>
  <p:cmAuthor id="2" name="Nosisi Madlanga" initials="NM" lastIdx="5" clrIdx="1">
    <p:extLst>
      <p:ext uri="{19B8F6BF-5375-455C-9EA6-DF929625EA0E}">
        <p15:presenceInfo xmlns:p15="http://schemas.microsoft.com/office/powerpoint/2012/main" userId="S-1-5-21-2380184862-309048139-2695422336-32197" providerId="AD"/>
      </p:ext>
    </p:extLst>
  </p:cmAuthor>
  <p:cmAuthor id="3" name="Selloane Motloung" initials="SM" lastIdx="6" clrIdx="2">
    <p:extLst>
      <p:ext uri="{19B8F6BF-5375-455C-9EA6-DF929625EA0E}">
        <p15:presenceInfo xmlns:p15="http://schemas.microsoft.com/office/powerpoint/2012/main" userId="S-1-5-21-3147547130-3084250275-804560560-10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99FF99"/>
    <a:srgbClr val="FF0066"/>
    <a:srgbClr val="ED9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16" autoAdjust="0"/>
    <p:restoredTop sz="93721" autoAdjust="0"/>
  </p:normalViewPr>
  <p:slideViewPr>
    <p:cSldViewPr>
      <p:cViewPr varScale="1">
        <p:scale>
          <a:sx n="69" d="100"/>
          <a:sy n="69" d="100"/>
        </p:scale>
        <p:origin x="282" y="60"/>
      </p:cViewPr>
      <p:guideLst>
        <p:guide orient="horz" pos="2160"/>
        <p:guide pos="3840"/>
        <p:guide orient="horz" pos="2260"/>
      </p:guideLst>
    </p:cSldViewPr>
  </p:slideViewPr>
  <p:outlineViewPr>
    <p:cViewPr>
      <p:scale>
        <a:sx n="33" d="100"/>
        <a:sy n="33" d="100"/>
      </p:scale>
      <p:origin x="0" y="-15079"/>
    </p:cViewPr>
  </p:outlineViewPr>
  <p:notesTextViewPr>
    <p:cViewPr>
      <p:scale>
        <a:sx n="100" d="100"/>
        <a:sy n="100" d="100"/>
      </p:scale>
      <p:origin x="0" y="0"/>
    </p:cViewPr>
  </p:notesTextViewPr>
  <p:sorterViewPr>
    <p:cViewPr>
      <p:scale>
        <a:sx n="100" d="100"/>
        <a:sy n="100" d="100"/>
      </p:scale>
      <p:origin x="0" y="-466"/>
    </p:cViewPr>
  </p:sorterViewPr>
  <p:notesViewPr>
    <p:cSldViewPr>
      <p:cViewPr varScale="1">
        <p:scale>
          <a:sx n="38" d="100"/>
          <a:sy n="38" d="100"/>
        </p:scale>
        <p:origin x="243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06010-D494-4B54-9755-6110EC6366AD}" type="doc">
      <dgm:prSet loTypeId="urn:microsoft.com/office/officeart/2005/8/layout/pyramid2" loCatId="list" qsTypeId="urn:microsoft.com/office/officeart/2005/8/quickstyle/3d1" qsCatId="3D" csTypeId="urn:microsoft.com/office/officeart/2005/8/colors/accent2_4" csCatId="accent2" phldr="1"/>
      <dgm:spPr/>
      <dgm:t>
        <a:bodyPr/>
        <a:lstStyle/>
        <a:p>
          <a:endParaRPr lang="en-US"/>
        </a:p>
      </dgm:t>
    </dgm:pt>
    <dgm:pt modelId="{1BF02616-6914-4D87-A5CD-CD24AD196FCD}">
      <dgm:prSet phldrT="[Text]" custT="1"/>
      <dgm:spPr>
        <a:solidFill>
          <a:srgbClr val="FF9933">
            <a:alpha val="90000"/>
          </a:srgbClr>
        </a:solidFill>
      </dgm:spPr>
      <dgm:t>
        <a:bodyPr/>
        <a:lstStyle/>
        <a:p>
          <a:pPr algn="just"/>
          <a:r>
            <a:rPr lang="en-US" sz="1600" dirty="0">
              <a:latin typeface="Arial" panose="020B0604020202020204" pitchFamily="34" charset="0"/>
              <a:cs typeface="Arial" panose="020B0604020202020204" pitchFamily="34" charset="0"/>
            </a:rPr>
            <a:t>On 2 October 2020, 6 employees were put on precautionary suspension with full payment on allegation of misrepresentation and alleged financial misconduct </a:t>
          </a:r>
        </a:p>
      </dgm:t>
    </dgm:pt>
    <dgm:pt modelId="{9C855854-64A9-4006-AA87-417B415EA720}" type="parTrans" cxnId="{1E944C37-E6C1-4D7A-A448-A61667AA5C09}">
      <dgm:prSet/>
      <dgm:spPr/>
      <dgm:t>
        <a:bodyPr/>
        <a:lstStyle/>
        <a:p>
          <a:endParaRPr lang="en-US" sz="1800">
            <a:latin typeface="+mj-lt"/>
          </a:endParaRPr>
        </a:p>
      </dgm:t>
    </dgm:pt>
    <dgm:pt modelId="{8FDA0229-3E10-46ED-8164-050A6C7073ED}" type="sibTrans" cxnId="{1E944C37-E6C1-4D7A-A448-A61667AA5C09}">
      <dgm:prSet/>
      <dgm:spPr/>
      <dgm:t>
        <a:bodyPr/>
        <a:lstStyle/>
        <a:p>
          <a:endParaRPr lang="en-US" sz="1800">
            <a:latin typeface="+mj-lt"/>
          </a:endParaRPr>
        </a:p>
      </dgm:t>
    </dgm:pt>
    <dgm:pt modelId="{A6839C68-6158-4A47-A40D-FD2CF6120AFF}">
      <dgm:prSet phldrT="[Text]" custT="1"/>
      <dgm:spPr>
        <a:solidFill>
          <a:schemeClr val="accent3">
            <a:alpha val="90000"/>
          </a:schemeClr>
        </a:solidFill>
      </dgm:spPr>
      <dgm:t>
        <a:bodyPr/>
        <a:lstStyle/>
        <a:p>
          <a:pPr algn="l"/>
          <a:r>
            <a:rPr lang="en-US" sz="1600" dirty="0">
              <a:latin typeface="Arial" panose="020B0604020202020204" pitchFamily="34" charset="0"/>
              <a:cs typeface="Arial" panose="020B0604020202020204" pitchFamily="34" charset="0"/>
            </a:rPr>
            <a:t>The</a:t>
          </a:r>
          <a:r>
            <a:rPr lang="en-US" sz="1600" baseline="0" dirty="0">
              <a:latin typeface="Arial" panose="020B0604020202020204" pitchFamily="34" charset="0"/>
              <a:cs typeface="Arial" panose="020B0604020202020204" pitchFamily="34" charset="0"/>
            </a:rPr>
            <a:t> USAASA Disciplinary Code and Procedure requires the disciplinary process to be completed within 60 days </a:t>
          </a:r>
          <a:r>
            <a:rPr lang="en-US" sz="1600" b="1" baseline="0" dirty="0">
              <a:latin typeface="Arial" panose="020B0604020202020204" pitchFamily="34" charset="0"/>
              <a:cs typeface="Arial" panose="020B0604020202020204" pitchFamily="34" charset="0"/>
            </a:rPr>
            <a:t>depending </a:t>
          </a:r>
          <a:r>
            <a:rPr lang="en-US" sz="1600" baseline="0" dirty="0">
              <a:latin typeface="Arial" panose="020B0604020202020204" pitchFamily="34" charset="0"/>
              <a:cs typeface="Arial" panose="020B0604020202020204" pitchFamily="34" charset="0"/>
            </a:rPr>
            <a:t>on the complexity of the matter.</a:t>
          </a:r>
        </a:p>
        <a:p>
          <a:pPr algn="l"/>
          <a:r>
            <a:rPr lang="en-US" sz="1600" baseline="0" dirty="0">
              <a:latin typeface="Arial" panose="020B0604020202020204" pitchFamily="34" charset="0"/>
              <a:cs typeface="Arial" panose="020B0604020202020204" pitchFamily="34" charset="0"/>
            </a:rPr>
            <a:t> Due to the complexities of the matter, investigation processes were delayed. </a:t>
          </a:r>
        </a:p>
        <a:p>
          <a:pPr algn="l"/>
          <a:r>
            <a:rPr lang="en-US" sz="1600" baseline="0" dirty="0">
              <a:latin typeface="Arial" panose="020B0604020202020204" pitchFamily="34" charset="0"/>
              <a:cs typeface="Arial" panose="020B0604020202020204" pitchFamily="34" charset="0"/>
            </a:rPr>
            <a:t>The employees remain suspended to avoid compromising the investigation process.</a:t>
          </a:r>
        </a:p>
      </dgm:t>
    </dgm:pt>
    <dgm:pt modelId="{AEE3E887-1BF7-4281-8574-6D20C8D6B175}" type="parTrans" cxnId="{BDD619AB-B757-470A-BC08-920159771018}">
      <dgm:prSet/>
      <dgm:spPr/>
      <dgm:t>
        <a:bodyPr/>
        <a:lstStyle/>
        <a:p>
          <a:endParaRPr lang="en-US" sz="1800">
            <a:latin typeface="+mj-lt"/>
          </a:endParaRPr>
        </a:p>
      </dgm:t>
    </dgm:pt>
    <dgm:pt modelId="{CAA82481-DE4A-49CB-8476-C48EDE90ABE4}" type="sibTrans" cxnId="{BDD619AB-B757-470A-BC08-920159771018}">
      <dgm:prSet/>
      <dgm:spPr/>
      <dgm:t>
        <a:bodyPr/>
        <a:lstStyle/>
        <a:p>
          <a:endParaRPr lang="en-US" sz="1800">
            <a:latin typeface="+mj-lt"/>
          </a:endParaRPr>
        </a:p>
      </dgm:t>
    </dgm:pt>
    <dgm:pt modelId="{CB290E60-0323-4FFB-A22B-231517A0F0EA}">
      <dgm:prSet custT="1"/>
      <dgm:spPr>
        <a:solidFill>
          <a:schemeClr val="accent1">
            <a:alpha val="90000"/>
          </a:schemeClr>
        </a:solidFill>
      </dgm:spPr>
      <dgm:t>
        <a:bodyPr/>
        <a:lstStyle/>
        <a:p>
          <a:pPr algn="just"/>
          <a:r>
            <a:rPr lang="en-US" sz="1600" dirty="0">
              <a:latin typeface="Arial" panose="020B0604020202020204" pitchFamily="34" charset="0"/>
              <a:cs typeface="Arial" panose="020B0604020202020204" pitchFamily="34" charset="0"/>
            </a:rPr>
            <a:t>The investigation processes is at its final stages and as such the Agency anticipate a draft final report at the beginning of </a:t>
          </a:r>
          <a:r>
            <a:rPr lang="en-US" sz="1600" dirty="0" smtClean="0">
              <a:latin typeface="Arial" panose="020B0604020202020204" pitchFamily="34" charset="0"/>
              <a:cs typeface="Arial" panose="020B0604020202020204" pitchFamily="34" charset="0"/>
            </a:rPr>
            <a:t>quarter </a:t>
          </a:r>
          <a:r>
            <a:rPr lang="en-US" sz="1600" dirty="0">
              <a:latin typeface="Arial" panose="020B0604020202020204" pitchFamily="34" charset="0"/>
              <a:cs typeface="Arial" panose="020B0604020202020204" pitchFamily="34" charset="0"/>
            </a:rPr>
            <a:t>2 of 2022/2023 financial year.</a:t>
          </a:r>
        </a:p>
      </dgm:t>
    </dgm:pt>
    <dgm:pt modelId="{28DB4021-75A5-42F4-96FC-DAE7FE592FC7}" type="sibTrans" cxnId="{04EFEB02-04C9-4F73-8CB8-38B86FE6849F}">
      <dgm:prSet/>
      <dgm:spPr/>
      <dgm:t>
        <a:bodyPr/>
        <a:lstStyle/>
        <a:p>
          <a:endParaRPr lang="en-US" sz="1800">
            <a:latin typeface="+mj-lt"/>
          </a:endParaRPr>
        </a:p>
      </dgm:t>
    </dgm:pt>
    <dgm:pt modelId="{192F5174-96FA-40A0-A899-84C100F4C32F}" type="parTrans" cxnId="{04EFEB02-04C9-4F73-8CB8-38B86FE6849F}">
      <dgm:prSet/>
      <dgm:spPr/>
      <dgm:t>
        <a:bodyPr/>
        <a:lstStyle/>
        <a:p>
          <a:endParaRPr lang="en-US" sz="1800">
            <a:latin typeface="+mj-lt"/>
          </a:endParaRPr>
        </a:p>
      </dgm:t>
    </dgm:pt>
    <dgm:pt modelId="{F30214CD-9728-41BF-9D93-5906A3A10176}" type="pres">
      <dgm:prSet presAssocID="{F8F06010-D494-4B54-9755-6110EC6366AD}" presName="compositeShape" presStyleCnt="0">
        <dgm:presLayoutVars>
          <dgm:dir/>
          <dgm:resizeHandles/>
        </dgm:presLayoutVars>
      </dgm:prSet>
      <dgm:spPr/>
      <dgm:t>
        <a:bodyPr/>
        <a:lstStyle/>
        <a:p>
          <a:endParaRPr lang="en-ZA"/>
        </a:p>
      </dgm:t>
    </dgm:pt>
    <dgm:pt modelId="{4732657D-6361-4D7C-A131-DE53DE8F624B}" type="pres">
      <dgm:prSet presAssocID="{F8F06010-D494-4B54-9755-6110EC6366AD}" presName="pyramid" presStyleLbl="node1" presStyleIdx="0" presStyleCnt="1" custLinFactNeighborX="-71956" custLinFactNeighborY="-416"/>
      <dgm:spPr/>
    </dgm:pt>
    <dgm:pt modelId="{45C5DA4A-C3A9-4729-AA48-AF0BBFDCF9FD}" type="pres">
      <dgm:prSet presAssocID="{F8F06010-D494-4B54-9755-6110EC6366AD}" presName="theList" presStyleCnt="0"/>
      <dgm:spPr/>
    </dgm:pt>
    <dgm:pt modelId="{1C8A72D7-E9B8-4C80-92C8-F6FF059D78B1}" type="pres">
      <dgm:prSet presAssocID="{1BF02616-6914-4D87-A5CD-CD24AD196FCD}" presName="aNode" presStyleLbl="fgAcc1" presStyleIdx="0" presStyleCnt="3" custScaleX="321403" custLinFactY="166784" custLinFactNeighborX="-2141" custLinFactNeighborY="200000">
        <dgm:presLayoutVars>
          <dgm:bulletEnabled val="1"/>
        </dgm:presLayoutVars>
      </dgm:prSet>
      <dgm:spPr/>
      <dgm:t>
        <a:bodyPr/>
        <a:lstStyle/>
        <a:p>
          <a:endParaRPr lang="en-ZA"/>
        </a:p>
      </dgm:t>
    </dgm:pt>
    <dgm:pt modelId="{2044C3E8-52C7-475C-A85C-964C8A4CB378}" type="pres">
      <dgm:prSet presAssocID="{1BF02616-6914-4D87-A5CD-CD24AD196FCD}" presName="aSpace" presStyleCnt="0"/>
      <dgm:spPr/>
    </dgm:pt>
    <dgm:pt modelId="{B275FC32-93E6-4A23-AE86-147F9D306DD0}" type="pres">
      <dgm:prSet presAssocID="{A6839C68-6158-4A47-A40D-FD2CF6120AFF}" presName="aNode" presStyleLbl="fgAcc1" presStyleIdx="1" presStyleCnt="3" custScaleX="325405" custScaleY="166867" custLinFactY="-101568" custLinFactNeighborX="-2141" custLinFactNeighborY="-200000">
        <dgm:presLayoutVars>
          <dgm:bulletEnabled val="1"/>
        </dgm:presLayoutVars>
      </dgm:prSet>
      <dgm:spPr/>
      <dgm:t>
        <a:bodyPr/>
        <a:lstStyle/>
        <a:p>
          <a:endParaRPr lang="en-ZA"/>
        </a:p>
      </dgm:t>
    </dgm:pt>
    <dgm:pt modelId="{DD0835F5-A0C8-4168-AEA4-0DB561D2BC30}" type="pres">
      <dgm:prSet presAssocID="{A6839C68-6158-4A47-A40D-FD2CF6120AFF}" presName="aSpace" presStyleCnt="0"/>
      <dgm:spPr/>
    </dgm:pt>
    <dgm:pt modelId="{F6AC6114-91C3-45C0-A236-4452FC1BEBBD}" type="pres">
      <dgm:prSet presAssocID="{CB290E60-0323-4FFB-A22B-231517A0F0EA}" presName="aNode" presStyleLbl="fgAcc1" presStyleIdx="2" presStyleCnt="3" custScaleX="325405" custScaleY="127465" custLinFactY="42307" custLinFactNeighborX="-2141" custLinFactNeighborY="100000">
        <dgm:presLayoutVars>
          <dgm:bulletEnabled val="1"/>
        </dgm:presLayoutVars>
      </dgm:prSet>
      <dgm:spPr/>
      <dgm:t>
        <a:bodyPr/>
        <a:lstStyle/>
        <a:p>
          <a:endParaRPr lang="en-ZA"/>
        </a:p>
      </dgm:t>
    </dgm:pt>
    <dgm:pt modelId="{87C03A53-E65C-405B-AA44-60A14B1892FB}" type="pres">
      <dgm:prSet presAssocID="{CB290E60-0323-4FFB-A22B-231517A0F0EA}" presName="aSpace" presStyleCnt="0"/>
      <dgm:spPr/>
    </dgm:pt>
  </dgm:ptLst>
  <dgm:cxnLst>
    <dgm:cxn modelId="{141B2900-0E91-4287-8DDB-A81CDA1B728B}" type="presOf" srcId="{CB290E60-0323-4FFB-A22B-231517A0F0EA}" destId="{F6AC6114-91C3-45C0-A236-4452FC1BEBBD}" srcOrd="0" destOrd="0" presId="urn:microsoft.com/office/officeart/2005/8/layout/pyramid2"/>
    <dgm:cxn modelId="{0D2D5AC6-3778-4965-A8F5-CE0C5F8633D3}" type="presOf" srcId="{1BF02616-6914-4D87-A5CD-CD24AD196FCD}" destId="{1C8A72D7-E9B8-4C80-92C8-F6FF059D78B1}" srcOrd="0" destOrd="0" presId="urn:microsoft.com/office/officeart/2005/8/layout/pyramid2"/>
    <dgm:cxn modelId="{1E944C37-E6C1-4D7A-A448-A61667AA5C09}" srcId="{F8F06010-D494-4B54-9755-6110EC6366AD}" destId="{1BF02616-6914-4D87-A5CD-CD24AD196FCD}" srcOrd="0" destOrd="0" parTransId="{9C855854-64A9-4006-AA87-417B415EA720}" sibTransId="{8FDA0229-3E10-46ED-8164-050A6C7073ED}"/>
    <dgm:cxn modelId="{AB5396DF-C107-4797-9AAF-DD3C8A48A4A0}" type="presOf" srcId="{F8F06010-D494-4B54-9755-6110EC6366AD}" destId="{F30214CD-9728-41BF-9D93-5906A3A10176}" srcOrd="0" destOrd="0" presId="urn:microsoft.com/office/officeart/2005/8/layout/pyramid2"/>
    <dgm:cxn modelId="{04EFEB02-04C9-4F73-8CB8-38B86FE6849F}" srcId="{F8F06010-D494-4B54-9755-6110EC6366AD}" destId="{CB290E60-0323-4FFB-A22B-231517A0F0EA}" srcOrd="2" destOrd="0" parTransId="{192F5174-96FA-40A0-A899-84C100F4C32F}" sibTransId="{28DB4021-75A5-42F4-96FC-DAE7FE592FC7}"/>
    <dgm:cxn modelId="{BDD619AB-B757-470A-BC08-920159771018}" srcId="{F8F06010-D494-4B54-9755-6110EC6366AD}" destId="{A6839C68-6158-4A47-A40D-FD2CF6120AFF}" srcOrd="1" destOrd="0" parTransId="{AEE3E887-1BF7-4281-8574-6D20C8D6B175}" sibTransId="{CAA82481-DE4A-49CB-8476-C48EDE90ABE4}"/>
    <dgm:cxn modelId="{5B4EF58F-906A-48B0-9992-A125AF845903}" type="presOf" srcId="{A6839C68-6158-4A47-A40D-FD2CF6120AFF}" destId="{B275FC32-93E6-4A23-AE86-147F9D306DD0}" srcOrd="0" destOrd="0" presId="urn:microsoft.com/office/officeart/2005/8/layout/pyramid2"/>
    <dgm:cxn modelId="{BD5C1F32-9F3F-445F-B1A1-8F87654DC06E}" type="presParOf" srcId="{F30214CD-9728-41BF-9D93-5906A3A10176}" destId="{4732657D-6361-4D7C-A131-DE53DE8F624B}" srcOrd="0" destOrd="0" presId="urn:microsoft.com/office/officeart/2005/8/layout/pyramid2"/>
    <dgm:cxn modelId="{8EF18EE9-212E-4E30-AD00-8B795915905C}" type="presParOf" srcId="{F30214CD-9728-41BF-9D93-5906A3A10176}" destId="{45C5DA4A-C3A9-4729-AA48-AF0BBFDCF9FD}" srcOrd="1" destOrd="0" presId="urn:microsoft.com/office/officeart/2005/8/layout/pyramid2"/>
    <dgm:cxn modelId="{A6B150EC-2FEC-4BAA-8E04-D8E223E259B4}" type="presParOf" srcId="{45C5DA4A-C3A9-4729-AA48-AF0BBFDCF9FD}" destId="{1C8A72D7-E9B8-4C80-92C8-F6FF059D78B1}" srcOrd="0" destOrd="0" presId="urn:microsoft.com/office/officeart/2005/8/layout/pyramid2"/>
    <dgm:cxn modelId="{8AB61199-4F1A-4A2C-8D2C-5DC54649B1CC}" type="presParOf" srcId="{45C5DA4A-C3A9-4729-AA48-AF0BBFDCF9FD}" destId="{2044C3E8-52C7-475C-A85C-964C8A4CB378}" srcOrd="1" destOrd="0" presId="urn:microsoft.com/office/officeart/2005/8/layout/pyramid2"/>
    <dgm:cxn modelId="{F5E019DD-26CC-44F2-85FA-0F6C1795189D}" type="presParOf" srcId="{45C5DA4A-C3A9-4729-AA48-AF0BBFDCF9FD}" destId="{B275FC32-93E6-4A23-AE86-147F9D306DD0}" srcOrd="2" destOrd="0" presId="urn:microsoft.com/office/officeart/2005/8/layout/pyramid2"/>
    <dgm:cxn modelId="{A2C80FD0-DEA8-4474-A9E2-A120A9853BD4}" type="presParOf" srcId="{45C5DA4A-C3A9-4729-AA48-AF0BBFDCF9FD}" destId="{DD0835F5-A0C8-4168-AEA4-0DB561D2BC30}" srcOrd="3" destOrd="0" presId="urn:microsoft.com/office/officeart/2005/8/layout/pyramid2"/>
    <dgm:cxn modelId="{5F5FC9D5-8548-4C49-B295-5E98E1AB2ED9}" type="presParOf" srcId="{45C5DA4A-C3A9-4729-AA48-AF0BBFDCF9FD}" destId="{F6AC6114-91C3-45C0-A236-4452FC1BEBBD}" srcOrd="4" destOrd="0" presId="urn:microsoft.com/office/officeart/2005/8/layout/pyramid2"/>
    <dgm:cxn modelId="{754C4256-CB89-4E31-B8B3-195B5F94D682}" type="presParOf" srcId="{45C5DA4A-C3A9-4729-AA48-AF0BBFDCF9FD}" destId="{87C03A53-E65C-405B-AA44-60A14B1892F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06010-D494-4B54-9755-6110EC6366AD}"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en-US"/>
        </a:p>
      </dgm:t>
    </dgm:pt>
    <dgm:pt modelId="{1BF02616-6914-4D87-A5CD-CD24AD196FCD}">
      <dgm:prSet phldrT="[Text]" custT="1"/>
      <dgm:spPr/>
      <dgm:t>
        <a:bodyPr/>
        <a:lstStyle/>
        <a:p>
          <a:pPr algn="ctr"/>
          <a:r>
            <a:rPr lang="en-US" sz="1600" dirty="0">
              <a:latin typeface="Arial" panose="020B0604020202020204" pitchFamily="34" charset="0"/>
              <a:cs typeface="Arial" panose="020B0604020202020204" pitchFamily="34" charset="0"/>
            </a:rPr>
            <a:t>USAASA entered into various contracts for the following services which led to the current litigations and </a:t>
          </a:r>
          <a:r>
            <a:rPr lang="en-US" sz="1600" dirty="0" smtClean="0">
              <a:latin typeface="Arial" panose="020B0604020202020204" pitchFamily="34" charset="0"/>
              <a:cs typeface="Arial" panose="020B0604020202020204" pitchFamily="34" charset="0"/>
            </a:rPr>
            <a:t>arbitrations</a:t>
          </a:r>
          <a:r>
            <a:rPr lang="en-US" sz="1600" dirty="0">
              <a:latin typeface="Arial" panose="020B0604020202020204" pitchFamily="34" charset="0"/>
              <a:cs typeface="Arial" panose="020B0604020202020204" pitchFamily="34" charset="0"/>
            </a:rPr>
            <a:t>:</a:t>
          </a:r>
        </a:p>
      </dgm:t>
    </dgm:pt>
    <dgm:pt modelId="{9C855854-64A9-4006-AA87-417B415EA720}" type="parTrans" cxnId="{1E944C37-E6C1-4D7A-A448-A61667AA5C09}">
      <dgm:prSet/>
      <dgm:spPr/>
      <dgm:t>
        <a:bodyPr/>
        <a:lstStyle/>
        <a:p>
          <a:endParaRPr lang="en-US" sz="1800">
            <a:latin typeface="+mj-lt"/>
          </a:endParaRPr>
        </a:p>
      </dgm:t>
    </dgm:pt>
    <dgm:pt modelId="{8FDA0229-3E10-46ED-8164-050A6C7073ED}" type="sibTrans" cxnId="{1E944C37-E6C1-4D7A-A448-A61667AA5C09}">
      <dgm:prSet/>
      <dgm:spPr/>
      <dgm:t>
        <a:bodyPr/>
        <a:lstStyle/>
        <a:p>
          <a:endParaRPr lang="en-US" sz="1800">
            <a:latin typeface="+mj-lt"/>
          </a:endParaRPr>
        </a:p>
      </dgm:t>
    </dgm:pt>
    <dgm:pt modelId="{A6839C68-6158-4A47-A40D-FD2CF6120AFF}">
      <dgm:prSet phldrT="[Text]" custT="1"/>
      <dgm:spPr/>
      <dgm:t>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Procurement of STB’s </a:t>
          </a:r>
        </a:p>
        <a:p>
          <a:r>
            <a:rPr lang="en-US" sz="1600" dirty="0">
              <a:latin typeface="Arial" panose="020B0604020202020204" pitchFamily="34" charset="0"/>
              <a:cs typeface="Arial" panose="020B0604020202020204" pitchFamily="34" charset="0"/>
            </a:rPr>
            <a:t>Installation contracts with 27 installation companies </a:t>
          </a:r>
        </a:p>
        <a:p>
          <a:r>
            <a:rPr lang="en-US" sz="1600" dirty="0">
              <a:latin typeface="Arial" panose="020B0604020202020204" pitchFamily="34" charset="0"/>
              <a:cs typeface="Arial" panose="020B0604020202020204" pitchFamily="34" charset="0"/>
            </a:rPr>
            <a:t>Currency exchange rates relate cases</a:t>
          </a:r>
        </a:p>
        <a:p>
          <a:r>
            <a:rPr lang="en-US" sz="1600" dirty="0">
              <a:latin typeface="Arial" panose="020B0604020202020204" pitchFamily="34" charset="0"/>
              <a:cs typeface="Arial" panose="020B0604020202020204" pitchFamily="34" charset="0"/>
            </a:rPr>
            <a:t>Broadband related cases </a:t>
          </a:r>
        </a:p>
        <a:p>
          <a:endParaRPr lang="en-US" sz="1600" dirty="0">
            <a:latin typeface="Arial" panose="020B0604020202020204" pitchFamily="34" charset="0"/>
            <a:cs typeface="Arial" panose="020B0604020202020204" pitchFamily="34" charset="0"/>
          </a:endParaRPr>
        </a:p>
      </dgm:t>
    </dgm:pt>
    <dgm:pt modelId="{AEE3E887-1BF7-4281-8574-6D20C8D6B175}" type="parTrans" cxnId="{BDD619AB-B757-470A-BC08-920159771018}">
      <dgm:prSet/>
      <dgm:spPr/>
      <dgm:t>
        <a:bodyPr/>
        <a:lstStyle/>
        <a:p>
          <a:endParaRPr lang="en-US" sz="1800">
            <a:latin typeface="+mj-lt"/>
          </a:endParaRPr>
        </a:p>
      </dgm:t>
    </dgm:pt>
    <dgm:pt modelId="{CAA82481-DE4A-49CB-8476-C48EDE90ABE4}" type="sibTrans" cxnId="{BDD619AB-B757-470A-BC08-920159771018}">
      <dgm:prSet/>
      <dgm:spPr/>
      <dgm:t>
        <a:bodyPr/>
        <a:lstStyle/>
        <a:p>
          <a:endParaRPr lang="en-US" sz="1800">
            <a:latin typeface="+mj-lt"/>
          </a:endParaRPr>
        </a:p>
      </dgm:t>
    </dgm:pt>
    <dgm:pt modelId="{CB290E60-0323-4FFB-A22B-231517A0F0EA}">
      <dgm:prSet custT="1"/>
      <dgm:spPr/>
      <dgm:t>
        <a:bodyPr/>
        <a:lstStyle/>
        <a:p>
          <a:r>
            <a:rPr lang="en-US" sz="1600" dirty="0">
              <a:latin typeface="Arial" panose="020B0604020202020204" pitchFamily="34" charset="0"/>
              <a:cs typeface="Arial" panose="020B0604020202020204" pitchFamily="34" charset="0"/>
            </a:rPr>
            <a:t>All the above matters were registered at </a:t>
          </a:r>
          <a:r>
            <a:rPr lang="en-GB" sz="1600" dirty="0">
              <a:latin typeface="Arial" panose="020B0604020202020204" pitchFamily="34" charset="0"/>
              <a:cs typeface="Arial" panose="020B0604020202020204" pitchFamily="34" charset="0"/>
            </a:rPr>
            <a:t>Arbitration Foundation of South Africa </a:t>
          </a:r>
          <a:r>
            <a:rPr lang="en-GB" sz="1600" dirty="0"/>
            <a:t>(</a:t>
          </a:r>
          <a:r>
            <a:rPr lang="en-US" sz="1600" dirty="0">
              <a:latin typeface="Arial" panose="020B0604020202020204" pitchFamily="34" charset="0"/>
              <a:cs typeface="Arial" panose="020B0604020202020204" pitchFamily="34" charset="0"/>
            </a:rPr>
            <a:t>AFSA) and related arbitration and litigation processes</a:t>
          </a:r>
        </a:p>
        <a:p>
          <a:r>
            <a:rPr lang="en-US" sz="1600" dirty="0">
              <a:latin typeface="Arial" panose="020B0604020202020204" pitchFamily="34" charset="0"/>
              <a:cs typeface="Arial" panose="020B0604020202020204" pitchFamily="34" charset="0"/>
            </a:rPr>
            <a:t>Some cases are enrolled in various courts </a:t>
          </a:r>
        </a:p>
      </dgm:t>
    </dgm:pt>
    <dgm:pt modelId="{192F5174-96FA-40A0-A899-84C100F4C32F}" type="parTrans" cxnId="{04EFEB02-04C9-4F73-8CB8-38B86FE6849F}">
      <dgm:prSet/>
      <dgm:spPr/>
      <dgm:t>
        <a:bodyPr/>
        <a:lstStyle/>
        <a:p>
          <a:endParaRPr lang="en-US" sz="1800">
            <a:latin typeface="+mj-lt"/>
          </a:endParaRPr>
        </a:p>
      </dgm:t>
    </dgm:pt>
    <dgm:pt modelId="{28DB4021-75A5-42F4-96FC-DAE7FE592FC7}" type="sibTrans" cxnId="{04EFEB02-04C9-4F73-8CB8-38B86FE6849F}">
      <dgm:prSet/>
      <dgm:spPr/>
      <dgm:t>
        <a:bodyPr/>
        <a:lstStyle/>
        <a:p>
          <a:endParaRPr lang="en-US" sz="1800">
            <a:latin typeface="+mj-lt"/>
          </a:endParaRPr>
        </a:p>
      </dgm:t>
    </dgm:pt>
    <dgm:pt modelId="{854EEABD-E8FE-4F17-969B-3C6F93AE2D37}" type="pres">
      <dgm:prSet presAssocID="{F8F06010-D494-4B54-9755-6110EC6366AD}" presName="Name0" presStyleCnt="0">
        <dgm:presLayoutVars>
          <dgm:dir/>
          <dgm:animLvl val="lvl"/>
          <dgm:resizeHandles val="exact"/>
        </dgm:presLayoutVars>
      </dgm:prSet>
      <dgm:spPr/>
      <dgm:t>
        <a:bodyPr/>
        <a:lstStyle/>
        <a:p>
          <a:endParaRPr lang="en-ZA"/>
        </a:p>
      </dgm:t>
    </dgm:pt>
    <dgm:pt modelId="{4E1A3763-9589-455E-A218-8ED29B190B90}" type="pres">
      <dgm:prSet presAssocID="{CB290E60-0323-4FFB-A22B-231517A0F0EA}" presName="boxAndChildren" presStyleCnt="0"/>
      <dgm:spPr/>
    </dgm:pt>
    <dgm:pt modelId="{2142A3D7-A1BA-44B0-8FD2-EDF57928C49E}" type="pres">
      <dgm:prSet presAssocID="{CB290E60-0323-4FFB-A22B-231517A0F0EA}" presName="parentTextBox" presStyleLbl="node1" presStyleIdx="0" presStyleCnt="3"/>
      <dgm:spPr/>
      <dgm:t>
        <a:bodyPr/>
        <a:lstStyle/>
        <a:p>
          <a:endParaRPr lang="en-ZA"/>
        </a:p>
      </dgm:t>
    </dgm:pt>
    <dgm:pt modelId="{3A8B87A5-2B03-441F-8041-1C4AC0515863}" type="pres">
      <dgm:prSet presAssocID="{CAA82481-DE4A-49CB-8476-C48EDE90ABE4}" presName="sp" presStyleCnt="0"/>
      <dgm:spPr/>
    </dgm:pt>
    <dgm:pt modelId="{60D25A1B-C46A-4CE0-A8B8-CB3BF14CC68B}" type="pres">
      <dgm:prSet presAssocID="{A6839C68-6158-4A47-A40D-FD2CF6120AFF}" presName="arrowAndChildren" presStyleCnt="0"/>
      <dgm:spPr/>
    </dgm:pt>
    <dgm:pt modelId="{8BA4DBAA-1830-491B-A6B3-3DDEBF8584FE}" type="pres">
      <dgm:prSet presAssocID="{A6839C68-6158-4A47-A40D-FD2CF6120AFF}" presName="parentTextArrow" presStyleLbl="node1" presStyleIdx="1" presStyleCnt="3" custScaleY="108851"/>
      <dgm:spPr/>
      <dgm:t>
        <a:bodyPr/>
        <a:lstStyle/>
        <a:p>
          <a:endParaRPr lang="en-ZA"/>
        </a:p>
      </dgm:t>
    </dgm:pt>
    <dgm:pt modelId="{BF42685D-74EB-44BC-BDA0-BDED9D884572}" type="pres">
      <dgm:prSet presAssocID="{8FDA0229-3E10-46ED-8164-050A6C7073ED}" presName="sp" presStyleCnt="0"/>
      <dgm:spPr/>
    </dgm:pt>
    <dgm:pt modelId="{F4888C92-A200-4BA3-BDC8-4388C1E682A2}" type="pres">
      <dgm:prSet presAssocID="{1BF02616-6914-4D87-A5CD-CD24AD196FCD}" presName="arrowAndChildren" presStyleCnt="0"/>
      <dgm:spPr/>
    </dgm:pt>
    <dgm:pt modelId="{BE3BF24E-ACEF-48A2-B9B3-EDBB5803615F}" type="pres">
      <dgm:prSet presAssocID="{1BF02616-6914-4D87-A5CD-CD24AD196FCD}" presName="parentTextArrow" presStyleLbl="node1" presStyleIdx="2" presStyleCnt="3"/>
      <dgm:spPr/>
      <dgm:t>
        <a:bodyPr/>
        <a:lstStyle/>
        <a:p>
          <a:endParaRPr lang="en-ZA"/>
        </a:p>
      </dgm:t>
    </dgm:pt>
  </dgm:ptLst>
  <dgm:cxnLst>
    <dgm:cxn modelId="{1E944C37-E6C1-4D7A-A448-A61667AA5C09}" srcId="{F8F06010-D494-4B54-9755-6110EC6366AD}" destId="{1BF02616-6914-4D87-A5CD-CD24AD196FCD}" srcOrd="0" destOrd="0" parTransId="{9C855854-64A9-4006-AA87-417B415EA720}" sibTransId="{8FDA0229-3E10-46ED-8164-050A6C7073ED}"/>
    <dgm:cxn modelId="{A67D0C74-BEF8-442A-881B-58E62A906BD6}" type="presOf" srcId="{F8F06010-D494-4B54-9755-6110EC6366AD}" destId="{854EEABD-E8FE-4F17-969B-3C6F93AE2D37}" srcOrd="0" destOrd="0" presId="urn:microsoft.com/office/officeart/2005/8/layout/process4"/>
    <dgm:cxn modelId="{04EFEB02-04C9-4F73-8CB8-38B86FE6849F}" srcId="{F8F06010-D494-4B54-9755-6110EC6366AD}" destId="{CB290E60-0323-4FFB-A22B-231517A0F0EA}" srcOrd="2" destOrd="0" parTransId="{192F5174-96FA-40A0-A899-84C100F4C32F}" sibTransId="{28DB4021-75A5-42F4-96FC-DAE7FE592FC7}"/>
    <dgm:cxn modelId="{A4C265F6-7930-4780-8112-04881325DB27}" type="presOf" srcId="{1BF02616-6914-4D87-A5CD-CD24AD196FCD}" destId="{BE3BF24E-ACEF-48A2-B9B3-EDBB5803615F}" srcOrd="0" destOrd="0" presId="urn:microsoft.com/office/officeart/2005/8/layout/process4"/>
    <dgm:cxn modelId="{3ABB3496-9C6B-4259-8BC4-B459965655D6}" type="presOf" srcId="{A6839C68-6158-4A47-A40D-FD2CF6120AFF}" destId="{8BA4DBAA-1830-491B-A6B3-3DDEBF8584FE}" srcOrd="0" destOrd="0" presId="urn:microsoft.com/office/officeart/2005/8/layout/process4"/>
    <dgm:cxn modelId="{BDD619AB-B757-470A-BC08-920159771018}" srcId="{F8F06010-D494-4B54-9755-6110EC6366AD}" destId="{A6839C68-6158-4A47-A40D-FD2CF6120AFF}" srcOrd="1" destOrd="0" parTransId="{AEE3E887-1BF7-4281-8574-6D20C8D6B175}" sibTransId="{CAA82481-DE4A-49CB-8476-C48EDE90ABE4}"/>
    <dgm:cxn modelId="{9B901F38-F5BC-4115-A4CD-D60FFD4CCDE6}" type="presOf" srcId="{CB290E60-0323-4FFB-A22B-231517A0F0EA}" destId="{2142A3D7-A1BA-44B0-8FD2-EDF57928C49E}" srcOrd="0" destOrd="0" presId="urn:microsoft.com/office/officeart/2005/8/layout/process4"/>
    <dgm:cxn modelId="{E835397D-133A-4F68-BC30-55913E18EC6E}" type="presParOf" srcId="{854EEABD-E8FE-4F17-969B-3C6F93AE2D37}" destId="{4E1A3763-9589-455E-A218-8ED29B190B90}" srcOrd="0" destOrd="0" presId="urn:microsoft.com/office/officeart/2005/8/layout/process4"/>
    <dgm:cxn modelId="{2F26E166-1133-4A29-93E7-164FA3826114}" type="presParOf" srcId="{4E1A3763-9589-455E-A218-8ED29B190B90}" destId="{2142A3D7-A1BA-44B0-8FD2-EDF57928C49E}" srcOrd="0" destOrd="0" presId="urn:microsoft.com/office/officeart/2005/8/layout/process4"/>
    <dgm:cxn modelId="{F1A63816-0189-4EB5-848B-37685F79F0E7}" type="presParOf" srcId="{854EEABD-E8FE-4F17-969B-3C6F93AE2D37}" destId="{3A8B87A5-2B03-441F-8041-1C4AC0515863}" srcOrd="1" destOrd="0" presId="urn:microsoft.com/office/officeart/2005/8/layout/process4"/>
    <dgm:cxn modelId="{448D1AAF-DB2C-4DED-B301-EB31D9251854}" type="presParOf" srcId="{854EEABD-E8FE-4F17-969B-3C6F93AE2D37}" destId="{60D25A1B-C46A-4CE0-A8B8-CB3BF14CC68B}" srcOrd="2" destOrd="0" presId="urn:microsoft.com/office/officeart/2005/8/layout/process4"/>
    <dgm:cxn modelId="{E2C00C8F-A338-433E-83B3-CED274AC3335}" type="presParOf" srcId="{60D25A1B-C46A-4CE0-A8B8-CB3BF14CC68B}" destId="{8BA4DBAA-1830-491B-A6B3-3DDEBF8584FE}" srcOrd="0" destOrd="0" presId="urn:microsoft.com/office/officeart/2005/8/layout/process4"/>
    <dgm:cxn modelId="{BD57FDA6-9A21-4E4C-B06E-587751B3AE5B}" type="presParOf" srcId="{854EEABD-E8FE-4F17-969B-3C6F93AE2D37}" destId="{BF42685D-74EB-44BC-BDA0-BDED9D884572}" srcOrd="3" destOrd="0" presId="urn:microsoft.com/office/officeart/2005/8/layout/process4"/>
    <dgm:cxn modelId="{23C2825E-D34F-4D53-8664-96B036E443A4}" type="presParOf" srcId="{854EEABD-E8FE-4F17-969B-3C6F93AE2D37}" destId="{F4888C92-A200-4BA3-BDC8-4388C1E682A2}" srcOrd="4" destOrd="0" presId="urn:microsoft.com/office/officeart/2005/8/layout/process4"/>
    <dgm:cxn modelId="{472BB2BF-7524-4408-B4B6-8AB90B66F8C1}" type="presParOf" srcId="{F4888C92-A200-4BA3-BDC8-4388C1E682A2}" destId="{BE3BF24E-ACEF-48A2-B9B3-EDBB5803615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08256-7469-4FF5-A6EE-057748078A93}" type="doc">
      <dgm:prSet loTypeId="urn:microsoft.com/office/officeart/2011/layout/InterconnectedBlockProcess" loCatId="process" qsTypeId="urn:microsoft.com/office/officeart/2005/8/quickstyle/simple5" qsCatId="simple" csTypeId="urn:microsoft.com/office/officeart/2005/8/colors/colorful1" csCatId="colorful" phldr="1"/>
      <dgm:spPr/>
      <dgm:t>
        <a:bodyPr/>
        <a:lstStyle/>
        <a:p>
          <a:endParaRPr lang="en-US"/>
        </a:p>
      </dgm:t>
    </dgm:pt>
    <dgm:pt modelId="{C558472D-44FB-434C-A065-8DBEB26CF849}">
      <dgm:prSet phldrT="[Text]" custT="1"/>
      <dgm:spPr/>
      <dgm:t>
        <a:bodyPr/>
        <a:lstStyle/>
        <a:p>
          <a:r>
            <a:rPr lang="en-US" sz="1600" dirty="0">
              <a:latin typeface="+mn-lt"/>
              <a:cs typeface="Arial" panose="020B0604020202020204" pitchFamily="34" charset="0"/>
            </a:rPr>
            <a:t>Parties </a:t>
          </a:r>
        </a:p>
      </dgm:t>
    </dgm:pt>
    <dgm:pt modelId="{B727FF83-D2DF-44B0-8185-D059379EDABF}" type="parTrans" cxnId="{EAFC18DE-A41B-4CBE-B090-2E4B4F71266E}">
      <dgm:prSet/>
      <dgm:spPr/>
      <dgm:t>
        <a:bodyPr/>
        <a:lstStyle/>
        <a:p>
          <a:endParaRPr lang="en-US">
            <a:latin typeface="+mn-lt"/>
          </a:endParaRPr>
        </a:p>
      </dgm:t>
    </dgm:pt>
    <dgm:pt modelId="{E180B559-1227-45A1-90D2-831922F36615}" type="sibTrans" cxnId="{EAFC18DE-A41B-4CBE-B090-2E4B4F71266E}">
      <dgm:prSet/>
      <dgm:spPr/>
      <dgm:t>
        <a:bodyPr/>
        <a:lstStyle/>
        <a:p>
          <a:endParaRPr lang="en-US">
            <a:latin typeface="+mn-lt"/>
          </a:endParaRPr>
        </a:p>
      </dgm:t>
    </dgm:pt>
    <dgm:pt modelId="{4FD1CC3C-B2EB-4570-B445-92C492A4F397}">
      <dgm:prSet phldrT="[Text]" custT="1"/>
      <dgm:spPr/>
      <dgm:t>
        <a:bodyPr/>
        <a:lstStyle/>
        <a:p>
          <a:pPr algn="l"/>
          <a:r>
            <a:rPr lang="en-US" sz="1400" b="1" dirty="0">
              <a:latin typeface="+mn-lt"/>
              <a:cs typeface="Arial" panose="020B0604020202020204" pitchFamily="34" charset="0"/>
            </a:rPr>
            <a:t>VBS</a:t>
          </a:r>
          <a:r>
            <a:rPr lang="en-ZA" sz="1400" b="1" dirty="0">
              <a:effectLst/>
              <a:latin typeface="+mn-lt"/>
              <a:ea typeface="+mn-ea"/>
              <a:cs typeface="Arial" panose="020B0604020202020204" pitchFamily="34" charset="0"/>
            </a:rPr>
            <a:t> Bank (in liquidation) v USAASA</a:t>
          </a:r>
        </a:p>
        <a:p>
          <a:pPr algn="l"/>
          <a:endParaRPr lang="en-ZA" sz="1400" b="1" dirty="0">
            <a:effectLst/>
            <a:latin typeface="+mn-lt"/>
            <a:ea typeface="+mn-ea"/>
            <a:cs typeface="Arial" panose="020B0604020202020204" pitchFamily="34" charset="0"/>
          </a:endParaRPr>
        </a:p>
      </dgm:t>
    </dgm:pt>
    <dgm:pt modelId="{60B79EB0-2E3E-47BB-9355-EDD0BB0C0C8D}" type="parTrans" cxnId="{C84101D7-B2C3-4F58-9E8D-A95B29474E89}">
      <dgm:prSet/>
      <dgm:spPr/>
      <dgm:t>
        <a:bodyPr/>
        <a:lstStyle/>
        <a:p>
          <a:endParaRPr lang="en-US">
            <a:latin typeface="+mn-lt"/>
          </a:endParaRPr>
        </a:p>
      </dgm:t>
    </dgm:pt>
    <dgm:pt modelId="{E29FED3D-67F5-4095-9508-BDBD163C9907}" type="sibTrans" cxnId="{C84101D7-B2C3-4F58-9E8D-A95B29474E89}">
      <dgm:prSet/>
      <dgm:spPr/>
      <dgm:t>
        <a:bodyPr/>
        <a:lstStyle/>
        <a:p>
          <a:endParaRPr lang="en-US">
            <a:latin typeface="+mn-lt"/>
          </a:endParaRPr>
        </a:p>
      </dgm:t>
    </dgm:pt>
    <dgm:pt modelId="{A5E46DF3-CDFC-4D9D-8827-71CD2E3020C3}">
      <dgm:prSet phldrT="[Text]" custT="1"/>
      <dgm:spPr/>
      <dgm:t>
        <a:bodyPr/>
        <a:lstStyle/>
        <a:p>
          <a:pPr algn="ctr"/>
          <a:r>
            <a:rPr kumimoji="0" lang="en-US" sz="1400" b="0" i="0" u="none" strike="noStrike" cap="none" spc="0" normalizeH="0" baseline="0" noProof="0" dirty="0" smtClean="0">
              <a:ln/>
              <a:effectLst/>
              <a:uLnTx/>
              <a:uFillTx/>
              <a:latin typeface="+mn-lt"/>
              <a:ea typeface="+mn-ea"/>
              <a:cs typeface="Arial" panose="020B0604020202020204" pitchFamily="34" charset="0"/>
            </a:rPr>
            <a:t>R 102 million</a:t>
          </a:r>
          <a:endParaRPr kumimoji="0" lang="en-US" sz="1400" b="0" i="0" u="none" strike="noStrike" cap="none" spc="0" normalizeH="0" baseline="0" noProof="0" dirty="0">
            <a:ln/>
            <a:effectLst/>
            <a:uLnTx/>
            <a:uFillTx/>
            <a:latin typeface="+mn-lt"/>
            <a:ea typeface="+mn-ea"/>
            <a:cs typeface="Arial" panose="020B0604020202020204" pitchFamily="34" charset="0"/>
          </a:endParaRPr>
        </a:p>
        <a:p>
          <a:pPr algn="just"/>
          <a:endParaRPr kumimoji="0" lang="en-GB" sz="1400" b="0" i="0" u="none" strike="noStrike" cap="none" spc="0" normalizeH="0" baseline="0" noProof="0" dirty="0" smtClean="0">
            <a:ln/>
            <a:effectLst/>
            <a:uLnTx/>
            <a:uFillTx/>
            <a:latin typeface="+mn-lt"/>
            <a:ea typeface="+mn-ea"/>
            <a:cs typeface="Arial" panose="020B0604020202020204" pitchFamily="34" charset="0"/>
          </a:endParaRPr>
        </a:p>
        <a:p>
          <a:pPr algn="just"/>
          <a:r>
            <a:rPr kumimoji="0" lang="en-GB" sz="1400" b="0" i="0" u="none" strike="noStrike" cap="none" spc="0" normalizeH="0" baseline="0" noProof="0" dirty="0" smtClean="0">
              <a:ln/>
              <a:effectLst/>
              <a:uLnTx/>
              <a:uFillTx/>
              <a:latin typeface="+mn-lt"/>
              <a:ea typeface="+mn-ea"/>
              <a:cs typeface="Arial" panose="020B0604020202020204" pitchFamily="34" charset="0"/>
            </a:rPr>
            <a:t>Alleged </a:t>
          </a:r>
          <a:r>
            <a:rPr kumimoji="0" lang="en-GB" sz="1400" b="0" i="0" u="none" strike="noStrike" cap="none" spc="0" normalizeH="0" baseline="0" noProof="0" dirty="0">
              <a:ln/>
              <a:effectLst/>
              <a:uLnTx/>
              <a:uFillTx/>
              <a:latin typeface="+mn-lt"/>
              <a:ea typeface="+mn-ea"/>
              <a:cs typeface="Arial" panose="020B0604020202020204" pitchFamily="34" charset="0"/>
            </a:rPr>
            <a:t>breach of the undertaking, VBS Bank (in liquidation) suffered damages in the sum of </a:t>
          </a:r>
          <a:endParaRPr kumimoji="0" lang="en-GB" sz="1400" b="0" i="0" u="none" strike="noStrike" cap="none" spc="0" normalizeH="0" baseline="0" noProof="0" dirty="0" smtClean="0">
            <a:ln/>
            <a:effectLst/>
            <a:uLnTx/>
            <a:uFillTx/>
            <a:latin typeface="+mn-lt"/>
            <a:ea typeface="+mn-ea"/>
            <a:cs typeface="Arial" panose="020B0604020202020204" pitchFamily="34" charset="0"/>
          </a:endParaRPr>
        </a:p>
        <a:p>
          <a:pPr algn="just"/>
          <a:r>
            <a:rPr kumimoji="0" lang="en-GB" sz="1400" b="0" i="0" u="none" strike="noStrike" cap="none" spc="0" normalizeH="0" baseline="0" noProof="0" dirty="0" smtClean="0">
              <a:ln/>
              <a:effectLst/>
              <a:uLnTx/>
              <a:uFillTx/>
              <a:latin typeface="+mn-lt"/>
              <a:ea typeface="+mn-ea"/>
              <a:cs typeface="Arial" panose="020B0604020202020204" pitchFamily="34" charset="0"/>
            </a:rPr>
            <a:t>R </a:t>
          </a:r>
          <a:r>
            <a:rPr kumimoji="0" lang="en-GB" sz="1400" b="0" i="0" u="none" strike="noStrike" cap="none" spc="0" normalizeH="0" baseline="0" noProof="0" dirty="0">
              <a:ln/>
              <a:effectLst/>
              <a:uLnTx/>
              <a:uFillTx/>
              <a:latin typeface="+mn-lt"/>
              <a:ea typeface="+mn-ea"/>
              <a:cs typeface="Arial" panose="020B0604020202020204" pitchFamily="34" charset="0"/>
            </a:rPr>
            <a:t>102 million. </a:t>
          </a:r>
        </a:p>
        <a:p>
          <a:pPr algn="just"/>
          <a:endParaRPr kumimoji="0" lang="en-GB" sz="1400" b="0" i="0" u="none" strike="noStrike" cap="none" spc="0" normalizeH="0" baseline="0" noProof="0" dirty="0">
            <a:ln/>
            <a:effectLst/>
            <a:uLnTx/>
            <a:uFillTx/>
            <a:latin typeface="+mn-lt"/>
            <a:ea typeface="+mn-ea"/>
            <a:cs typeface="Arial" panose="020B0604020202020204" pitchFamily="34" charset="0"/>
          </a:endParaRPr>
        </a:p>
        <a:p>
          <a:pPr algn="just"/>
          <a:r>
            <a:rPr kumimoji="0" lang="en-GB" sz="1400" b="0" i="0" u="none" strike="noStrike" cap="none" spc="0" normalizeH="0" baseline="0" noProof="0" dirty="0">
              <a:ln/>
              <a:effectLst/>
              <a:uLnTx/>
              <a:uFillTx/>
              <a:latin typeface="+mn-lt"/>
              <a:ea typeface="+mn-ea"/>
              <a:cs typeface="Arial" panose="020B0604020202020204" pitchFamily="34" charset="0"/>
            </a:rPr>
            <a:t>High Court </a:t>
          </a:r>
        </a:p>
      </dgm:t>
    </dgm:pt>
    <dgm:pt modelId="{21135DD6-68C4-4B67-84E0-1D2EFD529AD9}" type="parTrans" cxnId="{14B266CD-F866-481C-851F-320714ABA733}">
      <dgm:prSet/>
      <dgm:spPr/>
      <dgm:t>
        <a:bodyPr/>
        <a:lstStyle/>
        <a:p>
          <a:endParaRPr lang="en-US">
            <a:latin typeface="+mn-lt"/>
          </a:endParaRPr>
        </a:p>
      </dgm:t>
    </dgm:pt>
    <dgm:pt modelId="{B50198B0-0E63-4E1D-AEF7-B10B8A6EB799}" type="sibTrans" cxnId="{14B266CD-F866-481C-851F-320714ABA733}">
      <dgm:prSet/>
      <dgm:spPr/>
      <dgm:t>
        <a:bodyPr/>
        <a:lstStyle/>
        <a:p>
          <a:endParaRPr lang="en-US">
            <a:latin typeface="+mn-lt"/>
          </a:endParaRPr>
        </a:p>
      </dgm:t>
    </dgm:pt>
    <dgm:pt modelId="{89EC64CD-05C3-43FE-ABA9-EF9AA174A250}">
      <dgm:prSet phldrT="[Text]" custT="1"/>
      <dgm:spPr/>
      <dgm:t>
        <a:bodyPr/>
        <a:lstStyle/>
        <a:p>
          <a:r>
            <a:rPr lang="en-US" sz="1600" dirty="0">
              <a:latin typeface="+mn-lt"/>
              <a:cs typeface="Arial" panose="020B0604020202020204" pitchFamily="34" charset="0"/>
            </a:rPr>
            <a:t>Status</a:t>
          </a:r>
        </a:p>
      </dgm:t>
    </dgm:pt>
    <dgm:pt modelId="{9AF55337-1FFB-45CC-9C4D-33A439B25B76}" type="parTrans" cxnId="{7EA3B03A-C514-4C6D-9D4E-1C344671DD12}">
      <dgm:prSet/>
      <dgm:spPr/>
      <dgm:t>
        <a:bodyPr/>
        <a:lstStyle/>
        <a:p>
          <a:endParaRPr lang="en-US">
            <a:latin typeface="+mn-lt"/>
          </a:endParaRPr>
        </a:p>
      </dgm:t>
    </dgm:pt>
    <dgm:pt modelId="{A62BB8E8-CC83-4405-8BF6-A83F05C2DADB}" type="sibTrans" cxnId="{7EA3B03A-C514-4C6D-9D4E-1C344671DD12}">
      <dgm:prSet/>
      <dgm:spPr/>
      <dgm:t>
        <a:bodyPr/>
        <a:lstStyle/>
        <a:p>
          <a:endParaRPr lang="en-US">
            <a:latin typeface="+mn-lt"/>
          </a:endParaRPr>
        </a:p>
      </dgm:t>
    </dgm:pt>
    <dgm:pt modelId="{4E013056-82C1-4D22-9D36-5317170A35A1}">
      <dgm:prSet phldrT="[Text]" custT="1"/>
      <dgm:spPr/>
      <dgm:t>
        <a:bodyPr/>
        <a:lstStyle/>
        <a:p>
          <a:pPr algn="just"/>
          <a:r>
            <a:rPr lang="en-US" sz="1400" dirty="0">
              <a:latin typeface="+mn-lt"/>
              <a:cs typeface="Arial" panose="020B0604020202020204" pitchFamily="34" charset="0"/>
            </a:rPr>
            <a:t>The m</a:t>
          </a:r>
          <a:r>
            <a:rPr kumimoji="0" lang="en-GB" sz="1400" b="0" i="0" u="none" strike="noStrike" cap="none" spc="0" normalizeH="0" baseline="0" noProof="0" dirty="0">
              <a:ln/>
              <a:effectLst/>
              <a:uLnTx/>
              <a:uFillTx/>
              <a:latin typeface="+mn-lt"/>
              <a:ea typeface="+mn-ea"/>
              <a:cs typeface="Arial" panose="020B0604020202020204" pitchFamily="34" charset="0"/>
            </a:rPr>
            <a:t>atter was heard by Johannesburg High Court on </a:t>
          </a:r>
          <a:r>
            <a:rPr kumimoji="0" lang="en-GB" sz="1400" b="0" i="0" u="none" strike="noStrike" cap="none" spc="0" normalizeH="0" baseline="0" noProof="0" dirty="0" smtClean="0">
              <a:ln/>
              <a:effectLst/>
              <a:uLnTx/>
              <a:uFillTx/>
              <a:latin typeface="+mn-lt"/>
              <a:ea typeface="+mn-ea"/>
              <a:cs typeface="Arial" panose="020B0604020202020204" pitchFamily="34" charset="0"/>
            </a:rPr>
            <a:t>13 </a:t>
          </a:r>
          <a:r>
            <a:rPr kumimoji="0" lang="en-GB" sz="1400" b="0" i="0" u="none" strike="noStrike" cap="none" spc="0" normalizeH="0" baseline="0" noProof="0" dirty="0">
              <a:ln/>
              <a:effectLst/>
              <a:uLnTx/>
              <a:uFillTx/>
              <a:latin typeface="+mn-lt"/>
              <a:ea typeface="+mn-ea"/>
              <a:cs typeface="Arial" panose="020B0604020202020204" pitchFamily="34" charset="0"/>
            </a:rPr>
            <a:t>May 2022 and judgement is reserved</a:t>
          </a:r>
        </a:p>
        <a:p>
          <a:pPr algn="just"/>
          <a:endParaRPr kumimoji="0" lang="en-GB" sz="1400" b="0" i="0" u="none" strike="noStrike" cap="none" spc="0" normalizeH="0" baseline="0" noProof="0" dirty="0">
            <a:ln/>
            <a:effectLst/>
            <a:uLnTx/>
            <a:uFillTx/>
            <a:latin typeface="+mn-lt"/>
            <a:ea typeface="+mn-ea"/>
            <a:cs typeface="Arial" panose="020B0604020202020204" pitchFamily="34" charset="0"/>
          </a:endParaRPr>
        </a:p>
      </dgm:t>
    </dgm:pt>
    <dgm:pt modelId="{8DF1DBEA-4CB2-431D-B8E7-E1996B0C6E84}" type="parTrans" cxnId="{63089677-0CD2-4FDC-BDEC-11DF05826F6B}">
      <dgm:prSet/>
      <dgm:spPr/>
      <dgm:t>
        <a:bodyPr/>
        <a:lstStyle/>
        <a:p>
          <a:endParaRPr lang="en-US">
            <a:latin typeface="+mn-lt"/>
          </a:endParaRPr>
        </a:p>
      </dgm:t>
    </dgm:pt>
    <dgm:pt modelId="{056FE4D4-578B-4EC2-B41A-774EDC63A62B}" type="sibTrans" cxnId="{63089677-0CD2-4FDC-BDEC-11DF05826F6B}">
      <dgm:prSet/>
      <dgm:spPr/>
      <dgm:t>
        <a:bodyPr/>
        <a:lstStyle/>
        <a:p>
          <a:endParaRPr lang="en-US">
            <a:latin typeface="+mn-lt"/>
          </a:endParaRPr>
        </a:p>
      </dgm:t>
    </dgm:pt>
    <dgm:pt modelId="{79D5D1A6-1C26-4C22-A93C-B619CF78ACC7}">
      <dgm:prSet phldrT="[Text]" custT="1"/>
      <dgm:spPr/>
      <dgm:t>
        <a:bodyPr/>
        <a:lstStyle/>
        <a:p>
          <a:r>
            <a:rPr lang="en-US" sz="1600" dirty="0">
              <a:latin typeface="+mn-lt"/>
              <a:cs typeface="Arial" panose="020B0604020202020204" pitchFamily="34" charset="0"/>
            </a:rPr>
            <a:t>Details of the Claim</a:t>
          </a:r>
          <a:r>
            <a:rPr lang="en-US" sz="2700" dirty="0">
              <a:latin typeface="+mn-lt"/>
            </a:rPr>
            <a:t> </a:t>
          </a:r>
        </a:p>
      </dgm:t>
    </dgm:pt>
    <dgm:pt modelId="{BD9E9FCF-8CEC-4DD2-B25E-23EB9BC14106}" type="parTrans" cxnId="{A571046E-60E9-4EAA-87FF-D765C54BCABF}">
      <dgm:prSet/>
      <dgm:spPr/>
      <dgm:t>
        <a:bodyPr/>
        <a:lstStyle/>
        <a:p>
          <a:endParaRPr lang="en-US">
            <a:latin typeface="+mn-lt"/>
          </a:endParaRPr>
        </a:p>
      </dgm:t>
    </dgm:pt>
    <dgm:pt modelId="{CF4F1E3A-D846-4E85-9EC6-004F79D8DBCC}" type="sibTrans" cxnId="{A571046E-60E9-4EAA-87FF-D765C54BCABF}">
      <dgm:prSet/>
      <dgm:spPr/>
      <dgm:t>
        <a:bodyPr/>
        <a:lstStyle/>
        <a:p>
          <a:endParaRPr lang="en-US">
            <a:latin typeface="+mn-lt"/>
          </a:endParaRPr>
        </a:p>
      </dgm:t>
    </dgm:pt>
    <dgm:pt modelId="{66EEDD53-3497-464C-802E-5E8972819784}">
      <dgm:prSet custT="1"/>
      <dgm:spPr/>
      <dgm:t>
        <a:bodyPr/>
        <a:lstStyle/>
        <a:p>
          <a:pPr algn="just" rtl="0"/>
          <a:r>
            <a:rPr kumimoji="0" lang="en-GB" sz="1400" b="0" i="0" u="none" strike="noStrike" cap="none" spc="0" normalizeH="0" baseline="0" noProof="0" dirty="0">
              <a:ln/>
              <a:effectLst/>
              <a:uLnTx/>
              <a:uFillTx/>
              <a:latin typeface="+mn-lt"/>
              <a:ea typeface="+mn-ea"/>
              <a:cs typeface="Arial" panose="020B0604020202020204" pitchFamily="34" charset="0"/>
            </a:rPr>
            <a:t>On 7 June 2021 USAASA was served with a Notice of Motion claiming R102 million from USAASA, alleging USAASA to be in breach of a letter of undertaking signed by a former CEO of USAASA on 16 January 2016, whereby it is alleged that USAASA undertook to pay all invoices submitted by Leratadima Marketing Solutions (in liquidation) into a VBS Bank account.</a:t>
          </a:r>
        </a:p>
        <a:p>
          <a:pPr algn="just" rtl="0"/>
          <a:endParaRPr kumimoji="0" lang="en-GB" sz="1400" b="0" i="0" u="none" strike="noStrike" cap="none" spc="0" normalizeH="0" baseline="0" noProof="0" dirty="0">
            <a:ln/>
            <a:effectLst/>
            <a:uLnTx/>
            <a:uFillTx/>
            <a:latin typeface="+mn-lt"/>
            <a:ea typeface="+mn-ea"/>
            <a:cs typeface="Arial" panose="020B0604020202020204" pitchFamily="34" charset="0"/>
          </a:endParaRPr>
        </a:p>
        <a:p>
          <a:pPr algn="just" rtl="0"/>
          <a:r>
            <a:rPr lang="en-US" sz="1400" b="0" dirty="0">
              <a:latin typeface="+mn-lt"/>
              <a:cs typeface="Arial" panose="020B0604020202020204" pitchFamily="34" charset="0"/>
            </a:rPr>
            <a:t>There was no contract signed between USAASA and VBS. The Contract was between USAASA and Leratadima  Marketing Solutions (in liquidation). Leratadima was a supplier for the BDM project.  This is a delictual claim. </a:t>
          </a:r>
          <a:endParaRPr lang="en-US" sz="1400" dirty="0">
            <a:latin typeface="+mn-lt"/>
            <a:cs typeface="Arial" panose="020B0604020202020204" pitchFamily="34" charset="0"/>
          </a:endParaRPr>
        </a:p>
      </dgm:t>
    </dgm:pt>
    <dgm:pt modelId="{2FAE6E12-82ED-47E5-813D-B7EA2DFAB8C7}" type="parTrans" cxnId="{04203718-93E0-40ED-8CE6-6A3CBB2FEA1D}">
      <dgm:prSet/>
      <dgm:spPr/>
      <dgm:t>
        <a:bodyPr/>
        <a:lstStyle/>
        <a:p>
          <a:endParaRPr lang="en-US">
            <a:latin typeface="+mn-lt"/>
          </a:endParaRPr>
        </a:p>
      </dgm:t>
    </dgm:pt>
    <dgm:pt modelId="{A2CD39C7-C88D-4792-B74B-ABBCE9DA6B0F}" type="sibTrans" cxnId="{04203718-93E0-40ED-8CE6-6A3CBB2FEA1D}">
      <dgm:prSet/>
      <dgm:spPr/>
      <dgm:t>
        <a:bodyPr/>
        <a:lstStyle/>
        <a:p>
          <a:endParaRPr lang="en-US">
            <a:latin typeface="+mn-lt"/>
          </a:endParaRPr>
        </a:p>
      </dgm:t>
    </dgm:pt>
    <dgm:pt modelId="{BB83062C-F223-4FEF-9F30-4329B8C50AB1}">
      <dgm:prSet phldrT="[Text]" custT="1"/>
      <dgm:spPr/>
      <dgm:t>
        <a:bodyPr/>
        <a:lstStyle/>
        <a:p>
          <a:pPr algn="l"/>
          <a:r>
            <a:rPr lang="en-US" sz="1600" dirty="0">
              <a:latin typeface="+mn-lt"/>
              <a:cs typeface="Arial" panose="020B0604020202020204" pitchFamily="34" charset="0"/>
            </a:rPr>
            <a:t>            Claim </a:t>
          </a:r>
        </a:p>
      </dgm:t>
    </dgm:pt>
    <dgm:pt modelId="{772FE0C1-98F6-47C3-B8B0-1FE82368A9E0}" type="sibTrans" cxnId="{3F4A83B1-1EE3-4A02-8AF3-E78681DC08F6}">
      <dgm:prSet/>
      <dgm:spPr/>
      <dgm:t>
        <a:bodyPr/>
        <a:lstStyle/>
        <a:p>
          <a:endParaRPr lang="en-US">
            <a:latin typeface="+mn-lt"/>
          </a:endParaRPr>
        </a:p>
      </dgm:t>
    </dgm:pt>
    <dgm:pt modelId="{3D50572C-4E61-4020-91E8-BA31C7694D07}" type="parTrans" cxnId="{3F4A83B1-1EE3-4A02-8AF3-E78681DC08F6}">
      <dgm:prSet/>
      <dgm:spPr/>
      <dgm:t>
        <a:bodyPr/>
        <a:lstStyle/>
        <a:p>
          <a:endParaRPr lang="en-US">
            <a:latin typeface="+mn-lt"/>
          </a:endParaRPr>
        </a:p>
      </dgm:t>
    </dgm:pt>
    <dgm:pt modelId="{6F6B88F8-005D-4F09-8556-1E32EFF85A74}" type="pres">
      <dgm:prSet presAssocID="{D4208256-7469-4FF5-A6EE-057748078A93}" presName="Name0" presStyleCnt="0">
        <dgm:presLayoutVars>
          <dgm:chMax val="7"/>
          <dgm:chPref val="5"/>
          <dgm:dir/>
          <dgm:animOne val="branch"/>
          <dgm:animLvl val="lvl"/>
        </dgm:presLayoutVars>
      </dgm:prSet>
      <dgm:spPr/>
      <dgm:t>
        <a:bodyPr/>
        <a:lstStyle/>
        <a:p>
          <a:endParaRPr lang="en-ZA"/>
        </a:p>
      </dgm:t>
    </dgm:pt>
    <dgm:pt modelId="{0DD3EA5C-84A8-4619-A6E2-4273E48440E5}" type="pres">
      <dgm:prSet presAssocID="{79D5D1A6-1C26-4C22-A93C-B619CF78ACC7}" presName="ChildAccent4" presStyleCnt="0"/>
      <dgm:spPr/>
    </dgm:pt>
    <dgm:pt modelId="{47BE60CF-D3D5-429D-ABAC-AE4FBAC9A1FE}" type="pres">
      <dgm:prSet presAssocID="{79D5D1A6-1C26-4C22-A93C-B619CF78ACC7}" presName="ChildAccent" presStyleLbl="alignImgPlace1" presStyleIdx="0" presStyleCnt="4" custScaleX="207319" custScaleY="83566" custLinFactNeighborX="57747" custLinFactNeighborY="-5798"/>
      <dgm:spPr/>
      <dgm:t>
        <a:bodyPr/>
        <a:lstStyle/>
        <a:p>
          <a:endParaRPr lang="en-ZA"/>
        </a:p>
      </dgm:t>
    </dgm:pt>
    <dgm:pt modelId="{2ABE0705-39A1-4D9B-A8EA-B73CA68FC0BC}" type="pres">
      <dgm:prSet presAssocID="{79D5D1A6-1C26-4C22-A93C-B619CF78ACC7}" presName="Child4" presStyleLbl="revTx" presStyleIdx="0" presStyleCnt="0">
        <dgm:presLayoutVars>
          <dgm:chMax val="0"/>
          <dgm:chPref val="0"/>
          <dgm:bulletEnabled val="1"/>
        </dgm:presLayoutVars>
      </dgm:prSet>
      <dgm:spPr/>
      <dgm:t>
        <a:bodyPr/>
        <a:lstStyle/>
        <a:p>
          <a:endParaRPr lang="en-ZA"/>
        </a:p>
      </dgm:t>
    </dgm:pt>
    <dgm:pt modelId="{D28CEC61-EFF0-420E-8072-65818C723F51}" type="pres">
      <dgm:prSet presAssocID="{79D5D1A6-1C26-4C22-A93C-B619CF78ACC7}" presName="Parent4" presStyleLbl="node1" presStyleIdx="0" presStyleCnt="4" custScaleX="207284" custScaleY="54415" custLinFactNeighborX="59379" custLinFactNeighborY="20897">
        <dgm:presLayoutVars>
          <dgm:chMax val="2"/>
          <dgm:chPref val="1"/>
          <dgm:bulletEnabled val="1"/>
        </dgm:presLayoutVars>
      </dgm:prSet>
      <dgm:spPr/>
      <dgm:t>
        <a:bodyPr/>
        <a:lstStyle/>
        <a:p>
          <a:endParaRPr lang="en-ZA"/>
        </a:p>
      </dgm:t>
    </dgm:pt>
    <dgm:pt modelId="{55F2F252-BCD7-40FD-9A40-B2C622E4AAE3}" type="pres">
      <dgm:prSet presAssocID="{89EC64CD-05C3-43FE-ABA9-EF9AA174A250}" presName="ChildAccent3" presStyleCnt="0"/>
      <dgm:spPr/>
    </dgm:pt>
    <dgm:pt modelId="{8EDE7265-F370-4228-BF2C-2A47C388DC65}" type="pres">
      <dgm:prSet presAssocID="{89EC64CD-05C3-43FE-ABA9-EF9AA174A250}" presName="ChildAccent" presStyleLbl="alignImgPlace1" presStyleIdx="1" presStyleCnt="4" custScaleX="117455" custScaleY="93874" custLinFactNeighborX="-5066" custLinFactNeighborY="-391"/>
      <dgm:spPr/>
      <dgm:t>
        <a:bodyPr/>
        <a:lstStyle/>
        <a:p>
          <a:endParaRPr lang="en-ZA"/>
        </a:p>
      </dgm:t>
    </dgm:pt>
    <dgm:pt modelId="{381AC06B-2E61-4417-931B-13DA8D77B44A}" type="pres">
      <dgm:prSet presAssocID="{89EC64CD-05C3-43FE-ABA9-EF9AA174A250}" presName="Child3" presStyleLbl="revTx" presStyleIdx="0" presStyleCnt="0">
        <dgm:presLayoutVars>
          <dgm:chMax val="0"/>
          <dgm:chPref val="0"/>
          <dgm:bulletEnabled val="1"/>
        </dgm:presLayoutVars>
      </dgm:prSet>
      <dgm:spPr/>
      <dgm:t>
        <a:bodyPr/>
        <a:lstStyle/>
        <a:p>
          <a:endParaRPr lang="en-ZA"/>
        </a:p>
      </dgm:t>
    </dgm:pt>
    <dgm:pt modelId="{7192ACD1-7124-4FBC-9251-04B50CB771D8}" type="pres">
      <dgm:prSet presAssocID="{89EC64CD-05C3-43FE-ABA9-EF9AA174A250}" presName="Parent3" presStyleLbl="node1" presStyleIdx="1" presStyleCnt="4" custScaleX="119336" custScaleY="63858" custLinFactNeighborX="-7212" custLinFactNeighborY="15937">
        <dgm:presLayoutVars>
          <dgm:chMax val="2"/>
          <dgm:chPref val="1"/>
          <dgm:bulletEnabled val="1"/>
        </dgm:presLayoutVars>
      </dgm:prSet>
      <dgm:spPr/>
      <dgm:t>
        <a:bodyPr/>
        <a:lstStyle/>
        <a:p>
          <a:endParaRPr lang="en-ZA"/>
        </a:p>
      </dgm:t>
    </dgm:pt>
    <dgm:pt modelId="{4B2E08CB-5BA8-408A-BC23-73D7342037DB}" type="pres">
      <dgm:prSet presAssocID="{BB83062C-F223-4FEF-9F30-4329B8C50AB1}" presName="ChildAccent2" presStyleCnt="0"/>
      <dgm:spPr/>
    </dgm:pt>
    <dgm:pt modelId="{E8F15722-8EE9-4A82-92E2-1BF4A4830B40}" type="pres">
      <dgm:prSet presAssocID="{BB83062C-F223-4FEF-9F30-4329B8C50AB1}" presName="ChildAccent" presStyleLbl="alignImgPlace1" presStyleIdx="2" presStyleCnt="4" custScaleX="127395" custLinFactNeighborX="-31963" custLinFactNeighborY="1102"/>
      <dgm:spPr/>
      <dgm:t>
        <a:bodyPr/>
        <a:lstStyle/>
        <a:p>
          <a:endParaRPr lang="en-ZA"/>
        </a:p>
      </dgm:t>
    </dgm:pt>
    <dgm:pt modelId="{D181D7BD-BEA4-4861-932D-8CF924D3E309}" type="pres">
      <dgm:prSet presAssocID="{BB83062C-F223-4FEF-9F30-4329B8C50AB1}" presName="Child2" presStyleLbl="revTx" presStyleIdx="0" presStyleCnt="0">
        <dgm:presLayoutVars>
          <dgm:chMax val="0"/>
          <dgm:chPref val="0"/>
          <dgm:bulletEnabled val="1"/>
        </dgm:presLayoutVars>
      </dgm:prSet>
      <dgm:spPr/>
      <dgm:t>
        <a:bodyPr/>
        <a:lstStyle/>
        <a:p>
          <a:endParaRPr lang="en-ZA"/>
        </a:p>
      </dgm:t>
    </dgm:pt>
    <dgm:pt modelId="{7302BD8D-A42F-43B2-94FF-9516899DB7C8}" type="pres">
      <dgm:prSet presAssocID="{BB83062C-F223-4FEF-9F30-4329B8C50AB1}" presName="Parent2" presStyleLbl="node1" presStyleIdx="2" presStyleCnt="4" custScaleX="123378" custScaleY="88847" custLinFactNeighborX="-32788" custLinFactNeighborY="15564">
        <dgm:presLayoutVars>
          <dgm:chMax val="2"/>
          <dgm:chPref val="1"/>
          <dgm:bulletEnabled val="1"/>
        </dgm:presLayoutVars>
      </dgm:prSet>
      <dgm:spPr/>
      <dgm:t>
        <a:bodyPr/>
        <a:lstStyle/>
        <a:p>
          <a:endParaRPr lang="en-ZA"/>
        </a:p>
      </dgm:t>
    </dgm:pt>
    <dgm:pt modelId="{2290CFB1-C092-47C1-A80A-836A5CFA71D6}" type="pres">
      <dgm:prSet presAssocID="{C558472D-44FB-434C-A065-8DBEB26CF849}" presName="ChildAccent1" presStyleCnt="0"/>
      <dgm:spPr/>
    </dgm:pt>
    <dgm:pt modelId="{F219E99F-0FFB-4CE5-B293-8F58E2A17058}" type="pres">
      <dgm:prSet presAssocID="{C558472D-44FB-434C-A065-8DBEB26CF849}" presName="ChildAccent" presStyleLbl="alignImgPlace1" presStyleIdx="3" presStyleCnt="4" custScaleX="125646" custLinFactNeighborX="-58930" custLinFactNeighborY="7122"/>
      <dgm:spPr/>
      <dgm:t>
        <a:bodyPr/>
        <a:lstStyle/>
        <a:p>
          <a:endParaRPr lang="en-ZA"/>
        </a:p>
      </dgm:t>
    </dgm:pt>
    <dgm:pt modelId="{7CA574E5-A9E1-4E4B-8BE7-9EB44232B37A}" type="pres">
      <dgm:prSet presAssocID="{C558472D-44FB-434C-A065-8DBEB26CF849}" presName="Child1" presStyleLbl="revTx" presStyleIdx="0" presStyleCnt="0">
        <dgm:presLayoutVars>
          <dgm:chMax val="0"/>
          <dgm:chPref val="0"/>
          <dgm:bulletEnabled val="1"/>
        </dgm:presLayoutVars>
      </dgm:prSet>
      <dgm:spPr/>
      <dgm:t>
        <a:bodyPr/>
        <a:lstStyle/>
        <a:p>
          <a:endParaRPr lang="en-ZA"/>
        </a:p>
      </dgm:t>
    </dgm:pt>
    <dgm:pt modelId="{6DE60506-F233-40EE-962B-9D738CF897BF}" type="pres">
      <dgm:prSet presAssocID="{C558472D-44FB-434C-A065-8DBEB26CF849}" presName="Parent1" presStyleLbl="node1" presStyleIdx="3" presStyleCnt="4" custScaleX="126556" custScaleY="100609" custLinFactNeighborX="-59362" custLinFactNeighborY="1749">
        <dgm:presLayoutVars>
          <dgm:chMax val="2"/>
          <dgm:chPref val="1"/>
          <dgm:bulletEnabled val="1"/>
        </dgm:presLayoutVars>
      </dgm:prSet>
      <dgm:spPr/>
      <dgm:t>
        <a:bodyPr/>
        <a:lstStyle/>
        <a:p>
          <a:endParaRPr lang="en-ZA"/>
        </a:p>
      </dgm:t>
    </dgm:pt>
  </dgm:ptLst>
  <dgm:cxnLst>
    <dgm:cxn modelId="{88150EAD-CECB-4EA2-992F-351FF44BD559}" type="presOf" srcId="{D4208256-7469-4FF5-A6EE-057748078A93}" destId="{6F6B88F8-005D-4F09-8556-1E32EFF85A74}" srcOrd="0" destOrd="0" presId="urn:microsoft.com/office/officeart/2011/layout/InterconnectedBlockProcess"/>
    <dgm:cxn modelId="{8735D7E0-2FDF-46B0-BB66-24067E9CC6FB}" type="presOf" srcId="{79D5D1A6-1C26-4C22-A93C-B619CF78ACC7}" destId="{D28CEC61-EFF0-420E-8072-65818C723F51}" srcOrd="0" destOrd="0" presId="urn:microsoft.com/office/officeart/2011/layout/InterconnectedBlockProcess"/>
    <dgm:cxn modelId="{D175E447-99BA-4F09-8542-1B86AB017310}" type="presOf" srcId="{4FD1CC3C-B2EB-4570-B445-92C492A4F397}" destId="{F219E99F-0FFB-4CE5-B293-8F58E2A17058}" srcOrd="0" destOrd="0" presId="urn:microsoft.com/office/officeart/2011/layout/InterconnectedBlockProcess"/>
    <dgm:cxn modelId="{B1D9B02A-4C1B-4756-93E7-A70740464E0F}" type="presOf" srcId="{4E013056-82C1-4D22-9D36-5317170A35A1}" destId="{381AC06B-2E61-4417-931B-13DA8D77B44A}" srcOrd="1" destOrd="0" presId="urn:microsoft.com/office/officeart/2011/layout/InterconnectedBlockProcess"/>
    <dgm:cxn modelId="{8EB54378-3F86-49C1-A16C-6359ED0A00CB}" type="presOf" srcId="{A5E46DF3-CDFC-4D9D-8827-71CD2E3020C3}" destId="{E8F15722-8EE9-4A82-92E2-1BF4A4830B40}" srcOrd="0" destOrd="0" presId="urn:microsoft.com/office/officeart/2011/layout/InterconnectedBlockProcess"/>
    <dgm:cxn modelId="{7D97EFBE-33DA-4A53-9E07-53B461D9B013}" type="presOf" srcId="{66EEDD53-3497-464C-802E-5E8972819784}" destId="{2ABE0705-39A1-4D9B-A8EA-B73CA68FC0BC}" srcOrd="1" destOrd="0" presId="urn:microsoft.com/office/officeart/2011/layout/InterconnectedBlockProcess"/>
    <dgm:cxn modelId="{63089677-0CD2-4FDC-BDEC-11DF05826F6B}" srcId="{89EC64CD-05C3-43FE-ABA9-EF9AA174A250}" destId="{4E013056-82C1-4D22-9D36-5317170A35A1}" srcOrd="0" destOrd="0" parTransId="{8DF1DBEA-4CB2-431D-B8E7-E1996B0C6E84}" sibTransId="{056FE4D4-578B-4EC2-B41A-774EDC63A62B}"/>
    <dgm:cxn modelId="{F8895D7B-FAFD-4ACF-8D59-2435A23B1171}" type="presOf" srcId="{BB83062C-F223-4FEF-9F30-4329B8C50AB1}" destId="{7302BD8D-A42F-43B2-94FF-9516899DB7C8}" srcOrd="0" destOrd="0" presId="urn:microsoft.com/office/officeart/2011/layout/InterconnectedBlockProcess"/>
    <dgm:cxn modelId="{A571046E-60E9-4EAA-87FF-D765C54BCABF}" srcId="{D4208256-7469-4FF5-A6EE-057748078A93}" destId="{79D5D1A6-1C26-4C22-A93C-B619CF78ACC7}" srcOrd="3" destOrd="0" parTransId="{BD9E9FCF-8CEC-4DD2-B25E-23EB9BC14106}" sibTransId="{CF4F1E3A-D846-4E85-9EC6-004F79D8DBCC}"/>
    <dgm:cxn modelId="{3F4A83B1-1EE3-4A02-8AF3-E78681DC08F6}" srcId="{D4208256-7469-4FF5-A6EE-057748078A93}" destId="{BB83062C-F223-4FEF-9F30-4329B8C50AB1}" srcOrd="1" destOrd="0" parTransId="{3D50572C-4E61-4020-91E8-BA31C7694D07}" sibTransId="{772FE0C1-98F6-47C3-B8B0-1FE82368A9E0}"/>
    <dgm:cxn modelId="{04203718-93E0-40ED-8CE6-6A3CBB2FEA1D}" srcId="{79D5D1A6-1C26-4C22-A93C-B619CF78ACC7}" destId="{66EEDD53-3497-464C-802E-5E8972819784}" srcOrd="0" destOrd="0" parTransId="{2FAE6E12-82ED-47E5-813D-B7EA2DFAB8C7}" sibTransId="{A2CD39C7-C88D-4792-B74B-ABBCE9DA6B0F}"/>
    <dgm:cxn modelId="{2604BA1D-5D1F-4462-82A7-43902909C716}" type="presOf" srcId="{4FD1CC3C-B2EB-4570-B445-92C492A4F397}" destId="{7CA574E5-A9E1-4E4B-8BE7-9EB44232B37A}" srcOrd="1" destOrd="0" presId="urn:microsoft.com/office/officeart/2011/layout/InterconnectedBlockProcess"/>
    <dgm:cxn modelId="{7E99034F-79BF-48D2-8705-829DE4D650E5}" type="presOf" srcId="{C558472D-44FB-434C-A065-8DBEB26CF849}" destId="{6DE60506-F233-40EE-962B-9D738CF897BF}" srcOrd="0" destOrd="0" presId="urn:microsoft.com/office/officeart/2011/layout/InterconnectedBlockProcess"/>
    <dgm:cxn modelId="{D7C2C4EF-9662-4473-8BDE-1AE61E7E4FCE}" type="presOf" srcId="{A5E46DF3-CDFC-4D9D-8827-71CD2E3020C3}" destId="{D181D7BD-BEA4-4861-932D-8CF924D3E309}" srcOrd="1" destOrd="0" presId="urn:microsoft.com/office/officeart/2011/layout/InterconnectedBlockProcess"/>
    <dgm:cxn modelId="{C84101D7-B2C3-4F58-9E8D-A95B29474E89}" srcId="{C558472D-44FB-434C-A065-8DBEB26CF849}" destId="{4FD1CC3C-B2EB-4570-B445-92C492A4F397}" srcOrd="0" destOrd="0" parTransId="{60B79EB0-2E3E-47BB-9355-EDD0BB0C0C8D}" sibTransId="{E29FED3D-67F5-4095-9508-BDBD163C9907}"/>
    <dgm:cxn modelId="{B24E4175-7501-4E86-9B08-E9685E380F00}" type="presOf" srcId="{66EEDD53-3497-464C-802E-5E8972819784}" destId="{47BE60CF-D3D5-429D-ABAC-AE4FBAC9A1FE}" srcOrd="0" destOrd="0" presId="urn:microsoft.com/office/officeart/2011/layout/InterconnectedBlockProcess"/>
    <dgm:cxn modelId="{E8717452-A582-47EB-A07F-E9C056ABF173}" type="presOf" srcId="{4E013056-82C1-4D22-9D36-5317170A35A1}" destId="{8EDE7265-F370-4228-BF2C-2A47C388DC65}" srcOrd="0" destOrd="0" presId="urn:microsoft.com/office/officeart/2011/layout/InterconnectedBlockProcess"/>
    <dgm:cxn modelId="{93D7ABDE-7BD2-48D0-9C21-0E7AFD7E90AB}" type="presOf" srcId="{89EC64CD-05C3-43FE-ABA9-EF9AA174A250}" destId="{7192ACD1-7124-4FBC-9251-04B50CB771D8}" srcOrd="0" destOrd="0" presId="urn:microsoft.com/office/officeart/2011/layout/InterconnectedBlockProcess"/>
    <dgm:cxn modelId="{14B266CD-F866-481C-851F-320714ABA733}" srcId="{BB83062C-F223-4FEF-9F30-4329B8C50AB1}" destId="{A5E46DF3-CDFC-4D9D-8827-71CD2E3020C3}" srcOrd="0" destOrd="0" parTransId="{21135DD6-68C4-4B67-84E0-1D2EFD529AD9}" sibTransId="{B50198B0-0E63-4E1D-AEF7-B10B8A6EB799}"/>
    <dgm:cxn modelId="{7EA3B03A-C514-4C6D-9D4E-1C344671DD12}" srcId="{D4208256-7469-4FF5-A6EE-057748078A93}" destId="{89EC64CD-05C3-43FE-ABA9-EF9AA174A250}" srcOrd="2" destOrd="0" parTransId="{9AF55337-1FFB-45CC-9C4D-33A439B25B76}" sibTransId="{A62BB8E8-CC83-4405-8BF6-A83F05C2DADB}"/>
    <dgm:cxn modelId="{EAFC18DE-A41B-4CBE-B090-2E4B4F71266E}" srcId="{D4208256-7469-4FF5-A6EE-057748078A93}" destId="{C558472D-44FB-434C-A065-8DBEB26CF849}" srcOrd="0" destOrd="0" parTransId="{B727FF83-D2DF-44B0-8185-D059379EDABF}" sibTransId="{E180B559-1227-45A1-90D2-831922F36615}"/>
    <dgm:cxn modelId="{7C3001C7-B5D0-467F-A45F-2BBFA7AA4C05}" type="presParOf" srcId="{6F6B88F8-005D-4F09-8556-1E32EFF85A74}" destId="{0DD3EA5C-84A8-4619-A6E2-4273E48440E5}" srcOrd="0" destOrd="0" presId="urn:microsoft.com/office/officeart/2011/layout/InterconnectedBlockProcess"/>
    <dgm:cxn modelId="{87DF6AC9-EF5A-41E7-8E7F-B8C4969B753A}" type="presParOf" srcId="{0DD3EA5C-84A8-4619-A6E2-4273E48440E5}" destId="{47BE60CF-D3D5-429D-ABAC-AE4FBAC9A1FE}" srcOrd="0" destOrd="0" presId="urn:microsoft.com/office/officeart/2011/layout/InterconnectedBlockProcess"/>
    <dgm:cxn modelId="{7ED261A3-5D8B-44EC-9C55-F23B4CDD1C08}" type="presParOf" srcId="{6F6B88F8-005D-4F09-8556-1E32EFF85A74}" destId="{2ABE0705-39A1-4D9B-A8EA-B73CA68FC0BC}" srcOrd="1" destOrd="0" presId="urn:microsoft.com/office/officeart/2011/layout/InterconnectedBlockProcess"/>
    <dgm:cxn modelId="{1170E089-F0B2-4728-88E9-A35287AAA85E}" type="presParOf" srcId="{6F6B88F8-005D-4F09-8556-1E32EFF85A74}" destId="{D28CEC61-EFF0-420E-8072-65818C723F51}" srcOrd="2" destOrd="0" presId="urn:microsoft.com/office/officeart/2011/layout/InterconnectedBlockProcess"/>
    <dgm:cxn modelId="{199E8939-FA21-4A2B-A6B1-05D64AF2A534}" type="presParOf" srcId="{6F6B88F8-005D-4F09-8556-1E32EFF85A74}" destId="{55F2F252-BCD7-40FD-9A40-B2C622E4AAE3}" srcOrd="3" destOrd="0" presId="urn:microsoft.com/office/officeart/2011/layout/InterconnectedBlockProcess"/>
    <dgm:cxn modelId="{F7342B4B-16CC-4288-ADF5-59C88BC95F17}" type="presParOf" srcId="{55F2F252-BCD7-40FD-9A40-B2C622E4AAE3}" destId="{8EDE7265-F370-4228-BF2C-2A47C388DC65}" srcOrd="0" destOrd="0" presId="urn:microsoft.com/office/officeart/2011/layout/InterconnectedBlockProcess"/>
    <dgm:cxn modelId="{D04DFE3D-6102-4362-8FA5-4BC7C79F0B91}" type="presParOf" srcId="{6F6B88F8-005D-4F09-8556-1E32EFF85A74}" destId="{381AC06B-2E61-4417-931B-13DA8D77B44A}" srcOrd="4" destOrd="0" presId="urn:microsoft.com/office/officeart/2011/layout/InterconnectedBlockProcess"/>
    <dgm:cxn modelId="{BF54B369-B15E-430D-941C-298ED3B519D8}" type="presParOf" srcId="{6F6B88F8-005D-4F09-8556-1E32EFF85A74}" destId="{7192ACD1-7124-4FBC-9251-04B50CB771D8}" srcOrd="5" destOrd="0" presId="urn:microsoft.com/office/officeart/2011/layout/InterconnectedBlockProcess"/>
    <dgm:cxn modelId="{65E61CC9-F197-4E8D-821C-672C19399E89}" type="presParOf" srcId="{6F6B88F8-005D-4F09-8556-1E32EFF85A74}" destId="{4B2E08CB-5BA8-408A-BC23-73D7342037DB}" srcOrd="6" destOrd="0" presId="urn:microsoft.com/office/officeart/2011/layout/InterconnectedBlockProcess"/>
    <dgm:cxn modelId="{96E6082D-4D7E-4794-87A4-0A4E280355F1}" type="presParOf" srcId="{4B2E08CB-5BA8-408A-BC23-73D7342037DB}" destId="{E8F15722-8EE9-4A82-92E2-1BF4A4830B40}" srcOrd="0" destOrd="0" presId="urn:microsoft.com/office/officeart/2011/layout/InterconnectedBlockProcess"/>
    <dgm:cxn modelId="{C4AD0D06-35A7-4E8F-8C31-A39A835E7B50}" type="presParOf" srcId="{6F6B88F8-005D-4F09-8556-1E32EFF85A74}" destId="{D181D7BD-BEA4-4861-932D-8CF924D3E309}" srcOrd="7" destOrd="0" presId="urn:microsoft.com/office/officeart/2011/layout/InterconnectedBlockProcess"/>
    <dgm:cxn modelId="{37E2FDBC-76BF-4C4E-B788-53BCF87B415D}" type="presParOf" srcId="{6F6B88F8-005D-4F09-8556-1E32EFF85A74}" destId="{7302BD8D-A42F-43B2-94FF-9516899DB7C8}" srcOrd="8" destOrd="0" presId="urn:microsoft.com/office/officeart/2011/layout/InterconnectedBlockProcess"/>
    <dgm:cxn modelId="{F64CEE5A-4C12-4E68-9014-3C862551C6C0}" type="presParOf" srcId="{6F6B88F8-005D-4F09-8556-1E32EFF85A74}" destId="{2290CFB1-C092-47C1-A80A-836A5CFA71D6}" srcOrd="9" destOrd="0" presId="urn:microsoft.com/office/officeart/2011/layout/InterconnectedBlockProcess"/>
    <dgm:cxn modelId="{6BDABEE9-821A-4D34-887B-5588AE902C2F}" type="presParOf" srcId="{2290CFB1-C092-47C1-A80A-836A5CFA71D6}" destId="{F219E99F-0FFB-4CE5-B293-8F58E2A17058}" srcOrd="0" destOrd="0" presId="urn:microsoft.com/office/officeart/2011/layout/InterconnectedBlockProcess"/>
    <dgm:cxn modelId="{BBB470FF-8332-44EB-9969-BAC921A11426}" type="presParOf" srcId="{6F6B88F8-005D-4F09-8556-1E32EFF85A74}" destId="{7CA574E5-A9E1-4E4B-8BE7-9EB44232B37A}" srcOrd="10" destOrd="0" presId="urn:microsoft.com/office/officeart/2011/layout/InterconnectedBlockProcess"/>
    <dgm:cxn modelId="{615373A6-3B08-4F49-B96E-28A7D47D5656}" type="presParOf" srcId="{6F6B88F8-005D-4F09-8556-1E32EFF85A74}" destId="{6DE60506-F233-40EE-962B-9D738CF897BF}"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208256-7469-4FF5-A6EE-057748078A93}" type="doc">
      <dgm:prSet loTypeId="urn:microsoft.com/office/officeart/2011/layout/InterconnectedBlockProcess" loCatId="process" qsTypeId="urn:microsoft.com/office/officeart/2005/8/quickstyle/simple5" qsCatId="simple" csTypeId="urn:microsoft.com/office/officeart/2005/8/colors/colorful1" csCatId="colorful" phldr="1"/>
      <dgm:spPr/>
      <dgm:t>
        <a:bodyPr/>
        <a:lstStyle/>
        <a:p>
          <a:endParaRPr lang="en-US"/>
        </a:p>
      </dgm:t>
    </dgm:pt>
    <dgm:pt modelId="{C558472D-44FB-434C-A065-8DBEB26CF849}">
      <dgm:prSet phldrT="[Text]" custT="1"/>
      <dgm:spPr/>
      <dgm:t>
        <a:bodyPr/>
        <a:lstStyle/>
        <a:p>
          <a:r>
            <a:rPr lang="en-US" sz="1600" b="1" dirty="0">
              <a:latin typeface="+mj-lt"/>
              <a:cs typeface="Arial" panose="020B0604020202020204" pitchFamily="34" charset="0"/>
            </a:rPr>
            <a:t>Parties </a:t>
          </a:r>
        </a:p>
      </dgm:t>
    </dgm:pt>
    <dgm:pt modelId="{B727FF83-D2DF-44B0-8185-D059379EDABF}" type="parTrans" cxnId="{EAFC18DE-A41B-4CBE-B090-2E4B4F71266E}">
      <dgm:prSet/>
      <dgm:spPr/>
      <dgm:t>
        <a:bodyPr/>
        <a:lstStyle/>
        <a:p>
          <a:endParaRPr lang="en-US">
            <a:latin typeface="+mj-lt"/>
          </a:endParaRPr>
        </a:p>
      </dgm:t>
    </dgm:pt>
    <dgm:pt modelId="{E180B559-1227-45A1-90D2-831922F36615}" type="sibTrans" cxnId="{EAFC18DE-A41B-4CBE-B090-2E4B4F71266E}">
      <dgm:prSet/>
      <dgm:spPr/>
      <dgm:t>
        <a:bodyPr/>
        <a:lstStyle/>
        <a:p>
          <a:endParaRPr lang="en-US">
            <a:latin typeface="+mj-lt"/>
          </a:endParaRPr>
        </a:p>
      </dgm:t>
    </dgm:pt>
    <dgm:pt modelId="{4FD1CC3C-B2EB-4570-B445-92C492A4F397}">
      <dgm:prSet phldrT="[Text]" custT="1"/>
      <dgm:spPr/>
      <dgm:t>
        <a:bodyPr/>
        <a:lstStyle/>
        <a:p>
          <a:pPr algn="l"/>
          <a:r>
            <a:rPr kumimoji="0" lang="sv-SE" sz="1400" b="1" i="0" u="none" strike="noStrike" cap="none" spc="0" normalizeH="0" baseline="0" noProof="0" dirty="0">
              <a:ln/>
              <a:effectLst/>
              <a:uLnTx/>
              <a:uFillTx/>
              <a:latin typeface="+mj-lt"/>
              <a:ea typeface="+mn-ea"/>
              <a:cs typeface="Arial" panose="020B0604020202020204" pitchFamily="34" charset="0"/>
            </a:rPr>
            <a:t>Leratadima Marketing Solutions (in liquidation) v USAASA</a:t>
          </a:r>
        </a:p>
        <a:p>
          <a:pPr algn="l"/>
          <a:r>
            <a:rPr kumimoji="0" lang="en-GB" sz="1400" b="0" i="0" u="none" strike="noStrike" cap="none" spc="0" normalizeH="0" baseline="0" noProof="0" dirty="0">
              <a:ln/>
              <a:effectLst/>
              <a:uLnTx/>
              <a:uFillTx/>
              <a:latin typeface="+mj-lt"/>
              <a:ea typeface="+mn-ea"/>
              <a:cs typeface="Arial" panose="020B0604020202020204" pitchFamily="34" charset="0"/>
            </a:rPr>
            <a:t>Supplier of DTT STBs in the BDM Programme.</a:t>
          </a:r>
          <a:endParaRPr kumimoji="0" lang="sv-SE" sz="1400" b="0" i="0" u="none" strike="noStrike" cap="none" spc="0" normalizeH="0" baseline="0" noProof="0" dirty="0">
            <a:ln/>
            <a:effectLst/>
            <a:uLnTx/>
            <a:uFillTx/>
            <a:latin typeface="+mj-lt"/>
            <a:ea typeface="+mn-ea"/>
            <a:cs typeface="Arial" panose="020B0604020202020204" pitchFamily="34" charset="0"/>
          </a:endParaRPr>
        </a:p>
        <a:p>
          <a:pPr algn="l"/>
          <a:endParaRPr kumimoji="0" lang="sv-SE" sz="1400" b="0" i="0" u="none" strike="noStrike" cap="none" spc="0" normalizeH="0" baseline="0" noProof="0" dirty="0">
            <a:ln/>
            <a:effectLst/>
            <a:uLnTx/>
            <a:uFillTx/>
            <a:latin typeface="+mj-lt"/>
            <a:ea typeface="+mn-ea"/>
            <a:cs typeface="Arial" panose="020B0604020202020204" pitchFamily="34" charset="0"/>
          </a:endParaRPr>
        </a:p>
      </dgm:t>
    </dgm:pt>
    <dgm:pt modelId="{60B79EB0-2E3E-47BB-9355-EDD0BB0C0C8D}" type="parTrans" cxnId="{C84101D7-B2C3-4F58-9E8D-A95B29474E89}">
      <dgm:prSet/>
      <dgm:spPr/>
      <dgm:t>
        <a:bodyPr/>
        <a:lstStyle/>
        <a:p>
          <a:endParaRPr lang="en-US">
            <a:latin typeface="+mj-lt"/>
          </a:endParaRPr>
        </a:p>
      </dgm:t>
    </dgm:pt>
    <dgm:pt modelId="{E29FED3D-67F5-4095-9508-BDBD163C9907}" type="sibTrans" cxnId="{C84101D7-B2C3-4F58-9E8D-A95B29474E89}">
      <dgm:prSet/>
      <dgm:spPr/>
      <dgm:t>
        <a:bodyPr/>
        <a:lstStyle/>
        <a:p>
          <a:endParaRPr lang="en-US">
            <a:latin typeface="+mj-lt"/>
          </a:endParaRPr>
        </a:p>
      </dgm:t>
    </dgm:pt>
    <dgm:pt modelId="{BB83062C-F223-4FEF-9F30-4329B8C50AB1}">
      <dgm:prSet phldrT="[Text]" custT="1"/>
      <dgm:spPr/>
      <dgm:t>
        <a:bodyPr/>
        <a:lstStyle/>
        <a:p>
          <a:pPr algn="l"/>
          <a:r>
            <a:rPr lang="en-US" sz="1600" b="1" dirty="0">
              <a:latin typeface="+mj-lt"/>
              <a:cs typeface="Arial" panose="020B0604020202020204" pitchFamily="34" charset="0"/>
            </a:rPr>
            <a:t>            Claim </a:t>
          </a:r>
        </a:p>
      </dgm:t>
    </dgm:pt>
    <dgm:pt modelId="{3D50572C-4E61-4020-91E8-BA31C7694D07}" type="parTrans" cxnId="{3F4A83B1-1EE3-4A02-8AF3-E78681DC08F6}">
      <dgm:prSet/>
      <dgm:spPr/>
      <dgm:t>
        <a:bodyPr/>
        <a:lstStyle/>
        <a:p>
          <a:endParaRPr lang="en-US">
            <a:latin typeface="+mj-lt"/>
          </a:endParaRPr>
        </a:p>
      </dgm:t>
    </dgm:pt>
    <dgm:pt modelId="{772FE0C1-98F6-47C3-B8B0-1FE82368A9E0}" type="sibTrans" cxnId="{3F4A83B1-1EE3-4A02-8AF3-E78681DC08F6}">
      <dgm:prSet/>
      <dgm:spPr/>
      <dgm:t>
        <a:bodyPr/>
        <a:lstStyle/>
        <a:p>
          <a:endParaRPr lang="en-US">
            <a:latin typeface="+mj-lt"/>
          </a:endParaRPr>
        </a:p>
      </dgm:t>
    </dgm:pt>
    <dgm:pt modelId="{A5E46DF3-CDFC-4D9D-8827-71CD2E3020C3}">
      <dgm:prSet phldrT="[Text]" custT="1"/>
      <dgm:spPr/>
      <dgm:t>
        <a:bodyPr/>
        <a:lstStyle/>
        <a:p>
          <a:pPr algn="ctr"/>
          <a:r>
            <a:rPr kumimoji="0" lang="en-US" sz="1400" b="0" i="0" u="none" strike="noStrike" cap="none" spc="0" normalizeH="0" baseline="0" noProof="0" dirty="0">
              <a:ln/>
              <a:effectLst/>
              <a:uLnTx/>
              <a:uFillTx/>
              <a:latin typeface="+mj-lt"/>
              <a:ea typeface="+mn-ea"/>
              <a:cs typeface="Arial" panose="020B0604020202020204" pitchFamily="34" charset="0"/>
            </a:rPr>
            <a:t>R4.7 million plus interest</a:t>
          </a:r>
        </a:p>
        <a:p>
          <a:pPr algn="ctr"/>
          <a:endParaRPr kumimoji="0" lang="en-US" sz="1400" b="0" i="0" u="none" strike="noStrike" cap="none" spc="0" normalizeH="0" baseline="0" noProof="0" dirty="0">
            <a:ln/>
            <a:effectLst/>
            <a:uLnTx/>
            <a:uFillTx/>
            <a:latin typeface="+mj-lt"/>
            <a:ea typeface="+mn-ea"/>
            <a:cs typeface="Arial" panose="020B0604020202020204" pitchFamily="34" charset="0"/>
          </a:endParaRPr>
        </a:p>
        <a:p>
          <a:pPr algn="just"/>
          <a:r>
            <a:rPr kumimoji="0" lang="en-GB" sz="1400" b="0" i="0" u="none" strike="noStrike" cap="none" spc="0" normalizeH="0" baseline="0" noProof="0" dirty="0">
              <a:ln/>
              <a:effectLst/>
              <a:uLnTx/>
              <a:uFillTx/>
              <a:latin typeface="+mj-lt"/>
              <a:ea typeface="+mn-ea"/>
              <a:cs typeface="Arial" panose="020B0604020202020204" pitchFamily="34" charset="0"/>
            </a:rPr>
            <a:t>On 7 June 2021, USAASA was served with a Notice of Motion claiming R4.7 million for invoices not paid together with costs and interest on the late payments of invoices</a:t>
          </a:r>
        </a:p>
        <a:p>
          <a:pPr algn="just"/>
          <a:endParaRPr kumimoji="0" lang="en-GB" sz="1400" b="0" i="0" u="none" strike="noStrike" cap="none" spc="0" normalizeH="0" baseline="0" noProof="0" dirty="0">
            <a:ln/>
            <a:effectLst/>
            <a:uLnTx/>
            <a:uFillTx/>
            <a:latin typeface="+mj-lt"/>
            <a:ea typeface="+mn-ea"/>
            <a:cs typeface="Arial" panose="020B0604020202020204" pitchFamily="34" charset="0"/>
          </a:endParaRPr>
        </a:p>
      </dgm:t>
    </dgm:pt>
    <dgm:pt modelId="{21135DD6-68C4-4B67-84E0-1D2EFD529AD9}" type="parTrans" cxnId="{14B266CD-F866-481C-851F-320714ABA733}">
      <dgm:prSet/>
      <dgm:spPr/>
      <dgm:t>
        <a:bodyPr/>
        <a:lstStyle/>
        <a:p>
          <a:endParaRPr lang="en-US">
            <a:latin typeface="+mj-lt"/>
          </a:endParaRPr>
        </a:p>
      </dgm:t>
    </dgm:pt>
    <dgm:pt modelId="{B50198B0-0E63-4E1D-AEF7-B10B8A6EB799}" type="sibTrans" cxnId="{14B266CD-F866-481C-851F-320714ABA733}">
      <dgm:prSet/>
      <dgm:spPr/>
      <dgm:t>
        <a:bodyPr/>
        <a:lstStyle/>
        <a:p>
          <a:endParaRPr lang="en-US">
            <a:latin typeface="+mj-lt"/>
          </a:endParaRPr>
        </a:p>
      </dgm:t>
    </dgm:pt>
    <dgm:pt modelId="{89EC64CD-05C3-43FE-ABA9-EF9AA174A250}">
      <dgm:prSet phldrT="[Text]" custT="1"/>
      <dgm:spPr/>
      <dgm:t>
        <a:bodyPr/>
        <a:lstStyle/>
        <a:p>
          <a:r>
            <a:rPr lang="en-US" sz="1600" b="1" dirty="0">
              <a:latin typeface="+mj-lt"/>
              <a:cs typeface="Arial" panose="020B0604020202020204" pitchFamily="34" charset="0"/>
            </a:rPr>
            <a:t>Status</a:t>
          </a:r>
        </a:p>
      </dgm:t>
    </dgm:pt>
    <dgm:pt modelId="{9AF55337-1FFB-45CC-9C4D-33A439B25B76}" type="parTrans" cxnId="{7EA3B03A-C514-4C6D-9D4E-1C344671DD12}">
      <dgm:prSet/>
      <dgm:spPr/>
      <dgm:t>
        <a:bodyPr/>
        <a:lstStyle/>
        <a:p>
          <a:endParaRPr lang="en-US">
            <a:latin typeface="+mj-lt"/>
          </a:endParaRPr>
        </a:p>
      </dgm:t>
    </dgm:pt>
    <dgm:pt modelId="{A62BB8E8-CC83-4405-8BF6-A83F05C2DADB}" type="sibTrans" cxnId="{7EA3B03A-C514-4C6D-9D4E-1C344671DD12}">
      <dgm:prSet/>
      <dgm:spPr/>
      <dgm:t>
        <a:bodyPr/>
        <a:lstStyle/>
        <a:p>
          <a:endParaRPr lang="en-US">
            <a:latin typeface="+mj-lt"/>
          </a:endParaRPr>
        </a:p>
      </dgm:t>
    </dgm:pt>
    <dgm:pt modelId="{4E013056-82C1-4D22-9D36-5317170A35A1}">
      <dgm:prSet phldrT="[Text]" custT="1"/>
      <dgm:spPr/>
      <dgm:t>
        <a:bodyPr/>
        <a:lstStyle/>
        <a:p>
          <a:pPr algn="just"/>
          <a:r>
            <a:rPr kumimoji="0" lang="en-GB" sz="1400" b="0" i="0" u="none" strike="noStrike" cap="none" spc="0" normalizeH="0" baseline="0" noProof="0" dirty="0">
              <a:ln/>
              <a:effectLst/>
              <a:uLnTx/>
              <a:uFillTx/>
              <a:latin typeface="+mj-lt"/>
              <a:ea typeface="+mn-ea"/>
              <a:cs typeface="Arial" panose="020B0604020202020204" pitchFamily="34" charset="0"/>
            </a:rPr>
            <a:t>Matter was heard on the 9</a:t>
          </a:r>
          <a:r>
            <a:rPr kumimoji="0" lang="en-GB" sz="1400" b="0" i="0" u="none" strike="noStrike" cap="none" spc="0" normalizeH="0" baseline="30000" noProof="0" dirty="0">
              <a:ln/>
              <a:effectLst/>
              <a:uLnTx/>
              <a:uFillTx/>
              <a:latin typeface="+mj-lt"/>
              <a:ea typeface="+mn-ea"/>
              <a:cs typeface="Arial" panose="020B0604020202020204" pitchFamily="34" charset="0"/>
            </a:rPr>
            <a:t>th</a:t>
          </a:r>
          <a:r>
            <a:rPr kumimoji="0" lang="en-GB" sz="1400" b="0" i="0" u="none" strike="noStrike" cap="none" spc="0" normalizeH="0" baseline="0" noProof="0" dirty="0">
              <a:ln/>
              <a:effectLst/>
              <a:uLnTx/>
              <a:uFillTx/>
              <a:latin typeface="+mj-lt"/>
              <a:ea typeface="+mn-ea"/>
              <a:cs typeface="Arial" panose="020B0604020202020204" pitchFamily="34" charset="0"/>
            </a:rPr>
            <a:t> May 2022 in the Johannesburg High Court and the court ruled against USAASA. USAASA is currently studying the Judgement</a:t>
          </a:r>
          <a:endParaRPr lang="en-US" sz="1400" dirty="0">
            <a:latin typeface="+mj-lt"/>
            <a:cs typeface="Arial" panose="020B0604020202020204" pitchFamily="34" charset="0"/>
          </a:endParaRPr>
        </a:p>
      </dgm:t>
    </dgm:pt>
    <dgm:pt modelId="{8DF1DBEA-4CB2-431D-B8E7-E1996B0C6E84}" type="parTrans" cxnId="{63089677-0CD2-4FDC-BDEC-11DF05826F6B}">
      <dgm:prSet/>
      <dgm:spPr/>
      <dgm:t>
        <a:bodyPr/>
        <a:lstStyle/>
        <a:p>
          <a:endParaRPr lang="en-US">
            <a:latin typeface="+mj-lt"/>
          </a:endParaRPr>
        </a:p>
      </dgm:t>
    </dgm:pt>
    <dgm:pt modelId="{056FE4D4-578B-4EC2-B41A-774EDC63A62B}" type="sibTrans" cxnId="{63089677-0CD2-4FDC-BDEC-11DF05826F6B}">
      <dgm:prSet/>
      <dgm:spPr/>
      <dgm:t>
        <a:bodyPr/>
        <a:lstStyle/>
        <a:p>
          <a:endParaRPr lang="en-US">
            <a:latin typeface="+mj-lt"/>
          </a:endParaRPr>
        </a:p>
      </dgm:t>
    </dgm:pt>
    <dgm:pt modelId="{79D5D1A6-1C26-4C22-A93C-B619CF78ACC7}">
      <dgm:prSet phldrT="[Text]" custT="1"/>
      <dgm:spPr/>
      <dgm:t>
        <a:bodyPr/>
        <a:lstStyle/>
        <a:p>
          <a:r>
            <a:rPr lang="en-US" sz="1600" b="1" dirty="0">
              <a:latin typeface="+mj-lt"/>
              <a:cs typeface="Arial" panose="020B0604020202020204" pitchFamily="34" charset="0"/>
            </a:rPr>
            <a:t>Details of the Claim</a:t>
          </a:r>
          <a:r>
            <a:rPr lang="en-US" sz="2700" b="1" dirty="0">
              <a:latin typeface="+mj-lt"/>
            </a:rPr>
            <a:t> </a:t>
          </a:r>
        </a:p>
      </dgm:t>
    </dgm:pt>
    <dgm:pt modelId="{BD9E9FCF-8CEC-4DD2-B25E-23EB9BC14106}" type="parTrans" cxnId="{A571046E-60E9-4EAA-87FF-D765C54BCABF}">
      <dgm:prSet/>
      <dgm:spPr/>
      <dgm:t>
        <a:bodyPr/>
        <a:lstStyle/>
        <a:p>
          <a:endParaRPr lang="en-US">
            <a:latin typeface="+mj-lt"/>
          </a:endParaRPr>
        </a:p>
      </dgm:t>
    </dgm:pt>
    <dgm:pt modelId="{CF4F1E3A-D846-4E85-9EC6-004F79D8DBCC}" type="sibTrans" cxnId="{A571046E-60E9-4EAA-87FF-D765C54BCABF}">
      <dgm:prSet/>
      <dgm:spPr/>
      <dgm:t>
        <a:bodyPr/>
        <a:lstStyle/>
        <a:p>
          <a:endParaRPr lang="en-US">
            <a:latin typeface="+mj-lt"/>
          </a:endParaRPr>
        </a:p>
      </dgm:t>
    </dgm:pt>
    <dgm:pt modelId="{66EEDD53-3497-464C-802E-5E8972819784}">
      <dgm:prSet custT="1"/>
      <dgm:spPr/>
      <dgm:t>
        <a:bodyPr/>
        <a:lstStyle/>
        <a:p>
          <a:pPr algn="l"/>
          <a:endParaRPr kumimoji="0" lang="en-GB" sz="1400" b="0" i="0" u="none" strike="noStrike" cap="none" spc="0" normalizeH="0" baseline="0" noProof="0" dirty="0">
            <a:ln/>
            <a:effectLst/>
            <a:uLnTx/>
            <a:uFillTx/>
            <a:latin typeface="+mj-lt"/>
            <a:ea typeface="+mn-ea"/>
            <a:cs typeface="Arial" panose="020B0604020202020204" pitchFamily="34" charset="0"/>
          </a:endParaRPr>
        </a:p>
        <a:p>
          <a:pPr algn="l"/>
          <a:r>
            <a:rPr kumimoji="0" lang="en-GB" sz="1400" b="0" i="0" u="none" strike="noStrike" cap="none" spc="0" normalizeH="0" baseline="0" noProof="0" dirty="0">
              <a:ln/>
              <a:effectLst/>
              <a:uLnTx/>
              <a:uFillTx/>
              <a:latin typeface="+mj-lt"/>
              <a:ea typeface="+mn-ea"/>
              <a:cs typeface="Arial" panose="020B0604020202020204" pitchFamily="34" charset="0"/>
            </a:rPr>
            <a:t>USAASA and Leratadima  signed the Supply and Delivery Agreement on 24 August 2015, which expired on 23 August 2018  for the supply of DTT STBs in the BDM Programme. The parties further signed an addendum to the main agreement on 10 April 2019 which expired on 30 June 2019</a:t>
          </a:r>
        </a:p>
        <a:p>
          <a:pPr algn="l"/>
          <a:endParaRPr kumimoji="0" lang="en-GB" sz="1400" b="0" i="0" u="none" strike="noStrike" cap="none" spc="0" normalizeH="0" baseline="0" noProof="0" dirty="0">
            <a:ln/>
            <a:effectLst/>
            <a:uLnTx/>
            <a:uFillTx/>
            <a:latin typeface="+mj-lt"/>
            <a:ea typeface="+mn-ea"/>
            <a:cs typeface="Arial" panose="020B0604020202020204" pitchFamily="34" charset="0"/>
          </a:endParaRPr>
        </a:p>
      </dgm:t>
    </dgm:pt>
    <dgm:pt modelId="{2FAE6E12-82ED-47E5-813D-B7EA2DFAB8C7}" type="parTrans" cxnId="{04203718-93E0-40ED-8CE6-6A3CBB2FEA1D}">
      <dgm:prSet/>
      <dgm:spPr/>
      <dgm:t>
        <a:bodyPr/>
        <a:lstStyle/>
        <a:p>
          <a:endParaRPr lang="en-US">
            <a:latin typeface="+mj-lt"/>
          </a:endParaRPr>
        </a:p>
      </dgm:t>
    </dgm:pt>
    <dgm:pt modelId="{A2CD39C7-C88D-4792-B74B-ABBCE9DA6B0F}" type="sibTrans" cxnId="{04203718-93E0-40ED-8CE6-6A3CBB2FEA1D}">
      <dgm:prSet/>
      <dgm:spPr/>
      <dgm:t>
        <a:bodyPr/>
        <a:lstStyle/>
        <a:p>
          <a:endParaRPr lang="en-US">
            <a:latin typeface="+mj-lt"/>
          </a:endParaRPr>
        </a:p>
      </dgm:t>
    </dgm:pt>
    <dgm:pt modelId="{6F6B88F8-005D-4F09-8556-1E32EFF85A74}" type="pres">
      <dgm:prSet presAssocID="{D4208256-7469-4FF5-A6EE-057748078A93}" presName="Name0" presStyleCnt="0">
        <dgm:presLayoutVars>
          <dgm:chMax val="7"/>
          <dgm:chPref val="5"/>
          <dgm:dir/>
          <dgm:animOne val="branch"/>
          <dgm:animLvl val="lvl"/>
        </dgm:presLayoutVars>
      </dgm:prSet>
      <dgm:spPr/>
      <dgm:t>
        <a:bodyPr/>
        <a:lstStyle/>
        <a:p>
          <a:endParaRPr lang="en-ZA"/>
        </a:p>
      </dgm:t>
    </dgm:pt>
    <dgm:pt modelId="{0DD3EA5C-84A8-4619-A6E2-4273E48440E5}" type="pres">
      <dgm:prSet presAssocID="{79D5D1A6-1C26-4C22-A93C-B619CF78ACC7}" presName="ChildAccent4" presStyleCnt="0"/>
      <dgm:spPr/>
    </dgm:pt>
    <dgm:pt modelId="{47BE60CF-D3D5-429D-ABAC-AE4FBAC9A1FE}" type="pres">
      <dgm:prSet presAssocID="{79D5D1A6-1C26-4C22-A93C-B619CF78ACC7}" presName="ChildAccent" presStyleLbl="alignImgPlace1" presStyleIdx="0" presStyleCnt="4" custScaleX="202744" custLinFactNeighborX="61641" custLinFactNeighborY="3623"/>
      <dgm:spPr/>
      <dgm:t>
        <a:bodyPr/>
        <a:lstStyle/>
        <a:p>
          <a:endParaRPr lang="en-ZA"/>
        </a:p>
      </dgm:t>
    </dgm:pt>
    <dgm:pt modelId="{2ABE0705-39A1-4D9B-A8EA-B73CA68FC0BC}" type="pres">
      <dgm:prSet presAssocID="{79D5D1A6-1C26-4C22-A93C-B619CF78ACC7}" presName="Child4" presStyleLbl="revTx" presStyleIdx="0" presStyleCnt="0">
        <dgm:presLayoutVars>
          <dgm:chMax val="0"/>
          <dgm:chPref val="0"/>
          <dgm:bulletEnabled val="1"/>
        </dgm:presLayoutVars>
      </dgm:prSet>
      <dgm:spPr/>
      <dgm:t>
        <a:bodyPr/>
        <a:lstStyle/>
        <a:p>
          <a:endParaRPr lang="en-ZA"/>
        </a:p>
      </dgm:t>
    </dgm:pt>
    <dgm:pt modelId="{D28CEC61-EFF0-420E-8072-65818C723F51}" type="pres">
      <dgm:prSet presAssocID="{79D5D1A6-1C26-4C22-A93C-B619CF78ACC7}" presName="Parent4" presStyleLbl="node1" presStyleIdx="0" presStyleCnt="4" custScaleX="207284" custScaleY="54415" custLinFactNeighborX="59371" custLinFactNeighborY="38414">
        <dgm:presLayoutVars>
          <dgm:chMax val="2"/>
          <dgm:chPref val="1"/>
          <dgm:bulletEnabled val="1"/>
        </dgm:presLayoutVars>
      </dgm:prSet>
      <dgm:spPr/>
      <dgm:t>
        <a:bodyPr/>
        <a:lstStyle/>
        <a:p>
          <a:endParaRPr lang="en-ZA"/>
        </a:p>
      </dgm:t>
    </dgm:pt>
    <dgm:pt modelId="{55F2F252-BCD7-40FD-9A40-B2C622E4AAE3}" type="pres">
      <dgm:prSet presAssocID="{89EC64CD-05C3-43FE-ABA9-EF9AA174A250}" presName="ChildAccent3" presStyleCnt="0"/>
      <dgm:spPr/>
    </dgm:pt>
    <dgm:pt modelId="{8EDE7265-F370-4228-BF2C-2A47C388DC65}" type="pres">
      <dgm:prSet presAssocID="{89EC64CD-05C3-43FE-ABA9-EF9AA174A250}" presName="ChildAccent" presStyleLbl="alignImgPlace1" presStyleIdx="1" presStyleCnt="4" custScaleX="117455" custLinFactNeighborX="-5227" custLinFactNeighborY="3882"/>
      <dgm:spPr/>
      <dgm:t>
        <a:bodyPr/>
        <a:lstStyle/>
        <a:p>
          <a:endParaRPr lang="en-ZA"/>
        </a:p>
      </dgm:t>
    </dgm:pt>
    <dgm:pt modelId="{381AC06B-2E61-4417-931B-13DA8D77B44A}" type="pres">
      <dgm:prSet presAssocID="{89EC64CD-05C3-43FE-ABA9-EF9AA174A250}" presName="Child3" presStyleLbl="revTx" presStyleIdx="0" presStyleCnt="0">
        <dgm:presLayoutVars>
          <dgm:chMax val="0"/>
          <dgm:chPref val="0"/>
          <dgm:bulletEnabled val="1"/>
        </dgm:presLayoutVars>
      </dgm:prSet>
      <dgm:spPr/>
      <dgm:t>
        <a:bodyPr/>
        <a:lstStyle/>
        <a:p>
          <a:endParaRPr lang="en-ZA"/>
        </a:p>
      </dgm:t>
    </dgm:pt>
    <dgm:pt modelId="{7192ACD1-7124-4FBC-9251-04B50CB771D8}" type="pres">
      <dgm:prSet presAssocID="{89EC64CD-05C3-43FE-ABA9-EF9AA174A250}" presName="Parent3" presStyleLbl="node1" presStyleIdx="1" presStyleCnt="4" custScaleX="119336" custScaleY="63858" custLinFactNeighborX="-7373" custLinFactNeighborY="35985">
        <dgm:presLayoutVars>
          <dgm:chMax val="2"/>
          <dgm:chPref val="1"/>
          <dgm:bulletEnabled val="1"/>
        </dgm:presLayoutVars>
      </dgm:prSet>
      <dgm:spPr/>
      <dgm:t>
        <a:bodyPr/>
        <a:lstStyle/>
        <a:p>
          <a:endParaRPr lang="en-ZA"/>
        </a:p>
      </dgm:t>
    </dgm:pt>
    <dgm:pt modelId="{4B2E08CB-5BA8-408A-BC23-73D7342037DB}" type="pres">
      <dgm:prSet presAssocID="{BB83062C-F223-4FEF-9F30-4329B8C50AB1}" presName="ChildAccent2" presStyleCnt="0"/>
      <dgm:spPr/>
    </dgm:pt>
    <dgm:pt modelId="{E8F15722-8EE9-4A82-92E2-1BF4A4830B40}" type="pres">
      <dgm:prSet presAssocID="{BB83062C-F223-4FEF-9F30-4329B8C50AB1}" presName="ChildAccent" presStyleLbl="alignImgPlace1" presStyleIdx="2" presStyleCnt="4" custScaleX="112368" custLinFactNeighborX="-31672" custLinFactNeighborY="5304"/>
      <dgm:spPr/>
      <dgm:t>
        <a:bodyPr/>
        <a:lstStyle/>
        <a:p>
          <a:endParaRPr lang="en-ZA"/>
        </a:p>
      </dgm:t>
    </dgm:pt>
    <dgm:pt modelId="{D181D7BD-BEA4-4861-932D-8CF924D3E309}" type="pres">
      <dgm:prSet presAssocID="{BB83062C-F223-4FEF-9F30-4329B8C50AB1}" presName="Child2" presStyleLbl="revTx" presStyleIdx="0" presStyleCnt="0">
        <dgm:presLayoutVars>
          <dgm:chMax val="0"/>
          <dgm:chPref val="0"/>
          <dgm:bulletEnabled val="1"/>
        </dgm:presLayoutVars>
      </dgm:prSet>
      <dgm:spPr/>
      <dgm:t>
        <a:bodyPr/>
        <a:lstStyle/>
        <a:p>
          <a:endParaRPr lang="en-ZA"/>
        </a:p>
      </dgm:t>
    </dgm:pt>
    <dgm:pt modelId="{7302BD8D-A42F-43B2-94FF-9516899DB7C8}" type="pres">
      <dgm:prSet presAssocID="{BB83062C-F223-4FEF-9F30-4329B8C50AB1}" presName="Parent2" presStyleLbl="node1" presStyleIdx="2" presStyleCnt="4" custScaleX="110717" custScaleY="77055" custLinFactNeighborX="-32788" custLinFactNeighborY="31714">
        <dgm:presLayoutVars>
          <dgm:chMax val="2"/>
          <dgm:chPref val="1"/>
          <dgm:bulletEnabled val="1"/>
        </dgm:presLayoutVars>
      </dgm:prSet>
      <dgm:spPr/>
      <dgm:t>
        <a:bodyPr/>
        <a:lstStyle/>
        <a:p>
          <a:endParaRPr lang="en-ZA"/>
        </a:p>
      </dgm:t>
    </dgm:pt>
    <dgm:pt modelId="{2290CFB1-C092-47C1-A80A-836A5CFA71D6}" type="pres">
      <dgm:prSet presAssocID="{C558472D-44FB-434C-A065-8DBEB26CF849}" presName="ChildAccent1" presStyleCnt="0"/>
      <dgm:spPr/>
    </dgm:pt>
    <dgm:pt modelId="{F219E99F-0FFB-4CE5-B293-8F58E2A17058}" type="pres">
      <dgm:prSet presAssocID="{C558472D-44FB-434C-A065-8DBEB26CF849}" presName="ChildAccent" presStyleLbl="alignImgPlace1" presStyleIdx="3" presStyleCnt="4" custScaleX="125646" custLinFactNeighborX="-59535" custLinFactNeighborY="6519"/>
      <dgm:spPr/>
      <dgm:t>
        <a:bodyPr/>
        <a:lstStyle/>
        <a:p>
          <a:endParaRPr lang="en-ZA"/>
        </a:p>
      </dgm:t>
    </dgm:pt>
    <dgm:pt modelId="{7CA574E5-A9E1-4E4B-8BE7-9EB44232B37A}" type="pres">
      <dgm:prSet presAssocID="{C558472D-44FB-434C-A065-8DBEB26CF849}" presName="Child1" presStyleLbl="revTx" presStyleIdx="0" presStyleCnt="0">
        <dgm:presLayoutVars>
          <dgm:chMax val="0"/>
          <dgm:chPref val="0"/>
          <dgm:bulletEnabled val="1"/>
        </dgm:presLayoutVars>
      </dgm:prSet>
      <dgm:spPr/>
      <dgm:t>
        <a:bodyPr/>
        <a:lstStyle/>
        <a:p>
          <a:endParaRPr lang="en-ZA"/>
        </a:p>
      </dgm:t>
    </dgm:pt>
    <dgm:pt modelId="{6DE60506-F233-40EE-962B-9D738CF897BF}" type="pres">
      <dgm:prSet presAssocID="{C558472D-44FB-434C-A065-8DBEB26CF849}" presName="Parent1" presStyleLbl="node1" presStyleIdx="3" presStyleCnt="4" custScaleX="126556" custLinFactNeighborX="-59371" custLinFactNeighborY="33636">
        <dgm:presLayoutVars>
          <dgm:chMax val="2"/>
          <dgm:chPref val="1"/>
          <dgm:bulletEnabled val="1"/>
        </dgm:presLayoutVars>
      </dgm:prSet>
      <dgm:spPr/>
      <dgm:t>
        <a:bodyPr/>
        <a:lstStyle/>
        <a:p>
          <a:endParaRPr lang="en-ZA"/>
        </a:p>
      </dgm:t>
    </dgm:pt>
  </dgm:ptLst>
  <dgm:cxnLst>
    <dgm:cxn modelId="{88150EAD-CECB-4EA2-992F-351FF44BD559}" type="presOf" srcId="{D4208256-7469-4FF5-A6EE-057748078A93}" destId="{6F6B88F8-005D-4F09-8556-1E32EFF85A74}" srcOrd="0" destOrd="0" presId="urn:microsoft.com/office/officeart/2011/layout/InterconnectedBlockProcess"/>
    <dgm:cxn modelId="{8735D7E0-2FDF-46B0-BB66-24067E9CC6FB}" type="presOf" srcId="{79D5D1A6-1C26-4C22-A93C-B619CF78ACC7}" destId="{D28CEC61-EFF0-420E-8072-65818C723F51}" srcOrd="0" destOrd="0" presId="urn:microsoft.com/office/officeart/2011/layout/InterconnectedBlockProcess"/>
    <dgm:cxn modelId="{D175E447-99BA-4F09-8542-1B86AB017310}" type="presOf" srcId="{4FD1CC3C-B2EB-4570-B445-92C492A4F397}" destId="{F219E99F-0FFB-4CE5-B293-8F58E2A17058}" srcOrd="0" destOrd="0" presId="urn:microsoft.com/office/officeart/2011/layout/InterconnectedBlockProcess"/>
    <dgm:cxn modelId="{B1D9B02A-4C1B-4756-93E7-A70740464E0F}" type="presOf" srcId="{4E013056-82C1-4D22-9D36-5317170A35A1}" destId="{381AC06B-2E61-4417-931B-13DA8D77B44A}" srcOrd="1" destOrd="0" presId="urn:microsoft.com/office/officeart/2011/layout/InterconnectedBlockProcess"/>
    <dgm:cxn modelId="{8EB54378-3F86-49C1-A16C-6359ED0A00CB}" type="presOf" srcId="{A5E46DF3-CDFC-4D9D-8827-71CD2E3020C3}" destId="{E8F15722-8EE9-4A82-92E2-1BF4A4830B40}" srcOrd="0" destOrd="0" presId="urn:microsoft.com/office/officeart/2011/layout/InterconnectedBlockProcess"/>
    <dgm:cxn modelId="{7D97EFBE-33DA-4A53-9E07-53B461D9B013}" type="presOf" srcId="{66EEDD53-3497-464C-802E-5E8972819784}" destId="{2ABE0705-39A1-4D9B-A8EA-B73CA68FC0BC}" srcOrd="1" destOrd="0" presId="urn:microsoft.com/office/officeart/2011/layout/InterconnectedBlockProcess"/>
    <dgm:cxn modelId="{63089677-0CD2-4FDC-BDEC-11DF05826F6B}" srcId="{89EC64CD-05C3-43FE-ABA9-EF9AA174A250}" destId="{4E013056-82C1-4D22-9D36-5317170A35A1}" srcOrd="0" destOrd="0" parTransId="{8DF1DBEA-4CB2-431D-B8E7-E1996B0C6E84}" sibTransId="{056FE4D4-578B-4EC2-B41A-774EDC63A62B}"/>
    <dgm:cxn modelId="{F8895D7B-FAFD-4ACF-8D59-2435A23B1171}" type="presOf" srcId="{BB83062C-F223-4FEF-9F30-4329B8C50AB1}" destId="{7302BD8D-A42F-43B2-94FF-9516899DB7C8}" srcOrd="0" destOrd="0" presId="urn:microsoft.com/office/officeart/2011/layout/InterconnectedBlockProcess"/>
    <dgm:cxn modelId="{A571046E-60E9-4EAA-87FF-D765C54BCABF}" srcId="{D4208256-7469-4FF5-A6EE-057748078A93}" destId="{79D5D1A6-1C26-4C22-A93C-B619CF78ACC7}" srcOrd="3" destOrd="0" parTransId="{BD9E9FCF-8CEC-4DD2-B25E-23EB9BC14106}" sibTransId="{CF4F1E3A-D846-4E85-9EC6-004F79D8DBCC}"/>
    <dgm:cxn modelId="{3F4A83B1-1EE3-4A02-8AF3-E78681DC08F6}" srcId="{D4208256-7469-4FF5-A6EE-057748078A93}" destId="{BB83062C-F223-4FEF-9F30-4329B8C50AB1}" srcOrd="1" destOrd="0" parTransId="{3D50572C-4E61-4020-91E8-BA31C7694D07}" sibTransId="{772FE0C1-98F6-47C3-B8B0-1FE82368A9E0}"/>
    <dgm:cxn modelId="{04203718-93E0-40ED-8CE6-6A3CBB2FEA1D}" srcId="{79D5D1A6-1C26-4C22-A93C-B619CF78ACC7}" destId="{66EEDD53-3497-464C-802E-5E8972819784}" srcOrd="0" destOrd="0" parTransId="{2FAE6E12-82ED-47E5-813D-B7EA2DFAB8C7}" sibTransId="{A2CD39C7-C88D-4792-B74B-ABBCE9DA6B0F}"/>
    <dgm:cxn modelId="{2604BA1D-5D1F-4462-82A7-43902909C716}" type="presOf" srcId="{4FD1CC3C-B2EB-4570-B445-92C492A4F397}" destId="{7CA574E5-A9E1-4E4B-8BE7-9EB44232B37A}" srcOrd="1" destOrd="0" presId="urn:microsoft.com/office/officeart/2011/layout/InterconnectedBlockProcess"/>
    <dgm:cxn modelId="{7E99034F-79BF-48D2-8705-829DE4D650E5}" type="presOf" srcId="{C558472D-44FB-434C-A065-8DBEB26CF849}" destId="{6DE60506-F233-40EE-962B-9D738CF897BF}" srcOrd="0" destOrd="0" presId="urn:microsoft.com/office/officeart/2011/layout/InterconnectedBlockProcess"/>
    <dgm:cxn modelId="{D7C2C4EF-9662-4473-8BDE-1AE61E7E4FCE}" type="presOf" srcId="{A5E46DF3-CDFC-4D9D-8827-71CD2E3020C3}" destId="{D181D7BD-BEA4-4861-932D-8CF924D3E309}" srcOrd="1" destOrd="0" presId="urn:microsoft.com/office/officeart/2011/layout/InterconnectedBlockProcess"/>
    <dgm:cxn modelId="{C84101D7-B2C3-4F58-9E8D-A95B29474E89}" srcId="{C558472D-44FB-434C-A065-8DBEB26CF849}" destId="{4FD1CC3C-B2EB-4570-B445-92C492A4F397}" srcOrd="0" destOrd="0" parTransId="{60B79EB0-2E3E-47BB-9355-EDD0BB0C0C8D}" sibTransId="{E29FED3D-67F5-4095-9508-BDBD163C9907}"/>
    <dgm:cxn modelId="{B24E4175-7501-4E86-9B08-E9685E380F00}" type="presOf" srcId="{66EEDD53-3497-464C-802E-5E8972819784}" destId="{47BE60CF-D3D5-429D-ABAC-AE4FBAC9A1FE}" srcOrd="0" destOrd="0" presId="urn:microsoft.com/office/officeart/2011/layout/InterconnectedBlockProcess"/>
    <dgm:cxn modelId="{E8717452-A582-47EB-A07F-E9C056ABF173}" type="presOf" srcId="{4E013056-82C1-4D22-9D36-5317170A35A1}" destId="{8EDE7265-F370-4228-BF2C-2A47C388DC65}" srcOrd="0" destOrd="0" presId="urn:microsoft.com/office/officeart/2011/layout/InterconnectedBlockProcess"/>
    <dgm:cxn modelId="{93D7ABDE-7BD2-48D0-9C21-0E7AFD7E90AB}" type="presOf" srcId="{89EC64CD-05C3-43FE-ABA9-EF9AA174A250}" destId="{7192ACD1-7124-4FBC-9251-04B50CB771D8}" srcOrd="0" destOrd="0" presId="urn:microsoft.com/office/officeart/2011/layout/InterconnectedBlockProcess"/>
    <dgm:cxn modelId="{14B266CD-F866-481C-851F-320714ABA733}" srcId="{BB83062C-F223-4FEF-9F30-4329B8C50AB1}" destId="{A5E46DF3-CDFC-4D9D-8827-71CD2E3020C3}" srcOrd="0" destOrd="0" parTransId="{21135DD6-68C4-4B67-84E0-1D2EFD529AD9}" sibTransId="{B50198B0-0E63-4E1D-AEF7-B10B8A6EB799}"/>
    <dgm:cxn modelId="{7EA3B03A-C514-4C6D-9D4E-1C344671DD12}" srcId="{D4208256-7469-4FF5-A6EE-057748078A93}" destId="{89EC64CD-05C3-43FE-ABA9-EF9AA174A250}" srcOrd="2" destOrd="0" parTransId="{9AF55337-1FFB-45CC-9C4D-33A439B25B76}" sibTransId="{A62BB8E8-CC83-4405-8BF6-A83F05C2DADB}"/>
    <dgm:cxn modelId="{EAFC18DE-A41B-4CBE-B090-2E4B4F71266E}" srcId="{D4208256-7469-4FF5-A6EE-057748078A93}" destId="{C558472D-44FB-434C-A065-8DBEB26CF849}" srcOrd="0" destOrd="0" parTransId="{B727FF83-D2DF-44B0-8185-D059379EDABF}" sibTransId="{E180B559-1227-45A1-90D2-831922F36615}"/>
    <dgm:cxn modelId="{7C3001C7-B5D0-467F-A45F-2BBFA7AA4C05}" type="presParOf" srcId="{6F6B88F8-005D-4F09-8556-1E32EFF85A74}" destId="{0DD3EA5C-84A8-4619-A6E2-4273E48440E5}" srcOrd="0" destOrd="0" presId="urn:microsoft.com/office/officeart/2011/layout/InterconnectedBlockProcess"/>
    <dgm:cxn modelId="{87DF6AC9-EF5A-41E7-8E7F-B8C4969B753A}" type="presParOf" srcId="{0DD3EA5C-84A8-4619-A6E2-4273E48440E5}" destId="{47BE60CF-D3D5-429D-ABAC-AE4FBAC9A1FE}" srcOrd="0" destOrd="0" presId="urn:microsoft.com/office/officeart/2011/layout/InterconnectedBlockProcess"/>
    <dgm:cxn modelId="{7ED261A3-5D8B-44EC-9C55-F23B4CDD1C08}" type="presParOf" srcId="{6F6B88F8-005D-4F09-8556-1E32EFF85A74}" destId="{2ABE0705-39A1-4D9B-A8EA-B73CA68FC0BC}" srcOrd="1" destOrd="0" presId="urn:microsoft.com/office/officeart/2011/layout/InterconnectedBlockProcess"/>
    <dgm:cxn modelId="{1170E089-F0B2-4728-88E9-A35287AAA85E}" type="presParOf" srcId="{6F6B88F8-005D-4F09-8556-1E32EFF85A74}" destId="{D28CEC61-EFF0-420E-8072-65818C723F51}" srcOrd="2" destOrd="0" presId="urn:microsoft.com/office/officeart/2011/layout/InterconnectedBlockProcess"/>
    <dgm:cxn modelId="{199E8939-FA21-4A2B-A6B1-05D64AF2A534}" type="presParOf" srcId="{6F6B88F8-005D-4F09-8556-1E32EFF85A74}" destId="{55F2F252-BCD7-40FD-9A40-B2C622E4AAE3}" srcOrd="3" destOrd="0" presId="urn:microsoft.com/office/officeart/2011/layout/InterconnectedBlockProcess"/>
    <dgm:cxn modelId="{F7342B4B-16CC-4288-ADF5-59C88BC95F17}" type="presParOf" srcId="{55F2F252-BCD7-40FD-9A40-B2C622E4AAE3}" destId="{8EDE7265-F370-4228-BF2C-2A47C388DC65}" srcOrd="0" destOrd="0" presId="urn:microsoft.com/office/officeart/2011/layout/InterconnectedBlockProcess"/>
    <dgm:cxn modelId="{D04DFE3D-6102-4362-8FA5-4BC7C79F0B91}" type="presParOf" srcId="{6F6B88F8-005D-4F09-8556-1E32EFF85A74}" destId="{381AC06B-2E61-4417-931B-13DA8D77B44A}" srcOrd="4" destOrd="0" presId="urn:microsoft.com/office/officeart/2011/layout/InterconnectedBlockProcess"/>
    <dgm:cxn modelId="{BF54B369-B15E-430D-941C-298ED3B519D8}" type="presParOf" srcId="{6F6B88F8-005D-4F09-8556-1E32EFF85A74}" destId="{7192ACD1-7124-4FBC-9251-04B50CB771D8}" srcOrd="5" destOrd="0" presId="urn:microsoft.com/office/officeart/2011/layout/InterconnectedBlockProcess"/>
    <dgm:cxn modelId="{65E61CC9-F197-4E8D-821C-672C19399E89}" type="presParOf" srcId="{6F6B88F8-005D-4F09-8556-1E32EFF85A74}" destId="{4B2E08CB-5BA8-408A-BC23-73D7342037DB}" srcOrd="6" destOrd="0" presId="urn:microsoft.com/office/officeart/2011/layout/InterconnectedBlockProcess"/>
    <dgm:cxn modelId="{96E6082D-4D7E-4794-87A4-0A4E280355F1}" type="presParOf" srcId="{4B2E08CB-5BA8-408A-BC23-73D7342037DB}" destId="{E8F15722-8EE9-4A82-92E2-1BF4A4830B40}" srcOrd="0" destOrd="0" presId="urn:microsoft.com/office/officeart/2011/layout/InterconnectedBlockProcess"/>
    <dgm:cxn modelId="{C4AD0D06-35A7-4E8F-8C31-A39A835E7B50}" type="presParOf" srcId="{6F6B88F8-005D-4F09-8556-1E32EFF85A74}" destId="{D181D7BD-BEA4-4861-932D-8CF924D3E309}" srcOrd="7" destOrd="0" presId="urn:microsoft.com/office/officeart/2011/layout/InterconnectedBlockProcess"/>
    <dgm:cxn modelId="{37E2FDBC-76BF-4C4E-B788-53BCF87B415D}" type="presParOf" srcId="{6F6B88F8-005D-4F09-8556-1E32EFF85A74}" destId="{7302BD8D-A42F-43B2-94FF-9516899DB7C8}" srcOrd="8" destOrd="0" presId="urn:microsoft.com/office/officeart/2011/layout/InterconnectedBlockProcess"/>
    <dgm:cxn modelId="{F64CEE5A-4C12-4E68-9014-3C862551C6C0}" type="presParOf" srcId="{6F6B88F8-005D-4F09-8556-1E32EFF85A74}" destId="{2290CFB1-C092-47C1-A80A-836A5CFA71D6}" srcOrd="9" destOrd="0" presId="urn:microsoft.com/office/officeart/2011/layout/InterconnectedBlockProcess"/>
    <dgm:cxn modelId="{6BDABEE9-821A-4D34-887B-5588AE902C2F}" type="presParOf" srcId="{2290CFB1-C092-47C1-A80A-836A5CFA71D6}" destId="{F219E99F-0FFB-4CE5-B293-8F58E2A17058}" srcOrd="0" destOrd="0" presId="urn:microsoft.com/office/officeart/2011/layout/InterconnectedBlockProcess"/>
    <dgm:cxn modelId="{BBB470FF-8332-44EB-9969-BAC921A11426}" type="presParOf" srcId="{6F6B88F8-005D-4F09-8556-1E32EFF85A74}" destId="{7CA574E5-A9E1-4E4B-8BE7-9EB44232B37A}" srcOrd="10" destOrd="0" presId="urn:microsoft.com/office/officeart/2011/layout/InterconnectedBlockProcess"/>
    <dgm:cxn modelId="{615373A6-3B08-4F49-B96E-28A7D47D5656}" type="presParOf" srcId="{6F6B88F8-005D-4F09-8556-1E32EFF85A74}" destId="{6DE60506-F233-40EE-962B-9D738CF897BF}"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208256-7469-4FF5-A6EE-057748078A93}" type="doc">
      <dgm:prSet loTypeId="urn:microsoft.com/office/officeart/2011/layout/InterconnectedBlockProcess" loCatId="process" qsTypeId="urn:microsoft.com/office/officeart/2005/8/quickstyle/simple5" qsCatId="simple" csTypeId="urn:microsoft.com/office/officeart/2005/8/colors/colorful1" csCatId="colorful" phldr="1"/>
      <dgm:spPr/>
      <dgm:t>
        <a:bodyPr/>
        <a:lstStyle/>
        <a:p>
          <a:endParaRPr lang="en-US"/>
        </a:p>
      </dgm:t>
    </dgm:pt>
    <dgm:pt modelId="{C558472D-44FB-434C-A065-8DBEB26CF849}">
      <dgm:prSet phldrT="[Text]" custT="1"/>
      <dgm:spPr/>
      <dgm:t>
        <a:bodyPr/>
        <a:lstStyle/>
        <a:p>
          <a:r>
            <a:rPr lang="en-US" sz="1600" dirty="0">
              <a:latin typeface="+mj-lt"/>
              <a:cs typeface="Arial" panose="020B0604020202020204" pitchFamily="34" charset="0"/>
            </a:rPr>
            <a:t>Parties </a:t>
          </a:r>
        </a:p>
      </dgm:t>
    </dgm:pt>
    <dgm:pt modelId="{B727FF83-D2DF-44B0-8185-D059379EDABF}" type="parTrans" cxnId="{EAFC18DE-A41B-4CBE-B090-2E4B4F71266E}">
      <dgm:prSet/>
      <dgm:spPr/>
      <dgm:t>
        <a:bodyPr/>
        <a:lstStyle/>
        <a:p>
          <a:endParaRPr lang="en-US">
            <a:latin typeface="+mj-lt"/>
          </a:endParaRPr>
        </a:p>
      </dgm:t>
    </dgm:pt>
    <dgm:pt modelId="{E180B559-1227-45A1-90D2-831922F36615}" type="sibTrans" cxnId="{EAFC18DE-A41B-4CBE-B090-2E4B4F71266E}">
      <dgm:prSet/>
      <dgm:spPr/>
      <dgm:t>
        <a:bodyPr/>
        <a:lstStyle/>
        <a:p>
          <a:endParaRPr lang="en-US">
            <a:latin typeface="+mj-lt"/>
          </a:endParaRPr>
        </a:p>
      </dgm:t>
    </dgm:pt>
    <dgm:pt modelId="{4FD1CC3C-B2EB-4570-B445-92C492A4F397}">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cap="none" spc="0" normalizeH="0" baseline="0" noProof="0" dirty="0">
              <a:ln/>
              <a:effectLst/>
              <a:uLnTx/>
              <a:uFillTx/>
              <a:latin typeface="+mj-lt"/>
              <a:ea typeface="+mn-ea"/>
              <a:cs typeface="Arial" panose="020B0604020202020204" pitchFamily="34" charset="0"/>
            </a:rPr>
            <a:t>KST Trading v USAASA</a:t>
          </a:r>
        </a:p>
        <a:p>
          <a:pPr marL="0" marR="0" indent="0" algn="l" defTabSz="914400" eaLnBrk="1" fontAlgn="auto" latinLnBrk="0" hangingPunct="1">
            <a:lnSpc>
              <a:spcPct val="100000"/>
            </a:lnSpc>
            <a:spcBef>
              <a:spcPts val="0"/>
            </a:spcBef>
            <a:spcAft>
              <a:spcPts val="0"/>
            </a:spcAft>
            <a:buClrTx/>
            <a:buSzTx/>
            <a:buFontTx/>
            <a:buNone/>
            <a:tabLst/>
            <a:defRPr/>
          </a:pPr>
          <a:endParaRPr kumimoji="0" lang="en-US" sz="1400" b="1" i="0" u="none" strike="noStrike" cap="none" spc="0" normalizeH="0" baseline="0" noProof="0" dirty="0">
            <a:ln/>
            <a:effectLst/>
            <a:uLnTx/>
            <a:uFillTx/>
            <a:latin typeface="+mj-lt"/>
            <a:ea typeface="+mn-ea"/>
            <a:cs typeface="Arial" panose="020B0604020202020204" pitchFamily="34" charset="0"/>
          </a:endParaRPr>
        </a:p>
        <a:p>
          <a:pPr marL="0" marR="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cap="none" spc="0" normalizeH="0" baseline="0" noProof="0" dirty="0">
              <a:ln/>
              <a:effectLst/>
              <a:uLnTx/>
              <a:uFillTx/>
              <a:latin typeface="+mj-lt"/>
              <a:ea typeface="+mn-ea"/>
              <a:cs typeface="Arial" panose="020B0604020202020204" pitchFamily="34" charset="0"/>
            </a:rPr>
            <a:t>Installation Company of the DTT Set Top Boxes at the households of BDM beneficiaries.</a:t>
          </a:r>
          <a:endParaRPr lang="en-US" sz="1400" b="1" dirty="0">
            <a:latin typeface="+mj-lt"/>
            <a:cs typeface="Arial" panose="020B0604020202020204" pitchFamily="34" charset="0"/>
          </a:endParaRPr>
        </a:p>
        <a:p>
          <a:pPr algn="l" defTabSz="622300">
            <a:lnSpc>
              <a:spcPct val="90000"/>
            </a:lnSpc>
            <a:spcBef>
              <a:spcPct val="0"/>
            </a:spcBef>
            <a:spcAft>
              <a:spcPct val="35000"/>
            </a:spcAft>
          </a:pPr>
          <a:endParaRPr lang="en-US" sz="1400" dirty="0">
            <a:latin typeface="+mj-lt"/>
            <a:cs typeface="Arial" panose="020B0604020202020204" pitchFamily="34" charset="0"/>
          </a:endParaRPr>
        </a:p>
      </dgm:t>
    </dgm:pt>
    <dgm:pt modelId="{60B79EB0-2E3E-47BB-9355-EDD0BB0C0C8D}" type="parTrans" cxnId="{C84101D7-B2C3-4F58-9E8D-A95B29474E89}">
      <dgm:prSet/>
      <dgm:spPr/>
      <dgm:t>
        <a:bodyPr/>
        <a:lstStyle/>
        <a:p>
          <a:endParaRPr lang="en-US">
            <a:latin typeface="+mj-lt"/>
          </a:endParaRPr>
        </a:p>
      </dgm:t>
    </dgm:pt>
    <dgm:pt modelId="{E29FED3D-67F5-4095-9508-BDBD163C9907}" type="sibTrans" cxnId="{C84101D7-B2C3-4F58-9E8D-A95B29474E89}">
      <dgm:prSet/>
      <dgm:spPr/>
      <dgm:t>
        <a:bodyPr/>
        <a:lstStyle/>
        <a:p>
          <a:endParaRPr lang="en-US">
            <a:latin typeface="+mj-lt"/>
          </a:endParaRPr>
        </a:p>
      </dgm:t>
    </dgm:pt>
    <dgm:pt modelId="{BB83062C-F223-4FEF-9F30-4329B8C50AB1}">
      <dgm:prSet phldrT="[Text]" custT="1"/>
      <dgm:spPr/>
      <dgm:t>
        <a:bodyPr/>
        <a:lstStyle/>
        <a:p>
          <a:pPr algn="l"/>
          <a:r>
            <a:rPr lang="en-US" sz="1600" dirty="0">
              <a:latin typeface="+mj-lt"/>
              <a:cs typeface="Arial" panose="020B0604020202020204" pitchFamily="34" charset="0"/>
            </a:rPr>
            <a:t>            Claim </a:t>
          </a:r>
        </a:p>
      </dgm:t>
    </dgm:pt>
    <dgm:pt modelId="{3D50572C-4E61-4020-91E8-BA31C7694D07}" type="parTrans" cxnId="{3F4A83B1-1EE3-4A02-8AF3-E78681DC08F6}">
      <dgm:prSet/>
      <dgm:spPr/>
      <dgm:t>
        <a:bodyPr/>
        <a:lstStyle/>
        <a:p>
          <a:endParaRPr lang="en-US">
            <a:latin typeface="+mj-lt"/>
          </a:endParaRPr>
        </a:p>
      </dgm:t>
    </dgm:pt>
    <dgm:pt modelId="{772FE0C1-98F6-47C3-B8B0-1FE82368A9E0}" type="sibTrans" cxnId="{3F4A83B1-1EE3-4A02-8AF3-E78681DC08F6}">
      <dgm:prSet/>
      <dgm:spPr/>
      <dgm:t>
        <a:bodyPr/>
        <a:lstStyle/>
        <a:p>
          <a:endParaRPr lang="en-US">
            <a:latin typeface="+mj-lt"/>
          </a:endParaRPr>
        </a:p>
      </dgm:t>
    </dgm:pt>
    <dgm:pt modelId="{A5E46DF3-CDFC-4D9D-8827-71CD2E3020C3}">
      <dgm:prSet phldrT="[Text]" custT="1"/>
      <dgm:spPr/>
      <dgm:t>
        <a:bodyPr/>
        <a:lstStyle/>
        <a:p>
          <a:pPr algn="ctr"/>
          <a:r>
            <a:rPr kumimoji="0" lang="en-US" sz="1400" b="0" i="0" u="none" strike="noStrike" cap="none" spc="0" normalizeH="0" baseline="0" noProof="0" dirty="0">
              <a:ln/>
              <a:effectLst/>
              <a:uLnTx/>
              <a:uFillTx/>
              <a:latin typeface="+mj-lt"/>
              <a:ea typeface="+mn-ea"/>
              <a:cs typeface="Arial" panose="020B0604020202020204" pitchFamily="34" charset="0"/>
            </a:rPr>
            <a:t>R1. 8 million</a:t>
          </a:r>
        </a:p>
        <a:p>
          <a:pPr algn="ctr"/>
          <a:endParaRPr kumimoji="0" lang="en-US" sz="1400" b="0" i="0" u="none" strike="noStrike" cap="none" spc="0" normalizeH="0" baseline="0" noProof="0" dirty="0">
            <a:ln/>
            <a:effectLst/>
            <a:uLnTx/>
            <a:uFillTx/>
            <a:latin typeface="+mj-lt"/>
            <a:ea typeface="+mn-ea"/>
            <a:cs typeface="Arial" panose="020B0604020202020204" pitchFamily="34" charset="0"/>
          </a:endParaRPr>
        </a:p>
        <a:p>
          <a:pPr algn="just"/>
          <a:r>
            <a:rPr kumimoji="0" lang="en-GB" sz="1400" b="0" i="0" u="none" strike="noStrike" cap="none" spc="0" normalizeH="0" baseline="0" noProof="0" dirty="0">
              <a:ln/>
              <a:effectLst/>
              <a:uLnTx/>
              <a:uFillTx/>
              <a:latin typeface="+mj-lt"/>
              <a:ea typeface="+mn-ea"/>
              <a:cs typeface="Arial" panose="020B0604020202020204" pitchFamily="34" charset="0"/>
            </a:rPr>
            <a:t>KST trading is demanding payment of the escalation rate for installation fees paid by USAASA for the 2016/2017, 2017/2018 and 2018/2019 financial years</a:t>
          </a:r>
          <a:r>
            <a:rPr kumimoji="0" lang="en-GB" sz="1400" b="0" i="0" u="none" strike="noStrike" cap="none" spc="0" normalizeH="0" baseline="0" noProof="0" dirty="0">
              <a:ln/>
              <a:effectLst/>
              <a:uLnTx/>
              <a:uFillTx/>
              <a:latin typeface="+mj-lt"/>
              <a:ea typeface="+mn-ea"/>
              <a:cs typeface="+mn-cs"/>
            </a:rPr>
            <a:t>.</a:t>
          </a:r>
        </a:p>
        <a:p>
          <a:pPr algn="just"/>
          <a:endParaRPr kumimoji="0" lang="en-GB" sz="1400" b="0" i="0" u="none" strike="noStrike" cap="none" spc="0" normalizeH="0" baseline="0" noProof="0" dirty="0">
            <a:ln/>
            <a:effectLst/>
            <a:uLnTx/>
            <a:uFillTx/>
            <a:latin typeface="+mj-lt"/>
            <a:ea typeface="+mn-ea"/>
            <a:cs typeface="+mn-cs"/>
          </a:endParaRPr>
        </a:p>
        <a:p>
          <a:pPr algn="just"/>
          <a:r>
            <a:rPr kumimoji="0" lang="en-GB" sz="1400" b="0" i="0" u="none" strike="noStrike" cap="none" spc="0" normalizeH="0" baseline="0" noProof="0" dirty="0">
              <a:ln/>
              <a:effectLst/>
              <a:uLnTx/>
              <a:uFillTx/>
              <a:latin typeface="+mj-lt"/>
              <a:ea typeface="+mn-ea"/>
              <a:cs typeface="+mn-cs"/>
            </a:rPr>
            <a:t>High Court </a:t>
          </a:r>
          <a:endParaRPr lang="en-US" sz="1400" dirty="0">
            <a:latin typeface="+mj-lt"/>
            <a:cs typeface="Arial" panose="020B0604020202020204" pitchFamily="34" charset="0"/>
          </a:endParaRPr>
        </a:p>
      </dgm:t>
    </dgm:pt>
    <dgm:pt modelId="{21135DD6-68C4-4B67-84E0-1D2EFD529AD9}" type="parTrans" cxnId="{14B266CD-F866-481C-851F-320714ABA733}">
      <dgm:prSet/>
      <dgm:spPr/>
      <dgm:t>
        <a:bodyPr/>
        <a:lstStyle/>
        <a:p>
          <a:endParaRPr lang="en-US">
            <a:latin typeface="+mj-lt"/>
          </a:endParaRPr>
        </a:p>
      </dgm:t>
    </dgm:pt>
    <dgm:pt modelId="{B50198B0-0E63-4E1D-AEF7-B10B8A6EB799}" type="sibTrans" cxnId="{14B266CD-F866-481C-851F-320714ABA733}">
      <dgm:prSet/>
      <dgm:spPr/>
      <dgm:t>
        <a:bodyPr/>
        <a:lstStyle/>
        <a:p>
          <a:endParaRPr lang="en-US">
            <a:latin typeface="+mj-lt"/>
          </a:endParaRPr>
        </a:p>
      </dgm:t>
    </dgm:pt>
    <dgm:pt modelId="{89EC64CD-05C3-43FE-ABA9-EF9AA174A250}">
      <dgm:prSet phldrT="[Text]" custT="1"/>
      <dgm:spPr/>
      <dgm:t>
        <a:bodyPr/>
        <a:lstStyle/>
        <a:p>
          <a:r>
            <a:rPr lang="en-US" sz="1600" dirty="0">
              <a:latin typeface="+mj-lt"/>
              <a:cs typeface="Arial" panose="020B0604020202020204" pitchFamily="34" charset="0"/>
            </a:rPr>
            <a:t>Status</a:t>
          </a:r>
        </a:p>
      </dgm:t>
    </dgm:pt>
    <dgm:pt modelId="{9AF55337-1FFB-45CC-9C4D-33A439B25B76}" type="parTrans" cxnId="{7EA3B03A-C514-4C6D-9D4E-1C344671DD12}">
      <dgm:prSet/>
      <dgm:spPr/>
      <dgm:t>
        <a:bodyPr/>
        <a:lstStyle/>
        <a:p>
          <a:endParaRPr lang="en-US">
            <a:latin typeface="+mj-lt"/>
          </a:endParaRPr>
        </a:p>
      </dgm:t>
    </dgm:pt>
    <dgm:pt modelId="{A62BB8E8-CC83-4405-8BF6-A83F05C2DADB}" type="sibTrans" cxnId="{7EA3B03A-C514-4C6D-9D4E-1C344671DD12}">
      <dgm:prSet/>
      <dgm:spPr/>
      <dgm:t>
        <a:bodyPr/>
        <a:lstStyle/>
        <a:p>
          <a:endParaRPr lang="en-US">
            <a:latin typeface="+mj-lt"/>
          </a:endParaRPr>
        </a:p>
      </dgm:t>
    </dgm:pt>
    <dgm:pt modelId="{4E013056-82C1-4D22-9D36-5317170A35A1}">
      <dgm:prSet phldrT="[Text]" custT="1"/>
      <dgm:spPr/>
      <dgm:t>
        <a:bodyPr/>
        <a:lstStyle/>
        <a:p>
          <a:pPr algn="just"/>
          <a:r>
            <a:rPr kumimoji="0" lang="en-GB" sz="1400" b="0" i="0" u="none" strike="noStrike" cap="none" spc="0" normalizeH="0" baseline="0" noProof="0" dirty="0">
              <a:ln/>
              <a:effectLst/>
              <a:uLnTx/>
              <a:uFillTx/>
              <a:latin typeface="+mj-lt"/>
              <a:ea typeface="+mn-ea"/>
              <a:cs typeface="Arial" panose="020B0604020202020204" pitchFamily="34" charset="0"/>
            </a:rPr>
            <a:t>Pleadings are closed. Waiting for matter to be enrolled in the High Court</a:t>
          </a:r>
          <a:r>
            <a:rPr kumimoji="0" lang="en-GB" sz="1400" b="0" i="0" u="none" strike="noStrike" cap="none" spc="0" normalizeH="0" baseline="0" noProof="0" dirty="0">
              <a:ln/>
              <a:effectLst/>
              <a:uLnTx/>
              <a:uFillTx/>
              <a:latin typeface="+mj-lt"/>
              <a:ea typeface="+mn-ea"/>
              <a:cs typeface="+mn-cs"/>
            </a:rPr>
            <a:t>. </a:t>
          </a:r>
          <a:endParaRPr lang="en-US" sz="1400" dirty="0">
            <a:latin typeface="+mj-lt"/>
            <a:cs typeface="Arial" panose="020B0604020202020204" pitchFamily="34" charset="0"/>
          </a:endParaRPr>
        </a:p>
      </dgm:t>
    </dgm:pt>
    <dgm:pt modelId="{8DF1DBEA-4CB2-431D-B8E7-E1996B0C6E84}" type="parTrans" cxnId="{63089677-0CD2-4FDC-BDEC-11DF05826F6B}">
      <dgm:prSet/>
      <dgm:spPr/>
      <dgm:t>
        <a:bodyPr/>
        <a:lstStyle/>
        <a:p>
          <a:endParaRPr lang="en-US">
            <a:latin typeface="+mj-lt"/>
          </a:endParaRPr>
        </a:p>
      </dgm:t>
    </dgm:pt>
    <dgm:pt modelId="{056FE4D4-578B-4EC2-B41A-774EDC63A62B}" type="sibTrans" cxnId="{63089677-0CD2-4FDC-BDEC-11DF05826F6B}">
      <dgm:prSet/>
      <dgm:spPr/>
      <dgm:t>
        <a:bodyPr/>
        <a:lstStyle/>
        <a:p>
          <a:endParaRPr lang="en-US">
            <a:latin typeface="+mj-lt"/>
          </a:endParaRPr>
        </a:p>
      </dgm:t>
    </dgm:pt>
    <dgm:pt modelId="{79D5D1A6-1C26-4C22-A93C-B619CF78ACC7}">
      <dgm:prSet phldrT="[Text]" custT="1"/>
      <dgm:spPr/>
      <dgm:t>
        <a:bodyPr/>
        <a:lstStyle/>
        <a:p>
          <a:r>
            <a:rPr lang="en-US" sz="1600" dirty="0">
              <a:latin typeface="+mj-lt"/>
              <a:cs typeface="Arial" panose="020B0604020202020204" pitchFamily="34" charset="0"/>
            </a:rPr>
            <a:t>Details of the Claim</a:t>
          </a:r>
          <a:r>
            <a:rPr lang="en-US" sz="2700" dirty="0">
              <a:latin typeface="+mj-lt"/>
            </a:rPr>
            <a:t> </a:t>
          </a:r>
        </a:p>
      </dgm:t>
    </dgm:pt>
    <dgm:pt modelId="{BD9E9FCF-8CEC-4DD2-B25E-23EB9BC14106}" type="parTrans" cxnId="{A571046E-60E9-4EAA-87FF-D765C54BCABF}">
      <dgm:prSet/>
      <dgm:spPr/>
      <dgm:t>
        <a:bodyPr/>
        <a:lstStyle/>
        <a:p>
          <a:endParaRPr lang="en-US">
            <a:latin typeface="+mj-lt"/>
          </a:endParaRPr>
        </a:p>
      </dgm:t>
    </dgm:pt>
    <dgm:pt modelId="{CF4F1E3A-D846-4E85-9EC6-004F79D8DBCC}" type="sibTrans" cxnId="{A571046E-60E9-4EAA-87FF-D765C54BCABF}">
      <dgm:prSet/>
      <dgm:spPr/>
      <dgm:t>
        <a:bodyPr/>
        <a:lstStyle/>
        <a:p>
          <a:endParaRPr lang="en-US">
            <a:latin typeface="+mj-lt"/>
          </a:endParaRPr>
        </a:p>
      </dgm:t>
    </dgm:pt>
    <dgm:pt modelId="{66EEDD53-3497-464C-802E-5E8972819784}">
      <dgm:prSet custT="1"/>
      <dgm:spPr/>
      <dgm:t>
        <a:bodyPr/>
        <a:lstStyle/>
        <a:p>
          <a:pPr algn="l" rtl="0"/>
          <a:r>
            <a:rPr kumimoji="0" lang="en-GB" sz="1400" b="0" i="0" u="none" strike="noStrike" cap="none" spc="0" normalizeH="0" baseline="0" noProof="0" dirty="0">
              <a:ln/>
              <a:effectLst/>
              <a:uLnTx/>
              <a:uFillTx/>
              <a:latin typeface="+mj-lt"/>
              <a:ea typeface="+mn-ea"/>
              <a:cs typeface="Arial" panose="020B0604020202020204" pitchFamily="34" charset="0"/>
            </a:rPr>
            <a:t>USAASA and KST Trading signed a service level agreement on 18 January 2016, which expired on 17 January 2019 for the installation of the DTT Set Top Boxes at the households of BDM beneficiaries.</a:t>
          </a:r>
        </a:p>
      </dgm:t>
    </dgm:pt>
    <dgm:pt modelId="{2FAE6E12-82ED-47E5-813D-B7EA2DFAB8C7}" type="parTrans" cxnId="{04203718-93E0-40ED-8CE6-6A3CBB2FEA1D}">
      <dgm:prSet/>
      <dgm:spPr/>
      <dgm:t>
        <a:bodyPr/>
        <a:lstStyle/>
        <a:p>
          <a:endParaRPr lang="en-US">
            <a:latin typeface="+mj-lt"/>
          </a:endParaRPr>
        </a:p>
      </dgm:t>
    </dgm:pt>
    <dgm:pt modelId="{A2CD39C7-C88D-4792-B74B-ABBCE9DA6B0F}" type="sibTrans" cxnId="{04203718-93E0-40ED-8CE6-6A3CBB2FEA1D}">
      <dgm:prSet/>
      <dgm:spPr/>
      <dgm:t>
        <a:bodyPr/>
        <a:lstStyle/>
        <a:p>
          <a:endParaRPr lang="en-US">
            <a:latin typeface="+mj-lt"/>
          </a:endParaRPr>
        </a:p>
      </dgm:t>
    </dgm:pt>
    <dgm:pt modelId="{6F6B88F8-005D-4F09-8556-1E32EFF85A74}" type="pres">
      <dgm:prSet presAssocID="{D4208256-7469-4FF5-A6EE-057748078A93}" presName="Name0" presStyleCnt="0">
        <dgm:presLayoutVars>
          <dgm:chMax val="7"/>
          <dgm:chPref val="5"/>
          <dgm:dir/>
          <dgm:animOne val="branch"/>
          <dgm:animLvl val="lvl"/>
        </dgm:presLayoutVars>
      </dgm:prSet>
      <dgm:spPr/>
      <dgm:t>
        <a:bodyPr/>
        <a:lstStyle/>
        <a:p>
          <a:endParaRPr lang="en-ZA"/>
        </a:p>
      </dgm:t>
    </dgm:pt>
    <dgm:pt modelId="{0DD3EA5C-84A8-4619-A6E2-4273E48440E5}" type="pres">
      <dgm:prSet presAssocID="{79D5D1A6-1C26-4C22-A93C-B619CF78ACC7}" presName="ChildAccent4" presStyleCnt="0"/>
      <dgm:spPr/>
    </dgm:pt>
    <dgm:pt modelId="{47BE60CF-D3D5-429D-ABAC-AE4FBAC9A1FE}" type="pres">
      <dgm:prSet presAssocID="{79D5D1A6-1C26-4C22-A93C-B619CF78ACC7}" presName="ChildAccent" presStyleLbl="alignImgPlace1" presStyleIdx="0" presStyleCnt="4" custScaleX="202744" custLinFactNeighborX="63044" custLinFactNeighborY="3835"/>
      <dgm:spPr/>
      <dgm:t>
        <a:bodyPr/>
        <a:lstStyle/>
        <a:p>
          <a:endParaRPr lang="en-ZA"/>
        </a:p>
      </dgm:t>
    </dgm:pt>
    <dgm:pt modelId="{2ABE0705-39A1-4D9B-A8EA-B73CA68FC0BC}" type="pres">
      <dgm:prSet presAssocID="{79D5D1A6-1C26-4C22-A93C-B619CF78ACC7}" presName="Child4" presStyleLbl="revTx" presStyleIdx="0" presStyleCnt="0">
        <dgm:presLayoutVars>
          <dgm:chMax val="0"/>
          <dgm:chPref val="0"/>
          <dgm:bulletEnabled val="1"/>
        </dgm:presLayoutVars>
      </dgm:prSet>
      <dgm:spPr/>
      <dgm:t>
        <a:bodyPr/>
        <a:lstStyle/>
        <a:p>
          <a:endParaRPr lang="en-ZA"/>
        </a:p>
      </dgm:t>
    </dgm:pt>
    <dgm:pt modelId="{D28CEC61-EFF0-420E-8072-65818C723F51}" type="pres">
      <dgm:prSet presAssocID="{79D5D1A6-1C26-4C22-A93C-B619CF78ACC7}" presName="Parent4" presStyleLbl="node1" presStyleIdx="0" presStyleCnt="4" custScaleX="207284" custScaleY="54415" custLinFactNeighborX="59371" custLinFactNeighborY="38414">
        <dgm:presLayoutVars>
          <dgm:chMax val="2"/>
          <dgm:chPref val="1"/>
          <dgm:bulletEnabled val="1"/>
        </dgm:presLayoutVars>
      </dgm:prSet>
      <dgm:spPr/>
      <dgm:t>
        <a:bodyPr/>
        <a:lstStyle/>
        <a:p>
          <a:endParaRPr lang="en-ZA"/>
        </a:p>
      </dgm:t>
    </dgm:pt>
    <dgm:pt modelId="{55F2F252-BCD7-40FD-9A40-B2C622E4AAE3}" type="pres">
      <dgm:prSet presAssocID="{89EC64CD-05C3-43FE-ABA9-EF9AA174A250}" presName="ChildAccent3" presStyleCnt="0"/>
      <dgm:spPr/>
    </dgm:pt>
    <dgm:pt modelId="{8EDE7265-F370-4228-BF2C-2A47C388DC65}" type="pres">
      <dgm:prSet presAssocID="{89EC64CD-05C3-43FE-ABA9-EF9AA174A250}" presName="ChildAccent" presStyleLbl="alignImgPlace1" presStyleIdx="1" presStyleCnt="4" custScaleX="117455" custLinFactNeighborX="-8161" custLinFactNeighborY="5661"/>
      <dgm:spPr/>
      <dgm:t>
        <a:bodyPr/>
        <a:lstStyle/>
        <a:p>
          <a:endParaRPr lang="en-ZA"/>
        </a:p>
      </dgm:t>
    </dgm:pt>
    <dgm:pt modelId="{381AC06B-2E61-4417-931B-13DA8D77B44A}" type="pres">
      <dgm:prSet presAssocID="{89EC64CD-05C3-43FE-ABA9-EF9AA174A250}" presName="Child3" presStyleLbl="revTx" presStyleIdx="0" presStyleCnt="0">
        <dgm:presLayoutVars>
          <dgm:chMax val="0"/>
          <dgm:chPref val="0"/>
          <dgm:bulletEnabled val="1"/>
        </dgm:presLayoutVars>
      </dgm:prSet>
      <dgm:spPr/>
      <dgm:t>
        <a:bodyPr/>
        <a:lstStyle/>
        <a:p>
          <a:endParaRPr lang="en-ZA"/>
        </a:p>
      </dgm:t>
    </dgm:pt>
    <dgm:pt modelId="{7192ACD1-7124-4FBC-9251-04B50CB771D8}" type="pres">
      <dgm:prSet presAssocID="{89EC64CD-05C3-43FE-ABA9-EF9AA174A250}" presName="Parent3" presStyleLbl="node1" presStyleIdx="1" presStyleCnt="4" custScaleX="119336" custScaleY="63858" custLinFactNeighborX="-7221" custLinFactNeighborY="42492">
        <dgm:presLayoutVars>
          <dgm:chMax val="2"/>
          <dgm:chPref val="1"/>
          <dgm:bulletEnabled val="1"/>
        </dgm:presLayoutVars>
      </dgm:prSet>
      <dgm:spPr/>
      <dgm:t>
        <a:bodyPr/>
        <a:lstStyle/>
        <a:p>
          <a:endParaRPr lang="en-ZA"/>
        </a:p>
      </dgm:t>
    </dgm:pt>
    <dgm:pt modelId="{4B2E08CB-5BA8-408A-BC23-73D7342037DB}" type="pres">
      <dgm:prSet presAssocID="{BB83062C-F223-4FEF-9F30-4329B8C50AB1}" presName="ChildAccent2" presStyleCnt="0"/>
      <dgm:spPr/>
    </dgm:pt>
    <dgm:pt modelId="{E8F15722-8EE9-4A82-92E2-1BF4A4830B40}" type="pres">
      <dgm:prSet presAssocID="{BB83062C-F223-4FEF-9F30-4329B8C50AB1}" presName="ChildAccent" presStyleLbl="alignImgPlace1" presStyleIdx="2" presStyleCnt="4" custScaleX="112368" custLinFactNeighborX="-32586" custLinFactNeighborY="6121"/>
      <dgm:spPr/>
      <dgm:t>
        <a:bodyPr/>
        <a:lstStyle/>
        <a:p>
          <a:endParaRPr lang="en-ZA"/>
        </a:p>
      </dgm:t>
    </dgm:pt>
    <dgm:pt modelId="{D181D7BD-BEA4-4861-932D-8CF924D3E309}" type="pres">
      <dgm:prSet presAssocID="{BB83062C-F223-4FEF-9F30-4329B8C50AB1}" presName="Child2" presStyleLbl="revTx" presStyleIdx="0" presStyleCnt="0">
        <dgm:presLayoutVars>
          <dgm:chMax val="0"/>
          <dgm:chPref val="0"/>
          <dgm:bulletEnabled val="1"/>
        </dgm:presLayoutVars>
      </dgm:prSet>
      <dgm:spPr/>
      <dgm:t>
        <a:bodyPr/>
        <a:lstStyle/>
        <a:p>
          <a:endParaRPr lang="en-ZA"/>
        </a:p>
      </dgm:t>
    </dgm:pt>
    <dgm:pt modelId="{7302BD8D-A42F-43B2-94FF-9516899DB7C8}" type="pres">
      <dgm:prSet presAssocID="{BB83062C-F223-4FEF-9F30-4329B8C50AB1}" presName="Parent2" presStyleLbl="node1" presStyleIdx="2" presStyleCnt="4" custScaleX="110717" custScaleY="77055" custLinFactNeighborX="-33954" custLinFactNeighborY="41550">
        <dgm:presLayoutVars>
          <dgm:chMax val="2"/>
          <dgm:chPref val="1"/>
          <dgm:bulletEnabled val="1"/>
        </dgm:presLayoutVars>
      </dgm:prSet>
      <dgm:spPr/>
      <dgm:t>
        <a:bodyPr/>
        <a:lstStyle/>
        <a:p>
          <a:endParaRPr lang="en-ZA"/>
        </a:p>
      </dgm:t>
    </dgm:pt>
    <dgm:pt modelId="{2290CFB1-C092-47C1-A80A-836A5CFA71D6}" type="pres">
      <dgm:prSet presAssocID="{C558472D-44FB-434C-A065-8DBEB26CF849}" presName="ChildAccent1" presStyleCnt="0"/>
      <dgm:spPr/>
    </dgm:pt>
    <dgm:pt modelId="{F219E99F-0FFB-4CE5-B293-8F58E2A17058}" type="pres">
      <dgm:prSet presAssocID="{C558472D-44FB-434C-A065-8DBEB26CF849}" presName="ChildAccent" presStyleLbl="alignImgPlace1" presStyleIdx="3" presStyleCnt="4" custScaleX="125646" custLinFactNeighborX="-59826" custLinFactNeighborY="7404"/>
      <dgm:spPr/>
      <dgm:t>
        <a:bodyPr/>
        <a:lstStyle/>
        <a:p>
          <a:endParaRPr lang="en-ZA"/>
        </a:p>
      </dgm:t>
    </dgm:pt>
    <dgm:pt modelId="{7CA574E5-A9E1-4E4B-8BE7-9EB44232B37A}" type="pres">
      <dgm:prSet presAssocID="{C558472D-44FB-434C-A065-8DBEB26CF849}" presName="Child1" presStyleLbl="revTx" presStyleIdx="0" presStyleCnt="0">
        <dgm:presLayoutVars>
          <dgm:chMax val="0"/>
          <dgm:chPref val="0"/>
          <dgm:bulletEnabled val="1"/>
        </dgm:presLayoutVars>
      </dgm:prSet>
      <dgm:spPr/>
      <dgm:t>
        <a:bodyPr/>
        <a:lstStyle/>
        <a:p>
          <a:endParaRPr lang="en-ZA"/>
        </a:p>
      </dgm:t>
    </dgm:pt>
    <dgm:pt modelId="{6DE60506-F233-40EE-962B-9D738CF897BF}" type="pres">
      <dgm:prSet presAssocID="{C558472D-44FB-434C-A065-8DBEB26CF849}" presName="Parent1" presStyleLbl="node1" presStyleIdx="3" presStyleCnt="4" custScaleX="126556" custLinFactNeighborX="-59371" custLinFactNeighborY="39634">
        <dgm:presLayoutVars>
          <dgm:chMax val="2"/>
          <dgm:chPref val="1"/>
          <dgm:bulletEnabled val="1"/>
        </dgm:presLayoutVars>
      </dgm:prSet>
      <dgm:spPr/>
      <dgm:t>
        <a:bodyPr/>
        <a:lstStyle/>
        <a:p>
          <a:endParaRPr lang="en-ZA"/>
        </a:p>
      </dgm:t>
    </dgm:pt>
  </dgm:ptLst>
  <dgm:cxnLst>
    <dgm:cxn modelId="{88150EAD-CECB-4EA2-992F-351FF44BD559}" type="presOf" srcId="{D4208256-7469-4FF5-A6EE-057748078A93}" destId="{6F6B88F8-005D-4F09-8556-1E32EFF85A74}" srcOrd="0" destOrd="0" presId="urn:microsoft.com/office/officeart/2011/layout/InterconnectedBlockProcess"/>
    <dgm:cxn modelId="{8735D7E0-2FDF-46B0-BB66-24067E9CC6FB}" type="presOf" srcId="{79D5D1A6-1C26-4C22-A93C-B619CF78ACC7}" destId="{D28CEC61-EFF0-420E-8072-65818C723F51}" srcOrd="0" destOrd="0" presId="urn:microsoft.com/office/officeart/2011/layout/InterconnectedBlockProcess"/>
    <dgm:cxn modelId="{D175E447-99BA-4F09-8542-1B86AB017310}" type="presOf" srcId="{4FD1CC3C-B2EB-4570-B445-92C492A4F397}" destId="{F219E99F-0FFB-4CE5-B293-8F58E2A17058}" srcOrd="0" destOrd="0" presId="urn:microsoft.com/office/officeart/2011/layout/InterconnectedBlockProcess"/>
    <dgm:cxn modelId="{B1D9B02A-4C1B-4756-93E7-A70740464E0F}" type="presOf" srcId="{4E013056-82C1-4D22-9D36-5317170A35A1}" destId="{381AC06B-2E61-4417-931B-13DA8D77B44A}" srcOrd="1" destOrd="0" presId="urn:microsoft.com/office/officeart/2011/layout/InterconnectedBlockProcess"/>
    <dgm:cxn modelId="{8EB54378-3F86-49C1-A16C-6359ED0A00CB}" type="presOf" srcId="{A5E46DF3-CDFC-4D9D-8827-71CD2E3020C3}" destId="{E8F15722-8EE9-4A82-92E2-1BF4A4830B40}" srcOrd="0" destOrd="0" presId="urn:microsoft.com/office/officeart/2011/layout/InterconnectedBlockProcess"/>
    <dgm:cxn modelId="{7D97EFBE-33DA-4A53-9E07-53B461D9B013}" type="presOf" srcId="{66EEDD53-3497-464C-802E-5E8972819784}" destId="{2ABE0705-39A1-4D9B-A8EA-B73CA68FC0BC}" srcOrd="1" destOrd="0" presId="urn:microsoft.com/office/officeart/2011/layout/InterconnectedBlockProcess"/>
    <dgm:cxn modelId="{63089677-0CD2-4FDC-BDEC-11DF05826F6B}" srcId="{89EC64CD-05C3-43FE-ABA9-EF9AA174A250}" destId="{4E013056-82C1-4D22-9D36-5317170A35A1}" srcOrd="0" destOrd="0" parTransId="{8DF1DBEA-4CB2-431D-B8E7-E1996B0C6E84}" sibTransId="{056FE4D4-578B-4EC2-B41A-774EDC63A62B}"/>
    <dgm:cxn modelId="{F8895D7B-FAFD-4ACF-8D59-2435A23B1171}" type="presOf" srcId="{BB83062C-F223-4FEF-9F30-4329B8C50AB1}" destId="{7302BD8D-A42F-43B2-94FF-9516899DB7C8}" srcOrd="0" destOrd="0" presId="urn:microsoft.com/office/officeart/2011/layout/InterconnectedBlockProcess"/>
    <dgm:cxn modelId="{A571046E-60E9-4EAA-87FF-D765C54BCABF}" srcId="{D4208256-7469-4FF5-A6EE-057748078A93}" destId="{79D5D1A6-1C26-4C22-A93C-B619CF78ACC7}" srcOrd="3" destOrd="0" parTransId="{BD9E9FCF-8CEC-4DD2-B25E-23EB9BC14106}" sibTransId="{CF4F1E3A-D846-4E85-9EC6-004F79D8DBCC}"/>
    <dgm:cxn modelId="{3F4A83B1-1EE3-4A02-8AF3-E78681DC08F6}" srcId="{D4208256-7469-4FF5-A6EE-057748078A93}" destId="{BB83062C-F223-4FEF-9F30-4329B8C50AB1}" srcOrd="1" destOrd="0" parTransId="{3D50572C-4E61-4020-91E8-BA31C7694D07}" sibTransId="{772FE0C1-98F6-47C3-B8B0-1FE82368A9E0}"/>
    <dgm:cxn modelId="{04203718-93E0-40ED-8CE6-6A3CBB2FEA1D}" srcId="{79D5D1A6-1C26-4C22-A93C-B619CF78ACC7}" destId="{66EEDD53-3497-464C-802E-5E8972819784}" srcOrd="0" destOrd="0" parTransId="{2FAE6E12-82ED-47E5-813D-B7EA2DFAB8C7}" sibTransId="{A2CD39C7-C88D-4792-B74B-ABBCE9DA6B0F}"/>
    <dgm:cxn modelId="{2604BA1D-5D1F-4462-82A7-43902909C716}" type="presOf" srcId="{4FD1CC3C-B2EB-4570-B445-92C492A4F397}" destId="{7CA574E5-A9E1-4E4B-8BE7-9EB44232B37A}" srcOrd="1" destOrd="0" presId="urn:microsoft.com/office/officeart/2011/layout/InterconnectedBlockProcess"/>
    <dgm:cxn modelId="{7E99034F-79BF-48D2-8705-829DE4D650E5}" type="presOf" srcId="{C558472D-44FB-434C-A065-8DBEB26CF849}" destId="{6DE60506-F233-40EE-962B-9D738CF897BF}" srcOrd="0" destOrd="0" presId="urn:microsoft.com/office/officeart/2011/layout/InterconnectedBlockProcess"/>
    <dgm:cxn modelId="{D7C2C4EF-9662-4473-8BDE-1AE61E7E4FCE}" type="presOf" srcId="{A5E46DF3-CDFC-4D9D-8827-71CD2E3020C3}" destId="{D181D7BD-BEA4-4861-932D-8CF924D3E309}" srcOrd="1" destOrd="0" presId="urn:microsoft.com/office/officeart/2011/layout/InterconnectedBlockProcess"/>
    <dgm:cxn modelId="{C84101D7-B2C3-4F58-9E8D-A95B29474E89}" srcId="{C558472D-44FB-434C-A065-8DBEB26CF849}" destId="{4FD1CC3C-B2EB-4570-B445-92C492A4F397}" srcOrd="0" destOrd="0" parTransId="{60B79EB0-2E3E-47BB-9355-EDD0BB0C0C8D}" sibTransId="{E29FED3D-67F5-4095-9508-BDBD163C9907}"/>
    <dgm:cxn modelId="{B24E4175-7501-4E86-9B08-E9685E380F00}" type="presOf" srcId="{66EEDD53-3497-464C-802E-5E8972819784}" destId="{47BE60CF-D3D5-429D-ABAC-AE4FBAC9A1FE}" srcOrd="0" destOrd="0" presId="urn:microsoft.com/office/officeart/2011/layout/InterconnectedBlockProcess"/>
    <dgm:cxn modelId="{E8717452-A582-47EB-A07F-E9C056ABF173}" type="presOf" srcId="{4E013056-82C1-4D22-9D36-5317170A35A1}" destId="{8EDE7265-F370-4228-BF2C-2A47C388DC65}" srcOrd="0" destOrd="0" presId="urn:microsoft.com/office/officeart/2011/layout/InterconnectedBlockProcess"/>
    <dgm:cxn modelId="{93D7ABDE-7BD2-48D0-9C21-0E7AFD7E90AB}" type="presOf" srcId="{89EC64CD-05C3-43FE-ABA9-EF9AA174A250}" destId="{7192ACD1-7124-4FBC-9251-04B50CB771D8}" srcOrd="0" destOrd="0" presId="urn:microsoft.com/office/officeart/2011/layout/InterconnectedBlockProcess"/>
    <dgm:cxn modelId="{14B266CD-F866-481C-851F-320714ABA733}" srcId="{BB83062C-F223-4FEF-9F30-4329B8C50AB1}" destId="{A5E46DF3-CDFC-4D9D-8827-71CD2E3020C3}" srcOrd="0" destOrd="0" parTransId="{21135DD6-68C4-4B67-84E0-1D2EFD529AD9}" sibTransId="{B50198B0-0E63-4E1D-AEF7-B10B8A6EB799}"/>
    <dgm:cxn modelId="{7EA3B03A-C514-4C6D-9D4E-1C344671DD12}" srcId="{D4208256-7469-4FF5-A6EE-057748078A93}" destId="{89EC64CD-05C3-43FE-ABA9-EF9AA174A250}" srcOrd="2" destOrd="0" parTransId="{9AF55337-1FFB-45CC-9C4D-33A439B25B76}" sibTransId="{A62BB8E8-CC83-4405-8BF6-A83F05C2DADB}"/>
    <dgm:cxn modelId="{EAFC18DE-A41B-4CBE-B090-2E4B4F71266E}" srcId="{D4208256-7469-4FF5-A6EE-057748078A93}" destId="{C558472D-44FB-434C-A065-8DBEB26CF849}" srcOrd="0" destOrd="0" parTransId="{B727FF83-D2DF-44B0-8185-D059379EDABF}" sibTransId="{E180B559-1227-45A1-90D2-831922F36615}"/>
    <dgm:cxn modelId="{7C3001C7-B5D0-467F-A45F-2BBFA7AA4C05}" type="presParOf" srcId="{6F6B88F8-005D-4F09-8556-1E32EFF85A74}" destId="{0DD3EA5C-84A8-4619-A6E2-4273E48440E5}" srcOrd="0" destOrd="0" presId="urn:microsoft.com/office/officeart/2011/layout/InterconnectedBlockProcess"/>
    <dgm:cxn modelId="{87DF6AC9-EF5A-41E7-8E7F-B8C4969B753A}" type="presParOf" srcId="{0DD3EA5C-84A8-4619-A6E2-4273E48440E5}" destId="{47BE60CF-D3D5-429D-ABAC-AE4FBAC9A1FE}" srcOrd="0" destOrd="0" presId="urn:microsoft.com/office/officeart/2011/layout/InterconnectedBlockProcess"/>
    <dgm:cxn modelId="{7ED261A3-5D8B-44EC-9C55-F23B4CDD1C08}" type="presParOf" srcId="{6F6B88F8-005D-4F09-8556-1E32EFF85A74}" destId="{2ABE0705-39A1-4D9B-A8EA-B73CA68FC0BC}" srcOrd="1" destOrd="0" presId="urn:microsoft.com/office/officeart/2011/layout/InterconnectedBlockProcess"/>
    <dgm:cxn modelId="{1170E089-F0B2-4728-88E9-A35287AAA85E}" type="presParOf" srcId="{6F6B88F8-005D-4F09-8556-1E32EFF85A74}" destId="{D28CEC61-EFF0-420E-8072-65818C723F51}" srcOrd="2" destOrd="0" presId="urn:microsoft.com/office/officeart/2011/layout/InterconnectedBlockProcess"/>
    <dgm:cxn modelId="{199E8939-FA21-4A2B-A6B1-05D64AF2A534}" type="presParOf" srcId="{6F6B88F8-005D-4F09-8556-1E32EFF85A74}" destId="{55F2F252-BCD7-40FD-9A40-B2C622E4AAE3}" srcOrd="3" destOrd="0" presId="urn:microsoft.com/office/officeart/2011/layout/InterconnectedBlockProcess"/>
    <dgm:cxn modelId="{F7342B4B-16CC-4288-ADF5-59C88BC95F17}" type="presParOf" srcId="{55F2F252-BCD7-40FD-9A40-B2C622E4AAE3}" destId="{8EDE7265-F370-4228-BF2C-2A47C388DC65}" srcOrd="0" destOrd="0" presId="urn:microsoft.com/office/officeart/2011/layout/InterconnectedBlockProcess"/>
    <dgm:cxn modelId="{D04DFE3D-6102-4362-8FA5-4BC7C79F0B91}" type="presParOf" srcId="{6F6B88F8-005D-4F09-8556-1E32EFF85A74}" destId="{381AC06B-2E61-4417-931B-13DA8D77B44A}" srcOrd="4" destOrd="0" presId="urn:microsoft.com/office/officeart/2011/layout/InterconnectedBlockProcess"/>
    <dgm:cxn modelId="{BF54B369-B15E-430D-941C-298ED3B519D8}" type="presParOf" srcId="{6F6B88F8-005D-4F09-8556-1E32EFF85A74}" destId="{7192ACD1-7124-4FBC-9251-04B50CB771D8}" srcOrd="5" destOrd="0" presId="urn:microsoft.com/office/officeart/2011/layout/InterconnectedBlockProcess"/>
    <dgm:cxn modelId="{65E61CC9-F197-4E8D-821C-672C19399E89}" type="presParOf" srcId="{6F6B88F8-005D-4F09-8556-1E32EFF85A74}" destId="{4B2E08CB-5BA8-408A-BC23-73D7342037DB}" srcOrd="6" destOrd="0" presId="urn:microsoft.com/office/officeart/2011/layout/InterconnectedBlockProcess"/>
    <dgm:cxn modelId="{96E6082D-4D7E-4794-87A4-0A4E280355F1}" type="presParOf" srcId="{4B2E08CB-5BA8-408A-BC23-73D7342037DB}" destId="{E8F15722-8EE9-4A82-92E2-1BF4A4830B40}" srcOrd="0" destOrd="0" presId="urn:microsoft.com/office/officeart/2011/layout/InterconnectedBlockProcess"/>
    <dgm:cxn modelId="{C4AD0D06-35A7-4E8F-8C31-A39A835E7B50}" type="presParOf" srcId="{6F6B88F8-005D-4F09-8556-1E32EFF85A74}" destId="{D181D7BD-BEA4-4861-932D-8CF924D3E309}" srcOrd="7" destOrd="0" presId="urn:microsoft.com/office/officeart/2011/layout/InterconnectedBlockProcess"/>
    <dgm:cxn modelId="{37E2FDBC-76BF-4C4E-B788-53BCF87B415D}" type="presParOf" srcId="{6F6B88F8-005D-4F09-8556-1E32EFF85A74}" destId="{7302BD8D-A42F-43B2-94FF-9516899DB7C8}" srcOrd="8" destOrd="0" presId="urn:microsoft.com/office/officeart/2011/layout/InterconnectedBlockProcess"/>
    <dgm:cxn modelId="{F64CEE5A-4C12-4E68-9014-3C862551C6C0}" type="presParOf" srcId="{6F6B88F8-005D-4F09-8556-1E32EFF85A74}" destId="{2290CFB1-C092-47C1-A80A-836A5CFA71D6}" srcOrd="9" destOrd="0" presId="urn:microsoft.com/office/officeart/2011/layout/InterconnectedBlockProcess"/>
    <dgm:cxn modelId="{6BDABEE9-821A-4D34-887B-5588AE902C2F}" type="presParOf" srcId="{2290CFB1-C092-47C1-A80A-836A5CFA71D6}" destId="{F219E99F-0FFB-4CE5-B293-8F58E2A17058}" srcOrd="0" destOrd="0" presId="urn:microsoft.com/office/officeart/2011/layout/InterconnectedBlockProcess"/>
    <dgm:cxn modelId="{BBB470FF-8332-44EB-9969-BAC921A11426}" type="presParOf" srcId="{6F6B88F8-005D-4F09-8556-1E32EFF85A74}" destId="{7CA574E5-A9E1-4E4B-8BE7-9EB44232B37A}" srcOrd="10" destOrd="0" presId="urn:microsoft.com/office/officeart/2011/layout/InterconnectedBlockProcess"/>
    <dgm:cxn modelId="{615373A6-3B08-4F49-B96E-28A7D47D5656}" type="presParOf" srcId="{6F6B88F8-005D-4F09-8556-1E32EFF85A74}" destId="{6DE60506-F233-40EE-962B-9D738CF897BF}"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208256-7469-4FF5-A6EE-057748078A93}" type="doc">
      <dgm:prSet loTypeId="urn:microsoft.com/office/officeart/2011/layout/InterconnectedBlockProcess" loCatId="process" qsTypeId="urn:microsoft.com/office/officeart/2005/8/quickstyle/simple5" qsCatId="simple" csTypeId="urn:microsoft.com/office/officeart/2005/8/colors/colorful1" csCatId="colorful" phldr="1"/>
      <dgm:spPr/>
      <dgm:t>
        <a:bodyPr/>
        <a:lstStyle/>
        <a:p>
          <a:endParaRPr lang="en-US"/>
        </a:p>
      </dgm:t>
    </dgm:pt>
    <dgm:pt modelId="{C558472D-44FB-434C-A065-8DBEB26CF849}">
      <dgm:prSet phldrT="[Text]" custT="1"/>
      <dgm:spPr/>
      <dgm:t>
        <a:bodyPr/>
        <a:lstStyle/>
        <a:p>
          <a:r>
            <a:rPr lang="en-US" sz="1600" dirty="0">
              <a:latin typeface="+mj-lt"/>
              <a:cs typeface="Arial" panose="020B0604020202020204" pitchFamily="34" charset="0"/>
            </a:rPr>
            <a:t>Parties </a:t>
          </a:r>
        </a:p>
      </dgm:t>
    </dgm:pt>
    <dgm:pt modelId="{B727FF83-D2DF-44B0-8185-D059379EDABF}" type="parTrans" cxnId="{EAFC18DE-A41B-4CBE-B090-2E4B4F71266E}">
      <dgm:prSet/>
      <dgm:spPr/>
      <dgm:t>
        <a:bodyPr/>
        <a:lstStyle/>
        <a:p>
          <a:endParaRPr lang="en-US">
            <a:latin typeface="+mj-lt"/>
          </a:endParaRPr>
        </a:p>
      </dgm:t>
    </dgm:pt>
    <dgm:pt modelId="{E180B559-1227-45A1-90D2-831922F36615}" type="sibTrans" cxnId="{EAFC18DE-A41B-4CBE-B090-2E4B4F71266E}">
      <dgm:prSet/>
      <dgm:spPr/>
      <dgm:t>
        <a:bodyPr/>
        <a:lstStyle/>
        <a:p>
          <a:endParaRPr lang="en-US">
            <a:latin typeface="+mj-lt"/>
          </a:endParaRPr>
        </a:p>
      </dgm:t>
    </dgm:pt>
    <dgm:pt modelId="{4FD1CC3C-B2EB-4570-B445-92C492A4F397}">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cap="none" spc="0" normalizeH="0" baseline="0" noProof="0" dirty="0">
              <a:ln/>
              <a:effectLst/>
              <a:uLnTx/>
              <a:uFillTx/>
              <a:latin typeface="+mj-lt"/>
              <a:ea typeface="+mn-ea"/>
              <a:cs typeface="Arial" panose="020B0604020202020204" pitchFamily="34" charset="0"/>
            </a:rPr>
            <a:t>Trading Leratadima Marketing Solutions (in liquidation) v USAASA - Arbitration</a:t>
          </a:r>
          <a:endParaRPr kumimoji="0" lang="en-US" sz="1400" b="1" i="0" u="none" strike="noStrike" cap="none" spc="0" normalizeH="0" baseline="0" noProof="0" dirty="0">
            <a:ln/>
            <a:effectLst/>
            <a:highlight>
              <a:srgbClr val="FFFF00"/>
            </a:highlight>
            <a:uLnTx/>
            <a:uFillTx/>
            <a:latin typeface="+mj-lt"/>
            <a:ea typeface="+mn-ea"/>
            <a:cs typeface="Arial" panose="020B0604020202020204" pitchFamily="34" charset="0"/>
          </a:endParaRPr>
        </a:p>
        <a:p>
          <a:pPr marL="0" marR="0" indent="0" algn="just" defTabSz="914400" eaLnBrk="1" fontAlgn="auto" latinLnBrk="0" hangingPunct="1">
            <a:lnSpc>
              <a:spcPct val="100000"/>
            </a:lnSpc>
            <a:spcBef>
              <a:spcPts val="0"/>
            </a:spcBef>
            <a:spcAft>
              <a:spcPts val="0"/>
            </a:spcAft>
            <a:buClrTx/>
            <a:buSzTx/>
            <a:buFontTx/>
            <a:buNone/>
            <a:tabLst/>
            <a:defRPr/>
          </a:pPr>
          <a:endParaRPr kumimoji="0" lang="en-US" sz="1400" b="1" i="0" u="none" strike="noStrike" cap="none" spc="0" normalizeH="0" baseline="0" noProof="0" dirty="0">
            <a:ln/>
            <a:effectLst/>
            <a:uLnTx/>
            <a:uFillTx/>
            <a:latin typeface="+mj-lt"/>
            <a:ea typeface="+mn-ea"/>
            <a:cs typeface="Arial" panose="020B0604020202020204" pitchFamily="34" charset="0"/>
          </a:endParaRPr>
        </a:p>
        <a:p>
          <a:pPr marL="0" marR="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cap="none" spc="0" normalizeH="0" baseline="0" noProof="0" dirty="0">
              <a:ln/>
              <a:effectLst/>
              <a:uLnTx/>
              <a:uFillTx/>
              <a:latin typeface="+mj-lt"/>
              <a:ea typeface="+mn-ea"/>
              <a:cs typeface="Arial" panose="020B0604020202020204" pitchFamily="34" charset="0"/>
            </a:rPr>
            <a:t>Supplier of DTT STBs in the BDM Programme.</a:t>
          </a:r>
          <a:endParaRPr kumimoji="0" lang="en-US" sz="1400" b="1" i="0" u="none" strike="noStrike" cap="none" spc="0" normalizeH="0" baseline="0" noProof="0" dirty="0">
            <a:ln/>
            <a:effectLst/>
            <a:uLnTx/>
            <a:uFillTx/>
            <a:latin typeface="+mj-lt"/>
            <a:ea typeface="+mn-ea"/>
            <a:cs typeface="Arial" panose="020B0604020202020204" pitchFamily="34" charset="0"/>
          </a:endParaRPr>
        </a:p>
        <a:p>
          <a:pPr marL="0" marR="0" indent="0" algn="l" defTabSz="914400" eaLnBrk="1" fontAlgn="auto" latinLnBrk="0" hangingPunct="1">
            <a:lnSpc>
              <a:spcPct val="100000"/>
            </a:lnSpc>
            <a:spcBef>
              <a:spcPts val="0"/>
            </a:spcBef>
            <a:spcAft>
              <a:spcPts val="0"/>
            </a:spcAft>
            <a:buClrTx/>
            <a:buSzTx/>
            <a:buFontTx/>
            <a:buNone/>
            <a:tabLst/>
            <a:defRPr/>
          </a:pPr>
          <a:endParaRPr kumimoji="0" lang="en-US" sz="1400" b="0" i="0" u="none" strike="noStrike" cap="none" spc="0" normalizeH="0" baseline="0" noProof="0" dirty="0">
            <a:ln/>
            <a:effectLst/>
            <a:uLnTx/>
            <a:uFillTx/>
            <a:latin typeface="+mj-lt"/>
            <a:ea typeface="+mn-ea"/>
            <a:cs typeface="Arial" panose="020B0604020202020204" pitchFamily="34" charset="0"/>
          </a:endParaRPr>
        </a:p>
        <a:p>
          <a:pPr marL="0" marR="0" indent="0" algn="l" defTabSz="914400" eaLnBrk="1" fontAlgn="auto" latinLnBrk="0" hangingPunct="1">
            <a:lnSpc>
              <a:spcPct val="100000"/>
            </a:lnSpc>
            <a:spcBef>
              <a:spcPts val="0"/>
            </a:spcBef>
            <a:spcAft>
              <a:spcPts val="0"/>
            </a:spcAft>
            <a:buClrTx/>
            <a:buSzTx/>
            <a:buFontTx/>
            <a:buNone/>
            <a:tabLst/>
            <a:defRPr/>
          </a:pPr>
          <a:endParaRPr lang="en-US" sz="1400" dirty="0">
            <a:latin typeface="+mj-lt"/>
            <a:cs typeface="Arial" panose="020B0604020202020204" pitchFamily="34" charset="0"/>
          </a:endParaRPr>
        </a:p>
        <a:p>
          <a:pPr algn="l" defTabSz="622300">
            <a:lnSpc>
              <a:spcPct val="90000"/>
            </a:lnSpc>
            <a:spcBef>
              <a:spcPct val="0"/>
            </a:spcBef>
            <a:spcAft>
              <a:spcPct val="35000"/>
            </a:spcAft>
          </a:pPr>
          <a:endParaRPr lang="en-US" sz="1400" dirty="0">
            <a:latin typeface="+mj-lt"/>
            <a:cs typeface="Arial" panose="020B0604020202020204" pitchFamily="34" charset="0"/>
          </a:endParaRPr>
        </a:p>
      </dgm:t>
    </dgm:pt>
    <dgm:pt modelId="{60B79EB0-2E3E-47BB-9355-EDD0BB0C0C8D}" type="parTrans" cxnId="{C84101D7-B2C3-4F58-9E8D-A95B29474E89}">
      <dgm:prSet/>
      <dgm:spPr/>
      <dgm:t>
        <a:bodyPr/>
        <a:lstStyle/>
        <a:p>
          <a:endParaRPr lang="en-US">
            <a:latin typeface="+mj-lt"/>
          </a:endParaRPr>
        </a:p>
      </dgm:t>
    </dgm:pt>
    <dgm:pt modelId="{E29FED3D-67F5-4095-9508-BDBD163C9907}" type="sibTrans" cxnId="{C84101D7-B2C3-4F58-9E8D-A95B29474E89}">
      <dgm:prSet/>
      <dgm:spPr/>
      <dgm:t>
        <a:bodyPr/>
        <a:lstStyle/>
        <a:p>
          <a:endParaRPr lang="en-US">
            <a:latin typeface="+mj-lt"/>
          </a:endParaRPr>
        </a:p>
      </dgm:t>
    </dgm:pt>
    <dgm:pt modelId="{BB83062C-F223-4FEF-9F30-4329B8C50AB1}">
      <dgm:prSet phldrT="[Text]" custT="1"/>
      <dgm:spPr/>
      <dgm:t>
        <a:bodyPr/>
        <a:lstStyle/>
        <a:p>
          <a:pPr algn="l"/>
          <a:r>
            <a:rPr lang="en-US" sz="1600" dirty="0">
              <a:latin typeface="+mj-lt"/>
              <a:cs typeface="Arial" panose="020B0604020202020204" pitchFamily="34" charset="0"/>
            </a:rPr>
            <a:t>            Claim </a:t>
          </a:r>
        </a:p>
      </dgm:t>
    </dgm:pt>
    <dgm:pt modelId="{3D50572C-4E61-4020-91E8-BA31C7694D07}" type="parTrans" cxnId="{3F4A83B1-1EE3-4A02-8AF3-E78681DC08F6}">
      <dgm:prSet/>
      <dgm:spPr/>
      <dgm:t>
        <a:bodyPr/>
        <a:lstStyle/>
        <a:p>
          <a:endParaRPr lang="en-US">
            <a:latin typeface="+mj-lt"/>
          </a:endParaRPr>
        </a:p>
      </dgm:t>
    </dgm:pt>
    <dgm:pt modelId="{772FE0C1-98F6-47C3-B8B0-1FE82368A9E0}" type="sibTrans" cxnId="{3F4A83B1-1EE3-4A02-8AF3-E78681DC08F6}">
      <dgm:prSet/>
      <dgm:spPr/>
      <dgm:t>
        <a:bodyPr/>
        <a:lstStyle/>
        <a:p>
          <a:endParaRPr lang="en-US">
            <a:latin typeface="+mj-lt"/>
          </a:endParaRPr>
        </a:p>
      </dgm:t>
    </dgm:pt>
    <dgm:pt modelId="{A5E46DF3-CDFC-4D9D-8827-71CD2E3020C3}">
      <dgm:prSet phldrT="[Text]" custT="1"/>
      <dgm:spPr/>
      <dgm:t>
        <a:bodyPr/>
        <a:lstStyle/>
        <a:p>
          <a:pPr algn="ctr"/>
          <a:r>
            <a:rPr kumimoji="0" lang="en-US" sz="1400" b="0" i="0" u="none" strike="noStrike" cap="none" spc="0" normalizeH="0" baseline="0" noProof="0" dirty="0">
              <a:ln/>
              <a:effectLst/>
              <a:uLnTx/>
              <a:uFillTx/>
              <a:latin typeface="+mj-lt"/>
              <a:ea typeface="+mn-ea"/>
              <a:cs typeface="Arial" panose="020B0604020202020204" pitchFamily="34" charset="0"/>
            </a:rPr>
            <a:t>R198 million</a:t>
          </a:r>
        </a:p>
        <a:p>
          <a:pPr algn="ctr"/>
          <a:endParaRPr kumimoji="0" lang="en-US" sz="1400" b="0" i="0" u="none" strike="noStrike" cap="none" spc="0" normalizeH="0" baseline="0" noProof="0" dirty="0">
            <a:ln/>
            <a:effectLst/>
            <a:uLnTx/>
            <a:uFillTx/>
            <a:latin typeface="+mj-lt"/>
            <a:ea typeface="+mn-ea"/>
            <a:cs typeface="Arial" panose="020B0604020202020204" pitchFamily="34" charset="0"/>
          </a:endParaRPr>
        </a:p>
        <a:p>
          <a:pPr algn="just"/>
          <a:r>
            <a:rPr kumimoji="0" lang="en-GB" sz="1400" b="0" i="0" u="none" strike="noStrike" cap="none" spc="0" normalizeH="0" baseline="0" noProof="0" dirty="0">
              <a:ln/>
              <a:effectLst/>
              <a:uLnTx/>
              <a:uFillTx/>
              <a:latin typeface="+mj-lt"/>
              <a:ea typeface="+mn-ea"/>
              <a:cs typeface="Arial" panose="020B0604020202020204" pitchFamily="34" charset="0"/>
            </a:rPr>
            <a:t>This claim for alleged consequential damages result from the suspension of the manufacturing of DTT Set Top Boxes, alleged non-payment of invoices as well as the variance in the exchange rate for foreign components required for the manufacturing of the Set Top Boxes .</a:t>
          </a:r>
        </a:p>
        <a:p>
          <a:pPr algn="just"/>
          <a:r>
            <a:rPr kumimoji="0" lang="en-GB" sz="1400" b="0" i="0" u="none" strike="noStrike" cap="none" spc="0" normalizeH="0" baseline="0" noProof="0" dirty="0">
              <a:ln/>
              <a:effectLst/>
              <a:uLnTx/>
              <a:uFillTx/>
              <a:latin typeface="+mj-lt"/>
              <a:ea typeface="+mn-ea"/>
              <a:cs typeface="Arial" panose="020B0604020202020204" pitchFamily="34" charset="0"/>
            </a:rPr>
            <a:t>AFSA</a:t>
          </a:r>
          <a:endParaRPr lang="en-US" sz="1400" dirty="0">
            <a:latin typeface="+mj-lt"/>
            <a:cs typeface="Arial" panose="020B0604020202020204" pitchFamily="34" charset="0"/>
          </a:endParaRPr>
        </a:p>
      </dgm:t>
    </dgm:pt>
    <dgm:pt modelId="{21135DD6-68C4-4B67-84E0-1D2EFD529AD9}" type="parTrans" cxnId="{14B266CD-F866-481C-851F-320714ABA733}">
      <dgm:prSet/>
      <dgm:spPr/>
      <dgm:t>
        <a:bodyPr/>
        <a:lstStyle/>
        <a:p>
          <a:endParaRPr lang="en-US">
            <a:latin typeface="+mj-lt"/>
          </a:endParaRPr>
        </a:p>
      </dgm:t>
    </dgm:pt>
    <dgm:pt modelId="{B50198B0-0E63-4E1D-AEF7-B10B8A6EB799}" type="sibTrans" cxnId="{14B266CD-F866-481C-851F-320714ABA733}">
      <dgm:prSet/>
      <dgm:spPr/>
      <dgm:t>
        <a:bodyPr/>
        <a:lstStyle/>
        <a:p>
          <a:endParaRPr lang="en-US">
            <a:latin typeface="+mj-lt"/>
          </a:endParaRPr>
        </a:p>
      </dgm:t>
    </dgm:pt>
    <dgm:pt modelId="{89EC64CD-05C3-43FE-ABA9-EF9AA174A250}">
      <dgm:prSet phldrT="[Text]" custT="1"/>
      <dgm:spPr/>
      <dgm:t>
        <a:bodyPr/>
        <a:lstStyle/>
        <a:p>
          <a:r>
            <a:rPr lang="en-US" sz="1600" dirty="0">
              <a:latin typeface="+mj-lt"/>
              <a:cs typeface="Arial" panose="020B0604020202020204" pitchFamily="34" charset="0"/>
            </a:rPr>
            <a:t>Status</a:t>
          </a:r>
        </a:p>
      </dgm:t>
    </dgm:pt>
    <dgm:pt modelId="{9AF55337-1FFB-45CC-9C4D-33A439B25B76}" type="parTrans" cxnId="{7EA3B03A-C514-4C6D-9D4E-1C344671DD12}">
      <dgm:prSet/>
      <dgm:spPr/>
      <dgm:t>
        <a:bodyPr/>
        <a:lstStyle/>
        <a:p>
          <a:endParaRPr lang="en-US">
            <a:latin typeface="+mj-lt"/>
          </a:endParaRPr>
        </a:p>
      </dgm:t>
    </dgm:pt>
    <dgm:pt modelId="{A62BB8E8-CC83-4405-8BF6-A83F05C2DADB}" type="sibTrans" cxnId="{7EA3B03A-C514-4C6D-9D4E-1C344671DD12}">
      <dgm:prSet/>
      <dgm:spPr/>
      <dgm:t>
        <a:bodyPr/>
        <a:lstStyle/>
        <a:p>
          <a:endParaRPr lang="en-US">
            <a:latin typeface="+mj-lt"/>
          </a:endParaRPr>
        </a:p>
      </dgm:t>
    </dgm:pt>
    <dgm:pt modelId="{4E013056-82C1-4D22-9D36-5317170A35A1}">
      <dgm:prSet phldrT="[Text]" custT="1"/>
      <dgm:spPr/>
      <dgm:t>
        <a:bodyPr/>
        <a:lstStyle/>
        <a:p>
          <a:pPr algn="just" rtl="0"/>
          <a:r>
            <a:rPr kumimoji="0" lang="en-GB" sz="1400" b="0" i="0" u="none" strike="noStrike" cap="none" spc="0" normalizeH="0" baseline="0" noProof="0" dirty="0">
              <a:ln/>
              <a:effectLst/>
              <a:uLnTx/>
              <a:uFillTx/>
              <a:latin typeface="+mj-lt"/>
              <a:ea typeface="+mn-ea"/>
              <a:cs typeface="Arial" panose="020B0604020202020204" pitchFamily="34" charset="0"/>
            </a:rPr>
            <a:t>Matter to be enrolled for hearing under auspices of AFSA. Hearing scheduled for 22 August 2022 </a:t>
          </a:r>
          <a:endParaRPr lang="en-US" sz="1400" dirty="0">
            <a:latin typeface="+mj-lt"/>
            <a:cs typeface="Arial" panose="020B0604020202020204" pitchFamily="34" charset="0"/>
          </a:endParaRPr>
        </a:p>
      </dgm:t>
    </dgm:pt>
    <dgm:pt modelId="{8DF1DBEA-4CB2-431D-B8E7-E1996B0C6E84}" type="parTrans" cxnId="{63089677-0CD2-4FDC-BDEC-11DF05826F6B}">
      <dgm:prSet/>
      <dgm:spPr/>
      <dgm:t>
        <a:bodyPr/>
        <a:lstStyle/>
        <a:p>
          <a:endParaRPr lang="en-US">
            <a:latin typeface="+mj-lt"/>
          </a:endParaRPr>
        </a:p>
      </dgm:t>
    </dgm:pt>
    <dgm:pt modelId="{056FE4D4-578B-4EC2-B41A-774EDC63A62B}" type="sibTrans" cxnId="{63089677-0CD2-4FDC-BDEC-11DF05826F6B}">
      <dgm:prSet/>
      <dgm:spPr/>
      <dgm:t>
        <a:bodyPr/>
        <a:lstStyle/>
        <a:p>
          <a:endParaRPr lang="en-US">
            <a:latin typeface="+mj-lt"/>
          </a:endParaRPr>
        </a:p>
      </dgm:t>
    </dgm:pt>
    <dgm:pt modelId="{79D5D1A6-1C26-4C22-A93C-B619CF78ACC7}">
      <dgm:prSet phldrT="[Text]" custT="1"/>
      <dgm:spPr/>
      <dgm:t>
        <a:bodyPr/>
        <a:lstStyle/>
        <a:p>
          <a:r>
            <a:rPr lang="en-US" sz="1600" dirty="0">
              <a:latin typeface="+mj-lt"/>
              <a:cs typeface="Arial" panose="020B0604020202020204" pitchFamily="34" charset="0"/>
            </a:rPr>
            <a:t>Details of the Claim</a:t>
          </a:r>
          <a:r>
            <a:rPr lang="en-US" sz="2700" dirty="0">
              <a:latin typeface="+mj-lt"/>
            </a:rPr>
            <a:t> </a:t>
          </a:r>
        </a:p>
      </dgm:t>
    </dgm:pt>
    <dgm:pt modelId="{BD9E9FCF-8CEC-4DD2-B25E-23EB9BC14106}" type="parTrans" cxnId="{A571046E-60E9-4EAA-87FF-D765C54BCABF}">
      <dgm:prSet/>
      <dgm:spPr/>
      <dgm:t>
        <a:bodyPr/>
        <a:lstStyle/>
        <a:p>
          <a:endParaRPr lang="en-US">
            <a:latin typeface="+mj-lt"/>
          </a:endParaRPr>
        </a:p>
      </dgm:t>
    </dgm:pt>
    <dgm:pt modelId="{CF4F1E3A-D846-4E85-9EC6-004F79D8DBCC}" type="sibTrans" cxnId="{A571046E-60E9-4EAA-87FF-D765C54BCABF}">
      <dgm:prSet/>
      <dgm:spPr/>
      <dgm:t>
        <a:bodyPr/>
        <a:lstStyle/>
        <a:p>
          <a:endParaRPr lang="en-US">
            <a:latin typeface="+mj-lt"/>
          </a:endParaRPr>
        </a:p>
      </dgm:t>
    </dgm:pt>
    <dgm:pt modelId="{66EEDD53-3497-464C-802E-5E8972819784}">
      <dgm:prSet custT="1"/>
      <dgm:spPr/>
      <dgm:t>
        <a:bodyPr/>
        <a:lstStyle/>
        <a:p>
          <a:pPr algn="l"/>
          <a:endParaRPr kumimoji="0" lang="en-GB" sz="1400" b="0" i="0" u="none" strike="noStrike" cap="none" spc="0" normalizeH="0" baseline="0" noProof="0" dirty="0">
            <a:ln/>
            <a:effectLst/>
            <a:uLnTx/>
            <a:uFillTx/>
            <a:latin typeface="+mj-lt"/>
            <a:ea typeface="+mn-ea"/>
            <a:cs typeface="Arial" panose="020B0604020202020204" pitchFamily="34" charset="0"/>
          </a:endParaRPr>
        </a:p>
        <a:p>
          <a:pPr algn="l"/>
          <a:r>
            <a:rPr kumimoji="0" lang="en-GB" sz="1400" b="0" i="0" u="none" strike="noStrike" cap="none" spc="0" normalizeH="0" baseline="0" noProof="0" dirty="0">
              <a:ln/>
              <a:effectLst/>
              <a:uLnTx/>
              <a:uFillTx/>
              <a:latin typeface="+mj-lt"/>
              <a:ea typeface="+mn-ea"/>
              <a:cs typeface="Arial" panose="020B0604020202020204" pitchFamily="34" charset="0"/>
            </a:rPr>
            <a:t>USAASA and Leratadima  signed the Supply and Delivery Agreement on 24 August 2015, which expired on 23 August 2018  for the supply of DTT STBs in the BDM Programme. The parties further signed an addendum to the main agreement on 10 April 2019 which expired on 30 June 2019.</a:t>
          </a:r>
        </a:p>
        <a:p>
          <a:pPr algn="l"/>
          <a:endParaRPr kumimoji="0" lang="en-GB" sz="1400" b="0" i="0" u="none" strike="noStrike" cap="none" spc="0" normalizeH="0" baseline="0" noProof="0" dirty="0">
            <a:ln/>
            <a:effectLst/>
            <a:uLnTx/>
            <a:uFillTx/>
            <a:latin typeface="+mj-lt"/>
            <a:ea typeface="+mn-ea"/>
            <a:cs typeface="Arial" panose="020B0604020202020204" pitchFamily="34" charset="0"/>
          </a:endParaRPr>
        </a:p>
        <a:p>
          <a:pPr algn="l"/>
          <a:endParaRPr kumimoji="0" lang="en-GB" sz="1400" b="0" i="0" u="none" strike="noStrike" cap="none" spc="0" normalizeH="0" baseline="0" noProof="0" dirty="0">
            <a:ln/>
            <a:effectLst/>
            <a:uLnTx/>
            <a:uFillTx/>
            <a:latin typeface="+mj-lt"/>
            <a:ea typeface="+mn-ea"/>
            <a:cs typeface="Arial" panose="020B0604020202020204" pitchFamily="34" charset="0"/>
          </a:endParaRPr>
        </a:p>
      </dgm:t>
    </dgm:pt>
    <dgm:pt modelId="{2FAE6E12-82ED-47E5-813D-B7EA2DFAB8C7}" type="parTrans" cxnId="{04203718-93E0-40ED-8CE6-6A3CBB2FEA1D}">
      <dgm:prSet/>
      <dgm:spPr/>
      <dgm:t>
        <a:bodyPr/>
        <a:lstStyle/>
        <a:p>
          <a:endParaRPr lang="en-US">
            <a:latin typeface="+mj-lt"/>
          </a:endParaRPr>
        </a:p>
      </dgm:t>
    </dgm:pt>
    <dgm:pt modelId="{A2CD39C7-C88D-4792-B74B-ABBCE9DA6B0F}" type="sibTrans" cxnId="{04203718-93E0-40ED-8CE6-6A3CBB2FEA1D}">
      <dgm:prSet/>
      <dgm:spPr/>
      <dgm:t>
        <a:bodyPr/>
        <a:lstStyle/>
        <a:p>
          <a:endParaRPr lang="en-US">
            <a:latin typeface="+mj-lt"/>
          </a:endParaRPr>
        </a:p>
      </dgm:t>
    </dgm:pt>
    <dgm:pt modelId="{6F6B88F8-005D-4F09-8556-1E32EFF85A74}" type="pres">
      <dgm:prSet presAssocID="{D4208256-7469-4FF5-A6EE-057748078A93}" presName="Name0" presStyleCnt="0">
        <dgm:presLayoutVars>
          <dgm:chMax val="7"/>
          <dgm:chPref val="5"/>
          <dgm:dir/>
          <dgm:animOne val="branch"/>
          <dgm:animLvl val="lvl"/>
        </dgm:presLayoutVars>
      </dgm:prSet>
      <dgm:spPr/>
      <dgm:t>
        <a:bodyPr/>
        <a:lstStyle/>
        <a:p>
          <a:endParaRPr lang="en-ZA"/>
        </a:p>
      </dgm:t>
    </dgm:pt>
    <dgm:pt modelId="{0DD3EA5C-84A8-4619-A6E2-4273E48440E5}" type="pres">
      <dgm:prSet presAssocID="{79D5D1A6-1C26-4C22-A93C-B619CF78ACC7}" presName="ChildAccent4" presStyleCnt="0"/>
      <dgm:spPr/>
    </dgm:pt>
    <dgm:pt modelId="{47BE60CF-D3D5-429D-ABAC-AE4FBAC9A1FE}" type="pres">
      <dgm:prSet presAssocID="{79D5D1A6-1C26-4C22-A93C-B619CF78ACC7}" presName="ChildAccent" presStyleLbl="alignImgPlace1" presStyleIdx="0" presStyleCnt="4" custScaleX="202744" custLinFactNeighborX="61641" custLinFactNeighborY="1020"/>
      <dgm:spPr/>
      <dgm:t>
        <a:bodyPr/>
        <a:lstStyle/>
        <a:p>
          <a:endParaRPr lang="en-ZA"/>
        </a:p>
      </dgm:t>
    </dgm:pt>
    <dgm:pt modelId="{2ABE0705-39A1-4D9B-A8EA-B73CA68FC0BC}" type="pres">
      <dgm:prSet presAssocID="{79D5D1A6-1C26-4C22-A93C-B619CF78ACC7}" presName="Child4" presStyleLbl="revTx" presStyleIdx="0" presStyleCnt="0">
        <dgm:presLayoutVars>
          <dgm:chMax val="0"/>
          <dgm:chPref val="0"/>
          <dgm:bulletEnabled val="1"/>
        </dgm:presLayoutVars>
      </dgm:prSet>
      <dgm:spPr/>
      <dgm:t>
        <a:bodyPr/>
        <a:lstStyle/>
        <a:p>
          <a:endParaRPr lang="en-ZA"/>
        </a:p>
      </dgm:t>
    </dgm:pt>
    <dgm:pt modelId="{D28CEC61-EFF0-420E-8072-65818C723F51}" type="pres">
      <dgm:prSet presAssocID="{79D5D1A6-1C26-4C22-A93C-B619CF78ACC7}" presName="Parent4" presStyleLbl="node1" presStyleIdx="0" presStyleCnt="4" custScaleX="207284" custScaleY="54415" custLinFactNeighborX="59371" custLinFactNeighborY="27260">
        <dgm:presLayoutVars>
          <dgm:chMax val="2"/>
          <dgm:chPref val="1"/>
          <dgm:bulletEnabled val="1"/>
        </dgm:presLayoutVars>
      </dgm:prSet>
      <dgm:spPr/>
      <dgm:t>
        <a:bodyPr/>
        <a:lstStyle/>
        <a:p>
          <a:endParaRPr lang="en-ZA"/>
        </a:p>
      </dgm:t>
    </dgm:pt>
    <dgm:pt modelId="{55F2F252-BCD7-40FD-9A40-B2C622E4AAE3}" type="pres">
      <dgm:prSet presAssocID="{89EC64CD-05C3-43FE-ABA9-EF9AA174A250}" presName="ChildAccent3" presStyleCnt="0"/>
      <dgm:spPr/>
    </dgm:pt>
    <dgm:pt modelId="{8EDE7265-F370-4228-BF2C-2A47C388DC65}" type="pres">
      <dgm:prSet presAssocID="{89EC64CD-05C3-43FE-ABA9-EF9AA174A250}" presName="ChildAccent" presStyleLbl="alignImgPlace1" presStyleIdx="1" presStyleCnt="4" custScaleX="117455" custLinFactNeighborX="-5227" custLinFactNeighborY="1205"/>
      <dgm:spPr/>
      <dgm:t>
        <a:bodyPr/>
        <a:lstStyle/>
        <a:p>
          <a:endParaRPr lang="en-ZA"/>
        </a:p>
      </dgm:t>
    </dgm:pt>
    <dgm:pt modelId="{381AC06B-2E61-4417-931B-13DA8D77B44A}" type="pres">
      <dgm:prSet presAssocID="{89EC64CD-05C3-43FE-ABA9-EF9AA174A250}" presName="Child3" presStyleLbl="revTx" presStyleIdx="0" presStyleCnt="0">
        <dgm:presLayoutVars>
          <dgm:chMax val="0"/>
          <dgm:chPref val="0"/>
          <dgm:bulletEnabled val="1"/>
        </dgm:presLayoutVars>
      </dgm:prSet>
      <dgm:spPr/>
      <dgm:t>
        <a:bodyPr/>
        <a:lstStyle/>
        <a:p>
          <a:endParaRPr lang="en-ZA"/>
        </a:p>
      </dgm:t>
    </dgm:pt>
    <dgm:pt modelId="{7192ACD1-7124-4FBC-9251-04B50CB771D8}" type="pres">
      <dgm:prSet presAssocID="{89EC64CD-05C3-43FE-ABA9-EF9AA174A250}" presName="Parent3" presStyleLbl="node1" presStyleIdx="1" presStyleCnt="4" custScaleX="119336" custScaleY="63858" custLinFactNeighborX="-7373" custLinFactNeighborY="22973">
        <dgm:presLayoutVars>
          <dgm:chMax val="2"/>
          <dgm:chPref val="1"/>
          <dgm:bulletEnabled val="1"/>
        </dgm:presLayoutVars>
      </dgm:prSet>
      <dgm:spPr/>
      <dgm:t>
        <a:bodyPr/>
        <a:lstStyle/>
        <a:p>
          <a:endParaRPr lang="en-ZA"/>
        </a:p>
      </dgm:t>
    </dgm:pt>
    <dgm:pt modelId="{4B2E08CB-5BA8-408A-BC23-73D7342037DB}" type="pres">
      <dgm:prSet presAssocID="{BB83062C-F223-4FEF-9F30-4329B8C50AB1}" presName="ChildAccent2" presStyleCnt="0"/>
      <dgm:spPr/>
    </dgm:pt>
    <dgm:pt modelId="{E8F15722-8EE9-4A82-92E2-1BF4A4830B40}" type="pres">
      <dgm:prSet presAssocID="{BB83062C-F223-4FEF-9F30-4329B8C50AB1}" presName="ChildAccent" presStyleLbl="alignImgPlace1" presStyleIdx="2" presStyleCnt="4" custScaleX="112368" custLinFactNeighborX="-31963" custLinFactNeighborY="1203"/>
      <dgm:spPr/>
      <dgm:t>
        <a:bodyPr/>
        <a:lstStyle/>
        <a:p>
          <a:endParaRPr lang="en-ZA"/>
        </a:p>
      </dgm:t>
    </dgm:pt>
    <dgm:pt modelId="{D181D7BD-BEA4-4861-932D-8CF924D3E309}" type="pres">
      <dgm:prSet presAssocID="{BB83062C-F223-4FEF-9F30-4329B8C50AB1}" presName="Child2" presStyleLbl="revTx" presStyleIdx="0" presStyleCnt="0">
        <dgm:presLayoutVars>
          <dgm:chMax val="0"/>
          <dgm:chPref val="0"/>
          <dgm:bulletEnabled val="1"/>
        </dgm:presLayoutVars>
      </dgm:prSet>
      <dgm:spPr/>
      <dgm:t>
        <a:bodyPr/>
        <a:lstStyle/>
        <a:p>
          <a:endParaRPr lang="en-ZA"/>
        </a:p>
      </dgm:t>
    </dgm:pt>
    <dgm:pt modelId="{7302BD8D-A42F-43B2-94FF-9516899DB7C8}" type="pres">
      <dgm:prSet presAssocID="{BB83062C-F223-4FEF-9F30-4329B8C50AB1}" presName="Parent2" presStyleLbl="node1" presStyleIdx="2" presStyleCnt="4" custScaleX="110717" custScaleY="77055" custLinFactNeighborX="-32788" custLinFactNeighborY="16035">
        <dgm:presLayoutVars>
          <dgm:chMax val="2"/>
          <dgm:chPref val="1"/>
          <dgm:bulletEnabled val="1"/>
        </dgm:presLayoutVars>
      </dgm:prSet>
      <dgm:spPr/>
      <dgm:t>
        <a:bodyPr/>
        <a:lstStyle/>
        <a:p>
          <a:endParaRPr lang="en-ZA"/>
        </a:p>
      </dgm:t>
    </dgm:pt>
    <dgm:pt modelId="{2290CFB1-C092-47C1-A80A-836A5CFA71D6}" type="pres">
      <dgm:prSet presAssocID="{C558472D-44FB-434C-A065-8DBEB26CF849}" presName="ChildAccent1" presStyleCnt="0"/>
      <dgm:spPr/>
    </dgm:pt>
    <dgm:pt modelId="{F219E99F-0FFB-4CE5-B293-8F58E2A17058}" type="pres">
      <dgm:prSet presAssocID="{C558472D-44FB-434C-A065-8DBEB26CF849}" presName="ChildAccent" presStyleLbl="alignImgPlace1" presStyleIdx="3" presStyleCnt="4" custScaleX="125646" custLinFactNeighborX="-88586" custLinFactNeighborY="2064"/>
      <dgm:spPr/>
      <dgm:t>
        <a:bodyPr/>
        <a:lstStyle/>
        <a:p>
          <a:endParaRPr lang="en-ZA"/>
        </a:p>
      </dgm:t>
    </dgm:pt>
    <dgm:pt modelId="{7CA574E5-A9E1-4E4B-8BE7-9EB44232B37A}" type="pres">
      <dgm:prSet presAssocID="{C558472D-44FB-434C-A065-8DBEB26CF849}" presName="Child1" presStyleLbl="revTx" presStyleIdx="0" presStyleCnt="0">
        <dgm:presLayoutVars>
          <dgm:chMax val="0"/>
          <dgm:chPref val="0"/>
          <dgm:bulletEnabled val="1"/>
        </dgm:presLayoutVars>
      </dgm:prSet>
      <dgm:spPr/>
      <dgm:t>
        <a:bodyPr/>
        <a:lstStyle/>
        <a:p>
          <a:endParaRPr lang="en-ZA"/>
        </a:p>
      </dgm:t>
    </dgm:pt>
    <dgm:pt modelId="{6DE60506-F233-40EE-962B-9D738CF897BF}" type="pres">
      <dgm:prSet presAssocID="{C558472D-44FB-434C-A065-8DBEB26CF849}" presName="Parent1" presStyleLbl="node1" presStyleIdx="3" presStyleCnt="4" custScaleX="126556" custLinFactX="-4876" custLinFactNeighborX="-100000" custLinFactNeighborY="14042">
        <dgm:presLayoutVars>
          <dgm:chMax val="2"/>
          <dgm:chPref val="1"/>
          <dgm:bulletEnabled val="1"/>
        </dgm:presLayoutVars>
      </dgm:prSet>
      <dgm:spPr/>
      <dgm:t>
        <a:bodyPr/>
        <a:lstStyle/>
        <a:p>
          <a:endParaRPr lang="en-ZA"/>
        </a:p>
      </dgm:t>
    </dgm:pt>
  </dgm:ptLst>
  <dgm:cxnLst>
    <dgm:cxn modelId="{88150EAD-CECB-4EA2-992F-351FF44BD559}" type="presOf" srcId="{D4208256-7469-4FF5-A6EE-057748078A93}" destId="{6F6B88F8-005D-4F09-8556-1E32EFF85A74}" srcOrd="0" destOrd="0" presId="urn:microsoft.com/office/officeart/2011/layout/InterconnectedBlockProcess"/>
    <dgm:cxn modelId="{8735D7E0-2FDF-46B0-BB66-24067E9CC6FB}" type="presOf" srcId="{79D5D1A6-1C26-4C22-A93C-B619CF78ACC7}" destId="{D28CEC61-EFF0-420E-8072-65818C723F51}" srcOrd="0" destOrd="0" presId="urn:microsoft.com/office/officeart/2011/layout/InterconnectedBlockProcess"/>
    <dgm:cxn modelId="{D175E447-99BA-4F09-8542-1B86AB017310}" type="presOf" srcId="{4FD1CC3C-B2EB-4570-B445-92C492A4F397}" destId="{F219E99F-0FFB-4CE5-B293-8F58E2A17058}" srcOrd="0" destOrd="0" presId="urn:microsoft.com/office/officeart/2011/layout/InterconnectedBlockProcess"/>
    <dgm:cxn modelId="{B1D9B02A-4C1B-4756-93E7-A70740464E0F}" type="presOf" srcId="{4E013056-82C1-4D22-9D36-5317170A35A1}" destId="{381AC06B-2E61-4417-931B-13DA8D77B44A}" srcOrd="1" destOrd="0" presId="urn:microsoft.com/office/officeart/2011/layout/InterconnectedBlockProcess"/>
    <dgm:cxn modelId="{8EB54378-3F86-49C1-A16C-6359ED0A00CB}" type="presOf" srcId="{A5E46DF3-CDFC-4D9D-8827-71CD2E3020C3}" destId="{E8F15722-8EE9-4A82-92E2-1BF4A4830B40}" srcOrd="0" destOrd="0" presId="urn:microsoft.com/office/officeart/2011/layout/InterconnectedBlockProcess"/>
    <dgm:cxn modelId="{7D97EFBE-33DA-4A53-9E07-53B461D9B013}" type="presOf" srcId="{66EEDD53-3497-464C-802E-5E8972819784}" destId="{2ABE0705-39A1-4D9B-A8EA-B73CA68FC0BC}" srcOrd="1" destOrd="0" presId="urn:microsoft.com/office/officeart/2011/layout/InterconnectedBlockProcess"/>
    <dgm:cxn modelId="{63089677-0CD2-4FDC-BDEC-11DF05826F6B}" srcId="{89EC64CD-05C3-43FE-ABA9-EF9AA174A250}" destId="{4E013056-82C1-4D22-9D36-5317170A35A1}" srcOrd="0" destOrd="0" parTransId="{8DF1DBEA-4CB2-431D-B8E7-E1996B0C6E84}" sibTransId="{056FE4D4-578B-4EC2-B41A-774EDC63A62B}"/>
    <dgm:cxn modelId="{F8895D7B-FAFD-4ACF-8D59-2435A23B1171}" type="presOf" srcId="{BB83062C-F223-4FEF-9F30-4329B8C50AB1}" destId="{7302BD8D-A42F-43B2-94FF-9516899DB7C8}" srcOrd="0" destOrd="0" presId="urn:microsoft.com/office/officeart/2011/layout/InterconnectedBlockProcess"/>
    <dgm:cxn modelId="{A571046E-60E9-4EAA-87FF-D765C54BCABF}" srcId="{D4208256-7469-4FF5-A6EE-057748078A93}" destId="{79D5D1A6-1C26-4C22-A93C-B619CF78ACC7}" srcOrd="3" destOrd="0" parTransId="{BD9E9FCF-8CEC-4DD2-B25E-23EB9BC14106}" sibTransId="{CF4F1E3A-D846-4E85-9EC6-004F79D8DBCC}"/>
    <dgm:cxn modelId="{3F4A83B1-1EE3-4A02-8AF3-E78681DC08F6}" srcId="{D4208256-7469-4FF5-A6EE-057748078A93}" destId="{BB83062C-F223-4FEF-9F30-4329B8C50AB1}" srcOrd="1" destOrd="0" parTransId="{3D50572C-4E61-4020-91E8-BA31C7694D07}" sibTransId="{772FE0C1-98F6-47C3-B8B0-1FE82368A9E0}"/>
    <dgm:cxn modelId="{04203718-93E0-40ED-8CE6-6A3CBB2FEA1D}" srcId="{79D5D1A6-1C26-4C22-A93C-B619CF78ACC7}" destId="{66EEDD53-3497-464C-802E-5E8972819784}" srcOrd="0" destOrd="0" parTransId="{2FAE6E12-82ED-47E5-813D-B7EA2DFAB8C7}" sibTransId="{A2CD39C7-C88D-4792-B74B-ABBCE9DA6B0F}"/>
    <dgm:cxn modelId="{2604BA1D-5D1F-4462-82A7-43902909C716}" type="presOf" srcId="{4FD1CC3C-B2EB-4570-B445-92C492A4F397}" destId="{7CA574E5-A9E1-4E4B-8BE7-9EB44232B37A}" srcOrd="1" destOrd="0" presId="urn:microsoft.com/office/officeart/2011/layout/InterconnectedBlockProcess"/>
    <dgm:cxn modelId="{7E99034F-79BF-48D2-8705-829DE4D650E5}" type="presOf" srcId="{C558472D-44FB-434C-A065-8DBEB26CF849}" destId="{6DE60506-F233-40EE-962B-9D738CF897BF}" srcOrd="0" destOrd="0" presId="urn:microsoft.com/office/officeart/2011/layout/InterconnectedBlockProcess"/>
    <dgm:cxn modelId="{D7C2C4EF-9662-4473-8BDE-1AE61E7E4FCE}" type="presOf" srcId="{A5E46DF3-CDFC-4D9D-8827-71CD2E3020C3}" destId="{D181D7BD-BEA4-4861-932D-8CF924D3E309}" srcOrd="1" destOrd="0" presId="urn:microsoft.com/office/officeart/2011/layout/InterconnectedBlockProcess"/>
    <dgm:cxn modelId="{C84101D7-B2C3-4F58-9E8D-A95B29474E89}" srcId="{C558472D-44FB-434C-A065-8DBEB26CF849}" destId="{4FD1CC3C-B2EB-4570-B445-92C492A4F397}" srcOrd="0" destOrd="0" parTransId="{60B79EB0-2E3E-47BB-9355-EDD0BB0C0C8D}" sibTransId="{E29FED3D-67F5-4095-9508-BDBD163C9907}"/>
    <dgm:cxn modelId="{B24E4175-7501-4E86-9B08-E9685E380F00}" type="presOf" srcId="{66EEDD53-3497-464C-802E-5E8972819784}" destId="{47BE60CF-D3D5-429D-ABAC-AE4FBAC9A1FE}" srcOrd="0" destOrd="0" presId="urn:microsoft.com/office/officeart/2011/layout/InterconnectedBlockProcess"/>
    <dgm:cxn modelId="{E8717452-A582-47EB-A07F-E9C056ABF173}" type="presOf" srcId="{4E013056-82C1-4D22-9D36-5317170A35A1}" destId="{8EDE7265-F370-4228-BF2C-2A47C388DC65}" srcOrd="0" destOrd="0" presId="urn:microsoft.com/office/officeart/2011/layout/InterconnectedBlockProcess"/>
    <dgm:cxn modelId="{93D7ABDE-7BD2-48D0-9C21-0E7AFD7E90AB}" type="presOf" srcId="{89EC64CD-05C3-43FE-ABA9-EF9AA174A250}" destId="{7192ACD1-7124-4FBC-9251-04B50CB771D8}" srcOrd="0" destOrd="0" presId="urn:microsoft.com/office/officeart/2011/layout/InterconnectedBlockProcess"/>
    <dgm:cxn modelId="{14B266CD-F866-481C-851F-320714ABA733}" srcId="{BB83062C-F223-4FEF-9F30-4329B8C50AB1}" destId="{A5E46DF3-CDFC-4D9D-8827-71CD2E3020C3}" srcOrd="0" destOrd="0" parTransId="{21135DD6-68C4-4B67-84E0-1D2EFD529AD9}" sibTransId="{B50198B0-0E63-4E1D-AEF7-B10B8A6EB799}"/>
    <dgm:cxn modelId="{7EA3B03A-C514-4C6D-9D4E-1C344671DD12}" srcId="{D4208256-7469-4FF5-A6EE-057748078A93}" destId="{89EC64CD-05C3-43FE-ABA9-EF9AA174A250}" srcOrd="2" destOrd="0" parTransId="{9AF55337-1FFB-45CC-9C4D-33A439B25B76}" sibTransId="{A62BB8E8-CC83-4405-8BF6-A83F05C2DADB}"/>
    <dgm:cxn modelId="{EAFC18DE-A41B-4CBE-B090-2E4B4F71266E}" srcId="{D4208256-7469-4FF5-A6EE-057748078A93}" destId="{C558472D-44FB-434C-A065-8DBEB26CF849}" srcOrd="0" destOrd="0" parTransId="{B727FF83-D2DF-44B0-8185-D059379EDABF}" sibTransId="{E180B559-1227-45A1-90D2-831922F36615}"/>
    <dgm:cxn modelId="{7C3001C7-B5D0-467F-A45F-2BBFA7AA4C05}" type="presParOf" srcId="{6F6B88F8-005D-4F09-8556-1E32EFF85A74}" destId="{0DD3EA5C-84A8-4619-A6E2-4273E48440E5}" srcOrd="0" destOrd="0" presId="urn:microsoft.com/office/officeart/2011/layout/InterconnectedBlockProcess"/>
    <dgm:cxn modelId="{87DF6AC9-EF5A-41E7-8E7F-B8C4969B753A}" type="presParOf" srcId="{0DD3EA5C-84A8-4619-A6E2-4273E48440E5}" destId="{47BE60CF-D3D5-429D-ABAC-AE4FBAC9A1FE}" srcOrd="0" destOrd="0" presId="urn:microsoft.com/office/officeart/2011/layout/InterconnectedBlockProcess"/>
    <dgm:cxn modelId="{7ED261A3-5D8B-44EC-9C55-F23B4CDD1C08}" type="presParOf" srcId="{6F6B88F8-005D-4F09-8556-1E32EFF85A74}" destId="{2ABE0705-39A1-4D9B-A8EA-B73CA68FC0BC}" srcOrd="1" destOrd="0" presId="urn:microsoft.com/office/officeart/2011/layout/InterconnectedBlockProcess"/>
    <dgm:cxn modelId="{1170E089-F0B2-4728-88E9-A35287AAA85E}" type="presParOf" srcId="{6F6B88F8-005D-4F09-8556-1E32EFF85A74}" destId="{D28CEC61-EFF0-420E-8072-65818C723F51}" srcOrd="2" destOrd="0" presId="urn:microsoft.com/office/officeart/2011/layout/InterconnectedBlockProcess"/>
    <dgm:cxn modelId="{199E8939-FA21-4A2B-A6B1-05D64AF2A534}" type="presParOf" srcId="{6F6B88F8-005D-4F09-8556-1E32EFF85A74}" destId="{55F2F252-BCD7-40FD-9A40-B2C622E4AAE3}" srcOrd="3" destOrd="0" presId="urn:microsoft.com/office/officeart/2011/layout/InterconnectedBlockProcess"/>
    <dgm:cxn modelId="{F7342B4B-16CC-4288-ADF5-59C88BC95F17}" type="presParOf" srcId="{55F2F252-BCD7-40FD-9A40-B2C622E4AAE3}" destId="{8EDE7265-F370-4228-BF2C-2A47C388DC65}" srcOrd="0" destOrd="0" presId="urn:microsoft.com/office/officeart/2011/layout/InterconnectedBlockProcess"/>
    <dgm:cxn modelId="{D04DFE3D-6102-4362-8FA5-4BC7C79F0B91}" type="presParOf" srcId="{6F6B88F8-005D-4F09-8556-1E32EFF85A74}" destId="{381AC06B-2E61-4417-931B-13DA8D77B44A}" srcOrd="4" destOrd="0" presId="urn:microsoft.com/office/officeart/2011/layout/InterconnectedBlockProcess"/>
    <dgm:cxn modelId="{BF54B369-B15E-430D-941C-298ED3B519D8}" type="presParOf" srcId="{6F6B88F8-005D-4F09-8556-1E32EFF85A74}" destId="{7192ACD1-7124-4FBC-9251-04B50CB771D8}" srcOrd="5" destOrd="0" presId="urn:microsoft.com/office/officeart/2011/layout/InterconnectedBlockProcess"/>
    <dgm:cxn modelId="{65E61CC9-F197-4E8D-821C-672C19399E89}" type="presParOf" srcId="{6F6B88F8-005D-4F09-8556-1E32EFF85A74}" destId="{4B2E08CB-5BA8-408A-BC23-73D7342037DB}" srcOrd="6" destOrd="0" presId="urn:microsoft.com/office/officeart/2011/layout/InterconnectedBlockProcess"/>
    <dgm:cxn modelId="{96E6082D-4D7E-4794-87A4-0A4E280355F1}" type="presParOf" srcId="{4B2E08CB-5BA8-408A-BC23-73D7342037DB}" destId="{E8F15722-8EE9-4A82-92E2-1BF4A4830B40}" srcOrd="0" destOrd="0" presId="urn:microsoft.com/office/officeart/2011/layout/InterconnectedBlockProcess"/>
    <dgm:cxn modelId="{C4AD0D06-35A7-4E8F-8C31-A39A835E7B50}" type="presParOf" srcId="{6F6B88F8-005D-4F09-8556-1E32EFF85A74}" destId="{D181D7BD-BEA4-4861-932D-8CF924D3E309}" srcOrd="7" destOrd="0" presId="urn:microsoft.com/office/officeart/2011/layout/InterconnectedBlockProcess"/>
    <dgm:cxn modelId="{37E2FDBC-76BF-4C4E-B788-53BCF87B415D}" type="presParOf" srcId="{6F6B88F8-005D-4F09-8556-1E32EFF85A74}" destId="{7302BD8D-A42F-43B2-94FF-9516899DB7C8}" srcOrd="8" destOrd="0" presId="urn:microsoft.com/office/officeart/2011/layout/InterconnectedBlockProcess"/>
    <dgm:cxn modelId="{F64CEE5A-4C12-4E68-9014-3C862551C6C0}" type="presParOf" srcId="{6F6B88F8-005D-4F09-8556-1E32EFF85A74}" destId="{2290CFB1-C092-47C1-A80A-836A5CFA71D6}" srcOrd="9" destOrd="0" presId="urn:microsoft.com/office/officeart/2011/layout/InterconnectedBlockProcess"/>
    <dgm:cxn modelId="{6BDABEE9-821A-4D34-887B-5588AE902C2F}" type="presParOf" srcId="{2290CFB1-C092-47C1-A80A-836A5CFA71D6}" destId="{F219E99F-0FFB-4CE5-B293-8F58E2A17058}" srcOrd="0" destOrd="0" presId="urn:microsoft.com/office/officeart/2011/layout/InterconnectedBlockProcess"/>
    <dgm:cxn modelId="{BBB470FF-8332-44EB-9969-BAC921A11426}" type="presParOf" srcId="{6F6B88F8-005D-4F09-8556-1E32EFF85A74}" destId="{7CA574E5-A9E1-4E4B-8BE7-9EB44232B37A}" srcOrd="10" destOrd="0" presId="urn:microsoft.com/office/officeart/2011/layout/InterconnectedBlockProcess"/>
    <dgm:cxn modelId="{615373A6-3B08-4F49-B96E-28A7D47D5656}" type="presParOf" srcId="{6F6B88F8-005D-4F09-8556-1E32EFF85A74}" destId="{6DE60506-F233-40EE-962B-9D738CF897BF}"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208256-7469-4FF5-A6EE-057748078A93}" type="doc">
      <dgm:prSet loTypeId="urn:microsoft.com/office/officeart/2011/layout/InterconnectedBlockProcess" loCatId="process" qsTypeId="urn:microsoft.com/office/officeart/2005/8/quickstyle/simple5" qsCatId="simple" csTypeId="urn:microsoft.com/office/officeart/2005/8/colors/colorful1" csCatId="colorful" phldr="1"/>
      <dgm:spPr/>
      <dgm:t>
        <a:bodyPr/>
        <a:lstStyle/>
        <a:p>
          <a:endParaRPr lang="en-US"/>
        </a:p>
      </dgm:t>
    </dgm:pt>
    <dgm:pt modelId="{C558472D-44FB-434C-A065-8DBEB26CF849}">
      <dgm:prSet phldrT="[Text]" custT="1"/>
      <dgm:spPr/>
      <dgm:t>
        <a:bodyPr/>
        <a:lstStyle/>
        <a:p>
          <a:r>
            <a:rPr lang="en-US" sz="1600" dirty="0">
              <a:latin typeface="+mj-lt"/>
              <a:cs typeface="Arial" panose="020B0604020202020204" pitchFamily="34" charset="0"/>
            </a:rPr>
            <a:t>Parties </a:t>
          </a:r>
        </a:p>
      </dgm:t>
    </dgm:pt>
    <dgm:pt modelId="{B727FF83-D2DF-44B0-8185-D059379EDABF}" type="parTrans" cxnId="{EAFC18DE-A41B-4CBE-B090-2E4B4F71266E}">
      <dgm:prSet/>
      <dgm:spPr/>
      <dgm:t>
        <a:bodyPr/>
        <a:lstStyle/>
        <a:p>
          <a:endParaRPr lang="en-US">
            <a:latin typeface="+mj-lt"/>
          </a:endParaRPr>
        </a:p>
      </dgm:t>
    </dgm:pt>
    <dgm:pt modelId="{E180B559-1227-45A1-90D2-831922F36615}" type="sibTrans" cxnId="{EAFC18DE-A41B-4CBE-B090-2E4B4F71266E}">
      <dgm:prSet/>
      <dgm:spPr/>
      <dgm:t>
        <a:bodyPr/>
        <a:lstStyle/>
        <a:p>
          <a:endParaRPr lang="en-US">
            <a:latin typeface="+mj-lt"/>
          </a:endParaRPr>
        </a:p>
      </dgm:t>
    </dgm:pt>
    <dgm:pt modelId="{4FD1CC3C-B2EB-4570-B445-92C492A4F397}">
      <dgm:prSet phldrT="[Text]" custT="1"/>
      <dgm:spPr/>
      <dgm:t>
        <a:bodyPr/>
        <a:lstStyle/>
        <a:p>
          <a:pPr algn="l" defTabSz="622300" rtl="0">
            <a:lnSpc>
              <a:spcPct val="90000"/>
            </a:lnSpc>
            <a:spcBef>
              <a:spcPct val="0"/>
            </a:spcBef>
            <a:spcAft>
              <a:spcPct val="35000"/>
            </a:spcAft>
          </a:pPr>
          <a:r>
            <a:rPr kumimoji="0" lang="en-GB" sz="1400" b="1" i="0" u="none" strike="noStrike" cap="none" spc="0" normalizeH="0" baseline="0" noProof="0" dirty="0">
              <a:ln/>
              <a:effectLst/>
              <a:uLnTx/>
              <a:uFillTx/>
              <a:latin typeface="+mj-lt"/>
              <a:ea typeface="+mn-ea"/>
              <a:cs typeface="Arial" panose="020B0604020202020204" pitchFamily="34" charset="0"/>
            </a:rPr>
            <a:t>CZ Electronics v USAASA and Others v USAASA (Arbitration under auspices of AFSA</a:t>
          </a:r>
        </a:p>
        <a:p>
          <a:pPr algn="l" defTabSz="622300" rtl="0">
            <a:lnSpc>
              <a:spcPct val="90000"/>
            </a:lnSpc>
            <a:spcBef>
              <a:spcPct val="0"/>
            </a:spcBef>
            <a:spcAft>
              <a:spcPct val="35000"/>
            </a:spcAft>
          </a:pPr>
          <a:endParaRPr kumimoji="0" lang="en-GB" sz="1400" b="0" i="0" u="none" strike="noStrike" cap="none" spc="0" normalizeH="0" baseline="0" noProof="0" dirty="0">
            <a:ln/>
            <a:effectLst/>
            <a:uLnTx/>
            <a:uFillTx/>
            <a:latin typeface="+mj-lt"/>
            <a:ea typeface="+mn-ea"/>
            <a:cs typeface="Arial" panose="020B0604020202020204" pitchFamily="34" charset="0"/>
          </a:endParaRPr>
        </a:p>
        <a:p>
          <a:pPr algn="l" defTabSz="622300" rtl="0">
            <a:lnSpc>
              <a:spcPct val="90000"/>
            </a:lnSpc>
            <a:spcBef>
              <a:spcPct val="0"/>
            </a:spcBef>
            <a:spcAft>
              <a:spcPct val="35000"/>
            </a:spcAft>
          </a:pPr>
          <a:r>
            <a:rPr kumimoji="0" lang="en-GB" sz="1400" b="0" i="0" u="none" strike="noStrike" cap="none" spc="0" normalizeH="0" baseline="0" noProof="0" dirty="0">
              <a:ln/>
              <a:effectLst/>
              <a:uLnTx/>
              <a:uFillTx/>
              <a:latin typeface="+mj-lt"/>
              <a:ea typeface="+mn-ea"/>
              <a:cs typeface="Arial" panose="020B0604020202020204" pitchFamily="34" charset="0"/>
            </a:rPr>
            <a:t>Supplier of DTT STBs in the BDM Programme.</a:t>
          </a:r>
          <a:endParaRPr lang="en-US" sz="1400" dirty="0">
            <a:latin typeface="+mj-lt"/>
            <a:cs typeface="Arial" panose="020B0604020202020204" pitchFamily="34" charset="0"/>
          </a:endParaRPr>
        </a:p>
      </dgm:t>
    </dgm:pt>
    <dgm:pt modelId="{60B79EB0-2E3E-47BB-9355-EDD0BB0C0C8D}" type="parTrans" cxnId="{C84101D7-B2C3-4F58-9E8D-A95B29474E89}">
      <dgm:prSet/>
      <dgm:spPr/>
      <dgm:t>
        <a:bodyPr/>
        <a:lstStyle/>
        <a:p>
          <a:endParaRPr lang="en-US">
            <a:latin typeface="+mj-lt"/>
          </a:endParaRPr>
        </a:p>
      </dgm:t>
    </dgm:pt>
    <dgm:pt modelId="{E29FED3D-67F5-4095-9508-BDBD163C9907}" type="sibTrans" cxnId="{C84101D7-B2C3-4F58-9E8D-A95B29474E89}">
      <dgm:prSet/>
      <dgm:spPr/>
      <dgm:t>
        <a:bodyPr/>
        <a:lstStyle/>
        <a:p>
          <a:endParaRPr lang="en-US">
            <a:latin typeface="+mj-lt"/>
          </a:endParaRPr>
        </a:p>
      </dgm:t>
    </dgm:pt>
    <dgm:pt modelId="{BB83062C-F223-4FEF-9F30-4329B8C50AB1}">
      <dgm:prSet phldrT="[Text]" custT="1"/>
      <dgm:spPr/>
      <dgm:t>
        <a:bodyPr/>
        <a:lstStyle/>
        <a:p>
          <a:pPr algn="l"/>
          <a:r>
            <a:rPr lang="en-US" sz="1600" dirty="0">
              <a:latin typeface="+mj-lt"/>
              <a:cs typeface="Arial" panose="020B0604020202020204" pitchFamily="34" charset="0"/>
            </a:rPr>
            <a:t>            Claim </a:t>
          </a:r>
        </a:p>
      </dgm:t>
    </dgm:pt>
    <dgm:pt modelId="{3D50572C-4E61-4020-91E8-BA31C7694D07}" type="parTrans" cxnId="{3F4A83B1-1EE3-4A02-8AF3-E78681DC08F6}">
      <dgm:prSet/>
      <dgm:spPr/>
      <dgm:t>
        <a:bodyPr/>
        <a:lstStyle/>
        <a:p>
          <a:endParaRPr lang="en-US">
            <a:latin typeface="+mj-lt"/>
          </a:endParaRPr>
        </a:p>
      </dgm:t>
    </dgm:pt>
    <dgm:pt modelId="{772FE0C1-98F6-47C3-B8B0-1FE82368A9E0}" type="sibTrans" cxnId="{3F4A83B1-1EE3-4A02-8AF3-E78681DC08F6}">
      <dgm:prSet/>
      <dgm:spPr/>
      <dgm:t>
        <a:bodyPr/>
        <a:lstStyle/>
        <a:p>
          <a:endParaRPr lang="en-US">
            <a:latin typeface="+mj-lt"/>
          </a:endParaRPr>
        </a:p>
      </dgm:t>
    </dgm:pt>
    <dgm:pt modelId="{A5E46DF3-CDFC-4D9D-8827-71CD2E3020C3}">
      <dgm:prSet phldrT="[Text]" custT="1"/>
      <dgm:spPr/>
      <dgm:t>
        <a:bodyPr/>
        <a:lstStyle/>
        <a:p>
          <a:pPr algn="ctr"/>
          <a:r>
            <a:rPr kumimoji="0" lang="en-US" sz="1400" b="0" i="0" u="none" strike="noStrike" cap="none" spc="0" normalizeH="0" baseline="0" noProof="0" dirty="0">
              <a:ln/>
              <a:effectLst/>
              <a:uLnTx/>
              <a:uFillTx/>
              <a:latin typeface="+mj-lt"/>
              <a:ea typeface="+mn-ea"/>
              <a:cs typeface="Arial" panose="020B0604020202020204" pitchFamily="34" charset="0"/>
            </a:rPr>
            <a:t>R46 million</a:t>
          </a:r>
        </a:p>
        <a:p>
          <a:pPr algn="ctr"/>
          <a:endParaRPr kumimoji="0" lang="en-US" sz="1400" b="0" i="0" u="none" strike="noStrike" cap="none" spc="0" normalizeH="0" baseline="0" noProof="0" dirty="0">
            <a:ln/>
            <a:effectLst/>
            <a:uLnTx/>
            <a:uFillTx/>
            <a:latin typeface="+mj-lt"/>
            <a:ea typeface="+mn-ea"/>
            <a:cs typeface="Arial" panose="020B0604020202020204" pitchFamily="34" charset="0"/>
          </a:endParaRPr>
        </a:p>
        <a:p>
          <a:pPr algn="just"/>
          <a:r>
            <a:rPr kumimoji="0" lang="en-GB" sz="1400" b="0" i="0" u="none" strike="noStrike" cap="none" spc="0" normalizeH="0" baseline="0" noProof="0" dirty="0">
              <a:ln/>
              <a:effectLst/>
              <a:uLnTx/>
              <a:uFillTx/>
              <a:latin typeface="+mj-lt"/>
              <a:ea typeface="+mn-ea"/>
              <a:cs typeface="Arial" panose="020B0604020202020204" pitchFamily="34" charset="0"/>
            </a:rPr>
            <a:t>This  claim is for alleged variance in the exchange rate paid for foreign components required for the manufacturing of DTT Set Top Boxes.</a:t>
          </a:r>
        </a:p>
        <a:p>
          <a:pPr algn="just"/>
          <a:endParaRPr kumimoji="0" lang="en-GB" sz="1400" b="0" i="0" u="none" strike="noStrike" cap="none" spc="0" normalizeH="0" baseline="0" noProof="0" dirty="0">
            <a:ln/>
            <a:effectLst/>
            <a:uLnTx/>
            <a:uFillTx/>
            <a:latin typeface="+mj-lt"/>
            <a:ea typeface="+mn-ea"/>
            <a:cs typeface="Arial" panose="020B0604020202020204" pitchFamily="34" charset="0"/>
          </a:endParaRPr>
        </a:p>
        <a:p>
          <a:pPr algn="just"/>
          <a:r>
            <a:rPr kumimoji="0" lang="en-GB" sz="1400" b="0" i="0" u="none" strike="noStrike" cap="none" spc="0" normalizeH="0" baseline="0" noProof="0" dirty="0">
              <a:ln/>
              <a:effectLst/>
              <a:uLnTx/>
              <a:uFillTx/>
              <a:latin typeface="+mj-lt"/>
              <a:ea typeface="+mn-ea"/>
              <a:cs typeface="Arial" panose="020B0604020202020204" pitchFamily="34" charset="0"/>
            </a:rPr>
            <a:t>AFSA</a:t>
          </a:r>
          <a:endParaRPr lang="en-US" sz="1400" dirty="0">
            <a:latin typeface="+mj-lt"/>
            <a:cs typeface="Arial" panose="020B0604020202020204" pitchFamily="34" charset="0"/>
          </a:endParaRPr>
        </a:p>
      </dgm:t>
    </dgm:pt>
    <dgm:pt modelId="{21135DD6-68C4-4B67-84E0-1D2EFD529AD9}" type="parTrans" cxnId="{14B266CD-F866-481C-851F-320714ABA733}">
      <dgm:prSet/>
      <dgm:spPr/>
      <dgm:t>
        <a:bodyPr/>
        <a:lstStyle/>
        <a:p>
          <a:endParaRPr lang="en-US">
            <a:latin typeface="+mj-lt"/>
          </a:endParaRPr>
        </a:p>
      </dgm:t>
    </dgm:pt>
    <dgm:pt modelId="{B50198B0-0E63-4E1D-AEF7-B10B8A6EB799}" type="sibTrans" cxnId="{14B266CD-F866-481C-851F-320714ABA733}">
      <dgm:prSet/>
      <dgm:spPr/>
      <dgm:t>
        <a:bodyPr/>
        <a:lstStyle/>
        <a:p>
          <a:endParaRPr lang="en-US">
            <a:latin typeface="+mj-lt"/>
          </a:endParaRPr>
        </a:p>
      </dgm:t>
    </dgm:pt>
    <dgm:pt modelId="{89EC64CD-05C3-43FE-ABA9-EF9AA174A250}">
      <dgm:prSet phldrT="[Text]" custT="1"/>
      <dgm:spPr/>
      <dgm:t>
        <a:bodyPr/>
        <a:lstStyle/>
        <a:p>
          <a:r>
            <a:rPr lang="en-US" sz="1600" dirty="0">
              <a:latin typeface="+mj-lt"/>
              <a:cs typeface="Arial" panose="020B0604020202020204" pitchFamily="34" charset="0"/>
            </a:rPr>
            <a:t>Status</a:t>
          </a:r>
        </a:p>
      </dgm:t>
    </dgm:pt>
    <dgm:pt modelId="{9AF55337-1FFB-45CC-9C4D-33A439B25B76}" type="parTrans" cxnId="{7EA3B03A-C514-4C6D-9D4E-1C344671DD12}">
      <dgm:prSet/>
      <dgm:spPr/>
      <dgm:t>
        <a:bodyPr/>
        <a:lstStyle/>
        <a:p>
          <a:endParaRPr lang="en-US">
            <a:latin typeface="+mj-lt"/>
          </a:endParaRPr>
        </a:p>
      </dgm:t>
    </dgm:pt>
    <dgm:pt modelId="{A62BB8E8-CC83-4405-8BF6-A83F05C2DADB}" type="sibTrans" cxnId="{7EA3B03A-C514-4C6D-9D4E-1C344671DD12}">
      <dgm:prSet/>
      <dgm:spPr/>
      <dgm:t>
        <a:bodyPr/>
        <a:lstStyle/>
        <a:p>
          <a:endParaRPr lang="en-US">
            <a:latin typeface="+mj-lt"/>
          </a:endParaRPr>
        </a:p>
      </dgm:t>
    </dgm:pt>
    <dgm:pt modelId="{4E013056-82C1-4D22-9D36-5317170A35A1}">
      <dgm:prSet phldrT="[Text]" custT="1"/>
      <dgm:spPr/>
      <dgm:t>
        <a:bodyPr/>
        <a:lstStyle/>
        <a:p>
          <a:pPr algn="just" rtl="0">
            <a:lnSpc>
              <a:spcPct val="100000"/>
            </a:lnSpc>
            <a:spcAft>
              <a:spcPts val="0"/>
            </a:spcAft>
          </a:pPr>
          <a:r>
            <a:rPr kumimoji="0" lang="en-GB" sz="1400" b="0" i="0" u="none" strike="noStrike" cap="none" spc="0" normalizeH="0" baseline="0" noProof="0" dirty="0">
              <a:ln/>
              <a:effectLst/>
              <a:uLnTx/>
              <a:uFillTx/>
              <a:latin typeface="+mj-lt"/>
              <a:ea typeface="+mn-ea"/>
              <a:cs typeface="Arial" panose="020B0604020202020204" pitchFamily="34" charset="0"/>
            </a:rPr>
            <a:t>The Arbitrator made an award in favour of USAASA. </a:t>
          </a:r>
        </a:p>
        <a:p>
          <a:pPr algn="just" rtl="0">
            <a:lnSpc>
              <a:spcPct val="100000"/>
            </a:lnSpc>
            <a:spcAft>
              <a:spcPts val="0"/>
            </a:spcAft>
          </a:pPr>
          <a:endParaRPr kumimoji="0" lang="en-GB" sz="1400" b="0" i="0" u="none" strike="noStrike" cap="none" spc="0" normalizeH="0" baseline="0" noProof="0" dirty="0">
            <a:ln/>
            <a:effectLst/>
            <a:uLnTx/>
            <a:uFillTx/>
            <a:latin typeface="+mj-lt"/>
            <a:ea typeface="+mn-ea"/>
            <a:cs typeface="Arial" panose="020B0604020202020204" pitchFamily="34" charset="0"/>
          </a:endParaRPr>
        </a:p>
        <a:p>
          <a:pPr algn="just" rtl="0">
            <a:lnSpc>
              <a:spcPct val="100000"/>
            </a:lnSpc>
            <a:spcAft>
              <a:spcPts val="0"/>
            </a:spcAft>
          </a:pPr>
          <a:r>
            <a:rPr kumimoji="0" lang="en-GB" sz="1400" b="0" i="0" u="none" strike="noStrike" cap="none" spc="0" normalizeH="0" baseline="0" noProof="0" dirty="0">
              <a:ln/>
              <a:effectLst/>
              <a:uLnTx/>
              <a:uFillTx/>
              <a:latin typeface="+mj-lt"/>
              <a:ea typeface="+mn-ea"/>
              <a:cs typeface="Arial" panose="020B0604020202020204" pitchFamily="34" charset="0"/>
            </a:rPr>
            <a:t>The claimant has filed an appeal and the matter is due to be set down for appeal</a:t>
          </a:r>
          <a:endParaRPr lang="en-US" sz="1400" dirty="0">
            <a:highlight>
              <a:srgbClr val="FFFF00"/>
            </a:highlight>
            <a:latin typeface="+mj-lt"/>
            <a:cs typeface="Arial" panose="020B0604020202020204" pitchFamily="34" charset="0"/>
          </a:endParaRPr>
        </a:p>
      </dgm:t>
    </dgm:pt>
    <dgm:pt modelId="{8DF1DBEA-4CB2-431D-B8E7-E1996B0C6E84}" type="parTrans" cxnId="{63089677-0CD2-4FDC-BDEC-11DF05826F6B}">
      <dgm:prSet/>
      <dgm:spPr/>
      <dgm:t>
        <a:bodyPr/>
        <a:lstStyle/>
        <a:p>
          <a:endParaRPr lang="en-US">
            <a:latin typeface="+mj-lt"/>
          </a:endParaRPr>
        </a:p>
      </dgm:t>
    </dgm:pt>
    <dgm:pt modelId="{056FE4D4-578B-4EC2-B41A-774EDC63A62B}" type="sibTrans" cxnId="{63089677-0CD2-4FDC-BDEC-11DF05826F6B}">
      <dgm:prSet/>
      <dgm:spPr/>
      <dgm:t>
        <a:bodyPr/>
        <a:lstStyle/>
        <a:p>
          <a:endParaRPr lang="en-US">
            <a:latin typeface="+mj-lt"/>
          </a:endParaRPr>
        </a:p>
      </dgm:t>
    </dgm:pt>
    <dgm:pt modelId="{79D5D1A6-1C26-4C22-A93C-B619CF78ACC7}">
      <dgm:prSet phldrT="[Text]" custT="1"/>
      <dgm:spPr/>
      <dgm:t>
        <a:bodyPr/>
        <a:lstStyle/>
        <a:p>
          <a:r>
            <a:rPr lang="en-US" sz="1600" dirty="0">
              <a:latin typeface="+mj-lt"/>
              <a:cs typeface="Arial" panose="020B0604020202020204" pitchFamily="34" charset="0"/>
            </a:rPr>
            <a:t>Details of the Claim</a:t>
          </a:r>
          <a:r>
            <a:rPr lang="en-US" sz="2700" dirty="0">
              <a:latin typeface="+mj-lt"/>
            </a:rPr>
            <a:t> </a:t>
          </a:r>
        </a:p>
      </dgm:t>
    </dgm:pt>
    <dgm:pt modelId="{BD9E9FCF-8CEC-4DD2-B25E-23EB9BC14106}" type="parTrans" cxnId="{A571046E-60E9-4EAA-87FF-D765C54BCABF}">
      <dgm:prSet/>
      <dgm:spPr/>
      <dgm:t>
        <a:bodyPr/>
        <a:lstStyle/>
        <a:p>
          <a:endParaRPr lang="en-US">
            <a:latin typeface="+mj-lt"/>
          </a:endParaRPr>
        </a:p>
      </dgm:t>
    </dgm:pt>
    <dgm:pt modelId="{CF4F1E3A-D846-4E85-9EC6-004F79D8DBCC}" type="sibTrans" cxnId="{A571046E-60E9-4EAA-87FF-D765C54BCABF}">
      <dgm:prSet/>
      <dgm:spPr/>
      <dgm:t>
        <a:bodyPr/>
        <a:lstStyle/>
        <a:p>
          <a:endParaRPr lang="en-US">
            <a:latin typeface="+mj-lt"/>
          </a:endParaRPr>
        </a:p>
      </dgm:t>
    </dgm:pt>
    <dgm:pt modelId="{66EEDD53-3497-464C-802E-5E8972819784}">
      <dgm:prSet custT="1"/>
      <dgm:spPr/>
      <dgm:t>
        <a:bodyPr/>
        <a:lstStyle/>
        <a:p>
          <a:pPr algn="l" rtl="0"/>
          <a:r>
            <a:rPr kumimoji="0" lang="en-GB" sz="1400" b="0" i="0" u="none" strike="noStrike" cap="none" spc="0" normalizeH="0" baseline="0" noProof="0" dirty="0">
              <a:ln/>
              <a:effectLst/>
              <a:uLnTx/>
              <a:uFillTx/>
              <a:latin typeface="+mj-lt"/>
              <a:ea typeface="+mn-ea"/>
              <a:cs typeface="Arial" panose="020B0604020202020204" pitchFamily="34" charset="0"/>
            </a:rPr>
            <a:t>On 24 August 2015, USAASA and CZ Electronics entered into a Supply and Delivery Agreement which expired on 23 August 2018, for the supply of DTT Set Top Boxes in the BDM Programme.</a:t>
          </a:r>
        </a:p>
      </dgm:t>
    </dgm:pt>
    <dgm:pt modelId="{2FAE6E12-82ED-47E5-813D-B7EA2DFAB8C7}" type="parTrans" cxnId="{04203718-93E0-40ED-8CE6-6A3CBB2FEA1D}">
      <dgm:prSet/>
      <dgm:spPr/>
      <dgm:t>
        <a:bodyPr/>
        <a:lstStyle/>
        <a:p>
          <a:endParaRPr lang="en-US">
            <a:latin typeface="+mj-lt"/>
          </a:endParaRPr>
        </a:p>
      </dgm:t>
    </dgm:pt>
    <dgm:pt modelId="{A2CD39C7-C88D-4792-B74B-ABBCE9DA6B0F}" type="sibTrans" cxnId="{04203718-93E0-40ED-8CE6-6A3CBB2FEA1D}">
      <dgm:prSet/>
      <dgm:spPr/>
      <dgm:t>
        <a:bodyPr/>
        <a:lstStyle/>
        <a:p>
          <a:endParaRPr lang="en-US">
            <a:latin typeface="+mj-lt"/>
          </a:endParaRPr>
        </a:p>
      </dgm:t>
    </dgm:pt>
    <dgm:pt modelId="{6F6B88F8-005D-4F09-8556-1E32EFF85A74}" type="pres">
      <dgm:prSet presAssocID="{D4208256-7469-4FF5-A6EE-057748078A93}" presName="Name0" presStyleCnt="0">
        <dgm:presLayoutVars>
          <dgm:chMax val="7"/>
          <dgm:chPref val="5"/>
          <dgm:dir/>
          <dgm:animOne val="branch"/>
          <dgm:animLvl val="lvl"/>
        </dgm:presLayoutVars>
      </dgm:prSet>
      <dgm:spPr/>
      <dgm:t>
        <a:bodyPr/>
        <a:lstStyle/>
        <a:p>
          <a:endParaRPr lang="en-ZA"/>
        </a:p>
      </dgm:t>
    </dgm:pt>
    <dgm:pt modelId="{0DD3EA5C-84A8-4619-A6E2-4273E48440E5}" type="pres">
      <dgm:prSet presAssocID="{79D5D1A6-1C26-4C22-A93C-B619CF78ACC7}" presName="ChildAccent4" presStyleCnt="0"/>
      <dgm:spPr/>
    </dgm:pt>
    <dgm:pt modelId="{47BE60CF-D3D5-429D-ABAC-AE4FBAC9A1FE}" type="pres">
      <dgm:prSet presAssocID="{79D5D1A6-1C26-4C22-A93C-B619CF78ACC7}" presName="ChildAccent" presStyleLbl="alignImgPlace1" presStyleIdx="0" presStyleCnt="4" custScaleX="202744" custLinFactNeighborX="61641" custLinFactNeighborY="3211"/>
      <dgm:spPr/>
      <dgm:t>
        <a:bodyPr/>
        <a:lstStyle/>
        <a:p>
          <a:endParaRPr lang="en-ZA"/>
        </a:p>
      </dgm:t>
    </dgm:pt>
    <dgm:pt modelId="{2ABE0705-39A1-4D9B-A8EA-B73CA68FC0BC}" type="pres">
      <dgm:prSet presAssocID="{79D5D1A6-1C26-4C22-A93C-B619CF78ACC7}" presName="Child4" presStyleLbl="revTx" presStyleIdx="0" presStyleCnt="0">
        <dgm:presLayoutVars>
          <dgm:chMax val="0"/>
          <dgm:chPref val="0"/>
          <dgm:bulletEnabled val="1"/>
        </dgm:presLayoutVars>
      </dgm:prSet>
      <dgm:spPr/>
      <dgm:t>
        <a:bodyPr/>
        <a:lstStyle/>
        <a:p>
          <a:endParaRPr lang="en-ZA"/>
        </a:p>
      </dgm:t>
    </dgm:pt>
    <dgm:pt modelId="{D28CEC61-EFF0-420E-8072-65818C723F51}" type="pres">
      <dgm:prSet presAssocID="{79D5D1A6-1C26-4C22-A93C-B619CF78ACC7}" presName="Parent4" presStyleLbl="node1" presStyleIdx="0" presStyleCnt="4" custScaleX="207284" custScaleY="54415" custLinFactNeighborX="59371" custLinFactNeighborY="29624">
        <dgm:presLayoutVars>
          <dgm:chMax val="2"/>
          <dgm:chPref val="1"/>
          <dgm:bulletEnabled val="1"/>
        </dgm:presLayoutVars>
      </dgm:prSet>
      <dgm:spPr/>
      <dgm:t>
        <a:bodyPr/>
        <a:lstStyle/>
        <a:p>
          <a:endParaRPr lang="en-ZA"/>
        </a:p>
      </dgm:t>
    </dgm:pt>
    <dgm:pt modelId="{55F2F252-BCD7-40FD-9A40-B2C622E4AAE3}" type="pres">
      <dgm:prSet presAssocID="{89EC64CD-05C3-43FE-ABA9-EF9AA174A250}" presName="ChildAccent3" presStyleCnt="0"/>
      <dgm:spPr/>
    </dgm:pt>
    <dgm:pt modelId="{8EDE7265-F370-4228-BF2C-2A47C388DC65}" type="pres">
      <dgm:prSet presAssocID="{89EC64CD-05C3-43FE-ABA9-EF9AA174A250}" presName="ChildAccent" presStyleLbl="alignImgPlace1" presStyleIdx="1" presStyleCnt="4" custScaleX="117455" custLinFactNeighborX="-5227" custLinFactNeighborY="1796"/>
      <dgm:spPr/>
      <dgm:t>
        <a:bodyPr/>
        <a:lstStyle/>
        <a:p>
          <a:endParaRPr lang="en-ZA"/>
        </a:p>
      </dgm:t>
    </dgm:pt>
    <dgm:pt modelId="{381AC06B-2E61-4417-931B-13DA8D77B44A}" type="pres">
      <dgm:prSet presAssocID="{89EC64CD-05C3-43FE-ABA9-EF9AA174A250}" presName="Child3" presStyleLbl="revTx" presStyleIdx="0" presStyleCnt="0">
        <dgm:presLayoutVars>
          <dgm:chMax val="0"/>
          <dgm:chPref val="0"/>
          <dgm:bulletEnabled val="1"/>
        </dgm:presLayoutVars>
      </dgm:prSet>
      <dgm:spPr/>
      <dgm:t>
        <a:bodyPr/>
        <a:lstStyle/>
        <a:p>
          <a:endParaRPr lang="en-ZA"/>
        </a:p>
      </dgm:t>
    </dgm:pt>
    <dgm:pt modelId="{7192ACD1-7124-4FBC-9251-04B50CB771D8}" type="pres">
      <dgm:prSet presAssocID="{89EC64CD-05C3-43FE-ABA9-EF9AA174A250}" presName="Parent3" presStyleLbl="node1" presStyleIdx="1" presStyleCnt="4" custScaleX="119336" custScaleY="63858" custLinFactNeighborX="-7373" custLinFactNeighborY="25732">
        <dgm:presLayoutVars>
          <dgm:chMax val="2"/>
          <dgm:chPref val="1"/>
          <dgm:bulletEnabled val="1"/>
        </dgm:presLayoutVars>
      </dgm:prSet>
      <dgm:spPr/>
      <dgm:t>
        <a:bodyPr/>
        <a:lstStyle/>
        <a:p>
          <a:endParaRPr lang="en-ZA"/>
        </a:p>
      </dgm:t>
    </dgm:pt>
    <dgm:pt modelId="{4B2E08CB-5BA8-408A-BC23-73D7342037DB}" type="pres">
      <dgm:prSet presAssocID="{BB83062C-F223-4FEF-9F30-4329B8C50AB1}" presName="ChildAccent2" presStyleCnt="0"/>
      <dgm:spPr/>
    </dgm:pt>
    <dgm:pt modelId="{E8F15722-8EE9-4A82-92E2-1BF4A4830B40}" type="pres">
      <dgm:prSet presAssocID="{BB83062C-F223-4FEF-9F30-4329B8C50AB1}" presName="ChildAccent" presStyleLbl="alignImgPlace1" presStyleIdx="2" presStyleCnt="4" custScaleX="112368" custLinFactNeighborX="-31963" custLinFactNeighborY="2069"/>
      <dgm:spPr/>
      <dgm:t>
        <a:bodyPr/>
        <a:lstStyle/>
        <a:p>
          <a:endParaRPr lang="en-ZA"/>
        </a:p>
      </dgm:t>
    </dgm:pt>
    <dgm:pt modelId="{D181D7BD-BEA4-4861-932D-8CF924D3E309}" type="pres">
      <dgm:prSet presAssocID="{BB83062C-F223-4FEF-9F30-4329B8C50AB1}" presName="Child2" presStyleLbl="revTx" presStyleIdx="0" presStyleCnt="0">
        <dgm:presLayoutVars>
          <dgm:chMax val="0"/>
          <dgm:chPref val="0"/>
          <dgm:bulletEnabled val="1"/>
        </dgm:presLayoutVars>
      </dgm:prSet>
      <dgm:spPr/>
      <dgm:t>
        <a:bodyPr/>
        <a:lstStyle/>
        <a:p>
          <a:endParaRPr lang="en-ZA"/>
        </a:p>
      </dgm:t>
    </dgm:pt>
    <dgm:pt modelId="{7302BD8D-A42F-43B2-94FF-9516899DB7C8}" type="pres">
      <dgm:prSet presAssocID="{BB83062C-F223-4FEF-9F30-4329B8C50AB1}" presName="Parent2" presStyleLbl="node1" presStyleIdx="2" presStyleCnt="4" custScaleX="110717" custScaleY="77055" custLinFactNeighborX="-32788" custLinFactNeighborY="21040">
        <dgm:presLayoutVars>
          <dgm:chMax val="2"/>
          <dgm:chPref val="1"/>
          <dgm:bulletEnabled val="1"/>
        </dgm:presLayoutVars>
      </dgm:prSet>
      <dgm:spPr/>
      <dgm:t>
        <a:bodyPr/>
        <a:lstStyle/>
        <a:p>
          <a:endParaRPr lang="en-ZA"/>
        </a:p>
      </dgm:t>
    </dgm:pt>
    <dgm:pt modelId="{2290CFB1-C092-47C1-A80A-836A5CFA71D6}" type="pres">
      <dgm:prSet presAssocID="{C558472D-44FB-434C-A065-8DBEB26CF849}" presName="ChildAccent1" presStyleCnt="0"/>
      <dgm:spPr/>
    </dgm:pt>
    <dgm:pt modelId="{F219E99F-0FFB-4CE5-B293-8F58E2A17058}" type="pres">
      <dgm:prSet presAssocID="{C558472D-44FB-434C-A065-8DBEB26CF849}" presName="ChildAccent" presStyleLbl="alignImgPlace1" presStyleIdx="3" presStyleCnt="4" custScaleX="125646" custLinFactNeighborX="-88586" custLinFactNeighborY="2064"/>
      <dgm:spPr/>
      <dgm:t>
        <a:bodyPr/>
        <a:lstStyle/>
        <a:p>
          <a:endParaRPr lang="en-ZA"/>
        </a:p>
      </dgm:t>
    </dgm:pt>
    <dgm:pt modelId="{7CA574E5-A9E1-4E4B-8BE7-9EB44232B37A}" type="pres">
      <dgm:prSet presAssocID="{C558472D-44FB-434C-A065-8DBEB26CF849}" presName="Child1" presStyleLbl="revTx" presStyleIdx="0" presStyleCnt="0">
        <dgm:presLayoutVars>
          <dgm:chMax val="0"/>
          <dgm:chPref val="0"/>
          <dgm:bulletEnabled val="1"/>
        </dgm:presLayoutVars>
      </dgm:prSet>
      <dgm:spPr/>
      <dgm:t>
        <a:bodyPr/>
        <a:lstStyle/>
        <a:p>
          <a:endParaRPr lang="en-ZA"/>
        </a:p>
      </dgm:t>
    </dgm:pt>
    <dgm:pt modelId="{6DE60506-F233-40EE-962B-9D738CF897BF}" type="pres">
      <dgm:prSet presAssocID="{C558472D-44FB-434C-A065-8DBEB26CF849}" presName="Parent1" presStyleLbl="node1" presStyleIdx="3" presStyleCnt="4" custScaleX="126556" custLinFactX="-4876" custLinFactNeighborX="-100000" custLinFactNeighborY="14042">
        <dgm:presLayoutVars>
          <dgm:chMax val="2"/>
          <dgm:chPref val="1"/>
          <dgm:bulletEnabled val="1"/>
        </dgm:presLayoutVars>
      </dgm:prSet>
      <dgm:spPr/>
      <dgm:t>
        <a:bodyPr/>
        <a:lstStyle/>
        <a:p>
          <a:endParaRPr lang="en-ZA"/>
        </a:p>
      </dgm:t>
    </dgm:pt>
  </dgm:ptLst>
  <dgm:cxnLst>
    <dgm:cxn modelId="{88150EAD-CECB-4EA2-992F-351FF44BD559}" type="presOf" srcId="{D4208256-7469-4FF5-A6EE-057748078A93}" destId="{6F6B88F8-005D-4F09-8556-1E32EFF85A74}" srcOrd="0" destOrd="0" presId="urn:microsoft.com/office/officeart/2011/layout/InterconnectedBlockProcess"/>
    <dgm:cxn modelId="{8735D7E0-2FDF-46B0-BB66-24067E9CC6FB}" type="presOf" srcId="{79D5D1A6-1C26-4C22-A93C-B619CF78ACC7}" destId="{D28CEC61-EFF0-420E-8072-65818C723F51}" srcOrd="0" destOrd="0" presId="urn:microsoft.com/office/officeart/2011/layout/InterconnectedBlockProcess"/>
    <dgm:cxn modelId="{D175E447-99BA-4F09-8542-1B86AB017310}" type="presOf" srcId="{4FD1CC3C-B2EB-4570-B445-92C492A4F397}" destId="{F219E99F-0FFB-4CE5-B293-8F58E2A17058}" srcOrd="0" destOrd="0" presId="urn:microsoft.com/office/officeart/2011/layout/InterconnectedBlockProcess"/>
    <dgm:cxn modelId="{B1D9B02A-4C1B-4756-93E7-A70740464E0F}" type="presOf" srcId="{4E013056-82C1-4D22-9D36-5317170A35A1}" destId="{381AC06B-2E61-4417-931B-13DA8D77B44A}" srcOrd="1" destOrd="0" presId="urn:microsoft.com/office/officeart/2011/layout/InterconnectedBlockProcess"/>
    <dgm:cxn modelId="{8EB54378-3F86-49C1-A16C-6359ED0A00CB}" type="presOf" srcId="{A5E46DF3-CDFC-4D9D-8827-71CD2E3020C3}" destId="{E8F15722-8EE9-4A82-92E2-1BF4A4830B40}" srcOrd="0" destOrd="0" presId="urn:microsoft.com/office/officeart/2011/layout/InterconnectedBlockProcess"/>
    <dgm:cxn modelId="{7D97EFBE-33DA-4A53-9E07-53B461D9B013}" type="presOf" srcId="{66EEDD53-3497-464C-802E-5E8972819784}" destId="{2ABE0705-39A1-4D9B-A8EA-B73CA68FC0BC}" srcOrd="1" destOrd="0" presId="urn:microsoft.com/office/officeart/2011/layout/InterconnectedBlockProcess"/>
    <dgm:cxn modelId="{63089677-0CD2-4FDC-BDEC-11DF05826F6B}" srcId="{89EC64CD-05C3-43FE-ABA9-EF9AA174A250}" destId="{4E013056-82C1-4D22-9D36-5317170A35A1}" srcOrd="0" destOrd="0" parTransId="{8DF1DBEA-4CB2-431D-B8E7-E1996B0C6E84}" sibTransId="{056FE4D4-578B-4EC2-B41A-774EDC63A62B}"/>
    <dgm:cxn modelId="{F8895D7B-FAFD-4ACF-8D59-2435A23B1171}" type="presOf" srcId="{BB83062C-F223-4FEF-9F30-4329B8C50AB1}" destId="{7302BD8D-A42F-43B2-94FF-9516899DB7C8}" srcOrd="0" destOrd="0" presId="urn:microsoft.com/office/officeart/2011/layout/InterconnectedBlockProcess"/>
    <dgm:cxn modelId="{A571046E-60E9-4EAA-87FF-D765C54BCABF}" srcId="{D4208256-7469-4FF5-A6EE-057748078A93}" destId="{79D5D1A6-1C26-4C22-A93C-B619CF78ACC7}" srcOrd="3" destOrd="0" parTransId="{BD9E9FCF-8CEC-4DD2-B25E-23EB9BC14106}" sibTransId="{CF4F1E3A-D846-4E85-9EC6-004F79D8DBCC}"/>
    <dgm:cxn modelId="{3F4A83B1-1EE3-4A02-8AF3-E78681DC08F6}" srcId="{D4208256-7469-4FF5-A6EE-057748078A93}" destId="{BB83062C-F223-4FEF-9F30-4329B8C50AB1}" srcOrd="1" destOrd="0" parTransId="{3D50572C-4E61-4020-91E8-BA31C7694D07}" sibTransId="{772FE0C1-98F6-47C3-B8B0-1FE82368A9E0}"/>
    <dgm:cxn modelId="{04203718-93E0-40ED-8CE6-6A3CBB2FEA1D}" srcId="{79D5D1A6-1C26-4C22-A93C-B619CF78ACC7}" destId="{66EEDD53-3497-464C-802E-5E8972819784}" srcOrd="0" destOrd="0" parTransId="{2FAE6E12-82ED-47E5-813D-B7EA2DFAB8C7}" sibTransId="{A2CD39C7-C88D-4792-B74B-ABBCE9DA6B0F}"/>
    <dgm:cxn modelId="{2604BA1D-5D1F-4462-82A7-43902909C716}" type="presOf" srcId="{4FD1CC3C-B2EB-4570-B445-92C492A4F397}" destId="{7CA574E5-A9E1-4E4B-8BE7-9EB44232B37A}" srcOrd="1" destOrd="0" presId="urn:microsoft.com/office/officeart/2011/layout/InterconnectedBlockProcess"/>
    <dgm:cxn modelId="{7E99034F-79BF-48D2-8705-829DE4D650E5}" type="presOf" srcId="{C558472D-44FB-434C-A065-8DBEB26CF849}" destId="{6DE60506-F233-40EE-962B-9D738CF897BF}" srcOrd="0" destOrd="0" presId="urn:microsoft.com/office/officeart/2011/layout/InterconnectedBlockProcess"/>
    <dgm:cxn modelId="{D7C2C4EF-9662-4473-8BDE-1AE61E7E4FCE}" type="presOf" srcId="{A5E46DF3-CDFC-4D9D-8827-71CD2E3020C3}" destId="{D181D7BD-BEA4-4861-932D-8CF924D3E309}" srcOrd="1" destOrd="0" presId="urn:microsoft.com/office/officeart/2011/layout/InterconnectedBlockProcess"/>
    <dgm:cxn modelId="{C84101D7-B2C3-4F58-9E8D-A95B29474E89}" srcId="{C558472D-44FB-434C-A065-8DBEB26CF849}" destId="{4FD1CC3C-B2EB-4570-B445-92C492A4F397}" srcOrd="0" destOrd="0" parTransId="{60B79EB0-2E3E-47BB-9355-EDD0BB0C0C8D}" sibTransId="{E29FED3D-67F5-4095-9508-BDBD163C9907}"/>
    <dgm:cxn modelId="{B24E4175-7501-4E86-9B08-E9685E380F00}" type="presOf" srcId="{66EEDD53-3497-464C-802E-5E8972819784}" destId="{47BE60CF-D3D5-429D-ABAC-AE4FBAC9A1FE}" srcOrd="0" destOrd="0" presId="urn:microsoft.com/office/officeart/2011/layout/InterconnectedBlockProcess"/>
    <dgm:cxn modelId="{E8717452-A582-47EB-A07F-E9C056ABF173}" type="presOf" srcId="{4E013056-82C1-4D22-9D36-5317170A35A1}" destId="{8EDE7265-F370-4228-BF2C-2A47C388DC65}" srcOrd="0" destOrd="0" presId="urn:microsoft.com/office/officeart/2011/layout/InterconnectedBlockProcess"/>
    <dgm:cxn modelId="{93D7ABDE-7BD2-48D0-9C21-0E7AFD7E90AB}" type="presOf" srcId="{89EC64CD-05C3-43FE-ABA9-EF9AA174A250}" destId="{7192ACD1-7124-4FBC-9251-04B50CB771D8}" srcOrd="0" destOrd="0" presId="urn:microsoft.com/office/officeart/2011/layout/InterconnectedBlockProcess"/>
    <dgm:cxn modelId="{14B266CD-F866-481C-851F-320714ABA733}" srcId="{BB83062C-F223-4FEF-9F30-4329B8C50AB1}" destId="{A5E46DF3-CDFC-4D9D-8827-71CD2E3020C3}" srcOrd="0" destOrd="0" parTransId="{21135DD6-68C4-4B67-84E0-1D2EFD529AD9}" sibTransId="{B50198B0-0E63-4E1D-AEF7-B10B8A6EB799}"/>
    <dgm:cxn modelId="{7EA3B03A-C514-4C6D-9D4E-1C344671DD12}" srcId="{D4208256-7469-4FF5-A6EE-057748078A93}" destId="{89EC64CD-05C3-43FE-ABA9-EF9AA174A250}" srcOrd="2" destOrd="0" parTransId="{9AF55337-1FFB-45CC-9C4D-33A439B25B76}" sibTransId="{A62BB8E8-CC83-4405-8BF6-A83F05C2DADB}"/>
    <dgm:cxn modelId="{EAFC18DE-A41B-4CBE-B090-2E4B4F71266E}" srcId="{D4208256-7469-4FF5-A6EE-057748078A93}" destId="{C558472D-44FB-434C-A065-8DBEB26CF849}" srcOrd="0" destOrd="0" parTransId="{B727FF83-D2DF-44B0-8185-D059379EDABF}" sibTransId="{E180B559-1227-45A1-90D2-831922F36615}"/>
    <dgm:cxn modelId="{7C3001C7-B5D0-467F-A45F-2BBFA7AA4C05}" type="presParOf" srcId="{6F6B88F8-005D-4F09-8556-1E32EFF85A74}" destId="{0DD3EA5C-84A8-4619-A6E2-4273E48440E5}" srcOrd="0" destOrd="0" presId="urn:microsoft.com/office/officeart/2011/layout/InterconnectedBlockProcess"/>
    <dgm:cxn modelId="{87DF6AC9-EF5A-41E7-8E7F-B8C4969B753A}" type="presParOf" srcId="{0DD3EA5C-84A8-4619-A6E2-4273E48440E5}" destId="{47BE60CF-D3D5-429D-ABAC-AE4FBAC9A1FE}" srcOrd="0" destOrd="0" presId="urn:microsoft.com/office/officeart/2011/layout/InterconnectedBlockProcess"/>
    <dgm:cxn modelId="{7ED261A3-5D8B-44EC-9C55-F23B4CDD1C08}" type="presParOf" srcId="{6F6B88F8-005D-4F09-8556-1E32EFF85A74}" destId="{2ABE0705-39A1-4D9B-A8EA-B73CA68FC0BC}" srcOrd="1" destOrd="0" presId="urn:microsoft.com/office/officeart/2011/layout/InterconnectedBlockProcess"/>
    <dgm:cxn modelId="{1170E089-F0B2-4728-88E9-A35287AAA85E}" type="presParOf" srcId="{6F6B88F8-005D-4F09-8556-1E32EFF85A74}" destId="{D28CEC61-EFF0-420E-8072-65818C723F51}" srcOrd="2" destOrd="0" presId="urn:microsoft.com/office/officeart/2011/layout/InterconnectedBlockProcess"/>
    <dgm:cxn modelId="{199E8939-FA21-4A2B-A6B1-05D64AF2A534}" type="presParOf" srcId="{6F6B88F8-005D-4F09-8556-1E32EFF85A74}" destId="{55F2F252-BCD7-40FD-9A40-B2C622E4AAE3}" srcOrd="3" destOrd="0" presId="urn:microsoft.com/office/officeart/2011/layout/InterconnectedBlockProcess"/>
    <dgm:cxn modelId="{F7342B4B-16CC-4288-ADF5-59C88BC95F17}" type="presParOf" srcId="{55F2F252-BCD7-40FD-9A40-B2C622E4AAE3}" destId="{8EDE7265-F370-4228-BF2C-2A47C388DC65}" srcOrd="0" destOrd="0" presId="urn:microsoft.com/office/officeart/2011/layout/InterconnectedBlockProcess"/>
    <dgm:cxn modelId="{D04DFE3D-6102-4362-8FA5-4BC7C79F0B91}" type="presParOf" srcId="{6F6B88F8-005D-4F09-8556-1E32EFF85A74}" destId="{381AC06B-2E61-4417-931B-13DA8D77B44A}" srcOrd="4" destOrd="0" presId="urn:microsoft.com/office/officeart/2011/layout/InterconnectedBlockProcess"/>
    <dgm:cxn modelId="{BF54B369-B15E-430D-941C-298ED3B519D8}" type="presParOf" srcId="{6F6B88F8-005D-4F09-8556-1E32EFF85A74}" destId="{7192ACD1-7124-4FBC-9251-04B50CB771D8}" srcOrd="5" destOrd="0" presId="urn:microsoft.com/office/officeart/2011/layout/InterconnectedBlockProcess"/>
    <dgm:cxn modelId="{65E61CC9-F197-4E8D-821C-672C19399E89}" type="presParOf" srcId="{6F6B88F8-005D-4F09-8556-1E32EFF85A74}" destId="{4B2E08CB-5BA8-408A-BC23-73D7342037DB}" srcOrd="6" destOrd="0" presId="urn:microsoft.com/office/officeart/2011/layout/InterconnectedBlockProcess"/>
    <dgm:cxn modelId="{96E6082D-4D7E-4794-87A4-0A4E280355F1}" type="presParOf" srcId="{4B2E08CB-5BA8-408A-BC23-73D7342037DB}" destId="{E8F15722-8EE9-4A82-92E2-1BF4A4830B40}" srcOrd="0" destOrd="0" presId="urn:microsoft.com/office/officeart/2011/layout/InterconnectedBlockProcess"/>
    <dgm:cxn modelId="{C4AD0D06-35A7-4E8F-8C31-A39A835E7B50}" type="presParOf" srcId="{6F6B88F8-005D-4F09-8556-1E32EFF85A74}" destId="{D181D7BD-BEA4-4861-932D-8CF924D3E309}" srcOrd="7" destOrd="0" presId="urn:microsoft.com/office/officeart/2011/layout/InterconnectedBlockProcess"/>
    <dgm:cxn modelId="{37E2FDBC-76BF-4C4E-B788-53BCF87B415D}" type="presParOf" srcId="{6F6B88F8-005D-4F09-8556-1E32EFF85A74}" destId="{7302BD8D-A42F-43B2-94FF-9516899DB7C8}" srcOrd="8" destOrd="0" presId="urn:microsoft.com/office/officeart/2011/layout/InterconnectedBlockProcess"/>
    <dgm:cxn modelId="{F64CEE5A-4C12-4E68-9014-3C862551C6C0}" type="presParOf" srcId="{6F6B88F8-005D-4F09-8556-1E32EFF85A74}" destId="{2290CFB1-C092-47C1-A80A-836A5CFA71D6}" srcOrd="9" destOrd="0" presId="urn:microsoft.com/office/officeart/2011/layout/InterconnectedBlockProcess"/>
    <dgm:cxn modelId="{6BDABEE9-821A-4D34-887B-5588AE902C2F}" type="presParOf" srcId="{2290CFB1-C092-47C1-A80A-836A5CFA71D6}" destId="{F219E99F-0FFB-4CE5-B293-8F58E2A17058}" srcOrd="0" destOrd="0" presId="urn:microsoft.com/office/officeart/2011/layout/InterconnectedBlockProcess"/>
    <dgm:cxn modelId="{BBB470FF-8332-44EB-9969-BAC921A11426}" type="presParOf" srcId="{6F6B88F8-005D-4F09-8556-1E32EFF85A74}" destId="{7CA574E5-A9E1-4E4B-8BE7-9EB44232B37A}" srcOrd="10" destOrd="0" presId="urn:microsoft.com/office/officeart/2011/layout/InterconnectedBlockProcess"/>
    <dgm:cxn modelId="{615373A6-3B08-4F49-B96E-28A7D47D5656}" type="presParOf" srcId="{6F6B88F8-005D-4F09-8556-1E32EFF85A74}" destId="{6DE60506-F233-40EE-962B-9D738CF897BF}"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208256-7469-4FF5-A6EE-057748078A93}" type="doc">
      <dgm:prSet loTypeId="urn:microsoft.com/office/officeart/2011/layout/InterconnectedBlockProcess" loCatId="process" qsTypeId="urn:microsoft.com/office/officeart/2005/8/quickstyle/simple5" qsCatId="simple" csTypeId="urn:microsoft.com/office/officeart/2005/8/colors/colorful1" csCatId="colorful" phldr="1"/>
      <dgm:spPr/>
      <dgm:t>
        <a:bodyPr/>
        <a:lstStyle/>
        <a:p>
          <a:endParaRPr lang="en-US"/>
        </a:p>
      </dgm:t>
    </dgm:pt>
    <dgm:pt modelId="{C558472D-44FB-434C-A065-8DBEB26CF849}">
      <dgm:prSet phldrT="[Text]" custT="1"/>
      <dgm:spPr/>
      <dgm:t>
        <a:bodyPr/>
        <a:lstStyle/>
        <a:p>
          <a:r>
            <a:rPr lang="en-US" sz="1600" dirty="0">
              <a:latin typeface="+mj-lt"/>
              <a:cs typeface="Arial" panose="020B0604020202020204" pitchFamily="34" charset="0"/>
            </a:rPr>
            <a:t>Parties </a:t>
          </a:r>
        </a:p>
      </dgm:t>
    </dgm:pt>
    <dgm:pt modelId="{B727FF83-D2DF-44B0-8185-D059379EDABF}" type="parTrans" cxnId="{EAFC18DE-A41B-4CBE-B090-2E4B4F71266E}">
      <dgm:prSet/>
      <dgm:spPr/>
      <dgm:t>
        <a:bodyPr/>
        <a:lstStyle/>
        <a:p>
          <a:endParaRPr lang="en-US">
            <a:latin typeface="+mj-lt"/>
          </a:endParaRPr>
        </a:p>
      </dgm:t>
    </dgm:pt>
    <dgm:pt modelId="{E180B559-1227-45A1-90D2-831922F36615}" type="sibTrans" cxnId="{EAFC18DE-A41B-4CBE-B090-2E4B4F71266E}">
      <dgm:prSet/>
      <dgm:spPr/>
      <dgm:t>
        <a:bodyPr/>
        <a:lstStyle/>
        <a:p>
          <a:endParaRPr lang="en-US">
            <a:latin typeface="+mj-lt"/>
          </a:endParaRPr>
        </a:p>
      </dgm:t>
    </dgm:pt>
    <dgm:pt modelId="{4FD1CC3C-B2EB-4570-B445-92C492A4F397}">
      <dgm:prSet phldrT="[Text]" custT="1"/>
      <dgm:spPr/>
      <dgm:t>
        <a:bodyPr/>
        <a:lstStyle/>
        <a:p>
          <a:pPr algn="l" defTabSz="622300" rtl="0">
            <a:lnSpc>
              <a:spcPct val="90000"/>
            </a:lnSpc>
            <a:spcBef>
              <a:spcPct val="0"/>
            </a:spcBef>
            <a:spcAft>
              <a:spcPct val="35000"/>
            </a:spcAft>
          </a:pPr>
          <a:r>
            <a:rPr kumimoji="0" lang="en-US" sz="1400" b="1" i="0" u="none" strike="noStrike" cap="none" spc="0" normalizeH="0" baseline="0" noProof="0" dirty="0">
              <a:ln/>
              <a:effectLst/>
              <a:uLnTx/>
              <a:uFillTx/>
              <a:latin typeface="+mj-lt"/>
              <a:ea typeface="+mn-ea"/>
              <a:cs typeface="Arial" panose="020B0604020202020204" pitchFamily="34" charset="0"/>
            </a:rPr>
            <a:t>Grow Makhosikhati v USAASA </a:t>
          </a:r>
        </a:p>
        <a:p>
          <a:pPr algn="l" defTabSz="622300" rtl="0">
            <a:lnSpc>
              <a:spcPct val="90000"/>
            </a:lnSpc>
            <a:spcBef>
              <a:spcPct val="0"/>
            </a:spcBef>
            <a:spcAft>
              <a:spcPct val="35000"/>
            </a:spcAft>
          </a:pPr>
          <a:endParaRPr kumimoji="0" lang="en-US" sz="1400" b="0" i="0" u="none" strike="noStrike" cap="none" spc="0" normalizeH="0" baseline="0" noProof="0" dirty="0">
            <a:ln/>
            <a:effectLst/>
            <a:uLnTx/>
            <a:uFillTx/>
            <a:latin typeface="+mj-lt"/>
            <a:ea typeface="+mn-ea"/>
            <a:cs typeface="Arial" panose="020B0604020202020204" pitchFamily="34" charset="0"/>
          </a:endParaRPr>
        </a:p>
        <a:p>
          <a:pPr algn="l" defTabSz="622300" rtl="0">
            <a:lnSpc>
              <a:spcPct val="90000"/>
            </a:lnSpc>
            <a:spcBef>
              <a:spcPct val="0"/>
            </a:spcBef>
            <a:spcAft>
              <a:spcPct val="35000"/>
            </a:spcAft>
          </a:pPr>
          <a:r>
            <a:rPr kumimoji="0" lang="en-US" sz="1400" b="0" i="0" u="none" strike="noStrike" cap="none" spc="0" normalizeH="0" baseline="0" noProof="0" dirty="0">
              <a:ln/>
              <a:effectLst/>
              <a:uLnTx/>
              <a:uFillTx/>
              <a:latin typeface="+mj-lt"/>
              <a:ea typeface="+mn-ea"/>
              <a:cs typeface="Arial" panose="020B0604020202020204" pitchFamily="34" charset="0"/>
            </a:rPr>
            <a:t>Supplier of Broadband Connectivity</a:t>
          </a:r>
          <a:endParaRPr lang="en-US" sz="1400" dirty="0">
            <a:latin typeface="+mj-lt"/>
            <a:cs typeface="Arial" panose="020B0604020202020204" pitchFamily="34" charset="0"/>
          </a:endParaRPr>
        </a:p>
      </dgm:t>
    </dgm:pt>
    <dgm:pt modelId="{60B79EB0-2E3E-47BB-9355-EDD0BB0C0C8D}" type="parTrans" cxnId="{C84101D7-B2C3-4F58-9E8D-A95B29474E89}">
      <dgm:prSet/>
      <dgm:spPr/>
      <dgm:t>
        <a:bodyPr/>
        <a:lstStyle/>
        <a:p>
          <a:endParaRPr lang="en-US">
            <a:latin typeface="+mj-lt"/>
          </a:endParaRPr>
        </a:p>
      </dgm:t>
    </dgm:pt>
    <dgm:pt modelId="{E29FED3D-67F5-4095-9508-BDBD163C9907}" type="sibTrans" cxnId="{C84101D7-B2C3-4F58-9E8D-A95B29474E89}">
      <dgm:prSet/>
      <dgm:spPr/>
      <dgm:t>
        <a:bodyPr/>
        <a:lstStyle/>
        <a:p>
          <a:endParaRPr lang="en-US">
            <a:latin typeface="+mj-lt"/>
          </a:endParaRPr>
        </a:p>
      </dgm:t>
    </dgm:pt>
    <dgm:pt modelId="{BB83062C-F223-4FEF-9F30-4329B8C50AB1}">
      <dgm:prSet phldrT="[Text]" custT="1"/>
      <dgm:spPr/>
      <dgm:t>
        <a:bodyPr/>
        <a:lstStyle/>
        <a:p>
          <a:pPr algn="l"/>
          <a:r>
            <a:rPr lang="en-US" sz="1600" dirty="0">
              <a:latin typeface="+mj-lt"/>
              <a:cs typeface="Arial" panose="020B0604020202020204" pitchFamily="34" charset="0"/>
            </a:rPr>
            <a:t>            Claim </a:t>
          </a:r>
        </a:p>
      </dgm:t>
    </dgm:pt>
    <dgm:pt modelId="{3D50572C-4E61-4020-91E8-BA31C7694D07}" type="parTrans" cxnId="{3F4A83B1-1EE3-4A02-8AF3-E78681DC08F6}">
      <dgm:prSet/>
      <dgm:spPr/>
      <dgm:t>
        <a:bodyPr/>
        <a:lstStyle/>
        <a:p>
          <a:endParaRPr lang="en-US">
            <a:latin typeface="+mj-lt"/>
          </a:endParaRPr>
        </a:p>
      </dgm:t>
    </dgm:pt>
    <dgm:pt modelId="{772FE0C1-98F6-47C3-B8B0-1FE82368A9E0}" type="sibTrans" cxnId="{3F4A83B1-1EE3-4A02-8AF3-E78681DC08F6}">
      <dgm:prSet/>
      <dgm:spPr/>
      <dgm:t>
        <a:bodyPr/>
        <a:lstStyle/>
        <a:p>
          <a:endParaRPr lang="en-US">
            <a:latin typeface="+mj-lt"/>
          </a:endParaRPr>
        </a:p>
      </dgm:t>
    </dgm:pt>
    <dgm:pt modelId="{A5E46DF3-CDFC-4D9D-8827-71CD2E3020C3}">
      <dgm:prSet phldrT="[Text]" custT="1"/>
      <dgm:spPr/>
      <dgm:t>
        <a:bodyPr/>
        <a:lstStyle/>
        <a:p>
          <a:pPr algn="ctr"/>
          <a:r>
            <a:rPr kumimoji="0" lang="en-US" sz="1400" b="0" i="0" u="none" strike="noStrike" cap="none" spc="0" normalizeH="0" baseline="0" noProof="0" dirty="0">
              <a:ln/>
              <a:effectLst/>
              <a:uLnTx/>
              <a:uFillTx/>
              <a:latin typeface="+mj-lt"/>
              <a:ea typeface="+mn-ea"/>
              <a:cs typeface="Arial" panose="020B0604020202020204" pitchFamily="34" charset="0"/>
            </a:rPr>
            <a:t>R7.4 million</a:t>
          </a:r>
        </a:p>
        <a:p>
          <a:pPr algn="ctr"/>
          <a:endParaRPr kumimoji="0" lang="en-US" sz="1400" b="0" i="0" u="none" strike="noStrike" cap="none" spc="0" normalizeH="0" baseline="0" noProof="0" dirty="0">
            <a:ln/>
            <a:effectLst/>
            <a:uLnTx/>
            <a:uFillTx/>
            <a:latin typeface="+mj-lt"/>
            <a:ea typeface="+mn-ea"/>
            <a:cs typeface="Arial" panose="020B0604020202020204" pitchFamily="34" charset="0"/>
          </a:endParaRPr>
        </a:p>
        <a:p>
          <a:pPr algn="ctr"/>
          <a:endParaRPr kumimoji="0" lang="en-US" sz="1400" b="0" i="0" u="none" strike="noStrike" cap="none" spc="0" normalizeH="0" baseline="0" noProof="0" dirty="0">
            <a:ln/>
            <a:effectLst/>
            <a:uLnTx/>
            <a:uFillTx/>
            <a:latin typeface="+mj-lt"/>
            <a:ea typeface="+mn-ea"/>
            <a:cs typeface="Arial" panose="020B0604020202020204" pitchFamily="34" charset="0"/>
          </a:endParaRPr>
        </a:p>
        <a:p>
          <a:pPr algn="just"/>
          <a:r>
            <a:rPr kumimoji="0" lang="en-GB" sz="1400" b="0" i="0" u="none" strike="noStrike" cap="none" spc="0" normalizeH="0" baseline="0" noProof="0" dirty="0">
              <a:ln/>
              <a:effectLst/>
              <a:uLnTx/>
              <a:uFillTx/>
              <a:latin typeface="+mj-lt"/>
              <a:ea typeface="+mn-ea"/>
              <a:cs typeface="Arial" panose="020B0604020202020204" pitchFamily="34" charset="0"/>
            </a:rPr>
            <a:t>This claim is based on non-payment of invoices for services rendered and delivered </a:t>
          </a:r>
          <a:endParaRPr lang="en-US" sz="1400" dirty="0">
            <a:latin typeface="+mj-lt"/>
            <a:cs typeface="Arial" panose="020B0604020202020204" pitchFamily="34" charset="0"/>
          </a:endParaRPr>
        </a:p>
      </dgm:t>
    </dgm:pt>
    <dgm:pt modelId="{21135DD6-68C4-4B67-84E0-1D2EFD529AD9}" type="parTrans" cxnId="{14B266CD-F866-481C-851F-320714ABA733}">
      <dgm:prSet/>
      <dgm:spPr/>
      <dgm:t>
        <a:bodyPr/>
        <a:lstStyle/>
        <a:p>
          <a:endParaRPr lang="en-US">
            <a:latin typeface="+mj-lt"/>
          </a:endParaRPr>
        </a:p>
      </dgm:t>
    </dgm:pt>
    <dgm:pt modelId="{B50198B0-0E63-4E1D-AEF7-B10B8A6EB799}" type="sibTrans" cxnId="{14B266CD-F866-481C-851F-320714ABA733}">
      <dgm:prSet/>
      <dgm:spPr/>
      <dgm:t>
        <a:bodyPr/>
        <a:lstStyle/>
        <a:p>
          <a:endParaRPr lang="en-US">
            <a:latin typeface="+mj-lt"/>
          </a:endParaRPr>
        </a:p>
      </dgm:t>
    </dgm:pt>
    <dgm:pt modelId="{89EC64CD-05C3-43FE-ABA9-EF9AA174A250}">
      <dgm:prSet phldrT="[Text]" custT="1"/>
      <dgm:spPr/>
      <dgm:t>
        <a:bodyPr/>
        <a:lstStyle/>
        <a:p>
          <a:r>
            <a:rPr lang="en-US" sz="1600" dirty="0">
              <a:latin typeface="+mj-lt"/>
              <a:cs typeface="Arial" panose="020B0604020202020204" pitchFamily="34" charset="0"/>
            </a:rPr>
            <a:t>Status</a:t>
          </a:r>
        </a:p>
      </dgm:t>
    </dgm:pt>
    <dgm:pt modelId="{9AF55337-1FFB-45CC-9C4D-33A439B25B76}" type="parTrans" cxnId="{7EA3B03A-C514-4C6D-9D4E-1C344671DD12}">
      <dgm:prSet/>
      <dgm:spPr/>
      <dgm:t>
        <a:bodyPr/>
        <a:lstStyle/>
        <a:p>
          <a:endParaRPr lang="en-US">
            <a:latin typeface="+mj-lt"/>
          </a:endParaRPr>
        </a:p>
      </dgm:t>
    </dgm:pt>
    <dgm:pt modelId="{A62BB8E8-CC83-4405-8BF6-A83F05C2DADB}" type="sibTrans" cxnId="{7EA3B03A-C514-4C6D-9D4E-1C344671DD12}">
      <dgm:prSet/>
      <dgm:spPr/>
      <dgm:t>
        <a:bodyPr/>
        <a:lstStyle/>
        <a:p>
          <a:endParaRPr lang="en-US">
            <a:latin typeface="+mj-lt"/>
          </a:endParaRPr>
        </a:p>
      </dgm:t>
    </dgm:pt>
    <dgm:pt modelId="{4E013056-82C1-4D22-9D36-5317170A35A1}">
      <dgm:prSet phldrT="[Text]" custT="1"/>
      <dgm:spPr/>
      <dgm:t>
        <a:bodyPr/>
        <a:lstStyle/>
        <a:p>
          <a:pPr algn="just" rtl="0">
            <a:lnSpc>
              <a:spcPct val="100000"/>
            </a:lnSpc>
            <a:spcAft>
              <a:spcPts val="0"/>
            </a:spcAft>
          </a:pPr>
          <a:r>
            <a:rPr kumimoji="0" lang="en-GB" sz="1400" b="0" i="0" u="none" strike="noStrike" cap="none" spc="0" normalizeH="0" baseline="0" noProof="0" dirty="0">
              <a:ln/>
              <a:effectLst/>
              <a:uLnTx/>
              <a:uFillTx/>
              <a:latin typeface="+mj-lt"/>
              <a:ea typeface="+mn-ea"/>
              <a:cs typeface="Arial" panose="020B0604020202020204" pitchFamily="34" charset="0"/>
            </a:rPr>
            <a:t>The matter under the auspices of AFSA. Different dates for discovery , filing of witnesses statement  and trial date to be agreed upon </a:t>
          </a:r>
          <a:endParaRPr lang="en-US" sz="1400" dirty="0">
            <a:latin typeface="+mj-lt"/>
            <a:cs typeface="Arial" panose="020B0604020202020204" pitchFamily="34" charset="0"/>
          </a:endParaRPr>
        </a:p>
      </dgm:t>
    </dgm:pt>
    <dgm:pt modelId="{8DF1DBEA-4CB2-431D-B8E7-E1996B0C6E84}" type="parTrans" cxnId="{63089677-0CD2-4FDC-BDEC-11DF05826F6B}">
      <dgm:prSet/>
      <dgm:spPr/>
      <dgm:t>
        <a:bodyPr/>
        <a:lstStyle/>
        <a:p>
          <a:endParaRPr lang="en-US">
            <a:latin typeface="+mj-lt"/>
          </a:endParaRPr>
        </a:p>
      </dgm:t>
    </dgm:pt>
    <dgm:pt modelId="{056FE4D4-578B-4EC2-B41A-774EDC63A62B}" type="sibTrans" cxnId="{63089677-0CD2-4FDC-BDEC-11DF05826F6B}">
      <dgm:prSet/>
      <dgm:spPr/>
      <dgm:t>
        <a:bodyPr/>
        <a:lstStyle/>
        <a:p>
          <a:endParaRPr lang="en-US">
            <a:latin typeface="+mj-lt"/>
          </a:endParaRPr>
        </a:p>
      </dgm:t>
    </dgm:pt>
    <dgm:pt modelId="{79D5D1A6-1C26-4C22-A93C-B619CF78ACC7}">
      <dgm:prSet phldrT="[Text]" custT="1"/>
      <dgm:spPr/>
      <dgm:t>
        <a:bodyPr/>
        <a:lstStyle/>
        <a:p>
          <a:r>
            <a:rPr lang="en-US" sz="1600" dirty="0">
              <a:latin typeface="+mj-lt"/>
              <a:cs typeface="Arial" panose="020B0604020202020204" pitchFamily="34" charset="0"/>
            </a:rPr>
            <a:t>Details of the Claim</a:t>
          </a:r>
          <a:r>
            <a:rPr lang="en-US" sz="2700" dirty="0">
              <a:latin typeface="+mj-lt"/>
            </a:rPr>
            <a:t> </a:t>
          </a:r>
        </a:p>
      </dgm:t>
    </dgm:pt>
    <dgm:pt modelId="{BD9E9FCF-8CEC-4DD2-B25E-23EB9BC14106}" type="parTrans" cxnId="{A571046E-60E9-4EAA-87FF-D765C54BCABF}">
      <dgm:prSet/>
      <dgm:spPr/>
      <dgm:t>
        <a:bodyPr/>
        <a:lstStyle/>
        <a:p>
          <a:endParaRPr lang="en-US">
            <a:latin typeface="+mj-lt"/>
          </a:endParaRPr>
        </a:p>
      </dgm:t>
    </dgm:pt>
    <dgm:pt modelId="{CF4F1E3A-D846-4E85-9EC6-004F79D8DBCC}" type="sibTrans" cxnId="{A571046E-60E9-4EAA-87FF-D765C54BCABF}">
      <dgm:prSet/>
      <dgm:spPr/>
      <dgm:t>
        <a:bodyPr/>
        <a:lstStyle/>
        <a:p>
          <a:endParaRPr lang="en-US">
            <a:latin typeface="+mj-lt"/>
          </a:endParaRPr>
        </a:p>
      </dgm:t>
    </dgm:pt>
    <dgm:pt modelId="{66EEDD53-3497-464C-802E-5E8972819784}">
      <dgm:prSet custT="1"/>
      <dgm:spPr/>
      <dgm:t>
        <a:bodyPr/>
        <a:lstStyle/>
        <a:p>
          <a:pPr algn="l" rtl="0"/>
          <a:r>
            <a:rPr kumimoji="0" lang="en-GB" sz="1400" b="0" i="0" u="none" strike="noStrike" cap="none" spc="0" normalizeH="0" baseline="0" noProof="0" dirty="0">
              <a:ln/>
              <a:effectLst/>
              <a:uLnTx/>
              <a:uFillTx/>
              <a:latin typeface="+mj-lt"/>
              <a:ea typeface="+mn-ea"/>
              <a:cs typeface="Arial" panose="020B0604020202020204" pitchFamily="34" charset="0"/>
            </a:rPr>
            <a:t>On the 25 April 2018 , USAASA and Grow Makhosikati Trading entered into Connectivity Agreement for internet services in Impendle and Nyandeni Local Municipalities.</a:t>
          </a:r>
        </a:p>
        <a:p>
          <a:pPr algn="l" rtl="0"/>
          <a:r>
            <a:rPr kumimoji="0" lang="en-GB" sz="1400" b="0" i="0" u="none" strike="noStrike" cap="none" spc="0" normalizeH="0" baseline="0" noProof="0" dirty="0">
              <a:ln/>
              <a:effectLst/>
              <a:uLnTx/>
              <a:uFillTx/>
              <a:latin typeface="+mj-lt"/>
              <a:ea typeface="+mn-ea"/>
              <a:cs typeface="Arial" panose="020B0604020202020204" pitchFamily="34" charset="0"/>
            </a:rPr>
            <a:t>Delays in payment due to Internal Audit Open Review on all Broadband Contracts resulted in Grow Makhosikati filing a claim against USAASA at the Arbitration Foundation of South Africa.</a:t>
          </a:r>
        </a:p>
      </dgm:t>
    </dgm:pt>
    <dgm:pt modelId="{2FAE6E12-82ED-47E5-813D-B7EA2DFAB8C7}" type="parTrans" cxnId="{04203718-93E0-40ED-8CE6-6A3CBB2FEA1D}">
      <dgm:prSet/>
      <dgm:spPr/>
      <dgm:t>
        <a:bodyPr/>
        <a:lstStyle/>
        <a:p>
          <a:endParaRPr lang="en-US">
            <a:latin typeface="+mj-lt"/>
          </a:endParaRPr>
        </a:p>
      </dgm:t>
    </dgm:pt>
    <dgm:pt modelId="{A2CD39C7-C88D-4792-B74B-ABBCE9DA6B0F}" type="sibTrans" cxnId="{04203718-93E0-40ED-8CE6-6A3CBB2FEA1D}">
      <dgm:prSet/>
      <dgm:spPr/>
      <dgm:t>
        <a:bodyPr/>
        <a:lstStyle/>
        <a:p>
          <a:endParaRPr lang="en-US">
            <a:latin typeface="+mj-lt"/>
          </a:endParaRPr>
        </a:p>
      </dgm:t>
    </dgm:pt>
    <dgm:pt modelId="{6F6B88F8-005D-4F09-8556-1E32EFF85A74}" type="pres">
      <dgm:prSet presAssocID="{D4208256-7469-4FF5-A6EE-057748078A93}" presName="Name0" presStyleCnt="0">
        <dgm:presLayoutVars>
          <dgm:chMax val="7"/>
          <dgm:chPref val="5"/>
          <dgm:dir/>
          <dgm:animOne val="branch"/>
          <dgm:animLvl val="lvl"/>
        </dgm:presLayoutVars>
      </dgm:prSet>
      <dgm:spPr/>
      <dgm:t>
        <a:bodyPr/>
        <a:lstStyle/>
        <a:p>
          <a:endParaRPr lang="en-ZA"/>
        </a:p>
      </dgm:t>
    </dgm:pt>
    <dgm:pt modelId="{0DD3EA5C-84A8-4619-A6E2-4273E48440E5}" type="pres">
      <dgm:prSet presAssocID="{79D5D1A6-1C26-4C22-A93C-B619CF78ACC7}" presName="ChildAccent4" presStyleCnt="0"/>
      <dgm:spPr/>
    </dgm:pt>
    <dgm:pt modelId="{47BE60CF-D3D5-429D-ABAC-AE4FBAC9A1FE}" type="pres">
      <dgm:prSet presAssocID="{79D5D1A6-1C26-4C22-A93C-B619CF78ACC7}" presName="ChildAccent" presStyleLbl="alignImgPlace1" presStyleIdx="0" presStyleCnt="4" custScaleX="202744" custLinFactNeighborX="59353" custLinFactNeighborY="367"/>
      <dgm:spPr/>
      <dgm:t>
        <a:bodyPr/>
        <a:lstStyle/>
        <a:p>
          <a:endParaRPr lang="en-ZA"/>
        </a:p>
      </dgm:t>
    </dgm:pt>
    <dgm:pt modelId="{2ABE0705-39A1-4D9B-A8EA-B73CA68FC0BC}" type="pres">
      <dgm:prSet presAssocID="{79D5D1A6-1C26-4C22-A93C-B619CF78ACC7}" presName="Child4" presStyleLbl="revTx" presStyleIdx="0" presStyleCnt="0">
        <dgm:presLayoutVars>
          <dgm:chMax val="0"/>
          <dgm:chPref val="0"/>
          <dgm:bulletEnabled val="1"/>
        </dgm:presLayoutVars>
      </dgm:prSet>
      <dgm:spPr/>
      <dgm:t>
        <a:bodyPr/>
        <a:lstStyle/>
        <a:p>
          <a:endParaRPr lang="en-ZA"/>
        </a:p>
      </dgm:t>
    </dgm:pt>
    <dgm:pt modelId="{D28CEC61-EFF0-420E-8072-65818C723F51}" type="pres">
      <dgm:prSet presAssocID="{79D5D1A6-1C26-4C22-A93C-B619CF78ACC7}" presName="Parent4" presStyleLbl="node1" presStyleIdx="0" presStyleCnt="4" custScaleX="207284" custScaleY="54415" custLinFactNeighborX="82179" custLinFactNeighborY="18420">
        <dgm:presLayoutVars>
          <dgm:chMax val="2"/>
          <dgm:chPref val="1"/>
          <dgm:bulletEnabled val="1"/>
        </dgm:presLayoutVars>
      </dgm:prSet>
      <dgm:spPr/>
      <dgm:t>
        <a:bodyPr/>
        <a:lstStyle/>
        <a:p>
          <a:endParaRPr lang="en-ZA"/>
        </a:p>
      </dgm:t>
    </dgm:pt>
    <dgm:pt modelId="{55F2F252-BCD7-40FD-9A40-B2C622E4AAE3}" type="pres">
      <dgm:prSet presAssocID="{89EC64CD-05C3-43FE-ABA9-EF9AA174A250}" presName="ChildAccent3" presStyleCnt="0"/>
      <dgm:spPr/>
    </dgm:pt>
    <dgm:pt modelId="{8EDE7265-F370-4228-BF2C-2A47C388DC65}" type="pres">
      <dgm:prSet presAssocID="{89EC64CD-05C3-43FE-ABA9-EF9AA174A250}" presName="ChildAccent" presStyleLbl="alignImgPlace1" presStyleIdx="1" presStyleCnt="4" custScaleX="117455" custLinFactNeighborX="-5227" custLinFactNeighborY="-649"/>
      <dgm:spPr/>
      <dgm:t>
        <a:bodyPr/>
        <a:lstStyle/>
        <a:p>
          <a:endParaRPr lang="en-ZA"/>
        </a:p>
      </dgm:t>
    </dgm:pt>
    <dgm:pt modelId="{381AC06B-2E61-4417-931B-13DA8D77B44A}" type="pres">
      <dgm:prSet presAssocID="{89EC64CD-05C3-43FE-ABA9-EF9AA174A250}" presName="Child3" presStyleLbl="revTx" presStyleIdx="0" presStyleCnt="0">
        <dgm:presLayoutVars>
          <dgm:chMax val="0"/>
          <dgm:chPref val="0"/>
          <dgm:bulletEnabled val="1"/>
        </dgm:presLayoutVars>
      </dgm:prSet>
      <dgm:spPr/>
      <dgm:t>
        <a:bodyPr/>
        <a:lstStyle/>
        <a:p>
          <a:endParaRPr lang="en-ZA"/>
        </a:p>
      </dgm:t>
    </dgm:pt>
    <dgm:pt modelId="{7192ACD1-7124-4FBC-9251-04B50CB771D8}" type="pres">
      <dgm:prSet presAssocID="{89EC64CD-05C3-43FE-ABA9-EF9AA174A250}" presName="Parent3" presStyleLbl="node1" presStyleIdx="1" presStyleCnt="4" custScaleX="119336" custScaleY="63858" custLinFactNeighborX="-7373" custLinFactNeighborY="13047">
        <dgm:presLayoutVars>
          <dgm:chMax val="2"/>
          <dgm:chPref val="1"/>
          <dgm:bulletEnabled val="1"/>
        </dgm:presLayoutVars>
      </dgm:prSet>
      <dgm:spPr/>
      <dgm:t>
        <a:bodyPr/>
        <a:lstStyle/>
        <a:p>
          <a:endParaRPr lang="en-ZA"/>
        </a:p>
      </dgm:t>
    </dgm:pt>
    <dgm:pt modelId="{4B2E08CB-5BA8-408A-BC23-73D7342037DB}" type="pres">
      <dgm:prSet presAssocID="{BB83062C-F223-4FEF-9F30-4329B8C50AB1}" presName="ChildAccent2" presStyleCnt="0"/>
      <dgm:spPr/>
    </dgm:pt>
    <dgm:pt modelId="{E8F15722-8EE9-4A82-92E2-1BF4A4830B40}" type="pres">
      <dgm:prSet presAssocID="{BB83062C-F223-4FEF-9F30-4329B8C50AB1}" presName="ChildAccent" presStyleLbl="alignImgPlace1" presStyleIdx="2" presStyleCnt="4" custScaleX="112368" custLinFactNeighborX="-31963" custLinFactNeighborY="1192"/>
      <dgm:spPr/>
      <dgm:t>
        <a:bodyPr/>
        <a:lstStyle/>
        <a:p>
          <a:endParaRPr lang="en-ZA"/>
        </a:p>
      </dgm:t>
    </dgm:pt>
    <dgm:pt modelId="{D181D7BD-BEA4-4861-932D-8CF924D3E309}" type="pres">
      <dgm:prSet presAssocID="{BB83062C-F223-4FEF-9F30-4329B8C50AB1}" presName="Child2" presStyleLbl="revTx" presStyleIdx="0" presStyleCnt="0">
        <dgm:presLayoutVars>
          <dgm:chMax val="0"/>
          <dgm:chPref val="0"/>
          <dgm:bulletEnabled val="1"/>
        </dgm:presLayoutVars>
      </dgm:prSet>
      <dgm:spPr/>
      <dgm:t>
        <a:bodyPr/>
        <a:lstStyle/>
        <a:p>
          <a:endParaRPr lang="en-ZA"/>
        </a:p>
      </dgm:t>
    </dgm:pt>
    <dgm:pt modelId="{7302BD8D-A42F-43B2-94FF-9516899DB7C8}" type="pres">
      <dgm:prSet presAssocID="{BB83062C-F223-4FEF-9F30-4329B8C50AB1}" presName="Parent2" presStyleLbl="node1" presStyleIdx="2" presStyleCnt="4" custScaleX="110717" custScaleY="77055" custLinFactNeighborX="-32788" custLinFactNeighborY="16035">
        <dgm:presLayoutVars>
          <dgm:chMax val="2"/>
          <dgm:chPref val="1"/>
          <dgm:bulletEnabled val="1"/>
        </dgm:presLayoutVars>
      </dgm:prSet>
      <dgm:spPr/>
      <dgm:t>
        <a:bodyPr/>
        <a:lstStyle/>
        <a:p>
          <a:endParaRPr lang="en-ZA"/>
        </a:p>
      </dgm:t>
    </dgm:pt>
    <dgm:pt modelId="{2290CFB1-C092-47C1-A80A-836A5CFA71D6}" type="pres">
      <dgm:prSet presAssocID="{C558472D-44FB-434C-A065-8DBEB26CF849}" presName="ChildAccent1" presStyleCnt="0"/>
      <dgm:spPr/>
    </dgm:pt>
    <dgm:pt modelId="{F219E99F-0FFB-4CE5-B293-8F58E2A17058}" type="pres">
      <dgm:prSet presAssocID="{C558472D-44FB-434C-A065-8DBEB26CF849}" presName="ChildAccent" presStyleLbl="alignImgPlace1" presStyleIdx="3" presStyleCnt="4" custScaleX="125646" custLinFactNeighborX="-88586" custLinFactNeighborY="2064"/>
      <dgm:spPr/>
      <dgm:t>
        <a:bodyPr/>
        <a:lstStyle/>
        <a:p>
          <a:endParaRPr lang="en-ZA"/>
        </a:p>
      </dgm:t>
    </dgm:pt>
    <dgm:pt modelId="{7CA574E5-A9E1-4E4B-8BE7-9EB44232B37A}" type="pres">
      <dgm:prSet presAssocID="{C558472D-44FB-434C-A065-8DBEB26CF849}" presName="Child1" presStyleLbl="revTx" presStyleIdx="0" presStyleCnt="0">
        <dgm:presLayoutVars>
          <dgm:chMax val="0"/>
          <dgm:chPref val="0"/>
          <dgm:bulletEnabled val="1"/>
        </dgm:presLayoutVars>
      </dgm:prSet>
      <dgm:spPr/>
      <dgm:t>
        <a:bodyPr/>
        <a:lstStyle/>
        <a:p>
          <a:endParaRPr lang="en-ZA"/>
        </a:p>
      </dgm:t>
    </dgm:pt>
    <dgm:pt modelId="{6DE60506-F233-40EE-962B-9D738CF897BF}" type="pres">
      <dgm:prSet presAssocID="{C558472D-44FB-434C-A065-8DBEB26CF849}" presName="Parent1" presStyleLbl="node1" presStyleIdx="3" presStyleCnt="4" custScaleX="126556" custLinFactX="-4876" custLinFactNeighborX="-100000" custLinFactNeighborY="14042">
        <dgm:presLayoutVars>
          <dgm:chMax val="2"/>
          <dgm:chPref val="1"/>
          <dgm:bulletEnabled val="1"/>
        </dgm:presLayoutVars>
      </dgm:prSet>
      <dgm:spPr/>
      <dgm:t>
        <a:bodyPr/>
        <a:lstStyle/>
        <a:p>
          <a:endParaRPr lang="en-ZA"/>
        </a:p>
      </dgm:t>
    </dgm:pt>
  </dgm:ptLst>
  <dgm:cxnLst>
    <dgm:cxn modelId="{88150EAD-CECB-4EA2-992F-351FF44BD559}" type="presOf" srcId="{D4208256-7469-4FF5-A6EE-057748078A93}" destId="{6F6B88F8-005D-4F09-8556-1E32EFF85A74}" srcOrd="0" destOrd="0" presId="urn:microsoft.com/office/officeart/2011/layout/InterconnectedBlockProcess"/>
    <dgm:cxn modelId="{8735D7E0-2FDF-46B0-BB66-24067E9CC6FB}" type="presOf" srcId="{79D5D1A6-1C26-4C22-A93C-B619CF78ACC7}" destId="{D28CEC61-EFF0-420E-8072-65818C723F51}" srcOrd="0" destOrd="0" presId="urn:microsoft.com/office/officeart/2011/layout/InterconnectedBlockProcess"/>
    <dgm:cxn modelId="{D175E447-99BA-4F09-8542-1B86AB017310}" type="presOf" srcId="{4FD1CC3C-B2EB-4570-B445-92C492A4F397}" destId="{F219E99F-0FFB-4CE5-B293-8F58E2A17058}" srcOrd="0" destOrd="0" presId="urn:microsoft.com/office/officeart/2011/layout/InterconnectedBlockProcess"/>
    <dgm:cxn modelId="{B1D9B02A-4C1B-4756-93E7-A70740464E0F}" type="presOf" srcId="{4E013056-82C1-4D22-9D36-5317170A35A1}" destId="{381AC06B-2E61-4417-931B-13DA8D77B44A}" srcOrd="1" destOrd="0" presId="urn:microsoft.com/office/officeart/2011/layout/InterconnectedBlockProcess"/>
    <dgm:cxn modelId="{8EB54378-3F86-49C1-A16C-6359ED0A00CB}" type="presOf" srcId="{A5E46DF3-CDFC-4D9D-8827-71CD2E3020C3}" destId="{E8F15722-8EE9-4A82-92E2-1BF4A4830B40}" srcOrd="0" destOrd="0" presId="urn:microsoft.com/office/officeart/2011/layout/InterconnectedBlockProcess"/>
    <dgm:cxn modelId="{7D97EFBE-33DA-4A53-9E07-53B461D9B013}" type="presOf" srcId="{66EEDD53-3497-464C-802E-5E8972819784}" destId="{2ABE0705-39A1-4D9B-A8EA-B73CA68FC0BC}" srcOrd="1" destOrd="0" presId="urn:microsoft.com/office/officeart/2011/layout/InterconnectedBlockProcess"/>
    <dgm:cxn modelId="{63089677-0CD2-4FDC-BDEC-11DF05826F6B}" srcId="{89EC64CD-05C3-43FE-ABA9-EF9AA174A250}" destId="{4E013056-82C1-4D22-9D36-5317170A35A1}" srcOrd="0" destOrd="0" parTransId="{8DF1DBEA-4CB2-431D-B8E7-E1996B0C6E84}" sibTransId="{056FE4D4-578B-4EC2-B41A-774EDC63A62B}"/>
    <dgm:cxn modelId="{F8895D7B-FAFD-4ACF-8D59-2435A23B1171}" type="presOf" srcId="{BB83062C-F223-4FEF-9F30-4329B8C50AB1}" destId="{7302BD8D-A42F-43B2-94FF-9516899DB7C8}" srcOrd="0" destOrd="0" presId="urn:microsoft.com/office/officeart/2011/layout/InterconnectedBlockProcess"/>
    <dgm:cxn modelId="{A571046E-60E9-4EAA-87FF-D765C54BCABF}" srcId="{D4208256-7469-4FF5-A6EE-057748078A93}" destId="{79D5D1A6-1C26-4C22-A93C-B619CF78ACC7}" srcOrd="3" destOrd="0" parTransId="{BD9E9FCF-8CEC-4DD2-B25E-23EB9BC14106}" sibTransId="{CF4F1E3A-D846-4E85-9EC6-004F79D8DBCC}"/>
    <dgm:cxn modelId="{3F4A83B1-1EE3-4A02-8AF3-E78681DC08F6}" srcId="{D4208256-7469-4FF5-A6EE-057748078A93}" destId="{BB83062C-F223-4FEF-9F30-4329B8C50AB1}" srcOrd="1" destOrd="0" parTransId="{3D50572C-4E61-4020-91E8-BA31C7694D07}" sibTransId="{772FE0C1-98F6-47C3-B8B0-1FE82368A9E0}"/>
    <dgm:cxn modelId="{04203718-93E0-40ED-8CE6-6A3CBB2FEA1D}" srcId="{79D5D1A6-1C26-4C22-A93C-B619CF78ACC7}" destId="{66EEDD53-3497-464C-802E-5E8972819784}" srcOrd="0" destOrd="0" parTransId="{2FAE6E12-82ED-47E5-813D-B7EA2DFAB8C7}" sibTransId="{A2CD39C7-C88D-4792-B74B-ABBCE9DA6B0F}"/>
    <dgm:cxn modelId="{2604BA1D-5D1F-4462-82A7-43902909C716}" type="presOf" srcId="{4FD1CC3C-B2EB-4570-B445-92C492A4F397}" destId="{7CA574E5-A9E1-4E4B-8BE7-9EB44232B37A}" srcOrd="1" destOrd="0" presId="urn:microsoft.com/office/officeart/2011/layout/InterconnectedBlockProcess"/>
    <dgm:cxn modelId="{7E99034F-79BF-48D2-8705-829DE4D650E5}" type="presOf" srcId="{C558472D-44FB-434C-A065-8DBEB26CF849}" destId="{6DE60506-F233-40EE-962B-9D738CF897BF}" srcOrd="0" destOrd="0" presId="urn:microsoft.com/office/officeart/2011/layout/InterconnectedBlockProcess"/>
    <dgm:cxn modelId="{D7C2C4EF-9662-4473-8BDE-1AE61E7E4FCE}" type="presOf" srcId="{A5E46DF3-CDFC-4D9D-8827-71CD2E3020C3}" destId="{D181D7BD-BEA4-4861-932D-8CF924D3E309}" srcOrd="1" destOrd="0" presId="urn:microsoft.com/office/officeart/2011/layout/InterconnectedBlockProcess"/>
    <dgm:cxn modelId="{C84101D7-B2C3-4F58-9E8D-A95B29474E89}" srcId="{C558472D-44FB-434C-A065-8DBEB26CF849}" destId="{4FD1CC3C-B2EB-4570-B445-92C492A4F397}" srcOrd="0" destOrd="0" parTransId="{60B79EB0-2E3E-47BB-9355-EDD0BB0C0C8D}" sibTransId="{E29FED3D-67F5-4095-9508-BDBD163C9907}"/>
    <dgm:cxn modelId="{B24E4175-7501-4E86-9B08-E9685E380F00}" type="presOf" srcId="{66EEDD53-3497-464C-802E-5E8972819784}" destId="{47BE60CF-D3D5-429D-ABAC-AE4FBAC9A1FE}" srcOrd="0" destOrd="0" presId="urn:microsoft.com/office/officeart/2011/layout/InterconnectedBlockProcess"/>
    <dgm:cxn modelId="{E8717452-A582-47EB-A07F-E9C056ABF173}" type="presOf" srcId="{4E013056-82C1-4D22-9D36-5317170A35A1}" destId="{8EDE7265-F370-4228-BF2C-2A47C388DC65}" srcOrd="0" destOrd="0" presId="urn:microsoft.com/office/officeart/2011/layout/InterconnectedBlockProcess"/>
    <dgm:cxn modelId="{93D7ABDE-7BD2-48D0-9C21-0E7AFD7E90AB}" type="presOf" srcId="{89EC64CD-05C3-43FE-ABA9-EF9AA174A250}" destId="{7192ACD1-7124-4FBC-9251-04B50CB771D8}" srcOrd="0" destOrd="0" presId="urn:microsoft.com/office/officeart/2011/layout/InterconnectedBlockProcess"/>
    <dgm:cxn modelId="{14B266CD-F866-481C-851F-320714ABA733}" srcId="{BB83062C-F223-4FEF-9F30-4329B8C50AB1}" destId="{A5E46DF3-CDFC-4D9D-8827-71CD2E3020C3}" srcOrd="0" destOrd="0" parTransId="{21135DD6-68C4-4B67-84E0-1D2EFD529AD9}" sibTransId="{B50198B0-0E63-4E1D-AEF7-B10B8A6EB799}"/>
    <dgm:cxn modelId="{7EA3B03A-C514-4C6D-9D4E-1C344671DD12}" srcId="{D4208256-7469-4FF5-A6EE-057748078A93}" destId="{89EC64CD-05C3-43FE-ABA9-EF9AA174A250}" srcOrd="2" destOrd="0" parTransId="{9AF55337-1FFB-45CC-9C4D-33A439B25B76}" sibTransId="{A62BB8E8-CC83-4405-8BF6-A83F05C2DADB}"/>
    <dgm:cxn modelId="{EAFC18DE-A41B-4CBE-B090-2E4B4F71266E}" srcId="{D4208256-7469-4FF5-A6EE-057748078A93}" destId="{C558472D-44FB-434C-A065-8DBEB26CF849}" srcOrd="0" destOrd="0" parTransId="{B727FF83-D2DF-44B0-8185-D059379EDABF}" sibTransId="{E180B559-1227-45A1-90D2-831922F36615}"/>
    <dgm:cxn modelId="{7C3001C7-B5D0-467F-A45F-2BBFA7AA4C05}" type="presParOf" srcId="{6F6B88F8-005D-4F09-8556-1E32EFF85A74}" destId="{0DD3EA5C-84A8-4619-A6E2-4273E48440E5}" srcOrd="0" destOrd="0" presId="urn:microsoft.com/office/officeart/2011/layout/InterconnectedBlockProcess"/>
    <dgm:cxn modelId="{87DF6AC9-EF5A-41E7-8E7F-B8C4969B753A}" type="presParOf" srcId="{0DD3EA5C-84A8-4619-A6E2-4273E48440E5}" destId="{47BE60CF-D3D5-429D-ABAC-AE4FBAC9A1FE}" srcOrd="0" destOrd="0" presId="urn:microsoft.com/office/officeart/2011/layout/InterconnectedBlockProcess"/>
    <dgm:cxn modelId="{7ED261A3-5D8B-44EC-9C55-F23B4CDD1C08}" type="presParOf" srcId="{6F6B88F8-005D-4F09-8556-1E32EFF85A74}" destId="{2ABE0705-39A1-4D9B-A8EA-B73CA68FC0BC}" srcOrd="1" destOrd="0" presId="urn:microsoft.com/office/officeart/2011/layout/InterconnectedBlockProcess"/>
    <dgm:cxn modelId="{1170E089-F0B2-4728-88E9-A35287AAA85E}" type="presParOf" srcId="{6F6B88F8-005D-4F09-8556-1E32EFF85A74}" destId="{D28CEC61-EFF0-420E-8072-65818C723F51}" srcOrd="2" destOrd="0" presId="urn:microsoft.com/office/officeart/2011/layout/InterconnectedBlockProcess"/>
    <dgm:cxn modelId="{199E8939-FA21-4A2B-A6B1-05D64AF2A534}" type="presParOf" srcId="{6F6B88F8-005D-4F09-8556-1E32EFF85A74}" destId="{55F2F252-BCD7-40FD-9A40-B2C622E4AAE3}" srcOrd="3" destOrd="0" presId="urn:microsoft.com/office/officeart/2011/layout/InterconnectedBlockProcess"/>
    <dgm:cxn modelId="{F7342B4B-16CC-4288-ADF5-59C88BC95F17}" type="presParOf" srcId="{55F2F252-BCD7-40FD-9A40-B2C622E4AAE3}" destId="{8EDE7265-F370-4228-BF2C-2A47C388DC65}" srcOrd="0" destOrd="0" presId="urn:microsoft.com/office/officeart/2011/layout/InterconnectedBlockProcess"/>
    <dgm:cxn modelId="{D04DFE3D-6102-4362-8FA5-4BC7C79F0B91}" type="presParOf" srcId="{6F6B88F8-005D-4F09-8556-1E32EFF85A74}" destId="{381AC06B-2E61-4417-931B-13DA8D77B44A}" srcOrd="4" destOrd="0" presId="urn:microsoft.com/office/officeart/2011/layout/InterconnectedBlockProcess"/>
    <dgm:cxn modelId="{BF54B369-B15E-430D-941C-298ED3B519D8}" type="presParOf" srcId="{6F6B88F8-005D-4F09-8556-1E32EFF85A74}" destId="{7192ACD1-7124-4FBC-9251-04B50CB771D8}" srcOrd="5" destOrd="0" presId="urn:microsoft.com/office/officeart/2011/layout/InterconnectedBlockProcess"/>
    <dgm:cxn modelId="{65E61CC9-F197-4E8D-821C-672C19399E89}" type="presParOf" srcId="{6F6B88F8-005D-4F09-8556-1E32EFF85A74}" destId="{4B2E08CB-5BA8-408A-BC23-73D7342037DB}" srcOrd="6" destOrd="0" presId="urn:microsoft.com/office/officeart/2011/layout/InterconnectedBlockProcess"/>
    <dgm:cxn modelId="{96E6082D-4D7E-4794-87A4-0A4E280355F1}" type="presParOf" srcId="{4B2E08CB-5BA8-408A-BC23-73D7342037DB}" destId="{E8F15722-8EE9-4A82-92E2-1BF4A4830B40}" srcOrd="0" destOrd="0" presId="urn:microsoft.com/office/officeart/2011/layout/InterconnectedBlockProcess"/>
    <dgm:cxn modelId="{C4AD0D06-35A7-4E8F-8C31-A39A835E7B50}" type="presParOf" srcId="{6F6B88F8-005D-4F09-8556-1E32EFF85A74}" destId="{D181D7BD-BEA4-4861-932D-8CF924D3E309}" srcOrd="7" destOrd="0" presId="urn:microsoft.com/office/officeart/2011/layout/InterconnectedBlockProcess"/>
    <dgm:cxn modelId="{37E2FDBC-76BF-4C4E-B788-53BCF87B415D}" type="presParOf" srcId="{6F6B88F8-005D-4F09-8556-1E32EFF85A74}" destId="{7302BD8D-A42F-43B2-94FF-9516899DB7C8}" srcOrd="8" destOrd="0" presId="urn:microsoft.com/office/officeart/2011/layout/InterconnectedBlockProcess"/>
    <dgm:cxn modelId="{F64CEE5A-4C12-4E68-9014-3C862551C6C0}" type="presParOf" srcId="{6F6B88F8-005D-4F09-8556-1E32EFF85A74}" destId="{2290CFB1-C092-47C1-A80A-836A5CFA71D6}" srcOrd="9" destOrd="0" presId="urn:microsoft.com/office/officeart/2011/layout/InterconnectedBlockProcess"/>
    <dgm:cxn modelId="{6BDABEE9-821A-4D34-887B-5588AE902C2F}" type="presParOf" srcId="{2290CFB1-C092-47C1-A80A-836A5CFA71D6}" destId="{F219E99F-0FFB-4CE5-B293-8F58E2A17058}" srcOrd="0" destOrd="0" presId="urn:microsoft.com/office/officeart/2011/layout/InterconnectedBlockProcess"/>
    <dgm:cxn modelId="{BBB470FF-8332-44EB-9969-BAC921A11426}" type="presParOf" srcId="{6F6B88F8-005D-4F09-8556-1E32EFF85A74}" destId="{7CA574E5-A9E1-4E4B-8BE7-9EB44232B37A}" srcOrd="10" destOrd="0" presId="urn:microsoft.com/office/officeart/2011/layout/InterconnectedBlockProcess"/>
    <dgm:cxn modelId="{615373A6-3B08-4F49-B96E-28A7D47D5656}" type="presParOf" srcId="{6F6B88F8-005D-4F09-8556-1E32EFF85A74}" destId="{6DE60506-F233-40EE-962B-9D738CF897BF}"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F06010-D494-4B54-9755-6110EC6366AD}" type="doc">
      <dgm:prSet loTypeId="urn:microsoft.com/office/officeart/2005/8/layout/process4" loCatId="list" qsTypeId="urn:microsoft.com/office/officeart/2005/8/quickstyle/simple4" qsCatId="simple" csTypeId="urn:microsoft.com/office/officeart/2005/8/colors/colorful1" csCatId="colorful" phldr="1"/>
      <dgm:spPr/>
      <dgm:t>
        <a:bodyPr/>
        <a:lstStyle/>
        <a:p>
          <a:endParaRPr lang="en-US"/>
        </a:p>
      </dgm:t>
    </dgm:pt>
    <dgm:pt modelId="{1BF02616-6914-4D87-A5CD-CD24AD196FCD}">
      <dgm:prSet phldrT="[Text]" custT="1"/>
      <dgm:spPr/>
      <dgm:t>
        <a:bodyPr/>
        <a:lstStyle/>
        <a:p>
          <a:r>
            <a:rPr lang="en-US" sz="1800" b="1" u="sng" dirty="0">
              <a:solidFill>
                <a:schemeClr val="tx1"/>
              </a:solidFill>
              <a:latin typeface="Arial" panose="020B0604020202020204" pitchFamily="34" charset="0"/>
              <a:cs typeface="Arial" panose="020B0604020202020204" pitchFamily="34" charset="0"/>
            </a:rPr>
            <a:t>Brightwave Technologies  (Installer of Broadband Connectivity)</a:t>
          </a:r>
          <a:endParaRPr lang="en-US" sz="1800" u="sng" dirty="0">
            <a:solidFill>
              <a:schemeClr val="tx1"/>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Draft </a:t>
          </a:r>
          <a:r>
            <a:rPr lang="en-US" sz="1800" dirty="0">
              <a:latin typeface="+mj-lt"/>
              <a:cs typeface="Arial" panose="020B0604020202020204" pitchFamily="34" charset="0"/>
            </a:rPr>
            <a:t>Report</a:t>
          </a:r>
          <a:r>
            <a:rPr lang="en-US" sz="1800" dirty="0">
              <a:latin typeface="Arial" panose="020B0604020202020204" pitchFamily="34" charset="0"/>
              <a:cs typeface="Arial" panose="020B0604020202020204" pitchFamily="34" charset="0"/>
            </a:rPr>
            <a:t> was presented by National Treasury to the Board in the meeting held on 28 April 2021. The Board indicated certain areas that were not covered or concluded in the investigation report. National Treasury cited the following challenges as reasons for incomplete areas: the expiry of the contract between NT and KPMG, non-delivery of certain information and non-cooperation of certain service providers. The CAE will make enquiry with NT on the current status and report accordingly to the Board.</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dgm:t>
    </dgm:pt>
    <dgm:pt modelId="{9C855854-64A9-4006-AA87-417B415EA720}" type="parTrans" cxnId="{1E944C37-E6C1-4D7A-A448-A61667AA5C09}">
      <dgm:prSet/>
      <dgm:spPr/>
      <dgm:t>
        <a:bodyPr/>
        <a:lstStyle/>
        <a:p>
          <a:endParaRPr lang="en-US"/>
        </a:p>
      </dgm:t>
    </dgm:pt>
    <dgm:pt modelId="{8FDA0229-3E10-46ED-8164-050A6C7073ED}" type="sibTrans" cxnId="{1E944C37-E6C1-4D7A-A448-A61667AA5C09}">
      <dgm:prSet/>
      <dgm:spPr/>
      <dgm:t>
        <a:bodyPr/>
        <a:lstStyle/>
        <a:p>
          <a:endParaRPr lang="en-US"/>
        </a:p>
      </dgm:t>
    </dgm:pt>
    <dgm:pt modelId="{A6839C68-6158-4A47-A40D-FD2CF6120AFF}">
      <dgm:prSet phldrT="[Text]" custT="1"/>
      <dgm:spPr/>
      <dgm:t>
        <a:bodyPr/>
        <a:lstStyle/>
        <a:p>
          <a:r>
            <a:rPr lang="en-US" sz="1800" b="1" u="sng" dirty="0">
              <a:latin typeface="Arial" panose="020B0604020202020204" pitchFamily="34" charset="0"/>
              <a:cs typeface="Arial" panose="020B0604020202020204" pitchFamily="34" charset="0"/>
            </a:rPr>
            <a:t>SAP/EOH Investigation (Implementation of the SAP System)</a:t>
          </a:r>
        </a:p>
        <a:p>
          <a:r>
            <a:rPr lang="en-US" sz="1800" dirty="0">
              <a:latin typeface="Arial" panose="020B0604020202020204" pitchFamily="34" charset="0"/>
              <a:cs typeface="Arial" panose="020B0604020202020204" pitchFamily="34" charset="0"/>
            </a:rPr>
            <a:t>The Draft Report was presented by National Treasury to the Board in the meeting held on 28 April 2021. The Board indicated certain areas that were not covered or concluded in the investigation report. National Treasury cited the following challenges as reasons for incomplete areas: the expiry of the contract between NT and KPMG, non-delivery of certain information and non-cooperation of certain service providers. The CAE will make enquiry with NT on the current status and report accordingly to the Board. </a:t>
          </a:r>
        </a:p>
      </dgm:t>
    </dgm:pt>
    <dgm:pt modelId="{AEE3E887-1BF7-4281-8574-6D20C8D6B175}" type="parTrans" cxnId="{BDD619AB-B757-470A-BC08-920159771018}">
      <dgm:prSet/>
      <dgm:spPr/>
      <dgm:t>
        <a:bodyPr/>
        <a:lstStyle/>
        <a:p>
          <a:endParaRPr lang="en-US"/>
        </a:p>
      </dgm:t>
    </dgm:pt>
    <dgm:pt modelId="{CAA82481-DE4A-49CB-8476-C48EDE90ABE4}" type="sibTrans" cxnId="{BDD619AB-B757-470A-BC08-920159771018}">
      <dgm:prSet/>
      <dgm:spPr/>
      <dgm:t>
        <a:bodyPr/>
        <a:lstStyle/>
        <a:p>
          <a:endParaRPr lang="en-US"/>
        </a:p>
      </dgm:t>
    </dgm:pt>
    <dgm:pt modelId="{4F120B89-834E-449E-B761-94811BC8575F}" type="pres">
      <dgm:prSet presAssocID="{F8F06010-D494-4B54-9755-6110EC6366AD}" presName="Name0" presStyleCnt="0">
        <dgm:presLayoutVars>
          <dgm:dir/>
          <dgm:animLvl val="lvl"/>
          <dgm:resizeHandles val="exact"/>
        </dgm:presLayoutVars>
      </dgm:prSet>
      <dgm:spPr/>
      <dgm:t>
        <a:bodyPr/>
        <a:lstStyle/>
        <a:p>
          <a:endParaRPr lang="en-ZA"/>
        </a:p>
      </dgm:t>
    </dgm:pt>
    <dgm:pt modelId="{A0CD3797-369F-4B8F-854C-8BD84A1D6992}" type="pres">
      <dgm:prSet presAssocID="{A6839C68-6158-4A47-A40D-FD2CF6120AFF}" presName="boxAndChildren" presStyleCnt="0"/>
      <dgm:spPr/>
    </dgm:pt>
    <dgm:pt modelId="{B0C0F243-1BFB-4FF2-AC5A-D3BB64A98803}" type="pres">
      <dgm:prSet presAssocID="{A6839C68-6158-4A47-A40D-FD2CF6120AFF}" presName="parentTextBox" presStyleLbl="node1" presStyleIdx="0" presStyleCnt="2"/>
      <dgm:spPr/>
      <dgm:t>
        <a:bodyPr/>
        <a:lstStyle/>
        <a:p>
          <a:endParaRPr lang="en-ZA"/>
        </a:p>
      </dgm:t>
    </dgm:pt>
    <dgm:pt modelId="{90529914-849D-458E-8ABA-9C68C74526AD}" type="pres">
      <dgm:prSet presAssocID="{8FDA0229-3E10-46ED-8164-050A6C7073ED}" presName="sp" presStyleCnt="0"/>
      <dgm:spPr/>
    </dgm:pt>
    <dgm:pt modelId="{FCBE3B9A-8AA0-43BF-9B0B-F709DF896CAD}" type="pres">
      <dgm:prSet presAssocID="{1BF02616-6914-4D87-A5CD-CD24AD196FCD}" presName="arrowAndChildren" presStyleCnt="0"/>
      <dgm:spPr/>
    </dgm:pt>
    <dgm:pt modelId="{6A919F8D-2E9D-4D50-BE4B-3CE00832E1FA}" type="pres">
      <dgm:prSet presAssocID="{1BF02616-6914-4D87-A5CD-CD24AD196FCD}" presName="parentTextArrow" presStyleLbl="node1" presStyleIdx="1" presStyleCnt="2"/>
      <dgm:spPr/>
      <dgm:t>
        <a:bodyPr/>
        <a:lstStyle/>
        <a:p>
          <a:endParaRPr lang="en-ZA"/>
        </a:p>
      </dgm:t>
    </dgm:pt>
  </dgm:ptLst>
  <dgm:cxnLst>
    <dgm:cxn modelId="{F1816271-0009-4AA3-85AF-EBE6050B37EF}" type="presOf" srcId="{F8F06010-D494-4B54-9755-6110EC6366AD}" destId="{4F120B89-834E-449E-B761-94811BC8575F}" srcOrd="0" destOrd="0" presId="urn:microsoft.com/office/officeart/2005/8/layout/process4"/>
    <dgm:cxn modelId="{1467E92B-3E95-4EFA-9CB4-3CB4FC502ECB}" type="presOf" srcId="{A6839C68-6158-4A47-A40D-FD2CF6120AFF}" destId="{B0C0F243-1BFB-4FF2-AC5A-D3BB64A98803}" srcOrd="0" destOrd="0" presId="urn:microsoft.com/office/officeart/2005/8/layout/process4"/>
    <dgm:cxn modelId="{571B6928-1828-4239-8601-A6D7F4759052}" type="presOf" srcId="{1BF02616-6914-4D87-A5CD-CD24AD196FCD}" destId="{6A919F8D-2E9D-4D50-BE4B-3CE00832E1FA}" srcOrd="0" destOrd="0" presId="urn:microsoft.com/office/officeart/2005/8/layout/process4"/>
    <dgm:cxn modelId="{1E944C37-E6C1-4D7A-A448-A61667AA5C09}" srcId="{F8F06010-D494-4B54-9755-6110EC6366AD}" destId="{1BF02616-6914-4D87-A5CD-CD24AD196FCD}" srcOrd="0" destOrd="0" parTransId="{9C855854-64A9-4006-AA87-417B415EA720}" sibTransId="{8FDA0229-3E10-46ED-8164-050A6C7073ED}"/>
    <dgm:cxn modelId="{BDD619AB-B757-470A-BC08-920159771018}" srcId="{F8F06010-D494-4B54-9755-6110EC6366AD}" destId="{A6839C68-6158-4A47-A40D-FD2CF6120AFF}" srcOrd="1" destOrd="0" parTransId="{AEE3E887-1BF7-4281-8574-6D20C8D6B175}" sibTransId="{CAA82481-DE4A-49CB-8476-C48EDE90ABE4}"/>
    <dgm:cxn modelId="{2C06BF96-EFEA-43E1-A4C4-B3B4CDBD0B9D}" type="presParOf" srcId="{4F120B89-834E-449E-B761-94811BC8575F}" destId="{A0CD3797-369F-4B8F-854C-8BD84A1D6992}" srcOrd="0" destOrd="0" presId="urn:microsoft.com/office/officeart/2005/8/layout/process4"/>
    <dgm:cxn modelId="{981F2D15-15AA-4988-BFE7-AE1354826D37}" type="presParOf" srcId="{A0CD3797-369F-4B8F-854C-8BD84A1D6992}" destId="{B0C0F243-1BFB-4FF2-AC5A-D3BB64A98803}" srcOrd="0" destOrd="0" presId="urn:microsoft.com/office/officeart/2005/8/layout/process4"/>
    <dgm:cxn modelId="{FFC12D9A-9A4C-4769-804C-8836B3F7B93E}" type="presParOf" srcId="{4F120B89-834E-449E-B761-94811BC8575F}" destId="{90529914-849D-458E-8ABA-9C68C74526AD}" srcOrd="1" destOrd="0" presId="urn:microsoft.com/office/officeart/2005/8/layout/process4"/>
    <dgm:cxn modelId="{6149659C-BB71-4714-ABE4-03D7DA64E970}" type="presParOf" srcId="{4F120B89-834E-449E-B761-94811BC8575F}" destId="{FCBE3B9A-8AA0-43BF-9B0B-F709DF896CAD}" srcOrd="2" destOrd="0" presId="urn:microsoft.com/office/officeart/2005/8/layout/process4"/>
    <dgm:cxn modelId="{EF834FE5-AFB2-40BA-96E2-9CB37B3301B2}" type="presParOf" srcId="{FCBE3B9A-8AA0-43BF-9B0B-F709DF896CAD}" destId="{6A919F8D-2E9D-4D50-BE4B-3CE00832E1F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2657D-6361-4D7C-A131-DE53DE8F624B}">
      <dsp:nvSpPr>
        <dsp:cNvPr id="0" name=""/>
        <dsp:cNvSpPr/>
      </dsp:nvSpPr>
      <dsp:spPr>
        <a:xfrm>
          <a:off x="0" y="0"/>
          <a:ext cx="5174717" cy="5174717"/>
        </a:xfrm>
        <a:prstGeom prst="triangl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8A72D7-E9B8-4C80-92C8-F6FF059D78B1}">
      <dsp:nvSpPr>
        <dsp:cNvPr id="0" name=""/>
        <dsp:cNvSpPr/>
      </dsp:nvSpPr>
      <dsp:spPr>
        <a:xfrm>
          <a:off x="211316" y="2356142"/>
          <a:ext cx="10810602" cy="958131"/>
        </a:xfrm>
        <a:prstGeom prst="roundRect">
          <a:avLst/>
        </a:prstGeom>
        <a:solidFill>
          <a:srgbClr val="FF9933">
            <a:alpha val="90000"/>
          </a:srgb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On 2 October 2020, 6 employees were put on precautionary suspension with full payment on allegation of misrepresentation and alleged financial misconduct </a:t>
          </a:r>
        </a:p>
      </dsp:txBody>
      <dsp:txXfrm>
        <a:off x="258088" y="2402914"/>
        <a:ext cx="10717058" cy="864587"/>
      </dsp:txXfrm>
    </dsp:sp>
    <dsp:sp modelId="{B275FC32-93E6-4A23-AE86-147F9D306DD0}">
      <dsp:nvSpPr>
        <dsp:cNvPr id="0" name=""/>
        <dsp:cNvSpPr/>
      </dsp:nvSpPr>
      <dsp:spPr>
        <a:xfrm>
          <a:off x="144011" y="383810"/>
          <a:ext cx="10945212" cy="1598804"/>
        </a:xfrm>
        <a:prstGeom prst="roundRect">
          <a:avLst/>
        </a:prstGeom>
        <a:solidFill>
          <a:schemeClr val="accent3">
            <a:alpha val="90000"/>
          </a:schemeClr>
        </a:solidFill>
        <a:ln w="9525" cap="flat" cmpd="sng" algn="ctr">
          <a:solidFill>
            <a:schemeClr val="accent2">
              <a:shade val="50000"/>
              <a:hueOff val="-26567"/>
              <a:satOff val="-4851"/>
              <a:lumOff val="2807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The</a:t>
          </a:r>
          <a:r>
            <a:rPr lang="en-US" sz="1600" kern="1200" baseline="0" dirty="0">
              <a:latin typeface="Arial" panose="020B0604020202020204" pitchFamily="34" charset="0"/>
              <a:cs typeface="Arial" panose="020B0604020202020204" pitchFamily="34" charset="0"/>
            </a:rPr>
            <a:t> USAASA Disciplinary Code and Procedure requires the disciplinary process to be completed within 60 days </a:t>
          </a:r>
          <a:r>
            <a:rPr lang="en-US" sz="1600" b="1" kern="1200" baseline="0" dirty="0">
              <a:latin typeface="Arial" panose="020B0604020202020204" pitchFamily="34" charset="0"/>
              <a:cs typeface="Arial" panose="020B0604020202020204" pitchFamily="34" charset="0"/>
            </a:rPr>
            <a:t>depending </a:t>
          </a:r>
          <a:r>
            <a:rPr lang="en-US" sz="1600" kern="1200" baseline="0" dirty="0">
              <a:latin typeface="Arial" panose="020B0604020202020204" pitchFamily="34" charset="0"/>
              <a:cs typeface="Arial" panose="020B0604020202020204" pitchFamily="34" charset="0"/>
            </a:rPr>
            <a:t>on the complexity of the matter.</a:t>
          </a:r>
        </a:p>
        <a:p>
          <a:pPr lvl="0" algn="l" defTabSz="711200">
            <a:lnSpc>
              <a:spcPct val="90000"/>
            </a:lnSpc>
            <a:spcBef>
              <a:spcPct val="0"/>
            </a:spcBef>
            <a:spcAft>
              <a:spcPct val="35000"/>
            </a:spcAft>
          </a:pPr>
          <a:r>
            <a:rPr lang="en-US" sz="1600" kern="1200" baseline="0" dirty="0">
              <a:latin typeface="Arial" panose="020B0604020202020204" pitchFamily="34" charset="0"/>
              <a:cs typeface="Arial" panose="020B0604020202020204" pitchFamily="34" charset="0"/>
            </a:rPr>
            <a:t> Due to the complexities of the matter, investigation processes were delayed. </a:t>
          </a:r>
        </a:p>
        <a:p>
          <a:pPr lvl="0" algn="l" defTabSz="711200">
            <a:lnSpc>
              <a:spcPct val="90000"/>
            </a:lnSpc>
            <a:spcBef>
              <a:spcPct val="0"/>
            </a:spcBef>
            <a:spcAft>
              <a:spcPct val="35000"/>
            </a:spcAft>
          </a:pPr>
          <a:r>
            <a:rPr lang="en-US" sz="1600" kern="1200" baseline="0" dirty="0">
              <a:latin typeface="Arial" panose="020B0604020202020204" pitchFamily="34" charset="0"/>
              <a:cs typeface="Arial" panose="020B0604020202020204" pitchFamily="34" charset="0"/>
            </a:rPr>
            <a:t>The employees remain suspended to avoid compromising the investigation process.</a:t>
          </a:r>
        </a:p>
      </dsp:txBody>
      <dsp:txXfrm>
        <a:off x="222058" y="461857"/>
        <a:ext cx="10789118" cy="1442710"/>
      </dsp:txXfrm>
    </dsp:sp>
    <dsp:sp modelId="{F6AC6114-91C3-45C0-A236-4452FC1BEBBD}">
      <dsp:nvSpPr>
        <dsp:cNvPr id="0" name=""/>
        <dsp:cNvSpPr/>
      </dsp:nvSpPr>
      <dsp:spPr>
        <a:xfrm>
          <a:off x="144011" y="3840191"/>
          <a:ext cx="10945212" cy="1221281"/>
        </a:xfrm>
        <a:prstGeom prst="roundRect">
          <a:avLst/>
        </a:prstGeom>
        <a:solidFill>
          <a:schemeClr val="accent1">
            <a:alpha val="90000"/>
          </a:schemeClr>
        </a:solidFill>
        <a:ln w="9525" cap="flat" cmpd="sng" algn="ctr">
          <a:solidFill>
            <a:schemeClr val="accent2">
              <a:shade val="50000"/>
              <a:hueOff val="-26567"/>
              <a:satOff val="-4851"/>
              <a:lumOff val="2807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The investigation processes is at its final stages and as such the Agency anticipate a draft final report at the beginning of </a:t>
          </a:r>
          <a:r>
            <a:rPr lang="en-US" sz="1600" kern="1200" dirty="0" smtClean="0">
              <a:latin typeface="Arial" panose="020B0604020202020204" pitchFamily="34" charset="0"/>
              <a:cs typeface="Arial" panose="020B0604020202020204" pitchFamily="34" charset="0"/>
            </a:rPr>
            <a:t>quarter </a:t>
          </a:r>
          <a:r>
            <a:rPr lang="en-US" sz="1600" kern="1200" dirty="0">
              <a:latin typeface="Arial" panose="020B0604020202020204" pitchFamily="34" charset="0"/>
              <a:cs typeface="Arial" panose="020B0604020202020204" pitchFamily="34" charset="0"/>
            </a:rPr>
            <a:t>2 of 2022/2023 financial year.</a:t>
          </a:r>
        </a:p>
      </dsp:txBody>
      <dsp:txXfrm>
        <a:off x="203629" y="3899809"/>
        <a:ext cx="10825976" cy="1102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2A3D7-A1BA-44B0-8FD2-EDF57928C49E}">
      <dsp:nvSpPr>
        <dsp:cNvPr id="0" name=""/>
        <dsp:cNvSpPr/>
      </dsp:nvSpPr>
      <dsp:spPr>
        <a:xfrm>
          <a:off x="0" y="3936817"/>
          <a:ext cx="11455859" cy="1236828"/>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All the above matters were registered at </a:t>
          </a:r>
          <a:r>
            <a:rPr lang="en-GB" sz="1600" kern="1200" dirty="0">
              <a:latin typeface="Arial" panose="020B0604020202020204" pitchFamily="34" charset="0"/>
              <a:cs typeface="Arial" panose="020B0604020202020204" pitchFamily="34" charset="0"/>
            </a:rPr>
            <a:t>Arbitration Foundation of South Africa </a:t>
          </a:r>
          <a:r>
            <a:rPr lang="en-GB" sz="1600" kern="1200" dirty="0"/>
            <a:t>(</a:t>
          </a:r>
          <a:r>
            <a:rPr lang="en-US" sz="1600" kern="1200" dirty="0">
              <a:latin typeface="Arial" panose="020B0604020202020204" pitchFamily="34" charset="0"/>
              <a:cs typeface="Arial" panose="020B0604020202020204" pitchFamily="34" charset="0"/>
            </a:rPr>
            <a:t>AFSA) and related arbitration and litigation processes</a:t>
          </a:r>
        </a:p>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Some cases are enrolled in various courts </a:t>
          </a:r>
        </a:p>
      </dsp:txBody>
      <dsp:txXfrm>
        <a:off x="0" y="3936817"/>
        <a:ext cx="11455859" cy="1236828"/>
      </dsp:txXfrm>
    </dsp:sp>
    <dsp:sp modelId="{8BA4DBAA-1830-491B-A6B3-3DDEBF8584FE}">
      <dsp:nvSpPr>
        <dsp:cNvPr id="0" name=""/>
        <dsp:cNvSpPr/>
      </dsp:nvSpPr>
      <dsp:spPr>
        <a:xfrm rot="10800000">
          <a:off x="0" y="1884760"/>
          <a:ext cx="11455859" cy="2070609"/>
        </a:xfrm>
        <a:prstGeom prst="upArrowCallou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Procurement of STB’s </a:t>
          </a:r>
        </a:p>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Installation contracts with 27 installation companies </a:t>
          </a:r>
        </a:p>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Currency exchange rates relate cases</a:t>
          </a:r>
        </a:p>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Broadband related cases </a:t>
          </a:r>
        </a:p>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rot="10800000">
        <a:off x="0" y="1884760"/>
        <a:ext cx="11455859" cy="1345420"/>
      </dsp:txXfrm>
    </dsp:sp>
    <dsp:sp modelId="{BE3BF24E-ACEF-48A2-B9B3-EDBB5803615F}">
      <dsp:nvSpPr>
        <dsp:cNvPr id="0" name=""/>
        <dsp:cNvSpPr/>
      </dsp:nvSpPr>
      <dsp:spPr>
        <a:xfrm rot="10800000">
          <a:off x="0" y="1071"/>
          <a:ext cx="11455859" cy="1902241"/>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USAASA entered into various contracts for the following services which led to the current litigations and </a:t>
          </a:r>
          <a:r>
            <a:rPr lang="en-US" sz="1600" kern="1200" dirty="0" smtClean="0">
              <a:latin typeface="Arial" panose="020B0604020202020204" pitchFamily="34" charset="0"/>
              <a:cs typeface="Arial" panose="020B0604020202020204" pitchFamily="34" charset="0"/>
            </a:rPr>
            <a:t>arbitrations</a:t>
          </a:r>
          <a:r>
            <a:rPr lang="en-US" sz="1600" kern="1200" dirty="0">
              <a:latin typeface="Arial" panose="020B0604020202020204" pitchFamily="34" charset="0"/>
              <a:cs typeface="Arial" panose="020B0604020202020204" pitchFamily="34" charset="0"/>
            </a:rPr>
            <a:t>:</a:t>
          </a:r>
        </a:p>
      </dsp:txBody>
      <dsp:txXfrm rot="10800000">
        <a:off x="0" y="1071"/>
        <a:ext cx="11455859" cy="1236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E60CF-D3D5-429D-ABAC-AE4FBAC9A1FE}">
      <dsp:nvSpPr>
        <dsp:cNvPr id="0" name=""/>
        <dsp:cNvSpPr/>
      </dsp:nvSpPr>
      <dsp:spPr>
        <a:xfrm>
          <a:off x="6951853" y="1195158"/>
          <a:ext cx="3825713" cy="3671434"/>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just" defTabSz="622300" rtl="0">
            <a:lnSpc>
              <a:spcPct val="90000"/>
            </a:lnSpc>
            <a:spcBef>
              <a:spcPct val="0"/>
            </a:spcBef>
            <a:spcAft>
              <a:spcPct val="35000"/>
            </a:spcAft>
          </a:pPr>
          <a:r>
            <a:rPr kumimoji="0" lang="en-GB" sz="1400" b="0" i="0" u="none" strike="noStrike" kern="1200" cap="none" spc="0" normalizeH="0" baseline="0" noProof="0" dirty="0">
              <a:ln/>
              <a:effectLst/>
              <a:uLnTx/>
              <a:uFillTx/>
              <a:latin typeface="+mn-lt"/>
              <a:ea typeface="+mn-ea"/>
              <a:cs typeface="Arial" panose="020B0604020202020204" pitchFamily="34" charset="0"/>
            </a:rPr>
            <a:t>On 7 June 2021 USAASA was served with a Notice of Motion claiming R102 million from USAASA, alleging USAASA to be in breach of a letter of undertaking signed by a former CEO of USAASA on 16 January 2016, whereby it is alleged that USAASA undertook to pay all invoices submitted by Leratadima Marketing Solutions (in liquidation) into a VBS Bank account.</a:t>
          </a:r>
        </a:p>
        <a:p>
          <a:pPr lvl="0" algn="just" defTabSz="622300" rtl="0">
            <a:lnSpc>
              <a:spcPct val="90000"/>
            </a:lnSpc>
            <a:spcBef>
              <a:spcPct val="0"/>
            </a:spcBef>
            <a:spcAft>
              <a:spcPct val="35000"/>
            </a:spcAft>
          </a:pPr>
          <a:endParaRPr kumimoji="0" lang="en-GB" sz="1400" b="0" i="0" u="none" strike="noStrike" kern="1200" cap="none" spc="0" normalizeH="0" baseline="0" noProof="0" dirty="0">
            <a:ln/>
            <a:effectLst/>
            <a:uLnTx/>
            <a:uFillTx/>
            <a:latin typeface="+mn-lt"/>
            <a:ea typeface="+mn-ea"/>
            <a:cs typeface="Arial" panose="020B0604020202020204" pitchFamily="34" charset="0"/>
          </a:endParaRPr>
        </a:p>
        <a:p>
          <a:pPr lvl="0" algn="just" defTabSz="622300" rtl="0">
            <a:lnSpc>
              <a:spcPct val="90000"/>
            </a:lnSpc>
            <a:spcBef>
              <a:spcPct val="0"/>
            </a:spcBef>
            <a:spcAft>
              <a:spcPct val="35000"/>
            </a:spcAft>
          </a:pPr>
          <a:r>
            <a:rPr lang="en-US" sz="1400" b="0" kern="1200" dirty="0">
              <a:latin typeface="+mn-lt"/>
              <a:cs typeface="Arial" panose="020B0604020202020204" pitchFamily="34" charset="0"/>
            </a:rPr>
            <a:t>There was no contract signed between USAASA and VBS. The Contract was between USAASA and Leratadima  Marketing Solutions (in liquidation). Leratadima was a supplier for the BDM project.  This is a delictual claim. </a:t>
          </a:r>
          <a:endParaRPr lang="en-US" sz="1400" kern="1200" dirty="0">
            <a:latin typeface="+mn-lt"/>
            <a:cs typeface="Arial" panose="020B0604020202020204" pitchFamily="34" charset="0"/>
          </a:endParaRPr>
        </a:p>
      </dsp:txBody>
      <dsp:txXfrm>
        <a:off x="7436953" y="1195158"/>
        <a:ext cx="3340613" cy="3671434"/>
      </dsp:txXfrm>
    </dsp:sp>
    <dsp:sp modelId="{D28CEC61-EFF0-420E-8072-65818C723F51}">
      <dsp:nvSpPr>
        <dsp:cNvPr id="0" name=""/>
        <dsp:cNvSpPr/>
      </dsp:nvSpPr>
      <dsp:spPr>
        <a:xfrm>
          <a:off x="6982292" y="511579"/>
          <a:ext cx="3825067" cy="5578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n-lt"/>
              <a:cs typeface="Arial" panose="020B0604020202020204" pitchFamily="34" charset="0"/>
            </a:rPr>
            <a:t>Details of the Claim</a:t>
          </a:r>
          <a:r>
            <a:rPr lang="en-US" sz="2700" kern="1200" dirty="0">
              <a:latin typeface="+mn-lt"/>
            </a:rPr>
            <a:t> </a:t>
          </a:r>
        </a:p>
      </dsp:txBody>
      <dsp:txXfrm>
        <a:off x="6982292" y="511579"/>
        <a:ext cx="3825067" cy="557868"/>
      </dsp:txXfrm>
    </dsp:sp>
    <dsp:sp modelId="{8EDE7265-F370-4228-BF2C-2A47C388DC65}">
      <dsp:nvSpPr>
        <dsp:cNvPr id="0" name=""/>
        <dsp:cNvSpPr/>
      </dsp:nvSpPr>
      <dsp:spPr>
        <a:xfrm>
          <a:off x="4776563" y="1198455"/>
          <a:ext cx="2167428" cy="3849629"/>
        </a:xfrm>
        <a:prstGeom prst="wedgeRectCallout">
          <a:avLst>
            <a:gd name="adj1" fmla="val 62500"/>
            <a:gd name="adj2" fmla="val 20830"/>
          </a:avLst>
        </a:prstGeom>
        <a:solidFill>
          <a:schemeClr val="accent1">
            <a:tint val="50000"/>
            <a:hueOff val="-4363171"/>
            <a:satOff val="-234"/>
            <a:lumOff val="378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just" defTabSz="622300">
            <a:lnSpc>
              <a:spcPct val="90000"/>
            </a:lnSpc>
            <a:spcBef>
              <a:spcPct val="0"/>
            </a:spcBef>
            <a:spcAft>
              <a:spcPct val="35000"/>
            </a:spcAft>
          </a:pPr>
          <a:r>
            <a:rPr lang="en-US" sz="1400" kern="1200" dirty="0">
              <a:latin typeface="+mn-lt"/>
              <a:cs typeface="Arial" panose="020B0604020202020204" pitchFamily="34" charset="0"/>
            </a:rPr>
            <a:t>The m</a:t>
          </a:r>
          <a:r>
            <a:rPr kumimoji="0" lang="en-GB" sz="1400" b="0" i="0" u="none" strike="noStrike" kern="1200" cap="none" spc="0" normalizeH="0" baseline="0" noProof="0" dirty="0">
              <a:ln/>
              <a:effectLst/>
              <a:uLnTx/>
              <a:uFillTx/>
              <a:latin typeface="+mn-lt"/>
              <a:ea typeface="+mn-ea"/>
              <a:cs typeface="Arial" panose="020B0604020202020204" pitchFamily="34" charset="0"/>
            </a:rPr>
            <a:t>atter was heard by Johannesburg High Court on </a:t>
          </a:r>
          <a:r>
            <a:rPr kumimoji="0" lang="en-GB" sz="1400" b="0" i="0" u="none" strike="noStrike" kern="1200" cap="none" spc="0" normalizeH="0" baseline="0" noProof="0" dirty="0" smtClean="0">
              <a:ln/>
              <a:effectLst/>
              <a:uLnTx/>
              <a:uFillTx/>
              <a:latin typeface="+mn-lt"/>
              <a:ea typeface="+mn-ea"/>
              <a:cs typeface="Arial" panose="020B0604020202020204" pitchFamily="34" charset="0"/>
            </a:rPr>
            <a:t>13 </a:t>
          </a:r>
          <a:r>
            <a:rPr kumimoji="0" lang="en-GB" sz="1400" b="0" i="0" u="none" strike="noStrike" kern="1200" cap="none" spc="0" normalizeH="0" baseline="0" noProof="0" dirty="0">
              <a:ln/>
              <a:effectLst/>
              <a:uLnTx/>
              <a:uFillTx/>
              <a:latin typeface="+mn-lt"/>
              <a:ea typeface="+mn-ea"/>
              <a:cs typeface="Arial" panose="020B0604020202020204" pitchFamily="34" charset="0"/>
            </a:rPr>
            <a:t>May 2022 and judgement is reserved</a:t>
          </a:r>
        </a:p>
        <a:p>
          <a:pPr lvl="0" algn="just"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n-lt"/>
            <a:ea typeface="+mn-ea"/>
            <a:cs typeface="Arial" panose="020B0604020202020204" pitchFamily="34" charset="0"/>
          </a:endParaRPr>
        </a:p>
      </dsp:txBody>
      <dsp:txXfrm>
        <a:off x="5051393" y="1198455"/>
        <a:ext cx="1892598" cy="3849629"/>
      </dsp:txXfrm>
    </dsp:sp>
    <dsp:sp modelId="{7192ACD1-7124-4FBC-9251-04B50CB771D8}">
      <dsp:nvSpPr>
        <dsp:cNvPr id="0" name=""/>
        <dsp:cNvSpPr/>
      </dsp:nvSpPr>
      <dsp:spPr>
        <a:xfrm>
          <a:off x="4719607" y="511581"/>
          <a:ext cx="2202139" cy="56125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n-lt"/>
              <a:cs typeface="Arial" panose="020B0604020202020204" pitchFamily="34" charset="0"/>
            </a:rPr>
            <a:t>Status</a:t>
          </a:r>
        </a:p>
      </dsp:txBody>
      <dsp:txXfrm>
        <a:off x="4719607" y="511581"/>
        <a:ext cx="2202139" cy="561252"/>
      </dsp:txXfrm>
    </dsp:sp>
    <dsp:sp modelId="{E8F15722-8EE9-4A82-92E2-1BF4A4830B40}">
      <dsp:nvSpPr>
        <dsp:cNvPr id="0" name=""/>
        <dsp:cNvSpPr/>
      </dsp:nvSpPr>
      <dsp:spPr>
        <a:xfrm>
          <a:off x="2343186" y="1130842"/>
          <a:ext cx="2350854" cy="3807697"/>
        </a:xfrm>
        <a:prstGeom prst="wedgeRectCallout">
          <a:avLst>
            <a:gd name="adj1" fmla="val 62500"/>
            <a:gd name="adj2" fmla="val 20830"/>
          </a:avLst>
        </a:prstGeom>
        <a:solidFill>
          <a:schemeClr val="accent1">
            <a:tint val="50000"/>
            <a:hueOff val="-8726342"/>
            <a:satOff val="-469"/>
            <a:lumOff val="757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ctr" defTabSz="622300">
            <a:lnSpc>
              <a:spcPct val="90000"/>
            </a:lnSpc>
            <a:spcBef>
              <a:spcPct val="0"/>
            </a:spcBef>
            <a:spcAft>
              <a:spcPct val="35000"/>
            </a:spcAft>
          </a:pPr>
          <a:r>
            <a:rPr kumimoji="0" lang="en-US" sz="1400" b="0" i="0" u="none" strike="noStrike" kern="1200" cap="none" spc="0" normalizeH="0" baseline="0" noProof="0" dirty="0" smtClean="0">
              <a:ln/>
              <a:effectLst/>
              <a:uLnTx/>
              <a:uFillTx/>
              <a:latin typeface="+mn-lt"/>
              <a:ea typeface="+mn-ea"/>
              <a:cs typeface="Arial" panose="020B0604020202020204" pitchFamily="34" charset="0"/>
            </a:rPr>
            <a:t>R 102 million</a:t>
          </a:r>
          <a:endParaRPr kumimoji="0" lang="en-US" sz="1400" b="0" i="0" u="none" strike="noStrike" kern="1200" cap="none" spc="0" normalizeH="0" baseline="0" noProof="0" dirty="0">
            <a:ln/>
            <a:effectLst/>
            <a:uLnTx/>
            <a:uFillTx/>
            <a:latin typeface="+mn-lt"/>
            <a:ea typeface="+mn-ea"/>
            <a:cs typeface="Arial" panose="020B0604020202020204" pitchFamily="34" charset="0"/>
          </a:endParaRPr>
        </a:p>
        <a:p>
          <a:pPr lvl="0" algn="just" defTabSz="622300">
            <a:lnSpc>
              <a:spcPct val="90000"/>
            </a:lnSpc>
            <a:spcBef>
              <a:spcPct val="0"/>
            </a:spcBef>
            <a:spcAft>
              <a:spcPct val="35000"/>
            </a:spcAft>
          </a:pPr>
          <a:endParaRPr kumimoji="0" lang="en-GB" sz="1400" b="0" i="0" u="none" strike="noStrike" kern="1200" cap="none" spc="0" normalizeH="0" baseline="0" noProof="0" dirty="0" smtClean="0">
            <a:ln/>
            <a:effectLst/>
            <a:uLnTx/>
            <a:uFillTx/>
            <a:latin typeface="+mn-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smtClean="0">
              <a:ln/>
              <a:effectLst/>
              <a:uLnTx/>
              <a:uFillTx/>
              <a:latin typeface="+mn-lt"/>
              <a:ea typeface="+mn-ea"/>
              <a:cs typeface="Arial" panose="020B0604020202020204" pitchFamily="34" charset="0"/>
            </a:rPr>
            <a:t>Alleged </a:t>
          </a:r>
          <a:r>
            <a:rPr kumimoji="0" lang="en-GB" sz="1400" b="0" i="0" u="none" strike="noStrike" kern="1200" cap="none" spc="0" normalizeH="0" baseline="0" noProof="0" dirty="0">
              <a:ln/>
              <a:effectLst/>
              <a:uLnTx/>
              <a:uFillTx/>
              <a:latin typeface="+mn-lt"/>
              <a:ea typeface="+mn-ea"/>
              <a:cs typeface="Arial" panose="020B0604020202020204" pitchFamily="34" charset="0"/>
            </a:rPr>
            <a:t>breach of the undertaking, VBS Bank (in liquidation) suffered damages in the sum of </a:t>
          </a:r>
          <a:endParaRPr kumimoji="0" lang="en-GB" sz="1400" b="0" i="0" u="none" strike="noStrike" kern="1200" cap="none" spc="0" normalizeH="0" baseline="0" noProof="0" dirty="0" smtClean="0">
            <a:ln/>
            <a:effectLst/>
            <a:uLnTx/>
            <a:uFillTx/>
            <a:latin typeface="+mn-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smtClean="0">
              <a:ln/>
              <a:effectLst/>
              <a:uLnTx/>
              <a:uFillTx/>
              <a:latin typeface="+mn-lt"/>
              <a:ea typeface="+mn-ea"/>
              <a:cs typeface="Arial" panose="020B0604020202020204" pitchFamily="34" charset="0"/>
            </a:rPr>
            <a:t>R </a:t>
          </a:r>
          <a:r>
            <a:rPr kumimoji="0" lang="en-GB" sz="1400" b="0" i="0" u="none" strike="noStrike" kern="1200" cap="none" spc="0" normalizeH="0" baseline="0" noProof="0" dirty="0">
              <a:ln/>
              <a:effectLst/>
              <a:uLnTx/>
              <a:uFillTx/>
              <a:latin typeface="+mn-lt"/>
              <a:ea typeface="+mn-ea"/>
              <a:cs typeface="Arial" panose="020B0604020202020204" pitchFamily="34" charset="0"/>
            </a:rPr>
            <a:t>102 million. </a:t>
          </a:r>
        </a:p>
        <a:p>
          <a:pPr lvl="0" algn="just"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n-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n-lt"/>
              <a:ea typeface="+mn-ea"/>
              <a:cs typeface="Arial" panose="020B0604020202020204" pitchFamily="34" charset="0"/>
            </a:rPr>
            <a:t>High Court </a:t>
          </a:r>
        </a:p>
      </dsp:txBody>
      <dsp:txXfrm>
        <a:off x="2641274" y="1130842"/>
        <a:ext cx="2052766" cy="3807697"/>
      </dsp:txXfrm>
    </dsp:sp>
    <dsp:sp modelId="{7302BD8D-A42F-43B2-94FF-9516899DB7C8}">
      <dsp:nvSpPr>
        <dsp:cNvPr id="0" name=""/>
        <dsp:cNvSpPr/>
      </dsp:nvSpPr>
      <dsp:spPr>
        <a:xfrm>
          <a:off x="2365025" y="511580"/>
          <a:ext cx="2276727" cy="65041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l" defTabSz="711200">
            <a:lnSpc>
              <a:spcPct val="90000"/>
            </a:lnSpc>
            <a:spcBef>
              <a:spcPct val="0"/>
            </a:spcBef>
            <a:spcAft>
              <a:spcPct val="35000"/>
            </a:spcAft>
          </a:pPr>
          <a:r>
            <a:rPr lang="en-US" sz="1600" kern="1200" dirty="0">
              <a:latin typeface="+mn-lt"/>
              <a:cs typeface="Arial" panose="020B0604020202020204" pitchFamily="34" charset="0"/>
            </a:rPr>
            <a:t>            Claim </a:t>
          </a:r>
        </a:p>
      </dsp:txBody>
      <dsp:txXfrm>
        <a:off x="2365025" y="511580"/>
        <a:ext cx="2276727" cy="650415"/>
      </dsp:txXfrm>
    </dsp:sp>
    <dsp:sp modelId="{F219E99F-0FFB-4CE5-B293-8F58E2A17058}">
      <dsp:nvSpPr>
        <dsp:cNvPr id="0" name=""/>
        <dsp:cNvSpPr/>
      </dsp:nvSpPr>
      <dsp:spPr>
        <a:xfrm>
          <a:off x="16367" y="1339187"/>
          <a:ext cx="2318579" cy="3514547"/>
        </a:xfrm>
        <a:prstGeom prst="wedgeRectCallout">
          <a:avLst>
            <a:gd name="adj1" fmla="val 62500"/>
            <a:gd name="adj2" fmla="val 20830"/>
          </a:avLst>
        </a:prstGeom>
        <a:solidFill>
          <a:schemeClr val="accent1">
            <a:tint val="50000"/>
            <a:hueOff val="-13089511"/>
            <a:satOff val="-703"/>
            <a:lumOff val="113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b="1" kern="1200" dirty="0">
              <a:latin typeface="+mn-lt"/>
              <a:cs typeface="Arial" panose="020B0604020202020204" pitchFamily="34" charset="0"/>
            </a:rPr>
            <a:t>VBS</a:t>
          </a:r>
          <a:r>
            <a:rPr lang="en-ZA" sz="1400" b="1" kern="1200" dirty="0">
              <a:effectLst/>
              <a:latin typeface="+mn-lt"/>
              <a:ea typeface="+mn-ea"/>
              <a:cs typeface="Arial" panose="020B0604020202020204" pitchFamily="34" charset="0"/>
            </a:rPr>
            <a:t> Bank (in liquidation) v USAASA</a:t>
          </a:r>
        </a:p>
        <a:p>
          <a:pPr lvl="0" algn="l" defTabSz="622300">
            <a:lnSpc>
              <a:spcPct val="90000"/>
            </a:lnSpc>
            <a:spcBef>
              <a:spcPct val="0"/>
            </a:spcBef>
            <a:spcAft>
              <a:spcPct val="35000"/>
            </a:spcAft>
          </a:pPr>
          <a:endParaRPr lang="en-ZA" sz="1400" b="1" kern="1200" dirty="0">
            <a:effectLst/>
            <a:latin typeface="+mn-lt"/>
            <a:ea typeface="+mn-ea"/>
            <a:cs typeface="Arial" panose="020B0604020202020204" pitchFamily="34" charset="0"/>
          </a:endParaRPr>
        </a:p>
      </dsp:txBody>
      <dsp:txXfrm>
        <a:off x="310362" y="1339187"/>
        <a:ext cx="2024583" cy="3514547"/>
      </dsp:txXfrm>
    </dsp:sp>
    <dsp:sp modelId="{6DE60506-F233-40EE-962B-9D738CF897BF}">
      <dsp:nvSpPr>
        <dsp:cNvPr id="0" name=""/>
        <dsp:cNvSpPr/>
      </dsp:nvSpPr>
      <dsp:spPr>
        <a:xfrm>
          <a:off x="0" y="511584"/>
          <a:ext cx="2335372" cy="58932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n-lt"/>
              <a:cs typeface="Arial" panose="020B0604020202020204" pitchFamily="34" charset="0"/>
            </a:rPr>
            <a:t>Parties </a:t>
          </a:r>
        </a:p>
      </dsp:txBody>
      <dsp:txXfrm>
        <a:off x="0" y="511584"/>
        <a:ext cx="2335372" cy="589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E60CF-D3D5-429D-ABAC-AE4FBAC9A1FE}">
      <dsp:nvSpPr>
        <dsp:cNvPr id="0" name=""/>
        <dsp:cNvSpPr/>
      </dsp:nvSpPr>
      <dsp:spPr>
        <a:xfrm>
          <a:off x="7066078" y="1025211"/>
          <a:ext cx="3741289" cy="4393455"/>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a:p>
          <a:pPr lvl="0" algn="l"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USAASA and Leratadima  signed the Supply and Delivery Agreement on 24 August 2015, which expired on 23 August 2018  for the supply of DTT STBs in the BDM Programme. The parties further signed an addendum to the main agreement on 10 April 2019 which expired on 30 June 2019</a:t>
          </a:r>
        </a:p>
        <a:p>
          <a:pPr lvl="0" algn="l"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dsp:txBody>
      <dsp:txXfrm>
        <a:off x="7540473" y="1025211"/>
        <a:ext cx="3266894" cy="4393455"/>
      </dsp:txXfrm>
    </dsp:sp>
    <dsp:sp modelId="{D28CEC61-EFF0-420E-8072-65818C723F51}">
      <dsp:nvSpPr>
        <dsp:cNvPr id="0" name=""/>
        <dsp:cNvSpPr/>
      </dsp:nvSpPr>
      <dsp:spPr>
        <a:xfrm>
          <a:off x="6982300" y="510660"/>
          <a:ext cx="3825067" cy="5578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b="1" kern="1200" dirty="0">
              <a:latin typeface="+mj-lt"/>
              <a:cs typeface="Arial" panose="020B0604020202020204" pitchFamily="34" charset="0"/>
            </a:rPr>
            <a:t>Details of the Claim</a:t>
          </a:r>
          <a:r>
            <a:rPr lang="en-US" sz="2700" b="1" kern="1200" dirty="0">
              <a:latin typeface="+mj-lt"/>
            </a:rPr>
            <a:t> </a:t>
          </a:r>
        </a:p>
      </dsp:txBody>
      <dsp:txXfrm>
        <a:off x="6982300" y="510660"/>
        <a:ext cx="3825067" cy="557868"/>
      </dsp:txXfrm>
    </dsp:sp>
    <dsp:sp modelId="{8EDE7265-F370-4228-BF2C-2A47C388DC65}">
      <dsp:nvSpPr>
        <dsp:cNvPr id="0" name=""/>
        <dsp:cNvSpPr/>
      </dsp:nvSpPr>
      <dsp:spPr>
        <a:xfrm>
          <a:off x="4773753" y="1067570"/>
          <a:ext cx="2167428" cy="4100847"/>
        </a:xfrm>
        <a:prstGeom prst="wedgeRectCallout">
          <a:avLst>
            <a:gd name="adj1" fmla="val 62500"/>
            <a:gd name="adj2" fmla="val 20830"/>
          </a:avLst>
        </a:prstGeom>
        <a:solidFill>
          <a:schemeClr val="accent1">
            <a:tint val="50000"/>
            <a:hueOff val="-4363171"/>
            <a:satOff val="-234"/>
            <a:lumOff val="378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Matter was heard on the 9</a:t>
          </a:r>
          <a:r>
            <a:rPr kumimoji="0" lang="en-GB" sz="1400" b="0" i="0" u="none" strike="noStrike" kern="1200" cap="none" spc="0" normalizeH="0" baseline="30000" noProof="0" dirty="0">
              <a:ln/>
              <a:effectLst/>
              <a:uLnTx/>
              <a:uFillTx/>
              <a:latin typeface="+mj-lt"/>
              <a:ea typeface="+mn-ea"/>
              <a:cs typeface="Arial" panose="020B0604020202020204" pitchFamily="34" charset="0"/>
            </a:rPr>
            <a:t>th</a:t>
          </a:r>
          <a:r>
            <a:rPr kumimoji="0" lang="en-GB" sz="1400" b="0" i="0" u="none" strike="noStrike" kern="1200" cap="none" spc="0" normalizeH="0" baseline="0" noProof="0" dirty="0">
              <a:ln/>
              <a:effectLst/>
              <a:uLnTx/>
              <a:uFillTx/>
              <a:latin typeface="+mj-lt"/>
              <a:ea typeface="+mn-ea"/>
              <a:cs typeface="Arial" panose="020B0604020202020204" pitchFamily="34" charset="0"/>
            </a:rPr>
            <a:t> May 2022 in the Johannesburg High Court and the court ruled against USAASA. USAASA is currently studying the Judgement</a:t>
          </a:r>
          <a:endParaRPr lang="en-US" sz="1400" kern="1200" dirty="0">
            <a:latin typeface="+mj-lt"/>
            <a:cs typeface="Arial" panose="020B0604020202020204" pitchFamily="34" charset="0"/>
          </a:endParaRPr>
        </a:p>
      </dsp:txBody>
      <dsp:txXfrm>
        <a:off x="5048583" y="1067570"/>
        <a:ext cx="1892598" cy="4100847"/>
      </dsp:txXfrm>
    </dsp:sp>
    <dsp:sp modelId="{7192ACD1-7124-4FBC-9251-04B50CB771D8}">
      <dsp:nvSpPr>
        <dsp:cNvPr id="0" name=""/>
        <dsp:cNvSpPr/>
      </dsp:nvSpPr>
      <dsp:spPr>
        <a:xfrm>
          <a:off x="4716797" y="507280"/>
          <a:ext cx="2202139" cy="56125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b="1" kern="1200" dirty="0">
              <a:latin typeface="+mj-lt"/>
              <a:cs typeface="Arial" panose="020B0604020202020204" pitchFamily="34" charset="0"/>
            </a:rPr>
            <a:t>Status</a:t>
          </a:r>
        </a:p>
      </dsp:txBody>
      <dsp:txXfrm>
        <a:off x="4716797" y="507280"/>
        <a:ext cx="2202139" cy="561252"/>
      </dsp:txXfrm>
    </dsp:sp>
    <dsp:sp modelId="{E8F15722-8EE9-4A82-92E2-1BF4A4830B40}">
      <dsp:nvSpPr>
        <dsp:cNvPr id="0" name=""/>
        <dsp:cNvSpPr/>
      </dsp:nvSpPr>
      <dsp:spPr>
        <a:xfrm>
          <a:off x="2487366" y="1110336"/>
          <a:ext cx="2073557" cy="3807697"/>
        </a:xfrm>
        <a:prstGeom prst="wedgeRectCallout">
          <a:avLst>
            <a:gd name="adj1" fmla="val 62500"/>
            <a:gd name="adj2" fmla="val 20830"/>
          </a:avLst>
        </a:prstGeom>
        <a:solidFill>
          <a:schemeClr val="accent1">
            <a:tint val="50000"/>
            <a:hueOff val="-8726342"/>
            <a:satOff val="-469"/>
            <a:lumOff val="757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ctr" defTabSz="622300">
            <a:lnSpc>
              <a:spcPct val="90000"/>
            </a:lnSpc>
            <a:spcBef>
              <a:spcPct val="0"/>
            </a:spcBef>
            <a:spcAft>
              <a:spcPct val="35000"/>
            </a:spcAft>
          </a:pPr>
          <a:r>
            <a:rPr kumimoji="0" lang="en-US" sz="1400" b="0" i="0" u="none" strike="noStrike" kern="1200" cap="none" spc="0" normalizeH="0" baseline="0" noProof="0" dirty="0">
              <a:ln/>
              <a:effectLst/>
              <a:uLnTx/>
              <a:uFillTx/>
              <a:latin typeface="+mj-lt"/>
              <a:ea typeface="+mn-ea"/>
              <a:cs typeface="Arial" panose="020B0604020202020204" pitchFamily="34" charset="0"/>
            </a:rPr>
            <a:t>R4.7 million plus interest</a:t>
          </a:r>
        </a:p>
        <a:p>
          <a:pPr lvl="0" algn="ctr" defTabSz="622300">
            <a:lnSpc>
              <a:spcPct val="90000"/>
            </a:lnSpc>
            <a:spcBef>
              <a:spcPct val="0"/>
            </a:spcBef>
            <a:spcAft>
              <a:spcPct val="35000"/>
            </a:spcAft>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On 7 June 2021, USAASA was served with a Notice of Motion claiming R4.7 million for invoices not paid together with costs and interest on the late payments of invoices</a:t>
          </a:r>
        </a:p>
        <a:p>
          <a:pPr lvl="0" algn="just"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dsp:txBody>
      <dsp:txXfrm>
        <a:off x="2750293" y="1110336"/>
        <a:ext cx="1810630" cy="3807697"/>
      </dsp:txXfrm>
    </dsp:sp>
    <dsp:sp modelId="{7302BD8D-A42F-43B2-94FF-9516899DB7C8}">
      <dsp:nvSpPr>
        <dsp:cNvPr id="0" name=""/>
        <dsp:cNvSpPr/>
      </dsp:nvSpPr>
      <dsp:spPr>
        <a:xfrm>
          <a:off x="2482005" y="492466"/>
          <a:ext cx="2043090" cy="5640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l" defTabSz="711200">
            <a:lnSpc>
              <a:spcPct val="90000"/>
            </a:lnSpc>
            <a:spcBef>
              <a:spcPct val="0"/>
            </a:spcBef>
            <a:spcAft>
              <a:spcPct val="35000"/>
            </a:spcAft>
          </a:pPr>
          <a:r>
            <a:rPr lang="en-US" sz="1600" b="1" kern="1200" dirty="0">
              <a:latin typeface="+mj-lt"/>
              <a:cs typeface="Arial" panose="020B0604020202020204" pitchFamily="34" charset="0"/>
            </a:rPr>
            <a:t>            Claim </a:t>
          </a:r>
        </a:p>
      </dsp:txBody>
      <dsp:txXfrm>
        <a:off x="2482005" y="492466"/>
        <a:ext cx="2043090" cy="564090"/>
      </dsp:txXfrm>
    </dsp:sp>
    <dsp:sp modelId="{F219E99F-0FFB-4CE5-B293-8F58E2A17058}">
      <dsp:nvSpPr>
        <dsp:cNvPr id="0" name=""/>
        <dsp:cNvSpPr/>
      </dsp:nvSpPr>
      <dsp:spPr>
        <a:xfrm>
          <a:off x="5364" y="1137489"/>
          <a:ext cx="2318579" cy="3514547"/>
        </a:xfrm>
        <a:prstGeom prst="wedgeRectCallout">
          <a:avLst>
            <a:gd name="adj1" fmla="val 62500"/>
            <a:gd name="adj2" fmla="val 20830"/>
          </a:avLst>
        </a:prstGeom>
        <a:solidFill>
          <a:schemeClr val="accent1">
            <a:tint val="50000"/>
            <a:hueOff val="-13089511"/>
            <a:satOff val="-703"/>
            <a:lumOff val="113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kumimoji="0" lang="sv-SE" sz="1400" b="1" i="0" u="none" strike="noStrike" kern="1200" cap="none" spc="0" normalizeH="0" baseline="0" noProof="0" dirty="0">
              <a:ln/>
              <a:effectLst/>
              <a:uLnTx/>
              <a:uFillTx/>
              <a:latin typeface="+mj-lt"/>
              <a:ea typeface="+mn-ea"/>
              <a:cs typeface="Arial" panose="020B0604020202020204" pitchFamily="34" charset="0"/>
            </a:rPr>
            <a:t>Leratadima Marketing Solutions (in liquidation) v USAASA</a:t>
          </a:r>
        </a:p>
        <a:p>
          <a:pPr lvl="0" algn="l"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Supplier of DTT STBs in the BDM Programme.</a:t>
          </a:r>
          <a:endParaRPr kumimoji="0" lang="sv-SE" sz="1400" b="0" i="0" u="none" strike="noStrike" kern="1200" cap="none" spc="0" normalizeH="0" baseline="0" noProof="0" dirty="0">
            <a:ln/>
            <a:effectLst/>
            <a:uLnTx/>
            <a:uFillTx/>
            <a:latin typeface="+mj-lt"/>
            <a:ea typeface="+mn-ea"/>
            <a:cs typeface="Arial" panose="020B0604020202020204" pitchFamily="34" charset="0"/>
          </a:endParaRPr>
        </a:p>
        <a:p>
          <a:pPr lvl="0" algn="l" defTabSz="622300">
            <a:lnSpc>
              <a:spcPct val="90000"/>
            </a:lnSpc>
            <a:spcBef>
              <a:spcPct val="0"/>
            </a:spcBef>
            <a:spcAft>
              <a:spcPct val="35000"/>
            </a:spcAft>
          </a:pPr>
          <a:endParaRPr kumimoji="0" lang="sv-SE" sz="1400" b="0" i="0" u="none" strike="noStrike" kern="1200" cap="none" spc="0" normalizeH="0" baseline="0" noProof="0" dirty="0">
            <a:ln/>
            <a:effectLst/>
            <a:uLnTx/>
            <a:uFillTx/>
            <a:latin typeface="+mj-lt"/>
            <a:ea typeface="+mn-ea"/>
            <a:cs typeface="Arial" panose="020B0604020202020204" pitchFamily="34" charset="0"/>
          </a:endParaRPr>
        </a:p>
      </dsp:txBody>
      <dsp:txXfrm>
        <a:off x="299360" y="1137489"/>
        <a:ext cx="2024583" cy="3514547"/>
      </dsp:txXfrm>
    </dsp:sp>
    <dsp:sp modelId="{6DE60506-F233-40EE-962B-9D738CF897BF}">
      <dsp:nvSpPr>
        <dsp:cNvPr id="0" name=""/>
        <dsp:cNvSpPr/>
      </dsp:nvSpPr>
      <dsp:spPr>
        <a:xfrm>
          <a:off x="0" y="519643"/>
          <a:ext cx="2335372" cy="58575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b="1" kern="1200" dirty="0">
              <a:latin typeface="+mj-lt"/>
              <a:cs typeface="Arial" panose="020B0604020202020204" pitchFamily="34" charset="0"/>
            </a:rPr>
            <a:t>Parties </a:t>
          </a:r>
        </a:p>
      </dsp:txBody>
      <dsp:txXfrm>
        <a:off x="0" y="519643"/>
        <a:ext cx="2335372" cy="585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E60CF-D3D5-429D-ABAC-AE4FBAC9A1FE}">
      <dsp:nvSpPr>
        <dsp:cNvPr id="0" name=""/>
        <dsp:cNvSpPr/>
      </dsp:nvSpPr>
      <dsp:spPr>
        <a:xfrm>
          <a:off x="7056784" y="978728"/>
          <a:ext cx="3571660" cy="4194256"/>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rtl="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USAASA and KST Trading signed a service level agreement on 18 January 2016, which expired on 17 January 2019 for the installation of the DTT Set Top Boxes at the households of BDM beneficiaries.</a:t>
          </a:r>
        </a:p>
      </dsp:txBody>
      <dsp:txXfrm>
        <a:off x="7509671" y="978728"/>
        <a:ext cx="3118773" cy="4194256"/>
      </dsp:txXfrm>
    </dsp:sp>
    <dsp:sp modelId="{D28CEC61-EFF0-420E-8072-65818C723F51}">
      <dsp:nvSpPr>
        <dsp:cNvPr id="0" name=""/>
        <dsp:cNvSpPr/>
      </dsp:nvSpPr>
      <dsp:spPr>
        <a:xfrm>
          <a:off x="6952089" y="487507"/>
          <a:ext cx="3651639" cy="5325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Details of the Claim</a:t>
          </a:r>
          <a:r>
            <a:rPr lang="en-US" sz="2700" kern="1200" dirty="0">
              <a:latin typeface="+mj-lt"/>
            </a:rPr>
            <a:t> </a:t>
          </a:r>
        </a:p>
      </dsp:txBody>
      <dsp:txXfrm>
        <a:off x="6952089" y="487507"/>
        <a:ext cx="3651639" cy="532575"/>
      </dsp:txXfrm>
    </dsp:sp>
    <dsp:sp modelId="{8EDE7265-F370-4228-BF2C-2A47C388DC65}">
      <dsp:nvSpPr>
        <dsp:cNvPr id="0" name=""/>
        <dsp:cNvSpPr/>
      </dsp:nvSpPr>
      <dsp:spPr>
        <a:xfrm>
          <a:off x="4791985" y="1088813"/>
          <a:ext cx="2069157" cy="3914915"/>
        </a:xfrm>
        <a:prstGeom prst="wedgeRectCallout">
          <a:avLst>
            <a:gd name="adj1" fmla="val 62500"/>
            <a:gd name="adj2" fmla="val 20830"/>
          </a:avLst>
        </a:prstGeom>
        <a:solidFill>
          <a:schemeClr val="accent1">
            <a:tint val="50000"/>
            <a:hueOff val="-4363171"/>
            <a:satOff val="-234"/>
            <a:lumOff val="378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Pleadings are closed. Waiting for matter to be enrolled in the High Court</a:t>
          </a:r>
          <a:r>
            <a:rPr kumimoji="0" lang="en-GB" sz="1400" b="0" i="0" u="none" strike="noStrike" kern="1200" cap="none" spc="0" normalizeH="0" baseline="0" noProof="0" dirty="0">
              <a:ln/>
              <a:effectLst/>
              <a:uLnTx/>
              <a:uFillTx/>
              <a:latin typeface="+mj-lt"/>
              <a:ea typeface="+mn-ea"/>
              <a:cs typeface="+mn-cs"/>
            </a:rPr>
            <a:t>. </a:t>
          </a:r>
          <a:endParaRPr lang="en-US" sz="1400" kern="1200" dirty="0">
            <a:latin typeface="+mj-lt"/>
            <a:cs typeface="Arial" panose="020B0604020202020204" pitchFamily="34" charset="0"/>
          </a:endParaRPr>
        </a:p>
      </dsp:txBody>
      <dsp:txXfrm>
        <a:off x="5054355" y="1088813"/>
        <a:ext cx="1806788" cy="3914915"/>
      </dsp:txXfrm>
    </dsp:sp>
    <dsp:sp modelId="{7192ACD1-7124-4FBC-9251-04B50CB771D8}">
      <dsp:nvSpPr>
        <dsp:cNvPr id="0" name=""/>
        <dsp:cNvSpPr/>
      </dsp:nvSpPr>
      <dsp:spPr>
        <a:xfrm>
          <a:off x="4791977" y="538877"/>
          <a:ext cx="2102294" cy="5358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Status</a:t>
          </a:r>
        </a:p>
      </dsp:txBody>
      <dsp:txXfrm>
        <a:off x="4791977" y="538877"/>
        <a:ext cx="2102294" cy="535805"/>
      </dsp:txXfrm>
    </dsp:sp>
    <dsp:sp modelId="{E8F15722-8EE9-4A82-92E2-1BF4A4830B40}">
      <dsp:nvSpPr>
        <dsp:cNvPr id="0" name=""/>
        <dsp:cNvSpPr/>
      </dsp:nvSpPr>
      <dsp:spPr>
        <a:xfrm>
          <a:off x="2644848" y="1089692"/>
          <a:ext cx="1979542" cy="3635056"/>
        </a:xfrm>
        <a:prstGeom prst="wedgeRectCallout">
          <a:avLst>
            <a:gd name="adj1" fmla="val 62500"/>
            <a:gd name="adj2" fmla="val 20830"/>
          </a:avLst>
        </a:prstGeom>
        <a:solidFill>
          <a:schemeClr val="accent1">
            <a:tint val="50000"/>
            <a:hueOff val="-8726342"/>
            <a:satOff val="-469"/>
            <a:lumOff val="757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ctr" defTabSz="622300">
            <a:lnSpc>
              <a:spcPct val="90000"/>
            </a:lnSpc>
            <a:spcBef>
              <a:spcPct val="0"/>
            </a:spcBef>
            <a:spcAft>
              <a:spcPct val="35000"/>
            </a:spcAft>
          </a:pPr>
          <a:r>
            <a:rPr kumimoji="0" lang="en-US" sz="1400" b="0" i="0" u="none" strike="noStrike" kern="1200" cap="none" spc="0" normalizeH="0" baseline="0" noProof="0" dirty="0">
              <a:ln/>
              <a:effectLst/>
              <a:uLnTx/>
              <a:uFillTx/>
              <a:latin typeface="+mj-lt"/>
              <a:ea typeface="+mn-ea"/>
              <a:cs typeface="Arial" panose="020B0604020202020204" pitchFamily="34" charset="0"/>
            </a:rPr>
            <a:t>R1. 8 million</a:t>
          </a:r>
        </a:p>
        <a:p>
          <a:pPr lvl="0" algn="ctr" defTabSz="622300">
            <a:lnSpc>
              <a:spcPct val="90000"/>
            </a:lnSpc>
            <a:spcBef>
              <a:spcPct val="0"/>
            </a:spcBef>
            <a:spcAft>
              <a:spcPct val="35000"/>
            </a:spcAft>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KST trading is demanding payment of the escalation rate for installation fees paid by USAASA for the 2016/2017, 2017/2018 and 2018/2019 financial years</a:t>
          </a:r>
          <a:r>
            <a:rPr kumimoji="0" lang="en-GB" sz="1400" b="0" i="0" u="none" strike="noStrike" kern="1200" cap="none" spc="0" normalizeH="0" baseline="0" noProof="0" dirty="0">
              <a:ln/>
              <a:effectLst/>
              <a:uLnTx/>
              <a:uFillTx/>
              <a:latin typeface="+mj-lt"/>
              <a:ea typeface="+mn-ea"/>
              <a:cs typeface="+mn-cs"/>
            </a:rPr>
            <a:t>.</a:t>
          </a:r>
        </a:p>
        <a:p>
          <a:pPr lvl="0" algn="just"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mn-cs"/>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mn-cs"/>
            </a:rPr>
            <a:t>High Court </a:t>
          </a:r>
          <a:endParaRPr lang="en-US" sz="1400" kern="1200" dirty="0">
            <a:latin typeface="+mj-lt"/>
            <a:cs typeface="Arial" panose="020B0604020202020204" pitchFamily="34" charset="0"/>
          </a:endParaRPr>
        </a:p>
      </dsp:txBody>
      <dsp:txXfrm>
        <a:off x="2895854" y="1089692"/>
        <a:ext cx="1728536" cy="3635056"/>
      </dsp:txXfrm>
    </dsp:sp>
    <dsp:sp modelId="{7302BD8D-A42F-43B2-94FF-9516899DB7C8}">
      <dsp:nvSpPr>
        <dsp:cNvPr id="0" name=""/>
        <dsp:cNvSpPr/>
      </dsp:nvSpPr>
      <dsp:spPr>
        <a:xfrm>
          <a:off x="2635291" y="538878"/>
          <a:ext cx="1950457" cy="53851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l" defTabSz="711200">
            <a:lnSpc>
              <a:spcPct val="90000"/>
            </a:lnSpc>
            <a:spcBef>
              <a:spcPct val="0"/>
            </a:spcBef>
            <a:spcAft>
              <a:spcPct val="35000"/>
            </a:spcAft>
          </a:pPr>
          <a:r>
            <a:rPr lang="en-US" sz="1600" kern="1200" dirty="0">
              <a:latin typeface="+mj-lt"/>
              <a:cs typeface="Arial" panose="020B0604020202020204" pitchFamily="34" charset="0"/>
            </a:rPr>
            <a:t>            Claim </a:t>
          </a:r>
        </a:p>
      </dsp:txBody>
      <dsp:txXfrm>
        <a:off x="2635291" y="538878"/>
        <a:ext cx="1950457" cy="538514"/>
      </dsp:txXfrm>
    </dsp:sp>
    <dsp:sp modelId="{F219E99F-0FFB-4CE5-B293-8F58E2A17058}">
      <dsp:nvSpPr>
        <dsp:cNvPr id="0" name=""/>
        <dsp:cNvSpPr/>
      </dsp:nvSpPr>
      <dsp:spPr>
        <a:xfrm>
          <a:off x="286355" y="1115609"/>
          <a:ext cx="2213455" cy="3355198"/>
        </a:xfrm>
        <a:prstGeom prst="wedgeRectCallout">
          <a:avLst>
            <a:gd name="adj1" fmla="val 62500"/>
            <a:gd name="adj2" fmla="val 20830"/>
          </a:avLst>
        </a:prstGeom>
        <a:solidFill>
          <a:schemeClr val="accent1">
            <a:tint val="50000"/>
            <a:hueOff val="-13089511"/>
            <a:satOff val="-703"/>
            <a:lumOff val="113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effectLst/>
              <a:uLnTx/>
              <a:uFillTx/>
              <a:latin typeface="+mj-lt"/>
              <a:ea typeface="+mn-ea"/>
              <a:cs typeface="Arial" panose="020B0604020202020204" pitchFamily="34" charset="0"/>
            </a:rPr>
            <a:t>KST Trading v USAASA</a:t>
          </a:r>
        </a:p>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a:ln/>
            <a:effectLst/>
            <a:uLnTx/>
            <a:uFillTx/>
            <a:latin typeface="+mj-lt"/>
            <a:ea typeface="+mn-ea"/>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effectLst/>
              <a:uLnTx/>
              <a:uFillTx/>
              <a:latin typeface="+mj-lt"/>
              <a:ea typeface="+mn-ea"/>
              <a:cs typeface="Arial" panose="020B0604020202020204" pitchFamily="34" charset="0"/>
            </a:rPr>
            <a:t>Installation Company of the DTT Set Top Boxes at the households of BDM beneficiaries.</a:t>
          </a:r>
          <a:endParaRPr lang="en-US" sz="1400" b="1" kern="1200" dirty="0">
            <a:latin typeface="+mj-lt"/>
            <a:cs typeface="Arial" panose="020B0604020202020204" pitchFamily="34" charset="0"/>
          </a:endParaRPr>
        </a:p>
        <a:p>
          <a:pPr lvl="0" algn="l" defTabSz="622300">
            <a:lnSpc>
              <a:spcPct val="90000"/>
            </a:lnSpc>
            <a:spcBef>
              <a:spcPct val="0"/>
            </a:spcBef>
            <a:spcAft>
              <a:spcPct val="35000"/>
            </a:spcAft>
          </a:pPr>
          <a:endParaRPr lang="en-US" sz="1400" kern="1200" dirty="0">
            <a:latin typeface="+mj-lt"/>
            <a:cs typeface="Arial" panose="020B0604020202020204" pitchFamily="34" charset="0"/>
          </a:endParaRPr>
        </a:p>
      </dsp:txBody>
      <dsp:txXfrm>
        <a:off x="567021" y="1115609"/>
        <a:ext cx="1932789" cy="3355198"/>
      </dsp:txXfrm>
    </dsp:sp>
    <dsp:sp modelId="{6DE60506-F233-40EE-962B-9D738CF897BF}">
      <dsp:nvSpPr>
        <dsp:cNvPr id="0" name=""/>
        <dsp:cNvSpPr/>
      </dsp:nvSpPr>
      <dsp:spPr>
        <a:xfrm>
          <a:off x="286355" y="529623"/>
          <a:ext cx="2229486" cy="5591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Parties </a:t>
          </a:r>
        </a:p>
      </dsp:txBody>
      <dsp:txXfrm>
        <a:off x="286355" y="529623"/>
        <a:ext cx="2229486" cy="559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E60CF-D3D5-429D-ABAC-AE4FBAC9A1FE}">
      <dsp:nvSpPr>
        <dsp:cNvPr id="0" name=""/>
        <dsp:cNvSpPr/>
      </dsp:nvSpPr>
      <dsp:spPr>
        <a:xfrm>
          <a:off x="7066078" y="953189"/>
          <a:ext cx="3741289" cy="4393455"/>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a:p>
          <a:pPr lvl="0" algn="l"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USAASA and Leratadima  signed the Supply and Delivery Agreement on 24 August 2015, which expired on 23 August 2018  for the supply of DTT STBs in the BDM Programme. The parties further signed an addendum to the main agreement on 10 April 2019 which expired on 30 June 2019.</a:t>
          </a:r>
        </a:p>
        <a:p>
          <a:pPr lvl="0" algn="l"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a:p>
          <a:pPr lvl="0" algn="l"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dsp:txBody>
      <dsp:txXfrm>
        <a:off x="7540473" y="953189"/>
        <a:ext cx="3266894" cy="4393455"/>
      </dsp:txXfrm>
    </dsp:sp>
    <dsp:sp modelId="{D28CEC61-EFF0-420E-8072-65818C723F51}">
      <dsp:nvSpPr>
        <dsp:cNvPr id="0" name=""/>
        <dsp:cNvSpPr/>
      </dsp:nvSpPr>
      <dsp:spPr>
        <a:xfrm>
          <a:off x="6982300" y="396308"/>
          <a:ext cx="3825067" cy="5578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Details of the Claim</a:t>
          </a:r>
          <a:r>
            <a:rPr lang="en-US" sz="2700" kern="1200" dirty="0">
              <a:latin typeface="+mj-lt"/>
            </a:rPr>
            <a:t> </a:t>
          </a:r>
        </a:p>
      </dsp:txBody>
      <dsp:txXfrm>
        <a:off x="6982300" y="396308"/>
        <a:ext cx="3825067" cy="557868"/>
      </dsp:txXfrm>
    </dsp:sp>
    <dsp:sp modelId="{8EDE7265-F370-4228-BF2C-2A47C388DC65}">
      <dsp:nvSpPr>
        <dsp:cNvPr id="0" name=""/>
        <dsp:cNvSpPr/>
      </dsp:nvSpPr>
      <dsp:spPr>
        <a:xfrm>
          <a:off x="4773753" y="957791"/>
          <a:ext cx="2167428" cy="4100847"/>
        </a:xfrm>
        <a:prstGeom prst="wedgeRectCallout">
          <a:avLst>
            <a:gd name="adj1" fmla="val 62500"/>
            <a:gd name="adj2" fmla="val 20830"/>
          </a:avLst>
        </a:prstGeom>
        <a:solidFill>
          <a:schemeClr val="accent1">
            <a:tint val="50000"/>
            <a:hueOff val="-4363171"/>
            <a:satOff val="-234"/>
            <a:lumOff val="378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just" defTabSz="622300" rtl="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Matter to be enrolled for hearing under auspices of AFSA. Hearing scheduled for 22 August 2022 </a:t>
          </a:r>
          <a:endParaRPr lang="en-US" sz="1400" kern="1200" dirty="0">
            <a:latin typeface="+mj-lt"/>
            <a:cs typeface="Arial" panose="020B0604020202020204" pitchFamily="34" charset="0"/>
          </a:endParaRPr>
        </a:p>
      </dsp:txBody>
      <dsp:txXfrm>
        <a:off x="5048583" y="957791"/>
        <a:ext cx="1892598" cy="4100847"/>
      </dsp:txXfrm>
    </dsp:sp>
    <dsp:sp modelId="{7192ACD1-7124-4FBC-9251-04B50CB771D8}">
      <dsp:nvSpPr>
        <dsp:cNvPr id="0" name=""/>
        <dsp:cNvSpPr/>
      </dsp:nvSpPr>
      <dsp:spPr>
        <a:xfrm>
          <a:off x="4716797" y="392916"/>
          <a:ext cx="2202139" cy="56125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Status</a:t>
          </a:r>
        </a:p>
      </dsp:txBody>
      <dsp:txXfrm>
        <a:off x="4716797" y="392916"/>
        <a:ext cx="2202139" cy="561252"/>
      </dsp:txXfrm>
    </dsp:sp>
    <dsp:sp modelId="{E8F15722-8EE9-4A82-92E2-1BF4A4830B40}">
      <dsp:nvSpPr>
        <dsp:cNvPr id="0" name=""/>
        <dsp:cNvSpPr/>
      </dsp:nvSpPr>
      <dsp:spPr>
        <a:xfrm>
          <a:off x="2481996" y="954182"/>
          <a:ext cx="2073557" cy="3807697"/>
        </a:xfrm>
        <a:prstGeom prst="wedgeRectCallout">
          <a:avLst>
            <a:gd name="adj1" fmla="val 62500"/>
            <a:gd name="adj2" fmla="val 20830"/>
          </a:avLst>
        </a:prstGeom>
        <a:solidFill>
          <a:schemeClr val="accent1">
            <a:tint val="50000"/>
            <a:hueOff val="-8726342"/>
            <a:satOff val="-469"/>
            <a:lumOff val="757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ctr" defTabSz="622300">
            <a:lnSpc>
              <a:spcPct val="90000"/>
            </a:lnSpc>
            <a:spcBef>
              <a:spcPct val="0"/>
            </a:spcBef>
            <a:spcAft>
              <a:spcPct val="35000"/>
            </a:spcAft>
          </a:pPr>
          <a:r>
            <a:rPr kumimoji="0" lang="en-US" sz="1400" b="0" i="0" u="none" strike="noStrike" kern="1200" cap="none" spc="0" normalizeH="0" baseline="0" noProof="0" dirty="0">
              <a:ln/>
              <a:effectLst/>
              <a:uLnTx/>
              <a:uFillTx/>
              <a:latin typeface="+mj-lt"/>
              <a:ea typeface="+mn-ea"/>
              <a:cs typeface="Arial" panose="020B0604020202020204" pitchFamily="34" charset="0"/>
            </a:rPr>
            <a:t>R198 million</a:t>
          </a:r>
        </a:p>
        <a:p>
          <a:pPr lvl="0" algn="ctr" defTabSz="622300">
            <a:lnSpc>
              <a:spcPct val="90000"/>
            </a:lnSpc>
            <a:spcBef>
              <a:spcPct val="0"/>
            </a:spcBef>
            <a:spcAft>
              <a:spcPct val="35000"/>
            </a:spcAft>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This claim for alleged consequential damages result from the suspension of the manufacturing of DTT Set Top Boxes, alleged non-payment of invoices as well as the variance in the exchange rate for foreign components required for the manufacturing of the Set Top Boxes .</a:t>
          </a: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AFSA</a:t>
          </a:r>
          <a:endParaRPr lang="en-US" sz="1400" kern="1200" dirty="0">
            <a:latin typeface="+mj-lt"/>
            <a:cs typeface="Arial" panose="020B0604020202020204" pitchFamily="34" charset="0"/>
          </a:endParaRPr>
        </a:p>
      </dsp:txBody>
      <dsp:txXfrm>
        <a:off x="2744923" y="954182"/>
        <a:ext cx="1810630" cy="3807697"/>
      </dsp:txXfrm>
    </dsp:sp>
    <dsp:sp modelId="{7302BD8D-A42F-43B2-94FF-9516899DB7C8}">
      <dsp:nvSpPr>
        <dsp:cNvPr id="0" name=""/>
        <dsp:cNvSpPr/>
      </dsp:nvSpPr>
      <dsp:spPr>
        <a:xfrm>
          <a:off x="2482005" y="377686"/>
          <a:ext cx="2043090" cy="5640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l" defTabSz="711200">
            <a:lnSpc>
              <a:spcPct val="90000"/>
            </a:lnSpc>
            <a:spcBef>
              <a:spcPct val="0"/>
            </a:spcBef>
            <a:spcAft>
              <a:spcPct val="35000"/>
            </a:spcAft>
          </a:pPr>
          <a:r>
            <a:rPr lang="en-US" sz="1600" kern="1200" dirty="0">
              <a:latin typeface="+mj-lt"/>
              <a:cs typeface="Arial" panose="020B0604020202020204" pitchFamily="34" charset="0"/>
            </a:rPr>
            <a:t>            Claim </a:t>
          </a:r>
        </a:p>
      </dsp:txBody>
      <dsp:txXfrm>
        <a:off x="2482005" y="377686"/>
        <a:ext cx="2043090" cy="564090"/>
      </dsp:txXfrm>
    </dsp:sp>
    <dsp:sp modelId="{F219E99F-0FFB-4CE5-B293-8F58E2A17058}">
      <dsp:nvSpPr>
        <dsp:cNvPr id="0" name=""/>
        <dsp:cNvSpPr/>
      </dsp:nvSpPr>
      <dsp:spPr>
        <a:xfrm>
          <a:off x="0" y="980916"/>
          <a:ext cx="2318579" cy="3514547"/>
        </a:xfrm>
        <a:prstGeom prst="wedgeRectCallout">
          <a:avLst>
            <a:gd name="adj1" fmla="val 62500"/>
            <a:gd name="adj2" fmla="val 20830"/>
          </a:avLst>
        </a:prstGeom>
        <a:solidFill>
          <a:schemeClr val="accent1">
            <a:tint val="50000"/>
            <a:hueOff val="-13089511"/>
            <a:satOff val="-703"/>
            <a:lumOff val="113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effectLst/>
              <a:uLnTx/>
              <a:uFillTx/>
              <a:latin typeface="+mj-lt"/>
              <a:ea typeface="+mn-ea"/>
              <a:cs typeface="Arial" panose="020B0604020202020204" pitchFamily="34" charset="0"/>
            </a:rPr>
            <a:t>Trading Leratadima Marketing Solutions (in liquidation) v USAASA - Arbitration</a:t>
          </a:r>
          <a:endParaRPr kumimoji="0" lang="en-US" sz="1400" b="1" i="0" u="none" strike="noStrike" kern="1200" cap="none" spc="0" normalizeH="0" baseline="0" noProof="0" dirty="0">
            <a:ln/>
            <a:effectLst/>
            <a:highlight>
              <a:srgbClr val="FFFF00"/>
            </a:highlight>
            <a:uLnTx/>
            <a:uFillTx/>
            <a:latin typeface="+mj-lt"/>
            <a:ea typeface="+mn-ea"/>
            <a:cs typeface="Arial" panose="020B060402020202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a:ln/>
            <a:effectLst/>
            <a:uLnTx/>
            <a:uFillTx/>
            <a:latin typeface="+mj-lt"/>
            <a:ea typeface="+mn-ea"/>
            <a:cs typeface="Arial" panose="020B060402020202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effectLst/>
              <a:uLnTx/>
              <a:uFillTx/>
              <a:latin typeface="+mj-lt"/>
              <a:ea typeface="+mn-ea"/>
              <a:cs typeface="Arial" panose="020B0604020202020204" pitchFamily="34" charset="0"/>
            </a:rPr>
            <a:t>Supplier of DTT STBs in the BDM Programme.</a:t>
          </a:r>
          <a:endParaRPr kumimoji="0" lang="en-US" sz="1400" b="1" i="0" u="none" strike="noStrike" kern="1200" cap="none" spc="0" normalizeH="0" baseline="0" noProof="0" dirty="0">
            <a:ln/>
            <a:effectLst/>
            <a:uLnTx/>
            <a:uFillTx/>
            <a:latin typeface="+mj-lt"/>
            <a:ea typeface="+mn-ea"/>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kern="1200" dirty="0">
            <a:latin typeface="+mj-lt"/>
            <a:cs typeface="Arial" panose="020B0604020202020204" pitchFamily="34" charset="0"/>
          </a:endParaRPr>
        </a:p>
        <a:p>
          <a:pPr lvl="0" algn="l" defTabSz="622300">
            <a:lnSpc>
              <a:spcPct val="90000"/>
            </a:lnSpc>
            <a:spcBef>
              <a:spcPct val="0"/>
            </a:spcBef>
            <a:spcAft>
              <a:spcPct val="35000"/>
            </a:spcAft>
          </a:pPr>
          <a:endParaRPr lang="en-US" sz="1400" kern="1200" dirty="0">
            <a:latin typeface="+mj-lt"/>
            <a:cs typeface="Arial" panose="020B0604020202020204" pitchFamily="34" charset="0"/>
          </a:endParaRPr>
        </a:p>
      </dsp:txBody>
      <dsp:txXfrm>
        <a:off x="293995" y="980916"/>
        <a:ext cx="2024583" cy="3514547"/>
      </dsp:txXfrm>
    </dsp:sp>
    <dsp:sp modelId="{6DE60506-F233-40EE-962B-9D738CF897BF}">
      <dsp:nvSpPr>
        <dsp:cNvPr id="0" name=""/>
        <dsp:cNvSpPr/>
      </dsp:nvSpPr>
      <dsp:spPr>
        <a:xfrm>
          <a:off x="0" y="404870"/>
          <a:ext cx="2335372" cy="58575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Parties </a:t>
          </a:r>
        </a:p>
      </dsp:txBody>
      <dsp:txXfrm>
        <a:off x="0" y="404870"/>
        <a:ext cx="2335372" cy="5857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E60CF-D3D5-429D-ABAC-AE4FBAC9A1FE}">
      <dsp:nvSpPr>
        <dsp:cNvPr id="0" name=""/>
        <dsp:cNvSpPr/>
      </dsp:nvSpPr>
      <dsp:spPr>
        <a:xfrm>
          <a:off x="7066078" y="1025211"/>
          <a:ext cx="3741289" cy="4393455"/>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rtl="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On 24 August 2015, USAASA and CZ Electronics entered into a Supply and Delivery Agreement which expired on 23 August 2018, for the supply of DTT Set Top Boxes in the BDM Programme.</a:t>
          </a:r>
        </a:p>
      </dsp:txBody>
      <dsp:txXfrm>
        <a:off x="7540473" y="1025211"/>
        <a:ext cx="3266894" cy="4393455"/>
      </dsp:txXfrm>
    </dsp:sp>
    <dsp:sp modelId="{D28CEC61-EFF0-420E-8072-65818C723F51}">
      <dsp:nvSpPr>
        <dsp:cNvPr id="0" name=""/>
        <dsp:cNvSpPr/>
      </dsp:nvSpPr>
      <dsp:spPr>
        <a:xfrm>
          <a:off x="6982300" y="420544"/>
          <a:ext cx="3825067" cy="5578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Details of the Claim</a:t>
          </a:r>
          <a:r>
            <a:rPr lang="en-US" sz="2700" kern="1200" dirty="0">
              <a:latin typeface="+mj-lt"/>
            </a:rPr>
            <a:t> </a:t>
          </a:r>
        </a:p>
      </dsp:txBody>
      <dsp:txXfrm>
        <a:off x="6982300" y="420544"/>
        <a:ext cx="3825067" cy="557868"/>
      </dsp:txXfrm>
    </dsp:sp>
    <dsp:sp modelId="{8EDE7265-F370-4228-BF2C-2A47C388DC65}">
      <dsp:nvSpPr>
        <dsp:cNvPr id="0" name=""/>
        <dsp:cNvSpPr/>
      </dsp:nvSpPr>
      <dsp:spPr>
        <a:xfrm>
          <a:off x="4773753" y="982027"/>
          <a:ext cx="2167428" cy="4100847"/>
        </a:xfrm>
        <a:prstGeom prst="wedgeRectCallout">
          <a:avLst>
            <a:gd name="adj1" fmla="val 62500"/>
            <a:gd name="adj2" fmla="val 20830"/>
          </a:avLst>
        </a:prstGeom>
        <a:solidFill>
          <a:schemeClr val="accent1">
            <a:tint val="50000"/>
            <a:hueOff val="-4363171"/>
            <a:satOff val="-234"/>
            <a:lumOff val="378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just" defTabSz="622300" rtl="0">
            <a:lnSpc>
              <a:spcPct val="100000"/>
            </a:lnSpc>
            <a:spcBef>
              <a:spcPct val="0"/>
            </a:spcBef>
            <a:spcAft>
              <a:spcPts val="0"/>
            </a:spcAft>
          </a:pPr>
          <a:r>
            <a:rPr kumimoji="0" lang="en-GB" sz="1400" b="0" i="0" u="none" strike="noStrike" kern="1200" cap="none" spc="0" normalizeH="0" baseline="0" noProof="0" dirty="0">
              <a:ln/>
              <a:effectLst/>
              <a:uLnTx/>
              <a:uFillTx/>
              <a:latin typeface="+mj-lt"/>
              <a:ea typeface="+mn-ea"/>
              <a:cs typeface="Arial" panose="020B0604020202020204" pitchFamily="34" charset="0"/>
            </a:rPr>
            <a:t>The Arbitrator made an award in favour of USAASA. </a:t>
          </a:r>
        </a:p>
        <a:p>
          <a:pPr lvl="0" algn="just" defTabSz="622300" rtl="0">
            <a:lnSpc>
              <a:spcPct val="100000"/>
            </a:lnSpc>
            <a:spcBef>
              <a:spcPct val="0"/>
            </a:spcBef>
            <a:spcAft>
              <a:spcPts val="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a:p>
          <a:pPr lvl="0" algn="just" defTabSz="622300" rtl="0">
            <a:lnSpc>
              <a:spcPct val="100000"/>
            </a:lnSpc>
            <a:spcBef>
              <a:spcPct val="0"/>
            </a:spcBef>
            <a:spcAft>
              <a:spcPts val="0"/>
            </a:spcAft>
          </a:pPr>
          <a:r>
            <a:rPr kumimoji="0" lang="en-GB" sz="1400" b="0" i="0" u="none" strike="noStrike" kern="1200" cap="none" spc="0" normalizeH="0" baseline="0" noProof="0" dirty="0">
              <a:ln/>
              <a:effectLst/>
              <a:uLnTx/>
              <a:uFillTx/>
              <a:latin typeface="+mj-lt"/>
              <a:ea typeface="+mn-ea"/>
              <a:cs typeface="Arial" panose="020B0604020202020204" pitchFamily="34" charset="0"/>
            </a:rPr>
            <a:t>The claimant has filed an appeal and the matter is due to be set down for appeal</a:t>
          </a:r>
          <a:endParaRPr lang="en-US" sz="1400" kern="1200" dirty="0">
            <a:highlight>
              <a:srgbClr val="FFFF00"/>
            </a:highlight>
            <a:latin typeface="+mj-lt"/>
            <a:cs typeface="Arial" panose="020B0604020202020204" pitchFamily="34" charset="0"/>
          </a:endParaRPr>
        </a:p>
      </dsp:txBody>
      <dsp:txXfrm>
        <a:off x="5048583" y="982027"/>
        <a:ext cx="1892598" cy="4100847"/>
      </dsp:txXfrm>
    </dsp:sp>
    <dsp:sp modelId="{7192ACD1-7124-4FBC-9251-04B50CB771D8}">
      <dsp:nvSpPr>
        <dsp:cNvPr id="0" name=""/>
        <dsp:cNvSpPr/>
      </dsp:nvSpPr>
      <dsp:spPr>
        <a:xfrm>
          <a:off x="4716797" y="417165"/>
          <a:ext cx="2202139" cy="56125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Status</a:t>
          </a:r>
        </a:p>
      </dsp:txBody>
      <dsp:txXfrm>
        <a:off x="4716797" y="417165"/>
        <a:ext cx="2202139" cy="561252"/>
      </dsp:txXfrm>
    </dsp:sp>
    <dsp:sp modelId="{E8F15722-8EE9-4A82-92E2-1BF4A4830B40}">
      <dsp:nvSpPr>
        <dsp:cNvPr id="0" name=""/>
        <dsp:cNvSpPr/>
      </dsp:nvSpPr>
      <dsp:spPr>
        <a:xfrm>
          <a:off x="2481996" y="987157"/>
          <a:ext cx="2073557" cy="3807697"/>
        </a:xfrm>
        <a:prstGeom prst="wedgeRectCallout">
          <a:avLst>
            <a:gd name="adj1" fmla="val 62500"/>
            <a:gd name="adj2" fmla="val 20830"/>
          </a:avLst>
        </a:prstGeom>
        <a:solidFill>
          <a:schemeClr val="accent1">
            <a:tint val="50000"/>
            <a:hueOff val="-8726342"/>
            <a:satOff val="-469"/>
            <a:lumOff val="757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ctr" defTabSz="622300">
            <a:lnSpc>
              <a:spcPct val="90000"/>
            </a:lnSpc>
            <a:spcBef>
              <a:spcPct val="0"/>
            </a:spcBef>
            <a:spcAft>
              <a:spcPct val="35000"/>
            </a:spcAft>
          </a:pPr>
          <a:r>
            <a:rPr kumimoji="0" lang="en-US" sz="1400" b="0" i="0" u="none" strike="noStrike" kern="1200" cap="none" spc="0" normalizeH="0" baseline="0" noProof="0" dirty="0">
              <a:ln/>
              <a:effectLst/>
              <a:uLnTx/>
              <a:uFillTx/>
              <a:latin typeface="+mj-lt"/>
              <a:ea typeface="+mn-ea"/>
              <a:cs typeface="Arial" panose="020B0604020202020204" pitchFamily="34" charset="0"/>
            </a:rPr>
            <a:t>R46 million</a:t>
          </a:r>
        </a:p>
        <a:p>
          <a:pPr lvl="0" algn="ctr" defTabSz="622300">
            <a:lnSpc>
              <a:spcPct val="90000"/>
            </a:lnSpc>
            <a:spcBef>
              <a:spcPct val="0"/>
            </a:spcBef>
            <a:spcAft>
              <a:spcPct val="35000"/>
            </a:spcAft>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This  claim is for alleged variance in the exchange rate paid for foreign components required for the manufacturing of DTT Set Top Boxes.</a:t>
          </a:r>
        </a:p>
        <a:p>
          <a:pPr lvl="0" algn="just" defTabSz="62230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AFSA</a:t>
          </a:r>
          <a:endParaRPr lang="en-US" sz="1400" kern="1200" dirty="0">
            <a:latin typeface="+mj-lt"/>
            <a:cs typeface="Arial" panose="020B0604020202020204" pitchFamily="34" charset="0"/>
          </a:endParaRPr>
        </a:p>
      </dsp:txBody>
      <dsp:txXfrm>
        <a:off x="2744923" y="987157"/>
        <a:ext cx="1810630" cy="3807697"/>
      </dsp:txXfrm>
    </dsp:sp>
    <dsp:sp modelId="{7302BD8D-A42F-43B2-94FF-9516899DB7C8}">
      <dsp:nvSpPr>
        <dsp:cNvPr id="0" name=""/>
        <dsp:cNvSpPr/>
      </dsp:nvSpPr>
      <dsp:spPr>
        <a:xfrm>
          <a:off x="2482005" y="414325"/>
          <a:ext cx="2043090" cy="5640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l" defTabSz="711200">
            <a:lnSpc>
              <a:spcPct val="90000"/>
            </a:lnSpc>
            <a:spcBef>
              <a:spcPct val="0"/>
            </a:spcBef>
            <a:spcAft>
              <a:spcPct val="35000"/>
            </a:spcAft>
          </a:pPr>
          <a:r>
            <a:rPr lang="en-US" sz="1600" kern="1200" dirty="0">
              <a:latin typeface="+mj-lt"/>
              <a:cs typeface="Arial" panose="020B0604020202020204" pitchFamily="34" charset="0"/>
            </a:rPr>
            <a:t>            Claim </a:t>
          </a:r>
        </a:p>
      </dsp:txBody>
      <dsp:txXfrm>
        <a:off x="2482005" y="414325"/>
        <a:ext cx="2043090" cy="564090"/>
      </dsp:txXfrm>
    </dsp:sp>
    <dsp:sp modelId="{F219E99F-0FFB-4CE5-B293-8F58E2A17058}">
      <dsp:nvSpPr>
        <dsp:cNvPr id="0" name=""/>
        <dsp:cNvSpPr/>
      </dsp:nvSpPr>
      <dsp:spPr>
        <a:xfrm>
          <a:off x="0" y="980916"/>
          <a:ext cx="2318579" cy="3514547"/>
        </a:xfrm>
        <a:prstGeom prst="wedgeRectCallout">
          <a:avLst>
            <a:gd name="adj1" fmla="val 62500"/>
            <a:gd name="adj2" fmla="val 20830"/>
          </a:avLst>
        </a:prstGeom>
        <a:solidFill>
          <a:schemeClr val="accent1">
            <a:tint val="50000"/>
            <a:hueOff val="-13089511"/>
            <a:satOff val="-703"/>
            <a:lumOff val="113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rtl="0">
            <a:lnSpc>
              <a:spcPct val="90000"/>
            </a:lnSpc>
            <a:spcBef>
              <a:spcPct val="0"/>
            </a:spcBef>
            <a:spcAft>
              <a:spcPct val="35000"/>
            </a:spcAft>
          </a:pPr>
          <a:r>
            <a:rPr kumimoji="0" lang="en-GB" sz="1400" b="1" i="0" u="none" strike="noStrike" kern="1200" cap="none" spc="0" normalizeH="0" baseline="0" noProof="0" dirty="0">
              <a:ln/>
              <a:effectLst/>
              <a:uLnTx/>
              <a:uFillTx/>
              <a:latin typeface="+mj-lt"/>
              <a:ea typeface="+mn-ea"/>
              <a:cs typeface="Arial" panose="020B0604020202020204" pitchFamily="34" charset="0"/>
            </a:rPr>
            <a:t>CZ Electronics v USAASA and Others v USAASA (Arbitration under auspices of AFSA</a:t>
          </a:r>
        </a:p>
        <a:p>
          <a:pPr lvl="0" algn="l" defTabSz="622300" rtl="0">
            <a:lnSpc>
              <a:spcPct val="90000"/>
            </a:lnSpc>
            <a:spcBef>
              <a:spcPct val="0"/>
            </a:spcBef>
            <a:spcAft>
              <a:spcPct val="35000"/>
            </a:spcAft>
          </a:pPr>
          <a:endParaRPr kumimoji="0" lang="en-GB" sz="1400" b="0" i="0" u="none" strike="noStrike" kern="1200" cap="none" spc="0" normalizeH="0" baseline="0" noProof="0" dirty="0">
            <a:ln/>
            <a:effectLst/>
            <a:uLnTx/>
            <a:uFillTx/>
            <a:latin typeface="+mj-lt"/>
            <a:ea typeface="+mn-ea"/>
            <a:cs typeface="Arial" panose="020B0604020202020204" pitchFamily="34" charset="0"/>
          </a:endParaRPr>
        </a:p>
        <a:p>
          <a:pPr lvl="0" algn="l" defTabSz="622300" rtl="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Supplier of DTT STBs in the BDM Programme.</a:t>
          </a:r>
          <a:endParaRPr lang="en-US" sz="1400" kern="1200" dirty="0">
            <a:latin typeface="+mj-lt"/>
            <a:cs typeface="Arial" panose="020B0604020202020204" pitchFamily="34" charset="0"/>
          </a:endParaRPr>
        </a:p>
      </dsp:txBody>
      <dsp:txXfrm>
        <a:off x="293995" y="980916"/>
        <a:ext cx="2024583" cy="3514547"/>
      </dsp:txXfrm>
    </dsp:sp>
    <dsp:sp modelId="{6DE60506-F233-40EE-962B-9D738CF897BF}">
      <dsp:nvSpPr>
        <dsp:cNvPr id="0" name=""/>
        <dsp:cNvSpPr/>
      </dsp:nvSpPr>
      <dsp:spPr>
        <a:xfrm>
          <a:off x="0" y="404870"/>
          <a:ext cx="2335372" cy="58575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Parties </a:t>
          </a:r>
        </a:p>
      </dsp:txBody>
      <dsp:txXfrm>
        <a:off x="0" y="404870"/>
        <a:ext cx="2335372" cy="5857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E60CF-D3D5-429D-ABAC-AE4FBAC9A1FE}">
      <dsp:nvSpPr>
        <dsp:cNvPr id="0" name=""/>
        <dsp:cNvSpPr/>
      </dsp:nvSpPr>
      <dsp:spPr>
        <a:xfrm>
          <a:off x="7023862" y="924500"/>
          <a:ext cx="3741289" cy="4393455"/>
        </a:xfrm>
        <a:prstGeom prst="wedgeRectCallout">
          <a:avLst>
            <a:gd name="adj1" fmla="val 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rtl="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On the 25 April 2018 , USAASA and Grow Makhosikati Trading entered into Connectivity Agreement for internet services in Impendle and Nyandeni Local Municipalities.</a:t>
          </a:r>
        </a:p>
        <a:p>
          <a:pPr lvl="0" algn="l" defTabSz="622300" rtl="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Delays in payment due to Internal Audit Open Review on all Broadband Contracts resulted in Grow Makhosikati filing a claim against USAASA at the Arbitration Foundation of South Africa.</a:t>
          </a:r>
        </a:p>
      </dsp:txBody>
      <dsp:txXfrm>
        <a:off x="7498258" y="924500"/>
        <a:ext cx="3266894" cy="4393455"/>
      </dsp:txXfrm>
    </dsp:sp>
    <dsp:sp modelId="{D28CEC61-EFF0-420E-8072-65818C723F51}">
      <dsp:nvSpPr>
        <dsp:cNvPr id="0" name=""/>
        <dsp:cNvSpPr/>
      </dsp:nvSpPr>
      <dsp:spPr>
        <a:xfrm>
          <a:off x="6982300" y="305679"/>
          <a:ext cx="3825067" cy="5578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Details of the Claim</a:t>
          </a:r>
          <a:r>
            <a:rPr lang="en-US" sz="2700" kern="1200" dirty="0">
              <a:latin typeface="+mj-lt"/>
            </a:rPr>
            <a:t> </a:t>
          </a:r>
        </a:p>
      </dsp:txBody>
      <dsp:txXfrm>
        <a:off x="6982300" y="305679"/>
        <a:ext cx="3825067" cy="557868"/>
      </dsp:txXfrm>
    </dsp:sp>
    <dsp:sp modelId="{8EDE7265-F370-4228-BF2C-2A47C388DC65}">
      <dsp:nvSpPr>
        <dsp:cNvPr id="0" name=""/>
        <dsp:cNvSpPr/>
      </dsp:nvSpPr>
      <dsp:spPr>
        <a:xfrm>
          <a:off x="4773753" y="881761"/>
          <a:ext cx="2167428" cy="4100847"/>
        </a:xfrm>
        <a:prstGeom prst="wedgeRectCallout">
          <a:avLst>
            <a:gd name="adj1" fmla="val 62500"/>
            <a:gd name="adj2" fmla="val 20830"/>
          </a:avLst>
        </a:prstGeom>
        <a:solidFill>
          <a:schemeClr val="accent1">
            <a:tint val="50000"/>
            <a:hueOff val="-4363171"/>
            <a:satOff val="-234"/>
            <a:lumOff val="378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just" defTabSz="622300" rtl="0">
            <a:lnSpc>
              <a:spcPct val="100000"/>
            </a:lnSpc>
            <a:spcBef>
              <a:spcPct val="0"/>
            </a:spcBef>
            <a:spcAft>
              <a:spcPts val="0"/>
            </a:spcAft>
          </a:pPr>
          <a:r>
            <a:rPr kumimoji="0" lang="en-GB" sz="1400" b="0" i="0" u="none" strike="noStrike" kern="1200" cap="none" spc="0" normalizeH="0" baseline="0" noProof="0" dirty="0">
              <a:ln/>
              <a:effectLst/>
              <a:uLnTx/>
              <a:uFillTx/>
              <a:latin typeface="+mj-lt"/>
              <a:ea typeface="+mn-ea"/>
              <a:cs typeface="Arial" panose="020B0604020202020204" pitchFamily="34" charset="0"/>
            </a:rPr>
            <a:t>The matter under the auspices of AFSA. Different dates for discovery , filing of witnesses statement  and trial date to be agreed upon </a:t>
          </a:r>
          <a:endParaRPr lang="en-US" sz="1400" kern="1200" dirty="0">
            <a:latin typeface="+mj-lt"/>
            <a:cs typeface="Arial" panose="020B0604020202020204" pitchFamily="34" charset="0"/>
          </a:endParaRPr>
        </a:p>
      </dsp:txBody>
      <dsp:txXfrm>
        <a:off x="5048583" y="881761"/>
        <a:ext cx="1892598" cy="4100847"/>
      </dsp:txXfrm>
    </dsp:sp>
    <dsp:sp modelId="{7192ACD1-7124-4FBC-9251-04B50CB771D8}">
      <dsp:nvSpPr>
        <dsp:cNvPr id="0" name=""/>
        <dsp:cNvSpPr/>
      </dsp:nvSpPr>
      <dsp:spPr>
        <a:xfrm>
          <a:off x="4716797" y="305676"/>
          <a:ext cx="2202139" cy="56125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Status</a:t>
          </a:r>
        </a:p>
      </dsp:txBody>
      <dsp:txXfrm>
        <a:off x="4716797" y="305676"/>
        <a:ext cx="2202139" cy="561252"/>
      </dsp:txXfrm>
    </dsp:sp>
    <dsp:sp modelId="{E8F15722-8EE9-4A82-92E2-1BF4A4830B40}">
      <dsp:nvSpPr>
        <dsp:cNvPr id="0" name=""/>
        <dsp:cNvSpPr/>
      </dsp:nvSpPr>
      <dsp:spPr>
        <a:xfrm>
          <a:off x="2481996" y="953763"/>
          <a:ext cx="2073557" cy="3807697"/>
        </a:xfrm>
        <a:prstGeom prst="wedgeRectCallout">
          <a:avLst>
            <a:gd name="adj1" fmla="val 62500"/>
            <a:gd name="adj2" fmla="val 20830"/>
          </a:avLst>
        </a:prstGeom>
        <a:solidFill>
          <a:schemeClr val="accent1">
            <a:tint val="50000"/>
            <a:hueOff val="-8726342"/>
            <a:satOff val="-469"/>
            <a:lumOff val="757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ctr" defTabSz="622300">
            <a:lnSpc>
              <a:spcPct val="90000"/>
            </a:lnSpc>
            <a:spcBef>
              <a:spcPct val="0"/>
            </a:spcBef>
            <a:spcAft>
              <a:spcPct val="35000"/>
            </a:spcAft>
          </a:pPr>
          <a:r>
            <a:rPr kumimoji="0" lang="en-US" sz="1400" b="0" i="0" u="none" strike="noStrike" kern="1200" cap="none" spc="0" normalizeH="0" baseline="0" noProof="0" dirty="0">
              <a:ln/>
              <a:effectLst/>
              <a:uLnTx/>
              <a:uFillTx/>
              <a:latin typeface="+mj-lt"/>
              <a:ea typeface="+mn-ea"/>
              <a:cs typeface="Arial" panose="020B0604020202020204" pitchFamily="34" charset="0"/>
            </a:rPr>
            <a:t>R7.4 million</a:t>
          </a:r>
        </a:p>
        <a:p>
          <a:pPr lvl="0" algn="ctr" defTabSz="622300">
            <a:lnSpc>
              <a:spcPct val="90000"/>
            </a:lnSpc>
            <a:spcBef>
              <a:spcPct val="0"/>
            </a:spcBef>
            <a:spcAft>
              <a:spcPct val="35000"/>
            </a:spcAft>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lvl="0" algn="ctr" defTabSz="622300">
            <a:lnSpc>
              <a:spcPct val="90000"/>
            </a:lnSpc>
            <a:spcBef>
              <a:spcPct val="0"/>
            </a:spcBef>
            <a:spcAft>
              <a:spcPct val="35000"/>
            </a:spcAft>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lvl="0" algn="just" defTabSz="622300">
            <a:lnSpc>
              <a:spcPct val="90000"/>
            </a:lnSpc>
            <a:spcBef>
              <a:spcPct val="0"/>
            </a:spcBef>
            <a:spcAft>
              <a:spcPct val="35000"/>
            </a:spcAft>
          </a:pPr>
          <a:r>
            <a:rPr kumimoji="0" lang="en-GB" sz="1400" b="0" i="0" u="none" strike="noStrike" kern="1200" cap="none" spc="0" normalizeH="0" baseline="0" noProof="0" dirty="0">
              <a:ln/>
              <a:effectLst/>
              <a:uLnTx/>
              <a:uFillTx/>
              <a:latin typeface="+mj-lt"/>
              <a:ea typeface="+mn-ea"/>
              <a:cs typeface="Arial" panose="020B0604020202020204" pitchFamily="34" charset="0"/>
            </a:rPr>
            <a:t>This claim is based on non-payment of invoices for services rendered and delivered </a:t>
          </a:r>
          <a:endParaRPr lang="en-US" sz="1400" kern="1200" dirty="0">
            <a:latin typeface="+mj-lt"/>
            <a:cs typeface="Arial" panose="020B0604020202020204" pitchFamily="34" charset="0"/>
          </a:endParaRPr>
        </a:p>
      </dsp:txBody>
      <dsp:txXfrm>
        <a:off x="2744923" y="953763"/>
        <a:ext cx="1810630" cy="3807697"/>
      </dsp:txXfrm>
    </dsp:sp>
    <dsp:sp modelId="{7302BD8D-A42F-43B2-94FF-9516899DB7C8}">
      <dsp:nvSpPr>
        <dsp:cNvPr id="0" name=""/>
        <dsp:cNvSpPr/>
      </dsp:nvSpPr>
      <dsp:spPr>
        <a:xfrm>
          <a:off x="2482005" y="377686"/>
          <a:ext cx="2043090" cy="5640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l" defTabSz="711200">
            <a:lnSpc>
              <a:spcPct val="90000"/>
            </a:lnSpc>
            <a:spcBef>
              <a:spcPct val="0"/>
            </a:spcBef>
            <a:spcAft>
              <a:spcPct val="35000"/>
            </a:spcAft>
          </a:pPr>
          <a:r>
            <a:rPr lang="en-US" sz="1600" kern="1200" dirty="0">
              <a:latin typeface="+mj-lt"/>
              <a:cs typeface="Arial" panose="020B0604020202020204" pitchFamily="34" charset="0"/>
            </a:rPr>
            <a:t>            Claim </a:t>
          </a:r>
        </a:p>
      </dsp:txBody>
      <dsp:txXfrm>
        <a:off x="2482005" y="377686"/>
        <a:ext cx="2043090" cy="564090"/>
      </dsp:txXfrm>
    </dsp:sp>
    <dsp:sp modelId="{F219E99F-0FFB-4CE5-B293-8F58E2A17058}">
      <dsp:nvSpPr>
        <dsp:cNvPr id="0" name=""/>
        <dsp:cNvSpPr/>
      </dsp:nvSpPr>
      <dsp:spPr>
        <a:xfrm>
          <a:off x="0" y="980916"/>
          <a:ext cx="2318579" cy="3514547"/>
        </a:xfrm>
        <a:prstGeom prst="wedgeRectCallout">
          <a:avLst>
            <a:gd name="adj1" fmla="val 62500"/>
            <a:gd name="adj2" fmla="val 20830"/>
          </a:avLst>
        </a:prstGeom>
        <a:solidFill>
          <a:schemeClr val="accent1">
            <a:tint val="50000"/>
            <a:hueOff val="-13089511"/>
            <a:satOff val="-703"/>
            <a:lumOff val="113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rtl="0">
            <a:lnSpc>
              <a:spcPct val="90000"/>
            </a:lnSpc>
            <a:spcBef>
              <a:spcPct val="0"/>
            </a:spcBef>
            <a:spcAft>
              <a:spcPct val="35000"/>
            </a:spcAft>
          </a:pPr>
          <a:r>
            <a:rPr kumimoji="0" lang="en-US" sz="1400" b="1" i="0" u="none" strike="noStrike" kern="1200" cap="none" spc="0" normalizeH="0" baseline="0" noProof="0" dirty="0">
              <a:ln/>
              <a:effectLst/>
              <a:uLnTx/>
              <a:uFillTx/>
              <a:latin typeface="+mj-lt"/>
              <a:ea typeface="+mn-ea"/>
              <a:cs typeface="Arial" panose="020B0604020202020204" pitchFamily="34" charset="0"/>
            </a:rPr>
            <a:t>Grow Makhosikhati v USAASA </a:t>
          </a:r>
        </a:p>
        <a:p>
          <a:pPr lvl="0" algn="l" defTabSz="622300" rtl="0">
            <a:lnSpc>
              <a:spcPct val="90000"/>
            </a:lnSpc>
            <a:spcBef>
              <a:spcPct val="0"/>
            </a:spcBef>
            <a:spcAft>
              <a:spcPct val="35000"/>
            </a:spcAft>
          </a:pPr>
          <a:endParaRPr kumimoji="0" lang="en-US" sz="1400" b="0" i="0" u="none" strike="noStrike" kern="1200" cap="none" spc="0" normalizeH="0" baseline="0" noProof="0" dirty="0">
            <a:ln/>
            <a:effectLst/>
            <a:uLnTx/>
            <a:uFillTx/>
            <a:latin typeface="+mj-lt"/>
            <a:ea typeface="+mn-ea"/>
            <a:cs typeface="Arial" panose="020B0604020202020204" pitchFamily="34" charset="0"/>
          </a:endParaRPr>
        </a:p>
        <a:p>
          <a:pPr lvl="0" algn="l" defTabSz="622300" rtl="0">
            <a:lnSpc>
              <a:spcPct val="90000"/>
            </a:lnSpc>
            <a:spcBef>
              <a:spcPct val="0"/>
            </a:spcBef>
            <a:spcAft>
              <a:spcPct val="35000"/>
            </a:spcAft>
          </a:pPr>
          <a:r>
            <a:rPr kumimoji="0" lang="en-US" sz="1400" b="0" i="0" u="none" strike="noStrike" kern="1200" cap="none" spc="0" normalizeH="0" baseline="0" noProof="0" dirty="0">
              <a:ln/>
              <a:effectLst/>
              <a:uLnTx/>
              <a:uFillTx/>
              <a:latin typeface="+mj-lt"/>
              <a:ea typeface="+mn-ea"/>
              <a:cs typeface="Arial" panose="020B0604020202020204" pitchFamily="34" charset="0"/>
            </a:rPr>
            <a:t>Supplier of Broadband Connectivity</a:t>
          </a:r>
          <a:endParaRPr lang="en-US" sz="1400" kern="1200" dirty="0">
            <a:latin typeface="+mj-lt"/>
            <a:cs typeface="Arial" panose="020B0604020202020204" pitchFamily="34" charset="0"/>
          </a:endParaRPr>
        </a:p>
      </dsp:txBody>
      <dsp:txXfrm>
        <a:off x="293995" y="980916"/>
        <a:ext cx="2024583" cy="3514547"/>
      </dsp:txXfrm>
    </dsp:sp>
    <dsp:sp modelId="{6DE60506-F233-40EE-962B-9D738CF897BF}">
      <dsp:nvSpPr>
        <dsp:cNvPr id="0" name=""/>
        <dsp:cNvSpPr/>
      </dsp:nvSpPr>
      <dsp:spPr>
        <a:xfrm>
          <a:off x="0" y="404870"/>
          <a:ext cx="2335372" cy="58575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a:latin typeface="+mj-lt"/>
              <a:cs typeface="Arial" panose="020B0604020202020204" pitchFamily="34" charset="0"/>
            </a:rPr>
            <a:t>Parties </a:t>
          </a:r>
        </a:p>
      </dsp:txBody>
      <dsp:txXfrm>
        <a:off x="0" y="404870"/>
        <a:ext cx="2335372" cy="5857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0F243-1BFB-4FF2-AC5A-D3BB64A98803}">
      <dsp:nvSpPr>
        <dsp:cNvPr id="0" name=""/>
        <dsp:cNvSpPr/>
      </dsp:nvSpPr>
      <dsp:spPr>
        <a:xfrm>
          <a:off x="0" y="2871531"/>
          <a:ext cx="11377264" cy="1884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u="sng" kern="1200" dirty="0">
              <a:latin typeface="Arial" panose="020B0604020202020204" pitchFamily="34" charset="0"/>
              <a:cs typeface="Arial" panose="020B0604020202020204" pitchFamily="34" charset="0"/>
            </a:rPr>
            <a:t>SAP/EOH Investigation (Implementation of the SAP System)</a:t>
          </a:r>
        </a:p>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The Draft Report was presented by National Treasury to the Board in the meeting held on 28 April 2021. The Board indicated certain areas that were not covered or concluded in the investigation report. National Treasury cited the following challenges as reasons for incomplete areas: the expiry of the contract between NT and KPMG, non-delivery of certain information and non-cooperation of certain service providers. The CAE will make enquiry with NT on the current status and report accordingly to the Board. </a:t>
          </a:r>
        </a:p>
      </dsp:txBody>
      <dsp:txXfrm>
        <a:off x="0" y="2871531"/>
        <a:ext cx="11377264" cy="1884035"/>
      </dsp:txXfrm>
    </dsp:sp>
    <dsp:sp modelId="{6A919F8D-2E9D-4D50-BE4B-3CE00832E1FA}">
      <dsp:nvSpPr>
        <dsp:cNvPr id="0" name=""/>
        <dsp:cNvSpPr/>
      </dsp:nvSpPr>
      <dsp:spPr>
        <a:xfrm rot="10800000">
          <a:off x="0" y="2145"/>
          <a:ext cx="11377264" cy="2897647"/>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u="sng" kern="1200" dirty="0">
              <a:solidFill>
                <a:schemeClr val="tx1"/>
              </a:solidFill>
              <a:latin typeface="Arial" panose="020B0604020202020204" pitchFamily="34" charset="0"/>
              <a:cs typeface="Arial" panose="020B0604020202020204" pitchFamily="34" charset="0"/>
            </a:rPr>
            <a:t>Brightwave Technologies  (Installer of Broadband Connectivity)</a:t>
          </a:r>
          <a:endParaRPr lang="en-US" sz="1800" u="sng" kern="1200" dirty="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The Draft </a:t>
          </a:r>
          <a:r>
            <a:rPr lang="en-US" sz="1800" kern="1200" dirty="0">
              <a:latin typeface="+mj-lt"/>
              <a:cs typeface="Arial" panose="020B0604020202020204" pitchFamily="34" charset="0"/>
            </a:rPr>
            <a:t>Report</a:t>
          </a:r>
          <a:r>
            <a:rPr lang="en-US" sz="1800" kern="1200" dirty="0">
              <a:latin typeface="Arial" panose="020B0604020202020204" pitchFamily="34" charset="0"/>
              <a:cs typeface="Arial" panose="020B0604020202020204" pitchFamily="34" charset="0"/>
            </a:rPr>
            <a:t> was presented by National Treasury to the Board in the meeting held on 28 April 2021. The Board indicated certain areas that were not covered or concluded in the investigation report. National Treasury cited the following challenges as reasons for incomplete areas: the expiry of the contract between NT and KPMG, non-delivery of certain information and non-cooperation of certain service providers. The CAE will make enquiry with NT on the current status and report accordingly to the Board.</a:t>
          </a:r>
        </a:p>
        <a:p>
          <a:pPr lvl="0" algn="ctr" defTabSz="8001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dsp:txBody>
      <dsp:txXfrm rot="10800000">
        <a:off x="0" y="2145"/>
        <a:ext cx="11377264" cy="18828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7046"/>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56740" y="2"/>
            <a:ext cx="2950475" cy="497046"/>
          </a:xfrm>
          <a:prstGeom prst="rect">
            <a:avLst/>
          </a:prstGeom>
        </p:spPr>
        <p:txBody>
          <a:bodyPr vert="horz" lIns="91568" tIns="45784" rIns="91568" bIns="45784" rtlCol="0"/>
          <a:lstStyle>
            <a:lvl1pPr algn="r">
              <a:defRPr sz="1200"/>
            </a:lvl1pPr>
          </a:lstStyle>
          <a:p>
            <a:fld id="{80B2BAE0-BDD1-4E53-B110-9B1501B92B77}" type="datetimeFigureOut">
              <a:rPr lang="en-US" smtClean="0"/>
              <a:pPr/>
              <a:t>6/2/2022</a:t>
            </a:fld>
            <a:endParaRPr lang="en-US"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568" tIns="45784" rIns="91568" bIns="45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42155"/>
            <a:ext cx="2950475" cy="497046"/>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40" y="9442155"/>
            <a:ext cx="2950475" cy="497046"/>
          </a:xfrm>
          <a:prstGeom prst="rect">
            <a:avLst/>
          </a:prstGeom>
        </p:spPr>
        <p:txBody>
          <a:bodyPr vert="horz" lIns="91568" tIns="45784" rIns="91568" bIns="45784" rtlCol="0" anchor="b"/>
          <a:lstStyle>
            <a:lvl1pPr algn="r">
              <a:defRPr sz="1200"/>
            </a:lvl1pPr>
          </a:lstStyle>
          <a:p>
            <a:fld id="{C78CC770-E5F4-4CD9-8D03-357033108C71}" type="slidenum">
              <a:rPr lang="en-US" smtClean="0"/>
              <a:pPr/>
              <a:t>‹#›</a:t>
            </a:fld>
            <a:endParaRPr lang="en-US" dirty="0"/>
          </a:p>
        </p:txBody>
      </p:sp>
    </p:spTree>
    <p:extLst>
      <p:ext uri="{BB962C8B-B14F-4D97-AF65-F5344CB8AC3E}">
        <p14:creationId xmlns:p14="http://schemas.microsoft.com/office/powerpoint/2010/main" val="387488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2075" y="746125"/>
            <a:ext cx="6624638" cy="372745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B7C307-C96B-4293-8D53-740B37FB3D8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46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2075" y="746125"/>
            <a:ext cx="6624638" cy="372745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B7C307-C96B-4293-8D53-740B37FB3D8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10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78CC770-E5F4-4CD9-8D03-357033108C71}" type="slidenum">
              <a:rPr lang="en-US" smtClean="0"/>
              <a:pPr/>
              <a:t>4</a:t>
            </a:fld>
            <a:endParaRPr lang="en-US" dirty="0"/>
          </a:p>
        </p:txBody>
      </p:sp>
    </p:spTree>
    <p:extLst>
      <p:ext uri="{BB962C8B-B14F-4D97-AF65-F5344CB8AC3E}">
        <p14:creationId xmlns:p14="http://schemas.microsoft.com/office/powerpoint/2010/main" val="10645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78CC770-E5F4-4CD9-8D03-357033108C71}" type="slidenum">
              <a:rPr lang="en-US" smtClean="0"/>
              <a:pPr/>
              <a:t>5</a:t>
            </a:fld>
            <a:endParaRPr lang="en-US" dirty="0"/>
          </a:p>
        </p:txBody>
      </p:sp>
    </p:spTree>
    <p:extLst>
      <p:ext uri="{BB962C8B-B14F-4D97-AF65-F5344CB8AC3E}">
        <p14:creationId xmlns:p14="http://schemas.microsoft.com/office/powerpoint/2010/main" val="426556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pic>
        <p:nvPicPr>
          <p:cNvPr id="5" name="Picture 13"/>
          <p:cNvPicPr>
            <a:picLocks noChangeAspect="1"/>
          </p:cNvPicPr>
          <p:nvPr userDrawn="1"/>
        </p:nvPicPr>
        <p:blipFill>
          <a:blip r:embed="rId3" cstate="print"/>
          <a:srcRect/>
          <a:stretch>
            <a:fillRect/>
          </a:stretch>
        </p:blipFill>
        <p:spPr bwMode="auto">
          <a:xfrm>
            <a:off x="9588500" y="4968876"/>
            <a:ext cx="2556933" cy="1916113"/>
          </a:xfrm>
          <a:prstGeom prst="rect">
            <a:avLst/>
          </a:prstGeom>
          <a:noFill/>
          <a:ln w="9525">
            <a:noFill/>
            <a:miter lim="800000"/>
            <a:headEnd/>
            <a:tailEnd/>
          </a:ln>
        </p:spPr>
      </p:pic>
      <p:sp>
        <p:nvSpPr>
          <p:cNvPr id="2" name="Title 1"/>
          <p:cNvSpPr>
            <a:spLocks noGrp="1"/>
          </p:cNvSpPr>
          <p:nvPr>
            <p:ph type="ctrTitle"/>
          </p:nvPr>
        </p:nvSpPr>
        <p:spPr>
          <a:xfrm>
            <a:off x="2447595" y="1556793"/>
            <a:ext cx="7296811" cy="1470025"/>
          </a:xfrm>
        </p:spPr>
        <p:txBody>
          <a:bodyPr/>
          <a:lstStyle>
            <a:lvl1pPr algn="ct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47595" y="3068960"/>
            <a:ext cx="7296811"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48B0B-E8A9-41F0-A4D5-A78EB6FA81A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A9052-C19B-4CE4-8FED-2F099A4D44DC}"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308856"/>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ctr">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806626-3ACD-4D58-A4F8-D48E0347778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AE53-CB82-422F-A852-6A2C8D5E06C6}"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1774941"/>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EF56F4-74A8-4736-9103-C50F84C6216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C687C1-ECB3-46C1-906B-FEA8351C569B}"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0938154"/>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53BA70-A771-4B7F-A9CB-7C20F71726D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7E4FCE-9B59-40DB-BB68-F1A6EE58DBA9}"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0532552"/>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2" name="Title 1"/>
          <p:cNvSpPr>
            <a:spLocks noGrp="1"/>
          </p:cNvSpPr>
          <p:nvPr>
            <p:ph type="ctrTitle"/>
          </p:nvPr>
        </p:nvSpPr>
        <p:spPr>
          <a:xfrm>
            <a:off x="239349" y="1556793"/>
            <a:ext cx="7296811"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49" y="3068960"/>
            <a:ext cx="7296811"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3A3C61-D752-4DC3-AC32-1EF7E0BE72C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7862" y="4797152"/>
            <a:ext cx="1920213" cy="1440160"/>
          </a:xfrm>
          <a:prstGeom prst="rect">
            <a:avLst/>
          </a:prstGeom>
        </p:spPr>
      </p:pic>
    </p:spTree>
    <p:extLst>
      <p:ext uri="{BB962C8B-B14F-4D97-AF65-F5344CB8AC3E}">
        <p14:creationId xmlns:p14="http://schemas.microsoft.com/office/powerpoint/2010/main" val="862767663"/>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855583-D5E2-4D2F-AF09-1C65400299E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4150126661"/>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t="70983" b="10121"/>
          <a:stretch>
            <a:fillRect/>
          </a:stretch>
        </p:blipFill>
        <p:spPr bwMode="auto">
          <a:xfrm>
            <a:off x="0" y="0"/>
            <a:ext cx="12194117" cy="1296144"/>
          </a:xfrm>
          <a:prstGeom prst="rect">
            <a:avLst/>
          </a:prstGeom>
          <a:noFill/>
          <a:ln w="9525">
            <a:noFill/>
            <a:miter lim="800000"/>
            <a:headEnd/>
            <a:tailEnd/>
          </a:ln>
        </p:spPr>
      </p:pic>
      <p:sp>
        <p:nvSpPr>
          <p:cNvPr id="2" name="Title 1"/>
          <p:cNvSpPr>
            <a:spLocks noGrp="1"/>
          </p:cNvSpPr>
          <p:nvPr>
            <p:ph type="title"/>
          </p:nvPr>
        </p:nvSpPr>
        <p:spPr>
          <a:xfrm>
            <a:off x="963084" y="4137100"/>
            <a:ext cx="10363200" cy="1362075"/>
          </a:xfrm>
        </p:spPr>
        <p:txBody>
          <a:bodyPr anchor="t">
            <a:normAutofit/>
          </a:bodyPr>
          <a:lstStyle>
            <a:lvl1pPr algn="l">
              <a:defRPr sz="36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EF81-B5F6-4B2F-81FB-2D6B21A9FE5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6594" y="-13775"/>
            <a:ext cx="2094089" cy="1570567"/>
          </a:xfrm>
          <a:prstGeom prst="rect">
            <a:avLst/>
          </a:prstGeom>
        </p:spPr>
      </p:pic>
    </p:spTree>
    <p:extLst>
      <p:ext uri="{BB962C8B-B14F-4D97-AF65-F5344CB8AC3E}">
        <p14:creationId xmlns:p14="http://schemas.microsoft.com/office/powerpoint/2010/main" val="404380913"/>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E7B44D-D75E-47AA-9B49-8A01F609461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1294078175"/>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5E5AF7-E2CC-4B7C-A912-EBA1215409F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1498784579"/>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119578-C35A-4E48-8983-C88AC260092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2163526149"/>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4E5031-F19E-49A3-8738-780619600BF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269724951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3600"/>
            </a:lvl1pPr>
          </a:lstStyle>
          <a:p>
            <a:r>
              <a:rPr lang="en-US" dirty="0"/>
              <a:t>Click to edit Master title style</a:t>
            </a:r>
          </a:p>
        </p:txBody>
      </p:sp>
      <p:sp>
        <p:nvSpPr>
          <p:cNvPr id="3" name="Content Placeholder 2"/>
          <p:cNvSpPr>
            <a:spLocks noGrp="1"/>
          </p:cNvSpPr>
          <p:nvPr>
            <p:ph idx="1"/>
          </p:nvPr>
        </p:nvSpPr>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68AB6F-1F72-410E-A72D-2FDEB49B4D2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6074452"/>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76781C-0B2E-4667-8812-04904986284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2335661451"/>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E3F4B1-C889-49FB-A5BB-E007F1FAAC8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3320471694"/>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F378BC-291D-4C31-B14D-B9933CECEE3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2260036854"/>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378E93-1F61-47C5-92F2-E407DEE4572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val="171201353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609600" y="3861049"/>
            <a:ext cx="10972800" cy="2881065"/>
          </a:xfrm>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08D48D-059E-4FB7-B567-3E858015C85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Content Placeholder 2"/>
          <p:cNvSpPr>
            <a:spLocks noGrp="1"/>
          </p:cNvSpPr>
          <p:nvPr>
            <p:ph idx="13"/>
          </p:nvPr>
        </p:nvSpPr>
        <p:spPr>
          <a:xfrm>
            <a:off x="623392" y="1628802"/>
            <a:ext cx="10945216" cy="2160239"/>
          </a:xfrm>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03869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descr="Untitled-1-1"/>
          <p:cNvPicPr>
            <a:picLocks noChangeAspect="1" noChangeArrowheads="1"/>
          </p:cNvPicPr>
          <p:nvPr userDrawn="1"/>
        </p:nvPicPr>
        <p:blipFill>
          <a:blip r:embed="rId2" cstate="print"/>
          <a:srcRect t="70982" b="10121"/>
          <a:stretch>
            <a:fillRect/>
          </a:stretch>
        </p:blipFill>
        <p:spPr bwMode="auto">
          <a:xfrm>
            <a:off x="0" y="0"/>
            <a:ext cx="12194117" cy="1295400"/>
          </a:xfrm>
          <a:prstGeom prst="rect">
            <a:avLst/>
          </a:prstGeom>
          <a:noFill/>
          <a:ln w="9525">
            <a:noFill/>
            <a:miter lim="800000"/>
            <a:headEnd/>
            <a:tailEnd/>
          </a:ln>
        </p:spPr>
      </p:pic>
      <p:pic>
        <p:nvPicPr>
          <p:cNvPr id="5" name="Picture 13"/>
          <p:cNvPicPr>
            <a:picLocks noChangeAspect="1"/>
          </p:cNvPicPr>
          <p:nvPr userDrawn="1"/>
        </p:nvPicPr>
        <p:blipFill>
          <a:blip r:embed="rId3" cstate="print"/>
          <a:srcRect/>
          <a:stretch>
            <a:fillRect/>
          </a:stretch>
        </p:blipFill>
        <p:spPr bwMode="auto">
          <a:xfrm>
            <a:off x="10147300" y="-14288"/>
            <a:ext cx="2093384" cy="1571626"/>
          </a:xfrm>
          <a:prstGeom prst="rect">
            <a:avLst/>
          </a:prstGeom>
          <a:noFill/>
          <a:ln w="9525">
            <a:noFill/>
            <a:miter lim="800000"/>
            <a:headEnd/>
            <a:tailEnd/>
          </a:ln>
        </p:spPr>
      </p:pic>
      <p:sp>
        <p:nvSpPr>
          <p:cNvPr id="2" name="Title 1"/>
          <p:cNvSpPr>
            <a:spLocks noGrp="1"/>
          </p:cNvSpPr>
          <p:nvPr>
            <p:ph type="title"/>
          </p:nvPr>
        </p:nvSpPr>
        <p:spPr>
          <a:xfrm>
            <a:off x="963084" y="2996953"/>
            <a:ext cx="10363200" cy="1498283"/>
          </a:xfrm>
        </p:spPr>
        <p:txBody>
          <a:bodyPr anchor="t">
            <a:normAutofit/>
          </a:bodyPr>
          <a:lstStyle>
            <a:lvl1pPr algn="ctr">
              <a:defRPr sz="4400" b="1" cap="none" baseline="0">
                <a:latin typeface="Calibri" pitchFamily="34" charset="0"/>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571C6A-16E8-4262-958F-C8D959E2F9D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6585EE-E153-4A5E-BC81-D543F2C9EE03}"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655164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lgn="just">
              <a:defRPr sz="2400"/>
            </a:lvl1pPr>
            <a:lvl2pPr algn="just">
              <a:defRPr sz="2000"/>
            </a:lvl2pPr>
            <a:lvl3pPr algn="just">
              <a:defRPr sz="1800"/>
            </a:lvl3pPr>
            <a:lvl4pPr algn="just">
              <a:defRPr sz="1600"/>
            </a:lvl4pPr>
            <a:lvl5pPr algn="jus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lgn="just">
              <a:defRPr sz="2400"/>
            </a:lvl1pPr>
            <a:lvl2pPr algn="just">
              <a:defRPr sz="2000"/>
            </a:lvl2pPr>
            <a:lvl3pPr algn="just">
              <a:defRPr sz="1800"/>
            </a:lvl3pPr>
            <a:lvl4pPr algn="just">
              <a:defRPr sz="1600"/>
            </a:lvl4pPr>
            <a:lvl5pPr algn="jus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5463DB-B6BC-473F-8D35-60FB8EDFBE7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2284C-45EC-4831-9FD0-08BA405FF2F0}"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984333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805DC-A90F-4B72-A98A-E338CA9B137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275BA0-9988-4DEA-8E0F-21861615D1F2}"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2964833"/>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lvl1pPr algn="ctr">
              <a:defRPr/>
            </a:lvl1p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F9EAFB1-5BB4-41C9-910E-2975080A285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08D061-1429-4E35-854D-B288D114F804}"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378039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CF2F3F-74A9-4EE9-A4F3-AC3DC2A6F60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37439E-891D-48DB-A903-D434397E6239}"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704099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99613B-9665-4A2B-AB59-07675D04203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2CD72A-D9EE-4FE0-9007-763FBB973A3B}"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174410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18" y="620713"/>
            <a:ext cx="10957983"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2BD6D2-3867-4741-AC58-4399C45E68C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2000" b="1"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B12863-0629-48FC-A944-0F9782FA3D04}"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031" name="Group 10"/>
          <p:cNvGrpSpPr>
            <a:grpSpLocks/>
          </p:cNvGrpSpPr>
          <p:nvPr userDrawn="1"/>
        </p:nvGrpSpPr>
        <p:grpSpPr bwMode="auto">
          <a:xfrm>
            <a:off x="0" y="1"/>
            <a:ext cx="12194117" cy="620713"/>
            <a:chOff x="0" y="0"/>
            <a:chExt cx="9145588" cy="620688"/>
          </a:xfrm>
        </p:grpSpPr>
        <p:pic>
          <p:nvPicPr>
            <p:cNvPr id="1033" name="Picture 7" descr="Untitled-1-1"/>
            <p:cNvPicPr>
              <a:picLocks noChangeAspect="1" noChangeArrowheads="1"/>
            </p:cNvPicPr>
            <p:nvPr userDrawn="1"/>
          </p:nvPicPr>
          <p:blipFill>
            <a:blip r:embed="rId14" cstate="print"/>
            <a:srcRect b="90952"/>
            <a:stretch>
              <a:fillRect/>
            </a:stretch>
          </p:blipFill>
          <p:spPr bwMode="auto">
            <a:xfrm>
              <a:off x="0" y="0"/>
              <a:ext cx="9145588" cy="620688"/>
            </a:xfrm>
            <a:prstGeom prst="rect">
              <a:avLst/>
            </a:prstGeom>
            <a:noFill/>
            <a:ln w="9525">
              <a:noFill/>
              <a:miter lim="800000"/>
              <a:headEnd/>
              <a:tailEnd/>
            </a:ln>
          </p:spPr>
        </p:pic>
        <p:pic>
          <p:nvPicPr>
            <p:cNvPr id="1034" name="Picture 7" descr="Untitled-1-1"/>
            <p:cNvPicPr>
              <a:picLocks noChangeAspect="1" noChangeArrowheads="1"/>
            </p:cNvPicPr>
            <p:nvPr userDrawn="1"/>
          </p:nvPicPr>
          <p:blipFill>
            <a:blip r:embed="rId15" cstate="print"/>
            <a:srcRect l="9048" t="70982" r="64967" b="10121"/>
            <a:stretch>
              <a:fillRect/>
            </a:stretch>
          </p:blipFill>
          <p:spPr bwMode="auto">
            <a:xfrm>
              <a:off x="0" y="0"/>
              <a:ext cx="1122000" cy="612000"/>
            </a:xfrm>
            <a:prstGeom prst="rect">
              <a:avLst/>
            </a:prstGeom>
            <a:noFill/>
            <a:ln w="9525">
              <a:noFill/>
              <a:miter lim="800000"/>
              <a:headEnd/>
              <a:tailEnd/>
            </a:ln>
          </p:spPr>
        </p:pic>
      </p:grpSp>
      <p:pic>
        <p:nvPicPr>
          <p:cNvPr id="1032" name="Picture 11"/>
          <p:cNvPicPr>
            <a:picLocks noChangeAspect="1"/>
          </p:cNvPicPr>
          <p:nvPr userDrawn="1"/>
        </p:nvPicPr>
        <p:blipFill>
          <a:blip r:embed="rId16" cstate="print"/>
          <a:srcRect/>
          <a:stretch>
            <a:fillRect/>
          </a:stretch>
        </p:blipFill>
        <p:spPr bwMode="auto">
          <a:xfrm>
            <a:off x="10625668" y="-14288"/>
            <a:ext cx="1615017" cy="1211263"/>
          </a:xfrm>
          <a:prstGeom prst="rect">
            <a:avLst/>
          </a:prstGeom>
          <a:noFill/>
          <a:ln w="9525">
            <a:noFill/>
            <a:miter lim="800000"/>
            <a:headEnd/>
            <a:tailEnd/>
          </a:ln>
        </p:spPr>
      </p:pic>
    </p:spTree>
    <p:extLst>
      <p:ext uri="{BB962C8B-B14F-4D97-AF65-F5344CB8AC3E}">
        <p14:creationId xmlns:p14="http://schemas.microsoft.com/office/powerpoint/2010/main" val="306355327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ransition spd="slow">
    <p:randomBar dir="vert"/>
  </p:transition>
  <p:hf hdr="0" ftr="0" dt="0"/>
  <p:txStyles>
    <p:titleStyle>
      <a:lvl1pPr algn="ctr" rtl="0" fontAlgn="base">
        <a:spcBef>
          <a:spcPct val="0"/>
        </a:spcBef>
        <a:spcAft>
          <a:spcPct val="0"/>
        </a:spcAft>
        <a:defRPr sz="3600" kern="1200">
          <a:solidFill>
            <a:schemeClr val="tx1"/>
          </a:solidFill>
          <a:latin typeface="+mj-lt"/>
          <a:ea typeface="+mj-ea"/>
          <a:cs typeface="+mj-cs"/>
        </a:defRPr>
      </a:lvl1pPr>
      <a:lvl2pPr algn="ctr" rtl="0" fontAlgn="base">
        <a:spcBef>
          <a:spcPct val="0"/>
        </a:spcBef>
        <a:spcAft>
          <a:spcPct val="0"/>
        </a:spcAft>
        <a:defRPr sz="3600">
          <a:solidFill>
            <a:schemeClr val="tx1"/>
          </a:solidFill>
          <a:latin typeface="Calibri" pitchFamily="34" charset="0"/>
        </a:defRPr>
      </a:lvl2pPr>
      <a:lvl3pPr algn="ctr" rtl="0" fontAlgn="base">
        <a:spcBef>
          <a:spcPct val="0"/>
        </a:spcBef>
        <a:spcAft>
          <a:spcPct val="0"/>
        </a:spcAft>
        <a:defRPr sz="3600">
          <a:solidFill>
            <a:schemeClr val="tx1"/>
          </a:solidFill>
          <a:latin typeface="Calibri" pitchFamily="34" charset="0"/>
        </a:defRPr>
      </a:lvl3pPr>
      <a:lvl4pPr algn="ctr" rtl="0" fontAlgn="base">
        <a:spcBef>
          <a:spcPct val="0"/>
        </a:spcBef>
        <a:spcAft>
          <a:spcPct val="0"/>
        </a:spcAft>
        <a:defRPr sz="3600">
          <a:solidFill>
            <a:schemeClr val="tx1"/>
          </a:solidFill>
          <a:latin typeface="Calibri" pitchFamily="34" charset="0"/>
        </a:defRPr>
      </a:lvl4pPr>
      <a:lvl5pPr algn="ctr" rtl="0" fontAlgn="base">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just"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just"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just"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just"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just"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20688"/>
            <a:ext cx="10959008" cy="7969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DB86AC-82F8-49D8-BF16-C91D18B2B62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t>6/2/2022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grpSp>
        <p:nvGrpSpPr>
          <p:cNvPr id="11" name="Group 10"/>
          <p:cNvGrpSpPr/>
          <p:nvPr userDrawn="1"/>
        </p:nvGrpSpPr>
        <p:grpSpPr>
          <a:xfrm>
            <a:off x="0" y="0"/>
            <a:ext cx="12194117" cy="620688"/>
            <a:chOff x="0" y="0"/>
            <a:chExt cx="9145588" cy="620688"/>
          </a:xfrm>
        </p:grpSpPr>
        <p:pic>
          <p:nvPicPr>
            <p:cNvPr id="10" name="Picture 7" descr="Untitled-1-1"/>
            <p:cNvPicPr>
              <a:picLocks noChangeAspect="1" noChangeArrowheads="1"/>
            </p:cNvPicPr>
            <p:nvPr userDrawn="1"/>
          </p:nvPicPr>
          <p:blipFill>
            <a:blip r:embed="rId13" cstate="print"/>
            <a:srcRect b="90952"/>
            <a:stretch>
              <a:fillRect/>
            </a:stretch>
          </p:blipFill>
          <p:spPr bwMode="auto">
            <a:xfrm>
              <a:off x="0" y="0"/>
              <a:ext cx="9145588" cy="620688"/>
            </a:xfrm>
            <a:prstGeom prst="rect">
              <a:avLst/>
            </a:prstGeom>
            <a:noFill/>
            <a:ln w="9525">
              <a:noFill/>
              <a:miter lim="800000"/>
              <a:headEnd/>
              <a:tailEnd/>
            </a:ln>
          </p:spPr>
        </p:pic>
        <p:pic>
          <p:nvPicPr>
            <p:cNvPr id="8" name="Picture 7" descr="Untitled-1-1"/>
            <p:cNvPicPr>
              <a:picLocks noChangeAspect="1" noChangeArrowheads="1"/>
            </p:cNvPicPr>
            <p:nvPr userDrawn="1"/>
          </p:nvPicPr>
          <p:blipFill>
            <a:blip r:embed="rId14" cstate="print"/>
            <a:srcRect l="9049" t="70983" r="64968" b="10121"/>
            <a:stretch>
              <a:fillRect/>
            </a:stretch>
          </p:blipFill>
          <p:spPr bwMode="auto">
            <a:xfrm>
              <a:off x="0" y="0"/>
              <a:ext cx="1122000" cy="612000"/>
            </a:xfrm>
            <a:prstGeom prst="rect">
              <a:avLst/>
            </a:prstGeom>
            <a:noFill/>
            <a:ln w="9525">
              <a:noFill/>
              <a:miter lim="800000"/>
              <a:headEnd/>
              <a:tailEnd/>
            </a:ln>
          </p:spPr>
        </p:pic>
      </p:grpSp>
    </p:spTree>
    <p:extLst>
      <p:ext uri="{BB962C8B-B14F-4D97-AF65-F5344CB8AC3E}">
        <p14:creationId xmlns:p14="http://schemas.microsoft.com/office/powerpoint/2010/main" val="71254197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spd="slow">
    <p:randomBar dir="vert"/>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26355" y="0"/>
            <a:ext cx="3635896" cy="3394346"/>
          </a:xfrm>
          <a:prstGeom prst="rect">
            <a:avLst/>
          </a:prstGeom>
        </p:spPr>
      </p:pic>
      <p:sp>
        <p:nvSpPr>
          <p:cNvPr id="13314" name="Title 1"/>
          <p:cNvSpPr>
            <a:spLocks noGrp="1"/>
          </p:cNvSpPr>
          <p:nvPr>
            <p:ph type="ctrTitle"/>
          </p:nvPr>
        </p:nvSpPr>
        <p:spPr>
          <a:xfrm>
            <a:off x="0" y="2780928"/>
            <a:ext cx="10081120" cy="3024336"/>
          </a:xfrm>
        </p:spPr>
        <p:txBody>
          <a:bodyPr/>
          <a:lstStyle/>
          <a:p>
            <a:r>
              <a:rPr lang="en-US" dirty="0"/>
              <a:t/>
            </a:r>
            <a:br>
              <a:rPr lang="en-US" dirty="0"/>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PRESENTATION TO </a:t>
            </a:r>
            <a:r>
              <a:rPr lang="en-US" sz="1600" b="1" dirty="0" smtClean="0">
                <a:latin typeface="Arial" panose="020B0604020202020204" pitchFamily="34" charset="0"/>
                <a:cs typeface="Arial" panose="020B0604020202020204" pitchFamily="34" charset="0"/>
              </a:rPr>
              <a:t>THE PORTFOLIO </a:t>
            </a:r>
            <a:r>
              <a:rPr lang="en-US" sz="1600" b="1" dirty="0">
                <a:latin typeface="Arial" panose="020B0604020202020204" pitchFamily="34" charset="0"/>
                <a:cs typeface="Arial" panose="020B0604020202020204" pitchFamily="34" charset="0"/>
              </a:rPr>
              <a:t>COMMITTEE ON COMMUNICATIONS (PCC)</a:t>
            </a:r>
            <a:br>
              <a:rPr lang="en-US" sz="1600" b="1" dirty="0">
                <a:latin typeface="Arial" panose="020B0604020202020204" pitchFamily="34" charset="0"/>
                <a:cs typeface="Arial" panose="020B0604020202020204" pitchFamily="34" charset="0"/>
              </a:rPr>
            </a:br>
            <a:r>
              <a:rPr lang="en-US" sz="1600" b="1" strike="sngStrike" dirty="0">
                <a:latin typeface="Arial" panose="020B0604020202020204" pitchFamily="34" charset="0"/>
                <a:cs typeface="Arial" panose="020B0604020202020204" pitchFamily="34" charset="0"/>
              </a:rPr>
              <a:t/>
            </a:r>
            <a:br>
              <a:rPr lang="en-US" sz="1600" b="1" strike="sngStrike"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BY </a:t>
            </a:r>
            <a:br>
              <a:rPr lang="en-US" sz="1600" b="1" dirty="0">
                <a:latin typeface="Arial" panose="020B0604020202020204" pitchFamily="34" charset="0"/>
                <a:cs typeface="Arial" panose="020B0604020202020204" pitchFamily="34" charset="0"/>
              </a:rPr>
            </a:br>
            <a:r>
              <a:rPr lang="en-ZA" sz="1600" b="1" dirty="0">
                <a:latin typeface="Arial" panose="020B0604020202020204" pitchFamily="34" charset="0"/>
                <a:ea typeface="Calibri" panose="020F0502020204030204" pitchFamily="34" charset="0"/>
                <a:cs typeface="Arial" panose="020B0604020202020204" pitchFamily="34" charset="0"/>
              </a:rPr>
              <a:t>USAASA/USAF </a:t>
            </a: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ZA" sz="1600" b="1" dirty="0" smtClean="0">
                <a:latin typeface="Arial" panose="020B0604020202020204" pitchFamily="34" charset="0"/>
                <a:ea typeface="Calibri" panose="020F0502020204030204" pitchFamily="34" charset="0"/>
                <a:cs typeface="Arial" panose="020B0604020202020204" pitchFamily="34" charset="0"/>
              </a:rPr>
              <a:t>FRAMEWORK </a:t>
            </a:r>
            <a:r>
              <a:rPr lang="en-ZA" sz="1600" b="1" dirty="0">
                <a:latin typeface="Arial" panose="020B0604020202020204" pitchFamily="34" charset="0"/>
                <a:ea typeface="Calibri" panose="020F0502020204030204" pitchFamily="34" charset="0"/>
                <a:cs typeface="Arial" panose="020B0604020202020204" pitchFamily="34" charset="0"/>
              </a:rPr>
              <a:t>AND TIMELINES </a:t>
            </a:r>
            <a:r>
              <a:rPr lang="en-ZA" sz="1600" b="1" dirty="0" smtClean="0">
                <a:latin typeface="Arial" panose="020B0604020202020204" pitchFamily="34" charset="0"/>
                <a:ea typeface="Calibri" panose="020F0502020204030204" pitchFamily="34" charset="0"/>
                <a:cs typeface="Arial" panose="020B0604020202020204" pitchFamily="34" charset="0"/>
              </a:rPr>
              <a:t>FOR CURRENT </a:t>
            </a:r>
            <a:r>
              <a:rPr lang="en-ZA" sz="1600" b="1" dirty="0">
                <a:latin typeface="Arial" panose="020B0604020202020204" pitchFamily="34" charset="0"/>
                <a:ea typeface="Calibri" panose="020F0502020204030204" pitchFamily="34" charset="0"/>
                <a:cs typeface="Arial" panose="020B0604020202020204" pitchFamily="34" charset="0"/>
              </a:rPr>
              <a:t>INVESTIGATIONS AND IMPLEMENTATION DATES FOR CONSEQUENCE MANAGEMENT PROCESSES</a:t>
            </a:r>
            <a:br>
              <a:rPr lang="en-ZA" sz="1600" b="1" dirty="0">
                <a:latin typeface="Arial" panose="020B0604020202020204" pitchFamily="34" charset="0"/>
                <a:ea typeface="Calibri" panose="020F0502020204030204" pitchFamily="34" charset="0"/>
                <a:cs typeface="Arial" panose="020B0604020202020204" pitchFamily="34" charset="0"/>
              </a:rPr>
            </a:br>
            <a:r>
              <a:rPr lang="en-ZA" sz="1600" b="1" dirty="0">
                <a:latin typeface="Arial" panose="020B0604020202020204" pitchFamily="34" charset="0"/>
                <a:ea typeface="Calibri" panose="020F0502020204030204" pitchFamily="34" charset="0"/>
                <a:cs typeface="Arial" panose="020B0604020202020204" pitchFamily="34" charset="0"/>
              </a:rPr>
              <a:t/>
            </a:r>
            <a:br>
              <a:rPr lang="en-ZA" sz="1600" b="1" dirty="0">
                <a:latin typeface="Arial" panose="020B0604020202020204" pitchFamily="34" charset="0"/>
                <a:ea typeface="Calibri" panose="020F0502020204030204" pitchFamily="34" charset="0"/>
                <a:cs typeface="Arial" panose="020B0604020202020204" pitchFamily="34" charset="0"/>
              </a:rPr>
            </a:br>
            <a:r>
              <a:rPr lang="en-ZA" sz="1600" b="1" dirty="0">
                <a:latin typeface="Arial" panose="020B0604020202020204" pitchFamily="34" charset="0"/>
                <a:ea typeface="Calibri" panose="020F0502020204030204" pitchFamily="34" charset="0"/>
                <a:cs typeface="Arial" panose="020B0604020202020204" pitchFamily="34" charset="0"/>
              </a:rPr>
              <a:t>                                                                                            07 JUNE 2022</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
            </a:r>
            <a:br>
              <a:rPr lang="en-US" sz="1200" b="1" dirty="0">
                <a:latin typeface="Arial" panose="020B0604020202020204" pitchFamily="34" charset="0"/>
                <a:cs typeface="Arial" panose="020B0604020202020204" pitchFamily="34" charset="0"/>
              </a:rPr>
            </a:br>
            <a:r>
              <a:rPr lang="en-GB" sz="1800" b="1" dirty="0">
                <a:solidFill>
                  <a:schemeClr val="tx1"/>
                </a:solidFill>
              </a:rPr>
              <a:t/>
            </a:r>
            <a:br>
              <a:rPr lang="en-GB" sz="1800" b="1" dirty="0">
                <a:solidFill>
                  <a:schemeClr val="tx1"/>
                </a:solidFill>
              </a:rPr>
            </a:br>
            <a:r>
              <a:rPr lang="en-US" sz="1200" b="1" dirty="0"/>
              <a:t/>
            </a:r>
            <a:br>
              <a:rPr lang="en-US" sz="1200" b="1" dirty="0"/>
            </a:br>
            <a:r>
              <a:rPr lang="en-US" sz="2400" b="1" dirty="0"/>
              <a:t/>
            </a:r>
            <a:br>
              <a:rPr lang="en-US" sz="2400" b="1" dirty="0"/>
            </a:br>
            <a:endParaRPr lang="en-US" sz="2400" b="1" dirty="0"/>
          </a:p>
        </p:txBody>
      </p:sp>
    </p:spTree>
    <p:extLst>
      <p:ext uri="{BB962C8B-B14F-4D97-AF65-F5344CB8AC3E}">
        <p14:creationId xmlns:p14="http://schemas.microsoft.com/office/powerpoint/2010/main" val="175613473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343472" y="160338"/>
            <a:ext cx="9433048" cy="511709"/>
          </a:xfrm>
        </p:spPr>
        <p:txBody>
          <a:bodyPr>
            <a:noAutofit/>
          </a:bodyPr>
          <a:lstStyle/>
          <a:p>
            <a:pPr algn="ctr">
              <a:lnSpc>
                <a:spcPct val="110000"/>
              </a:lnSpc>
              <a:spcBef>
                <a:spcPts val="1800"/>
              </a:spcBef>
              <a:spcAft>
                <a:spcPts val="1100"/>
              </a:spcAft>
            </a:pPr>
            <a:r>
              <a:rPr lang="en-ZA" sz="2000" b="1" kern="1400" dirty="0">
                <a:ea typeface="Times New Roman" panose="02020603050405020304" pitchFamily="18" charset="0"/>
                <a:cs typeface="Arial" panose="020B0604020202020204" pitchFamily="34" charset="0"/>
              </a:rPr>
              <a:t/>
            </a:r>
            <a:br>
              <a:rPr lang="en-ZA" sz="2000" b="1" kern="1400" dirty="0">
                <a:ea typeface="Times New Roman" panose="02020603050405020304" pitchFamily="18" charset="0"/>
                <a:cs typeface="Arial" panose="020B0604020202020204" pitchFamily="34" charset="0"/>
              </a:rPr>
            </a:br>
            <a:r>
              <a:rPr lang="en-ZA" sz="2800" b="1" dirty="0">
                <a:solidFill>
                  <a:schemeClr val="bg1"/>
                </a:solidFill>
                <a:cs typeface="Arial" panose="020B0604020202020204" pitchFamily="34" charset="0"/>
              </a:rPr>
              <a:t>Litigations Report  </a:t>
            </a:r>
            <a:r>
              <a:rPr lang="en-ZA" sz="2800" kern="1400" dirty="0">
                <a:ea typeface="Times New Roman" panose="02020603050405020304" pitchFamily="18" charset="0"/>
                <a:cs typeface="Times New Roman" panose="02020603050405020304" pitchFamily="18" charset="0"/>
              </a:rPr>
              <a:t/>
            </a:r>
            <a:br>
              <a:rPr lang="en-ZA" sz="2800" kern="1400" dirty="0">
                <a:ea typeface="Times New Roman" panose="02020603050405020304" pitchFamily="18" charset="0"/>
                <a:cs typeface="Times New Roman" panose="02020603050405020304" pitchFamily="18" charset="0"/>
              </a:rPr>
            </a:br>
            <a:endParaRPr lang="en-US" sz="2800" b="1" i="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graphicFrame>
        <p:nvGraphicFramePr>
          <p:cNvPr id="4" name="Diagram 3"/>
          <p:cNvGraphicFramePr/>
          <p:nvPr>
            <p:extLst>
              <p:ext uri="{D42A27DB-BD31-4B8C-83A1-F6EECF244321}">
                <p14:modId xmlns:p14="http://schemas.microsoft.com/office/powerpoint/2010/main" val="2304373042"/>
              </p:ext>
            </p:extLst>
          </p:nvPr>
        </p:nvGraphicFramePr>
        <p:xfrm>
          <a:off x="656312" y="488263"/>
          <a:ext cx="108073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18415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055440" y="7938"/>
            <a:ext cx="9937104" cy="612751"/>
          </a:xfrm>
        </p:spPr>
        <p:txBody>
          <a:bodyPr>
            <a:normAutofit/>
          </a:bodyPr>
          <a:lstStyle/>
          <a:p>
            <a:pPr algn="ctr">
              <a:lnSpc>
                <a:spcPct val="110000"/>
              </a:lnSpc>
              <a:spcAft>
                <a:spcPts val="1050"/>
              </a:spcAft>
            </a:pPr>
            <a:r>
              <a:rPr lang="en-ZA" sz="2000" b="1" kern="1400" dirty="0">
                <a:solidFill>
                  <a:schemeClr val="bg1"/>
                </a:solidFill>
                <a:ea typeface="Times New Roman" panose="02020603050405020304" pitchFamily="18" charset="0"/>
                <a:cs typeface="Times New Roman" panose="02020603050405020304" pitchFamily="18" charset="0"/>
              </a:rPr>
              <a:t>INVESTIGATION BY NATIONAL TREASURY</a:t>
            </a:r>
            <a:endParaRPr lang="en-US" sz="2000" b="1" i="1" dirty="0">
              <a:solidFill>
                <a:schemeClr val="bg1"/>
              </a:solidFill>
            </a:endParaRPr>
          </a:p>
        </p:txBody>
      </p:sp>
      <p:sp>
        <p:nvSpPr>
          <p:cNvPr id="7" name="Slide Number Placeholder 6"/>
          <p:cNvSpPr>
            <a:spLocks noGrp="1"/>
          </p:cNvSpPr>
          <p:nvPr>
            <p:ph type="sldNum" sz="quarter" idx="12"/>
          </p:nvPr>
        </p:nvSpPr>
        <p:spPr>
          <a:xfrm>
            <a:off x="9193855" y="651072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487488" y="513741"/>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5" name="Rectangle 1"/>
          <p:cNvSpPr>
            <a:spLocks noChangeArrowheads="1"/>
          </p:cNvSpPr>
          <p:nvPr/>
        </p:nvSpPr>
        <p:spPr bwMode="auto">
          <a:xfrm>
            <a:off x="2847975" y="1590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Diagram 8"/>
          <p:cNvGraphicFramePr/>
          <p:nvPr>
            <p:extLst>
              <p:ext uri="{D42A27DB-BD31-4B8C-83A1-F6EECF244321}">
                <p14:modId xmlns:p14="http://schemas.microsoft.com/office/powerpoint/2010/main" val="815030558"/>
              </p:ext>
            </p:extLst>
          </p:nvPr>
        </p:nvGraphicFramePr>
        <p:xfrm>
          <a:off x="335360" y="1196752"/>
          <a:ext cx="11377264" cy="475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47302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055440" y="7938"/>
            <a:ext cx="9937104" cy="612751"/>
          </a:xfrm>
        </p:spPr>
        <p:txBody>
          <a:bodyPr>
            <a:normAutofit fontScale="90000"/>
          </a:bodyPr>
          <a:lstStyle/>
          <a:p>
            <a:pPr algn="ctr">
              <a:lnSpc>
                <a:spcPct val="110000"/>
              </a:lnSpc>
              <a:spcAft>
                <a:spcPts val="1050"/>
              </a:spcAft>
            </a:pPr>
            <a:r>
              <a:rPr lang="en-ZA" sz="2000" b="1" kern="1400" dirty="0">
                <a:latin typeface="Arial" panose="020B0604020202020204" pitchFamily="34" charset="0"/>
                <a:ea typeface="Times New Roman" panose="02020603050405020304" pitchFamily="18" charset="0"/>
                <a:cs typeface="Arial" panose="020B0604020202020204" pitchFamily="34" charset="0"/>
              </a:rPr>
              <a:t/>
            </a:r>
            <a:br>
              <a:rPr lang="en-ZA" sz="2000" b="1" kern="1400" dirty="0">
                <a:latin typeface="Arial" panose="020B0604020202020204" pitchFamily="34" charset="0"/>
                <a:ea typeface="Times New Roman" panose="02020603050405020304" pitchFamily="18" charset="0"/>
                <a:cs typeface="Arial" panose="020B0604020202020204" pitchFamily="34" charset="0"/>
              </a:rPr>
            </a:br>
            <a:r>
              <a:rPr lang="en-ZA" sz="2000" b="1"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End </a:t>
            </a:r>
            <a:r>
              <a:rPr lang="en-ZA" sz="2400" kern="1400" dirty="0">
                <a:latin typeface="Arial" panose="020B0604020202020204" pitchFamily="34" charset="0"/>
                <a:ea typeface="Times New Roman" panose="02020603050405020304" pitchFamily="18" charset="0"/>
                <a:cs typeface="Times New Roman" panose="02020603050405020304" pitchFamily="18" charset="0"/>
              </a:rPr>
              <a:t/>
            </a:r>
            <a:br>
              <a:rPr lang="en-ZA" sz="2400" kern="1400" dirty="0">
                <a:latin typeface="Arial" panose="020B0604020202020204" pitchFamily="34" charset="0"/>
                <a:ea typeface="Times New Roman" panose="02020603050405020304" pitchFamily="18" charset="0"/>
                <a:cs typeface="Times New Roman" panose="02020603050405020304" pitchFamily="18" charset="0"/>
              </a:rPr>
            </a:br>
            <a:endParaRPr lang="en-US" sz="2200" b="1" i="1" dirty="0">
              <a:solidFill>
                <a:schemeClr val="bg1"/>
              </a:solidFill>
            </a:endParaRPr>
          </a:p>
        </p:txBody>
      </p:sp>
      <p:sp>
        <p:nvSpPr>
          <p:cNvPr id="14" name="Slide Number Placeholder 3"/>
          <p:cNvSpPr>
            <a:spLocks noGrp="1"/>
          </p:cNvSpPr>
          <p:nvPr>
            <p:ph type="sldNum" sz="quarter" idx="12"/>
          </p:nvPr>
        </p:nvSpPr>
        <p:spPr>
          <a:xfrm>
            <a:off x="10776520" y="6356351"/>
            <a:ext cx="5760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15</a:t>
            </a: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5" name="Rectangle 1"/>
          <p:cNvSpPr>
            <a:spLocks noChangeArrowheads="1"/>
          </p:cNvSpPr>
          <p:nvPr/>
        </p:nvSpPr>
        <p:spPr bwMode="auto">
          <a:xfrm>
            <a:off x="2847975" y="1590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DPME_Induction_Slides_THANK YOU11.jpg" descr="DPME_Induction_Slides_THANK YOU1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3524" y="922006"/>
            <a:ext cx="11340935" cy="5576169"/>
          </a:xfrm>
          <a:prstGeom prst="rect">
            <a:avLst/>
          </a:prstGeom>
          <a:ln w="12700">
            <a:miter lim="400000"/>
          </a:ln>
        </p:spPr>
      </p:pic>
    </p:spTree>
    <p:extLst>
      <p:ext uri="{BB962C8B-B14F-4D97-AF65-F5344CB8AC3E}">
        <p14:creationId xmlns:p14="http://schemas.microsoft.com/office/powerpoint/2010/main" val="255637451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055440" y="7938"/>
            <a:ext cx="9937104" cy="612751"/>
          </a:xfrm>
        </p:spPr>
        <p:txBody>
          <a:bodyPr>
            <a:normAutofit/>
          </a:bodyPr>
          <a:lstStyle/>
          <a:p>
            <a:pPr algn="ctr">
              <a:lnSpc>
                <a:spcPct val="110000"/>
              </a:lnSpc>
              <a:spcAft>
                <a:spcPts val="1050"/>
              </a:spcAft>
            </a:pPr>
            <a:r>
              <a:rPr lang="en-ZA" sz="2000" b="1"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Disciplinary Procedure Framework</a:t>
            </a:r>
            <a:endParaRPr lang="en-US" sz="2000" b="1" i="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9193855" y="651072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5" name="Rectangle 1"/>
          <p:cNvSpPr>
            <a:spLocks noChangeArrowheads="1"/>
          </p:cNvSpPr>
          <p:nvPr/>
        </p:nvSpPr>
        <p:spPr bwMode="auto">
          <a:xfrm>
            <a:off x="2847975" y="1590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Diagram 8"/>
          <p:cNvGraphicFramePr/>
          <p:nvPr>
            <p:extLst>
              <p:ext uri="{D42A27DB-BD31-4B8C-83A1-F6EECF244321}">
                <p14:modId xmlns:p14="http://schemas.microsoft.com/office/powerpoint/2010/main" val="2170642659"/>
              </p:ext>
            </p:extLst>
          </p:nvPr>
        </p:nvGraphicFramePr>
        <p:xfrm>
          <a:off x="407368" y="956957"/>
          <a:ext cx="11377264" cy="5174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81730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767408" y="1268760"/>
            <a:ext cx="10081120" cy="3528392"/>
          </a:xfrm>
        </p:spPr>
        <p:txBody>
          <a:bodyPr>
            <a:normAutofit fontScale="90000"/>
          </a:bodyPr>
          <a:lstStyle/>
          <a:p>
            <a:pPr algn="ctr"/>
            <a:r>
              <a:rPr lang="en-US" dirty="0"/>
              <a:t/>
            </a:r>
            <a:br>
              <a:rPr lang="en-US" dirty="0"/>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USAASA LITIGATION REPORT FOR </a:t>
            </a:r>
            <a:r>
              <a:rPr lang="en-US" sz="2700" b="1" dirty="0" smtClean="0">
                <a:latin typeface="Arial" panose="020B0604020202020204" pitchFamily="34" charset="0"/>
                <a:cs typeface="Arial" panose="020B0604020202020204" pitchFamily="34" charset="0"/>
              </a:rPr>
              <a:t>THE PERIOD </a:t>
            </a:r>
            <a:r>
              <a:rPr lang="en-US" sz="2700" b="1" dirty="0">
                <a:latin typeface="Arial" panose="020B0604020202020204" pitchFamily="34" charset="0"/>
                <a:cs typeface="Arial" panose="020B0604020202020204" pitchFamily="34" charset="0"/>
              </a:rPr>
              <a:t>ENDING </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31 MARCH 2022</a:t>
            </a:r>
            <a:br>
              <a:rPr lang="en-US" sz="27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
            </a:r>
            <a:br>
              <a:rPr lang="en-US" sz="1200" b="1" dirty="0">
                <a:latin typeface="Arial" panose="020B0604020202020204" pitchFamily="34" charset="0"/>
                <a:cs typeface="Arial" panose="020B0604020202020204" pitchFamily="34" charset="0"/>
              </a:rPr>
            </a:br>
            <a:r>
              <a:rPr lang="en-GB" sz="1800" b="1" dirty="0">
                <a:solidFill>
                  <a:schemeClr val="tx1"/>
                </a:solidFill>
              </a:rPr>
              <a:t/>
            </a:r>
            <a:br>
              <a:rPr lang="en-GB" sz="1800" b="1" dirty="0">
                <a:solidFill>
                  <a:schemeClr val="tx1"/>
                </a:solidFill>
              </a:rPr>
            </a:br>
            <a:r>
              <a:rPr lang="en-US" sz="1200" b="1" dirty="0"/>
              <a:t/>
            </a:r>
            <a:br>
              <a:rPr lang="en-US" sz="1200" b="1" dirty="0"/>
            </a:br>
            <a:r>
              <a:rPr lang="en-US" sz="2400" b="1" dirty="0"/>
              <a:t/>
            </a:r>
            <a:br>
              <a:rPr lang="en-US" sz="2400" b="1" dirty="0"/>
            </a:br>
            <a:endParaRPr lang="en-US" sz="2400" b="1" dirty="0"/>
          </a:p>
        </p:txBody>
      </p:sp>
    </p:spTree>
    <p:extLst>
      <p:ext uri="{BB962C8B-B14F-4D97-AF65-F5344CB8AC3E}">
        <p14:creationId xmlns:p14="http://schemas.microsoft.com/office/powerpoint/2010/main" val="260064699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343472" y="160338"/>
            <a:ext cx="9433048" cy="511709"/>
          </a:xfrm>
        </p:spPr>
        <p:txBody>
          <a:bodyPr>
            <a:normAutofit fontScale="90000"/>
          </a:bodyPr>
          <a:lstStyle/>
          <a:p>
            <a:pPr algn="ctr">
              <a:lnSpc>
                <a:spcPct val="110000"/>
              </a:lnSpc>
              <a:spcBef>
                <a:spcPts val="1800"/>
              </a:spcBef>
              <a:spcAft>
                <a:spcPts val="1100"/>
              </a:spcAft>
            </a:pPr>
            <a:r>
              <a:rPr lang="en-ZA" sz="1800" b="1" kern="1400" dirty="0">
                <a:latin typeface="Arial" panose="020B0604020202020204" pitchFamily="34" charset="0"/>
                <a:ea typeface="Times New Roman" panose="02020603050405020304" pitchFamily="18" charset="0"/>
                <a:cs typeface="Arial" panose="020B0604020202020204" pitchFamily="34" charset="0"/>
              </a:rPr>
              <a:t/>
            </a:r>
            <a:br>
              <a:rPr lang="en-ZA" sz="1800" b="1" kern="1400" dirty="0">
                <a:latin typeface="Arial" panose="020B0604020202020204" pitchFamily="34" charset="0"/>
                <a:ea typeface="Times New Roman" panose="02020603050405020304" pitchFamily="18" charset="0"/>
                <a:cs typeface="Arial" panose="020B0604020202020204" pitchFamily="34" charset="0"/>
              </a:rPr>
            </a:br>
            <a:r>
              <a:rPr lang="en-ZA" sz="2200" b="1" dirty="0">
                <a:solidFill>
                  <a:schemeClr val="bg1"/>
                </a:solidFill>
                <a:latin typeface="Arial" panose="020B0604020202020204" pitchFamily="34" charset="0"/>
                <a:cs typeface="Arial" panose="020B0604020202020204" pitchFamily="34" charset="0"/>
              </a:rPr>
              <a:t>Contextual Background </a:t>
            </a:r>
            <a:r>
              <a:rPr lang="en-ZA" sz="2400" kern="1400" dirty="0">
                <a:latin typeface="Arial" panose="020B0604020202020204" pitchFamily="34" charset="0"/>
                <a:ea typeface="Times New Roman" panose="02020603050405020304" pitchFamily="18" charset="0"/>
                <a:cs typeface="Times New Roman" panose="02020603050405020304" pitchFamily="18" charset="0"/>
              </a:rPr>
              <a:t/>
            </a:r>
            <a:br>
              <a:rPr lang="en-ZA" sz="2400" kern="1400" dirty="0">
                <a:latin typeface="Arial" panose="020B0604020202020204" pitchFamily="34" charset="0"/>
                <a:ea typeface="Times New Roman" panose="02020603050405020304" pitchFamily="18" charset="0"/>
                <a:cs typeface="Times New Roman" panose="02020603050405020304" pitchFamily="18" charset="0"/>
              </a:rPr>
            </a:br>
            <a:endParaRPr lang="en-US" sz="2200" b="1" i="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mj-lt"/>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mj-lt"/>
              <a:ea typeface="+mn-ea"/>
              <a:cs typeface="Century Gothic"/>
            </a:endParaRPr>
          </a:p>
        </p:txBody>
      </p:sp>
      <p:graphicFrame>
        <p:nvGraphicFramePr>
          <p:cNvPr id="10" name="Diagram 9"/>
          <p:cNvGraphicFramePr/>
          <p:nvPr>
            <p:extLst>
              <p:ext uri="{D42A27DB-BD31-4B8C-83A1-F6EECF244321}">
                <p14:modId xmlns:p14="http://schemas.microsoft.com/office/powerpoint/2010/main" val="2947606046"/>
              </p:ext>
            </p:extLst>
          </p:nvPr>
        </p:nvGraphicFramePr>
        <p:xfrm>
          <a:off x="328773" y="956957"/>
          <a:ext cx="11455859" cy="5174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30155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343472" y="160338"/>
            <a:ext cx="9433048" cy="511709"/>
          </a:xfrm>
        </p:spPr>
        <p:txBody>
          <a:bodyPr>
            <a:normAutofit fontScale="90000"/>
          </a:bodyPr>
          <a:lstStyle/>
          <a:p>
            <a:pPr algn="ctr">
              <a:lnSpc>
                <a:spcPct val="110000"/>
              </a:lnSpc>
              <a:spcBef>
                <a:spcPts val="1800"/>
              </a:spcBef>
              <a:spcAft>
                <a:spcPts val="1100"/>
              </a:spcAft>
            </a:pPr>
            <a:r>
              <a:rPr lang="en-ZA" sz="1800" b="1" kern="1400" dirty="0">
                <a:latin typeface="Arial" panose="020B0604020202020204" pitchFamily="34" charset="0"/>
                <a:ea typeface="Times New Roman" panose="02020603050405020304" pitchFamily="18" charset="0"/>
                <a:cs typeface="Arial" panose="020B0604020202020204" pitchFamily="34" charset="0"/>
              </a:rPr>
              <a:t/>
            </a:r>
            <a:br>
              <a:rPr lang="en-ZA" sz="1800" b="1" kern="1400" dirty="0">
                <a:latin typeface="Arial" panose="020B0604020202020204" pitchFamily="34" charset="0"/>
                <a:ea typeface="Times New Roman" panose="02020603050405020304" pitchFamily="18" charset="0"/>
                <a:cs typeface="Arial" panose="020B0604020202020204" pitchFamily="34" charset="0"/>
              </a:rPr>
            </a:br>
            <a:r>
              <a:rPr lang="en-ZA" sz="2200" b="1" dirty="0">
                <a:solidFill>
                  <a:schemeClr val="bg1"/>
                </a:solidFill>
                <a:cs typeface="Arial" panose="020B0604020202020204" pitchFamily="34" charset="0"/>
              </a:rPr>
              <a:t>Litigations/Arbitration</a:t>
            </a:r>
            <a:r>
              <a:rPr lang="en-ZA" sz="2200" b="1" dirty="0">
                <a:solidFill>
                  <a:schemeClr val="bg1"/>
                </a:solidFill>
                <a:latin typeface="Arial" panose="020B0604020202020204" pitchFamily="34" charset="0"/>
                <a:cs typeface="Arial" panose="020B0604020202020204" pitchFamily="34" charset="0"/>
              </a:rPr>
              <a:t> Matters</a:t>
            </a:r>
            <a:r>
              <a:rPr lang="en-ZA" sz="2400" kern="1400" dirty="0">
                <a:latin typeface="Arial" panose="020B0604020202020204" pitchFamily="34" charset="0"/>
                <a:ea typeface="Times New Roman" panose="02020603050405020304" pitchFamily="18" charset="0"/>
                <a:cs typeface="Times New Roman" panose="02020603050405020304" pitchFamily="18" charset="0"/>
              </a:rPr>
              <a:t/>
            </a:r>
            <a:br>
              <a:rPr lang="en-ZA" sz="2400" kern="1400" dirty="0">
                <a:latin typeface="Arial" panose="020B0604020202020204" pitchFamily="34" charset="0"/>
                <a:ea typeface="Times New Roman" panose="02020603050405020304" pitchFamily="18" charset="0"/>
                <a:cs typeface="Times New Roman" panose="02020603050405020304" pitchFamily="18" charset="0"/>
              </a:rPr>
            </a:br>
            <a:endParaRPr lang="en-US" sz="2200" b="1" i="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mj-lt"/>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mj-lt"/>
              <a:ea typeface="+mn-ea"/>
              <a:cs typeface="Century Gothic"/>
            </a:endParaRPr>
          </a:p>
        </p:txBody>
      </p:sp>
      <p:graphicFrame>
        <p:nvGraphicFramePr>
          <p:cNvPr id="4" name="Diagram 3"/>
          <p:cNvGraphicFramePr/>
          <p:nvPr>
            <p:extLst>
              <p:ext uri="{D42A27DB-BD31-4B8C-83A1-F6EECF244321}">
                <p14:modId xmlns:p14="http://schemas.microsoft.com/office/powerpoint/2010/main" val="277225399"/>
              </p:ext>
            </p:extLst>
          </p:nvPr>
        </p:nvGraphicFramePr>
        <p:xfrm>
          <a:off x="656312" y="937684"/>
          <a:ext cx="108073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99459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343472" y="160338"/>
            <a:ext cx="9433048" cy="511709"/>
          </a:xfrm>
        </p:spPr>
        <p:txBody>
          <a:bodyPr>
            <a:normAutofit fontScale="90000"/>
          </a:bodyPr>
          <a:lstStyle/>
          <a:p>
            <a:pPr algn="ctr">
              <a:lnSpc>
                <a:spcPct val="110000"/>
              </a:lnSpc>
              <a:spcBef>
                <a:spcPts val="1800"/>
              </a:spcBef>
              <a:spcAft>
                <a:spcPts val="1100"/>
              </a:spcAft>
            </a:pPr>
            <a:r>
              <a:rPr lang="en-ZA" sz="1800" b="1" kern="1400" dirty="0">
                <a:latin typeface="Arial" panose="020B0604020202020204" pitchFamily="34" charset="0"/>
                <a:ea typeface="Times New Roman" panose="02020603050405020304" pitchFamily="18" charset="0"/>
                <a:cs typeface="Arial" panose="020B0604020202020204" pitchFamily="34" charset="0"/>
              </a:rPr>
              <a:t/>
            </a:r>
            <a:br>
              <a:rPr lang="en-ZA" sz="1800" b="1" kern="1400" dirty="0">
                <a:latin typeface="Arial" panose="020B0604020202020204" pitchFamily="34" charset="0"/>
                <a:ea typeface="Times New Roman" panose="02020603050405020304" pitchFamily="18" charset="0"/>
                <a:cs typeface="Arial" panose="020B0604020202020204" pitchFamily="34" charset="0"/>
              </a:rPr>
            </a:br>
            <a:r>
              <a:rPr lang="en-ZA" sz="2200" b="1" dirty="0">
                <a:solidFill>
                  <a:schemeClr val="bg1"/>
                </a:solidFill>
                <a:latin typeface="Arial" panose="020B0604020202020204" pitchFamily="34" charset="0"/>
                <a:cs typeface="Arial" panose="020B0604020202020204" pitchFamily="34" charset="0"/>
              </a:rPr>
              <a:t>Litigations Report  </a:t>
            </a:r>
            <a:r>
              <a:rPr lang="en-ZA" sz="2400" kern="1400" dirty="0">
                <a:latin typeface="Arial" panose="020B0604020202020204" pitchFamily="34" charset="0"/>
                <a:ea typeface="Times New Roman" panose="02020603050405020304" pitchFamily="18" charset="0"/>
                <a:cs typeface="Times New Roman" panose="02020603050405020304" pitchFamily="18" charset="0"/>
              </a:rPr>
              <a:t/>
            </a:r>
            <a:br>
              <a:rPr lang="en-ZA" sz="2400" kern="1400" dirty="0">
                <a:latin typeface="Arial" panose="020B0604020202020204" pitchFamily="34" charset="0"/>
                <a:ea typeface="Times New Roman" panose="02020603050405020304" pitchFamily="18" charset="0"/>
                <a:cs typeface="Times New Roman" panose="02020603050405020304" pitchFamily="18" charset="0"/>
              </a:rPr>
            </a:br>
            <a:endParaRPr lang="en-US" sz="2200" b="1" i="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graphicFrame>
        <p:nvGraphicFramePr>
          <p:cNvPr id="4" name="Diagram 3"/>
          <p:cNvGraphicFramePr/>
          <p:nvPr>
            <p:extLst>
              <p:ext uri="{D42A27DB-BD31-4B8C-83A1-F6EECF244321}">
                <p14:modId xmlns:p14="http://schemas.microsoft.com/office/powerpoint/2010/main" val="1940988778"/>
              </p:ext>
            </p:extLst>
          </p:nvPr>
        </p:nvGraphicFramePr>
        <p:xfrm>
          <a:off x="656312" y="488263"/>
          <a:ext cx="108073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80806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379476" y="160338"/>
            <a:ext cx="9433048" cy="511709"/>
          </a:xfrm>
        </p:spPr>
        <p:txBody>
          <a:bodyPr>
            <a:noAutofit/>
          </a:bodyPr>
          <a:lstStyle/>
          <a:p>
            <a:pPr algn="ctr">
              <a:lnSpc>
                <a:spcPct val="110000"/>
              </a:lnSpc>
              <a:spcBef>
                <a:spcPts val="1800"/>
              </a:spcBef>
              <a:spcAft>
                <a:spcPts val="1100"/>
              </a:spcAft>
            </a:pPr>
            <a:r>
              <a:rPr lang="en-ZA" sz="2000" b="1" kern="1400" dirty="0">
                <a:ea typeface="Times New Roman" panose="02020603050405020304" pitchFamily="18" charset="0"/>
                <a:cs typeface="Arial" panose="020B0604020202020204" pitchFamily="34" charset="0"/>
              </a:rPr>
              <a:t/>
            </a:r>
            <a:br>
              <a:rPr lang="en-ZA" sz="2000" b="1" kern="1400" dirty="0">
                <a:ea typeface="Times New Roman" panose="02020603050405020304" pitchFamily="18" charset="0"/>
                <a:cs typeface="Arial" panose="020B0604020202020204" pitchFamily="34" charset="0"/>
              </a:rPr>
            </a:br>
            <a:r>
              <a:rPr lang="en-ZA" sz="2800" b="1" dirty="0">
                <a:solidFill>
                  <a:schemeClr val="bg1"/>
                </a:solidFill>
                <a:cs typeface="Arial" panose="020B0604020202020204" pitchFamily="34" charset="0"/>
              </a:rPr>
              <a:t>Litigations Report  </a:t>
            </a:r>
            <a:r>
              <a:rPr lang="en-ZA" sz="2800" kern="1400" dirty="0">
                <a:ea typeface="Times New Roman" panose="02020603050405020304" pitchFamily="18" charset="0"/>
                <a:cs typeface="Times New Roman" panose="02020603050405020304" pitchFamily="18" charset="0"/>
              </a:rPr>
              <a:t/>
            </a:r>
            <a:br>
              <a:rPr lang="en-ZA" sz="2800" kern="1400" dirty="0">
                <a:ea typeface="Times New Roman" panose="02020603050405020304" pitchFamily="18" charset="0"/>
                <a:cs typeface="Times New Roman" panose="02020603050405020304" pitchFamily="18" charset="0"/>
              </a:rPr>
            </a:br>
            <a:endParaRPr lang="en-US" sz="2800" b="1" i="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graphicFrame>
        <p:nvGraphicFramePr>
          <p:cNvPr id="4" name="Diagram 3"/>
          <p:cNvGraphicFramePr/>
          <p:nvPr>
            <p:extLst>
              <p:ext uri="{D42A27DB-BD31-4B8C-83A1-F6EECF244321}">
                <p14:modId xmlns:p14="http://schemas.microsoft.com/office/powerpoint/2010/main" val="1057130473"/>
              </p:ext>
            </p:extLst>
          </p:nvPr>
        </p:nvGraphicFramePr>
        <p:xfrm>
          <a:off x="479376" y="312738"/>
          <a:ext cx="10890084" cy="5172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03977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199456" y="132860"/>
            <a:ext cx="9433048" cy="511709"/>
          </a:xfrm>
        </p:spPr>
        <p:txBody>
          <a:bodyPr>
            <a:noAutofit/>
          </a:bodyPr>
          <a:lstStyle/>
          <a:p>
            <a:pPr algn="ctr">
              <a:lnSpc>
                <a:spcPct val="110000"/>
              </a:lnSpc>
              <a:spcBef>
                <a:spcPts val="1800"/>
              </a:spcBef>
              <a:spcAft>
                <a:spcPts val="1100"/>
              </a:spcAft>
            </a:pPr>
            <a:r>
              <a:rPr lang="en-ZA" sz="2000" b="1" kern="1400" dirty="0">
                <a:ea typeface="Times New Roman" panose="02020603050405020304" pitchFamily="18" charset="0"/>
                <a:cs typeface="Arial" panose="020B0604020202020204" pitchFamily="34" charset="0"/>
              </a:rPr>
              <a:t/>
            </a:r>
            <a:br>
              <a:rPr lang="en-ZA" sz="2000" b="1" kern="1400" dirty="0">
                <a:ea typeface="Times New Roman" panose="02020603050405020304" pitchFamily="18" charset="0"/>
                <a:cs typeface="Arial" panose="020B0604020202020204" pitchFamily="34" charset="0"/>
              </a:rPr>
            </a:br>
            <a:r>
              <a:rPr lang="en-ZA" sz="2800" b="1" dirty="0">
                <a:solidFill>
                  <a:schemeClr val="bg1"/>
                </a:solidFill>
                <a:cs typeface="Arial" panose="020B0604020202020204" pitchFamily="34" charset="0"/>
              </a:rPr>
              <a:t>Litigations Report  </a:t>
            </a:r>
            <a:r>
              <a:rPr lang="en-ZA" sz="2800" kern="1400" dirty="0">
                <a:ea typeface="Times New Roman" panose="02020603050405020304" pitchFamily="18" charset="0"/>
                <a:cs typeface="Times New Roman" panose="02020603050405020304" pitchFamily="18" charset="0"/>
              </a:rPr>
              <a:t/>
            </a:r>
            <a:br>
              <a:rPr lang="en-ZA" sz="2800" kern="1400" dirty="0">
                <a:ea typeface="Times New Roman" panose="02020603050405020304" pitchFamily="18" charset="0"/>
                <a:cs typeface="Times New Roman" panose="02020603050405020304" pitchFamily="18" charset="0"/>
              </a:rPr>
            </a:br>
            <a:endParaRPr lang="en-US" sz="2800" b="1" i="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graphicFrame>
        <p:nvGraphicFramePr>
          <p:cNvPr id="4" name="Diagram 3"/>
          <p:cNvGraphicFramePr/>
          <p:nvPr>
            <p:extLst>
              <p:ext uri="{D42A27DB-BD31-4B8C-83A1-F6EECF244321}">
                <p14:modId xmlns:p14="http://schemas.microsoft.com/office/powerpoint/2010/main" val="342967797"/>
              </p:ext>
            </p:extLst>
          </p:nvPr>
        </p:nvGraphicFramePr>
        <p:xfrm>
          <a:off x="656312" y="530613"/>
          <a:ext cx="108073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39542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343472" y="160338"/>
            <a:ext cx="9433048" cy="511709"/>
          </a:xfrm>
        </p:spPr>
        <p:txBody>
          <a:bodyPr>
            <a:noAutofit/>
          </a:bodyPr>
          <a:lstStyle/>
          <a:p>
            <a:pPr algn="ctr">
              <a:lnSpc>
                <a:spcPct val="110000"/>
              </a:lnSpc>
              <a:spcBef>
                <a:spcPts val="1800"/>
              </a:spcBef>
              <a:spcAft>
                <a:spcPts val="1100"/>
              </a:spcAft>
            </a:pPr>
            <a:r>
              <a:rPr lang="en-ZA" sz="2000" b="1" kern="1400" dirty="0">
                <a:ea typeface="Times New Roman" panose="02020603050405020304" pitchFamily="18" charset="0"/>
                <a:cs typeface="Arial" panose="020B0604020202020204" pitchFamily="34" charset="0"/>
              </a:rPr>
              <a:t/>
            </a:r>
            <a:br>
              <a:rPr lang="en-ZA" sz="2000" b="1" kern="1400" dirty="0">
                <a:ea typeface="Times New Roman" panose="02020603050405020304" pitchFamily="18" charset="0"/>
                <a:cs typeface="Arial" panose="020B0604020202020204" pitchFamily="34" charset="0"/>
              </a:rPr>
            </a:br>
            <a:r>
              <a:rPr lang="en-ZA" sz="2800" b="1" dirty="0">
                <a:solidFill>
                  <a:schemeClr val="bg1"/>
                </a:solidFill>
                <a:cs typeface="Arial" panose="020B0604020202020204" pitchFamily="34" charset="0"/>
              </a:rPr>
              <a:t>Litigations Report  </a:t>
            </a:r>
            <a:r>
              <a:rPr lang="en-ZA" sz="2800" kern="1400" dirty="0">
                <a:ea typeface="Times New Roman" panose="02020603050405020304" pitchFamily="18" charset="0"/>
                <a:cs typeface="Times New Roman" panose="02020603050405020304" pitchFamily="18" charset="0"/>
              </a:rPr>
              <a:t/>
            </a:r>
            <a:br>
              <a:rPr lang="en-ZA" sz="2800" kern="1400" dirty="0">
                <a:ea typeface="Times New Roman" panose="02020603050405020304" pitchFamily="18" charset="0"/>
                <a:cs typeface="Times New Roman" panose="02020603050405020304" pitchFamily="18" charset="0"/>
              </a:rPr>
            </a:br>
            <a:endParaRPr lang="en-US" sz="2800" b="1" i="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graphicFrame>
        <p:nvGraphicFramePr>
          <p:cNvPr id="4" name="Diagram 3"/>
          <p:cNvGraphicFramePr/>
          <p:nvPr>
            <p:extLst>
              <p:ext uri="{D42A27DB-BD31-4B8C-83A1-F6EECF244321}">
                <p14:modId xmlns:p14="http://schemas.microsoft.com/office/powerpoint/2010/main" val="3395273632"/>
              </p:ext>
            </p:extLst>
          </p:nvPr>
        </p:nvGraphicFramePr>
        <p:xfrm>
          <a:off x="656312" y="578376"/>
          <a:ext cx="108073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831698"/>
      </p:ext>
    </p:extLst>
  </p:cSld>
  <p:clrMapOvr>
    <a:masterClrMapping/>
  </p:clrMapOvr>
  <p:transition spd="slow">
    <p:randomBar dir="vert"/>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0" tIns="288000" rIns="180000" bIns="0" numCol="1" spcCol="0" rtlCol="0" fromWordArt="0" anchor="ctr" anchorCtr="0" forceAA="0" compatLnSpc="1">
        <a:prstTxWarp prst="textNoShape">
          <a:avLst/>
        </a:prstTxWarp>
        <a:spAutoFit/>
      </a:bodyPr>
      <a:lstStyle>
        <a:defPPr algn="ctr">
          <a:defRPr sz="1400" b="1" dirty="0" smtClean="0"/>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63707</TotalTime>
  <Words>1165</Words>
  <Application>Microsoft Office PowerPoint</Application>
  <PresentationFormat>Widescreen</PresentationFormat>
  <Paragraphs>134</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Century Gothic</vt:lpstr>
      <vt:lpstr>Times New Roman</vt:lpstr>
      <vt:lpstr>2_Office Theme</vt:lpstr>
      <vt:lpstr>3_Office Theme</vt:lpstr>
      <vt:lpstr>     PRESENTATION TO THE PORTFOLIO COMMITTEE ON COMMUNICATIONS (PCC)  BY  USAASA/USAF   FRAMEWORK AND TIMELINES FOR CURRENT INVESTIGATIONS AND IMPLEMENTATION DATES FOR CONSEQUENCE MANAGEMENT PROCESSES                                                                                              07 JUNE 2022       </vt:lpstr>
      <vt:lpstr>Disciplinary Procedure Framework</vt:lpstr>
      <vt:lpstr>     USAASA LITIGATION REPORT FOR THE PERIOD ENDING  31 MARCH 2022       </vt:lpstr>
      <vt:lpstr> Contextual Background  </vt:lpstr>
      <vt:lpstr> Litigations/Arbitration Matters </vt:lpstr>
      <vt:lpstr> Litigations Report   </vt:lpstr>
      <vt:lpstr> Litigations Report   </vt:lpstr>
      <vt:lpstr> Litigations Report   </vt:lpstr>
      <vt:lpstr> Litigations Report   </vt:lpstr>
      <vt:lpstr> Litigations Report   </vt:lpstr>
      <vt:lpstr>INVESTIGATION BY NATIONAL TREASURY</vt:lpstr>
      <vt:lpstr>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STB Subsidy Rollout</dc:title>
  <dc:creator>Thabo Makenete</dc:creator>
  <cp:lastModifiedBy>Hajiera Salie</cp:lastModifiedBy>
  <cp:revision>1523</cp:revision>
  <cp:lastPrinted>2017-09-27T13:45:40Z</cp:lastPrinted>
  <dcterms:created xsi:type="dcterms:W3CDTF">2011-04-28T05:29:01Z</dcterms:created>
  <dcterms:modified xsi:type="dcterms:W3CDTF">2022-06-02T19:52:28Z</dcterms:modified>
</cp:coreProperties>
</file>