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1442" r:id="rId2"/>
    <p:sldId id="1536" r:id="rId3"/>
    <p:sldId id="1530" r:id="rId4"/>
    <p:sldId id="1537" r:id="rId5"/>
    <p:sldId id="1510" r:id="rId6"/>
    <p:sldId id="1525" r:id="rId7"/>
    <p:sldId id="1531" r:id="rId8"/>
    <p:sldId id="1526" r:id="rId9"/>
    <p:sldId id="1519" r:id="rId10"/>
    <p:sldId id="1512" r:id="rId11"/>
    <p:sldId id="1529" r:id="rId12"/>
    <p:sldId id="1524" r:id="rId13"/>
    <p:sldId id="1511" r:id="rId14"/>
    <p:sldId id="1513" r:id="rId15"/>
    <p:sldId id="1520" r:id="rId16"/>
    <p:sldId id="1521" r:id="rId17"/>
    <p:sldId id="1514" r:id="rId18"/>
    <p:sldId id="1516" r:id="rId19"/>
    <p:sldId id="1517" r:id="rId20"/>
    <p:sldId id="1534" r:id="rId21"/>
    <p:sldId id="1489" r:id="rId22"/>
    <p:sldId id="454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8"/>
    <a:srgbClr val="001489"/>
    <a:srgbClr val="001484"/>
    <a:srgbClr val="71A1A7"/>
    <a:srgbClr val="D5E3E5"/>
    <a:srgbClr val="DFF0CB"/>
    <a:srgbClr val="A6A6A6"/>
    <a:srgbClr val="CBDFEF"/>
    <a:srgbClr val="FFFF00"/>
    <a:srgbClr val="EBF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249" autoAdjust="0"/>
  </p:normalViewPr>
  <p:slideViewPr>
    <p:cSldViewPr snapToGrid="0">
      <p:cViewPr varScale="1">
        <p:scale>
          <a:sx n="73" d="100"/>
          <a:sy n="73" d="100"/>
        </p:scale>
        <p:origin x="624" y="78"/>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WEEKLY COVID-19 15 MAR 2020 - 01</a:t>
            </a:r>
            <a:r>
              <a:rPr lang="en-US" b="1" baseline="0" dirty="0"/>
              <a:t> April</a:t>
            </a:r>
            <a:r>
              <a:rPr lang="en-US" b="1" dirty="0"/>
              <a:t> 2022</a:t>
            </a:r>
          </a:p>
        </c:rich>
      </c:tx>
      <c:layout>
        <c:manualLayout>
          <c:xMode val="edge"/>
          <c:yMode val="edge"/>
          <c:x val="0.1679819972167908"/>
          <c:y val="3.9724730630225531E-2"/>
        </c:manualLayout>
      </c:layout>
      <c:overlay val="0"/>
      <c:spPr>
        <a:solidFill>
          <a:schemeClr val="accent2"/>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273959154263586"/>
          <c:y val="0.27429786497519382"/>
          <c:w val="0.71565636921732545"/>
          <c:h val="0.52587850431739513"/>
        </c:manualLayout>
      </c:layout>
      <c:pie3DChart>
        <c:varyColors val="1"/>
        <c:ser>
          <c:idx val="0"/>
          <c:order val="0"/>
          <c:explosion val="1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CF5-408F-9610-87C43866C081}"/>
              </c:ext>
            </c:extLst>
          </c:dPt>
          <c:dPt>
            <c:idx val="1"/>
            <c:bubble3D val="0"/>
            <c:explosion val="26"/>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CF5-408F-9610-87C43866C0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CF5-408F-9610-87C43866C0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CF5-408F-9610-87C43866C08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CF5-408F-9610-87C43866C081}"/>
              </c:ext>
            </c:extLst>
          </c:dPt>
          <c:dLbls>
            <c:dLbl>
              <c:idx val="0"/>
              <c:layout>
                <c:manualLayout>
                  <c:x val="-4.3263273185128988E-3"/>
                  <c:y val="-0.1085862415346229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F5-408F-9610-87C43866C081}"/>
                </c:ext>
              </c:extLst>
            </c:dLbl>
            <c:dLbl>
              <c:idx val="1"/>
              <c:layout>
                <c:manualLayout>
                  <c:x val="-0.14905364850022432"/>
                  <c:y val="-0.1064251600774072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CF5-408F-9610-87C43866C081}"/>
                </c:ext>
              </c:extLst>
            </c:dLbl>
            <c:dLbl>
              <c:idx val="2"/>
              <c:layout>
                <c:manualLayout>
                  <c:x val="-6.5683141798364639E-2"/>
                  <c:y val="1.01746540941641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CF5-408F-9610-87C43866C081}"/>
                </c:ext>
              </c:extLst>
            </c:dLbl>
            <c:dLbl>
              <c:idx val="3"/>
              <c:layout>
                <c:manualLayout>
                  <c:x val="-8.8973811212526704E-2"/>
                  <c:y val="-5.49175334564660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CF5-408F-9610-87C43866C081}"/>
                </c:ext>
              </c:extLst>
            </c:dLbl>
            <c:dLbl>
              <c:idx val="4"/>
              <c:layout>
                <c:manualLayout>
                  <c:x val="-5.1013036190449557E-2"/>
                  <c:y val="-2.854800208463832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944817471854743"/>
                      <c:h val="0.1621217092181659"/>
                    </c:manualLayout>
                  </c15:layout>
                </c:ext>
                <c:ext xmlns:c16="http://schemas.microsoft.com/office/drawing/2014/chart" uri="{C3380CC4-5D6E-409C-BE32-E72D297353CC}">
                  <c16:uniqueId val="{00000009-9CF5-408F-9610-87C43866C0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(New)'!$A$4:$A$8</c:f>
              <c:strCache>
                <c:ptCount val="5"/>
                <c:pt idx="0">
                  <c:v>General</c:v>
                </c:pt>
                <c:pt idx="1">
                  <c:v>Community &amp; Social Services</c:v>
                </c:pt>
                <c:pt idx="2">
                  <c:v>Public Safety</c:v>
                </c:pt>
                <c:pt idx="3">
                  <c:v>Housing</c:v>
                </c:pt>
                <c:pt idx="4">
                  <c:v>Health</c:v>
                </c:pt>
              </c:strCache>
            </c:strRef>
          </c:cat>
          <c:val>
            <c:numRef>
              <c:f>'Summary (New)'!$B$4:$B$8</c:f>
              <c:numCache>
                <c:formatCode>_(* #,##0,_);_(* \(#,##0,\);_(* "- "?_);_(@_)</c:formatCode>
                <c:ptCount val="5"/>
                <c:pt idx="0">
                  <c:v>585132972.64339983</c:v>
                </c:pt>
                <c:pt idx="1">
                  <c:v>575261476.51662993</c:v>
                </c:pt>
                <c:pt idx="2">
                  <c:v>133272516.81999999</c:v>
                </c:pt>
                <c:pt idx="3">
                  <c:v>86758389.639999986</c:v>
                </c:pt>
                <c:pt idx="4">
                  <c:v>243539021.02173519</c:v>
                </c:pt>
              </c:numCache>
            </c:numRef>
          </c:val>
          <c:extLst>
            <c:ext xmlns:c16="http://schemas.microsoft.com/office/drawing/2014/chart" uri="{C3380CC4-5D6E-409C-BE32-E72D297353CC}">
              <c16:uniqueId val="{0000000A-9CF5-408F-9610-87C43866C081}"/>
            </c:ext>
          </c:extLst>
        </c:ser>
        <c:dLbls>
          <c:dLblPos val="ctr"/>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t>6/6/2022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t>‹#›</a:t>
            </a:fld>
            <a:endParaRPr lang="en-US" dirty="0"/>
          </a:p>
        </p:txBody>
      </p:sp>
    </p:spTree>
    <p:extLst>
      <p:ext uri="{BB962C8B-B14F-4D97-AF65-F5344CB8AC3E}">
        <p14:creationId xmlns:p14="http://schemas.microsoft.com/office/powerpoint/2010/main"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025923F-580B-A047-9C0E-6EE78A396537}" type="slidenum">
              <a:rPr lang="en-US" smtClean="0"/>
              <a:t>3</a:t>
            </a:fld>
            <a:endParaRPr lang="en-US" dirty="0"/>
          </a:p>
        </p:txBody>
      </p:sp>
    </p:spTree>
    <p:extLst>
      <p:ext uri="{BB962C8B-B14F-4D97-AF65-F5344CB8AC3E}">
        <p14:creationId xmlns:p14="http://schemas.microsoft.com/office/powerpoint/2010/main" val="3576280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390449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24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16602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755606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26" name="think-cell Slide" r:id="rId31" imgW="360" imgH="360" progId="">
                  <p:embed/>
                </p:oleObj>
              </mc:Choice>
              <mc:Fallback>
                <p:oleObj name="think-cell Slide" r:id="rId31" imgW="360" imgH="360" progId="">
                  <p:embed/>
                  <p:pic>
                    <p:nvPicPr>
                      <p:cNvPr id="10" name="Object 9"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0945216" cy="1873674"/>
          </a:xfrm>
        </p:spPr>
        <p:txBody>
          <a:bodyPr>
            <a:normAutofit fontScale="92500" lnSpcReduction="10000"/>
          </a:bodyPr>
          <a:lstStyle/>
          <a:p>
            <a:pPr algn="r">
              <a:lnSpc>
                <a:spcPct val="150000"/>
              </a:lnSpc>
              <a:spcAft>
                <a:spcPts val="1000"/>
              </a:spcAft>
            </a:pPr>
            <a:r>
              <a:rPr lang="en-ZA" sz="3200" b="1" dirty="0"/>
              <a:t>WESTERN CAPE RESPONSE : AGSA REPORT ON THE FINANCIAL MANAGEMENT OF</a:t>
            </a:r>
            <a:br>
              <a:rPr lang="en-ZA" sz="3200" b="1" dirty="0"/>
            </a:br>
            <a:r>
              <a:rPr lang="en-ZA" sz="3200" b="1" dirty="0"/>
              <a:t>GOVERNMENT’S COVID-19 INITIATIVES</a:t>
            </a:r>
            <a:endParaRPr lang="en-ZA" sz="4400" b="1"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ZA" dirty="0">
                <a:solidFill>
                  <a:schemeClr val="bg1"/>
                </a:solidFill>
              </a:rPr>
              <a:t>07 June 2022</a:t>
            </a:r>
          </a:p>
        </p:txBody>
      </p:sp>
      <p:sp>
        <p:nvSpPr>
          <p:cNvPr id="4" name="TextBox 3">
            <a:extLst>
              <a:ext uri="{FF2B5EF4-FFF2-40B4-BE49-F238E27FC236}">
                <a16:creationId xmlns:a16="http://schemas.microsoft.com/office/drawing/2014/main" id="{2E5602CD-A313-43E5-8AB4-3FEDB048D88F}"/>
              </a:ext>
            </a:extLst>
          </p:cNvPr>
          <p:cNvSpPr txBox="1"/>
          <p:nvPr/>
        </p:nvSpPr>
        <p:spPr>
          <a:xfrm>
            <a:off x="7740526" y="2675324"/>
            <a:ext cx="3828082" cy="369332"/>
          </a:xfrm>
          <a:prstGeom prst="rect">
            <a:avLst/>
          </a:prstGeom>
          <a:noFill/>
        </p:spPr>
        <p:txBody>
          <a:bodyPr wrap="square" rtlCol="0">
            <a:spAutoFit/>
          </a:bodyPr>
          <a:lstStyle/>
          <a:p>
            <a:pPr algn="r"/>
            <a:r>
              <a:rPr lang="en-ZA" dirty="0">
                <a:solidFill>
                  <a:schemeClr val="bg1"/>
                </a:solidFill>
              </a:rPr>
              <a:t>Provincial Treasury</a:t>
            </a:r>
          </a:p>
        </p:txBody>
      </p:sp>
    </p:spTree>
    <p:extLst>
      <p:ext uri="{BB962C8B-B14F-4D97-AF65-F5344CB8AC3E}">
        <p14:creationId xmlns:p14="http://schemas.microsoft.com/office/powerpoint/2010/main"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701" y="282576"/>
            <a:ext cx="11462940" cy="559256"/>
          </a:xfrm>
        </p:spPr>
        <p:txBody>
          <a:bodyPr/>
          <a:lstStyle/>
          <a:p>
            <a:r>
              <a:rPr lang="en-ZA" dirty="0"/>
              <a:t>PT PRECAUTIONARY MEASURES IMPLEMENTED (PFMA) </a:t>
            </a:r>
            <a:r>
              <a:rPr lang="en-ZA" dirty="0" err="1"/>
              <a:t>cont</a:t>
            </a:r>
            <a:r>
              <a:rPr lang="en-ZA" dirty="0"/>
              <a:t> …</a:t>
            </a:r>
          </a:p>
        </p:txBody>
      </p:sp>
      <p:sp>
        <p:nvSpPr>
          <p:cNvPr id="4" name="Text Placeholder 3"/>
          <p:cNvSpPr>
            <a:spLocks noGrp="1"/>
          </p:cNvSpPr>
          <p:nvPr>
            <p:ph type="body" sz="quarter" idx="10"/>
          </p:nvPr>
        </p:nvSpPr>
        <p:spPr>
          <a:xfrm>
            <a:off x="393701" y="1041400"/>
            <a:ext cx="11462940" cy="5274733"/>
          </a:xfrm>
        </p:spPr>
        <p:txBody>
          <a:bodyPr>
            <a:normAutofit fontScale="77500" lnSpcReduction="20000"/>
          </a:bodyPr>
          <a:lstStyle/>
          <a:p>
            <a:pPr lvl="0" algn="just">
              <a:lnSpc>
                <a:spcPct val="170000"/>
              </a:lnSpc>
            </a:pPr>
            <a:r>
              <a:rPr lang="en-US" sz="1800" u="none" strike="noStrike" dirty="0">
                <a:effectLst/>
                <a:latin typeface="+mn-lt"/>
                <a:ea typeface="Calibri" panose="020F0502020204030204" pitchFamily="34" charset="0"/>
              </a:rPr>
              <a:t>Issued Provincial Treasury Circulars :</a:t>
            </a:r>
            <a:endParaRPr lang="en-ZA" sz="2100" u="none" strike="noStrike" dirty="0">
              <a:effectLst/>
              <a:latin typeface="+mn-lt"/>
              <a:ea typeface="Calibri" panose="020F0502020204030204" pitchFamily="34" charset="0"/>
            </a:endParaRPr>
          </a:p>
          <a:p>
            <a:pPr marL="393700" marR="0" lvl="1" indent="-338138" algn="just" defTabSz="914400" rtl="0" eaLnBrk="0" fontAlgn="base" latinLnBrk="0" hangingPunct="0">
              <a:lnSpc>
                <a:spcPct val="160000"/>
              </a:lnSpc>
              <a:spcBef>
                <a:spcPts val="300"/>
              </a:spcBef>
              <a:spcAft>
                <a:spcPts val="600"/>
              </a:spcAft>
              <a:buClr>
                <a:srgbClr val="002060"/>
              </a:buClr>
              <a:buSzTx/>
              <a:buFontTx/>
              <a:buBlip>
                <a:blip r:embed="rId2"/>
              </a:buBlip>
              <a:tabLst/>
              <a:defRPr/>
            </a:pPr>
            <a:r>
              <a:rPr lang="en-ZA" sz="1300" b="1" dirty="0">
                <a:latin typeface="+mn-lt"/>
              </a:rPr>
              <a:t>System Circular No 01: </a:t>
            </a:r>
            <a:r>
              <a:rPr lang="en-ZA" sz="1300" dirty="0">
                <a:latin typeface="+mn-lt"/>
              </a:rPr>
              <a:t>Business continuity measures in preparation for COVID-19 for corporate financial systems (BAS, LOGIS &amp; PERSAL) and its related business intelligence tools</a:t>
            </a:r>
            <a:r>
              <a:rPr lang="en-US" sz="1300" dirty="0">
                <a:latin typeface="+mn-lt"/>
              </a:rPr>
              <a:t>;</a:t>
            </a:r>
            <a:endParaRPr lang="en-ZA" sz="1300" dirty="0">
              <a:latin typeface="+mn-lt"/>
            </a:endParaRPr>
          </a:p>
          <a:p>
            <a:pPr marL="393700" lvl="1" indent="-338138" algn="just" eaLnBrk="0" fontAlgn="base" hangingPunct="0">
              <a:lnSpc>
                <a:spcPct val="160000"/>
              </a:lnSpc>
              <a:spcAft>
                <a:spcPts val="600"/>
              </a:spcAft>
              <a:defRPr/>
            </a:pPr>
            <a:r>
              <a:rPr lang="en-US" sz="1300" b="1" dirty="0">
                <a:latin typeface="+mn-lt"/>
              </a:rPr>
              <a:t>Treasury Circular No. 11 of 2020</a:t>
            </a:r>
            <a:r>
              <a:rPr lang="en-US" sz="1300" dirty="0">
                <a:latin typeface="+mn-lt"/>
              </a:rPr>
              <a:t>: WCG’s Procurement Requirements in response to the Declaration of a National Disaster due to the CORONAVIRUS (COVID-19) Pandemic on 23 March 2020</a:t>
            </a:r>
            <a:endParaRPr lang="en-ZA" sz="1300" dirty="0">
              <a:latin typeface="+mn-lt"/>
            </a:endParaRPr>
          </a:p>
          <a:p>
            <a:pPr marL="393700" lvl="1" indent="-338138" algn="just" eaLnBrk="0" fontAlgn="base" hangingPunct="0">
              <a:lnSpc>
                <a:spcPct val="160000"/>
              </a:lnSpc>
              <a:spcAft>
                <a:spcPts val="600"/>
              </a:spcAft>
              <a:defRPr/>
            </a:pPr>
            <a:r>
              <a:rPr lang="en-US" sz="1300" b="1" dirty="0">
                <a:latin typeface="+mn-lt"/>
              </a:rPr>
              <a:t>Treasury Circular No. 12 of 2020: Financial Measure in Response to COVID-19: This circular aims to inform all Western Cape Government departments, public entities, and the Provincial Parliament (where applicable) of financial measures to be put in place to respond to the COVID-19 pandemic. </a:t>
            </a:r>
            <a:endParaRPr lang="en-ZA" sz="1300" b="1" dirty="0">
              <a:latin typeface="+mn-lt"/>
            </a:endParaRPr>
          </a:p>
          <a:p>
            <a:pPr marL="393700" lvl="1" indent="-338138" algn="just" eaLnBrk="0" fontAlgn="base" hangingPunct="0">
              <a:lnSpc>
                <a:spcPct val="160000"/>
              </a:lnSpc>
              <a:spcAft>
                <a:spcPts val="600"/>
              </a:spcAft>
              <a:defRPr/>
            </a:pPr>
            <a:r>
              <a:rPr lang="en-US" sz="1300" b="1" dirty="0">
                <a:latin typeface="+mn-lt"/>
              </a:rPr>
              <a:t>Treasury Circular No. 13 of 2020 dated 25 March 2020</a:t>
            </a:r>
            <a:r>
              <a:rPr lang="en-US" sz="1300" dirty="0">
                <a:latin typeface="+mn-lt"/>
              </a:rPr>
              <a:t>:  To provide Accounting Officers with the principles and programme regarding the rollover of unspent funds and retention of over-collected own revenue from 2019/20 to 2020/21.</a:t>
            </a:r>
            <a:endParaRPr lang="en-ZA" sz="1300" dirty="0">
              <a:latin typeface="+mn-lt"/>
            </a:endParaRPr>
          </a:p>
          <a:p>
            <a:pPr marL="393700" lvl="1" indent="-338138" algn="just" eaLnBrk="0" fontAlgn="base" hangingPunct="0">
              <a:lnSpc>
                <a:spcPct val="160000"/>
              </a:lnSpc>
              <a:spcAft>
                <a:spcPts val="600"/>
              </a:spcAft>
              <a:defRPr/>
            </a:pPr>
            <a:r>
              <a:rPr lang="en-US" sz="1300" b="1" dirty="0">
                <a:latin typeface="+mn-lt"/>
              </a:rPr>
              <a:t>Treasury Circular No. 14 of 2020: </a:t>
            </a:r>
            <a:r>
              <a:rPr lang="en-US" sz="1300" dirty="0">
                <a:latin typeface="+mn-lt"/>
              </a:rPr>
              <a:t>Facilitating the receipt, reporting and accounting of cash donations to the Western Cape Government Departments and Entities, to inform Western Cape Government Departments and Provincial Public Entities of the arrangements related to cash donations, budgeting, accounting and reporting in response to the Covid- 19 pandemic. This circular complements the Western Cape Disaster Budgeting Procurement and Accounting Framework. </a:t>
            </a:r>
            <a:endParaRPr lang="en-ZA" sz="1300" dirty="0">
              <a:latin typeface="+mn-lt"/>
            </a:endParaRPr>
          </a:p>
          <a:p>
            <a:pPr marL="393700" lvl="1" indent="-338138" algn="just" eaLnBrk="0" fontAlgn="base" hangingPunct="0">
              <a:lnSpc>
                <a:spcPct val="160000"/>
              </a:lnSpc>
              <a:spcAft>
                <a:spcPts val="600"/>
              </a:spcAft>
              <a:defRPr/>
            </a:pPr>
            <a:r>
              <a:rPr lang="en-US" sz="1300" b="1" dirty="0">
                <a:latin typeface="+mn-lt"/>
              </a:rPr>
              <a:t>Treasury Circular No. 17 of 2020: </a:t>
            </a:r>
            <a:r>
              <a:rPr lang="en-ZA" sz="1300" dirty="0">
                <a:latin typeface="+mn-lt"/>
              </a:rPr>
              <a:t>Guidelines: 2019/20 Book Closure and Annual Financial Statements</a:t>
            </a:r>
            <a:r>
              <a:rPr lang="en-US" sz="1300" dirty="0">
                <a:latin typeface="+mn-lt"/>
              </a:rPr>
              <a:t>: To provide direction and guidance to Accounting Authorities (AAs) and Chief Financial Officers (CFOs) of public and trading entities with the book-closure and compilation of the annual financial statements process for the year ending 31 March 2020.</a:t>
            </a:r>
            <a:endParaRPr lang="en-ZA" sz="1300" dirty="0">
              <a:latin typeface="+mn-lt"/>
            </a:endParaRPr>
          </a:p>
          <a:p>
            <a:pPr marL="393700" lvl="1" indent="-338138" algn="just" eaLnBrk="0" fontAlgn="base" hangingPunct="0">
              <a:lnSpc>
                <a:spcPct val="160000"/>
              </a:lnSpc>
              <a:spcAft>
                <a:spcPts val="600"/>
              </a:spcAft>
              <a:defRPr/>
            </a:pPr>
            <a:r>
              <a:rPr lang="en-US" sz="1300" b="1" dirty="0">
                <a:latin typeface="+mn-lt"/>
              </a:rPr>
              <a:t>Treasury Circular 18 of 2020:</a:t>
            </a:r>
            <a:r>
              <a:rPr lang="en-US" sz="1300" dirty="0">
                <a:latin typeface="+mn-lt"/>
              </a:rPr>
              <a:t> </a:t>
            </a:r>
            <a:r>
              <a:rPr lang="en-ZA" sz="1300" dirty="0">
                <a:latin typeface="+mn-lt"/>
              </a:rPr>
              <a:t>Guidelines: 2019/20 Book Closure and Annual Financial Statements for Departments, to provide further direction and guidance to departments on the annual financial statements process for the year ending 31 March 2020 based on the implications of the exemptions provided for by the Minister of Finance in Government Gazette 43188 dated 31 March 2020</a:t>
            </a:r>
          </a:p>
          <a:p>
            <a:pPr marL="393700" lvl="1" indent="-338138" algn="just" eaLnBrk="0" fontAlgn="base" hangingPunct="0">
              <a:lnSpc>
                <a:spcPct val="160000"/>
              </a:lnSpc>
              <a:spcAft>
                <a:spcPts val="600"/>
              </a:spcAft>
              <a:defRPr/>
            </a:pPr>
            <a:r>
              <a:rPr lang="en-ZA" sz="1300" b="1" dirty="0">
                <a:latin typeface="+mn-lt"/>
              </a:rPr>
              <a:t>Treasury Circular 19 of 2020:</a:t>
            </a:r>
            <a:r>
              <a:rPr lang="en-ZA" sz="1300" dirty="0">
                <a:latin typeface="+mn-lt"/>
              </a:rPr>
              <a:t> Programme and Guidelines for the 2019/20 Annual Report Process: To provide Accounting Officers, Accounting Authorities and Chief Financial Officers with a Programme and Guide in respect of the 2019/20 Annual Report process, inclusive of the Annual Financial Statements.</a:t>
            </a:r>
          </a:p>
          <a:p>
            <a:pPr marL="393700" lvl="1" indent="-338138" algn="just" eaLnBrk="0" fontAlgn="base" hangingPunct="0">
              <a:lnSpc>
                <a:spcPct val="160000"/>
              </a:lnSpc>
              <a:spcAft>
                <a:spcPts val="600"/>
              </a:spcAft>
              <a:defRPr/>
            </a:pPr>
            <a:r>
              <a:rPr lang="en-ZA" sz="1300" dirty="0">
                <a:latin typeface="+mn-lt"/>
              </a:rPr>
              <a:t>Various Emails to provide guidance to departments on the submission of the In-Year Monitoring and Reporting (IYM) Model.</a:t>
            </a:r>
          </a:p>
        </p:txBody>
      </p:sp>
    </p:spTree>
    <p:extLst>
      <p:ext uri="{BB962C8B-B14F-4D97-AF65-F5344CB8AC3E}">
        <p14:creationId xmlns:p14="http://schemas.microsoft.com/office/powerpoint/2010/main" val="63109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B9D095-A3EE-8BF1-2D98-BC3363B5BDDB}"/>
              </a:ext>
            </a:extLst>
          </p:cNvPr>
          <p:cNvSpPr>
            <a:spLocks noGrp="1"/>
          </p:cNvSpPr>
          <p:nvPr>
            <p:ph type="body" sz="quarter" idx="10"/>
          </p:nvPr>
        </p:nvSpPr>
        <p:spPr>
          <a:xfrm>
            <a:off x="364729" y="1051246"/>
            <a:ext cx="11462940" cy="4896073"/>
          </a:xfrm>
        </p:spPr>
        <p:txBody>
          <a:bodyPr/>
          <a:lstStyle/>
          <a:p>
            <a:r>
              <a:rPr lang="en-ZA" dirty="0"/>
              <a:t>Developed and published monthly, quarterly and annual procurement disclosure reports</a:t>
            </a:r>
          </a:p>
        </p:txBody>
      </p:sp>
      <p:sp>
        <p:nvSpPr>
          <p:cNvPr id="5" name="Title 2">
            <a:extLst>
              <a:ext uri="{FF2B5EF4-FFF2-40B4-BE49-F238E27FC236}">
                <a16:creationId xmlns:a16="http://schemas.microsoft.com/office/drawing/2014/main" id="{2645C8CA-A2AE-4479-5286-49E2C00BEEDE}"/>
              </a:ext>
            </a:extLst>
          </p:cNvPr>
          <p:cNvSpPr>
            <a:spLocks noGrp="1"/>
          </p:cNvSpPr>
          <p:nvPr>
            <p:ph type="title"/>
          </p:nvPr>
        </p:nvSpPr>
        <p:spPr>
          <a:xfrm>
            <a:off x="364331" y="301987"/>
            <a:ext cx="11463338" cy="558800"/>
          </a:xfrm>
        </p:spPr>
        <p:txBody>
          <a:bodyPr/>
          <a:lstStyle/>
          <a:p>
            <a:r>
              <a:rPr lang="en-ZA" dirty="0"/>
              <a:t>PT PRECAUTIONARY MEASURES IMPLEMENTED (PFMA) </a:t>
            </a:r>
            <a:r>
              <a:rPr lang="en-ZA" dirty="0" err="1"/>
              <a:t>cont</a:t>
            </a:r>
            <a:r>
              <a:rPr lang="en-ZA" dirty="0"/>
              <a:t> …</a:t>
            </a:r>
          </a:p>
        </p:txBody>
      </p:sp>
      <p:pic>
        <p:nvPicPr>
          <p:cNvPr id="9" name="Picture 8">
            <a:extLst>
              <a:ext uri="{FF2B5EF4-FFF2-40B4-BE49-F238E27FC236}">
                <a16:creationId xmlns:a16="http://schemas.microsoft.com/office/drawing/2014/main" id="{7F5315DD-0B0A-240F-D606-9C4D37B64CAB}"/>
              </a:ext>
            </a:extLst>
          </p:cNvPr>
          <p:cNvPicPr>
            <a:picLocks noChangeAspect="1"/>
          </p:cNvPicPr>
          <p:nvPr/>
        </p:nvPicPr>
        <p:blipFill>
          <a:blip r:embed="rId2"/>
          <a:stretch>
            <a:fillRect/>
          </a:stretch>
        </p:blipFill>
        <p:spPr>
          <a:xfrm>
            <a:off x="470177" y="1512008"/>
            <a:ext cx="3186821" cy="4435311"/>
          </a:xfrm>
          <a:prstGeom prst="rect">
            <a:avLst/>
          </a:prstGeom>
        </p:spPr>
      </p:pic>
      <p:pic>
        <p:nvPicPr>
          <p:cNvPr id="11" name="Picture 10">
            <a:extLst>
              <a:ext uri="{FF2B5EF4-FFF2-40B4-BE49-F238E27FC236}">
                <a16:creationId xmlns:a16="http://schemas.microsoft.com/office/drawing/2014/main" id="{5F3E8993-04D9-42C8-6C8E-8A9CAB6E7F3C}"/>
              </a:ext>
            </a:extLst>
          </p:cNvPr>
          <p:cNvPicPr>
            <a:picLocks noChangeAspect="1"/>
          </p:cNvPicPr>
          <p:nvPr/>
        </p:nvPicPr>
        <p:blipFill>
          <a:blip r:embed="rId3"/>
          <a:stretch>
            <a:fillRect/>
          </a:stretch>
        </p:blipFill>
        <p:spPr>
          <a:xfrm>
            <a:off x="7345808" y="2179106"/>
            <a:ext cx="4376015" cy="3101113"/>
          </a:xfrm>
          <a:prstGeom prst="rect">
            <a:avLst/>
          </a:prstGeom>
        </p:spPr>
      </p:pic>
      <p:pic>
        <p:nvPicPr>
          <p:cNvPr id="13" name="Picture 12">
            <a:extLst>
              <a:ext uri="{FF2B5EF4-FFF2-40B4-BE49-F238E27FC236}">
                <a16:creationId xmlns:a16="http://schemas.microsoft.com/office/drawing/2014/main" id="{BE1BCF2F-099E-5BC4-A5C6-DB2C4122C157}"/>
              </a:ext>
            </a:extLst>
          </p:cNvPr>
          <p:cNvPicPr>
            <a:picLocks noChangeAspect="1"/>
          </p:cNvPicPr>
          <p:nvPr/>
        </p:nvPicPr>
        <p:blipFill>
          <a:blip r:embed="rId4"/>
          <a:stretch>
            <a:fillRect/>
          </a:stretch>
        </p:blipFill>
        <p:spPr>
          <a:xfrm>
            <a:off x="3996170" y="1550958"/>
            <a:ext cx="3115914" cy="4357410"/>
          </a:xfrm>
          <a:prstGeom prst="rect">
            <a:avLst/>
          </a:prstGeom>
        </p:spPr>
      </p:pic>
    </p:spTree>
    <p:extLst>
      <p:ext uri="{BB962C8B-B14F-4D97-AF65-F5344CB8AC3E}">
        <p14:creationId xmlns:p14="http://schemas.microsoft.com/office/powerpoint/2010/main" val="227691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138C-ABD3-B23D-DF1E-4AA1188112AD}"/>
              </a:ext>
            </a:extLst>
          </p:cNvPr>
          <p:cNvSpPr>
            <a:spLocks noGrp="1"/>
          </p:cNvSpPr>
          <p:nvPr>
            <p:ph type="title"/>
          </p:nvPr>
        </p:nvSpPr>
        <p:spPr/>
        <p:txBody>
          <a:bodyPr/>
          <a:lstStyle/>
          <a:p>
            <a:r>
              <a:rPr lang="en-ZA" dirty="0"/>
              <a:t>DEPARTMENTAL CHECKS AND BALANCES</a:t>
            </a:r>
          </a:p>
        </p:txBody>
      </p:sp>
      <p:sp>
        <p:nvSpPr>
          <p:cNvPr id="4" name="Text Placeholder 3">
            <a:extLst>
              <a:ext uri="{FF2B5EF4-FFF2-40B4-BE49-F238E27FC236}">
                <a16:creationId xmlns:a16="http://schemas.microsoft.com/office/drawing/2014/main" id="{8DB0C0E6-A328-0484-FA2F-B9C217E44441}"/>
              </a:ext>
            </a:extLst>
          </p:cNvPr>
          <p:cNvSpPr>
            <a:spLocks noGrp="1"/>
          </p:cNvSpPr>
          <p:nvPr>
            <p:ph type="body" sz="quarter" idx="10"/>
          </p:nvPr>
        </p:nvSpPr>
        <p:spPr>
          <a:xfrm>
            <a:off x="464821" y="980964"/>
            <a:ext cx="11462940" cy="5337949"/>
          </a:xfrm>
        </p:spPr>
        <p:txBody>
          <a:bodyPr>
            <a:normAutofit fontScale="85000" lnSpcReduction="20000"/>
          </a:bodyPr>
          <a:lstStyle/>
          <a:p>
            <a:pPr algn="just">
              <a:lnSpc>
                <a:spcPct val="120000"/>
              </a:lnSpc>
            </a:pPr>
            <a:r>
              <a:rPr lang="en-US" sz="1400" b="1" dirty="0">
                <a:latin typeface="+mn-lt"/>
              </a:rPr>
              <a:t>Treasury Circular No. 12 of 2020: Financial Measures in Response to COVID-19: This circular aims to inform all Western Cape Government departments, public entities, and the Provincial Parliament (where applicable) of financial measures to be put in place to respond to the COVID-19 pandemic. </a:t>
            </a:r>
          </a:p>
          <a:p>
            <a:pPr algn="just"/>
            <a:endParaRPr lang="en-US" sz="700" dirty="0">
              <a:latin typeface="+mn-lt"/>
            </a:endParaRPr>
          </a:p>
          <a:p>
            <a:pPr algn="just">
              <a:lnSpc>
                <a:spcPct val="170000"/>
              </a:lnSpc>
            </a:pPr>
            <a:r>
              <a:rPr lang="en-US" sz="1200" dirty="0">
                <a:latin typeface="+mn-lt"/>
              </a:rPr>
              <a:t>1, Budgetary Control</a:t>
            </a:r>
          </a:p>
          <a:p>
            <a:pPr marL="355600" lvl="1" indent="-179388">
              <a:lnSpc>
                <a:spcPct val="170000"/>
              </a:lnSpc>
            </a:pPr>
            <a:r>
              <a:rPr lang="en-US" sz="1100" dirty="0">
                <a:latin typeface="+mn-lt"/>
              </a:rPr>
              <a:t>Reprioritization of both  2019/20 and 2020/21 budgets.</a:t>
            </a:r>
          </a:p>
          <a:p>
            <a:pPr marL="355600" lvl="1" indent="-179388">
              <a:lnSpc>
                <a:spcPct val="170000"/>
              </a:lnSpc>
            </a:pPr>
            <a:r>
              <a:rPr lang="en-US" sz="1100" b="0" i="0" u="none" strike="noStrike" baseline="0" dirty="0">
                <a:latin typeface="+mn-lt"/>
              </a:rPr>
              <a:t>Departments and Provincial Parliament were given an opportunity to adjust their 2020/21 cashflow requirement in terms of section 40(4)(a) of the PFMA.</a:t>
            </a:r>
          </a:p>
          <a:p>
            <a:pPr marL="0" lvl="1" indent="0">
              <a:lnSpc>
                <a:spcPct val="170000"/>
              </a:lnSpc>
              <a:buNone/>
            </a:pPr>
            <a:endParaRPr lang="en-US" sz="200" b="1" dirty="0">
              <a:latin typeface="+mn-lt"/>
            </a:endParaRPr>
          </a:p>
          <a:p>
            <a:pPr algn="just">
              <a:lnSpc>
                <a:spcPct val="170000"/>
              </a:lnSpc>
            </a:pPr>
            <a:r>
              <a:rPr lang="en-US" sz="1200" dirty="0">
                <a:latin typeface="+mn-lt"/>
              </a:rPr>
              <a:t>2, Recording of COVID-19 Expenditure</a:t>
            </a:r>
          </a:p>
          <a:p>
            <a:pPr algn="just">
              <a:lnSpc>
                <a:spcPct val="170000"/>
              </a:lnSpc>
            </a:pPr>
            <a:r>
              <a:rPr lang="en-US" sz="1000" b="0" i="0" u="none" strike="noStrike" baseline="0" dirty="0">
                <a:latin typeface="+mn-lt"/>
              </a:rPr>
              <a:t>     To enable recording of expenditure on BAS, departments created a project titled COVID-19 on BAS in terms of the </a:t>
            </a:r>
            <a:r>
              <a:rPr lang="en-US" sz="1000" b="0" i="0" u="none" strike="noStrike" baseline="0" dirty="0" err="1">
                <a:latin typeface="+mn-lt"/>
              </a:rPr>
              <a:t>SCoA</a:t>
            </a:r>
            <a:r>
              <a:rPr lang="en-US" sz="1000" b="0" i="0" u="none" strike="noStrike" baseline="0" dirty="0">
                <a:latin typeface="+mn-lt"/>
              </a:rPr>
              <a:t> as follows:</a:t>
            </a:r>
          </a:p>
          <a:p>
            <a:pPr marL="363538" lvl="1" indent="-185738">
              <a:lnSpc>
                <a:spcPct val="170000"/>
              </a:lnSpc>
            </a:pPr>
            <a:r>
              <a:rPr lang="en-ZA" sz="1000" b="1" i="0" u="none" strike="noStrike" baseline="0" dirty="0">
                <a:latin typeface="+mn-lt"/>
              </a:rPr>
              <a:t>PROJECTS</a:t>
            </a:r>
          </a:p>
          <a:p>
            <a:pPr marL="363538" lvl="1" indent="-185738">
              <a:lnSpc>
                <a:spcPct val="170000"/>
              </a:lnSpc>
            </a:pPr>
            <a:r>
              <a:rPr lang="en-ZA" sz="1000" b="1" i="0" u="none" strike="noStrike" baseline="0" dirty="0">
                <a:latin typeface="+mn-lt"/>
              </a:rPr>
              <a:t>DEPARTMENTAL SPECIFIC PROJ LIST</a:t>
            </a:r>
          </a:p>
          <a:p>
            <a:pPr marL="363538" lvl="1" indent="-185738">
              <a:lnSpc>
                <a:spcPct val="170000"/>
              </a:lnSpc>
            </a:pPr>
            <a:r>
              <a:rPr lang="en-US" sz="1000" b="1" i="0" u="none" strike="noStrike" baseline="0" dirty="0">
                <a:latin typeface="+mn-lt"/>
              </a:rPr>
              <a:t>CREATE A PROJECT ON NON-POSTING AND POSTING LEVEL WITH THE DESCRIPTION: COVID-19</a:t>
            </a:r>
          </a:p>
          <a:p>
            <a:pPr algn="l">
              <a:lnSpc>
                <a:spcPct val="170000"/>
              </a:lnSpc>
            </a:pPr>
            <a:r>
              <a:rPr lang="en-US" sz="1000" b="0" i="0" u="none" strike="noStrike" baseline="0" dirty="0">
                <a:latin typeface="+mn-lt"/>
              </a:rPr>
              <a:t>    All expenses in terms of COVID-19 expensed against this project on BAS.</a:t>
            </a:r>
          </a:p>
          <a:p>
            <a:pPr algn="l">
              <a:lnSpc>
                <a:spcPct val="170000"/>
              </a:lnSpc>
            </a:pPr>
            <a:endParaRPr lang="en-US" sz="200" b="0" dirty="0">
              <a:latin typeface="+mn-lt"/>
            </a:endParaRPr>
          </a:p>
          <a:p>
            <a:pPr algn="l">
              <a:lnSpc>
                <a:spcPct val="170000"/>
              </a:lnSpc>
            </a:pPr>
            <a:r>
              <a:rPr lang="en-US" sz="1200" dirty="0">
                <a:latin typeface="+mn-lt"/>
              </a:rPr>
              <a:t>3, Reporting Responsibilities</a:t>
            </a:r>
          </a:p>
          <a:p>
            <a:pPr marL="363538" lvl="1" indent="-185738" algn="just">
              <a:lnSpc>
                <a:spcPct val="170000"/>
              </a:lnSpc>
            </a:pPr>
            <a:r>
              <a:rPr lang="en-US" sz="1000" b="0" i="0" u="none" strike="noStrike" baseline="0" dirty="0">
                <a:latin typeface="+mn-lt"/>
              </a:rPr>
              <a:t>In line with section 40(1)(a) of the PFMA, accounting officers for a department, CEO’s of Public Entities and the Secretary of the Provincial Parliament kept full and proper records of their financial affairs in line with the directive on recording expenditure indicated.</a:t>
            </a:r>
          </a:p>
          <a:p>
            <a:pPr marL="363538" lvl="1" indent="-185738" algn="just">
              <a:lnSpc>
                <a:spcPct val="170000"/>
              </a:lnSpc>
            </a:pPr>
            <a:r>
              <a:rPr lang="en-US" sz="1000" b="0" i="0" u="none" strike="noStrike" baseline="0" dirty="0">
                <a:latin typeface="+mn-lt"/>
              </a:rPr>
              <a:t>Public entities and the Provincial Parliament indicated the spending on COVID-19 as part of the In-year monitoring reporting to the Provincial Treasury.</a:t>
            </a:r>
          </a:p>
          <a:p>
            <a:pPr marL="363538" lvl="1" indent="-185738" algn="just">
              <a:lnSpc>
                <a:spcPct val="170000"/>
              </a:lnSpc>
            </a:pPr>
            <a:r>
              <a:rPr lang="en-US" sz="1000" b="0" i="0" u="none" strike="noStrike" baseline="0" dirty="0">
                <a:latin typeface="+mn-lt"/>
              </a:rPr>
              <a:t>Departments monitored the cash position of public entities and service providers that may face liquidity challenges due to business disruptions caused by the COVID-19 disaster. Any risks with regard to these entities were reported to the Provincial Treasury on an ongoing basis.</a:t>
            </a:r>
            <a:endParaRPr lang="en-US" sz="1000" dirty="0">
              <a:latin typeface="+mn-lt"/>
            </a:endParaRPr>
          </a:p>
          <a:p>
            <a:pPr algn="l">
              <a:lnSpc>
                <a:spcPct val="170000"/>
              </a:lnSpc>
            </a:pPr>
            <a:endParaRPr lang="en-US" sz="100" b="0" dirty="0">
              <a:latin typeface="+mn-lt"/>
            </a:endParaRPr>
          </a:p>
          <a:p>
            <a:pPr algn="l">
              <a:lnSpc>
                <a:spcPct val="170000"/>
              </a:lnSpc>
            </a:pPr>
            <a:r>
              <a:rPr lang="en-US" sz="1200" dirty="0">
                <a:latin typeface="+mn-lt"/>
              </a:rPr>
              <a:t>4, Disclosure of expenditure related to COVID-19  for the year ended 31 March 2020</a:t>
            </a:r>
          </a:p>
          <a:p>
            <a:pPr marL="355600" lvl="1" indent="-179388">
              <a:lnSpc>
                <a:spcPct val="170000"/>
              </a:lnSpc>
            </a:pPr>
            <a:r>
              <a:rPr lang="en-US" sz="1000" b="0" i="0" u="none" strike="noStrike" baseline="0" dirty="0">
                <a:latin typeface="+mn-lt"/>
              </a:rPr>
              <a:t>To be transparent and accountable, departments and entities  prepared the necessary disclosure on expenditure related to COVID-19 as supplementary information.</a:t>
            </a:r>
          </a:p>
          <a:p>
            <a:pPr marL="355600" lvl="1" indent="-179388">
              <a:lnSpc>
                <a:spcPct val="170000"/>
              </a:lnSpc>
            </a:pPr>
            <a:r>
              <a:rPr lang="en-US" sz="1000" b="0" i="0" u="none" strike="noStrike" baseline="0" dirty="0">
                <a:latin typeface="+mn-lt"/>
              </a:rPr>
              <a:t>The supplementary information were included in the annual report of the departments and public entities under the accounting officer’s section of the annual report.</a:t>
            </a:r>
            <a:endParaRPr lang="en-ZA" sz="1000" b="1" dirty="0">
              <a:latin typeface="+mn-lt"/>
            </a:endParaRPr>
          </a:p>
        </p:txBody>
      </p:sp>
    </p:spTree>
    <p:extLst>
      <p:ext uri="{BB962C8B-B14F-4D97-AF65-F5344CB8AC3E}">
        <p14:creationId xmlns:p14="http://schemas.microsoft.com/office/powerpoint/2010/main" val="1667872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14918" y="2276873"/>
            <a:ext cx="11041721" cy="1858247"/>
          </a:xfrm>
        </p:spPr>
        <p:txBody>
          <a:bodyPr>
            <a:normAutofit/>
          </a:bodyPr>
          <a:lstStyle/>
          <a:p>
            <a:pPr algn="ctr"/>
            <a:r>
              <a:rPr lang="en-ZA" b="1" dirty="0"/>
              <a:t>FUNDING &amp; PRECAUTIONARY MEASURES IMPLEMENTED IN RESPONSE TO COVID-19 (MFMA)</a:t>
            </a:r>
          </a:p>
        </p:txBody>
      </p:sp>
    </p:spTree>
    <p:extLst>
      <p:ext uri="{BB962C8B-B14F-4D97-AF65-F5344CB8AC3E}">
        <p14:creationId xmlns:p14="http://schemas.microsoft.com/office/powerpoint/2010/main" val="354357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90D9-B79C-6008-B7D8-D00BB6A254C6}"/>
              </a:ext>
            </a:extLst>
          </p:cNvPr>
          <p:cNvSpPr>
            <a:spLocks noGrp="1"/>
          </p:cNvSpPr>
          <p:nvPr>
            <p:ph type="title"/>
          </p:nvPr>
        </p:nvSpPr>
        <p:spPr>
          <a:xfrm>
            <a:off x="393701" y="262173"/>
            <a:ext cx="11462940" cy="559256"/>
          </a:xfrm>
        </p:spPr>
        <p:txBody>
          <a:bodyPr/>
          <a:lstStyle/>
          <a:p>
            <a:r>
              <a:rPr lang="en-GB" sz="2400" dirty="0">
                <a:effectLst/>
                <a:latin typeface="Century Gothic" panose="020B0502020202020204" pitchFamily="34" charset="0"/>
                <a:ea typeface="Times New Roman" panose="02020603050405020304" pitchFamily="18" charset="0"/>
                <a:cs typeface="Times New Roman" panose="02020603050405020304" pitchFamily="18" charset="0"/>
              </a:rPr>
              <a:t>FUNDING RECEIVED FOR THE MUNICIPAL RESPONSE TO COVID-19 </a:t>
            </a:r>
            <a:endParaRPr lang="en-ZA" dirty="0"/>
          </a:p>
        </p:txBody>
      </p:sp>
      <p:sp>
        <p:nvSpPr>
          <p:cNvPr id="4" name="Text Placeholder 3">
            <a:extLst>
              <a:ext uri="{FF2B5EF4-FFF2-40B4-BE49-F238E27FC236}">
                <a16:creationId xmlns:a16="http://schemas.microsoft.com/office/drawing/2014/main" id="{7A7FE30D-C1AF-2F77-2D7E-74990D002B1E}"/>
              </a:ext>
            </a:extLst>
          </p:cNvPr>
          <p:cNvSpPr>
            <a:spLocks noGrp="1"/>
          </p:cNvSpPr>
          <p:nvPr>
            <p:ph type="body" sz="quarter" idx="10"/>
          </p:nvPr>
        </p:nvSpPr>
        <p:spPr>
          <a:xfrm>
            <a:off x="393700" y="1196753"/>
            <a:ext cx="11220545" cy="5661247"/>
          </a:xfrm>
        </p:spPr>
        <p:txBody>
          <a:bodyPr>
            <a:normAutofit fontScale="92500"/>
          </a:bodyPr>
          <a:lstStyle/>
          <a:p>
            <a:pPr algn="just">
              <a:lnSpc>
                <a:spcPct val="115000"/>
              </a:lnSpc>
              <a:spcAft>
                <a:spcPts val="1000"/>
              </a:spcAft>
            </a:pPr>
            <a:r>
              <a:rPr lang="en-GB" sz="1400" dirty="0">
                <a:effectLst/>
                <a:latin typeface="+mn-lt"/>
                <a:ea typeface="Times New Roman" panose="02020603050405020304" pitchFamily="18" charset="0"/>
                <a:cs typeface="Times New Roman" panose="02020603050405020304" pitchFamily="18" charset="0"/>
              </a:rPr>
              <a:t>Funding for the municipal response to COVID-19 comes from three broad sources</a:t>
            </a:r>
            <a:r>
              <a:rPr lang="en-GB" sz="1400" dirty="0">
                <a:latin typeface="+mn-lt"/>
                <a:ea typeface="Times New Roman" panose="02020603050405020304" pitchFamily="18" charset="0"/>
                <a:cs typeface="Times New Roman" panose="02020603050405020304" pitchFamily="18" charset="0"/>
              </a:rPr>
              <a:t>:</a:t>
            </a:r>
            <a:endParaRPr lang="en-GB" sz="1400" dirty="0">
              <a:effectLst/>
              <a:latin typeface="+mn-lt"/>
              <a:ea typeface="Times New Roman" panose="02020603050405020304" pitchFamily="18" charset="0"/>
              <a:cs typeface="Times New Roman" panose="02020603050405020304" pitchFamily="18" charset="0"/>
            </a:endParaRPr>
          </a:p>
          <a:p>
            <a:pPr marL="720725" lvl="1" indent="-338138" eaLnBrk="0" fontAlgn="base" hangingPunct="0">
              <a:lnSpc>
                <a:spcPct val="150000"/>
              </a:lnSpc>
              <a:spcAft>
                <a:spcPts val="600"/>
              </a:spcAft>
              <a:defRPr/>
            </a:pPr>
            <a:r>
              <a:rPr lang="en-GB" sz="1400" dirty="0">
                <a:latin typeface="+mn-lt"/>
                <a:cs typeface="Times New Roman" panose="02020603050405020304" pitchFamily="18" charset="0"/>
              </a:rPr>
              <a:t>First, all </a:t>
            </a:r>
            <a:r>
              <a:rPr lang="en-GB" sz="1400" b="1" dirty="0">
                <a:latin typeface="+mn-lt"/>
                <a:cs typeface="Times New Roman" panose="02020603050405020304" pitchFamily="18" charset="0"/>
              </a:rPr>
              <a:t>municipalities reprioritsed resources within their own budgets </a:t>
            </a:r>
            <a:r>
              <a:rPr lang="en-GB" sz="1400" dirty="0">
                <a:latin typeface="+mn-lt"/>
                <a:cs typeface="Times New Roman" panose="02020603050405020304" pitchFamily="18" charset="0"/>
              </a:rPr>
              <a:t>to respond to the unprecedented nature of the pandemic and lockdown. </a:t>
            </a:r>
          </a:p>
          <a:p>
            <a:pPr marL="720725" lvl="1" indent="-338138" eaLnBrk="0" fontAlgn="base" hangingPunct="0">
              <a:lnSpc>
                <a:spcPct val="150000"/>
              </a:lnSpc>
              <a:spcAft>
                <a:spcPts val="600"/>
              </a:spcAft>
              <a:defRPr/>
            </a:pPr>
            <a:r>
              <a:rPr lang="en-GB" sz="1400" dirty="0">
                <a:latin typeface="+mn-lt"/>
                <a:cs typeface="Times New Roman" panose="02020603050405020304" pitchFamily="18" charset="0"/>
              </a:rPr>
              <a:t>Second, several </a:t>
            </a:r>
            <a:r>
              <a:rPr lang="en-GB" sz="1400" b="1" dirty="0">
                <a:latin typeface="+mn-lt"/>
                <a:cs typeface="Times New Roman" panose="02020603050405020304" pitchFamily="18" charset="0"/>
              </a:rPr>
              <a:t>existing conditional grant transfers to municipalities were reprioritised or had their rules changed </a:t>
            </a:r>
            <a:r>
              <a:rPr lang="en-GB" sz="1400" dirty="0">
                <a:latin typeface="+mn-lt"/>
                <a:cs typeface="Times New Roman" panose="02020603050405020304" pitchFamily="18" charset="0"/>
              </a:rPr>
              <a:t>to allow funds to be spent on COVID-19 response activities. For example, funds from the Municipal Infrastructure Grant could be used for the sanitization of public transport and for the provision of emergency water supply. </a:t>
            </a:r>
          </a:p>
          <a:p>
            <a:pPr marL="720725" lvl="1" indent="-338138" eaLnBrk="0" fontAlgn="base" hangingPunct="0">
              <a:lnSpc>
                <a:spcPct val="150000"/>
              </a:lnSpc>
              <a:spcAft>
                <a:spcPts val="600"/>
              </a:spcAft>
              <a:defRPr/>
            </a:pPr>
            <a:r>
              <a:rPr lang="en-GB" sz="1400" dirty="0">
                <a:latin typeface="+mn-lt"/>
                <a:cs typeface="Times New Roman" panose="02020603050405020304" pitchFamily="18" charset="0"/>
              </a:rPr>
              <a:t>Finally, municipalities also received </a:t>
            </a:r>
            <a:r>
              <a:rPr lang="en-GB" sz="1400" b="1" dirty="0">
                <a:latin typeface="+mn-lt"/>
                <a:cs typeface="Times New Roman" panose="02020603050405020304" pitchFamily="18" charset="0"/>
              </a:rPr>
              <a:t>additional transfers </a:t>
            </a:r>
            <a:r>
              <a:rPr lang="en-GB" sz="1400" dirty="0">
                <a:latin typeface="+mn-lt"/>
                <a:cs typeface="Times New Roman" panose="02020603050405020304" pitchFamily="18" charset="0"/>
              </a:rPr>
              <a:t>from the National and Western Cape Governments in the 2020/21 Financial Year to support initiatives to combat the COVID-19 pandemic and social related relief packages as follows:</a:t>
            </a:r>
            <a:endParaRPr lang="en-ZA" sz="1400" dirty="0">
              <a:latin typeface="+mn-lt"/>
              <a:cs typeface="Times New Roman" panose="02020603050405020304" pitchFamily="18" charset="0"/>
            </a:endParaRPr>
          </a:p>
          <a:p>
            <a:pPr marL="1080725" lvl="3" indent="-338138" eaLnBrk="0" fontAlgn="base" hangingPunct="0">
              <a:lnSpc>
                <a:spcPct val="150000"/>
              </a:lnSpc>
              <a:spcAft>
                <a:spcPts val="600"/>
              </a:spcAft>
              <a:buClr>
                <a:srgbClr val="002060"/>
              </a:buClr>
              <a:defRPr/>
            </a:pPr>
            <a:r>
              <a:rPr lang="en-GB" sz="1400" b="1" dirty="0">
                <a:effectLst/>
                <a:latin typeface="+mn-lt"/>
                <a:ea typeface="Times New Roman" panose="02020603050405020304" pitchFamily="18" charset="0"/>
                <a:cs typeface="Times New Roman" panose="02020603050405020304" pitchFamily="18" charset="0"/>
              </a:rPr>
              <a:t>R7.93 million </a:t>
            </a:r>
            <a:r>
              <a:rPr lang="en-GB" sz="1400" dirty="0">
                <a:effectLst/>
                <a:latin typeface="+mn-lt"/>
                <a:ea typeface="Times New Roman" panose="02020603050405020304" pitchFamily="18" charset="0"/>
                <a:cs typeface="Times New Roman" panose="02020603050405020304" pitchFamily="18" charset="0"/>
              </a:rPr>
              <a:t>allocated to Western Cape municipalities through Municipal Disaster Relief Grant for immediate disaster relief.</a:t>
            </a:r>
          </a:p>
          <a:p>
            <a:pPr marL="1080725" lvl="3" indent="-365125" eaLnBrk="0" fontAlgn="base" hangingPunct="0">
              <a:lnSpc>
                <a:spcPct val="150000"/>
              </a:lnSpc>
              <a:spcAft>
                <a:spcPts val="600"/>
              </a:spcAft>
              <a:buClr>
                <a:srgbClr val="002060"/>
              </a:buClr>
              <a:defRPr/>
            </a:pPr>
            <a:r>
              <a:rPr lang="en-GB" sz="1400" b="1" dirty="0">
                <a:effectLst/>
                <a:latin typeface="+mn-lt"/>
                <a:ea typeface="Times New Roman" panose="02020603050405020304" pitchFamily="18" charset="0"/>
                <a:cs typeface="Times New Roman" panose="02020603050405020304" pitchFamily="18" charset="0"/>
              </a:rPr>
              <a:t>R16.2 million </a:t>
            </a:r>
            <a:r>
              <a:rPr lang="en-GB" sz="1400" dirty="0">
                <a:effectLst/>
                <a:latin typeface="+mn-lt"/>
                <a:ea typeface="Times New Roman" panose="02020603050405020304" pitchFamily="18" charset="0"/>
                <a:cs typeface="Times New Roman" panose="02020603050405020304" pitchFamily="18" charset="0"/>
              </a:rPr>
              <a:t>allocated through the Local Government Support Grant  (WC Department of Local Government) to strengthen humanitarian and feeding relief initiatives by Government, Private Entities and Municipalities in vulnerable communities (Provincial Gazette Extraordinary 8232 dated 24 April 2020).</a:t>
            </a:r>
          </a:p>
          <a:p>
            <a:pPr marL="1080725" lvl="3" indent="-365125" eaLnBrk="0" fontAlgn="base" hangingPunct="0">
              <a:lnSpc>
                <a:spcPct val="150000"/>
              </a:lnSpc>
              <a:spcAft>
                <a:spcPts val="600"/>
              </a:spcAft>
              <a:buClr>
                <a:srgbClr val="002060"/>
              </a:buClr>
              <a:defRPr/>
            </a:pPr>
            <a:r>
              <a:rPr lang="en-GB" sz="1400" dirty="0">
                <a:effectLst/>
                <a:latin typeface="+mn-lt"/>
                <a:ea typeface="Times New Roman" panose="02020603050405020304" pitchFamily="18" charset="0"/>
                <a:cs typeface="Times New Roman" panose="02020603050405020304" pitchFamily="18" charset="0"/>
              </a:rPr>
              <a:t>An additional </a:t>
            </a:r>
            <a:r>
              <a:rPr lang="en-GB" sz="1400" b="1" dirty="0">
                <a:effectLst/>
                <a:latin typeface="+mn-lt"/>
                <a:ea typeface="Times New Roman" panose="02020603050405020304" pitchFamily="18" charset="0"/>
                <a:cs typeface="Times New Roman" panose="02020603050405020304" pitchFamily="18" charset="0"/>
              </a:rPr>
              <a:t>R721, 698 million </a:t>
            </a:r>
            <a:r>
              <a:rPr lang="en-GB" sz="1400" dirty="0">
                <a:effectLst/>
                <a:latin typeface="+mn-lt"/>
                <a:ea typeface="Times New Roman" panose="02020603050405020304" pitchFamily="18" charset="0"/>
                <a:cs typeface="Times New Roman" panose="02020603050405020304" pitchFamily="18" charset="0"/>
              </a:rPr>
              <a:t>was allocated to municipalities in the Western Cape Local Government Equitable Share Allocation in the June 2020 Division of Revenue Amendment Act (GG 43660 dated 28 August 2020).</a:t>
            </a:r>
            <a:endParaRPr lang="en-ZA" sz="1400" dirty="0">
              <a:effectLst/>
              <a:latin typeface="+mn-l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404796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A1BA-1FEB-7F4A-6E63-9FF11DB0E47F}"/>
              </a:ext>
            </a:extLst>
          </p:cNvPr>
          <p:cNvSpPr>
            <a:spLocks noGrp="1"/>
          </p:cNvSpPr>
          <p:nvPr>
            <p:ph type="title"/>
          </p:nvPr>
        </p:nvSpPr>
        <p:spPr/>
        <p:txBody>
          <a:bodyPr/>
          <a:lstStyle/>
          <a:p>
            <a:r>
              <a:rPr lang="en-ZA" dirty="0"/>
              <a:t>PT PRECAUTIONARY MEASURES IMPLEMENTED (MFMA)</a:t>
            </a:r>
          </a:p>
        </p:txBody>
      </p:sp>
      <p:sp>
        <p:nvSpPr>
          <p:cNvPr id="4" name="Text Placeholder 3">
            <a:extLst>
              <a:ext uri="{FF2B5EF4-FFF2-40B4-BE49-F238E27FC236}">
                <a16:creationId xmlns:a16="http://schemas.microsoft.com/office/drawing/2014/main" id="{32BC1244-CCDA-250D-BACA-7E29DFCD964F}"/>
              </a:ext>
            </a:extLst>
          </p:cNvPr>
          <p:cNvSpPr>
            <a:spLocks noGrp="1"/>
          </p:cNvSpPr>
          <p:nvPr>
            <p:ph type="body" sz="quarter" idx="10"/>
          </p:nvPr>
        </p:nvSpPr>
        <p:spPr>
          <a:xfrm>
            <a:off x="393701" y="1020280"/>
            <a:ext cx="11275135" cy="5325930"/>
          </a:xfrm>
        </p:spPr>
        <p:txBody>
          <a:bodyPr>
            <a:normAutofit/>
          </a:bodyPr>
          <a:lstStyle/>
          <a:p>
            <a:pPr algn="just">
              <a:lnSpc>
                <a:spcPct val="150000"/>
              </a:lnSpc>
              <a:spcAft>
                <a:spcPts val="800"/>
              </a:spcAft>
            </a:pPr>
            <a:r>
              <a:rPr lang="en-ZA" sz="1200" dirty="0">
                <a:effectLst/>
                <a:latin typeface="+mn-lt"/>
                <a:ea typeface="Calibri" panose="020F0502020204030204" pitchFamily="34" charset="0"/>
                <a:cs typeface="Times New Roman" panose="02020603050405020304" pitchFamily="18" charset="0"/>
              </a:rPr>
              <a:t>The Provincial Treasury implemented precautionary measures to ensure compliance to the </a:t>
            </a:r>
            <a:r>
              <a:rPr lang="en-US" sz="1200" dirty="0">
                <a:effectLst/>
                <a:latin typeface="+mn-lt"/>
                <a:ea typeface="Calibri" panose="020F0502020204030204" pitchFamily="34" charset="0"/>
                <a:cs typeface="Times New Roman" panose="02020603050405020304" pitchFamily="18" charset="0"/>
              </a:rPr>
              <a:t>Municipal Finance Management Act 56 of 2003 (MFMA) </a:t>
            </a:r>
            <a:r>
              <a:rPr lang="en-ZA" sz="1200" dirty="0">
                <a:effectLst/>
                <a:latin typeface="+mn-lt"/>
                <a:ea typeface="Calibri" panose="020F0502020204030204" pitchFamily="34" charset="0"/>
                <a:cs typeface="Times New Roman" panose="02020603050405020304" pitchFamily="18" charset="0"/>
              </a:rPr>
              <a:t>from a procurement and financial management perspective:</a:t>
            </a:r>
          </a:p>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US" sz="1200" dirty="0">
                <a:latin typeface="+mn-lt"/>
              </a:rPr>
              <a:t>The</a:t>
            </a:r>
            <a:r>
              <a:rPr lang="en-US" sz="1200" dirty="0">
                <a:effectLst/>
                <a:latin typeface="+mn-lt"/>
                <a:ea typeface="Calibri" panose="020F0502020204030204" pitchFamily="34" charset="0"/>
                <a:cs typeface="Times New Roman" panose="02020603050405020304" pitchFamily="18" charset="0"/>
              </a:rPr>
              <a:t> Minister of Finance in terms of the Municipal Finance Management Act 56 of 2003 (MFMA) issued a conditional </a:t>
            </a:r>
            <a:r>
              <a:rPr lang="en-US" sz="1200" b="1" dirty="0">
                <a:effectLst/>
                <a:latin typeface="+mn-lt"/>
                <a:ea typeface="Calibri" panose="020F0502020204030204" pitchFamily="34" charset="0"/>
                <a:cs typeface="Times New Roman" panose="02020603050405020304" pitchFamily="18" charset="0"/>
              </a:rPr>
              <a:t>Exemption Notice </a:t>
            </a:r>
            <a:r>
              <a:rPr lang="en-US" sz="1200" dirty="0">
                <a:effectLst/>
                <a:latin typeface="+mn-lt"/>
                <a:ea typeface="Calibri" panose="020F0502020204030204" pitchFamily="34" charset="0"/>
                <a:cs typeface="Times New Roman" panose="02020603050405020304" pitchFamily="18" charset="0"/>
              </a:rPr>
              <a:t>dated 30 March 2020, in order to ensure effective and efficient service delivery and to </a:t>
            </a:r>
            <a:r>
              <a:rPr lang="en-US" sz="1200" dirty="0" err="1">
                <a:effectLst/>
                <a:latin typeface="+mn-lt"/>
                <a:ea typeface="Calibri" panose="020F0502020204030204" pitchFamily="34" charset="0"/>
                <a:cs typeface="Times New Roman" panose="02020603050405020304" pitchFamily="18" charset="0"/>
              </a:rPr>
              <a:t>minimise</a:t>
            </a:r>
            <a:r>
              <a:rPr lang="en-US" sz="1200" dirty="0">
                <a:effectLst/>
                <a:latin typeface="+mn-lt"/>
                <a:ea typeface="Calibri" panose="020F0502020204030204" pitchFamily="34" charset="0"/>
                <a:cs typeface="Times New Roman" panose="02020603050405020304" pitchFamily="18" charset="0"/>
              </a:rPr>
              <a:t> any potential delay in decision making. The notice addresses amongst others provided  an exemption from a provision of the MFMA which requires any action to be taken between the date of publication of the notice and the date that the national state of disaster lapses or is terminated in terms of section 27(5) of the Disaster Management Act, 2002;</a:t>
            </a:r>
          </a:p>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US" sz="1200" dirty="0">
                <a:latin typeface="+mn-lt"/>
                <a:ea typeface="Calibri" panose="020F0502020204030204" pitchFamily="34" charset="0"/>
                <a:cs typeface="Times New Roman" panose="02020603050405020304" pitchFamily="18" charset="0"/>
              </a:rPr>
              <a:t>Despite this exemption, </a:t>
            </a:r>
            <a:r>
              <a:rPr lang="en-US" sz="1200" b="0" dirty="0">
                <a:solidFill>
                  <a:srgbClr val="000000"/>
                </a:solidFill>
                <a:effectLst/>
                <a:latin typeface="+mn-lt"/>
                <a:ea typeface="Calibri" panose="020F0502020204030204" pitchFamily="34" charset="0"/>
                <a:cs typeface="Times New Roman" panose="02020603050405020304" pitchFamily="18" charset="0"/>
              </a:rPr>
              <a:t>most municipalities continued to comply with the legislative prescripts in terms of in-year reporting on budget implementation. This allowed PT to continue to </a:t>
            </a:r>
            <a:r>
              <a:rPr lang="en-US" sz="1200" b="1" dirty="0">
                <a:solidFill>
                  <a:srgbClr val="000000"/>
                </a:solidFill>
                <a:effectLst/>
                <a:latin typeface="+mn-lt"/>
                <a:ea typeface="Calibri" panose="020F0502020204030204" pitchFamily="34" charset="0"/>
                <a:cs typeface="Times New Roman" panose="02020603050405020304" pitchFamily="18" charset="0"/>
              </a:rPr>
              <a:t>closely monitor the financial health of municipalities </a:t>
            </a:r>
            <a:r>
              <a:rPr lang="en-US" sz="1200" b="0" dirty="0">
                <a:solidFill>
                  <a:srgbClr val="000000"/>
                </a:solidFill>
                <a:effectLst/>
                <a:latin typeface="+mn-lt"/>
                <a:ea typeface="Calibri" panose="020F0502020204030204" pitchFamily="34" charset="0"/>
                <a:cs typeface="Times New Roman" panose="02020603050405020304" pitchFamily="18" charset="0"/>
              </a:rPr>
              <a:t>until the Exemption was withdrawn in 2021. </a:t>
            </a:r>
          </a:p>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US" sz="1200" b="0" dirty="0">
                <a:solidFill>
                  <a:srgbClr val="000000"/>
                </a:solidFill>
                <a:effectLst/>
                <a:latin typeface="+mn-lt"/>
                <a:ea typeface="Calibri" panose="020F0502020204030204" pitchFamily="34" charset="0"/>
                <a:cs typeface="Times New Roman" panose="02020603050405020304" pitchFamily="18" charset="0"/>
              </a:rPr>
              <a:t>The </a:t>
            </a:r>
            <a:r>
              <a:rPr lang="en-US" sz="1200" b="1" dirty="0">
                <a:solidFill>
                  <a:srgbClr val="000000"/>
                </a:solidFill>
                <a:effectLst/>
                <a:latin typeface="+mn-lt"/>
                <a:ea typeface="Calibri" panose="020F0502020204030204" pitchFamily="34" charset="0"/>
                <a:cs typeface="Times New Roman" panose="02020603050405020304" pitchFamily="18" charset="0"/>
              </a:rPr>
              <a:t>strain on municipal</a:t>
            </a:r>
            <a:r>
              <a:rPr lang="en-US" sz="1200" b="1" dirty="0">
                <a:solidFill>
                  <a:srgbClr val="000000"/>
                </a:solidFill>
                <a:latin typeface="+mn-lt"/>
                <a:ea typeface="Calibri" panose="020F0502020204030204" pitchFamily="34" charset="0"/>
                <a:cs typeface="Times New Roman" panose="02020603050405020304" pitchFamily="18" charset="0"/>
              </a:rPr>
              <a:t> finances </a:t>
            </a:r>
            <a:r>
              <a:rPr lang="en-US" sz="1200" dirty="0">
                <a:solidFill>
                  <a:srgbClr val="000000"/>
                </a:solidFill>
                <a:latin typeface="+mn-lt"/>
                <a:ea typeface="Calibri" panose="020F0502020204030204" pitchFamily="34" charset="0"/>
                <a:cs typeface="Times New Roman" panose="02020603050405020304" pitchFamily="18" charset="0"/>
              </a:rPr>
              <a:t>(particularly in the form of lower collection rates) led to an increase in the number of unfunded budgets. Six municipalities were assisted to develop Budget Funding Plans to address this. One municipality (Beaufort West) was placed under intervention in August 2021. </a:t>
            </a:r>
            <a:endParaRPr lang="en-US" sz="1200" b="0" dirty="0">
              <a:solidFill>
                <a:srgbClr val="000000"/>
              </a:solidFill>
              <a:effectLst/>
              <a:latin typeface="+mn-lt"/>
              <a:ea typeface="Calibri" panose="020F0502020204030204" pitchFamily="34" charset="0"/>
              <a:cs typeface="Times New Roman" panose="02020603050405020304" pitchFamily="18" charset="0"/>
            </a:endParaRPr>
          </a:p>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US" sz="1200" b="1" dirty="0">
                <a:latin typeface="+mn-lt"/>
              </a:rPr>
              <a:t>Continuous support to municipalities </a:t>
            </a:r>
            <a:r>
              <a:rPr lang="en-US" sz="1200" dirty="0">
                <a:latin typeface="+mn-lt"/>
              </a:rPr>
              <a:t>and municipal entities were provided via the existing IGR structures and MFMA helpdesk. </a:t>
            </a:r>
            <a:r>
              <a:rPr lang="en-US" sz="1200" b="0" dirty="0">
                <a:solidFill>
                  <a:srgbClr val="000000"/>
                </a:solidFill>
                <a:effectLst/>
                <a:latin typeface="+mn-lt"/>
                <a:ea typeface="Calibri" panose="020F0502020204030204" pitchFamily="34" charset="0"/>
                <a:cs typeface="Times New Roman" panose="02020603050405020304" pitchFamily="18" charset="0"/>
              </a:rPr>
              <a:t>During the Strategic Integrated Municipal Engagements which focus on the draft budgets prepared by Municipalities, guidance was also provided on the impact of the COVID-19 pandemic on budget preparations. </a:t>
            </a:r>
          </a:p>
        </p:txBody>
      </p:sp>
    </p:spTree>
    <p:extLst>
      <p:ext uri="{BB962C8B-B14F-4D97-AF65-F5344CB8AC3E}">
        <p14:creationId xmlns:p14="http://schemas.microsoft.com/office/powerpoint/2010/main" val="345817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CD53-700A-D199-DE12-3077DBAC3E98}"/>
              </a:ext>
            </a:extLst>
          </p:cNvPr>
          <p:cNvSpPr>
            <a:spLocks noGrp="1"/>
          </p:cNvSpPr>
          <p:nvPr>
            <p:ph type="title"/>
          </p:nvPr>
        </p:nvSpPr>
        <p:spPr/>
        <p:txBody>
          <a:bodyPr/>
          <a:lstStyle/>
          <a:p>
            <a:r>
              <a:rPr lang="en-ZA" dirty="0"/>
              <a:t>PT PRECAUTIONARY MEASURES IMPLEMENTED (MFMA) </a:t>
            </a:r>
            <a:r>
              <a:rPr lang="en-ZA" dirty="0" err="1"/>
              <a:t>cont</a:t>
            </a:r>
            <a:r>
              <a:rPr lang="en-ZA" dirty="0"/>
              <a:t> …</a:t>
            </a:r>
          </a:p>
        </p:txBody>
      </p:sp>
      <p:sp>
        <p:nvSpPr>
          <p:cNvPr id="4" name="Text Placeholder 3">
            <a:extLst>
              <a:ext uri="{FF2B5EF4-FFF2-40B4-BE49-F238E27FC236}">
                <a16:creationId xmlns:a16="http://schemas.microsoft.com/office/drawing/2014/main" id="{B52960D6-056B-B88A-5BEF-67643CFA6010}"/>
              </a:ext>
            </a:extLst>
          </p:cNvPr>
          <p:cNvSpPr>
            <a:spLocks noGrp="1"/>
          </p:cNvSpPr>
          <p:nvPr>
            <p:ph type="body" sz="quarter" idx="10"/>
          </p:nvPr>
        </p:nvSpPr>
        <p:spPr>
          <a:xfrm>
            <a:off x="393701" y="1196753"/>
            <a:ext cx="11462940" cy="5011542"/>
          </a:xfrm>
        </p:spPr>
        <p:txBody>
          <a:bodyPr>
            <a:normAutofit fontScale="92500"/>
          </a:bodyPr>
          <a:lstStyle/>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US" sz="1400" b="0" dirty="0">
                <a:solidFill>
                  <a:srgbClr val="000000"/>
                </a:solidFill>
                <a:effectLst/>
                <a:latin typeface="+mn-lt"/>
                <a:ea typeface="Calibri" panose="020F0502020204030204" pitchFamily="34" charset="0"/>
                <a:cs typeface="Century Gothic" panose="020B0502020202020204" pitchFamily="34" charset="0"/>
              </a:rPr>
              <a:t>Treasury Circular Mun No. 06 of 2020: Western Cape Government's Response Plan for Disaster Procurement Requirements in Respect to the Lockdown for the Coronavirus (COVID- 19) on 23 April 2020. </a:t>
            </a:r>
          </a:p>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US" sz="1400" dirty="0">
                <a:latin typeface="+mn-lt"/>
              </a:rPr>
              <a:t>A provincial </a:t>
            </a:r>
            <a:r>
              <a:rPr lang="en-US" sz="1400" dirty="0">
                <a:solidFill>
                  <a:srgbClr val="000000"/>
                </a:solidFill>
                <a:effectLst/>
                <a:latin typeface="+mn-lt"/>
                <a:ea typeface="Calibri" panose="020F0502020204030204" pitchFamily="34" charset="0"/>
                <a:cs typeface="Century Gothic" panose="020B0502020202020204" pitchFamily="34" charset="0"/>
              </a:rPr>
              <a:t>circular was also issued to provide guidance and clarity to Accounting Officers of municipalities and municipal entities in respect of:</a:t>
            </a:r>
            <a:endParaRPr lang="en-ZA" sz="1400" dirty="0">
              <a:effectLst/>
              <a:latin typeface="+mn-lt"/>
              <a:ea typeface="Calibri" panose="020F0502020204030204" pitchFamily="34" charset="0"/>
              <a:cs typeface="Times New Roman" panose="02020603050405020304" pitchFamily="18" charset="0"/>
            </a:endParaRPr>
          </a:p>
          <a:p>
            <a:pPr marL="722313" lvl="1" indent="-269875" algn="just">
              <a:lnSpc>
                <a:spcPct val="150000"/>
              </a:lnSpc>
              <a:spcAft>
                <a:spcPts val="1000"/>
              </a:spcAft>
              <a:buFont typeface="+mj-lt"/>
              <a:buAutoNum type="alphaLcParenR"/>
            </a:pPr>
            <a:r>
              <a:rPr lang="en-US" sz="1400" dirty="0">
                <a:solidFill>
                  <a:srgbClr val="000000"/>
                </a:solidFill>
                <a:effectLst/>
                <a:latin typeface="+mn-lt"/>
                <a:ea typeface="Calibri" panose="020F0502020204030204" pitchFamily="34" charset="0"/>
                <a:cs typeface="Century Gothic" panose="020B0502020202020204" pitchFamily="34" charset="0"/>
              </a:rPr>
              <a:t>Managing their procurement requirements in response to the Coronavirus (COVID-19) pandemic and the subsequent business continuity during the lockdown period and thereafter.</a:t>
            </a:r>
            <a:endParaRPr lang="en-ZA" sz="1400" dirty="0">
              <a:effectLst/>
              <a:latin typeface="+mn-lt"/>
              <a:ea typeface="Calibri" panose="020F0502020204030204" pitchFamily="34" charset="0"/>
              <a:cs typeface="Century Gothic" panose="020B0502020202020204" pitchFamily="34" charset="0"/>
            </a:endParaRPr>
          </a:p>
          <a:p>
            <a:pPr marL="722313" lvl="1" indent="-269875" algn="just">
              <a:lnSpc>
                <a:spcPct val="150000"/>
              </a:lnSpc>
              <a:spcAft>
                <a:spcPts val="1000"/>
              </a:spcAft>
              <a:buFont typeface="+mj-lt"/>
              <a:buAutoNum type="alphaLcParenR"/>
            </a:pPr>
            <a:r>
              <a:rPr lang="en-US" sz="1400" dirty="0">
                <a:solidFill>
                  <a:srgbClr val="000000"/>
                </a:solidFill>
                <a:effectLst/>
                <a:latin typeface="+mn-lt"/>
                <a:ea typeface="Calibri" panose="020F0502020204030204" pitchFamily="34" charset="0"/>
                <a:cs typeface="Century Gothic" panose="020B0502020202020204" pitchFamily="34" charset="0"/>
              </a:rPr>
              <a:t>The impact of NT MFMA Circular 101 relating to COVID 19 - Bulk Central Procurement Strategy for Government Institutions.</a:t>
            </a:r>
            <a:endParaRPr lang="en-ZA" sz="1400" dirty="0">
              <a:effectLst/>
              <a:latin typeface="+mn-lt"/>
              <a:ea typeface="Calibri" panose="020F0502020204030204" pitchFamily="34" charset="0"/>
              <a:cs typeface="Century Gothic" panose="020B0502020202020204" pitchFamily="34" charset="0"/>
            </a:endParaRPr>
          </a:p>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ZA" sz="1400" dirty="0">
                <a:latin typeface="+mn-lt"/>
                <a:ea typeface="Calibri" panose="020F0502020204030204" pitchFamily="34" charset="0"/>
                <a:cs typeface="Times New Roman" panose="02020603050405020304" pitchFamily="18" charset="0"/>
              </a:rPr>
              <a:t>Reports of potential wrongdoing made in terms of s106 of the MSA are investigated by DLG and  referred to the SIU for investigation where appropriate. Whistle-blowers can also approach the SIU directly. </a:t>
            </a:r>
          </a:p>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ZA" sz="1400" dirty="0">
                <a:latin typeface="+mn-lt"/>
                <a:ea typeface="Calibri" panose="020F0502020204030204" pitchFamily="34" charset="0"/>
                <a:cs typeface="Times New Roman" panose="02020603050405020304" pitchFamily="18" charset="0"/>
              </a:rPr>
              <a:t>Instances of irregular expenditure had to be addressed by municipalities, in terms of their own policies and through MPAC structures. The province provides advice to municipalities on Disciplinary Board s and has assisted in training new MPACs after the elections. </a:t>
            </a:r>
          </a:p>
          <a:p>
            <a:pPr marL="393700" marR="0" lvl="1" indent="-338138" algn="just" defTabSz="914400" rtl="0" eaLnBrk="0" fontAlgn="base" latinLnBrk="0" hangingPunct="0">
              <a:lnSpc>
                <a:spcPct val="170000"/>
              </a:lnSpc>
              <a:spcBef>
                <a:spcPts val="300"/>
              </a:spcBef>
              <a:spcAft>
                <a:spcPts val="600"/>
              </a:spcAft>
              <a:buClr>
                <a:srgbClr val="002060"/>
              </a:buClr>
              <a:buSzTx/>
              <a:buFontTx/>
              <a:buBlip>
                <a:blip r:embed="rId2"/>
              </a:buBlip>
              <a:tabLst/>
              <a:defRPr/>
            </a:pPr>
            <a:r>
              <a:rPr lang="en-ZA" sz="1400" dirty="0">
                <a:latin typeface="+mn-lt"/>
                <a:ea typeface="Calibri" panose="020F0502020204030204" pitchFamily="34" charset="0"/>
                <a:cs typeface="Times New Roman" panose="02020603050405020304" pitchFamily="18" charset="0"/>
              </a:rPr>
              <a:t>The PT also monitored municipal reports on COVID-19 spending on a weekly basis (see next slides).</a:t>
            </a:r>
          </a:p>
          <a:p>
            <a:endParaRPr lang="en-ZA" dirty="0"/>
          </a:p>
        </p:txBody>
      </p:sp>
    </p:spTree>
    <p:extLst>
      <p:ext uri="{BB962C8B-B14F-4D97-AF65-F5344CB8AC3E}">
        <p14:creationId xmlns:p14="http://schemas.microsoft.com/office/powerpoint/2010/main" val="272289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7CE2-F383-4DF5-7874-DC7206391539}"/>
              </a:ext>
            </a:extLst>
          </p:cNvPr>
          <p:cNvSpPr>
            <a:spLocks noGrp="1"/>
          </p:cNvSpPr>
          <p:nvPr>
            <p:ph type="title"/>
          </p:nvPr>
        </p:nvSpPr>
        <p:spPr/>
        <p:txBody>
          <a:bodyPr/>
          <a:lstStyle/>
          <a:p>
            <a:r>
              <a:rPr lang="en-GB" b="1" dirty="0">
                <a:effectLst/>
                <a:latin typeface="Century Gothic" panose="020B0502020202020204" pitchFamily="34" charset="0"/>
                <a:ea typeface="Times New Roman" panose="02020603050405020304" pitchFamily="18" charset="0"/>
                <a:cs typeface="Times New Roman" panose="02020603050405020304" pitchFamily="18" charset="0"/>
              </a:rPr>
              <a:t>MONITORING EXPENDITURE REPORTED BY MUNICIPALITIES IN THE WESTERN CAPE  </a:t>
            </a:r>
            <a:endParaRPr lang="en-ZA" sz="3200" dirty="0"/>
          </a:p>
        </p:txBody>
      </p:sp>
      <p:sp>
        <p:nvSpPr>
          <p:cNvPr id="4" name="Text Placeholder 3">
            <a:extLst>
              <a:ext uri="{FF2B5EF4-FFF2-40B4-BE49-F238E27FC236}">
                <a16:creationId xmlns:a16="http://schemas.microsoft.com/office/drawing/2014/main" id="{89AA2A59-C561-11E8-B6A1-29103CA1E29B}"/>
              </a:ext>
            </a:extLst>
          </p:cNvPr>
          <p:cNvSpPr>
            <a:spLocks noGrp="1"/>
          </p:cNvSpPr>
          <p:nvPr>
            <p:ph type="body" sz="quarter" idx="10"/>
          </p:nvPr>
        </p:nvSpPr>
        <p:spPr>
          <a:xfrm>
            <a:off x="393700" y="1107441"/>
            <a:ext cx="5229177" cy="4985386"/>
          </a:xfrm>
        </p:spPr>
        <p:txBody>
          <a:bodyPr>
            <a:normAutofit/>
          </a:bodyPr>
          <a:lstStyle/>
          <a:p>
            <a:pPr marL="531813" marR="0" lvl="1" indent="-355600" algn="just" defTabSz="914400" rtl="0" eaLnBrk="1" fontAlgn="auto" latinLnBrk="0" hangingPunct="1">
              <a:lnSpc>
                <a:spcPct val="170000"/>
              </a:lnSpc>
              <a:spcBef>
                <a:spcPts val="300"/>
              </a:spcBef>
              <a:spcAft>
                <a:spcPts val="0"/>
              </a:spcAft>
              <a:buClr>
                <a:srgbClr val="002060"/>
              </a:buClr>
              <a:buSzTx/>
              <a:buFontTx/>
              <a:buBlip>
                <a:blip r:embed="rId2"/>
              </a:buBlip>
              <a:tabLst/>
              <a:defRPr/>
            </a:pPr>
            <a:r>
              <a:rPr lang="en-US" sz="1800" b="0" kern="1200" dirty="0">
                <a:solidFill>
                  <a:srgbClr val="000000"/>
                </a:solidFill>
                <a:effectLst/>
                <a:latin typeface="+mn-lt"/>
                <a:ea typeface="Times New Roman" panose="02020603050405020304" pitchFamily="18" charset="0"/>
                <a:cs typeface="Times New Roman" panose="02020603050405020304" pitchFamily="18" charset="0"/>
              </a:rPr>
              <a:t>NT introduced a weekly expenditure reporting template to track and record expenditures specifically associated with the COVID-19 crisis, and to better understand and monitor the municipality’s financial condition.</a:t>
            </a:r>
          </a:p>
          <a:p>
            <a:pPr marL="176213" marR="0" lvl="1" indent="0" algn="just" defTabSz="914400" rtl="0" eaLnBrk="1" fontAlgn="auto" latinLnBrk="0" hangingPunct="1">
              <a:lnSpc>
                <a:spcPct val="170000"/>
              </a:lnSpc>
              <a:spcBef>
                <a:spcPts val="300"/>
              </a:spcBef>
              <a:spcAft>
                <a:spcPts val="0"/>
              </a:spcAft>
              <a:buClr>
                <a:srgbClr val="002060"/>
              </a:buClr>
              <a:buSzTx/>
              <a:buNone/>
              <a:tabLst/>
              <a:defRPr/>
            </a:pPr>
            <a:endParaRPr lang="en-US" b="0" kern="1200" dirty="0">
              <a:solidFill>
                <a:srgbClr val="000000"/>
              </a:solidFill>
              <a:effectLst/>
              <a:latin typeface="+mn-lt"/>
              <a:ea typeface="Times New Roman" panose="02020603050405020304" pitchFamily="18" charset="0"/>
              <a:cs typeface="Times New Roman" panose="02020603050405020304" pitchFamily="18" charset="0"/>
            </a:endParaRPr>
          </a:p>
          <a:p>
            <a:pPr marL="531813" marR="0" lvl="1" indent="-355600" algn="just" defTabSz="914400" rtl="0" eaLnBrk="1" fontAlgn="auto" latinLnBrk="0" hangingPunct="1">
              <a:lnSpc>
                <a:spcPct val="170000"/>
              </a:lnSpc>
              <a:spcBef>
                <a:spcPts val="300"/>
              </a:spcBef>
              <a:spcAft>
                <a:spcPts val="0"/>
              </a:spcAft>
              <a:buClr>
                <a:srgbClr val="002060"/>
              </a:buClr>
              <a:buSzTx/>
              <a:buFontTx/>
              <a:buBlip>
                <a:blip r:embed="rId2"/>
              </a:buBlip>
              <a:tabLst/>
              <a:defRPr/>
            </a:pPr>
            <a:r>
              <a:rPr lang="en-GB" sz="1800" b="0" dirty="0">
                <a:effectLst/>
                <a:latin typeface="+mn-lt"/>
                <a:ea typeface="Times New Roman" panose="02020603050405020304" pitchFamily="18" charset="0"/>
                <a:cs typeface="Times New Roman" panose="02020603050405020304" pitchFamily="18" charset="0"/>
              </a:rPr>
              <a:t>WC municipalities reported COVID-19 expenditures of R1.623 billion for the period, 15 March 2020 till 01 April 2022 </a:t>
            </a:r>
            <a:endParaRPr lang="en-ZA" sz="1800" b="0" dirty="0">
              <a:effectLst/>
              <a:latin typeface="+mn-lt"/>
              <a:ea typeface="Calibri" panose="020F0502020204030204" pitchFamily="34" charset="0"/>
              <a:cs typeface="Times New Roman" panose="02020603050405020304" pitchFamily="18" charset="0"/>
            </a:endParaRPr>
          </a:p>
          <a:p>
            <a:endParaRPr lang="en-ZA" sz="2000" dirty="0"/>
          </a:p>
        </p:txBody>
      </p:sp>
      <p:graphicFrame>
        <p:nvGraphicFramePr>
          <p:cNvPr id="6" name="Chart 5">
            <a:extLst>
              <a:ext uri="{FF2B5EF4-FFF2-40B4-BE49-F238E27FC236}">
                <a16:creationId xmlns:a16="http://schemas.microsoft.com/office/drawing/2014/main" id="{4E2E410D-BBE4-41CA-8EC4-84D9021893B2}"/>
              </a:ext>
            </a:extLst>
          </p:cNvPr>
          <p:cNvGraphicFramePr/>
          <p:nvPr>
            <p:extLst>
              <p:ext uri="{D42A27DB-BD31-4B8C-83A1-F6EECF244321}">
                <p14:modId xmlns:p14="http://schemas.microsoft.com/office/powerpoint/2010/main" val="1964801638"/>
              </p:ext>
            </p:extLst>
          </p:nvPr>
        </p:nvGraphicFramePr>
        <p:xfrm>
          <a:off x="6305265" y="1107440"/>
          <a:ext cx="5551375" cy="5569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23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C9B2-3246-883B-A152-0F51D60B4016}"/>
              </a:ext>
            </a:extLst>
          </p:cNvPr>
          <p:cNvSpPr>
            <a:spLocks noGrp="1"/>
          </p:cNvSpPr>
          <p:nvPr>
            <p:ph type="title"/>
          </p:nvPr>
        </p:nvSpPr>
        <p:spPr/>
        <p:txBody>
          <a:bodyPr/>
          <a:lstStyle/>
          <a:p>
            <a:r>
              <a:rPr lang="en-ZA" b="1" kern="1200" dirty="0">
                <a:solidFill>
                  <a:srgbClr val="001489"/>
                </a:solidFill>
                <a:effectLst/>
                <a:ea typeface="Times New Roman" panose="02020603050405020304" pitchFamily="18" charset="0"/>
                <a:cs typeface="Times New Roman" panose="02020603050405020304" pitchFamily="18" charset="0"/>
              </a:rPr>
              <a:t>EXPENDITURE PER MUNICIPALITY 15 MARCH 2020 – 01 APRIL 2022 (by function)</a:t>
            </a:r>
            <a:endParaRPr lang="en-ZA" dirty="0"/>
          </a:p>
        </p:txBody>
      </p:sp>
      <p:pic>
        <p:nvPicPr>
          <p:cNvPr id="5" name="Picture 4">
            <a:extLst>
              <a:ext uri="{FF2B5EF4-FFF2-40B4-BE49-F238E27FC236}">
                <a16:creationId xmlns:a16="http://schemas.microsoft.com/office/drawing/2014/main" id="{A2B7347A-63AC-9B87-3573-FA6D1CF5A1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1" y="1111567"/>
            <a:ext cx="11310619" cy="5146993"/>
          </a:xfrm>
          <a:prstGeom prst="rect">
            <a:avLst/>
          </a:prstGeom>
          <a:noFill/>
          <a:ln>
            <a:noFill/>
          </a:ln>
        </p:spPr>
      </p:pic>
    </p:spTree>
    <p:extLst>
      <p:ext uri="{BB962C8B-B14F-4D97-AF65-F5344CB8AC3E}">
        <p14:creationId xmlns:p14="http://schemas.microsoft.com/office/powerpoint/2010/main" val="217866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53A8-F2E6-2F4A-E343-2AEA27F3BD46}"/>
              </a:ext>
            </a:extLst>
          </p:cNvPr>
          <p:cNvSpPr>
            <a:spLocks noGrp="1"/>
          </p:cNvSpPr>
          <p:nvPr>
            <p:ph type="title"/>
          </p:nvPr>
        </p:nvSpPr>
        <p:spPr/>
        <p:txBody>
          <a:bodyPr/>
          <a:lstStyle/>
          <a:p>
            <a:r>
              <a:rPr lang="en-ZA" b="1" kern="1200" dirty="0">
                <a:solidFill>
                  <a:srgbClr val="001489"/>
                </a:solidFill>
                <a:effectLst/>
                <a:ea typeface="Times New Roman" panose="02020603050405020304" pitchFamily="18" charset="0"/>
                <a:cs typeface="Times New Roman" panose="02020603050405020304" pitchFamily="18" charset="0"/>
              </a:rPr>
              <a:t>EXPENDITURE PER MUNICIPALITY 15 MARCH 2020 – 01 APRIL 2022 </a:t>
            </a:r>
            <a:br>
              <a:rPr lang="en-ZA" b="1" kern="1200" dirty="0">
                <a:solidFill>
                  <a:srgbClr val="001489"/>
                </a:solidFill>
                <a:effectLst/>
                <a:ea typeface="Times New Roman" panose="02020603050405020304" pitchFamily="18" charset="0"/>
                <a:cs typeface="Times New Roman" panose="02020603050405020304" pitchFamily="18" charset="0"/>
              </a:rPr>
            </a:br>
            <a:r>
              <a:rPr lang="en-ZA" dirty="0">
                <a:ea typeface="Times New Roman" panose="02020603050405020304" pitchFamily="18" charset="0"/>
                <a:cs typeface="Times New Roman" panose="02020603050405020304" pitchFamily="18" charset="0"/>
              </a:rPr>
              <a:t>(by funding source)</a:t>
            </a:r>
            <a:endParaRPr lang="en-ZA" dirty="0"/>
          </a:p>
        </p:txBody>
      </p:sp>
      <p:pic>
        <p:nvPicPr>
          <p:cNvPr id="5" name="Picture 4">
            <a:extLst>
              <a:ext uri="{FF2B5EF4-FFF2-40B4-BE49-F238E27FC236}">
                <a16:creationId xmlns:a16="http://schemas.microsoft.com/office/drawing/2014/main" id="{9963488E-DF60-DADC-B429-09D49D8432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360" y="1090181"/>
            <a:ext cx="11389281" cy="5249545"/>
          </a:xfrm>
          <a:prstGeom prst="rect">
            <a:avLst/>
          </a:prstGeom>
          <a:noFill/>
          <a:ln>
            <a:noFill/>
          </a:ln>
        </p:spPr>
      </p:pic>
    </p:spTree>
    <p:extLst>
      <p:ext uri="{BB962C8B-B14F-4D97-AF65-F5344CB8AC3E}">
        <p14:creationId xmlns:p14="http://schemas.microsoft.com/office/powerpoint/2010/main" val="369080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F65C-9ADE-A4C0-C447-2BD01154CBC5}"/>
              </a:ext>
            </a:extLst>
          </p:cNvPr>
          <p:cNvSpPr>
            <a:spLocks noGrp="1"/>
          </p:cNvSpPr>
          <p:nvPr>
            <p:ph type="title"/>
          </p:nvPr>
        </p:nvSpPr>
        <p:spPr/>
        <p:txBody>
          <a:bodyPr/>
          <a:lstStyle/>
          <a:p>
            <a:r>
              <a:rPr lang="en-ZA" dirty="0"/>
              <a:t>CONTEXT</a:t>
            </a:r>
          </a:p>
        </p:txBody>
      </p:sp>
      <p:sp>
        <p:nvSpPr>
          <p:cNvPr id="4" name="Text Placeholder 3">
            <a:extLst>
              <a:ext uri="{FF2B5EF4-FFF2-40B4-BE49-F238E27FC236}">
                <a16:creationId xmlns:a16="http://schemas.microsoft.com/office/drawing/2014/main" id="{C582AE76-4FC4-CD94-681A-3F35CDB452F5}"/>
              </a:ext>
            </a:extLst>
          </p:cNvPr>
          <p:cNvSpPr>
            <a:spLocks noGrp="1"/>
          </p:cNvSpPr>
          <p:nvPr>
            <p:ph type="body" sz="quarter" idx="10"/>
          </p:nvPr>
        </p:nvSpPr>
        <p:spPr>
          <a:xfrm>
            <a:off x="393701" y="973846"/>
            <a:ext cx="11462940" cy="5529943"/>
          </a:xfrm>
        </p:spPr>
        <p:txBody>
          <a:bodyPr>
            <a:normAutofit fontScale="92500" lnSpcReduction="20000"/>
          </a:bodyPr>
          <a:lstStyle/>
          <a:p>
            <a:pPr marL="0" marR="0" lvl="0" indent="0" algn="just" defTabSz="914400" rtl="0" eaLnBrk="1" fontAlgn="auto" latinLnBrk="0" hangingPunct="1">
              <a:lnSpc>
                <a:spcPct val="110000"/>
              </a:lnSpc>
              <a:spcBef>
                <a:spcPts val="300"/>
              </a:spcBef>
              <a:spcAft>
                <a:spcPts val="1000"/>
              </a:spcAft>
              <a:buClrTx/>
              <a:buSzTx/>
              <a:buFont typeface="Arial" pitchFamily="34" charset="0"/>
              <a:buNone/>
              <a:tabLst/>
              <a:defRPr/>
            </a:pPr>
            <a:r>
              <a:rPr kumimoji="0" lang="en-GB" sz="1400" b="0" i="0" u="none" strike="noStrike" kern="1200" cap="none" spc="0" normalizeH="0" baseline="0" noProof="0" dirty="0">
                <a:ln>
                  <a:noFill/>
                </a:ln>
                <a:solidFill>
                  <a:prstClr val="black"/>
                </a:solidFill>
                <a:effectLst/>
                <a:uLnTx/>
                <a:uFillTx/>
                <a:latin typeface="Century Gothic"/>
                <a:ea typeface="+mn-ea"/>
                <a:cs typeface="Times New Roman" panose="02020603050405020304" pitchFamily="18" charset="0"/>
              </a:rPr>
              <a:t>The Provincial Treasury drives accountability through the review of financial reporting of departments, entities and municipalities and embedding adherence to sound governance practices. </a:t>
            </a:r>
          </a:p>
          <a:p>
            <a:pPr marL="0" marR="0" lvl="0" indent="0" algn="just" defTabSz="914400" rtl="0" eaLnBrk="1" fontAlgn="auto" latinLnBrk="0" hangingPunct="1">
              <a:lnSpc>
                <a:spcPct val="110000"/>
              </a:lnSpc>
              <a:spcBef>
                <a:spcPts val="300"/>
              </a:spcBef>
              <a:spcAft>
                <a:spcPts val="1000"/>
              </a:spcAft>
              <a:buClrTx/>
              <a:buSzTx/>
              <a:buFont typeface="Arial" pitchFamily="34" charset="0"/>
              <a:buNone/>
              <a:tabLst/>
              <a:defRPr/>
            </a:pPr>
            <a:r>
              <a:rPr kumimoji="0" lang="en-GB" sz="1400" b="0" i="0" u="none" strike="noStrike" kern="1200" cap="none" spc="0" normalizeH="0" baseline="0" noProof="0" dirty="0">
                <a:ln>
                  <a:noFill/>
                </a:ln>
                <a:solidFill>
                  <a:prstClr val="black"/>
                </a:solidFill>
                <a:effectLst/>
                <a:uLnTx/>
                <a:uFillTx/>
                <a:latin typeface="Century Gothic"/>
                <a:ea typeface="+mn-ea"/>
                <a:cs typeface="Times New Roman" panose="02020603050405020304" pitchFamily="18" charset="0"/>
              </a:rPr>
              <a:t>This is further entrenched by considering compliance with financial norms and standards through the establishment of sound financial governance within the provincial and municipal spheres. </a:t>
            </a:r>
          </a:p>
          <a:p>
            <a:pPr marL="0" marR="0" lvl="0" indent="0" algn="just" defTabSz="914400" rtl="0" eaLnBrk="1" fontAlgn="auto" latinLnBrk="0" hangingPunct="1">
              <a:lnSpc>
                <a:spcPct val="110000"/>
              </a:lnSpc>
              <a:spcBef>
                <a:spcPts val="300"/>
              </a:spcBef>
              <a:spcAft>
                <a:spcPts val="1000"/>
              </a:spcAft>
              <a:buClrTx/>
              <a:buSzTx/>
              <a:buFont typeface="Arial" pitchFamily="34" charset="0"/>
              <a:buNone/>
              <a:tabLst/>
              <a:defRPr/>
            </a:pPr>
            <a:r>
              <a:rPr kumimoji="0" lang="en-GB" sz="1400" b="0" i="0" u="none" strike="noStrike" kern="1200" cap="none" spc="0" normalizeH="0" baseline="0" noProof="0" dirty="0">
                <a:ln>
                  <a:noFill/>
                </a:ln>
                <a:solidFill>
                  <a:prstClr val="black"/>
                </a:solidFill>
                <a:effectLst/>
                <a:uLnTx/>
                <a:uFillTx/>
                <a:latin typeface="Century Gothic"/>
                <a:ea typeface="+mn-ea"/>
                <a:cs typeface="Times New Roman" panose="02020603050405020304" pitchFamily="18" charset="0"/>
              </a:rPr>
              <a:t>Its measurement is continually evaluated to achieve, maintain and sustain the highest level of governance.</a:t>
            </a:r>
            <a:endParaRPr kumimoji="0" lang="en-US" sz="1400" b="0" i="0" u="none" strike="noStrike" kern="1200" cap="none" spc="0" normalizeH="0" baseline="0" noProof="0" dirty="0">
              <a:ln>
                <a:noFill/>
              </a:ln>
              <a:solidFill>
                <a:prstClr val="black"/>
              </a:solidFill>
              <a:effectLst/>
              <a:uLnTx/>
              <a:uFillTx/>
              <a:latin typeface="Century Gothic"/>
              <a:ea typeface="+mn-ea"/>
              <a:cs typeface="Times New Roman" panose="02020603050405020304" pitchFamily="18" charset="0"/>
            </a:endParaRPr>
          </a:p>
          <a:p>
            <a:pPr marL="0" marR="0" lvl="0" indent="0" algn="just" defTabSz="914400" rtl="0" eaLnBrk="1" fontAlgn="auto" latinLnBrk="0" hangingPunct="1">
              <a:lnSpc>
                <a:spcPct val="110000"/>
              </a:lnSpc>
              <a:spcBef>
                <a:spcPts val="300"/>
              </a:spcBef>
              <a:spcAft>
                <a:spcPts val="1000"/>
              </a:spcAft>
              <a:buClrTx/>
              <a:buSzTx/>
              <a:buFont typeface="Arial" pitchFamily="34" charset="0"/>
              <a:buNone/>
              <a:tabLst/>
              <a:defRPr/>
            </a:pPr>
            <a:r>
              <a:rPr kumimoji="0" lang="en-ZA" sz="14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panose="02020603050405020304" pitchFamily="18" charset="0"/>
              </a:rPr>
              <a:t>WCG implemented precautionary measures to strengthen controls, ensure compliance and enable an agile response within the framework of the PFMA from a procurement and financial management perspective:</a:t>
            </a:r>
          </a:p>
          <a:p>
            <a:pPr marL="393700" marR="0" lvl="1" indent="-338138" algn="just" defTabSz="914400" rtl="0" eaLnBrk="0" fontAlgn="base" latinLnBrk="0" hangingPunct="0">
              <a:lnSpc>
                <a:spcPct val="110000"/>
              </a:lnSpc>
              <a:spcBef>
                <a:spcPts val="0"/>
              </a:spcBef>
              <a:spcAft>
                <a:spcPts val="0"/>
              </a:spcAft>
              <a:buClr>
                <a:srgbClr val="002060"/>
              </a:buClr>
              <a:buSzTx/>
              <a:buFontTx/>
              <a:buBlip>
                <a:blip r:embed="rId2"/>
              </a:buBlip>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Established a COVID -19 coordination function </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within the Provincial Treasury (PT) for the Finance and SCM Cluster to ensure financial governance, procurement and financial management requirements were met in terms of the Disaster Management Act and Its regulations;</a:t>
            </a:r>
          </a:p>
          <a:p>
            <a:pPr marL="631825" marR="0" lvl="3" indent="-217488" algn="just" defTabSz="914400" rtl="0" eaLnBrk="0" fontAlgn="base" latinLnBrk="0" hangingPunct="0">
              <a:lnSpc>
                <a:spcPct val="110000"/>
              </a:lnSpc>
              <a:spcBef>
                <a:spcPts val="0"/>
              </a:spcBef>
              <a:spcAft>
                <a:spcPts val="0"/>
              </a:spcAft>
              <a:buClr>
                <a:srgbClr val="297FD5"/>
              </a:buClr>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Daily check-in meetings and reports until the requisite governance structures were put in place to meet every second day.</a:t>
            </a: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a:p>
            <a:pPr marL="631825" marR="0" lvl="3" indent="-217488" algn="just" defTabSz="914400" rtl="0" eaLnBrk="0" fontAlgn="base" latinLnBrk="0" hangingPunct="0">
              <a:lnSpc>
                <a:spcPct val="110000"/>
              </a:lnSpc>
              <a:spcBef>
                <a:spcPts val="0"/>
              </a:spcBef>
              <a:spcAft>
                <a:spcPts val="0"/>
              </a:spcAft>
              <a:buClr>
                <a:srgbClr val="297FD5"/>
              </a:buClr>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Weekly Finance and SCM Insight Reports produced to internally support </a:t>
            </a:r>
            <a:r>
              <a:rPr kumimoji="0" lang="en-ZA" sz="1200" b="0" i="0" u="none" strike="noStrike" kern="1200" cap="none" spc="0" normalizeH="0" baseline="0" noProof="0" dirty="0">
                <a:ln>
                  <a:noFill/>
                </a:ln>
                <a:solidFill>
                  <a:prstClr val="black"/>
                </a:solidFill>
                <a:effectLst/>
                <a:uLnTx/>
                <a:uFillTx/>
                <a:latin typeface="Century Gothic"/>
                <a:ea typeface="+mn-ea"/>
                <a:cs typeface="+mn-cs"/>
              </a:rPr>
              <a:t>PT </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decision making in response to COVID-19 transversal issues.</a:t>
            </a: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a:p>
            <a:pPr marL="631825" marR="0" lvl="3" indent="-217488" algn="just" defTabSz="914400" rtl="0" eaLnBrk="0" fontAlgn="base" latinLnBrk="0" hangingPunct="0">
              <a:lnSpc>
                <a:spcPct val="110000"/>
              </a:lnSpc>
              <a:spcBef>
                <a:spcPts val="0"/>
              </a:spcBef>
              <a:spcAft>
                <a:spcPts val="0"/>
              </a:spcAft>
              <a:buClr>
                <a:srgbClr val="297FD5"/>
              </a:buClr>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Weekly Expenditure reports were consolidated for the Province and reported to the National Treasury.</a:t>
            </a:r>
          </a:p>
          <a:p>
            <a:pPr marL="631825" marR="0" lvl="3" indent="-217488" algn="just" defTabSz="914400" rtl="0" eaLnBrk="0" fontAlgn="base" latinLnBrk="0" hangingPunct="0">
              <a:lnSpc>
                <a:spcPct val="110000"/>
              </a:lnSpc>
              <a:spcBef>
                <a:spcPts val="0"/>
              </a:spcBef>
              <a:spcAft>
                <a:spcPts val="0"/>
              </a:spcAft>
              <a:buClr>
                <a:srgbClr val="297FD5"/>
              </a:buClr>
              <a:buSzTx/>
              <a:buFont typeface="Arial" pitchFamily="34" charset="0"/>
              <a:buChar char="–"/>
              <a:tabLst/>
              <a:defRPr/>
            </a:pP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a:p>
            <a:pPr marL="393700" marR="0" lvl="1" indent="-338138" algn="just" defTabSz="914400" rtl="0" eaLnBrk="0" fontAlgn="base" latinLnBrk="0" hangingPunct="0">
              <a:lnSpc>
                <a:spcPct val="140000"/>
              </a:lnSpc>
              <a:spcBef>
                <a:spcPts val="300"/>
              </a:spcBef>
              <a:spcAft>
                <a:spcPts val="600"/>
              </a:spcAft>
              <a:buClr>
                <a:srgbClr val="002060"/>
              </a:buClr>
              <a:buSzTx/>
              <a:buFontTx/>
              <a:buBlip>
                <a:blip r:embed="rId2"/>
              </a:buBlip>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Established a Central Procurement Advisory Committee (CPAC)</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 consisting of key senior management officials within PT, Head of the PDMC, Internal Audit and CFOS from the Departments of Health; Transport and Public Works; Local Government; Community Safety and Social Development.</a:t>
            </a: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a:p>
            <a:pPr marL="393700" marR="0" lvl="1" indent="-338138" algn="just" defTabSz="914400" rtl="0" eaLnBrk="0" fontAlgn="base" latinLnBrk="0" hangingPunct="0">
              <a:lnSpc>
                <a:spcPct val="140000"/>
              </a:lnSpc>
              <a:spcBef>
                <a:spcPts val="300"/>
              </a:spcBef>
              <a:spcAft>
                <a:spcPts val="600"/>
              </a:spcAft>
              <a:buClr>
                <a:srgbClr val="002060"/>
              </a:buClr>
              <a:buSzTx/>
              <a:buFontTx/>
              <a:buBlip>
                <a:blip r:embed="rId2"/>
              </a:buBlip>
              <a:tabLst/>
              <a:defRPr/>
            </a:pPr>
            <a:r>
              <a:rPr kumimoji="0" lang="en-ZA" sz="1200" b="1" i="0" u="none" strike="noStrike" kern="1200" cap="none" spc="0" normalizeH="0" baseline="0" noProof="0" dirty="0">
                <a:ln>
                  <a:noFill/>
                </a:ln>
                <a:solidFill>
                  <a:prstClr val="black"/>
                </a:solidFill>
                <a:effectLst/>
                <a:uLnTx/>
                <a:uFillTx/>
                <a:latin typeface="Century Gothic"/>
                <a:ea typeface="+mn-ea"/>
                <a:cs typeface="+mn-cs"/>
              </a:rPr>
              <a:t>Deployed Provincial Treasury</a:t>
            </a:r>
            <a:r>
              <a:rPr kumimoji="0" lang="en-US" sz="1200" b="1" i="0" u="none" strike="noStrike" kern="1200" cap="none" spc="0" normalizeH="0" baseline="0" noProof="0" dirty="0">
                <a:ln>
                  <a:noFill/>
                </a:ln>
                <a:solidFill>
                  <a:prstClr val="black"/>
                </a:solidFill>
                <a:effectLst/>
                <a:uLnTx/>
                <a:uFillTx/>
                <a:latin typeface="Century Gothic"/>
                <a:ea typeface="+mn-ea"/>
                <a:cs typeface="+mn-cs"/>
              </a:rPr>
              <a:t> logistics support and advisory teams</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 to support the Humanitarian Relief Stream, and procurement of medical supplies and PPE.</a:t>
            </a:r>
          </a:p>
          <a:p>
            <a:pPr marL="742950" marR="0" lvl="1" indent="-285750" algn="just" defTabSz="914400" rtl="0" eaLnBrk="1" fontAlgn="auto" latinLnBrk="0" hangingPunct="1">
              <a:lnSpc>
                <a:spcPct val="110000"/>
              </a:lnSpc>
              <a:spcBef>
                <a:spcPts val="0"/>
              </a:spcBef>
              <a:spcAft>
                <a:spcPts val="0"/>
              </a:spcAft>
              <a:buClr>
                <a:srgbClr val="002060"/>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Established a database for medical and non-medical PPE suppliers (including cloth mask manufacturers) that provided for central management of governance requirements, supply and demand availability, lead times and benchmark pricing for departments and municipalities;</a:t>
            </a: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a:p>
            <a:pPr marL="742950" marR="0" lvl="1" indent="-285750" algn="just" defTabSz="914400" rtl="0" eaLnBrk="1" fontAlgn="auto" latinLnBrk="0" hangingPunct="1">
              <a:lnSpc>
                <a:spcPct val="110000"/>
              </a:lnSpc>
              <a:spcBef>
                <a:spcPts val="0"/>
              </a:spcBef>
              <a:spcAft>
                <a:spcPts val="0"/>
              </a:spcAft>
              <a:buClr>
                <a:srgbClr val="002060"/>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Managed queries, and provided procurement support, assistance and guidance through the SCM helpdesk to departments, municipalities, entities and suppliers</a:t>
            </a:r>
          </a:p>
          <a:p>
            <a:pPr marL="742950" marR="0" lvl="1" indent="-285750" algn="just" defTabSz="914400" rtl="0" eaLnBrk="1" fontAlgn="auto" latinLnBrk="0" hangingPunct="1">
              <a:lnSpc>
                <a:spcPct val="110000"/>
              </a:lnSpc>
              <a:spcBef>
                <a:spcPts val="0"/>
              </a:spcBef>
              <a:spcAft>
                <a:spcPts val="0"/>
              </a:spcAft>
              <a:buClr>
                <a:srgbClr val="002060"/>
              </a:buClr>
              <a:buSzPts val="1000"/>
              <a:buFont typeface="Arial" panose="020B0604020202020204" pitchFamily="34" charset="0"/>
              <a:buChar char="•"/>
              <a:tabLst/>
              <a:defRPr/>
            </a:pP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a:p>
            <a:pPr marL="393700" marR="0" lvl="1" indent="-338138" algn="just" defTabSz="914400" rtl="0" eaLnBrk="0" fontAlgn="base" latinLnBrk="0" hangingPunct="0">
              <a:lnSpc>
                <a:spcPct val="100000"/>
              </a:lnSpc>
              <a:spcBef>
                <a:spcPts val="0"/>
              </a:spcBef>
              <a:spcAft>
                <a:spcPts val="0"/>
              </a:spcAft>
              <a:buClr>
                <a:srgbClr val="002060"/>
              </a:buClr>
              <a:buSzTx/>
              <a:buFontTx/>
              <a:buBlip>
                <a:blip r:embed="rId2"/>
              </a:buBlip>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Engaged with National Treasury </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to </a:t>
            </a:r>
          </a:p>
          <a:p>
            <a:pPr marL="742950" marR="0" lvl="1" indent="-285750" algn="just" defTabSz="914400" rtl="0" eaLnBrk="1" fontAlgn="base" latinLnBrk="0" hangingPunct="1">
              <a:lnSpc>
                <a:spcPct val="100000"/>
              </a:lnSpc>
              <a:spcBef>
                <a:spcPts val="0"/>
              </a:spcBef>
              <a:spcAft>
                <a:spcPts val="0"/>
              </a:spcAft>
              <a:buClr>
                <a:srgbClr val="002060"/>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Develop exemption notice (GG 43188 notice 437 of 31 March 2020) extending compliance dates (</a:t>
            </a:r>
            <a:r>
              <a:rPr kumimoji="0" lang="en-US" sz="1200" b="0" i="0" u="none" strike="noStrike" kern="1200" cap="none" spc="0" normalizeH="0" baseline="0" noProof="0" dirty="0" err="1">
                <a:ln>
                  <a:noFill/>
                </a:ln>
                <a:solidFill>
                  <a:prstClr val="black"/>
                </a:solidFill>
                <a:effectLst/>
                <a:uLnTx/>
                <a:uFillTx/>
                <a:latin typeface="Century Gothic"/>
                <a:ea typeface="+mn-ea"/>
                <a:cs typeface="+mn-cs"/>
              </a:rPr>
              <a:t>eg</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 AFS submission from 31 May to 31 July)</a:t>
            </a:r>
          </a:p>
          <a:p>
            <a:pPr marL="742950" marR="0" lvl="1" indent="-285750" algn="just" defTabSz="914400" rtl="0" eaLnBrk="1" fontAlgn="base" latinLnBrk="0" hangingPunct="1">
              <a:lnSpc>
                <a:spcPct val="100000"/>
              </a:lnSpc>
              <a:spcBef>
                <a:spcPts val="0"/>
              </a:spcBef>
              <a:spcAft>
                <a:spcPts val="0"/>
              </a:spcAft>
              <a:buClr>
                <a:srgbClr val="002060"/>
              </a:buClr>
              <a:buSzPts val="1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Address audit scoping matters considering the impact of the revised dates on audits. </a:t>
            </a:r>
          </a:p>
          <a:p>
            <a:pPr marL="457200" marR="0" lvl="1" indent="0" algn="just" defTabSz="914400" rtl="0" eaLnBrk="1" fontAlgn="base" latinLnBrk="0" hangingPunct="1">
              <a:lnSpc>
                <a:spcPct val="100000"/>
              </a:lnSpc>
              <a:spcBef>
                <a:spcPts val="0"/>
              </a:spcBef>
              <a:spcAft>
                <a:spcPts val="0"/>
              </a:spcAft>
              <a:buClr>
                <a:srgbClr val="002060"/>
              </a:buClr>
              <a:buSzPts val="1000"/>
              <a:buFontTx/>
              <a:buNone/>
              <a:tabLst/>
              <a:defRPr/>
            </a:pP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a:p>
            <a:pPr marL="393700" marR="0" lvl="1" indent="-338138" algn="just" defTabSz="914400" rtl="0" eaLnBrk="0" fontAlgn="base" latinLnBrk="0" hangingPunct="0">
              <a:lnSpc>
                <a:spcPct val="140000"/>
              </a:lnSpc>
              <a:spcBef>
                <a:spcPts val="300"/>
              </a:spcBef>
              <a:spcAft>
                <a:spcPts val="600"/>
              </a:spcAft>
              <a:buClr>
                <a:srgbClr val="002060"/>
              </a:buClr>
              <a:buSzTx/>
              <a:buFontTx/>
              <a:buBlip>
                <a:blip r:embed="rId2"/>
              </a:buBlip>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Engaged with provincial AGSA</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 on suspension of non-essential audit related work until the lockdown was lifted, in accordance with national AGSA instructions</a:t>
            </a:r>
          </a:p>
        </p:txBody>
      </p:sp>
    </p:spTree>
    <p:extLst>
      <p:ext uri="{BB962C8B-B14F-4D97-AF65-F5344CB8AC3E}">
        <p14:creationId xmlns:p14="http://schemas.microsoft.com/office/powerpoint/2010/main" val="3028836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C3F1-97C9-5A61-A12E-2252AF390058}"/>
              </a:ext>
            </a:extLst>
          </p:cNvPr>
          <p:cNvSpPr>
            <a:spLocks noGrp="1"/>
          </p:cNvSpPr>
          <p:nvPr>
            <p:ph type="title"/>
          </p:nvPr>
        </p:nvSpPr>
        <p:spPr/>
        <p:txBody>
          <a:bodyPr/>
          <a:lstStyle/>
          <a:p>
            <a:r>
              <a:rPr lang="en-ZA" dirty="0"/>
              <a:t>SPECIAL AUDIT MATTERS – CITY OF CAPE TOWN</a:t>
            </a:r>
            <a:endParaRPr lang="en-US" dirty="0"/>
          </a:p>
        </p:txBody>
      </p:sp>
      <p:graphicFrame>
        <p:nvGraphicFramePr>
          <p:cNvPr id="4" name="Table 3">
            <a:extLst>
              <a:ext uri="{FF2B5EF4-FFF2-40B4-BE49-F238E27FC236}">
                <a16:creationId xmlns:a16="http://schemas.microsoft.com/office/drawing/2014/main" id="{C4AE0D56-12FB-4D9E-5731-EAF46A5EDD5B}"/>
              </a:ext>
            </a:extLst>
          </p:cNvPr>
          <p:cNvGraphicFramePr>
            <a:graphicFrameLocks noGrp="1"/>
          </p:cNvGraphicFramePr>
          <p:nvPr>
            <p:extLst>
              <p:ext uri="{D42A27DB-BD31-4B8C-83A1-F6EECF244321}">
                <p14:modId xmlns:p14="http://schemas.microsoft.com/office/powerpoint/2010/main" val="1783170024"/>
              </p:ext>
            </p:extLst>
          </p:nvPr>
        </p:nvGraphicFramePr>
        <p:xfrm>
          <a:off x="393701" y="1109665"/>
          <a:ext cx="11462940" cy="5222896"/>
        </p:xfrm>
        <a:graphic>
          <a:graphicData uri="http://schemas.openxmlformats.org/drawingml/2006/table">
            <a:tbl>
              <a:tblPr firstRow="1" firstCol="1" bandRow="1">
                <a:tableStyleId>{5C22544A-7EE6-4342-B048-85BDC9FD1C3A}</a:tableStyleId>
              </a:tblPr>
              <a:tblGrid>
                <a:gridCol w="2389692">
                  <a:extLst>
                    <a:ext uri="{9D8B030D-6E8A-4147-A177-3AD203B41FA5}">
                      <a16:colId xmlns:a16="http://schemas.microsoft.com/office/drawing/2014/main" val="219405016"/>
                    </a:ext>
                  </a:extLst>
                </a:gridCol>
                <a:gridCol w="3972249">
                  <a:extLst>
                    <a:ext uri="{9D8B030D-6E8A-4147-A177-3AD203B41FA5}">
                      <a16:colId xmlns:a16="http://schemas.microsoft.com/office/drawing/2014/main" val="1306355004"/>
                    </a:ext>
                  </a:extLst>
                </a:gridCol>
                <a:gridCol w="5100999">
                  <a:extLst>
                    <a:ext uri="{9D8B030D-6E8A-4147-A177-3AD203B41FA5}">
                      <a16:colId xmlns:a16="http://schemas.microsoft.com/office/drawing/2014/main" val="966446793"/>
                    </a:ext>
                  </a:extLst>
                </a:gridCol>
              </a:tblGrid>
              <a:tr h="354204">
                <a:tc>
                  <a:txBody>
                    <a:bodyPr/>
                    <a:lstStyle/>
                    <a:p>
                      <a:pPr>
                        <a:lnSpc>
                          <a:spcPct val="107000"/>
                        </a:lnSpc>
                        <a:spcAft>
                          <a:spcPts val="800"/>
                        </a:spcAft>
                      </a:pPr>
                      <a:r>
                        <a:rPr lang="en-US" sz="1600">
                          <a:effectLst/>
                        </a:rPr>
                        <a:t>Matter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Remaining matters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Follow 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4364114"/>
                  </a:ext>
                </a:extLst>
              </a:tr>
              <a:tr h="1383451">
                <a:tc>
                  <a:txBody>
                    <a:bodyPr/>
                    <a:lstStyle/>
                    <a:p>
                      <a:pPr>
                        <a:lnSpc>
                          <a:spcPct val="107000"/>
                        </a:lnSpc>
                        <a:spcAft>
                          <a:spcPts val="800"/>
                        </a:spcAft>
                      </a:pPr>
                      <a:r>
                        <a:rPr lang="en-US" sz="1400" dirty="0">
                          <a:effectLst/>
                        </a:rPr>
                        <a:t>PPE procurement controls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ZA" sz="1400" dirty="0">
                          <a:effectLst/>
                        </a:rPr>
                        <a:t>Detection of non-compliance in </a:t>
                      </a:r>
                      <a:r>
                        <a:rPr lang="en-ZA" sz="1400" kern="1200" dirty="0">
                          <a:solidFill>
                            <a:schemeClr val="dk1"/>
                          </a:solidFill>
                          <a:effectLst/>
                          <a:latin typeface="+mn-lt"/>
                          <a:ea typeface="+mn-ea"/>
                          <a:cs typeface="+mn-cs"/>
                        </a:rPr>
                        <a:t>selecting</a:t>
                      </a:r>
                      <a:r>
                        <a:rPr lang="en-ZA" sz="1400" dirty="0">
                          <a:effectLst/>
                        </a:rPr>
                        <a:t> and approaching existing suppliers</a:t>
                      </a:r>
                    </a:p>
                    <a:p>
                      <a:pPr marL="355600" marR="0" lvl="1" indent="-179388"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ZA" sz="1400" dirty="0">
                          <a:effectLst/>
                        </a:rPr>
                        <a:t>Premiums beyond benchmark prices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dirty="0">
                          <a:effectLst/>
                        </a:rPr>
                        <a:t>No IR detected. Disciplinary action against one official linked to contract</a:t>
                      </a:r>
                    </a:p>
                    <a:p>
                      <a:pPr marL="355600" marR="0" lvl="1" indent="-179388"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dirty="0">
                          <a:effectLst/>
                        </a:rPr>
                        <a:t>Forensic investigation of prices conducted. Reported to NT and Competition Commission. Disciplinary action against two officials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5580694"/>
                  </a:ext>
                </a:extLst>
              </a:tr>
              <a:tr h="728119">
                <a:tc>
                  <a:txBody>
                    <a:bodyPr/>
                    <a:lstStyle/>
                    <a:p>
                      <a:pPr>
                        <a:lnSpc>
                          <a:spcPct val="107000"/>
                        </a:lnSpc>
                        <a:spcAft>
                          <a:spcPts val="800"/>
                        </a:spcAft>
                      </a:pPr>
                      <a:r>
                        <a:rPr lang="en-US" sz="1400">
                          <a:effectLst/>
                        </a:rPr>
                        <a:t>Hiring of tents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ZA" sz="1400" dirty="0">
                          <a:effectLst/>
                        </a:rPr>
                        <a:t>Project planning and preparing needs </a:t>
                      </a:r>
                      <a:r>
                        <a:rPr lang="en-ZA" sz="1400" kern="1200" dirty="0">
                          <a:solidFill>
                            <a:schemeClr val="dk1"/>
                          </a:solidFill>
                          <a:effectLst/>
                          <a:latin typeface="+mn-lt"/>
                          <a:ea typeface="+mn-ea"/>
                          <a:cs typeface="+mn-cs"/>
                        </a:rPr>
                        <a:t>analysis</a:t>
                      </a:r>
                      <a:endParaRPr lang="en-US" sz="1400" kern="1200" dirty="0">
                        <a:solidFill>
                          <a:schemeClr val="dk1"/>
                        </a:solidFill>
                        <a:effectLst/>
                        <a:latin typeface="+mn-lt"/>
                        <a:ea typeface="+mn-ea"/>
                        <a:cs typeface="+mn-cs"/>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dirty="0">
                          <a:effectLst/>
                        </a:rPr>
                        <a:t>IR for Wingfield site – beyond scope of City functions and USDG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283942"/>
                  </a:ext>
                </a:extLst>
              </a:tr>
              <a:tr h="695712">
                <a:tc>
                  <a:txBody>
                    <a:bodyPr/>
                    <a:lstStyle/>
                    <a:p>
                      <a:pPr>
                        <a:lnSpc>
                          <a:spcPct val="107000"/>
                        </a:lnSpc>
                        <a:spcAft>
                          <a:spcPts val="800"/>
                        </a:spcAft>
                      </a:pPr>
                      <a:r>
                        <a:rPr lang="en-US" sz="1400" b="1" kern="1200" dirty="0">
                          <a:solidFill>
                            <a:schemeClr val="lt1"/>
                          </a:solidFill>
                          <a:effectLst/>
                          <a:latin typeface="+mn-lt"/>
                          <a:ea typeface="+mn-ea"/>
                          <a:cs typeface="+mn-cs"/>
                        </a:rPr>
                        <a:t>Water supply for </a:t>
                      </a:r>
                      <a:r>
                        <a:rPr lang="en-US" sz="1400" b="1" kern="1200">
                          <a:solidFill>
                            <a:schemeClr val="lt1"/>
                          </a:solidFill>
                          <a:effectLst/>
                          <a:latin typeface="+mn-lt"/>
                          <a:ea typeface="+mn-ea"/>
                          <a:cs typeface="+mn-cs"/>
                        </a:rPr>
                        <a:t>informal settlements</a:t>
                      </a:r>
                      <a:endParaRPr lang="en-US" sz="1400" b="1" kern="1200" dirty="0">
                        <a:solidFill>
                          <a:schemeClr val="lt1"/>
                        </a:solidFill>
                        <a:effectLst/>
                        <a:latin typeface="+mn-lt"/>
                        <a:ea typeface="+mn-ea"/>
                        <a:cs typeface="+mn-cs"/>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ZA" sz="1400" dirty="0">
                          <a:effectLst/>
                        </a:rPr>
                        <a:t>Contract oversight and consultation with custodians of existing contracts</a:t>
                      </a:r>
                      <a:endParaRPr lang="en-US" sz="14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dirty="0">
                          <a:effectLst/>
                        </a:rPr>
                        <a:t>Referred for a forensic investigation. MPAC considering recovery of over-charging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5277846"/>
                  </a:ext>
                </a:extLst>
              </a:tr>
              <a:tr h="586733">
                <a:tc>
                  <a:txBody>
                    <a:bodyPr/>
                    <a:lstStyle/>
                    <a:p>
                      <a:pPr>
                        <a:lnSpc>
                          <a:spcPct val="107000"/>
                        </a:lnSpc>
                        <a:spcAft>
                          <a:spcPts val="800"/>
                        </a:spcAft>
                      </a:pPr>
                      <a:r>
                        <a:rPr lang="en-US" sz="1400">
                          <a:effectLst/>
                        </a:rPr>
                        <a:t>Emergency procurement controls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dirty="0">
                          <a:effectLst/>
                        </a:rPr>
                        <a:t>Use justified by reasonable lead times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dirty="0">
                          <a:effectLst/>
                        </a:rPr>
                        <a:t>No IR detected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5340"/>
                  </a:ext>
                </a:extLst>
              </a:tr>
              <a:tr h="586733">
                <a:tc>
                  <a:txBody>
                    <a:bodyPr/>
                    <a:lstStyle/>
                    <a:p>
                      <a:pPr>
                        <a:lnSpc>
                          <a:spcPct val="107000"/>
                        </a:lnSpc>
                        <a:spcAft>
                          <a:spcPts val="800"/>
                        </a:spcAft>
                      </a:pPr>
                      <a:r>
                        <a:rPr lang="en-US" sz="1400">
                          <a:effectLst/>
                        </a:rPr>
                        <a:t>Controls over deviations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dirty="0">
                          <a:effectLst/>
                        </a:rPr>
                        <a:t>Use of competitive processes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kumimoji="0" lang="en-US" sz="1400" b="0" i="0" u="none" strike="noStrike" kern="1200" cap="none" spc="0" normalizeH="0" baseline="0" noProof="0">
                          <a:ln>
                            <a:noFill/>
                          </a:ln>
                          <a:solidFill>
                            <a:prstClr val="black"/>
                          </a:solidFill>
                          <a:effectLst/>
                          <a:uLnTx/>
                          <a:uFillTx/>
                          <a:latin typeface="Century Gothic"/>
                          <a:ea typeface="+mn-ea"/>
                          <a:cs typeface="+mn-cs"/>
                        </a:rPr>
                        <a:t>No IR detected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82779"/>
                  </a:ext>
                </a:extLst>
              </a:tr>
              <a:tr h="887944">
                <a:tc>
                  <a:txBody>
                    <a:bodyPr/>
                    <a:lstStyle/>
                    <a:p>
                      <a:pPr>
                        <a:lnSpc>
                          <a:spcPct val="107000"/>
                        </a:lnSpc>
                        <a:spcAft>
                          <a:spcPts val="800"/>
                        </a:spcAft>
                      </a:pPr>
                      <a:r>
                        <a:rPr lang="en-US" sz="1400" dirty="0">
                          <a:effectLst/>
                        </a:rPr>
                        <a:t>Control over expansions of existing contracts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ZA" sz="1400" dirty="0">
                          <a:effectLst/>
                        </a:rPr>
                        <a:t>Lack of consultation with contract managers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55600" marR="0" lvl="1" indent="-179388"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No IR detected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9876096"/>
                  </a:ext>
                </a:extLst>
              </a:tr>
            </a:tbl>
          </a:graphicData>
        </a:graphic>
      </p:graphicFrame>
    </p:spTree>
    <p:extLst>
      <p:ext uri="{BB962C8B-B14F-4D97-AF65-F5344CB8AC3E}">
        <p14:creationId xmlns:p14="http://schemas.microsoft.com/office/powerpoint/2010/main" val="83166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39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198D-B8FF-4765-9D52-EBA001DC54DB}"/>
              </a:ext>
            </a:extLst>
          </p:cNvPr>
          <p:cNvSpPr>
            <a:spLocks noGrp="1"/>
          </p:cNvSpPr>
          <p:nvPr>
            <p:ph type="title"/>
          </p:nvPr>
        </p:nvSpPr>
        <p:spPr/>
        <p:txBody>
          <a:bodyPr/>
          <a:lstStyle/>
          <a:p>
            <a:r>
              <a:rPr lang="en-ZA" dirty="0"/>
              <a:t>MFMA AUDIT OUTCOMES</a:t>
            </a:r>
          </a:p>
        </p:txBody>
      </p:sp>
      <p:sp>
        <p:nvSpPr>
          <p:cNvPr id="4" name="Text Placeholder 3">
            <a:extLst>
              <a:ext uri="{FF2B5EF4-FFF2-40B4-BE49-F238E27FC236}">
                <a16:creationId xmlns:a16="http://schemas.microsoft.com/office/drawing/2014/main" id="{72E998E6-97E6-413C-95A6-567F7BE05701}"/>
              </a:ext>
            </a:extLst>
          </p:cNvPr>
          <p:cNvSpPr>
            <a:spLocks noGrp="1"/>
          </p:cNvSpPr>
          <p:nvPr>
            <p:ph type="body" sz="quarter" idx="10"/>
          </p:nvPr>
        </p:nvSpPr>
        <p:spPr>
          <a:xfrm>
            <a:off x="393700" y="1128514"/>
            <a:ext cx="4683267" cy="5106180"/>
          </a:xfrm>
        </p:spPr>
        <p:txBody>
          <a:bodyPr/>
          <a:lstStyle/>
          <a:p>
            <a:r>
              <a:rPr lang="en-ZA" sz="2000" dirty="0">
                <a:solidFill>
                  <a:srgbClr val="001489"/>
                </a:solidFill>
              </a:rPr>
              <a:t>Summary Status 2020/21</a:t>
            </a:r>
          </a:p>
          <a:p>
            <a:endParaRPr lang="en-ZA" dirty="0">
              <a:solidFill>
                <a:srgbClr val="003398"/>
              </a:solidFill>
            </a:endParaRPr>
          </a:p>
          <a:p>
            <a:pPr marL="536575" marR="0" lvl="1" indent="-357188"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lang="en-GB" b="1" dirty="0">
                <a:solidFill>
                  <a:srgbClr val="00B050"/>
                </a:solidFill>
              </a:rPr>
              <a:t>22</a:t>
            </a:r>
            <a:r>
              <a:rPr lang="en-GB" dirty="0">
                <a:solidFill>
                  <a:srgbClr val="003398"/>
                </a:solidFill>
              </a:rPr>
              <a:t> </a:t>
            </a:r>
            <a:r>
              <a:rPr lang="en-GB" dirty="0"/>
              <a:t>Unqualified with no findings</a:t>
            </a:r>
          </a:p>
          <a:p>
            <a:pPr marL="536575" marR="0" lvl="1" indent="-357188"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kumimoji="0" lang="en-GB" b="1" i="0" u="none" strike="noStrike" kern="1200" cap="none" spc="0" normalizeH="0" baseline="0" noProof="0" dirty="0">
                <a:ln>
                  <a:noFill/>
                </a:ln>
                <a:solidFill>
                  <a:srgbClr val="FFC000"/>
                </a:solidFill>
                <a:effectLst/>
                <a:uLnTx/>
                <a:uFillTx/>
                <a:latin typeface="Century Gothic" pitchFamily="34" charset="0"/>
                <a:ea typeface="+mn-ea"/>
                <a:cs typeface="+mn-cs"/>
              </a:rPr>
              <a:t>5</a:t>
            </a:r>
            <a:r>
              <a:rPr kumimoji="0" lang="en-GB" b="0" i="0" u="none" strike="noStrike" kern="1200" cap="none" spc="0" normalizeH="0" baseline="0" noProof="0" dirty="0">
                <a:ln>
                  <a:noFill/>
                </a:ln>
                <a:solidFill>
                  <a:srgbClr val="003398"/>
                </a:solidFill>
                <a:effectLst/>
                <a:uLnTx/>
                <a:uFillTx/>
                <a:latin typeface="Century Gothic" pitchFamily="34" charset="0"/>
                <a:ea typeface="+mn-ea"/>
                <a:cs typeface="+mn-cs"/>
              </a:rPr>
              <a:t> </a:t>
            </a:r>
            <a:r>
              <a:rPr kumimoji="0" lang="en-GB" b="0" i="0" u="none" strike="noStrike" kern="1200" cap="none" spc="0" normalizeH="0" baseline="0" noProof="0" dirty="0">
                <a:ln>
                  <a:noFill/>
                </a:ln>
                <a:effectLst/>
                <a:uLnTx/>
                <a:uFillTx/>
                <a:latin typeface="Century Gothic" pitchFamily="34" charset="0"/>
                <a:ea typeface="+mn-ea"/>
                <a:cs typeface="+mn-cs"/>
              </a:rPr>
              <a:t>Unqualified with finding</a:t>
            </a:r>
          </a:p>
          <a:p>
            <a:pPr marL="536575" marR="0" lvl="1" indent="-357188"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lang="en-GB" b="1" dirty="0">
                <a:solidFill>
                  <a:srgbClr val="7030A0"/>
                </a:solidFill>
              </a:rPr>
              <a:t>3</a:t>
            </a:r>
            <a:r>
              <a:rPr lang="en-GB" dirty="0">
                <a:solidFill>
                  <a:srgbClr val="003398"/>
                </a:solidFill>
              </a:rPr>
              <a:t> </a:t>
            </a:r>
            <a:r>
              <a:rPr lang="en-GB" dirty="0"/>
              <a:t>Qualified</a:t>
            </a:r>
          </a:p>
          <a:p>
            <a:pPr marL="179387" marR="0" lvl="1" indent="0" algn="ctr" defTabSz="914400" rtl="0" eaLnBrk="1" fontAlgn="auto" latinLnBrk="0" hangingPunct="1">
              <a:lnSpc>
                <a:spcPct val="150000"/>
              </a:lnSpc>
              <a:spcBef>
                <a:spcPts val="300"/>
              </a:spcBef>
              <a:spcAft>
                <a:spcPts val="0"/>
              </a:spcAft>
              <a:buClr>
                <a:srgbClr val="002060"/>
              </a:buClr>
              <a:buSzTx/>
              <a:buNone/>
              <a:tabLst/>
              <a:defRPr/>
            </a:pPr>
            <a:r>
              <a:rPr lang="en-GB" u="sng" dirty="0">
                <a:solidFill>
                  <a:srgbClr val="003398"/>
                </a:solidFill>
              </a:rPr>
              <a:t>		</a:t>
            </a:r>
            <a:endParaRPr kumimoji="0" lang="en-GB" b="0" i="0" u="sng" strike="noStrike" kern="1200" cap="none" spc="0" normalizeH="0" baseline="0" noProof="0" dirty="0">
              <a:ln>
                <a:noFill/>
              </a:ln>
              <a:solidFill>
                <a:srgbClr val="003398"/>
              </a:solidFill>
              <a:effectLst/>
              <a:uLnTx/>
              <a:uFillTx/>
              <a:latin typeface="Century Gothic" pitchFamily="34" charset="0"/>
              <a:ea typeface="+mn-ea"/>
              <a:cs typeface="+mn-cs"/>
            </a:endParaRPr>
          </a:p>
          <a:p>
            <a:pPr marL="536575" marR="0" lvl="1" indent="-357188"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lang="en-GB" b="1" dirty="0">
                <a:solidFill>
                  <a:srgbClr val="00B050"/>
                </a:solidFill>
              </a:rPr>
              <a:t>5</a:t>
            </a:r>
            <a:r>
              <a:rPr lang="en-GB" dirty="0">
                <a:solidFill>
                  <a:srgbClr val="00B050"/>
                </a:solidFill>
              </a:rPr>
              <a:t> </a:t>
            </a:r>
            <a:r>
              <a:rPr lang="en-GB" dirty="0"/>
              <a:t>Improvements</a:t>
            </a:r>
          </a:p>
          <a:p>
            <a:pPr marL="536575" lvl="1" indent="-357188">
              <a:lnSpc>
                <a:spcPct val="150000"/>
              </a:lnSpc>
              <a:defRPr/>
            </a:pPr>
            <a:r>
              <a:rPr lang="en-GB" dirty="0">
                <a:solidFill>
                  <a:srgbClr val="FFC000"/>
                </a:solidFill>
              </a:rPr>
              <a:t>24</a:t>
            </a:r>
            <a:r>
              <a:rPr lang="en-GB" dirty="0">
                <a:solidFill>
                  <a:srgbClr val="003398"/>
                </a:solidFill>
              </a:rPr>
              <a:t> </a:t>
            </a:r>
            <a:r>
              <a:rPr lang="en-GB" dirty="0"/>
              <a:t>Unchanged</a:t>
            </a:r>
          </a:p>
          <a:p>
            <a:pPr marL="536575" lvl="1" indent="-357188">
              <a:lnSpc>
                <a:spcPct val="150000"/>
              </a:lnSpc>
              <a:defRPr/>
            </a:pPr>
            <a:r>
              <a:rPr lang="en-GB" b="1" dirty="0">
                <a:solidFill>
                  <a:srgbClr val="FF0000"/>
                </a:solidFill>
              </a:rPr>
              <a:t>1</a:t>
            </a:r>
            <a:r>
              <a:rPr lang="en-GB" dirty="0">
                <a:solidFill>
                  <a:srgbClr val="003398"/>
                </a:solidFill>
              </a:rPr>
              <a:t> </a:t>
            </a:r>
            <a:r>
              <a:rPr lang="en-GB" dirty="0"/>
              <a:t>Regression</a:t>
            </a:r>
          </a:p>
          <a:p>
            <a:endParaRPr lang="en-ZA" dirty="0"/>
          </a:p>
        </p:txBody>
      </p:sp>
      <p:graphicFrame>
        <p:nvGraphicFramePr>
          <p:cNvPr id="5" name="Table 4">
            <a:extLst>
              <a:ext uri="{FF2B5EF4-FFF2-40B4-BE49-F238E27FC236}">
                <a16:creationId xmlns:a16="http://schemas.microsoft.com/office/drawing/2014/main" id="{32513A3F-277F-417E-95A0-2B7D01FB0981}"/>
              </a:ext>
            </a:extLst>
          </p:cNvPr>
          <p:cNvGraphicFramePr>
            <a:graphicFrameLocks noGrp="1"/>
          </p:cNvGraphicFramePr>
          <p:nvPr>
            <p:extLst>
              <p:ext uri="{D42A27DB-BD31-4B8C-83A1-F6EECF244321}">
                <p14:modId xmlns:p14="http://schemas.microsoft.com/office/powerpoint/2010/main" val="3207125482"/>
              </p:ext>
            </p:extLst>
          </p:nvPr>
        </p:nvGraphicFramePr>
        <p:xfrm>
          <a:off x="5076970" y="996286"/>
          <a:ext cx="6878468" cy="5680731"/>
        </p:xfrm>
        <a:graphic>
          <a:graphicData uri="http://schemas.openxmlformats.org/drawingml/2006/table">
            <a:tbl>
              <a:tblPr/>
              <a:tblGrid>
                <a:gridCol w="1585309">
                  <a:extLst>
                    <a:ext uri="{9D8B030D-6E8A-4147-A177-3AD203B41FA5}">
                      <a16:colId xmlns:a16="http://schemas.microsoft.com/office/drawing/2014/main" val="1958968428"/>
                    </a:ext>
                  </a:extLst>
                </a:gridCol>
                <a:gridCol w="669351">
                  <a:extLst>
                    <a:ext uri="{9D8B030D-6E8A-4147-A177-3AD203B41FA5}">
                      <a16:colId xmlns:a16="http://schemas.microsoft.com/office/drawing/2014/main" val="3406688661"/>
                    </a:ext>
                  </a:extLst>
                </a:gridCol>
                <a:gridCol w="669351">
                  <a:extLst>
                    <a:ext uri="{9D8B030D-6E8A-4147-A177-3AD203B41FA5}">
                      <a16:colId xmlns:a16="http://schemas.microsoft.com/office/drawing/2014/main" val="1261893822"/>
                    </a:ext>
                  </a:extLst>
                </a:gridCol>
                <a:gridCol w="669351">
                  <a:extLst>
                    <a:ext uri="{9D8B030D-6E8A-4147-A177-3AD203B41FA5}">
                      <a16:colId xmlns:a16="http://schemas.microsoft.com/office/drawing/2014/main" val="3301763772"/>
                    </a:ext>
                  </a:extLst>
                </a:gridCol>
                <a:gridCol w="669351">
                  <a:extLst>
                    <a:ext uri="{9D8B030D-6E8A-4147-A177-3AD203B41FA5}">
                      <a16:colId xmlns:a16="http://schemas.microsoft.com/office/drawing/2014/main" val="2645186052"/>
                    </a:ext>
                  </a:extLst>
                </a:gridCol>
                <a:gridCol w="669351">
                  <a:extLst>
                    <a:ext uri="{9D8B030D-6E8A-4147-A177-3AD203B41FA5}">
                      <a16:colId xmlns:a16="http://schemas.microsoft.com/office/drawing/2014/main" val="1203599191"/>
                    </a:ext>
                  </a:extLst>
                </a:gridCol>
                <a:gridCol w="669351">
                  <a:extLst>
                    <a:ext uri="{9D8B030D-6E8A-4147-A177-3AD203B41FA5}">
                      <a16:colId xmlns:a16="http://schemas.microsoft.com/office/drawing/2014/main" val="2380532101"/>
                    </a:ext>
                  </a:extLst>
                </a:gridCol>
                <a:gridCol w="669351">
                  <a:extLst>
                    <a:ext uri="{9D8B030D-6E8A-4147-A177-3AD203B41FA5}">
                      <a16:colId xmlns:a16="http://schemas.microsoft.com/office/drawing/2014/main" val="1677714581"/>
                    </a:ext>
                  </a:extLst>
                </a:gridCol>
                <a:gridCol w="607702">
                  <a:extLst>
                    <a:ext uri="{9D8B030D-6E8A-4147-A177-3AD203B41FA5}">
                      <a16:colId xmlns:a16="http://schemas.microsoft.com/office/drawing/2014/main" val="576167067"/>
                    </a:ext>
                  </a:extLst>
                </a:gridCol>
              </a:tblGrid>
              <a:tr h="251778">
                <a:tc>
                  <a:txBody>
                    <a:bodyPr/>
                    <a:lstStyle/>
                    <a:p>
                      <a:pPr algn="l" fontAlgn="b"/>
                      <a:r>
                        <a:rPr lang="en-ZA" sz="800" b="1" i="0" u="none" strike="noStrike" dirty="0">
                          <a:solidFill>
                            <a:srgbClr val="000000"/>
                          </a:solidFill>
                          <a:effectLst/>
                          <a:latin typeface="Century Gothic" panose="020B0502020202020204" pitchFamily="34" charset="0"/>
                        </a:rPr>
                        <a:t>Municipality</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entury Gothic" panose="020B0502020202020204" pitchFamily="34" charset="0"/>
                        </a:rPr>
                        <a:t>2015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entury Gothic" panose="020B0502020202020204" pitchFamily="34" charset="0"/>
                        </a:rPr>
                        <a:t>2016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entury Gothic" panose="020B0502020202020204" pitchFamily="34" charset="0"/>
                        </a:rPr>
                        <a:t>2017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entury Gothic" panose="020B0502020202020204" pitchFamily="34" charset="0"/>
                        </a:rPr>
                        <a:t>2018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entury Gothic" panose="020B0502020202020204" pitchFamily="34" charset="0"/>
                        </a:rPr>
                        <a:t>2019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entury Gothic" panose="020B0502020202020204" pitchFamily="34" charset="0"/>
                        </a:rPr>
                        <a:t>2020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entury Gothic" panose="020B0502020202020204" pitchFamily="34" charset="0"/>
                        </a:rPr>
                        <a:t>2021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solidFill>
                            <a:srgbClr val="000000"/>
                          </a:solidFill>
                          <a:effectLst/>
                          <a:latin typeface="Century Gothic" panose="020B0502020202020204" pitchFamily="34" charset="0"/>
                        </a:rPr>
                        <a:t>Y-o-Y Movement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349815"/>
                  </a:ext>
                </a:extLst>
              </a:tr>
              <a:tr h="173097">
                <a:tc>
                  <a:txBody>
                    <a:bodyPr/>
                    <a:lstStyle/>
                    <a:p>
                      <a:pPr algn="l" fontAlgn="ctr"/>
                      <a:r>
                        <a:rPr lang="en-ZA" sz="800" b="0" i="0" u="none" strike="noStrike">
                          <a:solidFill>
                            <a:srgbClr val="000000"/>
                          </a:solidFill>
                          <a:effectLst/>
                          <a:latin typeface="Century Gothic" panose="020B0502020202020204" pitchFamily="34" charset="0"/>
                        </a:rPr>
                        <a:t>Beaufort West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FFC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B4B"/>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B4B"/>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100" b="0" i="0" u="none" strike="noStrike">
                          <a:solidFill>
                            <a:srgbClr val="00B050"/>
                          </a:solidFill>
                          <a:effectLst/>
                          <a:latin typeface="Wingdings" panose="05000000000000000000" pitchFamily="2" charset="2"/>
                        </a:rPr>
                        <a:t>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156358"/>
                  </a:ext>
                </a:extLst>
              </a:tr>
              <a:tr h="173097">
                <a:tc>
                  <a:txBody>
                    <a:bodyPr/>
                    <a:lstStyle/>
                    <a:p>
                      <a:pPr algn="l" fontAlgn="ctr"/>
                      <a:r>
                        <a:rPr lang="en-ZA" sz="800" b="0" i="0" u="none" strike="noStrike">
                          <a:solidFill>
                            <a:srgbClr val="000000"/>
                          </a:solidFill>
                          <a:effectLst/>
                          <a:latin typeface="Century Gothic" panose="020B0502020202020204" pitchFamily="34" charset="0"/>
                        </a:rPr>
                        <a:t>Bergriver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350044"/>
                  </a:ext>
                </a:extLst>
              </a:tr>
              <a:tr h="173097">
                <a:tc>
                  <a:txBody>
                    <a:bodyPr/>
                    <a:lstStyle/>
                    <a:p>
                      <a:pPr algn="l" fontAlgn="ctr"/>
                      <a:r>
                        <a:rPr lang="en-ZA" sz="800" b="0" i="0" u="none" strike="noStrike">
                          <a:solidFill>
                            <a:srgbClr val="000000"/>
                          </a:solidFill>
                          <a:effectLst/>
                          <a:latin typeface="Century Gothic" panose="020B0502020202020204" pitchFamily="34" charset="0"/>
                        </a:rPr>
                        <a:t>Bitou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233469"/>
                  </a:ext>
                </a:extLst>
              </a:tr>
              <a:tr h="173097">
                <a:tc>
                  <a:txBody>
                    <a:bodyPr/>
                    <a:lstStyle/>
                    <a:p>
                      <a:pPr algn="l" fontAlgn="ctr"/>
                      <a:r>
                        <a:rPr lang="en-ZA" sz="800" b="0" i="0" u="none" strike="noStrike">
                          <a:solidFill>
                            <a:srgbClr val="000000"/>
                          </a:solidFill>
                          <a:effectLst/>
                          <a:latin typeface="Century Gothic" panose="020B0502020202020204" pitchFamily="34" charset="0"/>
                        </a:rPr>
                        <a:t>Breede Valley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41084"/>
                  </a:ext>
                </a:extLst>
              </a:tr>
              <a:tr h="173097">
                <a:tc>
                  <a:txBody>
                    <a:bodyPr/>
                    <a:lstStyle/>
                    <a:p>
                      <a:pPr algn="l" fontAlgn="ctr"/>
                      <a:r>
                        <a:rPr lang="en-ZA" sz="800" b="0" i="0" u="none" strike="noStrike">
                          <a:solidFill>
                            <a:srgbClr val="000000"/>
                          </a:solidFill>
                          <a:effectLst/>
                          <a:latin typeface="Century Gothic" panose="020B0502020202020204" pitchFamily="34" charset="0"/>
                        </a:rPr>
                        <a:t>Cape Agulhas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962122"/>
                  </a:ext>
                </a:extLst>
              </a:tr>
              <a:tr h="173097">
                <a:tc>
                  <a:txBody>
                    <a:bodyPr/>
                    <a:lstStyle/>
                    <a:p>
                      <a:pPr algn="l" fontAlgn="ctr"/>
                      <a:r>
                        <a:rPr lang="en-ZA" sz="800" b="0" i="0" u="none" strike="noStrike">
                          <a:solidFill>
                            <a:srgbClr val="000000"/>
                          </a:solidFill>
                          <a:effectLst/>
                          <a:latin typeface="Century Gothic" panose="020B0502020202020204" pitchFamily="34" charset="0"/>
                        </a:rPr>
                        <a:t>Cape Winelands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699514"/>
                  </a:ext>
                </a:extLst>
              </a:tr>
              <a:tr h="173097">
                <a:tc>
                  <a:txBody>
                    <a:bodyPr/>
                    <a:lstStyle/>
                    <a:p>
                      <a:pPr algn="l" fontAlgn="ctr"/>
                      <a:r>
                        <a:rPr lang="en-ZA" sz="800" b="0" i="0" u="none" strike="noStrike">
                          <a:solidFill>
                            <a:srgbClr val="000000"/>
                          </a:solidFill>
                          <a:effectLst/>
                          <a:latin typeface="Century Gothic" panose="020B0502020202020204" pitchFamily="34" charset="0"/>
                        </a:rPr>
                        <a:t>Cederberg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800" b="0" i="0" u="none" strike="noStrike" dirty="0">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00B050"/>
                          </a:solidFill>
                          <a:effectLst/>
                          <a:latin typeface="Wingdings" panose="05000000000000000000" pitchFamily="2" charset="2"/>
                        </a:rPr>
                        <a:t>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475204"/>
                  </a:ext>
                </a:extLst>
              </a:tr>
              <a:tr h="251778">
                <a:tc>
                  <a:txBody>
                    <a:bodyPr/>
                    <a:lstStyle/>
                    <a:p>
                      <a:pPr algn="l" fontAlgn="ctr"/>
                      <a:r>
                        <a:rPr lang="en-ZA" sz="800" b="0" i="0" u="none" strike="noStrike">
                          <a:solidFill>
                            <a:srgbClr val="000000"/>
                          </a:solidFill>
                          <a:effectLst/>
                          <a:latin typeface="Century Gothic" panose="020B0502020202020204" pitchFamily="34" charset="0"/>
                        </a:rPr>
                        <a:t>Central Karoo District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669961"/>
                  </a:ext>
                </a:extLst>
              </a:tr>
              <a:tr h="173097">
                <a:tc>
                  <a:txBody>
                    <a:bodyPr/>
                    <a:lstStyle/>
                    <a:p>
                      <a:pPr algn="l" fontAlgn="ctr"/>
                      <a:r>
                        <a:rPr lang="en-ZA" sz="800" b="0" i="0" u="none" strike="noStrike">
                          <a:solidFill>
                            <a:srgbClr val="000000"/>
                          </a:solidFill>
                          <a:effectLst/>
                          <a:latin typeface="Century Gothic" panose="020B0502020202020204" pitchFamily="34" charset="0"/>
                        </a:rPr>
                        <a:t>City of Cape Town</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100" b="0" i="0" u="none" strike="noStrike">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338364"/>
                  </a:ext>
                </a:extLst>
              </a:tr>
              <a:tr h="173097">
                <a:tc>
                  <a:txBody>
                    <a:bodyPr/>
                    <a:lstStyle/>
                    <a:p>
                      <a:pPr algn="l" fontAlgn="ctr"/>
                      <a:r>
                        <a:rPr lang="en-ZA" sz="800" b="0" i="0" u="none" strike="noStrike">
                          <a:solidFill>
                            <a:srgbClr val="000000"/>
                          </a:solidFill>
                          <a:effectLst/>
                          <a:latin typeface="Century Gothic" panose="020B0502020202020204" pitchFamily="34" charset="0"/>
                        </a:rPr>
                        <a:t>Drakenstein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dirty="0">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114212"/>
                  </a:ext>
                </a:extLst>
              </a:tr>
              <a:tr h="251778">
                <a:tc>
                  <a:txBody>
                    <a:bodyPr/>
                    <a:lstStyle/>
                    <a:p>
                      <a:pPr algn="l" fontAlgn="ctr"/>
                      <a:r>
                        <a:rPr lang="en-ZA" sz="800" b="0" i="0" u="none" strike="noStrike">
                          <a:solidFill>
                            <a:srgbClr val="000000"/>
                          </a:solidFill>
                          <a:effectLst/>
                          <a:latin typeface="Century Gothic" panose="020B0502020202020204" pitchFamily="34" charset="0"/>
                        </a:rPr>
                        <a:t>Garden Route District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00B050"/>
                          </a:solidFill>
                          <a:effectLst/>
                          <a:latin typeface="Wingdings" panose="05000000000000000000" pitchFamily="2" charset="2"/>
                        </a:rPr>
                        <a:t>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462699"/>
                  </a:ext>
                </a:extLst>
              </a:tr>
              <a:tr h="173097">
                <a:tc>
                  <a:txBody>
                    <a:bodyPr/>
                    <a:lstStyle/>
                    <a:p>
                      <a:pPr algn="l" fontAlgn="ctr"/>
                      <a:r>
                        <a:rPr lang="en-ZA" sz="800" b="0" i="0" u="none" strike="noStrike">
                          <a:solidFill>
                            <a:srgbClr val="000000"/>
                          </a:solidFill>
                          <a:effectLst/>
                          <a:latin typeface="Century Gothic" panose="020B0502020202020204" pitchFamily="34" charset="0"/>
                        </a:rPr>
                        <a:t>George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a:solidFill>
                            <a:srgbClr val="00B050"/>
                          </a:solidFill>
                          <a:effectLst/>
                          <a:latin typeface="Wingdings" panose="05000000000000000000" pitchFamily="2" charset="2"/>
                        </a:rPr>
                        <a:t>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199848"/>
                  </a:ext>
                </a:extLst>
              </a:tr>
              <a:tr h="173097">
                <a:tc>
                  <a:txBody>
                    <a:bodyPr/>
                    <a:lstStyle/>
                    <a:p>
                      <a:pPr algn="l" fontAlgn="ctr"/>
                      <a:r>
                        <a:rPr lang="en-ZA" sz="800" b="0" i="0" u="none" strike="noStrike">
                          <a:solidFill>
                            <a:srgbClr val="000000"/>
                          </a:solidFill>
                          <a:effectLst/>
                          <a:latin typeface="Century Gothic" panose="020B0502020202020204" pitchFamily="34" charset="0"/>
                        </a:rPr>
                        <a:t>Hessequa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dirty="0">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670120"/>
                  </a:ext>
                </a:extLst>
              </a:tr>
              <a:tr h="173097">
                <a:tc>
                  <a:txBody>
                    <a:bodyPr/>
                    <a:lstStyle/>
                    <a:p>
                      <a:pPr algn="l" fontAlgn="ctr"/>
                      <a:r>
                        <a:rPr lang="en-ZA" sz="800" b="0" i="0" u="none" strike="noStrike">
                          <a:solidFill>
                            <a:srgbClr val="000000"/>
                          </a:solidFill>
                          <a:effectLst/>
                          <a:latin typeface="Century Gothic" panose="020B0502020202020204" pitchFamily="34" charset="0"/>
                        </a:rPr>
                        <a:t>Kannaland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B4B"/>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425478"/>
                  </a:ext>
                </a:extLst>
              </a:tr>
              <a:tr h="173097">
                <a:tc>
                  <a:txBody>
                    <a:bodyPr/>
                    <a:lstStyle/>
                    <a:p>
                      <a:pPr algn="l" fontAlgn="ctr"/>
                      <a:r>
                        <a:rPr lang="en-ZA" sz="800" b="0" i="0" u="none" strike="noStrike">
                          <a:solidFill>
                            <a:srgbClr val="000000"/>
                          </a:solidFill>
                          <a:effectLst/>
                          <a:latin typeface="Century Gothic" panose="020B0502020202020204" pitchFamily="34" charset="0"/>
                        </a:rPr>
                        <a:t>Knysna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100" b="0" i="0" u="none" strike="noStrike">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460316"/>
                  </a:ext>
                </a:extLst>
              </a:tr>
              <a:tr h="173097">
                <a:tc>
                  <a:txBody>
                    <a:bodyPr/>
                    <a:lstStyle/>
                    <a:p>
                      <a:pPr algn="l" fontAlgn="ctr"/>
                      <a:r>
                        <a:rPr lang="en-ZA" sz="800" b="0" i="0" u="none" strike="noStrike">
                          <a:solidFill>
                            <a:srgbClr val="000000"/>
                          </a:solidFill>
                          <a:effectLst/>
                          <a:latin typeface="Century Gothic" panose="020B0502020202020204" pitchFamily="34" charset="0"/>
                        </a:rPr>
                        <a:t>Laingsburg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491114"/>
                  </a:ext>
                </a:extLst>
              </a:tr>
              <a:tr h="173097">
                <a:tc>
                  <a:txBody>
                    <a:bodyPr/>
                    <a:lstStyle/>
                    <a:p>
                      <a:pPr algn="l" fontAlgn="ctr"/>
                      <a:r>
                        <a:rPr lang="en-ZA" sz="800" b="0" i="0" u="none" strike="noStrike">
                          <a:solidFill>
                            <a:srgbClr val="000000"/>
                          </a:solidFill>
                          <a:effectLst/>
                          <a:latin typeface="Century Gothic" panose="020B0502020202020204" pitchFamily="34" charset="0"/>
                        </a:rPr>
                        <a:t>Langeberg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026706"/>
                  </a:ext>
                </a:extLst>
              </a:tr>
              <a:tr h="173097">
                <a:tc>
                  <a:txBody>
                    <a:bodyPr/>
                    <a:lstStyle/>
                    <a:p>
                      <a:pPr algn="l" fontAlgn="ctr"/>
                      <a:r>
                        <a:rPr lang="en-ZA" sz="800" b="0" i="0" u="none" strike="noStrike">
                          <a:solidFill>
                            <a:srgbClr val="000000"/>
                          </a:solidFill>
                          <a:effectLst/>
                          <a:latin typeface="Century Gothic" panose="020B0502020202020204" pitchFamily="34" charset="0"/>
                        </a:rPr>
                        <a:t>Matzikama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a:solidFill>
                            <a:srgbClr val="00B050"/>
                          </a:solidFill>
                          <a:effectLst/>
                          <a:latin typeface="Wingdings" panose="05000000000000000000" pitchFamily="2" charset="2"/>
                        </a:rPr>
                        <a:t>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036159"/>
                  </a:ext>
                </a:extLst>
              </a:tr>
              <a:tr h="173097">
                <a:tc>
                  <a:txBody>
                    <a:bodyPr/>
                    <a:lstStyle/>
                    <a:p>
                      <a:pPr algn="l" fontAlgn="ctr"/>
                      <a:r>
                        <a:rPr lang="en-ZA" sz="800" b="0" i="0" u="none" strike="noStrike">
                          <a:solidFill>
                            <a:srgbClr val="000000"/>
                          </a:solidFill>
                          <a:effectLst/>
                          <a:latin typeface="Century Gothic" panose="020B0502020202020204" pitchFamily="34" charset="0"/>
                        </a:rPr>
                        <a:t>Mosselbay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06592"/>
                  </a:ext>
                </a:extLst>
              </a:tr>
              <a:tr h="173097">
                <a:tc>
                  <a:txBody>
                    <a:bodyPr/>
                    <a:lstStyle/>
                    <a:p>
                      <a:pPr algn="l" fontAlgn="ctr"/>
                      <a:r>
                        <a:rPr lang="en-ZA" sz="800" b="0" i="0" u="none" strike="noStrike">
                          <a:solidFill>
                            <a:srgbClr val="000000"/>
                          </a:solidFill>
                          <a:effectLst/>
                          <a:latin typeface="Century Gothic" panose="020B0502020202020204" pitchFamily="34" charset="0"/>
                        </a:rPr>
                        <a:t>Oudtshoorn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100" b="0" i="0" u="none" strike="noStrike">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728418"/>
                  </a:ext>
                </a:extLst>
              </a:tr>
              <a:tr h="173097">
                <a:tc>
                  <a:txBody>
                    <a:bodyPr/>
                    <a:lstStyle/>
                    <a:p>
                      <a:pPr algn="l" fontAlgn="ctr"/>
                      <a:r>
                        <a:rPr lang="en-ZA" sz="800" b="0" i="0" u="none" strike="noStrike">
                          <a:solidFill>
                            <a:srgbClr val="000000"/>
                          </a:solidFill>
                          <a:effectLst/>
                          <a:latin typeface="Century Gothic" panose="020B0502020202020204" pitchFamily="34" charset="0"/>
                        </a:rPr>
                        <a:t>Overberg District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248495"/>
                  </a:ext>
                </a:extLst>
              </a:tr>
              <a:tr h="173097">
                <a:tc>
                  <a:txBody>
                    <a:bodyPr/>
                    <a:lstStyle/>
                    <a:p>
                      <a:pPr algn="l" fontAlgn="ctr"/>
                      <a:r>
                        <a:rPr lang="en-ZA" sz="800" b="0" i="0" u="none" strike="noStrike">
                          <a:solidFill>
                            <a:srgbClr val="000000"/>
                          </a:solidFill>
                          <a:effectLst/>
                          <a:latin typeface="Century Gothic" panose="020B0502020202020204" pitchFamily="34" charset="0"/>
                        </a:rPr>
                        <a:t>Overstrand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386290"/>
                  </a:ext>
                </a:extLst>
              </a:tr>
              <a:tr h="173097">
                <a:tc>
                  <a:txBody>
                    <a:bodyPr/>
                    <a:lstStyle/>
                    <a:p>
                      <a:pPr algn="l" fontAlgn="ctr"/>
                      <a:r>
                        <a:rPr lang="en-ZA" sz="800" b="0" i="0" u="none" strike="noStrike">
                          <a:solidFill>
                            <a:srgbClr val="000000"/>
                          </a:solidFill>
                          <a:effectLst/>
                          <a:latin typeface="Century Gothic" panose="020B0502020202020204" pitchFamily="34" charset="0"/>
                        </a:rPr>
                        <a:t>Prince Albert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100" b="0" i="0" u="none" strike="noStrike">
                          <a:solidFill>
                            <a:srgbClr val="FF0000"/>
                          </a:solidFill>
                          <a:effectLst/>
                          <a:latin typeface="Wingdings" panose="05000000000000000000" pitchFamily="2" charset="2"/>
                        </a:rPr>
                        <a:t>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701214"/>
                  </a:ext>
                </a:extLst>
              </a:tr>
              <a:tr h="173097">
                <a:tc>
                  <a:txBody>
                    <a:bodyPr/>
                    <a:lstStyle/>
                    <a:p>
                      <a:pPr algn="l" fontAlgn="ctr"/>
                      <a:r>
                        <a:rPr lang="en-ZA" sz="800" b="0" i="0" u="none" strike="noStrike">
                          <a:solidFill>
                            <a:srgbClr val="000000"/>
                          </a:solidFill>
                          <a:effectLst/>
                          <a:latin typeface="Century Gothic" panose="020B0502020202020204" pitchFamily="34" charset="0"/>
                        </a:rPr>
                        <a:t>Saldanabay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198029"/>
                  </a:ext>
                </a:extLst>
              </a:tr>
              <a:tr h="173097">
                <a:tc>
                  <a:txBody>
                    <a:bodyPr/>
                    <a:lstStyle/>
                    <a:p>
                      <a:pPr algn="l" fontAlgn="ctr"/>
                      <a:r>
                        <a:rPr lang="en-ZA" sz="800" b="0" i="0" u="none" strike="noStrike">
                          <a:solidFill>
                            <a:srgbClr val="000000"/>
                          </a:solidFill>
                          <a:effectLst/>
                          <a:latin typeface="Century Gothic" panose="020B0502020202020204" pitchFamily="34" charset="0"/>
                        </a:rPr>
                        <a:t>Stellenbosch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4732"/>
                  </a:ext>
                </a:extLst>
              </a:tr>
              <a:tr h="173097">
                <a:tc>
                  <a:txBody>
                    <a:bodyPr/>
                    <a:lstStyle/>
                    <a:p>
                      <a:pPr algn="l" fontAlgn="ctr"/>
                      <a:r>
                        <a:rPr lang="en-ZA" sz="800" b="0" i="0" u="none" strike="noStrike">
                          <a:solidFill>
                            <a:srgbClr val="000000"/>
                          </a:solidFill>
                          <a:effectLst/>
                          <a:latin typeface="Century Gothic" panose="020B0502020202020204" pitchFamily="34" charset="0"/>
                        </a:rPr>
                        <a:t>Swartland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936420"/>
                  </a:ext>
                </a:extLst>
              </a:tr>
              <a:tr h="173097">
                <a:tc>
                  <a:txBody>
                    <a:bodyPr/>
                    <a:lstStyle/>
                    <a:p>
                      <a:pPr algn="l" fontAlgn="ctr"/>
                      <a:r>
                        <a:rPr lang="en-ZA" sz="800" b="0" i="0" u="none" strike="noStrike">
                          <a:solidFill>
                            <a:srgbClr val="000000"/>
                          </a:solidFill>
                          <a:effectLst/>
                          <a:latin typeface="Century Gothic" panose="020B0502020202020204" pitchFamily="34" charset="0"/>
                        </a:rPr>
                        <a:t>Swellendam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25763"/>
                  </a:ext>
                </a:extLst>
              </a:tr>
              <a:tr h="173097">
                <a:tc>
                  <a:txBody>
                    <a:bodyPr/>
                    <a:lstStyle/>
                    <a:p>
                      <a:pPr algn="l" fontAlgn="ctr"/>
                      <a:r>
                        <a:rPr lang="en-ZA" sz="800" b="0" i="0" u="none" strike="noStrike">
                          <a:solidFill>
                            <a:srgbClr val="000000"/>
                          </a:solidFill>
                          <a:effectLst/>
                          <a:latin typeface="Century Gothic" panose="020B0502020202020204" pitchFamily="34" charset="0"/>
                        </a:rPr>
                        <a:t>Threewaterskloof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481227"/>
                  </a:ext>
                </a:extLst>
              </a:tr>
              <a:tr h="251778">
                <a:tc>
                  <a:txBody>
                    <a:bodyPr/>
                    <a:lstStyle/>
                    <a:p>
                      <a:pPr algn="l" fontAlgn="ctr"/>
                      <a:r>
                        <a:rPr lang="en-ZA" sz="800" b="0" i="0" u="none" strike="noStrike">
                          <a:solidFill>
                            <a:srgbClr val="000000"/>
                          </a:solidFill>
                          <a:effectLst/>
                          <a:latin typeface="Century Gothic" panose="020B0502020202020204" pitchFamily="34" charset="0"/>
                        </a:rPr>
                        <a:t>West Coast District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335341"/>
                  </a:ext>
                </a:extLst>
              </a:tr>
              <a:tr h="173097">
                <a:tc>
                  <a:txBody>
                    <a:bodyPr/>
                    <a:lstStyle/>
                    <a:p>
                      <a:pPr algn="l" fontAlgn="ctr"/>
                      <a:r>
                        <a:rPr lang="en-ZA" sz="800" b="0" i="0" u="none" strike="noStrike">
                          <a:solidFill>
                            <a:srgbClr val="000000"/>
                          </a:solidFill>
                          <a:effectLst/>
                          <a:latin typeface="Century Gothic" panose="020B0502020202020204" pitchFamily="34" charset="0"/>
                        </a:rPr>
                        <a:t>Witzenberg Municipality</a:t>
                      </a:r>
                    </a:p>
                  </a:txBody>
                  <a:tcPr marL="3316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800" b="0" i="0" u="none" strike="noStrike">
                          <a:solidFill>
                            <a:srgbClr val="000000"/>
                          </a:solidFill>
                          <a:effectLst/>
                          <a:latin typeface="Century Gothic" panose="020B0502020202020204" pitchFamily="34" charset="0"/>
                        </a:rPr>
                        <a:t> </a:t>
                      </a:r>
                    </a:p>
                  </a:txBody>
                  <a:tcPr marL="33169"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8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100" b="0" i="0" u="none" strike="noStrike" dirty="0">
                          <a:solidFill>
                            <a:srgbClr val="FFC000"/>
                          </a:solidFill>
                          <a:effectLst/>
                          <a:latin typeface="Wingdings" panose="05000000000000000000" pitchFamily="2" charset="2"/>
                        </a:rPr>
                        <a:t>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58097"/>
                  </a:ext>
                </a:extLst>
              </a:tr>
            </a:tbl>
          </a:graphicData>
        </a:graphic>
      </p:graphicFrame>
    </p:spTree>
    <p:extLst>
      <p:ext uri="{BB962C8B-B14F-4D97-AF65-F5344CB8AC3E}">
        <p14:creationId xmlns:p14="http://schemas.microsoft.com/office/powerpoint/2010/main" val="72562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CD1D-077B-5FB0-7E89-5A607EF08AF1}"/>
              </a:ext>
            </a:extLst>
          </p:cNvPr>
          <p:cNvSpPr>
            <a:spLocks noGrp="1"/>
          </p:cNvSpPr>
          <p:nvPr>
            <p:ph type="title"/>
          </p:nvPr>
        </p:nvSpPr>
        <p:spPr/>
        <p:txBody>
          <a:bodyPr/>
          <a:lstStyle/>
          <a:p>
            <a:r>
              <a:rPr lang="en-ZA" dirty="0"/>
              <a:t>PFMA AUDIT OUTCOMES</a:t>
            </a:r>
            <a:endParaRPr lang="en-US" dirty="0"/>
          </a:p>
        </p:txBody>
      </p:sp>
      <p:sp>
        <p:nvSpPr>
          <p:cNvPr id="4" name="Text Placeholder 3">
            <a:extLst>
              <a:ext uri="{FF2B5EF4-FFF2-40B4-BE49-F238E27FC236}">
                <a16:creationId xmlns:a16="http://schemas.microsoft.com/office/drawing/2014/main" id="{EA071338-E209-6391-E58F-A9BD9A57AD4D}"/>
              </a:ext>
            </a:extLst>
          </p:cNvPr>
          <p:cNvSpPr>
            <a:spLocks noGrp="1"/>
          </p:cNvSpPr>
          <p:nvPr>
            <p:ph type="body" sz="quarter" idx="10"/>
          </p:nvPr>
        </p:nvSpPr>
        <p:spPr>
          <a:xfrm>
            <a:off x="393701" y="1196754"/>
            <a:ext cx="5585068" cy="5063370"/>
          </a:xfrm>
        </p:spPr>
        <p:txBody>
          <a:bodyPr>
            <a:normAutofit fontScale="77500" lnSpcReduction="20000"/>
          </a:bodyPr>
          <a:lstStyle/>
          <a:p>
            <a:pPr marL="531813" marR="0" lvl="1" indent="-354013" algn="just"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US" sz="1800" b="0" dirty="0">
                <a:effectLst/>
                <a:ea typeface="Calibri" panose="020F0502020204030204" pitchFamily="34" charset="0"/>
                <a:cs typeface="Times New Roman" panose="02020603050405020304" pitchFamily="18" charset="0"/>
              </a:rPr>
              <a:t>AGSA did not find any significant issues with the financial statements of any of the Western Cape institutions, providing “reasonable assurance” that all transactions are free from material misstatements, and have complied with the relevant laws and regulations. </a:t>
            </a:r>
          </a:p>
          <a:p>
            <a:pPr marL="531813" marR="0" lvl="1" indent="-354013" algn="just"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US" sz="1800" b="0" dirty="0">
                <a:cs typeface="Times New Roman" panose="02020603050405020304" pitchFamily="18" charset="0"/>
              </a:rPr>
              <a:t>Auditees with findings relate to non-COVID-19 matters</a:t>
            </a:r>
          </a:p>
          <a:p>
            <a:pPr marL="531813" marR="0" lvl="1" indent="-354013" algn="just"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US" sz="1800" b="0" dirty="0">
                <a:cs typeface="Times New Roman" panose="02020603050405020304" pitchFamily="18" charset="0"/>
              </a:rPr>
              <a:t>All instances of irregular expenditures (</a:t>
            </a:r>
            <a:r>
              <a:rPr lang="en-US" sz="1800" b="0" dirty="0" err="1">
                <a:cs typeface="Times New Roman" panose="02020603050405020304" pitchFamily="18" charset="0"/>
              </a:rPr>
              <a:t>eg</a:t>
            </a:r>
            <a:r>
              <a:rPr lang="en-US" sz="1800" b="0" dirty="0">
                <a:cs typeface="Times New Roman" panose="02020603050405020304" pitchFamily="18" charset="0"/>
              </a:rPr>
              <a:t> non-compliance with a regulatory requirement) are processed through a Condonation Working Committee once identified by a department</a:t>
            </a:r>
          </a:p>
          <a:p>
            <a:pPr marL="531813" marR="0" lvl="1" indent="-354013" algn="just"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US" sz="1800" b="0" dirty="0">
                <a:cs typeface="Times New Roman" panose="02020603050405020304" pitchFamily="18" charset="0"/>
              </a:rPr>
              <a:t>PT addresses all AGSA recommendations through a continuous programme of assessing findings and developing approaches as part of the CGRO strategy</a:t>
            </a:r>
          </a:p>
        </p:txBody>
      </p:sp>
      <p:pic>
        <p:nvPicPr>
          <p:cNvPr id="7" name="Picture 6">
            <a:extLst>
              <a:ext uri="{FF2B5EF4-FFF2-40B4-BE49-F238E27FC236}">
                <a16:creationId xmlns:a16="http://schemas.microsoft.com/office/drawing/2014/main" id="{489A52D5-ADCA-210E-B573-76812F4C56EF}"/>
              </a:ext>
            </a:extLst>
          </p:cNvPr>
          <p:cNvPicPr>
            <a:picLocks noChangeAspect="1"/>
          </p:cNvPicPr>
          <p:nvPr/>
        </p:nvPicPr>
        <p:blipFill>
          <a:blip r:embed="rId4"/>
          <a:stretch>
            <a:fillRect/>
          </a:stretch>
        </p:blipFill>
        <p:spPr>
          <a:xfrm>
            <a:off x="6439999" y="1094874"/>
            <a:ext cx="5358300" cy="5582150"/>
          </a:xfrm>
          <a:prstGeom prst="rect">
            <a:avLst/>
          </a:prstGeom>
        </p:spPr>
      </p:pic>
    </p:spTree>
    <p:extLst>
      <p:ext uri="{BB962C8B-B14F-4D97-AF65-F5344CB8AC3E}">
        <p14:creationId xmlns:p14="http://schemas.microsoft.com/office/powerpoint/2010/main" val="114016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14918" y="2276873"/>
            <a:ext cx="11041721" cy="1858247"/>
          </a:xfrm>
        </p:spPr>
        <p:txBody>
          <a:bodyPr>
            <a:normAutofit/>
          </a:bodyPr>
          <a:lstStyle/>
          <a:p>
            <a:pPr algn="ctr"/>
            <a:r>
              <a:rPr lang="en-ZA" b="1" dirty="0"/>
              <a:t>FUNDING RECEIVED FOR  PROVINCIAL RESPONSE-COVID-19</a:t>
            </a:r>
          </a:p>
        </p:txBody>
      </p:sp>
    </p:spTree>
    <p:extLst>
      <p:ext uri="{BB962C8B-B14F-4D97-AF65-F5344CB8AC3E}">
        <p14:creationId xmlns:p14="http://schemas.microsoft.com/office/powerpoint/2010/main" val="285963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699" y="267138"/>
            <a:ext cx="11462940" cy="559256"/>
          </a:xfrm>
        </p:spPr>
        <p:txBody>
          <a:bodyPr/>
          <a:lstStyle/>
          <a:p>
            <a:r>
              <a:rPr lang="en-GB" dirty="0">
                <a:effectLst/>
                <a:latin typeface="Century Gothic" panose="020B0502020202020204" pitchFamily="34" charset="0"/>
                <a:ea typeface="Times New Roman" panose="02020603050405020304" pitchFamily="18" charset="0"/>
                <a:cs typeface="Times New Roman" panose="02020603050405020304" pitchFamily="18" charset="0"/>
              </a:rPr>
              <a:t>FUNDING RECEIVED FOR THE PROVINCIAL RESPONSE TO COVID-19 </a:t>
            </a:r>
            <a:endParaRPr lang="en-ZA" sz="3200" dirty="0"/>
          </a:p>
        </p:txBody>
      </p:sp>
      <p:graphicFrame>
        <p:nvGraphicFramePr>
          <p:cNvPr id="2" name="Table 1">
            <a:extLst>
              <a:ext uri="{FF2B5EF4-FFF2-40B4-BE49-F238E27FC236}">
                <a16:creationId xmlns:a16="http://schemas.microsoft.com/office/drawing/2014/main" id="{3804A837-0A33-CB83-89F2-AAC24FE524BB}"/>
              </a:ext>
            </a:extLst>
          </p:cNvPr>
          <p:cNvGraphicFramePr>
            <a:graphicFrameLocks noGrp="1"/>
          </p:cNvGraphicFramePr>
          <p:nvPr>
            <p:extLst>
              <p:ext uri="{D42A27DB-BD31-4B8C-83A1-F6EECF244321}">
                <p14:modId xmlns:p14="http://schemas.microsoft.com/office/powerpoint/2010/main" val="4061736769"/>
              </p:ext>
            </p:extLst>
          </p:nvPr>
        </p:nvGraphicFramePr>
        <p:xfrm>
          <a:off x="467360" y="1046478"/>
          <a:ext cx="11389279" cy="5180999"/>
        </p:xfrm>
        <a:graphic>
          <a:graphicData uri="http://schemas.openxmlformats.org/drawingml/2006/table">
            <a:tbl>
              <a:tblPr firstRow="1" firstCol="1" bandRow="1">
                <a:tableStyleId>{5C22544A-7EE6-4342-B048-85BDC9FD1C3A}</a:tableStyleId>
              </a:tblPr>
              <a:tblGrid>
                <a:gridCol w="2194056">
                  <a:extLst>
                    <a:ext uri="{9D8B030D-6E8A-4147-A177-3AD203B41FA5}">
                      <a16:colId xmlns:a16="http://schemas.microsoft.com/office/drawing/2014/main" val="3583269632"/>
                    </a:ext>
                  </a:extLst>
                </a:gridCol>
                <a:gridCol w="907227">
                  <a:extLst>
                    <a:ext uri="{9D8B030D-6E8A-4147-A177-3AD203B41FA5}">
                      <a16:colId xmlns:a16="http://schemas.microsoft.com/office/drawing/2014/main" val="1256615997"/>
                    </a:ext>
                  </a:extLst>
                </a:gridCol>
                <a:gridCol w="1861009">
                  <a:extLst>
                    <a:ext uri="{9D8B030D-6E8A-4147-A177-3AD203B41FA5}">
                      <a16:colId xmlns:a16="http://schemas.microsoft.com/office/drawing/2014/main" val="4216710805"/>
                    </a:ext>
                  </a:extLst>
                </a:gridCol>
                <a:gridCol w="907227">
                  <a:extLst>
                    <a:ext uri="{9D8B030D-6E8A-4147-A177-3AD203B41FA5}">
                      <a16:colId xmlns:a16="http://schemas.microsoft.com/office/drawing/2014/main" val="2449694707"/>
                    </a:ext>
                  </a:extLst>
                </a:gridCol>
                <a:gridCol w="907227">
                  <a:extLst>
                    <a:ext uri="{9D8B030D-6E8A-4147-A177-3AD203B41FA5}">
                      <a16:colId xmlns:a16="http://schemas.microsoft.com/office/drawing/2014/main" val="230252353"/>
                    </a:ext>
                  </a:extLst>
                </a:gridCol>
                <a:gridCol w="1523187">
                  <a:extLst>
                    <a:ext uri="{9D8B030D-6E8A-4147-A177-3AD203B41FA5}">
                      <a16:colId xmlns:a16="http://schemas.microsoft.com/office/drawing/2014/main" val="3756470872"/>
                    </a:ext>
                  </a:extLst>
                </a:gridCol>
                <a:gridCol w="1544673">
                  <a:extLst>
                    <a:ext uri="{9D8B030D-6E8A-4147-A177-3AD203B41FA5}">
                      <a16:colId xmlns:a16="http://schemas.microsoft.com/office/drawing/2014/main" val="2329533416"/>
                    </a:ext>
                  </a:extLst>
                </a:gridCol>
                <a:gridCol w="1544673">
                  <a:extLst>
                    <a:ext uri="{9D8B030D-6E8A-4147-A177-3AD203B41FA5}">
                      <a16:colId xmlns:a16="http://schemas.microsoft.com/office/drawing/2014/main" val="628729696"/>
                    </a:ext>
                  </a:extLst>
                </a:gridCol>
              </a:tblGrid>
              <a:tr h="462466">
                <a:tc gridSpan="8">
                  <a:txBody>
                    <a:bodyPr/>
                    <a:lstStyle/>
                    <a:p>
                      <a:pPr algn="ctr">
                        <a:lnSpc>
                          <a:spcPct val="115000"/>
                        </a:lnSpc>
                        <a:spcAft>
                          <a:spcPts val="1000"/>
                        </a:spcAft>
                      </a:pPr>
                      <a:r>
                        <a:rPr lang="en-ZA" sz="1400" dirty="0">
                          <a:effectLst/>
                        </a:rPr>
                        <a:t>Western Cape Department of Health and Wellness - Expenditure as at 21 March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8438746"/>
                  </a:ext>
                </a:extLst>
              </a:tr>
              <a:tr h="181393">
                <a:tc rowSpan="2">
                  <a:txBody>
                    <a:bodyPr/>
                    <a:lstStyle/>
                    <a:p>
                      <a:pPr algn="ctr">
                        <a:lnSpc>
                          <a:spcPct val="115000"/>
                        </a:lnSpc>
                        <a:spcAft>
                          <a:spcPts val="1000"/>
                        </a:spcAft>
                      </a:pPr>
                      <a:r>
                        <a:rPr lang="en-ZA" sz="1000" dirty="0">
                          <a:effectLst/>
                        </a:rPr>
                        <a:t>Fund/ Economic Classification R'000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rowSpan="2">
                  <a:txBody>
                    <a:bodyPr/>
                    <a:lstStyle/>
                    <a:p>
                      <a:pPr algn="ctr">
                        <a:lnSpc>
                          <a:spcPct val="115000"/>
                        </a:lnSpc>
                        <a:spcAft>
                          <a:spcPts val="1000"/>
                        </a:spcAft>
                      </a:pPr>
                      <a:r>
                        <a:rPr lang="en-ZA" sz="1000" b="1" dirty="0">
                          <a:effectLst/>
                        </a:rPr>
                        <a:t>Funding Source</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rowSpan="2">
                  <a:txBody>
                    <a:bodyPr/>
                    <a:lstStyle/>
                    <a:p>
                      <a:pPr algn="ctr">
                        <a:lnSpc>
                          <a:spcPct val="115000"/>
                        </a:lnSpc>
                        <a:spcAft>
                          <a:spcPts val="1000"/>
                        </a:spcAft>
                      </a:pPr>
                      <a:r>
                        <a:rPr lang="en-ZA" sz="1000" b="1" dirty="0">
                          <a:effectLst/>
                        </a:rPr>
                        <a:t>Appropriated: specifically and exclusively as:</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rowSpan="2">
                  <a:txBody>
                    <a:bodyPr/>
                    <a:lstStyle/>
                    <a:p>
                      <a:pPr algn="ctr">
                        <a:lnSpc>
                          <a:spcPct val="115000"/>
                        </a:lnSpc>
                        <a:spcAft>
                          <a:spcPts val="1000"/>
                        </a:spcAft>
                      </a:pPr>
                      <a:r>
                        <a:rPr lang="en-ZA" sz="1000" b="1" dirty="0">
                          <a:effectLst/>
                        </a:rPr>
                        <a:t>Main Budget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rowSpan="2">
                  <a:txBody>
                    <a:bodyPr/>
                    <a:lstStyle/>
                    <a:p>
                      <a:pPr algn="ctr">
                        <a:lnSpc>
                          <a:spcPct val="115000"/>
                        </a:lnSpc>
                        <a:spcAft>
                          <a:spcPts val="1000"/>
                        </a:spcAft>
                      </a:pPr>
                      <a:r>
                        <a:rPr lang="en-ZA" sz="1000" b="1" dirty="0">
                          <a:effectLst/>
                        </a:rPr>
                        <a:t> Adjusted Budget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gridSpan="3">
                  <a:txBody>
                    <a:bodyPr/>
                    <a:lstStyle/>
                    <a:p>
                      <a:pPr algn="ctr">
                        <a:lnSpc>
                          <a:spcPct val="115000"/>
                        </a:lnSpc>
                        <a:spcAft>
                          <a:spcPts val="1000"/>
                        </a:spcAft>
                      </a:pPr>
                      <a:r>
                        <a:rPr lang="en-ZA" sz="900">
                          <a:effectLst/>
                        </a:rPr>
                        <a:t>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70152266"/>
                  </a:ext>
                </a:extLst>
              </a:tr>
              <a:tr h="38426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000" b="1" dirty="0">
                          <a:effectLst/>
                        </a:rPr>
                        <a:t>Expenditure</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Over/ Under</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 Spent of </a:t>
                      </a:r>
                      <a:r>
                        <a:rPr lang="en-ZA" sz="1000" b="1" dirty="0" err="1">
                          <a:effectLst/>
                        </a:rPr>
                        <a:t>Adj</a:t>
                      </a:r>
                      <a:r>
                        <a:rPr lang="en-ZA" sz="1000" b="1" dirty="0">
                          <a:effectLst/>
                        </a:rPr>
                        <a:t> Budget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4040577261"/>
                  </a:ext>
                </a:extLst>
              </a:tr>
              <a:tr h="416931">
                <a:tc>
                  <a:txBody>
                    <a:bodyPr/>
                    <a:lstStyle/>
                    <a:p>
                      <a:pPr>
                        <a:lnSpc>
                          <a:spcPct val="115000"/>
                        </a:lnSpc>
                        <a:spcAft>
                          <a:spcPts val="1000"/>
                        </a:spcAft>
                      </a:pPr>
                      <a:r>
                        <a:rPr lang="en-ZA" sz="1000" dirty="0">
                          <a:effectLst/>
                        </a:rPr>
                        <a:t>COVID-19 Response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dirty="0">
                          <a:effectLst/>
                        </a:rPr>
                        <a:t>National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dirty="0">
                          <a:effectLst/>
                        </a:rPr>
                        <a:t>Earmarked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832 000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1 051 427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989 660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61 767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94,1%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2503800444"/>
                  </a:ext>
                </a:extLst>
              </a:tr>
              <a:tr h="408144">
                <a:tc>
                  <a:txBody>
                    <a:bodyPr/>
                    <a:lstStyle/>
                    <a:p>
                      <a:pPr>
                        <a:lnSpc>
                          <a:spcPct val="115000"/>
                        </a:lnSpc>
                        <a:spcAft>
                          <a:spcPts val="1000"/>
                        </a:spcAft>
                      </a:pPr>
                      <a:r>
                        <a:rPr lang="en-ZA" sz="1000" dirty="0">
                          <a:effectLst/>
                        </a:rPr>
                        <a:t>COVID-19 Grant Component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a:effectLst/>
                        </a:rPr>
                        <a:t>National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dirty="0">
                          <a:effectLst/>
                        </a:rPr>
                        <a:t>National Conditional Grant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156 690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156 690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156 690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100,0%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3591471856"/>
                  </a:ext>
                </a:extLst>
              </a:tr>
              <a:tr h="364021">
                <a:tc>
                  <a:txBody>
                    <a:bodyPr/>
                    <a:lstStyle/>
                    <a:p>
                      <a:pPr>
                        <a:lnSpc>
                          <a:spcPct val="115000"/>
                        </a:lnSpc>
                        <a:spcAft>
                          <a:spcPts val="1000"/>
                        </a:spcAft>
                      </a:pPr>
                      <a:r>
                        <a:rPr lang="en-ZA" sz="1000" dirty="0">
                          <a:effectLst/>
                        </a:rPr>
                        <a:t>Vaccine Programme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a:effectLst/>
                        </a:rPr>
                        <a:t>Provincial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a:effectLst/>
                        </a:rPr>
                        <a:t>Earmarked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150 000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155 216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145 015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10 201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93,4%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4014321927"/>
                  </a:ext>
                </a:extLst>
              </a:tr>
              <a:tr h="330692">
                <a:tc>
                  <a:txBody>
                    <a:bodyPr/>
                    <a:lstStyle/>
                    <a:p>
                      <a:pPr>
                        <a:lnSpc>
                          <a:spcPct val="115000"/>
                        </a:lnSpc>
                        <a:spcAft>
                          <a:spcPts val="1000"/>
                        </a:spcAft>
                      </a:pPr>
                      <a:r>
                        <a:rPr lang="en-ZA" sz="1000" b="1" dirty="0">
                          <a:effectLst/>
                        </a:rPr>
                        <a:t>Total</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b="1" dirty="0">
                          <a:effectLst/>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b="1" dirty="0">
                          <a:effectLst/>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1 138 690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1 363 333</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1 291 365</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71 968</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94,7%</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2061200766"/>
                  </a:ext>
                </a:extLst>
              </a:tr>
              <a:tr h="351417">
                <a:tc gridSpan="8">
                  <a:txBody>
                    <a:bodyPr/>
                    <a:lstStyle/>
                    <a:p>
                      <a:pPr algn="ctr">
                        <a:lnSpc>
                          <a:spcPct val="115000"/>
                        </a:lnSpc>
                        <a:spcAft>
                          <a:spcPts val="1000"/>
                        </a:spcAft>
                      </a:pPr>
                      <a:r>
                        <a:rPr lang="en-ZA" sz="1200" dirty="0">
                          <a:effectLst/>
                        </a:rPr>
                        <a:t>Economic Classification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98738725"/>
                  </a:ext>
                </a:extLst>
              </a:tr>
              <a:tr h="392514">
                <a:tc>
                  <a:txBody>
                    <a:bodyPr/>
                    <a:lstStyle/>
                    <a:p>
                      <a:pPr>
                        <a:lnSpc>
                          <a:spcPct val="115000"/>
                        </a:lnSpc>
                        <a:spcAft>
                          <a:spcPts val="1000"/>
                        </a:spcAft>
                      </a:pPr>
                      <a:r>
                        <a:rPr lang="en-ZA" sz="1000" dirty="0">
                          <a:effectLst/>
                        </a:rPr>
                        <a:t>Compensation of Employees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nSpc>
                          <a:spcPct val="115000"/>
                        </a:lnSpc>
                        <a:spcAft>
                          <a:spcPts val="100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gn="ctr">
                        <a:lnSpc>
                          <a:spcPct val="115000"/>
                        </a:lnSpc>
                        <a:spcAft>
                          <a:spcPts val="1000"/>
                        </a:spcAft>
                      </a:pPr>
                      <a:r>
                        <a:rPr lang="en-ZA" sz="1000" dirty="0">
                          <a:effectLst/>
                        </a:rPr>
                        <a:t>417 216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514 420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481 862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32 558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93,7%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165976387"/>
                  </a:ext>
                </a:extLst>
              </a:tr>
              <a:tr h="336506">
                <a:tc>
                  <a:txBody>
                    <a:bodyPr/>
                    <a:lstStyle/>
                    <a:p>
                      <a:pPr>
                        <a:lnSpc>
                          <a:spcPct val="115000"/>
                        </a:lnSpc>
                        <a:spcAft>
                          <a:spcPts val="1000"/>
                        </a:spcAft>
                      </a:pPr>
                      <a:r>
                        <a:rPr lang="en-ZA" sz="1000" dirty="0">
                          <a:effectLst/>
                        </a:rPr>
                        <a:t>Goods and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nSpc>
                          <a:spcPct val="115000"/>
                        </a:lnSpc>
                        <a:spcAft>
                          <a:spcPts val="100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gn="ctr">
                        <a:lnSpc>
                          <a:spcPct val="115000"/>
                        </a:lnSpc>
                        <a:spcAft>
                          <a:spcPts val="1000"/>
                        </a:spcAft>
                      </a:pPr>
                      <a:r>
                        <a:rPr lang="en-ZA" sz="1000" dirty="0">
                          <a:effectLst/>
                        </a:rPr>
                        <a:t>720 697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798 238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763 504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34 734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95,6%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3856258337"/>
                  </a:ext>
                </a:extLst>
              </a:tr>
              <a:tr h="314319">
                <a:tc>
                  <a:txBody>
                    <a:bodyPr/>
                    <a:lstStyle/>
                    <a:p>
                      <a:pPr>
                        <a:lnSpc>
                          <a:spcPct val="115000"/>
                        </a:lnSpc>
                        <a:spcAft>
                          <a:spcPts val="1000"/>
                        </a:spcAft>
                      </a:pPr>
                      <a:r>
                        <a:rPr lang="en-ZA" sz="1000" dirty="0">
                          <a:effectLst/>
                        </a:rPr>
                        <a:t>Households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nSpc>
                          <a:spcPct val="115000"/>
                        </a:lnSpc>
                        <a:spcAft>
                          <a:spcPts val="100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nSpc>
                          <a:spcPct val="115000"/>
                        </a:lnSpc>
                      </a:pPr>
                      <a:endParaRPr lang="en-ZA" sz="1100" dirty="0">
                        <a:effectLst/>
                        <a:latin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970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2 784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(1 814)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287,0%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2714076401"/>
                  </a:ext>
                </a:extLst>
              </a:tr>
              <a:tr h="336506">
                <a:tc>
                  <a:txBody>
                    <a:bodyPr/>
                    <a:lstStyle/>
                    <a:p>
                      <a:pPr>
                        <a:lnSpc>
                          <a:spcPct val="115000"/>
                        </a:lnSpc>
                        <a:spcAft>
                          <a:spcPts val="1000"/>
                        </a:spcAft>
                      </a:pPr>
                      <a:r>
                        <a:rPr lang="en-ZA" sz="1000" dirty="0">
                          <a:effectLst/>
                        </a:rPr>
                        <a:t>Non-Profit Institutions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nSpc>
                          <a:spcPct val="115000"/>
                        </a:lnSpc>
                        <a:spcAft>
                          <a:spcPts val="1000"/>
                        </a:spcAft>
                      </a:pPr>
                      <a:r>
                        <a:rPr lang="en-ZA" sz="10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nSpc>
                          <a:spcPct val="115000"/>
                        </a:lnSpc>
                      </a:pPr>
                      <a:endParaRPr lang="en-ZA" sz="1100">
                        <a:effectLst/>
                        <a:latin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26 917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20 858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6 059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77,5%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4139665417"/>
                  </a:ext>
                </a:extLst>
              </a:tr>
              <a:tr h="391535">
                <a:tc>
                  <a:txBody>
                    <a:bodyPr/>
                    <a:lstStyle/>
                    <a:p>
                      <a:pPr>
                        <a:lnSpc>
                          <a:spcPct val="115000"/>
                        </a:lnSpc>
                        <a:spcAft>
                          <a:spcPts val="1000"/>
                        </a:spcAft>
                      </a:pPr>
                      <a:r>
                        <a:rPr lang="en-ZA" sz="1000" dirty="0">
                          <a:effectLst/>
                        </a:rPr>
                        <a:t>Machinery and Equipment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nSpc>
                          <a:spcPct val="115000"/>
                        </a:lnSpc>
                        <a:spcAft>
                          <a:spcPts val="100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gn="ctr">
                        <a:lnSpc>
                          <a:spcPct val="115000"/>
                        </a:lnSpc>
                        <a:spcAft>
                          <a:spcPts val="1000"/>
                        </a:spcAft>
                      </a:pPr>
                      <a:r>
                        <a:rPr lang="en-ZA" sz="1000" dirty="0">
                          <a:effectLst/>
                        </a:rPr>
                        <a:t>777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a:effectLst/>
                        </a:rPr>
                        <a:t>22 788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22 356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432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dirty="0">
                          <a:effectLst/>
                        </a:rPr>
                        <a:t>98%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3770153901"/>
                  </a:ext>
                </a:extLst>
              </a:tr>
              <a:tr h="510291">
                <a:tc>
                  <a:txBody>
                    <a:bodyPr/>
                    <a:lstStyle/>
                    <a:p>
                      <a:pPr>
                        <a:lnSpc>
                          <a:spcPct val="115000"/>
                        </a:lnSpc>
                        <a:spcAft>
                          <a:spcPts val="1000"/>
                        </a:spcAft>
                      </a:pPr>
                      <a:r>
                        <a:rPr lang="en-ZA" sz="1000" b="1" dirty="0">
                          <a:effectLst/>
                        </a:rPr>
                        <a:t>Total</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nSpc>
                          <a:spcPct val="115000"/>
                        </a:lnSpc>
                        <a:spcAft>
                          <a:spcPts val="1000"/>
                        </a:spcAft>
                      </a:pPr>
                      <a:r>
                        <a:rPr lang="en-ZA" sz="1000" b="1" dirty="0">
                          <a:effectLst/>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nSpc>
                          <a:spcPct val="115000"/>
                        </a:lnSpc>
                        <a:spcAft>
                          <a:spcPts val="1000"/>
                        </a:spcAft>
                      </a:pPr>
                      <a:r>
                        <a:rPr lang="en-ZA" sz="1000" b="1" dirty="0">
                          <a:effectLst/>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tc>
                <a:tc>
                  <a:txBody>
                    <a:bodyPr/>
                    <a:lstStyle/>
                    <a:p>
                      <a:pPr algn="ctr">
                        <a:lnSpc>
                          <a:spcPct val="115000"/>
                        </a:lnSpc>
                        <a:spcAft>
                          <a:spcPts val="1000"/>
                        </a:spcAft>
                      </a:pPr>
                      <a:r>
                        <a:rPr lang="en-ZA" sz="1000" b="1" dirty="0">
                          <a:effectLst/>
                        </a:rPr>
                        <a:t>1 138 690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1 363 333</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1 291 365</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71 968</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tc>
                  <a:txBody>
                    <a:bodyPr/>
                    <a:lstStyle/>
                    <a:p>
                      <a:pPr algn="ctr">
                        <a:lnSpc>
                          <a:spcPct val="115000"/>
                        </a:lnSpc>
                        <a:spcAft>
                          <a:spcPts val="1000"/>
                        </a:spcAft>
                      </a:pPr>
                      <a:r>
                        <a:rPr lang="en-ZA" sz="1000" b="1" dirty="0">
                          <a:effectLst/>
                        </a:rPr>
                        <a:t>94,7%</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43" marR="57143" marT="0" marB="0" anchor="ctr"/>
                </a:tc>
                <a:extLst>
                  <a:ext uri="{0D108BD9-81ED-4DB2-BD59-A6C34878D82A}">
                    <a16:rowId xmlns:a16="http://schemas.microsoft.com/office/drawing/2014/main" val="3967603384"/>
                  </a:ext>
                </a:extLst>
              </a:tr>
            </a:tbl>
          </a:graphicData>
        </a:graphic>
      </p:graphicFrame>
      <p:sp>
        <p:nvSpPr>
          <p:cNvPr id="6" name="TextBox 5">
            <a:extLst>
              <a:ext uri="{FF2B5EF4-FFF2-40B4-BE49-F238E27FC236}">
                <a16:creationId xmlns:a16="http://schemas.microsoft.com/office/drawing/2014/main" id="{643075FD-AC19-6354-4BD4-94EC7C619FAD}"/>
              </a:ext>
            </a:extLst>
          </p:cNvPr>
          <p:cNvSpPr txBox="1"/>
          <p:nvPr/>
        </p:nvSpPr>
        <p:spPr>
          <a:xfrm>
            <a:off x="1259839" y="6367478"/>
            <a:ext cx="6096000" cy="290913"/>
          </a:xfrm>
          <a:prstGeom prst="rect">
            <a:avLst/>
          </a:prstGeom>
          <a:noFill/>
        </p:spPr>
        <p:txBody>
          <a:bodyPr wrap="square">
            <a:spAutoFit/>
          </a:bodyPr>
          <a:lstStyle/>
          <a:p>
            <a:pPr>
              <a:lnSpc>
                <a:spcPct val="115000"/>
              </a:lnSpc>
              <a:spcAft>
                <a:spcPts val="1000"/>
              </a:spcAft>
            </a:pPr>
            <a:r>
              <a:rPr lang="en-ZA" sz="1200" i="1" dirty="0">
                <a:effectLst/>
              </a:rPr>
              <a:t>Source: Vuindlela, 01 June 2022</a:t>
            </a:r>
            <a:endParaRPr lang="en-ZA"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69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8931-535A-CEE1-6747-3FD476B4D7CD}"/>
              </a:ext>
            </a:extLst>
          </p:cNvPr>
          <p:cNvSpPr>
            <a:spLocks noGrp="1"/>
          </p:cNvSpPr>
          <p:nvPr>
            <p:ph type="title"/>
          </p:nvPr>
        </p:nvSpPr>
        <p:spPr/>
        <p:txBody>
          <a:bodyPr/>
          <a:lstStyle/>
          <a:p>
            <a:r>
              <a:rPr lang="en-GB" sz="2400" dirty="0">
                <a:effectLst/>
                <a:latin typeface="Century Gothic" panose="020B0502020202020204" pitchFamily="34" charset="0"/>
                <a:ea typeface="Times New Roman" panose="02020603050405020304" pitchFamily="18" charset="0"/>
                <a:cs typeface="Times New Roman" panose="02020603050405020304" pitchFamily="18" charset="0"/>
              </a:rPr>
              <a:t>FUNDING RECEIVED FOR THE </a:t>
            </a:r>
            <a:r>
              <a:rPr lang="en-GB" sz="2400" dirty="0">
                <a:ea typeface="Times New Roman" panose="02020603050405020304" pitchFamily="18" charset="0"/>
                <a:cs typeface="Times New Roman" panose="02020603050405020304" pitchFamily="18" charset="0"/>
              </a:rPr>
              <a:t>DEPARTMENT OF HEALTH :</a:t>
            </a:r>
            <a:r>
              <a:rPr lang="en-GB" sz="24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R</a:t>
            </a:r>
            <a:r>
              <a:rPr lang="en-GB" sz="2400" dirty="0">
                <a:effectLst/>
                <a:latin typeface="Century Gothic" panose="020B0502020202020204" pitchFamily="34" charset="0"/>
                <a:ea typeface="Times New Roman" panose="02020603050405020304" pitchFamily="18" charset="0"/>
                <a:cs typeface="Times New Roman" panose="02020603050405020304" pitchFamily="18" charset="0"/>
              </a:rPr>
              <a:t>ESPONSE TO COVID-19 </a:t>
            </a:r>
            <a:endParaRPr lang="en-ZA" dirty="0"/>
          </a:p>
        </p:txBody>
      </p:sp>
      <p:sp>
        <p:nvSpPr>
          <p:cNvPr id="4" name="Text Placeholder 3">
            <a:extLst>
              <a:ext uri="{FF2B5EF4-FFF2-40B4-BE49-F238E27FC236}">
                <a16:creationId xmlns:a16="http://schemas.microsoft.com/office/drawing/2014/main" id="{152DBE4F-2802-4A1C-A72F-8913E2A85D8E}"/>
              </a:ext>
            </a:extLst>
          </p:cNvPr>
          <p:cNvSpPr>
            <a:spLocks noGrp="1"/>
          </p:cNvSpPr>
          <p:nvPr>
            <p:ph type="body" sz="quarter" idx="10"/>
          </p:nvPr>
        </p:nvSpPr>
        <p:spPr>
          <a:xfrm>
            <a:off x="393701" y="1112347"/>
            <a:ext cx="11462940" cy="5330656"/>
          </a:xfrm>
        </p:spPr>
        <p:txBody>
          <a:bodyPr>
            <a:normAutofit lnSpcReduction="10000"/>
          </a:bodyPr>
          <a:lstStyle/>
          <a:p>
            <a:pPr marL="0" marR="0" lvl="0" indent="0" algn="just" defTabSz="914400" rtl="0" eaLnBrk="1" fontAlgn="auto" latinLnBrk="0" hangingPunct="1">
              <a:lnSpc>
                <a:spcPct val="115000"/>
              </a:lnSpc>
              <a:spcBef>
                <a:spcPts val="300"/>
              </a:spcBef>
              <a:spcAft>
                <a:spcPts val="1000"/>
              </a:spcAft>
              <a:buClrTx/>
              <a:buSzTx/>
              <a:buFont typeface="Arial" pitchFamily="34" charset="0"/>
              <a:buNone/>
              <a:tabLst/>
              <a:defRPr/>
            </a:pPr>
            <a:r>
              <a:rPr kumimoji="0" lang="en-GB" sz="1400" b="1"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2021/22 funding for Western Cape Department of Health response to COVID-19 came from national and provincial allocations:</a:t>
            </a:r>
            <a:endParaRPr kumimoji="0" lang="en-ZA" sz="1800" b="1"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panose="02020603050405020304" pitchFamily="18" charset="0"/>
            </a:endParaRPr>
          </a:p>
          <a:p>
            <a:pPr marL="540725" indent="-338138" algn="just" eaLnBrk="0" fontAlgn="base" hangingPunct="0">
              <a:lnSpc>
                <a:spcPct val="150000"/>
              </a:lnSpc>
              <a:spcAft>
                <a:spcPts val="600"/>
              </a:spcAft>
              <a:buClr>
                <a:srgbClr val="002060"/>
              </a:buClr>
              <a:buBlip>
                <a:blip r:embed="rId2"/>
              </a:buBlip>
              <a:defRPr/>
            </a:pPr>
            <a:r>
              <a:rPr kumimoji="0" lang="en-GB" sz="1400" b="0" i="1"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National funding: </a:t>
            </a:r>
          </a:p>
          <a:p>
            <a:pPr marL="900725" lvl="2" indent="-338138" algn="just" eaLnBrk="0" fontAlgn="base" hangingPunct="0">
              <a:lnSpc>
                <a:spcPct val="150000"/>
              </a:lnSpc>
              <a:spcAft>
                <a:spcPts val="600"/>
              </a:spcAft>
              <a:defRPr/>
            </a:pPr>
            <a:r>
              <a:rPr kumimoji="0" lang="en-GB"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R832 million allocated in 2021/22 main budget for Department’s re</a:t>
            </a:r>
            <a:r>
              <a:rPr kumimoji="0" lang="en-US"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sponse to COVID-19, including staff, intermediate care facilities, testing (NHLS), consumables (incl. PPE),  communication, critical equipment, transport of staff and patients, etc.</a:t>
            </a:r>
          </a:p>
          <a:p>
            <a:pPr marL="900725" lvl="2" indent="-338138" algn="just" eaLnBrk="0" fontAlgn="base" hangingPunct="0">
              <a:lnSpc>
                <a:spcPct val="150000"/>
              </a:lnSpc>
              <a:spcAft>
                <a:spcPts val="600"/>
              </a:spcAft>
              <a:defRPr/>
            </a:pPr>
            <a:r>
              <a:rPr kumimoji="0" lang="en-US"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R156 million allocated in the COVID-19 component of the HIV, Aids and TB National Conditional Grant for the rollout of the Province’s vaccine programme</a:t>
            </a:r>
            <a:r>
              <a:rPr kumimoji="0" lang="en-GB"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a:t>
            </a:r>
          </a:p>
          <a:p>
            <a:pPr marL="540725" indent="-365125" algn="just" eaLnBrk="0" fontAlgn="base" hangingPunct="0">
              <a:lnSpc>
                <a:spcPct val="150000"/>
              </a:lnSpc>
              <a:spcAft>
                <a:spcPts val="600"/>
              </a:spcAft>
              <a:buClr>
                <a:srgbClr val="002060"/>
              </a:buClr>
              <a:buBlip>
                <a:blip r:embed="rId2"/>
              </a:buBlip>
              <a:defRPr/>
            </a:pPr>
            <a:r>
              <a:rPr kumimoji="0" lang="en-GB" sz="1400" b="0" i="1"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Provincial allocations</a:t>
            </a:r>
            <a:r>
              <a:rPr kumimoji="0" lang="en-GB"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 </a:t>
            </a:r>
          </a:p>
          <a:p>
            <a:pPr marL="900725" lvl="2" indent="-365125" algn="just" eaLnBrk="0" fontAlgn="base" hangingPunct="0">
              <a:lnSpc>
                <a:spcPct val="150000"/>
              </a:lnSpc>
              <a:spcAft>
                <a:spcPts val="600"/>
              </a:spcAft>
              <a:defRPr/>
            </a:pPr>
            <a:r>
              <a:rPr kumimoji="0" lang="en-GB"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R150 million to further assist the Department with the implementation of the vaccine programme.</a:t>
            </a:r>
          </a:p>
          <a:p>
            <a:pPr marL="900725" lvl="2" indent="-365125" algn="just" eaLnBrk="0" fontAlgn="base" hangingPunct="0">
              <a:lnSpc>
                <a:spcPct val="150000"/>
              </a:lnSpc>
              <a:spcAft>
                <a:spcPts val="600"/>
              </a:spcAft>
              <a:defRPr/>
            </a:pPr>
            <a:r>
              <a:rPr kumimoji="0" lang="en-GB"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Additional R244 million was allocated in 2021 Adjusted Estimate mainly for staff and facilities in anticipation </a:t>
            </a:r>
            <a:r>
              <a:rPr lang="en-GB" sz="1400" dirty="0">
                <a:solidFill>
                  <a:prstClr val="black"/>
                </a:solidFill>
                <a:latin typeface="Century Gothic"/>
                <a:ea typeface="Times New Roman" panose="02020603050405020304" pitchFamily="18" charset="0"/>
                <a:cs typeface="Times New Roman" panose="02020603050405020304" pitchFamily="18" charset="0"/>
              </a:rPr>
              <a:t>of</a:t>
            </a:r>
            <a:r>
              <a:rPr kumimoji="0" lang="en-GB"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 4</a:t>
            </a:r>
            <a:r>
              <a:rPr kumimoji="0" lang="en-GB" sz="1400" b="0" i="0" u="none" strike="noStrike" kern="1200" cap="none" spc="0" normalizeH="0" baseline="3000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th</a:t>
            </a:r>
            <a:r>
              <a:rPr kumimoji="0" lang="en-GB"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 wave. </a:t>
            </a:r>
          </a:p>
          <a:p>
            <a:pPr marL="1079500" lvl="3" indent="-184150" algn="just" eaLnBrk="0" fontAlgn="base" hangingPunct="0">
              <a:lnSpc>
                <a:spcPct val="150000"/>
              </a:lnSpc>
              <a:spcAft>
                <a:spcPts val="600"/>
              </a:spcAft>
              <a:defRPr/>
            </a:pPr>
            <a:r>
              <a:rPr kumimoji="0" lang="en-GB" sz="14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Mainly sourced from rollover of 2020/21 Departmental under spending.</a:t>
            </a:r>
          </a:p>
          <a:p>
            <a:pPr marL="540725" indent="-365125" algn="just" eaLnBrk="0" fontAlgn="base" hangingPunct="0">
              <a:lnSpc>
                <a:spcPct val="150000"/>
              </a:lnSpc>
              <a:spcAft>
                <a:spcPts val="600"/>
              </a:spcAft>
              <a:buClr>
                <a:srgbClr val="002060"/>
              </a:buClr>
              <a:buBlip>
                <a:blip r:embed="rId2"/>
              </a:buBlip>
              <a:defRPr/>
            </a:pPr>
            <a:r>
              <a:rPr kumimoji="0" lang="en-GB" sz="14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panose="02020603050405020304" pitchFamily="18" charset="0"/>
              </a:rPr>
              <a:t>Unspent funding as at the end of the financial year has been requested to be rolled over to 2022/23 for the Department’s continued COVID-19 response.</a:t>
            </a:r>
            <a:endParaRPr lang="en-ZA" sz="1400" b="0" dirty="0">
              <a:solidFill>
                <a:prstClr val="black"/>
              </a:solidFill>
              <a:latin typeface="Century Gothic"/>
              <a:ea typeface="Calibri" panose="020F0502020204030204" pitchFamily="34" charset="0"/>
              <a:cs typeface="Times New Roman" panose="02020603050405020304" pitchFamily="18" charset="0"/>
            </a:endParaRPr>
          </a:p>
          <a:p>
            <a:pPr marL="175600" algn="just" eaLnBrk="0" fontAlgn="base" hangingPunct="0">
              <a:lnSpc>
                <a:spcPct val="150000"/>
              </a:lnSpc>
              <a:spcAft>
                <a:spcPts val="600"/>
              </a:spcAft>
              <a:buClr>
                <a:srgbClr val="002060"/>
              </a:buClr>
              <a:defRPr/>
            </a:pPr>
            <a:r>
              <a:rPr kumimoji="0" lang="en-GB" sz="1400" b="1" i="0" u="none" strike="noStrike" kern="1200" cap="none" spc="0" normalizeH="0" baseline="0" noProof="0" dirty="0">
                <a:ln>
                  <a:noFill/>
                </a:ln>
                <a:solidFill>
                  <a:prstClr val="black"/>
                </a:solidFill>
                <a:effectLst/>
                <a:uLnTx/>
                <a:uFillTx/>
                <a:latin typeface="Century Gothic"/>
                <a:ea typeface="+mn-ea"/>
                <a:cs typeface="Times New Roman" panose="02020603050405020304" pitchFamily="18" charset="0"/>
              </a:rPr>
              <a:t>Note: all departments have continued to reprioritise resources within their own budgets to respond to the </a:t>
            </a:r>
            <a:r>
              <a:rPr kumimoji="0" lang="en-ZA" sz="1400" b="1" i="0" u="none" strike="noStrike" kern="1200" cap="none" spc="0" normalizeH="0" baseline="0" noProof="0" dirty="0">
                <a:ln>
                  <a:noFill/>
                </a:ln>
                <a:solidFill>
                  <a:prstClr val="black"/>
                </a:solidFill>
                <a:effectLst/>
                <a:uLnTx/>
                <a:uFillTx/>
                <a:latin typeface="Century Gothic"/>
                <a:ea typeface="+mn-ea"/>
                <a:cs typeface="Times New Roman" panose="02020603050405020304" pitchFamily="18" charset="0"/>
              </a:rPr>
              <a:t>state of disaster</a:t>
            </a:r>
            <a:endParaRPr kumimoji="0" lang="en-ZA" sz="1600" b="1" i="0" u="none" strike="noStrike" kern="1200" cap="none" spc="0" normalizeH="0" baseline="0" noProof="0" dirty="0">
              <a:ln>
                <a:noFill/>
              </a:ln>
              <a:solidFill>
                <a:prstClr val="black"/>
              </a:solidFill>
              <a:effectLst/>
              <a:uLnTx/>
              <a:uFillTx/>
              <a:latin typeface="Century Gothic" pitchFamily="34" charset="0"/>
              <a:ea typeface="+mn-ea"/>
              <a:cs typeface="+mn-cs"/>
            </a:endParaRPr>
          </a:p>
          <a:p>
            <a:endParaRPr lang="en-ZA" dirty="0"/>
          </a:p>
        </p:txBody>
      </p:sp>
    </p:spTree>
    <p:extLst>
      <p:ext uri="{BB962C8B-B14F-4D97-AF65-F5344CB8AC3E}">
        <p14:creationId xmlns:p14="http://schemas.microsoft.com/office/powerpoint/2010/main" val="89180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375C-08B1-EFD6-1CF9-4267F82F85A5}"/>
              </a:ext>
            </a:extLst>
          </p:cNvPr>
          <p:cNvSpPr>
            <a:spLocks noGrp="1"/>
          </p:cNvSpPr>
          <p:nvPr>
            <p:ph type="title"/>
          </p:nvPr>
        </p:nvSpPr>
        <p:spPr/>
        <p:txBody>
          <a:bodyPr/>
          <a:lstStyle/>
          <a:p>
            <a:r>
              <a:rPr lang="en-ZA" dirty="0"/>
              <a:t>MATTERS RAISED IN SPECIAL AUDIT</a:t>
            </a:r>
            <a:endParaRPr lang="en-US" dirty="0"/>
          </a:p>
        </p:txBody>
      </p:sp>
      <p:graphicFrame>
        <p:nvGraphicFramePr>
          <p:cNvPr id="5" name="Table 5">
            <a:extLst>
              <a:ext uri="{FF2B5EF4-FFF2-40B4-BE49-F238E27FC236}">
                <a16:creationId xmlns:a16="http://schemas.microsoft.com/office/drawing/2014/main" id="{CE6A9360-B3FA-A97A-F0EB-53885DF51A00}"/>
              </a:ext>
            </a:extLst>
          </p:cNvPr>
          <p:cNvGraphicFramePr>
            <a:graphicFrameLocks noGrp="1"/>
          </p:cNvGraphicFramePr>
          <p:nvPr>
            <p:extLst>
              <p:ext uri="{D42A27DB-BD31-4B8C-83A1-F6EECF244321}">
                <p14:modId xmlns:p14="http://schemas.microsoft.com/office/powerpoint/2010/main" val="4148271786"/>
              </p:ext>
            </p:extLst>
          </p:nvPr>
        </p:nvGraphicFramePr>
        <p:xfrm>
          <a:off x="393701" y="1066227"/>
          <a:ext cx="11462939" cy="5320925"/>
        </p:xfrm>
        <a:graphic>
          <a:graphicData uri="http://schemas.openxmlformats.org/drawingml/2006/table">
            <a:tbl>
              <a:tblPr firstRow="1" bandRow="1">
                <a:tableStyleId>{5C22544A-7EE6-4342-B048-85BDC9FD1C3A}</a:tableStyleId>
              </a:tblPr>
              <a:tblGrid>
                <a:gridCol w="1545906">
                  <a:extLst>
                    <a:ext uri="{9D8B030D-6E8A-4147-A177-3AD203B41FA5}">
                      <a16:colId xmlns:a16="http://schemas.microsoft.com/office/drawing/2014/main" val="1250295267"/>
                    </a:ext>
                  </a:extLst>
                </a:gridCol>
                <a:gridCol w="4320157">
                  <a:extLst>
                    <a:ext uri="{9D8B030D-6E8A-4147-A177-3AD203B41FA5}">
                      <a16:colId xmlns:a16="http://schemas.microsoft.com/office/drawing/2014/main" val="4224166597"/>
                    </a:ext>
                  </a:extLst>
                </a:gridCol>
                <a:gridCol w="5596876">
                  <a:extLst>
                    <a:ext uri="{9D8B030D-6E8A-4147-A177-3AD203B41FA5}">
                      <a16:colId xmlns:a16="http://schemas.microsoft.com/office/drawing/2014/main" val="1191048483"/>
                    </a:ext>
                  </a:extLst>
                </a:gridCol>
              </a:tblGrid>
              <a:tr h="469739">
                <a:tc>
                  <a:txBody>
                    <a:bodyPr/>
                    <a:lstStyle/>
                    <a:p>
                      <a:r>
                        <a:rPr lang="en-ZA" dirty="0"/>
                        <a:t>Department</a:t>
                      </a:r>
                      <a:endParaRPr lang="en-US" dirty="0"/>
                    </a:p>
                  </a:txBody>
                  <a:tcPr/>
                </a:tc>
                <a:tc>
                  <a:txBody>
                    <a:bodyPr/>
                    <a:lstStyle/>
                    <a:p>
                      <a:r>
                        <a:rPr lang="en-ZA" dirty="0"/>
                        <a:t>Matter</a:t>
                      </a:r>
                      <a:endParaRPr lang="en-US" dirty="0"/>
                    </a:p>
                  </a:txBody>
                  <a:tcPr/>
                </a:tc>
                <a:tc>
                  <a:txBody>
                    <a:bodyPr/>
                    <a:lstStyle/>
                    <a:p>
                      <a:r>
                        <a:rPr lang="en-ZA" dirty="0"/>
                        <a:t>Follow up</a:t>
                      </a:r>
                      <a:endParaRPr lang="en-US" dirty="0"/>
                    </a:p>
                  </a:txBody>
                  <a:tcPr/>
                </a:tc>
                <a:extLst>
                  <a:ext uri="{0D108BD9-81ED-4DB2-BD59-A6C34878D82A}">
                    <a16:rowId xmlns:a16="http://schemas.microsoft.com/office/drawing/2014/main" val="1462074111"/>
                  </a:ext>
                </a:extLst>
              </a:tr>
              <a:tr h="987102">
                <a:tc>
                  <a:txBody>
                    <a:bodyPr/>
                    <a:lstStyle/>
                    <a:p>
                      <a:r>
                        <a:rPr lang="en-ZA" b="1" dirty="0"/>
                        <a:t>Health</a:t>
                      </a:r>
                      <a:endParaRPr lang="en-US" b="1" dirty="0"/>
                    </a:p>
                  </a:txBody>
                  <a:tcPr/>
                </a:tc>
                <a:tc>
                  <a:txBody>
                    <a:bodyPr/>
                    <a:lstStyle/>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b="0" i="0" u="none" strike="noStrike" baseline="0" dirty="0">
                          <a:solidFill>
                            <a:srgbClr val="323232"/>
                          </a:solidFill>
                          <a:latin typeface="+mn-lt"/>
                        </a:rPr>
                        <a:t>2 transactions at prices exceeding NT benchmark prices, with potential loss of R40,000 </a:t>
                      </a:r>
                      <a:endParaRPr lang="en-US" sz="1400" dirty="0">
                        <a:latin typeface="+mn-lt"/>
                      </a:endParaRPr>
                    </a:p>
                  </a:txBody>
                  <a:tcPr/>
                </a:tc>
                <a:tc>
                  <a:txBody>
                    <a:bodyPr/>
                    <a:lstStyle/>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b="0" i="0" u="none" strike="noStrike" baseline="0" dirty="0">
                          <a:solidFill>
                            <a:srgbClr val="323232"/>
                          </a:solidFill>
                          <a:latin typeface="+mn-lt"/>
                        </a:rPr>
                        <a:t>Initial order for 1,5 million units was cancelled as the supplier could only deliver 63 000 units. </a:t>
                      </a:r>
                    </a:p>
                    <a:p>
                      <a:endParaRPr lang="en-US" sz="1400" dirty="0">
                        <a:latin typeface="+mn-lt"/>
                      </a:endParaRPr>
                    </a:p>
                  </a:txBody>
                  <a:tcPr/>
                </a:tc>
                <a:extLst>
                  <a:ext uri="{0D108BD9-81ED-4DB2-BD59-A6C34878D82A}">
                    <a16:rowId xmlns:a16="http://schemas.microsoft.com/office/drawing/2014/main" val="3735181659"/>
                  </a:ext>
                </a:extLst>
              </a:tr>
              <a:tr h="2166200">
                <a:tc rowSpan="2">
                  <a:txBody>
                    <a:bodyPr/>
                    <a:lstStyle/>
                    <a:p>
                      <a:r>
                        <a:rPr lang="en-ZA" b="1" dirty="0"/>
                        <a:t>Education</a:t>
                      </a:r>
                      <a:endParaRPr lang="en-US" b="1" dirty="0"/>
                    </a:p>
                  </a:txBody>
                  <a:tcPr/>
                </a:tc>
                <a:tc>
                  <a:txBody>
                    <a:bodyPr/>
                    <a:lstStyle/>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b="0" i="0" u="none" strike="noStrike" baseline="0" dirty="0">
                          <a:solidFill>
                            <a:srgbClr val="323232"/>
                          </a:solidFill>
                          <a:latin typeface="+mn-lt"/>
                        </a:rPr>
                        <a:t>Specification of masks,</a:t>
                      </a:r>
                      <a:r>
                        <a:rPr lang="en-US" sz="1400" b="0" dirty="0">
                          <a:solidFill>
                            <a:srgbClr val="323232"/>
                          </a:solidFill>
                          <a:latin typeface="+mn-lt"/>
                        </a:rPr>
                        <a:t> </a:t>
                      </a:r>
                    </a:p>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b="0" dirty="0">
                          <a:solidFill>
                            <a:srgbClr val="323232"/>
                          </a:solidFill>
                          <a:latin typeface="+mn-lt"/>
                        </a:rPr>
                        <a:t>PPE stock management in schools (</a:t>
                      </a:r>
                      <a:r>
                        <a:rPr lang="en-US" sz="1400" b="0" i="0" u="none" strike="noStrike" baseline="0" dirty="0">
                          <a:solidFill>
                            <a:srgbClr val="323232"/>
                          </a:solidFill>
                          <a:latin typeface="+mn-lt"/>
                        </a:rPr>
                        <a:t>PPE register indicating the type of PPE received, issued and used), </a:t>
                      </a:r>
                    </a:p>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b="0" i="0" u="none" strike="noStrike" baseline="0" dirty="0">
                          <a:solidFill>
                            <a:srgbClr val="323232"/>
                          </a:solidFill>
                          <a:latin typeface="+mn-lt"/>
                        </a:rPr>
                        <a:t>PPE storage at schools</a:t>
                      </a:r>
                    </a:p>
                    <a:p>
                      <a:pPr algn="just">
                        <a:lnSpc>
                          <a:spcPct val="100000"/>
                        </a:lnSpc>
                      </a:pPr>
                      <a:endParaRPr lang="en-US" sz="1400" b="0" dirty="0">
                        <a:solidFill>
                          <a:srgbClr val="323232"/>
                        </a:solidFill>
                        <a:latin typeface="+mn-lt"/>
                      </a:endParaRPr>
                    </a:p>
                    <a:p>
                      <a:pPr algn="just">
                        <a:lnSpc>
                          <a:spcPct val="100000"/>
                        </a:lnSpc>
                      </a:pPr>
                      <a:endParaRPr lang="en-US" sz="1400" dirty="0">
                        <a:latin typeface="+mn-lt"/>
                      </a:endParaRPr>
                    </a:p>
                  </a:txBody>
                  <a:tcPr/>
                </a:tc>
                <a:tc>
                  <a:txBody>
                    <a:bodyPr/>
                    <a:lstStyle/>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tab pos="627063" algn="l"/>
                        </a:tabLst>
                        <a:defRPr/>
                      </a:pPr>
                      <a:r>
                        <a:rPr lang="en-US" sz="1400" b="0" i="0" u="none" strike="noStrike" baseline="0" dirty="0">
                          <a:solidFill>
                            <a:srgbClr val="323232"/>
                          </a:solidFill>
                          <a:latin typeface="+mn-lt"/>
                        </a:rPr>
                        <a:t>Establishing proper systems to ensure correct needs analysis is done before PPE is procured. </a:t>
                      </a:r>
                    </a:p>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tab pos="627063" algn="l"/>
                        </a:tabLst>
                        <a:defRPr/>
                      </a:pPr>
                      <a:r>
                        <a:rPr lang="en-US" sz="1400" b="0" i="0" u="none" strike="noStrike" baseline="0" dirty="0">
                          <a:solidFill>
                            <a:srgbClr val="323232"/>
                          </a:solidFill>
                          <a:latin typeface="+mn-lt"/>
                        </a:rPr>
                        <a:t>Guidelines on inspecting / quality checks on PPE delivered to schools </a:t>
                      </a:r>
                    </a:p>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tab pos="627063" algn="l"/>
                        </a:tabLst>
                        <a:defRPr/>
                      </a:pPr>
                      <a:r>
                        <a:rPr lang="en-US" sz="1400" b="0" i="0" u="none" strike="noStrike" baseline="0" dirty="0">
                          <a:solidFill>
                            <a:srgbClr val="323232"/>
                          </a:solidFill>
                          <a:latin typeface="+mn-lt"/>
                        </a:rPr>
                        <a:t>Checklist for reporting on poor-quality PPE</a:t>
                      </a:r>
                    </a:p>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tab pos="627063" algn="l"/>
                        </a:tabLst>
                        <a:defRPr/>
                      </a:pPr>
                      <a:r>
                        <a:rPr lang="en-US" sz="1400" b="0" i="0" u="none" strike="noStrike" baseline="0" dirty="0">
                          <a:solidFill>
                            <a:srgbClr val="323232"/>
                          </a:solidFill>
                          <a:latin typeface="+mn-lt"/>
                        </a:rPr>
                        <a:t>Guidelines on process and controls to monitor PPE distribution</a:t>
                      </a:r>
                    </a:p>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tab pos="627063" algn="l"/>
                        </a:tabLst>
                        <a:defRPr/>
                      </a:pPr>
                      <a:r>
                        <a:rPr lang="en-US" sz="1400" b="0" i="0" u="none" strike="noStrike" baseline="0" dirty="0">
                          <a:solidFill>
                            <a:srgbClr val="323232"/>
                          </a:solidFill>
                          <a:latin typeface="+mn-lt"/>
                        </a:rPr>
                        <a:t>SOP and guidelines on secure storage space</a:t>
                      </a:r>
                      <a:endParaRPr lang="en-US" sz="1400" dirty="0">
                        <a:latin typeface="+mn-lt"/>
                      </a:endParaRPr>
                    </a:p>
                  </a:txBody>
                  <a:tcPr/>
                </a:tc>
                <a:extLst>
                  <a:ext uri="{0D108BD9-81ED-4DB2-BD59-A6C34878D82A}">
                    <a16:rowId xmlns:a16="http://schemas.microsoft.com/office/drawing/2014/main" val="3374546426"/>
                  </a:ext>
                </a:extLst>
              </a:tr>
              <a:tr h="1697884">
                <a:tc vMerge="1">
                  <a:txBody>
                    <a:bodyPr/>
                    <a:lstStyle/>
                    <a:p>
                      <a:endParaRPr lang="en-US" dirty="0"/>
                    </a:p>
                  </a:txBody>
                  <a:tcPr/>
                </a:tc>
                <a:tc>
                  <a:txBody>
                    <a:bodyPr/>
                    <a:lstStyle/>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b="0" i="0" u="none" strike="noStrike" kern="1200" baseline="0" dirty="0">
                          <a:solidFill>
                            <a:schemeClr val="dk1"/>
                          </a:solidFill>
                          <a:latin typeface="+mn-lt"/>
                          <a:ea typeface="+mn-ea"/>
                          <a:cs typeface="+mn-cs"/>
                        </a:rPr>
                        <a:t>Deviations from competitive bidding: Dept selected preferred supplier to procure 2,646 million cloth face masks to the value of R54 747 353 without inviting as many suppliers as possible to bid before awarding the contract </a:t>
                      </a:r>
                      <a:endParaRPr lang="en-US" sz="1400" dirty="0">
                        <a:latin typeface="+mn-lt"/>
                      </a:endParaRPr>
                    </a:p>
                  </a:txBody>
                  <a:tcPr/>
                </a:tc>
                <a:tc>
                  <a:txBody>
                    <a:bodyPr/>
                    <a:lstStyle/>
                    <a:p>
                      <a:pPr marL="531813" marR="0" lvl="1" indent="-354013" algn="just" defTabSz="914400" rtl="0" eaLnBrk="1" fontAlgn="auto" latinLnBrk="0" hangingPunct="1">
                        <a:lnSpc>
                          <a:spcPct val="100000"/>
                        </a:lnSpc>
                        <a:spcBef>
                          <a:spcPts val="300"/>
                        </a:spcBef>
                        <a:spcAft>
                          <a:spcPts val="0"/>
                        </a:spcAft>
                        <a:buClr>
                          <a:srgbClr val="002060"/>
                        </a:buClr>
                        <a:buSzTx/>
                        <a:buFontTx/>
                        <a:buBlip>
                          <a:blip r:embed="rId2"/>
                        </a:buBlip>
                        <a:tabLst/>
                        <a:defRPr/>
                      </a:pPr>
                      <a:r>
                        <a:rPr lang="en-US" sz="1400" b="0" i="0" u="none" strike="noStrike" kern="1200" baseline="0" dirty="0">
                          <a:solidFill>
                            <a:schemeClr val="dk1"/>
                          </a:solidFill>
                          <a:latin typeface="+mn-lt"/>
                          <a:ea typeface="+mn-ea"/>
                          <a:cs typeface="+mn-cs"/>
                        </a:rPr>
                        <a:t>Department indicated that, given the urgency, nature and quantities required, it embarked on emergency procurement in terms of its own SCM limited bidding and emergency procurement policy. Matter being treated as Irregular Expenditure</a:t>
                      </a:r>
                      <a:endParaRPr lang="en-US" sz="1400" dirty="0">
                        <a:latin typeface="+mn-lt"/>
                      </a:endParaRPr>
                    </a:p>
                  </a:txBody>
                  <a:tcPr/>
                </a:tc>
                <a:extLst>
                  <a:ext uri="{0D108BD9-81ED-4DB2-BD59-A6C34878D82A}">
                    <a16:rowId xmlns:a16="http://schemas.microsoft.com/office/drawing/2014/main" val="614414261"/>
                  </a:ext>
                </a:extLst>
              </a:tr>
            </a:tbl>
          </a:graphicData>
        </a:graphic>
      </p:graphicFrame>
    </p:spTree>
    <p:extLst>
      <p:ext uri="{BB962C8B-B14F-4D97-AF65-F5344CB8AC3E}">
        <p14:creationId xmlns:p14="http://schemas.microsoft.com/office/powerpoint/2010/main" val="56957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14918" y="2276873"/>
            <a:ext cx="11041721" cy="1858247"/>
          </a:xfrm>
        </p:spPr>
        <p:txBody>
          <a:bodyPr>
            <a:normAutofit/>
          </a:bodyPr>
          <a:lstStyle/>
          <a:p>
            <a:pPr algn="ctr"/>
            <a:r>
              <a:rPr lang="en-ZA" b="1" dirty="0"/>
              <a:t>PRECAUTIONARY MEASURES IMPLEMENTED IN RESPONSE TO COVID-19 (PFMA)</a:t>
            </a:r>
          </a:p>
        </p:txBody>
      </p:sp>
    </p:spTree>
    <p:extLst>
      <p:ext uri="{BB962C8B-B14F-4D97-AF65-F5344CB8AC3E}">
        <p14:creationId xmlns:p14="http://schemas.microsoft.com/office/powerpoint/2010/main" val="379444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E45A-AD50-63D7-85E5-D092E86AFC7E}"/>
              </a:ext>
            </a:extLst>
          </p:cNvPr>
          <p:cNvSpPr>
            <a:spLocks noGrp="1"/>
          </p:cNvSpPr>
          <p:nvPr>
            <p:ph type="title"/>
          </p:nvPr>
        </p:nvSpPr>
        <p:spPr/>
        <p:txBody>
          <a:bodyPr/>
          <a:lstStyle/>
          <a:p>
            <a:r>
              <a:rPr lang="en-ZA" dirty="0"/>
              <a:t>PT PRECAUTIONARY MEASURES IMPLEMENTED (PFMA)</a:t>
            </a:r>
          </a:p>
        </p:txBody>
      </p:sp>
      <p:sp>
        <p:nvSpPr>
          <p:cNvPr id="4" name="Text Placeholder 3">
            <a:extLst>
              <a:ext uri="{FF2B5EF4-FFF2-40B4-BE49-F238E27FC236}">
                <a16:creationId xmlns:a16="http://schemas.microsoft.com/office/drawing/2014/main" id="{09FD605A-7362-9FCD-6356-D383914B78AD}"/>
              </a:ext>
            </a:extLst>
          </p:cNvPr>
          <p:cNvSpPr>
            <a:spLocks noGrp="1"/>
          </p:cNvSpPr>
          <p:nvPr>
            <p:ph type="body" sz="quarter" idx="10"/>
          </p:nvPr>
        </p:nvSpPr>
        <p:spPr>
          <a:xfrm>
            <a:off x="393701" y="1023398"/>
            <a:ext cx="11462940" cy="5344745"/>
          </a:xfrm>
        </p:spPr>
        <p:txBody>
          <a:bodyPr>
            <a:normAutofit lnSpcReduction="10000"/>
          </a:bodyPr>
          <a:lstStyle/>
          <a:p>
            <a:pPr lvl="0" algn="just">
              <a:lnSpc>
                <a:spcPct val="107000"/>
              </a:lnSpc>
              <a:spcAft>
                <a:spcPts val="800"/>
              </a:spcAft>
            </a:pPr>
            <a:r>
              <a:rPr lang="en-ZA" sz="1300" dirty="0">
                <a:latin typeface="+mn-lt"/>
              </a:rPr>
              <a:t>From</a:t>
            </a:r>
            <a:r>
              <a:rPr lang="en-ZA" sz="1300" u="none" strike="noStrike" dirty="0">
                <a:effectLst/>
                <a:latin typeface="Century Gothic" panose="020B0502020202020204" pitchFamily="34" charset="0"/>
                <a:ea typeface="Calibri" panose="020F0502020204030204" pitchFamily="34" charset="0"/>
                <a:cs typeface="ArialMT"/>
              </a:rPr>
              <a:t> a Financial Systems enablement perspective, the following provisions were made:</a:t>
            </a:r>
          </a:p>
          <a:p>
            <a:pPr marL="531813" marR="0" lvl="1" indent="-354013" algn="l"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US" sz="1100" dirty="0">
                <a:solidFill>
                  <a:prstClr val="black"/>
                </a:solidFill>
                <a:latin typeface="Century Gothic"/>
              </a:rPr>
              <a:t> </a:t>
            </a:r>
            <a:r>
              <a:rPr lang="en-ZA" sz="1300" b="0" dirty="0">
                <a:effectLst/>
                <a:latin typeface="+mn-lt"/>
                <a:ea typeface="Calibri" panose="020F0502020204030204" pitchFamily="34" charset="0"/>
                <a:cs typeface="Times New Roman" panose="02020603050405020304" pitchFamily="18" charset="0"/>
              </a:rPr>
              <a:t>BAS: SCOA item created as a project for COVID-19 which must be used when procuring essential goods and/ services to respond to the disaster;</a:t>
            </a:r>
          </a:p>
          <a:p>
            <a:pPr marL="531813" marR="0" lvl="1" indent="-354013" algn="l"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ZA" sz="1300" b="0" dirty="0">
                <a:effectLst/>
                <a:latin typeface="+mn-lt"/>
                <a:ea typeface="Calibri" panose="020F0502020204030204" pitchFamily="34" charset="0"/>
                <a:cs typeface="Times New Roman" panose="02020603050405020304" pitchFamily="18" charset="0"/>
              </a:rPr>
              <a:t>LOGIS stores linked to the created project segment;</a:t>
            </a:r>
          </a:p>
          <a:p>
            <a:pPr marL="531813" marR="0" lvl="1" indent="-354013" algn="l"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ZA" sz="1300" b="0" dirty="0">
                <a:effectLst/>
                <a:latin typeface="+mn-lt"/>
                <a:ea typeface="Calibri" panose="020F0502020204030204" pitchFamily="34" charset="0"/>
                <a:cs typeface="Times New Roman" panose="02020603050405020304" pitchFamily="18" charset="0"/>
              </a:rPr>
              <a:t>MEDSAS and / LOGIS: the required mechanism for requisitioning, ordering, and invoicing. Systems capture screens will be used as evidence;</a:t>
            </a:r>
          </a:p>
          <a:p>
            <a:pPr marL="531813" marR="0" lvl="1" indent="-354013" algn="l"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ZA" sz="1300" b="0" dirty="0">
                <a:effectLst/>
                <a:latin typeface="+mn-lt"/>
                <a:ea typeface="Calibri" panose="020F0502020204030204" pitchFamily="34" charset="0"/>
                <a:cs typeface="Times New Roman" panose="02020603050405020304" pitchFamily="18" charset="0"/>
              </a:rPr>
              <a:t>eProcurement System(</a:t>
            </a:r>
            <a:r>
              <a:rPr lang="en-ZA" sz="1300" b="0" dirty="0" err="1">
                <a:effectLst/>
                <a:latin typeface="+mn-lt"/>
                <a:ea typeface="Calibri" panose="020F0502020204030204" pitchFamily="34" charset="0"/>
                <a:cs typeface="Times New Roman" panose="02020603050405020304" pitchFamily="18" charset="0"/>
              </a:rPr>
              <a:t>ePS</a:t>
            </a:r>
            <a:r>
              <a:rPr lang="en-ZA" sz="1300" b="0" dirty="0">
                <a:effectLst/>
                <a:latin typeface="+mn-lt"/>
                <a:ea typeface="Calibri" panose="020F0502020204030204" pitchFamily="34" charset="0"/>
                <a:cs typeface="Times New Roman" panose="02020603050405020304" pitchFamily="18" charset="0"/>
              </a:rPr>
              <a:t>): provision made on the </a:t>
            </a:r>
            <a:r>
              <a:rPr lang="en-ZA" sz="1300" b="0" dirty="0" err="1">
                <a:effectLst/>
                <a:latin typeface="+mn-lt"/>
                <a:ea typeface="Calibri" panose="020F0502020204030204" pitchFamily="34" charset="0"/>
                <a:cs typeface="Times New Roman" panose="02020603050405020304" pitchFamily="18" charset="0"/>
              </a:rPr>
              <a:t>ePs</a:t>
            </a:r>
            <a:r>
              <a:rPr lang="en-ZA" sz="1300" b="0" dirty="0">
                <a:effectLst/>
                <a:latin typeface="+mn-lt"/>
                <a:ea typeface="Calibri" panose="020F0502020204030204" pitchFamily="34" charset="0"/>
                <a:cs typeface="Times New Roman" panose="02020603050405020304" pitchFamily="18" charset="0"/>
              </a:rPr>
              <a:t> to indicate whether the RFQ is linked to COVID-19. Systems generated dash-boarding and / reporting on all RFQs/ awards will be used as evidence; and </a:t>
            </a:r>
          </a:p>
          <a:p>
            <a:pPr marL="531813" marR="0" lvl="1" indent="-354013" algn="l"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ZA" sz="1300" b="0" dirty="0">
                <a:effectLst/>
                <a:latin typeface="+mn-lt"/>
                <a:ea typeface="Calibri" panose="020F0502020204030204" pitchFamily="34" charset="0"/>
                <a:cs typeface="Times New Roman" panose="02020603050405020304" pitchFamily="18" charset="0"/>
              </a:rPr>
              <a:t>provision made for departments to lift the threshold for the </a:t>
            </a:r>
            <a:r>
              <a:rPr lang="en-ZA" sz="1300" b="0" dirty="0" err="1">
                <a:effectLst/>
                <a:latin typeface="+mn-lt"/>
                <a:ea typeface="Calibri" panose="020F0502020204030204" pitchFamily="34" charset="0"/>
                <a:cs typeface="Times New Roman" panose="02020603050405020304" pitchFamily="18" charset="0"/>
              </a:rPr>
              <a:t>ePS</a:t>
            </a:r>
            <a:r>
              <a:rPr lang="en-ZA" sz="1300" b="0" dirty="0">
                <a:effectLst/>
                <a:latin typeface="+mn-lt"/>
                <a:ea typeface="Calibri" panose="020F0502020204030204" pitchFamily="34" charset="0"/>
                <a:cs typeface="Times New Roman" panose="02020603050405020304" pitchFamily="18" charset="0"/>
              </a:rPr>
              <a:t> during the lockdown and limited or single source bidding may be invited on the system.</a:t>
            </a:r>
          </a:p>
          <a:p>
            <a:pPr algn="just">
              <a:lnSpc>
                <a:spcPct val="160000"/>
              </a:lnSpc>
              <a:spcAft>
                <a:spcPts val="1000"/>
              </a:spcAft>
              <a:buSzPts val="1000"/>
            </a:pPr>
            <a:r>
              <a:rPr lang="en-ZA" sz="1300" b="1" dirty="0">
                <a:latin typeface="+mn-lt"/>
                <a:ea typeface="Calibri" panose="020F0502020204030204" pitchFamily="34" charset="0"/>
                <a:cs typeface="Times New Roman" panose="02020603050405020304" pitchFamily="18" charset="0"/>
              </a:rPr>
              <a:t>From an audit committee and internal audit perspective:</a:t>
            </a:r>
          </a:p>
          <a:p>
            <a:pPr marL="531813" marR="0" lvl="1" indent="-354013" algn="l" defTabSz="914400" rtl="0" eaLnBrk="1" fontAlgn="auto" latinLnBrk="0" hangingPunct="1">
              <a:lnSpc>
                <a:spcPct val="170000"/>
              </a:lnSpc>
              <a:spcBef>
                <a:spcPts val="300"/>
              </a:spcBef>
              <a:spcAft>
                <a:spcPts val="0"/>
              </a:spcAft>
              <a:buClr>
                <a:srgbClr val="002060"/>
              </a:buClr>
              <a:buSzTx/>
              <a:buFontTx/>
              <a:buBlip>
                <a:blip r:embed="rId3"/>
              </a:buBlip>
              <a:tabLst/>
              <a:defRPr/>
            </a:pPr>
            <a:r>
              <a:rPr lang="en-US" sz="1300" b="0" dirty="0">
                <a:latin typeface="+mn-lt"/>
                <a:cs typeface="Times New Roman" panose="02020603050405020304" pitchFamily="18" charset="0"/>
              </a:rPr>
              <a:t>The Audit Committees approval of recommended changes in IA plans, including</a:t>
            </a:r>
          </a:p>
          <a:p>
            <a:pPr marL="922950" lvl="2" indent="-285750" algn="just">
              <a:lnSpc>
                <a:spcPct val="170000"/>
              </a:lnSpc>
              <a:buSzPts val="1000"/>
            </a:pPr>
            <a:r>
              <a:rPr lang="en-US" sz="1300" b="0" dirty="0">
                <a:latin typeface="+mn-lt"/>
                <a:cs typeface="Times New Roman" panose="02020603050405020304" pitchFamily="18" charset="0"/>
              </a:rPr>
              <a:t>A COVID-19 project created for each department</a:t>
            </a:r>
          </a:p>
          <a:p>
            <a:pPr marL="922950" lvl="2" indent="-285750" algn="just">
              <a:lnSpc>
                <a:spcPct val="170000"/>
              </a:lnSpc>
              <a:buSzPts val="1000"/>
            </a:pPr>
            <a:r>
              <a:rPr lang="en-US" sz="1300" b="0" dirty="0">
                <a:latin typeface="+mn-lt"/>
                <a:cs typeface="Times New Roman" panose="02020603050405020304" pitchFamily="18" charset="0"/>
              </a:rPr>
              <a:t>A standard 350 or 500 hours budgeted for covid 19 related audit engagement </a:t>
            </a:r>
          </a:p>
          <a:p>
            <a:pPr marL="922950" lvl="2" indent="-285750" algn="just">
              <a:lnSpc>
                <a:spcPct val="170000"/>
              </a:lnSpc>
              <a:buSzPts val="1000"/>
            </a:pPr>
            <a:r>
              <a:rPr lang="en-US" sz="1300" b="0" dirty="0">
                <a:latin typeface="+mn-lt"/>
                <a:cs typeface="Times New Roman" panose="02020603050405020304" pitchFamily="18" charset="0"/>
              </a:rPr>
              <a:t>IA plan amendments up to 30 Sept 2020 or possibly until 31 March 2021</a:t>
            </a:r>
          </a:p>
        </p:txBody>
      </p:sp>
    </p:spTree>
    <p:extLst>
      <p:ext uri="{BB962C8B-B14F-4D97-AF65-F5344CB8AC3E}">
        <p14:creationId xmlns:p14="http://schemas.microsoft.com/office/powerpoint/2010/main" val="1702435560"/>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20993</TotalTime>
  <Words>3184</Words>
  <Application>Microsoft Office PowerPoint</Application>
  <PresentationFormat>Widescreen</PresentationFormat>
  <Paragraphs>541</Paragraphs>
  <Slides>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ArialMT</vt:lpstr>
      <vt:lpstr>Calibri</vt:lpstr>
      <vt:lpstr>Century Gothic</vt:lpstr>
      <vt:lpstr>Times New Roman</vt:lpstr>
      <vt:lpstr>Wingdings</vt:lpstr>
      <vt:lpstr>WCG-PPT Master-121022-amc</vt:lpstr>
      <vt:lpstr>think-cell Slide</vt:lpstr>
      <vt:lpstr>PowerPoint Presentation</vt:lpstr>
      <vt:lpstr>CONTEXT</vt:lpstr>
      <vt:lpstr>PFMA AUDIT OUTCOMES</vt:lpstr>
      <vt:lpstr>PowerPoint Presentation</vt:lpstr>
      <vt:lpstr>FUNDING RECEIVED FOR THE PROVINCIAL RESPONSE TO COVID-19 </vt:lpstr>
      <vt:lpstr>FUNDING RECEIVED FOR THE DEPARTMENT OF HEALTH : RESPONSE TO COVID-19 </vt:lpstr>
      <vt:lpstr>MATTERS RAISED IN SPECIAL AUDIT</vt:lpstr>
      <vt:lpstr>PowerPoint Presentation</vt:lpstr>
      <vt:lpstr>PT PRECAUTIONARY MEASURES IMPLEMENTED (PFMA)</vt:lpstr>
      <vt:lpstr>PT PRECAUTIONARY MEASURES IMPLEMENTED (PFMA) cont …</vt:lpstr>
      <vt:lpstr>PT PRECAUTIONARY MEASURES IMPLEMENTED (PFMA) cont …</vt:lpstr>
      <vt:lpstr>DEPARTMENTAL CHECKS AND BALANCES</vt:lpstr>
      <vt:lpstr>PowerPoint Presentation</vt:lpstr>
      <vt:lpstr>FUNDING RECEIVED FOR THE MUNICIPAL RESPONSE TO COVID-19 </vt:lpstr>
      <vt:lpstr>PT PRECAUTIONARY MEASURES IMPLEMENTED (MFMA)</vt:lpstr>
      <vt:lpstr>PT PRECAUTIONARY MEASURES IMPLEMENTED (MFMA) cont …</vt:lpstr>
      <vt:lpstr>MONITORING EXPENDITURE REPORTED BY MUNICIPALITIES IN THE WESTERN CAPE  </vt:lpstr>
      <vt:lpstr>EXPENDITURE PER MUNICIPALITY 15 MARCH 2020 – 01 APRIL 2022 (by function)</vt:lpstr>
      <vt:lpstr>EXPENDITURE PER MUNICIPALITY 15 MARCH 2020 – 01 APRIL 2022  (by funding source)</vt:lpstr>
      <vt:lpstr>SPECIAL AUDIT MATTERS – CITY OF CAPE TOWN</vt:lpstr>
      <vt:lpstr>PowerPoint Presentation</vt:lpstr>
      <vt:lpstr>MFMA AUDIT OUTCOMES</vt:lpstr>
    </vt:vector>
  </TitlesOfParts>
  <Company>PGWC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Shereen Cassiem</cp:lastModifiedBy>
  <cp:revision>1506</cp:revision>
  <cp:lastPrinted>2019-01-28T07:09:01Z</cp:lastPrinted>
  <dcterms:created xsi:type="dcterms:W3CDTF">2017-01-19T08:56:34Z</dcterms:created>
  <dcterms:modified xsi:type="dcterms:W3CDTF">2022-06-06T15:37:41Z</dcterms:modified>
</cp:coreProperties>
</file>