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25"/>
  </p:notesMasterIdLst>
  <p:sldIdLst>
    <p:sldId id="276" r:id="rId2"/>
    <p:sldId id="375" r:id="rId3"/>
    <p:sldId id="389" r:id="rId4"/>
    <p:sldId id="390" r:id="rId5"/>
    <p:sldId id="391" r:id="rId6"/>
    <p:sldId id="392" r:id="rId7"/>
    <p:sldId id="408" r:id="rId8"/>
    <p:sldId id="394" r:id="rId9"/>
    <p:sldId id="395" r:id="rId10"/>
    <p:sldId id="396" r:id="rId11"/>
    <p:sldId id="398" r:id="rId12"/>
    <p:sldId id="397" r:id="rId13"/>
    <p:sldId id="399" r:id="rId14"/>
    <p:sldId id="393" r:id="rId15"/>
    <p:sldId id="400" r:id="rId16"/>
    <p:sldId id="401" r:id="rId17"/>
    <p:sldId id="402" r:id="rId18"/>
    <p:sldId id="403" r:id="rId19"/>
    <p:sldId id="404" r:id="rId20"/>
    <p:sldId id="405" r:id="rId21"/>
    <p:sldId id="406" r:id="rId22"/>
    <p:sldId id="407" r:id="rId23"/>
    <p:sldId id="388" r:id="rId24"/>
  </p:sldIdLst>
  <p:sldSz cx="9906000" cy="6858000" type="A4"/>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8B61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854" autoAdjust="0"/>
    <p:restoredTop sz="92011"/>
  </p:normalViewPr>
  <p:slideViewPr>
    <p:cSldViewPr snapToGrid="0" snapToObjects="1">
      <p:cViewPr varScale="1">
        <p:scale>
          <a:sx n="79" d="100"/>
          <a:sy n="79" d="100"/>
        </p:scale>
        <p:origin x="1834" y="67"/>
      </p:cViewPr>
      <p:guideLst>
        <p:guide orient="horz" pos="2160"/>
        <p:guide pos="312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B607A8F-D4EE-9B46-A644-35CE8348EE99}" type="datetimeFigureOut">
              <a:rPr lang="en-US" smtClean="0"/>
              <a:pPr/>
              <a:t>6/10/2022</a:t>
            </a:fld>
            <a:endParaRPr lang="en-US"/>
          </a:p>
        </p:txBody>
      </p:sp>
      <p:sp>
        <p:nvSpPr>
          <p:cNvPr id="4" name="Slide Image Placeholder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43C886D-0CC8-C040-92BC-ABE325B3ECC7}" type="slidenum">
              <a:rPr lang="en-US" smtClean="0"/>
              <a:pPr/>
              <a:t>‹#›</a:t>
            </a:fld>
            <a:endParaRPr lang="en-US"/>
          </a:p>
        </p:txBody>
      </p:sp>
    </p:spTree>
    <p:extLst>
      <p:ext uri="{BB962C8B-B14F-4D97-AF65-F5344CB8AC3E}">
        <p14:creationId xmlns:p14="http://schemas.microsoft.com/office/powerpoint/2010/main" val="18747905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43C886D-0CC8-C040-92BC-ABE325B3ECC7}" type="slidenum">
              <a:rPr lang="en-US" smtClean="0"/>
              <a:pPr/>
              <a:t>1</a:t>
            </a:fld>
            <a:endParaRPr lang="en-US"/>
          </a:p>
        </p:txBody>
      </p:sp>
    </p:spTree>
    <p:extLst>
      <p:ext uri="{BB962C8B-B14F-4D97-AF65-F5344CB8AC3E}">
        <p14:creationId xmlns:p14="http://schemas.microsoft.com/office/powerpoint/2010/main" val="17250243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561A7F0-67EA-7440-A0BE-244BC994C7A8}" type="datetimeFigureOut">
              <a:rPr lang="en-US" smtClean="0"/>
              <a:pPr/>
              <a:t>6/10/2022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72CB22-D7A4-7547-B048-02B7C821FF3F}" type="slidenum">
              <a:rPr lang="en-US" smtClean="0"/>
              <a:pPr/>
              <a:t>‹#›</a:t>
            </a:fld>
            <a:endParaRPr lang="en-US"/>
          </a:p>
        </p:txBody>
      </p:sp>
    </p:spTree>
    <p:extLst>
      <p:ext uri="{BB962C8B-B14F-4D97-AF65-F5344CB8AC3E}">
        <p14:creationId xmlns:p14="http://schemas.microsoft.com/office/powerpoint/2010/main" val="4882270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561A7F0-67EA-7440-A0BE-244BC994C7A8}" type="datetimeFigureOut">
              <a:rPr lang="en-US" smtClean="0"/>
              <a:pPr/>
              <a:t>6/10/2022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72CB22-D7A4-7547-B048-02B7C821FF3F}" type="slidenum">
              <a:rPr lang="en-US" smtClean="0"/>
              <a:pPr/>
              <a:t>‹#›</a:t>
            </a:fld>
            <a:endParaRPr lang="en-US"/>
          </a:p>
        </p:txBody>
      </p:sp>
    </p:spTree>
    <p:extLst>
      <p:ext uri="{BB962C8B-B14F-4D97-AF65-F5344CB8AC3E}">
        <p14:creationId xmlns:p14="http://schemas.microsoft.com/office/powerpoint/2010/main" val="19778953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561A7F0-67EA-7440-A0BE-244BC994C7A8}" type="datetimeFigureOut">
              <a:rPr lang="en-US" smtClean="0"/>
              <a:pPr/>
              <a:t>6/10/2022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72CB22-D7A4-7547-B048-02B7C821FF3F}" type="slidenum">
              <a:rPr lang="en-US" smtClean="0"/>
              <a:pPr/>
              <a:t>‹#›</a:t>
            </a:fld>
            <a:endParaRPr lang="en-US"/>
          </a:p>
        </p:txBody>
      </p:sp>
    </p:spTree>
    <p:extLst>
      <p:ext uri="{BB962C8B-B14F-4D97-AF65-F5344CB8AC3E}">
        <p14:creationId xmlns:p14="http://schemas.microsoft.com/office/powerpoint/2010/main" val="15871704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561A7F0-67EA-7440-A0BE-244BC994C7A8}" type="datetimeFigureOut">
              <a:rPr lang="en-US" smtClean="0"/>
              <a:pPr/>
              <a:t>6/10/2022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72CB22-D7A4-7547-B048-02B7C821FF3F}" type="slidenum">
              <a:rPr lang="en-US" smtClean="0"/>
              <a:pPr/>
              <a:t>‹#›</a:t>
            </a:fld>
            <a:endParaRPr lang="en-US"/>
          </a:p>
        </p:txBody>
      </p:sp>
    </p:spTree>
    <p:extLst>
      <p:ext uri="{BB962C8B-B14F-4D97-AF65-F5344CB8AC3E}">
        <p14:creationId xmlns:p14="http://schemas.microsoft.com/office/powerpoint/2010/main" val="974007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561A7F0-67EA-7440-A0BE-244BC994C7A8}" type="datetimeFigureOut">
              <a:rPr lang="en-US" smtClean="0"/>
              <a:pPr/>
              <a:t>6/10/2022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72CB22-D7A4-7547-B048-02B7C821FF3F}" type="slidenum">
              <a:rPr lang="en-US" smtClean="0"/>
              <a:pPr/>
              <a:t>‹#›</a:t>
            </a:fld>
            <a:endParaRPr lang="en-US"/>
          </a:p>
        </p:txBody>
      </p:sp>
    </p:spTree>
    <p:extLst>
      <p:ext uri="{BB962C8B-B14F-4D97-AF65-F5344CB8AC3E}">
        <p14:creationId xmlns:p14="http://schemas.microsoft.com/office/powerpoint/2010/main" val="6314292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561A7F0-67EA-7440-A0BE-244BC994C7A8}" type="datetimeFigureOut">
              <a:rPr lang="en-US" smtClean="0"/>
              <a:pPr/>
              <a:t>6/10/2022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72CB22-D7A4-7547-B048-02B7C821FF3F}" type="slidenum">
              <a:rPr lang="en-US" smtClean="0"/>
              <a:pPr/>
              <a:t>‹#›</a:t>
            </a:fld>
            <a:endParaRPr lang="en-US"/>
          </a:p>
        </p:txBody>
      </p:sp>
    </p:spTree>
    <p:extLst>
      <p:ext uri="{BB962C8B-B14F-4D97-AF65-F5344CB8AC3E}">
        <p14:creationId xmlns:p14="http://schemas.microsoft.com/office/powerpoint/2010/main" val="17147721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2329" y="2505075"/>
            <a:ext cx="4190702"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561A7F0-67EA-7440-A0BE-244BC994C7A8}" type="datetimeFigureOut">
              <a:rPr lang="en-US" smtClean="0"/>
              <a:pPr/>
              <a:t>6/10/2022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C72CB22-D7A4-7547-B048-02B7C821FF3F}" type="slidenum">
              <a:rPr lang="en-US" smtClean="0"/>
              <a:pPr/>
              <a:t>‹#›</a:t>
            </a:fld>
            <a:endParaRPr lang="en-US"/>
          </a:p>
        </p:txBody>
      </p:sp>
    </p:spTree>
    <p:extLst>
      <p:ext uri="{BB962C8B-B14F-4D97-AF65-F5344CB8AC3E}">
        <p14:creationId xmlns:p14="http://schemas.microsoft.com/office/powerpoint/2010/main" val="9449991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561A7F0-67EA-7440-A0BE-244BC994C7A8}" type="datetimeFigureOut">
              <a:rPr lang="en-US" smtClean="0"/>
              <a:pPr/>
              <a:t>6/10/2022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C72CB22-D7A4-7547-B048-02B7C821FF3F}" type="slidenum">
              <a:rPr lang="en-US" smtClean="0"/>
              <a:pPr/>
              <a:t>‹#›</a:t>
            </a:fld>
            <a:endParaRPr lang="en-US"/>
          </a:p>
        </p:txBody>
      </p:sp>
    </p:spTree>
    <p:extLst>
      <p:ext uri="{BB962C8B-B14F-4D97-AF65-F5344CB8AC3E}">
        <p14:creationId xmlns:p14="http://schemas.microsoft.com/office/powerpoint/2010/main" val="19585898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61A7F0-67EA-7440-A0BE-244BC994C7A8}" type="datetimeFigureOut">
              <a:rPr lang="en-US" smtClean="0"/>
              <a:pPr/>
              <a:t>6/10/2022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C72CB22-D7A4-7547-B048-02B7C821FF3F}" type="slidenum">
              <a:rPr lang="en-US" smtClean="0"/>
              <a:pPr/>
              <a:t>‹#›</a:t>
            </a:fld>
            <a:endParaRPr lang="en-US"/>
          </a:p>
        </p:txBody>
      </p:sp>
    </p:spTree>
    <p:extLst>
      <p:ext uri="{BB962C8B-B14F-4D97-AF65-F5344CB8AC3E}">
        <p14:creationId xmlns:p14="http://schemas.microsoft.com/office/powerpoint/2010/main" val="13903349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561A7F0-67EA-7440-A0BE-244BC994C7A8}" type="datetimeFigureOut">
              <a:rPr lang="en-US" smtClean="0"/>
              <a:pPr/>
              <a:t>6/10/2022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72CB22-D7A4-7547-B048-02B7C821FF3F}" type="slidenum">
              <a:rPr lang="en-US" smtClean="0"/>
              <a:pPr/>
              <a:t>‹#›</a:t>
            </a:fld>
            <a:endParaRPr lang="en-US"/>
          </a:p>
        </p:txBody>
      </p:sp>
    </p:spTree>
    <p:extLst>
      <p:ext uri="{BB962C8B-B14F-4D97-AF65-F5344CB8AC3E}">
        <p14:creationId xmlns:p14="http://schemas.microsoft.com/office/powerpoint/2010/main" val="5901433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561A7F0-67EA-7440-A0BE-244BC994C7A8}" type="datetimeFigureOut">
              <a:rPr lang="en-US" smtClean="0"/>
              <a:pPr/>
              <a:t>6/10/2022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72CB22-D7A4-7547-B048-02B7C821FF3F}" type="slidenum">
              <a:rPr lang="en-US" smtClean="0"/>
              <a:pPr/>
              <a:t>‹#›</a:t>
            </a:fld>
            <a:endParaRPr lang="en-US"/>
          </a:p>
        </p:txBody>
      </p:sp>
    </p:spTree>
    <p:extLst>
      <p:ext uri="{BB962C8B-B14F-4D97-AF65-F5344CB8AC3E}">
        <p14:creationId xmlns:p14="http://schemas.microsoft.com/office/powerpoint/2010/main" val="14594150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61A7F0-67EA-7440-A0BE-244BC994C7A8}" type="datetimeFigureOut">
              <a:rPr lang="en-US" smtClean="0"/>
              <a:pPr/>
              <a:t>6/10/2022</a:t>
            </a:fld>
            <a:endParaRPr 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72CB22-D7A4-7547-B048-02B7C821FF3F}" type="slidenum">
              <a:rPr lang="en-US" smtClean="0"/>
              <a:pPr/>
              <a:t>‹#›</a:t>
            </a:fld>
            <a:endParaRPr lang="en-US"/>
          </a:p>
        </p:txBody>
      </p:sp>
    </p:spTree>
    <p:extLst>
      <p:ext uri="{BB962C8B-B14F-4D97-AF65-F5344CB8AC3E}">
        <p14:creationId xmlns:p14="http://schemas.microsoft.com/office/powerpoint/2010/main" val="89201354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noChangeAspect="1"/>
          </p:cNvSpPr>
          <p:nvPr>
            <p:ph type="title"/>
          </p:nvPr>
        </p:nvSpPr>
        <p:spPr/>
        <p:txBody>
          <a:bodyPr>
            <a:normAutofit/>
          </a:bodyPr>
          <a:lstStyle/>
          <a:p>
            <a:pPr algn="ctr"/>
            <a:br>
              <a:rPr lang="en-US" sz="5400" b="1" dirty="0">
                <a:ln w="0"/>
                <a:effectLst>
                  <a:outerShdw blurRad="60007" dist="310007" dir="7680000" sy="30000" kx="1300200" algn="ctr" rotWithShape="0">
                    <a:prstClr val="black">
                      <a:alpha val="32000"/>
                    </a:prstClr>
                  </a:outerShdw>
                </a:effectLst>
              </a:rPr>
            </a:br>
            <a:br>
              <a:rPr lang="en-US" sz="5400" b="1" dirty="0">
                <a:ln w="0"/>
                <a:effectLst>
                  <a:outerShdw blurRad="60007" dist="310007" dir="7680000" sy="30000" kx="1300200" algn="ctr" rotWithShape="0">
                    <a:prstClr val="black">
                      <a:alpha val="32000"/>
                    </a:prstClr>
                  </a:outerShdw>
                </a:effectLst>
              </a:rPr>
            </a:br>
            <a:r>
              <a:rPr lang="en-US" sz="5400" b="1" dirty="0">
                <a:ln w="0"/>
                <a:effectLst>
                  <a:outerShdw blurRad="60007" dist="310007" dir="7680000" sy="30000" kx="1300200" algn="ctr" rotWithShape="0">
                    <a:prstClr val="black">
                      <a:alpha val="32000"/>
                    </a:prstClr>
                  </a:outerShdw>
                </a:effectLst>
              </a:rPr>
              <a:t>	</a:t>
            </a:r>
          </a:p>
        </p:txBody>
      </p:sp>
      <p:sp>
        <p:nvSpPr>
          <p:cNvPr id="4" name="Text Placeholder 3"/>
          <p:cNvSpPr>
            <a:spLocks noGrp="1"/>
          </p:cNvSpPr>
          <p:nvPr>
            <p:ph type="body" idx="1"/>
          </p:nvPr>
        </p:nvSpPr>
        <p:spPr>
          <a:xfrm>
            <a:off x="875867" y="1380363"/>
            <a:ext cx="8355703" cy="4710024"/>
          </a:xfrm>
        </p:spPr>
        <p:txBody>
          <a:bodyPr>
            <a:noAutofit/>
          </a:bodyPr>
          <a:lstStyle/>
          <a:p>
            <a:r>
              <a:rPr lang="en-US" sz="4400" b="1" dirty="0"/>
              <a:t>SUMMARY OF ADV Masuku SC Legal Opinion on TCB 1 2017 D </a:t>
            </a:r>
          </a:p>
          <a:p>
            <a:r>
              <a:rPr lang="en-US" sz="4400" b="1" dirty="0"/>
              <a:t>7 June 2022 </a:t>
            </a:r>
            <a:endParaRPr lang="en-ZA" sz="4400" b="1" dirty="0"/>
          </a:p>
        </p:txBody>
      </p:sp>
      <p:sp useBgFill="1">
        <p:nvSpPr>
          <p:cNvPr id="3" name="Title 1"/>
          <p:cNvSpPr txBox="1">
            <a:spLocks/>
          </p:cNvSpPr>
          <p:nvPr/>
        </p:nvSpPr>
        <p:spPr>
          <a:xfrm>
            <a:off x="6607403" y="5356749"/>
            <a:ext cx="2884231" cy="1254057"/>
          </a:xfrm>
          <a:prstGeom prst="rect">
            <a:avLst/>
          </a:prstGeom>
        </p:spPr>
        <p:txBody>
          <a:bodyPr vert="horz" lIns="91440" tIns="45720" rIns="91440" bIns="45720" rtlCol="0" anchor="ctr">
            <a:normAutofit fontScale="975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br>
              <a:rPr lang="en-US" b="1" dirty="0">
                <a:solidFill>
                  <a:schemeClr val="bg1">
                    <a:lumMod val="85000"/>
                  </a:schemeClr>
                </a:solidFill>
              </a:rPr>
            </a:br>
            <a:endParaRPr lang="en-US" b="1" dirty="0">
              <a:solidFill>
                <a:schemeClr val="bg1">
                  <a:lumMod val="85000"/>
                </a:schemeClr>
              </a:solidFill>
            </a:endParaRPr>
          </a:p>
          <a:p>
            <a:endParaRPr lang="en-US" b="1" dirty="0">
              <a:solidFill>
                <a:schemeClr val="bg1">
                  <a:lumMod val="85000"/>
                </a:schemeClr>
              </a:solidFill>
            </a:endParaRPr>
          </a:p>
        </p:txBody>
      </p:sp>
    </p:spTree>
    <p:extLst>
      <p:ext uri="{BB962C8B-B14F-4D97-AF65-F5344CB8AC3E}">
        <p14:creationId xmlns:p14="http://schemas.microsoft.com/office/powerpoint/2010/main" val="12118656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CONCEPTUAL ISSUES </a:t>
            </a:r>
            <a:endParaRPr lang="en-ZA" b="1" dirty="0"/>
          </a:p>
        </p:txBody>
      </p:sp>
      <p:sp>
        <p:nvSpPr>
          <p:cNvPr id="3" name="Content Placeholder 2"/>
          <p:cNvSpPr>
            <a:spLocks noGrp="1"/>
          </p:cNvSpPr>
          <p:nvPr>
            <p:ph idx="1"/>
          </p:nvPr>
        </p:nvSpPr>
        <p:spPr/>
        <p:txBody>
          <a:bodyPr>
            <a:normAutofit fontScale="92500" lnSpcReduction="20000"/>
          </a:bodyPr>
          <a:lstStyle/>
          <a:p>
            <a:r>
              <a:rPr lang="en-US" dirty="0"/>
              <a:t>Barring or restriction on </a:t>
            </a:r>
            <a:r>
              <a:rPr lang="en-US" b="1" dirty="0"/>
              <a:t>legal representation @ paras 25-35 </a:t>
            </a:r>
            <a:r>
              <a:rPr lang="en-US" dirty="0"/>
              <a:t> and </a:t>
            </a:r>
            <a:r>
              <a:rPr lang="en-US" b="1" dirty="0"/>
              <a:t>abuse of judicial discretion</a:t>
            </a:r>
            <a:r>
              <a:rPr lang="en-US" dirty="0"/>
              <a:t> thus a call for a need on how due process will be ensured –thus raising concerns on whether the rule of law can be maintained and promoted in all its proceedings </a:t>
            </a:r>
          </a:p>
          <a:p>
            <a:r>
              <a:rPr lang="en-US" dirty="0"/>
              <a:t>The </a:t>
            </a:r>
            <a:r>
              <a:rPr lang="en-US" b="1" dirty="0"/>
              <a:t>fundamental differences between a traditional/informal justice system against the formal legal justice system</a:t>
            </a:r>
            <a:r>
              <a:rPr lang="en-US" dirty="0"/>
              <a:t> </a:t>
            </a:r>
            <a:r>
              <a:rPr lang="en-US" dirty="0">
                <a:solidFill>
                  <a:srgbClr val="FF0000"/>
                </a:solidFill>
              </a:rPr>
              <a:t>do not per se justify argument for unconstitutionality </a:t>
            </a:r>
            <a:r>
              <a:rPr lang="en-US" dirty="0"/>
              <a:t>- if TCs are </a:t>
            </a:r>
            <a:r>
              <a:rPr lang="en-US" dirty="0" err="1"/>
              <a:t>rationalised</a:t>
            </a:r>
            <a:r>
              <a:rPr lang="en-US" dirty="0"/>
              <a:t> in line with s166(e) and 171 such concerns can be curbed- see para 17-19 where </a:t>
            </a:r>
            <a:r>
              <a:rPr lang="en-US" dirty="0" err="1"/>
              <a:t>Adv</a:t>
            </a:r>
            <a:r>
              <a:rPr lang="en-US" dirty="0"/>
              <a:t> argues that inquest for a fair trial is at the heart of both systems whilst the traditional presents </a:t>
            </a:r>
            <a:r>
              <a:rPr lang="en-US" b="1" dirty="0"/>
              <a:t>substantial justice </a:t>
            </a:r>
            <a:r>
              <a:rPr lang="en-US" dirty="0"/>
              <a:t>and the formal legal system he views it on a more </a:t>
            </a:r>
            <a:r>
              <a:rPr lang="en-US" b="1" dirty="0"/>
              <a:t>technical justice </a:t>
            </a:r>
            <a:r>
              <a:rPr lang="en-US" dirty="0"/>
              <a:t>kind</a:t>
            </a:r>
          </a:p>
          <a:p>
            <a:endParaRPr lang="en-ZA" dirty="0"/>
          </a:p>
        </p:txBody>
      </p:sp>
    </p:spTree>
    <p:extLst>
      <p:ext uri="{BB962C8B-B14F-4D97-AF65-F5344CB8AC3E}">
        <p14:creationId xmlns:p14="http://schemas.microsoft.com/office/powerpoint/2010/main" val="34155025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Summing up position on legal representation</a:t>
            </a:r>
            <a:endParaRPr lang="en-ZA" dirty="0"/>
          </a:p>
        </p:txBody>
      </p:sp>
      <p:sp>
        <p:nvSpPr>
          <p:cNvPr id="3" name="Content Placeholder 2"/>
          <p:cNvSpPr>
            <a:spLocks noGrp="1"/>
          </p:cNvSpPr>
          <p:nvPr>
            <p:ph idx="1"/>
          </p:nvPr>
        </p:nvSpPr>
        <p:spPr/>
        <p:txBody>
          <a:bodyPr/>
          <a:lstStyle/>
          <a:p>
            <a:r>
              <a:rPr lang="en-US" dirty="0"/>
              <a:t>Advocate cautions that Committee must be weary and mindful of the pre-occupation with the western jurisprudence and procedural mode that has no place in traditional South African Courts as argued by </a:t>
            </a:r>
            <a:r>
              <a:rPr lang="en-US" dirty="0" err="1"/>
              <a:t>Koyana</a:t>
            </a:r>
            <a:endParaRPr lang="en-US" dirty="0"/>
          </a:p>
          <a:p>
            <a:r>
              <a:rPr lang="en-US" b="1" dirty="0"/>
              <a:t>Exclusion of legal representation can be maintained and lawfully permitted in certain settings</a:t>
            </a:r>
            <a:r>
              <a:rPr lang="en-US" dirty="0"/>
              <a:t> as seen in the Small Claims Courts and CCMA which are institutions informal and not per se courts of western nature as would be the case in traditional courts </a:t>
            </a:r>
            <a:endParaRPr lang="en-ZA" dirty="0"/>
          </a:p>
        </p:txBody>
      </p:sp>
    </p:spTree>
    <p:extLst>
      <p:ext uri="{BB962C8B-B14F-4D97-AF65-F5344CB8AC3E}">
        <p14:creationId xmlns:p14="http://schemas.microsoft.com/office/powerpoint/2010/main" val="7743166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Conceptual issues continued.. </a:t>
            </a:r>
            <a:endParaRPr lang="en-ZA" dirty="0"/>
          </a:p>
        </p:txBody>
      </p:sp>
      <p:sp>
        <p:nvSpPr>
          <p:cNvPr id="3" name="Content Placeholder 2"/>
          <p:cNvSpPr>
            <a:spLocks noGrp="1"/>
          </p:cNvSpPr>
          <p:nvPr>
            <p:ph idx="1"/>
          </p:nvPr>
        </p:nvSpPr>
        <p:spPr/>
        <p:txBody>
          <a:bodyPr>
            <a:normAutofit fontScale="92500"/>
          </a:bodyPr>
          <a:lstStyle/>
          <a:p>
            <a:r>
              <a:rPr lang="en-US" dirty="0"/>
              <a:t>How the Bill defines and express </a:t>
            </a:r>
            <a:r>
              <a:rPr lang="en-US" b="1" dirty="0"/>
              <a:t>access to justice</a:t>
            </a:r>
            <a:r>
              <a:rPr lang="en-US" dirty="0"/>
              <a:t>- 3(2)(e and b)of the Bill while seeking to promote s31 of the constitution in voluntary association and adherence to customary/cultural life and preclude intimidation </a:t>
            </a:r>
          </a:p>
          <a:p>
            <a:r>
              <a:rPr lang="en-US" dirty="0"/>
              <a:t>The safeguards that are inbuilt in various provisions of the Bill-</a:t>
            </a:r>
            <a:r>
              <a:rPr lang="en-US" dirty="0" err="1"/>
              <a:t>eg</a:t>
            </a:r>
            <a:r>
              <a:rPr lang="en-US" dirty="0"/>
              <a:t> mentioning the types of sanctions. </a:t>
            </a:r>
            <a:r>
              <a:rPr lang="en-US" b="1" dirty="0"/>
              <a:t>clause 8(1)(h) on sanction that prohibits “deprivation” &amp; detention </a:t>
            </a:r>
          </a:p>
          <a:p>
            <a:r>
              <a:rPr lang="en-US" dirty="0"/>
              <a:t>Bill conforms with fundamental principles of natural justice- gender equality, procedural fairness, impartiality, disclosure or interest and leaders to recuse themselves while general natural justice is central to customary or traditional law</a:t>
            </a:r>
          </a:p>
          <a:p>
            <a:endParaRPr lang="en-US" dirty="0"/>
          </a:p>
          <a:p>
            <a:endParaRPr lang="en-US" b="1" dirty="0"/>
          </a:p>
          <a:p>
            <a:endParaRPr lang="en-ZA" dirty="0"/>
          </a:p>
        </p:txBody>
      </p:sp>
    </p:spTree>
    <p:extLst>
      <p:ext uri="{BB962C8B-B14F-4D97-AF65-F5344CB8AC3E}">
        <p14:creationId xmlns:p14="http://schemas.microsoft.com/office/powerpoint/2010/main" val="26583475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Concept of fairness under natural justice </a:t>
            </a:r>
            <a:endParaRPr lang="en-ZA" dirty="0"/>
          </a:p>
        </p:txBody>
      </p:sp>
      <p:sp>
        <p:nvSpPr>
          <p:cNvPr id="3" name="Content Placeholder 2"/>
          <p:cNvSpPr>
            <a:spLocks noGrp="1"/>
          </p:cNvSpPr>
          <p:nvPr>
            <p:ph idx="1"/>
          </p:nvPr>
        </p:nvSpPr>
        <p:spPr/>
        <p:txBody>
          <a:bodyPr>
            <a:normAutofit lnSpcReduction="10000"/>
          </a:bodyPr>
          <a:lstStyle/>
          <a:p>
            <a:r>
              <a:rPr lang="en-US" dirty="0"/>
              <a:t>He urges avoidance of a perspective  lens used to consider traditional system in comparison and undermining it at the promotion of the western formal system as an unfair preconceived and colonial founded thinking- </a:t>
            </a:r>
            <a:r>
              <a:rPr lang="en-US" b="1" dirty="0"/>
              <a:t>arguments that traditional justice system do not conform to the principle of separation of powers and rule of law are ill-conceived and should not be used to find traditional court system unconstitutional</a:t>
            </a:r>
            <a:r>
              <a:rPr lang="en-US" dirty="0"/>
              <a:t>. See 36-38</a:t>
            </a:r>
          </a:p>
          <a:p>
            <a:r>
              <a:rPr lang="en-US" dirty="0"/>
              <a:t>The built in remedy that community holds the leader accountable is what is an available protection promoting and demanding accountability at all levels</a:t>
            </a:r>
            <a:endParaRPr lang="en-ZA" dirty="0"/>
          </a:p>
        </p:txBody>
      </p:sp>
    </p:spTree>
    <p:extLst>
      <p:ext uri="{BB962C8B-B14F-4D97-AF65-F5344CB8AC3E}">
        <p14:creationId xmlns:p14="http://schemas.microsoft.com/office/powerpoint/2010/main" val="37387158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Clause by clause &amp; conceptual difficulties </a:t>
            </a:r>
            <a:endParaRPr lang="en-ZA" b="1" dirty="0"/>
          </a:p>
        </p:txBody>
      </p:sp>
      <p:sp>
        <p:nvSpPr>
          <p:cNvPr id="3" name="Content Placeholder 2"/>
          <p:cNvSpPr>
            <a:spLocks noGrp="1"/>
          </p:cNvSpPr>
          <p:nvPr>
            <p:ph idx="1"/>
          </p:nvPr>
        </p:nvSpPr>
        <p:spPr/>
        <p:txBody>
          <a:bodyPr>
            <a:normAutofit fontScale="92500" lnSpcReduction="20000"/>
          </a:bodyPr>
          <a:lstStyle/>
          <a:p>
            <a:r>
              <a:rPr lang="en-US" dirty="0"/>
              <a:t>Under this topic Advocate addresses matters that may subject or make it suspect to constitutional attacks</a:t>
            </a:r>
          </a:p>
          <a:p>
            <a:r>
              <a:rPr lang="en-US" dirty="0"/>
              <a:t>Appendage &amp; fused concept of a traditional leader as recognized under 211 &amp; 212 (where most argue lack “separation of powers) and a traditional court thus having a governance or political structure of traditional communities seen as the same with their judicial system</a:t>
            </a:r>
          </a:p>
          <a:p>
            <a:r>
              <a:rPr lang="en-US" dirty="0"/>
              <a:t>Separating the issue from the separation of powers principle he argues constitutional recognition of traditional authority as a political/governance while finding authority in the certification judgment argues TC is a judicial system under 166(e) –chapter 8 &amp;12 of the Constitution read with Schedule 6 items 2 and 16</a:t>
            </a:r>
          </a:p>
          <a:p>
            <a:endParaRPr lang="en-ZA" dirty="0"/>
          </a:p>
        </p:txBody>
      </p:sp>
    </p:spTree>
    <p:extLst>
      <p:ext uri="{BB962C8B-B14F-4D97-AF65-F5344CB8AC3E}">
        <p14:creationId xmlns:p14="http://schemas.microsoft.com/office/powerpoint/2010/main" val="42161651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Assertion traditional courts are part of a judicial system </a:t>
            </a:r>
            <a:endParaRPr lang="en-ZA" dirty="0"/>
          </a:p>
        </p:txBody>
      </p:sp>
      <p:sp>
        <p:nvSpPr>
          <p:cNvPr id="3" name="Content Placeholder 2"/>
          <p:cNvSpPr>
            <a:spLocks noGrp="1"/>
          </p:cNvSpPr>
          <p:nvPr>
            <p:ph sz="half" idx="1"/>
          </p:nvPr>
        </p:nvSpPr>
        <p:spPr/>
        <p:txBody>
          <a:bodyPr>
            <a:normAutofit fontScale="62500" lnSpcReduction="20000"/>
          </a:bodyPr>
          <a:lstStyle/>
          <a:p>
            <a:r>
              <a:rPr lang="en-US" dirty="0"/>
              <a:t>Traditional courts perform judicial functions </a:t>
            </a:r>
          </a:p>
          <a:p>
            <a:r>
              <a:rPr lang="en-US" dirty="0"/>
              <a:t>Does the Bill meet constitutional objective in the formation, establishment &amp; appointment to TC as envisaged by 166(e)?</a:t>
            </a:r>
          </a:p>
          <a:p>
            <a:r>
              <a:rPr lang="en-US" dirty="0"/>
              <a:t>Thus Bill must recognize traditional courts within the constitutional contours of 166, 171, 174 &amp;  211(3)-hence national legislation to set this out.</a:t>
            </a:r>
          </a:p>
          <a:p>
            <a:r>
              <a:rPr lang="en-US" dirty="0"/>
              <a:t>TCs can pass constitutional muster if their design is in conformity with </a:t>
            </a:r>
            <a:r>
              <a:rPr lang="en-US" dirty="0" err="1"/>
              <a:t>ss</a:t>
            </a:r>
            <a:r>
              <a:rPr lang="en-US" dirty="0"/>
              <a:t> 8, 9 (undermining BOR), 165,166, study para 54-55 to see the caution on inflating traditional courts and leadership as one</a:t>
            </a:r>
          </a:p>
          <a:p>
            <a:r>
              <a:rPr lang="en-US" dirty="0"/>
              <a:t>No one is mandated to interfere with courts as enjoined by s165(3)-the same applies to TCs</a:t>
            </a:r>
            <a:endParaRPr lang="en-ZA" dirty="0"/>
          </a:p>
        </p:txBody>
      </p:sp>
      <p:sp>
        <p:nvSpPr>
          <p:cNvPr id="4" name="Content Placeholder 3"/>
          <p:cNvSpPr>
            <a:spLocks noGrp="1"/>
          </p:cNvSpPr>
          <p:nvPr>
            <p:ph sz="half" idx="2"/>
          </p:nvPr>
        </p:nvSpPr>
        <p:spPr/>
        <p:txBody>
          <a:bodyPr>
            <a:normAutofit fontScale="62500" lnSpcReduction="20000"/>
          </a:bodyPr>
          <a:lstStyle/>
          <a:p>
            <a:r>
              <a:rPr lang="en-US" dirty="0"/>
              <a:t>Thus </a:t>
            </a:r>
            <a:r>
              <a:rPr lang="en-US" b="1" dirty="0"/>
              <a:t>independence</a:t>
            </a:r>
            <a:r>
              <a:rPr lang="en-US" dirty="0"/>
              <a:t> is crucial as no court may be established without this attribute even if under a s34 type-forum. See para 45</a:t>
            </a:r>
          </a:p>
          <a:p>
            <a:r>
              <a:rPr lang="en-US" dirty="0"/>
              <a:t>So long as the distinction of independence on TC out of traditional leadership, </a:t>
            </a:r>
            <a:r>
              <a:rPr lang="en-US" dirty="0" err="1"/>
              <a:t>Adv</a:t>
            </a:r>
            <a:r>
              <a:rPr lang="en-US" dirty="0"/>
              <a:t> concludes that it is possible to establish traditional courts conforming &amp; in accordance with the Constitution</a:t>
            </a:r>
          </a:p>
          <a:p>
            <a:r>
              <a:rPr lang="en-US" dirty="0"/>
              <a:t>Apex court has accepted the legal &amp; cultural pluralism that need subsist with the SA democratic state and choice</a:t>
            </a:r>
          </a:p>
          <a:p>
            <a:r>
              <a:rPr lang="en-US" dirty="0"/>
              <a:t>However, opinion cautions that continued existence of traditional courts must not continue unconstitutional extension of political power of traditional leaders with traditional courts appendage to this authority as that is clearly unconstitutional </a:t>
            </a:r>
          </a:p>
          <a:p>
            <a:endParaRPr lang="en-ZA" dirty="0"/>
          </a:p>
        </p:txBody>
      </p:sp>
    </p:spTree>
    <p:extLst>
      <p:ext uri="{BB962C8B-B14F-4D97-AF65-F5344CB8AC3E}">
        <p14:creationId xmlns:p14="http://schemas.microsoft.com/office/powerpoint/2010/main" val="37215608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Establishing norms &amp; </a:t>
            </a:r>
            <a:r>
              <a:rPr lang="en-US" dirty="0" err="1"/>
              <a:t>standars</a:t>
            </a:r>
            <a:r>
              <a:rPr lang="en-US" dirty="0"/>
              <a:t> for Traditional Courts </a:t>
            </a:r>
            <a:endParaRPr lang="en-ZA" dirty="0"/>
          </a:p>
        </p:txBody>
      </p:sp>
      <p:sp>
        <p:nvSpPr>
          <p:cNvPr id="3" name="Content Placeholder 2"/>
          <p:cNvSpPr>
            <a:spLocks noGrp="1"/>
          </p:cNvSpPr>
          <p:nvPr>
            <p:ph idx="1"/>
          </p:nvPr>
        </p:nvSpPr>
        <p:spPr/>
        <p:txBody>
          <a:bodyPr>
            <a:normAutofit fontScale="85000" lnSpcReduction="20000"/>
          </a:bodyPr>
          <a:lstStyle/>
          <a:p>
            <a:r>
              <a:rPr lang="en-US" dirty="0" err="1"/>
              <a:t>Adv</a:t>
            </a:r>
            <a:r>
              <a:rPr lang="en-US" dirty="0"/>
              <a:t> argues that what appears where another public office/functionary is conferred with powers to make prescripts that regulate traditional courts such amount to usurping powers of the Chief Justice conferred in 165(6) of the Constitution, thus unconstitutional – see para 58-59</a:t>
            </a:r>
          </a:p>
          <a:p>
            <a:r>
              <a:rPr lang="en-US" dirty="0"/>
              <a:t>The above concern could relate to content of clauses 5, 7(11), 10(2), 16, 17, , especially if Parliament is agreed that traditional courts are to be courts under 166(e) and not merely independent tribunals or forums under s34 of the Constitution- solution related powers may even be granted to the Rules Board by the Bill instead of executive (Minister/MEC or Houses of Traditional leaders)</a:t>
            </a:r>
          </a:p>
          <a:p>
            <a:r>
              <a:rPr lang="en-US" dirty="0"/>
              <a:t>According to s176(2) Parliament must legislate on the security of tenure and removal guidelines for judicial officers of traditional courts- s174(7) &amp; 165(3):Constitution</a:t>
            </a:r>
            <a:endParaRPr lang="en-ZA" dirty="0"/>
          </a:p>
        </p:txBody>
      </p:sp>
    </p:spTree>
    <p:extLst>
      <p:ext uri="{BB962C8B-B14F-4D97-AF65-F5344CB8AC3E}">
        <p14:creationId xmlns:p14="http://schemas.microsoft.com/office/powerpoint/2010/main" val="28219669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Preamble &amp; Definitions </a:t>
            </a:r>
            <a:endParaRPr lang="en-ZA" dirty="0"/>
          </a:p>
        </p:txBody>
      </p:sp>
      <p:sp>
        <p:nvSpPr>
          <p:cNvPr id="3" name="Content Placeholder 2"/>
          <p:cNvSpPr>
            <a:spLocks noGrp="1"/>
          </p:cNvSpPr>
          <p:nvPr>
            <p:ph sz="half" idx="1"/>
          </p:nvPr>
        </p:nvSpPr>
        <p:spPr/>
        <p:txBody>
          <a:bodyPr>
            <a:normAutofit fontScale="85000" lnSpcReduction="20000"/>
          </a:bodyPr>
          <a:lstStyle/>
          <a:p>
            <a:r>
              <a:rPr lang="en-US" dirty="0"/>
              <a:t>Preamble will create interpretive chaos- the obligation to rationalize traditional courts does not arise from the Black Administration Act-so remove </a:t>
            </a:r>
            <a:r>
              <a:rPr lang="en-US" b="1" dirty="0"/>
              <a:t>para1 &amp;2 of Preamble</a:t>
            </a:r>
            <a:r>
              <a:rPr lang="en-US" dirty="0"/>
              <a:t> </a:t>
            </a:r>
          </a:p>
          <a:p>
            <a:r>
              <a:rPr lang="en-US" b="1" dirty="0"/>
              <a:t>Para 3</a:t>
            </a:r>
            <a:r>
              <a:rPr lang="en-US" dirty="0"/>
              <a:t> regarding facets of traditional authority-</a:t>
            </a:r>
            <a:r>
              <a:rPr lang="en-US" dirty="0" err="1"/>
              <a:t>Adv</a:t>
            </a:r>
            <a:r>
              <a:rPr lang="en-US" dirty="0"/>
              <a:t> does not agree that chapter 12 recognizes traditional leadership as a dispute resolving mechanism or function, though Traditional Framework Act did, since that is the sole domain of courts </a:t>
            </a:r>
            <a:endParaRPr lang="en-ZA" dirty="0"/>
          </a:p>
        </p:txBody>
      </p:sp>
      <p:sp>
        <p:nvSpPr>
          <p:cNvPr id="4" name="Content Placeholder 3"/>
          <p:cNvSpPr>
            <a:spLocks noGrp="1"/>
          </p:cNvSpPr>
          <p:nvPr>
            <p:ph sz="half" idx="2"/>
          </p:nvPr>
        </p:nvSpPr>
        <p:spPr/>
        <p:txBody>
          <a:bodyPr>
            <a:normAutofit fontScale="85000" lnSpcReduction="20000"/>
          </a:bodyPr>
          <a:lstStyle/>
          <a:p>
            <a:r>
              <a:rPr lang="en-US" dirty="0"/>
              <a:t>S </a:t>
            </a:r>
            <a:r>
              <a:rPr lang="en-US" b="1" dirty="0"/>
              <a:t>15 of the Traditional &amp; </a:t>
            </a:r>
            <a:r>
              <a:rPr lang="en-US" b="1" dirty="0" err="1"/>
              <a:t>Khoi</a:t>
            </a:r>
            <a:r>
              <a:rPr lang="en-US" b="1" dirty="0"/>
              <a:t>-San Leadership Act </a:t>
            </a:r>
            <a:r>
              <a:rPr lang="en-US" dirty="0"/>
              <a:t>which has repealed the TLFA does not confer the dispute resolution power or function to traditional leadership-neither does </a:t>
            </a:r>
            <a:r>
              <a:rPr lang="en-US" b="1" dirty="0"/>
              <a:t>s19, 20&amp; 25 </a:t>
            </a:r>
            <a:r>
              <a:rPr lang="en-US" dirty="0"/>
              <a:t>discussing functions of traditional councils. Therefore </a:t>
            </a:r>
            <a:r>
              <a:rPr lang="en-US" b="1" dirty="0"/>
              <a:t>remove para4 also &amp; revise 5. </a:t>
            </a:r>
            <a:endParaRPr lang="en-US" dirty="0"/>
          </a:p>
          <a:p>
            <a:r>
              <a:rPr lang="en-US" dirty="0"/>
              <a:t>Definitions- </a:t>
            </a:r>
            <a:r>
              <a:rPr lang="en-US" b="1" dirty="0"/>
              <a:t>CLAUSE 1 </a:t>
            </a:r>
            <a:r>
              <a:rPr lang="en-US" dirty="0"/>
              <a:t>refine traditional court definition to remove related vagueness</a:t>
            </a:r>
          </a:p>
          <a:p>
            <a:r>
              <a:rPr lang="en-US" dirty="0"/>
              <a:t>Clause 2 require serious revision as per paras75-78 </a:t>
            </a:r>
            <a:endParaRPr lang="en-ZA" dirty="0"/>
          </a:p>
        </p:txBody>
      </p:sp>
    </p:spTree>
    <p:extLst>
      <p:ext uri="{BB962C8B-B14F-4D97-AF65-F5344CB8AC3E}">
        <p14:creationId xmlns:p14="http://schemas.microsoft.com/office/powerpoint/2010/main" val="1380871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CLAUSES 3,4 &amp; 5</a:t>
            </a:r>
            <a:endParaRPr lang="en-ZA" dirty="0"/>
          </a:p>
        </p:txBody>
      </p:sp>
      <p:sp>
        <p:nvSpPr>
          <p:cNvPr id="3" name="Content Placeholder 2"/>
          <p:cNvSpPr>
            <a:spLocks noGrp="1"/>
          </p:cNvSpPr>
          <p:nvPr>
            <p:ph sz="half" idx="1"/>
          </p:nvPr>
        </p:nvSpPr>
        <p:spPr/>
        <p:txBody>
          <a:bodyPr>
            <a:normAutofit fontScale="77500" lnSpcReduction="20000"/>
          </a:bodyPr>
          <a:lstStyle/>
          <a:p>
            <a:r>
              <a:rPr lang="en-US" dirty="0"/>
              <a:t>Clause 3- revise to a degree </a:t>
            </a:r>
          </a:p>
          <a:p>
            <a:r>
              <a:rPr lang="en-US" dirty="0"/>
              <a:t>Clause 4- fate assumption that by inheritance traditional leaders should be appointed as judicial officers into a traditional court does not accord with the Constitution-so to promote judicial independence re-look at this provision with alignment to 166, 165 and 174 of Constitution-revise as per para 83-84</a:t>
            </a:r>
            <a:endParaRPr lang="en-ZA" dirty="0"/>
          </a:p>
        </p:txBody>
      </p:sp>
      <p:sp>
        <p:nvSpPr>
          <p:cNvPr id="4" name="Content Placeholder 3"/>
          <p:cNvSpPr>
            <a:spLocks noGrp="1"/>
          </p:cNvSpPr>
          <p:nvPr>
            <p:ph sz="half" idx="2"/>
          </p:nvPr>
        </p:nvSpPr>
        <p:spPr/>
        <p:txBody>
          <a:bodyPr>
            <a:normAutofit fontScale="77500" lnSpcReduction="20000"/>
          </a:bodyPr>
          <a:lstStyle/>
          <a:p>
            <a:r>
              <a:rPr lang="en-US" dirty="0"/>
              <a:t>Clause 5 a serious revamp necessary if Committee agrees that they must e courts under Chapter 8 of the Constitution</a:t>
            </a:r>
          </a:p>
          <a:p>
            <a:r>
              <a:rPr lang="en-US" dirty="0"/>
              <a:t>Failing that and insistence to keep traditional courts as are will continuously violate separation of powers constitutional principle &amp; not suffice as the envisaged rationalization which ensures that TCs are established compliant with Constitution</a:t>
            </a:r>
          </a:p>
          <a:p>
            <a:r>
              <a:rPr lang="en-US" dirty="0"/>
              <a:t>He suggest that legitimacy of this institutional role can be protected if a representative body as oppose to Cabinet Member alone achieves 5(3)</a:t>
            </a:r>
            <a:endParaRPr lang="en-ZA" dirty="0"/>
          </a:p>
        </p:txBody>
      </p:sp>
    </p:spTree>
    <p:extLst>
      <p:ext uri="{BB962C8B-B14F-4D97-AF65-F5344CB8AC3E}">
        <p14:creationId xmlns:p14="http://schemas.microsoft.com/office/powerpoint/2010/main" val="12943879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Clauses 6, 7</a:t>
            </a:r>
            <a:endParaRPr lang="en-ZA" dirty="0"/>
          </a:p>
        </p:txBody>
      </p:sp>
      <p:sp>
        <p:nvSpPr>
          <p:cNvPr id="3" name="Content Placeholder 2"/>
          <p:cNvSpPr>
            <a:spLocks noGrp="1"/>
          </p:cNvSpPr>
          <p:nvPr>
            <p:ph idx="1"/>
          </p:nvPr>
        </p:nvSpPr>
        <p:spPr/>
        <p:txBody>
          <a:bodyPr>
            <a:normAutofit lnSpcReduction="10000"/>
          </a:bodyPr>
          <a:lstStyle/>
          <a:p>
            <a:r>
              <a:rPr lang="en-US" dirty="0"/>
              <a:t>6(3) challengeable on the basis of inconsistency with judicial independence &amp; separation of powers </a:t>
            </a:r>
          </a:p>
          <a:p>
            <a:r>
              <a:rPr lang="en-US" dirty="0"/>
              <a:t>Issues with 7(3)b(ii- issue with procedure vs decision- it is a </a:t>
            </a:r>
            <a:r>
              <a:rPr lang="en-US" b="1" dirty="0"/>
              <a:t>process</a:t>
            </a:r>
            <a:r>
              <a:rPr lang="en-US" dirty="0"/>
              <a:t> that must be impartial as conducted by the presiding traditional leader and not </a:t>
            </a:r>
            <a:r>
              <a:rPr lang="en-US" b="1" dirty="0"/>
              <a:t>the decision </a:t>
            </a:r>
            <a:r>
              <a:rPr lang="en-US" dirty="0"/>
              <a:t>but decision must be fair </a:t>
            </a:r>
          </a:p>
          <a:p>
            <a:r>
              <a:rPr lang="en-US" dirty="0"/>
              <a:t>Legal representation 7(4)(a)- see para94 for full argument- criminal matters cannot escape and deprive right under s35(3)(f) of the Constitution which confers legal representation right.  7(8) challengeable </a:t>
            </a:r>
            <a:r>
              <a:rPr lang="en-US"/>
              <a:t>for vagueness. </a:t>
            </a:r>
            <a:endParaRPr lang="en-US" dirty="0"/>
          </a:p>
          <a:p>
            <a:endParaRPr lang="en-US" dirty="0"/>
          </a:p>
          <a:p>
            <a:endParaRPr lang="en-US" dirty="0"/>
          </a:p>
          <a:p>
            <a:endParaRPr lang="en-ZA" dirty="0"/>
          </a:p>
        </p:txBody>
      </p:sp>
    </p:spTree>
    <p:extLst>
      <p:ext uri="{BB962C8B-B14F-4D97-AF65-F5344CB8AC3E}">
        <p14:creationId xmlns:p14="http://schemas.microsoft.com/office/powerpoint/2010/main" val="19057012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503301" y="1574557"/>
            <a:ext cx="6710362" cy="4813364"/>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457200" indent="-457200">
              <a:buFont typeface="Arial" charset="0"/>
              <a:buChar char="•"/>
            </a:pPr>
            <a:endParaRPr lang="en-US" sz="3200" b="1" dirty="0">
              <a:solidFill>
                <a:schemeClr val="accent4"/>
              </a:solidFill>
            </a:endParaRPr>
          </a:p>
          <a:p>
            <a:pPr marL="457200" indent="-457200">
              <a:buFont typeface="Arial" charset="0"/>
              <a:buChar char="•"/>
            </a:pPr>
            <a:endParaRPr lang="en-US" sz="3200" b="1" dirty="0">
              <a:solidFill>
                <a:schemeClr val="accent4"/>
              </a:solidFill>
            </a:endParaRPr>
          </a:p>
        </p:txBody>
      </p:sp>
      <p:sp>
        <p:nvSpPr>
          <p:cNvPr id="7" name="Rectangle 6"/>
          <p:cNvSpPr/>
          <p:nvPr/>
        </p:nvSpPr>
        <p:spPr>
          <a:xfrm>
            <a:off x="851030" y="1250513"/>
            <a:ext cx="8542352" cy="369332"/>
          </a:xfrm>
          <a:prstGeom prst="rect">
            <a:avLst/>
          </a:prstGeom>
        </p:spPr>
        <p:txBody>
          <a:bodyPr wrap="square">
            <a:spAutoFit/>
          </a:bodyPr>
          <a:lstStyle/>
          <a:p>
            <a:pPr marL="457200">
              <a:spcAft>
                <a:spcPts val="0"/>
              </a:spcAft>
            </a:pPr>
            <a:r>
              <a:rPr lang="en-ZA" dirty="0">
                <a:latin typeface="Calibri" panose="020F0502020204030204" pitchFamily="34" charset="0"/>
                <a:ea typeface="Calibri" panose="020F0502020204030204" pitchFamily="34" charset="0"/>
                <a:cs typeface="Times New Roman" panose="02020603050405020304" pitchFamily="18" charset="0"/>
              </a:rPr>
              <a:t> </a:t>
            </a:r>
            <a:endParaRPr lang="en-ZA" sz="2000" dirty="0">
              <a:latin typeface="Calibri" panose="020F0502020204030204" pitchFamily="34" charset="0"/>
              <a:ea typeface="Calibri" panose="020F0502020204030204" pitchFamily="34" charset="0"/>
              <a:cs typeface="Times New Roman" panose="02020603050405020304" pitchFamily="18" charset="0"/>
            </a:endParaRPr>
          </a:p>
        </p:txBody>
      </p:sp>
      <p:sp>
        <p:nvSpPr>
          <p:cNvPr id="2" name="Title 1"/>
          <p:cNvSpPr>
            <a:spLocks noGrp="1"/>
          </p:cNvSpPr>
          <p:nvPr>
            <p:ph type="title"/>
          </p:nvPr>
        </p:nvSpPr>
        <p:spPr/>
        <p:txBody>
          <a:bodyPr/>
          <a:lstStyle/>
          <a:p>
            <a:r>
              <a:rPr lang="en-US" dirty="0"/>
              <a:t>BACKGROUND PROCESSING OF TCB</a:t>
            </a:r>
            <a:endParaRPr lang="en-ZA" dirty="0"/>
          </a:p>
        </p:txBody>
      </p:sp>
      <p:sp>
        <p:nvSpPr>
          <p:cNvPr id="4" name="Content Placeholder 3"/>
          <p:cNvSpPr>
            <a:spLocks noGrp="1"/>
          </p:cNvSpPr>
          <p:nvPr>
            <p:ph idx="1"/>
          </p:nvPr>
        </p:nvSpPr>
        <p:spPr/>
        <p:txBody>
          <a:bodyPr>
            <a:normAutofit lnSpcReduction="10000"/>
          </a:bodyPr>
          <a:lstStyle/>
          <a:p>
            <a:r>
              <a:rPr lang="en-US" dirty="0"/>
              <a:t>Sometime mid 2021 the Portfolio Committee made a decision that an external legal opinion be obtained from Senior Counsel on the constitutionality of the Traditional Courts Bill as passed by both Houses of Parliament and returned for concurrence to the NA and its portfolio Committee as 1 B 2017 D. </a:t>
            </a:r>
          </a:p>
          <a:p>
            <a:r>
              <a:rPr lang="en-US" dirty="0"/>
              <a:t>Such an opinion has been obtained and delivered by </a:t>
            </a:r>
            <a:r>
              <a:rPr lang="en-US" dirty="0" err="1"/>
              <a:t>Adv</a:t>
            </a:r>
            <a:r>
              <a:rPr lang="en-US" dirty="0"/>
              <a:t> Masuku SC on 12 October 2021. </a:t>
            </a:r>
          </a:p>
          <a:p>
            <a:r>
              <a:rPr lang="en-US" dirty="0"/>
              <a:t>He spoke to the following summarized topics: does the Bill embody the principles of traditional courts system, implications of s34 of the Constitution</a:t>
            </a:r>
            <a:endParaRPr lang="en-ZA" dirty="0"/>
          </a:p>
        </p:txBody>
      </p:sp>
    </p:spTree>
    <p:extLst>
      <p:ext uri="{BB962C8B-B14F-4D97-AF65-F5344CB8AC3E}">
        <p14:creationId xmlns:p14="http://schemas.microsoft.com/office/powerpoint/2010/main" val="28653380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Clauses 7,8</a:t>
            </a:r>
            <a:endParaRPr lang="en-ZA" dirty="0"/>
          </a:p>
        </p:txBody>
      </p:sp>
      <p:sp>
        <p:nvSpPr>
          <p:cNvPr id="3" name="Content Placeholder 2"/>
          <p:cNvSpPr>
            <a:spLocks noGrp="1"/>
          </p:cNvSpPr>
          <p:nvPr>
            <p:ph idx="1"/>
          </p:nvPr>
        </p:nvSpPr>
        <p:spPr/>
        <p:txBody>
          <a:bodyPr>
            <a:normAutofit lnSpcReduction="10000"/>
          </a:bodyPr>
          <a:lstStyle/>
          <a:p>
            <a:r>
              <a:rPr lang="en-US" dirty="0"/>
              <a:t>On the doctrine of vagueness and lacking legal certainty on customary procedure and methods of evidence clause 7(8) remain susceptible to constitutionality challenge </a:t>
            </a:r>
          </a:p>
          <a:p>
            <a:r>
              <a:rPr lang="en-US" dirty="0"/>
              <a:t>Clause 8 court orders suggested to give room to settlement agreement where disputes have been settled by the traditional court</a:t>
            </a:r>
          </a:p>
          <a:p>
            <a:r>
              <a:rPr lang="en-US" dirty="0"/>
              <a:t>Clear the nature of traditional courts-it will then be easier to determine constitutional orders when we know kind of structure it is &amp; whether they are lower than magistrate courts</a:t>
            </a:r>
          </a:p>
        </p:txBody>
      </p:sp>
    </p:spTree>
    <p:extLst>
      <p:ext uri="{BB962C8B-B14F-4D97-AF65-F5344CB8AC3E}">
        <p14:creationId xmlns:p14="http://schemas.microsoft.com/office/powerpoint/2010/main" val="37780868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Nature and impact </a:t>
            </a:r>
            <a:endParaRPr lang="en-ZA" dirty="0"/>
          </a:p>
        </p:txBody>
      </p:sp>
      <p:sp>
        <p:nvSpPr>
          <p:cNvPr id="3" name="Text Placeholder 2"/>
          <p:cNvSpPr>
            <a:spLocks noGrp="1"/>
          </p:cNvSpPr>
          <p:nvPr>
            <p:ph type="body" idx="1"/>
          </p:nvPr>
        </p:nvSpPr>
        <p:spPr/>
        <p:txBody>
          <a:bodyPr/>
          <a:lstStyle/>
          <a:p>
            <a:r>
              <a:rPr lang="en-US" dirty="0"/>
              <a:t>Clause 9 unconstitutional</a:t>
            </a:r>
            <a:endParaRPr lang="en-ZA" dirty="0"/>
          </a:p>
        </p:txBody>
      </p:sp>
      <p:sp>
        <p:nvSpPr>
          <p:cNvPr id="4" name="Content Placeholder 3"/>
          <p:cNvSpPr>
            <a:spLocks noGrp="1"/>
          </p:cNvSpPr>
          <p:nvPr>
            <p:ph sz="half" idx="2"/>
          </p:nvPr>
        </p:nvSpPr>
        <p:spPr/>
        <p:txBody>
          <a:bodyPr>
            <a:normAutofit fontScale="85000" lnSpcReduction="20000"/>
          </a:bodyPr>
          <a:lstStyle/>
          <a:p>
            <a:r>
              <a:rPr lang="en-US" dirty="0"/>
              <a:t>Clause 9 can be cured if all adjudicative roles once nature of these courts is confirmed is given back to presiding officers and taken away from the clerks </a:t>
            </a:r>
          </a:p>
          <a:p>
            <a:r>
              <a:rPr lang="en-US" dirty="0"/>
              <a:t>As nature is clarified the level must also be cleared to appreciate what transfer is on 14 </a:t>
            </a:r>
          </a:p>
          <a:p>
            <a:r>
              <a:rPr lang="en-US" dirty="0" err="1"/>
              <a:t>Adv</a:t>
            </a:r>
            <a:r>
              <a:rPr lang="en-US" dirty="0"/>
              <a:t> argues similarly are Traditional leaders = mag </a:t>
            </a:r>
            <a:r>
              <a:rPr lang="en-US" dirty="0" err="1"/>
              <a:t>crts</a:t>
            </a:r>
            <a:endParaRPr lang="en-ZA" dirty="0"/>
          </a:p>
        </p:txBody>
      </p:sp>
      <p:sp>
        <p:nvSpPr>
          <p:cNvPr id="5" name="Text Placeholder 4"/>
          <p:cNvSpPr>
            <a:spLocks noGrp="1"/>
          </p:cNvSpPr>
          <p:nvPr>
            <p:ph type="body" sz="quarter" idx="3"/>
          </p:nvPr>
        </p:nvSpPr>
        <p:spPr/>
        <p:txBody>
          <a:bodyPr/>
          <a:lstStyle/>
          <a:p>
            <a:r>
              <a:rPr lang="en-US" dirty="0"/>
              <a:t>Clause 14- transfer of disputes </a:t>
            </a:r>
            <a:endParaRPr lang="en-ZA" dirty="0"/>
          </a:p>
        </p:txBody>
      </p:sp>
      <p:sp>
        <p:nvSpPr>
          <p:cNvPr id="6" name="Content Placeholder 5"/>
          <p:cNvSpPr>
            <a:spLocks noGrp="1"/>
          </p:cNvSpPr>
          <p:nvPr>
            <p:ph sz="quarter" idx="4"/>
          </p:nvPr>
        </p:nvSpPr>
        <p:spPr/>
        <p:txBody>
          <a:bodyPr/>
          <a:lstStyle/>
          <a:p>
            <a:r>
              <a:rPr lang="en-US" dirty="0"/>
              <a:t>Referral of matters &amp; exhausting appeal processes- vagueness but if verified a noble idea finding no constitutional challenge</a:t>
            </a:r>
          </a:p>
          <a:p>
            <a:r>
              <a:rPr lang="en-US" dirty="0"/>
              <a:t>Bill must clarify if referral or transfer is the same as appeal or not </a:t>
            </a:r>
            <a:endParaRPr lang="en-ZA" dirty="0"/>
          </a:p>
        </p:txBody>
      </p:sp>
    </p:spTree>
    <p:extLst>
      <p:ext uri="{BB962C8B-B14F-4D97-AF65-F5344CB8AC3E}">
        <p14:creationId xmlns:p14="http://schemas.microsoft.com/office/powerpoint/2010/main" val="35329728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CONCLUSION</a:t>
            </a:r>
            <a:r>
              <a:rPr lang="en-US" dirty="0"/>
              <a:t> </a:t>
            </a:r>
            <a:endParaRPr lang="en-ZA" dirty="0"/>
          </a:p>
        </p:txBody>
      </p:sp>
      <p:sp>
        <p:nvSpPr>
          <p:cNvPr id="3" name="Content Placeholder 2"/>
          <p:cNvSpPr>
            <a:spLocks noGrp="1"/>
          </p:cNvSpPr>
          <p:nvPr>
            <p:ph idx="1"/>
          </p:nvPr>
        </p:nvSpPr>
        <p:spPr/>
        <p:txBody>
          <a:bodyPr>
            <a:normAutofit lnSpcReduction="10000"/>
          </a:bodyPr>
          <a:lstStyle/>
          <a:p>
            <a:r>
              <a:rPr lang="en-US" dirty="0"/>
              <a:t>Judicial power given to traditional leaders as the Bill does in its current form is displaced and constitutionally invalid in consideration of 211 recognition-</a:t>
            </a:r>
            <a:br>
              <a:rPr lang="en-US" dirty="0"/>
            </a:br>
            <a:r>
              <a:rPr lang="en-US" b="1" dirty="0"/>
              <a:t>traditional authority as currently recognized by the Constitution in Chapter 12 does not extend to grant judicial authority</a:t>
            </a:r>
            <a:r>
              <a:rPr lang="en-US" dirty="0"/>
              <a:t> protected under schedule 6, item 16 of the Constitution and reserved for traditional courts which can be any structure </a:t>
            </a:r>
            <a:r>
              <a:rPr lang="en-US"/>
              <a:t>mentioned under s34. </a:t>
            </a:r>
            <a:endParaRPr lang="en-US" dirty="0"/>
          </a:p>
          <a:p>
            <a:r>
              <a:rPr lang="en-US" dirty="0"/>
              <a:t>Correct conferral of judicial power and all shall be well.</a:t>
            </a:r>
          </a:p>
          <a:p>
            <a:r>
              <a:rPr lang="en-US" b="1" dirty="0"/>
              <a:t>Opt out principle could on its own promote disregard for the equality before the law principle</a:t>
            </a:r>
            <a:r>
              <a:rPr lang="en-US" dirty="0"/>
              <a:t>.</a:t>
            </a:r>
            <a:endParaRPr lang="en-ZA" dirty="0"/>
          </a:p>
        </p:txBody>
      </p:sp>
    </p:spTree>
    <p:extLst>
      <p:ext uri="{BB962C8B-B14F-4D97-AF65-F5344CB8AC3E}">
        <p14:creationId xmlns:p14="http://schemas.microsoft.com/office/powerpoint/2010/main" val="40272567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097215" y="2628878"/>
            <a:ext cx="7790693" cy="995559"/>
          </a:xfrm>
        </p:spPr>
        <p:txBody>
          <a:bodyPr>
            <a:normAutofit/>
          </a:bodyPr>
          <a:lstStyle/>
          <a:p>
            <a:pPr algn="ctr"/>
            <a:r>
              <a:rPr lang="en-US" sz="6000" b="1" dirty="0">
                <a:latin typeface="Arial" panose="020B0604020202020204" pitchFamily="34" charset="0"/>
                <a:cs typeface="Arial" panose="020B0604020202020204" pitchFamily="34" charset="0"/>
              </a:rPr>
              <a:t>THE END </a:t>
            </a:r>
          </a:p>
        </p:txBody>
      </p:sp>
      <p:sp>
        <p:nvSpPr>
          <p:cNvPr id="5" name="Title 1"/>
          <p:cNvSpPr txBox="1">
            <a:spLocks/>
          </p:cNvSpPr>
          <p:nvPr/>
        </p:nvSpPr>
        <p:spPr>
          <a:xfrm>
            <a:off x="503301" y="1574557"/>
            <a:ext cx="6710362" cy="4813364"/>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457200" indent="-457200">
              <a:buFont typeface="Arial" charset="0"/>
              <a:buChar char="•"/>
            </a:pPr>
            <a:endParaRPr lang="en-US" sz="3200" b="1" dirty="0">
              <a:solidFill>
                <a:schemeClr val="accent4"/>
              </a:solidFill>
            </a:endParaRPr>
          </a:p>
          <a:p>
            <a:pPr marL="457200" indent="-457200">
              <a:buFont typeface="Arial" charset="0"/>
              <a:buChar char="•"/>
            </a:pPr>
            <a:endParaRPr lang="en-US" sz="3200" b="1" dirty="0">
              <a:solidFill>
                <a:schemeClr val="accent4"/>
              </a:solidFill>
            </a:endParaRPr>
          </a:p>
        </p:txBody>
      </p:sp>
    </p:spTree>
    <p:extLst>
      <p:ext uri="{BB962C8B-B14F-4D97-AF65-F5344CB8AC3E}">
        <p14:creationId xmlns:p14="http://schemas.microsoft.com/office/powerpoint/2010/main" val="11260701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What is the implication of s34 on TC</a:t>
            </a:r>
            <a:endParaRPr lang="en-ZA" b="1" dirty="0"/>
          </a:p>
        </p:txBody>
      </p:sp>
      <p:sp>
        <p:nvSpPr>
          <p:cNvPr id="3" name="Content Placeholder 2"/>
          <p:cNvSpPr>
            <a:spLocks noGrp="1"/>
          </p:cNvSpPr>
          <p:nvPr>
            <p:ph idx="1"/>
          </p:nvPr>
        </p:nvSpPr>
        <p:spPr/>
        <p:txBody>
          <a:bodyPr>
            <a:normAutofit fontScale="85000" lnSpcReduction="10000"/>
          </a:bodyPr>
          <a:lstStyle/>
          <a:p>
            <a:r>
              <a:rPr lang="en-US" dirty="0"/>
              <a:t>Are these courts a court under chapter 8 and s 166(e) of the Constitution or s34 appropriate place of a fair public hearing? </a:t>
            </a:r>
          </a:p>
          <a:p>
            <a:r>
              <a:rPr lang="en-US" dirty="0"/>
              <a:t>If so, what becomes of the appointment process as set out in section 174 of the Constitution? </a:t>
            </a:r>
          </a:p>
          <a:p>
            <a:r>
              <a:rPr lang="en-US" dirty="0"/>
              <a:t>What about the principles of separation of powers and independence inherent to court’s powers and which is non-existent for Traditional Courts</a:t>
            </a:r>
          </a:p>
          <a:p>
            <a:r>
              <a:rPr lang="en-US" dirty="0"/>
              <a:t>He further takes the Committee to the implications of Chapter 12 recognition of traditional authorities as they are by the Constitution in contrast to the requirements of chapter 8 courts of justice vs s34 where appropriate independent and impartial tribunals or forums are envisaged</a:t>
            </a:r>
            <a:endParaRPr lang="en-ZA" dirty="0"/>
          </a:p>
        </p:txBody>
      </p:sp>
    </p:spTree>
    <p:extLst>
      <p:ext uri="{BB962C8B-B14F-4D97-AF65-F5344CB8AC3E}">
        <p14:creationId xmlns:p14="http://schemas.microsoft.com/office/powerpoint/2010/main" val="34342906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Supreme law &amp; Traditional Courts </a:t>
            </a:r>
            <a:endParaRPr lang="en-ZA" b="1" dirty="0"/>
          </a:p>
        </p:txBody>
      </p:sp>
      <p:sp>
        <p:nvSpPr>
          <p:cNvPr id="3" name="Content Placeholder 2"/>
          <p:cNvSpPr>
            <a:spLocks noGrp="1"/>
          </p:cNvSpPr>
          <p:nvPr>
            <p:ph idx="1"/>
          </p:nvPr>
        </p:nvSpPr>
        <p:spPr/>
        <p:txBody>
          <a:bodyPr/>
          <a:lstStyle/>
          <a:p>
            <a:r>
              <a:rPr lang="en-US" dirty="0"/>
              <a:t>Chapter 12 of the constitution -211 the </a:t>
            </a:r>
            <a:r>
              <a:rPr lang="en-US" b="1" dirty="0"/>
              <a:t>institution </a:t>
            </a:r>
            <a:r>
              <a:rPr lang="en-US" dirty="0"/>
              <a:t>(inclusive of traditional authority in its entirety), status, and role </a:t>
            </a:r>
            <a:r>
              <a:rPr lang="en-US" b="1" dirty="0"/>
              <a:t>of traditional leadership</a:t>
            </a:r>
            <a:r>
              <a:rPr lang="en-US" dirty="0"/>
              <a:t>, </a:t>
            </a:r>
            <a:r>
              <a:rPr lang="en-US" b="1" dirty="0"/>
              <a:t>according to customary law</a:t>
            </a:r>
            <a:r>
              <a:rPr lang="en-US" dirty="0"/>
              <a:t>, </a:t>
            </a:r>
            <a:r>
              <a:rPr lang="en-US" b="1" dirty="0"/>
              <a:t>are recognized</a:t>
            </a:r>
            <a:r>
              <a:rPr lang="en-US" dirty="0"/>
              <a:t>, subject to the </a:t>
            </a:r>
            <a:r>
              <a:rPr lang="en-US" b="1" dirty="0"/>
              <a:t>Constitution- </a:t>
            </a:r>
            <a:r>
              <a:rPr lang="en-US" dirty="0"/>
              <a:t>what does this provision mean? </a:t>
            </a:r>
          </a:p>
          <a:p>
            <a:r>
              <a:rPr lang="en-US" dirty="0"/>
              <a:t>Schedule 6 item 16 of the Constitution addressing “transitional arrangements related to “courts” make specific inclusion of “traditional courts” as courts existing and continue as such at the commencement of the final Constitution- </a:t>
            </a:r>
            <a:r>
              <a:rPr lang="en-US" b="1" dirty="0"/>
              <a:t>what this provision also mean? </a:t>
            </a:r>
            <a:endParaRPr lang="en-ZA" b="1" dirty="0"/>
          </a:p>
        </p:txBody>
      </p:sp>
    </p:spTree>
    <p:extLst>
      <p:ext uri="{BB962C8B-B14F-4D97-AF65-F5344CB8AC3E}">
        <p14:creationId xmlns:p14="http://schemas.microsoft.com/office/powerpoint/2010/main" val="1216091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Traditional courts in schedule 6:16</a:t>
            </a:r>
            <a:endParaRPr lang="en-ZA" b="1" dirty="0"/>
          </a:p>
        </p:txBody>
      </p:sp>
      <p:sp>
        <p:nvSpPr>
          <p:cNvPr id="3" name="Content Placeholder 2"/>
          <p:cNvSpPr>
            <a:spLocks noGrp="1"/>
          </p:cNvSpPr>
          <p:nvPr>
            <p:ph idx="1"/>
          </p:nvPr>
        </p:nvSpPr>
        <p:spPr/>
        <p:txBody>
          <a:bodyPr>
            <a:normAutofit fontScale="92500" lnSpcReduction="20000"/>
          </a:bodyPr>
          <a:lstStyle/>
          <a:p>
            <a:r>
              <a:rPr lang="en-US" dirty="0"/>
              <a:t>Opposed to traditional authority recognition in s211, Traditional courts are subjected to three other factors to find and promote their existence and continuity-</a:t>
            </a:r>
          </a:p>
          <a:p>
            <a:r>
              <a:rPr lang="en-US" dirty="0"/>
              <a:t>1- they are </a:t>
            </a:r>
            <a:r>
              <a:rPr lang="en-US" b="1" dirty="0"/>
              <a:t>subjected to any amendment or repeal of that legislation that was applicable to them</a:t>
            </a:r>
            <a:r>
              <a:rPr lang="en-US" dirty="0"/>
              <a:t>; 2- and then </a:t>
            </a:r>
            <a:r>
              <a:rPr lang="en-US" b="1" dirty="0"/>
              <a:t>consistency with the constitution</a:t>
            </a:r>
            <a:r>
              <a:rPr lang="en-US" dirty="0"/>
              <a:t>; the 3</a:t>
            </a:r>
            <a:r>
              <a:rPr lang="en-US" baseline="30000" dirty="0"/>
              <a:t>rd</a:t>
            </a:r>
            <a:r>
              <a:rPr lang="en-US" dirty="0"/>
              <a:t> as a structure of the institution recognized with its status and role under traditional leadership-at all times </a:t>
            </a:r>
            <a:r>
              <a:rPr lang="en-US" b="1" dirty="0"/>
              <a:t>must be subjected to the Constitution especially BOR</a:t>
            </a:r>
          </a:p>
          <a:p>
            <a:r>
              <a:rPr lang="en-US" dirty="0"/>
              <a:t>It is in this entanglement that Advocate drew the distinctions that require serious considerations whether constitutional muster may pass, even as the Constitution itself has created a legal quagmire for the continued existence of traditional courts. </a:t>
            </a:r>
            <a:endParaRPr lang="en-ZA" dirty="0"/>
          </a:p>
        </p:txBody>
      </p:sp>
    </p:spTree>
    <p:extLst>
      <p:ext uri="{BB962C8B-B14F-4D97-AF65-F5344CB8AC3E}">
        <p14:creationId xmlns:p14="http://schemas.microsoft.com/office/powerpoint/2010/main" val="40495147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Is this the rationalization Parliament is producing &amp; pleased with? </a:t>
            </a:r>
            <a:endParaRPr lang="en-ZA" b="1" dirty="0"/>
          </a:p>
        </p:txBody>
      </p:sp>
      <p:sp>
        <p:nvSpPr>
          <p:cNvPr id="3" name="Content Placeholder 2"/>
          <p:cNvSpPr>
            <a:spLocks noGrp="1"/>
          </p:cNvSpPr>
          <p:nvPr>
            <p:ph idx="1"/>
          </p:nvPr>
        </p:nvSpPr>
        <p:spPr/>
        <p:txBody>
          <a:bodyPr>
            <a:normAutofit lnSpcReduction="10000"/>
          </a:bodyPr>
          <a:lstStyle/>
          <a:p>
            <a:r>
              <a:rPr lang="en-US" dirty="0"/>
              <a:t>As per Schedule 6 item 16 sub 6(a) the crucial question for this Committee to answer at this stage of the Bill, namely the final stage where after, if agreed it goes to the President for assent and promulgation into law, </a:t>
            </a:r>
            <a:r>
              <a:rPr lang="en-US" b="1" dirty="0"/>
              <a:t>are they rationalized as traditional courts aligned with the judicial system suited to the requirements of the new Constitution or not? </a:t>
            </a:r>
            <a:r>
              <a:rPr lang="en-US" dirty="0"/>
              <a:t> </a:t>
            </a:r>
          </a:p>
          <a:p>
            <a:r>
              <a:rPr lang="en-US" dirty="0"/>
              <a:t>Hence, everything the Advocate raised in the opinion sought to alert and ask the Committee whether or not this rationalization is suited for all requirements of a justice system as envisaged right through the Constitution. </a:t>
            </a:r>
            <a:endParaRPr lang="en-ZA" dirty="0"/>
          </a:p>
        </p:txBody>
      </p:sp>
    </p:spTree>
    <p:extLst>
      <p:ext uri="{BB962C8B-B14F-4D97-AF65-F5344CB8AC3E}">
        <p14:creationId xmlns:p14="http://schemas.microsoft.com/office/powerpoint/2010/main" val="19534763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Section 34 is a Right </a:t>
            </a:r>
            <a:endParaRPr lang="en-ZA" b="1" dirty="0"/>
          </a:p>
        </p:txBody>
      </p:sp>
      <p:sp>
        <p:nvSpPr>
          <p:cNvPr id="3" name="Content Placeholder 2"/>
          <p:cNvSpPr>
            <a:spLocks noGrp="1"/>
          </p:cNvSpPr>
          <p:nvPr>
            <p:ph idx="1"/>
          </p:nvPr>
        </p:nvSpPr>
        <p:spPr/>
        <p:txBody>
          <a:bodyPr/>
          <a:lstStyle/>
          <a:p>
            <a:r>
              <a:rPr lang="en-US" b="1" dirty="0"/>
              <a:t>Everyone </a:t>
            </a:r>
            <a:r>
              <a:rPr lang="en-US" dirty="0"/>
              <a:t>has a right </a:t>
            </a:r>
            <a:r>
              <a:rPr lang="en-US" b="1" dirty="0"/>
              <a:t>to have any dispute </a:t>
            </a:r>
            <a:r>
              <a:rPr lang="en-US" dirty="0"/>
              <a:t>capable of being</a:t>
            </a:r>
            <a:r>
              <a:rPr lang="en-US" b="1" dirty="0"/>
              <a:t> of resolve by the application of law-</a:t>
            </a:r>
            <a:r>
              <a:rPr lang="en-US" dirty="0"/>
              <a:t> to be decided (where) </a:t>
            </a:r>
            <a:r>
              <a:rPr lang="en-US" b="1" dirty="0"/>
              <a:t>in a fair public hearing </a:t>
            </a:r>
            <a:r>
              <a:rPr lang="en-US" dirty="0"/>
              <a:t>before (a) </a:t>
            </a:r>
            <a:r>
              <a:rPr lang="en-US" b="1" dirty="0"/>
              <a:t>a court</a:t>
            </a:r>
            <a:r>
              <a:rPr lang="en-US" dirty="0"/>
              <a:t>= judicial system in chapter 8 of the Constitution or where it is appropriate before (b) </a:t>
            </a:r>
            <a:r>
              <a:rPr lang="en-US" b="1" dirty="0"/>
              <a:t>another independent and impartial tribunal</a:t>
            </a:r>
            <a:r>
              <a:rPr lang="en-US" dirty="0"/>
              <a:t> or (c) another </a:t>
            </a:r>
            <a:r>
              <a:rPr lang="en-US" b="1" dirty="0"/>
              <a:t>independent and impartial forum </a:t>
            </a:r>
          </a:p>
          <a:p>
            <a:r>
              <a:rPr lang="en-US" b="1" dirty="0"/>
              <a:t>WHAT DOES THE BILL CHOOSE OR DETERMINE TRADITIONAL COURTS TO BE? </a:t>
            </a:r>
            <a:r>
              <a:rPr lang="en-US" dirty="0">
                <a:solidFill>
                  <a:srgbClr val="FF0000"/>
                </a:solidFill>
              </a:rPr>
              <a:t>COURT!</a:t>
            </a:r>
            <a:r>
              <a:rPr lang="en-US" b="1" dirty="0"/>
              <a:t> </a:t>
            </a:r>
            <a:r>
              <a:rPr lang="en-US" dirty="0">
                <a:solidFill>
                  <a:srgbClr val="00B0F0"/>
                </a:solidFill>
              </a:rPr>
              <a:t>TRIBUNAL!</a:t>
            </a:r>
            <a:r>
              <a:rPr lang="en-US" b="1" dirty="0"/>
              <a:t> </a:t>
            </a:r>
            <a:r>
              <a:rPr lang="en-US" dirty="0">
                <a:solidFill>
                  <a:srgbClr val="7030A0"/>
                </a:solidFill>
              </a:rPr>
              <a:t>FORUM!</a:t>
            </a:r>
            <a:endParaRPr lang="en-ZA" dirty="0">
              <a:solidFill>
                <a:srgbClr val="7030A0"/>
              </a:solidFill>
            </a:endParaRPr>
          </a:p>
        </p:txBody>
      </p:sp>
    </p:spTree>
    <p:extLst>
      <p:ext uri="{BB962C8B-B14F-4D97-AF65-F5344CB8AC3E}">
        <p14:creationId xmlns:p14="http://schemas.microsoft.com/office/powerpoint/2010/main" val="12463101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CONCEPTUAL ISSUES </a:t>
            </a:r>
            <a:endParaRPr lang="en-ZA" b="1" dirty="0"/>
          </a:p>
        </p:txBody>
      </p:sp>
      <p:sp>
        <p:nvSpPr>
          <p:cNvPr id="3" name="Content Placeholder 2"/>
          <p:cNvSpPr>
            <a:spLocks noGrp="1"/>
          </p:cNvSpPr>
          <p:nvPr>
            <p:ph idx="1"/>
          </p:nvPr>
        </p:nvSpPr>
        <p:spPr/>
        <p:txBody>
          <a:bodyPr>
            <a:normAutofit lnSpcReduction="10000"/>
          </a:bodyPr>
          <a:lstStyle/>
          <a:p>
            <a:r>
              <a:rPr lang="en-US" dirty="0"/>
              <a:t>S34 is a right to everyone to have dispute resolved by a court , “independent and impartial tribunal or forum”</a:t>
            </a:r>
          </a:p>
          <a:p>
            <a:r>
              <a:rPr lang="en-US" dirty="0"/>
              <a:t>How such independent&amp; impartial tribunal or forum is established? </a:t>
            </a:r>
          </a:p>
          <a:p>
            <a:r>
              <a:rPr lang="en-US" b="1" dirty="0"/>
              <a:t>Traditional leadership role is constitutionally declared as one at local level affecting local communities</a:t>
            </a:r>
            <a:r>
              <a:rPr lang="en-US" dirty="0"/>
              <a:t> to accommodate the none-homogenous and evolving cultures or traditions of all societies or traditional communities </a:t>
            </a:r>
          </a:p>
          <a:p>
            <a:r>
              <a:rPr lang="en-US" dirty="0"/>
              <a:t>Varied nature of our cultures is catered for in relevant &amp; applicable legislation on customary law</a:t>
            </a:r>
            <a:endParaRPr lang="en-ZA" dirty="0"/>
          </a:p>
        </p:txBody>
      </p:sp>
    </p:spTree>
    <p:extLst>
      <p:ext uri="{BB962C8B-B14F-4D97-AF65-F5344CB8AC3E}">
        <p14:creationId xmlns:p14="http://schemas.microsoft.com/office/powerpoint/2010/main" val="21312177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CONCEPTUAL ISSUES CONTI…</a:t>
            </a:r>
            <a:endParaRPr lang="en-ZA" b="1" dirty="0"/>
          </a:p>
        </p:txBody>
      </p:sp>
      <p:sp>
        <p:nvSpPr>
          <p:cNvPr id="3" name="Content Placeholder 2"/>
          <p:cNvSpPr>
            <a:spLocks noGrp="1"/>
          </p:cNvSpPr>
          <p:nvPr>
            <p:ph idx="1"/>
          </p:nvPr>
        </p:nvSpPr>
        <p:spPr/>
        <p:txBody>
          <a:bodyPr>
            <a:normAutofit lnSpcReduction="10000"/>
          </a:bodyPr>
          <a:lstStyle/>
          <a:p>
            <a:r>
              <a:rPr lang="en-US" b="1" dirty="0"/>
              <a:t>Nature and character of traditional courts</a:t>
            </a:r>
            <a:r>
              <a:rPr lang="en-US" dirty="0"/>
              <a:t>- see para 10-13 of the legal opinion- informal legal system as opposed to the formal legal system that was brought by colonial thinking and concepts- does informality mean they lack attribute of independence and impartiality? </a:t>
            </a:r>
          </a:p>
          <a:p>
            <a:r>
              <a:rPr lang="en-US" dirty="0"/>
              <a:t>The traditional justice systems have been evolving, continue to exist and so Parliament should decide on ensuring certain features of their independence and impartiality on their legislated </a:t>
            </a:r>
            <a:r>
              <a:rPr lang="en-US" b="1" dirty="0"/>
              <a:t>formation</a:t>
            </a:r>
            <a:r>
              <a:rPr lang="en-US" dirty="0"/>
              <a:t>, </a:t>
            </a:r>
            <a:r>
              <a:rPr lang="en-US" b="1" dirty="0"/>
              <a:t>purpose</a:t>
            </a:r>
            <a:r>
              <a:rPr lang="en-US" dirty="0"/>
              <a:t> and </a:t>
            </a:r>
            <a:r>
              <a:rPr lang="en-US" b="1" dirty="0"/>
              <a:t>composition ensuring the injunction of s39(2) </a:t>
            </a:r>
            <a:r>
              <a:rPr lang="en-US" dirty="0"/>
              <a:t>Constitution</a:t>
            </a:r>
          </a:p>
          <a:p>
            <a:endParaRPr lang="en-ZA" dirty="0"/>
          </a:p>
        </p:txBody>
      </p:sp>
    </p:spTree>
    <p:extLst>
      <p:ext uri="{BB962C8B-B14F-4D97-AF65-F5344CB8AC3E}">
        <p14:creationId xmlns:p14="http://schemas.microsoft.com/office/powerpoint/2010/main" val="328398388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46674</TotalTime>
  <Words>2371</Words>
  <Application>Microsoft Office PowerPoint</Application>
  <PresentationFormat>A4 Paper (210x297 mm)</PresentationFormat>
  <Paragraphs>102</Paragraphs>
  <Slides>23</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vt:lpstr>
      <vt:lpstr>Calibri</vt:lpstr>
      <vt:lpstr>Calibri Light</vt:lpstr>
      <vt:lpstr>Office Theme</vt:lpstr>
      <vt:lpstr>   </vt:lpstr>
      <vt:lpstr>BACKGROUND PROCESSING OF TCB</vt:lpstr>
      <vt:lpstr>What is the implication of s34 on TC</vt:lpstr>
      <vt:lpstr>Supreme law &amp; Traditional Courts </vt:lpstr>
      <vt:lpstr>Traditional courts in schedule 6:16</vt:lpstr>
      <vt:lpstr>Is this the rationalization Parliament is producing &amp; pleased with? </vt:lpstr>
      <vt:lpstr>Section 34 is a Right </vt:lpstr>
      <vt:lpstr>CONCEPTUAL ISSUES </vt:lpstr>
      <vt:lpstr>CONCEPTUAL ISSUES CONTI…</vt:lpstr>
      <vt:lpstr>CONCEPTUAL ISSUES </vt:lpstr>
      <vt:lpstr>Summing up position on legal representation</vt:lpstr>
      <vt:lpstr>Conceptual issues continued.. </vt:lpstr>
      <vt:lpstr>Concept of fairness under natural justice </vt:lpstr>
      <vt:lpstr>Clause by clause &amp; conceptual difficulties </vt:lpstr>
      <vt:lpstr>Assertion traditional courts are part of a judicial system </vt:lpstr>
      <vt:lpstr>Establishing norms &amp; standars for Traditional Courts </vt:lpstr>
      <vt:lpstr>Preamble &amp; Definitions </vt:lpstr>
      <vt:lpstr>CLAUSES 3,4 &amp; 5</vt:lpstr>
      <vt:lpstr>Clauses 6, 7</vt:lpstr>
      <vt:lpstr>Clauses 7,8</vt:lpstr>
      <vt:lpstr>Nature and impact </vt:lpstr>
      <vt:lpstr>CONCLUSION </vt:lpstr>
      <vt:lpstr>THE END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Rashaad</cp:lastModifiedBy>
  <cp:revision>347</cp:revision>
  <cp:lastPrinted>2019-01-14T13:21:45Z</cp:lastPrinted>
  <dcterms:created xsi:type="dcterms:W3CDTF">2018-09-19T18:24:14Z</dcterms:created>
  <dcterms:modified xsi:type="dcterms:W3CDTF">2022-06-10T16:33:49Z</dcterms:modified>
</cp:coreProperties>
</file>