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734" r:id="rId3"/>
    <p:sldId id="261" r:id="rId4"/>
    <p:sldId id="731" r:id="rId5"/>
    <p:sldId id="713" r:id="rId6"/>
    <p:sldId id="739" r:id="rId7"/>
    <p:sldId id="740" r:id="rId8"/>
    <p:sldId id="735" r:id="rId9"/>
    <p:sldId id="737" r:id="rId10"/>
    <p:sldId id="738" r:id="rId11"/>
    <p:sldId id="741" r:id="rId12"/>
    <p:sldId id="732" r:id="rId13"/>
    <p:sldId id="736" r:id="rId14"/>
    <p:sldId id="7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790"/>
    <a:srgbClr val="FEE8EC"/>
    <a:srgbClr val="F94D6A"/>
    <a:srgbClr val="629080"/>
    <a:srgbClr val="FDB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6447" autoAdjust="0"/>
  </p:normalViewPr>
  <p:slideViewPr>
    <p:cSldViewPr snapToGrid="0">
      <p:cViewPr varScale="1">
        <p:scale>
          <a:sx n="63" d="100"/>
          <a:sy n="63" d="100"/>
        </p:scale>
        <p:origin x="876" y="78"/>
      </p:cViewPr>
      <p:guideLst/>
    </p:cSldViewPr>
  </p:slideViewPr>
  <p:outlineViewPr>
    <p:cViewPr>
      <p:scale>
        <a:sx n="33" d="100"/>
        <a:sy n="33" d="100"/>
      </p:scale>
      <p:origin x="0" y="-2165"/>
    </p:cViewPr>
  </p:outlineViewPr>
  <p:notesTextViewPr>
    <p:cViewPr>
      <p:scale>
        <a:sx n="1" d="1"/>
        <a:sy n="1" d="1"/>
      </p:scale>
      <p:origin x="0" y="0"/>
    </p:cViewPr>
  </p:notesTextViewPr>
  <p:sorterViewPr>
    <p:cViewPr>
      <p:scale>
        <a:sx n="192" d="100"/>
        <a:sy n="1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7981-BB2D-4631-9B07-0FFD6499B5B5}" type="doc">
      <dgm:prSet loTypeId="urn:microsoft.com/office/officeart/2005/8/layout/StepDownProcess" loCatId="process" qsTypeId="urn:microsoft.com/office/officeart/2005/8/quickstyle/simple1" qsCatId="simple" csTypeId="urn:microsoft.com/office/officeart/2005/8/colors/accent6_1" csCatId="accent6" phldr="1"/>
      <dgm:spPr/>
      <dgm:t>
        <a:bodyPr/>
        <a:lstStyle/>
        <a:p>
          <a:endParaRPr lang="en-GB"/>
        </a:p>
      </dgm:t>
    </dgm:pt>
    <dgm:pt modelId="{53512119-F9EE-4D25-A1D4-1EFE41FE1F39}">
      <dgm:prSet/>
      <dgm:spPr/>
      <dgm:t>
        <a:bodyPr/>
        <a:lstStyle/>
        <a:p>
          <a:pPr algn="just"/>
          <a:r>
            <a:rPr lang="en-GB" noProof="0" dirty="0">
              <a:latin typeface="Verdana" panose="020B0604030504040204" pitchFamily="34" charset="0"/>
              <a:ea typeface="Verdana" panose="020B0604030504040204" pitchFamily="34" charset="0"/>
            </a:rPr>
            <a:t>The Authority issued Radio Frequency Spectrum Licences to successful bidders by 10 May 2022 after receiving the proportional payment of the auction fees. </a:t>
          </a:r>
        </a:p>
      </dgm:t>
    </dgm:pt>
    <dgm:pt modelId="{E712EC56-6EA2-4632-9971-90FF67EA7877}" type="parTrans" cxnId="{B8569058-7A98-441A-A73D-3DB56D405EAF}">
      <dgm:prSet/>
      <dgm:spPr/>
      <dgm:t>
        <a:bodyPr/>
        <a:lstStyle/>
        <a:p>
          <a:endParaRPr lang="en-GB"/>
        </a:p>
      </dgm:t>
    </dgm:pt>
    <dgm:pt modelId="{54494C7F-213E-414E-B2EB-C245C24804FE}" type="sibTrans" cxnId="{B8569058-7A98-441A-A73D-3DB56D405EAF}">
      <dgm:prSet/>
      <dgm:spPr/>
      <dgm:t>
        <a:bodyPr/>
        <a:lstStyle/>
        <a:p>
          <a:endParaRPr lang="en-GB"/>
        </a:p>
      </dgm:t>
    </dgm:pt>
    <dgm:pt modelId="{0410E20C-0A0C-4FEC-B2F6-CBF303FF832C}">
      <dgm:prSet/>
      <dgm:spPr/>
      <dgm:t>
        <a:bodyPr/>
        <a:lstStyle/>
        <a:p>
          <a:pPr algn="just"/>
          <a:r>
            <a:rPr lang="en-US" dirty="0">
              <a:latin typeface="Verdana" panose="020B0604030504040204" pitchFamily="34" charset="0"/>
              <a:ea typeface="Verdana" panose="020B0604030504040204" pitchFamily="34" charset="0"/>
            </a:rPr>
            <a:t>The social obligations relating to connecting various public institutions is in the process to be finalized. Consultation with the DCDT has commenced and it is envisaged that they will be concluded in this financial year.</a:t>
          </a:r>
        </a:p>
      </dgm:t>
    </dgm:pt>
    <dgm:pt modelId="{5344B8ED-55EB-4C67-BD4B-9B36E280404B}" type="parTrans" cxnId="{DDF90404-4672-4491-A42B-6DB1B5962A45}">
      <dgm:prSet/>
      <dgm:spPr/>
      <dgm:t>
        <a:bodyPr/>
        <a:lstStyle/>
        <a:p>
          <a:endParaRPr lang="en-GB"/>
        </a:p>
      </dgm:t>
    </dgm:pt>
    <dgm:pt modelId="{D4ED0F09-D8D8-4F57-BC7D-02D03894F48E}" type="sibTrans" cxnId="{DDF90404-4672-4491-A42B-6DB1B5962A45}">
      <dgm:prSet/>
      <dgm:spPr/>
      <dgm:t>
        <a:bodyPr/>
        <a:lstStyle/>
        <a:p>
          <a:endParaRPr lang="en-GB"/>
        </a:p>
      </dgm:t>
    </dgm:pt>
    <dgm:pt modelId="{8E815E0B-F8D2-4B02-A52B-F9CCC579885C}" type="pres">
      <dgm:prSet presAssocID="{22C37981-BB2D-4631-9B07-0FFD6499B5B5}" presName="rootnode" presStyleCnt="0">
        <dgm:presLayoutVars>
          <dgm:chMax/>
          <dgm:chPref/>
          <dgm:dir/>
          <dgm:animLvl val="lvl"/>
        </dgm:presLayoutVars>
      </dgm:prSet>
      <dgm:spPr/>
      <dgm:t>
        <a:bodyPr/>
        <a:lstStyle/>
        <a:p>
          <a:endParaRPr lang="en-US"/>
        </a:p>
      </dgm:t>
    </dgm:pt>
    <dgm:pt modelId="{515AD72F-1106-4F57-88CD-C59EA8FDCC2E}" type="pres">
      <dgm:prSet presAssocID="{53512119-F9EE-4D25-A1D4-1EFE41FE1F39}" presName="composite" presStyleCnt="0"/>
      <dgm:spPr/>
    </dgm:pt>
    <dgm:pt modelId="{830B51D7-07D0-488D-A2AD-729B1AB37680}" type="pres">
      <dgm:prSet presAssocID="{53512119-F9EE-4D25-A1D4-1EFE41FE1F39}" presName="bentUpArrow1" presStyleLbl="alignImgPlace1" presStyleIdx="0" presStyleCnt="1"/>
      <dgm:spPr/>
    </dgm:pt>
    <dgm:pt modelId="{4E8598BA-E97D-4B98-B4C3-E36B9D83FAAE}" type="pres">
      <dgm:prSet presAssocID="{53512119-F9EE-4D25-A1D4-1EFE41FE1F39}" presName="ParentText" presStyleLbl="node1" presStyleIdx="0" presStyleCnt="2" custScaleX="249878">
        <dgm:presLayoutVars>
          <dgm:chMax val="1"/>
          <dgm:chPref val="1"/>
          <dgm:bulletEnabled val="1"/>
        </dgm:presLayoutVars>
      </dgm:prSet>
      <dgm:spPr/>
      <dgm:t>
        <a:bodyPr/>
        <a:lstStyle/>
        <a:p>
          <a:endParaRPr lang="en-US"/>
        </a:p>
      </dgm:t>
    </dgm:pt>
    <dgm:pt modelId="{3FABDCDA-768A-45C6-91CA-471E86D2BEFA}" type="pres">
      <dgm:prSet presAssocID="{53512119-F9EE-4D25-A1D4-1EFE41FE1F39}" presName="ChildText" presStyleLbl="revTx" presStyleIdx="0" presStyleCnt="1">
        <dgm:presLayoutVars>
          <dgm:chMax val="0"/>
          <dgm:chPref val="0"/>
          <dgm:bulletEnabled val="1"/>
        </dgm:presLayoutVars>
      </dgm:prSet>
      <dgm:spPr/>
    </dgm:pt>
    <dgm:pt modelId="{F4D43630-683E-4E77-A303-413EE7BF52E6}" type="pres">
      <dgm:prSet presAssocID="{54494C7F-213E-414E-B2EB-C245C24804FE}" presName="sibTrans" presStyleCnt="0"/>
      <dgm:spPr/>
    </dgm:pt>
    <dgm:pt modelId="{51C568BC-ADBF-492B-A1CE-773B8C8EA69F}" type="pres">
      <dgm:prSet presAssocID="{0410E20C-0A0C-4FEC-B2F6-CBF303FF832C}" presName="composite" presStyleCnt="0"/>
      <dgm:spPr/>
    </dgm:pt>
    <dgm:pt modelId="{270A2D40-E193-4651-B48A-C41B50D031B5}" type="pres">
      <dgm:prSet presAssocID="{0410E20C-0A0C-4FEC-B2F6-CBF303FF832C}" presName="ParentText" presStyleLbl="node1" presStyleIdx="1" presStyleCnt="2" custScaleX="220166">
        <dgm:presLayoutVars>
          <dgm:chMax val="1"/>
          <dgm:chPref val="1"/>
          <dgm:bulletEnabled val="1"/>
        </dgm:presLayoutVars>
      </dgm:prSet>
      <dgm:spPr/>
      <dgm:t>
        <a:bodyPr/>
        <a:lstStyle/>
        <a:p>
          <a:endParaRPr lang="en-US"/>
        </a:p>
      </dgm:t>
    </dgm:pt>
  </dgm:ptLst>
  <dgm:cxnLst>
    <dgm:cxn modelId="{9287E81B-E400-4293-9255-42ACF05CC170}" type="presOf" srcId="{53512119-F9EE-4D25-A1D4-1EFE41FE1F39}" destId="{4E8598BA-E97D-4B98-B4C3-E36B9D83FAAE}" srcOrd="0" destOrd="0" presId="urn:microsoft.com/office/officeart/2005/8/layout/StepDownProcess"/>
    <dgm:cxn modelId="{B8569058-7A98-441A-A73D-3DB56D405EAF}" srcId="{22C37981-BB2D-4631-9B07-0FFD6499B5B5}" destId="{53512119-F9EE-4D25-A1D4-1EFE41FE1F39}" srcOrd="0" destOrd="0" parTransId="{E712EC56-6EA2-4632-9971-90FF67EA7877}" sibTransId="{54494C7F-213E-414E-B2EB-C245C24804FE}"/>
    <dgm:cxn modelId="{DDF90404-4672-4491-A42B-6DB1B5962A45}" srcId="{22C37981-BB2D-4631-9B07-0FFD6499B5B5}" destId="{0410E20C-0A0C-4FEC-B2F6-CBF303FF832C}" srcOrd="1" destOrd="0" parTransId="{5344B8ED-55EB-4C67-BD4B-9B36E280404B}" sibTransId="{D4ED0F09-D8D8-4F57-BC7D-02D03894F48E}"/>
    <dgm:cxn modelId="{841CC7FD-3EC3-4CA0-B8C8-668A870D3679}" type="presOf" srcId="{22C37981-BB2D-4631-9B07-0FFD6499B5B5}" destId="{8E815E0B-F8D2-4B02-A52B-F9CCC579885C}" srcOrd="0" destOrd="0" presId="urn:microsoft.com/office/officeart/2005/8/layout/StepDownProcess"/>
    <dgm:cxn modelId="{47546B00-6A92-4D1D-804C-2A48B96FA4D8}" type="presOf" srcId="{0410E20C-0A0C-4FEC-B2F6-CBF303FF832C}" destId="{270A2D40-E193-4651-B48A-C41B50D031B5}" srcOrd="0" destOrd="0" presId="urn:microsoft.com/office/officeart/2005/8/layout/StepDownProcess"/>
    <dgm:cxn modelId="{5D3DE452-5D4D-42B7-A06A-4532310910C6}" type="presParOf" srcId="{8E815E0B-F8D2-4B02-A52B-F9CCC579885C}" destId="{515AD72F-1106-4F57-88CD-C59EA8FDCC2E}" srcOrd="0" destOrd="0" presId="urn:microsoft.com/office/officeart/2005/8/layout/StepDownProcess"/>
    <dgm:cxn modelId="{BD261873-A1DA-446F-A230-A917BD90F396}" type="presParOf" srcId="{515AD72F-1106-4F57-88CD-C59EA8FDCC2E}" destId="{830B51D7-07D0-488D-A2AD-729B1AB37680}" srcOrd="0" destOrd="0" presId="urn:microsoft.com/office/officeart/2005/8/layout/StepDownProcess"/>
    <dgm:cxn modelId="{BC094577-8147-4298-AE7D-95826D18D944}" type="presParOf" srcId="{515AD72F-1106-4F57-88CD-C59EA8FDCC2E}" destId="{4E8598BA-E97D-4B98-B4C3-E36B9D83FAAE}" srcOrd="1" destOrd="0" presId="urn:microsoft.com/office/officeart/2005/8/layout/StepDownProcess"/>
    <dgm:cxn modelId="{B0452C8F-CEAC-4072-8CCB-EF8CF1F31BF8}" type="presParOf" srcId="{515AD72F-1106-4F57-88CD-C59EA8FDCC2E}" destId="{3FABDCDA-768A-45C6-91CA-471E86D2BEFA}" srcOrd="2" destOrd="0" presId="urn:microsoft.com/office/officeart/2005/8/layout/StepDownProcess"/>
    <dgm:cxn modelId="{2F26BD36-C6C1-4BAA-8AC8-61B3D1471122}" type="presParOf" srcId="{8E815E0B-F8D2-4B02-A52B-F9CCC579885C}" destId="{F4D43630-683E-4E77-A303-413EE7BF52E6}" srcOrd="1" destOrd="0" presId="urn:microsoft.com/office/officeart/2005/8/layout/StepDownProcess"/>
    <dgm:cxn modelId="{0CEF83F2-A6EA-487E-9E57-7822F3125BDC}" type="presParOf" srcId="{8E815E0B-F8D2-4B02-A52B-F9CCC579885C}" destId="{51C568BC-ADBF-492B-A1CE-773B8C8EA69F}" srcOrd="2" destOrd="0" presId="urn:microsoft.com/office/officeart/2005/8/layout/StepDownProcess"/>
    <dgm:cxn modelId="{F453DBD1-3935-4A20-BF8E-49C2A11A02E2}" type="presParOf" srcId="{51C568BC-ADBF-492B-A1CE-773B8C8EA69F}" destId="{270A2D40-E193-4651-B48A-C41B50D031B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A78EB-07DF-46AA-83DB-2DE6760482D9}" type="doc">
      <dgm:prSet loTypeId="urn:diagrams.loki3.com/BracketList" loCatId="list" qsTypeId="urn:microsoft.com/office/officeart/2005/8/quickstyle/simple1" qsCatId="simple" csTypeId="urn:microsoft.com/office/officeart/2005/8/colors/accent6_1" csCatId="accent6" phldr="1"/>
      <dgm:spPr/>
      <dgm:t>
        <a:bodyPr/>
        <a:lstStyle/>
        <a:p>
          <a:endParaRPr lang="en-GB"/>
        </a:p>
      </dgm:t>
    </dgm:pt>
    <dgm:pt modelId="{3BE55D79-77D5-456F-8CC3-647BC9E6E795}">
      <dgm:prSet/>
      <dgm:spPr/>
      <dgm:t>
        <a:bodyPr/>
        <a:lstStyle/>
        <a:p>
          <a:r>
            <a:rPr lang="en-US" b="1"/>
            <a:t>Published draft on Long-term Spectrum Outlook (10 – 20 Years):</a:t>
          </a:r>
          <a:endParaRPr lang="en-US"/>
        </a:p>
      </dgm:t>
    </dgm:pt>
    <dgm:pt modelId="{A90FC41A-0DC2-468A-A0CE-87C780773EC5}" type="parTrans" cxnId="{0466975C-D797-4E68-8D6A-F50FE1373B70}">
      <dgm:prSet/>
      <dgm:spPr/>
      <dgm:t>
        <a:bodyPr/>
        <a:lstStyle/>
        <a:p>
          <a:endParaRPr lang="en-GB"/>
        </a:p>
      </dgm:t>
    </dgm:pt>
    <dgm:pt modelId="{2A235C21-67BD-4E0A-859C-878DAAFF38BC}" type="sibTrans" cxnId="{0466975C-D797-4E68-8D6A-F50FE1373B70}">
      <dgm:prSet/>
      <dgm:spPr/>
      <dgm:t>
        <a:bodyPr/>
        <a:lstStyle/>
        <a:p>
          <a:endParaRPr lang="en-GB"/>
        </a:p>
      </dgm:t>
    </dgm:pt>
    <dgm:pt modelId="{1B4C724F-3C28-47AD-9F37-358FD40E9895}">
      <dgm:prSet/>
      <dgm:spPr/>
      <dgm:t>
        <a:bodyPr/>
        <a:lstStyle/>
        <a:p>
          <a:r>
            <a:rPr lang="en-GB" b="0" i="0" baseline="0" dirty="0"/>
            <a:t>to promote efficient and effective use of spectrum;</a:t>
          </a:r>
          <a:endParaRPr lang="en-US" dirty="0"/>
        </a:p>
      </dgm:t>
    </dgm:pt>
    <dgm:pt modelId="{F577D9B9-5055-4310-9767-88F50474B9BB}" type="parTrans" cxnId="{D82B66C7-4D49-4C58-8008-AFD66116CDD6}">
      <dgm:prSet/>
      <dgm:spPr/>
      <dgm:t>
        <a:bodyPr/>
        <a:lstStyle/>
        <a:p>
          <a:endParaRPr lang="en-GB"/>
        </a:p>
      </dgm:t>
    </dgm:pt>
    <dgm:pt modelId="{10D7DBB0-A588-497F-AEC3-ACF36DE5CBB1}" type="sibTrans" cxnId="{D82B66C7-4D49-4C58-8008-AFD66116CDD6}">
      <dgm:prSet/>
      <dgm:spPr/>
      <dgm:t>
        <a:bodyPr/>
        <a:lstStyle/>
        <a:p>
          <a:endParaRPr lang="en-GB"/>
        </a:p>
      </dgm:t>
    </dgm:pt>
    <dgm:pt modelId="{5A07DD5A-E032-48FE-8EDD-E88EE0AD36D8}">
      <dgm:prSet/>
      <dgm:spPr/>
      <dgm:t>
        <a:bodyPr/>
        <a:lstStyle/>
        <a:p>
          <a:r>
            <a:rPr lang="en-GB" b="0" i="0" baseline="0" dirty="0"/>
            <a:t>to meet the growing need for capacity, which is exceeding the available spectrum; and </a:t>
          </a:r>
          <a:endParaRPr lang="en-US" dirty="0"/>
        </a:p>
      </dgm:t>
    </dgm:pt>
    <dgm:pt modelId="{26285553-6643-4669-B9E6-602269A4CE82}" type="parTrans" cxnId="{A2CF1E1E-D381-4CE6-AC5B-A80B536A04B4}">
      <dgm:prSet/>
      <dgm:spPr/>
      <dgm:t>
        <a:bodyPr/>
        <a:lstStyle/>
        <a:p>
          <a:endParaRPr lang="en-GB"/>
        </a:p>
      </dgm:t>
    </dgm:pt>
    <dgm:pt modelId="{819BE63B-47BD-4866-B867-9618566B2717}" type="sibTrans" cxnId="{A2CF1E1E-D381-4CE6-AC5B-A80B536A04B4}">
      <dgm:prSet/>
      <dgm:spPr/>
      <dgm:t>
        <a:bodyPr/>
        <a:lstStyle/>
        <a:p>
          <a:endParaRPr lang="en-GB"/>
        </a:p>
      </dgm:t>
    </dgm:pt>
    <dgm:pt modelId="{8D2EC611-5E3F-487B-845E-BC36FF4D7689}">
      <dgm:prSet/>
      <dgm:spPr/>
      <dgm:t>
        <a:bodyPr/>
        <a:lstStyle/>
        <a:p>
          <a:r>
            <a:rPr lang="en-GB" b="0" i="0" baseline="0"/>
            <a:t>to provided certainly in the market</a:t>
          </a:r>
          <a:endParaRPr lang="en-US"/>
        </a:p>
      </dgm:t>
    </dgm:pt>
    <dgm:pt modelId="{684A41C6-CF82-4E0B-88CA-44EB154B9D55}" type="parTrans" cxnId="{C2C61CE9-2055-475F-B753-60FE4F70B3C7}">
      <dgm:prSet/>
      <dgm:spPr/>
      <dgm:t>
        <a:bodyPr/>
        <a:lstStyle/>
        <a:p>
          <a:endParaRPr lang="en-GB"/>
        </a:p>
      </dgm:t>
    </dgm:pt>
    <dgm:pt modelId="{3749F571-A733-44F6-8A51-CAA57261C205}" type="sibTrans" cxnId="{C2C61CE9-2055-475F-B753-60FE4F70B3C7}">
      <dgm:prSet/>
      <dgm:spPr/>
      <dgm:t>
        <a:bodyPr/>
        <a:lstStyle/>
        <a:p>
          <a:endParaRPr lang="en-GB"/>
        </a:p>
      </dgm:t>
    </dgm:pt>
    <dgm:pt modelId="{4C6F8994-CD9D-4D26-9A09-E99879691964}">
      <dgm:prSet/>
      <dgm:spPr/>
      <dgm:t>
        <a:bodyPr/>
        <a:lstStyle/>
        <a:p>
          <a:r>
            <a:rPr lang="en-US" b="1"/>
            <a:t>Dynamic and Opportunistic Spectrum Access (TVWS)</a:t>
          </a:r>
          <a:endParaRPr lang="en-US"/>
        </a:p>
      </dgm:t>
    </dgm:pt>
    <dgm:pt modelId="{C48B4C0B-76EB-46F4-8A42-A750402B0886}" type="parTrans" cxnId="{F640619C-33E4-498B-B64F-5BE25F4FE5C4}">
      <dgm:prSet/>
      <dgm:spPr/>
      <dgm:t>
        <a:bodyPr/>
        <a:lstStyle/>
        <a:p>
          <a:endParaRPr lang="en-GB"/>
        </a:p>
      </dgm:t>
    </dgm:pt>
    <dgm:pt modelId="{65F41AA1-33A4-47E7-8AE6-CA1EB9F5A5AF}" type="sibTrans" cxnId="{F640619C-33E4-498B-B64F-5BE25F4FE5C4}">
      <dgm:prSet/>
      <dgm:spPr/>
      <dgm:t>
        <a:bodyPr/>
        <a:lstStyle/>
        <a:p>
          <a:endParaRPr lang="en-GB"/>
        </a:p>
      </dgm:t>
    </dgm:pt>
    <dgm:pt modelId="{C991F809-AF32-40AD-9741-08EEBE046F58}">
      <dgm:prSet/>
      <dgm:spPr/>
      <dgm:t>
        <a:bodyPr/>
        <a:lstStyle/>
        <a:p>
          <a:r>
            <a:rPr lang="en-US" dirty="0"/>
            <a:t>Regulatory Framework has been completed and the Authority is in the process of implementing the registration and Usage Process</a:t>
          </a:r>
        </a:p>
      </dgm:t>
    </dgm:pt>
    <dgm:pt modelId="{781E2CA8-D90F-46CE-8306-69052C8B1EEF}" type="parTrans" cxnId="{AAC9F95C-10C6-44B1-A844-2FA042748AB9}">
      <dgm:prSet/>
      <dgm:spPr/>
      <dgm:t>
        <a:bodyPr/>
        <a:lstStyle/>
        <a:p>
          <a:endParaRPr lang="en-GB"/>
        </a:p>
      </dgm:t>
    </dgm:pt>
    <dgm:pt modelId="{FBA6CC63-E42C-4079-B99D-11DFAA55CE13}" type="sibTrans" cxnId="{AAC9F95C-10C6-44B1-A844-2FA042748AB9}">
      <dgm:prSet/>
      <dgm:spPr/>
      <dgm:t>
        <a:bodyPr/>
        <a:lstStyle/>
        <a:p>
          <a:endParaRPr lang="en-GB"/>
        </a:p>
      </dgm:t>
    </dgm:pt>
    <dgm:pt modelId="{CC0A4D05-C08B-40F6-9C4D-9D56E97D9336}">
      <dgm:prSet/>
      <dgm:spPr/>
      <dgm:t>
        <a:bodyPr/>
        <a:lstStyle/>
        <a:p>
          <a:r>
            <a:rPr lang="en-US" dirty="0"/>
            <a:t>Research is on-going to access other bands</a:t>
          </a:r>
        </a:p>
      </dgm:t>
    </dgm:pt>
    <dgm:pt modelId="{5B51592A-F62A-47A7-9F67-0307A7627A66}" type="parTrans" cxnId="{AE4CBE07-83B3-4C4D-A2DF-794EC018C684}">
      <dgm:prSet/>
      <dgm:spPr/>
      <dgm:t>
        <a:bodyPr/>
        <a:lstStyle/>
        <a:p>
          <a:endParaRPr lang="en-GB"/>
        </a:p>
      </dgm:t>
    </dgm:pt>
    <dgm:pt modelId="{2419A3D1-5EC9-45A7-B3B5-98FC2956FAEE}" type="sibTrans" cxnId="{AE4CBE07-83B3-4C4D-A2DF-794EC018C684}">
      <dgm:prSet/>
      <dgm:spPr/>
      <dgm:t>
        <a:bodyPr/>
        <a:lstStyle/>
        <a:p>
          <a:endParaRPr lang="en-GB"/>
        </a:p>
      </dgm:t>
    </dgm:pt>
    <dgm:pt modelId="{96CF71D5-630A-401A-AA96-2F1F9F63CFBB}">
      <dgm:prSet/>
      <dgm:spPr/>
      <dgm:t>
        <a:bodyPr/>
        <a:lstStyle/>
        <a:p>
          <a:r>
            <a:rPr lang="en-GB" b="1"/>
            <a:t>Forward-looking Conformity Assessment Framework for Type-Approvals </a:t>
          </a:r>
          <a:endParaRPr lang="en-US"/>
        </a:p>
      </dgm:t>
    </dgm:pt>
    <dgm:pt modelId="{8740747E-C1EC-4AF7-A7A3-AAAF6BE479B5}" type="parTrans" cxnId="{8CC6E866-8922-4F49-BA6D-776592449CF3}">
      <dgm:prSet/>
      <dgm:spPr/>
      <dgm:t>
        <a:bodyPr/>
        <a:lstStyle/>
        <a:p>
          <a:endParaRPr lang="en-GB"/>
        </a:p>
      </dgm:t>
    </dgm:pt>
    <dgm:pt modelId="{EB0D8D64-217A-48BF-9F6F-F06FB37AA897}" type="sibTrans" cxnId="{8CC6E866-8922-4F49-BA6D-776592449CF3}">
      <dgm:prSet/>
      <dgm:spPr/>
      <dgm:t>
        <a:bodyPr/>
        <a:lstStyle/>
        <a:p>
          <a:endParaRPr lang="en-GB"/>
        </a:p>
      </dgm:t>
    </dgm:pt>
    <dgm:pt modelId="{2BBDDC51-7815-413B-B960-3B4EC0347194}">
      <dgm:prSet/>
      <dgm:spPr/>
      <dgm:t>
        <a:bodyPr/>
        <a:lstStyle/>
        <a:p>
          <a:r>
            <a:rPr lang="en-GB"/>
            <a:t>Final Equipment Authorisation Regulations (Mar 2022)</a:t>
          </a:r>
          <a:endParaRPr lang="en-US"/>
        </a:p>
      </dgm:t>
    </dgm:pt>
    <dgm:pt modelId="{FA4AFB10-4489-4EBA-AB79-90DBB17ADB4F}" type="parTrans" cxnId="{38AB1AF6-EE23-4EEA-9EB3-D1B4D0B2DF77}">
      <dgm:prSet/>
      <dgm:spPr/>
      <dgm:t>
        <a:bodyPr/>
        <a:lstStyle/>
        <a:p>
          <a:endParaRPr lang="en-GB"/>
        </a:p>
      </dgm:t>
    </dgm:pt>
    <dgm:pt modelId="{F07B9235-6837-4FA9-8B6A-05BD6046900C}" type="sibTrans" cxnId="{38AB1AF6-EE23-4EEA-9EB3-D1B4D0B2DF77}">
      <dgm:prSet/>
      <dgm:spPr/>
      <dgm:t>
        <a:bodyPr/>
        <a:lstStyle/>
        <a:p>
          <a:endParaRPr lang="en-GB"/>
        </a:p>
      </dgm:t>
    </dgm:pt>
    <dgm:pt modelId="{4C4E1F1C-CE9D-4EB6-AD84-4E1E87C65409}">
      <dgm:prSet/>
      <dgm:spPr/>
      <dgm:t>
        <a:bodyPr/>
        <a:lstStyle/>
        <a:p>
          <a:r>
            <a:rPr lang="en-GB" dirty="0"/>
            <a:t>ICASA undertakes type approval of equipment, devices etc.</a:t>
          </a:r>
          <a:endParaRPr lang="en-US" dirty="0"/>
        </a:p>
      </dgm:t>
    </dgm:pt>
    <dgm:pt modelId="{7D60DEF8-6C85-4072-A299-1C7353E16146}" type="parTrans" cxnId="{F3F3913B-4862-499F-A158-B3DF66810230}">
      <dgm:prSet/>
      <dgm:spPr/>
      <dgm:t>
        <a:bodyPr/>
        <a:lstStyle/>
        <a:p>
          <a:endParaRPr lang="en-GB"/>
        </a:p>
      </dgm:t>
    </dgm:pt>
    <dgm:pt modelId="{A62101B6-F185-4818-9650-9E84FED764AB}" type="sibTrans" cxnId="{F3F3913B-4862-499F-A158-B3DF66810230}">
      <dgm:prSet/>
      <dgm:spPr/>
      <dgm:t>
        <a:bodyPr/>
        <a:lstStyle/>
        <a:p>
          <a:endParaRPr lang="en-GB"/>
        </a:p>
      </dgm:t>
    </dgm:pt>
    <dgm:pt modelId="{7F48BC7C-13D9-461B-9E80-16EFDF376AD5}">
      <dgm:prSet/>
      <dgm:spPr/>
      <dgm:t>
        <a:bodyPr/>
        <a:lstStyle/>
        <a:p>
          <a:r>
            <a:rPr lang="en-GB" b="1"/>
            <a:t>Radio Frequency Spectrum Assignment Plans for IMT</a:t>
          </a:r>
          <a:endParaRPr lang="en-US"/>
        </a:p>
      </dgm:t>
    </dgm:pt>
    <dgm:pt modelId="{C8748A38-E13C-4D83-B256-1501B890BF4C}" type="parTrans" cxnId="{0BBF1B72-A760-4714-8DC5-278ED9993980}">
      <dgm:prSet/>
      <dgm:spPr/>
      <dgm:t>
        <a:bodyPr/>
        <a:lstStyle/>
        <a:p>
          <a:endParaRPr lang="en-GB"/>
        </a:p>
      </dgm:t>
    </dgm:pt>
    <dgm:pt modelId="{D357CE17-4BDE-4796-A8D0-FB628F15734C}" type="sibTrans" cxnId="{0BBF1B72-A760-4714-8DC5-278ED9993980}">
      <dgm:prSet/>
      <dgm:spPr/>
      <dgm:t>
        <a:bodyPr/>
        <a:lstStyle/>
        <a:p>
          <a:endParaRPr lang="en-GB"/>
        </a:p>
      </dgm:t>
    </dgm:pt>
    <dgm:pt modelId="{98F9E9AF-ED18-4606-BB9C-57B40B9D8C54}">
      <dgm:prSet/>
      <dgm:spPr/>
      <dgm:t>
        <a:bodyPr/>
        <a:lstStyle/>
        <a:p>
          <a:r>
            <a:rPr lang="en-GB" dirty="0"/>
            <a:t>The Authority is process of finalising the RFSAP through a consultative process which aims to release additional 200 </a:t>
          </a:r>
          <a:r>
            <a:rPr lang="en-GB" dirty="0" err="1"/>
            <a:t>MHz.</a:t>
          </a:r>
          <a:r>
            <a:rPr lang="en-GB" dirty="0"/>
            <a:t> </a:t>
          </a:r>
          <a:r>
            <a:rPr lang="en-US" dirty="0"/>
            <a:t>The process in to be concluded by 31 March 2023</a:t>
          </a:r>
        </a:p>
      </dgm:t>
    </dgm:pt>
    <dgm:pt modelId="{6E90D84C-8EA7-4CC6-A583-F8486673D5A3}" type="parTrans" cxnId="{30275C39-84AC-4300-9662-041C6FBD8903}">
      <dgm:prSet/>
      <dgm:spPr/>
      <dgm:t>
        <a:bodyPr/>
        <a:lstStyle/>
        <a:p>
          <a:endParaRPr lang="en-GB"/>
        </a:p>
      </dgm:t>
    </dgm:pt>
    <dgm:pt modelId="{04D07B44-3A8A-4C56-914D-7E5D46C2EB1F}" type="sibTrans" cxnId="{30275C39-84AC-4300-9662-041C6FBD8903}">
      <dgm:prSet/>
      <dgm:spPr/>
      <dgm:t>
        <a:bodyPr/>
        <a:lstStyle/>
        <a:p>
          <a:endParaRPr lang="en-GB"/>
        </a:p>
      </dgm:t>
    </dgm:pt>
    <dgm:pt modelId="{C3509DE5-C4D9-437C-BA77-7EA9178641FC}">
      <dgm:prSet/>
      <dgm:spPr/>
      <dgm:t>
        <a:bodyPr/>
        <a:lstStyle/>
        <a:p>
          <a:r>
            <a:rPr lang="en-US" b="1"/>
            <a:t>International Fora</a:t>
          </a:r>
          <a:endParaRPr lang="en-US"/>
        </a:p>
      </dgm:t>
    </dgm:pt>
    <dgm:pt modelId="{16A93B22-1EF1-4A23-9400-2D7E701FA028}" type="parTrans" cxnId="{9233D18A-F325-4CAC-8766-D4744094717A}">
      <dgm:prSet/>
      <dgm:spPr/>
      <dgm:t>
        <a:bodyPr/>
        <a:lstStyle/>
        <a:p>
          <a:endParaRPr lang="en-GB"/>
        </a:p>
      </dgm:t>
    </dgm:pt>
    <dgm:pt modelId="{21158DDC-21F3-46FA-A5F4-7003A62257AE}" type="sibTrans" cxnId="{9233D18A-F325-4CAC-8766-D4744094717A}">
      <dgm:prSet/>
      <dgm:spPr/>
      <dgm:t>
        <a:bodyPr/>
        <a:lstStyle/>
        <a:p>
          <a:endParaRPr lang="en-GB"/>
        </a:p>
      </dgm:t>
    </dgm:pt>
    <dgm:pt modelId="{245FAB50-8FD7-41D9-8AC1-1D2803D85B67}">
      <dgm:prSet/>
      <dgm:spPr/>
      <dgm:t>
        <a:bodyPr/>
        <a:lstStyle/>
        <a:p>
          <a:r>
            <a:rPr lang="en-US"/>
            <a:t>WRC-23, WTDC-22, PP-22</a:t>
          </a:r>
        </a:p>
      </dgm:t>
    </dgm:pt>
    <dgm:pt modelId="{371031BA-D91A-4B6D-8A6C-A31C9F535632}" type="parTrans" cxnId="{5605D0AD-3D03-42F1-BB04-ADE1C979646C}">
      <dgm:prSet/>
      <dgm:spPr/>
      <dgm:t>
        <a:bodyPr/>
        <a:lstStyle/>
        <a:p>
          <a:endParaRPr lang="en-GB"/>
        </a:p>
      </dgm:t>
    </dgm:pt>
    <dgm:pt modelId="{FA121CF5-0F01-4345-841A-D532AA223DC4}" type="sibTrans" cxnId="{5605D0AD-3D03-42F1-BB04-ADE1C979646C}">
      <dgm:prSet/>
      <dgm:spPr/>
      <dgm:t>
        <a:bodyPr/>
        <a:lstStyle/>
        <a:p>
          <a:endParaRPr lang="en-GB"/>
        </a:p>
      </dgm:t>
    </dgm:pt>
    <dgm:pt modelId="{2CF3A14E-ACF2-4214-BE80-1EF71087BA3C}">
      <dgm:prSet/>
      <dgm:spPr/>
      <dgm:t>
        <a:bodyPr/>
        <a:lstStyle/>
        <a:p>
          <a:r>
            <a:rPr lang="en-US"/>
            <a:t>ATU, SADC, CRASA, NPWG</a:t>
          </a:r>
        </a:p>
      </dgm:t>
    </dgm:pt>
    <dgm:pt modelId="{C0B88109-BD7D-44B6-B317-00A5AE39554B}" type="parTrans" cxnId="{D26C6155-5239-4090-913E-8DE5003F8DE7}">
      <dgm:prSet/>
      <dgm:spPr/>
      <dgm:t>
        <a:bodyPr/>
        <a:lstStyle/>
        <a:p>
          <a:endParaRPr lang="en-GB"/>
        </a:p>
      </dgm:t>
    </dgm:pt>
    <dgm:pt modelId="{15B35093-B497-4455-AD69-1CE83C3301C6}" type="sibTrans" cxnId="{D26C6155-5239-4090-913E-8DE5003F8DE7}">
      <dgm:prSet/>
      <dgm:spPr/>
      <dgm:t>
        <a:bodyPr/>
        <a:lstStyle/>
        <a:p>
          <a:endParaRPr lang="en-GB"/>
        </a:p>
      </dgm:t>
    </dgm:pt>
    <dgm:pt modelId="{A0D4E214-EFC0-4B98-988F-623509C09558}">
      <dgm:prSet/>
      <dgm:spPr/>
      <dgm:t>
        <a:bodyPr/>
        <a:lstStyle/>
        <a:p>
          <a:r>
            <a:rPr lang="en-GB" dirty="0">
              <a:cs typeface="Arial" panose="020B0604020202020204" pitchFamily="34" charset="0"/>
            </a:rPr>
            <a:t>The Regulations will be effective once the guidelines are in place</a:t>
          </a:r>
          <a:endParaRPr lang="en-US" dirty="0"/>
        </a:p>
      </dgm:t>
    </dgm:pt>
    <dgm:pt modelId="{1A69FDD4-0E3E-4761-9573-500726B37EAB}" type="parTrans" cxnId="{092836C0-CB8E-42E0-A02E-14457861B345}">
      <dgm:prSet/>
      <dgm:spPr/>
    </dgm:pt>
    <dgm:pt modelId="{0F5DB62B-73B2-405A-8E89-A12031E1B3CA}" type="sibTrans" cxnId="{092836C0-CB8E-42E0-A02E-14457861B345}">
      <dgm:prSet/>
      <dgm:spPr/>
    </dgm:pt>
    <dgm:pt modelId="{5BBDA053-0CA8-4BA3-93E3-F6DCD67A1925}" type="pres">
      <dgm:prSet presAssocID="{9F6A78EB-07DF-46AA-83DB-2DE6760482D9}" presName="Name0" presStyleCnt="0">
        <dgm:presLayoutVars>
          <dgm:dir/>
          <dgm:animLvl val="lvl"/>
          <dgm:resizeHandles val="exact"/>
        </dgm:presLayoutVars>
      </dgm:prSet>
      <dgm:spPr/>
      <dgm:t>
        <a:bodyPr/>
        <a:lstStyle/>
        <a:p>
          <a:endParaRPr lang="en-US"/>
        </a:p>
      </dgm:t>
    </dgm:pt>
    <dgm:pt modelId="{AC9F78B6-D141-47FE-AD72-97F6617547C6}" type="pres">
      <dgm:prSet presAssocID="{3BE55D79-77D5-456F-8CC3-647BC9E6E795}" presName="linNode" presStyleCnt="0"/>
      <dgm:spPr/>
    </dgm:pt>
    <dgm:pt modelId="{D5202B24-8841-48A4-A8B9-C9FBC160CD01}" type="pres">
      <dgm:prSet presAssocID="{3BE55D79-77D5-456F-8CC3-647BC9E6E795}" presName="parTx" presStyleLbl="revTx" presStyleIdx="0" presStyleCnt="5">
        <dgm:presLayoutVars>
          <dgm:chMax val="1"/>
          <dgm:bulletEnabled val="1"/>
        </dgm:presLayoutVars>
      </dgm:prSet>
      <dgm:spPr/>
      <dgm:t>
        <a:bodyPr/>
        <a:lstStyle/>
        <a:p>
          <a:endParaRPr lang="en-US"/>
        </a:p>
      </dgm:t>
    </dgm:pt>
    <dgm:pt modelId="{5F6E79D8-B430-4727-BBD5-B400EC613F43}" type="pres">
      <dgm:prSet presAssocID="{3BE55D79-77D5-456F-8CC3-647BC9E6E795}" presName="bracket" presStyleLbl="parChTrans1D1" presStyleIdx="0" presStyleCnt="5"/>
      <dgm:spPr/>
    </dgm:pt>
    <dgm:pt modelId="{5A4F1F00-3BE5-4CBB-95C2-A68328C996AD}" type="pres">
      <dgm:prSet presAssocID="{3BE55D79-77D5-456F-8CC3-647BC9E6E795}" presName="spH" presStyleCnt="0"/>
      <dgm:spPr/>
    </dgm:pt>
    <dgm:pt modelId="{3C38F702-6268-487D-9331-F41EF3D06E82}" type="pres">
      <dgm:prSet presAssocID="{3BE55D79-77D5-456F-8CC3-647BC9E6E795}" presName="desTx" presStyleLbl="node1" presStyleIdx="0" presStyleCnt="5" custScaleX="86003">
        <dgm:presLayoutVars>
          <dgm:bulletEnabled val="1"/>
        </dgm:presLayoutVars>
      </dgm:prSet>
      <dgm:spPr/>
      <dgm:t>
        <a:bodyPr/>
        <a:lstStyle/>
        <a:p>
          <a:endParaRPr lang="en-US"/>
        </a:p>
      </dgm:t>
    </dgm:pt>
    <dgm:pt modelId="{B4C34A7E-9EF2-414E-9F08-C54E15C9F5CE}" type="pres">
      <dgm:prSet presAssocID="{2A235C21-67BD-4E0A-859C-878DAAFF38BC}" presName="spV" presStyleCnt="0"/>
      <dgm:spPr/>
    </dgm:pt>
    <dgm:pt modelId="{622C438A-4C52-490A-8978-0FF940509A77}" type="pres">
      <dgm:prSet presAssocID="{4C6F8994-CD9D-4D26-9A09-E99879691964}" presName="linNode" presStyleCnt="0"/>
      <dgm:spPr/>
    </dgm:pt>
    <dgm:pt modelId="{19F56040-E700-40BE-80CB-801E5E567A3A}" type="pres">
      <dgm:prSet presAssocID="{4C6F8994-CD9D-4D26-9A09-E99879691964}" presName="parTx" presStyleLbl="revTx" presStyleIdx="1" presStyleCnt="5">
        <dgm:presLayoutVars>
          <dgm:chMax val="1"/>
          <dgm:bulletEnabled val="1"/>
        </dgm:presLayoutVars>
      </dgm:prSet>
      <dgm:spPr/>
      <dgm:t>
        <a:bodyPr/>
        <a:lstStyle/>
        <a:p>
          <a:endParaRPr lang="en-US"/>
        </a:p>
      </dgm:t>
    </dgm:pt>
    <dgm:pt modelId="{AEC680FE-06B4-4A6E-A1EA-F28C42B44396}" type="pres">
      <dgm:prSet presAssocID="{4C6F8994-CD9D-4D26-9A09-E99879691964}" presName="bracket" presStyleLbl="parChTrans1D1" presStyleIdx="1" presStyleCnt="5"/>
      <dgm:spPr/>
    </dgm:pt>
    <dgm:pt modelId="{BD4181FE-83D2-47E2-A3A0-9B807059E2C5}" type="pres">
      <dgm:prSet presAssocID="{4C6F8994-CD9D-4D26-9A09-E99879691964}" presName="spH" presStyleCnt="0"/>
      <dgm:spPr/>
    </dgm:pt>
    <dgm:pt modelId="{CE1B0053-AF30-438C-A09B-902B8A7A6238}" type="pres">
      <dgm:prSet presAssocID="{4C6F8994-CD9D-4D26-9A09-E99879691964}" presName="desTx" presStyleLbl="node1" presStyleIdx="1" presStyleCnt="5" custScaleX="86180" custLinFactNeighborY="-2278">
        <dgm:presLayoutVars>
          <dgm:bulletEnabled val="1"/>
        </dgm:presLayoutVars>
      </dgm:prSet>
      <dgm:spPr/>
      <dgm:t>
        <a:bodyPr/>
        <a:lstStyle/>
        <a:p>
          <a:endParaRPr lang="en-US"/>
        </a:p>
      </dgm:t>
    </dgm:pt>
    <dgm:pt modelId="{EE348E2F-7093-4DC4-B032-24F6534984A9}" type="pres">
      <dgm:prSet presAssocID="{65F41AA1-33A4-47E7-8AE6-CA1EB9F5A5AF}" presName="spV" presStyleCnt="0"/>
      <dgm:spPr/>
    </dgm:pt>
    <dgm:pt modelId="{2A2E1A80-8CAC-453D-93F7-423E43B26629}" type="pres">
      <dgm:prSet presAssocID="{96CF71D5-630A-401A-AA96-2F1F9F63CFBB}" presName="linNode" presStyleCnt="0"/>
      <dgm:spPr/>
    </dgm:pt>
    <dgm:pt modelId="{98A02AC3-DAE8-4AFA-AD2A-794AA310F092}" type="pres">
      <dgm:prSet presAssocID="{96CF71D5-630A-401A-AA96-2F1F9F63CFBB}" presName="parTx" presStyleLbl="revTx" presStyleIdx="2" presStyleCnt="5">
        <dgm:presLayoutVars>
          <dgm:chMax val="1"/>
          <dgm:bulletEnabled val="1"/>
        </dgm:presLayoutVars>
      </dgm:prSet>
      <dgm:spPr/>
      <dgm:t>
        <a:bodyPr/>
        <a:lstStyle/>
        <a:p>
          <a:endParaRPr lang="en-US"/>
        </a:p>
      </dgm:t>
    </dgm:pt>
    <dgm:pt modelId="{6E9B16B3-0107-4091-A7C1-6E1BE8ECD7E1}" type="pres">
      <dgm:prSet presAssocID="{96CF71D5-630A-401A-AA96-2F1F9F63CFBB}" presName="bracket" presStyleLbl="parChTrans1D1" presStyleIdx="2" presStyleCnt="5"/>
      <dgm:spPr/>
    </dgm:pt>
    <dgm:pt modelId="{4FAF0ABD-64FE-4706-A284-7AAD1879F405}" type="pres">
      <dgm:prSet presAssocID="{96CF71D5-630A-401A-AA96-2F1F9F63CFBB}" presName="spH" presStyleCnt="0"/>
      <dgm:spPr/>
    </dgm:pt>
    <dgm:pt modelId="{F3BA1F79-486C-4940-8116-10E2345DB3F2}" type="pres">
      <dgm:prSet presAssocID="{96CF71D5-630A-401A-AA96-2F1F9F63CFBB}" presName="desTx" presStyleLbl="node1" presStyleIdx="2" presStyleCnt="5" custScaleX="85928">
        <dgm:presLayoutVars>
          <dgm:bulletEnabled val="1"/>
        </dgm:presLayoutVars>
      </dgm:prSet>
      <dgm:spPr/>
      <dgm:t>
        <a:bodyPr/>
        <a:lstStyle/>
        <a:p>
          <a:endParaRPr lang="en-US"/>
        </a:p>
      </dgm:t>
    </dgm:pt>
    <dgm:pt modelId="{A0334FB2-87EA-418D-9A7D-78926275EB8C}" type="pres">
      <dgm:prSet presAssocID="{EB0D8D64-217A-48BF-9F6F-F06FB37AA897}" presName="spV" presStyleCnt="0"/>
      <dgm:spPr/>
    </dgm:pt>
    <dgm:pt modelId="{A0DA4038-7C79-4DB5-8A70-0749DABCBABD}" type="pres">
      <dgm:prSet presAssocID="{7F48BC7C-13D9-461B-9E80-16EFDF376AD5}" presName="linNode" presStyleCnt="0"/>
      <dgm:spPr/>
    </dgm:pt>
    <dgm:pt modelId="{0101F40D-D21C-4980-AF00-F5832746C266}" type="pres">
      <dgm:prSet presAssocID="{7F48BC7C-13D9-461B-9E80-16EFDF376AD5}" presName="parTx" presStyleLbl="revTx" presStyleIdx="3" presStyleCnt="5">
        <dgm:presLayoutVars>
          <dgm:chMax val="1"/>
          <dgm:bulletEnabled val="1"/>
        </dgm:presLayoutVars>
      </dgm:prSet>
      <dgm:spPr/>
      <dgm:t>
        <a:bodyPr/>
        <a:lstStyle/>
        <a:p>
          <a:endParaRPr lang="en-US"/>
        </a:p>
      </dgm:t>
    </dgm:pt>
    <dgm:pt modelId="{CD1D2621-0ECD-47C7-B33F-9DA6E332693E}" type="pres">
      <dgm:prSet presAssocID="{7F48BC7C-13D9-461B-9E80-16EFDF376AD5}" presName="bracket" presStyleLbl="parChTrans1D1" presStyleIdx="3" presStyleCnt="5"/>
      <dgm:spPr/>
    </dgm:pt>
    <dgm:pt modelId="{C780D778-EFB4-4687-95B1-702057364CEA}" type="pres">
      <dgm:prSet presAssocID="{7F48BC7C-13D9-461B-9E80-16EFDF376AD5}" presName="spH" presStyleCnt="0"/>
      <dgm:spPr/>
    </dgm:pt>
    <dgm:pt modelId="{66136B51-A555-4188-9B34-537148711D01}" type="pres">
      <dgm:prSet presAssocID="{7F48BC7C-13D9-461B-9E80-16EFDF376AD5}" presName="desTx" presStyleLbl="node1" presStyleIdx="3" presStyleCnt="5" custScaleX="85755">
        <dgm:presLayoutVars>
          <dgm:bulletEnabled val="1"/>
        </dgm:presLayoutVars>
      </dgm:prSet>
      <dgm:spPr/>
      <dgm:t>
        <a:bodyPr/>
        <a:lstStyle/>
        <a:p>
          <a:endParaRPr lang="en-US"/>
        </a:p>
      </dgm:t>
    </dgm:pt>
    <dgm:pt modelId="{99EEE2DC-0043-4753-83DA-CED83E18CA70}" type="pres">
      <dgm:prSet presAssocID="{D357CE17-4BDE-4796-A8D0-FB628F15734C}" presName="spV" presStyleCnt="0"/>
      <dgm:spPr/>
    </dgm:pt>
    <dgm:pt modelId="{5D9B8021-1492-4371-B670-0A86AB86D764}" type="pres">
      <dgm:prSet presAssocID="{C3509DE5-C4D9-437C-BA77-7EA9178641FC}" presName="linNode" presStyleCnt="0"/>
      <dgm:spPr/>
    </dgm:pt>
    <dgm:pt modelId="{DE498173-2484-4E4F-8794-E1C1A5861BD8}" type="pres">
      <dgm:prSet presAssocID="{C3509DE5-C4D9-437C-BA77-7EA9178641FC}" presName="parTx" presStyleLbl="revTx" presStyleIdx="4" presStyleCnt="5">
        <dgm:presLayoutVars>
          <dgm:chMax val="1"/>
          <dgm:bulletEnabled val="1"/>
        </dgm:presLayoutVars>
      </dgm:prSet>
      <dgm:spPr/>
      <dgm:t>
        <a:bodyPr/>
        <a:lstStyle/>
        <a:p>
          <a:endParaRPr lang="en-US"/>
        </a:p>
      </dgm:t>
    </dgm:pt>
    <dgm:pt modelId="{9F1C4BC9-C4FD-40CF-BC2E-9B66D998C976}" type="pres">
      <dgm:prSet presAssocID="{C3509DE5-C4D9-437C-BA77-7EA9178641FC}" presName="bracket" presStyleLbl="parChTrans1D1" presStyleIdx="4" presStyleCnt="5"/>
      <dgm:spPr/>
    </dgm:pt>
    <dgm:pt modelId="{0D12063B-6466-437C-9014-28AE0F27BEB7}" type="pres">
      <dgm:prSet presAssocID="{C3509DE5-C4D9-437C-BA77-7EA9178641FC}" presName="spH" presStyleCnt="0"/>
      <dgm:spPr/>
    </dgm:pt>
    <dgm:pt modelId="{D2726B05-9BCD-4C5E-B7B6-D6B4C3DD07F7}" type="pres">
      <dgm:prSet presAssocID="{C3509DE5-C4D9-437C-BA77-7EA9178641FC}" presName="desTx" presStyleLbl="node1" presStyleIdx="4" presStyleCnt="5" custScaleX="85908">
        <dgm:presLayoutVars>
          <dgm:bulletEnabled val="1"/>
        </dgm:presLayoutVars>
      </dgm:prSet>
      <dgm:spPr/>
      <dgm:t>
        <a:bodyPr/>
        <a:lstStyle/>
        <a:p>
          <a:endParaRPr lang="en-US"/>
        </a:p>
      </dgm:t>
    </dgm:pt>
  </dgm:ptLst>
  <dgm:cxnLst>
    <dgm:cxn modelId="{ECE957FB-2D5D-44FD-A40A-B8853C0D7C89}" type="presOf" srcId="{7F48BC7C-13D9-461B-9E80-16EFDF376AD5}" destId="{0101F40D-D21C-4980-AF00-F5832746C266}" srcOrd="0" destOrd="0" presId="urn:diagrams.loki3.com/BracketList"/>
    <dgm:cxn modelId="{1758FA43-E32F-4D87-9611-0CDAF867D6D4}" type="presOf" srcId="{CC0A4D05-C08B-40F6-9C4D-9D56E97D9336}" destId="{CE1B0053-AF30-438C-A09B-902B8A7A6238}" srcOrd="0" destOrd="1" presId="urn:diagrams.loki3.com/BracketList"/>
    <dgm:cxn modelId="{8CC6E866-8922-4F49-BA6D-776592449CF3}" srcId="{9F6A78EB-07DF-46AA-83DB-2DE6760482D9}" destId="{96CF71D5-630A-401A-AA96-2F1F9F63CFBB}" srcOrd="2" destOrd="0" parTransId="{8740747E-C1EC-4AF7-A7A3-AAAF6BE479B5}" sibTransId="{EB0D8D64-217A-48BF-9F6F-F06FB37AA897}"/>
    <dgm:cxn modelId="{DEC60837-8247-4FB3-BA42-D9202B37084A}" type="presOf" srcId="{2CF3A14E-ACF2-4214-BE80-1EF71087BA3C}" destId="{D2726B05-9BCD-4C5E-B7B6-D6B4C3DD07F7}" srcOrd="0" destOrd="1" presId="urn:diagrams.loki3.com/BracketList"/>
    <dgm:cxn modelId="{C2C61CE9-2055-475F-B753-60FE4F70B3C7}" srcId="{3BE55D79-77D5-456F-8CC3-647BC9E6E795}" destId="{8D2EC611-5E3F-487B-845E-BC36FF4D7689}" srcOrd="2" destOrd="0" parTransId="{684A41C6-CF82-4E0B-88CA-44EB154B9D55}" sibTransId="{3749F571-A733-44F6-8A51-CAA57261C205}"/>
    <dgm:cxn modelId="{46CE8F90-67B8-4865-9DA6-C91E9642448B}" type="presOf" srcId="{C991F809-AF32-40AD-9741-08EEBE046F58}" destId="{CE1B0053-AF30-438C-A09B-902B8A7A6238}" srcOrd="0" destOrd="0" presId="urn:diagrams.loki3.com/BracketList"/>
    <dgm:cxn modelId="{F640619C-33E4-498B-B64F-5BE25F4FE5C4}" srcId="{9F6A78EB-07DF-46AA-83DB-2DE6760482D9}" destId="{4C6F8994-CD9D-4D26-9A09-E99879691964}" srcOrd="1" destOrd="0" parTransId="{C48B4C0B-76EB-46F4-8A42-A750402B0886}" sibTransId="{65F41AA1-33A4-47E7-8AE6-CA1EB9F5A5AF}"/>
    <dgm:cxn modelId="{12CAB9DE-9020-44B5-A01B-022A8DD3D9D7}" type="presOf" srcId="{9F6A78EB-07DF-46AA-83DB-2DE6760482D9}" destId="{5BBDA053-0CA8-4BA3-93E3-F6DCD67A1925}" srcOrd="0" destOrd="0" presId="urn:diagrams.loki3.com/BracketList"/>
    <dgm:cxn modelId="{9233D18A-F325-4CAC-8766-D4744094717A}" srcId="{9F6A78EB-07DF-46AA-83DB-2DE6760482D9}" destId="{C3509DE5-C4D9-437C-BA77-7EA9178641FC}" srcOrd="4" destOrd="0" parTransId="{16A93B22-1EF1-4A23-9400-2D7E701FA028}" sibTransId="{21158DDC-21F3-46FA-A5F4-7003A62257AE}"/>
    <dgm:cxn modelId="{AE4CBE07-83B3-4C4D-A2DF-794EC018C684}" srcId="{4C6F8994-CD9D-4D26-9A09-E99879691964}" destId="{CC0A4D05-C08B-40F6-9C4D-9D56E97D9336}" srcOrd="1" destOrd="0" parTransId="{5B51592A-F62A-47A7-9F67-0307A7627A66}" sibTransId="{2419A3D1-5EC9-45A7-B3B5-98FC2956FAEE}"/>
    <dgm:cxn modelId="{4FB21D46-392B-4845-A6F9-869802FB55B8}" type="presOf" srcId="{C3509DE5-C4D9-437C-BA77-7EA9178641FC}" destId="{DE498173-2484-4E4F-8794-E1C1A5861BD8}" srcOrd="0" destOrd="0" presId="urn:diagrams.loki3.com/BracketList"/>
    <dgm:cxn modelId="{64E88ED3-7732-4725-8830-0F9612AC907C}" type="presOf" srcId="{4C6F8994-CD9D-4D26-9A09-E99879691964}" destId="{19F56040-E700-40BE-80CB-801E5E567A3A}" srcOrd="0" destOrd="0" presId="urn:diagrams.loki3.com/BracketList"/>
    <dgm:cxn modelId="{D82B66C7-4D49-4C58-8008-AFD66116CDD6}" srcId="{3BE55D79-77D5-456F-8CC3-647BC9E6E795}" destId="{1B4C724F-3C28-47AD-9F37-358FD40E9895}" srcOrd="0" destOrd="0" parTransId="{F577D9B9-5055-4310-9767-88F50474B9BB}" sibTransId="{10D7DBB0-A588-497F-AEC3-ACF36DE5CBB1}"/>
    <dgm:cxn modelId="{9266DB21-1107-49AF-B323-84963C47B2EC}" type="presOf" srcId="{A0D4E214-EFC0-4B98-988F-623509C09558}" destId="{F3BA1F79-486C-4940-8116-10E2345DB3F2}" srcOrd="0" destOrd="2" presId="urn:diagrams.loki3.com/BracketList"/>
    <dgm:cxn modelId="{BBA51F02-949D-41F1-998D-5C3225DE4919}" type="presOf" srcId="{98F9E9AF-ED18-4606-BB9C-57B40B9D8C54}" destId="{66136B51-A555-4188-9B34-537148711D01}" srcOrd="0" destOrd="0" presId="urn:diagrams.loki3.com/BracketList"/>
    <dgm:cxn modelId="{FE004B1B-95E9-4E27-868B-C3C243CB4CE9}" type="presOf" srcId="{96CF71D5-630A-401A-AA96-2F1F9F63CFBB}" destId="{98A02AC3-DAE8-4AFA-AD2A-794AA310F092}" srcOrd="0" destOrd="0" presId="urn:diagrams.loki3.com/BracketList"/>
    <dgm:cxn modelId="{962A698C-37B4-4AE2-8136-3F7AF2EC619E}" type="presOf" srcId="{5A07DD5A-E032-48FE-8EDD-E88EE0AD36D8}" destId="{3C38F702-6268-487D-9331-F41EF3D06E82}" srcOrd="0" destOrd="1" presId="urn:diagrams.loki3.com/BracketList"/>
    <dgm:cxn modelId="{AAC9F95C-10C6-44B1-A844-2FA042748AB9}" srcId="{4C6F8994-CD9D-4D26-9A09-E99879691964}" destId="{C991F809-AF32-40AD-9741-08EEBE046F58}" srcOrd="0" destOrd="0" parTransId="{781E2CA8-D90F-46CE-8306-69052C8B1EEF}" sibTransId="{FBA6CC63-E42C-4079-B99D-11DFAA55CE13}"/>
    <dgm:cxn modelId="{7B1EE106-7D51-4A6A-BF5A-4C1CE94BEB6D}" type="presOf" srcId="{245FAB50-8FD7-41D9-8AC1-1D2803D85B67}" destId="{D2726B05-9BCD-4C5E-B7B6-D6B4C3DD07F7}" srcOrd="0" destOrd="0" presId="urn:diagrams.loki3.com/BracketList"/>
    <dgm:cxn modelId="{30275C39-84AC-4300-9662-041C6FBD8903}" srcId="{7F48BC7C-13D9-461B-9E80-16EFDF376AD5}" destId="{98F9E9AF-ED18-4606-BB9C-57B40B9D8C54}" srcOrd="0" destOrd="0" parTransId="{6E90D84C-8EA7-4CC6-A583-F8486673D5A3}" sibTransId="{04D07B44-3A8A-4C56-914D-7E5D46C2EB1F}"/>
    <dgm:cxn modelId="{57A49049-1F8B-4ED2-AD60-5902381B1292}" type="presOf" srcId="{8D2EC611-5E3F-487B-845E-BC36FF4D7689}" destId="{3C38F702-6268-487D-9331-F41EF3D06E82}" srcOrd="0" destOrd="2" presId="urn:diagrams.loki3.com/BracketList"/>
    <dgm:cxn modelId="{1A01D60B-04FC-4AEB-A58D-7B89A8D9FC0D}" type="presOf" srcId="{4C4E1F1C-CE9D-4EB6-AD84-4E1E87C65409}" destId="{F3BA1F79-486C-4940-8116-10E2345DB3F2}" srcOrd="0" destOrd="1" presId="urn:diagrams.loki3.com/BracketList"/>
    <dgm:cxn modelId="{092836C0-CB8E-42E0-A02E-14457861B345}" srcId="{96CF71D5-630A-401A-AA96-2F1F9F63CFBB}" destId="{A0D4E214-EFC0-4B98-988F-623509C09558}" srcOrd="2" destOrd="0" parTransId="{1A69FDD4-0E3E-4761-9573-500726B37EAB}" sibTransId="{0F5DB62B-73B2-405A-8E89-A12031E1B3CA}"/>
    <dgm:cxn modelId="{D26C6155-5239-4090-913E-8DE5003F8DE7}" srcId="{C3509DE5-C4D9-437C-BA77-7EA9178641FC}" destId="{2CF3A14E-ACF2-4214-BE80-1EF71087BA3C}" srcOrd="1" destOrd="0" parTransId="{C0B88109-BD7D-44B6-B317-00A5AE39554B}" sibTransId="{15B35093-B497-4455-AD69-1CE83C3301C6}"/>
    <dgm:cxn modelId="{0BBF1B72-A760-4714-8DC5-278ED9993980}" srcId="{9F6A78EB-07DF-46AA-83DB-2DE6760482D9}" destId="{7F48BC7C-13D9-461B-9E80-16EFDF376AD5}" srcOrd="3" destOrd="0" parTransId="{C8748A38-E13C-4D83-B256-1501B890BF4C}" sibTransId="{D357CE17-4BDE-4796-A8D0-FB628F15734C}"/>
    <dgm:cxn modelId="{A2CF1E1E-D381-4CE6-AC5B-A80B536A04B4}" srcId="{3BE55D79-77D5-456F-8CC3-647BC9E6E795}" destId="{5A07DD5A-E032-48FE-8EDD-E88EE0AD36D8}" srcOrd="1" destOrd="0" parTransId="{26285553-6643-4669-B9E6-602269A4CE82}" sibTransId="{819BE63B-47BD-4866-B867-9618566B2717}"/>
    <dgm:cxn modelId="{3BAF9DDE-E6CE-4A0A-8D35-DA2EE0067CC8}" type="presOf" srcId="{2BBDDC51-7815-413B-B960-3B4EC0347194}" destId="{F3BA1F79-486C-4940-8116-10E2345DB3F2}" srcOrd="0" destOrd="0" presId="urn:diagrams.loki3.com/BracketList"/>
    <dgm:cxn modelId="{5605D0AD-3D03-42F1-BB04-ADE1C979646C}" srcId="{C3509DE5-C4D9-437C-BA77-7EA9178641FC}" destId="{245FAB50-8FD7-41D9-8AC1-1D2803D85B67}" srcOrd="0" destOrd="0" parTransId="{371031BA-D91A-4B6D-8A6C-A31C9F535632}" sibTransId="{FA121CF5-0F01-4345-841A-D532AA223DC4}"/>
    <dgm:cxn modelId="{38AB1AF6-EE23-4EEA-9EB3-D1B4D0B2DF77}" srcId="{96CF71D5-630A-401A-AA96-2F1F9F63CFBB}" destId="{2BBDDC51-7815-413B-B960-3B4EC0347194}" srcOrd="0" destOrd="0" parTransId="{FA4AFB10-4489-4EBA-AB79-90DBB17ADB4F}" sibTransId="{F07B9235-6837-4FA9-8B6A-05BD6046900C}"/>
    <dgm:cxn modelId="{8D1D3893-975C-44BC-8D6F-6626FB5084AC}" type="presOf" srcId="{1B4C724F-3C28-47AD-9F37-358FD40E9895}" destId="{3C38F702-6268-487D-9331-F41EF3D06E82}" srcOrd="0" destOrd="0" presId="urn:diagrams.loki3.com/BracketList"/>
    <dgm:cxn modelId="{0466975C-D797-4E68-8D6A-F50FE1373B70}" srcId="{9F6A78EB-07DF-46AA-83DB-2DE6760482D9}" destId="{3BE55D79-77D5-456F-8CC3-647BC9E6E795}" srcOrd="0" destOrd="0" parTransId="{A90FC41A-0DC2-468A-A0CE-87C780773EC5}" sibTransId="{2A235C21-67BD-4E0A-859C-878DAAFF38BC}"/>
    <dgm:cxn modelId="{04C54A7D-B97C-405D-86FE-2C572CF2EF17}" type="presOf" srcId="{3BE55D79-77D5-456F-8CC3-647BC9E6E795}" destId="{D5202B24-8841-48A4-A8B9-C9FBC160CD01}" srcOrd="0" destOrd="0" presId="urn:diagrams.loki3.com/BracketList"/>
    <dgm:cxn modelId="{F3F3913B-4862-499F-A158-B3DF66810230}" srcId="{96CF71D5-630A-401A-AA96-2F1F9F63CFBB}" destId="{4C4E1F1C-CE9D-4EB6-AD84-4E1E87C65409}" srcOrd="1" destOrd="0" parTransId="{7D60DEF8-6C85-4072-A299-1C7353E16146}" sibTransId="{A62101B6-F185-4818-9650-9E84FED764AB}"/>
    <dgm:cxn modelId="{D4128CA3-7B28-44E9-A486-3C2E0BF42420}" type="presParOf" srcId="{5BBDA053-0CA8-4BA3-93E3-F6DCD67A1925}" destId="{AC9F78B6-D141-47FE-AD72-97F6617547C6}" srcOrd="0" destOrd="0" presId="urn:diagrams.loki3.com/BracketList"/>
    <dgm:cxn modelId="{1FAA6E4F-F42C-44B6-9D4B-F7FF60BD4967}" type="presParOf" srcId="{AC9F78B6-D141-47FE-AD72-97F6617547C6}" destId="{D5202B24-8841-48A4-A8B9-C9FBC160CD01}" srcOrd="0" destOrd="0" presId="urn:diagrams.loki3.com/BracketList"/>
    <dgm:cxn modelId="{423F86DC-CEE6-457E-824D-F7FA0A890B36}" type="presParOf" srcId="{AC9F78B6-D141-47FE-AD72-97F6617547C6}" destId="{5F6E79D8-B430-4727-BBD5-B400EC613F43}" srcOrd="1" destOrd="0" presId="urn:diagrams.loki3.com/BracketList"/>
    <dgm:cxn modelId="{7CBB8249-1972-47C4-A851-7D8DD8E4E1A4}" type="presParOf" srcId="{AC9F78B6-D141-47FE-AD72-97F6617547C6}" destId="{5A4F1F00-3BE5-4CBB-95C2-A68328C996AD}" srcOrd="2" destOrd="0" presId="urn:diagrams.loki3.com/BracketList"/>
    <dgm:cxn modelId="{6A7D7B4C-D8DA-495E-88E3-289ED43B0C8D}" type="presParOf" srcId="{AC9F78B6-D141-47FE-AD72-97F6617547C6}" destId="{3C38F702-6268-487D-9331-F41EF3D06E82}" srcOrd="3" destOrd="0" presId="urn:diagrams.loki3.com/BracketList"/>
    <dgm:cxn modelId="{93D56598-8DC6-4BCC-97ED-7937A760CE12}" type="presParOf" srcId="{5BBDA053-0CA8-4BA3-93E3-F6DCD67A1925}" destId="{B4C34A7E-9EF2-414E-9F08-C54E15C9F5CE}" srcOrd="1" destOrd="0" presId="urn:diagrams.loki3.com/BracketList"/>
    <dgm:cxn modelId="{88C25093-4E1F-4F0C-9304-DDC13CDE94F9}" type="presParOf" srcId="{5BBDA053-0CA8-4BA3-93E3-F6DCD67A1925}" destId="{622C438A-4C52-490A-8978-0FF940509A77}" srcOrd="2" destOrd="0" presId="urn:diagrams.loki3.com/BracketList"/>
    <dgm:cxn modelId="{B1CBE908-853B-4793-ABD2-7439DE2176BA}" type="presParOf" srcId="{622C438A-4C52-490A-8978-0FF940509A77}" destId="{19F56040-E700-40BE-80CB-801E5E567A3A}" srcOrd="0" destOrd="0" presId="urn:diagrams.loki3.com/BracketList"/>
    <dgm:cxn modelId="{9431CC83-205E-44DD-B6F9-3DB1D7D19C66}" type="presParOf" srcId="{622C438A-4C52-490A-8978-0FF940509A77}" destId="{AEC680FE-06B4-4A6E-A1EA-F28C42B44396}" srcOrd="1" destOrd="0" presId="urn:diagrams.loki3.com/BracketList"/>
    <dgm:cxn modelId="{6D8DF842-45F1-4F94-B9E2-6F79EFED0139}" type="presParOf" srcId="{622C438A-4C52-490A-8978-0FF940509A77}" destId="{BD4181FE-83D2-47E2-A3A0-9B807059E2C5}" srcOrd="2" destOrd="0" presId="urn:diagrams.loki3.com/BracketList"/>
    <dgm:cxn modelId="{F38F153B-E35E-4252-937C-A97E11669D25}" type="presParOf" srcId="{622C438A-4C52-490A-8978-0FF940509A77}" destId="{CE1B0053-AF30-438C-A09B-902B8A7A6238}" srcOrd="3" destOrd="0" presId="urn:diagrams.loki3.com/BracketList"/>
    <dgm:cxn modelId="{2C4C7F54-255C-415D-9127-493F217A21E3}" type="presParOf" srcId="{5BBDA053-0CA8-4BA3-93E3-F6DCD67A1925}" destId="{EE348E2F-7093-4DC4-B032-24F6534984A9}" srcOrd="3" destOrd="0" presId="urn:diagrams.loki3.com/BracketList"/>
    <dgm:cxn modelId="{A1FC30D4-04C4-489B-B796-AA8C50E5DAC7}" type="presParOf" srcId="{5BBDA053-0CA8-4BA3-93E3-F6DCD67A1925}" destId="{2A2E1A80-8CAC-453D-93F7-423E43B26629}" srcOrd="4" destOrd="0" presId="urn:diagrams.loki3.com/BracketList"/>
    <dgm:cxn modelId="{6AA263C9-93BF-4661-BF48-621210EBF87D}" type="presParOf" srcId="{2A2E1A80-8CAC-453D-93F7-423E43B26629}" destId="{98A02AC3-DAE8-4AFA-AD2A-794AA310F092}" srcOrd="0" destOrd="0" presId="urn:diagrams.loki3.com/BracketList"/>
    <dgm:cxn modelId="{0D04E3A5-1971-4D13-BB47-059BCF5A5356}" type="presParOf" srcId="{2A2E1A80-8CAC-453D-93F7-423E43B26629}" destId="{6E9B16B3-0107-4091-A7C1-6E1BE8ECD7E1}" srcOrd="1" destOrd="0" presId="urn:diagrams.loki3.com/BracketList"/>
    <dgm:cxn modelId="{0B4465D4-2FF2-422C-B7E8-5CCBBB17706B}" type="presParOf" srcId="{2A2E1A80-8CAC-453D-93F7-423E43B26629}" destId="{4FAF0ABD-64FE-4706-A284-7AAD1879F405}" srcOrd="2" destOrd="0" presId="urn:diagrams.loki3.com/BracketList"/>
    <dgm:cxn modelId="{170B6275-3790-4AD4-B161-C4C2FF728FC6}" type="presParOf" srcId="{2A2E1A80-8CAC-453D-93F7-423E43B26629}" destId="{F3BA1F79-486C-4940-8116-10E2345DB3F2}" srcOrd="3" destOrd="0" presId="urn:diagrams.loki3.com/BracketList"/>
    <dgm:cxn modelId="{88F36339-3DDE-437C-AA4B-A9E0138F49EA}" type="presParOf" srcId="{5BBDA053-0CA8-4BA3-93E3-F6DCD67A1925}" destId="{A0334FB2-87EA-418D-9A7D-78926275EB8C}" srcOrd="5" destOrd="0" presId="urn:diagrams.loki3.com/BracketList"/>
    <dgm:cxn modelId="{11189D0B-0214-4259-9678-0E145F3E6D05}" type="presParOf" srcId="{5BBDA053-0CA8-4BA3-93E3-F6DCD67A1925}" destId="{A0DA4038-7C79-4DB5-8A70-0749DABCBABD}" srcOrd="6" destOrd="0" presId="urn:diagrams.loki3.com/BracketList"/>
    <dgm:cxn modelId="{D53AB676-A5F1-489D-8B5F-0746409387D0}" type="presParOf" srcId="{A0DA4038-7C79-4DB5-8A70-0749DABCBABD}" destId="{0101F40D-D21C-4980-AF00-F5832746C266}" srcOrd="0" destOrd="0" presId="urn:diagrams.loki3.com/BracketList"/>
    <dgm:cxn modelId="{6C9E96D3-FC16-48E7-8EC7-487E02422971}" type="presParOf" srcId="{A0DA4038-7C79-4DB5-8A70-0749DABCBABD}" destId="{CD1D2621-0ECD-47C7-B33F-9DA6E332693E}" srcOrd="1" destOrd="0" presId="urn:diagrams.loki3.com/BracketList"/>
    <dgm:cxn modelId="{10276E01-9F51-4FF2-942A-A146762FBB9F}" type="presParOf" srcId="{A0DA4038-7C79-4DB5-8A70-0749DABCBABD}" destId="{C780D778-EFB4-4687-95B1-702057364CEA}" srcOrd="2" destOrd="0" presId="urn:diagrams.loki3.com/BracketList"/>
    <dgm:cxn modelId="{93D30798-E248-4829-8A5E-BA1142FE535E}" type="presParOf" srcId="{A0DA4038-7C79-4DB5-8A70-0749DABCBABD}" destId="{66136B51-A555-4188-9B34-537148711D01}" srcOrd="3" destOrd="0" presId="urn:diagrams.loki3.com/BracketList"/>
    <dgm:cxn modelId="{3B29471E-37C0-42B8-BAED-293F869124DD}" type="presParOf" srcId="{5BBDA053-0CA8-4BA3-93E3-F6DCD67A1925}" destId="{99EEE2DC-0043-4753-83DA-CED83E18CA70}" srcOrd="7" destOrd="0" presId="urn:diagrams.loki3.com/BracketList"/>
    <dgm:cxn modelId="{CFC17635-20C1-45F3-AA5B-59F54A094585}" type="presParOf" srcId="{5BBDA053-0CA8-4BA3-93E3-F6DCD67A1925}" destId="{5D9B8021-1492-4371-B670-0A86AB86D764}" srcOrd="8" destOrd="0" presId="urn:diagrams.loki3.com/BracketList"/>
    <dgm:cxn modelId="{196BBB42-63BE-4A2F-A1B7-987A66BEE350}" type="presParOf" srcId="{5D9B8021-1492-4371-B670-0A86AB86D764}" destId="{DE498173-2484-4E4F-8794-E1C1A5861BD8}" srcOrd="0" destOrd="0" presId="urn:diagrams.loki3.com/BracketList"/>
    <dgm:cxn modelId="{583DE8BF-0094-49B3-A004-448732424032}" type="presParOf" srcId="{5D9B8021-1492-4371-B670-0A86AB86D764}" destId="{9F1C4BC9-C4FD-40CF-BC2E-9B66D998C976}" srcOrd="1" destOrd="0" presId="urn:diagrams.loki3.com/BracketList"/>
    <dgm:cxn modelId="{52D25F34-EA05-4FEC-BCD6-172C8E71AAC8}" type="presParOf" srcId="{5D9B8021-1492-4371-B670-0A86AB86D764}" destId="{0D12063B-6466-437C-9014-28AE0F27BEB7}" srcOrd="2" destOrd="0" presId="urn:diagrams.loki3.com/BracketList"/>
    <dgm:cxn modelId="{95CCE483-E8E1-463C-8729-086D74052286}" type="presParOf" srcId="{5D9B8021-1492-4371-B670-0A86AB86D764}" destId="{D2726B05-9BCD-4C5E-B7B6-D6B4C3DD07F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B51D7-07D0-488D-A2AD-729B1AB37680}">
      <dsp:nvSpPr>
        <dsp:cNvPr id="0" name=""/>
        <dsp:cNvSpPr/>
      </dsp:nvSpPr>
      <dsp:spPr>
        <a:xfrm rot="5400000">
          <a:off x="2291175" y="2302112"/>
          <a:ext cx="1500388" cy="1708139"/>
        </a:xfrm>
        <a:prstGeom prst="bentUpArrow">
          <a:avLst>
            <a:gd name="adj1" fmla="val 32840"/>
            <a:gd name="adj2" fmla="val 25000"/>
            <a:gd name="adj3" fmla="val 3578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598BA-E97D-4B98-B4C3-E36B9D83FAAE}">
      <dsp:nvSpPr>
        <dsp:cNvPr id="0" name=""/>
        <dsp:cNvSpPr/>
      </dsp:nvSpPr>
      <dsp:spPr>
        <a:xfrm>
          <a:off x="876" y="638901"/>
          <a:ext cx="6311346" cy="1767957"/>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noProof="0" dirty="0">
              <a:latin typeface="Verdana" panose="020B0604030504040204" pitchFamily="34" charset="0"/>
              <a:ea typeface="Verdana" panose="020B0604030504040204" pitchFamily="34" charset="0"/>
            </a:rPr>
            <a:t>The Authority issued Radio Frequency Spectrum Licences to successful bidders by 10 May 2022 after receiving the proportional payment of the auction fees. </a:t>
          </a:r>
        </a:p>
      </dsp:txBody>
      <dsp:txXfrm>
        <a:off x="87196" y="725221"/>
        <a:ext cx="6138706" cy="1595317"/>
      </dsp:txXfrm>
    </dsp:sp>
    <dsp:sp modelId="{3FABDCDA-768A-45C6-91CA-471E86D2BEFA}">
      <dsp:nvSpPr>
        <dsp:cNvPr id="0" name=""/>
        <dsp:cNvSpPr/>
      </dsp:nvSpPr>
      <dsp:spPr>
        <a:xfrm>
          <a:off x="4419434" y="807516"/>
          <a:ext cx="1837005" cy="1428941"/>
        </a:xfrm>
        <a:prstGeom prst="rect">
          <a:avLst/>
        </a:prstGeom>
        <a:noFill/>
        <a:ln>
          <a:noFill/>
        </a:ln>
        <a:effectLst/>
      </dsp:spPr>
      <dsp:style>
        <a:lnRef idx="0">
          <a:scrgbClr r="0" g="0" b="0"/>
        </a:lnRef>
        <a:fillRef idx="0">
          <a:scrgbClr r="0" g="0" b="0"/>
        </a:fillRef>
        <a:effectRef idx="0">
          <a:scrgbClr r="0" g="0" b="0"/>
        </a:effectRef>
        <a:fontRef idx="minor"/>
      </dsp:style>
    </dsp:sp>
    <dsp:sp modelId="{270A2D40-E193-4651-B48A-C41B50D031B5}">
      <dsp:nvSpPr>
        <dsp:cNvPr id="0" name=""/>
        <dsp:cNvSpPr/>
      </dsp:nvSpPr>
      <dsp:spPr>
        <a:xfrm>
          <a:off x="3030322" y="2624901"/>
          <a:ext cx="5560889" cy="1767957"/>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a:latin typeface="Verdana" panose="020B0604030504040204" pitchFamily="34" charset="0"/>
              <a:ea typeface="Verdana" panose="020B0604030504040204" pitchFamily="34" charset="0"/>
            </a:rPr>
            <a:t>The social obligations relating to connecting various public institutions is in the process to be finalized. Consultation with the DCDT has commenced and it is envisaged that they will be concluded in this financial year.</a:t>
          </a:r>
        </a:p>
      </dsp:txBody>
      <dsp:txXfrm>
        <a:off x="3116642" y="2711221"/>
        <a:ext cx="5388249" cy="1595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02B24-8841-48A4-A8B9-C9FBC160CD01}">
      <dsp:nvSpPr>
        <dsp:cNvPr id="0" name=""/>
        <dsp:cNvSpPr/>
      </dsp:nvSpPr>
      <dsp:spPr>
        <a:xfrm>
          <a:off x="538773" y="306796"/>
          <a:ext cx="2837035"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a:t>Published draft on Long-term Spectrum Outlook (10 – 20 Years):</a:t>
          </a:r>
          <a:endParaRPr lang="en-US" sz="1800" kern="1200"/>
        </a:p>
      </dsp:txBody>
      <dsp:txXfrm>
        <a:off x="538773" y="306796"/>
        <a:ext cx="2837035" cy="846450"/>
      </dsp:txXfrm>
    </dsp:sp>
    <dsp:sp modelId="{5F6E79D8-B430-4727-BBD5-B400EC613F43}">
      <dsp:nvSpPr>
        <dsp:cNvPr id="0" name=""/>
        <dsp:cNvSpPr/>
      </dsp:nvSpPr>
      <dsp:spPr>
        <a:xfrm>
          <a:off x="3375808" y="108409"/>
          <a:ext cx="567407" cy="1243223"/>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8F702-6268-487D-9331-F41EF3D06E82}">
      <dsp:nvSpPr>
        <dsp:cNvPr id="0" name=""/>
        <dsp:cNvSpPr/>
      </dsp:nvSpPr>
      <dsp:spPr>
        <a:xfrm>
          <a:off x="4170178" y="108409"/>
          <a:ext cx="6636625" cy="124322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b="0" i="0" kern="1200" baseline="0" dirty="0"/>
            <a:t>to promote efficient and effective use of spectrum;</a:t>
          </a:r>
          <a:endParaRPr lang="en-US" sz="1800" kern="1200" dirty="0"/>
        </a:p>
        <a:p>
          <a:pPr marL="171450" lvl="1" indent="-171450" algn="l" defTabSz="800100">
            <a:lnSpc>
              <a:spcPct val="90000"/>
            </a:lnSpc>
            <a:spcBef>
              <a:spcPct val="0"/>
            </a:spcBef>
            <a:spcAft>
              <a:spcPct val="15000"/>
            </a:spcAft>
            <a:buChar char="••"/>
          </a:pPr>
          <a:r>
            <a:rPr lang="en-GB" sz="1800" b="0" i="0" kern="1200" baseline="0" dirty="0"/>
            <a:t>to meet the growing need for capacity, which is exceeding the available spectrum; and </a:t>
          </a:r>
          <a:endParaRPr lang="en-US" sz="1800" kern="1200" dirty="0"/>
        </a:p>
        <a:p>
          <a:pPr marL="171450" lvl="1" indent="-171450" algn="l" defTabSz="800100">
            <a:lnSpc>
              <a:spcPct val="90000"/>
            </a:lnSpc>
            <a:spcBef>
              <a:spcPct val="0"/>
            </a:spcBef>
            <a:spcAft>
              <a:spcPct val="15000"/>
            </a:spcAft>
            <a:buChar char="••"/>
          </a:pPr>
          <a:r>
            <a:rPr lang="en-GB" sz="1800" b="0" i="0" kern="1200" baseline="0"/>
            <a:t>to provided certainly in the market</a:t>
          </a:r>
          <a:endParaRPr lang="en-US" sz="1800" kern="1200"/>
        </a:p>
      </dsp:txBody>
      <dsp:txXfrm>
        <a:off x="4170178" y="108409"/>
        <a:ext cx="6636625" cy="1243223"/>
      </dsp:txXfrm>
    </dsp:sp>
    <dsp:sp modelId="{19F56040-E700-40BE-80CB-801E5E567A3A}">
      <dsp:nvSpPr>
        <dsp:cNvPr id="0" name=""/>
        <dsp:cNvSpPr/>
      </dsp:nvSpPr>
      <dsp:spPr>
        <a:xfrm>
          <a:off x="538773" y="1469335"/>
          <a:ext cx="2837035"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a:t>Dynamic and Opportunistic Spectrum Access (TVWS)</a:t>
          </a:r>
          <a:endParaRPr lang="en-US" sz="1800" kern="1200"/>
        </a:p>
      </dsp:txBody>
      <dsp:txXfrm>
        <a:off x="538773" y="1469335"/>
        <a:ext cx="2837035" cy="846450"/>
      </dsp:txXfrm>
    </dsp:sp>
    <dsp:sp modelId="{AEC680FE-06B4-4A6E-A1EA-F28C42B44396}">
      <dsp:nvSpPr>
        <dsp:cNvPr id="0" name=""/>
        <dsp:cNvSpPr/>
      </dsp:nvSpPr>
      <dsp:spPr>
        <a:xfrm>
          <a:off x="3375808" y="1416432"/>
          <a:ext cx="567407" cy="952256"/>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B0053-AF30-438C-A09B-902B8A7A6238}">
      <dsp:nvSpPr>
        <dsp:cNvPr id="0" name=""/>
        <dsp:cNvSpPr/>
      </dsp:nvSpPr>
      <dsp:spPr>
        <a:xfrm>
          <a:off x="4170178" y="1394740"/>
          <a:ext cx="6650284" cy="95225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Regulatory Framework has been completed and the Authority is in the process of implementing the registration and Usage Process</a:t>
          </a:r>
        </a:p>
        <a:p>
          <a:pPr marL="171450" lvl="1" indent="-171450" algn="l" defTabSz="800100">
            <a:lnSpc>
              <a:spcPct val="90000"/>
            </a:lnSpc>
            <a:spcBef>
              <a:spcPct val="0"/>
            </a:spcBef>
            <a:spcAft>
              <a:spcPct val="15000"/>
            </a:spcAft>
            <a:buChar char="••"/>
          </a:pPr>
          <a:r>
            <a:rPr lang="en-US" sz="1800" kern="1200" dirty="0"/>
            <a:t>Research is on-going to access other bands</a:t>
          </a:r>
        </a:p>
      </dsp:txBody>
      <dsp:txXfrm>
        <a:off x="4170178" y="1394740"/>
        <a:ext cx="6650284" cy="952256"/>
      </dsp:txXfrm>
    </dsp:sp>
    <dsp:sp modelId="{98A02AC3-DAE8-4AFA-AD2A-794AA310F092}">
      <dsp:nvSpPr>
        <dsp:cNvPr id="0" name=""/>
        <dsp:cNvSpPr/>
      </dsp:nvSpPr>
      <dsp:spPr>
        <a:xfrm>
          <a:off x="538773" y="2433489"/>
          <a:ext cx="2837035" cy="111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GB" sz="1800" b="1" kern="1200"/>
            <a:t>Forward-looking Conformity Assessment Framework for Type-Approvals </a:t>
          </a:r>
          <a:endParaRPr lang="en-US" sz="1800" kern="1200"/>
        </a:p>
      </dsp:txBody>
      <dsp:txXfrm>
        <a:off x="538773" y="2433489"/>
        <a:ext cx="2837035" cy="1113750"/>
      </dsp:txXfrm>
    </dsp:sp>
    <dsp:sp modelId="{6E9B16B3-0107-4091-A7C1-6E1BE8ECD7E1}">
      <dsp:nvSpPr>
        <dsp:cNvPr id="0" name=""/>
        <dsp:cNvSpPr/>
      </dsp:nvSpPr>
      <dsp:spPr>
        <a:xfrm>
          <a:off x="3375808" y="2433489"/>
          <a:ext cx="567407" cy="1113750"/>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A1F79-486C-4940-8116-10E2345DB3F2}">
      <dsp:nvSpPr>
        <dsp:cNvPr id="0" name=""/>
        <dsp:cNvSpPr/>
      </dsp:nvSpPr>
      <dsp:spPr>
        <a:xfrm>
          <a:off x="4170178" y="2433489"/>
          <a:ext cx="6630837" cy="111375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a:t>Final Equipment Authorisation Regulations (Mar 2022)</a:t>
          </a:r>
          <a:endParaRPr lang="en-US" sz="1800" kern="1200"/>
        </a:p>
        <a:p>
          <a:pPr marL="171450" lvl="1" indent="-171450" algn="l" defTabSz="800100">
            <a:lnSpc>
              <a:spcPct val="90000"/>
            </a:lnSpc>
            <a:spcBef>
              <a:spcPct val="0"/>
            </a:spcBef>
            <a:spcAft>
              <a:spcPct val="15000"/>
            </a:spcAft>
            <a:buChar char="••"/>
          </a:pPr>
          <a:r>
            <a:rPr lang="en-GB" sz="1800" kern="1200" dirty="0"/>
            <a:t>ICASA undertakes type approval of equipment, devices etc.</a:t>
          </a:r>
          <a:endParaRPr lang="en-US" sz="1800" kern="1200" dirty="0"/>
        </a:p>
        <a:p>
          <a:pPr marL="171450" lvl="1" indent="-171450" algn="l" defTabSz="800100">
            <a:lnSpc>
              <a:spcPct val="90000"/>
            </a:lnSpc>
            <a:spcBef>
              <a:spcPct val="0"/>
            </a:spcBef>
            <a:spcAft>
              <a:spcPct val="15000"/>
            </a:spcAft>
            <a:buChar char="••"/>
          </a:pPr>
          <a:r>
            <a:rPr lang="en-GB" sz="1800" kern="1200" dirty="0">
              <a:cs typeface="Arial" panose="020B0604020202020204" pitchFamily="34" charset="0"/>
            </a:rPr>
            <a:t>The Regulations will be effective once the guidelines are in place</a:t>
          </a:r>
          <a:endParaRPr lang="en-US" sz="1800" kern="1200" dirty="0"/>
        </a:p>
      </dsp:txBody>
      <dsp:txXfrm>
        <a:off x="4170178" y="2433489"/>
        <a:ext cx="6630837" cy="1113750"/>
      </dsp:txXfrm>
    </dsp:sp>
    <dsp:sp modelId="{0101F40D-D21C-4980-AF00-F5832746C266}">
      <dsp:nvSpPr>
        <dsp:cNvPr id="0" name=""/>
        <dsp:cNvSpPr/>
      </dsp:nvSpPr>
      <dsp:spPr>
        <a:xfrm>
          <a:off x="538773" y="3762395"/>
          <a:ext cx="2837035" cy="60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GB" sz="1800" b="1" kern="1200"/>
            <a:t>Radio Frequency Spectrum Assignment Plans for IMT</a:t>
          </a:r>
          <a:endParaRPr lang="en-US" sz="1800" kern="1200"/>
        </a:p>
      </dsp:txBody>
      <dsp:txXfrm>
        <a:off x="538773" y="3762395"/>
        <a:ext cx="2837035" cy="601425"/>
      </dsp:txXfrm>
    </dsp:sp>
    <dsp:sp modelId="{CD1D2621-0ECD-47C7-B33F-9DA6E332693E}">
      <dsp:nvSpPr>
        <dsp:cNvPr id="0" name=""/>
        <dsp:cNvSpPr/>
      </dsp:nvSpPr>
      <dsp:spPr>
        <a:xfrm>
          <a:off x="3375808" y="3612039"/>
          <a:ext cx="567407" cy="90213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36B51-A555-4188-9B34-537148711D01}">
      <dsp:nvSpPr>
        <dsp:cNvPr id="0" name=""/>
        <dsp:cNvSpPr/>
      </dsp:nvSpPr>
      <dsp:spPr>
        <a:xfrm>
          <a:off x="4170178" y="3612039"/>
          <a:ext cx="6617488" cy="90213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The Authority is process of finalising the RFSAP through a consultative process which aims to release additional 200 </a:t>
          </a:r>
          <a:r>
            <a:rPr lang="en-GB" sz="1800" kern="1200" dirty="0" err="1"/>
            <a:t>MHz.</a:t>
          </a:r>
          <a:r>
            <a:rPr lang="en-GB" sz="1800" kern="1200" dirty="0"/>
            <a:t> </a:t>
          </a:r>
          <a:r>
            <a:rPr lang="en-US" sz="1800" kern="1200" dirty="0"/>
            <a:t>The process in to be concluded by 31 March 2023</a:t>
          </a:r>
        </a:p>
      </dsp:txBody>
      <dsp:txXfrm>
        <a:off x="4170178" y="3612039"/>
        <a:ext cx="6617488" cy="902137"/>
      </dsp:txXfrm>
    </dsp:sp>
    <dsp:sp modelId="{DE498173-2484-4E4F-8794-E1C1A5861BD8}">
      <dsp:nvSpPr>
        <dsp:cNvPr id="0" name=""/>
        <dsp:cNvSpPr/>
      </dsp:nvSpPr>
      <dsp:spPr>
        <a:xfrm>
          <a:off x="538773" y="4746039"/>
          <a:ext cx="283980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a:t>International Fora</a:t>
          </a:r>
          <a:endParaRPr lang="en-US" sz="1800" kern="1200"/>
        </a:p>
      </dsp:txBody>
      <dsp:txXfrm>
        <a:off x="538773" y="4746039"/>
        <a:ext cx="2839809" cy="356400"/>
      </dsp:txXfrm>
    </dsp:sp>
    <dsp:sp modelId="{9F1C4BC9-C4FD-40CF-BC2E-9B66D998C976}">
      <dsp:nvSpPr>
        <dsp:cNvPr id="0" name=""/>
        <dsp:cNvSpPr/>
      </dsp:nvSpPr>
      <dsp:spPr>
        <a:xfrm>
          <a:off x="3378582" y="4578976"/>
          <a:ext cx="567961" cy="690525"/>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26B05-9BCD-4C5E-B7B6-D6B4C3DD07F7}">
      <dsp:nvSpPr>
        <dsp:cNvPr id="0" name=""/>
        <dsp:cNvSpPr/>
      </dsp:nvSpPr>
      <dsp:spPr>
        <a:xfrm>
          <a:off x="4173728" y="4578976"/>
          <a:ext cx="6635774" cy="69052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WRC-23, WTDC-22, PP-22</a:t>
          </a:r>
        </a:p>
        <a:p>
          <a:pPr marL="171450" lvl="1" indent="-171450" algn="l" defTabSz="800100">
            <a:lnSpc>
              <a:spcPct val="90000"/>
            </a:lnSpc>
            <a:spcBef>
              <a:spcPct val="0"/>
            </a:spcBef>
            <a:spcAft>
              <a:spcPct val="15000"/>
            </a:spcAft>
            <a:buChar char="••"/>
          </a:pPr>
          <a:r>
            <a:rPr lang="en-US" sz="1800" kern="1200"/>
            <a:t>ATU, SADC, CRASA, NPWG</a:t>
          </a:r>
        </a:p>
      </dsp:txBody>
      <dsp:txXfrm>
        <a:off x="4173728" y="4578976"/>
        <a:ext cx="6635774" cy="6905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2FF0D-89F8-4028-8546-B634ABE3B714}" type="datetimeFigureOut">
              <a:rPr lang="en-US" smtClean="0"/>
              <a:t>6/3/2022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908B8-1B61-45DB-B514-B2A8B12CFFEA}" type="slidenum">
              <a:rPr lang="en-US" smtClean="0"/>
              <a:t>‹#›</a:t>
            </a:fld>
            <a:endParaRPr lang="en-US" dirty="0"/>
          </a:p>
        </p:txBody>
      </p:sp>
    </p:spTree>
    <p:extLst>
      <p:ext uri="{BB962C8B-B14F-4D97-AF65-F5344CB8AC3E}">
        <p14:creationId xmlns:p14="http://schemas.microsoft.com/office/powerpoint/2010/main" val="119846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t>1</a:t>
            </a:fld>
            <a:endParaRPr lang="en-US" dirty="0"/>
          </a:p>
        </p:txBody>
      </p:sp>
    </p:spTree>
    <p:extLst>
      <p:ext uri="{BB962C8B-B14F-4D97-AF65-F5344CB8AC3E}">
        <p14:creationId xmlns:p14="http://schemas.microsoft.com/office/powerpoint/2010/main" val="171807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11</a:t>
            </a:fld>
            <a:endParaRPr lang="en-US" dirty="0"/>
          </a:p>
        </p:txBody>
      </p:sp>
    </p:spTree>
    <p:extLst>
      <p:ext uri="{BB962C8B-B14F-4D97-AF65-F5344CB8AC3E}">
        <p14:creationId xmlns:p14="http://schemas.microsoft.com/office/powerpoint/2010/main" val="222950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12</a:t>
            </a:fld>
            <a:endParaRPr lang="en-US" dirty="0"/>
          </a:p>
        </p:txBody>
      </p:sp>
    </p:spTree>
    <p:extLst>
      <p:ext uri="{BB962C8B-B14F-4D97-AF65-F5344CB8AC3E}">
        <p14:creationId xmlns:p14="http://schemas.microsoft.com/office/powerpoint/2010/main" val="237608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t>13</a:t>
            </a:fld>
            <a:endParaRPr lang="en-US" dirty="0"/>
          </a:p>
        </p:txBody>
      </p:sp>
    </p:spTree>
    <p:extLst>
      <p:ext uri="{BB962C8B-B14F-4D97-AF65-F5344CB8AC3E}">
        <p14:creationId xmlns:p14="http://schemas.microsoft.com/office/powerpoint/2010/main" val="344697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t>14</a:t>
            </a:fld>
            <a:endParaRPr lang="en-US" dirty="0"/>
          </a:p>
        </p:txBody>
      </p:sp>
    </p:spTree>
    <p:extLst>
      <p:ext uri="{BB962C8B-B14F-4D97-AF65-F5344CB8AC3E}">
        <p14:creationId xmlns:p14="http://schemas.microsoft.com/office/powerpoint/2010/main" val="228156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2</a:t>
            </a:fld>
            <a:endParaRPr lang="en-US" dirty="0"/>
          </a:p>
        </p:txBody>
      </p:sp>
    </p:spTree>
    <p:extLst>
      <p:ext uri="{BB962C8B-B14F-4D97-AF65-F5344CB8AC3E}">
        <p14:creationId xmlns:p14="http://schemas.microsoft.com/office/powerpoint/2010/main" val="27072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908B8-1B61-45DB-B514-B2A8B12CF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41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4</a:t>
            </a:fld>
            <a:endParaRPr lang="en-US" dirty="0"/>
          </a:p>
        </p:txBody>
      </p:sp>
    </p:spTree>
    <p:extLst>
      <p:ext uri="{BB962C8B-B14F-4D97-AF65-F5344CB8AC3E}">
        <p14:creationId xmlns:p14="http://schemas.microsoft.com/office/powerpoint/2010/main" val="184038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t>5</a:t>
            </a:fld>
            <a:endParaRPr lang="en-US" dirty="0"/>
          </a:p>
        </p:txBody>
      </p:sp>
    </p:spTree>
    <p:extLst>
      <p:ext uri="{BB962C8B-B14F-4D97-AF65-F5344CB8AC3E}">
        <p14:creationId xmlns:p14="http://schemas.microsoft.com/office/powerpoint/2010/main" val="101302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908B8-1B61-45DB-B514-B2A8B12CFFEA}" type="slidenum">
              <a:rPr lang="en-US" smtClean="0"/>
              <a:t>6</a:t>
            </a:fld>
            <a:endParaRPr lang="en-US" dirty="0"/>
          </a:p>
        </p:txBody>
      </p:sp>
    </p:spTree>
    <p:extLst>
      <p:ext uri="{BB962C8B-B14F-4D97-AF65-F5344CB8AC3E}">
        <p14:creationId xmlns:p14="http://schemas.microsoft.com/office/powerpoint/2010/main" val="422211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8</a:t>
            </a:fld>
            <a:endParaRPr lang="en-US" dirty="0"/>
          </a:p>
        </p:txBody>
      </p:sp>
    </p:spTree>
    <p:extLst>
      <p:ext uri="{BB962C8B-B14F-4D97-AF65-F5344CB8AC3E}">
        <p14:creationId xmlns:p14="http://schemas.microsoft.com/office/powerpoint/2010/main" val="397748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9</a:t>
            </a:fld>
            <a:endParaRPr lang="en-US" dirty="0"/>
          </a:p>
        </p:txBody>
      </p:sp>
    </p:spTree>
    <p:extLst>
      <p:ext uri="{BB962C8B-B14F-4D97-AF65-F5344CB8AC3E}">
        <p14:creationId xmlns:p14="http://schemas.microsoft.com/office/powerpoint/2010/main" val="263473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9908B8-1B61-45DB-B514-B2A8B12CFFEA}" type="slidenum">
              <a:rPr lang="en-US" smtClean="0"/>
              <a:t>10</a:t>
            </a:fld>
            <a:endParaRPr lang="en-US" dirty="0"/>
          </a:p>
        </p:txBody>
      </p:sp>
    </p:spTree>
    <p:extLst>
      <p:ext uri="{BB962C8B-B14F-4D97-AF65-F5344CB8AC3E}">
        <p14:creationId xmlns:p14="http://schemas.microsoft.com/office/powerpoint/2010/main" val="286598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B36B-9C01-4C9D-9DF0-3910EDA54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153AA8D-6374-42A2-AC2B-3987E99B5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30B74A9-2B35-46FC-BE13-AAA293681484}"/>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34157346-692B-44A7-A647-191876FA478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FA800EE-6599-4BA8-AEB7-3E37B3054E29}"/>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208013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442A-6C25-4D25-AE4E-74FF6A00B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ABD023D-CDCE-4546-B53D-E61330738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FF40B405-480F-4AA6-9223-26E2A979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64C65-828C-4342-9864-636CD4CADB14}"/>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id="{E97FBF39-04B8-4444-9C1E-E320D50FCF8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B1355517-CD97-452A-B41B-F107FA5BFC6D}"/>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197725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5F58-C406-4986-9E37-9A162FD3A6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428BF24-C0CD-4247-A7E5-C5F1503C9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53770A5-26BB-4F71-A9A8-42CC6651F4AF}"/>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7AED38A2-C17B-430E-9457-0CA9E60882B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EE5A3E7-93A4-49FF-9EBC-1269B62AD9FE}"/>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307348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6D9CE-B3C5-4A57-AB43-56EB2C436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26632AD-BA5F-48EE-AFD0-52C284149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3F81B99-22C5-43F4-9DEF-FE07A6E22552}"/>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1807171A-01A6-4763-8772-179C608E99F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A0C043E-1C43-4ED1-918B-DE197D198A4C}"/>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49285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2824-6302-4010-8891-756078294B96}"/>
              </a:ext>
            </a:extLst>
          </p:cNvPr>
          <p:cNvSpPr>
            <a:spLocks noGrp="1"/>
          </p:cNvSpPr>
          <p:nvPr>
            <p:ph type="title" hasCustomPrompt="1"/>
          </p:nvPr>
        </p:nvSpPr>
        <p:spPr>
          <a:xfrm>
            <a:off x="3680460" y="2988410"/>
            <a:ext cx="5644294" cy="1595320"/>
          </a:xfrm>
        </p:spPr>
        <p:txBody>
          <a:bodyPr/>
          <a:lstStyle>
            <a:lvl1pPr algn="r">
              <a:defRPr sz="3600"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id="{E74BE9B8-2BDF-48BD-909F-FC7BB34D39E9}"/>
              </a:ext>
            </a:extLst>
          </p:cNvPr>
          <p:cNvPicPr>
            <a:picLocks noChangeAspect="1"/>
          </p:cNvPicPr>
          <p:nvPr userDrawn="1"/>
        </p:nvPicPr>
        <p:blipFill>
          <a:blip r:embed="rId2">
            <a:alphaModFix amt="10000"/>
            <a:extLst>
              <a:ext uri="{96DAC541-7B7A-43D3-8B79-37D633B846F1}">
                <asvg:svgBlip xmlns:asvg="http://schemas.microsoft.com/office/drawing/2016/SVG/main" xmlns="" r:embed="rId3"/>
              </a:ext>
            </a:extLst>
          </a:blip>
          <a:stretch>
            <a:fillRect/>
          </a:stretch>
        </p:blipFill>
        <p:spPr>
          <a:xfrm flipH="1">
            <a:off x="9445324" y="78059"/>
            <a:ext cx="2733036" cy="6701882"/>
          </a:xfrm>
          <a:prstGeom prst="rect">
            <a:avLst/>
          </a:prstGeom>
        </p:spPr>
      </p:pic>
      <p:pic>
        <p:nvPicPr>
          <p:cNvPr id="11" name="Graphic 10">
            <a:extLst>
              <a:ext uri="{FF2B5EF4-FFF2-40B4-BE49-F238E27FC236}">
                <a16:creationId xmlns:a16="http://schemas.microsoft.com/office/drawing/2014/main" id="{6C34CBC2-0938-4F41-8053-8134556E679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607246" y="516719"/>
            <a:ext cx="3662800" cy="1326446"/>
          </a:xfrm>
          <a:prstGeom prst="rect">
            <a:avLst/>
          </a:prstGeom>
        </p:spPr>
      </p:pic>
      <p:cxnSp>
        <p:nvCxnSpPr>
          <p:cNvPr id="13" name="Straight Connector 12">
            <a:extLst>
              <a:ext uri="{FF2B5EF4-FFF2-40B4-BE49-F238E27FC236}">
                <a16:creationId xmlns:a16="http://schemas.microsoft.com/office/drawing/2014/main" id="{4C2B5B3C-6511-4E69-B225-E6C380242534}"/>
              </a:ext>
            </a:extLst>
          </p:cNvPr>
          <p:cNvCxnSpPr>
            <a:cxnSpLocks/>
          </p:cNvCxnSpPr>
          <p:nvPr userDrawn="1"/>
        </p:nvCxnSpPr>
        <p:spPr>
          <a:xfrm>
            <a:off x="3431969" y="2128270"/>
            <a:ext cx="6013355"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9D80D-57F3-441C-B28D-D6C900B53FEC}"/>
              </a:ext>
            </a:extLst>
          </p:cNvPr>
          <p:cNvCxnSpPr>
            <a:cxnSpLocks/>
          </p:cNvCxnSpPr>
          <p:nvPr userDrawn="1"/>
        </p:nvCxnSpPr>
        <p:spPr>
          <a:xfrm>
            <a:off x="3431969" y="5443869"/>
            <a:ext cx="6013355"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411E7D2-9003-44E9-B80B-92E73C52A7A7}"/>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48290" r="1865"/>
          <a:stretch/>
        </p:blipFill>
        <p:spPr>
          <a:xfrm>
            <a:off x="13640" y="0"/>
            <a:ext cx="3418328" cy="6857999"/>
          </a:xfrm>
          <a:prstGeom prst="rect">
            <a:avLst/>
          </a:prstGeom>
        </p:spPr>
      </p:pic>
    </p:spTree>
    <p:extLst>
      <p:ext uri="{BB962C8B-B14F-4D97-AF65-F5344CB8AC3E}">
        <p14:creationId xmlns:p14="http://schemas.microsoft.com/office/powerpoint/2010/main" val="369445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014F6-2BCC-44D7-B0AC-6D7D7805B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244" t="1067" r="40252"/>
          <a:stretch/>
        </p:blipFill>
        <p:spPr>
          <a:xfrm>
            <a:off x="0" y="0"/>
            <a:ext cx="4465674" cy="6858000"/>
          </a:xfrm>
          <a:prstGeom prst="rect">
            <a:avLst/>
          </a:prstGeom>
        </p:spPr>
      </p:pic>
      <p:sp>
        <p:nvSpPr>
          <p:cNvPr id="2" name="Title 1">
            <a:extLst>
              <a:ext uri="{FF2B5EF4-FFF2-40B4-BE49-F238E27FC236}">
                <a16:creationId xmlns:a16="http://schemas.microsoft.com/office/drawing/2014/main"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id="{E74BE9B8-2BDF-48BD-909F-FC7BB34D39E9}"/>
              </a:ext>
            </a:extLst>
          </p:cNvPr>
          <p:cNvPicPr>
            <a:picLocks noChangeAspect="1"/>
          </p:cNvPicPr>
          <p:nvPr userDrawn="1"/>
        </p:nvPicPr>
        <p:blipFill>
          <a:blip r:embed="rId3">
            <a:alphaModFix amt="20000"/>
            <a:extLst>
              <a:ext uri="{96DAC541-7B7A-43D3-8B79-37D633B846F1}">
                <asvg:svgBlip xmlns:asvg="http://schemas.microsoft.com/office/drawing/2016/SVG/main" xmlns=""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id="{6C34CBC2-0938-4F41-8053-8134556E6790}"/>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6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014F6-2BCC-44D7-B0AC-6D7D7805B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158" r="15896"/>
          <a:stretch/>
        </p:blipFill>
        <p:spPr>
          <a:xfrm>
            <a:off x="-1" y="0"/>
            <a:ext cx="4626429" cy="6858000"/>
          </a:xfrm>
          <a:prstGeom prst="rect">
            <a:avLst/>
          </a:prstGeom>
        </p:spPr>
      </p:pic>
      <p:sp>
        <p:nvSpPr>
          <p:cNvPr id="2" name="Title 1">
            <a:extLst>
              <a:ext uri="{FF2B5EF4-FFF2-40B4-BE49-F238E27FC236}">
                <a16:creationId xmlns:a16="http://schemas.microsoft.com/office/drawing/2014/main" id="{DBDA2824-6302-4010-8891-756078294B96}"/>
              </a:ext>
            </a:extLst>
          </p:cNvPr>
          <p:cNvSpPr>
            <a:spLocks noGrp="1"/>
          </p:cNvSpPr>
          <p:nvPr>
            <p:ph type="title" hasCustomPrompt="1"/>
          </p:nvPr>
        </p:nvSpPr>
        <p:spPr>
          <a:xfrm>
            <a:off x="4465675" y="2698481"/>
            <a:ext cx="7373562" cy="1595320"/>
          </a:xfrm>
        </p:spPr>
        <p:txBody>
          <a:bodyPr/>
          <a:lstStyle>
            <a:lvl1pPr algn="r">
              <a:defRPr b="1">
                <a:solidFill>
                  <a:srgbClr val="629080"/>
                </a:solidFill>
                <a:latin typeface="Verdana" panose="020B0604030504040204" pitchFamily="34" charset="0"/>
                <a:ea typeface="Verdana" panose="020B0604030504040204" pitchFamily="34" charset="0"/>
              </a:defRPr>
            </a:lvl1pPr>
          </a:lstStyle>
          <a:p>
            <a:r>
              <a:rPr lang="en-US" dirty="0"/>
              <a:t>ICASA Annual Report 2019/2020</a:t>
            </a:r>
            <a:endParaRPr lang="en-ZA" dirty="0"/>
          </a:p>
        </p:txBody>
      </p:sp>
      <p:pic>
        <p:nvPicPr>
          <p:cNvPr id="8" name="Graphic 7">
            <a:extLst>
              <a:ext uri="{FF2B5EF4-FFF2-40B4-BE49-F238E27FC236}">
                <a16:creationId xmlns:a16="http://schemas.microsoft.com/office/drawing/2014/main" id="{E74BE9B8-2BDF-48BD-909F-FC7BB34D39E9}"/>
              </a:ext>
            </a:extLst>
          </p:cNvPr>
          <p:cNvPicPr>
            <a:picLocks noChangeAspect="1"/>
          </p:cNvPicPr>
          <p:nvPr userDrawn="1"/>
        </p:nvPicPr>
        <p:blipFill>
          <a:blip r:embed="rId3">
            <a:alphaModFix amt="20000"/>
            <a:extLst>
              <a:ext uri="{96DAC541-7B7A-43D3-8B79-37D633B846F1}">
                <asvg:svgBlip xmlns:asvg="http://schemas.microsoft.com/office/drawing/2016/SVG/main" xmlns="" r:embed="rId4"/>
              </a:ext>
            </a:extLst>
          </a:blip>
          <a:stretch>
            <a:fillRect/>
          </a:stretch>
        </p:blipFill>
        <p:spPr>
          <a:xfrm flipH="1">
            <a:off x="9179325" y="0"/>
            <a:ext cx="2796702" cy="6858000"/>
          </a:xfrm>
          <a:prstGeom prst="rect">
            <a:avLst/>
          </a:prstGeom>
        </p:spPr>
      </p:pic>
      <p:pic>
        <p:nvPicPr>
          <p:cNvPr id="11" name="Graphic 10">
            <a:extLst>
              <a:ext uri="{FF2B5EF4-FFF2-40B4-BE49-F238E27FC236}">
                <a16:creationId xmlns:a16="http://schemas.microsoft.com/office/drawing/2014/main" id="{6C34CBC2-0938-4F41-8053-8134556E6790}"/>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8176437" y="347753"/>
            <a:ext cx="3662800" cy="1326446"/>
          </a:xfrm>
          <a:prstGeom prst="rect">
            <a:avLst/>
          </a:prstGeom>
        </p:spPr>
      </p:pic>
      <p:cxnSp>
        <p:nvCxnSpPr>
          <p:cNvPr id="13" name="Straight Connector 12">
            <a:extLst>
              <a:ext uri="{FF2B5EF4-FFF2-40B4-BE49-F238E27FC236}">
                <a16:creationId xmlns:a16="http://schemas.microsoft.com/office/drawing/2014/main" id="{4C2B5B3C-6511-4E69-B225-E6C380242534}"/>
              </a:ext>
            </a:extLst>
          </p:cNvPr>
          <p:cNvCxnSpPr>
            <a:cxnSpLocks/>
          </p:cNvCxnSpPr>
          <p:nvPr userDrawn="1"/>
        </p:nvCxnSpPr>
        <p:spPr>
          <a:xfrm>
            <a:off x="4465674" y="2128270"/>
            <a:ext cx="7373562"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9D80D-57F3-441C-B28D-D6C900B53FEC}"/>
              </a:ext>
            </a:extLst>
          </p:cNvPr>
          <p:cNvCxnSpPr>
            <a:cxnSpLocks/>
          </p:cNvCxnSpPr>
          <p:nvPr userDrawn="1"/>
        </p:nvCxnSpPr>
        <p:spPr>
          <a:xfrm>
            <a:off x="4465674" y="5443869"/>
            <a:ext cx="7373562"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19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83AC12E-FAF9-448C-B223-E9AFD2FA4C77}"/>
              </a:ext>
            </a:extLst>
          </p:cNvPr>
          <p:cNvPicPr>
            <a:picLocks noChangeAspect="1"/>
          </p:cNvPicPr>
          <p:nvPr userDrawn="1"/>
        </p:nvPicPr>
        <p:blipFill>
          <a:blip r:embed="rId2">
            <a:alphaModFix amt="20000"/>
            <a:extLst>
              <a:ext uri="{96DAC541-7B7A-43D3-8B79-37D633B846F1}">
                <asvg:svgBlip xmlns:asvg="http://schemas.microsoft.com/office/drawing/2016/SVG/main" xmlns="" r:embed="rId3"/>
              </a:ext>
            </a:extLst>
          </a:blip>
          <a:stretch>
            <a:fillRect/>
          </a:stretch>
        </p:blipFill>
        <p:spPr>
          <a:xfrm flipH="1">
            <a:off x="9179325" y="0"/>
            <a:ext cx="2796702" cy="6858000"/>
          </a:xfrm>
          <a:prstGeom prst="rect">
            <a:avLst/>
          </a:prstGeom>
        </p:spPr>
      </p:pic>
      <p:sp>
        <p:nvSpPr>
          <p:cNvPr id="10" name="Content Placeholder 2">
            <a:extLst>
              <a:ext uri="{FF2B5EF4-FFF2-40B4-BE49-F238E27FC236}">
                <a16:creationId xmlns:a16="http://schemas.microsoft.com/office/drawing/2014/main" id="{5F40EAA3-0607-4193-8BB2-8F098F313F5B}"/>
              </a:ext>
            </a:extLst>
          </p:cNvPr>
          <p:cNvSpPr>
            <a:spLocks noGrp="1"/>
          </p:cNvSpPr>
          <p:nvPr>
            <p:ph idx="1"/>
          </p:nvPr>
        </p:nvSpPr>
        <p:spPr>
          <a:xfrm>
            <a:off x="451764" y="1222744"/>
            <a:ext cx="10297752" cy="5031761"/>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id="{6BC0F4CE-B6BB-4033-B64F-68F0FB5A5CE8}"/>
              </a:ext>
            </a:extLst>
          </p:cNvPr>
          <p:cNvSpPr>
            <a:spLocks noGrp="1"/>
          </p:cNvSpPr>
          <p:nvPr>
            <p:ph type="title"/>
          </p:nvPr>
        </p:nvSpPr>
        <p:spPr>
          <a:xfrm>
            <a:off x="451764" y="290698"/>
            <a:ext cx="10515600" cy="581172"/>
          </a:xfrm>
        </p:spPr>
        <p:txBody>
          <a:bodyPr/>
          <a:lstStyle>
            <a:lvl1pPr>
              <a:defRPr sz="3200" b="1">
                <a:solidFill>
                  <a:srgbClr val="629080"/>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3" name="Straight Connector 12">
            <a:extLst>
              <a:ext uri="{FF2B5EF4-FFF2-40B4-BE49-F238E27FC236}">
                <a16:creationId xmlns:a16="http://schemas.microsoft.com/office/drawing/2014/main" id="{4399E9AE-F56A-4945-A3CC-02FEFB05C594}"/>
              </a:ext>
            </a:extLst>
          </p:cNvPr>
          <p:cNvCxnSpPr/>
          <p:nvPr userDrawn="1"/>
        </p:nvCxnSpPr>
        <p:spPr>
          <a:xfrm>
            <a:off x="451764" y="1052623"/>
            <a:ext cx="10829380"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5E5D94-8235-4418-B1DB-DBBD9BB37943}"/>
              </a:ext>
            </a:extLst>
          </p:cNvPr>
          <p:cNvCxnSpPr>
            <a:cxnSpLocks/>
          </p:cNvCxnSpPr>
          <p:nvPr userDrawn="1"/>
        </p:nvCxnSpPr>
        <p:spPr>
          <a:xfrm>
            <a:off x="451764" y="6435259"/>
            <a:ext cx="9957509"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7AAE22C9-9949-49AA-A765-7F9D946E437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967364" y="5467532"/>
            <a:ext cx="1027569" cy="967727"/>
          </a:xfrm>
          <a:prstGeom prst="rect">
            <a:avLst/>
          </a:prstGeom>
        </p:spPr>
      </p:pic>
    </p:spTree>
    <p:extLst>
      <p:ext uri="{BB962C8B-B14F-4D97-AF65-F5344CB8AC3E}">
        <p14:creationId xmlns:p14="http://schemas.microsoft.com/office/powerpoint/2010/main" val="87562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19B27C1-41F8-4E67-93EB-94BA7E3858DA}"/>
              </a:ext>
            </a:extLst>
          </p:cNvPr>
          <p:cNvPicPr>
            <a:picLocks noChangeAspect="1"/>
          </p:cNvPicPr>
          <p:nvPr userDrawn="1"/>
        </p:nvPicPr>
        <p:blipFill>
          <a:blip r:embed="rId2">
            <a:alphaModFix amt="20000"/>
            <a:extLst>
              <a:ext uri="{96DAC541-7B7A-43D3-8B79-37D633B846F1}">
                <asvg:svgBlip xmlns:asvg="http://schemas.microsoft.com/office/drawing/2016/SVG/main" xmlns="" r:embed="rId3"/>
              </a:ext>
            </a:extLst>
          </a:blip>
          <a:stretch>
            <a:fillRect/>
          </a:stretch>
        </p:blipFill>
        <p:spPr>
          <a:xfrm flipH="1">
            <a:off x="9179325" y="0"/>
            <a:ext cx="2796702" cy="6858000"/>
          </a:xfrm>
          <a:prstGeom prst="rect">
            <a:avLst/>
          </a:prstGeom>
        </p:spPr>
      </p:pic>
      <p:pic>
        <p:nvPicPr>
          <p:cNvPr id="9" name="Graphic 8">
            <a:extLst>
              <a:ext uri="{FF2B5EF4-FFF2-40B4-BE49-F238E27FC236}">
                <a16:creationId xmlns:a16="http://schemas.microsoft.com/office/drawing/2014/main" id="{2D86C8E0-E1F0-4114-BBD5-22E06796A3C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967364" y="5467532"/>
            <a:ext cx="1027569" cy="967727"/>
          </a:xfrm>
          <a:prstGeom prst="rect">
            <a:avLst/>
          </a:prstGeom>
        </p:spPr>
      </p:pic>
      <p:sp>
        <p:nvSpPr>
          <p:cNvPr id="10" name="Content Placeholder 2">
            <a:extLst>
              <a:ext uri="{FF2B5EF4-FFF2-40B4-BE49-F238E27FC236}">
                <a16:creationId xmlns:a16="http://schemas.microsoft.com/office/drawing/2014/main" id="{1D6FF012-1C3E-4DB6-A66A-E1FA6EFDD0CC}"/>
              </a:ext>
            </a:extLst>
          </p:cNvPr>
          <p:cNvSpPr>
            <a:spLocks noGrp="1"/>
          </p:cNvSpPr>
          <p:nvPr>
            <p:ph idx="1"/>
          </p:nvPr>
        </p:nvSpPr>
        <p:spPr>
          <a:xfrm>
            <a:off x="451764" y="1222744"/>
            <a:ext cx="9957509" cy="5212514"/>
          </a:xfrm>
        </p:spPr>
        <p:txBody>
          <a:bodyPr/>
          <a:lstStyle>
            <a:lvl1pPr algn="l">
              <a:defRPr sz="2400">
                <a:solidFill>
                  <a:srgbClr val="629080"/>
                </a:solidFill>
                <a:latin typeface="Verdana" panose="020B0604030504040204" pitchFamily="34" charset="0"/>
                <a:ea typeface="Verdana" panose="020B0604030504040204" pitchFamily="34" charset="0"/>
              </a:defRPr>
            </a:lvl1pPr>
            <a:lvl2pPr algn="l">
              <a:defRPr sz="1800">
                <a:solidFill>
                  <a:srgbClr val="FDB945"/>
                </a:solidFill>
                <a:latin typeface="Verdana" panose="020B0604030504040204" pitchFamily="34" charset="0"/>
                <a:ea typeface="Verdana" panose="020B0604030504040204" pitchFamily="34" charset="0"/>
              </a:defRPr>
            </a:lvl2pPr>
            <a:lvl3pPr algn="l">
              <a:defRPr sz="1600">
                <a:solidFill>
                  <a:schemeClr val="bg2">
                    <a:lumMod val="50000"/>
                  </a:schemeClr>
                </a:solidFill>
                <a:latin typeface="Verdana" panose="020B0604030504040204" pitchFamily="34" charset="0"/>
                <a:ea typeface="Verdana" panose="020B0604030504040204" pitchFamily="34" charset="0"/>
              </a:defRPr>
            </a:lvl3pPr>
            <a:lvl4pPr algn="l">
              <a:defRPr sz="1400">
                <a:solidFill>
                  <a:schemeClr val="bg2">
                    <a:lumMod val="50000"/>
                  </a:schemeClr>
                </a:solidFill>
                <a:latin typeface="Verdana" panose="020B0604030504040204" pitchFamily="34" charset="0"/>
                <a:ea typeface="Verdana" panose="020B0604030504040204" pitchFamily="34" charset="0"/>
              </a:defRPr>
            </a:lvl4pPr>
            <a:lvl5pPr algn="l">
              <a:defRPr sz="1200">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itle 1">
            <a:extLst>
              <a:ext uri="{FF2B5EF4-FFF2-40B4-BE49-F238E27FC236}">
                <a16:creationId xmlns:a16="http://schemas.microsoft.com/office/drawing/2014/main" id="{86422E9C-90F8-4604-A9A7-B6E1C4F54197}"/>
              </a:ext>
            </a:extLst>
          </p:cNvPr>
          <p:cNvSpPr>
            <a:spLocks noGrp="1"/>
          </p:cNvSpPr>
          <p:nvPr>
            <p:ph type="title"/>
          </p:nvPr>
        </p:nvSpPr>
        <p:spPr>
          <a:xfrm>
            <a:off x="451764" y="290698"/>
            <a:ext cx="10515600" cy="581172"/>
          </a:xfrm>
        </p:spPr>
        <p:txBody>
          <a:bodyPr/>
          <a:lstStyle>
            <a:lvl1pPr>
              <a:defRPr sz="3200" b="1">
                <a:solidFill>
                  <a:srgbClr val="FDB945"/>
                </a:solidFill>
                <a:latin typeface="Verdana" panose="020B0604030504040204" pitchFamily="34" charset="0"/>
                <a:ea typeface="Verdana" panose="020B0604030504040204" pitchFamily="34" charset="0"/>
              </a:defRPr>
            </a:lvl1pPr>
          </a:lstStyle>
          <a:p>
            <a:r>
              <a:rPr lang="en-US" dirty="0"/>
              <a:t>Click to edit Master title style</a:t>
            </a:r>
            <a:endParaRPr lang="en-ZA" dirty="0"/>
          </a:p>
        </p:txBody>
      </p:sp>
      <p:cxnSp>
        <p:nvCxnSpPr>
          <p:cNvPr id="12" name="Straight Connector 11">
            <a:extLst>
              <a:ext uri="{FF2B5EF4-FFF2-40B4-BE49-F238E27FC236}">
                <a16:creationId xmlns:a16="http://schemas.microsoft.com/office/drawing/2014/main" id="{EEF2DAEE-1031-4781-886E-9E4FC21EFF67}"/>
              </a:ext>
            </a:extLst>
          </p:cNvPr>
          <p:cNvCxnSpPr/>
          <p:nvPr userDrawn="1"/>
        </p:nvCxnSpPr>
        <p:spPr>
          <a:xfrm>
            <a:off x="451764" y="1052623"/>
            <a:ext cx="10829380" cy="0"/>
          </a:xfrm>
          <a:prstGeom prst="line">
            <a:avLst/>
          </a:prstGeom>
          <a:ln w="1905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7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1613-2AC5-482A-A6C4-EA2837DDC54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5544BA8-2843-4812-BF3D-4A67E2DD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C080B-8162-42F2-B493-B45E343AA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FA3634B-5E58-4A78-89D7-16FEB8E69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1CEE4-0818-436F-8E66-73DBA604F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39F2246-FD84-4B2B-9D63-E7737536B674}"/>
              </a:ext>
            </a:extLst>
          </p:cNvPr>
          <p:cNvSpPr>
            <a:spLocks noGrp="1"/>
          </p:cNvSpPr>
          <p:nvPr>
            <p:ph type="dt" sz="half" idx="10"/>
          </p:nvPr>
        </p:nvSpPr>
        <p:spPr/>
        <p:txBody>
          <a:bodyPr/>
          <a:lstStyle/>
          <a:p>
            <a:endParaRPr lang="en-ZA" dirty="0"/>
          </a:p>
        </p:txBody>
      </p:sp>
      <p:sp>
        <p:nvSpPr>
          <p:cNvPr id="8" name="Footer Placeholder 7">
            <a:extLst>
              <a:ext uri="{FF2B5EF4-FFF2-40B4-BE49-F238E27FC236}">
                <a16:creationId xmlns:a16="http://schemas.microsoft.com/office/drawing/2014/main" id="{ED991521-6CAC-4611-8699-C1B17C493F8B}"/>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A30CD08E-2AB2-4721-8BFA-0B148994AAF8}"/>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422622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972F-05EE-4122-905E-5BE320EB20C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3CF8A18-1717-4765-BCCA-C2CA7EC83F6D}"/>
              </a:ext>
            </a:extLst>
          </p:cNvPr>
          <p:cNvSpPr>
            <a:spLocks noGrp="1"/>
          </p:cNvSpPr>
          <p:nvPr>
            <p:ph type="dt" sz="half" idx="10"/>
          </p:nvPr>
        </p:nvSpPr>
        <p:spPr/>
        <p:txBody>
          <a:bodyPr/>
          <a:lstStyle/>
          <a:p>
            <a:endParaRPr lang="en-ZA" dirty="0"/>
          </a:p>
        </p:txBody>
      </p:sp>
      <p:sp>
        <p:nvSpPr>
          <p:cNvPr id="4" name="Footer Placeholder 3">
            <a:extLst>
              <a:ext uri="{FF2B5EF4-FFF2-40B4-BE49-F238E27FC236}">
                <a16:creationId xmlns:a16="http://schemas.microsoft.com/office/drawing/2014/main" id="{2DE98AE8-088A-4C8B-86DC-D39CA296BDCA}"/>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56A91545-9FF9-4EB1-823A-C7787F99F047}"/>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112214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36F1B-BC86-43FB-A471-A17DDD71725A}"/>
              </a:ext>
            </a:extLst>
          </p:cNvPr>
          <p:cNvSpPr>
            <a:spLocks noGrp="1"/>
          </p:cNvSpPr>
          <p:nvPr>
            <p:ph type="dt" sz="half" idx="10"/>
          </p:nvPr>
        </p:nvSpPr>
        <p:spPr/>
        <p:txBody>
          <a:bodyPr/>
          <a:lstStyle/>
          <a:p>
            <a:endParaRPr lang="en-ZA" dirty="0"/>
          </a:p>
        </p:txBody>
      </p:sp>
      <p:sp>
        <p:nvSpPr>
          <p:cNvPr id="3" name="Footer Placeholder 2">
            <a:extLst>
              <a:ext uri="{FF2B5EF4-FFF2-40B4-BE49-F238E27FC236}">
                <a16:creationId xmlns:a16="http://schemas.microsoft.com/office/drawing/2014/main" id="{6994DFD9-888E-4757-8003-8F0521737C5E}"/>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D68261ED-5BCC-496A-A54D-106A498A9CAE}"/>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382928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7A24-38BC-4563-BB31-DD2C3A96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90627DF-D5D9-4070-A580-B1A83B6CD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C003135-70B2-403C-99B5-A4D181585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47283-BDE5-4297-B941-2922704BF2B0}"/>
              </a:ext>
            </a:extLst>
          </p:cNvPr>
          <p:cNvSpPr>
            <a:spLocks noGrp="1"/>
          </p:cNvSpPr>
          <p:nvPr>
            <p:ph type="dt" sz="half" idx="10"/>
          </p:nvPr>
        </p:nvSpPr>
        <p:spPr/>
        <p:txBody>
          <a:bodyPr/>
          <a:lstStyle/>
          <a:p>
            <a:endParaRPr lang="en-ZA" dirty="0"/>
          </a:p>
        </p:txBody>
      </p:sp>
      <p:sp>
        <p:nvSpPr>
          <p:cNvPr id="6" name="Footer Placeholder 5">
            <a:extLst>
              <a:ext uri="{FF2B5EF4-FFF2-40B4-BE49-F238E27FC236}">
                <a16:creationId xmlns:a16="http://schemas.microsoft.com/office/drawing/2014/main" id="{91DCC158-6FF5-4636-8B25-E58913F1962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2DFFA64C-EE39-4F03-B46E-E9F828530A38}"/>
              </a:ext>
            </a:extLst>
          </p:cNvPr>
          <p:cNvSpPr>
            <a:spLocks noGrp="1"/>
          </p:cNvSpPr>
          <p:nvPr>
            <p:ph type="sldNum" sz="quarter" idx="12"/>
          </p:nvPr>
        </p:nvSpPr>
        <p:spPr/>
        <p:txBody>
          <a:bodyPr/>
          <a:lstStyle/>
          <a:p>
            <a:fld id="{09252AF0-6E0E-40C9-82B5-35EB68119C9C}" type="slidenum">
              <a:rPr lang="en-ZA" smtClean="0"/>
              <a:t>‹#›</a:t>
            </a:fld>
            <a:endParaRPr lang="en-ZA" dirty="0"/>
          </a:p>
        </p:txBody>
      </p:sp>
    </p:spTree>
    <p:extLst>
      <p:ext uri="{BB962C8B-B14F-4D97-AF65-F5344CB8AC3E}">
        <p14:creationId xmlns:p14="http://schemas.microsoft.com/office/powerpoint/2010/main" val="69018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E6929-11F8-4701-9F34-958318B11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CA2394C-CFB1-4B7F-BADE-A907F1E40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1774927-916F-43B2-B53F-14ED5407C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a:extLst>
              <a:ext uri="{FF2B5EF4-FFF2-40B4-BE49-F238E27FC236}">
                <a16:creationId xmlns:a16="http://schemas.microsoft.com/office/drawing/2014/main" id="{816BBC26-EE92-4D56-91AA-73C599B5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C753F76F-F348-44FC-AC96-D43E5F5C4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2AF0-6E0E-40C9-82B5-35EB68119C9C}" type="slidenum">
              <a:rPr lang="en-ZA" smtClean="0"/>
              <a:t>‹#›</a:t>
            </a:fld>
            <a:endParaRPr lang="en-ZA" dirty="0"/>
          </a:p>
        </p:txBody>
      </p:sp>
    </p:spTree>
    <p:extLst>
      <p:ext uri="{BB962C8B-B14F-4D97-AF65-F5344CB8AC3E}">
        <p14:creationId xmlns:p14="http://schemas.microsoft.com/office/powerpoint/2010/main" val="2402724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B01AD8-F587-4B0D-8CD6-979EDD81FCFE}"/>
              </a:ext>
            </a:extLst>
          </p:cNvPr>
          <p:cNvSpPr>
            <a:spLocks noGrp="1"/>
          </p:cNvSpPr>
          <p:nvPr>
            <p:ph type="title"/>
          </p:nvPr>
        </p:nvSpPr>
        <p:spPr>
          <a:xfrm>
            <a:off x="3021496" y="2128471"/>
            <a:ext cx="9024730" cy="4580442"/>
          </a:xfrm>
        </p:spPr>
        <p:txBody>
          <a:bodyPr>
            <a:noAutofit/>
          </a:bodyPr>
          <a:lstStyle/>
          <a:p>
            <a:pPr algn="ctr"/>
            <a:r>
              <a:rPr lang="en-GB" sz="2000" dirty="0"/>
              <a:t>SPECTRUM AUCTION FINALISATION AND FUTURE REGULATIONS</a:t>
            </a:r>
            <a:br>
              <a:rPr lang="en-GB" sz="2000" dirty="0"/>
            </a:br>
            <a:r>
              <a:rPr lang="en-GB" sz="2000" dirty="0"/>
              <a:t/>
            </a:r>
            <a:br>
              <a:rPr lang="en-GB" sz="2000" dirty="0"/>
            </a:br>
            <a:r>
              <a:rPr lang="en-US" sz="2000" dirty="0"/>
              <a:t/>
            </a:r>
            <a:br>
              <a:rPr lang="en-US" sz="2000" dirty="0"/>
            </a:br>
            <a:r>
              <a:rPr lang="en-US" sz="2000" dirty="0"/>
              <a:t>CHAIRPERSON: DR KEABETSWE MODIMOENG</a:t>
            </a:r>
            <a:br>
              <a:rPr lang="en-US" sz="2000" dirty="0"/>
            </a:br>
            <a:r>
              <a:rPr lang="en-US" sz="2000" dirty="0"/>
              <a:t/>
            </a:r>
            <a:br>
              <a:rPr lang="en-US" sz="2000" dirty="0"/>
            </a:br>
            <a:r>
              <a:rPr lang="en-US" sz="2000" dirty="0"/>
              <a:t>7 JUNE 2022</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180653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7E9A2F-C596-4193-AEBE-A6DC12AC15F7}"/>
              </a:ext>
            </a:extLst>
          </p:cNvPr>
          <p:cNvSpPr>
            <a:spLocks noGrp="1"/>
          </p:cNvSpPr>
          <p:nvPr>
            <p:ph type="title"/>
          </p:nvPr>
        </p:nvSpPr>
        <p:spPr>
          <a:xfrm>
            <a:off x="369876" y="345290"/>
            <a:ext cx="10515600" cy="581172"/>
          </a:xfrm>
        </p:spPr>
        <p:txBody>
          <a:bodyPr>
            <a:normAutofit/>
          </a:bodyPr>
          <a:lstStyle/>
          <a:p>
            <a:r>
              <a:rPr lang="en-GB" dirty="0"/>
              <a:t>AUCTION RESULTS – MAIN AUCTION (2) </a:t>
            </a:r>
            <a:endParaRPr lang="en-US" dirty="0"/>
          </a:p>
        </p:txBody>
      </p:sp>
      <p:sp>
        <p:nvSpPr>
          <p:cNvPr id="5" name="Slide Number Placeholder 2">
            <a:extLst>
              <a:ext uri="{FF2B5EF4-FFF2-40B4-BE49-F238E27FC236}">
                <a16:creationId xmlns:a16="http://schemas.microsoft.com/office/drawing/2014/main" id="{1F38AA97-BEAC-482B-96DA-D8B72E650BAB}"/>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10</a:t>
            </a:fld>
            <a:endParaRPr lang="en-ZA" dirty="0">
              <a:solidFill>
                <a:prstClr val="black">
                  <a:tint val="75000"/>
                </a:prstClr>
              </a:solidFill>
            </a:endParaRPr>
          </a:p>
        </p:txBody>
      </p:sp>
      <p:sp>
        <p:nvSpPr>
          <p:cNvPr id="7" name="Content Placeholder 6">
            <a:extLst>
              <a:ext uri="{FF2B5EF4-FFF2-40B4-BE49-F238E27FC236}">
                <a16:creationId xmlns:a16="http://schemas.microsoft.com/office/drawing/2014/main" id="{E8070A6F-916F-4A64-AE33-7F4DA469925B}"/>
              </a:ext>
            </a:extLst>
          </p:cNvPr>
          <p:cNvSpPr>
            <a:spLocks noGrp="1"/>
          </p:cNvSpPr>
          <p:nvPr>
            <p:ph idx="1"/>
          </p:nvPr>
        </p:nvSpPr>
        <p:spPr>
          <a:xfrm>
            <a:off x="451764" y="1040860"/>
            <a:ext cx="11503530" cy="5213645"/>
          </a:xfrm>
        </p:spPr>
        <p:txBody>
          <a:bodyPr/>
          <a:lstStyle/>
          <a:p>
            <a:pPr>
              <a:lnSpc>
                <a:spcPct val="150000"/>
              </a:lnSpc>
            </a:pPr>
            <a:r>
              <a:rPr lang="en-GB" sz="1700" dirty="0"/>
              <a:t>One Lot in the IMT800 band was not sold due to the coverage obligation attached to it, which required the successful winning bidder to achieve nationwide population coverage of 99.8%. </a:t>
            </a:r>
          </a:p>
          <a:p>
            <a:pPr>
              <a:lnSpc>
                <a:spcPct val="150000"/>
              </a:lnSpc>
              <a:spcAft>
                <a:spcPts val="1200"/>
              </a:spcAft>
              <a:tabLst>
                <a:tab pos="1543050" algn="l"/>
                <a:tab pos="2865755" algn="ctr"/>
              </a:tabLst>
            </a:pPr>
            <a:r>
              <a:rPr lang="en-GB" sz="1700" dirty="0"/>
              <a:t>In aggregate, the Opt-In Auction and Main Stage raised a total of 14.48 billion rand. The table below summarises what each bidder won across the entire auction:</a:t>
            </a:r>
          </a:p>
          <a:p>
            <a:pPr marL="0" indent="0">
              <a:lnSpc>
                <a:spcPct val="150000"/>
              </a:lnSpc>
              <a:spcAft>
                <a:spcPts val="1200"/>
              </a:spcAft>
              <a:buNone/>
              <a:tabLst>
                <a:tab pos="1543050" algn="l"/>
                <a:tab pos="2865755" algn="ctr"/>
              </a:tabLst>
            </a:pPr>
            <a:endParaRPr lang="en-GB" sz="1700" dirty="0"/>
          </a:p>
          <a:p>
            <a:endParaRPr lang="en-GB" sz="1400" i="1" dirty="0"/>
          </a:p>
        </p:txBody>
      </p:sp>
      <p:graphicFrame>
        <p:nvGraphicFramePr>
          <p:cNvPr id="4" name="Table 3">
            <a:extLst>
              <a:ext uri="{FF2B5EF4-FFF2-40B4-BE49-F238E27FC236}">
                <a16:creationId xmlns:a16="http://schemas.microsoft.com/office/drawing/2014/main" id="{001379DF-8091-48E6-BF1D-B7290B2BE2E2}"/>
              </a:ext>
            </a:extLst>
          </p:cNvPr>
          <p:cNvGraphicFramePr>
            <a:graphicFrameLocks noGrp="1"/>
          </p:cNvGraphicFramePr>
          <p:nvPr>
            <p:extLst>
              <p:ext uri="{D42A27DB-BD31-4B8C-83A1-F6EECF244321}">
                <p14:modId xmlns:p14="http://schemas.microsoft.com/office/powerpoint/2010/main" val="22063512"/>
              </p:ext>
            </p:extLst>
          </p:nvPr>
        </p:nvGraphicFramePr>
        <p:xfrm>
          <a:off x="606358" y="3199069"/>
          <a:ext cx="10428048" cy="2425920"/>
        </p:xfrm>
        <a:graphic>
          <a:graphicData uri="http://schemas.openxmlformats.org/drawingml/2006/table">
            <a:tbl>
              <a:tblPr firstRow="1" firstCol="1" bandRow="1"/>
              <a:tblGrid>
                <a:gridCol w="2197840">
                  <a:extLst>
                    <a:ext uri="{9D8B030D-6E8A-4147-A177-3AD203B41FA5}">
                      <a16:colId xmlns:a16="http://schemas.microsoft.com/office/drawing/2014/main" val="2515975654"/>
                    </a:ext>
                  </a:extLst>
                </a:gridCol>
                <a:gridCol w="1434051">
                  <a:extLst>
                    <a:ext uri="{9D8B030D-6E8A-4147-A177-3AD203B41FA5}">
                      <a16:colId xmlns:a16="http://schemas.microsoft.com/office/drawing/2014/main" val="1854570584"/>
                    </a:ext>
                  </a:extLst>
                </a:gridCol>
                <a:gridCol w="1434051">
                  <a:extLst>
                    <a:ext uri="{9D8B030D-6E8A-4147-A177-3AD203B41FA5}">
                      <a16:colId xmlns:a16="http://schemas.microsoft.com/office/drawing/2014/main" val="2331412348"/>
                    </a:ext>
                  </a:extLst>
                </a:gridCol>
                <a:gridCol w="1434051">
                  <a:extLst>
                    <a:ext uri="{9D8B030D-6E8A-4147-A177-3AD203B41FA5}">
                      <a16:colId xmlns:a16="http://schemas.microsoft.com/office/drawing/2014/main" val="3777705456"/>
                    </a:ext>
                  </a:extLst>
                </a:gridCol>
                <a:gridCol w="1434051">
                  <a:extLst>
                    <a:ext uri="{9D8B030D-6E8A-4147-A177-3AD203B41FA5}">
                      <a16:colId xmlns:a16="http://schemas.microsoft.com/office/drawing/2014/main" val="3172533412"/>
                    </a:ext>
                  </a:extLst>
                </a:gridCol>
                <a:gridCol w="2494004">
                  <a:extLst>
                    <a:ext uri="{9D8B030D-6E8A-4147-A177-3AD203B41FA5}">
                      <a16:colId xmlns:a16="http://schemas.microsoft.com/office/drawing/2014/main" val="2976856910"/>
                    </a:ext>
                  </a:extLst>
                </a:gridCol>
              </a:tblGrid>
              <a:tr h="597750">
                <a:tc>
                  <a:txBody>
                    <a:bodyPr/>
                    <a:lstStyle/>
                    <a:p>
                      <a:pPr>
                        <a:lnSpc>
                          <a:spcPct val="115000"/>
                        </a:lnSpc>
                        <a:spcAft>
                          <a:spcPts val="1200"/>
                        </a:spcAft>
                        <a:tabLst>
                          <a:tab pos="1543050" algn="l"/>
                          <a:tab pos="2865755" algn="ctr"/>
                        </a:tabLst>
                      </a:pPr>
                      <a:r>
                        <a:rPr lang="en-GB" sz="1400" b="1"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Bidder</a:t>
                      </a:r>
                      <a:endParaRPr lang="en-ZA"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b="1">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700 MHz</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b="1">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800 MHz</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b="1">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2600 MHz</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b="1">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3500 MHz</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b="1">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Total Price</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1200"/>
                        </a:spcAft>
                        <a:tabLst>
                          <a:tab pos="1543050" algn="l"/>
                          <a:tab pos="2865755" algn="ctr"/>
                        </a:tabLst>
                      </a:pPr>
                      <a:r>
                        <a:rPr lang="en-GB" sz="1400" b="1">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(ZAR)</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089340"/>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Telkom</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2x10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22</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2,113,615,407</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02273"/>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Liquid Telecom</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4</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111,000,000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323726"/>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Cell C</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10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288,200,000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774590"/>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Rain</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2x10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1,431,374,106</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360341"/>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MTN</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2x10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40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40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5,152,100,000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802079"/>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Vodacom</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2x10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80</a:t>
                      </a:r>
                      <a:endParaRPr lang="en-ZA"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10</a:t>
                      </a:r>
                      <a:endParaRPr lang="en-ZA"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5,381,600,000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497852"/>
                  </a:ext>
                </a:extLst>
              </a:tr>
              <a:tr h="258177">
                <a:tc>
                  <a:txBody>
                    <a:bodyPr/>
                    <a:lstStyle/>
                    <a:p>
                      <a:pP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Unsold</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2x10</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200"/>
                        </a:spcAft>
                        <a:tabLst>
                          <a:tab pos="1543050" algn="l"/>
                          <a:tab pos="2865755" algn="ctr"/>
                        </a:tabLst>
                      </a:pPr>
                      <a:r>
                        <a:rPr lang="en-GB"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200"/>
                        </a:spcAft>
                      </a:pPr>
                      <a:r>
                        <a:rPr lang="en-GB"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rPr>
                        <a:t> </a:t>
                      </a:r>
                      <a:endParaRPr lang="en-ZA" sz="1400" dirty="0">
                        <a:solidFill>
                          <a:srgbClr val="62908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34513"/>
                  </a:ext>
                </a:extLst>
              </a:tr>
            </a:tbl>
          </a:graphicData>
        </a:graphic>
      </p:graphicFrame>
    </p:spTree>
    <p:extLst>
      <p:ext uri="{BB962C8B-B14F-4D97-AF65-F5344CB8AC3E}">
        <p14:creationId xmlns:p14="http://schemas.microsoft.com/office/powerpoint/2010/main" val="412964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7E9A2F-C596-4193-AEBE-A6DC12AC15F7}"/>
              </a:ext>
            </a:extLst>
          </p:cNvPr>
          <p:cNvSpPr>
            <a:spLocks noGrp="1"/>
          </p:cNvSpPr>
          <p:nvPr>
            <p:ph type="title"/>
          </p:nvPr>
        </p:nvSpPr>
        <p:spPr>
          <a:xfrm>
            <a:off x="369876" y="345290"/>
            <a:ext cx="11585418" cy="581172"/>
          </a:xfrm>
        </p:spPr>
        <p:txBody>
          <a:bodyPr>
            <a:normAutofit fontScale="90000"/>
          </a:bodyPr>
          <a:lstStyle/>
          <a:p>
            <a:r>
              <a:rPr lang="en-GB" dirty="0"/>
              <a:t>ISSUANCE OF THE RADIO FREQUENCY SPECTRUM LICENCES</a:t>
            </a:r>
            <a:endParaRPr lang="en-US" dirty="0"/>
          </a:p>
        </p:txBody>
      </p:sp>
      <p:sp>
        <p:nvSpPr>
          <p:cNvPr id="5" name="Slide Number Placeholder 2">
            <a:extLst>
              <a:ext uri="{FF2B5EF4-FFF2-40B4-BE49-F238E27FC236}">
                <a16:creationId xmlns:a16="http://schemas.microsoft.com/office/drawing/2014/main" id="{1F38AA97-BEAC-482B-96DA-D8B72E650BAB}"/>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11</a:t>
            </a:fld>
            <a:endParaRPr lang="en-ZA" dirty="0">
              <a:solidFill>
                <a:prstClr val="black">
                  <a:tint val="75000"/>
                </a:prstClr>
              </a:solidFill>
            </a:endParaRPr>
          </a:p>
        </p:txBody>
      </p:sp>
      <p:graphicFrame>
        <p:nvGraphicFramePr>
          <p:cNvPr id="10" name="Content Placeholder 9">
            <a:extLst>
              <a:ext uri="{FF2B5EF4-FFF2-40B4-BE49-F238E27FC236}">
                <a16:creationId xmlns:a16="http://schemas.microsoft.com/office/drawing/2014/main" id="{2EF9DA36-290F-4C64-B4A1-D2D1D81CD2C3}"/>
              </a:ext>
            </a:extLst>
          </p:cNvPr>
          <p:cNvGraphicFramePr>
            <a:graphicFrameLocks noGrp="1"/>
          </p:cNvGraphicFramePr>
          <p:nvPr>
            <p:ph idx="1"/>
            <p:extLst>
              <p:ext uri="{D42A27DB-BD31-4B8C-83A1-F6EECF244321}">
                <p14:modId xmlns:p14="http://schemas.microsoft.com/office/powerpoint/2010/main" val="2269154290"/>
              </p:ext>
            </p:extLst>
          </p:nvPr>
        </p:nvGraphicFramePr>
        <p:xfrm>
          <a:off x="451764" y="1222744"/>
          <a:ext cx="8592088" cy="5031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A20B5E48-F033-403E-B8C3-D5F7F048FDAE}"/>
              </a:ext>
            </a:extLst>
          </p:cNvPr>
          <p:cNvSpPr/>
          <p:nvPr/>
        </p:nvSpPr>
        <p:spPr>
          <a:xfrm>
            <a:off x="7005443" y="2093138"/>
            <a:ext cx="3502662" cy="1189707"/>
          </a:xfrm>
          <a:prstGeom prst="roundRect">
            <a:avLst/>
          </a:prstGeom>
          <a:solidFill>
            <a:srgbClr val="F977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0000"/>
              </a:lnSpc>
            </a:pPr>
            <a:r>
              <a:rPr lang="en-US" dirty="0">
                <a:solidFill>
                  <a:schemeClr val="tx1"/>
                </a:solidFill>
              </a:rPr>
              <a:t>One successful bidder has only serviced part of the auction fee.  The Authority is taking advice on the matter. </a:t>
            </a:r>
          </a:p>
        </p:txBody>
      </p:sp>
    </p:spTree>
    <p:extLst>
      <p:ext uri="{BB962C8B-B14F-4D97-AF65-F5344CB8AC3E}">
        <p14:creationId xmlns:p14="http://schemas.microsoft.com/office/powerpoint/2010/main" val="270961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B20DC-1D7F-4086-95E3-C4193E8BDB9C}"/>
              </a:ext>
            </a:extLst>
          </p:cNvPr>
          <p:cNvSpPr>
            <a:spLocks noGrp="1"/>
          </p:cNvSpPr>
          <p:nvPr>
            <p:ph type="title"/>
          </p:nvPr>
        </p:nvSpPr>
        <p:spPr/>
        <p:txBody>
          <a:bodyPr/>
          <a:lstStyle/>
          <a:p>
            <a:r>
              <a:rPr lang="en-US" dirty="0"/>
              <a:t>FUTURE REGULATIONS</a:t>
            </a:r>
            <a:endParaRPr lang="en-ZA" dirty="0"/>
          </a:p>
        </p:txBody>
      </p:sp>
      <p:sp>
        <p:nvSpPr>
          <p:cNvPr id="2" name="Content Placeholder 1">
            <a:extLst>
              <a:ext uri="{FF2B5EF4-FFF2-40B4-BE49-F238E27FC236}">
                <a16:creationId xmlns:a16="http://schemas.microsoft.com/office/drawing/2014/main" id="{18B9AE35-C82D-47F9-AB32-001425C12DA5}"/>
              </a:ext>
            </a:extLst>
          </p:cNvPr>
          <p:cNvSpPr>
            <a:spLocks noGrp="1"/>
          </p:cNvSpPr>
          <p:nvPr>
            <p:ph idx="4294967295"/>
          </p:nvPr>
        </p:nvSpPr>
        <p:spPr>
          <a:xfrm>
            <a:off x="903288" y="1069975"/>
            <a:ext cx="11288712" cy="5376863"/>
          </a:xfrm>
        </p:spPr>
        <p:txBody>
          <a:bodyPr>
            <a:normAutofit/>
          </a:bodyPr>
          <a:lstStyle/>
          <a:p>
            <a:pPr marL="0" indent="0">
              <a:lnSpc>
                <a:spcPct val="120000"/>
              </a:lnSpc>
              <a:buNone/>
            </a:pPr>
            <a:endParaRPr lang="en-US" sz="2000" b="1" dirty="0"/>
          </a:p>
          <a:p>
            <a:pPr lvl="1">
              <a:lnSpc>
                <a:spcPct val="120000"/>
              </a:lnSpc>
            </a:pPr>
            <a:endParaRPr lang="en-US" sz="2000" dirty="0">
              <a:solidFill>
                <a:srgbClr val="629080"/>
              </a:solidFill>
            </a:endParaRPr>
          </a:p>
          <a:p>
            <a:pPr>
              <a:lnSpc>
                <a:spcPct val="120000"/>
              </a:lnSpc>
            </a:pPr>
            <a:endParaRPr lang="en-US" sz="1000" dirty="0"/>
          </a:p>
        </p:txBody>
      </p:sp>
      <p:sp>
        <p:nvSpPr>
          <p:cNvPr id="4" name="Slide Number Placeholder 2">
            <a:extLst>
              <a:ext uri="{FF2B5EF4-FFF2-40B4-BE49-F238E27FC236}">
                <a16:creationId xmlns:a16="http://schemas.microsoft.com/office/drawing/2014/main" id="{DA3A6E5A-466D-442C-8AF5-E66554346954}"/>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12</a:t>
            </a:fld>
            <a:endParaRPr lang="en-ZA" dirty="0">
              <a:solidFill>
                <a:prstClr val="black">
                  <a:tint val="75000"/>
                </a:prstClr>
              </a:solidFill>
            </a:endParaRPr>
          </a:p>
        </p:txBody>
      </p:sp>
    </p:spTree>
    <p:extLst>
      <p:ext uri="{BB962C8B-B14F-4D97-AF65-F5344CB8AC3E}">
        <p14:creationId xmlns:p14="http://schemas.microsoft.com/office/powerpoint/2010/main" val="86346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0B81621-30D9-432B-A8AA-9D52D94E3E27}"/>
              </a:ext>
            </a:extLst>
          </p:cNvPr>
          <p:cNvGraphicFramePr>
            <a:graphicFrameLocks noGrp="1"/>
          </p:cNvGraphicFramePr>
          <p:nvPr>
            <p:ph idx="1"/>
            <p:extLst>
              <p:ext uri="{D42A27DB-BD31-4B8C-83A1-F6EECF244321}">
                <p14:modId xmlns:p14="http://schemas.microsoft.com/office/powerpoint/2010/main" val="2242282229"/>
              </p:ext>
            </p:extLst>
          </p:nvPr>
        </p:nvGraphicFramePr>
        <p:xfrm>
          <a:off x="-93828" y="1049294"/>
          <a:ext cx="11359236" cy="537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96DBA99-AE2A-4213-878F-22E05FAC8C8B}"/>
              </a:ext>
            </a:extLst>
          </p:cNvPr>
          <p:cNvSpPr>
            <a:spLocks noGrp="1"/>
          </p:cNvSpPr>
          <p:nvPr>
            <p:ph type="title"/>
          </p:nvPr>
        </p:nvSpPr>
        <p:spPr>
          <a:xfrm>
            <a:off x="342580" y="468122"/>
            <a:ext cx="10922828" cy="581172"/>
          </a:xfrm>
        </p:spPr>
        <p:txBody>
          <a:bodyPr>
            <a:noAutofit/>
          </a:bodyPr>
          <a:lstStyle/>
          <a:p>
            <a:r>
              <a:rPr lang="en-US" sz="2900" dirty="0">
                <a:effectLst/>
              </a:rPr>
              <a:t>FUTURE REGULATIONS</a:t>
            </a:r>
            <a:endParaRPr lang="en-ZA" sz="2900" dirty="0"/>
          </a:p>
        </p:txBody>
      </p:sp>
      <p:sp>
        <p:nvSpPr>
          <p:cNvPr id="4" name="Slide Number Placeholder 2">
            <a:extLst>
              <a:ext uri="{FF2B5EF4-FFF2-40B4-BE49-F238E27FC236}">
                <a16:creationId xmlns:a16="http://schemas.microsoft.com/office/drawing/2014/main" id="{DA3A6E5A-466D-442C-8AF5-E66554346954}"/>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13</a:t>
            </a:fld>
            <a:endParaRPr lang="en-ZA" dirty="0">
              <a:solidFill>
                <a:prstClr val="black">
                  <a:tint val="75000"/>
                </a:prstClr>
              </a:solidFill>
            </a:endParaRPr>
          </a:p>
        </p:txBody>
      </p:sp>
    </p:spTree>
    <p:extLst>
      <p:ext uri="{BB962C8B-B14F-4D97-AF65-F5344CB8AC3E}">
        <p14:creationId xmlns:p14="http://schemas.microsoft.com/office/powerpoint/2010/main" val="83451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FA765C-94EC-4D6B-B7CB-4AF05166FDD1}"/>
              </a:ext>
            </a:extLst>
          </p:cNvPr>
          <p:cNvSpPr>
            <a:spLocks noGrp="1"/>
          </p:cNvSpPr>
          <p:nvPr>
            <p:ph type="title"/>
          </p:nvPr>
        </p:nvSpPr>
        <p:spPr>
          <a:xfrm>
            <a:off x="3223845" y="3044629"/>
            <a:ext cx="5486401" cy="1046724"/>
          </a:xfrm>
        </p:spPr>
        <p:txBody>
          <a:bodyPr>
            <a:normAutofit/>
          </a:bodyPr>
          <a:lstStyle/>
          <a:p>
            <a:pPr algn="ctr"/>
            <a:r>
              <a:rPr lang="en-US" sz="4800" dirty="0"/>
              <a:t>Thank You </a:t>
            </a:r>
          </a:p>
        </p:txBody>
      </p:sp>
    </p:spTree>
    <p:extLst>
      <p:ext uri="{BB962C8B-B14F-4D97-AF65-F5344CB8AC3E}">
        <p14:creationId xmlns:p14="http://schemas.microsoft.com/office/powerpoint/2010/main" val="40410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7B3576-9DE0-4DF1-A51D-75A7B6C8720A}"/>
              </a:ext>
            </a:extLst>
          </p:cNvPr>
          <p:cNvSpPr>
            <a:spLocks noGrp="1"/>
          </p:cNvSpPr>
          <p:nvPr>
            <p:ph type="title"/>
          </p:nvPr>
        </p:nvSpPr>
        <p:spPr>
          <a:xfrm>
            <a:off x="410820" y="481770"/>
            <a:ext cx="10515600" cy="581172"/>
          </a:xfrm>
        </p:spPr>
        <p:txBody>
          <a:bodyPr>
            <a:normAutofit/>
          </a:bodyPr>
          <a:lstStyle/>
          <a:p>
            <a:r>
              <a:rPr lang="en-ZA" sz="2900" dirty="0"/>
              <a:t>PRESENTATION OUTLINE</a:t>
            </a:r>
            <a:endParaRPr lang="en-US" sz="2900" dirty="0"/>
          </a:p>
        </p:txBody>
      </p:sp>
      <p:sp>
        <p:nvSpPr>
          <p:cNvPr id="4" name="Title 2">
            <a:extLst>
              <a:ext uri="{FF2B5EF4-FFF2-40B4-BE49-F238E27FC236}">
                <a16:creationId xmlns:a16="http://schemas.microsoft.com/office/drawing/2014/main" id="{2DEC6DD2-3E57-4B1E-BAE1-37990AE70E9B}"/>
              </a:ext>
            </a:extLst>
          </p:cNvPr>
          <p:cNvSpPr>
            <a:spLocks noGrp="1"/>
          </p:cNvSpPr>
          <p:nvPr>
            <p:ph idx="1"/>
          </p:nvPr>
        </p:nvSpPr>
        <p:spPr>
          <a:xfrm>
            <a:off x="452438" y="1222375"/>
            <a:ext cx="10831257" cy="5032375"/>
          </a:xfrm>
        </p:spPr>
        <p:txBody>
          <a:bodyPr>
            <a:normAutofit fontScale="82500" lnSpcReduction="10000"/>
          </a:bodyPr>
          <a:lstStyle/>
          <a:p>
            <a:pPr marL="457200" indent="-457200" algn="just">
              <a:lnSpc>
                <a:spcPct val="150000"/>
              </a:lnSpc>
              <a:buFont typeface="+mj-lt"/>
              <a:buAutoNum type="arabicPeriod"/>
            </a:pPr>
            <a:r>
              <a:rPr lang="en-ZA" sz="2000" b="0" dirty="0"/>
              <a:t>ICASA’s Organisational Mandate</a:t>
            </a:r>
          </a:p>
          <a:p>
            <a:pPr marL="457200" indent="-457200" algn="just">
              <a:lnSpc>
                <a:spcPct val="150000"/>
              </a:lnSpc>
              <a:buFont typeface="+mj-lt"/>
              <a:buAutoNum type="arabicPeriod"/>
            </a:pPr>
            <a:r>
              <a:rPr lang="en-ZA" sz="2000" b="0" dirty="0"/>
              <a:t>Spectrum </a:t>
            </a:r>
            <a:r>
              <a:rPr lang="en-ZA" sz="2000" dirty="0"/>
              <a:t>Management </a:t>
            </a:r>
            <a:r>
              <a:rPr lang="en-ZA" sz="2000" b="0" dirty="0"/>
              <a:t>Institutional Framework</a:t>
            </a:r>
          </a:p>
          <a:p>
            <a:pPr marL="457200" indent="-457200" algn="just">
              <a:lnSpc>
                <a:spcPct val="150000"/>
              </a:lnSpc>
              <a:buFont typeface="+mj-lt"/>
              <a:buAutoNum type="arabicPeriod"/>
            </a:pPr>
            <a:r>
              <a:rPr lang="en-ZA" sz="2000" dirty="0"/>
              <a:t>Overview</a:t>
            </a:r>
            <a:endParaRPr lang="en-ZA" sz="2000" b="0" dirty="0"/>
          </a:p>
          <a:p>
            <a:pPr marL="457200" indent="-457200" algn="just">
              <a:lnSpc>
                <a:spcPct val="150000"/>
              </a:lnSpc>
              <a:buFont typeface="+mj-lt"/>
              <a:buAutoNum type="arabicPeriod"/>
            </a:pPr>
            <a:r>
              <a:rPr lang="en-ZA" sz="2000" b="0" dirty="0"/>
              <a:t>Various Stages of the licensing process</a:t>
            </a:r>
          </a:p>
          <a:p>
            <a:pPr marL="457200" indent="-457200">
              <a:lnSpc>
                <a:spcPct val="150000"/>
              </a:lnSpc>
              <a:buFont typeface="+mj-lt"/>
              <a:buAutoNum type="arabicPeriod"/>
            </a:pPr>
            <a:r>
              <a:rPr lang="en-ZA" sz="2000" b="0" dirty="0"/>
              <a:t>Auction Results</a:t>
            </a:r>
          </a:p>
          <a:p>
            <a:pPr marL="457200" indent="-457200">
              <a:lnSpc>
                <a:spcPct val="150000"/>
              </a:lnSpc>
              <a:buFont typeface="+mj-lt"/>
              <a:buAutoNum type="arabicPeriod"/>
            </a:pPr>
            <a:r>
              <a:rPr lang="en-ZA" sz="2200" dirty="0"/>
              <a:t>Issuance of the Radio Frequency Spectrum Licences</a:t>
            </a:r>
          </a:p>
          <a:p>
            <a:pPr marL="457200" indent="-457200">
              <a:lnSpc>
                <a:spcPct val="150000"/>
              </a:lnSpc>
              <a:buFont typeface="+mj-lt"/>
              <a:buAutoNum type="arabicPeriod"/>
            </a:pPr>
            <a:r>
              <a:rPr lang="en-ZA" sz="2200" b="0" dirty="0"/>
              <a:t>Future Regulations</a:t>
            </a:r>
            <a:br>
              <a:rPr lang="en-ZA" sz="2200" b="0" dirty="0"/>
            </a:br>
            <a:r>
              <a:rPr lang="en-ZA" sz="3200" dirty="0"/>
              <a:t/>
            </a:r>
            <a:br>
              <a:rPr lang="en-ZA" sz="3200" dirty="0"/>
            </a:br>
            <a:r>
              <a:rPr lang="en-ZA" sz="3200" dirty="0"/>
              <a:t/>
            </a:r>
            <a:br>
              <a:rPr lang="en-ZA" sz="3200" dirty="0"/>
            </a:br>
            <a:endParaRPr lang="en-ZA" sz="3200" dirty="0"/>
          </a:p>
        </p:txBody>
      </p:sp>
      <p:sp>
        <p:nvSpPr>
          <p:cNvPr id="5" name="Slide Number Placeholder 2">
            <a:extLst>
              <a:ext uri="{FF2B5EF4-FFF2-40B4-BE49-F238E27FC236}">
                <a16:creationId xmlns:a16="http://schemas.microsoft.com/office/drawing/2014/main" id="{590279B6-8881-4DA2-AFAB-FEADC1A533E2}"/>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2</a:t>
            </a:fld>
            <a:endParaRPr lang="en-ZA" dirty="0">
              <a:solidFill>
                <a:prstClr val="black">
                  <a:tint val="75000"/>
                </a:prstClr>
              </a:solidFill>
            </a:endParaRPr>
          </a:p>
        </p:txBody>
      </p:sp>
    </p:spTree>
    <p:extLst>
      <p:ext uri="{BB962C8B-B14F-4D97-AF65-F5344CB8AC3E}">
        <p14:creationId xmlns:p14="http://schemas.microsoft.com/office/powerpoint/2010/main" val="308117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956A14-DAF6-45CA-9279-6D3605B896C3}"/>
              </a:ext>
            </a:extLst>
          </p:cNvPr>
          <p:cNvSpPr>
            <a:spLocks noGrp="1"/>
          </p:cNvSpPr>
          <p:nvPr>
            <p:ph idx="1"/>
          </p:nvPr>
        </p:nvSpPr>
        <p:spPr>
          <a:xfrm>
            <a:off x="478341" y="1093200"/>
            <a:ext cx="10926474" cy="1887932"/>
          </a:xfrm>
        </p:spPr>
        <p:txBody>
          <a:bodyPr>
            <a:noAutofit/>
          </a:bodyPr>
          <a:lstStyle/>
          <a:p>
            <a:pPr marL="0" indent="0" algn="just">
              <a:lnSpc>
                <a:spcPct val="120000"/>
              </a:lnSpc>
              <a:buNone/>
            </a:pPr>
            <a:r>
              <a:rPr lang="en-ZA" sz="1600" dirty="0">
                <a:cs typeface="Verdana" panose="020B0604030504040204" pitchFamily="34" charset="0"/>
              </a:rPr>
              <a:t>ICASA is established pursuant to section 192 of the Constitution and in terms of the ICASA Act of 2000, as amended</a:t>
            </a:r>
          </a:p>
          <a:p>
            <a:pPr marL="0" indent="0" algn="just">
              <a:lnSpc>
                <a:spcPct val="120000"/>
              </a:lnSpc>
              <a:buNone/>
            </a:pPr>
            <a:r>
              <a:rPr lang="en-ZA" sz="1600" b="1" dirty="0">
                <a:cs typeface="Verdana" panose="020B0604030504040204" pitchFamily="34" charset="0"/>
              </a:rPr>
              <a:t>ICASA is mandated to – </a:t>
            </a:r>
          </a:p>
          <a:p>
            <a:pPr marL="342900" lvl="1" indent="-342900" algn="just" defTabSz="889000">
              <a:lnSpc>
                <a:spcPct val="120000"/>
              </a:lnSpc>
              <a:spcBef>
                <a:spcPct val="0"/>
              </a:spcBef>
              <a:spcAft>
                <a:spcPct val="15000"/>
              </a:spcAft>
            </a:pPr>
            <a:r>
              <a:rPr lang="en-ZA" sz="1600" dirty="0">
                <a:solidFill>
                  <a:srgbClr val="629080"/>
                </a:solidFill>
                <a:cs typeface="Verdana" panose="020B0604030504040204" pitchFamily="34" charset="0"/>
              </a:rPr>
              <a:t>Regulate electronic communications, broadcasting and postal sectors in the public interest</a:t>
            </a:r>
          </a:p>
          <a:p>
            <a:pPr marL="342900" lvl="1" indent="-342900" algn="just" defTabSz="889000">
              <a:lnSpc>
                <a:spcPct val="120000"/>
              </a:lnSpc>
              <a:spcBef>
                <a:spcPct val="0"/>
              </a:spcBef>
              <a:spcAft>
                <a:spcPct val="15000"/>
              </a:spcAft>
            </a:pPr>
            <a:endParaRPr lang="en-ZA" sz="1400" dirty="0">
              <a:solidFill>
                <a:srgbClr val="629080"/>
              </a:solidFill>
              <a:cs typeface="Verdana" panose="020B0604030504040204" pitchFamily="34" charset="0"/>
            </a:endParaRPr>
          </a:p>
          <a:p>
            <a:pPr marL="342900" lvl="1" indent="-342900" algn="just" defTabSz="889000">
              <a:lnSpc>
                <a:spcPct val="120000"/>
              </a:lnSpc>
              <a:spcBef>
                <a:spcPct val="0"/>
              </a:spcBef>
              <a:spcAft>
                <a:spcPct val="15000"/>
              </a:spcAft>
            </a:pPr>
            <a:r>
              <a:rPr lang="en-ZA" sz="1600" dirty="0">
                <a:solidFill>
                  <a:srgbClr val="629080"/>
                </a:solidFill>
                <a:cs typeface="Verdana" panose="020B0604030504040204" pitchFamily="34" charset="0"/>
              </a:rPr>
              <a:t>Ensure affordable services of high quality for all South Africans</a:t>
            </a:r>
          </a:p>
          <a:p>
            <a:pPr marL="0" indent="0" algn="just">
              <a:buNone/>
            </a:pPr>
            <a:r>
              <a:rPr lang="en-ZA" sz="1600" dirty="0">
                <a:solidFill>
                  <a:schemeClr val="tx1"/>
                </a:solidFill>
                <a:cs typeface="Verdana" panose="020B0604030504040204" pitchFamily="34" charset="0"/>
              </a:rPr>
              <a:t> </a:t>
            </a:r>
          </a:p>
          <a:p>
            <a:pPr marL="0" indent="0" algn="just">
              <a:buNone/>
            </a:pPr>
            <a:endParaRPr lang="en-ZA" sz="1600" dirty="0">
              <a:solidFill>
                <a:schemeClr val="tx1"/>
              </a:solidFill>
              <a:cs typeface="Verdana" panose="020B0604030504040204" pitchFamily="34" charset="0"/>
            </a:endParaRPr>
          </a:p>
          <a:p>
            <a:endParaRPr lang="en-US" sz="1600" dirty="0"/>
          </a:p>
        </p:txBody>
      </p:sp>
      <p:sp>
        <p:nvSpPr>
          <p:cNvPr id="7" name="Slide Number Placeholder 2">
            <a:extLst>
              <a:ext uri="{FF2B5EF4-FFF2-40B4-BE49-F238E27FC236}">
                <a16:creationId xmlns:a16="http://schemas.microsoft.com/office/drawing/2014/main" id="{87F360D0-0676-4B36-A11E-CCA8772A6D6E}"/>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C4FA16F-18E2-48CF-BD56-44AD6E3F9AD8}" type="slidenum">
              <a:rPr kumimoji="0" lang="en-ZA"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Z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lded Corner 44">
            <a:extLst>
              <a:ext uri="{FF2B5EF4-FFF2-40B4-BE49-F238E27FC236}">
                <a16:creationId xmlns:a16="http://schemas.microsoft.com/office/drawing/2014/main" id="{806970F8-293F-4E2C-86A9-F8DCCB005FBE}"/>
              </a:ext>
            </a:extLst>
          </p:cNvPr>
          <p:cNvSpPr/>
          <p:nvPr/>
        </p:nvSpPr>
        <p:spPr>
          <a:xfrm>
            <a:off x="528601" y="3237874"/>
            <a:ext cx="5332725" cy="3062021"/>
          </a:xfrm>
          <a:prstGeom prst="foldedCorner">
            <a:avLst/>
          </a:prstGeom>
          <a:gradFill flip="none" rotWithShape="1">
            <a:gsLst>
              <a:gs pos="0">
                <a:srgbClr val="629080">
                  <a:tint val="66000"/>
                  <a:satMod val="160000"/>
                  <a:lumMod val="0"/>
                  <a:lumOff val="100000"/>
                  <a:alpha val="43000"/>
                </a:srgbClr>
              </a:gs>
              <a:gs pos="0">
                <a:srgbClr val="629080">
                  <a:tint val="44500"/>
                  <a:satMod val="160000"/>
                </a:srgbClr>
              </a:gs>
              <a:gs pos="0">
                <a:srgbClr val="62908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600" b="1" dirty="0">
              <a:solidFill>
                <a:srgbClr val="629080"/>
              </a:solidFill>
              <a:latin typeface="Verdana" panose="020B0604030504040204" pitchFamily="34" charset="0"/>
              <a:ea typeface="Verdana" panose="020B0604030504040204" pitchFamily="34" charset="0"/>
            </a:endParaRPr>
          </a:p>
          <a:p>
            <a:pPr lvl="0">
              <a:defRPr/>
            </a:pPr>
            <a:endParaRPr lang="en-US" sz="1600" b="1" dirty="0">
              <a:solidFill>
                <a:srgbClr val="629080"/>
              </a:solidFill>
              <a:latin typeface="Verdana" panose="020B0604030504040204" pitchFamily="34" charset="0"/>
              <a:ea typeface="Verdana" panose="020B0604030504040204" pitchFamily="34" charset="0"/>
            </a:endParaRPr>
          </a:p>
          <a:p>
            <a:pPr lvl="0">
              <a:defRPr/>
            </a:pPr>
            <a:endParaRPr lang="en-US" sz="1600" b="1" dirty="0">
              <a:solidFill>
                <a:srgbClr val="629080"/>
              </a:solidFill>
              <a:latin typeface="Verdana" panose="020B0604030504040204" pitchFamily="34" charset="0"/>
              <a:ea typeface="Verdana" panose="020B0604030504040204" pitchFamily="34" charset="0"/>
            </a:endParaRPr>
          </a:p>
          <a:p>
            <a:pPr lvl="0">
              <a:defRPr/>
            </a:pPr>
            <a:r>
              <a:rPr lang="en-US" sz="1600" b="1" dirty="0">
                <a:solidFill>
                  <a:srgbClr val="629080"/>
                </a:solidFill>
                <a:latin typeface="Verdana" panose="020B0604030504040204" pitchFamily="34" charset="0"/>
                <a:ea typeface="Verdana" panose="020B0604030504040204" pitchFamily="34" charset="0"/>
              </a:rPr>
              <a:t>ICASA’s Legislative mandate is derived from:</a:t>
            </a:r>
          </a:p>
          <a:p>
            <a:pPr lvl="0">
              <a:defRPr/>
            </a:pPr>
            <a:endParaRPr lang="en-US" sz="1050" b="1"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The Constitution, 1996 </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ICASA Act, 2000</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EC Act, 2005</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Broadcasting Act, 1999</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Postal Services Act, 1998</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ECT Act, 2002</a:t>
            </a:r>
          </a:p>
          <a:p>
            <a:pPr algn="ctr"/>
            <a:endParaRPr lang="en-US" sz="1000" dirty="0">
              <a:solidFill>
                <a:schemeClr val="tx1"/>
              </a:solidFill>
            </a:endParaRPr>
          </a:p>
        </p:txBody>
      </p:sp>
      <p:sp>
        <p:nvSpPr>
          <p:cNvPr id="10" name="Folded Corner 44">
            <a:extLst>
              <a:ext uri="{FF2B5EF4-FFF2-40B4-BE49-F238E27FC236}">
                <a16:creationId xmlns:a16="http://schemas.microsoft.com/office/drawing/2014/main" id="{557049DE-AEC3-40FD-9853-70997823D014}"/>
              </a:ext>
            </a:extLst>
          </p:cNvPr>
          <p:cNvSpPr/>
          <p:nvPr/>
        </p:nvSpPr>
        <p:spPr>
          <a:xfrm>
            <a:off x="6096001" y="3174112"/>
            <a:ext cx="4816772" cy="3062022"/>
          </a:xfrm>
          <a:prstGeom prst="foldedCorner">
            <a:avLst/>
          </a:prstGeom>
          <a:gradFill flip="none" rotWithShape="1">
            <a:gsLst>
              <a:gs pos="0">
                <a:srgbClr val="629080">
                  <a:tint val="66000"/>
                  <a:satMod val="160000"/>
                  <a:lumMod val="0"/>
                  <a:lumOff val="100000"/>
                  <a:alpha val="43000"/>
                </a:srgbClr>
              </a:gs>
              <a:gs pos="0">
                <a:srgbClr val="629080">
                  <a:tint val="44500"/>
                  <a:satMod val="160000"/>
                </a:srgbClr>
              </a:gs>
              <a:gs pos="0">
                <a:srgbClr val="62908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b="1" dirty="0">
                <a:solidFill>
                  <a:srgbClr val="629080"/>
                </a:solidFill>
                <a:latin typeface="Verdana" panose="020B0604030504040204" pitchFamily="34" charset="0"/>
                <a:ea typeface="Verdana" panose="020B0604030504040204" pitchFamily="34" charset="0"/>
              </a:rPr>
              <a:t>ICASA’s Policy mandate is derived from:</a:t>
            </a:r>
          </a:p>
          <a:p>
            <a:pPr marL="285750" lvl="0" indent="-285750">
              <a:buFont typeface="Arial" panose="020B0604020202020204" pitchFamily="34" charset="0"/>
              <a:buChar char="•"/>
              <a:defRPr/>
            </a:pPr>
            <a:endParaRPr lang="en-US" sz="100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National Development Plan, 2012</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South Africa Connect, 2013</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Digital Migration Plan, 2012</a:t>
            </a:r>
          </a:p>
          <a:p>
            <a:pPr marL="171450" lvl="0" indent="-171450">
              <a:buFont typeface="Arial" panose="020B0604020202020204" pitchFamily="34" charset="0"/>
              <a:buChar char="•"/>
              <a:defRPr/>
            </a:pPr>
            <a:endParaRPr lang="en-US" sz="105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Integrated ICT White Paper, 2016</a:t>
            </a:r>
          </a:p>
          <a:p>
            <a:pPr marL="285750" lvl="0" indent="-285750">
              <a:buFont typeface="Arial" panose="020B0604020202020204" pitchFamily="34" charset="0"/>
              <a:buChar char="•"/>
              <a:defRPr/>
            </a:pPr>
            <a:endParaRPr lang="en-US" sz="1100" dirty="0">
              <a:solidFill>
                <a:srgbClr val="62908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defRPr/>
            </a:pPr>
            <a:r>
              <a:rPr lang="en-US" sz="1600" dirty="0">
                <a:solidFill>
                  <a:srgbClr val="629080"/>
                </a:solidFill>
                <a:latin typeface="Verdana" panose="020B0604030504040204" pitchFamily="34" charset="0"/>
                <a:ea typeface="Verdana" panose="020B0604030504040204" pitchFamily="34" charset="0"/>
              </a:rPr>
              <a:t>National Radio Frequency Policy, 2010</a:t>
            </a:r>
          </a:p>
        </p:txBody>
      </p:sp>
      <p:sp>
        <p:nvSpPr>
          <p:cNvPr id="11" name="Title 2">
            <a:extLst>
              <a:ext uri="{FF2B5EF4-FFF2-40B4-BE49-F238E27FC236}">
                <a16:creationId xmlns:a16="http://schemas.microsoft.com/office/drawing/2014/main" id="{1AF19D0A-19A2-4877-BAE7-4FDC1814B5F3}"/>
              </a:ext>
            </a:extLst>
          </p:cNvPr>
          <p:cNvSpPr txBox="1">
            <a:spLocks/>
          </p:cNvSpPr>
          <p:nvPr/>
        </p:nvSpPr>
        <p:spPr>
          <a:xfrm>
            <a:off x="397172" y="495418"/>
            <a:ext cx="10515600" cy="581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629080"/>
                </a:solidFill>
                <a:latin typeface="Verdana" panose="020B0604030504040204" pitchFamily="34" charset="0"/>
                <a:ea typeface="Verdana" panose="020B0604030504040204" pitchFamily="34" charset="0"/>
                <a:cs typeface="+mj-cs"/>
              </a:defRPr>
            </a:lvl1pPr>
          </a:lstStyle>
          <a:p>
            <a:r>
              <a:rPr lang="en-ZA" sz="2900" dirty="0"/>
              <a:t>ICASA’S ORGANISATIONAL MANDATE</a:t>
            </a:r>
          </a:p>
        </p:txBody>
      </p:sp>
    </p:spTree>
    <p:extLst>
      <p:ext uri="{BB962C8B-B14F-4D97-AF65-F5344CB8AC3E}">
        <p14:creationId xmlns:p14="http://schemas.microsoft.com/office/powerpoint/2010/main" val="341875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_TextBox">
            <a:extLst>
              <a:ext uri="{FF2B5EF4-FFF2-40B4-BE49-F238E27FC236}">
                <a16:creationId xmlns:a16="http://schemas.microsoft.com/office/drawing/2014/main" id="{61644815-5BEF-4905-9D10-6E8B0D4CD8D8}"/>
              </a:ext>
            </a:extLst>
          </p:cNvPr>
          <p:cNvSpPr>
            <a:spLocks/>
          </p:cNvSpPr>
          <p:nvPr/>
        </p:nvSpPr>
        <p:spPr>
          <a:xfrm>
            <a:off x="506383" y="1158875"/>
            <a:ext cx="10745386" cy="5197475"/>
          </a:xfrm>
          <a:prstGeom prst="rect">
            <a:avLst/>
          </a:prstGeom>
          <a:noFill/>
          <a:ln w="6350">
            <a:noFill/>
          </a:ln>
        </p:spPr>
        <p:txBody>
          <a:bodyPr vert="horz" lIns="108000" tIns="108000" rIns="108000" bIns="108000" rtlCol="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endParaRPr lang="en-US" sz="900" dirty="0">
              <a:solidFill>
                <a:srgbClr val="629080"/>
              </a:solidFill>
              <a:latin typeface="Verdana" panose="020B0604030504040204" pitchFamily="34" charset="0"/>
              <a:ea typeface="Verdana" panose="020B0604030504040204" pitchFamily="34" charset="0"/>
            </a:endParaRPr>
          </a:p>
        </p:txBody>
      </p:sp>
      <p:sp>
        <p:nvSpPr>
          <p:cNvPr id="7" name="OT_TextBox">
            <a:extLst>
              <a:ext uri="{FF2B5EF4-FFF2-40B4-BE49-F238E27FC236}">
                <a16:creationId xmlns:a16="http://schemas.microsoft.com/office/drawing/2014/main" id="{58FBBF68-7E55-4589-9073-628C3A51EF72}"/>
              </a:ext>
            </a:extLst>
          </p:cNvPr>
          <p:cNvSpPr>
            <a:spLocks/>
          </p:cNvSpPr>
          <p:nvPr/>
        </p:nvSpPr>
        <p:spPr>
          <a:xfrm>
            <a:off x="882866" y="1387424"/>
            <a:ext cx="8568000" cy="360000"/>
          </a:xfrm>
          <a:prstGeom prst="rect">
            <a:avLst/>
          </a:prstGeom>
          <a:noFill/>
          <a:ln w="6350">
            <a:solidFill>
              <a:srgbClr val="629080"/>
            </a:solidFill>
          </a:ln>
        </p:spPr>
        <p:txBody>
          <a:bodyPr vert="horz" lIns="108000" tIns="108000" rIns="108000" bIns="108000" rtl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r>
              <a:rPr lang="en-US" sz="1400" b="1" dirty="0">
                <a:solidFill>
                  <a:srgbClr val="629080"/>
                </a:solidFill>
                <a:latin typeface="Verdana" panose="020B0604030504040204" pitchFamily="34" charset="0"/>
                <a:ea typeface="Verdana" panose="020B0604030504040204" pitchFamily="34" charset="0"/>
              </a:rPr>
              <a:t>Radio Frequency Planning Regulations</a:t>
            </a:r>
          </a:p>
        </p:txBody>
      </p:sp>
      <p:pic>
        <p:nvPicPr>
          <p:cNvPr id="9" name="Picture 4">
            <a:extLst>
              <a:ext uri="{FF2B5EF4-FFF2-40B4-BE49-F238E27FC236}">
                <a16:creationId xmlns:a16="http://schemas.microsoft.com/office/drawing/2014/main" id="{44EB8081-A6E9-4E45-AFF4-726650B85D12}"/>
              </a:ext>
            </a:extLst>
          </p:cNvPr>
          <p:cNvPicPr>
            <a:picLocks noChangeAspect="1" noChangeArrowheads="1"/>
          </p:cNvPicPr>
          <p:nvPr/>
        </p:nvPicPr>
        <p:blipFill>
          <a:blip r:embed="rId3" cstate="print"/>
          <a:srcRect l="30104" t="23467" r="44712" b="11581"/>
          <a:stretch>
            <a:fillRect/>
          </a:stretch>
        </p:blipFill>
        <p:spPr bwMode="auto">
          <a:xfrm>
            <a:off x="1055699" y="2035124"/>
            <a:ext cx="969818" cy="1406236"/>
          </a:xfrm>
          <a:prstGeom prst="rect">
            <a:avLst/>
          </a:prstGeom>
          <a:noFill/>
          <a:ln w="9525">
            <a:noFill/>
            <a:miter lim="800000"/>
            <a:headEnd/>
            <a:tailEnd/>
          </a:ln>
        </p:spPr>
      </p:pic>
      <p:sp>
        <p:nvSpPr>
          <p:cNvPr id="11" name="TextBox 10">
            <a:extLst>
              <a:ext uri="{FF2B5EF4-FFF2-40B4-BE49-F238E27FC236}">
                <a16:creationId xmlns:a16="http://schemas.microsoft.com/office/drawing/2014/main" id="{4DD1D4CF-6965-4107-993A-0CE546A279C6}"/>
              </a:ext>
            </a:extLst>
          </p:cNvPr>
          <p:cNvSpPr txBox="1"/>
          <p:nvPr/>
        </p:nvSpPr>
        <p:spPr>
          <a:xfrm>
            <a:off x="900329" y="3454655"/>
            <a:ext cx="1392370" cy="707886"/>
          </a:xfrm>
          <a:prstGeom prst="rect">
            <a:avLst/>
          </a:prstGeom>
          <a:noFill/>
        </p:spPr>
        <p:txBody>
          <a:bodyPr wrap="square" rtlCol="0">
            <a:spAutoFit/>
          </a:bodyPr>
          <a:lstStyle/>
          <a:p>
            <a:pPr algn="ctr"/>
            <a:r>
              <a:rPr lang="en-ZA" sz="1000" b="1" dirty="0">
                <a:solidFill>
                  <a:srgbClr val="629080"/>
                </a:solidFill>
                <a:latin typeface="Verdana" panose="020B0604030504040204" pitchFamily="34" charset="0"/>
                <a:ea typeface="Verdana" panose="020B0604030504040204" pitchFamily="34" charset="0"/>
              </a:rPr>
              <a:t>Radio Frequency </a:t>
            </a:r>
            <a:br>
              <a:rPr lang="en-ZA" sz="1000" b="1" dirty="0">
                <a:solidFill>
                  <a:srgbClr val="629080"/>
                </a:solidFill>
                <a:latin typeface="Verdana" panose="020B0604030504040204" pitchFamily="34" charset="0"/>
                <a:ea typeface="Verdana" panose="020B0604030504040204" pitchFamily="34" charset="0"/>
              </a:rPr>
            </a:br>
            <a:r>
              <a:rPr lang="en-ZA" sz="1000" b="1" dirty="0">
                <a:solidFill>
                  <a:srgbClr val="629080"/>
                </a:solidFill>
                <a:latin typeface="Verdana" panose="020B0604030504040204" pitchFamily="34" charset="0"/>
                <a:ea typeface="Verdana" panose="020B0604030504040204" pitchFamily="34" charset="0"/>
              </a:rPr>
              <a:t>Spectrum Regulations 2015</a:t>
            </a:r>
          </a:p>
        </p:txBody>
      </p:sp>
      <p:pic>
        <p:nvPicPr>
          <p:cNvPr id="12" name="Picture 5">
            <a:extLst>
              <a:ext uri="{FF2B5EF4-FFF2-40B4-BE49-F238E27FC236}">
                <a16:creationId xmlns:a16="http://schemas.microsoft.com/office/drawing/2014/main" id="{8258B0E6-9F1C-4C65-8DCC-ED45809B2654}"/>
              </a:ext>
            </a:extLst>
          </p:cNvPr>
          <p:cNvPicPr>
            <a:picLocks noChangeAspect="1" noChangeArrowheads="1"/>
          </p:cNvPicPr>
          <p:nvPr/>
        </p:nvPicPr>
        <p:blipFill>
          <a:blip r:embed="rId4" cstate="print"/>
          <a:srcRect l="31792" t="23438" r="41694" b="11222"/>
          <a:stretch>
            <a:fillRect/>
          </a:stretch>
        </p:blipFill>
        <p:spPr bwMode="auto">
          <a:xfrm>
            <a:off x="4523595" y="2000645"/>
            <a:ext cx="1024934" cy="1471350"/>
          </a:xfrm>
          <a:prstGeom prst="rect">
            <a:avLst/>
          </a:prstGeom>
          <a:noFill/>
          <a:ln w="9525">
            <a:noFill/>
            <a:miter lim="800000"/>
            <a:headEnd/>
            <a:tailEnd/>
          </a:ln>
        </p:spPr>
      </p:pic>
      <p:sp>
        <p:nvSpPr>
          <p:cNvPr id="13" name="TextBox 12">
            <a:extLst>
              <a:ext uri="{FF2B5EF4-FFF2-40B4-BE49-F238E27FC236}">
                <a16:creationId xmlns:a16="http://schemas.microsoft.com/office/drawing/2014/main" id="{F5FE3B6D-2731-4A86-9348-E6F5B17B2EEF}"/>
              </a:ext>
            </a:extLst>
          </p:cNvPr>
          <p:cNvSpPr txBox="1"/>
          <p:nvPr/>
        </p:nvSpPr>
        <p:spPr>
          <a:xfrm>
            <a:off x="4306274" y="3471995"/>
            <a:ext cx="1607126" cy="553998"/>
          </a:xfrm>
          <a:prstGeom prst="rect">
            <a:avLst/>
          </a:prstGeom>
          <a:noFill/>
        </p:spPr>
        <p:txBody>
          <a:bodyPr wrap="square" rtlCol="0">
            <a:spAutoFit/>
          </a:bodyPr>
          <a:lstStyle/>
          <a:p>
            <a:pPr algn="ctr"/>
            <a:r>
              <a:rPr lang="en-ZA" sz="1000" b="1" dirty="0">
                <a:solidFill>
                  <a:srgbClr val="629080"/>
                </a:solidFill>
                <a:latin typeface="Verdana" panose="020B0604030504040204" pitchFamily="34" charset="0"/>
                <a:ea typeface="Verdana" panose="020B0604030504040204" pitchFamily="34" charset="0"/>
              </a:rPr>
              <a:t>Frequency Migration Plan 2019</a:t>
            </a:r>
          </a:p>
        </p:txBody>
      </p:sp>
      <p:pic>
        <p:nvPicPr>
          <p:cNvPr id="15" name="Picture 9">
            <a:extLst>
              <a:ext uri="{FF2B5EF4-FFF2-40B4-BE49-F238E27FC236}">
                <a16:creationId xmlns:a16="http://schemas.microsoft.com/office/drawing/2014/main" id="{084B9933-3559-49ED-A98A-711F46555506}"/>
              </a:ext>
            </a:extLst>
          </p:cNvPr>
          <p:cNvPicPr>
            <a:picLocks noChangeAspect="1" noChangeArrowheads="1"/>
          </p:cNvPicPr>
          <p:nvPr/>
        </p:nvPicPr>
        <p:blipFill>
          <a:blip r:embed="rId5" cstate="print"/>
          <a:srcRect l="32430" t="17538" r="38092" b="7465"/>
          <a:stretch>
            <a:fillRect/>
          </a:stretch>
        </p:blipFill>
        <p:spPr bwMode="auto">
          <a:xfrm>
            <a:off x="8111796" y="4098931"/>
            <a:ext cx="982512" cy="1405383"/>
          </a:xfrm>
          <a:prstGeom prst="rect">
            <a:avLst/>
          </a:prstGeom>
          <a:noFill/>
          <a:ln w="9525">
            <a:noFill/>
            <a:miter lim="800000"/>
            <a:headEnd/>
            <a:tailEnd/>
          </a:ln>
        </p:spPr>
      </p:pic>
      <p:sp>
        <p:nvSpPr>
          <p:cNvPr id="16" name="TextBox 15">
            <a:extLst>
              <a:ext uri="{FF2B5EF4-FFF2-40B4-BE49-F238E27FC236}">
                <a16:creationId xmlns:a16="http://schemas.microsoft.com/office/drawing/2014/main" id="{430DA79C-213E-441A-871A-39934E33402C}"/>
              </a:ext>
            </a:extLst>
          </p:cNvPr>
          <p:cNvSpPr txBox="1"/>
          <p:nvPr/>
        </p:nvSpPr>
        <p:spPr>
          <a:xfrm>
            <a:off x="6920130" y="3439193"/>
            <a:ext cx="1126478" cy="553998"/>
          </a:xfrm>
          <a:prstGeom prst="rect">
            <a:avLst/>
          </a:prstGeom>
          <a:noFill/>
        </p:spPr>
        <p:txBody>
          <a:bodyPr wrap="square" rtlCol="0">
            <a:spAutoFit/>
          </a:bodyPr>
          <a:lstStyle/>
          <a:p>
            <a:pPr algn="ctr"/>
            <a:r>
              <a:rPr lang="en-ZA" sz="1000" b="1" dirty="0">
                <a:solidFill>
                  <a:srgbClr val="629080"/>
                </a:solidFill>
                <a:latin typeface="Verdana" panose="020B0604030504040204" pitchFamily="34" charset="0"/>
                <a:ea typeface="Verdana" panose="020B0604030504040204" pitchFamily="34" charset="0"/>
              </a:rPr>
              <a:t>IMT Roadmap</a:t>
            </a:r>
          </a:p>
          <a:p>
            <a:pPr algn="ctr"/>
            <a:r>
              <a:rPr lang="en-ZA" sz="1000" b="1" dirty="0">
                <a:solidFill>
                  <a:srgbClr val="629080"/>
                </a:solidFill>
                <a:latin typeface="Verdana" panose="020B0604030504040204" pitchFamily="34" charset="0"/>
                <a:ea typeface="Verdana" panose="020B0604030504040204" pitchFamily="34" charset="0"/>
              </a:rPr>
              <a:t>2019</a:t>
            </a:r>
          </a:p>
        </p:txBody>
      </p:sp>
      <p:sp>
        <p:nvSpPr>
          <p:cNvPr id="17" name="TextBox 16">
            <a:extLst>
              <a:ext uri="{FF2B5EF4-FFF2-40B4-BE49-F238E27FC236}">
                <a16:creationId xmlns:a16="http://schemas.microsoft.com/office/drawing/2014/main" id="{3A64CCFF-37B3-4448-88A6-6E96910498BF}"/>
              </a:ext>
            </a:extLst>
          </p:cNvPr>
          <p:cNvSpPr txBox="1"/>
          <p:nvPr/>
        </p:nvSpPr>
        <p:spPr>
          <a:xfrm>
            <a:off x="7787748" y="5501270"/>
            <a:ext cx="1793501" cy="553998"/>
          </a:xfrm>
          <a:prstGeom prst="rect">
            <a:avLst/>
          </a:prstGeom>
          <a:noFill/>
        </p:spPr>
        <p:txBody>
          <a:bodyPr wrap="square" rtlCol="0">
            <a:spAutoFit/>
          </a:bodyPr>
          <a:lstStyle/>
          <a:p>
            <a:pPr algn="ctr"/>
            <a:r>
              <a:rPr lang="en-ZA" sz="1000" b="1" dirty="0">
                <a:solidFill>
                  <a:srgbClr val="629080"/>
                </a:solidFill>
                <a:latin typeface="Verdana" panose="020B0604030504040204" pitchFamily="34" charset="0"/>
                <a:ea typeface="Verdana" panose="020B0604030504040204" pitchFamily="34" charset="0"/>
              </a:rPr>
              <a:t>Radio Frequency Spectrum Assignment Plans, 2015</a:t>
            </a:r>
          </a:p>
        </p:txBody>
      </p:sp>
      <p:pic>
        <p:nvPicPr>
          <p:cNvPr id="18" name="Picture 10">
            <a:extLst>
              <a:ext uri="{FF2B5EF4-FFF2-40B4-BE49-F238E27FC236}">
                <a16:creationId xmlns:a16="http://schemas.microsoft.com/office/drawing/2014/main" id="{FF510994-B128-4929-B437-E512CDDEFD37}"/>
              </a:ext>
            </a:extLst>
          </p:cNvPr>
          <p:cNvPicPr>
            <a:picLocks noChangeAspect="1" noChangeArrowheads="1"/>
          </p:cNvPicPr>
          <p:nvPr/>
        </p:nvPicPr>
        <p:blipFill>
          <a:blip r:embed="rId6" cstate="print"/>
          <a:srcRect l="36725" t="23438" r="38287" b="14062"/>
          <a:stretch>
            <a:fillRect/>
          </a:stretch>
        </p:blipFill>
        <p:spPr bwMode="auto">
          <a:xfrm>
            <a:off x="6974822" y="2035123"/>
            <a:ext cx="970241" cy="1419531"/>
          </a:xfrm>
          <a:prstGeom prst="rect">
            <a:avLst/>
          </a:prstGeom>
          <a:noFill/>
          <a:ln w="9525">
            <a:noFill/>
            <a:miter lim="800000"/>
            <a:headEnd/>
            <a:tailEnd/>
          </a:ln>
        </p:spPr>
      </p:pic>
      <p:sp>
        <p:nvSpPr>
          <p:cNvPr id="19" name="Right Arrow 30">
            <a:extLst>
              <a:ext uri="{FF2B5EF4-FFF2-40B4-BE49-F238E27FC236}">
                <a16:creationId xmlns:a16="http://schemas.microsoft.com/office/drawing/2014/main" id="{B1636E95-1284-4E11-A2A8-64AFE11279C3}"/>
              </a:ext>
            </a:extLst>
          </p:cNvPr>
          <p:cNvSpPr/>
          <p:nvPr/>
        </p:nvSpPr>
        <p:spPr bwMode="auto">
          <a:xfrm>
            <a:off x="2220639" y="2608040"/>
            <a:ext cx="2194295" cy="375352"/>
          </a:xfrm>
          <a:prstGeom prst="rightArrow">
            <a:avLst/>
          </a:prstGeom>
          <a:solidFill>
            <a:srgbClr val="629080"/>
          </a:solidFill>
          <a:ln w="6350" cap="flat" cmpd="sng" algn="ctr">
            <a:solidFill>
              <a:srgbClr val="629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fontAlgn="base">
              <a:lnSpc>
                <a:spcPct val="90000"/>
              </a:lnSpc>
              <a:spcBef>
                <a:spcPct val="0"/>
              </a:spcBef>
              <a:spcAft>
                <a:spcPct val="0"/>
              </a:spcAft>
            </a:pPr>
            <a:endParaRPr lang="en-ZA" sz="1200" dirty="0">
              <a:latin typeface="Arial" charset="0"/>
            </a:endParaRPr>
          </a:p>
        </p:txBody>
      </p:sp>
      <p:sp>
        <p:nvSpPr>
          <p:cNvPr id="21" name="Bent Arrow 33">
            <a:extLst>
              <a:ext uri="{FF2B5EF4-FFF2-40B4-BE49-F238E27FC236}">
                <a16:creationId xmlns:a16="http://schemas.microsoft.com/office/drawing/2014/main" id="{1AFD6212-1A12-4981-AE0D-B0E8E50442FC}"/>
              </a:ext>
            </a:extLst>
          </p:cNvPr>
          <p:cNvSpPr/>
          <p:nvPr/>
        </p:nvSpPr>
        <p:spPr>
          <a:xfrm rot="10800000" flipH="1">
            <a:off x="1433729" y="4092524"/>
            <a:ext cx="6714580" cy="762000"/>
          </a:xfrm>
          <a:prstGeom prst="bentArrow">
            <a:avLst>
              <a:gd name="adj1" fmla="val 15000"/>
              <a:gd name="adj2" fmla="val 19375"/>
              <a:gd name="adj3" fmla="val 23000"/>
              <a:gd name="adj4" fmla="val 43750"/>
            </a:avLst>
          </a:prstGeom>
          <a:solidFill>
            <a:srgbClr val="629080"/>
          </a:solidFill>
          <a:ln>
            <a:solidFill>
              <a:srgbClr val="629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chemeClr val="tx1"/>
              </a:solidFill>
            </a:endParaRPr>
          </a:p>
        </p:txBody>
      </p:sp>
      <p:sp>
        <p:nvSpPr>
          <p:cNvPr id="22" name="Right Arrow 34">
            <a:extLst>
              <a:ext uri="{FF2B5EF4-FFF2-40B4-BE49-F238E27FC236}">
                <a16:creationId xmlns:a16="http://schemas.microsoft.com/office/drawing/2014/main" id="{8B8EF7E7-1C70-43C5-AFC3-6A4BF2062AC1}"/>
              </a:ext>
            </a:extLst>
          </p:cNvPr>
          <p:cNvSpPr/>
          <p:nvPr/>
        </p:nvSpPr>
        <p:spPr bwMode="auto">
          <a:xfrm>
            <a:off x="5548529" y="2644725"/>
            <a:ext cx="1371600" cy="304800"/>
          </a:xfrm>
          <a:prstGeom prst="rightArrow">
            <a:avLst/>
          </a:prstGeom>
          <a:solidFill>
            <a:srgbClr val="629080"/>
          </a:solidFill>
          <a:ln w="6350" cap="flat" cmpd="sng" algn="ctr">
            <a:solidFill>
              <a:srgbClr val="62908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fontAlgn="base">
              <a:lnSpc>
                <a:spcPct val="90000"/>
              </a:lnSpc>
              <a:spcBef>
                <a:spcPct val="0"/>
              </a:spcBef>
              <a:spcAft>
                <a:spcPct val="0"/>
              </a:spcAft>
            </a:pPr>
            <a:endParaRPr lang="en-ZA" sz="1200" dirty="0">
              <a:latin typeface="Arial" charset="0"/>
            </a:endParaRPr>
          </a:p>
        </p:txBody>
      </p:sp>
      <p:sp>
        <p:nvSpPr>
          <p:cNvPr id="23" name="Bent Arrow 35">
            <a:extLst>
              <a:ext uri="{FF2B5EF4-FFF2-40B4-BE49-F238E27FC236}">
                <a16:creationId xmlns:a16="http://schemas.microsoft.com/office/drawing/2014/main" id="{86B7F7E8-FAAE-4023-A117-6EDD3BBB0BE0}"/>
              </a:ext>
            </a:extLst>
          </p:cNvPr>
          <p:cNvSpPr/>
          <p:nvPr/>
        </p:nvSpPr>
        <p:spPr>
          <a:xfrm rot="16200000" flipH="1" flipV="1">
            <a:off x="7838145" y="2893478"/>
            <a:ext cx="1114986" cy="858982"/>
          </a:xfrm>
          <a:prstGeom prst="bentArrow">
            <a:avLst>
              <a:gd name="adj1" fmla="val 18333"/>
              <a:gd name="adj2" fmla="val 43333"/>
              <a:gd name="adj3" fmla="val 33000"/>
              <a:gd name="adj4" fmla="val 40417"/>
            </a:avLst>
          </a:prstGeom>
          <a:solidFill>
            <a:srgbClr val="629080"/>
          </a:solidFill>
          <a:ln>
            <a:solidFill>
              <a:srgbClr val="629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chemeClr val="tx1"/>
              </a:solidFill>
            </a:endParaRPr>
          </a:p>
        </p:txBody>
      </p:sp>
      <p:pic>
        <p:nvPicPr>
          <p:cNvPr id="24" name="Picture 10">
            <a:extLst>
              <a:ext uri="{FF2B5EF4-FFF2-40B4-BE49-F238E27FC236}">
                <a16:creationId xmlns:a16="http://schemas.microsoft.com/office/drawing/2014/main" id="{8984DAA4-85B4-4E61-A4F4-8301F5F1E510}"/>
              </a:ext>
            </a:extLst>
          </p:cNvPr>
          <p:cNvPicPr>
            <a:picLocks noChangeAspect="1" noChangeArrowheads="1"/>
          </p:cNvPicPr>
          <p:nvPr/>
        </p:nvPicPr>
        <p:blipFill>
          <a:blip r:embed="rId6" cstate="print"/>
          <a:srcRect l="36725" t="23438" r="38287" b="14063"/>
          <a:stretch>
            <a:fillRect/>
          </a:stretch>
        </p:blipFill>
        <p:spPr bwMode="auto">
          <a:xfrm>
            <a:off x="2865654" y="4128733"/>
            <a:ext cx="969963" cy="1363662"/>
          </a:xfrm>
          <a:prstGeom prst="rect">
            <a:avLst/>
          </a:prstGeom>
          <a:noFill/>
          <a:ln w="9525">
            <a:noFill/>
            <a:miter lim="800000"/>
            <a:headEnd/>
            <a:tailEnd/>
          </a:ln>
        </p:spPr>
      </p:pic>
      <p:pic>
        <p:nvPicPr>
          <p:cNvPr id="25" name="Picture 10">
            <a:extLst>
              <a:ext uri="{FF2B5EF4-FFF2-40B4-BE49-F238E27FC236}">
                <a16:creationId xmlns:a16="http://schemas.microsoft.com/office/drawing/2014/main" id="{7D09C38D-80D4-453A-AECD-6F7B247AE73F}"/>
              </a:ext>
            </a:extLst>
          </p:cNvPr>
          <p:cNvPicPr>
            <a:picLocks noChangeAspect="1" noChangeArrowheads="1"/>
          </p:cNvPicPr>
          <p:nvPr/>
        </p:nvPicPr>
        <p:blipFill>
          <a:blip r:embed="rId6" cstate="print"/>
          <a:srcRect l="36725" t="23438" r="38287" b="14063"/>
          <a:stretch>
            <a:fillRect/>
          </a:stretch>
        </p:blipFill>
        <p:spPr bwMode="auto">
          <a:xfrm>
            <a:off x="5959986" y="4090088"/>
            <a:ext cx="971550" cy="1363663"/>
          </a:xfrm>
          <a:prstGeom prst="rect">
            <a:avLst/>
          </a:prstGeom>
          <a:noFill/>
          <a:ln w="9525">
            <a:noFill/>
            <a:miter lim="800000"/>
            <a:headEnd/>
            <a:tailEnd/>
          </a:ln>
        </p:spPr>
      </p:pic>
      <p:pic>
        <p:nvPicPr>
          <p:cNvPr id="26" name="Picture 10">
            <a:extLst>
              <a:ext uri="{FF2B5EF4-FFF2-40B4-BE49-F238E27FC236}">
                <a16:creationId xmlns:a16="http://schemas.microsoft.com/office/drawing/2014/main" id="{5F9BFBE4-2FFE-4B56-8294-401866ACD39A}"/>
              </a:ext>
            </a:extLst>
          </p:cNvPr>
          <p:cNvPicPr>
            <a:picLocks noChangeAspect="1" noChangeArrowheads="1"/>
          </p:cNvPicPr>
          <p:nvPr/>
        </p:nvPicPr>
        <p:blipFill>
          <a:blip r:embed="rId6" cstate="print"/>
          <a:srcRect l="36725" t="23438" r="38287" b="14063"/>
          <a:stretch>
            <a:fillRect/>
          </a:stretch>
        </p:blipFill>
        <p:spPr bwMode="auto">
          <a:xfrm>
            <a:off x="8148309" y="4078353"/>
            <a:ext cx="971550" cy="1363663"/>
          </a:xfrm>
          <a:prstGeom prst="rect">
            <a:avLst/>
          </a:prstGeom>
          <a:noFill/>
          <a:ln w="9525">
            <a:noFill/>
            <a:miter lim="800000"/>
            <a:headEnd/>
            <a:tailEnd/>
          </a:ln>
        </p:spPr>
      </p:pic>
      <p:sp>
        <p:nvSpPr>
          <p:cNvPr id="27" name="TextBox 26">
            <a:extLst>
              <a:ext uri="{FF2B5EF4-FFF2-40B4-BE49-F238E27FC236}">
                <a16:creationId xmlns:a16="http://schemas.microsoft.com/office/drawing/2014/main" id="{E74A0296-9079-4FB9-99D3-5105AD53329B}"/>
              </a:ext>
            </a:extLst>
          </p:cNvPr>
          <p:cNvSpPr txBox="1"/>
          <p:nvPr/>
        </p:nvSpPr>
        <p:spPr>
          <a:xfrm>
            <a:off x="2529624" y="5046299"/>
            <a:ext cx="1723505" cy="1323439"/>
          </a:xfrm>
          <a:prstGeom prst="rect">
            <a:avLst/>
          </a:prstGeom>
          <a:noFill/>
        </p:spPr>
        <p:txBody>
          <a:bodyPr wrap="square">
            <a:spAutoFit/>
          </a:bodyPr>
          <a:lstStyle/>
          <a:p>
            <a:pPr algn="ctr" eaLnBrk="1" hangingPunct="1">
              <a:defRPr/>
            </a:pPr>
            <a:endParaRPr lang="en-ZA" sz="1000" b="1" dirty="0">
              <a:solidFill>
                <a:srgbClr val="629080"/>
              </a:solidFill>
              <a:latin typeface="Verdana" panose="020B0604030504040204" pitchFamily="34" charset="0"/>
              <a:ea typeface="Verdana" panose="020B0604030504040204" pitchFamily="34" charset="0"/>
            </a:endParaRPr>
          </a:p>
          <a:p>
            <a:pPr algn="ctr" eaLnBrk="1" hangingPunct="1">
              <a:defRPr/>
            </a:pPr>
            <a:endParaRPr lang="en-ZA" sz="1000" b="1" dirty="0">
              <a:solidFill>
                <a:srgbClr val="629080"/>
              </a:solidFill>
              <a:latin typeface="Verdana" panose="020B0604030504040204" pitchFamily="34" charset="0"/>
              <a:ea typeface="Verdana" panose="020B0604030504040204" pitchFamily="34" charset="0"/>
            </a:endParaRPr>
          </a:p>
          <a:p>
            <a:pPr algn="ctr" eaLnBrk="1" hangingPunct="1">
              <a:defRPr/>
            </a:pPr>
            <a:endParaRPr lang="en-ZA" sz="1000" b="1" dirty="0">
              <a:solidFill>
                <a:srgbClr val="629080"/>
              </a:solidFill>
              <a:latin typeface="Verdana" panose="020B0604030504040204" pitchFamily="34" charset="0"/>
              <a:ea typeface="Verdana" panose="020B0604030504040204" pitchFamily="34" charset="0"/>
            </a:endParaRPr>
          </a:p>
          <a:p>
            <a:pPr algn="ctr" eaLnBrk="1" hangingPunct="1">
              <a:defRPr/>
            </a:pPr>
            <a:r>
              <a:rPr lang="en-ZA" sz="1000" b="1" dirty="0">
                <a:solidFill>
                  <a:srgbClr val="629080"/>
                </a:solidFill>
                <a:latin typeface="Verdana" panose="020B0604030504040204" pitchFamily="34" charset="0"/>
                <a:ea typeface="Verdana" panose="020B0604030504040204" pitchFamily="34" charset="0"/>
              </a:rPr>
              <a:t>Terrestrial Broadcasting Frequency Plan 2013</a:t>
            </a:r>
          </a:p>
          <a:p>
            <a:pPr algn="ctr" eaLnBrk="1" hangingPunct="1">
              <a:defRPr/>
            </a:pPr>
            <a:endParaRPr lang="en-ZA" sz="1000" b="1" dirty="0">
              <a:solidFill>
                <a:srgbClr val="629080"/>
              </a:solidFill>
              <a:latin typeface="Verdana" panose="020B0604030504040204" pitchFamily="34" charset="0"/>
              <a:ea typeface="Verdana" panose="020B0604030504040204" pitchFamily="34" charset="0"/>
            </a:endParaRPr>
          </a:p>
          <a:p>
            <a:pPr algn="ctr" eaLnBrk="1" hangingPunct="1">
              <a:defRPr/>
            </a:pPr>
            <a:endParaRPr lang="en-ZA" sz="1000" b="1" dirty="0">
              <a:solidFill>
                <a:srgbClr val="629080"/>
              </a:solidFill>
              <a:latin typeface="Verdana" panose="020B0604030504040204" pitchFamily="34" charset="0"/>
              <a:ea typeface="Verdana" panose="020B0604030504040204" pitchFamily="34" charset="0"/>
            </a:endParaRPr>
          </a:p>
        </p:txBody>
      </p:sp>
      <p:sp>
        <p:nvSpPr>
          <p:cNvPr id="28" name="TextBox 27">
            <a:extLst>
              <a:ext uri="{FF2B5EF4-FFF2-40B4-BE49-F238E27FC236}">
                <a16:creationId xmlns:a16="http://schemas.microsoft.com/office/drawing/2014/main" id="{5DBBDC3D-CB28-4577-85A1-55FB3FE55778}"/>
              </a:ext>
            </a:extLst>
          </p:cNvPr>
          <p:cNvSpPr txBox="1"/>
          <p:nvPr/>
        </p:nvSpPr>
        <p:spPr>
          <a:xfrm>
            <a:off x="5548529" y="5501270"/>
            <a:ext cx="1881188" cy="861774"/>
          </a:xfrm>
          <a:prstGeom prst="rect">
            <a:avLst/>
          </a:prstGeom>
          <a:noFill/>
        </p:spPr>
        <p:txBody>
          <a:bodyPr wrap="square">
            <a:spAutoFit/>
          </a:bodyPr>
          <a:lstStyle/>
          <a:p>
            <a:pPr algn="ctr" eaLnBrk="1" hangingPunct="1">
              <a:defRPr/>
            </a:pPr>
            <a:r>
              <a:rPr lang="en-ZA" sz="1000" b="1" dirty="0">
                <a:solidFill>
                  <a:srgbClr val="629080"/>
                </a:solidFill>
                <a:latin typeface="Verdana" panose="020B0604030504040204" pitchFamily="34" charset="0"/>
                <a:ea typeface="Verdana" panose="020B0604030504040204" pitchFamily="34" charset="0"/>
              </a:rPr>
              <a:t>Update - Terrestrial Broadcasting Frequency Plan 2014</a:t>
            </a:r>
          </a:p>
          <a:p>
            <a:pPr eaLnBrk="1" hangingPunct="1">
              <a:defRPr/>
            </a:pPr>
            <a:endParaRPr lang="en-ZA" sz="1000" b="1" dirty="0">
              <a:solidFill>
                <a:srgbClr val="629080"/>
              </a:solidFill>
              <a:latin typeface="Verdana" panose="020B0604030504040204" pitchFamily="34" charset="0"/>
              <a:ea typeface="Verdana" panose="020B0604030504040204" pitchFamily="34" charset="0"/>
            </a:endParaRPr>
          </a:p>
          <a:p>
            <a:pPr algn="ctr" eaLnBrk="1" hangingPunct="1">
              <a:defRPr/>
            </a:pPr>
            <a:endParaRPr lang="en-ZA" sz="1000" b="1" dirty="0">
              <a:solidFill>
                <a:srgbClr val="629080"/>
              </a:solidFill>
              <a:latin typeface="Verdana" panose="020B0604030504040204" pitchFamily="34" charset="0"/>
              <a:ea typeface="Verdana" panose="020B0604030504040204" pitchFamily="34" charset="0"/>
            </a:endParaRPr>
          </a:p>
        </p:txBody>
      </p:sp>
      <p:sp>
        <p:nvSpPr>
          <p:cNvPr id="30" name="Title 2">
            <a:extLst>
              <a:ext uri="{FF2B5EF4-FFF2-40B4-BE49-F238E27FC236}">
                <a16:creationId xmlns:a16="http://schemas.microsoft.com/office/drawing/2014/main" id="{2312B044-3EBE-4AFC-BF0E-6F5985910D1D}"/>
              </a:ext>
            </a:extLst>
          </p:cNvPr>
          <p:cNvSpPr txBox="1">
            <a:spLocks/>
          </p:cNvSpPr>
          <p:nvPr/>
        </p:nvSpPr>
        <p:spPr>
          <a:xfrm>
            <a:off x="397172" y="495418"/>
            <a:ext cx="10515600" cy="5811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629080"/>
                </a:solidFill>
                <a:latin typeface="Verdana" panose="020B0604030504040204" pitchFamily="34" charset="0"/>
                <a:ea typeface="Verdana" panose="020B0604030504040204" pitchFamily="34" charset="0"/>
                <a:cs typeface="+mj-cs"/>
              </a:defRPr>
            </a:lvl1pPr>
          </a:lstStyle>
          <a:p>
            <a:r>
              <a:rPr lang="en-ZA" sz="2900" dirty="0"/>
              <a:t>SPECTRUM LICENSING REGULATORY FRAMEWORK</a:t>
            </a:r>
          </a:p>
        </p:txBody>
      </p:sp>
      <p:sp>
        <p:nvSpPr>
          <p:cNvPr id="31" name="Slide Number Placeholder 2">
            <a:extLst>
              <a:ext uri="{FF2B5EF4-FFF2-40B4-BE49-F238E27FC236}">
                <a16:creationId xmlns:a16="http://schemas.microsoft.com/office/drawing/2014/main" id="{C7A753C9-F7E7-44DE-8328-A4557AA48E21}"/>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4</a:t>
            </a:fld>
            <a:endParaRPr lang="en-ZA" dirty="0">
              <a:solidFill>
                <a:prstClr val="black">
                  <a:tint val="75000"/>
                </a:prstClr>
              </a:solidFill>
            </a:endParaRPr>
          </a:p>
        </p:txBody>
      </p:sp>
    </p:spTree>
    <p:extLst>
      <p:ext uri="{BB962C8B-B14F-4D97-AF65-F5344CB8AC3E}">
        <p14:creationId xmlns:p14="http://schemas.microsoft.com/office/powerpoint/2010/main" val="252193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C0F8DEB-4EBD-4FC6-A111-A60BA078235D}"/>
              </a:ext>
            </a:extLst>
          </p:cNvPr>
          <p:cNvSpPr>
            <a:spLocks noGrp="1"/>
          </p:cNvSpPr>
          <p:nvPr>
            <p:ph idx="1"/>
          </p:nvPr>
        </p:nvSpPr>
        <p:spPr>
          <a:xfrm>
            <a:off x="451764" y="1090236"/>
            <a:ext cx="10868508" cy="5258700"/>
          </a:xfrm>
        </p:spPr>
        <p:txBody>
          <a:bodyPr>
            <a:noAutofit/>
          </a:bodyPr>
          <a:lstStyle/>
          <a:p>
            <a:pPr algn="just">
              <a:lnSpc>
                <a:spcPct val="150000"/>
              </a:lnSpc>
            </a:pPr>
            <a:r>
              <a:rPr lang="en-US" sz="1800" dirty="0">
                <a:effectLst/>
                <a:cs typeface="Calibri" panose="020F0502020204030204" pitchFamily="34" charset="0"/>
              </a:rPr>
              <a:t>Spectrum is a finite resource requiring prudent management on behalf and for the public. </a:t>
            </a:r>
            <a:r>
              <a:rPr lang="en-US" sz="1800" dirty="0">
                <a:cs typeface="Calibri" panose="020F0502020204030204" pitchFamily="34" charset="0"/>
              </a:rPr>
              <a:t>A responsible ICT Regulator should ensure that all the spectrum is made available to the users and is used for the benefit of all.</a:t>
            </a:r>
          </a:p>
          <a:p>
            <a:pPr algn="just">
              <a:lnSpc>
                <a:spcPct val="150000"/>
              </a:lnSpc>
            </a:pPr>
            <a:endParaRPr lang="en-US" sz="1100" dirty="0">
              <a:effectLst/>
              <a:cs typeface="Calibri" panose="020F0502020204030204" pitchFamily="34" charset="0"/>
            </a:endParaRPr>
          </a:p>
          <a:p>
            <a:pPr algn="just">
              <a:lnSpc>
                <a:spcPct val="150000"/>
              </a:lnSpc>
            </a:pPr>
            <a:r>
              <a:rPr lang="en-US" sz="1800" dirty="0">
                <a:cs typeface="Calibri" panose="020F0502020204030204" pitchFamily="34" charset="0"/>
              </a:rPr>
              <a:t>The Authority initiated the licensing process through the publication of the Information Memorandum on 01 November 2019 for the radio frequency spectrum in the bands: IMT700, IMT800, IMT2600 and IMT3500 for the purposes of providing national broadband wireless open access services. </a:t>
            </a:r>
          </a:p>
          <a:p>
            <a:pPr algn="just">
              <a:lnSpc>
                <a:spcPct val="150000"/>
              </a:lnSpc>
            </a:pPr>
            <a:endParaRPr lang="en-US" sz="1100" dirty="0">
              <a:cs typeface="Calibri" panose="020F0502020204030204" pitchFamily="34" charset="0"/>
            </a:endParaRPr>
          </a:p>
          <a:p>
            <a:pPr algn="just">
              <a:lnSpc>
                <a:spcPct val="150000"/>
              </a:lnSpc>
            </a:pPr>
            <a:r>
              <a:rPr lang="en-US" sz="1800" dirty="0">
                <a:cs typeface="Calibri" panose="020F0502020204030204" pitchFamily="34" charset="0"/>
              </a:rPr>
              <a:t>The licensing of the International Mobile Telecommunications (IMT) aimed, amongst others, to deal with growth in demand for spectrum as a result of significant growth in traffic for broadband services. </a:t>
            </a:r>
          </a:p>
        </p:txBody>
      </p:sp>
      <p:sp>
        <p:nvSpPr>
          <p:cNvPr id="6" name="Title 5">
            <a:extLst>
              <a:ext uri="{FF2B5EF4-FFF2-40B4-BE49-F238E27FC236}">
                <a16:creationId xmlns:a16="http://schemas.microsoft.com/office/drawing/2014/main" id="{3080C7B8-C066-4A5D-93DC-C3F2C02E0D6F}"/>
              </a:ext>
            </a:extLst>
          </p:cNvPr>
          <p:cNvSpPr>
            <a:spLocks noGrp="1"/>
          </p:cNvSpPr>
          <p:nvPr>
            <p:ph type="title"/>
          </p:nvPr>
        </p:nvSpPr>
        <p:spPr>
          <a:xfrm>
            <a:off x="356228" y="509064"/>
            <a:ext cx="10515600" cy="581172"/>
          </a:xfrm>
        </p:spPr>
        <p:txBody>
          <a:bodyPr>
            <a:noAutofit/>
          </a:bodyPr>
          <a:lstStyle/>
          <a:p>
            <a:r>
              <a:rPr lang="en-GB" sz="2900" dirty="0"/>
              <a:t>OVERVIEW</a:t>
            </a:r>
            <a:endParaRPr lang="en-ZA" sz="2900" dirty="0"/>
          </a:p>
        </p:txBody>
      </p:sp>
      <p:sp>
        <p:nvSpPr>
          <p:cNvPr id="4" name="Slide Number Placeholder 2">
            <a:extLst>
              <a:ext uri="{FF2B5EF4-FFF2-40B4-BE49-F238E27FC236}">
                <a16:creationId xmlns:a16="http://schemas.microsoft.com/office/drawing/2014/main" id="{9FF09BBD-FC1C-4DDE-9491-11FCB4D2F315}"/>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5</a:t>
            </a:fld>
            <a:endParaRPr lang="en-ZA" dirty="0">
              <a:solidFill>
                <a:prstClr val="black">
                  <a:tint val="75000"/>
                </a:prstClr>
              </a:solidFill>
            </a:endParaRPr>
          </a:p>
        </p:txBody>
      </p:sp>
    </p:spTree>
    <p:extLst>
      <p:ext uri="{BB962C8B-B14F-4D97-AF65-F5344CB8AC3E}">
        <p14:creationId xmlns:p14="http://schemas.microsoft.com/office/powerpoint/2010/main" val="273226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C0F8DEB-4EBD-4FC6-A111-A60BA078235D}"/>
              </a:ext>
            </a:extLst>
          </p:cNvPr>
          <p:cNvSpPr>
            <a:spLocks noGrp="1"/>
          </p:cNvSpPr>
          <p:nvPr>
            <p:ph idx="1"/>
          </p:nvPr>
        </p:nvSpPr>
        <p:spPr>
          <a:xfrm>
            <a:off x="451764" y="1090236"/>
            <a:ext cx="10868508" cy="5258700"/>
          </a:xfrm>
        </p:spPr>
        <p:txBody>
          <a:bodyPr>
            <a:normAutofit lnSpcReduction="10000"/>
          </a:bodyPr>
          <a:lstStyle/>
          <a:p>
            <a:pPr algn="just">
              <a:lnSpc>
                <a:spcPct val="170000"/>
              </a:lnSpc>
            </a:pPr>
            <a:r>
              <a:rPr lang="en-US" sz="1800" dirty="0">
                <a:cs typeface="Calibri" panose="020F0502020204030204" pitchFamily="34" charset="0"/>
              </a:rPr>
              <a:t>Other objectives aimed to be achieved include: </a:t>
            </a:r>
          </a:p>
          <a:p>
            <a:pPr algn="just">
              <a:lnSpc>
                <a:spcPct val="170000"/>
              </a:lnSpc>
            </a:pPr>
            <a:endParaRPr lang="en-US" sz="400" dirty="0">
              <a:cs typeface="Calibri" panose="020F0502020204030204" pitchFamily="34" charset="0"/>
            </a:endParaRPr>
          </a:p>
          <a:p>
            <a:pPr marL="857250" lvl="1" indent="-400050" algn="just">
              <a:lnSpc>
                <a:spcPct val="150000"/>
              </a:lnSpc>
              <a:buFont typeface="+mj-lt"/>
              <a:buAutoNum type="romanLcPeriod"/>
            </a:pPr>
            <a:r>
              <a:rPr lang="en-US" dirty="0">
                <a:solidFill>
                  <a:srgbClr val="629080"/>
                </a:solidFill>
                <a:cs typeface="Calibri" panose="020F0502020204030204" pitchFamily="34" charset="0"/>
              </a:rPr>
              <a:t>the promotion of Broad-based black economic empowerment, </a:t>
            </a:r>
          </a:p>
          <a:p>
            <a:pPr marL="857250" lvl="1" indent="-400050" algn="just">
              <a:lnSpc>
                <a:spcPct val="150000"/>
              </a:lnSpc>
              <a:buFont typeface="+mj-lt"/>
              <a:buAutoNum type="romanLcPeriod"/>
            </a:pPr>
            <a:r>
              <a:rPr lang="en-US" dirty="0">
                <a:solidFill>
                  <a:srgbClr val="629080"/>
                </a:solidFill>
                <a:cs typeface="Calibri" panose="020F0502020204030204" pitchFamily="34" charset="0"/>
              </a:rPr>
              <a:t>universal provision of electronic communications networks and connectivity for all, </a:t>
            </a:r>
          </a:p>
          <a:p>
            <a:pPr marL="857250" lvl="1" indent="-400050" algn="just">
              <a:lnSpc>
                <a:spcPct val="150000"/>
              </a:lnSpc>
              <a:buFont typeface="+mj-lt"/>
              <a:buAutoNum type="romanLcPeriod"/>
            </a:pPr>
            <a:r>
              <a:rPr lang="en-US" dirty="0">
                <a:solidFill>
                  <a:srgbClr val="629080"/>
                </a:solidFill>
                <a:cs typeface="Calibri" panose="020F0502020204030204" pitchFamily="34" charset="0"/>
              </a:rPr>
              <a:t>development of SMMMEs, </a:t>
            </a:r>
          </a:p>
          <a:p>
            <a:pPr marL="857250" lvl="1" indent="-400050" algn="just">
              <a:lnSpc>
                <a:spcPct val="150000"/>
              </a:lnSpc>
              <a:buFont typeface="+mj-lt"/>
              <a:buAutoNum type="romanLcPeriod"/>
            </a:pPr>
            <a:r>
              <a:rPr lang="en-US" dirty="0">
                <a:solidFill>
                  <a:srgbClr val="629080"/>
                </a:solidFill>
                <a:cs typeface="Calibri" panose="020F0502020204030204" pitchFamily="34" charset="0"/>
              </a:rPr>
              <a:t>encourage investment and innovation in the sector, </a:t>
            </a:r>
          </a:p>
          <a:p>
            <a:pPr marL="857250" lvl="1" indent="-400050" algn="just">
              <a:lnSpc>
                <a:spcPct val="150000"/>
              </a:lnSpc>
              <a:buFont typeface="+mj-lt"/>
              <a:buAutoNum type="romanLcPeriod"/>
            </a:pPr>
            <a:r>
              <a:rPr lang="en-US" dirty="0">
                <a:solidFill>
                  <a:srgbClr val="629080"/>
                </a:solidFill>
                <a:cs typeface="Calibri" panose="020F0502020204030204" pitchFamily="34" charset="0"/>
              </a:rPr>
              <a:t>promote competition within the sector; and </a:t>
            </a:r>
          </a:p>
          <a:p>
            <a:pPr marL="857250" lvl="1" indent="-400050" algn="just">
              <a:lnSpc>
                <a:spcPct val="150000"/>
              </a:lnSpc>
              <a:buFont typeface="+mj-lt"/>
              <a:buAutoNum type="romanLcPeriod"/>
            </a:pPr>
            <a:r>
              <a:rPr lang="en-US" dirty="0">
                <a:solidFill>
                  <a:srgbClr val="629080"/>
                </a:solidFill>
                <a:cs typeface="Calibri" panose="020F0502020204030204" pitchFamily="34" charset="0"/>
              </a:rPr>
              <a:t>ensure efficient use of the radio frequency spectrum.</a:t>
            </a:r>
          </a:p>
          <a:p>
            <a:pPr marL="457200" lvl="1" indent="0" algn="just">
              <a:lnSpc>
                <a:spcPct val="150000"/>
              </a:lnSpc>
              <a:buNone/>
            </a:pPr>
            <a:endParaRPr lang="en-US" sz="800" dirty="0">
              <a:solidFill>
                <a:srgbClr val="629080"/>
              </a:solidFill>
              <a:cs typeface="Calibri" panose="020F0502020204030204" pitchFamily="34" charset="0"/>
            </a:endParaRPr>
          </a:p>
          <a:p>
            <a:pPr algn="just">
              <a:lnSpc>
                <a:spcPct val="160000"/>
              </a:lnSpc>
            </a:pPr>
            <a:r>
              <a:rPr lang="en-US" sz="1800" dirty="0">
                <a:cs typeface="Calibri" panose="020F0502020204030204" pitchFamily="34" charset="0"/>
              </a:rPr>
              <a:t>Subsequent to the intensive consultative process, the Authority published the Invitation-to-apply on 10 December 2021. Six applications (i.e., Cell C, Liquid Telecoms, MTN, Telkom SA, Rain, and Vodacom) were received by the closing date of 31 January 2022.</a:t>
            </a:r>
          </a:p>
        </p:txBody>
      </p:sp>
      <p:sp>
        <p:nvSpPr>
          <p:cNvPr id="6" name="Title 5">
            <a:extLst>
              <a:ext uri="{FF2B5EF4-FFF2-40B4-BE49-F238E27FC236}">
                <a16:creationId xmlns:a16="http://schemas.microsoft.com/office/drawing/2014/main" id="{3080C7B8-C066-4A5D-93DC-C3F2C02E0D6F}"/>
              </a:ext>
            </a:extLst>
          </p:cNvPr>
          <p:cNvSpPr>
            <a:spLocks noGrp="1"/>
          </p:cNvSpPr>
          <p:nvPr>
            <p:ph type="title"/>
          </p:nvPr>
        </p:nvSpPr>
        <p:spPr>
          <a:xfrm>
            <a:off x="356228" y="509064"/>
            <a:ext cx="10515600" cy="581172"/>
          </a:xfrm>
        </p:spPr>
        <p:txBody>
          <a:bodyPr>
            <a:noAutofit/>
          </a:bodyPr>
          <a:lstStyle/>
          <a:p>
            <a:r>
              <a:rPr lang="en-GB" sz="2900" dirty="0"/>
              <a:t>OVERVIEW (2)</a:t>
            </a:r>
            <a:endParaRPr lang="en-ZA" sz="2900" dirty="0"/>
          </a:p>
        </p:txBody>
      </p:sp>
      <p:sp>
        <p:nvSpPr>
          <p:cNvPr id="4" name="Slide Number Placeholder 2">
            <a:extLst>
              <a:ext uri="{FF2B5EF4-FFF2-40B4-BE49-F238E27FC236}">
                <a16:creationId xmlns:a16="http://schemas.microsoft.com/office/drawing/2014/main" id="{9FF09BBD-FC1C-4DDE-9491-11FCB4D2F315}"/>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6</a:t>
            </a:fld>
            <a:endParaRPr lang="en-ZA" dirty="0">
              <a:solidFill>
                <a:prstClr val="black">
                  <a:tint val="75000"/>
                </a:prstClr>
              </a:solidFill>
            </a:endParaRPr>
          </a:p>
        </p:txBody>
      </p:sp>
    </p:spTree>
    <p:extLst>
      <p:ext uri="{BB962C8B-B14F-4D97-AF65-F5344CB8AC3E}">
        <p14:creationId xmlns:p14="http://schemas.microsoft.com/office/powerpoint/2010/main" val="83683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6F747-520D-41A7-B65F-B9A9670A29F2}"/>
              </a:ext>
            </a:extLst>
          </p:cNvPr>
          <p:cNvSpPr>
            <a:spLocks noGrp="1"/>
          </p:cNvSpPr>
          <p:nvPr>
            <p:ph type="title"/>
          </p:nvPr>
        </p:nvSpPr>
        <p:spPr/>
        <p:txBody>
          <a:bodyPr>
            <a:normAutofit/>
          </a:bodyPr>
          <a:lstStyle/>
          <a:p>
            <a:r>
              <a:rPr lang="en-GB" sz="2900" dirty="0"/>
              <a:t>VARIOUS STAGES OF THE LICENSING PROCESS</a:t>
            </a:r>
          </a:p>
        </p:txBody>
      </p:sp>
      <p:cxnSp>
        <p:nvCxnSpPr>
          <p:cNvPr id="4" name="Straight Arrow Connector 3">
            <a:extLst>
              <a:ext uri="{FF2B5EF4-FFF2-40B4-BE49-F238E27FC236}">
                <a16:creationId xmlns:a16="http://schemas.microsoft.com/office/drawing/2014/main" id="{7DD096CB-A345-48F5-BF13-767D086CC9C0}"/>
              </a:ext>
            </a:extLst>
          </p:cNvPr>
          <p:cNvCxnSpPr>
            <a:cxnSpLocks/>
          </p:cNvCxnSpPr>
          <p:nvPr/>
        </p:nvCxnSpPr>
        <p:spPr>
          <a:xfrm>
            <a:off x="766482" y="1506071"/>
            <a:ext cx="10844948"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ED43DA-9F97-4161-A31B-BE45DECE96E0}"/>
              </a:ext>
            </a:extLst>
          </p:cNvPr>
          <p:cNvCxnSpPr>
            <a:cxnSpLocks/>
          </p:cNvCxnSpPr>
          <p:nvPr/>
        </p:nvCxnSpPr>
        <p:spPr>
          <a:xfrm>
            <a:off x="1943100" y="1388409"/>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0C6BF6-85E6-4CAB-AF26-56166CF199BD}"/>
              </a:ext>
            </a:extLst>
          </p:cNvPr>
          <p:cNvSpPr txBox="1"/>
          <p:nvPr/>
        </p:nvSpPr>
        <p:spPr>
          <a:xfrm>
            <a:off x="1314302" y="1727584"/>
            <a:ext cx="1378920" cy="692497"/>
          </a:xfrm>
          <a:prstGeom prst="rect">
            <a:avLst/>
          </a:prstGeom>
          <a:noFill/>
        </p:spPr>
        <p:txBody>
          <a:bodyPr wrap="square" lIns="0" tIns="0" rIns="0" bIns="0" rtlCol="0">
            <a:spAutoFit/>
          </a:bodyPr>
          <a:lstStyle/>
          <a:p>
            <a:r>
              <a:rPr lang="en-GB" sz="1500" b="1" kern="0" dirty="0">
                <a:solidFill>
                  <a:srgbClr val="339900"/>
                </a:solidFill>
              </a:rPr>
              <a:t>31 January 2022</a:t>
            </a:r>
          </a:p>
          <a:p>
            <a:r>
              <a:rPr lang="en-GB" sz="1500" kern="0" dirty="0">
                <a:solidFill>
                  <a:srgbClr val="339900"/>
                </a:solidFill>
              </a:rPr>
              <a:t>Applications received</a:t>
            </a:r>
          </a:p>
        </p:txBody>
      </p:sp>
      <p:cxnSp>
        <p:nvCxnSpPr>
          <p:cNvPr id="7" name="Straight Connector 6">
            <a:extLst>
              <a:ext uri="{FF2B5EF4-FFF2-40B4-BE49-F238E27FC236}">
                <a16:creationId xmlns:a16="http://schemas.microsoft.com/office/drawing/2014/main" id="{96865558-3AA9-4760-AE25-DA74CEAC87FA}"/>
              </a:ext>
            </a:extLst>
          </p:cNvPr>
          <p:cNvCxnSpPr>
            <a:cxnSpLocks/>
          </p:cNvCxnSpPr>
          <p:nvPr/>
        </p:nvCxnSpPr>
        <p:spPr>
          <a:xfrm>
            <a:off x="3581400" y="1385047"/>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E038BA-C53B-4F4E-8919-E7900B8E8777}"/>
              </a:ext>
            </a:extLst>
          </p:cNvPr>
          <p:cNvSpPr txBox="1"/>
          <p:nvPr/>
        </p:nvSpPr>
        <p:spPr>
          <a:xfrm>
            <a:off x="2693222" y="1698773"/>
            <a:ext cx="1514943" cy="923330"/>
          </a:xfrm>
          <a:prstGeom prst="rect">
            <a:avLst/>
          </a:prstGeom>
          <a:noFill/>
        </p:spPr>
        <p:txBody>
          <a:bodyPr wrap="square" lIns="0" tIns="0" rIns="0" bIns="0" rtlCol="0">
            <a:spAutoFit/>
          </a:bodyPr>
          <a:lstStyle/>
          <a:p>
            <a:r>
              <a:rPr lang="en-GB" sz="1500" b="1" kern="0" dirty="0">
                <a:solidFill>
                  <a:srgbClr val="339900"/>
                </a:solidFill>
              </a:rPr>
              <a:t>11 February 2022</a:t>
            </a:r>
          </a:p>
          <a:p>
            <a:r>
              <a:rPr lang="en-GB" sz="1500" kern="0" dirty="0">
                <a:solidFill>
                  <a:srgbClr val="339900"/>
                </a:solidFill>
              </a:rPr>
              <a:t>Qualification assessment completed</a:t>
            </a:r>
          </a:p>
        </p:txBody>
      </p:sp>
      <p:cxnSp>
        <p:nvCxnSpPr>
          <p:cNvPr id="9" name="Straight Connector 8">
            <a:extLst>
              <a:ext uri="{FF2B5EF4-FFF2-40B4-BE49-F238E27FC236}">
                <a16:creationId xmlns:a16="http://schemas.microsoft.com/office/drawing/2014/main" id="{7FC686C4-0540-44BB-87BA-36C990C9DEBD}"/>
              </a:ext>
            </a:extLst>
          </p:cNvPr>
          <p:cNvCxnSpPr>
            <a:cxnSpLocks/>
          </p:cNvCxnSpPr>
          <p:nvPr/>
        </p:nvCxnSpPr>
        <p:spPr>
          <a:xfrm>
            <a:off x="5340724" y="1385047"/>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FE33C7-1F02-416C-BAA5-EF0C15C6B9CF}"/>
              </a:ext>
            </a:extLst>
          </p:cNvPr>
          <p:cNvSpPr txBox="1"/>
          <p:nvPr/>
        </p:nvSpPr>
        <p:spPr>
          <a:xfrm>
            <a:off x="4406988" y="1711299"/>
            <a:ext cx="1606305" cy="461665"/>
          </a:xfrm>
          <a:prstGeom prst="rect">
            <a:avLst/>
          </a:prstGeom>
          <a:noFill/>
        </p:spPr>
        <p:txBody>
          <a:bodyPr wrap="square" lIns="0" tIns="0" rIns="0" bIns="0" rtlCol="0">
            <a:spAutoFit/>
          </a:bodyPr>
          <a:lstStyle/>
          <a:p>
            <a:r>
              <a:rPr lang="en-GB" sz="1500" b="1" kern="0" dirty="0">
                <a:solidFill>
                  <a:schemeClr val="accent6"/>
                </a:solidFill>
              </a:rPr>
              <a:t>21 February 2022</a:t>
            </a:r>
          </a:p>
          <a:p>
            <a:r>
              <a:rPr lang="en-GB" sz="1500" kern="0" dirty="0">
                <a:solidFill>
                  <a:schemeClr val="accent6"/>
                </a:solidFill>
              </a:rPr>
              <a:t>Qualification letters</a:t>
            </a:r>
          </a:p>
        </p:txBody>
      </p:sp>
      <p:cxnSp>
        <p:nvCxnSpPr>
          <p:cNvPr id="11" name="Straight Connector 10">
            <a:extLst>
              <a:ext uri="{FF2B5EF4-FFF2-40B4-BE49-F238E27FC236}">
                <a16:creationId xmlns:a16="http://schemas.microsoft.com/office/drawing/2014/main" id="{5CFD58E0-D61B-48AC-8091-458BD1346B94}"/>
              </a:ext>
            </a:extLst>
          </p:cNvPr>
          <p:cNvCxnSpPr>
            <a:cxnSpLocks/>
          </p:cNvCxnSpPr>
          <p:nvPr/>
        </p:nvCxnSpPr>
        <p:spPr>
          <a:xfrm>
            <a:off x="6680558" y="1385047"/>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287A3A-35AD-4799-8125-263494015528}"/>
              </a:ext>
            </a:extLst>
          </p:cNvPr>
          <p:cNvSpPr txBox="1"/>
          <p:nvPr/>
        </p:nvSpPr>
        <p:spPr>
          <a:xfrm>
            <a:off x="6096000" y="1713084"/>
            <a:ext cx="1313819" cy="692497"/>
          </a:xfrm>
          <a:prstGeom prst="rect">
            <a:avLst/>
          </a:prstGeom>
          <a:noFill/>
        </p:spPr>
        <p:txBody>
          <a:bodyPr wrap="square" lIns="0" tIns="0" rIns="0" bIns="0" rtlCol="0">
            <a:spAutoFit/>
          </a:bodyPr>
          <a:lstStyle/>
          <a:p>
            <a:r>
              <a:rPr lang="en-GB" sz="1500" b="1" kern="0" dirty="0">
                <a:solidFill>
                  <a:schemeClr val="accent6"/>
                </a:solidFill>
              </a:rPr>
              <a:t>28/2 – 2/3 2022</a:t>
            </a:r>
          </a:p>
          <a:p>
            <a:r>
              <a:rPr lang="en-GB" sz="1500" kern="0" dirty="0">
                <a:solidFill>
                  <a:schemeClr val="accent6"/>
                </a:solidFill>
              </a:rPr>
              <a:t>Bidder training &amp; mock auctions</a:t>
            </a:r>
          </a:p>
        </p:txBody>
      </p:sp>
      <p:cxnSp>
        <p:nvCxnSpPr>
          <p:cNvPr id="13" name="Straight Connector 12">
            <a:extLst>
              <a:ext uri="{FF2B5EF4-FFF2-40B4-BE49-F238E27FC236}">
                <a16:creationId xmlns:a16="http://schemas.microsoft.com/office/drawing/2014/main" id="{D72C980E-3E59-4FF2-97C8-CDF835C22526}"/>
              </a:ext>
            </a:extLst>
          </p:cNvPr>
          <p:cNvCxnSpPr>
            <a:cxnSpLocks/>
          </p:cNvCxnSpPr>
          <p:nvPr/>
        </p:nvCxnSpPr>
        <p:spPr>
          <a:xfrm>
            <a:off x="8032766" y="1385047"/>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E022EA-3981-4CFB-A67C-A3D77F1E1E4A}"/>
              </a:ext>
            </a:extLst>
          </p:cNvPr>
          <p:cNvSpPr txBox="1"/>
          <p:nvPr/>
        </p:nvSpPr>
        <p:spPr>
          <a:xfrm>
            <a:off x="7790635" y="1693228"/>
            <a:ext cx="1144544" cy="461665"/>
          </a:xfrm>
          <a:prstGeom prst="rect">
            <a:avLst/>
          </a:prstGeom>
          <a:noFill/>
        </p:spPr>
        <p:txBody>
          <a:bodyPr wrap="none" lIns="0" tIns="0" rIns="0" bIns="0" rtlCol="0">
            <a:spAutoFit/>
          </a:bodyPr>
          <a:lstStyle/>
          <a:p>
            <a:r>
              <a:rPr lang="en-GB" sz="1500" b="1" kern="0" dirty="0">
                <a:solidFill>
                  <a:schemeClr val="accent6"/>
                </a:solidFill>
              </a:rPr>
              <a:t>8 March 2022</a:t>
            </a:r>
          </a:p>
          <a:p>
            <a:r>
              <a:rPr lang="en-GB" sz="1500" kern="0" dirty="0">
                <a:solidFill>
                  <a:schemeClr val="accent6"/>
                </a:solidFill>
              </a:rPr>
              <a:t>Opt-in Auction</a:t>
            </a:r>
          </a:p>
        </p:txBody>
      </p:sp>
      <p:cxnSp>
        <p:nvCxnSpPr>
          <p:cNvPr id="15" name="Straight Connector 14">
            <a:extLst>
              <a:ext uri="{FF2B5EF4-FFF2-40B4-BE49-F238E27FC236}">
                <a16:creationId xmlns:a16="http://schemas.microsoft.com/office/drawing/2014/main" id="{A5CCF864-FCF2-45EC-A666-FD5B6B6ADA37}"/>
              </a:ext>
            </a:extLst>
          </p:cNvPr>
          <p:cNvCxnSpPr>
            <a:cxnSpLocks/>
          </p:cNvCxnSpPr>
          <p:nvPr/>
        </p:nvCxnSpPr>
        <p:spPr>
          <a:xfrm>
            <a:off x="9711041" y="1385047"/>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CE8E3A-D76D-4EF2-874E-FE9B60658ED4}"/>
              </a:ext>
            </a:extLst>
          </p:cNvPr>
          <p:cNvSpPr txBox="1"/>
          <p:nvPr/>
        </p:nvSpPr>
        <p:spPr>
          <a:xfrm>
            <a:off x="9351156" y="1693228"/>
            <a:ext cx="1144542" cy="923330"/>
          </a:xfrm>
          <a:prstGeom prst="rect">
            <a:avLst/>
          </a:prstGeom>
          <a:noFill/>
        </p:spPr>
        <p:txBody>
          <a:bodyPr wrap="square" lIns="0" tIns="0" rIns="0" bIns="0" rtlCol="0">
            <a:spAutoFit/>
          </a:bodyPr>
          <a:lstStyle/>
          <a:p>
            <a:r>
              <a:rPr lang="en-GB" sz="1500" b="1" kern="0" dirty="0">
                <a:solidFill>
                  <a:schemeClr val="accent6"/>
                </a:solidFill>
              </a:rPr>
              <a:t>10 March 2022</a:t>
            </a:r>
          </a:p>
          <a:p>
            <a:r>
              <a:rPr lang="en-GB" sz="1500" kern="0" dirty="0">
                <a:solidFill>
                  <a:schemeClr val="accent6"/>
                </a:solidFill>
              </a:rPr>
              <a:t>Main Auction Start</a:t>
            </a:r>
          </a:p>
        </p:txBody>
      </p:sp>
      <p:sp>
        <p:nvSpPr>
          <p:cNvPr id="25" name="Speech Bubble: Rectangle 24">
            <a:extLst>
              <a:ext uri="{FF2B5EF4-FFF2-40B4-BE49-F238E27FC236}">
                <a16:creationId xmlns:a16="http://schemas.microsoft.com/office/drawing/2014/main" id="{DBB9769F-6517-49D6-8B55-59F3292B567B}"/>
              </a:ext>
            </a:extLst>
          </p:cNvPr>
          <p:cNvSpPr/>
          <p:nvPr/>
        </p:nvSpPr>
        <p:spPr>
          <a:xfrm>
            <a:off x="766482" y="2725559"/>
            <a:ext cx="4601136" cy="771799"/>
          </a:xfrm>
          <a:prstGeom prst="wedgeRectCallout">
            <a:avLst>
              <a:gd name="adj1" fmla="val 45581"/>
              <a:gd name="adj2" fmla="val -115634"/>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1500" b="1" kern="0" dirty="0">
                <a:solidFill>
                  <a:srgbClr val="629080"/>
                </a:solidFill>
              </a:rPr>
              <a:t>Qualification letters</a:t>
            </a:r>
          </a:p>
          <a:p>
            <a:pPr marL="171450" indent="-171450">
              <a:buFont typeface="Arial" panose="020B0604020202020204" pitchFamily="34" charset="0"/>
              <a:buChar char="•"/>
            </a:pPr>
            <a:r>
              <a:rPr lang="en-GB" sz="1500" kern="0" dirty="0">
                <a:solidFill>
                  <a:srgbClr val="339900"/>
                </a:solidFill>
              </a:rPr>
              <a:t>Issued to the applicant qualifying them as bidders after meeting the requirements of the ITA</a:t>
            </a:r>
          </a:p>
        </p:txBody>
      </p:sp>
      <p:sp>
        <p:nvSpPr>
          <p:cNvPr id="26" name="Speech Bubble: Rectangle 25">
            <a:extLst>
              <a:ext uri="{FF2B5EF4-FFF2-40B4-BE49-F238E27FC236}">
                <a16:creationId xmlns:a16="http://schemas.microsoft.com/office/drawing/2014/main" id="{F378F6F8-43B9-40C4-96DB-3B8C6F9910AC}"/>
              </a:ext>
            </a:extLst>
          </p:cNvPr>
          <p:cNvSpPr/>
          <p:nvPr/>
        </p:nvSpPr>
        <p:spPr>
          <a:xfrm>
            <a:off x="2204751" y="3586364"/>
            <a:ext cx="4601135" cy="771800"/>
          </a:xfrm>
          <a:prstGeom prst="wedgeRectCallout">
            <a:avLst>
              <a:gd name="adj1" fmla="val 46186"/>
              <a:gd name="adj2" fmla="val -201562"/>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1500" b="1" kern="0" dirty="0">
                <a:solidFill>
                  <a:srgbClr val="629080"/>
                </a:solidFill>
              </a:rPr>
              <a:t>Bidder training &amp; mock auctions</a:t>
            </a:r>
            <a:endParaRPr lang="en-GB" sz="1500" kern="0" dirty="0">
              <a:solidFill>
                <a:srgbClr val="629080"/>
              </a:solidFill>
            </a:endParaRPr>
          </a:p>
          <a:p>
            <a:pPr marL="171450" indent="-171450">
              <a:buFont typeface="Arial" panose="020B0604020202020204" pitchFamily="34" charset="0"/>
              <a:buChar char="•"/>
            </a:pPr>
            <a:r>
              <a:rPr lang="en-GB" sz="1500" kern="0" dirty="0">
                <a:solidFill>
                  <a:schemeClr val="accent6"/>
                </a:solidFill>
              </a:rPr>
              <a:t>Conducted the bidder training and mock auctions to prepare for the auction process</a:t>
            </a:r>
            <a:endParaRPr lang="en-GB" sz="1500" kern="0" dirty="0">
              <a:solidFill>
                <a:srgbClr val="339900"/>
              </a:solidFill>
            </a:endParaRPr>
          </a:p>
        </p:txBody>
      </p:sp>
      <p:sp>
        <p:nvSpPr>
          <p:cNvPr id="27" name="Speech Bubble: Rectangle 26">
            <a:extLst>
              <a:ext uri="{FF2B5EF4-FFF2-40B4-BE49-F238E27FC236}">
                <a16:creationId xmlns:a16="http://schemas.microsoft.com/office/drawing/2014/main" id="{39958408-4ED0-4BF4-B3CE-A9A4C33E9F6A}"/>
              </a:ext>
            </a:extLst>
          </p:cNvPr>
          <p:cNvSpPr/>
          <p:nvPr/>
        </p:nvSpPr>
        <p:spPr>
          <a:xfrm>
            <a:off x="2634343" y="4457894"/>
            <a:ext cx="6097459" cy="870677"/>
          </a:xfrm>
          <a:prstGeom prst="wedgeRectCallout">
            <a:avLst>
              <a:gd name="adj1" fmla="val 35158"/>
              <a:gd name="adj2" fmla="val -304410"/>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1500" b="1" kern="0" dirty="0">
                <a:solidFill>
                  <a:srgbClr val="629080"/>
                </a:solidFill>
              </a:rPr>
              <a:t>Opt-in Auction</a:t>
            </a:r>
          </a:p>
          <a:p>
            <a:pPr marL="171450" indent="-171450">
              <a:buFont typeface="Arial" panose="020B0604020202020204" pitchFamily="34" charset="0"/>
              <a:buChar char="•"/>
            </a:pPr>
            <a:r>
              <a:rPr lang="en-GB" sz="1500" kern="0" dirty="0">
                <a:solidFill>
                  <a:schemeClr val="accent6"/>
                </a:solidFill>
              </a:rPr>
              <a:t>Sealed-bid auction</a:t>
            </a:r>
          </a:p>
          <a:p>
            <a:pPr marL="171450" indent="-171450">
              <a:buFont typeface="Arial" panose="020B0604020202020204" pitchFamily="34" charset="0"/>
              <a:buChar char="•"/>
            </a:pPr>
            <a:r>
              <a:rPr lang="en-GB" sz="1500" kern="0" dirty="0">
                <a:solidFill>
                  <a:schemeClr val="accent6"/>
                </a:solidFill>
              </a:rPr>
              <a:t>It was held at ICASA’s offices (with representatives of all bidders present)</a:t>
            </a:r>
          </a:p>
          <a:p>
            <a:endParaRPr lang="en-GB" sz="1500" kern="0" dirty="0">
              <a:solidFill>
                <a:schemeClr val="tx1"/>
              </a:solidFill>
            </a:endParaRPr>
          </a:p>
        </p:txBody>
      </p:sp>
      <p:sp>
        <p:nvSpPr>
          <p:cNvPr id="28" name="Speech Bubble: Rectangle 27">
            <a:extLst>
              <a:ext uri="{FF2B5EF4-FFF2-40B4-BE49-F238E27FC236}">
                <a16:creationId xmlns:a16="http://schemas.microsoft.com/office/drawing/2014/main" id="{E13CC9CB-DDA2-44BB-A49F-AD8E42A5B89C}"/>
              </a:ext>
            </a:extLst>
          </p:cNvPr>
          <p:cNvSpPr/>
          <p:nvPr/>
        </p:nvSpPr>
        <p:spPr>
          <a:xfrm>
            <a:off x="5526741" y="5382583"/>
            <a:ext cx="5291487" cy="870676"/>
          </a:xfrm>
          <a:prstGeom prst="wedgeRectCallout">
            <a:avLst>
              <a:gd name="adj1" fmla="val 27042"/>
              <a:gd name="adj2" fmla="val -315010"/>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1500" b="1" kern="0" dirty="0">
                <a:solidFill>
                  <a:srgbClr val="629080"/>
                </a:solidFill>
              </a:rPr>
              <a:t>Main Auction</a:t>
            </a:r>
          </a:p>
          <a:p>
            <a:pPr marL="171450" indent="-171450">
              <a:buFont typeface="Arial" panose="020B0604020202020204" pitchFamily="34" charset="0"/>
              <a:buChar char="•"/>
            </a:pPr>
            <a:r>
              <a:rPr lang="en-GB" sz="1500" kern="0" dirty="0">
                <a:solidFill>
                  <a:schemeClr val="accent6"/>
                </a:solidFill>
              </a:rPr>
              <a:t>Online multiple-round auction</a:t>
            </a:r>
          </a:p>
          <a:p>
            <a:pPr marL="171450" indent="-171450">
              <a:buFont typeface="Arial" panose="020B0604020202020204" pitchFamily="34" charset="0"/>
              <a:buChar char="•"/>
            </a:pPr>
            <a:r>
              <a:rPr lang="en-GB" sz="1500" kern="0" dirty="0">
                <a:solidFill>
                  <a:schemeClr val="accent6"/>
                </a:solidFill>
              </a:rPr>
              <a:t>Auction software: customized and tested</a:t>
            </a:r>
          </a:p>
          <a:p>
            <a:endParaRPr lang="en-GB" sz="1500" kern="0" dirty="0">
              <a:solidFill>
                <a:schemeClr val="tx1"/>
              </a:solidFill>
            </a:endParaRPr>
          </a:p>
        </p:txBody>
      </p:sp>
      <p:cxnSp>
        <p:nvCxnSpPr>
          <p:cNvPr id="45" name="Straight Connector 44">
            <a:extLst>
              <a:ext uri="{FF2B5EF4-FFF2-40B4-BE49-F238E27FC236}">
                <a16:creationId xmlns:a16="http://schemas.microsoft.com/office/drawing/2014/main" id="{2B084F76-58A4-41C4-A17F-4449EA916748}"/>
              </a:ext>
            </a:extLst>
          </p:cNvPr>
          <p:cNvCxnSpPr>
            <a:cxnSpLocks/>
          </p:cNvCxnSpPr>
          <p:nvPr/>
        </p:nvCxnSpPr>
        <p:spPr>
          <a:xfrm>
            <a:off x="11268658" y="1396253"/>
            <a:ext cx="0" cy="235324"/>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23674F6-F01B-4CD7-8AA7-0F189FCA760C}"/>
              </a:ext>
            </a:extLst>
          </p:cNvPr>
          <p:cNvSpPr txBox="1"/>
          <p:nvPr/>
        </p:nvSpPr>
        <p:spPr>
          <a:xfrm>
            <a:off x="10710948" y="1711298"/>
            <a:ext cx="1418658" cy="461665"/>
          </a:xfrm>
          <a:prstGeom prst="rect">
            <a:avLst/>
          </a:prstGeom>
          <a:noFill/>
        </p:spPr>
        <p:txBody>
          <a:bodyPr wrap="none" lIns="0" tIns="0" rIns="0" bIns="0" rtlCol="0">
            <a:spAutoFit/>
          </a:bodyPr>
          <a:lstStyle/>
          <a:p>
            <a:r>
              <a:rPr lang="en-GB" sz="1500" b="1" kern="0" dirty="0">
                <a:solidFill>
                  <a:schemeClr val="accent6"/>
                </a:solidFill>
              </a:rPr>
              <a:t>17 March 2022</a:t>
            </a:r>
          </a:p>
          <a:p>
            <a:r>
              <a:rPr lang="en-GB" sz="1500" kern="0" dirty="0">
                <a:solidFill>
                  <a:schemeClr val="accent6"/>
                </a:solidFill>
              </a:rPr>
              <a:t>Assignment Phase</a:t>
            </a:r>
          </a:p>
        </p:txBody>
      </p:sp>
      <p:sp>
        <p:nvSpPr>
          <p:cNvPr id="47" name="Speech Bubble: Rectangle 46">
            <a:extLst>
              <a:ext uri="{FF2B5EF4-FFF2-40B4-BE49-F238E27FC236}">
                <a16:creationId xmlns:a16="http://schemas.microsoft.com/office/drawing/2014/main" id="{8E0E8693-7C8F-44A2-8CD5-A8DAF05B6DAC}"/>
              </a:ext>
            </a:extLst>
          </p:cNvPr>
          <p:cNvSpPr/>
          <p:nvPr/>
        </p:nvSpPr>
        <p:spPr>
          <a:xfrm>
            <a:off x="9987249" y="2575118"/>
            <a:ext cx="2054592" cy="1154160"/>
          </a:xfrm>
          <a:prstGeom prst="wedgeRectCallout">
            <a:avLst>
              <a:gd name="adj1" fmla="val -4398"/>
              <a:gd name="adj2" fmla="val -68487"/>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1500" b="1" kern="0" dirty="0">
                <a:solidFill>
                  <a:srgbClr val="629080"/>
                </a:solidFill>
              </a:rPr>
              <a:t>Assignment phase</a:t>
            </a:r>
          </a:p>
          <a:p>
            <a:pPr marL="171450" indent="-171450">
              <a:buFont typeface="Arial" panose="020B0604020202020204" pitchFamily="34" charset="0"/>
              <a:buChar char="•"/>
            </a:pPr>
            <a:r>
              <a:rPr lang="en-GB" sz="1500" kern="0" dirty="0">
                <a:solidFill>
                  <a:schemeClr val="accent6"/>
                </a:solidFill>
              </a:rPr>
              <a:t>Held at ICASA’s offices (with representatives of all bidders present)</a:t>
            </a:r>
          </a:p>
          <a:p>
            <a:endParaRPr lang="en-GB" sz="1500" kern="0" dirty="0">
              <a:solidFill>
                <a:schemeClr val="tx1"/>
              </a:solidFill>
            </a:endParaRPr>
          </a:p>
        </p:txBody>
      </p:sp>
      <p:sp>
        <p:nvSpPr>
          <p:cNvPr id="52" name="TextBox 51">
            <a:extLst>
              <a:ext uri="{FF2B5EF4-FFF2-40B4-BE49-F238E27FC236}">
                <a16:creationId xmlns:a16="http://schemas.microsoft.com/office/drawing/2014/main" id="{A444B4B5-276B-4FAF-B4EF-922A8364C3F0}"/>
              </a:ext>
            </a:extLst>
          </p:cNvPr>
          <p:cNvSpPr txBox="1"/>
          <p:nvPr/>
        </p:nvSpPr>
        <p:spPr>
          <a:xfrm>
            <a:off x="3428245" y="1006973"/>
            <a:ext cx="1939373" cy="323165"/>
          </a:xfrm>
          <a:prstGeom prst="rect">
            <a:avLst/>
          </a:prstGeom>
          <a:noFill/>
          <a:ln>
            <a:solidFill>
              <a:srgbClr val="FDB945"/>
            </a:solidFill>
          </a:ln>
        </p:spPr>
        <p:txBody>
          <a:bodyPr wrap="square" rtlCol="0">
            <a:spAutoFit/>
          </a:bodyPr>
          <a:lstStyle/>
          <a:p>
            <a:r>
              <a:rPr lang="en-US" sz="1500" i="1" dirty="0">
                <a:solidFill>
                  <a:srgbClr val="629080"/>
                </a:solidFill>
              </a:rPr>
              <a:t>Qualification stage</a:t>
            </a:r>
            <a:endParaRPr lang="en-ZA" sz="1500" i="1" dirty="0">
              <a:solidFill>
                <a:srgbClr val="629080"/>
              </a:solidFill>
            </a:endParaRPr>
          </a:p>
        </p:txBody>
      </p:sp>
      <p:sp>
        <p:nvSpPr>
          <p:cNvPr id="53" name="TextBox 52">
            <a:extLst>
              <a:ext uri="{FF2B5EF4-FFF2-40B4-BE49-F238E27FC236}">
                <a16:creationId xmlns:a16="http://schemas.microsoft.com/office/drawing/2014/main" id="{F9CEF86C-D1F9-4F75-A103-6C0E1EB545E6}"/>
              </a:ext>
            </a:extLst>
          </p:cNvPr>
          <p:cNvSpPr txBox="1"/>
          <p:nvPr/>
        </p:nvSpPr>
        <p:spPr>
          <a:xfrm>
            <a:off x="6680558" y="1000182"/>
            <a:ext cx="3030482" cy="323165"/>
          </a:xfrm>
          <a:prstGeom prst="rect">
            <a:avLst/>
          </a:prstGeom>
          <a:noFill/>
          <a:ln>
            <a:solidFill>
              <a:srgbClr val="FDB945"/>
            </a:solidFill>
          </a:ln>
        </p:spPr>
        <p:txBody>
          <a:bodyPr wrap="square" rtlCol="0">
            <a:spAutoFit/>
          </a:bodyPr>
          <a:lstStyle/>
          <a:p>
            <a:pPr algn="ctr"/>
            <a:r>
              <a:rPr lang="en-US" sz="1500" i="1" dirty="0">
                <a:solidFill>
                  <a:srgbClr val="629080"/>
                </a:solidFill>
              </a:rPr>
              <a:t>Auction stage</a:t>
            </a:r>
            <a:endParaRPr lang="en-ZA" sz="1500" i="1" dirty="0">
              <a:solidFill>
                <a:srgbClr val="629080"/>
              </a:solidFill>
            </a:endParaRPr>
          </a:p>
        </p:txBody>
      </p:sp>
    </p:spTree>
    <p:extLst>
      <p:ext uri="{BB962C8B-B14F-4D97-AF65-F5344CB8AC3E}">
        <p14:creationId xmlns:p14="http://schemas.microsoft.com/office/powerpoint/2010/main" val="324793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7E9A2F-C596-4193-AEBE-A6DC12AC15F7}"/>
              </a:ext>
            </a:extLst>
          </p:cNvPr>
          <p:cNvSpPr>
            <a:spLocks noGrp="1"/>
          </p:cNvSpPr>
          <p:nvPr>
            <p:ph type="title"/>
          </p:nvPr>
        </p:nvSpPr>
        <p:spPr>
          <a:xfrm>
            <a:off x="369876" y="345290"/>
            <a:ext cx="10515600" cy="581172"/>
          </a:xfrm>
        </p:spPr>
        <p:txBody>
          <a:bodyPr>
            <a:normAutofit/>
          </a:bodyPr>
          <a:lstStyle/>
          <a:p>
            <a:r>
              <a:rPr lang="en-GB" dirty="0"/>
              <a:t>AUCTION RESULTS – OPT-IN ROUND</a:t>
            </a:r>
            <a:endParaRPr lang="en-US" dirty="0"/>
          </a:p>
        </p:txBody>
      </p:sp>
      <p:sp>
        <p:nvSpPr>
          <p:cNvPr id="5" name="Slide Number Placeholder 2">
            <a:extLst>
              <a:ext uri="{FF2B5EF4-FFF2-40B4-BE49-F238E27FC236}">
                <a16:creationId xmlns:a16="http://schemas.microsoft.com/office/drawing/2014/main" id="{1F38AA97-BEAC-482B-96DA-D8B72E650BAB}"/>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8</a:t>
            </a:fld>
            <a:endParaRPr lang="en-ZA" dirty="0">
              <a:solidFill>
                <a:prstClr val="black">
                  <a:tint val="75000"/>
                </a:prstClr>
              </a:solidFill>
            </a:endParaRPr>
          </a:p>
        </p:txBody>
      </p:sp>
      <p:sp>
        <p:nvSpPr>
          <p:cNvPr id="7" name="Content Placeholder 6">
            <a:extLst>
              <a:ext uri="{FF2B5EF4-FFF2-40B4-BE49-F238E27FC236}">
                <a16:creationId xmlns:a16="http://schemas.microsoft.com/office/drawing/2014/main" id="{E8070A6F-916F-4A64-AE33-7F4DA469925B}"/>
              </a:ext>
            </a:extLst>
          </p:cNvPr>
          <p:cNvSpPr>
            <a:spLocks noGrp="1"/>
          </p:cNvSpPr>
          <p:nvPr>
            <p:ph idx="1"/>
          </p:nvPr>
        </p:nvSpPr>
        <p:spPr>
          <a:xfrm>
            <a:off x="451763" y="1222744"/>
            <a:ext cx="11381007" cy="5031761"/>
          </a:xfrm>
        </p:spPr>
        <p:txBody>
          <a:bodyPr>
            <a:normAutofit/>
          </a:bodyPr>
          <a:lstStyle/>
          <a:p>
            <a:pPr>
              <a:lnSpc>
                <a:spcPct val="150000"/>
              </a:lnSpc>
            </a:pPr>
            <a:r>
              <a:rPr lang="en-US" sz="1700" i="1" dirty="0"/>
              <a:t>Cell C, Liquid Telecom, RAIN and Telkom SA were eligible to participate and took part in the Opt-in Auction.</a:t>
            </a:r>
          </a:p>
          <a:p>
            <a:pPr>
              <a:lnSpc>
                <a:spcPct val="150000"/>
              </a:lnSpc>
            </a:pPr>
            <a:r>
              <a:rPr lang="en-GB" sz="1700" dirty="0">
                <a:effectLst/>
                <a:latin typeface="Verdana" panose="020B0604030504040204" pitchFamily="34" charset="0"/>
                <a:ea typeface="MS PMincho" panose="02020600040205080304" pitchFamily="18" charset="-128"/>
                <a:cs typeface="Times New Roman" panose="02020603050405020304" pitchFamily="18" charset="0"/>
              </a:rPr>
              <a:t>Cell C, Liquid Telecom, Rain and Telkom all submitted valid bids</a:t>
            </a:r>
            <a:r>
              <a:rPr lang="en-GB" sz="1700" dirty="0">
                <a:ea typeface="MS PMincho" panose="02020600040205080304" pitchFamily="18" charset="-128"/>
                <a:cs typeface="Times New Roman" panose="02020603050405020304" pitchFamily="18" charset="0"/>
              </a:rPr>
              <a:t> and the winners were determined as per the Opt-In round rules provided in the ITA.</a:t>
            </a:r>
          </a:p>
          <a:p>
            <a:pPr>
              <a:lnSpc>
                <a:spcPct val="150000"/>
              </a:lnSpc>
            </a:pPr>
            <a:r>
              <a:rPr lang="en-US" sz="1700" i="1" dirty="0">
                <a:ea typeface="MS PMincho" panose="02020600040205080304" pitchFamily="18" charset="-128"/>
                <a:cs typeface="Times New Roman" panose="02020603050405020304" pitchFamily="18" charset="0"/>
              </a:rPr>
              <a:t>The total price and lots won by each bidder is outlined in the table below:</a:t>
            </a:r>
          </a:p>
          <a:p>
            <a:endParaRPr lang="en-ZA" sz="1700" i="1" dirty="0"/>
          </a:p>
        </p:txBody>
      </p:sp>
      <p:graphicFrame>
        <p:nvGraphicFramePr>
          <p:cNvPr id="9" name="Table 8">
            <a:extLst>
              <a:ext uri="{FF2B5EF4-FFF2-40B4-BE49-F238E27FC236}">
                <a16:creationId xmlns:a16="http://schemas.microsoft.com/office/drawing/2014/main" id="{E00B6610-C3A7-4DAB-B35F-71FC6B0925D4}"/>
              </a:ext>
            </a:extLst>
          </p:cNvPr>
          <p:cNvGraphicFramePr>
            <a:graphicFrameLocks noGrp="1"/>
          </p:cNvGraphicFramePr>
          <p:nvPr>
            <p:extLst>
              <p:ext uri="{D42A27DB-BD31-4B8C-83A1-F6EECF244321}">
                <p14:modId xmlns:p14="http://schemas.microsoft.com/office/powerpoint/2010/main" val="1361310428"/>
              </p:ext>
            </p:extLst>
          </p:nvPr>
        </p:nvGraphicFramePr>
        <p:xfrm>
          <a:off x="625935" y="3853952"/>
          <a:ext cx="10671246" cy="1781304"/>
        </p:xfrm>
        <a:graphic>
          <a:graphicData uri="http://schemas.openxmlformats.org/drawingml/2006/table">
            <a:tbl>
              <a:tblPr firstRow="1" bandRow="1"/>
              <a:tblGrid>
                <a:gridCol w="963041">
                  <a:extLst>
                    <a:ext uri="{9D8B030D-6E8A-4147-A177-3AD203B41FA5}">
                      <a16:colId xmlns:a16="http://schemas.microsoft.com/office/drawing/2014/main" val="3131191762"/>
                    </a:ext>
                  </a:extLst>
                </a:gridCol>
                <a:gridCol w="1715527">
                  <a:extLst>
                    <a:ext uri="{9D8B030D-6E8A-4147-A177-3AD203B41FA5}">
                      <a16:colId xmlns:a16="http://schemas.microsoft.com/office/drawing/2014/main" val="440545272"/>
                    </a:ext>
                  </a:extLst>
                </a:gridCol>
                <a:gridCol w="1757248">
                  <a:extLst>
                    <a:ext uri="{9D8B030D-6E8A-4147-A177-3AD203B41FA5}">
                      <a16:colId xmlns:a16="http://schemas.microsoft.com/office/drawing/2014/main" val="3386281342"/>
                    </a:ext>
                  </a:extLst>
                </a:gridCol>
                <a:gridCol w="1498059">
                  <a:extLst>
                    <a:ext uri="{9D8B030D-6E8A-4147-A177-3AD203B41FA5}">
                      <a16:colId xmlns:a16="http://schemas.microsoft.com/office/drawing/2014/main" val="510098864"/>
                    </a:ext>
                  </a:extLst>
                </a:gridCol>
                <a:gridCol w="1410425">
                  <a:extLst>
                    <a:ext uri="{9D8B030D-6E8A-4147-A177-3AD203B41FA5}">
                      <a16:colId xmlns:a16="http://schemas.microsoft.com/office/drawing/2014/main" val="1989759587"/>
                    </a:ext>
                  </a:extLst>
                </a:gridCol>
                <a:gridCol w="1662972">
                  <a:extLst>
                    <a:ext uri="{9D8B030D-6E8A-4147-A177-3AD203B41FA5}">
                      <a16:colId xmlns:a16="http://schemas.microsoft.com/office/drawing/2014/main" val="75188468"/>
                    </a:ext>
                  </a:extLst>
                </a:gridCol>
                <a:gridCol w="1663974">
                  <a:extLst>
                    <a:ext uri="{9D8B030D-6E8A-4147-A177-3AD203B41FA5}">
                      <a16:colId xmlns:a16="http://schemas.microsoft.com/office/drawing/2014/main" val="693934321"/>
                    </a:ext>
                  </a:extLst>
                </a:gridCol>
              </a:tblGrid>
              <a:tr h="176530">
                <a:tc>
                  <a:txBody>
                    <a:bodyPr/>
                    <a:lstStyle/>
                    <a:p>
                      <a:pPr>
                        <a:lnSpc>
                          <a:spcPct val="115000"/>
                        </a:lnSpc>
                      </a:pPr>
                      <a:endParaRPr lang="en-ZA" sz="1100">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Lots won in 700 MHz</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Lots won in 800 MHz</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Lots won in 2600 MHz</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tc rowSpan="2">
                  <a:txBody>
                    <a:bodyPr/>
                    <a:lstStyle/>
                    <a:p>
                      <a:pPr>
                        <a:lnSpc>
                          <a:spcPct val="115000"/>
                        </a:lnSpc>
                        <a:spcAft>
                          <a:spcPts val="1200"/>
                        </a:spcAft>
                      </a:pPr>
                      <a:r>
                        <a:rPr lang="en-GB" sz="1200" b="1" dirty="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Reserve Price (ZAR)</a:t>
                      </a:r>
                      <a:endParaRPr lang="en-ZA" sz="1200" dirty="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tc rowSpan="2">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Premium (ZAR)</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tc rowSpan="2">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Total Price (ZAR)</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9080"/>
                    </a:solidFill>
                  </a:tcPr>
                </a:tc>
                <a:extLst>
                  <a:ext uri="{0D108BD9-81ED-4DB2-BD59-A6C34878D82A}">
                    <a16:rowId xmlns:a16="http://schemas.microsoft.com/office/drawing/2014/main" val="1093530949"/>
                  </a:ext>
                </a:extLst>
              </a:tr>
              <a:tr h="176530">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Reserve price per Lot</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526 615 392,49</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 752 307 703,55</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15000"/>
                        </a:lnSpc>
                        <a:spcAft>
                          <a:spcPts val="1200"/>
                        </a:spcAft>
                      </a:pPr>
                      <a:r>
                        <a:rPr lang="en-GB" sz="1200" b="1">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 97 843 320,52</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60745396"/>
                  </a:ext>
                </a:extLst>
              </a:tr>
              <a:tr h="176530">
                <a:tc>
                  <a:txBody>
                    <a:bodyPr/>
                    <a:lstStyle/>
                    <a:p>
                      <a:pPr>
                        <a:lnSpc>
                          <a:spcPct val="115000"/>
                        </a:lnSpc>
                        <a:spcAft>
                          <a:spcPts val="1200"/>
                        </a:spcAft>
                      </a:pPr>
                      <a:r>
                        <a:rPr lang="en-GB"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Rain</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GB"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Lot 3, Lot 4</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ZA" sz="1100">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GB"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Lot 23</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US"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1,151,074,105.50 </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US"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200,000</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US"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1,151,274,105.50 </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5210284"/>
                  </a:ext>
                </a:extLst>
              </a:tr>
              <a:tr h="176530">
                <a:tc>
                  <a:txBody>
                    <a:bodyPr/>
                    <a:lstStyle/>
                    <a:p>
                      <a:pPr>
                        <a:lnSpc>
                          <a:spcPct val="115000"/>
                        </a:lnSpc>
                        <a:spcAft>
                          <a:spcPts val="1200"/>
                        </a:spcAft>
                      </a:pPr>
                      <a:r>
                        <a:rPr lang="en-GB"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Telkom</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ZA" sz="1100">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GB"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Lot 7, Lot 8</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ZA" sz="1100">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US"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1,504,615,407.10 </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US" sz="120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200,000</a:t>
                      </a:r>
                      <a:endParaRPr lang="en-ZA" sz="1200">
                        <a:effectLst/>
                        <a:latin typeface="Calibri" panose="020F0502020204030204" pitchFamily="34" charset="0"/>
                        <a:ea typeface="MS PMincho" panose="02020600040205080304" pitchFamily="18" charset="-128"/>
                        <a:cs typeface="Times New Roman" panose="02020603050405020304" pitchFamily="18" charset="0"/>
                      </a:endParaRP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en-US" sz="1200" dirty="0">
                          <a:solidFill>
                            <a:srgbClr val="000000"/>
                          </a:solidFill>
                          <a:effectLst/>
                          <a:latin typeface="Verdana" panose="020B0604030504040204" pitchFamily="34" charset="0"/>
                          <a:ea typeface="MS PMincho" panose="02020600040205080304" pitchFamily="18" charset="-128"/>
                          <a:cs typeface="Times New Roman" panose="02020603050405020304" pitchFamily="18" charset="0"/>
                        </a:rPr>
                        <a:t>1,504,815,407.10 </a:t>
                      </a:r>
                      <a:endParaRPr lang="en-ZA" sz="1200" dirty="0">
                        <a:effectLst/>
                        <a:latin typeface="Calibri" panose="020F0502020204030204" pitchFamily="34" charset="0"/>
                        <a:ea typeface="MS PMincho" panose="02020600040205080304" pitchFamily="18" charset="-128"/>
                        <a:cs typeface="Times New Roman" panose="02020603050405020304" pitchFamily="18" charset="0"/>
                      </a:endParaRP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2116762"/>
                  </a:ext>
                </a:extLst>
              </a:tr>
            </a:tbl>
          </a:graphicData>
        </a:graphic>
      </p:graphicFrame>
    </p:spTree>
    <p:extLst>
      <p:ext uri="{BB962C8B-B14F-4D97-AF65-F5344CB8AC3E}">
        <p14:creationId xmlns:p14="http://schemas.microsoft.com/office/powerpoint/2010/main" val="216276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7E9A2F-C596-4193-AEBE-A6DC12AC15F7}"/>
              </a:ext>
            </a:extLst>
          </p:cNvPr>
          <p:cNvSpPr>
            <a:spLocks noGrp="1"/>
          </p:cNvSpPr>
          <p:nvPr>
            <p:ph type="title"/>
          </p:nvPr>
        </p:nvSpPr>
        <p:spPr>
          <a:xfrm>
            <a:off x="369876" y="345290"/>
            <a:ext cx="10515600" cy="581172"/>
          </a:xfrm>
        </p:spPr>
        <p:txBody>
          <a:bodyPr>
            <a:normAutofit/>
          </a:bodyPr>
          <a:lstStyle/>
          <a:p>
            <a:r>
              <a:rPr lang="en-GB" dirty="0"/>
              <a:t>AUCTION RESULTS – MAIN AUCTION (1)</a:t>
            </a:r>
            <a:endParaRPr lang="en-US" dirty="0"/>
          </a:p>
        </p:txBody>
      </p:sp>
      <p:sp>
        <p:nvSpPr>
          <p:cNvPr id="5" name="Slide Number Placeholder 2">
            <a:extLst>
              <a:ext uri="{FF2B5EF4-FFF2-40B4-BE49-F238E27FC236}">
                <a16:creationId xmlns:a16="http://schemas.microsoft.com/office/drawing/2014/main" id="{1F38AA97-BEAC-482B-96DA-D8B72E650BAB}"/>
              </a:ext>
            </a:extLst>
          </p:cNvPr>
          <p:cNvSpPr txBox="1">
            <a:spLocks/>
          </p:cNvSpPr>
          <p:nvPr/>
        </p:nvSpPr>
        <p:spPr>
          <a:xfrm>
            <a:off x="451764"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A16F-18E2-48CF-BD56-44AD6E3F9AD8}" type="slidenum">
              <a:rPr lang="en-ZA" smtClean="0">
                <a:solidFill>
                  <a:prstClr val="black">
                    <a:tint val="75000"/>
                  </a:prstClr>
                </a:solidFill>
              </a:rPr>
              <a:pPr/>
              <a:t>9</a:t>
            </a:fld>
            <a:endParaRPr lang="en-ZA" dirty="0">
              <a:solidFill>
                <a:prstClr val="black">
                  <a:tint val="75000"/>
                </a:prstClr>
              </a:solidFill>
            </a:endParaRPr>
          </a:p>
        </p:txBody>
      </p:sp>
      <p:sp>
        <p:nvSpPr>
          <p:cNvPr id="8" name="Content Placeholder 1">
            <a:extLst>
              <a:ext uri="{FF2B5EF4-FFF2-40B4-BE49-F238E27FC236}">
                <a16:creationId xmlns:a16="http://schemas.microsoft.com/office/drawing/2014/main" id="{19F8F3D0-93BE-4840-A12C-EA4DB5F1720B}"/>
              </a:ext>
            </a:extLst>
          </p:cNvPr>
          <p:cNvSpPr>
            <a:spLocks noGrp="1"/>
          </p:cNvSpPr>
          <p:nvPr>
            <p:ph idx="1"/>
          </p:nvPr>
        </p:nvSpPr>
        <p:spPr>
          <a:xfrm>
            <a:off x="266708" y="1200972"/>
            <a:ext cx="5981692" cy="5212514"/>
          </a:xfrm>
        </p:spPr>
        <p:txBody>
          <a:bodyPr>
            <a:normAutofit fontScale="70000" lnSpcReduction="20000"/>
          </a:bodyPr>
          <a:lstStyle/>
          <a:p>
            <a:pPr>
              <a:lnSpc>
                <a:spcPct val="150000"/>
              </a:lnSpc>
            </a:pPr>
            <a:r>
              <a:rPr lang="en-US" sz="2400" i="1" dirty="0"/>
              <a:t>33 Lots across four bands were competed for in the main auction, and all six bidders participated in the main auction with the sub-1GHz and Overall Spectrum Caps imposed to ensure that equitable spectrum can be acquired by all.</a:t>
            </a:r>
          </a:p>
          <a:p>
            <a:pPr>
              <a:lnSpc>
                <a:spcPct val="150000"/>
              </a:lnSpc>
            </a:pPr>
            <a:endParaRPr lang="en-US" sz="2400" i="1" dirty="0"/>
          </a:p>
          <a:p>
            <a:pPr algn="just">
              <a:lnSpc>
                <a:spcPct val="150000"/>
              </a:lnSpc>
              <a:spcAft>
                <a:spcPts val="1200"/>
              </a:spcAft>
              <a:tabLst>
                <a:tab pos="1543050" algn="l"/>
                <a:tab pos="2865755" algn="ctr"/>
              </a:tabLst>
            </a:pPr>
            <a:r>
              <a:rPr lang="en-GB" sz="2400" dirty="0">
                <a:effectLst/>
                <a:latin typeface="Verdana" panose="020B0604030504040204" pitchFamily="34" charset="0"/>
                <a:ea typeface="MS PMincho" panose="02020600040205080304" pitchFamily="18" charset="-128"/>
                <a:cs typeface="Times New Roman" panose="02020603050405020304" pitchFamily="18" charset="0"/>
              </a:rPr>
              <a:t>The Authority opened the Main Auction Stage on 10 March 2022. The Main Auction Stage concluded on 17 March 2022, after 58 rounds of bidding held over 6 days. All but one of the Spectrum Lots was sold, and the Main Auction Stage raised a total of ZAR11.8 billion.</a:t>
            </a:r>
            <a:endParaRPr lang="en-ZA" sz="2400" dirty="0">
              <a:effectLst/>
              <a:latin typeface="Calibri" panose="020F0502020204030204" pitchFamily="34" charset="0"/>
              <a:ea typeface="MS PMincho" panose="02020600040205080304" pitchFamily="18" charset="-128"/>
              <a:cs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97530ED5-C458-405A-998A-3AC5162F74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286" y="2555421"/>
            <a:ext cx="5732145" cy="2724150"/>
          </a:xfrm>
          <a:prstGeom prst="rect">
            <a:avLst/>
          </a:prstGeom>
          <a:noFill/>
          <a:ln>
            <a:noFill/>
          </a:ln>
        </p:spPr>
      </p:pic>
      <p:sp>
        <p:nvSpPr>
          <p:cNvPr id="11" name="Content Placeholder 6">
            <a:extLst>
              <a:ext uri="{FF2B5EF4-FFF2-40B4-BE49-F238E27FC236}">
                <a16:creationId xmlns:a16="http://schemas.microsoft.com/office/drawing/2014/main" id="{4501096C-25AE-4BE8-B7C5-7960617F5D46}"/>
              </a:ext>
            </a:extLst>
          </p:cNvPr>
          <p:cNvSpPr txBox="1">
            <a:spLocks/>
          </p:cNvSpPr>
          <p:nvPr/>
        </p:nvSpPr>
        <p:spPr>
          <a:xfrm>
            <a:off x="6560955" y="2203034"/>
            <a:ext cx="5529944" cy="35238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29080"/>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FDB94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50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700" i="1" dirty="0">
                <a:ea typeface="MS PMincho" panose="02020600040205080304" pitchFamily="18" charset="-128"/>
                <a:cs typeface="Times New Roman" panose="02020603050405020304" pitchFamily="18" charset="0"/>
              </a:rPr>
              <a:t>Figure 1: IMT spectrum acquired in the Main Auction </a:t>
            </a:r>
          </a:p>
          <a:p>
            <a:endParaRPr lang="en-ZA" sz="1700" i="1" dirty="0"/>
          </a:p>
        </p:txBody>
      </p:sp>
    </p:spTree>
    <p:extLst>
      <p:ext uri="{BB962C8B-B14F-4D97-AF65-F5344CB8AC3E}">
        <p14:creationId xmlns:p14="http://schemas.microsoft.com/office/powerpoint/2010/main" val="213808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4071</TotalTime>
  <Words>1189</Words>
  <Application>Microsoft Office PowerPoint</Application>
  <PresentationFormat>Widescreen</PresentationFormat>
  <Paragraphs>231</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MS PMincho</vt:lpstr>
      <vt:lpstr>Times New Roman</vt:lpstr>
      <vt:lpstr>Verdana</vt:lpstr>
      <vt:lpstr>Wingdings</vt:lpstr>
      <vt:lpstr>Office Theme</vt:lpstr>
      <vt:lpstr>SPECTRUM AUCTION FINALISATION AND FUTURE REGULATIONS   CHAIRPERSON: DR KEABETSWE MODIMOENG  7 JUNE 2022  </vt:lpstr>
      <vt:lpstr>PRESENTATION OUTLINE</vt:lpstr>
      <vt:lpstr>PowerPoint Presentation</vt:lpstr>
      <vt:lpstr>PowerPoint Presentation</vt:lpstr>
      <vt:lpstr>OVERVIEW</vt:lpstr>
      <vt:lpstr>OVERVIEW (2)</vt:lpstr>
      <vt:lpstr>VARIOUS STAGES OF THE LICENSING PROCESS</vt:lpstr>
      <vt:lpstr>AUCTION RESULTS – OPT-IN ROUND</vt:lpstr>
      <vt:lpstr>AUCTION RESULTS – MAIN AUCTION (1)</vt:lpstr>
      <vt:lpstr>AUCTION RESULTS – MAIN AUCTION (2) </vt:lpstr>
      <vt:lpstr>ISSUANCE OF THE RADIO FREQUENCY SPECTRUM LICENCES</vt:lpstr>
      <vt:lpstr>FUTURE REGULATIONS</vt:lpstr>
      <vt:lpstr>FUTURE REGULATIONS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Zanele K. Ntuli</dc:creator>
  <cp:lastModifiedBy>Hajiera Salie</cp:lastModifiedBy>
  <cp:revision>206</cp:revision>
  <dcterms:created xsi:type="dcterms:W3CDTF">2020-10-31T17:09:23Z</dcterms:created>
  <dcterms:modified xsi:type="dcterms:W3CDTF">2022-06-03T07:55:24Z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d8dc4c-d546-4246-a6d7-53ea0bd0654f_Enabled">
    <vt:lpwstr>True</vt:lpwstr>
  </property>
  <property fmtid="{D5CDD505-2E9C-101B-9397-08002B2CF9AE}" pid="3" name="MSIP_Label_ecd8dc4c-d546-4246-a6d7-53ea0bd0654f_SiteId">
    <vt:lpwstr>37986e4a-2fc4-4a4c-809d-c0811b0231da</vt:lpwstr>
  </property>
  <property fmtid="{D5CDD505-2E9C-101B-9397-08002B2CF9AE}" pid="4" name="MSIP_Label_ecd8dc4c-d546-4246-a6d7-53ea0bd0654f_Ref">
    <vt:lpwstr>https://api.informationprotection.azure.com/api/37986e4a-2fc4-4a4c-809d-c0811b0231da</vt:lpwstr>
  </property>
  <property fmtid="{D5CDD505-2E9C-101B-9397-08002B2CF9AE}" pid="5" name="MSIP_Label_ecd8dc4c-d546-4246-a6d7-53ea0bd0654f_SetDate">
    <vt:lpwstr>2020-11-02T01:23:21.1291902+02:00</vt:lpwstr>
  </property>
  <property fmtid="{D5CDD505-2E9C-101B-9397-08002B2CF9AE}" pid="6" name="MSIP_Label_ecd8dc4c-d546-4246-a6d7-53ea0bd0654f_Name">
    <vt:lpwstr>Unrestricted</vt:lpwstr>
  </property>
  <property fmtid="{D5CDD505-2E9C-101B-9397-08002B2CF9AE}" pid="7" name="MSIP_Label_ecd8dc4c-d546-4246-a6d7-53ea0bd0654f_Extended_MSFT_Method">
    <vt:lpwstr>Automatic</vt:lpwstr>
  </property>
  <property fmtid="{D5CDD505-2E9C-101B-9397-08002B2CF9AE}" pid="8" name="Sensitivity">
    <vt:lpwstr>Unrestricted</vt:lpwstr>
  </property>
</Properties>
</file>