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-86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4691B.C12AFB40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4691B.C12AFB40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189" indent="0" algn="ctr">
              <a:buNone/>
              <a:defRPr sz="18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800"/>
            </a:lvl4pPr>
            <a:lvl5pPr marL="1828754" indent="0" algn="ctr">
              <a:buNone/>
              <a:defRPr sz="1800"/>
            </a:lvl5pPr>
            <a:lvl6pPr marL="2285943" indent="0" algn="ctr">
              <a:buNone/>
              <a:defRPr sz="1800"/>
            </a:lvl6pPr>
            <a:lvl7pPr marL="2743131" indent="0" algn="ctr">
              <a:buNone/>
              <a:defRPr sz="1800"/>
            </a:lvl7pPr>
            <a:lvl8pPr marL="3200320" indent="0" algn="ctr">
              <a:buNone/>
              <a:defRPr sz="1800"/>
            </a:lvl8pPr>
            <a:lvl9pPr marL="3657509" indent="0" algn="ctr">
              <a:buNone/>
              <a:defRPr sz="18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70AAA570-3596-44A9-950A-E638EE719369}" type="slidenum">
              <a:rPr lang="en-Z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Triangle 11"/>
          <p:cNvSpPr/>
          <p:nvPr userDrawn="1"/>
        </p:nvSpPr>
        <p:spPr>
          <a:xfrm flipV="1">
            <a:off x="1" y="-2"/>
            <a:ext cx="1857152" cy="5146160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prstClr val="white"/>
              </a:solidFill>
            </a:endParaRPr>
          </a:p>
        </p:txBody>
      </p:sp>
      <p:sp>
        <p:nvSpPr>
          <p:cNvPr id="13" name="Right Triangle 12"/>
          <p:cNvSpPr/>
          <p:nvPr userDrawn="1"/>
        </p:nvSpPr>
        <p:spPr>
          <a:xfrm>
            <a:off x="4" y="0"/>
            <a:ext cx="1240465" cy="6858000"/>
          </a:xfrm>
          <a:prstGeom prst="rt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prstClr val="white"/>
              </a:solidFill>
            </a:endParaRPr>
          </a:p>
        </p:txBody>
      </p:sp>
      <p:sp>
        <p:nvSpPr>
          <p:cNvPr id="15" name="Right Triangle 14"/>
          <p:cNvSpPr/>
          <p:nvPr userDrawn="1"/>
        </p:nvSpPr>
        <p:spPr>
          <a:xfrm flipV="1">
            <a:off x="4" y="0"/>
            <a:ext cx="1857153" cy="3103932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4000" b="1" spc="200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0602" y="6476020"/>
            <a:ext cx="2154143" cy="274320"/>
          </a:xfrm>
        </p:spPr>
        <p:txBody>
          <a:bodyPr/>
          <a:lstStyle>
            <a:lvl1pPr algn="l">
              <a:defRPr/>
            </a:lvl1pPr>
          </a:lstStyle>
          <a:p>
            <a:fld id="{A3CDBE26-EB7A-4FD7-AB44-4E318630BE07}" type="datetime1">
              <a:rPr lang="en-Z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2022/06/03</a:t>
            </a:fld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20941" y="101600"/>
            <a:ext cx="1212851" cy="121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0444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605A-4194-4DEA-95E6-07FF263B9DE9}" type="datetime1">
              <a:rPr lang="en-Z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2022/06/03</a:t>
            </a:fld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A570-3596-44A9-950A-E638EE719369}" type="slidenum">
              <a:rPr lang="en-Z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84250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A30A-4018-4D94-BBB6-9F4F3B661556}" type="datetime1">
              <a:rPr lang="en-Z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2022/06/03</a:t>
            </a:fld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A570-3596-44A9-950A-E638EE719369}" type="slidenum">
              <a:rPr lang="en-Z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486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2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A884-BA68-41A5-8388-155EC532CD9B}" type="datetime1">
              <a:rPr lang="en-Z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2022/06/03</a:t>
            </a:fld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A570-3596-44A9-950A-E638EE719369}" type="slidenum">
              <a:rPr lang="en-Z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07497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580008" y="4105953"/>
            <a:ext cx="11091169" cy="539865"/>
          </a:xfrm>
        </p:spPr>
        <p:txBody>
          <a:bodyPr anchor="ctr">
            <a:noAutofit/>
          </a:bodyPr>
          <a:lstStyle>
            <a:lvl1pPr algn="ctr">
              <a:defRPr sz="3600" b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</a:t>
            </a:r>
            <a:r>
              <a:rPr lang="en-US" dirty="0"/>
              <a:t>to edit </a:t>
            </a:r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1962364"/>
          </a:xfrm>
          <a:prstGeom prst="rect">
            <a:avLst/>
          </a:prstGeom>
          <a:ln w="28575">
            <a:solidFill>
              <a:srgbClr val="FFCB05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523978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5659"/>
            <a:ext cx="12192000" cy="5563402"/>
          </a:xfrm>
        </p:spPr>
        <p:txBody>
          <a:bodyPr>
            <a:normAutofit/>
          </a:bodyPr>
          <a:lstStyle>
            <a:lvl1pPr marL="342900" indent="-342900">
              <a:buClrTx/>
              <a:buFont typeface="Symbol" panose="05050102010706020507" pitchFamily="18" charset="2"/>
              <a:buChar char="®"/>
              <a:defRPr sz="2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382588">
              <a:buClrTx/>
              <a:buFont typeface="Segoe UI" panose="020B0502040204020203" pitchFamily="34" charset="0"/>
              <a:buChar char="ꟷ"/>
              <a:defRPr sz="24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ClrTx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ClrTx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429275" y="583609"/>
            <a:ext cx="667780" cy="282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9E4338-7AC6-457C-8DAE-304505DA8541}" type="slidenum">
              <a:rPr lang="en-ZA" smtClean="0">
                <a:solidFill>
                  <a:prstClr val="white"/>
                </a:solidFill>
              </a:rPr>
              <a:pPr/>
              <a:t>‹#›</a:t>
            </a:fld>
            <a:endParaRPr lang="en-ZA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-2053"/>
            <a:ext cx="12192000" cy="84716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sz="2000" dirty="0">
              <a:solidFill>
                <a:prstClr val="white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87757" y="159586"/>
            <a:ext cx="11026128" cy="539865"/>
          </a:xfrm>
          <a:noFill/>
        </p:spPr>
        <p:txBody>
          <a:bodyPr anchor="ctr">
            <a:noAutofit/>
          </a:bodyPr>
          <a:lstStyle>
            <a:lvl1pPr algn="l">
              <a:defRPr sz="2400" b="0">
                <a:solidFill>
                  <a:srgbClr val="FFCB05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178926" y="71439"/>
            <a:ext cx="948033" cy="714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4085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24130" y="6470704"/>
            <a:ext cx="2154143" cy="274320"/>
          </a:xfrm>
        </p:spPr>
        <p:txBody>
          <a:bodyPr/>
          <a:lstStyle>
            <a:lvl1pPr>
              <a:defRPr sz="1200"/>
            </a:lvl1pPr>
          </a:lstStyle>
          <a:p>
            <a:fld id="{D38F119F-04F8-4159-A3F3-D2D68A393C48}" type="datetime1">
              <a:rPr lang="en-Z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2022/06/03</a:t>
            </a:fld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42931" y="6470704"/>
            <a:ext cx="7501461" cy="274320"/>
          </a:xfrm>
        </p:spPr>
        <p:txBody>
          <a:bodyPr/>
          <a:lstStyle>
            <a:lvl1pPr algn="ctr">
              <a:defRPr sz="1200"/>
            </a:lvl1pPr>
          </a:lstStyle>
          <a:p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/>
            </a:lvl1pPr>
          </a:lstStyle>
          <a:p>
            <a:fld id="{70AAA570-3596-44A9-950A-E638EE719369}" type="slidenum">
              <a:rPr lang="en-Z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Right Triangle 6"/>
          <p:cNvSpPr/>
          <p:nvPr userDrawn="1"/>
        </p:nvSpPr>
        <p:spPr>
          <a:xfrm flipV="1">
            <a:off x="1" y="-3"/>
            <a:ext cx="433387" cy="1909765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prstClr val="white"/>
              </a:solidFill>
            </a:endParaRPr>
          </a:p>
        </p:txBody>
      </p:sp>
      <p:sp>
        <p:nvSpPr>
          <p:cNvPr id="8" name="Right Triangle 7"/>
          <p:cNvSpPr/>
          <p:nvPr userDrawn="1"/>
        </p:nvSpPr>
        <p:spPr>
          <a:xfrm flipV="1">
            <a:off x="1" y="0"/>
            <a:ext cx="433387" cy="1119188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prstClr val="white"/>
              </a:solidFill>
            </a:endParaRPr>
          </a:p>
        </p:txBody>
      </p:sp>
      <p:pic>
        <p:nvPicPr>
          <p:cNvPr id="9" name="Picture 8" descr="cid:image001.png@01D4691B.C12AFB40"/>
          <p:cNvPicPr/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87789" y="170654"/>
            <a:ext cx="1223211" cy="11127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58779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4000" b="0" spc="200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E053-6AAD-4602-9214-FB6EBD595FC4}" type="datetime1">
              <a:rPr lang="en-Z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2022/06/03</a:t>
            </a:fld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A570-3596-44A9-950A-E638EE719369}" type="slidenum">
              <a:rPr lang="en-Z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Triangle 11"/>
          <p:cNvSpPr/>
          <p:nvPr userDrawn="1"/>
        </p:nvSpPr>
        <p:spPr>
          <a:xfrm flipV="1">
            <a:off x="1" y="-3"/>
            <a:ext cx="433387" cy="1909765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prstClr val="white"/>
              </a:solidFill>
            </a:endParaRPr>
          </a:p>
        </p:txBody>
      </p:sp>
      <p:sp>
        <p:nvSpPr>
          <p:cNvPr id="13" name="Right Triangle 12"/>
          <p:cNvSpPr/>
          <p:nvPr userDrawn="1"/>
        </p:nvSpPr>
        <p:spPr>
          <a:xfrm flipV="1">
            <a:off x="1" y="0"/>
            <a:ext cx="433387" cy="1119188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prstClr val="white"/>
              </a:solidFill>
            </a:endParaRPr>
          </a:p>
        </p:txBody>
      </p:sp>
      <p:pic>
        <p:nvPicPr>
          <p:cNvPr id="11" name="Picture 10" descr="cid:image001.png@01D4691B.C12AFB40"/>
          <p:cNvPicPr/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87789" y="170654"/>
            <a:ext cx="1223211" cy="11127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25942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585217"/>
            <a:ext cx="10766039" cy="92460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1605517"/>
            <a:ext cx="5220000" cy="47038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2813" y="1605517"/>
            <a:ext cx="5184000" cy="47038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2C5E-8C6D-4A77-9943-5D58F248EF61}" type="datetime1">
              <a:rPr lang="en-Z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2022/06/03</a:t>
            </a:fld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A570-3596-44A9-950A-E638EE719369}" type="slidenum">
              <a:rPr lang="en-Z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Right Triangle 7"/>
          <p:cNvSpPr/>
          <p:nvPr userDrawn="1"/>
        </p:nvSpPr>
        <p:spPr>
          <a:xfrm flipV="1">
            <a:off x="1" y="-3"/>
            <a:ext cx="433387" cy="1909765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prstClr val="white"/>
              </a:solidFill>
            </a:endParaRPr>
          </a:p>
        </p:txBody>
      </p:sp>
      <p:sp>
        <p:nvSpPr>
          <p:cNvPr id="9" name="Right Triangle 8"/>
          <p:cNvSpPr/>
          <p:nvPr userDrawn="1"/>
        </p:nvSpPr>
        <p:spPr>
          <a:xfrm flipV="1">
            <a:off x="1" y="0"/>
            <a:ext cx="433387" cy="1119188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49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585217"/>
            <a:ext cx="10766039" cy="92460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1605517"/>
            <a:ext cx="5220000" cy="47038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2813" y="1605517"/>
            <a:ext cx="5184000" cy="47038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FB0A-A6EC-4391-AF14-06301D7B7B3C}" type="datetime1">
              <a:rPr lang="en-Z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2022/06/03</a:t>
            </a:fld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18333" y="6583680"/>
            <a:ext cx="973667" cy="274320"/>
          </a:xfrm>
        </p:spPr>
        <p:txBody>
          <a:bodyPr/>
          <a:lstStyle/>
          <a:p>
            <a:fld id="{70AAA570-3596-44A9-950A-E638EE719369}" type="slidenum">
              <a:rPr lang="en-Z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Right Triangle 7"/>
          <p:cNvSpPr/>
          <p:nvPr userDrawn="1"/>
        </p:nvSpPr>
        <p:spPr>
          <a:xfrm flipV="1">
            <a:off x="1" y="-3"/>
            <a:ext cx="433387" cy="1909765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prstClr val="white"/>
              </a:solidFill>
            </a:endParaRPr>
          </a:p>
        </p:txBody>
      </p:sp>
      <p:sp>
        <p:nvSpPr>
          <p:cNvPr id="9" name="Right Triangle 8"/>
          <p:cNvSpPr/>
          <p:nvPr userDrawn="1"/>
        </p:nvSpPr>
        <p:spPr>
          <a:xfrm flipV="1">
            <a:off x="1" y="0"/>
            <a:ext cx="433387" cy="1119188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021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14C3-6EAB-40E7-9793-F227E2B0B783}" type="datetime1">
              <a:rPr lang="en-Z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2022/06/03</a:t>
            </a:fld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A570-3596-44A9-950A-E638EE719369}" type="slidenum">
              <a:rPr lang="en-Z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1" name="Right Triangle 10"/>
          <p:cNvSpPr/>
          <p:nvPr userDrawn="1"/>
        </p:nvSpPr>
        <p:spPr>
          <a:xfrm flipV="1">
            <a:off x="1" y="-3"/>
            <a:ext cx="433387" cy="1909765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 userDrawn="1"/>
        </p:nvSpPr>
        <p:spPr>
          <a:xfrm flipV="1">
            <a:off x="1" y="0"/>
            <a:ext cx="433387" cy="1119188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255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6762-AE6C-4EC7-AC3C-2473CE6F71E5}" type="datetime1">
              <a:rPr lang="en-Z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2022/06/03</a:t>
            </a:fld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A570-3596-44A9-950A-E638EE719369}" type="slidenum">
              <a:rPr lang="en-Z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Right Triangle 5"/>
          <p:cNvSpPr/>
          <p:nvPr userDrawn="1"/>
        </p:nvSpPr>
        <p:spPr>
          <a:xfrm flipV="1">
            <a:off x="1" y="-3"/>
            <a:ext cx="433387" cy="1909765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prstClr val="white"/>
              </a:solidFill>
            </a:endParaRPr>
          </a:p>
        </p:txBody>
      </p:sp>
      <p:sp>
        <p:nvSpPr>
          <p:cNvPr id="7" name="Right Triangle 6"/>
          <p:cNvSpPr/>
          <p:nvPr userDrawn="1"/>
        </p:nvSpPr>
        <p:spPr>
          <a:xfrm flipV="1">
            <a:off x="1" y="0"/>
            <a:ext cx="433387" cy="1119188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361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BE5EF-1134-4A66-80F5-9654DEECC70D}" type="datetime1">
              <a:rPr lang="en-Z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2022/06/03</a:t>
            </a:fld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A570-3596-44A9-950A-E638EE719369}" type="slidenum">
              <a:rPr lang="en-Z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Right Triangle 4"/>
          <p:cNvSpPr/>
          <p:nvPr userDrawn="1"/>
        </p:nvSpPr>
        <p:spPr>
          <a:xfrm flipV="1">
            <a:off x="1" y="-3"/>
            <a:ext cx="433387" cy="1909765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 userDrawn="1"/>
        </p:nvSpPr>
        <p:spPr>
          <a:xfrm flipV="1">
            <a:off x="1" y="0"/>
            <a:ext cx="433387" cy="1119188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1001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7DCF-AB81-425C-9766-FF602DEFF944}" type="datetime1">
              <a:rPr lang="en-Z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2022/06/03</a:t>
            </a:fld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A570-3596-44A9-950A-E638EE719369}" type="slidenum">
              <a:rPr lang="en-Z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Right Triangle 8"/>
          <p:cNvSpPr/>
          <p:nvPr userDrawn="1"/>
        </p:nvSpPr>
        <p:spPr>
          <a:xfrm flipV="1">
            <a:off x="1" y="-3"/>
            <a:ext cx="433387" cy="1909765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/>
          <p:nvPr userDrawn="1"/>
        </p:nvSpPr>
        <p:spPr>
          <a:xfrm flipV="1">
            <a:off x="1" y="0"/>
            <a:ext cx="433387" cy="1119188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50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86872" cy="940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1685260"/>
            <a:ext cx="10786872" cy="462410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30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D49E707-5DC3-4287-802B-E3DAFE70B1C9}" type="datetime1">
              <a:rPr lang="en-Z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2022/06/03</a:t>
            </a:fld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8247" y="6470704"/>
            <a:ext cx="7496145" cy="270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algn="r"/>
            <a:fld id="{70AAA570-3596-44A9-950A-E638EE719369}" type="slidenum">
              <a:rPr lang="en-Z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algn="r"/>
              <a:t>‹#›</a:t>
            </a:fld>
            <a:endParaRPr lang="en-ZA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587092"/>
            <a:ext cx="0" cy="91440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2719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lang="en-US" sz="4000" b="1" kern="1200" cap="all" spc="100" baseline="0" dirty="0">
          <a:solidFill>
            <a:srgbClr val="002060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91438" indent="-91438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265169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448045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594345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777221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914377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677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2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2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PROVINCIAL OVERVIEW TABLES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Eastern Cape</a:t>
            </a:r>
          </a:p>
          <a:p>
            <a:r>
              <a:rPr lang="en-ZA" dirty="0" smtClean="0"/>
              <a:t>Free State</a:t>
            </a:r>
          </a:p>
          <a:p>
            <a:r>
              <a:rPr lang="en-ZA" dirty="0" smtClean="0"/>
              <a:t>Gauteng</a:t>
            </a:r>
          </a:p>
          <a:p>
            <a:r>
              <a:rPr lang="en-ZA" dirty="0" smtClean="0"/>
              <a:t>KwaZulu-Natal</a:t>
            </a:r>
          </a:p>
          <a:p>
            <a:r>
              <a:rPr lang="en-ZA" dirty="0" smtClean="0"/>
              <a:t>Limpopo</a:t>
            </a:r>
          </a:p>
          <a:p>
            <a:r>
              <a:rPr lang="en-ZA" dirty="0" smtClean="0"/>
              <a:t>Mpumalanga</a:t>
            </a:r>
          </a:p>
          <a:p>
            <a:r>
              <a:rPr lang="en-ZA" dirty="0" smtClean="0"/>
              <a:t>North-West</a:t>
            </a:r>
          </a:p>
          <a:p>
            <a:r>
              <a:rPr lang="en-ZA" dirty="0" smtClean="0"/>
              <a:t>Northern Cape</a:t>
            </a:r>
          </a:p>
          <a:p>
            <a:r>
              <a:rPr lang="en-ZA" dirty="0" smtClean="0"/>
              <a:t>Western Cape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3E3E-AAEA-2C4F-AAAF-D5D0D3B13C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83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564" y="284834"/>
            <a:ext cx="10786872" cy="940556"/>
          </a:xfrm>
        </p:spPr>
        <p:txBody>
          <a:bodyPr>
            <a:normAutofit/>
          </a:bodyPr>
          <a:lstStyle/>
          <a:p>
            <a:r>
              <a:rPr lang="en-ZA" sz="2400" dirty="0"/>
              <a:t>LIMPOPO </a:t>
            </a:r>
            <a:br>
              <a:rPr lang="en-ZA" sz="2400" dirty="0"/>
            </a:br>
            <a:r>
              <a:rPr lang="en-ZA" sz="2400" dirty="0"/>
              <a:t>CRIME SITUATION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58400" y="6492875"/>
            <a:ext cx="2133600" cy="365125"/>
          </a:xfrm>
        </p:spPr>
        <p:txBody>
          <a:bodyPr/>
          <a:lstStyle/>
          <a:p>
            <a:fld id="{8BCE3E3E-AAEA-2C4F-AAAF-D5D0D3B13C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1624" y="1225390"/>
            <a:ext cx="10829544" cy="537196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xmlns="" val="2908702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384" y="284834"/>
            <a:ext cx="10786872" cy="940556"/>
          </a:xfrm>
        </p:spPr>
        <p:txBody>
          <a:bodyPr>
            <a:normAutofit/>
          </a:bodyPr>
          <a:lstStyle/>
          <a:p>
            <a:r>
              <a:rPr lang="en-ZA" sz="2400" dirty="0"/>
              <a:t>LIMPOPO</a:t>
            </a:r>
            <a:br>
              <a:rPr lang="en-ZA" sz="2400" dirty="0"/>
            </a:br>
            <a:r>
              <a:rPr lang="en-ZA" sz="2400" dirty="0"/>
              <a:t>CRIME SITUATION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82784" y="6492875"/>
            <a:ext cx="2133600" cy="365125"/>
          </a:xfrm>
        </p:spPr>
        <p:txBody>
          <a:bodyPr/>
          <a:lstStyle/>
          <a:p>
            <a:fld id="{8BCE3E3E-AAEA-2C4F-AAAF-D5D0D3B13C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6384" y="1225390"/>
            <a:ext cx="11237976" cy="537196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xmlns="" val="1603225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19456"/>
            <a:ext cx="10786872" cy="940556"/>
          </a:xfrm>
        </p:spPr>
        <p:txBody>
          <a:bodyPr>
            <a:normAutofit/>
          </a:bodyPr>
          <a:lstStyle/>
          <a:p>
            <a:r>
              <a:rPr lang="en-ZA" sz="2400" dirty="0"/>
              <a:t>MPUMALANGA </a:t>
            </a:r>
            <a:br>
              <a:rPr lang="en-ZA" sz="2400" dirty="0"/>
            </a:br>
            <a:r>
              <a:rPr lang="en-ZA" sz="2400" dirty="0"/>
              <a:t>CRIME SITUATION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58400" y="6492875"/>
            <a:ext cx="2133600" cy="365125"/>
          </a:xfrm>
        </p:spPr>
        <p:txBody>
          <a:bodyPr/>
          <a:lstStyle/>
          <a:p>
            <a:fld id="{8BCE3E3E-AAEA-2C4F-AAAF-D5D0D3B13C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4672" y="1164767"/>
            <a:ext cx="11256264" cy="543258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xmlns="" val="1081022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384" y="245654"/>
            <a:ext cx="10786872" cy="940556"/>
          </a:xfrm>
        </p:spPr>
        <p:txBody>
          <a:bodyPr>
            <a:normAutofit/>
          </a:bodyPr>
          <a:lstStyle/>
          <a:p>
            <a:r>
              <a:rPr lang="en-ZA" sz="2400" dirty="0"/>
              <a:t>MPUMALANGA</a:t>
            </a:r>
            <a:br>
              <a:rPr lang="en-ZA" sz="2400" dirty="0"/>
            </a:br>
            <a:r>
              <a:rPr lang="en-ZA" sz="2400" dirty="0"/>
              <a:t>CRIME SITUATION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58400" y="6523628"/>
            <a:ext cx="2133600" cy="365125"/>
          </a:xfrm>
        </p:spPr>
        <p:txBody>
          <a:bodyPr/>
          <a:lstStyle/>
          <a:p>
            <a:fld id="{8BCE3E3E-AAEA-2C4F-AAAF-D5D0D3B13C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6384" y="1233326"/>
            <a:ext cx="11247120" cy="537196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xmlns="" val="3147472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0" y="356616"/>
            <a:ext cx="10786872" cy="940556"/>
          </a:xfrm>
        </p:spPr>
        <p:txBody>
          <a:bodyPr>
            <a:normAutofit/>
          </a:bodyPr>
          <a:lstStyle/>
          <a:p>
            <a:r>
              <a:rPr lang="en-ZA" sz="2400" dirty="0"/>
              <a:t>NORTH-WEST </a:t>
            </a:r>
            <a:br>
              <a:rPr lang="en-ZA" sz="2400" dirty="0"/>
            </a:br>
            <a:r>
              <a:rPr lang="en-ZA" sz="2400" dirty="0"/>
              <a:t>CRIME SITUATION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58400" y="6584738"/>
            <a:ext cx="2133600" cy="365125"/>
          </a:xfrm>
        </p:spPr>
        <p:txBody>
          <a:bodyPr/>
          <a:lstStyle/>
          <a:p>
            <a:fld id="{8BCE3E3E-AAEA-2C4F-AAAF-D5D0D3B13C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3336" y="1334715"/>
            <a:ext cx="11049000" cy="543258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xmlns="" val="2406924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" y="284834"/>
            <a:ext cx="10786872" cy="940556"/>
          </a:xfrm>
        </p:spPr>
        <p:txBody>
          <a:bodyPr>
            <a:normAutofit/>
          </a:bodyPr>
          <a:lstStyle/>
          <a:p>
            <a:r>
              <a:rPr lang="en-ZA" sz="2400" dirty="0"/>
              <a:t>NORTH-WEST</a:t>
            </a:r>
            <a:br>
              <a:rPr lang="en-ZA" sz="2400" dirty="0"/>
            </a:br>
            <a:r>
              <a:rPr lang="en-ZA" sz="2400" dirty="0"/>
              <a:t>CRIME SITUATION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57816" y="6492875"/>
            <a:ext cx="2133600" cy="365125"/>
          </a:xfrm>
        </p:spPr>
        <p:txBody>
          <a:bodyPr/>
          <a:lstStyle/>
          <a:p>
            <a:fld id="{8BCE3E3E-AAEA-2C4F-AAAF-D5D0D3B13C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816" y="1225390"/>
            <a:ext cx="11192256" cy="537196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xmlns="" val="2789723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12" y="284834"/>
            <a:ext cx="10786872" cy="940556"/>
          </a:xfrm>
        </p:spPr>
        <p:txBody>
          <a:bodyPr>
            <a:normAutofit/>
          </a:bodyPr>
          <a:lstStyle/>
          <a:p>
            <a:r>
              <a:rPr lang="en-ZA" sz="2400" dirty="0"/>
              <a:t>NORTHERN CAPE </a:t>
            </a:r>
            <a:br>
              <a:rPr lang="en-ZA" sz="2400" dirty="0"/>
            </a:br>
            <a:r>
              <a:rPr lang="en-ZA" sz="2400" dirty="0"/>
              <a:t>CRIME SITUATION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58400" y="6492875"/>
            <a:ext cx="2133600" cy="365125"/>
          </a:xfrm>
        </p:spPr>
        <p:txBody>
          <a:bodyPr/>
          <a:lstStyle/>
          <a:p>
            <a:fld id="{8BCE3E3E-AAEA-2C4F-AAAF-D5D0D3B13C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912" y="1316830"/>
            <a:ext cx="11049000" cy="537196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xmlns="" val="365774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19456"/>
            <a:ext cx="10786872" cy="940556"/>
          </a:xfrm>
        </p:spPr>
        <p:txBody>
          <a:bodyPr>
            <a:normAutofit/>
          </a:bodyPr>
          <a:lstStyle/>
          <a:p>
            <a:r>
              <a:rPr lang="en-ZA" sz="2400" dirty="0"/>
              <a:t>NORTHERN CAPE</a:t>
            </a:r>
            <a:br>
              <a:rPr lang="en-ZA" sz="2400" dirty="0"/>
            </a:br>
            <a:r>
              <a:rPr lang="en-ZA" sz="2400" dirty="0"/>
              <a:t>CRIME SITUATION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48672" y="6597353"/>
            <a:ext cx="2133600" cy="365125"/>
          </a:xfrm>
        </p:spPr>
        <p:txBody>
          <a:bodyPr/>
          <a:lstStyle/>
          <a:p>
            <a:fld id="{8BCE3E3E-AAEA-2C4F-AAAF-D5D0D3B13C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4672" y="1225390"/>
            <a:ext cx="11119104" cy="537196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xmlns="" val="737779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104" y="173736"/>
            <a:ext cx="10786872" cy="940556"/>
          </a:xfrm>
        </p:spPr>
        <p:txBody>
          <a:bodyPr>
            <a:normAutofit/>
          </a:bodyPr>
          <a:lstStyle/>
          <a:p>
            <a:r>
              <a:rPr lang="en-ZA" sz="2400" dirty="0"/>
              <a:t>WESTERN CAPE </a:t>
            </a:r>
            <a:br>
              <a:rPr lang="en-ZA" sz="2400" dirty="0"/>
            </a:br>
            <a:r>
              <a:rPr lang="en-ZA" sz="2400" dirty="0"/>
              <a:t>CRIME SITUATION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76104" y="6525888"/>
            <a:ext cx="2133600" cy="365125"/>
          </a:xfrm>
        </p:spPr>
        <p:txBody>
          <a:bodyPr/>
          <a:lstStyle/>
          <a:p>
            <a:fld id="{8BCE3E3E-AAEA-2C4F-AAAF-D5D0D3B13C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2104" y="1225390"/>
            <a:ext cx="11036808" cy="537196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xmlns="" val="3405632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104" y="137160"/>
            <a:ext cx="10786872" cy="940556"/>
          </a:xfrm>
        </p:spPr>
        <p:txBody>
          <a:bodyPr>
            <a:normAutofit/>
          </a:bodyPr>
          <a:lstStyle/>
          <a:p>
            <a:r>
              <a:rPr lang="en-ZA" sz="2400" dirty="0"/>
              <a:t>WESTERN CAPE</a:t>
            </a:r>
            <a:br>
              <a:rPr lang="en-ZA" sz="2400" dirty="0"/>
            </a:br>
            <a:r>
              <a:rPr lang="en-ZA" sz="2400" dirty="0"/>
              <a:t>CRIME SITUATION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58400" y="6523516"/>
            <a:ext cx="2133600" cy="365125"/>
          </a:xfrm>
        </p:spPr>
        <p:txBody>
          <a:bodyPr/>
          <a:lstStyle/>
          <a:p>
            <a:fld id="{8BCE3E3E-AAEA-2C4F-AAAF-D5D0D3B13C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2104" y="1151553"/>
            <a:ext cx="11210544" cy="537196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xmlns="" val="1823277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104" y="128016"/>
            <a:ext cx="10786872" cy="940556"/>
          </a:xfrm>
        </p:spPr>
        <p:txBody>
          <a:bodyPr>
            <a:normAutofit/>
          </a:bodyPr>
          <a:lstStyle/>
          <a:p>
            <a:r>
              <a:rPr lang="en-ZA" sz="2400" dirty="0"/>
              <a:t>EASTERN CAPE </a:t>
            </a:r>
            <a:br>
              <a:rPr lang="en-ZA" sz="2400" dirty="0"/>
            </a:br>
            <a:r>
              <a:rPr lang="en-ZA" sz="2400" dirty="0"/>
              <a:t>CRIME SITUATION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58400" y="6560777"/>
            <a:ext cx="2133600" cy="365125"/>
          </a:xfrm>
        </p:spPr>
        <p:txBody>
          <a:bodyPr/>
          <a:lstStyle/>
          <a:p>
            <a:fld id="{8BCE3E3E-AAEA-2C4F-AAAF-D5D0D3B13C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2104" y="1243677"/>
            <a:ext cx="10786872" cy="543258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xmlns="" val="1578764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ZA" dirty="0"/>
          </a:p>
          <a:p>
            <a:pPr marL="0" indent="0" algn="ctr">
              <a:buNone/>
            </a:pPr>
            <a:endParaRPr lang="en-ZA" dirty="0"/>
          </a:p>
          <a:p>
            <a:pPr marL="0" indent="0" algn="ctr">
              <a:buNone/>
            </a:pPr>
            <a:endParaRPr lang="en-ZA" dirty="0"/>
          </a:p>
          <a:p>
            <a:pPr marL="0" indent="0" algn="ctr">
              <a:buNone/>
            </a:pPr>
            <a:r>
              <a:rPr lang="en-ZA" sz="6000" dirty="0"/>
              <a:t>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3E3E-AAEA-2C4F-AAAF-D5D0D3B13C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47728" y="404664"/>
            <a:ext cx="5256584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b="1" dirty="0">
                <a:solidFill>
                  <a:prstClr val="black"/>
                </a:solidFill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xmlns="" val="2965273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34682"/>
            <a:ext cx="10786872" cy="940556"/>
          </a:xfrm>
        </p:spPr>
        <p:txBody>
          <a:bodyPr>
            <a:normAutofit/>
          </a:bodyPr>
          <a:lstStyle/>
          <a:p>
            <a:r>
              <a:rPr lang="en-ZA" sz="2400" dirty="0"/>
              <a:t>EASTERN CAPE </a:t>
            </a:r>
            <a:br>
              <a:rPr lang="en-ZA" sz="2400" dirty="0"/>
            </a:br>
            <a:r>
              <a:rPr lang="en-ZA" sz="2400" dirty="0"/>
              <a:t>CRIME SITUATION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58400" y="6602847"/>
            <a:ext cx="2133600" cy="365125"/>
          </a:xfrm>
        </p:spPr>
        <p:txBody>
          <a:bodyPr/>
          <a:lstStyle/>
          <a:p>
            <a:fld id="{8BCE3E3E-AAEA-2C4F-AAAF-D5D0D3B13C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1248" y="1277968"/>
            <a:ext cx="10936224" cy="532487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xmlns="" val="768455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210312"/>
            <a:ext cx="10786872" cy="940556"/>
          </a:xfrm>
        </p:spPr>
        <p:txBody>
          <a:bodyPr>
            <a:normAutofit/>
          </a:bodyPr>
          <a:lstStyle/>
          <a:p>
            <a:r>
              <a:rPr lang="en-ZA" sz="2400" dirty="0"/>
              <a:t>FREE STATE </a:t>
            </a:r>
            <a:br>
              <a:rPr lang="en-ZA" sz="2400" dirty="0"/>
            </a:br>
            <a:r>
              <a:rPr lang="en-ZA" sz="2400" dirty="0"/>
              <a:t>CRIME SITUATION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58400" y="6492875"/>
            <a:ext cx="2133600" cy="365125"/>
          </a:xfrm>
        </p:spPr>
        <p:txBody>
          <a:bodyPr/>
          <a:lstStyle/>
          <a:p>
            <a:fld id="{8BCE3E3E-AAEA-2C4F-AAAF-D5D0D3B13C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8096" y="1234533"/>
            <a:ext cx="10981944" cy="543258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xmlns="" val="1762467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4834"/>
            <a:ext cx="10786872" cy="940556"/>
          </a:xfrm>
        </p:spPr>
        <p:txBody>
          <a:bodyPr>
            <a:normAutofit/>
          </a:bodyPr>
          <a:lstStyle/>
          <a:p>
            <a:r>
              <a:rPr lang="en-ZA" sz="2400" dirty="0"/>
              <a:t>FREE STATE </a:t>
            </a:r>
            <a:br>
              <a:rPr lang="en-ZA" sz="2400" dirty="0"/>
            </a:br>
            <a:r>
              <a:rPr lang="en-ZA" sz="2400" dirty="0"/>
              <a:t>CRIME SITUATION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58400" y="6492875"/>
            <a:ext cx="2133600" cy="365125"/>
          </a:xfrm>
        </p:spPr>
        <p:txBody>
          <a:bodyPr/>
          <a:lstStyle/>
          <a:p>
            <a:fld id="{8BCE3E3E-AAEA-2C4F-AAAF-D5D0D3B13C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904" y="1225390"/>
            <a:ext cx="11149584" cy="537196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xmlns="" val="308440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84834"/>
            <a:ext cx="10786872" cy="940556"/>
          </a:xfrm>
        </p:spPr>
        <p:txBody>
          <a:bodyPr>
            <a:normAutofit/>
          </a:bodyPr>
          <a:lstStyle/>
          <a:p>
            <a:r>
              <a:rPr lang="en-ZA" sz="2400" dirty="0"/>
              <a:t>GAUTENG </a:t>
            </a:r>
            <a:br>
              <a:rPr lang="en-ZA" sz="2400" dirty="0"/>
            </a:br>
            <a:r>
              <a:rPr lang="en-ZA" sz="2400" dirty="0"/>
              <a:t>CRIME SITUATION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58400" y="6506548"/>
            <a:ext cx="2133600" cy="365125"/>
          </a:xfrm>
        </p:spPr>
        <p:txBody>
          <a:bodyPr/>
          <a:lstStyle/>
          <a:p>
            <a:fld id="{8BCE3E3E-AAEA-2C4F-AAAF-D5D0D3B13C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4672" y="1225390"/>
            <a:ext cx="11091672" cy="537196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xmlns="" val="110133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24" y="284834"/>
            <a:ext cx="10786872" cy="940556"/>
          </a:xfrm>
        </p:spPr>
        <p:txBody>
          <a:bodyPr>
            <a:normAutofit/>
          </a:bodyPr>
          <a:lstStyle/>
          <a:p>
            <a:r>
              <a:rPr lang="en-ZA" sz="2400" dirty="0"/>
              <a:t>GAUTENG </a:t>
            </a:r>
            <a:br>
              <a:rPr lang="en-ZA" sz="2400" dirty="0"/>
            </a:br>
            <a:r>
              <a:rPr lang="en-ZA" sz="2400" dirty="0"/>
              <a:t>CRIME SITUATION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58400" y="6492875"/>
            <a:ext cx="2133600" cy="365125"/>
          </a:xfrm>
        </p:spPr>
        <p:txBody>
          <a:bodyPr/>
          <a:lstStyle/>
          <a:p>
            <a:fld id="{8BCE3E3E-AAEA-2C4F-AAAF-D5D0D3B13C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7824" y="1289398"/>
            <a:ext cx="11018520" cy="537196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xmlns="" val="164772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24" y="219456"/>
            <a:ext cx="10786872" cy="940556"/>
          </a:xfrm>
        </p:spPr>
        <p:txBody>
          <a:bodyPr>
            <a:normAutofit/>
          </a:bodyPr>
          <a:lstStyle/>
          <a:p>
            <a:r>
              <a:rPr lang="en-ZA" sz="2400" dirty="0"/>
              <a:t>KWAZULU-NATAL </a:t>
            </a:r>
            <a:br>
              <a:rPr lang="en-ZA" sz="2400" dirty="0"/>
            </a:br>
            <a:r>
              <a:rPr lang="en-ZA" sz="2400" dirty="0"/>
              <a:t>CRIME SITUATION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45624" y="6492875"/>
            <a:ext cx="2133600" cy="365125"/>
          </a:xfrm>
        </p:spPr>
        <p:txBody>
          <a:bodyPr/>
          <a:lstStyle/>
          <a:p>
            <a:fld id="{8BCE3E3E-AAEA-2C4F-AAAF-D5D0D3B13C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1624" y="1300333"/>
            <a:ext cx="10939272" cy="543258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xmlns="" val="2627650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976" y="284834"/>
            <a:ext cx="10786872" cy="940556"/>
          </a:xfrm>
        </p:spPr>
        <p:txBody>
          <a:bodyPr>
            <a:normAutofit/>
          </a:bodyPr>
          <a:lstStyle/>
          <a:p>
            <a:r>
              <a:rPr lang="en-ZA" sz="2400" dirty="0"/>
              <a:t>KWAZULU NATAL </a:t>
            </a:r>
            <a:br>
              <a:rPr lang="en-ZA" sz="2400" dirty="0"/>
            </a:br>
            <a:r>
              <a:rPr lang="en-ZA" sz="2400" dirty="0"/>
              <a:t>CRIME SITUATION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58400" y="6579065"/>
            <a:ext cx="2133600" cy="365125"/>
          </a:xfrm>
        </p:spPr>
        <p:txBody>
          <a:bodyPr/>
          <a:lstStyle/>
          <a:p>
            <a:fld id="{8BCE3E3E-AAEA-2C4F-AAAF-D5D0D3B13C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9056" y="1225390"/>
            <a:ext cx="11030712" cy="537196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xmlns="" val="3891079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Custom</PresentationFormat>
  <Paragraphs>53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Integral</vt:lpstr>
      <vt:lpstr>PROVINCIAL OVERVIEW TABLES</vt:lpstr>
      <vt:lpstr>EASTERN CAPE  CRIME SITUATION</vt:lpstr>
      <vt:lpstr>EASTERN CAPE  CRIME SITUATION</vt:lpstr>
      <vt:lpstr>FREE STATE  CRIME SITUATION</vt:lpstr>
      <vt:lpstr>FREE STATE  CRIME SITUATION</vt:lpstr>
      <vt:lpstr>GAUTENG  CRIME SITUATION</vt:lpstr>
      <vt:lpstr>GAUTENG  CRIME SITUATION</vt:lpstr>
      <vt:lpstr>KWAZULU-NATAL  CRIME SITUATION</vt:lpstr>
      <vt:lpstr>KWAZULU NATAL  CRIME SITUATION</vt:lpstr>
      <vt:lpstr>LIMPOPO  CRIME SITUATION</vt:lpstr>
      <vt:lpstr>LIMPOPO CRIME SITUATION</vt:lpstr>
      <vt:lpstr>MPUMALANGA  CRIME SITUATION</vt:lpstr>
      <vt:lpstr>MPUMALANGA CRIME SITUATION</vt:lpstr>
      <vt:lpstr>NORTH-WEST  CRIME SITUATION</vt:lpstr>
      <vt:lpstr>NORTH-WEST CRIME SITUATION</vt:lpstr>
      <vt:lpstr>NORTHERN CAPE  CRIME SITUATION</vt:lpstr>
      <vt:lpstr>NORTHERN CAPE CRIME SITUATION</vt:lpstr>
      <vt:lpstr>WESTERN CAPE  CRIME SITUATION</vt:lpstr>
      <vt:lpstr>WESTERN CAPE CRIME SITUATION</vt:lpstr>
      <vt:lpstr>Slide 20</vt:lpstr>
    </vt:vector>
  </TitlesOfParts>
  <Company>SAPS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PROVINCIAL OVERVIEW TABLES</dc:title>
  <dc:creator>Crime Registrar:Comp Head:Sekhukhune N- Maj Gen</dc:creator>
  <cp:lastModifiedBy>USER</cp:lastModifiedBy>
  <cp:revision>1</cp:revision>
  <dcterms:created xsi:type="dcterms:W3CDTF">2022-06-02T07:42:46Z</dcterms:created>
  <dcterms:modified xsi:type="dcterms:W3CDTF">2022-06-03T07:37:57Z</dcterms:modified>
</cp:coreProperties>
</file>