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49"/>
  </p:notesMasterIdLst>
  <p:handoutMasterIdLst>
    <p:handoutMasterId r:id="rId50"/>
  </p:handoutMasterIdLst>
  <p:sldIdLst>
    <p:sldId id="1009" r:id="rId6"/>
    <p:sldId id="1010" r:id="rId7"/>
    <p:sldId id="1011" r:id="rId8"/>
    <p:sldId id="1012" r:id="rId9"/>
    <p:sldId id="1014" r:id="rId10"/>
    <p:sldId id="1015" r:id="rId11"/>
    <p:sldId id="1016" r:id="rId12"/>
    <p:sldId id="1017" r:id="rId13"/>
    <p:sldId id="1018" r:id="rId14"/>
    <p:sldId id="1019" r:id="rId15"/>
    <p:sldId id="1156" r:id="rId16"/>
    <p:sldId id="1157" r:id="rId17"/>
    <p:sldId id="1020" r:id="rId18"/>
    <p:sldId id="1144" r:id="rId19"/>
    <p:sldId id="1021" r:id="rId20"/>
    <p:sldId id="1147" r:id="rId21"/>
    <p:sldId id="1153" r:id="rId22"/>
    <p:sldId id="1151" r:id="rId23"/>
    <p:sldId id="1152" r:id="rId24"/>
    <p:sldId id="1037" r:id="rId25"/>
    <p:sldId id="1145" r:id="rId26"/>
    <p:sldId id="1038" r:id="rId27"/>
    <p:sldId id="1159" r:id="rId28"/>
    <p:sldId id="1155" r:id="rId29"/>
    <p:sldId id="1042" r:id="rId30"/>
    <p:sldId id="1043" r:id="rId31"/>
    <p:sldId id="1044" r:id="rId32"/>
    <p:sldId id="1160" r:id="rId33"/>
    <p:sldId id="1055" r:id="rId34"/>
    <p:sldId id="1056" r:id="rId35"/>
    <p:sldId id="1057" r:id="rId36"/>
    <p:sldId id="1058" r:id="rId37"/>
    <p:sldId id="1059" r:id="rId38"/>
    <p:sldId id="1061" r:id="rId39"/>
    <p:sldId id="1062" r:id="rId40"/>
    <p:sldId id="1063" r:id="rId41"/>
    <p:sldId id="1064" r:id="rId42"/>
    <p:sldId id="1065" r:id="rId43"/>
    <p:sldId id="1066" r:id="rId44"/>
    <p:sldId id="1092" r:id="rId45"/>
    <p:sldId id="1093" r:id="rId46"/>
    <p:sldId id="1161" r:id="rId47"/>
    <p:sldId id="1133" r:id="rId4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5F1"/>
    <a:srgbClr val="CC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94343" autoAdjust="0"/>
  </p:normalViewPr>
  <p:slideViewPr>
    <p:cSldViewPr snapToGrid="0">
      <p:cViewPr varScale="1">
        <p:scale>
          <a:sx n="84" d="100"/>
          <a:sy n="84" d="100"/>
        </p:scale>
        <p:origin x="648" y="77"/>
      </p:cViewPr>
      <p:guideLst/>
    </p:cSldViewPr>
  </p:slideViewPr>
  <p:notesTextViewPr>
    <p:cViewPr>
      <p:scale>
        <a:sx n="1" d="1"/>
        <a:sy n="1" d="1"/>
      </p:scale>
      <p:origin x="0" y="0"/>
    </p:cViewPr>
  </p:notesTextViewPr>
  <p:sorterViewPr>
    <p:cViewPr>
      <p:scale>
        <a:sx n="90" d="100"/>
        <a:sy n="90" d="100"/>
      </p:scale>
      <p:origin x="0" y="-3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RAPE!$C$17</c:f>
              <c:strCache>
                <c:ptCount val="1"/>
                <c:pt idx="0">
                  <c:v>Alcohol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RAPE!$B$18:$B$21</c:f>
              <c:strCache>
                <c:ptCount val="4"/>
                <c:pt idx="0">
                  <c:v>Assault GBH</c:v>
                </c:pt>
                <c:pt idx="1">
                  <c:v>Rape</c:v>
                </c:pt>
                <c:pt idx="2">
                  <c:v>Attempted murder</c:v>
                </c:pt>
                <c:pt idx="3">
                  <c:v>Murder</c:v>
                </c:pt>
              </c:strCache>
            </c:strRef>
          </c:cat>
          <c:val>
            <c:numRef>
              <c:f>RAPE!$C$18:$C$21</c:f>
              <c:numCache>
                <c:formatCode>#,##0</c:formatCode>
                <c:ptCount val="4"/>
                <c:pt idx="0">
                  <c:v>3810</c:v>
                </c:pt>
                <c:pt idx="1">
                  <c:v>1290</c:v>
                </c:pt>
                <c:pt idx="2">
                  <c:v>157</c:v>
                </c:pt>
                <c:pt idx="3">
                  <c:v>156</c:v>
                </c:pt>
              </c:numCache>
            </c:numRef>
          </c:val>
          <c:extLst xmlns:c16r2="http://schemas.microsoft.com/office/drawing/2015/06/chart">
            <c:ext xmlns:c16="http://schemas.microsoft.com/office/drawing/2014/chart" uri="{C3380CC4-5D6E-409C-BE32-E72D297353CC}">
              <c16:uniqueId val="{00000000-05B2-49B8-ACA7-BDE33B99B883}"/>
            </c:ext>
          </c:extLst>
        </c:ser>
        <c:ser>
          <c:idx val="1"/>
          <c:order val="1"/>
          <c:tx>
            <c:strRef>
              <c:f>RAPE!$D$17</c:f>
              <c:strCache>
                <c:ptCount val="1"/>
                <c:pt idx="0">
                  <c:v>Drugs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dir="2700000" algn="tl" rotWithShape="0">
                <a:prstClr val="black">
                  <a:alpha val="40000"/>
                </a:prstClr>
              </a:outerShdw>
            </a:effectLst>
          </c:spPr>
          <c:invertIfNegative val="0"/>
          <c:dLbls>
            <c:dLbl>
              <c:idx val="0"/>
              <c:layout/>
              <c:tx>
                <c:rich>
                  <a:bodyPr/>
                  <a:lstStyle/>
                  <a:p>
                    <a:r>
                      <a:rPr lang="en-US" dirty="0" smtClean="0"/>
                      <a:t>140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0E-4055-99B7-B2402EC2173D}"/>
                </c:ext>
                <c:ext xmlns:c15="http://schemas.microsoft.com/office/drawing/2012/chart" uri="{CE6537A1-D6FC-4f65-9D91-7224C49458BB}">
                  <c15:layout/>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RAPE!$B$18:$B$21</c:f>
              <c:strCache>
                <c:ptCount val="4"/>
                <c:pt idx="0">
                  <c:v>Assault GBH</c:v>
                </c:pt>
                <c:pt idx="1">
                  <c:v>Rape</c:v>
                </c:pt>
                <c:pt idx="2">
                  <c:v>Attempted murder</c:v>
                </c:pt>
                <c:pt idx="3">
                  <c:v>Murder</c:v>
                </c:pt>
              </c:strCache>
            </c:strRef>
          </c:cat>
          <c:val>
            <c:numRef>
              <c:f>RAPE!$D$18:$D$21</c:f>
              <c:numCache>
                <c:formatCode>#,##0</c:formatCode>
                <c:ptCount val="4"/>
                <c:pt idx="0">
                  <c:v>140</c:v>
                </c:pt>
                <c:pt idx="1">
                  <c:v>143</c:v>
                </c:pt>
                <c:pt idx="2">
                  <c:v>18</c:v>
                </c:pt>
                <c:pt idx="3">
                  <c:v>13</c:v>
                </c:pt>
              </c:numCache>
            </c:numRef>
          </c:val>
          <c:extLst xmlns:c16r2="http://schemas.microsoft.com/office/drawing/2015/06/chart">
            <c:ext xmlns:c16="http://schemas.microsoft.com/office/drawing/2014/chart" uri="{C3380CC4-5D6E-409C-BE32-E72D297353CC}">
              <c16:uniqueId val="{00000001-05B2-49B8-ACA7-BDE33B99B883}"/>
            </c:ext>
          </c:extLst>
        </c:ser>
        <c:dLbls>
          <c:dLblPos val="outEnd"/>
          <c:showLegendKey val="0"/>
          <c:showVal val="1"/>
          <c:showCatName val="0"/>
          <c:showSerName val="0"/>
          <c:showPercent val="0"/>
          <c:showBubbleSize val="0"/>
        </c:dLbls>
        <c:gapWidth val="100"/>
        <c:axId val="681656208"/>
        <c:axId val="681642064"/>
      </c:barChart>
      <c:catAx>
        <c:axId val="68165620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02640"/>
                </a:solidFill>
                <a:latin typeface="Arial" panose="020B0604020202020204" pitchFamily="34" charset="0"/>
                <a:ea typeface="+mn-ea"/>
                <a:cs typeface="Arial" panose="020B0604020202020204" pitchFamily="34" charset="0"/>
              </a:defRPr>
            </a:pPr>
            <a:endParaRPr lang="en-US"/>
          </a:p>
        </c:txPr>
        <c:crossAx val="681642064"/>
        <c:crosses val="autoZero"/>
        <c:auto val="1"/>
        <c:lblAlgn val="ctr"/>
        <c:lblOffset val="100"/>
        <c:noMultiLvlLbl val="0"/>
      </c:catAx>
      <c:valAx>
        <c:axId val="6816420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8165620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11640225101935E-2"/>
          <c:y val="0.16626064888080314"/>
          <c:w val="0.90286351706036749"/>
          <c:h val="0.61498432487605714"/>
        </c:manualLayout>
      </c:layout>
      <c:lineChart>
        <c:grouping val="standard"/>
        <c:varyColors val="0"/>
        <c:ser>
          <c:idx val="0"/>
          <c:order val="0"/>
          <c:tx>
            <c:strRef>
              <c:f>Sheet5!$B$36</c:f>
              <c:strCache>
                <c:ptCount val="1"/>
                <c:pt idx="0">
                  <c:v>2020/2021</c:v>
                </c:pt>
              </c:strCache>
            </c:strRef>
          </c:tx>
          <c:spPr>
            <a:ln w="28575" cap="rnd">
              <a:solidFill>
                <a:schemeClr val="accent1"/>
              </a:solidFill>
              <a:round/>
            </a:ln>
            <a:effectLst/>
          </c:spPr>
          <c:marker>
            <c:symbol val="none"/>
          </c:marker>
          <c:dLbls>
            <c:dLbl>
              <c:idx val="0"/>
              <c:layout>
                <c:manualLayout>
                  <c:x val="-2.5000000000000001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ED-4A56-828E-C0200BFEC3B2}"/>
                </c:ext>
                <c:ext xmlns:c15="http://schemas.microsoft.com/office/drawing/2012/chart" uri="{CE6537A1-D6FC-4f65-9D91-7224C49458BB}">
                  <c15:layout/>
                </c:ext>
              </c:extLst>
            </c:dLbl>
            <c:dLbl>
              <c:idx val="1"/>
              <c:layout>
                <c:manualLayout>
                  <c:x val="0"/>
                  <c:y val="-5.5555555555555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ED-4A56-828E-C0200BFEC3B2}"/>
                </c:ext>
                <c:ext xmlns:c15="http://schemas.microsoft.com/office/drawing/2012/chart" uri="{CE6537A1-D6FC-4f65-9D91-7224C49458BB}">
                  <c15:layout/>
                </c:ext>
              </c:extLst>
            </c:dLbl>
            <c:dLbl>
              <c:idx val="2"/>
              <c:layout>
                <c:manualLayout>
                  <c:x val="-1.6666666666666767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1ED-4A56-828E-C0200BFEC3B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Sheet5!$A$37:$A$39</c:f>
              <c:strCache>
                <c:ptCount val="3"/>
                <c:pt idx="0">
                  <c:v>January</c:v>
                </c:pt>
                <c:pt idx="1">
                  <c:v>February</c:v>
                </c:pt>
                <c:pt idx="2">
                  <c:v>March</c:v>
                </c:pt>
              </c:strCache>
            </c:strRef>
          </c:cat>
          <c:val>
            <c:numRef>
              <c:f>Sheet5!$B$37:$B$39</c:f>
              <c:numCache>
                <c:formatCode>General</c:formatCode>
                <c:ptCount val="3"/>
                <c:pt idx="0">
                  <c:v>5</c:v>
                </c:pt>
                <c:pt idx="1">
                  <c:v>9</c:v>
                </c:pt>
                <c:pt idx="2">
                  <c:v>10</c:v>
                </c:pt>
              </c:numCache>
            </c:numRef>
          </c:val>
          <c:smooth val="0"/>
          <c:extLst xmlns:c16r2="http://schemas.microsoft.com/office/drawing/2015/06/chart">
            <c:ext xmlns:c16="http://schemas.microsoft.com/office/drawing/2014/chart" uri="{C3380CC4-5D6E-409C-BE32-E72D297353CC}">
              <c16:uniqueId val="{00000003-C1ED-4A56-828E-C0200BFEC3B2}"/>
            </c:ext>
          </c:extLst>
        </c:ser>
        <c:ser>
          <c:idx val="1"/>
          <c:order val="1"/>
          <c:tx>
            <c:strRef>
              <c:f>Sheet5!$C$36</c:f>
              <c:strCache>
                <c:ptCount val="1"/>
                <c:pt idx="0">
                  <c:v>2021/2022</c:v>
                </c:pt>
              </c:strCache>
            </c:strRef>
          </c:tx>
          <c:spPr>
            <a:ln w="28575" cap="rnd">
              <a:solidFill>
                <a:schemeClr val="accent2"/>
              </a:solidFill>
              <a:round/>
            </a:ln>
            <a:effectLst/>
          </c:spPr>
          <c:marker>
            <c:symbol val="none"/>
          </c:marker>
          <c:dLbls>
            <c:dLbl>
              <c:idx val="0"/>
              <c:layout>
                <c:manualLayout>
                  <c:x val="-1.6666666666666642E-2"/>
                  <c:y val="-6.48148148148147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1ED-4A56-828E-C0200BFEC3B2}"/>
                </c:ext>
                <c:ext xmlns:c15="http://schemas.microsoft.com/office/drawing/2012/chart" uri="{CE6537A1-D6FC-4f65-9D91-7224C49458BB}">
                  <c15:layout/>
                </c:ext>
              </c:extLst>
            </c:dLbl>
            <c:dLbl>
              <c:idx val="1"/>
              <c:layout>
                <c:manualLayout>
                  <c:x val="-3.3333333333333437E-2"/>
                  <c:y val="5.5555555555555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1ED-4A56-828E-C0200BFEC3B2}"/>
                </c:ext>
                <c:ext xmlns:c15="http://schemas.microsoft.com/office/drawing/2012/chart" uri="{CE6537A1-D6FC-4f65-9D91-7224C49458BB}">
                  <c15:layout/>
                </c:ext>
              </c:extLst>
            </c:dLbl>
            <c:dLbl>
              <c:idx val="2"/>
              <c:layout>
                <c:manualLayout>
                  <c:x val="-2.5000000000000102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1ED-4A56-828E-C0200BFEC3B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Sheet5!$A$37:$A$39</c:f>
              <c:strCache>
                <c:ptCount val="3"/>
                <c:pt idx="0">
                  <c:v>January</c:v>
                </c:pt>
                <c:pt idx="1">
                  <c:v>February</c:v>
                </c:pt>
                <c:pt idx="2">
                  <c:v>March</c:v>
                </c:pt>
              </c:strCache>
            </c:strRef>
          </c:cat>
          <c:val>
            <c:numRef>
              <c:f>Sheet5!$C$37:$C$39</c:f>
              <c:numCache>
                <c:formatCode>General</c:formatCode>
                <c:ptCount val="3"/>
                <c:pt idx="0">
                  <c:v>10</c:v>
                </c:pt>
                <c:pt idx="1">
                  <c:v>8</c:v>
                </c:pt>
                <c:pt idx="2">
                  <c:v>9</c:v>
                </c:pt>
              </c:numCache>
            </c:numRef>
          </c:val>
          <c:smooth val="0"/>
          <c:extLst xmlns:c16r2="http://schemas.microsoft.com/office/drawing/2015/06/chart">
            <c:ext xmlns:c16="http://schemas.microsoft.com/office/drawing/2014/chart" uri="{C3380CC4-5D6E-409C-BE32-E72D297353CC}">
              <c16:uniqueId val="{00000007-C1ED-4A56-828E-C0200BFEC3B2}"/>
            </c:ext>
          </c:extLst>
        </c:ser>
        <c:dLbls>
          <c:showLegendKey val="0"/>
          <c:showVal val="0"/>
          <c:showCatName val="0"/>
          <c:showSerName val="0"/>
          <c:showPercent val="0"/>
          <c:showBubbleSize val="0"/>
        </c:dLbls>
        <c:smooth val="0"/>
        <c:axId val="681646416"/>
        <c:axId val="681649680"/>
      </c:lineChart>
      <c:catAx>
        <c:axId val="6816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1649680"/>
        <c:crosses val="autoZero"/>
        <c:auto val="1"/>
        <c:lblAlgn val="ctr"/>
        <c:lblOffset val="100"/>
        <c:noMultiLvlLbl val="0"/>
      </c:catAx>
      <c:valAx>
        <c:axId val="681649680"/>
        <c:scaling>
          <c:orientation val="minMax"/>
          <c:max val="15"/>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1646416"/>
        <c:crosses val="autoZero"/>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0751898259132E-2"/>
          <c:y val="2.8753664488507403E-2"/>
          <c:w val="0.96107849620348174"/>
          <c:h val="0.68551641694624765"/>
        </c:manualLayout>
      </c:layout>
      <c:lineChart>
        <c:grouping val="standard"/>
        <c:varyColors val="0"/>
        <c:ser>
          <c:idx val="0"/>
          <c:order val="0"/>
          <c:tx>
            <c:strRef>
              <c:f>'pivot data for 2nd q'!$T$17</c:f>
              <c:strCache>
                <c:ptCount val="1"/>
                <c:pt idx="0">
                  <c:v>2020  2021</c:v>
                </c:pt>
              </c:strCache>
            </c:strRef>
          </c:tx>
          <c:spPr>
            <a:ln w="38100" cap="rnd" cmpd="sng" algn="ctr">
              <a:solidFill>
                <a:schemeClr val="accent4">
                  <a:lumMod val="75000"/>
                </a:schemeClr>
              </a:solidFill>
              <a:round/>
            </a:ln>
            <a:effectLst/>
          </c:spPr>
          <c:marker>
            <c:symbol val="none"/>
          </c:marker>
          <c:dLbls>
            <c:dLbl>
              <c:idx val="0"/>
              <c:layout>
                <c:manualLayout>
                  <c:x val="-4.1798866949399896E-2"/>
                  <c:y val="-3.3044529780569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8719701729194555E-3"/>
                  <c:y val="-2.4783397335427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74415334417781E-2"/>
                  <c:y val="-1.23916986677134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'pivot data for 2nd q'!$S$18:$S$20</c:f>
              <c:strCache>
                <c:ptCount val="3"/>
                <c:pt idx="0">
                  <c:v>JAN</c:v>
                </c:pt>
                <c:pt idx="1">
                  <c:v>FEB</c:v>
                </c:pt>
                <c:pt idx="2">
                  <c:v>MAR</c:v>
                </c:pt>
              </c:strCache>
            </c:strRef>
          </c:cat>
          <c:val>
            <c:numRef>
              <c:f>'pivot data for 2nd q'!$T$18:$T$20</c:f>
              <c:numCache>
                <c:formatCode>#,##0</c:formatCode>
                <c:ptCount val="3"/>
                <c:pt idx="0">
                  <c:v>0</c:v>
                </c:pt>
                <c:pt idx="1">
                  <c:v>7</c:v>
                </c:pt>
                <c:pt idx="2">
                  <c:v>4</c:v>
                </c:pt>
              </c:numCache>
            </c:numRef>
          </c:val>
          <c:smooth val="0"/>
          <c:extLst xmlns:c16r2="http://schemas.microsoft.com/office/drawing/2015/06/chart">
            <c:ext xmlns:c16="http://schemas.microsoft.com/office/drawing/2014/chart" uri="{C3380CC4-5D6E-409C-BE32-E72D297353CC}">
              <c16:uniqueId val="{00000000-32E6-43FC-AA79-0CE5B165C334}"/>
            </c:ext>
          </c:extLst>
        </c:ser>
        <c:ser>
          <c:idx val="1"/>
          <c:order val="1"/>
          <c:tx>
            <c:strRef>
              <c:f>'pivot data for 2nd q'!$U$17</c:f>
              <c:strCache>
                <c:ptCount val="1"/>
                <c:pt idx="0">
                  <c:v>2021    2022</c:v>
                </c:pt>
              </c:strCache>
            </c:strRef>
          </c:tx>
          <c:spPr>
            <a:ln w="41275" cap="rnd" cmpd="sng" algn="ctr">
              <a:solidFill>
                <a:schemeClr val="accent2">
                  <a:lumMod val="75000"/>
                </a:schemeClr>
              </a:solidFill>
              <a:round/>
            </a:ln>
            <a:effectLst/>
          </c:spPr>
          <c:marker>
            <c:symbol val="none"/>
          </c:marker>
          <c:dLbls>
            <c:dLbl>
              <c:idx val="0"/>
              <c:layout>
                <c:manualLayout>
                  <c:x val="-2.5835418561159687E-2"/>
                  <c:y val="-7.02196257837098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347644368650758E-2"/>
                  <c:y val="3.71750960031404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74415334417781E-2"/>
                  <c:y val="8.261132445142340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'pivot data for 2nd q'!$S$18:$S$20</c:f>
              <c:strCache>
                <c:ptCount val="3"/>
                <c:pt idx="0">
                  <c:v>JAN</c:v>
                </c:pt>
                <c:pt idx="1">
                  <c:v>FEB</c:v>
                </c:pt>
                <c:pt idx="2">
                  <c:v>MAR</c:v>
                </c:pt>
              </c:strCache>
            </c:strRef>
          </c:cat>
          <c:val>
            <c:numRef>
              <c:f>'pivot data for 2nd q'!$U$18:$U$20</c:f>
              <c:numCache>
                <c:formatCode>#,##0</c:formatCode>
                <c:ptCount val="3"/>
                <c:pt idx="0">
                  <c:v>5</c:v>
                </c:pt>
                <c:pt idx="1">
                  <c:v>5</c:v>
                </c:pt>
                <c:pt idx="2">
                  <c:v>2</c:v>
                </c:pt>
              </c:numCache>
            </c:numRef>
          </c:val>
          <c:smooth val="0"/>
          <c:extLst xmlns:c16r2="http://schemas.microsoft.com/office/drawing/2015/06/chart">
            <c:ext xmlns:c16="http://schemas.microsoft.com/office/drawing/2014/chart" uri="{C3380CC4-5D6E-409C-BE32-E72D297353CC}">
              <c16:uniqueId val="{00000001-32E6-43FC-AA79-0CE5B165C334}"/>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81646960"/>
        <c:axId val="681647504"/>
      </c:lineChart>
      <c:catAx>
        <c:axId val="681646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spc="20" baseline="0">
                <a:solidFill>
                  <a:schemeClr val="dk1">
                    <a:lumMod val="65000"/>
                    <a:lumOff val="35000"/>
                  </a:schemeClr>
                </a:solidFill>
                <a:latin typeface="+mn-lt"/>
                <a:ea typeface="+mn-ea"/>
                <a:cs typeface="+mn-cs"/>
              </a:defRPr>
            </a:pPr>
            <a:endParaRPr lang="en-US"/>
          </a:p>
        </c:txPr>
        <c:crossAx val="681647504"/>
        <c:crosses val="autoZero"/>
        <c:auto val="1"/>
        <c:lblAlgn val="ctr"/>
        <c:lblOffset val="100"/>
        <c:noMultiLvlLbl val="0"/>
      </c:catAx>
      <c:valAx>
        <c:axId val="6816475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spc="20" baseline="0">
                <a:solidFill>
                  <a:schemeClr val="dk1">
                    <a:lumMod val="65000"/>
                    <a:lumOff val="35000"/>
                  </a:schemeClr>
                </a:solidFill>
                <a:latin typeface="+mn-lt"/>
                <a:ea typeface="+mn-ea"/>
                <a:cs typeface="+mn-cs"/>
              </a:defRPr>
            </a:pPr>
            <a:endParaRPr lang="en-US"/>
          </a:p>
        </c:txPr>
        <c:crossAx val="68164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sz="1400"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C9951-51F5-4DDA-ADC0-562ABE4A652B}" type="doc">
      <dgm:prSet loTypeId="urn:microsoft.com/office/officeart/2005/8/layout/hList7" loCatId="picture" qsTypeId="urn:microsoft.com/office/officeart/2005/8/quickstyle/3d5" qsCatId="3D" csTypeId="urn:microsoft.com/office/officeart/2005/8/colors/accent2_2" csCatId="accent2" phldr="1"/>
      <dgm:spPr/>
    </dgm:pt>
    <dgm:pt modelId="{464644A0-B580-41C3-8907-C50126193FE4}">
      <dgm:prSet phldrT="[Text]" custT="1"/>
      <dgm:spPr/>
      <dgm:t>
        <a:bodyPr/>
        <a:lstStyle/>
        <a:p>
          <a:r>
            <a:rPr lang="en-US" sz="1600" b="1" dirty="0" smtClean="0">
              <a:latin typeface="Arial" panose="020B0604020202020204" pitchFamily="34" charset="0"/>
              <a:cs typeface="Arial" panose="020B0604020202020204" pitchFamily="34" charset="0"/>
            </a:rPr>
            <a:t>Assault  GBH = 1 944</a:t>
          </a:r>
          <a:endParaRPr lang="en-US" sz="1600" b="1" dirty="0">
            <a:latin typeface="Arial" panose="020B0604020202020204" pitchFamily="34" charset="0"/>
            <a:cs typeface="Arial" panose="020B0604020202020204" pitchFamily="34" charset="0"/>
          </a:endParaRPr>
        </a:p>
      </dgm:t>
    </dgm:pt>
    <dgm:pt modelId="{D59E22F1-91E4-4125-84B6-D295DB0FA429}" type="parTrans" cxnId="{3E596850-99B6-4015-9890-E8254924EE11}">
      <dgm:prSet/>
      <dgm:spPr/>
      <dgm:t>
        <a:bodyPr/>
        <a:lstStyle/>
        <a:p>
          <a:endParaRPr lang="en-US" sz="2400" b="1"/>
        </a:p>
      </dgm:t>
    </dgm:pt>
    <dgm:pt modelId="{5E2C9C4A-5B12-4B9D-A4D6-4925BD64A3D1}" type="sibTrans" cxnId="{3E596850-99B6-4015-9890-E8254924EE11}">
      <dgm:prSet/>
      <dgm:spPr/>
      <dgm:t>
        <a:bodyPr/>
        <a:lstStyle/>
        <a:p>
          <a:endParaRPr lang="en-US" sz="2400" b="1"/>
        </a:p>
      </dgm:t>
    </dgm:pt>
    <dgm:pt modelId="{1D8EB841-A84F-41F0-BFB3-CB0C4AA9E756}">
      <dgm:prSet phldrT="[Text]" custT="1"/>
      <dgm:spPr/>
      <dgm:t>
        <a:bodyPr/>
        <a:lstStyle/>
        <a:p>
          <a:r>
            <a:rPr lang="en-US" sz="1800" b="1" dirty="0" smtClean="0">
              <a:latin typeface="Arial" panose="020B0604020202020204" pitchFamily="34" charset="0"/>
              <a:cs typeface="Arial" panose="020B0604020202020204" pitchFamily="34" charset="0"/>
            </a:rPr>
            <a:t>Rape = 59</a:t>
          </a:r>
          <a:endParaRPr lang="en-US" sz="1800" b="1" dirty="0">
            <a:latin typeface="Arial" panose="020B0604020202020204" pitchFamily="34" charset="0"/>
            <a:cs typeface="Arial" panose="020B0604020202020204" pitchFamily="34" charset="0"/>
          </a:endParaRPr>
        </a:p>
      </dgm:t>
    </dgm:pt>
    <dgm:pt modelId="{A10EA518-840C-4040-9910-F5C52B85363F}" type="parTrans" cxnId="{0C3CAAC9-D8F7-4740-B8DF-8C402D96C46C}">
      <dgm:prSet/>
      <dgm:spPr/>
      <dgm:t>
        <a:bodyPr/>
        <a:lstStyle/>
        <a:p>
          <a:endParaRPr lang="en-US" sz="2400" b="1"/>
        </a:p>
      </dgm:t>
    </dgm:pt>
    <dgm:pt modelId="{8EC5A242-156E-4A5F-9378-67BA758FEA12}" type="sibTrans" cxnId="{0C3CAAC9-D8F7-4740-B8DF-8C402D96C46C}">
      <dgm:prSet/>
      <dgm:spPr/>
      <dgm:t>
        <a:bodyPr/>
        <a:lstStyle/>
        <a:p>
          <a:endParaRPr lang="en-US" sz="2400" b="1"/>
        </a:p>
      </dgm:t>
    </dgm:pt>
    <dgm:pt modelId="{93619127-3469-4E37-95C6-4B06DD2DC1C4}">
      <dgm:prSet phldrT="[Text]" custT="1"/>
      <dgm:spPr/>
      <dgm:t>
        <a:bodyPr/>
        <a:lstStyle/>
        <a:p>
          <a:r>
            <a:rPr lang="en-US" sz="1600" b="1" dirty="0" smtClean="0">
              <a:latin typeface="Arial" panose="020B0604020202020204" pitchFamily="34" charset="0"/>
              <a:cs typeface="Arial" panose="020B0604020202020204" pitchFamily="34" charset="0"/>
            </a:rPr>
            <a:t>Murder = 156</a:t>
          </a:r>
          <a:endParaRPr lang="en-US" sz="1600" b="1" dirty="0">
            <a:latin typeface="Arial" panose="020B0604020202020204" pitchFamily="34" charset="0"/>
            <a:cs typeface="Arial" panose="020B0604020202020204" pitchFamily="34" charset="0"/>
          </a:endParaRPr>
        </a:p>
      </dgm:t>
    </dgm:pt>
    <dgm:pt modelId="{6D00B555-7FF7-4268-9F1C-A8CE3757B4D1}" type="parTrans" cxnId="{4F0056DE-B8BE-48F8-B5ED-FB67EE8F6955}">
      <dgm:prSet/>
      <dgm:spPr/>
      <dgm:t>
        <a:bodyPr/>
        <a:lstStyle/>
        <a:p>
          <a:endParaRPr lang="en-US" sz="2400" b="1"/>
        </a:p>
      </dgm:t>
    </dgm:pt>
    <dgm:pt modelId="{4C29C4A8-2624-4D13-9CF3-DEEFF2806C88}" type="sibTrans" cxnId="{4F0056DE-B8BE-48F8-B5ED-FB67EE8F6955}">
      <dgm:prSet/>
      <dgm:spPr/>
      <dgm:t>
        <a:bodyPr/>
        <a:lstStyle/>
        <a:p>
          <a:endParaRPr lang="en-US" sz="2400" b="1"/>
        </a:p>
      </dgm:t>
    </dgm:pt>
    <dgm:pt modelId="{D4FDF1EC-DC02-49C0-939F-984DCBC56A5D}">
      <dgm:prSet custT="1"/>
      <dgm:spPr/>
      <dgm:t>
        <a:bodyPr/>
        <a:lstStyle/>
        <a:p>
          <a:r>
            <a:rPr lang="en-US" sz="1600" b="1" dirty="0" smtClean="0">
              <a:latin typeface="Arial" panose="020B0604020202020204" pitchFamily="34" charset="0"/>
              <a:cs typeface="Arial" panose="020B0604020202020204" pitchFamily="34" charset="0"/>
            </a:rPr>
            <a:t>Attempted murder = 198</a:t>
          </a:r>
          <a:endParaRPr lang="en-US" sz="1600" b="1" dirty="0">
            <a:latin typeface="Arial" panose="020B0604020202020204" pitchFamily="34" charset="0"/>
            <a:cs typeface="Arial" panose="020B0604020202020204" pitchFamily="34" charset="0"/>
          </a:endParaRPr>
        </a:p>
      </dgm:t>
    </dgm:pt>
    <dgm:pt modelId="{BD942FBF-E7AE-440C-9C8A-7D8D0CE766C3}" type="parTrans" cxnId="{4C810316-0941-4B66-94D9-FEE21147BA7C}">
      <dgm:prSet/>
      <dgm:spPr/>
      <dgm:t>
        <a:bodyPr/>
        <a:lstStyle/>
        <a:p>
          <a:endParaRPr lang="en-US" sz="2400" b="1"/>
        </a:p>
      </dgm:t>
    </dgm:pt>
    <dgm:pt modelId="{367DE72D-D768-467B-93E5-A440554BACB5}" type="sibTrans" cxnId="{4C810316-0941-4B66-94D9-FEE21147BA7C}">
      <dgm:prSet/>
      <dgm:spPr/>
      <dgm:t>
        <a:bodyPr/>
        <a:lstStyle/>
        <a:p>
          <a:endParaRPr lang="en-US" sz="2400" b="1"/>
        </a:p>
      </dgm:t>
    </dgm:pt>
    <dgm:pt modelId="{FF73E65B-63BD-44A5-BEBE-CD8326B902B6}" type="pres">
      <dgm:prSet presAssocID="{7C6C9951-51F5-4DDA-ADC0-562ABE4A652B}" presName="Name0" presStyleCnt="0">
        <dgm:presLayoutVars>
          <dgm:dir/>
          <dgm:resizeHandles val="exact"/>
        </dgm:presLayoutVars>
      </dgm:prSet>
      <dgm:spPr/>
    </dgm:pt>
    <dgm:pt modelId="{52CFFC82-FCB6-4CF4-97ED-9CC9079C56A2}" type="pres">
      <dgm:prSet presAssocID="{7C6C9951-51F5-4DDA-ADC0-562ABE4A652B}" presName="fgShape" presStyleLbl="fgShp" presStyleIdx="0" presStyleCnt="1"/>
      <dgm:spPr/>
    </dgm:pt>
    <dgm:pt modelId="{20359EB0-4599-4CE5-ADA0-B67FC3CAD4C5}" type="pres">
      <dgm:prSet presAssocID="{7C6C9951-51F5-4DDA-ADC0-562ABE4A652B}" presName="linComp" presStyleCnt="0"/>
      <dgm:spPr/>
    </dgm:pt>
    <dgm:pt modelId="{4B93301F-73D4-49E9-8647-FD8A30062ECF}" type="pres">
      <dgm:prSet presAssocID="{464644A0-B580-41C3-8907-C50126193FE4}" presName="compNode" presStyleCnt="0"/>
      <dgm:spPr/>
    </dgm:pt>
    <dgm:pt modelId="{AB2900D1-0E11-4CAD-A297-A7977739D8A3}" type="pres">
      <dgm:prSet presAssocID="{464644A0-B580-41C3-8907-C50126193FE4}" presName="bkgdShape" presStyleLbl="node1" presStyleIdx="0" presStyleCnt="4"/>
      <dgm:spPr/>
      <dgm:t>
        <a:bodyPr/>
        <a:lstStyle/>
        <a:p>
          <a:endParaRPr lang="en-US"/>
        </a:p>
      </dgm:t>
    </dgm:pt>
    <dgm:pt modelId="{6DA09237-5042-440E-A4F1-E2453102B2E6}" type="pres">
      <dgm:prSet presAssocID="{464644A0-B580-41C3-8907-C50126193FE4}" presName="nodeTx" presStyleLbl="node1" presStyleIdx="0" presStyleCnt="4">
        <dgm:presLayoutVars>
          <dgm:bulletEnabled val="1"/>
        </dgm:presLayoutVars>
      </dgm:prSet>
      <dgm:spPr/>
      <dgm:t>
        <a:bodyPr/>
        <a:lstStyle/>
        <a:p>
          <a:endParaRPr lang="en-US"/>
        </a:p>
      </dgm:t>
    </dgm:pt>
    <dgm:pt modelId="{E28F7CD8-66D5-4E76-BA47-D8DFAD582205}" type="pres">
      <dgm:prSet presAssocID="{464644A0-B580-41C3-8907-C50126193FE4}" presName="invisiNode" presStyleLbl="node1" presStyleIdx="0" presStyleCnt="4"/>
      <dgm:spPr/>
    </dgm:pt>
    <dgm:pt modelId="{15A3C727-4B91-4F31-8A3D-08AE12C2943D}" type="pres">
      <dgm:prSet presAssocID="{464644A0-B580-41C3-8907-C50126193FE4}"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651C63AA-E762-401E-8F57-83C15A3E952F}" type="pres">
      <dgm:prSet presAssocID="{5E2C9C4A-5B12-4B9D-A4D6-4925BD64A3D1}" presName="sibTrans" presStyleLbl="sibTrans2D1" presStyleIdx="0" presStyleCnt="0"/>
      <dgm:spPr/>
      <dgm:t>
        <a:bodyPr/>
        <a:lstStyle/>
        <a:p>
          <a:endParaRPr lang="en-US"/>
        </a:p>
      </dgm:t>
    </dgm:pt>
    <dgm:pt modelId="{13B0DDC9-CB1E-4F4C-8B16-E3D07305E486}" type="pres">
      <dgm:prSet presAssocID="{1D8EB841-A84F-41F0-BFB3-CB0C4AA9E756}" presName="compNode" presStyleCnt="0"/>
      <dgm:spPr/>
    </dgm:pt>
    <dgm:pt modelId="{89949CD8-B21D-425C-8910-E44A84C16B49}" type="pres">
      <dgm:prSet presAssocID="{1D8EB841-A84F-41F0-BFB3-CB0C4AA9E756}" presName="bkgdShape" presStyleLbl="node1" presStyleIdx="1" presStyleCnt="4"/>
      <dgm:spPr/>
      <dgm:t>
        <a:bodyPr/>
        <a:lstStyle/>
        <a:p>
          <a:endParaRPr lang="en-US"/>
        </a:p>
      </dgm:t>
    </dgm:pt>
    <dgm:pt modelId="{FF60D577-0D3C-4BF8-A4BC-244ACB24BA95}" type="pres">
      <dgm:prSet presAssocID="{1D8EB841-A84F-41F0-BFB3-CB0C4AA9E756}" presName="nodeTx" presStyleLbl="node1" presStyleIdx="1" presStyleCnt="4">
        <dgm:presLayoutVars>
          <dgm:bulletEnabled val="1"/>
        </dgm:presLayoutVars>
      </dgm:prSet>
      <dgm:spPr/>
      <dgm:t>
        <a:bodyPr/>
        <a:lstStyle/>
        <a:p>
          <a:endParaRPr lang="en-US"/>
        </a:p>
      </dgm:t>
    </dgm:pt>
    <dgm:pt modelId="{FE97E161-09FA-4C32-8E43-067703D47CFD}" type="pres">
      <dgm:prSet presAssocID="{1D8EB841-A84F-41F0-BFB3-CB0C4AA9E756}" presName="invisiNode" presStyleLbl="node1" presStyleIdx="1" presStyleCnt="4"/>
      <dgm:spPr/>
    </dgm:pt>
    <dgm:pt modelId="{FF0FB5C6-0C3B-4CEB-925F-7A8CE59800B9}" type="pres">
      <dgm:prSet presAssocID="{1D8EB841-A84F-41F0-BFB3-CB0C4AA9E756}" presName="imagNode" presStyleLbl="fgImgPlace1" presStyleIdx="1" presStyleCnt="4"/>
      <dgm:spPr>
        <a:blipFill rotWithShape="1">
          <a:blip xmlns:r="http://schemas.openxmlformats.org/officeDocument/2006/relationships" r:embed="rId2"/>
          <a:stretch>
            <a:fillRect/>
          </a:stretch>
        </a:blipFill>
      </dgm:spPr>
    </dgm:pt>
    <dgm:pt modelId="{A3DFAE4D-D97D-4229-9861-7ADFE16C670E}" type="pres">
      <dgm:prSet presAssocID="{8EC5A242-156E-4A5F-9378-67BA758FEA12}" presName="sibTrans" presStyleLbl="sibTrans2D1" presStyleIdx="0" presStyleCnt="0"/>
      <dgm:spPr/>
      <dgm:t>
        <a:bodyPr/>
        <a:lstStyle/>
        <a:p>
          <a:endParaRPr lang="en-US"/>
        </a:p>
      </dgm:t>
    </dgm:pt>
    <dgm:pt modelId="{2D1871E7-EF0E-4EE2-9200-BBE05E9E470F}" type="pres">
      <dgm:prSet presAssocID="{D4FDF1EC-DC02-49C0-939F-984DCBC56A5D}" presName="compNode" presStyleCnt="0"/>
      <dgm:spPr/>
    </dgm:pt>
    <dgm:pt modelId="{019E8C1A-30CD-41CC-B78A-C1A7F19DA97E}" type="pres">
      <dgm:prSet presAssocID="{D4FDF1EC-DC02-49C0-939F-984DCBC56A5D}" presName="bkgdShape" presStyleLbl="node1" presStyleIdx="2" presStyleCnt="4"/>
      <dgm:spPr/>
      <dgm:t>
        <a:bodyPr/>
        <a:lstStyle/>
        <a:p>
          <a:endParaRPr lang="en-US"/>
        </a:p>
      </dgm:t>
    </dgm:pt>
    <dgm:pt modelId="{E130B038-E0EA-4DEE-A283-A7390907A731}" type="pres">
      <dgm:prSet presAssocID="{D4FDF1EC-DC02-49C0-939F-984DCBC56A5D}" presName="nodeTx" presStyleLbl="node1" presStyleIdx="2" presStyleCnt="4">
        <dgm:presLayoutVars>
          <dgm:bulletEnabled val="1"/>
        </dgm:presLayoutVars>
      </dgm:prSet>
      <dgm:spPr/>
      <dgm:t>
        <a:bodyPr/>
        <a:lstStyle/>
        <a:p>
          <a:endParaRPr lang="en-US"/>
        </a:p>
      </dgm:t>
    </dgm:pt>
    <dgm:pt modelId="{73D61AFD-5AB4-4753-B8F4-3C7E21F1F7B7}" type="pres">
      <dgm:prSet presAssocID="{D4FDF1EC-DC02-49C0-939F-984DCBC56A5D}" presName="invisiNode" presStyleLbl="node1" presStyleIdx="2" presStyleCnt="4"/>
      <dgm:spPr/>
    </dgm:pt>
    <dgm:pt modelId="{BF4A46EE-FCA2-44F9-99B5-B987138F075B}" type="pres">
      <dgm:prSet presAssocID="{D4FDF1EC-DC02-49C0-939F-984DCBC56A5D}" presName="imagNode" presStyleLbl="fgImgPlace1" presStyleIdx="2" presStyleCnt="4"/>
      <dgm:spPr>
        <a:blipFill rotWithShape="1">
          <a:blip xmlns:r="http://schemas.openxmlformats.org/officeDocument/2006/relationships" r:embed="rId3"/>
          <a:stretch>
            <a:fillRect/>
          </a:stretch>
        </a:blipFill>
      </dgm:spPr>
    </dgm:pt>
    <dgm:pt modelId="{92B6B3C6-7438-4429-B46E-C0EFD990AD38}" type="pres">
      <dgm:prSet presAssocID="{367DE72D-D768-467B-93E5-A440554BACB5}" presName="sibTrans" presStyleLbl="sibTrans2D1" presStyleIdx="0" presStyleCnt="0"/>
      <dgm:spPr/>
      <dgm:t>
        <a:bodyPr/>
        <a:lstStyle/>
        <a:p>
          <a:endParaRPr lang="en-US"/>
        </a:p>
      </dgm:t>
    </dgm:pt>
    <dgm:pt modelId="{65B7E633-2E53-48B5-842C-5231194E3480}" type="pres">
      <dgm:prSet presAssocID="{93619127-3469-4E37-95C6-4B06DD2DC1C4}" presName="compNode" presStyleCnt="0"/>
      <dgm:spPr/>
    </dgm:pt>
    <dgm:pt modelId="{2F0B005A-7D79-4893-9C58-1A08451BF408}" type="pres">
      <dgm:prSet presAssocID="{93619127-3469-4E37-95C6-4B06DD2DC1C4}" presName="bkgdShape" presStyleLbl="node1" presStyleIdx="3" presStyleCnt="4"/>
      <dgm:spPr/>
      <dgm:t>
        <a:bodyPr/>
        <a:lstStyle/>
        <a:p>
          <a:endParaRPr lang="en-US"/>
        </a:p>
      </dgm:t>
    </dgm:pt>
    <dgm:pt modelId="{6F05B2EB-651B-4A7C-ACEF-9B712B79C392}" type="pres">
      <dgm:prSet presAssocID="{93619127-3469-4E37-95C6-4B06DD2DC1C4}" presName="nodeTx" presStyleLbl="node1" presStyleIdx="3" presStyleCnt="4">
        <dgm:presLayoutVars>
          <dgm:bulletEnabled val="1"/>
        </dgm:presLayoutVars>
      </dgm:prSet>
      <dgm:spPr/>
      <dgm:t>
        <a:bodyPr/>
        <a:lstStyle/>
        <a:p>
          <a:endParaRPr lang="en-US"/>
        </a:p>
      </dgm:t>
    </dgm:pt>
    <dgm:pt modelId="{CB679186-A94D-4E04-8485-CBD6AEDB14E7}" type="pres">
      <dgm:prSet presAssocID="{93619127-3469-4E37-95C6-4B06DD2DC1C4}" presName="invisiNode" presStyleLbl="node1" presStyleIdx="3" presStyleCnt="4"/>
      <dgm:spPr/>
    </dgm:pt>
    <dgm:pt modelId="{F8DFD644-9D62-4C81-9159-CBAA03F673FE}" type="pres">
      <dgm:prSet presAssocID="{93619127-3469-4E37-95C6-4B06DD2DC1C4}" presName="imagNode" presStyleLbl="fgImgPlace1" presStyleIdx="3" presStyleCnt="4"/>
      <dgm:spPr>
        <a:blipFill rotWithShape="1">
          <a:blip xmlns:r="http://schemas.openxmlformats.org/officeDocument/2006/relationships" r:embed="rId4"/>
          <a:stretch>
            <a:fillRect/>
          </a:stretch>
        </a:blipFill>
      </dgm:spPr>
    </dgm:pt>
  </dgm:ptLst>
  <dgm:cxnLst>
    <dgm:cxn modelId="{0C3CAAC9-D8F7-4740-B8DF-8C402D96C46C}" srcId="{7C6C9951-51F5-4DDA-ADC0-562ABE4A652B}" destId="{1D8EB841-A84F-41F0-BFB3-CB0C4AA9E756}" srcOrd="1" destOrd="0" parTransId="{A10EA518-840C-4040-9910-F5C52B85363F}" sibTransId="{8EC5A242-156E-4A5F-9378-67BA758FEA12}"/>
    <dgm:cxn modelId="{FE64F268-5B64-4E2C-A14C-5AD59A4F29C3}" type="presOf" srcId="{464644A0-B580-41C3-8907-C50126193FE4}" destId="{AB2900D1-0E11-4CAD-A297-A7977739D8A3}" srcOrd="0" destOrd="0" presId="urn:microsoft.com/office/officeart/2005/8/layout/hList7"/>
    <dgm:cxn modelId="{78D1A4CC-2A90-40F1-A020-B40E337AF604}" type="presOf" srcId="{1D8EB841-A84F-41F0-BFB3-CB0C4AA9E756}" destId="{89949CD8-B21D-425C-8910-E44A84C16B49}" srcOrd="0" destOrd="0" presId="urn:microsoft.com/office/officeart/2005/8/layout/hList7"/>
    <dgm:cxn modelId="{4C810316-0941-4B66-94D9-FEE21147BA7C}" srcId="{7C6C9951-51F5-4DDA-ADC0-562ABE4A652B}" destId="{D4FDF1EC-DC02-49C0-939F-984DCBC56A5D}" srcOrd="2" destOrd="0" parTransId="{BD942FBF-E7AE-440C-9C8A-7D8D0CE766C3}" sibTransId="{367DE72D-D768-467B-93E5-A440554BACB5}"/>
    <dgm:cxn modelId="{727DC7DB-599F-49A8-B6E0-69B36B3B30F0}" type="presOf" srcId="{8EC5A242-156E-4A5F-9378-67BA758FEA12}" destId="{A3DFAE4D-D97D-4229-9861-7ADFE16C670E}" srcOrd="0" destOrd="0" presId="urn:microsoft.com/office/officeart/2005/8/layout/hList7"/>
    <dgm:cxn modelId="{659E879F-9039-4415-8AD0-71A5871E793F}" type="presOf" srcId="{1D8EB841-A84F-41F0-BFB3-CB0C4AA9E756}" destId="{FF60D577-0D3C-4BF8-A4BC-244ACB24BA95}" srcOrd="1" destOrd="0" presId="urn:microsoft.com/office/officeart/2005/8/layout/hList7"/>
    <dgm:cxn modelId="{CD5E732F-3DC1-46B8-BA0C-DA9307213AA0}" type="presOf" srcId="{7C6C9951-51F5-4DDA-ADC0-562ABE4A652B}" destId="{FF73E65B-63BD-44A5-BEBE-CD8326B902B6}" srcOrd="0" destOrd="0" presId="urn:microsoft.com/office/officeart/2005/8/layout/hList7"/>
    <dgm:cxn modelId="{B2063EFB-C467-47E9-9E5F-F2AEF3E8BB62}" type="presOf" srcId="{367DE72D-D768-467B-93E5-A440554BACB5}" destId="{92B6B3C6-7438-4429-B46E-C0EFD990AD38}" srcOrd="0" destOrd="0" presId="urn:microsoft.com/office/officeart/2005/8/layout/hList7"/>
    <dgm:cxn modelId="{4F0056DE-B8BE-48F8-B5ED-FB67EE8F6955}" srcId="{7C6C9951-51F5-4DDA-ADC0-562ABE4A652B}" destId="{93619127-3469-4E37-95C6-4B06DD2DC1C4}" srcOrd="3" destOrd="0" parTransId="{6D00B555-7FF7-4268-9F1C-A8CE3757B4D1}" sibTransId="{4C29C4A8-2624-4D13-9CF3-DEEFF2806C88}"/>
    <dgm:cxn modelId="{6131718D-F8D0-48A0-9B41-175EFDA33F02}" type="presOf" srcId="{5E2C9C4A-5B12-4B9D-A4D6-4925BD64A3D1}" destId="{651C63AA-E762-401E-8F57-83C15A3E952F}" srcOrd="0" destOrd="0" presId="urn:microsoft.com/office/officeart/2005/8/layout/hList7"/>
    <dgm:cxn modelId="{9E40A9FB-4D0F-4BA2-89F8-FD15A10211E9}" type="presOf" srcId="{464644A0-B580-41C3-8907-C50126193FE4}" destId="{6DA09237-5042-440E-A4F1-E2453102B2E6}" srcOrd="1" destOrd="0" presId="urn:microsoft.com/office/officeart/2005/8/layout/hList7"/>
    <dgm:cxn modelId="{DEC95688-F737-4EE7-BB94-0209198D5286}" type="presOf" srcId="{93619127-3469-4E37-95C6-4B06DD2DC1C4}" destId="{2F0B005A-7D79-4893-9C58-1A08451BF408}" srcOrd="0" destOrd="0" presId="urn:microsoft.com/office/officeart/2005/8/layout/hList7"/>
    <dgm:cxn modelId="{BD65DC44-1E80-4025-A130-B02AA4E07F32}" type="presOf" srcId="{D4FDF1EC-DC02-49C0-939F-984DCBC56A5D}" destId="{019E8C1A-30CD-41CC-B78A-C1A7F19DA97E}" srcOrd="0" destOrd="0" presId="urn:microsoft.com/office/officeart/2005/8/layout/hList7"/>
    <dgm:cxn modelId="{08B98F71-7CC4-4244-BB52-186F687B3B9E}" type="presOf" srcId="{D4FDF1EC-DC02-49C0-939F-984DCBC56A5D}" destId="{E130B038-E0EA-4DEE-A283-A7390907A731}" srcOrd="1" destOrd="0" presId="urn:microsoft.com/office/officeart/2005/8/layout/hList7"/>
    <dgm:cxn modelId="{3E596850-99B6-4015-9890-E8254924EE11}" srcId="{7C6C9951-51F5-4DDA-ADC0-562ABE4A652B}" destId="{464644A0-B580-41C3-8907-C50126193FE4}" srcOrd="0" destOrd="0" parTransId="{D59E22F1-91E4-4125-84B6-D295DB0FA429}" sibTransId="{5E2C9C4A-5B12-4B9D-A4D6-4925BD64A3D1}"/>
    <dgm:cxn modelId="{D6300DD3-67C3-433B-ACCA-3CB62AB5B393}" type="presOf" srcId="{93619127-3469-4E37-95C6-4B06DD2DC1C4}" destId="{6F05B2EB-651B-4A7C-ACEF-9B712B79C392}" srcOrd="1" destOrd="0" presId="urn:microsoft.com/office/officeart/2005/8/layout/hList7"/>
    <dgm:cxn modelId="{A1C75782-CCBF-4C43-B414-A4126D6DA50B}" type="presParOf" srcId="{FF73E65B-63BD-44A5-BEBE-CD8326B902B6}" destId="{52CFFC82-FCB6-4CF4-97ED-9CC9079C56A2}" srcOrd="0" destOrd="0" presId="urn:microsoft.com/office/officeart/2005/8/layout/hList7"/>
    <dgm:cxn modelId="{085C3EA3-5296-4CFF-AE13-726485664B9C}" type="presParOf" srcId="{FF73E65B-63BD-44A5-BEBE-CD8326B902B6}" destId="{20359EB0-4599-4CE5-ADA0-B67FC3CAD4C5}" srcOrd="1" destOrd="0" presId="urn:microsoft.com/office/officeart/2005/8/layout/hList7"/>
    <dgm:cxn modelId="{E0401991-D220-4AC7-98E5-39BF5590623F}" type="presParOf" srcId="{20359EB0-4599-4CE5-ADA0-B67FC3CAD4C5}" destId="{4B93301F-73D4-49E9-8647-FD8A30062ECF}" srcOrd="0" destOrd="0" presId="urn:microsoft.com/office/officeart/2005/8/layout/hList7"/>
    <dgm:cxn modelId="{D60ACB7A-321E-4246-8039-6D987A1EBACF}" type="presParOf" srcId="{4B93301F-73D4-49E9-8647-FD8A30062ECF}" destId="{AB2900D1-0E11-4CAD-A297-A7977739D8A3}" srcOrd="0" destOrd="0" presId="urn:microsoft.com/office/officeart/2005/8/layout/hList7"/>
    <dgm:cxn modelId="{37B79157-F3AE-4C38-B66A-81AD80E695FD}" type="presParOf" srcId="{4B93301F-73D4-49E9-8647-FD8A30062ECF}" destId="{6DA09237-5042-440E-A4F1-E2453102B2E6}" srcOrd="1" destOrd="0" presId="urn:microsoft.com/office/officeart/2005/8/layout/hList7"/>
    <dgm:cxn modelId="{5FA5404A-A774-4C1F-A161-99A418F423F6}" type="presParOf" srcId="{4B93301F-73D4-49E9-8647-FD8A30062ECF}" destId="{E28F7CD8-66D5-4E76-BA47-D8DFAD582205}" srcOrd="2" destOrd="0" presId="urn:microsoft.com/office/officeart/2005/8/layout/hList7"/>
    <dgm:cxn modelId="{CD7E81F8-67D2-47E3-B11A-2CB35B5EC52B}" type="presParOf" srcId="{4B93301F-73D4-49E9-8647-FD8A30062ECF}" destId="{15A3C727-4B91-4F31-8A3D-08AE12C2943D}" srcOrd="3" destOrd="0" presId="urn:microsoft.com/office/officeart/2005/8/layout/hList7"/>
    <dgm:cxn modelId="{C273AFF8-5D04-4B2A-B5C9-319C3038CEDB}" type="presParOf" srcId="{20359EB0-4599-4CE5-ADA0-B67FC3CAD4C5}" destId="{651C63AA-E762-401E-8F57-83C15A3E952F}" srcOrd="1" destOrd="0" presId="urn:microsoft.com/office/officeart/2005/8/layout/hList7"/>
    <dgm:cxn modelId="{39A2262E-300D-46FE-AEB0-7F6F00B313AF}" type="presParOf" srcId="{20359EB0-4599-4CE5-ADA0-B67FC3CAD4C5}" destId="{13B0DDC9-CB1E-4F4C-8B16-E3D07305E486}" srcOrd="2" destOrd="0" presId="urn:microsoft.com/office/officeart/2005/8/layout/hList7"/>
    <dgm:cxn modelId="{312C2158-E828-47F3-8A2C-5B9195684ED2}" type="presParOf" srcId="{13B0DDC9-CB1E-4F4C-8B16-E3D07305E486}" destId="{89949CD8-B21D-425C-8910-E44A84C16B49}" srcOrd="0" destOrd="0" presId="urn:microsoft.com/office/officeart/2005/8/layout/hList7"/>
    <dgm:cxn modelId="{278C939A-6574-40A4-8CF8-2DFEBB98228B}" type="presParOf" srcId="{13B0DDC9-CB1E-4F4C-8B16-E3D07305E486}" destId="{FF60D577-0D3C-4BF8-A4BC-244ACB24BA95}" srcOrd="1" destOrd="0" presId="urn:microsoft.com/office/officeart/2005/8/layout/hList7"/>
    <dgm:cxn modelId="{A8BC7BA2-36EA-4BFF-8DEE-1E62E7DD3637}" type="presParOf" srcId="{13B0DDC9-CB1E-4F4C-8B16-E3D07305E486}" destId="{FE97E161-09FA-4C32-8E43-067703D47CFD}" srcOrd="2" destOrd="0" presId="urn:microsoft.com/office/officeart/2005/8/layout/hList7"/>
    <dgm:cxn modelId="{614325D8-3E25-4232-BE63-A240A620AF98}" type="presParOf" srcId="{13B0DDC9-CB1E-4F4C-8B16-E3D07305E486}" destId="{FF0FB5C6-0C3B-4CEB-925F-7A8CE59800B9}" srcOrd="3" destOrd="0" presId="urn:microsoft.com/office/officeart/2005/8/layout/hList7"/>
    <dgm:cxn modelId="{A2A8CC38-90AA-4D38-BBF8-46DCCDB70CE5}" type="presParOf" srcId="{20359EB0-4599-4CE5-ADA0-B67FC3CAD4C5}" destId="{A3DFAE4D-D97D-4229-9861-7ADFE16C670E}" srcOrd="3" destOrd="0" presId="urn:microsoft.com/office/officeart/2005/8/layout/hList7"/>
    <dgm:cxn modelId="{8530159C-BF03-4845-9037-73536029216D}" type="presParOf" srcId="{20359EB0-4599-4CE5-ADA0-B67FC3CAD4C5}" destId="{2D1871E7-EF0E-4EE2-9200-BBE05E9E470F}" srcOrd="4" destOrd="0" presId="urn:microsoft.com/office/officeart/2005/8/layout/hList7"/>
    <dgm:cxn modelId="{7AD8B403-32BE-4212-9539-A21C69531AD0}" type="presParOf" srcId="{2D1871E7-EF0E-4EE2-9200-BBE05E9E470F}" destId="{019E8C1A-30CD-41CC-B78A-C1A7F19DA97E}" srcOrd="0" destOrd="0" presId="urn:microsoft.com/office/officeart/2005/8/layout/hList7"/>
    <dgm:cxn modelId="{85982BEC-593D-4DC4-9125-8A58D104637E}" type="presParOf" srcId="{2D1871E7-EF0E-4EE2-9200-BBE05E9E470F}" destId="{E130B038-E0EA-4DEE-A283-A7390907A731}" srcOrd="1" destOrd="0" presId="urn:microsoft.com/office/officeart/2005/8/layout/hList7"/>
    <dgm:cxn modelId="{27B06864-9436-4608-857C-60EFAB46B0B0}" type="presParOf" srcId="{2D1871E7-EF0E-4EE2-9200-BBE05E9E470F}" destId="{73D61AFD-5AB4-4753-B8F4-3C7E21F1F7B7}" srcOrd="2" destOrd="0" presId="urn:microsoft.com/office/officeart/2005/8/layout/hList7"/>
    <dgm:cxn modelId="{F43FB555-544C-4521-BA12-06DDEB6C069E}" type="presParOf" srcId="{2D1871E7-EF0E-4EE2-9200-BBE05E9E470F}" destId="{BF4A46EE-FCA2-44F9-99B5-B987138F075B}" srcOrd="3" destOrd="0" presId="urn:microsoft.com/office/officeart/2005/8/layout/hList7"/>
    <dgm:cxn modelId="{ED458ECF-D7BC-419C-8053-959BBF4DFE7F}" type="presParOf" srcId="{20359EB0-4599-4CE5-ADA0-B67FC3CAD4C5}" destId="{92B6B3C6-7438-4429-B46E-C0EFD990AD38}" srcOrd="5" destOrd="0" presId="urn:microsoft.com/office/officeart/2005/8/layout/hList7"/>
    <dgm:cxn modelId="{96C9F3E9-FBD1-43F5-85EC-41B613D87CC8}" type="presParOf" srcId="{20359EB0-4599-4CE5-ADA0-B67FC3CAD4C5}" destId="{65B7E633-2E53-48B5-842C-5231194E3480}" srcOrd="6" destOrd="0" presId="urn:microsoft.com/office/officeart/2005/8/layout/hList7"/>
    <dgm:cxn modelId="{03CC498F-8DD6-4EBB-94C2-7E50F8D0FBCD}" type="presParOf" srcId="{65B7E633-2E53-48B5-842C-5231194E3480}" destId="{2F0B005A-7D79-4893-9C58-1A08451BF408}" srcOrd="0" destOrd="0" presId="urn:microsoft.com/office/officeart/2005/8/layout/hList7"/>
    <dgm:cxn modelId="{BDA6E7A0-083F-41D4-B972-FF1D0C58E0FF}" type="presParOf" srcId="{65B7E633-2E53-48B5-842C-5231194E3480}" destId="{6F05B2EB-651B-4A7C-ACEF-9B712B79C392}" srcOrd="1" destOrd="0" presId="urn:microsoft.com/office/officeart/2005/8/layout/hList7"/>
    <dgm:cxn modelId="{70DA769B-B4E7-489D-9B62-04662674CC3C}" type="presParOf" srcId="{65B7E633-2E53-48B5-842C-5231194E3480}" destId="{CB679186-A94D-4E04-8485-CBD6AEDB14E7}" srcOrd="2" destOrd="0" presId="urn:microsoft.com/office/officeart/2005/8/layout/hList7"/>
    <dgm:cxn modelId="{22A61721-B75B-46DE-A49D-3A03042FE96B}" type="presParOf" srcId="{65B7E633-2E53-48B5-842C-5231194E3480}" destId="{F8DFD644-9D62-4C81-9159-CBAA03F673FE}"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7CA68-02D1-464E-8C9F-CAFDBF984CFC}" type="doc">
      <dgm:prSet loTypeId="urn:microsoft.com/office/officeart/2005/8/layout/vList3" loCatId="picture" qsTypeId="urn:microsoft.com/office/officeart/2005/8/quickstyle/3d5" qsCatId="3D" csTypeId="urn:microsoft.com/office/officeart/2005/8/colors/accent5_4" csCatId="accent5" phldr="1"/>
      <dgm:spPr/>
      <dgm:t>
        <a:bodyPr/>
        <a:lstStyle/>
        <a:p>
          <a:endParaRPr lang="en-ZA"/>
        </a:p>
      </dgm:t>
    </dgm:pt>
    <dgm:pt modelId="{88E21908-B69E-4FA9-B0AD-3B2FB20C142A}">
      <dgm:prSet custT="1"/>
      <dgm:spPr>
        <a:xfrm rot="10800000">
          <a:off x="954335" y="3804740"/>
          <a:ext cx="3112545" cy="681395"/>
        </a:xfrm>
        <a:solidFill>
          <a:srgbClr val="5B9BD5">
            <a:shade val="50000"/>
            <a:hueOff val="222839"/>
            <a:satOff val="5970"/>
            <a:lumOff val="26302"/>
            <a:alphaOff val="0"/>
          </a:srgbClr>
        </a:solidFill>
        <a:ln>
          <a:noFill/>
        </a:ln>
        <a:effectLst/>
        <a:sp3d extrusionH="381000" contourW="38100" prstMaterial="matte">
          <a:contourClr>
            <a:sysClr val="window" lastClr="FFFFFF"/>
          </a:contourClr>
        </a:sp3d>
      </dgm:spPr>
      <dgm:t>
        <a:bodyPr/>
        <a:lstStyle/>
        <a:p>
          <a:r>
            <a:rPr lang="en-ZA" sz="1200" b="1" dirty="0" smtClean="0">
              <a:solidFill>
                <a:sysClr val="windowText" lastClr="000000"/>
              </a:solidFill>
              <a:latin typeface="Calibri" panose="020F0502020204030204"/>
              <a:ea typeface="+mn-ea"/>
              <a:cs typeface="+mn-cs"/>
            </a:rPr>
            <a:t>1 Attempted Murder</a:t>
          </a:r>
          <a:endParaRPr lang="en-ZA" sz="1200" b="1" dirty="0">
            <a:solidFill>
              <a:sysClr val="windowText" lastClr="000000"/>
            </a:solidFill>
            <a:latin typeface="Calibri" panose="020F0502020204030204"/>
            <a:ea typeface="+mn-ea"/>
            <a:cs typeface="+mn-cs"/>
          </a:endParaRPr>
        </a:p>
      </dgm:t>
    </dgm:pt>
    <dgm:pt modelId="{F8C9D1A5-D27B-49E9-86E4-F2EC40BC77D5}" type="parTrans" cxnId="{FCA88E28-CF9C-4656-A036-FC02BA13B4AC}">
      <dgm:prSet/>
      <dgm:spPr/>
      <dgm:t>
        <a:bodyPr/>
        <a:lstStyle/>
        <a:p>
          <a:endParaRPr lang="en-ZA" sz="1200" b="1">
            <a:solidFill>
              <a:schemeClr val="tx1"/>
            </a:solidFill>
          </a:endParaRPr>
        </a:p>
      </dgm:t>
    </dgm:pt>
    <dgm:pt modelId="{32BED9DC-35BC-4A50-A6D3-91FBA02E66BC}" type="sibTrans" cxnId="{FCA88E28-CF9C-4656-A036-FC02BA13B4AC}">
      <dgm:prSet/>
      <dgm:spPr/>
      <dgm:t>
        <a:bodyPr/>
        <a:lstStyle/>
        <a:p>
          <a:endParaRPr lang="en-ZA" sz="1200" b="1">
            <a:solidFill>
              <a:schemeClr val="tx1"/>
            </a:solidFill>
          </a:endParaRPr>
        </a:p>
      </dgm:t>
    </dgm:pt>
    <dgm:pt modelId="{49AC81B1-8BA3-45D8-B3D7-5F1F5ECAD013}">
      <dgm:prSet custT="1"/>
      <dgm:spPr>
        <a:xfrm rot="10800000">
          <a:off x="954335" y="4724411"/>
          <a:ext cx="3112545" cy="611647"/>
        </a:xfr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 6 </a:t>
          </a:r>
          <a:r>
            <a:rPr lang="en-ZA" sz="1200" b="1" dirty="0" smtClean="0">
              <a:solidFill>
                <a:sysClr val="windowText" lastClr="000000"/>
              </a:solidFill>
              <a:latin typeface="Calibri" panose="020F0502020204030204"/>
              <a:ea typeface="+mn-ea"/>
              <a:cs typeface="+mn-cs"/>
            </a:rPr>
            <a:t>Robbery at residential premises</a:t>
          </a:r>
          <a:endParaRPr lang="en-ZA" sz="1200" b="1" dirty="0">
            <a:solidFill>
              <a:sysClr val="windowText" lastClr="000000"/>
            </a:solidFill>
            <a:latin typeface="Calibri" panose="020F0502020204030204"/>
            <a:ea typeface="+mn-ea"/>
            <a:cs typeface="+mn-cs"/>
          </a:endParaRPr>
        </a:p>
      </dgm:t>
    </dgm:pt>
    <dgm:pt modelId="{45AFF7CB-1C74-4DE0-AEA5-EFDF71487F16}" type="parTrans" cxnId="{345465BF-7556-43FB-BEA5-7F739372B751}">
      <dgm:prSet/>
      <dgm:spPr/>
      <dgm:t>
        <a:bodyPr/>
        <a:lstStyle/>
        <a:p>
          <a:endParaRPr lang="en-ZA" sz="1200" b="1">
            <a:solidFill>
              <a:schemeClr val="tx1"/>
            </a:solidFill>
          </a:endParaRPr>
        </a:p>
      </dgm:t>
    </dgm:pt>
    <dgm:pt modelId="{E859C081-C2A2-415B-AAFA-C3660D8C8872}" type="sibTrans" cxnId="{345465BF-7556-43FB-BEA5-7F739372B751}">
      <dgm:prSet/>
      <dgm:spPr/>
      <dgm:t>
        <a:bodyPr/>
        <a:lstStyle/>
        <a:p>
          <a:endParaRPr lang="en-ZA" sz="1200" b="1">
            <a:solidFill>
              <a:schemeClr val="tx1"/>
            </a:solidFill>
          </a:endParaRPr>
        </a:p>
      </dgm:t>
    </dgm:pt>
    <dgm:pt modelId="{B9992551-761F-4F08-BC99-29264FB0A651}">
      <dgm:prSet custT="1"/>
      <dgm:spPr>
        <a:xfrm rot="10800000">
          <a:off x="954335" y="1150351"/>
          <a:ext cx="3112545" cy="681395"/>
        </a:xfr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pPr algn="l"/>
          <a:r>
            <a:rPr lang="en-ZA" sz="1800" b="1" dirty="0" smtClean="0">
              <a:solidFill>
                <a:sysClr val="windowText" lastClr="000000"/>
              </a:solidFill>
              <a:latin typeface="Calibri" panose="020F0502020204030204"/>
              <a:ea typeface="+mn-ea"/>
              <a:cs typeface="+mn-cs"/>
            </a:rPr>
            <a:t> 2 </a:t>
          </a:r>
          <a:r>
            <a:rPr lang="en-ZA" sz="1200" b="1" dirty="0" smtClean="0">
              <a:solidFill>
                <a:sysClr val="windowText" lastClr="000000"/>
              </a:solidFill>
              <a:latin typeface="Calibri" panose="020F0502020204030204"/>
              <a:ea typeface="+mn-ea"/>
              <a:cs typeface="+mn-cs"/>
            </a:rPr>
            <a:t>Assault with the intent to grievous bodily harm.</a:t>
          </a:r>
          <a:endParaRPr lang="en-ZA" sz="1200" b="1" dirty="0">
            <a:solidFill>
              <a:sysClr val="windowText" lastClr="000000"/>
            </a:solidFill>
            <a:latin typeface="Calibri" panose="020F0502020204030204"/>
            <a:ea typeface="+mn-ea"/>
            <a:cs typeface="+mn-cs"/>
          </a:endParaRPr>
        </a:p>
      </dgm:t>
    </dgm:pt>
    <dgm:pt modelId="{0E667EB3-C9B0-4D99-B444-16A514BE878D}" type="parTrans" cxnId="{7FEEF115-BA20-4669-B74D-B67C026BC494}">
      <dgm:prSet/>
      <dgm:spPr/>
      <dgm:t>
        <a:bodyPr/>
        <a:lstStyle/>
        <a:p>
          <a:endParaRPr lang="en-ZA" sz="1200" b="1">
            <a:solidFill>
              <a:schemeClr val="tx1"/>
            </a:solidFill>
          </a:endParaRPr>
        </a:p>
      </dgm:t>
    </dgm:pt>
    <dgm:pt modelId="{0A8FCF62-AF4A-45A2-ADDF-8D3B8541ABAA}" type="sibTrans" cxnId="{7FEEF115-BA20-4669-B74D-B67C026BC494}">
      <dgm:prSet/>
      <dgm:spPr/>
      <dgm:t>
        <a:bodyPr/>
        <a:lstStyle/>
        <a:p>
          <a:endParaRPr lang="en-ZA" sz="1200" b="1">
            <a:solidFill>
              <a:schemeClr val="tx1"/>
            </a:solidFill>
          </a:endParaRPr>
        </a:p>
      </dgm:t>
    </dgm:pt>
    <dgm:pt modelId="{DEFB06FC-0A6B-493B-8FC8-C09F77128632}">
      <dgm:prSet custT="1"/>
      <dgm:spPr>
        <a:xfrm rot="10800000">
          <a:off x="954335" y="1150351"/>
          <a:ext cx="3112545" cy="681395"/>
        </a:xfr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pPr algn="l"/>
          <a:r>
            <a:rPr lang="en-ZA" sz="1800" b="1" dirty="0" smtClean="0">
              <a:solidFill>
                <a:sysClr val="windowText" lastClr="000000"/>
              </a:solidFill>
              <a:latin typeface="Calibri" panose="020F0502020204030204"/>
              <a:ea typeface="+mn-ea"/>
              <a:cs typeface="+mn-cs"/>
            </a:rPr>
            <a:t>1</a:t>
          </a:r>
          <a:r>
            <a:rPr lang="en-ZA" sz="1200" b="1" dirty="0" smtClean="0">
              <a:solidFill>
                <a:sysClr val="windowText" lastClr="000000"/>
              </a:solidFill>
              <a:latin typeface="Calibri" panose="020F0502020204030204"/>
              <a:ea typeface="+mn-ea"/>
              <a:cs typeface="+mn-cs"/>
            </a:rPr>
            <a:t> Arson</a:t>
          </a:r>
          <a:endParaRPr lang="en-ZA" sz="1200" b="1" dirty="0">
            <a:solidFill>
              <a:sysClr val="windowText" lastClr="000000"/>
            </a:solidFill>
            <a:latin typeface="Calibri" panose="020F0502020204030204"/>
            <a:ea typeface="+mn-ea"/>
            <a:cs typeface="+mn-cs"/>
          </a:endParaRPr>
        </a:p>
      </dgm:t>
    </dgm:pt>
    <dgm:pt modelId="{BC2CD80C-7084-40C8-9123-6350C07199E9}" type="parTrans" cxnId="{02A1B64D-F849-4CBE-A438-0A8FB84F2D74}">
      <dgm:prSet/>
      <dgm:spPr/>
      <dgm:t>
        <a:bodyPr/>
        <a:lstStyle/>
        <a:p>
          <a:endParaRPr lang="en-US"/>
        </a:p>
      </dgm:t>
    </dgm:pt>
    <dgm:pt modelId="{640A9F4D-0BC4-4A2B-A66C-262EF08C31D1}" type="sibTrans" cxnId="{02A1B64D-F849-4CBE-A438-0A8FB84F2D74}">
      <dgm:prSet/>
      <dgm:spPr/>
      <dgm:t>
        <a:bodyPr/>
        <a:lstStyle/>
        <a:p>
          <a:endParaRPr lang="en-US"/>
        </a:p>
      </dgm:t>
    </dgm:pt>
    <dgm:pt modelId="{0E719983-7C4B-4948-8532-83727B637639}" type="pres">
      <dgm:prSet presAssocID="{E207CA68-02D1-464E-8C9F-CAFDBF984CFC}" presName="linearFlow" presStyleCnt="0">
        <dgm:presLayoutVars>
          <dgm:dir/>
          <dgm:resizeHandles val="exact"/>
        </dgm:presLayoutVars>
      </dgm:prSet>
      <dgm:spPr/>
      <dgm:t>
        <a:bodyPr/>
        <a:lstStyle/>
        <a:p>
          <a:endParaRPr lang="en-ZA"/>
        </a:p>
      </dgm:t>
    </dgm:pt>
    <dgm:pt modelId="{7281FB89-F71C-4E69-9B2D-B6ACBD6D2536}" type="pres">
      <dgm:prSet presAssocID="{B9992551-761F-4F08-BC99-29264FB0A651}" presName="composite" presStyleCnt="0"/>
      <dgm:spPr/>
      <dgm:t>
        <a:bodyPr/>
        <a:lstStyle/>
        <a:p>
          <a:endParaRPr lang="en-ZA"/>
        </a:p>
      </dgm:t>
    </dgm:pt>
    <dgm:pt modelId="{E7095ACD-88D9-4E8D-8067-4C0A596A973D}" type="pres">
      <dgm:prSet presAssocID="{B9992551-761F-4F08-BC99-29264FB0A651}" presName="imgShp" presStyleLbl="fgImgPlace1" presStyleIdx="0" presStyleCnt="4"/>
      <dgm:spPr>
        <a:xfrm>
          <a:off x="613638" y="1150351"/>
          <a:ext cx="681395" cy="681395"/>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gm:spPr>
      <dgm:t>
        <a:bodyPr/>
        <a:lstStyle/>
        <a:p>
          <a:endParaRPr lang="en-ZA"/>
        </a:p>
      </dgm:t>
    </dgm:pt>
    <dgm:pt modelId="{85D421B7-18FC-4888-8ADA-BE9392189857}" type="pres">
      <dgm:prSet presAssocID="{B9992551-761F-4F08-BC99-29264FB0A651}" presName="txShp" presStyleLbl="node1" presStyleIdx="0" presStyleCnt="4">
        <dgm:presLayoutVars>
          <dgm:bulletEnabled val="1"/>
        </dgm:presLayoutVars>
      </dgm:prSet>
      <dgm:spPr>
        <a:prstGeom prst="homePlate">
          <a:avLst/>
        </a:prstGeom>
      </dgm:spPr>
      <dgm:t>
        <a:bodyPr/>
        <a:lstStyle/>
        <a:p>
          <a:endParaRPr lang="en-ZA"/>
        </a:p>
      </dgm:t>
    </dgm:pt>
    <dgm:pt modelId="{1179D08C-DE5C-4E50-90DF-54726385D9CE}" type="pres">
      <dgm:prSet presAssocID="{0A8FCF62-AF4A-45A2-ADDF-8D3B8541ABAA}" presName="spacing" presStyleCnt="0"/>
      <dgm:spPr/>
      <dgm:t>
        <a:bodyPr/>
        <a:lstStyle/>
        <a:p>
          <a:endParaRPr lang="en-ZA"/>
        </a:p>
      </dgm:t>
    </dgm:pt>
    <dgm:pt modelId="{597EF0AD-5265-4946-852F-F2E10172225A}" type="pres">
      <dgm:prSet presAssocID="{DEFB06FC-0A6B-493B-8FC8-C09F77128632}" presName="composite" presStyleCnt="0"/>
      <dgm:spPr/>
    </dgm:pt>
    <dgm:pt modelId="{75F4E482-212D-4A5F-AD50-A2C03FDDB88A}" type="pres">
      <dgm:prSet presAssocID="{DEFB06FC-0A6B-493B-8FC8-C09F7712863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0B586FFC-82E7-49F9-91A6-3AECC3E0CA22}" type="pres">
      <dgm:prSet presAssocID="{DEFB06FC-0A6B-493B-8FC8-C09F77128632}" presName="txShp" presStyleLbl="node1" presStyleIdx="1" presStyleCnt="4" custLinFactNeighborX="5027" custLinFactNeighborY="5640">
        <dgm:presLayoutVars>
          <dgm:bulletEnabled val="1"/>
        </dgm:presLayoutVars>
      </dgm:prSet>
      <dgm:spPr/>
      <dgm:t>
        <a:bodyPr/>
        <a:lstStyle/>
        <a:p>
          <a:endParaRPr lang="en-US"/>
        </a:p>
      </dgm:t>
    </dgm:pt>
    <dgm:pt modelId="{1D371D3A-8998-4686-BEAC-3228CF5D4527}" type="pres">
      <dgm:prSet presAssocID="{640A9F4D-0BC4-4A2B-A66C-262EF08C31D1}" presName="spacing" presStyleCnt="0"/>
      <dgm:spPr/>
    </dgm:pt>
    <dgm:pt modelId="{6ED247A2-6F75-4B2A-BD58-BD850CEBE534}" type="pres">
      <dgm:prSet presAssocID="{88E21908-B69E-4FA9-B0AD-3B2FB20C142A}" presName="composite" presStyleCnt="0"/>
      <dgm:spPr/>
      <dgm:t>
        <a:bodyPr/>
        <a:lstStyle/>
        <a:p>
          <a:endParaRPr lang="en-ZA"/>
        </a:p>
      </dgm:t>
    </dgm:pt>
    <dgm:pt modelId="{D1601C1D-886C-439E-B422-81B9A40D360B}" type="pres">
      <dgm:prSet presAssocID="{88E21908-B69E-4FA9-B0AD-3B2FB20C142A}" presName="imgShp" presStyleLbl="fgImgPlace1" presStyleIdx="2" presStyleCnt="4"/>
      <dgm:spPr>
        <a:xfrm>
          <a:off x="613638" y="3804740"/>
          <a:ext cx="681395" cy="681395"/>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ysClr val="window" lastClr="FFFFFF"/>
          </a:contourClr>
        </a:sp3d>
      </dgm:spPr>
      <dgm:t>
        <a:bodyPr/>
        <a:lstStyle/>
        <a:p>
          <a:endParaRPr lang="en-ZA"/>
        </a:p>
      </dgm:t>
    </dgm:pt>
    <dgm:pt modelId="{70F4BA03-FF4D-4992-9613-4E59357AD3C2}" type="pres">
      <dgm:prSet presAssocID="{88E21908-B69E-4FA9-B0AD-3B2FB20C142A}" presName="txShp" presStyleLbl="node1" presStyleIdx="2" presStyleCnt="4">
        <dgm:presLayoutVars>
          <dgm:bulletEnabled val="1"/>
        </dgm:presLayoutVars>
      </dgm:prSet>
      <dgm:spPr>
        <a:prstGeom prst="homePlate">
          <a:avLst/>
        </a:prstGeom>
      </dgm:spPr>
      <dgm:t>
        <a:bodyPr/>
        <a:lstStyle/>
        <a:p>
          <a:endParaRPr lang="en-ZA"/>
        </a:p>
      </dgm:t>
    </dgm:pt>
    <dgm:pt modelId="{9EB735D9-A6D7-4B5E-985C-91F4AB648979}" type="pres">
      <dgm:prSet presAssocID="{32BED9DC-35BC-4A50-A6D3-91FBA02E66BC}" presName="spacing" presStyleCnt="0"/>
      <dgm:spPr/>
      <dgm:t>
        <a:bodyPr/>
        <a:lstStyle/>
        <a:p>
          <a:endParaRPr lang="en-ZA"/>
        </a:p>
      </dgm:t>
    </dgm:pt>
    <dgm:pt modelId="{BECA9AC2-FBE0-4751-95B0-51A35E56746B}" type="pres">
      <dgm:prSet presAssocID="{49AC81B1-8BA3-45D8-B3D7-5F1F5ECAD013}" presName="composite" presStyleCnt="0"/>
      <dgm:spPr/>
      <dgm:t>
        <a:bodyPr/>
        <a:lstStyle/>
        <a:p>
          <a:endParaRPr lang="en-ZA"/>
        </a:p>
      </dgm:t>
    </dgm:pt>
    <dgm:pt modelId="{A8FF65E8-F221-4B26-8269-6C08840B98A6}" type="pres">
      <dgm:prSet presAssocID="{49AC81B1-8BA3-45D8-B3D7-5F1F5ECAD013}" presName="imgShp" presStyleLbl="fgImgPlace1" presStyleIdx="3" presStyleCnt="4"/>
      <dgm:spPr>
        <a:xfrm>
          <a:off x="613638" y="4689537"/>
          <a:ext cx="681395" cy="681395"/>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gm:spPr>
      <dgm:t>
        <a:bodyPr/>
        <a:lstStyle/>
        <a:p>
          <a:endParaRPr lang="en-ZA"/>
        </a:p>
      </dgm:t>
    </dgm:pt>
    <dgm:pt modelId="{73D933BF-74C5-4F95-9F32-2A2867CB13D8}" type="pres">
      <dgm:prSet presAssocID="{49AC81B1-8BA3-45D8-B3D7-5F1F5ECAD013}" presName="txShp" presStyleLbl="node1" presStyleIdx="3" presStyleCnt="4" custScaleY="89764" custLinFactNeighborX="2036" custLinFactNeighborY="-10830">
        <dgm:presLayoutVars>
          <dgm:bulletEnabled val="1"/>
        </dgm:presLayoutVars>
      </dgm:prSet>
      <dgm:spPr>
        <a:prstGeom prst="homePlate">
          <a:avLst/>
        </a:prstGeom>
      </dgm:spPr>
      <dgm:t>
        <a:bodyPr/>
        <a:lstStyle/>
        <a:p>
          <a:endParaRPr lang="en-ZA"/>
        </a:p>
      </dgm:t>
    </dgm:pt>
  </dgm:ptLst>
  <dgm:cxnLst>
    <dgm:cxn modelId="{02A1B64D-F849-4CBE-A438-0A8FB84F2D74}" srcId="{E207CA68-02D1-464E-8C9F-CAFDBF984CFC}" destId="{DEFB06FC-0A6B-493B-8FC8-C09F77128632}" srcOrd="1" destOrd="0" parTransId="{BC2CD80C-7084-40C8-9123-6350C07199E9}" sibTransId="{640A9F4D-0BC4-4A2B-A66C-262EF08C31D1}"/>
    <dgm:cxn modelId="{FCA88E28-CF9C-4656-A036-FC02BA13B4AC}" srcId="{E207CA68-02D1-464E-8C9F-CAFDBF984CFC}" destId="{88E21908-B69E-4FA9-B0AD-3B2FB20C142A}" srcOrd="2" destOrd="0" parTransId="{F8C9D1A5-D27B-49E9-86E4-F2EC40BC77D5}" sibTransId="{32BED9DC-35BC-4A50-A6D3-91FBA02E66BC}"/>
    <dgm:cxn modelId="{7FEEF115-BA20-4669-B74D-B67C026BC494}" srcId="{E207CA68-02D1-464E-8C9F-CAFDBF984CFC}" destId="{B9992551-761F-4F08-BC99-29264FB0A651}" srcOrd="0" destOrd="0" parTransId="{0E667EB3-C9B0-4D99-B444-16A514BE878D}" sibTransId="{0A8FCF62-AF4A-45A2-ADDF-8D3B8541ABAA}"/>
    <dgm:cxn modelId="{1872F6A7-1D3D-4CC9-8FFA-8EF6E649E5B3}" type="presOf" srcId="{E207CA68-02D1-464E-8C9F-CAFDBF984CFC}" destId="{0E719983-7C4B-4948-8532-83727B637639}" srcOrd="0" destOrd="0" presId="urn:microsoft.com/office/officeart/2005/8/layout/vList3"/>
    <dgm:cxn modelId="{21E1A2A1-E90E-4004-99B6-643EFC1691E4}" type="presOf" srcId="{49AC81B1-8BA3-45D8-B3D7-5F1F5ECAD013}" destId="{73D933BF-74C5-4F95-9F32-2A2867CB13D8}" srcOrd="0" destOrd="0" presId="urn:microsoft.com/office/officeart/2005/8/layout/vList3"/>
    <dgm:cxn modelId="{AE7C2092-03E5-4FA8-A020-3523E557A614}" type="presOf" srcId="{88E21908-B69E-4FA9-B0AD-3B2FB20C142A}" destId="{70F4BA03-FF4D-4992-9613-4E59357AD3C2}" srcOrd="0" destOrd="0" presId="urn:microsoft.com/office/officeart/2005/8/layout/vList3"/>
    <dgm:cxn modelId="{345465BF-7556-43FB-BEA5-7F739372B751}" srcId="{E207CA68-02D1-464E-8C9F-CAFDBF984CFC}" destId="{49AC81B1-8BA3-45D8-B3D7-5F1F5ECAD013}" srcOrd="3" destOrd="0" parTransId="{45AFF7CB-1C74-4DE0-AEA5-EFDF71487F16}" sibTransId="{E859C081-C2A2-415B-AAFA-C3660D8C8872}"/>
    <dgm:cxn modelId="{096BAB34-B60C-4F4F-B701-BF7F593B3AA0}" type="presOf" srcId="{DEFB06FC-0A6B-493B-8FC8-C09F77128632}" destId="{0B586FFC-82E7-49F9-91A6-3AECC3E0CA22}" srcOrd="0" destOrd="0" presId="urn:microsoft.com/office/officeart/2005/8/layout/vList3"/>
    <dgm:cxn modelId="{ED10B7DE-FF83-4378-B3BB-DE6A167907D0}" type="presOf" srcId="{B9992551-761F-4F08-BC99-29264FB0A651}" destId="{85D421B7-18FC-4888-8ADA-BE9392189857}" srcOrd="0" destOrd="0" presId="urn:microsoft.com/office/officeart/2005/8/layout/vList3"/>
    <dgm:cxn modelId="{11215E45-0323-472D-8B63-D177F55E20AA}" type="presParOf" srcId="{0E719983-7C4B-4948-8532-83727B637639}" destId="{7281FB89-F71C-4E69-9B2D-B6ACBD6D2536}" srcOrd="0" destOrd="0" presId="urn:microsoft.com/office/officeart/2005/8/layout/vList3"/>
    <dgm:cxn modelId="{42B2CB30-E4CE-482D-9295-201225E4A5F9}" type="presParOf" srcId="{7281FB89-F71C-4E69-9B2D-B6ACBD6D2536}" destId="{E7095ACD-88D9-4E8D-8067-4C0A596A973D}" srcOrd="0" destOrd="0" presId="urn:microsoft.com/office/officeart/2005/8/layout/vList3"/>
    <dgm:cxn modelId="{83DE2D2E-600C-44E6-A527-06BCA9650DDC}" type="presParOf" srcId="{7281FB89-F71C-4E69-9B2D-B6ACBD6D2536}" destId="{85D421B7-18FC-4888-8ADA-BE9392189857}" srcOrd="1" destOrd="0" presId="urn:microsoft.com/office/officeart/2005/8/layout/vList3"/>
    <dgm:cxn modelId="{A6E2A219-9D03-4C1D-986F-9CE4869772C7}" type="presParOf" srcId="{0E719983-7C4B-4948-8532-83727B637639}" destId="{1179D08C-DE5C-4E50-90DF-54726385D9CE}" srcOrd="1" destOrd="0" presId="urn:microsoft.com/office/officeart/2005/8/layout/vList3"/>
    <dgm:cxn modelId="{965A8E03-CCF9-42CB-913F-96F05E7101A4}" type="presParOf" srcId="{0E719983-7C4B-4948-8532-83727B637639}" destId="{597EF0AD-5265-4946-852F-F2E10172225A}" srcOrd="2" destOrd="0" presId="urn:microsoft.com/office/officeart/2005/8/layout/vList3"/>
    <dgm:cxn modelId="{879A83DF-508C-4F64-835D-FE2EF01EAC26}" type="presParOf" srcId="{597EF0AD-5265-4946-852F-F2E10172225A}" destId="{75F4E482-212D-4A5F-AD50-A2C03FDDB88A}" srcOrd="0" destOrd="0" presId="urn:microsoft.com/office/officeart/2005/8/layout/vList3"/>
    <dgm:cxn modelId="{D88FC68F-EB60-43C0-92F4-770312A52770}" type="presParOf" srcId="{597EF0AD-5265-4946-852F-F2E10172225A}" destId="{0B586FFC-82E7-49F9-91A6-3AECC3E0CA22}" srcOrd="1" destOrd="0" presId="urn:microsoft.com/office/officeart/2005/8/layout/vList3"/>
    <dgm:cxn modelId="{A54BEA9A-BA88-457C-85B3-1CC7FB7076E7}" type="presParOf" srcId="{0E719983-7C4B-4948-8532-83727B637639}" destId="{1D371D3A-8998-4686-BEAC-3228CF5D4527}" srcOrd="3" destOrd="0" presId="urn:microsoft.com/office/officeart/2005/8/layout/vList3"/>
    <dgm:cxn modelId="{4B7839A6-97F7-409B-B709-AFAA400BAE06}" type="presParOf" srcId="{0E719983-7C4B-4948-8532-83727B637639}" destId="{6ED247A2-6F75-4B2A-BD58-BD850CEBE534}" srcOrd="4" destOrd="0" presId="urn:microsoft.com/office/officeart/2005/8/layout/vList3"/>
    <dgm:cxn modelId="{B6B655BF-0A1E-4FF5-A9BB-4D71FAF8D8F5}" type="presParOf" srcId="{6ED247A2-6F75-4B2A-BD58-BD850CEBE534}" destId="{D1601C1D-886C-439E-B422-81B9A40D360B}" srcOrd="0" destOrd="0" presId="urn:microsoft.com/office/officeart/2005/8/layout/vList3"/>
    <dgm:cxn modelId="{75850592-9D8A-48FA-BCD4-91F027D1508E}" type="presParOf" srcId="{6ED247A2-6F75-4B2A-BD58-BD850CEBE534}" destId="{70F4BA03-FF4D-4992-9613-4E59357AD3C2}" srcOrd="1" destOrd="0" presId="urn:microsoft.com/office/officeart/2005/8/layout/vList3"/>
    <dgm:cxn modelId="{7D70CF64-AA7A-4A54-9D29-12B2534ACC7E}" type="presParOf" srcId="{0E719983-7C4B-4948-8532-83727B637639}" destId="{9EB735D9-A6D7-4B5E-985C-91F4AB648979}" srcOrd="5" destOrd="0" presId="urn:microsoft.com/office/officeart/2005/8/layout/vList3"/>
    <dgm:cxn modelId="{1BCB937E-4B02-4996-98CB-E9619794E734}" type="presParOf" srcId="{0E719983-7C4B-4948-8532-83727B637639}" destId="{BECA9AC2-FBE0-4751-95B0-51A35E56746B}" srcOrd="6" destOrd="0" presId="urn:microsoft.com/office/officeart/2005/8/layout/vList3"/>
    <dgm:cxn modelId="{CE48151A-A9C9-4297-B481-4771AD5CF3ED}" type="presParOf" srcId="{BECA9AC2-FBE0-4751-95B0-51A35E56746B}" destId="{A8FF65E8-F221-4B26-8269-6C08840B98A6}" srcOrd="0" destOrd="0" presId="urn:microsoft.com/office/officeart/2005/8/layout/vList3"/>
    <dgm:cxn modelId="{B6E6C7BC-43F8-457D-88C2-2F9338AC2B06}" type="presParOf" srcId="{BECA9AC2-FBE0-4751-95B0-51A35E56746B}" destId="{73D933BF-74C5-4F95-9F32-2A2867CB13D8}" srcOrd="1" destOrd="0" presId="urn:microsoft.com/office/officeart/2005/8/layout/vList3"/>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00D1-0E11-4CAD-A297-A7977739D8A3}">
      <dsp:nvSpPr>
        <dsp:cNvPr id="0" name=""/>
        <dsp:cNvSpPr/>
      </dsp:nvSpPr>
      <dsp:spPr>
        <a:xfrm>
          <a:off x="1719" y="0"/>
          <a:ext cx="1802289" cy="1346448"/>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Assault  GBH = 1 944</a:t>
          </a:r>
          <a:endParaRPr lang="en-US" sz="1600" b="1" kern="1200" dirty="0">
            <a:latin typeface="Arial" panose="020B0604020202020204" pitchFamily="34" charset="0"/>
            <a:cs typeface="Arial" panose="020B0604020202020204" pitchFamily="34" charset="0"/>
          </a:endParaRPr>
        </a:p>
      </dsp:txBody>
      <dsp:txXfrm>
        <a:off x="1719" y="538579"/>
        <a:ext cx="1802289" cy="538579"/>
      </dsp:txXfrm>
    </dsp:sp>
    <dsp:sp modelId="{15A3C727-4B91-4F31-8A3D-08AE12C2943D}">
      <dsp:nvSpPr>
        <dsp:cNvPr id="0" name=""/>
        <dsp:cNvSpPr/>
      </dsp:nvSpPr>
      <dsp:spPr>
        <a:xfrm>
          <a:off x="678680" y="80786"/>
          <a:ext cx="448367" cy="448367"/>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9949CD8-B21D-425C-8910-E44A84C16B49}">
      <dsp:nvSpPr>
        <dsp:cNvPr id="0" name=""/>
        <dsp:cNvSpPr/>
      </dsp:nvSpPr>
      <dsp:spPr>
        <a:xfrm>
          <a:off x="1858078" y="0"/>
          <a:ext cx="1802289" cy="1346448"/>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Rape = 59</a:t>
          </a:r>
          <a:endParaRPr lang="en-US" sz="1800" b="1" kern="1200" dirty="0">
            <a:latin typeface="Arial" panose="020B0604020202020204" pitchFamily="34" charset="0"/>
            <a:cs typeface="Arial" panose="020B0604020202020204" pitchFamily="34" charset="0"/>
          </a:endParaRPr>
        </a:p>
      </dsp:txBody>
      <dsp:txXfrm>
        <a:off x="1858078" y="538579"/>
        <a:ext cx="1802289" cy="538579"/>
      </dsp:txXfrm>
    </dsp:sp>
    <dsp:sp modelId="{FF0FB5C6-0C3B-4CEB-925F-7A8CE59800B9}">
      <dsp:nvSpPr>
        <dsp:cNvPr id="0" name=""/>
        <dsp:cNvSpPr/>
      </dsp:nvSpPr>
      <dsp:spPr>
        <a:xfrm>
          <a:off x="2535039" y="80786"/>
          <a:ext cx="448367" cy="448367"/>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19E8C1A-30CD-41CC-B78A-C1A7F19DA97E}">
      <dsp:nvSpPr>
        <dsp:cNvPr id="0" name=""/>
        <dsp:cNvSpPr/>
      </dsp:nvSpPr>
      <dsp:spPr>
        <a:xfrm>
          <a:off x="3714436" y="0"/>
          <a:ext cx="1802289" cy="1346448"/>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Attempted murder = 198</a:t>
          </a:r>
          <a:endParaRPr lang="en-US" sz="1600" b="1" kern="1200" dirty="0">
            <a:latin typeface="Arial" panose="020B0604020202020204" pitchFamily="34" charset="0"/>
            <a:cs typeface="Arial" panose="020B0604020202020204" pitchFamily="34" charset="0"/>
          </a:endParaRPr>
        </a:p>
      </dsp:txBody>
      <dsp:txXfrm>
        <a:off x="3714436" y="538579"/>
        <a:ext cx="1802289" cy="538579"/>
      </dsp:txXfrm>
    </dsp:sp>
    <dsp:sp modelId="{BF4A46EE-FCA2-44F9-99B5-B987138F075B}">
      <dsp:nvSpPr>
        <dsp:cNvPr id="0" name=""/>
        <dsp:cNvSpPr/>
      </dsp:nvSpPr>
      <dsp:spPr>
        <a:xfrm>
          <a:off x="4391398" y="80786"/>
          <a:ext cx="448367" cy="448367"/>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F0B005A-7D79-4893-9C58-1A08451BF408}">
      <dsp:nvSpPr>
        <dsp:cNvPr id="0" name=""/>
        <dsp:cNvSpPr/>
      </dsp:nvSpPr>
      <dsp:spPr>
        <a:xfrm>
          <a:off x="5570795" y="0"/>
          <a:ext cx="1802289" cy="1346448"/>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Murder = 156</a:t>
          </a:r>
          <a:endParaRPr lang="en-US" sz="1600" b="1" kern="1200" dirty="0">
            <a:latin typeface="Arial" panose="020B0604020202020204" pitchFamily="34" charset="0"/>
            <a:cs typeface="Arial" panose="020B0604020202020204" pitchFamily="34" charset="0"/>
          </a:endParaRPr>
        </a:p>
      </dsp:txBody>
      <dsp:txXfrm>
        <a:off x="5570795" y="538579"/>
        <a:ext cx="1802289" cy="538579"/>
      </dsp:txXfrm>
    </dsp:sp>
    <dsp:sp modelId="{F8DFD644-9D62-4C81-9159-CBAA03F673FE}">
      <dsp:nvSpPr>
        <dsp:cNvPr id="0" name=""/>
        <dsp:cNvSpPr/>
      </dsp:nvSpPr>
      <dsp:spPr>
        <a:xfrm>
          <a:off x="6247756" y="80786"/>
          <a:ext cx="448367" cy="448367"/>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2CFFC82-FCB6-4CF4-97ED-9CC9079C56A2}">
      <dsp:nvSpPr>
        <dsp:cNvPr id="0" name=""/>
        <dsp:cNvSpPr/>
      </dsp:nvSpPr>
      <dsp:spPr>
        <a:xfrm>
          <a:off x="294992" y="1077158"/>
          <a:ext cx="6784820" cy="201967"/>
        </a:xfrm>
        <a:prstGeom prst="leftRightArrow">
          <a:avLst/>
        </a:prstGeom>
        <a:solidFill>
          <a:schemeClr val="accent2">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21B7-18FC-4888-8ADA-BE9392189857}">
      <dsp:nvSpPr>
        <dsp:cNvPr id="0" name=""/>
        <dsp:cNvSpPr/>
      </dsp:nvSpPr>
      <dsp:spPr>
        <a:xfrm rot="10800000">
          <a:off x="634187" y="567145"/>
          <a:ext cx="1679093" cy="845032"/>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72636" tIns="68580" rIns="128016" bIns="68580" numCol="1" spcCol="1270" anchor="ctr" anchorCtr="0">
          <a:noAutofit/>
        </a:bodyPr>
        <a:lstStyle/>
        <a:p>
          <a:pPr lvl="0" algn="l"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 2 </a:t>
          </a:r>
          <a:r>
            <a:rPr lang="en-ZA" sz="1200" b="1" kern="1200" dirty="0" smtClean="0">
              <a:solidFill>
                <a:sysClr val="windowText" lastClr="000000"/>
              </a:solidFill>
              <a:latin typeface="Calibri" panose="020F0502020204030204"/>
              <a:ea typeface="+mn-ea"/>
              <a:cs typeface="+mn-cs"/>
            </a:rPr>
            <a:t>Assault with the intent to grievous bodily harm.</a:t>
          </a:r>
          <a:endParaRPr lang="en-ZA" sz="1200" b="1" kern="1200" dirty="0">
            <a:solidFill>
              <a:sysClr val="windowText" lastClr="000000"/>
            </a:solidFill>
            <a:latin typeface="Calibri" panose="020F0502020204030204"/>
            <a:ea typeface="+mn-ea"/>
            <a:cs typeface="+mn-cs"/>
          </a:endParaRPr>
        </a:p>
      </dsp:txBody>
      <dsp:txXfrm rot="10800000">
        <a:off x="845445" y="567145"/>
        <a:ext cx="1467835" cy="845032"/>
      </dsp:txXfrm>
    </dsp:sp>
    <dsp:sp modelId="{E7095ACD-88D9-4E8D-8067-4C0A596A973D}">
      <dsp:nvSpPr>
        <dsp:cNvPr id="0" name=""/>
        <dsp:cNvSpPr/>
      </dsp:nvSpPr>
      <dsp:spPr>
        <a:xfrm>
          <a:off x="211671" y="567145"/>
          <a:ext cx="845032" cy="845032"/>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0B586FFC-82E7-49F9-91A6-3AECC3E0CA22}">
      <dsp:nvSpPr>
        <dsp:cNvPr id="0" name=""/>
        <dsp:cNvSpPr/>
      </dsp:nvSpPr>
      <dsp:spPr>
        <a:xfrm rot="10800000">
          <a:off x="718595" y="1712087"/>
          <a:ext cx="1679093" cy="845032"/>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72636" tIns="68580" rIns="128016" bIns="68580" numCol="1" spcCol="1270" anchor="ctr" anchorCtr="0">
          <a:noAutofit/>
        </a:bodyPr>
        <a:lstStyle/>
        <a:p>
          <a:pPr lvl="0" algn="l"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1</a:t>
          </a:r>
          <a:r>
            <a:rPr lang="en-ZA" sz="1200" b="1" kern="1200" dirty="0" smtClean="0">
              <a:solidFill>
                <a:sysClr val="windowText" lastClr="000000"/>
              </a:solidFill>
              <a:latin typeface="Calibri" panose="020F0502020204030204"/>
              <a:ea typeface="+mn-ea"/>
              <a:cs typeface="+mn-cs"/>
            </a:rPr>
            <a:t> Arson</a:t>
          </a:r>
          <a:endParaRPr lang="en-ZA" sz="1200" b="1" kern="1200" dirty="0">
            <a:solidFill>
              <a:sysClr val="windowText" lastClr="000000"/>
            </a:solidFill>
            <a:latin typeface="Calibri" panose="020F0502020204030204"/>
            <a:ea typeface="+mn-ea"/>
            <a:cs typeface="+mn-cs"/>
          </a:endParaRPr>
        </a:p>
      </dsp:txBody>
      <dsp:txXfrm rot="10800000">
        <a:off x="929853" y="1712087"/>
        <a:ext cx="1467835" cy="845032"/>
      </dsp:txXfrm>
    </dsp:sp>
    <dsp:sp modelId="{75F4E482-212D-4A5F-AD50-A2C03FDDB88A}">
      <dsp:nvSpPr>
        <dsp:cNvPr id="0" name=""/>
        <dsp:cNvSpPr/>
      </dsp:nvSpPr>
      <dsp:spPr>
        <a:xfrm>
          <a:off x="211671" y="1664427"/>
          <a:ext cx="845032" cy="8450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0F4BA03-FF4D-4992-9613-4E59357AD3C2}">
      <dsp:nvSpPr>
        <dsp:cNvPr id="0" name=""/>
        <dsp:cNvSpPr/>
      </dsp:nvSpPr>
      <dsp:spPr>
        <a:xfrm rot="10800000">
          <a:off x="634187" y="2761708"/>
          <a:ext cx="1679093" cy="845032"/>
        </a:xfrm>
        <a:prstGeom prst="homePlate">
          <a:avLst/>
        </a:prstGeom>
        <a:solidFill>
          <a:srgbClr val="5B9BD5">
            <a:shade val="50000"/>
            <a:hueOff val="222839"/>
            <a:satOff val="5970"/>
            <a:lumOff val="26302"/>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72636" tIns="45720" rIns="85344" bIns="457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Text" lastClr="000000"/>
              </a:solidFill>
              <a:latin typeface="Calibri" panose="020F0502020204030204"/>
              <a:ea typeface="+mn-ea"/>
              <a:cs typeface="+mn-cs"/>
            </a:rPr>
            <a:t>1 Attempted Murder</a:t>
          </a:r>
          <a:endParaRPr lang="en-ZA" sz="1200" b="1" kern="1200" dirty="0">
            <a:solidFill>
              <a:sysClr val="windowText" lastClr="000000"/>
            </a:solidFill>
            <a:latin typeface="Calibri" panose="020F0502020204030204"/>
            <a:ea typeface="+mn-ea"/>
            <a:cs typeface="+mn-cs"/>
          </a:endParaRPr>
        </a:p>
      </dsp:txBody>
      <dsp:txXfrm rot="10800000">
        <a:off x="845445" y="2761708"/>
        <a:ext cx="1467835" cy="845032"/>
      </dsp:txXfrm>
    </dsp:sp>
    <dsp:sp modelId="{D1601C1D-886C-439E-B422-81B9A40D360B}">
      <dsp:nvSpPr>
        <dsp:cNvPr id="0" name=""/>
        <dsp:cNvSpPr/>
      </dsp:nvSpPr>
      <dsp:spPr>
        <a:xfrm>
          <a:off x="211671" y="2761708"/>
          <a:ext cx="845032" cy="845032"/>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3D933BF-74C5-4F95-9F32-2A2867CB13D8}">
      <dsp:nvSpPr>
        <dsp:cNvPr id="0" name=""/>
        <dsp:cNvSpPr/>
      </dsp:nvSpPr>
      <dsp:spPr>
        <a:xfrm rot="10800000">
          <a:off x="668374" y="3810722"/>
          <a:ext cx="1679093" cy="758535"/>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72636"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 6 </a:t>
          </a:r>
          <a:r>
            <a:rPr lang="en-ZA" sz="1200" b="1" kern="1200" dirty="0" smtClean="0">
              <a:solidFill>
                <a:sysClr val="windowText" lastClr="000000"/>
              </a:solidFill>
              <a:latin typeface="Calibri" panose="020F0502020204030204"/>
              <a:ea typeface="+mn-ea"/>
              <a:cs typeface="+mn-cs"/>
            </a:rPr>
            <a:t>Robbery at residential premises</a:t>
          </a:r>
          <a:endParaRPr lang="en-ZA" sz="1200" b="1" kern="1200" dirty="0">
            <a:solidFill>
              <a:sysClr val="windowText" lastClr="000000"/>
            </a:solidFill>
            <a:latin typeface="Calibri" panose="020F0502020204030204"/>
            <a:ea typeface="+mn-ea"/>
            <a:cs typeface="+mn-cs"/>
          </a:endParaRPr>
        </a:p>
      </dsp:txBody>
      <dsp:txXfrm rot="10800000">
        <a:off x="858008" y="3810722"/>
        <a:ext cx="1489459" cy="758535"/>
      </dsp:txXfrm>
    </dsp:sp>
    <dsp:sp modelId="{A8FF65E8-F221-4B26-8269-6C08840B98A6}">
      <dsp:nvSpPr>
        <dsp:cNvPr id="0" name=""/>
        <dsp:cNvSpPr/>
      </dsp:nvSpPr>
      <dsp:spPr>
        <a:xfrm>
          <a:off x="211671" y="3858990"/>
          <a:ext cx="845032" cy="845032"/>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0.58522</cdr:x>
      <cdr:y>0</cdr:y>
    </cdr:from>
    <cdr:to>
      <cdr:x>0.97398</cdr:x>
      <cdr:y>0.20125</cdr:y>
    </cdr:to>
    <cdr:sp macro="" textlink="">
      <cdr:nvSpPr>
        <cdr:cNvPr id="2" name="TextBox 1"/>
        <cdr:cNvSpPr txBox="1"/>
      </cdr:nvSpPr>
      <cdr:spPr>
        <a:xfrm xmlns:a="http://schemas.openxmlformats.org/drawingml/2006/main">
          <a:off x="6467459" y="-1232555"/>
          <a:ext cx="4296334" cy="721022"/>
        </a:xfrm>
        <a:prstGeom xmlns:a="http://schemas.openxmlformats.org/drawingml/2006/main" prst="rect">
          <a:avLst/>
        </a:prstGeom>
        <a:solidFill xmlns:a="http://schemas.openxmlformats.org/drawingml/2006/main">
          <a:schemeClr val="accent1"/>
        </a:solidFill>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none" rtlCol="0"/>
        <a:lstStyle xmlns:a="http://schemas.openxmlformats.org/drawingml/2006/main"/>
        <a:p xmlns:a="http://schemas.openxmlformats.org/drawingml/2006/main">
          <a:r>
            <a:rPr lang="en-ZA" sz="1600" b="1" dirty="0" smtClean="0">
              <a:latin typeface="Arial" panose="020B0604020202020204" pitchFamily="34" charset="0"/>
              <a:cs typeface="Arial" panose="020B0604020202020204" pitchFamily="34" charset="0"/>
            </a:rPr>
            <a:t>Confirmed counts where liquor and drugs </a:t>
          </a:r>
        </a:p>
        <a:p xmlns:a="http://schemas.openxmlformats.org/drawingml/2006/main">
          <a:r>
            <a:rPr lang="en-ZA" sz="1600" b="1" dirty="0" smtClean="0">
              <a:latin typeface="Arial" panose="020B0604020202020204" pitchFamily="34" charset="0"/>
              <a:cs typeface="Arial" panose="020B0604020202020204" pitchFamily="34" charset="0"/>
            </a:rPr>
            <a:t>were involved</a:t>
          </a:r>
          <a:endParaRPr lang="en-ZA" sz="16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0.46953</cdr:x>
      <cdr:y>0.10589</cdr:y>
    </cdr:from>
    <cdr:to>
      <cdr:x>0.58601</cdr:x>
      <cdr:y>0.31195</cdr:y>
    </cdr:to>
    <cdr:sp macro="" textlink="">
      <cdr:nvSpPr>
        <cdr:cNvPr id="2" name="Rectangle 1"/>
        <cdr:cNvSpPr/>
      </cdr:nvSpPr>
      <cdr:spPr>
        <a:xfrm xmlns:a="http://schemas.openxmlformats.org/drawingml/2006/main">
          <a:off x="4373667" y="305909"/>
          <a:ext cx="1085021" cy="595312"/>
        </a:xfrm>
        <a:prstGeom xmlns:a="http://schemas.openxmlformats.org/drawingml/2006/main" prst="rect">
          <a:avLst/>
        </a:prstGeom>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6 off duty</a:t>
          </a:r>
        </a:p>
        <a:p xmlns:a="http://schemas.openxmlformats.org/drawingml/2006/main">
          <a:pPr algn="ctr"/>
          <a:r>
            <a:rPr lang="en-ZA" sz="1200" b="1" dirty="0" smtClean="0">
              <a:solidFill>
                <a:schemeClr val="tx1"/>
              </a:solidFill>
            </a:rPr>
            <a:t>3 on duty</a:t>
          </a:r>
          <a:endParaRPr lang="en-ZA" sz="1200" b="1" dirty="0">
            <a:solidFill>
              <a:schemeClr val="tx1"/>
            </a:solidFill>
          </a:endParaRPr>
        </a:p>
      </cdr:txBody>
    </cdr:sp>
  </cdr:relSizeAnchor>
  <cdr:relSizeAnchor xmlns:cdr="http://schemas.openxmlformats.org/drawingml/2006/chartDrawing">
    <cdr:from>
      <cdr:x>0.82092</cdr:x>
      <cdr:y>0.09985</cdr:y>
    </cdr:from>
    <cdr:to>
      <cdr:x>0.93385</cdr:x>
      <cdr:y>0.31985</cdr:y>
    </cdr:to>
    <cdr:sp macro="" textlink="">
      <cdr:nvSpPr>
        <cdr:cNvPr id="3" name="Rectangle 2"/>
        <cdr:cNvSpPr/>
      </cdr:nvSpPr>
      <cdr:spPr>
        <a:xfrm xmlns:a="http://schemas.openxmlformats.org/drawingml/2006/main">
          <a:off x="7646949" y="288476"/>
          <a:ext cx="1051894" cy="635586"/>
        </a:xfrm>
        <a:prstGeom xmlns:a="http://schemas.openxmlformats.org/drawingml/2006/main" prst="rect">
          <a:avLst/>
        </a:prstGeom>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4 off duty</a:t>
          </a:r>
        </a:p>
        <a:p xmlns:a="http://schemas.openxmlformats.org/drawingml/2006/main">
          <a:pPr algn="ctr"/>
          <a:r>
            <a:rPr lang="en-ZA" sz="1200" b="1" dirty="0" smtClean="0">
              <a:solidFill>
                <a:schemeClr val="tx1"/>
              </a:solidFill>
            </a:rPr>
            <a:t>6 on duty</a:t>
          </a:r>
          <a:endParaRPr lang="en-ZA" sz="1200" b="1" dirty="0">
            <a:solidFill>
              <a:schemeClr val="tx1"/>
            </a:solidFill>
          </a:endParaRPr>
        </a:p>
      </cdr:txBody>
    </cdr:sp>
  </cdr:relSizeAnchor>
  <cdr:relSizeAnchor xmlns:cdr="http://schemas.openxmlformats.org/drawingml/2006/chartDrawing">
    <cdr:from>
      <cdr:x>0.06489</cdr:x>
      <cdr:y>0.5</cdr:y>
    </cdr:from>
    <cdr:to>
      <cdr:x>0.17372</cdr:x>
      <cdr:y>0.7047</cdr:y>
    </cdr:to>
    <cdr:sp macro="" textlink="">
      <cdr:nvSpPr>
        <cdr:cNvPr id="4" name="Rectangle 3"/>
        <cdr:cNvSpPr/>
      </cdr:nvSpPr>
      <cdr:spPr>
        <a:xfrm xmlns:a="http://schemas.openxmlformats.org/drawingml/2006/main">
          <a:off x="604458" y="1444518"/>
          <a:ext cx="1013791" cy="591378"/>
        </a:xfrm>
        <a:prstGeom xmlns:a="http://schemas.openxmlformats.org/drawingml/2006/main" prst="rect">
          <a:avLst/>
        </a:prstGeom>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3 off duty</a:t>
          </a:r>
        </a:p>
        <a:p xmlns:a="http://schemas.openxmlformats.org/drawingml/2006/main">
          <a:pPr algn="ctr"/>
          <a:r>
            <a:rPr lang="en-ZA" sz="1200" b="1" dirty="0" smtClean="0">
              <a:solidFill>
                <a:schemeClr val="tx1"/>
              </a:solidFill>
            </a:rPr>
            <a:t>2 on duty</a:t>
          </a:r>
          <a:endParaRPr lang="en-ZA" sz="1200" b="1" dirty="0">
            <a:solidFill>
              <a:schemeClr val="tx1"/>
            </a:solidFill>
          </a:endParaRPr>
        </a:p>
      </cdr:txBody>
    </cdr:sp>
  </cdr:relSizeAnchor>
  <cdr:relSizeAnchor xmlns:cdr="http://schemas.openxmlformats.org/drawingml/2006/chartDrawing">
    <cdr:from>
      <cdr:x>0.07854</cdr:x>
      <cdr:y>0.11129</cdr:y>
    </cdr:from>
    <cdr:to>
      <cdr:x>0.18311</cdr:x>
      <cdr:y>0.33129</cdr:y>
    </cdr:to>
    <cdr:sp macro="" textlink="">
      <cdr:nvSpPr>
        <cdr:cNvPr id="6" name="Rectangle 5"/>
        <cdr:cNvSpPr/>
      </cdr:nvSpPr>
      <cdr:spPr>
        <a:xfrm xmlns:a="http://schemas.openxmlformats.org/drawingml/2006/main">
          <a:off x="731631" y="321517"/>
          <a:ext cx="974034" cy="635586"/>
        </a:xfrm>
        <a:prstGeom xmlns:a="http://schemas.openxmlformats.org/drawingml/2006/main" prst="rect">
          <a:avLst/>
        </a:prstGeom>
        <a:solidFill xmlns:a="http://schemas.openxmlformats.org/drawingml/2006/main">
          <a:schemeClr val="accent6"/>
        </a:solidFill>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10 off duty</a:t>
          </a:r>
        </a:p>
        <a:p xmlns:a="http://schemas.openxmlformats.org/drawingml/2006/main">
          <a:pPr algn="ctr"/>
          <a:r>
            <a:rPr lang="en-ZA" sz="1200" b="1" dirty="0" smtClean="0">
              <a:solidFill>
                <a:schemeClr val="tx1"/>
              </a:solidFill>
            </a:rPr>
            <a:t>0 on duty</a:t>
          </a:r>
        </a:p>
      </cdr:txBody>
    </cdr:sp>
  </cdr:relSizeAnchor>
  <cdr:relSizeAnchor xmlns:cdr="http://schemas.openxmlformats.org/drawingml/2006/chartDrawing">
    <cdr:from>
      <cdr:x>0.80581</cdr:x>
      <cdr:y>0.48855</cdr:y>
    </cdr:from>
    <cdr:to>
      <cdr:x>0.92211</cdr:x>
      <cdr:y>0.70185</cdr:y>
    </cdr:to>
    <cdr:sp macro="" textlink="">
      <cdr:nvSpPr>
        <cdr:cNvPr id="7" name="Rectangle 6"/>
        <cdr:cNvSpPr/>
      </cdr:nvSpPr>
      <cdr:spPr>
        <a:xfrm xmlns:a="http://schemas.openxmlformats.org/drawingml/2006/main">
          <a:off x="7506147" y="1411451"/>
          <a:ext cx="1083365" cy="616226"/>
        </a:xfrm>
        <a:prstGeom xmlns:a="http://schemas.openxmlformats.org/drawingml/2006/main" prst="rect">
          <a:avLst/>
        </a:prstGeom>
        <a:solidFill xmlns:a="http://schemas.openxmlformats.org/drawingml/2006/main">
          <a:schemeClr val="accent6"/>
        </a:solidFill>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4 off duty</a:t>
          </a:r>
        </a:p>
        <a:p xmlns:a="http://schemas.openxmlformats.org/drawingml/2006/main">
          <a:pPr algn="ctr"/>
          <a:r>
            <a:rPr lang="en-ZA" sz="1200" b="1" dirty="0">
              <a:solidFill>
                <a:schemeClr val="tx1"/>
              </a:solidFill>
            </a:rPr>
            <a:t>5</a:t>
          </a:r>
          <a:r>
            <a:rPr lang="en-ZA" sz="1200" b="1" dirty="0" smtClean="0">
              <a:solidFill>
                <a:schemeClr val="tx1"/>
              </a:solidFill>
            </a:rPr>
            <a:t> on duty</a:t>
          </a:r>
          <a:endParaRPr lang="en-ZA" sz="1200" b="1" dirty="0">
            <a:solidFill>
              <a:schemeClr val="tx1"/>
            </a:solidFill>
          </a:endParaRPr>
        </a:p>
      </cdr:txBody>
    </cdr:sp>
  </cdr:relSizeAnchor>
  <cdr:relSizeAnchor xmlns:cdr="http://schemas.openxmlformats.org/drawingml/2006/chartDrawing">
    <cdr:from>
      <cdr:x>0.439</cdr:x>
      <cdr:y>0.539</cdr:y>
    </cdr:from>
    <cdr:to>
      <cdr:x>0.54036</cdr:x>
      <cdr:y>0.7523</cdr:y>
    </cdr:to>
    <cdr:sp macro="" textlink="">
      <cdr:nvSpPr>
        <cdr:cNvPr id="8" name="Rectangle 7"/>
        <cdr:cNvSpPr/>
      </cdr:nvSpPr>
      <cdr:spPr>
        <a:xfrm xmlns:a="http://schemas.openxmlformats.org/drawingml/2006/main">
          <a:off x="4089314" y="1557193"/>
          <a:ext cx="944217" cy="616226"/>
        </a:xfrm>
        <a:prstGeom xmlns:a="http://schemas.openxmlformats.org/drawingml/2006/main" prst="rect">
          <a:avLst/>
        </a:prstGeom>
        <a:solidFill xmlns:a="http://schemas.openxmlformats.org/drawingml/2006/main">
          <a:schemeClr val="accent6"/>
        </a:solidFill>
        <a:scene3d xmlns:a="http://schemas.openxmlformats.org/drawingml/2006/main">
          <a:camera prst="orthographicFront"/>
          <a:lightRig rig="threePt" dir="t"/>
        </a:scene3d>
        <a:sp3d xmlns:a="http://schemas.openxmlformats.org/drawingml/2006/main">
          <a:bevelT prst="angle"/>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ZA" sz="1200" b="1" dirty="0" smtClean="0">
              <a:solidFill>
                <a:schemeClr val="tx1"/>
              </a:solidFill>
            </a:rPr>
            <a:t>6 off duty</a:t>
          </a:r>
        </a:p>
        <a:p xmlns:a="http://schemas.openxmlformats.org/drawingml/2006/main">
          <a:pPr algn="ctr"/>
          <a:r>
            <a:rPr lang="en-ZA" sz="1200" b="1" dirty="0" smtClean="0">
              <a:solidFill>
                <a:schemeClr val="tx1"/>
              </a:solidFill>
            </a:rPr>
            <a:t>2 on duty</a:t>
          </a:r>
        </a:p>
      </cdr:txBody>
    </cdr:sp>
  </cdr:relSizeAnchor>
</c:userShapes>
</file>

<file path=ppt/drawings/drawing3.xml><?xml version="1.0" encoding="utf-8"?>
<c:userShapes xmlns:c="http://schemas.openxmlformats.org/drawingml/2006/chart">
  <cdr:relSizeAnchor xmlns:cdr="http://schemas.openxmlformats.org/drawingml/2006/chartDrawing">
    <cdr:from>
      <cdr:x>0.02809</cdr:x>
      <cdr:y>0</cdr:y>
    </cdr:from>
    <cdr:to>
      <cdr:x>0.18409</cdr:x>
      <cdr:y>0.19335</cdr:y>
    </cdr:to>
    <cdr:sp macro="" textlink="">
      <cdr:nvSpPr>
        <cdr:cNvPr id="2" name="TextBox 1"/>
        <cdr:cNvSpPr txBox="1"/>
      </cdr:nvSpPr>
      <cdr:spPr>
        <a:xfrm xmlns:a="http://schemas.openxmlformats.org/drawingml/2006/main">
          <a:off x="245807" y="0"/>
          <a:ext cx="1365250" cy="594488"/>
        </a:xfrm>
        <a:prstGeom xmlns:a="http://schemas.openxmlformats.org/drawingml/2006/main" prst="rect">
          <a:avLst/>
        </a:prstGeom>
        <a:solidFill xmlns:a="http://schemas.openxmlformats.org/drawingml/2006/main">
          <a:schemeClr val="accent2"/>
        </a:solidFill>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none" rtlCol="0"/>
        <a:lstStyle xmlns:a="http://schemas.openxmlformats.org/drawingml/2006/main"/>
        <a:p xmlns:a="http://schemas.openxmlformats.org/drawingml/2006/main">
          <a:r>
            <a:rPr lang="en-ZA" sz="1200" b="1" dirty="0" smtClean="0">
              <a:latin typeface="Arial" panose="020B0604020202020204" pitchFamily="34" charset="0"/>
              <a:cs typeface="Arial" panose="020B0604020202020204" pitchFamily="34" charset="0"/>
            </a:rPr>
            <a:t>11 incidents </a:t>
          </a:r>
        </a:p>
        <a:p xmlns:a="http://schemas.openxmlformats.org/drawingml/2006/main">
          <a:r>
            <a:rPr lang="en-ZA" sz="1200" b="1" dirty="0" smtClean="0">
              <a:latin typeface="Arial" panose="020B0604020202020204" pitchFamily="34" charset="0"/>
              <a:cs typeface="Arial" panose="020B0604020202020204" pitchFamily="34" charset="0"/>
            </a:rPr>
            <a:t>with 12 victims</a:t>
          </a:r>
          <a:endParaRPr lang="en-ZA" sz="12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D7892499-378C-4B99-9EEA-4F454C396037}" type="datetimeFigureOut">
              <a:rPr lang="en-ZA" smtClean="0"/>
              <a:t>2022/06/01</a:t>
            </a:fld>
            <a:endParaRPr lang="en-ZA"/>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93E69A92-5F7D-4A22-825B-763D4B3F6822}" type="slidenum">
              <a:rPr lang="en-ZA" smtClean="0"/>
              <a:t>‹#›</a:t>
            </a:fld>
            <a:endParaRPr lang="en-ZA"/>
          </a:p>
        </p:txBody>
      </p:sp>
    </p:spTree>
    <p:extLst>
      <p:ext uri="{BB962C8B-B14F-4D97-AF65-F5344CB8AC3E}">
        <p14:creationId xmlns:p14="http://schemas.microsoft.com/office/powerpoint/2010/main" val="167579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68DC1F-86CA-47B9-9F14-0996E48587B8}" type="datetimeFigureOut">
              <a:rPr lang="en-ZA" smtClean="0"/>
              <a:t>2022/06/01</a:t>
            </a:fld>
            <a:endParaRPr lang="en-ZA"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9B7BCA9F-F0C4-4676-B2A5-1B993AB766C1}" type="slidenum">
              <a:rPr lang="en-ZA" smtClean="0"/>
              <a:t>‹#›</a:t>
            </a:fld>
            <a:endParaRPr lang="en-ZA" dirty="0"/>
          </a:p>
        </p:txBody>
      </p:sp>
    </p:spTree>
    <p:extLst>
      <p:ext uri="{BB962C8B-B14F-4D97-AF65-F5344CB8AC3E}">
        <p14:creationId xmlns:p14="http://schemas.microsoft.com/office/powerpoint/2010/main" val="10544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1</a:t>
            </a:fld>
            <a:endParaRPr lang="en-ZA" dirty="0"/>
          </a:p>
        </p:txBody>
      </p:sp>
    </p:spTree>
    <p:extLst>
      <p:ext uri="{BB962C8B-B14F-4D97-AF65-F5344CB8AC3E}">
        <p14:creationId xmlns:p14="http://schemas.microsoft.com/office/powerpoint/2010/main" val="38093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7</a:t>
            </a:fld>
            <a:endParaRPr lang="en-ZA" dirty="0"/>
          </a:p>
        </p:txBody>
      </p:sp>
    </p:spTree>
    <p:extLst>
      <p:ext uri="{BB962C8B-B14F-4D97-AF65-F5344CB8AC3E}">
        <p14:creationId xmlns:p14="http://schemas.microsoft.com/office/powerpoint/2010/main" val="3708615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lgn="r">
              <a:defRPr/>
            </a:lvl1p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4000" b="1"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60602" y="6476020"/>
            <a:ext cx="2154143" cy="274320"/>
          </a:xfrm>
        </p:spPr>
        <p:txBody>
          <a:bodyPr/>
          <a:lstStyle>
            <a:lvl1pPr algn="l">
              <a:defRPr/>
            </a:lvl1pPr>
          </a:lstStyle>
          <a:p>
            <a:fld id="{A3CDBE26-EB7A-4FD7-AB44-4E318630BE07}" type="datetime1">
              <a:rPr lang="en-ZA" smtClean="0"/>
              <a:t>2022/06/01</a:t>
            </a:fld>
            <a:endParaRPr lang="en-Z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941" y="101600"/>
            <a:ext cx="1212851" cy="1212850"/>
          </a:xfrm>
          <a:prstGeom prst="rect">
            <a:avLst/>
          </a:prstGeom>
        </p:spPr>
      </p:pic>
    </p:spTree>
    <p:extLst>
      <p:ext uri="{BB962C8B-B14F-4D97-AF65-F5344CB8AC3E}">
        <p14:creationId xmlns:p14="http://schemas.microsoft.com/office/powerpoint/2010/main" val="125010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9605A-4194-4DEA-95E6-07FF263B9DE9}" type="datetime1">
              <a:rPr lang="en-ZA" smtClean="0"/>
              <a:t>2022/06/01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7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6A30A-4018-4D94-BBB6-9F4F3B661556}" type="datetime1">
              <a:rPr lang="en-ZA" smtClean="0"/>
              <a:t>2022/06/01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val="158729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6A884-BA68-41A5-8388-155EC532CD9B}" type="datetime1">
              <a:rPr lang="en-ZA" smtClean="0"/>
              <a:t>2022/06/01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80008" y="4105953"/>
            <a:ext cx="11091169" cy="539865"/>
          </a:xfrm>
        </p:spPr>
        <p:txBody>
          <a:bodyPr anchor="ctr">
            <a:noAutofit/>
          </a:bodyPr>
          <a:lstStyle>
            <a:lvl1pPr algn="ctr">
              <a:defRPr sz="3600" b="0">
                <a:solidFill>
                  <a:schemeClr val="tx1"/>
                </a:solidFill>
                <a:latin typeface="Segoe UI" panose="020B0502040204020203" pitchFamily="34" charset="0"/>
                <a:cs typeface="Segoe UI" panose="020B0502040204020203" pitchFamily="34" charset="0"/>
              </a:defRPr>
            </a:lvl1pPr>
          </a:lstStyle>
          <a:p>
            <a:r>
              <a:rPr lang="en-US" dirty="0" smtClean="0"/>
              <a:t>Click </a:t>
            </a:r>
            <a:r>
              <a:rPr lang="en-US" dirty="0"/>
              <a:t>to edit </a:t>
            </a:r>
            <a:r>
              <a:rPr lang="en-US" dirty="0" smtClean="0"/>
              <a:t>title</a:t>
            </a:r>
            <a:endParaRPr lang="en-US" dirty="0"/>
          </a:p>
        </p:txBody>
      </p:sp>
      <p:pic>
        <p:nvPicPr>
          <p:cNvPr id="3" name="Picture 2"/>
          <p:cNvPicPr>
            <a:picLocks noChangeAspect="1"/>
          </p:cNvPicPr>
          <p:nvPr userDrawn="1"/>
        </p:nvPicPr>
        <p:blipFill>
          <a:blip r:embed="rId2"/>
          <a:stretch>
            <a:fillRect/>
          </a:stretch>
        </p:blipFill>
        <p:spPr>
          <a:xfrm>
            <a:off x="0" y="0"/>
            <a:ext cx="12192000" cy="1962364"/>
          </a:xfrm>
          <a:prstGeom prst="rect">
            <a:avLst/>
          </a:prstGeom>
          <a:ln w="28575">
            <a:solidFill>
              <a:srgbClr val="FFCB05"/>
            </a:solidFill>
          </a:ln>
        </p:spPr>
      </p:pic>
    </p:spTree>
    <p:extLst>
      <p:ext uri="{BB962C8B-B14F-4D97-AF65-F5344CB8AC3E}">
        <p14:creationId xmlns:p14="http://schemas.microsoft.com/office/powerpoint/2010/main" val="730597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659"/>
            <a:ext cx="12192000" cy="5563402"/>
          </a:xfrm>
        </p:spPr>
        <p:txBody>
          <a:bodyPr>
            <a:normAutofit/>
          </a:bodyPr>
          <a:lstStyle>
            <a:lvl1pPr marL="342900" indent="-342900">
              <a:buClrTx/>
              <a:buFont typeface="Symbol" panose="05050102010706020507" pitchFamily="18" charset="2"/>
              <a:buChar char="®"/>
              <a:defRPr sz="28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382588">
              <a:buClrTx/>
              <a:buFont typeface="Segoe UI" panose="020B0502040204020203" pitchFamily="34" charset="0"/>
              <a:buChar char="ꟷ"/>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buClrTx/>
              <a:buFont typeface="Wingdings" panose="05000000000000000000" pitchFamily="2" charset="2"/>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buClrTx/>
              <a:buFont typeface="Arial" panose="020B0604020202020204" pitchFamily="34" charset="0"/>
              <a:buChar char="•"/>
              <a:defRPr sz="18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buClrTx/>
              <a:buFont typeface="Wingdings" panose="05000000000000000000" pitchFamily="2" charset="2"/>
              <a:buChar char="Ø"/>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txBox="1">
            <a:spLocks/>
          </p:cNvSpPr>
          <p:nvPr userDrawn="1"/>
        </p:nvSpPr>
        <p:spPr>
          <a:xfrm>
            <a:off x="429275" y="583609"/>
            <a:ext cx="667780" cy="282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23F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9E4338-7AC6-457C-8DAE-304505DA8541}" type="slidenum">
              <a:rPr lang="en-ZA" sz="1200" smtClean="0">
                <a:solidFill>
                  <a:schemeClr val="bg1"/>
                </a:solidFill>
              </a:rPr>
              <a:pPr/>
              <a:t>‹#›</a:t>
            </a:fld>
            <a:endParaRPr lang="en-ZA" sz="1200" dirty="0">
              <a:solidFill>
                <a:schemeClr val="bg1"/>
              </a:solidFill>
            </a:endParaRPr>
          </a:p>
        </p:txBody>
      </p:sp>
      <p:sp>
        <p:nvSpPr>
          <p:cNvPr id="11" name="Rectangle 10"/>
          <p:cNvSpPr/>
          <p:nvPr userDrawn="1"/>
        </p:nvSpPr>
        <p:spPr>
          <a:xfrm>
            <a:off x="0" y="-2053"/>
            <a:ext cx="12192000" cy="8471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2000" dirty="0">
              <a:latin typeface="Segoe UI" panose="020B0502040204020203" pitchFamily="34" charset="0"/>
              <a:cs typeface="Segoe UI" panose="020B0502040204020203" pitchFamily="34" charset="0"/>
            </a:endParaRPr>
          </a:p>
        </p:txBody>
      </p:sp>
      <p:sp>
        <p:nvSpPr>
          <p:cNvPr id="10" name="Title 1"/>
          <p:cNvSpPr>
            <a:spLocks noGrp="1"/>
          </p:cNvSpPr>
          <p:nvPr>
            <p:ph type="ctrTitle" hasCustomPrompt="1"/>
          </p:nvPr>
        </p:nvSpPr>
        <p:spPr>
          <a:xfrm>
            <a:off x="87757" y="159586"/>
            <a:ext cx="11026128" cy="539865"/>
          </a:xfrm>
          <a:noFill/>
        </p:spPr>
        <p:txBody>
          <a:bodyPr anchor="ctr">
            <a:noAutofit/>
          </a:bodyPr>
          <a:lstStyle>
            <a:lvl1pPr algn="l">
              <a:defRPr sz="2400" b="0">
                <a:solidFill>
                  <a:srgbClr val="FFCB05"/>
                </a:solidFill>
                <a:latin typeface="Segoe UI" panose="020B0502040204020203" pitchFamily="34" charset="0"/>
                <a:cs typeface="Segoe UI" panose="020B0502040204020203" pitchFamily="34" charset="0"/>
              </a:defRPr>
            </a:lvl1pPr>
          </a:lstStyle>
          <a:p>
            <a:r>
              <a:rPr lang="en-US" dirty="0"/>
              <a:t>Click to edit </a:t>
            </a:r>
            <a:r>
              <a:rPr lang="en-US" dirty="0" smtClean="0"/>
              <a:t>title</a:t>
            </a:r>
            <a:endParaRPr lang="en-US" dirty="0"/>
          </a:p>
        </p:txBody>
      </p:sp>
      <p:pic>
        <p:nvPicPr>
          <p:cNvPr id="4" name="Picture 3"/>
          <p:cNvPicPr>
            <a:picLocks noChangeAspect="1"/>
          </p:cNvPicPr>
          <p:nvPr userDrawn="1"/>
        </p:nvPicPr>
        <p:blipFill>
          <a:blip r:embed="rId2"/>
          <a:stretch>
            <a:fillRect/>
          </a:stretch>
        </p:blipFill>
        <p:spPr>
          <a:xfrm>
            <a:off x="11178926" y="71439"/>
            <a:ext cx="948033" cy="714338"/>
          </a:xfrm>
          <a:prstGeom prst="rect">
            <a:avLst/>
          </a:prstGeom>
        </p:spPr>
      </p:pic>
    </p:spTree>
    <p:extLst>
      <p:ext uri="{BB962C8B-B14F-4D97-AF65-F5344CB8AC3E}">
        <p14:creationId xmlns:p14="http://schemas.microsoft.com/office/powerpoint/2010/main" val="2624582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24130" y="6470704"/>
            <a:ext cx="2154143" cy="274320"/>
          </a:xfrm>
        </p:spPr>
        <p:txBody>
          <a:bodyPr/>
          <a:lstStyle>
            <a:lvl1pPr>
              <a:defRPr sz="1200"/>
            </a:lvl1pPr>
          </a:lstStyle>
          <a:p>
            <a:fld id="{D38F119F-04F8-4159-A3F3-D2D68A393C48}" type="datetime1">
              <a:rPr lang="en-ZA" smtClean="0"/>
              <a:t>2022/06/01</a:t>
            </a:fld>
            <a:endParaRPr lang="en-ZA" dirty="0"/>
          </a:p>
        </p:txBody>
      </p:sp>
      <p:sp>
        <p:nvSpPr>
          <p:cNvPr id="5" name="Footer Placeholder 4"/>
          <p:cNvSpPr>
            <a:spLocks noGrp="1"/>
          </p:cNvSpPr>
          <p:nvPr>
            <p:ph type="ftr" sz="quarter" idx="11"/>
          </p:nvPr>
        </p:nvSpPr>
        <p:spPr>
          <a:xfrm>
            <a:off x="3242931" y="6470704"/>
            <a:ext cx="7501461" cy="274320"/>
          </a:xfrm>
        </p:spPr>
        <p:txBody>
          <a:bodyPr/>
          <a:lstStyle>
            <a:lvl1pPr algn="ctr">
              <a:defRPr sz="1200"/>
            </a:lvl1pPr>
          </a:lstStyle>
          <a:p>
            <a:endParaRPr lang="en-ZA" dirty="0"/>
          </a:p>
        </p:txBody>
      </p:sp>
      <p:sp>
        <p:nvSpPr>
          <p:cNvPr id="6" name="Slide Number Placeholder 5"/>
          <p:cNvSpPr>
            <a:spLocks noGrp="1"/>
          </p:cNvSpPr>
          <p:nvPr>
            <p:ph type="sldNum" sz="quarter" idx="12"/>
          </p:nvPr>
        </p:nvSpPr>
        <p:spPr/>
        <p:txBody>
          <a:bodyPr/>
          <a:lstStyle>
            <a:lvl1pPr algn="r">
              <a:defRPr sz="1200"/>
            </a:lvl1pPr>
          </a:lstStyle>
          <a:p>
            <a:fld id="{70AAA570-3596-44A9-950A-E638EE719369}" type="slidenum">
              <a:rPr lang="en-ZA" smtClean="0"/>
              <a:pPr/>
              <a:t>‹#›</a:t>
            </a:fld>
            <a:endParaRPr lang="en-ZA" dirty="0"/>
          </a:p>
        </p:txBody>
      </p:sp>
      <p:sp>
        <p:nvSpPr>
          <p:cNvPr id="7" name="Right Triangle 6"/>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8" name="Right Triangle 7"/>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255184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000" b="0"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0FE053-6AAD-4602-9214-FB6EBD595FC4}" type="datetime1">
              <a:rPr lang="en-ZA" smtClean="0"/>
              <a:t>2022/06/01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1" name="Picture 10"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11845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12C5E-8C6D-4A77-9943-5D58F248EF61}" type="datetime1">
              <a:rPr lang="en-ZA" smtClean="0"/>
              <a:t>2022/06/01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383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4FB0A-A6EC-4391-AF14-06301D7B7B3C}" type="datetime1">
              <a:rPr lang="en-ZA" smtClean="0"/>
              <a:t>2022/06/01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95179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414C3-6EAB-40E7-9793-F227E2B0B783}" type="datetime1">
              <a:rPr lang="en-ZA" smtClean="0"/>
              <a:t>2022/06/01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
        <p:nvSpPr>
          <p:cNvPr id="11" name="Right Triangle 10"/>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2" name="Right Triangle 11"/>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367576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AA6762-AE6C-4EC7-AC3C-2473CE6F71E5}" type="datetime1">
              <a:rPr lang="en-ZA" smtClean="0"/>
              <a:t>2022/06/01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
        <p:nvSpPr>
          <p:cNvPr id="6" name="Right Triangle 5"/>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7717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BE5EF-1134-4A66-80F5-9654DEECC70D}" type="datetime1">
              <a:rPr lang="en-ZA" smtClean="0"/>
              <a:t>2022/06/01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t>‹#›</a:t>
            </a:fld>
            <a:endParaRPr lang="en-ZA" dirty="0"/>
          </a:p>
        </p:txBody>
      </p:sp>
      <p:sp>
        <p:nvSpPr>
          <p:cNvPr id="5" name="Right Triangle 4"/>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 name="Right Triangle 5"/>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9958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D7DCF-AB81-425C-9766-FF602DEFF944}" type="datetime1">
              <a:rPr lang="en-ZA" smtClean="0"/>
              <a:t>2022/06/01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9" name="Right Triangle 8"/>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ight Triangle 9"/>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630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786872" cy="9405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1685260"/>
            <a:ext cx="10786872" cy="4624100"/>
          </a:xfrm>
          <a:prstGeom prst="rect">
            <a:avLst/>
          </a:prstGeom>
        </p:spPr>
        <p:txBody>
          <a:bodyPr vert="horz" lIns="45720" tIns="45720" rIns="4572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3D49E707-5DC3-4287-802B-E3DAFE70B1C9}" type="datetime1">
              <a:rPr lang="en-ZA" smtClean="0"/>
              <a:t>2022/06/01</a:t>
            </a:fld>
            <a:endParaRPr lang="en-ZA" dirty="0"/>
          </a:p>
        </p:txBody>
      </p:sp>
      <p:sp>
        <p:nvSpPr>
          <p:cNvPr id="5" name="Footer Placeholder 4"/>
          <p:cNvSpPr>
            <a:spLocks noGrp="1"/>
          </p:cNvSpPr>
          <p:nvPr>
            <p:ph type="ftr" sz="quarter" idx="3"/>
          </p:nvPr>
        </p:nvSpPr>
        <p:spPr>
          <a:xfrm>
            <a:off x="3248247" y="6470704"/>
            <a:ext cx="7496145" cy="270338"/>
          </a:xfrm>
          <a:prstGeom prst="rect">
            <a:avLst/>
          </a:prstGeom>
        </p:spPr>
        <p:txBody>
          <a:bodyPr vert="horz" lIns="91440" tIns="45720" rIns="91440" bIns="45720" rtlCol="0" anchor="ctr"/>
          <a:lstStyle>
            <a:lvl1pPr algn="ctr">
              <a:defRPr sz="12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pPr algn="r"/>
            <a:fld id="{70AAA570-3596-44A9-950A-E638EE719369}" type="slidenum">
              <a:rPr lang="en-ZA" smtClean="0"/>
              <a:pPr algn="r"/>
              <a:t>‹#›</a:t>
            </a:fld>
            <a:endParaRPr lang="en-ZA" dirty="0"/>
          </a:p>
        </p:txBody>
      </p:sp>
      <p:cxnSp>
        <p:nvCxnSpPr>
          <p:cNvPr id="7" name="Straight Connector 6"/>
          <p:cNvCxnSpPr/>
          <p:nvPr/>
        </p:nvCxnSpPr>
        <p:spPr>
          <a:xfrm flipV="1">
            <a:off x="762000" y="587092"/>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18597"/>
      </p:ext>
    </p:extLst>
  </p:cSld>
  <p:clrMap bg1="lt1" tx1="dk1" bg2="lt2" tx2="dk2" accent1="accent1" accent2="accent2" accent3="accent3" accent4="accent4" accent5="accent5" accent6="accent6" hlink="hlink" folHlink="folHlink"/>
  <p:sldLayoutIdLst>
    <p:sldLayoutId id="2147483718" r:id="rId1"/>
    <p:sldLayoutId id="2147483707" r:id="rId2"/>
    <p:sldLayoutId id="2147483708" r:id="rId3"/>
    <p:sldLayoutId id="2147483709" r:id="rId4"/>
    <p:sldLayoutId id="2147483717" r:id="rId5"/>
    <p:sldLayoutId id="2147483710" r:id="rId6"/>
    <p:sldLayoutId id="2147483711" r:id="rId7"/>
    <p:sldLayoutId id="2147483712" r:id="rId8"/>
    <p:sldLayoutId id="2147483713" r:id="rId9"/>
    <p:sldLayoutId id="2147483714" r:id="rId10"/>
    <p:sldLayoutId id="2147483715" r:id="rId11"/>
    <p:sldLayoutId id="2147483716" r:id="rId12"/>
    <p:sldLayoutId id="2147483719" r:id="rId13"/>
    <p:sldLayoutId id="2147483720" r:id="rId14"/>
  </p:sldLayoutIdLst>
  <p:hf hdr="0" ftr="0" dt="0"/>
  <p:txStyles>
    <p:titleStyle>
      <a:lvl1pPr algn="l" defTabSz="914377" rtl="0" eaLnBrk="1" latinLnBrk="0" hangingPunct="1">
        <a:lnSpc>
          <a:spcPct val="80000"/>
        </a:lnSpc>
        <a:spcBef>
          <a:spcPct val="0"/>
        </a:spcBef>
        <a:buNone/>
        <a:defRPr lang="en-US" sz="4000" b="1" kern="1200" cap="all" spc="100" baseline="0" dirty="0">
          <a:solidFill>
            <a:srgbClr val="002060"/>
          </a:solidFill>
          <a:latin typeface="Calibri" panose="020F0502020204030204" pitchFamily="34" charset="0"/>
          <a:ea typeface="+mj-ea"/>
          <a:cs typeface="Calibri" panose="020F0502020204030204" pitchFamily="34" charset="0"/>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496" y="913472"/>
            <a:ext cx="8678498" cy="1381348"/>
          </a:xfrm>
        </p:spPr>
        <p:txBody>
          <a:bodyPr>
            <a:normAutofit fontScale="90000"/>
          </a:bodyPr>
          <a:lstStyle/>
          <a:p>
            <a:pPr algn="l"/>
            <a:r>
              <a:rPr lang="en-US" dirty="0" smtClean="0"/>
              <a:t>POLICE RECORDED CRIME STATISTICS</a:t>
            </a:r>
            <a:br>
              <a:rPr lang="en-US" dirty="0" smtClean="0"/>
            </a:br>
            <a:r>
              <a:rPr lang="en-US" sz="3600" dirty="0">
                <a:solidFill>
                  <a:schemeClr val="bg2">
                    <a:lumMod val="50000"/>
                  </a:schemeClr>
                </a:solidFill>
              </a:rPr>
              <a:t>REPUBLIC OF SOUTH AFRICA</a:t>
            </a:r>
          </a:p>
        </p:txBody>
      </p:sp>
      <p:sp>
        <p:nvSpPr>
          <p:cNvPr id="3" name="Subtitle 2"/>
          <p:cNvSpPr>
            <a:spLocks noGrp="1"/>
          </p:cNvSpPr>
          <p:nvPr>
            <p:ph type="subTitle" idx="1"/>
          </p:nvPr>
        </p:nvSpPr>
        <p:spPr>
          <a:xfrm>
            <a:off x="8476487" y="5108057"/>
            <a:ext cx="3535863" cy="1082195"/>
          </a:xfrm>
        </p:spPr>
        <p:txBody>
          <a:bodyPr>
            <a:normAutofit/>
          </a:bodyPr>
          <a:lstStyle/>
          <a:p>
            <a:pPr algn="l"/>
            <a:r>
              <a:rPr lang="en-ZA" sz="2000" b="1" dirty="0">
                <a:solidFill>
                  <a:schemeClr val="bg2">
                    <a:lumMod val="50000"/>
                  </a:schemeClr>
                </a:solidFill>
              </a:rPr>
              <a:t>FOURTH QUARTER OF 2021/2022 FINANCIAL YEAR </a:t>
            </a:r>
          </a:p>
          <a:p>
            <a:pPr algn="l"/>
            <a:r>
              <a:rPr lang="en-ZA" sz="2000" b="1" dirty="0">
                <a:solidFill>
                  <a:schemeClr val="bg2">
                    <a:lumMod val="50000"/>
                  </a:schemeClr>
                </a:solidFill>
              </a:rPr>
              <a:t>( JANUARY TO MARCH 2022)  </a:t>
            </a:r>
            <a:endParaRPr lang="en-US" sz="2000" dirty="0">
              <a:solidFill>
                <a:schemeClr val="bg2">
                  <a:lumMod val="50000"/>
                </a:schemeClr>
              </a:solidFill>
            </a:endParaRPr>
          </a:p>
        </p:txBody>
      </p:sp>
    </p:spTree>
    <p:extLst>
      <p:ext uri="{BB962C8B-B14F-4D97-AF65-F5344CB8AC3E}">
        <p14:creationId xmlns:p14="http://schemas.microsoft.com/office/powerpoint/2010/main" val="166937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10047"/>
            <a:ext cx="6624736" cy="950751"/>
          </a:xfrm>
        </p:spPr>
        <p:txBody>
          <a:bodyPr>
            <a:noAutofit/>
          </a:bodyPr>
          <a:lstStyle/>
          <a:p>
            <a:r>
              <a:rPr lang="en-ZA" sz="2400" dirty="0"/>
              <a:t>CONTACT CRIME </a:t>
            </a:r>
            <a:br>
              <a:rPr lang="en-ZA" sz="2400" dirty="0"/>
            </a:br>
            <a:r>
              <a:rPr lang="en-ZA" sz="2400" dirty="0"/>
              <a:t>TOP 30 STATIONS</a:t>
            </a:r>
            <a:r>
              <a:rPr lang="en-ZA" sz="2400" dirty="0">
                <a:solidFill>
                  <a:schemeClr val="accent6">
                    <a:lumMod val="50000"/>
                  </a:schemeClr>
                </a:solidFill>
                <a:latin typeface="Arial" panose="020B0604020202020204" pitchFamily="34" charset="0"/>
              </a:rPr>
              <a:t> </a:t>
            </a:r>
            <a:endParaRPr lang="en-ZA" sz="2400" dirty="0"/>
          </a:p>
        </p:txBody>
      </p:sp>
      <p:sp>
        <p:nvSpPr>
          <p:cNvPr id="4" name="Slide Number Placeholder 3"/>
          <p:cNvSpPr>
            <a:spLocks noGrp="1"/>
          </p:cNvSpPr>
          <p:nvPr>
            <p:ph type="sldNum" sz="quarter" idx="12"/>
          </p:nvPr>
        </p:nvSpPr>
        <p:spPr>
          <a:xfrm>
            <a:off x="10058400" y="6500114"/>
            <a:ext cx="2133600" cy="365125"/>
          </a:xfrm>
        </p:spPr>
        <p:txBody>
          <a:bodyPr/>
          <a:lstStyle/>
          <a:p>
            <a:fld id="{8BCE3E3E-AAEA-2C4F-AAAF-D5D0D3B13C3A}" type="slidenum">
              <a:rPr lang="en-US" smtClean="0">
                <a:solidFill>
                  <a:prstClr val="black">
                    <a:tint val="75000"/>
                  </a:prstClr>
                </a:solidFill>
              </a:rPr>
              <a:pPr/>
              <a:t>10</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841248" y="1225389"/>
            <a:ext cx="11247120" cy="5356386"/>
          </a:xfrm>
          <a:prstGeom prst="rect">
            <a:avLst/>
          </a:prstGeom>
          <a:solidFill>
            <a:schemeClr val="bg1"/>
          </a:solidFill>
        </p:spPr>
      </p:pic>
    </p:spTree>
    <p:extLst>
      <p:ext uri="{BB962C8B-B14F-4D97-AF65-F5344CB8AC3E}">
        <p14:creationId xmlns:p14="http://schemas.microsoft.com/office/powerpoint/2010/main" val="7829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120" y="338647"/>
            <a:ext cx="7859216" cy="950751"/>
          </a:xfrm>
        </p:spPr>
        <p:txBody>
          <a:bodyPr>
            <a:noAutofit/>
          </a:bodyPr>
          <a:lstStyle/>
          <a:p>
            <a:r>
              <a:rPr lang="en-ZA" sz="2000" dirty="0">
                <a:latin typeface="Arial" panose="020B0604020202020204" pitchFamily="34" charset="0"/>
                <a:cs typeface="Arial" panose="020B0604020202020204" pitchFamily="34" charset="0"/>
              </a:rPr>
              <a:t>SELECTED CAUSATIVE FACTORS</a:t>
            </a:r>
            <a:r>
              <a:rPr lang="en-ZA" sz="1600" dirty="0">
                <a:latin typeface="Arial" panose="020B0604020202020204" pitchFamily="34" charset="0"/>
                <a:cs typeface="Arial" panose="020B0604020202020204" pitchFamily="34" charset="0"/>
              </a:rPr>
              <a:t/>
            </a:r>
            <a:br>
              <a:rPr lang="en-ZA" sz="16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MURDER, ATTEMPTED MURDER AND ASSAULT GBH </a:t>
            </a:r>
            <a:r>
              <a:rPr lang="en-ZA" sz="2000" dirty="0">
                <a:latin typeface="Arial" panose="020B0604020202020204" pitchFamily="34" charset="0"/>
                <a:cs typeface="Arial" panose="020B0604020202020204" pitchFamily="34" charset="0"/>
              </a:rPr>
              <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JAN TO MAR 2021/2022</a:t>
            </a:r>
            <a:endParaRPr lang="en-ZA" sz="2000" dirty="0"/>
          </a:p>
        </p:txBody>
      </p:sp>
      <p:sp>
        <p:nvSpPr>
          <p:cNvPr id="4" name="Slide Number Placeholder 3"/>
          <p:cNvSpPr>
            <a:spLocks noGrp="1"/>
          </p:cNvSpPr>
          <p:nvPr>
            <p:ph type="sldNum" sz="quarter" idx="12"/>
          </p:nvPr>
        </p:nvSpPr>
        <p:spPr>
          <a:xfrm>
            <a:off x="10058400" y="6557202"/>
            <a:ext cx="2133600" cy="365125"/>
          </a:xfrm>
        </p:spPr>
        <p:txBody>
          <a:bodyPr/>
          <a:lstStyle/>
          <a:p>
            <a:fld id="{8BCE3E3E-AAEA-2C4F-AAAF-D5D0D3B13C3A}"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10" name="Content Placeholder 7"/>
          <p:cNvGraphicFramePr>
            <a:graphicFrameLocks/>
          </p:cNvGraphicFramePr>
          <p:nvPr>
            <p:extLst/>
          </p:nvPr>
        </p:nvGraphicFramePr>
        <p:xfrm>
          <a:off x="809624" y="1264101"/>
          <a:ext cx="11269601" cy="5364918"/>
        </p:xfrm>
        <a:graphic>
          <a:graphicData uri="http://schemas.openxmlformats.org/drawingml/2006/table">
            <a:tbl>
              <a:tblPr firstRow="1" firstCol="1" bandRow="1"/>
              <a:tblGrid>
                <a:gridCol w="6699413">
                  <a:extLst>
                    <a:ext uri="{9D8B030D-6E8A-4147-A177-3AD203B41FA5}">
                      <a16:colId xmlns="" xmlns:a16="http://schemas.microsoft.com/office/drawing/2014/main" val="3821992643"/>
                    </a:ext>
                  </a:extLst>
                </a:gridCol>
                <a:gridCol w="1305711">
                  <a:extLst>
                    <a:ext uri="{9D8B030D-6E8A-4147-A177-3AD203B41FA5}">
                      <a16:colId xmlns="" xmlns:a16="http://schemas.microsoft.com/office/drawing/2014/main" val="1914073549"/>
                    </a:ext>
                  </a:extLst>
                </a:gridCol>
                <a:gridCol w="1594035">
                  <a:extLst>
                    <a:ext uri="{9D8B030D-6E8A-4147-A177-3AD203B41FA5}">
                      <a16:colId xmlns="" xmlns:a16="http://schemas.microsoft.com/office/drawing/2014/main" val="3580991530"/>
                    </a:ext>
                  </a:extLst>
                </a:gridCol>
                <a:gridCol w="1670442">
                  <a:extLst>
                    <a:ext uri="{9D8B030D-6E8A-4147-A177-3AD203B41FA5}">
                      <a16:colId xmlns="" xmlns:a16="http://schemas.microsoft.com/office/drawing/2014/main" val="747718774"/>
                    </a:ext>
                  </a:extLst>
                </a:gridCol>
              </a:tblGrid>
              <a:tr h="550452">
                <a:tc>
                  <a:txBody>
                    <a:bodyPr/>
                    <a:lstStyle/>
                    <a:p>
                      <a:pPr algn="r">
                        <a:lnSpc>
                          <a:spcPct val="107000"/>
                        </a:lnSpc>
                        <a:spcAft>
                          <a:spcPts val="0"/>
                        </a:spcAft>
                      </a:pPr>
                      <a:r>
                        <a:rPr lang="en-ZA" sz="16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Causative factors</a:t>
                      </a:r>
                      <a:endParaRPr lang="en-ZA" sz="1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Murder</a:t>
                      </a:r>
                      <a:endParaRPr lang="en-ZA" sz="1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Attempted murder</a:t>
                      </a:r>
                      <a:endParaRPr lang="en-ZA" sz="1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Assault </a:t>
                      </a:r>
                      <a:r>
                        <a:rPr lang="en-ZA" sz="16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GBH</a:t>
                      </a:r>
                      <a:endParaRPr lang="en-ZA" sz="1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 xmlns:a16="http://schemas.microsoft.com/office/drawing/2014/main" val="2592408566"/>
                  </a:ext>
                </a:extLst>
              </a:tr>
              <a:tr h="535124">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Arguments/Misunderstanding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(not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domestic-related)/Road Rage/Provocation</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r>
                        <a:rPr lang="en-ZA" sz="1800" b="1" dirty="0" smtClean="0">
                          <a:latin typeface="Arial" panose="020B0604020202020204" pitchFamily="34" charset="0"/>
                          <a:cs typeface="Arial" panose="020B0604020202020204" pitchFamily="34" charset="0"/>
                        </a:rPr>
                        <a:t>875</a:t>
                      </a:r>
                      <a:endParaRPr lang="en-ZA" sz="1800" b="1" dirty="0">
                        <a:latin typeface="Arial" panose="020B0604020202020204" pitchFamily="34"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986</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17 964</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543067353"/>
                  </a:ext>
                </a:extLst>
              </a:tr>
              <a:tr h="343020">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Retaliation/Revenge/Punishment</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341</a:t>
                      </a: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292</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1 248</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945889328"/>
                  </a:ext>
                </a:extLst>
              </a:tr>
              <a:tr h="343020">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Robbery</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ZA" sz="1800" b="1" dirty="0" smtClean="0">
                          <a:latin typeface="Arial" panose="020B0604020202020204" pitchFamily="34" charset="0"/>
                          <a:cs typeface="Arial" panose="020B0604020202020204" pitchFamily="34" charset="0"/>
                        </a:rPr>
                        <a:t>262</a:t>
                      </a: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643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271</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761686193"/>
                  </a:ext>
                </a:extLst>
              </a:tr>
              <a:tr h="343020">
                <a:tc>
                  <a:txBody>
                    <a:bodyPr/>
                    <a:lstStyle/>
                    <a:p>
                      <a:pPr algn="r">
                        <a:lnSpc>
                          <a:spcPct val="115000"/>
                        </a:lnSpc>
                        <a:spcBef>
                          <a:spcPts val="500"/>
                        </a:spcBef>
                        <a:spcAft>
                          <a:spcPts val="0"/>
                        </a:spcAft>
                      </a:pPr>
                      <a:r>
                        <a:rPr lang="en-ZA" sz="1600" b="0" i="1" smtClean="0">
                          <a:effectLst/>
                          <a:latin typeface="Arial" panose="020B0604020202020204" pitchFamily="34" charset="0"/>
                          <a:ea typeface="Times New Roman" panose="02020603050405020304" pitchFamily="18" charset="0"/>
                          <a:cs typeface="Times New Roman" panose="02020603050405020304" pitchFamily="18" charset="0"/>
                        </a:rPr>
                        <a:t>Gang-related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r>
                        <a:rPr lang="en-ZA" sz="1800" b="1" dirty="0" smtClean="0">
                          <a:latin typeface="Arial" panose="020B0604020202020204" pitchFamily="34" charset="0"/>
                          <a:cs typeface="Arial" panose="020B0604020202020204" pitchFamily="34" charset="0"/>
                        </a:rPr>
                        <a:t>166</a:t>
                      </a:r>
                      <a:endParaRPr lang="en-ZA" sz="1800" b="1" dirty="0">
                        <a:latin typeface="Arial" panose="020B0604020202020204" pitchFamily="34"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244</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4080220676"/>
                  </a:ext>
                </a:extLst>
              </a:tr>
              <a:tr h="343020">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Vigilantism/Mob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justice</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ZA" sz="1800" b="1" dirty="0" smtClean="0">
                          <a:latin typeface="Arial" panose="020B0604020202020204" pitchFamily="34" charset="0"/>
                          <a:cs typeface="Arial" panose="020B0604020202020204" pitchFamily="34" charset="0"/>
                        </a:rPr>
                        <a:t>358</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73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570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3028291913"/>
                  </a:ext>
                </a:extLst>
              </a:tr>
              <a:tr h="584612">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Law enforcement &amp; security guards in line of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duty</a:t>
                      </a:r>
                    </a:p>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(excl.</a:t>
                      </a:r>
                      <a:r>
                        <a:rPr lang="en-ZA" sz="1600" b="0" i="1" baseline="0" dirty="0" smtClean="0">
                          <a:effectLst/>
                          <a:latin typeface="Arial" panose="020B0604020202020204" pitchFamily="34" charset="0"/>
                          <a:ea typeface="Times New Roman" panose="02020603050405020304" pitchFamily="18" charset="0"/>
                          <a:cs typeface="Times New Roman" panose="02020603050405020304" pitchFamily="18" charset="0"/>
                        </a:rPr>
                        <a:t> police murder)</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290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185</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659303493"/>
                  </a:ext>
                </a:extLst>
              </a:tr>
              <a:tr h="343020">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Intervention in a fight</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35</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629</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266783082"/>
                  </a:ext>
                </a:extLst>
              </a:tr>
              <a:tr h="343020">
                <a:tc>
                  <a:txBody>
                    <a:bodyPr/>
                    <a:lstStyle/>
                    <a:p>
                      <a:pPr algn="r">
                        <a:lnSpc>
                          <a:spcPct val="115000"/>
                        </a:lnSpc>
                        <a:spcBef>
                          <a:spcPts val="500"/>
                        </a:spcBef>
                        <a:spcAft>
                          <a:spcPts val="0"/>
                        </a:spcAft>
                      </a:pPr>
                      <a:r>
                        <a:rPr lang="en-ZA" sz="1600" b="0" i="1" smtClean="0">
                          <a:effectLst/>
                          <a:latin typeface="Arial" panose="020B0604020202020204" pitchFamily="34" charset="0"/>
                          <a:ea typeface="Times New Roman" panose="02020603050405020304" pitchFamily="18" charset="0"/>
                          <a:cs typeface="Times New Roman" panose="02020603050405020304" pitchFamily="18" charset="0"/>
                        </a:rPr>
                        <a:t>Taxi-related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ctr" defTabSz="914377" rtl="0" eaLnBrk="1" fontAlgn="auto" latinLnBrk="0" hangingPunct="1">
                        <a:lnSpc>
                          <a:spcPct val="115000"/>
                        </a:lnSpc>
                        <a:spcBef>
                          <a:spcPts val="500"/>
                        </a:spcBef>
                        <a:spcAft>
                          <a:spcPts val="0"/>
                        </a:spcAft>
                        <a:buClrTx/>
                        <a:buSzTx/>
                        <a:buFontTx/>
                        <a:buNone/>
                        <a:tabLst/>
                        <a:defRPr/>
                      </a:pPr>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27</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13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79502092"/>
                  </a:ext>
                </a:extLst>
              </a:tr>
              <a:tr h="350460">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Rape-related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lang="en-ZA"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33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15</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2877510613"/>
                  </a:ext>
                </a:extLst>
              </a:tr>
              <a:tr h="534682">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During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commission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of another offence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 (not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robbery or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rape)</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38</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57</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1 435</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3435338658"/>
                  </a:ext>
                </a:extLst>
              </a:tr>
              <a:tr h="343020">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Illicit mining</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8</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7</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 xmlns:a16="http://schemas.microsoft.com/office/drawing/2014/main" val="1459001573"/>
                  </a:ext>
                </a:extLst>
              </a:tr>
              <a:tr h="343020">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Carjacking/attempted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812" marR="44812" marT="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31</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121</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b="1"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812" marR="44812"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2042030383"/>
                  </a:ext>
                </a:extLst>
              </a:tr>
            </a:tbl>
          </a:graphicData>
        </a:graphic>
      </p:graphicFrame>
      <p:sp>
        <p:nvSpPr>
          <p:cNvPr id="11" name="TextBox 10"/>
          <p:cNvSpPr txBox="1"/>
          <p:nvPr/>
        </p:nvSpPr>
        <p:spPr>
          <a:xfrm>
            <a:off x="564449" y="6611779"/>
            <a:ext cx="5879975"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Sample size: murder = 5 </a:t>
            </a:r>
            <a:r>
              <a:rPr lang="en-ZA" sz="1000" b="1" dirty="0" smtClean="0">
                <a:latin typeface="Arial" panose="020B0604020202020204" pitchFamily="34" charset="0"/>
                <a:cs typeface="Arial" panose="020B0604020202020204" pitchFamily="34" charset="0"/>
              </a:rPr>
              <a:t>226 counts</a:t>
            </a:r>
            <a:r>
              <a:rPr lang="en-ZA" sz="1000" b="1" dirty="0">
                <a:latin typeface="Arial" panose="020B0604020202020204" pitchFamily="34" charset="0"/>
                <a:cs typeface="Arial" panose="020B0604020202020204" pitchFamily="34" charset="0"/>
              </a:rPr>
              <a:t>, attempted murder = 4 </a:t>
            </a:r>
            <a:r>
              <a:rPr lang="en-ZA" sz="1000" b="1" dirty="0" smtClean="0">
                <a:latin typeface="Arial" panose="020B0604020202020204" pitchFamily="34" charset="0"/>
                <a:cs typeface="Arial" panose="020B0604020202020204" pitchFamily="34" charset="0"/>
              </a:rPr>
              <a:t>276, </a:t>
            </a:r>
            <a:r>
              <a:rPr lang="en-ZA" sz="1000" b="1" dirty="0">
                <a:latin typeface="Arial" panose="020B0604020202020204" pitchFamily="34" charset="0"/>
                <a:cs typeface="Arial" panose="020B0604020202020204" pitchFamily="34" charset="0"/>
              </a:rPr>
              <a:t>assault GBH = </a:t>
            </a:r>
            <a:r>
              <a:rPr lang="en-ZA" sz="1000" b="1" dirty="0" smtClean="0">
                <a:latin typeface="Arial" panose="020B0604020202020204" pitchFamily="34" charset="0"/>
                <a:cs typeface="Arial" panose="020B0604020202020204" pitchFamily="34" charset="0"/>
              </a:rPr>
              <a:t>27 565</a:t>
            </a:r>
            <a:endParaRPr lang="en-ZA" b="1" dirty="0"/>
          </a:p>
        </p:txBody>
      </p:sp>
    </p:spTree>
    <p:extLst>
      <p:ext uri="{BB962C8B-B14F-4D97-AF65-F5344CB8AC3E}">
        <p14:creationId xmlns:p14="http://schemas.microsoft.com/office/powerpoint/2010/main" val="413295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5567"/>
            <a:ext cx="7416824" cy="1036749"/>
          </a:xfrm>
        </p:spPr>
        <p:txBody>
          <a:bodyPr>
            <a:noAutofit/>
          </a:bodyPr>
          <a:lstStyle/>
          <a:p>
            <a:r>
              <a:rPr lang="en-ZA" sz="2000" dirty="0">
                <a:latin typeface="Arial" panose="020B0604020202020204" pitchFamily="34" charset="0"/>
                <a:cs typeface="Arial" panose="020B0604020202020204" pitchFamily="34" charset="0"/>
              </a:rPr>
              <a:t>PLACE OF OCCURRENCE  </a:t>
            </a:r>
            <a:r>
              <a:rPr lang="en-ZA" sz="2400" dirty="0">
                <a:latin typeface="Arial" panose="020B0604020202020204" pitchFamily="34" charset="0"/>
                <a:cs typeface="Arial" panose="020B0604020202020204" pitchFamily="34" charset="0"/>
              </a:rPr>
              <a:t/>
            </a:r>
            <a:br>
              <a:rPr lang="en-ZA" sz="24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SOME CATEGORIES OF CONTACT CRIME </a:t>
            </a:r>
            <a:br>
              <a:rPr lang="en-ZA" sz="1800" dirty="0">
                <a:latin typeface="Arial" panose="020B0604020202020204" pitchFamily="34" charset="0"/>
                <a:cs typeface="Arial" panose="020B0604020202020204" pitchFamily="34" charset="0"/>
              </a:rPr>
            </a:br>
            <a:r>
              <a:rPr lang="en-ZA" sz="1800" dirty="0" smtClean="0">
                <a:latin typeface="Arial" panose="020B0604020202020204" pitchFamily="34" charset="0"/>
                <a:cs typeface="Arial" panose="020B0604020202020204" pitchFamily="34" charset="0"/>
              </a:rPr>
              <a:t>JAN TO MAR 2021/2022</a:t>
            </a:r>
            <a:endParaRPr lang="en-ZA" sz="1800" dirty="0"/>
          </a:p>
        </p:txBody>
      </p:sp>
      <p:sp>
        <p:nvSpPr>
          <p:cNvPr id="4" name="Slide Number Placeholder 3"/>
          <p:cNvSpPr>
            <a:spLocks noGrp="1"/>
          </p:cNvSpPr>
          <p:nvPr>
            <p:ph type="sldNum" sz="quarter" idx="12"/>
          </p:nvPr>
        </p:nvSpPr>
        <p:spPr>
          <a:xfrm>
            <a:off x="10058400" y="6552326"/>
            <a:ext cx="2133600" cy="365125"/>
          </a:xfrm>
        </p:spPr>
        <p:txBody>
          <a:bodyPr/>
          <a:lstStyle/>
          <a:p>
            <a:fld id="{8BCE3E3E-AAEA-2C4F-AAAF-D5D0D3B13C3A}" type="slidenum">
              <a:rPr lang="en-US" smtClean="0">
                <a:solidFill>
                  <a:prstClr val="black">
                    <a:tint val="75000"/>
                  </a:prstClr>
                </a:solidFill>
              </a:rPr>
              <a:pPr/>
              <a:t>12</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nvPr>
        </p:nvGraphicFramePr>
        <p:xfrm>
          <a:off x="755576" y="1236597"/>
          <a:ext cx="11360224" cy="5441389"/>
        </p:xfrm>
        <a:graphic>
          <a:graphicData uri="http://schemas.openxmlformats.org/drawingml/2006/table">
            <a:tbl>
              <a:tblPr firstRow="1" firstCol="1" bandRow="1"/>
              <a:tblGrid>
                <a:gridCol w="7663644">
                  <a:extLst>
                    <a:ext uri="{9D8B030D-6E8A-4147-A177-3AD203B41FA5}">
                      <a16:colId xmlns="" xmlns:a16="http://schemas.microsoft.com/office/drawing/2014/main" val="3388363717"/>
                    </a:ext>
                  </a:extLst>
                </a:gridCol>
                <a:gridCol w="1081926">
                  <a:extLst>
                    <a:ext uri="{9D8B030D-6E8A-4147-A177-3AD203B41FA5}">
                      <a16:colId xmlns="" xmlns:a16="http://schemas.microsoft.com/office/drawing/2014/main" val="529603530"/>
                    </a:ext>
                  </a:extLst>
                </a:gridCol>
                <a:gridCol w="1532729">
                  <a:extLst>
                    <a:ext uri="{9D8B030D-6E8A-4147-A177-3AD203B41FA5}">
                      <a16:colId xmlns="" xmlns:a16="http://schemas.microsoft.com/office/drawing/2014/main" val="2552211253"/>
                    </a:ext>
                  </a:extLst>
                </a:gridCol>
                <a:gridCol w="1081925">
                  <a:extLst>
                    <a:ext uri="{9D8B030D-6E8A-4147-A177-3AD203B41FA5}">
                      <a16:colId xmlns="" xmlns:a16="http://schemas.microsoft.com/office/drawing/2014/main" val="1059075947"/>
                    </a:ext>
                  </a:extLst>
                </a:gridCol>
              </a:tblGrid>
              <a:tr h="495196">
                <a:tc>
                  <a:txBody>
                    <a:bodyPr/>
                    <a:lstStyle/>
                    <a:p>
                      <a:pPr algn="ctr">
                        <a:lnSpc>
                          <a:spcPct val="107000"/>
                        </a:lnSpc>
                        <a:spcAft>
                          <a:spcPts val="0"/>
                        </a:spcAft>
                      </a:pPr>
                      <a:r>
                        <a:rPr lang="en-ZA" sz="1600" b="1" i="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Place of occurrence</a:t>
                      </a:r>
                    </a:p>
                  </a:txBody>
                  <a:tcPr marL="51865" marR="51865" marT="0" marB="0">
                    <a:lnL>
                      <a:noFill/>
                    </a:lnL>
                    <a:lnR>
                      <a:noFill/>
                    </a:lnR>
                    <a:lnT>
                      <a:noFill/>
                    </a:lnT>
                    <a:lnB w="1905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b="1" i="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Murder</a:t>
                      </a:r>
                    </a:p>
                  </a:txBody>
                  <a:tcPr marL="51865" marR="51865"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Attempted murder</a:t>
                      </a:r>
                    </a:p>
                  </a:txBody>
                  <a:tcPr marL="51865" marR="51865"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Assault </a:t>
                      </a:r>
                      <a:r>
                        <a:rPr lang="en-ZA" sz="1600" b="1" i="1" kern="12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GBH</a:t>
                      </a:r>
                    </a:p>
                  </a:txBody>
                  <a:tcPr marL="51865" marR="51865"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 xmlns:a16="http://schemas.microsoft.com/office/drawing/2014/main" val="1538956147"/>
                  </a:ext>
                </a:extLst>
              </a:tr>
              <a:tr h="495196">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Residences of perpetrator/victim (including residence known by victims/ perpetrator e.g. family/friends/neighbours)</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1 350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1 197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13 035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761481104"/>
                  </a:ext>
                </a:extLst>
              </a:tr>
              <a:tr h="495196">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 place e.g. street/open field/recreational centre/park/beach/parking area/abandoned building</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2 268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1 807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8 576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 xmlns:a16="http://schemas.microsoft.com/office/drawing/2014/main" val="73019663"/>
                  </a:ext>
                </a:extLst>
              </a:tr>
              <a:tr h="495196">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 premises (e.g. mall/restaurants/work place/office park/entertainment centre e.g. movie theatre, gambling </a:t>
                      </a:r>
                      <a:r>
                        <a:rPr lang="en-ZA" sz="1600" b="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facility)</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63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129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523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1732142627"/>
                  </a:ext>
                </a:extLst>
              </a:tr>
              <a:tr h="263437">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Liquor outlets e.g. </a:t>
                      </a:r>
                      <a:r>
                        <a:rPr lang="en-ZA" sz="1600" b="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shebeen /</a:t>
                      </a: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tavern/pub/night club/bottle store</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156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198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1 944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2817338692"/>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Agricultural land/farm/plot/small holding</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78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301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2587660734"/>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 of transport e.g. </a:t>
                      </a:r>
                      <a:r>
                        <a:rPr lang="en-ZA" sz="1600" b="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bus/car/taxi</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184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427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178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1947592078"/>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Prison/holding cells</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89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3332905691"/>
                  </a:ext>
                </a:extLst>
              </a:tr>
              <a:tr h="247598">
                <a:tc>
                  <a:txBody>
                    <a:bodyPr/>
                    <a:lstStyle/>
                    <a:p>
                      <a:pPr algn="r">
                        <a:lnSpc>
                          <a:spcPct val="107000"/>
                        </a:lnSpc>
                        <a:spcAft>
                          <a:spcPts val="0"/>
                        </a:spcAft>
                      </a:pPr>
                      <a:r>
                        <a:rPr lang="en-ZA" sz="1600" b="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Sea/river/lake/pool/dam</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2280412095"/>
                  </a:ext>
                </a:extLst>
              </a:tr>
              <a:tr h="263437">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institutions (schools, universities, college, day care facilities)</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22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195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1791222742"/>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Petrol station</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106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2870767297"/>
                  </a:ext>
                </a:extLst>
              </a:tr>
              <a:tr h="420885">
                <a:tc>
                  <a:txBody>
                    <a:bodyPr/>
                    <a:lstStyle/>
                    <a:p>
                      <a:pPr algn="r">
                        <a:lnSpc>
                          <a:spcPct val="107000"/>
                        </a:lnSpc>
                        <a:spcAft>
                          <a:spcPts val="0"/>
                        </a:spcAft>
                      </a:pPr>
                      <a:r>
                        <a:rPr lang="en-ZA" sz="1600" b="0" i="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Public transport premises (Bus stop/taxi rank, Railway premises e.g. track/station)</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118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356611424"/>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Mining area</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93414236"/>
                  </a:ext>
                </a:extLst>
              </a:tr>
              <a:tr h="318882">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Leisure premises e.g. Hotel/guest house/</a:t>
                      </a:r>
                      <a:r>
                        <a:rPr lang="en-ZA" sz="1600" b="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BnB</a:t>
                      </a: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/motel/holiday resort</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2543763225"/>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Dumping site</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20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 xmlns:a16="http://schemas.microsoft.com/office/drawing/2014/main" val="571283433"/>
                  </a:ext>
                </a:extLst>
              </a:tr>
              <a:tr h="247598">
                <a:tc>
                  <a:txBody>
                    <a:bodyPr/>
                    <a:lstStyle/>
                    <a:p>
                      <a:pPr algn="r">
                        <a:lnSpc>
                          <a:spcPct val="107000"/>
                        </a:lnSpc>
                        <a:spcAft>
                          <a:spcPts val="0"/>
                        </a:spcAft>
                      </a:pPr>
                      <a:r>
                        <a:rPr lang="en-ZA"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Tuckshop</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63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115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349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865" marR="51865" marT="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 xmlns:a16="http://schemas.microsoft.com/office/drawing/2014/main" val="1863643103"/>
                  </a:ext>
                </a:extLst>
              </a:tr>
            </a:tbl>
          </a:graphicData>
        </a:graphic>
      </p:graphicFrame>
      <p:sp>
        <p:nvSpPr>
          <p:cNvPr id="6" name="TextBox 5"/>
          <p:cNvSpPr txBox="1"/>
          <p:nvPr/>
        </p:nvSpPr>
        <p:spPr>
          <a:xfrm>
            <a:off x="637033" y="6611779"/>
            <a:ext cx="5879975"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Sample Size: Murder </a:t>
            </a:r>
            <a:r>
              <a:rPr lang="en-ZA" sz="1000" b="1" dirty="0" smtClean="0">
                <a:latin typeface="Arial" panose="020B0604020202020204" pitchFamily="34" charset="0"/>
                <a:cs typeface="Arial" panose="020B0604020202020204" pitchFamily="34" charset="0"/>
              </a:rPr>
              <a:t>= 5 226 Counts</a:t>
            </a:r>
            <a:r>
              <a:rPr lang="en-ZA" sz="1000" b="1" dirty="0">
                <a:latin typeface="Arial" panose="020B0604020202020204" pitchFamily="34" charset="0"/>
                <a:cs typeface="Arial" panose="020B0604020202020204" pitchFamily="34" charset="0"/>
              </a:rPr>
              <a:t>, Attempted Murder </a:t>
            </a:r>
            <a:r>
              <a:rPr lang="en-ZA" sz="1000" b="1" dirty="0" smtClean="0">
                <a:latin typeface="Arial" panose="020B0604020202020204" pitchFamily="34" charset="0"/>
                <a:cs typeface="Arial" panose="020B0604020202020204" pitchFamily="34" charset="0"/>
              </a:rPr>
              <a:t>= 4 276, </a:t>
            </a:r>
            <a:r>
              <a:rPr lang="en-ZA" sz="1000" b="1" dirty="0">
                <a:latin typeface="Arial" panose="020B0604020202020204" pitchFamily="34" charset="0"/>
                <a:cs typeface="Arial" panose="020B0604020202020204" pitchFamily="34" charset="0"/>
              </a:rPr>
              <a:t>Assault GBH </a:t>
            </a:r>
            <a:r>
              <a:rPr lang="en-ZA" sz="1000" b="1" dirty="0" smtClean="0">
                <a:latin typeface="Arial" panose="020B0604020202020204" pitchFamily="34" charset="0"/>
                <a:cs typeface="Arial" panose="020B0604020202020204" pitchFamily="34" charset="0"/>
              </a:rPr>
              <a:t>= 27 565</a:t>
            </a:r>
            <a:endParaRPr lang="en-ZA" b="1" dirty="0"/>
          </a:p>
        </p:txBody>
      </p:sp>
    </p:spTree>
    <p:extLst>
      <p:ext uri="{BB962C8B-B14F-4D97-AF65-F5344CB8AC3E}">
        <p14:creationId xmlns:p14="http://schemas.microsoft.com/office/powerpoint/2010/main" val="191549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72" y="466663"/>
            <a:ext cx="6263015" cy="950751"/>
          </a:xfrm>
        </p:spPr>
        <p:txBody>
          <a:bodyPr>
            <a:noAutofit/>
          </a:bodyPr>
          <a:lstStyle/>
          <a:p>
            <a:r>
              <a:rPr lang="en-ZA" sz="2400" dirty="0"/>
              <a:t>MURDER </a:t>
            </a:r>
            <a:br>
              <a:rPr lang="en-ZA" sz="2400" dirty="0"/>
            </a:br>
            <a:r>
              <a:rPr lang="en-ZA" sz="2400" dirty="0"/>
              <a:t>TREND OVER THREE-MONTH PERIOD</a:t>
            </a:r>
          </a:p>
        </p:txBody>
      </p:sp>
      <p:sp>
        <p:nvSpPr>
          <p:cNvPr id="4" name="Slide Number Placeholder 3"/>
          <p:cNvSpPr>
            <a:spLocks noGrp="1"/>
          </p:cNvSpPr>
          <p:nvPr>
            <p:ph type="sldNum" sz="quarter" idx="12"/>
          </p:nvPr>
        </p:nvSpPr>
        <p:spPr>
          <a:xfrm>
            <a:off x="10058400" y="6529545"/>
            <a:ext cx="2133600" cy="365125"/>
          </a:xfrm>
        </p:spPr>
        <p:txBody>
          <a:bodyPr/>
          <a:lstStyle/>
          <a:p>
            <a:fld id="{8BCE3E3E-AAEA-2C4F-AAAF-D5D0D3B13C3A}"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932688" y="1335024"/>
            <a:ext cx="10991088" cy="5431536"/>
          </a:xfrm>
          <a:prstGeom prst="rect">
            <a:avLst/>
          </a:prstGeom>
        </p:spPr>
      </p:pic>
      <p:sp>
        <p:nvSpPr>
          <p:cNvPr id="6" name="Rounded Rectangular Callout 5"/>
          <p:cNvSpPr/>
          <p:nvPr/>
        </p:nvSpPr>
        <p:spPr>
          <a:xfrm>
            <a:off x="7715271" y="2713002"/>
            <a:ext cx="3995928" cy="347472"/>
          </a:xfrm>
          <a:prstGeom prst="wedgeRoundRectCallout">
            <a:avLst>
              <a:gd name="adj1" fmla="val -10307"/>
              <a:gd name="adj2" fmla="val -9539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Adjusted Level 1 (1Mar21 to 30 May 21</a:t>
            </a:r>
            <a:endParaRPr lang="en-ZA" dirty="0">
              <a:solidFill>
                <a:schemeClr val="bg1"/>
              </a:solidFill>
            </a:endParaRPr>
          </a:p>
        </p:txBody>
      </p:sp>
      <p:sp>
        <p:nvSpPr>
          <p:cNvPr id="7" name="Rounded Rectangular Callout 6"/>
          <p:cNvSpPr/>
          <p:nvPr/>
        </p:nvSpPr>
        <p:spPr>
          <a:xfrm>
            <a:off x="2717200" y="2987228"/>
            <a:ext cx="4120247" cy="347472"/>
          </a:xfrm>
          <a:prstGeom prst="wedgeRoundRectCallout">
            <a:avLst>
              <a:gd name="adj1" fmla="val 30989"/>
              <a:gd name="adj2" fmla="val -7434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Adjusted Level 3 (29 Dec20 to 28 Feb21)</a:t>
            </a:r>
            <a:endParaRPr lang="en-ZA" dirty="0">
              <a:solidFill>
                <a:schemeClr val="bg1"/>
              </a:solidFill>
            </a:endParaRPr>
          </a:p>
        </p:txBody>
      </p:sp>
      <p:sp>
        <p:nvSpPr>
          <p:cNvPr id="8" name="Rounded Rectangular Callout 7"/>
          <p:cNvSpPr/>
          <p:nvPr/>
        </p:nvSpPr>
        <p:spPr>
          <a:xfrm>
            <a:off x="2884515" y="1417414"/>
            <a:ext cx="6534263" cy="347472"/>
          </a:xfrm>
          <a:prstGeom prst="wedgeRoundRectCallout">
            <a:avLst>
              <a:gd name="adj1" fmla="val 19754"/>
              <a:gd name="adj2" fmla="val 7565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Adjusted Level 1 (1 Oct21 to 4 Apr22)</a:t>
            </a:r>
            <a:endParaRPr lang="en-ZA" dirty="0"/>
          </a:p>
        </p:txBody>
      </p:sp>
    </p:spTree>
    <p:extLst>
      <p:ext uri="{BB962C8B-B14F-4D97-AF65-F5344CB8AC3E}">
        <p14:creationId xmlns:p14="http://schemas.microsoft.com/office/powerpoint/2010/main" val="221045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426074"/>
            <a:ext cx="10786872" cy="940556"/>
          </a:xfrm>
        </p:spPr>
        <p:txBody>
          <a:bodyPr>
            <a:normAutofit/>
          </a:bodyPr>
          <a:lstStyle/>
          <a:p>
            <a:r>
              <a:rPr lang="en-ZA" sz="2400" dirty="0" smtClean="0"/>
              <a:t>Murder</a:t>
            </a:r>
            <a:r>
              <a:rPr lang="en-ZA" sz="2400" dirty="0"/>
              <a:t/>
            </a:r>
            <a:br>
              <a:rPr lang="en-ZA" sz="2400" dirty="0"/>
            </a:br>
            <a:r>
              <a:rPr lang="en-ZA" sz="2400" dirty="0"/>
              <a:t>PER RATIO (PROVINCES)</a:t>
            </a:r>
          </a:p>
        </p:txBody>
      </p:sp>
      <p:sp>
        <p:nvSpPr>
          <p:cNvPr id="4" name="Slide Number Placeholder 3"/>
          <p:cNvSpPr>
            <a:spLocks noGrp="1"/>
          </p:cNvSpPr>
          <p:nvPr>
            <p:ph type="sldNum" sz="quarter" idx="12"/>
          </p:nvPr>
        </p:nvSpPr>
        <p:spPr>
          <a:xfrm>
            <a:off x="10991850" y="6627604"/>
            <a:ext cx="1200150" cy="205383"/>
          </a:xfrm>
        </p:spPr>
        <p:txBody>
          <a:bodyPr/>
          <a:lstStyle/>
          <a:p>
            <a:fld id="{8BCE3E3E-AAEA-2C4F-AAAF-D5D0D3B13C3A}"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sp>
        <p:nvSpPr>
          <p:cNvPr id="6" name="Title 1"/>
          <p:cNvSpPr txBox="1">
            <a:spLocks/>
          </p:cNvSpPr>
          <p:nvPr/>
        </p:nvSpPr>
        <p:spPr>
          <a:xfrm>
            <a:off x="523937" y="6564493"/>
            <a:ext cx="7920880" cy="331603"/>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pic>
        <p:nvPicPr>
          <p:cNvPr id="3" name="Picture 2"/>
          <p:cNvPicPr>
            <a:picLocks noChangeAspect="1"/>
          </p:cNvPicPr>
          <p:nvPr/>
        </p:nvPicPr>
        <p:blipFill>
          <a:blip r:embed="rId2"/>
          <a:stretch>
            <a:fillRect/>
          </a:stretch>
        </p:blipFill>
        <p:spPr>
          <a:xfrm>
            <a:off x="841247" y="1197863"/>
            <a:ext cx="10869550" cy="5366629"/>
          </a:xfrm>
          <a:prstGeom prst="rect">
            <a:avLst/>
          </a:prstGeom>
        </p:spPr>
      </p:pic>
    </p:spTree>
    <p:extLst>
      <p:ext uri="{BB962C8B-B14F-4D97-AF65-F5344CB8AC3E}">
        <p14:creationId xmlns:p14="http://schemas.microsoft.com/office/powerpoint/2010/main" val="2474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MURDER</a:t>
            </a:r>
            <a:br>
              <a:rPr lang="en-ZA" sz="2400" dirty="0"/>
            </a:br>
            <a:r>
              <a:rPr lang="en-ZA" sz="2400" dirty="0"/>
              <a:t>TOP 30 STATIONS </a:t>
            </a:r>
            <a:endParaRPr lang="en-ZA" sz="2400" dirty="0">
              <a:solidFill>
                <a:schemeClr val="accent6">
                  <a:lumMod val="50000"/>
                </a:schemeClr>
              </a:solidFill>
            </a:endParaRPr>
          </a:p>
        </p:txBody>
      </p:sp>
      <p:sp>
        <p:nvSpPr>
          <p:cNvPr id="4" name="Slide Number Placeholder 3"/>
          <p:cNvSpPr>
            <a:spLocks noGrp="1"/>
          </p:cNvSpPr>
          <p:nvPr>
            <p:ph type="sldNum" sz="quarter" idx="12"/>
          </p:nvPr>
        </p:nvSpPr>
        <p:spPr>
          <a:xfrm>
            <a:off x="10058400" y="6566028"/>
            <a:ext cx="2133600" cy="365125"/>
          </a:xfrm>
        </p:spPr>
        <p:txBody>
          <a:bodyPr/>
          <a:lstStyle/>
          <a:p>
            <a:fld id="{8BCE3E3E-AAEA-2C4F-AAAF-D5D0D3B13C3A}" type="slidenum">
              <a:rPr lang="en-US" smtClean="0">
                <a:solidFill>
                  <a:prstClr val="black">
                    <a:tint val="75000"/>
                  </a:prstClr>
                </a:solidFill>
              </a:rPr>
              <a:pPr/>
              <a:t>15</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87908" y="1337022"/>
            <a:ext cx="11259312" cy="5229006"/>
          </a:xfrm>
          <a:prstGeom prst="rect">
            <a:avLst/>
          </a:prstGeom>
          <a:solidFill>
            <a:schemeClr val="bg1"/>
          </a:solidFill>
        </p:spPr>
      </p:pic>
    </p:spTree>
    <p:extLst>
      <p:ext uri="{BB962C8B-B14F-4D97-AF65-F5344CB8AC3E}">
        <p14:creationId xmlns:p14="http://schemas.microsoft.com/office/powerpoint/2010/main" val="80444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72" y="248648"/>
            <a:ext cx="6479039" cy="950751"/>
          </a:xfrm>
        </p:spPr>
        <p:txBody>
          <a:bodyPr>
            <a:normAutofit/>
          </a:bodyPr>
          <a:lstStyle/>
          <a:p>
            <a:r>
              <a:rPr lang="en-ZA" sz="2100" dirty="0">
                <a:latin typeface="Arial" panose="020B0604020202020204" pitchFamily="34" charset="0"/>
                <a:cs typeface="Arial" panose="020B0604020202020204" pitchFamily="34" charset="0"/>
              </a:rPr>
              <a:t>MURDER: MOTIVE/CAUSATIVE FACTORS</a:t>
            </a:r>
            <a:br>
              <a:rPr lang="en-ZA" sz="2100" dirty="0">
                <a:latin typeface="Arial" panose="020B0604020202020204" pitchFamily="34" charset="0"/>
                <a:cs typeface="Arial" panose="020B0604020202020204" pitchFamily="34" charset="0"/>
              </a:rPr>
            </a:br>
            <a:r>
              <a:rPr lang="en-ZA" sz="2100" dirty="0">
                <a:latin typeface="Arial" panose="020B0604020202020204" pitchFamily="34" charset="0"/>
                <a:cs typeface="Arial" panose="020B0604020202020204" pitchFamily="34" charset="0"/>
              </a:rPr>
              <a:t> </a:t>
            </a:r>
            <a:r>
              <a:rPr lang="en-ZA" sz="2100" dirty="0" smtClean="0">
                <a:latin typeface="Arial" panose="020B0604020202020204" pitchFamily="34" charset="0"/>
                <a:cs typeface="Arial" panose="020B0604020202020204" pitchFamily="34" charset="0"/>
              </a:rPr>
              <a:t>JAN TO MAR 2021/2022</a:t>
            </a:r>
            <a:endParaRPr lang="en-ZA"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847542" y="6492875"/>
            <a:ext cx="344458" cy="365125"/>
          </a:xfrm>
        </p:spPr>
        <p:txBody>
          <a:bodyPr/>
          <a:lstStyle/>
          <a:p>
            <a:fld id="{8BCE3E3E-AAEA-2C4F-AAAF-D5D0D3B13C3A}" type="slidenum">
              <a:rPr lang="en-US" smtClean="0">
                <a:solidFill>
                  <a:prstClr val="black">
                    <a:tint val="75000"/>
                  </a:prstClr>
                </a:solidFill>
              </a:rPr>
              <a:pPr/>
              <a:t>16</a:t>
            </a:fld>
            <a:endParaRPr lang="en-US" dirty="0">
              <a:solidFill>
                <a:prstClr val="black">
                  <a:tint val="75000"/>
                </a:prstClr>
              </a:solidFill>
            </a:endParaRPr>
          </a:p>
        </p:txBody>
      </p:sp>
      <p:sp>
        <p:nvSpPr>
          <p:cNvPr id="7" name="TextBox 6"/>
          <p:cNvSpPr txBox="1"/>
          <p:nvPr/>
        </p:nvSpPr>
        <p:spPr>
          <a:xfrm>
            <a:off x="713673" y="6622138"/>
            <a:ext cx="2544745"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Sample size: murder </a:t>
            </a:r>
            <a:r>
              <a:rPr lang="en-ZA" sz="1000" b="1" dirty="0" smtClean="0">
                <a:latin typeface="Arial" panose="020B0604020202020204" pitchFamily="34" charset="0"/>
                <a:cs typeface="Arial" panose="020B0604020202020204" pitchFamily="34" charset="0"/>
              </a:rPr>
              <a:t>= 5 226</a:t>
            </a:r>
            <a:endParaRPr lang="en-ZA" sz="1000" b="1" dirty="0">
              <a:latin typeface="Arial" panose="020B0604020202020204" pitchFamily="34" charset="0"/>
              <a:cs typeface="Arial" panose="020B0604020202020204" pitchFamily="34" charset="0"/>
            </a:endParaRPr>
          </a:p>
        </p:txBody>
      </p:sp>
      <p:graphicFrame>
        <p:nvGraphicFramePr>
          <p:cNvPr id="10" name="Content Placeholder 8"/>
          <p:cNvGraphicFramePr>
            <a:graphicFrameLocks/>
          </p:cNvGraphicFramePr>
          <p:nvPr>
            <p:extLst>
              <p:ext uri="{D42A27DB-BD31-4B8C-83A1-F6EECF244321}">
                <p14:modId xmlns:p14="http://schemas.microsoft.com/office/powerpoint/2010/main" val="3092101046"/>
              </p:ext>
            </p:extLst>
          </p:nvPr>
        </p:nvGraphicFramePr>
        <p:xfrm>
          <a:off x="782272" y="1264031"/>
          <a:ext cx="11237499" cy="5239952"/>
        </p:xfrm>
        <a:graphic>
          <a:graphicData uri="http://schemas.openxmlformats.org/drawingml/2006/table">
            <a:tbl>
              <a:tblPr firstRow="1" firstCol="1" bandRow="1"/>
              <a:tblGrid>
                <a:gridCol w="4303892">
                  <a:extLst>
                    <a:ext uri="{9D8B030D-6E8A-4147-A177-3AD203B41FA5}">
                      <a16:colId xmlns="" xmlns:a16="http://schemas.microsoft.com/office/drawing/2014/main" val="2076780379"/>
                    </a:ext>
                  </a:extLst>
                </a:gridCol>
                <a:gridCol w="626828">
                  <a:extLst>
                    <a:ext uri="{9D8B030D-6E8A-4147-A177-3AD203B41FA5}">
                      <a16:colId xmlns="" xmlns:a16="http://schemas.microsoft.com/office/drawing/2014/main" val="63686920"/>
                    </a:ext>
                  </a:extLst>
                </a:gridCol>
                <a:gridCol w="626828">
                  <a:extLst>
                    <a:ext uri="{9D8B030D-6E8A-4147-A177-3AD203B41FA5}">
                      <a16:colId xmlns="" xmlns:a16="http://schemas.microsoft.com/office/drawing/2014/main" val="3439771880"/>
                    </a:ext>
                  </a:extLst>
                </a:gridCol>
                <a:gridCol w="626828">
                  <a:extLst>
                    <a:ext uri="{9D8B030D-6E8A-4147-A177-3AD203B41FA5}">
                      <a16:colId xmlns="" xmlns:a16="http://schemas.microsoft.com/office/drawing/2014/main" val="4147963049"/>
                    </a:ext>
                  </a:extLst>
                </a:gridCol>
                <a:gridCol w="716375">
                  <a:extLst>
                    <a:ext uri="{9D8B030D-6E8A-4147-A177-3AD203B41FA5}">
                      <a16:colId xmlns="" xmlns:a16="http://schemas.microsoft.com/office/drawing/2014/main" val="1686034688"/>
                    </a:ext>
                  </a:extLst>
                </a:gridCol>
                <a:gridCol w="716375">
                  <a:extLst>
                    <a:ext uri="{9D8B030D-6E8A-4147-A177-3AD203B41FA5}">
                      <a16:colId xmlns="" xmlns:a16="http://schemas.microsoft.com/office/drawing/2014/main" val="3758510845"/>
                    </a:ext>
                  </a:extLst>
                </a:gridCol>
                <a:gridCol w="626828">
                  <a:extLst>
                    <a:ext uri="{9D8B030D-6E8A-4147-A177-3AD203B41FA5}">
                      <a16:colId xmlns="" xmlns:a16="http://schemas.microsoft.com/office/drawing/2014/main" val="393256756"/>
                    </a:ext>
                  </a:extLst>
                </a:gridCol>
                <a:gridCol w="716375">
                  <a:extLst>
                    <a:ext uri="{9D8B030D-6E8A-4147-A177-3AD203B41FA5}">
                      <a16:colId xmlns="" xmlns:a16="http://schemas.microsoft.com/office/drawing/2014/main" val="2520187007"/>
                    </a:ext>
                  </a:extLst>
                </a:gridCol>
                <a:gridCol w="805922">
                  <a:extLst>
                    <a:ext uri="{9D8B030D-6E8A-4147-A177-3AD203B41FA5}">
                      <a16:colId xmlns="" xmlns:a16="http://schemas.microsoft.com/office/drawing/2014/main" val="3335150107"/>
                    </a:ext>
                  </a:extLst>
                </a:gridCol>
                <a:gridCol w="716375">
                  <a:extLst>
                    <a:ext uri="{9D8B030D-6E8A-4147-A177-3AD203B41FA5}">
                      <a16:colId xmlns="" xmlns:a16="http://schemas.microsoft.com/office/drawing/2014/main" val="1704515022"/>
                    </a:ext>
                  </a:extLst>
                </a:gridCol>
                <a:gridCol w="754873">
                  <a:extLst>
                    <a:ext uri="{9D8B030D-6E8A-4147-A177-3AD203B41FA5}">
                      <a16:colId xmlns="" xmlns:a16="http://schemas.microsoft.com/office/drawing/2014/main" val="1065962395"/>
                    </a:ext>
                  </a:extLst>
                </a:gridCol>
              </a:tblGrid>
              <a:tr h="341038">
                <a:tc>
                  <a:txBody>
                    <a:bodyPr/>
                    <a:lstStyle/>
                    <a:p>
                      <a:pPr algn="r">
                        <a:lnSpc>
                          <a:spcPct val="115000"/>
                        </a:lnSpc>
                        <a:spcBef>
                          <a:spcPts val="500"/>
                        </a:spcBef>
                        <a:spcAft>
                          <a:spcPts val="0"/>
                        </a:spcAft>
                      </a:pPr>
                      <a:r>
                        <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Murder causative factors</a:t>
                      </a:r>
                    </a:p>
                  </a:txBody>
                  <a:tcPr marL="43242" marR="43242"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EC</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FS</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GP</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KZN</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LP</a:t>
                      </a: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MP</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NW</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NC</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WC</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b="1" i="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RSA</a:t>
                      </a:r>
                      <a:endParaRPr lang="en-ZA" sz="1600" b="1" i="1" kern="12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43242" marR="43242"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70C0"/>
                    </a:solidFill>
                  </a:tcPr>
                </a:tc>
                <a:extLst>
                  <a:ext uri="{0D108BD9-81ED-4DB2-BD59-A6C34878D82A}">
                    <a16:rowId xmlns="" xmlns:a16="http://schemas.microsoft.com/office/drawing/2014/main" val="1160087986"/>
                  </a:ext>
                </a:extLst>
              </a:tr>
              <a:tr h="627055">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Arguments/ Misunderstanding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(not domestic-related)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 Road Rage / Provocation</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61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40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132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199</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75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205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875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3474305357"/>
                  </a:ext>
                </a:extLst>
              </a:tr>
              <a:tr h="483278">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Robbery </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85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10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16</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40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a:solidFill>
                            <a:schemeClr val="bg1"/>
                          </a:solidFill>
                          <a:effectLst/>
                          <a:latin typeface="Arial" panose="020B0604020202020204" pitchFamily="34" charset="0"/>
                        </a:rPr>
                        <a:t>262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2426446765"/>
                  </a:ext>
                </a:extLst>
              </a:tr>
              <a:tr h="332878">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Vigilantism / Mob justice</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66</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77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60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358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2914150837"/>
                  </a:ext>
                </a:extLst>
              </a:tr>
              <a:tr h="332878">
                <a:tc>
                  <a:txBody>
                    <a:bodyPr/>
                    <a:lstStyle/>
                    <a:p>
                      <a:pPr algn="r">
                        <a:lnSpc>
                          <a:spcPct val="115000"/>
                        </a:lnSpc>
                        <a:spcBef>
                          <a:spcPts val="500"/>
                        </a:spcBef>
                        <a:spcAft>
                          <a:spcPts val="0"/>
                        </a:spcAft>
                      </a:pPr>
                      <a:r>
                        <a:rPr lang="en-ZA" sz="1600" b="0" i="1" smtClean="0">
                          <a:effectLst/>
                          <a:latin typeface="Arial" panose="020B0604020202020204" pitchFamily="34" charset="0"/>
                          <a:ea typeface="Times New Roman" panose="02020603050405020304" pitchFamily="18" charset="0"/>
                          <a:cs typeface="Times New Roman" panose="02020603050405020304" pitchFamily="18" charset="0"/>
                        </a:rPr>
                        <a:t>Gang-related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161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chemeClr val="bg1"/>
                          </a:solidFill>
                          <a:effectLst/>
                          <a:latin typeface="Arial" panose="020B0604020202020204" pitchFamily="34" charset="0"/>
                        </a:rPr>
                        <a:t>166</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3205551730"/>
                  </a:ext>
                </a:extLst>
              </a:tr>
              <a:tr h="332878">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Retaliation / Revenge</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107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174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341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1520991892"/>
                  </a:ext>
                </a:extLst>
              </a:tr>
              <a:tr h="332878">
                <a:tc>
                  <a:txBody>
                    <a:bodyPr/>
                    <a:lstStyle/>
                    <a:p>
                      <a:pPr algn="r">
                        <a:lnSpc>
                          <a:spcPct val="115000"/>
                        </a:lnSpc>
                        <a:spcBef>
                          <a:spcPts val="500"/>
                        </a:spcBef>
                        <a:spcAft>
                          <a:spcPts val="0"/>
                        </a:spcAft>
                      </a:pPr>
                      <a:r>
                        <a:rPr lang="en-ZA" sz="1600" b="0" i="1" smtClean="0">
                          <a:effectLst/>
                          <a:latin typeface="Arial" panose="020B0604020202020204" pitchFamily="34" charset="0"/>
                          <a:ea typeface="Times New Roman" panose="02020603050405020304" pitchFamily="18" charset="0"/>
                          <a:cs typeface="Times New Roman" panose="02020603050405020304" pitchFamily="18" charset="0"/>
                        </a:rPr>
                        <a:t>Taxi-related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9</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9</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chemeClr val="bg1"/>
                          </a:solidFill>
                          <a:effectLst/>
                          <a:latin typeface="Arial" panose="020B0604020202020204" pitchFamily="34" charset="0"/>
                        </a:rPr>
                        <a:t>28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44850725"/>
                  </a:ext>
                </a:extLst>
              </a:tr>
              <a:tr h="332878">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Rape-related</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18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3311816092"/>
                  </a:ext>
                </a:extLst>
              </a:tr>
              <a:tr h="564725">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Law enforcement &amp; security guards in line of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duty (excluding police</a:t>
                      </a:r>
                      <a:r>
                        <a:rPr lang="en-ZA" sz="1600" b="0" i="1" baseline="0" dirty="0" smtClean="0">
                          <a:effectLst/>
                          <a:latin typeface="Arial" panose="020B0604020202020204" pitchFamily="34" charset="0"/>
                          <a:ea typeface="Times New Roman" panose="02020603050405020304" pitchFamily="18" charset="0"/>
                          <a:cs typeface="Times New Roman" panose="02020603050405020304" pitchFamily="18" charset="0"/>
                        </a:rPr>
                        <a:t> murder)</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chemeClr val="bg1"/>
                          </a:solidFill>
                          <a:effectLst/>
                          <a:latin typeface="Arial" panose="020B0604020202020204" pitchFamily="34" charset="0"/>
                        </a:rPr>
                        <a:t>22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375055330"/>
                  </a:ext>
                </a:extLst>
              </a:tr>
              <a:tr h="332878">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Illicit mining</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858058462"/>
                  </a:ext>
                </a:extLst>
              </a:tr>
              <a:tr h="332878">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Hijacking and attempts</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7</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chemeClr val="bg1"/>
                          </a:solidFill>
                          <a:effectLst/>
                          <a:latin typeface="Arial" panose="020B0604020202020204" pitchFamily="34" charset="0"/>
                        </a:rPr>
                        <a:t>31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2586711363"/>
                  </a:ext>
                </a:extLst>
              </a:tr>
              <a:tr h="549724">
                <a:tc>
                  <a:txBody>
                    <a:bodyPr/>
                    <a:lstStyle/>
                    <a:p>
                      <a:pPr algn="r">
                        <a:lnSpc>
                          <a:spcPct val="115000"/>
                        </a:lnSpc>
                        <a:spcBef>
                          <a:spcPts val="500"/>
                        </a:spcBef>
                        <a:spcAft>
                          <a:spcPts val="0"/>
                        </a:spcAft>
                      </a:pP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During </a:t>
                      </a: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commission  </a:t>
                      </a:r>
                      <a:r>
                        <a:rPr lang="en-ZA" sz="1600" b="0" i="1" dirty="0">
                          <a:effectLst/>
                          <a:latin typeface="Arial" panose="020B0604020202020204" pitchFamily="34" charset="0"/>
                          <a:ea typeface="Times New Roman" panose="02020603050405020304" pitchFamily="18" charset="0"/>
                          <a:cs typeface="Times New Roman" panose="02020603050405020304" pitchFamily="18" charset="0"/>
                        </a:rPr>
                        <a:t>of other crime (Not Robbery and Rape)</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chemeClr val="bg1"/>
                          </a:solidFill>
                          <a:effectLst/>
                          <a:latin typeface="Arial" panose="020B0604020202020204" pitchFamily="34" charset="0"/>
                        </a:rPr>
                        <a:t>38</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1371398982"/>
                  </a:ext>
                </a:extLst>
              </a:tr>
              <a:tr h="332878">
                <a:tc>
                  <a:txBody>
                    <a:bodyPr/>
                    <a:lstStyle/>
                    <a:p>
                      <a:pPr algn="r">
                        <a:lnSpc>
                          <a:spcPct val="115000"/>
                        </a:lnSpc>
                        <a:spcBef>
                          <a:spcPts val="500"/>
                        </a:spcBef>
                        <a:spcAft>
                          <a:spcPts val="0"/>
                        </a:spcAft>
                      </a:pPr>
                      <a:r>
                        <a:rPr lang="en-ZA" sz="1600" b="0" i="1" dirty="0" smtClean="0">
                          <a:effectLst/>
                          <a:latin typeface="Arial" panose="020B0604020202020204" pitchFamily="34" charset="0"/>
                          <a:ea typeface="Times New Roman" panose="02020603050405020304" pitchFamily="18" charset="0"/>
                          <a:cs typeface="Times New Roman" panose="02020603050405020304" pitchFamily="18" charset="0"/>
                        </a:rPr>
                        <a:t>Intervened in argument</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42" marR="4324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9</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chemeClr val="bg1"/>
                          </a:solidFill>
                          <a:effectLst/>
                          <a:latin typeface="Arial" panose="020B0604020202020204" pitchFamily="34" charset="0"/>
                        </a:rPr>
                        <a:t>23</a:t>
                      </a:r>
                    </a:p>
                  </a:txBody>
                  <a:tcPr marL="3820" marR="3820" marT="382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 xmlns:a16="http://schemas.microsoft.com/office/drawing/2014/main" val="1065762916"/>
                  </a:ext>
                </a:extLst>
              </a:tr>
            </a:tbl>
          </a:graphicData>
        </a:graphic>
      </p:graphicFrame>
    </p:spTree>
    <p:extLst>
      <p:ext uri="{BB962C8B-B14F-4D97-AF65-F5344CB8AC3E}">
        <p14:creationId xmlns:p14="http://schemas.microsoft.com/office/powerpoint/2010/main" val="2305005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88" y="263684"/>
            <a:ext cx="6902424" cy="950751"/>
          </a:xfrm>
        </p:spPr>
        <p:txBody>
          <a:bodyPr>
            <a:normAutofit/>
          </a:bodyPr>
          <a:lstStyle/>
          <a:p>
            <a:r>
              <a:rPr lang="en-ZA" sz="2000" dirty="0">
                <a:latin typeface="Arial" panose="020B0604020202020204" pitchFamily="34" charset="0"/>
                <a:cs typeface="Arial" panose="020B0604020202020204" pitchFamily="34" charset="0"/>
              </a:rPr>
              <a:t>CONTACT CRIME: LIQUOR AND DRUG-RELATED OFFENCES: </a:t>
            </a:r>
            <a:r>
              <a:rPr lang="en-ZA" sz="2000" dirty="0" smtClean="0">
                <a:latin typeface="Arial" panose="020B0604020202020204" pitchFamily="34" charset="0"/>
                <a:cs typeface="Arial" panose="020B0604020202020204" pitchFamily="34" charset="0"/>
              </a:rPr>
              <a:t>2021/2022</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454580" y="6470703"/>
            <a:ext cx="356420" cy="2840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1919536" y="5223072"/>
            <a:ext cx="2376264" cy="1418455"/>
          </a:xfrm>
          <a:prstGeom prst="rect">
            <a:avLst/>
          </a:prstGeom>
          <a:solidFill>
            <a:schemeClr val="accent1">
              <a:lumMod val="75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Confirmed incidents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occurred at Liquor Outlets (</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Tavern/ </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shebeen</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/pub/bar/night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clubs etc.)</a:t>
            </a:r>
          </a:p>
        </p:txBody>
      </p:sp>
      <p:graphicFrame>
        <p:nvGraphicFramePr>
          <p:cNvPr id="12" name="Diagram 11"/>
          <p:cNvGraphicFramePr/>
          <p:nvPr>
            <p:extLst>
              <p:ext uri="{D42A27DB-BD31-4B8C-83A1-F6EECF244321}">
                <p14:modId xmlns:p14="http://schemas.microsoft.com/office/powerpoint/2010/main" val="4145555593"/>
              </p:ext>
            </p:extLst>
          </p:nvPr>
        </p:nvGraphicFramePr>
        <p:xfrm>
          <a:off x="4079775" y="5204952"/>
          <a:ext cx="7374805" cy="1346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3867169358"/>
              </p:ext>
            </p:extLst>
          </p:nvPr>
        </p:nvGraphicFramePr>
        <p:xfrm>
          <a:off x="759614" y="1232555"/>
          <a:ext cx="11051385" cy="35827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5451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06" y="302897"/>
            <a:ext cx="7886700" cy="893856"/>
          </a:xfrm>
        </p:spPr>
        <p:txBody>
          <a:bodyPr>
            <a:noAutofit/>
          </a:bodyPr>
          <a:lstStyle/>
          <a:p>
            <a:r>
              <a:rPr lang="en-ZA" sz="2000" dirty="0">
                <a:latin typeface="Arial" panose="020B0604020202020204" pitchFamily="34" charset="0"/>
                <a:cs typeface="Arial" panose="020B0604020202020204" pitchFamily="34" charset="0"/>
              </a:rPr>
              <a:t>MURDER OF MEMBERS OF THE POLICE</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ON/OFF DUTY MEMBERS</a:t>
            </a:r>
            <a:br>
              <a:rPr lang="en-ZA" sz="2000" dirty="0">
                <a:latin typeface="Arial" panose="020B0604020202020204" pitchFamily="34" charset="0"/>
                <a:cs typeface="Arial" panose="020B0604020202020204" pitchFamily="34" charset="0"/>
              </a:rPr>
            </a:br>
            <a:r>
              <a:rPr lang="en-ZA" sz="1500" dirty="0">
                <a:latin typeface="Arial" panose="020B0604020202020204" pitchFamily="34" charset="0"/>
                <a:cs typeface="Arial" panose="020B0604020202020204" pitchFamily="34" charset="0"/>
              </a:rPr>
              <a:t>TREND OVER THREE-MONTH PERIOD</a:t>
            </a:r>
          </a:p>
        </p:txBody>
      </p:sp>
      <p:graphicFrame>
        <p:nvGraphicFramePr>
          <p:cNvPr id="17" name="Chart 16"/>
          <p:cNvGraphicFramePr>
            <a:graphicFrameLocks/>
          </p:cNvGraphicFramePr>
          <p:nvPr>
            <p:extLst>
              <p:ext uri="{D42A27DB-BD31-4B8C-83A1-F6EECF244321}">
                <p14:modId xmlns:p14="http://schemas.microsoft.com/office/powerpoint/2010/main" val="3348973290"/>
              </p:ext>
            </p:extLst>
          </p:nvPr>
        </p:nvGraphicFramePr>
        <p:xfrm>
          <a:off x="771906" y="1097280"/>
          <a:ext cx="10901934" cy="2933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86886206"/>
              </p:ext>
            </p:extLst>
          </p:nvPr>
        </p:nvGraphicFramePr>
        <p:xfrm>
          <a:off x="1036003" y="4107465"/>
          <a:ext cx="10637838" cy="1081088"/>
        </p:xfrm>
        <a:graphic>
          <a:graphicData uri="http://schemas.openxmlformats.org/drawingml/2006/table">
            <a:tbl>
              <a:tblPr/>
              <a:tblGrid>
                <a:gridCol w="1089417">
                  <a:extLst>
                    <a:ext uri="{9D8B030D-6E8A-4147-A177-3AD203B41FA5}">
                      <a16:colId xmlns="" xmlns:a16="http://schemas.microsoft.com/office/drawing/2014/main" val="1598968257"/>
                    </a:ext>
                  </a:extLst>
                </a:gridCol>
                <a:gridCol w="1730251">
                  <a:extLst>
                    <a:ext uri="{9D8B030D-6E8A-4147-A177-3AD203B41FA5}">
                      <a16:colId xmlns="" xmlns:a16="http://schemas.microsoft.com/office/drawing/2014/main" val="4131110911"/>
                    </a:ext>
                  </a:extLst>
                </a:gridCol>
                <a:gridCol w="1281666">
                  <a:extLst>
                    <a:ext uri="{9D8B030D-6E8A-4147-A177-3AD203B41FA5}">
                      <a16:colId xmlns="" xmlns:a16="http://schemas.microsoft.com/office/drawing/2014/main" val="4079989544"/>
                    </a:ext>
                  </a:extLst>
                </a:gridCol>
                <a:gridCol w="1089417">
                  <a:extLst>
                    <a:ext uri="{9D8B030D-6E8A-4147-A177-3AD203B41FA5}">
                      <a16:colId xmlns="" xmlns:a16="http://schemas.microsoft.com/office/drawing/2014/main" val="973449413"/>
                    </a:ext>
                  </a:extLst>
                </a:gridCol>
                <a:gridCol w="982613">
                  <a:extLst>
                    <a:ext uri="{9D8B030D-6E8A-4147-A177-3AD203B41FA5}">
                      <a16:colId xmlns="" xmlns:a16="http://schemas.microsoft.com/office/drawing/2014/main" val="4247977284"/>
                    </a:ext>
                  </a:extLst>
                </a:gridCol>
                <a:gridCol w="1089417">
                  <a:extLst>
                    <a:ext uri="{9D8B030D-6E8A-4147-A177-3AD203B41FA5}">
                      <a16:colId xmlns="" xmlns:a16="http://schemas.microsoft.com/office/drawing/2014/main" val="2033270868"/>
                    </a:ext>
                  </a:extLst>
                </a:gridCol>
                <a:gridCol w="1452555">
                  <a:extLst>
                    <a:ext uri="{9D8B030D-6E8A-4147-A177-3AD203B41FA5}">
                      <a16:colId xmlns="" xmlns:a16="http://schemas.microsoft.com/office/drawing/2014/main" val="3599287"/>
                    </a:ext>
                  </a:extLst>
                </a:gridCol>
                <a:gridCol w="961251">
                  <a:extLst>
                    <a:ext uri="{9D8B030D-6E8A-4147-A177-3AD203B41FA5}">
                      <a16:colId xmlns="" xmlns:a16="http://schemas.microsoft.com/office/drawing/2014/main" val="3671219972"/>
                    </a:ext>
                  </a:extLst>
                </a:gridCol>
                <a:gridCol w="961251">
                  <a:extLst>
                    <a:ext uri="{9D8B030D-6E8A-4147-A177-3AD203B41FA5}">
                      <a16:colId xmlns="" xmlns:a16="http://schemas.microsoft.com/office/drawing/2014/main" val="125461089"/>
                    </a:ext>
                  </a:extLst>
                </a:gridCol>
              </a:tblGrid>
              <a:tr h="173586">
                <a:tc>
                  <a:txBody>
                    <a:bodyPr/>
                    <a:lstStyle/>
                    <a:p>
                      <a:pPr algn="l" fontAlgn="ctr"/>
                      <a:r>
                        <a:rPr lang="en-ZA" sz="1400" b="1" i="0" u="none" strike="noStrike" dirty="0">
                          <a:solidFill>
                            <a:srgbClr val="000000"/>
                          </a:solidFill>
                          <a:effectLst/>
                          <a:latin typeface="Arial" panose="020B0604020202020204" pitchFamily="34" charset="0"/>
                          <a:cs typeface="Arial" panose="020B0604020202020204" pitchFamily="34" charset="0"/>
                        </a:rPr>
                        <a:t>Jan-March</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 </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3760731010"/>
                  </a:ext>
                </a:extLst>
              </a:tr>
              <a:tr h="270558">
                <a:tc>
                  <a:txBody>
                    <a:bodyPr/>
                    <a:lstStyle/>
                    <a:p>
                      <a:pPr algn="l" fontAlgn="ctr"/>
                      <a:r>
                        <a:rPr lang="en-ZA" sz="1400" b="1" i="0" u="none" strike="noStrike">
                          <a:solidFill>
                            <a:srgbClr val="000000"/>
                          </a:solidFill>
                          <a:effectLst/>
                          <a:latin typeface="Arial" panose="020B0604020202020204" pitchFamily="34" charset="0"/>
                          <a:cs typeface="Arial" panose="020B0604020202020204" pitchFamily="34" charset="0"/>
                        </a:rPr>
                        <a:t>2021/2022</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Eastern Cape</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Free State</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Gauteng</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KwaZulu- Natal</a:t>
                      </a:r>
                    </a:p>
                  </a:txBody>
                  <a:tcPr marL="3572" marR="3572" marT="3572"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Limpopo</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Mpumalanga</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Northen Cape</a:t>
                      </a:r>
                    </a:p>
                  </a:txBody>
                  <a:tcPr marL="3572" marR="3572" marT="3572" marB="0">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FFFFFF"/>
                          </a:solidFill>
                          <a:effectLst/>
                          <a:latin typeface="Arial" panose="020B0604020202020204" pitchFamily="34" charset="0"/>
                          <a:cs typeface="Arial" panose="020B0604020202020204" pitchFamily="34" charset="0"/>
                        </a:rPr>
                        <a:t>RSA</a:t>
                      </a:r>
                    </a:p>
                  </a:txBody>
                  <a:tcPr marL="3572" marR="3572" marT="3572" marB="0" anchor="b">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 xmlns:a16="http://schemas.microsoft.com/office/drawing/2014/main" val="1462892920"/>
                  </a:ext>
                </a:extLst>
              </a:tr>
              <a:tr h="173586">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Off duty</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4</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4</a:t>
                      </a:r>
                    </a:p>
                  </a:txBody>
                  <a:tcPr marL="3572" marR="3572" marT="357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7</a:t>
                      </a:r>
                    </a:p>
                  </a:txBody>
                  <a:tcPr marL="3572" marR="3572" marT="357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2</a:t>
                      </a:r>
                    </a:p>
                  </a:txBody>
                  <a:tcPr marL="3572" marR="3572" marT="357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FFFFFF"/>
                          </a:solidFill>
                          <a:effectLst/>
                          <a:latin typeface="Arial" panose="020B0604020202020204" pitchFamily="34" charset="0"/>
                          <a:cs typeface="Arial" panose="020B0604020202020204" pitchFamily="34" charset="0"/>
                        </a:rPr>
                        <a:t>20</a:t>
                      </a:r>
                    </a:p>
                  </a:txBody>
                  <a:tcPr marL="3572" marR="3572" marT="3572" marB="0" anchor="b">
                    <a:lnL>
                      <a:noFill/>
                    </a:lnL>
                    <a:lnR>
                      <a:noFill/>
                    </a:lnR>
                    <a:lnT w="6350" cap="flat" cmpd="sng" algn="ctr">
                      <a:solidFill>
                        <a:srgbClr val="FFFFFF"/>
                      </a:solidFill>
                      <a:prstDash val="solid"/>
                      <a:round/>
                      <a:headEnd type="none" w="med" len="med"/>
                      <a:tailEnd type="none" w="med" len="med"/>
                    </a:lnT>
                    <a:lnB>
                      <a:noFill/>
                    </a:lnB>
                    <a:solidFill>
                      <a:srgbClr val="000000"/>
                    </a:solidFill>
                  </a:tcPr>
                </a:tc>
                <a:extLst>
                  <a:ext uri="{0D108BD9-81ED-4DB2-BD59-A6C34878D82A}">
                    <a16:rowId xmlns="" xmlns:a16="http://schemas.microsoft.com/office/drawing/2014/main" val="293600193"/>
                  </a:ext>
                </a:extLst>
              </a:tr>
              <a:tr h="173586">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On duty</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0</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1</a:t>
                      </a:r>
                    </a:p>
                  </a:txBody>
                  <a:tcPr marL="3572" marR="3572" marT="357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3572" marR="3572" marT="3572"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tcPr>
                </a:tc>
                <a:tc>
                  <a:txBody>
                    <a:bodyPr/>
                    <a:lstStyle/>
                    <a:p>
                      <a:pPr algn="ctr" fontAlgn="b"/>
                      <a:r>
                        <a:rPr lang="en-ZA" sz="1400" b="1" i="0" u="none" strike="noStrike" dirty="0" smtClean="0">
                          <a:solidFill>
                            <a:srgbClr val="FFFFFF"/>
                          </a:solidFill>
                          <a:effectLst/>
                          <a:latin typeface="Arial" panose="020B0604020202020204" pitchFamily="34" charset="0"/>
                          <a:cs typeface="Arial" panose="020B0604020202020204" pitchFamily="34" charset="0"/>
                        </a:rPr>
                        <a:t>7</a:t>
                      </a:r>
                      <a:endParaRPr lang="en-ZA" sz="1400" b="1" i="0" u="none" strike="noStrike" dirty="0">
                        <a:solidFill>
                          <a:srgbClr val="FFFFFF"/>
                        </a:solidFill>
                        <a:effectLst/>
                        <a:latin typeface="Arial" panose="020B0604020202020204" pitchFamily="34" charset="0"/>
                        <a:cs typeface="Arial" panose="020B0604020202020204" pitchFamily="34" charset="0"/>
                      </a:endParaRPr>
                    </a:p>
                  </a:txBody>
                  <a:tcPr marL="3572" marR="3572" marT="3572" marB="0" anchor="b">
                    <a:lnL>
                      <a:noFill/>
                    </a:lnL>
                    <a:lnR>
                      <a:noFill/>
                    </a:lnR>
                    <a:lnT>
                      <a:noFill/>
                    </a:lnT>
                    <a:lnB>
                      <a:noFill/>
                    </a:lnB>
                    <a:solidFill>
                      <a:srgbClr val="000000"/>
                    </a:solidFill>
                  </a:tcPr>
                </a:tc>
                <a:extLst>
                  <a:ext uri="{0D108BD9-81ED-4DB2-BD59-A6C34878D82A}">
                    <a16:rowId xmlns="" xmlns:a16="http://schemas.microsoft.com/office/drawing/2014/main" val="208473228"/>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84112789"/>
              </p:ext>
            </p:extLst>
          </p:nvPr>
        </p:nvGraphicFramePr>
        <p:xfrm>
          <a:off x="771906" y="5482130"/>
          <a:ext cx="10843197" cy="1299470"/>
        </p:xfrm>
        <a:graphic>
          <a:graphicData uri="http://schemas.openxmlformats.org/drawingml/2006/table">
            <a:tbl>
              <a:tblPr/>
              <a:tblGrid>
                <a:gridCol w="1103800">
                  <a:extLst>
                    <a:ext uri="{9D8B030D-6E8A-4147-A177-3AD203B41FA5}">
                      <a16:colId xmlns="" xmlns:a16="http://schemas.microsoft.com/office/drawing/2014/main" val="1838292963"/>
                    </a:ext>
                  </a:extLst>
                </a:gridCol>
                <a:gridCol w="1212013">
                  <a:extLst>
                    <a:ext uri="{9D8B030D-6E8A-4147-A177-3AD203B41FA5}">
                      <a16:colId xmlns="" xmlns:a16="http://schemas.microsoft.com/office/drawing/2014/main" val="3057607570"/>
                    </a:ext>
                  </a:extLst>
                </a:gridCol>
                <a:gridCol w="1168726">
                  <a:extLst>
                    <a:ext uri="{9D8B030D-6E8A-4147-A177-3AD203B41FA5}">
                      <a16:colId xmlns="" xmlns:a16="http://schemas.microsoft.com/office/drawing/2014/main" val="4261206132"/>
                    </a:ext>
                  </a:extLst>
                </a:gridCol>
                <a:gridCol w="1103800">
                  <a:extLst>
                    <a:ext uri="{9D8B030D-6E8A-4147-A177-3AD203B41FA5}">
                      <a16:colId xmlns="" xmlns:a16="http://schemas.microsoft.com/office/drawing/2014/main" val="3384164637"/>
                    </a:ext>
                  </a:extLst>
                </a:gridCol>
                <a:gridCol w="995582">
                  <a:extLst>
                    <a:ext uri="{9D8B030D-6E8A-4147-A177-3AD203B41FA5}">
                      <a16:colId xmlns="" xmlns:a16="http://schemas.microsoft.com/office/drawing/2014/main" val="1065039462"/>
                    </a:ext>
                  </a:extLst>
                </a:gridCol>
                <a:gridCol w="1103800">
                  <a:extLst>
                    <a:ext uri="{9D8B030D-6E8A-4147-A177-3AD203B41FA5}">
                      <a16:colId xmlns="" xmlns:a16="http://schemas.microsoft.com/office/drawing/2014/main" val="953011481"/>
                    </a:ext>
                  </a:extLst>
                </a:gridCol>
                <a:gridCol w="1103800">
                  <a:extLst>
                    <a:ext uri="{9D8B030D-6E8A-4147-A177-3AD203B41FA5}">
                      <a16:colId xmlns="" xmlns:a16="http://schemas.microsoft.com/office/drawing/2014/main" val="1776071530"/>
                    </a:ext>
                  </a:extLst>
                </a:gridCol>
                <a:gridCol w="973938">
                  <a:extLst>
                    <a:ext uri="{9D8B030D-6E8A-4147-A177-3AD203B41FA5}">
                      <a16:colId xmlns="" xmlns:a16="http://schemas.microsoft.com/office/drawing/2014/main" val="2955875057"/>
                    </a:ext>
                  </a:extLst>
                </a:gridCol>
                <a:gridCol w="973938">
                  <a:extLst>
                    <a:ext uri="{9D8B030D-6E8A-4147-A177-3AD203B41FA5}">
                      <a16:colId xmlns="" xmlns:a16="http://schemas.microsoft.com/office/drawing/2014/main" val="2974245457"/>
                    </a:ext>
                  </a:extLst>
                </a:gridCol>
                <a:gridCol w="1103800">
                  <a:extLst>
                    <a:ext uri="{9D8B030D-6E8A-4147-A177-3AD203B41FA5}">
                      <a16:colId xmlns="" xmlns:a16="http://schemas.microsoft.com/office/drawing/2014/main" val="652017318"/>
                    </a:ext>
                  </a:extLst>
                </a:gridCol>
              </a:tblGrid>
              <a:tr h="426965">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3572" marR="3572" marT="3572"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Eastern Cape</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Free State</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Gauteng</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Kwa-Zulu Natal</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Limpopo</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Mpumalanga</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Northen Cape</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400" b="1" i="0" u="none" strike="noStrike">
                          <a:solidFill>
                            <a:srgbClr val="000000"/>
                          </a:solidFill>
                          <a:effectLst/>
                          <a:latin typeface="Arial" panose="020B0604020202020204" pitchFamily="34" charset="0"/>
                          <a:cs typeface="Arial" panose="020B0604020202020204" pitchFamily="34" charset="0"/>
                        </a:rPr>
                        <a:t>Western Cape</a:t>
                      </a:r>
                    </a:p>
                  </a:txBody>
                  <a:tcPr marL="3572" marR="3572" marT="357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FFFFFF"/>
                          </a:solidFill>
                          <a:effectLst/>
                          <a:latin typeface="Arial" panose="020B0604020202020204" pitchFamily="34" charset="0"/>
                          <a:cs typeface="Arial" panose="020B0604020202020204" pitchFamily="34" charset="0"/>
                        </a:rPr>
                        <a:t>RSA</a:t>
                      </a:r>
                    </a:p>
                  </a:txBody>
                  <a:tcPr marL="3572" marR="3572" marT="35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 xmlns:a16="http://schemas.microsoft.com/office/drawing/2014/main" val="2224096490"/>
                  </a:ext>
                </a:extLst>
              </a:tr>
              <a:tr h="289726">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2020/2021</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8</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4</a:t>
                      </a:r>
                    </a:p>
                  </a:txBody>
                  <a:tcPr marL="3572" marR="3572" marT="3572" marB="0" anchor="b">
                    <a:lnL w="6350" cap="flat" cmpd="sng" algn="ctr">
                      <a:solidFill>
                        <a:srgbClr val="D9D9D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ZA" sz="1400" b="1" i="0" u="none" strike="noStrike">
                          <a:solidFill>
                            <a:srgbClr val="FFFFFF"/>
                          </a:solidFill>
                          <a:effectLst/>
                          <a:latin typeface="Arial" panose="020B0604020202020204" pitchFamily="34" charset="0"/>
                          <a:cs typeface="Arial" panose="020B0604020202020204" pitchFamily="34" charset="0"/>
                        </a:rPr>
                        <a:t>24</a:t>
                      </a:r>
                    </a:p>
                  </a:txBody>
                  <a:tcPr marL="3572" marR="3572" marT="3572" marB="0" anchor="b">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4220791386"/>
                  </a:ext>
                </a:extLst>
              </a:tr>
              <a:tr h="289726">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2021/2022</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4</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5</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dirty="0" smtClean="0">
                          <a:solidFill>
                            <a:srgbClr val="000000"/>
                          </a:solidFill>
                          <a:effectLst/>
                          <a:latin typeface="Arial" panose="020B0604020202020204" pitchFamily="34" charset="0"/>
                          <a:cs typeface="Arial" panose="020B0604020202020204" pitchFamily="34" charset="0"/>
                        </a:rPr>
                        <a:t>11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3572" marR="3572" marT="3572"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b"/>
                      <a:r>
                        <a:rPr lang="en-ZA" sz="1400" b="1" i="0" u="none" strike="noStrike" dirty="0" smtClean="0">
                          <a:solidFill>
                            <a:srgbClr val="FFFFFF"/>
                          </a:solidFill>
                          <a:effectLst/>
                          <a:latin typeface="Arial" panose="020B0604020202020204" pitchFamily="34" charset="0"/>
                          <a:cs typeface="Arial" panose="020B0604020202020204" pitchFamily="34" charset="0"/>
                        </a:rPr>
                        <a:t>27</a:t>
                      </a:r>
                      <a:endParaRPr lang="en-ZA" sz="1400" b="1" i="0" u="none" strike="noStrike" dirty="0">
                        <a:solidFill>
                          <a:srgbClr val="FFFFFF"/>
                        </a:solidFill>
                        <a:effectLst/>
                        <a:latin typeface="Arial" panose="020B0604020202020204" pitchFamily="34" charset="0"/>
                        <a:cs typeface="Arial" panose="020B0604020202020204" pitchFamily="34" charset="0"/>
                      </a:endParaRPr>
                    </a:p>
                  </a:txBody>
                  <a:tcPr marL="3572" marR="3572" marT="35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101783116"/>
                  </a:ext>
                </a:extLst>
              </a:tr>
              <a:tr h="289726">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Counts diff</a:t>
                      </a:r>
                    </a:p>
                  </a:txBody>
                  <a:tcPr marL="3572" marR="3572" marT="3572"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ZA" sz="1400" b="1" i="0" u="none" strike="noStrike">
                          <a:solidFill>
                            <a:srgbClr val="548235"/>
                          </a:solidFill>
                          <a:effectLst/>
                          <a:latin typeface="Arial" panose="020B0604020202020204" pitchFamily="34" charset="0"/>
                          <a:cs typeface="Arial" panose="020B0604020202020204" pitchFamily="34" charset="0"/>
                        </a:rPr>
                        <a:t>-3</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FF0000"/>
                          </a:solidFill>
                          <a:effectLst/>
                          <a:latin typeface="Arial" panose="020B0604020202020204" pitchFamily="34" charset="0"/>
                          <a:cs typeface="Arial" panose="020B0604020202020204" pitchFamily="34" charset="0"/>
                        </a:rPr>
                        <a:t>2</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FF0000"/>
                          </a:solidFill>
                          <a:effectLst/>
                          <a:latin typeface="Arial" panose="020B0604020202020204" pitchFamily="34" charset="0"/>
                          <a:cs typeface="Arial" panose="020B0604020202020204" pitchFamily="34" charset="0"/>
                        </a:rPr>
                        <a:t>3</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dirty="0">
                          <a:solidFill>
                            <a:srgbClr val="FF0000"/>
                          </a:solidFill>
                          <a:effectLst/>
                          <a:latin typeface="Arial" panose="020B0604020202020204" pitchFamily="34" charset="0"/>
                          <a:cs typeface="Arial" panose="020B0604020202020204" pitchFamily="34" charset="0"/>
                        </a:rPr>
                        <a:t>3</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FF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FF0000"/>
                          </a:solidFill>
                          <a:effectLst/>
                          <a:latin typeface="Arial" panose="020B0604020202020204" pitchFamily="34" charset="0"/>
                          <a:cs typeface="Arial" panose="020B0604020202020204" pitchFamily="34" charset="0"/>
                        </a:rPr>
                        <a:t>1</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305496"/>
                          </a:solidFill>
                          <a:effectLst/>
                          <a:latin typeface="Arial" panose="020B0604020202020204" pitchFamily="34" charset="0"/>
                          <a:cs typeface="Arial" panose="020B0604020202020204" pitchFamily="34" charset="0"/>
                        </a:rPr>
                        <a:t>0</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a:solidFill>
                            <a:srgbClr val="548235"/>
                          </a:solidFill>
                          <a:effectLst/>
                          <a:latin typeface="Arial" panose="020B0604020202020204" pitchFamily="34" charset="0"/>
                          <a:cs typeface="Arial" panose="020B0604020202020204" pitchFamily="34" charset="0"/>
                        </a:rPr>
                        <a:t>-4</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ZA" sz="1400" b="1" i="0" u="none" strike="noStrike" dirty="0">
                          <a:solidFill>
                            <a:srgbClr val="FF0000"/>
                          </a:solidFill>
                          <a:effectLst/>
                          <a:latin typeface="Arial" panose="020B0604020202020204" pitchFamily="34" charset="0"/>
                          <a:cs typeface="Arial" panose="020B0604020202020204" pitchFamily="34" charset="0"/>
                        </a:rPr>
                        <a:t>3</a:t>
                      </a:r>
                    </a:p>
                  </a:txBody>
                  <a:tcPr marL="3572" marR="3572" marT="3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24172694"/>
                  </a:ext>
                </a:extLst>
              </a:tr>
            </a:tbl>
          </a:graphicData>
        </a:graphic>
      </p:graphicFrame>
      <p:sp>
        <p:nvSpPr>
          <p:cNvPr id="3" name="Slide Number Placeholder 2"/>
          <p:cNvSpPr>
            <a:spLocks noGrp="1"/>
          </p:cNvSpPr>
          <p:nvPr>
            <p:ph type="sldNum" sz="quarter" idx="12"/>
          </p:nvPr>
        </p:nvSpPr>
        <p:spPr>
          <a:xfrm>
            <a:off x="11673840" y="6528816"/>
            <a:ext cx="518160" cy="252784"/>
          </a:xfrm>
        </p:spPr>
        <p:txBody>
          <a:bodyPr/>
          <a:lstStyle/>
          <a:p>
            <a:fld id="{70AAA570-3596-44A9-950A-E638EE719369}" type="slidenum">
              <a:rPr lang="en-ZA" smtClean="0"/>
              <a:t>18</a:t>
            </a:fld>
            <a:endParaRPr lang="en-ZA" dirty="0"/>
          </a:p>
        </p:txBody>
      </p:sp>
    </p:spTree>
    <p:extLst>
      <p:ext uri="{BB962C8B-B14F-4D97-AF65-F5344CB8AC3E}">
        <p14:creationId xmlns:p14="http://schemas.microsoft.com/office/powerpoint/2010/main" val="920035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18" y="404665"/>
            <a:ext cx="6315307" cy="576064"/>
          </a:xfrm>
        </p:spPr>
        <p:txBody>
          <a:bodyPr>
            <a:normAutofit/>
          </a:bodyPr>
          <a:lstStyle/>
          <a:p>
            <a:r>
              <a:rPr lang="en-ZA" sz="1800" dirty="0">
                <a:latin typeface="Arial" panose="020B0604020202020204" pitchFamily="34" charset="0"/>
                <a:cs typeface="Arial" panose="020B0604020202020204" pitchFamily="34" charset="0"/>
              </a:rPr>
              <a:t>MURDERS OF FARMING COMMUNITY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TREND OVER THREE-MONTH PERIOD</a:t>
            </a:r>
            <a:endParaRPr lang="en-ZA" sz="1800" dirty="0"/>
          </a:p>
        </p:txBody>
      </p:sp>
      <p:sp>
        <p:nvSpPr>
          <p:cNvPr id="4" name="Slide Number Placeholder 3"/>
          <p:cNvSpPr>
            <a:spLocks noGrp="1"/>
          </p:cNvSpPr>
          <p:nvPr>
            <p:ph type="sldNum" sz="quarter" idx="12"/>
          </p:nvPr>
        </p:nvSpPr>
        <p:spPr>
          <a:xfrm>
            <a:off x="10955320" y="6565094"/>
            <a:ext cx="973667" cy="274320"/>
          </a:xfrm>
        </p:spPr>
        <p:txBody>
          <a:bodyPr/>
          <a:lstStyle/>
          <a:p>
            <a:fld id="{8BCE3E3E-AAEA-2C4F-AAAF-D5D0D3B13C3A}"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246393"/>
              </p:ext>
            </p:extLst>
          </p:nvPr>
        </p:nvGraphicFramePr>
        <p:xfrm>
          <a:off x="758518" y="1268761"/>
          <a:ext cx="8751242" cy="30746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20521172"/>
              </p:ext>
            </p:extLst>
          </p:nvPr>
        </p:nvGraphicFramePr>
        <p:xfrm>
          <a:off x="680932" y="4422894"/>
          <a:ext cx="8828832" cy="2324380"/>
        </p:xfrm>
        <a:graphic>
          <a:graphicData uri="http://schemas.openxmlformats.org/drawingml/2006/table">
            <a:tbl>
              <a:tblPr/>
              <a:tblGrid>
                <a:gridCol w="999466">
                  <a:extLst>
                    <a:ext uri="{9D8B030D-6E8A-4147-A177-3AD203B41FA5}">
                      <a16:colId xmlns="" xmlns:a16="http://schemas.microsoft.com/office/drawing/2014/main" val="3122924321"/>
                    </a:ext>
                  </a:extLst>
                </a:gridCol>
                <a:gridCol w="686939"/>
                <a:gridCol w="793603">
                  <a:extLst>
                    <a:ext uri="{9D8B030D-6E8A-4147-A177-3AD203B41FA5}">
                      <a16:colId xmlns="" xmlns:a16="http://schemas.microsoft.com/office/drawing/2014/main" val="2040868992"/>
                    </a:ext>
                  </a:extLst>
                </a:gridCol>
                <a:gridCol w="793603">
                  <a:extLst>
                    <a:ext uri="{9D8B030D-6E8A-4147-A177-3AD203B41FA5}">
                      <a16:colId xmlns="" xmlns:a16="http://schemas.microsoft.com/office/drawing/2014/main" val="3230940077"/>
                    </a:ext>
                  </a:extLst>
                </a:gridCol>
                <a:gridCol w="793603">
                  <a:extLst>
                    <a:ext uri="{9D8B030D-6E8A-4147-A177-3AD203B41FA5}">
                      <a16:colId xmlns="" xmlns:a16="http://schemas.microsoft.com/office/drawing/2014/main" val="1218996339"/>
                    </a:ext>
                  </a:extLst>
                </a:gridCol>
                <a:gridCol w="793603">
                  <a:extLst>
                    <a:ext uri="{9D8B030D-6E8A-4147-A177-3AD203B41FA5}">
                      <a16:colId xmlns="" xmlns:a16="http://schemas.microsoft.com/office/drawing/2014/main" val="1001427432"/>
                    </a:ext>
                  </a:extLst>
                </a:gridCol>
                <a:gridCol w="793603">
                  <a:extLst>
                    <a:ext uri="{9D8B030D-6E8A-4147-A177-3AD203B41FA5}">
                      <a16:colId xmlns="" xmlns:a16="http://schemas.microsoft.com/office/drawing/2014/main" val="3479425187"/>
                    </a:ext>
                  </a:extLst>
                </a:gridCol>
                <a:gridCol w="793603">
                  <a:extLst>
                    <a:ext uri="{9D8B030D-6E8A-4147-A177-3AD203B41FA5}">
                      <a16:colId xmlns="" xmlns:a16="http://schemas.microsoft.com/office/drawing/2014/main" val="3839248812"/>
                    </a:ext>
                  </a:extLst>
                </a:gridCol>
                <a:gridCol w="793603">
                  <a:extLst>
                    <a:ext uri="{9D8B030D-6E8A-4147-A177-3AD203B41FA5}">
                      <a16:colId xmlns="" xmlns:a16="http://schemas.microsoft.com/office/drawing/2014/main" val="3571797775"/>
                    </a:ext>
                  </a:extLst>
                </a:gridCol>
                <a:gridCol w="793603">
                  <a:extLst>
                    <a:ext uri="{9D8B030D-6E8A-4147-A177-3AD203B41FA5}">
                      <a16:colId xmlns="" xmlns:a16="http://schemas.microsoft.com/office/drawing/2014/main" val="657130626"/>
                    </a:ext>
                  </a:extLst>
                </a:gridCol>
                <a:gridCol w="793603">
                  <a:extLst>
                    <a:ext uri="{9D8B030D-6E8A-4147-A177-3AD203B41FA5}">
                      <a16:colId xmlns="" xmlns:a16="http://schemas.microsoft.com/office/drawing/2014/main" val="616815671"/>
                    </a:ext>
                  </a:extLst>
                </a:gridCol>
              </a:tblGrid>
              <a:tr h="243089">
                <a:tc>
                  <a:txBody>
                    <a:bodyPr/>
                    <a:lstStyle/>
                    <a:p>
                      <a:pPr algn="ctr" rtl="0" fontAlgn="b"/>
                      <a:r>
                        <a:rPr lang="en-ZA" sz="1600" b="0" i="0" u="none" strike="noStrike" dirty="0">
                          <a:solidFill>
                            <a:srgbClr val="FF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LP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a:solidFill>
                            <a:srgbClr val="000000"/>
                          </a:solidFill>
                          <a:effectLst/>
                          <a:latin typeface="Arial" panose="020B0604020202020204" pitchFamily="34" charset="0"/>
                          <a:cs typeface="Arial" panose="020B060402020202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a:solidFill>
                            <a:srgbClr val="000000"/>
                          </a:solidFill>
                          <a:effectLst/>
                          <a:latin typeface="Arial" panose="020B0604020202020204" pitchFamily="34" charset="0"/>
                          <a:cs typeface="Arial" panose="020B0604020202020204" pitchFamily="34" charset="0"/>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a:solidFill>
                            <a:srgbClr val="000000"/>
                          </a:solidFill>
                          <a:effectLst/>
                          <a:latin typeface="Arial" panose="020B0604020202020204" pitchFamily="34" charset="0"/>
                          <a:cs typeface="Arial" panose="020B0604020202020204" pitchFamily="34" charset="0"/>
                        </a:rPr>
                        <a:t>WC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a:solidFill>
                            <a:srgbClr val="000000"/>
                          </a:solidFill>
                          <a:effectLst/>
                          <a:latin typeface="Arial" panose="020B0604020202020204" pitchFamily="34" charset="0"/>
                          <a:cs typeface="Arial" panose="020B0604020202020204" pitchFamily="34" charset="0"/>
                        </a:rPr>
                        <a:t>RSA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49467736"/>
                  </a:ext>
                </a:extLst>
              </a:tr>
              <a:tr h="397213">
                <a:tc gridSpan="11">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Murder incidents at farms and small holdings (number of victims)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393285721"/>
                  </a:ext>
                </a:extLst>
              </a:tr>
              <a:tr h="398549">
                <a:tc>
                  <a:txBody>
                    <a:bodyPr/>
                    <a:lstStyle/>
                    <a:p>
                      <a:pPr algn="ctr" rtl="0" fontAlgn="ctr"/>
                      <a:r>
                        <a:rPr lang="en-ZA" sz="1600" b="1" i="0" u="none" strike="noStrike">
                          <a:solidFill>
                            <a:srgbClr val="000000"/>
                          </a:solidFill>
                          <a:effectLst/>
                          <a:latin typeface="Arial" panose="020B0604020202020204" pitchFamily="34" charset="0"/>
                          <a:cs typeface="Arial" panose="020B0604020202020204" pitchFamily="34" charset="0"/>
                        </a:rPr>
                        <a:t>2019/2020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06750546"/>
                  </a:ext>
                </a:extLst>
              </a:tr>
              <a:tr h="398549">
                <a:tc>
                  <a:txBody>
                    <a:bodyPr/>
                    <a:lstStyle/>
                    <a:p>
                      <a:pPr algn="ctr" rtl="0" fontAlgn="ctr"/>
                      <a:r>
                        <a:rPr lang="en-ZA" sz="1600" b="1" i="0" u="none" strike="noStrike">
                          <a:solidFill>
                            <a:srgbClr val="000000"/>
                          </a:solidFill>
                          <a:effectLst/>
                          <a:latin typeface="Arial" panose="020B0604020202020204" pitchFamily="34" charset="0"/>
                          <a:cs typeface="Arial" panose="020B0604020202020204" pitchFamily="34" charset="0"/>
                        </a:rPr>
                        <a:t>2020/2021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6969195"/>
                  </a:ext>
                </a:extLst>
              </a:tr>
              <a:tr h="398549">
                <a:tc>
                  <a:txBody>
                    <a:bodyPr/>
                    <a:lstStyle/>
                    <a:p>
                      <a:pPr algn="ctr" rtl="0" fontAlgn="ctr"/>
                      <a:r>
                        <a:rPr lang="en-ZA" sz="1600" b="1" i="0" u="none" strike="noStrike">
                          <a:solidFill>
                            <a:srgbClr val="000000"/>
                          </a:solidFill>
                          <a:effectLst/>
                          <a:latin typeface="Arial" panose="020B0604020202020204" pitchFamily="34" charset="0"/>
                          <a:cs typeface="Arial" panose="020B0604020202020204" pitchFamily="34" charset="0"/>
                        </a:rPr>
                        <a:t>2021/2022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1" i="0" u="none" strike="noStrike" dirty="0" smtClean="0">
                          <a:solidFill>
                            <a:srgbClr val="000000"/>
                          </a:solidFill>
                          <a:effectLst/>
                          <a:latin typeface="Arial" panose="020B0604020202020204" pitchFamily="34" charset="0"/>
                          <a:cs typeface="Arial" panose="020B0604020202020204" pitchFamily="34" charset="0"/>
                        </a:rPr>
                        <a:t>12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9446391"/>
                  </a:ext>
                </a:extLst>
              </a:tr>
              <a:tr h="486181">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Counts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smtClean="0">
                          <a:solidFill>
                            <a:srgbClr val="FF0000"/>
                          </a:solidFill>
                          <a:effectLst/>
                          <a:latin typeface="Arial" panose="020B0604020202020204" pitchFamily="34" charset="0"/>
                          <a:cs typeface="Arial" panose="020B0604020202020204" pitchFamily="34" charset="0"/>
                        </a:rPr>
                        <a:t>2</a:t>
                      </a:r>
                      <a:endParaRPr lang="en-ZA"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FF0000"/>
                          </a:solidFill>
                          <a:effectLst/>
                          <a:latin typeface="Arial" panose="020B0604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smtClean="0">
                          <a:solidFill>
                            <a:srgbClr val="00B050"/>
                          </a:solidFill>
                          <a:effectLst/>
                          <a:latin typeface="Arial" panose="020B0604020202020204" pitchFamily="34" charset="0"/>
                          <a:cs typeface="Arial" panose="020B0604020202020204" pitchFamily="34" charset="0"/>
                        </a:rPr>
                        <a:t>-1</a:t>
                      </a:r>
                      <a:endParaRPr lang="en-ZA" sz="1600" b="1" i="0" u="none" strike="noStrike" dirty="0">
                        <a:solidFill>
                          <a:srgbClr val="00B05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00B050"/>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FF0000"/>
                          </a:solidFill>
                          <a:effectLst/>
                          <a:latin typeface="Arial" panose="020B0604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FF0000"/>
                          </a:solidFill>
                          <a:effectLst/>
                          <a:latin typeface="Arial" panose="020B0604020202020204" pitchFamily="34" charset="0"/>
                          <a:cs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a:solidFill>
                            <a:srgbClr val="00B050"/>
                          </a:solidFill>
                          <a:effectLst/>
                          <a:latin typeface="Arial" panose="020B0604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b"/>
                      <a:r>
                        <a:rPr lang="en-ZA" sz="1600" b="1" i="0" u="none" strike="noStrike" dirty="0" smtClean="0">
                          <a:solidFill>
                            <a:srgbClr val="FF0000"/>
                          </a:solidFill>
                          <a:effectLst/>
                          <a:latin typeface="Arial" panose="020B0604020202020204" pitchFamily="34" charset="0"/>
                          <a:cs typeface="Arial" panose="020B0604020202020204" pitchFamily="34" charset="0"/>
                        </a:rPr>
                        <a:t>1</a:t>
                      </a:r>
                      <a:endParaRPr lang="en-ZA"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300847950"/>
                  </a:ext>
                </a:extLst>
              </a:tr>
            </a:tbl>
          </a:graphicData>
        </a:graphic>
      </p:graphicFrame>
      <p:graphicFrame>
        <p:nvGraphicFramePr>
          <p:cNvPr id="8" name="Diagram 7"/>
          <p:cNvGraphicFramePr/>
          <p:nvPr>
            <p:extLst>
              <p:ext uri="{D42A27DB-BD31-4B8C-83A1-F6EECF244321}">
                <p14:modId xmlns:p14="http://schemas.microsoft.com/office/powerpoint/2010/main" val="257856577"/>
              </p:ext>
            </p:extLst>
          </p:nvPr>
        </p:nvGraphicFramePr>
        <p:xfrm>
          <a:off x="9578558" y="1199535"/>
          <a:ext cx="2524952" cy="527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76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71" y="384523"/>
            <a:ext cx="6083002" cy="329420"/>
          </a:xfrm>
        </p:spPr>
        <p:txBody>
          <a:bodyPr>
            <a:noAutofit/>
          </a:bodyPr>
          <a:lstStyle/>
          <a:p>
            <a:r>
              <a:rPr lang="en-US" sz="3200" b="1" dirty="0">
                <a:cs typeface="Arial" pitchFamily="34" charset="0"/>
              </a:rPr>
              <a:t>TABLE OF CONTENTS</a:t>
            </a:r>
            <a:r>
              <a:rPr lang="en-ZA" sz="3200" b="1" dirty="0">
                <a:solidFill>
                  <a:schemeClr val="bg1"/>
                </a:solidFill>
              </a:rPr>
              <a:t/>
            </a:r>
            <a:br>
              <a:rPr lang="en-ZA" sz="3200" b="1" dirty="0">
                <a:solidFill>
                  <a:schemeClr val="bg1"/>
                </a:solidFill>
              </a:rPr>
            </a:br>
            <a:endParaRPr lang="en-US" sz="3200" dirty="0"/>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5"/>
          <p:cNvSpPr txBox="1">
            <a:spLocks noGrp="1"/>
          </p:cNvSpPr>
          <p:nvPr>
            <p:ph idx="1"/>
          </p:nvPr>
        </p:nvSpPr>
        <p:spPr>
          <a:xfrm>
            <a:off x="822248" y="548801"/>
            <a:ext cx="6826327" cy="4390946"/>
          </a:xfrm>
          <a:prstGeom prst="rect">
            <a:avLst/>
          </a:prstGeom>
          <a:noFill/>
        </p:spPr>
        <p:txBody>
          <a:bodyPr wrap="square" rtlCol="0">
            <a:spAutoFit/>
          </a:bodyPr>
          <a:lstStyle/>
          <a:p>
            <a:pPr algn="just">
              <a:lnSpc>
                <a:spcPct val="150000"/>
              </a:lnSpc>
              <a:buFont typeface="Wingdings" panose="05000000000000000000" pitchFamily="2" charset="2"/>
              <a:buChar char="q"/>
            </a:pPr>
            <a:r>
              <a:rPr lang="en-ZA" sz="1400" dirty="0" smtClean="0">
                <a:ea typeface="Segoe UI" panose="020B0502040204020203" pitchFamily="34" charset="0"/>
              </a:rPr>
              <a:t>Crime </a:t>
            </a:r>
            <a:r>
              <a:rPr lang="en-ZA" sz="1400" dirty="0">
                <a:ea typeface="Segoe UI" panose="020B0502040204020203" pitchFamily="34" charset="0"/>
              </a:rPr>
              <a:t>statistics analysis</a:t>
            </a:r>
          </a:p>
          <a:p>
            <a:pPr marL="742950" lvl="1" indent="-285750" algn="just">
              <a:lnSpc>
                <a:spcPct val="150000"/>
              </a:lnSpc>
              <a:buFont typeface="Wingdings" panose="05000000000000000000" pitchFamily="2" charset="2"/>
              <a:buChar char="§"/>
            </a:pPr>
            <a:r>
              <a:rPr lang="en-ZA" sz="1400" dirty="0">
                <a:ea typeface="Segoe UI" panose="020B0502040204020203" pitchFamily="34" charset="0"/>
              </a:rPr>
              <a:t>Highlights of the 17 community-reported serious crimes</a:t>
            </a:r>
          </a:p>
          <a:p>
            <a:pPr marL="742950" lvl="1" indent="-285750" algn="just">
              <a:lnSpc>
                <a:spcPct val="150000"/>
              </a:lnSpc>
              <a:buFont typeface="Wingdings" panose="05000000000000000000" pitchFamily="2" charset="2"/>
              <a:buChar char="§"/>
            </a:pPr>
            <a:r>
              <a:rPr lang="en-ZA" sz="1400" dirty="0">
                <a:ea typeface="Segoe UI" panose="020B0502040204020203" pitchFamily="34" charset="0"/>
              </a:rPr>
              <a:t>National crime overview</a:t>
            </a:r>
          </a:p>
          <a:p>
            <a:pPr marL="742950" lvl="1" indent="-285750" algn="just">
              <a:lnSpc>
                <a:spcPct val="150000"/>
              </a:lnSpc>
              <a:buFont typeface="Wingdings" panose="05000000000000000000" pitchFamily="2" charset="2"/>
              <a:buChar char="§"/>
            </a:pPr>
            <a:r>
              <a:rPr lang="en-ZA" sz="1400" dirty="0">
                <a:ea typeface="Segoe UI" panose="020B0502040204020203" pitchFamily="34" charset="0"/>
              </a:rPr>
              <a:t>Contact </a:t>
            </a:r>
            <a:r>
              <a:rPr lang="en-ZA" sz="1400" dirty="0" smtClean="0">
                <a:ea typeface="Segoe UI" panose="020B0502040204020203" pitchFamily="34" charset="0"/>
              </a:rPr>
              <a:t>crime</a:t>
            </a:r>
          </a:p>
          <a:p>
            <a:pPr marL="925826" lvl="2" indent="-285750" algn="just">
              <a:lnSpc>
                <a:spcPct val="150000"/>
              </a:lnSpc>
              <a:buFont typeface="Wingdings" panose="05000000000000000000" pitchFamily="2" charset="2"/>
              <a:buChar char="§"/>
            </a:pPr>
            <a:r>
              <a:rPr lang="en-ZA" dirty="0" smtClean="0">
                <a:ea typeface="Segoe UI" panose="020B0502040204020203" pitchFamily="34" charset="0"/>
              </a:rPr>
              <a:t>Murder</a:t>
            </a:r>
          </a:p>
          <a:p>
            <a:pPr marL="925826" lvl="2" indent="-285750" algn="just">
              <a:lnSpc>
                <a:spcPct val="150000"/>
              </a:lnSpc>
              <a:buFont typeface="Wingdings" panose="05000000000000000000" pitchFamily="2" charset="2"/>
              <a:buChar char="§"/>
            </a:pPr>
            <a:r>
              <a:rPr lang="en-ZA" dirty="0" smtClean="0">
                <a:ea typeface="Segoe UI" panose="020B0502040204020203" pitchFamily="34" charset="0"/>
              </a:rPr>
              <a:t>Rape</a:t>
            </a:r>
            <a:endParaRPr lang="en-ZA" dirty="0">
              <a:ea typeface="Segoe UI" panose="020B0502040204020203" pitchFamily="34" charset="0"/>
            </a:endParaRPr>
          </a:p>
          <a:p>
            <a:pPr lvl="5" indent="-285750" algn="just">
              <a:lnSpc>
                <a:spcPct val="150000"/>
              </a:lnSpc>
              <a:buFont typeface="Wingdings" panose="05000000000000000000" pitchFamily="2" charset="2"/>
              <a:buChar char="§"/>
            </a:pPr>
            <a:r>
              <a:rPr lang="en-ZA" dirty="0" smtClean="0">
                <a:ea typeface="Segoe UI" panose="020B0502040204020203" pitchFamily="34" charset="0"/>
              </a:rPr>
              <a:t>Trio crimes</a:t>
            </a:r>
          </a:p>
          <a:p>
            <a:pPr lvl="2" indent="-285750" algn="just">
              <a:lnSpc>
                <a:spcPct val="150000"/>
              </a:lnSpc>
              <a:buFont typeface="Wingdings" panose="05000000000000000000" pitchFamily="2" charset="2"/>
              <a:buChar char="§"/>
            </a:pPr>
            <a:r>
              <a:rPr lang="en-ZA" dirty="0" smtClean="0">
                <a:ea typeface="Segoe UI" panose="020B0502040204020203" pitchFamily="34" charset="0"/>
              </a:rPr>
              <a:t>Crimes against women and children</a:t>
            </a:r>
          </a:p>
          <a:p>
            <a:pPr lvl="2" indent="-285750" algn="just">
              <a:lnSpc>
                <a:spcPct val="150000"/>
              </a:lnSpc>
              <a:buFont typeface="Wingdings" panose="05000000000000000000" pitchFamily="2" charset="2"/>
              <a:buChar char="§"/>
            </a:pPr>
            <a:r>
              <a:rPr lang="en-ZA" dirty="0" smtClean="0">
                <a:ea typeface="Segoe UI" panose="020B0502040204020203" pitchFamily="34" charset="0"/>
              </a:rPr>
              <a:t>Domestic related crimes (selected contact crimes)</a:t>
            </a:r>
          </a:p>
          <a:p>
            <a:pPr lvl="2" indent="-285750" algn="just">
              <a:lnSpc>
                <a:spcPct val="150000"/>
              </a:lnSpc>
              <a:buFont typeface="Wingdings" panose="05000000000000000000" pitchFamily="2" charset="2"/>
              <a:buChar char="§"/>
            </a:pPr>
            <a:r>
              <a:rPr lang="en-ZA" dirty="0" smtClean="0">
                <a:ea typeface="Segoe UI" panose="020B0502040204020203" pitchFamily="34" charset="0"/>
              </a:rPr>
              <a:t>Kidnapping</a:t>
            </a:r>
          </a:p>
          <a:p>
            <a:pPr lvl="2" indent="-285750" algn="just">
              <a:lnSpc>
                <a:spcPct val="150000"/>
              </a:lnSpc>
              <a:buFont typeface="Wingdings" panose="05000000000000000000" pitchFamily="2" charset="2"/>
              <a:buChar char="§"/>
            </a:pPr>
            <a:r>
              <a:rPr lang="en-ZA" dirty="0" smtClean="0">
                <a:ea typeface="Segoe UI" panose="020B0502040204020203" pitchFamily="34" charset="0"/>
              </a:rPr>
              <a:t>Stock theft</a:t>
            </a:r>
            <a:endParaRPr lang="en-ZA" dirty="0">
              <a:ea typeface="Segoe UI" panose="020B0502040204020203" pitchFamily="34" charset="0"/>
            </a:endParaRPr>
          </a:p>
        </p:txBody>
      </p:sp>
    </p:spTree>
    <p:extLst>
      <p:ext uri="{BB962C8B-B14F-4D97-AF65-F5344CB8AC3E}">
        <p14:creationId xmlns:p14="http://schemas.microsoft.com/office/powerpoint/2010/main" val="22578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RAPE </a:t>
            </a:r>
            <a:br>
              <a:rPr lang="en-ZA" sz="2400" dirty="0"/>
            </a:br>
            <a:r>
              <a:rPr lang="en-ZA" sz="2400" dirty="0"/>
              <a:t>TREND OVER THREE-MONTH PERIOD</a:t>
            </a:r>
          </a:p>
        </p:txBody>
      </p:sp>
      <p:sp>
        <p:nvSpPr>
          <p:cNvPr id="4" name="Slide Number Placeholder 3"/>
          <p:cNvSpPr>
            <a:spLocks noGrp="1"/>
          </p:cNvSpPr>
          <p:nvPr>
            <p:ph type="sldNum" sz="quarter" idx="12"/>
          </p:nvPr>
        </p:nvSpPr>
        <p:spPr>
          <a:xfrm>
            <a:off x="9852782" y="6492875"/>
            <a:ext cx="2133600" cy="365125"/>
          </a:xfrm>
        </p:spPr>
        <p:txBody>
          <a:bodyPr/>
          <a:lstStyle/>
          <a:p>
            <a:fld id="{8BCE3E3E-AAEA-2C4F-AAAF-D5D0D3B13C3A}" type="slidenum">
              <a:rPr lang="en-US" smtClean="0">
                <a:solidFill>
                  <a:prstClr val="black">
                    <a:tint val="75000"/>
                  </a:prstClr>
                </a:solidFill>
              </a:rPr>
              <a:pPr/>
              <a:t>20</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833506" y="1365046"/>
            <a:ext cx="11218286" cy="5249428"/>
          </a:xfrm>
          <a:prstGeom prst="rect">
            <a:avLst/>
          </a:prstGeom>
        </p:spPr>
      </p:pic>
    </p:spTree>
    <p:extLst>
      <p:ext uri="{BB962C8B-B14F-4D97-AF65-F5344CB8AC3E}">
        <p14:creationId xmlns:p14="http://schemas.microsoft.com/office/powerpoint/2010/main" val="76035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426074"/>
            <a:ext cx="10786872" cy="940556"/>
          </a:xfrm>
        </p:spPr>
        <p:txBody>
          <a:bodyPr>
            <a:normAutofit/>
          </a:bodyPr>
          <a:lstStyle/>
          <a:p>
            <a:r>
              <a:rPr lang="en-ZA" sz="2400" dirty="0" smtClean="0"/>
              <a:t>Rape</a:t>
            </a:r>
            <a:r>
              <a:rPr lang="en-ZA" sz="2400" dirty="0"/>
              <a:t/>
            </a:r>
            <a:br>
              <a:rPr lang="en-ZA" sz="2400" dirty="0"/>
            </a:br>
            <a:r>
              <a:rPr lang="en-ZA" sz="2400" dirty="0"/>
              <a:t>PER RATIO (PROVINCES)</a:t>
            </a:r>
          </a:p>
        </p:txBody>
      </p:sp>
      <p:sp>
        <p:nvSpPr>
          <p:cNvPr id="4" name="Slide Number Placeholder 3"/>
          <p:cNvSpPr>
            <a:spLocks noGrp="1"/>
          </p:cNvSpPr>
          <p:nvPr>
            <p:ph type="sldNum" sz="quarter" idx="12"/>
          </p:nvPr>
        </p:nvSpPr>
        <p:spPr>
          <a:xfrm>
            <a:off x="10991850" y="6627604"/>
            <a:ext cx="1200150" cy="205383"/>
          </a:xfrm>
        </p:spPr>
        <p:txBody>
          <a:bodyPr/>
          <a:lstStyle/>
          <a:p>
            <a:fld id="{8BCE3E3E-AAEA-2C4F-AAAF-D5D0D3B13C3A}" type="slidenum">
              <a:rPr lang="en-US">
                <a:solidFill>
                  <a:prstClr val="black">
                    <a:tint val="75000"/>
                  </a:prstClr>
                </a:solidFill>
                <a:latin typeface="Calibri"/>
              </a:rPr>
              <a:pPr/>
              <a:t>21</a:t>
            </a:fld>
            <a:endParaRPr lang="en-US" dirty="0">
              <a:solidFill>
                <a:prstClr val="black">
                  <a:tint val="75000"/>
                </a:prstClr>
              </a:solidFill>
              <a:latin typeface="Calibri"/>
            </a:endParaRPr>
          </a:p>
        </p:txBody>
      </p:sp>
      <p:sp>
        <p:nvSpPr>
          <p:cNvPr id="6" name="Title 1"/>
          <p:cNvSpPr txBox="1">
            <a:spLocks/>
          </p:cNvSpPr>
          <p:nvPr/>
        </p:nvSpPr>
        <p:spPr>
          <a:xfrm>
            <a:off x="1703513" y="6309321"/>
            <a:ext cx="7920880" cy="523666"/>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pic>
        <p:nvPicPr>
          <p:cNvPr id="5" name="Picture 4"/>
          <p:cNvPicPr>
            <a:picLocks noChangeAspect="1"/>
          </p:cNvPicPr>
          <p:nvPr/>
        </p:nvPicPr>
        <p:blipFill>
          <a:blip r:embed="rId2"/>
          <a:stretch>
            <a:fillRect/>
          </a:stretch>
        </p:blipFill>
        <p:spPr>
          <a:xfrm>
            <a:off x="770587" y="1188720"/>
            <a:ext cx="10821338" cy="5230614"/>
          </a:xfrm>
          <a:prstGeom prst="rect">
            <a:avLst/>
          </a:prstGeom>
        </p:spPr>
      </p:pic>
    </p:spTree>
    <p:extLst>
      <p:ext uri="{BB962C8B-B14F-4D97-AF65-F5344CB8AC3E}">
        <p14:creationId xmlns:p14="http://schemas.microsoft.com/office/powerpoint/2010/main" val="42017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59505"/>
            <a:ext cx="6263015" cy="892733"/>
          </a:xfrm>
        </p:spPr>
        <p:txBody>
          <a:bodyPr>
            <a:noAutofit/>
          </a:bodyPr>
          <a:lstStyle/>
          <a:p>
            <a:r>
              <a:rPr lang="en-ZA" sz="2400" dirty="0"/>
              <a:t/>
            </a:r>
            <a:br>
              <a:rPr lang="en-ZA" sz="2400" dirty="0"/>
            </a:br>
            <a:r>
              <a:rPr lang="en-ZA" sz="2400" dirty="0"/>
              <a:t>RAPE</a:t>
            </a:r>
            <a:br>
              <a:rPr lang="en-ZA" sz="2400" dirty="0"/>
            </a:br>
            <a:r>
              <a:rPr lang="en-ZA" sz="2400" dirty="0"/>
              <a:t>TOP 30 STATIONS</a:t>
            </a:r>
            <a:br>
              <a:rPr lang="en-ZA" sz="2400" dirty="0"/>
            </a:br>
            <a:endParaRPr lang="en-ZA" sz="2400" dirty="0"/>
          </a:p>
        </p:txBody>
      </p:sp>
      <p:sp>
        <p:nvSpPr>
          <p:cNvPr id="4" name="Slide Number Placeholder 3"/>
          <p:cNvSpPr>
            <a:spLocks noGrp="1"/>
          </p:cNvSpPr>
          <p:nvPr>
            <p:ph type="sldNum" sz="quarter" idx="12"/>
          </p:nvPr>
        </p:nvSpPr>
        <p:spPr>
          <a:xfrm>
            <a:off x="9963912" y="6534073"/>
            <a:ext cx="2133600" cy="365125"/>
          </a:xfrm>
        </p:spPr>
        <p:txBody>
          <a:bodyPr/>
          <a:lstStyle/>
          <a:p>
            <a:fld id="{8BCE3E3E-AAEA-2C4F-AAAF-D5D0D3B13C3A}" type="slidenum">
              <a:rPr lang="en-US" smtClean="0">
                <a:solidFill>
                  <a:prstClr val="black">
                    <a:tint val="75000"/>
                  </a:prstClr>
                </a:solidFill>
              </a:rPr>
              <a:pPr/>
              <a:t>22</a:t>
            </a:fld>
            <a:endParaRPr lang="en-US" dirty="0">
              <a:solidFill>
                <a:prstClr val="black">
                  <a:tint val="75000"/>
                </a:prstClr>
              </a:solidFill>
            </a:endParaRPr>
          </a:p>
        </p:txBody>
      </p:sp>
      <p:pic>
        <p:nvPicPr>
          <p:cNvPr id="3" name="Picture 2"/>
          <p:cNvPicPr>
            <a:picLocks noChangeAspect="1"/>
          </p:cNvPicPr>
          <p:nvPr/>
        </p:nvPicPr>
        <p:blipFill rotWithShape="1">
          <a:blip r:embed="rId2"/>
          <a:srcRect r="10845"/>
          <a:stretch/>
        </p:blipFill>
        <p:spPr>
          <a:xfrm>
            <a:off x="819912" y="1225484"/>
            <a:ext cx="11277600" cy="5371962"/>
          </a:xfrm>
          <a:prstGeom prst="rect">
            <a:avLst/>
          </a:prstGeom>
          <a:solidFill>
            <a:schemeClr val="bg1"/>
          </a:solidFill>
        </p:spPr>
      </p:pic>
    </p:spTree>
    <p:extLst>
      <p:ext uri="{BB962C8B-B14F-4D97-AF65-F5344CB8AC3E}">
        <p14:creationId xmlns:p14="http://schemas.microsoft.com/office/powerpoint/2010/main" val="267477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1" y="356616"/>
            <a:ext cx="10786872" cy="940556"/>
          </a:xfrm>
        </p:spPr>
        <p:txBody>
          <a:bodyPr>
            <a:normAutofit/>
          </a:bodyPr>
          <a:lstStyle/>
          <a:p>
            <a:r>
              <a:rPr lang="en-ZA" sz="2000" dirty="0">
                <a:latin typeface="Arial" panose="020B0604020202020204" pitchFamily="34" charset="0"/>
                <a:cs typeface="Arial" panose="020B0604020202020204" pitchFamily="34" charset="0"/>
              </a:rPr>
              <a:t>RAPE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PLACE OF OCCURRENCE</a:t>
            </a:r>
            <a:endParaRPr lang="en-ZA" sz="2000" dirty="0"/>
          </a:p>
        </p:txBody>
      </p:sp>
      <p:sp>
        <p:nvSpPr>
          <p:cNvPr id="4" name="Slide Number Placeholder 3"/>
          <p:cNvSpPr>
            <a:spLocks noGrp="1"/>
          </p:cNvSpPr>
          <p:nvPr>
            <p:ph type="sldNum" sz="quarter" idx="12"/>
          </p:nvPr>
        </p:nvSpPr>
        <p:spPr>
          <a:xfrm>
            <a:off x="10058400" y="6552268"/>
            <a:ext cx="2133600" cy="365125"/>
          </a:xfrm>
        </p:spPr>
        <p:txBody>
          <a:bodyPr/>
          <a:lstStyle/>
          <a:p>
            <a:fld id="{8BCE3E3E-AAEA-2C4F-AAAF-D5D0D3B13C3A}" type="slidenum">
              <a:rPr lang="en-US" b="1" smtClean="0">
                <a:solidFill>
                  <a:prstClr val="black">
                    <a:tint val="75000"/>
                  </a:prstClr>
                </a:solidFill>
              </a:rPr>
              <a:pPr/>
              <a:t>23</a:t>
            </a:fld>
            <a:endParaRPr lang="en-US" b="1"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0089165"/>
              </p:ext>
            </p:extLst>
          </p:nvPr>
        </p:nvGraphicFramePr>
        <p:xfrm>
          <a:off x="804671" y="1380837"/>
          <a:ext cx="10924034" cy="5228126"/>
        </p:xfrm>
        <a:graphic>
          <a:graphicData uri="http://schemas.openxmlformats.org/drawingml/2006/table">
            <a:tbl>
              <a:tblPr firstRow="1" firstCol="1" bandRow="1"/>
              <a:tblGrid>
                <a:gridCol w="3857274">
                  <a:extLst>
                    <a:ext uri="{9D8B030D-6E8A-4147-A177-3AD203B41FA5}">
                      <a16:colId xmlns="" xmlns:a16="http://schemas.microsoft.com/office/drawing/2014/main" val="4006732622"/>
                    </a:ext>
                  </a:extLst>
                </a:gridCol>
                <a:gridCol w="706676">
                  <a:extLst>
                    <a:ext uri="{9D8B030D-6E8A-4147-A177-3AD203B41FA5}">
                      <a16:colId xmlns="" xmlns:a16="http://schemas.microsoft.com/office/drawing/2014/main" val="2659204759"/>
                    </a:ext>
                  </a:extLst>
                </a:gridCol>
                <a:gridCol w="706676">
                  <a:extLst>
                    <a:ext uri="{9D8B030D-6E8A-4147-A177-3AD203B41FA5}">
                      <a16:colId xmlns="" xmlns:a16="http://schemas.microsoft.com/office/drawing/2014/main" val="2551445899"/>
                    </a:ext>
                  </a:extLst>
                </a:gridCol>
                <a:gridCol w="706676">
                  <a:extLst>
                    <a:ext uri="{9D8B030D-6E8A-4147-A177-3AD203B41FA5}">
                      <a16:colId xmlns="" xmlns:a16="http://schemas.microsoft.com/office/drawing/2014/main" val="3228094634"/>
                    </a:ext>
                  </a:extLst>
                </a:gridCol>
                <a:gridCol w="706676">
                  <a:extLst>
                    <a:ext uri="{9D8B030D-6E8A-4147-A177-3AD203B41FA5}">
                      <a16:colId xmlns="" xmlns:a16="http://schemas.microsoft.com/office/drawing/2014/main" val="2108616999"/>
                    </a:ext>
                  </a:extLst>
                </a:gridCol>
                <a:gridCol w="706676">
                  <a:extLst>
                    <a:ext uri="{9D8B030D-6E8A-4147-A177-3AD203B41FA5}">
                      <a16:colId xmlns="" xmlns:a16="http://schemas.microsoft.com/office/drawing/2014/main" val="2565977546"/>
                    </a:ext>
                  </a:extLst>
                </a:gridCol>
                <a:gridCol w="706676">
                  <a:extLst>
                    <a:ext uri="{9D8B030D-6E8A-4147-A177-3AD203B41FA5}">
                      <a16:colId xmlns="" xmlns:a16="http://schemas.microsoft.com/office/drawing/2014/main" val="1500899892"/>
                    </a:ext>
                  </a:extLst>
                </a:gridCol>
                <a:gridCol w="706676">
                  <a:extLst>
                    <a:ext uri="{9D8B030D-6E8A-4147-A177-3AD203B41FA5}">
                      <a16:colId xmlns="" xmlns:a16="http://schemas.microsoft.com/office/drawing/2014/main" val="3485266366"/>
                    </a:ext>
                  </a:extLst>
                </a:gridCol>
                <a:gridCol w="669179">
                  <a:extLst>
                    <a:ext uri="{9D8B030D-6E8A-4147-A177-3AD203B41FA5}">
                      <a16:colId xmlns="" xmlns:a16="http://schemas.microsoft.com/office/drawing/2014/main" val="2112322412"/>
                    </a:ext>
                  </a:extLst>
                </a:gridCol>
                <a:gridCol w="744173">
                  <a:extLst>
                    <a:ext uri="{9D8B030D-6E8A-4147-A177-3AD203B41FA5}">
                      <a16:colId xmlns="" xmlns:a16="http://schemas.microsoft.com/office/drawing/2014/main" val="2862704457"/>
                    </a:ext>
                  </a:extLst>
                </a:gridCol>
                <a:gridCol w="706676">
                  <a:extLst>
                    <a:ext uri="{9D8B030D-6E8A-4147-A177-3AD203B41FA5}">
                      <a16:colId xmlns="" xmlns:a16="http://schemas.microsoft.com/office/drawing/2014/main" val="2196387848"/>
                    </a:ext>
                  </a:extLst>
                </a:gridCol>
              </a:tblGrid>
              <a:tr h="195581">
                <a:tc>
                  <a:txBody>
                    <a:bodyPr/>
                    <a:lstStyle/>
                    <a:p>
                      <a:pPr algn="ctr">
                        <a:lnSpc>
                          <a:spcPct val="107000"/>
                        </a:lnSpc>
                        <a:spcAft>
                          <a:spcPts val="0"/>
                        </a:spcAft>
                      </a:pPr>
                      <a:r>
                        <a:rPr lang="en-ZA"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Place of occurrence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KZN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NW</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WC</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a:noFill/>
                    </a:lnR>
                    <a:lnT>
                      <a:noFill/>
                    </a:lnT>
                    <a:lnB w="12700" cap="flat" cmpd="sng" algn="ctr">
                      <a:solidFill>
                        <a:srgbClr val="7F7F7F"/>
                      </a:solidFill>
                      <a:prstDash val="solid"/>
                      <a:round/>
                      <a:headEnd type="none" w="med" len="med"/>
                      <a:tailEnd type="none" w="med" len="med"/>
                    </a:lnB>
                    <a:solidFill>
                      <a:schemeClr val="accent2">
                        <a:lumMod val="75000"/>
                      </a:schemeClr>
                    </a:solidFill>
                  </a:tcPr>
                </a:tc>
                <a:extLst>
                  <a:ext uri="{0D108BD9-81ED-4DB2-BD59-A6C34878D82A}">
                    <a16:rowId xmlns="" xmlns:a16="http://schemas.microsoft.com/office/drawing/2014/main" val="560867746"/>
                  </a:ext>
                </a:extLst>
              </a:tr>
              <a:tr h="607457">
                <a:tc>
                  <a:txBody>
                    <a:bodyPr/>
                    <a:lstStyle/>
                    <a:p>
                      <a:pPr algn="r">
                        <a:lnSpc>
                          <a:spcPct val="107000"/>
                        </a:lnSpc>
                        <a:spcAft>
                          <a:spcPts val="0"/>
                        </a:spcAft>
                      </a:pP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Residences of perpetrator/ victim (including residence known by victim/ perpetrator e.g. family/friends/ neighbours)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rtl="0" fontAlgn="ctr"/>
                      <a:r>
                        <a:rPr lang="en-ZA" sz="1800" b="0" i="0" u="none" strike="noStrike" dirty="0">
                          <a:solidFill>
                            <a:srgbClr val="000000"/>
                          </a:solidFill>
                          <a:effectLst/>
                          <a:latin typeface="Arial" panose="020B0604020202020204" pitchFamily="34" charset="0"/>
                        </a:rPr>
                        <a:t>875</a:t>
                      </a:r>
                    </a:p>
                  </a:txBody>
                  <a:tcPr marL="2539" marR="2539" marT="2539"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266</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608</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1 009</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337</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299</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365</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223</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671</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4 653</a:t>
                      </a:r>
                    </a:p>
                  </a:txBody>
                  <a:tcPr marL="2539" marR="2539" marT="2539" marB="0" anchor="ctr">
                    <a:lnL>
                      <a:noFill/>
                    </a:lnL>
                    <a:lnR>
                      <a:noFill/>
                    </a:lnR>
                    <a:lnT w="12700" cap="flat" cmpd="sng" algn="ctr">
                      <a:solidFill>
                        <a:srgbClr val="7F7F7F"/>
                      </a:solidFill>
                      <a:prstDash val="solid"/>
                      <a:round/>
                      <a:headEnd type="none" w="med" len="med"/>
                      <a:tailEnd type="none" w="med" len="med"/>
                    </a:lnT>
                    <a:lnB>
                      <a:noFill/>
                    </a:lnB>
                    <a:solidFill>
                      <a:schemeClr val="accent2">
                        <a:lumMod val="75000"/>
                      </a:schemeClr>
                    </a:solidFill>
                  </a:tcPr>
                </a:tc>
                <a:extLst>
                  <a:ext uri="{0D108BD9-81ED-4DB2-BD59-A6C34878D82A}">
                    <a16:rowId xmlns="" xmlns:a16="http://schemas.microsoft.com/office/drawing/2014/main" val="226067322"/>
                  </a:ext>
                </a:extLst>
              </a:tr>
              <a:tr h="529143">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place (street/open field/ recreational centre/ park/ beach / parking area / abandoned building)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229</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89</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211</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148</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52</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53</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131</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91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97</a:t>
                      </a: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1 101</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4264018997"/>
                  </a:ext>
                </a:extLst>
              </a:tr>
              <a:tr h="349755">
                <a:tc>
                  <a:txBody>
                    <a:bodyPr/>
                    <a:lstStyle/>
                    <a:p>
                      <a:pPr algn="r">
                        <a:lnSpc>
                          <a:spcPct val="107000"/>
                        </a:lnSpc>
                        <a:spcAft>
                          <a:spcPts val="0"/>
                        </a:spcAft>
                      </a:pP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 of transport  (bus / car / </a:t>
                      </a:r>
                      <a:r>
                        <a:rPr lang="en-ZA" sz="12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taxi</a:t>
                      </a: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51</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13</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13</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31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27</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19</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7</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41</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206</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3310189536"/>
                  </a:ext>
                </a:extLst>
              </a:tr>
              <a:tr h="401519">
                <a:tc>
                  <a:txBody>
                    <a:bodyPr/>
                    <a:lstStyle/>
                    <a:p>
                      <a:pPr algn="r">
                        <a:lnSpc>
                          <a:spcPct val="107000"/>
                        </a:lnSpc>
                        <a:spcAft>
                          <a:spcPts val="0"/>
                        </a:spcAft>
                      </a:pP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Educational institutions (school, university, college, day care facility)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20</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6</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8</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22</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10</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7</a:t>
                      </a:r>
                    </a:p>
                  </a:txBody>
                  <a:tcPr marL="2539" marR="2539" marT="2539" marB="0" anchor="ctr">
                    <a:lnL>
                      <a:noFill/>
                    </a:lnL>
                    <a:lnR>
                      <a:noFill/>
                    </a:lnR>
                    <a:lnT>
                      <a:noFill/>
                    </a:lnT>
                    <a:lnB>
                      <a:noFill/>
                    </a:lnB>
                  </a:tcPr>
                </a:tc>
                <a:tc>
                  <a:txBody>
                    <a:bodyPr/>
                    <a:lstStyle/>
                    <a:p>
                      <a:pPr algn="ctr" rtl="0" fontAlgn="ctr"/>
                      <a:r>
                        <a:rPr lang="en-ZA" sz="1800" b="0" i="0" u="none" strike="noStrike" dirty="0">
                          <a:solidFill>
                            <a:srgbClr val="000000"/>
                          </a:solidFill>
                          <a:effectLst/>
                          <a:latin typeface="Arial" panose="020B0604020202020204" pitchFamily="34" charset="0"/>
                        </a:rPr>
                        <a:t>5</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7</a:t>
                      </a: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88</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922093048"/>
                  </a:ext>
                </a:extLst>
              </a:tr>
              <a:tr h="349755">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Hotel / guest house / BnB/ motel / holiday resort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13</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a:solidFill>
                            <a:srgbClr val="000000"/>
                          </a:solidFill>
                          <a:effectLst/>
                          <a:latin typeface="Arial" panose="020B0604020202020204" pitchFamily="34" charset="0"/>
                        </a:rPr>
                        <a:t>4</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43</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2401278969"/>
                  </a:ext>
                </a:extLst>
              </a:tr>
              <a:tr h="401519">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Liquor outlets (shebeen/ tavern / pub/ night club / bottle store)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6</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13</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6</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9</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6</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6</a:t>
                      </a: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63</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4169566216"/>
                  </a:ext>
                </a:extLst>
              </a:tr>
              <a:tr h="274562">
                <a:tc>
                  <a:txBody>
                    <a:bodyPr/>
                    <a:lstStyle/>
                    <a:p>
                      <a:pPr algn="r">
                        <a:lnSpc>
                          <a:spcPct val="107000"/>
                        </a:lnSpc>
                        <a:spcAft>
                          <a:spcPts val="0"/>
                        </a:spcAft>
                      </a:pP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Agricultural land / farm / plot / small holding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8</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9</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dirty="0" smtClean="0">
                          <a:solidFill>
                            <a:srgbClr val="000000"/>
                          </a:solidFill>
                          <a:effectLst/>
                          <a:latin typeface="Arial" panose="020B0604020202020204" pitchFamily="34" charset="0"/>
                        </a:rPr>
                        <a:t>0</a:t>
                      </a:r>
                      <a:r>
                        <a:rPr lang="en-ZA" sz="1800" b="0" i="0" u="none" strike="noStrike" dirty="0">
                          <a:solidFill>
                            <a:srgbClr val="000000"/>
                          </a:solidFill>
                          <a:effectLst/>
                          <a:latin typeface="Arial" panose="020B0604020202020204" pitchFamily="34" charset="0"/>
                        </a:rPr>
                        <a:t>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25</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54</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3150619855"/>
                  </a:ext>
                </a:extLst>
              </a:tr>
              <a:tr h="274562">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Sea/ river / lake / pool / dam</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13</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endParaRPr lang="en-ZA" sz="1800" b="0" i="0" u="none" strike="noStrike">
                        <a:solidFill>
                          <a:srgbClr val="000000"/>
                        </a:solidFill>
                        <a:effectLst/>
                        <a:latin typeface="Arial" panose="020B0604020202020204" pitchFamily="34" charset="0"/>
                      </a:endParaRP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16</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5</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7</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1 </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47</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1621131323"/>
                  </a:ext>
                </a:extLst>
              </a:tr>
              <a:tr h="274562">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Prison/ holding cells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5</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9</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5</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30</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3033482429"/>
                  </a:ext>
                </a:extLst>
              </a:tr>
              <a:tr h="401519">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transport premises (bus stop/taxi rank, railway premises e.g. track/station)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2 </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15</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3799904361"/>
                  </a:ext>
                </a:extLst>
              </a:tr>
              <a:tr h="607457">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Business premises (mall/ restaurant /work place / office park / entertainment centre e.g. movie theatre, gambling facility)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4</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8</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22</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337238089"/>
                  </a:ext>
                </a:extLst>
              </a:tr>
              <a:tr h="274562">
                <a:tc>
                  <a:txBody>
                    <a:bodyPr/>
                    <a:lstStyle/>
                    <a:p>
                      <a:pPr algn="r">
                        <a:lnSpc>
                          <a:spcPct val="107000"/>
                        </a:lnSpc>
                        <a:spcAft>
                          <a:spcPts val="0"/>
                        </a:spcAft>
                      </a:pPr>
                      <a:r>
                        <a:rPr lang="en-ZA" sz="1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Tuckshop/spaza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0</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3</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5</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 4</a:t>
                      </a:r>
                    </a:p>
                  </a:txBody>
                  <a:tcPr marL="2539" marR="2539" marT="2539" marB="0" anchor="ctr">
                    <a:lnL>
                      <a:noFill/>
                    </a:lnL>
                    <a:lnR>
                      <a:noFill/>
                    </a:lnR>
                    <a:lnT>
                      <a:noFill/>
                    </a:lnT>
                    <a:lnB>
                      <a:noFill/>
                    </a:lnB>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tcPr>
                </a:tc>
                <a:tc>
                  <a:txBody>
                    <a:bodyPr/>
                    <a:lstStyle/>
                    <a:p>
                      <a:pPr algn="ctr" rtl="0" fontAlgn="ctr"/>
                      <a:endParaRPr lang="en-ZA" sz="1800" b="0" i="0" u="none" strike="noStrike">
                        <a:solidFill>
                          <a:srgbClr val="000000"/>
                        </a:solidFill>
                        <a:effectLst/>
                        <a:latin typeface="Arial" panose="020B0604020202020204" pitchFamily="34" charset="0"/>
                      </a:endParaRPr>
                    </a:p>
                  </a:txBody>
                  <a:tcPr marL="2539" marR="2539" marT="2539" marB="0" anchor="ctr">
                    <a:lnL>
                      <a:noFill/>
                    </a:lnL>
                    <a:lnR>
                      <a:noFill/>
                    </a:lnR>
                    <a:lnT>
                      <a:noFill/>
                    </a:lnT>
                    <a:lnB>
                      <a:noFill/>
                    </a:lnB>
                  </a:tcPr>
                </a:tc>
                <a:tc>
                  <a:txBody>
                    <a:bodyPr/>
                    <a:lstStyle/>
                    <a:p>
                      <a:pPr algn="ctr" rtl="0" fontAlgn="ctr"/>
                      <a:r>
                        <a:rPr lang="en-ZA" sz="1800" b="1" i="0" u="none" strike="noStrike" dirty="0">
                          <a:solidFill>
                            <a:srgbClr val="FFFFFF"/>
                          </a:solidFill>
                          <a:effectLst/>
                          <a:latin typeface="Arial" panose="020B0604020202020204" pitchFamily="34" charset="0"/>
                        </a:rPr>
                        <a:t>15</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2204395546"/>
                  </a:ext>
                </a:extLst>
              </a:tr>
              <a:tr h="274562">
                <a:tc>
                  <a:txBody>
                    <a:bodyPr/>
                    <a:lstStyle/>
                    <a:p>
                      <a:pPr algn="r">
                        <a:lnSpc>
                          <a:spcPct val="107000"/>
                        </a:lnSpc>
                        <a:spcAft>
                          <a:spcPts val="0"/>
                        </a:spcAft>
                      </a:pPr>
                      <a:r>
                        <a:rPr lang="en-ZA"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Dumping site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918" marR="55918"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800" b="0" i="0" u="none" strike="noStrike">
                          <a:solidFill>
                            <a:srgbClr val="000000"/>
                          </a:solidFill>
                          <a:effectLst/>
                          <a:latin typeface="Arial" panose="020B0604020202020204" pitchFamily="34" charset="0"/>
                        </a:rPr>
                        <a:t> 0</a:t>
                      </a:r>
                    </a:p>
                  </a:txBody>
                  <a:tcPr marL="2539" marR="2539" marT="2539"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1</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 0</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0 </a:t>
                      </a:r>
                    </a:p>
                  </a:txBody>
                  <a:tcPr marL="2539" marR="2539" marT="2539" marB="0" anchor="ctr">
                    <a:lnL>
                      <a:noFill/>
                    </a:lnL>
                    <a:lnR>
                      <a:noFill/>
                    </a:lnR>
                    <a:lnT>
                      <a:noFill/>
                    </a:lnT>
                    <a:lnB>
                      <a:noFill/>
                    </a:lnB>
                    <a:solidFill>
                      <a:srgbClr val="F2F2F2"/>
                    </a:solidFill>
                  </a:tcPr>
                </a:tc>
                <a:tc>
                  <a:txBody>
                    <a:bodyPr/>
                    <a:lstStyle/>
                    <a:p>
                      <a:pPr algn="ctr" rtl="0" fontAlgn="ctr"/>
                      <a:r>
                        <a:rPr lang="en-ZA" sz="1800" b="0" i="0" u="none" strike="noStrike">
                          <a:solidFill>
                            <a:srgbClr val="000000"/>
                          </a:solidFill>
                          <a:effectLst/>
                          <a:latin typeface="Arial" panose="020B0604020202020204" pitchFamily="34" charset="0"/>
                        </a:rPr>
                        <a:t>2</a:t>
                      </a:r>
                    </a:p>
                  </a:txBody>
                  <a:tcPr marL="2539" marR="2539" marT="2539" marB="0" anchor="ctr">
                    <a:lnL>
                      <a:noFill/>
                    </a:lnL>
                    <a:lnR>
                      <a:noFill/>
                    </a:lnR>
                    <a:lnT>
                      <a:noFill/>
                    </a:lnT>
                    <a:lnB>
                      <a:noFill/>
                    </a:lnB>
                    <a:solidFill>
                      <a:srgbClr val="F2F2F2"/>
                    </a:solidFill>
                  </a:tcPr>
                </a:tc>
                <a:tc>
                  <a:txBody>
                    <a:bodyPr/>
                    <a:lstStyle/>
                    <a:p>
                      <a:pPr algn="ctr" rtl="0" fontAlgn="ctr"/>
                      <a:r>
                        <a:rPr lang="en-ZA" sz="1800" b="1" i="0" u="none" strike="noStrike" dirty="0">
                          <a:solidFill>
                            <a:srgbClr val="FFFFFF"/>
                          </a:solidFill>
                          <a:effectLst/>
                          <a:latin typeface="Arial" panose="020B0604020202020204" pitchFamily="34" charset="0"/>
                        </a:rPr>
                        <a:t>6</a:t>
                      </a:r>
                    </a:p>
                  </a:txBody>
                  <a:tcPr marL="2539" marR="2539" marT="2539" marB="0" anchor="ctr">
                    <a:lnL>
                      <a:noFill/>
                    </a:lnL>
                    <a:lnR>
                      <a:noFill/>
                    </a:lnR>
                    <a:lnT>
                      <a:noFill/>
                    </a:lnT>
                    <a:lnB>
                      <a:noFill/>
                    </a:lnB>
                    <a:solidFill>
                      <a:schemeClr val="accent2">
                        <a:lumMod val="75000"/>
                      </a:schemeClr>
                    </a:solidFill>
                  </a:tcPr>
                </a:tc>
                <a:extLst>
                  <a:ext uri="{0D108BD9-81ED-4DB2-BD59-A6C34878D82A}">
                    <a16:rowId xmlns="" xmlns:a16="http://schemas.microsoft.com/office/drawing/2014/main" val="1162391305"/>
                  </a:ext>
                </a:extLst>
              </a:tr>
            </a:tbl>
          </a:graphicData>
        </a:graphic>
      </p:graphicFrame>
      <p:sp>
        <p:nvSpPr>
          <p:cNvPr id="8" name="TextBox 7"/>
          <p:cNvSpPr txBox="1"/>
          <p:nvPr/>
        </p:nvSpPr>
        <p:spPr>
          <a:xfrm>
            <a:off x="804671" y="6617175"/>
            <a:ext cx="1768433" cy="246221"/>
          </a:xfrm>
          <a:prstGeom prst="rect">
            <a:avLst/>
          </a:prstGeom>
          <a:noFill/>
        </p:spPr>
        <p:txBody>
          <a:bodyPr wrap="none" rtlCol="0">
            <a:spAutoFit/>
          </a:bodyPr>
          <a:lstStyle/>
          <a:p>
            <a:r>
              <a:rPr lang="en-ZA" sz="1000" b="1" dirty="0">
                <a:latin typeface="Arial" panose="020B0604020202020204" pitchFamily="34" charset="0"/>
                <a:cs typeface="Arial" panose="020B0604020202020204" pitchFamily="34" charset="0"/>
              </a:rPr>
              <a:t>Sample size: Rape </a:t>
            </a:r>
            <a:r>
              <a:rPr lang="en-ZA" sz="1000" b="1" dirty="0" smtClean="0">
                <a:latin typeface="Arial" panose="020B0604020202020204" pitchFamily="34" charset="0"/>
                <a:cs typeface="Arial" panose="020B0604020202020204" pitchFamily="34" charset="0"/>
              </a:rPr>
              <a:t>= 7 031</a:t>
            </a:r>
            <a:endParaRPr lang="en-ZA"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81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16" y="235308"/>
            <a:ext cx="10614608" cy="950751"/>
          </a:xfrm>
        </p:spPr>
        <p:txBody>
          <a:bodyPr>
            <a:noAutofit/>
          </a:bodyPr>
          <a:lstStyle/>
          <a:p>
            <a:r>
              <a:rPr lang="en-ZA" sz="2000" dirty="0">
                <a:latin typeface="Arial" panose="020B0604020202020204" pitchFamily="34" charset="0"/>
                <a:cs typeface="Arial" panose="020B0604020202020204" pitchFamily="34" charset="0"/>
              </a:rPr>
              <a:t>SELECTED CONTACT CRIMES AGAINST WOMEN AND CHILDREN</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MURDER, ATTEMPTED MURDER AND ASSAULT GBH </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JAN TO MAR 2021/2022</a:t>
            </a:r>
            <a:endParaRPr lang="en-ZA" sz="2000" dirty="0"/>
          </a:p>
        </p:txBody>
      </p:sp>
      <p:sp>
        <p:nvSpPr>
          <p:cNvPr id="4" name="Slide Number Placeholder 3"/>
          <p:cNvSpPr>
            <a:spLocks noGrp="1"/>
          </p:cNvSpPr>
          <p:nvPr>
            <p:ph type="sldNum" sz="quarter" idx="12"/>
          </p:nvPr>
        </p:nvSpPr>
        <p:spPr>
          <a:xfrm>
            <a:off x="10011856" y="6492875"/>
            <a:ext cx="2133600" cy="365125"/>
          </a:xfrm>
        </p:spPr>
        <p:txBody>
          <a:bodyPr/>
          <a:lstStyle/>
          <a:p>
            <a:fld id="{8BCE3E3E-AAEA-2C4F-AAAF-D5D0D3B13C3A}" type="slidenum">
              <a:rPr lang="en-US" sz="1800" smtClean="0">
                <a:solidFill>
                  <a:prstClr val="black">
                    <a:tint val="75000"/>
                  </a:prstClr>
                </a:solidFill>
              </a:rPr>
              <a:pPr/>
              <a:t>24</a:t>
            </a:fld>
            <a:endParaRPr lang="en-US" sz="1800"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47152730"/>
              </p:ext>
            </p:extLst>
          </p:nvPr>
        </p:nvGraphicFramePr>
        <p:xfrm>
          <a:off x="870257" y="1146822"/>
          <a:ext cx="11007801" cy="5298384"/>
        </p:xfrm>
        <a:graphic>
          <a:graphicData uri="http://schemas.openxmlformats.org/drawingml/2006/table">
            <a:tbl>
              <a:tblPr>
                <a:tableStyleId>{BC89EF96-8CEA-46FF-86C4-4CE0E7609802}</a:tableStyleId>
              </a:tblPr>
              <a:tblGrid>
                <a:gridCol w="2312562">
                  <a:extLst>
                    <a:ext uri="{9D8B030D-6E8A-4147-A177-3AD203B41FA5}">
                      <a16:colId xmlns="" xmlns:a16="http://schemas.microsoft.com/office/drawing/2014/main" val="20000"/>
                    </a:ext>
                  </a:extLst>
                </a:gridCol>
                <a:gridCol w="1202533">
                  <a:extLst>
                    <a:ext uri="{9D8B030D-6E8A-4147-A177-3AD203B41FA5}">
                      <a16:colId xmlns="" xmlns:a16="http://schemas.microsoft.com/office/drawing/2014/main" val="20001"/>
                    </a:ext>
                  </a:extLst>
                </a:gridCol>
                <a:gridCol w="1295036">
                  <a:extLst>
                    <a:ext uri="{9D8B030D-6E8A-4147-A177-3AD203B41FA5}">
                      <a16:colId xmlns="" xmlns:a16="http://schemas.microsoft.com/office/drawing/2014/main" val="20002"/>
                    </a:ext>
                  </a:extLst>
                </a:gridCol>
                <a:gridCol w="1480040">
                  <a:extLst>
                    <a:ext uri="{9D8B030D-6E8A-4147-A177-3AD203B41FA5}">
                      <a16:colId xmlns="" xmlns:a16="http://schemas.microsoft.com/office/drawing/2014/main" val="20003"/>
                    </a:ext>
                  </a:extLst>
                </a:gridCol>
                <a:gridCol w="555015">
                  <a:extLst>
                    <a:ext uri="{9D8B030D-6E8A-4147-A177-3AD203B41FA5}">
                      <a16:colId xmlns="" xmlns:a16="http://schemas.microsoft.com/office/drawing/2014/main" val="20004"/>
                    </a:ext>
                  </a:extLst>
                </a:gridCol>
                <a:gridCol w="1202533">
                  <a:extLst>
                    <a:ext uri="{9D8B030D-6E8A-4147-A177-3AD203B41FA5}">
                      <a16:colId xmlns="" xmlns:a16="http://schemas.microsoft.com/office/drawing/2014/main" val="20005"/>
                    </a:ext>
                  </a:extLst>
                </a:gridCol>
                <a:gridCol w="1295036">
                  <a:extLst>
                    <a:ext uri="{9D8B030D-6E8A-4147-A177-3AD203B41FA5}">
                      <a16:colId xmlns="" xmlns:a16="http://schemas.microsoft.com/office/drawing/2014/main" val="20006"/>
                    </a:ext>
                  </a:extLst>
                </a:gridCol>
                <a:gridCol w="1665046">
                  <a:extLst>
                    <a:ext uri="{9D8B030D-6E8A-4147-A177-3AD203B41FA5}">
                      <a16:colId xmlns="" xmlns:a16="http://schemas.microsoft.com/office/drawing/2014/main" val="20007"/>
                    </a:ext>
                  </a:extLst>
                </a:gridCol>
              </a:tblGrid>
              <a:tr h="1410922">
                <a:tc>
                  <a:txBody>
                    <a:bodyPr/>
                    <a:lstStyle/>
                    <a:p>
                      <a:pPr algn="l" fontAlgn="b"/>
                      <a:endParaRPr lang="en-ZA" sz="20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gridSpan="3">
                  <a:txBody>
                    <a:bodyPr/>
                    <a:lstStyle/>
                    <a:p>
                      <a:pPr algn="r" fontAlgn="b"/>
                      <a:r>
                        <a:rPr lang="en-ZA" sz="2000" u="none" strike="noStrike" dirty="0" smtClean="0">
                          <a:effectLst/>
                        </a:rPr>
                        <a:t>WOMEN</a:t>
                      </a:r>
                    </a:p>
                    <a:p>
                      <a:pPr algn="r" fontAlgn="b"/>
                      <a:r>
                        <a:rPr lang="en-ZA" sz="2000" u="none" strike="noStrike" dirty="0" smtClean="0">
                          <a:effectLst/>
                        </a:rPr>
                        <a:t>( 18+ yrs.)</a:t>
                      </a:r>
                      <a:endParaRPr lang="en-ZA" sz="20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tc rowSpan="7">
                  <a:txBody>
                    <a:bodyPr/>
                    <a:lstStyle/>
                    <a:p>
                      <a:pPr algn="ctr"/>
                      <a:endParaRPr lang="en-ZA" sz="2000" b="1"/>
                    </a:p>
                  </a:txBody>
                  <a:tcPr marL="7620" marR="7620" marT="7620" marB="0" anchor="ctr">
                    <a:solidFill>
                      <a:schemeClr val="bg2"/>
                    </a:solidFill>
                  </a:tcPr>
                </a:tc>
                <a:tc gridSpan="3">
                  <a:txBody>
                    <a:bodyPr/>
                    <a:lstStyle/>
                    <a:p>
                      <a:pPr algn="r" fontAlgn="b"/>
                      <a:r>
                        <a:rPr lang="en-ZA" sz="2000" u="none" strike="noStrike" dirty="0" smtClean="0">
                          <a:effectLst/>
                        </a:rPr>
                        <a:t>CHILDREN </a:t>
                      </a:r>
                    </a:p>
                    <a:p>
                      <a:pPr algn="r" fontAlgn="b"/>
                      <a:r>
                        <a:rPr lang="en-ZA" sz="2000" u="none" strike="noStrike" dirty="0" smtClean="0">
                          <a:effectLst/>
                        </a:rPr>
                        <a:t>(0</a:t>
                      </a:r>
                      <a:r>
                        <a:rPr lang="en-ZA" sz="2000" u="none" strike="noStrike" baseline="0" dirty="0" smtClean="0">
                          <a:effectLst/>
                        </a:rPr>
                        <a:t> to 17yrs)</a:t>
                      </a:r>
                    </a:p>
                    <a:p>
                      <a:pPr algn="r" fontAlgn="b"/>
                      <a:r>
                        <a:rPr lang="en-ZA" sz="2000" u="none" strike="noStrike" baseline="0" dirty="0" smtClean="0">
                          <a:effectLst/>
                        </a:rPr>
                        <a:t>Boys and Girls</a:t>
                      </a:r>
                      <a:endParaRPr lang="en-ZA" sz="20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06733">
                <a:tc>
                  <a:txBody>
                    <a:bodyPr/>
                    <a:lstStyle/>
                    <a:p>
                      <a:pPr algn="ctr" fontAlgn="b"/>
                      <a:r>
                        <a:rPr lang="en-ZA" sz="2000" b="1" u="none" strike="noStrike" dirty="0">
                          <a:effectLst/>
                        </a:rPr>
                        <a:t>            </a:t>
                      </a:r>
                      <a:r>
                        <a:rPr lang="en-ZA" sz="2000" b="1" u="none" strike="noStrike" dirty="0" smtClean="0">
                          <a:effectLst/>
                        </a:rPr>
                        <a:t>CRIME CATEGORY</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2000" b="1" u="none" strike="noStrike" dirty="0">
                          <a:effectLst/>
                        </a:rPr>
                        <a:t>Murder</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2000" b="1" u="none" strike="noStrike" dirty="0">
                          <a:effectLst/>
                        </a:rPr>
                        <a:t>Attempted murder</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2000" b="1" u="none" strike="noStrike" dirty="0">
                          <a:effectLst/>
                        </a:rPr>
                        <a:t>Assault </a:t>
                      </a:r>
                      <a:r>
                        <a:rPr lang="en-ZA" sz="2000" b="1" u="none" strike="noStrike" dirty="0" smtClean="0">
                          <a:effectLst/>
                        </a:rPr>
                        <a:t>GBH</a:t>
                      </a:r>
                      <a:endParaRPr lang="en-ZA" sz="2000" b="1"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ZA"/>
                    </a:p>
                  </a:txBody>
                  <a:tcPr/>
                </a:tc>
                <a:tc>
                  <a:txBody>
                    <a:bodyPr/>
                    <a:lstStyle/>
                    <a:p>
                      <a:pPr algn="ctr" fontAlgn="b"/>
                      <a:r>
                        <a:rPr lang="en-ZA" sz="2000" b="1" u="none" strike="noStrike" dirty="0">
                          <a:effectLst/>
                        </a:rPr>
                        <a:t>Murder</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2000" b="1" u="none" strike="noStrike" dirty="0">
                          <a:effectLst/>
                        </a:rPr>
                        <a:t>Attempted murder</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2000" b="1" u="none" strike="noStrike" dirty="0">
                          <a:effectLst/>
                        </a:rPr>
                        <a:t>Assault </a:t>
                      </a:r>
                      <a:r>
                        <a:rPr lang="en-ZA" sz="2000" b="1" u="none" strike="noStrike" dirty="0" smtClean="0">
                          <a:effectLst/>
                        </a:rPr>
                        <a:t>GBH</a:t>
                      </a:r>
                      <a:endParaRPr lang="en-ZA"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1"/>
                  </a:ext>
                </a:extLst>
              </a:tr>
              <a:tr h="303366">
                <a:tc gridSpan="4">
                  <a:txBody>
                    <a:bodyPr/>
                    <a:lstStyle/>
                    <a:p>
                      <a:endParaRPr lang="en-ZA" sz="2000"/>
                    </a:p>
                  </a:txBody>
                  <a:tcPr marL="7620" marR="7620" marT="7620" marB="0" anchor="b">
                    <a:solidFill>
                      <a:schemeClr val="bg2"/>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gridSpan="3">
                  <a:txBody>
                    <a:bodyPr/>
                    <a:lstStyle/>
                    <a:p>
                      <a:endParaRPr lang="en-ZA" sz="2000"/>
                    </a:p>
                  </a:txBody>
                  <a:tcPr marL="7620" marR="7620" marT="7620" marB="0" anchor="b">
                    <a:solidFill>
                      <a:schemeClr val="bg2"/>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910099">
                <a:tc>
                  <a:txBody>
                    <a:bodyPr/>
                    <a:lstStyle/>
                    <a:p>
                      <a:pPr algn="ctr" fontAlgn="b"/>
                      <a:r>
                        <a:rPr lang="en-ZA" sz="2000" u="none" strike="noStrike" dirty="0" smtClean="0">
                          <a:effectLst/>
                        </a:rPr>
                        <a:t> January to </a:t>
                      </a:r>
                      <a:r>
                        <a:rPr lang="en-ZA" sz="2000" u="none" strike="noStrike" smtClean="0">
                          <a:effectLst/>
                        </a:rPr>
                        <a:t>March 2021</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764</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925</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12 620</a:t>
                      </a:r>
                      <a:endParaRPr lang="en-ZA" sz="20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c>
                  <a:txBody>
                    <a:bodyPr/>
                    <a:lstStyle/>
                    <a:p>
                      <a:pPr algn="ctr" fontAlgn="b"/>
                      <a:r>
                        <a:rPr lang="en-ZA" sz="2000" b="0" i="0" u="none" strike="noStrike">
                          <a:solidFill>
                            <a:srgbClr val="000000"/>
                          </a:solidFill>
                          <a:effectLst/>
                          <a:latin typeface="Calibri" panose="020F0502020204030204" pitchFamily="34" charset="0"/>
                        </a:rPr>
                        <a:t>223</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355</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1 719</a:t>
                      </a:r>
                      <a:endParaRPr lang="en-ZA"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758416">
                <a:tc>
                  <a:txBody>
                    <a:bodyPr/>
                    <a:lstStyle/>
                    <a:p>
                      <a:pPr algn="ctr" fontAlgn="b"/>
                      <a:r>
                        <a:rPr lang="en-ZA" sz="2000" u="none" strike="noStrike" dirty="0" smtClean="0">
                          <a:effectLst/>
                        </a:rPr>
                        <a:t> January to March 2022</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a:solidFill>
                            <a:srgbClr val="000000"/>
                          </a:solidFill>
                          <a:effectLst/>
                          <a:latin typeface="Calibri" panose="020F0502020204030204" pitchFamily="34" charset="0"/>
                        </a:rPr>
                        <a:t>898</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1 222</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15 034</a:t>
                      </a:r>
                      <a:endParaRPr lang="en-ZA" sz="20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c>
                  <a:txBody>
                    <a:bodyPr/>
                    <a:lstStyle/>
                    <a:p>
                      <a:pPr algn="ctr" fontAlgn="b"/>
                      <a:r>
                        <a:rPr lang="en-ZA" sz="2000" b="0" i="0" u="none" strike="noStrike">
                          <a:solidFill>
                            <a:srgbClr val="000000"/>
                          </a:solidFill>
                          <a:effectLst/>
                          <a:latin typeface="Calibri" panose="020F0502020204030204" pitchFamily="34" charset="0"/>
                        </a:rPr>
                        <a:t>306</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331</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1 937</a:t>
                      </a:r>
                      <a:endParaRPr lang="en-ZA"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4"/>
                  </a:ext>
                </a:extLst>
              </a:tr>
              <a:tr h="758416">
                <a:tc>
                  <a:txBody>
                    <a:bodyPr/>
                    <a:lstStyle/>
                    <a:p>
                      <a:pPr algn="ctr" fontAlgn="b"/>
                      <a:r>
                        <a:rPr lang="en-ZA" sz="2000" b="1" u="none" strike="noStrike" dirty="0">
                          <a:effectLst/>
                        </a:rPr>
                        <a:t>Case Diff</a:t>
                      </a:r>
                      <a:endParaRPr lang="en-ZA"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134</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297</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2 414</a:t>
                      </a:r>
                      <a:endParaRPr lang="en-ZA" sz="2000" b="0"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c>
                  <a:txBody>
                    <a:bodyPr/>
                    <a:lstStyle/>
                    <a:p>
                      <a:pPr algn="ctr" fontAlgn="b"/>
                      <a:r>
                        <a:rPr lang="en-ZA" sz="2000" b="0" i="0" u="none" strike="noStrike">
                          <a:solidFill>
                            <a:srgbClr val="000000"/>
                          </a:solidFill>
                          <a:effectLst/>
                          <a:latin typeface="Calibri" panose="020F0502020204030204" pitchFamily="34" charset="0"/>
                        </a:rPr>
                        <a:t>83</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-24</a:t>
                      </a:r>
                    </a:p>
                  </a:txBody>
                  <a:tcPr marL="7620" marR="7620" marT="7620" marB="0" anchor="ctr"/>
                </a:tc>
                <a:tc>
                  <a:txBody>
                    <a:bodyPr/>
                    <a:lstStyle/>
                    <a:p>
                      <a:pPr algn="ctr" fontAlgn="b"/>
                      <a:r>
                        <a:rPr lang="en-ZA" sz="2000" b="0" i="0" u="none" strike="noStrike">
                          <a:solidFill>
                            <a:srgbClr val="000000"/>
                          </a:solidFill>
                          <a:effectLst/>
                          <a:latin typeface="Calibri" panose="020F0502020204030204" pitchFamily="34" charset="0"/>
                        </a:rPr>
                        <a:t>218</a:t>
                      </a:r>
                    </a:p>
                  </a:txBody>
                  <a:tcPr marL="7620" marR="7620" marT="7620" marB="0" anchor="ctr"/>
                </a:tc>
                <a:extLst>
                  <a:ext uri="{0D108BD9-81ED-4DB2-BD59-A6C34878D82A}">
                    <a16:rowId xmlns="" xmlns:a16="http://schemas.microsoft.com/office/drawing/2014/main" val="10005"/>
                  </a:ext>
                </a:extLst>
              </a:tr>
              <a:tr h="530891">
                <a:tc>
                  <a:txBody>
                    <a:bodyPr/>
                    <a:lstStyle/>
                    <a:p>
                      <a:pPr algn="ctr" fontAlgn="b"/>
                      <a:r>
                        <a:rPr lang="en-ZA" sz="2000" b="1" u="none" strike="noStrike" dirty="0">
                          <a:effectLst/>
                        </a:rPr>
                        <a:t>% Change</a:t>
                      </a:r>
                      <a:endParaRPr lang="en-ZA"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1" i="0" u="none" strike="noStrike" dirty="0">
                          <a:solidFill>
                            <a:srgbClr val="000000"/>
                          </a:solidFill>
                          <a:effectLst/>
                          <a:latin typeface="Calibri" panose="020F0502020204030204" pitchFamily="34" charset="0"/>
                        </a:rPr>
                        <a:t>17,5%</a:t>
                      </a:r>
                    </a:p>
                  </a:txBody>
                  <a:tcPr marL="7620" marR="7620" marT="7620" marB="0" anchor="ctr">
                    <a:solidFill>
                      <a:srgbClr val="FF8080"/>
                    </a:solidFill>
                  </a:tcPr>
                </a:tc>
                <a:tc>
                  <a:txBody>
                    <a:bodyPr/>
                    <a:lstStyle/>
                    <a:p>
                      <a:pPr algn="ctr" fontAlgn="b"/>
                      <a:r>
                        <a:rPr lang="en-ZA" sz="2000" b="1" i="0" u="none" strike="noStrike" dirty="0">
                          <a:solidFill>
                            <a:srgbClr val="000000"/>
                          </a:solidFill>
                          <a:effectLst/>
                          <a:latin typeface="Calibri" panose="020F0502020204030204" pitchFamily="34" charset="0"/>
                        </a:rPr>
                        <a:t>32,1%</a:t>
                      </a:r>
                    </a:p>
                  </a:txBody>
                  <a:tcPr marL="7620" marR="7620" marT="7620" marB="0" anchor="ctr">
                    <a:solidFill>
                      <a:srgbClr val="FF8080"/>
                    </a:solidFill>
                  </a:tcPr>
                </a:tc>
                <a:tc>
                  <a:txBody>
                    <a:bodyPr/>
                    <a:lstStyle/>
                    <a:p>
                      <a:pPr algn="ctr" fontAlgn="b"/>
                      <a:r>
                        <a:rPr lang="en-ZA" sz="2000" b="1" i="0" u="none" strike="noStrike" dirty="0">
                          <a:solidFill>
                            <a:srgbClr val="000000"/>
                          </a:solidFill>
                          <a:effectLst/>
                          <a:latin typeface="Calibri" panose="020F0502020204030204" pitchFamily="34" charset="0"/>
                        </a:rPr>
                        <a:t>19,1%</a:t>
                      </a:r>
                    </a:p>
                  </a:txBody>
                  <a:tcPr marL="7620" marR="7620" marT="7620" marB="0" anchor="ctr">
                    <a:solidFill>
                      <a:srgbClr val="FF8080"/>
                    </a:solidFill>
                  </a:tcPr>
                </a:tc>
                <a:tc vMerge="1">
                  <a:txBody>
                    <a:bodyPr/>
                    <a:lstStyle/>
                    <a:p>
                      <a:endParaRPr lang="en-ZA"/>
                    </a:p>
                  </a:txBody>
                  <a:tcPr/>
                </a:tc>
                <a:tc>
                  <a:txBody>
                    <a:bodyPr/>
                    <a:lstStyle/>
                    <a:p>
                      <a:pPr algn="ctr" fontAlgn="b"/>
                      <a:r>
                        <a:rPr lang="en-ZA" sz="2000" b="1" i="0" u="none" strike="noStrike" dirty="0">
                          <a:solidFill>
                            <a:srgbClr val="000000"/>
                          </a:solidFill>
                          <a:effectLst/>
                          <a:latin typeface="Calibri" panose="020F0502020204030204" pitchFamily="34" charset="0"/>
                        </a:rPr>
                        <a:t>37,2%</a:t>
                      </a:r>
                    </a:p>
                  </a:txBody>
                  <a:tcPr marL="7620" marR="7620" marT="7620" marB="0" anchor="ctr">
                    <a:solidFill>
                      <a:srgbClr val="FF8080"/>
                    </a:solidFill>
                  </a:tcPr>
                </a:tc>
                <a:tc>
                  <a:txBody>
                    <a:bodyPr/>
                    <a:lstStyle/>
                    <a:p>
                      <a:pPr algn="ctr" fontAlgn="b"/>
                      <a:r>
                        <a:rPr lang="en-ZA" sz="2000" b="1" i="0" u="none" strike="noStrike" dirty="0">
                          <a:solidFill>
                            <a:srgbClr val="000000"/>
                          </a:solidFill>
                          <a:effectLst/>
                          <a:latin typeface="Calibri" panose="020F0502020204030204" pitchFamily="34" charset="0"/>
                        </a:rPr>
                        <a:t>-6,8%</a:t>
                      </a:r>
                    </a:p>
                  </a:txBody>
                  <a:tcPr marL="7620" marR="7620" marT="7620" marB="0" anchor="ctr">
                    <a:solidFill>
                      <a:srgbClr val="80FF80"/>
                    </a:solidFill>
                  </a:tcPr>
                </a:tc>
                <a:tc>
                  <a:txBody>
                    <a:bodyPr/>
                    <a:lstStyle/>
                    <a:p>
                      <a:pPr algn="ctr" fontAlgn="b"/>
                      <a:r>
                        <a:rPr lang="en-ZA" sz="2000" b="1" i="0" u="none" strike="noStrike" dirty="0">
                          <a:solidFill>
                            <a:srgbClr val="000000"/>
                          </a:solidFill>
                          <a:effectLst/>
                          <a:latin typeface="Calibri" panose="020F0502020204030204" pitchFamily="34" charset="0"/>
                        </a:rPr>
                        <a:t>12,7%</a:t>
                      </a:r>
                    </a:p>
                  </a:txBody>
                  <a:tcPr marL="7620" marR="7620" marT="7620" marB="0" anchor="ctr">
                    <a:solidFill>
                      <a:srgbClr val="FF8080"/>
                    </a:solidFill>
                  </a:tcPr>
                </a:tc>
                <a:extLst>
                  <a:ext uri="{0D108BD9-81ED-4DB2-BD59-A6C34878D82A}">
                    <a16:rowId xmlns="" xmlns:a16="http://schemas.microsoft.com/office/drawing/2014/main" val="10006"/>
                  </a:ext>
                </a:extLst>
              </a:tr>
            </a:tbl>
          </a:graphicData>
        </a:graphic>
      </p:graphicFrame>
      <p:pic>
        <p:nvPicPr>
          <p:cNvPr id="5" name="Picture 4"/>
          <p:cNvPicPr>
            <a:picLocks noChangeAspect="1"/>
          </p:cNvPicPr>
          <p:nvPr/>
        </p:nvPicPr>
        <p:blipFill>
          <a:blip r:embed="rId2"/>
          <a:stretch>
            <a:fillRect/>
          </a:stretch>
        </p:blipFill>
        <p:spPr>
          <a:xfrm>
            <a:off x="8026512" y="1186059"/>
            <a:ext cx="1224136" cy="1188851"/>
          </a:xfrm>
          <a:prstGeom prst="rect">
            <a:avLst/>
          </a:prstGeom>
        </p:spPr>
      </p:pic>
      <p:pic>
        <p:nvPicPr>
          <p:cNvPr id="6" name="Picture 5"/>
          <p:cNvPicPr>
            <a:picLocks noChangeAspect="1"/>
          </p:cNvPicPr>
          <p:nvPr/>
        </p:nvPicPr>
        <p:blipFill>
          <a:blip r:embed="rId3"/>
          <a:stretch>
            <a:fillRect/>
          </a:stretch>
        </p:blipFill>
        <p:spPr>
          <a:xfrm>
            <a:off x="2935640" y="1257918"/>
            <a:ext cx="1008112" cy="1234979"/>
          </a:xfrm>
          <a:prstGeom prst="rect">
            <a:avLst/>
          </a:prstGeom>
        </p:spPr>
      </p:pic>
    </p:spTree>
    <p:extLst>
      <p:ext uri="{BB962C8B-B14F-4D97-AF65-F5344CB8AC3E}">
        <p14:creationId xmlns:p14="http://schemas.microsoft.com/office/powerpoint/2010/main" val="218519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14929"/>
            <a:ext cx="7200800" cy="806735"/>
          </a:xfrm>
        </p:spPr>
        <p:txBody>
          <a:bodyPr>
            <a:noAutofit/>
          </a:bodyPr>
          <a:lstStyle/>
          <a:p>
            <a:r>
              <a:rPr lang="en-ZA" sz="2000" dirty="0"/>
              <a:t>SELECTED DOMESTIC VIOLENCE-RELATED CRIMES</a:t>
            </a:r>
            <a:br>
              <a:rPr lang="en-ZA" sz="2000" dirty="0"/>
            </a:br>
            <a:r>
              <a:rPr lang="en-ZA" sz="2000" dirty="0" smtClean="0"/>
              <a:t>JAN TO MAR 2021/2022</a:t>
            </a:r>
            <a:r>
              <a:rPr lang="en-ZA" sz="2000" dirty="0"/>
              <a:t/>
            </a:r>
            <a:br>
              <a:rPr lang="en-ZA" sz="2000" dirty="0"/>
            </a:br>
            <a:r>
              <a:rPr lang="en-ZA" sz="2000" dirty="0"/>
              <a:t>BY </a:t>
            </a:r>
            <a:r>
              <a:rPr lang="en-ZA" sz="2000" i="1" dirty="0"/>
              <a:t>PROVINCIAL BREAKDOWN AND SEX</a:t>
            </a:r>
          </a:p>
        </p:txBody>
      </p:sp>
      <p:sp>
        <p:nvSpPr>
          <p:cNvPr id="4" name="Slide Number Placeholder 3"/>
          <p:cNvSpPr>
            <a:spLocks noGrp="1"/>
          </p:cNvSpPr>
          <p:nvPr>
            <p:ph type="sldNum" sz="quarter" idx="12"/>
          </p:nvPr>
        </p:nvSpPr>
        <p:spPr>
          <a:xfrm>
            <a:off x="10885512" y="6506548"/>
            <a:ext cx="1306488" cy="365125"/>
          </a:xfrm>
        </p:spPr>
        <p:txBody>
          <a:bodyPr/>
          <a:lstStyle/>
          <a:p>
            <a:fld id="{8BCE3E3E-AAEA-2C4F-AAAF-D5D0D3B13C3A}"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68020885"/>
              </p:ext>
            </p:extLst>
          </p:nvPr>
        </p:nvGraphicFramePr>
        <p:xfrm>
          <a:off x="792480" y="1199313"/>
          <a:ext cx="11122153" cy="5554757"/>
        </p:xfrm>
        <a:graphic>
          <a:graphicData uri="http://schemas.openxmlformats.org/drawingml/2006/table">
            <a:tbl>
              <a:tblPr/>
              <a:tblGrid>
                <a:gridCol w="1741120"/>
                <a:gridCol w="735473"/>
                <a:gridCol w="735473"/>
                <a:gridCol w="735473"/>
                <a:gridCol w="735473"/>
                <a:gridCol w="795512"/>
                <a:gridCol w="990637"/>
                <a:gridCol w="735473"/>
                <a:gridCol w="735473"/>
                <a:gridCol w="795512"/>
                <a:gridCol w="615396"/>
                <a:gridCol w="975626"/>
                <a:gridCol w="795512"/>
              </a:tblGrid>
              <a:tr h="1986068">
                <a:tc>
                  <a:txBody>
                    <a:bodyPr/>
                    <a:lstStyle/>
                    <a:p>
                      <a:pPr algn="l" rtl="0" fontAlgn="b"/>
                      <a:r>
                        <a:rPr lang="en-ZA" sz="1600" b="1" i="0" u="none" strike="noStrike" dirty="0">
                          <a:solidFill>
                            <a:srgbClr val="000000"/>
                          </a:solidFill>
                          <a:effectLst/>
                          <a:latin typeface="Calibri" panose="020F0502020204030204" pitchFamily="34" charset="0"/>
                        </a:rPr>
                        <a:t>Province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Murder</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a:solidFill>
                            <a:srgbClr val="000000"/>
                          </a:solidFill>
                          <a:effectLst/>
                          <a:latin typeface="Calibri" panose="020F0502020204030204" pitchFamily="34" charset="0"/>
                        </a:rPr>
                        <a:t>Attempted murder</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Rape</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a:solidFill>
                            <a:srgbClr val="000000"/>
                          </a:solidFill>
                          <a:effectLst/>
                          <a:latin typeface="Calibri" panose="020F0502020204030204" pitchFamily="34" charset="0"/>
                        </a:rPr>
                        <a:t>Sexual Assault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Assault GBH</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Common assault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Common robbery</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Robbery aggravating </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All theft not mentioned elsewhere</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a:solidFill>
                            <a:srgbClr val="000000"/>
                          </a:solidFill>
                          <a:effectLst/>
                          <a:latin typeface="Calibri" panose="020F0502020204030204" pitchFamily="34" charset="0"/>
                        </a:rPr>
                        <a:t>Arson</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dirty="0">
                          <a:solidFill>
                            <a:srgbClr val="000000"/>
                          </a:solidFill>
                          <a:effectLst/>
                          <a:latin typeface="Calibri" panose="020F0502020204030204" pitchFamily="34" charset="0"/>
                        </a:rPr>
                        <a:t>Malicious damage to property</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ZA" sz="1600" b="1" i="0" u="none" strike="noStrike">
                          <a:solidFill>
                            <a:srgbClr val="000000"/>
                          </a:solidFill>
                          <a:effectLst/>
                          <a:latin typeface="Calibri" panose="020F0502020204030204" pitchFamily="34" charset="0"/>
                        </a:rPr>
                        <a:t>Burglary at residential premises</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241">
                <a:tc>
                  <a:txBody>
                    <a:bodyPr/>
                    <a:lstStyle/>
                    <a:p>
                      <a:pPr algn="l" rtl="0" fontAlgn="b"/>
                      <a:r>
                        <a:rPr lang="en-ZA" sz="1800" b="1" i="0" u="none" strike="noStrike" dirty="0">
                          <a:solidFill>
                            <a:srgbClr val="000000"/>
                          </a:solidFill>
                          <a:effectLst/>
                          <a:latin typeface="Calibri" panose="020F0502020204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967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1 351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1 702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4 425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1 442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KwaZulu/Natal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766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1 449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234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rtl="0" fontAlgn="b"/>
                      <a:r>
                        <a:rPr lang="en-ZA" sz="1800" b="1" i="0" u="none" strike="noStrike" dirty="0">
                          <a:solidFill>
                            <a:srgbClr val="000000"/>
                          </a:solidFill>
                          <a:effectLst/>
                          <a:latin typeface="Calibri" panose="020F0502020204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1 255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3 822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594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rPr>
                        <a:t>1 296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rPr>
                        <a:t>201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84">
                <a:tc>
                  <a:txBody>
                    <a:bodyPr/>
                    <a:lstStyle/>
                    <a:p>
                      <a:pPr algn="l" fontAlgn="b"/>
                      <a:r>
                        <a:rPr lang="en-ZA" sz="1800" b="1" i="0" u="none" strike="noStrike" dirty="0">
                          <a:solidFill>
                            <a:srgbClr val="000000"/>
                          </a:solidFill>
                          <a:effectLst/>
                          <a:latin typeface="Arial" panose="020B0604020202020204" pitchFamily="34" charset="0"/>
                        </a:rPr>
                        <a:t>Female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638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5 037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12 314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1 145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Arial" panose="020B0604020202020204" pitchFamily="34" charset="0"/>
                        </a:rPr>
                        <a:t>3 853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Arial" panose="020B0604020202020204" pitchFamily="34" charset="0"/>
                        </a:rPr>
                        <a:t>279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r>
              <a:tr h="275684">
                <a:tc>
                  <a:txBody>
                    <a:bodyPr/>
                    <a:lstStyle/>
                    <a:p>
                      <a:pPr algn="l" fontAlgn="b"/>
                      <a:r>
                        <a:rPr lang="en-ZA" sz="1800" b="1" i="0" u="none" strike="noStrike" dirty="0">
                          <a:solidFill>
                            <a:srgbClr val="000000"/>
                          </a:solidFill>
                          <a:effectLst/>
                          <a:latin typeface="Arial" panose="020B0604020202020204" pitchFamily="34" charset="0"/>
                        </a:rPr>
                        <a:t>Male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1 188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1 640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Arial" panose="020B0604020202020204" pitchFamily="34" charset="0"/>
                        </a:rPr>
                        <a:t>1 061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Arial" panose="020B060402020202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r>
              <a:tr h="343048">
                <a:tc>
                  <a:txBody>
                    <a:bodyPr/>
                    <a:lstStyle/>
                    <a:p>
                      <a:pPr algn="ctr" fontAlgn="b"/>
                      <a:r>
                        <a:rPr lang="en-ZA" sz="1800" b="1" i="0" u="none" strike="noStrike" dirty="0">
                          <a:solidFill>
                            <a:srgbClr val="FFFFFF"/>
                          </a:solidFill>
                          <a:effectLst/>
                          <a:latin typeface="Arial" panose="020B0604020202020204" pitchFamily="34" charset="0"/>
                        </a:rPr>
                        <a:t>RSA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665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6 225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13 954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1 491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a:solidFill>
                            <a:srgbClr val="FFFFFF"/>
                          </a:solidFill>
                          <a:effectLst/>
                          <a:latin typeface="Arial" panose="020B0604020202020204" pitchFamily="34" charset="0"/>
                        </a:rPr>
                        <a:t>4 914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2000" b="1" i="0" u="none" strike="noStrike" dirty="0">
                          <a:solidFill>
                            <a:srgbClr val="FFFFFF"/>
                          </a:solidFill>
                          <a:effectLst/>
                          <a:latin typeface="Arial" panose="020B060402020202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bl>
          </a:graphicData>
        </a:graphic>
      </p:graphicFrame>
    </p:spTree>
    <p:extLst>
      <p:ext uri="{BB962C8B-B14F-4D97-AF65-F5344CB8AC3E}">
        <p14:creationId xmlns:p14="http://schemas.microsoft.com/office/powerpoint/2010/main" val="327854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03" y="99441"/>
            <a:ext cx="5748147" cy="940556"/>
          </a:xfrm>
        </p:spPr>
        <p:txBody>
          <a:bodyPr>
            <a:normAutofit/>
          </a:bodyPr>
          <a:lstStyle/>
          <a:p>
            <a:r>
              <a:rPr lang="en-ZA" sz="2400" dirty="0"/>
              <a:t>KIDNAPPING</a:t>
            </a:r>
            <a:br>
              <a:rPr lang="en-ZA" sz="2400" dirty="0"/>
            </a:br>
            <a:r>
              <a:rPr lang="en-ZA" sz="2400" dirty="0"/>
              <a:t>TREND OVER THREE-MONTH PERIOD</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26</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16488" y="1290971"/>
            <a:ext cx="11207288" cy="5436706"/>
          </a:xfrm>
          <a:prstGeom prst="rect">
            <a:avLst/>
          </a:prstGeom>
        </p:spPr>
      </p:pic>
    </p:spTree>
    <p:extLst>
      <p:ext uri="{BB962C8B-B14F-4D97-AF65-F5344CB8AC3E}">
        <p14:creationId xmlns:p14="http://schemas.microsoft.com/office/powerpoint/2010/main" val="382188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215656"/>
            <a:ext cx="10786872" cy="940556"/>
          </a:xfrm>
        </p:spPr>
        <p:txBody>
          <a:bodyPr>
            <a:normAutofit/>
          </a:bodyPr>
          <a:lstStyle/>
          <a:p>
            <a:r>
              <a:rPr lang="en-ZA" sz="2400" dirty="0"/>
              <a:t>KIDNAPPING </a:t>
            </a:r>
            <a:br>
              <a:rPr lang="en-ZA" sz="2400" dirty="0"/>
            </a:br>
            <a:r>
              <a:rPr lang="en-ZA" sz="2400" dirty="0"/>
              <a:t>TOP 30 STATIONS</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27</a:t>
            </a:fld>
            <a:endParaRPr lang="en-US" dirty="0">
              <a:solidFill>
                <a:prstClr val="black">
                  <a:tint val="75000"/>
                </a:prstClr>
              </a:solidFill>
            </a:endParaRPr>
          </a:p>
        </p:txBody>
      </p:sp>
      <p:pic>
        <p:nvPicPr>
          <p:cNvPr id="3" name="Picture 2"/>
          <p:cNvPicPr>
            <a:picLocks noChangeAspect="1"/>
          </p:cNvPicPr>
          <p:nvPr/>
        </p:nvPicPr>
        <p:blipFill rotWithShape="1">
          <a:blip r:embed="rId2"/>
          <a:srcRect r="10891"/>
          <a:stretch/>
        </p:blipFill>
        <p:spPr>
          <a:xfrm>
            <a:off x="755904" y="1233258"/>
            <a:ext cx="11140440" cy="5460150"/>
          </a:xfrm>
          <a:prstGeom prst="rect">
            <a:avLst/>
          </a:prstGeom>
          <a:solidFill>
            <a:schemeClr val="bg1"/>
          </a:solidFill>
        </p:spPr>
      </p:pic>
    </p:spTree>
    <p:extLst>
      <p:ext uri="{BB962C8B-B14F-4D97-AF65-F5344CB8AC3E}">
        <p14:creationId xmlns:p14="http://schemas.microsoft.com/office/powerpoint/2010/main" val="19737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70" y="389348"/>
            <a:ext cx="6696744" cy="950751"/>
          </a:xfrm>
        </p:spPr>
        <p:txBody>
          <a:bodyPr>
            <a:normAutofit/>
          </a:bodyPr>
          <a:lstStyle/>
          <a:p>
            <a:r>
              <a:rPr lang="en-ZA" sz="2000" dirty="0">
                <a:latin typeface="Arial" panose="020B0604020202020204" pitchFamily="34" charset="0"/>
                <a:cs typeface="Arial" panose="020B0604020202020204" pitchFamily="34" charset="0"/>
              </a:rPr>
              <a:t>KIDNAPPING: CIRCUMSTANCES/CAUSATIVE FACTORS</a:t>
            </a:r>
          </a:p>
        </p:txBody>
      </p:sp>
      <p:sp>
        <p:nvSpPr>
          <p:cNvPr id="4" name="Slide Number Placeholder 3"/>
          <p:cNvSpPr>
            <a:spLocks noGrp="1"/>
          </p:cNvSpPr>
          <p:nvPr>
            <p:ph type="sldNum" sz="quarter" idx="12"/>
          </p:nvPr>
        </p:nvSpPr>
        <p:spPr>
          <a:xfrm>
            <a:off x="11749548" y="6492875"/>
            <a:ext cx="442452" cy="365125"/>
          </a:xfrm>
        </p:spPr>
        <p:txBody>
          <a:bodyPr/>
          <a:lstStyle/>
          <a:p>
            <a:pPr>
              <a:defRPr/>
            </a:pPr>
            <a:fld id="{8BCE3E3E-AAEA-2C4F-AAAF-D5D0D3B13C3A}" type="slidenum">
              <a:rPr lang="en-US">
                <a:solidFill>
                  <a:prstClr val="black">
                    <a:tint val="75000"/>
                  </a:prstClr>
                </a:solidFill>
                <a:latin typeface="Calibri"/>
              </a:rPr>
              <a:pPr>
                <a:defRPr/>
              </a:pPr>
              <a:t>28</a:t>
            </a:fld>
            <a:endParaRPr lang="en-US" dirty="0">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6775685"/>
              </p:ext>
            </p:extLst>
          </p:nvPr>
        </p:nvGraphicFramePr>
        <p:xfrm>
          <a:off x="810770" y="1340099"/>
          <a:ext cx="11094717" cy="5392495"/>
        </p:xfrm>
        <a:graphic>
          <a:graphicData uri="http://schemas.openxmlformats.org/drawingml/2006/table">
            <a:tbl>
              <a:tblPr firstRow="1" firstCol="1" bandRow="1"/>
              <a:tblGrid>
                <a:gridCol w="4149442">
                  <a:extLst>
                    <a:ext uri="{9D8B030D-6E8A-4147-A177-3AD203B41FA5}">
                      <a16:colId xmlns="" xmlns:a16="http://schemas.microsoft.com/office/drawing/2014/main" val="1131301144"/>
                    </a:ext>
                  </a:extLst>
                </a:gridCol>
                <a:gridCol w="786327">
                  <a:extLst>
                    <a:ext uri="{9D8B030D-6E8A-4147-A177-3AD203B41FA5}">
                      <a16:colId xmlns="" xmlns:a16="http://schemas.microsoft.com/office/drawing/2014/main" val="3435926614"/>
                    </a:ext>
                  </a:extLst>
                </a:gridCol>
                <a:gridCol w="611588">
                  <a:extLst>
                    <a:ext uri="{9D8B030D-6E8A-4147-A177-3AD203B41FA5}">
                      <a16:colId xmlns="" xmlns:a16="http://schemas.microsoft.com/office/drawing/2014/main" val="2828824655"/>
                    </a:ext>
                  </a:extLst>
                </a:gridCol>
                <a:gridCol w="698958">
                  <a:extLst>
                    <a:ext uri="{9D8B030D-6E8A-4147-A177-3AD203B41FA5}">
                      <a16:colId xmlns="" xmlns:a16="http://schemas.microsoft.com/office/drawing/2014/main" val="2680349839"/>
                    </a:ext>
                  </a:extLst>
                </a:gridCol>
                <a:gridCol w="698958">
                  <a:extLst>
                    <a:ext uri="{9D8B030D-6E8A-4147-A177-3AD203B41FA5}">
                      <a16:colId xmlns="" xmlns:a16="http://schemas.microsoft.com/office/drawing/2014/main" val="1423058522"/>
                    </a:ext>
                  </a:extLst>
                </a:gridCol>
                <a:gridCol w="611588">
                  <a:extLst>
                    <a:ext uri="{9D8B030D-6E8A-4147-A177-3AD203B41FA5}">
                      <a16:colId xmlns="" xmlns:a16="http://schemas.microsoft.com/office/drawing/2014/main" val="1956132775"/>
                    </a:ext>
                  </a:extLst>
                </a:gridCol>
                <a:gridCol w="698958">
                  <a:extLst>
                    <a:ext uri="{9D8B030D-6E8A-4147-A177-3AD203B41FA5}">
                      <a16:colId xmlns="" xmlns:a16="http://schemas.microsoft.com/office/drawing/2014/main" val="1096044256"/>
                    </a:ext>
                  </a:extLst>
                </a:gridCol>
                <a:gridCol w="611588">
                  <a:extLst>
                    <a:ext uri="{9D8B030D-6E8A-4147-A177-3AD203B41FA5}">
                      <a16:colId xmlns="" xmlns:a16="http://schemas.microsoft.com/office/drawing/2014/main" val="423666482"/>
                    </a:ext>
                  </a:extLst>
                </a:gridCol>
                <a:gridCol w="698958">
                  <a:extLst>
                    <a:ext uri="{9D8B030D-6E8A-4147-A177-3AD203B41FA5}">
                      <a16:colId xmlns="" xmlns:a16="http://schemas.microsoft.com/office/drawing/2014/main" val="3360161613"/>
                    </a:ext>
                  </a:extLst>
                </a:gridCol>
                <a:gridCol w="611588">
                  <a:extLst>
                    <a:ext uri="{9D8B030D-6E8A-4147-A177-3AD203B41FA5}">
                      <a16:colId xmlns="" xmlns:a16="http://schemas.microsoft.com/office/drawing/2014/main" val="2309904265"/>
                    </a:ext>
                  </a:extLst>
                </a:gridCol>
                <a:gridCol w="916764">
                  <a:extLst>
                    <a:ext uri="{9D8B030D-6E8A-4147-A177-3AD203B41FA5}">
                      <a16:colId xmlns="" xmlns:a16="http://schemas.microsoft.com/office/drawing/2014/main" val="2207161935"/>
                    </a:ext>
                  </a:extLst>
                </a:gridCol>
              </a:tblGrid>
              <a:tr h="271644">
                <a:tc>
                  <a:txBody>
                    <a:bodyPr/>
                    <a:lstStyle/>
                    <a:p>
                      <a:pPr algn="r" rtl="0" fontAlgn="ctr"/>
                      <a:r>
                        <a:rPr lang="en-ZA" sz="1400" b="1" i="1" u="none" strike="noStrike" dirty="0">
                          <a:solidFill>
                            <a:srgbClr val="000000"/>
                          </a:solidFill>
                          <a:effectLst/>
                          <a:latin typeface="Arial" panose="020B0604020202020204" pitchFamily="34" charset="0"/>
                          <a:cs typeface="Arial" panose="020B0604020202020204" pitchFamily="34" charset="0"/>
                        </a:rPr>
                        <a:t> </a:t>
                      </a:r>
                    </a:p>
                  </a:txBody>
                  <a:tcPr marL="4319" marR="4319" marT="4319"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cs typeface="Arial" panose="020B0604020202020204" pitchFamily="34" charset="0"/>
                        </a:rPr>
                        <a:t>EC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cs typeface="Arial" panose="020B0604020202020204" pitchFamily="34" charset="0"/>
                        </a:rPr>
                        <a:t>FS</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GP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KZN</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LP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MP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NW</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NC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WC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FFFFFF"/>
                          </a:solidFill>
                          <a:effectLst/>
                          <a:latin typeface="Arial" panose="020B0604020202020204" pitchFamily="34" charset="0"/>
                          <a:cs typeface="Arial" panose="020B0604020202020204" pitchFamily="34" charset="0"/>
                        </a:rPr>
                        <a:t>Total</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403355511"/>
                  </a:ext>
                </a:extLst>
              </a:tr>
              <a:tr h="338468">
                <a:tc>
                  <a:txBody>
                    <a:bodyPr/>
                    <a:lstStyle/>
                    <a:p>
                      <a:pPr algn="r" rtl="0" fontAlgn="ctr"/>
                      <a:r>
                        <a:rPr lang="en-ZA" sz="1800" b="1" i="1" u="none" strike="noStrike" dirty="0">
                          <a:solidFill>
                            <a:srgbClr val="FFFFFF"/>
                          </a:solidFill>
                          <a:effectLst/>
                          <a:latin typeface="Arial" panose="020B0604020202020204" pitchFamily="34" charset="0"/>
                          <a:cs typeface="Arial" panose="020B0604020202020204" pitchFamily="34" charset="0"/>
                        </a:rPr>
                        <a:t>Sample size</a:t>
                      </a:r>
                    </a:p>
                  </a:txBody>
                  <a:tcPr marL="4319" marR="4319" marT="4319" marB="0" anchor="ctr">
                    <a:lnL>
                      <a:noFill/>
                    </a:lnL>
                    <a:lnR w="63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7F7F7F"/>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133</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104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1 404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577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71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265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105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18</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172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2 849</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82434682"/>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Hijacking-related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784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175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1 147</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15366394"/>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Robbery-related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465</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385392297"/>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Rape-related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79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84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289</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539340819"/>
                  </a:ext>
                </a:extLst>
              </a:tr>
              <a:tr h="345825">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Retaliation/revenge</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76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274</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957421024"/>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Taxi-related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17</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421921087"/>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Domestic-related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113</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588267365"/>
                  </a:ext>
                </a:extLst>
              </a:tr>
              <a:tr h="271644">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Ransom</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78</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323545447"/>
                  </a:ext>
                </a:extLst>
              </a:tr>
              <a:tr h="451465">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Children Removed From Guardian/Parent Without Permission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56</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071879958"/>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Intimidation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50</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482786271"/>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Mob Justice</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17</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645412874"/>
                  </a:ext>
                </a:extLst>
              </a:tr>
              <a:tr h="271644">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Extortion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33</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901221595"/>
                  </a:ext>
                </a:extLst>
              </a:tr>
              <a:tr h="35013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Sexual Assault</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10</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909598475"/>
                  </a:ext>
                </a:extLst>
              </a:tr>
              <a:tr h="52520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Human Trafficking</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12</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574746329"/>
                  </a:ext>
                </a:extLst>
              </a:tr>
            </a:tbl>
          </a:graphicData>
        </a:graphic>
      </p:graphicFrame>
    </p:spTree>
    <p:extLst>
      <p:ext uri="{BB962C8B-B14F-4D97-AF65-F5344CB8AC3E}">
        <p14:creationId xmlns:p14="http://schemas.microsoft.com/office/powerpoint/2010/main" val="122149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a:t>SOME SUB-CATEGORIES </a:t>
            </a:r>
            <a:r>
              <a:rPr lang="en-ZA" sz="2400" dirty="0"/>
              <a:t>OF </a:t>
            </a:r>
            <a:r>
              <a:rPr lang="en-US" sz="2400" dirty="0"/>
              <a:t>ROBBERY WITH AGGRAVATING CIRCUMSTANCES CRIMES</a:t>
            </a:r>
            <a:endParaRPr lang="en-ZA" sz="2400" dirty="0"/>
          </a:p>
        </p:txBody>
      </p:sp>
      <p:sp>
        <p:nvSpPr>
          <p:cNvPr id="4" name="Slide Number Placeholder 3"/>
          <p:cNvSpPr>
            <a:spLocks noGrp="1"/>
          </p:cNvSpPr>
          <p:nvPr>
            <p:ph type="sldNum" sz="quarter" idx="12"/>
          </p:nvPr>
        </p:nvSpPr>
        <p:spPr>
          <a:xfrm>
            <a:off x="8411895" y="6492876"/>
            <a:ext cx="2133600" cy="365125"/>
          </a:xfrm>
        </p:spPr>
        <p:txBody>
          <a:bodyPr/>
          <a:lstStyle/>
          <a:p>
            <a:fld id="{8BCE3E3E-AAEA-2C4F-AAAF-D5D0D3B13C3A}" type="slidenum">
              <a:rPr lang="en-US" smtClean="0">
                <a:solidFill>
                  <a:prstClr val="black">
                    <a:tint val="75000"/>
                  </a:prstClr>
                </a:solidFill>
              </a:rPr>
              <a:pPr/>
              <a:t>29</a:t>
            </a:fld>
            <a:endParaRPr lang="en-US" dirty="0">
              <a:solidFill>
                <a:prstClr val="black">
                  <a:tint val="75000"/>
                </a:prstClr>
              </a:solidFill>
            </a:endParaRPr>
          </a:p>
        </p:txBody>
      </p:sp>
      <p:sp>
        <p:nvSpPr>
          <p:cNvPr id="6" name="Title 2"/>
          <p:cNvSpPr txBox="1">
            <a:spLocks/>
          </p:cNvSpPr>
          <p:nvPr/>
        </p:nvSpPr>
        <p:spPr bwMode="auto">
          <a:xfrm>
            <a:off x="1414321" y="2282950"/>
            <a:ext cx="8534351" cy="4392488"/>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Carjacking </a:t>
            </a:r>
          </a:p>
          <a:p>
            <a:pPr marL="273050" lvl="1" indent="-273050" algn="l">
              <a:buFont typeface="Wingdings" panose="05000000000000000000" pitchFamily="2" charset="2"/>
              <a:buChar char="§"/>
            </a:pPr>
            <a:endParaRPr lang="en-ZA" sz="240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transit</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0" lvl="1" algn="l"/>
            <a:endParaRPr lang="en-ZA" sz="18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ight Brace 2"/>
          <p:cNvSpPr/>
          <p:nvPr/>
        </p:nvSpPr>
        <p:spPr>
          <a:xfrm>
            <a:off x="6716495" y="3037216"/>
            <a:ext cx="1584176" cy="1944216"/>
          </a:xfrm>
          <a:prstGeom prst="rightBrace">
            <a:avLst>
              <a:gd name="adj1" fmla="val 15322"/>
              <a:gd name="adj2" fmla="val 484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5" name="TextBox 4"/>
          <p:cNvSpPr txBox="1"/>
          <p:nvPr/>
        </p:nvSpPr>
        <p:spPr>
          <a:xfrm>
            <a:off x="8300671" y="3433806"/>
            <a:ext cx="1811617" cy="954107"/>
          </a:xfrm>
          <a:prstGeom prst="rect">
            <a:avLst/>
          </a:prstGeom>
          <a:noFill/>
        </p:spPr>
        <p:txBody>
          <a:bodyPr wrap="square" rtlCol="0">
            <a:spAutoFit/>
          </a:bodyPr>
          <a:lstStyle/>
          <a:p>
            <a:r>
              <a:rPr lang="en-ZA" sz="2800" b="1" dirty="0">
                <a:solidFill>
                  <a:schemeClr val="tx2">
                    <a:lumMod val="60000"/>
                    <a:lumOff val="40000"/>
                  </a:schemeClr>
                </a:solidFill>
              </a:rPr>
              <a:t>TRIO CRIMES</a:t>
            </a:r>
          </a:p>
        </p:txBody>
      </p:sp>
    </p:spTree>
    <p:extLst>
      <p:ext uri="{BB962C8B-B14F-4D97-AF65-F5344CB8AC3E}">
        <p14:creationId xmlns:p14="http://schemas.microsoft.com/office/powerpoint/2010/main" val="244755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17373"/>
            <a:ext cx="10786872" cy="940556"/>
          </a:xfrm>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91085565"/>
              </p:ext>
            </p:extLst>
          </p:nvPr>
        </p:nvGraphicFramePr>
        <p:xfrm>
          <a:off x="777240" y="1143360"/>
          <a:ext cx="11082529" cy="5457625"/>
        </p:xfrm>
        <a:graphic>
          <a:graphicData uri="http://schemas.openxmlformats.org/drawingml/2006/table">
            <a:tbl>
              <a:tblPr/>
              <a:tblGrid>
                <a:gridCol w="4572143">
                  <a:extLst>
                    <a:ext uri="{9D8B030D-6E8A-4147-A177-3AD203B41FA5}">
                      <a16:colId xmlns="" xmlns:a16="http://schemas.microsoft.com/office/drawing/2014/main" val="20000"/>
                    </a:ext>
                  </a:extLst>
                </a:gridCol>
                <a:gridCol w="1013285">
                  <a:extLst>
                    <a:ext uri="{9D8B030D-6E8A-4147-A177-3AD203B41FA5}">
                      <a16:colId xmlns="" xmlns:a16="http://schemas.microsoft.com/office/drawing/2014/main" val="20001"/>
                    </a:ext>
                  </a:extLst>
                </a:gridCol>
                <a:gridCol w="1013285">
                  <a:extLst>
                    <a:ext uri="{9D8B030D-6E8A-4147-A177-3AD203B41FA5}">
                      <a16:colId xmlns="" xmlns:a16="http://schemas.microsoft.com/office/drawing/2014/main" val="20002"/>
                    </a:ext>
                  </a:extLst>
                </a:gridCol>
                <a:gridCol w="988571">
                  <a:extLst>
                    <a:ext uri="{9D8B030D-6E8A-4147-A177-3AD203B41FA5}">
                      <a16:colId xmlns="" xmlns:a16="http://schemas.microsoft.com/office/drawing/2014/main" val="20003"/>
                    </a:ext>
                  </a:extLst>
                </a:gridCol>
                <a:gridCol w="902072">
                  <a:extLst>
                    <a:ext uri="{9D8B030D-6E8A-4147-A177-3AD203B41FA5}">
                      <a16:colId xmlns="" xmlns:a16="http://schemas.microsoft.com/office/drawing/2014/main" val="20004"/>
                    </a:ext>
                  </a:extLst>
                </a:gridCol>
                <a:gridCol w="902072">
                  <a:extLst>
                    <a:ext uri="{9D8B030D-6E8A-4147-A177-3AD203B41FA5}">
                      <a16:colId xmlns="" xmlns:a16="http://schemas.microsoft.com/office/drawing/2014/main" val="20005"/>
                    </a:ext>
                  </a:extLst>
                </a:gridCol>
                <a:gridCol w="840316">
                  <a:extLst>
                    <a:ext uri="{9D8B030D-6E8A-4147-A177-3AD203B41FA5}">
                      <a16:colId xmlns="" xmlns:a16="http://schemas.microsoft.com/office/drawing/2014/main" val="20006"/>
                    </a:ext>
                  </a:extLst>
                </a:gridCol>
                <a:gridCol w="850785">
                  <a:extLst>
                    <a:ext uri="{9D8B030D-6E8A-4147-A177-3AD203B41FA5}">
                      <a16:colId xmlns="" xmlns:a16="http://schemas.microsoft.com/office/drawing/2014/main" val="20007"/>
                    </a:ext>
                  </a:extLst>
                </a:gridCol>
              </a:tblGrid>
              <a:tr h="628510">
                <a:tc>
                  <a:txBody>
                    <a:bodyPr/>
                    <a:lstStyle/>
                    <a:p>
                      <a:pPr algn="ctr" fontAlgn="ctr"/>
                      <a:r>
                        <a:rPr lang="en-ZA" sz="1400" b="1" i="0" u="none" strike="noStrike" dirty="0">
                          <a:solidFill>
                            <a:srgbClr val="000000"/>
                          </a:solidFill>
                          <a:effectLst/>
                          <a:latin typeface="Calibri" panose="020F0502020204030204" pitchFamily="34" charset="0"/>
                        </a:rPr>
                        <a:t>            CRIME CATEGORY</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January to March  2017_18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January to March  2018_19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January to March  2019_20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January to March  2020_21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January to March  2021_22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10000"/>
                  </a:ext>
                </a:extLst>
              </a:tr>
              <a:tr h="208434">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5375" marR="5375" marT="53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208434">
                <a:tc>
                  <a:txBody>
                    <a:bodyPr/>
                    <a:lstStyle/>
                    <a:p>
                      <a:pPr algn="l" fontAlgn="ctr"/>
                      <a:r>
                        <a:rPr lang="en-ZA" sz="1400" b="0" i="0" u="none" strike="noStrike" dirty="0">
                          <a:solidFill>
                            <a:srgbClr val="000000"/>
                          </a:solidFill>
                          <a:effectLst/>
                          <a:latin typeface="Calibri" panose="020F0502020204030204" pitchFamily="34" charset="0"/>
                        </a:rPr>
                        <a:t>Murder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4 668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4 896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4 589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4 976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6 083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1 107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2"/>
                  </a:ext>
                </a:extLst>
              </a:tr>
              <a:tr h="208434">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12 275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13 801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12 627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12 133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13 799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1 666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3"/>
                  </a:ext>
                </a:extLst>
              </a:tr>
              <a:tr h="208434">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4 243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4 647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4 216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4 582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5 717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4"/>
                  </a:ext>
                </a:extLst>
              </a:tr>
              <a:tr h="208434">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41 078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43 113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40 168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36 417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42 992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6 575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5"/>
                  </a:ext>
                </a:extLst>
              </a:tr>
              <a:tr h="208434">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39 314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42 262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42 866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38 889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45 746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6 857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6"/>
                  </a:ext>
                </a:extLst>
              </a:tr>
              <a:tr h="208434">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12 225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12 667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12 262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9 549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10 787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1 238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7"/>
                  </a:ext>
                </a:extLst>
              </a:tr>
              <a:tr h="208434">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31 864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33 130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33 404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30 768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32 783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2 015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8"/>
                  </a:ext>
                </a:extLst>
              </a:tr>
              <a:tr h="208434">
                <a:tc>
                  <a:txBody>
                    <a:bodyPr/>
                    <a:lstStyle/>
                    <a:p>
                      <a:pPr algn="l" fontAlgn="ctr"/>
                      <a:r>
                        <a:rPr lang="en-ZA" sz="1400" b="1" i="0" u="none" strike="noStrike">
                          <a:solidFill>
                            <a:srgbClr val="000000"/>
                          </a:solidFill>
                          <a:effectLst/>
                          <a:latin typeface="Calibri" panose="020F0502020204030204" pitchFamily="34" charset="0"/>
                        </a:rPr>
                        <a:t>Total Contact Crimes ( Crimes Against The  Person)</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145 667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154 516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150 132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137 314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157 907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20 593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9"/>
                  </a:ext>
                </a:extLst>
              </a:tr>
              <a:tr h="208434">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5375" marR="5375" marT="53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0"/>
                  </a:ext>
                </a:extLst>
              </a:tr>
              <a:tr h="208434">
                <a:tc>
                  <a:txBody>
                    <a:bodyPr/>
                    <a:lstStyle/>
                    <a:p>
                      <a:pPr algn="l" fontAlgn="ctr"/>
                      <a:r>
                        <a:rPr lang="en-ZA" sz="1400" b="0" i="0" u="none" strike="noStrike">
                          <a:solidFill>
                            <a:srgbClr val="000000"/>
                          </a:solidFill>
                          <a:effectLst/>
                          <a:latin typeface="Calibri" panose="020F0502020204030204" pitchFamily="34" charset="0"/>
                        </a:rPr>
                        <a:t>Rape</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9 695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10 792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9 905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9 518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10 818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1 300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1"/>
                  </a:ext>
                </a:extLst>
              </a:tr>
              <a:tr h="208434">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1 793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2 072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1 913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1 910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2 165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2"/>
                  </a:ext>
                </a:extLst>
              </a:tr>
              <a:tr h="208434">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610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3"/>
                  </a:ext>
                </a:extLst>
              </a:tr>
              <a:tr h="208434">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14"/>
                  </a:ext>
                </a:extLst>
              </a:tr>
              <a:tr h="208434">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12 275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13 801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12 627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12 133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13 799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1 666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5"/>
                  </a:ext>
                </a:extLst>
              </a:tr>
              <a:tr h="208434">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5375" marR="5375" marT="53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6"/>
                  </a:ext>
                </a:extLst>
              </a:tr>
              <a:tr h="208434">
                <a:tc>
                  <a:txBody>
                    <a:bodyPr/>
                    <a:lstStyle/>
                    <a:p>
                      <a:pPr algn="l" fontAlgn="ctr"/>
                      <a:r>
                        <a:rPr lang="en-ZA" sz="1400" b="0" i="0" u="none" strike="noStrike">
                          <a:solidFill>
                            <a:srgbClr val="000000"/>
                          </a:solidFill>
                          <a:effectLst/>
                          <a:latin typeface="Calibri" panose="020F0502020204030204" pitchFamily="34" charset="0"/>
                        </a:rPr>
                        <a:t>Carjacking</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3 828</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3 883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4 303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4 513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5 402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7"/>
                  </a:ext>
                </a:extLst>
              </a:tr>
              <a:tr h="208434">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5 183</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5 343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4 916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5 288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5 267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18"/>
                  </a:ext>
                </a:extLst>
              </a:tr>
              <a:tr h="208434">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4 463</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4 549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4 741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4 872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4 700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19"/>
                  </a:ext>
                </a:extLst>
              </a:tr>
              <a:tr h="208434">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20"/>
                  </a:ext>
                </a:extLst>
              </a:tr>
              <a:tr h="208434">
                <a:tc>
                  <a:txBody>
                    <a:bodyPr/>
                    <a:lstStyle/>
                    <a:p>
                      <a:pPr algn="l" fontAlgn="ctr"/>
                      <a:r>
                        <a:rPr lang="en-ZA" sz="1400" b="0" i="0" u="none" strike="noStrike">
                          <a:solidFill>
                            <a:srgbClr val="000000"/>
                          </a:solidFill>
                          <a:effectLst/>
                          <a:latin typeface="Calibri" panose="020F0502020204030204" pitchFamily="34" charset="0"/>
                        </a:rPr>
                        <a:t>Bank robbery</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50" b="1" i="0" u="none" strike="noStrike" dirty="0" smtClean="0">
                          <a:solidFill>
                            <a:srgbClr val="FF0000"/>
                          </a:solidFill>
                          <a:effectLst/>
                          <a:latin typeface="Calibri" panose="020F0502020204030204" pitchFamily="34" charset="0"/>
                        </a:rPr>
                        <a:t>4</a:t>
                      </a:r>
                      <a:r>
                        <a:rPr lang="en-ZA" sz="1050" b="1" i="0" u="none" strike="noStrike" baseline="0" dirty="0" smtClean="0">
                          <a:solidFill>
                            <a:srgbClr val="FF0000"/>
                          </a:solidFill>
                          <a:effectLst/>
                          <a:latin typeface="Calibri" panose="020F0502020204030204" pitchFamily="34" charset="0"/>
                        </a:rPr>
                        <a:t> counts more</a:t>
                      </a:r>
                      <a:endParaRPr lang="en-ZA" sz="1050" b="1" i="0" u="none" strike="noStrike" dirty="0">
                        <a:solidFill>
                          <a:srgbClr val="FF0000"/>
                        </a:solidFill>
                        <a:effectLst/>
                        <a:latin typeface="Calibri" panose="020F0502020204030204" pitchFamily="34" charset="0"/>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21"/>
                  </a:ext>
                </a:extLst>
              </a:tr>
              <a:tr h="208434">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5375" marR="5375" marT="537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254</a:t>
                      </a:r>
                    </a:p>
                  </a:txBody>
                  <a:tcPr marL="5375" marR="5375" marT="537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465</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111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31,4%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val="264377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TRIO CRIMES</a:t>
            </a:r>
            <a:br>
              <a:rPr lang="en-ZA" sz="2400" dirty="0"/>
            </a:br>
            <a:r>
              <a:rPr lang="en-ZA" sz="2400" dirty="0"/>
              <a:t>TREND OVER THREE-MONTH PERIOD</a:t>
            </a:r>
          </a:p>
        </p:txBody>
      </p:sp>
      <p:sp>
        <p:nvSpPr>
          <p:cNvPr id="4" name="Slide Number Placeholder 3"/>
          <p:cNvSpPr>
            <a:spLocks noGrp="1"/>
          </p:cNvSpPr>
          <p:nvPr>
            <p:ph type="sldNum" sz="quarter" idx="12"/>
          </p:nvPr>
        </p:nvSpPr>
        <p:spPr>
          <a:xfrm>
            <a:off x="10042459" y="6426769"/>
            <a:ext cx="2133600" cy="365125"/>
          </a:xfrm>
        </p:spPr>
        <p:txBody>
          <a:bodyPr/>
          <a:lstStyle/>
          <a:p>
            <a:fld id="{8BCE3E3E-AAEA-2C4F-AAAF-D5D0D3B13C3A}" type="slidenum">
              <a:rPr lang="en-US" smtClean="0">
                <a:solidFill>
                  <a:prstClr val="black">
                    <a:tint val="75000"/>
                  </a:prstClr>
                </a:solidFill>
              </a:rPr>
              <a:pPr/>
              <a:t>30</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321442" y="1417320"/>
            <a:ext cx="11489558" cy="5192012"/>
          </a:xfrm>
          <a:prstGeom prst="rect">
            <a:avLst/>
          </a:prstGeom>
        </p:spPr>
      </p:pic>
    </p:spTree>
    <p:extLst>
      <p:ext uri="{BB962C8B-B14F-4D97-AF65-F5344CB8AC3E}">
        <p14:creationId xmlns:p14="http://schemas.microsoft.com/office/powerpoint/2010/main" val="303828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85"/>
            <a:ext cx="6551047" cy="892733"/>
          </a:xfrm>
        </p:spPr>
        <p:txBody>
          <a:bodyPr>
            <a:noAutofit/>
          </a:bodyPr>
          <a:lstStyle/>
          <a:p>
            <a:r>
              <a:rPr lang="en-ZA" sz="2400" dirty="0"/>
              <a:t/>
            </a:r>
            <a:br>
              <a:rPr lang="en-ZA" sz="2400" dirty="0"/>
            </a:br>
            <a:r>
              <a:rPr lang="en-ZA" sz="2400" dirty="0"/>
              <a:t>TRIO CRIMES</a:t>
            </a:r>
            <a:br>
              <a:rPr lang="en-ZA" sz="2400" dirty="0"/>
            </a:br>
            <a:r>
              <a:rPr lang="en-ZA" sz="2400" dirty="0"/>
              <a:t>TOP 30 STATIONS</a:t>
            </a:r>
            <a:br>
              <a:rPr lang="en-ZA" sz="2400" dirty="0"/>
            </a:br>
            <a:endParaRPr lang="en-ZA" sz="2400" dirty="0"/>
          </a:p>
        </p:txBody>
      </p:sp>
      <p:sp>
        <p:nvSpPr>
          <p:cNvPr id="4" name="Slide Number Placeholder 3"/>
          <p:cNvSpPr>
            <a:spLocks noGrp="1"/>
          </p:cNvSpPr>
          <p:nvPr>
            <p:ph type="sldNum" sz="quarter" idx="12"/>
          </p:nvPr>
        </p:nvSpPr>
        <p:spPr>
          <a:xfrm>
            <a:off x="10058400" y="6570728"/>
            <a:ext cx="2133600" cy="365125"/>
          </a:xfrm>
        </p:spPr>
        <p:txBody>
          <a:bodyPr/>
          <a:lstStyle/>
          <a:p>
            <a:fld id="{8BCE3E3E-AAEA-2C4F-AAAF-D5D0D3B13C3A}" type="slidenum">
              <a:rPr lang="en-US" smtClean="0">
                <a:solidFill>
                  <a:prstClr val="black">
                    <a:tint val="75000"/>
                  </a:prstClr>
                </a:solidFill>
              </a:rPr>
              <a:pPr/>
              <a:t>31</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38200" y="1225390"/>
            <a:ext cx="11241024" cy="5356386"/>
          </a:xfrm>
          <a:prstGeom prst="rect">
            <a:avLst/>
          </a:prstGeom>
          <a:solidFill>
            <a:schemeClr val="bg1"/>
          </a:solidFill>
        </p:spPr>
      </p:pic>
    </p:spTree>
    <p:extLst>
      <p:ext uri="{BB962C8B-B14F-4D97-AF65-F5344CB8AC3E}">
        <p14:creationId xmlns:p14="http://schemas.microsoft.com/office/powerpoint/2010/main" val="63509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77" y="274639"/>
            <a:ext cx="6263015" cy="950751"/>
          </a:xfrm>
        </p:spPr>
        <p:txBody>
          <a:bodyPr>
            <a:normAutofit/>
          </a:bodyPr>
          <a:lstStyle/>
          <a:p>
            <a:r>
              <a:rPr lang="en-ZA" sz="2400" dirty="0">
                <a:solidFill>
                  <a:prstClr val="black"/>
                </a:solidFill>
              </a:rPr>
              <a:t>CARJACKING </a:t>
            </a:r>
            <a:br>
              <a:rPr lang="en-ZA" sz="2400" dirty="0">
                <a:solidFill>
                  <a:prstClr val="black"/>
                </a:solidFill>
              </a:rPr>
            </a:br>
            <a:r>
              <a:rPr lang="en-ZA" sz="2400" dirty="0">
                <a:solidFill>
                  <a:prstClr val="black"/>
                </a:solidFill>
              </a:rPr>
              <a:t>TREND OVER THREE-MONTH PERIOD</a:t>
            </a:r>
            <a:endParaRPr lang="en-ZA" sz="2400" dirty="0"/>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303154" y="1207008"/>
            <a:ext cx="11712062" cy="5348830"/>
          </a:xfrm>
          <a:prstGeom prst="rect">
            <a:avLst/>
          </a:prstGeom>
        </p:spPr>
      </p:pic>
    </p:spTree>
    <p:extLst>
      <p:ext uri="{BB962C8B-B14F-4D97-AF65-F5344CB8AC3E}">
        <p14:creationId xmlns:p14="http://schemas.microsoft.com/office/powerpoint/2010/main" val="320890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6" y="290842"/>
            <a:ext cx="6983095" cy="792088"/>
          </a:xfrm>
        </p:spPr>
        <p:txBody>
          <a:bodyPr>
            <a:noAutofit/>
          </a:bodyPr>
          <a:lstStyle/>
          <a:p>
            <a:r>
              <a:rPr lang="en-ZA" sz="2400" dirty="0"/>
              <a:t>CARJACKING </a:t>
            </a:r>
            <a:br>
              <a:rPr lang="en-ZA" sz="2400" dirty="0"/>
            </a:br>
            <a:r>
              <a:rPr lang="en-ZA" sz="2400" dirty="0"/>
              <a:t>TOP 30 STATION</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75216" y="1234440"/>
            <a:ext cx="11130272" cy="5532120"/>
          </a:xfrm>
          <a:prstGeom prst="rect">
            <a:avLst/>
          </a:prstGeom>
        </p:spPr>
      </p:pic>
    </p:spTree>
    <p:extLst>
      <p:ext uri="{BB962C8B-B14F-4D97-AF65-F5344CB8AC3E}">
        <p14:creationId xmlns:p14="http://schemas.microsoft.com/office/powerpoint/2010/main" val="186736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 y="382787"/>
            <a:ext cx="10786872" cy="940556"/>
          </a:xfrm>
        </p:spPr>
        <p:txBody>
          <a:bodyPr>
            <a:normAutofit/>
          </a:bodyPr>
          <a:lstStyle/>
          <a:p>
            <a:r>
              <a:rPr lang="en-ZA" sz="2400" dirty="0"/>
              <a:t>ROBBERY AT NON-RESIDENTIAL PREMISES </a:t>
            </a:r>
            <a:r>
              <a:rPr lang="en-ZA" sz="2400" dirty="0" smtClean="0"/>
              <a:t/>
            </a:r>
            <a:br>
              <a:rPr lang="en-ZA" sz="2400" dirty="0" smtClean="0"/>
            </a:br>
            <a:r>
              <a:rPr lang="en-ZA" sz="2400" dirty="0" smtClean="0"/>
              <a:t>TREND </a:t>
            </a:r>
            <a:r>
              <a:rPr lang="en-ZA" sz="2400" dirty="0"/>
              <a:t>OVER THREE-MONTH PERIOD</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34</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84564" y="1188720"/>
            <a:ext cx="11148356" cy="5513832"/>
          </a:xfrm>
          <a:prstGeom prst="rect">
            <a:avLst/>
          </a:prstGeom>
        </p:spPr>
      </p:pic>
    </p:spTree>
    <p:extLst>
      <p:ext uri="{BB962C8B-B14F-4D97-AF65-F5344CB8AC3E}">
        <p14:creationId xmlns:p14="http://schemas.microsoft.com/office/powerpoint/2010/main" val="368784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74639"/>
            <a:ext cx="6767071" cy="950751"/>
          </a:xfrm>
        </p:spPr>
        <p:txBody>
          <a:bodyPr>
            <a:normAutofit/>
          </a:bodyPr>
          <a:lstStyle/>
          <a:p>
            <a:r>
              <a:rPr lang="en-ZA" sz="2400" dirty="0"/>
              <a:t>ROBBERY AT NON-RESIDENTIAL PREMISES </a:t>
            </a:r>
            <a:br>
              <a:rPr lang="en-ZA" sz="2400" dirty="0"/>
            </a:br>
            <a:r>
              <a:rPr lang="en-ZA" sz="2400" dirty="0"/>
              <a:t>TOP 30 STATIONS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9963911" y="6492875"/>
            <a:ext cx="2133600" cy="365125"/>
          </a:xfrm>
        </p:spPr>
        <p:txBody>
          <a:bodyPr/>
          <a:lstStyle/>
          <a:p>
            <a:fld id="{8BCE3E3E-AAEA-2C4F-AAAF-D5D0D3B13C3A}" type="slidenum">
              <a:rPr lang="en-US" smtClean="0">
                <a:solidFill>
                  <a:prstClr val="black">
                    <a:tint val="75000"/>
                  </a:prstClr>
                </a:solidFill>
              </a:rPr>
              <a:pPr/>
              <a:t>35</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19911" y="1225390"/>
            <a:ext cx="11277599" cy="5367434"/>
          </a:xfrm>
          <a:prstGeom prst="rect">
            <a:avLst/>
          </a:prstGeom>
        </p:spPr>
      </p:pic>
    </p:spTree>
    <p:extLst>
      <p:ext uri="{BB962C8B-B14F-4D97-AF65-F5344CB8AC3E}">
        <p14:creationId xmlns:p14="http://schemas.microsoft.com/office/powerpoint/2010/main" val="378500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64" y="219456"/>
            <a:ext cx="10786872" cy="940556"/>
          </a:xfrm>
        </p:spPr>
        <p:txBody>
          <a:bodyPr>
            <a:normAutofit/>
          </a:bodyPr>
          <a:lstStyle/>
          <a:p>
            <a:r>
              <a:rPr lang="en-ZA" sz="2400" dirty="0"/>
              <a:t>ROBBERY AT RESIDENTIAL PREMISES </a:t>
            </a:r>
            <a:r>
              <a:rPr lang="en-ZA" sz="2400" dirty="0" smtClean="0"/>
              <a:t/>
            </a:r>
            <a:br>
              <a:rPr lang="en-ZA" sz="2400" dirty="0" smtClean="0"/>
            </a:br>
            <a:r>
              <a:rPr lang="en-ZA" sz="2400" dirty="0" smtClean="0"/>
              <a:t>TREND </a:t>
            </a:r>
            <a:r>
              <a:rPr lang="en-ZA" sz="2400" dirty="0"/>
              <a:t>OVER THREE-MONTH PERIOD</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36</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449234" y="1160012"/>
            <a:ext cx="11373958" cy="5505964"/>
          </a:xfrm>
          <a:prstGeom prst="rect">
            <a:avLst/>
          </a:prstGeom>
        </p:spPr>
      </p:pic>
    </p:spTree>
    <p:extLst>
      <p:ext uri="{BB962C8B-B14F-4D97-AF65-F5344CB8AC3E}">
        <p14:creationId xmlns:p14="http://schemas.microsoft.com/office/powerpoint/2010/main" val="345090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94" y="219775"/>
            <a:ext cx="6767071" cy="950751"/>
          </a:xfrm>
        </p:spPr>
        <p:txBody>
          <a:bodyPr>
            <a:normAutofit/>
          </a:bodyPr>
          <a:lstStyle/>
          <a:p>
            <a:r>
              <a:rPr lang="en-ZA" sz="2400" dirty="0"/>
              <a:t>ROBBERY AT RESIDENTIAL PREMISES </a:t>
            </a:r>
            <a:br>
              <a:rPr lang="en-ZA" sz="2400" dirty="0"/>
            </a:br>
            <a:r>
              <a:rPr lang="en-ZA" sz="2400" dirty="0"/>
              <a:t>TOP 30 STATIONS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9988295" y="6492875"/>
            <a:ext cx="2133600" cy="365125"/>
          </a:xfrm>
        </p:spPr>
        <p:txBody>
          <a:bodyPr/>
          <a:lstStyle/>
          <a:p>
            <a:fld id="{8BCE3E3E-AAEA-2C4F-AAAF-D5D0D3B13C3A}" type="slidenum">
              <a:rPr lang="en-US" smtClean="0">
                <a:solidFill>
                  <a:prstClr val="black">
                    <a:tint val="75000"/>
                  </a:prstClr>
                </a:solidFill>
              </a:rPr>
              <a:pPr/>
              <a:t>37</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80694" y="1300591"/>
            <a:ext cx="11033354" cy="5456825"/>
          </a:xfrm>
          <a:prstGeom prst="rect">
            <a:avLst/>
          </a:prstGeom>
        </p:spPr>
      </p:pic>
    </p:spTree>
    <p:extLst>
      <p:ext uri="{BB962C8B-B14F-4D97-AF65-F5344CB8AC3E}">
        <p14:creationId xmlns:p14="http://schemas.microsoft.com/office/powerpoint/2010/main" val="10941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36" y="338647"/>
            <a:ext cx="7272808" cy="950751"/>
          </a:xfrm>
        </p:spPr>
        <p:txBody>
          <a:bodyPr>
            <a:normAutofit/>
          </a:bodyPr>
          <a:lstStyle/>
          <a:p>
            <a:r>
              <a:rPr lang="en-ZA" sz="2400" dirty="0"/>
              <a:t>ROBBERY OF CASH IN TRANSIT </a:t>
            </a:r>
            <a:br>
              <a:rPr lang="en-ZA" sz="2400" dirty="0"/>
            </a:br>
            <a:r>
              <a:rPr lang="en-ZA" sz="2400" dirty="0"/>
              <a:t>TREND OVER THREE-MONTH PERIOD</a:t>
            </a:r>
          </a:p>
        </p:txBody>
      </p:sp>
      <p:sp>
        <p:nvSpPr>
          <p:cNvPr id="4" name="Slide Number Placeholder 3"/>
          <p:cNvSpPr>
            <a:spLocks noGrp="1"/>
          </p:cNvSpPr>
          <p:nvPr>
            <p:ph type="sldNum" sz="quarter" idx="12"/>
          </p:nvPr>
        </p:nvSpPr>
        <p:spPr>
          <a:xfrm>
            <a:off x="9993807" y="6492875"/>
            <a:ext cx="2133600" cy="365125"/>
          </a:xfrm>
        </p:spPr>
        <p:txBody>
          <a:bodyPr/>
          <a:lstStyle/>
          <a:p>
            <a:fld id="{8BCE3E3E-AAEA-2C4F-AAAF-D5D0D3B13C3A}" type="slidenum">
              <a:rPr lang="en-US" smtClean="0">
                <a:solidFill>
                  <a:prstClr val="black">
                    <a:tint val="75000"/>
                  </a:prstClr>
                </a:solidFill>
              </a:rPr>
              <a:pPr/>
              <a:t>38</a:t>
            </a:fld>
            <a:endParaRPr lang="en-US" dirty="0">
              <a:solidFill>
                <a:prstClr val="black">
                  <a:tint val="75000"/>
                </a:prstClr>
              </a:solidFill>
            </a:endParaRPr>
          </a:p>
        </p:txBody>
      </p:sp>
      <p:pic>
        <p:nvPicPr>
          <p:cNvPr id="3" name="Picture 2"/>
          <p:cNvPicPr>
            <a:picLocks noChangeAspect="1"/>
          </p:cNvPicPr>
          <p:nvPr/>
        </p:nvPicPr>
        <p:blipFill rotWithShape="1">
          <a:blip r:embed="rId2"/>
          <a:srcRect b="3796"/>
          <a:stretch/>
        </p:blipFill>
        <p:spPr>
          <a:xfrm>
            <a:off x="312298" y="1219526"/>
            <a:ext cx="11556614" cy="5524174"/>
          </a:xfrm>
          <a:prstGeom prst="rect">
            <a:avLst/>
          </a:prstGeom>
        </p:spPr>
      </p:pic>
    </p:spTree>
    <p:extLst>
      <p:ext uri="{BB962C8B-B14F-4D97-AF65-F5344CB8AC3E}">
        <p14:creationId xmlns:p14="http://schemas.microsoft.com/office/powerpoint/2010/main" val="40440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17" y="146623"/>
            <a:ext cx="6767071" cy="950751"/>
          </a:xfrm>
        </p:spPr>
        <p:txBody>
          <a:bodyPr>
            <a:normAutofit/>
          </a:bodyPr>
          <a:lstStyle/>
          <a:p>
            <a:r>
              <a:rPr lang="en-ZA" sz="2400" dirty="0"/>
              <a:t>ROBBERY OF CASH IN TRANSIT</a:t>
            </a:r>
            <a:br>
              <a:rPr lang="en-ZA" sz="2400" dirty="0"/>
            </a:br>
            <a:r>
              <a:rPr lang="en-ZA" sz="2400" dirty="0"/>
              <a:t>TOP 30 STATIONS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10058400" y="6527827"/>
            <a:ext cx="2133600" cy="365125"/>
          </a:xfrm>
        </p:spPr>
        <p:txBody>
          <a:bodyPr/>
          <a:lstStyle/>
          <a:p>
            <a:fld id="{8BCE3E3E-AAEA-2C4F-AAAF-D5D0D3B13C3A}" type="slidenum">
              <a:rPr lang="en-US" smtClean="0">
                <a:solidFill>
                  <a:prstClr val="black">
                    <a:tint val="75000"/>
                  </a:prstClr>
                </a:solidFill>
              </a:rPr>
              <a:pPr/>
              <a:t>39</a:t>
            </a:fld>
            <a:endParaRPr lang="en-US" dirty="0">
              <a:solidFill>
                <a:prstClr val="black">
                  <a:tint val="75000"/>
                </a:prstClr>
              </a:solidFill>
            </a:endParaRPr>
          </a:p>
        </p:txBody>
      </p:sp>
      <p:pic>
        <p:nvPicPr>
          <p:cNvPr id="3" name="Picture 2"/>
          <p:cNvPicPr>
            <a:picLocks noChangeAspect="1"/>
          </p:cNvPicPr>
          <p:nvPr/>
        </p:nvPicPr>
        <p:blipFill rotWithShape="1">
          <a:blip r:embed="rId2"/>
          <a:srcRect r="10762"/>
          <a:stretch/>
        </p:blipFill>
        <p:spPr>
          <a:xfrm>
            <a:off x="750039" y="1252729"/>
            <a:ext cx="11118111" cy="5358384"/>
          </a:xfrm>
          <a:prstGeom prst="rect">
            <a:avLst/>
          </a:prstGeom>
        </p:spPr>
      </p:pic>
    </p:spTree>
    <p:extLst>
      <p:ext uri="{BB962C8B-B14F-4D97-AF65-F5344CB8AC3E}">
        <p14:creationId xmlns:p14="http://schemas.microsoft.com/office/powerpoint/2010/main" val="8327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507"/>
            <a:ext cx="10786872" cy="940556"/>
          </a:xfrm>
        </p:spPr>
        <p:txBody>
          <a:bodyPr>
            <a:normAutofit/>
          </a:bodyPr>
          <a:lstStyle/>
          <a:p>
            <a:r>
              <a:rPr lang="en-ZA" sz="2400" dirty="0"/>
              <a:t>SELECTED CONTACT CRIMES</a:t>
            </a:r>
            <a:br>
              <a:rPr lang="en-ZA" sz="2400" dirty="0"/>
            </a:br>
            <a:r>
              <a:rPr lang="en-ZA" sz="2400" dirty="0"/>
              <a:t>PER RATIO</a:t>
            </a:r>
          </a:p>
        </p:txBody>
      </p:sp>
      <p:sp>
        <p:nvSpPr>
          <p:cNvPr id="4" name="Slide Number Placeholder 3"/>
          <p:cNvSpPr>
            <a:spLocks noGrp="1"/>
          </p:cNvSpPr>
          <p:nvPr>
            <p:ph type="sldNum" sz="quarter" idx="12"/>
          </p:nvPr>
        </p:nvSpPr>
        <p:spPr>
          <a:xfrm>
            <a:off x="10957941" y="6571154"/>
            <a:ext cx="1200150" cy="205383"/>
          </a:xfrm>
        </p:spPr>
        <p:txBody>
          <a:bodyPr/>
          <a:lstStyle/>
          <a:p>
            <a:fld id="{8BCE3E3E-AAEA-2C4F-AAAF-D5D0D3B13C3A}" type="slidenum">
              <a:rPr lang="en-US">
                <a:solidFill>
                  <a:prstClr val="black">
                    <a:tint val="75000"/>
                  </a:prstClr>
                </a:solidFill>
                <a:latin typeface="Calibri"/>
              </a:rPr>
              <a:pPr/>
              <a:t>4</a:t>
            </a:fld>
            <a:endParaRPr lang="en-US" dirty="0">
              <a:solidFill>
                <a:prstClr val="black">
                  <a:tint val="75000"/>
                </a:prstClr>
              </a:solidFill>
              <a:latin typeface="Calibri"/>
            </a:endParaRPr>
          </a:p>
        </p:txBody>
      </p:sp>
      <p:sp>
        <p:nvSpPr>
          <p:cNvPr id="6" name="Title 1"/>
          <p:cNvSpPr txBox="1">
            <a:spLocks/>
          </p:cNvSpPr>
          <p:nvPr/>
        </p:nvSpPr>
        <p:spPr>
          <a:xfrm>
            <a:off x="715961" y="6596167"/>
            <a:ext cx="7920880" cy="261833"/>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graphicFrame>
        <p:nvGraphicFramePr>
          <p:cNvPr id="3" name="Table 2"/>
          <p:cNvGraphicFramePr>
            <a:graphicFrameLocks noGrp="1"/>
          </p:cNvGraphicFramePr>
          <p:nvPr>
            <p:extLst>
              <p:ext uri="{D42A27DB-BD31-4B8C-83A1-F6EECF244321}">
                <p14:modId xmlns:p14="http://schemas.microsoft.com/office/powerpoint/2010/main" val="2505179764"/>
              </p:ext>
            </p:extLst>
          </p:nvPr>
        </p:nvGraphicFramePr>
        <p:xfrm>
          <a:off x="859534" y="1507572"/>
          <a:ext cx="11183113" cy="4938952"/>
        </p:xfrm>
        <a:graphic>
          <a:graphicData uri="http://schemas.openxmlformats.org/drawingml/2006/table">
            <a:tbl>
              <a:tblPr/>
              <a:tblGrid>
                <a:gridCol w="6100220">
                  <a:extLst>
                    <a:ext uri="{9D8B030D-6E8A-4147-A177-3AD203B41FA5}">
                      <a16:colId xmlns="" xmlns:a16="http://schemas.microsoft.com/office/drawing/2014/main" val="20000"/>
                    </a:ext>
                  </a:extLst>
                </a:gridCol>
                <a:gridCol w="972500">
                  <a:extLst>
                    <a:ext uri="{9D8B030D-6E8A-4147-A177-3AD203B41FA5}">
                      <a16:colId xmlns="" xmlns:a16="http://schemas.microsoft.com/office/drawing/2014/main" val="20001"/>
                    </a:ext>
                  </a:extLst>
                </a:gridCol>
                <a:gridCol w="972500">
                  <a:extLst>
                    <a:ext uri="{9D8B030D-6E8A-4147-A177-3AD203B41FA5}">
                      <a16:colId xmlns="" xmlns:a16="http://schemas.microsoft.com/office/drawing/2014/main" val="20002"/>
                    </a:ext>
                  </a:extLst>
                </a:gridCol>
                <a:gridCol w="1060908">
                  <a:extLst>
                    <a:ext uri="{9D8B030D-6E8A-4147-A177-3AD203B41FA5}">
                      <a16:colId xmlns="" xmlns:a16="http://schemas.microsoft.com/office/drawing/2014/main" val="20003"/>
                    </a:ext>
                  </a:extLst>
                </a:gridCol>
                <a:gridCol w="1149317">
                  <a:extLst>
                    <a:ext uri="{9D8B030D-6E8A-4147-A177-3AD203B41FA5}">
                      <a16:colId xmlns="" xmlns:a16="http://schemas.microsoft.com/office/drawing/2014/main" val="20004"/>
                    </a:ext>
                  </a:extLst>
                </a:gridCol>
                <a:gridCol w="927668">
                  <a:extLst>
                    <a:ext uri="{9D8B030D-6E8A-4147-A177-3AD203B41FA5}">
                      <a16:colId xmlns="" xmlns:a16="http://schemas.microsoft.com/office/drawing/2014/main" val="20005"/>
                    </a:ext>
                  </a:extLst>
                </a:gridCol>
              </a:tblGrid>
              <a:tr h="544478">
                <a:tc rowSpan="2">
                  <a:txBody>
                    <a:bodyPr/>
                    <a:lstStyle/>
                    <a:p>
                      <a:pPr algn="l" fontAlgn="b"/>
                      <a:r>
                        <a:rPr lang="en-ZA" sz="1600" b="1" i="0" u="none" strike="noStrike" dirty="0" smtClean="0">
                          <a:solidFill>
                            <a:srgbClr val="000000"/>
                          </a:solidFill>
                          <a:effectLst/>
                          <a:latin typeface="Calibri" panose="020F0502020204030204" pitchFamily="34" charset="0"/>
                        </a:rPr>
                        <a:t>CRIME </a:t>
                      </a:r>
                      <a:r>
                        <a:rPr lang="en-ZA" sz="1600" b="1" i="0" u="none" strike="noStrike" dirty="0">
                          <a:solidFill>
                            <a:srgbClr val="000000"/>
                          </a:solidFill>
                          <a:effectLst/>
                          <a:latin typeface="Calibri" panose="020F0502020204030204" pitchFamily="34" charset="0"/>
                        </a:rPr>
                        <a:t>CATEGORY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5">
                  <a:txBody>
                    <a:bodyPr/>
                    <a:lstStyle/>
                    <a:p>
                      <a:pPr algn="ctr" fontAlgn="b"/>
                      <a:r>
                        <a:rPr lang="en-ZA" sz="1600" b="1" i="0" u="none" strike="noStrike" dirty="0" smtClean="0">
                          <a:solidFill>
                            <a:srgbClr val="000000"/>
                          </a:solidFill>
                          <a:effectLst/>
                          <a:latin typeface="Calibri" panose="020F0502020204030204" pitchFamily="34" charset="0"/>
                        </a:rPr>
                        <a:t>JANUARY</a:t>
                      </a:r>
                      <a:r>
                        <a:rPr lang="en-ZA" sz="1600" b="1" i="0" u="none" strike="noStrike" baseline="0" dirty="0" smtClean="0">
                          <a:solidFill>
                            <a:srgbClr val="000000"/>
                          </a:solidFill>
                          <a:effectLst/>
                          <a:latin typeface="Calibri" panose="020F0502020204030204" pitchFamily="34" charset="0"/>
                        </a:rPr>
                        <a:t> TO MARCH</a:t>
                      </a:r>
                      <a:endParaRPr lang="en-ZA" sz="16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44478">
                <a:tc v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2017_18</a:t>
                      </a:r>
                      <a:endParaRPr lang="en-ZA" sz="16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2018_19</a:t>
                      </a:r>
                      <a:endParaRPr lang="en-ZA" sz="16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2019_20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2020_21</a:t>
                      </a:r>
                      <a:endParaRPr lang="en-ZA" sz="16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2021_22</a:t>
                      </a:r>
                      <a:endParaRPr lang="en-ZA" sz="16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01"/>
                  </a:ext>
                </a:extLst>
              </a:tr>
              <a:tr h="544478">
                <a:tc gridSpan="6">
                  <a:txBody>
                    <a:bodyPr/>
                    <a:lstStyle/>
                    <a:p>
                      <a:pPr algn="ctr" fontAlgn="b"/>
                      <a:r>
                        <a:rPr lang="en-ZA" sz="1600" b="1" i="0" u="none" strike="noStrike" dirty="0">
                          <a:solidFill>
                            <a:srgbClr val="000000"/>
                          </a:solidFill>
                          <a:effectLst/>
                          <a:latin typeface="Calibri" panose="020F0502020204030204" pitchFamily="34" charset="0"/>
                        </a:rPr>
                        <a:t>CONTACT CRIMES ( CRIMES AGAINST THE  PERSON)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2"/>
                  </a:ext>
                </a:extLst>
              </a:tr>
              <a:tr h="544478">
                <a:tc>
                  <a:txBody>
                    <a:bodyPr/>
                    <a:lstStyle/>
                    <a:p>
                      <a:pPr algn="l" fontAlgn="b"/>
                      <a:r>
                        <a:rPr lang="en-ZA" sz="1800" b="0" i="0" u="none" strike="noStrike" dirty="0">
                          <a:solidFill>
                            <a:srgbClr val="000000"/>
                          </a:solidFill>
                          <a:effectLst/>
                          <a:latin typeface="Calibri" panose="020F0502020204030204" pitchFamily="34" charset="0"/>
                        </a:rPr>
                        <a:t>Murder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4478">
                <a:tc>
                  <a:txBody>
                    <a:bodyPr/>
                    <a:lstStyle/>
                    <a:p>
                      <a:pPr algn="l" fontAlgn="b"/>
                      <a:r>
                        <a:rPr lang="en-ZA" sz="1800" b="0" i="0" u="none" strike="noStrike" dirty="0">
                          <a:solidFill>
                            <a:srgbClr val="000000"/>
                          </a:solidFill>
                          <a:effectLst/>
                          <a:latin typeface="Calibri" panose="020F0502020204030204" pitchFamily="34" charset="0"/>
                        </a:rPr>
                        <a:t>Rape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16,9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44478">
                <a:tc>
                  <a:txBody>
                    <a:bodyPr/>
                    <a:lstStyle/>
                    <a:p>
                      <a:pPr algn="l" fontAlgn="b"/>
                      <a:r>
                        <a:rPr lang="en-ZA" sz="1800" b="0" i="0" u="none" strike="noStrike" dirty="0">
                          <a:solidFill>
                            <a:srgbClr val="000000"/>
                          </a:solidFill>
                          <a:effectLst/>
                          <a:latin typeface="Calibri" panose="020F0502020204030204" pitchFamily="34" charset="0"/>
                        </a:rPr>
                        <a:t>Attempted murder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4478">
                <a:tc>
                  <a:txBody>
                    <a:bodyPr/>
                    <a:lstStyle/>
                    <a:p>
                      <a:pPr algn="l" fontAlgn="b"/>
                      <a:r>
                        <a:rPr lang="en-ZA" sz="1800" b="0" i="0" u="none" strike="noStrike" dirty="0">
                          <a:solidFill>
                            <a:srgbClr val="000000"/>
                          </a:solidFill>
                          <a:effectLst/>
                          <a:latin typeface="Calibri" panose="020F0502020204030204" pitchFamily="34" charset="0"/>
                        </a:rPr>
                        <a:t>Assault with the intent to inflict grievous bodily harm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71,4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44478">
                <a:tc>
                  <a:txBody>
                    <a:bodyPr/>
                    <a:lstStyle/>
                    <a:p>
                      <a:pPr algn="l" fontAlgn="b"/>
                      <a:r>
                        <a:rPr lang="en-ZA" sz="1800" b="0" i="0" u="none" strike="noStrike" dirty="0">
                          <a:solidFill>
                            <a:srgbClr val="000000"/>
                          </a:solidFill>
                          <a:effectLst/>
                          <a:latin typeface="Calibri" panose="020F0502020204030204" pitchFamily="34" charset="0"/>
                        </a:rPr>
                        <a:t>Common assault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68,3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83128">
                <a:tc>
                  <a:txBody>
                    <a:bodyPr/>
                    <a:lstStyle/>
                    <a:p>
                      <a:pPr algn="l" fontAlgn="b"/>
                      <a:r>
                        <a:rPr lang="en-ZA" sz="1800" b="0" i="0" u="none" strike="noStrike" dirty="0">
                          <a:solidFill>
                            <a:srgbClr val="000000"/>
                          </a:solidFill>
                          <a:effectLst/>
                          <a:latin typeface="Calibri" panose="020F0502020204030204" pitchFamily="34" charset="0"/>
                        </a:rPr>
                        <a:t>Common robbery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800" b="0" i="0" u="none" strike="noStrike">
                          <a:solidFill>
                            <a:srgbClr val="000000"/>
                          </a:solidFill>
                          <a:effectLst/>
                          <a:latin typeface="Calibri" panose="020F0502020204030204" pitchFamily="34" charset="0"/>
                        </a:rPr>
                        <a:t>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21,7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20,7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4091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100584"/>
            <a:ext cx="10786872" cy="940556"/>
          </a:xfrm>
        </p:spPr>
        <p:txBody>
          <a:bodyPr>
            <a:normAutofit/>
          </a:bodyPr>
          <a:lstStyle/>
          <a:p>
            <a:r>
              <a:rPr lang="en-ZA" sz="2400" dirty="0"/>
              <a:t>STOCK THEFT </a:t>
            </a:r>
            <a:br>
              <a:rPr lang="en-ZA" sz="2400" dirty="0"/>
            </a:br>
            <a:r>
              <a:rPr lang="en-ZA" sz="2400" dirty="0"/>
              <a:t>TRENDS OVER THREE-MONTH PERIOD</a:t>
            </a:r>
          </a:p>
        </p:txBody>
      </p:sp>
      <p:sp>
        <p:nvSpPr>
          <p:cNvPr id="4" name="Slide Number Placeholder 3"/>
          <p:cNvSpPr>
            <a:spLocks noGrp="1"/>
          </p:cNvSpPr>
          <p:nvPr>
            <p:ph type="sldNum" sz="quarter" idx="12"/>
          </p:nvPr>
        </p:nvSpPr>
        <p:spPr>
          <a:xfrm>
            <a:off x="10058400" y="6511800"/>
            <a:ext cx="2133600" cy="365125"/>
          </a:xfrm>
        </p:spPr>
        <p:txBody>
          <a:bodyPr/>
          <a:lstStyle/>
          <a:p>
            <a:fld id="{8BCE3E3E-AAEA-2C4F-AAAF-D5D0D3B13C3A}" type="slidenum">
              <a:rPr lang="en-US" smtClean="0">
                <a:solidFill>
                  <a:prstClr val="black">
                    <a:tint val="75000"/>
                  </a:prstClr>
                </a:solidFill>
              </a:rPr>
              <a:pPr/>
              <a:t>40</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804672" y="1289304"/>
            <a:ext cx="11219688" cy="5222496"/>
          </a:xfrm>
          <a:prstGeom prst="rect">
            <a:avLst/>
          </a:prstGeom>
        </p:spPr>
      </p:pic>
    </p:spTree>
    <p:extLst>
      <p:ext uri="{BB962C8B-B14F-4D97-AF65-F5344CB8AC3E}">
        <p14:creationId xmlns:p14="http://schemas.microsoft.com/office/powerpoint/2010/main" val="423466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55767"/>
            <a:ext cx="6263015" cy="870673"/>
          </a:xfrm>
        </p:spPr>
        <p:txBody>
          <a:bodyPr>
            <a:normAutofit/>
          </a:bodyPr>
          <a:lstStyle/>
          <a:p>
            <a:r>
              <a:rPr lang="en-ZA" sz="2400" dirty="0"/>
              <a:t>STOCK THEFT </a:t>
            </a:r>
            <a:br>
              <a:rPr lang="en-ZA" sz="2400" dirty="0"/>
            </a:br>
            <a:r>
              <a:rPr lang="en-ZA" sz="2400" dirty="0"/>
              <a:t>TOP 30 STATIONS</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10058400" y="6515692"/>
            <a:ext cx="2133600" cy="365125"/>
          </a:xfrm>
        </p:spPr>
        <p:txBody>
          <a:bodyPr/>
          <a:lstStyle/>
          <a:p>
            <a:fld id="{8BCE3E3E-AAEA-2C4F-AAAF-D5D0D3B13C3A}" type="slidenum">
              <a:rPr lang="en-US" smtClean="0">
                <a:solidFill>
                  <a:prstClr val="black">
                    <a:tint val="75000"/>
                  </a:prstClr>
                </a:solidFill>
              </a:rPr>
              <a:pPr/>
              <a:t>41</a:t>
            </a:fld>
            <a:endParaRPr lang="en-US" dirty="0">
              <a:solidFill>
                <a:prstClr val="black">
                  <a:tint val="75000"/>
                </a:prstClr>
              </a:solidFill>
            </a:endParaRPr>
          </a:p>
        </p:txBody>
      </p:sp>
      <p:pic>
        <p:nvPicPr>
          <p:cNvPr id="3" name="Picture 2"/>
          <p:cNvPicPr>
            <a:picLocks noChangeAspect="1"/>
          </p:cNvPicPr>
          <p:nvPr/>
        </p:nvPicPr>
        <p:blipFill rotWithShape="1">
          <a:blip r:embed="rId2"/>
          <a:srcRect r="10948"/>
          <a:stretch/>
        </p:blipFill>
        <p:spPr>
          <a:xfrm>
            <a:off x="746760" y="1197234"/>
            <a:ext cx="11131296" cy="5517891"/>
          </a:xfrm>
          <a:prstGeom prst="rect">
            <a:avLst/>
          </a:prstGeom>
          <a:solidFill>
            <a:schemeClr val="bg1"/>
          </a:solidFill>
        </p:spPr>
      </p:pic>
    </p:spTree>
    <p:extLst>
      <p:ext uri="{BB962C8B-B14F-4D97-AF65-F5344CB8AC3E}">
        <p14:creationId xmlns:p14="http://schemas.microsoft.com/office/powerpoint/2010/main" val="188448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320" y="202444"/>
            <a:ext cx="7067231" cy="940556"/>
          </a:xfrm>
        </p:spPr>
        <p:txBody>
          <a:bodyPr/>
          <a:lstStyle/>
          <a:p>
            <a:r>
              <a:rPr lang="en-ZA" sz="2400" dirty="0" smtClean="0"/>
              <a:t>CORE DIVERSION</a:t>
            </a:r>
            <a:br>
              <a:rPr lang="en-ZA" sz="2400" dirty="0" smtClean="0"/>
            </a:br>
            <a:r>
              <a:rPr lang="en-ZA" sz="2400" dirty="0" smtClean="0"/>
              <a:t>UNREST AND PEACEFUL CROWD MANAGEMENT</a:t>
            </a:r>
            <a:br>
              <a:rPr lang="en-ZA" sz="2400" dirty="0" smtClean="0"/>
            </a:br>
            <a:r>
              <a:rPr lang="en-ZA" sz="2400" dirty="0" smtClean="0"/>
              <a:t>QUARTER FOUR (JANUARY TO MARCH 2022)</a:t>
            </a:r>
            <a:endParaRPr lang="en-ZA" sz="2400" dirty="0"/>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42</a:t>
            </a:fld>
            <a:endParaRPr lang="en-US" dirty="0">
              <a:solidFill>
                <a:prstClr val="black">
                  <a:tint val="75000"/>
                </a:prstClr>
              </a:solidFill>
            </a:endParaRPr>
          </a:p>
        </p:txBody>
      </p:sp>
      <p:pic>
        <p:nvPicPr>
          <p:cNvPr id="10" name="Content Placeholder 9"/>
          <p:cNvPicPr>
            <a:picLocks noGrp="1" noChangeAspect="1"/>
          </p:cNvPicPr>
          <p:nvPr>
            <p:ph idx="1"/>
          </p:nvPr>
        </p:nvPicPr>
        <p:blipFill>
          <a:blip r:embed="rId2"/>
          <a:stretch>
            <a:fillRect/>
          </a:stretch>
        </p:blipFill>
        <p:spPr>
          <a:xfrm>
            <a:off x="778321" y="1219580"/>
            <a:ext cx="11032679" cy="5327523"/>
          </a:xfrm>
          <a:prstGeom prst="rect">
            <a:avLst/>
          </a:prstGeom>
        </p:spPr>
      </p:pic>
    </p:spTree>
    <p:extLst>
      <p:ext uri="{BB962C8B-B14F-4D97-AF65-F5344CB8AC3E}">
        <p14:creationId xmlns:p14="http://schemas.microsoft.com/office/powerpoint/2010/main" val="1498708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95000"/>
            </a:schemeClr>
          </a:solidFill>
        </p:spPr>
        <p:txBody>
          <a:bodyPr/>
          <a:lstStyle/>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sz="6000" dirty="0"/>
              <a:t>Thank you</a:t>
            </a:r>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43</a:t>
            </a:fld>
            <a:endParaRPr lang="en-US" dirty="0">
              <a:solidFill>
                <a:prstClr val="black">
                  <a:tint val="75000"/>
                </a:prstClr>
              </a:solidFill>
            </a:endParaRPr>
          </a:p>
        </p:txBody>
      </p:sp>
      <p:sp>
        <p:nvSpPr>
          <p:cNvPr id="2" name="Rectangle 1"/>
          <p:cNvSpPr/>
          <p:nvPr/>
        </p:nvSpPr>
        <p:spPr>
          <a:xfrm>
            <a:off x="3647728" y="404664"/>
            <a:ext cx="525658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tx1"/>
                </a:solidFill>
              </a:rPr>
              <a:t>THE END</a:t>
            </a:r>
          </a:p>
        </p:txBody>
      </p:sp>
    </p:spTree>
    <p:extLst>
      <p:ext uri="{BB962C8B-B14F-4D97-AF65-F5344CB8AC3E}">
        <p14:creationId xmlns:p14="http://schemas.microsoft.com/office/powerpoint/2010/main" val="198068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42322"/>
            <a:ext cx="2133600" cy="365125"/>
          </a:xfrm>
        </p:spPr>
        <p:txBody>
          <a:bodyPr/>
          <a:lstStyle/>
          <a:p>
            <a:fld id="{8BCE3E3E-AAEA-2C4F-AAAF-D5D0D3B13C3A}"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55565771"/>
              </p:ext>
            </p:extLst>
          </p:nvPr>
        </p:nvGraphicFramePr>
        <p:xfrm>
          <a:off x="758950" y="1367946"/>
          <a:ext cx="11155683" cy="5325460"/>
        </p:xfrm>
        <a:graphic>
          <a:graphicData uri="http://schemas.openxmlformats.org/drawingml/2006/table">
            <a:tbl>
              <a:tblPr/>
              <a:tblGrid>
                <a:gridCol w="4439065">
                  <a:extLst>
                    <a:ext uri="{9D8B030D-6E8A-4147-A177-3AD203B41FA5}">
                      <a16:colId xmlns="" xmlns:a16="http://schemas.microsoft.com/office/drawing/2014/main" val="20000"/>
                    </a:ext>
                  </a:extLst>
                </a:gridCol>
                <a:gridCol w="983794">
                  <a:extLst>
                    <a:ext uri="{9D8B030D-6E8A-4147-A177-3AD203B41FA5}">
                      <a16:colId xmlns="" xmlns:a16="http://schemas.microsoft.com/office/drawing/2014/main" val="20001"/>
                    </a:ext>
                  </a:extLst>
                </a:gridCol>
                <a:gridCol w="983794">
                  <a:extLst>
                    <a:ext uri="{9D8B030D-6E8A-4147-A177-3AD203B41FA5}">
                      <a16:colId xmlns="" xmlns:a16="http://schemas.microsoft.com/office/drawing/2014/main" val="20002"/>
                    </a:ext>
                  </a:extLst>
                </a:gridCol>
                <a:gridCol w="959797">
                  <a:extLst>
                    <a:ext uri="{9D8B030D-6E8A-4147-A177-3AD203B41FA5}">
                      <a16:colId xmlns="" xmlns:a16="http://schemas.microsoft.com/office/drawing/2014/main" val="20003"/>
                    </a:ext>
                  </a:extLst>
                </a:gridCol>
                <a:gridCol w="875816">
                  <a:extLst>
                    <a:ext uri="{9D8B030D-6E8A-4147-A177-3AD203B41FA5}">
                      <a16:colId xmlns="" xmlns:a16="http://schemas.microsoft.com/office/drawing/2014/main" val="20004"/>
                    </a:ext>
                  </a:extLst>
                </a:gridCol>
                <a:gridCol w="875816">
                  <a:extLst>
                    <a:ext uri="{9D8B030D-6E8A-4147-A177-3AD203B41FA5}">
                      <a16:colId xmlns="" xmlns:a16="http://schemas.microsoft.com/office/drawing/2014/main" val="20005"/>
                    </a:ext>
                  </a:extLst>
                </a:gridCol>
                <a:gridCol w="1031782">
                  <a:extLst>
                    <a:ext uri="{9D8B030D-6E8A-4147-A177-3AD203B41FA5}">
                      <a16:colId xmlns="" xmlns:a16="http://schemas.microsoft.com/office/drawing/2014/main" val="20006"/>
                    </a:ext>
                  </a:extLst>
                </a:gridCol>
                <a:gridCol w="1005819">
                  <a:extLst>
                    <a:ext uri="{9D8B030D-6E8A-4147-A177-3AD203B41FA5}">
                      <a16:colId xmlns="" xmlns:a16="http://schemas.microsoft.com/office/drawing/2014/main" val="20007"/>
                    </a:ext>
                  </a:extLst>
                </a:gridCol>
              </a:tblGrid>
              <a:tr h="598669">
                <a:tc>
                  <a:txBody>
                    <a:bodyPr/>
                    <a:lstStyle/>
                    <a:p>
                      <a:pPr algn="ctr" fontAlgn="ctr"/>
                      <a:r>
                        <a:rPr lang="en-ZA" sz="1200" b="1" i="0" u="none" strike="noStrike" dirty="0">
                          <a:solidFill>
                            <a:srgbClr val="000000"/>
                          </a:solidFill>
                          <a:effectLst/>
                          <a:latin typeface="Calibri" panose="020F0502020204030204" pitchFamily="34" charset="0"/>
                        </a:rPr>
                        <a:t>            CRIME CATEGORY</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January to March  2017_18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January to March  2018_19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January to March  2019_20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January to March  2020_21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January to March  2021_22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Count Diff</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10000"/>
                  </a:ext>
                </a:extLst>
              </a:tr>
              <a:tr h="202467">
                <a:tc gridSpan="8">
                  <a:txBody>
                    <a:bodyPr/>
                    <a:lstStyle/>
                    <a:p>
                      <a:pPr algn="ctr" fontAlgn="b"/>
                      <a:r>
                        <a:rPr lang="en-ZA" sz="1200" b="1" i="0" u="none" strike="noStrike">
                          <a:solidFill>
                            <a:srgbClr val="000000"/>
                          </a:solidFill>
                          <a:effectLst/>
                          <a:latin typeface="Calibri" panose="020F0502020204030204" pitchFamily="34" charset="0"/>
                        </a:rPr>
                        <a:t>CONTACT-RELATED CRIMES</a:t>
                      </a:r>
                    </a:p>
                  </a:txBody>
                  <a:tcPr marL="4703" marR="4703" marT="47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202467">
                <a:tc>
                  <a:txBody>
                    <a:bodyPr/>
                    <a:lstStyle/>
                    <a:p>
                      <a:pPr algn="l" fontAlgn="ctr"/>
                      <a:r>
                        <a:rPr lang="en-ZA" sz="1200" b="0" i="0" u="none" strike="noStrike">
                          <a:solidFill>
                            <a:srgbClr val="000000"/>
                          </a:solidFill>
                          <a:effectLst/>
                          <a:latin typeface="Calibri" panose="020F0502020204030204" pitchFamily="34" charset="0"/>
                        </a:rPr>
                        <a:t>Arson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840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946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853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732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910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24,3%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2"/>
                  </a:ext>
                </a:extLst>
              </a:tr>
              <a:tr h="269695">
                <a:tc>
                  <a:txBody>
                    <a:bodyPr/>
                    <a:lstStyle/>
                    <a:p>
                      <a:pPr algn="l" fontAlgn="ctr"/>
                      <a:r>
                        <a:rPr lang="en-ZA" sz="1200" b="0" i="0" u="none" strike="noStrike">
                          <a:solidFill>
                            <a:srgbClr val="000000"/>
                          </a:solidFill>
                          <a:effectLst/>
                          <a:latin typeface="Calibri" panose="020F0502020204030204" pitchFamily="34" charset="0"/>
                        </a:rPr>
                        <a:t>Malicious damage to property</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26 836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27 911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26 106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24 850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28 649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3 799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15,3%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3"/>
                  </a:ext>
                </a:extLst>
              </a:tr>
              <a:tr h="202467">
                <a:tc>
                  <a:txBody>
                    <a:bodyPr/>
                    <a:lstStyle/>
                    <a:p>
                      <a:pPr algn="l" fontAlgn="ctr"/>
                      <a:r>
                        <a:rPr lang="en-ZA" sz="1200" b="1" i="0" u="none" strike="noStrike">
                          <a:solidFill>
                            <a:srgbClr val="000000"/>
                          </a:solidFill>
                          <a:effectLst/>
                          <a:latin typeface="Calibri" panose="020F0502020204030204" pitchFamily="34" charset="0"/>
                        </a:rPr>
                        <a:t>Total Contact-Related Crimes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27 676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28 857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26 959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25 582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29 559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3 977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15,5%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4"/>
                  </a:ext>
                </a:extLst>
              </a:tr>
              <a:tr h="202467">
                <a:tc gridSpan="8">
                  <a:txBody>
                    <a:bodyPr/>
                    <a:lstStyle/>
                    <a:p>
                      <a:pPr algn="ctr" fontAlgn="b"/>
                      <a:r>
                        <a:rPr lang="en-ZA" sz="1200" b="1" i="0" u="none" strike="noStrike">
                          <a:solidFill>
                            <a:srgbClr val="000000"/>
                          </a:solidFill>
                          <a:effectLst/>
                          <a:latin typeface="Calibri" panose="020F0502020204030204" pitchFamily="34" charset="0"/>
                        </a:rPr>
                        <a:t>PROPERTY-RELATED CRIMES</a:t>
                      </a:r>
                    </a:p>
                  </a:txBody>
                  <a:tcPr marL="4703" marR="4703" marT="47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5"/>
                  </a:ext>
                </a:extLst>
              </a:tr>
              <a:tr h="205289">
                <a:tc>
                  <a:txBody>
                    <a:bodyPr/>
                    <a:lstStyle/>
                    <a:p>
                      <a:pPr algn="l" fontAlgn="ctr"/>
                      <a:r>
                        <a:rPr lang="en-ZA" sz="1200" b="0" i="0" u="none" strike="noStrike">
                          <a:solidFill>
                            <a:srgbClr val="000000"/>
                          </a:solidFill>
                          <a:effectLst/>
                          <a:latin typeface="Calibri" panose="020F0502020204030204" pitchFamily="34" charset="0"/>
                        </a:rPr>
                        <a:t>Burglary at non-residential premises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17 490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17 623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18 384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15 215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14 241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-974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-6,4%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06"/>
                  </a:ext>
                </a:extLst>
              </a:tr>
              <a:tr h="202467">
                <a:tc>
                  <a:txBody>
                    <a:bodyPr/>
                    <a:lstStyle/>
                    <a:p>
                      <a:pPr algn="l" fontAlgn="ctr"/>
                      <a:r>
                        <a:rPr lang="en-ZA" sz="1200" b="0" i="0" u="none" strike="noStrike" dirty="0">
                          <a:solidFill>
                            <a:srgbClr val="000000"/>
                          </a:solidFill>
                          <a:effectLst/>
                          <a:latin typeface="Calibri" panose="020F0502020204030204" pitchFamily="34" charset="0"/>
                        </a:rPr>
                        <a:t>Burglary at residential premises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57 287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55 311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51 004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40 568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40 960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392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7"/>
                  </a:ext>
                </a:extLst>
              </a:tr>
              <a:tr h="202467">
                <a:tc>
                  <a:txBody>
                    <a:bodyPr/>
                    <a:lstStyle/>
                    <a:p>
                      <a:pPr algn="l" fontAlgn="ctr"/>
                      <a:r>
                        <a:rPr lang="en-ZA" sz="1200" b="0" i="0" u="none" strike="noStrike">
                          <a:solidFill>
                            <a:srgbClr val="000000"/>
                          </a:solidFill>
                          <a:effectLst/>
                          <a:latin typeface="Calibri" panose="020F0502020204030204" pitchFamily="34" charset="0"/>
                        </a:rPr>
                        <a:t>Theft of motor vehicle and motorcycle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12 284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11 813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11 163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9 240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9 377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137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8"/>
                  </a:ext>
                </a:extLst>
              </a:tr>
              <a:tr h="202467">
                <a:tc>
                  <a:txBody>
                    <a:bodyPr/>
                    <a:lstStyle/>
                    <a:p>
                      <a:pPr algn="l" fontAlgn="ctr"/>
                      <a:r>
                        <a:rPr lang="en-ZA" sz="1200" b="0" i="0" u="none" strike="noStrike">
                          <a:solidFill>
                            <a:srgbClr val="000000"/>
                          </a:solidFill>
                          <a:effectLst/>
                          <a:latin typeface="Calibri" panose="020F0502020204030204" pitchFamily="34" charset="0"/>
                        </a:rPr>
                        <a:t>Theft out of or from motor vehicle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31 238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30 785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27 810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20 111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20 457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346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09"/>
                  </a:ext>
                </a:extLst>
              </a:tr>
              <a:tr h="202467">
                <a:tc>
                  <a:txBody>
                    <a:bodyPr/>
                    <a:lstStyle/>
                    <a:p>
                      <a:pPr algn="l" fontAlgn="ctr"/>
                      <a:r>
                        <a:rPr lang="en-ZA" sz="1200" b="0" i="0" u="none" strike="noStrike" dirty="0">
                          <a:solidFill>
                            <a:srgbClr val="000000"/>
                          </a:solidFill>
                          <a:effectLst/>
                          <a:latin typeface="Calibri" panose="020F0502020204030204" pitchFamily="34" charset="0"/>
                        </a:rPr>
                        <a:t>Stock-theft</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7 673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7 433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6 853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6 089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6 243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154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0"/>
                  </a:ext>
                </a:extLst>
              </a:tr>
              <a:tr h="202467">
                <a:tc>
                  <a:txBody>
                    <a:bodyPr/>
                    <a:lstStyle/>
                    <a:p>
                      <a:pPr algn="l" fontAlgn="ctr"/>
                      <a:r>
                        <a:rPr lang="en-ZA" sz="1200" b="1" i="0" u="none" strike="noStrike">
                          <a:solidFill>
                            <a:srgbClr val="000000"/>
                          </a:solidFill>
                          <a:effectLst/>
                          <a:latin typeface="Calibri" panose="020F0502020204030204" pitchFamily="34" charset="0"/>
                        </a:rPr>
                        <a:t>Total Property-Related Crimes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125 972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122 965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115 214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91 223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91 278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55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1"/>
                  </a:ext>
                </a:extLst>
              </a:tr>
              <a:tr h="202467">
                <a:tc gridSpan="8">
                  <a:txBody>
                    <a:bodyPr/>
                    <a:lstStyle/>
                    <a:p>
                      <a:pPr algn="ctr" fontAlgn="b"/>
                      <a:r>
                        <a:rPr lang="en-ZA" sz="1200" b="1" i="0" u="none" strike="noStrike">
                          <a:solidFill>
                            <a:srgbClr val="000000"/>
                          </a:solidFill>
                          <a:effectLst/>
                          <a:latin typeface="Calibri" panose="020F0502020204030204" pitchFamily="34" charset="0"/>
                        </a:rPr>
                        <a:t>OTHER SERIOUS CRIMES</a:t>
                      </a:r>
                    </a:p>
                  </a:txBody>
                  <a:tcPr marL="4703" marR="4703" marT="47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2"/>
                  </a:ext>
                </a:extLst>
              </a:tr>
              <a:tr h="202467">
                <a:tc>
                  <a:txBody>
                    <a:bodyPr/>
                    <a:lstStyle/>
                    <a:p>
                      <a:pPr algn="l" fontAlgn="ctr"/>
                      <a:r>
                        <a:rPr lang="en-ZA" sz="1200" b="0" i="0" u="none" strike="noStrike">
                          <a:solidFill>
                            <a:srgbClr val="000000"/>
                          </a:solidFill>
                          <a:effectLst/>
                          <a:latin typeface="Calibri" panose="020F0502020204030204" pitchFamily="34" charset="0"/>
                        </a:rPr>
                        <a:t>All theft not mentioned elsewhere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75 620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74 533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69 556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59 646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65 920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6 274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3"/>
                  </a:ext>
                </a:extLst>
              </a:tr>
              <a:tr h="202467">
                <a:tc>
                  <a:txBody>
                    <a:bodyPr/>
                    <a:lstStyle/>
                    <a:p>
                      <a:pPr algn="l" fontAlgn="ctr"/>
                      <a:r>
                        <a:rPr lang="en-ZA" sz="1200" b="0" i="0" u="none" strike="noStrike">
                          <a:solidFill>
                            <a:srgbClr val="000000"/>
                          </a:solidFill>
                          <a:effectLst/>
                          <a:latin typeface="Calibri" panose="020F0502020204030204" pitchFamily="34" charset="0"/>
                        </a:rPr>
                        <a:t>Commercial crime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19 218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21 225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20 193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22 558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25 431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2 873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4"/>
                  </a:ext>
                </a:extLst>
              </a:tr>
              <a:tr h="202467">
                <a:tc>
                  <a:txBody>
                    <a:bodyPr/>
                    <a:lstStyle/>
                    <a:p>
                      <a:pPr algn="l" fontAlgn="ctr"/>
                      <a:r>
                        <a:rPr lang="en-ZA" sz="1200" b="0" i="0" u="none" strike="noStrike">
                          <a:solidFill>
                            <a:srgbClr val="000000"/>
                          </a:solidFill>
                          <a:effectLst/>
                          <a:latin typeface="Calibri" panose="020F0502020204030204" pitchFamily="34" charset="0"/>
                        </a:rPr>
                        <a:t>Shoplifting</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14 768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15 197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14 412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11 597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10 292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-1 305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15"/>
                  </a:ext>
                </a:extLst>
              </a:tr>
              <a:tr h="202467">
                <a:tc>
                  <a:txBody>
                    <a:bodyPr/>
                    <a:lstStyle/>
                    <a:p>
                      <a:pPr algn="l" fontAlgn="ctr"/>
                      <a:r>
                        <a:rPr lang="en-ZA" sz="1200" b="1" i="0" u="none" strike="noStrike">
                          <a:solidFill>
                            <a:srgbClr val="000000"/>
                          </a:solidFill>
                          <a:effectLst/>
                          <a:latin typeface="Calibri" panose="020F0502020204030204" pitchFamily="34" charset="0"/>
                        </a:rPr>
                        <a:t>Total Other Serious Crimes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109 606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110 955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104 161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93 801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101 643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7 842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8,4%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6"/>
                  </a:ext>
                </a:extLst>
              </a:tr>
              <a:tr h="202467">
                <a:tc>
                  <a:txBody>
                    <a:bodyPr/>
                    <a:lstStyle/>
                    <a:p>
                      <a:pPr algn="l" fontAlgn="ctr"/>
                      <a:r>
                        <a:rPr lang="en-ZA" sz="1200" b="1" i="0" u="none" strike="noStrike">
                          <a:solidFill>
                            <a:srgbClr val="000000"/>
                          </a:solidFill>
                          <a:effectLst/>
                          <a:latin typeface="Calibri" panose="020F0502020204030204" pitchFamily="34" charset="0"/>
                        </a:rPr>
                        <a:t>Total 17 Community Reported Serious Crimes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408 921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417 293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396 466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347 920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380 387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32 467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17"/>
                  </a:ext>
                </a:extLst>
              </a:tr>
              <a:tr h="202467">
                <a:tc gridSpan="8">
                  <a:txBody>
                    <a:bodyPr/>
                    <a:lstStyle/>
                    <a:p>
                      <a:pPr algn="ctr" fontAlgn="b"/>
                      <a:r>
                        <a:rPr lang="en-ZA" sz="1200" b="1" i="0" u="none" strike="noStrike">
                          <a:solidFill>
                            <a:srgbClr val="000000"/>
                          </a:solidFill>
                          <a:effectLst/>
                          <a:latin typeface="Calibri" panose="020F0502020204030204" pitchFamily="34" charset="0"/>
                        </a:rPr>
                        <a:t>CRIME DETECTED AS A RESULT OF POLICE ACTION </a:t>
                      </a:r>
                    </a:p>
                  </a:txBody>
                  <a:tcPr marL="4703" marR="4703" marT="47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8"/>
                  </a:ext>
                </a:extLst>
              </a:tr>
              <a:tr h="202467">
                <a:tc>
                  <a:txBody>
                    <a:bodyPr/>
                    <a:lstStyle/>
                    <a:p>
                      <a:pPr algn="l" fontAlgn="ctr"/>
                      <a:r>
                        <a:rPr lang="en-ZA" sz="1200" b="0" i="0" u="none" strike="noStrike">
                          <a:solidFill>
                            <a:srgbClr val="000000"/>
                          </a:solidFill>
                          <a:effectLst/>
                          <a:latin typeface="Calibri" panose="020F0502020204030204" pitchFamily="34" charset="0"/>
                        </a:rPr>
                        <a:t>Illegal possession of firearms and ammunition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4 071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3 854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3 607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3 184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3 542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358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19"/>
                  </a:ext>
                </a:extLst>
              </a:tr>
              <a:tr h="202467">
                <a:tc>
                  <a:txBody>
                    <a:bodyPr/>
                    <a:lstStyle/>
                    <a:p>
                      <a:pPr algn="l" fontAlgn="ctr"/>
                      <a:r>
                        <a:rPr lang="en-ZA" sz="1200" b="0" i="0" u="none" strike="noStrike">
                          <a:solidFill>
                            <a:srgbClr val="000000"/>
                          </a:solidFill>
                          <a:effectLst/>
                          <a:latin typeface="Calibri" panose="020F0502020204030204" pitchFamily="34" charset="0"/>
                        </a:rPr>
                        <a:t>Drug-related crime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82 456</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41 810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43 344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35 932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42 309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6 377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17,7%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20"/>
                  </a:ext>
                </a:extLst>
              </a:tr>
              <a:tr h="202467">
                <a:tc>
                  <a:txBody>
                    <a:bodyPr/>
                    <a:lstStyle/>
                    <a:p>
                      <a:pPr algn="l" fontAlgn="ctr"/>
                      <a:r>
                        <a:rPr lang="en-ZA" sz="1200" b="0" i="0" u="none" strike="noStrike">
                          <a:solidFill>
                            <a:srgbClr val="000000"/>
                          </a:solidFill>
                          <a:effectLst/>
                          <a:latin typeface="Calibri" panose="020F0502020204030204" pitchFamily="34" charset="0"/>
                        </a:rPr>
                        <a:t>Driving under the influence of alcohol or drugs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19 354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19 657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19 330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8 583</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11 992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3 409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39,7%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21"/>
                  </a:ext>
                </a:extLst>
              </a:tr>
              <a:tr h="202467">
                <a:tc>
                  <a:txBody>
                    <a:bodyPr/>
                    <a:lstStyle/>
                    <a:p>
                      <a:pPr algn="l" fontAlgn="ctr"/>
                      <a:r>
                        <a:rPr lang="en-ZA" sz="1200" b="0" i="0" u="none" strike="noStrike">
                          <a:solidFill>
                            <a:srgbClr val="000000"/>
                          </a:solidFill>
                          <a:effectLst/>
                          <a:latin typeface="Calibri" panose="020F0502020204030204" pitchFamily="34" charset="0"/>
                        </a:rPr>
                        <a:t>Sexual Offences detected as a result of police action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1 774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2 389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2 377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2 335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2 308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 xmlns:a16="http://schemas.microsoft.com/office/drawing/2014/main" val="10022"/>
                  </a:ext>
                </a:extLst>
              </a:tr>
              <a:tr h="202467">
                <a:tc>
                  <a:txBody>
                    <a:bodyPr/>
                    <a:lstStyle/>
                    <a:p>
                      <a:pPr algn="l" fontAlgn="ctr"/>
                      <a:r>
                        <a:rPr lang="en-ZA" sz="1200" b="1" i="0" u="none" strike="noStrike">
                          <a:solidFill>
                            <a:srgbClr val="000000"/>
                          </a:solidFill>
                          <a:effectLst/>
                          <a:latin typeface="Calibri" panose="020F0502020204030204" pitchFamily="34" charset="0"/>
                        </a:rPr>
                        <a:t>Total Crime Detected As A Result Of Police Action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107 655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67 710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68 658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50 034</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60 151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10 117</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20,2%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val="25707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274639"/>
            <a:ext cx="8454568" cy="950751"/>
          </a:xfrm>
        </p:spPr>
        <p:txBody>
          <a:bodyPr>
            <a:noAutofit/>
          </a:bodyPr>
          <a:lstStyle/>
          <a:p>
            <a:r>
              <a:rPr lang="en-ZA" sz="2200" dirty="0">
                <a:latin typeface="Arial" panose="020B0604020202020204" pitchFamily="34" charset="0"/>
              </a:rPr>
              <a:t>17 COMMUNITY-REPORTED SERIOUS CRIMES </a:t>
            </a:r>
            <a:br>
              <a:rPr lang="en-ZA" sz="2200" dirty="0">
                <a:latin typeface="Arial" panose="020B0604020202020204" pitchFamily="34" charset="0"/>
              </a:rPr>
            </a:br>
            <a:r>
              <a:rPr lang="en-ZA" sz="2200" dirty="0">
                <a:latin typeface="Arial" panose="020B0604020202020204" pitchFamily="34" charset="0"/>
              </a:rPr>
              <a:t>TREND OVER THREE-MONTH PERIOD</a:t>
            </a:r>
            <a:endParaRPr lang="en-ZA" sz="2200" dirty="0"/>
          </a:p>
        </p:txBody>
      </p:sp>
      <p:sp>
        <p:nvSpPr>
          <p:cNvPr id="4" name="Slide Number Placeholder 3"/>
          <p:cNvSpPr>
            <a:spLocks noGrp="1"/>
          </p:cNvSpPr>
          <p:nvPr>
            <p:ph type="sldNum" sz="quarter" idx="12"/>
          </p:nvPr>
        </p:nvSpPr>
        <p:spPr>
          <a:xfrm>
            <a:off x="11218333" y="6583680"/>
            <a:ext cx="973667" cy="274320"/>
          </a:xfrm>
        </p:spPr>
        <p:txBody>
          <a:bodyPr/>
          <a:lstStyle/>
          <a:p>
            <a:fld id="{8BCE3E3E-AAEA-2C4F-AAAF-D5D0D3B13C3A}" type="slidenum">
              <a:rPr lang="en-US" sz="1600" smtClean="0">
                <a:solidFill>
                  <a:prstClr val="black">
                    <a:tint val="75000"/>
                  </a:prstClr>
                </a:solidFill>
              </a:rPr>
              <a:pPr/>
              <a:t>6</a:t>
            </a:fld>
            <a:endParaRPr lang="en-US" sz="1600"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86383" y="1435702"/>
            <a:ext cx="11119104" cy="5358290"/>
          </a:xfrm>
          <a:prstGeom prst="rect">
            <a:avLst/>
          </a:prstGeom>
        </p:spPr>
      </p:pic>
      <p:sp>
        <p:nvSpPr>
          <p:cNvPr id="5" name="Rounded Rectangular Callout 4"/>
          <p:cNvSpPr/>
          <p:nvPr/>
        </p:nvSpPr>
        <p:spPr>
          <a:xfrm>
            <a:off x="7827264" y="2310666"/>
            <a:ext cx="4078224" cy="347472"/>
          </a:xfrm>
          <a:prstGeom prst="wedgeRoundRectCallout">
            <a:avLst>
              <a:gd name="adj1" fmla="val -10307"/>
              <a:gd name="adj2" fmla="val -9539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Adjusted Level 1 (1Mar21 to 30 May 21)</a:t>
            </a:r>
            <a:endParaRPr lang="en-ZA" dirty="0">
              <a:solidFill>
                <a:schemeClr val="bg1"/>
              </a:solidFill>
            </a:endParaRPr>
          </a:p>
        </p:txBody>
      </p:sp>
      <p:sp>
        <p:nvSpPr>
          <p:cNvPr id="6" name="Rounded Rectangular Callout 5"/>
          <p:cNvSpPr/>
          <p:nvPr/>
        </p:nvSpPr>
        <p:spPr>
          <a:xfrm>
            <a:off x="2911489" y="2584892"/>
            <a:ext cx="4120247" cy="347472"/>
          </a:xfrm>
          <a:prstGeom prst="wedgeRoundRectCallout">
            <a:avLst>
              <a:gd name="adj1" fmla="val 30989"/>
              <a:gd name="adj2" fmla="val -7434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Adjusted Level 3 (29 Dec20 to 28 Feb21)</a:t>
            </a:r>
            <a:endParaRPr lang="en-ZA" dirty="0">
              <a:solidFill>
                <a:schemeClr val="bg1"/>
              </a:solidFill>
            </a:endParaRPr>
          </a:p>
        </p:txBody>
      </p:sp>
      <p:sp>
        <p:nvSpPr>
          <p:cNvPr id="7" name="Rounded Rectangular Callout 6"/>
          <p:cNvSpPr/>
          <p:nvPr/>
        </p:nvSpPr>
        <p:spPr>
          <a:xfrm>
            <a:off x="3078803" y="1156810"/>
            <a:ext cx="6534263" cy="347472"/>
          </a:xfrm>
          <a:prstGeom prst="wedgeRoundRectCallout">
            <a:avLst>
              <a:gd name="adj1" fmla="val 20874"/>
              <a:gd name="adj2" fmla="val 120394"/>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Adjusted Level 1 (1 Oct21 to 4 Apr22)</a:t>
            </a:r>
            <a:endParaRPr lang="en-ZA" dirty="0"/>
          </a:p>
        </p:txBody>
      </p:sp>
    </p:spTree>
    <p:extLst>
      <p:ext uri="{BB962C8B-B14F-4D97-AF65-F5344CB8AC3E}">
        <p14:creationId xmlns:p14="http://schemas.microsoft.com/office/powerpoint/2010/main" val="270481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68" y="182099"/>
            <a:ext cx="7020272" cy="950751"/>
          </a:xfrm>
        </p:spPr>
        <p:txBody>
          <a:bodyPr>
            <a:normAutofit/>
          </a:bodyPr>
          <a:lstStyle/>
          <a:p>
            <a:r>
              <a:rPr lang="en-ZA" sz="2200" dirty="0">
                <a:latin typeface="Arial" panose="020B0604020202020204" pitchFamily="34" charset="0"/>
              </a:rPr>
              <a:t>17 COMMUNITY-REPORTED SERIOUS CRIMES </a:t>
            </a:r>
            <a:br>
              <a:rPr lang="en-ZA" sz="2200" dirty="0">
                <a:latin typeface="Arial" panose="020B0604020202020204" pitchFamily="34" charset="0"/>
              </a:rPr>
            </a:br>
            <a:r>
              <a:rPr lang="en-ZA" sz="2200" dirty="0">
                <a:latin typeface="Arial" panose="020B0604020202020204" pitchFamily="34" charset="0"/>
              </a:rPr>
              <a:t>TOP 30 STATIONS</a:t>
            </a:r>
            <a:r>
              <a:rPr lang="en-ZA" sz="2200" dirty="0">
                <a:solidFill>
                  <a:srgbClr val="FF0000"/>
                </a:solidFill>
                <a:latin typeface="Arial" panose="020B0604020202020204" pitchFamily="34" charset="0"/>
              </a:rPr>
              <a:t> </a:t>
            </a:r>
            <a:r>
              <a:rPr lang="en-ZA" sz="2200" dirty="0">
                <a:solidFill>
                  <a:schemeClr val="accent6">
                    <a:lumMod val="50000"/>
                  </a:schemeClr>
                </a:solidFill>
                <a:latin typeface="Arial" panose="020B0604020202020204" pitchFamily="34" charset="0"/>
              </a:rPr>
              <a:t>        </a:t>
            </a:r>
            <a:endParaRPr lang="en-ZA" sz="2200" dirty="0">
              <a:solidFill>
                <a:schemeClr val="accent6">
                  <a:lumMod val="50000"/>
                </a:schemeClr>
              </a:solidFill>
            </a:endParaRPr>
          </a:p>
        </p:txBody>
      </p:sp>
      <p:sp>
        <p:nvSpPr>
          <p:cNvPr id="4" name="Slide Number Placeholder 3"/>
          <p:cNvSpPr>
            <a:spLocks noGrp="1"/>
          </p:cNvSpPr>
          <p:nvPr>
            <p:ph type="sldNum" sz="quarter" idx="12"/>
          </p:nvPr>
        </p:nvSpPr>
        <p:spPr>
          <a:xfrm>
            <a:off x="10058400" y="6497644"/>
            <a:ext cx="2133600" cy="365125"/>
          </a:xfrm>
        </p:spPr>
        <p:txBody>
          <a:bodyPr/>
          <a:lstStyle/>
          <a:p>
            <a:fld id="{8BCE3E3E-AAEA-2C4F-AAAF-D5D0D3B13C3A}" type="slidenum">
              <a:rPr lang="en-US" sz="1600" smtClean="0">
                <a:solidFill>
                  <a:prstClr val="black">
                    <a:tint val="75000"/>
                  </a:prstClr>
                </a:solidFill>
              </a:rPr>
              <a:pPr/>
              <a:t>7</a:t>
            </a:fld>
            <a:endParaRPr lang="en-US" sz="1600"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819912" y="1236837"/>
            <a:ext cx="11131296" cy="5443369"/>
          </a:xfrm>
          <a:prstGeom prst="rect">
            <a:avLst/>
          </a:prstGeom>
          <a:solidFill>
            <a:schemeClr val="bg1"/>
          </a:solidFill>
        </p:spPr>
      </p:pic>
    </p:spTree>
    <p:extLst>
      <p:ext uri="{BB962C8B-B14F-4D97-AF65-F5344CB8AC3E}">
        <p14:creationId xmlns:p14="http://schemas.microsoft.com/office/powerpoint/2010/main" val="349505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44" y="547048"/>
            <a:ext cx="10786872" cy="940556"/>
          </a:xfrm>
        </p:spPr>
        <p:txBody>
          <a:bodyPr>
            <a:normAutofit/>
          </a:bodyPr>
          <a:lstStyle/>
          <a:p>
            <a:r>
              <a:rPr lang="en-ZA" sz="2400" dirty="0"/>
              <a:t>CONTACT CRIME</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8</a:t>
            </a:fld>
            <a:endParaRPr lang="en-US" dirty="0">
              <a:solidFill>
                <a:prstClr val="black">
                  <a:tint val="75000"/>
                </a:prstClr>
              </a:solidFill>
            </a:endParaRPr>
          </a:p>
        </p:txBody>
      </p:sp>
      <p:sp>
        <p:nvSpPr>
          <p:cNvPr id="6" name="Title 2"/>
          <p:cNvSpPr txBox="1">
            <a:spLocks/>
          </p:cNvSpPr>
          <p:nvPr/>
        </p:nvSpPr>
        <p:spPr bwMode="auto">
          <a:xfrm>
            <a:off x="809244" y="1197864"/>
            <a:ext cx="10789920" cy="5406918"/>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a:defRPr/>
            </a:pPr>
            <a:r>
              <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Contact crime refers to crimes in which the victims are the targets of violence or instances where the victims are in the vicinity of property that criminals target and are subjected to the use of or threats of violence by perpetrators.</a:t>
            </a:r>
          </a:p>
          <a:p>
            <a:pPr algn="just">
              <a:defRPr/>
            </a:pPr>
            <a:endPar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Selected Contact Crimes :</a:t>
            </a:r>
          </a:p>
          <a:p>
            <a:pPr marL="915987" lvl="1" indent="-285750" algn="l">
              <a:buFont typeface="Wingdings" panose="05000000000000000000" pitchFamily="2" charset="2"/>
              <a:buChar char="ü"/>
              <a:defRPr/>
            </a:pPr>
            <a:r>
              <a:rPr lang="en-ZA" sz="18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Causative factors</a:t>
            </a:r>
          </a:p>
          <a:p>
            <a:pPr marL="915987" lvl="1" indent="-285750" algn="l">
              <a:buFont typeface="Wingdings" panose="05000000000000000000" pitchFamily="2" charset="2"/>
              <a:buChar char="ü"/>
              <a:defRPr/>
            </a:pPr>
            <a:r>
              <a:rPr lang="en-ZA" sz="18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Place of occurrence</a:t>
            </a: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Murder</a:t>
            </a: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Rape</a:t>
            </a:r>
            <a:endParaRPr lang="en-ZA" sz="18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Selected Contact Crimes against women and children</a:t>
            </a:r>
            <a:endPar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lvl="0" indent="-363538" defTabSz="914400" eaLnBrk="1" fontAlgn="auto" hangingPunct="1">
              <a:spcBef>
                <a:spcPts val="0"/>
              </a:spcBef>
              <a:spcAft>
                <a:spcPts val="0"/>
              </a:spcAft>
              <a:buFont typeface="Arial" panose="020B0604020202020204" pitchFamily="34" charset="0"/>
              <a:buChar char="•"/>
              <a:defRPr/>
            </a:pPr>
            <a:r>
              <a:rPr lang="en-ZA" sz="1800" b="0" dirty="0">
                <a:solidFill>
                  <a:srgbClr val="335B74">
                    <a:lumMod val="50000"/>
                  </a:srgbClr>
                </a:solidFill>
                <a:latin typeface="Segoe UI" panose="020B0502040204020203" pitchFamily="34" charset="0"/>
                <a:ea typeface="Segoe UI" panose="020B0502040204020203" pitchFamily="34" charset="0"/>
                <a:cs typeface="Segoe UI" panose="020B0502040204020203" pitchFamily="34" charset="0"/>
              </a:rPr>
              <a:t>Selected </a:t>
            </a:r>
            <a:r>
              <a:rPr lang="en-ZA" sz="1800" b="0" dirty="0" smtClean="0">
                <a:solidFill>
                  <a:srgbClr val="335B74">
                    <a:lumMod val="50000"/>
                  </a:srgbClr>
                </a:solidFill>
                <a:latin typeface="Segoe UI" panose="020B0502040204020203" pitchFamily="34" charset="0"/>
                <a:ea typeface="Segoe UI" panose="020B0502040204020203" pitchFamily="34" charset="0"/>
                <a:cs typeface="Segoe UI" panose="020B0502040204020203" pitchFamily="34" charset="0"/>
              </a:rPr>
              <a:t>Domestic Violence Related Crimes</a:t>
            </a:r>
            <a:endParaRPr lang="en-ZA" sz="1800" b="0" dirty="0">
              <a:solidFill>
                <a:srgbClr val="335B74">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Kidnapping</a:t>
            </a:r>
            <a:endPar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with aggravating circumstances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Carjacking</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160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transit</a:t>
            </a:r>
            <a:endPar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endParaRPr lang="en-ZA" sz="1800" dirty="0">
              <a:solidFill>
                <a:schemeClr val="tx2">
                  <a:lumMod val="50000"/>
                </a:schemeClr>
              </a:solidFill>
              <a:latin typeface="+mn-lt"/>
              <a:ea typeface="+mn-ea"/>
              <a:cs typeface="+mn-cs"/>
            </a:endParaRPr>
          </a:p>
          <a:p>
            <a:pPr marL="536575" lvl="0" indent="-363538" defTabSz="914400" eaLnBrk="1" fontAlgn="auto" hangingPunct="1">
              <a:spcBef>
                <a:spcPts val="0"/>
              </a:spcBef>
              <a:spcAft>
                <a:spcPts val="0"/>
              </a:spcAft>
              <a:buFont typeface="Arial" panose="020B0604020202020204" pitchFamily="34" charset="0"/>
              <a:buChar char="•"/>
              <a:defRPr/>
            </a:pPr>
            <a:r>
              <a:rPr lang="en-ZA" sz="1800" b="0" dirty="0" smtClean="0">
                <a:solidFill>
                  <a:srgbClr val="335B74">
                    <a:lumMod val="50000"/>
                  </a:srgbClr>
                </a:solidFill>
                <a:latin typeface="Segoe UI" panose="020B0502040204020203" pitchFamily="34" charset="0"/>
                <a:ea typeface="Segoe UI" panose="020B0502040204020203" pitchFamily="34" charset="0"/>
                <a:cs typeface="Segoe UI" panose="020B0502040204020203" pitchFamily="34" charset="0"/>
              </a:rPr>
              <a:t>Stock Theft</a:t>
            </a:r>
            <a:endParaRPr lang="en-ZA" sz="1800" b="0" dirty="0">
              <a:solidFill>
                <a:srgbClr val="335B74">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ight Brace 2"/>
          <p:cNvSpPr/>
          <p:nvPr/>
        </p:nvSpPr>
        <p:spPr>
          <a:xfrm>
            <a:off x="5097016" y="5038344"/>
            <a:ext cx="480824" cy="8209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5" name="Rectangle 4"/>
          <p:cNvSpPr/>
          <p:nvPr/>
        </p:nvSpPr>
        <p:spPr>
          <a:xfrm>
            <a:off x="5734628" y="5256215"/>
            <a:ext cx="936104" cy="504056"/>
          </a:xfrm>
          <a:prstGeom prst="rect">
            <a:avLst/>
          </a:pr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Trio</a:t>
            </a:r>
          </a:p>
        </p:txBody>
      </p:sp>
    </p:spTree>
    <p:extLst>
      <p:ext uri="{BB962C8B-B14F-4D97-AF65-F5344CB8AC3E}">
        <p14:creationId xmlns:p14="http://schemas.microsoft.com/office/powerpoint/2010/main" val="413584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01487"/>
            <a:ext cx="8477960" cy="950751"/>
          </a:xfrm>
        </p:spPr>
        <p:txBody>
          <a:bodyPr>
            <a:noAutofit/>
          </a:bodyPr>
          <a:lstStyle/>
          <a:p>
            <a:r>
              <a:rPr lang="en-ZA" sz="2400" dirty="0"/>
              <a:t>CONTACT CRIME</a:t>
            </a:r>
            <a:br>
              <a:rPr lang="en-ZA" sz="2400" dirty="0"/>
            </a:br>
            <a:r>
              <a:rPr lang="en-ZA" sz="2400" dirty="0"/>
              <a:t>TREND OVER THREE-MONTH PERIOD</a:t>
            </a:r>
            <a:r>
              <a:rPr lang="en-ZA" sz="2400" dirty="0">
                <a:solidFill>
                  <a:schemeClr val="accent6">
                    <a:lumMod val="50000"/>
                  </a:schemeClr>
                </a:solidFill>
                <a:latin typeface="Arial" panose="020B0604020202020204" pitchFamily="34" charset="0"/>
              </a:rPr>
              <a:t>  </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9</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807140" y="1087732"/>
            <a:ext cx="11125780" cy="5664751"/>
          </a:xfrm>
          <a:prstGeom prst="rect">
            <a:avLst/>
          </a:prstGeom>
        </p:spPr>
      </p:pic>
    </p:spTree>
    <p:extLst>
      <p:ext uri="{BB962C8B-B14F-4D97-AF65-F5344CB8AC3E}">
        <p14:creationId xmlns:p14="http://schemas.microsoft.com/office/powerpoint/2010/main" val="172091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C53398A652E0C4AAC14212AAB064AD0" ma:contentTypeVersion="4" ma:contentTypeDescription="Create a new document." ma:contentTypeScope="" ma:versionID="e2f8643f13a170fd084cf970ded3d32f">
  <xsd:schema xmlns:xsd="http://www.w3.org/2001/XMLSchema" xmlns:xs="http://www.w3.org/2001/XMLSchema" xmlns:p="http://schemas.microsoft.com/office/2006/metadata/properties" xmlns:ns2="22fefb09-4368-45d4-a480-36b6af93635f" xmlns:ns3="63ff2a89-b0ec-4d29-8d32-ee96a50f5001" targetNamespace="http://schemas.microsoft.com/office/2006/metadata/properties" ma:root="true" ma:fieldsID="ab1437c5b0e77787c510c85c578ab30b" ns2:_="" ns3:_="">
    <xsd:import namespace="22fefb09-4368-45d4-a480-36b6af93635f"/>
    <xsd:import namespace="63ff2a89-b0ec-4d29-8d32-ee96a50f500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fb09-4368-45d4-a480-36b6af9363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ff2a89-b0ec-4d29-8d32-ee96a50f500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2fefb09-4368-45d4-a480-36b6af93635f">Z4RJZVM3C235-101-1326</_dlc_DocId>
    <_dlc_DocIdUrl xmlns="22fefb09-4368-45d4-a480-36b6af93635f">
      <Url>https://teams.sharepoint.saps.gov.za/sites/tas/RD/sm/_layouts/15/DocIdRedir.aspx?ID=Z4RJZVM3C235-101-1326</Url>
      <Description>Z4RJZVM3C235-101-1326</Description>
    </_dlc_DocIdUrl>
  </documentManagement>
</p:properties>
</file>

<file path=customXml/itemProps1.xml><?xml version="1.0" encoding="utf-8"?>
<ds:datastoreItem xmlns:ds="http://schemas.openxmlformats.org/officeDocument/2006/customXml" ds:itemID="{54BDF16E-058A-4764-906E-A0C684AAD8B3}">
  <ds:schemaRefs>
    <ds:schemaRef ds:uri="http://schemas.microsoft.com/sharepoint/events"/>
  </ds:schemaRefs>
</ds:datastoreItem>
</file>

<file path=customXml/itemProps2.xml><?xml version="1.0" encoding="utf-8"?>
<ds:datastoreItem xmlns:ds="http://schemas.openxmlformats.org/officeDocument/2006/customXml" ds:itemID="{3EF98173-96AB-4EF0-89B5-8DB428DE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fb09-4368-45d4-a480-36b6af93635f"/>
    <ds:schemaRef ds:uri="63ff2a89-b0ec-4d29-8d32-ee96a50f5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69C68C-7491-43FB-BEC8-3434FCCC5EE2}">
  <ds:schemaRefs>
    <ds:schemaRef ds:uri="http://schemas.microsoft.com/sharepoint/v3/contenttype/forms"/>
  </ds:schemaRefs>
</ds:datastoreItem>
</file>

<file path=customXml/itemProps4.xml><?xml version="1.0" encoding="utf-8"?>
<ds:datastoreItem xmlns:ds="http://schemas.openxmlformats.org/officeDocument/2006/customXml" ds:itemID="{43F3BFE0-B3E8-45C8-B98B-142D0D7A0793}">
  <ds:schemaRefs>
    <ds:schemaRef ds:uri="http://schemas.microsoft.com/office/infopath/2007/PartnerControls"/>
    <ds:schemaRef ds:uri="http://purl.org/dc/terms/"/>
    <ds:schemaRef ds:uri="22fefb09-4368-45d4-a480-36b6af93635f"/>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63ff2a89-b0ec-4d29-8d32-ee96a50f500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18871</TotalTime>
  <Words>2749</Words>
  <Application>Microsoft Office PowerPoint</Application>
  <PresentationFormat>Widescreen</PresentationFormat>
  <Paragraphs>1471</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Segoe UI</vt:lpstr>
      <vt:lpstr>Symbol</vt:lpstr>
      <vt:lpstr>Times New Roman</vt:lpstr>
      <vt:lpstr>Tw Cen MT</vt:lpstr>
      <vt:lpstr>Tw Cen MT Condensed</vt:lpstr>
      <vt:lpstr>Wingdings</vt:lpstr>
      <vt:lpstr>Wingdings 3</vt:lpstr>
      <vt:lpstr>Integral</vt:lpstr>
      <vt:lpstr>POLICE RECORDED CRIME STATISTICS REPUBLIC OF SOUTH AFRICA</vt:lpstr>
      <vt:lpstr>TABLE OF CONTENTS </vt:lpstr>
      <vt:lpstr>REPUBLIC OF SOUTH AFRICA  CRIME SITUATION</vt:lpstr>
      <vt:lpstr>SELECTED CONTACT CRIMES PER RATIO</vt:lpstr>
      <vt:lpstr>REPUBLIC OF SOUTH AFRICA  CRIME SITUATION</vt:lpstr>
      <vt:lpstr>17 COMMUNITY-REPORTED SERIOUS CRIMES  TREND OVER THREE-MONTH PERIOD</vt:lpstr>
      <vt:lpstr>17 COMMUNITY-REPORTED SERIOUS CRIMES  TOP 30 STATIONS         </vt:lpstr>
      <vt:lpstr>CONTACT CRIME</vt:lpstr>
      <vt:lpstr>CONTACT CRIME TREND OVER THREE-MONTH PERIOD  </vt:lpstr>
      <vt:lpstr>CONTACT CRIME  TOP 30 STATIONS </vt:lpstr>
      <vt:lpstr>SELECTED CAUSATIVE FACTORS MURDER, ATTEMPTED MURDER AND ASSAULT GBH  JAN TO MAR 2021/2022</vt:lpstr>
      <vt:lpstr>PLACE OF OCCURRENCE   SOME CATEGORIES OF CONTACT CRIME  JAN TO MAR 2021/2022</vt:lpstr>
      <vt:lpstr>MURDER  TREND OVER THREE-MONTH PERIOD</vt:lpstr>
      <vt:lpstr>Murder PER RATIO (PROVINCES)</vt:lpstr>
      <vt:lpstr>MURDER TOP 30 STATIONS </vt:lpstr>
      <vt:lpstr>MURDER: MOTIVE/CAUSATIVE FACTORS  JAN TO MAR 2021/2022</vt:lpstr>
      <vt:lpstr>CONTACT CRIME: LIQUOR AND DRUG-RELATED OFFENCES: 2021/2022</vt:lpstr>
      <vt:lpstr>MURDER OF MEMBERS OF THE POLICE ON/OFF DUTY MEMBERS TREND OVER THREE-MONTH PERIOD</vt:lpstr>
      <vt:lpstr>MURDERS OF FARMING COMMUNITY  TREND OVER THREE-MONTH PERIOD</vt:lpstr>
      <vt:lpstr>RAPE  TREND OVER THREE-MONTH PERIOD</vt:lpstr>
      <vt:lpstr>Rape PER RATIO (PROVINCES)</vt:lpstr>
      <vt:lpstr> RAPE TOP 30 STATIONS </vt:lpstr>
      <vt:lpstr>RAPE  PLACE OF OCCURRENCE</vt:lpstr>
      <vt:lpstr>SELECTED CONTACT CRIMES AGAINST WOMEN AND CHILDREN MURDER, ATTEMPTED MURDER AND ASSAULT GBH  JAN TO MAR 2021/2022</vt:lpstr>
      <vt:lpstr>SELECTED DOMESTIC VIOLENCE-RELATED CRIMES JAN TO MAR 2021/2022 BY PROVINCIAL BREAKDOWN AND SEX</vt:lpstr>
      <vt:lpstr>KIDNAPPING TREND OVER THREE-MONTH PERIOD</vt:lpstr>
      <vt:lpstr>KIDNAPPING  TOP 30 STATIONS</vt:lpstr>
      <vt:lpstr>KIDNAPPING: CIRCUMSTANCES/CAUSATIVE FACTORS</vt:lpstr>
      <vt:lpstr>SOME SUB-CATEGORIES OF ROBBERY WITH AGGRAVATING CIRCUMSTANCES CRIMES</vt:lpstr>
      <vt:lpstr>TRIO CRIMES TREND OVER THREE-MONTH PERIOD</vt:lpstr>
      <vt:lpstr> TRIO CRIMES TOP 30 STATIONS </vt:lpstr>
      <vt:lpstr>CARJACKING  TREND OVER THREE-MONTH PERIOD</vt:lpstr>
      <vt:lpstr>CARJACKING  TOP 30 STATION</vt:lpstr>
      <vt:lpstr>ROBBERY AT NON-RESIDENTIAL PREMISES  TREND OVER THREE-MONTH PERIOD</vt:lpstr>
      <vt:lpstr>ROBBERY AT NON-RESIDENTIAL PREMISES  TOP 30 STATIONS </vt:lpstr>
      <vt:lpstr>ROBBERY AT RESIDENTIAL PREMISES  TREND OVER THREE-MONTH PERIOD</vt:lpstr>
      <vt:lpstr>ROBBERY AT RESIDENTIAL PREMISES  TOP 30 STATIONS </vt:lpstr>
      <vt:lpstr>ROBBERY OF CASH IN TRANSIT  TREND OVER THREE-MONTH PERIOD</vt:lpstr>
      <vt:lpstr>ROBBERY OF CASH IN TRANSIT TOP 30 STATIONS </vt:lpstr>
      <vt:lpstr>STOCK THEFT  TRENDS OVER THREE-MONTH PERIOD</vt:lpstr>
      <vt:lpstr>STOCK THEFT  TOP 30 STATIONS</vt:lpstr>
      <vt:lpstr>CORE DIVERSION UNREST AND PEACEFUL CROWD MANAGEMENT QUARTER FOUR (JANUARY TO MARCH 2022)</vt:lpstr>
      <vt:lpstr>PowerPoint Presentation</vt:lpstr>
    </vt:vector>
  </TitlesOfParts>
  <Company>SAPS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Response Plan</dc:title>
  <dc:creator>Major General Rabie</dc:creator>
  <cp:lastModifiedBy>Crime Registrar:Comp Head:Sekhukhune N- Maj Gen</cp:lastModifiedBy>
  <cp:revision>970</cp:revision>
  <cp:lastPrinted>2022-06-01T13:01:03Z</cp:lastPrinted>
  <dcterms:created xsi:type="dcterms:W3CDTF">2019-09-14T12:11:30Z</dcterms:created>
  <dcterms:modified xsi:type="dcterms:W3CDTF">2022-06-01T13:11:20Z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0x0101004C53398A652E0C4AAC14212AAB064AD0</vt:lpwstr>
  </property>
  <property fmtid="{D5CDD505-2E9C-101B-9397-08002B2CF9AE}" pid="3" name="_dlc_DocIdItemGuid">
    <vt:lpwstr>15be8864-0761-434b-8141-b521f0e1f406</vt:lpwstr>
  </property>
</Properties>
</file>