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 id="2147483703" r:id="rId5"/>
    <p:sldMasterId id="2147483709" r:id="rId6"/>
    <p:sldMasterId id="2147483722" r:id="rId7"/>
    <p:sldMasterId id="2147483728" r:id="rId8"/>
  </p:sldMasterIdLst>
  <p:notesMasterIdLst>
    <p:notesMasterId r:id="rId60"/>
  </p:notesMasterIdLst>
  <p:sldIdLst>
    <p:sldId id="264" r:id="rId9"/>
    <p:sldId id="947" r:id="rId10"/>
    <p:sldId id="1162" r:id="rId11"/>
    <p:sldId id="1100" r:id="rId12"/>
    <p:sldId id="1134" r:id="rId13"/>
    <p:sldId id="1131" r:id="rId14"/>
    <p:sldId id="1102" r:id="rId15"/>
    <p:sldId id="1133" r:id="rId16"/>
    <p:sldId id="1135" r:id="rId17"/>
    <p:sldId id="1098" r:id="rId18"/>
    <p:sldId id="1079" r:id="rId19"/>
    <p:sldId id="1108" r:id="rId20"/>
    <p:sldId id="1096" r:id="rId21"/>
    <p:sldId id="1110" r:id="rId22"/>
    <p:sldId id="1111" r:id="rId23"/>
    <p:sldId id="1177" r:id="rId24"/>
    <p:sldId id="1178" r:id="rId25"/>
    <p:sldId id="1179" r:id="rId26"/>
    <p:sldId id="1175" r:id="rId27"/>
    <p:sldId id="1126" r:id="rId28"/>
    <p:sldId id="747" r:id="rId29"/>
    <p:sldId id="1176" r:id="rId30"/>
    <p:sldId id="580" r:id="rId31"/>
    <p:sldId id="1091" r:id="rId32"/>
    <p:sldId id="1018" r:id="rId33"/>
    <p:sldId id="1071" r:id="rId34"/>
    <p:sldId id="1137" r:id="rId35"/>
    <p:sldId id="1138" r:id="rId36"/>
    <p:sldId id="996" r:id="rId37"/>
    <p:sldId id="564" r:id="rId38"/>
    <p:sldId id="565" r:id="rId39"/>
    <p:sldId id="999" r:id="rId40"/>
    <p:sldId id="1055" r:id="rId41"/>
    <p:sldId id="1136" r:id="rId42"/>
    <p:sldId id="1164" r:id="rId43"/>
    <p:sldId id="1139" r:id="rId44"/>
    <p:sldId id="1165" r:id="rId45"/>
    <p:sldId id="1171" r:id="rId46"/>
    <p:sldId id="1174" r:id="rId47"/>
    <p:sldId id="1140" r:id="rId48"/>
    <p:sldId id="1141" r:id="rId49"/>
    <p:sldId id="1142" r:id="rId50"/>
    <p:sldId id="1143" r:id="rId51"/>
    <p:sldId id="1154" r:id="rId52"/>
    <p:sldId id="1155" r:id="rId53"/>
    <p:sldId id="1156" r:id="rId54"/>
    <p:sldId id="1157" r:id="rId55"/>
    <p:sldId id="1158" r:id="rId56"/>
    <p:sldId id="1159" r:id="rId57"/>
    <p:sldId id="1160" r:id="rId58"/>
    <p:sldId id="1161" r:id="rId59"/>
  </p:sldIdLst>
  <p:sldSz cx="9144000" cy="6840538"/>
  <p:notesSz cx="6797675" cy="99266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613"/>
    <a:srgbClr val="21409A"/>
    <a:srgbClr val="0033A1"/>
    <a:srgbClr val="00A3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56" autoAdjust="0"/>
    <p:restoredTop sz="94343" autoAdjust="0"/>
  </p:normalViewPr>
  <p:slideViewPr>
    <p:cSldViewPr snapToGrid="0" snapToObjects="1">
      <p:cViewPr varScale="1">
        <p:scale>
          <a:sx n="69" d="100"/>
          <a:sy n="69" d="100"/>
        </p:scale>
        <p:origin x="990" y="78"/>
      </p:cViewPr>
      <p:guideLst/>
    </p:cSldViewPr>
  </p:slideViewPr>
  <p:notesTextViewPr>
    <p:cViewPr>
      <p:scale>
        <a:sx n="1" d="1"/>
        <a:sy n="1" d="1"/>
      </p:scale>
      <p:origin x="0" y="0"/>
    </p:cViewPr>
  </p:notesTextViewPr>
  <p:sorterViewPr>
    <p:cViewPr varScale="1">
      <p:scale>
        <a:sx n="1" d="1"/>
        <a:sy n="1" d="1"/>
      </p:scale>
      <p:origin x="0" y="-10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odfreyM\Documents\My%20Documents\2019%20White%20Paper%20Implementation%20Plans_Aug2019\GERD-GDP%20policy%20brief\GERD_GDP%20Target%20modelling%2024%20October%20201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hristelW\Desktop\CW%20Now\Local%20Christel%2025.3.2020\R&amp;D%20survey%20graphs%202019_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2018790730322882"/>
          <c:y val="0.13094934674450148"/>
          <c:w val="0.69667468754852269"/>
          <c:h val="0.42619449072484583"/>
        </c:manualLayout>
      </c:layout>
      <c:bar3DChart>
        <c:barDir val="col"/>
        <c:grouping val="stacked"/>
        <c:varyColors val="0"/>
        <c:ser>
          <c:idx val="0"/>
          <c:order val="0"/>
          <c:tx>
            <c:strRef>
              <c:f>GERDInvestmentGap!$D$3</c:f>
              <c:strCache>
                <c:ptCount val="1"/>
                <c:pt idx="0">
                  <c:v>Estimated GERD</c:v>
                </c:pt>
              </c:strCache>
            </c:strRef>
          </c:tx>
          <c:spPr>
            <a:solidFill>
              <a:schemeClr val="accent6"/>
            </a:solidFill>
            <a:ln>
              <a:noFill/>
            </a:ln>
            <a:effectLst/>
            <a:sp3d/>
          </c:spPr>
          <c:invertIfNegative val="0"/>
          <c:dLbls>
            <c:dLbl>
              <c:idx val="0"/>
              <c:tx>
                <c:rich>
                  <a:bodyPr/>
                  <a:lstStyle/>
                  <a:p>
                    <a:r>
                      <a:rPr lang="en-US" b="1" dirty="0"/>
                      <a:t>56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D6-4675-849E-0A5686AB9CEE}"/>
                </c:ext>
              </c:extLst>
            </c:dLbl>
            <c:dLbl>
              <c:idx val="1"/>
              <c:tx>
                <c:rich>
                  <a:bodyPr/>
                  <a:lstStyle/>
                  <a:p>
                    <a:r>
                      <a:rPr lang="en-US" dirty="0">
                        <a:solidFill>
                          <a:schemeClr val="bg1"/>
                        </a:solidFill>
                      </a:rPr>
                      <a:t>62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D6-4675-849E-0A5686AB9CEE}"/>
                </c:ext>
              </c:extLst>
            </c:dLbl>
            <c:dLbl>
              <c:idx val="2"/>
              <c:tx>
                <c:rich>
                  <a:bodyPr/>
                  <a:lstStyle/>
                  <a:p>
                    <a:r>
                      <a:rPr lang="en-US" dirty="0"/>
                      <a:t>97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D6-4675-849E-0A5686AB9CEE}"/>
                </c:ext>
              </c:extLst>
            </c:dLbl>
            <c:spPr>
              <a:noFill/>
              <a:ln>
                <a:noFill/>
              </a:ln>
              <a:effectLst/>
            </c:spPr>
            <c:txPr>
              <a:bodyPr rot="0" spcFirstLastPara="1" vertOverflow="clip" horzOverflow="clip" vert="horz" wrap="square" lIns="36576" tIns="108000" rIns="36576" bIns="18288"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GERDInvestmentGap!$A$4:$A$6</c:f>
              <c:strCache>
                <c:ptCount val="3"/>
                <c:pt idx="0">
                  <c:v>What would have been GERD if it was 1% of GDP in 2017/18?</c:v>
                </c:pt>
                <c:pt idx="1">
                  <c:v>What should be the quantum of GERD at 1.1% of GDP in 2024?</c:v>
                </c:pt>
                <c:pt idx="2">
                  <c:v>What should be the quantum of GERD at 1.5% of GDP in 2030?</c:v>
                </c:pt>
              </c:strCache>
            </c:strRef>
          </c:cat>
          <c:val>
            <c:numRef>
              <c:f>GERDInvestmentGap!$D$4:$D$6</c:f>
              <c:numCache>
                <c:formatCode>_-* #,##0_-;\-* #,##0_-;_-* "-"??_-;_-@_-</c:formatCode>
                <c:ptCount val="3"/>
                <c:pt idx="0">
                  <c:v>46535790000</c:v>
                </c:pt>
                <c:pt idx="1">
                  <c:v>58389011852.235306</c:v>
                </c:pt>
                <c:pt idx="2">
                  <c:v>92272043085.056076</c:v>
                </c:pt>
              </c:numCache>
            </c:numRef>
          </c:val>
          <c:extLst>
            <c:ext xmlns:c16="http://schemas.microsoft.com/office/drawing/2014/chart" uri="{C3380CC4-5D6E-409C-BE32-E72D297353CC}">
              <c16:uniqueId val="{00000003-D6D6-4675-849E-0A5686AB9CEE}"/>
            </c:ext>
          </c:extLst>
        </c:ser>
        <c:ser>
          <c:idx val="1"/>
          <c:order val="1"/>
          <c:tx>
            <c:strRef>
              <c:f>GERDInvestmentGap!$E$3</c:f>
              <c:strCache>
                <c:ptCount val="1"/>
                <c:pt idx="0">
                  <c:v>Actual GERD</c:v>
                </c:pt>
              </c:strCache>
            </c:strRef>
          </c:tx>
          <c:spPr>
            <a:solidFill>
              <a:schemeClr val="accent5"/>
            </a:solidFill>
            <a:ln>
              <a:noFill/>
            </a:ln>
            <a:effectLst/>
            <a:sp3d/>
          </c:spPr>
          <c:invertIfNegative val="0"/>
          <c:dLbls>
            <c:dLbl>
              <c:idx val="0"/>
              <c:tx>
                <c:rich>
                  <a:bodyPr rot="0" spcFirstLastPara="1" vertOverflow="clip" horzOverflow="clip" vert="horz" wrap="square" lIns="144000" tIns="108000" rIns="72000" bIns="18288" anchor="ctr" anchorCtr="1">
                    <a:spAutoFit/>
                  </a:bodyPr>
                  <a:lstStyle/>
                  <a:p>
                    <a:pPr>
                      <a:defRPr sz="1800" b="1" i="0" u="none" strike="noStrike" kern="1200" baseline="0">
                        <a:solidFill>
                          <a:schemeClr val="tx1"/>
                        </a:solidFill>
                        <a:latin typeface="+mn-lt"/>
                        <a:ea typeface="+mn-ea"/>
                        <a:cs typeface="+mn-cs"/>
                      </a:defRPr>
                    </a:pPr>
                    <a:r>
                      <a:rPr lang="en-US" dirty="0">
                        <a:solidFill>
                          <a:schemeClr val="tx1"/>
                        </a:solidFill>
                      </a:rPr>
                      <a:t>34</a:t>
                    </a:r>
                  </a:p>
                </c:rich>
              </c:tx>
              <c:spPr>
                <a:noFill/>
                <a:ln>
                  <a:noFill/>
                </a:ln>
                <a:effectLst/>
              </c:spPr>
              <c:txPr>
                <a:bodyPr rot="0" spcFirstLastPara="1" vertOverflow="clip" horzOverflow="clip" vert="horz" wrap="square" lIns="144000" tIns="108000" rIns="72000" bIns="18288"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4-D6D6-4675-849E-0A5686AB9CEE}"/>
                </c:ext>
              </c:extLst>
            </c:dLbl>
            <c:spPr>
              <a:noFill/>
              <a:ln>
                <a:noFill/>
              </a:ln>
              <a:effectLst/>
            </c:spPr>
            <c:txPr>
              <a:bodyPr rot="0" spcFirstLastPara="1" vertOverflow="ellipsis" vert="horz" wrap="square" lIns="144000" tIns="108000" rIns="72000" anchor="ctr" anchorCtr="1"/>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GERDInvestmentGap!$A$4:$A$6</c:f>
              <c:strCache>
                <c:ptCount val="3"/>
                <c:pt idx="0">
                  <c:v>What would have been GERD if it was 1% of GDP in 2017/18?</c:v>
                </c:pt>
                <c:pt idx="1">
                  <c:v>What should be the quantum of GERD at 1.1% of GDP in 2024?</c:v>
                </c:pt>
                <c:pt idx="2">
                  <c:v>What should be the quantum of GERD at 1.5% of GDP in 2030?</c:v>
                </c:pt>
              </c:strCache>
            </c:strRef>
          </c:cat>
          <c:val>
            <c:numRef>
              <c:f>GERDInvestmentGap!$E$4:$E$6</c:f>
              <c:numCache>
                <c:formatCode>General</c:formatCode>
                <c:ptCount val="3"/>
                <c:pt idx="0" formatCode="_-* #,##0_-;\-* #,##0_-;_-* &quot;-&quot;??_-;_-@_-">
                  <c:v>38724589960</c:v>
                </c:pt>
              </c:numCache>
            </c:numRef>
          </c:val>
          <c:extLst>
            <c:ext xmlns:c16="http://schemas.microsoft.com/office/drawing/2014/chart" uri="{C3380CC4-5D6E-409C-BE32-E72D297353CC}">
              <c16:uniqueId val="{00000005-D6D6-4675-849E-0A5686AB9CEE}"/>
            </c:ext>
          </c:extLst>
        </c:ser>
        <c:dLbls>
          <c:showLegendKey val="0"/>
          <c:showVal val="0"/>
          <c:showCatName val="0"/>
          <c:showSerName val="0"/>
          <c:showPercent val="0"/>
          <c:showBubbleSize val="0"/>
        </c:dLbls>
        <c:gapWidth val="150"/>
        <c:shape val="box"/>
        <c:axId val="549502608"/>
        <c:axId val="549501008"/>
        <c:axId val="0"/>
      </c:bar3DChart>
      <c:catAx>
        <c:axId val="5495026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501008"/>
        <c:crosses val="autoZero"/>
        <c:auto val="1"/>
        <c:lblAlgn val="ctr"/>
        <c:lblOffset val="100"/>
        <c:noMultiLvlLbl val="0"/>
      </c:catAx>
      <c:valAx>
        <c:axId val="549501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ZA" dirty="0"/>
                  <a:t>GERD</a:t>
                </a:r>
              </a:p>
            </c:rich>
          </c:tx>
          <c:layout>
            <c:manualLayout>
              <c:xMode val="edge"/>
              <c:yMode val="edge"/>
              <c:x val="8.5169526756267169E-2"/>
              <c:y val="0.3332360668437646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502608"/>
        <c:crosses val="autoZero"/>
        <c:crossBetween val="between"/>
        <c:dispUnits>
          <c:builtInUnit val="billions"/>
          <c:dispUnitsLbl>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30540908794396227"/>
          <c:y val="0.90365013123359572"/>
          <c:w val="0.39501602798212804"/>
          <c:h val="5.7060012768674187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Sheet5!$B$2</c:f>
              <c:strCache>
                <c:ptCount val="1"/>
                <c:pt idx="0">
                  <c:v>Percentage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Sheet5!$A$3:$A$12</c:f>
              <c:strCache>
                <c:ptCount val="10"/>
                <c:pt idx="0">
                  <c:v>2010/11</c:v>
                </c:pt>
                <c:pt idx="1">
                  <c:v>2011/12</c:v>
                </c:pt>
                <c:pt idx="2">
                  <c:v>2012/13</c:v>
                </c:pt>
                <c:pt idx="3">
                  <c:v>2013/14</c:v>
                </c:pt>
                <c:pt idx="4">
                  <c:v>2014/15</c:v>
                </c:pt>
                <c:pt idx="5">
                  <c:v>2015/16</c:v>
                </c:pt>
                <c:pt idx="6">
                  <c:v>2016/17</c:v>
                </c:pt>
                <c:pt idx="7">
                  <c:v>2017/18</c:v>
                </c:pt>
                <c:pt idx="8">
                  <c:v>2018/19</c:v>
                </c:pt>
                <c:pt idx="9">
                  <c:v>2019/20</c:v>
                </c:pt>
              </c:strCache>
            </c:strRef>
          </c:cat>
          <c:val>
            <c:numRef>
              <c:f>Sheet5!$B$3:$B$12</c:f>
              <c:numCache>
                <c:formatCode>General</c:formatCode>
                <c:ptCount val="10"/>
                <c:pt idx="0">
                  <c:v>0.66</c:v>
                </c:pt>
                <c:pt idx="1">
                  <c:v>0.67</c:v>
                </c:pt>
                <c:pt idx="2">
                  <c:v>0.67</c:v>
                </c:pt>
                <c:pt idx="3">
                  <c:v>0.66</c:v>
                </c:pt>
                <c:pt idx="4">
                  <c:v>0.71</c:v>
                </c:pt>
                <c:pt idx="5">
                  <c:v>0.73</c:v>
                </c:pt>
                <c:pt idx="6">
                  <c:v>0.75</c:v>
                </c:pt>
                <c:pt idx="7">
                  <c:v>0.76</c:v>
                </c:pt>
                <c:pt idx="8">
                  <c:v>0.69</c:v>
                </c:pt>
                <c:pt idx="9">
                  <c:v>0.62</c:v>
                </c:pt>
              </c:numCache>
            </c:numRef>
          </c:val>
          <c:smooth val="0"/>
          <c:extLst>
            <c:ext xmlns:c16="http://schemas.microsoft.com/office/drawing/2014/chart" uri="{C3380CC4-5D6E-409C-BE32-E72D297353CC}">
              <c16:uniqueId val="{00000000-612A-4FE0-92B5-7747D054C5F4}"/>
            </c:ext>
          </c:extLst>
        </c:ser>
        <c:dLbls>
          <c:showLegendKey val="0"/>
          <c:showVal val="0"/>
          <c:showCatName val="0"/>
          <c:showSerName val="0"/>
          <c:showPercent val="0"/>
          <c:showBubbleSize val="0"/>
        </c:dLbls>
        <c:marker val="1"/>
        <c:smooth val="0"/>
        <c:axId val="1379727215"/>
        <c:axId val="1379729711"/>
      </c:lineChart>
      <c:catAx>
        <c:axId val="1379727215"/>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dirty="0"/>
                  <a:t>Year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79729711"/>
        <c:crosses val="autoZero"/>
        <c:auto val="1"/>
        <c:lblAlgn val="ctr"/>
        <c:lblOffset val="100"/>
        <c:noMultiLvlLbl val="0"/>
      </c:catAx>
      <c:valAx>
        <c:axId val="1379729711"/>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dirty="0"/>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79727215"/>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14287-B7AB-4D67-9CBD-9753D30DB61E}"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E0B70638-55C6-43EB-9DA7-D10C45E79866}">
      <dgm:prSet phldrT="[Text]"/>
      <dgm:spPr/>
      <dgm:t>
        <a:bodyPr/>
        <a:lstStyle/>
        <a:p>
          <a:endParaRPr lang="en-US" dirty="0">
            <a:latin typeface="Arial" panose="020B0604020202020204" pitchFamily="34" charset="0"/>
            <a:cs typeface="Arial" panose="020B0604020202020204" pitchFamily="34" charset="0"/>
          </a:endParaRPr>
        </a:p>
      </dgm:t>
    </dgm:pt>
    <dgm:pt modelId="{B6CE8BAD-301A-48D4-BF6F-173ACC0D2C6F}" type="parTrans" cxnId="{91A7D8B4-D570-40AF-9647-D9377816D04B}">
      <dgm:prSet/>
      <dgm:spPr/>
      <dgm:t>
        <a:bodyPr/>
        <a:lstStyle/>
        <a:p>
          <a:endParaRPr lang="en-US">
            <a:latin typeface="Arial" panose="020B0604020202020204" pitchFamily="34" charset="0"/>
            <a:cs typeface="Arial" panose="020B0604020202020204" pitchFamily="34" charset="0"/>
          </a:endParaRPr>
        </a:p>
      </dgm:t>
    </dgm:pt>
    <dgm:pt modelId="{E6332E95-3243-4839-83BB-08CCCECA57CC}" type="sibTrans" cxnId="{91A7D8B4-D570-40AF-9647-D9377816D04B}">
      <dgm:prSet/>
      <dgm:spPr/>
      <dgm:t>
        <a:bodyPr/>
        <a:lstStyle/>
        <a:p>
          <a:endParaRPr lang="en-US">
            <a:latin typeface="Arial" panose="020B0604020202020204" pitchFamily="34" charset="0"/>
            <a:cs typeface="Arial" panose="020B0604020202020204" pitchFamily="34" charset="0"/>
          </a:endParaRPr>
        </a:p>
      </dgm:t>
    </dgm:pt>
    <dgm:pt modelId="{23E7949C-A0C1-44D9-BF69-637A6C528BC4}">
      <dgm:prSet phldrT="[Text]"/>
      <dgm:spPr/>
      <dgm:t>
        <a:bodyPr/>
        <a:lstStyle/>
        <a:p>
          <a:r>
            <a:rPr lang="en-US" b="1" dirty="0">
              <a:solidFill>
                <a:srgbClr val="FF0000"/>
              </a:solidFill>
              <a:latin typeface="Arial" panose="020B0604020202020204" pitchFamily="34" charset="0"/>
              <a:cs typeface="Arial" panose="020B0604020202020204" pitchFamily="34" charset="0"/>
            </a:rPr>
            <a:t>2019 STI White Paper </a:t>
          </a:r>
        </a:p>
      </dgm:t>
    </dgm:pt>
    <dgm:pt modelId="{806B396A-BF6A-42F3-9429-2EFE2B775876}" type="parTrans" cxnId="{780E1937-3702-487C-B1E7-2C41C3552B33}">
      <dgm:prSet/>
      <dgm:spPr/>
      <dgm:t>
        <a:bodyPr/>
        <a:lstStyle/>
        <a:p>
          <a:endParaRPr lang="en-US">
            <a:latin typeface="Arial" panose="020B0604020202020204" pitchFamily="34" charset="0"/>
            <a:cs typeface="Arial" panose="020B0604020202020204" pitchFamily="34" charset="0"/>
          </a:endParaRPr>
        </a:p>
      </dgm:t>
    </dgm:pt>
    <dgm:pt modelId="{1260DAEE-40EB-4888-B322-903DDEFB967D}" type="sibTrans" cxnId="{780E1937-3702-487C-B1E7-2C41C3552B33}">
      <dgm:prSet/>
      <dgm:spPr/>
      <dgm:t>
        <a:bodyPr/>
        <a:lstStyle/>
        <a:p>
          <a:endParaRPr lang="en-US">
            <a:latin typeface="Arial" panose="020B0604020202020204" pitchFamily="34" charset="0"/>
            <a:cs typeface="Arial" panose="020B0604020202020204" pitchFamily="34" charset="0"/>
          </a:endParaRPr>
        </a:p>
      </dgm:t>
    </dgm:pt>
    <dgm:pt modelId="{68BE3CB7-81B0-4AA5-A811-EA5D9731579A}">
      <dgm:prSet phldrT="[Text]"/>
      <dgm:spPr/>
      <dgm:t>
        <a:bodyPr/>
        <a:lstStyle/>
        <a:p>
          <a:r>
            <a:rPr lang="en-US" b="1" dirty="0">
              <a:solidFill>
                <a:srgbClr val="FF0000"/>
              </a:solidFill>
              <a:latin typeface="Arial" panose="020B0604020202020204" pitchFamily="34" charset="0"/>
              <a:cs typeface="Arial" panose="020B0604020202020204" pitchFamily="34" charset="0"/>
            </a:rPr>
            <a:t>Decadal Plan 2021-2031</a:t>
          </a:r>
        </a:p>
      </dgm:t>
    </dgm:pt>
    <dgm:pt modelId="{B26C932D-855D-4BD9-883B-65F8C71655DF}" type="parTrans" cxnId="{3112D205-6A9A-4AE4-8EEB-DEC9ABAC9A4F}">
      <dgm:prSet/>
      <dgm:spPr/>
      <dgm:t>
        <a:bodyPr/>
        <a:lstStyle/>
        <a:p>
          <a:endParaRPr lang="en-US">
            <a:latin typeface="Arial" panose="020B0604020202020204" pitchFamily="34" charset="0"/>
            <a:cs typeface="Arial" panose="020B0604020202020204" pitchFamily="34" charset="0"/>
          </a:endParaRPr>
        </a:p>
      </dgm:t>
    </dgm:pt>
    <dgm:pt modelId="{580F35FE-6894-4F98-AB0A-63193AA6299E}" type="sibTrans" cxnId="{3112D205-6A9A-4AE4-8EEB-DEC9ABAC9A4F}">
      <dgm:prSet/>
      <dgm:spPr/>
      <dgm:t>
        <a:bodyPr/>
        <a:lstStyle/>
        <a:p>
          <a:endParaRPr lang="en-US">
            <a:latin typeface="Arial" panose="020B0604020202020204" pitchFamily="34" charset="0"/>
            <a:cs typeface="Arial" panose="020B0604020202020204" pitchFamily="34" charset="0"/>
          </a:endParaRPr>
        </a:p>
      </dgm:t>
    </dgm:pt>
    <dgm:pt modelId="{CC1CAD88-CABD-4A87-819A-E528A92E0120}">
      <dgm:prSet phldrT="[Text]" custT="1"/>
      <dgm:spPr/>
      <dgm:t>
        <a:bodyPr/>
        <a:lstStyle/>
        <a:p>
          <a:r>
            <a:rPr lang="en-US" sz="1800" b="1" dirty="0">
              <a:latin typeface="Arial" panose="020B0604020202020204" pitchFamily="34" charset="0"/>
              <a:cs typeface="Arial" panose="020B0604020202020204" pitchFamily="34" charset="0"/>
            </a:rPr>
            <a:t>Ministerial Review of the NSI 2012</a:t>
          </a:r>
        </a:p>
        <a:p>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Review of 1996 White Paper</a:t>
          </a:r>
        </a:p>
        <a:p>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Review of NSI Performance 1996-2016 </a:t>
          </a:r>
        </a:p>
        <a:p>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Higher Education and STI Institutional Landscape Review (HESTILL) 2017 &amp; 2021</a:t>
          </a:r>
        </a:p>
      </dgm:t>
    </dgm:pt>
    <dgm:pt modelId="{0D565905-A9F4-4464-ACA6-D206ADE9A3A4}" type="parTrans" cxnId="{D030EAEA-8002-469F-B4C5-0D5FAF327687}">
      <dgm:prSet/>
      <dgm:spPr/>
      <dgm:t>
        <a:bodyPr/>
        <a:lstStyle/>
        <a:p>
          <a:endParaRPr lang="en-US">
            <a:latin typeface="Arial" panose="020B0604020202020204" pitchFamily="34" charset="0"/>
            <a:cs typeface="Arial" panose="020B0604020202020204" pitchFamily="34" charset="0"/>
          </a:endParaRPr>
        </a:p>
      </dgm:t>
    </dgm:pt>
    <dgm:pt modelId="{C2C74A7D-E103-4AB2-8D11-918A2FF89014}" type="sibTrans" cxnId="{D030EAEA-8002-469F-B4C5-0D5FAF327687}">
      <dgm:prSet/>
      <dgm:spPr/>
      <dgm:t>
        <a:bodyPr/>
        <a:lstStyle/>
        <a:p>
          <a:endParaRPr lang="en-US">
            <a:latin typeface="Arial" panose="020B0604020202020204" pitchFamily="34" charset="0"/>
            <a:cs typeface="Arial" panose="020B0604020202020204" pitchFamily="34" charset="0"/>
          </a:endParaRPr>
        </a:p>
      </dgm:t>
    </dgm:pt>
    <dgm:pt modelId="{4E500869-BEC0-4BFF-92A6-C4E53C4142FC}" type="pres">
      <dgm:prSet presAssocID="{8B514287-B7AB-4D67-9CBD-9753D30DB61E}" presName="arrowDiagram" presStyleCnt="0">
        <dgm:presLayoutVars>
          <dgm:chMax val="5"/>
          <dgm:dir/>
          <dgm:resizeHandles val="exact"/>
        </dgm:presLayoutVars>
      </dgm:prSet>
      <dgm:spPr/>
      <dgm:t>
        <a:bodyPr/>
        <a:lstStyle/>
        <a:p>
          <a:endParaRPr lang="en-US"/>
        </a:p>
      </dgm:t>
    </dgm:pt>
    <dgm:pt modelId="{C8D50EC3-AD2E-4008-B184-492BC5592DBE}" type="pres">
      <dgm:prSet presAssocID="{8B514287-B7AB-4D67-9CBD-9753D30DB61E}" presName="arrow" presStyleLbl="bgShp" presStyleIdx="0" presStyleCnt="1" custLinFactNeighborY="894"/>
      <dgm:spPr/>
    </dgm:pt>
    <dgm:pt modelId="{460E8108-254B-476E-B816-25B602AE0A59}" type="pres">
      <dgm:prSet presAssocID="{8B514287-B7AB-4D67-9CBD-9753D30DB61E}" presName="arrowDiagram4" presStyleCnt="0"/>
      <dgm:spPr/>
    </dgm:pt>
    <dgm:pt modelId="{2CD0BBD8-25E7-4F0F-BAF0-0FE9DCECEF4F}" type="pres">
      <dgm:prSet presAssocID="{E0B70638-55C6-43EB-9DA7-D10C45E79866}" presName="bullet4a" presStyleLbl="node1" presStyleIdx="0" presStyleCnt="4"/>
      <dgm:spPr/>
    </dgm:pt>
    <dgm:pt modelId="{66F046F1-0480-4E18-B403-6EBE235C0088}" type="pres">
      <dgm:prSet presAssocID="{E0B70638-55C6-43EB-9DA7-D10C45E79866}" presName="textBox4a" presStyleLbl="revTx" presStyleIdx="0" presStyleCnt="4">
        <dgm:presLayoutVars>
          <dgm:bulletEnabled val="1"/>
        </dgm:presLayoutVars>
      </dgm:prSet>
      <dgm:spPr/>
      <dgm:t>
        <a:bodyPr/>
        <a:lstStyle/>
        <a:p>
          <a:endParaRPr lang="en-US"/>
        </a:p>
      </dgm:t>
    </dgm:pt>
    <dgm:pt modelId="{8FEA252A-BE84-4878-8E53-7AF7C49D8306}" type="pres">
      <dgm:prSet presAssocID="{23E7949C-A0C1-44D9-BF69-637A6C528BC4}" presName="bullet4b" presStyleLbl="node1" presStyleIdx="1" presStyleCnt="4" custLinFactX="11062" custLinFactNeighborX="100000" custLinFactNeighborY="-67701"/>
      <dgm:spPr/>
    </dgm:pt>
    <dgm:pt modelId="{D17ED02B-D7F5-4240-8E36-8AA73CE9F8FF}" type="pres">
      <dgm:prSet presAssocID="{23E7949C-A0C1-44D9-BF69-637A6C528BC4}" presName="textBox4b" presStyleLbl="revTx" presStyleIdx="1" presStyleCnt="4" custScaleX="66173" custScaleY="44252" custLinFactNeighborX="86250" custLinFactNeighborY="-41833">
        <dgm:presLayoutVars>
          <dgm:bulletEnabled val="1"/>
        </dgm:presLayoutVars>
      </dgm:prSet>
      <dgm:spPr/>
      <dgm:t>
        <a:bodyPr/>
        <a:lstStyle/>
        <a:p>
          <a:endParaRPr lang="en-US"/>
        </a:p>
      </dgm:t>
    </dgm:pt>
    <dgm:pt modelId="{FA3A3577-2E02-42AE-8D39-565563C549C7}" type="pres">
      <dgm:prSet presAssocID="{68BE3CB7-81B0-4AA5-A811-EA5D9731579A}" presName="bullet4c" presStyleLbl="node1" presStyleIdx="2" presStyleCnt="4" custLinFactNeighborX="97168" custLinFactNeighborY="-24664"/>
      <dgm:spPr>
        <a:blipFill rotWithShape="0">
          <a:blip xmlns:r="http://schemas.openxmlformats.org/officeDocument/2006/relationships" r:embed="rId1"/>
          <a:stretch>
            <a:fillRect/>
          </a:stretch>
        </a:blipFill>
      </dgm:spPr>
    </dgm:pt>
    <dgm:pt modelId="{85A0ED86-4E95-4417-9F00-BF83735C0C97}" type="pres">
      <dgm:prSet presAssocID="{68BE3CB7-81B0-4AA5-A811-EA5D9731579A}" presName="textBox4c" presStyleLbl="revTx" presStyleIdx="2" presStyleCnt="4" custLinFactX="28210" custLinFactNeighborX="100000" custLinFactNeighborY="-9906">
        <dgm:presLayoutVars>
          <dgm:bulletEnabled val="1"/>
        </dgm:presLayoutVars>
      </dgm:prSet>
      <dgm:spPr/>
      <dgm:t>
        <a:bodyPr/>
        <a:lstStyle/>
        <a:p>
          <a:endParaRPr lang="en-US"/>
        </a:p>
      </dgm:t>
    </dgm:pt>
    <dgm:pt modelId="{4DAFB78A-7CD6-46FA-B7B1-01DD2A22A273}" type="pres">
      <dgm:prSet presAssocID="{CC1CAD88-CABD-4A87-819A-E528A92E0120}" presName="bullet4d" presStyleLbl="node1" presStyleIdx="3" presStyleCnt="4" custLinFactNeighborX="36830" custLinFactNeighborY="-10892"/>
      <dgm:spPr/>
    </dgm:pt>
    <dgm:pt modelId="{9183201C-8FC5-4157-8B75-55CF2F733225}" type="pres">
      <dgm:prSet presAssocID="{CC1CAD88-CABD-4A87-819A-E528A92E0120}" presName="textBox4d" presStyleLbl="revTx" presStyleIdx="3" presStyleCnt="4" custScaleX="117571" custScaleY="78009" custLinFactX="-142097" custLinFactNeighborX="-200000" custLinFactNeighborY="-55185">
        <dgm:presLayoutVars>
          <dgm:bulletEnabled val="1"/>
        </dgm:presLayoutVars>
      </dgm:prSet>
      <dgm:spPr/>
      <dgm:t>
        <a:bodyPr/>
        <a:lstStyle/>
        <a:p>
          <a:endParaRPr lang="en-US"/>
        </a:p>
      </dgm:t>
    </dgm:pt>
  </dgm:ptLst>
  <dgm:cxnLst>
    <dgm:cxn modelId="{780E1937-3702-487C-B1E7-2C41C3552B33}" srcId="{8B514287-B7AB-4D67-9CBD-9753D30DB61E}" destId="{23E7949C-A0C1-44D9-BF69-637A6C528BC4}" srcOrd="1" destOrd="0" parTransId="{806B396A-BF6A-42F3-9429-2EFE2B775876}" sibTransId="{1260DAEE-40EB-4888-B322-903DDEFB967D}"/>
    <dgm:cxn modelId="{37F68F05-72BF-4DB6-B945-BA3580C9C912}" type="presOf" srcId="{E0B70638-55C6-43EB-9DA7-D10C45E79866}" destId="{66F046F1-0480-4E18-B403-6EBE235C0088}" srcOrd="0" destOrd="0" presId="urn:microsoft.com/office/officeart/2005/8/layout/arrow2"/>
    <dgm:cxn modelId="{F4DFCB0A-1904-4C64-BE7C-66621EC443C6}" type="presOf" srcId="{CC1CAD88-CABD-4A87-819A-E528A92E0120}" destId="{9183201C-8FC5-4157-8B75-55CF2F733225}" srcOrd="0" destOrd="0" presId="urn:microsoft.com/office/officeart/2005/8/layout/arrow2"/>
    <dgm:cxn modelId="{9183E928-B557-428A-996F-2F8D6E5C0DBE}" type="presOf" srcId="{8B514287-B7AB-4D67-9CBD-9753D30DB61E}" destId="{4E500869-BEC0-4BFF-92A6-C4E53C4142FC}" srcOrd="0" destOrd="0" presId="urn:microsoft.com/office/officeart/2005/8/layout/arrow2"/>
    <dgm:cxn modelId="{D030EAEA-8002-469F-B4C5-0D5FAF327687}" srcId="{8B514287-B7AB-4D67-9CBD-9753D30DB61E}" destId="{CC1CAD88-CABD-4A87-819A-E528A92E0120}" srcOrd="3" destOrd="0" parTransId="{0D565905-A9F4-4464-ACA6-D206ADE9A3A4}" sibTransId="{C2C74A7D-E103-4AB2-8D11-918A2FF89014}"/>
    <dgm:cxn modelId="{91A7D8B4-D570-40AF-9647-D9377816D04B}" srcId="{8B514287-B7AB-4D67-9CBD-9753D30DB61E}" destId="{E0B70638-55C6-43EB-9DA7-D10C45E79866}" srcOrd="0" destOrd="0" parTransId="{B6CE8BAD-301A-48D4-BF6F-173ACC0D2C6F}" sibTransId="{E6332E95-3243-4839-83BB-08CCCECA57CC}"/>
    <dgm:cxn modelId="{C3246AF5-160F-482D-A96E-DB60A0E1AEFF}" type="presOf" srcId="{23E7949C-A0C1-44D9-BF69-637A6C528BC4}" destId="{D17ED02B-D7F5-4240-8E36-8AA73CE9F8FF}" srcOrd="0" destOrd="0" presId="urn:microsoft.com/office/officeart/2005/8/layout/arrow2"/>
    <dgm:cxn modelId="{3112D205-6A9A-4AE4-8EEB-DEC9ABAC9A4F}" srcId="{8B514287-B7AB-4D67-9CBD-9753D30DB61E}" destId="{68BE3CB7-81B0-4AA5-A811-EA5D9731579A}" srcOrd="2" destOrd="0" parTransId="{B26C932D-855D-4BD9-883B-65F8C71655DF}" sibTransId="{580F35FE-6894-4F98-AB0A-63193AA6299E}"/>
    <dgm:cxn modelId="{2B75F08A-A593-46C4-8EBA-9C8FB1D4C6F1}" type="presOf" srcId="{68BE3CB7-81B0-4AA5-A811-EA5D9731579A}" destId="{85A0ED86-4E95-4417-9F00-BF83735C0C97}" srcOrd="0" destOrd="0" presId="urn:microsoft.com/office/officeart/2005/8/layout/arrow2"/>
    <dgm:cxn modelId="{08B1A565-8E7C-42AE-ACE8-1E8DB0C99EA1}" type="presParOf" srcId="{4E500869-BEC0-4BFF-92A6-C4E53C4142FC}" destId="{C8D50EC3-AD2E-4008-B184-492BC5592DBE}" srcOrd="0" destOrd="0" presId="urn:microsoft.com/office/officeart/2005/8/layout/arrow2"/>
    <dgm:cxn modelId="{4AFA1CB7-15BD-43E6-AA49-22087BDF42D8}" type="presParOf" srcId="{4E500869-BEC0-4BFF-92A6-C4E53C4142FC}" destId="{460E8108-254B-476E-B816-25B602AE0A59}" srcOrd="1" destOrd="0" presId="urn:microsoft.com/office/officeart/2005/8/layout/arrow2"/>
    <dgm:cxn modelId="{1956E5DB-4C74-4AC8-A737-220A03A86BD9}" type="presParOf" srcId="{460E8108-254B-476E-B816-25B602AE0A59}" destId="{2CD0BBD8-25E7-4F0F-BAF0-0FE9DCECEF4F}" srcOrd="0" destOrd="0" presId="urn:microsoft.com/office/officeart/2005/8/layout/arrow2"/>
    <dgm:cxn modelId="{AA99E15C-E620-4026-B8DF-89352FDE17FB}" type="presParOf" srcId="{460E8108-254B-476E-B816-25B602AE0A59}" destId="{66F046F1-0480-4E18-B403-6EBE235C0088}" srcOrd="1" destOrd="0" presId="urn:microsoft.com/office/officeart/2005/8/layout/arrow2"/>
    <dgm:cxn modelId="{0A1D01A2-171A-4325-9EEE-8032F5CD7B68}" type="presParOf" srcId="{460E8108-254B-476E-B816-25B602AE0A59}" destId="{8FEA252A-BE84-4878-8E53-7AF7C49D8306}" srcOrd="2" destOrd="0" presId="urn:microsoft.com/office/officeart/2005/8/layout/arrow2"/>
    <dgm:cxn modelId="{56D70FB5-295D-47D7-A09E-2A5BC7339A88}" type="presParOf" srcId="{460E8108-254B-476E-B816-25B602AE0A59}" destId="{D17ED02B-D7F5-4240-8E36-8AA73CE9F8FF}" srcOrd="3" destOrd="0" presId="urn:microsoft.com/office/officeart/2005/8/layout/arrow2"/>
    <dgm:cxn modelId="{B5FD161B-794E-488F-BE97-26C15857555A}" type="presParOf" srcId="{460E8108-254B-476E-B816-25B602AE0A59}" destId="{FA3A3577-2E02-42AE-8D39-565563C549C7}" srcOrd="4" destOrd="0" presId="urn:microsoft.com/office/officeart/2005/8/layout/arrow2"/>
    <dgm:cxn modelId="{D81B7EBD-4BF0-44C4-AD36-7A5ABB52470C}" type="presParOf" srcId="{460E8108-254B-476E-B816-25B602AE0A59}" destId="{85A0ED86-4E95-4417-9F00-BF83735C0C97}" srcOrd="5" destOrd="0" presId="urn:microsoft.com/office/officeart/2005/8/layout/arrow2"/>
    <dgm:cxn modelId="{51AC9B34-A30D-4868-9298-85ED655654E7}" type="presParOf" srcId="{460E8108-254B-476E-B816-25B602AE0A59}" destId="{4DAFB78A-7CD6-46FA-B7B1-01DD2A22A273}" srcOrd="6" destOrd="0" presId="urn:microsoft.com/office/officeart/2005/8/layout/arrow2"/>
    <dgm:cxn modelId="{F8FCED8E-7A66-472D-B4CC-EB62DFAA59A9}" type="presParOf" srcId="{460E8108-254B-476E-B816-25B602AE0A59}" destId="{9183201C-8FC5-4157-8B75-55CF2F733225}"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50EC3-AD2E-4008-B184-492BC5592DBE}">
      <dsp:nvSpPr>
        <dsp:cNvPr id="0" name=""/>
        <dsp:cNvSpPr/>
      </dsp:nvSpPr>
      <dsp:spPr>
        <a:xfrm>
          <a:off x="0" y="339427"/>
          <a:ext cx="8051591" cy="503224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0BBD8-25E7-4F0F-BAF0-0FE9DCECEF4F}">
      <dsp:nvSpPr>
        <dsp:cNvPr id="0" name=""/>
        <dsp:cNvSpPr/>
      </dsp:nvSpPr>
      <dsp:spPr>
        <a:xfrm>
          <a:off x="793081" y="4036415"/>
          <a:ext cx="185186" cy="1851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F046F1-0480-4E18-B403-6EBE235C0088}">
      <dsp:nvSpPr>
        <dsp:cNvPr id="0" name=""/>
        <dsp:cNvSpPr/>
      </dsp:nvSpPr>
      <dsp:spPr>
        <a:xfrm>
          <a:off x="885675" y="4129009"/>
          <a:ext cx="1376822" cy="1197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27" tIns="0" rIns="0" bIns="0" numCol="1" spcCol="1270" anchor="t" anchorCtr="0">
          <a:noAutofit/>
        </a:bodyPr>
        <a:lstStyle/>
        <a:p>
          <a:pPr lvl="0" algn="l" defTabSz="844550">
            <a:lnSpc>
              <a:spcPct val="90000"/>
            </a:lnSpc>
            <a:spcBef>
              <a:spcPct val="0"/>
            </a:spcBef>
            <a:spcAft>
              <a:spcPct val="35000"/>
            </a:spcAft>
          </a:pPr>
          <a:endParaRPr lang="en-US" sz="1900" kern="1200" dirty="0">
            <a:latin typeface="Arial" panose="020B0604020202020204" pitchFamily="34" charset="0"/>
            <a:cs typeface="Arial" panose="020B0604020202020204" pitchFamily="34" charset="0"/>
          </a:endParaRPr>
        </a:p>
      </dsp:txBody>
      <dsp:txXfrm>
        <a:off x="885675" y="4129009"/>
        <a:ext cx="1376822" cy="1197674"/>
      </dsp:txXfrm>
    </dsp:sp>
    <dsp:sp modelId="{8FEA252A-BE84-4878-8E53-7AF7C49D8306}">
      <dsp:nvSpPr>
        <dsp:cNvPr id="0" name=""/>
        <dsp:cNvSpPr/>
      </dsp:nvSpPr>
      <dsp:spPr>
        <a:xfrm>
          <a:off x="2459155" y="2647875"/>
          <a:ext cx="322063" cy="3220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7ED02B-D7F5-4240-8E36-8AA73CE9F8FF}">
      <dsp:nvSpPr>
        <dsp:cNvPr id="0" name=""/>
        <dsp:cNvSpPr/>
      </dsp:nvSpPr>
      <dsp:spPr>
        <a:xfrm>
          <a:off x="4006820" y="2705927"/>
          <a:ext cx="1118875" cy="101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55" tIns="0" rIns="0" bIns="0" numCol="1" spcCol="1270" anchor="t" anchorCtr="0">
          <a:noAutofit/>
        </a:bodyPr>
        <a:lstStyle/>
        <a:p>
          <a:pPr lvl="0" algn="l" defTabSz="844550">
            <a:lnSpc>
              <a:spcPct val="90000"/>
            </a:lnSpc>
            <a:spcBef>
              <a:spcPct val="0"/>
            </a:spcBef>
            <a:spcAft>
              <a:spcPct val="35000"/>
            </a:spcAft>
          </a:pPr>
          <a:r>
            <a:rPr lang="en-US" sz="1900" b="1" kern="1200" dirty="0">
              <a:solidFill>
                <a:srgbClr val="FF0000"/>
              </a:solidFill>
              <a:latin typeface="Arial" panose="020B0604020202020204" pitchFamily="34" charset="0"/>
              <a:cs typeface="Arial" panose="020B0604020202020204" pitchFamily="34" charset="0"/>
            </a:rPr>
            <a:t>2019 STI White Paper </a:t>
          </a:r>
        </a:p>
      </dsp:txBody>
      <dsp:txXfrm>
        <a:off x="4006820" y="2705927"/>
        <a:ext cx="1118875" cy="1017679"/>
      </dsp:txXfrm>
    </dsp:sp>
    <dsp:sp modelId="{FA3A3577-2E02-42AE-8D39-565563C549C7}">
      <dsp:nvSpPr>
        <dsp:cNvPr id="0" name=""/>
        <dsp:cNvSpPr/>
      </dsp:nvSpPr>
      <dsp:spPr>
        <a:xfrm>
          <a:off x="4186819" y="1898139"/>
          <a:ext cx="426734" cy="42673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A0ED86-4E95-4417-9F00-BF83735C0C97}">
      <dsp:nvSpPr>
        <dsp:cNvPr id="0" name=""/>
        <dsp:cNvSpPr/>
      </dsp:nvSpPr>
      <dsp:spPr>
        <a:xfrm>
          <a:off x="6153355" y="1908686"/>
          <a:ext cx="1690834" cy="3109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118" tIns="0" rIns="0" bIns="0" numCol="1" spcCol="1270" anchor="t" anchorCtr="0">
          <a:noAutofit/>
        </a:bodyPr>
        <a:lstStyle/>
        <a:p>
          <a:pPr lvl="0" algn="l" defTabSz="844550">
            <a:lnSpc>
              <a:spcPct val="90000"/>
            </a:lnSpc>
            <a:spcBef>
              <a:spcPct val="0"/>
            </a:spcBef>
            <a:spcAft>
              <a:spcPct val="35000"/>
            </a:spcAft>
          </a:pPr>
          <a:r>
            <a:rPr lang="en-US" sz="1900" b="1" kern="1200" dirty="0">
              <a:solidFill>
                <a:srgbClr val="FF0000"/>
              </a:solidFill>
              <a:latin typeface="Arial" panose="020B0604020202020204" pitchFamily="34" charset="0"/>
              <a:cs typeface="Arial" panose="020B0604020202020204" pitchFamily="34" charset="0"/>
            </a:rPr>
            <a:t>Decadal Plan 2021-2031</a:t>
          </a:r>
        </a:p>
      </dsp:txBody>
      <dsp:txXfrm>
        <a:off x="6153355" y="1908686"/>
        <a:ext cx="1690834" cy="3109927"/>
      </dsp:txXfrm>
    </dsp:sp>
    <dsp:sp modelId="{4DAFB78A-7CD6-46FA-B7B1-01DD2A22A273}">
      <dsp:nvSpPr>
        <dsp:cNvPr id="0" name=""/>
        <dsp:cNvSpPr/>
      </dsp:nvSpPr>
      <dsp:spPr>
        <a:xfrm>
          <a:off x="5802373" y="1370466"/>
          <a:ext cx="571662" cy="5716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3201C-8FC5-4157-8B75-55CF2F733225}">
      <dsp:nvSpPr>
        <dsp:cNvPr id="0" name=""/>
        <dsp:cNvSpPr/>
      </dsp:nvSpPr>
      <dsp:spPr>
        <a:xfrm>
          <a:off x="0" y="124154"/>
          <a:ext cx="1987930" cy="2814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912" tIns="0" rIns="0" bIns="0" numCol="1" spcCol="1270" anchor="t" anchorCtr="0">
          <a:noAutofit/>
        </a:bodyPr>
        <a:lstStyle/>
        <a:p>
          <a:pPr lvl="0" algn="l"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Ministerial Review of the NSI 2012</a:t>
          </a:r>
        </a:p>
        <a:p>
          <a:pPr lvl="0" algn="l" defTabSz="800100">
            <a:lnSpc>
              <a:spcPct val="90000"/>
            </a:lnSpc>
            <a:spcBef>
              <a:spcPct val="0"/>
            </a:spcBef>
            <a:spcAft>
              <a:spcPct val="35000"/>
            </a:spcAft>
          </a:pPr>
          <a:endParaRPr lang="en-US" sz="1800" b="1" kern="1200" dirty="0">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Review of 1996 White Paper</a:t>
          </a:r>
        </a:p>
        <a:p>
          <a:pPr lvl="0" algn="l" defTabSz="800100">
            <a:lnSpc>
              <a:spcPct val="90000"/>
            </a:lnSpc>
            <a:spcBef>
              <a:spcPct val="0"/>
            </a:spcBef>
            <a:spcAft>
              <a:spcPct val="35000"/>
            </a:spcAft>
          </a:pPr>
          <a:endParaRPr lang="en-US" sz="1800" b="1" kern="1200" dirty="0">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Review of NSI Performance 1996-2016 </a:t>
          </a:r>
        </a:p>
        <a:p>
          <a:pPr lvl="0" algn="l" defTabSz="800100">
            <a:lnSpc>
              <a:spcPct val="90000"/>
            </a:lnSpc>
            <a:spcBef>
              <a:spcPct val="0"/>
            </a:spcBef>
            <a:spcAft>
              <a:spcPct val="35000"/>
            </a:spcAft>
          </a:pPr>
          <a:endParaRPr lang="en-US" sz="1800" b="1" kern="1200" dirty="0">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Higher Education and STI Institutional Landscape Review (HESTILL) 2017 &amp; 2021</a:t>
          </a:r>
        </a:p>
      </dsp:txBody>
      <dsp:txXfrm>
        <a:off x="0" y="124154"/>
        <a:ext cx="1987930" cy="281465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0.25791</cdr:x>
      <cdr:y>0.56757</cdr:y>
    </cdr:from>
    <cdr:to>
      <cdr:x>0.43293</cdr:x>
      <cdr:y>0.87534</cdr:y>
    </cdr:to>
    <cdr:sp macro="" textlink="">
      <cdr:nvSpPr>
        <cdr:cNvPr id="2" name="Rounded Rectangle 1"/>
        <cdr:cNvSpPr/>
      </cdr:nvSpPr>
      <cdr:spPr>
        <a:xfrm xmlns:a="http://schemas.openxmlformats.org/drawingml/2006/main">
          <a:off x="2245657" y="3200400"/>
          <a:ext cx="1524000" cy="1735442"/>
        </a:xfrm>
        <a:prstGeom xmlns:a="http://schemas.openxmlformats.org/drawingml/2006/main" prst="roundRect">
          <a:avLst/>
        </a:prstGeom>
        <a:solidFill xmlns:a="http://schemas.openxmlformats.org/drawingml/2006/main">
          <a:schemeClr val="tx2">
            <a:lumMod val="20000"/>
            <a:lumOff val="8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200" dirty="0">
              <a:solidFill>
                <a:schemeClr val="tx1"/>
              </a:solidFill>
              <a:latin typeface="Arial" panose="020B0604020202020204" pitchFamily="34" charset="0"/>
              <a:cs typeface="Arial" panose="020B0604020202020204" pitchFamily="34" charset="0"/>
            </a:rPr>
            <a:t>What would have been GERD if it was 1% of GDP in 2019/20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7F4976D-BF41-4F4F-BF4F-A8FE55E5DB27}" type="datetimeFigureOut">
              <a:rPr lang="en-US" smtClean="0"/>
              <a:t>6/2/2022</a:t>
            </a:fld>
            <a:endParaRPr lang="en-US" dirty="0"/>
          </a:p>
        </p:txBody>
      </p:sp>
      <p:sp>
        <p:nvSpPr>
          <p:cNvPr id="4" name="Slide Image Placeholder 3"/>
          <p:cNvSpPr>
            <a:spLocks noGrp="1" noRot="1" noChangeAspect="1"/>
          </p:cNvSpPr>
          <p:nvPr>
            <p:ph type="sldImg" idx="2"/>
          </p:nvPr>
        </p:nvSpPr>
        <p:spPr>
          <a:xfrm>
            <a:off x="1160463" y="1241425"/>
            <a:ext cx="44767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76C11A0-3CDF-4F6F-A4A9-D41AA73C3384}" type="slidenum">
              <a:rPr lang="en-US" smtClean="0"/>
              <a:t>‹#›</a:t>
            </a:fld>
            <a:endParaRPr lang="en-US" dirty="0"/>
          </a:p>
        </p:txBody>
      </p:sp>
    </p:spTree>
    <p:extLst>
      <p:ext uri="{BB962C8B-B14F-4D97-AF65-F5344CB8AC3E}">
        <p14:creationId xmlns:p14="http://schemas.microsoft.com/office/powerpoint/2010/main" val="278188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Platinum Valley Initiative is an Experimental Policy Engagement used to establish a niche innovation, accelerate and embed them, through the process of upscaling, replication, circulation and institutionalization.  The status quo is heavy-duty diesel trucks and the disruptive technology is heavy-duty fuel cell trucks.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6C11A0-3CDF-4F6F-A4A9-D41AA73C33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79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0" dirty="0"/>
          </a:p>
        </p:txBody>
      </p:sp>
      <p:sp>
        <p:nvSpPr>
          <p:cNvPr id="4" name="Slide Number Placeholder 3"/>
          <p:cNvSpPr>
            <a:spLocks noGrp="1"/>
          </p:cNvSpPr>
          <p:nvPr>
            <p:ph type="sldNum" sz="quarter" idx="10"/>
          </p:nvPr>
        </p:nvSpPr>
        <p:spPr/>
        <p:txBody>
          <a:bodyPr/>
          <a:lstStyle/>
          <a:p>
            <a:fld id="{DDEB94F5-C31D-4890-8760-F155E35731D4}" type="slidenum">
              <a:rPr lang="en-ZA" smtClean="0"/>
              <a:t>42</a:t>
            </a:fld>
            <a:endParaRPr lang="en-ZA" dirty="0"/>
          </a:p>
        </p:txBody>
      </p:sp>
    </p:spTree>
    <p:extLst>
      <p:ext uri="{BB962C8B-B14F-4D97-AF65-F5344CB8AC3E}">
        <p14:creationId xmlns:p14="http://schemas.microsoft.com/office/powerpoint/2010/main" val="3233609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0" dirty="0"/>
          </a:p>
        </p:txBody>
      </p:sp>
      <p:sp>
        <p:nvSpPr>
          <p:cNvPr id="4" name="Slide Number Placeholder 3"/>
          <p:cNvSpPr>
            <a:spLocks noGrp="1"/>
          </p:cNvSpPr>
          <p:nvPr>
            <p:ph type="sldNum" sz="quarter" idx="10"/>
          </p:nvPr>
        </p:nvSpPr>
        <p:spPr/>
        <p:txBody>
          <a:bodyPr/>
          <a:lstStyle/>
          <a:p>
            <a:fld id="{DDEB94F5-C31D-4890-8760-F155E35731D4}" type="slidenum">
              <a:rPr lang="en-ZA" smtClean="0"/>
              <a:t>43</a:t>
            </a:fld>
            <a:endParaRPr lang="en-ZA" dirty="0"/>
          </a:p>
        </p:txBody>
      </p:sp>
    </p:spTree>
    <p:extLst>
      <p:ext uri="{BB962C8B-B14F-4D97-AF65-F5344CB8AC3E}">
        <p14:creationId xmlns:p14="http://schemas.microsoft.com/office/powerpoint/2010/main" val="3568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B94F5-C31D-4890-8760-F155E35731D4}" type="slidenum">
              <a:rPr lang="en-ZA" smtClean="0"/>
              <a:t>44</a:t>
            </a:fld>
            <a:endParaRPr lang="en-ZA" dirty="0"/>
          </a:p>
        </p:txBody>
      </p:sp>
    </p:spTree>
    <p:extLst>
      <p:ext uri="{BB962C8B-B14F-4D97-AF65-F5344CB8AC3E}">
        <p14:creationId xmlns:p14="http://schemas.microsoft.com/office/powerpoint/2010/main" val="303014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76C11A0-3CDF-4F6F-A4A9-D41AA73C3384}" type="slidenum">
              <a:rPr lang="en-US" smtClean="0"/>
              <a:t>45</a:t>
            </a:fld>
            <a:endParaRPr lang="en-US" dirty="0"/>
          </a:p>
        </p:txBody>
      </p:sp>
    </p:spTree>
    <p:extLst>
      <p:ext uri="{BB962C8B-B14F-4D97-AF65-F5344CB8AC3E}">
        <p14:creationId xmlns:p14="http://schemas.microsoft.com/office/powerpoint/2010/main" val="182296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76C11A0-3CDF-4F6F-A4A9-D41AA73C33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19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1241425"/>
            <a:ext cx="44767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76C11A0-3CDF-4F6F-A4A9-D41AA73C33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67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0" dirty="0"/>
          </a:p>
        </p:txBody>
      </p:sp>
      <p:sp>
        <p:nvSpPr>
          <p:cNvPr id="4" name="Slide Number Placeholder 3"/>
          <p:cNvSpPr>
            <a:spLocks noGrp="1"/>
          </p:cNvSpPr>
          <p:nvPr>
            <p:ph type="sldNum" sz="quarter" idx="10"/>
          </p:nvPr>
        </p:nvSpPr>
        <p:spPr/>
        <p:txBody>
          <a:bodyPr/>
          <a:lstStyle/>
          <a:p>
            <a:fld id="{DDEB94F5-C31D-4890-8760-F155E35731D4}" type="slidenum">
              <a:rPr lang="en-ZA" smtClean="0"/>
              <a:t>35</a:t>
            </a:fld>
            <a:endParaRPr lang="en-ZA" dirty="0"/>
          </a:p>
        </p:txBody>
      </p:sp>
    </p:spTree>
    <p:extLst>
      <p:ext uri="{BB962C8B-B14F-4D97-AF65-F5344CB8AC3E}">
        <p14:creationId xmlns:p14="http://schemas.microsoft.com/office/powerpoint/2010/main" val="175319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Industry neutral</a:t>
            </a:r>
          </a:p>
        </p:txBody>
      </p:sp>
      <p:sp>
        <p:nvSpPr>
          <p:cNvPr id="4" name="Slide Number Placeholder 3"/>
          <p:cNvSpPr>
            <a:spLocks noGrp="1"/>
          </p:cNvSpPr>
          <p:nvPr>
            <p:ph type="sldNum" sz="quarter" idx="10"/>
          </p:nvPr>
        </p:nvSpPr>
        <p:spPr/>
        <p:txBody>
          <a:bodyPr/>
          <a:lstStyle/>
          <a:p>
            <a:fld id="{DDEB94F5-C31D-4890-8760-F155E35731D4}" type="slidenum">
              <a:rPr lang="en-ZA" smtClean="0"/>
              <a:t>36</a:t>
            </a:fld>
            <a:endParaRPr lang="en-ZA" dirty="0"/>
          </a:p>
        </p:txBody>
      </p:sp>
    </p:spTree>
    <p:extLst>
      <p:ext uri="{BB962C8B-B14F-4D97-AF65-F5344CB8AC3E}">
        <p14:creationId xmlns:p14="http://schemas.microsoft.com/office/powerpoint/2010/main" val="355408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B94F5-C31D-4890-8760-F155E35731D4}" type="slidenum">
              <a:rPr lang="en-ZA" smtClean="0"/>
              <a:t>37</a:t>
            </a:fld>
            <a:endParaRPr lang="en-ZA" dirty="0"/>
          </a:p>
        </p:txBody>
      </p:sp>
    </p:spTree>
    <p:extLst>
      <p:ext uri="{BB962C8B-B14F-4D97-AF65-F5344CB8AC3E}">
        <p14:creationId xmlns:p14="http://schemas.microsoft.com/office/powerpoint/2010/main" val="3085983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Industry neutral</a:t>
            </a:r>
          </a:p>
        </p:txBody>
      </p:sp>
      <p:sp>
        <p:nvSpPr>
          <p:cNvPr id="4" name="Slide Number Placeholder 3"/>
          <p:cNvSpPr>
            <a:spLocks noGrp="1"/>
          </p:cNvSpPr>
          <p:nvPr>
            <p:ph type="sldNum" sz="quarter" idx="10"/>
          </p:nvPr>
        </p:nvSpPr>
        <p:spPr/>
        <p:txBody>
          <a:bodyPr/>
          <a:lstStyle/>
          <a:p>
            <a:fld id="{DDEB94F5-C31D-4890-8760-F155E35731D4}" type="slidenum">
              <a:rPr lang="en-ZA" smtClean="0"/>
              <a:t>39</a:t>
            </a:fld>
            <a:endParaRPr lang="en-ZA" dirty="0"/>
          </a:p>
        </p:txBody>
      </p:sp>
    </p:spTree>
    <p:extLst>
      <p:ext uri="{BB962C8B-B14F-4D97-AF65-F5344CB8AC3E}">
        <p14:creationId xmlns:p14="http://schemas.microsoft.com/office/powerpoint/2010/main" val="533897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0" dirty="0"/>
          </a:p>
        </p:txBody>
      </p:sp>
      <p:sp>
        <p:nvSpPr>
          <p:cNvPr id="4" name="Slide Number Placeholder 3"/>
          <p:cNvSpPr>
            <a:spLocks noGrp="1"/>
          </p:cNvSpPr>
          <p:nvPr>
            <p:ph type="sldNum" sz="quarter" idx="10"/>
          </p:nvPr>
        </p:nvSpPr>
        <p:spPr/>
        <p:txBody>
          <a:bodyPr/>
          <a:lstStyle/>
          <a:p>
            <a:fld id="{DDEB94F5-C31D-4890-8760-F155E35731D4}" type="slidenum">
              <a:rPr lang="en-ZA" smtClean="0"/>
              <a:t>40</a:t>
            </a:fld>
            <a:endParaRPr lang="en-ZA" dirty="0"/>
          </a:p>
        </p:txBody>
      </p:sp>
    </p:spTree>
    <p:extLst>
      <p:ext uri="{BB962C8B-B14F-4D97-AF65-F5344CB8AC3E}">
        <p14:creationId xmlns:p14="http://schemas.microsoft.com/office/powerpoint/2010/main" val="1345622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0" dirty="0"/>
          </a:p>
        </p:txBody>
      </p:sp>
      <p:sp>
        <p:nvSpPr>
          <p:cNvPr id="4" name="Slide Number Placeholder 3"/>
          <p:cNvSpPr>
            <a:spLocks noGrp="1"/>
          </p:cNvSpPr>
          <p:nvPr>
            <p:ph type="sldNum" sz="quarter" idx="10"/>
          </p:nvPr>
        </p:nvSpPr>
        <p:spPr/>
        <p:txBody>
          <a:bodyPr/>
          <a:lstStyle/>
          <a:p>
            <a:fld id="{DDEB94F5-C31D-4890-8760-F155E35731D4}" type="slidenum">
              <a:rPr lang="en-ZA" smtClean="0"/>
              <a:t>41</a:t>
            </a:fld>
            <a:endParaRPr lang="en-ZA" dirty="0"/>
          </a:p>
        </p:txBody>
      </p:sp>
    </p:spTree>
    <p:extLst>
      <p:ext uri="{BB962C8B-B14F-4D97-AF65-F5344CB8AC3E}">
        <p14:creationId xmlns:p14="http://schemas.microsoft.com/office/powerpoint/2010/main" val="3573373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0160"/>
            <a:ext cx="9144000" cy="6489452"/>
          </a:xfrm>
          <a:prstGeom prst="rect">
            <a:avLst/>
          </a:prstGeom>
        </p:spPr>
      </p:pic>
      <p:pic>
        <p:nvPicPr>
          <p:cNvPr id="9" name="Picture 8">
            <a:extLst>
              <a:ext uri="{FF2B5EF4-FFF2-40B4-BE49-F238E27FC236}">
                <a16:creationId xmlns:a16="http://schemas.microsoft.com/office/drawing/2014/main" id="{E9576BA0-BF6C-C94D-A688-ED3796899673}"/>
              </a:ext>
            </a:extLst>
          </p:cNvPr>
          <p:cNvPicPr>
            <a:picLocks noChangeAspect="1"/>
          </p:cNvPicPr>
          <p:nvPr userDrawn="1"/>
        </p:nvPicPr>
        <p:blipFill>
          <a:blip r:embed="rId3">
            <a:alphaModFix amt="38000"/>
          </a:blip>
          <a:stretch>
            <a:fillRect/>
          </a:stretch>
        </p:blipFill>
        <p:spPr>
          <a:xfrm>
            <a:off x="-77504" y="-1760128"/>
            <a:ext cx="5960144" cy="7888027"/>
          </a:xfrm>
          <a:prstGeom prst="rect">
            <a:avLst/>
          </a:prstGeom>
        </p:spPr>
      </p:pic>
      <p:pic>
        <p:nvPicPr>
          <p:cNvPr id="6" name="Picture 5">
            <a:extLst>
              <a:ext uri="{FF2B5EF4-FFF2-40B4-BE49-F238E27FC236}">
                <a16:creationId xmlns:a16="http://schemas.microsoft.com/office/drawing/2014/main" id="{4892B201-90C9-BB40-953A-EE0256AA723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5440" y="351083"/>
            <a:ext cx="3917374" cy="3408115"/>
          </a:xfrm>
          <a:prstGeom prst="rect">
            <a:avLst/>
          </a:prstGeom>
        </p:spPr>
      </p:pic>
      <p:sp>
        <p:nvSpPr>
          <p:cNvPr id="2" name="Title 1"/>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1" name="Rectangle 10">
            <a:extLst>
              <a:ext uri="{FF2B5EF4-FFF2-40B4-BE49-F238E27FC236}">
                <a16:creationId xmlns:a16="http://schemas.microsoft.com/office/drawing/2014/main" id="{12EC9CD5-DFB4-D74C-A409-C994E729D442}"/>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874529-6894-6E4C-9874-5DCB230A309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id="{D0337991-596E-9942-8A04-2CEE8574C38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171428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Content Placeholder 2"/>
          <p:cNvSpPr>
            <a:spLocks noGrp="1"/>
          </p:cNvSpPr>
          <p:nvPr>
            <p:ph idx="1"/>
          </p:nvPr>
        </p:nvSpPr>
        <p:spPr>
          <a:xfrm>
            <a:off x="3887391" y="984912"/>
            <a:ext cx="4629150"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30594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4912"/>
            <a:ext cx="4629150" cy="486121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dirty="0"/>
              <a:t>Drag picture to placeholder or click icon to add</a:t>
            </a:r>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75455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569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64643" y="360176"/>
            <a:ext cx="8414715" cy="369332"/>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30702"/>
            <a:ext cx="6400800" cy="2616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700983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8"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99" b="0" i="0">
                <a:solidFill>
                  <a:srgbClr val="585858"/>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183944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8" b="0" i="0">
                <a:solidFill>
                  <a:schemeClr val="bg1"/>
                </a:solidFill>
                <a:latin typeface="Arial"/>
                <a:cs typeface="Arial"/>
              </a:defRPr>
            </a:lvl1pPr>
          </a:lstStyle>
          <a:p>
            <a:endParaRPr/>
          </a:p>
        </p:txBody>
      </p:sp>
      <p:sp>
        <p:nvSpPr>
          <p:cNvPr id="3" name="Holder 3"/>
          <p:cNvSpPr>
            <a:spLocks noGrp="1"/>
          </p:cNvSpPr>
          <p:nvPr>
            <p:ph sz="half" idx="2"/>
          </p:nvPr>
        </p:nvSpPr>
        <p:spPr>
          <a:xfrm>
            <a:off x="457200" y="1573324"/>
            <a:ext cx="3977640" cy="2616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3324"/>
            <a:ext cx="3977640" cy="2616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452526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8"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759292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822574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0160"/>
            <a:ext cx="9144000" cy="6489452"/>
          </a:xfrm>
          <a:prstGeom prst="rect">
            <a:avLst/>
          </a:prstGeom>
        </p:spPr>
      </p:pic>
      <p:pic>
        <p:nvPicPr>
          <p:cNvPr id="9" name="Picture 8">
            <a:extLst>
              <a:ext uri="{FF2B5EF4-FFF2-40B4-BE49-F238E27FC236}">
                <a16:creationId xmlns:a16="http://schemas.microsoft.com/office/drawing/2014/main" id="{E9576BA0-BF6C-C94D-A688-ED3796899673}"/>
              </a:ext>
            </a:extLst>
          </p:cNvPr>
          <p:cNvPicPr>
            <a:picLocks noChangeAspect="1"/>
          </p:cNvPicPr>
          <p:nvPr userDrawn="1"/>
        </p:nvPicPr>
        <p:blipFill>
          <a:blip r:embed="rId3" cstate="email">
            <a:alphaModFix amt="38000"/>
            <a:extLst>
              <a:ext uri="{28A0092B-C50C-407E-A947-70E740481C1C}">
                <a14:useLocalDpi xmlns:a14="http://schemas.microsoft.com/office/drawing/2010/main"/>
              </a:ext>
            </a:extLst>
          </a:blip>
          <a:stretch>
            <a:fillRect/>
          </a:stretch>
        </p:blipFill>
        <p:spPr>
          <a:xfrm>
            <a:off x="-77504" y="-1760128"/>
            <a:ext cx="5960144" cy="7888027"/>
          </a:xfrm>
          <a:prstGeom prst="rect">
            <a:avLst/>
          </a:prstGeom>
        </p:spPr>
      </p:pic>
      <p:pic>
        <p:nvPicPr>
          <p:cNvPr id="6" name="Picture 5">
            <a:extLst>
              <a:ext uri="{FF2B5EF4-FFF2-40B4-BE49-F238E27FC236}">
                <a16:creationId xmlns:a16="http://schemas.microsoft.com/office/drawing/2014/main" id="{4892B201-90C9-BB40-953A-EE0256AA72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5440" y="351083"/>
            <a:ext cx="3917374" cy="3408115"/>
          </a:xfrm>
          <a:prstGeom prst="rect">
            <a:avLst/>
          </a:prstGeom>
        </p:spPr>
      </p:pic>
      <p:sp>
        <p:nvSpPr>
          <p:cNvPr id="2" name="Title 1"/>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DSI Strategic Plan </a:t>
            </a:r>
            <a:br>
              <a:rPr lang="en-US" dirty="0"/>
            </a:br>
            <a:r>
              <a:rPr lang="en-US" dirty="0"/>
              <a:t>2020- 25</a:t>
            </a:r>
          </a:p>
        </p:txBody>
      </p:sp>
      <p:sp>
        <p:nvSpPr>
          <p:cNvPr id="3" name="Subtitle 2"/>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Ministry strategic planning session</a:t>
            </a:r>
          </a:p>
          <a:p>
            <a:r>
              <a:rPr lang="en-US" dirty="0"/>
              <a:t>February 2020</a:t>
            </a:r>
          </a:p>
        </p:txBody>
      </p:sp>
      <p:sp>
        <p:nvSpPr>
          <p:cNvPr id="11" name="Rectangle 10">
            <a:extLst>
              <a:ext uri="{FF2B5EF4-FFF2-40B4-BE49-F238E27FC236}">
                <a16:creationId xmlns:a16="http://schemas.microsoft.com/office/drawing/2014/main" id="{12EC9CD5-DFB4-D74C-A409-C994E729D442}"/>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874529-6894-6E4C-9874-5DCB230A309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id="{D0337991-596E-9942-8A04-2CEE8574C38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3061118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03D7C19-5DAD-7E45-A4CC-D0ED2F9ACA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7546" b="-26693"/>
          <a:stretch/>
        </p:blipFill>
        <p:spPr>
          <a:xfrm>
            <a:off x="-3437075" y="-93879"/>
            <a:ext cx="12581074" cy="8342333"/>
          </a:xfrm>
          <a:prstGeom prst="rect">
            <a:avLst/>
          </a:prstGeom>
        </p:spPr>
      </p:pic>
      <p:sp>
        <p:nvSpPr>
          <p:cNvPr id="14" name="Rectangle 13">
            <a:extLst>
              <a:ext uri="{FF2B5EF4-FFF2-40B4-BE49-F238E27FC236}">
                <a16:creationId xmlns:a16="http://schemas.microsoft.com/office/drawing/2014/main" id="{8AA89B66-893A-6F44-A8FC-2C228AA6C757}"/>
              </a:ext>
            </a:extLst>
          </p:cNvPr>
          <p:cNvSpPr/>
          <p:nvPr userDrawn="1"/>
        </p:nvSpPr>
        <p:spPr>
          <a:xfrm>
            <a:off x="-89480" y="-93879"/>
            <a:ext cx="9233479" cy="5676771"/>
          </a:xfrm>
          <a:prstGeom prst="rect">
            <a:avLst/>
          </a:prstGeom>
          <a:solidFill>
            <a:srgbClr val="00A3DB">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31024C8F-0C9E-3549-9CC7-C046097F530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42451" y="349342"/>
            <a:ext cx="5659120" cy="4895138"/>
          </a:xfrm>
          <a:prstGeom prst="rect">
            <a:avLst/>
          </a:prstGeom>
        </p:spPr>
      </p:pic>
      <p:sp>
        <p:nvSpPr>
          <p:cNvPr id="2" name="Title 1"/>
          <p:cNvSpPr>
            <a:spLocks noGrp="1"/>
          </p:cNvSpPr>
          <p:nvPr>
            <p:ph type="title" hasCustomPrompt="1"/>
          </p:nvPr>
        </p:nvSpPr>
        <p:spPr>
          <a:xfrm>
            <a:off x="628650" y="791027"/>
            <a:ext cx="4041944" cy="543508"/>
          </a:xfrm>
        </p:spPr>
        <p:txBody>
          <a:bodyPr>
            <a:normAutofit/>
          </a:bodyPr>
          <a:lstStyle>
            <a:lvl1pPr>
              <a:defRPr sz="2200">
                <a:solidFill>
                  <a:schemeClr val="bg1"/>
                </a:solidFill>
              </a:defRPr>
            </a:lvl1pPr>
          </a:lstStyle>
          <a:p>
            <a:r>
              <a:rPr lang="en-US" dirty="0"/>
              <a:t>Click to edit Contents</a:t>
            </a:r>
          </a:p>
        </p:txBody>
      </p:sp>
      <p:sp>
        <p:nvSpPr>
          <p:cNvPr id="3" name="Content Placeholder 2"/>
          <p:cNvSpPr>
            <a:spLocks noGrp="1"/>
          </p:cNvSpPr>
          <p:nvPr>
            <p:ph idx="1"/>
          </p:nvPr>
        </p:nvSpPr>
        <p:spPr>
          <a:xfrm>
            <a:off x="628650" y="1334535"/>
            <a:ext cx="4041944" cy="2854933"/>
          </a:xfrm>
        </p:spPr>
        <p:txBody>
          <a:bodyPr>
            <a:normAutofit/>
          </a:bodyPr>
          <a:lstStyle>
            <a:lvl1pPr marL="342900" indent="-342900">
              <a:buFont typeface="+mj-lt"/>
              <a:buAutoNum type="arabicPeriod"/>
              <a:defRPr sz="1800">
                <a:solidFill>
                  <a:schemeClr val="bg1"/>
                </a:solidFill>
              </a:defRPr>
            </a:lvl1pPr>
            <a:lvl2pPr marL="456057" indent="0">
              <a:buFontTx/>
              <a:buNone/>
              <a:defRPr sz="1800">
                <a:solidFill>
                  <a:schemeClr val="bg1"/>
                </a:solidFill>
              </a:defRPr>
            </a:lvl2pPr>
            <a:lvl3pPr marL="912114" indent="0">
              <a:buFontTx/>
              <a:buNone/>
              <a:defRPr sz="1800">
                <a:solidFill>
                  <a:schemeClr val="bg1"/>
                </a:solidFill>
              </a:defRPr>
            </a:lvl3pPr>
            <a:lvl4pPr marL="1368171" indent="0">
              <a:buFontTx/>
              <a:buNone/>
              <a:defRPr sz="1800">
                <a:solidFill>
                  <a:schemeClr val="bg1"/>
                </a:solidFill>
              </a:defRPr>
            </a:lvl4pPr>
            <a:lvl5pPr marL="1824228" indent="0">
              <a:buFontTx/>
              <a:buNone/>
              <a:defRPr sz="1800">
                <a:solidFill>
                  <a:schemeClr val="bg1"/>
                </a:solidFill>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9A23-CB97-FF4D-9DB6-0E242015F0E2}" type="slidenum">
              <a:rPr lang="en-US" smtClean="0"/>
              <a:t>‹#›</a:t>
            </a:fld>
            <a:endParaRPr lang="en-US" dirty="0"/>
          </a:p>
        </p:txBody>
      </p:sp>
      <p:sp>
        <p:nvSpPr>
          <p:cNvPr id="7" name="Rectangle 6">
            <a:extLst>
              <a:ext uri="{FF2B5EF4-FFF2-40B4-BE49-F238E27FC236}">
                <a16:creationId xmlns:a16="http://schemas.microsoft.com/office/drawing/2014/main" id="{A57954D5-02D4-E54C-9C3C-D00A821595BA}"/>
              </a:ext>
            </a:extLst>
          </p:cNvPr>
          <p:cNvSpPr/>
          <p:nvPr userDrawn="1"/>
        </p:nvSpPr>
        <p:spPr>
          <a:xfrm>
            <a:off x="353291" y="1392382"/>
            <a:ext cx="5112789" cy="3852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6A62023-D7EF-6C48-84CE-873EFB7D2B5A}"/>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358C6F26-40CE-844F-9EFF-056DD9CAAA9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9" name="Picture 18">
            <a:extLst>
              <a:ext uri="{FF2B5EF4-FFF2-40B4-BE49-F238E27FC236}">
                <a16:creationId xmlns:a16="http://schemas.microsoft.com/office/drawing/2014/main" id="{814931CE-96CA-5341-BC65-28A2FAD314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58995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03D7C19-5DAD-7E45-A4CC-D0ED2F9ACA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546" b="-26693"/>
          <a:stretch/>
        </p:blipFill>
        <p:spPr>
          <a:xfrm>
            <a:off x="-3437075" y="-93879"/>
            <a:ext cx="12581074" cy="8342333"/>
          </a:xfrm>
          <a:prstGeom prst="rect">
            <a:avLst/>
          </a:prstGeom>
        </p:spPr>
      </p:pic>
      <p:sp>
        <p:nvSpPr>
          <p:cNvPr id="14" name="Rectangle 13">
            <a:extLst>
              <a:ext uri="{FF2B5EF4-FFF2-40B4-BE49-F238E27FC236}">
                <a16:creationId xmlns:a16="http://schemas.microsoft.com/office/drawing/2014/main" id="{8AA89B66-893A-6F44-A8FC-2C228AA6C757}"/>
              </a:ext>
            </a:extLst>
          </p:cNvPr>
          <p:cNvSpPr/>
          <p:nvPr userDrawn="1"/>
        </p:nvSpPr>
        <p:spPr>
          <a:xfrm>
            <a:off x="-89480" y="-93879"/>
            <a:ext cx="9233479" cy="5676771"/>
          </a:xfrm>
          <a:prstGeom prst="rect">
            <a:avLst/>
          </a:prstGeom>
          <a:solidFill>
            <a:srgbClr val="00A3DB">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31024C8F-0C9E-3549-9CC7-C046097F530E}"/>
              </a:ext>
            </a:extLst>
          </p:cNvPr>
          <p:cNvPicPr>
            <a:picLocks noChangeAspect="1"/>
          </p:cNvPicPr>
          <p:nvPr userDrawn="1"/>
        </p:nvPicPr>
        <p:blipFill>
          <a:blip r:embed="rId3"/>
          <a:srcRect/>
          <a:stretch/>
        </p:blipFill>
        <p:spPr>
          <a:xfrm>
            <a:off x="342451" y="349342"/>
            <a:ext cx="5659120" cy="4895138"/>
          </a:xfrm>
          <a:prstGeom prst="rect">
            <a:avLst/>
          </a:prstGeom>
        </p:spPr>
      </p:pic>
      <p:sp>
        <p:nvSpPr>
          <p:cNvPr id="2" name="Title 1"/>
          <p:cNvSpPr>
            <a:spLocks noGrp="1"/>
          </p:cNvSpPr>
          <p:nvPr>
            <p:ph type="title" hasCustomPrompt="1"/>
          </p:nvPr>
        </p:nvSpPr>
        <p:spPr>
          <a:xfrm>
            <a:off x="628650" y="791027"/>
            <a:ext cx="4041944" cy="543508"/>
          </a:xfrm>
        </p:spPr>
        <p:txBody>
          <a:bodyPr>
            <a:normAutofit/>
          </a:bodyPr>
          <a:lstStyle>
            <a:lvl1pPr>
              <a:defRPr sz="2200">
                <a:solidFill>
                  <a:schemeClr val="bg1"/>
                </a:solidFill>
              </a:defRPr>
            </a:lvl1pPr>
          </a:lstStyle>
          <a:p>
            <a:r>
              <a:rPr lang="en-US" dirty="0"/>
              <a:t>Click to edit Contents</a:t>
            </a:r>
          </a:p>
        </p:txBody>
      </p:sp>
      <p:sp>
        <p:nvSpPr>
          <p:cNvPr id="3" name="Content Placeholder 2"/>
          <p:cNvSpPr>
            <a:spLocks noGrp="1"/>
          </p:cNvSpPr>
          <p:nvPr>
            <p:ph idx="1"/>
          </p:nvPr>
        </p:nvSpPr>
        <p:spPr>
          <a:xfrm>
            <a:off x="628650" y="1334535"/>
            <a:ext cx="4041944" cy="2854933"/>
          </a:xfrm>
        </p:spPr>
        <p:txBody>
          <a:bodyPr>
            <a:normAutofit/>
          </a:bodyPr>
          <a:lstStyle>
            <a:lvl1pPr marL="342900" indent="-342900">
              <a:buFont typeface="+mj-lt"/>
              <a:buAutoNum type="arabicPeriod"/>
              <a:defRPr sz="1800">
                <a:solidFill>
                  <a:schemeClr val="bg1"/>
                </a:solidFill>
              </a:defRPr>
            </a:lvl1pPr>
            <a:lvl2pPr marL="456057" indent="0">
              <a:buFontTx/>
              <a:buNone/>
              <a:defRPr sz="1800">
                <a:solidFill>
                  <a:schemeClr val="bg1"/>
                </a:solidFill>
              </a:defRPr>
            </a:lvl2pPr>
            <a:lvl3pPr marL="912114" indent="0">
              <a:buFontTx/>
              <a:buNone/>
              <a:defRPr sz="1800">
                <a:solidFill>
                  <a:schemeClr val="bg1"/>
                </a:solidFill>
              </a:defRPr>
            </a:lvl3pPr>
            <a:lvl4pPr marL="1368171" indent="0">
              <a:buFontTx/>
              <a:buNone/>
              <a:defRPr sz="1800">
                <a:solidFill>
                  <a:schemeClr val="bg1"/>
                </a:solidFill>
              </a:defRPr>
            </a:lvl4pPr>
            <a:lvl5pPr marL="1824228" indent="0">
              <a:buFontTx/>
              <a:buNone/>
              <a:defRPr sz="1800">
                <a:solidFill>
                  <a:schemeClr val="bg1"/>
                </a:solidFill>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9A23-CB97-FF4D-9DB6-0E242015F0E2}" type="slidenum">
              <a:rPr lang="en-US" smtClean="0"/>
              <a:t>‹#›</a:t>
            </a:fld>
            <a:endParaRPr lang="en-US" dirty="0"/>
          </a:p>
        </p:txBody>
      </p:sp>
      <p:sp>
        <p:nvSpPr>
          <p:cNvPr id="7" name="Rectangle 6">
            <a:extLst>
              <a:ext uri="{FF2B5EF4-FFF2-40B4-BE49-F238E27FC236}">
                <a16:creationId xmlns:a16="http://schemas.microsoft.com/office/drawing/2014/main" id="{A57954D5-02D4-E54C-9C3C-D00A821595BA}"/>
              </a:ext>
            </a:extLst>
          </p:cNvPr>
          <p:cNvSpPr/>
          <p:nvPr userDrawn="1"/>
        </p:nvSpPr>
        <p:spPr>
          <a:xfrm>
            <a:off x="353291" y="1392382"/>
            <a:ext cx="5112789" cy="3852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6A62023-D7EF-6C48-84CE-873EFB7D2B5A}"/>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358C6F26-40CE-844F-9EFF-056DD9CAAA9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9" name="Picture 18">
            <a:extLst>
              <a:ext uri="{FF2B5EF4-FFF2-40B4-BE49-F238E27FC236}">
                <a16:creationId xmlns:a16="http://schemas.microsoft.com/office/drawing/2014/main" id="{814931CE-96CA-5341-BC65-28A2FAD3142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1311554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24D5BD-501B-0245-B85F-395BB1B1294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31"/>
          <a:stretch/>
        </p:blipFill>
        <p:spPr>
          <a:xfrm>
            <a:off x="0" y="0"/>
            <a:ext cx="9144000" cy="972000"/>
          </a:xfrm>
          <a:prstGeom prst="rect">
            <a:avLst/>
          </a:prstGeom>
        </p:spPr>
      </p:pic>
      <p:sp>
        <p:nvSpPr>
          <p:cNvPr id="2" name="Title 1"/>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sp>
        <p:nvSpPr>
          <p:cNvPr id="3" name="Content Placeholder 2"/>
          <p:cNvSpPr>
            <a:spLocks noGrp="1"/>
          </p:cNvSpPr>
          <p:nvPr>
            <p:ph idx="1"/>
          </p:nvPr>
        </p:nvSpPr>
        <p:spPr>
          <a:xfrm>
            <a:off x="628650" y="1177904"/>
            <a:ext cx="7886700" cy="5316414"/>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EDCEE93-61CC-6B42-963B-2ED834403ECE}"/>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a:ext>
            </a:extLst>
          </a:blip>
          <a:srcRect/>
          <a:stretch/>
        </p:blipFill>
        <p:spPr>
          <a:xfrm>
            <a:off x="3426316" y="0"/>
            <a:ext cx="5168668" cy="972000"/>
          </a:xfrm>
          <a:prstGeom prst="rect">
            <a:avLst/>
          </a:prstGeom>
        </p:spPr>
      </p:pic>
      <p:sp>
        <p:nvSpPr>
          <p:cNvPr id="6" name="Slide Number Placeholder 5">
            <a:extLst>
              <a:ext uri="{FF2B5EF4-FFF2-40B4-BE49-F238E27FC236}">
                <a16:creationId xmlns:a16="http://schemas.microsoft.com/office/drawing/2014/main" id="{6D8844DC-9044-F647-BD42-20025F15F66C}"/>
              </a:ext>
            </a:extLst>
          </p:cNvPr>
          <p:cNvSpPr>
            <a:spLocks noGrp="1"/>
          </p:cNvSpPr>
          <p:nvPr>
            <p:ph type="sldNum" sz="quarter" idx="12"/>
          </p:nvPr>
        </p:nvSpPr>
        <p:spPr>
          <a:xfrm>
            <a:off x="5851784" y="6293778"/>
            <a:ext cx="2743200" cy="365125"/>
          </a:xfrm>
        </p:spPr>
        <p:txBody>
          <a:bodyPr/>
          <a:lstStyle>
            <a:lvl1pPr>
              <a:defRPr/>
            </a:lvl1pPr>
          </a:lstStyle>
          <a:p>
            <a:fld id="{6BEAD508-187F-9C41-8168-FD791BBC9830}" type="slidenum">
              <a:rPr lang="en-US" smtClean="0"/>
              <a:pPr/>
              <a:t>‹#›</a:t>
            </a:fld>
            <a:endParaRPr lang="en-US" dirty="0"/>
          </a:p>
        </p:txBody>
      </p:sp>
    </p:spTree>
    <p:extLst>
      <p:ext uri="{BB962C8B-B14F-4D97-AF65-F5344CB8AC3E}">
        <p14:creationId xmlns:p14="http://schemas.microsoft.com/office/powerpoint/2010/main" val="3890611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7904"/>
            <a:ext cx="7886700" cy="2032887"/>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28650" y="3385417"/>
            <a:ext cx="7886700" cy="3088119"/>
          </a:xfrm>
          <a:solidFill>
            <a:schemeClr val="bg2">
              <a:lumMod val="90000"/>
            </a:schemeClr>
          </a:solidFill>
        </p:spPr>
        <p:txBody>
          <a:bodyPr>
            <a:normAutofit/>
          </a:bodyPr>
          <a:lstStyle>
            <a:lvl1pPr>
              <a:defRPr sz="1800"/>
            </a:lvl1pPr>
            <a:lvl2pPr>
              <a:defRPr sz="1800"/>
            </a:lvl2pPr>
            <a:lvl3pPr>
              <a:defRPr sz="1800"/>
            </a:lvl3pPr>
            <a:lvl4pPr>
              <a:defRPr sz="1800"/>
            </a:lvl4pPr>
            <a:lvl5pPr>
              <a:defRPr sz="1800"/>
            </a:lvl5pPr>
          </a:lstStyle>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None/>
              <a:tabLst/>
              <a:defRPr/>
            </a:pPr>
            <a:endParaRPr lang="en-US" dirty="0"/>
          </a:p>
        </p:txBody>
      </p:sp>
      <p:pic>
        <p:nvPicPr>
          <p:cNvPr id="7" name="Picture 6">
            <a:extLst>
              <a:ext uri="{FF2B5EF4-FFF2-40B4-BE49-F238E27FC236}">
                <a16:creationId xmlns:a16="http://schemas.microsoft.com/office/drawing/2014/main" id="{4E59D671-F671-5949-9980-AC6A798324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31"/>
          <a:stretch/>
        </p:blipFill>
        <p:spPr>
          <a:xfrm>
            <a:off x="0" y="0"/>
            <a:ext cx="9144000" cy="972000"/>
          </a:xfrm>
          <a:prstGeom prst="rect">
            <a:avLst/>
          </a:prstGeom>
        </p:spPr>
      </p:pic>
      <p:sp>
        <p:nvSpPr>
          <p:cNvPr id="9" name="Title 1">
            <a:extLst>
              <a:ext uri="{FF2B5EF4-FFF2-40B4-BE49-F238E27FC236}">
                <a16:creationId xmlns:a16="http://schemas.microsoft.com/office/drawing/2014/main" id="{37657274-F933-3145-9ADA-4E1A781B9698}"/>
              </a:ext>
            </a:extLst>
          </p:cNvPr>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pic>
        <p:nvPicPr>
          <p:cNvPr id="12" name="Picture 11">
            <a:extLst>
              <a:ext uri="{FF2B5EF4-FFF2-40B4-BE49-F238E27FC236}">
                <a16:creationId xmlns:a16="http://schemas.microsoft.com/office/drawing/2014/main" id="{CB391B19-7772-A346-8C3D-ED2EA7A33AB8}"/>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a:ext>
            </a:extLst>
          </a:blip>
          <a:srcRect/>
          <a:stretch/>
        </p:blipFill>
        <p:spPr>
          <a:xfrm>
            <a:off x="3426316" y="0"/>
            <a:ext cx="5168668" cy="972000"/>
          </a:xfrm>
          <a:prstGeom prst="rect">
            <a:avLst/>
          </a:prstGeom>
        </p:spPr>
      </p:pic>
      <p:sp>
        <p:nvSpPr>
          <p:cNvPr id="8" name="Slide Number Placeholder 5">
            <a:extLst>
              <a:ext uri="{FF2B5EF4-FFF2-40B4-BE49-F238E27FC236}">
                <a16:creationId xmlns:a16="http://schemas.microsoft.com/office/drawing/2014/main" id="{31A1296C-4116-1947-BB69-8B1FF8FAA77B}"/>
              </a:ext>
            </a:extLst>
          </p:cNvPr>
          <p:cNvSpPr>
            <a:spLocks noGrp="1"/>
          </p:cNvSpPr>
          <p:nvPr>
            <p:ph type="sldNum" sz="quarter" idx="12"/>
          </p:nvPr>
        </p:nvSpPr>
        <p:spPr>
          <a:xfrm>
            <a:off x="5851784" y="6293778"/>
            <a:ext cx="2743200" cy="365125"/>
          </a:xfrm>
        </p:spPr>
        <p:txBody>
          <a:bodyPr/>
          <a:lstStyle>
            <a:lvl1pPr>
              <a:defRPr/>
            </a:lvl1pPr>
          </a:lstStyle>
          <a:p>
            <a:fld id="{6BEAD508-187F-9C41-8168-FD791BBC9830}" type="slidenum">
              <a:rPr lang="en-US" smtClean="0"/>
              <a:pPr/>
              <a:t>‹#›</a:t>
            </a:fld>
            <a:endParaRPr lang="en-US" dirty="0"/>
          </a:p>
        </p:txBody>
      </p:sp>
    </p:spTree>
    <p:extLst>
      <p:ext uri="{BB962C8B-B14F-4D97-AF65-F5344CB8AC3E}">
        <p14:creationId xmlns:p14="http://schemas.microsoft.com/office/powerpoint/2010/main" val="3513896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62ED21-75D0-954B-A4A6-63628B0D2A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flipH="1">
            <a:off x="1336560" y="-1336562"/>
            <a:ext cx="6470879" cy="9143999"/>
          </a:xfrm>
          <a:prstGeom prst="rect">
            <a:avLst/>
          </a:prstGeom>
        </p:spPr>
      </p:pic>
      <p:pic>
        <p:nvPicPr>
          <p:cNvPr id="9" name="Picture 8">
            <a:extLst>
              <a:ext uri="{FF2B5EF4-FFF2-40B4-BE49-F238E27FC236}">
                <a16:creationId xmlns:a16="http://schemas.microsoft.com/office/drawing/2014/main" id="{160CC4E8-B89A-5A4D-9418-4A4C9F43A0C1}"/>
              </a:ext>
            </a:extLst>
          </p:cNvPr>
          <p:cNvPicPr>
            <a:picLocks noChangeAspect="1"/>
          </p:cNvPicPr>
          <p:nvPr userDrawn="1"/>
        </p:nvPicPr>
        <p:blipFill>
          <a:blip r:embed="rId3" cstate="email">
            <a:alphaModFix amt="38000"/>
            <a:extLst>
              <a:ext uri="{28A0092B-C50C-407E-A947-70E740481C1C}">
                <a14:useLocalDpi xmlns:a14="http://schemas.microsoft.com/office/drawing/2010/main"/>
              </a:ext>
            </a:extLst>
          </a:blip>
          <a:stretch>
            <a:fillRect/>
          </a:stretch>
        </p:blipFill>
        <p:spPr>
          <a:xfrm>
            <a:off x="-77504" y="-1760128"/>
            <a:ext cx="5960144" cy="7888027"/>
          </a:xfrm>
          <a:prstGeom prst="rect">
            <a:avLst/>
          </a:prstGeom>
        </p:spPr>
      </p:pic>
      <p:pic>
        <p:nvPicPr>
          <p:cNvPr id="10" name="Picture 9">
            <a:extLst>
              <a:ext uri="{FF2B5EF4-FFF2-40B4-BE49-F238E27FC236}">
                <a16:creationId xmlns:a16="http://schemas.microsoft.com/office/drawing/2014/main" id="{D6B1682E-7EA0-6E4D-9330-4D7F8C682A5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5440" y="351083"/>
            <a:ext cx="3917374" cy="3408115"/>
          </a:xfrm>
          <a:prstGeom prst="rect">
            <a:avLst/>
          </a:prstGeom>
        </p:spPr>
      </p:pic>
      <p:sp>
        <p:nvSpPr>
          <p:cNvPr id="11" name="Title 1">
            <a:extLst>
              <a:ext uri="{FF2B5EF4-FFF2-40B4-BE49-F238E27FC236}">
                <a16:creationId xmlns:a16="http://schemas.microsoft.com/office/drawing/2014/main" id="{845D7569-70B3-7D40-B8DC-56866BC8EC2D}"/>
              </a:ext>
            </a:extLst>
          </p:cNvPr>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Thank</a:t>
            </a:r>
            <a:br>
              <a:rPr lang="en-US" dirty="0"/>
            </a:br>
            <a:r>
              <a:rPr lang="en-US" dirty="0"/>
              <a:t>You</a:t>
            </a:r>
          </a:p>
        </p:txBody>
      </p:sp>
      <p:sp>
        <p:nvSpPr>
          <p:cNvPr id="12" name="Subtitle 2">
            <a:extLst>
              <a:ext uri="{FF2B5EF4-FFF2-40B4-BE49-F238E27FC236}">
                <a16:creationId xmlns:a16="http://schemas.microsoft.com/office/drawing/2014/main" id="{81AB1412-9A75-B74C-BC60-242BDA948163}"/>
              </a:ext>
            </a:extLst>
          </p:cNvPr>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3" name="Rectangle 12">
            <a:extLst>
              <a:ext uri="{FF2B5EF4-FFF2-40B4-BE49-F238E27FC236}">
                <a16:creationId xmlns:a16="http://schemas.microsoft.com/office/drawing/2014/main" id="{F37EA302-5F4B-2442-9BA9-0C5AF269A547}"/>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13D28DA-BB63-6A4F-8A69-20DB0A5BE1F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id="{626D35D8-93A1-B246-8BD6-DA2D5990C75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3899313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5386"/>
            <a:ext cx="7886700" cy="2845473"/>
          </a:xfrm>
        </p:spPr>
        <p:txBody>
          <a:bodyPr anchor="b"/>
          <a:lstStyle>
            <a:lvl1pPr>
              <a:defRPr sz="5985"/>
            </a:lvl1pPr>
          </a:lstStyle>
          <a:p>
            <a:r>
              <a:rPr lang="en-US"/>
              <a:t>Click to edit Master title style</a:t>
            </a:r>
            <a:endParaRPr lang="en-US" dirty="0"/>
          </a:p>
        </p:txBody>
      </p:sp>
      <p:sp>
        <p:nvSpPr>
          <p:cNvPr id="3" name="Text Placeholder 2"/>
          <p:cNvSpPr>
            <a:spLocks noGrp="1"/>
          </p:cNvSpPr>
          <p:nvPr>
            <p:ph type="body" idx="1"/>
          </p:nvPr>
        </p:nvSpPr>
        <p:spPr>
          <a:xfrm>
            <a:off x="623888" y="4577779"/>
            <a:ext cx="7886700" cy="1496367"/>
          </a:xfrm>
        </p:spPr>
        <p:txBody>
          <a:bodyPr/>
          <a:lstStyle>
            <a:lvl1pPr marL="0" indent="0">
              <a:buNone/>
              <a:defRPr sz="2394">
                <a:solidFill>
                  <a:schemeClr val="tx1"/>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2554682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21353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4197"/>
            <a:ext cx="7886700" cy="1322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76882"/>
            <a:ext cx="3868340"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629842" y="2498697"/>
            <a:ext cx="3868340"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76882"/>
            <a:ext cx="3887391"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4629151" y="2498697"/>
            <a:ext cx="3887391"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43610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3400124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Content Placeholder 2"/>
          <p:cNvSpPr>
            <a:spLocks noGrp="1"/>
          </p:cNvSpPr>
          <p:nvPr>
            <p:ph idx="1"/>
          </p:nvPr>
        </p:nvSpPr>
        <p:spPr>
          <a:xfrm>
            <a:off x="3887391" y="984912"/>
            <a:ext cx="4629150"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2853820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4912"/>
            <a:ext cx="4629150" cy="486121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dirty="0"/>
              <a:t>Drag picture to placeholder or click icon to add</a:t>
            </a:r>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3274170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20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24D5BD-501B-0245-B85F-395BB1B1294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31"/>
          <a:stretch/>
        </p:blipFill>
        <p:spPr>
          <a:xfrm>
            <a:off x="0" y="0"/>
            <a:ext cx="9144000" cy="972000"/>
          </a:xfrm>
          <a:prstGeom prst="rect">
            <a:avLst/>
          </a:prstGeom>
        </p:spPr>
      </p:pic>
      <p:sp>
        <p:nvSpPr>
          <p:cNvPr id="2" name="Title 1"/>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sp>
        <p:nvSpPr>
          <p:cNvPr id="3" name="Content Placeholder 2"/>
          <p:cNvSpPr>
            <a:spLocks noGrp="1"/>
          </p:cNvSpPr>
          <p:nvPr>
            <p:ph idx="1"/>
          </p:nvPr>
        </p:nvSpPr>
        <p:spPr>
          <a:xfrm>
            <a:off x="628650" y="1177904"/>
            <a:ext cx="7886700" cy="5316414"/>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EDCEE93-61CC-6B42-963B-2ED834403ECE}"/>
              </a:ext>
            </a:extLst>
          </p:cNvPr>
          <p:cNvPicPr>
            <a:picLocks noChangeAspect="1"/>
          </p:cNvPicPr>
          <p:nvPr userDrawn="1"/>
        </p:nvPicPr>
        <p:blipFill rotWithShape="1">
          <a:blip r:embed="rId3" cstate="screen">
            <a:alphaModFix amt="56000"/>
            <a:extLst>
              <a:ext uri="{28A0092B-C50C-407E-A947-70E740481C1C}">
                <a14:useLocalDpi xmlns:a14="http://schemas.microsoft.com/office/drawing/2010/main"/>
              </a:ext>
            </a:extLst>
          </a:blip>
          <a:srcRect/>
          <a:stretch/>
        </p:blipFill>
        <p:spPr>
          <a:xfrm>
            <a:off x="3426316" y="0"/>
            <a:ext cx="5168668" cy="972000"/>
          </a:xfrm>
          <a:prstGeom prst="rect">
            <a:avLst/>
          </a:prstGeom>
        </p:spPr>
      </p:pic>
    </p:spTree>
    <p:extLst>
      <p:ext uri="{BB962C8B-B14F-4D97-AF65-F5344CB8AC3E}">
        <p14:creationId xmlns:p14="http://schemas.microsoft.com/office/powerpoint/2010/main" val="192581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64643" y="360176"/>
            <a:ext cx="8414715" cy="369332"/>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30702"/>
            <a:ext cx="6400800" cy="2616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782543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8"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99" b="0" i="0">
                <a:solidFill>
                  <a:srgbClr val="585858"/>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833278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8" b="0" i="0">
                <a:solidFill>
                  <a:schemeClr val="bg1"/>
                </a:solidFill>
                <a:latin typeface="Arial"/>
                <a:cs typeface="Arial"/>
              </a:defRPr>
            </a:lvl1pPr>
          </a:lstStyle>
          <a:p>
            <a:endParaRPr/>
          </a:p>
        </p:txBody>
      </p:sp>
      <p:sp>
        <p:nvSpPr>
          <p:cNvPr id="3" name="Holder 3"/>
          <p:cNvSpPr>
            <a:spLocks noGrp="1"/>
          </p:cNvSpPr>
          <p:nvPr>
            <p:ph sz="half" idx="2"/>
          </p:nvPr>
        </p:nvSpPr>
        <p:spPr>
          <a:xfrm>
            <a:off x="457200" y="1573324"/>
            <a:ext cx="3977640" cy="2616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3324"/>
            <a:ext cx="3977640" cy="2616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015585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8"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374815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737313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5001"/>
            <a:ext cx="7772400" cy="1466282"/>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76305"/>
            <a:ext cx="6400800" cy="1748137"/>
          </a:xfrm>
        </p:spPr>
        <p:txBody>
          <a:bodyPr/>
          <a:lstStyle>
            <a:lvl1pPr marL="0" indent="0" algn="ctr">
              <a:buNone/>
              <a:defRPr>
                <a:solidFill>
                  <a:schemeClr val="tx1">
                    <a:tint val="75000"/>
                  </a:schemeClr>
                </a:solidFill>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5C54DD0-39FB-2B43-83DF-8A005DD40678}" type="datetimeFigureOut">
              <a:rPr lang="en-US" smtClean="0"/>
              <a:pPr/>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1853796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C54DD0-39FB-2B43-83DF-8A005DD40678}" type="datetimeFigureOut">
              <a:rPr lang="en-US" smtClean="0"/>
              <a:pPr/>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1497529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395679"/>
            <a:ext cx="7772400" cy="1358607"/>
          </a:xfrm>
        </p:spPr>
        <p:txBody>
          <a:bodyPr anchor="t"/>
          <a:lstStyle>
            <a:lvl1pPr algn="l">
              <a:defRPr sz="3990" b="1" cap="all"/>
            </a:lvl1pPr>
          </a:lstStyle>
          <a:p>
            <a:r>
              <a:rPr lang="en-US"/>
              <a:t>Click to edit Master title style</a:t>
            </a:r>
          </a:p>
        </p:txBody>
      </p:sp>
      <p:sp>
        <p:nvSpPr>
          <p:cNvPr id="3" name="Text Placeholder 2"/>
          <p:cNvSpPr>
            <a:spLocks noGrp="1"/>
          </p:cNvSpPr>
          <p:nvPr>
            <p:ph type="body" idx="1"/>
          </p:nvPr>
        </p:nvSpPr>
        <p:spPr>
          <a:xfrm>
            <a:off x="722313" y="2899312"/>
            <a:ext cx="7772400" cy="1496367"/>
          </a:xfrm>
        </p:spPr>
        <p:txBody>
          <a:bodyPr anchor="b"/>
          <a:lstStyle>
            <a:lvl1pPr marL="0" indent="0">
              <a:buNone/>
              <a:defRPr sz="1995">
                <a:solidFill>
                  <a:schemeClr val="tx1">
                    <a:tint val="75000"/>
                  </a:schemeClr>
                </a:solidFill>
              </a:defRPr>
            </a:lvl1pPr>
            <a:lvl2pPr marL="456057" indent="0">
              <a:buNone/>
              <a:defRPr sz="1795">
                <a:solidFill>
                  <a:schemeClr val="tx1">
                    <a:tint val="75000"/>
                  </a:schemeClr>
                </a:solidFill>
              </a:defRPr>
            </a:lvl2pPr>
            <a:lvl3pPr marL="912114" indent="0">
              <a:buNone/>
              <a:defRPr sz="1596">
                <a:solidFill>
                  <a:schemeClr val="tx1">
                    <a:tint val="75000"/>
                  </a:schemeClr>
                </a:solidFill>
              </a:defRPr>
            </a:lvl3pPr>
            <a:lvl4pPr marL="1368171" indent="0">
              <a:buNone/>
              <a:defRPr sz="1397">
                <a:solidFill>
                  <a:schemeClr val="tx1">
                    <a:tint val="75000"/>
                  </a:schemeClr>
                </a:solidFill>
              </a:defRPr>
            </a:lvl4pPr>
            <a:lvl5pPr marL="1824228" indent="0">
              <a:buNone/>
              <a:defRPr sz="1397">
                <a:solidFill>
                  <a:schemeClr val="tx1">
                    <a:tint val="75000"/>
                  </a:schemeClr>
                </a:solidFill>
              </a:defRPr>
            </a:lvl5pPr>
            <a:lvl6pPr marL="2280285" indent="0">
              <a:buNone/>
              <a:defRPr sz="1397">
                <a:solidFill>
                  <a:schemeClr val="tx1">
                    <a:tint val="75000"/>
                  </a:schemeClr>
                </a:solidFill>
              </a:defRPr>
            </a:lvl6pPr>
            <a:lvl7pPr marL="2736342" indent="0">
              <a:buNone/>
              <a:defRPr sz="1397">
                <a:solidFill>
                  <a:schemeClr val="tx1">
                    <a:tint val="75000"/>
                  </a:schemeClr>
                </a:solidFill>
              </a:defRPr>
            </a:lvl7pPr>
            <a:lvl8pPr marL="3192399" indent="0">
              <a:buNone/>
              <a:defRPr sz="1397">
                <a:solidFill>
                  <a:schemeClr val="tx1">
                    <a:tint val="75000"/>
                  </a:schemeClr>
                </a:solidFill>
              </a:defRPr>
            </a:lvl8pPr>
            <a:lvl9pPr marL="3648456" indent="0">
              <a:buNone/>
              <a:defRPr sz="13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C54DD0-39FB-2B43-83DF-8A005DD40678}" type="datetimeFigureOut">
              <a:rPr lang="en-US" smtClean="0"/>
              <a:pPr/>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2148990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96126"/>
            <a:ext cx="4038600" cy="4514439"/>
          </a:xfr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96126"/>
            <a:ext cx="4038600" cy="4514439"/>
          </a:xfr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C54DD0-39FB-2B43-83DF-8A005DD40678}" type="datetimeFigureOut">
              <a:rPr lang="en-US" smtClean="0"/>
              <a:pPr/>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4289508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1204"/>
            <a:ext cx="4040188" cy="638133"/>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457200" y="2169337"/>
            <a:ext cx="4040188" cy="3941227"/>
          </a:xfr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1204"/>
            <a:ext cx="4041775" cy="638133"/>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4645026" y="2169337"/>
            <a:ext cx="4041775" cy="3941227"/>
          </a:xfr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C54DD0-39FB-2B43-83DF-8A005DD40678}" type="datetimeFigureOut">
              <a:rPr lang="en-US" smtClean="0"/>
              <a:pPr/>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385445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7904"/>
            <a:ext cx="7886700" cy="2032887"/>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28650" y="3385417"/>
            <a:ext cx="7886700" cy="3088119"/>
          </a:xfrm>
          <a:solidFill>
            <a:schemeClr val="bg2">
              <a:lumMod val="90000"/>
            </a:schemeClr>
          </a:solidFill>
        </p:spPr>
        <p:txBody>
          <a:bodyPr>
            <a:normAutofit/>
          </a:bodyPr>
          <a:lstStyle>
            <a:lvl1pPr>
              <a:defRPr sz="1800"/>
            </a:lvl1pPr>
            <a:lvl2pPr>
              <a:defRPr sz="1800"/>
            </a:lvl2pPr>
            <a:lvl3pPr>
              <a:defRPr sz="1800"/>
            </a:lvl3pPr>
            <a:lvl4pPr>
              <a:defRPr sz="1800"/>
            </a:lvl4pPr>
            <a:lvl5pPr>
              <a:defRPr sz="1800"/>
            </a:lvl5pPr>
          </a:lstStyle>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None/>
              <a:tabLst/>
              <a:defRPr/>
            </a:pPr>
            <a:endParaRPr lang="en-US" dirty="0"/>
          </a:p>
        </p:txBody>
      </p:sp>
      <p:pic>
        <p:nvPicPr>
          <p:cNvPr id="7" name="Picture 6">
            <a:extLst>
              <a:ext uri="{FF2B5EF4-FFF2-40B4-BE49-F238E27FC236}">
                <a16:creationId xmlns:a16="http://schemas.microsoft.com/office/drawing/2014/main" id="{4E59D671-F671-5949-9980-AC6A798324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31"/>
          <a:stretch/>
        </p:blipFill>
        <p:spPr>
          <a:xfrm>
            <a:off x="0" y="0"/>
            <a:ext cx="9144000" cy="972000"/>
          </a:xfrm>
          <a:prstGeom prst="rect">
            <a:avLst/>
          </a:prstGeom>
        </p:spPr>
      </p:pic>
      <p:sp>
        <p:nvSpPr>
          <p:cNvPr id="9" name="Title 1">
            <a:extLst>
              <a:ext uri="{FF2B5EF4-FFF2-40B4-BE49-F238E27FC236}">
                <a16:creationId xmlns:a16="http://schemas.microsoft.com/office/drawing/2014/main" id="{37657274-F933-3145-9ADA-4E1A781B9698}"/>
              </a:ext>
            </a:extLst>
          </p:cNvPr>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pic>
        <p:nvPicPr>
          <p:cNvPr id="12" name="Picture 11">
            <a:extLst>
              <a:ext uri="{FF2B5EF4-FFF2-40B4-BE49-F238E27FC236}">
                <a16:creationId xmlns:a16="http://schemas.microsoft.com/office/drawing/2014/main" id="{CB391B19-7772-A346-8C3D-ED2EA7A33AB8}"/>
              </a:ext>
            </a:extLst>
          </p:cNvPr>
          <p:cNvPicPr>
            <a:picLocks noChangeAspect="1"/>
          </p:cNvPicPr>
          <p:nvPr userDrawn="1"/>
        </p:nvPicPr>
        <p:blipFill rotWithShape="1">
          <a:blip r:embed="rId3" cstate="screen">
            <a:alphaModFix amt="56000"/>
            <a:extLst>
              <a:ext uri="{28A0092B-C50C-407E-A947-70E740481C1C}">
                <a14:useLocalDpi xmlns:a14="http://schemas.microsoft.com/office/drawing/2010/main"/>
              </a:ext>
            </a:extLst>
          </a:blip>
          <a:srcRect/>
          <a:stretch/>
        </p:blipFill>
        <p:spPr>
          <a:xfrm>
            <a:off x="3426316" y="0"/>
            <a:ext cx="5168668" cy="972000"/>
          </a:xfrm>
          <a:prstGeom prst="rect">
            <a:avLst/>
          </a:prstGeom>
        </p:spPr>
      </p:pic>
    </p:spTree>
    <p:extLst>
      <p:ext uri="{BB962C8B-B14F-4D97-AF65-F5344CB8AC3E}">
        <p14:creationId xmlns:p14="http://schemas.microsoft.com/office/powerpoint/2010/main" val="14115494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C54DD0-39FB-2B43-83DF-8A005DD40678}" type="datetimeFigureOut">
              <a:rPr lang="en-US" smtClean="0"/>
              <a:pPr/>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1822406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54DD0-39FB-2B43-83DF-8A005DD40678}" type="datetimeFigureOut">
              <a:rPr lang="en-US" smtClean="0"/>
              <a:pPr/>
              <a:t>6/2/2022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17986263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2355"/>
            <a:ext cx="3008313" cy="1159091"/>
          </a:xfrm>
        </p:spPr>
        <p:txBody>
          <a:bodyPr anchor="b"/>
          <a:lstStyle>
            <a:lvl1pPr algn="l">
              <a:defRPr sz="1995" b="1"/>
            </a:lvl1pPr>
          </a:lstStyle>
          <a:p>
            <a:r>
              <a:rPr lang="en-US"/>
              <a:t>Click to edit Master title style</a:t>
            </a:r>
          </a:p>
        </p:txBody>
      </p:sp>
      <p:sp>
        <p:nvSpPr>
          <p:cNvPr id="3" name="Content Placeholder 2"/>
          <p:cNvSpPr>
            <a:spLocks noGrp="1"/>
          </p:cNvSpPr>
          <p:nvPr>
            <p:ph idx="1"/>
          </p:nvPr>
        </p:nvSpPr>
        <p:spPr>
          <a:xfrm>
            <a:off x="3575050" y="272355"/>
            <a:ext cx="5111750" cy="5838210"/>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1446"/>
            <a:ext cx="3008313" cy="4679119"/>
          </a:xfr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a:t>Click to edit Master text styles</a:t>
            </a:r>
          </a:p>
        </p:txBody>
      </p:sp>
      <p:sp>
        <p:nvSpPr>
          <p:cNvPr id="5" name="Date Placeholder 4"/>
          <p:cNvSpPr>
            <a:spLocks noGrp="1"/>
          </p:cNvSpPr>
          <p:nvPr>
            <p:ph type="dt" sz="half" idx="10"/>
          </p:nvPr>
        </p:nvSpPr>
        <p:spPr/>
        <p:txBody>
          <a:bodyPr/>
          <a:lstStyle/>
          <a:p>
            <a:fld id="{65C54DD0-39FB-2B43-83DF-8A005DD40678}" type="datetimeFigureOut">
              <a:rPr lang="en-US" smtClean="0"/>
              <a:pPr/>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29342803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88377"/>
            <a:ext cx="5486400" cy="565295"/>
          </a:xfrm>
        </p:spPr>
        <p:txBody>
          <a:bodyPr anchor="b"/>
          <a:lstStyle>
            <a:lvl1pPr algn="l">
              <a:defRPr sz="1995" b="1"/>
            </a:lvl1pPr>
          </a:lstStyle>
          <a:p>
            <a:r>
              <a:rPr lang="en-US"/>
              <a:t>Click to edit Master title style</a:t>
            </a:r>
          </a:p>
        </p:txBody>
      </p:sp>
      <p:sp>
        <p:nvSpPr>
          <p:cNvPr id="3" name="Picture Placeholder 2"/>
          <p:cNvSpPr>
            <a:spLocks noGrp="1"/>
          </p:cNvSpPr>
          <p:nvPr>
            <p:ph type="pic" idx="1"/>
          </p:nvPr>
        </p:nvSpPr>
        <p:spPr>
          <a:xfrm>
            <a:off x="1792288" y="611215"/>
            <a:ext cx="5486400" cy="4104323"/>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p:cNvSpPr>
            <a:spLocks noGrp="1"/>
          </p:cNvSpPr>
          <p:nvPr>
            <p:ph type="body" sz="half" idx="2"/>
          </p:nvPr>
        </p:nvSpPr>
        <p:spPr>
          <a:xfrm>
            <a:off x="1792288" y="5353671"/>
            <a:ext cx="5486400" cy="802813"/>
          </a:xfr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a:t>Click to edit Master text styles</a:t>
            </a:r>
          </a:p>
        </p:txBody>
      </p:sp>
      <p:sp>
        <p:nvSpPr>
          <p:cNvPr id="5" name="Date Placeholder 4"/>
          <p:cNvSpPr>
            <a:spLocks noGrp="1"/>
          </p:cNvSpPr>
          <p:nvPr>
            <p:ph type="dt" sz="half" idx="10"/>
          </p:nvPr>
        </p:nvSpPr>
        <p:spPr/>
        <p:txBody>
          <a:bodyPr/>
          <a:lstStyle/>
          <a:p>
            <a:fld id="{65C54DD0-39FB-2B43-83DF-8A005DD40678}" type="datetimeFigureOut">
              <a:rPr lang="en-US" smtClean="0"/>
              <a:pPr/>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3797414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C54DD0-39FB-2B43-83DF-8A005DD40678}" type="datetimeFigureOut">
              <a:rPr lang="en-US" smtClean="0"/>
              <a:pPr/>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32065357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939"/>
            <a:ext cx="2057400" cy="58366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3939"/>
            <a:ext cx="6019800" cy="5836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C54DD0-39FB-2B43-83DF-8A005DD40678}" type="datetimeFigureOut">
              <a:rPr lang="en-US" smtClean="0"/>
              <a:pPr/>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a:p>
        </p:txBody>
      </p:sp>
    </p:spTree>
    <p:extLst>
      <p:ext uri="{BB962C8B-B14F-4D97-AF65-F5344CB8AC3E}">
        <p14:creationId xmlns:p14="http://schemas.microsoft.com/office/powerpoint/2010/main" val="281984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62ED21-75D0-954B-A4A6-63628B0D2A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flipH="1">
            <a:off x="1336560" y="-1336562"/>
            <a:ext cx="6470879" cy="9143999"/>
          </a:xfrm>
          <a:prstGeom prst="rect">
            <a:avLst/>
          </a:prstGeom>
        </p:spPr>
      </p:pic>
      <p:pic>
        <p:nvPicPr>
          <p:cNvPr id="9" name="Picture 8">
            <a:extLst>
              <a:ext uri="{FF2B5EF4-FFF2-40B4-BE49-F238E27FC236}">
                <a16:creationId xmlns:a16="http://schemas.microsoft.com/office/drawing/2014/main" id="{160CC4E8-B89A-5A4D-9418-4A4C9F43A0C1}"/>
              </a:ext>
            </a:extLst>
          </p:cNvPr>
          <p:cNvPicPr>
            <a:picLocks noChangeAspect="1"/>
          </p:cNvPicPr>
          <p:nvPr userDrawn="1"/>
        </p:nvPicPr>
        <p:blipFill>
          <a:blip r:embed="rId3">
            <a:alphaModFix amt="38000"/>
          </a:blip>
          <a:stretch>
            <a:fillRect/>
          </a:stretch>
        </p:blipFill>
        <p:spPr>
          <a:xfrm>
            <a:off x="-77504" y="-1760128"/>
            <a:ext cx="5960144" cy="7888027"/>
          </a:xfrm>
          <a:prstGeom prst="rect">
            <a:avLst/>
          </a:prstGeom>
        </p:spPr>
      </p:pic>
      <p:pic>
        <p:nvPicPr>
          <p:cNvPr id="10" name="Picture 9">
            <a:extLst>
              <a:ext uri="{FF2B5EF4-FFF2-40B4-BE49-F238E27FC236}">
                <a16:creationId xmlns:a16="http://schemas.microsoft.com/office/drawing/2014/main" id="{D6B1682E-7EA0-6E4D-9330-4D7F8C682A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5440" y="351083"/>
            <a:ext cx="3917374" cy="3408115"/>
          </a:xfrm>
          <a:prstGeom prst="rect">
            <a:avLst/>
          </a:prstGeom>
        </p:spPr>
      </p:pic>
      <p:sp>
        <p:nvSpPr>
          <p:cNvPr id="11" name="Title 1">
            <a:extLst>
              <a:ext uri="{FF2B5EF4-FFF2-40B4-BE49-F238E27FC236}">
                <a16:creationId xmlns:a16="http://schemas.microsoft.com/office/drawing/2014/main" id="{845D7569-70B3-7D40-B8DC-56866BC8EC2D}"/>
              </a:ext>
            </a:extLst>
          </p:cNvPr>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Thank</a:t>
            </a:r>
            <a:br>
              <a:rPr lang="en-US" dirty="0"/>
            </a:br>
            <a:r>
              <a:rPr lang="en-US" dirty="0"/>
              <a:t>You</a:t>
            </a:r>
          </a:p>
        </p:txBody>
      </p:sp>
      <p:sp>
        <p:nvSpPr>
          <p:cNvPr id="12" name="Subtitle 2">
            <a:extLst>
              <a:ext uri="{FF2B5EF4-FFF2-40B4-BE49-F238E27FC236}">
                <a16:creationId xmlns:a16="http://schemas.microsoft.com/office/drawing/2014/main" id="{81AB1412-9A75-B74C-BC60-242BDA948163}"/>
              </a:ext>
            </a:extLst>
          </p:cNvPr>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3" name="Rectangle 12">
            <a:extLst>
              <a:ext uri="{FF2B5EF4-FFF2-40B4-BE49-F238E27FC236}">
                <a16:creationId xmlns:a16="http://schemas.microsoft.com/office/drawing/2014/main" id="{F37EA302-5F4B-2442-9BA9-0C5AF269A547}"/>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13D28DA-BB63-6A4F-8A69-20DB0A5BE1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id="{626D35D8-93A1-B246-8BD6-DA2D5990C75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22755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5386"/>
            <a:ext cx="7886700" cy="2845473"/>
          </a:xfrm>
        </p:spPr>
        <p:txBody>
          <a:bodyPr anchor="b"/>
          <a:lstStyle>
            <a:lvl1pPr>
              <a:defRPr sz="5985"/>
            </a:lvl1pPr>
          </a:lstStyle>
          <a:p>
            <a:r>
              <a:rPr lang="en-US"/>
              <a:t>Click to edit Master title style</a:t>
            </a:r>
            <a:endParaRPr lang="en-US" dirty="0"/>
          </a:p>
        </p:txBody>
      </p:sp>
      <p:sp>
        <p:nvSpPr>
          <p:cNvPr id="3" name="Text Placeholder 2"/>
          <p:cNvSpPr>
            <a:spLocks noGrp="1"/>
          </p:cNvSpPr>
          <p:nvPr>
            <p:ph type="body" idx="1"/>
          </p:nvPr>
        </p:nvSpPr>
        <p:spPr>
          <a:xfrm>
            <a:off x="623888" y="4577779"/>
            <a:ext cx="7886700" cy="1496367"/>
          </a:xfrm>
        </p:spPr>
        <p:txBody>
          <a:bodyPr/>
          <a:lstStyle>
            <a:lvl1pPr marL="0" indent="0">
              <a:buNone/>
              <a:defRPr sz="2394">
                <a:solidFill>
                  <a:schemeClr val="tx1"/>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52137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73638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4197"/>
            <a:ext cx="7886700" cy="1322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76882"/>
            <a:ext cx="3868340"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629842" y="2498697"/>
            <a:ext cx="3868340"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76882"/>
            <a:ext cx="3887391"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4629151" y="2498697"/>
            <a:ext cx="3887391"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207549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56201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5.xml"/><Relationship Id="rId7"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2.xml"/><Relationship Id="rId7" Type="http://schemas.openxmlformats.org/officeDocument/2006/relationships/image" Target="../media/image1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4.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9.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4197"/>
            <a:ext cx="7886700" cy="132218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0976"/>
            <a:ext cx="7886700" cy="4340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40167"/>
            <a:ext cx="2057400" cy="364195"/>
          </a:xfrm>
          <a:prstGeom prst="rect">
            <a:avLst/>
          </a:prstGeom>
        </p:spPr>
        <p:txBody>
          <a:bodyPr vert="horz" lIns="91440" tIns="45720" rIns="91440" bIns="45720" rtlCol="0" anchor="ctr"/>
          <a:lstStyle>
            <a:lvl1pPr algn="l">
              <a:defRPr sz="1197">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40167"/>
            <a:ext cx="3086100"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40167"/>
            <a:ext cx="2057400" cy="364195"/>
          </a:xfrm>
          <a:prstGeom prst="rect">
            <a:avLst/>
          </a:prstGeom>
        </p:spPr>
        <p:txBody>
          <a:bodyPr vert="horz" lIns="91440" tIns="45720" rIns="91440" bIns="45720" rtlCol="0" anchor="ctr"/>
          <a:lstStyle>
            <a:lvl1pPr algn="r">
              <a:defRPr sz="1197">
                <a:solidFill>
                  <a:schemeClr val="tx1">
                    <a:tint val="75000"/>
                  </a:schemeClr>
                </a:solidFill>
              </a:defRPr>
            </a:lvl1pPr>
          </a:lstStyle>
          <a:p>
            <a:fld id="{A1309A23-CB97-FF4D-9DB6-0E242015F0E2}" type="slidenum">
              <a:rPr lang="en-US" smtClean="0"/>
              <a:t>‹#›</a:t>
            </a:fld>
            <a:endParaRPr lang="en-US" dirty="0"/>
          </a:p>
        </p:txBody>
      </p:sp>
    </p:spTree>
    <p:extLst>
      <p:ext uri="{BB962C8B-B14F-4D97-AF65-F5344CB8AC3E}">
        <p14:creationId xmlns:p14="http://schemas.microsoft.com/office/powerpoint/2010/main" val="2046005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9" r:id="rId3"/>
    <p:sldLayoutId id="2147483701" r:id="rId4"/>
    <p:sldLayoutId id="2147483702" r:id="rId5"/>
    <p:sldLayoutId id="2147483675" r:id="rId6"/>
    <p:sldLayoutId id="2147483676" r:id="rId7"/>
    <p:sldLayoutId id="2147483677" r:id="rId8"/>
    <p:sldLayoutId id="2147483678" r:id="rId9"/>
    <p:sldLayoutId id="2147483680" r:id="rId10"/>
    <p:sldLayoutId id="2147483681" r:id="rId11"/>
    <p:sldLayoutId id="2147483700" r:id="rId12"/>
  </p:sldLayoutIdLst>
  <p:hf hdr="0" ftr="0" dt="0"/>
  <p:txStyles>
    <p:titleStyle>
      <a:lvl1pPr algn="l" defTabSz="912114" rtl="0" eaLnBrk="1" latinLnBrk="0" hangingPunct="1">
        <a:lnSpc>
          <a:spcPct val="90000"/>
        </a:lnSpc>
        <a:spcBef>
          <a:spcPct val="0"/>
        </a:spcBef>
        <a:buNone/>
        <a:defRPr sz="2000"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16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9077579" cy="971635"/>
          </a:xfrm>
          <a:prstGeom prst="rect">
            <a:avLst/>
          </a:prstGeom>
          <a:blipFill>
            <a:blip r:embed="rId7" cstate="print"/>
            <a:stretch>
              <a:fillRect/>
            </a:stretch>
          </a:blipFill>
        </p:spPr>
        <p:txBody>
          <a:bodyPr wrap="square" lIns="0" tIns="0" rIns="0" bIns="0" rtlCol="0"/>
          <a:lstStyle/>
          <a:p>
            <a:endParaRPr sz="1349" dirty="0"/>
          </a:p>
        </p:txBody>
      </p:sp>
      <p:sp>
        <p:nvSpPr>
          <p:cNvPr id="17" name="bk object 17"/>
          <p:cNvSpPr/>
          <p:nvPr/>
        </p:nvSpPr>
        <p:spPr>
          <a:xfrm>
            <a:off x="3425952" y="0"/>
            <a:ext cx="5169408" cy="971635"/>
          </a:xfrm>
          <a:prstGeom prst="rect">
            <a:avLst/>
          </a:prstGeom>
          <a:blipFill>
            <a:blip r:embed="rId8" cstate="print"/>
            <a:stretch>
              <a:fillRect/>
            </a:stretch>
          </a:blipFill>
        </p:spPr>
        <p:txBody>
          <a:bodyPr wrap="square" lIns="0" tIns="0" rIns="0" bIns="0" rtlCol="0"/>
          <a:lstStyle/>
          <a:p>
            <a:endParaRPr sz="1349" dirty="0"/>
          </a:p>
        </p:txBody>
      </p:sp>
      <p:sp>
        <p:nvSpPr>
          <p:cNvPr id="2" name="Holder 2"/>
          <p:cNvSpPr>
            <a:spLocks noGrp="1"/>
          </p:cNvSpPr>
          <p:nvPr>
            <p:ph type="title"/>
          </p:nvPr>
        </p:nvSpPr>
        <p:spPr>
          <a:xfrm>
            <a:off x="402437" y="131429"/>
            <a:ext cx="8339124" cy="369332"/>
          </a:xfrm>
          <a:prstGeom prst="rect">
            <a:avLst/>
          </a:prstGeom>
        </p:spPr>
        <p:txBody>
          <a:bodyPr wrap="square" lIns="0" tIns="0" rIns="0" bIns="0">
            <a:spAutoFit/>
          </a:bodyPr>
          <a:lstStyle>
            <a:lvl1pPr>
              <a:defRPr sz="2400" b="0" i="0">
                <a:solidFill>
                  <a:schemeClr val="bg1"/>
                </a:solidFill>
                <a:latin typeface="Arial"/>
                <a:cs typeface="Arial"/>
              </a:defRPr>
            </a:lvl1pPr>
          </a:lstStyle>
          <a:p>
            <a:endParaRPr/>
          </a:p>
        </p:txBody>
      </p:sp>
      <p:sp>
        <p:nvSpPr>
          <p:cNvPr id="3" name="Holder 3"/>
          <p:cNvSpPr>
            <a:spLocks noGrp="1"/>
          </p:cNvSpPr>
          <p:nvPr>
            <p:ph type="body" idx="1"/>
          </p:nvPr>
        </p:nvSpPr>
        <p:spPr>
          <a:xfrm>
            <a:off x="546303" y="1142027"/>
            <a:ext cx="8340090" cy="261610"/>
          </a:xfrm>
          <a:prstGeom prst="rect">
            <a:avLst/>
          </a:prstGeom>
        </p:spPr>
        <p:txBody>
          <a:bodyPr wrap="square" lIns="0" tIns="0" rIns="0" bIns="0">
            <a:spAutoFit/>
          </a:bodyPr>
          <a:lstStyle>
            <a:lvl1pPr>
              <a:defRPr sz="1700" b="0" i="0">
                <a:solidFill>
                  <a:srgbClr val="585858"/>
                </a:solidFill>
                <a:latin typeface="Arial"/>
                <a:cs typeface="Arial"/>
              </a:defRPr>
            </a:lvl1pPr>
          </a:lstStyle>
          <a:p>
            <a:endParaRPr/>
          </a:p>
        </p:txBody>
      </p:sp>
      <p:sp>
        <p:nvSpPr>
          <p:cNvPr id="4" name="Holder 4"/>
          <p:cNvSpPr>
            <a:spLocks noGrp="1"/>
          </p:cNvSpPr>
          <p:nvPr>
            <p:ph type="ftr" sz="quarter" idx="5"/>
          </p:nvPr>
        </p:nvSpPr>
        <p:spPr>
          <a:xfrm>
            <a:off x="3108960" y="6361701"/>
            <a:ext cx="2926080" cy="20774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61701"/>
            <a:ext cx="2103120" cy="20774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6/2/2022</a:t>
            </a:fld>
            <a:endParaRPr lang="en-US" dirty="0"/>
          </a:p>
        </p:txBody>
      </p:sp>
      <p:sp>
        <p:nvSpPr>
          <p:cNvPr id="6" name="Holder 6"/>
          <p:cNvSpPr>
            <a:spLocks noGrp="1"/>
          </p:cNvSpPr>
          <p:nvPr>
            <p:ph type="sldNum" sz="quarter" idx="7"/>
          </p:nvPr>
        </p:nvSpPr>
        <p:spPr>
          <a:xfrm>
            <a:off x="6583680" y="6361701"/>
            <a:ext cx="2103120" cy="20774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21934739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xStyles>
    <p:titleStyle>
      <a:lvl1pPr>
        <a:defRPr>
          <a:latin typeface="+mj-lt"/>
          <a:ea typeface="+mj-ea"/>
          <a:cs typeface="+mj-cs"/>
        </a:defRPr>
      </a:lvl1pPr>
    </p:titleStyle>
    <p:bodyStyle>
      <a:lvl1pPr marL="0">
        <a:defRPr>
          <a:latin typeface="+mn-lt"/>
          <a:ea typeface="+mn-ea"/>
          <a:cs typeface="+mn-cs"/>
        </a:defRPr>
      </a:lvl1pPr>
      <a:lvl2pPr marL="456880">
        <a:defRPr>
          <a:latin typeface="+mn-lt"/>
          <a:ea typeface="+mn-ea"/>
          <a:cs typeface="+mn-cs"/>
        </a:defRPr>
      </a:lvl2pPr>
      <a:lvl3pPr marL="913760">
        <a:defRPr>
          <a:latin typeface="+mn-lt"/>
          <a:ea typeface="+mn-ea"/>
          <a:cs typeface="+mn-cs"/>
        </a:defRPr>
      </a:lvl3pPr>
      <a:lvl4pPr marL="1370640">
        <a:defRPr>
          <a:latin typeface="+mn-lt"/>
          <a:ea typeface="+mn-ea"/>
          <a:cs typeface="+mn-cs"/>
        </a:defRPr>
      </a:lvl4pPr>
      <a:lvl5pPr marL="1827520">
        <a:defRPr>
          <a:latin typeface="+mn-lt"/>
          <a:ea typeface="+mn-ea"/>
          <a:cs typeface="+mn-cs"/>
        </a:defRPr>
      </a:lvl5pPr>
      <a:lvl6pPr marL="2284400">
        <a:defRPr>
          <a:latin typeface="+mn-lt"/>
          <a:ea typeface="+mn-ea"/>
          <a:cs typeface="+mn-cs"/>
        </a:defRPr>
      </a:lvl6pPr>
      <a:lvl7pPr marL="2741280">
        <a:defRPr>
          <a:latin typeface="+mn-lt"/>
          <a:ea typeface="+mn-ea"/>
          <a:cs typeface="+mn-cs"/>
        </a:defRPr>
      </a:lvl7pPr>
      <a:lvl8pPr marL="3198160">
        <a:defRPr>
          <a:latin typeface="+mn-lt"/>
          <a:ea typeface="+mn-ea"/>
          <a:cs typeface="+mn-cs"/>
        </a:defRPr>
      </a:lvl8pPr>
      <a:lvl9pPr marL="3655040">
        <a:defRPr>
          <a:latin typeface="+mn-lt"/>
          <a:ea typeface="+mn-ea"/>
          <a:cs typeface="+mn-cs"/>
        </a:defRPr>
      </a:lvl9pPr>
    </p:bodyStyle>
    <p:otherStyle>
      <a:lvl1pPr marL="0">
        <a:defRPr>
          <a:latin typeface="+mn-lt"/>
          <a:ea typeface="+mn-ea"/>
          <a:cs typeface="+mn-cs"/>
        </a:defRPr>
      </a:lvl1pPr>
      <a:lvl2pPr marL="456880">
        <a:defRPr>
          <a:latin typeface="+mn-lt"/>
          <a:ea typeface="+mn-ea"/>
          <a:cs typeface="+mn-cs"/>
        </a:defRPr>
      </a:lvl2pPr>
      <a:lvl3pPr marL="913760">
        <a:defRPr>
          <a:latin typeface="+mn-lt"/>
          <a:ea typeface="+mn-ea"/>
          <a:cs typeface="+mn-cs"/>
        </a:defRPr>
      </a:lvl3pPr>
      <a:lvl4pPr marL="1370640">
        <a:defRPr>
          <a:latin typeface="+mn-lt"/>
          <a:ea typeface="+mn-ea"/>
          <a:cs typeface="+mn-cs"/>
        </a:defRPr>
      </a:lvl4pPr>
      <a:lvl5pPr marL="1827520">
        <a:defRPr>
          <a:latin typeface="+mn-lt"/>
          <a:ea typeface="+mn-ea"/>
          <a:cs typeface="+mn-cs"/>
        </a:defRPr>
      </a:lvl5pPr>
      <a:lvl6pPr marL="2284400">
        <a:defRPr>
          <a:latin typeface="+mn-lt"/>
          <a:ea typeface="+mn-ea"/>
          <a:cs typeface="+mn-cs"/>
        </a:defRPr>
      </a:lvl6pPr>
      <a:lvl7pPr marL="2741280">
        <a:defRPr>
          <a:latin typeface="+mn-lt"/>
          <a:ea typeface="+mn-ea"/>
          <a:cs typeface="+mn-cs"/>
        </a:defRPr>
      </a:lvl7pPr>
      <a:lvl8pPr marL="3198160">
        <a:defRPr>
          <a:latin typeface="+mn-lt"/>
          <a:ea typeface="+mn-ea"/>
          <a:cs typeface="+mn-cs"/>
        </a:defRPr>
      </a:lvl8pPr>
      <a:lvl9pPr marL="365504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4197"/>
            <a:ext cx="7886700" cy="132218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0976"/>
            <a:ext cx="7886700" cy="4340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40167"/>
            <a:ext cx="2057400" cy="364195"/>
          </a:xfrm>
          <a:prstGeom prst="rect">
            <a:avLst/>
          </a:prstGeom>
        </p:spPr>
        <p:txBody>
          <a:bodyPr vert="horz" lIns="91440" tIns="45720" rIns="91440" bIns="45720" rtlCol="0" anchor="ctr"/>
          <a:lstStyle>
            <a:lvl1pPr algn="l">
              <a:defRPr sz="1197">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40167"/>
            <a:ext cx="3086100"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40167"/>
            <a:ext cx="2057400" cy="364195"/>
          </a:xfrm>
          <a:prstGeom prst="rect">
            <a:avLst/>
          </a:prstGeom>
        </p:spPr>
        <p:txBody>
          <a:bodyPr vert="horz" lIns="91440" tIns="45720" rIns="91440" bIns="45720" rtlCol="0" anchor="ctr"/>
          <a:lstStyle>
            <a:lvl1pPr algn="r">
              <a:defRPr sz="1197">
                <a:solidFill>
                  <a:schemeClr val="tx1">
                    <a:tint val="75000"/>
                  </a:schemeClr>
                </a:solidFill>
              </a:defRPr>
            </a:lvl1pPr>
          </a:lstStyle>
          <a:p>
            <a:fld id="{A1309A23-CB97-FF4D-9DB6-0E242015F0E2}" type="slidenum">
              <a:rPr lang="en-US" smtClean="0"/>
              <a:t>‹#›</a:t>
            </a:fld>
            <a:endParaRPr lang="en-US" dirty="0"/>
          </a:p>
        </p:txBody>
      </p:sp>
    </p:spTree>
    <p:extLst>
      <p:ext uri="{BB962C8B-B14F-4D97-AF65-F5344CB8AC3E}">
        <p14:creationId xmlns:p14="http://schemas.microsoft.com/office/powerpoint/2010/main" val="128983384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l" defTabSz="912114" rtl="0" eaLnBrk="1" latinLnBrk="0" hangingPunct="1">
        <a:lnSpc>
          <a:spcPct val="90000"/>
        </a:lnSpc>
        <a:spcBef>
          <a:spcPct val="0"/>
        </a:spcBef>
        <a:buNone/>
        <a:defRPr sz="2000"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16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9077579" cy="971635"/>
          </a:xfrm>
          <a:prstGeom prst="rect">
            <a:avLst/>
          </a:prstGeom>
          <a:blipFill>
            <a:blip r:embed="rId7" cstate="print"/>
            <a:stretch>
              <a:fillRect/>
            </a:stretch>
          </a:blipFill>
        </p:spPr>
        <p:txBody>
          <a:bodyPr wrap="square" lIns="0" tIns="0" rIns="0" bIns="0" rtlCol="0"/>
          <a:lstStyle/>
          <a:p>
            <a:endParaRPr sz="1349" dirty="0"/>
          </a:p>
        </p:txBody>
      </p:sp>
      <p:sp>
        <p:nvSpPr>
          <p:cNvPr id="17" name="bk object 17"/>
          <p:cNvSpPr/>
          <p:nvPr/>
        </p:nvSpPr>
        <p:spPr>
          <a:xfrm>
            <a:off x="3425952" y="0"/>
            <a:ext cx="5169408" cy="971635"/>
          </a:xfrm>
          <a:prstGeom prst="rect">
            <a:avLst/>
          </a:prstGeom>
          <a:blipFill>
            <a:blip r:embed="rId8" cstate="print"/>
            <a:stretch>
              <a:fillRect/>
            </a:stretch>
          </a:blipFill>
        </p:spPr>
        <p:txBody>
          <a:bodyPr wrap="square" lIns="0" tIns="0" rIns="0" bIns="0" rtlCol="0"/>
          <a:lstStyle/>
          <a:p>
            <a:endParaRPr sz="1349" dirty="0"/>
          </a:p>
        </p:txBody>
      </p:sp>
      <p:sp>
        <p:nvSpPr>
          <p:cNvPr id="2" name="Holder 2"/>
          <p:cNvSpPr>
            <a:spLocks noGrp="1"/>
          </p:cNvSpPr>
          <p:nvPr>
            <p:ph type="title"/>
          </p:nvPr>
        </p:nvSpPr>
        <p:spPr>
          <a:xfrm>
            <a:off x="402437" y="131429"/>
            <a:ext cx="8339124" cy="369332"/>
          </a:xfrm>
          <a:prstGeom prst="rect">
            <a:avLst/>
          </a:prstGeom>
        </p:spPr>
        <p:txBody>
          <a:bodyPr wrap="square" lIns="0" tIns="0" rIns="0" bIns="0">
            <a:spAutoFit/>
          </a:bodyPr>
          <a:lstStyle>
            <a:lvl1pPr>
              <a:defRPr sz="2400" b="0" i="0">
                <a:solidFill>
                  <a:schemeClr val="bg1"/>
                </a:solidFill>
                <a:latin typeface="Arial"/>
                <a:cs typeface="Arial"/>
              </a:defRPr>
            </a:lvl1pPr>
          </a:lstStyle>
          <a:p>
            <a:endParaRPr/>
          </a:p>
        </p:txBody>
      </p:sp>
      <p:sp>
        <p:nvSpPr>
          <p:cNvPr id="3" name="Holder 3"/>
          <p:cNvSpPr>
            <a:spLocks noGrp="1"/>
          </p:cNvSpPr>
          <p:nvPr>
            <p:ph type="body" idx="1"/>
          </p:nvPr>
        </p:nvSpPr>
        <p:spPr>
          <a:xfrm>
            <a:off x="546303" y="1142027"/>
            <a:ext cx="8340090" cy="261610"/>
          </a:xfrm>
          <a:prstGeom prst="rect">
            <a:avLst/>
          </a:prstGeom>
        </p:spPr>
        <p:txBody>
          <a:bodyPr wrap="square" lIns="0" tIns="0" rIns="0" bIns="0">
            <a:spAutoFit/>
          </a:bodyPr>
          <a:lstStyle>
            <a:lvl1pPr>
              <a:defRPr sz="1700" b="0" i="0">
                <a:solidFill>
                  <a:srgbClr val="585858"/>
                </a:solidFill>
                <a:latin typeface="Arial"/>
                <a:cs typeface="Arial"/>
              </a:defRPr>
            </a:lvl1pPr>
          </a:lstStyle>
          <a:p>
            <a:endParaRPr/>
          </a:p>
        </p:txBody>
      </p:sp>
      <p:sp>
        <p:nvSpPr>
          <p:cNvPr id="4" name="Holder 4"/>
          <p:cNvSpPr>
            <a:spLocks noGrp="1"/>
          </p:cNvSpPr>
          <p:nvPr>
            <p:ph type="ftr" sz="quarter" idx="5"/>
          </p:nvPr>
        </p:nvSpPr>
        <p:spPr>
          <a:xfrm>
            <a:off x="3108960" y="6361701"/>
            <a:ext cx="2926080" cy="20774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61701"/>
            <a:ext cx="2103120" cy="207749"/>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a:xfrm>
            <a:off x="6583680" y="6361701"/>
            <a:ext cx="2103120" cy="20774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85512359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6880">
        <a:defRPr>
          <a:latin typeface="+mn-lt"/>
          <a:ea typeface="+mn-ea"/>
          <a:cs typeface="+mn-cs"/>
        </a:defRPr>
      </a:lvl2pPr>
      <a:lvl3pPr marL="913760">
        <a:defRPr>
          <a:latin typeface="+mn-lt"/>
          <a:ea typeface="+mn-ea"/>
          <a:cs typeface="+mn-cs"/>
        </a:defRPr>
      </a:lvl3pPr>
      <a:lvl4pPr marL="1370640">
        <a:defRPr>
          <a:latin typeface="+mn-lt"/>
          <a:ea typeface="+mn-ea"/>
          <a:cs typeface="+mn-cs"/>
        </a:defRPr>
      </a:lvl4pPr>
      <a:lvl5pPr marL="1827520">
        <a:defRPr>
          <a:latin typeface="+mn-lt"/>
          <a:ea typeface="+mn-ea"/>
          <a:cs typeface="+mn-cs"/>
        </a:defRPr>
      </a:lvl5pPr>
      <a:lvl6pPr marL="2284400">
        <a:defRPr>
          <a:latin typeface="+mn-lt"/>
          <a:ea typeface="+mn-ea"/>
          <a:cs typeface="+mn-cs"/>
        </a:defRPr>
      </a:lvl6pPr>
      <a:lvl7pPr marL="2741280">
        <a:defRPr>
          <a:latin typeface="+mn-lt"/>
          <a:ea typeface="+mn-ea"/>
          <a:cs typeface="+mn-cs"/>
        </a:defRPr>
      </a:lvl7pPr>
      <a:lvl8pPr marL="3198160">
        <a:defRPr>
          <a:latin typeface="+mn-lt"/>
          <a:ea typeface="+mn-ea"/>
          <a:cs typeface="+mn-cs"/>
        </a:defRPr>
      </a:lvl8pPr>
      <a:lvl9pPr marL="3655040">
        <a:defRPr>
          <a:latin typeface="+mn-lt"/>
          <a:ea typeface="+mn-ea"/>
          <a:cs typeface="+mn-cs"/>
        </a:defRPr>
      </a:lvl9pPr>
    </p:bodyStyle>
    <p:otherStyle>
      <a:lvl1pPr marL="0">
        <a:defRPr>
          <a:latin typeface="+mn-lt"/>
          <a:ea typeface="+mn-ea"/>
          <a:cs typeface="+mn-cs"/>
        </a:defRPr>
      </a:lvl1pPr>
      <a:lvl2pPr marL="456880">
        <a:defRPr>
          <a:latin typeface="+mn-lt"/>
          <a:ea typeface="+mn-ea"/>
          <a:cs typeface="+mn-cs"/>
        </a:defRPr>
      </a:lvl2pPr>
      <a:lvl3pPr marL="913760">
        <a:defRPr>
          <a:latin typeface="+mn-lt"/>
          <a:ea typeface="+mn-ea"/>
          <a:cs typeface="+mn-cs"/>
        </a:defRPr>
      </a:lvl3pPr>
      <a:lvl4pPr marL="1370640">
        <a:defRPr>
          <a:latin typeface="+mn-lt"/>
          <a:ea typeface="+mn-ea"/>
          <a:cs typeface="+mn-cs"/>
        </a:defRPr>
      </a:lvl4pPr>
      <a:lvl5pPr marL="1827520">
        <a:defRPr>
          <a:latin typeface="+mn-lt"/>
          <a:ea typeface="+mn-ea"/>
          <a:cs typeface="+mn-cs"/>
        </a:defRPr>
      </a:lvl5pPr>
      <a:lvl6pPr marL="2284400">
        <a:defRPr>
          <a:latin typeface="+mn-lt"/>
          <a:ea typeface="+mn-ea"/>
          <a:cs typeface="+mn-cs"/>
        </a:defRPr>
      </a:lvl6pPr>
      <a:lvl7pPr marL="2741280">
        <a:defRPr>
          <a:latin typeface="+mn-lt"/>
          <a:ea typeface="+mn-ea"/>
          <a:cs typeface="+mn-cs"/>
        </a:defRPr>
      </a:lvl7pPr>
      <a:lvl8pPr marL="3198160">
        <a:defRPr>
          <a:latin typeface="+mn-lt"/>
          <a:ea typeface="+mn-ea"/>
          <a:cs typeface="+mn-cs"/>
        </a:defRPr>
      </a:lvl8pPr>
      <a:lvl9pPr marL="365504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02900"/>
            <a:ext cx="8229600" cy="4861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93046"/>
            <a:ext cx="8229600" cy="36530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40166"/>
            <a:ext cx="2133600" cy="364195"/>
          </a:xfrm>
          <a:prstGeom prst="rect">
            <a:avLst/>
          </a:prstGeom>
        </p:spPr>
        <p:txBody>
          <a:bodyPr vert="horz" lIns="91440" tIns="45720" rIns="91440" bIns="45720" rtlCol="0" anchor="ctr"/>
          <a:lstStyle>
            <a:lvl1pPr algn="l">
              <a:defRPr sz="1197">
                <a:solidFill>
                  <a:schemeClr val="tx1">
                    <a:tint val="75000"/>
                  </a:schemeClr>
                </a:solidFill>
                <a:latin typeface="Arial"/>
                <a:cs typeface="Arial"/>
              </a:defRPr>
            </a:lvl1pPr>
          </a:lstStyle>
          <a:p>
            <a:fld id="{65C54DD0-39FB-2B43-83DF-8A005DD40678}" type="datetimeFigureOut">
              <a:rPr lang="en-US" smtClean="0"/>
              <a:pPr/>
              <a:t>6/2/2022</a:t>
            </a:fld>
            <a:endParaRPr lang="en-US"/>
          </a:p>
        </p:txBody>
      </p:sp>
      <p:sp>
        <p:nvSpPr>
          <p:cNvPr id="5" name="Footer Placeholder 4"/>
          <p:cNvSpPr>
            <a:spLocks noGrp="1"/>
          </p:cNvSpPr>
          <p:nvPr>
            <p:ph type="ftr" sz="quarter" idx="3"/>
          </p:nvPr>
        </p:nvSpPr>
        <p:spPr>
          <a:xfrm>
            <a:off x="3124200" y="6340166"/>
            <a:ext cx="2895600" cy="364195"/>
          </a:xfrm>
          <a:prstGeom prst="rect">
            <a:avLst/>
          </a:prstGeom>
        </p:spPr>
        <p:txBody>
          <a:bodyPr vert="horz" lIns="91440" tIns="45720" rIns="91440" bIns="45720" rtlCol="0" anchor="ctr"/>
          <a:lstStyle>
            <a:lvl1pPr algn="ctr">
              <a:defRPr sz="1197">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40166"/>
            <a:ext cx="2133600" cy="364195"/>
          </a:xfrm>
          <a:prstGeom prst="rect">
            <a:avLst/>
          </a:prstGeom>
        </p:spPr>
        <p:txBody>
          <a:bodyPr vert="horz" lIns="91440" tIns="45720" rIns="91440" bIns="45720" rtlCol="0" anchor="ctr"/>
          <a:lstStyle>
            <a:lvl1pPr algn="r">
              <a:defRPr sz="1197">
                <a:solidFill>
                  <a:schemeClr val="tx1">
                    <a:tint val="75000"/>
                  </a:schemeClr>
                </a:solidFill>
                <a:latin typeface="Arial"/>
                <a:cs typeface="Arial"/>
              </a:defRPr>
            </a:lvl1pPr>
          </a:lstStyle>
          <a:p>
            <a:fld id="{8C3CF23F-F4B0-0F44-A119-6B9F1815CC85}" type="slidenum">
              <a:rPr lang="en-US" smtClean="0"/>
              <a:pPr/>
              <a:t>‹#›</a:t>
            </a:fld>
            <a:endParaRPr lang="en-US"/>
          </a:p>
        </p:txBody>
      </p:sp>
    </p:spTree>
    <p:extLst>
      <p:ext uri="{BB962C8B-B14F-4D97-AF65-F5344CB8AC3E}">
        <p14:creationId xmlns:p14="http://schemas.microsoft.com/office/powerpoint/2010/main" val="359418406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456057" rtl="0" eaLnBrk="1" latinLnBrk="0" hangingPunct="1">
        <a:spcBef>
          <a:spcPct val="0"/>
        </a:spcBef>
        <a:buNone/>
        <a:defRPr sz="1795" b="1" kern="1200">
          <a:solidFill>
            <a:srgbClr val="F36403"/>
          </a:solidFill>
          <a:latin typeface="Arial"/>
          <a:ea typeface="+mj-ea"/>
          <a:cs typeface="Arial"/>
        </a:defRPr>
      </a:lvl1pPr>
    </p:titleStyle>
    <p:bodyStyle>
      <a:lvl1pPr marL="342043" indent="-342043" algn="l" defTabSz="456057" rtl="0" eaLnBrk="1" latinLnBrk="0" hangingPunct="1">
        <a:spcBef>
          <a:spcPct val="20000"/>
        </a:spcBef>
        <a:buClr>
          <a:srgbClr val="F36403"/>
        </a:buClr>
        <a:buFont typeface="Arial"/>
        <a:buChar char="•"/>
        <a:defRPr sz="1795" kern="1200">
          <a:solidFill>
            <a:schemeClr val="tx1"/>
          </a:solidFill>
          <a:latin typeface="Arial"/>
          <a:ea typeface="+mn-ea"/>
          <a:cs typeface="Arial"/>
        </a:defRPr>
      </a:lvl1pPr>
      <a:lvl2pPr marL="741093" indent="-285036" algn="l" defTabSz="456057" rtl="0" eaLnBrk="1" latinLnBrk="0" hangingPunct="1">
        <a:spcBef>
          <a:spcPct val="20000"/>
        </a:spcBef>
        <a:buClr>
          <a:srgbClr val="0E66B1"/>
        </a:buClr>
        <a:buFont typeface="Arial"/>
        <a:buChar char="–"/>
        <a:defRPr sz="1795" kern="1200">
          <a:solidFill>
            <a:schemeClr val="tx1">
              <a:lumMod val="75000"/>
              <a:lumOff val="25000"/>
            </a:schemeClr>
          </a:solidFill>
          <a:latin typeface="Arial"/>
          <a:ea typeface="+mn-ea"/>
          <a:cs typeface="Arial"/>
        </a:defRPr>
      </a:lvl2pPr>
      <a:lvl3pPr marL="1140143" indent="-228029" algn="l" defTabSz="456057" rtl="0" eaLnBrk="1" latinLnBrk="0" hangingPunct="1">
        <a:spcBef>
          <a:spcPct val="20000"/>
        </a:spcBef>
        <a:buClr>
          <a:srgbClr val="0E66B1"/>
        </a:buClr>
        <a:buFont typeface="Arial"/>
        <a:buChar char="•"/>
        <a:defRPr sz="1795" kern="1200">
          <a:solidFill>
            <a:schemeClr val="tx1">
              <a:lumMod val="75000"/>
              <a:lumOff val="25000"/>
            </a:schemeClr>
          </a:solidFill>
          <a:latin typeface="Arial"/>
          <a:ea typeface="+mn-ea"/>
          <a:cs typeface="Arial"/>
        </a:defRPr>
      </a:lvl3pPr>
      <a:lvl4pPr marL="1596200" indent="-228029" algn="l" defTabSz="456057" rtl="0" eaLnBrk="1" latinLnBrk="0" hangingPunct="1">
        <a:spcBef>
          <a:spcPct val="20000"/>
        </a:spcBef>
        <a:buFont typeface="Arial"/>
        <a:buChar char="–"/>
        <a:defRPr sz="1795" kern="1200">
          <a:solidFill>
            <a:schemeClr val="tx1">
              <a:lumMod val="75000"/>
              <a:lumOff val="25000"/>
            </a:schemeClr>
          </a:solidFill>
          <a:latin typeface="Arial"/>
          <a:ea typeface="+mn-ea"/>
          <a:cs typeface="Arial"/>
        </a:defRPr>
      </a:lvl4pPr>
      <a:lvl5pPr marL="2052257" indent="-228029" algn="l" defTabSz="456057" rtl="0" eaLnBrk="1" latinLnBrk="0" hangingPunct="1">
        <a:spcBef>
          <a:spcPct val="20000"/>
        </a:spcBef>
        <a:buFont typeface="Arial"/>
        <a:buChar char="»"/>
        <a:defRPr sz="1795" kern="1200">
          <a:solidFill>
            <a:schemeClr val="tx1">
              <a:lumMod val="75000"/>
              <a:lumOff val="25000"/>
            </a:schemeClr>
          </a:solidFill>
          <a:latin typeface="Arial"/>
          <a:ea typeface="+mn-ea"/>
          <a:cs typeface="Arial"/>
        </a:defRPr>
      </a:lvl5pPr>
      <a:lvl6pPr marL="2508314" indent="-228029" algn="l" defTabSz="456057" rtl="0" eaLnBrk="1" latinLnBrk="0" hangingPunct="1">
        <a:spcBef>
          <a:spcPct val="20000"/>
        </a:spcBef>
        <a:buFont typeface="Arial"/>
        <a:buChar char="•"/>
        <a:defRPr sz="1995" kern="1200">
          <a:solidFill>
            <a:schemeClr val="tx1"/>
          </a:solidFill>
          <a:latin typeface="+mn-lt"/>
          <a:ea typeface="+mn-ea"/>
          <a:cs typeface="+mn-cs"/>
        </a:defRPr>
      </a:lvl6pPr>
      <a:lvl7pPr marL="2964371" indent="-228029" algn="l" defTabSz="456057" rtl="0" eaLnBrk="1" latinLnBrk="0" hangingPunct="1">
        <a:spcBef>
          <a:spcPct val="20000"/>
        </a:spcBef>
        <a:buFont typeface="Arial"/>
        <a:buChar char="•"/>
        <a:defRPr sz="1995" kern="1200">
          <a:solidFill>
            <a:schemeClr val="tx1"/>
          </a:solidFill>
          <a:latin typeface="+mn-lt"/>
          <a:ea typeface="+mn-ea"/>
          <a:cs typeface="+mn-cs"/>
        </a:defRPr>
      </a:lvl7pPr>
      <a:lvl8pPr marL="3420428" indent="-228029" algn="l" defTabSz="456057" rtl="0" eaLnBrk="1" latinLnBrk="0" hangingPunct="1">
        <a:spcBef>
          <a:spcPct val="20000"/>
        </a:spcBef>
        <a:buFont typeface="Arial"/>
        <a:buChar char="•"/>
        <a:defRPr sz="1995" kern="1200">
          <a:solidFill>
            <a:schemeClr val="tx1"/>
          </a:solidFill>
          <a:latin typeface="+mn-lt"/>
          <a:ea typeface="+mn-ea"/>
          <a:cs typeface="+mn-cs"/>
        </a:defRPr>
      </a:lvl8pPr>
      <a:lvl9pPr marL="3876485" indent="-228029" algn="l" defTabSz="456057"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6057" rtl="0" eaLnBrk="1" latinLnBrk="0" hangingPunct="1">
        <a:defRPr sz="1795" kern="1200">
          <a:solidFill>
            <a:schemeClr val="tx1"/>
          </a:solidFill>
          <a:latin typeface="+mn-lt"/>
          <a:ea typeface="+mn-ea"/>
          <a:cs typeface="+mn-cs"/>
        </a:defRPr>
      </a:lvl1pPr>
      <a:lvl2pPr marL="456057" algn="l" defTabSz="456057" rtl="0" eaLnBrk="1" latinLnBrk="0" hangingPunct="1">
        <a:defRPr sz="1795" kern="1200">
          <a:solidFill>
            <a:schemeClr val="tx1"/>
          </a:solidFill>
          <a:latin typeface="+mn-lt"/>
          <a:ea typeface="+mn-ea"/>
          <a:cs typeface="+mn-cs"/>
        </a:defRPr>
      </a:lvl2pPr>
      <a:lvl3pPr marL="912114" algn="l" defTabSz="456057" rtl="0" eaLnBrk="1" latinLnBrk="0" hangingPunct="1">
        <a:defRPr sz="1795" kern="1200">
          <a:solidFill>
            <a:schemeClr val="tx1"/>
          </a:solidFill>
          <a:latin typeface="+mn-lt"/>
          <a:ea typeface="+mn-ea"/>
          <a:cs typeface="+mn-cs"/>
        </a:defRPr>
      </a:lvl3pPr>
      <a:lvl4pPr marL="1368171" algn="l" defTabSz="456057" rtl="0" eaLnBrk="1" latinLnBrk="0" hangingPunct="1">
        <a:defRPr sz="1795" kern="1200">
          <a:solidFill>
            <a:schemeClr val="tx1"/>
          </a:solidFill>
          <a:latin typeface="+mn-lt"/>
          <a:ea typeface="+mn-ea"/>
          <a:cs typeface="+mn-cs"/>
        </a:defRPr>
      </a:lvl4pPr>
      <a:lvl5pPr marL="1824228" algn="l" defTabSz="456057" rtl="0" eaLnBrk="1" latinLnBrk="0" hangingPunct="1">
        <a:defRPr sz="1795" kern="1200">
          <a:solidFill>
            <a:schemeClr val="tx1"/>
          </a:solidFill>
          <a:latin typeface="+mn-lt"/>
          <a:ea typeface="+mn-ea"/>
          <a:cs typeface="+mn-cs"/>
        </a:defRPr>
      </a:lvl5pPr>
      <a:lvl6pPr marL="2280285" algn="l" defTabSz="456057" rtl="0" eaLnBrk="1" latinLnBrk="0" hangingPunct="1">
        <a:defRPr sz="1795" kern="1200">
          <a:solidFill>
            <a:schemeClr val="tx1"/>
          </a:solidFill>
          <a:latin typeface="+mn-lt"/>
          <a:ea typeface="+mn-ea"/>
          <a:cs typeface="+mn-cs"/>
        </a:defRPr>
      </a:lvl6pPr>
      <a:lvl7pPr marL="2736342" algn="l" defTabSz="456057" rtl="0" eaLnBrk="1" latinLnBrk="0" hangingPunct="1">
        <a:defRPr sz="1795" kern="1200">
          <a:solidFill>
            <a:schemeClr val="tx1"/>
          </a:solidFill>
          <a:latin typeface="+mn-lt"/>
          <a:ea typeface="+mn-ea"/>
          <a:cs typeface="+mn-cs"/>
        </a:defRPr>
      </a:lvl7pPr>
      <a:lvl8pPr marL="3192399" algn="l" defTabSz="456057" rtl="0" eaLnBrk="1" latinLnBrk="0" hangingPunct="1">
        <a:defRPr sz="1795" kern="1200">
          <a:solidFill>
            <a:schemeClr val="tx1"/>
          </a:solidFill>
          <a:latin typeface="+mn-lt"/>
          <a:ea typeface="+mn-ea"/>
          <a:cs typeface="+mn-cs"/>
        </a:defRPr>
      </a:lvl8pPr>
      <a:lvl9pPr marL="3648456" algn="l" defTabSz="456057"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Contents</a:t>
            </a:r>
          </a:p>
        </p:txBody>
      </p:sp>
      <p:sp>
        <p:nvSpPr>
          <p:cNvPr id="3" name="Subtitle 2"/>
          <p:cNvSpPr>
            <a:spLocks noGrp="1"/>
          </p:cNvSpPr>
          <p:nvPr>
            <p:ph idx="1"/>
          </p:nvPr>
        </p:nvSpPr>
        <p:spPr/>
        <p:txBody>
          <a:bodyPr/>
          <a:lstStyle/>
          <a:p>
            <a:r>
              <a:rPr lang="en-US" dirty="0"/>
              <a:t>Chapter 01</a:t>
            </a:r>
          </a:p>
          <a:p>
            <a:r>
              <a:rPr lang="en-US" dirty="0"/>
              <a:t>Chapter 01</a:t>
            </a:r>
          </a:p>
          <a:p>
            <a:r>
              <a:rPr lang="en-US" dirty="0"/>
              <a:t>Chapter 01</a:t>
            </a:r>
          </a:p>
          <a:p>
            <a:r>
              <a:rPr lang="en-US" dirty="0"/>
              <a:t>Chapter 01</a:t>
            </a:r>
          </a:p>
          <a:p>
            <a:r>
              <a:rPr lang="en-US" dirty="0"/>
              <a:t>Chapter 01</a:t>
            </a:r>
          </a:p>
          <a:p>
            <a:r>
              <a:rPr lang="en-US" dirty="0"/>
              <a:t>Chapter 01</a:t>
            </a:r>
          </a:p>
          <a:p>
            <a:r>
              <a:rPr lang="en-US" dirty="0"/>
              <a:t>Chapter 01</a:t>
            </a:r>
          </a:p>
          <a:p>
            <a:endParaRPr lang="en-US" dirty="0"/>
          </a:p>
        </p:txBody>
      </p:sp>
      <p:pic>
        <p:nvPicPr>
          <p:cNvPr id="4" name="Picture 3">
            <a:extLst>
              <a:ext uri="{FF2B5EF4-FFF2-40B4-BE49-F238E27FC236}">
                <a16:creationId xmlns:a16="http://schemas.microsoft.com/office/drawing/2014/main" id="{20E00670-E354-44B6-997B-10AC32AA258F}"/>
              </a:ext>
            </a:extLst>
          </p:cNvPr>
          <p:cNvPicPr>
            <a:picLocks noChangeAspect="1"/>
          </p:cNvPicPr>
          <p:nvPr/>
        </p:nvPicPr>
        <p:blipFill>
          <a:blip r:embed="rId2"/>
          <a:stretch>
            <a:fillRect/>
          </a:stretch>
        </p:blipFill>
        <p:spPr>
          <a:xfrm>
            <a:off x="0" y="0"/>
            <a:ext cx="9144000" cy="6714309"/>
          </a:xfrm>
          <a:prstGeom prst="rect">
            <a:avLst/>
          </a:prstGeom>
        </p:spPr>
      </p:pic>
      <p:sp>
        <p:nvSpPr>
          <p:cNvPr id="5" name="Title 1">
            <a:extLst>
              <a:ext uri="{FF2B5EF4-FFF2-40B4-BE49-F238E27FC236}">
                <a16:creationId xmlns:a16="http://schemas.microsoft.com/office/drawing/2014/main" id="{09757770-D9A9-4B84-BB55-BF82F8D8111B}"/>
              </a:ext>
            </a:extLst>
          </p:cNvPr>
          <p:cNvSpPr txBox="1">
            <a:spLocks/>
          </p:cNvSpPr>
          <p:nvPr/>
        </p:nvSpPr>
        <p:spPr>
          <a:xfrm>
            <a:off x="327141" y="925537"/>
            <a:ext cx="4162972" cy="3975100"/>
          </a:xfrm>
          <a:prstGeom prst="rect">
            <a:avLst/>
          </a:prstGeom>
        </p:spPr>
        <p:txBody>
          <a:bodyPr vert="horz" lIns="91440" tIns="45720" rIns="91440" bIns="45720" rtlCol="0" anchor="b" anchorCtr="0">
            <a:noAutofit/>
          </a:bodyPr>
          <a:lstStyle>
            <a:lvl1pPr algn="l" defTabSz="912114" rtl="0" eaLnBrk="1" latinLnBrk="0" hangingPunct="1">
              <a:lnSpc>
                <a:spcPct val="90000"/>
              </a:lnSpc>
              <a:spcBef>
                <a:spcPct val="0"/>
              </a:spcBef>
              <a:buNone/>
              <a:defRPr sz="5985"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a:lstStyle>
          <a:p>
            <a:endParaRPr lang="en-US" sz="2600" b="1" dirty="0">
              <a:solidFill>
                <a:schemeClr val="bg1"/>
              </a:solidFill>
              <a:latin typeface="Century Gothic" panose="020B0502020202020204" pitchFamily="34" charset="0"/>
            </a:endParaRPr>
          </a:p>
          <a:p>
            <a:r>
              <a:rPr lang="en-US" sz="2400" b="1" dirty="0">
                <a:solidFill>
                  <a:schemeClr val="bg1"/>
                </a:solidFill>
                <a:latin typeface="Century Gothic" panose="020B0502020202020204" pitchFamily="34" charset="0"/>
              </a:rPr>
              <a:t>The Science, Technology and Innovation Decadal Plan, resources for STI and coordination of the public STI budget</a:t>
            </a:r>
          </a:p>
          <a:p>
            <a:endParaRPr lang="en-US" sz="2300" b="1" dirty="0">
              <a:solidFill>
                <a:schemeClr val="bg1"/>
              </a:solidFill>
              <a:latin typeface="Century Gothic" panose="020B0502020202020204" pitchFamily="34" charset="0"/>
            </a:endParaRPr>
          </a:p>
          <a:p>
            <a:r>
              <a:rPr lang="en-US" sz="2300" b="1" dirty="0">
                <a:solidFill>
                  <a:schemeClr val="bg1"/>
                </a:solidFill>
                <a:latin typeface="Century Gothic" panose="020B0502020202020204" pitchFamily="34" charset="0"/>
              </a:rPr>
              <a:t>Joint Portfolio Committee meeting</a:t>
            </a:r>
          </a:p>
          <a:p>
            <a:r>
              <a:rPr lang="en-US" sz="2300" b="1" dirty="0">
                <a:solidFill>
                  <a:schemeClr val="bg1"/>
                </a:solidFill>
                <a:latin typeface="Century Gothic" panose="020B0502020202020204" pitchFamily="34" charset="0"/>
              </a:rPr>
              <a:t>3 June 2022</a:t>
            </a:r>
          </a:p>
          <a:p>
            <a:endParaRPr lang="en-US" sz="2300" b="1" dirty="0">
              <a:solidFill>
                <a:schemeClr val="bg1"/>
              </a:solidFill>
            </a:endParaRPr>
          </a:p>
          <a:p>
            <a:endParaRPr lang="en-US" sz="2600" b="1" dirty="0">
              <a:solidFill>
                <a:schemeClr val="bg1"/>
              </a:solidFill>
            </a:endParaRPr>
          </a:p>
        </p:txBody>
      </p:sp>
      <p:sp>
        <p:nvSpPr>
          <p:cNvPr id="8" name="Slide Number Placeholder 7"/>
          <p:cNvSpPr>
            <a:spLocks noGrp="1"/>
          </p:cNvSpPr>
          <p:nvPr>
            <p:ph type="sldNum" sz="quarter" idx="12"/>
          </p:nvPr>
        </p:nvSpPr>
        <p:spPr/>
        <p:txBody>
          <a:bodyPr/>
          <a:lstStyle/>
          <a:p>
            <a:fld id="{A1309A23-CB97-FF4D-9DB6-0E242015F0E2}" type="slidenum">
              <a:rPr lang="en-US" smtClean="0"/>
              <a:t>1</a:t>
            </a:fld>
            <a:endParaRPr lang="en-US" dirty="0"/>
          </a:p>
        </p:txBody>
      </p:sp>
    </p:spTree>
    <p:extLst>
      <p:ext uri="{BB962C8B-B14F-4D97-AF65-F5344CB8AC3E}">
        <p14:creationId xmlns:p14="http://schemas.microsoft.com/office/powerpoint/2010/main" val="2066195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9835"/>
            <a:ext cx="8488509" cy="917763"/>
          </a:xfrm>
        </p:spPr>
        <p:txBody>
          <a:bodyPr>
            <a:noAutofit/>
          </a:bodyPr>
          <a:lstStyle/>
          <a:p>
            <a:r>
              <a:rPr lang="en-US" sz="3200" b="1" dirty="0">
                <a:latin typeface="Century Gothic" panose="020B0502020202020204" pitchFamily="34" charset="0"/>
              </a:rPr>
              <a:t>Philosophy underlying the Decadal Plan</a:t>
            </a:r>
          </a:p>
        </p:txBody>
      </p:sp>
      <p:sp>
        <p:nvSpPr>
          <p:cNvPr id="5" name="Subtitle 2"/>
          <p:cNvSpPr>
            <a:spLocks noGrp="1"/>
          </p:cNvSpPr>
          <p:nvPr>
            <p:ph idx="1"/>
          </p:nvPr>
        </p:nvSpPr>
        <p:spPr>
          <a:xfrm>
            <a:off x="122831" y="1077598"/>
            <a:ext cx="8488509" cy="5262569"/>
          </a:xfrm>
        </p:spPr>
        <p:txBody>
          <a:bodyPr>
            <a:noAutofit/>
          </a:bodyPr>
          <a:lstStyle/>
          <a:p>
            <a:pPr>
              <a:lnSpc>
                <a:spcPct val="140000"/>
              </a:lnSpc>
              <a:spcBef>
                <a:spcPts val="0"/>
              </a:spcBef>
              <a:buClr>
                <a:srgbClr val="FF4613"/>
              </a:buClr>
            </a:pPr>
            <a:r>
              <a:rPr lang="en-US" dirty="0">
                <a:solidFill>
                  <a:schemeClr val="tx1"/>
                </a:solidFill>
                <a:latin typeface="Century Gothic" panose="020B0502020202020204" pitchFamily="34" charset="0"/>
              </a:rPr>
              <a:t>The SA NSI has pockets of excellence.</a:t>
            </a:r>
          </a:p>
          <a:p>
            <a:pPr>
              <a:lnSpc>
                <a:spcPct val="140000"/>
              </a:lnSpc>
              <a:spcBef>
                <a:spcPts val="0"/>
              </a:spcBef>
              <a:buClr>
                <a:srgbClr val="FF4613"/>
              </a:buClr>
            </a:pPr>
            <a:r>
              <a:rPr lang="en-US" dirty="0">
                <a:solidFill>
                  <a:schemeClr val="tx1"/>
                </a:solidFill>
                <a:latin typeface="Century Gothic" panose="020B0502020202020204" pitchFamily="34" charset="0"/>
              </a:rPr>
              <a:t> The 2019 White Paper signaled a shift of focus from building the NSI, to deriving maximum impact from the NSI to help address SA’s challenges, whilst continuing to invest in building the NSI.</a:t>
            </a:r>
          </a:p>
          <a:p>
            <a:pPr>
              <a:lnSpc>
                <a:spcPct val="140000"/>
              </a:lnSpc>
              <a:spcBef>
                <a:spcPts val="0"/>
              </a:spcBef>
              <a:buClr>
                <a:srgbClr val="FF4613"/>
              </a:buClr>
            </a:pPr>
            <a:r>
              <a:rPr lang="en-US" dirty="0">
                <a:solidFill>
                  <a:schemeClr val="tx1"/>
                </a:solidFill>
                <a:latin typeface="Century Gothic" panose="020B0502020202020204" pitchFamily="34" charset="0"/>
              </a:rPr>
              <a:t>To support institutions and develop research capacity and high-end skills.</a:t>
            </a:r>
          </a:p>
          <a:p>
            <a:pPr>
              <a:lnSpc>
                <a:spcPct val="140000"/>
              </a:lnSpc>
              <a:spcBef>
                <a:spcPts val="0"/>
              </a:spcBef>
              <a:buClr>
                <a:srgbClr val="FF4613"/>
              </a:buClr>
            </a:pPr>
            <a:r>
              <a:rPr lang="en-US" dirty="0">
                <a:solidFill>
                  <a:schemeClr val="tx1"/>
                </a:solidFill>
                <a:latin typeface="Century Gothic" panose="020B0502020202020204" pitchFamily="34" charset="0"/>
              </a:rPr>
              <a:t>The social sciences will be mainstreamed in all of the programmes and projects – to address the complexity of the challenges facing SA and the world</a:t>
            </a:r>
          </a:p>
          <a:p>
            <a:pPr>
              <a:lnSpc>
                <a:spcPct val="140000"/>
              </a:lnSpc>
              <a:spcBef>
                <a:spcPts val="0"/>
              </a:spcBef>
              <a:buClr>
                <a:srgbClr val="FF4613"/>
              </a:buClr>
            </a:pPr>
            <a:r>
              <a:rPr lang="en-US" dirty="0">
                <a:solidFill>
                  <a:schemeClr val="tx1"/>
                </a:solidFill>
                <a:latin typeface="Century Gothic" panose="020B0502020202020204" pitchFamily="34" charset="0"/>
              </a:rPr>
              <a:t>A deliberate focus on </a:t>
            </a:r>
            <a:r>
              <a:rPr lang="en-US" b="1" dirty="0">
                <a:solidFill>
                  <a:srgbClr val="FF4613"/>
                </a:solidFill>
                <a:latin typeface="Century Gothic" panose="020B0502020202020204" pitchFamily="34" charset="0"/>
              </a:rPr>
              <a:t>just transitions </a:t>
            </a:r>
            <a:r>
              <a:rPr lang="en-US" dirty="0">
                <a:solidFill>
                  <a:schemeClr val="tx1"/>
                </a:solidFill>
                <a:latin typeface="Century Gothic" panose="020B0502020202020204" pitchFamily="34" charset="0"/>
              </a:rPr>
              <a:t>e.g. in health, education and energy. To illustrate, the move to renewables for energy must also take into account the energy needs of poor rural households, not only the needs of industry and middle-class consumers. </a:t>
            </a:r>
          </a:p>
          <a:p>
            <a:pPr marL="0"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marL="0"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marL="456057" lvl="1" indent="0">
              <a:lnSpc>
                <a:spcPct val="140000"/>
              </a:lnSpc>
              <a:spcBef>
                <a:spcPts val="0"/>
              </a:spcBef>
              <a:buNone/>
            </a:pPr>
            <a:endParaRPr lang="en-US" sz="2000" dirty="0">
              <a:solidFill>
                <a:schemeClr val="tx1"/>
              </a:solidFill>
              <a:latin typeface="Century Gothic" panose="020B0502020202020204" pitchFamily="34" charset="0"/>
            </a:endParaRPr>
          </a:p>
        </p:txBody>
      </p:sp>
      <p:sp>
        <p:nvSpPr>
          <p:cNvPr id="6" name="Footer Placeholder 5"/>
          <p:cNvSpPr txBox="1">
            <a:spLocks/>
          </p:cNvSpPr>
          <p:nvPr/>
        </p:nvSpPr>
        <p:spPr>
          <a:xfrm>
            <a:off x="8160536" y="6340167"/>
            <a:ext cx="655946"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9</a:t>
            </a:r>
          </a:p>
        </p:txBody>
      </p:sp>
    </p:spTree>
    <p:extLst>
      <p:ext uri="{BB962C8B-B14F-4D97-AF65-F5344CB8AC3E}">
        <p14:creationId xmlns:p14="http://schemas.microsoft.com/office/powerpoint/2010/main" val="279572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17761" y="900177"/>
            <a:ext cx="8908478" cy="5050247"/>
          </a:xfrm>
        </p:spPr>
        <p:txBody>
          <a:bodyPr>
            <a:normAutofit/>
          </a:bodyPr>
          <a:lstStyle/>
          <a:p>
            <a:pPr>
              <a:lnSpc>
                <a:spcPct val="100000"/>
              </a:lnSpc>
              <a:spcBef>
                <a:spcPts val="0"/>
              </a:spcBef>
              <a:buClr>
                <a:srgbClr val="FF4613"/>
              </a:buClr>
            </a:pPr>
            <a:endParaRPr lang="en-US" sz="3100" dirty="0">
              <a:solidFill>
                <a:schemeClr val="tx1"/>
              </a:solidFill>
            </a:endParaRPr>
          </a:p>
          <a:p>
            <a:pPr marL="982663" indent="0" algn="ctr">
              <a:lnSpc>
                <a:spcPct val="100000"/>
              </a:lnSpc>
              <a:spcBef>
                <a:spcPts val="0"/>
              </a:spcBef>
              <a:buClr>
                <a:srgbClr val="FF4613"/>
              </a:buClr>
              <a:buNone/>
            </a:pPr>
            <a:endParaRPr lang="en-US" sz="3600" b="1" dirty="0">
              <a:solidFill>
                <a:srgbClr val="FF0000"/>
              </a:solidFill>
            </a:endParaRPr>
          </a:p>
          <a:p>
            <a:pPr marL="982663" indent="0" algn="ctr">
              <a:lnSpc>
                <a:spcPct val="100000"/>
              </a:lnSpc>
              <a:spcBef>
                <a:spcPts val="0"/>
              </a:spcBef>
              <a:buClr>
                <a:srgbClr val="FF4613"/>
              </a:buClr>
              <a:buNone/>
            </a:pPr>
            <a:endParaRPr lang="en-US" sz="3600" b="1" dirty="0">
              <a:solidFill>
                <a:srgbClr val="FF0000"/>
              </a:solidFill>
            </a:endParaRPr>
          </a:p>
          <a:p>
            <a:pPr marL="982663" indent="0" algn="ctr">
              <a:lnSpc>
                <a:spcPct val="100000"/>
              </a:lnSpc>
              <a:spcBef>
                <a:spcPts val="0"/>
              </a:spcBef>
              <a:buClr>
                <a:srgbClr val="FF4613"/>
              </a:buClr>
              <a:buNone/>
            </a:pPr>
            <a:endParaRPr lang="en-US" sz="3600" b="1" dirty="0">
              <a:solidFill>
                <a:srgbClr val="FF0000"/>
              </a:solidFill>
            </a:endParaRPr>
          </a:p>
          <a:p>
            <a:pPr marL="450850" indent="0" algn="ctr">
              <a:lnSpc>
                <a:spcPct val="100000"/>
              </a:lnSpc>
              <a:spcBef>
                <a:spcPts val="0"/>
              </a:spcBef>
              <a:buClr>
                <a:srgbClr val="FF4613"/>
              </a:buClr>
              <a:buNone/>
            </a:pPr>
            <a:r>
              <a:rPr lang="en-US" sz="3600" b="1" dirty="0">
                <a:solidFill>
                  <a:srgbClr val="FF4613"/>
                </a:solidFill>
                <a:latin typeface="Century Gothic" panose="020B0502020202020204" pitchFamily="34" charset="0"/>
              </a:rPr>
              <a:t>Thematic STI priorities and Societal Grand Challenges</a:t>
            </a:r>
          </a:p>
          <a:p>
            <a:pPr marL="456057" lvl="1" indent="0">
              <a:lnSpc>
                <a:spcPct val="100000"/>
              </a:lnSpc>
              <a:spcBef>
                <a:spcPts val="0"/>
              </a:spcBef>
              <a:buClr>
                <a:srgbClr val="FF4613"/>
              </a:buClr>
              <a:buNone/>
            </a:pPr>
            <a:endParaRPr lang="en-US" sz="3100" dirty="0">
              <a:solidFill>
                <a:schemeClr val="tx1"/>
              </a:solidFill>
            </a:endParaRPr>
          </a:p>
          <a:p>
            <a:pPr>
              <a:lnSpc>
                <a:spcPct val="100000"/>
              </a:lnSpc>
              <a:spcBef>
                <a:spcPts val="0"/>
              </a:spcBef>
              <a:buClr>
                <a:srgbClr val="FF4613"/>
              </a:buClr>
              <a:buFont typeface="Wingdings" panose="05000000000000000000" pitchFamily="2" charset="2"/>
              <a:buChar char="Ø"/>
            </a:pPr>
            <a:endParaRPr lang="en-US" sz="2800" dirty="0">
              <a:solidFill>
                <a:schemeClr val="tx1"/>
              </a:solidFill>
            </a:endParaRPr>
          </a:p>
          <a:p>
            <a:pPr>
              <a:lnSpc>
                <a:spcPct val="100000"/>
              </a:lnSpc>
              <a:spcBef>
                <a:spcPts val="0"/>
              </a:spcBef>
              <a:buClr>
                <a:srgbClr val="FF4613"/>
              </a:buClr>
              <a:buFont typeface="Wingdings" panose="05000000000000000000" pitchFamily="2" charset="2"/>
              <a:buChar char="Ø"/>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marL="0" indent="0">
              <a:lnSpc>
                <a:spcPct val="100000"/>
              </a:lnSpc>
              <a:spcBef>
                <a:spcPts val="0"/>
              </a:spcBef>
              <a:buClr>
                <a:srgbClr val="FF4613"/>
              </a:buClr>
              <a:buNone/>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marL="0" indent="0">
              <a:lnSpc>
                <a:spcPct val="100000"/>
              </a:lnSpc>
              <a:spcBef>
                <a:spcPts val="0"/>
              </a:spcBef>
              <a:buClr>
                <a:srgbClr val="FF4613"/>
              </a:buClr>
              <a:buNone/>
            </a:pPr>
            <a:endParaRPr lang="en-US" sz="3000" dirty="0">
              <a:solidFill>
                <a:schemeClr val="tx1"/>
              </a:solidFill>
            </a:endParaRPr>
          </a:p>
          <a:p>
            <a:pPr marL="0" indent="0">
              <a:lnSpc>
                <a:spcPct val="100000"/>
              </a:lnSpc>
              <a:spcBef>
                <a:spcPts val="0"/>
              </a:spcBef>
              <a:buClr>
                <a:srgbClr val="FF4613"/>
              </a:buClr>
              <a:buNone/>
            </a:pPr>
            <a:endParaRPr lang="en-US" sz="3200" dirty="0">
              <a:solidFill>
                <a:schemeClr val="tx1"/>
              </a:solidFill>
            </a:endParaRPr>
          </a:p>
          <a:p>
            <a:pPr marL="456057" lvl="1" indent="0">
              <a:lnSpc>
                <a:spcPct val="100000"/>
              </a:lnSpc>
              <a:spcBef>
                <a:spcPts val="0"/>
              </a:spcBef>
              <a:buNone/>
            </a:pPr>
            <a:endParaRPr lang="en-US" sz="3200" dirty="0">
              <a:solidFill>
                <a:schemeClr val="tx1"/>
              </a:solidFill>
            </a:endParaRPr>
          </a:p>
        </p:txBody>
      </p:sp>
      <p:sp>
        <p:nvSpPr>
          <p:cNvPr id="6" name="Footer Placeholder 5"/>
          <p:cNvSpPr txBox="1">
            <a:spLocks/>
          </p:cNvSpPr>
          <p:nvPr/>
        </p:nvSpPr>
        <p:spPr>
          <a:xfrm>
            <a:off x="6440891" y="6347773"/>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10</a:t>
            </a:r>
          </a:p>
        </p:txBody>
      </p:sp>
    </p:spTree>
    <p:extLst>
      <p:ext uri="{BB962C8B-B14F-4D97-AF65-F5344CB8AC3E}">
        <p14:creationId xmlns:p14="http://schemas.microsoft.com/office/powerpoint/2010/main" val="2235083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491" y="1068722"/>
            <a:ext cx="8339859" cy="5316414"/>
          </a:xfrm>
        </p:spPr>
        <p:txBody>
          <a:bodyPr>
            <a:noAutofit/>
          </a:bodyPr>
          <a:lstStyle/>
          <a:p>
            <a:pPr>
              <a:lnSpc>
                <a:spcPct val="150000"/>
              </a:lnSpc>
              <a:buClr>
                <a:srgbClr val="FF4613"/>
              </a:buClr>
            </a:pPr>
            <a:r>
              <a:rPr lang="en-US" sz="2200" dirty="0">
                <a:solidFill>
                  <a:schemeClr val="tx1"/>
                </a:solidFill>
                <a:latin typeface="Century Gothic" panose="020B0502020202020204" pitchFamily="34" charset="0"/>
              </a:rPr>
              <a:t>Climate change and the Circular Economy</a:t>
            </a:r>
          </a:p>
          <a:p>
            <a:pPr>
              <a:lnSpc>
                <a:spcPct val="150000"/>
              </a:lnSpc>
              <a:buClr>
                <a:srgbClr val="FF4613"/>
              </a:buClr>
            </a:pPr>
            <a:r>
              <a:rPr lang="en-US" sz="2200" dirty="0">
                <a:solidFill>
                  <a:schemeClr val="tx1"/>
                </a:solidFill>
                <a:latin typeface="Century Gothic" panose="020B0502020202020204" pitchFamily="34" charset="0"/>
              </a:rPr>
              <a:t>Education for the future</a:t>
            </a:r>
          </a:p>
          <a:p>
            <a:pPr>
              <a:lnSpc>
                <a:spcPct val="150000"/>
              </a:lnSpc>
              <a:buClr>
                <a:srgbClr val="FF4613"/>
              </a:buClr>
            </a:pPr>
            <a:r>
              <a:rPr lang="en-US" sz="2200" dirty="0">
                <a:solidFill>
                  <a:schemeClr val="tx1"/>
                </a:solidFill>
                <a:latin typeface="Century Gothic" panose="020B0502020202020204" pitchFamily="34" charset="0"/>
              </a:rPr>
              <a:t>Future of Society</a:t>
            </a:r>
          </a:p>
          <a:p>
            <a:pPr>
              <a:lnSpc>
                <a:spcPct val="150000"/>
              </a:lnSpc>
              <a:buClr>
                <a:srgbClr val="FF4613"/>
              </a:buClr>
            </a:pPr>
            <a:r>
              <a:rPr lang="en-US" sz="2200" dirty="0">
                <a:solidFill>
                  <a:schemeClr val="tx1"/>
                </a:solidFill>
                <a:latin typeface="Century Gothic" panose="020B0502020202020204" pitchFamily="34" charset="0"/>
              </a:rPr>
              <a:t>ICTs and Smart Systems</a:t>
            </a:r>
          </a:p>
          <a:p>
            <a:pPr>
              <a:lnSpc>
                <a:spcPct val="150000"/>
              </a:lnSpc>
              <a:buClr>
                <a:srgbClr val="FF4613"/>
              </a:buClr>
            </a:pPr>
            <a:r>
              <a:rPr lang="en-US" sz="2200" dirty="0">
                <a:solidFill>
                  <a:schemeClr val="tx1"/>
                </a:solidFill>
                <a:latin typeface="Century Gothic" panose="020B0502020202020204" pitchFamily="34" charset="0"/>
              </a:rPr>
              <a:t>High-technology industrialisation</a:t>
            </a:r>
          </a:p>
          <a:p>
            <a:pPr>
              <a:lnSpc>
                <a:spcPct val="150000"/>
              </a:lnSpc>
              <a:buClr>
                <a:srgbClr val="FF4613"/>
              </a:buClr>
            </a:pPr>
            <a:r>
              <a:rPr lang="en-US" sz="2200" dirty="0">
                <a:solidFill>
                  <a:schemeClr val="tx1"/>
                </a:solidFill>
                <a:latin typeface="Century Gothic" panose="020B0502020202020204" pitchFamily="34" charset="0"/>
              </a:rPr>
              <a:t>Nutrition security</a:t>
            </a:r>
          </a:p>
          <a:p>
            <a:pPr>
              <a:lnSpc>
                <a:spcPct val="150000"/>
              </a:lnSpc>
              <a:buClr>
                <a:srgbClr val="FF4613"/>
              </a:buClr>
            </a:pPr>
            <a:r>
              <a:rPr lang="en-US" sz="2200" dirty="0">
                <a:solidFill>
                  <a:schemeClr val="tx1"/>
                </a:solidFill>
                <a:latin typeface="Century Gothic" panose="020B0502020202020204" pitchFamily="34" charset="0"/>
              </a:rPr>
              <a:t>Water security</a:t>
            </a:r>
          </a:p>
          <a:p>
            <a:pPr>
              <a:lnSpc>
                <a:spcPct val="150000"/>
              </a:lnSpc>
              <a:buClr>
                <a:srgbClr val="FF4613"/>
              </a:buClr>
            </a:pPr>
            <a:r>
              <a:rPr lang="en-US" sz="2200" dirty="0">
                <a:solidFill>
                  <a:schemeClr val="tx1"/>
                </a:solidFill>
                <a:latin typeface="Century Gothic" panose="020B0502020202020204" pitchFamily="34" charset="0"/>
              </a:rPr>
              <a:t>Health innovation</a:t>
            </a:r>
          </a:p>
          <a:p>
            <a:pPr>
              <a:lnSpc>
                <a:spcPct val="150000"/>
              </a:lnSpc>
              <a:buClr>
                <a:srgbClr val="FF4613"/>
              </a:buClr>
            </a:pPr>
            <a:r>
              <a:rPr lang="en-US" sz="2200" dirty="0">
                <a:solidFill>
                  <a:schemeClr val="tx1"/>
                </a:solidFill>
                <a:latin typeface="Century Gothic" panose="020B0502020202020204" pitchFamily="34" charset="0"/>
              </a:rPr>
              <a:t>Sustainable energy</a:t>
            </a:r>
            <a:endParaRPr lang="en-ZA" sz="2200" dirty="0">
              <a:solidFill>
                <a:schemeClr val="tx1"/>
              </a:solidFill>
              <a:latin typeface="Century Gothic" panose="020B0502020202020204" pitchFamily="34" charset="0"/>
            </a:endParaRPr>
          </a:p>
        </p:txBody>
      </p:sp>
      <p:sp>
        <p:nvSpPr>
          <p:cNvPr id="4" name="Rectangle 3"/>
          <p:cNvSpPr/>
          <p:nvPr/>
        </p:nvSpPr>
        <p:spPr>
          <a:xfrm>
            <a:off x="352391" y="158802"/>
            <a:ext cx="5506636" cy="584775"/>
          </a:xfrm>
          <a:prstGeom prst="rect">
            <a:avLst/>
          </a:prstGeom>
        </p:spPr>
        <p:txBody>
          <a:bodyPr wrap="none">
            <a:spAutoFit/>
          </a:bodyPr>
          <a:lstStyle/>
          <a:p>
            <a:r>
              <a:rPr lang="en-US" sz="3200" b="1" dirty="0">
                <a:solidFill>
                  <a:schemeClr val="bg1"/>
                </a:solidFill>
                <a:latin typeface="Century Gothic" panose="020B0502020202020204" pitchFamily="34" charset="0"/>
                <a:cs typeface="Arial" panose="020B0604020202020204" pitchFamily="34" charset="0"/>
              </a:rPr>
              <a:t>NACI Foresight STI priorities</a:t>
            </a:r>
            <a:endParaRPr lang="en-ZA" sz="3200" b="1" dirty="0">
              <a:solidFill>
                <a:schemeClr val="bg1"/>
              </a:solidFill>
              <a:latin typeface="Century Gothic" panose="020B0502020202020204" pitchFamily="34" charset="0"/>
              <a:cs typeface="Arial" panose="020B0604020202020204" pitchFamily="34" charset="0"/>
            </a:endParaRPr>
          </a:p>
        </p:txBody>
      </p:sp>
      <p:sp>
        <p:nvSpPr>
          <p:cNvPr id="5" name="Footer Placeholder 5"/>
          <p:cNvSpPr txBox="1">
            <a:spLocks/>
          </p:cNvSpPr>
          <p:nvPr/>
        </p:nvSpPr>
        <p:spPr>
          <a:xfrm>
            <a:off x="8078649" y="6476343"/>
            <a:ext cx="819719"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11</a:t>
            </a:r>
          </a:p>
        </p:txBody>
      </p:sp>
    </p:spTree>
    <p:extLst>
      <p:ext uri="{BB962C8B-B14F-4D97-AF65-F5344CB8AC3E}">
        <p14:creationId xmlns:p14="http://schemas.microsoft.com/office/powerpoint/2010/main" val="8193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2963" y="42146"/>
            <a:ext cx="8488509" cy="917763"/>
          </a:xfrm>
        </p:spPr>
        <p:txBody>
          <a:bodyPr>
            <a:noAutofit/>
          </a:bodyPr>
          <a:lstStyle/>
          <a:p>
            <a:r>
              <a:rPr lang="en-US" sz="3200" b="1" dirty="0">
                <a:latin typeface="Century Gothic" panose="020B0502020202020204" pitchFamily="34" charset="0"/>
              </a:rPr>
              <a:t>Societal Grand Challenges in Decadal Plan</a:t>
            </a:r>
          </a:p>
        </p:txBody>
      </p:sp>
      <p:sp>
        <p:nvSpPr>
          <p:cNvPr id="5" name="Subtitle 2"/>
          <p:cNvSpPr>
            <a:spLocks noGrp="1"/>
          </p:cNvSpPr>
          <p:nvPr>
            <p:ph idx="1"/>
          </p:nvPr>
        </p:nvSpPr>
        <p:spPr>
          <a:xfrm>
            <a:off x="122831" y="1077598"/>
            <a:ext cx="8908478" cy="5159429"/>
          </a:xfrm>
        </p:spPr>
        <p:txBody>
          <a:bodyPr>
            <a:normAutofit/>
          </a:bodyPr>
          <a:lstStyle/>
          <a:p>
            <a:pPr marL="0" indent="0" algn="just">
              <a:lnSpc>
                <a:spcPct val="100000"/>
              </a:lnSpc>
              <a:spcBef>
                <a:spcPts val="0"/>
              </a:spcBef>
              <a:buClr>
                <a:srgbClr val="FF4613"/>
              </a:buClr>
              <a:buNone/>
            </a:pPr>
            <a:endParaRPr lang="en-US" sz="2800" dirty="0">
              <a:solidFill>
                <a:schemeClr val="tx1"/>
              </a:solidFill>
            </a:endParaRPr>
          </a:p>
          <a:p>
            <a:pPr marL="0" indent="0">
              <a:lnSpc>
                <a:spcPct val="100000"/>
              </a:lnSpc>
              <a:spcBef>
                <a:spcPts val="0"/>
              </a:spcBef>
              <a:buClr>
                <a:srgbClr val="FF4613"/>
              </a:buClr>
              <a:buNone/>
            </a:pPr>
            <a:endParaRPr lang="en-US" sz="3000" dirty="0">
              <a:solidFill>
                <a:schemeClr val="tx1"/>
              </a:solidFill>
            </a:endParaRPr>
          </a:p>
          <a:p>
            <a:pPr marL="0" indent="0">
              <a:lnSpc>
                <a:spcPct val="100000"/>
              </a:lnSpc>
              <a:spcBef>
                <a:spcPts val="0"/>
              </a:spcBef>
              <a:buClr>
                <a:srgbClr val="FF4613"/>
              </a:buClr>
              <a:buNone/>
            </a:pPr>
            <a:endParaRPr lang="en-US" sz="3200" dirty="0">
              <a:solidFill>
                <a:schemeClr val="tx1"/>
              </a:solidFill>
            </a:endParaRPr>
          </a:p>
          <a:p>
            <a:pPr marL="456057" lvl="1" indent="0">
              <a:lnSpc>
                <a:spcPct val="100000"/>
              </a:lnSpc>
              <a:spcBef>
                <a:spcPts val="0"/>
              </a:spcBef>
              <a:buNone/>
            </a:pPr>
            <a:endParaRPr lang="en-US" sz="3200" dirty="0">
              <a:solidFill>
                <a:schemeClr val="tx1"/>
              </a:solidFill>
            </a:endParaRPr>
          </a:p>
        </p:txBody>
      </p:sp>
      <p:sp>
        <p:nvSpPr>
          <p:cNvPr id="6" name="Footer Placeholder 5"/>
          <p:cNvSpPr txBox="1">
            <a:spLocks/>
          </p:cNvSpPr>
          <p:nvPr/>
        </p:nvSpPr>
        <p:spPr>
          <a:xfrm>
            <a:off x="7068290" y="6472405"/>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12</a:t>
            </a:r>
          </a:p>
        </p:txBody>
      </p:sp>
      <p:graphicFrame>
        <p:nvGraphicFramePr>
          <p:cNvPr id="2" name="Table 1"/>
          <p:cNvGraphicFramePr>
            <a:graphicFrameLocks noGrp="1"/>
          </p:cNvGraphicFramePr>
          <p:nvPr>
            <p:extLst>
              <p:ext uri="{D42A27DB-BD31-4B8C-83A1-F6EECF244321}">
                <p14:modId xmlns:p14="http://schemas.microsoft.com/office/powerpoint/2010/main" val="2952756402"/>
              </p:ext>
            </p:extLst>
          </p:nvPr>
        </p:nvGraphicFramePr>
        <p:xfrm>
          <a:off x="1" y="1077598"/>
          <a:ext cx="8488510" cy="5428233"/>
        </p:xfrm>
        <a:graphic>
          <a:graphicData uri="http://schemas.openxmlformats.org/drawingml/2006/table">
            <a:tbl>
              <a:tblPr firstRow="1" bandRow="1">
                <a:tableStyleId>{5C22544A-7EE6-4342-B048-85BDC9FD1C3A}</a:tableStyleId>
              </a:tblPr>
              <a:tblGrid>
                <a:gridCol w="331065">
                  <a:extLst>
                    <a:ext uri="{9D8B030D-6E8A-4147-A177-3AD203B41FA5}">
                      <a16:colId xmlns:a16="http://schemas.microsoft.com/office/drawing/2014/main" val="727705665"/>
                    </a:ext>
                  </a:extLst>
                </a:gridCol>
                <a:gridCol w="2050393">
                  <a:extLst>
                    <a:ext uri="{9D8B030D-6E8A-4147-A177-3AD203B41FA5}">
                      <a16:colId xmlns:a16="http://schemas.microsoft.com/office/drawing/2014/main" val="412807965"/>
                    </a:ext>
                  </a:extLst>
                </a:gridCol>
                <a:gridCol w="6107052">
                  <a:extLst>
                    <a:ext uri="{9D8B030D-6E8A-4147-A177-3AD203B41FA5}">
                      <a16:colId xmlns:a16="http://schemas.microsoft.com/office/drawing/2014/main" val="3381231114"/>
                    </a:ext>
                  </a:extLst>
                </a:gridCol>
              </a:tblGrid>
              <a:tr h="1155294">
                <a:tc>
                  <a:txBody>
                    <a:bodyPr/>
                    <a:lstStyle/>
                    <a:p>
                      <a:endParaRPr lang="en-ZA" dirty="0"/>
                    </a:p>
                  </a:txBody>
                  <a:tcPr/>
                </a:tc>
                <a:tc>
                  <a:txBody>
                    <a:bodyPr/>
                    <a:lstStyle/>
                    <a:p>
                      <a:r>
                        <a:rPr lang="en-US" sz="2400" b="1" dirty="0">
                          <a:solidFill>
                            <a:srgbClr val="FF4613"/>
                          </a:solidFill>
                          <a:latin typeface="Century Gothic" panose="020B0502020202020204" pitchFamily="34" charset="0"/>
                        </a:rPr>
                        <a:t>Societal Grand Challenges</a:t>
                      </a:r>
                      <a:endParaRPr lang="en-ZA" sz="2400" b="1" dirty="0">
                        <a:solidFill>
                          <a:srgbClr val="FF4613"/>
                        </a:solidFill>
                        <a:latin typeface="Century Gothic" panose="020B0502020202020204" pitchFamily="34" charset="0"/>
                      </a:endParaRPr>
                    </a:p>
                  </a:txBody>
                  <a:tcPr/>
                </a:tc>
                <a:tc>
                  <a:txBody>
                    <a:bodyPr/>
                    <a:lstStyle/>
                    <a:p>
                      <a:r>
                        <a:rPr lang="en-US" sz="2400" b="1" dirty="0">
                          <a:solidFill>
                            <a:srgbClr val="FF4613"/>
                          </a:solidFill>
                          <a:latin typeface="Century Gothic" panose="020B0502020202020204" pitchFamily="34" charset="0"/>
                        </a:rPr>
                        <a:t>Illustrative</a:t>
                      </a:r>
                      <a:r>
                        <a:rPr lang="en-US" sz="2400" b="1" baseline="0" dirty="0">
                          <a:solidFill>
                            <a:srgbClr val="FF4613"/>
                          </a:solidFill>
                          <a:latin typeface="Century Gothic" panose="020B0502020202020204" pitchFamily="34" charset="0"/>
                        </a:rPr>
                        <a:t> content</a:t>
                      </a:r>
                      <a:endParaRPr lang="en-ZA" sz="2400" b="1" dirty="0">
                        <a:solidFill>
                          <a:srgbClr val="FF4613"/>
                        </a:solidFill>
                        <a:latin typeface="Century Gothic" panose="020B0502020202020204" pitchFamily="34" charset="0"/>
                      </a:endParaRPr>
                    </a:p>
                  </a:txBody>
                  <a:tcPr/>
                </a:tc>
                <a:extLst>
                  <a:ext uri="{0D108BD9-81ED-4DB2-BD59-A6C34878D82A}">
                    <a16:rowId xmlns:a16="http://schemas.microsoft.com/office/drawing/2014/main" val="2966072544"/>
                  </a:ext>
                </a:extLst>
              </a:tr>
              <a:tr h="1015836">
                <a:tc>
                  <a:txBody>
                    <a:bodyPr/>
                    <a:lstStyle/>
                    <a:p>
                      <a:r>
                        <a:rPr lang="en-US" dirty="0"/>
                        <a:t>1</a:t>
                      </a:r>
                      <a:endParaRPr lang="en-ZA" dirty="0"/>
                    </a:p>
                  </a:txBody>
                  <a:tcPr/>
                </a:tc>
                <a:tc>
                  <a:txBody>
                    <a:bodyPr/>
                    <a:lstStyle/>
                    <a:p>
                      <a:r>
                        <a:rPr lang="en-US" sz="1800" dirty="0">
                          <a:latin typeface="Century Gothic" panose="020B0502020202020204" pitchFamily="34" charset="0"/>
                        </a:rPr>
                        <a:t>Climate</a:t>
                      </a:r>
                      <a:r>
                        <a:rPr lang="en-US" sz="1800" baseline="0" dirty="0">
                          <a:latin typeface="Century Gothic" panose="020B0502020202020204" pitchFamily="34" charset="0"/>
                        </a:rPr>
                        <a:t> Change &amp; Sustainability</a:t>
                      </a:r>
                      <a:endParaRPr lang="en-ZA" sz="1800" dirty="0">
                        <a:latin typeface="Century Gothic" panose="020B0502020202020204" pitchFamily="34" charset="0"/>
                      </a:endParaRPr>
                    </a:p>
                  </a:txBody>
                  <a:tcPr/>
                </a:tc>
                <a:tc>
                  <a:txBody>
                    <a:bodyPr/>
                    <a:lstStyle/>
                    <a:p>
                      <a:r>
                        <a:rPr lang="en-US" sz="1800" dirty="0">
                          <a:latin typeface="Century Gothic" panose="020B0502020202020204" pitchFamily="34" charset="0"/>
                        </a:rPr>
                        <a:t>Climate change</a:t>
                      </a:r>
                      <a:r>
                        <a:rPr lang="en-US" sz="1800" baseline="0" dirty="0">
                          <a:latin typeface="Century Gothic" panose="020B0502020202020204" pitchFamily="34" charset="0"/>
                        </a:rPr>
                        <a:t>, as well as issues such as bio-diversity loss, waste,  pollution, and soil erosion</a:t>
                      </a:r>
                      <a:endParaRPr lang="en-ZA" sz="1800" dirty="0">
                        <a:latin typeface="Century Gothic" panose="020B0502020202020204" pitchFamily="34" charset="0"/>
                      </a:endParaRPr>
                    </a:p>
                  </a:txBody>
                  <a:tcPr/>
                </a:tc>
                <a:extLst>
                  <a:ext uri="{0D108BD9-81ED-4DB2-BD59-A6C34878D82A}">
                    <a16:rowId xmlns:a16="http://schemas.microsoft.com/office/drawing/2014/main" val="3054065301"/>
                  </a:ext>
                </a:extLst>
              </a:tr>
              <a:tr h="1307718">
                <a:tc>
                  <a:txBody>
                    <a:bodyPr/>
                    <a:lstStyle/>
                    <a:p>
                      <a:r>
                        <a:rPr lang="en-US" dirty="0"/>
                        <a:t>2</a:t>
                      </a:r>
                      <a:endParaRPr lang="en-ZA" dirty="0"/>
                    </a:p>
                  </a:txBody>
                  <a:tcPr/>
                </a:tc>
                <a:tc>
                  <a:txBody>
                    <a:bodyPr/>
                    <a:lstStyle/>
                    <a:p>
                      <a:r>
                        <a:rPr lang="en-US" sz="1800" dirty="0">
                          <a:latin typeface="Century Gothic" panose="020B0502020202020204" pitchFamily="34" charset="0"/>
                        </a:rPr>
                        <a:t>Future-proof education and skills</a:t>
                      </a:r>
                      <a:endParaRPr lang="en-ZA" sz="1800" dirty="0">
                        <a:latin typeface="Century Gothic" panose="020B0502020202020204" pitchFamily="34" charset="0"/>
                      </a:endParaRPr>
                    </a:p>
                  </a:txBody>
                  <a:tcPr/>
                </a:tc>
                <a:tc>
                  <a:txBody>
                    <a:bodyPr/>
                    <a:lstStyle/>
                    <a:p>
                      <a:r>
                        <a:rPr lang="en-US" sz="1800" dirty="0">
                          <a:latin typeface="Century Gothic" panose="020B0502020202020204" pitchFamily="34" charset="0"/>
                        </a:rPr>
                        <a:t>The education</a:t>
                      </a:r>
                      <a:r>
                        <a:rPr lang="en-US" sz="1800" baseline="0" dirty="0">
                          <a:latin typeface="Century Gothic" panose="020B0502020202020204" pitchFamily="34" charset="0"/>
                        </a:rPr>
                        <a:t> &amp; skills value chain thus including ECD and TVET colleges, skills for the 4IR, Curriculum change, STI for education and skills development, role of ICTs, etc.</a:t>
                      </a:r>
                      <a:endParaRPr lang="en-ZA" sz="1800" dirty="0">
                        <a:latin typeface="Century Gothic" panose="020B0502020202020204" pitchFamily="34" charset="0"/>
                      </a:endParaRPr>
                    </a:p>
                  </a:txBody>
                  <a:tcPr/>
                </a:tc>
                <a:extLst>
                  <a:ext uri="{0D108BD9-81ED-4DB2-BD59-A6C34878D82A}">
                    <a16:rowId xmlns:a16="http://schemas.microsoft.com/office/drawing/2014/main" val="2056897850"/>
                  </a:ext>
                </a:extLst>
              </a:tr>
              <a:tr h="1915959">
                <a:tc>
                  <a:txBody>
                    <a:bodyPr/>
                    <a:lstStyle/>
                    <a:p>
                      <a:r>
                        <a:rPr lang="en-US" dirty="0"/>
                        <a:t>3</a:t>
                      </a:r>
                      <a:endParaRPr lang="en-ZA" dirty="0"/>
                    </a:p>
                  </a:txBody>
                  <a:tcPr/>
                </a:tc>
                <a:tc>
                  <a:txBody>
                    <a:bodyPr/>
                    <a:lstStyle/>
                    <a:p>
                      <a:r>
                        <a:rPr lang="en-US" sz="1800" dirty="0">
                          <a:latin typeface="Century Gothic" panose="020B0502020202020204" pitchFamily="34" charset="0"/>
                        </a:rPr>
                        <a:t>The future of society</a:t>
                      </a:r>
                      <a:endParaRPr lang="en-ZA" sz="1800" dirty="0">
                        <a:latin typeface="Century Gothic" panose="020B0502020202020204" pitchFamily="34" charset="0"/>
                      </a:endParaRPr>
                    </a:p>
                  </a:txBody>
                  <a:tcPr/>
                </a:tc>
                <a:tc>
                  <a:txBody>
                    <a:bodyPr/>
                    <a:lstStyle/>
                    <a:p>
                      <a:r>
                        <a:rPr lang="en-US" sz="1800" dirty="0">
                          <a:latin typeface="Century Gothic" panose="020B0502020202020204" pitchFamily="34" charset="0"/>
                        </a:rPr>
                        <a:t>Impact</a:t>
                      </a:r>
                      <a:r>
                        <a:rPr lang="en-US" sz="1800" baseline="0" dirty="0">
                          <a:latin typeface="Century Gothic" panose="020B0502020202020204" pitchFamily="34" charset="0"/>
                        </a:rPr>
                        <a:t> of rapid technological advancement on human and social dynamics, AI and ethics, inequality and livelihoods, the social compact of science, trust, national identity, globalization, competence and role of the state in future societies, “what it means to be human”, future of work etc.</a:t>
                      </a:r>
                      <a:endParaRPr lang="en-ZA" sz="1800" dirty="0">
                        <a:latin typeface="Century Gothic" panose="020B0502020202020204" pitchFamily="34" charset="0"/>
                      </a:endParaRPr>
                    </a:p>
                  </a:txBody>
                  <a:tcPr/>
                </a:tc>
                <a:extLst>
                  <a:ext uri="{0D108BD9-81ED-4DB2-BD59-A6C34878D82A}">
                    <a16:rowId xmlns:a16="http://schemas.microsoft.com/office/drawing/2014/main" val="1952218942"/>
                  </a:ext>
                </a:extLst>
              </a:tr>
            </a:tbl>
          </a:graphicData>
        </a:graphic>
      </p:graphicFrame>
    </p:spTree>
    <p:extLst>
      <p:ext uri="{BB962C8B-B14F-4D97-AF65-F5344CB8AC3E}">
        <p14:creationId xmlns:p14="http://schemas.microsoft.com/office/powerpoint/2010/main" val="2286554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2829" y="42146"/>
            <a:ext cx="8698493" cy="917763"/>
          </a:xfrm>
        </p:spPr>
        <p:txBody>
          <a:bodyPr>
            <a:noAutofit/>
          </a:bodyPr>
          <a:lstStyle/>
          <a:p>
            <a:r>
              <a:rPr lang="en-US" sz="3200" b="1" dirty="0">
                <a:latin typeface="Century Gothic" panose="020B0502020202020204" pitchFamily="34" charset="0"/>
              </a:rPr>
              <a:t>STI programmes highlighted in Decadal Plan</a:t>
            </a:r>
          </a:p>
        </p:txBody>
      </p:sp>
      <p:sp>
        <p:nvSpPr>
          <p:cNvPr id="5" name="Subtitle 2"/>
          <p:cNvSpPr>
            <a:spLocks noGrp="1"/>
          </p:cNvSpPr>
          <p:nvPr>
            <p:ph idx="1"/>
          </p:nvPr>
        </p:nvSpPr>
        <p:spPr>
          <a:xfrm>
            <a:off x="122831" y="1077598"/>
            <a:ext cx="8908478" cy="5159429"/>
          </a:xfrm>
        </p:spPr>
        <p:txBody>
          <a:bodyPr>
            <a:normAutofit/>
          </a:bodyPr>
          <a:lstStyle/>
          <a:p>
            <a:pPr marL="0" indent="0" algn="just">
              <a:lnSpc>
                <a:spcPct val="100000"/>
              </a:lnSpc>
              <a:spcBef>
                <a:spcPts val="0"/>
              </a:spcBef>
              <a:buClr>
                <a:srgbClr val="FF4613"/>
              </a:buClr>
              <a:buNone/>
            </a:pPr>
            <a:endParaRPr lang="en-US" sz="2800" dirty="0">
              <a:solidFill>
                <a:schemeClr val="tx1"/>
              </a:solidFill>
            </a:endParaRPr>
          </a:p>
          <a:p>
            <a:pPr marL="0" indent="0">
              <a:lnSpc>
                <a:spcPct val="100000"/>
              </a:lnSpc>
              <a:spcBef>
                <a:spcPts val="0"/>
              </a:spcBef>
              <a:buClr>
                <a:srgbClr val="FF4613"/>
              </a:buClr>
              <a:buNone/>
            </a:pPr>
            <a:endParaRPr lang="en-US" sz="3000" dirty="0">
              <a:solidFill>
                <a:schemeClr val="tx1"/>
              </a:solidFill>
            </a:endParaRPr>
          </a:p>
          <a:p>
            <a:pPr marL="0" indent="0">
              <a:lnSpc>
                <a:spcPct val="100000"/>
              </a:lnSpc>
              <a:spcBef>
                <a:spcPts val="0"/>
              </a:spcBef>
              <a:buClr>
                <a:srgbClr val="FF4613"/>
              </a:buClr>
              <a:buNone/>
            </a:pPr>
            <a:endParaRPr lang="en-US" sz="3200" dirty="0">
              <a:solidFill>
                <a:schemeClr val="tx1"/>
              </a:solidFill>
            </a:endParaRPr>
          </a:p>
          <a:p>
            <a:pPr marL="456057" lvl="1" indent="0">
              <a:lnSpc>
                <a:spcPct val="100000"/>
              </a:lnSpc>
              <a:spcBef>
                <a:spcPts val="0"/>
              </a:spcBef>
              <a:buNone/>
            </a:pPr>
            <a:endParaRPr lang="en-US" sz="3200" dirty="0">
              <a:solidFill>
                <a:schemeClr val="tx1"/>
              </a:solidFill>
            </a:endParaRPr>
          </a:p>
        </p:txBody>
      </p:sp>
      <p:sp>
        <p:nvSpPr>
          <p:cNvPr id="6" name="Footer Placeholder 5"/>
          <p:cNvSpPr txBox="1">
            <a:spLocks/>
          </p:cNvSpPr>
          <p:nvPr/>
        </p:nvSpPr>
        <p:spPr>
          <a:xfrm>
            <a:off x="7068290" y="6472405"/>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13</a:t>
            </a:r>
          </a:p>
        </p:txBody>
      </p:sp>
      <p:graphicFrame>
        <p:nvGraphicFramePr>
          <p:cNvPr id="2" name="Table 1"/>
          <p:cNvGraphicFramePr>
            <a:graphicFrameLocks noGrp="1"/>
          </p:cNvGraphicFramePr>
          <p:nvPr>
            <p:extLst>
              <p:ext uri="{D42A27DB-BD31-4B8C-83A1-F6EECF244321}">
                <p14:modId xmlns:p14="http://schemas.microsoft.com/office/powerpoint/2010/main" val="1586909732"/>
              </p:ext>
            </p:extLst>
          </p:nvPr>
        </p:nvGraphicFramePr>
        <p:xfrm>
          <a:off x="17839" y="1077598"/>
          <a:ext cx="8698493" cy="5236508"/>
        </p:xfrm>
        <a:graphic>
          <a:graphicData uri="http://schemas.openxmlformats.org/drawingml/2006/table">
            <a:tbl>
              <a:tblPr firstRow="1" bandRow="1">
                <a:tableStyleId>{5C22544A-7EE6-4342-B048-85BDC9FD1C3A}</a:tableStyleId>
              </a:tblPr>
              <a:tblGrid>
                <a:gridCol w="339254">
                  <a:extLst>
                    <a:ext uri="{9D8B030D-6E8A-4147-A177-3AD203B41FA5}">
                      <a16:colId xmlns:a16="http://schemas.microsoft.com/office/drawing/2014/main" val="727705665"/>
                    </a:ext>
                  </a:extLst>
                </a:gridCol>
                <a:gridCol w="3001497">
                  <a:extLst>
                    <a:ext uri="{9D8B030D-6E8A-4147-A177-3AD203B41FA5}">
                      <a16:colId xmlns:a16="http://schemas.microsoft.com/office/drawing/2014/main" val="412807965"/>
                    </a:ext>
                  </a:extLst>
                </a:gridCol>
                <a:gridCol w="5357742">
                  <a:extLst>
                    <a:ext uri="{9D8B030D-6E8A-4147-A177-3AD203B41FA5}">
                      <a16:colId xmlns:a16="http://schemas.microsoft.com/office/drawing/2014/main" val="3381231114"/>
                    </a:ext>
                  </a:extLst>
                </a:gridCol>
              </a:tblGrid>
              <a:tr h="818770">
                <a:tc>
                  <a:txBody>
                    <a:bodyPr/>
                    <a:lstStyle/>
                    <a:p>
                      <a:endParaRPr lang="en-ZA" sz="2400" dirty="0">
                        <a:latin typeface="Century Gothic" panose="020B0502020202020204" pitchFamily="34" charset="0"/>
                      </a:endParaRPr>
                    </a:p>
                  </a:txBody>
                  <a:tcPr/>
                </a:tc>
                <a:tc>
                  <a:txBody>
                    <a:bodyPr/>
                    <a:lstStyle/>
                    <a:p>
                      <a:r>
                        <a:rPr lang="en-US" sz="2400" dirty="0">
                          <a:solidFill>
                            <a:srgbClr val="FF4613"/>
                          </a:solidFill>
                          <a:latin typeface="Century Gothic" panose="020B0502020202020204" pitchFamily="34" charset="0"/>
                        </a:rPr>
                        <a:t>Large STI programmes</a:t>
                      </a:r>
                      <a:endParaRPr lang="en-ZA" sz="2400" dirty="0">
                        <a:solidFill>
                          <a:srgbClr val="FF4613"/>
                        </a:solidFill>
                        <a:latin typeface="Century Gothic" panose="020B0502020202020204" pitchFamily="34" charset="0"/>
                      </a:endParaRPr>
                    </a:p>
                  </a:txBody>
                  <a:tcPr/>
                </a:tc>
                <a:tc>
                  <a:txBody>
                    <a:bodyPr/>
                    <a:lstStyle/>
                    <a:p>
                      <a:r>
                        <a:rPr lang="en-US" sz="2400" dirty="0">
                          <a:solidFill>
                            <a:srgbClr val="FF4613"/>
                          </a:solidFill>
                          <a:latin typeface="Century Gothic" panose="020B0502020202020204" pitchFamily="34" charset="0"/>
                        </a:rPr>
                        <a:t>Illustrative</a:t>
                      </a:r>
                      <a:r>
                        <a:rPr lang="en-US" sz="2400" baseline="0" dirty="0">
                          <a:solidFill>
                            <a:srgbClr val="FF4613"/>
                          </a:solidFill>
                          <a:latin typeface="Century Gothic" panose="020B0502020202020204" pitchFamily="34" charset="0"/>
                        </a:rPr>
                        <a:t> content</a:t>
                      </a:r>
                      <a:endParaRPr lang="en-ZA" sz="2400" dirty="0">
                        <a:solidFill>
                          <a:srgbClr val="FF4613"/>
                        </a:solidFill>
                        <a:latin typeface="Century Gothic" panose="020B0502020202020204" pitchFamily="34" charset="0"/>
                      </a:endParaRPr>
                    </a:p>
                  </a:txBody>
                  <a:tcPr/>
                </a:tc>
                <a:extLst>
                  <a:ext uri="{0D108BD9-81ED-4DB2-BD59-A6C34878D82A}">
                    <a16:rowId xmlns:a16="http://schemas.microsoft.com/office/drawing/2014/main" val="2966072544"/>
                  </a:ext>
                </a:extLst>
              </a:tr>
              <a:tr h="1910463">
                <a:tc>
                  <a:txBody>
                    <a:bodyPr/>
                    <a:lstStyle/>
                    <a:p>
                      <a:r>
                        <a:rPr lang="en-US" sz="2400" dirty="0">
                          <a:latin typeface="Century Gothic" panose="020B0502020202020204" pitchFamily="34" charset="0"/>
                        </a:rPr>
                        <a:t>1</a:t>
                      </a:r>
                      <a:endParaRPr lang="en-ZA" sz="2400" dirty="0">
                        <a:latin typeface="Century Gothic" panose="020B0502020202020204" pitchFamily="34" charset="0"/>
                      </a:endParaRPr>
                    </a:p>
                  </a:txBody>
                  <a:tcPr/>
                </a:tc>
                <a:tc>
                  <a:txBody>
                    <a:bodyPr/>
                    <a:lstStyle/>
                    <a:p>
                      <a:r>
                        <a:rPr lang="en-US" sz="2000" dirty="0">
                          <a:latin typeface="Century Gothic" panose="020B0502020202020204" pitchFamily="34" charset="0"/>
                        </a:rPr>
                        <a:t>Innovation</a:t>
                      </a:r>
                      <a:r>
                        <a:rPr lang="en-US" sz="2000" baseline="0" dirty="0">
                          <a:latin typeface="Century Gothic" panose="020B0502020202020204" pitchFamily="34" charset="0"/>
                        </a:rPr>
                        <a:t> for a healthy population</a:t>
                      </a:r>
                      <a:endParaRPr lang="en-ZA" sz="2000" dirty="0">
                        <a:latin typeface="Century Gothic" panose="020B0502020202020204" pitchFamily="34" charset="0"/>
                      </a:endParaRPr>
                    </a:p>
                  </a:txBody>
                  <a:tcPr/>
                </a:tc>
                <a:tc>
                  <a:txBody>
                    <a:bodyPr/>
                    <a:lstStyle/>
                    <a:p>
                      <a:r>
                        <a:rPr lang="en-US" sz="2000" dirty="0">
                          <a:latin typeface="Century Gothic" panose="020B0502020202020204" pitchFamily="34" charset="0"/>
                        </a:rPr>
                        <a:t>Health includes both physical</a:t>
                      </a:r>
                      <a:r>
                        <a:rPr lang="en-US" sz="2000" baseline="0" dirty="0">
                          <a:latin typeface="Century Gothic" panose="020B0502020202020204" pitchFamily="34" charset="0"/>
                        </a:rPr>
                        <a:t> and mental, continue to build on existing successes while focusing on new issues e.g. pandemics, behavioural and societal aspects, including Indigenous Knowledge systems</a:t>
                      </a:r>
                      <a:endParaRPr lang="en-ZA" sz="2000" dirty="0">
                        <a:latin typeface="Century Gothic" panose="020B0502020202020204" pitchFamily="34" charset="0"/>
                      </a:endParaRPr>
                    </a:p>
                  </a:txBody>
                  <a:tcPr/>
                </a:tc>
                <a:extLst>
                  <a:ext uri="{0D108BD9-81ED-4DB2-BD59-A6C34878D82A}">
                    <a16:rowId xmlns:a16="http://schemas.microsoft.com/office/drawing/2014/main" val="1952218942"/>
                  </a:ext>
                </a:extLst>
              </a:tr>
              <a:tr h="1182668">
                <a:tc>
                  <a:txBody>
                    <a:bodyPr/>
                    <a:lstStyle/>
                    <a:p>
                      <a:r>
                        <a:rPr lang="en-US" sz="2400" dirty="0">
                          <a:latin typeface="Century Gothic" panose="020B0502020202020204" pitchFamily="34" charset="0"/>
                        </a:rPr>
                        <a:t>2</a:t>
                      </a:r>
                      <a:endParaRPr lang="en-ZA" sz="2400" dirty="0">
                        <a:latin typeface="Century Gothic" panose="020B0502020202020204" pitchFamily="34" charset="0"/>
                      </a:endParaRPr>
                    </a:p>
                  </a:txBody>
                  <a:tcPr/>
                </a:tc>
                <a:tc>
                  <a:txBody>
                    <a:bodyPr/>
                    <a:lstStyle/>
                    <a:p>
                      <a:r>
                        <a:rPr lang="en-US" sz="2000" dirty="0">
                          <a:latin typeface="Century Gothic" panose="020B0502020202020204" pitchFamily="34" charset="0"/>
                        </a:rPr>
                        <a:t>Innovation for energy security</a:t>
                      </a:r>
                      <a:endParaRPr lang="en-ZA" sz="2000" dirty="0">
                        <a:latin typeface="Century Gothic" panose="020B0502020202020204" pitchFamily="34" charset="0"/>
                      </a:endParaRPr>
                    </a:p>
                  </a:txBody>
                  <a:tcPr/>
                </a:tc>
                <a:tc>
                  <a:txBody>
                    <a:bodyPr/>
                    <a:lstStyle/>
                    <a:p>
                      <a:r>
                        <a:rPr lang="en-US" sz="2000" dirty="0">
                          <a:latin typeface="Century Gothic" panose="020B0502020202020204" pitchFamily="34" charset="0"/>
                        </a:rPr>
                        <a:t>Energy for industry,</a:t>
                      </a:r>
                      <a:r>
                        <a:rPr lang="en-US" sz="2000" baseline="0" dirty="0">
                          <a:latin typeface="Century Gothic" panose="020B0502020202020204" pitchFamily="34" charset="0"/>
                        </a:rPr>
                        <a:t> and for poor and rural communities, renewable clean energy, a just transition, etc.</a:t>
                      </a:r>
                      <a:endParaRPr lang="en-ZA" sz="2000" dirty="0">
                        <a:latin typeface="Century Gothic" panose="020B0502020202020204" pitchFamily="34" charset="0"/>
                      </a:endParaRPr>
                    </a:p>
                  </a:txBody>
                  <a:tcPr/>
                </a:tc>
                <a:extLst>
                  <a:ext uri="{0D108BD9-81ED-4DB2-BD59-A6C34878D82A}">
                    <a16:rowId xmlns:a16="http://schemas.microsoft.com/office/drawing/2014/main" val="3243596352"/>
                  </a:ext>
                </a:extLst>
              </a:tr>
              <a:tr h="1247527">
                <a:tc>
                  <a:txBody>
                    <a:bodyPr/>
                    <a:lstStyle/>
                    <a:p>
                      <a:r>
                        <a:rPr lang="en-US" sz="2400" dirty="0">
                          <a:latin typeface="Century Gothic" panose="020B0502020202020204" pitchFamily="34" charset="0"/>
                        </a:rPr>
                        <a:t>3</a:t>
                      </a:r>
                      <a:endParaRPr lang="en-ZA" sz="2400" dirty="0">
                        <a:latin typeface="Century Gothic" panose="020B0502020202020204" pitchFamily="34" charset="0"/>
                      </a:endParaRPr>
                    </a:p>
                  </a:txBody>
                  <a:tcPr/>
                </a:tc>
                <a:tc>
                  <a:txBody>
                    <a:bodyPr/>
                    <a:lstStyle/>
                    <a:p>
                      <a:r>
                        <a:rPr lang="en-US" sz="2000" dirty="0">
                          <a:latin typeface="Century Gothic" panose="020B0502020202020204" pitchFamily="34" charset="0"/>
                        </a:rPr>
                        <a:t>Innovation for a capable</a:t>
                      </a:r>
                      <a:r>
                        <a:rPr lang="en-US" sz="2000" baseline="0" dirty="0">
                          <a:latin typeface="Century Gothic" panose="020B0502020202020204" pitchFamily="34" charset="0"/>
                        </a:rPr>
                        <a:t> and inclusive state</a:t>
                      </a:r>
                      <a:endParaRPr lang="en-ZA" sz="2000" dirty="0">
                        <a:latin typeface="Century Gothic" panose="020B0502020202020204" pitchFamily="34" charset="0"/>
                      </a:endParaRPr>
                    </a:p>
                  </a:txBody>
                  <a:tcPr/>
                </a:tc>
                <a:tc>
                  <a:txBody>
                    <a:bodyPr/>
                    <a:lstStyle/>
                    <a:p>
                      <a:r>
                        <a:rPr lang="en-US" sz="2000" dirty="0">
                          <a:latin typeface="Century Gothic" panose="020B0502020202020204" pitchFamily="34" charset="0"/>
                        </a:rPr>
                        <a:t>Improved decision</a:t>
                      </a:r>
                      <a:r>
                        <a:rPr lang="en-US" sz="2000" baseline="0" dirty="0">
                          <a:latin typeface="Century Gothic" panose="020B0502020202020204" pitchFamily="34" charset="0"/>
                        </a:rPr>
                        <a:t> making e.g. using satellite data, technology for service delivery, supporting local economic development </a:t>
                      </a:r>
                      <a:endParaRPr lang="en-ZA" sz="2000" dirty="0">
                        <a:latin typeface="Century Gothic" panose="020B0502020202020204" pitchFamily="34" charset="0"/>
                      </a:endParaRPr>
                    </a:p>
                  </a:txBody>
                  <a:tcPr/>
                </a:tc>
                <a:extLst>
                  <a:ext uri="{0D108BD9-81ED-4DB2-BD59-A6C34878D82A}">
                    <a16:rowId xmlns:a16="http://schemas.microsoft.com/office/drawing/2014/main" val="4284524147"/>
                  </a:ext>
                </a:extLst>
              </a:tr>
            </a:tbl>
          </a:graphicData>
        </a:graphic>
      </p:graphicFrame>
    </p:spTree>
    <p:extLst>
      <p:ext uri="{BB962C8B-B14F-4D97-AF65-F5344CB8AC3E}">
        <p14:creationId xmlns:p14="http://schemas.microsoft.com/office/powerpoint/2010/main" val="3385802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2831" y="42146"/>
            <a:ext cx="8698493" cy="917763"/>
          </a:xfrm>
        </p:spPr>
        <p:txBody>
          <a:bodyPr>
            <a:noAutofit/>
          </a:bodyPr>
          <a:lstStyle/>
          <a:p>
            <a:r>
              <a:rPr lang="en-US" sz="3200" b="1" dirty="0">
                <a:latin typeface="Century Gothic" panose="020B0502020202020204" pitchFamily="34" charset="0"/>
              </a:rPr>
              <a:t>Growing the South Africa economy</a:t>
            </a:r>
          </a:p>
        </p:txBody>
      </p:sp>
      <p:sp>
        <p:nvSpPr>
          <p:cNvPr id="5" name="Subtitle 2"/>
          <p:cNvSpPr>
            <a:spLocks noGrp="1"/>
          </p:cNvSpPr>
          <p:nvPr>
            <p:ph idx="1"/>
          </p:nvPr>
        </p:nvSpPr>
        <p:spPr>
          <a:xfrm>
            <a:off x="122831" y="1077598"/>
            <a:ext cx="8908478" cy="5159429"/>
          </a:xfrm>
        </p:spPr>
        <p:txBody>
          <a:bodyPr>
            <a:normAutofit/>
          </a:bodyPr>
          <a:lstStyle/>
          <a:p>
            <a:pPr marL="0" indent="0" algn="just">
              <a:lnSpc>
                <a:spcPct val="100000"/>
              </a:lnSpc>
              <a:spcBef>
                <a:spcPts val="0"/>
              </a:spcBef>
              <a:buClr>
                <a:srgbClr val="FF4613"/>
              </a:buClr>
              <a:buNone/>
            </a:pPr>
            <a:endParaRPr lang="en-US" sz="2800" dirty="0">
              <a:solidFill>
                <a:schemeClr val="tx1"/>
              </a:solidFill>
            </a:endParaRPr>
          </a:p>
          <a:p>
            <a:pPr marL="0" indent="0">
              <a:lnSpc>
                <a:spcPct val="100000"/>
              </a:lnSpc>
              <a:spcBef>
                <a:spcPts val="0"/>
              </a:spcBef>
              <a:buClr>
                <a:srgbClr val="FF4613"/>
              </a:buClr>
              <a:buNone/>
            </a:pPr>
            <a:endParaRPr lang="en-US" sz="3000" dirty="0">
              <a:solidFill>
                <a:schemeClr val="tx1"/>
              </a:solidFill>
            </a:endParaRPr>
          </a:p>
          <a:p>
            <a:pPr marL="0" indent="0">
              <a:lnSpc>
                <a:spcPct val="100000"/>
              </a:lnSpc>
              <a:spcBef>
                <a:spcPts val="0"/>
              </a:spcBef>
              <a:buClr>
                <a:srgbClr val="FF4613"/>
              </a:buClr>
              <a:buNone/>
            </a:pPr>
            <a:endParaRPr lang="en-US" sz="3200" dirty="0">
              <a:solidFill>
                <a:schemeClr val="tx1"/>
              </a:solidFill>
            </a:endParaRPr>
          </a:p>
          <a:p>
            <a:pPr marL="456057" lvl="1" indent="0">
              <a:lnSpc>
                <a:spcPct val="100000"/>
              </a:lnSpc>
              <a:spcBef>
                <a:spcPts val="0"/>
              </a:spcBef>
              <a:buNone/>
            </a:pPr>
            <a:endParaRPr lang="en-US" sz="3200" dirty="0">
              <a:solidFill>
                <a:schemeClr val="tx1"/>
              </a:solidFill>
            </a:endParaRPr>
          </a:p>
        </p:txBody>
      </p:sp>
      <p:sp>
        <p:nvSpPr>
          <p:cNvPr id="6" name="Footer Placeholder 5"/>
          <p:cNvSpPr txBox="1">
            <a:spLocks/>
          </p:cNvSpPr>
          <p:nvPr/>
        </p:nvSpPr>
        <p:spPr>
          <a:xfrm>
            <a:off x="7068290" y="6472405"/>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14</a:t>
            </a:r>
          </a:p>
        </p:txBody>
      </p:sp>
      <p:graphicFrame>
        <p:nvGraphicFramePr>
          <p:cNvPr id="2" name="Table 1"/>
          <p:cNvGraphicFramePr>
            <a:graphicFrameLocks noGrp="1"/>
          </p:cNvGraphicFramePr>
          <p:nvPr>
            <p:extLst>
              <p:ext uri="{D42A27DB-BD31-4B8C-83A1-F6EECF244321}">
                <p14:modId xmlns:p14="http://schemas.microsoft.com/office/powerpoint/2010/main" val="3295696325"/>
              </p:ext>
            </p:extLst>
          </p:nvPr>
        </p:nvGraphicFramePr>
        <p:xfrm>
          <a:off x="202962" y="1077601"/>
          <a:ext cx="8728601" cy="4938570"/>
        </p:xfrm>
        <a:graphic>
          <a:graphicData uri="http://schemas.openxmlformats.org/drawingml/2006/table">
            <a:tbl>
              <a:tblPr firstRow="1" bandRow="1">
                <a:tableStyleId>{5C22544A-7EE6-4342-B048-85BDC9FD1C3A}</a:tableStyleId>
              </a:tblPr>
              <a:tblGrid>
                <a:gridCol w="340428">
                  <a:extLst>
                    <a:ext uri="{9D8B030D-6E8A-4147-A177-3AD203B41FA5}">
                      <a16:colId xmlns:a16="http://schemas.microsoft.com/office/drawing/2014/main" val="727705665"/>
                    </a:ext>
                  </a:extLst>
                </a:gridCol>
                <a:gridCol w="2881981">
                  <a:extLst>
                    <a:ext uri="{9D8B030D-6E8A-4147-A177-3AD203B41FA5}">
                      <a16:colId xmlns:a16="http://schemas.microsoft.com/office/drawing/2014/main" val="412807965"/>
                    </a:ext>
                  </a:extLst>
                </a:gridCol>
                <a:gridCol w="5506192">
                  <a:extLst>
                    <a:ext uri="{9D8B030D-6E8A-4147-A177-3AD203B41FA5}">
                      <a16:colId xmlns:a16="http://schemas.microsoft.com/office/drawing/2014/main" val="3381231114"/>
                    </a:ext>
                  </a:extLst>
                </a:gridCol>
              </a:tblGrid>
              <a:tr h="429783">
                <a:tc>
                  <a:txBody>
                    <a:bodyPr/>
                    <a:lstStyle/>
                    <a:p>
                      <a:endParaRPr lang="en-ZA" sz="2400" dirty="0">
                        <a:latin typeface="Century Gothic" panose="020B0502020202020204" pitchFamily="34" charset="0"/>
                      </a:endParaRPr>
                    </a:p>
                  </a:txBody>
                  <a:tcPr/>
                </a:tc>
                <a:tc>
                  <a:txBody>
                    <a:bodyPr/>
                    <a:lstStyle/>
                    <a:p>
                      <a:r>
                        <a:rPr lang="en-US" sz="2400" dirty="0">
                          <a:solidFill>
                            <a:srgbClr val="FF4613"/>
                          </a:solidFill>
                          <a:latin typeface="Century Gothic" panose="020B0502020202020204" pitchFamily="34" charset="0"/>
                        </a:rPr>
                        <a:t>Sources of growth</a:t>
                      </a:r>
                      <a:endParaRPr lang="en-ZA" sz="2400" dirty="0">
                        <a:solidFill>
                          <a:srgbClr val="FF4613"/>
                        </a:solidFill>
                        <a:latin typeface="Century Gothic" panose="020B0502020202020204" pitchFamily="34" charset="0"/>
                      </a:endParaRPr>
                    </a:p>
                  </a:txBody>
                  <a:tcPr/>
                </a:tc>
                <a:tc>
                  <a:txBody>
                    <a:bodyPr/>
                    <a:lstStyle/>
                    <a:p>
                      <a:r>
                        <a:rPr lang="en-US" sz="2400" dirty="0">
                          <a:solidFill>
                            <a:srgbClr val="FF4613"/>
                          </a:solidFill>
                          <a:latin typeface="Century Gothic" panose="020B0502020202020204" pitchFamily="34" charset="0"/>
                        </a:rPr>
                        <a:t>Illustrative</a:t>
                      </a:r>
                      <a:r>
                        <a:rPr lang="en-US" sz="2400" baseline="0" dirty="0">
                          <a:solidFill>
                            <a:srgbClr val="FF4613"/>
                          </a:solidFill>
                          <a:latin typeface="Century Gothic" panose="020B0502020202020204" pitchFamily="34" charset="0"/>
                        </a:rPr>
                        <a:t> focus areas</a:t>
                      </a:r>
                    </a:p>
                    <a:p>
                      <a:endParaRPr lang="en-ZA" sz="2400" dirty="0">
                        <a:solidFill>
                          <a:srgbClr val="FF4613"/>
                        </a:solidFill>
                        <a:latin typeface="Century Gothic" panose="020B0502020202020204" pitchFamily="34" charset="0"/>
                      </a:endParaRPr>
                    </a:p>
                  </a:txBody>
                  <a:tcPr/>
                </a:tc>
                <a:extLst>
                  <a:ext uri="{0D108BD9-81ED-4DB2-BD59-A6C34878D82A}">
                    <a16:rowId xmlns:a16="http://schemas.microsoft.com/office/drawing/2014/main" val="2966072544"/>
                  </a:ext>
                </a:extLst>
              </a:tr>
              <a:tr h="1585770">
                <a:tc>
                  <a:txBody>
                    <a:bodyPr/>
                    <a:lstStyle/>
                    <a:p>
                      <a:r>
                        <a:rPr lang="en-US" sz="2400" dirty="0">
                          <a:latin typeface="Century Gothic" panose="020B0502020202020204" pitchFamily="34" charset="0"/>
                        </a:rPr>
                        <a:t>1</a:t>
                      </a:r>
                      <a:endParaRPr lang="en-ZA" sz="2400" dirty="0">
                        <a:latin typeface="Century Gothic" panose="020B0502020202020204" pitchFamily="34" charset="0"/>
                      </a:endParaRPr>
                    </a:p>
                  </a:txBody>
                  <a:tcPr/>
                </a:tc>
                <a:tc>
                  <a:txBody>
                    <a:bodyPr/>
                    <a:lstStyle/>
                    <a:p>
                      <a:r>
                        <a:rPr lang="en-US" sz="2000" dirty="0">
                          <a:latin typeface="Century Gothic" panose="020B0502020202020204" pitchFamily="34" charset="0"/>
                        </a:rPr>
                        <a:t>Sources</a:t>
                      </a:r>
                      <a:r>
                        <a:rPr lang="en-US" sz="2000" baseline="0" dirty="0">
                          <a:latin typeface="Century Gothic" panose="020B0502020202020204" pitchFamily="34" charset="0"/>
                        </a:rPr>
                        <a:t> of new economic growth for a re-industrialised, modern economy</a:t>
                      </a:r>
                      <a:endParaRPr lang="en-ZA" sz="2000" dirty="0">
                        <a:latin typeface="Century Gothic" panose="020B0502020202020204" pitchFamily="34" charset="0"/>
                      </a:endParaRPr>
                    </a:p>
                  </a:txBody>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lang="en-US" sz="2000" baseline="0" dirty="0">
                          <a:latin typeface="Century Gothic" panose="020B0502020202020204" pitchFamily="34" charset="0"/>
                        </a:rPr>
                        <a:t>Exploiting new sources of growth, in particular the  Circular Economy, and the Digital Economy</a:t>
                      </a:r>
                      <a:endParaRPr lang="en-ZA" sz="2000" dirty="0">
                        <a:latin typeface="Century Gothic" panose="020B0502020202020204" pitchFamily="34" charset="0"/>
                      </a:endParaRPr>
                    </a:p>
                  </a:txBody>
                  <a:tcPr/>
                </a:tc>
                <a:extLst>
                  <a:ext uri="{0D108BD9-81ED-4DB2-BD59-A6C34878D82A}">
                    <a16:rowId xmlns:a16="http://schemas.microsoft.com/office/drawing/2014/main" val="1215555792"/>
                  </a:ext>
                </a:extLst>
              </a:tr>
              <a:tr h="2182676">
                <a:tc>
                  <a:txBody>
                    <a:bodyPr/>
                    <a:lstStyle/>
                    <a:p>
                      <a:r>
                        <a:rPr lang="en-US" sz="2400" dirty="0">
                          <a:latin typeface="Century Gothic" panose="020B0502020202020204" pitchFamily="34" charset="0"/>
                        </a:rPr>
                        <a:t>2</a:t>
                      </a:r>
                      <a:endParaRPr lang="en-ZA" sz="2400" dirty="0">
                        <a:latin typeface="Century Gothic" panose="020B0502020202020204" pitchFamily="34" charset="0"/>
                      </a:endParaRPr>
                    </a:p>
                  </a:txBody>
                  <a:tcPr/>
                </a:tc>
                <a:tc>
                  <a:txBody>
                    <a:bodyPr/>
                    <a:lstStyle/>
                    <a:p>
                      <a:r>
                        <a:rPr lang="en-US" sz="2000" dirty="0">
                          <a:latin typeface="Century Gothic" panose="020B0502020202020204" pitchFamily="34" charset="0"/>
                        </a:rPr>
                        <a:t>Modernising existing industries</a:t>
                      </a:r>
                      <a:endParaRPr lang="en-ZA" sz="2000" dirty="0">
                        <a:latin typeface="Century Gothic" panose="020B0502020202020204" pitchFamily="34" charset="0"/>
                      </a:endParaRPr>
                    </a:p>
                  </a:txBody>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A focus on high-tech</a:t>
                      </a:r>
                      <a:r>
                        <a:rPr lang="en-US" sz="2000" baseline="0" dirty="0">
                          <a:latin typeface="Century Gothic" panose="020B0502020202020204" pitchFamily="34" charset="0"/>
                        </a:rPr>
                        <a:t> industries, also the services sector, Modernising of existing sectors (mining, agriculture and manufacturing). Also  social issues such as employment loss in mature industries, and support for SMMEs and regional and local systems of innovation etc.</a:t>
                      </a:r>
                      <a:endParaRPr lang="en-ZA" sz="2000" dirty="0">
                        <a:latin typeface="Century Gothic" panose="020B0502020202020204" pitchFamily="34" charset="0"/>
                      </a:endParaRPr>
                    </a:p>
                    <a:p>
                      <a:pPr marL="0" marR="0" lvl="0" indent="0" algn="l" defTabSz="912114" rtl="0" eaLnBrk="1" fontAlgn="auto" latinLnBrk="0" hangingPunct="1">
                        <a:lnSpc>
                          <a:spcPct val="100000"/>
                        </a:lnSpc>
                        <a:spcBef>
                          <a:spcPts val="0"/>
                        </a:spcBef>
                        <a:spcAft>
                          <a:spcPts val="0"/>
                        </a:spcAft>
                        <a:buClrTx/>
                        <a:buSzTx/>
                        <a:buFontTx/>
                        <a:buNone/>
                        <a:tabLst/>
                        <a:defRPr/>
                      </a:pPr>
                      <a:endParaRPr lang="en-ZA" sz="2000" dirty="0">
                        <a:latin typeface="Century Gothic" panose="020B0502020202020204" pitchFamily="34" charset="0"/>
                      </a:endParaRPr>
                    </a:p>
                  </a:txBody>
                  <a:tcPr/>
                </a:tc>
                <a:extLst>
                  <a:ext uri="{0D108BD9-81ED-4DB2-BD59-A6C34878D82A}">
                    <a16:rowId xmlns:a16="http://schemas.microsoft.com/office/drawing/2014/main" val="3130934324"/>
                  </a:ext>
                </a:extLst>
              </a:tr>
            </a:tbl>
          </a:graphicData>
        </a:graphic>
      </p:graphicFrame>
    </p:spTree>
    <p:extLst>
      <p:ext uri="{BB962C8B-B14F-4D97-AF65-F5344CB8AC3E}">
        <p14:creationId xmlns:p14="http://schemas.microsoft.com/office/powerpoint/2010/main" val="3189273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76B0-83AD-438C-A42E-239773E26E58}"/>
              </a:ext>
            </a:extLst>
          </p:cNvPr>
          <p:cNvSpPr>
            <a:spLocks noGrp="1"/>
          </p:cNvSpPr>
          <p:nvPr>
            <p:ph type="title"/>
          </p:nvPr>
        </p:nvSpPr>
        <p:spPr>
          <a:xfrm>
            <a:off x="106823" y="170639"/>
            <a:ext cx="7998086" cy="921878"/>
          </a:xfrm>
        </p:spPr>
        <p:txBody>
          <a:bodyPr vert="horz" lIns="91440" tIns="45720" rIns="91440" bIns="45720" rtlCol="0" anchor="t" anchorCtr="0">
            <a:noAutofit/>
          </a:bodyPr>
          <a:lstStyle/>
          <a:p>
            <a:r>
              <a:rPr lang="en-ZA" sz="2800" b="1" dirty="0">
                <a:latin typeface="Century Gothic" panose="020B0502020202020204" pitchFamily="34" charset="0"/>
              </a:rPr>
              <a:t>Modernising Existing Industries: Agriculture</a:t>
            </a:r>
          </a:p>
        </p:txBody>
      </p:sp>
      <p:sp>
        <p:nvSpPr>
          <p:cNvPr id="4" name="Slide Number Placeholder 3">
            <a:extLst>
              <a:ext uri="{FF2B5EF4-FFF2-40B4-BE49-F238E27FC236}">
                <a16:creationId xmlns:a16="http://schemas.microsoft.com/office/drawing/2014/main" id="{42F06D48-1815-410B-BDB4-F0B68F25E143}"/>
              </a:ext>
            </a:extLst>
          </p:cNvPr>
          <p:cNvSpPr>
            <a:spLocks noGrp="1"/>
          </p:cNvSpPr>
          <p:nvPr>
            <p:ph type="sldNum" sz="quarter" idx="12"/>
          </p:nvPr>
        </p:nvSpPr>
        <p:spPr>
          <a:xfrm>
            <a:off x="7938654" y="6293778"/>
            <a:ext cx="656329" cy="365125"/>
          </a:xfrm>
        </p:spPr>
        <p:txBody>
          <a:bodyPr vert="horz" lIns="91440" tIns="45720" rIns="91440" bIns="4572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19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a:t>
            </a:r>
          </a:p>
        </p:txBody>
      </p:sp>
      <p:grpSp>
        <p:nvGrpSpPr>
          <p:cNvPr id="6" name="Group 5">
            <a:extLst>
              <a:ext uri="{FF2B5EF4-FFF2-40B4-BE49-F238E27FC236}">
                <a16:creationId xmlns:a16="http://schemas.microsoft.com/office/drawing/2014/main" id="{38CA51D7-6A6C-4A63-ACE1-952303DE02A7}"/>
              </a:ext>
            </a:extLst>
          </p:cNvPr>
          <p:cNvGrpSpPr/>
          <p:nvPr/>
        </p:nvGrpSpPr>
        <p:grpSpPr>
          <a:xfrm>
            <a:off x="0" y="1310799"/>
            <a:ext cx="9178847" cy="5165541"/>
            <a:chOff x="-34846" y="-1"/>
            <a:chExt cx="9178847" cy="5165541"/>
          </a:xfrm>
        </p:grpSpPr>
        <p:grpSp>
          <p:nvGrpSpPr>
            <p:cNvPr id="7" name="Google Shape;1978;p68">
              <a:extLst>
                <a:ext uri="{FF2B5EF4-FFF2-40B4-BE49-F238E27FC236}">
                  <a16:creationId xmlns:a16="http://schemas.microsoft.com/office/drawing/2014/main" id="{B4055198-599A-4273-8D5B-F0AF3BDD535D}"/>
                </a:ext>
              </a:extLst>
            </p:cNvPr>
            <p:cNvGrpSpPr/>
            <p:nvPr/>
          </p:nvGrpSpPr>
          <p:grpSpPr>
            <a:xfrm>
              <a:off x="-34846" y="-1"/>
              <a:ext cx="9178847" cy="5165541"/>
              <a:chOff x="2117268" y="1829532"/>
              <a:chExt cx="9809834" cy="4364031"/>
            </a:xfrm>
          </p:grpSpPr>
          <p:sp>
            <p:nvSpPr>
              <p:cNvPr id="10" name="Google Shape;1979;p68">
                <a:extLst>
                  <a:ext uri="{FF2B5EF4-FFF2-40B4-BE49-F238E27FC236}">
                    <a16:creationId xmlns:a16="http://schemas.microsoft.com/office/drawing/2014/main" id="{225E793C-5BEC-46B2-A483-C8091EFB0E80}"/>
                  </a:ext>
                </a:extLst>
              </p:cNvPr>
              <p:cNvSpPr/>
              <p:nvPr/>
            </p:nvSpPr>
            <p:spPr>
              <a:xfrm rot="16200000">
                <a:off x="4858635" y="-874904"/>
                <a:ext cx="4364031" cy="9772903"/>
              </a:xfrm>
              <a:prstGeom prst="round2Same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11" name="Google Shape;1980;p68">
                <a:extLst>
                  <a:ext uri="{FF2B5EF4-FFF2-40B4-BE49-F238E27FC236}">
                    <a16:creationId xmlns:a16="http://schemas.microsoft.com/office/drawing/2014/main" id="{24C74EA1-3A21-4EFF-8C82-E1187643AE0C}"/>
                  </a:ext>
                </a:extLst>
              </p:cNvPr>
              <p:cNvSpPr/>
              <p:nvPr/>
            </p:nvSpPr>
            <p:spPr>
              <a:xfrm>
                <a:off x="2117268" y="2232162"/>
                <a:ext cx="3507790" cy="3507790"/>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12" name="Google Shape;1988;p68">
                <a:extLst>
                  <a:ext uri="{FF2B5EF4-FFF2-40B4-BE49-F238E27FC236}">
                    <a16:creationId xmlns:a16="http://schemas.microsoft.com/office/drawing/2014/main" id="{186520B6-7DBB-423B-9114-9B79BD35C3D3}"/>
                  </a:ext>
                </a:extLst>
              </p:cNvPr>
              <p:cNvSpPr/>
              <p:nvPr/>
            </p:nvSpPr>
            <p:spPr>
              <a:xfrm>
                <a:off x="5678664" y="2828987"/>
                <a:ext cx="6161440" cy="3151207"/>
              </a:xfrm>
              <a:prstGeom prst="rect">
                <a:avLst/>
              </a:prstGeom>
              <a:solidFill>
                <a:schemeClr val="bg2"/>
              </a:solidFill>
              <a:ln w="3175">
                <a:solidFill>
                  <a:schemeClr val="tx1"/>
                </a:solidFill>
              </a:ln>
            </p:spPr>
            <p:txBody>
              <a:bodyPr spcFirstLastPara="1" wrap="square" lIns="0" tIns="0" rIns="0" bIns="45700" anchor="t" anchorCtr="0">
                <a:noAutofit/>
              </a:bodyPr>
              <a:lstStyle/>
              <a:p>
                <a:pPr marL="171450" marR="0" lvl="0" indent="-1714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ZA" sz="1100" b="1" i="0" u="none" strike="noStrike" kern="1200" cap="none" spc="0" normalizeH="0" baseline="0" noProof="0" dirty="0">
                    <a:ln>
                      <a:noFill/>
                    </a:ln>
                    <a:solidFill>
                      <a:prstClr val="black"/>
                    </a:solidFill>
                    <a:effectLst/>
                    <a:uLnTx/>
                    <a:uFillTx/>
                    <a:latin typeface="Calibri" panose="020F0502020204030204"/>
                    <a:ea typeface="+mn-ea"/>
                    <a:cs typeface="+mn-cs"/>
                  </a:rPr>
                  <a:t>In the agricultural sector, the applications of digital technologies are expected to drive competitiveness by addressing several productivity challenges. </a:t>
                </a:r>
              </a:p>
              <a:p>
                <a:pPr marL="171450" marR="0" lvl="0" indent="-1714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ZA" sz="1100" b="1" i="0" u="none" strike="noStrike" kern="1200" cap="none" spc="0" normalizeH="0" baseline="0" noProof="0" dirty="0">
                    <a:ln>
                      <a:noFill/>
                    </a:ln>
                    <a:solidFill>
                      <a:prstClr val="black"/>
                    </a:solidFill>
                    <a:effectLst/>
                    <a:uLnTx/>
                    <a:uFillTx/>
                    <a:latin typeface="Calibri" panose="020F0502020204030204"/>
                    <a:ea typeface="+mn-ea"/>
                    <a:cs typeface="+mn-cs"/>
                  </a:rPr>
                  <a:t>Some of these productivity challenges that can be addressed by digitisation and precision tools include the high and volatile input costs (fertiliser, water etc.), delayed detection of crop and animal diseases outbreaks and inability to timely access market trading information by the farmer, in particular small-scale farmers.  </a:t>
                </a:r>
              </a:p>
              <a:p>
                <a:pPr marL="171450" marR="0" lvl="0" indent="-1714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ZA" sz="1100" b="1" i="0" u="none" strike="noStrike" kern="1200" cap="none" spc="0" normalizeH="0" baseline="0" noProof="0" dirty="0">
                    <a:ln>
                      <a:noFill/>
                    </a:ln>
                    <a:solidFill>
                      <a:prstClr val="black"/>
                    </a:solidFill>
                    <a:effectLst/>
                    <a:uLnTx/>
                    <a:uFillTx/>
                    <a:latin typeface="Calibri" panose="020F0502020204030204"/>
                    <a:ea typeface="+mn-ea"/>
                    <a:cs typeface="+mn-cs"/>
                  </a:rPr>
                  <a:t>Advances in ICT-based applications offer precision-driven solutions for the agricultural sector.</a:t>
                </a:r>
              </a:p>
              <a:p>
                <a:pPr marL="628650" marR="0" lvl="1" indent="-1714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ZA" sz="1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ZA" sz="11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For example, the use IoT based on the integration of satellites, drones, and sensors technologies are driving crop monitoring improvements and diseases diagnosis - saving the sector millions of Rands from lost production. </a:t>
                </a:r>
                <a:endParaRPr kumimoji="0" lang="en-ZA"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ZA" sz="1100" b="1" i="0" u="none" strike="noStrike" kern="1200" cap="none" spc="0" normalizeH="0" baseline="0" noProof="0" dirty="0">
                    <a:ln>
                      <a:noFill/>
                    </a:ln>
                    <a:solidFill>
                      <a:prstClr val="black"/>
                    </a:solidFill>
                    <a:effectLst/>
                    <a:uLnTx/>
                    <a:uFillTx/>
                    <a:latin typeface="Calibri" panose="020F0502020204030204"/>
                    <a:ea typeface="+mn-ea"/>
                    <a:cs typeface="+mn-cs"/>
                  </a:rPr>
                  <a:t>There is also immense benefit  in generating and maintaining scientifically validated databases (big data), knowledge hubs and platforms for predictive modelling, surveillance and monitoring and developing decision support tools</a:t>
                </a:r>
                <a:r>
                  <a:rPr kumimoji="0" lang="en-ZA" sz="1100" b="1" i="1" u="none" strike="noStrike" kern="1200" cap="none" spc="0" normalizeH="0" baseline="0" noProof="0" dirty="0">
                    <a:ln>
                      <a:noFill/>
                    </a:ln>
                    <a:solidFill>
                      <a:prstClr val="black"/>
                    </a:solidFill>
                    <a:effectLst/>
                    <a:uLnTx/>
                    <a:uFillTx/>
                    <a:latin typeface="Calibri" panose="020F0502020204030204"/>
                    <a:ea typeface="+mn-ea"/>
                    <a:cs typeface="+mn-cs"/>
                  </a:rPr>
                  <a:t> for farmers.</a:t>
                </a:r>
              </a:p>
              <a:p>
                <a:pPr marL="171450" marR="0" lvl="0" indent="-1714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ZA" sz="11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ZA" sz="1100" b="1" i="0" u="none" strike="noStrike" kern="1200" cap="none" spc="0" normalizeH="0" baseline="0" noProof="0" dirty="0">
                    <a:ln>
                      <a:noFill/>
                    </a:ln>
                    <a:solidFill>
                      <a:prstClr val="black"/>
                    </a:solidFill>
                    <a:effectLst/>
                    <a:uLnTx/>
                    <a:uFillTx/>
                    <a:latin typeface="Calibri" panose="020F0502020204030204"/>
                    <a:ea typeface="+mn-ea"/>
                    <a:cs typeface="+mn-cs"/>
                  </a:rPr>
                  <a:t>Thus, at the centre of the agriculture modernisation approach outlined in Section, ICT- based digitisation and precision tools are expected to be an integral part of the Sector's RDI responses to the overall improvement of the sector's productivity and competitiveness.</a:t>
                </a:r>
                <a:endParaRPr kumimoji="0"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Google Shape;1991;p68">
                <a:extLst>
                  <a:ext uri="{FF2B5EF4-FFF2-40B4-BE49-F238E27FC236}">
                    <a16:creationId xmlns:a16="http://schemas.microsoft.com/office/drawing/2014/main" id="{87380B2D-95C3-48CC-9609-FA9B56BC345E}"/>
                  </a:ext>
                </a:extLst>
              </p:cNvPr>
              <p:cNvSpPr/>
              <p:nvPr/>
            </p:nvSpPr>
            <p:spPr>
              <a:xfrm>
                <a:off x="2468047" y="2582942"/>
                <a:ext cx="2806232" cy="280623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Arial"/>
                  <a:ea typeface="Arial"/>
                  <a:cs typeface="Arial"/>
                  <a:sym typeface="Arial"/>
                </a:endParaRPr>
              </a:p>
            </p:txBody>
          </p:sp>
        </p:grpSp>
        <p:sp>
          <p:nvSpPr>
            <p:cNvPr id="8" name="TextBox 7">
              <a:extLst>
                <a:ext uri="{FF2B5EF4-FFF2-40B4-BE49-F238E27FC236}">
                  <a16:creationId xmlns:a16="http://schemas.microsoft.com/office/drawing/2014/main" id="{A28624AF-5587-4211-8194-3DA26C629326}"/>
                </a:ext>
              </a:extLst>
            </p:cNvPr>
            <p:cNvSpPr txBox="1"/>
            <p:nvPr/>
          </p:nvSpPr>
          <p:spPr>
            <a:xfrm>
              <a:off x="24788" y="1837935"/>
              <a:ext cx="3091967"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panose="020F0502020204030204"/>
                  <a:ea typeface="+mn-ea"/>
                  <a:cs typeface="+mn-cs"/>
                </a:rPr>
                <a:t>ICT-based Applications in sectors modernisation</a:t>
              </a:r>
            </a:p>
            <a:p>
              <a:pPr marL="457200" marR="0" lvl="1" indent="0" algn="l" defTabSz="6858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0DA7681-6D9A-40B7-A33C-AB6BAEC023AA}"/>
                </a:ext>
              </a:extLst>
            </p:cNvPr>
            <p:cNvSpPr txBox="1"/>
            <p:nvPr/>
          </p:nvSpPr>
          <p:spPr>
            <a:xfrm>
              <a:off x="3297474" y="813685"/>
              <a:ext cx="5765126" cy="400110"/>
            </a:xfrm>
            <a:prstGeom prst="rect">
              <a:avLst/>
            </a:prstGeom>
            <a:solidFill>
              <a:schemeClr val="bg2"/>
            </a:solidFill>
            <a:ln>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ZA" sz="2000" b="1" i="0" u="none" strike="noStrike" kern="1200" cap="none" spc="0" normalizeH="0" baseline="0" noProof="0" dirty="0">
                  <a:ln>
                    <a:noFill/>
                  </a:ln>
                  <a:solidFill>
                    <a:prstClr val="black"/>
                  </a:solidFill>
                  <a:effectLst/>
                  <a:uLnTx/>
                  <a:uFillTx/>
                  <a:latin typeface="Calibri" panose="020F0502020204030204"/>
                  <a:ea typeface="+mn-ea"/>
                  <a:cs typeface="+mn-cs"/>
                </a:rPr>
                <a:t>Agriculture</a:t>
              </a:r>
            </a:p>
          </p:txBody>
        </p:sp>
      </p:grpSp>
      <p:sp>
        <p:nvSpPr>
          <p:cNvPr id="14" name="Rectangle: Rounded Corners 13">
            <a:extLst>
              <a:ext uri="{FF2B5EF4-FFF2-40B4-BE49-F238E27FC236}">
                <a16:creationId xmlns:a16="http://schemas.microsoft.com/office/drawing/2014/main" id="{A089E708-331F-4046-9677-EDA1C300084D}"/>
              </a:ext>
            </a:extLst>
          </p:cNvPr>
          <p:cNvSpPr/>
          <p:nvPr/>
        </p:nvSpPr>
        <p:spPr>
          <a:xfrm>
            <a:off x="765410" y="4002655"/>
            <a:ext cx="1787236" cy="57694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2400" b="1" i="1" u="none" strike="noStrike" kern="1200" cap="none" spc="0" normalizeH="0" baseline="0" noProof="0" dirty="0">
                <a:ln>
                  <a:noFill/>
                </a:ln>
                <a:solidFill>
                  <a:prstClr val="white"/>
                </a:solidFill>
                <a:effectLst/>
                <a:uLnTx/>
                <a:uFillTx/>
                <a:latin typeface="Calibri" panose="020F0502020204030204"/>
                <a:ea typeface="+mn-ea"/>
                <a:cs typeface="+mn-cs"/>
              </a:rPr>
              <a:t>Agriculture</a:t>
            </a:r>
            <a:endParaRPr kumimoji="0" lang="en-ZA"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560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76B0-83AD-438C-A42E-239773E26E58}"/>
              </a:ext>
            </a:extLst>
          </p:cNvPr>
          <p:cNvSpPr>
            <a:spLocks noGrp="1"/>
          </p:cNvSpPr>
          <p:nvPr>
            <p:ph type="title"/>
          </p:nvPr>
        </p:nvSpPr>
        <p:spPr>
          <a:xfrm>
            <a:off x="156032" y="144756"/>
            <a:ext cx="8289032" cy="921878"/>
          </a:xfrm>
        </p:spPr>
        <p:txBody>
          <a:bodyPr vert="horz" lIns="91440" tIns="45720" rIns="91440" bIns="45720" rtlCol="0" anchor="t" anchorCtr="0">
            <a:noAutofit/>
          </a:bodyPr>
          <a:lstStyle/>
          <a:p>
            <a:r>
              <a:rPr lang="en-ZA" sz="2800" b="1" dirty="0">
                <a:latin typeface="Century Gothic" panose="020B0502020202020204" pitchFamily="34" charset="0"/>
              </a:rPr>
              <a:t>Modernising Existing Industries: Manufacturing</a:t>
            </a:r>
          </a:p>
        </p:txBody>
      </p:sp>
      <p:sp>
        <p:nvSpPr>
          <p:cNvPr id="4" name="Slide Number Placeholder 3">
            <a:extLst>
              <a:ext uri="{FF2B5EF4-FFF2-40B4-BE49-F238E27FC236}">
                <a16:creationId xmlns:a16="http://schemas.microsoft.com/office/drawing/2014/main" id="{42F06D48-1815-410B-BDB4-F0B68F25E143}"/>
              </a:ext>
            </a:extLst>
          </p:cNvPr>
          <p:cNvSpPr>
            <a:spLocks noGrp="1"/>
          </p:cNvSpPr>
          <p:nvPr>
            <p:ph type="sldNum" sz="quarter" idx="12"/>
          </p:nvPr>
        </p:nvSpPr>
        <p:spPr/>
        <p:txBody>
          <a:bodyPr vert="horz" lIns="91440" tIns="45720" rIns="91440" bIns="4572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19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a:t>
            </a:r>
          </a:p>
        </p:txBody>
      </p:sp>
      <p:grpSp>
        <p:nvGrpSpPr>
          <p:cNvPr id="6" name="Group 5">
            <a:extLst>
              <a:ext uri="{FF2B5EF4-FFF2-40B4-BE49-F238E27FC236}">
                <a16:creationId xmlns:a16="http://schemas.microsoft.com/office/drawing/2014/main" id="{38CA51D7-6A6C-4A63-ACE1-952303DE02A7}"/>
              </a:ext>
            </a:extLst>
          </p:cNvPr>
          <p:cNvGrpSpPr/>
          <p:nvPr/>
        </p:nvGrpSpPr>
        <p:grpSpPr>
          <a:xfrm>
            <a:off x="0" y="1128236"/>
            <a:ext cx="9178847" cy="5165541"/>
            <a:chOff x="-34846" y="-1"/>
            <a:chExt cx="9178847" cy="5165541"/>
          </a:xfrm>
        </p:grpSpPr>
        <p:grpSp>
          <p:nvGrpSpPr>
            <p:cNvPr id="7" name="Google Shape;1978;p68">
              <a:extLst>
                <a:ext uri="{FF2B5EF4-FFF2-40B4-BE49-F238E27FC236}">
                  <a16:creationId xmlns:a16="http://schemas.microsoft.com/office/drawing/2014/main" id="{B4055198-599A-4273-8D5B-F0AF3BDD535D}"/>
                </a:ext>
              </a:extLst>
            </p:cNvPr>
            <p:cNvGrpSpPr/>
            <p:nvPr/>
          </p:nvGrpSpPr>
          <p:grpSpPr>
            <a:xfrm>
              <a:off x="-34846" y="-1"/>
              <a:ext cx="9178847" cy="5165541"/>
              <a:chOff x="2117268" y="1829532"/>
              <a:chExt cx="9809834" cy="4364031"/>
            </a:xfrm>
          </p:grpSpPr>
          <p:sp>
            <p:nvSpPr>
              <p:cNvPr id="10" name="Google Shape;1979;p68">
                <a:extLst>
                  <a:ext uri="{FF2B5EF4-FFF2-40B4-BE49-F238E27FC236}">
                    <a16:creationId xmlns:a16="http://schemas.microsoft.com/office/drawing/2014/main" id="{225E793C-5BEC-46B2-A483-C8091EFB0E80}"/>
                  </a:ext>
                </a:extLst>
              </p:cNvPr>
              <p:cNvSpPr/>
              <p:nvPr/>
            </p:nvSpPr>
            <p:spPr>
              <a:xfrm rot="16200000">
                <a:off x="4858635" y="-874904"/>
                <a:ext cx="4364031" cy="9772903"/>
              </a:xfrm>
              <a:prstGeom prst="round2Same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11" name="Google Shape;1980;p68">
                <a:extLst>
                  <a:ext uri="{FF2B5EF4-FFF2-40B4-BE49-F238E27FC236}">
                    <a16:creationId xmlns:a16="http://schemas.microsoft.com/office/drawing/2014/main" id="{24C74EA1-3A21-4EFF-8C82-E1187643AE0C}"/>
                  </a:ext>
                </a:extLst>
              </p:cNvPr>
              <p:cNvSpPr/>
              <p:nvPr/>
            </p:nvSpPr>
            <p:spPr>
              <a:xfrm>
                <a:off x="2117268" y="2232162"/>
                <a:ext cx="3507790" cy="3507790"/>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12" name="Google Shape;1988;p68">
                <a:extLst>
                  <a:ext uri="{FF2B5EF4-FFF2-40B4-BE49-F238E27FC236}">
                    <a16:creationId xmlns:a16="http://schemas.microsoft.com/office/drawing/2014/main" id="{186520B6-7DBB-423B-9114-9B79BD35C3D3}"/>
                  </a:ext>
                </a:extLst>
              </p:cNvPr>
              <p:cNvSpPr/>
              <p:nvPr/>
            </p:nvSpPr>
            <p:spPr>
              <a:xfrm>
                <a:off x="5678664" y="2828987"/>
                <a:ext cx="6161440" cy="2922973"/>
              </a:xfrm>
              <a:prstGeom prst="rect">
                <a:avLst/>
              </a:prstGeom>
              <a:solidFill>
                <a:schemeClr val="bg2"/>
              </a:solidFill>
              <a:ln w="3175">
                <a:solidFill>
                  <a:schemeClr val="tx1"/>
                </a:solidFill>
              </a:ln>
            </p:spPr>
            <p:txBody>
              <a:bodyPr spcFirstLastPara="1" wrap="square" lIns="0" tIns="0" rIns="0" bIns="45700" anchor="t" anchorCtr="0">
                <a:noAutofit/>
              </a:bodyPr>
              <a:lstStyle/>
              <a:p>
                <a:pPr marL="171450" marR="0" lvl="0" indent="-1714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Manufacturing: Advances in ICT-based applications are of critical importance is driving productively improvement in manufacturing in line with the STI interventions aimed at: </a:t>
                </a:r>
              </a:p>
              <a:p>
                <a:pPr marL="514350" marR="0" lvl="1" indent="-1714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enabling small business to adopt high tech, </a:t>
                </a:r>
              </a:p>
              <a:p>
                <a:pPr marL="514350" marR="0" lvl="1" indent="-1714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new thinking for new industries; and</a:t>
                </a:r>
              </a:p>
              <a:p>
                <a:pPr marL="514350" marR="0" lvl="1" indent="-1714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new thinking for mature industries. </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ICT-based innovations are set to play a crucial role in addressing the issues of growth, productivity improvements, sustainability and the current low number of successful and sustainable high-tech manufacturing start-ups, faced by various manufacturing subsectors. </a:t>
                </a:r>
              </a:p>
              <a:p>
                <a:pPr marL="171450" marR="0" lvl="0" indent="-1714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Google Shape;1991;p68">
                <a:extLst>
                  <a:ext uri="{FF2B5EF4-FFF2-40B4-BE49-F238E27FC236}">
                    <a16:creationId xmlns:a16="http://schemas.microsoft.com/office/drawing/2014/main" id="{87380B2D-95C3-48CC-9609-FA9B56BC345E}"/>
                  </a:ext>
                </a:extLst>
              </p:cNvPr>
              <p:cNvSpPr/>
              <p:nvPr/>
            </p:nvSpPr>
            <p:spPr>
              <a:xfrm>
                <a:off x="2468047" y="2582942"/>
                <a:ext cx="2806232" cy="280623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Arial"/>
                  <a:ea typeface="Arial"/>
                  <a:cs typeface="Arial"/>
                  <a:sym typeface="Arial"/>
                </a:endParaRPr>
              </a:p>
            </p:txBody>
          </p:sp>
        </p:grpSp>
        <p:sp>
          <p:nvSpPr>
            <p:cNvPr id="8" name="TextBox 7">
              <a:extLst>
                <a:ext uri="{FF2B5EF4-FFF2-40B4-BE49-F238E27FC236}">
                  <a16:creationId xmlns:a16="http://schemas.microsoft.com/office/drawing/2014/main" id="{A28624AF-5587-4211-8194-3DA26C629326}"/>
                </a:ext>
              </a:extLst>
            </p:cNvPr>
            <p:cNvSpPr txBox="1"/>
            <p:nvPr/>
          </p:nvSpPr>
          <p:spPr>
            <a:xfrm>
              <a:off x="24788" y="1837935"/>
              <a:ext cx="3091967" cy="70788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panose="020F0502020204030204"/>
                  <a:ea typeface="+mn-ea"/>
                  <a:cs typeface="+mn-cs"/>
                </a:rPr>
                <a:t>ICT-based Applications in sectors modernisation</a:t>
              </a:r>
            </a:p>
          </p:txBody>
        </p:sp>
        <p:sp>
          <p:nvSpPr>
            <p:cNvPr id="9" name="TextBox 8">
              <a:extLst>
                <a:ext uri="{FF2B5EF4-FFF2-40B4-BE49-F238E27FC236}">
                  <a16:creationId xmlns:a16="http://schemas.microsoft.com/office/drawing/2014/main" id="{F0DA7681-6D9A-40B7-A33C-AB6BAEC023AA}"/>
                </a:ext>
              </a:extLst>
            </p:cNvPr>
            <p:cNvSpPr txBox="1"/>
            <p:nvPr/>
          </p:nvSpPr>
          <p:spPr>
            <a:xfrm>
              <a:off x="3297474" y="813685"/>
              <a:ext cx="5765126" cy="400110"/>
            </a:xfrm>
            <a:prstGeom prst="rect">
              <a:avLst/>
            </a:prstGeom>
            <a:solidFill>
              <a:schemeClr val="bg2"/>
            </a:solidFill>
            <a:ln>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ZA" sz="2000" b="1" i="0" u="none" strike="noStrike" kern="1200" cap="none" spc="0" normalizeH="0" baseline="0" noProof="0" dirty="0">
                  <a:ln>
                    <a:noFill/>
                  </a:ln>
                  <a:solidFill>
                    <a:prstClr val="black"/>
                  </a:solidFill>
                  <a:effectLst/>
                  <a:uLnTx/>
                  <a:uFillTx/>
                  <a:latin typeface="Calibri" panose="020F0502020204030204"/>
                  <a:ea typeface="+mn-ea"/>
                  <a:cs typeface="+mn-cs"/>
                </a:rPr>
                <a:t>Manufacturing</a:t>
              </a:r>
            </a:p>
          </p:txBody>
        </p:sp>
      </p:grpSp>
      <p:sp>
        <p:nvSpPr>
          <p:cNvPr id="15" name="Rectangle: Rounded Corners 14">
            <a:extLst>
              <a:ext uri="{FF2B5EF4-FFF2-40B4-BE49-F238E27FC236}">
                <a16:creationId xmlns:a16="http://schemas.microsoft.com/office/drawing/2014/main" id="{0014FDDA-1474-452A-8BBD-4E105E28647A}"/>
              </a:ext>
            </a:extLst>
          </p:cNvPr>
          <p:cNvSpPr/>
          <p:nvPr/>
        </p:nvSpPr>
        <p:spPr>
          <a:xfrm>
            <a:off x="595241" y="3845668"/>
            <a:ext cx="2176393" cy="5769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2400" b="1" i="1" u="none" strike="noStrike" kern="1200" cap="none" spc="0" normalizeH="0" baseline="0" noProof="0" dirty="0">
                <a:ln>
                  <a:noFill/>
                </a:ln>
                <a:solidFill>
                  <a:prstClr val="white"/>
                </a:solidFill>
                <a:effectLst/>
                <a:uLnTx/>
                <a:uFillTx/>
                <a:latin typeface="Calibri" panose="020F0502020204030204"/>
                <a:ea typeface="+mn-ea"/>
                <a:cs typeface="+mn-cs"/>
              </a:rPr>
              <a:t>Manufacturing</a:t>
            </a:r>
            <a:endParaRPr kumimoji="0" lang="en-ZA"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653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76B0-83AD-438C-A42E-239773E26E58}"/>
              </a:ext>
            </a:extLst>
          </p:cNvPr>
          <p:cNvSpPr>
            <a:spLocks noGrp="1"/>
          </p:cNvSpPr>
          <p:nvPr>
            <p:ph type="title"/>
          </p:nvPr>
        </p:nvSpPr>
        <p:spPr>
          <a:xfrm>
            <a:off x="106822" y="170639"/>
            <a:ext cx="8011941" cy="921878"/>
          </a:xfrm>
        </p:spPr>
        <p:txBody>
          <a:bodyPr vert="horz" lIns="91440" tIns="45720" rIns="91440" bIns="45720" rtlCol="0" anchor="t" anchorCtr="0">
            <a:noAutofit/>
          </a:bodyPr>
          <a:lstStyle/>
          <a:p>
            <a:r>
              <a:rPr lang="en-ZA" sz="2800" b="1" dirty="0">
                <a:latin typeface="Century Gothic" panose="020B0502020202020204" pitchFamily="34" charset="0"/>
              </a:rPr>
              <a:t>Modernising Existing Industries: Mining</a:t>
            </a:r>
          </a:p>
        </p:txBody>
      </p:sp>
      <p:sp>
        <p:nvSpPr>
          <p:cNvPr id="4" name="Slide Number Placeholder 3">
            <a:extLst>
              <a:ext uri="{FF2B5EF4-FFF2-40B4-BE49-F238E27FC236}">
                <a16:creationId xmlns:a16="http://schemas.microsoft.com/office/drawing/2014/main" id="{42F06D48-1815-410B-BDB4-F0B68F25E143}"/>
              </a:ext>
            </a:extLst>
          </p:cNvPr>
          <p:cNvSpPr>
            <a:spLocks noGrp="1"/>
          </p:cNvSpPr>
          <p:nvPr>
            <p:ph type="sldNum" sz="quarter" idx="12"/>
          </p:nvPr>
        </p:nvSpPr>
        <p:spPr/>
        <p:txBody>
          <a:bodyPr vert="horz" lIns="91440" tIns="45720" rIns="91440" bIns="4572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19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a:t>
            </a:r>
          </a:p>
        </p:txBody>
      </p:sp>
      <p:grpSp>
        <p:nvGrpSpPr>
          <p:cNvPr id="6" name="Group 5">
            <a:extLst>
              <a:ext uri="{FF2B5EF4-FFF2-40B4-BE49-F238E27FC236}">
                <a16:creationId xmlns:a16="http://schemas.microsoft.com/office/drawing/2014/main" id="{38CA51D7-6A6C-4A63-ACE1-952303DE02A7}"/>
              </a:ext>
            </a:extLst>
          </p:cNvPr>
          <p:cNvGrpSpPr/>
          <p:nvPr/>
        </p:nvGrpSpPr>
        <p:grpSpPr>
          <a:xfrm>
            <a:off x="0" y="1128236"/>
            <a:ext cx="9178847" cy="5165542"/>
            <a:chOff x="-34846" y="-1"/>
            <a:chExt cx="9178847" cy="5165542"/>
          </a:xfrm>
        </p:grpSpPr>
        <p:grpSp>
          <p:nvGrpSpPr>
            <p:cNvPr id="7" name="Google Shape;1978;p68">
              <a:extLst>
                <a:ext uri="{FF2B5EF4-FFF2-40B4-BE49-F238E27FC236}">
                  <a16:creationId xmlns:a16="http://schemas.microsoft.com/office/drawing/2014/main" id="{B4055198-599A-4273-8D5B-F0AF3BDD535D}"/>
                </a:ext>
              </a:extLst>
            </p:cNvPr>
            <p:cNvGrpSpPr/>
            <p:nvPr/>
          </p:nvGrpSpPr>
          <p:grpSpPr>
            <a:xfrm>
              <a:off x="-34846" y="-1"/>
              <a:ext cx="9178847" cy="5165542"/>
              <a:chOff x="2117268" y="1829532"/>
              <a:chExt cx="9809834" cy="4364032"/>
            </a:xfrm>
          </p:grpSpPr>
          <p:sp>
            <p:nvSpPr>
              <p:cNvPr id="10" name="Google Shape;1979;p68">
                <a:extLst>
                  <a:ext uri="{FF2B5EF4-FFF2-40B4-BE49-F238E27FC236}">
                    <a16:creationId xmlns:a16="http://schemas.microsoft.com/office/drawing/2014/main" id="{225E793C-5BEC-46B2-A483-C8091EFB0E80}"/>
                  </a:ext>
                </a:extLst>
              </p:cNvPr>
              <p:cNvSpPr/>
              <p:nvPr/>
            </p:nvSpPr>
            <p:spPr>
              <a:xfrm rot="16200000">
                <a:off x="4858635" y="-874904"/>
                <a:ext cx="4364031" cy="9772903"/>
              </a:xfrm>
              <a:prstGeom prst="round2Same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11" name="Google Shape;1980;p68">
                <a:extLst>
                  <a:ext uri="{FF2B5EF4-FFF2-40B4-BE49-F238E27FC236}">
                    <a16:creationId xmlns:a16="http://schemas.microsoft.com/office/drawing/2014/main" id="{24C74EA1-3A21-4EFF-8C82-E1187643AE0C}"/>
                  </a:ext>
                </a:extLst>
              </p:cNvPr>
              <p:cNvSpPr/>
              <p:nvPr/>
            </p:nvSpPr>
            <p:spPr>
              <a:xfrm>
                <a:off x="2117268" y="2232162"/>
                <a:ext cx="3507790" cy="3507790"/>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12" name="Google Shape;1988;p68">
                <a:extLst>
                  <a:ext uri="{FF2B5EF4-FFF2-40B4-BE49-F238E27FC236}">
                    <a16:creationId xmlns:a16="http://schemas.microsoft.com/office/drawing/2014/main" id="{186520B6-7DBB-423B-9114-9B79BD35C3D3}"/>
                  </a:ext>
                </a:extLst>
              </p:cNvPr>
              <p:cNvSpPr/>
              <p:nvPr/>
            </p:nvSpPr>
            <p:spPr>
              <a:xfrm>
                <a:off x="5678664" y="2828987"/>
                <a:ext cx="6161440" cy="3364577"/>
              </a:xfrm>
              <a:prstGeom prst="rect">
                <a:avLst/>
              </a:prstGeom>
              <a:solidFill>
                <a:schemeClr val="bg2"/>
              </a:solidFill>
              <a:ln w="3175">
                <a:solidFill>
                  <a:schemeClr val="tx1"/>
                </a:solidFill>
              </a:ln>
            </p:spPr>
            <p:txBody>
              <a:bodyPr spcFirstLastPara="1" wrap="square" lIns="0" tIns="0" rIns="0" bIns="45700" anchor="t" anchorCtr="0">
                <a:noAutofit/>
              </a:bodyPr>
              <a:lstStyle/>
              <a:p>
                <a:pPr marL="171450" marR="0" lvl="0" indent="-1714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The minerals industry contributes significantly to South Africa’s internal energy requirements, trade balance, internal investment, domestic savings, foreign capital, and direct and indirect employment creation. </a:t>
                </a:r>
              </a:p>
              <a:p>
                <a:pPr marL="171450" marR="0" lvl="0" indent="-1714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Increasing costs, declining grades and the increasing average depth of precious metal mining are some of the factors weighing heavily on the production profile of the main commodities, and as the industry moves forward, there will be a greater need to streamline existing processes, improve recoveries and find innovative new cost-efficient ways of extracting these commodities. </a:t>
                </a:r>
              </a:p>
              <a:p>
                <a:pPr marL="171450" marR="0" lvl="0" indent="-1714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Given these challenges, there is a general consensus that the adoption of the </a:t>
                </a:r>
                <a:r>
                  <a:rPr kumimoji="0" lang="en-ZA" sz="1400" b="1" i="0" u="none" strike="noStrike" kern="1200" cap="none" spc="0" normalizeH="0" baseline="0" noProof="0" dirty="0">
                    <a:ln>
                      <a:noFill/>
                    </a:ln>
                    <a:solidFill>
                      <a:prstClr val="black"/>
                    </a:solidFill>
                    <a:effectLst/>
                    <a:uLnTx/>
                    <a:uFillTx/>
                    <a:latin typeface="Calibri" panose="020F0502020204030204"/>
                    <a:ea typeface="+mn-ea"/>
                    <a:cs typeface="+mn-cs"/>
                  </a:rPr>
                  <a:t>digital, technology and data analytics offer tremendous benefits for the mining sector-in particular relating to the optimisation of operations and reduction of mining risks.  </a:t>
                </a:r>
              </a:p>
              <a:p>
                <a:pPr marL="171450" marR="0" lvl="0" indent="-1714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prstClr val="black"/>
                    </a:solidFill>
                    <a:effectLst/>
                    <a:uLnTx/>
                    <a:uFillTx/>
                    <a:latin typeface="Calibri" panose="020F0502020204030204"/>
                    <a:ea typeface="+mn-ea"/>
                    <a:cs typeface="+mn-cs"/>
                  </a:rPr>
                  <a:t>The mining RDI implementation plans to be centred around the application of the ICT-based innovation are expected to drive the sector’s improved global competitiveness</a:t>
                </a:r>
                <a:r>
                  <a:rPr kumimoji="0" lang="en-ZA" sz="11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Google Shape;1991;p68">
                <a:extLst>
                  <a:ext uri="{FF2B5EF4-FFF2-40B4-BE49-F238E27FC236}">
                    <a16:creationId xmlns:a16="http://schemas.microsoft.com/office/drawing/2014/main" id="{87380B2D-95C3-48CC-9609-FA9B56BC345E}"/>
                  </a:ext>
                </a:extLst>
              </p:cNvPr>
              <p:cNvSpPr/>
              <p:nvPr/>
            </p:nvSpPr>
            <p:spPr>
              <a:xfrm>
                <a:off x="2468047" y="2582942"/>
                <a:ext cx="2806232" cy="280623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Arial"/>
                  <a:ea typeface="Arial"/>
                  <a:cs typeface="Arial"/>
                  <a:sym typeface="Arial"/>
                </a:endParaRPr>
              </a:p>
            </p:txBody>
          </p:sp>
        </p:grpSp>
        <p:sp>
          <p:nvSpPr>
            <p:cNvPr id="8" name="TextBox 7">
              <a:extLst>
                <a:ext uri="{FF2B5EF4-FFF2-40B4-BE49-F238E27FC236}">
                  <a16:creationId xmlns:a16="http://schemas.microsoft.com/office/drawing/2014/main" id="{A28624AF-5587-4211-8194-3DA26C629326}"/>
                </a:ext>
              </a:extLst>
            </p:cNvPr>
            <p:cNvSpPr txBox="1"/>
            <p:nvPr/>
          </p:nvSpPr>
          <p:spPr>
            <a:xfrm>
              <a:off x="24788" y="1837935"/>
              <a:ext cx="3091967" cy="70788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a:ln>
                    <a:noFill/>
                  </a:ln>
                  <a:solidFill>
                    <a:prstClr val="black"/>
                  </a:solidFill>
                  <a:effectLst/>
                  <a:uLnTx/>
                  <a:uFillTx/>
                  <a:latin typeface="Calibri" panose="020F0502020204030204"/>
                  <a:ea typeface="+mn-ea"/>
                  <a:cs typeface="+mn-cs"/>
                </a:rPr>
                <a:t>ICT-based Applications in sectors modernisation</a:t>
              </a:r>
              <a:endParaRPr kumimoji="0" lang="en-ZA"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0DA7681-6D9A-40B7-A33C-AB6BAEC023AA}"/>
                </a:ext>
              </a:extLst>
            </p:cNvPr>
            <p:cNvSpPr txBox="1"/>
            <p:nvPr/>
          </p:nvSpPr>
          <p:spPr>
            <a:xfrm>
              <a:off x="3297474" y="813685"/>
              <a:ext cx="5765126" cy="400110"/>
            </a:xfrm>
            <a:prstGeom prst="rect">
              <a:avLst/>
            </a:prstGeom>
            <a:solidFill>
              <a:schemeClr val="bg2"/>
            </a:solidFill>
            <a:ln>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ZA" sz="2000" b="1" i="0" u="none" strike="noStrike" kern="1200" cap="none" spc="0" normalizeH="0" baseline="0" noProof="0" dirty="0">
                  <a:ln>
                    <a:noFill/>
                  </a:ln>
                  <a:solidFill>
                    <a:prstClr val="black"/>
                  </a:solidFill>
                  <a:effectLst/>
                  <a:uLnTx/>
                  <a:uFillTx/>
                  <a:latin typeface="Calibri" panose="020F0502020204030204"/>
                  <a:ea typeface="+mn-ea"/>
                  <a:cs typeface="+mn-cs"/>
                </a:rPr>
                <a:t>Mining</a:t>
              </a:r>
            </a:p>
          </p:txBody>
        </p:sp>
      </p:grpSp>
      <p:sp>
        <p:nvSpPr>
          <p:cNvPr id="14" name="Rectangle: Rounded Corners 13">
            <a:extLst>
              <a:ext uri="{FF2B5EF4-FFF2-40B4-BE49-F238E27FC236}">
                <a16:creationId xmlns:a16="http://schemas.microsoft.com/office/drawing/2014/main" id="{CB5A6B2D-5D81-46EF-AFA1-54177428F924}"/>
              </a:ext>
            </a:extLst>
          </p:cNvPr>
          <p:cNvSpPr/>
          <p:nvPr/>
        </p:nvSpPr>
        <p:spPr>
          <a:xfrm>
            <a:off x="552884" y="3850034"/>
            <a:ext cx="2176393" cy="57694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2400" b="1" i="1" u="none" strike="noStrike" kern="1200" cap="none" spc="0" normalizeH="0" baseline="0" noProof="0" dirty="0">
                <a:ln>
                  <a:noFill/>
                </a:ln>
                <a:solidFill>
                  <a:prstClr val="white"/>
                </a:solidFill>
                <a:effectLst/>
                <a:uLnTx/>
                <a:uFillTx/>
                <a:latin typeface="Calibri" panose="020F0502020204030204"/>
                <a:ea typeface="+mn-ea"/>
                <a:cs typeface="+mn-cs"/>
              </a:rPr>
              <a:t>Mining</a:t>
            </a:r>
            <a:endParaRPr kumimoji="0" lang="en-ZA"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907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 y="221851"/>
            <a:ext cx="4475747" cy="400613"/>
          </a:xfrm>
          <a:prstGeom prst="rect">
            <a:avLst/>
          </a:prstGeom>
        </p:spPr>
        <p:txBody>
          <a:bodyPr vert="horz" lIns="91440" tIns="45720" rIns="91440" bIns="45720" rtlCol="0" anchor="t" anchorCtr="0">
            <a:noAutofit/>
          </a:bodyPr>
          <a:lstStyle/>
          <a:p>
            <a:pPr algn="l" defTabSz="912114" rtl="0">
              <a:lnSpc>
                <a:spcPct val="90000"/>
              </a:lnSpc>
              <a:spcBef>
                <a:spcPct val="0"/>
              </a:spcBef>
            </a:pPr>
            <a:r>
              <a:rPr lang="en-ZA" sz="2800" b="1" kern="1200" dirty="0">
                <a:latin typeface="Century Gothic" panose="020B0502020202020204" pitchFamily="34" charset="0"/>
                <a:ea typeface="Roboto Condensed" panose="02000000000000000000" pitchFamily="2" charset="0"/>
                <a:cs typeface="Arial" panose="020B0604020202020204" pitchFamily="34" charset="0"/>
              </a:rPr>
              <a:t>Catalytic Projects</a:t>
            </a:r>
            <a:endParaRPr sz="2800" b="1" kern="1200" dirty="0">
              <a:latin typeface="Century Gothic" panose="020B0502020202020204" pitchFamily="34" charset="0"/>
              <a:ea typeface="Roboto Condensed" panose="02000000000000000000" pitchFamily="2" charset="0"/>
              <a:cs typeface="Arial" panose="020B0604020202020204" pitchFamily="34" charset="0"/>
            </a:endParaRPr>
          </a:p>
        </p:txBody>
      </p:sp>
      <p:sp>
        <p:nvSpPr>
          <p:cNvPr id="3" name="object 3"/>
          <p:cNvSpPr txBox="1"/>
          <p:nvPr/>
        </p:nvSpPr>
        <p:spPr>
          <a:xfrm>
            <a:off x="248194" y="1047529"/>
            <a:ext cx="8673737" cy="4656376"/>
          </a:xfrm>
          <a:prstGeom prst="rect">
            <a:avLst/>
          </a:prstGeom>
        </p:spPr>
        <p:txBody>
          <a:bodyPr vert="horz" wrap="square" lIns="0" tIns="39343" rIns="0" bIns="0" rtlCol="0">
            <a:spAutoFit/>
          </a:bodyPr>
          <a:lstStyle/>
          <a:p>
            <a:pPr marL="355591" marR="0" lvl="1" indent="0" algn="l" defTabSz="913760" rtl="0" eaLnBrk="1" fontAlgn="auto" latinLnBrk="0" hangingPunct="1">
              <a:lnSpc>
                <a:spcPct val="100000"/>
              </a:lnSpc>
              <a:spcBef>
                <a:spcPts val="1214"/>
              </a:spcBef>
              <a:spcAft>
                <a:spcPts val="0"/>
              </a:spcAft>
              <a:buClrTx/>
              <a:buSzTx/>
              <a:buFontTx/>
              <a:buNone/>
              <a:tabLst>
                <a:tab pos="240497" algn="l"/>
                <a:tab pos="241131" algn="l"/>
              </a:tabLst>
              <a:defRPr/>
            </a:pPr>
            <a:r>
              <a:rPr kumimoji="0" lang="en-ZA" sz="2200" b="0" i="0" u="none" strike="noStrike" kern="1200" cap="none" spc="-5" normalizeH="0" baseline="0" noProof="0" dirty="0">
                <a:ln>
                  <a:noFill/>
                </a:ln>
                <a:solidFill>
                  <a:prstClr val="black"/>
                </a:solidFill>
                <a:effectLst/>
                <a:uLnTx/>
                <a:uFillTx/>
                <a:latin typeface="Century Gothic" panose="020B0502020202020204" pitchFamily="34" charset="0"/>
                <a:ea typeface="+mn-ea"/>
                <a:cs typeface="Arial"/>
              </a:rPr>
              <a:t>To kick-start the development of a hydrogen society in South Africa, a number of catalytic projects have been identified: </a:t>
            </a:r>
          </a:p>
          <a:p>
            <a:pPr marL="698491" marR="0" lvl="1" indent="-342900" algn="l" defTabSz="913760" rtl="0" eaLnBrk="1" fontAlgn="auto" latinLnBrk="0" hangingPunct="1">
              <a:lnSpc>
                <a:spcPct val="100000"/>
              </a:lnSpc>
              <a:spcBef>
                <a:spcPts val="1214"/>
              </a:spcBef>
              <a:spcAft>
                <a:spcPts val="0"/>
              </a:spcAft>
              <a:buClrTx/>
              <a:buSzTx/>
              <a:buFont typeface="Arial" panose="020B0604020202020204" pitchFamily="34" charset="0"/>
              <a:buChar char="•"/>
              <a:tabLst>
                <a:tab pos="240497" algn="l"/>
                <a:tab pos="241131" algn="l"/>
              </a:tabLst>
              <a:defRPr/>
            </a:pPr>
            <a:r>
              <a:rPr kumimoji="0" lang="en-ZA" sz="2200" b="0" i="0" u="none" strike="noStrike" kern="1200" cap="none" spc="-5" normalizeH="0" baseline="0" noProof="0" dirty="0">
                <a:ln>
                  <a:noFill/>
                </a:ln>
                <a:solidFill>
                  <a:prstClr val="black"/>
                </a:solidFill>
                <a:effectLst/>
                <a:uLnTx/>
                <a:uFillTx/>
                <a:latin typeface="Century Gothic" panose="020B0502020202020204" pitchFamily="34" charset="0"/>
                <a:ea typeface="+mn-ea"/>
                <a:cs typeface="Arial"/>
              </a:rPr>
              <a:t>Hydrogen Valley or Platinum Valley Initiative</a:t>
            </a:r>
          </a:p>
          <a:p>
            <a:pPr marL="698491" marR="0" lvl="1" indent="-342900" algn="l" defTabSz="913760" rtl="0" eaLnBrk="1" fontAlgn="auto" latinLnBrk="0" hangingPunct="1">
              <a:lnSpc>
                <a:spcPct val="100000"/>
              </a:lnSpc>
              <a:spcBef>
                <a:spcPts val="1214"/>
              </a:spcBef>
              <a:spcAft>
                <a:spcPts val="0"/>
              </a:spcAft>
              <a:buClrTx/>
              <a:buSzTx/>
              <a:buFont typeface="Arial" panose="020B0604020202020204" pitchFamily="34" charset="0"/>
              <a:buChar char="•"/>
              <a:tabLst>
                <a:tab pos="240497" algn="l"/>
                <a:tab pos="241131" algn="l"/>
              </a:tabLst>
              <a:defRPr/>
            </a:pPr>
            <a:endParaRPr kumimoji="0" lang="en-ZA" sz="2200" b="0" i="0" u="none" strike="noStrike" kern="1200" cap="none" spc="-5" normalizeH="0" baseline="0" noProof="0" dirty="0">
              <a:ln>
                <a:noFill/>
              </a:ln>
              <a:solidFill>
                <a:prstClr val="black"/>
              </a:solidFill>
              <a:effectLst/>
              <a:uLnTx/>
              <a:uFillTx/>
              <a:latin typeface="Century Gothic" panose="020B0502020202020204" pitchFamily="34" charset="0"/>
              <a:ea typeface="+mn-ea"/>
              <a:cs typeface="Arial"/>
            </a:endParaRPr>
          </a:p>
          <a:p>
            <a:pPr marL="698491" marR="0" lvl="1" indent="-342900" algn="l" defTabSz="913760" rtl="0" eaLnBrk="1" fontAlgn="auto" latinLnBrk="0" hangingPunct="1">
              <a:lnSpc>
                <a:spcPct val="100000"/>
              </a:lnSpc>
              <a:spcBef>
                <a:spcPts val="1214"/>
              </a:spcBef>
              <a:spcAft>
                <a:spcPts val="0"/>
              </a:spcAft>
              <a:buClrTx/>
              <a:buSzTx/>
              <a:buFont typeface="Arial" panose="020B0604020202020204" pitchFamily="34" charset="0"/>
              <a:buChar char="•"/>
              <a:tabLst>
                <a:tab pos="240497" algn="l"/>
                <a:tab pos="241131" algn="l"/>
              </a:tabLst>
              <a:defRPr/>
            </a:pPr>
            <a:r>
              <a:rPr kumimoji="0" lang="en-ZA" sz="2200" b="0" i="0" u="none" strike="noStrike" kern="1200" cap="none" spc="-5" normalizeH="0" baseline="0" noProof="0" dirty="0">
                <a:ln>
                  <a:noFill/>
                </a:ln>
                <a:solidFill>
                  <a:prstClr val="black"/>
                </a:solidFill>
                <a:effectLst/>
                <a:uLnTx/>
                <a:uFillTx/>
                <a:latin typeface="Century Gothic" panose="020B0502020202020204" pitchFamily="34" charset="0"/>
                <a:ea typeface="+mn-ea"/>
                <a:cs typeface="Arial"/>
              </a:rPr>
              <a:t>CoalCO2-X project </a:t>
            </a:r>
          </a:p>
          <a:p>
            <a:pPr marL="698491" marR="0" lvl="1" indent="-342900" algn="l" defTabSz="913760" rtl="0" eaLnBrk="1" fontAlgn="auto" latinLnBrk="0" hangingPunct="1">
              <a:lnSpc>
                <a:spcPct val="100000"/>
              </a:lnSpc>
              <a:spcBef>
                <a:spcPts val="1214"/>
              </a:spcBef>
              <a:spcAft>
                <a:spcPts val="0"/>
              </a:spcAft>
              <a:buClrTx/>
              <a:buSzTx/>
              <a:buFont typeface="Arial" panose="020B0604020202020204" pitchFamily="34" charset="0"/>
              <a:buChar char="•"/>
              <a:tabLst>
                <a:tab pos="240497" algn="l"/>
                <a:tab pos="241131" algn="l"/>
              </a:tabLst>
              <a:defRPr/>
            </a:pPr>
            <a:endParaRPr kumimoji="0" lang="en-ZA" sz="2200" b="0" i="0" u="none" strike="noStrike" kern="1200" cap="none" spc="-5" normalizeH="0" baseline="0" noProof="0" dirty="0">
              <a:ln>
                <a:noFill/>
              </a:ln>
              <a:solidFill>
                <a:prstClr val="black"/>
              </a:solidFill>
              <a:effectLst/>
              <a:uLnTx/>
              <a:uFillTx/>
              <a:latin typeface="Century Gothic" panose="020B0502020202020204" pitchFamily="34" charset="0"/>
              <a:ea typeface="+mn-ea"/>
              <a:cs typeface="Arial"/>
            </a:endParaRPr>
          </a:p>
          <a:p>
            <a:pPr marL="698491" marR="0" lvl="1" indent="-342900" algn="l" defTabSz="913760" rtl="0" eaLnBrk="1" fontAlgn="auto" latinLnBrk="0" hangingPunct="1">
              <a:lnSpc>
                <a:spcPct val="100000"/>
              </a:lnSpc>
              <a:spcBef>
                <a:spcPts val="1214"/>
              </a:spcBef>
              <a:spcAft>
                <a:spcPts val="0"/>
              </a:spcAft>
              <a:buClrTx/>
              <a:buSzTx/>
              <a:buFont typeface="Arial" panose="020B0604020202020204" pitchFamily="34" charset="0"/>
              <a:buChar char="•"/>
              <a:tabLst>
                <a:tab pos="240497" algn="l"/>
                <a:tab pos="241131" algn="l"/>
              </a:tabLst>
              <a:defRPr/>
            </a:pPr>
            <a:r>
              <a:rPr kumimoji="0" lang="en-ZA" sz="2200" b="0" i="0" u="none" strike="noStrike" kern="1200" cap="none" spc="-5" normalizeH="0" baseline="0" noProof="0" dirty="0">
                <a:ln>
                  <a:noFill/>
                </a:ln>
                <a:solidFill>
                  <a:srgbClr val="FF0000"/>
                </a:solidFill>
                <a:effectLst/>
                <a:uLnTx/>
                <a:uFillTx/>
                <a:latin typeface="Century Gothic" panose="020B0502020202020204" pitchFamily="34" charset="0"/>
                <a:ea typeface="+mn-ea"/>
                <a:cs typeface="Arial"/>
              </a:rPr>
              <a:t>Boegoebaai Special Economic Zone</a:t>
            </a:r>
          </a:p>
          <a:p>
            <a:pPr marL="698491" marR="0" lvl="1" indent="-342900" algn="l" defTabSz="913760" rtl="0" eaLnBrk="1" fontAlgn="auto" latinLnBrk="0" hangingPunct="1">
              <a:lnSpc>
                <a:spcPct val="100000"/>
              </a:lnSpc>
              <a:spcBef>
                <a:spcPts val="1214"/>
              </a:spcBef>
              <a:spcAft>
                <a:spcPts val="0"/>
              </a:spcAft>
              <a:buClrTx/>
              <a:buSzTx/>
              <a:buFont typeface="Arial" panose="020B0604020202020204" pitchFamily="34" charset="0"/>
              <a:buChar char="•"/>
              <a:tabLst>
                <a:tab pos="240497" algn="l"/>
                <a:tab pos="241131" algn="l"/>
              </a:tabLst>
              <a:defRPr/>
            </a:pPr>
            <a:endParaRPr kumimoji="0" lang="en-ZA" sz="2200" b="0" i="0" u="none" strike="noStrike" kern="1200" cap="none" spc="-5" normalizeH="0" baseline="0" noProof="0" dirty="0">
              <a:ln>
                <a:noFill/>
              </a:ln>
              <a:solidFill>
                <a:srgbClr val="FF0000"/>
              </a:solidFill>
              <a:effectLst/>
              <a:uLnTx/>
              <a:uFillTx/>
              <a:latin typeface="Century Gothic" panose="020B0502020202020204" pitchFamily="34" charset="0"/>
              <a:ea typeface="+mn-ea"/>
              <a:cs typeface="Arial"/>
            </a:endParaRPr>
          </a:p>
          <a:p>
            <a:pPr marL="698491" marR="0" lvl="1" indent="-342900" algn="l" defTabSz="913760" rtl="0" eaLnBrk="1" fontAlgn="auto" latinLnBrk="0" hangingPunct="1">
              <a:lnSpc>
                <a:spcPct val="100000"/>
              </a:lnSpc>
              <a:spcBef>
                <a:spcPts val="1214"/>
              </a:spcBef>
              <a:spcAft>
                <a:spcPts val="0"/>
              </a:spcAft>
              <a:buClrTx/>
              <a:buSzTx/>
              <a:buFont typeface="Arial" panose="020B0604020202020204" pitchFamily="34" charset="0"/>
              <a:buChar char="•"/>
              <a:tabLst>
                <a:tab pos="240497" algn="l"/>
                <a:tab pos="241131" algn="l"/>
              </a:tabLst>
              <a:defRPr/>
            </a:pPr>
            <a:r>
              <a:rPr kumimoji="0" lang="en-ZA" sz="2200" b="0" i="0" u="none" strike="noStrike" kern="1200" cap="none" spc="-5" normalizeH="0" baseline="0" noProof="0" dirty="0">
                <a:ln>
                  <a:noFill/>
                </a:ln>
                <a:solidFill>
                  <a:srgbClr val="FF0000"/>
                </a:solidFill>
                <a:effectLst/>
                <a:uLnTx/>
                <a:uFillTx/>
                <a:latin typeface="Century Gothic" panose="020B0502020202020204" pitchFamily="34" charset="0"/>
                <a:ea typeface="+mn-ea"/>
                <a:cs typeface="Arial"/>
              </a:rPr>
              <a:t>Sustainable Aviation Fuels</a:t>
            </a:r>
          </a:p>
          <a:p>
            <a:pPr marL="355591" marR="0" lvl="1" indent="0" algn="l" defTabSz="913760" rtl="0" eaLnBrk="1" fontAlgn="auto" latinLnBrk="0" hangingPunct="1">
              <a:lnSpc>
                <a:spcPct val="100000"/>
              </a:lnSpc>
              <a:spcBef>
                <a:spcPts val="1214"/>
              </a:spcBef>
              <a:spcAft>
                <a:spcPts val="0"/>
              </a:spcAft>
              <a:buClrTx/>
              <a:buSzTx/>
              <a:buFontTx/>
              <a:buNone/>
              <a:tabLst>
                <a:tab pos="240497" algn="l"/>
                <a:tab pos="241131" algn="l"/>
              </a:tabLst>
              <a:defRPr/>
            </a:pPr>
            <a:endParaRPr kumimoji="0" lang="en-ZA" sz="2200" b="0" i="0" u="none" strike="noStrike" kern="1200" cap="none" spc="-5" normalizeH="0" baseline="0" noProof="0" dirty="0">
              <a:ln>
                <a:noFill/>
              </a:ln>
              <a:solidFill>
                <a:prstClr val="black"/>
              </a:solidFill>
              <a:effectLst/>
              <a:uLnTx/>
              <a:uFillTx/>
              <a:latin typeface="Century Gothic" panose="020B0502020202020204" pitchFamily="34" charset="0"/>
              <a:ea typeface="+mn-ea"/>
              <a:cs typeface="Arial"/>
            </a:endParaRPr>
          </a:p>
        </p:txBody>
      </p:sp>
      <p:sp>
        <p:nvSpPr>
          <p:cNvPr id="4" name="Slide Number Placeholder 3">
            <a:extLst>
              <a:ext uri="{FF2B5EF4-FFF2-40B4-BE49-F238E27FC236}">
                <a16:creationId xmlns:a16="http://schemas.microsoft.com/office/drawing/2014/main" id="{550E0F72-197E-43C0-914D-F74945F720A8}"/>
              </a:ext>
            </a:extLst>
          </p:cNvPr>
          <p:cNvSpPr>
            <a:spLocks noGrp="1"/>
          </p:cNvSpPr>
          <p:nvPr>
            <p:ph type="sldNum" sz="quarter" idx="7"/>
          </p:nvPr>
        </p:nvSpPr>
        <p:spPr>
          <a:xfrm>
            <a:off x="6583680" y="6315535"/>
            <a:ext cx="2103120" cy="276551"/>
          </a:xfrm>
        </p:spPr>
        <p:txBody>
          <a:bodyPr vert="horz" lIns="91440" tIns="45720" rIns="91440" bIns="4572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ZA" sz="119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a:t>
            </a:r>
          </a:p>
        </p:txBody>
      </p:sp>
    </p:spTree>
    <p:extLst>
      <p:ext uri="{BB962C8B-B14F-4D97-AF65-F5344CB8AC3E}">
        <p14:creationId xmlns:p14="http://schemas.microsoft.com/office/powerpoint/2010/main" val="2110623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7973" y="159835"/>
            <a:ext cx="8488509" cy="917763"/>
          </a:xfrm>
        </p:spPr>
        <p:txBody>
          <a:bodyPr>
            <a:noAutofit/>
          </a:bodyPr>
          <a:lstStyle/>
          <a:p>
            <a:r>
              <a:rPr lang="en-US" sz="3400" b="1" dirty="0">
                <a:latin typeface="Century Gothic" panose="020B0502020202020204" pitchFamily="34" charset="0"/>
              </a:rPr>
              <a:t>Outline of presentation</a:t>
            </a:r>
          </a:p>
        </p:txBody>
      </p:sp>
      <p:sp>
        <p:nvSpPr>
          <p:cNvPr id="5" name="Subtitle 2"/>
          <p:cNvSpPr>
            <a:spLocks noGrp="1"/>
          </p:cNvSpPr>
          <p:nvPr>
            <p:ph idx="1"/>
          </p:nvPr>
        </p:nvSpPr>
        <p:spPr>
          <a:xfrm>
            <a:off x="122831" y="1077598"/>
            <a:ext cx="8908478" cy="5050247"/>
          </a:xfrm>
        </p:spPr>
        <p:txBody>
          <a:bodyPr>
            <a:noAutofit/>
          </a:bodyPr>
          <a:lstStyle/>
          <a:p>
            <a:pPr>
              <a:lnSpc>
                <a:spcPct val="140000"/>
              </a:lnSpc>
              <a:spcBef>
                <a:spcPts val="0"/>
              </a:spcBef>
              <a:buClr>
                <a:srgbClr val="FF4613"/>
              </a:buClr>
            </a:pPr>
            <a:r>
              <a:rPr lang="en-US" sz="2000" dirty="0">
                <a:solidFill>
                  <a:schemeClr val="tx1"/>
                </a:solidFill>
                <a:latin typeface="Century Gothic" panose="020B0502020202020204" pitchFamily="34" charset="0"/>
              </a:rPr>
              <a:t>Purpose of the presentation</a:t>
            </a:r>
          </a:p>
          <a:p>
            <a:pPr>
              <a:lnSpc>
                <a:spcPct val="140000"/>
              </a:lnSpc>
              <a:spcBef>
                <a:spcPts val="0"/>
              </a:spcBef>
              <a:buClr>
                <a:srgbClr val="FF4613"/>
              </a:buClr>
            </a:pPr>
            <a:r>
              <a:rPr lang="en-US" sz="2000" dirty="0">
                <a:solidFill>
                  <a:schemeClr val="tx1"/>
                </a:solidFill>
                <a:latin typeface="Century Gothic" panose="020B0502020202020204" pitchFamily="34" charset="0"/>
              </a:rPr>
              <a:t>Background: Recent updates to South Africa’s Science, Technology and Innovation (STI) policy</a:t>
            </a:r>
          </a:p>
          <a:p>
            <a:pPr>
              <a:lnSpc>
                <a:spcPct val="140000"/>
              </a:lnSpc>
              <a:spcBef>
                <a:spcPts val="0"/>
              </a:spcBef>
              <a:buClr>
                <a:srgbClr val="FF4613"/>
              </a:buClr>
            </a:pPr>
            <a:r>
              <a:rPr lang="en-US" sz="2000" dirty="0">
                <a:solidFill>
                  <a:schemeClr val="tx1"/>
                </a:solidFill>
                <a:latin typeface="Century Gothic" panose="020B0502020202020204" pitchFamily="34" charset="0"/>
              </a:rPr>
              <a:t>The philosophy underlying the STI Decadal Plan </a:t>
            </a:r>
          </a:p>
          <a:p>
            <a:pPr>
              <a:lnSpc>
                <a:spcPct val="140000"/>
              </a:lnSpc>
              <a:spcBef>
                <a:spcPts val="0"/>
              </a:spcBef>
              <a:buClr>
                <a:srgbClr val="FF4613"/>
              </a:buClr>
            </a:pPr>
            <a:r>
              <a:rPr lang="en-US" sz="2000" dirty="0">
                <a:solidFill>
                  <a:schemeClr val="tx1"/>
                </a:solidFill>
                <a:latin typeface="Century Gothic" panose="020B0502020202020204" pitchFamily="34" charset="0"/>
              </a:rPr>
              <a:t>The thematic STI priorities and Societal Grand Challenges</a:t>
            </a:r>
          </a:p>
          <a:p>
            <a:pPr>
              <a:lnSpc>
                <a:spcPct val="140000"/>
              </a:lnSpc>
              <a:spcBef>
                <a:spcPts val="0"/>
              </a:spcBef>
              <a:buClr>
                <a:srgbClr val="FF4613"/>
              </a:buClr>
            </a:pPr>
            <a:r>
              <a:rPr lang="en-US" sz="2000" dirty="0">
                <a:solidFill>
                  <a:schemeClr val="tx1"/>
                </a:solidFill>
                <a:latin typeface="Century Gothic" panose="020B0502020202020204" pitchFamily="34" charset="0"/>
              </a:rPr>
              <a:t>Systemic enablers of the Decadal Plan:</a:t>
            </a:r>
          </a:p>
          <a:p>
            <a:pPr marL="531813" indent="273050">
              <a:lnSpc>
                <a:spcPct val="140000"/>
              </a:lnSpc>
              <a:spcBef>
                <a:spcPts val="0"/>
              </a:spcBef>
              <a:buClr>
                <a:srgbClr val="FF4613"/>
              </a:buClr>
              <a:buFont typeface="Wingdings" panose="05000000000000000000" pitchFamily="2" charset="2"/>
              <a:buChar char="Ø"/>
            </a:pPr>
            <a:r>
              <a:rPr lang="en-US" sz="2000" dirty="0">
                <a:solidFill>
                  <a:schemeClr val="tx1"/>
                </a:solidFill>
                <a:latin typeface="Century Gothic" panose="020B0502020202020204" pitchFamily="34" charset="0"/>
              </a:rPr>
              <a:t>The Science and Innovation IMC</a:t>
            </a:r>
          </a:p>
          <a:p>
            <a:pPr marL="531813" indent="273050">
              <a:lnSpc>
                <a:spcPct val="140000"/>
              </a:lnSpc>
              <a:spcBef>
                <a:spcPts val="0"/>
              </a:spcBef>
              <a:buClr>
                <a:srgbClr val="FF4613"/>
              </a:buClr>
              <a:buFont typeface="Wingdings" panose="05000000000000000000" pitchFamily="2" charset="2"/>
              <a:buChar char="Ø"/>
            </a:pPr>
            <a:r>
              <a:rPr lang="en-US" sz="2000" dirty="0">
                <a:solidFill>
                  <a:schemeClr val="tx1"/>
                </a:solidFill>
                <a:latin typeface="Century Gothic" panose="020B0502020202020204" pitchFamily="34" charset="0"/>
              </a:rPr>
              <a:t>The Innovation </a:t>
            </a:r>
            <a:r>
              <a:rPr lang="en-US" sz="2000">
                <a:solidFill>
                  <a:schemeClr val="tx1"/>
                </a:solidFill>
                <a:latin typeface="Century Gothic" panose="020B0502020202020204" pitchFamily="34" charset="0"/>
              </a:rPr>
              <a:t>and Skills Compact</a:t>
            </a:r>
            <a:endParaRPr lang="en-US" sz="2000" dirty="0">
              <a:solidFill>
                <a:schemeClr val="tx1"/>
              </a:solidFill>
              <a:latin typeface="Century Gothic" panose="020B0502020202020204" pitchFamily="34" charset="0"/>
            </a:endParaRPr>
          </a:p>
          <a:p>
            <a:pPr marL="531813" indent="273050">
              <a:lnSpc>
                <a:spcPct val="140000"/>
              </a:lnSpc>
              <a:spcBef>
                <a:spcPts val="0"/>
              </a:spcBef>
              <a:buClr>
                <a:srgbClr val="FF4613"/>
              </a:buClr>
              <a:buFont typeface="Wingdings" panose="05000000000000000000" pitchFamily="2" charset="2"/>
              <a:buChar char="Ø"/>
            </a:pPr>
            <a:r>
              <a:rPr lang="en-US" sz="2000" dirty="0">
                <a:solidFill>
                  <a:schemeClr val="tx1"/>
                </a:solidFill>
                <a:latin typeface="Century Gothic" panose="020B0502020202020204" pitchFamily="34" charset="0"/>
              </a:rPr>
              <a:t>A new Strategic Management Model</a:t>
            </a:r>
          </a:p>
          <a:p>
            <a:pPr marL="531813" indent="273050">
              <a:lnSpc>
                <a:spcPct val="140000"/>
              </a:lnSpc>
              <a:spcBef>
                <a:spcPts val="0"/>
              </a:spcBef>
              <a:buClr>
                <a:srgbClr val="FF4613"/>
              </a:buClr>
              <a:buFont typeface="Wingdings" panose="05000000000000000000" pitchFamily="2" charset="2"/>
              <a:buChar char="Ø"/>
            </a:pPr>
            <a:r>
              <a:rPr lang="en-US" sz="2000" dirty="0">
                <a:solidFill>
                  <a:schemeClr val="tx1"/>
                </a:solidFill>
                <a:latin typeface="Century Gothic" panose="020B0502020202020204" pitchFamily="34" charset="0"/>
              </a:rPr>
              <a:t>STI Public Budget Coordination</a:t>
            </a:r>
          </a:p>
          <a:p>
            <a:pPr>
              <a:lnSpc>
                <a:spcPct val="140000"/>
              </a:lnSpc>
              <a:spcBef>
                <a:spcPts val="0"/>
              </a:spcBef>
              <a:buClr>
                <a:srgbClr val="FF4613"/>
              </a:buClr>
            </a:pPr>
            <a:r>
              <a:rPr lang="en-US" sz="2000" dirty="0">
                <a:solidFill>
                  <a:schemeClr val="tx1"/>
                </a:solidFill>
                <a:latin typeface="Century Gothic" panose="020B0502020202020204" pitchFamily="34" charset="0"/>
              </a:rPr>
              <a:t>Resources for STI </a:t>
            </a:r>
          </a:p>
          <a:p>
            <a:pPr>
              <a:lnSpc>
                <a:spcPct val="140000"/>
              </a:lnSpc>
              <a:spcBef>
                <a:spcPts val="0"/>
              </a:spcBef>
              <a:buClr>
                <a:srgbClr val="FF4613"/>
              </a:buClr>
            </a:pPr>
            <a:r>
              <a:rPr lang="en-US" sz="2000" dirty="0">
                <a:solidFill>
                  <a:schemeClr val="tx1"/>
                </a:solidFill>
                <a:latin typeface="Century Gothic" panose="020B0502020202020204" pitchFamily="34" charset="0"/>
              </a:rPr>
              <a:t>Progress on STI Budget Coordination</a:t>
            </a: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marL="982663"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marL="456057" lvl="1"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a:lnSpc>
                <a:spcPct val="140000"/>
              </a:lnSpc>
              <a:spcBef>
                <a:spcPts val="0"/>
              </a:spcBef>
              <a:buClr>
                <a:srgbClr val="FF4613"/>
              </a:buClr>
              <a:buFont typeface="Wingdings" panose="05000000000000000000" pitchFamily="2" charset="2"/>
              <a:buChar char="Ø"/>
            </a:pPr>
            <a:endParaRPr lang="en-US" sz="2000" dirty="0">
              <a:solidFill>
                <a:schemeClr val="tx1"/>
              </a:solidFill>
              <a:latin typeface="Century Gothic" panose="020B0502020202020204" pitchFamily="34" charset="0"/>
            </a:endParaRPr>
          </a:p>
          <a:p>
            <a:pPr>
              <a:lnSpc>
                <a:spcPct val="140000"/>
              </a:lnSpc>
              <a:spcBef>
                <a:spcPts val="0"/>
              </a:spcBef>
              <a:buClr>
                <a:srgbClr val="FF4613"/>
              </a:buClr>
              <a:buFont typeface="Wingdings" panose="05000000000000000000" pitchFamily="2" charset="2"/>
              <a:buChar char="Ø"/>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marL="0"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marL="0"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marL="0"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marL="456057" lvl="1" indent="0">
              <a:lnSpc>
                <a:spcPct val="140000"/>
              </a:lnSpc>
              <a:spcBef>
                <a:spcPts val="0"/>
              </a:spcBef>
              <a:buNone/>
            </a:pPr>
            <a:endParaRPr lang="en-US" sz="2000" dirty="0">
              <a:solidFill>
                <a:schemeClr val="tx1"/>
              </a:solidFill>
              <a:latin typeface="Century Gothic" panose="020B0502020202020204" pitchFamily="34" charset="0"/>
            </a:endParaRPr>
          </a:p>
        </p:txBody>
      </p:sp>
      <p:sp>
        <p:nvSpPr>
          <p:cNvPr id="6" name="Footer Placeholder 5"/>
          <p:cNvSpPr txBox="1">
            <a:spLocks/>
          </p:cNvSpPr>
          <p:nvPr/>
        </p:nvSpPr>
        <p:spPr>
          <a:xfrm>
            <a:off x="8160536" y="6340167"/>
            <a:ext cx="655946" cy="364195"/>
          </a:xfrm>
          <a:prstGeom prst="rect">
            <a:avLst/>
          </a:prstGeom>
        </p:spPr>
        <p:txBody>
          <a:bodyPr/>
          <a:lstStyle>
            <a:defPPr>
              <a:defRPr lang="en-US"/>
            </a:defPPr>
            <a:lvl1pPr algn="ctr"/>
          </a:lstStyle>
          <a:p>
            <a:r>
              <a:rPr lang="en-US" dirty="0"/>
              <a:t>1</a:t>
            </a:r>
          </a:p>
        </p:txBody>
      </p:sp>
    </p:spTree>
    <p:extLst>
      <p:ext uri="{BB962C8B-B14F-4D97-AF65-F5344CB8AC3E}">
        <p14:creationId xmlns:p14="http://schemas.microsoft.com/office/powerpoint/2010/main" val="2570050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3374-A841-4FD5-B01D-09B1A5E5FD1E}"/>
              </a:ext>
            </a:extLst>
          </p:cNvPr>
          <p:cNvSpPr>
            <a:spLocks noGrp="1"/>
          </p:cNvSpPr>
          <p:nvPr>
            <p:ph type="title"/>
          </p:nvPr>
        </p:nvSpPr>
        <p:spPr>
          <a:xfrm>
            <a:off x="188510" y="0"/>
            <a:ext cx="8515961" cy="816240"/>
          </a:xfrm>
        </p:spPr>
        <p:txBody>
          <a:bodyPr>
            <a:noAutofit/>
          </a:bodyPr>
          <a:lstStyle/>
          <a:p>
            <a:pPr algn="l"/>
            <a:r>
              <a:rPr lang="en-ZA" sz="3198" b="1" dirty="0">
                <a:latin typeface="Century Gothic" panose="020B0502020202020204" pitchFamily="34" charset="0"/>
              </a:rPr>
              <a:t>Example of energy transition: Platinum Valley            Hydrogen Valley</a:t>
            </a:r>
          </a:p>
        </p:txBody>
      </p:sp>
      <p:sp>
        <p:nvSpPr>
          <p:cNvPr id="7" name="Title 3">
            <a:extLst>
              <a:ext uri="{FF2B5EF4-FFF2-40B4-BE49-F238E27FC236}">
                <a16:creationId xmlns:a16="http://schemas.microsoft.com/office/drawing/2014/main" id="{2CD253FD-6BD7-498E-A084-9EB080BDA11A}"/>
              </a:ext>
            </a:extLst>
          </p:cNvPr>
          <p:cNvSpPr txBox="1">
            <a:spLocks/>
          </p:cNvSpPr>
          <p:nvPr/>
        </p:nvSpPr>
        <p:spPr>
          <a:xfrm>
            <a:off x="79327" y="1063818"/>
            <a:ext cx="5079241" cy="839645"/>
          </a:xfrm>
          <a:prstGeom prst="rect">
            <a:avLst/>
          </a:prstGeom>
        </p:spPr>
        <p:txBody>
          <a:bodyPr vert="horz" wrap="square" lIns="91376" tIns="45688" rIns="91376" bIns="45688" rtlCol="0" anchor="t" anchorCtr="0">
            <a:spAutoFit/>
          </a:bodyPr>
          <a:lstStyle>
            <a:lvl1pPr marL="0" marR="0" indent="0" algn="l" defTabSz="912114" rtl="0" eaLnBrk="1" fontAlgn="auto" latinLnBrk="0" hangingPunct="1">
              <a:lnSpc>
                <a:spcPct val="90000"/>
              </a:lnSpc>
              <a:spcBef>
                <a:spcPct val="0"/>
              </a:spcBef>
              <a:spcAft>
                <a:spcPts val="0"/>
              </a:spcAft>
              <a:buClrTx/>
              <a:buSzTx/>
              <a:buFontTx/>
              <a:buNone/>
              <a:tabLst/>
              <a:defRPr sz="1400" b="0" i="0" kern="1200">
                <a:solidFill>
                  <a:schemeClr val="bg1"/>
                </a:solidFill>
                <a:latin typeface="Arial" panose="020B0604020202020204" pitchFamily="34" charset="0"/>
                <a:ea typeface="Roboto Condensed" panose="02000000000000000000" pitchFamily="2" charset="0"/>
                <a:cs typeface="Arial" panose="020B0604020202020204" pitchFamily="34" charset="0"/>
              </a:defRPr>
            </a:lvl1pPr>
          </a:lstStyle>
          <a:p>
            <a:pPr marL="0" marR="0" lvl="0" indent="0" algn="l" defTabSz="911476" rtl="0" eaLnBrk="1" fontAlgn="auto" latinLnBrk="0" hangingPunct="1">
              <a:lnSpc>
                <a:spcPct val="90000"/>
              </a:lnSpc>
              <a:spcBef>
                <a:spcPct val="0"/>
              </a:spcBef>
              <a:spcAft>
                <a:spcPts val="0"/>
              </a:spcAft>
              <a:buClrTx/>
              <a:buSzTx/>
              <a:buFontTx/>
              <a:buNone/>
              <a:tabLst/>
              <a:defRPr/>
            </a:pPr>
            <a:r>
              <a:rPr kumimoji="0" lang="en-US" sz="1799"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Our objective is to kickstart a South African hydrogen economy through the creation of a Hydrogen Valley. </a:t>
            </a:r>
            <a:endParaRPr kumimoji="0" lang="en-GB" sz="1799"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8" name="Content Placeholder 4">
            <a:extLst>
              <a:ext uri="{FF2B5EF4-FFF2-40B4-BE49-F238E27FC236}">
                <a16:creationId xmlns:a16="http://schemas.microsoft.com/office/drawing/2014/main" id="{AAF7340F-B4F5-4721-A644-05523CF7C260}"/>
              </a:ext>
            </a:extLst>
          </p:cNvPr>
          <p:cNvSpPr txBox="1">
            <a:spLocks/>
          </p:cNvSpPr>
          <p:nvPr/>
        </p:nvSpPr>
        <p:spPr>
          <a:xfrm>
            <a:off x="79328" y="1989027"/>
            <a:ext cx="5006910" cy="4723245"/>
          </a:xfrm>
          <a:prstGeom prst="rect">
            <a:avLst/>
          </a:prstGeom>
        </p:spPr>
        <p:txBody>
          <a:bodyPr vert="horz" lIns="0" tIns="0" rIns="0" bIns="0" rtlCol="0" anchor="t">
            <a:noAutofit/>
          </a:bodyPr>
          <a:lstStyle>
            <a:lvl1pPr marL="228029" indent="-228029" algn="l" defTabSz="912114" rtl="0" eaLnBrk="1" latinLnBrk="0" hangingPunct="1">
              <a:lnSpc>
                <a:spcPct val="90000"/>
              </a:lnSpc>
              <a:spcBef>
                <a:spcPts val="998"/>
              </a:spcBef>
              <a:buFont typeface="Arial" panose="020B0604020202020204" pitchFamily="34" charset="0"/>
              <a:buChar char="•"/>
              <a:defRPr sz="16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227869" marR="0" lvl="0" indent="-227869" algn="l" defTabSz="911476"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149"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cs typeface="Arial" panose="020B0604020202020204" pitchFamily="34" charset="0"/>
              </a:rPr>
              <a:t>The South African government’s Department of Science and Innovation (DSI), in partnership with Anglo-American, Bambili Energy and ENGIE are looking into opportunities to transform the Bushveld complex and larger region around Johannesburg, Mogalakwena and Durban into a </a:t>
            </a:r>
            <a:r>
              <a:rPr kumimoji="0" lang="en-GB" sz="1149"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cs typeface="Arial" panose="020B0604020202020204" pitchFamily="34" charset="0"/>
              </a:rPr>
              <a:t>Hydrogen Valley. </a:t>
            </a:r>
          </a:p>
          <a:p>
            <a:pPr marL="227869" marR="0" lvl="0" indent="-227869" algn="l" defTabSz="911476"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149"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cs typeface="Arial" panose="020B0604020202020204" pitchFamily="34" charset="0"/>
              </a:rPr>
              <a:t>The goal of this study was to identify concrete, catalytic project opportunities in promising H2 hubs to kickstart H2 activities in the region. Promising ongoing initiatives like the H2 corridor project were leveraged in the selection of the hubs.</a:t>
            </a:r>
          </a:p>
          <a:p>
            <a:pPr marL="227869" marR="0" lvl="0" indent="-227869" algn="l" defTabSz="911476"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149"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cs typeface="Arial" panose="020B0604020202020204" pitchFamily="34" charset="0"/>
              </a:rPr>
              <a:t>T</a:t>
            </a:r>
            <a:r>
              <a:rPr kumimoji="0" lang="en-US" sz="1149"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cs typeface="Arial" panose="020B0604020202020204" pitchFamily="34" charset="0"/>
              </a:rPr>
              <a:t>he selection of the corridor from Durban to Mogalakwena was based on </a:t>
            </a:r>
            <a:r>
              <a:rPr kumimoji="0" lang="en-US" sz="1149"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cs typeface="Arial" panose="020B0604020202020204" pitchFamily="34" charset="0"/>
              </a:rPr>
              <a:t>existing hydrogen potential </a:t>
            </a:r>
            <a:r>
              <a:rPr kumimoji="0" lang="en-US" sz="1149"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cs typeface="Arial" panose="020B0604020202020204" pitchFamily="34" charset="0"/>
              </a:rPr>
              <a:t>to switch many of the industrial, mobility and buildings activities to hydrogen fuel or feedstock. </a:t>
            </a:r>
          </a:p>
          <a:p>
            <a:pPr marL="227869" marR="0" lvl="0" indent="-227869" algn="l" defTabSz="911476"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149"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cs typeface="Arial" panose="020B0604020202020204" pitchFamily="34" charset="0"/>
              </a:rPr>
              <a:t>Techno-economic analysis was carried out to assess the business case of identified projects, map their potential for positive social impact and define necessary policy actions to create the conditions for implementation.</a:t>
            </a:r>
          </a:p>
          <a:p>
            <a:pPr marL="227869" marR="0" lvl="0" indent="-227869" algn="l" defTabSz="911476"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149"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cs typeface="Arial" panose="020B0604020202020204" pitchFamily="34" charset="0"/>
              </a:rPr>
              <a:t>Within the Valley, project sponsors are interested in </a:t>
            </a:r>
            <a:r>
              <a:rPr kumimoji="0" lang="en-US" sz="1149"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cs typeface="Arial" panose="020B0604020202020204" pitchFamily="34" charset="0"/>
              </a:rPr>
              <a:t>identifying hydrogen hubs</a:t>
            </a:r>
            <a:r>
              <a:rPr kumimoji="0" lang="en-US" sz="1149"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cs typeface="Arial" panose="020B0604020202020204" pitchFamily="34" charset="0"/>
              </a:rPr>
              <a:t> which are local areas with high concentration of hydrogen customers/off-takers and nearby hydrogen producers. Hubs may also extend to neighboring areas such as Johannesburg extending towards Rustenburg, mimicking a hub and spoke configuration.</a:t>
            </a:r>
          </a:p>
          <a:p>
            <a:pPr marL="214163" marR="0" lvl="0" indent="-214163" algn="l" defTabSz="911476"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1149"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cs typeface="Arial" panose="020B0604020202020204" pitchFamily="34" charset="0"/>
            </a:endParaRPr>
          </a:p>
          <a:p>
            <a:pPr marL="214163" marR="0" lvl="0" indent="-214163" algn="l" defTabSz="911476"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1199"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cs typeface="Arial" panose="020B0604020202020204" pitchFamily="34" charset="0"/>
            </a:endParaRPr>
          </a:p>
          <a:p>
            <a:pPr marL="0" marR="0" lvl="0" indent="0" algn="l" defTabSz="911476"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US" sz="1199"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cs typeface="Arial" panose="020B0604020202020204" pitchFamily="34" charset="0"/>
            </a:endParaRPr>
          </a:p>
          <a:p>
            <a:pPr marL="227869" marR="0" lvl="0" indent="-227869" algn="l" defTabSz="911476"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1199"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cs typeface="Arial" panose="020B0604020202020204" pitchFamily="34" charset="0"/>
            </a:endParaRPr>
          </a:p>
          <a:p>
            <a:pPr marL="227869" marR="0" lvl="0" indent="-227869" algn="l" defTabSz="911476"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1199"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cs typeface="Arial" panose="020B0604020202020204" pitchFamily="34" charset="0"/>
            </a:endParaRPr>
          </a:p>
          <a:p>
            <a:pPr marL="227869" marR="0" lvl="0" indent="-227869" algn="l" defTabSz="911476"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GB" sz="1199"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cs typeface="Arial" panose="020B0604020202020204" pitchFamily="34" charset="0"/>
            </a:endParaRPr>
          </a:p>
        </p:txBody>
      </p:sp>
      <p:pic>
        <p:nvPicPr>
          <p:cNvPr id="10" name="Content Placeholder 8">
            <a:extLst>
              <a:ext uri="{FF2B5EF4-FFF2-40B4-BE49-F238E27FC236}">
                <a16:creationId xmlns:a16="http://schemas.microsoft.com/office/drawing/2014/main" id="{537B480D-188E-417E-BDC1-72EBD4AFAF4C}"/>
              </a:ext>
            </a:extLst>
          </p:cNvPr>
          <p:cNvPicPr>
            <a:picLocks noChangeAspect="1"/>
          </p:cNvPicPr>
          <p:nvPr/>
        </p:nvPicPr>
        <p:blipFill rotWithShape="1">
          <a:blip r:embed="rId3"/>
          <a:srcRect l="325" r="10373"/>
          <a:stretch/>
        </p:blipFill>
        <p:spPr>
          <a:xfrm>
            <a:off x="5224030" y="1063817"/>
            <a:ext cx="3821851" cy="5554625"/>
          </a:xfrm>
          <a:prstGeom prst="rect">
            <a:avLst/>
          </a:prstGeom>
        </p:spPr>
      </p:pic>
      <p:sp>
        <p:nvSpPr>
          <p:cNvPr id="11" name="TextBox 10">
            <a:extLst>
              <a:ext uri="{FF2B5EF4-FFF2-40B4-BE49-F238E27FC236}">
                <a16:creationId xmlns:a16="http://schemas.microsoft.com/office/drawing/2014/main" id="{232640F1-00D3-477B-BF72-D998E9F11A11}"/>
              </a:ext>
            </a:extLst>
          </p:cNvPr>
          <p:cNvSpPr txBox="1"/>
          <p:nvPr/>
        </p:nvSpPr>
        <p:spPr>
          <a:xfrm>
            <a:off x="5456781" y="2181499"/>
            <a:ext cx="2406987" cy="161471"/>
          </a:xfrm>
          <a:prstGeom prst="rect">
            <a:avLst/>
          </a:prstGeom>
          <a:noFill/>
        </p:spPr>
        <p:txBody>
          <a:bodyPr wrap="square" lIns="0" tIns="0" rIns="0" bIns="0">
            <a:spAutoFit/>
          </a:bodyPr>
          <a:lstStyle/>
          <a:p>
            <a:pPr marL="0" marR="0" lvl="0" indent="0" algn="l" defTabSz="913760" rtl="0" eaLnBrk="1" fontAlgn="auto" latinLnBrk="0" hangingPunct="1">
              <a:lnSpc>
                <a:spcPct val="100000"/>
              </a:lnSpc>
              <a:spcBef>
                <a:spcPts val="0"/>
              </a:spcBef>
              <a:spcAft>
                <a:spcPts val="0"/>
              </a:spcAft>
              <a:buClrTx/>
              <a:buSzTx/>
              <a:buFontTx/>
              <a:buNone/>
              <a:tabLst/>
              <a:defRPr/>
            </a:pPr>
            <a:r>
              <a:rPr kumimoji="0" lang="en-GB" sz="1049" b="0" i="0" u="none" strike="noStrike" kern="1200" cap="none" spc="0" normalizeH="0" baseline="0" noProof="0" dirty="0">
                <a:ln>
                  <a:noFill/>
                </a:ln>
                <a:solidFill>
                  <a:prstClr val="black"/>
                </a:solidFill>
                <a:effectLst/>
                <a:uLnTx/>
                <a:uFillTx/>
                <a:latin typeface="Calibri"/>
                <a:ea typeface="+mn-ea"/>
                <a:cs typeface="+mn-cs"/>
              </a:rPr>
              <a:t>A</a:t>
            </a:r>
            <a:endParaRPr kumimoji="0" lang="en-US" sz="1049"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ight Arrow 2"/>
          <p:cNvSpPr/>
          <p:nvPr/>
        </p:nvSpPr>
        <p:spPr>
          <a:xfrm>
            <a:off x="1677143" y="611521"/>
            <a:ext cx="710898" cy="24977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0" rtl="0" eaLnBrk="1" fontAlgn="auto" latinLnBrk="0" hangingPunct="1">
              <a:lnSpc>
                <a:spcPct val="100000"/>
              </a:lnSpc>
              <a:spcBef>
                <a:spcPts val="0"/>
              </a:spcBef>
              <a:spcAft>
                <a:spcPts val="0"/>
              </a:spcAft>
              <a:buClrTx/>
              <a:buSzTx/>
              <a:buFontTx/>
              <a:buNone/>
              <a:tabLst/>
              <a:defRPr/>
            </a:pPr>
            <a:endParaRPr kumimoji="0" lang="en-ZA" sz="1799"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0627946-DF4C-4858-905F-0406FBB5C88F}"/>
              </a:ext>
            </a:extLst>
          </p:cNvPr>
          <p:cNvSpPr txBox="1"/>
          <p:nvPr/>
        </p:nvSpPr>
        <p:spPr>
          <a:xfrm>
            <a:off x="8512852" y="6239001"/>
            <a:ext cx="533029" cy="584647"/>
          </a:xfrm>
          <a:prstGeom prst="rect">
            <a:avLst/>
          </a:prstGeom>
          <a:noFill/>
        </p:spPr>
        <p:txBody>
          <a:bodyPr wrap="square" rtlCol="0">
            <a:spAutoFit/>
          </a:bodyPr>
          <a:lstStyle/>
          <a:p>
            <a:pPr marL="0" marR="0" lvl="0" indent="0" algn="r" defTabSz="913760"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19</a:t>
            </a:r>
          </a:p>
        </p:txBody>
      </p:sp>
    </p:spTree>
    <p:extLst>
      <p:ext uri="{BB962C8B-B14F-4D97-AF65-F5344CB8AC3E}">
        <p14:creationId xmlns:p14="http://schemas.microsoft.com/office/powerpoint/2010/main" val="885283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189BB4-7C63-4300-A672-BB76F485707D}"/>
              </a:ext>
            </a:extLst>
          </p:cNvPr>
          <p:cNvSpPr>
            <a:spLocks noGrp="1"/>
          </p:cNvSpPr>
          <p:nvPr>
            <p:ph type="title"/>
          </p:nvPr>
        </p:nvSpPr>
        <p:spPr>
          <a:xfrm>
            <a:off x="300017" y="91441"/>
            <a:ext cx="8063707" cy="729442"/>
          </a:xfrm>
        </p:spPr>
        <p:txBody>
          <a:bodyPr>
            <a:normAutofit/>
          </a:bodyPr>
          <a:lstStyle/>
          <a:p>
            <a:pPr algn="ctr"/>
            <a:r>
              <a:rPr lang="en-ZA" sz="1600" b="1" dirty="0"/>
              <a:t/>
            </a:r>
            <a:br>
              <a:rPr lang="en-ZA" sz="1600" b="1" dirty="0"/>
            </a:br>
            <a:endParaRPr lang="en-ZA" sz="1600" b="1" dirty="0"/>
          </a:p>
        </p:txBody>
      </p:sp>
      <p:sp>
        <p:nvSpPr>
          <p:cNvPr id="2" name="TextBox 1"/>
          <p:cNvSpPr txBox="1"/>
          <p:nvPr/>
        </p:nvSpPr>
        <p:spPr>
          <a:xfrm>
            <a:off x="7247081" y="5950008"/>
            <a:ext cx="1197735"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Completed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Dec 2020</a:t>
            </a:r>
          </a:p>
        </p:txBody>
      </p:sp>
      <p:sp>
        <p:nvSpPr>
          <p:cNvPr id="6" name="TextBox 5"/>
          <p:cNvSpPr txBox="1"/>
          <p:nvPr/>
        </p:nvSpPr>
        <p:spPr>
          <a:xfrm>
            <a:off x="5921564" y="5940048"/>
            <a:ext cx="1350090"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 be Completed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Aug 2021</a:t>
            </a:r>
          </a:p>
        </p:txBody>
      </p:sp>
      <p:sp>
        <p:nvSpPr>
          <p:cNvPr id="9" name="TextBox 8"/>
          <p:cNvSpPr txBox="1"/>
          <p:nvPr/>
        </p:nvSpPr>
        <p:spPr>
          <a:xfrm>
            <a:off x="1622756" y="5940047"/>
            <a:ext cx="1436102"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 be Completed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Dec 2021</a:t>
            </a:r>
          </a:p>
        </p:txBody>
      </p:sp>
      <p:sp>
        <p:nvSpPr>
          <p:cNvPr id="10" name="TextBox 9"/>
          <p:cNvSpPr txBox="1"/>
          <p:nvPr/>
        </p:nvSpPr>
        <p:spPr>
          <a:xfrm>
            <a:off x="438972" y="5947043"/>
            <a:ext cx="1315254"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Completed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Dec 2020</a:t>
            </a:r>
          </a:p>
        </p:txBody>
      </p:sp>
      <p:sp>
        <p:nvSpPr>
          <p:cNvPr id="11" name="TextBox 10"/>
          <p:cNvSpPr txBox="1"/>
          <p:nvPr/>
        </p:nvSpPr>
        <p:spPr>
          <a:xfrm>
            <a:off x="2877767" y="5950008"/>
            <a:ext cx="1535344"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Completed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July 2021</a:t>
            </a:r>
          </a:p>
        </p:txBody>
      </p:sp>
      <p:sp>
        <p:nvSpPr>
          <p:cNvPr id="12" name="TextBox 11"/>
          <p:cNvSpPr txBox="1"/>
          <p:nvPr/>
        </p:nvSpPr>
        <p:spPr>
          <a:xfrm>
            <a:off x="4402083" y="5940049"/>
            <a:ext cx="1427228"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 be Completed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Aug 2021</a:t>
            </a:r>
          </a:p>
        </p:txBody>
      </p:sp>
      <p:sp>
        <p:nvSpPr>
          <p:cNvPr id="20" name="TextBox 19"/>
          <p:cNvSpPr txBox="1"/>
          <p:nvPr/>
        </p:nvSpPr>
        <p:spPr>
          <a:xfrm>
            <a:off x="55872" y="2241187"/>
            <a:ext cx="1637211"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Green Transport Strategy</a:t>
            </a:r>
          </a:p>
        </p:txBody>
      </p:sp>
      <p:sp>
        <p:nvSpPr>
          <p:cNvPr id="21" name="TextBox 20"/>
          <p:cNvSpPr txBox="1"/>
          <p:nvPr/>
        </p:nvSpPr>
        <p:spPr>
          <a:xfrm>
            <a:off x="3219672" y="2214293"/>
            <a:ext cx="1004718" cy="60016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Hydrogen Society Roadmap</a:t>
            </a:r>
          </a:p>
        </p:txBody>
      </p:sp>
      <p:sp>
        <p:nvSpPr>
          <p:cNvPr id="22" name="TextBox 21"/>
          <p:cNvSpPr txBox="1"/>
          <p:nvPr/>
        </p:nvSpPr>
        <p:spPr>
          <a:xfrm>
            <a:off x="1525781" y="2242136"/>
            <a:ext cx="1463081" cy="60016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Green Hydrogen Commercialisation Strategy</a:t>
            </a:r>
          </a:p>
        </p:txBody>
      </p:sp>
      <p:sp>
        <p:nvSpPr>
          <p:cNvPr id="23" name="TextBox 22"/>
          <p:cNvSpPr txBox="1"/>
          <p:nvPr/>
        </p:nvSpPr>
        <p:spPr>
          <a:xfrm>
            <a:off x="4243642" y="2209023"/>
            <a:ext cx="1637211" cy="60016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Just Energy Transition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Framework</a:t>
            </a:r>
          </a:p>
        </p:txBody>
      </p:sp>
      <p:sp>
        <p:nvSpPr>
          <p:cNvPr id="24" name="TextBox 23"/>
          <p:cNvSpPr txBox="1"/>
          <p:nvPr/>
        </p:nvSpPr>
        <p:spPr>
          <a:xfrm>
            <a:off x="5444853" y="2187477"/>
            <a:ext cx="2032000" cy="76944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South African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Renewable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Energy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Masterplan</a:t>
            </a:r>
          </a:p>
        </p:txBody>
      </p:sp>
      <p:sp>
        <p:nvSpPr>
          <p:cNvPr id="25" name="TextBox 24"/>
          <p:cNvSpPr txBox="1"/>
          <p:nvPr/>
        </p:nvSpPr>
        <p:spPr>
          <a:xfrm>
            <a:off x="6972478" y="2202714"/>
            <a:ext cx="1578487" cy="76944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Hydrogen Research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Development &amp;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Innovation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Strategy</a:t>
            </a:r>
          </a:p>
        </p:txBody>
      </p:sp>
      <p:sp>
        <p:nvSpPr>
          <p:cNvPr id="28" name="TextBox 27"/>
          <p:cNvSpPr txBox="1"/>
          <p:nvPr/>
        </p:nvSpPr>
        <p:spPr>
          <a:xfrm>
            <a:off x="236443" y="3022789"/>
            <a:ext cx="8271944"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kumimoji="0" lang="en-ZA"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Hydrogen Society Roadmap seeks the effective integration of hydrogen related technologies in various sectors</a:t>
            </a:r>
          </a:p>
          <a:p>
            <a:pPr marL="0" marR="0" lvl="0" indent="0" algn="ctr" defTabSz="6858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kumimoji="0" lang="en-ZA"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 the economy/society to foster inclusive growth and help reduce poverty and inequality, </a:t>
            </a:r>
          </a:p>
        </p:txBody>
      </p:sp>
      <p:grpSp>
        <p:nvGrpSpPr>
          <p:cNvPr id="17" name="Group 16"/>
          <p:cNvGrpSpPr/>
          <p:nvPr/>
        </p:nvGrpSpPr>
        <p:grpSpPr>
          <a:xfrm>
            <a:off x="3982537" y="971449"/>
            <a:ext cx="4956631" cy="2906753"/>
            <a:chOff x="2491472" y="977263"/>
            <a:chExt cx="4317839" cy="2531036"/>
          </a:xfrm>
        </p:grpSpPr>
        <p:pic>
          <p:nvPicPr>
            <p:cNvPr id="26" name="Picture 25" descr="Diagram&#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491472" y="1250453"/>
              <a:ext cx="4317839" cy="2257846"/>
            </a:xfrm>
            <a:prstGeom prst="rect">
              <a:avLst/>
            </a:prstGeom>
          </p:spPr>
        </p:pic>
        <p:sp>
          <p:nvSpPr>
            <p:cNvPr id="30" name="TextBox 29"/>
            <p:cNvSpPr txBox="1"/>
            <p:nvPr/>
          </p:nvSpPr>
          <p:spPr>
            <a:xfrm>
              <a:off x="3959945" y="977263"/>
              <a:ext cx="138089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sng" strike="noStrike" kern="1200" cap="none" spc="0" normalizeH="0" baseline="0" noProof="0" dirty="0">
                  <a:ln>
                    <a:noFill/>
                  </a:ln>
                  <a:solidFill>
                    <a:prstClr val="black"/>
                  </a:solidFill>
                  <a:effectLst/>
                  <a:uLnTx/>
                  <a:uFillTx/>
                  <a:latin typeface="Calibri"/>
                  <a:ea typeface="+mn-ea"/>
                  <a:cs typeface="+mn-cs"/>
                </a:rPr>
                <a:t>H2 VALLEY HUBS</a:t>
              </a:r>
            </a:p>
          </p:txBody>
        </p:sp>
      </p:grpSp>
      <p:grpSp>
        <p:nvGrpSpPr>
          <p:cNvPr id="18" name="Group 17"/>
          <p:cNvGrpSpPr/>
          <p:nvPr/>
        </p:nvGrpSpPr>
        <p:grpSpPr>
          <a:xfrm>
            <a:off x="259078" y="1213949"/>
            <a:ext cx="3211203" cy="2656537"/>
            <a:chOff x="6992641" y="1000750"/>
            <a:chExt cx="2042536" cy="1953405"/>
          </a:xfrm>
        </p:grpSpPr>
        <p:pic>
          <p:nvPicPr>
            <p:cNvPr id="19" name="Picture 18" descr="Chart, bar chart&#10;&#10;Description automatically generated"/>
            <p:cNvPicPr/>
            <p:nvPr/>
          </p:nvPicPr>
          <p:blipFill>
            <a:blip r:embed="rId4" cstate="print">
              <a:extLst>
                <a:ext uri="{28A0092B-C50C-407E-A947-70E740481C1C}">
                  <a14:useLocalDpi xmlns:a14="http://schemas.microsoft.com/office/drawing/2010/main" val="0"/>
                </a:ext>
              </a:extLst>
            </a:blip>
            <a:stretch>
              <a:fillRect/>
            </a:stretch>
          </p:blipFill>
          <p:spPr>
            <a:xfrm>
              <a:off x="6992641" y="1324782"/>
              <a:ext cx="2042536" cy="1629373"/>
            </a:xfrm>
            <a:prstGeom prst="rect">
              <a:avLst/>
            </a:prstGeom>
          </p:spPr>
        </p:pic>
        <p:sp>
          <p:nvSpPr>
            <p:cNvPr id="31" name="TextBox 30"/>
            <p:cNvSpPr txBox="1"/>
            <p:nvPr/>
          </p:nvSpPr>
          <p:spPr>
            <a:xfrm>
              <a:off x="7546494" y="1000750"/>
              <a:ext cx="1091966"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sng" strike="noStrike" kern="1200" cap="none" spc="0" normalizeH="0" baseline="0" noProof="0" dirty="0">
                  <a:ln>
                    <a:noFill/>
                  </a:ln>
                  <a:solidFill>
                    <a:prstClr val="black"/>
                  </a:solidFill>
                  <a:effectLst/>
                  <a:uLnTx/>
                  <a:uFillTx/>
                  <a:latin typeface="Calibri"/>
                  <a:ea typeface="+mn-ea"/>
                  <a:cs typeface="+mn-cs"/>
                </a:rPr>
                <a:t>H2 DEMAND</a:t>
              </a:r>
            </a:p>
          </p:txBody>
        </p:sp>
      </p:grpSp>
      <p:sp>
        <p:nvSpPr>
          <p:cNvPr id="15" name="TextBox 14"/>
          <p:cNvSpPr txBox="1"/>
          <p:nvPr/>
        </p:nvSpPr>
        <p:spPr>
          <a:xfrm>
            <a:off x="259078" y="3980787"/>
            <a:ext cx="8605553" cy="286232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H2 demand in the Valley could reach up to 185 kt H2 by 2030, or 40%-80% of  demand in the national hydrogen roadmap.</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By 2030, green H2 LCOH across hubs is expected to be ~$4 per kg H2 , still more expensive than gray hydrogen, with a green premium of $2-$2.5 per kg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236442" y="-26005"/>
            <a:ext cx="7868030" cy="95410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Platinum Valley -  structured around three hydrogen hubs</a:t>
            </a:r>
          </a:p>
        </p:txBody>
      </p:sp>
      <p:sp>
        <p:nvSpPr>
          <p:cNvPr id="3" name="Slide Number Placeholder 2">
            <a:extLst>
              <a:ext uri="{FF2B5EF4-FFF2-40B4-BE49-F238E27FC236}">
                <a16:creationId xmlns:a16="http://schemas.microsoft.com/office/drawing/2014/main" id="{0F4D85E0-028F-4F5F-93BA-C509E63E6A2F}"/>
              </a:ext>
            </a:extLst>
          </p:cNvPr>
          <p:cNvSpPr>
            <a:spLocks noGrp="1"/>
          </p:cNvSpPr>
          <p:nvPr>
            <p:ph type="sldNum" sz="quarter" idx="7"/>
          </p:nvPr>
        </p:nvSpPr>
        <p:spPr>
          <a:xfrm>
            <a:off x="6853187" y="6498416"/>
            <a:ext cx="2103120" cy="276551"/>
          </a:xfrm>
        </p:spPr>
        <p:txBody>
          <a:bodyPr vert="horz" lIns="91440" tIns="45720" rIns="91440" bIns="4572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19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a:t>
            </a:r>
            <a:endParaRPr kumimoji="0" lang="en-ZA" sz="119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8555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3033C-8C38-4A35-A1D2-F1577F9C4405}"/>
              </a:ext>
            </a:extLst>
          </p:cNvPr>
          <p:cNvSpPr>
            <a:spLocks noGrp="1"/>
          </p:cNvSpPr>
          <p:nvPr>
            <p:ph type="title"/>
          </p:nvPr>
        </p:nvSpPr>
        <p:spPr>
          <a:xfrm>
            <a:off x="223702" y="248694"/>
            <a:ext cx="4975316" cy="456685"/>
          </a:xfrm>
        </p:spPr>
        <p:txBody>
          <a:bodyPr>
            <a:noAutofit/>
          </a:bodyPr>
          <a:lstStyle/>
          <a:p>
            <a:r>
              <a:rPr lang="en-ZA" sz="2800" b="1" dirty="0">
                <a:latin typeface="Century Gothic" panose="020B0502020202020204" pitchFamily="34" charset="0"/>
                <a:ea typeface="+mj-ea"/>
                <a:cs typeface="Arial"/>
              </a:rPr>
              <a:t>Key Actions and Milestones</a:t>
            </a:r>
          </a:p>
        </p:txBody>
      </p:sp>
      <p:pic>
        <p:nvPicPr>
          <p:cNvPr id="6" name="Content Placeholder 5">
            <a:extLst>
              <a:ext uri="{FF2B5EF4-FFF2-40B4-BE49-F238E27FC236}">
                <a16:creationId xmlns:a16="http://schemas.microsoft.com/office/drawing/2014/main" id="{2F6EFABE-48C3-4109-AFEE-7AB892B21BE5}"/>
              </a:ext>
            </a:extLst>
          </p:cNvPr>
          <p:cNvPicPr>
            <a:picLocks noGrp="1" noChangeAspect="1"/>
          </p:cNvPicPr>
          <p:nvPr>
            <p:ph idx="1"/>
          </p:nvPr>
        </p:nvPicPr>
        <p:blipFill>
          <a:blip r:embed="rId2"/>
          <a:stretch>
            <a:fillRect/>
          </a:stretch>
        </p:blipFill>
        <p:spPr>
          <a:xfrm>
            <a:off x="1" y="940527"/>
            <a:ext cx="9143999" cy="5718376"/>
          </a:xfrm>
          <a:prstGeom prst="rect">
            <a:avLst/>
          </a:prstGeom>
        </p:spPr>
      </p:pic>
      <p:sp>
        <p:nvSpPr>
          <p:cNvPr id="4" name="Slide Number Placeholder 3">
            <a:extLst>
              <a:ext uri="{FF2B5EF4-FFF2-40B4-BE49-F238E27FC236}">
                <a16:creationId xmlns:a16="http://schemas.microsoft.com/office/drawing/2014/main" id="{10AB3FEE-358D-439B-9DF3-7A3D2E3C2C89}"/>
              </a:ext>
            </a:extLst>
          </p:cNvPr>
          <p:cNvSpPr>
            <a:spLocks noGrp="1"/>
          </p:cNvSpPr>
          <p:nvPr>
            <p:ph type="sldNum" sz="quarter" idx="12"/>
          </p:nvPr>
        </p:nvSpPr>
        <p:spPr>
          <a:xfrm>
            <a:off x="6217546" y="6515160"/>
            <a:ext cx="2743200" cy="365125"/>
          </a:xfrm>
        </p:spPr>
        <p:txBody>
          <a:bodyPr vert="horz" lIns="91440" tIns="45720" rIns="91440" bIns="4572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21</a:t>
            </a:r>
            <a:endParaRPr kumimoji="0" lang="en-US" sz="119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26455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88246" y="230017"/>
            <a:ext cx="4366188" cy="519878"/>
          </a:xfrm>
        </p:spPr>
        <p:txBody>
          <a:bodyPr anchor="ctr" anchorCtr="0">
            <a:noAutofit/>
          </a:bodyPr>
          <a:lstStyle/>
          <a:p>
            <a:pPr algn="l"/>
            <a:r>
              <a:rPr lang="en-US" sz="2800" b="1" dirty="0">
                <a:latin typeface="Century Gothic" panose="020B0502020202020204" pitchFamily="34" charset="0"/>
              </a:rPr>
              <a:t>CoalCO2-X Programme</a:t>
            </a:r>
          </a:p>
        </p:txBody>
      </p:sp>
      <p:sp>
        <p:nvSpPr>
          <p:cNvPr id="88" name="TextBox 87"/>
          <p:cNvSpPr txBox="1"/>
          <p:nvPr/>
        </p:nvSpPr>
        <p:spPr>
          <a:xfrm>
            <a:off x="5343356" y="6314821"/>
            <a:ext cx="3150221" cy="262829"/>
          </a:xfrm>
          <a:prstGeom prst="rect">
            <a:avLst/>
          </a:prstGeom>
          <a:noFill/>
        </p:spPr>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ZA" sz="1108" b="0" i="1" u="none" strike="noStrike" kern="1200" cap="none" spc="0" normalizeH="0" baseline="0" noProof="0" dirty="0">
                <a:ln>
                  <a:noFill/>
                </a:ln>
                <a:solidFill>
                  <a:prstClr val="black">
                    <a:lumMod val="65000"/>
                    <a:lumOff val="35000"/>
                  </a:prstClr>
                </a:solidFill>
                <a:effectLst/>
                <a:uLnTx/>
                <a:uFillTx/>
                <a:latin typeface="Calibri"/>
                <a:ea typeface="+mn-ea"/>
                <a:cs typeface="+mn-cs"/>
              </a:rPr>
              <a:t>Towards a Carbon Capture and Utilisation Economy</a:t>
            </a:r>
          </a:p>
        </p:txBody>
      </p:sp>
      <p:sp>
        <p:nvSpPr>
          <p:cNvPr id="103" name="Rectangle: Rounded Corners 102">
            <a:extLst>
              <a:ext uri="{FF2B5EF4-FFF2-40B4-BE49-F238E27FC236}">
                <a16:creationId xmlns:a16="http://schemas.microsoft.com/office/drawing/2014/main" id="{0F0635D6-BA20-4711-9847-51DEF69C6DC3}"/>
              </a:ext>
            </a:extLst>
          </p:cNvPr>
          <p:cNvSpPr/>
          <p:nvPr/>
        </p:nvSpPr>
        <p:spPr>
          <a:xfrm>
            <a:off x="4717251" y="4683702"/>
            <a:ext cx="1756537" cy="473022"/>
          </a:xfrm>
          <a:prstGeom prst="roundRect">
            <a:avLst/>
          </a:prstGeom>
          <a:solidFill>
            <a:srgbClr val="70AD47"/>
          </a:solidFill>
          <a:ln w="12700" cap="flat" cmpd="sng" algn="ctr">
            <a:solidFill>
              <a:sysClr val="windowText" lastClr="000000"/>
            </a:solidFill>
            <a:prstDash val="solid"/>
            <a:miter lim="800000"/>
          </a:ln>
          <a:effectLst/>
        </p:spPr>
        <p:txBody>
          <a:bodyPr rtlCol="0" anchor="ctr"/>
          <a:lstStyle/>
          <a:p>
            <a:pPr marL="0" marR="0" lvl="0" indent="0" algn="ctr" defTabSz="422041" rtl="0" eaLnBrk="1" fontAlgn="auto" latinLnBrk="0" hangingPunct="1">
              <a:lnSpc>
                <a:spcPts val="1385"/>
              </a:lnSpc>
              <a:spcBef>
                <a:spcPts val="0"/>
              </a:spcBef>
              <a:spcAft>
                <a:spcPts val="0"/>
              </a:spcAft>
              <a:buClrTx/>
              <a:buSzTx/>
              <a:buFontTx/>
              <a:buNone/>
              <a:tabLst/>
              <a:defRPr/>
            </a:pPr>
            <a:r>
              <a:rPr kumimoji="0" lang="en-ZA" sz="1246" b="0" i="0" u="none" strike="noStrike" kern="0" cap="none" spc="0" normalizeH="0" baseline="0" noProof="0" dirty="0">
                <a:ln>
                  <a:noFill/>
                </a:ln>
                <a:solidFill>
                  <a:prstClr val="white"/>
                </a:solidFill>
                <a:effectLst/>
                <a:uLnTx/>
                <a:uFillTx/>
                <a:latin typeface="Calibri"/>
                <a:ea typeface="+mn-ea"/>
                <a:cs typeface="+mn-cs"/>
              </a:rPr>
              <a:t>CoalCO2-X™ Demonstration Facility</a:t>
            </a:r>
          </a:p>
        </p:txBody>
      </p:sp>
      <p:cxnSp>
        <p:nvCxnSpPr>
          <p:cNvPr id="104" name="Straight Arrow Connector 103">
            <a:extLst>
              <a:ext uri="{FF2B5EF4-FFF2-40B4-BE49-F238E27FC236}">
                <a16:creationId xmlns:a16="http://schemas.microsoft.com/office/drawing/2014/main" id="{FE5AD4A2-5752-4B1E-AD6E-08BC9781ABDC}"/>
              </a:ext>
            </a:extLst>
          </p:cNvPr>
          <p:cNvCxnSpPr>
            <a:cxnSpLocks/>
            <a:endCxn id="103" idx="0"/>
          </p:cNvCxnSpPr>
          <p:nvPr/>
        </p:nvCxnSpPr>
        <p:spPr>
          <a:xfrm>
            <a:off x="5595520" y="4049739"/>
            <a:ext cx="0" cy="633962"/>
          </a:xfrm>
          <a:prstGeom prst="straightConnector1">
            <a:avLst/>
          </a:prstGeom>
          <a:noFill/>
          <a:ln w="6350" cap="flat" cmpd="sng" algn="ctr">
            <a:solidFill>
              <a:sysClr val="windowText" lastClr="000000"/>
            </a:solidFill>
            <a:prstDash val="solid"/>
            <a:miter lim="800000"/>
            <a:tailEnd type="triangle"/>
          </a:ln>
          <a:effectLst/>
        </p:spPr>
      </p:cxnSp>
      <p:cxnSp>
        <p:nvCxnSpPr>
          <p:cNvPr id="105" name="Straight Arrow Connector 104">
            <a:extLst>
              <a:ext uri="{FF2B5EF4-FFF2-40B4-BE49-F238E27FC236}">
                <a16:creationId xmlns:a16="http://schemas.microsoft.com/office/drawing/2014/main" id="{64362F68-174C-42C5-A2DD-3055E419CC45}"/>
              </a:ext>
            </a:extLst>
          </p:cNvPr>
          <p:cNvCxnSpPr>
            <a:cxnSpLocks/>
            <a:endCxn id="107" idx="0"/>
          </p:cNvCxnSpPr>
          <p:nvPr/>
        </p:nvCxnSpPr>
        <p:spPr>
          <a:xfrm>
            <a:off x="4857567" y="5160102"/>
            <a:ext cx="2719" cy="132581"/>
          </a:xfrm>
          <a:prstGeom prst="straightConnector1">
            <a:avLst/>
          </a:prstGeom>
          <a:noFill/>
          <a:ln w="6350" cap="flat" cmpd="sng" algn="ctr">
            <a:solidFill>
              <a:sysClr val="windowText" lastClr="000000"/>
            </a:solidFill>
            <a:prstDash val="solid"/>
            <a:miter lim="800000"/>
            <a:tailEnd type="triangle"/>
          </a:ln>
          <a:effectLst/>
        </p:spPr>
      </p:cxnSp>
      <p:sp>
        <p:nvSpPr>
          <p:cNvPr id="107" name="TextBox 106">
            <a:extLst>
              <a:ext uri="{FF2B5EF4-FFF2-40B4-BE49-F238E27FC236}">
                <a16:creationId xmlns:a16="http://schemas.microsoft.com/office/drawing/2014/main" id="{E151DA3F-0192-4384-B9D2-85B5A7A2498A}"/>
              </a:ext>
            </a:extLst>
          </p:cNvPr>
          <p:cNvSpPr txBox="1"/>
          <p:nvPr/>
        </p:nvSpPr>
        <p:spPr>
          <a:xfrm>
            <a:off x="4658949" y="5292683"/>
            <a:ext cx="402674" cy="191719"/>
          </a:xfrm>
          <a:prstGeom prst="rect">
            <a:avLst/>
          </a:prstGeom>
          <a:noFill/>
        </p:spPr>
        <p:txBody>
          <a:bodyPr wrap="none" tIns="0" bIns="0"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1246" b="0" i="0" u="none" strike="noStrike" kern="0" cap="none" spc="0" normalizeH="0" baseline="0" noProof="0" dirty="0">
                <a:ln>
                  <a:noFill/>
                </a:ln>
                <a:solidFill>
                  <a:prstClr val="black"/>
                </a:solidFill>
                <a:effectLst/>
                <a:uLnTx/>
                <a:uFillTx/>
                <a:latin typeface="Calibri"/>
                <a:ea typeface="+mn-ea"/>
                <a:cs typeface="+mn-cs"/>
              </a:rPr>
              <a:t>PM</a:t>
            </a:r>
          </a:p>
        </p:txBody>
      </p:sp>
      <p:cxnSp>
        <p:nvCxnSpPr>
          <p:cNvPr id="113" name="Connector: Elbow 112">
            <a:extLst>
              <a:ext uri="{FF2B5EF4-FFF2-40B4-BE49-F238E27FC236}">
                <a16:creationId xmlns:a16="http://schemas.microsoft.com/office/drawing/2014/main" id="{28CD4B0C-F3BD-41C4-8425-D7EF8C1A9B17}"/>
              </a:ext>
            </a:extLst>
          </p:cNvPr>
          <p:cNvCxnSpPr>
            <a:cxnSpLocks/>
            <a:stCxn id="108" idx="2"/>
            <a:endCxn id="116" idx="1"/>
          </p:cNvCxnSpPr>
          <p:nvPr/>
        </p:nvCxnSpPr>
        <p:spPr>
          <a:xfrm rot="16200000" flipH="1">
            <a:off x="5812845" y="4980601"/>
            <a:ext cx="357431" cy="1365032"/>
          </a:xfrm>
          <a:prstGeom prst="bentConnector2">
            <a:avLst/>
          </a:prstGeom>
          <a:noFill/>
          <a:ln w="6350" cap="flat" cmpd="sng" algn="ctr">
            <a:solidFill>
              <a:sysClr val="windowText" lastClr="000000"/>
            </a:solidFill>
            <a:prstDash val="solid"/>
            <a:miter lim="800000"/>
            <a:tailEnd type="triangle"/>
          </a:ln>
          <a:effectLst/>
        </p:spPr>
      </p:cxnSp>
      <p:cxnSp>
        <p:nvCxnSpPr>
          <p:cNvPr id="114" name="Connector: Elbow 113">
            <a:extLst>
              <a:ext uri="{FF2B5EF4-FFF2-40B4-BE49-F238E27FC236}">
                <a16:creationId xmlns:a16="http://schemas.microsoft.com/office/drawing/2014/main" id="{179D532B-9EB5-44E8-90AE-C168CB26D9E2}"/>
              </a:ext>
            </a:extLst>
          </p:cNvPr>
          <p:cNvCxnSpPr>
            <a:cxnSpLocks/>
            <a:stCxn id="112" idx="2"/>
            <a:endCxn id="115" idx="1"/>
          </p:cNvCxnSpPr>
          <p:nvPr/>
        </p:nvCxnSpPr>
        <p:spPr>
          <a:xfrm rot="16200000" flipH="1">
            <a:off x="6420006" y="5334518"/>
            <a:ext cx="104187" cy="403953"/>
          </a:xfrm>
          <a:prstGeom prst="bentConnector2">
            <a:avLst/>
          </a:prstGeom>
          <a:noFill/>
          <a:ln w="6350" cap="flat" cmpd="sng" algn="ctr">
            <a:solidFill>
              <a:sysClr val="windowText" lastClr="000000"/>
            </a:solidFill>
            <a:prstDash val="solid"/>
            <a:miter lim="800000"/>
            <a:tailEnd type="triangle"/>
          </a:ln>
          <a:effectLst/>
        </p:spPr>
      </p:cxnSp>
      <p:sp>
        <p:nvSpPr>
          <p:cNvPr id="115" name="TextBox 114">
            <a:extLst>
              <a:ext uri="{FF2B5EF4-FFF2-40B4-BE49-F238E27FC236}">
                <a16:creationId xmlns:a16="http://schemas.microsoft.com/office/drawing/2014/main" id="{D44A6ABD-63CE-48EE-9ADC-0EC47848C82F}"/>
              </a:ext>
            </a:extLst>
          </p:cNvPr>
          <p:cNvSpPr txBox="1"/>
          <p:nvPr/>
        </p:nvSpPr>
        <p:spPr>
          <a:xfrm>
            <a:off x="6674076" y="5459174"/>
            <a:ext cx="997034" cy="258830"/>
          </a:xfrm>
          <a:prstGeom prst="rect">
            <a:avLst/>
          </a:prstGeom>
          <a:noFill/>
        </p:spPr>
        <p:txBody>
          <a:bodyPr wrap="square" lIns="33231" tIns="33231" rIns="33231" bIns="33231" rtlCol="0">
            <a:spAutoFit/>
          </a:bodyPr>
          <a:lstStyle>
            <a:defPPr>
              <a:defRPr lang="en-US"/>
            </a:defPPr>
            <a:lvl1pPr marR="0" lvl="0" indent="0" defTabSz="457200" fontAlgn="auto">
              <a:lnSpc>
                <a:spcPct val="100000"/>
              </a:lnSpc>
              <a:spcBef>
                <a:spcPts val="0"/>
              </a:spcBef>
              <a:spcAft>
                <a:spcPts val="0"/>
              </a:spcAft>
              <a:buClrTx/>
              <a:buSzTx/>
              <a:buFontTx/>
              <a:buNone/>
              <a:tabLst/>
              <a:defRPr kumimoji="0" b="0" i="0" u="none" strike="noStrike" kern="0" cap="none" spc="0" normalizeH="0" baseline="0">
                <a:ln>
                  <a:noFill/>
                </a:ln>
                <a:solidFill>
                  <a:srgbClr val="70AD47">
                    <a:lumMod val="75000"/>
                  </a:srgbClr>
                </a:solidFill>
                <a:effectLst/>
                <a:uLnTx/>
                <a:uFillTx/>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46" b="0" i="0" u="none" strike="noStrike" kern="0" cap="none" spc="0" normalizeH="0" baseline="0" noProof="0" dirty="0">
                <a:ln>
                  <a:noFill/>
                </a:ln>
                <a:solidFill>
                  <a:srgbClr val="70AD47">
                    <a:lumMod val="75000"/>
                  </a:srgbClr>
                </a:solidFill>
                <a:effectLst/>
                <a:uLnTx/>
                <a:uFillTx/>
                <a:latin typeface="Calibri"/>
                <a:ea typeface="+mn-ea"/>
                <a:cs typeface="+mn-cs"/>
              </a:rPr>
              <a:t>Fertiliser</a:t>
            </a:r>
          </a:p>
        </p:txBody>
      </p:sp>
      <p:sp>
        <p:nvSpPr>
          <p:cNvPr id="116" name="TextBox 115">
            <a:extLst>
              <a:ext uri="{FF2B5EF4-FFF2-40B4-BE49-F238E27FC236}">
                <a16:creationId xmlns:a16="http://schemas.microsoft.com/office/drawing/2014/main" id="{2838B8AF-EB04-4266-B7C7-2DA31653E1B0}"/>
              </a:ext>
            </a:extLst>
          </p:cNvPr>
          <p:cNvSpPr txBox="1"/>
          <p:nvPr/>
        </p:nvSpPr>
        <p:spPr>
          <a:xfrm>
            <a:off x="6674076" y="5712418"/>
            <a:ext cx="1487148" cy="258830"/>
          </a:xfrm>
          <a:prstGeom prst="rect">
            <a:avLst/>
          </a:prstGeom>
          <a:noFill/>
        </p:spPr>
        <p:txBody>
          <a:bodyPr wrap="square" lIns="33231" tIns="33231" rIns="33231" bIns="33231" rtlCol="0">
            <a:spAutoFit/>
          </a:bodyPr>
          <a:lstStyle>
            <a:defPPr>
              <a:defRPr lang="en-US"/>
            </a:defPPr>
            <a:lvl1pPr marR="0" lvl="0" indent="0" defTabSz="457200" fontAlgn="auto">
              <a:lnSpc>
                <a:spcPct val="100000"/>
              </a:lnSpc>
              <a:spcBef>
                <a:spcPts val="0"/>
              </a:spcBef>
              <a:spcAft>
                <a:spcPts val="0"/>
              </a:spcAft>
              <a:buClrTx/>
              <a:buSzTx/>
              <a:buFontTx/>
              <a:buNone/>
              <a:tabLst/>
              <a:defRPr kumimoji="0" b="0" i="0" u="none" strike="noStrike" kern="0" cap="none" spc="0" normalizeH="0" baseline="0">
                <a:ln>
                  <a:noFill/>
                </a:ln>
                <a:solidFill>
                  <a:srgbClr val="70AD47">
                    <a:lumMod val="75000"/>
                  </a:srgbClr>
                </a:solidFill>
                <a:effectLst/>
                <a:uLnTx/>
                <a:uFillTx/>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46" b="0" i="0" u="none" strike="noStrike" kern="0" cap="none" spc="0" normalizeH="0" baseline="0" noProof="0" dirty="0">
                <a:ln>
                  <a:noFill/>
                </a:ln>
                <a:solidFill>
                  <a:srgbClr val="70AD47">
                    <a:lumMod val="75000"/>
                  </a:srgbClr>
                </a:solidFill>
                <a:effectLst/>
                <a:uLnTx/>
                <a:uFillTx/>
                <a:latin typeface="Calibri"/>
                <a:ea typeface="+mn-ea"/>
                <a:cs typeface="+mn-cs"/>
              </a:rPr>
              <a:t>Sulphuric Acid</a:t>
            </a:r>
          </a:p>
        </p:txBody>
      </p:sp>
      <p:sp>
        <p:nvSpPr>
          <p:cNvPr id="123" name="Arrow: Right 122">
            <a:extLst>
              <a:ext uri="{FF2B5EF4-FFF2-40B4-BE49-F238E27FC236}">
                <a16:creationId xmlns:a16="http://schemas.microsoft.com/office/drawing/2014/main" id="{0D3516BF-27BC-4C44-93DD-810EC57ABD16}"/>
              </a:ext>
            </a:extLst>
          </p:cNvPr>
          <p:cNvSpPr/>
          <p:nvPr/>
        </p:nvSpPr>
        <p:spPr>
          <a:xfrm rot="16200000">
            <a:off x="7936706" y="2003516"/>
            <a:ext cx="181256" cy="156700"/>
          </a:xfrm>
          <a:prstGeom prst="rightArrow">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en-ZA" sz="1662" b="0" i="0" u="none" strike="noStrike" kern="0" cap="none" spc="0" normalizeH="0" baseline="0" noProof="0" dirty="0">
              <a:ln>
                <a:noFill/>
              </a:ln>
              <a:solidFill>
                <a:prstClr val="black"/>
              </a:solidFill>
              <a:effectLst/>
              <a:uLnTx/>
              <a:uFillTx/>
              <a:latin typeface="Calibri"/>
              <a:ea typeface="+mn-ea"/>
              <a:cs typeface="+mn-cs"/>
            </a:endParaRPr>
          </a:p>
        </p:txBody>
      </p:sp>
      <p:sp>
        <p:nvSpPr>
          <p:cNvPr id="128" name="TextBox 127">
            <a:extLst>
              <a:ext uri="{FF2B5EF4-FFF2-40B4-BE49-F238E27FC236}">
                <a16:creationId xmlns:a16="http://schemas.microsoft.com/office/drawing/2014/main" id="{03544D96-2127-44D7-A50E-AE9387C4CDB2}"/>
              </a:ext>
            </a:extLst>
          </p:cNvPr>
          <p:cNvSpPr txBox="1"/>
          <p:nvPr/>
        </p:nvSpPr>
        <p:spPr>
          <a:xfrm>
            <a:off x="6674077" y="4634932"/>
            <a:ext cx="997031" cy="258830"/>
          </a:xfrm>
          <a:prstGeom prst="rect">
            <a:avLst/>
          </a:prstGeom>
          <a:noFill/>
        </p:spPr>
        <p:txBody>
          <a:bodyPr wrap="square" lIns="33231" tIns="33231" rIns="33231" bIns="33231"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1246" b="0" i="0" u="none" strike="noStrike" kern="0" cap="none" spc="0" normalizeH="0" baseline="0" noProof="0" dirty="0">
                <a:ln>
                  <a:noFill/>
                </a:ln>
                <a:solidFill>
                  <a:srgbClr val="70AD47">
                    <a:lumMod val="75000"/>
                  </a:srgbClr>
                </a:solidFill>
                <a:effectLst/>
                <a:uLnTx/>
                <a:uFillTx/>
                <a:latin typeface="Calibri"/>
                <a:ea typeface="+mn-ea"/>
                <a:cs typeface="+mn-cs"/>
              </a:rPr>
              <a:t>Hydrogen</a:t>
            </a:r>
          </a:p>
        </p:txBody>
      </p:sp>
      <p:sp>
        <p:nvSpPr>
          <p:cNvPr id="129" name="TextBox 128">
            <a:extLst>
              <a:ext uri="{FF2B5EF4-FFF2-40B4-BE49-F238E27FC236}">
                <a16:creationId xmlns:a16="http://schemas.microsoft.com/office/drawing/2014/main" id="{45C2060C-E2BD-4F96-9632-9EDCFBA33B05}"/>
              </a:ext>
            </a:extLst>
          </p:cNvPr>
          <p:cNvSpPr txBox="1"/>
          <p:nvPr/>
        </p:nvSpPr>
        <p:spPr>
          <a:xfrm>
            <a:off x="6674077" y="4881142"/>
            <a:ext cx="997031" cy="258830"/>
          </a:xfrm>
          <a:prstGeom prst="rect">
            <a:avLst/>
          </a:prstGeom>
          <a:noFill/>
        </p:spPr>
        <p:txBody>
          <a:bodyPr wrap="square" lIns="33231" tIns="33231" rIns="33231" bIns="33231"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1246" b="0" i="0" u="none" strike="noStrike" kern="0" cap="none" spc="0" normalizeH="0" baseline="0" noProof="0" dirty="0">
                <a:ln>
                  <a:noFill/>
                </a:ln>
                <a:solidFill>
                  <a:srgbClr val="70AD47">
                    <a:lumMod val="75000"/>
                  </a:srgbClr>
                </a:solidFill>
                <a:effectLst/>
                <a:uLnTx/>
                <a:uFillTx/>
                <a:latin typeface="Calibri"/>
                <a:ea typeface="+mn-ea"/>
                <a:cs typeface="+mn-cs"/>
              </a:rPr>
              <a:t>Ammonia</a:t>
            </a:r>
            <a:endParaRPr kumimoji="0" lang="en-ZA" sz="1246" b="0" i="0" u="none" strike="noStrike" kern="0" cap="none" spc="0" normalizeH="0" baseline="-25000" noProof="0" dirty="0">
              <a:ln>
                <a:noFill/>
              </a:ln>
              <a:solidFill>
                <a:srgbClr val="70AD47">
                  <a:lumMod val="75000"/>
                </a:srgbClr>
              </a:solidFill>
              <a:effectLst/>
              <a:uLnTx/>
              <a:uFillTx/>
              <a:latin typeface="Calibri"/>
              <a:ea typeface="+mn-ea"/>
              <a:cs typeface="+mn-cs"/>
            </a:endParaRPr>
          </a:p>
        </p:txBody>
      </p:sp>
      <p:pic>
        <p:nvPicPr>
          <p:cNvPr id="132" name="Picture 4" descr="Image result for clipart transmission line tower">
            <a:extLst>
              <a:ext uri="{FF2B5EF4-FFF2-40B4-BE49-F238E27FC236}">
                <a16:creationId xmlns:a16="http://schemas.microsoft.com/office/drawing/2014/main" id="{8E3229AC-F6F0-4399-88ED-BDE5FD85BBE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96" r="24490"/>
          <a:stretch/>
        </p:blipFill>
        <p:spPr bwMode="auto">
          <a:xfrm>
            <a:off x="5622748" y="2233134"/>
            <a:ext cx="465282" cy="910269"/>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Image result for Electric vehicle">
            <a:extLst>
              <a:ext uri="{FF2B5EF4-FFF2-40B4-BE49-F238E27FC236}">
                <a16:creationId xmlns:a16="http://schemas.microsoft.com/office/drawing/2014/main" id="{7E6FCEBB-0F85-4BEA-A79D-166D83C0C2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949901" y="3232807"/>
            <a:ext cx="721092" cy="350045"/>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6" descr="Image result for clipart chargepoint electric vehicle">
            <a:extLst>
              <a:ext uri="{FF2B5EF4-FFF2-40B4-BE49-F238E27FC236}">
                <a16:creationId xmlns:a16="http://schemas.microsoft.com/office/drawing/2014/main" id="{3E80A32B-C705-4BE4-A606-A21D9E16F2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3914" y="3174660"/>
            <a:ext cx="437734" cy="437734"/>
          </a:xfrm>
          <a:prstGeom prst="rect">
            <a:avLst/>
          </a:prstGeom>
          <a:noFill/>
          <a:extLst>
            <a:ext uri="{909E8E84-426E-40DD-AFC4-6F175D3DCCD1}">
              <a14:hiddenFill xmlns:a14="http://schemas.microsoft.com/office/drawing/2010/main">
                <a:solidFill>
                  <a:srgbClr val="FFFFFF"/>
                </a:solidFill>
              </a14:hiddenFill>
            </a:ext>
          </a:extLst>
        </p:spPr>
      </p:pic>
      <p:sp>
        <p:nvSpPr>
          <p:cNvPr id="148" name="TextBox 147">
            <a:extLst>
              <a:ext uri="{FF2B5EF4-FFF2-40B4-BE49-F238E27FC236}">
                <a16:creationId xmlns:a16="http://schemas.microsoft.com/office/drawing/2014/main" id="{1C1460A6-C5F0-4761-8328-4F656732070E}"/>
              </a:ext>
            </a:extLst>
          </p:cNvPr>
          <p:cNvSpPr txBox="1"/>
          <p:nvPr/>
        </p:nvSpPr>
        <p:spPr>
          <a:xfrm>
            <a:off x="3775677" y="4634932"/>
            <a:ext cx="997031" cy="258830"/>
          </a:xfrm>
          <a:prstGeom prst="rect">
            <a:avLst/>
          </a:prstGeom>
          <a:noFill/>
        </p:spPr>
        <p:txBody>
          <a:bodyPr wrap="square" lIns="33231" tIns="33231" rIns="33231" bIns="33231"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1246" b="0" i="0" u="none" strike="noStrike" kern="0" cap="none" spc="0" normalizeH="0" baseline="0" noProof="0" dirty="0">
                <a:ln>
                  <a:noFill/>
                </a:ln>
                <a:solidFill>
                  <a:prstClr val="black"/>
                </a:solidFill>
                <a:effectLst/>
                <a:uLnTx/>
                <a:uFillTx/>
                <a:latin typeface="Calibri"/>
                <a:ea typeface="+mn-ea"/>
                <a:cs typeface="+mn-cs"/>
              </a:rPr>
              <a:t>Green H</a:t>
            </a:r>
            <a:r>
              <a:rPr kumimoji="0" lang="en-ZA" sz="1246" b="0" i="0" u="none" strike="noStrike" kern="0" cap="none" spc="0" normalizeH="0" baseline="-25000" noProof="0" dirty="0">
                <a:ln>
                  <a:noFill/>
                </a:ln>
                <a:solidFill>
                  <a:prstClr val="black"/>
                </a:solidFill>
                <a:effectLst/>
                <a:uLnTx/>
                <a:uFillTx/>
                <a:latin typeface="Calibri"/>
                <a:ea typeface="+mn-ea"/>
                <a:cs typeface="+mn-cs"/>
              </a:rPr>
              <a:t>2</a:t>
            </a:r>
          </a:p>
        </p:txBody>
      </p:sp>
      <p:sp>
        <p:nvSpPr>
          <p:cNvPr id="149" name="TextBox 148">
            <a:extLst>
              <a:ext uri="{FF2B5EF4-FFF2-40B4-BE49-F238E27FC236}">
                <a16:creationId xmlns:a16="http://schemas.microsoft.com/office/drawing/2014/main" id="{0BC1E2D2-BAA4-49A3-A202-C0F14CFF844D}"/>
              </a:ext>
            </a:extLst>
          </p:cNvPr>
          <p:cNvSpPr txBox="1"/>
          <p:nvPr/>
        </p:nvSpPr>
        <p:spPr>
          <a:xfrm>
            <a:off x="3775677" y="4881142"/>
            <a:ext cx="997031" cy="258830"/>
          </a:xfrm>
          <a:prstGeom prst="rect">
            <a:avLst/>
          </a:prstGeom>
          <a:noFill/>
        </p:spPr>
        <p:txBody>
          <a:bodyPr wrap="square" lIns="33231" tIns="33231" rIns="33231" bIns="33231"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1246" b="0" i="0" u="none" strike="noStrike" kern="0" cap="none" spc="0" normalizeH="0" baseline="0" noProof="0" dirty="0">
                <a:ln>
                  <a:noFill/>
                </a:ln>
                <a:solidFill>
                  <a:prstClr val="black"/>
                </a:solidFill>
                <a:effectLst/>
                <a:uLnTx/>
                <a:uFillTx/>
                <a:latin typeface="Calibri"/>
                <a:ea typeface="+mn-ea"/>
                <a:cs typeface="+mn-cs"/>
              </a:rPr>
              <a:t>Green NH</a:t>
            </a:r>
            <a:r>
              <a:rPr kumimoji="0" lang="en-ZA" sz="1246" b="0" i="0" u="none" strike="noStrike" kern="0" cap="none" spc="0" normalizeH="0" baseline="-25000" noProof="0" dirty="0">
                <a:ln>
                  <a:noFill/>
                </a:ln>
                <a:solidFill>
                  <a:prstClr val="black"/>
                </a:solidFill>
                <a:effectLst/>
                <a:uLnTx/>
                <a:uFillTx/>
                <a:latin typeface="Calibri"/>
                <a:ea typeface="+mn-ea"/>
                <a:cs typeface="+mn-cs"/>
              </a:rPr>
              <a:t>3</a:t>
            </a:r>
          </a:p>
        </p:txBody>
      </p:sp>
      <p:sp>
        <p:nvSpPr>
          <p:cNvPr id="150" name="TextBox 149">
            <a:extLst>
              <a:ext uri="{FF2B5EF4-FFF2-40B4-BE49-F238E27FC236}">
                <a16:creationId xmlns:a16="http://schemas.microsoft.com/office/drawing/2014/main" id="{C1C9AC11-39C3-4C6F-8ECF-7D73E5CF53A5}"/>
              </a:ext>
            </a:extLst>
          </p:cNvPr>
          <p:cNvSpPr txBox="1"/>
          <p:nvPr/>
        </p:nvSpPr>
        <p:spPr>
          <a:xfrm>
            <a:off x="6538634" y="4390851"/>
            <a:ext cx="2416154" cy="258830"/>
          </a:xfrm>
          <a:prstGeom prst="rect">
            <a:avLst/>
          </a:prstGeom>
          <a:noFill/>
        </p:spPr>
        <p:txBody>
          <a:bodyPr wrap="square" lIns="33231" tIns="33231" rIns="33231" bIns="33231" rtlCol="0">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en-ZA" sz="1246" b="1" i="0" u="sng" strike="noStrike" kern="0" cap="none" spc="0" normalizeH="0" baseline="0" noProof="0" dirty="0">
                <a:ln>
                  <a:noFill/>
                </a:ln>
                <a:solidFill>
                  <a:srgbClr val="70AD47">
                    <a:lumMod val="75000"/>
                  </a:srgbClr>
                </a:solidFill>
                <a:effectLst/>
                <a:uLnTx/>
                <a:uFillTx/>
                <a:latin typeface="Calibri"/>
                <a:ea typeface="+mn-ea"/>
                <a:cs typeface="+mn-cs"/>
              </a:rPr>
              <a:t>Green Onsite Commodities &amp; Jobs</a:t>
            </a:r>
          </a:p>
        </p:txBody>
      </p:sp>
      <p:sp>
        <p:nvSpPr>
          <p:cNvPr id="151" name="TextBox 150">
            <a:extLst>
              <a:ext uri="{FF2B5EF4-FFF2-40B4-BE49-F238E27FC236}">
                <a16:creationId xmlns:a16="http://schemas.microsoft.com/office/drawing/2014/main" id="{C36749B7-F0FA-40A8-BAEF-42F1F19A92F0}"/>
              </a:ext>
            </a:extLst>
          </p:cNvPr>
          <p:cNvSpPr txBox="1"/>
          <p:nvPr/>
        </p:nvSpPr>
        <p:spPr>
          <a:xfrm>
            <a:off x="6588336" y="1757243"/>
            <a:ext cx="1362947" cy="258830"/>
          </a:xfrm>
          <a:prstGeom prst="rect">
            <a:avLst/>
          </a:prstGeom>
          <a:noFill/>
        </p:spPr>
        <p:txBody>
          <a:bodyPr wrap="square" lIns="33231" tIns="33231" rIns="33231" bIns="33231"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1246" b="1" i="0" u="sng" strike="noStrike" kern="0" cap="none" spc="0" normalizeH="0" baseline="0" noProof="0" dirty="0">
                <a:ln>
                  <a:noFill/>
                </a:ln>
                <a:solidFill>
                  <a:srgbClr val="70AD47">
                    <a:lumMod val="75000"/>
                  </a:srgbClr>
                </a:solidFill>
                <a:effectLst/>
                <a:uLnTx/>
                <a:uFillTx/>
                <a:latin typeface="Calibri"/>
                <a:ea typeface="+mn-ea"/>
                <a:cs typeface="+mn-cs"/>
              </a:rPr>
              <a:t>Greener Electricity</a:t>
            </a:r>
          </a:p>
        </p:txBody>
      </p:sp>
      <p:cxnSp>
        <p:nvCxnSpPr>
          <p:cNvPr id="152" name="Straight Arrow Connector 151">
            <a:extLst>
              <a:ext uri="{FF2B5EF4-FFF2-40B4-BE49-F238E27FC236}">
                <a16:creationId xmlns:a16="http://schemas.microsoft.com/office/drawing/2014/main" id="{8E10F9E5-AC8B-45C4-B3B5-9FF963DA20AC}"/>
              </a:ext>
            </a:extLst>
          </p:cNvPr>
          <p:cNvCxnSpPr>
            <a:cxnSpLocks/>
          </p:cNvCxnSpPr>
          <p:nvPr/>
        </p:nvCxnSpPr>
        <p:spPr>
          <a:xfrm flipH="1">
            <a:off x="4554804" y="4805393"/>
            <a:ext cx="162447" cy="0"/>
          </a:xfrm>
          <a:prstGeom prst="straightConnector1">
            <a:avLst/>
          </a:prstGeom>
          <a:noFill/>
          <a:ln w="6350" cap="flat" cmpd="sng" algn="ctr">
            <a:solidFill>
              <a:sysClr val="windowText" lastClr="000000"/>
            </a:solidFill>
            <a:prstDash val="solid"/>
            <a:miter lim="800000"/>
            <a:headEnd type="triangle" w="med" len="med"/>
            <a:tailEnd type="none" w="med" len="med"/>
          </a:ln>
          <a:effectLst/>
        </p:spPr>
      </p:cxnSp>
      <p:cxnSp>
        <p:nvCxnSpPr>
          <p:cNvPr id="153" name="Straight Arrow Connector 152">
            <a:extLst>
              <a:ext uri="{FF2B5EF4-FFF2-40B4-BE49-F238E27FC236}">
                <a16:creationId xmlns:a16="http://schemas.microsoft.com/office/drawing/2014/main" id="{D0C78610-7F5F-48AC-9A92-51E6D16A71BE}"/>
              </a:ext>
            </a:extLst>
          </p:cNvPr>
          <p:cNvCxnSpPr>
            <a:cxnSpLocks/>
          </p:cNvCxnSpPr>
          <p:nvPr/>
        </p:nvCxnSpPr>
        <p:spPr>
          <a:xfrm flipH="1">
            <a:off x="4554804" y="5034141"/>
            <a:ext cx="162447" cy="0"/>
          </a:xfrm>
          <a:prstGeom prst="straightConnector1">
            <a:avLst/>
          </a:prstGeom>
          <a:noFill/>
          <a:ln w="6350" cap="flat" cmpd="sng" algn="ctr">
            <a:solidFill>
              <a:sysClr val="windowText" lastClr="000000"/>
            </a:solidFill>
            <a:prstDash val="solid"/>
            <a:miter lim="800000"/>
            <a:headEnd type="triangle" w="med" len="med"/>
            <a:tailEnd type="none" w="med" len="med"/>
          </a:ln>
          <a:effectLst/>
        </p:spPr>
      </p:cxnSp>
      <p:pic>
        <p:nvPicPr>
          <p:cNvPr id="154" name="Picture 2" descr="4-Solar Panel Ground Mount Bracket Kit">
            <a:extLst>
              <a:ext uri="{FF2B5EF4-FFF2-40B4-BE49-F238E27FC236}">
                <a16:creationId xmlns:a16="http://schemas.microsoft.com/office/drawing/2014/main" id="{FDB8F53E-E0BA-4E56-B354-2AED9F82B52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9236" y="4692945"/>
            <a:ext cx="959548" cy="482972"/>
          </a:xfrm>
          <a:prstGeom prst="rect">
            <a:avLst/>
          </a:prstGeom>
          <a:noFill/>
          <a:extLst>
            <a:ext uri="{909E8E84-426E-40DD-AFC4-6F175D3DCCD1}">
              <a14:hiddenFill xmlns:a14="http://schemas.microsoft.com/office/drawing/2010/main">
                <a:solidFill>
                  <a:srgbClr val="FFFFFF"/>
                </a:solidFill>
              </a14:hiddenFill>
            </a:ext>
          </a:extLst>
        </p:spPr>
      </p:pic>
      <p:cxnSp>
        <p:nvCxnSpPr>
          <p:cNvPr id="155" name="Connector: Elbow 154">
            <a:extLst>
              <a:ext uri="{FF2B5EF4-FFF2-40B4-BE49-F238E27FC236}">
                <a16:creationId xmlns:a16="http://schemas.microsoft.com/office/drawing/2014/main" id="{EDF871B1-38CF-4BDE-A9BA-94B371540F51}"/>
              </a:ext>
            </a:extLst>
          </p:cNvPr>
          <p:cNvCxnSpPr>
            <a:stCxn id="154" idx="3"/>
            <a:endCxn id="148" idx="1"/>
          </p:cNvCxnSpPr>
          <p:nvPr/>
        </p:nvCxnSpPr>
        <p:spPr>
          <a:xfrm flipV="1">
            <a:off x="3538784" y="4764347"/>
            <a:ext cx="236893" cy="170084"/>
          </a:xfrm>
          <a:prstGeom prst="bentConnector3">
            <a:avLst>
              <a:gd name="adj1" fmla="val 50000"/>
            </a:avLst>
          </a:prstGeom>
          <a:noFill/>
          <a:ln w="6350" cap="flat" cmpd="sng" algn="ctr">
            <a:solidFill>
              <a:sysClr val="windowText" lastClr="000000"/>
            </a:solidFill>
            <a:prstDash val="solid"/>
            <a:miter lim="800000"/>
            <a:tailEnd type="triangle"/>
          </a:ln>
          <a:effectLst/>
        </p:spPr>
      </p:cxnSp>
      <p:cxnSp>
        <p:nvCxnSpPr>
          <p:cNvPr id="156" name="Connector: Elbow 155">
            <a:extLst>
              <a:ext uri="{FF2B5EF4-FFF2-40B4-BE49-F238E27FC236}">
                <a16:creationId xmlns:a16="http://schemas.microsoft.com/office/drawing/2014/main" id="{BE1E1297-D814-4DE3-9338-0A608D29A4B3}"/>
              </a:ext>
            </a:extLst>
          </p:cNvPr>
          <p:cNvCxnSpPr>
            <a:stCxn id="154" idx="3"/>
            <a:endCxn id="149" idx="1"/>
          </p:cNvCxnSpPr>
          <p:nvPr/>
        </p:nvCxnSpPr>
        <p:spPr>
          <a:xfrm>
            <a:off x="3538784" y="4934431"/>
            <a:ext cx="236893" cy="76126"/>
          </a:xfrm>
          <a:prstGeom prst="bentConnector3">
            <a:avLst>
              <a:gd name="adj1" fmla="val 50000"/>
            </a:avLst>
          </a:prstGeom>
          <a:noFill/>
          <a:ln w="6350" cap="flat" cmpd="sng" algn="ctr">
            <a:solidFill>
              <a:sysClr val="windowText" lastClr="000000"/>
            </a:solidFill>
            <a:prstDash val="solid"/>
            <a:miter lim="800000"/>
            <a:tailEnd type="triangle"/>
          </a:ln>
          <a:effectLst/>
        </p:spPr>
      </p:cxnSp>
      <p:pic>
        <p:nvPicPr>
          <p:cNvPr id="157" name="Picture 4" descr="Image result for clip art residential">
            <a:extLst>
              <a:ext uri="{FF2B5EF4-FFF2-40B4-BE49-F238E27FC236}">
                <a16:creationId xmlns:a16="http://schemas.microsoft.com/office/drawing/2014/main" id="{9FF84D94-ADCD-4E27-B943-F25B216F58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33914" y="2017584"/>
            <a:ext cx="296472" cy="279787"/>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6" descr="Image result for clip art industrial">
            <a:extLst>
              <a:ext uri="{FF2B5EF4-FFF2-40B4-BE49-F238E27FC236}">
                <a16:creationId xmlns:a16="http://schemas.microsoft.com/office/drawing/2014/main" id="{089CB89E-CAD9-433B-9864-16E7BFD8358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33914" y="2372267"/>
            <a:ext cx="296472" cy="296472"/>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0" descr="Related image">
            <a:extLst>
              <a:ext uri="{FF2B5EF4-FFF2-40B4-BE49-F238E27FC236}">
                <a16:creationId xmlns:a16="http://schemas.microsoft.com/office/drawing/2014/main" id="{542116E4-A49E-46C8-94BA-C3B9AB74B4A9}"/>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9676" t="17847" r="29055" b="31403"/>
          <a:stretch/>
        </p:blipFill>
        <p:spPr bwMode="auto">
          <a:xfrm flipH="1">
            <a:off x="6633914" y="2729179"/>
            <a:ext cx="337176" cy="437734"/>
          </a:xfrm>
          <a:prstGeom prst="rect">
            <a:avLst/>
          </a:prstGeom>
          <a:noFill/>
          <a:extLst>
            <a:ext uri="{909E8E84-426E-40DD-AFC4-6F175D3DCCD1}">
              <a14:hiddenFill xmlns:a14="http://schemas.microsoft.com/office/drawing/2010/main">
                <a:solidFill>
                  <a:srgbClr val="FFFFFF"/>
                </a:solidFill>
              </a14:hiddenFill>
            </a:ext>
          </a:extLst>
        </p:spPr>
      </p:pic>
      <p:cxnSp>
        <p:nvCxnSpPr>
          <p:cNvPr id="160" name="Connector: Elbow 159">
            <a:extLst>
              <a:ext uri="{FF2B5EF4-FFF2-40B4-BE49-F238E27FC236}">
                <a16:creationId xmlns:a16="http://schemas.microsoft.com/office/drawing/2014/main" id="{71D4FAAA-83DE-4146-BD0A-ADC2389F318A}"/>
              </a:ext>
            </a:extLst>
          </p:cNvPr>
          <p:cNvCxnSpPr>
            <a:stCxn id="132" idx="3"/>
            <a:endCxn id="157" idx="1"/>
          </p:cNvCxnSpPr>
          <p:nvPr/>
        </p:nvCxnSpPr>
        <p:spPr>
          <a:xfrm flipV="1">
            <a:off x="6088030" y="2157478"/>
            <a:ext cx="545884" cy="530790"/>
          </a:xfrm>
          <a:prstGeom prst="bentConnector3">
            <a:avLst>
              <a:gd name="adj1" fmla="val 50000"/>
            </a:avLst>
          </a:prstGeom>
          <a:noFill/>
          <a:ln w="6350" cap="flat" cmpd="sng" algn="ctr">
            <a:solidFill>
              <a:sysClr val="windowText" lastClr="000000"/>
            </a:solidFill>
            <a:prstDash val="solid"/>
            <a:miter lim="800000"/>
            <a:tailEnd type="triangle"/>
          </a:ln>
          <a:effectLst/>
        </p:spPr>
      </p:cxnSp>
      <p:cxnSp>
        <p:nvCxnSpPr>
          <p:cNvPr id="161" name="Connector: Elbow 160">
            <a:extLst>
              <a:ext uri="{FF2B5EF4-FFF2-40B4-BE49-F238E27FC236}">
                <a16:creationId xmlns:a16="http://schemas.microsoft.com/office/drawing/2014/main" id="{ABEB0E4D-7681-4734-BE20-FEF1F7545DB5}"/>
              </a:ext>
            </a:extLst>
          </p:cNvPr>
          <p:cNvCxnSpPr>
            <a:stCxn id="132" idx="3"/>
            <a:endCxn id="158" idx="1"/>
          </p:cNvCxnSpPr>
          <p:nvPr/>
        </p:nvCxnSpPr>
        <p:spPr>
          <a:xfrm flipV="1">
            <a:off x="6088030" y="2520504"/>
            <a:ext cx="545884" cy="167765"/>
          </a:xfrm>
          <a:prstGeom prst="bentConnector3">
            <a:avLst>
              <a:gd name="adj1" fmla="val 50000"/>
            </a:avLst>
          </a:prstGeom>
          <a:noFill/>
          <a:ln w="6350" cap="flat" cmpd="sng" algn="ctr">
            <a:solidFill>
              <a:sysClr val="windowText" lastClr="000000"/>
            </a:solidFill>
            <a:prstDash val="solid"/>
            <a:miter lim="800000"/>
            <a:tailEnd type="triangle"/>
          </a:ln>
          <a:effectLst/>
        </p:spPr>
      </p:cxnSp>
      <p:cxnSp>
        <p:nvCxnSpPr>
          <p:cNvPr id="162" name="Connector: Elbow 161">
            <a:extLst>
              <a:ext uri="{FF2B5EF4-FFF2-40B4-BE49-F238E27FC236}">
                <a16:creationId xmlns:a16="http://schemas.microsoft.com/office/drawing/2014/main" id="{EE4D4DA6-3396-4F52-9C49-5DDD8CD70C4A}"/>
              </a:ext>
            </a:extLst>
          </p:cNvPr>
          <p:cNvCxnSpPr>
            <a:stCxn id="132" idx="3"/>
            <a:endCxn id="159" idx="3"/>
          </p:cNvCxnSpPr>
          <p:nvPr/>
        </p:nvCxnSpPr>
        <p:spPr>
          <a:xfrm>
            <a:off x="6088030" y="2688268"/>
            <a:ext cx="545884" cy="259778"/>
          </a:xfrm>
          <a:prstGeom prst="bentConnector3">
            <a:avLst>
              <a:gd name="adj1" fmla="val 50000"/>
            </a:avLst>
          </a:prstGeom>
          <a:noFill/>
          <a:ln w="6350" cap="flat" cmpd="sng" algn="ctr">
            <a:solidFill>
              <a:sysClr val="windowText" lastClr="000000"/>
            </a:solidFill>
            <a:prstDash val="solid"/>
            <a:miter lim="800000"/>
            <a:tailEnd type="triangle"/>
          </a:ln>
          <a:effectLst/>
        </p:spPr>
      </p:cxnSp>
      <p:cxnSp>
        <p:nvCxnSpPr>
          <p:cNvPr id="163" name="Connector: Elbow 162">
            <a:extLst>
              <a:ext uri="{FF2B5EF4-FFF2-40B4-BE49-F238E27FC236}">
                <a16:creationId xmlns:a16="http://schemas.microsoft.com/office/drawing/2014/main" id="{A8B478C0-B63D-4DFE-A924-24726B8D5AA1}"/>
              </a:ext>
            </a:extLst>
          </p:cNvPr>
          <p:cNvCxnSpPr>
            <a:stCxn id="132" idx="3"/>
            <a:endCxn id="147" idx="1"/>
          </p:cNvCxnSpPr>
          <p:nvPr/>
        </p:nvCxnSpPr>
        <p:spPr>
          <a:xfrm>
            <a:off x="6088030" y="2688269"/>
            <a:ext cx="545884" cy="705259"/>
          </a:xfrm>
          <a:prstGeom prst="bentConnector3">
            <a:avLst>
              <a:gd name="adj1" fmla="val 50000"/>
            </a:avLst>
          </a:prstGeom>
          <a:noFill/>
          <a:ln w="6350" cap="flat" cmpd="sng" algn="ctr">
            <a:solidFill>
              <a:sysClr val="windowText" lastClr="000000"/>
            </a:solidFill>
            <a:prstDash val="solid"/>
            <a:miter lim="800000"/>
            <a:tailEnd type="triangle"/>
          </a:ln>
          <a:effectLst/>
        </p:spPr>
      </p:cxnSp>
      <p:sp>
        <p:nvSpPr>
          <p:cNvPr id="164" name="TextBox 163">
            <a:extLst>
              <a:ext uri="{FF2B5EF4-FFF2-40B4-BE49-F238E27FC236}">
                <a16:creationId xmlns:a16="http://schemas.microsoft.com/office/drawing/2014/main" id="{2C7A8B8A-90AD-42B9-96C2-158395015356}"/>
              </a:ext>
            </a:extLst>
          </p:cNvPr>
          <p:cNvSpPr txBox="1"/>
          <p:nvPr/>
        </p:nvSpPr>
        <p:spPr>
          <a:xfrm>
            <a:off x="6997779" y="2026445"/>
            <a:ext cx="1095397" cy="258830"/>
          </a:xfrm>
          <a:prstGeom prst="rect">
            <a:avLst/>
          </a:prstGeom>
          <a:noFill/>
        </p:spPr>
        <p:txBody>
          <a:bodyPr wrap="square" lIns="33231" tIns="33231" rIns="33231" bIns="33231"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1246" b="0" i="0" u="none" strike="noStrike" kern="0" cap="none" spc="0" normalizeH="0" baseline="0" noProof="0" dirty="0">
                <a:ln>
                  <a:noFill/>
                </a:ln>
                <a:solidFill>
                  <a:srgbClr val="70AD47">
                    <a:lumMod val="75000"/>
                  </a:srgbClr>
                </a:solidFill>
                <a:effectLst/>
                <a:uLnTx/>
                <a:uFillTx/>
                <a:latin typeface="Calibri"/>
                <a:ea typeface="+mn-ea"/>
                <a:cs typeface="+mn-cs"/>
              </a:rPr>
              <a:t>Residential</a:t>
            </a:r>
          </a:p>
        </p:txBody>
      </p:sp>
      <p:sp>
        <p:nvSpPr>
          <p:cNvPr id="165" name="TextBox 164">
            <a:extLst>
              <a:ext uri="{FF2B5EF4-FFF2-40B4-BE49-F238E27FC236}">
                <a16:creationId xmlns:a16="http://schemas.microsoft.com/office/drawing/2014/main" id="{ADCCB1C0-5187-4F3E-8D8C-37F6DA6AAD11}"/>
              </a:ext>
            </a:extLst>
          </p:cNvPr>
          <p:cNvSpPr txBox="1"/>
          <p:nvPr/>
        </p:nvSpPr>
        <p:spPr>
          <a:xfrm>
            <a:off x="6997779" y="2385594"/>
            <a:ext cx="1095397" cy="258830"/>
          </a:xfrm>
          <a:prstGeom prst="rect">
            <a:avLst/>
          </a:prstGeom>
          <a:noFill/>
        </p:spPr>
        <p:txBody>
          <a:bodyPr wrap="square" lIns="33231" tIns="33231" rIns="33231" bIns="33231"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1246" b="0" i="0" u="none" strike="noStrike" kern="0" cap="none" spc="0" normalizeH="0" baseline="0" noProof="0" dirty="0">
                <a:ln>
                  <a:noFill/>
                </a:ln>
                <a:solidFill>
                  <a:srgbClr val="70AD47">
                    <a:lumMod val="75000"/>
                  </a:srgbClr>
                </a:solidFill>
                <a:effectLst/>
                <a:uLnTx/>
                <a:uFillTx/>
                <a:latin typeface="Calibri"/>
                <a:ea typeface="+mn-ea"/>
                <a:cs typeface="+mn-cs"/>
              </a:rPr>
              <a:t>Industrial</a:t>
            </a:r>
          </a:p>
        </p:txBody>
      </p:sp>
      <p:sp>
        <p:nvSpPr>
          <p:cNvPr id="166" name="TextBox 165">
            <a:extLst>
              <a:ext uri="{FF2B5EF4-FFF2-40B4-BE49-F238E27FC236}">
                <a16:creationId xmlns:a16="http://schemas.microsoft.com/office/drawing/2014/main" id="{A314042F-9A93-479C-92A7-95C002D98B03}"/>
              </a:ext>
            </a:extLst>
          </p:cNvPr>
          <p:cNvSpPr txBox="1"/>
          <p:nvPr/>
        </p:nvSpPr>
        <p:spPr>
          <a:xfrm>
            <a:off x="6997779" y="2789559"/>
            <a:ext cx="1095397" cy="258830"/>
          </a:xfrm>
          <a:prstGeom prst="rect">
            <a:avLst/>
          </a:prstGeom>
          <a:noFill/>
        </p:spPr>
        <p:txBody>
          <a:bodyPr wrap="square" lIns="33231" tIns="33231" rIns="33231" bIns="33231"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1246" b="0" i="0" u="none" strike="noStrike" kern="0" cap="none" spc="0" normalizeH="0" baseline="0" noProof="0" dirty="0">
                <a:ln>
                  <a:noFill/>
                </a:ln>
                <a:solidFill>
                  <a:srgbClr val="70AD47">
                    <a:lumMod val="75000"/>
                  </a:srgbClr>
                </a:solidFill>
                <a:effectLst/>
                <a:uLnTx/>
                <a:uFillTx/>
                <a:latin typeface="Calibri"/>
                <a:ea typeface="+mn-ea"/>
                <a:cs typeface="+mn-cs"/>
              </a:rPr>
              <a:t>Mining</a:t>
            </a:r>
          </a:p>
        </p:txBody>
      </p:sp>
      <p:sp>
        <p:nvSpPr>
          <p:cNvPr id="167" name="TextBox 166">
            <a:extLst>
              <a:ext uri="{FF2B5EF4-FFF2-40B4-BE49-F238E27FC236}">
                <a16:creationId xmlns:a16="http://schemas.microsoft.com/office/drawing/2014/main" id="{F03953B7-4A7A-4C20-AEC9-4D629167A9DC}"/>
              </a:ext>
            </a:extLst>
          </p:cNvPr>
          <p:cNvSpPr txBox="1"/>
          <p:nvPr/>
        </p:nvSpPr>
        <p:spPr>
          <a:xfrm>
            <a:off x="7592144" y="3244160"/>
            <a:ext cx="309136" cy="258830"/>
          </a:xfrm>
          <a:prstGeom prst="rect">
            <a:avLst/>
          </a:prstGeom>
          <a:noFill/>
        </p:spPr>
        <p:txBody>
          <a:bodyPr wrap="square" lIns="33231" tIns="33231" rIns="33231" bIns="33231"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1246" b="0" i="0" u="none" strike="noStrike" kern="0" cap="none" spc="0" normalizeH="0" baseline="0" noProof="0" dirty="0">
                <a:ln>
                  <a:noFill/>
                </a:ln>
                <a:solidFill>
                  <a:srgbClr val="70AD47">
                    <a:lumMod val="75000"/>
                  </a:srgbClr>
                </a:solidFill>
                <a:effectLst/>
                <a:uLnTx/>
                <a:uFillTx/>
                <a:latin typeface="Calibri"/>
                <a:ea typeface="+mn-ea"/>
                <a:cs typeface="+mn-cs"/>
              </a:rPr>
              <a:t>EV</a:t>
            </a:r>
          </a:p>
        </p:txBody>
      </p:sp>
      <p:sp>
        <p:nvSpPr>
          <p:cNvPr id="168" name="TextBox 167">
            <a:extLst>
              <a:ext uri="{FF2B5EF4-FFF2-40B4-BE49-F238E27FC236}">
                <a16:creationId xmlns:a16="http://schemas.microsoft.com/office/drawing/2014/main" id="{5CA2A1CF-391C-4872-AED5-6C2E26DB2688}"/>
              </a:ext>
            </a:extLst>
          </p:cNvPr>
          <p:cNvSpPr txBox="1"/>
          <p:nvPr/>
        </p:nvSpPr>
        <p:spPr>
          <a:xfrm>
            <a:off x="2443589" y="5124082"/>
            <a:ext cx="1145565" cy="404726"/>
          </a:xfrm>
          <a:prstGeom prst="rect">
            <a:avLst/>
          </a:prstGeom>
          <a:noFill/>
        </p:spPr>
        <p:txBody>
          <a:bodyPr wrap="square" rtlCol="0">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en-ZA" sz="1015" b="0" i="0" u="none" strike="noStrike" kern="0" cap="none" spc="0" normalizeH="0" baseline="0" noProof="0" dirty="0">
                <a:ln>
                  <a:noFill/>
                </a:ln>
                <a:solidFill>
                  <a:prstClr val="black"/>
                </a:solidFill>
                <a:effectLst/>
                <a:uLnTx/>
                <a:uFillTx/>
                <a:latin typeface="Calibri"/>
                <a:ea typeface="+mn-ea"/>
                <a:cs typeface="+mn-cs"/>
              </a:rPr>
              <a:t>Renewable Energy</a:t>
            </a:r>
          </a:p>
        </p:txBody>
      </p:sp>
      <p:sp>
        <p:nvSpPr>
          <p:cNvPr id="169" name="TextBox 168">
            <a:extLst>
              <a:ext uri="{FF2B5EF4-FFF2-40B4-BE49-F238E27FC236}">
                <a16:creationId xmlns:a16="http://schemas.microsoft.com/office/drawing/2014/main" id="{B01B117A-B780-4ED7-ABA7-B413BEAED069}"/>
              </a:ext>
            </a:extLst>
          </p:cNvPr>
          <p:cNvSpPr txBox="1"/>
          <p:nvPr/>
        </p:nvSpPr>
        <p:spPr>
          <a:xfrm>
            <a:off x="8262029" y="1761607"/>
            <a:ext cx="870177" cy="258830"/>
          </a:xfrm>
          <a:prstGeom prst="rect">
            <a:avLst/>
          </a:prstGeom>
          <a:noFill/>
        </p:spPr>
        <p:txBody>
          <a:bodyPr wrap="square" lIns="33231" tIns="33231" rIns="33231" bIns="33231"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1246" b="1" i="0" u="sng" strike="noStrike" kern="0" cap="none" spc="0" normalizeH="0" baseline="0" noProof="0" dirty="0">
                <a:ln>
                  <a:noFill/>
                </a:ln>
                <a:solidFill>
                  <a:srgbClr val="70AD47">
                    <a:lumMod val="75000"/>
                  </a:srgbClr>
                </a:solidFill>
                <a:effectLst/>
                <a:uLnTx/>
                <a:uFillTx/>
                <a:latin typeface="Calibri"/>
                <a:ea typeface="+mn-ea"/>
                <a:cs typeface="+mn-cs"/>
              </a:rPr>
              <a:t>Flue Gas</a:t>
            </a:r>
          </a:p>
        </p:txBody>
      </p:sp>
      <p:sp>
        <p:nvSpPr>
          <p:cNvPr id="170" name="TextBox 169">
            <a:extLst>
              <a:ext uri="{FF2B5EF4-FFF2-40B4-BE49-F238E27FC236}">
                <a16:creationId xmlns:a16="http://schemas.microsoft.com/office/drawing/2014/main" id="{6ADCD7B2-B536-4171-8FE2-7304FF6F3517}"/>
              </a:ext>
            </a:extLst>
          </p:cNvPr>
          <p:cNvSpPr txBox="1"/>
          <p:nvPr/>
        </p:nvSpPr>
        <p:spPr>
          <a:xfrm>
            <a:off x="8267757" y="2000323"/>
            <a:ext cx="820672" cy="749093"/>
          </a:xfrm>
          <a:prstGeom prst="rect">
            <a:avLst/>
          </a:prstGeom>
          <a:noFill/>
        </p:spPr>
        <p:txBody>
          <a:bodyPr wrap="square" lIns="33231" tIns="33231" rIns="33231" bIns="33231"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1108" b="0" i="0" u="none" strike="noStrike" kern="0" cap="none" spc="0" normalizeH="0" baseline="0" noProof="0" dirty="0">
                <a:ln>
                  <a:noFill/>
                </a:ln>
                <a:solidFill>
                  <a:srgbClr val="70AD47">
                    <a:lumMod val="75000"/>
                  </a:srgbClr>
                </a:solidFill>
                <a:effectLst/>
                <a:uLnTx/>
                <a:uFillTx/>
                <a:latin typeface="Calibri"/>
                <a:ea typeface="+mn-ea"/>
                <a:cs typeface="+mn-cs"/>
              </a:rPr>
              <a:t>Compliance &amp; Beyond</a:t>
            </a: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1108" b="0" i="0" u="none" strike="noStrike" kern="0" cap="none" spc="0" normalizeH="0" baseline="0" noProof="0" dirty="0">
                <a:ln>
                  <a:noFill/>
                </a:ln>
                <a:solidFill>
                  <a:srgbClr val="70AD47">
                    <a:lumMod val="75000"/>
                  </a:srgbClr>
                </a:solidFill>
                <a:effectLst/>
                <a:uLnTx/>
                <a:uFillTx/>
                <a:latin typeface="Calibri"/>
                <a:ea typeface="+mn-ea"/>
                <a:cs typeface="+mn-cs"/>
              </a:rPr>
              <a:t>Clean Air</a:t>
            </a: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1108" b="0" i="0" u="none" strike="noStrike" kern="0" cap="none" spc="0" normalizeH="0" baseline="0" noProof="0" dirty="0">
                <a:ln>
                  <a:noFill/>
                </a:ln>
                <a:solidFill>
                  <a:srgbClr val="70AD47">
                    <a:lumMod val="75000"/>
                  </a:srgbClr>
                </a:solidFill>
                <a:effectLst/>
                <a:uLnTx/>
                <a:uFillTx/>
                <a:latin typeface="Calibri"/>
                <a:ea typeface="+mn-ea"/>
                <a:cs typeface="+mn-cs"/>
              </a:rPr>
              <a:t>Health</a:t>
            </a:r>
          </a:p>
        </p:txBody>
      </p:sp>
      <p:sp>
        <p:nvSpPr>
          <p:cNvPr id="172" name="TextBox 171">
            <a:extLst>
              <a:ext uri="{FF2B5EF4-FFF2-40B4-BE49-F238E27FC236}">
                <a16:creationId xmlns:a16="http://schemas.microsoft.com/office/drawing/2014/main" id="{6F486E85-5437-4B43-AC34-D25926F98E1A}"/>
              </a:ext>
            </a:extLst>
          </p:cNvPr>
          <p:cNvSpPr txBox="1"/>
          <p:nvPr/>
        </p:nvSpPr>
        <p:spPr>
          <a:xfrm>
            <a:off x="-20427" y="1672582"/>
            <a:ext cx="2555885" cy="3159839"/>
          </a:xfrm>
          <a:prstGeom prst="rect">
            <a:avLst/>
          </a:prstGeom>
          <a:noFill/>
        </p:spPr>
        <p:txBody>
          <a:bodyPr wrap="square" rtlCol="0">
            <a:spAutoFit/>
          </a:bodyPr>
          <a:lstStyle/>
          <a:p>
            <a:pPr marL="164127" marR="0" lvl="0" indent="-164127" algn="l" defTabSz="422041"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246" b="1" i="0" u="none" strike="noStrike" kern="0" cap="none" spc="0" normalizeH="0" baseline="0" noProof="0" dirty="0">
                <a:ln>
                  <a:noFill/>
                </a:ln>
                <a:solidFill>
                  <a:prstClr val="black"/>
                </a:solidFill>
                <a:effectLst/>
                <a:uLnTx/>
                <a:uFillTx/>
                <a:latin typeface="Calibri"/>
                <a:ea typeface="+mn-ea"/>
                <a:cs typeface="+mn-cs"/>
              </a:rPr>
              <a:t>Global COP21 (Paris Agreement) Commitments</a:t>
            </a:r>
          </a:p>
          <a:p>
            <a:pPr marL="167058" marR="0" lvl="1" indent="0" algn="l" defTabSz="422041" rtl="0" eaLnBrk="1" fontAlgn="auto" latinLnBrk="0" hangingPunct="1">
              <a:lnSpc>
                <a:spcPct val="100000"/>
              </a:lnSpc>
              <a:spcBef>
                <a:spcPts val="0"/>
              </a:spcBef>
              <a:spcAft>
                <a:spcPts val="0"/>
              </a:spcAft>
              <a:buClrTx/>
              <a:buSzTx/>
              <a:buFontTx/>
              <a:buNone/>
              <a:tabLst/>
              <a:defRPr/>
            </a:pPr>
            <a:r>
              <a:rPr kumimoji="0" lang="en-ZA" sz="1246" b="0" i="0" u="none" strike="noStrike" kern="0" cap="none" spc="0" normalizeH="0" baseline="0" noProof="0" dirty="0">
                <a:ln>
                  <a:noFill/>
                </a:ln>
                <a:solidFill>
                  <a:prstClr val="black"/>
                </a:solidFill>
                <a:effectLst/>
                <a:uLnTx/>
                <a:uFillTx/>
                <a:latin typeface="Calibri"/>
                <a:ea typeface="+mn-ea"/>
                <a:cs typeface="+mn-cs"/>
              </a:rPr>
              <a:t>CO</a:t>
            </a:r>
            <a:r>
              <a:rPr kumimoji="0" lang="en-ZA" sz="1246" b="0" i="0" u="none" strike="noStrike" kern="0" cap="none" spc="0" normalizeH="0" baseline="-25000" noProof="0" dirty="0">
                <a:ln>
                  <a:noFill/>
                </a:ln>
                <a:solidFill>
                  <a:prstClr val="black"/>
                </a:solidFill>
                <a:effectLst/>
                <a:uLnTx/>
                <a:uFillTx/>
                <a:latin typeface="Calibri"/>
                <a:ea typeface="+mn-ea"/>
                <a:cs typeface="+mn-cs"/>
              </a:rPr>
              <a:t>2</a:t>
            </a:r>
            <a:r>
              <a:rPr kumimoji="0" lang="en-ZA" sz="1246" b="0" i="0" u="none" strike="noStrike" kern="0" cap="none" spc="0" normalizeH="0" baseline="0" noProof="0" dirty="0">
                <a:ln>
                  <a:noFill/>
                </a:ln>
                <a:solidFill>
                  <a:prstClr val="black"/>
                </a:solidFill>
                <a:effectLst/>
                <a:uLnTx/>
                <a:uFillTx/>
                <a:latin typeface="Calibri"/>
                <a:ea typeface="+mn-ea"/>
                <a:cs typeface="+mn-cs"/>
              </a:rPr>
              <a:t> </a:t>
            </a:r>
            <a:r>
              <a:rPr kumimoji="0" lang="en-ZA" sz="1246"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PPD trajectory; Carbon Tax: Eskom R11bn/y, Sasol R1bn/y</a:t>
            </a:r>
            <a:endParaRPr kumimoji="0" lang="en-ZA" sz="1246" b="0" i="0" u="none" strike="noStrike" kern="0" cap="none" spc="0" normalizeH="0" baseline="-25000" noProof="0" dirty="0">
              <a:ln>
                <a:noFill/>
              </a:ln>
              <a:solidFill>
                <a:prstClr val="black"/>
              </a:solidFill>
              <a:effectLst/>
              <a:uLnTx/>
              <a:uFillTx/>
              <a:latin typeface="Calibri"/>
              <a:ea typeface="+mn-ea"/>
              <a:cs typeface="+mn-cs"/>
            </a:endParaRPr>
          </a:p>
          <a:p>
            <a:pPr marL="164127" marR="0" lvl="0" indent="-164127" algn="l" defTabSz="422041"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246" b="1" i="0" u="none" strike="noStrike" kern="0" cap="none" spc="0" normalizeH="0" baseline="0" noProof="0" dirty="0">
                <a:ln>
                  <a:noFill/>
                </a:ln>
                <a:solidFill>
                  <a:prstClr val="black"/>
                </a:solidFill>
                <a:effectLst/>
                <a:uLnTx/>
                <a:uFillTx/>
                <a:latin typeface="Calibri"/>
                <a:ea typeface="+mn-ea"/>
                <a:cs typeface="+mn-cs"/>
              </a:rPr>
              <a:t>Local Pollutant Legislation</a:t>
            </a:r>
          </a:p>
          <a:p>
            <a:pPr marL="167058" marR="0" lvl="1" indent="0" algn="l" defTabSz="422041" rtl="0" eaLnBrk="1" fontAlgn="auto" latinLnBrk="0" hangingPunct="1">
              <a:lnSpc>
                <a:spcPct val="100000"/>
              </a:lnSpc>
              <a:spcBef>
                <a:spcPts val="0"/>
              </a:spcBef>
              <a:spcAft>
                <a:spcPts val="0"/>
              </a:spcAft>
              <a:buClrTx/>
              <a:buSzTx/>
              <a:buFontTx/>
              <a:buNone/>
              <a:tabLst/>
              <a:defRPr/>
            </a:pPr>
            <a:r>
              <a:rPr kumimoji="0" lang="en-ZA" sz="1246" b="0" i="0" u="none" strike="noStrike" kern="0" cap="none" spc="0" normalizeH="0" baseline="0" noProof="0" dirty="0">
                <a:ln>
                  <a:noFill/>
                </a:ln>
                <a:solidFill>
                  <a:prstClr val="black"/>
                </a:solidFill>
                <a:effectLst/>
                <a:uLnTx/>
                <a:uFillTx/>
                <a:latin typeface="Calibri"/>
                <a:ea typeface="+mn-ea"/>
                <a:cs typeface="+mn-cs"/>
              </a:rPr>
              <a:t>PM, Hg, NOx, SOx </a:t>
            </a:r>
            <a:r>
              <a:rPr kumimoji="0" lang="en-ZA" sz="1246"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Industry Non-Compliance 1 April 2020</a:t>
            </a:r>
            <a:endParaRPr kumimoji="0" lang="en-ZA" sz="1246" b="0" i="0" u="none" strike="noStrike" kern="0" cap="none" spc="0" normalizeH="0" baseline="0" noProof="0" dirty="0">
              <a:ln>
                <a:noFill/>
              </a:ln>
              <a:solidFill>
                <a:prstClr val="black"/>
              </a:solidFill>
              <a:effectLst/>
              <a:uLnTx/>
              <a:uFillTx/>
              <a:latin typeface="Calibri"/>
              <a:ea typeface="+mn-ea"/>
              <a:cs typeface="+mn-cs"/>
            </a:endParaRPr>
          </a:p>
          <a:p>
            <a:pPr marL="164127" marR="0" lvl="0" indent="-164127" algn="l" defTabSz="422041"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246" b="1" i="0" u="none" strike="noStrike" kern="0" cap="none" spc="0" normalizeH="0" baseline="0" noProof="0" dirty="0">
                <a:ln>
                  <a:noFill/>
                </a:ln>
                <a:solidFill>
                  <a:prstClr val="black"/>
                </a:solidFill>
                <a:effectLst/>
                <a:uLnTx/>
                <a:uFillTx/>
                <a:latin typeface="Calibri"/>
                <a:ea typeface="+mn-ea"/>
                <a:cs typeface="+mn-cs"/>
              </a:rPr>
              <a:t>Environmental Crises</a:t>
            </a:r>
          </a:p>
          <a:p>
            <a:pPr marL="167058" marR="0" lvl="1" indent="0" algn="l" defTabSz="422041" rtl="0" eaLnBrk="1" fontAlgn="auto" latinLnBrk="0" hangingPunct="1">
              <a:lnSpc>
                <a:spcPct val="100000"/>
              </a:lnSpc>
              <a:spcBef>
                <a:spcPts val="0"/>
              </a:spcBef>
              <a:spcAft>
                <a:spcPts val="0"/>
              </a:spcAft>
              <a:buClrTx/>
              <a:buSzTx/>
              <a:buFontTx/>
              <a:buNone/>
              <a:tabLst/>
              <a:defRPr/>
            </a:pPr>
            <a:r>
              <a:rPr kumimoji="0" lang="en-ZA" sz="1246" b="0" i="0" u="none" strike="noStrike" kern="0" cap="none" spc="0" normalizeH="0" baseline="0" noProof="0" dirty="0">
                <a:ln>
                  <a:noFill/>
                </a:ln>
                <a:solidFill>
                  <a:prstClr val="black"/>
                </a:solidFill>
                <a:effectLst/>
                <a:uLnTx/>
                <a:uFillTx/>
                <a:latin typeface="Calibri"/>
                <a:ea typeface="+mn-ea"/>
                <a:cs typeface="+mn-cs"/>
              </a:rPr>
              <a:t>Poor Air Quality → Sickness, Death, Decreased Economic Productivity, Changing Weather Patterns i.e. Drought &amp; Floods</a:t>
            </a:r>
          </a:p>
          <a:p>
            <a:pPr marL="164127" marR="0" lvl="0" indent="-164127" algn="l" defTabSz="422041"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246" b="1" i="0" u="none" strike="noStrike" kern="0" cap="none" spc="0" normalizeH="0" baseline="0" noProof="0" dirty="0">
                <a:ln>
                  <a:noFill/>
                </a:ln>
                <a:solidFill>
                  <a:prstClr val="black"/>
                </a:solidFill>
                <a:effectLst/>
                <a:uLnTx/>
                <a:uFillTx/>
                <a:latin typeface="Calibri"/>
                <a:ea typeface="+mn-ea"/>
                <a:cs typeface="+mn-cs"/>
              </a:rPr>
              <a:t>Constitutional Right vs Litigation</a:t>
            </a:r>
          </a:p>
          <a:p>
            <a:pPr marL="167058" marR="0" lvl="1" indent="0" algn="l" defTabSz="422041" rtl="0" eaLnBrk="1" fontAlgn="auto" latinLnBrk="0" hangingPunct="1">
              <a:lnSpc>
                <a:spcPct val="100000"/>
              </a:lnSpc>
              <a:spcBef>
                <a:spcPts val="0"/>
              </a:spcBef>
              <a:spcAft>
                <a:spcPts val="0"/>
              </a:spcAft>
              <a:buClrTx/>
              <a:buSzTx/>
              <a:buFontTx/>
              <a:buNone/>
              <a:tabLst/>
              <a:defRPr/>
            </a:pPr>
            <a:r>
              <a:rPr kumimoji="0" lang="en-ZA" sz="1246" b="0" i="0" u="none" strike="noStrike" kern="0" cap="none" spc="0" normalizeH="0" baseline="0" noProof="0" dirty="0">
                <a:ln>
                  <a:noFill/>
                </a:ln>
                <a:solidFill>
                  <a:prstClr val="black"/>
                </a:solidFill>
                <a:effectLst/>
                <a:uLnTx/>
                <a:uFillTx/>
                <a:latin typeface="Calibri"/>
                <a:ea typeface="+mn-ea"/>
                <a:cs typeface="+mn-cs"/>
              </a:rPr>
              <a:t>Criminal Proceedings </a:t>
            </a:r>
            <a:r>
              <a:rPr kumimoji="0" lang="en-ZA" sz="1246"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ZA" sz="1246" b="0" i="0" u="none" strike="noStrike" kern="0" cap="none" spc="0" normalizeH="0" baseline="0" noProof="0" dirty="0">
                <a:ln>
                  <a:noFill/>
                </a:ln>
                <a:solidFill>
                  <a:prstClr val="black"/>
                </a:solidFill>
                <a:effectLst/>
                <a:uLnTx/>
                <a:uFillTx/>
                <a:latin typeface="Calibri"/>
                <a:ea typeface="+mn-ea"/>
                <a:cs typeface="+mn-cs"/>
              </a:rPr>
              <a:t>Mittal, Min. of Env. Affairs &amp; President </a:t>
            </a:r>
          </a:p>
        </p:txBody>
      </p:sp>
      <p:sp>
        <p:nvSpPr>
          <p:cNvPr id="174" name="TextBox 173">
            <a:extLst>
              <a:ext uri="{FF2B5EF4-FFF2-40B4-BE49-F238E27FC236}">
                <a16:creationId xmlns:a16="http://schemas.microsoft.com/office/drawing/2014/main" id="{D744A40D-7672-4FD3-B269-C5D9A7DFE435}"/>
              </a:ext>
            </a:extLst>
          </p:cNvPr>
          <p:cNvSpPr txBox="1"/>
          <p:nvPr/>
        </p:nvSpPr>
        <p:spPr>
          <a:xfrm>
            <a:off x="1949812" y="2531086"/>
            <a:ext cx="482824" cy="546945"/>
          </a:xfrm>
          <a:prstGeom prst="rect">
            <a:avLst/>
          </a:prstGeom>
          <a:noFill/>
        </p:spPr>
        <p:txBody>
          <a:bodyPr wrap="non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2954" b="1" i="0" u="none" strike="noStrike" kern="0" cap="none" spc="0" normalizeH="0" baseline="0" noProof="0" dirty="0">
                <a:ln>
                  <a:noFill/>
                </a:ln>
                <a:solidFill>
                  <a:srgbClr val="00CC00"/>
                </a:solidFill>
                <a:effectLst/>
                <a:uLnTx/>
                <a:uFillTx/>
                <a:latin typeface="Calibri"/>
                <a:ea typeface="+mn-ea"/>
                <a:cs typeface="+mn-cs"/>
                <a:sym typeface="Wingdings" panose="05000000000000000000" pitchFamily="2" charset="2"/>
              </a:rPr>
              <a:t></a:t>
            </a:r>
            <a:endParaRPr kumimoji="0" lang="en-ZA" sz="2954" b="1" i="0" u="none" strike="noStrike" kern="0" cap="none" spc="0" normalizeH="0" baseline="0" noProof="0" dirty="0">
              <a:ln>
                <a:noFill/>
              </a:ln>
              <a:solidFill>
                <a:srgbClr val="00CC00"/>
              </a:solidFill>
              <a:effectLst/>
              <a:uLnTx/>
              <a:uFillTx/>
              <a:latin typeface="Calibri"/>
              <a:ea typeface="+mn-ea"/>
              <a:cs typeface="+mn-cs"/>
            </a:endParaRPr>
          </a:p>
        </p:txBody>
      </p:sp>
      <p:sp>
        <p:nvSpPr>
          <p:cNvPr id="175" name="TextBox 174">
            <a:extLst>
              <a:ext uri="{FF2B5EF4-FFF2-40B4-BE49-F238E27FC236}">
                <a16:creationId xmlns:a16="http://schemas.microsoft.com/office/drawing/2014/main" id="{E4DB320A-08F6-4751-870F-12ACFFCBC1B4}"/>
              </a:ext>
            </a:extLst>
          </p:cNvPr>
          <p:cNvSpPr txBox="1"/>
          <p:nvPr/>
        </p:nvSpPr>
        <p:spPr>
          <a:xfrm>
            <a:off x="1583680" y="3135704"/>
            <a:ext cx="482824" cy="546945"/>
          </a:xfrm>
          <a:prstGeom prst="rect">
            <a:avLst/>
          </a:prstGeom>
          <a:noFill/>
        </p:spPr>
        <p:txBody>
          <a:bodyPr wrap="non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2954" b="1" i="0" u="none" strike="noStrike" kern="0" cap="none" spc="0" normalizeH="0" baseline="0" noProof="0" dirty="0">
                <a:ln>
                  <a:noFill/>
                </a:ln>
                <a:solidFill>
                  <a:srgbClr val="00CC00"/>
                </a:solidFill>
                <a:effectLst/>
                <a:uLnTx/>
                <a:uFillTx/>
                <a:latin typeface="Calibri"/>
                <a:ea typeface="+mn-ea"/>
                <a:cs typeface="+mn-cs"/>
                <a:sym typeface="Wingdings" panose="05000000000000000000" pitchFamily="2" charset="2"/>
              </a:rPr>
              <a:t></a:t>
            </a:r>
            <a:endParaRPr kumimoji="0" lang="en-ZA" sz="2954" b="1" i="0" u="none" strike="noStrike" kern="0" cap="none" spc="0" normalizeH="0" baseline="0" noProof="0" dirty="0">
              <a:ln>
                <a:noFill/>
              </a:ln>
              <a:solidFill>
                <a:srgbClr val="00CC00"/>
              </a:solidFill>
              <a:effectLst/>
              <a:uLnTx/>
              <a:uFillTx/>
              <a:latin typeface="Calibri"/>
              <a:ea typeface="+mn-ea"/>
              <a:cs typeface="+mn-cs"/>
            </a:endParaRPr>
          </a:p>
        </p:txBody>
      </p:sp>
      <p:sp>
        <p:nvSpPr>
          <p:cNvPr id="176" name="TextBox 175">
            <a:extLst>
              <a:ext uri="{FF2B5EF4-FFF2-40B4-BE49-F238E27FC236}">
                <a16:creationId xmlns:a16="http://schemas.microsoft.com/office/drawing/2014/main" id="{E8591A0B-3755-4F58-B9D8-5F714CABB160}"/>
              </a:ext>
            </a:extLst>
          </p:cNvPr>
          <p:cNvSpPr txBox="1"/>
          <p:nvPr/>
        </p:nvSpPr>
        <p:spPr>
          <a:xfrm>
            <a:off x="2347096" y="1562042"/>
            <a:ext cx="482824" cy="546945"/>
          </a:xfrm>
          <a:prstGeom prst="rect">
            <a:avLst/>
          </a:prstGeom>
          <a:noFill/>
        </p:spPr>
        <p:txBody>
          <a:bodyPr wrap="non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2954" b="1" i="0" u="none" strike="noStrike" kern="0" cap="none" spc="0" normalizeH="0" baseline="0" noProof="0" dirty="0">
                <a:ln>
                  <a:noFill/>
                </a:ln>
                <a:solidFill>
                  <a:srgbClr val="00CC00"/>
                </a:solidFill>
                <a:effectLst/>
                <a:uLnTx/>
                <a:uFillTx/>
                <a:latin typeface="Calibri"/>
                <a:ea typeface="+mn-ea"/>
                <a:cs typeface="+mn-cs"/>
                <a:sym typeface="Wingdings" panose="05000000000000000000" pitchFamily="2" charset="2"/>
              </a:rPr>
              <a:t></a:t>
            </a:r>
            <a:endParaRPr kumimoji="0" lang="en-ZA" sz="2954" b="1" i="0" u="none" strike="noStrike" kern="0" cap="none" spc="0" normalizeH="0" baseline="0" noProof="0" dirty="0">
              <a:ln>
                <a:noFill/>
              </a:ln>
              <a:solidFill>
                <a:srgbClr val="00CC00"/>
              </a:solidFill>
              <a:effectLst/>
              <a:uLnTx/>
              <a:uFillTx/>
              <a:latin typeface="Calibri"/>
              <a:ea typeface="+mn-ea"/>
              <a:cs typeface="+mn-cs"/>
            </a:endParaRPr>
          </a:p>
        </p:txBody>
      </p:sp>
      <p:sp>
        <p:nvSpPr>
          <p:cNvPr id="177" name="TextBox 176">
            <a:extLst>
              <a:ext uri="{FF2B5EF4-FFF2-40B4-BE49-F238E27FC236}">
                <a16:creationId xmlns:a16="http://schemas.microsoft.com/office/drawing/2014/main" id="{FF42D07C-5EC2-4446-883D-1FBAA230E265}"/>
              </a:ext>
            </a:extLst>
          </p:cNvPr>
          <p:cNvSpPr txBox="1"/>
          <p:nvPr/>
        </p:nvSpPr>
        <p:spPr>
          <a:xfrm>
            <a:off x="2356959" y="4120955"/>
            <a:ext cx="482824" cy="546945"/>
          </a:xfrm>
          <a:prstGeom prst="rect">
            <a:avLst/>
          </a:prstGeom>
          <a:noFill/>
        </p:spPr>
        <p:txBody>
          <a:bodyPr wrap="non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2954" b="1" i="0" u="none" strike="noStrike" kern="0" cap="none" spc="0" normalizeH="0" baseline="0" noProof="0" dirty="0">
                <a:ln>
                  <a:noFill/>
                </a:ln>
                <a:solidFill>
                  <a:srgbClr val="00CC00"/>
                </a:solidFill>
                <a:effectLst/>
                <a:uLnTx/>
                <a:uFillTx/>
                <a:latin typeface="Calibri"/>
                <a:ea typeface="+mn-ea"/>
                <a:cs typeface="+mn-cs"/>
                <a:sym typeface="Wingdings" panose="05000000000000000000" pitchFamily="2" charset="2"/>
              </a:rPr>
              <a:t></a:t>
            </a:r>
            <a:endParaRPr kumimoji="0" lang="en-ZA" sz="2954" b="1" i="0" u="none" strike="noStrike" kern="0" cap="none" spc="0" normalizeH="0" baseline="0" noProof="0" dirty="0">
              <a:ln>
                <a:noFill/>
              </a:ln>
              <a:solidFill>
                <a:srgbClr val="00CC00"/>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31FC282D-573F-4E60-9DA3-CD3EDBE4ED42}"/>
              </a:ext>
            </a:extLst>
          </p:cNvPr>
          <p:cNvSpPr/>
          <p:nvPr/>
        </p:nvSpPr>
        <p:spPr>
          <a:xfrm>
            <a:off x="256914" y="1360121"/>
            <a:ext cx="1425846" cy="29188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46" b="1" i="0" u="none" strike="noStrike" kern="1200" cap="none" spc="0" normalizeH="0" baseline="0" noProof="0" dirty="0">
                <a:ln>
                  <a:noFill/>
                </a:ln>
                <a:solidFill>
                  <a:prstClr val="white"/>
                </a:solidFill>
                <a:effectLst/>
                <a:uLnTx/>
                <a:uFillTx/>
                <a:latin typeface="Calibri"/>
                <a:ea typeface="+mn-ea"/>
                <a:cs typeface="+mn-cs"/>
              </a:rPr>
              <a:t>Challenges</a:t>
            </a:r>
          </a:p>
        </p:txBody>
      </p:sp>
      <p:sp>
        <p:nvSpPr>
          <p:cNvPr id="183" name="Rectangle: Rounded Corners 182">
            <a:extLst>
              <a:ext uri="{FF2B5EF4-FFF2-40B4-BE49-F238E27FC236}">
                <a16:creationId xmlns:a16="http://schemas.microsoft.com/office/drawing/2014/main" id="{6E279EDD-DA12-43EC-8EC3-1365BC168495}"/>
              </a:ext>
            </a:extLst>
          </p:cNvPr>
          <p:cNvSpPr/>
          <p:nvPr/>
        </p:nvSpPr>
        <p:spPr>
          <a:xfrm>
            <a:off x="3630572" y="1360121"/>
            <a:ext cx="2042301" cy="29188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46" b="1" i="0" u="none" strike="noStrike" kern="1200" cap="none" spc="0" normalizeH="0" baseline="0" noProof="0" dirty="0">
                <a:ln>
                  <a:noFill/>
                </a:ln>
                <a:solidFill>
                  <a:prstClr val="white"/>
                </a:solidFill>
                <a:effectLst/>
                <a:uLnTx/>
                <a:uFillTx/>
                <a:latin typeface="Calibri"/>
                <a:ea typeface="+mn-ea"/>
                <a:cs typeface="+mn-cs"/>
              </a:rPr>
              <a:t>Proposed Solution</a:t>
            </a:r>
          </a:p>
        </p:txBody>
      </p:sp>
      <p:grpSp>
        <p:nvGrpSpPr>
          <p:cNvPr id="14" name="Group 13">
            <a:extLst>
              <a:ext uri="{FF2B5EF4-FFF2-40B4-BE49-F238E27FC236}">
                <a16:creationId xmlns:a16="http://schemas.microsoft.com/office/drawing/2014/main" id="{E1E2160A-E4A7-41C3-B6F7-AD4352A438EA}"/>
              </a:ext>
            </a:extLst>
          </p:cNvPr>
          <p:cNvGrpSpPr/>
          <p:nvPr/>
        </p:nvGrpSpPr>
        <p:grpSpPr>
          <a:xfrm>
            <a:off x="5099692" y="5160102"/>
            <a:ext cx="418704" cy="324300"/>
            <a:chOff x="5756989" y="5313819"/>
            <a:chExt cx="453596" cy="351325"/>
          </a:xfrm>
        </p:grpSpPr>
        <p:sp>
          <p:nvSpPr>
            <p:cNvPr id="108" name="TextBox 107">
              <a:extLst>
                <a:ext uri="{FF2B5EF4-FFF2-40B4-BE49-F238E27FC236}">
                  <a16:creationId xmlns:a16="http://schemas.microsoft.com/office/drawing/2014/main" id="{2ED09DC6-6353-4A05-864E-DA846E6AFA6B}"/>
                </a:ext>
              </a:extLst>
            </p:cNvPr>
            <p:cNvSpPr txBox="1"/>
            <p:nvPr/>
          </p:nvSpPr>
          <p:spPr>
            <a:xfrm>
              <a:off x="5756989" y="5457448"/>
              <a:ext cx="453596" cy="207696"/>
            </a:xfrm>
            <a:prstGeom prst="rect">
              <a:avLst/>
            </a:prstGeom>
            <a:noFill/>
          </p:spPr>
          <p:txBody>
            <a:bodyPr wrap="none" tIns="0" bIns="0"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1246" b="0" i="0" u="none" strike="noStrike" kern="0" cap="none" spc="0" normalizeH="0" baseline="0" noProof="0" dirty="0">
                  <a:ln>
                    <a:noFill/>
                  </a:ln>
                  <a:solidFill>
                    <a:prstClr val="black"/>
                  </a:solidFill>
                  <a:effectLst/>
                  <a:uLnTx/>
                  <a:uFillTx/>
                  <a:latin typeface="Calibri"/>
                  <a:ea typeface="+mn-ea"/>
                  <a:cs typeface="+mn-cs"/>
                </a:rPr>
                <a:t>SO</a:t>
              </a:r>
              <a:r>
                <a:rPr kumimoji="0" lang="en-ZA" sz="1246" b="0" i="0" u="none" strike="noStrike" kern="0" cap="none" spc="0" normalizeH="0" baseline="-25000" noProof="0" dirty="0">
                  <a:ln>
                    <a:noFill/>
                  </a:ln>
                  <a:solidFill>
                    <a:prstClr val="black"/>
                  </a:solidFill>
                  <a:effectLst/>
                  <a:uLnTx/>
                  <a:uFillTx/>
                  <a:latin typeface="Calibri"/>
                  <a:ea typeface="+mn-ea"/>
                  <a:cs typeface="+mn-cs"/>
                </a:rPr>
                <a:t>2</a:t>
              </a:r>
            </a:p>
          </p:txBody>
        </p:sp>
        <p:cxnSp>
          <p:nvCxnSpPr>
            <p:cNvPr id="190" name="Straight Arrow Connector 189">
              <a:extLst>
                <a:ext uri="{FF2B5EF4-FFF2-40B4-BE49-F238E27FC236}">
                  <a16:creationId xmlns:a16="http://schemas.microsoft.com/office/drawing/2014/main" id="{198C6A52-9EE4-490A-9558-9F9651AA0BE9}"/>
                </a:ext>
              </a:extLst>
            </p:cNvPr>
            <p:cNvCxnSpPr>
              <a:cxnSpLocks/>
            </p:cNvCxnSpPr>
            <p:nvPr/>
          </p:nvCxnSpPr>
          <p:spPr>
            <a:xfrm>
              <a:off x="5972412" y="5313819"/>
              <a:ext cx="596" cy="143629"/>
            </a:xfrm>
            <a:prstGeom prst="straightConnector1">
              <a:avLst/>
            </a:prstGeom>
            <a:noFill/>
            <a:ln w="6350" cap="flat" cmpd="sng" algn="ctr">
              <a:solidFill>
                <a:sysClr val="windowText" lastClr="000000"/>
              </a:solidFill>
              <a:prstDash val="solid"/>
              <a:miter lim="800000"/>
              <a:tailEnd type="triangle"/>
            </a:ln>
            <a:effectLst/>
          </p:spPr>
        </p:cxnSp>
      </p:grpSp>
      <p:grpSp>
        <p:nvGrpSpPr>
          <p:cNvPr id="15" name="Group 14">
            <a:extLst>
              <a:ext uri="{FF2B5EF4-FFF2-40B4-BE49-F238E27FC236}">
                <a16:creationId xmlns:a16="http://schemas.microsoft.com/office/drawing/2014/main" id="{FEED5AF6-41FA-4B3C-A1B5-3A41EA39C87E}"/>
              </a:ext>
            </a:extLst>
          </p:cNvPr>
          <p:cNvGrpSpPr/>
          <p:nvPr/>
        </p:nvGrpSpPr>
        <p:grpSpPr>
          <a:xfrm>
            <a:off x="5553757" y="5160102"/>
            <a:ext cx="461986" cy="324300"/>
            <a:chOff x="6532507" y="5313819"/>
            <a:chExt cx="500484" cy="351325"/>
          </a:xfrm>
        </p:grpSpPr>
        <p:sp>
          <p:nvSpPr>
            <p:cNvPr id="111" name="TextBox 110">
              <a:extLst>
                <a:ext uri="{FF2B5EF4-FFF2-40B4-BE49-F238E27FC236}">
                  <a16:creationId xmlns:a16="http://schemas.microsoft.com/office/drawing/2014/main" id="{08B0F2AD-1E13-4062-BA51-4913498BFA02}"/>
                </a:ext>
              </a:extLst>
            </p:cNvPr>
            <p:cNvSpPr txBox="1"/>
            <p:nvPr/>
          </p:nvSpPr>
          <p:spPr>
            <a:xfrm>
              <a:off x="6532507" y="5457448"/>
              <a:ext cx="500484" cy="207696"/>
            </a:xfrm>
            <a:prstGeom prst="rect">
              <a:avLst/>
            </a:prstGeom>
            <a:noFill/>
          </p:spPr>
          <p:txBody>
            <a:bodyPr wrap="none" tIns="0" bIns="0"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1246" b="0" i="0" u="none" strike="noStrike" kern="0" cap="none" spc="0" normalizeH="0" baseline="0" noProof="0" dirty="0">
                  <a:ln>
                    <a:noFill/>
                  </a:ln>
                  <a:solidFill>
                    <a:prstClr val="black"/>
                  </a:solidFill>
                  <a:effectLst/>
                  <a:uLnTx/>
                  <a:uFillTx/>
                  <a:latin typeface="Calibri"/>
                  <a:ea typeface="+mn-ea"/>
                  <a:cs typeface="+mn-cs"/>
                </a:rPr>
                <a:t>NOx</a:t>
              </a:r>
            </a:p>
          </p:txBody>
        </p:sp>
        <p:cxnSp>
          <p:nvCxnSpPr>
            <p:cNvPr id="191" name="Straight Arrow Connector 190">
              <a:extLst>
                <a:ext uri="{FF2B5EF4-FFF2-40B4-BE49-F238E27FC236}">
                  <a16:creationId xmlns:a16="http://schemas.microsoft.com/office/drawing/2014/main" id="{DDFFAD40-BF66-4FE4-96C6-CA0B657C800C}"/>
                </a:ext>
              </a:extLst>
            </p:cNvPr>
            <p:cNvCxnSpPr>
              <a:cxnSpLocks/>
            </p:cNvCxnSpPr>
            <p:nvPr/>
          </p:nvCxnSpPr>
          <p:spPr>
            <a:xfrm>
              <a:off x="6763447" y="5313819"/>
              <a:ext cx="596" cy="143629"/>
            </a:xfrm>
            <a:prstGeom prst="straightConnector1">
              <a:avLst/>
            </a:prstGeom>
            <a:noFill/>
            <a:ln w="6350" cap="flat" cmpd="sng" algn="ctr">
              <a:solidFill>
                <a:sysClr val="windowText" lastClr="000000"/>
              </a:solidFill>
              <a:prstDash val="solid"/>
              <a:miter lim="800000"/>
              <a:tailEnd type="triangle"/>
            </a:ln>
            <a:effectLst/>
          </p:spPr>
        </p:cxnSp>
      </p:grpSp>
      <p:grpSp>
        <p:nvGrpSpPr>
          <p:cNvPr id="16" name="Group 15">
            <a:extLst>
              <a:ext uri="{FF2B5EF4-FFF2-40B4-BE49-F238E27FC236}">
                <a16:creationId xmlns:a16="http://schemas.microsoft.com/office/drawing/2014/main" id="{88E817B0-CCDE-4290-92EE-C8C9E14C00FC}"/>
              </a:ext>
            </a:extLst>
          </p:cNvPr>
          <p:cNvGrpSpPr/>
          <p:nvPr/>
        </p:nvGrpSpPr>
        <p:grpSpPr>
          <a:xfrm>
            <a:off x="6055160" y="5160102"/>
            <a:ext cx="429926" cy="324300"/>
            <a:chOff x="7274360" y="5313819"/>
            <a:chExt cx="465753" cy="351325"/>
          </a:xfrm>
        </p:grpSpPr>
        <p:sp>
          <p:nvSpPr>
            <p:cNvPr id="112" name="TextBox 111">
              <a:extLst>
                <a:ext uri="{FF2B5EF4-FFF2-40B4-BE49-F238E27FC236}">
                  <a16:creationId xmlns:a16="http://schemas.microsoft.com/office/drawing/2014/main" id="{4A1633D2-0542-4DB4-8FE0-5C6222E6BC17}"/>
                </a:ext>
              </a:extLst>
            </p:cNvPr>
            <p:cNvSpPr txBox="1"/>
            <p:nvPr/>
          </p:nvSpPr>
          <p:spPr>
            <a:xfrm>
              <a:off x="7274360" y="5457448"/>
              <a:ext cx="465753" cy="207696"/>
            </a:xfrm>
            <a:prstGeom prst="rect">
              <a:avLst/>
            </a:prstGeom>
            <a:noFill/>
          </p:spPr>
          <p:txBody>
            <a:bodyPr wrap="none" tIns="0" bIns="0"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ZA" sz="1246" b="0" i="0" u="none" strike="noStrike" kern="0" cap="none" spc="0" normalizeH="0" baseline="0" noProof="0" dirty="0">
                  <a:ln>
                    <a:noFill/>
                  </a:ln>
                  <a:solidFill>
                    <a:prstClr val="black"/>
                  </a:solidFill>
                  <a:effectLst/>
                  <a:uLnTx/>
                  <a:uFillTx/>
                  <a:latin typeface="Calibri"/>
                  <a:ea typeface="+mn-ea"/>
                  <a:cs typeface="+mn-cs"/>
                </a:rPr>
                <a:t>CO</a:t>
              </a:r>
              <a:r>
                <a:rPr kumimoji="0" lang="en-ZA" sz="1246" b="0" i="0" u="none" strike="noStrike" kern="0" cap="none" spc="0" normalizeH="0" baseline="-25000" noProof="0" dirty="0">
                  <a:ln>
                    <a:noFill/>
                  </a:ln>
                  <a:solidFill>
                    <a:prstClr val="black"/>
                  </a:solidFill>
                  <a:effectLst/>
                  <a:uLnTx/>
                  <a:uFillTx/>
                  <a:latin typeface="Calibri"/>
                  <a:ea typeface="+mn-ea"/>
                  <a:cs typeface="+mn-cs"/>
                </a:rPr>
                <a:t>2</a:t>
              </a:r>
            </a:p>
          </p:txBody>
        </p:sp>
        <p:cxnSp>
          <p:nvCxnSpPr>
            <p:cNvPr id="193" name="Straight Arrow Connector 192">
              <a:extLst>
                <a:ext uri="{FF2B5EF4-FFF2-40B4-BE49-F238E27FC236}">
                  <a16:creationId xmlns:a16="http://schemas.microsoft.com/office/drawing/2014/main" id="{ACE99D57-8BDE-47BC-A714-502468FC5D2F}"/>
                </a:ext>
              </a:extLst>
            </p:cNvPr>
            <p:cNvCxnSpPr>
              <a:cxnSpLocks/>
            </p:cNvCxnSpPr>
            <p:nvPr/>
          </p:nvCxnSpPr>
          <p:spPr>
            <a:xfrm>
              <a:off x="7505248" y="5313819"/>
              <a:ext cx="596" cy="143629"/>
            </a:xfrm>
            <a:prstGeom prst="straightConnector1">
              <a:avLst/>
            </a:prstGeom>
            <a:noFill/>
            <a:ln w="6350" cap="flat" cmpd="sng" algn="ctr">
              <a:solidFill>
                <a:sysClr val="windowText" lastClr="000000"/>
              </a:solidFill>
              <a:prstDash val="solid"/>
              <a:miter lim="800000"/>
              <a:tailEnd type="triangle"/>
            </a:ln>
            <a:effectLst/>
          </p:spPr>
        </p:cxnSp>
      </p:grpSp>
      <p:cxnSp>
        <p:nvCxnSpPr>
          <p:cNvPr id="194" name="Connector: Elbow 193">
            <a:extLst>
              <a:ext uri="{FF2B5EF4-FFF2-40B4-BE49-F238E27FC236}">
                <a16:creationId xmlns:a16="http://schemas.microsoft.com/office/drawing/2014/main" id="{BB034022-D171-4934-A1B2-9BE387EEF470}"/>
              </a:ext>
            </a:extLst>
          </p:cNvPr>
          <p:cNvCxnSpPr>
            <a:cxnSpLocks/>
            <a:stCxn id="111" idx="2"/>
            <a:endCxn id="115" idx="1"/>
          </p:cNvCxnSpPr>
          <p:nvPr/>
        </p:nvCxnSpPr>
        <p:spPr>
          <a:xfrm rot="16200000" flipH="1">
            <a:off x="6177320" y="5091832"/>
            <a:ext cx="104187" cy="889326"/>
          </a:xfrm>
          <a:prstGeom prst="bentConnector2">
            <a:avLst/>
          </a:prstGeom>
          <a:noFill/>
          <a:ln w="6350" cap="flat" cmpd="sng" algn="ctr">
            <a:solidFill>
              <a:sysClr val="windowText" lastClr="000000"/>
            </a:solidFill>
            <a:prstDash val="solid"/>
            <a:miter lim="800000"/>
            <a:tailEnd type="triangle"/>
          </a:ln>
          <a:effectLst/>
        </p:spPr>
      </p:cxnSp>
      <p:cxnSp>
        <p:nvCxnSpPr>
          <p:cNvPr id="197" name="Connector: Elbow 196">
            <a:extLst>
              <a:ext uri="{FF2B5EF4-FFF2-40B4-BE49-F238E27FC236}">
                <a16:creationId xmlns:a16="http://schemas.microsoft.com/office/drawing/2014/main" id="{2B40FB08-2378-4281-A3EC-F989779593DD}"/>
              </a:ext>
            </a:extLst>
          </p:cNvPr>
          <p:cNvCxnSpPr>
            <a:cxnSpLocks/>
            <a:stCxn id="108" idx="2"/>
            <a:endCxn id="115" idx="1"/>
          </p:cNvCxnSpPr>
          <p:nvPr/>
        </p:nvCxnSpPr>
        <p:spPr>
          <a:xfrm rot="16200000" flipH="1">
            <a:off x="5939467" y="4853979"/>
            <a:ext cx="104187" cy="1365032"/>
          </a:xfrm>
          <a:prstGeom prst="bentConnector2">
            <a:avLst/>
          </a:prstGeom>
          <a:noFill/>
          <a:ln w="6350" cap="flat" cmpd="sng" algn="ctr">
            <a:solidFill>
              <a:sysClr val="windowText" lastClr="000000"/>
            </a:solidFill>
            <a:prstDash val="solid"/>
            <a:miter lim="800000"/>
            <a:tailEnd type="triangle"/>
          </a:ln>
          <a:effectLst/>
        </p:spPr>
      </p:cxnSp>
      <p:sp>
        <p:nvSpPr>
          <p:cNvPr id="92" name="TextBox 91">
            <a:extLst>
              <a:ext uri="{FF2B5EF4-FFF2-40B4-BE49-F238E27FC236}">
                <a16:creationId xmlns:a16="http://schemas.microsoft.com/office/drawing/2014/main" id="{6DA696B5-3BA3-4181-BE09-67016DBD5865}"/>
              </a:ext>
            </a:extLst>
          </p:cNvPr>
          <p:cNvSpPr txBox="1"/>
          <p:nvPr/>
        </p:nvSpPr>
        <p:spPr>
          <a:xfrm>
            <a:off x="221130" y="5489488"/>
            <a:ext cx="4659301" cy="845144"/>
          </a:xfrm>
          <a:prstGeom prst="rect">
            <a:avLst/>
          </a:prstGeom>
        </p:spPr>
        <p:style>
          <a:lnRef idx="1">
            <a:schemeClr val="accent1"/>
          </a:lnRef>
          <a:fillRef idx="2">
            <a:schemeClr val="accent1"/>
          </a:fillRef>
          <a:effectRef idx="1">
            <a:schemeClr val="accent1"/>
          </a:effectRef>
          <a:fontRef idx="minor">
            <a:schemeClr val="dk1"/>
          </a:fontRef>
        </p:style>
        <p:txBody>
          <a:bodyPr wrap="square" lIns="77510" tIns="38755" rIns="77510" bIns="38755" rtlCol="0" anchor="t">
            <a:spAutoFit/>
          </a:bodyPr>
          <a:lstStyle/>
          <a:p>
            <a:pPr marL="0" marR="0" lvl="0" indent="0" algn="l" defTabSz="844083" rtl="0" eaLnBrk="0" fontAlgn="base" latinLnBrk="0" hangingPunct="0">
              <a:lnSpc>
                <a:spcPct val="100000"/>
              </a:lnSpc>
              <a:spcBef>
                <a:spcPts val="0"/>
              </a:spcBef>
              <a:spcAft>
                <a:spcPct val="0"/>
              </a:spcAft>
              <a:buClr>
                <a:srgbClr val="1A988B"/>
              </a:buClr>
              <a:buSzTx/>
              <a:buFontTx/>
              <a:buNone/>
              <a:tabLst/>
              <a:defRPr/>
            </a:pPr>
            <a:r>
              <a:rPr kumimoji="0" lang="en-ZA" sz="1246" b="0" i="0" u="none" strike="noStrike" kern="1200" cap="none" spc="0" normalizeH="0" baseline="0" noProof="0" dirty="0">
                <a:ln>
                  <a:noFill/>
                </a:ln>
                <a:solidFill>
                  <a:srgbClr val="000000"/>
                </a:solidFill>
                <a:effectLst/>
                <a:uLnTx/>
                <a:uFillTx/>
                <a:latin typeface="Arial"/>
                <a:ea typeface="+mn-ea"/>
                <a:cs typeface="Arial"/>
              </a:rPr>
              <a:t>The objective of the CoalCO2-X™ Programme is to convert coal-fired and industrial flue gas into multiple onsite industrial commodity streams using green ammonia and green hydrogen employing local and international IP.</a:t>
            </a:r>
            <a:endParaRPr kumimoji="0" lang="en-ZA" sz="1246" b="0" i="0" u="none" strike="noStrike" kern="1200" cap="none" spc="0" normalizeH="0" baseline="-25000" noProof="0" dirty="0">
              <a:ln>
                <a:noFill/>
              </a:ln>
              <a:solidFill>
                <a:srgbClr val="000000"/>
              </a:solidFill>
              <a:effectLst/>
              <a:uLnTx/>
              <a:uFillTx/>
              <a:latin typeface="Arial"/>
              <a:ea typeface="+mn-ea"/>
              <a:cs typeface="Arial"/>
            </a:endParaRPr>
          </a:p>
        </p:txBody>
      </p:sp>
      <p:sp>
        <p:nvSpPr>
          <p:cNvPr id="184" name="Rectangle: Rounded Corners 183">
            <a:extLst>
              <a:ext uri="{FF2B5EF4-FFF2-40B4-BE49-F238E27FC236}">
                <a16:creationId xmlns:a16="http://schemas.microsoft.com/office/drawing/2014/main" id="{03AB8767-10FC-463D-B5CE-63C9FD4FC114}"/>
              </a:ext>
            </a:extLst>
          </p:cNvPr>
          <p:cNvSpPr/>
          <p:nvPr/>
        </p:nvSpPr>
        <p:spPr>
          <a:xfrm>
            <a:off x="6725560" y="1308892"/>
            <a:ext cx="2042301" cy="291883"/>
          </a:xfrm>
          <a:prstGeom prst="roundRect">
            <a:avLst/>
          </a:prstGeom>
        </p:spPr>
        <p:style>
          <a:lnRef idx="0">
            <a:schemeClr val="accent1"/>
          </a:lnRef>
          <a:fillRef idx="3">
            <a:schemeClr val="accent1"/>
          </a:fillRef>
          <a:effectRef idx="3">
            <a:schemeClr val="accent1"/>
          </a:effectRef>
          <a:fontRef idx="minor">
            <a:schemeClr val="lt1"/>
          </a:fontRef>
        </p:style>
        <p:txBody>
          <a:bodyPr lIns="84406" tIns="42203" rIns="84406" bIns="42203"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46" b="1" i="0" u="none" strike="noStrike" kern="1200" cap="none" spc="0" normalizeH="0" baseline="0" noProof="0" dirty="0">
                <a:ln>
                  <a:noFill/>
                </a:ln>
                <a:solidFill>
                  <a:prstClr val="white"/>
                </a:solidFill>
                <a:effectLst/>
                <a:uLnTx/>
                <a:uFillTx/>
                <a:latin typeface="Calibri"/>
                <a:ea typeface="+mn-ea"/>
                <a:cs typeface="+mn-cs"/>
              </a:rPr>
              <a:t>Resulting in:</a:t>
            </a:r>
          </a:p>
        </p:txBody>
      </p:sp>
      <p:sp>
        <p:nvSpPr>
          <p:cNvPr id="5" name="TextBox 4">
            <a:extLst>
              <a:ext uri="{FF2B5EF4-FFF2-40B4-BE49-F238E27FC236}">
                <a16:creationId xmlns:a16="http://schemas.microsoft.com/office/drawing/2014/main" id="{AB1A5CEB-5785-45A0-886A-16D2A6CED74D}"/>
              </a:ext>
            </a:extLst>
          </p:cNvPr>
          <p:cNvSpPr txBox="1"/>
          <p:nvPr/>
        </p:nvSpPr>
        <p:spPr>
          <a:xfrm>
            <a:off x="3592450" y="1628409"/>
            <a:ext cx="2644955" cy="66749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246" b="0" i="0" u="none" strike="noStrike" kern="1200" cap="none" spc="0" normalizeH="0" baseline="0" noProof="0" dirty="0">
                <a:ln>
                  <a:noFill/>
                </a:ln>
                <a:solidFill>
                  <a:prstClr val="black"/>
                </a:solidFill>
                <a:effectLst/>
                <a:uLnTx/>
                <a:uFillTx/>
                <a:latin typeface="Calibri"/>
                <a:ea typeface="+mn-ea"/>
                <a:cs typeface="+mn-cs"/>
              </a:rPr>
              <a:t>CoalCO2-X™ Programme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246" b="0" i="0" u="none" strike="noStrike" kern="1200" cap="none" spc="0" normalizeH="0" baseline="0" noProof="0" dirty="0">
                <a:ln>
                  <a:noFill/>
                </a:ln>
                <a:solidFill>
                  <a:prstClr val="black"/>
                </a:solidFill>
                <a:effectLst/>
                <a:uLnTx/>
                <a:uFillTx/>
                <a:latin typeface="Calibri"/>
                <a:ea typeface="+mn-ea"/>
                <a:cs typeface="+mn-cs"/>
              </a:rPr>
              <a:t>Carbon Capture &amp; Utilisation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246" b="0" i="0" u="none" strike="noStrike" kern="1200" cap="none" spc="0" normalizeH="0" baseline="0" noProof="0" dirty="0">
                <a:ln>
                  <a:noFill/>
                </a:ln>
                <a:solidFill>
                  <a:prstClr val="black"/>
                </a:solidFill>
                <a:effectLst/>
                <a:uLnTx/>
                <a:uFillTx/>
                <a:latin typeface="Calibri"/>
                <a:ea typeface="+mn-ea"/>
                <a:cs typeface="+mn-cs"/>
              </a:rPr>
              <a:t>Ringfence Carbon Tax / Other Funding</a:t>
            </a:r>
          </a:p>
        </p:txBody>
      </p:sp>
      <p:pic>
        <p:nvPicPr>
          <p:cNvPr id="96" name="Picture 2" descr="Image result for &quot;power station&quot;">
            <a:extLst>
              <a:ext uri="{FF2B5EF4-FFF2-40B4-BE49-F238E27FC236}">
                <a16:creationId xmlns:a16="http://schemas.microsoft.com/office/drawing/2014/main" id="{4AD296E5-F3A8-4AED-9638-441E45D92B2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5833"/>
          <a:stretch/>
        </p:blipFill>
        <p:spPr bwMode="auto">
          <a:xfrm>
            <a:off x="3613512" y="2647808"/>
            <a:ext cx="1328689" cy="1642511"/>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105">
            <a:extLst>
              <a:ext uri="{FF2B5EF4-FFF2-40B4-BE49-F238E27FC236}">
                <a16:creationId xmlns:a16="http://schemas.microsoft.com/office/drawing/2014/main" id="{282C6D37-C76A-44D5-A664-07B638BB062C}"/>
              </a:ext>
            </a:extLst>
          </p:cNvPr>
          <p:cNvSpPr txBox="1"/>
          <p:nvPr/>
        </p:nvSpPr>
        <p:spPr>
          <a:xfrm>
            <a:off x="3534561" y="4269302"/>
            <a:ext cx="1387269" cy="362319"/>
          </a:xfrm>
          <a:prstGeom prst="rect">
            <a:avLst/>
          </a:prstGeom>
        </p:spPr>
        <p:txBody>
          <a:bodyPr wrap="square" lIns="77510" tIns="38755" rIns="77510" bIns="38755" rtlCol="0">
            <a:spAutoFit/>
          </a:bodyPr>
          <a:lstStyle>
            <a:defPPr>
              <a:defRPr lang="en-US"/>
            </a:defPPr>
            <a:lvl1pPr algn="ctr" eaLnBrk="0" hangingPunct="0">
              <a:spcBef>
                <a:spcPts val="0"/>
              </a:spcBef>
              <a:buClr>
                <a:srgbClr val="1A988B"/>
              </a:buClr>
              <a:defRPr sz="1400" baseline="0">
                <a:solidFill>
                  <a:srgbClr val="000000"/>
                </a:solidFill>
                <a:latin typeface="Arial" pitchFamily="34" charset="0"/>
                <a:cs typeface="Arial" pitchFamily="34" charset="0"/>
              </a:defRPr>
            </a:lvl1pPr>
          </a:lstStyle>
          <a:p>
            <a:pPr marL="0" marR="0" lvl="0" indent="0" algn="ctr" defTabSz="844083" rtl="0" eaLnBrk="0" fontAlgn="auto" latinLnBrk="0" hangingPunct="0">
              <a:lnSpc>
                <a:spcPct val="100000"/>
              </a:lnSpc>
              <a:spcBef>
                <a:spcPts val="0"/>
              </a:spcBef>
              <a:spcAft>
                <a:spcPts val="0"/>
              </a:spcAft>
              <a:buClr>
                <a:srgbClr val="1A988B"/>
              </a:buClr>
              <a:buSzTx/>
              <a:buFontTx/>
              <a:buNone/>
              <a:tabLst/>
              <a:defRPr/>
            </a:pPr>
            <a:r>
              <a:rPr kumimoji="0" lang="en-ZA" sz="923" b="0" i="0" u="none" strike="noStrike" kern="0" cap="none" spc="0" normalizeH="0" baseline="0" noProof="0" dirty="0">
                <a:ln>
                  <a:noFill/>
                </a:ln>
                <a:solidFill>
                  <a:srgbClr val="000000"/>
                </a:solidFill>
                <a:effectLst/>
                <a:uLnTx/>
                <a:uFillTx/>
                <a:latin typeface="Arial" pitchFamily="34" charset="0"/>
                <a:ea typeface="+mn-ea"/>
                <a:cs typeface="Arial" pitchFamily="34" charset="0"/>
              </a:rPr>
              <a:t>Coal-Fired and/or Industrial Plant</a:t>
            </a:r>
          </a:p>
        </p:txBody>
      </p:sp>
      <p:pic>
        <p:nvPicPr>
          <p:cNvPr id="109" name="Picture 2" descr="Image result for clip art coal heap">
            <a:extLst>
              <a:ext uri="{FF2B5EF4-FFF2-40B4-BE49-F238E27FC236}">
                <a16:creationId xmlns:a16="http://schemas.microsoft.com/office/drawing/2014/main" id="{74244F60-E8B7-44FF-B01F-DF4E218E8346}"/>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5749" b="41245"/>
          <a:stretch/>
        </p:blipFill>
        <p:spPr bwMode="auto">
          <a:xfrm>
            <a:off x="2793630" y="3825758"/>
            <a:ext cx="719319" cy="283421"/>
          </a:xfrm>
          <a:prstGeom prst="rect">
            <a:avLst/>
          </a:prstGeom>
          <a:noFill/>
          <a:extLst>
            <a:ext uri="{909E8E84-426E-40DD-AFC4-6F175D3DCCD1}">
              <a14:hiddenFill xmlns:a14="http://schemas.microsoft.com/office/drawing/2010/main">
                <a:solidFill>
                  <a:srgbClr val="FFFFFF"/>
                </a:solidFill>
              </a14:hiddenFill>
            </a:ext>
          </a:extLst>
        </p:spPr>
      </p:pic>
      <p:sp>
        <p:nvSpPr>
          <p:cNvPr id="110" name="TextBox 109">
            <a:extLst>
              <a:ext uri="{FF2B5EF4-FFF2-40B4-BE49-F238E27FC236}">
                <a16:creationId xmlns:a16="http://schemas.microsoft.com/office/drawing/2014/main" id="{6F62FA62-0973-4805-84DC-A95FF035F402}"/>
              </a:ext>
            </a:extLst>
          </p:cNvPr>
          <p:cNvSpPr txBox="1"/>
          <p:nvPr/>
        </p:nvSpPr>
        <p:spPr>
          <a:xfrm>
            <a:off x="2896429" y="4103606"/>
            <a:ext cx="513721" cy="234464"/>
          </a:xfrm>
          <a:prstGeom prst="rect">
            <a:avLst/>
          </a:prstGeom>
        </p:spPr>
        <p:txBody>
          <a:bodyPr wrap="square" lIns="77510" tIns="38755" rIns="77510" bIns="38755" rtlCol="0">
            <a:spAutoFit/>
          </a:bodyPr>
          <a:lstStyle/>
          <a:p>
            <a:pPr marL="0" marR="0" lvl="0" indent="0" algn="ctr" defTabSz="844083" rtl="0" eaLnBrk="0" fontAlgn="auto" latinLnBrk="0" hangingPunct="0">
              <a:lnSpc>
                <a:spcPct val="100000"/>
              </a:lnSpc>
              <a:spcBef>
                <a:spcPts val="0"/>
              </a:spcBef>
              <a:spcAft>
                <a:spcPts val="0"/>
              </a:spcAft>
              <a:buClr>
                <a:srgbClr val="1A988B"/>
              </a:buClr>
              <a:buSzTx/>
              <a:buFontTx/>
              <a:buNone/>
              <a:tabLst/>
              <a:defRPr/>
            </a:pPr>
            <a:r>
              <a:rPr kumimoji="0" lang="en-ZA" sz="1015"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Coal</a:t>
            </a:r>
          </a:p>
        </p:txBody>
      </p:sp>
      <p:cxnSp>
        <p:nvCxnSpPr>
          <p:cNvPr id="120" name="Straight Arrow Connector 119">
            <a:extLst>
              <a:ext uri="{FF2B5EF4-FFF2-40B4-BE49-F238E27FC236}">
                <a16:creationId xmlns:a16="http://schemas.microsoft.com/office/drawing/2014/main" id="{B0E59DDA-685C-44F1-B98A-85BEFAAC1C3E}"/>
              </a:ext>
            </a:extLst>
          </p:cNvPr>
          <p:cNvCxnSpPr>
            <a:cxnSpLocks/>
          </p:cNvCxnSpPr>
          <p:nvPr/>
        </p:nvCxnSpPr>
        <p:spPr>
          <a:xfrm>
            <a:off x="3406535" y="3999161"/>
            <a:ext cx="276373" cy="2"/>
          </a:xfrm>
          <a:prstGeom prst="straightConnector1">
            <a:avLst/>
          </a:prstGeom>
          <a:noFill/>
          <a:ln w="12700" cap="flat" cmpd="sng" algn="ctr">
            <a:solidFill>
              <a:srgbClr val="000000"/>
            </a:solidFill>
            <a:prstDash val="solid"/>
            <a:tailEnd type="triangle"/>
          </a:ln>
          <a:effectLst/>
        </p:spPr>
      </p:cxnSp>
      <p:pic>
        <p:nvPicPr>
          <p:cNvPr id="199" name="Picture 2" descr="Image result for &quot;power station&quot;">
            <a:extLst>
              <a:ext uri="{FF2B5EF4-FFF2-40B4-BE49-F238E27FC236}">
                <a16:creationId xmlns:a16="http://schemas.microsoft.com/office/drawing/2014/main" id="{9B07EB56-6263-47FA-87CD-53547B562AC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3694"/>
          <a:stretch/>
        </p:blipFill>
        <p:spPr bwMode="auto">
          <a:xfrm>
            <a:off x="7951283" y="2188721"/>
            <a:ext cx="183456" cy="2147991"/>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965A7253-D5B1-42E9-AC97-4315E38BEDEC}"/>
              </a:ext>
            </a:extLst>
          </p:cNvPr>
          <p:cNvSpPr/>
          <p:nvPr/>
        </p:nvSpPr>
        <p:spPr>
          <a:xfrm rot="10628120">
            <a:off x="7848234" y="3579231"/>
            <a:ext cx="133174" cy="764436"/>
          </a:xfrm>
          <a:prstGeom prst="triangle">
            <a:avLst>
              <a:gd name="adj" fmla="val 38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246"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E6703190-E635-4498-BD38-6978657CBBF7}"/>
              </a:ext>
            </a:extLst>
          </p:cNvPr>
          <p:cNvSpPr/>
          <p:nvPr/>
        </p:nvSpPr>
        <p:spPr>
          <a:xfrm>
            <a:off x="7923613" y="4049739"/>
            <a:ext cx="211127" cy="286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246"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A8BBB6F4-5A8C-4253-B2B1-5D047E5DA24B}"/>
              </a:ext>
            </a:extLst>
          </p:cNvPr>
          <p:cNvSpPr/>
          <p:nvPr/>
        </p:nvSpPr>
        <p:spPr>
          <a:xfrm>
            <a:off x="4921830" y="3968702"/>
            <a:ext cx="3047638" cy="83036"/>
          </a:xfrm>
          <a:prstGeom prst="rect">
            <a:avLst/>
          </a:prstGeom>
          <a:solidFill>
            <a:srgbClr val="395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246" b="0" i="0" u="none" strike="noStrike" kern="1200" cap="none" spc="0" normalizeH="0" baseline="0" noProof="0" dirty="0">
              <a:ln>
                <a:noFill/>
              </a:ln>
              <a:solidFill>
                <a:prstClr val="white"/>
              </a:solidFill>
              <a:effectLst/>
              <a:uLnTx/>
              <a:uFillTx/>
              <a:latin typeface="Calibri"/>
              <a:ea typeface="+mn-ea"/>
              <a:cs typeface="+mn-cs"/>
            </a:endParaRPr>
          </a:p>
        </p:txBody>
      </p:sp>
      <p:sp>
        <p:nvSpPr>
          <p:cNvPr id="200" name="Rectangle: Rounded Corners 199">
            <a:extLst>
              <a:ext uri="{FF2B5EF4-FFF2-40B4-BE49-F238E27FC236}">
                <a16:creationId xmlns:a16="http://schemas.microsoft.com/office/drawing/2014/main" id="{EB54399B-86C9-4AFA-82A5-E54D5CA37630}"/>
              </a:ext>
            </a:extLst>
          </p:cNvPr>
          <p:cNvSpPr/>
          <p:nvPr/>
        </p:nvSpPr>
        <p:spPr>
          <a:xfrm>
            <a:off x="6504153" y="1716883"/>
            <a:ext cx="2559261" cy="4342942"/>
          </a:xfrm>
          <a:prstGeom prst="roundRect">
            <a:avLst>
              <a:gd name="adj" fmla="val 8796"/>
            </a:avLst>
          </a:prstGeom>
          <a:noFill/>
          <a:ln>
            <a:solidFill>
              <a:srgbClr val="FF0000"/>
            </a:solidFill>
          </a:ln>
        </p:spPr>
        <p:style>
          <a:lnRef idx="0">
            <a:schemeClr val="accent1"/>
          </a:lnRef>
          <a:fillRef idx="3">
            <a:schemeClr val="accent1"/>
          </a:fillRef>
          <a:effectRef idx="3">
            <a:schemeClr val="accent1"/>
          </a:effectRef>
          <a:fontRef idx="minor">
            <a:schemeClr val="lt1"/>
          </a:fontRef>
        </p:style>
        <p:txBody>
          <a:bodyPr lIns="84406" tIns="42203" rIns="84406" bIns="42203"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846"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0" name="Straight Arrow Connector 29">
            <a:extLst>
              <a:ext uri="{FF2B5EF4-FFF2-40B4-BE49-F238E27FC236}">
                <a16:creationId xmlns:a16="http://schemas.microsoft.com/office/drawing/2014/main" id="{9FA6FC18-3C0E-4209-BA75-762D69E68ACF}"/>
              </a:ext>
            </a:extLst>
          </p:cNvPr>
          <p:cNvCxnSpPr/>
          <p:nvPr/>
        </p:nvCxnSpPr>
        <p:spPr>
          <a:xfrm>
            <a:off x="6473788" y="4789823"/>
            <a:ext cx="2032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DC695840-4484-49E8-A5F4-33B2C6C2CA92}"/>
              </a:ext>
            </a:extLst>
          </p:cNvPr>
          <p:cNvCxnSpPr/>
          <p:nvPr/>
        </p:nvCxnSpPr>
        <p:spPr>
          <a:xfrm>
            <a:off x="6473788" y="5016484"/>
            <a:ext cx="2032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Connector: Elbow 202">
            <a:extLst>
              <a:ext uri="{FF2B5EF4-FFF2-40B4-BE49-F238E27FC236}">
                <a16:creationId xmlns:a16="http://schemas.microsoft.com/office/drawing/2014/main" id="{C1AA1CA8-91AF-48EF-9793-46D5501E53F9}"/>
              </a:ext>
            </a:extLst>
          </p:cNvPr>
          <p:cNvCxnSpPr>
            <a:cxnSpLocks/>
            <a:stCxn id="42" idx="6"/>
            <a:endCxn id="132" idx="1"/>
          </p:cNvCxnSpPr>
          <p:nvPr/>
        </p:nvCxnSpPr>
        <p:spPr>
          <a:xfrm flipV="1">
            <a:off x="4939609" y="2688268"/>
            <a:ext cx="683139" cy="1166546"/>
          </a:xfrm>
          <a:prstGeom prst="bentConnector3">
            <a:avLst>
              <a:gd name="adj1" fmla="val 50000"/>
            </a:avLst>
          </a:prstGeom>
          <a:noFill/>
          <a:ln w="6350" cap="flat" cmpd="sng" algn="ctr">
            <a:solidFill>
              <a:sysClr val="windowText" lastClr="000000"/>
            </a:solidFill>
            <a:prstDash val="solid"/>
            <a:miter lim="800000"/>
            <a:tailEnd type="triangle"/>
          </a:ln>
          <a:effectLst/>
        </p:spPr>
      </p:cxnSp>
      <p:sp>
        <p:nvSpPr>
          <p:cNvPr id="42" name="Flowchart: Connector 41">
            <a:extLst>
              <a:ext uri="{FF2B5EF4-FFF2-40B4-BE49-F238E27FC236}">
                <a16:creationId xmlns:a16="http://schemas.microsoft.com/office/drawing/2014/main" id="{8BB99842-D643-4AC7-8E4D-E7B27CFEA17D}"/>
              </a:ext>
            </a:extLst>
          </p:cNvPr>
          <p:cNvSpPr/>
          <p:nvPr/>
        </p:nvSpPr>
        <p:spPr>
          <a:xfrm>
            <a:off x="4897407" y="3833713"/>
            <a:ext cx="42202" cy="42202"/>
          </a:xfrm>
          <a:prstGeom prst="flowChartConnector">
            <a:avLst/>
          </a:prstGeom>
          <a:solidFill>
            <a:srgbClr val="395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246" b="0" i="0" u="none" strike="noStrike" kern="1200" cap="none" spc="0" normalizeH="0" baseline="0" noProof="0" dirty="0">
              <a:ln>
                <a:noFill/>
              </a:ln>
              <a:solidFill>
                <a:prstClr val="white"/>
              </a:solidFill>
              <a:effectLst/>
              <a:uLnTx/>
              <a:uFillTx/>
              <a:latin typeface="Calibri"/>
              <a:ea typeface="+mn-ea"/>
              <a:cs typeface="+mn-cs"/>
            </a:endParaRPr>
          </a:p>
        </p:txBody>
      </p:sp>
      <p:sp>
        <p:nvSpPr>
          <p:cNvPr id="77" name="TextBox 76">
            <a:extLst>
              <a:ext uri="{FF2B5EF4-FFF2-40B4-BE49-F238E27FC236}">
                <a16:creationId xmlns:a16="http://schemas.microsoft.com/office/drawing/2014/main" id="{39577BB5-4C7F-4568-95AF-CABB2AA2A928}"/>
              </a:ext>
            </a:extLst>
          </p:cNvPr>
          <p:cNvSpPr txBox="1"/>
          <p:nvPr/>
        </p:nvSpPr>
        <p:spPr>
          <a:xfrm>
            <a:off x="302156" y="6343231"/>
            <a:ext cx="1362874" cy="23436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923" b="0" i="0" u="none" strike="noStrike" kern="1200" cap="none" spc="0" normalizeH="0" baseline="0" noProof="0" dirty="0">
                <a:ln>
                  <a:noFill/>
                </a:ln>
                <a:solidFill>
                  <a:prstClr val="white">
                    <a:lumMod val="75000"/>
                  </a:prstClr>
                </a:solidFill>
                <a:effectLst/>
                <a:uLnTx/>
                <a:uFillTx/>
                <a:latin typeface="Calibri"/>
                <a:ea typeface="+mn-ea"/>
                <a:cs typeface="+mn-cs"/>
              </a:rPr>
              <a:t>Pictures from: pngwing, </a:t>
            </a:r>
          </a:p>
        </p:txBody>
      </p:sp>
      <p:sp>
        <p:nvSpPr>
          <p:cNvPr id="2" name="Slide Number Placeholder 1">
            <a:extLst>
              <a:ext uri="{FF2B5EF4-FFF2-40B4-BE49-F238E27FC236}">
                <a16:creationId xmlns:a16="http://schemas.microsoft.com/office/drawing/2014/main" id="{A67C722C-E4E5-4500-9DC3-0E3EF2D43762}"/>
              </a:ext>
            </a:extLst>
          </p:cNvPr>
          <p:cNvSpPr>
            <a:spLocks noGrp="1"/>
          </p:cNvSpPr>
          <p:nvPr>
            <p:ph type="sldNum" sz="quarter" idx="7"/>
          </p:nvPr>
        </p:nvSpPr>
        <p:spPr>
          <a:xfrm>
            <a:off x="6930190" y="6498416"/>
            <a:ext cx="2103120" cy="276551"/>
          </a:xfrm>
        </p:spPr>
        <p:txBody>
          <a:bodyPr vert="horz" lIns="91440" tIns="45720" rIns="91440" bIns="4572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197" dirty="0">
                <a:solidFill>
                  <a:prstClr val="black"/>
                </a:solidFill>
                <a:latin typeface="Arial" panose="020B0604020202020204" pitchFamily="34" charset="0"/>
                <a:cs typeface="Arial" panose="020B0604020202020204" pitchFamily="34" charset="0"/>
              </a:rPr>
              <a:t>22</a:t>
            </a:r>
            <a:endParaRPr kumimoji="0" lang="en-ZA" sz="119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51405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17761" y="900177"/>
            <a:ext cx="8908478" cy="5050247"/>
          </a:xfrm>
        </p:spPr>
        <p:txBody>
          <a:bodyPr>
            <a:normAutofit/>
          </a:bodyPr>
          <a:lstStyle/>
          <a:p>
            <a:pPr>
              <a:lnSpc>
                <a:spcPct val="100000"/>
              </a:lnSpc>
              <a:spcBef>
                <a:spcPts val="0"/>
              </a:spcBef>
              <a:buClr>
                <a:srgbClr val="FF4613"/>
              </a:buClr>
            </a:pPr>
            <a:endParaRPr lang="en-US" sz="3100" dirty="0">
              <a:solidFill>
                <a:schemeClr val="tx1"/>
              </a:solidFill>
            </a:endParaRPr>
          </a:p>
          <a:p>
            <a:pPr marL="982663" indent="0" algn="ctr">
              <a:lnSpc>
                <a:spcPct val="100000"/>
              </a:lnSpc>
              <a:spcBef>
                <a:spcPts val="0"/>
              </a:spcBef>
              <a:buClr>
                <a:srgbClr val="FF4613"/>
              </a:buClr>
              <a:buNone/>
            </a:pPr>
            <a:endParaRPr lang="en-US" sz="3600" b="1" dirty="0">
              <a:solidFill>
                <a:srgbClr val="FF0000"/>
              </a:solidFill>
            </a:endParaRPr>
          </a:p>
          <a:p>
            <a:pPr marL="982663" indent="0" algn="ctr">
              <a:lnSpc>
                <a:spcPct val="100000"/>
              </a:lnSpc>
              <a:spcBef>
                <a:spcPts val="0"/>
              </a:spcBef>
              <a:buClr>
                <a:srgbClr val="FF4613"/>
              </a:buClr>
              <a:buNone/>
            </a:pPr>
            <a:endParaRPr lang="en-US" sz="3600" b="1" dirty="0">
              <a:solidFill>
                <a:srgbClr val="FF0000"/>
              </a:solidFill>
            </a:endParaRPr>
          </a:p>
          <a:p>
            <a:pPr marL="982663" indent="0" algn="ctr">
              <a:lnSpc>
                <a:spcPct val="100000"/>
              </a:lnSpc>
              <a:spcBef>
                <a:spcPts val="0"/>
              </a:spcBef>
              <a:buClr>
                <a:srgbClr val="FF4613"/>
              </a:buClr>
              <a:buNone/>
            </a:pPr>
            <a:endParaRPr lang="en-US" sz="3600" b="1" dirty="0">
              <a:solidFill>
                <a:srgbClr val="FF0000"/>
              </a:solidFill>
            </a:endParaRPr>
          </a:p>
          <a:p>
            <a:pPr marL="456057" lvl="1" indent="0" algn="ctr">
              <a:lnSpc>
                <a:spcPct val="100000"/>
              </a:lnSpc>
              <a:spcBef>
                <a:spcPts val="0"/>
              </a:spcBef>
              <a:buClr>
                <a:srgbClr val="FF4613"/>
              </a:buClr>
              <a:buNone/>
            </a:pPr>
            <a:r>
              <a:rPr lang="en-US" sz="3600" b="1" dirty="0">
                <a:solidFill>
                  <a:srgbClr val="FF4613"/>
                </a:solidFill>
                <a:latin typeface="Century Gothic" panose="020B0502020202020204" pitchFamily="34" charset="0"/>
              </a:rPr>
              <a:t>Enablers for the implementation of the Decadal Plan</a:t>
            </a:r>
          </a:p>
          <a:p>
            <a:pPr>
              <a:lnSpc>
                <a:spcPct val="100000"/>
              </a:lnSpc>
              <a:spcBef>
                <a:spcPts val="0"/>
              </a:spcBef>
              <a:buClr>
                <a:srgbClr val="FF4613"/>
              </a:buClr>
              <a:buFont typeface="Wingdings" panose="05000000000000000000" pitchFamily="2" charset="2"/>
              <a:buChar char="Ø"/>
            </a:pPr>
            <a:endParaRPr lang="en-US" sz="2800" dirty="0">
              <a:solidFill>
                <a:schemeClr val="tx1"/>
              </a:solidFill>
            </a:endParaRPr>
          </a:p>
          <a:p>
            <a:pPr>
              <a:lnSpc>
                <a:spcPct val="100000"/>
              </a:lnSpc>
              <a:spcBef>
                <a:spcPts val="0"/>
              </a:spcBef>
              <a:buClr>
                <a:srgbClr val="FF4613"/>
              </a:buClr>
              <a:buFont typeface="Wingdings" panose="05000000000000000000" pitchFamily="2" charset="2"/>
              <a:buChar char="Ø"/>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marL="0" indent="0">
              <a:lnSpc>
                <a:spcPct val="100000"/>
              </a:lnSpc>
              <a:spcBef>
                <a:spcPts val="0"/>
              </a:spcBef>
              <a:buClr>
                <a:srgbClr val="FF4613"/>
              </a:buClr>
              <a:buNone/>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marL="0" indent="0">
              <a:lnSpc>
                <a:spcPct val="100000"/>
              </a:lnSpc>
              <a:spcBef>
                <a:spcPts val="0"/>
              </a:spcBef>
              <a:buClr>
                <a:srgbClr val="FF4613"/>
              </a:buClr>
              <a:buNone/>
            </a:pPr>
            <a:endParaRPr lang="en-US" sz="3000" dirty="0">
              <a:solidFill>
                <a:schemeClr val="tx1"/>
              </a:solidFill>
            </a:endParaRPr>
          </a:p>
          <a:p>
            <a:pPr marL="0" indent="0">
              <a:lnSpc>
                <a:spcPct val="100000"/>
              </a:lnSpc>
              <a:spcBef>
                <a:spcPts val="0"/>
              </a:spcBef>
              <a:buClr>
                <a:srgbClr val="FF4613"/>
              </a:buClr>
              <a:buNone/>
            </a:pPr>
            <a:endParaRPr lang="en-US" sz="3200" dirty="0">
              <a:solidFill>
                <a:schemeClr val="tx1"/>
              </a:solidFill>
            </a:endParaRPr>
          </a:p>
          <a:p>
            <a:pPr marL="456057" lvl="1" indent="0">
              <a:lnSpc>
                <a:spcPct val="100000"/>
              </a:lnSpc>
              <a:spcBef>
                <a:spcPts val="0"/>
              </a:spcBef>
              <a:buNone/>
            </a:pPr>
            <a:endParaRPr lang="en-US" sz="3200" dirty="0">
              <a:solidFill>
                <a:schemeClr val="tx1"/>
              </a:solidFill>
            </a:endParaRPr>
          </a:p>
        </p:txBody>
      </p:sp>
      <p:sp>
        <p:nvSpPr>
          <p:cNvPr id="6" name="Footer Placeholder 5"/>
          <p:cNvSpPr txBox="1">
            <a:spLocks/>
          </p:cNvSpPr>
          <p:nvPr/>
        </p:nvSpPr>
        <p:spPr>
          <a:xfrm>
            <a:off x="6440891" y="6347773"/>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23</a:t>
            </a:r>
          </a:p>
        </p:txBody>
      </p:sp>
    </p:spTree>
    <p:extLst>
      <p:ext uri="{BB962C8B-B14F-4D97-AF65-F5344CB8AC3E}">
        <p14:creationId xmlns:p14="http://schemas.microsoft.com/office/powerpoint/2010/main" val="3277892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488509" cy="917763"/>
          </a:xfrm>
        </p:spPr>
        <p:txBody>
          <a:bodyPr>
            <a:noAutofit/>
          </a:bodyPr>
          <a:lstStyle/>
          <a:p>
            <a:r>
              <a:rPr lang="en-US" sz="3200" b="1" dirty="0">
                <a:latin typeface="Century Gothic" panose="020B0502020202020204" pitchFamily="34" charset="0"/>
              </a:rPr>
              <a:t>Science &amp; Innovation policy coherence and programme coordination</a:t>
            </a:r>
          </a:p>
        </p:txBody>
      </p:sp>
      <p:sp>
        <p:nvSpPr>
          <p:cNvPr id="5" name="Subtitle 2"/>
          <p:cNvSpPr>
            <a:spLocks noGrp="1"/>
          </p:cNvSpPr>
          <p:nvPr>
            <p:ph idx="1"/>
          </p:nvPr>
        </p:nvSpPr>
        <p:spPr>
          <a:xfrm>
            <a:off x="122832" y="1130086"/>
            <a:ext cx="8908478" cy="5310943"/>
          </a:xfrm>
        </p:spPr>
        <p:txBody>
          <a:bodyPr>
            <a:normAutofit/>
          </a:bodyPr>
          <a:lstStyle/>
          <a:p>
            <a:pPr>
              <a:lnSpc>
                <a:spcPct val="100000"/>
              </a:lnSpc>
              <a:spcBef>
                <a:spcPts val="0"/>
              </a:spcBef>
              <a:buClr>
                <a:srgbClr val="FF4613"/>
              </a:buClr>
            </a:pPr>
            <a:endParaRPr lang="en-US" sz="2800" dirty="0">
              <a:solidFill>
                <a:schemeClr val="tx1"/>
              </a:solidFill>
            </a:endParaRPr>
          </a:p>
          <a:p>
            <a:pPr marL="0" indent="0">
              <a:lnSpc>
                <a:spcPct val="100000"/>
              </a:lnSpc>
              <a:spcBef>
                <a:spcPts val="0"/>
              </a:spcBef>
              <a:buClr>
                <a:srgbClr val="FF4613"/>
              </a:buClr>
              <a:buNone/>
            </a:pPr>
            <a:endParaRPr lang="en-US" sz="3000" dirty="0">
              <a:solidFill>
                <a:schemeClr val="tx1"/>
              </a:solidFill>
            </a:endParaRPr>
          </a:p>
          <a:p>
            <a:pPr marL="0" indent="0">
              <a:lnSpc>
                <a:spcPct val="100000"/>
              </a:lnSpc>
              <a:spcBef>
                <a:spcPts val="0"/>
              </a:spcBef>
              <a:buClr>
                <a:srgbClr val="FF4613"/>
              </a:buClr>
              <a:buNone/>
            </a:pPr>
            <a:endParaRPr lang="en-US" sz="3200" dirty="0">
              <a:solidFill>
                <a:schemeClr val="tx1"/>
              </a:solidFill>
            </a:endParaRPr>
          </a:p>
          <a:p>
            <a:pPr marL="456057" lvl="1" indent="0">
              <a:lnSpc>
                <a:spcPct val="100000"/>
              </a:lnSpc>
              <a:spcBef>
                <a:spcPts val="0"/>
              </a:spcBef>
              <a:buNone/>
            </a:pPr>
            <a:endParaRPr lang="en-US" sz="3200" dirty="0">
              <a:solidFill>
                <a:schemeClr val="tx1"/>
              </a:solidFill>
            </a:endParaRPr>
          </a:p>
        </p:txBody>
      </p:sp>
      <p:sp>
        <p:nvSpPr>
          <p:cNvPr id="6" name="Footer Placeholder 5"/>
          <p:cNvSpPr txBox="1">
            <a:spLocks/>
          </p:cNvSpPr>
          <p:nvPr/>
        </p:nvSpPr>
        <p:spPr>
          <a:xfrm>
            <a:off x="6945459" y="6441029"/>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24</a:t>
            </a:r>
          </a:p>
        </p:txBody>
      </p:sp>
      <p:sp>
        <p:nvSpPr>
          <p:cNvPr id="2" name="Oval 1"/>
          <p:cNvSpPr/>
          <p:nvPr/>
        </p:nvSpPr>
        <p:spPr>
          <a:xfrm>
            <a:off x="280265" y="2176305"/>
            <a:ext cx="4189863" cy="3930554"/>
          </a:xfrm>
          <a:prstGeom prst="ellipse">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Oval 2"/>
          <p:cNvSpPr/>
          <p:nvPr/>
        </p:nvSpPr>
        <p:spPr>
          <a:xfrm>
            <a:off x="1603612" y="4028808"/>
            <a:ext cx="2060812" cy="2074460"/>
          </a:xfrm>
          <a:prstGeom prst="ellipse">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Vertical Scroll 6"/>
          <p:cNvSpPr/>
          <p:nvPr/>
        </p:nvSpPr>
        <p:spPr>
          <a:xfrm>
            <a:off x="4495845" y="2176305"/>
            <a:ext cx="2959192" cy="3705005"/>
          </a:xfrm>
          <a:prstGeom prst="verticalScroll">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Box 8"/>
          <p:cNvSpPr txBox="1"/>
          <p:nvPr/>
        </p:nvSpPr>
        <p:spPr>
          <a:xfrm>
            <a:off x="4677656" y="1243844"/>
            <a:ext cx="3445962" cy="707886"/>
          </a:xfrm>
          <a:prstGeom prst="rect">
            <a:avLst/>
          </a:prstGeom>
          <a:noFill/>
        </p:spPr>
        <p:txBody>
          <a:bodyPr wrap="square" rtlCol="0">
            <a:spAutoFit/>
          </a:bodyPr>
          <a:lstStyle/>
          <a:p>
            <a:pPr algn="ctr"/>
            <a:r>
              <a:rPr lang="en-US" sz="2000" b="1" dirty="0">
                <a:solidFill>
                  <a:srgbClr val="FF4613"/>
                </a:solidFill>
                <a:latin typeface="Arial" panose="020B0604020202020204" pitchFamily="34" charset="0"/>
                <a:cs typeface="Arial" panose="020B0604020202020204" pitchFamily="34" charset="0"/>
              </a:rPr>
              <a:t>Topics/Contents</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of Consultations &amp; Decisions</a:t>
            </a:r>
            <a:endParaRPr lang="en-ZA" sz="2000" b="1" dirty="0">
              <a:latin typeface="Arial" panose="020B0604020202020204" pitchFamily="34" charset="0"/>
              <a:cs typeface="Arial" panose="020B0604020202020204" pitchFamily="34" charset="0"/>
            </a:endParaRPr>
          </a:p>
        </p:txBody>
      </p:sp>
      <p:sp>
        <p:nvSpPr>
          <p:cNvPr id="10" name="TextBox 9"/>
          <p:cNvSpPr txBox="1"/>
          <p:nvPr/>
        </p:nvSpPr>
        <p:spPr>
          <a:xfrm>
            <a:off x="504967" y="1243844"/>
            <a:ext cx="3739287" cy="707886"/>
          </a:xfrm>
          <a:prstGeom prst="rect">
            <a:avLst/>
          </a:prstGeom>
          <a:noFill/>
        </p:spPr>
        <p:txBody>
          <a:bodyPr wrap="square" rtlCol="0">
            <a:spAutoFit/>
          </a:bodyPr>
          <a:lstStyle/>
          <a:p>
            <a:pPr algn="ctr"/>
            <a:r>
              <a:rPr lang="en-US" sz="2000" b="1" dirty="0">
                <a:solidFill>
                  <a:srgbClr val="FF4613"/>
                </a:solidFill>
                <a:latin typeface="Arial" panose="020B0604020202020204" pitchFamily="34" charset="0"/>
                <a:cs typeface="Arial" panose="020B0604020202020204" pitchFamily="34" charset="0"/>
              </a:rPr>
              <a:t>Structures</a:t>
            </a:r>
            <a:r>
              <a:rPr lang="en-US" sz="2000" b="1" dirty="0">
                <a:latin typeface="Arial" panose="020B0604020202020204" pitchFamily="34" charset="0"/>
                <a:cs typeface="Arial" panose="020B0604020202020204" pitchFamily="34" charset="0"/>
              </a:rPr>
              <a:t> for Consultation &amp; Decision making </a:t>
            </a:r>
            <a:endParaRPr lang="en-ZA" sz="2000" b="1" dirty="0">
              <a:latin typeface="Arial" panose="020B0604020202020204" pitchFamily="34" charset="0"/>
              <a:cs typeface="Arial" panose="020B0604020202020204" pitchFamily="34" charset="0"/>
            </a:endParaRPr>
          </a:p>
        </p:txBody>
      </p:sp>
      <p:sp>
        <p:nvSpPr>
          <p:cNvPr id="12" name="TextBox 11"/>
          <p:cNvSpPr txBox="1"/>
          <p:nvPr/>
        </p:nvSpPr>
        <p:spPr>
          <a:xfrm>
            <a:off x="1194179" y="2650557"/>
            <a:ext cx="2470245" cy="1323439"/>
          </a:xfrm>
          <a:prstGeom prst="rect">
            <a:avLst/>
          </a:prstGeom>
          <a:noFill/>
        </p:spPr>
        <p:txBody>
          <a:bodyPr wrap="square" rtlCol="0">
            <a:spAutoFit/>
          </a:bodyPr>
          <a:lstStyle/>
          <a:p>
            <a:pPr algn="ctr"/>
            <a:r>
              <a:rPr lang="en-US" sz="1600" b="1" dirty="0">
                <a:solidFill>
                  <a:srgbClr val="FF4613"/>
                </a:solidFill>
                <a:latin typeface="Arial" panose="020B0604020202020204" pitchFamily="34" charset="0"/>
                <a:cs typeface="Arial" panose="020B0604020202020204" pitchFamily="34" charset="0"/>
              </a:rPr>
              <a:t>Science &amp; Innovation Presidential Council/Plenary:</a:t>
            </a:r>
          </a:p>
          <a:p>
            <a:pPr algn="ctr"/>
            <a:r>
              <a:rPr lang="en-US" sz="1600" dirty="0">
                <a:latin typeface="Arial" panose="020B0604020202020204" pitchFamily="34" charset="0"/>
                <a:cs typeface="Arial" panose="020B0604020202020204" pitchFamily="34" charset="0"/>
              </a:rPr>
              <a:t>Government, Business, Academia &amp; Civil Society</a:t>
            </a:r>
            <a:endParaRPr lang="en-ZA" sz="1600" dirty="0">
              <a:latin typeface="Arial" panose="020B0604020202020204" pitchFamily="34" charset="0"/>
              <a:cs typeface="Arial" panose="020B0604020202020204" pitchFamily="34" charset="0"/>
            </a:endParaRPr>
          </a:p>
        </p:txBody>
      </p:sp>
      <p:sp>
        <p:nvSpPr>
          <p:cNvPr id="13" name="TextBox 12"/>
          <p:cNvSpPr txBox="1"/>
          <p:nvPr/>
        </p:nvSpPr>
        <p:spPr>
          <a:xfrm>
            <a:off x="1958454" y="4591343"/>
            <a:ext cx="1351128" cy="1077218"/>
          </a:xfrm>
          <a:prstGeom prst="rect">
            <a:avLst/>
          </a:prstGeom>
          <a:noFill/>
        </p:spPr>
        <p:txBody>
          <a:bodyPr wrap="square" rtlCol="0">
            <a:spAutoFit/>
          </a:bodyPr>
          <a:lstStyle/>
          <a:p>
            <a:pPr algn="ctr"/>
            <a:r>
              <a:rPr lang="en-US" sz="1600" b="1" dirty="0">
                <a:solidFill>
                  <a:srgbClr val="FF4613"/>
                </a:solidFill>
                <a:latin typeface="Arial" panose="020B0604020202020204" pitchFamily="34" charset="0"/>
                <a:cs typeface="Arial" panose="020B0604020202020204" pitchFamily="34" charset="0"/>
              </a:rPr>
              <a:t>Science &amp; Innovation IMC: </a:t>
            </a:r>
            <a:r>
              <a:rPr lang="en-US" sz="1600" dirty="0">
                <a:latin typeface="Arial" panose="020B0604020202020204" pitchFamily="34" charset="0"/>
                <a:cs typeface="Arial" panose="020B0604020202020204" pitchFamily="34" charset="0"/>
              </a:rPr>
              <a:t>Government</a:t>
            </a:r>
            <a:endParaRPr lang="en-ZA" sz="1600" dirty="0">
              <a:latin typeface="Arial" panose="020B0604020202020204" pitchFamily="34" charset="0"/>
              <a:cs typeface="Arial" panose="020B0604020202020204" pitchFamily="34" charset="0"/>
            </a:endParaRPr>
          </a:p>
        </p:txBody>
      </p:sp>
      <p:sp>
        <p:nvSpPr>
          <p:cNvPr id="16" name="TextBox 15"/>
          <p:cNvSpPr txBox="1"/>
          <p:nvPr/>
        </p:nvSpPr>
        <p:spPr>
          <a:xfrm>
            <a:off x="4968738" y="2741198"/>
            <a:ext cx="2045360" cy="2800767"/>
          </a:xfrm>
          <a:prstGeom prst="rect">
            <a:avLst/>
          </a:prstGeom>
          <a:noFill/>
        </p:spPr>
        <p:txBody>
          <a:bodyPr wrap="square" rtlCol="0">
            <a:spAutoFit/>
          </a:bodyPr>
          <a:lstStyle/>
          <a:p>
            <a:pPr algn="ctr"/>
            <a:r>
              <a:rPr lang="en-US" sz="1600" b="1" dirty="0">
                <a:solidFill>
                  <a:srgbClr val="FF4613"/>
                </a:solidFill>
                <a:latin typeface="Arial" panose="020B0604020202020204" pitchFamily="34" charset="0"/>
                <a:cs typeface="Arial" panose="020B0604020202020204" pitchFamily="34" charset="0"/>
              </a:rPr>
              <a:t>Innovation and Skills Compact on innovation-enabling programmes that have to be funded and implemented collectively,  across departmental boundaries</a:t>
            </a:r>
            <a:endParaRPr lang="en-ZA" sz="1600" b="1" dirty="0">
              <a:solidFill>
                <a:srgbClr val="FF4613"/>
              </a:solidFill>
              <a:latin typeface="Arial" panose="020B0604020202020204" pitchFamily="34" charset="0"/>
              <a:cs typeface="Arial" panose="020B0604020202020204" pitchFamily="34" charset="0"/>
            </a:endParaRPr>
          </a:p>
        </p:txBody>
      </p:sp>
      <p:sp>
        <p:nvSpPr>
          <p:cNvPr id="17" name="Up-Down Arrow 16"/>
          <p:cNvSpPr/>
          <p:nvPr/>
        </p:nvSpPr>
        <p:spPr>
          <a:xfrm rot="12585567">
            <a:off x="839612" y="4713577"/>
            <a:ext cx="415815" cy="1458874"/>
          </a:xfrm>
          <a:prstGeom prst="upDownArrow">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TextBox 17"/>
          <p:cNvSpPr txBox="1"/>
          <p:nvPr/>
        </p:nvSpPr>
        <p:spPr>
          <a:xfrm>
            <a:off x="94936" y="6067174"/>
            <a:ext cx="1475553"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Society</a:t>
            </a:r>
            <a:endParaRPr lang="en-ZA" sz="2400" b="1" dirty="0">
              <a:latin typeface="Arial" panose="020B0604020202020204" pitchFamily="34" charset="0"/>
              <a:cs typeface="Arial" panose="020B0604020202020204" pitchFamily="34" charset="0"/>
            </a:endParaRPr>
          </a:p>
        </p:txBody>
      </p:sp>
      <p:sp>
        <p:nvSpPr>
          <p:cNvPr id="19" name="TextBox 18"/>
          <p:cNvSpPr txBox="1"/>
          <p:nvPr/>
        </p:nvSpPr>
        <p:spPr>
          <a:xfrm>
            <a:off x="5633610" y="3144981"/>
            <a:ext cx="1971276" cy="507831"/>
          </a:xfrm>
          <a:prstGeom prst="rect">
            <a:avLst/>
          </a:prstGeom>
          <a:noFill/>
        </p:spPr>
        <p:txBody>
          <a:bodyPr wrap="square" rtlCol="0">
            <a:spAutoFit/>
          </a:bodyPr>
          <a:lstStyle/>
          <a:p>
            <a:endParaRPr lang="en-US" dirty="0"/>
          </a:p>
          <a:p>
            <a:pPr marL="285750" indent="-285750" algn="ctr">
              <a:buFont typeface="Arial" panose="020B0604020202020204" pitchFamily="34" charset="0"/>
              <a:buChar char="•"/>
            </a:pPr>
            <a:endParaRPr lang="en-ZA" dirty="0"/>
          </a:p>
        </p:txBody>
      </p:sp>
      <p:sp>
        <p:nvSpPr>
          <p:cNvPr id="20" name="Striped Right Arrow 19"/>
          <p:cNvSpPr/>
          <p:nvPr/>
        </p:nvSpPr>
        <p:spPr>
          <a:xfrm>
            <a:off x="3844835" y="4784224"/>
            <a:ext cx="1542197" cy="235991"/>
          </a:xfrm>
          <a:prstGeom prst="stripedRightArrow">
            <a:avLst/>
          </a:prstGeom>
          <a:solidFill>
            <a:srgbClr val="FF461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p:cNvSpPr/>
          <p:nvPr/>
        </p:nvSpPr>
        <p:spPr>
          <a:xfrm>
            <a:off x="7600843" y="2164053"/>
            <a:ext cx="1430466" cy="371725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900" b="1" dirty="0"/>
              <a:t>LEVERS: </a:t>
            </a:r>
          </a:p>
          <a:p>
            <a:pPr algn="ctr"/>
            <a:r>
              <a:rPr lang="en-US" sz="1900" b="1" dirty="0"/>
              <a:t>Budget Coordination</a:t>
            </a:r>
          </a:p>
          <a:p>
            <a:pPr algn="ctr"/>
            <a:r>
              <a:rPr lang="en-US" sz="1900" b="1" dirty="0"/>
              <a:t>&amp;</a:t>
            </a:r>
          </a:p>
          <a:p>
            <a:pPr algn="ctr"/>
            <a:r>
              <a:rPr lang="en-US" sz="1900" b="1" dirty="0"/>
              <a:t>Fit-for-purpose SMM for STI</a:t>
            </a:r>
            <a:endParaRPr lang="en-ZA" sz="1900" b="1" dirty="0"/>
          </a:p>
        </p:txBody>
      </p:sp>
      <p:sp>
        <p:nvSpPr>
          <p:cNvPr id="11" name="Left Arrow 10"/>
          <p:cNvSpPr/>
          <p:nvPr/>
        </p:nvSpPr>
        <p:spPr>
          <a:xfrm>
            <a:off x="7073083" y="3051604"/>
            <a:ext cx="654226" cy="521343"/>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772130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0073" y="1186962"/>
            <a:ext cx="8423427" cy="5261485"/>
          </a:xfrm>
          <a:prstGeom prst="rect">
            <a:avLst/>
          </a:prstGeom>
        </p:spPr>
      </p:pic>
      <p:sp>
        <p:nvSpPr>
          <p:cNvPr id="6" name="Footer Placeholder 5"/>
          <p:cNvSpPr txBox="1">
            <a:spLocks/>
          </p:cNvSpPr>
          <p:nvPr/>
        </p:nvSpPr>
        <p:spPr>
          <a:xfrm>
            <a:off x="6808788" y="6448447"/>
            <a:ext cx="3086100" cy="364195"/>
          </a:xfrm>
          <a:prstGeom prst="rect">
            <a:avLst/>
          </a:prstGeom>
        </p:spPr>
        <p:txBody>
          <a:bodyPr/>
          <a:lstStyle>
            <a:defPPr>
              <a:defRPr lang="en-US"/>
            </a:defPPr>
            <a:lvl1pPr algn="ctr"/>
          </a:lstStyle>
          <a:p>
            <a:r>
              <a:rPr lang="en-US" dirty="0"/>
              <a:t>25</a:t>
            </a:r>
          </a:p>
        </p:txBody>
      </p:sp>
      <p:sp>
        <p:nvSpPr>
          <p:cNvPr id="7" name="Title 1"/>
          <p:cNvSpPr>
            <a:spLocks noGrp="1"/>
          </p:cNvSpPr>
          <p:nvPr>
            <p:ph type="title"/>
          </p:nvPr>
        </p:nvSpPr>
        <p:spPr>
          <a:xfrm>
            <a:off x="0" y="0"/>
            <a:ext cx="8351838" cy="820738"/>
          </a:xfrm>
        </p:spPr>
        <p:txBody>
          <a:bodyPr>
            <a:noAutofit/>
          </a:bodyPr>
          <a:lstStyle/>
          <a:p>
            <a:r>
              <a:rPr lang="en-US" sz="3200" b="1" dirty="0">
                <a:latin typeface="Century Gothic" panose="020B0502020202020204" pitchFamily="34" charset="0"/>
              </a:rPr>
              <a:t>The TORs of the coordination structures and the role of the DSI </a:t>
            </a:r>
          </a:p>
        </p:txBody>
      </p:sp>
    </p:spTree>
    <p:extLst>
      <p:ext uri="{BB962C8B-B14F-4D97-AF65-F5344CB8AC3E}">
        <p14:creationId xmlns:p14="http://schemas.microsoft.com/office/powerpoint/2010/main" val="13728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874"/>
            <a:ext cx="8488509" cy="917763"/>
          </a:xfrm>
        </p:spPr>
        <p:txBody>
          <a:bodyPr>
            <a:noAutofit/>
          </a:bodyPr>
          <a:lstStyle/>
          <a:p>
            <a:r>
              <a:rPr lang="en-US" sz="3200" b="1" dirty="0">
                <a:latin typeface="Century Gothic" panose="020B0502020202020204" pitchFamily="34" charset="0"/>
              </a:rPr>
              <a:t>Governance principles for the STI Thematic Priorities (1)</a:t>
            </a:r>
          </a:p>
        </p:txBody>
      </p:sp>
      <p:sp>
        <p:nvSpPr>
          <p:cNvPr id="5" name="Subtitle 2"/>
          <p:cNvSpPr>
            <a:spLocks noGrp="1"/>
          </p:cNvSpPr>
          <p:nvPr>
            <p:ph idx="1"/>
          </p:nvPr>
        </p:nvSpPr>
        <p:spPr>
          <a:xfrm>
            <a:off x="122831" y="1077599"/>
            <a:ext cx="8761862" cy="5571402"/>
          </a:xfrm>
        </p:spPr>
        <p:txBody>
          <a:bodyPr>
            <a:normAutofit fontScale="85000" lnSpcReduction="20000"/>
          </a:bodyPr>
          <a:lstStyle/>
          <a:p>
            <a:pPr>
              <a:lnSpc>
                <a:spcPct val="150000"/>
              </a:lnSpc>
              <a:spcBef>
                <a:spcPts val="0"/>
              </a:spcBef>
              <a:buClr>
                <a:srgbClr val="FF4613"/>
              </a:buClr>
            </a:pPr>
            <a:r>
              <a:rPr lang="en-US" sz="3100" dirty="0">
                <a:solidFill>
                  <a:schemeClr val="tx1"/>
                </a:solidFill>
                <a:latin typeface="Century Gothic" panose="020B0502020202020204" pitchFamily="34" charset="0"/>
              </a:rPr>
              <a:t>Use a multi-disciplinary management structure comprising government, industry, academia and civil society – as appropriate.</a:t>
            </a:r>
          </a:p>
          <a:p>
            <a:pPr>
              <a:lnSpc>
                <a:spcPct val="150000"/>
              </a:lnSpc>
              <a:spcBef>
                <a:spcPts val="0"/>
              </a:spcBef>
              <a:buClr>
                <a:srgbClr val="FF4613"/>
              </a:buClr>
            </a:pPr>
            <a:r>
              <a:rPr lang="en-US" sz="3100" dirty="0">
                <a:solidFill>
                  <a:schemeClr val="tx1"/>
                </a:solidFill>
                <a:latin typeface="Century Gothic" panose="020B0502020202020204" pitchFamily="34" charset="0"/>
              </a:rPr>
              <a:t>Take guidance from the resolutions of the Science and Innovation IMC.</a:t>
            </a:r>
          </a:p>
          <a:p>
            <a:pPr>
              <a:lnSpc>
                <a:spcPct val="150000"/>
              </a:lnSpc>
              <a:spcBef>
                <a:spcPts val="0"/>
              </a:spcBef>
              <a:buClr>
                <a:srgbClr val="FF4613"/>
              </a:buClr>
            </a:pPr>
            <a:r>
              <a:rPr lang="en-US" sz="3100" dirty="0">
                <a:solidFill>
                  <a:schemeClr val="tx1"/>
                </a:solidFill>
                <a:latin typeface="Century Gothic" panose="020B0502020202020204" pitchFamily="34" charset="0"/>
              </a:rPr>
              <a:t>Work in synergy with existing structures such as the Presidential Commission on Climate Change and the relevant Government Clusters.</a:t>
            </a:r>
          </a:p>
          <a:p>
            <a:pPr>
              <a:lnSpc>
                <a:spcPct val="150000"/>
              </a:lnSpc>
              <a:spcBef>
                <a:spcPts val="0"/>
              </a:spcBef>
              <a:buClr>
                <a:srgbClr val="FF4613"/>
              </a:buClr>
            </a:pPr>
            <a:r>
              <a:rPr lang="en-US" sz="3100" dirty="0">
                <a:solidFill>
                  <a:schemeClr val="tx1"/>
                </a:solidFill>
                <a:latin typeface="Century Gothic" panose="020B0502020202020204" pitchFamily="34" charset="0"/>
              </a:rPr>
              <a:t>STI-intensive line departments to lead on the development of sector strategies, roadmaps etc.</a:t>
            </a:r>
          </a:p>
          <a:p>
            <a:pPr>
              <a:lnSpc>
                <a:spcPct val="100000"/>
              </a:lnSpc>
              <a:spcBef>
                <a:spcPts val="0"/>
              </a:spcBef>
              <a:buClr>
                <a:srgbClr val="FF4613"/>
              </a:buClr>
            </a:pPr>
            <a:endParaRPr lang="en-US" sz="4400" dirty="0">
              <a:solidFill>
                <a:schemeClr val="tx1"/>
              </a:solidFill>
              <a:latin typeface="Century Gothic" panose="020B0502020202020204" pitchFamily="34" charset="0"/>
            </a:endParaRPr>
          </a:p>
          <a:p>
            <a:pPr marL="0" indent="0">
              <a:lnSpc>
                <a:spcPct val="100000"/>
              </a:lnSpc>
              <a:spcBef>
                <a:spcPts val="0"/>
              </a:spcBef>
              <a:buClr>
                <a:srgbClr val="FF4613"/>
              </a:buClr>
              <a:buNone/>
            </a:pPr>
            <a:endParaRPr lang="en-US" sz="3200" dirty="0">
              <a:solidFill>
                <a:schemeClr val="tx1"/>
              </a:solidFill>
            </a:endParaRPr>
          </a:p>
          <a:p>
            <a:pPr marL="456057" lvl="1" indent="0">
              <a:lnSpc>
                <a:spcPct val="100000"/>
              </a:lnSpc>
              <a:spcBef>
                <a:spcPts val="0"/>
              </a:spcBef>
              <a:buNone/>
            </a:pPr>
            <a:endParaRPr lang="en-US" sz="3200" dirty="0">
              <a:solidFill>
                <a:schemeClr val="tx1"/>
              </a:solidFill>
            </a:endParaRPr>
          </a:p>
        </p:txBody>
      </p:sp>
      <p:sp>
        <p:nvSpPr>
          <p:cNvPr id="6" name="Footer Placeholder 5"/>
          <p:cNvSpPr txBox="1">
            <a:spLocks/>
          </p:cNvSpPr>
          <p:nvPr/>
        </p:nvSpPr>
        <p:spPr>
          <a:xfrm>
            <a:off x="7922525" y="6284806"/>
            <a:ext cx="605026" cy="372848"/>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26</a:t>
            </a:r>
          </a:p>
        </p:txBody>
      </p:sp>
    </p:spTree>
    <p:extLst>
      <p:ext uri="{BB962C8B-B14F-4D97-AF65-F5344CB8AC3E}">
        <p14:creationId xmlns:p14="http://schemas.microsoft.com/office/powerpoint/2010/main" val="2933193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874"/>
            <a:ext cx="8488509" cy="917763"/>
          </a:xfrm>
        </p:spPr>
        <p:txBody>
          <a:bodyPr>
            <a:noAutofit/>
          </a:bodyPr>
          <a:lstStyle/>
          <a:p>
            <a:r>
              <a:rPr lang="en-US" sz="3200" b="1" dirty="0">
                <a:latin typeface="Century Gothic" panose="020B0502020202020204" pitchFamily="34" charset="0"/>
              </a:rPr>
              <a:t>Governance principles for the STI Thematic Priorities (2)</a:t>
            </a:r>
          </a:p>
        </p:txBody>
      </p:sp>
      <p:sp>
        <p:nvSpPr>
          <p:cNvPr id="5" name="Subtitle 2"/>
          <p:cNvSpPr>
            <a:spLocks noGrp="1"/>
          </p:cNvSpPr>
          <p:nvPr>
            <p:ph idx="1"/>
          </p:nvPr>
        </p:nvSpPr>
        <p:spPr>
          <a:xfrm>
            <a:off x="122831" y="1077599"/>
            <a:ext cx="8761862" cy="5571402"/>
          </a:xfrm>
        </p:spPr>
        <p:txBody>
          <a:bodyPr>
            <a:normAutofit fontScale="92500"/>
          </a:bodyPr>
          <a:lstStyle/>
          <a:p>
            <a:pPr>
              <a:lnSpc>
                <a:spcPct val="150000"/>
              </a:lnSpc>
              <a:spcBef>
                <a:spcPts val="0"/>
              </a:spcBef>
              <a:buClr>
                <a:srgbClr val="FF4613"/>
              </a:buClr>
            </a:pPr>
            <a:r>
              <a:rPr lang="en-US" sz="2800" dirty="0">
                <a:solidFill>
                  <a:schemeClr val="tx1"/>
                </a:solidFill>
                <a:latin typeface="Century Gothic" panose="020B0502020202020204" pitchFamily="34" charset="0"/>
              </a:rPr>
              <a:t>The DSI to lead on the development of STI capabilities to support the relevant Master Plans and mandates / strategies of the sectoral lead departments.</a:t>
            </a:r>
          </a:p>
          <a:p>
            <a:pPr>
              <a:lnSpc>
                <a:spcPct val="150000"/>
              </a:lnSpc>
              <a:spcBef>
                <a:spcPts val="0"/>
              </a:spcBef>
              <a:buClr>
                <a:srgbClr val="FF4613"/>
              </a:buClr>
            </a:pPr>
            <a:r>
              <a:rPr lang="en-US" sz="2800" dirty="0">
                <a:solidFill>
                  <a:schemeClr val="tx1"/>
                </a:solidFill>
                <a:latin typeface="Century Gothic" panose="020B0502020202020204" pitchFamily="34" charset="0"/>
              </a:rPr>
              <a:t>Involve the STI entities across government, as appropriate, in the governance and implementation.</a:t>
            </a:r>
          </a:p>
          <a:p>
            <a:pPr>
              <a:lnSpc>
                <a:spcPct val="150000"/>
              </a:lnSpc>
              <a:spcBef>
                <a:spcPts val="0"/>
              </a:spcBef>
              <a:buClr>
                <a:srgbClr val="FF4613"/>
              </a:buClr>
            </a:pPr>
            <a:r>
              <a:rPr lang="en-US" sz="2800" dirty="0">
                <a:solidFill>
                  <a:schemeClr val="tx1"/>
                </a:solidFill>
                <a:latin typeface="Century Gothic" panose="020B0502020202020204" pitchFamily="34" charset="0"/>
              </a:rPr>
              <a:t>Principal STI governance instrument would be an RDI Plan which can also guide M&amp;E indicators.</a:t>
            </a:r>
          </a:p>
          <a:p>
            <a:pPr marL="0" indent="0">
              <a:lnSpc>
                <a:spcPct val="100000"/>
              </a:lnSpc>
              <a:spcBef>
                <a:spcPts val="0"/>
              </a:spcBef>
              <a:buClr>
                <a:srgbClr val="FF4613"/>
              </a:buClr>
              <a:buNone/>
            </a:pPr>
            <a:endParaRPr lang="en-US" sz="3200" dirty="0">
              <a:solidFill>
                <a:schemeClr val="tx1"/>
              </a:solidFill>
            </a:endParaRPr>
          </a:p>
          <a:p>
            <a:pPr marL="456057" lvl="1" indent="0">
              <a:lnSpc>
                <a:spcPct val="100000"/>
              </a:lnSpc>
              <a:spcBef>
                <a:spcPts val="0"/>
              </a:spcBef>
              <a:buNone/>
            </a:pPr>
            <a:endParaRPr lang="en-US" sz="3200" dirty="0">
              <a:solidFill>
                <a:schemeClr val="tx1"/>
              </a:solidFill>
            </a:endParaRPr>
          </a:p>
        </p:txBody>
      </p:sp>
      <p:sp>
        <p:nvSpPr>
          <p:cNvPr id="6" name="Footer Placeholder 5"/>
          <p:cNvSpPr txBox="1">
            <a:spLocks/>
          </p:cNvSpPr>
          <p:nvPr/>
        </p:nvSpPr>
        <p:spPr>
          <a:xfrm>
            <a:off x="7922525" y="6284806"/>
            <a:ext cx="586853"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27</a:t>
            </a:r>
          </a:p>
        </p:txBody>
      </p:sp>
    </p:spTree>
    <p:extLst>
      <p:ext uri="{BB962C8B-B14F-4D97-AF65-F5344CB8AC3E}">
        <p14:creationId xmlns:p14="http://schemas.microsoft.com/office/powerpoint/2010/main" val="1325883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7795"/>
            <a:ext cx="8488509" cy="917763"/>
          </a:xfrm>
        </p:spPr>
        <p:txBody>
          <a:bodyPr>
            <a:noAutofit/>
          </a:bodyPr>
          <a:lstStyle/>
          <a:p>
            <a:r>
              <a:rPr lang="en-US" sz="3200" b="1" dirty="0">
                <a:latin typeface="Century Gothic" panose="020B0502020202020204" pitchFamily="34" charset="0"/>
              </a:rPr>
              <a:t>Innovation and Skills Compact: Purpose</a:t>
            </a:r>
          </a:p>
        </p:txBody>
      </p:sp>
      <p:sp>
        <p:nvSpPr>
          <p:cNvPr id="5" name="Subtitle 2"/>
          <p:cNvSpPr>
            <a:spLocks noGrp="1"/>
          </p:cNvSpPr>
          <p:nvPr>
            <p:ph idx="1"/>
          </p:nvPr>
        </p:nvSpPr>
        <p:spPr>
          <a:xfrm>
            <a:off x="122831" y="1077599"/>
            <a:ext cx="8908478" cy="5118486"/>
          </a:xfrm>
        </p:spPr>
        <p:txBody>
          <a:bodyPr>
            <a:normAutofit/>
          </a:bodyPr>
          <a:lstStyle/>
          <a:p>
            <a:pPr lvl="0">
              <a:buClr>
                <a:srgbClr val="FF4613"/>
              </a:buClr>
            </a:pPr>
            <a:r>
              <a:rPr lang="en-US" sz="2400" dirty="0">
                <a:solidFill>
                  <a:schemeClr val="tx1"/>
                </a:solidFill>
                <a:latin typeface="Century Gothic" panose="020B0502020202020204" pitchFamily="34" charset="0"/>
              </a:rPr>
              <a:t>Ensuring policy coherence and certainty related to innovation, the absence of which negatively impacts on business and foreign investment in South Africa</a:t>
            </a:r>
          </a:p>
          <a:p>
            <a:pPr lvl="0">
              <a:buClr>
                <a:srgbClr val="FF4613"/>
              </a:buClr>
            </a:pPr>
            <a:endParaRPr lang="en-ZA" sz="2400" dirty="0">
              <a:solidFill>
                <a:schemeClr val="tx1"/>
              </a:solidFill>
              <a:latin typeface="Century Gothic" panose="020B0502020202020204" pitchFamily="34" charset="0"/>
            </a:endParaRPr>
          </a:p>
          <a:p>
            <a:pPr lvl="0">
              <a:buClr>
                <a:srgbClr val="FF4613"/>
              </a:buClr>
            </a:pPr>
            <a:r>
              <a:rPr lang="en-US" sz="2400" dirty="0">
                <a:solidFill>
                  <a:schemeClr val="tx1"/>
                </a:solidFill>
                <a:latin typeface="Century Gothic" panose="020B0502020202020204" pitchFamily="34" charset="0"/>
              </a:rPr>
              <a:t>Ensuring synergy among, rather than the duplication of initiatives and incentives, which wastes resources and negatively influences the contribution of innovation to addressing South Africa’s priorities</a:t>
            </a:r>
          </a:p>
          <a:p>
            <a:pPr lvl="0">
              <a:buClr>
                <a:srgbClr val="FF4613"/>
              </a:buClr>
            </a:pPr>
            <a:endParaRPr lang="en-US" sz="2400" dirty="0">
              <a:solidFill>
                <a:schemeClr val="tx1"/>
              </a:solidFill>
              <a:latin typeface="Century Gothic" panose="020B0502020202020204" pitchFamily="34" charset="0"/>
            </a:endParaRPr>
          </a:p>
          <a:p>
            <a:pPr lvl="0">
              <a:buClr>
                <a:srgbClr val="FF4613"/>
              </a:buClr>
            </a:pPr>
            <a:r>
              <a:rPr lang="en-US" sz="2400" dirty="0">
                <a:solidFill>
                  <a:schemeClr val="tx1"/>
                </a:solidFill>
                <a:latin typeface="Century Gothic" panose="020B0502020202020204" pitchFamily="34" charset="0"/>
              </a:rPr>
              <a:t>Ensuring commitment from the relevant NSI actors to working together to enhance innovation performance, and therefore also to pooling their resources (funding, knowledge and systems)</a:t>
            </a:r>
            <a:endParaRPr lang="en-ZA" sz="2400" dirty="0">
              <a:solidFill>
                <a:schemeClr val="tx1"/>
              </a:solidFill>
              <a:latin typeface="Century Gothic" panose="020B0502020202020204" pitchFamily="34" charset="0"/>
            </a:endParaRPr>
          </a:p>
          <a:p>
            <a:pPr>
              <a:lnSpc>
                <a:spcPct val="100000"/>
              </a:lnSpc>
              <a:spcBef>
                <a:spcPts val="0"/>
              </a:spcBef>
              <a:buClr>
                <a:srgbClr val="FF4613"/>
              </a:buClr>
            </a:pPr>
            <a:endParaRPr lang="en-US" sz="2400" dirty="0">
              <a:solidFill>
                <a:schemeClr val="tx1"/>
              </a:solidFill>
            </a:endParaRPr>
          </a:p>
          <a:p>
            <a:pPr marL="0" indent="0">
              <a:lnSpc>
                <a:spcPct val="100000"/>
              </a:lnSpc>
              <a:spcBef>
                <a:spcPts val="0"/>
              </a:spcBef>
              <a:buClr>
                <a:srgbClr val="FF4613"/>
              </a:buClr>
              <a:buNone/>
            </a:pPr>
            <a:endParaRPr lang="en-US" sz="3000" dirty="0">
              <a:solidFill>
                <a:schemeClr val="tx1"/>
              </a:solidFill>
            </a:endParaRPr>
          </a:p>
          <a:p>
            <a:pPr marL="0" indent="0">
              <a:lnSpc>
                <a:spcPct val="100000"/>
              </a:lnSpc>
              <a:spcBef>
                <a:spcPts val="0"/>
              </a:spcBef>
              <a:buClr>
                <a:srgbClr val="FF4613"/>
              </a:buClr>
              <a:buNone/>
            </a:pPr>
            <a:endParaRPr lang="en-US" sz="3200" dirty="0">
              <a:solidFill>
                <a:schemeClr val="tx1"/>
              </a:solidFill>
            </a:endParaRPr>
          </a:p>
          <a:p>
            <a:pPr lvl="1">
              <a:lnSpc>
                <a:spcPct val="100000"/>
              </a:lnSpc>
              <a:spcBef>
                <a:spcPts val="0"/>
              </a:spcBef>
              <a:buFont typeface="Wingdings" panose="05000000000000000000" pitchFamily="2" charset="2"/>
              <a:buChar char="ü"/>
            </a:pPr>
            <a:endParaRPr lang="en-US" sz="3200" dirty="0">
              <a:solidFill>
                <a:schemeClr val="tx1"/>
              </a:solidFill>
            </a:endParaRPr>
          </a:p>
        </p:txBody>
      </p:sp>
      <p:sp>
        <p:nvSpPr>
          <p:cNvPr id="6" name="Footer Placeholder 5"/>
          <p:cNvSpPr txBox="1">
            <a:spLocks/>
          </p:cNvSpPr>
          <p:nvPr/>
        </p:nvSpPr>
        <p:spPr>
          <a:xfrm>
            <a:off x="6823027" y="6361421"/>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28</a:t>
            </a:r>
          </a:p>
        </p:txBody>
      </p:sp>
    </p:spTree>
    <p:extLst>
      <p:ext uri="{BB962C8B-B14F-4D97-AF65-F5344CB8AC3E}">
        <p14:creationId xmlns:p14="http://schemas.microsoft.com/office/powerpoint/2010/main" val="2814092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7973" y="159835"/>
            <a:ext cx="8488509" cy="917763"/>
          </a:xfrm>
        </p:spPr>
        <p:txBody>
          <a:bodyPr>
            <a:noAutofit/>
          </a:bodyPr>
          <a:lstStyle/>
          <a:p>
            <a:r>
              <a:rPr lang="en-US" sz="3400" b="1" dirty="0">
                <a:latin typeface="Century Gothic" panose="020B0502020202020204" pitchFamily="34" charset="0"/>
              </a:rPr>
              <a:t>Purpose of the presentation</a:t>
            </a:r>
          </a:p>
        </p:txBody>
      </p:sp>
      <p:sp>
        <p:nvSpPr>
          <p:cNvPr id="5" name="Subtitle 2"/>
          <p:cNvSpPr>
            <a:spLocks noGrp="1"/>
          </p:cNvSpPr>
          <p:nvPr>
            <p:ph idx="1"/>
          </p:nvPr>
        </p:nvSpPr>
        <p:spPr>
          <a:xfrm>
            <a:off x="122831" y="1077598"/>
            <a:ext cx="8908478" cy="5050247"/>
          </a:xfrm>
        </p:spPr>
        <p:txBody>
          <a:bodyPr>
            <a:noAutofit/>
          </a:bodyPr>
          <a:lstStyle/>
          <a:p>
            <a:pPr marL="0" indent="0">
              <a:lnSpc>
                <a:spcPct val="140000"/>
              </a:lnSpc>
              <a:spcBef>
                <a:spcPts val="0"/>
              </a:spcBef>
              <a:buClr>
                <a:srgbClr val="FF4613"/>
              </a:buClr>
              <a:buNone/>
            </a:pPr>
            <a:r>
              <a:rPr lang="en-US" b="1" dirty="0">
                <a:solidFill>
                  <a:srgbClr val="FF4613"/>
                </a:solidFill>
                <a:latin typeface="Century Gothic" panose="020B0502020202020204" pitchFamily="34" charset="0"/>
              </a:rPr>
              <a:t>To brief the joint sitting of the Portfolio Committees for:</a:t>
            </a:r>
          </a:p>
          <a:p>
            <a:pPr>
              <a:lnSpc>
                <a:spcPct val="140000"/>
              </a:lnSpc>
              <a:spcBef>
                <a:spcPts val="0"/>
              </a:spcBef>
              <a:buClr>
                <a:srgbClr val="FF4613"/>
              </a:buClr>
            </a:pPr>
            <a:r>
              <a:rPr lang="en-US" dirty="0">
                <a:latin typeface="Century Gothic" panose="020B0502020202020204" pitchFamily="34" charset="0"/>
              </a:rPr>
              <a:t> </a:t>
            </a:r>
            <a:r>
              <a:rPr lang="en-US" dirty="0">
                <a:solidFill>
                  <a:schemeClr val="tx1"/>
                </a:solidFill>
                <a:latin typeface="Century Gothic" panose="020B0502020202020204" pitchFamily="34" charset="0"/>
              </a:rPr>
              <a:t>Trade, Industry and Competition;</a:t>
            </a:r>
          </a:p>
          <a:p>
            <a:pPr>
              <a:lnSpc>
                <a:spcPct val="140000"/>
              </a:lnSpc>
              <a:spcBef>
                <a:spcPts val="0"/>
              </a:spcBef>
              <a:buClr>
                <a:srgbClr val="FF4613"/>
              </a:buClr>
            </a:pPr>
            <a:r>
              <a:rPr lang="en-US" dirty="0">
                <a:solidFill>
                  <a:schemeClr val="tx1"/>
                </a:solidFill>
                <a:latin typeface="Century Gothic" panose="020B0502020202020204" pitchFamily="34" charset="0"/>
              </a:rPr>
              <a:t>Communication and Digital Technologies; </a:t>
            </a:r>
          </a:p>
          <a:p>
            <a:pPr>
              <a:lnSpc>
                <a:spcPct val="140000"/>
              </a:lnSpc>
              <a:spcBef>
                <a:spcPts val="0"/>
              </a:spcBef>
              <a:buClr>
                <a:srgbClr val="FF4613"/>
              </a:buClr>
            </a:pPr>
            <a:r>
              <a:rPr lang="en-US" dirty="0">
                <a:solidFill>
                  <a:schemeClr val="tx1"/>
                </a:solidFill>
                <a:latin typeface="Century Gothic" panose="020B0502020202020204" pitchFamily="34" charset="0"/>
              </a:rPr>
              <a:t>Public Enterprises; </a:t>
            </a:r>
          </a:p>
          <a:p>
            <a:pPr>
              <a:lnSpc>
                <a:spcPct val="140000"/>
              </a:lnSpc>
              <a:spcBef>
                <a:spcPts val="0"/>
              </a:spcBef>
              <a:buClr>
                <a:srgbClr val="FF4613"/>
              </a:buClr>
            </a:pPr>
            <a:r>
              <a:rPr lang="en-US" dirty="0">
                <a:solidFill>
                  <a:schemeClr val="tx1"/>
                </a:solidFill>
                <a:latin typeface="Century Gothic" panose="020B0502020202020204" pitchFamily="34" charset="0"/>
              </a:rPr>
              <a:t>Small Business Development; </a:t>
            </a:r>
          </a:p>
          <a:p>
            <a:pPr>
              <a:lnSpc>
                <a:spcPct val="140000"/>
              </a:lnSpc>
              <a:spcBef>
                <a:spcPts val="0"/>
              </a:spcBef>
              <a:buClr>
                <a:srgbClr val="FF4613"/>
              </a:buClr>
            </a:pPr>
            <a:r>
              <a:rPr lang="en-US" dirty="0">
                <a:solidFill>
                  <a:schemeClr val="tx1"/>
                </a:solidFill>
                <a:latin typeface="Century Gothic" panose="020B0502020202020204" pitchFamily="34" charset="0"/>
              </a:rPr>
              <a:t>Public Works and Infrastructure, and </a:t>
            </a:r>
          </a:p>
          <a:p>
            <a:pPr>
              <a:lnSpc>
                <a:spcPct val="140000"/>
              </a:lnSpc>
              <a:spcBef>
                <a:spcPts val="0"/>
              </a:spcBef>
              <a:buClr>
                <a:srgbClr val="FF4613"/>
              </a:buClr>
            </a:pPr>
            <a:r>
              <a:rPr lang="en-US" dirty="0">
                <a:solidFill>
                  <a:schemeClr val="tx1"/>
                </a:solidFill>
                <a:latin typeface="Century Gothic" panose="020B0502020202020204" pitchFamily="34" charset="0"/>
              </a:rPr>
              <a:t>Cooperative Governance and Traditional Affairs, </a:t>
            </a:r>
          </a:p>
          <a:p>
            <a:pPr>
              <a:lnSpc>
                <a:spcPct val="140000"/>
              </a:lnSpc>
              <a:spcBef>
                <a:spcPts val="0"/>
              </a:spcBef>
              <a:buClr>
                <a:srgbClr val="FF4613"/>
              </a:buClr>
            </a:pPr>
            <a:r>
              <a:rPr lang="en-US" u="sng" dirty="0">
                <a:solidFill>
                  <a:schemeClr val="tx1"/>
                </a:solidFill>
                <a:latin typeface="Century Gothic" panose="020B0502020202020204" pitchFamily="34" charset="0"/>
              </a:rPr>
              <a:t>as well as </a:t>
            </a:r>
            <a:r>
              <a:rPr lang="en-US" dirty="0">
                <a:solidFill>
                  <a:schemeClr val="tx1"/>
                </a:solidFill>
                <a:latin typeface="Century Gothic" panose="020B0502020202020204" pitchFamily="34" charset="0"/>
              </a:rPr>
              <a:t>the Standing Committee on Appropriations. </a:t>
            </a:r>
          </a:p>
          <a:p>
            <a:pPr marL="0" indent="0">
              <a:lnSpc>
                <a:spcPct val="140000"/>
              </a:lnSpc>
              <a:spcBef>
                <a:spcPts val="0"/>
              </a:spcBef>
              <a:buClr>
                <a:srgbClr val="FF4613"/>
              </a:buClr>
              <a:buNone/>
            </a:pPr>
            <a:r>
              <a:rPr lang="en-US" b="1" dirty="0">
                <a:solidFill>
                  <a:srgbClr val="FF4613"/>
                </a:solidFill>
                <a:latin typeface="Century Gothic" panose="020B0502020202020204" pitchFamily="34" charset="0"/>
              </a:rPr>
              <a:t>Topics of briefing:</a:t>
            </a:r>
          </a:p>
          <a:p>
            <a:pPr>
              <a:lnSpc>
                <a:spcPct val="140000"/>
              </a:lnSpc>
              <a:spcBef>
                <a:spcPts val="0"/>
              </a:spcBef>
              <a:buClr>
                <a:srgbClr val="FF4613"/>
              </a:buClr>
            </a:pPr>
            <a:r>
              <a:rPr lang="en-US" dirty="0">
                <a:solidFill>
                  <a:schemeClr val="tx1"/>
                </a:solidFill>
                <a:latin typeface="Century Gothic" panose="020B0502020202020204" pitchFamily="34" charset="0"/>
              </a:rPr>
              <a:t>The STI White Paper and Decadal Plan, and thematic STI priorities</a:t>
            </a:r>
          </a:p>
          <a:p>
            <a:pPr>
              <a:lnSpc>
                <a:spcPct val="140000"/>
              </a:lnSpc>
              <a:spcBef>
                <a:spcPts val="0"/>
              </a:spcBef>
              <a:buClr>
                <a:srgbClr val="FF4613"/>
              </a:buClr>
            </a:pPr>
            <a:r>
              <a:rPr lang="en-US" dirty="0">
                <a:solidFill>
                  <a:schemeClr val="tx1"/>
                </a:solidFill>
                <a:latin typeface="Century Gothic" panose="020B0502020202020204" pitchFamily="34" charset="0"/>
              </a:rPr>
              <a:t>Governance arrangements to support STI across government</a:t>
            </a:r>
          </a:p>
          <a:p>
            <a:pPr>
              <a:lnSpc>
                <a:spcPct val="140000"/>
              </a:lnSpc>
              <a:spcBef>
                <a:spcPts val="0"/>
              </a:spcBef>
              <a:buClr>
                <a:srgbClr val="FF4613"/>
              </a:buClr>
            </a:pPr>
            <a:r>
              <a:rPr lang="en-US" dirty="0">
                <a:solidFill>
                  <a:schemeClr val="tx1"/>
                </a:solidFill>
                <a:latin typeface="Century Gothic" panose="020B0502020202020204" pitchFamily="34" charset="0"/>
              </a:rPr>
              <a:t>A reflection on financial resources for STI in South Africa</a:t>
            </a:r>
          </a:p>
          <a:p>
            <a:pPr>
              <a:lnSpc>
                <a:spcPct val="140000"/>
              </a:lnSpc>
              <a:spcBef>
                <a:spcPts val="0"/>
              </a:spcBef>
              <a:buClr>
                <a:srgbClr val="FF4613"/>
              </a:buClr>
            </a:pPr>
            <a:r>
              <a:rPr lang="en-US" dirty="0">
                <a:solidFill>
                  <a:schemeClr val="tx1"/>
                </a:solidFill>
                <a:latin typeface="Century Gothic" panose="020B0502020202020204" pitchFamily="34" charset="0"/>
              </a:rPr>
              <a:t>Progress on the coordination of the STI Public Budget </a:t>
            </a:r>
            <a:endParaRPr lang="en-ZA" dirty="0">
              <a:solidFill>
                <a:schemeClr val="tx1"/>
              </a:solidFill>
              <a:latin typeface="Century Gothic" panose="020B0502020202020204" pitchFamily="34" charset="0"/>
            </a:endParaRPr>
          </a:p>
          <a:p>
            <a:pPr marL="0"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marL="982663"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marL="456057" lvl="1"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a:lnSpc>
                <a:spcPct val="140000"/>
              </a:lnSpc>
              <a:spcBef>
                <a:spcPts val="0"/>
              </a:spcBef>
              <a:buClr>
                <a:srgbClr val="FF4613"/>
              </a:buClr>
              <a:buFont typeface="Wingdings" panose="05000000000000000000" pitchFamily="2" charset="2"/>
              <a:buChar char="Ø"/>
            </a:pPr>
            <a:endParaRPr lang="en-US" sz="2000" dirty="0">
              <a:solidFill>
                <a:schemeClr val="tx1"/>
              </a:solidFill>
              <a:latin typeface="Century Gothic" panose="020B0502020202020204" pitchFamily="34" charset="0"/>
            </a:endParaRPr>
          </a:p>
          <a:p>
            <a:pPr>
              <a:lnSpc>
                <a:spcPct val="140000"/>
              </a:lnSpc>
              <a:spcBef>
                <a:spcPts val="0"/>
              </a:spcBef>
              <a:buClr>
                <a:srgbClr val="FF4613"/>
              </a:buClr>
              <a:buFont typeface="Wingdings" panose="05000000000000000000" pitchFamily="2" charset="2"/>
              <a:buChar char="Ø"/>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marL="0"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marL="0"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marL="0"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marL="456057" lvl="1" indent="0">
              <a:lnSpc>
                <a:spcPct val="140000"/>
              </a:lnSpc>
              <a:spcBef>
                <a:spcPts val="0"/>
              </a:spcBef>
              <a:buNone/>
            </a:pPr>
            <a:endParaRPr lang="en-US" sz="2000" dirty="0">
              <a:solidFill>
                <a:schemeClr val="tx1"/>
              </a:solidFill>
              <a:latin typeface="Century Gothic" panose="020B0502020202020204" pitchFamily="34" charset="0"/>
            </a:endParaRPr>
          </a:p>
        </p:txBody>
      </p:sp>
      <p:sp>
        <p:nvSpPr>
          <p:cNvPr id="6" name="Footer Placeholder 5"/>
          <p:cNvSpPr txBox="1">
            <a:spLocks/>
          </p:cNvSpPr>
          <p:nvPr/>
        </p:nvSpPr>
        <p:spPr>
          <a:xfrm>
            <a:off x="8160536" y="6340167"/>
            <a:ext cx="655946"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2</a:t>
            </a:r>
          </a:p>
        </p:txBody>
      </p:sp>
    </p:spTree>
    <p:extLst>
      <p:ext uri="{BB962C8B-B14F-4D97-AF65-F5344CB8AC3E}">
        <p14:creationId xmlns:p14="http://schemas.microsoft.com/office/powerpoint/2010/main" val="2066573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35" y="1350395"/>
            <a:ext cx="8252076" cy="4147203"/>
          </a:xfrm>
        </p:spPr>
        <p:txBody>
          <a:bodyPr>
            <a:normAutofit/>
          </a:bodyPr>
          <a:lstStyle/>
          <a:p>
            <a:r>
              <a:rPr lang="en-US" sz="2209" dirty="0"/>
              <a:t>To get determine the type of skills that would be required to support a green hydrogen economy</a:t>
            </a:r>
          </a:p>
          <a:p>
            <a:r>
              <a:rPr lang="en-US" sz="2209" dirty="0"/>
              <a:t>The role of the Technical, Vocational, Education and Training (TVET) College system in developing skills required for the hydrogen economy</a:t>
            </a:r>
          </a:p>
          <a:p>
            <a:r>
              <a:rPr lang="en-US" sz="2209" dirty="0"/>
              <a:t>To ensure that the transition to a green hydrogen economy is incorporates a just labour transition for South Africa</a:t>
            </a:r>
          </a:p>
          <a:p>
            <a:r>
              <a:rPr lang="en-US" sz="2209" dirty="0"/>
              <a:t>To quantify the number of TVET jobs that could be lost/gained in the transition</a:t>
            </a:r>
          </a:p>
          <a:p>
            <a:r>
              <a:rPr lang="en-US" sz="2209" dirty="0"/>
              <a:t>To get an understanding of the demand profile for the new skills (jobs) required for the Hydrogen Economy.</a:t>
            </a:r>
          </a:p>
          <a:p>
            <a:pPr marL="3648456" lvl="8" indent="0">
              <a:buNone/>
            </a:pPr>
            <a:endParaRPr lang="en-US" sz="2409" dirty="0"/>
          </a:p>
        </p:txBody>
      </p:sp>
      <p:sp>
        <p:nvSpPr>
          <p:cNvPr id="4" name="Rectangle 3"/>
          <p:cNvSpPr/>
          <p:nvPr/>
        </p:nvSpPr>
        <p:spPr>
          <a:xfrm>
            <a:off x="1015953" y="475703"/>
            <a:ext cx="6001865" cy="432988"/>
          </a:xfrm>
          <a:prstGeom prst="rect">
            <a:avLst/>
          </a:prstGeom>
        </p:spPr>
        <p:txBody>
          <a:bodyPr wrap="square">
            <a:spAutoFit/>
          </a:bodyPr>
          <a:lstStyle/>
          <a:p>
            <a:pPr algn="ctr" defTabSz="456057"/>
            <a:r>
              <a:rPr lang="en-US" sz="2215" b="1" dirty="0">
                <a:solidFill>
                  <a:prstClr val="white"/>
                </a:solidFill>
                <a:latin typeface="Arial" panose="020B0604020202020204" pitchFamily="34" charset="0"/>
                <a:cs typeface="Arial" panose="020B0604020202020204" pitchFamily="34" charset="0"/>
              </a:rPr>
              <a:t>TVET college study- purpose of the study</a:t>
            </a:r>
            <a:endParaRPr lang="en-US" sz="1243" dirty="0">
              <a:solidFill>
                <a:prstClr val="black"/>
              </a:solidFill>
              <a:latin typeface="Calibri"/>
            </a:endParaRPr>
          </a:p>
        </p:txBody>
      </p:sp>
      <p:sp>
        <p:nvSpPr>
          <p:cNvPr id="2" name="Rectangle 1">
            <a:extLst>
              <a:ext uri="{FF2B5EF4-FFF2-40B4-BE49-F238E27FC236}">
                <a16:creationId xmlns:a16="http://schemas.microsoft.com/office/drawing/2014/main" id="{5B94597D-5D28-4A2A-861E-5D7C3A9A5C86}"/>
              </a:ext>
            </a:extLst>
          </p:cNvPr>
          <p:cNvSpPr/>
          <p:nvPr/>
        </p:nvSpPr>
        <p:spPr>
          <a:xfrm>
            <a:off x="7730836" y="5484912"/>
            <a:ext cx="774474" cy="523220"/>
          </a:xfrm>
          <a:prstGeom prst="rect">
            <a:avLst/>
          </a:prstGeom>
        </p:spPr>
        <p:txBody>
          <a:bodyPr wrap="square">
            <a:spAutoFit/>
          </a:bodyPr>
          <a:lstStyle/>
          <a:p>
            <a:r>
              <a:rPr lang="en-US" sz="1400" dirty="0"/>
              <a:t>29	</a:t>
            </a:r>
            <a:endParaRPr lang="en-ZA" dirty="0"/>
          </a:p>
        </p:txBody>
      </p:sp>
    </p:spTree>
    <p:extLst>
      <p:ext uri="{BB962C8B-B14F-4D97-AF65-F5344CB8AC3E}">
        <p14:creationId xmlns:p14="http://schemas.microsoft.com/office/powerpoint/2010/main" val="1034050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6DD15E6-F4EC-4F5F-8B1D-9D6A256CC798}"/>
              </a:ext>
            </a:extLst>
          </p:cNvPr>
          <p:cNvGrpSpPr/>
          <p:nvPr/>
        </p:nvGrpSpPr>
        <p:grpSpPr>
          <a:xfrm>
            <a:off x="2623834" y="1294388"/>
            <a:ext cx="6480762" cy="3543491"/>
            <a:chOff x="621829" y="215802"/>
            <a:chExt cx="10923057" cy="6209617"/>
          </a:xfrm>
        </p:grpSpPr>
        <p:grpSp>
          <p:nvGrpSpPr>
            <p:cNvPr id="4" name="Group 3">
              <a:extLst>
                <a:ext uri="{FF2B5EF4-FFF2-40B4-BE49-F238E27FC236}">
                  <a16:creationId xmlns:a16="http://schemas.microsoft.com/office/drawing/2014/main" id="{8EB3F934-E800-4C8E-AA2E-32E39CCBF4E8}"/>
                </a:ext>
              </a:extLst>
            </p:cNvPr>
            <p:cNvGrpSpPr/>
            <p:nvPr/>
          </p:nvGrpSpPr>
          <p:grpSpPr>
            <a:xfrm>
              <a:off x="621829" y="215802"/>
              <a:ext cx="10923057" cy="6209617"/>
              <a:chOff x="621829" y="215802"/>
              <a:chExt cx="10923057" cy="6209617"/>
            </a:xfrm>
          </p:grpSpPr>
          <p:cxnSp>
            <p:nvCxnSpPr>
              <p:cNvPr id="7" name="Connector: Elbow 6">
                <a:extLst>
                  <a:ext uri="{FF2B5EF4-FFF2-40B4-BE49-F238E27FC236}">
                    <a16:creationId xmlns:a16="http://schemas.microsoft.com/office/drawing/2014/main" id="{67BA30CE-3372-48AD-BC7F-7711DAD9066F}"/>
                  </a:ext>
                </a:extLst>
              </p:cNvPr>
              <p:cNvCxnSpPr>
                <a:stCxn id="14" idx="3"/>
                <a:endCxn id="24" idx="2"/>
              </p:cNvCxnSpPr>
              <p:nvPr/>
            </p:nvCxnSpPr>
            <p:spPr>
              <a:xfrm flipV="1">
                <a:off x="5007877" y="4611567"/>
                <a:ext cx="1774068" cy="428766"/>
              </a:xfrm>
              <a:prstGeom prst="bentConnector2">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9CE01CB-6C3C-4A3F-BE21-1F7AE46AE6FA}"/>
                  </a:ext>
                </a:extLst>
              </p:cNvPr>
              <p:cNvCxnSpPr/>
              <p:nvPr/>
            </p:nvCxnSpPr>
            <p:spPr>
              <a:xfrm flipV="1">
                <a:off x="3474945" y="4068253"/>
                <a:ext cx="0" cy="694044"/>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B77466-52DF-4DBC-B4CA-92EAD16685E4}"/>
                  </a:ext>
                </a:extLst>
              </p:cNvPr>
              <p:cNvGrpSpPr/>
              <p:nvPr/>
            </p:nvGrpSpPr>
            <p:grpSpPr>
              <a:xfrm>
                <a:off x="621829" y="215802"/>
                <a:ext cx="10923057" cy="6209617"/>
                <a:chOff x="621829" y="215802"/>
                <a:chExt cx="10923057" cy="6209617"/>
              </a:xfrm>
            </p:grpSpPr>
            <p:grpSp>
              <p:nvGrpSpPr>
                <p:cNvPr id="83" name="Group 82">
                  <a:extLst>
                    <a:ext uri="{FF2B5EF4-FFF2-40B4-BE49-F238E27FC236}">
                      <a16:creationId xmlns:a16="http://schemas.microsoft.com/office/drawing/2014/main" id="{6E19CBE3-67EC-416C-AEE1-A7F13315A70C}"/>
                    </a:ext>
                  </a:extLst>
                </p:cNvPr>
                <p:cNvGrpSpPr/>
                <p:nvPr/>
              </p:nvGrpSpPr>
              <p:grpSpPr>
                <a:xfrm>
                  <a:off x="621829" y="215802"/>
                  <a:ext cx="10923057" cy="6209617"/>
                  <a:chOff x="844399" y="217426"/>
                  <a:chExt cx="10923057" cy="6209617"/>
                </a:xfrm>
              </p:grpSpPr>
              <p:cxnSp>
                <p:nvCxnSpPr>
                  <p:cNvPr id="62" name="Connector: Elbow 61">
                    <a:extLst>
                      <a:ext uri="{FF2B5EF4-FFF2-40B4-BE49-F238E27FC236}">
                        <a16:creationId xmlns:a16="http://schemas.microsoft.com/office/drawing/2014/main" id="{48B04886-D4F5-4665-95FA-55A5CED8E5B0}"/>
                      </a:ext>
                    </a:extLst>
                  </p:cNvPr>
                  <p:cNvCxnSpPr>
                    <a:cxnSpLocks/>
                  </p:cNvCxnSpPr>
                  <p:nvPr/>
                </p:nvCxnSpPr>
                <p:spPr>
                  <a:xfrm rot="5400000" flipH="1" flipV="1">
                    <a:off x="7289124" y="1312224"/>
                    <a:ext cx="1869018" cy="1731886"/>
                  </a:xfrm>
                  <a:prstGeom prst="bentConnector3">
                    <a:avLst>
                      <a:gd name="adj1" fmla="val 100252"/>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D07AD93-274B-416F-956E-D014CCCC2F0F}"/>
                      </a:ext>
                    </a:extLst>
                  </p:cNvPr>
                  <p:cNvSpPr txBox="1"/>
                  <p:nvPr/>
                </p:nvSpPr>
                <p:spPr>
                  <a:xfrm>
                    <a:off x="3256504" y="4763923"/>
                    <a:ext cx="1973942" cy="645570"/>
                  </a:xfrm>
                  <a:prstGeom prst="rect">
                    <a:avLst/>
                  </a:prstGeom>
                  <a:solidFill>
                    <a:schemeClr val="accent1">
                      <a:lumMod val="60000"/>
                      <a:lumOff val="40000"/>
                    </a:schemeClr>
                  </a:solidFill>
                  <a:ln>
                    <a:solidFill>
                      <a:schemeClr val="accent1"/>
                    </a:solidFill>
                  </a:ln>
                </p:spPr>
                <p:txBody>
                  <a:bodyPr wrap="square" rtlCol="0">
                    <a:spAutoFit/>
                  </a:bodyPr>
                  <a:lstStyle/>
                  <a:p>
                    <a:pPr defTabSz="456057"/>
                    <a:r>
                      <a:rPr lang="en-US" sz="898" b="1" dirty="0">
                        <a:solidFill>
                          <a:prstClr val="black"/>
                        </a:solidFill>
                        <a:latin typeface="Calibri"/>
                      </a:rPr>
                      <a:t>Platinum, iridium (catalysts)</a:t>
                    </a:r>
                    <a:endParaRPr lang="en-ZA" sz="898" b="1" dirty="0">
                      <a:solidFill>
                        <a:prstClr val="black"/>
                      </a:solidFill>
                      <a:latin typeface="Calibri"/>
                    </a:endParaRPr>
                  </a:p>
                </p:txBody>
              </p:sp>
              <p:sp>
                <p:nvSpPr>
                  <p:cNvPr id="20" name="TextBox 19">
                    <a:extLst>
                      <a:ext uri="{FF2B5EF4-FFF2-40B4-BE49-F238E27FC236}">
                        <a16:creationId xmlns:a16="http://schemas.microsoft.com/office/drawing/2014/main" id="{2054588D-3966-48E3-91BB-B52ED7A5273C}"/>
                      </a:ext>
                    </a:extLst>
                  </p:cNvPr>
                  <p:cNvSpPr txBox="1"/>
                  <p:nvPr/>
                </p:nvSpPr>
                <p:spPr>
                  <a:xfrm>
                    <a:off x="3409799" y="1426730"/>
                    <a:ext cx="1973942" cy="645570"/>
                  </a:xfrm>
                  <a:prstGeom prst="rect">
                    <a:avLst/>
                  </a:prstGeom>
                  <a:solidFill>
                    <a:schemeClr val="accent1">
                      <a:lumMod val="20000"/>
                      <a:lumOff val="80000"/>
                    </a:schemeClr>
                  </a:solidFill>
                  <a:ln w="19050">
                    <a:solidFill>
                      <a:schemeClr val="accent1"/>
                    </a:solidFill>
                    <a:prstDash val="lgDash"/>
                  </a:ln>
                </p:spPr>
                <p:txBody>
                  <a:bodyPr wrap="square" rtlCol="0">
                    <a:spAutoFit/>
                  </a:bodyPr>
                  <a:lstStyle/>
                  <a:p>
                    <a:pPr defTabSz="456057"/>
                    <a:r>
                      <a:rPr lang="en-US" sz="898" b="1" dirty="0">
                        <a:solidFill>
                          <a:prstClr val="black"/>
                        </a:solidFill>
                        <a:latin typeface="Calibri"/>
                      </a:rPr>
                      <a:t>Renewable energy (solar and wind)</a:t>
                    </a:r>
                    <a:endParaRPr lang="en-ZA" sz="898" b="1" dirty="0">
                      <a:solidFill>
                        <a:prstClr val="black"/>
                      </a:solidFill>
                      <a:latin typeface="Calibri"/>
                    </a:endParaRPr>
                  </a:p>
                </p:txBody>
              </p:sp>
              <p:sp>
                <p:nvSpPr>
                  <p:cNvPr id="21" name="TextBox 20">
                    <a:extLst>
                      <a:ext uri="{FF2B5EF4-FFF2-40B4-BE49-F238E27FC236}">
                        <a16:creationId xmlns:a16="http://schemas.microsoft.com/office/drawing/2014/main" id="{72F6C8E6-C96E-4097-85DC-CC454C60AA62}"/>
                      </a:ext>
                    </a:extLst>
                  </p:cNvPr>
                  <p:cNvSpPr txBox="1"/>
                  <p:nvPr/>
                </p:nvSpPr>
                <p:spPr>
                  <a:xfrm>
                    <a:off x="3697514" y="2752848"/>
                    <a:ext cx="856615" cy="403480"/>
                  </a:xfrm>
                  <a:prstGeom prst="rect">
                    <a:avLst/>
                  </a:prstGeom>
                  <a:solidFill>
                    <a:schemeClr val="accent1">
                      <a:lumMod val="20000"/>
                      <a:lumOff val="80000"/>
                    </a:schemeClr>
                  </a:solidFill>
                  <a:ln w="19050">
                    <a:solidFill>
                      <a:schemeClr val="accent1"/>
                    </a:solidFill>
                    <a:prstDash val="lgDash"/>
                  </a:ln>
                </p:spPr>
                <p:txBody>
                  <a:bodyPr wrap="square" rtlCol="0">
                    <a:spAutoFit/>
                  </a:bodyPr>
                  <a:lstStyle/>
                  <a:p>
                    <a:pPr defTabSz="456057"/>
                    <a:r>
                      <a:rPr lang="en-US" sz="898" b="1" dirty="0">
                        <a:solidFill>
                          <a:prstClr val="black"/>
                        </a:solidFill>
                        <a:latin typeface="Calibri"/>
                      </a:rPr>
                      <a:t>Water</a:t>
                    </a:r>
                    <a:endParaRPr lang="en-ZA" sz="898" b="1" dirty="0">
                      <a:solidFill>
                        <a:prstClr val="black"/>
                      </a:solidFill>
                      <a:latin typeface="Calibri"/>
                    </a:endParaRPr>
                  </a:p>
                </p:txBody>
              </p:sp>
              <p:sp>
                <p:nvSpPr>
                  <p:cNvPr id="23" name="TextBox 22">
                    <a:extLst>
                      <a:ext uri="{FF2B5EF4-FFF2-40B4-BE49-F238E27FC236}">
                        <a16:creationId xmlns:a16="http://schemas.microsoft.com/office/drawing/2014/main" id="{26388C6C-8351-4043-9EDB-F85C010F61F5}"/>
                      </a:ext>
                    </a:extLst>
                  </p:cNvPr>
                  <p:cNvSpPr txBox="1"/>
                  <p:nvPr/>
                </p:nvSpPr>
                <p:spPr>
                  <a:xfrm>
                    <a:off x="3272690" y="3700547"/>
                    <a:ext cx="1625599" cy="403480"/>
                  </a:xfrm>
                  <a:prstGeom prst="rect">
                    <a:avLst/>
                  </a:prstGeom>
                  <a:solidFill>
                    <a:schemeClr val="accent1">
                      <a:lumMod val="60000"/>
                      <a:lumOff val="40000"/>
                    </a:schemeClr>
                  </a:solidFill>
                  <a:ln>
                    <a:solidFill>
                      <a:schemeClr val="accent1"/>
                    </a:solidFill>
                  </a:ln>
                </p:spPr>
                <p:txBody>
                  <a:bodyPr wrap="square" rtlCol="0">
                    <a:spAutoFit/>
                  </a:bodyPr>
                  <a:lstStyle/>
                  <a:p>
                    <a:pPr defTabSz="456057"/>
                    <a:r>
                      <a:rPr lang="en-US" sz="898" b="1" dirty="0">
                        <a:solidFill>
                          <a:prstClr val="black"/>
                        </a:solidFill>
                        <a:latin typeface="Calibri"/>
                      </a:rPr>
                      <a:t>Electrolysers</a:t>
                    </a:r>
                    <a:endParaRPr lang="en-ZA" sz="898" b="1" dirty="0">
                      <a:solidFill>
                        <a:prstClr val="black"/>
                      </a:solidFill>
                      <a:latin typeface="Calibri"/>
                    </a:endParaRPr>
                  </a:p>
                </p:txBody>
              </p:sp>
              <p:sp>
                <p:nvSpPr>
                  <p:cNvPr id="24" name="TextBox 23">
                    <a:extLst>
                      <a:ext uri="{FF2B5EF4-FFF2-40B4-BE49-F238E27FC236}">
                        <a16:creationId xmlns:a16="http://schemas.microsoft.com/office/drawing/2014/main" id="{306FAB08-D75D-4A7B-88E2-026093A08111}"/>
                      </a:ext>
                    </a:extLst>
                  </p:cNvPr>
                  <p:cNvSpPr txBox="1"/>
                  <p:nvPr/>
                </p:nvSpPr>
                <p:spPr>
                  <a:xfrm>
                    <a:off x="6294600" y="4279550"/>
                    <a:ext cx="1419831" cy="403480"/>
                  </a:xfrm>
                  <a:prstGeom prst="rect">
                    <a:avLst/>
                  </a:prstGeom>
                  <a:solidFill>
                    <a:schemeClr val="accent1">
                      <a:lumMod val="60000"/>
                      <a:lumOff val="40000"/>
                    </a:schemeClr>
                  </a:solidFill>
                  <a:ln>
                    <a:solidFill>
                      <a:schemeClr val="accent1"/>
                    </a:solidFill>
                  </a:ln>
                </p:spPr>
                <p:txBody>
                  <a:bodyPr wrap="square" rtlCol="0">
                    <a:spAutoFit/>
                  </a:bodyPr>
                  <a:lstStyle/>
                  <a:p>
                    <a:pPr defTabSz="456057"/>
                    <a:r>
                      <a:rPr lang="en-US" sz="898" b="1" dirty="0">
                        <a:solidFill>
                          <a:prstClr val="black"/>
                        </a:solidFill>
                        <a:latin typeface="Calibri"/>
                      </a:rPr>
                      <a:t>Fuel cells</a:t>
                    </a:r>
                    <a:endParaRPr lang="en-ZA" sz="898" b="1" dirty="0">
                      <a:solidFill>
                        <a:prstClr val="black"/>
                      </a:solidFill>
                      <a:latin typeface="Calibri"/>
                    </a:endParaRPr>
                  </a:p>
                </p:txBody>
              </p:sp>
              <p:sp>
                <p:nvSpPr>
                  <p:cNvPr id="27" name="TextBox 26">
                    <a:extLst>
                      <a:ext uri="{FF2B5EF4-FFF2-40B4-BE49-F238E27FC236}">
                        <a16:creationId xmlns:a16="http://schemas.microsoft.com/office/drawing/2014/main" id="{1E2E120C-5994-4BCB-9E3A-9AC2D866BE1F}"/>
                      </a:ext>
                    </a:extLst>
                  </p:cNvPr>
                  <p:cNvSpPr txBox="1"/>
                  <p:nvPr/>
                </p:nvSpPr>
                <p:spPr>
                  <a:xfrm>
                    <a:off x="9089570" y="217426"/>
                    <a:ext cx="2677886" cy="1650909"/>
                  </a:xfrm>
                  <a:prstGeom prst="rect">
                    <a:avLst/>
                  </a:prstGeom>
                  <a:solidFill>
                    <a:schemeClr val="accent1">
                      <a:lumMod val="60000"/>
                      <a:lumOff val="40000"/>
                    </a:schemeClr>
                  </a:solidFill>
                  <a:ln>
                    <a:solidFill>
                      <a:schemeClr val="accent1"/>
                    </a:solidFill>
                  </a:ln>
                </p:spPr>
                <p:txBody>
                  <a:bodyPr wrap="square" rtlCol="0">
                    <a:spAutoFit/>
                  </a:bodyPr>
                  <a:lstStyle/>
                  <a:p>
                    <a:pPr defTabSz="456057"/>
                    <a:r>
                      <a:rPr lang="en-US" sz="921" b="1" dirty="0">
                        <a:solidFill>
                          <a:prstClr val="black"/>
                        </a:solidFill>
                        <a:latin typeface="Arial" panose="020B0604020202020204" pitchFamily="34" charset="0"/>
                        <a:cs typeface="Arial" panose="020B0604020202020204" pitchFamily="34" charset="0"/>
                      </a:rPr>
                      <a:t>Industry:</a:t>
                    </a:r>
                  </a:p>
                  <a:p>
                    <a:pPr marL="213782" indent="-213782" defTabSz="456057">
                      <a:buFontTx/>
                      <a:buChar char="-"/>
                    </a:pPr>
                    <a:r>
                      <a:rPr lang="en-US" sz="921" b="1" dirty="0">
                        <a:solidFill>
                          <a:prstClr val="black"/>
                        </a:solidFill>
                        <a:latin typeface="Arial" panose="020B0604020202020204" pitchFamily="34" charset="0"/>
                        <a:cs typeface="Arial" panose="020B0604020202020204" pitchFamily="34" charset="0"/>
                      </a:rPr>
                      <a:t>Iron &amp; steel</a:t>
                    </a:r>
                  </a:p>
                  <a:p>
                    <a:pPr marL="213782" indent="-213782" defTabSz="456057">
                      <a:buFontTx/>
                      <a:buChar char="-"/>
                    </a:pPr>
                    <a:r>
                      <a:rPr lang="en-US" sz="921" dirty="0">
                        <a:solidFill>
                          <a:prstClr val="black"/>
                        </a:solidFill>
                        <a:latin typeface="Arial" panose="020B0604020202020204" pitchFamily="34" charset="0"/>
                        <a:cs typeface="Arial" panose="020B0604020202020204" pitchFamily="34" charset="0"/>
                      </a:rPr>
                      <a:t>Refineries</a:t>
                    </a:r>
                  </a:p>
                  <a:p>
                    <a:pPr marL="213782" indent="-213782" defTabSz="456057">
                      <a:buFontTx/>
                      <a:buChar char="-"/>
                    </a:pPr>
                    <a:r>
                      <a:rPr lang="en-US" sz="921" dirty="0">
                        <a:solidFill>
                          <a:prstClr val="black"/>
                        </a:solidFill>
                        <a:latin typeface="Arial" panose="020B0604020202020204" pitchFamily="34" charset="0"/>
                        <a:cs typeface="Arial" panose="020B0604020202020204" pitchFamily="34" charset="0"/>
                      </a:rPr>
                      <a:t>Chemical (</a:t>
                    </a:r>
                    <a:r>
                      <a:rPr lang="en-US" sz="921" b="1" dirty="0">
                        <a:solidFill>
                          <a:prstClr val="black"/>
                        </a:solidFill>
                        <a:latin typeface="Arial" panose="020B0604020202020204" pitchFamily="34" charset="0"/>
                        <a:cs typeface="Arial" panose="020B0604020202020204" pitchFamily="34" charset="0"/>
                      </a:rPr>
                      <a:t>ammonia</a:t>
                    </a:r>
                    <a:r>
                      <a:rPr lang="en-US" sz="921" dirty="0">
                        <a:solidFill>
                          <a:prstClr val="black"/>
                        </a:solidFill>
                        <a:latin typeface="Arial" panose="020B0604020202020204" pitchFamily="34" charset="0"/>
                        <a:cs typeface="Arial" panose="020B0604020202020204" pitchFamily="34" charset="0"/>
                      </a:rPr>
                      <a:t>, methanol for fertilizers, food etc.)</a:t>
                    </a:r>
                  </a:p>
                </p:txBody>
              </p:sp>
              <p:sp>
                <p:nvSpPr>
                  <p:cNvPr id="28" name="TextBox 27">
                    <a:extLst>
                      <a:ext uri="{FF2B5EF4-FFF2-40B4-BE49-F238E27FC236}">
                        <a16:creationId xmlns:a16="http://schemas.microsoft.com/office/drawing/2014/main" id="{3CC13BE2-7EC5-41DD-9C2D-85E63840FF25}"/>
                      </a:ext>
                    </a:extLst>
                  </p:cNvPr>
                  <p:cNvSpPr txBox="1"/>
                  <p:nvPr/>
                </p:nvSpPr>
                <p:spPr>
                  <a:xfrm>
                    <a:off x="9086006" y="4776134"/>
                    <a:ext cx="2242457" cy="1650909"/>
                  </a:xfrm>
                  <a:prstGeom prst="rect">
                    <a:avLst/>
                  </a:prstGeom>
                  <a:solidFill>
                    <a:schemeClr val="accent1">
                      <a:lumMod val="20000"/>
                      <a:lumOff val="80000"/>
                    </a:schemeClr>
                  </a:solidFill>
                  <a:ln>
                    <a:solidFill>
                      <a:schemeClr val="accent1"/>
                    </a:solidFill>
                  </a:ln>
                </p:spPr>
                <p:txBody>
                  <a:bodyPr wrap="square" rtlCol="0">
                    <a:spAutoFit/>
                  </a:bodyPr>
                  <a:lstStyle/>
                  <a:p>
                    <a:pPr defTabSz="456057"/>
                    <a:r>
                      <a:rPr lang="en-US" sz="921" b="1" dirty="0">
                        <a:solidFill>
                          <a:prstClr val="black"/>
                        </a:solidFill>
                        <a:latin typeface="Arial" panose="020B0604020202020204" pitchFamily="34" charset="0"/>
                        <a:cs typeface="Arial" panose="020B0604020202020204" pitchFamily="34" charset="0"/>
                      </a:rPr>
                      <a:t>Power generation</a:t>
                    </a:r>
                  </a:p>
                  <a:p>
                    <a:pPr marL="213782" indent="-213782" defTabSz="456057">
                      <a:buFontTx/>
                      <a:buChar char="-"/>
                    </a:pPr>
                    <a:r>
                      <a:rPr lang="en-US" sz="921" dirty="0">
                        <a:solidFill>
                          <a:prstClr val="black"/>
                        </a:solidFill>
                        <a:latin typeface="Arial" panose="020B0604020202020204" pitchFamily="34" charset="0"/>
                        <a:cs typeface="Arial" panose="020B0604020202020204" pitchFamily="34" charset="0"/>
                      </a:rPr>
                      <a:t>Hydrogen turbines (power plant)</a:t>
                    </a:r>
                  </a:p>
                  <a:p>
                    <a:pPr marL="213782" indent="-213782" defTabSz="456057">
                      <a:buFontTx/>
                      <a:buChar char="-"/>
                    </a:pPr>
                    <a:r>
                      <a:rPr lang="en-US" sz="921" b="1" dirty="0">
                        <a:solidFill>
                          <a:prstClr val="black"/>
                        </a:solidFill>
                        <a:latin typeface="Arial" panose="020B0604020202020204" pitchFamily="34" charset="0"/>
                        <a:cs typeface="Arial" panose="020B0604020202020204" pitchFamily="34" charset="0"/>
                      </a:rPr>
                      <a:t>Stationary FCs</a:t>
                    </a:r>
                  </a:p>
                  <a:p>
                    <a:pPr marL="213782" indent="-213782" defTabSz="456057">
                      <a:buFontTx/>
                      <a:buChar char="-"/>
                    </a:pPr>
                    <a:r>
                      <a:rPr lang="en-US" sz="921" b="1" dirty="0">
                        <a:solidFill>
                          <a:prstClr val="black"/>
                        </a:solidFill>
                        <a:latin typeface="Arial" panose="020B0604020202020204" pitchFamily="34" charset="0"/>
                        <a:cs typeface="Arial" panose="020B0604020202020204" pitchFamily="34" charset="0"/>
                      </a:rPr>
                      <a:t>Mobile FCs</a:t>
                    </a:r>
                    <a:endParaRPr lang="en-ZA" sz="921" b="1" dirty="0">
                      <a:solidFill>
                        <a:prstClr val="black"/>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64E08E46-F350-4931-85A0-29B869AC8946}"/>
                      </a:ext>
                    </a:extLst>
                  </p:cNvPr>
                  <p:cNvSpPr txBox="1"/>
                  <p:nvPr/>
                </p:nvSpPr>
                <p:spPr>
                  <a:xfrm>
                    <a:off x="9089570" y="2206171"/>
                    <a:ext cx="1912259" cy="657898"/>
                  </a:xfrm>
                  <a:prstGeom prst="rect">
                    <a:avLst/>
                  </a:prstGeom>
                  <a:solidFill>
                    <a:schemeClr val="accent1">
                      <a:lumMod val="20000"/>
                      <a:lumOff val="80000"/>
                    </a:schemeClr>
                  </a:solidFill>
                  <a:ln>
                    <a:solidFill>
                      <a:schemeClr val="accent1"/>
                    </a:solidFill>
                  </a:ln>
                </p:spPr>
                <p:txBody>
                  <a:bodyPr wrap="square" rtlCol="0">
                    <a:spAutoFit/>
                  </a:bodyPr>
                  <a:lstStyle/>
                  <a:p>
                    <a:pPr defTabSz="456057"/>
                    <a:r>
                      <a:rPr lang="en-US" sz="921" b="1" dirty="0">
                        <a:solidFill>
                          <a:prstClr val="black"/>
                        </a:solidFill>
                        <a:latin typeface="Arial" panose="020B0604020202020204" pitchFamily="34" charset="0"/>
                        <a:cs typeface="Arial" panose="020B0604020202020204" pitchFamily="34" charset="0"/>
                      </a:rPr>
                      <a:t>Heating:</a:t>
                    </a:r>
                  </a:p>
                  <a:p>
                    <a:pPr defTabSz="456057"/>
                    <a:r>
                      <a:rPr lang="en-US" sz="921" dirty="0">
                        <a:solidFill>
                          <a:prstClr val="black"/>
                        </a:solidFill>
                        <a:latin typeface="Arial" panose="020B0604020202020204" pitchFamily="34" charset="0"/>
                        <a:cs typeface="Arial" panose="020B0604020202020204" pitchFamily="34" charset="0"/>
                      </a:rPr>
                      <a:t>- Gas boilers etc.</a:t>
                    </a:r>
                    <a:endParaRPr lang="en-ZA" sz="921" dirty="0">
                      <a:solidFill>
                        <a:prstClr val="black"/>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91F8BAE-86E8-4D41-BAB1-9EA048696948}"/>
                      </a:ext>
                    </a:extLst>
                  </p:cNvPr>
                  <p:cNvSpPr txBox="1"/>
                  <p:nvPr/>
                </p:nvSpPr>
                <p:spPr>
                  <a:xfrm>
                    <a:off x="9089570" y="3074573"/>
                    <a:ext cx="2677886" cy="1650909"/>
                  </a:xfrm>
                  <a:prstGeom prst="rect">
                    <a:avLst/>
                  </a:prstGeom>
                  <a:solidFill>
                    <a:schemeClr val="accent1">
                      <a:lumMod val="60000"/>
                      <a:lumOff val="40000"/>
                    </a:schemeClr>
                  </a:solidFill>
                  <a:ln>
                    <a:solidFill>
                      <a:schemeClr val="accent1"/>
                    </a:solidFill>
                  </a:ln>
                </p:spPr>
                <p:txBody>
                  <a:bodyPr wrap="square" rtlCol="0">
                    <a:spAutoFit/>
                  </a:bodyPr>
                  <a:lstStyle/>
                  <a:p>
                    <a:pPr defTabSz="456057"/>
                    <a:r>
                      <a:rPr lang="en-US" sz="921" b="1" dirty="0">
                        <a:solidFill>
                          <a:prstClr val="black"/>
                        </a:solidFill>
                        <a:latin typeface="Arial" panose="020B0604020202020204" pitchFamily="34" charset="0"/>
                        <a:cs typeface="Arial" panose="020B0604020202020204" pitchFamily="34" charset="0"/>
                      </a:rPr>
                      <a:t>Transport:</a:t>
                    </a:r>
                  </a:p>
                  <a:p>
                    <a:pPr marL="213782" indent="-213782" defTabSz="456057">
                      <a:buFontTx/>
                      <a:buChar char="-"/>
                    </a:pPr>
                    <a:r>
                      <a:rPr lang="en-US" sz="921" b="1" dirty="0">
                        <a:solidFill>
                          <a:prstClr val="black"/>
                        </a:solidFill>
                        <a:latin typeface="Arial" panose="020B0604020202020204" pitchFamily="34" charset="0"/>
                        <a:cs typeface="Arial" panose="020B0604020202020204" pitchFamily="34" charset="0"/>
                      </a:rPr>
                      <a:t>FC trucks</a:t>
                    </a:r>
                    <a:r>
                      <a:rPr lang="en-US" sz="921" dirty="0">
                        <a:solidFill>
                          <a:prstClr val="black"/>
                        </a:solidFill>
                        <a:latin typeface="Arial" panose="020B0604020202020204" pitchFamily="34" charset="0"/>
                        <a:cs typeface="Arial" panose="020B0604020202020204" pitchFamily="34" charset="0"/>
                      </a:rPr>
                      <a:t>, buses</a:t>
                    </a:r>
                  </a:p>
                  <a:p>
                    <a:pPr marL="213782" indent="-213782" defTabSz="456057">
                      <a:buFontTx/>
                      <a:buChar char="-"/>
                    </a:pPr>
                    <a:r>
                      <a:rPr lang="en-US" sz="921" dirty="0">
                        <a:solidFill>
                          <a:prstClr val="black"/>
                        </a:solidFill>
                        <a:latin typeface="Arial" panose="020B0604020202020204" pitchFamily="34" charset="0"/>
                        <a:cs typeface="Arial" panose="020B0604020202020204" pitchFamily="34" charset="0"/>
                      </a:rPr>
                      <a:t>FC cars</a:t>
                    </a:r>
                  </a:p>
                  <a:p>
                    <a:pPr marL="213782" indent="-213782" defTabSz="456057">
                      <a:buFontTx/>
                      <a:buChar char="-"/>
                    </a:pPr>
                    <a:r>
                      <a:rPr lang="en-US" sz="921" dirty="0">
                        <a:solidFill>
                          <a:prstClr val="black"/>
                        </a:solidFill>
                        <a:latin typeface="Arial" panose="020B0604020202020204" pitchFamily="34" charset="0"/>
                        <a:cs typeface="Arial" panose="020B0604020202020204" pitchFamily="34" charset="0"/>
                      </a:rPr>
                      <a:t>Aviation </a:t>
                    </a:r>
                    <a:r>
                      <a:rPr lang="en-US" sz="921" b="1" dirty="0">
                        <a:solidFill>
                          <a:prstClr val="black"/>
                        </a:solidFill>
                        <a:latin typeface="Arial" panose="020B0604020202020204" pitchFamily="34" charset="0"/>
                        <a:cs typeface="Arial" panose="020B0604020202020204" pitchFamily="34" charset="0"/>
                      </a:rPr>
                      <a:t>(jet fuel)</a:t>
                    </a:r>
                  </a:p>
                  <a:p>
                    <a:pPr marL="213782" indent="-213782" defTabSz="456057">
                      <a:buFontTx/>
                      <a:buChar char="-"/>
                    </a:pPr>
                    <a:r>
                      <a:rPr lang="en-US" sz="921" dirty="0">
                        <a:solidFill>
                          <a:prstClr val="black"/>
                        </a:solidFill>
                        <a:latin typeface="Arial" panose="020B0604020202020204" pitchFamily="34" charset="0"/>
                        <a:cs typeface="Arial" panose="020B0604020202020204" pitchFamily="34" charset="0"/>
                      </a:rPr>
                      <a:t>Shipping</a:t>
                    </a:r>
                  </a:p>
                  <a:p>
                    <a:pPr marL="213782" indent="-213782" defTabSz="456057">
                      <a:buFontTx/>
                      <a:buChar char="-"/>
                    </a:pPr>
                    <a:r>
                      <a:rPr lang="en-US" sz="921" dirty="0">
                        <a:solidFill>
                          <a:prstClr val="black"/>
                        </a:solidFill>
                        <a:latin typeface="Arial" panose="020B0604020202020204" pitchFamily="34" charset="0"/>
                        <a:cs typeface="Arial" panose="020B0604020202020204" pitchFamily="34" charset="0"/>
                      </a:rPr>
                      <a:t>Rail</a:t>
                    </a:r>
                  </a:p>
                </p:txBody>
              </p:sp>
              <p:cxnSp>
                <p:nvCxnSpPr>
                  <p:cNvPr id="37" name="Straight Arrow Connector 36">
                    <a:extLst>
                      <a:ext uri="{FF2B5EF4-FFF2-40B4-BE49-F238E27FC236}">
                        <a16:creationId xmlns:a16="http://schemas.microsoft.com/office/drawing/2014/main" id="{AF549E75-CEA9-48E2-BFFA-4B0E29364281}"/>
                      </a:ext>
                    </a:extLst>
                  </p:cNvPr>
                  <p:cNvCxnSpPr>
                    <a:cxnSpLocks/>
                  </p:cNvCxnSpPr>
                  <p:nvPr/>
                </p:nvCxnSpPr>
                <p:spPr>
                  <a:xfrm>
                    <a:off x="844399" y="1785507"/>
                    <a:ext cx="2565401" cy="0"/>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4D13F35-1341-4860-9FB7-DFD8B73D5D8E}"/>
                      </a:ext>
                    </a:extLst>
                  </p:cNvPr>
                  <p:cNvCxnSpPr>
                    <a:cxnSpLocks/>
                  </p:cNvCxnSpPr>
                  <p:nvPr/>
                </p:nvCxnSpPr>
                <p:spPr>
                  <a:xfrm>
                    <a:off x="849879" y="2936073"/>
                    <a:ext cx="2847636" cy="0"/>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9644790A-70D8-4A72-93C3-A9A9B71045C2}"/>
                      </a:ext>
                    </a:extLst>
                  </p:cNvPr>
                  <p:cNvSpPr txBox="1"/>
                  <p:nvPr/>
                </p:nvSpPr>
                <p:spPr>
                  <a:xfrm>
                    <a:off x="3832931" y="2095681"/>
                    <a:ext cx="567873" cy="443830"/>
                  </a:xfrm>
                  <a:prstGeom prst="rect">
                    <a:avLst/>
                  </a:prstGeom>
                  <a:noFill/>
                </p:spPr>
                <p:txBody>
                  <a:bodyPr wrap="square" rtlCol="0">
                    <a:spAutoFit/>
                  </a:bodyPr>
                  <a:lstStyle/>
                  <a:p>
                    <a:pPr defTabSz="456057"/>
                    <a:r>
                      <a:rPr lang="en-US" sz="1047" dirty="0">
                        <a:solidFill>
                          <a:srgbClr val="4F81BD"/>
                        </a:solidFill>
                        <a:latin typeface="Calibri"/>
                      </a:rPr>
                      <a:t>+</a:t>
                    </a:r>
                    <a:endParaRPr lang="en-ZA" sz="1047" dirty="0">
                      <a:solidFill>
                        <a:srgbClr val="4F81BD"/>
                      </a:solidFill>
                      <a:latin typeface="Calibri"/>
                    </a:endParaRPr>
                  </a:p>
                </p:txBody>
              </p:sp>
              <p:sp>
                <p:nvSpPr>
                  <p:cNvPr id="96" name="TextBox 95">
                    <a:extLst>
                      <a:ext uri="{FF2B5EF4-FFF2-40B4-BE49-F238E27FC236}">
                        <a16:creationId xmlns:a16="http://schemas.microsoft.com/office/drawing/2014/main" id="{8530B49C-44C9-46E8-8CA5-E78EC4A383DE}"/>
                      </a:ext>
                    </a:extLst>
                  </p:cNvPr>
                  <p:cNvSpPr txBox="1"/>
                  <p:nvPr/>
                </p:nvSpPr>
                <p:spPr>
                  <a:xfrm>
                    <a:off x="6805918" y="3716951"/>
                    <a:ext cx="567873" cy="443830"/>
                  </a:xfrm>
                  <a:prstGeom prst="rect">
                    <a:avLst/>
                  </a:prstGeom>
                  <a:noFill/>
                </p:spPr>
                <p:txBody>
                  <a:bodyPr wrap="square" rtlCol="0">
                    <a:spAutoFit/>
                  </a:bodyPr>
                  <a:lstStyle/>
                  <a:p>
                    <a:pPr defTabSz="456057"/>
                    <a:r>
                      <a:rPr lang="en-US" sz="1047" dirty="0">
                        <a:solidFill>
                          <a:srgbClr val="4F81BD"/>
                        </a:solidFill>
                        <a:latin typeface="Calibri"/>
                      </a:rPr>
                      <a:t>+</a:t>
                    </a:r>
                    <a:endParaRPr lang="en-ZA" sz="1047" dirty="0">
                      <a:solidFill>
                        <a:srgbClr val="4F81BD"/>
                      </a:solidFill>
                      <a:latin typeface="Calibri"/>
                    </a:endParaRPr>
                  </a:p>
                </p:txBody>
              </p:sp>
              <p:sp>
                <p:nvSpPr>
                  <p:cNvPr id="97" name="TextBox 96">
                    <a:extLst>
                      <a:ext uri="{FF2B5EF4-FFF2-40B4-BE49-F238E27FC236}">
                        <a16:creationId xmlns:a16="http://schemas.microsoft.com/office/drawing/2014/main" id="{75069FEA-1A7F-4C84-A9DC-9A2346CC0235}"/>
                      </a:ext>
                    </a:extLst>
                  </p:cNvPr>
                  <p:cNvSpPr txBox="1"/>
                  <p:nvPr/>
                </p:nvSpPr>
                <p:spPr>
                  <a:xfrm>
                    <a:off x="3836950" y="4156728"/>
                    <a:ext cx="567873" cy="443830"/>
                  </a:xfrm>
                  <a:prstGeom prst="rect">
                    <a:avLst/>
                  </a:prstGeom>
                  <a:noFill/>
                </p:spPr>
                <p:txBody>
                  <a:bodyPr wrap="square" rtlCol="0">
                    <a:spAutoFit/>
                  </a:bodyPr>
                  <a:lstStyle/>
                  <a:p>
                    <a:pPr defTabSz="456057"/>
                    <a:r>
                      <a:rPr lang="en-US" sz="1047" dirty="0">
                        <a:solidFill>
                          <a:srgbClr val="4F81BD"/>
                        </a:solidFill>
                        <a:latin typeface="Calibri"/>
                      </a:rPr>
                      <a:t>+</a:t>
                    </a:r>
                    <a:endParaRPr lang="en-ZA" sz="1047" dirty="0">
                      <a:solidFill>
                        <a:srgbClr val="4F81BD"/>
                      </a:solidFill>
                      <a:latin typeface="Calibri"/>
                    </a:endParaRPr>
                  </a:p>
                </p:txBody>
              </p:sp>
              <p:sp>
                <p:nvSpPr>
                  <p:cNvPr id="98" name="TextBox 97">
                    <a:extLst>
                      <a:ext uri="{FF2B5EF4-FFF2-40B4-BE49-F238E27FC236}">
                        <a16:creationId xmlns:a16="http://schemas.microsoft.com/office/drawing/2014/main" id="{9B557D52-5AD9-4238-BC05-81C8959738A8}"/>
                      </a:ext>
                    </a:extLst>
                  </p:cNvPr>
                  <p:cNvSpPr txBox="1"/>
                  <p:nvPr/>
                </p:nvSpPr>
                <p:spPr>
                  <a:xfrm>
                    <a:off x="3823868" y="3126786"/>
                    <a:ext cx="567873" cy="443830"/>
                  </a:xfrm>
                  <a:prstGeom prst="rect">
                    <a:avLst/>
                  </a:prstGeom>
                  <a:noFill/>
                  <a:ln>
                    <a:noFill/>
                  </a:ln>
                </p:spPr>
                <p:txBody>
                  <a:bodyPr wrap="square" rtlCol="0">
                    <a:spAutoFit/>
                  </a:bodyPr>
                  <a:lstStyle/>
                  <a:p>
                    <a:pPr defTabSz="456057"/>
                    <a:r>
                      <a:rPr lang="en-US" sz="1047" dirty="0">
                        <a:solidFill>
                          <a:srgbClr val="4F81BD"/>
                        </a:solidFill>
                        <a:latin typeface="Calibri"/>
                      </a:rPr>
                      <a:t>+</a:t>
                    </a:r>
                    <a:endParaRPr lang="en-ZA" sz="1047" dirty="0">
                      <a:solidFill>
                        <a:srgbClr val="4F81BD"/>
                      </a:solidFill>
                      <a:latin typeface="Calibri"/>
                    </a:endParaRPr>
                  </a:p>
                </p:txBody>
              </p:sp>
              <p:sp>
                <p:nvSpPr>
                  <p:cNvPr id="25" name="TextBox 24">
                    <a:extLst>
                      <a:ext uri="{FF2B5EF4-FFF2-40B4-BE49-F238E27FC236}">
                        <a16:creationId xmlns:a16="http://schemas.microsoft.com/office/drawing/2014/main" id="{EC79BC9C-A5EC-44DB-A8FD-380181A71672}"/>
                      </a:ext>
                    </a:extLst>
                  </p:cNvPr>
                  <p:cNvSpPr txBox="1"/>
                  <p:nvPr/>
                </p:nvSpPr>
                <p:spPr>
                  <a:xfrm>
                    <a:off x="6400935" y="3096487"/>
                    <a:ext cx="1255485" cy="645570"/>
                  </a:xfrm>
                  <a:prstGeom prst="rect">
                    <a:avLst/>
                  </a:prstGeom>
                  <a:solidFill>
                    <a:schemeClr val="accent1">
                      <a:lumMod val="60000"/>
                      <a:lumOff val="40000"/>
                    </a:schemeClr>
                  </a:solidFill>
                  <a:ln>
                    <a:solidFill>
                      <a:schemeClr val="accent1"/>
                    </a:solidFill>
                  </a:ln>
                </p:spPr>
                <p:txBody>
                  <a:bodyPr wrap="square" rtlCol="0">
                    <a:spAutoFit/>
                  </a:bodyPr>
                  <a:lstStyle/>
                  <a:p>
                    <a:pPr defTabSz="456057">
                      <a:tabLst>
                        <a:tab pos="536831" algn="l"/>
                      </a:tabLst>
                    </a:pPr>
                    <a:r>
                      <a:rPr lang="en-US" sz="898" b="1" dirty="0">
                        <a:solidFill>
                          <a:prstClr val="black"/>
                        </a:solidFill>
                        <a:latin typeface="Calibri"/>
                      </a:rPr>
                      <a:t>Green hydrogen</a:t>
                    </a:r>
                    <a:endParaRPr lang="en-ZA" sz="898" b="1" dirty="0">
                      <a:solidFill>
                        <a:prstClr val="black"/>
                      </a:solidFill>
                      <a:latin typeface="Calibri"/>
                    </a:endParaRPr>
                  </a:p>
                </p:txBody>
              </p:sp>
              <p:cxnSp>
                <p:nvCxnSpPr>
                  <p:cNvPr id="12" name="Straight Arrow Connector 11">
                    <a:extLst>
                      <a:ext uri="{FF2B5EF4-FFF2-40B4-BE49-F238E27FC236}">
                        <a16:creationId xmlns:a16="http://schemas.microsoft.com/office/drawing/2014/main" id="{D032F068-87D2-47D4-B913-D6BF9D186A4B}"/>
                      </a:ext>
                    </a:extLst>
                  </p:cNvPr>
                  <p:cNvCxnSpPr>
                    <a:cxnSpLocks/>
                    <a:endCxn id="29" idx="1"/>
                  </p:cNvCxnSpPr>
                  <p:nvPr/>
                </p:nvCxnSpPr>
                <p:spPr>
                  <a:xfrm flipV="1">
                    <a:off x="7373792" y="2484207"/>
                    <a:ext cx="1715779" cy="45129"/>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802925F-59E6-403A-8847-3E07B5E2EEFD}"/>
                      </a:ext>
                    </a:extLst>
                  </p:cNvPr>
                  <p:cNvCxnSpPr>
                    <a:cxnSpLocks/>
                  </p:cNvCxnSpPr>
                  <p:nvPr/>
                </p:nvCxnSpPr>
                <p:spPr>
                  <a:xfrm flipV="1">
                    <a:off x="8066319" y="3758027"/>
                    <a:ext cx="1023252" cy="1945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F90D2C9-5F5D-400F-8737-15A90B03A830}"/>
                      </a:ext>
                    </a:extLst>
                  </p:cNvPr>
                  <p:cNvCxnSpPr>
                    <a:cxnSpLocks/>
                    <a:stCxn id="24" idx="3"/>
                  </p:cNvCxnSpPr>
                  <p:nvPr/>
                </p:nvCxnSpPr>
                <p:spPr>
                  <a:xfrm>
                    <a:off x="7714431" y="4446371"/>
                    <a:ext cx="366665" cy="1784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16359C1-5932-4DFC-AA71-08974C859327}"/>
                      </a:ext>
                    </a:extLst>
                  </p:cNvPr>
                  <p:cNvCxnSpPr>
                    <a:cxnSpLocks/>
                    <a:stCxn id="20" idx="3"/>
                  </p:cNvCxnSpPr>
                  <p:nvPr/>
                </p:nvCxnSpPr>
                <p:spPr>
                  <a:xfrm>
                    <a:off x="5383743" y="1704766"/>
                    <a:ext cx="159679"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CA986F4-8DAD-4539-A86E-C00DBACEE412}"/>
                      </a:ext>
                    </a:extLst>
                  </p:cNvPr>
                  <p:cNvCxnSpPr>
                    <a:cxnSpLocks/>
                    <a:stCxn id="21" idx="3"/>
                  </p:cNvCxnSpPr>
                  <p:nvPr/>
                </p:nvCxnSpPr>
                <p:spPr>
                  <a:xfrm>
                    <a:off x="4554129" y="2919668"/>
                    <a:ext cx="1008475" cy="1784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E55CECF-B264-428A-86D8-FD8228DF2749}"/>
                      </a:ext>
                    </a:extLst>
                  </p:cNvPr>
                  <p:cNvCxnSpPr>
                    <a:cxnSpLocks/>
                    <a:stCxn id="23" idx="3"/>
                  </p:cNvCxnSpPr>
                  <p:nvPr/>
                </p:nvCxnSpPr>
                <p:spPr>
                  <a:xfrm>
                    <a:off x="4898292" y="3867368"/>
                    <a:ext cx="689874" cy="17843"/>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5997255-B60D-4109-80D0-6C79F9A76B8B}"/>
                      </a:ext>
                    </a:extLst>
                  </p:cNvPr>
                  <p:cNvCxnSpPr>
                    <a:cxnSpLocks/>
                    <a:endCxn id="25" idx="1"/>
                  </p:cNvCxnSpPr>
                  <p:nvPr/>
                </p:nvCxnSpPr>
                <p:spPr>
                  <a:xfrm>
                    <a:off x="5582810" y="3374522"/>
                    <a:ext cx="818125" cy="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3F20879-B8E3-4FE3-9D80-FEF220D956F6}"/>
                      </a:ext>
                    </a:extLst>
                  </p:cNvPr>
                  <p:cNvCxnSpPr>
                    <a:cxnSpLocks/>
                  </p:cNvCxnSpPr>
                  <p:nvPr/>
                </p:nvCxnSpPr>
                <p:spPr>
                  <a:xfrm>
                    <a:off x="5550680" y="1704766"/>
                    <a:ext cx="17614" cy="2165472"/>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904395A7-44BA-4454-B5AD-7007D562C79A}"/>
                      </a:ext>
                    </a:extLst>
                  </p:cNvPr>
                  <p:cNvCxnSpPr>
                    <a:cxnSpLocks/>
                    <a:endCxn id="28" idx="1"/>
                  </p:cNvCxnSpPr>
                  <p:nvPr/>
                </p:nvCxnSpPr>
                <p:spPr>
                  <a:xfrm rot="16200000" flipH="1">
                    <a:off x="7990497" y="4554811"/>
                    <a:ext cx="1189673" cy="1008475"/>
                  </a:xfrm>
                  <a:prstGeom prst="bentConnector2">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24FDA3D-C224-47AB-AD2E-9B298747A0DC}"/>
                      </a:ext>
                    </a:extLst>
                  </p:cNvPr>
                  <p:cNvCxnSpPr>
                    <a:cxnSpLocks/>
                    <a:stCxn id="25" idx="3"/>
                  </p:cNvCxnSpPr>
                  <p:nvPr/>
                </p:nvCxnSpPr>
                <p:spPr>
                  <a:xfrm>
                    <a:off x="7656422" y="3374522"/>
                    <a:ext cx="444193"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562FF86-26C4-4083-8AA3-66012A99DC99}"/>
                      </a:ext>
                    </a:extLst>
                  </p:cNvPr>
                  <p:cNvCxnSpPr>
                    <a:cxnSpLocks/>
                  </p:cNvCxnSpPr>
                  <p:nvPr/>
                </p:nvCxnSpPr>
                <p:spPr>
                  <a:xfrm>
                    <a:off x="8081098" y="3374522"/>
                    <a:ext cx="0" cy="108969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A966175B-ED04-4358-BCF3-64152CECF4EE}"/>
                    </a:ext>
                  </a:extLst>
                </p:cNvPr>
                <p:cNvSpPr/>
                <p:nvPr/>
              </p:nvSpPr>
              <p:spPr>
                <a:xfrm>
                  <a:off x="727132" y="4032565"/>
                  <a:ext cx="1533379" cy="3706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057"/>
                  <a:r>
                    <a:rPr lang="en-US" sz="898" b="1" dirty="0">
                      <a:solidFill>
                        <a:sysClr val="windowText" lastClr="000000"/>
                      </a:solidFill>
                      <a:latin typeface="Calibri"/>
                    </a:rPr>
                    <a:t>Export</a:t>
                  </a:r>
                  <a:endParaRPr lang="en-ZA" sz="898" b="1" dirty="0">
                    <a:solidFill>
                      <a:sysClr val="windowText" lastClr="000000"/>
                    </a:solidFill>
                    <a:latin typeface="Calibri"/>
                  </a:endParaRPr>
                </a:p>
              </p:txBody>
            </p:sp>
            <p:sp>
              <p:nvSpPr>
                <p:cNvPr id="38" name="Rectangle 37">
                  <a:extLst>
                    <a:ext uri="{FF2B5EF4-FFF2-40B4-BE49-F238E27FC236}">
                      <a16:creationId xmlns:a16="http://schemas.microsoft.com/office/drawing/2014/main" id="{D406452F-9402-4791-8F5E-A1B202D32FF2}"/>
                    </a:ext>
                  </a:extLst>
                </p:cNvPr>
                <p:cNvSpPr/>
                <p:nvPr/>
              </p:nvSpPr>
              <p:spPr>
                <a:xfrm>
                  <a:off x="729983" y="4574422"/>
                  <a:ext cx="1533379" cy="3706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057"/>
                  <a:r>
                    <a:rPr lang="en-US" sz="898" b="1" dirty="0">
                      <a:solidFill>
                        <a:prstClr val="black"/>
                      </a:solidFill>
                      <a:latin typeface="Calibri"/>
                    </a:rPr>
                    <a:t>Domestic use</a:t>
                  </a:r>
                  <a:endParaRPr lang="en-ZA" sz="898" b="1" dirty="0">
                    <a:solidFill>
                      <a:prstClr val="black"/>
                    </a:solidFill>
                    <a:latin typeface="Calibri"/>
                  </a:endParaRPr>
                </a:p>
              </p:txBody>
            </p:sp>
            <p:cxnSp>
              <p:nvCxnSpPr>
                <p:cNvPr id="41" name="Straight Arrow Connector 40">
                  <a:extLst>
                    <a:ext uri="{FF2B5EF4-FFF2-40B4-BE49-F238E27FC236}">
                      <a16:creationId xmlns:a16="http://schemas.microsoft.com/office/drawing/2014/main" id="{C9A9FE97-538C-4E61-9475-1C82C4AA0C90}"/>
                    </a:ext>
                  </a:extLst>
                </p:cNvPr>
                <p:cNvCxnSpPr/>
                <p:nvPr/>
              </p:nvCxnSpPr>
              <p:spPr>
                <a:xfrm>
                  <a:off x="727131" y="5186478"/>
                  <a:ext cx="1533379"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508202F-C07D-4C0E-8805-751CE58DC9CC}"/>
                    </a:ext>
                  </a:extLst>
                </p:cNvPr>
                <p:cNvSpPr txBox="1"/>
                <p:nvPr/>
              </p:nvSpPr>
              <p:spPr>
                <a:xfrm>
                  <a:off x="790437" y="5163052"/>
                  <a:ext cx="1406770" cy="403480"/>
                </a:xfrm>
                <a:prstGeom prst="rect">
                  <a:avLst/>
                </a:prstGeom>
                <a:noFill/>
              </p:spPr>
              <p:txBody>
                <a:bodyPr wrap="square" rtlCol="0">
                  <a:spAutoFit/>
                </a:bodyPr>
                <a:lstStyle/>
                <a:p>
                  <a:pPr defTabSz="456057"/>
                  <a:r>
                    <a:rPr lang="en-US" sz="898" dirty="0">
                      <a:solidFill>
                        <a:prstClr val="black"/>
                      </a:solidFill>
                      <a:latin typeface="Calibri"/>
                    </a:rPr>
                    <a:t>Beneficiation</a:t>
                  </a:r>
                  <a:endParaRPr lang="en-ZA" sz="898" dirty="0">
                    <a:solidFill>
                      <a:prstClr val="black"/>
                    </a:solidFill>
                    <a:latin typeface="Calibri"/>
                  </a:endParaRPr>
                </a:p>
              </p:txBody>
            </p:sp>
          </p:grpSp>
        </p:grpSp>
        <p:sp>
          <p:nvSpPr>
            <p:cNvPr id="45" name="Star: 7 Points 44">
              <a:extLst>
                <a:ext uri="{FF2B5EF4-FFF2-40B4-BE49-F238E27FC236}">
                  <a16:creationId xmlns:a16="http://schemas.microsoft.com/office/drawing/2014/main" id="{39C02458-F246-4DA4-927D-EBA01D673EF3}"/>
                </a:ext>
              </a:extLst>
            </p:cNvPr>
            <p:cNvSpPr/>
            <p:nvPr/>
          </p:nvSpPr>
          <p:spPr>
            <a:xfrm>
              <a:off x="4242904" y="3550370"/>
              <a:ext cx="716062" cy="667501"/>
            </a:xfrm>
            <a:prstGeom prst="star7">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defTabSz="456057"/>
              <a:r>
                <a:rPr lang="en-US" sz="673" b="1" dirty="0">
                  <a:solidFill>
                    <a:srgbClr val="C0504D">
                      <a:lumMod val="50000"/>
                    </a:srgbClr>
                  </a:solidFill>
                  <a:latin typeface="Calibri"/>
                </a:rPr>
                <a:t>Money </a:t>
              </a:r>
            </a:p>
            <a:p>
              <a:pPr algn="ctr" defTabSz="456057"/>
              <a:r>
                <a:rPr lang="en-US" sz="673" b="1" dirty="0">
                  <a:solidFill>
                    <a:srgbClr val="C0504D">
                      <a:lumMod val="50000"/>
                    </a:srgbClr>
                  </a:solidFill>
                  <a:latin typeface="Calibri"/>
                </a:rPr>
                <a:t>spinner</a:t>
              </a:r>
              <a:endParaRPr lang="en-ZA" sz="673" b="1" dirty="0">
                <a:solidFill>
                  <a:srgbClr val="C0504D">
                    <a:lumMod val="50000"/>
                  </a:srgbClr>
                </a:solidFill>
                <a:latin typeface="Calibri"/>
              </a:endParaRPr>
            </a:p>
          </p:txBody>
        </p:sp>
        <p:sp>
          <p:nvSpPr>
            <p:cNvPr id="46" name="Star: 7 Points 45">
              <a:extLst>
                <a:ext uri="{FF2B5EF4-FFF2-40B4-BE49-F238E27FC236}">
                  <a16:creationId xmlns:a16="http://schemas.microsoft.com/office/drawing/2014/main" id="{996444D4-54C3-40E3-9A5C-4CE4073E75A4}"/>
                </a:ext>
              </a:extLst>
            </p:cNvPr>
            <p:cNvSpPr/>
            <p:nvPr/>
          </p:nvSpPr>
          <p:spPr>
            <a:xfrm>
              <a:off x="10563975" y="224760"/>
              <a:ext cx="716062" cy="667502"/>
            </a:xfrm>
            <a:prstGeom prst="star7">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defTabSz="456057"/>
              <a:r>
                <a:rPr lang="en-US" sz="673" b="1" dirty="0">
                  <a:solidFill>
                    <a:srgbClr val="C0504D">
                      <a:lumMod val="50000"/>
                    </a:srgbClr>
                  </a:solidFill>
                  <a:latin typeface="Calibri"/>
                </a:rPr>
                <a:t>Job</a:t>
              </a:r>
            </a:p>
            <a:p>
              <a:pPr algn="ctr" defTabSz="456057"/>
              <a:r>
                <a:rPr lang="en-US" sz="673" b="1" dirty="0">
                  <a:solidFill>
                    <a:srgbClr val="C0504D">
                      <a:lumMod val="50000"/>
                    </a:srgbClr>
                  </a:solidFill>
                  <a:latin typeface="Calibri"/>
                </a:rPr>
                <a:t>spinner</a:t>
              </a:r>
              <a:endParaRPr lang="en-ZA" sz="673" b="1" dirty="0">
                <a:solidFill>
                  <a:srgbClr val="C0504D">
                    <a:lumMod val="50000"/>
                  </a:srgbClr>
                </a:solidFill>
                <a:latin typeface="Calibri"/>
              </a:endParaRPr>
            </a:p>
          </p:txBody>
        </p:sp>
        <p:sp>
          <p:nvSpPr>
            <p:cNvPr id="47" name="Star: 7 Points 46">
              <a:extLst>
                <a:ext uri="{FF2B5EF4-FFF2-40B4-BE49-F238E27FC236}">
                  <a16:creationId xmlns:a16="http://schemas.microsoft.com/office/drawing/2014/main" id="{11C2DA03-BD46-4A2F-90F1-3010BA794754}"/>
                </a:ext>
              </a:extLst>
            </p:cNvPr>
            <p:cNvSpPr/>
            <p:nvPr/>
          </p:nvSpPr>
          <p:spPr>
            <a:xfrm>
              <a:off x="7040459" y="4128838"/>
              <a:ext cx="716063" cy="667501"/>
            </a:xfrm>
            <a:prstGeom prst="star7">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defTabSz="456057"/>
              <a:r>
                <a:rPr lang="en-US" sz="673" b="1" dirty="0">
                  <a:solidFill>
                    <a:srgbClr val="C0504D">
                      <a:lumMod val="50000"/>
                    </a:srgbClr>
                  </a:solidFill>
                  <a:latin typeface="Calibri"/>
                </a:rPr>
                <a:t>Money </a:t>
              </a:r>
            </a:p>
            <a:p>
              <a:pPr algn="ctr" defTabSz="456057"/>
              <a:r>
                <a:rPr lang="en-US" sz="673" b="1" dirty="0">
                  <a:solidFill>
                    <a:srgbClr val="C0504D">
                      <a:lumMod val="50000"/>
                    </a:srgbClr>
                  </a:solidFill>
                  <a:latin typeface="Calibri"/>
                </a:rPr>
                <a:t>spinner</a:t>
              </a:r>
              <a:endParaRPr lang="en-ZA" sz="673" b="1" dirty="0">
                <a:solidFill>
                  <a:srgbClr val="C0504D">
                    <a:lumMod val="50000"/>
                  </a:srgbClr>
                </a:solidFill>
                <a:latin typeface="Calibri"/>
              </a:endParaRPr>
            </a:p>
          </p:txBody>
        </p:sp>
      </p:grpSp>
      <p:sp>
        <p:nvSpPr>
          <p:cNvPr id="59" name="TextBox 58">
            <a:extLst>
              <a:ext uri="{FF2B5EF4-FFF2-40B4-BE49-F238E27FC236}">
                <a16:creationId xmlns:a16="http://schemas.microsoft.com/office/drawing/2014/main" id="{8BF37181-1F68-44FA-B2F0-123C7385EAB0}"/>
              </a:ext>
            </a:extLst>
          </p:cNvPr>
          <p:cNvSpPr txBox="1"/>
          <p:nvPr/>
        </p:nvSpPr>
        <p:spPr>
          <a:xfrm>
            <a:off x="192846" y="4934990"/>
            <a:ext cx="8707925" cy="1274980"/>
          </a:xfrm>
          <a:prstGeom prst="rect">
            <a:avLst/>
          </a:prstGeom>
          <a:noFill/>
        </p:spPr>
        <p:txBody>
          <a:bodyPr wrap="square" rtlCol="0">
            <a:spAutoFit/>
          </a:bodyPr>
          <a:lstStyle/>
          <a:p>
            <a:pPr defTabSz="456057"/>
            <a:r>
              <a:rPr lang="en-US" sz="1473" b="1" dirty="0">
                <a:solidFill>
                  <a:prstClr val="black"/>
                </a:solidFill>
                <a:latin typeface="Calibri"/>
              </a:rPr>
              <a:t>Key takeaway:</a:t>
            </a:r>
          </a:p>
          <a:p>
            <a:pPr algn="just" defTabSz="456057"/>
            <a:r>
              <a:rPr lang="en-ZA" sz="1243" dirty="0">
                <a:solidFill>
                  <a:prstClr val="black"/>
                </a:solidFill>
                <a:latin typeface="Arial" panose="020B0604020202020204" pitchFamily="34" charset="0"/>
                <a:ea typeface="Calibri" panose="020F0502020204030204" pitchFamily="34" charset="0"/>
                <a:cs typeface="Arial" panose="020B0604020202020204" pitchFamily="34" charset="0"/>
              </a:rPr>
              <a:t>This scenario produces a net benefit to the economy via increased employment of ~60,000 TVET jobs and an expansion of the economy by 190b ZAR in 2045. It requires a systemic approach: </a:t>
            </a:r>
          </a:p>
          <a:p>
            <a:pPr algn="just" defTabSz="456057"/>
            <a:r>
              <a:rPr lang="en-ZA" sz="1243" dirty="0">
                <a:solidFill>
                  <a:prstClr val="black"/>
                </a:solidFill>
                <a:latin typeface="Arial" panose="020B0604020202020204" pitchFamily="34" charset="0"/>
                <a:ea typeface="Calibri" panose="020F0502020204030204" pitchFamily="34" charset="0"/>
                <a:cs typeface="Arial" panose="020B0604020202020204" pitchFamily="34" charset="0"/>
              </a:rPr>
              <a:t>a medium-term emphasis on domestic use towards 2035, as a catalyst for a strategic long-term, export-oriented economy positioned to produce hydrogen-derived iron and ammonia as chief export commodities along with high-value fuel cells and electrolysers.</a:t>
            </a:r>
            <a:endParaRPr lang="en-ZA" sz="1243" dirty="0">
              <a:solidFill>
                <a:prstClr val="black"/>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610267F0-D267-426D-BDD5-7E65C716BD5C}"/>
              </a:ext>
            </a:extLst>
          </p:cNvPr>
          <p:cNvSpPr txBox="1"/>
          <p:nvPr/>
        </p:nvSpPr>
        <p:spPr>
          <a:xfrm>
            <a:off x="11642" y="1258139"/>
            <a:ext cx="2351866" cy="857022"/>
          </a:xfrm>
          <a:prstGeom prst="rect">
            <a:avLst/>
          </a:prstGeom>
          <a:noFill/>
        </p:spPr>
        <p:txBody>
          <a:bodyPr wrap="square" rtlCol="0">
            <a:spAutoFit/>
          </a:bodyPr>
          <a:lstStyle/>
          <a:p>
            <a:pPr defTabSz="456057"/>
            <a:r>
              <a:rPr lang="en-US" sz="1243" dirty="0">
                <a:solidFill>
                  <a:prstClr val="black"/>
                </a:solidFill>
                <a:latin typeface="Arial" panose="020B0604020202020204" pitchFamily="34" charset="0"/>
                <a:cs typeface="Arial" panose="020B0604020202020204" pitchFamily="34" charset="0"/>
              </a:rPr>
              <a:t>Full H2 utilisation options and portfolio of exports, incl. fuel cells, electrolysers, green ammonia, green iron, jet fuel. </a:t>
            </a:r>
            <a:endParaRPr lang="en-ZA" sz="1243" dirty="0">
              <a:solidFill>
                <a:prstClr val="black"/>
              </a:solidFill>
              <a:latin typeface="Arial" panose="020B0604020202020204" pitchFamily="34" charset="0"/>
              <a:cs typeface="Arial" panose="020B0604020202020204" pitchFamily="34" charset="0"/>
            </a:endParaRPr>
          </a:p>
        </p:txBody>
      </p:sp>
      <p:graphicFrame>
        <p:nvGraphicFramePr>
          <p:cNvPr id="65" name="Table 65">
            <a:extLst>
              <a:ext uri="{FF2B5EF4-FFF2-40B4-BE49-F238E27FC236}">
                <a16:creationId xmlns:a16="http://schemas.microsoft.com/office/drawing/2014/main" id="{6285393B-A0BF-4685-8D82-546D6EAD8500}"/>
              </a:ext>
            </a:extLst>
          </p:cNvPr>
          <p:cNvGraphicFramePr>
            <a:graphicFrameLocks noGrp="1"/>
          </p:cNvGraphicFramePr>
          <p:nvPr>
            <p:extLst/>
          </p:nvPr>
        </p:nvGraphicFramePr>
        <p:xfrm>
          <a:off x="70211" y="2736528"/>
          <a:ext cx="2485608" cy="1792282"/>
        </p:xfrm>
        <a:graphic>
          <a:graphicData uri="http://schemas.openxmlformats.org/drawingml/2006/table">
            <a:tbl>
              <a:tblPr firstRow="1" bandRow="1">
                <a:tableStyleId>{5C22544A-7EE6-4342-B048-85BDC9FD1C3A}</a:tableStyleId>
              </a:tblPr>
              <a:tblGrid>
                <a:gridCol w="966137">
                  <a:extLst>
                    <a:ext uri="{9D8B030D-6E8A-4147-A177-3AD203B41FA5}">
                      <a16:colId xmlns:a16="http://schemas.microsoft.com/office/drawing/2014/main" val="2511845450"/>
                    </a:ext>
                  </a:extLst>
                </a:gridCol>
                <a:gridCol w="703423">
                  <a:extLst>
                    <a:ext uri="{9D8B030D-6E8A-4147-A177-3AD203B41FA5}">
                      <a16:colId xmlns:a16="http://schemas.microsoft.com/office/drawing/2014/main" val="2727282940"/>
                    </a:ext>
                  </a:extLst>
                </a:gridCol>
                <a:gridCol w="816048">
                  <a:extLst>
                    <a:ext uri="{9D8B030D-6E8A-4147-A177-3AD203B41FA5}">
                      <a16:colId xmlns:a16="http://schemas.microsoft.com/office/drawing/2014/main" val="3691381244"/>
                    </a:ext>
                  </a:extLst>
                </a:gridCol>
              </a:tblGrid>
              <a:tr h="405172">
                <a:tc>
                  <a:txBody>
                    <a:bodyPr/>
                    <a:lstStyle/>
                    <a:p>
                      <a:r>
                        <a:rPr lang="en-US" sz="1100" dirty="0">
                          <a:latin typeface="Arial" panose="020B0604020202020204" pitchFamily="34" charset="0"/>
                          <a:cs typeface="Arial" panose="020B0604020202020204" pitchFamily="34" charset="0"/>
                        </a:rPr>
                        <a:t>Sector</a:t>
                      </a:r>
                      <a:endParaRPr lang="en-ZA" sz="1100" dirty="0">
                        <a:latin typeface="Arial" panose="020B0604020202020204" pitchFamily="34" charset="0"/>
                        <a:cs typeface="Arial" panose="020B0604020202020204" pitchFamily="34" charset="0"/>
                      </a:endParaRPr>
                    </a:p>
                  </a:txBody>
                  <a:tcPr marL="68405" marR="68405" marT="34203" marB="34203"/>
                </a:tc>
                <a:tc>
                  <a:txBody>
                    <a:bodyPr/>
                    <a:lstStyle/>
                    <a:p>
                      <a:r>
                        <a:rPr lang="en-US" sz="1100" dirty="0">
                          <a:latin typeface="Arial" panose="020B0604020202020204" pitchFamily="34" charset="0"/>
                          <a:cs typeface="Arial" panose="020B0604020202020204" pitchFamily="34" charset="0"/>
                        </a:rPr>
                        <a:t>Jobs</a:t>
                      </a:r>
                      <a:endParaRPr lang="en-ZA" sz="1100" dirty="0">
                        <a:latin typeface="Arial" panose="020B0604020202020204" pitchFamily="34" charset="0"/>
                        <a:cs typeface="Arial" panose="020B0604020202020204" pitchFamily="34" charset="0"/>
                      </a:endParaRPr>
                    </a:p>
                  </a:txBody>
                  <a:tcPr marL="68405" marR="68405" marT="34203" marB="34203"/>
                </a:tc>
                <a:tc>
                  <a:txBody>
                    <a:bodyPr/>
                    <a:lstStyle/>
                    <a:p>
                      <a:r>
                        <a:rPr lang="en-US" sz="1100" dirty="0">
                          <a:latin typeface="Arial" panose="020B0604020202020204" pitchFamily="34" charset="0"/>
                          <a:cs typeface="Arial" panose="020B0604020202020204" pitchFamily="34" charset="0"/>
                        </a:rPr>
                        <a:t>TVET jobs</a:t>
                      </a:r>
                      <a:endParaRPr lang="en-ZA" sz="1100" dirty="0">
                        <a:latin typeface="Arial" panose="020B0604020202020204" pitchFamily="34" charset="0"/>
                        <a:cs typeface="Arial" panose="020B0604020202020204" pitchFamily="34" charset="0"/>
                      </a:endParaRPr>
                    </a:p>
                  </a:txBody>
                  <a:tcPr marL="68405" marR="68405" marT="34203" marB="34203"/>
                </a:tc>
                <a:extLst>
                  <a:ext uri="{0D108BD9-81ED-4DB2-BD59-A6C34878D82A}">
                    <a16:rowId xmlns:a16="http://schemas.microsoft.com/office/drawing/2014/main" val="3107079567"/>
                  </a:ext>
                </a:extLst>
              </a:tr>
              <a:tr h="277422">
                <a:tc>
                  <a:txBody>
                    <a:bodyPr/>
                    <a:lstStyle/>
                    <a:p>
                      <a:r>
                        <a:rPr lang="en-US" sz="1100" b="0" dirty="0">
                          <a:latin typeface="Arial" panose="020B0604020202020204" pitchFamily="34" charset="0"/>
                          <a:cs typeface="Arial" panose="020B0604020202020204" pitchFamily="34" charset="0"/>
                        </a:rPr>
                        <a:t>Iron &amp; steel</a:t>
                      </a:r>
                      <a:endParaRPr lang="en-ZA" sz="1100" b="0" dirty="0">
                        <a:latin typeface="Arial" panose="020B0604020202020204" pitchFamily="34" charset="0"/>
                        <a:cs typeface="Arial" panose="020B0604020202020204" pitchFamily="34" charset="0"/>
                      </a:endParaRPr>
                    </a:p>
                  </a:txBody>
                  <a:tcPr marL="68405" marR="68405" marT="34203" marB="34203"/>
                </a:tc>
                <a:tc>
                  <a:txBody>
                    <a:bodyPr/>
                    <a:lstStyle/>
                    <a:p>
                      <a:r>
                        <a:rPr lang="en-US" sz="1100" b="0" dirty="0">
                          <a:latin typeface="Arial" panose="020B0604020202020204" pitchFamily="34" charset="0"/>
                          <a:cs typeface="Arial" panose="020B0604020202020204" pitchFamily="34" charset="0"/>
                        </a:rPr>
                        <a:t>760</a:t>
                      </a:r>
                      <a:r>
                        <a:rPr lang="en-US" sz="1100" b="0" baseline="0" dirty="0">
                          <a:latin typeface="Arial" panose="020B0604020202020204" pitchFamily="34" charset="0"/>
                          <a:cs typeface="Arial" panose="020B0604020202020204" pitchFamily="34" charset="0"/>
                        </a:rPr>
                        <a:t> 000</a:t>
                      </a:r>
                      <a:endParaRPr lang="en-ZA" sz="1100" b="0" dirty="0">
                        <a:latin typeface="Arial" panose="020B0604020202020204" pitchFamily="34" charset="0"/>
                        <a:cs typeface="Arial" panose="020B0604020202020204" pitchFamily="34" charset="0"/>
                      </a:endParaRPr>
                    </a:p>
                  </a:txBody>
                  <a:tcPr marL="68405" marR="68405" marT="34203" marB="34203"/>
                </a:tc>
                <a:tc>
                  <a:txBody>
                    <a:bodyPr/>
                    <a:lstStyle/>
                    <a:p>
                      <a:r>
                        <a:rPr lang="en-US" sz="1100" b="0" dirty="0">
                          <a:latin typeface="Arial" panose="020B0604020202020204" pitchFamily="34" charset="0"/>
                          <a:cs typeface="Arial" panose="020B0604020202020204" pitchFamily="34" charset="0"/>
                        </a:rPr>
                        <a:t>22</a:t>
                      </a:r>
                      <a:r>
                        <a:rPr lang="en-US" sz="1100" b="0" baseline="0" dirty="0">
                          <a:latin typeface="Arial" panose="020B0604020202020204" pitchFamily="34" charset="0"/>
                          <a:cs typeface="Arial" panose="020B0604020202020204" pitchFamily="34" charset="0"/>
                        </a:rPr>
                        <a:t> 000</a:t>
                      </a:r>
                      <a:endParaRPr lang="en-ZA" sz="1100" b="0" dirty="0">
                        <a:latin typeface="Arial" panose="020B0604020202020204" pitchFamily="34" charset="0"/>
                        <a:cs typeface="Arial" panose="020B0604020202020204" pitchFamily="34" charset="0"/>
                      </a:endParaRPr>
                    </a:p>
                  </a:txBody>
                  <a:tcPr marL="68405" marR="68405" marT="34203" marB="34203"/>
                </a:tc>
                <a:extLst>
                  <a:ext uri="{0D108BD9-81ED-4DB2-BD59-A6C34878D82A}">
                    <a16:rowId xmlns:a16="http://schemas.microsoft.com/office/drawing/2014/main" val="3763166153"/>
                  </a:ext>
                </a:extLst>
              </a:tr>
              <a:tr h="277422">
                <a:tc>
                  <a:txBody>
                    <a:bodyPr/>
                    <a:lstStyle/>
                    <a:p>
                      <a:r>
                        <a:rPr lang="en-US" sz="1100" b="0" dirty="0">
                          <a:latin typeface="Arial" panose="020B0604020202020204" pitchFamily="34" charset="0"/>
                          <a:cs typeface="Arial" panose="020B0604020202020204" pitchFamily="34" charset="0"/>
                        </a:rPr>
                        <a:t>PGM mining</a:t>
                      </a:r>
                      <a:endParaRPr lang="en-ZA" sz="1100" b="0" dirty="0">
                        <a:latin typeface="Arial" panose="020B0604020202020204" pitchFamily="34" charset="0"/>
                        <a:cs typeface="Arial" panose="020B0604020202020204" pitchFamily="34" charset="0"/>
                      </a:endParaRPr>
                    </a:p>
                  </a:txBody>
                  <a:tcPr marL="68405" marR="68405" marT="34203" marB="34203"/>
                </a:tc>
                <a:tc>
                  <a:txBody>
                    <a:bodyPr/>
                    <a:lstStyle/>
                    <a:p>
                      <a:r>
                        <a:rPr lang="en-US" sz="1100" b="0" dirty="0">
                          <a:latin typeface="Arial" panose="020B0604020202020204" pitchFamily="34" charset="0"/>
                          <a:cs typeface="Arial" panose="020B0604020202020204" pitchFamily="34" charset="0"/>
                        </a:rPr>
                        <a:t>450</a:t>
                      </a:r>
                      <a:r>
                        <a:rPr lang="en-US" sz="1100" b="0" baseline="0" dirty="0">
                          <a:latin typeface="Arial" panose="020B0604020202020204" pitchFamily="34" charset="0"/>
                          <a:cs typeface="Arial" panose="020B0604020202020204" pitchFamily="34" charset="0"/>
                        </a:rPr>
                        <a:t> 000</a:t>
                      </a:r>
                      <a:endParaRPr lang="en-ZA" sz="1100" b="0" dirty="0">
                        <a:latin typeface="Arial" panose="020B0604020202020204" pitchFamily="34" charset="0"/>
                        <a:cs typeface="Arial" panose="020B0604020202020204" pitchFamily="34" charset="0"/>
                      </a:endParaRPr>
                    </a:p>
                  </a:txBody>
                  <a:tcPr marL="68405" marR="68405" marT="34203" marB="34203"/>
                </a:tc>
                <a:tc>
                  <a:txBody>
                    <a:bodyPr/>
                    <a:lstStyle/>
                    <a:p>
                      <a:r>
                        <a:rPr lang="en-US" sz="1100" b="0" dirty="0">
                          <a:latin typeface="Arial" panose="020B0604020202020204" pitchFamily="34" charset="0"/>
                          <a:cs typeface="Arial" panose="020B0604020202020204" pitchFamily="34" charset="0"/>
                        </a:rPr>
                        <a:t>20 300</a:t>
                      </a:r>
                      <a:endParaRPr lang="en-ZA" sz="1100" b="0" dirty="0">
                        <a:latin typeface="Arial" panose="020B0604020202020204" pitchFamily="34" charset="0"/>
                        <a:cs typeface="Arial" panose="020B0604020202020204" pitchFamily="34" charset="0"/>
                      </a:endParaRPr>
                    </a:p>
                  </a:txBody>
                  <a:tcPr marL="68405" marR="68405" marT="34203" marB="34203"/>
                </a:tc>
                <a:extLst>
                  <a:ext uri="{0D108BD9-81ED-4DB2-BD59-A6C34878D82A}">
                    <a16:rowId xmlns:a16="http://schemas.microsoft.com/office/drawing/2014/main" val="956558678"/>
                  </a:ext>
                </a:extLst>
              </a:tr>
              <a:tr h="277422">
                <a:tc>
                  <a:txBody>
                    <a:bodyPr/>
                    <a:lstStyle/>
                    <a:p>
                      <a:r>
                        <a:rPr lang="en-US" sz="1100" b="0" dirty="0">
                          <a:latin typeface="Arial" panose="020B0604020202020204" pitchFamily="34" charset="0"/>
                          <a:cs typeface="Arial" panose="020B0604020202020204" pitchFamily="34" charset="0"/>
                        </a:rPr>
                        <a:t>Power gen.</a:t>
                      </a:r>
                      <a:endParaRPr lang="en-ZA" sz="1100" b="0" dirty="0">
                        <a:latin typeface="Arial" panose="020B0604020202020204" pitchFamily="34" charset="0"/>
                        <a:cs typeface="Arial" panose="020B0604020202020204" pitchFamily="34" charset="0"/>
                      </a:endParaRPr>
                    </a:p>
                  </a:txBody>
                  <a:tcPr marL="68405" marR="68405" marT="34203" marB="34203"/>
                </a:tc>
                <a:tc>
                  <a:txBody>
                    <a:bodyPr/>
                    <a:lstStyle/>
                    <a:p>
                      <a:r>
                        <a:rPr lang="en-US" sz="1100" b="0" dirty="0">
                          <a:latin typeface="Arial" panose="020B0604020202020204" pitchFamily="34" charset="0"/>
                          <a:cs typeface="Arial" panose="020B0604020202020204" pitchFamily="34" charset="0"/>
                        </a:rPr>
                        <a:t>177</a:t>
                      </a:r>
                      <a:r>
                        <a:rPr lang="en-US" sz="1100" b="0" baseline="0" dirty="0">
                          <a:latin typeface="Arial" panose="020B0604020202020204" pitchFamily="34" charset="0"/>
                          <a:cs typeface="Arial" panose="020B0604020202020204" pitchFamily="34" charset="0"/>
                        </a:rPr>
                        <a:t> 000</a:t>
                      </a:r>
                      <a:endParaRPr lang="en-ZA" sz="1100" b="0" dirty="0">
                        <a:latin typeface="Arial" panose="020B0604020202020204" pitchFamily="34" charset="0"/>
                        <a:cs typeface="Arial" panose="020B0604020202020204" pitchFamily="34" charset="0"/>
                      </a:endParaRPr>
                    </a:p>
                  </a:txBody>
                  <a:tcPr marL="68405" marR="68405" marT="34203" marB="34203"/>
                </a:tc>
                <a:tc>
                  <a:txBody>
                    <a:bodyPr/>
                    <a:lstStyle/>
                    <a:p>
                      <a:r>
                        <a:rPr lang="en-US" sz="1100" b="0" dirty="0">
                          <a:latin typeface="Arial" panose="020B0604020202020204" pitchFamily="34" charset="0"/>
                          <a:cs typeface="Arial" panose="020B0604020202020204" pitchFamily="34" charset="0"/>
                        </a:rPr>
                        <a:t>13</a:t>
                      </a:r>
                      <a:r>
                        <a:rPr lang="en-US" sz="1100" b="0" baseline="0" dirty="0">
                          <a:latin typeface="Arial" panose="020B0604020202020204" pitchFamily="34" charset="0"/>
                          <a:cs typeface="Arial" panose="020B0604020202020204" pitchFamily="34" charset="0"/>
                        </a:rPr>
                        <a:t> </a:t>
                      </a:r>
                      <a:r>
                        <a:rPr lang="en-US" sz="1100" b="0" dirty="0">
                          <a:latin typeface="Arial" panose="020B0604020202020204" pitchFamily="34" charset="0"/>
                          <a:cs typeface="Arial" panose="020B0604020202020204" pitchFamily="34" charset="0"/>
                        </a:rPr>
                        <a:t>900</a:t>
                      </a:r>
                      <a:endParaRPr lang="en-ZA" sz="1100" b="0" dirty="0">
                        <a:latin typeface="Arial" panose="020B0604020202020204" pitchFamily="34" charset="0"/>
                        <a:cs typeface="Arial" panose="020B0604020202020204" pitchFamily="34" charset="0"/>
                      </a:endParaRPr>
                    </a:p>
                  </a:txBody>
                  <a:tcPr marL="68405" marR="68405" marT="34203" marB="34203"/>
                </a:tc>
                <a:extLst>
                  <a:ext uri="{0D108BD9-81ED-4DB2-BD59-A6C34878D82A}">
                    <a16:rowId xmlns:a16="http://schemas.microsoft.com/office/drawing/2014/main" val="3777809895"/>
                  </a:ext>
                </a:extLst>
              </a:tr>
              <a:tr h="277422">
                <a:tc>
                  <a:txBody>
                    <a:bodyPr/>
                    <a:lstStyle/>
                    <a:p>
                      <a:r>
                        <a:rPr lang="en-US" sz="1100" b="0" dirty="0">
                          <a:latin typeface="Arial" panose="020B0604020202020204" pitchFamily="34" charset="0"/>
                          <a:cs typeface="Arial" panose="020B0604020202020204" pitchFamily="34" charset="0"/>
                        </a:rPr>
                        <a:t>Fuel cells</a:t>
                      </a:r>
                      <a:endParaRPr lang="en-ZA" sz="1100" b="0" dirty="0">
                        <a:latin typeface="Arial" panose="020B0604020202020204" pitchFamily="34" charset="0"/>
                        <a:cs typeface="Arial" panose="020B0604020202020204" pitchFamily="34" charset="0"/>
                      </a:endParaRPr>
                    </a:p>
                  </a:txBody>
                  <a:tcPr marL="68405" marR="68405" marT="34203" marB="34203"/>
                </a:tc>
                <a:tc>
                  <a:txBody>
                    <a:bodyPr/>
                    <a:lstStyle/>
                    <a:p>
                      <a:r>
                        <a:rPr lang="en-US" sz="1100" b="0" dirty="0">
                          <a:latin typeface="Arial" panose="020B0604020202020204" pitchFamily="34" charset="0"/>
                          <a:cs typeface="Arial" panose="020B0604020202020204" pitchFamily="34" charset="0"/>
                        </a:rPr>
                        <a:t>172</a:t>
                      </a:r>
                      <a:r>
                        <a:rPr lang="en-US" sz="1100" b="0" baseline="0" dirty="0">
                          <a:latin typeface="Arial" panose="020B0604020202020204" pitchFamily="34" charset="0"/>
                          <a:cs typeface="Arial" panose="020B0604020202020204" pitchFamily="34" charset="0"/>
                        </a:rPr>
                        <a:t> 000</a:t>
                      </a:r>
                      <a:endParaRPr lang="en-ZA" sz="1100" b="0" dirty="0">
                        <a:latin typeface="Arial" panose="020B0604020202020204" pitchFamily="34" charset="0"/>
                        <a:cs typeface="Arial" panose="020B0604020202020204" pitchFamily="34" charset="0"/>
                      </a:endParaRPr>
                    </a:p>
                  </a:txBody>
                  <a:tcPr marL="68405" marR="68405" marT="34203" marB="34203"/>
                </a:tc>
                <a:tc>
                  <a:txBody>
                    <a:bodyPr/>
                    <a:lstStyle/>
                    <a:p>
                      <a:r>
                        <a:rPr lang="en-US" sz="1100" b="0" dirty="0">
                          <a:latin typeface="Arial" panose="020B0604020202020204" pitchFamily="34" charset="0"/>
                          <a:cs typeface="Arial" panose="020B0604020202020204" pitchFamily="34" charset="0"/>
                        </a:rPr>
                        <a:t>5</a:t>
                      </a:r>
                      <a:r>
                        <a:rPr lang="en-US" sz="1100" b="0" baseline="0" dirty="0">
                          <a:latin typeface="Arial" panose="020B0604020202020204" pitchFamily="34" charset="0"/>
                          <a:cs typeface="Arial" panose="020B0604020202020204" pitchFamily="34" charset="0"/>
                        </a:rPr>
                        <a:t> </a:t>
                      </a:r>
                      <a:r>
                        <a:rPr lang="en-US" sz="1100" b="0" dirty="0">
                          <a:latin typeface="Arial" panose="020B0604020202020204" pitchFamily="34" charset="0"/>
                          <a:cs typeface="Arial" panose="020B0604020202020204" pitchFamily="34" charset="0"/>
                        </a:rPr>
                        <a:t>500</a:t>
                      </a:r>
                      <a:endParaRPr lang="en-ZA" sz="1100" b="0" dirty="0">
                        <a:latin typeface="Arial" panose="020B0604020202020204" pitchFamily="34" charset="0"/>
                        <a:cs typeface="Arial" panose="020B0604020202020204" pitchFamily="34" charset="0"/>
                      </a:endParaRPr>
                    </a:p>
                  </a:txBody>
                  <a:tcPr marL="68405" marR="68405" marT="34203" marB="34203"/>
                </a:tc>
                <a:extLst>
                  <a:ext uri="{0D108BD9-81ED-4DB2-BD59-A6C34878D82A}">
                    <a16:rowId xmlns:a16="http://schemas.microsoft.com/office/drawing/2014/main" val="2570270488"/>
                  </a:ext>
                </a:extLst>
              </a:tr>
              <a:tr h="277422">
                <a:tc>
                  <a:txBody>
                    <a:bodyPr/>
                    <a:lstStyle/>
                    <a:p>
                      <a:r>
                        <a:rPr lang="en-US" sz="1100" b="0" dirty="0">
                          <a:latin typeface="Arial" panose="020B0604020202020204" pitchFamily="34" charset="0"/>
                          <a:cs typeface="Arial" panose="020B0604020202020204" pitchFamily="34" charset="0"/>
                        </a:rPr>
                        <a:t>Electrolysers</a:t>
                      </a:r>
                      <a:endParaRPr lang="en-ZA" sz="1100" b="0" dirty="0">
                        <a:latin typeface="Arial" panose="020B0604020202020204" pitchFamily="34" charset="0"/>
                        <a:cs typeface="Arial" panose="020B0604020202020204" pitchFamily="34" charset="0"/>
                      </a:endParaRPr>
                    </a:p>
                  </a:txBody>
                  <a:tcPr marL="68405" marR="68405" marT="34203" marB="34203"/>
                </a:tc>
                <a:tc>
                  <a:txBody>
                    <a:bodyPr/>
                    <a:lstStyle/>
                    <a:p>
                      <a:r>
                        <a:rPr lang="en-US" sz="1100" b="0" dirty="0">
                          <a:latin typeface="Arial" panose="020B0604020202020204" pitchFamily="34" charset="0"/>
                          <a:cs typeface="Arial" panose="020B0604020202020204" pitchFamily="34" charset="0"/>
                        </a:rPr>
                        <a:t>151</a:t>
                      </a:r>
                      <a:r>
                        <a:rPr lang="en-US" sz="1100" b="0" baseline="0" dirty="0">
                          <a:latin typeface="Arial" panose="020B0604020202020204" pitchFamily="34" charset="0"/>
                          <a:cs typeface="Arial" panose="020B0604020202020204" pitchFamily="34" charset="0"/>
                        </a:rPr>
                        <a:t> 000</a:t>
                      </a:r>
                      <a:endParaRPr lang="en-ZA" sz="1100" b="0" dirty="0">
                        <a:latin typeface="Arial" panose="020B0604020202020204" pitchFamily="34" charset="0"/>
                        <a:cs typeface="Arial" panose="020B0604020202020204" pitchFamily="34" charset="0"/>
                      </a:endParaRPr>
                    </a:p>
                  </a:txBody>
                  <a:tcPr marL="68405" marR="68405" marT="34203" marB="34203"/>
                </a:tc>
                <a:tc>
                  <a:txBody>
                    <a:bodyPr/>
                    <a:lstStyle/>
                    <a:p>
                      <a:r>
                        <a:rPr lang="en-US" sz="1100" b="0" dirty="0">
                          <a:latin typeface="Arial" panose="020B0604020202020204" pitchFamily="34" charset="0"/>
                          <a:cs typeface="Arial" panose="020B0604020202020204" pitchFamily="34" charset="0"/>
                        </a:rPr>
                        <a:t>4</a:t>
                      </a:r>
                      <a:r>
                        <a:rPr lang="en-US" sz="1100" b="0" baseline="0" dirty="0">
                          <a:latin typeface="Arial" panose="020B0604020202020204" pitchFamily="34" charset="0"/>
                          <a:cs typeface="Arial" panose="020B0604020202020204" pitchFamily="34" charset="0"/>
                        </a:rPr>
                        <a:t> </a:t>
                      </a:r>
                      <a:r>
                        <a:rPr lang="en-US" sz="1100" b="0" dirty="0">
                          <a:latin typeface="Arial" panose="020B0604020202020204" pitchFamily="34" charset="0"/>
                          <a:cs typeface="Arial" panose="020B0604020202020204" pitchFamily="34" charset="0"/>
                        </a:rPr>
                        <a:t>900</a:t>
                      </a:r>
                      <a:endParaRPr lang="en-ZA" sz="1100" b="0" dirty="0">
                        <a:latin typeface="Arial" panose="020B0604020202020204" pitchFamily="34" charset="0"/>
                        <a:cs typeface="Arial" panose="020B0604020202020204" pitchFamily="34" charset="0"/>
                      </a:endParaRPr>
                    </a:p>
                  </a:txBody>
                  <a:tcPr marL="68405" marR="68405" marT="34203" marB="34203"/>
                </a:tc>
                <a:extLst>
                  <a:ext uri="{0D108BD9-81ED-4DB2-BD59-A6C34878D82A}">
                    <a16:rowId xmlns:a16="http://schemas.microsoft.com/office/drawing/2014/main" val="4184597306"/>
                  </a:ext>
                </a:extLst>
              </a:tr>
            </a:tbl>
          </a:graphicData>
        </a:graphic>
      </p:graphicFrame>
      <p:sp>
        <p:nvSpPr>
          <p:cNvPr id="66" name="TextBox 65">
            <a:extLst>
              <a:ext uri="{FF2B5EF4-FFF2-40B4-BE49-F238E27FC236}">
                <a16:creationId xmlns:a16="http://schemas.microsoft.com/office/drawing/2014/main" id="{E28B37B2-5B5E-4ED6-8E82-A4B171541EC7}"/>
              </a:ext>
            </a:extLst>
          </p:cNvPr>
          <p:cNvSpPr txBox="1"/>
          <p:nvPr/>
        </p:nvSpPr>
        <p:spPr>
          <a:xfrm>
            <a:off x="11642" y="2384260"/>
            <a:ext cx="2711610" cy="283329"/>
          </a:xfrm>
          <a:prstGeom prst="rect">
            <a:avLst/>
          </a:prstGeom>
          <a:noFill/>
        </p:spPr>
        <p:txBody>
          <a:bodyPr wrap="square" rtlCol="0">
            <a:spAutoFit/>
          </a:bodyPr>
          <a:lstStyle/>
          <a:p>
            <a:pPr defTabSz="456057"/>
            <a:r>
              <a:rPr lang="en-US" sz="1243" b="1" dirty="0">
                <a:solidFill>
                  <a:prstClr val="black"/>
                </a:solidFill>
                <a:latin typeface="Arial" panose="020B0604020202020204" pitchFamily="34" charset="0"/>
                <a:cs typeface="Arial" panose="020B0604020202020204" pitchFamily="34" charset="0"/>
              </a:rPr>
              <a:t>Jobs in select sectors by 2045:</a:t>
            </a:r>
            <a:endParaRPr lang="en-ZA" sz="1243" b="1" dirty="0">
              <a:solidFill>
                <a:prstClr val="black"/>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DE9660B6-7B9F-4307-9397-363AF85C6243}"/>
              </a:ext>
            </a:extLst>
          </p:cNvPr>
          <p:cNvSpPr txBox="1"/>
          <p:nvPr/>
        </p:nvSpPr>
        <p:spPr>
          <a:xfrm>
            <a:off x="5990090" y="6175449"/>
            <a:ext cx="2660251" cy="402928"/>
          </a:xfrm>
          <a:prstGeom prst="rect">
            <a:avLst/>
          </a:prstGeom>
          <a:noFill/>
        </p:spPr>
        <p:txBody>
          <a:bodyPr wrap="square" rtlCol="0">
            <a:spAutoFit/>
          </a:bodyPr>
          <a:lstStyle/>
          <a:p>
            <a:pPr defTabSz="456057"/>
            <a:r>
              <a:rPr lang="en-US" sz="673" dirty="0">
                <a:solidFill>
                  <a:prstClr val="black"/>
                </a:solidFill>
                <a:latin typeface="Calibri"/>
              </a:rPr>
              <a:t>Source: </a:t>
            </a:r>
            <a:r>
              <a:rPr lang="en-US" sz="673" dirty="0" err="1">
                <a:solidFill>
                  <a:prstClr val="black"/>
                </a:solidFill>
                <a:latin typeface="Calibri"/>
              </a:rPr>
              <a:t>Ahjum</a:t>
            </a:r>
            <a:r>
              <a:rPr lang="en-US" sz="673" dirty="0">
                <a:solidFill>
                  <a:prstClr val="black"/>
                </a:solidFill>
                <a:latin typeface="Calibri"/>
              </a:rPr>
              <a:t>, F., Hartley, F., </a:t>
            </a:r>
            <a:r>
              <a:rPr lang="en-US" sz="673" dirty="0" err="1">
                <a:solidFill>
                  <a:prstClr val="black"/>
                </a:solidFill>
                <a:latin typeface="Calibri"/>
              </a:rPr>
              <a:t>Merven</a:t>
            </a:r>
            <a:r>
              <a:rPr lang="en-US" sz="673" dirty="0">
                <a:solidFill>
                  <a:prstClr val="black"/>
                </a:solidFill>
                <a:latin typeface="Calibri"/>
              </a:rPr>
              <a:t>, B., </a:t>
            </a:r>
            <a:r>
              <a:rPr lang="en-US" sz="673" dirty="0" err="1">
                <a:solidFill>
                  <a:prstClr val="black"/>
                </a:solidFill>
                <a:latin typeface="Calibri"/>
              </a:rPr>
              <a:t>Tathan</a:t>
            </a:r>
            <a:r>
              <a:rPr lang="en-US" sz="673" dirty="0">
                <a:solidFill>
                  <a:prstClr val="black"/>
                </a:solidFill>
                <a:latin typeface="Calibri"/>
              </a:rPr>
              <a:t>, J. &amp; </a:t>
            </a:r>
            <a:r>
              <a:rPr lang="en-US" sz="673" dirty="0" err="1">
                <a:solidFill>
                  <a:prstClr val="black"/>
                </a:solidFill>
                <a:latin typeface="Calibri"/>
              </a:rPr>
              <a:t>Schers</a:t>
            </a:r>
            <a:r>
              <a:rPr lang="en-US" sz="673" dirty="0">
                <a:solidFill>
                  <a:prstClr val="black"/>
                </a:solidFill>
                <a:latin typeface="Calibri"/>
              </a:rPr>
              <a:t>, J. Green hydrogen and TVET employment prospects: An assessment in a context of ambitious decarbonization for South Africa towards 2050. </a:t>
            </a:r>
            <a:endParaRPr lang="en-ZA" sz="673" dirty="0">
              <a:solidFill>
                <a:prstClr val="black"/>
              </a:solidFill>
              <a:latin typeface="Calibri"/>
            </a:endParaRPr>
          </a:p>
        </p:txBody>
      </p:sp>
      <p:sp>
        <p:nvSpPr>
          <p:cNvPr id="51" name="Rectangle 50"/>
          <p:cNvSpPr/>
          <p:nvPr/>
        </p:nvSpPr>
        <p:spPr>
          <a:xfrm>
            <a:off x="311803" y="459034"/>
            <a:ext cx="8031110" cy="432988"/>
          </a:xfrm>
          <a:prstGeom prst="rect">
            <a:avLst/>
          </a:prstGeom>
        </p:spPr>
        <p:txBody>
          <a:bodyPr wrap="square">
            <a:spAutoFit/>
          </a:bodyPr>
          <a:lstStyle/>
          <a:p>
            <a:pPr algn="ctr" defTabSz="456057"/>
            <a:r>
              <a:rPr lang="en-US" sz="2215" b="1" dirty="0">
                <a:solidFill>
                  <a:prstClr val="white"/>
                </a:solidFill>
                <a:latin typeface="Arial" panose="020B0604020202020204" pitchFamily="34" charset="0"/>
                <a:cs typeface="Arial" panose="020B0604020202020204" pitchFamily="34" charset="0"/>
              </a:rPr>
              <a:t>TVET college study- preliminary outcomes and statistics</a:t>
            </a:r>
          </a:p>
        </p:txBody>
      </p:sp>
    </p:spTree>
    <p:extLst>
      <p:ext uri="{BB962C8B-B14F-4D97-AF65-F5344CB8AC3E}">
        <p14:creationId xmlns:p14="http://schemas.microsoft.com/office/powerpoint/2010/main" val="1696575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2831" y="9710"/>
            <a:ext cx="8488509" cy="917763"/>
          </a:xfrm>
        </p:spPr>
        <p:txBody>
          <a:bodyPr>
            <a:noAutofit/>
          </a:bodyPr>
          <a:lstStyle/>
          <a:p>
            <a:r>
              <a:rPr lang="en-US" sz="3200" b="1" dirty="0">
                <a:latin typeface="Century Gothic" panose="020B0502020202020204" pitchFamily="34" charset="0"/>
              </a:rPr>
              <a:t>Proposed priorities of the Innovation and Skills Compact </a:t>
            </a:r>
          </a:p>
        </p:txBody>
      </p:sp>
      <p:sp>
        <p:nvSpPr>
          <p:cNvPr id="5" name="Subtitle 2"/>
          <p:cNvSpPr>
            <a:spLocks noGrp="1"/>
          </p:cNvSpPr>
          <p:nvPr>
            <p:ph idx="1"/>
          </p:nvPr>
        </p:nvSpPr>
        <p:spPr>
          <a:xfrm>
            <a:off x="122831" y="1077598"/>
            <a:ext cx="8908478" cy="5262569"/>
          </a:xfrm>
        </p:spPr>
        <p:txBody>
          <a:bodyPr>
            <a:normAutofit fontScale="85000" lnSpcReduction="10000"/>
          </a:bodyPr>
          <a:lstStyle/>
          <a:p>
            <a:pPr lvl="0">
              <a:buClr>
                <a:srgbClr val="FF4613"/>
              </a:buClr>
            </a:pPr>
            <a:r>
              <a:rPr lang="en-US" sz="2800" dirty="0">
                <a:solidFill>
                  <a:schemeClr val="tx1"/>
                </a:solidFill>
                <a:latin typeface="Century Gothic" panose="020B0502020202020204" pitchFamily="34" charset="0"/>
              </a:rPr>
              <a:t>Specifically targeted education and skills to support innovation</a:t>
            </a:r>
          </a:p>
          <a:p>
            <a:pPr lvl="0">
              <a:buClr>
                <a:srgbClr val="FF4613"/>
              </a:buClr>
            </a:pPr>
            <a:endParaRPr lang="en-US" sz="2800" dirty="0">
              <a:solidFill>
                <a:schemeClr val="tx1"/>
              </a:solidFill>
              <a:latin typeface="Century Gothic" panose="020B0502020202020204" pitchFamily="34" charset="0"/>
            </a:endParaRPr>
          </a:p>
          <a:p>
            <a:pPr lvl="0">
              <a:buClr>
                <a:srgbClr val="FF4613"/>
              </a:buClr>
            </a:pPr>
            <a:r>
              <a:rPr lang="en-US" sz="2800" dirty="0">
                <a:solidFill>
                  <a:schemeClr val="tx1"/>
                </a:solidFill>
                <a:latin typeface="Century Gothic" panose="020B0502020202020204" pitchFamily="34" charset="0"/>
              </a:rPr>
              <a:t>Arresting IP leakage from publicly funded R&amp;D through increased support for commercialisation</a:t>
            </a:r>
          </a:p>
          <a:p>
            <a:pPr lvl="0">
              <a:buClr>
                <a:srgbClr val="FF4613"/>
              </a:buClr>
            </a:pPr>
            <a:endParaRPr lang="en-ZA" sz="2800" dirty="0">
              <a:solidFill>
                <a:schemeClr val="tx1"/>
              </a:solidFill>
              <a:latin typeface="Century Gothic" panose="020B0502020202020204" pitchFamily="34" charset="0"/>
            </a:endParaRPr>
          </a:p>
          <a:p>
            <a:pPr lvl="0">
              <a:buClr>
                <a:srgbClr val="FF4613"/>
              </a:buClr>
            </a:pPr>
            <a:r>
              <a:rPr lang="en-US" sz="2800" dirty="0">
                <a:solidFill>
                  <a:schemeClr val="tx1"/>
                </a:solidFill>
                <a:latin typeface="Century Gothic" panose="020B0502020202020204" pitchFamily="34" charset="0"/>
              </a:rPr>
              <a:t>Public procurement of locally developed technologies</a:t>
            </a:r>
          </a:p>
          <a:p>
            <a:pPr lvl="0">
              <a:buClr>
                <a:srgbClr val="FF4613"/>
              </a:buClr>
            </a:pPr>
            <a:endParaRPr lang="en-ZA" sz="2800" dirty="0">
              <a:solidFill>
                <a:schemeClr val="tx1"/>
              </a:solidFill>
              <a:latin typeface="Century Gothic" panose="020B0502020202020204" pitchFamily="34" charset="0"/>
            </a:endParaRPr>
          </a:p>
          <a:p>
            <a:pPr lvl="0">
              <a:buClr>
                <a:srgbClr val="FF4613"/>
              </a:buClr>
            </a:pPr>
            <a:r>
              <a:rPr lang="en-US" sz="2800" dirty="0">
                <a:solidFill>
                  <a:schemeClr val="tx1"/>
                </a:solidFill>
                <a:latin typeface="Century Gothic" panose="020B0502020202020204" pitchFamily="34" charset="0"/>
              </a:rPr>
              <a:t>Improving the capabilities across government to support innovation, as well as to increase the spatial footprint of innovation in SA in line with the District Development Model</a:t>
            </a:r>
          </a:p>
          <a:p>
            <a:pPr lvl="0">
              <a:buClr>
                <a:srgbClr val="FF4613"/>
              </a:buClr>
            </a:pPr>
            <a:endParaRPr lang="en-ZA" sz="2800" dirty="0">
              <a:solidFill>
                <a:schemeClr val="tx1"/>
              </a:solidFill>
              <a:latin typeface="Century Gothic" panose="020B0502020202020204" pitchFamily="34" charset="0"/>
            </a:endParaRPr>
          </a:p>
          <a:p>
            <a:pPr lvl="0">
              <a:buClr>
                <a:srgbClr val="FF4613"/>
              </a:buClr>
            </a:pPr>
            <a:r>
              <a:rPr lang="en-US" sz="2800" dirty="0">
                <a:solidFill>
                  <a:schemeClr val="tx1"/>
                </a:solidFill>
                <a:latin typeface="Century Gothic" panose="020B0502020202020204" pitchFamily="34" charset="0"/>
              </a:rPr>
              <a:t>The development of an AI Strategy &amp; Ethics Framework</a:t>
            </a:r>
            <a:endParaRPr lang="en-US" sz="3000" dirty="0">
              <a:solidFill>
                <a:schemeClr val="tx1"/>
              </a:solidFill>
              <a:latin typeface="Century Gothic" panose="020B0502020202020204" pitchFamily="34" charset="0"/>
            </a:endParaRPr>
          </a:p>
          <a:p>
            <a:pPr marL="0" indent="0">
              <a:lnSpc>
                <a:spcPct val="100000"/>
              </a:lnSpc>
              <a:spcBef>
                <a:spcPts val="0"/>
              </a:spcBef>
              <a:buClr>
                <a:srgbClr val="FF4613"/>
              </a:buClr>
              <a:buNone/>
            </a:pPr>
            <a:endParaRPr lang="en-US" sz="3200" dirty="0">
              <a:solidFill>
                <a:schemeClr val="tx1"/>
              </a:solidFill>
            </a:endParaRPr>
          </a:p>
          <a:p>
            <a:pPr lvl="1">
              <a:lnSpc>
                <a:spcPct val="100000"/>
              </a:lnSpc>
              <a:spcBef>
                <a:spcPts val="0"/>
              </a:spcBef>
              <a:buFont typeface="Wingdings" panose="05000000000000000000" pitchFamily="2" charset="2"/>
              <a:buChar char="ü"/>
            </a:pPr>
            <a:endParaRPr lang="en-US" sz="3200" dirty="0">
              <a:solidFill>
                <a:schemeClr val="tx1"/>
              </a:solidFill>
            </a:endParaRPr>
          </a:p>
        </p:txBody>
      </p:sp>
      <p:sp>
        <p:nvSpPr>
          <p:cNvPr id="6" name="Footer Placeholder 5"/>
          <p:cNvSpPr txBox="1">
            <a:spLocks/>
          </p:cNvSpPr>
          <p:nvPr/>
        </p:nvSpPr>
        <p:spPr>
          <a:xfrm>
            <a:off x="6932210" y="6361421"/>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31</a:t>
            </a:r>
          </a:p>
        </p:txBody>
      </p:sp>
    </p:spTree>
    <p:extLst>
      <p:ext uri="{BB962C8B-B14F-4D97-AF65-F5344CB8AC3E}">
        <p14:creationId xmlns:p14="http://schemas.microsoft.com/office/powerpoint/2010/main" val="154976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58" y="81543"/>
            <a:ext cx="8458731" cy="456685"/>
          </a:xfrm>
        </p:spPr>
        <p:txBody>
          <a:bodyPr>
            <a:noAutofit/>
          </a:bodyPr>
          <a:lstStyle/>
          <a:p>
            <a:pPr>
              <a:tabLst>
                <a:tab pos="3225800" algn="l"/>
              </a:tabLst>
            </a:pPr>
            <a:r>
              <a:rPr lang="en-US" sz="2800" b="1" dirty="0">
                <a:latin typeface="Century Gothic" panose="020B0502020202020204" pitchFamily="34" charset="0"/>
              </a:rPr>
              <a:t>Decadal Plan: SMM for Science and Innovation across government &amp; funding sources </a:t>
            </a:r>
            <a:endParaRPr lang="en-ZA" sz="2800" b="1" dirty="0">
              <a:latin typeface="Century Gothic" panose="020B0502020202020204" pitchFamily="34" charset="0"/>
            </a:endParaRPr>
          </a:p>
        </p:txBody>
      </p:sp>
      <p:pic>
        <p:nvPicPr>
          <p:cNvPr id="19" name="Content Placeholder 18"/>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7544" y="1079384"/>
            <a:ext cx="7257716" cy="2304812"/>
          </a:xfrm>
          <a:prstGeom prst="rect">
            <a:avLst/>
          </a:prstGeom>
          <a:noFill/>
          <a:ln>
            <a:noFill/>
          </a:ln>
        </p:spPr>
      </p:pic>
      <p:sp>
        <p:nvSpPr>
          <p:cNvPr id="20" name="TextBox 19"/>
          <p:cNvSpPr txBox="1"/>
          <p:nvPr/>
        </p:nvSpPr>
        <p:spPr>
          <a:xfrm>
            <a:off x="8627389" y="6446547"/>
            <a:ext cx="647700" cy="300082"/>
          </a:xfrm>
          <a:prstGeom prst="rect">
            <a:avLst/>
          </a:prstGeom>
          <a:noFill/>
        </p:spPr>
        <p:txBody>
          <a:bodyPr wrap="square" rtlCol="0">
            <a:spAutoFit/>
          </a:bodyPr>
          <a:lstStyle/>
          <a:p>
            <a:r>
              <a:rPr lang="en-US" dirty="0"/>
              <a:t>32</a:t>
            </a:r>
            <a:endParaRPr lang="en-ZA" dirty="0"/>
          </a:p>
        </p:txBody>
      </p:sp>
      <p:grpSp>
        <p:nvGrpSpPr>
          <p:cNvPr id="3" name="Group 2"/>
          <p:cNvGrpSpPr/>
          <p:nvPr/>
        </p:nvGrpSpPr>
        <p:grpSpPr>
          <a:xfrm>
            <a:off x="122830" y="3683274"/>
            <a:ext cx="8843749" cy="3263543"/>
            <a:chOff x="711763" y="4104084"/>
            <a:chExt cx="7219777" cy="2646315"/>
          </a:xfrm>
        </p:grpSpPr>
        <p:grpSp>
          <p:nvGrpSpPr>
            <p:cNvPr id="5" name="Group 4"/>
            <p:cNvGrpSpPr/>
            <p:nvPr/>
          </p:nvGrpSpPr>
          <p:grpSpPr>
            <a:xfrm>
              <a:off x="711763" y="4104084"/>
              <a:ext cx="7219777" cy="2382372"/>
              <a:chOff x="0" y="3387305"/>
              <a:chExt cx="8858385" cy="3327394"/>
            </a:xfrm>
          </p:grpSpPr>
          <p:sp>
            <p:nvSpPr>
              <p:cNvPr id="6" name="Rectangle 5"/>
              <p:cNvSpPr/>
              <p:nvPr/>
            </p:nvSpPr>
            <p:spPr>
              <a:xfrm>
                <a:off x="1201003" y="4229682"/>
                <a:ext cx="6550925" cy="1636943"/>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p:cNvSpPr/>
              <p:nvPr/>
            </p:nvSpPr>
            <p:spPr>
              <a:xfrm>
                <a:off x="764274" y="3638678"/>
                <a:ext cx="1214651" cy="483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DSI </a:t>
                </a:r>
                <a:r>
                  <a:rPr lang="en-US" dirty="0"/>
                  <a:t> </a:t>
                </a:r>
                <a:endParaRPr lang="en-ZA" dirty="0"/>
              </a:p>
            </p:txBody>
          </p:sp>
          <p:sp>
            <p:nvSpPr>
              <p:cNvPr id="8" name="Rectangle 7"/>
              <p:cNvSpPr/>
              <p:nvPr/>
            </p:nvSpPr>
            <p:spPr>
              <a:xfrm>
                <a:off x="5145358" y="3387305"/>
                <a:ext cx="3014741" cy="75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LINE DEPTS, DONORS &amp; </a:t>
                </a:r>
              </a:p>
              <a:p>
                <a:pPr algn="ctr"/>
                <a:r>
                  <a:rPr lang="en-US" sz="2000" b="1" dirty="0">
                    <a:solidFill>
                      <a:schemeClr val="tx1"/>
                    </a:solidFill>
                  </a:rPr>
                  <a:t>PRIVATE SECTOR</a:t>
                </a:r>
                <a:endParaRPr lang="en-ZA" sz="2000" b="1" dirty="0">
                  <a:solidFill>
                    <a:schemeClr val="tx1"/>
                  </a:solidFill>
                </a:endParaRPr>
              </a:p>
            </p:txBody>
          </p:sp>
          <p:sp>
            <p:nvSpPr>
              <p:cNvPr id="9" name="Rectangle 8"/>
              <p:cNvSpPr/>
              <p:nvPr/>
            </p:nvSpPr>
            <p:spPr>
              <a:xfrm>
                <a:off x="0" y="4245620"/>
                <a:ext cx="1105469" cy="661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Budget </a:t>
                </a:r>
                <a:endParaRPr lang="en-ZA" sz="1800" dirty="0"/>
              </a:p>
            </p:txBody>
          </p:sp>
          <p:cxnSp>
            <p:nvCxnSpPr>
              <p:cNvPr id="10" name="Straight Arrow Connector 9"/>
              <p:cNvCxnSpPr/>
              <p:nvPr/>
            </p:nvCxnSpPr>
            <p:spPr>
              <a:xfrm flipH="1" flipV="1">
                <a:off x="1201003" y="4190651"/>
                <a:ext cx="13648" cy="16369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54948" y="3494836"/>
                <a:ext cx="1591666" cy="483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DSI &amp; LINE DEPTS</a:t>
                </a:r>
                <a:endParaRPr lang="en-ZA" dirty="0"/>
              </a:p>
            </p:txBody>
          </p:sp>
          <p:cxnSp>
            <p:nvCxnSpPr>
              <p:cNvPr id="12" name="Straight Connector 11"/>
              <p:cNvCxnSpPr/>
              <p:nvPr/>
            </p:nvCxnSpPr>
            <p:spPr>
              <a:xfrm>
                <a:off x="1787857" y="4245620"/>
                <a:ext cx="5513554" cy="160754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14651" y="5853371"/>
                <a:ext cx="167867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9433" y="5880667"/>
                <a:ext cx="2861624" cy="661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Co-creation continuum </a:t>
                </a:r>
                <a:r>
                  <a:rPr lang="en-US" sz="1800" dirty="0"/>
                  <a:t> </a:t>
                </a:r>
                <a:endParaRPr lang="en-ZA" sz="1800" dirty="0"/>
              </a:p>
            </p:txBody>
          </p:sp>
          <p:sp>
            <p:nvSpPr>
              <p:cNvPr id="15" name="Rounded Rectangle 14"/>
              <p:cNvSpPr/>
              <p:nvPr/>
            </p:nvSpPr>
            <p:spPr>
              <a:xfrm>
                <a:off x="1414818" y="4463054"/>
                <a:ext cx="2438399" cy="789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Budget Coordination </a:t>
                </a:r>
              </a:p>
              <a:p>
                <a:pPr algn="ctr"/>
                <a:r>
                  <a:rPr lang="en-US" sz="1600" b="1" dirty="0">
                    <a:solidFill>
                      <a:schemeClr val="tx1"/>
                    </a:solidFill>
                  </a:rPr>
                  <a:t>locks in </a:t>
                </a:r>
                <a:r>
                  <a:rPr lang="en-US" sz="1600" b="1" dirty="0">
                    <a:solidFill>
                      <a:srgbClr val="FF4613"/>
                    </a:solidFill>
                  </a:rPr>
                  <a:t>public </a:t>
                </a:r>
                <a:r>
                  <a:rPr lang="en-US" sz="1600" b="1" dirty="0">
                    <a:solidFill>
                      <a:schemeClr val="tx1"/>
                    </a:solidFill>
                  </a:rPr>
                  <a:t>funding</a:t>
                </a:r>
                <a:endParaRPr lang="en-ZA" sz="1600" b="1" dirty="0">
                  <a:solidFill>
                    <a:schemeClr val="tx1"/>
                  </a:solidFill>
                </a:endParaRPr>
              </a:p>
            </p:txBody>
          </p:sp>
          <p:sp>
            <p:nvSpPr>
              <p:cNvPr id="16" name="Rounded Rectangle 15"/>
              <p:cNvSpPr/>
              <p:nvPr/>
            </p:nvSpPr>
            <p:spPr>
              <a:xfrm>
                <a:off x="6039271" y="4520125"/>
                <a:ext cx="2819114" cy="11084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International partnering and negotiation with industry for </a:t>
                </a:r>
                <a:r>
                  <a:rPr lang="en-US" sz="1600" b="1" dirty="0">
                    <a:solidFill>
                      <a:srgbClr val="FF4613"/>
                    </a:solidFill>
                  </a:rPr>
                  <a:t>additional</a:t>
                </a:r>
                <a:r>
                  <a:rPr lang="en-US" sz="1600" b="1" dirty="0">
                    <a:solidFill>
                      <a:schemeClr val="tx1"/>
                    </a:solidFill>
                  </a:rPr>
                  <a:t> funding</a:t>
                </a:r>
                <a:endParaRPr lang="en-ZA" sz="1600" b="1" dirty="0">
                  <a:solidFill>
                    <a:schemeClr val="tx1"/>
                  </a:solidFill>
                </a:endParaRPr>
              </a:p>
            </p:txBody>
          </p:sp>
          <p:sp>
            <p:nvSpPr>
              <p:cNvPr id="17" name="Rectangle 16"/>
              <p:cNvSpPr/>
              <p:nvPr/>
            </p:nvSpPr>
            <p:spPr>
              <a:xfrm>
                <a:off x="4299044" y="6033438"/>
                <a:ext cx="2738079" cy="681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4613"/>
                    </a:solidFill>
                  </a:rPr>
                  <a:t>Nature &amp; Stage of the project determine the slope of the line</a:t>
                </a:r>
                <a:endParaRPr lang="en-ZA" sz="1600" b="1" dirty="0">
                  <a:solidFill>
                    <a:srgbClr val="FF4613"/>
                  </a:solidFill>
                </a:endParaRPr>
              </a:p>
            </p:txBody>
          </p:sp>
          <p:cxnSp>
            <p:nvCxnSpPr>
              <p:cNvPr id="18" name="Elbow Connector 17"/>
              <p:cNvCxnSpPr/>
              <p:nvPr/>
            </p:nvCxnSpPr>
            <p:spPr>
              <a:xfrm rot="5400000">
                <a:off x="4977257" y="5504388"/>
                <a:ext cx="617954" cy="4731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4" name="Straight Connector 3"/>
            <p:cNvCxnSpPr/>
            <p:nvPr/>
          </p:nvCxnSpPr>
          <p:spPr>
            <a:xfrm flipV="1">
              <a:off x="2376888" y="4957751"/>
              <a:ext cx="3658152" cy="778564"/>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46134" y="6242568"/>
              <a:ext cx="1130936" cy="507831"/>
            </a:xfrm>
            <a:prstGeom prst="rect">
              <a:avLst/>
            </a:prstGeom>
            <a:noFill/>
          </p:spPr>
          <p:txBody>
            <a:bodyPr wrap="square" rtlCol="0">
              <a:spAutoFit/>
            </a:bodyPr>
            <a:lstStyle/>
            <a:p>
              <a:r>
                <a:rPr lang="en-US" dirty="0"/>
                <a:t>DSI = Green</a:t>
              </a:r>
            </a:p>
            <a:p>
              <a:r>
                <a:rPr lang="en-US" dirty="0"/>
                <a:t>Total = Blue</a:t>
              </a:r>
              <a:endParaRPr lang="en-ZA" dirty="0"/>
            </a:p>
          </p:txBody>
        </p:sp>
      </p:grpSp>
    </p:spTree>
    <p:extLst>
      <p:ext uri="{BB962C8B-B14F-4D97-AF65-F5344CB8AC3E}">
        <p14:creationId xmlns:p14="http://schemas.microsoft.com/office/powerpoint/2010/main" val="634737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17761" y="900177"/>
            <a:ext cx="8908478" cy="5050247"/>
          </a:xfrm>
        </p:spPr>
        <p:txBody>
          <a:bodyPr>
            <a:normAutofit/>
          </a:bodyPr>
          <a:lstStyle/>
          <a:p>
            <a:pPr>
              <a:lnSpc>
                <a:spcPct val="100000"/>
              </a:lnSpc>
              <a:spcBef>
                <a:spcPts val="0"/>
              </a:spcBef>
              <a:buClr>
                <a:srgbClr val="FF4613"/>
              </a:buClr>
            </a:pPr>
            <a:endParaRPr lang="en-US" sz="3100" dirty="0">
              <a:solidFill>
                <a:schemeClr val="tx1"/>
              </a:solidFill>
            </a:endParaRPr>
          </a:p>
          <a:p>
            <a:pPr marL="982663" indent="0" algn="ctr">
              <a:lnSpc>
                <a:spcPct val="100000"/>
              </a:lnSpc>
              <a:spcBef>
                <a:spcPts val="0"/>
              </a:spcBef>
              <a:buClr>
                <a:srgbClr val="FF4613"/>
              </a:buClr>
              <a:buNone/>
            </a:pPr>
            <a:endParaRPr lang="en-US" sz="3600" b="1" dirty="0">
              <a:solidFill>
                <a:srgbClr val="FF0000"/>
              </a:solidFill>
            </a:endParaRPr>
          </a:p>
          <a:p>
            <a:pPr marL="982663" indent="0" algn="ctr">
              <a:lnSpc>
                <a:spcPct val="100000"/>
              </a:lnSpc>
              <a:spcBef>
                <a:spcPts val="0"/>
              </a:spcBef>
              <a:buClr>
                <a:srgbClr val="FF4613"/>
              </a:buClr>
              <a:buNone/>
            </a:pPr>
            <a:endParaRPr lang="en-US" sz="3600" b="1" dirty="0">
              <a:solidFill>
                <a:srgbClr val="FF0000"/>
              </a:solidFill>
            </a:endParaRPr>
          </a:p>
          <a:p>
            <a:pPr marL="982663" indent="0" algn="ctr">
              <a:lnSpc>
                <a:spcPct val="100000"/>
              </a:lnSpc>
              <a:spcBef>
                <a:spcPts val="0"/>
              </a:spcBef>
              <a:buClr>
                <a:srgbClr val="FF4613"/>
              </a:buClr>
              <a:buNone/>
            </a:pPr>
            <a:endParaRPr lang="en-US" sz="3600" b="1" dirty="0">
              <a:solidFill>
                <a:srgbClr val="FF0000"/>
              </a:solidFill>
            </a:endParaRPr>
          </a:p>
          <a:p>
            <a:pPr marL="456057" lvl="1" indent="0" algn="ctr">
              <a:lnSpc>
                <a:spcPct val="100000"/>
              </a:lnSpc>
              <a:spcBef>
                <a:spcPts val="0"/>
              </a:spcBef>
              <a:buClr>
                <a:srgbClr val="FF4613"/>
              </a:buClr>
              <a:buNone/>
            </a:pPr>
            <a:r>
              <a:rPr lang="en-US" sz="3600" b="1" dirty="0">
                <a:solidFill>
                  <a:srgbClr val="FF4613"/>
                </a:solidFill>
                <a:latin typeface="Century Gothic" panose="020B0502020202020204" pitchFamily="34" charset="0"/>
              </a:rPr>
              <a:t>Resources for science and innovation across South African society and government </a:t>
            </a:r>
          </a:p>
          <a:p>
            <a:pPr>
              <a:lnSpc>
                <a:spcPct val="100000"/>
              </a:lnSpc>
              <a:spcBef>
                <a:spcPts val="0"/>
              </a:spcBef>
              <a:buClr>
                <a:srgbClr val="FF4613"/>
              </a:buClr>
              <a:buFont typeface="Wingdings" panose="05000000000000000000" pitchFamily="2" charset="2"/>
              <a:buChar char="Ø"/>
            </a:pPr>
            <a:endParaRPr lang="en-US" sz="2800" dirty="0">
              <a:solidFill>
                <a:schemeClr val="tx1"/>
              </a:solidFill>
            </a:endParaRPr>
          </a:p>
          <a:p>
            <a:pPr>
              <a:lnSpc>
                <a:spcPct val="100000"/>
              </a:lnSpc>
              <a:spcBef>
                <a:spcPts val="0"/>
              </a:spcBef>
              <a:buClr>
                <a:srgbClr val="FF4613"/>
              </a:buClr>
              <a:buFont typeface="Wingdings" panose="05000000000000000000" pitchFamily="2" charset="2"/>
              <a:buChar char="Ø"/>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marL="0" indent="0">
              <a:lnSpc>
                <a:spcPct val="100000"/>
              </a:lnSpc>
              <a:spcBef>
                <a:spcPts val="0"/>
              </a:spcBef>
              <a:buClr>
                <a:srgbClr val="FF4613"/>
              </a:buClr>
              <a:buNone/>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marL="0" indent="0">
              <a:lnSpc>
                <a:spcPct val="100000"/>
              </a:lnSpc>
              <a:spcBef>
                <a:spcPts val="0"/>
              </a:spcBef>
              <a:buClr>
                <a:srgbClr val="FF4613"/>
              </a:buClr>
              <a:buNone/>
            </a:pPr>
            <a:endParaRPr lang="en-US" sz="3000" dirty="0">
              <a:solidFill>
                <a:schemeClr val="tx1"/>
              </a:solidFill>
            </a:endParaRPr>
          </a:p>
          <a:p>
            <a:pPr marL="0" indent="0">
              <a:lnSpc>
                <a:spcPct val="100000"/>
              </a:lnSpc>
              <a:spcBef>
                <a:spcPts val="0"/>
              </a:spcBef>
              <a:buClr>
                <a:srgbClr val="FF4613"/>
              </a:buClr>
              <a:buNone/>
            </a:pPr>
            <a:endParaRPr lang="en-US" sz="3200" dirty="0">
              <a:solidFill>
                <a:schemeClr val="tx1"/>
              </a:solidFill>
            </a:endParaRPr>
          </a:p>
          <a:p>
            <a:pPr marL="456057" lvl="1" indent="0">
              <a:lnSpc>
                <a:spcPct val="100000"/>
              </a:lnSpc>
              <a:spcBef>
                <a:spcPts val="0"/>
              </a:spcBef>
              <a:buNone/>
            </a:pPr>
            <a:endParaRPr lang="en-US" sz="3200" dirty="0">
              <a:solidFill>
                <a:schemeClr val="tx1"/>
              </a:solidFill>
            </a:endParaRPr>
          </a:p>
        </p:txBody>
      </p:sp>
      <p:sp>
        <p:nvSpPr>
          <p:cNvPr id="6" name="Footer Placeholder 5"/>
          <p:cNvSpPr txBox="1">
            <a:spLocks/>
          </p:cNvSpPr>
          <p:nvPr/>
        </p:nvSpPr>
        <p:spPr>
          <a:xfrm>
            <a:off x="7221727" y="6476343"/>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33</a:t>
            </a:r>
          </a:p>
        </p:txBody>
      </p:sp>
    </p:spTree>
    <p:extLst>
      <p:ext uri="{BB962C8B-B14F-4D97-AF65-F5344CB8AC3E}">
        <p14:creationId xmlns:p14="http://schemas.microsoft.com/office/powerpoint/2010/main" val="3950396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D299-72C6-460E-8E32-487B3798F7A4}"/>
              </a:ext>
            </a:extLst>
          </p:cNvPr>
          <p:cNvSpPr>
            <a:spLocks noGrp="1"/>
          </p:cNvSpPr>
          <p:nvPr>
            <p:ph type="title"/>
          </p:nvPr>
        </p:nvSpPr>
        <p:spPr>
          <a:xfrm>
            <a:off x="628649" y="182881"/>
            <a:ext cx="7988877" cy="638002"/>
          </a:xfrm>
        </p:spPr>
        <p:txBody>
          <a:bodyPr>
            <a:normAutofit/>
          </a:bodyPr>
          <a:lstStyle/>
          <a:p>
            <a:r>
              <a:rPr lang="en-US" sz="3200" b="1" dirty="0">
                <a:latin typeface="Century Gothic" panose="020B0502020202020204" pitchFamily="34" charset="0"/>
              </a:rPr>
              <a:t>South Africa’s GERD/GDP targets</a:t>
            </a:r>
            <a:endParaRPr lang="en-ZA" sz="1200" dirty="0">
              <a:latin typeface="Century Gothic" panose="020B0502020202020204" pitchFamily="34" charset="0"/>
            </a:endParaRPr>
          </a:p>
        </p:txBody>
      </p:sp>
      <p:sp>
        <p:nvSpPr>
          <p:cNvPr id="6" name="Content Placeholder 7">
            <a:extLst>
              <a:ext uri="{FF2B5EF4-FFF2-40B4-BE49-F238E27FC236}">
                <a16:creationId xmlns:a16="http://schemas.microsoft.com/office/drawing/2014/main" id="{03620AAE-EEB7-4996-AAF1-10D48DF7D9E0}"/>
              </a:ext>
            </a:extLst>
          </p:cNvPr>
          <p:cNvSpPr>
            <a:spLocks noGrp="1"/>
          </p:cNvSpPr>
          <p:nvPr>
            <p:ph idx="1"/>
          </p:nvPr>
        </p:nvSpPr>
        <p:spPr>
          <a:xfrm>
            <a:off x="164384" y="814701"/>
            <a:ext cx="8531980" cy="5622436"/>
          </a:xfrm>
        </p:spPr>
        <p:txBody>
          <a:bodyPr>
            <a:noAutofit/>
          </a:bodyPr>
          <a:lstStyle/>
          <a:p>
            <a:pPr marL="0" indent="0">
              <a:lnSpc>
                <a:spcPct val="150000"/>
              </a:lnSpc>
              <a:spcBef>
                <a:spcPts val="1000"/>
              </a:spcBef>
              <a:buNone/>
              <a:defRPr/>
            </a:pPr>
            <a:r>
              <a:rPr lang="en-US" sz="2400" i="1" dirty="0">
                <a:solidFill>
                  <a:prstClr val="black"/>
                </a:solidFill>
                <a:latin typeface="Century Gothic" panose="020B0502020202020204" pitchFamily="34" charset="0"/>
              </a:rPr>
              <a:t>Resource mobilisation (partnership)</a:t>
            </a:r>
            <a:endParaRPr lang="en-US" sz="1400" i="1" dirty="0">
              <a:solidFill>
                <a:prstClr val="black"/>
              </a:solidFill>
              <a:latin typeface="Century Gothic" panose="020B0502020202020204" pitchFamily="34" charset="0"/>
            </a:endParaRPr>
          </a:p>
          <a:p>
            <a:pPr marL="82550" indent="0">
              <a:buNone/>
              <a:defRPr/>
            </a:pPr>
            <a:r>
              <a:rPr lang="en-US" altLang="en-US" b="1" dirty="0">
                <a:solidFill>
                  <a:srgbClr val="FF4613"/>
                </a:solidFill>
                <a:latin typeface="Century Gothic" panose="020B0502020202020204" pitchFamily="34" charset="0"/>
              </a:rPr>
              <a:t>GERD/GDP target:</a:t>
            </a:r>
          </a:p>
          <a:p>
            <a:pPr>
              <a:defRPr/>
            </a:pPr>
            <a:r>
              <a:rPr lang="en-US" altLang="en-US" dirty="0">
                <a:solidFill>
                  <a:schemeClr val="tx1"/>
                </a:solidFill>
                <a:latin typeface="Century Gothic" panose="020B0502020202020204" pitchFamily="34" charset="0"/>
              </a:rPr>
              <a:t>1.1% by 2024</a:t>
            </a:r>
          </a:p>
          <a:p>
            <a:pPr>
              <a:defRPr/>
            </a:pPr>
            <a:r>
              <a:rPr lang="en-US" altLang="en-US" dirty="0">
                <a:solidFill>
                  <a:schemeClr val="tx1"/>
                </a:solidFill>
                <a:latin typeface="Century Gothic" panose="020B0502020202020204" pitchFamily="34" charset="0"/>
              </a:rPr>
              <a:t>1.5% by 2030 </a:t>
            </a:r>
          </a:p>
          <a:p>
            <a:pPr>
              <a:defRPr/>
            </a:pPr>
            <a:r>
              <a:rPr lang="en-US" altLang="en-US" dirty="0">
                <a:solidFill>
                  <a:schemeClr val="tx1"/>
                </a:solidFill>
                <a:latin typeface="Century Gothic" panose="020B0502020202020204" pitchFamily="34" charset="0"/>
              </a:rPr>
              <a:t>(Chapter 6 in the White Paper and Introduction Section of Chapter 9 in the Decadal Plan)</a:t>
            </a:r>
          </a:p>
          <a:p>
            <a:pPr>
              <a:defRPr/>
            </a:pPr>
            <a:endParaRPr lang="en-US" altLang="en-US" sz="700" dirty="0">
              <a:latin typeface="Century Gothic" panose="020B0502020202020204" pitchFamily="34" charset="0"/>
            </a:endParaRPr>
          </a:p>
          <a:p>
            <a:pPr>
              <a:defRPr/>
            </a:pPr>
            <a:r>
              <a:rPr lang="en-US" dirty="0">
                <a:solidFill>
                  <a:schemeClr val="tx1"/>
                </a:solidFill>
                <a:latin typeface="Century Gothic" panose="020B0502020202020204" pitchFamily="34" charset="0"/>
              </a:rPr>
              <a:t>The</a:t>
            </a:r>
            <a:r>
              <a:rPr lang="en-US" dirty="0">
                <a:latin typeface="Century Gothic" panose="020B0502020202020204" pitchFamily="34" charset="0"/>
              </a:rPr>
              <a:t> </a:t>
            </a:r>
            <a:r>
              <a:rPr lang="en-US" b="1" dirty="0">
                <a:solidFill>
                  <a:srgbClr val="FF4613"/>
                </a:solidFill>
                <a:latin typeface="Century Gothic" panose="020B0502020202020204" pitchFamily="34" charset="0"/>
              </a:rPr>
              <a:t>GERD/GDP targets </a:t>
            </a:r>
            <a:r>
              <a:rPr lang="en-US" dirty="0">
                <a:solidFill>
                  <a:schemeClr val="tx1"/>
                </a:solidFill>
                <a:latin typeface="Century Gothic" panose="020B0502020202020204" pitchFamily="34" charset="0"/>
              </a:rPr>
              <a:t>of 1.1% by 2024 &amp; 1.5% by 2030 will not be met if business continues as usual</a:t>
            </a:r>
            <a:r>
              <a:rPr lang="en-US" dirty="0">
                <a:latin typeface="Century Gothic" panose="020B0502020202020204" pitchFamily="34" charset="0"/>
              </a:rPr>
              <a:t>.</a:t>
            </a:r>
          </a:p>
          <a:p>
            <a:pPr>
              <a:defRPr/>
            </a:pPr>
            <a:r>
              <a:rPr lang="en-US" b="1" dirty="0">
                <a:solidFill>
                  <a:srgbClr val="FF4613"/>
                </a:solidFill>
                <a:latin typeface="Century Gothic" panose="020B0502020202020204" pitchFamily="34" charset="0"/>
              </a:rPr>
              <a:t>GERD that is likely to meet the targets:</a:t>
            </a:r>
            <a:r>
              <a:rPr lang="en-US" dirty="0">
                <a:latin typeface="Century Gothic" panose="020B0502020202020204" pitchFamily="34" charset="0"/>
              </a:rPr>
              <a:t/>
            </a:r>
            <a:br>
              <a:rPr lang="en-US" dirty="0">
                <a:latin typeface="Century Gothic" panose="020B0502020202020204" pitchFamily="34" charset="0"/>
              </a:rPr>
            </a:br>
            <a:r>
              <a:rPr lang="en-US" dirty="0">
                <a:solidFill>
                  <a:schemeClr val="tx1"/>
                </a:solidFill>
                <a:latin typeface="Century Gothic" panose="020B0502020202020204" pitchFamily="34" charset="0"/>
              </a:rPr>
              <a:t>R 61.5 bn to meet the target of 1.1% in 2024</a:t>
            </a:r>
            <a:br>
              <a:rPr lang="en-US" dirty="0">
                <a:solidFill>
                  <a:schemeClr val="tx1"/>
                </a:solidFill>
                <a:latin typeface="Century Gothic" panose="020B0502020202020204" pitchFamily="34" charset="0"/>
              </a:rPr>
            </a:br>
            <a:r>
              <a:rPr lang="en-US" dirty="0">
                <a:solidFill>
                  <a:schemeClr val="tx1"/>
                </a:solidFill>
                <a:latin typeface="Century Gothic" panose="020B0502020202020204" pitchFamily="34" charset="0"/>
              </a:rPr>
              <a:t>R 97.3 bn to meet the target of 1.5% in 2030</a:t>
            </a:r>
            <a:br>
              <a:rPr lang="en-US" dirty="0">
                <a:solidFill>
                  <a:schemeClr val="tx1"/>
                </a:solidFill>
                <a:latin typeface="Century Gothic" panose="020B0502020202020204" pitchFamily="34" charset="0"/>
              </a:rPr>
            </a:br>
            <a:r>
              <a:rPr lang="en-US" dirty="0">
                <a:solidFill>
                  <a:schemeClr val="tx1"/>
                </a:solidFill>
                <a:latin typeface="Century Gothic" panose="020B0502020202020204" pitchFamily="34" charset="0"/>
              </a:rPr>
              <a:t/>
            </a:r>
            <a:br>
              <a:rPr lang="en-US" dirty="0">
                <a:solidFill>
                  <a:schemeClr val="tx1"/>
                </a:solidFill>
                <a:latin typeface="Century Gothic" panose="020B0502020202020204" pitchFamily="34" charset="0"/>
              </a:rPr>
            </a:br>
            <a:r>
              <a:rPr lang="en-US" dirty="0">
                <a:solidFill>
                  <a:schemeClr val="tx1"/>
                </a:solidFill>
                <a:latin typeface="Century Gothic" panose="020B0502020202020204" pitchFamily="34" charset="0"/>
              </a:rPr>
              <a:t>To get to these GERD targets, the required growth rates are:</a:t>
            </a:r>
          </a:p>
          <a:p>
            <a:pPr lvl="1">
              <a:defRPr/>
            </a:pPr>
            <a:r>
              <a:rPr lang="en-US" dirty="0">
                <a:solidFill>
                  <a:schemeClr val="tx1"/>
                </a:solidFill>
                <a:latin typeface="Century Gothic" panose="020B0502020202020204" pitchFamily="34" charset="0"/>
              </a:rPr>
              <a:t>12.2% to 2024</a:t>
            </a:r>
          </a:p>
          <a:p>
            <a:pPr lvl="1">
              <a:defRPr/>
            </a:pPr>
            <a:r>
              <a:rPr lang="en-US" dirty="0">
                <a:solidFill>
                  <a:schemeClr val="tx1"/>
                </a:solidFill>
                <a:latin typeface="Century Gothic" panose="020B0502020202020204" pitchFamily="34" charset="0"/>
              </a:rPr>
              <a:t>9.6% from 2024 to 2030</a:t>
            </a:r>
          </a:p>
          <a:p>
            <a:pPr marL="82550" indent="0">
              <a:buNone/>
              <a:defRPr/>
            </a:pPr>
            <a:r>
              <a:rPr lang="en-US" dirty="0">
                <a:solidFill>
                  <a:schemeClr val="tx1"/>
                </a:solidFill>
                <a:latin typeface="Century Gothic" panose="020B0502020202020204" pitchFamily="34" charset="0"/>
              </a:rPr>
              <a:t>The current GERD/GDP is significantly lower than the target of 1.1% by 2024</a:t>
            </a:r>
            <a:endParaRPr lang="en-US" altLang="en-US" dirty="0">
              <a:solidFill>
                <a:schemeClr val="tx1"/>
              </a:solidFill>
              <a:latin typeface="Century Gothic" panose="020B0502020202020204" pitchFamily="34" charset="0"/>
            </a:endParaRPr>
          </a:p>
        </p:txBody>
      </p:sp>
      <p:sp>
        <p:nvSpPr>
          <p:cNvPr id="4" name="TextBox 3"/>
          <p:cNvSpPr txBox="1"/>
          <p:nvPr/>
        </p:nvSpPr>
        <p:spPr>
          <a:xfrm>
            <a:off x="8372514" y="6437137"/>
            <a:ext cx="647700" cy="300082"/>
          </a:xfrm>
          <a:prstGeom prst="rect">
            <a:avLst/>
          </a:prstGeom>
          <a:noFill/>
        </p:spPr>
        <p:txBody>
          <a:bodyPr wrap="square" rtlCol="0">
            <a:spAutoFit/>
          </a:bodyPr>
          <a:lstStyle/>
          <a:p>
            <a:r>
              <a:rPr lang="en-US" dirty="0"/>
              <a:t>34</a:t>
            </a:r>
            <a:endParaRPr lang="en-ZA" dirty="0"/>
          </a:p>
        </p:txBody>
      </p:sp>
    </p:spTree>
    <p:extLst>
      <p:ext uri="{BB962C8B-B14F-4D97-AF65-F5344CB8AC3E}">
        <p14:creationId xmlns:p14="http://schemas.microsoft.com/office/powerpoint/2010/main" val="2295890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D299-72C6-460E-8E32-487B3798F7A4}"/>
              </a:ext>
            </a:extLst>
          </p:cNvPr>
          <p:cNvSpPr>
            <a:spLocks noGrp="1"/>
          </p:cNvSpPr>
          <p:nvPr>
            <p:ph type="title"/>
          </p:nvPr>
        </p:nvSpPr>
        <p:spPr>
          <a:xfrm>
            <a:off x="628649" y="-20319"/>
            <a:ext cx="7988877" cy="638002"/>
          </a:xfrm>
        </p:spPr>
        <p:txBody>
          <a:bodyPr>
            <a:noAutofit/>
          </a:bodyPr>
          <a:lstStyle/>
          <a:p>
            <a:r>
              <a:rPr lang="en-US" sz="3200" b="1" dirty="0">
                <a:latin typeface="Century Gothic" panose="020B0502020202020204" pitchFamily="34" charset="0"/>
              </a:rPr>
              <a:t>Estimation of required GERD by 2024 and 2030</a:t>
            </a:r>
            <a:endParaRPr lang="en-ZA" sz="3200" b="1" dirty="0">
              <a:latin typeface="Century Gothic" panose="020B0502020202020204" pitchFamily="34" charset="0"/>
            </a:endParaRPr>
          </a:p>
        </p:txBody>
      </p:sp>
      <p:sp>
        <p:nvSpPr>
          <p:cNvPr id="6" name="Content Placeholder 7">
            <a:extLst>
              <a:ext uri="{FF2B5EF4-FFF2-40B4-BE49-F238E27FC236}">
                <a16:creationId xmlns:a16="http://schemas.microsoft.com/office/drawing/2014/main" id="{03620AAE-EEB7-4996-AAF1-10D48DF7D9E0}"/>
              </a:ext>
            </a:extLst>
          </p:cNvPr>
          <p:cNvSpPr>
            <a:spLocks noGrp="1"/>
          </p:cNvSpPr>
          <p:nvPr>
            <p:ph idx="1"/>
          </p:nvPr>
        </p:nvSpPr>
        <p:spPr>
          <a:xfrm>
            <a:off x="925158" y="1463038"/>
            <a:ext cx="7196866" cy="3839071"/>
          </a:xfrm>
        </p:spPr>
        <p:txBody>
          <a:bodyPr>
            <a:noAutofit/>
          </a:bodyPr>
          <a:lstStyle/>
          <a:p>
            <a:pPr algn="just">
              <a:lnSpc>
                <a:spcPct val="120000"/>
              </a:lnSpc>
            </a:pPr>
            <a:endParaRPr lang="en-US" sz="2000" dirty="0"/>
          </a:p>
          <a:p>
            <a:pPr algn="just">
              <a:lnSpc>
                <a:spcPct val="120000"/>
              </a:lnSpc>
            </a:pPr>
            <a:endParaRPr lang="en-US" sz="1050" dirty="0"/>
          </a:p>
        </p:txBody>
      </p:sp>
      <p:graphicFrame>
        <p:nvGraphicFramePr>
          <p:cNvPr id="5" name="Chart 4">
            <a:extLst>
              <a:ext uri="{FF2B5EF4-FFF2-40B4-BE49-F238E27FC236}">
                <a16:creationId xmlns:a16="http://schemas.microsoft.com/office/drawing/2014/main" id="{04A488D3-38CF-45A3-81B0-A665AAC44DC6}"/>
              </a:ext>
            </a:extLst>
          </p:cNvPr>
          <p:cNvGraphicFramePr>
            <a:graphicFrameLocks/>
          </p:cNvGraphicFramePr>
          <p:nvPr>
            <p:extLst>
              <p:ext uri="{D42A27DB-BD31-4B8C-83A1-F6EECF244321}">
                <p14:modId xmlns:p14="http://schemas.microsoft.com/office/powerpoint/2010/main" val="1631903444"/>
              </p:ext>
            </p:extLst>
          </p:nvPr>
        </p:nvGraphicFramePr>
        <p:xfrm>
          <a:off x="280536" y="812166"/>
          <a:ext cx="8685101" cy="562444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311692" y="6423841"/>
            <a:ext cx="647700" cy="300082"/>
          </a:xfrm>
          <a:prstGeom prst="rect">
            <a:avLst/>
          </a:prstGeom>
          <a:noFill/>
        </p:spPr>
        <p:txBody>
          <a:bodyPr wrap="square" rtlCol="0">
            <a:spAutoFit/>
          </a:bodyPr>
          <a:lstStyle/>
          <a:p>
            <a:r>
              <a:rPr lang="en-ZA" dirty="0"/>
              <a:t>35</a:t>
            </a:r>
          </a:p>
        </p:txBody>
      </p:sp>
    </p:spTree>
    <p:extLst>
      <p:ext uri="{BB962C8B-B14F-4D97-AF65-F5344CB8AC3E}">
        <p14:creationId xmlns:p14="http://schemas.microsoft.com/office/powerpoint/2010/main" val="332931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419EE6-94B6-47A8-B79B-F41ABD79C8CE}"/>
              </a:ext>
            </a:extLst>
          </p:cNvPr>
          <p:cNvSpPr>
            <a:spLocks noGrp="1"/>
          </p:cNvSpPr>
          <p:nvPr>
            <p:ph type="title"/>
          </p:nvPr>
        </p:nvSpPr>
        <p:spPr>
          <a:xfrm>
            <a:off x="554365" y="1"/>
            <a:ext cx="8592910" cy="455522"/>
          </a:xfrm>
        </p:spPr>
        <p:txBody>
          <a:bodyPr>
            <a:noAutofit/>
          </a:bodyPr>
          <a:lstStyle/>
          <a:p>
            <a:r>
              <a:rPr lang="en-US" sz="3200" b="1" dirty="0">
                <a:latin typeface="Century Gothic" panose="020B0502020202020204" pitchFamily="34" charset="0"/>
              </a:rPr>
              <a:t>GERD as percentage of GDP </a:t>
            </a:r>
            <a:br>
              <a:rPr lang="en-US" sz="3200" b="1" dirty="0">
                <a:latin typeface="Century Gothic" panose="020B0502020202020204" pitchFamily="34" charset="0"/>
              </a:rPr>
            </a:br>
            <a:r>
              <a:rPr lang="en-US" sz="3200" b="1" dirty="0">
                <a:latin typeface="Century Gothic" panose="020B0502020202020204" pitchFamily="34" charset="0"/>
              </a:rPr>
              <a:t>(R&amp;D Intensity) (2010/11 - 2019/20)</a:t>
            </a:r>
            <a:endParaRPr lang="en-ZA" sz="3200" b="1" dirty="0">
              <a:latin typeface="Century Gothic" panose="020B0502020202020204" pitchFamily="34" charset="0"/>
            </a:endParaRPr>
          </a:p>
        </p:txBody>
      </p:sp>
      <p:sp>
        <p:nvSpPr>
          <p:cNvPr id="6" name="TextBox 5"/>
          <p:cNvSpPr txBox="1"/>
          <p:nvPr/>
        </p:nvSpPr>
        <p:spPr>
          <a:xfrm>
            <a:off x="554364" y="5244412"/>
            <a:ext cx="4291170" cy="260944"/>
          </a:xfrm>
          <a:prstGeom prst="rect">
            <a:avLst/>
          </a:prstGeom>
          <a:noFill/>
        </p:spPr>
        <p:txBody>
          <a:bodyPr wrap="square" rtlCol="0">
            <a:spAutoFit/>
          </a:bodyPr>
          <a:lstStyle/>
          <a:p>
            <a:r>
              <a:rPr lang="en-US" sz="1097" dirty="0">
                <a:solidFill>
                  <a:schemeClr val="tx1">
                    <a:lumMod val="50000"/>
                    <a:lumOff val="50000"/>
                  </a:schemeClr>
                </a:solidFill>
                <a:latin typeface="Arial Narrow" panose="020B0606020202030204" pitchFamily="34" charset="0"/>
              </a:rPr>
              <a:t>Source: 2019/20 Research and Development (R&amp;D) Survey</a:t>
            </a:r>
          </a:p>
        </p:txBody>
      </p:sp>
      <p:sp>
        <p:nvSpPr>
          <p:cNvPr id="9" name="TextBox 8">
            <a:extLst>
              <a:ext uri="{FF2B5EF4-FFF2-40B4-BE49-F238E27FC236}">
                <a16:creationId xmlns:a16="http://schemas.microsoft.com/office/drawing/2014/main" id="{28526D1F-C255-44D5-A291-EBF8642B0026}"/>
              </a:ext>
            </a:extLst>
          </p:cNvPr>
          <p:cNvSpPr txBox="1"/>
          <p:nvPr/>
        </p:nvSpPr>
        <p:spPr>
          <a:xfrm>
            <a:off x="554365" y="5472430"/>
            <a:ext cx="8217116" cy="1077218"/>
          </a:xfrm>
          <a:prstGeom prst="rect">
            <a:avLst/>
          </a:prstGeom>
          <a:noFill/>
        </p:spPr>
        <p:txBody>
          <a:bodyPr wrap="square" rtlCol="0">
            <a:spAutoFit/>
          </a:bodyPr>
          <a:lstStyle/>
          <a:p>
            <a:r>
              <a:rPr lang="en-US" sz="1600" dirty="0">
                <a:solidFill>
                  <a:schemeClr val="accent1">
                    <a:lumMod val="50000"/>
                  </a:schemeClr>
                </a:solidFill>
                <a:latin typeface="Arial" panose="020B0604020202020204" pitchFamily="34" charset="0"/>
                <a:cs typeface="Arial" panose="020B0604020202020204" pitchFamily="34" charset="0"/>
              </a:rPr>
              <a:t>According to the 2019 STI White Paper and the 2019-2024 Medium Term Strategic Framework (MTSF), government has set a target of increasing the intensity of R&amp;D investment in the economy so that </a:t>
            </a:r>
            <a:r>
              <a:rPr lang="en-US" sz="1600" b="1" dirty="0">
                <a:solidFill>
                  <a:schemeClr val="accent2"/>
                </a:solidFill>
                <a:latin typeface="Arial" panose="020B0604020202020204" pitchFamily="34" charset="0"/>
                <a:cs typeface="Arial" panose="020B0604020202020204" pitchFamily="34" charset="0"/>
              </a:rPr>
              <a:t>GERD reaches a revised 1.1% of GDP in 2024, and an aspirational 1.5% by 2030</a:t>
            </a:r>
            <a:r>
              <a:rPr lang="en-US" sz="1600" dirty="0">
                <a:solidFill>
                  <a:schemeClr val="accent1">
                    <a:lumMod val="50000"/>
                  </a:schemeClr>
                </a:solidFill>
                <a:latin typeface="Arial" panose="020B0604020202020204" pitchFamily="34" charset="0"/>
                <a:cs typeface="Arial" panose="020B0604020202020204" pitchFamily="34" charset="0"/>
              </a:rPr>
              <a:t>.</a:t>
            </a:r>
          </a:p>
        </p:txBody>
      </p:sp>
      <p:graphicFrame>
        <p:nvGraphicFramePr>
          <p:cNvPr id="7" name="Chart 6"/>
          <p:cNvGraphicFramePr>
            <a:graphicFrameLocks/>
          </p:cNvGraphicFramePr>
          <p:nvPr>
            <p:extLst/>
          </p:nvPr>
        </p:nvGraphicFramePr>
        <p:xfrm>
          <a:off x="1075726" y="1064084"/>
          <a:ext cx="6916543" cy="428947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311692" y="6423841"/>
            <a:ext cx="647700" cy="300082"/>
          </a:xfrm>
          <a:prstGeom prst="rect">
            <a:avLst/>
          </a:prstGeom>
          <a:noFill/>
        </p:spPr>
        <p:txBody>
          <a:bodyPr wrap="square" rtlCol="0">
            <a:spAutoFit/>
          </a:bodyPr>
          <a:lstStyle/>
          <a:p>
            <a:r>
              <a:rPr lang="en-US" dirty="0"/>
              <a:t>36</a:t>
            </a:r>
            <a:endParaRPr lang="en-ZA" dirty="0"/>
          </a:p>
        </p:txBody>
      </p:sp>
    </p:spTree>
    <p:extLst>
      <p:ext uri="{BB962C8B-B14F-4D97-AF65-F5344CB8AC3E}">
        <p14:creationId xmlns:p14="http://schemas.microsoft.com/office/powerpoint/2010/main" val="1004627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17761" y="900177"/>
            <a:ext cx="8908478" cy="5050247"/>
          </a:xfrm>
        </p:spPr>
        <p:txBody>
          <a:bodyPr>
            <a:normAutofit/>
          </a:bodyPr>
          <a:lstStyle/>
          <a:p>
            <a:pPr>
              <a:lnSpc>
                <a:spcPct val="100000"/>
              </a:lnSpc>
              <a:spcBef>
                <a:spcPts val="0"/>
              </a:spcBef>
              <a:buClr>
                <a:srgbClr val="FF4613"/>
              </a:buClr>
            </a:pPr>
            <a:endParaRPr lang="en-US" sz="3100" dirty="0">
              <a:solidFill>
                <a:schemeClr val="tx1"/>
              </a:solidFill>
            </a:endParaRPr>
          </a:p>
          <a:p>
            <a:pPr marL="982663" indent="0" algn="ctr">
              <a:lnSpc>
                <a:spcPct val="100000"/>
              </a:lnSpc>
              <a:spcBef>
                <a:spcPts val="0"/>
              </a:spcBef>
              <a:buClr>
                <a:srgbClr val="FF4613"/>
              </a:buClr>
              <a:buNone/>
            </a:pPr>
            <a:endParaRPr lang="en-US" sz="3600" b="1" dirty="0">
              <a:solidFill>
                <a:srgbClr val="FF0000"/>
              </a:solidFill>
            </a:endParaRPr>
          </a:p>
          <a:p>
            <a:pPr marL="982663" indent="0" algn="ctr">
              <a:lnSpc>
                <a:spcPct val="100000"/>
              </a:lnSpc>
              <a:spcBef>
                <a:spcPts val="0"/>
              </a:spcBef>
              <a:buClr>
                <a:srgbClr val="FF4613"/>
              </a:buClr>
              <a:buNone/>
            </a:pPr>
            <a:endParaRPr lang="en-US" sz="3600" b="1" dirty="0">
              <a:solidFill>
                <a:srgbClr val="FF0000"/>
              </a:solidFill>
            </a:endParaRPr>
          </a:p>
          <a:p>
            <a:pPr marL="982663" indent="0" algn="ctr">
              <a:lnSpc>
                <a:spcPct val="100000"/>
              </a:lnSpc>
              <a:spcBef>
                <a:spcPts val="0"/>
              </a:spcBef>
              <a:buClr>
                <a:srgbClr val="FF4613"/>
              </a:buClr>
              <a:buNone/>
            </a:pPr>
            <a:endParaRPr lang="en-US" sz="3600" b="1" dirty="0">
              <a:solidFill>
                <a:srgbClr val="FF0000"/>
              </a:solidFill>
            </a:endParaRPr>
          </a:p>
          <a:p>
            <a:pPr marL="456057" lvl="1" indent="0" algn="ctr">
              <a:lnSpc>
                <a:spcPct val="100000"/>
              </a:lnSpc>
              <a:spcBef>
                <a:spcPts val="0"/>
              </a:spcBef>
              <a:buClr>
                <a:srgbClr val="FF4613"/>
              </a:buClr>
              <a:buNone/>
            </a:pPr>
            <a:r>
              <a:rPr lang="en-US" sz="3600" b="1" dirty="0">
                <a:solidFill>
                  <a:srgbClr val="FF4613"/>
                </a:solidFill>
                <a:latin typeface="Century Gothic" panose="020B0502020202020204" pitchFamily="34" charset="0"/>
              </a:rPr>
              <a:t>Background to, progress and next steps on the STI Public Budget Coordination Mechanism </a:t>
            </a:r>
          </a:p>
          <a:p>
            <a:pPr>
              <a:lnSpc>
                <a:spcPct val="100000"/>
              </a:lnSpc>
              <a:spcBef>
                <a:spcPts val="0"/>
              </a:spcBef>
              <a:buClr>
                <a:srgbClr val="FF4613"/>
              </a:buClr>
              <a:buFont typeface="Wingdings" panose="05000000000000000000" pitchFamily="2" charset="2"/>
              <a:buChar char="Ø"/>
            </a:pPr>
            <a:endParaRPr lang="en-US" sz="2800" dirty="0">
              <a:solidFill>
                <a:schemeClr val="tx1"/>
              </a:solidFill>
            </a:endParaRPr>
          </a:p>
          <a:p>
            <a:pPr>
              <a:lnSpc>
                <a:spcPct val="100000"/>
              </a:lnSpc>
              <a:spcBef>
                <a:spcPts val="0"/>
              </a:spcBef>
              <a:buClr>
                <a:srgbClr val="FF4613"/>
              </a:buClr>
              <a:buFont typeface="Wingdings" panose="05000000000000000000" pitchFamily="2" charset="2"/>
              <a:buChar char="Ø"/>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marL="0" indent="0">
              <a:lnSpc>
                <a:spcPct val="100000"/>
              </a:lnSpc>
              <a:spcBef>
                <a:spcPts val="0"/>
              </a:spcBef>
              <a:buClr>
                <a:srgbClr val="FF4613"/>
              </a:buClr>
              <a:buNone/>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marL="0" indent="0">
              <a:lnSpc>
                <a:spcPct val="100000"/>
              </a:lnSpc>
              <a:spcBef>
                <a:spcPts val="0"/>
              </a:spcBef>
              <a:buClr>
                <a:srgbClr val="FF4613"/>
              </a:buClr>
              <a:buNone/>
            </a:pPr>
            <a:endParaRPr lang="en-US" sz="3000" dirty="0">
              <a:solidFill>
                <a:schemeClr val="tx1"/>
              </a:solidFill>
            </a:endParaRPr>
          </a:p>
          <a:p>
            <a:pPr marL="0" indent="0">
              <a:lnSpc>
                <a:spcPct val="100000"/>
              </a:lnSpc>
              <a:spcBef>
                <a:spcPts val="0"/>
              </a:spcBef>
              <a:buClr>
                <a:srgbClr val="FF4613"/>
              </a:buClr>
              <a:buNone/>
            </a:pPr>
            <a:endParaRPr lang="en-US" sz="3200" dirty="0">
              <a:solidFill>
                <a:schemeClr val="tx1"/>
              </a:solidFill>
            </a:endParaRPr>
          </a:p>
          <a:p>
            <a:pPr marL="456057" lvl="1" indent="0">
              <a:lnSpc>
                <a:spcPct val="100000"/>
              </a:lnSpc>
              <a:spcBef>
                <a:spcPts val="0"/>
              </a:spcBef>
              <a:buNone/>
            </a:pPr>
            <a:endParaRPr lang="en-US" sz="3200" dirty="0">
              <a:solidFill>
                <a:schemeClr val="tx1"/>
              </a:solidFill>
            </a:endParaRPr>
          </a:p>
        </p:txBody>
      </p:sp>
      <p:sp>
        <p:nvSpPr>
          <p:cNvPr id="6" name="Footer Placeholder 5"/>
          <p:cNvSpPr txBox="1">
            <a:spLocks/>
          </p:cNvSpPr>
          <p:nvPr/>
        </p:nvSpPr>
        <p:spPr>
          <a:xfrm>
            <a:off x="7201179" y="6347773"/>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37</a:t>
            </a:r>
          </a:p>
        </p:txBody>
      </p:sp>
    </p:spTree>
    <p:extLst>
      <p:ext uri="{BB962C8B-B14F-4D97-AF65-F5344CB8AC3E}">
        <p14:creationId xmlns:p14="http://schemas.microsoft.com/office/powerpoint/2010/main" val="867985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D299-72C6-460E-8E32-487B3798F7A4}"/>
              </a:ext>
            </a:extLst>
          </p:cNvPr>
          <p:cNvSpPr>
            <a:spLocks noGrp="1"/>
          </p:cNvSpPr>
          <p:nvPr>
            <p:ph type="title"/>
          </p:nvPr>
        </p:nvSpPr>
        <p:spPr>
          <a:xfrm>
            <a:off x="628649" y="182881"/>
            <a:ext cx="7988877" cy="638002"/>
          </a:xfrm>
        </p:spPr>
        <p:txBody>
          <a:bodyPr>
            <a:normAutofit/>
          </a:bodyPr>
          <a:lstStyle/>
          <a:p>
            <a:r>
              <a:rPr lang="en-ZA" sz="3200" b="1" dirty="0">
                <a:latin typeface="Century Gothic" panose="020B0502020202020204" pitchFamily="34" charset="0"/>
              </a:rPr>
              <a:t>STI Budget Allocation Challenges</a:t>
            </a:r>
            <a:endParaRPr lang="en-ZA" sz="1200" dirty="0">
              <a:latin typeface="Century Gothic" panose="020B0502020202020204" pitchFamily="34" charset="0"/>
            </a:endParaRPr>
          </a:p>
        </p:txBody>
      </p:sp>
      <p:sp>
        <p:nvSpPr>
          <p:cNvPr id="6" name="Content Placeholder 7">
            <a:extLst>
              <a:ext uri="{FF2B5EF4-FFF2-40B4-BE49-F238E27FC236}">
                <a16:creationId xmlns:a16="http://schemas.microsoft.com/office/drawing/2014/main" id="{03620AAE-EEB7-4996-AAF1-10D48DF7D9E0}"/>
              </a:ext>
            </a:extLst>
          </p:cNvPr>
          <p:cNvSpPr>
            <a:spLocks noGrp="1"/>
          </p:cNvSpPr>
          <p:nvPr>
            <p:ph idx="1"/>
          </p:nvPr>
        </p:nvSpPr>
        <p:spPr>
          <a:xfrm>
            <a:off x="925158" y="1463038"/>
            <a:ext cx="7196866" cy="3839071"/>
          </a:xfrm>
        </p:spPr>
        <p:txBody>
          <a:bodyPr>
            <a:noAutofit/>
          </a:bodyPr>
          <a:lstStyle/>
          <a:p>
            <a:pPr algn="just">
              <a:lnSpc>
                <a:spcPct val="120000"/>
              </a:lnSpc>
            </a:pPr>
            <a:r>
              <a:rPr lang="en-US" sz="2000" dirty="0">
                <a:solidFill>
                  <a:schemeClr val="tx1"/>
                </a:solidFill>
                <a:latin typeface="Century Gothic" panose="020B0502020202020204" pitchFamily="34" charset="0"/>
              </a:rPr>
              <a:t>Inadequate support for R&amp;D activities (mostly ad hoc) and </a:t>
            </a:r>
            <a:r>
              <a:rPr lang="en-US" sz="2000" dirty="0">
                <a:solidFill>
                  <a:srgbClr val="FF4613"/>
                </a:solidFill>
                <a:latin typeface="Century Gothic" panose="020B0502020202020204" pitchFamily="34" charset="0"/>
              </a:rPr>
              <a:t>funding allocated for STI moved to other priorities</a:t>
            </a:r>
          </a:p>
          <a:p>
            <a:pPr algn="just">
              <a:lnSpc>
                <a:spcPct val="120000"/>
              </a:lnSpc>
            </a:pPr>
            <a:r>
              <a:rPr lang="en-US" sz="2000" dirty="0">
                <a:solidFill>
                  <a:schemeClr val="tx1"/>
                </a:solidFill>
                <a:latin typeface="Century Gothic" panose="020B0502020202020204" pitchFamily="34" charset="0"/>
              </a:rPr>
              <a:t>Not all S&amp;T-intensive national departments </a:t>
            </a:r>
            <a:r>
              <a:rPr lang="en-US" sz="2000" dirty="0">
                <a:solidFill>
                  <a:srgbClr val="FF4613"/>
                </a:solidFill>
                <a:latin typeface="Century Gothic" panose="020B0502020202020204" pitchFamily="34" charset="0"/>
              </a:rPr>
              <a:t>allocate staff to plan and manage their STI work</a:t>
            </a:r>
            <a:r>
              <a:rPr lang="en-US" sz="2000" dirty="0">
                <a:solidFill>
                  <a:schemeClr val="tx1"/>
                </a:solidFill>
                <a:latin typeface="Century Gothic" panose="020B0502020202020204" pitchFamily="34" charset="0"/>
              </a:rPr>
              <a:t>, resulting in some not allocating adequate budgets</a:t>
            </a:r>
          </a:p>
          <a:p>
            <a:pPr algn="just">
              <a:lnSpc>
                <a:spcPct val="120000"/>
              </a:lnSpc>
            </a:pPr>
            <a:r>
              <a:rPr lang="en-US" sz="2000" dirty="0">
                <a:solidFill>
                  <a:schemeClr val="tx1"/>
                </a:solidFill>
                <a:latin typeface="Century Gothic" panose="020B0502020202020204" pitchFamily="34" charset="0"/>
              </a:rPr>
              <a:t>Departments</a:t>
            </a:r>
            <a:r>
              <a:rPr lang="en-US" sz="2000" dirty="0">
                <a:latin typeface="Century Gothic" panose="020B0502020202020204" pitchFamily="34" charset="0"/>
              </a:rPr>
              <a:t> </a:t>
            </a:r>
            <a:r>
              <a:rPr lang="en-US" sz="2000" dirty="0">
                <a:solidFill>
                  <a:srgbClr val="FF4613"/>
                </a:solidFill>
                <a:latin typeface="Century Gothic" panose="020B0502020202020204" pitchFamily="34" charset="0"/>
              </a:rPr>
              <a:t>re-allocate STI budgets to other priorities</a:t>
            </a:r>
            <a:r>
              <a:rPr lang="en-US" sz="2000" dirty="0">
                <a:latin typeface="Century Gothic" panose="020B0502020202020204" pitchFamily="34" charset="0"/>
              </a:rPr>
              <a:t> </a:t>
            </a:r>
            <a:r>
              <a:rPr lang="en-US" sz="2000" dirty="0">
                <a:solidFill>
                  <a:schemeClr val="tx1"/>
                </a:solidFill>
                <a:latin typeface="Century Gothic" panose="020B0502020202020204" pitchFamily="34" charset="0"/>
              </a:rPr>
              <a:t>later in the year</a:t>
            </a:r>
          </a:p>
          <a:p>
            <a:pPr algn="just">
              <a:lnSpc>
                <a:spcPct val="120000"/>
              </a:lnSpc>
            </a:pPr>
            <a:r>
              <a:rPr lang="en-US" sz="2000" dirty="0">
                <a:solidFill>
                  <a:schemeClr val="tx1"/>
                </a:solidFill>
                <a:latin typeface="Century Gothic" panose="020B0502020202020204" pitchFamily="34" charset="0"/>
              </a:rPr>
              <a:t>Public research organizations </a:t>
            </a:r>
            <a:r>
              <a:rPr lang="en-US" sz="2000" dirty="0">
                <a:solidFill>
                  <a:srgbClr val="FF4613"/>
                </a:solidFill>
                <a:latin typeface="Century Gothic" panose="020B0502020202020204" pitchFamily="34" charset="0"/>
              </a:rPr>
              <a:t>increasingly under financial pressure to do “consulting”</a:t>
            </a:r>
            <a:r>
              <a:rPr lang="en-US" sz="2000" dirty="0">
                <a:latin typeface="Century Gothic" panose="020B0502020202020204" pitchFamily="34" charset="0"/>
              </a:rPr>
              <a:t> </a:t>
            </a:r>
            <a:r>
              <a:rPr lang="en-US" sz="2000" dirty="0">
                <a:solidFill>
                  <a:schemeClr val="tx1"/>
                </a:solidFill>
                <a:latin typeface="Century Gothic" panose="020B0502020202020204" pitchFamily="34" charset="0"/>
              </a:rPr>
              <a:t>rather than investing sufficiently in basic research, infrastructure and HCD – eroding the capacity of the NSI</a:t>
            </a:r>
          </a:p>
          <a:p>
            <a:pPr algn="just">
              <a:lnSpc>
                <a:spcPct val="120000"/>
              </a:lnSpc>
            </a:pPr>
            <a:endParaRPr lang="en-US" sz="2000" dirty="0"/>
          </a:p>
          <a:p>
            <a:pPr algn="just">
              <a:lnSpc>
                <a:spcPct val="120000"/>
              </a:lnSpc>
            </a:pPr>
            <a:endParaRPr lang="en-US" sz="1050" dirty="0"/>
          </a:p>
        </p:txBody>
      </p:sp>
      <p:sp>
        <p:nvSpPr>
          <p:cNvPr id="3" name="Slide Number Placeholder 2">
            <a:extLst>
              <a:ext uri="{FF2B5EF4-FFF2-40B4-BE49-F238E27FC236}">
                <a16:creationId xmlns:a16="http://schemas.microsoft.com/office/drawing/2014/main" id="{88C4FEE2-3890-46D4-A287-F5E953DF21B6}"/>
              </a:ext>
            </a:extLst>
          </p:cNvPr>
          <p:cNvSpPr>
            <a:spLocks noGrp="1"/>
          </p:cNvSpPr>
          <p:nvPr>
            <p:ph type="sldNum" sz="quarter" idx="4294967295"/>
          </p:nvPr>
        </p:nvSpPr>
        <p:spPr/>
        <p:txBody>
          <a:bodyPr/>
          <a:lstStyle/>
          <a:p>
            <a:r>
              <a:rPr lang="en-US" dirty="0">
                <a:solidFill>
                  <a:schemeClr val="tx1"/>
                </a:solidFill>
              </a:rPr>
              <a:t>38</a:t>
            </a:r>
          </a:p>
        </p:txBody>
      </p:sp>
    </p:spTree>
    <p:extLst>
      <p:ext uri="{BB962C8B-B14F-4D97-AF65-F5344CB8AC3E}">
        <p14:creationId xmlns:p14="http://schemas.microsoft.com/office/powerpoint/2010/main" val="244570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 y="53674"/>
            <a:ext cx="8816482" cy="917763"/>
          </a:xfrm>
        </p:spPr>
        <p:txBody>
          <a:bodyPr>
            <a:noAutofit/>
          </a:bodyPr>
          <a:lstStyle/>
          <a:p>
            <a:r>
              <a:rPr lang="en-US" sz="3300" b="1" dirty="0">
                <a:latin typeface="Century Gothic" panose="020B0502020202020204" pitchFamily="34" charset="0"/>
              </a:rPr>
              <a:t>Theme: 2019 White Paper on Science, Technology and Innovation</a:t>
            </a:r>
          </a:p>
        </p:txBody>
      </p:sp>
      <p:sp>
        <p:nvSpPr>
          <p:cNvPr id="5" name="Subtitle 2"/>
          <p:cNvSpPr>
            <a:spLocks noGrp="1"/>
          </p:cNvSpPr>
          <p:nvPr>
            <p:ph idx="1"/>
          </p:nvPr>
        </p:nvSpPr>
        <p:spPr>
          <a:xfrm>
            <a:off x="122831" y="1218708"/>
            <a:ext cx="8908478" cy="5050247"/>
          </a:xfrm>
        </p:spPr>
        <p:txBody>
          <a:bodyPr>
            <a:normAutofit/>
          </a:bodyPr>
          <a:lstStyle/>
          <a:p>
            <a:pPr marL="0" indent="0">
              <a:lnSpc>
                <a:spcPct val="100000"/>
              </a:lnSpc>
              <a:spcBef>
                <a:spcPts val="0"/>
              </a:spcBef>
              <a:buClr>
                <a:srgbClr val="FF4613"/>
              </a:buClr>
              <a:buNone/>
            </a:pPr>
            <a:endParaRPr lang="en-US" sz="2800" dirty="0">
              <a:solidFill>
                <a:schemeClr val="tx1"/>
              </a:solidFill>
            </a:endParaRPr>
          </a:p>
          <a:p>
            <a:pPr marL="0" indent="0">
              <a:lnSpc>
                <a:spcPct val="100000"/>
              </a:lnSpc>
              <a:spcBef>
                <a:spcPts val="0"/>
              </a:spcBef>
              <a:buClr>
                <a:srgbClr val="FF4613"/>
              </a:buClr>
              <a:buNone/>
            </a:pPr>
            <a:endParaRPr lang="en-US" sz="2800" dirty="0">
              <a:solidFill>
                <a:schemeClr val="tx1"/>
              </a:solidFill>
            </a:endParaRPr>
          </a:p>
          <a:p>
            <a:pPr marL="0" indent="0">
              <a:lnSpc>
                <a:spcPct val="100000"/>
              </a:lnSpc>
              <a:spcBef>
                <a:spcPts val="0"/>
              </a:spcBef>
              <a:buClr>
                <a:srgbClr val="FF4613"/>
              </a:buClr>
              <a:buNone/>
            </a:pPr>
            <a:endParaRPr lang="en-US" sz="2800" dirty="0">
              <a:solidFill>
                <a:schemeClr val="tx1"/>
              </a:solidFill>
            </a:endParaRPr>
          </a:p>
          <a:p>
            <a:pPr marL="0" indent="0">
              <a:lnSpc>
                <a:spcPct val="100000"/>
              </a:lnSpc>
              <a:spcBef>
                <a:spcPts val="0"/>
              </a:spcBef>
              <a:buClr>
                <a:srgbClr val="FF4613"/>
              </a:buClr>
              <a:buNone/>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marL="531813" indent="0">
              <a:lnSpc>
                <a:spcPct val="100000"/>
              </a:lnSpc>
              <a:spcBef>
                <a:spcPts val="0"/>
              </a:spcBef>
              <a:buClr>
                <a:srgbClr val="FF4613"/>
              </a:buClr>
              <a:buNone/>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3100" dirty="0">
              <a:solidFill>
                <a:schemeClr val="tx1"/>
              </a:solidFill>
            </a:endParaRPr>
          </a:p>
          <a:p>
            <a:pPr marL="982663" indent="0">
              <a:lnSpc>
                <a:spcPct val="100000"/>
              </a:lnSpc>
              <a:spcBef>
                <a:spcPts val="0"/>
              </a:spcBef>
              <a:buClr>
                <a:srgbClr val="FF4613"/>
              </a:buClr>
              <a:buNone/>
            </a:pPr>
            <a:endParaRPr lang="en-US" sz="3100" dirty="0">
              <a:solidFill>
                <a:schemeClr val="tx1"/>
              </a:solidFill>
            </a:endParaRPr>
          </a:p>
          <a:p>
            <a:pPr marL="456057" lvl="1" indent="0">
              <a:lnSpc>
                <a:spcPct val="100000"/>
              </a:lnSpc>
              <a:spcBef>
                <a:spcPts val="0"/>
              </a:spcBef>
              <a:buClr>
                <a:srgbClr val="FF4613"/>
              </a:buClr>
              <a:buNone/>
            </a:pPr>
            <a:endParaRPr lang="en-US" sz="3100" dirty="0">
              <a:solidFill>
                <a:schemeClr val="tx1"/>
              </a:solidFill>
            </a:endParaRPr>
          </a:p>
          <a:p>
            <a:pPr>
              <a:lnSpc>
                <a:spcPct val="100000"/>
              </a:lnSpc>
              <a:spcBef>
                <a:spcPts val="0"/>
              </a:spcBef>
              <a:buClr>
                <a:srgbClr val="FF4613"/>
              </a:buClr>
              <a:buFont typeface="Wingdings" panose="05000000000000000000" pitchFamily="2" charset="2"/>
              <a:buChar char="Ø"/>
            </a:pPr>
            <a:endParaRPr lang="en-US" sz="2800" dirty="0">
              <a:solidFill>
                <a:schemeClr val="tx1"/>
              </a:solidFill>
            </a:endParaRPr>
          </a:p>
          <a:p>
            <a:pPr>
              <a:lnSpc>
                <a:spcPct val="100000"/>
              </a:lnSpc>
              <a:spcBef>
                <a:spcPts val="0"/>
              </a:spcBef>
              <a:buClr>
                <a:srgbClr val="FF4613"/>
              </a:buClr>
              <a:buFont typeface="Wingdings" panose="05000000000000000000" pitchFamily="2" charset="2"/>
              <a:buChar char="Ø"/>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marL="0" indent="0">
              <a:lnSpc>
                <a:spcPct val="100000"/>
              </a:lnSpc>
              <a:spcBef>
                <a:spcPts val="0"/>
              </a:spcBef>
              <a:buClr>
                <a:srgbClr val="FF4613"/>
              </a:buClr>
              <a:buNone/>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marL="0" indent="0">
              <a:lnSpc>
                <a:spcPct val="100000"/>
              </a:lnSpc>
              <a:spcBef>
                <a:spcPts val="0"/>
              </a:spcBef>
              <a:buClr>
                <a:srgbClr val="FF4613"/>
              </a:buClr>
              <a:buNone/>
            </a:pPr>
            <a:endParaRPr lang="en-US" sz="3000" dirty="0">
              <a:solidFill>
                <a:schemeClr val="tx1"/>
              </a:solidFill>
            </a:endParaRPr>
          </a:p>
          <a:p>
            <a:pPr marL="0" indent="0">
              <a:lnSpc>
                <a:spcPct val="100000"/>
              </a:lnSpc>
              <a:spcBef>
                <a:spcPts val="0"/>
              </a:spcBef>
              <a:buClr>
                <a:srgbClr val="FF4613"/>
              </a:buClr>
              <a:buNone/>
            </a:pPr>
            <a:endParaRPr lang="en-US" sz="3200" dirty="0">
              <a:solidFill>
                <a:schemeClr val="tx1"/>
              </a:solidFill>
            </a:endParaRPr>
          </a:p>
          <a:p>
            <a:pPr marL="456057" lvl="1" indent="0">
              <a:lnSpc>
                <a:spcPct val="100000"/>
              </a:lnSpc>
              <a:spcBef>
                <a:spcPts val="0"/>
              </a:spcBef>
              <a:buNone/>
            </a:pPr>
            <a:endParaRPr lang="en-US" sz="3200" dirty="0">
              <a:solidFill>
                <a:schemeClr val="tx1"/>
              </a:solidFill>
            </a:endParaRPr>
          </a:p>
        </p:txBody>
      </p:sp>
      <p:sp>
        <p:nvSpPr>
          <p:cNvPr id="6" name="Footer Placeholder 5"/>
          <p:cNvSpPr txBox="1">
            <a:spLocks/>
          </p:cNvSpPr>
          <p:nvPr/>
        </p:nvSpPr>
        <p:spPr>
          <a:xfrm>
            <a:off x="8160536" y="6340167"/>
            <a:ext cx="655946"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3</a:t>
            </a:r>
          </a:p>
        </p:txBody>
      </p:sp>
      <p:sp>
        <p:nvSpPr>
          <p:cNvPr id="3" name="Rectangle 2"/>
          <p:cNvSpPr/>
          <p:nvPr/>
        </p:nvSpPr>
        <p:spPr>
          <a:xfrm>
            <a:off x="1129030" y="1359818"/>
            <a:ext cx="6886394" cy="476802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4613"/>
              </a:buClr>
            </a:pPr>
            <a:r>
              <a:rPr lang="en-US" sz="3600" b="1" dirty="0">
                <a:solidFill>
                  <a:schemeClr val="bg1"/>
                </a:solidFill>
                <a:latin typeface="Century Gothic" panose="020B0502020202020204" pitchFamily="34" charset="0"/>
              </a:rPr>
              <a:t>Science, Technology and Innovation </a:t>
            </a:r>
          </a:p>
          <a:p>
            <a:pPr algn="ctr">
              <a:buClr>
                <a:srgbClr val="FF4613"/>
              </a:buClr>
            </a:pPr>
            <a:r>
              <a:rPr lang="en-US" sz="3600" b="1" dirty="0">
                <a:solidFill>
                  <a:schemeClr val="bg1"/>
                </a:solidFill>
                <a:latin typeface="Century Gothic" panose="020B0502020202020204" pitchFamily="34" charset="0"/>
              </a:rPr>
              <a:t>enabling </a:t>
            </a:r>
          </a:p>
          <a:p>
            <a:pPr algn="ctr">
              <a:buClr>
                <a:srgbClr val="FF4613"/>
              </a:buClr>
            </a:pPr>
            <a:r>
              <a:rPr lang="en-US" sz="3600" b="1" dirty="0">
                <a:solidFill>
                  <a:srgbClr val="FF4613"/>
                </a:solidFill>
                <a:latin typeface="Century Gothic" panose="020B0502020202020204" pitchFamily="34" charset="0"/>
              </a:rPr>
              <a:t>inclusive</a:t>
            </a:r>
            <a:r>
              <a:rPr lang="en-US" sz="3600" dirty="0">
                <a:solidFill>
                  <a:schemeClr val="bg1"/>
                </a:solidFill>
                <a:latin typeface="Century Gothic" panose="020B0502020202020204" pitchFamily="34" charset="0"/>
              </a:rPr>
              <a:t> </a:t>
            </a:r>
            <a:r>
              <a:rPr lang="en-US" sz="3600" b="1" dirty="0">
                <a:solidFill>
                  <a:srgbClr val="FF4613"/>
                </a:solidFill>
                <a:latin typeface="Century Gothic" panose="020B0502020202020204" pitchFamily="34" charset="0"/>
              </a:rPr>
              <a:t>sustainable</a:t>
            </a:r>
            <a:r>
              <a:rPr lang="en-US" sz="3600" dirty="0">
                <a:solidFill>
                  <a:schemeClr val="bg1"/>
                </a:solidFill>
                <a:latin typeface="Century Gothic" panose="020B0502020202020204" pitchFamily="34" charset="0"/>
              </a:rPr>
              <a:t> </a:t>
            </a:r>
          </a:p>
          <a:p>
            <a:pPr algn="ctr">
              <a:buClr>
                <a:srgbClr val="FF4613"/>
              </a:buClr>
            </a:pPr>
            <a:r>
              <a:rPr lang="en-US" sz="3600" b="1" dirty="0">
                <a:solidFill>
                  <a:schemeClr val="bg1"/>
                </a:solidFill>
                <a:latin typeface="Century Gothic" panose="020B0502020202020204" pitchFamily="34" charset="0"/>
              </a:rPr>
              <a:t>South African </a:t>
            </a:r>
            <a:r>
              <a:rPr lang="en-US" sz="3600" b="1" dirty="0">
                <a:solidFill>
                  <a:srgbClr val="FF4613"/>
                </a:solidFill>
                <a:latin typeface="Century Gothic" panose="020B0502020202020204" pitchFamily="34" charset="0"/>
              </a:rPr>
              <a:t>development</a:t>
            </a:r>
          </a:p>
          <a:p>
            <a:pPr algn="ctr">
              <a:buClr>
                <a:srgbClr val="FF4613"/>
              </a:buClr>
            </a:pPr>
            <a:r>
              <a:rPr lang="en-US" sz="3600" b="1" dirty="0">
                <a:solidFill>
                  <a:schemeClr val="bg1"/>
                </a:solidFill>
                <a:latin typeface="Century Gothic" panose="020B0502020202020204" pitchFamily="34" charset="0"/>
              </a:rPr>
              <a:t> in a </a:t>
            </a:r>
          </a:p>
          <a:p>
            <a:pPr algn="ctr">
              <a:buClr>
                <a:srgbClr val="FF4613"/>
              </a:buClr>
            </a:pPr>
            <a:r>
              <a:rPr lang="en-US" sz="3600" b="1" dirty="0">
                <a:solidFill>
                  <a:srgbClr val="FF4613"/>
                </a:solidFill>
                <a:latin typeface="Century Gothic" panose="020B0502020202020204" pitchFamily="34" charset="0"/>
              </a:rPr>
              <a:t>changing world</a:t>
            </a:r>
          </a:p>
        </p:txBody>
      </p:sp>
    </p:spTree>
    <p:extLst>
      <p:ext uri="{BB962C8B-B14F-4D97-AF65-F5344CB8AC3E}">
        <p14:creationId xmlns:p14="http://schemas.microsoft.com/office/powerpoint/2010/main" val="2979333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D299-72C6-460E-8E32-487B3798F7A4}"/>
              </a:ext>
            </a:extLst>
          </p:cNvPr>
          <p:cNvSpPr>
            <a:spLocks noGrp="1"/>
          </p:cNvSpPr>
          <p:nvPr>
            <p:ph type="title"/>
          </p:nvPr>
        </p:nvSpPr>
        <p:spPr>
          <a:xfrm>
            <a:off x="628649" y="182881"/>
            <a:ext cx="7988877" cy="638002"/>
          </a:xfrm>
        </p:spPr>
        <p:txBody>
          <a:bodyPr>
            <a:normAutofit/>
          </a:bodyPr>
          <a:lstStyle/>
          <a:p>
            <a:r>
              <a:rPr lang="en-US" sz="3200" b="1" dirty="0">
                <a:latin typeface="Century Gothic" panose="020B0502020202020204" pitchFamily="34" charset="0"/>
              </a:rPr>
              <a:t>Background of STI Budget Coordination</a:t>
            </a:r>
            <a:endParaRPr lang="en-ZA" sz="1200" dirty="0">
              <a:latin typeface="Century Gothic" panose="020B0502020202020204" pitchFamily="34" charset="0"/>
            </a:endParaRPr>
          </a:p>
        </p:txBody>
      </p:sp>
      <p:sp>
        <p:nvSpPr>
          <p:cNvPr id="6" name="Content Placeholder 7">
            <a:extLst>
              <a:ext uri="{FF2B5EF4-FFF2-40B4-BE49-F238E27FC236}">
                <a16:creationId xmlns:a16="http://schemas.microsoft.com/office/drawing/2014/main" id="{03620AAE-EEB7-4996-AAF1-10D48DF7D9E0}"/>
              </a:ext>
            </a:extLst>
          </p:cNvPr>
          <p:cNvSpPr>
            <a:spLocks noGrp="1"/>
          </p:cNvSpPr>
          <p:nvPr>
            <p:ph idx="1"/>
          </p:nvPr>
        </p:nvSpPr>
        <p:spPr>
          <a:xfrm>
            <a:off x="423334" y="1084303"/>
            <a:ext cx="8531980" cy="5486400"/>
          </a:xfrm>
        </p:spPr>
        <p:txBody>
          <a:bodyPr>
            <a:noAutofit/>
          </a:bodyPr>
          <a:lstStyle/>
          <a:p>
            <a:pPr algn="just">
              <a:lnSpc>
                <a:spcPct val="120000"/>
              </a:lnSpc>
            </a:pPr>
            <a:r>
              <a:rPr lang="en-US" sz="2000" dirty="0">
                <a:solidFill>
                  <a:srgbClr val="FF4613"/>
                </a:solidFill>
                <a:latin typeface="Century Gothic" panose="020B0502020202020204" pitchFamily="34" charset="0"/>
              </a:rPr>
              <a:t>Cabinet meeting of 15 February </a:t>
            </a:r>
            <a:r>
              <a:rPr lang="en-US" sz="2000" dirty="0">
                <a:solidFill>
                  <a:schemeClr val="tx1"/>
                </a:solidFill>
                <a:latin typeface="Century Gothic" panose="020B0502020202020204" pitchFamily="34" charset="0"/>
              </a:rPr>
              <a:t>2017 approved introduction of a process for the coordination of government’s budget for STI activities. </a:t>
            </a:r>
          </a:p>
          <a:p>
            <a:pPr algn="just">
              <a:lnSpc>
                <a:spcPct val="120000"/>
              </a:lnSpc>
            </a:pPr>
            <a:r>
              <a:rPr lang="en-US" sz="2000" dirty="0">
                <a:solidFill>
                  <a:schemeClr val="tx1"/>
                </a:solidFill>
                <a:latin typeface="Century Gothic" panose="020B0502020202020204" pitchFamily="34" charset="0"/>
              </a:rPr>
              <a:t>The STI Budget coordination process is a mechanism to </a:t>
            </a:r>
            <a:r>
              <a:rPr lang="en-US" sz="2000" dirty="0">
                <a:solidFill>
                  <a:srgbClr val="FF4613"/>
                </a:solidFill>
                <a:latin typeface="Century Gothic" panose="020B0502020202020204" pitchFamily="34" charset="0"/>
              </a:rPr>
              <a:t>improve allocation of funds for STI.  </a:t>
            </a:r>
          </a:p>
          <a:p>
            <a:pPr algn="just">
              <a:lnSpc>
                <a:spcPct val="120000"/>
              </a:lnSpc>
            </a:pPr>
            <a:r>
              <a:rPr lang="en-US" sz="2000" dirty="0">
                <a:solidFill>
                  <a:schemeClr val="tx1"/>
                </a:solidFill>
                <a:latin typeface="Century Gothic" panose="020B0502020202020204" pitchFamily="34" charset="0"/>
              </a:rPr>
              <a:t>The</a:t>
            </a:r>
            <a:r>
              <a:rPr lang="en-US" sz="2000" dirty="0">
                <a:latin typeface="Century Gothic" panose="020B0502020202020204" pitchFamily="34" charset="0"/>
              </a:rPr>
              <a:t> </a:t>
            </a:r>
            <a:r>
              <a:rPr lang="en-US" sz="2000" dirty="0">
                <a:solidFill>
                  <a:srgbClr val="FF4613"/>
                </a:solidFill>
                <a:latin typeface="Century Gothic" panose="020B0502020202020204" pitchFamily="34" charset="0"/>
              </a:rPr>
              <a:t>funds cut across all spheres of Government</a:t>
            </a:r>
            <a:r>
              <a:rPr lang="en-US" sz="2000" dirty="0">
                <a:latin typeface="Century Gothic" panose="020B0502020202020204" pitchFamily="34" charset="0"/>
              </a:rPr>
              <a:t>:</a:t>
            </a:r>
          </a:p>
          <a:p>
            <a:pPr lvl="1" algn="just">
              <a:lnSpc>
                <a:spcPct val="120000"/>
              </a:lnSpc>
            </a:pPr>
            <a:r>
              <a:rPr lang="en-US" dirty="0">
                <a:solidFill>
                  <a:schemeClr val="tx1"/>
                </a:solidFill>
                <a:latin typeface="Century Gothic" panose="020B0502020202020204" pitchFamily="34" charset="0"/>
              </a:rPr>
              <a:t>to assist departments to implement their STI programmes</a:t>
            </a:r>
          </a:p>
          <a:p>
            <a:pPr lvl="1" algn="just">
              <a:lnSpc>
                <a:spcPct val="120000"/>
              </a:lnSpc>
            </a:pPr>
            <a:r>
              <a:rPr lang="en-US" dirty="0">
                <a:solidFill>
                  <a:schemeClr val="tx1"/>
                </a:solidFill>
                <a:latin typeface="Century Gothic" panose="020B0502020202020204" pitchFamily="34" charset="0"/>
              </a:rPr>
              <a:t>to improve the productivity and competitiveness of key sectors of the South African economy and to contributing to higher GDP growth rates overall.</a:t>
            </a:r>
          </a:p>
          <a:p>
            <a:pPr algn="just">
              <a:lnSpc>
                <a:spcPct val="120000"/>
              </a:lnSpc>
            </a:pPr>
            <a:r>
              <a:rPr lang="en-US" sz="2000" dirty="0">
                <a:solidFill>
                  <a:schemeClr val="tx1"/>
                </a:solidFill>
                <a:latin typeface="Century Gothic" panose="020B0502020202020204" pitchFamily="34" charset="0"/>
              </a:rPr>
              <a:t>National funding to be used for </a:t>
            </a:r>
            <a:r>
              <a:rPr lang="en-US" sz="2000" dirty="0">
                <a:solidFill>
                  <a:srgbClr val="FF4613"/>
                </a:solidFill>
                <a:latin typeface="Century Gothic" panose="020B0502020202020204" pitchFamily="34" charset="0"/>
              </a:rPr>
              <a:t>RDI plans to support societal grand challenges</a:t>
            </a:r>
            <a:r>
              <a:rPr lang="en-US" sz="2000" dirty="0">
                <a:solidFill>
                  <a:schemeClr val="tx1"/>
                </a:solidFill>
                <a:latin typeface="Century Gothic" panose="020B0502020202020204" pitchFamily="34" charset="0"/>
              </a:rPr>
              <a:t>, Provincial department funding to be used for supporting </a:t>
            </a:r>
            <a:r>
              <a:rPr lang="en-US" sz="2000" dirty="0">
                <a:solidFill>
                  <a:srgbClr val="FF4613"/>
                </a:solidFill>
                <a:latin typeface="Century Gothic" panose="020B0502020202020204" pitchFamily="34" charset="0"/>
              </a:rPr>
              <a:t>growth and development strategies</a:t>
            </a:r>
            <a:r>
              <a:rPr lang="en-US" sz="2000" dirty="0">
                <a:latin typeface="Century Gothic" panose="020B0502020202020204" pitchFamily="34" charset="0"/>
              </a:rPr>
              <a:t>, </a:t>
            </a:r>
            <a:r>
              <a:rPr lang="en-US" sz="2000" dirty="0">
                <a:solidFill>
                  <a:schemeClr val="tx1"/>
                </a:solidFill>
                <a:latin typeface="Century Gothic" panose="020B0502020202020204" pitchFamily="34" charset="0"/>
              </a:rPr>
              <a:t>local department funding to be used for supporting </a:t>
            </a:r>
            <a:r>
              <a:rPr lang="en-US" sz="2000" dirty="0">
                <a:solidFill>
                  <a:srgbClr val="FF4613"/>
                </a:solidFill>
                <a:latin typeface="Century Gothic" panose="020B0502020202020204" pitchFamily="34" charset="0"/>
              </a:rPr>
              <a:t>innovation for local economic development priority</a:t>
            </a:r>
          </a:p>
          <a:p>
            <a:pPr algn="just">
              <a:lnSpc>
                <a:spcPct val="120000"/>
              </a:lnSpc>
            </a:pPr>
            <a:r>
              <a:rPr lang="en-US" sz="2000" dirty="0">
                <a:solidFill>
                  <a:srgbClr val="FF4613"/>
                </a:solidFill>
                <a:latin typeface="Century Gothic" panose="020B0502020202020204" pitchFamily="34" charset="0"/>
              </a:rPr>
              <a:t>National, Provincial and local departments to set aside appropriate percentage of budgets for STI</a:t>
            </a:r>
          </a:p>
        </p:txBody>
      </p:sp>
      <p:sp>
        <p:nvSpPr>
          <p:cNvPr id="4" name="TextBox 3"/>
          <p:cNvSpPr txBox="1"/>
          <p:nvPr/>
        </p:nvSpPr>
        <p:spPr>
          <a:xfrm>
            <a:off x="8311692" y="6423841"/>
            <a:ext cx="647700" cy="300082"/>
          </a:xfrm>
          <a:prstGeom prst="rect">
            <a:avLst/>
          </a:prstGeom>
          <a:noFill/>
        </p:spPr>
        <p:txBody>
          <a:bodyPr wrap="square" rtlCol="0">
            <a:spAutoFit/>
          </a:bodyPr>
          <a:lstStyle/>
          <a:p>
            <a:r>
              <a:rPr lang="en-US" dirty="0"/>
              <a:t>3</a:t>
            </a:r>
            <a:r>
              <a:rPr lang="en-ZA" dirty="0"/>
              <a:t>9</a:t>
            </a:r>
          </a:p>
        </p:txBody>
      </p:sp>
    </p:spTree>
    <p:extLst>
      <p:ext uri="{BB962C8B-B14F-4D97-AF65-F5344CB8AC3E}">
        <p14:creationId xmlns:p14="http://schemas.microsoft.com/office/powerpoint/2010/main" val="3615595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D299-72C6-460E-8E32-487B3798F7A4}"/>
              </a:ext>
            </a:extLst>
          </p:cNvPr>
          <p:cNvSpPr>
            <a:spLocks noGrp="1"/>
          </p:cNvSpPr>
          <p:nvPr>
            <p:ph type="title"/>
          </p:nvPr>
        </p:nvSpPr>
        <p:spPr>
          <a:xfrm>
            <a:off x="628649" y="182881"/>
            <a:ext cx="7988877" cy="638002"/>
          </a:xfrm>
        </p:spPr>
        <p:txBody>
          <a:bodyPr>
            <a:normAutofit/>
          </a:bodyPr>
          <a:lstStyle/>
          <a:p>
            <a:r>
              <a:rPr lang="en-US" sz="3200" b="1" dirty="0">
                <a:latin typeface="Century Gothic" panose="020B0502020202020204" pitchFamily="34" charset="0"/>
              </a:rPr>
              <a:t>Budget Coordination progress</a:t>
            </a:r>
            <a:endParaRPr lang="en-ZA" sz="1200" dirty="0">
              <a:latin typeface="Century Gothic" panose="020B0502020202020204" pitchFamily="34" charset="0"/>
            </a:endParaRPr>
          </a:p>
        </p:txBody>
      </p:sp>
      <p:sp>
        <p:nvSpPr>
          <p:cNvPr id="6" name="Content Placeholder 7">
            <a:extLst>
              <a:ext uri="{FF2B5EF4-FFF2-40B4-BE49-F238E27FC236}">
                <a16:creationId xmlns:a16="http://schemas.microsoft.com/office/drawing/2014/main" id="{03620AAE-EEB7-4996-AAF1-10D48DF7D9E0}"/>
              </a:ext>
            </a:extLst>
          </p:cNvPr>
          <p:cNvSpPr>
            <a:spLocks noGrp="1"/>
          </p:cNvSpPr>
          <p:nvPr>
            <p:ph idx="1"/>
          </p:nvPr>
        </p:nvSpPr>
        <p:spPr>
          <a:xfrm>
            <a:off x="423334" y="1084303"/>
            <a:ext cx="8531980" cy="5486400"/>
          </a:xfrm>
        </p:spPr>
        <p:txBody>
          <a:bodyPr>
            <a:noAutofit/>
          </a:bodyPr>
          <a:lstStyle/>
          <a:p>
            <a:pPr marL="0" indent="0" algn="just">
              <a:lnSpc>
                <a:spcPct val="110000"/>
              </a:lnSpc>
              <a:spcBef>
                <a:spcPts val="700"/>
              </a:spcBef>
              <a:buNone/>
            </a:pPr>
            <a:r>
              <a:rPr lang="en-US" i="1" dirty="0">
                <a:solidFill>
                  <a:srgbClr val="FF4613"/>
                </a:solidFill>
                <a:latin typeface="Century Gothic" panose="020B0502020202020204" pitchFamily="34" charset="0"/>
              </a:rPr>
              <a:t>High-Level progress made since approval by the Cabinet:</a:t>
            </a:r>
          </a:p>
          <a:p>
            <a:pPr algn="just">
              <a:lnSpc>
                <a:spcPct val="110000"/>
              </a:lnSpc>
              <a:spcBef>
                <a:spcPts val="700"/>
              </a:spcBef>
            </a:pPr>
            <a:r>
              <a:rPr lang="en-US" dirty="0">
                <a:solidFill>
                  <a:schemeClr val="tx1"/>
                </a:solidFill>
                <a:latin typeface="Century Gothic" panose="020B0502020202020204" pitchFamily="34" charset="0"/>
              </a:rPr>
              <a:t>DG to DG meeting (NT/DSI &amp; DPME)</a:t>
            </a:r>
          </a:p>
          <a:p>
            <a:pPr algn="just">
              <a:lnSpc>
                <a:spcPct val="110000"/>
              </a:lnSpc>
              <a:spcBef>
                <a:spcPts val="700"/>
              </a:spcBef>
            </a:pPr>
            <a:r>
              <a:rPr lang="en-US" dirty="0">
                <a:solidFill>
                  <a:schemeClr val="tx1"/>
                </a:solidFill>
                <a:latin typeface="Century Gothic" panose="020B0502020202020204" pitchFamily="34" charset="0"/>
              </a:rPr>
              <a:t>Setting up technical working groups with National Treasury (DDGs) on </a:t>
            </a:r>
            <a:r>
              <a:rPr lang="en-US" dirty="0">
                <a:latin typeface="Century Gothic" panose="020B0502020202020204" pitchFamily="34" charset="0"/>
              </a:rPr>
              <a:t>how to </a:t>
            </a:r>
            <a:r>
              <a:rPr lang="en-US" dirty="0">
                <a:solidFill>
                  <a:srgbClr val="FF4613"/>
                </a:solidFill>
                <a:latin typeface="Century Gothic" panose="020B0502020202020204" pitchFamily="34" charset="0"/>
              </a:rPr>
              <a:t>integrate the Public STI Budget Coordination Mechanism into the MTEC processes</a:t>
            </a:r>
            <a:endParaRPr lang="en-US" dirty="0">
              <a:latin typeface="Century Gothic" panose="020B0502020202020204" pitchFamily="34" charset="0"/>
            </a:endParaRPr>
          </a:p>
          <a:p>
            <a:pPr algn="just">
              <a:lnSpc>
                <a:spcPct val="110000"/>
              </a:lnSpc>
              <a:spcBef>
                <a:spcPts val="700"/>
              </a:spcBef>
            </a:pPr>
            <a:r>
              <a:rPr lang="en-US" dirty="0">
                <a:solidFill>
                  <a:schemeClr val="tx1"/>
                </a:solidFill>
                <a:latin typeface="Century Gothic" panose="020B0502020202020204" pitchFamily="34" charset="0"/>
              </a:rPr>
              <a:t>GERD to GDP Modelling working group to unpack numbers</a:t>
            </a:r>
          </a:p>
          <a:p>
            <a:pPr algn="just">
              <a:lnSpc>
                <a:spcPct val="110000"/>
              </a:lnSpc>
              <a:spcBef>
                <a:spcPts val="700"/>
              </a:spcBef>
            </a:pPr>
            <a:r>
              <a:rPr lang="en-US" dirty="0">
                <a:solidFill>
                  <a:schemeClr val="tx1"/>
                </a:solidFill>
                <a:latin typeface="Century Gothic" panose="020B0502020202020204" pitchFamily="34" charset="0"/>
              </a:rPr>
              <a:t>STI Baseline study was completed for evidence to inform the development of the Framework for Government R&amp;D Budget Coordination.  The study was done with the </a:t>
            </a:r>
            <a:r>
              <a:rPr lang="en-US" i="1" dirty="0">
                <a:solidFill>
                  <a:srgbClr val="FF4613"/>
                </a:solidFill>
                <a:latin typeface="Century Gothic" panose="020B0502020202020204" pitchFamily="34" charset="0"/>
              </a:rPr>
              <a:t>NT’s Government Technical Advisory Centre (GTAC) and the NT agreed to work with the DSI to enhance monitoring and evaluation of budgets for R&amp;D</a:t>
            </a:r>
            <a:r>
              <a:rPr lang="en-US" dirty="0">
                <a:latin typeface="Century Gothic" panose="020B0502020202020204" pitchFamily="34" charset="0"/>
              </a:rPr>
              <a:t> </a:t>
            </a:r>
          </a:p>
          <a:p>
            <a:pPr algn="just">
              <a:lnSpc>
                <a:spcPct val="110000"/>
              </a:lnSpc>
              <a:spcBef>
                <a:spcPts val="700"/>
              </a:spcBef>
            </a:pPr>
            <a:r>
              <a:rPr lang="en-US" dirty="0">
                <a:solidFill>
                  <a:schemeClr val="tx1"/>
                </a:solidFill>
                <a:latin typeface="Century Gothic" panose="020B0502020202020204" pitchFamily="34" charset="0"/>
              </a:rPr>
              <a:t>Engagements with NT/DPME to interface with the MTEC process (functional groups, TCF, Cabinet Lekotla etc.)</a:t>
            </a:r>
          </a:p>
          <a:p>
            <a:pPr algn="just">
              <a:lnSpc>
                <a:spcPct val="110000"/>
              </a:lnSpc>
              <a:spcBef>
                <a:spcPts val="700"/>
              </a:spcBef>
            </a:pPr>
            <a:r>
              <a:rPr lang="en-US" dirty="0">
                <a:solidFill>
                  <a:schemeClr val="tx1"/>
                </a:solidFill>
                <a:latin typeface="Century Gothic" panose="020B0502020202020204" pitchFamily="34" charset="0"/>
              </a:rPr>
              <a:t>Engagements with DPME on how to integrate STI priorities into the Mandate Paper</a:t>
            </a:r>
          </a:p>
          <a:p>
            <a:pPr algn="just">
              <a:lnSpc>
                <a:spcPct val="110000"/>
              </a:lnSpc>
              <a:spcBef>
                <a:spcPts val="700"/>
              </a:spcBef>
            </a:pPr>
            <a:r>
              <a:rPr lang="en-US" dirty="0">
                <a:solidFill>
                  <a:schemeClr val="tx1"/>
                </a:solidFill>
                <a:latin typeface="Century Gothic" panose="020B0502020202020204" pitchFamily="34" charset="0"/>
              </a:rPr>
              <a:t>STI budget coordination endorsed by IMC</a:t>
            </a:r>
          </a:p>
        </p:txBody>
      </p:sp>
      <p:sp>
        <p:nvSpPr>
          <p:cNvPr id="4" name="TextBox 3"/>
          <p:cNvSpPr txBox="1"/>
          <p:nvPr/>
        </p:nvSpPr>
        <p:spPr>
          <a:xfrm>
            <a:off x="8311692" y="6423841"/>
            <a:ext cx="647700" cy="300082"/>
          </a:xfrm>
          <a:prstGeom prst="rect">
            <a:avLst/>
          </a:prstGeom>
          <a:noFill/>
        </p:spPr>
        <p:txBody>
          <a:bodyPr wrap="square" rtlCol="0">
            <a:spAutoFit/>
          </a:bodyPr>
          <a:lstStyle/>
          <a:p>
            <a:r>
              <a:rPr lang="en-ZA" dirty="0"/>
              <a:t>40</a:t>
            </a:r>
          </a:p>
        </p:txBody>
      </p:sp>
    </p:spTree>
    <p:extLst>
      <p:ext uri="{BB962C8B-B14F-4D97-AF65-F5344CB8AC3E}">
        <p14:creationId xmlns:p14="http://schemas.microsoft.com/office/powerpoint/2010/main" val="2681716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D299-72C6-460E-8E32-487B3798F7A4}"/>
              </a:ext>
            </a:extLst>
          </p:cNvPr>
          <p:cNvSpPr>
            <a:spLocks noGrp="1"/>
          </p:cNvSpPr>
          <p:nvPr>
            <p:ph type="title"/>
          </p:nvPr>
        </p:nvSpPr>
        <p:spPr>
          <a:xfrm>
            <a:off x="628649" y="182881"/>
            <a:ext cx="7988877" cy="638002"/>
          </a:xfrm>
        </p:spPr>
        <p:txBody>
          <a:bodyPr>
            <a:normAutofit/>
          </a:bodyPr>
          <a:lstStyle/>
          <a:p>
            <a:r>
              <a:rPr lang="en-US" sz="3200" b="1" dirty="0">
                <a:latin typeface="Century Gothic" panose="020B0502020202020204" pitchFamily="34" charset="0"/>
              </a:rPr>
              <a:t>Input endorsed by IMC </a:t>
            </a:r>
            <a:endParaRPr lang="en-ZA" sz="1200" dirty="0">
              <a:latin typeface="Century Gothic" panose="020B0502020202020204" pitchFamily="34" charset="0"/>
            </a:endParaRPr>
          </a:p>
        </p:txBody>
      </p:sp>
      <p:sp>
        <p:nvSpPr>
          <p:cNvPr id="6" name="Content Placeholder 7">
            <a:extLst>
              <a:ext uri="{FF2B5EF4-FFF2-40B4-BE49-F238E27FC236}">
                <a16:creationId xmlns:a16="http://schemas.microsoft.com/office/drawing/2014/main" id="{03620AAE-EEB7-4996-AAF1-10D48DF7D9E0}"/>
              </a:ext>
            </a:extLst>
          </p:cNvPr>
          <p:cNvSpPr>
            <a:spLocks noGrp="1"/>
          </p:cNvSpPr>
          <p:nvPr>
            <p:ph idx="1"/>
          </p:nvPr>
        </p:nvSpPr>
        <p:spPr>
          <a:xfrm>
            <a:off x="423334" y="1084303"/>
            <a:ext cx="8531980" cy="5486400"/>
          </a:xfrm>
        </p:spPr>
        <p:txBody>
          <a:bodyPr>
            <a:noAutofit/>
          </a:bodyPr>
          <a:lstStyle/>
          <a:p>
            <a:pPr marL="0" indent="0" algn="just">
              <a:lnSpc>
                <a:spcPct val="120000"/>
              </a:lnSpc>
              <a:buNone/>
            </a:pPr>
            <a:endParaRPr lang="en-US" sz="2000" dirty="0">
              <a:solidFill>
                <a:srgbClr val="FF4613"/>
              </a:solidFill>
            </a:endParaRPr>
          </a:p>
          <a:p>
            <a:pPr marL="0" indent="0" algn="just">
              <a:lnSpc>
                <a:spcPct val="110000"/>
              </a:lnSpc>
              <a:spcBef>
                <a:spcPts val="700"/>
              </a:spcBef>
              <a:buNone/>
            </a:pPr>
            <a:r>
              <a:rPr lang="en-US" sz="2800" b="1" dirty="0">
                <a:solidFill>
                  <a:schemeClr val="tx1"/>
                </a:solidFill>
                <a:latin typeface="Century Gothic" panose="020B0502020202020204" pitchFamily="34" charset="0"/>
              </a:rPr>
              <a:t>Endorsement of Public STI Budget Coordination Mechanism as an instrument in the MTEC and DPME processes to:</a:t>
            </a:r>
          </a:p>
          <a:p>
            <a:pPr algn="just">
              <a:lnSpc>
                <a:spcPct val="120000"/>
              </a:lnSpc>
            </a:pPr>
            <a:r>
              <a:rPr lang="en-US" sz="3200" dirty="0">
                <a:solidFill>
                  <a:srgbClr val="FF4613"/>
                </a:solidFill>
                <a:latin typeface="Century Gothic" panose="020B0502020202020204" pitchFamily="34" charset="0"/>
              </a:rPr>
              <a:t>National, Provincial and local departments to set aside appropriate percentage (%) of budgets for STI</a:t>
            </a:r>
          </a:p>
          <a:p>
            <a:pPr algn="just">
              <a:lnSpc>
                <a:spcPct val="120000"/>
              </a:lnSpc>
            </a:pPr>
            <a:endParaRPr lang="en-US" sz="2000" dirty="0">
              <a:solidFill>
                <a:srgbClr val="FF4613"/>
              </a:solidFill>
            </a:endParaRPr>
          </a:p>
        </p:txBody>
      </p:sp>
      <p:sp>
        <p:nvSpPr>
          <p:cNvPr id="4" name="TextBox 3"/>
          <p:cNvSpPr txBox="1"/>
          <p:nvPr/>
        </p:nvSpPr>
        <p:spPr>
          <a:xfrm>
            <a:off x="8311692" y="6423841"/>
            <a:ext cx="647700" cy="300082"/>
          </a:xfrm>
          <a:prstGeom prst="rect">
            <a:avLst/>
          </a:prstGeom>
          <a:noFill/>
        </p:spPr>
        <p:txBody>
          <a:bodyPr wrap="square" rtlCol="0">
            <a:spAutoFit/>
          </a:bodyPr>
          <a:lstStyle/>
          <a:p>
            <a:r>
              <a:rPr lang="en-US" dirty="0"/>
              <a:t>41</a:t>
            </a:r>
            <a:endParaRPr lang="en-ZA" dirty="0"/>
          </a:p>
        </p:txBody>
      </p:sp>
    </p:spTree>
    <p:extLst>
      <p:ext uri="{BB962C8B-B14F-4D97-AF65-F5344CB8AC3E}">
        <p14:creationId xmlns:p14="http://schemas.microsoft.com/office/powerpoint/2010/main" val="1943358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D299-72C6-460E-8E32-487B3798F7A4}"/>
              </a:ext>
            </a:extLst>
          </p:cNvPr>
          <p:cNvSpPr>
            <a:spLocks noGrp="1"/>
          </p:cNvSpPr>
          <p:nvPr>
            <p:ph type="title"/>
          </p:nvPr>
        </p:nvSpPr>
        <p:spPr>
          <a:xfrm>
            <a:off x="628649" y="182881"/>
            <a:ext cx="7988877" cy="638002"/>
          </a:xfrm>
        </p:spPr>
        <p:txBody>
          <a:bodyPr>
            <a:normAutofit/>
          </a:bodyPr>
          <a:lstStyle/>
          <a:p>
            <a:r>
              <a:rPr lang="en-US" sz="3200" b="1" dirty="0">
                <a:latin typeface="Century Gothic" panose="020B0502020202020204" pitchFamily="34" charset="0"/>
              </a:rPr>
              <a:t>Next steps for Budget Coordination </a:t>
            </a:r>
            <a:endParaRPr lang="en-ZA" sz="1200" dirty="0">
              <a:latin typeface="Century Gothic" panose="020B0502020202020204" pitchFamily="34" charset="0"/>
            </a:endParaRPr>
          </a:p>
        </p:txBody>
      </p:sp>
      <p:sp>
        <p:nvSpPr>
          <p:cNvPr id="6" name="Content Placeholder 7">
            <a:extLst>
              <a:ext uri="{FF2B5EF4-FFF2-40B4-BE49-F238E27FC236}">
                <a16:creationId xmlns:a16="http://schemas.microsoft.com/office/drawing/2014/main" id="{03620AAE-EEB7-4996-AAF1-10D48DF7D9E0}"/>
              </a:ext>
            </a:extLst>
          </p:cNvPr>
          <p:cNvSpPr>
            <a:spLocks noGrp="1"/>
          </p:cNvSpPr>
          <p:nvPr>
            <p:ph idx="1"/>
          </p:nvPr>
        </p:nvSpPr>
        <p:spPr>
          <a:xfrm>
            <a:off x="423334" y="1084303"/>
            <a:ext cx="8531980" cy="5486400"/>
          </a:xfrm>
        </p:spPr>
        <p:txBody>
          <a:bodyPr>
            <a:noAutofit/>
          </a:bodyPr>
          <a:lstStyle/>
          <a:p>
            <a:pPr algn="just">
              <a:lnSpc>
                <a:spcPct val="110000"/>
              </a:lnSpc>
              <a:spcBef>
                <a:spcPts val="700"/>
              </a:spcBef>
            </a:pPr>
            <a:r>
              <a:rPr lang="en-US" sz="2000" dirty="0">
                <a:solidFill>
                  <a:srgbClr val="FF4613"/>
                </a:solidFill>
                <a:latin typeface="Century Gothic" panose="020B0502020202020204" pitchFamily="34" charset="0"/>
              </a:rPr>
              <a:t>Mandate Paper </a:t>
            </a:r>
            <a:r>
              <a:rPr lang="en-US" sz="2000" dirty="0">
                <a:solidFill>
                  <a:schemeClr val="tx1"/>
                </a:solidFill>
                <a:latin typeface="Century Gothic" panose="020B0502020202020204" pitchFamily="34" charset="0"/>
              </a:rPr>
              <a:t>approval process has been changed from October to June going forward annually </a:t>
            </a:r>
            <a:r>
              <a:rPr lang="en-US" sz="2000" dirty="0">
                <a:solidFill>
                  <a:srgbClr val="FF4613"/>
                </a:solidFill>
                <a:latin typeface="Century Gothic" panose="020B0502020202020204" pitchFamily="34" charset="0"/>
              </a:rPr>
              <a:t>(further engagements with DPME)</a:t>
            </a:r>
          </a:p>
          <a:p>
            <a:pPr algn="just">
              <a:lnSpc>
                <a:spcPct val="110000"/>
              </a:lnSpc>
              <a:spcBef>
                <a:spcPts val="700"/>
              </a:spcBef>
            </a:pPr>
            <a:r>
              <a:rPr lang="en-US" sz="2000" dirty="0">
                <a:solidFill>
                  <a:schemeClr val="tx1"/>
                </a:solidFill>
                <a:latin typeface="Century Gothic" panose="020B0502020202020204" pitchFamily="34" charset="0"/>
              </a:rPr>
              <a:t>DSI decadal plan STI priorities to be part of the 2023/24  </a:t>
            </a:r>
            <a:r>
              <a:rPr lang="en-US" sz="2000" dirty="0">
                <a:solidFill>
                  <a:srgbClr val="FF4613"/>
                </a:solidFill>
                <a:latin typeface="Century Gothic" panose="020B0502020202020204" pitchFamily="34" charset="0"/>
              </a:rPr>
              <a:t>Mandate Paper </a:t>
            </a:r>
            <a:r>
              <a:rPr lang="en-US" sz="2000" dirty="0">
                <a:solidFill>
                  <a:schemeClr val="tx1"/>
                </a:solidFill>
                <a:latin typeface="Century Gothic" panose="020B0502020202020204" pitchFamily="34" charset="0"/>
              </a:rPr>
              <a:t>as the line priorities for 2022/23 were already finalized in October 2021</a:t>
            </a:r>
          </a:p>
          <a:p>
            <a:pPr algn="just">
              <a:lnSpc>
                <a:spcPct val="110000"/>
              </a:lnSpc>
              <a:spcBef>
                <a:spcPts val="700"/>
              </a:spcBef>
            </a:pPr>
            <a:r>
              <a:rPr lang="en-US" sz="2000" dirty="0">
                <a:solidFill>
                  <a:schemeClr val="tx1"/>
                </a:solidFill>
                <a:latin typeface="Century Gothic" panose="020B0502020202020204" pitchFamily="34" charset="0"/>
              </a:rPr>
              <a:t>DSI decadal plan STI priorities thus to be included in the </a:t>
            </a:r>
            <a:r>
              <a:rPr lang="en-US" sz="2000" dirty="0">
                <a:solidFill>
                  <a:srgbClr val="FF4613"/>
                </a:solidFill>
                <a:latin typeface="Century Gothic" panose="020B0502020202020204" pitchFamily="34" charset="0"/>
              </a:rPr>
              <a:t>Mandate Paper for the 2023 MTEC</a:t>
            </a:r>
          </a:p>
          <a:p>
            <a:pPr algn="just">
              <a:lnSpc>
                <a:spcPct val="110000"/>
              </a:lnSpc>
              <a:spcBef>
                <a:spcPts val="700"/>
              </a:spcBef>
            </a:pPr>
            <a:r>
              <a:rPr lang="en-US" sz="2000" dirty="0">
                <a:solidFill>
                  <a:srgbClr val="FF4613"/>
                </a:solidFill>
                <a:latin typeface="Century Gothic" panose="020B0502020202020204" pitchFamily="34" charset="0"/>
              </a:rPr>
              <a:t>Advocacy/awareness for STI </a:t>
            </a:r>
            <a:r>
              <a:rPr lang="en-US" sz="2000" dirty="0">
                <a:solidFill>
                  <a:schemeClr val="tx1"/>
                </a:solidFill>
                <a:latin typeface="Century Gothic" panose="020B0502020202020204" pitchFamily="34" charset="0"/>
              </a:rPr>
              <a:t>(Working group DSI, NT &amp; DPME), to engage with departments during 2022/23 </a:t>
            </a:r>
          </a:p>
          <a:p>
            <a:pPr algn="just">
              <a:lnSpc>
                <a:spcPct val="110000"/>
              </a:lnSpc>
              <a:spcBef>
                <a:spcPts val="700"/>
              </a:spcBef>
            </a:pPr>
            <a:r>
              <a:rPr lang="en-US" sz="2000" dirty="0">
                <a:solidFill>
                  <a:srgbClr val="FF4613"/>
                </a:solidFill>
                <a:latin typeface="Century Gothic" panose="020B0502020202020204" pitchFamily="34" charset="0"/>
              </a:rPr>
              <a:t>STI priorities to be adjusted annually </a:t>
            </a:r>
            <a:r>
              <a:rPr lang="en-US" sz="2000" dirty="0">
                <a:solidFill>
                  <a:schemeClr val="tx1"/>
                </a:solidFill>
                <a:latin typeface="Century Gothic" panose="020B0502020202020204" pitchFamily="34" charset="0"/>
              </a:rPr>
              <a:t>as the Mandate Paper changes</a:t>
            </a:r>
          </a:p>
          <a:p>
            <a:pPr algn="just">
              <a:lnSpc>
                <a:spcPct val="110000"/>
              </a:lnSpc>
              <a:spcBef>
                <a:spcPts val="700"/>
              </a:spcBef>
            </a:pPr>
            <a:r>
              <a:rPr lang="en-US" sz="2000" dirty="0">
                <a:solidFill>
                  <a:srgbClr val="FF4613"/>
                </a:solidFill>
                <a:latin typeface="Century Gothic" panose="020B0502020202020204" pitchFamily="34" charset="0"/>
              </a:rPr>
              <a:t>Instruction of % for STI in the Mandate Paper</a:t>
            </a:r>
            <a:r>
              <a:rPr lang="en-US" sz="2000" dirty="0">
                <a:latin typeface="Century Gothic" panose="020B0502020202020204" pitchFamily="34" charset="0"/>
              </a:rPr>
              <a:t>, </a:t>
            </a:r>
            <a:r>
              <a:rPr lang="en-US" sz="2000" dirty="0">
                <a:solidFill>
                  <a:schemeClr val="tx1"/>
                </a:solidFill>
                <a:latin typeface="Century Gothic" panose="020B0502020202020204" pitchFamily="34" charset="0"/>
              </a:rPr>
              <a:t>an incremental approach proposed (model the Presidential Employment Stimulus approach)</a:t>
            </a:r>
          </a:p>
        </p:txBody>
      </p:sp>
      <p:sp>
        <p:nvSpPr>
          <p:cNvPr id="4" name="TextBox 3"/>
          <p:cNvSpPr txBox="1"/>
          <p:nvPr/>
        </p:nvSpPr>
        <p:spPr>
          <a:xfrm>
            <a:off x="8311692" y="6423841"/>
            <a:ext cx="647700" cy="300082"/>
          </a:xfrm>
          <a:prstGeom prst="rect">
            <a:avLst/>
          </a:prstGeom>
          <a:noFill/>
        </p:spPr>
        <p:txBody>
          <a:bodyPr wrap="square" rtlCol="0">
            <a:spAutoFit/>
          </a:bodyPr>
          <a:lstStyle/>
          <a:p>
            <a:r>
              <a:rPr lang="en-US" dirty="0"/>
              <a:t>42</a:t>
            </a:r>
            <a:endParaRPr lang="en-ZA" dirty="0"/>
          </a:p>
        </p:txBody>
      </p:sp>
    </p:spTree>
    <p:extLst>
      <p:ext uri="{BB962C8B-B14F-4D97-AF65-F5344CB8AC3E}">
        <p14:creationId xmlns:p14="http://schemas.microsoft.com/office/powerpoint/2010/main" val="510587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286" y="508563"/>
            <a:ext cx="4572000" cy="3046988"/>
          </a:xfrm>
          <a:prstGeom prst="rect">
            <a:avLst/>
          </a:prstGeom>
        </p:spPr>
        <p:txBody>
          <a:bodyPr>
            <a:spAutoFit/>
          </a:bodyPr>
          <a:lstStyle/>
          <a:p>
            <a:pPr marL="659476" indent="-659476" defTabSz="913760"/>
            <a:r>
              <a:rPr lang="en-US" sz="2400" b="1" i="1" dirty="0">
                <a:solidFill>
                  <a:srgbClr val="FFFFFF"/>
                </a:solidFill>
                <a:latin typeface="Century Gothic" panose="020B0502020202020204" pitchFamily="34" charset="0"/>
              </a:rPr>
              <a:t>Dankie</a:t>
            </a:r>
          </a:p>
          <a:p>
            <a:pPr marL="659476" indent="-659476" defTabSz="913760"/>
            <a:r>
              <a:rPr lang="en-US" sz="2400" b="1" i="1" dirty="0">
                <a:solidFill>
                  <a:srgbClr val="FFFFFF"/>
                </a:solidFill>
                <a:latin typeface="Century Gothic" panose="020B0502020202020204" pitchFamily="34" charset="0"/>
              </a:rPr>
              <a:t>Enkosi</a:t>
            </a:r>
          </a:p>
          <a:p>
            <a:pPr marL="659476" indent="-659476" defTabSz="913760"/>
            <a:r>
              <a:rPr lang="en-US" sz="2400" b="1" i="1" dirty="0">
                <a:solidFill>
                  <a:srgbClr val="FFFFFF"/>
                </a:solidFill>
                <a:latin typeface="Century Gothic" panose="020B0502020202020204" pitchFamily="34" charset="0"/>
              </a:rPr>
              <a:t>Ha khensa</a:t>
            </a:r>
          </a:p>
          <a:p>
            <a:pPr marL="659476" indent="-659476" defTabSz="913760"/>
            <a:r>
              <a:rPr lang="en-US" sz="2400" b="1" i="1" dirty="0">
                <a:solidFill>
                  <a:srgbClr val="FFFFFF"/>
                </a:solidFill>
                <a:latin typeface="Century Gothic" panose="020B0502020202020204" pitchFamily="34" charset="0"/>
              </a:rPr>
              <a:t>Re a leboga</a:t>
            </a:r>
          </a:p>
          <a:p>
            <a:pPr marL="659476" indent="-659476" defTabSz="913760"/>
            <a:r>
              <a:rPr lang="en-US" sz="2400" b="1" i="1" dirty="0">
                <a:solidFill>
                  <a:srgbClr val="FFFFFF"/>
                </a:solidFill>
                <a:latin typeface="Century Gothic" panose="020B0502020202020204" pitchFamily="34" charset="0"/>
              </a:rPr>
              <a:t>Ro livhuwa </a:t>
            </a:r>
          </a:p>
          <a:p>
            <a:pPr marL="659476" indent="-659476" defTabSz="913760"/>
            <a:r>
              <a:rPr lang="en-US" sz="2400" b="1" i="1" dirty="0">
                <a:solidFill>
                  <a:srgbClr val="FFFFFF"/>
                </a:solidFill>
                <a:latin typeface="Century Gothic" panose="020B0502020202020204" pitchFamily="34" charset="0"/>
              </a:rPr>
              <a:t>Siyabonga</a:t>
            </a:r>
          </a:p>
          <a:p>
            <a:pPr marL="659476" indent="-659476" defTabSz="913760"/>
            <a:r>
              <a:rPr lang="en-US" sz="2400" b="1" i="1" dirty="0">
                <a:solidFill>
                  <a:srgbClr val="FFFFFF"/>
                </a:solidFill>
                <a:latin typeface="Century Gothic" panose="020B0502020202020204" pitchFamily="34" charset="0"/>
              </a:rPr>
              <a:t>Siyathokoza </a:t>
            </a:r>
          </a:p>
          <a:p>
            <a:pPr marL="659476" indent="-659476" defTabSz="913760"/>
            <a:r>
              <a:rPr lang="en-US" sz="2400" b="1" i="1" dirty="0">
                <a:solidFill>
                  <a:srgbClr val="FFFFFF"/>
                </a:solidFill>
                <a:latin typeface="Century Gothic" panose="020B0502020202020204" pitchFamily="34" charset="0"/>
              </a:rPr>
              <a:t>Thank you</a:t>
            </a:r>
          </a:p>
        </p:txBody>
      </p:sp>
    </p:spTree>
    <p:extLst>
      <p:ext uri="{BB962C8B-B14F-4D97-AF65-F5344CB8AC3E}">
        <p14:creationId xmlns:p14="http://schemas.microsoft.com/office/powerpoint/2010/main" val="3250727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0" y="1036655"/>
            <a:ext cx="8908478" cy="5050247"/>
          </a:xfrm>
        </p:spPr>
        <p:txBody>
          <a:bodyPr>
            <a:normAutofit/>
          </a:bodyPr>
          <a:lstStyle/>
          <a:p>
            <a:pPr>
              <a:lnSpc>
                <a:spcPct val="100000"/>
              </a:lnSpc>
              <a:spcBef>
                <a:spcPts val="0"/>
              </a:spcBef>
              <a:buClr>
                <a:srgbClr val="FF4613"/>
              </a:buClr>
            </a:pPr>
            <a:endParaRPr lang="en-US" sz="3100" dirty="0">
              <a:solidFill>
                <a:schemeClr val="tx1"/>
              </a:solidFill>
            </a:endParaRPr>
          </a:p>
          <a:p>
            <a:pPr marL="982663" indent="0" algn="ctr">
              <a:lnSpc>
                <a:spcPct val="100000"/>
              </a:lnSpc>
              <a:spcBef>
                <a:spcPts val="0"/>
              </a:spcBef>
              <a:buClr>
                <a:srgbClr val="FF4613"/>
              </a:buClr>
              <a:buNone/>
            </a:pPr>
            <a:endParaRPr lang="en-US" sz="3600" b="1" dirty="0">
              <a:solidFill>
                <a:srgbClr val="FF0000"/>
              </a:solidFill>
            </a:endParaRPr>
          </a:p>
          <a:p>
            <a:pPr marL="982663" indent="0" algn="ctr">
              <a:lnSpc>
                <a:spcPct val="100000"/>
              </a:lnSpc>
              <a:spcBef>
                <a:spcPts val="0"/>
              </a:spcBef>
              <a:buClr>
                <a:srgbClr val="FF4613"/>
              </a:buClr>
              <a:buNone/>
            </a:pPr>
            <a:endParaRPr lang="en-US" sz="3600" b="1" dirty="0">
              <a:solidFill>
                <a:srgbClr val="FF0000"/>
              </a:solidFill>
            </a:endParaRPr>
          </a:p>
          <a:p>
            <a:pPr marL="456057" lvl="1" indent="0" algn="ctr">
              <a:lnSpc>
                <a:spcPct val="100000"/>
              </a:lnSpc>
              <a:spcBef>
                <a:spcPts val="0"/>
              </a:spcBef>
              <a:buClr>
                <a:srgbClr val="FF4613"/>
              </a:buClr>
              <a:buNone/>
            </a:pPr>
            <a:r>
              <a:rPr lang="en-US" sz="3600" b="1" dirty="0">
                <a:solidFill>
                  <a:srgbClr val="FF4613"/>
                </a:solidFill>
                <a:latin typeface="Century Gothic" panose="020B0502020202020204" pitchFamily="34" charset="0"/>
              </a:rPr>
              <a:t>Annexure: Feedback from the inaugural meeting of the Science and Innovation IMC</a:t>
            </a:r>
          </a:p>
          <a:p>
            <a:pPr>
              <a:lnSpc>
                <a:spcPct val="100000"/>
              </a:lnSpc>
              <a:spcBef>
                <a:spcPts val="0"/>
              </a:spcBef>
              <a:buClr>
                <a:srgbClr val="FF4613"/>
              </a:buClr>
              <a:buFont typeface="Wingdings" panose="05000000000000000000" pitchFamily="2" charset="2"/>
              <a:buChar char="Ø"/>
            </a:pPr>
            <a:endParaRPr lang="en-US" sz="2800" dirty="0">
              <a:solidFill>
                <a:schemeClr val="tx1"/>
              </a:solidFill>
            </a:endParaRPr>
          </a:p>
          <a:p>
            <a:pPr>
              <a:lnSpc>
                <a:spcPct val="100000"/>
              </a:lnSpc>
              <a:spcBef>
                <a:spcPts val="0"/>
              </a:spcBef>
              <a:buClr>
                <a:srgbClr val="FF4613"/>
              </a:buClr>
              <a:buFont typeface="Wingdings" panose="05000000000000000000" pitchFamily="2" charset="2"/>
              <a:buChar char="Ø"/>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marL="0" indent="0">
              <a:lnSpc>
                <a:spcPct val="100000"/>
              </a:lnSpc>
              <a:spcBef>
                <a:spcPts val="0"/>
              </a:spcBef>
              <a:buClr>
                <a:srgbClr val="FF4613"/>
              </a:buClr>
              <a:buNone/>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marL="0" indent="0">
              <a:lnSpc>
                <a:spcPct val="100000"/>
              </a:lnSpc>
              <a:spcBef>
                <a:spcPts val="0"/>
              </a:spcBef>
              <a:buClr>
                <a:srgbClr val="FF4613"/>
              </a:buClr>
              <a:buNone/>
            </a:pPr>
            <a:endParaRPr lang="en-US" sz="3000" dirty="0">
              <a:solidFill>
                <a:schemeClr val="tx1"/>
              </a:solidFill>
            </a:endParaRPr>
          </a:p>
          <a:p>
            <a:pPr marL="0" indent="0">
              <a:lnSpc>
                <a:spcPct val="100000"/>
              </a:lnSpc>
              <a:spcBef>
                <a:spcPts val="0"/>
              </a:spcBef>
              <a:buClr>
                <a:srgbClr val="FF4613"/>
              </a:buClr>
              <a:buNone/>
            </a:pPr>
            <a:endParaRPr lang="en-US" sz="3200" dirty="0">
              <a:solidFill>
                <a:schemeClr val="tx1"/>
              </a:solidFill>
            </a:endParaRPr>
          </a:p>
          <a:p>
            <a:pPr marL="456057" lvl="1" indent="0">
              <a:lnSpc>
                <a:spcPct val="100000"/>
              </a:lnSpc>
              <a:spcBef>
                <a:spcPts val="0"/>
              </a:spcBef>
              <a:buNone/>
            </a:pPr>
            <a:endParaRPr lang="en-US" sz="3200" dirty="0">
              <a:solidFill>
                <a:schemeClr val="tx1"/>
              </a:solidFill>
            </a:endParaRPr>
          </a:p>
        </p:txBody>
      </p:sp>
      <p:sp>
        <p:nvSpPr>
          <p:cNvPr id="4" name="TextBox 3"/>
          <p:cNvSpPr txBox="1"/>
          <p:nvPr/>
        </p:nvSpPr>
        <p:spPr>
          <a:xfrm>
            <a:off x="8311692" y="6423841"/>
            <a:ext cx="647700" cy="300082"/>
          </a:xfrm>
          <a:prstGeom prst="rect">
            <a:avLst/>
          </a:prstGeom>
          <a:noFill/>
        </p:spPr>
        <p:txBody>
          <a:bodyPr wrap="square" rtlCol="0">
            <a:spAutoFit/>
          </a:bodyPr>
          <a:lstStyle/>
          <a:p>
            <a:r>
              <a:rPr lang="en-US" dirty="0"/>
              <a:t>44</a:t>
            </a:r>
            <a:endParaRPr lang="en-ZA" dirty="0"/>
          </a:p>
        </p:txBody>
      </p:sp>
    </p:spTree>
    <p:extLst>
      <p:ext uri="{BB962C8B-B14F-4D97-AF65-F5344CB8AC3E}">
        <p14:creationId xmlns:p14="http://schemas.microsoft.com/office/powerpoint/2010/main" val="3530455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147782" y="109182"/>
            <a:ext cx="8876145" cy="6602786"/>
          </a:xfrm>
          <a:prstGeom prst="rect">
            <a:avLst/>
          </a:prstGeom>
        </p:spPr>
      </p:pic>
      <p:sp>
        <p:nvSpPr>
          <p:cNvPr id="5" name="TextBox 4"/>
          <p:cNvSpPr txBox="1"/>
          <p:nvPr/>
        </p:nvSpPr>
        <p:spPr>
          <a:xfrm>
            <a:off x="8571433" y="6570170"/>
            <a:ext cx="647700" cy="300082"/>
          </a:xfrm>
          <a:prstGeom prst="rect">
            <a:avLst/>
          </a:prstGeom>
          <a:noFill/>
        </p:spPr>
        <p:txBody>
          <a:bodyPr wrap="square" rtlCol="0">
            <a:spAutoFit/>
          </a:bodyPr>
          <a:lstStyle/>
          <a:p>
            <a:r>
              <a:rPr lang="en-US" dirty="0"/>
              <a:t>45</a:t>
            </a:r>
            <a:endParaRPr lang="en-ZA" dirty="0"/>
          </a:p>
        </p:txBody>
      </p:sp>
    </p:spTree>
    <p:extLst>
      <p:ext uri="{BB962C8B-B14F-4D97-AF65-F5344CB8AC3E}">
        <p14:creationId xmlns:p14="http://schemas.microsoft.com/office/powerpoint/2010/main" val="1157024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488509" cy="917763"/>
          </a:xfrm>
        </p:spPr>
        <p:txBody>
          <a:bodyPr>
            <a:noAutofit/>
          </a:bodyPr>
          <a:lstStyle/>
          <a:p>
            <a:r>
              <a:rPr lang="en-US" sz="3200" b="1" dirty="0">
                <a:latin typeface="Century Gothic" panose="020B0502020202020204" pitchFamily="34" charset="0"/>
              </a:rPr>
              <a:t>Excellent attendance of the inaugural Science &amp; Innovation IMC</a:t>
            </a:r>
          </a:p>
        </p:txBody>
      </p:sp>
      <p:sp>
        <p:nvSpPr>
          <p:cNvPr id="5" name="Subtitle 2"/>
          <p:cNvSpPr>
            <a:spLocks noGrp="1"/>
          </p:cNvSpPr>
          <p:nvPr>
            <p:ph idx="1"/>
          </p:nvPr>
        </p:nvSpPr>
        <p:spPr>
          <a:xfrm>
            <a:off x="122831" y="1038048"/>
            <a:ext cx="8908478" cy="5262569"/>
          </a:xfrm>
        </p:spPr>
        <p:txBody>
          <a:bodyPr>
            <a:normAutofit/>
          </a:bodyPr>
          <a:lstStyle/>
          <a:p>
            <a:pPr>
              <a:lnSpc>
                <a:spcPct val="100000"/>
              </a:lnSpc>
              <a:spcBef>
                <a:spcPts val="0"/>
              </a:spcBef>
              <a:buClr>
                <a:srgbClr val="FF4613"/>
              </a:buClr>
            </a:pPr>
            <a:r>
              <a:rPr lang="en-US" dirty="0">
                <a:solidFill>
                  <a:schemeClr val="tx1"/>
                </a:solidFill>
                <a:latin typeface="Century Gothic" panose="020B0502020202020204" pitchFamily="34" charset="0"/>
              </a:rPr>
              <a:t>17 Ministries were invited, 12 attended (at the level of Minister, Advisors, DG or DDG).</a:t>
            </a:r>
          </a:p>
          <a:p>
            <a:pPr>
              <a:lnSpc>
                <a:spcPct val="100000"/>
              </a:lnSpc>
              <a:spcBef>
                <a:spcPts val="0"/>
              </a:spcBef>
              <a:buClr>
                <a:srgbClr val="FF4613"/>
              </a:buClr>
            </a:pPr>
            <a:r>
              <a:rPr lang="en-US" dirty="0">
                <a:solidFill>
                  <a:schemeClr val="tx1"/>
                </a:solidFill>
                <a:latin typeface="Century Gothic" panose="020B0502020202020204" pitchFamily="34" charset="0"/>
              </a:rPr>
              <a:t>The table below shows the level of attendance: 8 Ministers attended, 8 DGs and 4 DDGs and/or advisors.</a:t>
            </a:r>
          </a:p>
          <a:p>
            <a:pPr>
              <a:lnSpc>
                <a:spcPct val="100000"/>
              </a:lnSpc>
              <a:spcBef>
                <a:spcPts val="0"/>
              </a:spcBef>
              <a:buClr>
                <a:srgbClr val="FF4613"/>
              </a:buClr>
            </a:pPr>
            <a:endParaRPr lang="en-US" sz="2400" b="1" dirty="0">
              <a:solidFill>
                <a:schemeClr val="tx1"/>
              </a:solidFill>
            </a:endParaRPr>
          </a:p>
          <a:p>
            <a:pPr marL="0" indent="0">
              <a:lnSpc>
                <a:spcPct val="100000"/>
              </a:lnSpc>
              <a:spcBef>
                <a:spcPts val="0"/>
              </a:spcBef>
              <a:buClr>
                <a:srgbClr val="FF4613"/>
              </a:buClr>
              <a:buNone/>
            </a:pPr>
            <a:endParaRPr lang="en-US" sz="3000" dirty="0">
              <a:solidFill>
                <a:schemeClr val="tx1"/>
              </a:solidFill>
            </a:endParaRPr>
          </a:p>
          <a:p>
            <a:pPr marL="0" indent="0">
              <a:lnSpc>
                <a:spcPct val="100000"/>
              </a:lnSpc>
              <a:spcBef>
                <a:spcPts val="0"/>
              </a:spcBef>
              <a:buClr>
                <a:srgbClr val="FF4613"/>
              </a:buClr>
              <a:buNone/>
            </a:pPr>
            <a:endParaRPr lang="en-US" sz="3200" dirty="0">
              <a:solidFill>
                <a:schemeClr val="tx1"/>
              </a:solidFill>
            </a:endParaRPr>
          </a:p>
          <a:p>
            <a:pPr lvl="1">
              <a:lnSpc>
                <a:spcPct val="100000"/>
              </a:lnSpc>
              <a:spcBef>
                <a:spcPts val="0"/>
              </a:spcBef>
              <a:buFont typeface="Wingdings" panose="05000000000000000000" pitchFamily="2" charset="2"/>
              <a:buChar char="ü"/>
            </a:pPr>
            <a:endParaRPr lang="en-US" sz="3200" dirty="0">
              <a:solidFill>
                <a:schemeClr val="tx1"/>
              </a:solidFill>
            </a:endParaRPr>
          </a:p>
        </p:txBody>
      </p:sp>
      <p:sp>
        <p:nvSpPr>
          <p:cNvPr id="6" name="Footer Placeholder 5"/>
          <p:cNvSpPr txBox="1">
            <a:spLocks/>
          </p:cNvSpPr>
          <p:nvPr/>
        </p:nvSpPr>
        <p:spPr>
          <a:xfrm>
            <a:off x="6945459" y="6549002"/>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a:t>28</a:t>
            </a:r>
          </a:p>
        </p:txBody>
      </p:sp>
      <p:graphicFrame>
        <p:nvGraphicFramePr>
          <p:cNvPr id="3" name="Table 2"/>
          <p:cNvGraphicFramePr>
            <a:graphicFrameLocks noGrp="1"/>
          </p:cNvGraphicFramePr>
          <p:nvPr>
            <p:extLst>
              <p:ext uri="{D42A27DB-BD31-4B8C-83A1-F6EECF244321}">
                <p14:modId xmlns:p14="http://schemas.microsoft.com/office/powerpoint/2010/main" val="2267640566"/>
              </p:ext>
            </p:extLst>
          </p:nvPr>
        </p:nvGraphicFramePr>
        <p:xfrm>
          <a:off x="122831" y="2225962"/>
          <a:ext cx="8908477" cy="4614574"/>
        </p:xfrm>
        <a:graphic>
          <a:graphicData uri="http://schemas.openxmlformats.org/drawingml/2006/table">
            <a:tbl>
              <a:tblPr firstRow="1" firstCol="1" bandRow="1">
                <a:tableStyleId>{5C22544A-7EE6-4342-B048-85BDC9FD1C3A}</a:tableStyleId>
              </a:tblPr>
              <a:tblGrid>
                <a:gridCol w="2928009">
                  <a:extLst>
                    <a:ext uri="{9D8B030D-6E8A-4147-A177-3AD203B41FA5}">
                      <a16:colId xmlns:a16="http://schemas.microsoft.com/office/drawing/2014/main" val="1972598399"/>
                    </a:ext>
                  </a:extLst>
                </a:gridCol>
                <a:gridCol w="3282436">
                  <a:extLst>
                    <a:ext uri="{9D8B030D-6E8A-4147-A177-3AD203B41FA5}">
                      <a16:colId xmlns:a16="http://schemas.microsoft.com/office/drawing/2014/main" val="4144308823"/>
                    </a:ext>
                  </a:extLst>
                </a:gridCol>
                <a:gridCol w="2698032">
                  <a:extLst>
                    <a:ext uri="{9D8B030D-6E8A-4147-A177-3AD203B41FA5}">
                      <a16:colId xmlns:a16="http://schemas.microsoft.com/office/drawing/2014/main" val="3293329240"/>
                    </a:ext>
                  </a:extLst>
                </a:gridCol>
              </a:tblGrid>
              <a:tr h="321452">
                <a:tc>
                  <a:txBody>
                    <a:bodyPr/>
                    <a:lstStyle/>
                    <a:p>
                      <a:pPr algn="l">
                        <a:lnSpc>
                          <a:spcPct val="120000"/>
                        </a:lnSpc>
                        <a:spcAft>
                          <a:spcPts val="0"/>
                        </a:spcAft>
                      </a:pPr>
                      <a:r>
                        <a:rPr lang="en-US" sz="1400" cap="all" baseline="0" dirty="0">
                          <a:effectLst/>
                        </a:rPr>
                        <a:t>Ministers</a:t>
                      </a:r>
                      <a:endParaRPr lang="en-ZA" sz="1400" cap="all"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tc>
                  <a:txBody>
                    <a:bodyPr/>
                    <a:lstStyle/>
                    <a:p>
                      <a:pPr algn="l">
                        <a:lnSpc>
                          <a:spcPct val="120000"/>
                        </a:lnSpc>
                        <a:spcAft>
                          <a:spcPts val="0"/>
                        </a:spcAft>
                      </a:pPr>
                      <a:r>
                        <a:rPr lang="en-US" sz="1400" cap="all" baseline="0" dirty="0">
                          <a:effectLst/>
                        </a:rPr>
                        <a:t>Directors-General</a:t>
                      </a:r>
                      <a:endParaRPr lang="en-ZA" sz="1400" cap="all"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tc>
                  <a:txBody>
                    <a:bodyPr/>
                    <a:lstStyle/>
                    <a:p>
                      <a:pPr algn="l">
                        <a:lnSpc>
                          <a:spcPct val="120000"/>
                        </a:lnSpc>
                        <a:spcAft>
                          <a:spcPts val="0"/>
                        </a:spcAft>
                      </a:pPr>
                      <a:r>
                        <a:rPr lang="en-US" sz="1400" cap="all" baseline="0" dirty="0">
                          <a:effectLst/>
                        </a:rPr>
                        <a:t>Advisors and DDGs</a:t>
                      </a:r>
                      <a:endParaRPr lang="en-ZA" sz="1400" cap="all"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extLst>
                  <a:ext uri="{0D108BD9-81ED-4DB2-BD59-A6C34878D82A}">
                    <a16:rowId xmlns:a16="http://schemas.microsoft.com/office/drawing/2014/main" val="1218231924"/>
                  </a:ext>
                </a:extLst>
              </a:tr>
              <a:tr h="675863">
                <a:tc>
                  <a:txBody>
                    <a:bodyPr/>
                    <a:lstStyle/>
                    <a:p>
                      <a:pPr algn="l">
                        <a:lnSpc>
                          <a:spcPct val="120000"/>
                        </a:lnSpc>
                        <a:spcAft>
                          <a:spcPts val="0"/>
                        </a:spcAft>
                      </a:pPr>
                      <a:r>
                        <a:rPr lang="en-ZA" sz="1400" dirty="0">
                          <a:effectLst/>
                        </a:rPr>
                        <a:t>Higher Education, Science and Innovation (incl. Deputy Minister)</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tc>
                  <a:txBody>
                    <a:bodyPr/>
                    <a:lstStyle/>
                    <a:p>
                      <a:pPr algn="l">
                        <a:lnSpc>
                          <a:spcPct val="120000"/>
                        </a:lnSpc>
                        <a:spcAft>
                          <a:spcPts val="0"/>
                        </a:spcAft>
                      </a:pPr>
                      <a:r>
                        <a:rPr lang="en-ZA" sz="1400" dirty="0">
                          <a:effectLst/>
                        </a:rPr>
                        <a:t>Science and Innovation</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tc>
                  <a:txBody>
                    <a:bodyPr/>
                    <a:lstStyle/>
                    <a:p>
                      <a:pPr algn="l">
                        <a:lnSpc>
                          <a:spcPct val="120000"/>
                        </a:lnSpc>
                        <a:spcAft>
                          <a:spcPts val="0"/>
                        </a:spcAft>
                      </a:pPr>
                      <a:r>
                        <a:rPr lang="en-ZA" sz="1400" dirty="0">
                          <a:effectLst/>
                        </a:rPr>
                        <a:t>Science and Innovation</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extLst>
                  <a:ext uri="{0D108BD9-81ED-4DB2-BD59-A6C34878D82A}">
                    <a16:rowId xmlns:a16="http://schemas.microsoft.com/office/drawing/2014/main" val="310713666"/>
                  </a:ext>
                </a:extLst>
              </a:tr>
              <a:tr h="472893">
                <a:tc>
                  <a:txBody>
                    <a:bodyPr/>
                    <a:lstStyle/>
                    <a:p>
                      <a:pPr algn="l">
                        <a:lnSpc>
                          <a:spcPct val="120000"/>
                        </a:lnSpc>
                        <a:spcAft>
                          <a:spcPts val="0"/>
                        </a:spcAft>
                      </a:pPr>
                      <a:r>
                        <a:rPr lang="en-ZA" sz="1400" dirty="0">
                          <a:effectLst/>
                        </a:rPr>
                        <a:t>Trade, Industry and Competition</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tc>
                  <a:txBody>
                    <a:bodyPr/>
                    <a:lstStyle/>
                    <a:p>
                      <a:pPr algn="l">
                        <a:lnSpc>
                          <a:spcPct val="120000"/>
                        </a:lnSpc>
                        <a:spcAft>
                          <a:spcPts val="0"/>
                        </a:spcAft>
                      </a:pPr>
                      <a:r>
                        <a:rPr lang="en-ZA" sz="1400" dirty="0">
                          <a:effectLst/>
                        </a:rPr>
                        <a:t>Higher Education and Training</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tc>
                  <a:txBody>
                    <a:bodyPr/>
                    <a:lstStyle/>
                    <a:p>
                      <a:pPr algn="l">
                        <a:lnSpc>
                          <a:spcPct val="120000"/>
                        </a:lnSpc>
                        <a:spcAft>
                          <a:spcPts val="0"/>
                        </a:spcAft>
                      </a:pPr>
                      <a:r>
                        <a:rPr lang="en-ZA" sz="1400" dirty="0">
                          <a:effectLst/>
                        </a:rPr>
                        <a:t>National Treasury</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extLst>
                  <a:ext uri="{0D108BD9-81ED-4DB2-BD59-A6C34878D82A}">
                    <a16:rowId xmlns:a16="http://schemas.microsoft.com/office/drawing/2014/main" val="2518002255"/>
                  </a:ext>
                </a:extLst>
              </a:tr>
              <a:tr h="575229">
                <a:tc>
                  <a:txBody>
                    <a:bodyPr/>
                    <a:lstStyle/>
                    <a:p>
                      <a:pPr algn="l">
                        <a:lnSpc>
                          <a:spcPct val="120000"/>
                        </a:lnSpc>
                        <a:spcAft>
                          <a:spcPts val="0"/>
                        </a:spcAft>
                      </a:pPr>
                      <a:r>
                        <a:rPr lang="en-ZA" sz="1400" dirty="0">
                          <a:effectLst/>
                        </a:rPr>
                        <a:t>Communications and Digital Technologies</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tc>
                  <a:txBody>
                    <a:bodyPr/>
                    <a:lstStyle/>
                    <a:p>
                      <a:pPr algn="l">
                        <a:lnSpc>
                          <a:spcPct val="120000"/>
                        </a:lnSpc>
                        <a:spcAft>
                          <a:spcPts val="0"/>
                        </a:spcAft>
                      </a:pPr>
                      <a:r>
                        <a:rPr lang="en-ZA" sz="1400" dirty="0">
                          <a:effectLst/>
                        </a:rPr>
                        <a:t>Trade, Industry and Competition</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tc>
                  <a:txBody>
                    <a:bodyPr/>
                    <a:lstStyle/>
                    <a:p>
                      <a:pPr algn="l">
                        <a:lnSpc>
                          <a:spcPct val="120000"/>
                        </a:lnSpc>
                        <a:spcAft>
                          <a:spcPts val="0"/>
                        </a:spcAft>
                      </a:pPr>
                      <a:r>
                        <a:rPr lang="en-ZA" sz="1400" dirty="0">
                          <a:effectLst/>
                        </a:rPr>
                        <a:t>Centre for Public Service Innovation</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extLst>
                  <a:ext uri="{0D108BD9-81ED-4DB2-BD59-A6C34878D82A}">
                    <a16:rowId xmlns:a16="http://schemas.microsoft.com/office/drawing/2014/main" val="369532836"/>
                  </a:ext>
                </a:extLst>
              </a:tr>
              <a:tr h="575229">
                <a:tc>
                  <a:txBody>
                    <a:bodyPr/>
                    <a:lstStyle/>
                    <a:p>
                      <a:pPr algn="l">
                        <a:lnSpc>
                          <a:spcPct val="120000"/>
                        </a:lnSpc>
                        <a:spcAft>
                          <a:spcPts val="0"/>
                        </a:spcAft>
                      </a:pPr>
                      <a:r>
                        <a:rPr lang="en-ZA" sz="1400" dirty="0">
                          <a:effectLst/>
                        </a:rPr>
                        <a:t>Forestry, Fisheries and Environment</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tc>
                  <a:txBody>
                    <a:bodyPr/>
                    <a:lstStyle/>
                    <a:p>
                      <a:pPr algn="l">
                        <a:lnSpc>
                          <a:spcPct val="120000"/>
                        </a:lnSpc>
                        <a:spcAft>
                          <a:spcPts val="0"/>
                        </a:spcAft>
                      </a:pPr>
                      <a:r>
                        <a:rPr lang="en-ZA" sz="1400" dirty="0">
                          <a:effectLst/>
                        </a:rPr>
                        <a:t>Public Enterprises</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tc>
                  <a:txBody>
                    <a:bodyPr/>
                    <a:lstStyle/>
                    <a:p>
                      <a:pPr algn="l">
                        <a:lnSpc>
                          <a:spcPct val="120000"/>
                        </a:lnSpc>
                        <a:spcAft>
                          <a:spcPts val="0"/>
                        </a:spcAft>
                      </a:pPr>
                      <a:r>
                        <a:rPr lang="en-US" sz="1400" dirty="0">
                          <a:effectLst/>
                        </a:rPr>
                        <a:t>International Relations and Cooperation</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extLst>
                  <a:ext uri="{0D108BD9-81ED-4DB2-BD59-A6C34878D82A}">
                    <a16:rowId xmlns:a16="http://schemas.microsoft.com/office/drawing/2014/main" val="4109737195"/>
                  </a:ext>
                </a:extLst>
              </a:tr>
              <a:tr h="472893">
                <a:tc>
                  <a:txBody>
                    <a:bodyPr/>
                    <a:lstStyle/>
                    <a:p>
                      <a:pPr algn="l">
                        <a:lnSpc>
                          <a:spcPct val="120000"/>
                        </a:lnSpc>
                        <a:spcAft>
                          <a:spcPts val="0"/>
                        </a:spcAft>
                      </a:pPr>
                      <a:r>
                        <a:rPr lang="en-ZA" sz="1400" dirty="0">
                          <a:effectLst/>
                        </a:rPr>
                        <a:t>Public Works and Infrastructure</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tc>
                  <a:txBody>
                    <a:bodyPr/>
                    <a:lstStyle/>
                    <a:p>
                      <a:pPr algn="l">
                        <a:lnSpc>
                          <a:spcPct val="120000"/>
                        </a:lnSpc>
                        <a:spcAft>
                          <a:spcPts val="0"/>
                        </a:spcAft>
                      </a:pPr>
                      <a:r>
                        <a:rPr lang="en-ZA" sz="1400" dirty="0">
                          <a:effectLst/>
                        </a:rPr>
                        <a:t>Public Works and Infrastructure</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tc>
                  <a:txBody>
                    <a:bodyPr/>
                    <a:lstStyle/>
                    <a:p>
                      <a:pPr marL="342900" algn="l">
                        <a:lnSpc>
                          <a:spcPct val="120000"/>
                        </a:lnSpc>
                        <a:spcAft>
                          <a:spcPts val="0"/>
                        </a:spcAft>
                      </a:pPr>
                      <a:r>
                        <a:rPr lang="en-ZA" sz="1400" dirty="0">
                          <a:effectLst/>
                        </a:rPr>
                        <a:t> </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extLst>
                  <a:ext uri="{0D108BD9-81ED-4DB2-BD59-A6C34878D82A}">
                    <a16:rowId xmlns:a16="http://schemas.microsoft.com/office/drawing/2014/main" val="1174729296"/>
                  </a:ext>
                </a:extLst>
              </a:tr>
              <a:tr h="472893">
                <a:tc>
                  <a:txBody>
                    <a:bodyPr/>
                    <a:lstStyle/>
                    <a:p>
                      <a:pPr algn="l">
                        <a:lnSpc>
                          <a:spcPct val="120000"/>
                        </a:lnSpc>
                        <a:spcAft>
                          <a:spcPts val="0"/>
                        </a:spcAft>
                      </a:pPr>
                      <a:r>
                        <a:rPr lang="en-ZA" sz="1400" dirty="0">
                          <a:effectLst/>
                        </a:rPr>
                        <a:t>Public Service and Administration</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tc>
                  <a:txBody>
                    <a:bodyPr/>
                    <a:lstStyle/>
                    <a:p>
                      <a:pPr algn="l">
                        <a:lnSpc>
                          <a:spcPct val="120000"/>
                        </a:lnSpc>
                        <a:spcAft>
                          <a:spcPts val="0"/>
                        </a:spcAft>
                      </a:pPr>
                      <a:r>
                        <a:rPr lang="en-ZA" sz="1400" dirty="0">
                          <a:effectLst/>
                        </a:rPr>
                        <a:t>Planning, Monitoring and Evaluation</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tc>
                  <a:txBody>
                    <a:bodyPr/>
                    <a:lstStyle/>
                    <a:p>
                      <a:pPr marL="342900" algn="l">
                        <a:lnSpc>
                          <a:spcPct val="120000"/>
                        </a:lnSpc>
                        <a:spcAft>
                          <a:spcPts val="0"/>
                        </a:spcAft>
                      </a:pPr>
                      <a:r>
                        <a:rPr lang="en-ZA" sz="1400" dirty="0">
                          <a:effectLst/>
                        </a:rPr>
                        <a:t> </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extLst>
                  <a:ext uri="{0D108BD9-81ED-4DB2-BD59-A6C34878D82A}">
                    <a16:rowId xmlns:a16="http://schemas.microsoft.com/office/drawing/2014/main" val="1893206111"/>
                  </a:ext>
                </a:extLst>
              </a:tr>
              <a:tr h="575229">
                <a:tc>
                  <a:txBody>
                    <a:bodyPr/>
                    <a:lstStyle/>
                    <a:p>
                      <a:pPr algn="l">
                        <a:lnSpc>
                          <a:spcPct val="120000"/>
                        </a:lnSpc>
                        <a:spcAft>
                          <a:spcPts val="0"/>
                        </a:spcAft>
                      </a:pPr>
                      <a:r>
                        <a:rPr lang="en-ZA" sz="1400" dirty="0">
                          <a:effectLst/>
                        </a:rPr>
                        <a:t>Cooperative Governance and Traditional Affairs</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tc>
                  <a:txBody>
                    <a:bodyPr/>
                    <a:lstStyle/>
                    <a:p>
                      <a:pPr algn="l">
                        <a:lnSpc>
                          <a:spcPct val="120000"/>
                        </a:lnSpc>
                        <a:spcAft>
                          <a:spcPts val="0"/>
                        </a:spcAft>
                      </a:pPr>
                      <a:r>
                        <a:rPr lang="en-ZA" sz="1400" dirty="0">
                          <a:effectLst/>
                        </a:rPr>
                        <a:t>Communication and Digital Technologies</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tc>
                  <a:txBody>
                    <a:bodyPr/>
                    <a:lstStyle/>
                    <a:p>
                      <a:pPr marL="342900" algn="l">
                        <a:lnSpc>
                          <a:spcPct val="120000"/>
                        </a:lnSpc>
                        <a:spcAft>
                          <a:spcPts val="0"/>
                        </a:spcAft>
                      </a:pPr>
                      <a:r>
                        <a:rPr lang="en-ZA" sz="1400" dirty="0">
                          <a:effectLst/>
                        </a:rPr>
                        <a:t> </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extLst>
                  <a:ext uri="{0D108BD9-81ED-4DB2-BD59-A6C34878D82A}">
                    <a16:rowId xmlns:a16="http://schemas.microsoft.com/office/drawing/2014/main" val="307940538"/>
                  </a:ext>
                </a:extLst>
              </a:tr>
              <a:tr h="472893">
                <a:tc>
                  <a:txBody>
                    <a:bodyPr/>
                    <a:lstStyle/>
                    <a:p>
                      <a:pPr algn="l">
                        <a:lnSpc>
                          <a:spcPct val="120000"/>
                        </a:lnSpc>
                        <a:spcAft>
                          <a:spcPts val="0"/>
                        </a:spcAft>
                      </a:pPr>
                      <a:r>
                        <a:rPr lang="en-US" sz="1400" dirty="0">
                          <a:effectLst/>
                        </a:rPr>
                        <a:t>Public Enterprises</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tc>
                  <a:txBody>
                    <a:bodyPr/>
                    <a:lstStyle/>
                    <a:p>
                      <a:pPr algn="l">
                        <a:lnSpc>
                          <a:spcPct val="120000"/>
                        </a:lnSpc>
                        <a:spcAft>
                          <a:spcPts val="0"/>
                        </a:spcAft>
                      </a:pPr>
                      <a:r>
                        <a:rPr lang="en-ZA" sz="1400" dirty="0">
                          <a:effectLst/>
                        </a:rPr>
                        <a:t>Small Business Development</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tc>
                  <a:txBody>
                    <a:bodyPr/>
                    <a:lstStyle/>
                    <a:p>
                      <a:pPr marL="342900" algn="l">
                        <a:lnSpc>
                          <a:spcPct val="120000"/>
                        </a:lnSpc>
                        <a:spcAft>
                          <a:spcPts val="0"/>
                        </a:spcAft>
                      </a:pPr>
                      <a:r>
                        <a:rPr lang="en-ZA" sz="1400" dirty="0">
                          <a:effectLst/>
                        </a:rPr>
                        <a:t> </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83" marR="64683" marT="34138" marB="34138"/>
                </a:tc>
                <a:extLst>
                  <a:ext uri="{0D108BD9-81ED-4DB2-BD59-A6C34878D82A}">
                    <a16:rowId xmlns:a16="http://schemas.microsoft.com/office/drawing/2014/main" val="1801905199"/>
                  </a:ext>
                </a:extLst>
              </a:tr>
            </a:tbl>
          </a:graphicData>
        </a:graphic>
      </p:graphicFrame>
      <p:sp>
        <p:nvSpPr>
          <p:cNvPr id="7" name="TextBox 6"/>
          <p:cNvSpPr txBox="1"/>
          <p:nvPr/>
        </p:nvSpPr>
        <p:spPr>
          <a:xfrm>
            <a:off x="8311692" y="6423841"/>
            <a:ext cx="647700" cy="300082"/>
          </a:xfrm>
          <a:prstGeom prst="rect">
            <a:avLst/>
          </a:prstGeom>
          <a:noFill/>
        </p:spPr>
        <p:txBody>
          <a:bodyPr wrap="square" rtlCol="0">
            <a:spAutoFit/>
          </a:bodyPr>
          <a:lstStyle/>
          <a:p>
            <a:r>
              <a:rPr lang="en-US" dirty="0"/>
              <a:t>46</a:t>
            </a:r>
            <a:endParaRPr lang="en-ZA" dirty="0"/>
          </a:p>
        </p:txBody>
      </p:sp>
    </p:spTree>
    <p:extLst>
      <p:ext uri="{BB962C8B-B14F-4D97-AF65-F5344CB8AC3E}">
        <p14:creationId xmlns:p14="http://schemas.microsoft.com/office/powerpoint/2010/main" val="2629176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1583"/>
            <a:ext cx="7450826" cy="456685"/>
          </a:xfrm>
        </p:spPr>
        <p:txBody>
          <a:bodyPr>
            <a:noAutofit/>
          </a:bodyPr>
          <a:lstStyle/>
          <a:p>
            <a:r>
              <a:rPr lang="en-GB" sz="3192" b="1" dirty="0">
                <a:latin typeface="Century Gothic" panose="020B0502020202020204" pitchFamily="34" charset="0"/>
              </a:rPr>
              <a:t>Feedback from the IMC (1)</a:t>
            </a:r>
          </a:p>
        </p:txBody>
      </p:sp>
      <p:sp>
        <p:nvSpPr>
          <p:cNvPr id="3" name="Content Placeholder 2"/>
          <p:cNvSpPr>
            <a:spLocks noGrp="1"/>
          </p:cNvSpPr>
          <p:nvPr>
            <p:ph idx="1"/>
          </p:nvPr>
        </p:nvSpPr>
        <p:spPr>
          <a:xfrm>
            <a:off x="73891" y="1023582"/>
            <a:ext cx="8996218" cy="5663545"/>
          </a:xfrm>
        </p:spPr>
        <p:txBody>
          <a:bodyPr>
            <a:normAutofit/>
          </a:bodyPr>
          <a:lstStyle/>
          <a:p>
            <a:pPr>
              <a:buClr>
                <a:srgbClr val="FF4613"/>
              </a:buClr>
            </a:pPr>
            <a:r>
              <a:rPr lang="en-US" sz="2400" b="1" dirty="0">
                <a:solidFill>
                  <a:schemeClr val="tx1"/>
                </a:solidFill>
                <a:latin typeface="Century Gothic" panose="020B0502020202020204" pitchFamily="34" charset="0"/>
              </a:rPr>
              <a:t>Issues raised by IMC Ministers</a:t>
            </a:r>
          </a:p>
          <a:p>
            <a:pPr marL="627063" indent="-271463" algn="just">
              <a:buClr>
                <a:srgbClr val="FF4613"/>
              </a:buClr>
              <a:buFont typeface="Wingdings" panose="05000000000000000000" pitchFamily="2" charset="2"/>
              <a:buChar char="Ø"/>
            </a:pPr>
            <a:r>
              <a:rPr lang="en-US" sz="2400" dirty="0">
                <a:solidFill>
                  <a:schemeClr val="tx1"/>
                </a:solidFill>
                <a:latin typeface="Century Gothic" panose="020B0502020202020204" pitchFamily="34" charset="0"/>
              </a:rPr>
              <a:t>Sharpen focus on supporting commercialisation of SA’s IP to support industrialisation. </a:t>
            </a:r>
          </a:p>
          <a:p>
            <a:pPr marL="627063" indent="-271463" algn="just">
              <a:buClr>
                <a:srgbClr val="FF4613"/>
              </a:buClr>
              <a:buFont typeface="Wingdings" panose="05000000000000000000" pitchFamily="2" charset="2"/>
              <a:buChar char="Ø"/>
            </a:pPr>
            <a:r>
              <a:rPr lang="en-US" sz="2400" dirty="0">
                <a:solidFill>
                  <a:schemeClr val="tx1"/>
                </a:solidFill>
                <a:latin typeface="Century Gothic" panose="020B0502020202020204" pitchFamily="34" charset="0"/>
              </a:rPr>
              <a:t>Highlight the importance of building local capabilities.</a:t>
            </a:r>
          </a:p>
          <a:p>
            <a:pPr marL="627063" indent="-271463" algn="just">
              <a:buClr>
                <a:srgbClr val="FF4613"/>
              </a:buClr>
              <a:buFont typeface="Wingdings" panose="05000000000000000000" pitchFamily="2" charset="2"/>
              <a:buChar char="Ø"/>
            </a:pPr>
            <a:r>
              <a:rPr lang="en-US" sz="2400" dirty="0">
                <a:solidFill>
                  <a:schemeClr val="tx1"/>
                </a:solidFill>
                <a:latin typeface="Century Gothic" panose="020B0502020202020204" pitchFamily="34" charset="0"/>
              </a:rPr>
              <a:t>Highlight the role of logistics and infrastructure to link to the African Free Trade Area.</a:t>
            </a:r>
          </a:p>
          <a:p>
            <a:pPr marL="627063" indent="-271463" algn="just">
              <a:buClr>
                <a:srgbClr val="FF4613"/>
              </a:buClr>
              <a:buFont typeface="Wingdings" panose="05000000000000000000" pitchFamily="2" charset="2"/>
              <a:buChar char="Ø"/>
            </a:pPr>
            <a:r>
              <a:rPr lang="en-US" sz="2400" dirty="0">
                <a:solidFill>
                  <a:schemeClr val="tx1"/>
                </a:solidFill>
                <a:latin typeface="Century Gothic" panose="020B0502020202020204" pitchFamily="34" charset="0"/>
              </a:rPr>
              <a:t>Include the focus areas of the Decadal Plan in the TORs.</a:t>
            </a:r>
          </a:p>
          <a:p>
            <a:pPr marL="627063" indent="-271463" algn="just">
              <a:buClr>
                <a:srgbClr val="FF4613"/>
              </a:buClr>
              <a:buFont typeface="Wingdings" panose="05000000000000000000" pitchFamily="2" charset="2"/>
              <a:buChar char="Ø"/>
            </a:pPr>
            <a:r>
              <a:rPr lang="en-US" sz="2400" dirty="0">
                <a:solidFill>
                  <a:schemeClr val="tx1"/>
                </a:solidFill>
                <a:latin typeface="Century Gothic" panose="020B0502020202020204" pitchFamily="34" charset="0"/>
              </a:rPr>
              <a:t>Dept. of Labour and Employment should be a standing member of the IMC, as innovation can both create and reduce employment and labour strategies needed.</a:t>
            </a:r>
          </a:p>
          <a:p>
            <a:pPr>
              <a:buClr>
                <a:srgbClr val="FF4613"/>
              </a:buClr>
            </a:pPr>
            <a:endParaRPr lang="en-US" sz="2400" dirty="0">
              <a:latin typeface="Century Gothic" panose="020B0502020202020204" pitchFamily="34" charset="0"/>
            </a:endParaRPr>
          </a:p>
          <a:p>
            <a:pPr>
              <a:buClr>
                <a:srgbClr val="FF4613"/>
              </a:buClr>
            </a:pPr>
            <a:endParaRPr lang="en-US" sz="2400" dirty="0">
              <a:latin typeface="Century Gothic" panose="020B0502020202020204" pitchFamily="34" charset="0"/>
            </a:endParaRPr>
          </a:p>
        </p:txBody>
      </p:sp>
      <p:sp>
        <p:nvSpPr>
          <p:cNvPr id="5" name="TextBox 4"/>
          <p:cNvSpPr txBox="1"/>
          <p:nvPr/>
        </p:nvSpPr>
        <p:spPr>
          <a:xfrm>
            <a:off x="8311692" y="6423841"/>
            <a:ext cx="647700" cy="300082"/>
          </a:xfrm>
          <a:prstGeom prst="rect">
            <a:avLst/>
          </a:prstGeom>
          <a:noFill/>
        </p:spPr>
        <p:txBody>
          <a:bodyPr wrap="square" rtlCol="0">
            <a:spAutoFit/>
          </a:bodyPr>
          <a:lstStyle/>
          <a:p>
            <a:r>
              <a:rPr lang="en-US" dirty="0"/>
              <a:t>47</a:t>
            </a:r>
            <a:endParaRPr lang="en-ZA" dirty="0"/>
          </a:p>
        </p:txBody>
      </p:sp>
    </p:spTree>
    <p:extLst>
      <p:ext uri="{BB962C8B-B14F-4D97-AF65-F5344CB8AC3E}">
        <p14:creationId xmlns:p14="http://schemas.microsoft.com/office/powerpoint/2010/main" val="1156589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1583"/>
            <a:ext cx="7450826" cy="456685"/>
          </a:xfrm>
        </p:spPr>
        <p:txBody>
          <a:bodyPr>
            <a:noAutofit/>
          </a:bodyPr>
          <a:lstStyle/>
          <a:p>
            <a:r>
              <a:rPr lang="en-GB" sz="3192" b="1" dirty="0">
                <a:latin typeface="Century Gothic" panose="020B0502020202020204" pitchFamily="34" charset="0"/>
              </a:rPr>
              <a:t>Feedback from the IMC (2)</a:t>
            </a:r>
          </a:p>
        </p:txBody>
      </p:sp>
      <p:sp>
        <p:nvSpPr>
          <p:cNvPr id="3" name="Content Placeholder 2"/>
          <p:cNvSpPr>
            <a:spLocks noGrp="1"/>
          </p:cNvSpPr>
          <p:nvPr>
            <p:ph idx="1"/>
          </p:nvPr>
        </p:nvSpPr>
        <p:spPr>
          <a:xfrm>
            <a:off x="1" y="1023582"/>
            <a:ext cx="9060872" cy="5737436"/>
          </a:xfrm>
        </p:spPr>
        <p:txBody>
          <a:bodyPr>
            <a:normAutofit/>
          </a:bodyPr>
          <a:lstStyle/>
          <a:p>
            <a:pPr marL="627063" indent="-271463" algn="just">
              <a:buClr>
                <a:srgbClr val="FF4613"/>
              </a:buClr>
              <a:buFont typeface="Wingdings" panose="05000000000000000000" pitchFamily="2" charset="2"/>
              <a:buChar char="Ø"/>
            </a:pPr>
            <a:r>
              <a:rPr lang="en-US" sz="2400" dirty="0">
                <a:solidFill>
                  <a:schemeClr val="tx1"/>
                </a:solidFill>
                <a:latin typeface="Century Gothic" panose="020B0502020202020204" pitchFamily="34" charset="0"/>
              </a:rPr>
              <a:t>The importance of integrating STI into the long-term planning of government is clear, and should be highlighted.</a:t>
            </a:r>
          </a:p>
          <a:p>
            <a:pPr marL="627063" indent="-271463" algn="just">
              <a:buClr>
                <a:srgbClr val="FF4613"/>
              </a:buClr>
              <a:buFont typeface="Wingdings" panose="05000000000000000000" pitchFamily="2" charset="2"/>
              <a:buChar char="Ø"/>
            </a:pPr>
            <a:r>
              <a:rPr lang="en-US" sz="2400" dirty="0">
                <a:solidFill>
                  <a:schemeClr val="tx1"/>
                </a:solidFill>
                <a:latin typeface="Century Gothic" panose="020B0502020202020204" pitchFamily="34" charset="0"/>
              </a:rPr>
              <a:t>South Africa needs a skills development and training Master Plan.  It is necessary to quantify the skills needed per area, develop realistic quantitative targets and assign responsibilities to appropriate departments and role players.  But skills development is a cross-cutting priority and so all government departments need to contribute to the targets as appropriate.</a:t>
            </a:r>
          </a:p>
          <a:p>
            <a:pPr marL="627063" indent="-271463" algn="just">
              <a:buClr>
                <a:srgbClr val="FF4613"/>
              </a:buClr>
              <a:buFont typeface="Wingdings" panose="05000000000000000000" pitchFamily="2" charset="2"/>
              <a:buChar char="Ø"/>
            </a:pPr>
            <a:r>
              <a:rPr lang="en-US" sz="2400" dirty="0">
                <a:solidFill>
                  <a:schemeClr val="tx1"/>
                </a:solidFill>
                <a:latin typeface="Century Gothic" panose="020B0502020202020204" pitchFamily="34" charset="0"/>
              </a:rPr>
              <a:t>There is a need to create learning opportunities for South Africans through study tours of high-performing STI-intensive countries.</a:t>
            </a:r>
          </a:p>
        </p:txBody>
      </p:sp>
      <p:sp>
        <p:nvSpPr>
          <p:cNvPr id="5" name="TextBox 4"/>
          <p:cNvSpPr txBox="1"/>
          <p:nvPr/>
        </p:nvSpPr>
        <p:spPr>
          <a:xfrm>
            <a:off x="8413173" y="6440280"/>
            <a:ext cx="647700" cy="300082"/>
          </a:xfrm>
          <a:prstGeom prst="rect">
            <a:avLst/>
          </a:prstGeom>
          <a:noFill/>
        </p:spPr>
        <p:txBody>
          <a:bodyPr wrap="square" rtlCol="0">
            <a:spAutoFit/>
          </a:bodyPr>
          <a:lstStyle/>
          <a:p>
            <a:r>
              <a:rPr lang="en-US" dirty="0"/>
              <a:t>48</a:t>
            </a:r>
            <a:endParaRPr lang="en-ZA" dirty="0"/>
          </a:p>
        </p:txBody>
      </p:sp>
    </p:spTree>
    <p:extLst>
      <p:ext uri="{BB962C8B-B14F-4D97-AF65-F5344CB8AC3E}">
        <p14:creationId xmlns:p14="http://schemas.microsoft.com/office/powerpoint/2010/main" val="118728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7973" y="0"/>
            <a:ext cx="8488509" cy="917763"/>
          </a:xfrm>
        </p:spPr>
        <p:txBody>
          <a:bodyPr>
            <a:noAutofit/>
          </a:bodyPr>
          <a:lstStyle/>
          <a:p>
            <a:r>
              <a:rPr lang="en-US" sz="3400" b="1" dirty="0">
                <a:latin typeface="Century Gothic" panose="020B0502020202020204" pitchFamily="34" charset="0"/>
              </a:rPr>
              <a:t>The context for the 2019 White Paper on Science, Technology and Innovation</a:t>
            </a:r>
          </a:p>
        </p:txBody>
      </p:sp>
      <p:sp>
        <p:nvSpPr>
          <p:cNvPr id="5" name="Subtitle 2"/>
          <p:cNvSpPr>
            <a:spLocks noGrp="1"/>
          </p:cNvSpPr>
          <p:nvPr>
            <p:ph idx="1"/>
          </p:nvPr>
        </p:nvSpPr>
        <p:spPr>
          <a:xfrm>
            <a:off x="122831" y="1077598"/>
            <a:ext cx="8908478" cy="5262569"/>
          </a:xfrm>
        </p:spPr>
        <p:txBody>
          <a:bodyPr>
            <a:noAutofit/>
          </a:bodyPr>
          <a:lstStyle/>
          <a:p>
            <a:pPr marL="0" indent="0">
              <a:lnSpc>
                <a:spcPct val="140000"/>
              </a:lnSpc>
              <a:spcBef>
                <a:spcPts val="0"/>
              </a:spcBef>
              <a:buClr>
                <a:srgbClr val="FF4613"/>
              </a:buClr>
              <a:buNone/>
            </a:pPr>
            <a:r>
              <a:rPr lang="en-US" sz="2400" b="1" dirty="0">
                <a:solidFill>
                  <a:srgbClr val="FF4613"/>
                </a:solidFill>
                <a:latin typeface="Century Gothic" panose="020B0502020202020204" pitchFamily="34" charset="0"/>
              </a:rPr>
              <a:t>On the global stage</a:t>
            </a:r>
          </a:p>
          <a:p>
            <a:pPr>
              <a:lnSpc>
                <a:spcPct val="140000"/>
              </a:lnSpc>
              <a:spcBef>
                <a:spcPts val="0"/>
              </a:spcBef>
              <a:buClr>
                <a:srgbClr val="FF4613"/>
              </a:buClr>
            </a:pPr>
            <a:r>
              <a:rPr lang="en-US" sz="2400" dirty="0">
                <a:solidFill>
                  <a:schemeClr val="tx1"/>
                </a:solidFill>
                <a:latin typeface="Century Gothic" panose="020B0502020202020204" pitchFamily="34" charset="0"/>
              </a:rPr>
              <a:t>Rapid technological change requiring new policy responses</a:t>
            </a:r>
          </a:p>
          <a:p>
            <a:pPr>
              <a:lnSpc>
                <a:spcPct val="140000"/>
              </a:lnSpc>
              <a:spcBef>
                <a:spcPts val="0"/>
              </a:spcBef>
              <a:buClr>
                <a:srgbClr val="FF4613"/>
              </a:buClr>
            </a:pPr>
            <a:r>
              <a:rPr lang="en-US" sz="2400" dirty="0">
                <a:solidFill>
                  <a:schemeClr val="tx1"/>
                </a:solidFill>
                <a:latin typeface="Century Gothic" panose="020B0502020202020204" pitchFamily="34" charset="0"/>
              </a:rPr>
              <a:t>Climate change and environmental degradation</a:t>
            </a:r>
          </a:p>
          <a:p>
            <a:pPr>
              <a:lnSpc>
                <a:spcPct val="140000"/>
              </a:lnSpc>
              <a:spcBef>
                <a:spcPts val="0"/>
              </a:spcBef>
              <a:buClr>
                <a:srgbClr val="FF4613"/>
              </a:buClr>
            </a:pPr>
            <a:r>
              <a:rPr lang="en-US" sz="2400" dirty="0">
                <a:solidFill>
                  <a:schemeClr val="tx1"/>
                </a:solidFill>
                <a:latin typeface="Century Gothic" panose="020B0502020202020204" pitchFamily="34" charset="0"/>
              </a:rPr>
              <a:t>Geopolitical instability e.g. migration </a:t>
            </a:r>
          </a:p>
          <a:p>
            <a:pPr>
              <a:lnSpc>
                <a:spcPct val="140000"/>
              </a:lnSpc>
              <a:spcBef>
                <a:spcPts val="0"/>
              </a:spcBef>
              <a:buClr>
                <a:srgbClr val="FF4613"/>
              </a:buClr>
            </a:pPr>
            <a:r>
              <a:rPr lang="en-US" sz="2400" dirty="0">
                <a:solidFill>
                  <a:schemeClr val="tx1"/>
                </a:solidFill>
                <a:latin typeface="Century Gothic" panose="020B0502020202020204" pitchFamily="34" charset="0"/>
              </a:rPr>
              <a:t>Intractable inequality within and among countries</a:t>
            </a:r>
          </a:p>
          <a:p>
            <a:pPr marL="0" indent="0">
              <a:lnSpc>
                <a:spcPct val="140000"/>
              </a:lnSpc>
              <a:spcBef>
                <a:spcPts val="0"/>
              </a:spcBef>
              <a:buClr>
                <a:srgbClr val="FF4613"/>
              </a:buClr>
              <a:buNone/>
            </a:pPr>
            <a:r>
              <a:rPr lang="en-US" sz="2400" b="1" dirty="0">
                <a:solidFill>
                  <a:srgbClr val="FF4613"/>
                </a:solidFill>
                <a:latin typeface="Century Gothic" panose="020B0502020202020204" pitchFamily="34" charset="0"/>
              </a:rPr>
              <a:t>Local context</a:t>
            </a:r>
          </a:p>
          <a:p>
            <a:pPr>
              <a:lnSpc>
                <a:spcPct val="140000"/>
              </a:lnSpc>
              <a:spcBef>
                <a:spcPts val="0"/>
              </a:spcBef>
              <a:buClr>
                <a:srgbClr val="FF4613"/>
              </a:buClr>
            </a:pPr>
            <a:r>
              <a:rPr lang="en-US" sz="2400" dirty="0">
                <a:solidFill>
                  <a:schemeClr val="tx1"/>
                </a:solidFill>
                <a:latin typeface="Century Gothic" panose="020B0502020202020204" pitchFamily="34" charset="0"/>
              </a:rPr>
              <a:t>Structural economic constraints e.g. low economic growth, rising unemployment and inequality</a:t>
            </a:r>
          </a:p>
          <a:p>
            <a:pPr>
              <a:lnSpc>
                <a:spcPct val="140000"/>
              </a:lnSpc>
              <a:spcBef>
                <a:spcPts val="0"/>
              </a:spcBef>
              <a:buClr>
                <a:srgbClr val="FF4613"/>
              </a:buClr>
            </a:pPr>
            <a:r>
              <a:rPr lang="en-US" sz="2400" dirty="0">
                <a:solidFill>
                  <a:schemeClr val="tx1"/>
                </a:solidFill>
                <a:latin typeface="Century Gothic" panose="020B0502020202020204" pitchFamily="34" charset="0"/>
              </a:rPr>
              <a:t>Poor education outcomes, infrastructure backlogs</a:t>
            </a:r>
          </a:p>
          <a:p>
            <a:pPr>
              <a:lnSpc>
                <a:spcPct val="140000"/>
              </a:lnSpc>
              <a:spcBef>
                <a:spcPts val="0"/>
              </a:spcBef>
              <a:buClr>
                <a:srgbClr val="FF4613"/>
              </a:buClr>
            </a:pPr>
            <a:endParaRPr lang="en-US" sz="2400" dirty="0">
              <a:solidFill>
                <a:schemeClr val="tx1"/>
              </a:solidFill>
              <a:latin typeface="Century Gothic" panose="020B0502020202020204" pitchFamily="34" charset="0"/>
            </a:endParaRPr>
          </a:p>
          <a:p>
            <a:pPr>
              <a:lnSpc>
                <a:spcPct val="140000"/>
              </a:lnSpc>
              <a:spcBef>
                <a:spcPts val="0"/>
              </a:spcBef>
              <a:buClr>
                <a:srgbClr val="FF4613"/>
              </a:buClr>
            </a:pPr>
            <a:endParaRPr lang="en-US" sz="2400" dirty="0">
              <a:solidFill>
                <a:schemeClr val="tx1"/>
              </a:solidFill>
              <a:latin typeface="Century Gothic" panose="020B0502020202020204" pitchFamily="34" charset="0"/>
            </a:endParaRPr>
          </a:p>
          <a:p>
            <a:pPr marL="0" indent="0">
              <a:lnSpc>
                <a:spcPct val="140000"/>
              </a:lnSpc>
              <a:spcBef>
                <a:spcPts val="0"/>
              </a:spcBef>
              <a:buClr>
                <a:srgbClr val="FF4613"/>
              </a:buClr>
              <a:buNone/>
            </a:pPr>
            <a:endParaRPr lang="en-US" sz="2400" dirty="0">
              <a:solidFill>
                <a:schemeClr val="tx1"/>
              </a:solidFill>
              <a:latin typeface="Century Gothic" panose="020B0502020202020204" pitchFamily="34" charset="0"/>
            </a:endParaRPr>
          </a:p>
          <a:p>
            <a:pPr marL="982663"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marL="456057" lvl="1"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a:lnSpc>
                <a:spcPct val="140000"/>
              </a:lnSpc>
              <a:spcBef>
                <a:spcPts val="0"/>
              </a:spcBef>
              <a:buClr>
                <a:srgbClr val="FF4613"/>
              </a:buClr>
              <a:buFont typeface="Wingdings" panose="05000000000000000000" pitchFamily="2" charset="2"/>
              <a:buChar char="Ø"/>
            </a:pPr>
            <a:endParaRPr lang="en-US" sz="2000" dirty="0">
              <a:solidFill>
                <a:schemeClr val="tx1"/>
              </a:solidFill>
              <a:latin typeface="Century Gothic" panose="020B0502020202020204" pitchFamily="34" charset="0"/>
            </a:endParaRPr>
          </a:p>
          <a:p>
            <a:pPr>
              <a:lnSpc>
                <a:spcPct val="140000"/>
              </a:lnSpc>
              <a:spcBef>
                <a:spcPts val="0"/>
              </a:spcBef>
              <a:buClr>
                <a:srgbClr val="FF4613"/>
              </a:buClr>
              <a:buFont typeface="Wingdings" panose="05000000000000000000" pitchFamily="2" charset="2"/>
              <a:buChar char="Ø"/>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marL="0"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marL="0"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marL="0"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marL="456057" lvl="1" indent="0">
              <a:lnSpc>
                <a:spcPct val="140000"/>
              </a:lnSpc>
              <a:spcBef>
                <a:spcPts val="0"/>
              </a:spcBef>
              <a:buNone/>
            </a:pPr>
            <a:endParaRPr lang="en-US" sz="2000" dirty="0">
              <a:solidFill>
                <a:schemeClr val="tx1"/>
              </a:solidFill>
              <a:latin typeface="Century Gothic" panose="020B0502020202020204" pitchFamily="34" charset="0"/>
            </a:endParaRPr>
          </a:p>
        </p:txBody>
      </p:sp>
      <p:sp>
        <p:nvSpPr>
          <p:cNvPr id="6" name="Footer Placeholder 5"/>
          <p:cNvSpPr txBox="1">
            <a:spLocks/>
          </p:cNvSpPr>
          <p:nvPr/>
        </p:nvSpPr>
        <p:spPr>
          <a:xfrm>
            <a:off x="8160536" y="6340167"/>
            <a:ext cx="655946"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4</a:t>
            </a:r>
          </a:p>
        </p:txBody>
      </p:sp>
    </p:spTree>
    <p:extLst>
      <p:ext uri="{BB962C8B-B14F-4D97-AF65-F5344CB8AC3E}">
        <p14:creationId xmlns:p14="http://schemas.microsoft.com/office/powerpoint/2010/main" val="16080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1583"/>
            <a:ext cx="7450826" cy="456685"/>
          </a:xfrm>
        </p:spPr>
        <p:txBody>
          <a:bodyPr>
            <a:noAutofit/>
          </a:bodyPr>
          <a:lstStyle/>
          <a:p>
            <a:r>
              <a:rPr lang="en-GB" sz="3192" b="1" dirty="0">
                <a:latin typeface="Century Gothic" panose="020B0502020202020204" pitchFamily="34" charset="0"/>
              </a:rPr>
              <a:t>Feedback from the IMC (3)</a:t>
            </a:r>
          </a:p>
        </p:txBody>
      </p:sp>
      <p:sp>
        <p:nvSpPr>
          <p:cNvPr id="3" name="Content Placeholder 2"/>
          <p:cNvSpPr>
            <a:spLocks noGrp="1"/>
          </p:cNvSpPr>
          <p:nvPr>
            <p:ph idx="1"/>
          </p:nvPr>
        </p:nvSpPr>
        <p:spPr>
          <a:xfrm>
            <a:off x="313899" y="1023582"/>
            <a:ext cx="8516201" cy="5186149"/>
          </a:xfrm>
        </p:spPr>
        <p:txBody>
          <a:bodyPr>
            <a:normAutofit lnSpcReduction="10000"/>
          </a:bodyPr>
          <a:lstStyle/>
          <a:p>
            <a:pPr marL="627063" indent="-271463" algn="just">
              <a:buClr>
                <a:srgbClr val="FF4613"/>
              </a:buClr>
              <a:buFont typeface="Wingdings" panose="05000000000000000000" pitchFamily="2" charset="2"/>
              <a:buChar char="Ø"/>
            </a:pPr>
            <a:r>
              <a:rPr lang="en-US" sz="2400" dirty="0">
                <a:solidFill>
                  <a:schemeClr val="tx1"/>
                </a:solidFill>
                <a:latin typeface="Century Gothic" panose="020B0502020202020204" pitchFamily="34" charset="0"/>
              </a:rPr>
              <a:t>The core team of the IMC should include the DPSA to assist with engendering an innovation mindset and skills across government.</a:t>
            </a:r>
          </a:p>
          <a:p>
            <a:pPr marL="627063" indent="-271463" algn="just">
              <a:buClr>
                <a:srgbClr val="FF4613"/>
              </a:buClr>
              <a:buFont typeface="Wingdings" panose="05000000000000000000" pitchFamily="2" charset="2"/>
              <a:buChar char="Ø"/>
            </a:pPr>
            <a:r>
              <a:rPr lang="en-US" sz="2400" dirty="0">
                <a:solidFill>
                  <a:schemeClr val="tx1"/>
                </a:solidFill>
                <a:latin typeface="Century Gothic" panose="020B0502020202020204" pitchFamily="34" charset="0"/>
              </a:rPr>
              <a:t>The role of the Centre for Public Service Innovation can also has a role to play in creating an innovation-enabled state. </a:t>
            </a:r>
          </a:p>
          <a:p>
            <a:pPr marL="627063" indent="-271463" algn="just">
              <a:buClr>
                <a:srgbClr val="FF4613"/>
              </a:buClr>
              <a:buFont typeface="Wingdings" panose="05000000000000000000" pitchFamily="2" charset="2"/>
              <a:buChar char="Ø"/>
            </a:pPr>
            <a:r>
              <a:rPr lang="en-US" sz="2400" dirty="0">
                <a:solidFill>
                  <a:schemeClr val="tx1"/>
                </a:solidFill>
                <a:latin typeface="Century Gothic" panose="020B0502020202020204" pitchFamily="34" charset="0"/>
              </a:rPr>
              <a:t>The objectives of the IMC should also include reference to how STI can contribute to South Africa meeting her international obligations e.g. on the Sustainable Development Goals. </a:t>
            </a:r>
          </a:p>
          <a:p>
            <a:pPr marL="627063" indent="-271463" algn="just">
              <a:buClr>
                <a:srgbClr val="FF4613"/>
              </a:buClr>
              <a:buFont typeface="Wingdings" panose="05000000000000000000" pitchFamily="2" charset="2"/>
              <a:buChar char="Ø"/>
            </a:pPr>
            <a:r>
              <a:rPr lang="en-US" sz="2400" dirty="0">
                <a:solidFill>
                  <a:schemeClr val="tx1"/>
                </a:solidFill>
                <a:latin typeface="Century Gothic" panose="020B0502020202020204" pitchFamily="34" charset="0"/>
              </a:rPr>
              <a:t>A central repository is needed where government can collect all the STI-related learning it derives from international visits. This input was made in support of Minister Dlamini-Zuma’s input on making provision for learning from international partners. </a:t>
            </a:r>
          </a:p>
        </p:txBody>
      </p:sp>
      <p:sp>
        <p:nvSpPr>
          <p:cNvPr id="5" name="TextBox 4"/>
          <p:cNvSpPr txBox="1"/>
          <p:nvPr/>
        </p:nvSpPr>
        <p:spPr>
          <a:xfrm>
            <a:off x="8311692" y="6423841"/>
            <a:ext cx="647700" cy="300082"/>
          </a:xfrm>
          <a:prstGeom prst="rect">
            <a:avLst/>
          </a:prstGeom>
          <a:noFill/>
        </p:spPr>
        <p:txBody>
          <a:bodyPr wrap="square" rtlCol="0">
            <a:spAutoFit/>
          </a:bodyPr>
          <a:lstStyle/>
          <a:p>
            <a:r>
              <a:rPr lang="en-US" dirty="0"/>
              <a:t>49</a:t>
            </a:r>
            <a:endParaRPr lang="en-ZA" dirty="0"/>
          </a:p>
        </p:txBody>
      </p:sp>
    </p:spTree>
    <p:extLst>
      <p:ext uri="{BB962C8B-B14F-4D97-AF65-F5344CB8AC3E}">
        <p14:creationId xmlns:p14="http://schemas.microsoft.com/office/powerpoint/2010/main" val="9676895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1583"/>
            <a:ext cx="7450826" cy="456685"/>
          </a:xfrm>
        </p:spPr>
        <p:txBody>
          <a:bodyPr>
            <a:noAutofit/>
          </a:bodyPr>
          <a:lstStyle/>
          <a:p>
            <a:r>
              <a:rPr lang="en-GB" sz="3192" b="1" dirty="0">
                <a:latin typeface="Century Gothic" panose="020B0502020202020204" pitchFamily="34" charset="0"/>
              </a:rPr>
              <a:t>Feedback from the IMC (4)</a:t>
            </a:r>
          </a:p>
        </p:txBody>
      </p:sp>
      <p:sp>
        <p:nvSpPr>
          <p:cNvPr id="3" name="Content Placeholder 2"/>
          <p:cNvSpPr>
            <a:spLocks noGrp="1"/>
          </p:cNvSpPr>
          <p:nvPr>
            <p:ph idx="1"/>
          </p:nvPr>
        </p:nvSpPr>
        <p:spPr>
          <a:xfrm>
            <a:off x="313899" y="1023582"/>
            <a:ext cx="8516201" cy="5186149"/>
          </a:xfrm>
        </p:spPr>
        <p:txBody>
          <a:bodyPr>
            <a:normAutofit/>
          </a:bodyPr>
          <a:lstStyle/>
          <a:p>
            <a:pPr marL="569913" indent="-342900" algn="just">
              <a:buClr>
                <a:srgbClr val="FF4613"/>
              </a:buClr>
              <a:buFont typeface="Wingdings" panose="05000000000000000000" pitchFamily="2" charset="2"/>
              <a:buChar char="Ø"/>
            </a:pPr>
            <a:r>
              <a:rPr lang="en-US" sz="2400" dirty="0">
                <a:solidFill>
                  <a:schemeClr val="tx1"/>
                </a:solidFill>
                <a:latin typeface="Century Gothic" panose="020B0502020202020204" pitchFamily="34" charset="0"/>
              </a:rPr>
              <a:t>The Department of Transport is pivotal to an innovation-enabling environment, e.g. to ensure access to markets and functioning ports for international trade – and will be included in IMC.  </a:t>
            </a:r>
          </a:p>
          <a:p>
            <a:pPr marL="569913" indent="-342900" algn="just">
              <a:buClr>
                <a:srgbClr val="FF4613"/>
              </a:buClr>
              <a:buFont typeface="Wingdings" panose="05000000000000000000" pitchFamily="2" charset="2"/>
              <a:buChar char="Ø"/>
            </a:pPr>
            <a:r>
              <a:rPr lang="en-US" sz="2400" dirty="0">
                <a:solidFill>
                  <a:schemeClr val="tx1"/>
                </a:solidFill>
                <a:latin typeface="Century Gothic" panose="020B0502020202020204" pitchFamily="34" charset="0"/>
              </a:rPr>
              <a:t>Similarly, the DPSA will be included in the IMC.</a:t>
            </a:r>
          </a:p>
        </p:txBody>
      </p:sp>
      <p:sp>
        <p:nvSpPr>
          <p:cNvPr id="5" name="TextBox 4"/>
          <p:cNvSpPr txBox="1"/>
          <p:nvPr/>
        </p:nvSpPr>
        <p:spPr>
          <a:xfrm>
            <a:off x="8311692" y="6423841"/>
            <a:ext cx="647700" cy="300082"/>
          </a:xfrm>
          <a:prstGeom prst="rect">
            <a:avLst/>
          </a:prstGeom>
          <a:noFill/>
        </p:spPr>
        <p:txBody>
          <a:bodyPr wrap="square" rtlCol="0">
            <a:spAutoFit/>
          </a:bodyPr>
          <a:lstStyle/>
          <a:p>
            <a:r>
              <a:rPr lang="en-US" dirty="0"/>
              <a:t>50</a:t>
            </a:r>
            <a:endParaRPr lang="en-ZA" dirty="0"/>
          </a:p>
        </p:txBody>
      </p:sp>
    </p:spTree>
    <p:extLst>
      <p:ext uri="{BB962C8B-B14F-4D97-AF65-F5344CB8AC3E}">
        <p14:creationId xmlns:p14="http://schemas.microsoft.com/office/powerpoint/2010/main" val="642920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 y="225036"/>
            <a:ext cx="8816482" cy="917763"/>
          </a:xfrm>
        </p:spPr>
        <p:txBody>
          <a:bodyPr>
            <a:noAutofit/>
          </a:bodyPr>
          <a:lstStyle/>
          <a:p>
            <a:r>
              <a:rPr lang="en-US" sz="3300" b="1" dirty="0">
                <a:latin typeface="Century Gothic" panose="020B0502020202020204" pitchFamily="34" charset="0"/>
              </a:rPr>
              <a:t>Socio-technical systems: An example</a:t>
            </a:r>
          </a:p>
        </p:txBody>
      </p:sp>
      <p:sp>
        <p:nvSpPr>
          <p:cNvPr id="5" name="Subtitle 2"/>
          <p:cNvSpPr>
            <a:spLocks noGrp="1"/>
          </p:cNvSpPr>
          <p:nvPr>
            <p:ph idx="1"/>
          </p:nvPr>
        </p:nvSpPr>
        <p:spPr>
          <a:xfrm>
            <a:off x="122831" y="1218708"/>
            <a:ext cx="8908478" cy="5050247"/>
          </a:xfrm>
        </p:spPr>
        <p:txBody>
          <a:bodyPr>
            <a:normAutofit/>
          </a:bodyPr>
          <a:lstStyle/>
          <a:p>
            <a:pPr marL="0" indent="0">
              <a:lnSpc>
                <a:spcPct val="100000"/>
              </a:lnSpc>
              <a:spcBef>
                <a:spcPts val="0"/>
              </a:spcBef>
              <a:buClr>
                <a:srgbClr val="FF4613"/>
              </a:buClr>
              <a:buNone/>
            </a:pPr>
            <a:endParaRPr lang="en-US" sz="2800" dirty="0">
              <a:solidFill>
                <a:schemeClr val="tx1"/>
              </a:solidFill>
            </a:endParaRPr>
          </a:p>
          <a:p>
            <a:pPr marL="0" indent="0">
              <a:lnSpc>
                <a:spcPct val="100000"/>
              </a:lnSpc>
              <a:spcBef>
                <a:spcPts val="0"/>
              </a:spcBef>
              <a:buClr>
                <a:srgbClr val="FF4613"/>
              </a:buClr>
              <a:buNone/>
            </a:pPr>
            <a:endParaRPr lang="en-US" sz="2800" dirty="0">
              <a:solidFill>
                <a:schemeClr val="tx1"/>
              </a:solidFill>
            </a:endParaRPr>
          </a:p>
          <a:p>
            <a:pPr marL="0" indent="0">
              <a:lnSpc>
                <a:spcPct val="100000"/>
              </a:lnSpc>
              <a:spcBef>
                <a:spcPts val="0"/>
              </a:spcBef>
              <a:buClr>
                <a:srgbClr val="FF4613"/>
              </a:buClr>
              <a:buNone/>
            </a:pPr>
            <a:endParaRPr lang="en-US" sz="2800" dirty="0">
              <a:solidFill>
                <a:schemeClr val="tx1"/>
              </a:solidFill>
            </a:endParaRPr>
          </a:p>
          <a:p>
            <a:pPr marL="0" indent="0">
              <a:lnSpc>
                <a:spcPct val="100000"/>
              </a:lnSpc>
              <a:spcBef>
                <a:spcPts val="0"/>
              </a:spcBef>
              <a:buClr>
                <a:srgbClr val="FF4613"/>
              </a:buClr>
              <a:buNone/>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marL="531813" indent="0">
              <a:lnSpc>
                <a:spcPct val="100000"/>
              </a:lnSpc>
              <a:spcBef>
                <a:spcPts val="0"/>
              </a:spcBef>
              <a:buClr>
                <a:srgbClr val="FF4613"/>
              </a:buClr>
              <a:buNone/>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3100" dirty="0">
              <a:solidFill>
                <a:schemeClr val="tx1"/>
              </a:solidFill>
            </a:endParaRPr>
          </a:p>
          <a:p>
            <a:pPr marL="982663" indent="0">
              <a:lnSpc>
                <a:spcPct val="100000"/>
              </a:lnSpc>
              <a:spcBef>
                <a:spcPts val="0"/>
              </a:spcBef>
              <a:buClr>
                <a:srgbClr val="FF4613"/>
              </a:buClr>
              <a:buNone/>
            </a:pPr>
            <a:endParaRPr lang="en-US" sz="3100" dirty="0">
              <a:solidFill>
                <a:schemeClr val="tx1"/>
              </a:solidFill>
            </a:endParaRPr>
          </a:p>
          <a:p>
            <a:pPr marL="456057" lvl="1" indent="0">
              <a:lnSpc>
                <a:spcPct val="100000"/>
              </a:lnSpc>
              <a:spcBef>
                <a:spcPts val="0"/>
              </a:spcBef>
              <a:buClr>
                <a:srgbClr val="FF4613"/>
              </a:buClr>
              <a:buNone/>
            </a:pPr>
            <a:endParaRPr lang="en-US" sz="3100" dirty="0">
              <a:solidFill>
                <a:schemeClr val="tx1"/>
              </a:solidFill>
            </a:endParaRPr>
          </a:p>
          <a:p>
            <a:pPr>
              <a:lnSpc>
                <a:spcPct val="100000"/>
              </a:lnSpc>
              <a:spcBef>
                <a:spcPts val="0"/>
              </a:spcBef>
              <a:buClr>
                <a:srgbClr val="FF4613"/>
              </a:buClr>
              <a:buFont typeface="Wingdings" panose="05000000000000000000" pitchFamily="2" charset="2"/>
              <a:buChar char="Ø"/>
            </a:pPr>
            <a:endParaRPr lang="en-US" sz="2800" dirty="0">
              <a:solidFill>
                <a:schemeClr val="tx1"/>
              </a:solidFill>
            </a:endParaRPr>
          </a:p>
          <a:p>
            <a:pPr>
              <a:lnSpc>
                <a:spcPct val="100000"/>
              </a:lnSpc>
              <a:spcBef>
                <a:spcPts val="0"/>
              </a:spcBef>
              <a:buClr>
                <a:srgbClr val="FF4613"/>
              </a:buClr>
              <a:buFont typeface="Wingdings" panose="05000000000000000000" pitchFamily="2" charset="2"/>
              <a:buChar char="Ø"/>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marL="0" indent="0">
              <a:lnSpc>
                <a:spcPct val="100000"/>
              </a:lnSpc>
              <a:spcBef>
                <a:spcPts val="0"/>
              </a:spcBef>
              <a:buClr>
                <a:srgbClr val="FF4613"/>
              </a:buClr>
              <a:buNone/>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a:lnSpc>
                <a:spcPct val="100000"/>
              </a:lnSpc>
              <a:spcBef>
                <a:spcPts val="0"/>
              </a:spcBef>
              <a:buClr>
                <a:srgbClr val="FF4613"/>
              </a:buClr>
            </a:pPr>
            <a:endParaRPr lang="en-US" sz="2800" dirty="0">
              <a:solidFill>
                <a:schemeClr val="tx1"/>
              </a:solidFill>
            </a:endParaRPr>
          </a:p>
          <a:p>
            <a:pPr marL="0" indent="0">
              <a:lnSpc>
                <a:spcPct val="100000"/>
              </a:lnSpc>
              <a:spcBef>
                <a:spcPts val="0"/>
              </a:spcBef>
              <a:buClr>
                <a:srgbClr val="FF4613"/>
              </a:buClr>
              <a:buNone/>
            </a:pPr>
            <a:endParaRPr lang="en-US" sz="3000" dirty="0">
              <a:solidFill>
                <a:schemeClr val="tx1"/>
              </a:solidFill>
            </a:endParaRPr>
          </a:p>
          <a:p>
            <a:pPr marL="0" indent="0">
              <a:lnSpc>
                <a:spcPct val="100000"/>
              </a:lnSpc>
              <a:spcBef>
                <a:spcPts val="0"/>
              </a:spcBef>
              <a:buClr>
                <a:srgbClr val="FF4613"/>
              </a:buClr>
              <a:buNone/>
            </a:pPr>
            <a:endParaRPr lang="en-US" sz="3200" dirty="0">
              <a:solidFill>
                <a:schemeClr val="tx1"/>
              </a:solidFill>
            </a:endParaRPr>
          </a:p>
          <a:p>
            <a:pPr marL="456057" lvl="1" indent="0">
              <a:lnSpc>
                <a:spcPct val="100000"/>
              </a:lnSpc>
              <a:spcBef>
                <a:spcPts val="0"/>
              </a:spcBef>
              <a:buNone/>
            </a:pPr>
            <a:endParaRPr lang="en-US" sz="3200" dirty="0">
              <a:solidFill>
                <a:schemeClr val="tx1"/>
              </a:solidFill>
            </a:endParaRPr>
          </a:p>
        </p:txBody>
      </p:sp>
      <p:sp>
        <p:nvSpPr>
          <p:cNvPr id="6" name="Footer Placeholder 5"/>
          <p:cNvSpPr txBox="1">
            <a:spLocks/>
          </p:cNvSpPr>
          <p:nvPr/>
        </p:nvSpPr>
        <p:spPr>
          <a:xfrm>
            <a:off x="8160536" y="6340167"/>
            <a:ext cx="655946"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a:t>2</a:t>
            </a:r>
          </a:p>
        </p:txBody>
      </p:sp>
      <p:pic>
        <p:nvPicPr>
          <p:cNvPr id="7" name="Picture 6"/>
          <p:cNvPicPr>
            <a:picLocks noChangeAspect="1"/>
          </p:cNvPicPr>
          <p:nvPr/>
        </p:nvPicPr>
        <p:blipFill>
          <a:blip r:embed="rId2"/>
          <a:stretch>
            <a:fillRect/>
          </a:stretch>
        </p:blipFill>
        <p:spPr>
          <a:xfrm>
            <a:off x="-49714" y="1062182"/>
            <a:ext cx="9021168" cy="5566271"/>
          </a:xfrm>
          <a:prstGeom prst="rect">
            <a:avLst/>
          </a:prstGeom>
        </p:spPr>
      </p:pic>
      <p:sp>
        <p:nvSpPr>
          <p:cNvPr id="8" name="Footer Placeholder 5"/>
          <p:cNvSpPr txBox="1">
            <a:spLocks/>
          </p:cNvSpPr>
          <p:nvPr/>
        </p:nvSpPr>
        <p:spPr>
          <a:xfrm>
            <a:off x="8264535" y="6268955"/>
            <a:ext cx="655946"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5</a:t>
            </a:r>
          </a:p>
        </p:txBody>
      </p:sp>
    </p:spTree>
    <p:extLst>
      <p:ext uri="{BB962C8B-B14F-4D97-AF65-F5344CB8AC3E}">
        <p14:creationId xmlns:p14="http://schemas.microsoft.com/office/powerpoint/2010/main" val="25580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b="1" dirty="0"/>
          </a:p>
        </p:txBody>
      </p:sp>
      <p:sp>
        <p:nvSpPr>
          <p:cNvPr id="7" name="Title 1"/>
          <p:cNvSpPr>
            <a:spLocks noGrp="1"/>
          </p:cNvSpPr>
          <p:nvPr>
            <p:ph type="title"/>
          </p:nvPr>
        </p:nvSpPr>
        <p:spPr>
          <a:xfrm>
            <a:off x="-64654" y="0"/>
            <a:ext cx="8292092" cy="603489"/>
          </a:xfrm>
        </p:spPr>
        <p:txBody>
          <a:bodyPr>
            <a:noAutofit/>
          </a:bodyPr>
          <a:lstStyle/>
          <a:p>
            <a:r>
              <a:rPr lang="en-US" sz="3200" b="1" dirty="0">
                <a:latin typeface="Century Gothic" panose="020B0502020202020204" pitchFamily="34" charset="0"/>
              </a:rPr>
              <a:t>How STI disrupts socio-technical systems giving rise to new regimes society The multi-level perspective to deep transitions utilising STI </a:t>
            </a:r>
          </a:p>
        </p:txBody>
      </p:sp>
      <p:pic>
        <p:nvPicPr>
          <p:cNvPr id="5" name="Picture 4">
            <a:extLst>
              <a:ext uri="{FF2B5EF4-FFF2-40B4-BE49-F238E27FC236}">
                <a16:creationId xmlns:a16="http://schemas.microsoft.com/office/drawing/2014/main" id="{92B5C80F-3438-42C6-8A60-41A010CF145D}"/>
              </a:ext>
            </a:extLst>
          </p:cNvPr>
          <p:cNvPicPr>
            <a:picLocks noChangeAspect="1"/>
          </p:cNvPicPr>
          <p:nvPr/>
        </p:nvPicPr>
        <p:blipFill>
          <a:blip r:embed="rId2"/>
          <a:stretch>
            <a:fillRect/>
          </a:stretch>
        </p:blipFill>
        <p:spPr>
          <a:xfrm>
            <a:off x="83127" y="1226510"/>
            <a:ext cx="9060873" cy="5477852"/>
          </a:xfrm>
          <a:prstGeom prst="rect">
            <a:avLst/>
          </a:prstGeom>
        </p:spPr>
      </p:pic>
      <p:sp>
        <p:nvSpPr>
          <p:cNvPr id="8" name="Footer Placeholder 5"/>
          <p:cNvSpPr txBox="1">
            <a:spLocks/>
          </p:cNvSpPr>
          <p:nvPr/>
        </p:nvSpPr>
        <p:spPr>
          <a:xfrm>
            <a:off x="8160536" y="6340167"/>
            <a:ext cx="655946"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a:t>6</a:t>
            </a:r>
          </a:p>
        </p:txBody>
      </p:sp>
    </p:spTree>
    <p:extLst>
      <p:ext uri="{BB962C8B-B14F-4D97-AF65-F5344CB8AC3E}">
        <p14:creationId xmlns:p14="http://schemas.microsoft.com/office/powerpoint/2010/main" val="2479997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b="1" dirty="0"/>
          </a:p>
        </p:txBody>
      </p:sp>
      <p:sp>
        <p:nvSpPr>
          <p:cNvPr id="7" name="Title 1"/>
          <p:cNvSpPr>
            <a:spLocks noGrp="1"/>
          </p:cNvSpPr>
          <p:nvPr>
            <p:ph type="title"/>
          </p:nvPr>
        </p:nvSpPr>
        <p:spPr>
          <a:xfrm>
            <a:off x="0" y="68239"/>
            <a:ext cx="8623431" cy="603489"/>
          </a:xfrm>
        </p:spPr>
        <p:txBody>
          <a:bodyPr>
            <a:noAutofit/>
          </a:bodyPr>
          <a:lstStyle/>
          <a:p>
            <a:r>
              <a:rPr lang="en-US" sz="3200" b="1" dirty="0">
                <a:latin typeface="Century Gothic" panose="020B0502020202020204" pitchFamily="34" charset="0"/>
              </a:rPr>
              <a:t>Example of disruption: Artificial Intelligence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1" y="988292"/>
            <a:ext cx="8917709" cy="5629108"/>
          </a:xfrm>
          <a:prstGeom prst="rect">
            <a:avLst/>
          </a:prstGeom>
        </p:spPr>
      </p:pic>
      <p:sp>
        <p:nvSpPr>
          <p:cNvPr id="5" name="Footer Placeholder 5"/>
          <p:cNvSpPr txBox="1">
            <a:spLocks/>
          </p:cNvSpPr>
          <p:nvPr/>
        </p:nvSpPr>
        <p:spPr>
          <a:xfrm>
            <a:off x="8322067" y="6503541"/>
            <a:ext cx="503433" cy="246579"/>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7</a:t>
            </a:r>
          </a:p>
        </p:txBody>
      </p:sp>
    </p:spTree>
    <p:extLst>
      <p:ext uri="{BB962C8B-B14F-4D97-AF65-F5344CB8AC3E}">
        <p14:creationId xmlns:p14="http://schemas.microsoft.com/office/powerpoint/2010/main" val="142277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7973" y="0"/>
            <a:ext cx="8488509" cy="917763"/>
          </a:xfrm>
        </p:spPr>
        <p:txBody>
          <a:bodyPr>
            <a:noAutofit/>
          </a:bodyPr>
          <a:lstStyle/>
          <a:p>
            <a:r>
              <a:rPr lang="en-US" sz="3400" b="1" dirty="0">
                <a:latin typeface="Century Gothic" panose="020B0502020202020204" pitchFamily="34" charset="0"/>
              </a:rPr>
              <a:t>Analysis and processes linking the White Paper and the Decadal Plan</a:t>
            </a:r>
          </a:p>
        </p:txBody>
      </p:sp>
      <p:sp>
        <p:nvSpPr>
          <p:cNvPr id="5" name="Subtitle 2"/>
          <p:cNvSpPr>
            <a:spLocks noGrp="1"/>
          </p:cNvSpPr>
          <p:nvPr>
            <p:ph idx="1"/>
          </p:nvPr>
        </p:nvSpPr>
        <p:spPr>
          <a:xfrm>
            <a:off x="122831" y="1077598"/>
            <a:ext cx="8908478" cy="5262569"/>
          </a:xfrm>
        </p:spPr>
        <p:txBody>
          <a:bodyPr>
            <a:noAutofit/>
          </a:bodyPr>
          <a:lstStyle/>
          <a:p>
            <a:pPr>
              <a:lnSpc>
                <a:spcPct val="140000"/>
              </a:lnSpc>
              <a:spcBef>
                <a:spcPts val="0"/>
              </a:spcBef>
              <a:buClr>
                <a:srgbClr val="FF4613"/>
              </a:buClr>
            </a:pPr>
            <a:endParaRPr lang="en-US" sz="2400" dirty="0">
              <a:solidFill>
                <a:schemeClr val="tx1"/>
              </a:solidFill>
              <a:latin typeface="Century Gothic" panose="020B0502020202020204" pitchFamily="34" charset="0"/>
            </a:endParaRPr>
          </a:p>
          <a:p>
            <a:pPr>
              <a:lnSpc>
                <a:spcPct val="140000"/>
              </a:lnSpc>
              <a:spcBef>
                <a:spcPts val="0"/>
              </a:spcBef>
              <a:buClr>
                <a:srgbClr val="FF4613"/>
              </a:buClr>
            </a:pPr>
            <a:endParaRPr lang="en-US" sz="2400" dirty="0">
              <a:solidFill>
                <a:schemeClr val="tx1"/>
              </a:solidFill>
              <a:latin typeface="Century Gothic" panose="020B0502020202020204" pitchFamily="34" charset="0"/>
            </a:endParaRPr>
          </a:p>
          <a:p>
            <a:pPr marL="0" indent="0">
              <a:lnSpc>
                <a:spcPct val="140000"/>
              </a:lnSpc>
              <a:spcBef>
                <a:spcPts val="0"/>
              </a:spcBef>
              <a:buClr>
                <a:srgbClr val="FF4613"/>
              </a:buClr>
              <a:buNone/>
            </a:pPr>
            <a:endParaRPr lang="en-US" sz="2400" dirty="0">
              <a:solidFill>
                <a:schemeClr val="tx1"/>
              </a:solidFill>
              <a:latin typeface="Century Gothic" panose="020B0502020202020204" pitchFamily="34" charset="0"/>
            </a:endParaRPr>
          </a:p>
          <a:p>
            <a:pPr marL="982663"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marL="456057" lvl="1"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a:lnSpc>
                <a:spcPct val="140000"/>
              </a:lnSpc>
              <a:spcBef>
                <a:spcPts val="0"/>
              </a:spcBef>
              <a:buClr>
                <a:srgbClr val="FF4613"/>
              </a:buClr>
              <a:buFont typeface="Wingdings" panose="05000000000000000000" pitchFamily="2" charset="2"/>
              <a:buChar char="Ø"/>
            </a:pPr>
            <a:endParaRPr lang="en-US" sz="2000" dirty="0">
              <a:solidFill>
                <a:schemeClr val="tx1"/>
              </a:solidFill>
              <a:latin typeface="Century Gothic" panose="020B0502020202020204" pitchFamily="34" charset="0"/>
            </a:endParaRPr>
          </a:p>
          <a:p>
            <a:pPr>
              <a:lnSpc>
                <a:spcPct val="140000"/>
              </a:lnSpc>
              <a:spcBef>
                <a:spcPts val="0"/>
              </a:spcBef>
              <a:buClr>
                <a:srgbClr val="FF4613"/>
              </a:buClr>
              <a:buFont typeface="Wingdings" panose="05000000000000000000" pitchFamily="2" charset="2"/>
              <a:buChar char="Ø"/>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marL="0"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a:lnSpc>
                <a:spcPct val="140000"/>
              </a:lnSpc>
              <a:spcBef>
                <a:spcPts val="0"/>
              </a:spcBef>
              <a:buClr>
                <a:srgbClr val="FF4613"/>
              </a:buClr>
            </a:pPr>
            <a:endParaRPr lang="en-US" sz="2000" dirty="0">
              <a:solidFill>
                <a:schemeClr val="tx1"/>
              </a:solidFill>
              <a:latin typeface="Century Gothic" panose="020B0502020202020204" pitchFamily="34" charset="0"/>
            </a:endParaRPr>
          </a:p>
          <a:p>
            <a:pPr marL="0"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marL="0" indent="0">
              <a:lnSpc>
                <a:spcPct val="140000"/>
              </a:lnSpc>
              <a:spcBef>
                <a:spcPts val="0"/>
              </a:spcBef>
              <a:buClr>
                <a:srgbClr val="FF4613"/>
              </a:buClr>
              <a:buNone/>
            </a:pPr>
            <a:endParaRPr lang="en-US" sz="2000" dirty="0">
              <a:solidFill>
                <a:schemeClr val="tx1"/>
              </a:solidFill>
              <a:latin typeface="Century Gothic" panose="020B0502020202020204" pitchFamily="34" charset="0"/>
            </a:endParaRPr>
          </a:p>
          <a:p>
            <a:pPr marL="456057" lvl="1" indent="0">
              <a:lnSpc>
                <a:spcPct val="140000"/>
              </a:lnSpc>
              <a:spcBef>
                <a:spcPts val="0"/>
              </a:spcBef>
              <a:buNone/>
            </a:pPr>
            <a:endParaRPr lang="en-US" sz="2000" dirty="0">
              <a:solidFill>
                <a:schemeClr val="tx1"/>
              </a:solidFill>
              <a:latin typeface="Century Gothic" panose="020B0502020202020204" pitchFamily="34" charset="0"/>
            </a:endParaRPr>
          </a:p>
        </p:txBody>
      </p:sp>
      <p:sp>
        <p:nvSpPr>
          <p:cNvPr id="6" name="Footer Placeholder 5"/>
          <p:cNvSpPr txBox="1">
            <a:spLocks/>
          </p:cNvSpPr>
          <p:nvPr/>
        </p:nvSpPr>
        <p:spPr>
          <a:xfrm>
            <a:off x="8160536" y="6340167"/>
            <a:ext cx="655946"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dirty="0"/>
              <a:t>8</a:t>
            </a:r>
          </a:p>
        </p:txBody>
      </p:sp>
      <p:graphicFrame>
        <p:nvGraphicFramePr>
          <p:cNvPr id="8" name="Diagram 7"/>
          <p:cNvGraphicFramePr/>
          <p:nvPr>
            <p:extLst>
              <p:ext uri="{D42A27DB-BD31-4B8C-83A1-F6EECF244321}">
                <p14:modId xmlns:p14="http://schemas.microsoft.com/office/powerpoint/2010/main" val="412978827"/>
              </p:ext>
            </p:extLst>
          </p:nvPr>
        </p:nvGraphicFramePr>
        <p:xfrm>
          <a:off x="164066" y="1077598"/>
          <a:ext cx="8051591" cy="5621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084394" y="1501254"/>
            <a:ext cx="2210937" cy="923330"/>
          </a:xfrm>
          <a:prstGeom prst="rect">
            <a:avLst/>
          </a:prstGeom>
          <a:noFill/>
          <a:ln w="38100">
            <a:solidFill>
              <a:srgbClr val="0070C0"/>
            </a:solidFill>
          </a:ln>
        </p:spPr>
        <p:txBody>
          <a:bodyPr wrap="square" rtlCol="0">
            <a:spAutoFit/>
          </a:bodyPr>
          <a:lstStyle/>
          <a:p>
            <a:r>
              <a:rPr lang="en-US" sz="1800" b="1" dirty="0"/>
              <a:t>White Paper: </a:t>
            </a:r>
            <a:r>
              <a:rPr lang="en-US" sz="1800" dirty="0"/>
              <a:t>High-level </a:t>
            </a:r>
            <a:r>
              <a:rPr lang="en-US" sz="1800" dirty="0">
                <a:solidFill>
                  <a:srgbClr val="FF0000"/>
                </a:solidFill>
              </a:rPr>
              <a:t>long-term </a:t>
            </a:r>
            <a:r>
              <a:rPr lang="en-US" sz="1800" dirty="0"/>
              <a:t>policy intent</a:t>
            </a:r>
          </a:p>
        </p:txBody>
      </p:sp>
      <p:sp>
        <p:nvSpPr>
          <p:cNvPr id="10" name="TextBox 9"/>
          <p:cNvSpPr txBox="1"/>
          <p:nvPr/>
        </p:nvSpPr>
        <p:spPr>
          <a:xfrm>
            <a:off x="5800299" y="1083239"/>
            <a:ext cx="3005300" cy="1200329"/>
          </a:xfrm>
          <a:prstGeom prst="rect">
            <a:avLst/>
          </a:prstGeom>
          <a:noFill/>
          <a:ln w="38100">
            <a:solidFill>
              <a:srgbClr val="0070C0"/>
            </a:solidFill>
          </a:ln>
        </p:spPr>
        <p:txBody>
          <a:bodyPr wrap="square" rtlCol="0">
            <a:spAutoFit/>
          </a:bodyPr>
          <a:lstStyle/>
          <a:p>
            <a:r>
              <a:rPr lang="en-US" sz="1800" b="1" dirty="0"/>
              <a:t>Decadal Plan:  </a:t>
            </a:r>
            <a:r>
              <a:rPr lang="en-US" sz="1800" dirty="0">
                <a:solidFill>
                  <a:srgbClr val="FF0000"/>
                </a:solidFill>
              </a:rPr>
              <a:t>Medium-term</a:t>
            </a:r>
            <a:r>
              <a:rPr lang="en-US" sz="1800" dirty="0"/>
              <a:t> detail on what, technology focus areas, how, who, when, resources, risks, indicators</a:t>
            </a:r>
          </a:p>
        </p:txBody>
      </p:sp>
      <p:sp>
        <p:nvSpPr>
          <p:cNvPr id="11" name="TextBox 10"/>
          <p:cNvSpPr txBox="1"/>
          <p:nvPr/>
        </p:nvSpPr>
        <p:spPr>
          <a:xfrm>
            <a:off x="2893718" y="4396038"/>
            <a:ext cx="1296144" cy="2031325"/>
          </a:xfrm>
          <a:prstGeom prst="rect">
            <a:avLst/>
          </a:prstGeom>
          <a:noFill/>
        </p:spPr>
        <p:txBody>
          <a:bodyPr wrap="square" rtlCol="0">
            <a:spAutoFit/>
          </a:bodyPr>
          <a:lstStyle/>
          <a:p>
            <a:r>
              <a:rPr lang="en-US" sz="1800" b="1" dirty="0"/>
              <a:t>Foresight study </a:t>
            </a:r>
          </a:p>
          <a:p>
            <a:endParaRPr lang="en-US" sz="1800" b="1" dirty="0"/>
          </a:p>
          <a:p>
            <a:r>
              <a:rPr lang="en-US" sz="1800" b="1" dirty="0"/>
              <a:t>Framework for a decadal plan</a:t>
            </a:r>
          </a:p>
        </p:txBody>
      </p:sp>
    </p:spTree>
    <p:extLst>
      <p:ext uri="{BB962C8B-B14F-4D97-AF65-F5344CB8AC3E}">
        <p14:creationId xmlns:p14="http://schemas.microsoft.com/office/powerpoint/2010/main" val="3707192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0E7BD4F8A07447A09BBC38C0E0D34A" ma:contentTypeVersion="14" ma:contentTypeDescription="Create a new document." ma:contentTypeScope="" ma:versionID="8aa04423d87ec4d0219f33130467eb63">
  <xsd:schema xmlns:xsd="http://www.w3.org/2001/XMLSchema" xmlns:xs="http://www.w3.org/2001/XMLSchema" xmlns:p="http://schemas.microsoft.com/office/2006/metadata/properties" xmlns:ns3="41a817c9-f165-4cfb-ab80-b275888bfe2e" xmlns:ns4="9d070b05-9e7f-4a89-9084-58b296af5c8b" targetNamespace="http://schemas.microsoft.com/office/2006/metadata/properties" ma:root="true" ma:fieldsID="4d9f6be8493efe9f437dcd62759cf667" ns3:_="" ns4:_="">
    <xsd:import namespace="41a817c9-f165-4cfb-ab80-b275888bfe2e"/>
    <xsd:import namespace="9d070b05-9e7f-4a89-9084-58b296af5c8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a817c9-f165-4cfb-ab80-b275888bfe2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070b05-9e7f-4a89-9084-58b296af5c8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F2EF29-EE27-4E8C-A63E-563823A22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a817c9-f165-4cfb-ab80-b275888bfe2e"/>
    <ds:schemaRef ds:uri="9d070b05-9e7f-4a89-9084-58b296af5c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14CAA2-BE65-4018-9302-D05179D54801}">
  <ds:schemaRefs>
    <ds:schemaRef ds:uri="http://schemas.microsoft.com/sharepoint/v3/contenttype/forms"/>
  </ds:schemaRefs>
</ds:datastoreItem>
</file>

<file path=customXml/itemProps3.xml><?xml version="1.0" encoding="utf-8"?>
<ds:datastoreItem xmlns:ds="http://schemas.openxmlformats.org/officeDocument/2006/customXml" ds:itemID="{9424A6D4-54B8-4B29-BFE5-C9E3D7FDF6EB}">
  <ds:schemaRefs>
    <ds:schemaRef ds:uri="41a817c9-f165-4cfb-ab80-b275888bfe2e"/>
    <ds:schemaRef ds:uri="http://schemas.microsoft.com/office/2006/metadata/properties"/>
    <ds:schemaRef ds:uri="http://www.w3.org/XML/1998/namespace"/>
    <ds:schemaRef ds:uri="http://purl.org/dc/elements/1.1/"/>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9d070b05-9e7f-4a89-9084-58b296af5c8b"/>
  </ds:schemaRefs>
</ds:datastoreItem>
</file>

<file path=docProps/app.xml><?xml version="1.0" encoding="utf-8"?>
<Properties xmlns="http://schemas.openxmlformats.org/officeDocument/2006/extended-properties" xmlns:vt="http://schemas.openxmlformats.org/officeDocument/2006/docPropsVTypes">
  <Template>Office Theme</Template>
  <TotalTime>19871</TotalTime>
  <Words>4110</Words>
  <Application>Microsoft Office PowerPoint</Application>
  <PresentationFormat>Custom</PresentationFormat>
  <Paragraphs>731</Paragraphs>
  <Slides>51</Slides>
  <Notes>13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51</vt:i4>
      </vt:variant>
    </vt:vector>
  </HeadingPairs>
  <TitlesOfParts>
    <vt:vector size="64" baseType="lpstr">
      <vt:lpstr>Arial</vt:lpstr>
      <vt:lpstr>Arial Narrow</vt:lpstr>
      <vt:lpstr>Calibri</vt:lpstr>
      <vt:lpstr>Century Gothic</vt:lpstr>
      <vt:lpstr>Roboto</vt:lpstr>
      <vt:lpstr>Roboto Condensed</vt:lpstr>
      <vt:lpstr>Times New Roman</vt:lpstr>
      <vt:lpstr>Wingdings</vt:lpstr>
      <vt:lpstr>Office Theme</vt:lpstr>
      <vt:lpstr>1_Office Theme</vt:lpstr>
      <vt:lpstr>2_Office Theme</vt:lpstr>
      <vt:lpstr>3_Office Theme</vt:lpstr>
      <vt:lpstr>4_Office Theme</vt:lpstr>
      <vt:lpstr>Contents</vt:lpstr>
      <vt:lpstr>Outline of presentation</vt:lpstr>
      <vt:lpstr>Purpose of the presentation</vt:lpstr>
      <vt:lpstr>Theme: 2019 White Paper on Science, Technology and Innovation</vt:lpstr>
      <vt:lpstr>The context for the 2019 White Paper on Science, Technology and Innovation</vt:lpstr>
      <vt:lpstr>Socio-technical systems: An example</vt:lpstr>
      <vt:lpstr>How STI disrupts socio-technical systems giving rise to new regimes society The multi-level perspective to deep transitions utilising STI </vt:lpstr>
      <vt:lpstr>Example of disruption: Artificial Intelligence</vt:lpstr>
      <vt:lpstr>Analysis and processes linking the White Paper and the Decadal Plan</vt:lpstr>
      <vt:lpstr>Philosophy underlying the Decadal Plan</vt:lpstr>
      <vt:lpstr>PowerPoint Presentation</vt:lpstr>
      <vt:lpstr>PowerPoint Presentation</vt:lpstr>
      <vt:lpstr>Societal Grand Challenges in Decadal Plan</vt:lpstr>
      <vt:lpstr>STI programmes highlighted in Decadal Plan</vt:lpstr>
      <vt:lpstr>Growing the South Africa economy</vt:lpstr>
      <vt:lpstr>Modernising Existing Industries: Agriculture</vt:lpstr>
      <vt:lpstr>Modernising Existing Industries: Manufacturing</vt:lpstr>
      <vt:lpstr>Modernising Existing Industries: Mining</vt:lpstr>
      <vt:lpstr>Catalytic Projects</vt:lpstr>
      <vt:lpstr>Example of energy transition: Platinum Valley            Hydrogen Valley</vt:lpstr>
      <vt:lpstr> </vt:lpstr>
      <vt:lpstr>Key Actions and Milestones</vt:lpstr>
      <vt:lpstr>CoalCO2-X Programme</vt:lpstr>
      <vt:lpstr>PowerPoint Presentation</vt:lpstr>
      <vt:lpstr>Science &amp; Innovation policy coherence and programme coordination</vt:lpstr>
      <vt:lpstr>The TORs of the coordination structures and the role of the DSI </vt:lpstr>
      <vt:lpstr>Governance principles for the STI Thematic Priorities (1)</vt:lpstr>
      <vt:lpstr>Governance principles for the STI Thematic Priorities (2)</vt:lpstr>
      <vt:lpstr>Innovation and Skills Compact: Purpose</vt:lpstr>
      <vt:lpstr>PowerPoint Presentation</vt:lpstr>
      <vt:lpstr>PowerPoint Presentation</vt:lpstr>
      <vt:lpstr>Proposed priorities of the Innovation and Skills Compact </vt:lpstr>
      <vt:lpstr>Decadal Plan: SMM for Science and Innovation across government &amp; funding sources </vt:lpstr>
      <vt:lpstr>PowerPoint Presentation</vt:lpstr>
      <vt:lpstr>South Africa’s GERD/GDP targets</vt:lpstr>
      <vt:lpstr>Estimation of required GERD by 2024 and 2030</vt:lpstr>
      <vt:lpstr>GERD as percentage of GDP  (R&amp;D Intensity) (2010/11 - 2019/20)</vt:lpstr>
      <vt:lpstr>PowerPoint Presentation</vt:lpstr>
      <vt:lpstr>STI Budget Allocation Challenges</vt:lpstr>
      <vt:lpstr>Background of STI Budget Coordination</vt:lpstr>
      <vt:lpstr>Budget Coordination progress</vt:lpstr>
      <vt:lpstr>Input endorsed by IMC </vt:lpstr>
      <vt:lpstr>Next steps for Budget Coordination </vt:lpstr>
      <vt:lpstr>PowerPoint Presentation</vt:lpstr>
      <vt:lpstr>PowerPoint Presentation</vt:lpstr>
      <vt:lpstr>PowerPoint Presentation</vt:lpstr>
      <vt:lpstr>Excellent attendance of the inaugural Science &amp; Innovation IMC</vt:lpstr>
      <vt:lpstr>Feedback from the IMC (1)</vt:lpstr>
      <vt:lpstr>Feedback from the IMC (2)</vt:lpstr>
      <vt:lpstr>Feedback from the IMC (3)</vt:lpstr>
      <vt:lpstr>Feedback from the IMC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Shereen Cassiem</cp:lastModifiedBy>
  <cp:revision>1188</cp:revision>
  <cp:lastPrinted>2022-06-01T08:17:17Z</cp:lastPrinted>
  <dcterms:created xsi:type="dcterms:W3CDTF">2018-03-06T16:17:46Z</dcterms:created>
  <dcterms:modified xsi:type="dcterms:W3CDTF">2022-06-02T09:02:27Z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0x0101003C0E7BD4F8A07447A09BBC38C0E0D34A</vt:lpwstr>
  </property>
</Properties>
</file>