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92" r:id="rId4"/>
    <p:sldId id="268" r:id="rId5"/>
    <p:sldId id="277" r:id="rId6"/>
    <p:sldId id="278" r:id="rId7"/>
    <p:sldId id="280" r:id="rId8"/>
    <p:sldId id="279" r:id="rId9"/>
    <p:sldId id="263" r:id="rId10"/>
    <p:sldId id="281" r:id="rId11"/>
    <p:sldId id="282" r:id="rId12"/>
    <p:sldId id="283" r:id="rId13"/>
    <p:sldId id="284" r:id="rId14"/>
    <p:sldId id="285" r:id="rId15"/>
    <p:sldId id="287" r:id="rId16"/>
    <p:sldId id="288" r:id="rId17"/>
    <p:sldId id="286" r:id="rId18"/>
    <p:sldId id="289" r:id="rId19"/>
    <p:sldId id="290" r:id="rId20"/>
    <p:sldId id="291" r:id="rId21"/>
    <p:sldId id="267" r:id="rId22"/>
    <p:sldId id="269"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B1724"/>
    <a:srgbClr val="B91F3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107" autoAdjust="0"/>
    <p:restoredTop sz="94660"/>
  </p:normalViewPr>
  <p:slideViewPr>
    <p:cSldViewPr snapToGrid="0">
      <p:cViewPr varScale="1">
        <p:scale>
          <a:sx n="73" d="100"/>
          <a:sy n="73" d="100"/>
        </p:scale>
        <p:origin x="246"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297D3E-CE27-4385-8409-22E8E0DEB761}" type="datetimeFigureOut">
              <a:rPr lang="en-ZA" smtClean="0"/>
              <a:t>2022/06/03</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E44E8B-AC65-4E38-A57A-A1FB4ED4F45C}" type="slidenum">
              <a:rPr lang="en-ZA" smtClean="0"/>
              <a:t>‹#›</a:t>
            </a:fld>
            <a:endParaRPr lang="en-ZA"/>
          </a:p>
        </p:txBody>
      </p:sp>
    </p:spTree>
    <p:extLst>
      <p:ext uri="{BB962C8B-B14F-4D97-AF65-F5344CB8AC3E}">
        <p14:creationId xmlns:p14="http://schemas.microsoft.com/office/powerpoint/2010/main" val="880100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A hand holding an object in his hand&#10;&#10;Description automatically generated">
            <a:extLst>
              <a:ext uri="{FF2B5EF4-FFF2-40B4-BE49-F238E27FC236}">
                <a16:creationId xmlns:a16="http://schemas.microsoft.com/office/drawing/2014/main" id="{26DAFA9C-73FB-4049-A0B4-7A2DE2651B8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 y="-13003"/>
            <a:ext cx="12192000" cy="6871003"/>
          </a:xfrm>
          <a:prstGeom prst="rect">
            <a:avLst/>
          </a:prstGeom>
        </p:spPr>
      </p:pic>
      <p:sp>
        <p:nvSpPr>
          <p:cNvPr id="10" name="Rectangle 9">
            <a:extLst>
              <a:ext uri="{FF2B5EF4-FFF2-40B4-BE49-F238E27FC236}">
                <a16:creationId xmlns:a16="http://schemas.microsoft.com/office/drawing/2014/main" id="{5A886C9A-C6B5-4019-A74C-429478750DD8}"/>
              </a:ext>
            </a:extLst>
          </p:cNvPr>
          <p:cNvSpPr/>
          <p:nvPr userDrawn="1"/>
        </p:nvSpPr>
        <p:spPr>
          <a:xfrm>
            <a:off x="4130963" y="1976582"/>
            <a:ext cx="8061035" cy="3281218"/>
          </a:xfrm>
          <a:prstGeom prst="rect">
            <a:avLst/>
          </a:prstGeom>
          <a:gradFill flip="none" rotWithShape="1">
            <a:gsLst>
              <a:gs pos="0">
                <a:schemeClr val="bg1">
                  <a:alpha val="0"/>
                </a:schemeClr>
              </a:gs>
              <a:gs pos="75000">
                <a:srgbClr val="FFFFFF"/>
              </a:gs>
              <a:gs pos="50000">
                <a:schemeClr val="bg1">
                  <a:alpha val="50000"/>
                </a:schemeClr>
              </a:gs>
              <a:gs pos="100000">
                <a:schemeClr val="bg1"/>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pic>
        <p:nvPicPr>
          <p:cNvPr id="12" name="Picture 11" descr="Logo&#10;&#10;Description automatically generated">
            <a:extLst>
              <a:ext uri="{FF2B5EF4-FFF2-40B4-BE49-F238E27FC236}">
                <a16:creationId xmlns:a16="http://schemas.microsoft.com/office/drawing/2014/main" id="{07CEEF7C-84C6-4D82-838D-2C7A9A75FB4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781309" y="3083732"/>
            <a:ext cx="2007666" cy="1066918"/>
          </a:xfrm>
          <a:prstGeom prst="rect">
            <a:avLst/>
          </a:prstGeom>
        </p:spPr>
      </p:pic>
      <p:sp>
        <p:nvSpPr>
          <p:cNvPr id="13" name="Rectangle 12">
            <a:extLst>
              <a:ext uri="{FF2B5EF4-FFF2-40B4-BE49-F238E27FC236}">
                <a16:creationId xmlns:a16="http://schemas.microsoft.com/office/drawing/2014/main" id="{8B1CF0AF-6419-4F0D-B78E-0E2C01250421}"/>
              </a:ext>
            </a:extLst>
          </p:cNvPr>
          <p:cNvSpPr/>
          <p:nvPr userDrawn="1"/>
        </p:nvSpPr>
        <p:spPr>
          <a:xfrm>
            <a:off x="838200" y="1984665"/>
            <a:ext cx="3292764" cy="3292764"/>
          </a:xfrm>
          <a:prstGeom prst="rect">
            <a:avLst/>
          </a:prstGeom>
          <a:solidFill>
            <a:schemeClr val="accent2">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1B1F835F-CDB0-40A9-9A4F-B456BD4C3DA2}"/>
              </a:ext>
            </a:extLst>
          </p:cNvPr>
          <p:cNvSpPr>
            <a:spLocks noGrp="1"/>
          </p:cNvSpPr>
          <p:nvPr>
            <p:ph type="ctrTitle"/>
          </p:nvPr>
        </p:nvSpPr>
        <p:spPr>
          <a:xfrm>
            <a:off x="4409440" y="2125871"/>
            <a:ext cx="5371866" cy="2174068"/>
          </a:xfrm>
        </p:spPr>
        <p:txBody>
          <a:bodyPr anchor="b">
            <a:noAutofit/>
          </a:bodyPr>
          <a:lstStyle>
            <a:lvl1pPr algn="l">
              <a:defRPr sz="5400">
                <a:solidFill>
                  <a:schemeClr val="tx1">
                    <a:lumMod val="75000"/>
                    <a:lumOff val="25000"/>
                  </a:schemeClr>
                </a:solidFill>
              </a:defRPr>
            </a:lvl1pPr>
          </a:lstStyle>
          <a:p>
            <a:r>
              <a:rPr lang="en-US" dirty="0"/>
              <a:t>Click to edit Master title style</a:t>
            </a:r>
            <a:endParaRPr lang="en-ZA" dirty="0"/>
          </a:p>
        </p:txBody>
      </p:sp>
      <p:sp>
        <p:nvSpPr>
          <p:cNvPr id="3" name="Subtitle 2">
            <a:extLst>
              <a:ext uri="{FF2B5EF4-FFF2-40B4-BE49-F238E27FC236}">
                <a16:creationId xmlns:a16="http://schemas.microsoft.com/office/drawing/2014/main" id="{822B9FB6-70AD-401F-B3B1-FA56734170A1}"/>
              </a:ext>
            </a:extLst>
          </p:cNvPr>
          <p:cNvSpPr>
            <a:spLocks noGrp="1"/>
          </p:cNvSpPr>
          <p:nvPr>
            <p:ph type="subTitle" idx="1"/>
          </p:nvPr>
        </p:nvSpPr>
        <p:spPr>
          <a:xfrm>
            <a:off x="4409440" y="4363290"/>
            <a:ext cx="5371866" cy="876160"/>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ZA" dirty="0"/>
          </a:p>
        </p:txBody>
      </p:sp>
      <p:sp>
        <p:nvSpPr>
          <p:cNvPr id="4" name="Date Placeholder 3">
            <a:extLst>
              <a:ext uri="{FF2B5EF4-FFF2-40B4-BE49-F238E27FC236}">
                <a16:creationId xmlns:a16="http://schemas.microsoft.com/office/drawing/2014/main" id="{9977A3F9-8BE7-48A3-A74C-0954F5B5C2EC}"/>
              </a:ext>
            </a:extLst>
          </p:cNvPr>
          <p:cNvSpPr>
            <a:spLocks noGrp="1"/>
          </p:cNvSpPr>
          <p:nvPr>
            <p:ph type="dt" sz="half" idx="10"/>
          </p:nvPr>
        </p:nvSpPr>
        <p:spPr>
          <a:xfrm>
            <a:off x="838200" y="6343347"/>
            <a:ext cx="2743200" cy="365125"/>
          </a:xfrm>
        </p:spPr>
        <p:txBody>
          <a:bodyPr/>
          <a:lstStyle>
            <a:lvl1pPr>
              <a:defRPr>
                <a:solidFill>
                  <a:schemeClr val="bg1"/>
                </a:solidFill>
              </a:defRPr>
            </a:lvl1pPr>
          </a:lstStyle>
          <a:p>
            <a:fld id="{D38F0A8A-688E-4FBA-8CD0-B20CE5D9122E}" type="datetimeFigureOut">
              <a:rPr lang="en-ZA" smtClean="0"/>
              <a:pPr/>
              <a:t>2022/06/03</a:t>
            </a:fld>
            <a:endParaRPr lang="en-ZA"/>
          </a:p>
        </p:txBody>
      </p:sp>
      <p:sp>
        <p:nvSpPr>
          <p:cNvPr id="5" name="Footer Placeholder 4">
            <a:extLst>
              <a:ext uri="{FF2B5EF4-FFF2-40B4-BE49-F238E27FC236}">
                <a16:creationId xmlns:a16="http://schemas.microsoft.com/office/drawing/2014/main" id="{1B613BF5-66E2-46AA-8199-4695DA9E37C1}"/>
              </a:ext>
            </a:extLst>
          </p:cNvPr>
          <p:cNvSpPr>
            <a:spLocks noGrp="1"/>
          </p:cNvSpPr>
          <p:nvPr>
            <p:ph type="ftr" sz="quarter" idx="11"/>
          </p:nvPr>
        </p:nvSpPr>
        <p:spPr>
          <a:xfrm>
            <a:off x="4038600" y="6343347"/>
            <a:ext cx="4572002" cy="365125"/>
          </a:xfrm>
        </p:spPr>
        <p:txBody>
          <a:bodyPr/>
          <a:lstStyle>
            <a:lvl1pPr>
              <a:defRPr>
                <a:solidFill>
                  <a:schemeClr val="bg1"/>
                </a:solidFill>
              </a:defRPr>
            </a:lvl1pPr>
          </a:lstStyle>
          <a:p>
            <a:endParaRPr lang="en-ZA"/>
          </a:p>
        </p:txBody>
      </p:sp>
      <p:sp>
        <p:nvSpPr>
          <p:cNvPr id="6" name="Slide Number Placeholder 5">
            <a:extLst>
              <a:ext uri="{FF2B5EF4-FFF2-40B4-BE49-F238E27FC236}">
                <a16:creationId xmlns:a16="http://schemas.microsoft.com/office/drawing/2014/main" id="{FF0255D5-F670-4C54-BB0D-0C7BF0639881}"/>
              </a:ext>
            </a:extLst>
          </p:cNvPr>
          <p:cNvSpPr>
            <a:spLocks noGrp="1"/>
          </p:cNvSpPr>
          <p:nvPr>
            <p:ph type="sldNum" sz="quarter" idx="12"/>
          </p:nvPr>
        </p:nvSpPr>
        <p:spPr/>
        <p:txBody>
          <a:bodyPr/>
          <a:lstStyle>
            <a:lvl1pPr>
              <a:defRPr>
                <a:solidFill>
                  <a:schemeClr val="bg1"/>
                </a:solidFill>
              </a:defRPr>
            </a:lvl1pPr>
          </a:lstStyle>
          <a:p>
            <a:fld id="{813D7746-E34C-4BFF-A6F0-5A974CCD96E5}" type="slidenum">
              <a:rPr lang="en-ZA" smtClean="0"/>
              <a:pPr/>
              <a:t>‹#›</a:t>
            </a:fld>
            <a:endParaRPr lang="en-ZA"/>
          </a:p>
        </p:txBody>
      </p:sp>
    </p:spTree>
    <p:extLst>
      <p:ext uri="{BB962C8B-B14F-4D97-AF65-F5344CB8AC3E}">
        <p14:creationId xmlns:p14="http://schemas.microsoft.com/office/powerpoint/2010/main" val="749642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5B8B6-C4BD-4332-86DB-22B6AF294E01}"/>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7D912098-37AA-4FA9-856A-A4FE881EAA8E}"/>
              </a:ext>
            </a:extLst>
          </p:cNvPr>
          <p:cNvSpPr>
            <a:spLocks noGrp="1"/>
          </p:cNvSpPr>
          <p:nvPr>
            <p:ph sz="half" idx="1"/>
          </p:nvPr>
        </p:nvSpPr>
        <p:spPr>
          <a:xfrm>
            <a:off x="838200" y="1615440"/>
            <a:ext cx="5181600" cy="45615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a:extLst>
              <a:ext uri="{FF2B5EF4-FFF2-40B4-BE49-F238E27FC236}">
                <a16:creationId xmlns:a16="http://schemas.microsoft.com/office/drawing/2014/main" id="{98673D29-D2B7-400F-8793-4D496ADD6CEF}"/>
              </a:ext>
            </a:extLst>
          </p:cNvPr>
          <p:cNvSpPr>
            <a:spLocks noGrp="1"/>
          </p:cNvSpPr>
          <p:nvPr>
            <p:ph sz="half" idx="2"/>
          </p:nvPr>
        </p:nvSpPr>
        <p:spPr>
          <a:xfrm>
            <a:off x="6172200" y="1615440"/>
            <a:ext cx="5181600" cy="45615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31183F62-146B-40CA-B981-910A217724AD}"/>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6" name="Footer Placeholder 5">
            <a:extLst>
              <a:ext uri="{FF2B5EF4-FFF2-40B4-BE49-F238E27FC236}">
                <a16:creationId xmlns:a16="http://schemas.microsoft.com/office/drawing/2014/main" id="{98303072-CF60-4103-BC2C-4099AE2A9937}"/>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1D7E5FBF-1CDA-406C-AE5A-AF98DDCDB2F7}"/>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51690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A4E26-BA6C-47A9-ACC9-6D9DADD71DDC}"/>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id="{4980FADC-0DF3-42D5-BAED-B11DD75B5A07}"/>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4" name="Footer Placeholder 3">
            <a:extLst>
              <a:ext uri="{FF2B5EF4-FFF2-40B4-BE49-F238E27FC236}">
                <a16:creationId xmlns:a16="http://schemas.microsoft.com/office/drawing/2014/main" id="{C17B2832-51D0-42FA-97A8-B12BBAC2BA7F}"/>
              </a:ext>
            </a:extLst>
          </p:cNvPr>
          <p:cNvSpPr>
            <a:spLocks noGrp="1"/>
          </p:cNvSpPr>
          <p:nvPr>
            <p:ph type="ftr" sz="quarter" idx="11"/>
          </p:nvPr>
        </p:nvSpPr>
        <p:spPr/>
        <p:txBody>
          <a:bodyPr/>
          <a:lstStyle/>
          <a:p>
            <a:endParaRPr lang="en-ZA"/>
          </a:p>
        </p:txBody>
      </p:sp>
      <p:sp>
        <p:nvSpPr>
          <p:cNvPr id="5" name="Slide Number Placeholder 4">
            <a:extLst>
              <a:ext uri="{FF2B5EF4-FFF2-40B4-BE49-F238E27FC236}">
                <a16:creationId xmlns:a16="http://schemas.microsoft.com/office/drawing/2014/main" id="{972878D1-B9C0-4FDA-8B5B-AF5B408B9D8D}"/>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24009321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C6E452-1B9B-4B94-BD19-78709AFADA60}"/>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3" name="Footer Placeholder 2">
            <a:extLst>
              <a:ext uri="{FF2B5EF4-FFF2-40B4-BE49-F238E27FC236}">
                <a16:creationId xmlns:a16="http://schemas.microsoft.com/office/drawing/2014/main" id="{6E5F7055-08D8-440F-91AD-1A5C65ECCA5B}"/>
              </a:ext>
            </a:extLst>
          </p:cNvPr>
          <p:cNvSpPr>
            <a:spLocks noGrp="1"/>
          </p:cNvSpPr>
          <p:nvPr>
            <p:ph type="ftr" sz="quarter" idx="11"/>
          </p:nvPr>
        </p:nvSpPr>
        <p:spPr/>
        <p:txBody>
          <a:bodyPr/>
          <a:lstStyle/>
          <a:p>
            <a:endParaRPr lang="en-ZA"/>
          </a:p>
        </p:txBody>
      </p:sp>
      <p:sp>
        <p:nvSpPr>
          <p:cNvPr id="4" name="Slide Number Placeholder 3">
            <a:extLst>
              <a:ext uri="{FF2B5EF4-FFF2-40B4-BE49-F238E27FC236}">
                <a16:creationId xmlns:a16="http://schemas.microsoft.com/office/drawing/2014/main" id="{ABA9A753-F820-4E8C-A19B-F835FB2739F8}"/>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2066273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44F939-BC15-42CF-A7BC-498DA670DAFA}"/>
              </a:ext>
            </a:extLst>
          </p:cNvPr>
          <p:cNvSpPr>
            <a:spLocks noGrp="1"/>
          </p:cNvSpPr>
          <p:nvPr>
            <p:ph idx="1"/>
          </p:nvPr>
        </p:nvSpPr>
        <p:spPr>
          <a:xfrm>
            <a:off x="5183188" y="1577022"/>
            <a:ext cx="6172200" cy="428402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a:extLst>
              <a:ext uri="{FF2B5EF4-FFF2-40B4-BE49-F238E27FC236}">
                <a16:creationId xmlns:a16="http://schemas.microsoft.com/office/drawing/2014/main" id="{42307484-8438-4BA0-97E1-9C9F3FCAE982}"/>
              </a:ext>
            </a:extLst>
          </p:cNvPr>
          <p:cNvSpPr>
            <a:spLocks noGrp="1"/>
          </p:cNvSpPr>
          <p:nvPr>
            <p:ph type="body" sz="half" idx="2"/>
          </p:nvPr>
        </p:nvSpPr>
        <p:spPr>
          <a:xfrm>
            <a:off x="839788" y="1584960"/>
            <a:ext cx="3932237" cy="42840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57D7AF1E-D8F3-4047-A6F7-02B248D7324A}"/>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6" name="Footer Placeholder 5">
            <a:extLst>
              <a:ext uri="{FF2B5EF4-FFF2-40B4-BE49-F238E27FC236}">
                <a16:creationId xmlns:a16="http://schemas.microsoft.com/office/drawing/2014/main" id="{FDA550A4-7EEF-4738-872E-E8429CC7BE6D}"/>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8436D779-B357-4A27-A0C5-D6969E3D628C}"/>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8" name="Title 1">
            <a:extLst>
              <a:ext uri="{FF2B5EF4-FFF2-40B4-BE49-F238E27FC236}">
                <a16:creationId xmlns:a16="http://schemas.microsoft.com/office/drawing/2014/main" id="{5435F45E-9588-461B-8F3F-F2C9B1E657BC}"/>
              </a:ext>
            </a:extLst>
          </p:cNvPr>
          <p:cNvSpPr>
            <a:spLocks noGrp="1"/>
          </p:cNvSpPr>
          <p:nvPr>
            <p:ph type="title"/>
          </p:nvPr>
        </p:nvSpPr>
        <p:spPr>
          <a:xfrm>
            <a:off x="838201" y="178273"/>
            <a:ext cx="8832272" cy="1091847"/>
          </a:xfrm>
        </p:spPr>
        <p:txBody>
          <a:bodyPr/>
          <a:lstStyle/>
          <a:p>
            <a:r>
              <a:rPr lang="en-US" dirty="0"/>
              <a:t>Click to edit Master title style</a:t>
            </a:r>
            <a:endParaRPr lang="en-ZA" dirty="0"/>
          </a:p>
        </p:txBody>
      </p:sp>
    </p:spTree>
    <p:extLst>
      <p:ext uri="{BB962C8B-B14F-4D97-AF65-F5344CB8AC3E}">
        <p14:creationId xmlns:p14="http://schemas.microsoft.com/office/powerpoint/2010/main" val="5237676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Blu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11556130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Re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18498105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G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34039D9-E15B-4C52-9560-1BA5B851E1E8}"/>
              </a:ext>
            </a:extLst>
          </p:cNvPr>
          <p:cNvSpPr/>
          <p:nvPr userDrawn="1"/>
        </p:nvSpPr>
        <p:spPr>
          <a:xfrm>
            <a:off x="8214359" y="0"/>
            <a:ext cx="39776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sp>
        <p:nvSpPr>
          <p:cNvPr id="3" name="Picture Placeholder 2">
            <a:extLst>
              <a:ext uri="{FF2B5EF4-FFF2-40B4-BE49-F238E27FC236}">
                <a16:creationId xmlns:a16="http://schemas.microsoft.com/office/drawing/2014/main" id="{DEC042C1-A518-4B2F-B165-B3EDC310FC0C}"/>
              </a:ext>
            </a:extLst>
          </p:cNvPr>
          <p:cNvSpPr>
            <a:spLocks noGrp="1"/>
          </p:cNvSpPr>
          <p:nvPr>
            <p:ph type="pic" idx="1"/>
          </p:nvPr>
        </p:nvSpPr>
        <p:spPr>
          <a:xfrm>
            <a:off x="0" y="0"/>
            <a:ext cx="8214358"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id="{A1CF89B5-36FB-40EF-A2AB-482895F9D744}"/>
              </a:ext>
            </a:extLst>
          </p:cNvPr>
          <p:cNvSpPr>
            <a:spLocks noGrp="1"/>
          </p:cNvSpPr>
          <p:nvPr>
            <p:ph type="body" sz="half" idx="2" hasCustomPrompt="1"/>
          </p:nvPr>
        </p:nvSpPr>
        <p:spPr>
          <a:xfrm>
            <a:off x="8915398" y="1036320"/>
            <a:ext cx="2575560" cy="4832668"/>
          </a:xfrm>
        </p:spPr>
        <p:txBody>
          <a:bodyPr>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caption or text</a:t>
            </a:r>
          </a:p>
        </p:txBody>
      </p:sp>
    </p:spTree>
    <p:extLst>
      <p:ext uri="{BB962C8B-B14F-4D97-AF65-F5344CB8AC3E}">
        <p14:creationId xmlns:p14="http://schemas.microsoft.com/office/powerpoint/2010/main" val="390243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t A">
    <p:spTree>
      <p:nvGrpSpPr>
        <p:cNvPr id="1" name=""/>
        <p:cNvGrpSpPr/>
        <p:nvPr/>
      </p:nvGrpSpPr>
      <p:grpSpPr>
        <a:xfrm>
          <a:off x="0" y="0"/>
          <a:ext cx="0" cy="0"/>
          <a:chOff x="0" y="0"/>
          <a:chExt cx="0" cy="0"/>
        </a:xfrm>
      </p:grpSpPr>
      <p:pic>
        <p:nvPicPr>
          <p:cNvPr id="8" name="Picture 7" descr="A group of people in a room&#10;&#10;Description automatically generated">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4825"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a</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3015005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art B">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12191999" cy="6858000"/>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B</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2509617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art C">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C</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74230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art 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D</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4043871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art 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E</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3281934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rt F">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ACA95E3-13D2-4E9D-B357-BE01C888FDB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t="19240" b="37563"/>
          <a:stretch/>
        </p:blipFill>
        <p:spPr>
          <a:xfrm>
            <a:off x="1" y="0"/>
            <a:ext cx="12192000" cy="6857998"/>
          </a:xfrm>
          <a:prstGeom prst="rect">
            <a:avLst/>
          </a:prstGeom>
        </p:spPr>
      </p:pic>
      <p:sp>
        <p:nvSpPr>
          <p:cNvPr id="10" name="Rectangle 9">
            <a:extLst>
              <a:ext uri="{FF2B5EF4-FFF2-40B4-BE49-F238E27FC236}">
                <a16:creationId xmlns:a16="http://schemas.microsoft.com/office/drawing/2014/main" id="{01D78DF4-C6C0-4838-9BA3-6CF47824D73F}"/>
              </a:ext>
            </a:extLst>
          </p:cNvPr>
          <p:cNvSpPr/>
          <p:nvPr userDrawn="1"/>
        </p:nvSpPr>
        <p:spPr>
          <a:xfrm>
            <a:off x="838200" y="-1"/>
            <a:ext cx="3454400" cy="6857999"/>
          </a:xfrm>
          <a:prstGeom prst="rect">
            <a:avLst/>
          </a:prstGeom>
          <a:solidFill>
            <a:srgbClr val="8B172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id="{629166E6-8655-42F4-BA78-8DD63BFDB24D}"/>
              </a:ext>
            </a:extLst>
          </p:cNvPr>
          <p:cNvSpPr>
            <a:spLocks noGrp="1"/>
          </p:cNvSpPr>
          <p:nvPr>
            <p:ph type="title" hasCustomPrompt="1"/>
          </p:nvPr>
        </p:nvSpPr>
        <p:spPr>
          <a:xfrm>
            <a:off x="1543050" y="561659"/>
            <a:ext cx="2038350" cy="850582"/>
          </a:xfrm>
        </p:spPr>
        <p:txBody>
          <a:bodyPr anchor="b"/>
          <a:lstStyle>
            <a:lvl1pPr algn="ctr">
              <a:defRPr sz="6000" b="1">
                <a:solidFill>
                  <a:schemeClr val="bg1"/>
                </a:solidFill>
              </a:defRPr>
            </a:lvl1pPr>
          </a:lstStyle>
          <a:p>
            <a:r>
              <a:rPr lang="en-US" dirty="0"/>
              <a:t>Part</a:t>
            </a:r>
            <a:endParaRPr lang="en-ZA" dirty="0"/>
          </a:p>
        </p:txBody>
      </p:sp>
      <p:sp>
        <p:nvSpPr>
          <p:cNvPr id="4" name="Date Placeholder 3">
            <a:extLst>
              <a:ext uri="{FF2B5EF4-FFF2-40B4-BE49-F238E27FC236}">
                <a16:creationId xmlns:a16="http://schemas.microsoft.com/office/drawing/2014/main" id="{FBF15035-5A12-460C-AAD9-73D6FA7674F6}"/>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8955566B-F04A-42EE-8EEF-29F1F6D8CE5D}"/>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6F77F6FC-AEBF-4E96-BACD-EF94C55645D3}"/>
              </a:ext>
            </a:extLst>
          </p:cNvPr>
          <p:cNvSpPr>
            <a:spLocks noGrp="1"/>
          </p:cNvSpPr>
          <p:nvPr>
            <p:ph type="sldNum" sz="quarter" idx="12"/>
          </p:nvPr>
        </p:nvSpPr>
        <p:spPr/>
        <p:txBody>
          <a:bodyPr/>
          <a:lstStyle/>
          <a:p>
            <a:fld id="{813D7746-E34C-4BFF-A6F0-5A974CCD96E5}" type="slidenum">
              <a:rPr lang="en-ZA" smtClean="0"/>
              <a:t>‹#›</a:t>
            </a:fld>
            <a:endParaRPr lang="en-ZA"/>
          </a:p>
        </p:txBody>
      </p:sp>
      <p:sp>
        <p:nvSpPr>
          <p:cNvPr id="13" name="Text Placeholder 12">
            <a:extLst>
              <a:ext uri="{FF2B5EF4-FFF2-40B4-BE49-F238E27FC236}">
                <a16:creationId xmlns:a16="http://schemas.microsoft.com/office/drawing/2014/main" id="{7E6FC39D-F32F-4FF6-B926-F04917154E4C}"/>
              </a:ext>
            </a:extLst>
          </p:cNvPr>
          <p:cNvSpPr>
            <a:spLocks noGrp="1"/>
          </p:cNvSpPr>
          <p:nvPr>
            <p:ph type="body" sz="quarter" idx="13" hasCustomPrompt="1"/>
          </p:nvPr>
        </p:nvSpPr>
        <p:spPr>
          <a:xfrm>
            <a:off x="1543050" y="1493838"/>
            <a:ext cx="2038350" cy="2519362"/>
          </a:xfrm>
        </p:spPr>
        <p:txBody>
          <a:bodyPr>
            <a:noAutofit/>
          </a:bodyPr>
          <a:lstStyle>
            <a:lvl1pPr marL="0" indent="0" algn="ctr">
              <a:buNone/>
              <a:defRPr sz="23900" cap="all" baseline="0">
                <a:solidFill>
                  <a:schemeClr val="bg1"/>
                </a:solidFill>
              </a:defRPr>
            </a:lvl1pPr>
            <a:lvl2pPr marL="457200" indent="0">
              <a:buNone/>
              <a:defRPr sz="5000" cap="all" baseline="0">
                <a:solidFill>
                  <a:schemeClr val="bg1"/>
                </a:solidFill>
              </a:defRPr>
            </a:lvl2pPr>
            <a:lvl3pPr marL="914400" indent="0">
              <a:buNone/>
              <a:defRPr sz="5000" cap="all" baseline="0">
                <a:solidFill>
                  <a:schemeClr val="bg1"/>
                </a:solidFill>
              </a:defRPr>
            </a:lvl3pPr>
            <a:lvl4pPr marL="1371600" indent="0">
              <a:buNone/>
              <a:defRPr sz="5000" cap="all" baseline="0">
                <a:solidFill>
                  <a:schemeClr val="bg1"/>
                </a:solidFill>
              </a:defRPr>
            </a:lvl4pPr>
            <a:lvl5pPr marL="1828800" indent="0">
              <a:buNone/>
              <a:defRPr sz="5000" cap="all" baseline="0">
                <a:solidFill>
                  <a:schemeClr val="bg1"/>
                </a:solidFill>
              </a:defRPr>
            </a:lvl5pPr>
          </a:lstStyle>
          <a:p>
            <a:pPr lvl="0"/>
            <a:r>
              <a:rPr lang="en-US" dirty="0"/>
              <a:t>F</a:t>
            </a:r>
            <a:endParaRPr lang="en-ZA" dirty="0"/>
          </a:p>
        </p:txBody>
      </p:sp>
      <p:sp>
        <p:nvSpPr>
          <p:cNvPr id="15" name="Text Placeholder 14">
            <a:extLst>
              <a:ext uri="{FF2B5EF4-FFF2-40B4-BE49-F238E27FC236}">
                <a16:creationId xmlns:a16="http://schemas.microsoft.com/office/drawing/2014/main" id="{031AA5EC-8387-4544-87FF-13CB7C5124BB}"/>
              </a:ext>
            </a:extLst>
          </p:cNvPr>
          <p:cNvSpPr>
            <a:spLocks noGrp="1"/>
          </p:cNvSpPr>
          <p:nvPr>
            <p:ph type="body" sz="quarter" idx="14" hasCustomPrompt="1"/>
          </p:nvPr>
        </p:nvSpPr>
        <p:spPr>
          <a:xfrm>
            <a:off x="1543050" y="4883466"/>
            <a:ext cx="2038350" cy="1117600"/>
          </a:xfrm>
        </p:spPr>
        <p:txBody>
          <a:bodyPr>
            <a:noAutofit/>
          </a:bodyPr>
          <a:lstStyle>
            <a:lvl1pPr marL="0" indent="0" algn="ctr">
              <a:buNone/>
              <a:defRPr sz="3200" cap="all" spc="-100" baseline="0">
                <a:solidFill>
                  <a:schemeClr val="bg1"/>
                </a:solidFill>
              </a:defRPr>
            </a:lvl1pPr>
            <a:lvl2pPr marL="457200" indent="0" algn="ctr">
              <a:buNone/>
              <a:defRPr sz="5000" cap="all" baseline="0">
                <a:solidFill>
                  <a:schemeClr val="bg1"/>
                </a:solidFill>
              </a:defRPr>
            </a:lvl2pPr>
            <a:lvl3pPr marL="914400" indent="0" algn="ctr">
              <a:buNone/>
              <a:defRPr sz="5000" cap="all" baseline="0">
                <a:solidFill>
                  <a:schemeClr val="bg1"/>
                </a:solidFill>
              </a:defRPr>
            </a:lvl3pPr>
            <a:lvl4pPr marL="1371600" indent="0" algn="ctr">
              <a:buNone/>
              <a:defRPr sz="5000" cap="all" baseline="0">
                <a:solidFill>
                  <a:schemeClr val="bg1"/>
                </a:solidFill>
              </a:defRPr>
            </a:lvl4pPr>
            <a:lvl5pPr marL="1828800" indent="0" algn="ctr">
              <a:buNone/>
              <a:defRPr sz="5000" cap="all" baseline="0">
                <a:solidFill>
                  <a:schemeClr val="bg1"/>
                </a:solidFill>
              </a:defRPr>
            </a:lvl5pPr>
          </a:lstStyle>
          <a:p>
            <a:pPr lvl="0"/>
            <a:r>
              <a:rPr lang="en-US" dirty="0"/>
              <a:t>Part heading</a:t>
            </a:r>
            <a:endParaRPr lang="en-ZA" dirty="0"/>
          </a:p>
        </p:txBody>
      </p:sp>
    </p:spTree>
    <p:extLst>
      <p:ext uri="{BB962C8B-B14F-4D97-AF65-F5344CB8AC3E}">
        <p14:creationId xmlns:p14="http://schemas.microsoft.com/office/powerpoint/2010/main" val="2651239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background">
    <p:spTree>
      <p:nvGrpSpPr>
        <p:cNvPr id="1" name=""/>
        <p:cNvGrpSpPr/>
        <p:nvPr/>
      </p:nvGrpSpPr>
      <p:grpSpPr>
        <a:xfrm>
          <a:off x="0" y="0"/>
          <a:ext cx="0" cy="0"/>
          <a:chOff x="0" y="0"/>
          <a:chExt cx="0" cy="0"/>
        </a:xfrm>
      </p:grpSpPr>
      <p:pic>
        <p:nvPicPr>
          <p:cNvPr id="7" name="Picture 6" descr="A close up of a blur&#10;&#10;Description automatically generated">
            <a:extLst>
              <a:ext uri="{FF2B5EF4-FFF2-40B4-BE49-F238E27FC236}">
                <a16:creationId xmlns:a16="http://schemas.microsoft.com/office/drawing/2014/main" id="{10498E98-020F-4DE6-8932-BCBFA1656111}"/>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12191999" cy="6858000"/>
          </a:xfrm>
          <a:prstGeom prst="rect">
            <a:avLst/>
          </a:prstGeom>
        </p:spPr>
      </p:pic>
    </p:spTree>
    <p:extLst>
      <p:ext uri="{BB962C8B-B14F-4D97-AF65-F5344CB8AC3E}">
        <p14:creationId xmlns:p14="http://schemas.microsoft.com/office/powerpoint/2010/main" val="331728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BC730C-E0D8-4209-9209-A9AE7C14B48B}"/>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BD5228BD-10E0-49AD-BD2B-9A2C24A28FB0}"/>
              </a:ext>
            </a:extLst>
          </p:cNvPr>
          <p:cNvSpPr>
            <a:spLocks noGrp="1"/>
          </p:cNvSpPr>
          <p:nvPr>
            <p:ph idx="1"/>
          </p:nvPr>
        </p:nvSpPr>
        <p:spPr>
          <a:xfrm>
            <a:off x="838200" y="1600199"/>
            <a:ext cx="10515600" cy="455183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BAC20C69-F626-4EEE-B5EF-EDCCA0281E57}"/>
              </a:ext>
            </a:extLst>
          </p:cNvPr>
          <p:cNvSpPr>
            <a:spLocks noGrp="1"/>
          </p:cNvSpPr>
          <p:nvPr>
            <p:ph type="dt" sz="half" idx="10"/>
          </p:nvPr>
        </p:nvSpPr>
        <p:spPr/>
        <p:txBody>
          <a:body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56D31E96-7703-45A3-9CF5-AE6632481DFB}"/>
              </a:ext>
            </a:extLst>
          </p:cNvPr>
          <p:cNvSpPr>
            <a:spLocks noGrp="1"/>
          </p:cNvSpPr>
          <p:nvPr>
            <p:ph type="ftr" sz="quarter" idx="11"/>
          </p:nvPr>
        </p:nvSpPr>
        <p:spPr/>
        <p:txBody>
          <a:bodyPr/>
          <a:lstStyle/>
          <a:p>
            <a:endParaRPr lang="en-ZA"/>
          </a:p>
        </p:txBody>
      </p:sp>
      <p:sp>
        <p:nvSpPr>
          <p:cNvPr id="6" name="Slide Number Placeholder 5">
            <a:extLst>
              <a:ext uri="{FF2B5EF4-FFF2-40B4-BE49-F238E27FC236}">
                <a16:creationId xmlns:a16="http://schemas.microsoft.com/office/drawing/2014/main" id="{27E869AF-DA4B-4F93-A20F-D461EEB973FC}"/>
              </a:ext>
            </a:extLst>
          </p:cNvPr>
          <p:cNvSpPr>
            <a:spLocks noGrp="1"/>
          </p:cNvSpPr>
          <p:nvPr>
            <p:ph type="sldNum" sz="quarter" idx="12"/>
          </p:nvPr>
        </p:nvSpPr>
        <p:spPr/>
        <p:txBody>
          <a:bodyPr/>
          <a:lstStyle/>
          <a:p>
            <a:fld id="{813D7746-E34C-4BFF-A6F0-5A974CCD96E5}" type="slidenum">
              <a:rPr lang="en-ZA" smtClean="0"/>
              <a:t>‹#›</a:t>
            </a:fld>
            <a:endParaRPr lang="en-ZA"/>
          </a:p>
        </p:txBody>
      </p:sp>
    </p:spTree>
    <p:extLst>
      <p:ext uri="{BB962C8B-B14F-4D97-AF65-F5344CB8AC3E}">
        <p14:creationId xmlns:p14="http://schemas.microsoft.com/office/powerpoint/2010/main" val="887189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755FC7-9109-417C-80F6-554D639C884A}"/>
              </a:ext>
            </a:extLst>
          </p:cNvPr>
          <p:cNvSpPr>
            <a:spLocks noGrp="1"/>
          </p:cNvSpPr>
          <p:nvPr>
            <p:ph type="title"/>
          </p:nvPr>
        </p:nvSpPr>
        <p:spPr>
          <a:xfrm>
            <a:off x="838201" y="178273"/>
            <a:ext cx="8207574" cy="1091847"/>
          </a:xfrm>
          <a:prstGeom prst="rect">
            <a:avLst/>
          </a:prstGeom>
        </p:spPr>
        <p:txBody>
          <a:bodyPr vert="horz" lIns="91440" tIns="45720" rIns="91440" bIns="45720" rtlCol="0" anchor="b">
            <a:normAutofit/>
          </a:bodyPr>
          <a:lstStyle/>
          <a:p>
            <a:r>
              <a:rPr lang="en-US" dirty="0"/>
              <a:t>Click to edit Master title style</a:t>
            </a:r>
            <a:endParaRPr lang="en-ZA" dirty="0"/>
          </a:p>
        </p:txBody>
      </p:sp>
      <p:sp>
        <p:nvSpPr>
          <p:cNvPr id="3" name="Text Placeholder 2">
            <a:extLst>
              <a:ext uri="{FF2B5EF4-FFF2-40B4-BE49-F238E27FC236}">
                <a16:creationId xmlns:a16="http://schemas.microsoft.com/office/drawing/2014/main" id="{B282D42C-C5D5-47CC-AC98-37062108FAE9}"/>
              </a:ext>
            </a:extLst>
          </p:cNvPr>
          <p:cNvSpPr>
            <a:spLocks noGrp="1"/>
          </p:cNvSpPr>
          <p:nvPr>
            <p:ph type="body" idx="1"/>
          </p:nvPr>
        </p:nvSpPr>
        <p:spPr>
          <a:xfrm>
            <a:off x="838200" y="1536017"/>
            <a:ext cx="10515600" cy="461601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a:extLst>
              <a:ext uri="{FF2B5EF4-FFF2-40B4-BE49-F238E27FC236}">
                <a16:creationId xmlns:a16="http://schemas.microsoft.com/office/drawing/2014/main" id="{5208B7C2-3DB1-43F3-B925-3C47D2F92C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8F0A8A-688E-4FBA-8CD0-B20CE5D9122E}" type="datetimeFigureOut">
              <a:rPr lang="en-ZA" smtClean="0"/>
              <a:t>2022/06/03</a:t>
            </a:fld>
            <a:endParaRPr lang="en-ZA"/>
          </a:p>
        </p:txBody>
      </p:sp>
      <p:sp>
        <p:nvSpPr>
          <p:cNvPr id="5" name="Footer Placeholder 4">
            <a:extLst>
              <a:ext uri="{FF2B5EF4-FFF2-40B4-BE49-F238E27FC236}">
                <a16:creationId xmlns:a16="http://schemas.microsoft.com/office/drawing/2014/main" id="{01D81584-7341-4127-B8B4-D26EC44266FF}"/>
              </a:ext>
            </a:extLst>
          </p:cNvPr>
          <p:cNvSpPr>
            <a:spLocks noGrp="1"/>
          </p:cNvSpPr>
          <p:nvPr>
            <p:ph type="ftr" sz="quarter" idx="3"/>
          </p:nvPr>
        </p:nvSpPr>
        <p:spPr>
          <a:xfrm>
            <a:off x="4038600" y="6356350"/>
            <a:ext cx="408432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id="{17ACA9B1-3B49-4218-AA62-755A0513C821}"/>
              </a:ext>
            </a:extLst>
          </p:cNvPr>
          <p:cNvSpPr>
            <a:spLocks noGrp="1"/>
          </p:cNvSpPr>
          <p:nvPr>
            <p:ph type="sldNum" sz="quarter" idx="4"/>
          </p:nvPr>
        </p:nvSpPr>
        <p:spPr>
          <a:xfrm>
            <a:off x="8628007"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3D7746-E34C-4BFF-A6F0-5A974CCD96E5}" type="slidenum">
              <a:rPr lang="en-ZA" smtClean="0"/>
              <a:t>‹#›</a:t>
            </a:fld>
            <a:endParaRPr lang="en-ZA"/>
          </a:p>
        </p:txBody>
      </p:sp>
      <p:cxnSp>
        <p:nvCxnSpPr>
          <p:cNvPr id="8" name="Straight Connector 7">
            <a:extLst>
              <a:ext uri="{FF2B5EF4-FFF2-40B4-BE49-F238E27FC236}">
                <a16:creationId xmlns:a16="http://schemas.microsoft.com/office/drawing/2014/main" id="{F7E51645-F451-408B-B6E4-B86EAC17793C}"/>
              </a:ext>
            </a:extLst>
          </p:cNvPr>
          <p:cNvCxnSpPr>
            <a:cxnSpLocks/>
          </p:cNvCxnSpPr>
          <p:nvPr userDrawn="1"/>
        </p:nvCxnSpPr>
        <p:spPr>
          <a:xfrm>
            <a:off x="838200" y="1166558"/>
            <a:ext cx="8207575" cy="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10" descr="Logo&#10;&#10;Description automatically generated">
            <a:extLst>
              <a:ext uri="{FF2B5EF4-FFF2-40B4-BE49-F238E27FC236}">
                <a16:creationId xmlns:a16="http://schemas.microsoft.com/office/drawing/2014/main" id="{F6B6191B-8CF7-4623-9BA4-01284CAAB7E3}"/>
              </a:ext>
            </a:extLst>
          </p:cNvPr>
          <p:cNvPicPr>
            <a:picLocks noChangeAspect="1"/>
          </p:cNvPicPr>
          <p:nvPr userDrawn="1"/>
        </p:nvPicPr>
        <p:blipFill>
          <a:blip r:embed="rId18" cstate="screen">
            <a:extLst>
              <a:ext uri="{28A0092B-C50C-407E-A947-70E740481C1C}">
                <a14:useLocalDpi xmlns:a14="http://schemas.microsoft.com/office/drawing/2010/main"/>
              </a:ext>
            </a:extLst>
          </a:blip>
          <a:stretch>
            <a:fillRect/>
          </a:stretch>
        </p:blipFill>
        <p:spPr>
          <a:xfrm>
            <a:off x="9346133" y="352738"/>
            <a:ext cx="2007666" cy="1066918"/>
          </a:xfrm>
          <a:prstGeom prst="rect">
            <a:avLst/>
          </a:prstGeom>
        </p:spPr>
      </p:pic>
      <p:pic>
        <p:nvPicPr>
          <p:cNvPr id="14" name="Picture 13" descr="Shape&#10;&#10;Description automatically generated">
            <a:extLst>
              <a:ext uri="{FF2B5EF4-FFF2-40B4-BE49-F238E27FC236}">
                <a16:creationId xmlns:a16="http://schemas.microsoft.com/office/drawing/2014/main" id="{4E27F9D6-728E-49FA-A4A5-DEB0EF26BB4A}"/>
              </a:ext>
            </a:extLst>
          </p:cNvPr>
          <p:cNvPicPr>
            <a:picLocks noChangeAspect="1"/>
          </p:cNvPicPr>
          <p:nvPr userDrawn="1"/>
        </p:nvPicPr>
        <p:blipFill rotWithShape="1">
          <a:blip r:embed="rId19" cstate="screen">
            <a:extLst>
              <a:ext uri="{28A0092B-C50C-407E-A947-70E740481C1C}">
                <a14:useLocalDpi xmlns:a14="http://schemas.microsoft.com/office/drawing/2010/main"/>
              </a:ext>
            </a:extLst>
          </a:blip>
          <a:srcRect/>
          <a:stretch/>
        </p:blipFill>
        <p:spPr>
          <a:xfrm>
            <a:off x="11016114" y="6356351"/>
            <a:ext cx="573391" cy="501650"/>
          </a:xfrm>
          <a:prstGeom prst="rect">
            <a:avLst/>
          </a:prstGeom>
        </p:spPr>
      </p:pic>
    </p:spTree>
    <p:extLst>
      <p:ext uri="{BB962C8B-B14F-4D97-AF65-F5344CB8AC3E}">
        <p14:creationId xmlns:p14="http://schemas.microsoft.com/office/powerpoint/2010/main" val="390994070"/>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61" r:id="rId4"/>
    <p:sldLayoutId id="2147483662" r:id="rId5"/>
    <p:sldLayoutId id="2147483663" r:id="rId6"/>
    <p:sldLayoutId id="2147483664" r:id="rId7"/>
    <p:sldLayoutId id="2147483665" r:id="rId8"/>
    <p:sldLayoutId id="2147483650" r:id="rId9"/>
    <p:sldLayoutId id="2147483652" r:id="rId10"/>
    <p:sldLayoutId id="2147483654" r:id="rId11"/>
    <p:sldLayoutId id="2147483655" r:id="rId12"/>
    <p:sldLayoutId id="2147483656" r:id="rId13"/>
    <p:sldLayoutId id="2147483657" r:id="rId14"/>
    <p:sldLayoutId id="2147483666" r:id="rId15"/>
    <p:sldLayoutId id="2147483667" r:id="rId16"/>
  </p:sldLayoutIdLst>
  <p:txStyles>
    <p:titleStyle>
      <a:lvl1pPr algn="l" defTabSz="914400" rtl="0" eaLnBrk="1" latinLnBrk="0" hangingPunct="1">
        <a:lnSpc>
          <a:spcPct val="90000"/>
        </a:lnSpc>
        <a:spcBef>
          <a:spcPct val="0"/>
        </a:spcBef>
        <a:buNone/>
        <a:defRPr sz="3600" kern="1200" cap="all" baseline="0">
          <a:solidFill>
            <a:schemeClr val="bg1">
              <a:lumMod val="50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B854F-647E-4466-83C5-4B2158503C83}"/>
              </a:ext>
            </a:extLst>
          </p:cNvPr>
          <p:cNvSpPr>
            <a:spLocks noGrp="1"/>
          </p:cNvSpPr>
          <p:nvPr>
            <p:ph type="ctrTitle"/>
          </p:nvPr>
        </p:nvSpPr>
        <p:spPr>
          <a:xfrm>
            <a:off x="4363720" y="2316481"/>
            <a:ext cx="6223000" cy="2709624"/>
          </a:xfrm>
        </p:spPr>
        <p:txBody>
          <a:bodyPr/>
          <a:lstStyle/>
          <a:p>
            <a:pPr>
              <a:tabLst>
                <a:tab pos="2865755" algn="ctr"/>
                <a:tab pos="5731510" algn="r"/>
              </a:tabLst>
            </a:pPr>
            <a:r>
              <a:rPr lang="en-US" sz="2800" b="1" dirty="0">
                <a:solidFill>
                  <a:schemeClr val="tx1"/>
                </a:solidFill>
                <a:effectLst>
                  <a:outerShdw blurRad="38100" dist="38100" dir="2700000" algn="tl">
                    <a:srgbClr val="000000">
                      <a:alpha val="43137"/>
                    </a:srgbClr>
                  </a:outerShdw>
                </a:effectLst>
                <a:latin typeface="Arial" panose="020B0604020202020204" pitchFamily="34" charset="0"/>
                <a:ea typeface="MS Mincho" panose="02020609040205080304" pitchFamily="49" charset="-128"/>
                <a:cs typeface="Arial" panose="020B0604020202020204" pitchFamily="34" charset="0"/>
              </a:rPr>
              <a:t>JICS DRAFT BILL (VERSION 20), Organisational form</a:t>
            </a:r>
            <a:br>
              <a:rPr lang="en-US" sz="2800" b="1" dirty="0">
                <a:solidFill>
                  <a:schemeClr val="tx1"/>
                </a:solidFill>
                <a:effectLst>
                  <a:outerShdw blurRad="38100" dist="38100" dir="2700000" algn="tl">
                    <a:srgbClr val="000000">
                      <a:alpha val="43137"/>
                    </a:srgbClr>
                  </a:outerShdw>
                </a:effectLst>
                <a:latin typeface="Arial" panose="020B0604020202020204" pitchFamily="34" charset="0"/>
                <a:ea typeface="MS Mincho" panose="02020609040205080304" pitchFamily="49" charset="-128"/>
                <a:cs typeface="Arial" panose="020B0604020202020204" pitchFamily="34" charset="0"/>
              </a:rPr>
            </a:br>
            <a:r>
              <a:rPr lang="en-US" sz="2800" b="1" dirty="0">
                <a:solidFill>
                  <a:schemeClr val="tx1"/>
                </a:solidFill>
                <a:effectLst>
                  <a:outerShdw blurRad="38100" dist="38100" dir="2700000" algn="tl">
                    <a:srgbClr val="000000">
                      <a:alpha val="43137"/>
                    </a:srgbClr>
                  </a:outerShdw>
                </a:effectLst>
                <a:latin typeface="Arial" panose="020B0604020202020204" pitchFamily="34" charset="0"/>
                <a:ea typeface="MS Mincho" panose="02020609040205080304" pitchFamily="49" charset="-128"/>
                <a:cs typeface="Arial" panose="020B0604020202020204" pitchFamily="34" charset="0"/>
              </a:rPr>
              <a:t>&amp; AMENDMENTS TO THE CORRECTIONAL SERVICES ACT, 111 OF 1998</a:t>
            </a:r>
            <a:r>
              <a:rPr lang="en-US" sz="2800" b="1" dirty="0">
                <a:effectLst>
                  <a:outerShdw blurRad="38100" dist="38100" dir="2700000" algn="tl">
                    <a:srgbClr val="000000">
                      <a:alpha val="43137"/>
                    </a:srgbClr>
                  </a:outerShdw>
                </a:effectLst>
                <a:latin typeface="Arial" panose="020B0604020202020204" pitchFamily="34" charset="0"/>
                <a:ea typeface="MS Mincho" panose="02020609040205080304" pitchFamily="49" charset="-128"/>
                <a:cs typeface="Arial" panose="020B0604020202020204" pitchFamily="34" charset="0"/>
              </a:rPr>
              <a:t/>
            </a:r>
            <a:br>
              <a:rPr lang="en-US" sz="2800" b="1" dirty="0">
                <a:effectLst>
                  <a:outerShdw blurRad="38100" dist="38100" dir="2700000" algn="tl">
                    <a:srgbClr val="000000">
                      <a:alpha val="43137"/>
                    </a:srgbClr>
                  </a:outerShdw>
                </a:effectLst>
                <a:latin typeface="Arial" panose="020B0604020202020204" pitchFamily="34" charset="0"/>
                <a:ea typeface="MS Mincho" panose="02020609040205080304" pitchFamily="49" charset="-128"/>
                <a:cs typeface="Arial" panose="020B0604020202020204" pitchFamily="34" charset="0"/>
              </a:rPr>
            </a:br>
            <a:endParaRPr lang="en-ZA" sz="2800" dirty="0"/>
          </a:p>
        </p:txBody>
      </p:sp>
      <p:sp>
        <p:nvSpPr>
          <p:cNvPr id="3" name="TextBox 2">
            <a:extLst>
              <a:ext uri="{FF2B5EF4-FFF2-40B4-BE49-F238E27FC236}">
                <a16:creationId xmlns:a16="http://schemas.microsoft.com/office/drawing/2014/main" id="{7CF00BF5-7E19-F7A2-7EB3-274B768CCE4F}"/>
              </a:ext>
            </a:extLst>
          </p:cNvPr>
          <p:cNvSpPr txBox="1"/>
          <p:nvPr/>
        </p:nvSpPr>
        <p:spPr>
          <a:xfrm>
            <a:off x="1437114" y="2655630"/>
            <a:ext cx="1936706" cy="2031325"/>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Parliamentary Portfolio Committee on Justice and Correctional Services:</a:t>
            </a:r>
          </a:p>
          <a:p>
            <a:pPr algn="ctr"/>
            <a:r>
              <a:rPr lang="en-US" b="1" dirty="0">
                <a:latin typeface="Arial" panose="020B0604020202020204" pitchFamily="34" charset="0"/>
                <a:cs typeface="Arial" panose="020B0604020202020204" pitchFamily="34" charset="0"/>
              </a:rPr>
              <a:t>20 May 2022</a:t>
            </a:r>
          </a:p>
        </p:txBody>
      </p:sp>
    </p:spTree>
    <p:extLst>
      <p:ext uri="{BB962C8B-B14F-4D97-AF65-F5344CB8AC3E}">
        <p14:creationId xmlns:p14="http://schemas.microsoft.com/office/powerpoint/2010/main" val="4100308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
            </a:r>
            <a:br>
              <a:rPr lang="en-ZA" b="1" dirty="0">
                <a:latin typeface="Arial" panose="020B0604020202020204" pitchFamily="34" charset="0"/>
                <a:cs typeface="Arial" panose="020B0604020202020204" pitchFamily="34" charset="0"/>
              </a:rPr>
            </a:br>
            <a:r>
              <a:rPr lang="en-ZA" b="1" dirty="0">
                <a:latin typeface="Arial" panose="020B0604020202020204" pitchFamily="34" charset="0"/>
                <a:cs typeface="Arial" panose="020B0604020202020204" pitchFamily="34" charset="0"/>
              </a:rPr>
              <a:t>JICS DRAFT BILL V20</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85000" lnSpcReduction="10000"/>
          </a:bodyPr>
          <a:lstStyle/>
          <a:p>
            <a:pPr>
              <a:lnSpc>
                <a:spcPct val="150000"/>
              </a:lnSpc>
            </a:pPr>
            <a:r>
              <a:rPr lang="en-ZA" b="1" dirty="0">
                <a:latin typeface="Arial" panose="020B0604020202020204" pitchFamily="34" charset="0"/>
                <a:cs typeface="Arial" panose="020B0604020202020204" pitchFamily="34" charset="0"/>
              </a:rPr>
              <a:t>Chapter 1 (sections 1 - 4) </a:t>
            </a:r>
          </a:p>
          <a:p>
            <a:pPr>
              <a:lnSpc>
                <a:spcPct val="150000"/>
              </a:lnSpc>
            </a:pPr>
            <a:r>
              <a:rPr lang="en-ZA" b="1" dirty="0">
                <a:latin typeface="Arial" panose="020B0604020202020204" pitchFamily="34" charset="0"/>
                <a:cs typeface="Arial" panose="020B0604020202020204" pitchFamily="34" charset="0"/>
              </a:rPr>
              <a:t>Definitions, Objects, Establishment and Independence</a:t>
            </a:r>
          </a:p>
          <a:p>
            <a:endParaRPr lang="en-ZA" dirty="0"/>
          </a:p>
          <a:p>
            <a:pPr marL="285750" indent="-285750" algn="just">
              <a:lnSpc>
                <a:spcPct val="150000"/>
              </a:lnSpc>
            </a:pPr>
            <a:r>
              <a:rPr lang="en-US" dirty="0">
                <a:latin typeface="Arial" panose="020B0604020202020204" pitchFamily="34" charset="0"/>
                <a:cs typeface="Arial" panose="020B0604020202020204" pitchFamily="34" charset="0"/>
              </a:rPr>
              <a:t>This chapter provides for the definitions and for JICS to be independent from the Department and under the control of the IJ.</a:t>
            </a:r>
            <a:endParaRPr lang="en-ZA" dirty="0">
              <a:latin typeface="Arial" panose="020B0604020202020204" pitchFamily="34" charset="0"/>
              <a:cs typeface="Arial" panose="020B0604020202020204" pitchFamily="34" charset="0"/>
            </a:endParaRPr>
          </a:p>
          <a:p>
            <a:pPr marL="342900" indent="-342900" algn="just">
              <a:lnSpc>
                <a:spcPct val="200000"/>
              </a:lnSpc>
              <a:spcAft>
                <a:spcPts val="1000"/>
              </a:spcAft>
            </a:pPr>
            <a:r>
              <a:rPr lang="en-US" dirty="0">
                <a:latin typeface="Arial" panose="020B0604020202020204" pitchFamily="34" charset="0"/>
                <a:ea typeface="Times New Roman" panose="02020603050405020304" pitchFamily="18" charset="0"/>
              </a:rPr>
              <a:t>In addition, it articulates the objects of the Bill once it is enacted which is to, among other things, ensure independent and efficient oversight over the treatment of inmates and conditions of correctional centres and remand detention facilities.</a:t>
            </a:r>
            <a:endParaRPr lang="en-ZA" dirty="0">
              <a:latin typeface="Calibri" panose="020F0502020204030204" pitchFamily="34" charset="0"/>
              <a:ea typeface="Times New Roman" panose="02020603050405020304" pitchFamily="18" charset="0"/>
            </a:endParaRP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10</a:t>
            </a:fld>
            <a:endParaRPr lang="en-ZA"/>
          </a:p>
        </p:txBody>
      </p:sp>
    </p:spTree>
    <p:extLst>
      <p:ext uri="{BB962C8B-B14F-4D97-AF65-F5344CB8AC3E}">
        <p14:creationId xmlns:p14="http://schemas.microsoft.com/office/powerpoint/2010/main" val="35703945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85000" lnSpcReduction="20000"/>
          </a:bodyPr>
          <a:lstStyle/>
          <a:p>
            <a:pPr algn="just">
              <a:lnSpc>
                <a:spcPct val="150000"/>
              </a:lnSpc>
            </a:pPr>
            <a:r>
              <a:rPr lang="en-ZA" b="1" dirty="0">
                <a:latin typeface="Arial" panose="020B0604020202020204" pitchFamily="34" charset="0"/>
                <a:cs typeface="Arial" panose="020B0604020202020204" pitchFamily="34" charset="0"/>
              </a:rPr>
              <a:t>Chapter 2  (sections 5 - 13) </a:t>
            </a:r>
          </a:p>
          <a:p>
            <a:pPr algn="just">
              <a:lnSpc>
                <a:spcPct val="150000"/>
              </a:lnSpc>
            </a:pPr>
            <a:r>
              <a:rPr lang="en-ZA" b="1" dirty="0">
                <a:latin typeface="Arial" panose="020B0604020202020204" pitchFamily="34" charset="0"/>
                <a:cs typeface="Arial" panose="020B0604020202020204" pitchFamily="34" charset="0"/>
              </a:rPr>
              <a:t>National Office</a:t>
            </a:r>
            <a:endParaRPr lang="en-ZA" dirty="0"/>
          </a:p>
          <a:p>
            <a:pPr marL="285750" indent="-285750" algn="just">
              <a:lnSpc>
                <a:spcPct val="150000"/>
              </a:lnSpc>
            </a:pPr>
            <a:r>
              <a:rPr lang="en-US" dirty="0">
                <a:latin typeface="Arial" panose="020B0604020202020204" pitchFamily="34" charset="0"/>
                <a:cs typeface="Arial" panose="020B0604020202020204" pitchFamily="34" charset="0"/>
              </a:rPr>
              <a:t>This chapter provides for the functions of JICS’s national office.</a:t>
            </a:r>
          </a:p>
          <a:p>
            <a:pPr marL="285750" indent="-285750" algn="just">
              <a:lnSpc>
                <a:spcPct val="150000"/>
              </a:lnSpc>
            </a:pPr>
            <a:r>
              <a:rPr lang="en-US" dirty="0">
                <a:latin typeface="Arial" panose="020B0604020202020204" pitchFamily="34" charset="0"/>
              </a:rPr>
              <a:t>It outlines the appointment process of the IJ as well as the terms of service and the powers, functions and duties of the IJ.</a:t>
            </a:r>
          </a:p>
          <a:p>
            <a:pPr marL="285750" indent="-285750" algn="just">
              <a:lnSpc>
                <a:spcPct val="150000"/>
              </a:lnSpc>
            </a:pPr>
            <a:r>
              <a:rPr lang="en-US" dirty="0">
                <a:latin typeface="Arial" panose="020B0604020202020204" pitchFamily="34" charset="0"/>
              </a:rPr>
              <a:t>It further outlines the appointment process of the CEO as well as the terms of service and the functions and duties of the CEO. </a:t>
            </a:r>
          </a:p>
          <a:p>
            <a:pPr marL="285750" indent="-285750" algn="just">
              <a:lnSpc>
                <a:spcPct val="150000"/>
              </a:lnSpc>
            </a:pPr>
            <a:r>
              <a:rPr lang="en-ZA" dirty="0">
                <a:latin typeface="Arial" panose="020B0604020202020204" pitchFamily="34" charset="0"/>
              </a:rPr>
              <a:t>It also details the appointment processes and functions of staff and special assistants.</a:t>
            </a:r>
          </a:p>
          <a:p>
            <a:pPr marL="342900" indent="-342900" algn="just">
              <a:lnSpc>
                <a:spcPct val="150000"/>
              </a:lnSpc>
              <a:spcAft>
                <a:spcPts val="1000"/>
              </a:spcAft>
            </a:pPr>
            <a:r>
              <a:rPr lang="en-ZA" dirty="0">
                <a:latin typeface="Arial" panose="020B0604020202020204" pitchFamily="34" charset="0"/>
              </a:rPr>
              <a:t>Finally, it permits delegations and assignments.</a:t>
            </a: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11</a:t>
            </a:fld>
            <a:endParaRPr lang="en-ZA"/>
          </a:p>
        </p:txBody>
      </p:sp>
    </p:spTree>
    <p:extLst>
      <p:ext uri="{BB962C8B-B14F-4D97-AF65-F5344CB8AC3E}">
        <p14:creationId xmlns:p14="http://schemas.microsoft.com/office/powerpoint/2010/main" val="11447083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a:bodyPr>
          <a:lstStyle/>
          <a:p>
            <a:pPr algn="just">
              <a:lnSpc>
                <a:spcPct val="150000"/>
              </a:lnSpc>
            </a:pPr>
            <a:r>
              <a:rPr lang="en-ZA" sz="2000" b="1" dirty="0">
                <a:latin typeface="Arial" panose="020B0604020202020204" pitchFamily="34" charset="0"/>
                <a:cs typeface="Arial" panose="020B0604020202020204" pitchFamily="34" charset="0"/>
              </a:rPr>
              <a:t>Chapter 3  (sections 14 - 16) </a:t>
            </a:r>
          </a:p>
          <a:p>
            <a:pPr algn="just">
              <a:lnSpc>
                <a:spcPct val="150000"/>
              </a:lnSpc>
            </a:pPr>
            <a:r>
              <a:rPr lang="en-ZA" sz="2000" b="1" dirty="0">
                <a:latin typeface="Arial" panose="020B0604020202020204" pitchFamily="34" charset="0"/>
                <a:cs typeface="Arial" panose="020B0604020202020204" pitchFamily="34" charset="0"/>
              </a:rPr>
              <a:t>Regional Offices</a:t>
            </a:r>
            <a:endParaRPr lang="en-ZA" sz="2000" dirty="0"/>
          </a:p>
          <a:p>
            <a:pPr marL="285750" indent="-285750" algn="just">
              <a:lnSpc>
                <a:spcPct val="150000"/>
              </a:lnSpc>
            </a:pPr>
            <a:r>
              <a:rPr lang="en-US" sz="2000" dirty="0">
                <a:latin typeface="Arial" panose="020B0604020202020204" pitchFamily="34" charset="0"/>
                <a:cs typeface="Arial" panose="020B0604020202020204" pitchFamily="34" charset="0"/>
              </a:rPr>
              <a:t>This chapter </a:t>
            </a:r>
            <a:r>
              <a:rPr lang="en-US" sz="2000" dirty="0">
                <a:latin typeface="Arial" panose="020B0604020202020204" pitchFamily="34" charset="0"/>
                <a:ea typeface="Times New Roman" panose="02020603050405020304" pitchFamily="18" charset="0"/>
              </a:rPr>
              <a:t>establishes JICS’s regional offices and aligns them with the Department’s structures. </a:t>
            </a:r>
          </a:p>
          <a:p>
            <a:pPr marL="285750" indent="-285750" algn="just">
              <a:lnSpc>
                <a:spcPct val="150000"/>
              </a:lnSpc>
            </a:pPr>
            <a:r>
              <a:rPr lang="en-US" sz="2000" dirty="0">
                <a:latin typeface="Arial" panose="020B0604020202020204" pitchFamily="34" charset="0"/>
                <a:ea typeface="Times New Roman" panose="02020603050405020304" pitchFamily="18" charset="0"/>
              </a:rPr>
              <a:t>There is one designated regional office per region.</a:t>
            </a:r>
          </a:p>
          <a:p>
            <a:pPr marL="285750" indent="-285750" algn="just">
              <a:lnSpc>
                <a:spcPct val="150000"/>
              </a:lnSpc>
            </a:pPr>
            <a:r>
              <a:rPr lang="en-US" sz="2000" dirty="0">
                <a:latin typeface="Arial" panose="020B0604020202020204" pitchFamily="34" charset="0"/>
                <a:ea typeface="Times New Roman" panose="02020603050405020304" pitchFamily="18" charset="0"/>
              </a:rPr>
              <a:t>In addition, it outlines the appointment process as well as the functions and duties of regional managers to head each regional office. </a:t>
            </a:r>
            <a:endParaRPr lang="en-ZA" sz="2000" dirty="0">
              <a:latin typeface="Arial" panose="020B0604020202020204" pitchFamily="34" charset="0"/>
              <a:cs typeface="Arial" panose="020B0604020202020204" pitchFamily="34" charset="0"/>
            </a:endParaRPr>
          </a:p>
          <a:p>
            <a:endParaRPr lang="en-ZA" dirty="0"/>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12</a:t>
            </a:fld>
            <a:endParaRPr lang="en-ZA"/>
          </a:p>
        </p:txBody>
      </p:sp>
    </p:spTree>
    <p:extLst>
      <p:ext uri="{BB962C8B-B14F-4D97-AF65-F5344CB8AC3E}">
        <p14:creationId xmlns:p14="http://schemas.microsoft.com/office/powerpoint/2010/main" val="3204259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77500" lnSpcReduction="20000"/>
          </a:bodyPr>
          <a:lstStyle/>
          <a:p>
            <a:pPr>
              <a:lnSpc>
                <a:spcPct val="150000"/>
              </a:lnSpc>
            </a:pPr>
            <a:r>
              <a:rPr lang="en-ZA" b="1" dirty="0">
                <a:latin typeface="Arial" panose="020B0604020202020204" pitchFamily="34" charset="0"/>
                <a:cs typeface="Arial" panose="020B0604020202020204" pitchFamily="34" charset="0"/>
              </a:rPr>
              <a:t>Chapter 4  (sections 17 - 22) </a:t>
            </a:r>
          </a:p>
          <a:p>
            <a:pPr algn="just">
              <a:lnSpc>
                <a:spcPct val="150000"/>
              </a:lnSpc>
            </a:pPr>
            <a:r>
              <a:rPr lang="en-ZA" b="1" dirty="0">
                <a:latin typeface="Arial" panose="020B0604020202020204" pitchFamily="34" charset="0"/>
                <a:cs typeface="Arial" panose="020B0604020202020204" pitchFamily="34" charset="0"/>
              </a:rPr>
              <a:t>Functions, Duties and Powers of Inspectors and Investigators</a:t>
            </a:r>
            <a:endParaRPr lang="en-ZA" dirty="0"/>
          </a:p>
          <a:p>
            <a:pPr marL="285750" indent="-285750" algn="just">
              <a:lnSpc>
                <a:spcPct val="150000"/>
              </a:lnSpc>
            </a:pPr>
            <a:r>
              <a:rPr lang="en-US" dirty="0">
                <a:latin typeface="Arial" panose="020B0604020202020204" pitchFamily="34" charset="0"/>
                <a:cs typeface="Arial" panose="020B0604020202020204" pitchFamily="34" charset="0"/>
              </a:rPr>
              <a:t>This chapter outlines the appointments, powers, functions and duties of inspectors and investigators. In doing so, it places certain obligations on the Department to cooperate with JICS’s inspectors and investigators. It also provides for inspectors and investigators to take photographs or use visual or auditory material subject to conditions and safeguards.</a:t>
            </a:r>
          </a:p>
          <a:p>
            <a:pPr marL="285750" indent="-285750" algn="just">
              <a:lnSpc>
                <a:spcPct val="150000"/>
              </a:lnSpc>
            </a:pPr>
            <a:r>
              <a:rPr lang="en-US" dirty="0">
                <a:latin typeface="Arial" panose="020B0604020202020204" pitchFamily="34" charset="0"/>
                <a:cs typeface="Arial" panose="020B0604020202020204" pitchFamily="34" charset="0"/>
              </a:rPr>
              <a:t>It includes a National Inspection Plan and outlines the matters to be investigated by JICS.</a:t>
            </a:r>
          </a:p>
          <a:p>
            <a:pPr marL="285750" indent="-285750" algn="just">
              <a:lnSpc>
                <a:spcPct val="150000"/>
              </a:lnSpc>
            </a:pPr>
            <a:r>
              <a:rPr lang="en-US" dirty="0">
                <a:latin typeface="Arial" panose="020B0604020202020204" pitchFamily="34" charset="0"/>
                <a:cs typeface="Arial" panose="020B0604020202020204" pitchFamily="34" charset="0"/>
              </a:rPr>
              <a:t>It further includes clauses on limitation of liability and conflict of interest and disclosure of interest for JICS staff members and officials.</a:t>
            </a: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13</a:t>
            </a:fld>
            <a:endParaRPr lang="en-ZA"/>
          </a:p>
        </p:txBody>
      </p:sp>
    </p:spTree>
    <p:extLst>
      <p:ext uri="{BB962C8B-B14F-4D97-AF65-F5344CB8AC3E}">
        <p14:creationId xmlns:p14="http://schemas.microsoft.com/office/powerpoint/2010/main" val="24792346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a:xfrm>
            <a:off x="634999" y="965200"/>
            <a:ext cx="10718800" cy="4551834"/>
          </a:xfrm>
        </p:spPr>
        <p:txBody>
          <a:bodyPr>
            <a:normAutofit fontScale="25000" lnSpcReduction="20000"/>
          </a:bodyPr>
          <a:lstStyle/>
          <a:p>
            <a:pPr marL="0" indent="0">
              <a:lnSpc>
                <a:spcPct val="150000"/>
              </a:lnSpc>
              <a:buNone/>
            </a:pPr>
            <a:endParaRPr lang="en-ZA" sz="7600" b="1" dirty="0">
              <a:latin typeface="Arial" panose="020B0604020202020204" pitchFamily="34" charset="0"/>
              <a:cs typeface="Arial" panose="020B0604020202020204" pitchFamily="34" charset="0"/>
            </a:endParaRPr>
          </a:p>
          <a:p>
            <a:pPr>
              <a:lnSpc>
                <a:spcPct val="150000"/>
              </a:lnSpc>
            </a:pPr>
            <a:r>
              <a:rPr lang="en-ZA" sz="7600" b="1" dirty="0">
                <a:latin typeface="Arial" panose="020B0604020202020204" pitchFamily="34" charset="0"/>
                <a:cs typeface="Arial" panose="020B0604020202020204" pitchFamily="34" charset="0"/>
              </a:rPr>
              <a:t>Chapter 5  (sections 23 - 24) </a:t>
            </a:r>
          </a:p>
          <a:p>
            <a:pPr algn="just">
              <a:lnSpc>
                <a:spcPct val="150000"/>
              </a:lnSpc>
            </a:pPr>
            <a:r>
              <a:rPr lang="en-US" sz="7600" b="1" dirty="0">
                <a:latin typeface="Arial" panose="020B0604020202020204" pitchFamily="34" charset="0"/>
                <a:cs typeface="Arial" panose="020B0604020202020204" pitchFamily="34" charset="0"/>
              </a:rPr>
              <a:t>Inmate Complaints</a:t>
            </a:r>
            <a:endParaRPr lang="en-US" sz="7600" dirty="0">
              <a:latin typeface="Arial" panose="020B0604020202020204" pitchFamily="34" charset="0"/>
              <a:cs typeface="Arial" panose="020B0604020202020204" pitchFamily="34" charset="0"/>
            </a:endParaRPr>
          </a:p>
          <a:p>
            <a:pPr marL="285750" indent="-285750" algn="just">
              <a:lnSpc>
                <a:spcPct val="150000"/>
              </a:lnSpc>
            </a:pPr>
            <a:r>
              <a:rPr lang="en-US" sz="7600" dirty="0">
                <a:latin typeface="Arial" panose="020B0604020202020204" pitchFamily="34" charset="0"/>
                <a:cs typeface="Arial" panose="020B0604020202020204" pitchFamily="34" charset="0"/>
              </a:rPr>
              <a:t>This chapter provides that the IJ may deal with various complaints from inmates.</a:t>
            </a:r>
          </a:p>
          <a:p>
            <a:pPr marL="285750" indent="-285750" algn="just">
              <a:lnSpc>
                <a:spcPct val="150000"/>
              </a:lnSpc>
            </a:pPr>
            <a:r>
              <a:rPr lang="en-US" sz="7600" dirty="0">
                <a:latin typeface="Arial" panose="020B0604020202020204" pitchFamily="34" charset="0"/>
                <a:cs typeface="Arial" panose="020B0604020202020204" pitchFamily="34" charset="0"/>
              </a:rPr>
              <a:t>It further outlines the powers, functions and duties of the IJ when dealing with complaints. </a:t>
            </a:r>
          </a:p>
          <a:p>
            <a:pPr marL="285750" indent="-285750" algn="just">
              <a:lnSpc>
                <a:spcPct val="150000"/>
              </a:lnSpc>
            </a:pPr>
            <a:r>
              <a:rPr lang="en-GB" sz="7600" dirty="0">
                <a:latin typeface="Arial" panose="020B0604020202020204" pitchFamily="34" charset="0"/>
                <a:ea typeface="Calibri" panose="020F0502020204030204" pitchFamily="34" charset="0"/>
              </a:rPr>
              <a:t>The IJ must, after an investigation has been conducted and upon receipt of all necessary documents and material, make a finding and recommendations to the Department, including the taking of disciplinary steps against officials or referring criminal matters.</a:t>
            </a:r>
          </a:p>
          <a:p>
            <a:pPr marL="285750" indent="-285750" algn="just">
              <a:lnSpc>
                <a:spcPct val="150000"/>
              </a:lnSpc>
            </a:pPr>
            <a:r>
              <a:rPr lang="en-GB" sz="7600" dirty="0">
                <a:latin typeface="Arial" panose="020B0604020202020204" pitchFamily="34" charset="0"/>
                <a:ea typeface="Calibri" panose="020F0502020204030204" pitchFamily="34" charset="0"/>
                <a:cs typeface="Arial" panose="020B0604020202020204" pitchFamily="34" charset="0"/>
              </a:rPr>
              <a:t>The Department must furnish JICS with details of the steps taken to resolve the complaint – and where findings or recommendations are not accepted, must give reasons. </a:t>
            </a:r>
            <a:endParaRPr lang="en-ZA" sz="7600" dirty="0">
              <a:latin typeface="Calibri" panose="020F0502020204030204" pitchFamily="34" charset="0"/>
              <a:ea typeface="Calibri" panose="020F050202020403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14</a:t>
            </a:fld>
            <a:endParaRPr lang="en-ZA"/>
          </a:p>
        </p:txBody>
      </p:sp>
    </p:spTree>
    <p:extLst>
      <p:ext uri="{BB962C8B-B14F-4D97-AF65-F5344CB8AC3E}">
        <p14:creationId xmlns:p14="http://schemas.microsoft.com/office/powerpoint/2010/main" val="17562069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55000" lnSpcReduction="20000"/>
          </a:bodyPr>
          <a:lstStyle/>
          <a:p>
            <a:pPr>
              <a:lnSpc>
                <a:spcPct val="150000"/>
              </a:lnSpc>
            </a:pPr>
            <a:r>
              <a:rPr lang="en-ZA" sz="3200" b="1" dirty="0">
                <a:latin typeface="Arial" panose="020B0604020202020204" pitchFamily="34" charset="0"/>
                <a:cs typeface="Arial" panose="020B0604020202020204" pitchFamily="34" charset="0"/>
              </a:rPr>
              <a:t>Chapter 6  (sections 25 - 26) </a:t>
            </a:r>
          </a:p>
          <a:p>
            <a:pPr algn="just">
              <a:lnSpc>
                <a:spcPct val="150000"/>
              </a:lnSpc>
            </a:pPr>
            <a:r>
              <a:rPr lang="en-ZA" sz="3200" b="1" dirty="0">
                <a:latin typeface="Arial" panose="020B0604020202020204" pitchFamily="34" charset="0"/>
                <a:cs typeface="Arial" panose="020B0604020202020204" pitchFamily="34" charset="0"/>
              </a:rPr>
              <a:t>Correctional Centre Monitors (CCMs) (formerly known as Independent Correctional Centre Visitors (ICCVs))</a:t>
            </a:r>
            <a:endParaRPr lang="en-ZA" sz="3200" dirty="0"/>
          </a:p>
          <a:p>
            <a:pPr marL="285750" indent="-285750" algn="just">
              <a:lnSpc>
                <a:spcPct val="150000"/>
              </a:lnSpc>
            </a:pPr>
            <a:r>
              <a:rPr lang="en-ZA" sz="3200" dirty="0">
                <a:latin typeface="Arial" panose="020B0604020202020204" pitchFamily="34" charset="0"/>
                <a:cs typeface="Arial" panose="020B0604020202020204" pitchFamily="34" charset="0"/>
              </a:rPr>
              <a:t>This chapter deals with the appointment of CCMs. It outlines their duties, terms of service and powers. CCMs must visit, interview inmates in public or private, record complaints from inmates, monitor and report on the progress of their complaints.</a:t>
            </a:r>
          </a:p>
          <a:p>
            <a:pPr marL="285750" indent="-285750" algn="just">
              <a:lnSpc>
                <a:spcPct val="150000"/>
              </a:lnSpc>
            </a:pPr>
            <a:r>
              <a:rPr lang="en-ZA" sz="3200" dirty="0">
                <a:latin typeface="Arial" panose="020B0604020202020204" pitchFamily="34" charset="0"/>
                <a:cs typeface="Arial" panose="020B0604020202020204" pitchFamily="34" charset="0"/>
              </a:rPr>
              <a:t>CCMs are appointed by the CEO in consultation with the IJ and the relevant regional manager.</a:t>
            </a:r>
          </a:p>
          <a:p>
            <a:pPr marL="285750" indent="-285750" algn="just">
              <a:lnSpc>
                <a:spcPct val="150000"/>
              </a:lnSpc>
            </a:pPr>
            <a:r>
              <a:rPr lang="en-ZA" sz="3200" dirty="0">
                <a:latin typeface="Arial" panose="020B0604020202020204" pitchFamily="34" charset="0"/>
                <a:cs typeface="Arial" panose="020B0604020202020204" pitchFamily="34" charset="0"/>
              </a:rPr>
              <a:t>Heads of centres must assist CCMs in the performance of their powers, functions and duties. If requests from CCMs are refused, the dispute is referred to the IJ, whose decision is final.</a:t>
            </a: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15</a:t>
            </a:fld>
            <a:endParaRPr lang="en-ZA"/>
          </a:p>
        </p:txBody>
      </p:sp>
    </p:spTree>
    <p:extLst>
      <p:ext uri="{BB962C8B-B14F-4D97-AF65-F5344CB8AC3E}">
        <p14:creationId xmlns:p14="http://schemas.microsoft.com/office/powerpoint/2010/main" val="944350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a:xfrm>
            <a:off x="838199" y="1270120"/>
            <a:ext cx="10515600" cy="4551835"/>
          </a:xfrm>
        </p:spPr>
        <p:txBody>
          <a:bodyPr>
            <a:normAutofit fontScale="25000" lnSpcReduction="20000"/>
          </a:bodyPr>
          <a:lstStyle/>
          <a:p>
            <a:pPr>
              <a:lnSpc>
                <a:spcPct val="150000"/>
              </a:lnSpc>
            </a:pPr>
            <a:r>
              <a:rPr lang="en-ZA" sz="7200" b="1" dirty="0">
                <a:latin typeface="Arial" panose="020B0604020202020204" pitchFamily="34" charset="0"/>
                <a:cs typeface="Arial" panose="020B0604020202020204" pitchFamily="34" charset="0"/>
              </a:rPr>
              <a:t>Chapter 7 (sections 27 - 28)</a:t>
            </a:r>
          </a:p>
          <a:p>
            <a:pPr>
              <a:lnSpc>
                <a:spcPct val="150000"/>
              </a:lnSpc>
            </a:pPr>
            <a:r>
              <a:rPr lang="en-ZA" sz="7200" b="1" dirty="0">
                <a:latin typeface="Arial" panose="020B0604020202020204" pitchFamily="34" charset="0"/>
                <a:cs typeface="Arial" panose="020B0604020202020204" pitchFamily="34" charset="0"/>
              </a:rPr>
              <a:t>Stakeholders’ Committee (formerly known as the Visitors’ Committee)</a:t>
            </a:r>
            <a:endParaRPr lang="en-ZA" sz="7200" dirty="0">
              <a:latin typeface="Arial" panose="020B0604020202020204" pitchFamily="34" charset="0"/>
              <a:cs typeface="Arial" panose="020B0604020202020204" pitchFamily="34" charset="0"/>
            </a:endParaRPr>
          </a:p>
          <a:p>
            <a:pPr marL="285750" indent="-285750">
              <a:lnSpc>
                <a:spcPct val="170000"/>
              </a:lnSpc>
            </a:pPr>
            <a:r>
              <a:rPr lang="en-ZA" sz="7200" dirty="0">
                <a:latin typeface="Arial" panose="020B0604020202020204" pitchFamily="34" charset="0"/>
                <a:cs typeface="Arial" panose="020B0604020202020204" pitchFamily="34" charset="0"/>
              </a:rPr>
              <a:t>This chapter deals with the establishment of Stakeholders’ Committees, their powers, functions and duties.</a:t>
            </a:r>
          </a:p>
          <a:p>
            <a:pPr marL="285750" indent="-285750" algn="just">
              <a:lnSpc>
                <a:spcPct val="170000"/>
              </a:lnSpc>
            </a:pPr>
            <a:r>
              <a:rPr lang="en-ZA" sz="7200" dirty="0">
                <a:latin typeface="Arial" panose="020B0604020202020204" pitchFamily="34" charset="0"/>
                <a:cs typeface="Arial" panose="020B0604020202020204" pitchFamily="34" charset="0"/>
              </a:rPr>
              <a:t>The Stakeholders’ Committee consists of various stakeholders, including officials from the Department, members of the NPM, non-governmental organisations.</a:t>
            </a:r>
          </a:p>
          <a:p>
            <a:pPr marL="285750" indent="-285750" algn="just">
              <a:lnSpc>
                <a:spcPct val="170000"/>
              </a:lnSpc>
            </a:pPr>
            <a:r>
              <a:rPr lang="en-ZA" sz="7200" dirty="0">
                <a:latin typeface="Arial" panose="020B0604020202020204" pitchFamily="34" charset="0"/>
                <a:cs typeface="Arial" panose="020B0604020202020204" pitchFamily="34" charset="0"/>
              </a:rPr>
              <a:t> The Stakeholders’ Committee must meet and deal with unresolved complaints and other relevant issues. </a:t>
            </a:r>
          </a:p>
          <a:p>
            <a:pPr marL="285750" indent="-285750">
              <a:lnSpc>
                <a:spcPct val="170000"/>
              </a:lnSpc>
            </a:pPr>
            <a:r>
              <a:rPr lang="en-ZA" sz="7200" dirty="0">
                <a:latin typeface="Arial" panose="020B0604020202020204" pitchFamily="34" charset="0"/>
                <a:cs typeface="Arial" panose="020B0604020202020204" pitchFamily="34" charset="0"/>
              </a:rPr>
              <a:t>The Stakeholders’ Committee must promote the public and community’s interest and involvement in correctional matters.</a:t>
            </a:r>
          </a:p>
          <a:p>
            <a:pPr marL="285750" indent="-285750">
              <a:lnSpc>
                <a:spcPct val="170000"/>
              </a:lnSpc>
            </a:pPr>
            <a:r>
              <a:rPr lang="en-ZA" sz="7200" dirty="0">
                <a:latin typeface="Arial" panose="020B0604020202020204" pitchFamily="34" charset="0"/>
                <a:cs typeface="Arial" panose="020B0604020202020204" pitchFamily="34" charset="0"/>
              </a:rPr>
              <a:t>The Stakeholders’ Committee may submit complaints it cannot resolve to the IJ.</a:t>
            </a:r>
          </a:p>
          <a:p>
            <a:pPr algn="just"/>
            <a:endParaRPr lang="en-ZA" sz="3000"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16</a:t>
            </a:fld>
            <a:endParaRPr lang="en-ZA"/>
          </a:p>
        </p:txBody>
      </p:sp>
    </p:spTree>
    <p:extLst>
      <p:ext uri="{BB962C8B-B14F-4D97-AF65-F5344CB8AC3E}">
        <p14:creationId xmlns:p14="http://schemas.microsoft.com/office/powerpoint/2010/main" val="346400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77500" lnSpcReduction="20000"/>
          </a:bodyPr>
          <a:lstStyle/>
          <a:p>
            <a:pPr>
              <a:lnSpc>
                <a:spcPct val="150000"/>
              </a:lnSpc>
            </a:pPr>
            <a:r>
              <a:rPr lang="en-ZA" sz="2600" b="1" dirty="0">
                <a:latin typeface="Arial" panose="020B0604020202020204" pitchFamily="34" charset="0"/>
                <a:cs typeface="Arial" panose="020B0604020202020204" pitchFamily="34" charset="0"/>
              </a:rPr>
              <a:t>Chapter 8 (sections 29 - 30)</a:t>
            </a:r>
          </a:p>
          <a:p>
            <a:pPr>
              <a:lnSpc>
                <a:spcPct val="150000"/>
              </a:lnSpc>
            </a:pPr>
            <a:r>
              <a:rPr lang="en-ZA" sz="2600" b="1" dirty="0">
                <a:latin typeface="Arial" panose="020B0604020202020204" pitchFamily="34" charset="0"/>
                <a:cs typeface="Arial" panose="020B0604020202020204" pitchFamily="34" charset="0"/>
              </a:rPr>
              <a:t>Finances, Accountability and Reporting </a:t>
            </a:r>
            <a:endParaRPr lang="en-ZA" sz="2600" dirty="0">
              <a:latin typeface="Arial" panose="020B0604020202020204" pitchFamily="34" charset="0"/>
              <a:cs typeface="Arial" panose="020B0604020202020204" pitchFamily="34" charset="0"/>
            </a:endParaRPr>
          </a:p>
          <a:p>
            <a:pPr marL="285750" indent="-285750" algn="just">
              <a:lnSpc>
                <a:spcPct val="150000"/>
              </a:lnSpc>
            </a:pPr>
            <a:r>
              <a:rPr lang="en-ZA" sz="2600" dirty="0">
                <a:latin typeface="Arial" panose="020B0604020202020204" pitchFamily="34" charset="0"/>
                <a:cs typeface="Arial" panose="020B0604020202020204" pitchFamily="34" charset="0"/>
              </a:rPr>
              <a:t>The CEO is responsible to account financially on behalf of JICS.</a:t>
            </a:r>
          </a:p>
          <a:p>
            <a:pPr marL="285750" indent="-285750" algn="just">
              <a:lnSpc>
                <a:spcPct val="150000"/>
              </a:lnSpc>
            </a:pPr>
            <a:r>
              <a:rPr lang="en-ZA" sz="2600" dirty="0">
                <a:latin typeface="Arial" panose="020B0604020202020204" pitchFamily="34" charset="0"/>
                <a:cs typeface="Arial" panose="020B0604020202020204" pitchFamily="34" charset="0"/>
              </a:rPr>
              <a:t>This chapter outlines how JICS will be funded, and cross-references section 91 of the Correctional Services Act.</a:t>
            </a:r>
          </a:p>
          <a:p>
            <a:pPr marL="285750" indent="-285750" algn="just">
              <a:lnSpc>
                <a:spcPct val="150000"/>
              </a:lnSpc>
            </a:pPr>
            <a:r>
              <a:rPr lang="en-ZA" sz="2600" dirty="0">
                <a:latin typeface="Arial" panose="020B0604020202020204" pitchFamily="34" charset="0"/>
                <a:cs typeface="Arial" panose="020B0604020202020204" pitchFamily="34" charset="0"/>
              </a:rPr>
              <a:t>It also includes how JICS will report on its activities and account financially.</a:t>
            </a:r>
          </a:p>
          <a:p>
            <a:pPr marL="285750" indent="-285750" algn="just">
              <a:lnSpc>
                <a:spcPct val="150000"/>
              </a:lnSpc>
            </a:pPr>
            <a:r>
              <a:rPr lang="en-ZA" sz="2600" dirty="0">
                <a:latin typeface="Arial" panose="020B0604020202020204" pitchFamily="34" charset="0"/>
                <a:cs typeface="Arial" panose="020B0604020202020204" pitchFamily="34" charset="0"/>
              </a:rPr>
              <a:t>The IJ reports to the Minister and Portfolio Committee on all activities of JICS.  The IJ submits quarterly reports and the annual report to the President and the Minister.</a:t>
            </a: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17</a:t>
            </a:fld>
            <a:endParaRPr lang="en-ZA"/>
          </a:p>
        </p:txBody>
      </p:sp>
    </p:spTree>
    <p:extLst>
      <p:ext uri="{BB962C8B-B14F-4D97-AF65-F5344CB8AC3E}">
        <p14:creationId xmlns:p14="http://schemas.microsoft.com/office/powerpoint/2010/main" val="1279632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fontScale="92500" lnSpcReduction="10000"/>
          </a:bodyPr>
          <a:lstStyle/>
          <a:p>
            <a:pPr algn="just">
              <a:lnSpc>
                <a:spcPct val="150000"/>
              </a:lnSpc>
            </a:pPr>
            <a:r>
              <a:rPr lang="en-ZA" sz="2200" b="1" dirty="0">
                <a:latin typeface="Arial" panose="020B0604020202020204" pitchFamily="34" charset="0"/>
                <a:cs typeface="Arial" panose="020B0604020202020204" pitchFamily="34" charset="0"/>
              </a:rPr>
              <a:t>Chapter 9 (section 31) </a:t>
            </a:r>
          </a:p>
          <a:p>
            <a:pPr algn="just">
              <a:lnSpc>
                <a:spcPct val="150000"/>
              </a:lnSpc>
            </a:pPr>
            <a:r>
              <a:rPr lang="en-ZA" sz="2200" b="1" dirty="0">
                <a:latin typeface="Arial" panose="020B0604020202020204" pitchFamily="34" charset="0"/>
                <a:cs typeface="Arial" panose="020B0604020202020204" pitchFamily="34" charset="0"/>
              </a:rPr>
              <a:t>Offences and Penalties </a:t>
            </a:r>
            <a:endParaRPr lang="en-ZA" sz="2200" dirty="0">
              <a:latin typeface="Arial" panose="020B0604020202020204" pitchFamily="34" charset="0"/>
              <a:cs typeface="Arial" panose="020B0604020202020204" pitchFamily="34" charset="0"/>
            </a:endParaRPr>
          </a:p>
          <a:p>
            <a:pPr marL="285750" indent="-285750" algn="just">
              <a:lnSpc>
                <a:spcPct val="160000"/>
              </a:lnSpc>
            </a:pPr>
            <a:r>
              <a:rPr lang="en-ZA" sz="2200" dirty="0">
                <a:latin typeface="Arial" panose="020B0604020202020204" pitchFamily="34" charset="0"/>
                <a:cs typeface="Arial" panose="020B0604020202020204" pitchFamily="34" charset="0"/>
              </a:rPr>
              <a:t>This chapter regulates offences and penalties.</a:t>
            </a:r>
          </a:p>
          <a:p>
            <a:pPr marL="285750" indent="-285750" algn="just">
              <a:lnSpc>
                <a:spcPct val="160000"/>
              </a:lnSpc>
            </a:pPr>
            <a:r>
              <a:rPr lang="en-ZA" sz="2200" dirty="0">
                <a:latin typeface="Arial" panose="020B0604020202020204" pitchFamily="34" charset="0"/>
                <a:cs typeface="Arial" panose="020B0604020202020204" pitchFamily="34" charset="0"/>
              </a:rPr>
              <a:t>It is an offence for any person to interfere with, hinder or obstruct the IJ or any JICS officials in performing their duties and functions.</a:t>
            </a:r>
          </a:p>
          <a:p>
            <a:pPr marL="285750" indent="-285750" algn="just">
              <a:lnSpc>
                <a:spcPct val="160000"/>
              </a:lnSpc>
            </a:pPr>
            <a:r>
              <a:rPr lang="en-ZA" sz="2200" dirty="0">
                <a:latin typeface="Arial" panose="020B0604020202020204" pitchFamily="34" charset="0"/>
                <a:cs typeface="Arial" panose="020B0604020202020204" pitchFamily="34" charset="0"/>
              </a:rPr>
              <a:t>It is also an offence to impersonate an inspector or investigator.</a:t>
            </a:r>
          </a:p>
          <a:p>
            <a:pPr marL="285750" indent="-285750" algn="just">
              <a:lnSpc>
                <a:spcPct val="160000"/>
              </a:lnSpc>
            </a:pPr>
            <a:r>
              <a:rPr lang="en-ZA" sz="2200" dirty="0">
                <a:latin typeface="Arial" panose="020B0604020202020204" pitchFamily="34" charset="0"/>
                <a:cs typeface="Arial" panose="020B0604020202020204" pitchFamily="34" charset="0"/>
              </a:rPr>
              <a:t>It places duties on JICS staff and officials to make disclosures but also not to disclose certain information. It also includes secrecy or confidentiality clauses.</a:t>
            </a:r>
          </a:p>
          <a:p>
            <a:pPr marL="285750" indent="-285750" algn="just"/>
            <a:endParaRPr lang="en-ZA" sz="2200"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18</a:t>
            </a:fld>
            <a:endParaRPr lang="en-ZA"/>
          </a:p>
        </p:txBody>
      </p:sp>
    </p:spTree>
    <p:extLst>
      <p:ext uri="{BB962C8B-B14F-4D97-AF65-F5344CB8AC3E}">
        <p14:creationId xmlns:p14="http://schemas.microsoft.com/office/powerpoint/2010/main" val="9308562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a:xfrm>
            <a:off x="855607" y="1537317"/>
            <a:ext cx="10515600" cy="4551835"/>
          </a:xfrm>
        </p:spPr>
        <p:txBody>
          <a:bodyPr>
            <a:normAutofit fontScale="25000" lnSpcReduction="20000"/>
          </a:bodyPr>
          <a:lstStyle/>
          <a:p>
            <a:pPr>
              <a:lnSpc>
                <a:spcPct val="150000"/>
              </a:lnSpc>
            </a:pPr>
            <a:r>
              <a:rPr lang="en-ZA" sz="6400" b="1" dirty="0">
                <a:latin typeface="Arial" panose="020B0604020202020204" pitchFamily="34" charset="0"/>
                <a:cs typeface="Arial" panose="020B0604020202020204" pitchFamily="34" charset="0"/>
              </a:rPr>
              <a:t>Chapter 10 (sections 32)</a:t>
            </a:r>
          </a:p>
          <a:p>
            <a:pPr algn="just">
              <a:lnSpc>
                <a:spcPct val="150000"/>
              </a:lnSpc>
            </a:pPr>
            <a:r>
              <a:rPr lang="en-ZA" sz="6400" b="1" dirty="0">
                <a:latin typeface="Arial" panose="020B0604020202020204" pitchFamily="34" charset="0"/>
                <a:cs typeface="Arial" panose="020B0604020202020204" pitchFamily="34" charset="0"/>
              </a:rPr>
              <a:t>Recommendations Regarding Disciplinary Steps taken against Officials of the Department and Disciplinary Measures</a:t>
            </a:r>
            <a:endParaRPr lang="en-ZA" sz="6400" dirty="0">
              <a:latin typeface="Arial" panose="020B0604020202020204" pitchFamily="34" charset="0"/>
              <a:cs typeface="Arial" panose="020B0604020202020204" pitchFamily="34" charset="0"/>
            </a:endParaRPr>
          </a:p>
          <a:p>
            <a:pPr marL="285750" indent="-285750" algn="just">
              <a:lnSpc>
                <a:spcPct val="150000"/>
              </a:lnSpc>
              <a:spcAft>
                <a:spcPts val="800"/>
              </a:spcAft>
            </a:pPr>
            <a:r>
              <a:rPr lang="en-GB" sz="6400" dirty="0">
                <a:latin typeface="Arial" panose="020B0604020202020204" pitchFamily="34" charset="0"/>
                <a:cs typeface="Arial" panose="020B0604020202020204" pitchFamily="34" charset="0"/>
              </a:rPr>
              <a:t>The IJ may recommend that disciplinary steps be taken against an official of the Department after an investigation for any failure to comply with this Act.</a:t>
            </a:r>
          </a:p>
          <a:p>
            <a:pPr marL="285750" indent="-285750" algn="just">
              <a:lnSpc>
                <a:spcPct val="150000"/>
              </a:lnSpc>
              <a:spcAft>
                <a:spcPts val="800"/>
              </a:spcAft>
            </a:pPr>
            <a:r>
              <a:rPr lang="en-GB" sz="6400" dirty="0">
                <a:latin typeface="Arial" panose="020B0604020202020204" pitchFamily="34" charset="0"/>
                <a:cs typeface="Arial" panose="020B0604020202020204" pitchFamily="34" charset="0"/>
              </a:rPr>
              <a:t>The IJ must report any failure by an official of the Department to comply with the mandatory reporting obligations in terms of section 95D of the Correctional Services Act to the National Commissioner, the Portfolio Committee and may recommend disciplinary steps to be taken against the official.</a:t>
            </a:r>
            <a:endParaRPr lang="en-ZA" sz="6400" dirty="0">
              <a:latin typeface="Arial" panose="020B0604020202020204" pitchFamily="34" charset="0"/>
              <a:cs typeface="Arial" panose="020B0604020202020204" pitchFamily="34" charset="0"/>
            </a:endParaRPr>
          </a:p>
          <a:p>
            <a:pPr marL="285750" indent="-285750" algn="just">
              <a:lnSpc>
                <a:spcPct val="150000"/>
              </a:lnSpc>
              <a:spcAft>
                <a:spcPts val="800"/>
              </a:spcAft>
            </a:pPr>
            <a:r>
              <a:rPr lang="en-ZA" sz="6400" dirty="0">
                <a:latin typeface="Arial" panose="020B0604020202020204" pitchFamily="34" charset="0"/>
                <a:cs typeface="Arial" panose="020B0604020202020204" pitchFamily="34" charset="0"/>
              </a:rPr>
              <a:t>The National Commissioner may institute disciplinary proceedings.</a:t>
            </a:r>
          </a:p>
          <a:p>
            <a:pPr marL="285750" indent="-285750" algn="just">
              <a:lnSpc>
                <a:spcPct val="150000"/>
              </a:lnSpc>
            </a:pPr>
            <a:r>
              <a:rPr lang="en-GB" sz="6400" dirty="0">
                <a:latin typeface="Arial" panose="020B0604020202020204" pitchFamily="34" charset="0"/>
                <a:ea typeface="Calibri" panose="020F0502020204030204" pitchFamily="34" charset="0"/>
              </a:rPr>
              <a:t>If the National Commissioner declines to take disciplinary steps against the official, the National Commissioner must furnish the IJ with written reasons why disciplinary action was not taken.</a:t>
            </a:r>
          </a:p>
          <a:p>
            <a:pPr marL="285750" indent="-285750" algn="just">
              <a:lnSpc>
                <a:spcPct val="150000"/>
              </a:lnSpc>
            </a:pPr>
            <a:r>
              <a:rPr lang="en-GB" sz="6400" dirty="0">
                <a:latin typeface="Arial" panose="020B0604020202020204" pitchFamily="34" charset="0"/>
                <a:cs typeface="Arial" panose="020B0604020202020204" pitchFamily="34" charset="0"/>
              </a:rPr>
              <a:t>The National Commissioner must submit a quarterly report to the IJ on progress made regarding disciplinary action recommended.</a:t>
            </a:r>
            <a:r>
              <a:rPr lang="en-ZA" sz="6400" dirty="0">
                <a:latin typeface="Arial" panose="020B0604020202020204" pitchFamily="34" charset="0"/>
                <a:cs typeface="Arial" panose="020B0604020202020204" pitchFamily="34" charset="0"/>
              </a:rPr>
              <a:t> </a:t>
            </a:r>
            <a:endParaRPr lang="en-GB" sz="6400" dirty="0">
              <a:latin typeface="Arial" panose="020B0604020202020204" pitchFamily="34" charset="0"/>
              <a:cs typeface="Arial" panose="020B0604020202020204" pitchFamily="34" charset="0"/>
            </a:endParaRPr>
          </a:p>
          <a:p>
            <a:pPr marL="285750" indent="-285750" algn="just">
              <a:lnSpc>
                <a:spcPct val="150000"/>
              </a:lnSpc>
            </a:pPr>
            <a:endParaRPr lang="en-GB" dirty="0">
              <a:latin typeface="Arial" panose="020B0604020202020204" pitchFamily="34" charset="0"/>
              <a:ea typeface="Calibri" panose="020F0502020204030204" pitchFamily="34" charset="0"/>
            </a:endParaRP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19</a:t>
            </a:fld>
            <a:endParaRPr lang="en-ZA"/>
          </a:p>
        </p:txBody>
      </p:sp>
    </p:spTree>
    <p:extLst>
      <p:ext uri="{BB962C8B-B14F-4D97-AF65-F5344CB8AC3E}">
        <p14:creationId xmlns:p14="http://schemas.microsoft.com/office/powerpoint/2010/main" val="17319109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BA69B9-17B3-4570-8F0A-F26DBC19B1E5}"/>
              </a:ext>
            </a:extLst>
          </p:cNvPr>
          <p:cNvSpPr>
            <a:spLocks noGrp="1"/>
          </p:cNvSpPr>
          <p:nvPr>
            <p:ph type="title"/>
          </p:nvPr>
        </p:nvSpPr>
        <p:spPr>
          <a:xfrm>
            <a:off x="838200" y="481591"/>
            <a:ext cx="8207574" cy="1091847"/>
          </a:xfrm>
        </p:spPr>
        <p:txBody>
          <a:bodyPr>
            <a:normAutofit fontScale="90000"/>
          </a:bodyPr>
          <a:lstStyle/>
          <a:p>
            <a:r>
              <a:rPr lang="en-ZA" b="1" dirty="0">
                <a:latin typeface="Arial" panose="020B0604020202020204" pitchFamily="34" charset="0"/>
                <a:cs typeface="Arial" panose="020B0604020202020204" pitchFamily="34" charset="0"/>
              </a:rPr>
              <a:t>INTRODUCTION BY THE INSPECTING JUDGE</a:t>
            </a:r>
            <a:br>
              <a:rPr lang="en-ZA" b="1" dirty="0">
                <a:latin typeface="Arial" panose="020B0604020202020204" pitchFamily="34" charset="0"/>
                <a:cs typeface="Arial" panose="020B0604020202020204" pitchFamily="34" charset="0"/>
              </a:rPr>
            </a:br>
            <a:endParaRPr lang="en-ZA" dirty="0"/>
          </a:p>
        </p:txBody>
      </p:sp>
      <p:sp>
        <p:nvSpPr>
          <p:cNvPr id="5" name="Content Placeholder 4">
            <a:extLst>
              <a:ext uri="{FF2B5EF4-FFF2-40B4-BE49-F238E27FC236}">
                <a16:creationId xmlns:a16="http://schemas.microsoft.com/office/drawing/2014/main" id="{5A568D7E-F359-489D-BCF3-0ECC7757CE0E}"/>
              </a:ext>
            </a:extLst>
          </p:cNvPr>
          <p:cNvSpPr>
            <a:spLocks noGrp="1"/>
          </p:cNvSpPr>
          <p:nvPr>
            <p:ph idx="1"/>
          </p:nvPr>
        </p:nvSpPr>
        <p:spPr/>
        <p:txBody>
          <a:bodyPr>
            <a:normAutofit fontScale="92500" lnSpcReduction="20000"/>
          </a:bodyPr>
          <a:lstStyle/>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The importance of </a:t>
            </a:r>
            <a:r>
              <a:rPr lang="en-US" i="1" dirty="0">
                <a:latin typeface="Arial" panose="020B0604020202020204" pitchFamily="34" charset="0"/>
                <a:cs typeface="Arial" panose="020B0604020202020204" pitchFamily="34" charset="0"/>
              </a:rPr>
              <a:t>independent </a:t>
            </a:r>
            <a:r>
              <a:rPr lang="en-US" dirty="0">
                <a:latin typeface="Arial" panose="020B0604020202020204" pitchFamily="34" charset="0"/>
                <a:cs typeface="Arial" panose="020B0604020202020204" pitchFamily="34" charset="0"/>
              </a:rPr>
              <a:t>prison oversight in South Africa.</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JICS’s organisational form as a government component (business case process has been concluded; costing and staffing models; approval by the IAC and DPSA, which included officials from JICS, DCS and Treasury).</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Why JICS will not further strain the fiscus.</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Parallel processes for JICS Bill, CSA amendments and JICS as a national government component.</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For powerful functional and operational reasons, absorbing JICS</a:t>
            </a:r>
            <a:r>
              <a:rPr lang="en-US" i="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absorbed into the SA Human Rights Commission is strongly counter-indicated.</a:t>
            </a:r>
            <a:endParaRPr lang="en-ZA" dirty="0"/>
          </a:p>
        </p:txBody>
      </p:sp>
      <p:sp>
        <p:nvSpPr>
          <p:cNvPr id="6" name="Slide Number Placeholder 5">
            <a:extLst>
              <a:ext uri="{FF2B5EF4-FFF2-40B4-BE49-F238E27FC236}">
                <a16:creationId xmlns:a16="http://schemas.microsoft.com/office/drawing/2014/main" id="{C437811F-C198-4328-80AC-E3F6F349DCF9}"/>
              </a:ext>
            </a:extLst>
          </p:cNvPr>
          <p:cNvSpPr>
            <a:spLocks noGrp="1"/>
          </p:cNvSpPr>
          <p:nvPr>
            <p:ph type="sldNum" sz="quarter" idx="12"/>
          </p:nvPr>
        </p:nvSpPr>
        <p:spPr/>
        <p:txBody>
          <a:bodyPr/>
          <a:lstStyle/>
          <a:p>
            <a:fld id="{813D7746-E34C-4BFF-A6F0-5A974CCD96E5}" type="slidenum">
              <a:rPr lang="en-ZA" smtClean="0"/>
              <a:t>2</a:t>
            </a:fld>
            <a:endParaRPr lang="en-ZA"/>
          </a:p>
        </p:txBody>
      </p:sp>
    </p:spTree>
    <p:extLst>
      <p:ext uri="{BB962C8B-B14F-4D97-AF65-F5344CB8AC3E}">
        <p14:creationId xmlns:p14="http://schemas.microsoft.com/office/powerpoint/2010/main" val="38240552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JICS DRAFT BILL V20 CONTINUED</a:t>
            </a:r>
            <a:endParaRPr lang="en-ZA" dirty="0"/>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a:bodyPr>
          <a:lstStyle/>
          <a:p>
            <a:pPr algn="just">
              <a:lnSpc>
                <a:spcPct val="150000"/>
              </a:lnSpc>
            </a:pPr>
            <a:r>
              <a:rPr lang="en-GB" sz="2000" b="1" dirty="0">
                <a:latin typeface="Arial" panose="020B0604020202020204" pitchFamily="34" charset="0"/>
                <a:cs typeface="Arial" panose="020B0604020202020204" pitchFamily="34" charset="0"/>
              </a:rPr>
              <a:t>Chapter 11 (sections 33 - 36)</a:t>
            </a:r>
          </a:p>
          <a:p>
            <a:pPr algn="just">
              <a:lnSpc>
                <a:spcPct val="150000"/>
              </a:lnSpc>
            </a:pPr>
            <a:r>
              <a:rPr lang="en-GB" sz="2000" b="1" dirty="0">
                <a:latin typeface="Arial" panose="020B0604020202020204" pitchFamily="34" charset="0"/>
                <a:cs typeface="Arial" panose="020B0604020202020204" pitchFamily="34" charset="0"/>
              </a:rPr>
              <a:t>Regulations, Transitional Arrangements, Repeal, Short</a:t>
            </a:r>
            <a:r>
              <a:rPr lang="en-ZA" sz="2000" dirty="0">
                <a:latin typeface="Arial" panose="020B0604020202020204" pitchFamily="34" charset="0"/>
                <a:cs typeface="Arial" panose="020B0604020202020204" pitchFamily="34" charset="0"/>
              </a:rPr>
              <a:t> </a:t>
            </a:r>
            <a:r>
              <a:rPr lang="en-GB" sz="2000" b="1" dirty="0">
                <a:latin typeface="Arial" panose="020B0604020202020204" pitchFamily="34" charset="0"/>
                <a:cs typeface="Arial" panose="020B0604020202020204" pitchFamily="34" charset="0"/>
              </a:rPr>
              <a:t>Title  and  Commencement</a:t>
            </a:r>
          </a:p>
          <a:p>
            <a:pPr marL="285750" indent="-285750" algn="just">
              <a:lnSpc>
                <a:spcPct val="150000"/>
              </a:lnSpc>
            </a:pPr>
            <a:r>
              <a:rPr lang="en-GB" sz="2000" dirty="0">
                <a:latin typeface="Arial" panose="020B0604020202020204" pitchFamily="34" charset="0"/>
                <a:cs typeface="Arial" panose="020B0604020202020204" pitchFamily="34" charset="0"/>
              </a:rPr>
              <a:t>This Chapter empowers the Minister of Justice and Constitutional Development in consultation with the IJ to make Regulations.</a:t>
            </a:r>
          </a:p>
          <a:p>
            <a:pPr marL="285750" indent="-285750" algn="just">
              <a:lnSpc>
                <a:spcPct val="150000"/>
              </a:lnSpc>
            </a:pPr>
            <a:r>
              <a:rPr lang="en-GB" sz="2000" dirty="0">
                <a:latin typeface="Arial" panose="020B0604020202020204" pitchFamily="34" charset="0"/>
                <a:cs typeface="Arial" panose="020B0604020202020204" pitchFamily="34" charset="0"/>
              </a:rPr>
              <a:t>Transitional arrangements amendments to repeal laws are still outstanding.</a:t>
            </a:r>
          </a:p>
          <a:p>
            <a:pPr marL="285750" indent="-285750" algn="just">
              <a:lnSpc>
                <a:spcPct val="150000"/>
              </a:lnSpc>
            </a:pPr>
            <a:r>
              <a:rPr lang="en-GB" sz="2000" dirty="0">
                <a:latin typeface="Arial" panose="020B0604020202020204" pitchFamily="34" charset="0"/>
                <a:cs typeface="Arial" panose="020B0604020202020204" pitchFamily="34" charset="0"/>
              </a:rPr>
              <a:t>It includes the short title and commencement.</a:t>
            </a:r>
            <a:endParaRPr lang="en-ZA" sz="2000" dirty="0">
              <a:latin typeface="Arial" panose="020B0604020202020204" pitchFamily="34" charset="0"/>
              <a:cs typeface="Arial" panose="020B0604020202020204" pitchFamily="34" charset="0"/>
            </a:endParaRPr>
          </a:p>
          <a:p>
            <a:pPr algn="just"/>
            <a:endParaRPr lang="en-ZA" dirty="0">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20</a:t>
            </a:fld>
            <a:endParaRPr lang="en-ZA"/>
          </a:p>
        </p:txBody>
      </p:sp>
    </p:spTree>
    <p:extLst>
      <p:ext uri="{BB962C8B-B14F-4D97-AF65-F5344CB8AC3E}">
        <p14:creationId xmlns:p14="http://schemas.microsoft.com/office/powerpoint/2010/main" val="417350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BAF576-AFE7-492D-8C15-4C7FFC5843D3}"/>
              </a:ext>
            </a:extLst>
          </p:cNvPr>
          <p:cNvSpPr>
            <a:spLocks noGrp="1"/>
          </p:cNvSpPr>
          <p:nvPr>
            <p:ph type="title"/>
          </p:nvPr>
        </p:nvSpPr>
        <p:spPr>
          <a:xfrm>
            <a:off x="565784" y="2339340"/>
            <a:ext cx="3924935" cy="1407160"/>
          </a:xfrm>
        </p:spPr>
        <p:txBody>
          <a:bodyPr>
            <a:normAutofit/>
          </a:bodyPr>
          <a:lstStyle/>
          <a:p>
            <a:r>
              <a:rPr lang="en-ZA" sz="3600" dirty="0"/>
              <a:t>Questions?</a:t>
            </a:r>
          </a:p>
        </p:txBody>
      </p:sp>
    </p:spTree>
    <p:extLst>
      <p:ext uri="{BB962C8B-B14F-4D97-AF65-F5344CB8AC3E}">
        <p14:creationId xmlns:p14="http://schemas.microsoft.com/office/powerpoint/2010/main" val="1551970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descr="A close up of an old building&#10;&#10;Description automatically generated">
            <a:extLst>
              <a:ext uri="{FF2B5EF4-FFF2-40B4-BE49-F238E27FC236}">
                <a16:creationId xmlns:a16="http://schemas.microsoft.com/office/drawing/2014/main" id="{B6A90FAF-60C0-44B2-90A1-F2F22BFCFCB3}"/>
              </a:ext>
            </a:extLst>
          </p:cNvPr>
          <p:cNvPicPr>
            <a:picLocks noGrp="1" noChangeAspect="1"/>
          </p:cNvPicPr>
          <p:nvPr>
            <p:ph type="pic" idx="1"/>
          </p:nvPr>
        </p:nvPicPr>
        <p:blipFill>
          <a:blip r:embed="rId2" cstate="screen">
            <a:extLst>
              <a:ext uri="{28A0092B-C50C-407E-A947-70E740481C1C}">
                <a14:useLocalDpi xmlns:a14="http://schemas.microsoft.com/office/drawing/2010/main"/>
              </a:ext>
            </a:extLst>
          </a:blip>
          <a:srcRect/>
          <a:stretch>
            <a:fillRect/>
          </a:stretch>
        </p:blipFill>
        <p:spPr/>
      </p:pic>
      <p:sp>
        <p:nvSpPr>
          <p:cNvPr id="5" name="Text Placeholder 4">
            <a:extLst>
              <a:ext uri="{FF2B5EF4-FFF2-40B4-BE49-F238E27FC236}">
                <a16:creationId xmlns:a16="http://schemas.microsoft.com/office/drawing/2014/main" id="{66D90530-CEED-4985-BD7C-8A4AF359AE7D}"/>
              </a:ext>
            </a:extLst>
          </p:cNvPr>
          <p:cNvSpPr>
            <a:spLocks noGrp="1"/>
          </p:cNvSpPr>
          <p:nvPr>
            <p:ph type="body" sz="half" idx="2"/>
          </p:nvPr>
        </p:nvSpPr>
        <p:spPr/>
        <p:txBody>
          <a:bodyPr/>
          <a:lstStyle/>
          <a:p>
            <a:r>
              <a:rPr lang="en-ZA" dirty="0"/>
              <a:t>.</a:t>
            </a:r>
          </a:p>
        </p:txBody>
      </p:sp>
      <p:sp>
        <p:nvSpPr>
          <p:cNvPr id="4" name="Title 3">
            <a:extLst>
              <a:ext uri="{FF2B5EF4-FFF2-40B4-BE49-F238E27FC236}">
                <a16:creationId xmlns:a16="http://schemas.microsoft.com/office/drawing/2014/main" id="{AE88658C-7EE1-F664-800C-2A489A8CC6FD}"/>
              </a:ext>
            </a:extLst>
          </p:cNvPr>
          <p:cNvSpPr txBox="1">
            <a:spLocks/>
          </p:cNvSpPr>
          <p:nvPr/>
        </p:nvSpPr>
        <p:spPr>
          <a:xfrm>
            <a:off x="8915398" y="2948940"/>
            <a:ext cx="3924935" cy="1407160"/>
          </a:xfrm>
          <a:prstGeom prst="rect">
            <a:avLst/>
          </a:prstGeom>
        </p:spPr>
        <p:txBody>
          <a:bodyPr>
            <a:normAutofit/>
          </a:bodyPr>
          <a:lstStyle>
            <a:lvl1pPr algn="l" defTabSz="914400" rtl="0" eaLnBrk="1" latinLnBrk="0" hangingPunct="1">
              <a:lnSpc>
                <a:spcPct val="90000"/>
              </a:lnSpc>
              <a:spcBef>
                <a:spcPct val="0"/>
              </a:spcBef>
              <a:buNone/>
              <a:defRPr sz="3600" kern="1200" cap="all" baseline="0">
                <a:solidFill>
                  <a:schemeClr val="bg1">
                    <a:lumMod val="50000"/>
                  </a:schemeClr>
                </a:solidFill>
                <a:latin typeface="+mj-lt"/>
                <a:ea typeface="+mj-ea"/>
                <a:cs typeface="+mj-cs"/>
              </a:defRPr>
            </a:lvl1pPr>
          </a:lstStyle>
          <a:p>
            <a:r>
              <a:rPr lang="en-ZA" dirty="0">
                <a:solidFill>
                  <a:schemeClr val="bg1"/>
                </a:solidFill>
              </a:rPr>
              <a:t>Thank you </a:t>
            </a:r>
          </a:p>
        </p:txBody>
      </p:sp>
    </p:spTree>
    <p:extLst>
      <p:ext uri="{BB962C8B-B14F-4D97-AF65-F5344CB8AC3E}">
        <p14:creationId xmlns:p14="http://schemas.microsoft.com/office/powerpoint/2010/main" val="1499903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BA69B9-17B3-4570-8F0A-F26DBC19B1E5}"/>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Purpose of the JICS Bill </a:t>
            </a:r>
            <a:br>
              <a:rPr lang="en-ZA" b="1" dirty="0">
                <a:latin typeface="Arial" panose="020B0604020202020204" pitchFamily="34" charset="0"/>
                <a:cs typeface="Arial" panose="020B0604020202020204" pitchFamily="34" charset="0"/>
              </a:rPr>
            </a:br>
            <a:endParaRPr lang="en-ZA" dirty="0"/>
          </a:p>
        </p:txBody>
      </p:sp>
      <p:sp>
        <p:nvSpPr>
          <p:cNvPr id="5" name="Content Placeholder 4">
            <a:extLst>
              <a:ext uri="{FF2B5EF4-FFF2-40B4-BE49-F238E27FC236}">
                <a16:creationId xmlns:a16="http://schemas.microsoft.com/office/drawing/2014/main" id="{5A568D7E-F359-489D-BCF3-0ECC7757CE0E}"/>
              </a:ext>
            </a:extLst>
          </p:cNvPr>
          <p:cNvSpPr>
            <a:spLocks noGrp="1"/>
          </p:cNvSpPr>
          <p:nvPr>
            <p:ph idx="1"/>
          </p:nvPr>
        </p:nvSpPr>
        <p:spPr>
          <a:xfrm>
            <a:off x="670560" y="1270121"/>
            <a:ext cx="10683240" cy="4881914"/>
          </a:xfrm>
        </p:spPr>
        <p:txBody>
          <a:bodyPr>
            <a:normAutofit fontScale="70000" lnSpcReduction="20000"/>
          </a:bodyPr>
          <a:lstStyle/>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give effect to section 85(1) of Correctional Services Act, No 111 of 1998 (CSA), which establishes an independent Judicial Inspectorate for Correctional Services (JICS) under the control of the Inspecting Judge (IJ);</a:t>
            </a:r>
          </a:p>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give effect to the Constitutional Court’s judgment in </a:t>
            </a:r>
            <a:r>
              <a:rPr lang="en-US" sz="2600" i="1" dirty="0" err="1">
                <a:latin typeface="Arial" panose="020B0604020202020204" pitchFamily="34" charset="0"/>
                <a:cs typeface="Arial" panose="020B0604020202020204" pitchFamily="34" charset="0"/>
              </a:rPr>
              <a:t>Sonke</a:t>
            </a:r>
            <a:r>
              <a:rPr lang="en-US" sz="2600" i="1" dirty="0">
                <a:latin typeface="Arial" panose="020B0604020202020204" pitchFamily="34" charset="0"/>
                <a:cs typeface="Arial" panose="020B0604020202020204" pitchFamily="34" charset="0"/>
              </a:rPr>
              <a:t> Gender Justice vs The President</a:t>
            </a:r>
            <a:r>
              <a:rPr lang="en-US" sz="2600" dirty="0">
                <a:latin typeface="Arial" panose="020B0604020202020204" pitchFamily="34" charset="0"/>
                <a:cs typeface="Arial" panose="020B0604020202020204" pitchFamily="34" charset="0"/>
              </a:rPr>
              <a:t>;</a:t>
            </a:r>
          </a:p>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regulate powers and appointments of the IJ, Chief Executive Officer (CEO) and JICS in general;</a:t>
            </a:r>
          </a:p>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strengthen JICS’s mandate to ensure effective and efficient oversight;</a:t>
            </a:r>
          </a:p>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provide for mandatory reporting obligations and cooperation by officials of the Department of Correctional Services (the Department); </a:t>
            </a:r>
            <a:r>
              <a:rPr lang="en-ZA" sz="2600" dirty="0">
                <a:latin typeface="Arial" panose="020B0604020202020204" pitchFamily="34" charset="0"/>
                <a:cs typeface="Arial" panose="020B0604020202020204" pitchFamily="34" charset="0"/>
              </a:rPr>
              <a:t>and</a:t>
            </a:r>
            <a:endParaRPr lang="en-US" sz="2600" dirty="0">
              <a:latin typeface="Arial" panose="020B0604020202020204" pitchFamily="34" charset="0"/>
              <a:cs typeface="Arial" panose="020B0604020202020204" pitchFamily="34" charset="0"/>
            </a:endParaRPr>
          </a:p>
          <a:p>
            <a:pPr marL="285750" indent="-285750" algn="just">
              <a:lnSpc>
                <a:spcPct val="150000"/>
              </a:lnSpc>
              <a:buFont typeface="Wingdings" pitchFamily="2" charset="2"/>
              <a:buChar char="v"/>
            </a:pPr>
            <a:r>
              <a:rPr lang="en-US" sz="2600" dirty="0">
                <a:latin typeface="Arial" panose="020B0604020202020204" pitchFamily="34" charset="0"/>
                <a:cs typeface="Arial" panose="020B0604020202020204" pitchFamily="34" charset="0"/>
              </a:rPr>
              <a:t>To guarantee functional independence of JICS as a member of the National Preventive Mechanism (NPM).</a:t>
            </a:r>
            <a:endParaRPr lang="en-ZA" sz="2600" dirty="0"/>
          </a:p>
          <a:p>
            <a:endParaRPr lang="en-ZA" dirty="0"/>
          </a:p>
        </p:txBody>
      </p:sp>
      <p:sp>
        <p:nvSpPr>
          <p:cNvPr id="6" name="Slide Number Placeholder 5">
            <a:extLst>
              <a:ext uri="{FF2B5EF4-FFF2-40B4-BE49-F238E27FC236}">
                <a16:creationId xmlns:a16="http://schemas.microsoft.com/office/drawing/2014/main" id="{C437811F-C198-4328-80AC-E3F6F349DCF9}"/>
              </a:ext>
            </a:extLst>
          </p:cNvPr>
          <p:cNvSpPr>
            <a:spLocks noGrp="1"/>
          </p:cNvSpPr>
          <p:nvPr>
            <p:ph type="sldNum" sz="quarter" idx="12"/>
          </p:nvPr>
        </p:nvSpPr>
        <p:spPr/>
        <p:txBody>
          <a:bodyPr/>
          <a:lstStyle/>
          <a:p>
            <a:fld id="{813D7746-E34C-4BFF-A6F0-5A974CCD96E5}" type="slidenum">
              <a:rPr lang="en-ZA" smtClean="0"/>
              <a:t>3</a:t>
            </a:fld>
            <a:endParaRPr lang="en-ZA"/>
          </a:p>
        </p:txBody>
      </p:sp>
    </p:spTree>
    <p:extLst>
      <p:ext uri="{BB962C8B-B14F-4D97-AF65-F5344CB8AC3E}">
        <p14:creationId xmlns:p14="http://schemas.microsoft.com/office/powerpoint/2010/main" val="4357584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E1A55-9B65-484C-AED6-3EF6878FCAAE}"/>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Background</a:t>
            </a:r>
            <a:br>
              <a:rPr lang="en-ZA" b="1" dirty="0">
                <a:latin typeface="Arial" panose="020B0604020202020204" pitchFamily="34" charset="0"/>
                <a:cs typeface="Arial" panose="020B0604020202020204" pitchFamily="34" charset="0"/>
              </a:rPr>
            </a:br>
            <a:endParaRPr lang="en-ZA" dirty="0"/>
          </a:p>
        </p:txBody>
      </p:sp>
      <p:sp>
        <p:nvSpPr>
          <p:cNvPr id="6" name="Content Placeholder 5">
            <a:extLst>
              <a:ext uri="{FF2B5EF4-FFF2-40B4-BE49-F238E27FC236}">
                <a16:creationId xmlns:a16="http://schemas.microsoft.com/office/drawing/2014/main" id="{088AF7D1-3850-4625-9938-35978F1ACB41}"/>
              </a:ext>
            </a:extLst>
          </p:cNvPr>
          <p:cNvSpPr>
            <a:spLocks noGrp="1"/>
          </p:cNvSpPr>
          <p:nvPr>
            <p:ph idx="1"/>
          </p:nvPr>
        </p:nvSpPr>
        <p:spPr/>
        <p:txBody>
          <a:bodyPr>
            <a:normAutofit fontScale="92500" lnSpcReduction="20000"/>
          </a:bodyPr>
          <a:lstStyle/>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The Constitution requires, in section 35(2)(e) of the Bill of Rights, that conditions of incarceration and detention are “consistent with human dignity”. </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Section 85 of the CSA provides for the establishment of JICS as an independent office under the control of the IJ. </a:t>
            </a:r>
          </a:p>
          <a:p>
            <a:pPr marL="285750" indent="-285750" algn="just">
              <a:lnSpc>
                <a:spcPct val="150000"/>
              </a:lnSpc>
              <a:buFont typeface="Wingdings" pitchFamily="2" charset="2"/>
              <a:buChar char="v"/>
            </a:pPr>
            <a:r>
              <a:rPr lang="en-GB" dirty="0">
                <a:latin typeface="Arial" panose="020B0604020202020204" pitchFamily="34" charset="0"/>
                <a:cs typeface="Arial" panose="020B0604020202020204" pitchFamily="34" charset="0"/>
              </a:rPr>
              <a:t>In 2019, South Africa ratified the Optional Protocol to the Convention against Torture and other Cruel, Inhuman or Degrading Treatment or Punishment (OPCAT). It requires every State party to establish and maintain an NPM for the prevention of torture at the domestic level. Article 18 requires every State Party to “guarantee functional independence” and “independence of their personnel.”</a:t>
            </a:r>
            <a:endParaRPr lang="en-ZA" dirty="0">
              <a:latin typeface="Arial" panose="020B0604020202020204" pitchFamily="34" charset="0"/>
              <a:cs typeface="Arial" panose="020B0604020202020204" pitchFamily="34" charset="0"/>
            </a:endParaRPr>
          </a:p>
          <a:p>
            <a:endParaRPr lang="en-ZA" dirty="0"/>
          </a:p>
        </p:txBody>
      </p:sp>
      <p:sp>
        <p:nvSpPr>
          <p:cNvPr id="7" name="Slide Number Placeholder 6">
            <a:extLst>
              <a:ext uri="{FF2B5EF4-FFF2-40B4-BE49-F238E27FC236}">
                <a16:creationId xmlns:a16="http://schemas.microsoft.com/office/drawing/2014/main" id="{F8E3F3AD-AEFC-4721-BA94-A24B3D5B77D0}"/>
              </a:ext>
            </a:extLst>
          </p:cNvPr>
          <p:cNvSpPr>
            <a:spLocks noGrp="1"/>
          </p:cNvSpPr>
          <p:nvPr>
            <p:ph type="sldNum" sz="quarter" idx="12"/>
          </p:nvPr>
        </p:nvSpPr>
        <p:spPr/>
        <p:txBody>
          <a:bodyPr/>
          <a:lstStyle/>
          <a:p>
            <a:fld id="{813D7746-E34C-4BFF-A6F0-5A974CCD96E5}" type="slidenum">
              <a:rPr lang="en-ZA" smtClean="0"/>
              <a:t>4</a:t>
            </a:fld>
            <a:endParaRPr lang="en-ZA"/>
          </a:p>
        </p:txBody>
      </p:sp>
    </p:spTree>
    <p:extLst>
      <p:ext uri="{BB962C8B-B14F-4D97-AF65-F5344CB8AC3E}">
        <p14:creationId xmlns:p14="http://schemas.microsoft.com/office/powerpoint/2010/main" val="20556954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E1A55-9B65-484C-AED6-3EF6878FCAAE}"/>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Background continued</a:t>
            </a:r>
            <a:br>
              <a:rPr lang="en-ZA" b="1" dirty="0">
                <a:latin typeface="Arial" panose="020B0604020202020204" pitchFamily="34" charset="0"/>
                <a:cs typeface="Arial" panose="020B0604020202020204" pitchFamily="34" charset="0"/>
              </a:rPr>
            </a:br>
            <a:endParaRPr lang="en-ZA" dirty="0"/>
          </a:p>
        </p:txBody>
      </p:sp>
      <p:sp>
        <p:nvSpPr>
          <p:cNvPr id="6" name="Content Placeholder 5">
            <a:extLst>
              <a:ext uri="{FF2B5EF4-FFF2-40B4-BE49-F238E27FC236}">
                <a16:creationId xmlns:a16="http://schemas.microsoft.com/office/drawing/2014/main" id="{088AF7D1-3850-4625-9938-35978F1ACB41}"/>
              </a:ext>
            </a:extLst>
          </p:cNvPr>
          <p:cNvSpPr>
            <a:spLocks noGrp="1"/>
          </p:cNvSpPr>
          <p:nvPr>
            <p:ph idx="1"/>
          </p:nvPr>
        </p:nvSpPr>
        <p:spPr/>
        <p:txBody>
          <a:bodyPr>
            <a:normAutofit fontScale="77500" lnSpcReduction="20000"/>
          </a:bodyPr>
          <a:lstStyle/>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On 5 September 2019, the Western Cape High Court declared sections 91, 88A(1)(b) and 88A(4) of the CSA constitutionally invalid insofar as failing to guarantee JICS’s independence. </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On </a:t>
            </a:r>
            <a:r>
              <a:rPr lang="en-US" b="1" dirty="0">
                <a:latin typeface="Arial" panose="020B0604020202020204" pitchFamily="34" charset="0"/>
                <a:cs typeface="Arial" panose="020B0604020202020204" pitchFamily="34" charset="0"/>
              </a:rPr>
              <a:t>4 December 2020</a:t>
            </a:r>
            <a:r>
              <a:rPr lang="en-US" dirty="0">
                <a:latin typeface="Arial" panose="020B0604020202020204" pitchFamily="34" charset="0"/>
                <a:cs typeface="Arial" panose="020B0604020202020204" pitchFamily="34" charset="0"/>
              </a:rPr>
              <a:t>, the Constitutional Court confirmed the great substance of the High Court’s judgment. The Constitutional Court underscored the importance of a properly functioning oversight body such as JICS and that independence, </a:t>
            </a:r>
            <a:r>
              <a:rPr lang="en-US" b="1" dirty="0">
                <a:latin typeface="Arial" panose="020B0604020202020204" pitchFamily="34" charset="0"/>
                <a:cs typeface="Arial" panose="020B0604020202020204" pitchFamily="34" charset="0"/>
              </a:rPr>
              <a:t>structural</a:t>
            </a:r>
            <a:r>
              <a:rPr lang="en-US"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operational </a:t>
            </a:r>
            <a:r>
              <a:rPr lang="en-US" dirty="0">
                <a:latin typeface="Arial" panose="020B0604020202020204" pitchFamily="34" charset="0"/>
                <a:cs typeface="Arial" panose="020B0604020202020204" pitchFamily="34" charset="0"/>
              </a:rPr>
              <a:t>and </a:t>
            </a:r>
            <a:r>
              <a:rPr lang="en-US" b="1" dirty="0">
                <a:latin typeface="Arial" panose="020B0604020202020204" pitchFamily="34" charset="0"/>
                <a:cs typeface="Arial" panose="020B0604020202020204" pitchFamily="34" charset="0"/>
              </a:rPr>
              <a:t>perceived</a:t>
            </a:r>
            <a:r>
              <a:rPr lang="en-US" dirty="0">
                <a:latin typeface="Arial" panose="020B0604020202020204" pitchFamily="34" charset="0"/>
                <a:cs typeface="Arial" panose="020B0604020202020204" pitchFamily="34" charset="0"/>
              </a:rPr>
              <a:t>, is an “inherent characteristic” of an oversight body. The Court confirmed that sections 91 and 88A(1)(b) are constitutionally invalid and provided a constitutionally compliant interpretation of section 88A(4). </a:t>
            </a:r>
          </a:p>
          <a:p>
            <a:pPr marL="285750" indent="-285750" algn="just">
              <a:lnSpc>
                <a:spcPct val="150000"/>
              </a:lnSpc>
              <a:buFont typeface="Wingdings" pitchFamily="2" charset="2"/>
              <a:buChar char="v"/>
            </a:pPr>
            <a:r>
              <a:rPr lang="en-US" dirty="0">
                <a:latin typeface="Arial" panose="020B0604020202020204" pitchFamily="34" charset="0"/>
                <a:cs typeface="Arial" panose="020B0604020202020204" pitchFamily="34" charset="0"/>
              </a:rPr>
              <a:t>The declaration of invalidity is suspended for </a:t>
            </a:r>
            <a:r>
              <a:rPr lang="en-US" b="1" dirty="0">
                <a:latin typeface="Arial" panose="020B0604020202020204" pitchFamily="34" charset="0"/>
                <a:cs typeface="Arial" panose="020B0604020202020204" pitchFamily="34" charset="0"/>
              </a:rPr>
              <a:t>24</a:t>
            </a:r>
            <a:r>
              <a:rPr lang="en-GB" b="1" dirty="0">
                <a:latin typeface="Arial" panose="020B0604020202020204" pitchFamily="34" charset="0"/>
                <a:cs typeface="Arial" panose="020B0604020202020204" pitchFamily="34" charset="0"/>
              </a:rPr>
              <a:t> </a:t>
            </a:r>
            <a:r>
              <a:rPr lang="en-US" b="1" dirty="0">
                <a:latin typeface="Arial" panose="020B0604020202020204" pitchFamily="34" charset="0"/>
                <a:cs typeface="Arial" panose="020B0604020202020204" pitchFamily="34" charset="0"/>
              </a:rPr>
              <a:t>months </a:t>
            </a:r>
            <a:r>
              <a:rPr lang="en-US" dirty="0">
                <a:latin typeface="Arial" panose="020B0604020202020204" pitchFamily="34" charset="0"/>
                <a:cs typeface="Arial" panose="020B0604020202020204" pitchFamily="34" charset="0"/>
              </a:rPr>
              <a:t>to afford Parliament an opportunity to remedy the defects.</a:t>
            </a:r>
            <a:endParaRPr lang="en-ZA" dirty="0">
              <a:latin typeface="Arial" panose="020B0604020202020204" pitchFamily="34" charset="0"/>
              <a:cs typeface="Arial" panose="020B0604020202020204" pitchFamily="34" charset="0"/>
            </a:endParaRPr>
          </a:p>
          <a:p>
            <a:endParaRPr lang="en-ZA" dirty="0"/>
          </a:p>
        </p:txBody>
      </p:sp>
      <p:sp>
        <p:nvSpPr>
          <p:cNvPr id="7" name="Slide Number Placeholder 6">
            <a:extLst>
              <a:ext uri="{FF2B5EF4-FFF2-40B4-BE49-F238E27FC236}">
                <a16:creationId xmlns:a16="http://schemas.microsoft.com/office/drawing/2014/main" id="{F8E3F3AD-AEFC-4721-BA94-A24B3D5B77D0}"/>
              </a:ext>
            </a:extLst>
          </p:cNvPr>
          <p:cNvSpPr>
            <a:spLocks noGrp="1"/>
          </p:cNvSpPr>
          <p:nvPr>
            <p:ph type="sldNum" sz="quarter" idx="12"/>
          </p:nvPr>
        </p:nvSpPr>
        <p:spPr/>
        <p:txBody>
          <a:bodyPr/>
          <a:lstStyle/>
          <a:p>
            <a:fld id="{813D7746-E34C-4BFF-A6F0-5A974CCD96E5}" type="slidenum">
              <a:rPr lang="en-ZA" smtClean="0"/>
              <a:t>5</a:t>
            </a:fld>
            <a:endParaRPr lang="en-ZA"/>
          </a:p>
        </p:txBody>
      </p:sp>
    </p:spTree>
    <p:extLst>
      <p:ext uri="{BB962C8B-B14F-4D97-AF65-F5344CB8AC3E}">
        <p14:creationId xmlns:p14="http://schemas.microsoft.com/office/powerpoint/2010/main" val="15374854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8AF7D1-3850-4625-9938-35978F1ACB41}"/>
              </a:ext>
            </a:extLst>
          </p:cNvPr>
          <p:cNvSpPr>
            <a:spLocks noGrp="1"/>
          </p:cNvSpPr>
          <p:nvPr>
            <p:ph idx="1"/>
          </p:nvPr>
        </p:nvSpPr>
        <p:spPr/>
        <p:txBody>
          <a:bodyPr/>
          <a:lstStyle/>
          <a:p>
            <a:endParaRPr lang="en-US" b="1" dirty="0">
              <a:latin typeface="Arial" panose="020B0604020202020204" pitchFamily="34" charset="0"/>
              <a:cs typeface="Arial" panose="020B0604020202020204" pitchFamily="34" charset="0"/>
            </a:endParaRPr>
          </a:p>
          <a:p>
            <a:pPr>
              <a:lnSpc>
                <a:spcPct val="150000"/>
              </a:lnSpc>
            </a:pPr>
            <a:r>
              <a:rPr lang="en-US" b="1" dirty="0">
                <a:latin typeface="Arial" panose="020B0604020202020204" pitchFamily="34" charset="0"/>
                <a:cs typeface="Arial" panose="020B0604020202020204" pitchFamily="34" charset="0"/>
              </a:rPr>
              <a:t>These developments make it imperative that JICS’s independence be affirmed through its own governing statute. </a:t>
            </a:r>
          </a:p>
          <a:p>
            <a:pPr algn="just">
              <a:lnSpc>
                <a:spcPct val="150000"/>
              </a:lnSpc>
            </a:pPr>
            <a:r>
              <a:rPr lang="en-US" b="1" dirty="0">
                <a:latin typeface="Arial" panose="020B0604020202020204" pitchFamily="34" charset="0"/>
                <a:cs typeface="Arial" panose="020B0604020202020204" pitchFamily="34" charset="0"/>
              </a:rPr>
              <a:t>The JICS Draft Bill thus seeks to properly address the lack of independence of JICS and other related issues to sharpen its statutory oversight function. </a:t>
            </a:r>
            <a:endParaRPr lang="en-ZA" b="1" dirty="0">
              <a:latin typeface="Arial" panose="020B0604020202020204" pitchFamily="34" charset="0"/>
              <a:cs typeface="Arial" panose="020B0604020202020204" pitchFamily="34" charset="0"/>
            </a:endParaRPr>
          </a:p>
          <a:p>
            <a:endParaRPr lang="en-ZA" dirty="0"/>
          </a:p>
        </p:txBody>
      </p:sp>
      <p:sp>
        <p:nvSpPr>
          <p:cNvPr id="7" name="Slide Number Placeholder 6">
            <a:extLst>
              <a:ext uri="{FF2B5EF4-FFF2-40B4-BE49-F238E27FC236}">
                <a16:creationId xmlns:a16="http://schemas.microsoft.com/office/drawing/2014/main" id="{F8E3F3AD-AEFC-4721-BA94-A24B3D5B77D0}"/>
              </a:ext>
            </a:extLst>
          </p:cNvPr>
          <p:cNvSpPr>
            <a:spLocks noGrp="1"/>
          </p:cNvSpPr>
          <p:nvPr>
            <p:ph type="sldNum" sz="quarter" idx="12"/>
          </p:nvPr>
        </p:nvSpPr>
        <p:spPr/>
        <p:txBody>
          <a:bodyPr/>
          <a:lstStyle/>
          <a:p>
            <a:fld id="{813D7746-E34C-4BFF-A6F0-5A974CCD96E5}" type="slidenum">
              <a:rPr lang="en-ZA" smtClean="0"/>
              <a:t>6</a:t>
            </a:fld>
            <a:endParaRPr lang="en-ZA"/>
          </a:p>
        </p:txBody>
      </p:sp>
      <p:sp>
        <p:nvSpPr>
          <p:cNvPr id="8" name="Title 4">
            <a:extLst>
              <a:ext uri="{FF2B5EF4-FFF2-40B4-BE49-F238E27FC236}">
                <a16:creationId xmlns:a16="http://schemas.microsoft.com/office/drawing/2014/main" id="{22BFD34D-4DBA-5B29-D0E5-C0A283AE4098}"/>
              </a:ext>
            </a:extLst>
          </p:cNvPr>
          <p:cNvSpPr>
            <a:spLocks noGrp="1"/>
          </p:cNvSpPr>
          <p:nvPr>
            <p:ph type="title"/>
          </p:nvPr>
        </p:nvSpPr>
        <p:spPr>
          <a:xfrm>
            <a:off x="838201" y="178273"/>
            <a:ext cx="8207574" cy="1091847"/>
          </a:xfrm>
        </p:spPr>
        <p:txBody>
          <a:bodyPr/>
          <a:lstStyle/>
          <a:p>
            <a:r>
              <a:rPr lang="en-ZA" b="1" dirty="0">
                <a:latin typeface="Arial" panose="020B0604020202020204" pitchFamily="34" charset="0"/>
                <a:cs typeface="Arial" panose="020B0604020202020204" pitchFamily="34" charset="0"/>
              </a:rPr>
              <a:t>Background continued</a:t>
            </a:r>
            <a:br>
              <a:rPr lang="en-ZA" b="1" dirty="0">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val="1255603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088AF7D1-3850-4625-9938-35978F1ACB41}"/>
              </a:ext>
            </a:extLst>
          </p:cNvPr>
          <p:cNvSpPr>
            <a:spLocks noGrp="1"/>
          </p:cNvSpPr>
          <p:nvPr>
            <p:ph idx="1"/>
          </p:nvPr>
        </p:nvSpPr>
        <p:spPr>
          <a:xfrm>
            <a:off x="365760" y="1402080"/>
            <a:ext cx="11155680" cy="5319395"/>
          </a:xfrm>
        </p:spPr>
        <p:txBody>
          <a:bodyPr>
            <a:normAutofit fontScale="25000" lnSpcReduction="20000"/>
          </a:bodyPr>
          <a:lstStyle/>
          <a:p>
            <a:pPr algn="just">
              <a:lnSpc>
                <a:spcPct val="150000"/>
              </a:lnSpc>
            </a:pPr>
            <a:r>
              <a:rPr lang="en-ZA" sz="7200" b="1" dirty="0">
                <a:latin typeface="Arial" panose="020B0604020202020204" pitchFamily="34" charset="0"/>
                <a:cs typeface="Arial" panose="020B0604020202020204" pitchFamily="34" charset="0"/>
              </a:rPr>
              <a:t>JICS has been vigorously working on the JICS Draft Bill which is now on </a:t>
            </a:r>
            <a:r>
              <a:rPr lang="en-ZA" sz="7200" b="1" u="sng" dirty="0">
                <a:latin typeface="Arial" panose="020B0604020202020204" pitchFamily="34" charset="0"/>
                <a:cs typeface="Arial" panose="020B0604020202020204" pitchFamily="34" charset="0"/>
              </a:rPr>
              <a:t>version 20</a:t>
            </a:r>
            <a:r>
              <a:rPr lang="en-ZA" sz="7200" b="1" dirty="0">
                <a:latin typeface="Arial" panose="020B0604020202020204" pitchFamily="34" charset="0"/>
                <a:cs typeface="Arial" panose="020B0604020202020204" pitchFamily="34" charset="0"/>
              </a:rPr>
              <a:t>.  At all stages, the updated versions were shared with DCS, which provided helpful input.</a:t>
            </a:r>
            <a:r>
              <a:rPr lang="en-US" sz="7200" b="1" dirty="0">
                <a:latin typeface="Arial" panose="020B0604020202020204" pitchFamily="34" charset="0"/>
                <a:cs typeface="Arial" panose="020B0604020202020204" pitchFamily="34" charset="0"/>
              </a:rPr>
              <a:t> </a:t>
            </a:r>
          </a:p>
          <a:p>
            <a:pPr algn="just">
              <a:lnSpc>
                <a:spcPct val="150000"/>
              </a:lnSpc>
            </a:pPr>
            <a:r>
              <a:rPr lang="en-US" sz="7200" b="1" dirty="0">
                <a:latin typeface="Arial" panose="020B0604020202020204" pitchFamily="34" charset="0"/>
                <a:cs typeface="Arial" panose="020B0604020202020204" pitchFamily="34" charset="0"/>
              </a:rPr>
              <a:t>JICS also shared the JICS Draft Bill with stakeholders and incorporated amendments and comments where appropriate.</a:t>
            </a:r>
          </a:p>
          <a:p>
            <a:pPr algn="just">
              <a:lnSpc>
                <a:spcPct val="150000"/>
              </a:lnSpc>
            </a:pPr>
            <a:r>
              <a:rPr lang="en-US" sz="7200" dirty="0">
                <a:latin typeface="Arial" panose="020B0604020202020204" pitchFamily="34" charset="0"/>
                <a:cs typeface="Arial" panose="020B0604020202020204" pitchFamily="34" charset="0"/>
              </a:rPr>
              <a:t>The stakeholders JICS consulted include:</a:t>
            </a:r>
          </a:p>
          <a:p>
            <a:pPr marL="342900" indent="-342900" algn="just">
              <a:lnSpc>
                <a:spcPct val="150000"/>
              </a:lnSpc>
            </a:pPr>
            <a:r>
              <a:rPr lang="en-US" sz="4000" dirty="0">
                <a:latin typeface="Arial" panose="020B0604020202020204" pitchFamily="34" charset="0"/>
                <a:cs typeface="Arial" panose="020B0604020202020204" pitchFamily="34" charset="0"/>
              </a:rPr>
              <a:t>The Chief State Law Advisor</a:t>
            </a:r>
          </a:p>
          <a:p>
            <a:pPr marL="342900" indent="-342900" algn="just">
              <a:lnSpc>
                <a:spcPct val="150000"/>
              </a:lnSpc>
            </a:pPr>
            <a:r>
              <a:rPr lang="en-US" sz="4000" dirty="0">
                <a:latin typeface="Arial" panose="020B0604020202020204" pitchFamily="34" charset="0"/>
                <a:cs typeface="Arial" panose="020B0604020202020204" pitchFamily="34" charset="0"/>
              </a:rPr>
              <a:t>Department of Correctional Services: Legal Services</a:t>
            </a:r>
          </a:p>
          <a:p>
            <a:pPr marL="342900" indent="-342900" algn="just">
              <a:lnSpc>
                <a:spcPct val="150000"/>
              </a:lnSpc>
            </a:pPr>
            <a:r>
              <a:rPr lang="en-US" sz="4000" dirty="0">
                <a:latin typeface="Arial" panose="020B0604020202020204" pitchFamily="34" charset="0"/>
                <a:cs typeface="Arial" panose="020B0604020202020204" pitchFamily="34" charset="0"/>
              </a:rPr>
              <a:t>African Policing Civilian Oversight Forum</a:t>
            </a:r>
          </a:p>
          <a:p>
            <a:pPr marL="342900" indent="-342900" algn="just">
              <a:lnSpc>
                <a:spcPct val="150000"/>
              </a:lnSpc>
            </a:pPr>
            <a:r>
              <a:rPr lang="en-US" sz="4000" dirty="0">
                <a:latin typeface="Arial" panose="020B0604020202020204" pitchFamily="34" charset="0"/>
                <a:cs typeface="Arial" panose="020B0604020202020204" pitchFamily="34" charset="0"/>
              </a:rPr>
              <a:t>Africa Criminal Justice Reform</a:t>
            </a:r>
          </a:p>
          <a:p>
            <a:pPr marL="342900" indent="-342900" algn="just">
              <a:lnSpc>
                <a:spcPct val="150000"/>
              </a:lnSpc>
            </a:pPr>
            <a:r>
              <a:rPr lang="en-US" sz="4000" dirty="0">
                <a:latin typeface="Arial" panose="020B0604020202020204" pitchFamily="34" charset="0"/>
                <a:cs typeface="Arial" panose="020B0604020202020204" pitchFamily="34" charset="0"/>
              </a:rPr>
              <a:t>Just Detention International </a:t>
            </a:r>
          </a:p>
          <a:p>
            <a:pPr marL="342900" indent="-342900" algn="just">
              <a:lnSpc>
                <a:spcPct val="150000"/>
              </a:lnSpc>
            </a:pPr>
            <a:r>
              <a:rPr lang="en-US" sz="4000" dirty="0">
                <a:latin typeface="Arial" panose="020B0604020202020204" pitchFamily="34" charset="0"/>
                <a:cs typeface="Arial" panose="020B0604020202020204" pitchFamily="34" charset="0"/>
              </a:rPr>
              <a:t>Accountability Now</a:t>
            </a:r>
          </a:p>
          <a:p>
            <a:pPr marL="342900" indent="-342900" algn="just">
              <a:lnSpc>
                <a:spcPct val="150000"/>
              </a:lnSpc>
            </a:pPr>
            <a:r>
              <a:rPr lang="en-US" sz="4000" dirty="0">
                <a:latin typeface="Arial" panose="020B0604020202020204" pitchFamily="34" charset="0"/>
                <a:cs typeface="Arial" panose="020B0604020202020204" pitchFamily="34" charset="0"/>
              </a:rPr>
              <a:t>South African Human Rights Commission</a:t>
            </a:r>
            <a:r>
              <a:rPr lang="en-ZA" sz="4000" dirty="0">
                <a:latin typeface="Arial" panose="020B0604020202020204" pitchFamily="34" charset="0"/>
                <a:cs typeface="Arial" panose="020B0604020202020204" pitchFamily="34" charset="0"/>
              </a:rPr>
              <a:t>. </a:t>
            </a:r>
          </a:p>
          <a:p>
            <a:pPr marL="342900" indent="-342900" algn="just">
              <a:lnSpc>
                <a:spcPct val="150000"/>
              </a:lnSpc>
            </a:pPr>
            <a:r>
              <a:rPr lang="en-ZA" sz="4000" dirty="0">
                <a:latin typeface="Arial" panose="020B0604020202020204" pitchFamily="34" charset="0"/>
                <a:cs typeface="Arial" panose="020B0604020202020204" pitchFamily="34" charset="0"/>
              </a:rPr>
              <a:t>The Department of Public Service &amp; Administration</a:t>
            </a:r>
          </a:p>
          <a:p>
            <a:pPr marL="342900" indent="-342900" algn="just">
              <a:lnSpc>
                <a:spcPct val="150000"/>
              </a:lnSpc>
            </a:pPr>
            <a:r>
              <a:rPr lang="en-ZA" sz="4000" dirty="0">
                <a:latin typeface="Arial" panose="020B0604020202020204" pitchFamily="34" charset="0"/>
                <a:cs typeface="Arial" panose="020B0604020202020204" pitchFamily="34" charset="0"/>
              </a:rPr>
              <a:t>National Treasury </a:t>
            </a:r>
          </a:p>
          <a:p>
            <a:pPr marL="342900" indent="-342900" algn="just">
              <a:lnSpc>
                <a:spcPct val="150000"/>
              </a:lnSpc>
            </a:pPr>
            <a:r>
              <a:rPr lang="en-ZA" sz="4000" dirty="0">
                <a:latin typeface="Arial" panose="020B0604020202020204" pitchFamily="34" charset="0"/>
                <a:cs typeface="Arial" panose="020B0604020202020204" pitchFamily="34" charset="0"/>
              </a:rPr>
              <a:t>Department of Justice &amp; Constitutional Development</a:t>
            </a:r>
          </a:p>
          <a:p>
            <a:endParaRPr lang="en-ZA" dirty="0"/>
          </a:p>
        </p:txBody>
      </p:sp>
      <p:sp>
        <p:nvSpPr>
          <p:cNvPr id="7" name="Slide Number Placeholder 6">
            <a:extLst>
              <a:ext uri="{FF2B5EF4-FFF2-40B4-BE49-F238E27FC236}">
                <a16:creationId xmlns:a16="http://schemas.microsoft.com/office/drawing/2014/main" id="{F8E3F3AD-AEFC-4721-BA94-A24B3D5B77D0}"/>
              </a:ext>
            </a:extLst>
          </p:cNvPr>
          <p:cNvSpPr>
            <a:spLocks noGrp="1"/>
          </p:cNvSpPr>
          <p:nvPr>
            <p:ph type="sldNum" sz="quarter" idx="12"/>
          </p:nvPr>
        </p:nvSpPr>
        <p:spPr/>
        <p:txBody>
          <a:bodyPr/>
          <a:lstStyle/>
          <a:p>
            <a:fld id="{813D7746-E34C-4BFF-A6F0-5A974CCD96E5}" type="slidenum">
              <a:rPr lang="en-ZA" smtClean="0"/>
              <a:t>7</a:t>
            </a:fld>
            <a:endParaRPr lang="en-ZA"/>
          </a:p>
        </p:txBody>
      </p:sp>
      <p:sp>
        <p:nvSpPr>
          <p:cNvPr id="8" name="Title 4">
            <a:extLst>
              <a:ext uri="{FF2B5EF4-FFF2-40B4-BE49-F238E27FC236}">
                <a16:creationId xmlns:a16="http://schemas.microsoft.com/office/drawing/2014/main" id="{C8F80E0C-098A-736B-7586-BDEEF6850197}"/>
              </a:ext>
            </a:extLst>
          </p:cNvPr>
          <p:cNvSpPr>
            <a:spLocks noGrp="1"/>
          </p:cNvSpPr>
          <p:nvPr>
            <p:ph type="title"/>
          </p:nvPr>
        </p:nvSpPr>
        <p:spPr>
          <a:xfrm>
            <a:off x="838201" y="178273"/>
            <a:ext cx="8207574" cy="1091847"/>
          </a:xfrm>
        </p:spPr>
        <p:txBody>
          <a:bodyPr/>
          <a:lstStyle/>
          <a:p>
            <a:r>
              <a:rPr lang="en-ZA" b="1" dirty="0">
                <a:latin typeface="Arial" panose="020B0604020202020204" pitchFamily="34" charset="0"/>
                <a:cs typeface="Arial" panose="020B0604020202020204" pitchFamily="34" charset="0"/>
              </a:rPr>
              <a:t>Background continued</a:t>
            </a:r>
            <a:br>
              <a:rPr lang="en-ZA" b="1" dirty="0">
                <a:latin typeface="Arial" panose="020B0604020202020204" pitchFamily="34" charset="0"/>
                <a:cs typeface="Arial" panose="020B0604020202020204" pitchFamily="34" charset="0"/>
              </a:rPr>
            </a:br>
            <a:endParaRPr lang="en-ZA" dirty="0"/>
          </a:p>
        </p:txBody>
      </p:sp>
    </p:spTree>
    <p:extLst>
      <p:ext uri="{BB962C8B-B14F-4D97-AF65-F5344CB8AC3E}">
        <p14:creationId xmlns:p14="http://schemas.microsoft.com/office/powerpoint/2010/main" val="1209060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4BE1A55-9B65-484C-AED6-3EF6878FCAAE}"/>
              </a:ext>
            </a:extLst>
          </p:cNvPr>
          <p:cNvSpPr>
            <a:spLocks noGrp="1"/>
          </p:cNvSpPr>
          <p:nvPr>
            <p:ph type="title"/>
          </p:nvPr>
        </p:nvSpPr>
        <p:spPr/>
        <p:txBody>
          <a:bodyPr/>
          <a:lstStyle/>
          <a:p>
            <a:r>
              <a:rPr lang="en-ZA" b="1" dirty="0">
                <a:latin typeface="Arial" panose="020B0604020202020204" pitchFamily="34" charset="0"/>
                <a:cs typeface="Arial" panose="020B0604020202020204" pitchFamily="34" charset="0"/>
              </a:rPr>
              <a:t>UPDATES</a:t>
            </a:r>
            <a:br>
              <a:rPr lang="en-ZA" b="1" dirty="0">
                <a:latin typeface="Arial" panose="020B0604020202020204" pitchFamily="34" charset="0"/>
                <a:cs typeface="Arial" panose="020B0604020202020204" pitchFamily="34" charset="0"/>
              </a:rPr>
            </a:br>
            <a:endParaRPr lang="en-ZA" dirty="0"/>
          </a:p>
        </p:txBody>
      </p:sp>
      <p:sp>
        <p:nvSpPr>
          <p:cNvPr id="6" name="Content Placeholder 5">
            <a:extLst>
              <a:ext uri="{FF2B5EF4-FFF2-40B4-BE49-F238E27FC236}">
                <a16:creationId xmlns:a16="http://schemas.microsoft.com/office/drawing/2014/main" id="{088AF7D1-3850-4625-9938-35978F1ACB41}"/>
              </a:ext>
            </a:extLst>
          </p:cNvPr>
          <p:cNvSpPr>
            <a:spLocks noGrp="1"/>
          </p:cNvSpPr>
          <p:nvPr>
            <p:ph idx="1"/>
          </p:nvPr>
        </p:nvSpPr>
        <p:spPr>
          <a:xfrm>
            <a:off x="838200" y="1553749"/>
            <a:ext cx="10515600" cy="2259485"/>
          </a:xfrm>
        </p:spPr>
        <p:txBody>
          <a:bodyPr>
            <a:noAutofit/>
          </a:bodyPr>
          <a:lstStyle/>
          <a:p>
            <a:pPr algn="just">
              <a:lnSpc>
                <a:spcPct val="150000"/>
              </a:lnSpc>
            </a:pPr>
            <a:r>
              <a:rPr lang="en-ZA" sz="2000" dirty="0">
                <a:latin typeface="Arial" panose="020B0604020202020204" pitchFamily="34" charset="0"/>
                <a:cs typeface="Arial" panose="020B0604020202020204" pitchFamily="34" charset="0"/>
              </a:rPr>
              <a:t>Based on meetings with the Minister of Justice and Correctional Services, Deputy Minister of Correctional Services, Acting National Commissioner and DCS’s Legal Services, it has been agreed that the amendments to the CSA and the finalisation of JICS Draft Bill will run concurrently in </a:t>
            </a:r>
            <a:r>
              <a:rPr lang="en-ZA" sz="2000" b="1" dirty="0">
                <a:latin typeface="Arial" panose="020B0604020202020204" pitchFamily="34" charset="0"/>
                <a:cs typeface="Arial" panose="020B0604020202020204" pitchFamily="34" charset="0"/>
              </a:rPr>
              <a:t>parallel processes</a:t>
            </a:r>
            <a:r>
              <a:rPr lang="en-ZA" sz="2000" dirty="0">
                <a:latin typeface="Arial" panose="020B0604020202020204" pitchFamily="34" charset="0"/>
                <a:cs typeface="Arial" panose="020B0604020202020204" pitchFamily="34" charset="0"/>
              </a:rPr>
              <a:t>. </a:t>
            </a:r>
          </a:p>
          <a:p>
            <a:pPr algn="just">
              <a:lnSpc>
                <a:spcPct val="150000"/>
              </a:lnSpc>
            </a:pPr>
            <a:r>
              <a:rPr lang="en-ZA" sz="2000" dirty="0">
                <a:latin typeface="Arial" panose="020B0604020202020204" pitchFamily="34" charset="0"/>
                <a:cs typeface="Arial" panose="020B0604020202020204" pitchFamily="34" charset="0"/>
              </a:rPr>
              <a:t>JICS’s organisational  form is currently being finalised, with the Minister’s strong support for effective and complete autonomy. This issue should not delay the legislative process between JICS and DCS. It ought to be ventilated before and debated by Cabinet or taken up with the Presidency.</a:t>
            </a:r>
            <a:endParaRPr lang="en-ZA" sz="2000" dirty="0">
              <a:solidFill>
                <a:schemeClr val="tx1"/>
              </a:solidFill>
              <a:latin typeface="Arial" panose="020B0604020202020204" pitchFamily="34" charset="0"/>
              <a:cs typeface="Arial" panose="020B0604020202020204" pitchFamily="34" charset="0"/>
            </a:endParaRPr>
          </a:p>
          <a:p>
            <a:pPr algn="just">
              <a:lnSpc>
                <a:spcPct val="150000"/>
              </a:lnSpc>
            </a:pPr>
            <a:r>
              <a:rPr lang="en-ZA" sz="2000" dirty="0">
                <a:latin typeface="Arial" panose="020B0604020202020204" pitchFamily="34" charset="0"/>
                <a:cs typeface="Arial" panose="020B0604020202020204" pitchFamily="34" charset="0"/>
              </a:rPr>
              <a:t>JICS Draft Bill (Version 20) has incorporated the comments from OCSLA.</a:t>
            </a:r>
          </a:p>
          <a:p>
            <a:pPr algn="just">
              <a:lnSpc>
                <a:spcPct val="150000"/>
              </a:lnSpc>
            </a:pPr>
            <a:r>
              <a:rPr lang="en-ZA" sz="2000" dirty="0">
                <a:solidFill>
                  <a:schemeClr val="tx1"/>
                </a:solidFill>
                <a:latin typeface="Arial" panose="020B0604020202020204" pitchFamily="34" charset="0"/>
                <a:cs typeface="Arial" panose="020B0604020202020204" pitchFamily="34" charset="0"/>
              </a:rPr>
              <a:t> </a:t>
            </a:r>
            <a:r>
              <a:rPr lang="en-ZA" sz="2000" dirty="0">
                <a:latin typeface="Arial" panose="020B0604020202020204" pitchFamily="34" charset="0"/>
                <a:cs typeface="Arial" panose="020B0604020202020204" pitchFamily="34" charset="0"/>
              </a:rPr>
              <a:t>DCS’s Legal Services are constructively engaging with the JICS Draft Bill (Version 20).</a:t>
            </a:r>
          </a:p>
        </p:txBody>
      </p:sp>
      <p:sp>
        <p:nvSpPr>
          <p:cNvPr id="7" name="Slide Number Placeholder 6">
            <a:extLst>
              <a:ext uri="{FF2B5EF4-FFF2-40B4-BE49-F238E27FC236}">
                <a16:creationId xmlns:a16="http://schemas.microsoft.com/office/drawing/2014/main" id="{F8E3F3AD-AEFC-4721-BA94-A24B3D5B77D0}"/>
              </a:ext>
            </a:extLst>
          </p:cNvPr>
          <p:cNvSpPr>
            <a:spLocks noGrp="1"/>
          </p:cNvSpPr>
          <p:nvPr>
            <p:ph type="sldNum" sz="quarter" idx="12"/>
          </p:nvPr>
        </p:nvSpPr>
        <p:spPr/>
        <p:txBody>
          <a:bodyPr/>
          <a:lstStyle/>
          <a:p>
            <a:fld id="{813D7746-E34C-4BFF-A6F0-5A974CCD96E5}" type="slidenum">
              <a:rPr lang="en-ZA" smtClean="0"/>
              <a:t>8</a:t>
            </a:fld>
            <a:endParaRPr lang="en-ZA"/>
          </a:p>
        </p:txBody>
      </p:sp>
    </p:spTree>
    <p:extLst>
      <p:ext uri="{BB962C8B-B14F-4D97-AF65-F5344CB8AC3E}">
        <p14:creationId xmlns:p14="http://schemas.microsoft.com/office/powerpoint/2010/main" val="32929106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08DDEC-971D-430D-83AE-C3C5E6054BB2}"/>
              </a:ext>
            </a:extLst>
          </p:cNvPr>
          <p:cNvSpPr>
            <a:spLocks noGrp="1"/>
          </p:cNvSpPr>
          <p:nvPr>
            <p:ph type="title"/>
          </p:nvPr>
        </p:nvSpPr>
        <p:spPr/>
        <p:txBody>
          <a:bodyPr>
            <a:normAutofit fontScale="90000"/>
          </a:bodyPr>
          <a:lstStyle/>
          <a:p>
            <a:r>
              <a:rPr lang="en-ZA" b="1" dirty="0">
                <a:highlight>
                  <a:srgbClr val="FFFF00"/>
                </a:highlight>
              </a:rPr>
              <a:t/>
            </a:r>
            <a:br>
              <a:rPr lang="en-ZA" b="1" dirty="0">
                <a:highlight>
                  <a:srgbClr val="FFFF00"/>
                </a:highlight>
              </a:rPr>
            </a:br>
            <a:r>
              <a:rPr lang="en-ZA" b="1" dirty="0">
                <a:latin typeface="Arial" panose="020B0604020202020204" pitchFamily="34" charset="0"/>
                <a:cs typeface="Arial" panose="020B0604020202020204" pitchFamily="34" charset="0"/>
              </a:rPr>
              <a:t>AMENDMENTS TO THE CSA</a:t>
            </a:r>
            <a:r>
              <a:rPr lang="en-ZA" b="1" dirty="0">
                <a:highlight>
                  <a:srgbClr val="FFFF00"/>
                </a:highlight>
                <a:latin typeface="Arial" panose="020B0604020202020204" pitchFamily="34" charset="0"/>
                <a:cs typeface="Arial" panose="020B0604020202020204" pitchFamily="34" charset="0"/>
              </a:rPr>
              <a:t/>
            </a:r>
            <a:br>
              <a:rPr lang="en-ZA" b="1" dirty="0">
                <a:highlight>
                  <a:srgbClr val="FFFF00"/>
                </a:highlight>
                <a:latin typeface="Arial" panose="020B0604020202020204" pitchFamily="34" charset="0"/>
                <a:cs typeface="Arial" panose="020B0604020202020204" pitchFamily="34" charset="0"/>
              </a:rPr>
            </a:br>
            <a:endParaRPr lang="en-ZA" b="1" dirty="0">
              <a:highlight>
                <a:srgbClr val="FFFF00"/>
              </a:highlight>
            </a:endParaRPr>
          </a:p>
        </p:txBody>
      </p:sp>
      <p:sp>
        <p:nvSpPr>
          <p:cNvPr id="5" name="Content Placeholder 4">
            <a:extLst>
              <a:ext uri="{FF2B5EF4-FFF2-40B4-BE49-F238E27FC236}">
                <a16:creationId xmlns:a16="http://schemas.microsoft.com/office/drawing/2014/main" id="{140A1C9C-0353-4067-A0C5-59EF4B654D74}"/>
              </a:ext>
            </a:extLst>
          </p:cNvPr>
          <p:cNvSpPr>
            <a:spLocks noGrp="1"/>
          </p:cNvSpPr>
          <p:nvPr>
            <p:ph idx="1"/>
          </p:nvPr>
        </p:nvSpPr>
        <p:spPr/>
        <p:txBody>
          <a:bodyPr>
            <a:normAutofit lnSpcReduction="10000"/>
          </a:bodyPr>
          <a:lstStyle/>
          <a:p>
            <a:pPr algn="just"/>
            <a:r>
              <a:rPr lang="en-ZA" dirty="0">
                <a:latin typeface="Arial" panose="020B0604020202020204" pitchFamily="34" charset="0"/>
                <a:cs typeface="Arial" panose="020B0604020202020204" pitchFamily="34" charset="0"/>
              </a:rPr>
              <a:t>Incorporates definitions from the JICS Draft Bill (section 1).</a:t>
            </a:r>
          </a:p>
          <a:p>
            <a:pPr algn="just"/>
            <a:r>
              <a:rPr lang="en-ZA" dirty="0">
                <a:latin typeface="Arial" panose="020B0604020202020204" pitchFamily="34" charset="0"/>
                <a:cs typeface="Arial" panose="020B0604020202020204" pitchFamily="34" charset="0"/>
              </a:rPr>
              <a:t>To inform inmates of their rights to appeal in against segregations and mechanical restraints and for the head of the correctional centre or of remand detention facility to provide JICS with all relevant information relating to the matter (sections 30 and 31).</a:t>
            </a:r>
          </a:p>
          <a:p>
            <a:pPr algn="just"/>
            <a:r>
              <a:rPr lang="en-ZA" dirty="0">
                <a:latin typeface="Arial" panose="020B0604020202020204" pitchFamily="34" charset="0"/>
                <a:cs typeface="Arial" panose="020B0604020202020204" pitchFamily="34" charset="0"/>
              </a:rPr>
              <a:t>The CSA continues to establish JICS and outlines its core mandate (section 85).</a:t>
            </a:r>
          </a:p>
          <a:p>
            <a:pPr algn="just"/>
            <a:r>
              <a:rPr lang="en-ZA" dirty="0">
                <a:latin typeface="Arial" panose="020B0604020202020204" pitchFamily="34" charset="0"/>
                <a:cs typeface="Arial" panose="020B0604020202020204" pitchFamily="34" charset="0"/>
              </a:rPr>
              <a:t>Chapters 9 and 10 be repealed and replaced with an updated catch-all clause outlining DCS’s obligations to JICS (section 85A).</a:t>
            </a:r>
          </a:p>
          <a:p>
            <a:pPr algn="just"/>
            <a:r>
              <a:rPr lang="en-ZA" dirty="0">
                <a:latin typeface="Arial" panose="020B0604020202020204" pitchFamily="34" charset="0"/>
                <a:cs typeface="Arial" panose="020B0604020202020204" pitchFamily="34" charset="0"/>
              </a:rPr>
              <a:t>Expands mandatory reporting obligations (section 95D).</a:t>
            </a:r>
          </a:p>
          <a:p>
            <a:pPr algn="just"/>
            <a:r>
              <a:rPr lang="en-ZA" dirty="0">
                <a:latin typeface="Arial" panose="020B0604020202020204" pitchFamily="34" charset="0"/>
                <a:cs typeface="Arial" panose="020B0604020202020204" pitchFamily="34" charset="0"/>
              </a:rPr>
              <a:t>JICS’s finances “shall be defrayed from money appropriated by Parliament” (section 91 of previous drafts).</a:t>
            </a:r>
          </a:p>
          <a:p>
            <a:endParaRPr lang="en-ZA" dirty="0">
              <a:latin typeface="Arial" panose="020B0604020202020204" pitchFamily="34" charset="0"/>
              <a:cs typeface="Arial" panose="020B0604020202020204" pitchFamily="34" charset="0"/>
            </a:endParaRPr>
          </a:p>
          <a:p>
            <a:endParaRPr lang="en-ZA" dirty="0">
              <a:latin typeface="Arial" panose="020B0604020202020204" pitchFamily="34" charset="0"/>
              <a:cs typeface="Arial" panose="020B0604020202020204" pitchFamily="34" charset="0"/>
            </a:endParaRPr>
          </a:p>
          <a:p>
            <a:pPr marL="0" indent="0">
              <a:buNone/>
            </a:pPr>
            <a:endParaRPr lang="en-ZA" dirty="0"/>
          </a:p>
        </p:txBody>
      </p:sp>
      <p:sp>
        <p:nvSpPr>
          <p:cNvPr id="6" name="Slide Number Placeholder 5">
            <a:extLst>
              <a:ext uri="{FF2B5EF4-FFF2-40B4-BE49-F238E27FC236}">
                <a16:creationId xmlns:a16="http://schemas.microsoft.com/office/drawing/2014/main" id="{1B722CFE-820F-4019-9EDD-F5510E99C21C}"/>
              </a:ext>
            </a:extLst>
          </p:cNvPr>
          <p:cNvSpPr>
            <a:spLocks noGrp="1"/>
          </p:cNvSpPr>
          <p:nvPr>
            <p:ph type="sldNum" sz="quarter" idx="12"/>
          </p:nvPr>
        </p:nvSpPr>
        <p:spPr/>
        <p:txBody>
          <a:bodyPr/>
          <a:lstStyle/>
          <a:p>
            <a:fld id="{813D7746-E34C-4BFF-A6F0-5A974CCD96E5}" type="slidenum">
              <a:rPr lang="en-ZA" smtClean="0"/>
              <a:t>9</a:t>
            </a:fld>
            <a:endParaRPr lang="en-ZA"/>
          </a:p>
        </p:txBody>
      </p:sp>
    </p:spTree>
    <p:extLst>
      <p:ext uri="{BB962C8B-B14F-4D97-AF65-F5344CB8AC3E}">
        <p14:creationId xmlns:p14="http://schemas.microsoft.com/office/powerpoint/2010/main" val="4027226484"/>
      </p:ext>
    </p:extLst>
  </p:cSld>
  <p:clrMapOvr>
    <a:masterClrMapping/>
  </p:clrMapOvr>
</p:sld>
</file>

<file path=ppt/theme/theme1.xml><?xml version="1.0" encoding="utf-8"?>
<a:theme xmlns:a="http://schemas.openxmlformats.org/drawingml/2006/main" name="Office Theme">
  <a:themeElements>
    <a:clrScheme name="JICS">
      <a:dk1>
        <a:sysClr val="windowText" lastClr="000000"/>
      </a:dk1>
      <a:lt1>
        <a:sysClr val="window" lastClr="FFFFFF"/>
      </a:lt1>
      <a:dk2>
        <a:srgbClr val="3F3F3F"/>
      </a:dk2>
      <a:lt2>
        <a:srgbClr val="D0CECD"/>
      </a:lt2>
      <a:accent1>
        <a:srgbClr val="13406D"/>
      </a:accent1>
      <a:accent2>
        <a:srgbClr val="B91F30"/>
      </a:accent2>
      <a:accent3>
        <a:srgbClr val="00885B"/>
      </a:accent3>
      <a:accent4>
        <a:srgbClr val="A7EA52"/>
      </a:accent4>
      <a:accent5>
        <a:srgbClr val="FF8021"/>
      </a:accent5>
      <a:accent6>
        <a:srgbClr val="5ECCF3"/>
      </a:accent6>
      <a:hlink>
        <a:srgbClr val="56C7AA"/>
      </a:hlink>
      <a:folHlink>
        <a:srgbClr val="59A8D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2667</TotalTime>
  <Words>2012</Words>
  <Application>Microsoft Office PowerPoint</Application>
  <PresentationFormat>Widescreen</PresentationFormat>
  <Paragraphs>153</Paragraphs>
  <Slides>22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Arial</vt:lpstr>
      <vt:lpstr>Calibri</vt:lpstr>
      <vt:lpstr>Calibri Light</vt:lpstr>
      <vt:lpstr>MS Mincho</vt:lpstr>
      <vt:lpstr>Times New Roman</vt:lpstr>
      <vt:lpstr>Wingdings</vt:lpstr>
      <vt:lpstr>Office Theme</vt:lpstr>
      <vt:lpstr>JICS DRAFT BILL (VERSION 20), Organisational form &amp; AMENDMENTS TO THE CORRECTIONAL SERVICES ACT, 111 OF 1998 </vt:lpstr>
      <vt:lpstr>INTRODUCTION BY THE INSPECTING JUDGE </vt:lpstr>
      <vt:lpstr>Purpose of the JICS Bill  </vt:lpstr>
      <vt:lpstr>Background </vt:lpstr>
      <vt:lpstr>Background continued </vt:lpstr>
      <vt:lpstr>Background continued </vt:lpstr>
      <vt:lpstr>Background continued </vt:lpstr>
      <vt:lpstr>UPDATES </vt:lpstr>
      <vt:lpstr> AMENDMENTS TO THE CSA </vt:lpstr>
      <vt:lpstr> JICS DRAFT BILL V20</vt:lpstr>
      <vt:lpstr>JICS DRAFT BILL V20 CONTINUED</vt:lpstr>
      <vt:lpstr>JICS DRAFT BILL V20 CONTINUED</vt:lpstr>
      <vt:lpstr>JICS DRAFT BILL V20 CONTINUED</vt:lpstr>
      <vt:lpstr>JICS DRAFT BILL V20 CONTINUED</vt:lpstr>
      <vt:lpstr>JICS DRAFT BILL V20 CONTINUED</vt:lpstr>
      <vt:lpstr>JICS DRAFT BILL V20 CONTINUED</vt:lpstr>
      <vt:lpstr>JICS DRAFT BILL V20 CONTINUED</vt:lpstr>
      <vt:lpstr>JICS DRAFT BILL V20 CONTINUED</vt:lpstr>
      <vt:lpstr>JICS DRAFT BILL V20 CONTINUED</vt:lpstr>
      <vt:lpstr>JICS DRAFT BILL V20 CONTINUED</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Ayres</dc:creator>
  <cp:lastModifiedBy>Vhonani Ramaano</cp:lastModifiedBy>
  <cp:revision>42</cp:revision>
  <dcterms:created xsi:type="dcterms:W3CDTF">2020-09-25T08:38:02Z</dcterms:created>
  <dcterms:modified xsi:type="dcterms:W3CDTF">2022-06-03T07:46:09Z</dcterms:modified>
</cp:coreProperties>
</file>