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ags/tag104.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tags/tag101.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charts/chart4.xml" ContentType="application/vnd.openxmlformats-officedocument.drawingml.chart+xml"/>
  <Override PartName="/ppt/tags/tag20.xml" ContentType="application/vnd.openxmlformats-officedocument.presentationml.tags+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slideLayouts/slideLayout62.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103.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99.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 id="2147483708" r:id="rId3"/>
    <p:sldMasterId id="2147483734" r:id="rId4"/>
  </p:sldMasterIdLst>
  <p:notesMasterIdLst>
    <p:notesMasterId r:id="rId40"/>
  </p:notesMasterIdLst>
  <p:sldIdLst>
    <p:sldId id="256" r:id="rId5"/>
    <p:sldId id="2141412260" r:id="rId6"/>
    <p:sldId id="2225" r:id="rId7"/>
    <p:sldId id="2242" r:id="rId8"/>
    <p:sldId id="2241" r:id="rId9"/>
    <p:sldId id="2268" r:id="rId10"/>
    <p:sldId id="2263" r:id="rId11"/>
    <p:sldId id="2213" r:id="rId12"/>
    <p:sldId id="2216" r:id="rId13"/>
    <p:sldId id="294" r:id="rId14"/>
    <p:sldId id="2312" r:id="rId15"/>
    <p:sldId id="2311" r:id="rId16"/>
    <p:sldId id="443" r:id="rId17"/>
    <p:sldId id="2251" r:id="rId18"/>
    <p:sldId id="2141412258" r:id="rId19"/>
    <p:sldId id="269" r:id="rId20"/>
    <p:sldId id="271" r:id="rId21"/>
    <p:sldId id="283" r:id="rId22"/>
    <p:sldId id="2141412249" r:id="rId23"/>
    <p:sldId id="2141412247" r:id="rId24"/>
    <p:sldId id="2317" r:id="rId25"/>
    <p:sldId id="2141412248" r:id="rId26"/>
    <p:sldId id="1058" r:id="rId27"/>
    <p:sldId id="2141412256" r:id="rId28"/>
    <p:sldId id="500" r:id="rId29"/>
    <p:sldId id="2141412252" r:id="rId30"/>
    <p:sldId id="549" r:id="rId31"/>
    <p:sldId id="2141412254" r:id="rId32"/>
    <p:sldId id="3623" r:id="rId33"/>
    <p:sldId id="3624" r:id="rId34"/>
    <p:sldId id="3642" r:id="rId35"/>
    <p:sldId id="2141412255" r:id="rId36"/>
    <p:sldId id="2141412251" r:id="rId37"/>
    <p:sldId id="2141412257" r:id="rId38"/>
    <p:sldId id="2141412198" r:id="rId39"/>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us rance" initials="mr" lastIdx="16" clrIdx="0">
    <p:extLst>
      <p:ext uri="{19B8F6BF-5375-455C-9EA6-DF929625EA0E}">
        <p15:presenceInfo xmlns:p15="http://schemas.microsoft.com/office/powerpoint/2012/main" xmlns="" userId="80b085350ee1b174" providerId="Windows Live"/>
      </p:ext>
    </p:extLst>
  </p:cmAuthor>
  <p:cmAuthor id="2" name="Hilton R Arendse" initials="HRA" lastIdx="1" clrIdx="1">
    <p:extLst>
      <p:ext uri="{19B8F6BF-5375-455C-9EA6-DF929625EA0E}">
        <p15:presenceInfo xmlns:p15="http://schemas.microsoft.com/office/powerpoint/2012/main" xmlns="" userId="S::Hilton.Arendse@westerncape.gov.za::1b404d0b-0af9-42d3-b3e8-1468f17880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9ED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40"/>
  </p:normalViewPr>
  <p:slideViewPr>
    <p:cSldViewPr>
      <p:cViewPr varScale="1">
        <p:scale>
          <a:sx n="68" d="100"/>
          <a:sy n="68" d="100"/>
        </p:scale>
        <p:origin x="-870" y="-96"/>
      </p:cViewPr>
      <p:guideLst>
        <p:guide orient="horz" pos="2880"/>
        <p:guide pos="2160"/>
      </p:guideLst>
    </p:cSldViewPr>
  </p:slideViewPr>
  <p:notesTextViewPr>
    <p:cViewPr>
      <p:scale>
        <a:sx n="100" d="100"/>
        <a:sy n="100" d="100"/>
      </p:scale>
      <p:origin x="0" y="0"/>
    </p:cViewPr>
  </p:notesTextViewPr>
  <p:sorterViewPr>
    <p:cViewPr>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56866499646693E-2"/>
          <c:y val="0.13522157996146436"/>
          <c:w val="0.97338172765163089"/>
          <c:h val="0.66099585817668782"/>
        </c:manualLayout>
      </c:layout>
      <c:barChart>
        <c:barDir val="col"/>
        <c:grouping val="clustered"/>
        <c:ser>
          <c:idx val="0"/>
          <c:order val="0"/>
          <c:spPr>
            <a:solidFill>
              <a:srgbClr val="C8187D"/>
            </a:solidFill>
            <a:ln>
              <a:noFill/>
            </a:ln>
            <a:effectLst/>
          </c:spPr>
          <c:dPt>
            <c:idx val="1"/>
            <c:spPr>
              <a:solidFill>
                <a:srgbClr val="273C88"/>
              </a:solidFill>
              <a:ln>
                <a:noFill/>
              </a:ln>
              <a:effectLst/>
            </c:spPr>
            <c:extLst xmlns:c16r2="http://schemas.microsoft.com/office/drawing/2015/06/chart">
              <c:ext xmlns:c16="http://schemas.microsoft.com/office/drawing/2014/chart" uri="{C3380CC4-5D6E-409C-BE32-E72D297353CC}">
                <c16:uniqueId val="{00000001-EA24-42AF-9AE8-8526E60A3DB7}"/>
              </c:ext>
            </c:extLst>
          </c:dPt>
          <c:dPt>
            <c:idx val="3"/>
            <c:spPr>
              <a:solidFill>
                <a:srgbClr val="273C88"/>
              </a:solidFill>
              <a:ln>
                <a:noFill/>
              </a:ln>
              <a:effectLst/>
            </c:spPr>
            <c:extLst xmlns:c16r2="http://schemas.microsoft.com/office/drawing/2015/06/chart">
              <c:ext xmlns:c16="http://schemas.microsoft.com/office/drawing/2014/chart" uri="{C3380CC4-5D6E-409C-BE32-E72D297353CC}">
                <c16:uniqueId val="{00000003-EA24-42AF-9AE8-8526E60A3DB7}"/>
              </c:ext>
            </c:extLst>
          </c:dPt>
          <c:dPt>
            <c:idx val="5"/>
            <c:spPr>
              <a:solidFill>
                <a:srgbClr val="273C88"/>
              </a:solidFill>
              <a:ln>
                <a:noFill/>
              </a:ln>
              <a:effectLst/>
            </c:spPr>
            <c:extLst xmlns:c16r2="http://schemas.microsoft.com/office/drawing/2015/06/chart">
              <c:ext xmlns:c16="http://schemas.microsoft.com/office/drawing/2014/chart" uri="{C3380CC4-5D6E-409C-BE32-E72D297353CC}">
                <c16:uniqueId val="{00000005-EA24-42AF-9AE8-8526E60A3DB7}"/>
              </c:ext>
            </c:extLst>
          </c:dPt>
          <c:dPt>
            <c:idx val="8"/>
            <c:spPr>
              <a:solidFill>
                <a:srgbClr val="273C88"/>
              </a:solidFill>
              <a:ln>
                <a:noFill/>
              </a:ln>
              <a:effectLst/>
            </c:spPr>
            <c:extLst xmlns:c16r2="http://schemas.microsoft.com/office/drawing/2015/06/chart">
              <c:ext xmlns:c16="http://schemas.microsoft.com/office/drawing/2014/chart" uri="{C3380CC4-5D6E-409C-BE32-E72D297353CC}">
                <c16:uniqueId val="{00000007-EA24-42AF-9AE8-8526E60A3DB7}"/>
              </c:ext>
            </c:extLst>
          </c:dPt>
          <c:dPt>
            <c:idx val="10"/>
            <c:spPr>
              <a:solidFill>
                <a:srgbClr val="273C88"/>
              </a:solidFill>
              <a:ln>
                <a:noFill/>
              </a:ln>
              <a:effectLst/>
            </c:spPr>
            <c:extLst xmlns:c16r2="http://schemas.microsoft.com/office/drawing/2015/06/chart">
              <c:ext xmlns:c16="http://schemas.microsoft.com/office/drawing/2014/chart" uri="{C3380CC4-5D6E-409C-BE32-E72D297353CC}">
                <c16:uniqueId val="{00000009-EA24-42AF-9AE8-8526E60A3DB7}"/>
              </c:ext>
            </c:extLst>
          </c:dPt>
          <c:dPt>
            <c:idx val="12"/>
            <c:spPr>
              <a:solidFill>
                <a:srgbClr val="273C88"/>
              </a:solidFill>
              <a:ln>
                <a:solidFill>
                  <a:srgbClr val="273C88"/>
                </a:solidFill>
              </a:ln>
              <a:effectLst/>
            </c:spPr>
            <c:extLst xmlns:c16r2="http://schemas.microsoft.com/office/drawing/2015/06/chart">
              <c:ext xmlns:c16="http://schemas.microsoft.com/office/drawing/2014/chart" uri="{C3380CC4-5D6E-409C-BE32-E72D297353CC}">
                <c16:uniqueId val="{0000000B-EA24-42AF-9AE8-8526E60A3D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'New VS Returning Subscribers YR'!$I$19:$J$31</c:f>
              <c:multiLvlStrCache>
                <c:ptCount val="13"/>
                <c:lvl>
                  <c:pt idx="0">
                    <c:v>New Subscriber</c:v>
                  </c:pt>
                  <c:pt idx="1">
                    <c:v>Returning Subscriber</c:v>
                  </c:pt>
                  <c:pt idx="2">
                    <c:v>New Subscriber</c:v>
                  </c:pt>
                  <c:pt idx="3">
                    <c:v>Returning Subscriber</c:v>
                  </c:pt>
                  <c:pt idx="4">
                    <c:v>New Subscriber</c:v>
                  </c:pt>
                  <c:pt idx="5">
                    <c:v>Returning Subscriber</c:v>
                  </c:pt>
                  <c:pt idx="6">
                    <c:v>New Subscriber</c:v>
                  </c:pt>
                  <c:pt idx="7">
                    <c:v>New Subscriber</c:v>
                  </c:pt>
                  <c:pt idx="8">
                    <c:v>Returning Subscriber</c:v>
                  </c:pt>
                  <c:pt idx="9">
                    <c:v>New Subscriber</c:v>
                  </c:pt>
                  <c:pt idx="10">
                    <c:v>Returning Subscriber</c:v>
                  </c:pt>
                  <c:pt idx="11">
                    <c:v>New Subscriber</c:v>
                  </c:pt>
                  <c:pt idx="12">
                    <c:v>Returning Subscriber</c:v>
                  </c:pt>
                </c:lvl>
                <c:lvl>
                  <c:pt idx="0">
                    <c:v>October</c:v>
                  </c:pt>
                  <c:pt idx="2">
                    <c:v>November</c:v>
                  </c:pt>
                  <c:pt idx="4">
                    <c:v>December</c:v>
                  </c:pt>
                  <c:pt idx="6">
                    <c:v>January</c:v>
                  </c:pt>
                  <c:pt idx="7">
                    <c:v>February</c:v>
                  </c:pt>
                  <c:pt idx="9">
                    <c:v>March</c:v>
                  </c:pt>
                  <c:pt idx="11">
                    <c:v>April</c:v>
                  </c:pt>
                </c:lvl>
              </c:multiLvlStrCache>
              <c:extLst xmlns:c16r2="http://schemas.microsoft.com/office/drawing/2015/06/chart"/>
            </c:multiLvlStrRef>
          </c:cat>
          <c:val>
            <c:numRef>
              <c:f>'New VS Returning Subscribers YR'!$K$19:$K$31</c:f>
              <c:numCache>
                <c:formatCode>General</c:formatCode>
                <c:ptCount val="13"/>
                <c:pt idx="0">
                  <c:v>83584</c:v>
                </c:pt>
                <c:pt idx="1">
                  <c:v>193105</c:v>
                </c:pt>
                <c:pt idx="2">
                  <c:v>81917</c:v>
                </c:pt>
                <c:pt idx="3">
                  <c:v>194670</c:v>
                </c:pt>
                <c:pt idx="4">
                  <c:v>78424</c:v>
                </c:pt>
                <c:pt idx="5">
                  <c:v>174573</c:v>
                </c:pt>
                <c:pt idx="6">
                  <c:v>285301</c:v>
                </c:pt>
                <c:pt idx="7">
                  <c:v>148299</c:v>
                </c:pt>
                <c:pt idx="8">
                  <c:v>143514</c:v>
                </c:pt>
                <c:pt idx="9">
                  <c:v>118751</c:v>
                </c:pt>
                <c:pt idx="10">
                  <c:v>174714</c:v>
                </c:pt>
                <c:pt idx="11">
                  <c:v>123787</c:v>
                </c:pt>
                <c:pt idx="12">
                  <c:v>185504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C-EA24-42AF-9AE8-8526E60A3DB7}"/>
            </c:ext>
          </c:extLst>
        </c:ser>
        <c:dLbls/>
        <c:gapWidth val="219"/>
        <c:overlap val="-27"/>
        <c:axId val="86614400"/>
        <c:axId val="86615936"/>
      </c:barChart>
      <c:catAx>
        <c:axId val="86614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15936"/>
        <c:crosses val="autoZero"/>
        <c:auto val="1"/>
        <c:lblAlgn val="ctr"/>
        <c:lblOffset val="100"/>
      </c:catAx>
      <c:valAx>
        <c:axId val="86615936"/>
        <c:scaling>
          <c:orientation val="minMax"/>
        </c:scaling>
        <c:delete val="1"/>
        <c:axPos val="l"/>
        <c:numFmt formatCode="General" sourceLinked="1"/>
        <c:majorTickMark val="none"/>
        <c:tickLblPos val="none"/>
        <c:crossAx val="866144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39333926228574E-2"/>
          <c:y val="0.13347819434595565"/>
          <c:w val="0.94601665078106756"/>
          <c:h val="0.82457387592451759"/>
        </c:manualLayout>
      </c:layout>
      <c:barChart>
        <c:barDir val="col"/>
        <c:grouping val="stacked"/>
        <c:ser>
          <c:idx val="0"/>
          <c:order val="0"/>
          <c:tx>
            <c:strRef>
              <c:f>'Volume Usage (Monthly) (2)'!$B$1</c:f>
              <c:strCache>
                <c:ptCount val="1"/>
                <c:pt idx="0">
                  <c:v>Upload (GB)</c:v>
                </c:pt>
              </c:strCache>
            </c:strRef>
          </c:tx>
          <c:spPr>
            <a:solidFill>
              <a:schemeClr val="bg1">
                <a:lumMod val="75000"/>
              </a:schemeClr>
            </a:solidFill>
            <a:ln>
              <a:noFill/>
            </a:ln>
            <a:effectLst/>
          </c:spPr>
          <c:cat>
            <c:multiLvlStrRef>
              <c:f>'Volume Usage (Monthly) (2)'!$A$1:$D$32</c:f>
              <c:multiLvlStrCache>
                <c:ptCount val="31"/>
                <c:lvl>
                  <c:pt idx="0">
                    <c:v>Total (GB)</c:v>
                  </c:pt>
                  <c:pt idx="1">
                    <c:v>7680</c:v>
                  </c:pt>
                  <c:pt idx="2">
                    <c:v>6373.49</c:v>
                  </c:pt>
                  <c:pt idx="3">
                    <c:v>7006.73</c:v>
                  </c:pt>
                  <c:pt idx="4">
                    <c:v>7621.38</c:v>
                  </c:pt>
                  <c:pt idx="5">
                    <c:v>7466.71</c:v>
                  </c:pt>
                  <c:pt idx="6">
                    <c:v>7279.71</c:v>
                  </c:pt>
                  <c:pt idx="7">
                    <c:v>7581.02</c:v>
                  </c:pt>
                  <c:pt idx="8">
                    <c:v>7468.8</c:v>
                  </c:pt>
                  <c:pt idx="9">
                    <c:v>6507.22</c:v>
                  </c:pt>
                  <c:pt idx="10">
                    <c:v>6932.36</c:v>
                  </c:pt>
                  <c:pt idx="11">
                    <c:v>7941.81</c:v>
                  </c:pt>
                  <c:pt idx="12">
                    <c:v>7747.43</c:v>
                  </c:pt>
                  <c:pt idx="13">
                    <c:v>7429.61</c:v>
                  </c:pt>
                  <c:pt idx="14">
                    <c:v>7132.91</c:v>
                  </c:pt>
                  <c:pt idx="15">
                    <c:v>6844.71</c:v>
                  </c:pt>
                  <c:pt idx="16">
                    <c:v>6831.36</c:v>
                  </c:pt>
                  <c:pt idx="17">
                    <c:v>6465.79</c:v>
                  </c:pt>
                  <c:pt idx="18">
                    <c:v>6677.79</c:v>
                  </c:pt>
                  <c:pt idx="19">
                    <c:v>6850.59</c:v>
                  </c:pt>
                  <c:pt idx="20">
                    <c:v>6364.38</c:v>
                  </c:pt>
                  <c:pt idx="21">
                    <c:v>7295.65</c:v>
                  </c:pt>
                  <c:pt idx="22">
                    <c:v>7614.65</c:v>
                  </c:pt>
                  <c:pt idx="23">
                    <c:v>7151.81</c:v>
                  </c:pt>
                  <c:pt idx="24">
                    <c:v>6927.54</c:v>
                  </c:pt>
                  <c:pt idx="25">
                    <c:v>7904.55</c:v>
                  </c:pt>
                  <c:pt idx="26">
                    <c:v>7999.2</c:v>
                  </c:pt>
                  <c:pt idx="27">
                    <c:v>7391.87</c:v>
                  </c:pt>
                  <c:pt idx="28">
                    <c:v>8092.02</c:v>
                  </c:pt>
                  <c:pt idx="29">
                    <c:v>7338.94</c:v>
                  </c:pt>
                  <c:pt idx="30">
                    <c:v>6081.58</c:v>
                  </c:pt>
                </c:lvl>
                <c:lvl>
                  <c:pt idx="0">
                    <c:v>Download (GB)</c:v>
                  </c:pt>
                  <c:pt idx="1">
                    <c:v>7197.29</c:v>
                  </c:pt>
                  <c:pt idx="2">
                    <c:v>5963.13</c:v>
                  </c:pt>
                  <c:pt idx="3">
                    <c:v>6568.16</c:v>
                  </c:pt>
                  <c:pt idx="4">
                    <c:v>7117.04</c:v>
                  </c:pt>
                  <c:pt idx="5">
                    <c:v>6956.51</c:v>
                  </c:pt>
                  <c:pt idx="6">
                    <c:v>6780.38</c:v>
                  </c:pt>
                  <c:pt idx="7">
                    <c:v>7073.91</c:v>
                  </c:pt>
                  <c:pt idx="8">
                    <c:v>6959.69</c:v>
                  </c:pt>
                  <c:pt idx="9">
                    <c:v>6092.32</c:v>
                  </c:pt>
                  <c:pt idx="10">
                    <c:v>6456.06</c:v>
                  </c:pt>
                  <c:pt idx="11">
                    <c:v>7394.59</c:v>
                  </c:pt>
                  <c:pt idx="12">
                    <c:v>7187.37</c:v>
                  </c:pt>
                  <c:pt idx="13">
                    <c:v>6914.14</c:v>
                  </c:pt>
                  <c:pt idx="14">
                    <c:v>6647.55</c:v>
                  </c:pt>
                  <c:pt idx="15">
                    <c:v>6418.11</c:v>
                  </c:pt>
                  <c:pt idx="16">
                    <c:v>6376.58</c:v>
                  </c:pt>
                  <c:pt idx="17">
                    <c:v>6056.76</c:v>
                  </c:pt>
                  <c:pt idx="18">
                    <c:v>6252.83</c:v>
                  </c:pt>
                  <c:pt idx="19">
                    <c:v>6359.85</c:v>
                  </c:pt>
                  <c:pt idx="20">
                    <c:v>5908.43</c:v>
                  </c:pt>
                  <c:pt idx="21">
                    <c:v>6770.63</c:v>
                  </c:pt>
                  <c:pt idx="22">
                    <c:v>7089.78</c:v>
                  </c:pt>
                  <c:pt idx="23">
                    <c:v>6686.37</c:v>
                  </c:pt>
                  <c:pt idx="24">
                    <c:v>6482.87</c:v>
                  </c:pt>
                  <c:pt idx="25">
                    <c:v>7331.95</c:v>
                  </c:pt>
                  <c:pt idx="26">
                    <c:v>7433.8</c:v>
                  </c:pt>
                  <c:pt idx="27">
                    <c:v>6932.74</c:v>
                  </c:pt>
                  <c:pt idx="28">
                    <c:v>7527.69</c:v>
                  </c:pt>
                  <c:pt idx="29">
                    <c:v>6857.01</c:v>
                  </c:pt>
                  <c:pt idx="30">
                    <c:v>5686.66</c:v>
                  </c:pt>
                </c:lvl>
                <c:lvl>
                  <c:pt idx="0">
                    <c:v>Upload (GB)</c:v>
                  </c:pt>
                  <c:pt idx="1">
                    <c:v>482.71</c:v>
                  </c:pt>
                  <c:pt idx="2">
                    <c:v>410.36</c:v>
                  </c:pt>
                  <c:pt idx="3">
                    <c:v>438.57</c:v>
                  </c:pt>
                  <c:pt idx="4">
                    <c:v>504.34</c:v>
                  </c:pt>
                  <c:pt idx="5">
                    <c:v>510.2</c:v>
                  </c:pt>
                  <c:pt idx="6">
                    <c:v>499.33</c:v>
                  </c:pt>
                  <c:pt idx="7">
                    <c:v>507.11</c:v>
                  </c:pt>
                  <c:pt idx="8">
                    <c:v>509.12</c:v>
                  </c:pt>
                  <c:pt idx="9">
                    <c:v>414.9</c:v>
                  </c:pt>
                  <c:pt idx="10">
                    <c:v>476.29</c:v>
                  </c:pt>
                  <c:pt idx="11">
                    <c:v>547.22</c:v>
                  </c:pt>
                  <c:pt idx="12">
                    <c:v>560.06</c:v>
                  </c:pt>
                  <c:pt idx="13">
                    <c:v>515.47</c:v>
                  </c:pt>
                  <c:pt idx="14">
                    <c:v>485.36</c:v>
                  </c:pt>
                  <c:pt idx="15">
                    <c:v>426.6</c:v>
                  </c:pt>
                  <c:pt idx="16">
                    <c:v>454.78</c:v>
                  </c:pt>
                  <c:pt idx="17">
                    <c:v>409.03</c:v>
                  </c:pt>
                  <c:pt idx="18">
                    <c:v>424.96</c:v>
                  </c:pt>
                  <c:pt idx="19">
                    <c:v>490.74</c:v>
                  </c:pt>
                  <c:pt idx="20">
                    <c:v>455.95</c:v>
                  </c:pt>
                  <c:pt idx="21">
                    <c:v>525.02</c:v>
                  </c:pt>
                  <c:pt idx="22">
                    <c:v>524.87</c:v>
                  </c:pt>
                  <c:pt idx="23">
                    <c:v>465.44</c:v>
                  </c:pt>
                  <c:pt idx="24">
                    <c:v>444.67</c:v>
                  </c:pt>
                  <c:pt idx="25">
                    <c:v>572.6</c:v>
                  </c:pt>
                  <c:pt idx="26">
                    <c:v>565.4</c:v>
                  </c:pt>
                  <c:pt idx="27">
                    <c:v>459.13</c:v>
                  </c:pt>
                  <c:pt idx="28">
                    <c:v>564.33</c:v>
                  </c:pt>
                  <c:pt idx="29">
                    <c:v>481.93</c:v>
                  </c:pt>
                  <c:pt idx="30">
                    <c:v>394.92</c:v>
                  </c:pt>
                </c:lvl>
                <c:lvl>
                  <c:pt idx="0">
                    <c:v>Date</c:v>
                  </c:pt>
                  <c:pt idx="1">
                    <c:v>1-Apr</c:v>
                  </c:pt>
                  <c:pt idx="2">
                    <c:v>2-Apr</c:v>
                  </c:pt>
                  <c:pt idx="3">
                    <c:v>3-Apr</c:v>
                  </c:pt>
                  <c:pt idx="4">
                    <c:v>4-Apr</c:v>
                  </c:pt>
                  <c:pt idx="5">
                    <c:v>5-Apr</c:v>
                  </c:pt>
                  <c:pt idx="6">
                    <c:v>6-Apr</c:v>
                  </c:pt>
                  <c:pt idx="7">
                    <c:v>7-Apr</c:v>
                  </c:pt>
                  <c:pt idx="8">
                    <c:v>8-Apr</c:v>
                  </c:pt>
                  <c:pt idx="9">
                    <c:v>9-Apr</c:v>
                  </c:pt>
                  <c:pt idx="10">
                    <c:v>10-Apr</c:v>
                  </c:pt>
                  <c:pt idx="11">
                    <c:v>11-Apr</c:v>
                  </c:pt>
                  <c:pt idx="12">
                    <c:v>12-Apr</c:v>
                  </c:pt>
                  <c:pt idx="13">
                    <c:v>13-Apr</c:v>
                  </c:pt>
                  <c:pt idx="14">
                    <c:v>14-Apr</c:v>
                  </c:pt>
                  <c:pt idx="15">
                    <c:v>15-Apr</c:v>
                  </c:pt>
                  <c:pt idx="16">
                    <c:v>16-Apr</c:v>
                  </c:pt>
                  <c:pt idx="17">
                    <c:v>17-Apr</c:v>
                  </c:pt>
                  <c:pt idx="18">
                    <c:v>18-Apr</c:v>
                  </c:pt>
                  <c:pt idx="19">
                    <c:v>19-Apr</c:v>
                  </c:pt>
                  <c:pt idx="20">
                    <c:v>20-Apr</c:v>
                  </c:pt>
                  <c:pt idx="21">
                    <c:v>21-Apr</c:v>
                  </c:pt>
                  <c:pt idx="22">
                    <c:v>22-Apr</c:v>
                  </c:pt>
                  <c:pt idx="23">
                    <c:v>23-Apr</c:v>
                  </c:pt>
                  <c:pt idx="24">
                    <c:v>24-Apr</c:v>
                  </c:pt>
                  <c:pt idx="25">
                    <c:v>25-Apr</c:v>
                  </c:pt>
                  <c:pt idx="26">
                    <c:v>26-Apr</c:v>
                  </c:pt>
                  <c:pt idx="27">
                    <c:v>27-Apr</c:v>
                  </c:pt>
                  <c:pt idx="28">
                    <c:v>28-Apr</c:v>
                  </c:pt>
                  <c:pt idx="29">
                    <c:v>29-Apr</c:v>
                  </c:pt>
                  <c:pt idx="30">
                    <c:v>30-Apr</c:v>
                  </c:pt>
                </c:lvl>
              </c:multiLvlStrCache>
            </c:multiLvlStrRef>
          </c:cat>
          <c:val>
            <c:numRef>
              <c:f>'Volume Usage (Monthly) (2)'!$B$2:$B$32</c:f>
              <c:numCache>
                <c:formatCode>General</c:formatCode>
                <c:ptCount val="31"/>
                <c:pt idx="0">
                  <c:v>482.71</c:v>
                </c:pt>
                <c:pt idx="1">
                  <c:v>410.36</c:v>
                </c:pt>
                <c:pt idx="2">
                  <c:v>438.57</c:v>
                </c:pt>
                <c:pt idx="3">
                  <c:v>504.34000000000003</c:v>
                </c:pt>
                <c:pt idx="4">
                  <c:v>510.2</c:v>
                </c:pt>
                <c:pt idx="5">
                  <c:v>499.33</c:v>
                </c:pt>
                <c:pt idx="6">
                  <c:v>507.11</c:v>
                </c:pt>
                <c:pt idx="7">
                  <c:v>509.12</c:v>
                </c:pt>
                <c:pt idx="8">
                  <c:v>414.9</c:v>
                </c:pt>
                <c:pt idx="9">
                  <c:v>476.28999999999996</c:v>
                </c:pt>
                <c:pt idx="10">
                  <c:v>547.22</c:v>
                </c:pt>
                <c:pt idx="11">
                  <c:v>560.05999999999983</c:v>
                </c:pt>
                <c:pt idx="12">
                  <c:v>515.47</c:v>
                </c:pt>
                <c:pt idx="13">
                  <c:v>485.36</c:v>
                </c:pt>
                <c:pt idx="14">
                  <c:v>426.6</c:v>
                </c:pt>
                <c:pt idx="15">
                  <c:v>454.78</c:v>
                </c:pt>
                <c:pt idx="16">
                  <c:v>409.03</c:v>
                </c:pt>
                <c:pt idx="17">
                  <c:v>424.96</c:v>
                </c:pt>
                <c:pt idx="18">
                  <c:v>490.74</c:v>
                </c:pt>
                <c:pt idx="19">
                  <c:v>455.95</c:v>
                </c:pt>
                <c:pt idx="20">
                  <c:v>525.02</c:v>
                </c:pt>
                <c:pt idx="21">
                  <c:v>524.87</c:v>
                </c:pt>
                <c:pt idx="22">
                  <c:v>465.44</c:v>
                </c:pt>
                <c:pt idx="23">
                  <c:v>444.67</c:v>
                </c:pt>
                <c:pt idx="24">
                  <c:v>572.6</c:v>
                </c:pt>
                <c:pt idx="25">
                  <c:v>565.4</c:v>
                </c:pt>
                <c:pt idx="26">
                  <c:v>459.13</c:v>
                </c:pt>
                <c:pt idx="27">
                  <c:v>564.32999999999993</c:v>
                </c:pt>
                <c:pt idx="28">
                  <c:v>481.92999999999995</c:v>
                </c:pt>
                <c:pt idx="29">
                  <c:v>394.91999999999996</c:v>
                </c:pt>
              </c:numCache>
            </c:numRef>
          </c:val>
          <c:extLst xmlns:c16r2="http://schemas.microsoft.com/office/drawing/2015/06/chart">
            <c:ext xmlns:c16="http://schemas.microsoft.com/office/drawing/2014/chart" uri="{C3380CC4-5D6E-409C-BE32-E72D297353CC}">
              <c16:uniqueId val="{00000000-57B7-4030-88B7-3BFFE6B426B1}"/>
            </c:ext>
          </c:extLst>
        </c:ser>
        <c:ser>
          <c:idx val="1"/>
          <c:order val="1"/>
          <c:tx>
            <c:strRef>
              <c:f>'Volume Usage (Monthly) (2)'!$C$1</c:f>
              <c:strCache>
                <c:ptCount val="1"/>
                <c:pt idx="0">
                  <c:v>Download (GB)</c:v>
                </c:pt>
              </c:strCache>
            </c:strRef>
          </c:tx>
          <c:spPr>
            <a:solidFill>
              <a:srgbClr val="273C88"/>
            </a:solidFill>
            <a:ln>
              <a:solidFill>
                <a:sysClr val="windowText" lastClr="000000"/>
              </a:solidFill>
            </a:ln>
            <a:effectLst/>
          </c:spPr>
          <c:dPt>
            <c:idx val="28"/>
            <c:extLst xmlns:c16r2="http://schemas.microsoft.com/office/drawing/2015/06/chart">
              <c:ext xmlns:c16="http://schemas.microsoft.com/office/drawing/2014/chart" uri="{C3380CC4-5D6E-409C-BE32-E72D297353CC}">
                <c16:uniqueId val="{00000002-57B7-4030-88B7-3BFFE6B426B1}"/>
              </c:ext>
            </c:extLst>
          </c:dPt>
          <c:dPt>
            <c:idx val="30"/>
            <c:extLst xmlns:c16r2="http://schemas.microsoft.com/office/drawing/2015/06/chart">
              <c:ext xmlns:c16="http://schemas.microsoft.com/office/drawing/2014/chart" uri="{C3380CC4-5D6E-409C-BE32-E72D297353CC}">
                <c16:uniqueId val="{00000004-57B7-4030-88B7-3BFFE6B426B1}"/>
              </c:ext>
            </c:extLst>
          </c:dPt>
          <c:cat>
            <c:multiLvlStrRef>
              <c:f>'Volume Usage (Monthly) (2)'!$A$1:$D$32</c:f>
              <c:multiLvlStrCache>
                <c:ptCount val="31"/>
                <c:lvl>
                  <c:pt idx="0">
                    <c:v>Total (GB)</c:v>
                  </c:pt>
                  <c:pt idx="1">
                    <c:v>7680</c:v>
                  </c:pt>
                  <c:pt idx="2">
                    <c:v>6373.49</c:v>
                  </c:pt>
                  <c:pt idx="3">
                    <c:v>7006.73</c:v>
                  </c:pt>
                  <c:pt idx="4">
                    <c:v>7621.38</c:v>
                  </c:pt>
                  <c:pt idx="5">
                    <c:v>7466.71</c:v>
                  </c:pt>
                  <c:pt idx="6">
                    <c:v>7279.71</c:v>
                  </c:pt>
                  <c:pt idx="7">
                    <c:v>7581.02</c:v>
                  </c:pt>
                  <c:pt idx="8">
                    <c:v>7468.8</c:v>
                  </c:pt>
                  <c:pt idx="9">
                    <c:v>6507.22</c:v>
                  </c:pt>
                  <c:pt idx="10">
                    <c:v>6932.36</c:v>
                  </c:pt>
                  <c:pt idx="11">
                    <c:v>7941.81</c:v>
                  </c:pt>
                  <c:pt idx="12">
                    <c:v>7747.43</c:v>
                  </c:pt>
                  <c:pt idx="13">
                    <c:v>7429.61</c:v>
                  </c:pt>
                  <c:pt idx="14">
                    <c:v>7132.91</c:v>
                  </c:pt>
                  <c:pt idx="15">
                    <c:v>6844.71</c:v>
                  </c:pt>
                  <c:pt idx="16">
                    <c:v>6831.36</c:v>
                  </c:pt>
                  <c:pt idx="17">
                    <c:v>6465.79</c:v>
                  </c:pt>
                  <c:pt idx="18">
                    <c:v>6677.79</c:v>
                  </c:pt>
                  <c:pt idx="19">
                    <c:v>6850.59</c:v>
                  </c:pt>
                  <c:pt idx="20">
                    <c:v>6364.38</c:v>
                  </c:pt>
                  <c:pt idx="21">
                    <c:v>7295.65</c:v>
                  </c:pt>
                  <c:pt idx="22">
                    <c:v>7614.65</c:v>
                  </c:pt>
                  <c:pt idx="23">
                    <c:v>7151.81</c:v>
                  </c:pt>
                  <c:pt idx="24">
                    <c:v>6927.54</c:v>
                  </c:pt>
                  <c:pt idx="25">
                    <c:v>7904.55</c:v>
                  </c:pt>
                  <c:pt idx="26">
                    <c:v>7999.2</c:v>
                  </c:pt>
                  <c:pt idx="27">
                    <c:v>7391.87</c:v>
                  </c:pt>
                  <c:pt idx="28">
                    <c:v>8092.02</c:v>
                  </c:pt>
                  <c:pt idx="29">
                    <c:v>7338.94</c:v>
                  </c:pt>
                  <c:pt idx="30">
                    <c:v>6081.58</c:v>
                  </c:pt>
                </c:lvl>
                <c:lvl>
                  <c:pt idx="0">
                    <c:v>Download (GB)</c:v>
                  </c:pt>
                  <c:pt idx="1">
                    <c:v>7197.29</c:v>
                  </c:pt>
                  <c:pt idx="2">
                    <c:v>5963.13</c:v>
                  </c:pt>
                  <c:pt idx="3">
                    <c:v>6568.16</c:v>
                  </c:pt>
                  <c:pt idx="4">
                    <c:v>7117.04</c:v>
                  </c:pt>
                  <c:pt idx="5">
                    <c:v>6956.51</c:v>
                  </c:pt>
                  <c:pt idx="6">
                    <c:v>6780.38</c:v>
                  </c:pt>
                  <c:pt idx="7">
                    <c:v>7073.91</c:v>
                  </c:pt>
                  <c:pt idx="8">
                    <c:v>6959.69</c:v>
                  </c:pt>
                  <c:pt idx="9">
                    <c:v>6092.32</c:v>
                  </c:pt>
                  <c:pt idx="10">
                    <c:v>6456.06</c:v>
                  </c:pt>
                  <c:pt idx="11">
                    <c:v>7394.59</c:v>
                  </c:pt>
                  <c:pt idx="12">
                    <c:v>7187.37</c:v>
                  </c:pt>
                  <c:pt idx="13">
                    <c:v>6914.14</c:v>
                  </c:pt>
                  <c:pt idx="14">
                    <c:v>6647.55</c:v>
                  </c:pt>
                  <c:pt idx="15">
                    <c:v>6418.11</c:v>
                  </c:pt>
                  <c:pt idx="16">
                    <c:v>6376.58</c:v>
                  </c:pt>
                  <c:pt idx="17">
                    <c:v>6056.76</c:v>
                  </c:pt>
                  <c:pt idx="18">
                    <c:v>6252.83</c:v>
                  </c:pt>
                  <c:pt idx="19">
                    <c:v>6359.85</c:v>
                  </c:pt>
                  <c:pt idx="20">
                    <c:v>5908.43</c:v>
                  </c:pt>
                  <c:pt idx="21">
                    <c:v>6770.63</c:v>
                  </c:pt>
                  <c:pt idx="22">
                    <c:v>7089.78</c:v>
                  </c:pt>
                  <c:pt idx="23">
                    <c:v>6686.37</c:v>
                  </c:pt>
                  <c:pt idx="24">
                    <c:v>6482.87</c:v>
                  </c:pt>
                  <c:pt idx="25">
                    <c:v>7331.95</c:v>
                  </c:pt>
                  <c:pt idx="26">
                    <c:v>7433.8</c:v>
                  </c:pt>
                  <c:pt idx="27">
                    <c:v>6932.74</c:v>
                  </c:pt>
                  <c:pt idx="28">
                    <c:v>7527.69</c:v>
                  </c:pt>
                  <c:pt idx="29">
                    <c:v>6857.01</c:v>
                  </c:pt>
                  <c:pt idx="30">
                    <c:v>5686.66</c:v>
                  </c:pt>
                </c:lvl>
                <c:lvl>
                  <c:pt idx="0">
                    <c:v>Upload (GB)</c:v>
                  </c:pt>
                  <c:pt idx="1">
                    <c:v>482.71</c:v>
                  </c:pt>
                  <c:pt idx="2">
                    <c:v>410.36</c:v>
                  </c:pt>
                  <c:pt idx="3">
                    <c:v>438.57</c:v>
                  </c:pt>
                  <c:pt idx="4">
                    <c:v>504.34</c:v>
                  </c:pt>
                  <c:pt idx="5">
                    <c:v>510.2</c:v>
                  </c:pt>
                  <c:pt idx="6">
                    <c:v>499.33</c:v>
                  </c:pt>
                  <c:pt idx="7">
                    <c:v>507.11</c:v>
                  </c:pt>
                  <c:pt idx="8">
                    <c:v>509.12</c:v>
                  </c:pt>
                  <c:pt idx="9">
                    <c:v>414.9</c:v>
                  </c:pt>
                  <c:pt idx="10">
                    <c:v>476.29</c:v>
                  </c:pt>
                  <c:pt idx="11">
                    <c:v>547.22</c:v>
                  </c:pt>
                  <c:pt idx="12">
                    <c:v>560.06</c:v>
                  </c:pt>
                  <c:pt idx="13">
                    <c:v>515.47</c:v>
                  </c:pt>
                  <c:pt idx="14">
                    <c:v>485.36</c:v>
                  </c:pt>
                  <c:pt idx="15">
                    <c:v>426.6</c:v>
                  </c:pt>
                  <c:pt idx="16">
                    <c:v>454.78</c:v>
                  </c:pt>
                  <c:pt idx="17">
                    <c:v>409.03</c:v>
                  </c:pt>
                  <c:pt idx="18">
                    <c:v>424.96</c:v>
                  </c:pt>
                  <c:pt idx="19">
                    <c:v>490.74</c:v>
                  </c:pt>
                  <c:pt idx="20">
                    <c:v>455.95</c:v>
                  </c:pt>
                  <c:pt idx="21">
                    <c:v>525.02</c:v>
                  </c:pt>
                  <c:pt idx="22">
                    <c:v>524.87</c:v>
                  </c:pt>
                  <c:pt idx="23">
                    <c:v>465.44</c:v>
                  </c:pt>
                  <c:pt idx="24">
                    <c:v>444.67</c:v>
                  </c:pt>
                  <c:pt idx="25">
                    <c:v>572.6</c:v>
                  </c:pt>
                  <c:pt idx="26">
                    <c:v>565.4</c:v>
                  </c:pt>
                  <c:pt idx="27">
                    <c:v>459.13</c:v>
                  </c:pt>
                  <c:pt idx="28">
                    <c:v>564.33</c:v>
                  </c:pt>
                  <c:pt idx="29">
                    <c:v>481.93</c:v>
                  </c:pt>
                  <c:pt idx="30">
                    <c:v>394.92</c:v>
                  </c:pt>
                </c:lvl>
                <c:lvl>
                  <c:pt idx="0">
                    <c:v>Date</c:v>
                  </c:pt>
                  <c:pt idx="1">
                    <c:v>1-Apr</c:v>
                  </c:pt>
                  <c:pt idx="2">
                    <c:v>2-Apr</c:v>
                  </c:pt>
                  <c:pt idx="3">
                    <c:v>3-Apr</c:v>
                  </c:pt>
                  <c:pt idx="4">
                    <c:v>4-Apr</c:v>
                  </c:pt>
                  <c:pt idx="5">
                    <c:v>5-Apr</c:v>
                  </c:pt>
                  <c:pt idx="6">
                    <c:v>6-Apr</c:v>
                  </c:pt>
                  <c:pt idx="7">
                    <c:v>7-Apr</c:v>
                  </c:pt>
                  <c:pt idx="8">
                    <c:v>8-Apr</c:v>
                  </c:pt>
                  <c:pt idx="9">
                    <c:v>9-Apr</c:v>
                  </c:pt>
                  <c:pt idx="10">
                    <c:v>10-Apr</c:v>
                  </c:pt>
                  <c:pt idx="11">
                    <c:v>11-Apr</c:v>
                  </c:pt>
                  <c:pt idx="12">
                    <c:v>12-Apr</c:v>
                  </c:pt>
                  <c:pt idx="13">
                    <c:v>13-Apr</c:v>
                  </c:pt>
                  <c:pt idx="14">
                    <c:v>14-Apr</c:v>
                  </c:pt>
                  <c:pt idx="15">
                    <c:v>15-Apr</c:v>
                  </c:pt>
                  <c:pt idx="16">
                    <c:v>16-Apr</c:v>
                  </c:pt>
                  <c:pt idx="17">
                    <c:v>17-Apr</c:v>
                  </c:pt>
                  <c:pt idx="18">
                    <c:v>18-Apr</c:v>
                  </c:pt>
                  <c:pt idx="19">
                    <c:v>19-Apr</c:v>
                  </c:pt>
                  <c:pt idx="20">
                    <c:v>20-Apr</c:v>
                  </c:pt>
                  <c:pt idx="21">
                    <c:v>21-Apr</c:v>
                  </c:pt>
                  <c:pt idx="22">
                    <c:v>22-Apr</c:v>
                  </c:pt>
                  <c:pt idx="23">
                    <c:v>23-Apr</c:v>
                  </c:pt>
                  <c:pt idx="24">
                    <c:v>24-Apr</c:v>
                  </c:pt>
                  <c:pt idx="25">
                    <c:v>25-Apr</c:v>
                  </c:pt>
                  <c:pt idx="26">
                    <c:v>26-Apr</c:v>
                  </c:pt>
                  <c:pt idx="27">
                    <c:v>27-Apr</c:v>
                  </c:pt>
                  <c:pt idx="28">
                    <c:v>28-Apr</c:v>
                  </c:pt>
                  <c:pt idx="29">
                    <c:v>29-Apr</c:v>
                  </c:pt>
                  <c:pt idx="30">
                    <c:v>30-Apr</c:v>
                  </c:pt>
                </c:lvl>
              </c:multiLvlStrCache>
            </c:multiLvlStrRef>
          </c:cat>
          <c:val>
            <c:numRef>
              <c:f>'Volume Usage (Monthly) (2)'!$C$2:$C$32</c:f>
              <c:numCache>
                <c:formatCode>General</c:formatCode>
                <c:ptCount val="31"/>
                <c:pt idx="0">
                  <c:v>7197.29</c:v>
                </c:pt>
                <c:pt idx="1">
                  <c:v>5963.13</c:v>
                </c:pt>
                <c:pt idx="2">
                  <c:v>6568.1600000000008</c:v>
                </c:pt>
                <c:pt idx="3">
                  <c:v>7117.04</c:v>
                </c:pt>
                <c:pt idx="4">
                  <c:v>6956.51</c:v>
                </c:pt>
                <c:pt idx="5">
                  <c:v>6780.38</c:v>
                </c:pt>
                <c:pt idx="6">
                  <c:v>7073.91</c:v>
                </c:pt>
                <c:pt idx="7">
                  <c:v>6959.6900000000005</c:v>
                </c:pt>
                <c:pt idx="8">
                  <c:v>6092.3200000000006</c:v>
                </c:pt>
                <c:pt idx="9">
                  <c:v>6456.06</c:v>
                </c:pt>
                <c:pt idx="10">
                  <c:v>7394.59</c:v>
                </c:pt>
                <c:pt idx="11">
                  <c:v>7187.37</c:v>
                </c:pt>
                <c:pt idx="12">
                  <c:v>6914.14</c:v>
                </c:pt>
                <c:pt idx="13">
                  <c:v>6647.55</c:v>
                </c:pt>
                <c:pt idx="14">
                  <c:v>6418.1100000000006</c:v>
                </c:pt>
                <c:pt idx="15">
                  <c:v>6376.58</c:v>
                </c:pt>
                <c:pt idx="16">
                  <c:v>6056.76</c:v>
                </c:pt>
                <c:pt idx="17">
                  <c:v>6252.83</c:v>
                </c:pt>
                <c:pt idx="18">
                  <c:v>6359.85</c:v>
                </c:pt>
                <c:pt idx="19">
                  <c:v>5908.4299999999994</c:v>
                </c:pt>
                <c:pt idx="20">
                  <c:v>6770.63</c:v>
                </c:pt>
                <c:pt idx="21">
                  <c:v>7089.78</c:v>
                </c:pt>
                <c:pt idx="22">
                  <c:v>6686.37</c:v>
                </c:pt>
                <c:pt idx="23">
                  <c:v>6482.87</c:v>
                </c:pt>
                <c:pt idx="24">
                  <c:v>7331.95</c:v>
                </c:pt>
                <c:pt idx="25">
                  <c:v>7433.8</c:v>
                </c:pt>
                <c:pt idx="26">
                  <c:v>6932.74</c:v>
                </c:pt>
                <c:pt idx="27">
                  <c:v>7527.6900000000005</c:v>
                </c:pt>
                <c:pt idx="28">
                  <c:v>6857.01</c:v>
                </c:pt>
                <c:pt idx="29">
                  <c:v>5686.6600000000008</c:v>
                </c:pt>
              </c:numCache>
            </c:numRef>
          </c:val>
          <c:extLst xmlns:c16r2="http://schemas.microsoft.com/office/drawing/2015/06/chart">
            <c:ext xmlns:c16="http://schemas.microsoft.com/office/drawing/2014/chart" uri="{C3380CC4-5D6E-409C-BE32-E72D297353CC}">
              <c16:uniqueId val="{00000005-57B7-4030-88B7-3BFFE6B426B1}"/>
            </c:ext>
          </c:extLst>
        </c:ser>
        <c:dLbls/>
        <c:overlap val="100"/>
        <c:axId val="95105792"/>
        <c:axId val="86690816"/>
      </c:barChart>
      <c:lineChart>
        <c:grouping val="standard"/>
        <c:ser>
          <c:idx val="2"/>
          <c:order val="2"/>
          <c:tx>
            <c:strRef>
              <c:f>'Volume Usage (Monthly) (2)'!$D$1</c:f>
              <c:strCache>
                <c:ptCount val="1"/>
                <c:pt idx="0">
                  <c:v>Total (GB)</c:v>
                </c:pt>
              </c:strCache>
            </c:strRef>
          </c:tx>
          <c:spPr>
            <a:ln w="25400"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'Volume Usage (Monthly) (2)'!$A$2:$A$32</c:f>
              <c:numCache>
                <c:formatCode>[$-409]d\-mmm;@</c:formatCode>
                <c:ptCount val="31"/>
                <c:pt idx="0">
                  <c:v>44652</c:v>
                </c:pt>
                <c:pt idx="1">
                  <c:v>44653</c:v>
                </c:pt>
                <c:pt idx="2">
                  <c:v>44654</c:v>
                </c:pt>
                <c:pt idx="3">
                  <c:v>44655</c:v>
                </c:pt>
                <c:pt idx="4">
                  <c:v>44656</c:v>
                </c:pt>
                <c:pt idx="5">
                  <c:v>44657</c:v>
                </c:pt>
                <c:pt idx="6">
                  <c:v>44658</c:v>
                </c:pt>
                <c:pt idx="7">
                  <c:v>44659</c:v>
                </c:pt>
                <c:pt idx="8">
                  <c:v>44660</c:v>
                </c:pt>
                <c:pt idx="9">
                  <c:v>44661</c:v>
                </c:pt>
                <c:pt idx="10">
                  <c:v>44662</c:v>
                </c:pt>
                <c:pt idx="11">
                  <c:v>44663</c:v>
                </c:pt>
                <c:pt idx="12">
                  <c:v>44664</c:v>
                </c:pt>
                <c:pt idx="13">
                  <c:v>44665</c:v>
                </c:pt>
                <c:pt idx="14">
                  <c:v>44666</c:v>
                </c:pt>
                <c:pt idx="15">
                  <c:v>44667</c:v>
                </c:pt>
                <c:pt idx="16">
                  <c:v>44668</c:v>
                </c:pt>
                <c:pt idx="17">
                  <c:v>44669</c:v>
                </c:pt>
                <c:pt idx="18">
                  <c:v>44670</c:v>
                </c:pt>
                <c:pt idx="19">
                  <c:v>44671</c:v>
                </c:pt>
                <c:pt idx="20">
                  <c:v>44672</c:v>
                </c:pt>
                <c:pt idx="21">
                  <c:v>44673</c:v>
                </c:pt>
                <c:pt idx="22">
                  <c:v>44674</c:v>
                </c:pt>
                <c:pt idx="23">
                  <c:v>44675</c:v>
                </c:pt>
                <c:pt idx="24">
                  <c:v>44676</c:v>
                </c:pt>
                <c:pt idx="25">
                  <c:v>44677</c:v>
                </c:pt>
                <c:pt idx="26">
                  <c:v>44678</c:v>
                </c:pt>
                <c:pt idx="27">
                  <c:v>44679</c:v>
                </c:pt>
                <c:pt idx="28">
                  <c:v>44680</c:v>
                </c:pt>
                <c:pt idx="29">
                  <c:v>44681</c:v>
                </c:pt>
              </c:numCache>
            </c:numRef>
          </c:cat>
          <c:val>
            <c:numRef>
              <c:f>'Volume Usage (Monthly) (2)'!$D$2:$D$32</c:f>
              <c:numCache>
                <c:formatCode>General</c:formatCode>
                <c:ptCount val="31"/>
                <c:pt idx="0">
                  <c:v>7680</c:v>
                </c:pt>
                <c:pt idx="1">
                  <c:v>6373.49</c:v>
                </c:pt>
                <c:pt idx="2">
                  <c:v>7006.73</c:v>
                </c:pt>
                <c:pt idx="3">
                  <c:v>7621.38</c:v>
                </c:pt>
                <c:pt idx="4">
                  <c:v>7466.71</c:v>
                </c:pt>
                <c:pt idx="5">
                  <c:v>7279.71</c:v>
                </c:pt>
                <c:pt idx="6">
                  <c:v>7581.02</c:v>
                </c:pt>
                <c:pt idx="7">
                  <c:v>7468.8</c:v>
                </c:pt>
                <c:pt idx="8">
                  <c:v>6507.22</c:v>
                </c:pt>
                <c:pt idx="9">
                  <c:v>6932.3600000000006</c:v>
                </c:pt>
                <c:pt idx="10">
                  <c:v>7941.81</c:v>
                </c:pt>
                <c:pt idx="11">
                  <c:v>7747.4299999999994</c:v>
                </c:pt>
                <c:pt idx="12">
                  <c:v>7429.6100000000006</c:v>
                </c:pt>
                <c:pt idx="13">
                  <c:v>7132.91</c:v>
                </c:pt>
                <c:pt idx="14">
                  <c:v>6844.71</c:v>
                </c:pt>
                <c:pt idx="15">
                  <c:v>6831.3600000000006</c:v>
                </c:pt>
                <c:pt idx="16">
                  <c:v>6465.79</c:v>
                </c:pt>
                <c:pt idx="17">
                  <c:v>6677.79</c:v>
                </c:pt>
                <c:pt idx="18">
                  <c:v>6850.59</c:v>
                </c:pt>
                <c:pt idx="19">
                  <c:v>6364.38</c:v>
                </c:pt>
                <c:pt idx="20">
                  <c:v>7295.6500000000005</c:v>
                </c:pt>
                <c:pt idx="21">
                  <c:v>7614.6500000000005</c:v>
                </c:pt>
                <c:pt idx="22">
                  <c:v>7151.81</c:v>
                </c:pt>
                <c:pt idx="23">
                  <c:v>6927.54</c:v>
                </c:pt>
                <c:pt idx="24">
                  <c:v>7904.55</c:v>
                </c:pt>
                <c:pt idx="25">
                  <c:v>7999.2</c:v>
                </c:pt>
                <c:pt idx="26">
                  <c:v>7391.87</c:v>
                </c:pt>
                <c:pt idx="27">
                  <c:v>8092.02</c:v>
                </c:pt>
                <c:pt idx="28">
                  <c:v>7338.94</c:v>
                </c:pt>
                <c:pt idx="29">
                  <c:v>6081.58</c:v>
                </c:pt>
              </c:numCache>
            </c:numRef>
          </c:val>
          <c:extLst xmlns:c16r2="http://schemas.microsoft.com/office/drawing/2015/06/chart">
            <c:ext xmlns:c16="http://schemas.microsoft.com/office/drawing/2014/chart" uri="{C3380CC4-5D6E-409C-BE32-E72D297353CC}">
              <c16:uniqueId val="{00000006-57B7-4030-88B7-3BFFE6B426B1}"/>
            </c:ext>
          </c:extLst>
        </c:ser>
        <c:dLbls/>
        <c:marker val="1"/>
        <c:axId val="86687744"/>
        <c:axId val="86689280"/>
      </c:lineChart>
      <c:dateAx>
        <c:axId val="86687744"/>
        <c:scaling>
          <c:orientation val="minMax"/>
        </c:scaling>
        <c:axPos val="b"/>
        <c:numFmt formatCode="[$-409]d\-mmm;@"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89280"/>
        <c:crosses val="autoZero"/>
        <c:auto val="1"/>
        <c:lblOffset val="100"/>
        <c:baseTimeUnit val="days"/>
      </c:dateAx>
      <c:valAx>
        <c:axId val="86689280"/>
        <c:scaling>
          <c:orientation val="minMax"/>
        </c:scaling>
        <c:axPos val="l"/>
        <c:majorGridlines>
          <c:spPr>
            <a:ln w="9525" cap="flat" cmpd="sng" algn="ctr">
              <a:no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87744"/>
        <c:crosses val="autoZero"/>
        <c:crossBetween val="between"/>
      </c:valAx>
      <c:valAx>
        <c:axId val="86690816"/>
        <c:scaling>
          <c:orientation val="minMax"/>
        </c:scaling>
        <c:axPos val="r"/>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05792"/>
        <c:crosses val="max"/>
        <c:crossBetween val="between"/>
      </c:valAx>
      <c:catAx>
        <c:axId val="95105792"/>
        <c:scaling>
          <c:orientation val="minMax"/>
        </c:scaling>
        <c:delete val="1"/>
        <c:axPos val="b"/>
        <c:numFmt formatCode="General" sourceLinked="1"/>
        <c:majorTickMark val="none"/>
        <c:tickLblPos val="none"/>
        <c:crossAx val="86690816"/>
        <c:crosses val="autoZero"/>
        <c:auto val="1"/>
        <c:lblAlgn val="ctr"/>
        <c:lblOffset val="100"/>
        <c:tickLblSkip val="1"/>
        <c:tickMarkSkip val="1"/>
        <c:noMultiLvlLbl val="1"/>
      </c:catAx>
      <c:spPr>
        <a:noFill/>
        <a:ln>
          <a:solidFill>
            <a:sysClr val="windowText" lastClr="000000"/>
          </a:solid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50418760469014E-2"/>
          <c:y val="2.5974025974025983E-2"/>
          <c:w val="0.9631490787269682"/>
          <c:h val="0.83789799002397436"/>
        </c:manualLayout>
      </c:layout>
      <c:barChart>
        <c:barDir val="col"/>
        <c:grouping val="clustered"/>
        <c:ser>
          <c:idx val="0"/>
          <c:order val="0"/>
          <c:tx>
            <c:strRef>
              <c:f>'Top10'!$F$29</c:f>
              <c:strCache>
                <c:ptCount val="1"/>
                <c:pt idx="0">
                  <c:v>Total</c:v>
                </c:pt>
              </c:strCache>
            </c:strRef>
          </c:tx>
          <c:spPr>
            <a:solidFill>
              <a:srgbClr val="273C88"/>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'Top10'!$E$30:$E$39</c:f>
              <c:strCache>
                <c:ptCount val="10"/>
                <c:pt idx="0">
                  <c:v>Bloekombos Sec</c:v>
                </c:pt>
                <c:pt idx="1">
                  <c:v>Masakheke Combined</c:v>
                </c:pt>
                <c:pt idx="2">
                  <c:v>Nkqubela Clinic</c:v>
                </c:pt>
                <c:pt idx="3">
                  <c:v>Groenheuwel Library</c:v>
                </c:pt>
                <c:pt idx="4">
                  <c:v>Zeekoevlei Sec.</c:v>
                </c:pt>
                <c:pt idx="5">
                  <c:v>Mbekweni - Thusong Centre</c:v>
                </c:pt>
                <c:pt idx="6">
                  <c:v>Ukhanyo Prim.</c:v>
                </c:pt>
                <c:pt idx="7">
                  <c:v>Sandhills Clinic</c:v>
                </c:pt>
                <c:pt idx="8">
                  <c:v>Heideveld Cdc</c:v>
                </c:pt>
                <c:pt idx="9">
                  <c:v>Imboniselo Prim.</c:v>
                </c:pt>
              </c:strCache>
            </c:strRef>
          </c:cat>
          <c:val>
            <c:numRef>
              <c:f>'Top10'!$F$30:$F$39</c:f>
              <c:numCache>
                <c:formatCode>General</c:formatCode>
                <c:ptCount val="10"/>
                <c:pt idx="0">
                  <c:v>2004</c:v>
                </c:pt>
                <c:pt idx="1">
                  <c:v>1482.7</c:v>
                </c:pt>
                <c:pt idx="2">
                  <c:v>1376</c:v>
                </c:pt>
                <c:pt idx="3">
                  <c:v>1348.06</c:v>
                </c:pt>
                <c:pt idx="4">
                  <c:v>1187.01</c:v>
                </c:pt>
                <c:pt idx="5">
                  <c:v>1018.87</c:v>
                </c:pt>
                <c:pt idx="6">
                  <c:v>960.63</c:v>
                </c:pt>
                <c:pt idx="7">
                  <c:v>957.42</c:v>
                </c:pt>
                <c:pt idx="8">
                  <c:v>907.8599999999999</c:v>
                </c:pt>
                <c:pt idx="9">
                  <c:v>871.52</c:v>
                </c:pt>
              </c:numCache>
            </c:numRef>
          </c:val>
          <c:extLst xmlns:c16r2="http://schemas.microsoft.com/office/drawing/2015/06/chart">
            <c:ext xmlns:c16="http://schemas.microsoft.com/office/drawing/2014/chart" uri="{C3380CC4-5D6E-409C-BE32-E72D297353CC}">
              <c16:uniqueId val="{00000000-B73A-48CD-B392-108221EBE815}"/>
            </c:ext>
          </c:extLst>
        </c:ser>
        <c:dLbls/>
        <c:gapWidth val="219"/>
        <c:overlap val="-27"/>
        <c:axId val="95284608"/>
        <c:axId val="83731584"/>
      </c:barChart>
      <c:catAx>
        <c:axId val="95284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31584"/>
        <c:crosses val="autoZero"/>
        <c:auto val="1"/>
        <c:lblAlgn val="ctr"/>
        <c:lblOffset val="100"/>
      </c:catAx>
      <c:valAx>
        <c:axId val="83731584"/>
        <c:scaling>
          <c:orientation val="minMax"/>
        </c:scaling>
        <c:delete val="1"/>
        <c:axPos val="l"/>
        <c:numFmt formatCode="General" sourceLinked="1"/>
        <c:majorTickMark val="none"/>
        <c:tickLblPos val="none"/>
        <c:crossAx val="9528460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458332393509482E-2"/>
          <c:y val="2.0833333333333336E-2"/>
          <c:w val="0.97708333521298107"/>
          <c:h val="0.86788568095654717"/>
        </c:manualLayout>
      </c:layout>
      <c:barChart>
        <c:barDir val="col"/>
        <c:grouping val="stacked"/>
        <c:ser>
          <c:idx val="0"/>
          <c:order val="0"/>
          <c:tx>
            <c:strRef>
              <c:f>'Hourly Volume Usage (Monthly)'!$B$1</c:f>
              <c:strCache>
                <c:ptCount val="1"/>
                <c:pt idx="0">
                  <c:v>Upload (GB)</c:v>
                </c:pt>
              </c:strCache>
            </c:strRef>
          </c:tx>
          <c:spPr>
            <a:solidFill>
              <a:schemeClr val="bg1">
                <a:lumMod val="75000"/>
              </a:schemeClr>
            </a:solidFill>
            <a:ln>
              <a:noFill/>
            </a:ln>
            <a:effectLst/>
          </c:spPr>
          <c:cat>
            <c:numRef>
              <c:f>'Hourly Volume Usage (Monthly)'!$A$2:$A$25</c:f>
              <c:numCache>
                <c:formatCode>h:mm</c:formatCode>
                <c:ptCount val="24"/>
                <c:pt idx="0">
                  <c:v>0</c:v>
                </c:pt>
                <c:pt idx="1">
                  <c:v>4.1666666666666664E-2</c:v>
                </c:pt>
                <c:pt idx="2">
                  <c:v>8.3333333333333343E-2</c:v>
                </c:pt>
                <c:pt idx="3">
                  <c:v>0.125</c:v>
                </c:pt>
                <c:pt idx="4">
                  <c:v>0.16666666666666666</c:v>
                </c:pt>
                <c:pt idx="5">
                  <c:v>0.20833333333333337</c:v>
                </c:pt>
                <c:pt idx="6">
                  <c:v>0.25</c:v>
                </c:pt>
                <c:pt idx="7">
                  <c:v>0.2916666666666668</c:v>
                </c:pt>
                <c:pt idx="8">
                  <c:v>0.33333333333333331</c:v>
                </c:pt>
                <c:pt idx="9">
                  <c:v>0.37500000000000006</c:v>
                </c:pt>
                <c:pt idx="10">
                  <c:v>0.4166666666666668</c:v>
                </c:pt>
                <c:pt idx="11">
                  <c:v>0.45833333333333326</c:v>
                </c:pt>
                <c:pt idx="12">
                  <c:v>0.5</c:v>
                </c:pt>
                <c:pt idx="13">
                  <c:v>0.54166666666666652</c:v>
                </c:pt>
                <c:pt idx="14">
                  <c:v>0.58333333333333337</c:v>
                </c:pt>
                <c:pt idx="15">
                  <c:v>0.62500000000000011</c:v>
                </c:pt>
                <c:pt idx="16">
                  <c:v>0.66666666666666663</c:v>
                </c:pt>
                <c:pt idx="17">
                  <c:v>0.70833333333333348</c:v>
                </c:pt>
                <c:pt idx="18">
                  <c:v>0.75000000000000011</c:v>
                </c:pt>
                <c:pt idx="19">
                  <c:v>0.79166666666666652</c:v>
                </c:pt>
                <c:pt idx="20">
                  <c:v>0.83333333333333348</c:v>
                </c:pt>
                <c:pt idx="21">
                  <c:v>0.87500000000000011</c:v>
                </c:pt>
                <c:pt idx="22">
                  <c:v>0.91666666666666652</c:v>
                </c:pt>
                <c:pt idx="23">
                  <c:v>0.95833333333333348</c:v>
                </c:pt>
              </c:numCache>
            </c:numRef>
          </c:cat>
          <c:val>
            <c:numRef>
              <c:f>'Hourly Volume Usage (Monthly)'!$B$2:$B$25</c:f>
              <c:numCache>
                <c:formatCode>General</c:formatCode>
                <c:ptCount val="24"/>
                <c:pt idx="0">
                  <c:v>171.9</c:v>
                </c:pt>
                <c:pt idx="1">
                  <c:v>114.98</c:v>
                </c:pt>
                <c:pt idx="2">
                  <c:v>94.47</c:v>
                </c:pt>
                <c:pt idx="3">
                  <c:v>82.32</c:v>
                </c:pt>
                <c:pt idx="4">
                  <c:v>83.81</c:v>
                </c:pt>
                <c:pt idx="5">
                  <c:v>129.94999999999999</c:v>
                </c:pt>
                <c:pt idx="6">
                  <c:v>236.88000000000002</c:v>
                </c:pt>
                <c:pt idx="7">
                  <c:v>534.03</c:v>
                </c:pt>
                <c:pt idx="8">
                  <c:v>651.13</c:v>
                </c:pt>
                <c:pt idx="9">
                  <c:v>845.6</c:v>
                </c:pt>
                <c:pt idx="10">
                  <c:v>1004.4399999999999</c:v>
                </c:pt>
                <c:pt idx="11">
                  <c:v>1085.32</c:v>
                </c:pt>
                <c:pt idx="12">
                  <c:v>1156.3499999999999</c:v>
                </c:pt>
                <c:pt idx="13">
                  <c:v>1169.04</c:v>
                </c:pt>
                <c:pt idx="14">
                  <c:v>1132.3399999999999</c:v>
                </c:pt>
                <c:pt idx="15">
                  <c:v>1120.99</c:v>
                </c:pt>
                <c:pt idx="16">
                  <c:v>1032.46</c:v>
                </c:pt>
                <c:pt idx="17">
                  <c:v>1046.08</c:v>
                </c:pt>
                <c:pt idx="18">
                  <c:v>959.43</c:v>
                </c:pt>
                <c:pt idx="19">
                  <c:v>700.8</c:v>
                </c:pt>
                <c:pt idx="20">
                  <c:v>557.05999999999983</c:v>
                </c:pt>
                <c:pt idx="21">
                  <c:v>443.94</c:v>
                </c:pt>
                <c:pt idx="22">
                  <c:v>312.67</c:v>
                </c:pt>
                <c:pt idx="23">
                  <c:v>222.08</c:v>
                </c:pt>
              </c:numCache>
            </c:numRef>
          </c:val>
          <c:extLst xmlns:c16r2="http://schemas.microsoft.com/office/drawing/2015/06/chart">
            <c:ext xmlns:c16="http://schemas.microsoft.com/office/drawing/2014/chart" uri="{C3380CC4-5D6E-409C-BE32-E72D297353CC}">
              <c16:uniqueId val="{00000000-3B23-4EDD-AE5A-1FF1CC05A11B}"/>
            </c:ext>
          </c:extLst>
        </c:ser>
        <c:ser>
          <c:idx val="1"/>
          <c:order val="1"/>
          <c:tx>
            <c:strRef>
              <c:f>'Hourly Volume Usage (Monthly)'!$C$1</c:f>
              <c:strCache>
                <c:ptCount val="1"/>
                <c:pt idx="0">
                  <c:v>Download (GB)</c:v>
                </c:pt>
              </c:strCache>
            </c:strRef>
          </c:tx>
          <c:spPr>
            <a:solidFill>
              <a:srgbClr val="273C88"/>
            </a:solidFill>
            <a:ln>
              <a:noFill/>
            </a:ln>
            <a:effectLst/>
          </c:spPr>
          <c:cat>
            <c:numRef>
              <c:f>'Hourly Volume Usage (Monthly)'!$A$2:$A$25</c:f>
              <c:numCache>
                <c:formatCode>h:mm</c:formatCode>
                <c:ptCount val="24"/>
                <c:pt idx="0">
                  <c:v>0</c:v>
                </c:pt>
                <c:pt idx="1">
                  <c:v>4.1666666666666664E-2</c:v>
                </c:pt>
                <c:pt idx="2">
                  <c:v>8.3333333333333343E-2</c:v>
                </c:pt>
                <c:pt idx="3">
                  <c:v>0.125</c:v>
                </c:pt>
                <c:pt idx="4">
                  <c:v>0.16666666666666666</c:v>
                </c:pt>
                <c:pt idx="5">
                  <c:v>0.20833333333333337</c:v>
                </c:pt>
                <c:pt idx="6">
                  <c:v>0.25</c:v>
                </c:pt>
                <c:pt idx="7">
                  <c:v>0.2916666666666668</c:v>
                </c:pt>
                <c:pt idx="8">
                  <c:v>0.33333333333333331</c:v>
                </c:pt>
                <c:pt idx="9">
                  <c:v>0.37500000000000006</c:v>
                </c:pt>
                <c:pt idx="10">
                  <c:v>0.4166666666666668</c:v>
                </c:pt>
                <c:pt idx="11">
                  <c:v>0.45833333333333326</c:v>
                </c:pt>
                <c:pt idx="12">
                  <c:v>0.5</c:v>
                </c:pt>
                <c:pt idx="13">
                  <c:v>0.54166666666666652</c:v>
                </c:pt>
                <c:pt idx="14">
                  <c:v>0.58333333333333337</c:v>
                </c:pt>
                <c:pt idx="15">
                  <c:v>0.62500000000000011</c:v>
                </c:pt>
                <c:pt idx="16">
                  <c:v>0.66666666666666663</c:v>
                </c:pt>
                <c:pt idx="17">
                  <c:v>0.70833333333333348</c:v>
                </c:pt>
                <c:pt idx="18">
                  <c:v>0.75000000000000011</c:v>
                </c:pt>
                <c:pt idx="19">
                  <c:v>0.79166666666666652</c:v>
                </c:pt>
                <c:pt idx="20">
                  <c:v>0.83333333333333348</c:v>
                </c:pt>
                <c:pt idx="21">
                  <c:v>0.87500000000000011</c:v>
                </c:pt>
                <c:pt idx="22">
                  <c:v>0.91666666666666652</c:v>
                </c:pt>
                <c:pt idx="23">
                  <c:v>0.95833333333333348</c:v>
                </c:pt>
              </c:numCache>
            </c:numRef>
          </c:cat>
          <c:val>
            <c:numRef>
              <c:f>'Hourly Volume Usage (Monthly)'!$C$2:$C$25</c:f>
              <c:numCache>
                <c:formatCode>General</c:formatCode>
                <c:ptCount val="24"/>
                <c:pt idx="0">
                  <c:v>2375.9499999999998</c:v>
                </c:pt>
                <c:pt idx="1">
                  <c:v>1729.43</c:v>
                </c:pt>
                <c:pt idx="2">
                  <c:v>1334.35</c:v>
                </c:pt>
                <c:pt idx="3">
                  <c:v>1079.6899999999998</c:v>
                </c:pt>
                <c:pt idx="4">
                  <c:v>1071.53</c:v>
                </c:pt>
                <c:pt idx="5">
                  <c:v>1544.77</c:v>
                </c:pt>
                <c:pt idx="6">
                  <c:v>2947.29</c:v>
                </c:pt>
                <c:pt idx="7">
                  <c:v>6415.6600000000008</c:v>
                </c:pt>
                <c:pt idx="8">
                  <c:v>7845.95</c:v>
                </c:pt>
                <c:pt idx="9">
                  <c:v>10706.25</c:v>
                </c:pt>
                <c:pt idx="10">
                  <c:v>13291.97</c:v>
                </c:pt>
                <c:pt idx="11">
                  <c:v>14807.240000000002</c:v>
                </c:pt>
                <c:pt idx="12">
                  <c:v>15893.720000000001</c:v>
                </c:pt>
                <c:pt idx="13">
                  <c:v>16439.149999999998</c:v>
                </c:pt>
                <c:pt idx="14">
                  <c:v>15754.31</c:v>
                </c:pt>
                <c:pt idx="15">
                  <c:v>15986.41</c:v>
                </c:pt>
                <c:pt idx="16">
                  <c:v>15300.55</c:v>
                </c:pt>
                <c:pt idx="17">
                  <c:v>15207.99</c:v>
                </c:pt>
                <c:pt idx="18">
                  <c:v>13886.369999999999</c:v>
                </c:pt>
                <c:pt idx="19">
                  <c:v>10400.59</c:v>
                </c:pt>
                <c:pt idx="20">
                  <c:v>8263.94</c:v>
                </c:pt>
                <c:pt idx="21">
                  <c:v>6403.22</c:v>
                </c:pt>
                <c:pt idx="22">
                  <c:v>4634.13</c:v>
                </c:pt>
                <c:pt idx="23">
                  <c:v>3276.8100000000004</c:v>
                </c:pt>
              </c:numCache>
            </c:numRef>
          </c:val>
          <c:extLst xmlns:c16r2="http://schemas.microsoft.com/office/drawing/2015/06/chart">
            <c:ext xmlns:c16="http://schemas.microsoft.com/office/drawing/2014/chart" uri="{C3380CC4-5D6E-409C-BE32-E72D297353CC}">
              <c16:uniqueId val="{00000001-3B23-4EDD-AE5A-1FF1CC05A11B}"/>
            </c:ext>
          </c:extLst>
        </c:ser>
        <c:dLbls/>
        <c:overlap val="100"/>
        <c:axId val="96515584"/>
        <c:axId val="96514048"/>
      </c:barChart>
      <c:lineChart>
        <c:grouping val="stacked"/>
        <c:ser>
          <c:idx val="2"/>
          <c:order val="2"/>
          <c:tx>
            <c:strRef>
              <c:f>'Hourly Volume Usage (Monthly)'!$D$1</c:f>
              <c:strCache>
                <c:ptCount val="1"/>
                <c:pt idx="0">
                  <c:v>Total (GB)</c:v>
                </c:pt>
              </c:strCache>
            </c:strRef>
          </c:tx>
          <c:spPr>
            <a:ln w="28575" cap="rnd">
              <a:noFill/>
              <a:round/>
            </a:ln>
            <a:effectLst/>
          </c:spPr>
          <c:marker>
            <c:symbol val="circle"/>
            <c:size val="5"/>
            <c:spPr>
              <a:solidFill>
                <a:srgbClr val="C8187D"/>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'Hourly Volume Usage (Monthly)'!$A$2:$A$25</c:f>
              <c:numCache>
                <c:formatCode>h:mm</c:formatCode>
                <c:ptCount val="24"/>
                <c:pt idx="0">
                  <c:v>0</c:v>
                </c:pt>
                <c:pt idx="1">
                  <c:v>4.1666666666666664E-2</c:v>
                </c:pt>
                <c:pt idx="2">
                  <c:v>8.3333333333333343E-2</c:v>
                </c:pt>
                <c:pt idx="3">
                  <c:v>0.125</c:v>
                </c:pt>
                <c:pt idx="4">
                  <c:v>0.16666666666666666</c:v>
                </c:pt>
                <c:pt idx="5">
                  <c:v>0.20833333333333337</c:v>
                </c:pt>
                <c:pt idx="6">
                  <c:v>0.25</c:v>
                </c:pt>
                <c:pt idx="7">
                  <c:v>0.2916666666666668</c:v>
                </c:pt>
                <c:pt idx="8">
                  <c:v>0.33333333333333331</c:v>
                </c:pt>
                <c:pt idx="9">
                  <c:v>0.37500000000000006</c:v>
                </c:pt>
                <c:pt idx="10">
                  <c:v>0.4166666666666668</c:v>
                </c:pt>
                <c:pt idx="11">
                  <c:v>0.45833333333333326</c:v>
                </c:pt>
                <c:pt idx="12">
                  <c:v>0.5</c:v>
                </c:pt>
                <c:pt idx="13">
                  <c:v>0.54166666666666652</c:v>
                </c:pt>
                <c:pt idx="14">
                  <c:v>0.58333333333333337</c:v>
                </c:pt>
                <c:pt idx="15">
                  <c:v>0.62500000000000011</c:v>
                </c:pt>
                <c:pt idx="16">
                  <c:v>0.66666666666666663</c:v>
                </c:pt>
                <c:pt idx="17">
                  <c:v>0.70833333333333348</c:v>
                </c:pt>
                <c:pt idx="18">
                  <c:v>0.75000000000000011</c:v>
                </c:pt>
                <c:pt idx="19">
                  <c:v>0.79166666666666652</c:v>
                </c:pt>
                <c:pt idx="20">
                  <c:v>0.83333333333333348</c:v>
                </c:pt>
                <c:pt idx="21">
                  <c:v>0.87500000000000011</c:v>
                </c:pt>
                <c:pt idx="22">
                  <c:v>0.91666666666666652</c:v>
                </c:pt>
                <c:pt idx="23">
                  <c:v>0.95833333333333348</c:v>
                </c:pt>
              </c:numCache>
            </c:numRef>
          </c:cat>
          <c:val>
            <c:numRef>
              <c:f>'Hourly Volume Usage (Monthly)'!$D$2:$D$25</c:f>
              <c:numCache>
                <c:formatCode>General</c:formatCode>
                <c:ptCount val="24"/>
                <c:pt idx="0">
                  <c:v>2547.84</c:v>
                </c:pt>
                <c:pt idx="1">
                  <c:v>1844.41</c:v>
                </c:pt>
                <c:pt idx="2">
                  <c:v>1428.82</c:v>
                </c:pt>
                <c:pt idx="3">
                  <c:v>1162.01</c:v>
                </c:pt>
                <c:pt idx="4">
                  <c:v>1155.3399999999999</c:v>
                </c:pt>
                <c:pt idx="5">
                  <c:v>1674.72</c:v>
                </c:pt>
                <c:pt idx="6">
                  <c:v>3184.16</c:v>
                </c:pt>
                <c:pt idx="7">
                  <c:v>6949.6900000000005</c:v>
                </c:pt>
                <c:pt idx="8">
                  <c:v>8497.08</c:v>
                </c:pt>
                <c:pt idx="9">
                  <c:v>11551.849999999999</c:v>
                </c:pt>
                <c:pt idx="10">
                  <c:v>14296.41</c:v>
                </c:pt>
                <c:pt idx="11">
                  <c:v>15892.56</c:v>
                </c:pt>
                <c:pt idx="12">
                  <c:v>17050.07</c:v>
                </c:pt>
                <c:pt idx="13">
                  <c:v>17608.189999999995</c:v>
                </c:pt>
                <c:pt idx="14">
                  <c:v>16886.66</c:v>
                </c:pt>
                <c:pt idx="15">
                  <c:v>17107.400000000001</c:v>
                </c:pt>
                <c:pt idx="16">
                  <c:v>16333.01</c:v>
                </c:pt>
                <c:pt idx="17">
                  <c:v>16254.07</c:v>
                </c:pt>
                <c:pt idx="18">
                  <c:v>14845.8</c:v>
                </c:pt>
                <c:pt idx="19">
                  <c:v>11101.39</c:v>
                </c:pt>
                <c:pt idx="20">
                  <c:v>8821</c:v>
                </c:pt>
                <c:pt idx="21">
                  <c:v>6847.1600000000008</c:v>
                </c:pt>
                <c:pt idx="22">
                  <c:v>4946.8</c:v>
                </c:pt>
                <c:pt idx="23">
                  <c:v>3498.8900000000003</c:v>
                </c:pt>
              </c:numCache>
            </c:numRef>
          </c:val>
          <c:extLst xmlns:c16r2="http://schemas.microsoft.com/office/drawing/2015/06/chart">
            <c:ext xmlns:c16="http://schemas.microsoft.com/office/drawing/2014/chart" uri="{C3380CC4-5D6E-409C-BE32-E72D297353CC}">
              <c16:uniqueId val="{00000002-3B23-4EDD-AE5A-1FF1CC05A11B}"/>
            </c:ext>
          </c:extLst>
        </c:ser>
        <c:dLbls/>
        <c:marker val="1"/>
        <c:axId val="96498432"/>
        <c:axId val="96499968"/>
      </c:lineChart>
      <c:catAx>
        <c:axId val="96498432"/>
        <c:scaling>
          <c:orientation val="minMax"/>
        </c:scaling>
        <c:axPos val="b"/>
        <c:numFmt formatCode="h:mm"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99968"/>
        <c:crosses val="autoZero"/>
        <c:auto val="1"/>
        <c:lblAlgn val="ctr"/>
        <c:lblOffset val="100"/>
      </c:catAx>
      <c:valAx>
        <c:axId val="96499968"/>
        <c:scaling>
          <c:orientation val="minMax"/>
        </c:scaling>
        <c:delete val="1"/>
        <c:axPos val="l"/>
        <c:numFmt formatCode="General" sourceLinked="1"/>
        <c:majorTickMark val="none"/>
        <c:tickLblPos val="none"/>
        <c:crossAx val="96498432"/>
        <c:crosses val="autoZero"/>
        <c:crossBetween val="between"/>
      </c:valAx>
      <c:valAx>
        <c:axId val="96514048"/>
        <c:scaling>
          <c:orientation val="minMax"/>
        </c:scaling>
        <c:delete val="1"/>
        <c:axPos val="r"/>
        <c:numFmt formatCode="General" sourceLinked="1"/>
        <c:tickLblPos val="none"/>
        <c:crossAx val="96515584"/>
        <c:crosses val="max"/>
        <c:crossBetween val="between"/>
      </c:valAx>
      <c:catAx>
        <c:axId val="96515584"/>
        <c:scaling>
          <c:orientation val="minMax"/>
        </c:scaling>
        <c:delete val="1"/>
        <c:axPos val="b"/>
        <c:numFmt formatCode="h:mm" sourceLinked="1"/>
        <c:tickLblPos val="none"/>
        <c:crossAx val="96514048"/>
        <c:crosses val="autoZero"/>
        <c:auto val="1"/>
        <c:lblAlgn val="ctr"/>
        <c:lblOffset val="100"/>
      </c:catAx>
      <c:spPr>
        <a:noFill/>
        <a:ln>
          <a:noFill/>
        </a:ln>
        <a:effectLst/>
      </c:spPr>
    </c:plotArea>
    <c:legend>
      <c:legendPos val="b"/>
      <c:layout>
        <c:manualLayout>
          <c:xMode val="edge"/>
          <c:yMode val="edge"/>
          <c:x val="6.3869985246232275E-2"/>
          <c:y val="0.3539503932244405"/>
          <c:w val="0.19488295296515892"/>
          <c:h val="3.3784020240713156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03304" y="0"/>
            <a:ext cx="4057333" cy="355492"/>
          </a:xfrm>
          <a:prstGeom prst="rect">
            <a:avLst/>
          </a:prstGeom>
        </p:spPr>
        <p:txBody>
          <a:bodyPr vert="horz" lIns="91440" tIns="45720" rIns="91440" bIns="45720" rtlCol="0"/>
          <a:lstStyle>
            <a:lvl1pPr algn="r">
              <a:defRPr sz="1200"/>
            </a:lvl1pPr>
          </a:lstStyle>
          <a:p>
            <a:fld id="{72F36D7E-C5E4-9940-8A13-94D65C65206E}" type="datetimeFigureOut">
              <a:rPr lang="en-US" smtClean="0"/>
              <a:pPr/>
              <a:t>6/3/2022</a:t>
            </a:fld>
            <a:endParaRPr lang="en-US"/>
          </a:p>
        </p:txBody>
      </p:sp>
      <p:sp>
        <p:nvSpPr>
          <p:cNvPr id="4" name="Slide Image Placeholder 3"/>
          <p:cNvSpPr>
            <a:spLocks noGrp="1" noRot="1" noChangeAspect="1"/>
          </p:cNvSpPr>
          <p:nvPr>
            <p:ph type="sldImg" idx="2"/>
          </p:nvPr>
        </p:nvSpPr>
        <p:spPr>
          <a:xfrm>
            <a:off x="2559050" y="884238"/>
            <a:ext cx="4244975" cy="2389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721584"/>
            <a:ext cx="4057333" cy="355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03304" y="6721584"/>
            <a:ext cx="4057333" cy="355491"/>
          </a:xfrm>
          <a:prstGeom prst="rect">
            <a:avLst/>
          </a:prstGeom>
        </p:spPr>
        <p:txBody>
          <a:bodyPr vert="horz" lIns="91440" tIns="45720" rIns="91440" bIns="45720" rtlCol="0" anchor="b"/>
          <a:lstStyle>
            <a:lvl1pPr algn="r">
              <a:defRPr sz="1200"/>
            </a:lvl1pPr>
          </a:lstStyle>
          <a:p>
            <a:fld id="{2BB5EA89-F20A-AA43-AB11-ED513EA58562}" type="slidenum">
              <a:rPr lang="en-US" smtClean="0"/>
              <a:pPr/>
              <a:t>‹#›</a:t>
            </a:fld>
            <a:endParaRPr lang="en-US"/>
          </a:p>
        </p:txBody>
      </p:sp>
    </p:spTree>
    <p:extLst>
      <p:ext uri="{BB962C8B-B14F-4D97-AF65-F5344CB8AC3E}">
        <p14:creationId xmlns:p14="http://schemas.microsoft.com/office/powerpoint/2010/main" xmlns="" val="77002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B4B80-803E-430F-BA04-442276934A2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3501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6626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6718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427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95D1F-8F5D-42BF-8365-9A309BEBD1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4527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95D1F-8F5D-42BF-8365-9A309BEBD1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5339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95D1F-8F5D-42BF-8365-9A309BEBD1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6819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B4B80-803E-430F-BA04-442276934A2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2331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5923F-580B-A047-9C0E-6EE78A396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169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2FE1A-9891-4CCD-99FF-3144173DF1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3991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6675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925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ags" Target="../tags/tag9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ags" Target="../tags/tag9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ags" Target="../tags/tag97.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tags" Target="../tags/tag9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tags" Target="../tags/tag10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393701" y="1196753"/>
            <a:ext cx="11462940"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088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3960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65963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393701" y="1412777"/>
            <a:ext cx="11462940"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443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6703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054668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393701" y="1196752"/>
            <a:ext cx="11462940"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98993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5283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081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3403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03394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38246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317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66383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32459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164648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99479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22099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18094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4311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28543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846701" y="1734838"/>
            <a:ext cx="3790448"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02"/>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81442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26905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0F3A0-BC6B-4F9E-85CD-E8AD9F444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40685A-818D-4644-BEC2-7F9C972C35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64A0E-17F5-4D4F-A93F-9011B9D348FD}"/>
              </a:ext>
            </a:extLst>
          </p:cNvPr>
          <p:cNvSpPr>
            <a:spLocks noGrp="1"/>
          </p:cNvSpPr>
          <p:nvPr>
            <p:ph type="dt" sz="half" idx="10"/>
          </p:nvPr>
        </p:nvSpPr>
        <p:spPr/>
        <p:txBody>
          <a:bodyPr/>
          <a:lstStyle/>
          <a:p>
            <a:fld id="{CC7CBEC5-A67F-4BE5-9D24-75F24FD58807}" type="datetimeFigureOut">
              <a:rPr lang="en-US" smtClean="0"/>
              <a:pPr/>
              <a:t>6/3/2022</a:t>
            </a:fld>
            <a:endParaRPr lang="en-US"/>
          </a:p>
        </p:txBody>
      </p:sp>
      <p:sp>
        <p:nvSpPr>
          <p:cNvPr id="5" name="Footer Placeholder 4">
            <a:extLst>
              <a:ext uri="{FF2B5EF4-FFF2-40B4-BE49-F238E27FC236}">
                <a16:creationId xmlns:a16="http://schemas.microsoft.com/office/drawing/2014/main" xmlns="" id="{539E013C-35E8-40D5-86EF-EA60FD143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C7E76B2-4F0A-4F4B-AC54-50971A464A31}"/>
              </a:ext>
            </a:extLst>
          </p:cNvPr>
          <p:cNvSpPr>
            <a:spLocks noGrp="1"/>
          </p:cNvSpPr>
          <p:nvPr>
            <p:ph type="sldNum" sz="quarter" idx="12"/>
          </p:nvPr>
        </p:nvSpPr>
        <p:spPr/>
        <p:txBody>
          <a:bodyPr/>
          <a:lstStyle/>
          <a:p>
            <a:fld id="{C941127D-FD47-4D99-B203-88477566BCD9}" type="slidenum">
              <a:rPr lang="en-US" smtClean="0"/>
              <a:pPr/>
              <a:t>‹#›</a:t>
            </a:fld>
            <a:endParaRPr lang="en-US"/>
          </a:p>
        </p:txBody>
      </p:sp>
    </p:spTree>
    <p:extLst>
      <p:ext uri="{BB962C8B-B14F-4D97-AF65-F5344CB8AC3E}">
        <p14:creationId xmlns:p14="http://schemas.microsoft.com/office/powerpoint/2010/main" xmlns="" val="684855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2203024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20576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2028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424286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3667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5503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24972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58144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35924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783617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4735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3983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4611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375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8299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929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38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4061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19138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87990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07225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1862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52096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1691757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19755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67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82959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453034" y="259207"/>
            <a:ext cx="11285931" cy="369332"/>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B6F15528-21DE-4FAA-801E-634DDDAF4B2B}" type="slidenum">
              <a:rPr lang="en-GB" smtClean="0"/>
              <a:pPr/>
              <a:t>‹#›</a:t>
            </a:fld>
            <a:endParaRPr lang="en-GB"/>
          </a:p>
        </p:txBody>
      </p:sp>
      <p:sp>
        <p:nvSpPr>
          <p:cNvPr id="5" name="Text Placeholder 4"/>
          <p:cNvSpPr>
            <a:spLocks noGrp="1"/>
          </p:cNvSpPr>
          <p:nvPr>
            <p:ph type="body" sz="quarter" idx="10" hasCustomPrompt="1"/>
          </p:nvPr>
        </p:nvSpPr>
        <p:spPr>
          <a:xfrm>
            <a:off x="393702" y="5681856"/>
            <a:ext cx="11462940" cy="409469"/>
          </a:xfrm>
        </p:spPr>
        <p:txBody>
          <a:bodyPr bIns="0" anchor="b">
            <a:noAutofit/>
          </a:bodyPr>
          <a:lstStyle>
            <a:lvl1pPr>
              <a:spcBef>
                <a:spcPts val="0"/>
              </a:spcBef>
              <a:defRPr sz="48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
        <p:nvSpPr>
          <p:cNvPr id="9" name="Text Placeholder 4"/>
          <p:cNvSpPr>
            <a:spLocks noGrp="1"/>
          </p:cNvSpPr>
          <p:nvPr>
            <p:ph type="body" sz="quarter" idx="11"/>
          </p:nvPr>
        </p:nvSpPr>
        <p:spPr>
          <a:xfrm>
            <a:off x="393702" y="1196753"/>
            <a:ext cx="11462940"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63119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3079114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781167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285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4212944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38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115830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369332"/>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77964"/>
            <a:ext cx="685867" cy="211203"/>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774" y="6503168"/>
            <a:ext cx="5518097" cy="195814"/>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845927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B6F15528-21DE-4FAA-801E-634DDDAF4B2B}" type="slidenum">
              <a:rPr lang="en-GB" smtClean="0"/>
              <a:pPr/>
              <a:t>‹#›</a:t>
            </a:fld>
            <a:endParaRPr lang="en-GB"/>
          </a:p>
        </p:txBody>
      </p:sp>
      <p:sp>
        <p:nvSpPr>
          <p:cNvPr id="6"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
        <p:nvSpPr>
          <p:cNvPr id="10" name="Text Placeholder 4"/>
          <p:cNvSpPr>
            <a:spLocks noGrp="1"/>
          </p:cNvSpPr>
          <p:nvPr>
            <p:ph type="body" sz="quarter" idx="10"/>
          </p:nvPr>
        </p:nvSpPr>
        <p:spPr>
          <a:xfrm>
            <a:off x="393702" y="1196756"/>
            <a:ext cx="11462940"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56179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7"/>
            <a:ext cx="11462940" cy="369332"/>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6"/>
            <a:ext cx="11462940"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B6F15528-21DE-4FAA-801E-634DDDAF4B2B}" type="slidenum">
              <a:rPr lang="en-GB" smtClean="0"/>
              <a:pPr/>
              <a:t>‹#›</a:t>
            </a:fld>
            <a:endParaRPr lang="en-GB"/>
          </a:p>
        </p:txBody>
      </p:sp>
      <p:sp>
        <p:nvSpPr>
          <p:cNvPr id="6"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Tree>
    <p:extLst>
      <p:ext uri="{BB962C8B-B14F-4D97-AF65-F5344CB8AC3E}">
        <p14:creationId xmlns:p14="http://schemas.microsoft.com/office/powerpoint/2010/main" xmlns="" val="39583844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453034" y="259207"/>
            <a:ext cx="11285931" cy="369332"/>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B6F15528-21DE-4FAA-801E-634DDDAF4B2B}" type="slidenum">
              <a:rPr lang="en-GB" smtClean="0"/>
              <a:pPr/>
              <a:t>‹#›</a:t>
            </a:fld>
            <a:endParaRPr lang="en-GB"/>
          </a:p>
        </p:txBody>
      </p:sp>
      <p:sp>
        <p:nvSpPr>
          <p:cNvPr id="5" name="Text Placeholder 4"/>
          <p:cNvSpPr>
            <a:spLocks noGrp="1"/>
          </p:cNvSpPr>
          <p:nvPr>
            <p:ph type="body" sz="quarter" idx="10" hasCustomPrompt="1"/>
          </p:nvPr>
        </p:nvSpPr>
        <p:spPr>
          <a:xfrm>
            <a:off x="393702" y="5681856"/>
            <a:ext cx="11462940" cy="409469"/>
          </a:xfrm>
        </p:spPr>
        <p:txBody>
          <a:bodyPr bIns="0" anchor="b">
            <a:noAutofit/>
          </a:bodyPr>
          <a:lstStyle>
            <a:lvl1pPr>
              <a:spcBef>
                <a:spcPts val="0"/>
              </a:spcBef>
              <a:defRPr sz="48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
        <p:nvSpPr>
          <p:cNvPr id="9" name="Text Placeholder 4"/>
          <p:cNvSpPr>
            <a:spLocks noGrp="1"/>
          </p:cNvSpPr>
          <p:nvPr>
            <p:ph type="body" sz="quarter" idx="11"/>
          </p:nvPr>
        </p:nvSpPr>
        <p:spPr>
          <a:xfrm>
            <a:off x="393702" y="1196753"/>
            <a:ext cx="11462940" cy="138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9963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7"/>
            <a:ext cx="11462940" cy="369332"/>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6"/>
            <a:ext cx="11462940"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
        <p:nvSpPr>
          <p:cNvPr id="14" name="Text Placeholder 4"/>
          <p:cNvSpPr>
            <a:spLocks noGrp="1"/>
          </p:cNvSpPr>
          <p:nvPr>
            <p:ph type="body" sz="quarter" idx="14"/>
          </p:nvPr>
        </p:nvSpPr>
        <p:spPr>
          <a:xfrm>
            <a:off x="393699" y="1412784"/>
            <a:ext cx="5414270"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84"/>
            <a:ext cx="5414270"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6715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D6F25-228A-4A68-98AA-C2C6564F414E}"/>
              </a:ext>
            </a:extLst>
          </p:cNvPr>
          <p:cNvSpPr>
            <a:spLocks noGrp="1"/>
          </p:cNvSpPr>
          <p:nvPr>
            <p:ph type="title"/>
          </p:nvPr>
        </p:nvSpPr>
        <p:spPr>
          <a:xfrm>
            <a:off x="453034" y="259207"/>
            <a:ext cx="11285931" cy="369332"/>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467D04C8-0250-4103-8705-C9F528EA30FD}"/>
              </a:ext>
            </a:extLst>
          </p:cNvPr>
          <p:cNvSpPr>
            <a:spLocks noGrp="1"/>
          </p:cNvSpPr>
          <p:nvPr>
            <p:ph type="sldNum" sz="quarter" idx="10"/>
          </p:nvPr>
        </p:nvSpPr>
        <p:spPr>
          <a:xfrm>
            <a:off x="8778240" y="6377940"/>
            <a:ext cx="2804160" cy="276999"/>
          </a:xfrm>
        </p:spPr>
        <p:txBody>
          <a:bodyPr/>
          <a:lstStyle/>
          <a:p>
            <a:fld id="{B6F15528-21DE-4FAA-801E-634DDDAF4B2B}" type="slidenum">
              <a:rPr lang="en-GB" smtClean="0"/>
              <a:pPr/>
              <a:t>‹#›</a:t>
            </a:fld>
            <a:endParaRPr lang="en-GB"/>
          </a:p>
        </p:txBody>
      </p:sp>
      <p:sp>
        <p:nvSpPr>
          <p:cNvPr id="4" name="Footer Placeholder 3">
            <a:extLst>
              <a:ext uri="{FF2B5EF4-FFF2-40B4-BE49-F238E27FC236}">
                <a16:creationId xmlns:a16="http://schemas.microsoft.com/office/drawing/2014/main" xmlns="" id="{C294F8D4-6490-414F-A046-CA45C57BBDF0}"/>
              </a:ext>
            </a:extLst>
          </p:cNvPr>
          <p:cNvSpPr>
            <a:spLocks noGrp="1"/>
          </p:cNvSpPr>
          <p:nvPr>
            <p:ph type="ftr" sz="quarter" idx="11"/>
          </p:nvPr>
        </p:nvSpPr>
        <p:spPr>
          <a:xfrm>
            <a:off x="4145280" y="6377940"/>
            <a:ext cx="3901440" cy="276999"/>
          </a:xfrm>
        </p:spPr>
        <p:txBody>
          <a:bodyPr/>
          <a:lstStyle/>
          <a:p>
            <a:endParaRPr lang="en-GB" dirty="0"/>
          </a:p>
        </p:txBody>
      </p:sp>
    </p:spTree>
    <p:extLst>
      <p:ext uri="{BB962C8B-B14F-4D97-AF65-F5344CB8AC3E}">
        <p14:creationId xmlns:p14="http://schemas.microsoft.com/office/powerpoint/2010/main" xmlns="" val="6397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7"/>
            <a:ext cx="11462940" cy="369332"/>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6"/>
            <a:ext cx="11462940" cy="288925"/>
          </a:xfrm>
        </p:spPr>
        <p:txBody>
          <a:bodyPr anchor="ctr">
            <a:noAutofit/>
          </a:bodyPr>
          <a:lstStyle>
            <a:lvl1pPr>
              <a:defRPr sz="108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4" y="6505665"/>
            <a:ext cx="685867" cy="155803"/>
          </a:xfrm>
          <a:prstGeom prst="rect">
            <a:avLst/>
          </a:prstGeom>
        </p:spPr>
        <p:txBody>
          <a:bodyPr vert="horz" lIns="72000" tIns="72000" rIns="0" bIns="0" rtlCol="0" anchor="ctr"/>
          <a:lstStyle>
            <a:lvl1pPr algn="r">
              <a:defRPr sz="54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776" y="6552414"/>
            <a:ext cx="5518097" cy="146570"/>
          </a:xfrm>
          <a:prstGeom prst="rect">
            <a:avLst/>
          </a:prstGeom>
        </p:spPr>
        <p:txBody>
          <a:bodyPr vert="horz" lIns="0" tIns="72000" rIns="72000" bIns="0" rtlCol="0" anchor="b"/>
          <a:lstStyle>
            <a:lvl1pPr algn="l">
              <a:defRPr sz="480">
                <a:solidFill>
                  <a:schemeClr val="accent3"/>
                </a:solidFill>
              </a:defRPr>
            </a:lvl1pPr>
          </a:lstStyle>
          <a:p>
            <a:endParaRPr lang="en-GB" dirty="0"/>
          </a:p>
        </p:txBody>
      </p:sp>
      <p:sp>
        <p:nvSpPr>
          <p:cNvPr id="14" name="Text Placeholder 4"/>
          <p:cNvSpPr>
            <a:spLocks noGrp="1"/>
          </p:cNvSpPr>
          <p:nvPr>
            <p:ph type="body" sz="quarter" idx="14"/>
          </p:nvPr>
        </p:nvSpPr>
        <p:spPr>
          <a:xfrm>
            <a:off x="393699" y="1412784"/>
            <a:ext cx="5414270"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84"/>
            <a:ext cx="5414270" cy="4680049"/>
          </a:xfrm>
        </p:spPr>
        <p:txBody>
          <a:bodyPr>
            <a:normAutofit/>
          </a:bodyPr>
          <a:lstStyle>
            <a:lvl1pPr>
              <a:defRPr sz="840"/>
            </a:lvl1pPr>
            <a:lvl2pPr>
              <a:defRPr sz="840"/>
            </a:lvl2pPr>
            <a:lvl3pPr>
              <a:defRPr sz="840"/>
            </a:lvl3pPr>
            <a:lvl4pPr>
              <a:defRPr sz="840"/>
            </a:lvl4pPr>
            <a:lvl5pPr>
              <a:defRPr sz="8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886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D6F25-228A-4A68-98AA-C2C6564F414E}"/>
              </a:ext>
            </a:extLst>
          </p:cNvPr>
          <p:cNvSpPr>
            <a:spLocks noGrp="1"/>
          </p:cNvSpPr>
          <p:nvPr>
            <p:ph type="title"/>
          </p:nvPr>
        </p:nvSpPr>
        <p:spPr>
          <a:xfrm>
            <a:off x="453034" y="259207"/>
            <a:ext cx="11285931" cy="369332"/>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467D04C8-0250-4103-8705-C9F528EA30FD}"/>
              </a:ext>
            </a:extLst>
          </p:cNvPr>
          <p:cNvSpPr>
            <a:spLocks noGrp="1"/>
          </p:cNvSpPr>
          <p:nvPr>
            <p:ph type="sldNum" sz="quarter" idx="10"/>
          </p:nvPr>
        </p:nvSpPr>
        <p:spPr>
          <a:xfrm>
            <a:off x="8778240" y="6377940"/>
            <a:ext cx="2804160" cy="276999"/>
          </a:xfrm>
        </p:spPr>
        <p:txBody>
          <a:bodyPr/>
          <a:lstStyle/>
          <a:p>
            <a:fld id="{B6F15528-21DE-4FAA-801E-634DDDAF4B2B}" type="slidenum">
              <a:rPr lang="en-GB" smtClean="0"/>
              <a:pPr/>
              <a:t>‹#›</a:t>
            </a:fld>
            <a:endParaRPr lang="en-GB"/>
          </a:p>
        </p:txBody>
      </p:sp>
      <p:sp>
        <p:nvSpPr>
          <p:cNvPr id="4" name="Footer Placeholder 3">
            <a:extLst>
              <a:ext uri="{FF2B5EF4-FFF2-40B4-BE49-F238E27FC236}">
                <a16:creationId xmlns:a16="http://schemas.microsoft.com/office/drawing/2014/main" xmlns="" id="{C294F8D4-6490-414F-A046-CA45C57BBDF0}"/>
              </a:ext>
            </a:extLst>
          </p:cNvPr>
          <p:cNvSpPr>
            <a:spLocks noGrp="1"/>
          </p:cNvSpPr>
          <p:nvPr>
            <p:ph type="ftr" sz="quarter" idx="11"/>
          </p:nvPr>
        </p:nvSpPr>
        <p:spPr>
          <a:xfrm>
            <a:off x="4145280" y="6377940"/>
            <a:ext cx="3901440" cy="276999"/>
          </a:xfrm>
        </p:spPr>
        <p:txBody>
          <a:bodyPr/>
          <a:lstStyle/>
          <a:p>
            <a:endParaRPr lang="en-GB" dirty="0"/>
          </a:p>
        </p:txBody>
      </p:sp>
    </p:spTree>
    <p:extLst>
      <p:ext uri="{BB962C8B-B14F-4D97-AF65-F5344CB8AC3E}">
        <p14:creationId xmlns:p14="http://schemas.microsoft.com/office/powerpoint/2010/main" xmlns="" val="240885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3 June 2022</a:t>
            </a:fld>
            <a:endParaRPr lang="en-GB" dirty="0"/>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4"/>
            <a:ext cx="72008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582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image" Target="../media/image4.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image" Target="../media/image3.jpe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ags" Target="../tags/tag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ags" Target="../tags/tag1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ags" Target="../tags/tag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ags" Target="../tags/tag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ags" Target="../tags/tag5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image" Target="../media/image5.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ags" Target="../tags/tag5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1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ags" Target="../tags/tag52.xml"/><Relationship Id="rId30"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0" cstate="print"/>
          <a:stretch>
            <a:fillRect/>
          </a:stretch>
        </p:blipFill>
        <p:spPr>
          <a:xfrm>
            <a:off x="410911" y="6378502"/>
            <a:ext cx="849163" cy="261003"/>
          </a:xfrm>
          <a:prstGeom prst="rect">
            <a:avLst/>
          </a:prstGeom>
        </p:spPr>
      </p:pic>
      <p:pic>
        <p:nvPicPr>
          <p:cNvPr id="17" name="bg object 17"/>
          <p:cNvPicPr/>
          <p:nvPr/>
        </p:nvPicPr>
        <p:blipFill>
          <a:blip r:embed="rId11" cstate="print"/>
          <a:stretch>
            <a:fillRect/>
          </a:stretch>
        </p:blipFill>
        <p:spPr>
          <a:xfrm>
            <a:off x="393191" y="932688"/>
            <a:ext cx="11798807" cy="64008"/>
          </a:xfrm>
          <a:prstGeom prst="rect">
            <a:avLst/>
          </a:prstGeom>
        </p:spPr>
      </p:pic>
      <p:sp>
        <p:nvSpPr>
          <p:cNvPr id="2" name="Holder 2"/>
          <p:cNvSpPr>
            <a:spLocks noGrp="1"/>
          </p:cNvSpPr>
          <p:nvPr>
            <p:ph type="title"/>
          </p:nvPr>
        </p:nvSpPr>
        <p:spPr>
          <a:xfrm>
            <a:off x="453034" y="259207"/>
            <a:ext cx="11285931" cy="391159"/>
          </a:xfrm>
          <a:prstGeom prst="rect">
            <a:avLst/>
          </a:prstGeom>
        </p:spPr>
        <p:txBody>
          <a:bodyPr wrap="square" lIns="0" tIns="0" rIns="0" bIns="0">
            <a:spAutoFit/>
          </a:bodyPr>
          <a:lstStyle>
            <a:lvl1pPr>
              <a:defRPr sz="2400" b="1" i="0">
                <a:solidFill>
                  <a:srgbClr val="232852"/>
                </a:solidFill>
                <a:latin typeface="Arial"/>
                <a:cs typeface="Arial"/>
              </a:defRPr>
            </a:lvl1pPr>
          </a:lstStyle>
          <a:p>
            <a:endParaRPr/>
          </a:p>
        </p:txBody>
      </p:sp>
      <p:sp>
        <p:nvSpPr>
          <p:cNvPr id="3" name="Holder 3"/>
          <p:cNvSpPr>
            <a:spLocks noGrp="1"/>
          </p:cNvSpPr>
          <p:nvPr>
            <p:ph type="body" idx="1"/>
          </p:nvPr>
        </p:nvSpPr>
        <p:spPr>
          <a:xfrm>
            <a:off x="453034" y="1256707"/>
            <a:ext cx="11285931" cy="25184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5" r:id="rId6"/>
    <p:sldLayoutId id="2147483706" r:id="rId7"/>
    <p:sldLayoutId id="2147483707"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custDataLst>
              <p:tags r:id="rId27"/>
            </p:custDataLst>
          </p:nvPr>
        </p:nvPicPr>
        <p:blipFill rotWithShape="1">
          <a:blip r:embed="rId33"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2"/>
            </p:custDataLst>
          </p:nvPr>
        </p:nvSpPr>
        <p:spPr>
          <a:xfrm>
            <a:off x="2747964" y="6468150"/>
            <a:ext cx="2592288" cy="230832"/>
          </a:xfrm>
          <a:prstGeom prst="rect">
            <a:avLst/>
          </a:prstGeom>
        </p:spPr>
        <p:txBody>
          <a:bodyPr vert="horz" lIns="72000" tIns="72000" rIns="0" bIns="0" rtlCol="0" anchor="b"/>
          <a:lstStyle/>
          <a:p>
            <a:pPr lvl="0"/>
            <a:r>
              <a:rPr lang="en-US" sz="800" dirty="0">
                <a:solidFill>
                  <a:schemeClr val="accent3"/>
                </a:solidFill>
              </a:rPr>
              <a:t>© Western Cape Government 2013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22329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2118034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3" cstate="print"/>
          <a:stretch>
            <a:fillRect/>
          </a:stretch>
        </p:blipFill>
        <p:spPr>
          <a:xfrm>
            <a:off x="410911" y="6378502"/>
            <a:ext cx="849163" cy="261003"/>
          </a:xfrm>
          <a:prstGeom prst="rect">
            <a:avLst/>
          </a:prstGeom>
        </p:spPr>
      </p:pic>
      <p:pic>
        <p:nvPicPr>
          <p:cNvPr id="17" name="bg object 17"/>
          <p:cNvPicPr/>
          <p:nvPr/>
        </p:nvPicPr>
        <p:blipFill>
          <a:blip r:embed="rId14" cstate="print"/>
          <a:stretch>
            <a:fillRect/>
          </a:stretch>
        </p:blipFill>
        <p:spPr>
          <a:xfrm>
            <a:off x="393191" y="932688"/>
            <a:ext cx="11798807" cy="64008"/>
          </a:xfrm>
          <a:prstGeom prst="rect">
            <a:avLst/>
          </a:prstGeom>
        </p:spPr>
      </p:pic>
      <p:sp>
        <p:nvSpPr>
          <p:cNvPr id="2" name="Holder 2"/>
          <p:cNvSpPr>
            <a:spLocks noGrp="1"/>
          </p:cNvSpPr>
          <p:nvPr>
            <p:ph type="title"/>
          </p:nvPr>
        </p:nvSpPr>
        <p:spPr>
          <a:xfrm>
            <a:off x="453034" y="259207"/>
            <a:ext cx="11285931" cy="391159"/>
          </a:xfrm>
          <a:prstGeom prst="rect">
            <a:avLst/>
          </a:prstGeom>
        </p:spPr>
        <p:txBody>
          <a:bodyPr wrap="square" lIns="0" tIns="0" rIns="0" bIns="0">
            <a:spAutoFit/>
          </a:bodyPr>
          <a:lstStyle>
            <a:lvl1pPr>
              <a:defRPr sz="2400" b="1" i="0">
                <a:solidFill>
                  <a:srgbClr val="232852"/>
                </a:solidFill>
                <a:latin typeface="Arial"/>
                <a:cs typeface="Arial"/>
              </a:defRPr>
            </a:lvl1pPr>
          </a:lstStyle>
          <a:p>
            <a:endParaRPr/>
          </a:p>
        </p:txBody>
      </p:sp>
      <p:sp>
        <p:nvSpPr>
          <p:cNvPr id="3" name="Holder 3"/>
          <p:cNvSpPr>
            <a:spLocks noGrp="1"/>
          </p:cNvSpPr>
          <p:nvPr>
            <p:ph type="body" idx="1"/>
          </p:nvPr>
        </p:nvSpPr>
        <p:spPr>
          <a:xfrm>
            <a:off x="453034" y="1256707"/>
            <a:ext cx="11285931" cy="25184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6/3/2022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309544624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9.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06.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9823"/>
            <a:ext cx="12192000" cy="2700528"/>
          </a:xfrm>
          <a:prstGeom prst="rect">
            <a:avLst/>
          </a:prstGeom>
        </p:spPr>
      </p:pic>
      <p:sp>
        <p:nvSpPr>
          <p:cNvPr id="3" name="object 3"/>
          <p:cNvSpPr txBox="1"/>
          <p:nvPr/>
        </p:nvSpPr>
        <p:spPr>
          <a:xfrm>
            <a:off x="3810000" y="3270418"/>
            <a:ext cx="7680705" cy="3980577"/>
          </a:xfrm>
          <a:prstGeom prst="rect">
            <a:avLst/>
          </a:prstGeom>
        </p:spPr>
        <p:txBody>
          <a:bodyPr vert="horz" wrap="square" lIns="0" tIns="12700" rIns="0" bIns="0" rtlCol="0">
            <a:spAutoFit/>
          </a:bodyPr>
          <a:lstStyle/>
          <a:p>
            <a:pPr marR="5080" algn="ctr">
              <a:lnSpc>
                <a:spcPct val="100000"/>
              </a:lnSpc>
              <a:spcBef>
                <a:spcPts val="100"/>
              </a:spcBef>
            </a:pPr>
            <a:r>
              <a:rPr lang="en-US" sz="3200" b="1" spc="40" dirty="0">
                <a:solidFill>
                  <a:srgbClr val="FFFFFF"/>
                </a:solidFill>
                <a:latin typeface="Century Gothic" panose="020B0502020202020204" pitchFamily="34" charset="0"/>
                <a:cs typeface="Arial"/>
              </a:rPr>
              <a:t>Report to Standing Committee on Premier</a:t>
            </a:r>
          </a:p>
          <a:p>
            <a:pPr marR="5080" algn="r">
              <a:lnSpc>
                <a:spcPct val="100000"/>
              </a:lnSpc>
              <a:spcBef>
                <a:spcPts val="100"/>
              </a:spcBef>
            </a:pPr>
            <a:endParaRPr lang="en-US" sz="3200" b="1" spc="40" dirty="0">
              <a:solidFill>
                <a:srgbClr val="FFFFFF"/>
              </a:solidFill>
              <a:latin typeface="Century Gothic" panose="020B0502020202020204" pitchFamily="34" charset="0"/>
              <a:cs typeface="Arial"/>
            </a:endParaRPr>
          </a:p>
          <a:p>
            <a:pPr marR="5080" algn="ctr">
              <a:lnSpc>
                <a:spcPct val="100000"/>
              </a:lnSpc>
              <a:spcBef>
                <a:spcPts val="100"/>
              </a:spcBef>
            </a:pPr>
            <a:r>
              <a:rPr lang="en-US" sz="3200" b="1" spc="40" dirty="0">
                <a:solidFill>
                  <a:srgbClr val="FFFFFF"/>
                </a:solidFill>
                <a:latin typeface="Century Gothic" panose="020B0502020202020204" pitchFamily="34" charset="0"/>
                <a:cs typeface="Arial"/>
              </a:rPr>
              <a:t>Broadband Update and Report on Information Security Operations </a:t>
            </a:r>
          </a:p>
          <a:p>
            <a:pPr marR="5080" algn="r">
              <a:lnSpc>
                <a:spcPct val="100000"/>
              </a:lnSpc>
              <a:spcBef>
                <a:spcPts val="100"/>
              </a:spcBef>
            </a:pPr>
            <a:r>
              <a:rPr lang="en-US" sz="3200" b="1" spc="40" dirty="0">
                <a:solidFill>
                  <a:srgbClr val="FFFFFF"/>
                </a:solidFill>
                <a:latin typeface="Century Gothic" panose="020B0502020202020204" pitchFamily="34" charset="0"/>
                <a:cs typeface="Arial"/>
              </a:rPr>
              <a:t>  </a:t>
            </a:r>
          </a:p>
          <a:p>
            <a:pPr marR="5080" algn="r">
              <a:lnSpc>
                <a:spcPct val="100000"/>
              </a:lnSpc>
              <a:spcBef>
                <a:spcPts val="100"/>
              </a:spcBef>
            </a:pPr>
            <a:endParaRPr lang="en-US" sz="2400" b="1" spc="40" dirty="0">
              <a:solidFill>
                <a:srgbClr val="FFFFFF"/>
              </a:solidFill>
              <a:latin typeface="Century Gothic" panose="020B0502020202020204" pitchFamily="34" charset="0"/>
              <a:cs typeface="Arial"/>
            </a:endParaRPr>
          </a:p>
          <a:p>
            <a:pPr>
              <a:lnSpc>
                <a:spcPct val="100000"/>
              </a:lnSpc>
              <a:spcBef>
                <a:spcPts val="5"/>
              </a:spcBef>
            </a:pPr>
            <a:endParaRPr sz="3850" dirty="0">
              <a:latin typeface="Century Gothic" panose="020B0502020202020204" pitchFamily="34" charset="0"/>
              <a:cs typeface="Arial"/>
            </a:endParaRPr>
          </a:p>
        </p:txBody>
      </p:sp>
      <p:sp>
        <p:nvSpPr>
          <p:cNvPr id="4" name="object 4"/>
          <p:cNvSpPr txBox="1"/>
          <p:nvPr/>
        </p:nvSpPr>
        <p:spPr>
          <a:xfrm>
            <a:off x="9220200" y="5818733"/>
            <a:ext cx="2271776" cy="289823"/>
          </a:xfrm>
          <a:prstGeom prst="rect">
            <a:avLst/>
          </a:prstGeom>
        </p:spPr>
        <p:txBody>
          <a:bodyPr vert="horz" wrap="square" lIns="0" tIns="12700" rIns="0" bIns="0" rtlCol="0">
            <a:spAutoFit/>
          </a:bodyPr>
          <a:lstStyle/>
          <a:p>
            <a:pPr marL="12700" algn="r">
              <a:lnSpc>
                <a:spcPct val="100000"/>
              </a:lnSpc>
              <a:spcBef>
                <a:spcPts val="100"/>
              </a:spcBef>
            </a:pPr>
            <a:r>
              <a:rPr lang="en-US" spc="-10" dirty="0">
                <a:solidFill>
                  <a:srgbClr val="FFFFFF"/>
                </a:solidFill>
                <a:latin typeface="Arial"/>
                <a:cs typeface="Arial"/>
              </a:rPr>
              <a:t>3 June </a:t>
            </a:r>
            <a:r>
              <a:rPr sz="1800" spc="-10" dirty="0">
                <a:solidFill>
                  <a:srgbClr val="FFFFFF"/>
                </a:solidFill>
                <a:latin typeface="Arial"/>
                <a:cs typeface="Arial"/>
              </a:rPr>
              <a:t>202</a:t>
            </a:r>
            <a:r>
              <a:rPr lang="en-US" sz="1800" spc="-10" dirty="0">
                <a:solidFill>
                  <a:srgbClr val="FFFFFF"/>
                </a:solidFill>
                <a:latin typeface="Arial"/>
                <a:cs typeface="Arial"/>
              </a:rPr>
              <a:t>2</a:t>
            </a:r>
            <a:endParaRPr sz="1800" dirty="0">
              <a:latin typeface="Arial"/>
              <a:cs typeface="Arial"/>
            </a:endParaRPr>
          </a:p>
        </p:txBody>
      </p:sp>
      <p:sp>
        <p:nvSpPr>
          <p:cNvPr id="5" name="object 5"/>
          <p:cNvSpPr txBox="1"/>
          <p:nvPr/>
        </p:nvSpPr>
        <p:spPr>
          <a:xfrm>
            <a:off x="8229600" y="2704591"/>
            <a:ext cx="3261105" cy="289823"/>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FFFFFF"/>
                </a:solidFill>
                <a:latin typeface="Century Gothic" panose="020B0502020202020204" pitchFamily="34" charset="0"/>
                <a:cs typeface="Arial"/>
              </a:rPr>
              <a:t>Department</a:t>
            </a:r>
            <a:r>
              <a:rPr sz="1800" spc="5" dirty="0">
                <a:solidFill>
                  <a:srgbClr val="FFFFFF"/>
                </a:solidFill>
                <a:latin typeface="Century Gothic" panose="020B0502020202020204" pitchFamily="34" charset="0"/>
                <a:cs typeface="Arial"/>
              </a:rPr>
              <a:t> </a:t>
            </a:r>
            <a:r>
              <a:rPr sz="1800" spc="120" dirty="0">
                <a:solidFill>
                  <a:srgbClr val="FFFFFF"/>
                </a:solidFill>
                <a:latin typeface="Century Gothic" panose="020B0502020202020204" pitchFamily="34" charset="0"/>
                <a:cs typeface="Arial"/>
              </a:rPr>
              <a:t>of</a:t>
            </a:r>
            <a:r>
              <a:rPr sz="1800" spc="-25" dirty="0">
                <a:solidFill>
                  <a:srgbClr val="FFFFFF"/>
                </a:solidFill>
                <a:latin typeface="Century Gothic" panose="020B0502020202020204" pitchFamily="34" charset="0"/>
                <a:cs typeface="Arial"/>
              </a:rPr>
              <a:t> </a:t>
            </a:r>
            <a:r>
              <a:rPr sz="1800" spc="114" dirty="0">
                <a:solidFill>
                  <a:srgbClr val="FFFFFF"/>
                </a:solidFill>
                <a:latin typeface="Century Gothic" panose="020B0502020202020204" pitchFamily="34" charset="0"/>
                <a:cs typeface="Arial"/>
              </a:rPr>
              <a:t>the</a:t>
            </a:r>
            <a:r>
              <a:rPr sz="1800" dirty="0">
                <a:solidFill>
                  <a:srgbClr val="FFFFFF"/>
                </a:solidFill>
                <a:latin typeface="Century Gothic" panose="020B0502020202020204" pitchFamily="34" charset="0"/>
                <a:cs typeface="Arial"/>
              </a:rPr>
              <a:t> </a:t>
            </a:r>
            <a:r>
              <a:rPr sz="1800" spc="35" dirty="0">
                <a:solidFill>
                  <a:srgbClr val="FFFFFF"/>
                </a:solidFill>
                <a:latin typeface="Century Gothic" panose="020B0502020202020204" pitchFamily="34" charset="0"/>
                <a:cs typeface="Arial"/>
              </a:rPr>
              <a:t>Premier</a:t>
            </a:r>
            <a:endParaRPr sz="1800" dirty="0">
              <a:latin typeface="Century Gothic" panose="020B0502020202020204"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xmlns="" id="{A529794E-FB73-47DD-9185-3529504D334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9851"/>
          <a:stretch/>
        </p:blipFill>
        <p:spPr>
          <a:xfrm>
            <a:off x="10710076" y="6051679"/>
            <a:ext cx="1097523" cy="588634"/>
          </a:xfrm>
          <a:prstGeom prst="rect">
            <a:avLst/>
          </a:prstGeom>
        </p:spPr>
      </p:pic>
      <p:sp>
        <p:nvSpPr>
          <p:cNvPr id="5" name="Title 4"/>
          <p:cNvSpPr>
            <a:spLocks noGrp="1"/>
          </p:cNvSpPr>
          <p:nvPr>
            <p:ph type="ctrTitle"/>
          </p:nvPr>
        </p:nvSpPr>
        <p:spPr>
          <a:xfrm>
            <a:off x="862383" y="2975995"/>
            <a:ext cx="10945216" cy="1356650"/>
          </a:xfrm>
        </p:spPr>
        <p:txBody>
          <a:bodyPr>
            <a:normAutofit/>
          </a:bodyPr>
          <a:lstStyle/>
          <a:p>
            <a:pPr algn="ctr"/>
            <a:r>
              <a:rPr lang="en-US" sz="4000" dirty="0"/>
              <a:t/>
            </a:r>
            <a:br>
              <a:rPr lang="en-US" sz="4000" dirty="0"/>
            </a:br>
            <a:r>
              <a:rPr lang="en-US" sz="4000" dirty="0"/>
              <a:t>information security operations </a:t>
            </a:r>
            <a:endParaRPr lang="en-US" sz="4000" i="1" dirty="0"/>
          </a:p>
        </p:txBody>
      </p:sp>
    </p:spTree>
    <p:extLst>
      <p:ext uri="{BB962C8B-B14F-4D97-AF65-F5344CB8AC3E}">
        <p14:creationId xmlns:p14="http://schemas.microsoft.com/office/powerpoint/2010/main" xmlns="" val="274816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EB4B3-77EC-4496-A3FA-9B114F10C1C8}"/>
              </a:ext>
            </a:extLst>
          </p:cNvPr>
          <p:cNvSpPr>
            <a:spLocks noGrp="1"/>
          </p:cNvSpPr>
          <p:nvPr>
            <p:ph type="title"/>
          </p:nvPr>
        </p:nvSpPr>
        <p:spPr/>
        <p:txBody>
          <a:bodyPr/>
          <a:lstStyle/>
          <a:p>
            <a:r>
              <a:rPr lang="en-US" dirty="0"/>
              <a:t>Major threats to Business Continuity and Service Delivery to our Citizens</a:t>
            </a:r>
          </a:p>
        </p:txBody>
      </p:sp>
      <p:sp>
        <p:nvSpPr>
          <p:cNvPr id="3" name="Slide Number Placeholder 2">
            <a:extLst>
              <a:ext uri="{FF2B5EF4-FFF2-40B4-BE49-F238E27FC236}">
                <a16:creationId xmlns:a16="http://schemas.microsoft.com/office/drawing/2014/main" xmlns="" id="{F776D57B-1694-4412-9898-A7651988B22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pic>
        <p:nvPicPr>
          <p:cNvPr id="9" name="Picture 8">
            <a:extLst>
              <a:ext uri="{FF2B5EF4-FFF2-40B4-BE49-F238E27FC236}">
                <a16:creationId xmlns:a16="http://schemas.microsoft.com/office/drawing/2014/main" xmlns="" id="{432CAFC7-3045-4C0D-BD6B-FC0D451E0A02}"/>
              </a:ext>
            </a:extLst>
          </p:cNvPr>
          <p:cNvPicPr>
            <a:picLocks noChangeAspect="1"/>
          </p:cNvPicPr>
          <p:nvPr/>
        </p:nvPicPr>
        <p:blipFill>
          <a:blip r:embed="rId2" cstate="print"/>
          <a:stretch>
            <a:fillRect/>
          </a:stretch>
        </p:blipFill>
        <p:spPr>
          <a:xfrm>
            <a:off x="5437819" y="1178835"/>
            <a:ext cx="5732954" cy="2304256"/>
          </a:xfrm>
          <a:prstGeom prst="round2DiagRect">
            <a:avLst>
              <a:gd name="adj1" fmla="val 16667"/>
              <a:gd name="adj2" fmla="val 0"/>
            </a:avLst>
          </a:prstGeom>
          <a:ln w="19050" cap="sq">
            <a:solidFill>
              <a:schemeClr val="accent1">
                <a:lumMod val="60000"/>
                <a:lumOff val="40000"/>
              </a:schemeClr>
            </a:solidFill>
            <a:miter lim="800000"/>
          </a:ln>
          <a:effectLst/>
        </p:spPr>
      </p:pic>
      <p:pic>
        <p:nvPicPr>
          <p:cNvPr id="11" name="Picture 10">
            <a:extLst>
              <a:ext uri="{FF2B5EF4-FFF2-40B4-BE49-F238E27FC236}">
                <a16:creationId xmlns:a16="http://schemas.microsoft.com/office/drawing/2014/main" xmlns="" id="{3FA4AF5E-0D63-471E-9DCE-7CF3F337F0AB}"/>
              </a:ext>
            </a:extLst>
          </p:cNvPr>
          <p:cNvPicPr>
            <a:picLocks noChangeAspect="1"/>
          </p:cNvPicPr>
          <p:nvPr/>
        </p:nvPicPr>
        <p:blipFill>
          <a:blip r:embed="rId3" cstate="print"/>
          <a:stretch>
            <a:fillRect/>
          </a:stretch>
        </p:blipFill>
        <p:spPr>
          <a:xfrm>
            <a:off x="517890" y="3725290"/>
            <a:ext cx="4600738" cy="2748510"/>
          </a:xfrm>
          <a:prstGeom prst="round2DiagRect">
            <a:avLst>
              <a:gd name="adj1" fmla="val 16667"/>
              <a:gd name="adj2" fmla="val 0"/>
            </a:avLst>
          </a:prstGeom>
          <a:ln w="28575" cap="sq">
            <a:solidFill>
              <a:schemeClr val="accent1">
                <a:lumMod val="60000"/>
                <a:lumOff val="40000"/>
              </a:schemeClr>
            </a:solidFill>
            <a:miter lim="800000"/>
          </a:ln>
          <a:effectLst/>
        </p:spPr>
      </p:pic>
      <p:pic>
        <p:nvPicPr>
          <p:cNvPr id="13" name="Picture 12">
            <a:extLst>
              <a:ext uri="{FF2B5EF4-FFF2-40B4-BE49-F238E27FC236}">
                <a16:creationId xmlns:a16="http://schemas.microsoft.com/office/drawing/2014/main" xmlns="" id="{0D01E8FB-7E1A-4FDC-BE0D-1EF375DE241D}"/>
              </a:ext>
            </a:extLst>
          </p:cNvPr>
          <p:cNvPicPr>
            <a:picLocks noChangeAspect="1"/>
          </p:cNvPicPr>
          <p:nvPr/>
        </p:nvPicPr>
        <p:blipFill>
          <a:blip r:embed="rId4" cstate="print"/>
          <a:stretch>
            <a:fillRect/>
          </a:stretch>
        </p:blipFill>
        <p:spPr>
          <a:xfrm>
            <a:off x="554127" y="1140993"/>
            <a:ext cx="4600738" cy="2440165"/>
          </a:xfrm>
          <a:prstGeom prst="round2DiagRect">
            <a:avLst>
              <a:gd name="adj1" fmla="val 16667"/>
              <a:gd name="adj2" fmla="val 0"/>
            </a:avLst>
          </a:prstGeom>
          <a:ln w="28575" cap="sq">
            <a:solidFill>
              <a:schemeClr val="accent1">
                <a:lumMod val="60000"/>
                <a:lumOff val="40000"/>
              </a:schemeClr>
            </a:solidFill>
            <a:miter lim="800000"/>
          </a:ln>
          <a:effectLst/>
        </p:spPr>
      </p:pic>
      <p:pic>
        <p:nvPicPr>
          <p:cNvPr id="17" name="Picture 16">
            <a:extLst>
              <a:ext uri="{FF2B5EF4-FFF2-40B4-BE49-F238E27FC236}">
                <a16:creationId xmlns:a16="http://schemas.microsoft.com/office/drawing/2014/main" xmlns="" id="{B51DF884-49E6-4429-A1BA-59EAD02F957D}"/>
              </a:ext>
            </a:extLst>
          </p:cNvPr>
          <p:cNvPicPr>
            <a:picLocks noChangeAspect="1"/>
          </p:cNvPicPr>
          <p:nvPr/>
        </p:nvPicPr>
        <p:blipFill>
          <a:blip r:embed="rId5" cstate="print"/>
          <a:stretch>
            <a:fillRect/>
          </a:stretch>
        </p:blipFill>
        <p:spPr>
          <a:xfrm>
            <a:off x="5437819" y="3719640"/>
            <a:ext cx="5732954" cy="2748510"/>
          </a:xfrm>
          <a:prstGeom prst="round2DiagRect">
            <a:avLst>
              <a:gd name="adj1" fmla="val 16667"/>
              <a:gd name="adj2" fmla="val 0"/>
            </a:avLst>
          </a:prstGeom>
          <a:ln w="28575" cap="sq">
            <a:solidFill>
              <a:schemeClr val="accent1">
                <a:lumMod val="60000"/>
                <a:lumOff val="40000"/>
              </a:schemeClr>
            </a:solidFill>
            <a:miter lim="800000"/>
          </a:ln>
          <a:effectLst/>
        </p:spPr>
      </p:pic>
      <p:sp>
        <p:nvSpPr>
          <p:cNvPr id="18" name="Oval 17">
            <a:extLst>
              <a:ext uri="{FF2B5EF4-FFF2-40B4-BE49-F238E27FC236}">
                <a16:creationId xmlns:a16="http://schemas.microsoft.com/office/drawing/2014/main" xmlns="" id="{D84DC3FE-3ABD-420E-88A2-C0E0F288945C}"/>
              </a:ext>
            </a:extLst>
          </p:cNvPr>
          <p:cNvSpPr/>
          <p:nvPr/>
        </p:nvSpPr>
        <p:spPr>
          <a:xfrm>
            <a:off x="1592403" y="2361076"/>
            <a:ext cx="2664296" cy="50405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Network Failure</a:t>
            </a:r>
          </a:p>
        </p:txBody>
      </p:sp>
      <p:sp>
        <p:nvSpPr>
          <p:cNvPr id="19" name="Oval 18">
            <a:extLst>
              <a:ext uri="{FF2B5EF4-FFF2-40B4-BE49-F238E27FC236}">
                <a16:creationId xmlns:a16="http://schemas.microsoft.com/office/drawing/2014/main" xmlns="" id="{F376DC4F-10C2-4A6B-A0D5-01CCEC5361A6}"/>
              </a:ext>
            </a:extLst>
          </p:cNvPr>
          <p:cNvSpPr/>
          <p:nvPr/>
        </p:nvSpPr>
        <p:spPr>
          <a:xfrm>
            <a:off x="7032104" y="5056495"/>
            <a:ext cx="2664296" cy="50405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Cyber Attacks</a:t>
            </a:r>
          </a:p>
        </p:txBody>
      </p:sp>
      <p:sp>
        <p:nvSpPr>
          <p:cNvPr id="20" name="Oval 19">
            <a:extLst>
              <a:ext uri="{FF2B5EF4-FFF2-40B4-BE49-F238E27FC236}">
                <a16:creationId xmlns:a16="http://schemas.microsoft.com/office/drawing/2014/main" xmlns="" id="{E339C0BE-0FE7-4817-9A70-A92F7FDE9521}"/>
              </a:ext>
            </a:extLst>
          </p:cNvPr>
          <p:cNvSpPr/>
          <p:nvPr/>
        </p:nvSpPr>
        <p:spPr>
          <a:xfrm>
            <a:off x="1596942" y="5056495"/>
            <a:ext cx="2664296" cy="50405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Power Outages</a:t>
            </a:r>
          </a:p>
        </p:txBody>
      </p:sp>
      <p:sp>
        <p:nvSpPr>
          <p:cNvPr id="21" name="Oval 20">
            <a:extLst>
              <a:ext uri="{FF2B5EF4-FFF2-40B4-BE49-F238E27FC236}">
                <a16:creationId xmlns:a16="http://schemas.microsoft.com/office/drawing/2014/main" xmlns="" id="{51E0D736-FC12-4EF4-88C6-2144C4B49A26}"/>
              </a:ext>
            </a:extLst>
          </p:cNvPr>
          <p:cNvSpPr/>
          <p:nvPr/>
        </p:nvSpPr>
        <p:spPr>
          <a:xfrm>
            <a:off x="7032104" y="2321260"/>
            <a:ext cx="2664296" cy="50405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a:ea typeface="+mn-ea"/>
                <a:cs typeface="+mn-cs"/>
              </a:rPr>
              <a:t>Ageing infrastructure</a:t>
            </a:r>
          </a:p>
        </p:txBody>
      </p:sp>
    </p:spTree>
    <p:extLst>
      <p:ext uri="{BB962C8B-B14F-4D97-AF65-F5344CB8AC3E}">
        <p14:creationId xmlns:p14="http://schemas.microsoft.com/office/powerpoint/2010/main" xmlns="" val="30045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F76D6F-DF74-4A53-9689-BE907E31EFF1}"/>
              </a:ext>
            </a:extLst>
          </p:cNvPr>
          <p:cNvPicPr>
            <a:picLocks noChangeAspect="1"/>
          </p:cNvPicPr>
          <p:nvPr/>
        </p:nvPicPr>
        <p:blipFill>
          <a:blip r:embed="rId2" cstate="print"/>
          <a:stretch>
            <a:fillRect/>
          </a:stretch>
        </p:blipFill>
        <p:spPr>
          <a:xfrm>
            <a:off x="8177963" y="1673076"/>
            <a:ext cx="2270010" cy="1433740"/>
          </a:xfrm>
          <a:prstGeom prst="round2DiagRect">
            <a:avLst>
              <a:gd name="adj1" fmla="val 16667"/>
              <a:gd name="adj2" fmla="val 0"/>
            </a:avLst>
          </a:prstGeom>
          <a:ln w="28575" cap="sq">
            <a:solidFill>
              <a:schemeClr val="accent1">
                <a:lumMod val="60000"/>
                <a:lumOff val="40000"/>
              </a:schemeClr>
            </a:solidFill>
            <a:miter lim="800000"/>
          </a:ln>
          <a:effectLst/>
        </p:spPr>
      </p:pic>
      <p:sp>
        <p:nvSpPr>
          <p:cNvPr id="2" name="Title 1">
            <a:extLst>
              <a:ext uri="{FF2B5EF4-FFF2-40B4-BE49-F238E27FC236}">
                <a16:creationId xmlns:a16="http://schemas.microsoft.com/office/drawing/2014/main" xmlns="" id="{3A6C0963-FDB0-4787-B3A7-A81E571341F9}"/>
              </a:ext>
            </a:extLst>
          </p:cNvPr>
          <p:cNvSpPr>
            <a:spLocks noGrp="1"/>
          </p:cNvSpPr>
          <p:nvPr>
            <p:ph type="title"/>
          </p:nvPr>
        </p:nvSpPr>
        <p:spPr/>
        <p:txBody>
          <a:bodyPr/>
          <a:lstStyle/>
          <a:p>
            <a:r>
              <a:rPr lang="en-US" dirty="0"/>
              <a:t>Recent South African Cyber Attacks</a:t>
            </a:r>
          </a:p>
        </p:txBody>
      </p:sp>
      <p:sp>
        <p:nvSpPr>
          <p:cNvPr id="3" name="Slide Number Placeholder 2">
            <a:extLst>
              <a:ext uri="{FF2B5EF4-FFF2-40B4-BE49-F238E27FC236}">
                <a16:creationId xmlns:a16="http://schemas.microsoft.com/office/drawing/2014/main" xmlns="" id="{57E94852-1386-4321-8C32-C3BB70DBBD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pic>
        <p:nvPicPr>
          <p:cNvPr id="9" name="Picture 8">
            <a:extLst>
              <a:ext uri="{FF2B5EF4-FFF2-40B4-BE49-F238E27FC236}">
                <a16:creationId xmlns:a16="http://schemas.microsoft.com/office/drawing/2014/main" xmlns="" id="{D42FCB5B-EDFB-4622-ADAB-FD39B8FF83DF}"/>
              </a:ext>
            </a:extLst>
          </p:cNvPr>
          <p:cNvPicPr>
            <a:picLocks noChangeAspect="1"/>
          </p:cNvPicPr>
          <p:nvPr/>
        </p:nvPicPr>
        <p:blipFill>
          <a:blip r:embed="rId3" cstate="print"/>
          <a:stretch>
            <a:fillRect/>
          </a:stretch>
        </p:blipFill>
        <p:spPr>
          <a:xfrm>
            <a:off x="136060" y="1673076"/>
            <a:ext cx="6391988" cy="1669576"/>
          </a:xfrm>
          <a:prstGeom prst="rect">
            <a:avLst/>
          </a:prstGeom>
        </p:spPr>
      </p:pic>
      <p:pic>
        <p:nvPicPr>
          <p:cNvPr id="11" name="Picture 10">
            <a:extLst>
              <a:ext uri="{FF2B5EF4-FFF2-40B4-BE49-F238E27FC236}">
                <a16:creationId xmlns:a16="http://schemas.microsoft.com/office/drawing/2014/main" xmlns="" id="{DFCF74E8-F714-4D3B-B2DC-233B3DD98A34}"/>
              </a:ext>
            </a:extLst>
          </p:cNvPr>
          <p:cNvPicPr>
            <a:picLocks noChangeAspect="1"/>
          </p:cNvPicPr>
          <p:nvPr/>
        </p:nvPicPr>
        <p:blipFill>
          <a:blip r:embed="rId4" cstate="print"/>
          <a:stretch>
            <a:fillRect/>
          </a:stretch>
        </p:blipFill>
        <p:spPr>
          <a:xfrm>
            <a:off x="263352" y="4234459"/>
            <a:ext cx="6264696" cy="1829822"/>
          </a:xfrm>
          <a:prstGeom prst="rect">
            <a:avLst/>
          </a:prstGeom>
        </p:spPr>
      </p:pic>
      <p:pic>
        <p:nvPicPr>
          <p:cNvPr id="13" name="Picture 12">
            <a:extLst>
              <a:ext uri="{FF2B5EF4-FFF2-40B4-BE49-F238E27FC236}">
                <a16:creationId xmlns:a16="http://schemas.microsoft.com/office/drawing/2014/main" xmlns="" id="{8526890C-D991-490B-9AC1-6AD52BF4B08D}"/>
              </a:ext>
            </a:extLst>
          </p:cNvPr>
          <p:cNvPicPr>
            <a:picLocks noChangeAspect="1"/>
          </p:cNvPicPr>
          <p:nvPr/>
        </p:nvPicPr>
        <p:blipFill>
          <a:blip r:embed="rId5" cstate="print"/>
          <a:stretch>
            <a:fillRect/>
          </a:stretch>
        </p:blipFill>
        <p:spPr>
          <a:xfrm>
            <a:off x="6769297" y="4234459"/>
            <a:ext cx="5087343" cy="1923915"/>
          </a:xfrm>
          <a:prstGeom prst="rect">
            <a:avLst/>
          </a:prstGeom>
        </p:spPr>
      </p:pic>
    </p:spTree>
    <p:extLst>
      <p:ext uri="{BB962C8B-B14F-4D97-AF65-F5344CB8AC3E}">
        <p14:creationId xmlns:p14="http://schemas.microsoft.com/office/powerpoint/2010/main" xmlns="" val="73207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BFC2B14-A8AA-4589-B35D-2035DBD04371}"/>
              </a:ext>
            </a:extLst>
          </p:cNvPr>
          <p:cNvPicPr>
            <a:picLocks noChangeAspect="1"/>
          </p:cNvPicPr>
          <p:nvPr/>
        </p:nvPicPr>
        <p:blipFill>
          <a:blip r:embed="rId3" cstate="print"/>
          <a:stretch>
            <a:fillRect/>
          </a:stretch>
        </p:blipFill>
        <p:spPr>
          <a:xfrm>
            <a:off x="4004066" y="1839260"/>
            <a:ext cx="3674782" cy="3529861"/>
          </a:xfrm>
          <a:prstGeom prst="rect">
            <a:avLst/>
          </a:prstGeom>
        </p:spPr>
      </p:pic>
      <p:sp>
        <p:nvSpPr>
          <p:cNvPr id="6" name="Title 5"/>
          <p:cNvSpPr>
            <a:spLocks noGrp="1"/>
          </p:cNvSpPr>
          <p:nvPr>
            <p:ph type="title"/>
          </p:nvPr>
        </p:nvSpPr>
        <p:spPr/>
        <p:txBody>
          <a:bodyPr/>
          <a:lstStyle/>
          <a:p>
            <a:r>
              <a:rPr lang="en-GB" dirty="0"/>
              <a:t>Information Threats and Risks Domain</a:t>
            </a:r>
          </a:p>
        </p:txBody>
      </p:sp>
      <p:sp>
        <p:nvSpPr>
          <p:cNvPr id="9" name="Text Placeholder 8"/>
          <p:cNvSpPr>
            <a:spLocks noGrp="1"/>
          </p:cNvSpPr>
          <p:nvPr>
            <p:ph type="body" sz="quarter" idx="14"/>
          </p:nvPr>
        </p:nvSpPr>
        <p:spPr>
          <a:xfrm>
            <a:off x="217358" y="1102952"/>
            <a:ext cx="3874957" cy="5596030"/>
          </a:xfrm>
          <a:solidFill>
            <a:schemeClr val="bg1">
              <a:lumMod val="95000"/>
            </a:schemeClr>
          </a:solidFill>
        </p:spPr>
        <p:txBody>
          <a:bodyPr>
            <a:normAutofit lnSpcReduction="10000"/>
          </a:bodyPr>
          <a:lstStyle/>
          <a:p>
            <a:pPr algn="ctr"/>
            <a:r>
              <a:rPr lang="en-GB" dirty="0"/>
              <a:t>TECHNOLOGY</a:t>
            </a:r>
          </a:p>
          <a:p>
            <a:endParaRPr lang="en-GB" dirty="0"/>
          </a:p>
          <a:p>
            <a:pPr lvl="1"/>
            <a:r>
              <a:rPr lang="en-GB" b="1" dirty="0">
                <a:solidFill>
                  <a:schemeClr val="tx2"/>
                </a:solidFill>
              </a:rPr>
              <a:t>Physical Devices (PD’s) e.g. Memory Sticks</a:t>
            </a:r>
          </a:p>
          <a:p>
            <a:pPr lvl="1"/>
            <a:r>
              <a:rPr lang="en-GB" dirty="0">
                <a:solidFill>
                  <a:schemeClr val="bg2">
                    <a:lumMod val="50000"/>
                  </a:schemeClr>
                </a:solidFill>
              </a:rPr>
              <a:t>Operating System (OS)</a:t>
            </a:r>
          </a:p>
          <a:p>
            <a:pPr lvl="1"/>
            <a:r>
              <a:rPr lang="en-GB" dirty="0">
                <a:solidFill>
                  <a:schemeClr val="bg2">
                    <a:lumMod val="50000"/>
                  </a:schemeClr>
                </a:solidFill>
              </a:rPr>
              <a:t>Application Software</a:t>
            </a:r>
          </a:p>
          <a:p>
            <a:pPr lvl="1"/>
            <a:r>
              <a:rPr lang="en-GB" dirty="0">
                <a:solidFill>
                  <a:schemeClr val="bg2">
                    <a:lumMod val="50000"/>
                  </a:schemeClr>
                </a:solidFill>
              </a:rPr>
              <a:t>Poor Systems design and Architecture</a:t>
            </a:r>
          </a:p>
          <a:p>
            <a:pPr lvl="1"/>
            <a:r>
              <a:rPr lang="en-GB" dirty="0">
                <a:solidFill>
                  <a:schemeClr val="bg2">
                    <a:lumMod val="50000"/>
                  </a:schemeClr>
                </a:solidFill>
              </a:rPr>
              <a:t>Database platforms</a:t>
            </a:r>
          </a:p>
          <a:p>
            <a:pPr lvl="1"/>
            <a:r>
              <a:rPr lang="en-GB" dirty="0">
                <a:solidFill>
                  <a:schemeClr val="bg2">
                    <a:lumMod val="50000"/>
                  </a:schemeClr>
                </a:solidFill>
              </a:rPr>
              <a:t>Programming Languages</a:t>
            </a:r>
          </a:p>
          <a:p>
            <a:pPr lvl="1"/>
            <a:r>
              <a:rPr lang="en-GB" dirty="0">
                <a:solidFill>
                  <a:schemeClr val="bg2">
                    <a:lumMod val="50000"/>
                  </a:schemeClr>
                </a:solidFill>
              </a:rPr>
              <a:t>Poor Data structures and protection</a:t>
            </a:r>
          </a:p>
          <a:p>
            <a:pPr lvl="1"/>
            <a:r>
              <a:rPr lang="en-GB" dirty="0">
                <a:solidFill>
                  <a:schemeClr val="bg2">
                    <a:lumMod val="50000"/>
                  </a:schemeClr>
                </a:solidFill>
              </a:rPr>
              <a:t>IT Tools</a:t>
            </a:r>
          </a:p>
          <a:p>
            <a:pPr lvl="1"/>
            <a:r>
              <a:rPr lang="en-GB" b="1" dirty="0">
                <a:solidFill>
                  <a:schemeClr val="tx2"/>
                </a:solidFill>
              </a:rPr>
              <a:t>Internet Browsers</a:t>
            </a:r>
          </a:p>
          <a:p>
            <a:pPr lvl="1"/>
            <a:r>
              <a:rPr lang="en-GB" b="1" dirty="0">
                <a:solidFill>
                  <a:schemeClr val="tx2"/>
                </a:solidFill>
              </a:rPr>
              <a:t>The Internet and Social Media</a:t>
            </a:r>
          </a:p>
          <a:p>
            <a:pPr lvl="1"/>
            <a:r>
              <a:rPr lang="en-GB" dirty="0">
                <a:solidFill>
                  <a:schemeClr val="bg2">
                    <a:lumMod val="50000"/>
                  </a:schemeClr>
                </a:solidFill>
              </a:rPr>
              <a:t>The Network</a:t>
            </a:r>
          </a:p>
          <a:p>
            <a:pPr lvl="1"/>
            <a:r>
              <a:rPr lang="en-GB" b="1" dirty="0">
                <a:solidFill>
                  <a:schemeClr val="tx2"/>
                </a:solidFill>
              </a:rPr>
              <a:t>Access and Password protection</a:t>
            </a:r>
          </a:p>
          <a:p>
            <a:pPr lvl="1"/>
            <a:r>
              <a:rPr lang="en-GB" dirty="0">
                <a:solidFill>
                  <a:schemeClr val="bg2">
                    <a:lumMod val="50000"/>
                  </a:schemeClr>
                </a:solidFill>
              </a:rPr>
              <a:t>Facilities housing IT equipment</a:t>
            </a:r>
          </a:p>
          <a:p>
            <a:pPr lvl="1"/>
            <a:r>
              <a:rPr lang="en-GB" dirty="0">
                <a:solidFill>
                  <a:schemeClr val="bg2">
                    <a:lumMod val="50000"/>
                  </a:schemeClr>
                </a:solidFill>
              </a:rPr>
              <a:t>Data storage media</a:t>
            </a:r>
          </a:p>
          <a:p>
            <a:pPr lvl="1"/>
            <a:r>
              <a:rPr lang="en-GB" dirty="0">
                <a:solidFill>
                  <a:schemeClr val="bg2">
                    <a:lumMod val="50000"/>
                  </a:schemeClr>
                </a:solidFill>
              </a:rPr>
              <a:t>Mobile devices</a:t>
            </a:r>
          </a:p>
          <a:p>
            <a:pPr lvl="1"/>
            <a:r>
              <a:rPr lang="en-GB" dirty="0">
                <a:solidFill>
                  <a:schemeClr val="bg2">
                    <a:lumMod val="50000"/>
                  </a:schemeClr>
                </a:solidFill>
              </a:rPr>
              <a:t>Any digital device</a:t>
            </a:r>
          </a:p>
          <a:p>
            <a:pPr lvl="1"/>
            <a:r>
              <a:rPr lang="en-GB" dirty="0">
                <a:solidFill>
                  <a:schemeClr val="bg2">
                    <a:lumMod val="50000"/>
                  </a:schemeClr>
                </a:solidFill>
              </a:rPr>
              <a:t>Any point on the Network</a:t>
            </a:r>
          </a:p>
          <a:p>
            <a:pPr lvl="1"/>
            <a:r>
              <a:rPr lang="en-GB" b="1" dirty="0">
                <a:solidFill>
                  <a:schemeClr val="tx2"/>
                </a:solidFill>
              </a:rPr>
              <a:t>Personal “Cloud” services</a:t>
            </a:r>
          </a:p>
          <a:p>
            <a:pPr lvl="1"/>
            <a:r>
              <a:rPr lang="en-GB" b="1" dirty="0">
                <a:solidFill>
                  <a:schemeClr val="tx2"/>
                </a:solidFill>
              </a:rPr>
              <a:t>Cloud Services</a:t>
            </a:r>
          </a:p>
          <a:p>
            <a:pPr lvl="1"/>
            <a:r>
              <a:rPr lang="en-GB" dirty="0">
                <a:solidFill>
                  <a:schemeClr val="bg2">
                    <a:lumMod val="50000"/>
                  </a:schemeClr>
                </a:solidFill>
              </a:rPr>
              <a:t>Communication tools and systems</a:t>
            </a:r>
          </a:p>
          <a:p>
            <a:pPr lvl="1"/>
            <a:endParaRPr lang="en-GB" dirty="0"/>
          </a:p>
          <a:p>
            <a:endParaRPr lang="en-GB" dirty="0"/>
          </a:p>
        </p:txBody>
      </p:sp>
      <p:sp>
        <p:nvSpPr>
          <p:cNvPr id="10" name="Text Placeholder 9"/>
          <p:cNvSpPr>
            <a:spLocks noGrp="1"/>
          </p:cNvSpPr>
          <p:nvPr>
            <p:ph type="body" sz="quarter" idx="15"/>
          </p:nvPr>
        </p:nvSpPr>
        <p:spPr>
          <a:xfrm>
            <a:off x="7590601" y="3900967"/>
            <a:ext cx="4384041" cy="2736304"/>
          </a:xfrm>
          <a:solidFill>
            <a:schemeClr val="bg2">
              <a:lumMod val="20000"/>
              <a:lumOff val="80000"/>
            </a:schemeClr>
          </a:solidFill>
        </p:spPr>
        <p:txBody>
          <a:bodyPr>
            <a:normAutofit lnSpcReduction="10000"/>
          </a:bodyPr>
          <a:lstStyle/>
          <a:p>
            <a:pPr algn="ctr"/>
            <a:r>
              <a:rPr lang="en-GB" dirty="0"/>
              <a:t>PEOPLE</a:t>
            </a:r>
          </a:p>
          <a:p>
            <a:endParaRPr lang="en-GB" dirty="0"/>
          </a:p>
          <a:p>
            <a:pPr lvl="1"/>
            <a:r>
              <a:rPr lang="en-GB" dirty="0"/>
              <a:t>Capacity and skills</a:t>
            </a:r>
          </a:p>
          <a:p>
            <a:pPr lvl="1"/>
            <a:r>
              <a:rPr lang="en-GB" b="1" dirty="0">
                <a:solidFill>
                  <a:schemeClr val="tx2"/>
                </a:solidFill>
              </a:rPr>
              <a:t>Awareness, responsibility, accountability and consequence</a:t>
            </a:r>
          </a:p>
          <a:p>
            <a:pPr lvl="1"/>
            <a:r>
              <a:rPr lang="en-GB" b="1" dirty="0">
                <a:solidFill>
                  <a:schemeClr val="tx2"/>
                </a:solidFill>
              </a:rPr>
              <a:t>End-user behaviour, work culture and attitudes</a:t>
            </a:r>
          </a:p>
          <a:p>
            <a:pPr lvl="1"/>
            <a:r>
              <a:rPr lang="en-GB" dirty="0"/>
              <a:t>Mistakes, Errors and Negligence</a:t>
            </a:r>
          </a:p>
          <a:p>
            <a:pPr lvl="1"/>
            <a:r>
              <a:rPr lang="en-GB" dirty="0"/>
              <a:t>Deliberate leakage and sabotage</a:t>
            </a:r>
          </a:p>
          <a:p>
            <a:pPr lvl="1"/>
            <a:r>
              <a:rPr lang="en-GB" dirty="0"/>
              <a:t>Criminal behaviour</a:t>
            </a:r>
          </a:p>
          <a:p>
            <a:pPr lvl="1"/>
            <a:r>
              <a:rPr lang="en-GB" b="1" dirty="0">
                <a:solidFill>
                  <a:schemeClr val="tx2"/>
                </a:solidFill>
              </a:rPr>
              <a:t>Disgruntled employees and managers</a:t>
            </a:r>
          </a:p>
          <a:p>
            <a:pPr lvl="1"/>
            <a:r>
              <a:rPr lang="en-GB" dirty="0"/>
              <a:t>Contractors and Contracting parties</a:t>
            </a:r>
          </a:p>
          <a:p>
            <a:endParaRPr lang="en-GB" dirty="0"/>
          </a:p>
        </p:txBody>
      </p:sp>
      <p:sp>
        <p:nvSpPr>
          <p:cNvPr id="12" name="Slide Number Placeholder 1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3" name="Text Placeholder 9"/>
          <p:cNvSpPr>
            <a:spLocks noGrp="1"/>
          </p:cNvSpPr>
          <p:nvPr>
            <p:ph type="body" sz="quarter" idx="15"/>
          </p:nvPr>
        </p:nvSpPr>
        <p:spPr>
          <a:xfrm>
            <a:off x="7590599" y="1102952"/>
            <a:ext cx="4384043" cy="2657146"/>
          </a:xfrm>
          <a:solidFill>
            <a:schemeClr val="accent1">
              <a:lumMod val="20000"/>
              <a:lumOff val="80000"/>
            </a:schemeClr>
          </a:solidFill>
        </p:spPr>
        <p:txBody>
          <a:bodyPr>
            <a:normAutofit lnSpcReduction="10000"/>
          </a:bodyPr>
          <a:lstStyle/>
          <a:p>
            <a:pPr algn="ctr"/>
            <a:r>
              <a:rPr lang="en-GB" dirty="0"/>
              <a:t>PROCESS</a:t>
            </a:r>
          </a:p>
          <a:p>
            <a:endParaRPr lang="en-GB" dirty="0"/>
          </a:p>
          <a:p>
            <a:pPr lvl="1"/>
            <a:r>
              <a:rPr lang="en-GB" dirty="0"/>
              <a:t>IT Security Framework, Policy, Standards, Controls &amp; Procedures</a:t>
            </a:r>
          </a:p>
          <a:p>
            <a:pPr lvl="1"/>
            <a:r>
              <a:rPr lang="en-GB" dirty="0"/>
              <a:t>IT Security Risk Management supporting the IT Risk Management and feeding into ERM</a:t>
            </a:r>
          </a:p>
          <a:p>
            <a:pPr lvl="1"/>
            <a:r>
              <a:rPr lang="en-GB" b="1" dirty="0">
                <a:solidFill>
                  <a:schemeClr val="tx2"/>
                </a:solidFill>
              </a:rPr>
              <a:t>Incident and Breach Management</a:t>
            </a:r>
          </a:p>
          <a:p>
            <a:pPr lvl="1"/>
            <a:r>
              <a:rPr lang="en-GB" b="1" dirty="0">
                <a:solidFill>
                  <a:schemeClr val="tx2"/>
                </a:solidFill>
              </a:rPr>
              <a:t>Change Control Management</a:t>
            </a:r>
          </a:p>
          <a:p>
            <a:pPr lvl="1"/>
            <a:r>
              <a:rPr lang="en-GB" dirty="0"/>
              <a:t>IT Security Forum</a:t>
            </a:r>
          </a:p>
          <a:p>
            <a:pPr lvl="1"/>
            <a:r>
              <a:rPr lang="en-GB" dirty="0"/>
              <a:t>IT Security Steercom</a:t>
            </a:r>
          </a:p>
          <a:p>
            <a:pPr lvl="1"/>
            <a:r>
              <a:rPr lang="en-GB" dirty="0"/>
              <a:t>Systems administration</a:t>
            </a:r>
          </a:p>
          <a:p>
            <a:pPr lvl="1"/>
            <a:endParaRPr lang="en-GB" dirty="0"/>
          </a:p>
          <a:p>
            <a:endParaRPr lang="en-GB" dirty="0"/>
          </a:p>
        </p:txBody>
      </p:sp>
      <p:sp>
        <p:nvSpPr>
          <p:cNvPr id="2" name="Oval 1">
            <a:extLst>
              <a:ext uri="{FF2B5EF4-FFF2-40B4-BE49-F238E27FC236}">
                <a16:creationId xmlns:a16="http://schemas.microsoft.com/office/drawing/2014/main" xmlns="" id="{6202C683-B65B-4649-9798-0A6F548E3A9A}"/>
              </a:ext>
            </a:extLst>
          </p:cNvPr>
          <p:cNvSpPr/>
          <p:nvPr/>
        </p:nvSpPr>
        <p:spPr>
          <a:xfrm>
            <a:off x="5390774" y="2946028"/>
            <a:ext cx="1011836" cy="9743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entury Gothic"/>
                <a:ea typeface="+mn-ea"/>
                <a:cs typeface="+mn-cs"/>
              </a:rPr>
              <a:t>Effective ICT Security</a:t>
            </a:r>
          </a:p>
        </p:txBody>
      </p:sp>
      <p:sp>
        <p:nvSpPr>
          <p:cNvPr id="3" name="Rectangle 2">
            <a:extLst>
              <a:ext uri="{FF2B5EF4-FFF2-40B4-BE49-F238E27FC236}">
                <a16:creationId xmlns:a16="http://schemas.microsoft.com/office/drawing/2014/main" xmlns="" id="{9D500D78-BD8F-4695-A2E4-F6103F76597E}"/>
              </a:ext>
            </a:extLst>
          </p:cNvPr>
          <p:cNvSpPr/>
          <p:nvPr/>
        </p:nvSpPr>
        <p:spPr>
          <a:xfrm>
            <a:off x="4364698" y="5480053"/>
            <a:ext cx="2972987" cy="523220"/>
          </a:xfrm>
          <a:prstGeom prst="rect">
            <a:avLst/>
          </a:prstGeom>
        </p:spPr>
        <p:txBody>
          <a:bodyPr wrap="square">
            <a:spAutoFit/>
          </a:bodyPr>
          <a:lstStyle/>
          <a:p>
            <a:pPr marL="0" marR="0" lvl="1" indent="0" algn="ctr" defTabSz="914400" rtl="0" eaLnBrk="1" fontAlgn="auto" latinLnBrk="0" hangingPunct="1">
              <a:lnSpc>
                <a:spcPct val="100000"/>
              </a:lnSpc>
              <a:spcBef>
                <a:spcPts val="300"/>
              </a:spcBef>
              <a:spcAft>
                <a:spcPts val="0"/>
              </a:spcAft>
              <a:buClr>
                <a:srgbClr val="002060"/>
              </a:buClr>
              <a:buSzTx/>
              <a:buFontTx/>
              <a:buNone/>
              <a:tabLst/>
              <a:defRPr/>
            </a:pPr>
            <a:r>
              <a:rPr kumimoji="0" lang="de-DE" altLang="en-US" sz="1400" b="0" i="0" u="none" strike="noStrike" kern="1200" cap="none" spc="0" normalizeH="0" baseline="0" noProof="0" dirty="0">
                <a:ln>
                  <a:noFill/>
                </a:ln>
                <a:solidFill>
                  <a:srgbClr val="ACCBF9">
                    <a:lumMod val="50000"/>
                  </a:srgbClr>
                </a:solidFill>
                <a:effectLst/>
                <a:uLnTx/>
                <a:uFillTx/>
                <a:latin typeface="Century Gothic" pitchFamily="34" charset="0"/>
                <a:ea typeface="+mn-ea"/>
                <a:cs typeface="+mn-cs"/>
              </a:rPr>
              <a:t>Undepinnned by legislation, governance and controls</a:t>
            </a:r>
          </a:p>
        </p:txBody>
      </p:sp>
    </p:spTree>
    <p:custDataLst>
      <p:tags r:id="rId1"/>
    </p:custDataLst>
    <p:extLst>
      <p:ext uri="{BB962C8B-B14F-4D97-AF65-F5344CB8AC3E}">
        <p14:creationId xmlns:p14="http://schemas.microsoft.com/office/powerpoint/2010/main" xmlns="" val="383671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BC43C-03F8-488A-B269-872CCFCCE18C}"/>
              </a:ext>
            </a:extLst>
          </p:cNvPr>
          <p:cNvSpPr>
            <a:spLocks noGrp="1"/>
          </p:cNvSpPr>
          <p:nvPr>
            <p:ph type="title"/>
          </p:nvPr>
        </p:nvSpPr>
        <p:spPr/>
        <p:txBody>
          <a:bodyPr/>
          <a:lstStyle/>
          <a:p>
            <a:r>
              <a:rPr lang="en-US" dirty="0"/>
              <a:t>Attacks seen on the network</a:t>
            </a:r>
          </a:p>
        </p:txBody>
      </p:sp>
      <p:sp>
        <p:nvSpPr>
          <p:cNvPr id="3" name="Slide Number Placeholder 2">
            <a:extLst>
              <a:ext uri="{FF2B5EF4-FFF2-40B4-BE49-F238E27FC236}">
                <a16:creationId xmlns:a16="http://schemas.microsoft.com/office/drawing/2014/main" xmlns="" id="{224EC3C3-7F25-42D2-A920-ACDD8F8E088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sp>
        <p:nvSpPr>
          <p:cNvPr id="5" name="Text Placeholder 4">
            <a:extLst>
              <a:ext uri="{FF2B5EF4-FFF2-40B4-BE49-F238E27FC236}">
                <a16:creationId xmlns:a16="http://schemas.microsoft.com/office/drawing/2014/main" xmlns="" id="{88096EEF-10A9-41EA-BCE3-3035F8740F96}"/>
              </a:ext>
            </a:extLst>
          </p:cNvPr>
          <p:cNvSpPr>
            <a:spLocks noGrp="1"/>
          </p:cNvSpPr>
          <p:nvPr>
            <p:ph type="body" sz="quarter" idx="10"/>
          </p:nvPr>
        </p:nvSpPr>
        <p:spPr>
          <a:xfrm>
            <a:off x="513447" y="1352869"/>
            <a:ext cx="3630490" cy="4848817"/>
          </a:xfrm>
        </p:spPr>
        <p:txBody>
          <a:bodyPr/>
          <a:lstStyle/>
          <a:p>
            <a:r>
              <a:rPr lang="en-US" dirty="0"/>
              <a:t>Attacks seen on the firewall</a:t>
            </a:r>
          </a:p>
          <a:p>
            <a:endParaRPr lang="en-US" dirty="0"/>
          </a:p>
        </p:txBody>
      </p:sp>
      <p:pic>
        <p:nvPicPr>
          <p:cNvPr id="6" name="Picture 6" descr="Inserting image...">
            <a:extLst>
              <a:ext uri="{FF2B5EF4-FFF2-40B4-BE49-F238E27FC236}">
                <a16:creationId xmlns:a16="http://schemas.microsoft.com/office/drawing/2014/main" xmlns="" id="{DB8655C8-D53D-43F3-8B07-F137029C93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105" y="1672325"/>
            <a:ext cx="3630490" cy="416264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CB285035-59CC-4358-B1E1-258AF6E5DEE5}"/>
              </a:ext>
            </a:extLst>
          </p:cNvPr>
          <p:cNvSpPr txBox="1"/>
          <p:nvPr/>
        </p:nvSpPr>
        <p:spPr>
          <a:xfrm>
            <a:off x="4748061" y="1438183"/>
            <a:ext cx="38367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mn-cs"/>
              </a:rPr>
              <a:t>Security events seen on the network</a:t>
            </a:r>
          </a:p>
        </p:txBody>
      </p:sp>
      <p:pic>
        <p:nvPicPr>
          <p:cNvPr id="8" name="Picture 7">
            <a:extLst>
              <a:ext uri="{FF2B5EF4-FFF2-40B4-BE49-F238E27FC236}">
                <a16:creationId xmlns:a16="http://schemas.microsoft.com/office/drawing/2014/main" xmlns="" id="{826214CD-ED3B-449C-8A3A-C983BAE3C86B}"/>
              </a:ext>
            </a:extLst>
          </p:cNvPr>
          <p:cNvPicPr>
            <a:picLocks noChangeAspect="1"/>
          </p:cNvPicPr>
          <p:nvPr/>
        </p:nvPicPr>
        <p:blipFill>
          <a:blip r:embed="rId3" cstate="print"/>
          <a:stretch>
            <a:fillRect/>
          </a:stretch>
        </p:blipFill>
        <p:spPr>
          <a:xfrm>
            <a:off x="4748062" y="2016026"/>
            <a:ext cx="6666244" cy="3415821"/>
          </a:xfrm>
          <a:prstGeom prst="rect">
            <a:avLst/>
          </a:prstGeom>
        </p:spPr>
      </p:pic>
      <p:sp>
        <p:nvSpPr>
          <p:cNvPr id="9" name="Rectangle: Rounded Corners 8">
            <a:extLst>
              <a:ext uri="{FF2B5EF4-FFF2-40B4-BE49-F238E27FC236}">
                <a16:creationId xmlns:a16="http://schemas.microsoft.com/office/drawing/2014/main" xmlns="" id="{4D0BA9DF-309F-4F87-9EF7-D11543561055}"/>
              </a:ext>
            </a:extLst>
          </p:cNvPr>
          <p:cNvSpPr/>
          <p:nvPr/>
        </p:nvSpPr>
        <p:spPr>
          <a:xfrm>
            <a:off x="373493" y="1161483"/>
            <a:ext cx="3630490" cy="49441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xmlns="" id="{0C26CC1E-1272-441A-AFAD-03AA39935225}"/>
              </a:ext>
            </a:extLst>
          </p:cNvPr>
          <p:cNvSpPr/>
          <p:nvPr/>
        </p:nvSpPr>
        <p:spPr>
          <a:xfrm>
            <a:off x="4301862" y="1172369"/>
            <a:ext cx="7591919" cy="494414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xmlns="" val="373767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01A5C96E-2EA1-4F7C-BCA4-352440B4ED0F}"/>
              </a:ext>
            </a:extLst>
          </p:cNvPr>
          <p:cNvSpPr>
            <a:spLocks noGrp="1"/>
          </p:cNvSpPr>
          <p:nvPr>
            <p:ph type="body" sz="quarter" idx="12"/>
          </p:nvPr>
        </p:nvSpPr>
        <p:spPr/>
        <p:txBody>
          <a:bodyPr/>
          <a:lstStyle/>
          <a:p>
            <a:r>
              <a:rPr lang="en-US" dirty="0"/>
              <a:t>Our Information Security Maturity</a:t>
            </a:r>
          </a:p>
        </p:txBody>
      </p:sp>
    </p:spTree>
    <p:extLst>
      <p:ext uri="{BB962C8B-B14F-4D97-AF65-F5344CB8AC3E}">
        <p14:creationId xmlns:p14="http://schemas.microsoft.com/office/powerpoint/2010/main" xmlns="" val="34001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56" y="95306"/>
            <a:ext cx="11276013" cy="907052"/>
          </a:xfrm>
        </p:spPr>
        <p:txBody>
          <a:bodyPr/>
          <a:lstStyle/>
          <a:p>
            <a:r>
              <a:rPr lang="en-US" sz="2200" dirty="0"/>
              <a:t>What is Your Overall Maturity?</a:t>
            </a:r>
          </a:p>
        </p:txBody>
      </p:sp>
      <p:pic>
        <p:nvPicPr>
          <p:cNvPr id="4" name="New picture"/>
          <p:cNvPicPr/>
          <p:nvPr/>
        </p:nvPicPr>
        <p:blipFill>
          <a:blip r:embed="rId2" cstate="print"/>
          <a:stretch>
            <a:fillRect/>
          </a:stretch>
        </p:blipFill>
        <p:spPr>
          <a:xfrm>
            <a:off x="177005" y="1308139"/>
            <a:ext cx="12014995" cy="49550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92" y="201364"/>
            <a:ext cx="11276013" cy="641069"/>
          </a:xfrm>
        </p:spPr>
        <p:txBody>
          <a:bodyPr/>
          <a:lstStyle/>
          <a:p>
            <a:r>
              <a:rPr lang="en-US" sz="2200" dirty="0"/>
              <a:t>How Mature Are Your Functional Activities?</a:t>
            </a:r>
          </a:p>
        </p:txBody>
      </p:sp>
      <p:pic>
        <p:nvPicPr>
          <p:cNvPr id="4" name="New picture"/>
          <p:cNvPicPr/>
          <p:nvPr/>
        </p:nvPicPr>
        <p:blipFill>
          <a:blip r:embed="rId2" cstate="print"/>
          <a:stretch>
            <a:fillRect/>
          </a:stretch>
        </p:blipFill>
        <p:spPr>
          <a:xfrm>
            <a:off x="-624106" y="1213688"/>
            <a:ext cx="13628006" cy="54429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1137"/>
            <a:ext cx="11276013" cy="398308"/>
          </a:xfrm>
        </p:spPr>
        <p:txBody>
          <a:bodyPr/>
          <a:lstStyle/>
          <a:p>
            <a:r>
              <a:rPr lang="en-US" sz="2200" dirty="0"/>
              <a:t>High Priority Area: Develop Strategy</a:t>
            </a:r>
          </a:p>
        </p:txBody>
      </p:sp>
      <p:pic>
        <p:nvPicPr>
          <p:cNvPr id="4" name="New picture"/>
          <p:cNvPicPr/>
          <p:nvPr/>
        </p:nvPicPr>
        <p:blipFill>
          <a:blip r:embed="rId2" cstate="print"/>
          <a:stretch>
            <a:fillRect/>
          </a:stretch>
        </p:blipFill>
        <p:spPr>
          <a:xfrm>
            <a:off x="254000" y="1206270"/>
            <a:ext cx="11684000" cy="50321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A1CC3A2-6C9B-40E4-B170-7EBCBEF27E7C}"/>
              </a:ext>
            </a:extLst>
          </p:cNvPr>
          <p:cNvSpPr>
            <a:spLocks noGrp="1"/>
          </p:cNvSpPr>
          <p:nvPr>
            <p:ph type="body" sz="quarter" idx="12"/>
          </p:nvPr>
        </p:nvSpPr>
        <p:spPr/>
        <p:txBody>
          <a:bodyPr/>
          <a:lstStyle/>
          <a:p>
            <a:r>
              <a:rPr lang="en-US" dirty="0"/>
              <a:t>Risk Recon Assessment</a:t>
            </a:r>
          </a:p>
        </p:txBody>
      </p:sp>
    </p:spTree>
    <p:extLst>
      <p:ext uri="{BB962C8B-B14F-4D97-AF65-F5344CB8AC3E}">
        <p14:creationId xmlns:p14="http://schemas.microsoft.com/office/powerpoint/2010/main" xmlns="" val="255077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xmlns="" id="{A529794E-FB73-47DD-9185-3529504D334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9851"/>
          <a:stretch/>
        </p:blipFill>
        <p:spPr>
          <a:xfrm>
            <a:off x="10710076" y="6051679"/>
            <a:ext cx="1097523" cy="588634"/>
          </a:xfrm>
          <a:prstGeom prst="rect">
            <a:avLst/>
          </a:prstGeom>
        </p:spPr>
      </p:pic>
      <p:sp>
        <p:nvSpPr>
          <p:cNvPr id="5" name="Title 4"/>
          <p:cNvSpPr>
            <a:spLocks noGrp="1"/>
          </p:cNvSpPr>
          <p:nvPr>
            <p:ph type="ctrTitle"/>
          </p:nvPr>
        </p:nvSpPr>
        <p:spPr>
          <a:xfrm>
            <a:off x="862383" y="2975995"/>
            <a:ext cx="10945216" cy="1356650"/>
          </a:xfrm>
        </p:spPr>
        <p:txBody>
          <a:bodyPr>
            <a:normAutofit/>
          </a:bodyPr>
          <a:lstStyle/>
          <a:p>
            <a:pPr algn="ctr"/>
            <a:r>
              <a:rPr lang="en-US" sz="4000" dirty="0"/>
              <a:t>BROADBAND UPDATE</a:t>
            </a:r>
            <a:endParaRPr lang="en-US" sz="4000" i="1" dirty="0"/>
          </a:p>
        </p:txBody>
      </p:sp>
    </p:spTree>
    <p:extLst>
      <p:ext uri="{BB962C8B-B14F-4D97-AF65-F5344CB8AC3E}">
        <p14:creationId xmlns:p14="http://schemas.microsoft.com/office/powerpoint/2010/main" xmlns="" val="381614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703CD04-D0EA-4BCD-93E5-2BF156183150}"/>
              </a:ext>
            </a:extLst>
          </p:cNvPr>
          <p:cNvSpPr>
            <a:spLocks noGrp="1"/>
          </p:cNvSpPr>
          <p:nvPr>
            <p:ph type="title"/>
          </p:nvPr>
        </p:nvSpPr>
        <p:spPr/>
        <p:txBody>
          <a:bodyPr/>
          <a:lstStyle/>
          <a:p>
            <a:r>
              <a:rPr lang="en-US" dirty="0"/>
              <a:t>Network Scan (Risk Recon)</a:t>
            </a:r>
          </a:p>
        </p:txBody>
      </p:sp>
      <p:pic>
        <p:nvPicPr>
          <p:cNvPr id="5" name="Picture 4">
            <a:extLst>
              <a:ext uri="{FF2B5EF4-FFF2-40B4-BE49-F238E27FC236}">
                <a16:creationId xmlns:a16="http://schemas.microsoft.com/office/drawing/2014/main" xmlns="" id="{D807E64C-01EB-49A2-A2FF-1EB2019A7B28}"/>
              </a:ext>
            </a:extLst>
          </p:cNvPr>
          <p:cNvPicPr>
            <a:picLocks noChangeAspect="1"/>
          </p:cNvPicPr>
          <p:nvPr/>
        </p:nvPicPr>
        <p:blipFill>
          <a:blip r:embed="rId2" cstate="print"/>
          <a:stretch>
            <a:fillRect/>
          </a:stretch>
        </p:blipFill>
        <p:spPr>
          <a:xfrm>
            <a:off x="393700" y="1127760"/>
            <a:ext cx="10955020" cy="5549264"/>
          </a:xfrm>
          <a:prstGeom prst="rect">
            <a:avLst/>
          </a:prstGeom>
        </p:spPr>
      </p:pic>
    </p:spTree>
    <p:extLst>
      <p:ext uri="{BB962C8B-B14F-4D97-AF65-F5344CB8AC3E}">
        <p14:creationId xmlns:p14="http://schemas.microsoft.com/office/powerpoint/2010/main" xmlns="" val="120081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5C4B4D89-DB0C-4192-A6D5-084E96FB0FF8}"/>
              </a:ext>
            </a:extLst>
          </p:cNvPr>
          <p:cNvSpPr>
            <a:spLocks noGrp="1"/>
          </p:cNvSpPr>
          <p:nvPr>
            <p:ph type="body" sz="quarter" idx="12"/>
          </p:nvPr>
        </p:nvSpPr>
        <p:spPr/>
        <p:txBody>
          <a:bodyPr/>
          <a:lstStyle/>
          <a:p>
            <a:r>
              <a:rPr lang="en-US" dirty="0"/>
              <a:t>How are we mitigating our cyber security risks?</a:t>
            </a:r>
          </a:p>
        </p:txBody>
      </p:sp>
      <p:sp>
        <p:nvSpPr>
          <p:cNvPr id="3" name="Slide Number Placeholder 2">
            <a:extLst>
              <a:ext uri="{FF2B5EF4-FFF2-40B4-BE49-F238E27FC236}">
                <a16:creationId xmlns:a16="http://schemas.microsoft.com/office/drawing/2014/main" xmlns="" id="{29C060D5-6125-44E0-9BE7-FD4AC725F762}"/>
              </a:ext>
            </a:extLst>
          </p:cNvPr>
          <p:cNvSpPr>
            <a:spLocks noGrp="1"/>
          </p:cNvSpPr>
          <p:nvPr>
            <p:ph type="sldNum" sz="quarter" idx="4294967295"/>
          </p:nvPr>
        </p:nvSpPr>
        <p:spPr>
          <a:xfrm>
            <a:off x="11506200" y="6467475"/>
            <a:ext cx="685800" cy="2317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20498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1A8FFE9-8A3B-4D12-B3BE-1BB3ED8FB9CD}"/>
              </a:ext>
            </a:extLst>
          </p:cNvPr>
          <p:cNvSpPr>
            <a:spLocks noGrp="1"/>
          </p:cNvSpPr>
          <p:nvPr>
            <p:ph type="body" sz="quarter" idx="12"/>
          </p:nvPr>
        </p:nvSpPr>
        <p:spPr/>
        <p:txBody>
          <a:bodyPr/>
          <a:lstStyle/>
          <a:p>
            <a:r>
              <a:rPr lang="en-US" dirty="0"/>
              <a:t>Phishing</a:t>
            </a:r>
          </a:p>
        </p:txBody>
      </p:sp>
    </p:spTree>
    <p:extLst>
      <p:ext uri="{BB962C8B-B14F-4D97-AF65-F5344CB8AC3E}">
        <p14:creationId xmlns:p14="http://schemas.microsoft.com/office/powerpoint/2010/main" xmlns="" val="377926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83C77-30CA-46EB-B828-C21DF49047C1}"/>
              </a:ext>
            </a:extLst>
          </p:cNvPr>
          <p:cNvSpPr>
            <a:spLocks noGrp="1"/>
          </p:cNvSpPr>
          <p:nvPr>
            <p:ph type="title"/>
          </p:nvPr>
        </p:nvSpPr>
        <p:spPr>
          <a:xfrm>
            <a:off x="551384" y="153145"/>
            <a:ext cx="11449272" cy="727745"/>
          </a:xfrm>
        </p:spPr>
        <p:txBody>
          <a:bodyPr/>
          <a:lstStyle/>
          <a:p>
            <a:r>
              <a:rPr lang="en-US" i="1" dirty="0"/>
              <a:t>“Catching the big fish: Analyzing a large-scale Phishing-as-a-Service </a:t>
            </a:r>
            <a:br>
              <a:rPr lang="en-US" i="1" dirty="0"/>
            </a:br>
            <a:r>
              <a:rPr lang="en-US" i="1" dirty="0"/>
              <a:t>operation”</a:t>
            </a:r>
          </a:p>
        </p:txBody>
      </p:sp>
      <p:sp>
        <p:nvSpPr>
          <p:cNvPr id="3" name="Slide Number Placeholder 2">
            <a:extLst>
              <a:ext uri="{FF2B5EF4-FFF2-40B4-BE49-F238E27FC236}">
                <a16:creationId xmlns:a16="http://schemas.microsoft.com/office/drawing/2014/main" xmlns="" id="{27D8D131-529F-4733-8962-28E029F1CA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sp>
        <p:nvSpPr>
          <p:cNvPr id="5" name="Text Placeholder 4">
            <a:extLst>
              <a:ext uri="{FF2B5EF4-FFF2-40B4-BE49-F238E27FC236}">
                <a16:creationId xmlns:a16="http://schemas.microsoft.com/office/drawing/2014/main" xmlns="" id="{E58AFA09-A4C0-456B-A0FE-FEFF7B073CC9}"/>
              </a:ext>
            </a:extLst>
          </p:cNvPr>
          <p:cNvSpPr>
            <a:spLocks noGrp="1"/>
          </p:cNvSpPr>
          <p:nvPr>
            <p:ph type="body" sz="quarter" idx="10"/>
          </p:nvPr>
        </p:nvSpPr>
        <p:spPr>
          <a:xfrm>
            <a:off x="335360" y="1298256"/>
            <a:ext cx="7828252" cy="5400726"/>
          </a:xfrm>
          <a:prstGeom prst="round2DiagRect">
            <a:avLst/>
          </a:prstGeom>
          <a:ln w="19050">
            <a:solidFill>
              <a:schemeClr val="accent1"/>
            </a:solidFill>
          </a:ln>
        </p:spPr>
        <p:txBody>
          <a:bodyPr>
            <a:noAutofit/>
          </a:bodyPr>
          <a:lstStyle/>
          <a:p>
            <a:r>
              <a:rPr lang="en-US" sz="1800" b="0" dirty="0">
                <a:latin typeface="+mn-lt"/>
              </a:rPr>
              <a:t>“In researching phishing attacks, we came across a campaign that used a rather high volume of newly created and unique subdomains—over 300,000 in a single run. This investigation led us down a rabbit hole as we unearthed one of the operations that enabled the campaign: </a:t>
            </a:r>
            <a:r>
              <a:rPr lang="en-US" sz="1800" i="1" dirty="0">
                <a:solidFill>
                  <a:schemeClr val="tx2"/>
                </a:solidFill>
                <a:latin typeface="+mn-lt"/>
              </a:rPr>
              <a:t>a large-scale phishing-as-a-service operation called BulletProofLink, which sells phishing kits, email templates, hosting, and automated services at a relatively low cost</a:t>
            </a:r>
            <a:r>
              <a:rPr lang="en-US" sz="1800" b="0" dirty="0">
                <a:latin typeface="+mn-lt"/>
              </a:rPr>
              <a:t>.</a:t>
            </a:r>
          </a:p>
          <a:p>
            <a:endParaRPr lang="en-US" sz="1800" b="0" dirty="0">
              <a:latin typeface="+mn-lt"/>
            </a:endParaRPr>
          </a:p>
          <a:p>
            <a:r>
              <a:rPr lang="en-US" sz="1800" b="0" dirty="0">
                <a:latin typeface="+mn-lt"/>
              </a:rPr>
              <a:t>With over 100 available phishing templates that mimic known brands and services, the BulletProofLink operation is responsible for many of the phishing campaigns that impact enterprises today. BulletProofLink (also referred to as BulletProftLink or Anthrax by its operators in various websites, ads, and other promotional materials) is used by multiple attacker groups in either one-off or monthly subscription-based business models, creating a steady revenue stream for its operators.”</a:t>
            </a:r>
          </a:p>
        </p:txBody>
      </p:sp>
      <p:sp>
        <p:nvSpPr>
          <p:cNvPr id="7" name="TextBox 6">
            <a:extLst>
              <a:ext uri="{FF2B5EF4-FFF2-40B4-BE49-F238E27FC236}">
                <a16:creationId xmlns:a16="http://schemas.microsoft.com/office/drawing/2014/main" xmlns="" id="{436A437C-7021-4BD1-9113-B716344D45AD}"/>
              </a:ext>
            </a:extLst>
          </p:cNvPr>
          <p:cNvSpPr txBox="1"/>
          <p:nvPr/>
        </p:nvSpPr>
        <p:spPr>
          <a:xfrm>
            <a:off x="8474697" y="1627928"/>
            <a:ext cx="3381943" cy="455509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Types of Phishing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Whaling: </a:t>
            </a: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A targeted type of phishing attack that goes after executives  in an organisation as well as employees in crucial positions (e.g. Finance)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Smishing</a:t>
            </a: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 A phishing attack that uses text messaging or short messaging service (SMS) to execute the attack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Spear Phishing</a:t>
            </a: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 A phishing attack that uses prior research to target specific individuals and groups to persuade users to share personal information </a:t>
            </a: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xmlns="" val="698162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C9A952D-CA75-43EF-8AF2-A7ABB6BCCFAF}"/>
              </a:ext>
            </a:extLst>
          </p:cNvPr>
          <p:cNvSpPr>
            <a:spLocks noGrp="1"/>
          </p:cNvSpPr>
          <p:nvPr>
            <p:ph type="title"/>
          </p:nvPr>
        </p:nvSpPr>
        <p:spPr/>
        <p:txBody>
          <a:bodyPr/>
          <a:lstStyle/>
          <a:p>
            <a:r>
              <a:rPr lang="en-US" dirty="0"/>
              <a:t>Results of a recent security awareness poll </a:t>
            </a:r>
          </a:p>
        </p:txBody>
      </p:sp>
      <p:sp>
        <p:nvSpPr>
          <p:cNvPr id="4" name="Text Placeholder 3">
            <a:extLst>
              <a:ext uri="{FF2B5EF4-FFF2-40B4-BE49-F238E27FC236}">
                <a16:creationId xmlns:a16="http://schemas.microsoft.com/office/drawing/2014/main" xmlns="" id="{D7FFFB13-CABE-41AC-9155-D56A1611BCDC}"/>
              </a:ext>
            </a:extLst>
          </p:cNvPr>
          <p:cNvSpPr>
            <a:spLocks noGrp="1"/>
          </p:cNvSpPr>
          <p:nvPr>
            <p:ph type="body" sz="quarter" idx="10"/>
          </p:nvPr>
        </p:nvSpPr>
        <p:spPr>
          <a:xfrm>
            <a:off x="393701" y="1211041"/>
            <a:ext cx="11462940" cy="4896073"/>
          </a:xfrm>
        </p:spPr>
        <p:txBody>
          <a:bodyPr>
            <a:normAutofit fontScale="25000" lnSpcReduction="20000"/>
          </a:bodyPr>
          <a:lstStyle/>
          <a:p>
            <a:pPr marL="0" marR="0">
              <a:spcBef>
                <a:spcPts val="0"/>
              </a:spcBef>
              <a:spcAft>
                <a:spcPts val="0"/>
              </a:spcAft>
            </a:pPr>
            <a:r>
              <a:rPr lang="en-US" sz="8000" b="0" dirty="0">
                <a:latin typeface="+mn-lt"/>
                <a:ea typeface="+mn-lt"/>
                <a:cs typeface="+mn-lt"/>
              </a:rPr>
              <a:t>A poll was done in the monthly security forum.</a:t>
            </a:r>
          </a:p>
          <a:p>
            <a:pPr marL="0" marR="0">
              <a:spcBef>
                <a:spcPts val="0"/>
              </a:spcBef>
              <a:spcAft>
                <a:spcPts val="0"/>
              </a:spcAft>
            </a:pPr>
            <a:endParaRPr lang="en-US" sz="8000" b="0" dirty="0">
              <a:latin typeface="+mn-lt"/>
              <a:ea typeface="+mn-lt"/>
              <a:cs typeface="+mn-lt"/>
            </a:endParaRPr>
          </a:p>
          <a:p>
            <a:pPr marL="0" marR="0">
              <a:spcBef>
                <a:spcPts val="0"/>
              </a:spcBef>
              <a:spcAft>
                <a:spcPts val="0"/>
              </a:spcAft>
            </a:pPr>
            <a:r>
              <a:rPr lang="en-US" sz="8000" b="0" dirty="0">
                <a:latin typeface="+mn-lt"/>
                <a:ea typeface="+mn-lt"/>
                <a:cs typeface="+mn-lt"/>
              </a:rPr>
              <a:t>29 answered the poll out of  38 participants. </a:t>
            </a:r>
          </a:p>
          <a:p>
            <a:pPr marL="0" marR="0">
              <a:spcBef>
                <a:spcPts val="0"/>
              </a:spcBef>
              <a:spcAft>
                <a:spcPts val="0"/>
              </a:spcAft>
            </a:pPr>
            <a:endParaRPr lang="en-US" sz="8000" b="0" dirty="0">
              <a:latin typeface="+mn-lt"/>
              <a:ea typeface="+mn-lt"/>
              <a:cs typeface="+mn-lt"/>
            </a:endParaRPr>
          </a:p>
          <a:p>
            <a:pPr marL="0" marR="0">
              <a:spcBef>
                <a:spcPts val="0"/>
              </a:spcBef>
              <a:spcAft>
                <a:spcPts val="0"/>
              </a:spcAft>
            </a:pPr>
            <a:r>
              <a:rPr lang="en-US" sz="8000" b="0" dirty="0">
                <a:latin typeface="+mn-lt"/>
                <a:ea typeface="+mn-lt"/>
                <a:cs typeface="+mn-lt"/>
              </a:rPr>
              <a:t>The question posed to all attendees was as follows: ​</a:t>
            </a:r>
          </a:p>
          <a:p>
            <a:pPr marL="0" marR="0">
              <a:spcBef>
                <a:spcPts val="0"/>
              </a:spcBef>
              <a:spcAft>
                <a:spcPts val="0"/>
              </a:spcAft>
            </a:pPr>
            <a:r>
              <a:rPr lang="en-US" sz="8000" b="0" dirty="0">
                <a:latin typeface="+mn-lt"/>
                <a:ea typeface="+mn-lt"/>
                <a:cs typeface="+mn-lt"/>
              </a:rPr>
              <a:t>​</a:t>
            </a:r>
          </a:p>
          <a:p>
            <a:pPr marL="0" lvl="1" indent="0">
              <a:spcBef>
                <a:spcPts val="0"/>
              </a:spcBef>
              <a:buNone/>
            </a:pPr>
            <a:r>
              <a:rPr lang="en-US" sz="8000" b="1" dirty="0">
                <a:latin typeface="+mn-lt"/>
                <a:ea typeface="+mn-lt"/>
                <a:cs typeface="+mn-lt"/>
              </a:rPr>
              <a:t>What is Spear Phishing? </a:t>
            </a:r>
            <a:r>
              <a:rPr lang="en-US" sz="8000" b="0" dirty="0">
                <a:latin typeface="+mn-lt"/>
                <a:ea typeface="+mn-lt"/>
                <a:cs typeface="+mn-lt"/>
              </a:rPr>
              <a:t>​</a:t>
            </a:r>
          </a:p>
          <a:p>
            <a:pPr marL="0" lvl="1" indent="0">
              <a:spcBef>
                <a:spcPts val="0"/>
              </a:spcBef>
              <a:buNone/>
            </a:pPr>
            <a:r>
              <a:rPr lang="en-US" sz="8000" b="0" dirty="0">
                <a:latin typeface="+mn-lt"/>
                <a:ea typeface="+mn-lt"/>
                <a:cs typeface="+mn-lt"/>
              </a:rPr>
              <a:t>​</a:t>
            </a:r>
          </a:p>
          <a:p>
            <a:pPr marL="180000" lvl="2" indent="0">
              <a:spcBef>
                <a:spcPts val="0"/>
              </a:spcBef>
              <a:buNone/>
            </a:pPr>
            <a:r>
              <a:rPr lang="en-US" sz="8000" b="1" dirty="0">
                <a:latin typeface="+mn-lt"/>
                <a:ea typeface="+mn-lt"/>
                <a:cs typeface="+mn-lt"/>
              </a:rPr>
              <a:t>Option 1</a:t>
            </a:r>
            <a:r>
              <a:rPr lang="en-US" sz="8000" b="0" dirty="0">
                <a:latin typeface="+mn-lt"/>
                <a:ea typeface="+mn-lt"/>
                <a:cs typeface="+mn-lt"/>
              </a:rPr>
              <a:t>: A targeted type of phishing attack that goes after executives in an organisation as well as employees in crucial positions (e.g., Finance)​</a:t>
            </a:r>
          </a:p>
          <a:p>
            <a:pPr marL="180000" lvl="2" indent="0">
              <a:spcBef>
                <a:spcPts val="0"/>
              </a:spcBef>
              <a:buNone/>
            </a:pPr>
            <a:r>
              <a:rPr lang="en-US" sz="8000" b="0" dirty="0">
                <a:latin typeface="+mn-lt"/>
                <a:ea typeface="+mn-lt"/>
                <a:cs typeface="+mn-lt"/>
              </a:rPr>
              <a:t>​</a:t>
            </a:r>
          </a:p>
          <a:p>
            <a:pPr marL="180000" lvl="2" indent="0">
              <a:spcBef>
                <a:spcPts val="0"/>
              </a:spcBef>
              <a:buNone/>
            </a:pPr>
            <a:r>
              <a:rPr lang="en-US" sz="8000" b="1" dirty="0">
                <a:latin typeface="+mn-lt"/>
                <a:ea typeface="+mn-lt"/>
                <a:cs typeface="+mn-lt"/>
              </a:rPr>
              <a:t>Option 2</a:t>
            </a:r>
            <a:r>
              <a:rPr lang="en-US" sz="8000" b="0" dirty="0">
                <a:latin typeface="+mn-lt"/>
                <a:ea typeface="+mn-lt"/>
                <a:cs typeface="+mn-lt"/>
              </a:rPr>
              <a:t>: A phishing attack that uses text messaging or short messaging service (SMS) to execute the attack​</a:t>
            </a:r>
          </a:p>
          <a:p>
            <a:pPr marL="180000" lvl="2" indent="0">
              <a:spcBef>
                <a:spcPts val="0"/>
              </a:spcBef>
              <a:buNone/>
            </a:pPr>
            <a:r>
              <a:rPr lang="en-US" sz="8000" b="0" dirty="0">
                <a:latin typeface="+mn-lt"/>
                <a:ea typeface="+mn-lt"/>
                <a:cs typeface="+mn-lt"/>
              </a:rPr>
              <a:t>​</a:t>
            </a:r>
          </a:p>
          <a:p>
            <a:pPr marL="180000" lvl="2" indent="0">
              <a:spcBef>
                <a:spcPts val="0"/>
              </a:spcBef>
              <a:buNone/>
            </a:pPr>
            <a:r>
              <a:rPr lang="en-US" sz="8000" b="1" dirty="0">
                <a:latin typeface="+mn-lt"/>
                <a:ea typeface="+mn-lt"/>
                <a:cs typeface="+mn-lt"/>
              </a:rPr>
              <a:t>Option 3: </a:t>
            </a:r>
            <a:r>
              <a:rPr lang="en-US" sz="8000" b="0" dirty="0">
                <a:latin typeface="+mn-lt"/>
                <a:ea typeface="+mn-lt"/>
                <a:cs typeface="+mn-lt"/>
              </a:rPr>
              <a:t>A phishing attack that uses prior research to target specific individuals and groups to persuade users to share personal information</a:t>
            </a:r>
          </a:p>
          <a:p>
            <a:pPr marL="0" lvl="1" indent="0">
              <a:spcBef>
                <a:spcPts val="0"/>
              </a:spcBef>
              <a:buNone/>
            </a:pPr>
            <a:endParaRPr lang="en-US" sz="8000" b="0" dirty="0">
              <a:latin typeface="+mn-lt"/>
              <a:ea typeface="+mn-lt"/>
              <a:cs typeface="+mn-lt"/>
            </a:endParaRPr>
          </a:p>
          <a:p>
            <a:pPr marL="0" marR="0">
              <a:spcBef>
                <a:spcPts val="0"/>
              </a:spcBef>
              <a:spcAft>
                <a:spcPts val="0"/>
              </a:spcAft>
            </a:pPr>
            <a:r>
              <a:rPr lang="en-US" sz="8000" b="0" dirty="0">
                <a:latin typeface="+mn-lt"/>
                <a:ea typeface="+mn-lt"/>
                <a:cs typeface="+mn-lt"/>
              </a:rPr>
              <a:t> </a:t>
            </a:r>
          </a:p>
          <a:p>
            <a:pPr marL="0" marR="0">
              <a:spcBef>
                <a:spcPts val="0"/>
              </a:spcBef>
              <a:spcAft>
                <a:spcPts val="0"/>
              </a:spcAft>
            </a:pPr>
            <a:r>
              <a:rPr lang="en-US" sz="8000" dirty="0">
                <a:latin typeface="+mn-lt"/>
                <a:ea typeface="+mn-lt"/>
                <a:cs typeface="+mn-lt"/>
              </a:rPr>
              <a:t>Of the 29 participants, 72% answered the question correctly and 28% answered the question incorrectly.  </a:t>
            </a:r>
            <a:br>
              <a:rPr lang="en-US" sz="8000" dirty="0">
                <a:latin typeface="+mn-lt"/>
                <a:ea typeface="+mn-lt"/>
                <a:cs typeface="+mn-lt"/>
              </a:rPr>
            </a:br>
            <a:endParaRPr lang="en-US" sz="8000" dirty="0">
              <a:latin typeface="+mn-lt"/>
              <a:ea typeface="+mn-lt"/>
              <a:cs typeface="+mn-lt"/>
            </a:endParaRPr>
          </a:p>
          <a:p>
            <a:pPr marL="0" marR="0">
              <a:spcBef>
                <a:spcPts val="0"/>
              </a:spcBef>
              <a:spcAft>
                <a:spcPts val="0"/>
              </a:spcAft>
            </a:pPr>
            <a:r>
              <a:rPr lang="en-US" sz="1900" b="0" dirty="0">
                <a:latin typeface="+mn-lt"/>
                <a:ea typeface="+mn-lt"/>
                <a:cs typeface="+mn-lt"/>
              </a:rPr>
              <a:t/>
            </a:r>
            <a:br>
              <a:rPr lang="en-US" sz="1900" b="0" dirty="0">
                <a:latin typeface="+mn-lt"/>
                <a:ea typeface="+mn-lt"/>
                <a:cs typeface="+mn-lt"/>
              </a:rPr>
            </a:br>
            <a:endParaRPr lang="en-US" sz="1900" b="0" dirty="0">
              <a:latin typeface="+mn-lt"/>
              <a:ea typeface="+mn-lt"/>
              <a:cs typeface="+mn-lt"/>
            </a:endParaRPr>
          </a:p>
          <a:p>
            <a:endParaRPr lang="en-US" dirty="0"/>
          </a:p>
        </p:txBody>
      </p:sp>
    </p:spTree>
    <p:extLst>
      <p:ext uri="{BB962C8B-B14F-4D97-AF65-F5344CB8AC3E}">
        <p14:creationId xmlns:p14="http://schemas.microsoft.com/office/powerpoint/2010/main" xmlns="" val="288986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0365E-D52E-47CE-8C5A-8740326D445F}"/>
              </a:ext>
            </a:extLst>
          </p:cNvPr>
          <p:cNvSpPr>
            <a:spLocks noGrp="1"/>
          </p:cNvSpPr>
          <p:nvPr>
            <p:ph type="title"/>
          </p:nvPr>
        </p:nvSpPr>
        <p:spPr/>
        <p:txBody>
          <a:bodyPr/>
          <a:lstStyle/>
          <a:p>
            <a:r>
              <a:rPr lang="en-US" dirty="0"/>
              <a:t>Overall Phish-prone for the last three tests</a:t>
            </a:r>
            <a:endParaRPr lang="en-ZA" dirty="0"/>
          </a:p>
        </p:txBody>
      </p:sp>
      <p:sp>
        <p:nvSpPr>
          <p:cNvPr id="3" name="Slide Number Placeholder 2">
            <a:extLst>
              <a:ext uri="{FF2B5EF4-FFF2-40B4-BE49-F238E27FC236}">
                <a16:creationId xmlns:a16="http://schemas.microsoft.com/office/drawing/2014/main" xmlns="" id="{175A657B-3C61-4CF5-81EF-3CC7832F295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pic>
        <p:nvPicPr>
          <p:cNvPr id="6" name="Picture 5" descr="Graphical user interface, application, email&#10;&#10;Description automatically generated">
            <a:extLst>
              <a:ext uri="{FF2B5EF4-FFF2-40B4-BE49-F238E27FC236}">
                <a16:creationId xmlns:a16="http://schemas.microsoft.com/office/drawing/2014/main" xmlns="" id="{B5BA2283-DCBB-471D-B563-F464F4FB17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5584" y="2292971"/>
            <a:ext cx="3735168" cy="3745964"/>
          </a:xfrm>
          <a:prstGeom prst="rect">
            <a:avLst/>
          </a:prstGeom>
          <a:ln>
            <a:solidFill>
              <a:schemeClr val="tx2"/>
            </a:solidFill>
          </a:ln>
        </p:spPr>
      </p:pic>
      <p:sp>
        <p:nvSpPr>
          <p:cNvPr id="8" name="TextBox 7">
            <a:extLst>
              <a:ext uri="{FF2B5EF4-FFF2-40B4-BE49-F238E27FC236}">
                <a16:creationId xmlns:a16="http://schemas.microsoft.com/office/drawing/2014/main" xmlns="" id="{04DB6AE0-C0D0-4F4E-BAEE-91BC9512767C}"/>
              </a:ext>
            </a:extLst>
          </p:cNvPr>
          <p:cNvSpPr txBox="1"/>
          <p:nvPr/>
        </p:nvSpPr>
        <p:spPr>
          <a:xfrm>
            <a:off x="393701" y="1902954"/>
            <a:ext cx="3181718" cy="3177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2527B"/>
                </a:solidFill>
                <a:effectLst/>
                <a:uLnTx/>
                <a:uFillTx/>
                <a:latin typeface="Helvetica Neue Light"/>
                <a:ea typeface="+mn-ea"/>
                <a:cs typeface="+mn-cs"/>
              </a:rPr>
              <a:t>Baseline Phish test</a:t>
            </a:r>
            <a:endParaRPr kumimoji="0" lang="en-ZA" sz="1400" b="0" i="1" u="none" strike="noStrike" kern="1200" cap="none" spc="0" normalizeH="0" baseline="0" noProof="0" dirty="0">
              <a:ln>
                <a:noFill/>
              </a:ln>
              <a:solidFill>
                <a:srgbClr val="22527B"/>
              </a:solidFill>
              <a:effectLst/>
              <a:uLnTx/>
              <a:uFillTx/>
              <a:latin typeface="Helvetica Neue Light"/>
              <a:ea typeface="+mn-ea"/>
              <a:cs typeface="+mn-cs"/>
            </a:endParaRPr>
          </a:p>
        </p:txBody>
      </p:sp>
      <p:pic>
        <p:nvPicPr>
          <p:cNvPr id="10" name="Picture 9" descr="Graphical user interface, application&#10;&#10;Description automatically generated">
            <a:extLst>
              <a:ext uri="{FF2B5EF4-FFF2-40B4-BE49-F238E27FC236}">
                <a16:creationId xmlns:a16="http://schemas.microsoft.com/office/drawing/2014/main" xmlns="" id="{29159232-4FFA-48AC-B6D3-DEF05E21036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87755" y="1918585"/>
            <a:ext cx="3756667" cy="3745964"/>
          </a:xfrm>
          <a:prstGeom prst="rect">
            <a:avLst/>
          </a:prstGeom>
          <a:ln>
            <a:solidFill>
              <a:schemeClr val="tx2"/>
            </a:solidFill>
          </a:ln>
        </p:spPr>
      </p:pic>
      <p:pic>
        <p:nvPicPr>
          <p:cNvPr id="12" name="Picture 11" descr="Graphical user interface, application&#10;&#10;Description automatically generated">
            <a:extLst>
              <a:ext uri="{FF2B5EF4-FFF2-40B4-BE49-F238E27FC236}">
                <a16:creationId xmlns:a16="http://schemas.microsoft.com/office/drawing/2014/main" xmlns="" id="{E1FB1525-D91E-49B8-B620-F455F19A15D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49822" y="1526802"/>
            <a:ext cx="3735291" cy="3745964"/>
          </a:xfrm>
          <a:prstGeom prst="rect">
            <a:avLst/>
          </a:prstGeom>
          <a:ln>
            <a:solidFill>
              <a:schemeClr val="tx2"/>
            </a:solidFill>
          </a:ln>
        </p:spPr>
      </p:pic>
      <p:sp>
        <p:nvSpPr>
          <p:cNvPr id="13" name="TextBox 12">
            <a:extLst>
              <a:ext uri="{FF2B5EF4-FFF2-40B4-BE49-F238E27FC236}">
                <a16:creationId xmlns:a16="http://schemas.microsoft.com/office/drawing/2014/main" xmlns="" id="{00EA4216-64D1-49D2-868A-01DF0FF88D2E}"/>
              </a:ext>
            </a:extLst>
          </p:cNvPr>
          <p:cNvSpPr txBox="1"/>
          <p:nvPr/>
        </p:nvSpPr>
        <p:spPr>
          <a:xfrm>
            <a:off x="4111553" y="1540279"/>
            <a:ext cx="31817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2527B"/>
                </a:solidFill>
                <a:effectLst/>
                <a:uLnTx/>
                <a:uFillTx/>
                <a:latin typeface="Helvetica Neue Light"/>
                <a:ea typeface="+mn-ea"/>
                <a:cs typeface="+mn-cs"/>
              </a:rPr>
              <a:t>Phishing Test January 2021 </a:t>
            </a:r>
            <a:endParaRPr kumimoji="0" lang="en-ZA" sz="1400" b="0" i="1" u="none" strike="noStrike" kern="1200" cap="none" spc="0" normalizeH="0" baseline="0" noProof="0" dirty="0">
              <a:ln>
                <a:noFill/>
              </a:ln>
              <a:solidFill>
                <a:srgbClr val="22527B"/>
              </a:solidFill>
              <a:effectLst/>
              <a:uLnTx/>
              <a:uFillTx/>
              <a:latin typeface="Helvetica Neue Light"/>
              <a:ea typeface="+mn-ea"/>
              <a:cs typeface="+mn-cs"/>
            </a:endParaRPr>
          </a:p>
        </p:txBody>
      </p:sp>
      <p:sp>
        <p:nvSpPr>
          <p:cNvPr id="14" name="TextBox 13">
            <a:extLst>
              <a:ext uri="{FF2B5EF4-FFF2-40B4-BE49-F238E27FC236}">
                <a16:creationId xmlns:a16="http://schemas.microsoft.com/office/drawing/2014/main" xmlns="" id="{D6CED9E5-8431-4F6D-914C-4C5B30B8468D}"/>
              </a:ext>
            </a:extLst>
          </p:cNvPr>
          <p:cNvSpPr txBox="1"/>
          <p:nvPr/>
        </p:nvSpPr>
        <p:spPr>
          <a:xfrm>
            <a:off x="8149822" y="1099779"/>
            <a:ext cx="3181718" cy="3177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22527B"/>
                </a:solidFill>
                <a:effectLst/>
                <a:uLnTx/>
                <a:uFillTx/>
                <a:latin typeface="Helvetica Neue Light"/>
                <a:ea typeface="+mn-ea"/>
                <a:cs typeface="+mn-cs"/>
              </a:rPr>
              <a:t>Phishing Test August 2021</a:t>
            </a:r>
            <a:endParaRPr kumimoji="0" lang="en-ZA"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xmlns="" id="{B7EECD9C-7182-467F-A058-938CE3D9F0B8}"/>
              </a:ext>
            </a:extLst>
          </p:cNvPr>
          <p:cNvSpPr txBox="1"/>
          <p:nvPr/>
        </p:nvSpPr>
        <p:spPr>
          <a:xfrm>
            <a:off x="5069498" y="5920836"/>
            <a:ext cx="6371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mn-cs"/>
              </a:rPr>
              <a:t>The failures refer to the users that clicked on the simulated phishing email.</a:t>
            </a:r>
          </a:p>
        </p:txBody>
      </p:sp>
    </p:spTree>
    <p:extLst>
      <p:ext uri="{BB962C8B-B14F-4D97-AF65-F5344CB8AC3E}">
        <p14:creationId xmlns:p14="http://schemas.microsoft.com/office/powerpoint/2010/main" xmlns="" val="322273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D849DB5-DCA3-441E-873E-D4788CE9DD02}"/>
              </a:ext>
            </a:extLst>
          </p:cNvPr>
          <p:cNvSpPr>
            <a:spLocks noGrp="1"/>
          </p:cNvSpPr>
          <p:nvPr>
            <p:ph type="body" sz="quarter" idx="12"/>
          </p:nvPr>
        </p:nvSpPr>
        <p:spPr/>
        <p:txBody>
          <a:bodyPr/>
          <a:lstStyle/>
          <a:p>
            <a:r>
              <a:rPr lang="en-US" dirty="0"/>
              <a:t>Working  From Home/ Endpoint Risk areas</a:t>
            </a:r>
          </a:p>
        </p:txBody>
      </p:sp>
    </p:spTree>
    <p:extLst>
      <p:ext uri="{BB962C8B-B14F-4D97-AF65-F5344CB8AC3E}">
        <p14:creationId xmlns:p14="http://schemas.microsoft.com/office/powerpoint/2010/main" xmlns="" val="95423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BA010-3D16-41D5-857B-999BFADB490A}"/>
              </a:ext>
            </a:extLst>
          </p:cNvPr>
          <p:cNvSpPr>
            <a:spLocks noGrp="1"/>
          </p:cNvSpPr>
          <p:nvPr>
            <p:ph type="title"/>
          </p:nvPr>
        </p:nvSpPr>
        <p:spPr/>
        <p:txBody>
          <a:bodyPr/>
          <a:lstStyle/>
          <a:p>
            <a:r>
              <a:rPr lang="en-US" dirty="0"/>
              <a:t>Key WFH/Endpoint risk areas and mitigation actions</a:t>
            </a:r>
          </a:p>
        </p:txBody>
      </p:sp>
      <p:sp>
        <p:nvSpPr>
          <p:cNvPr id="3" name="Slide Number Placeholder 2">
            <a:extLst>
              <a:ext uri="{FF2B5EF4-FFF2-40B4-BE49-F238E27FC236}">
                <a16:creationId xmlns:a16="http://schemas.microsoft.com/office/drawing/2014/main" xmlns="" id="{8770F3F8-261E-45FC-AF4D-5BC8524E9F1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graphicFrame>
        <p:nvGraphicFramePr>
          <p:cNvPr id="7" name="Table 7">
            <a:extLst>
              <a:ext uri="{FF2B5EF4-FFF2-40B4-BE49-F238E27FC236}">
                <a16:creationId xmlns:a16="http://schemas.microsoft.com/office/drawing/2014/main" xmlns="" id="{2989DDCF-C495-4F14-BDFC-F3EFED9861C7}"/>
              </a:ext>
            </a:extLst>
          </p:cNvPr>
          <p:cNvGraphicFramePr>
            <a:graphicFrameLocks noGrp="1"/>
          </p:cNvGraphicFramePr>
          <p:nvPr>
            <p:extLst>
              <p:ext uri="{D42A27DB-BD31-4B8C-83A1-F6EECF244321}">
                <p14:modId xmlns:p14="http://schemas.microsoft.com/office/powerpoint/2010/main" xmlns="" val="1358346752"/>
              </p:ext>
            </p:extLst>
          </p:nvPr>
        </p:nvGraphicFramePr>
        <p:xfrm>
          <a:off x="322290" y="1124745"/>
          <a:ext cx="11336310" cy="5428456"/>
        </p:xfrm>
        <a:graphic>
          <a:graphicData uri="http://schemas.openxmlformats.org/drawingml/2006/table">
            <a:tbl>
              <a:tblPr firstRow="1" bandRow="1">
                <a:tableStyleId>{073A0DAA-6AF3-43AB-8588-CEC1D06C72B9}</a:tableStyleId>
              </a:tblPr>
              <a:tblGrid>
                <a:gridCol w="2483114">
                  <a:extLst>
                    <a:ext uri="{9D8B030D-6E8A-4147-A177-3AD203B41FA5}">
                      <a16:colId xmlns:a16="http://schemas.microsoft.com/office/drawing/2014/main" xmlns="" val="4286519229"/>
                    </a:ext>
                  </a:extLst>
                </a:gridCol>
                <a:gridCol w="8853196">
                  <a:extLst>
                    <a:ext uri="{9D8B030D-6E8A-4147-A177-3AD203B41FA5}">
                      <a16:colId xmlns:a16="http://schemas.microsoft.com/office/drawing/2014/main" xmlns="" val="2020221822"/>
                    </a:ext>
                  </a:extLst>
                </a:gridCol>
              </a:tblGrid>
              <a:tr h="435615">
                <a:tc>
                  <a:txBody>
                    <a:bodyPr/>
                    <a:lstStyle/>
                    <a:p>
                      <a:r>
                        <a:rPr lang="en-US" sz="1600" dirty="0"/>
                        <a:t>Key risk areas</a:t>
                      </a:r>
                    </a:p>
                  </a:txBody>
                  <a:tcPr>
                    <a:solidFill>
                      <a:schemeClr val="tx2"/>
                    </a:solidFill>
                  </a:tcPr>
                </a:tc>
                <a:tc>
                  <a:txBody>
                    <a:bodyPr/>
                    <a:lstStyle/>
                    <a:p>
                      <a:r>
                        <a:rPr lang="en-US" sz="1600" dirty="0"/>
                        <a:t>Controls/ Mitigating actions</a:t>
                      </a:r>
                    </a:p>
                  </a:txBody>
                  <a:tcPr>
                    <a:solidFill>
                      <a:schemeClr val="tx2"/>
                    </a:solidFill>
                  </a:tcPr>
                </a:tc>
                <a:extLst>
                  <a:ext uri="{0D108BD9-81ED-4DB2-BD59-A6C34878D82A}">
                    <a16:rowId xmlns:a16="http://schemas.microsoft.com/office/drawing/2014/main" xmlns="" val="1161632083"/>
                  </a:ext>
                </a:extLst>
              </a:tr>
              <a:tr h="959161">
                <a:tc>
                  <a:txBody>
                    <a:bodyPr/>
                    <a:lstStyle/>
                    <a:p>
                      <a:r>
                        <a:rPr lang="en-US" sz="1400" dirty="0">
                          <a:solidFill>
                            <a:schemeClr val="tx2"/>
                          </a:solidFill>
                        </a:rPr>
                        <a:t>Unmanaged endpoint devices </a:t>
                      </a:r>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400" dirty="0">
                          <a:solidFill>
                            <a:schemeClr val="tx2"/>
                          </a:solidFill>
                        </a:rPr>
                        <a:t>Monitor state of endpoints on security dashboards</a:t>
                      </a:r>
                    </a:p>
                    <a:p>
                      <a:pPr marL="285750" indent="-285750">
                        <a:buFont typeface="Arial" panose="020B0604020202020204" pitchFamily="34" charset="0"/>
                        <a:buChar char="•"/>
                      </a:pPr>
                      <a:r>
                        <a:rPr lang="en-US" sz="1400" dirty="0">
                          <a:solidFill>
                            <a:schemeClr val="tx2"/>
                          </a:solidFill>
                        </a:rPr>
                        <a:t>Log calls for troubleshooting of endpoint devices that are active on the network </a:t>
                      </a:r>
                    </a:p>
                    <a:p>
                      <a:pPr marL="285750" indent="-285750">
                        <a:buFont typeface="Arial" panose="020B0604020202020204" pitchFamily="34" charset="0"/>
                        <a:buChar char="•"/>
                      </a:pPr>
                      <a:r>
                        <a:rPr lang="en-US" sz="1400" dirty="0">
                          <a:solidFill>
                            <a:schemeClr val="tx2"/>
                          </a:solidFill>
                        </a:rPr>
                        <a:t>Corporate Communication requesting users to bring their devices to work as they return to the office </a:t>
                      </a:r>
                    </a:p>
                  </a:txBody>
                  <a:tcPr/>
                </a:tc>
                <a:extLst>
                  <a:ext uri="{0D108BD9-81ED-4DB2-BD59-A6C34878D82A}">
                    <a16:rowId xmlns:a16="http://schemas.microsoft.com/office/drawing/2014/main" xmlns="" val="2020101357"/>
                  </a:ext>
                </a:extLst>
              </a:tr>
              <a:tr h="959161">
                <a:tc>
                  <a:txBody>
                    <a:bodyPr/>
                    <a:lstStyle/>
                    <a:p>
                      <a:r>
                        <a:rPr lang="en-US" sz="1400" dirty="0">
                          <a:solidFill>
                            <a:schemeClr val="tx2"/>
                          </a:solidFill>
                        </a:rPr>
                        <a:t>Managed devices not receiving updates</a:t>
                      </a:r>
                    </a:p>
                  </a:txBody>
                  <a:tcPr>
                    <a:solidFill>
                      <a:schemeClr val="accent2">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Monitor state of endpoints on security dashboards</a:t>
                      </a:r>
                    </a:p>
                    <a:p>
                      <a:pPr marL="285750" indent="-285750">
                        <a:buFont typeface="Arial" panose="020B0604020202020204" pitchFamily="34" charset="0"/>
                        <a:buChar char="•"/>
                      </a:pPr>
                      <a:r>
                        <a:rPr lang="en-US" sz="1400" dirty="0">
                          <a:solidFill>
                            <a:schemeClr val="tx2"/>
                          </a:solidFill>
                        </a:rPr>
                        <a:t>Implement MS Intune (Co-management) for Windows 10 computers that meet the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Corporate Communication –encourage  users to bring their devices to work as they return to the office </a:t>
                      </a:r>
                    </a:p>
                  </a:txBody>
                  <a:tcPr/>
                </a:tc>
                <a:extLst>
                  <a:ext uri="{0D108BD9-81ED-4DB2-BD59-A6C34878D82A}">
                    <a16:rowId xmlns:a16="http://schemas.microsoft.com/office/drawing/2014/main" xmlns="" val="3128932111"/>
                  </a:ext>
                </a:extLst>
              </a:tr>
              <a:tr h="525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Risk of laptop/desktop theft</a:t>
                      </a:r>
                    </a:p>
                  </a:txBody>
                  <a:tcPr>
                    <a:solidFill>
                      <a:schemeClr val="accent2">
                        <a:lumMod val="60000"/>
                        <a:lumOff val="40000"/>
                      </a:schemeClr>
                    </a:solidFill>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tx2"/>
                          </a:solidFill>
                        </a:rPr>
                        <a:t>Implement MS Bitlocker to encrypt files</a:t>
                      </a:r>
                    </a:p>
                    <a:p>
                      <a:pPr marL="285750" indent="-285750" algn="l" defTabSz="914400" rtl="0" eaLnBrk="1" latinLnBrk="0" hangingPunct="1">
                        <a:buFont typeface="Arial" panose="020B0604020202020204" pitchFamily="34" charset="0"/>
                        <a:buChar char="•"/>
                      </a:pPr>
                      <a:r>
                        <a:rPr lang="en-US" sz="1400" kern="1200" dirty="0">
                          <a:solidFill>
                            <a:schemeClr val="tx2"/>
                          </a:solidFill>
                        </a:rPr>
                        <a:t>Encourage the use of OneDrive for Business for information protection and encryption</a:t>
                      </a:r>
                      <a:endParaRPr lang="en-US" sz="1400" kern="1200" dirty="0">
                        <a:solidFill>
                          <a:schemeClr val="tx2"/>
                        </a:solidFill>
                        <a:latin typeface="+mn-lt"/>
                        <a:ea typeface="+mn-ea"/>
                        <a:cs typeface="+mn-cs"/>
                      </a:endParaRPr>
                    </a:p>
                  </a:txBody>
                  <a:tcPr/>
                </a:tc>
                <a:extLst>
                  <a:ext uri="{0D108BD9-81ED-4DB2-BD59-A6C34878D82A}">
                    <a16:rowId xmlns:a16="http://schemas.microsoft.com/office/drawing/2014/main" xmlns="" val="2244548205"/>
                  </a:ext>
                </a:extLst>
              </a:tr>
              <a:tr h="1392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Potential cases of accounts being compromised</a:t>
                      </a:r>
                      <a:endParaRPr lang="en-US" sz="1400" b="0" dirty="0">
                        <a:solidFill>
                          <a:schemeClr val="tx2"/>
                        </a:solidFill>
                      </a:endParaRPr>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400" dirty="0">
                          <a:solidFill>
                            <a:schemeClr val="tx2"/>
                          </a:solidFill>
                        </a:rPr>
                        <a:t>Monitor alerts on Azure Security Centre</a:t>
                      </a:r>
                    </a:p>
                    <a:p>
                      <a:pPr marL="285750" indent="-285750">
                        <a:buFont typeface="Arial" panose="020B0604020202020204" pitchFamily="34" charset="0"/>
                        <a:buChar char="•"/>
                      </a:pPr>
                      <a:r>
                        <a:rPr lang="en-US" sz="1400" dirty="0">
                          <a:solidFill>
                            <a:schemeClr val="tx2"/>
                          </a:solidFill>
                        </a:rPr>
                        <a:t>Remediate risks and prevent incidents on the  Cloud Application Security Portal</a:t>
                      </a:r>
                    </a:p>
                    <a:p>
                      <a:pPr marL="285750" indent="-285750">
                        <a:buFont typeface="Arial" panose="020B0604020202020204" pitchFamily="34" charset="0"/>
                        <a:buChar char="•"/>
                      </a:pPr>
                      <a:r>
                        <a:rPr lang="en-US" sz="1400" dirty="0">
                          <a:solidFill>
                            <a:schemeClr val="tx2"/>
                          </a:solidFill>
                        </a:rPr>
                        <a:t>Perform Azure AD Identity Protection</a:t>
                      </a:r>
                    </a:p>
                    <a:p>
                      <a:pPr marL="285750" indent="-285750">
                        <a:buFont typeface="Arial" panose="020B0604020202020204" pitchFamily="34" charset="0"/>
                        <a:buChar char="•"/>
                      </a:pPr>
                      <a:r>
                        <a:rPr lang="en-US" sz="1400" dirty="0">
                          <a:solidFill>
                            <a:schemeClr val="tx2"/>
                          </a:solidFill>
                        </a:rPr>
                        <a:t>Multifactor Authentication for 2</a:t>
                      </a:r>
                      <a:r>
                        <a:rPr lang="en-US" sz="1400" baseline="30000" dirty="0">
                          <a:solidFill>
                            <a:schemeClr val="tx2"/>
                          </a:solidFill>
                        </a:rPr>
                        <a:t>nd</a:t>
                      </a:r>
                      <a:r>
                        <a:rPr lang="en-US" sz="1400" dirty="0">
                          <a:solidFill>
                            <a:schemeClr val="tx2"/>
                          </a:solidFill>
                        </a:rPr>
                        <a:t> layer of security</a:t>
                      </a:r>
                    </a:p>
                    <a:p>
                      <a:pPr marL="285750" indent="-285750">
                        <a:buFont typeface="Arial" panose="020B0604020202020204" pitchFamily="34" charset="0"/>
                        <a:buChar char="•"/>
                      </a:pPr>
                      <a:r>
                        <a:rPr lang="en-US" sz="1400" dirty="0">
                          <a:solidFill>
                            <a:schemeClr val="tx2"/>
                          </a:solidFill>
                        </a:rPr>
                        <a:t>Apply conditional access by enforcing conditions when accessing O365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2"/>
                          </a:solidFill>
                        </a:rPr>
                        <a:t>Security Awareness campaign to influence user behavior</a:t>
                      </a:r>
                    </a:p>
                  </a:txBody>
                  <a:tcPr/>
                </a:tc>
                <a:extLst>
                  <a:ext uri="{0D108BD9-81ED-4DB2-BD59-A6C34878D82A}">
                    <a16:rowId xmlns:a16="http://schemas.microsoft.com/office/drawing/2014/main" xmlns="" val="3597830244"/>
                  </a:ext>
                </a:extLst>
              </a:tr>
              <a:tr h="578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Non supported operating systems (Windows 7)</a:t>
                      </a:r>
                      <a:endParaRPr lang="en-US" sz="1400" b="0" dirty="0">
                        <a:solidFill>
                          <a:schemeClr val="tx2"/>
                        </a:solidFill>
                      </a:endParaRPr>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400" dirty="0">
                          <a:solidFill>
                            <a:schemeClr val="tx2"/>
                          </a:solidFill>
                        </a:rPr>
                        <a:t>Running a project to upgrade endpoint devices to Win 10</a:t>
                      </a:r>
                    </a:p>
                  </a:txBody>
                  <a:tcPr/>
                </a:tc>
                <a:extLst>
                  <a:ext uri="{0D108BD9-81ED-4DB2-BD59-A6C34878D82A}">
                    <a16:rowId xmlns:a16="http://schemas.microsoft.com/office/drawing/2014/main" xmlns="" val="1831462940"/>
                  </a:ext>
                </a:extLst>
              </a:tr>
              <a:tr h="578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2"/>
                          </a:solidFill>
                        </a:rPr>
                        <a:t>Comprehensive Email Filtering Services</a:t>
                      </a:r>
                      <a:endParaRPr lang="en-US" sz="1400" b="0" kern="1200" dirty="0">
                        <a:solidFill>
                          <a:schemeClr val="tx2"/>
                        </a:solidFill>
                        <a:latin typeface="+mn-lt"/>
                        <a:ea typeface="+mn-ea"/>
                        <a:cs typeface="+mn-cs"/>
                      </a:endParaRPr>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400" kern="1200" dirty="0">
                          <a:solidFill>
                            <a:schemeClr val="tx2"/>
                          </a:solidFill>
                        </a:rPr>
                        <a:t>All emails internal and external are now been scanned by an advanced email filtering service</a:t>
                      </a:r>
                      <a:endParaRPr lang="en-US" sz="1400" b="0" kern="1200" dirty="0">
                        <a:solidFill>
                          <a:schemeClr val="tx2"/>
                        </a:solidFill>
                        <a:latin typeface="+mn-lt"/>
                        <a:ea typeface="+mn-ea"/>
                        <a:cs typeface="+mn-cs"/>
                      </a:endParaRPr>
                    </a:p>
                  </a:txBody>
                  <a:tcPr/>
                </a:tc>
                <a:extLst>
                  <a:ext uri="{0D108BD9-81ED-4DB2-BD59-A6C34878D82A}">
                    <a16:rowId xmlns:a16="http://schemas.microsoft.com/office/drawing/2014/main" xmlns="" val="3860074492"/>
                  </a:ext>
                </a:extLst>
              </a:tr>
            </a:tbl>
          </a:graphicData>
        </a:graphic>
      </p:graphicFrame>
    </p:spTree>
    <p:extLst>
      <p:ext uri="{BB962C8B-B14F-4D97-AF65-F5344CB8AC3E}">
        <p14:creationId xmlns:p14="http://schemas.microsoft.com/office/powerpoint/2010/main" xmlns="" val="9021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299DCFA-895F-4D6A-85D1-924307829857}"/>
              </a:ext>
            </a:extLst>
          </p:cNvPr>
          <p:cNvSpPr>
            <a:spLocks noGrp="1"/>
          </p:cNvSpPr>
          <p:nvPr>
            <p:ph type="body" sz="quarter" idx="12"/>
          </p:nvPr>
        </p:nvSpPr>
        <p:spPr/>
        <p:txBody>
          <a:bodyPr/>
          <a:lstStyle/>
          <a:p>
            <a:r>
              <a:rPr lang="en-US" dirty="0"/>
              <a:t>User Awareness Campaigns</a:t>
            </a:r>
          </a:p>
        </p:txBody>
      </p:sp>
    </p:spTree>
    <p:extLst>
      <p:ext uri="{BB962C8B-B14F-4D97-AF65-F5344CB8AC3E}">
        <p14:creationId xmlns:p14="http://schemas.microsoft.com/office/powerpoint/2010/main" xmlns="" val="616641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NEW look ! Emailer and Theme for May 2022 </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extBox 5">
            <a:extLst>
              <a:ext uri="{FF2B5EF4-FFF2-40B4-BE49-F238E27FC236}">
                <a16:creationId xmlns:a16="http://schemas.microsoft.com/office/drawing/2014/main" xmlns="" id="{9FB58003-53DC-4939-9FC9-30F95FDA00C7}"/>
              </a:ext>
            </a:extLst>
          </p:cNvPr>
          <p:cNvSpPr txBox="1"/>
          <p:nvPr/>
        </p:nvSpPr>
        <p:spPr>
          <a:xfrm>
            <a:off x="1703512" y="1184445"/>
            <a:ext cx="878497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7" name="Picture 6" descr="Diagram&#10;&#10;Description automatically generated">
            <a:extLst>
              <a:ext uri="{FF2B5EF4-FFF2-40B4-BE49-F238E27FC236}">
                <a16:creationId xmlns:a16="http://schemas.microsoft.com/office/drawing/2014/main" xmlns="" id="{C0B5EB43-7C86-4262-9A16-C6AD208E1F5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1123" y="1322944"/>
            <a:ext cx="9697365" cy="4964317"/>
          </a:xfrm>
          <a:prstGeom prst="rect">
            <a:avLst/>
          </a:prstGeom>
        </p:spPr>
      </p:pic>
      <p:sp>
        <p:nvSpPr>
          <p:cNvPr id="15" name="Rectangle 77">
            <a:extLst>
              <a:ext uri="{FF2B5EF4-FFF2-40B4-BE49-F238E27FC236}">
                <a16:creationId xmlns:a16="http://schemas.microsoft.com/office/drawing/2014/main" xmlns="" id="{20E8B183-3127-4F28-ADC8-B35B4EE367CC}"/>
              </a:ext>
            </a:extLst>
          </p:cNvPr>
          <p:cNvSpPr>
            <a:spLocks noChangeArrowheads="1"/>
          </p:cNvSpPr>
          <p:nvPr>
            <p:custDataLst>
              <p:tags r:id="rId1"/>
            </p:custDataLst>
          </p:nvPr>
        </p:nvSpPr>
        <p:spPr bwMode="auto">
          <a:xfrm>
            <a:off x="5567080" y="5156308"/>
            <a:ext cx="258764" cy="258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5AA2AE"/>
                </a:solidFill>
                <a:effectLst/>
                <a:uLnTx/>
                <a:uFillTx/>
                <a:latin typeface="Wingdings" pitchFamily="2" charset="2"/>
                <a:ea typeface="+mn-ea"/>
                <a:cs typeface="+mn-cs"/>
              </a:rPr>
              <a:t>ü </a:t>
            </a:r>
          </a:p>
        </p:txBody>
      </p:sp>
    </p:spTree>
    <p:extLst>
      <p:ext uri="{BB962C8B-B14F-4D97-AF65-F5344CB8AC3E}">
        <p14:creationId xmlns:p14="http://schemas.microsoft.com/office/powerpoint/2010/main" xmlns="" val="16765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6075B-0EA3-4A21-8789-2066872797A4}"/>
              </a:ext>
            </a:extLst>
          </p:cNvPr>
          <p:cNvSpPr>
            <a:spLocks noGrp="1"/>
          </p:cNvSpPr>
          <p:nvPr>
            <p:ph type="title"/>
          </p:nvPr>
        </p:nvSpPr>
        <p:spPr>
          <a:xfrm>
            <a:off x="381000" y="370841"/>
            <a:ext cx="11285931" cy="391159"/>
          </a:xfrm>
        </p:spPr>
        <p:txBody>
          <a:bodyPr>
            <a:normAutofit/>
          </a:bodyPr>
          <a:lstStyle/>
          <a:p>
            <a:r>
              <a:rPr lang="en-US" dirty="0">
                <a:solidFill>
                  <a:schemeClr val="tx2"/>
                </a:solidFill>
              </a:rPr>
              <a:t>Broadband Fundamentals</a:t>
            </a:r>
          </a:p>
        </p:txBody>
      </p:sp>
      <p:sp>
        <p:nvSpPr>
          <p:cNvPr id="4" name="Slide Number Placeholder 3">
            <a:extLst>
              <a:ext uri="{FF2B5EF4-FFF2-40B4-BE49-F238E27FC236}">
                <a16:creationId xmlns:a16="http://schemas.microsoft.com/office/drawing/2014/main" xmlns="" id="{1E09DF63-1E0C-4797-B9B6-1BCB964545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540" b="0" i="0" u="none" strike="noStrike" kern="1200" cap="none" spc="0" normalizeH="0" baseline="0" noProof="0" smtClean="0">
                <a:ln>
                  <a:noFill/>
                </a:ln>
                <a:solidFill>
                  <a:srgbClr val="1F497D"/>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540" b="0"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8" name="Text Placeholder 6">
            <a:extLst>
              <a:ext uri="{FF2B5EF4-FFF2-40B4-BE49-F238E27FC236}">
                <a16:creationId xmlns:a16="http://schemas.microsoft.com/office/drawing/2014/main" xmlns="" id="{B637EDCC-983D-4D46-A279-7BA3ECB9AD68}"/>
              </a:ext>
            </a:extLst>
          </p:cNvPr>
          <p:cNvSpPr txBox="1">
            <a:spLocks/>
          </p:cNvSpPr>
          <p:nvPr/>
        </p:nvSpPr>
        <p:spPr>
          <a:xfrm>
            <a:off x="403228" y="1127255"/>
            <a:ext cx="11331572" cy="5044945"/>
          </a:xfrm>
          <a:prstGeom prst="rect">
            <a:avLst/>
          </a:prstGeom>
          <a:solidFill>
            <a:schemeClr val="bg1">
              <a:lumMod val="95000"/>
            </a:schemeClr>
          </a:solidFill>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mn-cs"/>
              </a:rPr>
              <a:t>What is Broadband?</a:t>
            </a:r>
          </a:p>
          <a:p>
            <a:pPr marL="353416" marR="0" lvl="0" indent="-353416"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Broadband is a Wide Area Network (WAN) technology that provides network connectivity at WCG sites. </a:t>
            </a:r>
          </a:p>
          <a:p>
            <a:pPr marL="353416" marR="0" lvl="0" indent="-353416"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Broadband is high-speed connectivity, regarded as minimum speeds of 10Mbps (upload and download – symmetrical).</a:t>
            </a:r>
          </a:p>
          <a:p>
            <a:pPr marL="353416" marR="0" lvl="0" indent="-353416"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It enables the WCG to conduct its business digitally and use tools such as email, the Internet, MS Teams and other digital applications. </a:t>
            </a:r>
          </a:p>
          <a:p>
            <a:pPr marL="353416" marR="0" lvl="0" indent="-353416"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Broadband speeds are particularly important in the health and education environments for transmitting radiography/radiology images and facilitating e-learning.</a:t>
            </a:r>
          </a:p>
          <a:p>
            <a:pPr marR="0" lvl="0" algn="l" defTabSz="914400" rtl="0" eaLnBrk="1" fontAlgn="auto" latinLnBrk="0" hangingPunct="1">
              <a:lnSpc>
                <a:spcPct val="100000"/>
              </a:lnSpc>
              <a:spcBef>
                <a:spcPts val="600"/>
              </a:spcBef>
              <a:spcAft>
                <a:spcPts val="0"/>
              </a:spcAft>
              <a:buClrTx/>
              <a:buSzTx/>
              <a:tabLst/>
              <a:defRPr/>
            </a:pPr>
            <a:endParaRPr lang="en-US" sz="1600" kern="0" dirty="0">
              <a:solidFill>
                <a:prstClr val="black"/>
              </a:solidFill>
              <a:latin typeface="Calibri"/>
            </a:endParaRPr>
          </a:p>
          <a:p>
            <a:pPr marR="0" lvl="0" algn="l" defTabSz="914400" rtl="0" eaLnBrk="1" fontAlgn="auto" latinLnBrk="0" hangingPunct="1">
              <a:lnSpc>
                <a:spcPct val="100000"/>
              </a:lnSpc>
              <a:spcBef>
                <a:spcPts val="600"/>
              </a:spcBef>
              <a:spcAft>
                <a:spcPts val="0"/>
              </a:spcAft>
              <a:buClrTx/>
              <a:buSzTx/>
              <a:tabLst/>
              <a:defRPr/>
            </a:pPr>
            <a:r>
              <a:rPr kumimoji="0" lang="en-US" sz="1600" b="1" i="0" u="none" strike="noStrike" kern="0" cap="none" spc="0" normalizeH="0" baseline="0" noProof="0" dirty="0">
                <a:ln>
                  <a:noFill/>
                </a:ln>
                <a:solidFill>
                  <a:prstClr val="black"/>
                </a:solidFill>
                <a:effectLst/>
                <a:uLnTx/>
                <a:uFillTx/>
                <a:latin typeface="Calibri"/>
                <a:ea typeface="+mn-ea"/>
                <a:cs typeface="+mn-cs"/>
              </a:rPr>
              <a:t>WCG Broadband Strategic Framework</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kern="0" dirty="0">
                <a:solidFill>
                  <a:prstClr val="black"/>
                </a:solidFill>
                <a:latin typeface="Calibri"/>
              </a:rPr>
              <a:t>The WCG Broadband Strategic Framework, approved by Provincial Cabinet in 2011, set out to create an enabling environment for the creation of broadband infrastructure and skills to:</a:t>
            </a:r>
          </a:p>
          <a:p>
            <a:pPr marL="742950" lvl="1" indent="-285750">
              <a:spcBef>
                <a:spcPts val="600"/>
              </a:spcBef>
              <a:buFont typeface="Courier New" panose="02070309020205020404" pitchFamily="49" charset="0"/>
              <a:buChar char="o"/>
              <a:defRPr/>
            </a:pPr>
            <a:r>
              <a:rPr kumimoji="0" lang="en-US" sz="1600" b="0" i="0" u="none" strike="noStrike" kern="0" cap="none" spc="0" normalizeH="0" baseline="0" noProof="0" dirty="0">
                <a:ln>
                  <a:noFill/>
                </a:ln>
                <a:solidFill>
                  <a:prstClr val="black"/>
                </a:solidFill>
                <a:effectLst/>
                <a:uLnTx/>
                <a:uFillTx/>
                <a:latin typeface="Calibri"/>
                <a:ea typeface="+mn-ea"/>
                <a:cs typeface="+mn-cs"/>
              </a:rPr>
              <a:t>Improve provincial and local government service delivery (connected government)</a:t>
            </a:r>
          </a:p>
          <a:p>
            <a:pPr marL="742950" lvl="1" indent="-285750">
              <a:spcBef>
                <a:spcPts val="600"/>
              </a:spcBef>
              <a:buFont typeface="Courier New" panose="02070309020205020404" pitchFamily="49" charset="0"/>
              <a:buChar char="o"/>
              <a:defRPr/>
            </a:pPr>
            <a:r>
              <a:rPr lang="en-US" sz="1600" kern="0" dirty="0">
                <a:solidFill>
                  <a:prstClr val="black"/>
                </a:solidFill>
                <a:latin typeface="Calibri"/>
              </a:rPr>
              <a:t>Improve citizens’ access to communications infrastructure, information and opportunities – broadening their participation in society (connected citizens); and</a:t>
            </a:r>
          </a:p>
          <a:p>
            <a:pPr marL="742950" lvl="1" indent="-285750">
              <a:spcBef>
                <a:spcPts val="600"/>
              </a:spcBef>
              <a:buFont typeface="Courier New" panose="02070309020205020404" pitchFamily="49" charset="0"/>
              <a:buChar char="o"/>
              <a:defRPr/>
            </a:pPr>
            <a:r>
              <a:rPr kumimoji="0" lang="en-US" sz="1600" b="0" i="0" u="none" strike="noStrike" kern="0" cap="none" spc="0" normalizeH="0" baseline="0" noProof="0" dirty="0">
                <a:ln>
                  <a:noFill/>
                </a:ln>
                <a:solidFill>
                  <a:prstClr val="black"/>
                </a:solidFill>
                <a:effectLst/>
                <a:uLnTx/>
                <a:uFillTx/>
                <a:latin typeface="Calibri"/>
                <a:ea typeface="+mn-ea"/>
                <a:cs typeface="+mn-cs"/>
              </a:rPr>
              <a:t>Increase access to new opportunities and markets, while making the Western Cape business environment more competitive and open for new kinds of service-oriented businesses (connected economy).</a:t>
            </a:r>
          </a:p>
          <a:p>
            <a:pPr marR="0" lvl="0" algn="l" defTabSz="914400" rtl="0" eaLnBrk="1" fontAlgn="auto" latinLnBrk="0" hangingPunct="1">
              <a:lnSpc>
                <a:spcPct val="100000"/>
              </a:lnSpc>
              <a:spcBef>
                <a:spcPts val="60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37516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Century Gothic"/>
              </a:rPr>
              <a:t> Spear Phishing – 30/05/2022 – 30/06/2022</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TextBox 9">
            <a:extLst>
              <a:ext uri="{FF2B5EF4-FFF2-40B4-BE49-F238E27FC236}">
                <a16:creationId xmlns:a16="http://schemas.microsoft.com/office/drawing/2014/main" xmlns="" id="{B799E7EB-AD79-44E5-A1AE-A7AFDD323193}"/>
              </a:ext>
            </a:extLst>
          </p:cNvPr>
          <p:cNvSpPr txBox="1"/>
          <p:nvPr/>
        </p:nvSpPr>
        <p:spPr>
          <a:xfrm>
            <a:off x="642937" y="1114816"/>
            <a:ext cx="10929937" cy="43396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theme for May's Cyber Security Awareness is </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Spear Phishing.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campaign will be deployed to all WCG users on the </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30th May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and will close on </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30 June 2022. </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Users will additionally be notified about the campaign via a Corporate Communications emailer that will be sent on before the launch of the campaign.</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lt"/>
                <a:cs typeface="+mn-lt"/>
              </a:rPr>
              <a:t>The WCG has experienced incidents in the past where users from various departments were specifically targeted and solicited for confidential information. Hence the need to create user awareness around this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lt"/>
              <a:cs typeface="+mn-lt"/>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entury Gothic"/>
                <a:ea typeface="+mn-lt"/>
                <a:cs typeface="+mn-lt"/>
              </a:rPr>
              <a:t>The aim of this campaign is to explain what spear phishing is, to help users identify potential threats, and how to protect yourself from becoming a spear phishing victim. This bite-sized video ends with a 5-question multiple choice quiz to test the users' knowledge.  The video is produced in South Africa and stars local comedian Jason Goliath.</a:t>
            </a:r>
            <a:endParaRPr kumimoji="0" lang="en-GB" sz="1800" b="1" i="0" u="none" strike="noStrike" kern="1200" cap="none" spc="0" normalizeH="0" baseline="0" noProof="0" dirty="0">
              <a:ln>
                <a:noFill/>
              </a:ln>
              <a:solidFill>
                <a:prstClr val="black"/>
              </a:solidFill>
              <a:effectLst/>
              <a:uLnTx/>
              <a:uFillTx/>
              <a:latin typeface="Century Gothic" pitchFamily="34" charset="0"/>
              <a:ea typeface="+mn-lt"/>
              <a:cs typeface="+mn-lt"/>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lt"/>
              <a:cs typeface="+mn-lt"/>
            </a:endParaRP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prstClr val="black"/>
              </a:solidFill>
              <a:effectLst/>
              <a:uLnTx/>
              <a:uFillTx/>
              <a:latin typeface="Century Gothic"/>
              <a:ea typeface="+mn-lt"/>
              <a:cs typeface="+mn-lt"/>
            </a:endParaRPr>
          </a:p>
        </p:txBody>
      </p:sp>
    </p:spTree>
    <p:extLst>
      <p:ext uri="{BB962C8B-B14F-4D97-AF65-F5344CB8AC3E}">
        <p14:creationId xmlns:p14="http://schemas.microsoft.com/office/powerpoint/2010/main" xmlns="" val="349591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xmlns="" id="{FB8CEA51-928E-B810-939F-7927E0721ED5}"/>
              </a:ext>
            </a:extLst>
          </p:cNvPr>
          <p:cNvSpPr txBox="1">
            <a:spLocks/>
          </p:cNvSpPr>
          <p:nvPr/>
        </p:nvSpPr>
        <p:spPr>
          <a:xfrm>
            <a:off x="4069749" y="2926847"/>
            <a:ext cx="7101024" cy="1008014"/>
          </a:xfrm>
          <a:prstGeom prst="rect">
            <a:avLst/>
          </a:prstGeom>
          <a:solidFill>
            <a:schemeClr val="accent4">
              <a:lumMod val="20000"/>
              <a:lumOff val="80000"/>
            </a:schemeClr>
          </a:solidFill>
        </p:spPr>
        <p:txBody>
          <a:bodyPr lIns="360000" tIns="72000" rIns="72000" bIns="72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July – How Scammers Work </a:t>
            </a:r>
          </a:p>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August – Social Media Overshare   </a:t>
            </a:r>
          </a:p>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September – Protection of Personal Information </a:t>
            </a:r>
          </a:p>
        </p:txBody>
      </p:sp>
      <p:sp>
        <p:nvSpPr>
          <p:cNvPr id="2" name="Title 1">
            <a:extLst>
              <a:ext uri="{FF2B5EF4-FFF2-40B4-BE49-F238E27FC236}">
                <a16:creationId xmlns:a16="http://schemas.microsoft.com/office/drawing/2014/main" xmlns="" id="{E82E90F8-388C-4887-890A-EECE076272AB}"/>
              </a:ext>
            </a:extLst>
          </p:cNvPr>
          <p:cNvSpPr>
            <a:spLocks noGrp="1"/>
          </p:cNvSpPr>
          <p:nvPr>
            <p:ph type="title"/>
          </p:nvPr>
        </p:nvSpPr>
        <p:spPr/>
        <p:txBody>
          <a:bodyPr/>
          <a:lstStyle/>
          <a:p>
            <a:r>
              <a:rPr lang="en-US" dirty="0"/>
              <a:t>Upcoming themes</a:t>
            </a:r>
          </a:p>
        </p:txBody>
      </p:sp>
      <p:sp>
        <p:nvSpPr>
          <p:cNvPr id="3" name="Slide Number Placeholder 2">
            <a:extLst>
              <a:ext uri="{FF2B5EF4-FFF2-40B4-BE49-F238E27FC236}">
                <a16:creationId xmlns:a16="http://schemas.microsoft.com/office/drawing/2014/main" xmlns="" id="{6EB67ACF-05A4-475F-A0CD-E6EE47ADA22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srgbClr val="242852"/>
              </a:solidFill>
              <a:effectLst/>
              <a:uLnTx/>
              <a:uFillTx/>
              <a:latin typeface="Century Gothic" pitchFamily="34" charset="0"/>
              <a:ea typeface="+mn-ea"/>
              <a:cs typeface="+mn-cs"/>
            </a:endParaRPr>
          </a:p>
        </p:txBody>
      </p:sp>
      <p:sp>
        <p:nvSpPr>
          <p:cNvPr id="6" name="Text Placeholder 5">
            <a:extLst>
              <a:ext uri="{FF2B5EF4-FFF2-40B4-BE49-F238E27FC236}">
                <a16:creationId xmlns:a16="http://schemas.microsoft.com/office/drawing/2014/main" xmlns="" id="{D5D349AC-B50C-3136-E4C3-E4A1214F012A}"/>
              </a:ext>
            </a:extLst>
          </p:cNvPr>
          <p:cNvSpPr txBox="1">
            <a:spLocks/>
          </p:cNvSpPr>
          <p:nvPr/>
        </p:nvSpPr>
        <p:spPr>
          <a:xfrm>
            <a:off x="4079776" y="1412874"/>
            <a:ext cx="7090997" cy="1008014"/>
          </a:xfrm>
          <a:prstGeom prst="rect">
            <a:avLst/>
          </a:prstGeom>
          <a:solidFill>
            <a:schemeClr val="accent4">
              <a:lumMod val="20000"/>
              <a:lumOff val="80000"/>
            </a:schemeClr>
          </a:solidFill>
        </p:spPr>
        <p:txBody>
          <a:bodyPr lIns="360000" tIns="72000" rIns="72000" bIns="72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May – Spear Phishing  </a:t>
            </a:r>
          </a:p>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June – Passwords </a:t>
            </a:r>
          </a:p>
        </p:txBody>
      </p:sp>
      <p:sp>
        <p:nvSpPr>
          <p:cNvPr id="7" name="Rechteck 5">
            <a:extLst>
              <a:ext uri="{FF2B5EF4-FFF2-40B4-BE49-F238E27FC236}">
                <a16:creationId xmlns:a16="http://schemas.microsoft.com/office/drawing/2014/main" xmlns="" id="{74B6441B-A33B-1E0F-C5B6-F03D855F0A9A}"/>
              </a:ext>
            </a:extLst>
          </p:cNvPr>
          <p:cNvSpPr>
            <a:spLocks/>
          </p:cNvSpPr>
          <p:nvPr/>
        </p:nvSpPr>
        <p:spPr>
          <a:xfrm>
            <a:off x="793630" y="1412874"/>
            <a:ext cx="2926106" cy="1008014"/>
          </a:xfrm>
          <a:prstGeom prst="rect">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900"/>
              </a:spcAft>
              <a:buClr>
                <a:srgbClr val="629DD1"/>
              </a:buClr>
              <a:buSzPct val="130000"/>
              <a:buFontTx/>
              <a:buNone/>
              <a:tabLst/>
              <a:defRPr/>
            </a:pPr>
            <a:r>
              <a:rPr kumimoji="0" lang="en-GB" sz="1600" b="1" i="0" u="none" strike="noStrike" kern="1200" cap="none" spc="0" normalizeH="0" baseline="0" noProof="0" dirty="0">
                <a:ln>
                  <a:noFill/>
                </a:ln>
                <a:solidFill>
                  <a:prstClr val="white"/>
                </a:solidFill>
                <a:effectLst/>
                <a:uLnTx/>
                <a:uFillTx/>
                <a:latin typeface="Century Gothic"/>
                <a:ea typeface="+mn-ea"/>
                <a:cs typeface="+mn-cs"/>
              </a:rPr>
              <a:t>Quarter 2, 2022</a:t>
            </a:r>
          </a:p>
        </p:txBody>
      </p:sp>
      <p:sp>
        <p:nvSpPr>
          <p:cNvPr id="8" name="AutoShape 6">
            <a:extLst>
              <a:ext uri="{FF2B5EF4-FFF2-40B4-BE49-F238E27FC236}">
                <a16:creationId xmlns:a16="http://schemas.microsoft.com/office/drawing/2014/main" xmlns="" id="{9E37C80C-DC11-9EB8-96BB-16E5FD125AD2}"/>
              </a:ext>
            </a:extLst>
          </p:cNvPr>
          <p:cNvSpPr>
            <a:spLocks noChangeArrowheads="1"/>
          </p:cNvSpPr>
          <p:nvPr/>
        </p:nvSpPr>
        <p:spPr bwMode="auto">
          <a:xfrm rot="5400000">
            <a:off x="3731239" y="1751782"/>
            <a:ext cx="697073" cy="330200"/>
          </a:xfrm>
          <a:prstGeom prst="triangle">
            <a:avLst>
              <a:gd name="adj" fmla="val 50000"/>
            </a:avLst>
          </a:prstGeom>
          <a:solidFill>
            <a:schemeClr val="accent3"/>
          </a:solidFill>
          <a:ln w="28575" algn="ctr">
            <a:solidFill>
              <a:schemeClr val="bg1"/>
            </a:solidFill>
            <a:miter lim="800000"/>
            <a:headEnd/>
            <a:tailEnd/>
          </a:ln>
          <a:effectLst/>
        </p:spPr>
        <p:txBody>
          <a:bodyPr rot="10800000" vert="eaVert" wrap="none" lIns="90000" rIns="72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0" name="Rechteck 5">
            <a:extLst>
              <a:ext uri="{FF2B5EF4-FFF2-40B4-BE49-F238E27FC236}">
                <a16:creationId xmlns:a16="http://schemas.microsoft.com/office/drawing/2014/main" xmlns="" id="{C5364E35-64A1-359B-A517-933F57C86F9B}"/>
              </a:ext>
            </a:extLst>
          </p:cNvPr>
          <p:cNvSpPr>
            <a:spLocks/>
          </p:cNvSpPr>
          <p:nvPr/>
        </p:nvSpPr>
        <p:spPr>
          <a:xfrm>
            <a:off x="793630" y="2916821"/>
            <a:ext cx="2916080" cy="1008014"/>
          </a:xfrm>
          <a:prstGeom prst="rect">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9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entury Gothic"/>
                <a:ea typeface="+mn-lt"/>
                <a:cs typeface="+mn-lt"/>
              </a:rPr>
              <a:t>Quarter 3, 2022</a:t>
            </a:r>
            <a:endParaRPr kumimoji="0" lang="en-US" sz="2400" b="0" i="0" u="none" strike="noStrike" kern="1200" cap="none" spc="0" normalizeH="0" baseline="0" noProof="0" dirty="0">
              <a:ln>
                <a:noFill/>
              </a:ln>
              <a:solidFill>
                <a:prstClr val="white"/>
              </a:solidFill>
              <a:effectLst/>
              <a:uLnTx/>
              <a:uFillTx/>
              <a:latin typeface="Century Gothic"/>
              <a:ea typeface="+mn-lt"/>
              <a:cs typeface="+mn-lt"/>
            </a:endParaRPr>
          </a:p>
        </p:txBody>
      </p:sp>
      <p:sp>
        <p:nvSpPr>
          <p:cNvPr id="11" name="AutoShape 6">
            <a:extLst>
              <a:ext uri="{FF2B5EF4-FFF2-40B4-BE49-F238E27FC236}">
                <a16:creationId xmlns:a16="http://schemas.microsoft.com/office/drawing/2014/main" xmlns="" id="{978C61D3-D83C-88F7-F3BE-9C8A9FCB3E0D}"/>
              </a:ext>
            </a:extLst>
          </p:cNvPr>
          <p:cNvSpPr>
            <a:spLocks noChangeArrowheads="1"/>
          </p:cNvSpPr>
          <p:nvPr/>
        </p:nvSpPr>
        <p:spPr bwMode="auto">
          <a:xfrm rot="5400000">
            <a:off x="3721213" y="3255729"/>
            <a:ext cx="697073" cy="330200"/>
          </a:xfrm>
          <a:prstGeom prst="triangle">
            <a:avLst>
              <a:gd name="adj" fmla="val 50000"/>
            </a:avLst>
          </a:prstGeom>
          <a:solidFill>
            <a:schemeClr val="accent3"/>
          </a:solidFill>
          <a:ln w="28575" algn="ctr">
            <a:solidFill>
              <a:schemeClr val="bg1"/>
            </a:solidFill>
            <a:miter lim="800000"/>
            <a:headEnd/>
            <a:tailEnd/>
          </a:ln>
          <a:effectLst/>
        </p:spPr>
        <p:txBody>
          <a:bodyPr rot="10800000" vert="eaVert" wrap="none" lIns="90000" rIns="72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2" name="Text Placeholder 5">
            <a:extLst>
              <a:ext uri="{FF2B5EF4-FFF2-40B4-BE49-F238E27FC236}">
                <a16:creationId xmlns:a16="http://schemas.microsoft.com/office/drawing/2014/main" xmlns="" id="{5E63BDA5-5DE9-EAF2-92FF-806374FD96C5}"/>
              </a:ext>
            </a:extLst>
          </p:cNvPr>
          <p:cNvSpPr txBox="1">
            <a:spLocks/>
          </p:cNvSpPr>
          <p:nvPr/>
        </p:nvSpPr>
        <p:spPr>
          <a:xfrm>
            <a:off x="4069750" y="4440821"/>
            <a:ext cx="7101023" cy="1008014"/>
          </a:xfrm>
          <a:prstGeom prst="rect">
            <a:avLst/>
          </a:prstGeom>
          <a:solidFill>
            <a:schemeClr val="accent4">
              <a:lumMod val="20000"/>
              <a:lumOff val="80000"/>
            </a:schemeClr>
          </a:solidFill>
        </p:spPr>
        <p:txBody>
          <a:bodyPr lIns="360000" tIns="72000" rIns="72000" bIns="72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October – Cloud Security (Cyber Security Awareness Month)</a:t>
            </a:r>
          </a:p>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November – Device Security </a:t>
            </a:r>
          </a:p>
          <a:p>
            <a:pPr marL="457200" marR="0" lvl="1" indent="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December – Cyber Safe Holidays </a:t>
            </a:r>
          </a:p>
        </p:txBody>
      </p:sp>
      <p:sp>
        <p:nvSpPr>
          <p:cNvPr id="13" name="Rechteck 5">
            <a:extLst>
              <a:ext uri="{FF2B5EF4-FFF2-40B4-BE49-F238E27FC236}">
                <a16:creationId xmlns:a16="http://schemas.microsoft.com/office/drawing/2014/main" xmlns="" id="{0E6358D4-8FB1-050F-0DA7-ADA65104BCB9}"/>
              </a:ext>
            </a:extLst>
          </p:cNvPr>
          <p:cNvSpPr>
            <a:spLocks/>
          </p:cNvSpPr>
          <p:nvPr/>
        </p:nvSpPr>
        <p:spPr>
          <a:xfrm>
            <a:off x="793630" y="4440821"/>
            <a:ext cx="2916080" cy="1008014"/>
          </a:xfrm>
          <a:prstGeom prst="rect">
            <a:avLst/>
          </a:prstGeom>
          <a:solidFill>
            <a:schemeClr val="tx2"/>
          </a:solidFill>
          <a:ln w="12700">
            <a:noFill/>
          </a:ln>
        </p:spPr>
        <p:style>
          <a:lnRef idx="1">
            <a:schemeClr val="accent1"/>
          </a:lnRef>
          <a:fillRef idx="0">
            <a:schemeClr val="accent1"/>
          </a:fillRef>
          <a:effectRef idx="0">
            <a:schemeClr val="accent1"/>
          </a:effectRef>
          <a:fontRef idx="minor">
            <a:schemeClr val="tx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9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entury Gothic"/>
                <a:ea typeface="+mn-lt"/>
                <a:cs typeface="+mn-lt"/>
              </a:rPr>
              <a:t>Quarter 4, 2022</a:t>
            </a:r>
            <a:endParaRPr kumimoji="0" lang="en-US"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4" name="AutoShape 6">
            <a:extLst>
              <a:ext uri="{FF2B5EF4-FFF2-40B4-BE49-F238E27FC236}">
                <a16:creationId xmlns:a16="http://schemas.microsoft.com/office/drawing/2014/main" xmlns="" id="{881FA286-6A50-B819-9F48-D2D660D53377}"/>
              </a:ext>
            </a:extLst>
          </p:cNvPr>
          <p:cNvSpPr>
            <a:spLocks noChangeArrowheads="1"/>
          </p:cNvSpPr>
          <p:nvPr/>
        </p:nvSpPr>
        <p:spPr bwMode="auto">
          <a:xfrm rot="5400000">
            <a:off x="3721213" y="4779729"/>
            <a:ext cx="697073" cy="330200"/>
          </a:xfrm>
          <a:prstGeom prst="triangle">
            <a:avLst>
              <a:gd name="adj" fmla="val 50000"/>
            </a:avLst>
          </a:prstGeom>
          <a:solidFill>
            <a:schemeClr val="accent3"/>
          </a:solidFill>
          <a:ln w="28575" algn="ctr">
            <a:solidFill>
              <a:schemeClr val="bg1"/>
            </a:solidFill>
            <a:miter lim="800000"/>
            <a:headEnd/>
            <a:tailEnd/>
          </a:ln>
          <a:effectLst/>
        </p:spPr>
        <p:txBody>
          <a:bodyPr rot="10800000" vert="eaVert" wrap="none" lIns="90000" rIns="72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xmlns="" val="273038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E107375-CF29-4C63-B06E-85DD73E9248C}"/>
              </a:ext>
            </a:extLst>
          </p:cNvPr>
          <p:cNvSpPr>
            <a:spLocks noGrp="1"/>
          </p:cNvSpPr>
          <p:nvPr>
            <p:ph type="body" sz="quarter" idx="12"/>
          </p:nvPr>
        </p:nvSpPr>
        <p:spPr/>
        <p:txBody>
          <a:bodyPr/>
          <a:lstStyle/>
          <a:p>
            <a:r>
              <a:rPr lang="en-US" dirty="0"/>
              <a:t>Activities to address Risk Recon results &lt;10</a:t>
            </a:r>
          </a:p>
        </p:txBody>
      </p:sp>
    </p:spTree>
    <p:extLst>
      <p:ext uri="{BB962C8B-B14F-4D97-AF65-F5344CB8AC3E}">
        <p14:creationId xmlns:p14="http://schemas.microsoft.com/office/powerpoint/2010/main" xmlns="" val="33874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62644-ECBB-4FDE-91DD-C1DD26260B5E}"/>
              </a:ext>
            </a:extLst>
          </p:cNvPr>
          <p:cNvSpPr>
            <a:spLocks noGrp="1"/>
          </p:cNvSpPr>
          <p:nvPr>
            <p:ph type="title"/>
          </p:nvPr>
        </p:nvSpPr>
        <p:spPr/>
        <p:txBody>
          <a:bodyPr/>
          <a:lstStyle/>
          <a:p>
            <a:r>
              <a:rPr lang="en-US" dirty="0"/>
              <a:t>Recommended actions</a:t>
            </a:r>
          </a:p>
        </p:txBody>
      </p:sp>
      <p:graphicFrame>
        <p:nvGraphicFramePr>
          <p:cNvPr id="5" name="Table 5">
            <a:extLst>
              <a:ext uri="{FF2B5EF4-FFF2-40B4-BE49-F238E27FC236}">
                <a16:creationId xmlns:a16="http://schemas.microsoft.com/office/drawing/2014/main" xmlns="" id="{C9E2238E-EFBD-429C-B0EE-7DB46904AD36}"/>
              </a:ext>
            </a:extLst>
          </p:cNvPr>
          <p:cNvGraphicFramePr>
            <a:graphicFrameLocks noGrp="1"/>
          </p:cNvGraphicFramePr>
          <p:nvPr/>
        </p:nvGraphicFramePr>
        <p:xfrm>
          <a:off x="325435" y="1109632"/>
          <a:ext cx="11531206" cy="5388907"/>
        </p:xfrm>
        <a:graphic>
          <a:graphicData uri="http://schemas.openxmlformats.org/drawingml/2006/table">
            <a:tbl>
              <a:tblPr firstRow="1" bandRow="1">
                <a:tableStyleId>{5C22544A-7EE6-4342-B048-85BDC9FD1C3A}</a:tableStyleId>
              </a:tblPr>
              <a:tblGrid>
                <a:gridCol w="2387206">
                  <a:extLst>
                    <a:ext uri="{9D8B030D-6E8A-4147-A177-3AD203B41FA5}">
                      <a16:colId xmlns:a16="http://schemas.microsoft.com/office/drawing/2014/main" xmlns="" val="4243165413"/>
                    </a:ext>
                  </a:extLst>
                </a:gridCol>
                <a:gridCol w="9144000">
                  <a:extLst>
                    <a:ext uri="{9D8B030D-6E8A-4147-A177-3AD203B41FA5}">
                      <a16:colId xmlns:a16="http://schemas.microsoft.com/office/drawing/2014/main" xmlns="" val="1440286621"/>
                    </a:ext>
                  </a:extLst>
                </a:gridCol>
              </a:tblGrid>
              <a:tr h="344234">
                <a:tc>
                  <a:txBody>
                    <a:bodyPr/>
                    <a:lstStyle/>
                    <a:p>
                      <a:r>
                        <a:rPr lang="en-US" dirty="0"/>
                        <a:t>Area</a:t>
                      </a:r>
                    </a:p>
                  </a:txBody>
                  <a:tcPr/>
                </a:tc>
                <a:tc>
                  <a:txBody>
                    <a:bodyPr/>
                    <a:lstStyle/>
                    <a:p>
                      <a:r>
                        <a:rPr lang="en-US" dirty="0"/>
                        <a:t>Our Actions</a:t>
                      </a:r>
                    </a:p>
                  </a:txBody>
                  <a:tcPr/>
                </a:tc>
                <a:extLst>
                  <a:ext uri="{0D108BD9-81ED-4DB2-BD59-A6C34878D82A}">
                    <a16:rowId xmlns:a16="http://schemas.microsoft.com/office/drawing/2014/main" xmlns="" val="45726065"/>
                  </a:ext>
                </a:extLst>
              </a:tr>
              <a:tr h="688469">
                <a:tc>
                  <a:txBody>
                    <a:bodyPr/>
                    <a:lstStyle/>
                    <a:p>
                      <a:r>
                        <a:rPr lang="en-US" sz="1400" dirty="0"/>
                        <a:t>Software Patching</a:t>
                      </a:r>
                    </a:p>
                    <a:p>
                      <a:endParaRPr lang="en-US" sz="1400" dirty="0"/>
                    </a:p>
                    <a:p>
                      <a:endParaRPr lang="en-US" sz="1400" dirty="0"/>
                    </a:p>
                  </a:txBody>
                  <a:tcPr/>
                </a:tc>
                <a:tc>
                  <a:txBody>
                    <a:bodyPr/>
                    <a:lstStyle/>
                    <a:p>
                      <a:pPr marL="0" indent="0">
                        <a:buFont typeface="Arial" panose="020B0604020202020204" pitchFamily="34" charset="0"/>
                        <a:buNone/>
                      </a:pPr>
                      <a:r>
                        <a:rPr lang="en-US" sz="1400" dirty="0"/>
                        <a:t>Address the patching of the servers by using the Qualys Vulnerability Management toolset for reporting and driving the compliance management through frequent vulnerability management meetings. </a:t>
                      </a:r>
                    </a:p>
                  </a:txBody>
                  <a:tcPr/>
                </a:tc>
                <a:extLst>
                  <a:ext uri="{0D108BD9-81ED-4DB2-BD59-A6C34878D82A}">
                    <a16:rowId xmlns:a16="http://schemas.microsoft.com/office/drawing/2014/main" xmlns="" val="3779755864"/>
                  </a:ext>
                </a:extLst>
              </a:tr>
              <a:tr h="487665">
                <a:tc>
                  <a:txBody>
                    <a:bodyPr/>
                    <a:lstStyle/>
                    <a:p>
                      <a:r>
                        <a:rPr lang="en-US" sz="1400" dirty="0"/>
                        <a:t>Application Security</a:t>
                      </a:r>
                    </a:p>
                    <a:p>
                      <a:endParaRPr lang="en-US" sz="1400" dirty="0"/>
                    </a:p>
                  </a:txBody>
                  <a:tcPr/>
                </a:tc>
                <a:tc>
                  <a:txBody>
                    <a:bodyPr/>
                    <a:lstStyle/>
                    <a:p>
                      <a:r>
                        <a:rPr lang="en-US" sz="1400" dirty="0"/>
                        <a:t>The system owners to apply the 2FA.</a:t>
                      </a:r>
                      <a:r>
                        <a:rPr lang="en-US" sz="1400" b="0" i="0" kern="1200" dirty="0">
                          <a:solidFill>
                            <a:schemeClr val="dk1"/>
                          </a:solidFill>
                          <a:effectLst/>
                          <a:latin typeface="+mn-lt"/>
                          <a:ea typeface="+mn-ea"/>
                          <a:cs typeface="+mn-cs"/>
                        </a:rPr>
                        <a:t> </a:t>
                      </a:r>
                    </a:p>
                    <a:p>
                      <a:r>
                        <a:rPr lang="en-US" sz="1400" b="0" i="0" kern="1200" dirty="0">
                          <a:solidFill>
                            <a:schemeClr val="dk1"/>
                          </a:solidFill>
                          <a:effectLst/>
                          <a:latin typeface="+mn-lt"/>
                          <a:ea typeface="+mn-ea"/>
                          <a:cs typeface="+mn-cs"/>
                        </a:rPr>
                        <a:t>System  owners to install  all missing HTTP security headers.</a:t>
                      </a:r>
                      <a:endParaRPr lang="en-US" sz="1400" dirty="0"/>
                    </a:p>
                  </a:txBody>
                  <a:tcPr/>
                </a:tc>
                <a:extLst>
                  <a:ext uri="{0D108BD9-81ED-4DB2-BD59-A6C34878D82A}">
                    <a16:rowId xmlns:a16="http://schemas.microsoft.com/office/drawing/2014/main" xmlns="" val="116075869"/>
                  </a:ext>
                </a:extLst>
              </a:tr>
              <a:tr h="1491683">
                <a:tc>
                  <a:txBody>
                    <a:bodyPr/>
                    <a:lstStyle/>
                    <a:p>
                      <a:r>
                        <a:rPr lang="en-US" sz="1400" dirty="0"/>
                        <a:t>Web Encryption</a:t>
                      </a:r>
                    </a:p>
                    <a:p>
                      <a:endParaRPr lang="en-US" sz="1400" dirty="0"/>
                    </a:p>
                  </a:txBody>
                  <a:tcPr/>
                </a:tc>
                <a:tc>
                  <a:txBody>
                    <a:bodyPr/>
                    <a:lstStyle/>
                    <a:p>
                      <a:r>
                        <a:rPr lang="en-US" sz="1400" kern="1200" dirty="0">
                          <a:solidFill>
                            <a:schemeClr val="dk1"/>
                          </a:solidFill>
                          <a:latin typeface="+mn-lt"/>
                          <a:ea typeface="+mn-ea"/>
                          <a:cs typeface="+mn-cs"/>
                        </a:rPr>
                        <a:t>Prioritizing remediation of encryption issues for systems labeled.</a:t>
                      </a:r>
                    </a:p>
                    <a:p>
                      <a:r>
                        <a:rPr lang="en-US" sz="1400" kern="1200" dirty="0">
                          <a:solidFill>
                            <a:schemeClr val="dk1"/>
                          </a:solidFill>
                          <a:latin typeface="+mn-lt"/>
                          <a:ea typeface="+mn-ea"/>
                          <a:cs typeface="+mn-cs"/>
                        </a:rPr>
                        <a:t>Replace all expired encryption certificates with certificates that are not expired.</a:t>
                      </a:r>
                    </a:p>
                    <a:p>
                      <a:r>
                        <a:rPr lang="en-US" sz="1400" kern="1200" dirty="0">
                          <a:solidFill>
                            <a:schemeClr val="dk1"/>
                          </a:solidFill>
                          <a:latin typeface="+mn-lt"/>
                          <a:ea typeface="+mn-ea"/>
                          <a:cs typeface="+mn-cs"/>
                        </a:rPr>
                        <a:t>Implement processes to ensure that encryption certificates are replaced before expiration.</a:t>
                      </a:r>
                    </a:p>
                    <a:p>
                      <a:r>
                        <a:rPr lang="en-US" sz="1400" kern="1200" dirty="0">
                          <a:solidFill>
                            <a:schemeClr val="dk1"/>
                          </a:solidFill>
                          <a:latin typeface="+mn-lt"/>
                          <a:ea typeface="+mn-ea"/>
                          <a:cs typeface="+mn-cs"/>
                        </a:rPr>
                        <a:t>Replace the X.509 encryption certificate with one that has a valid subject name for the system to which the certificate is deployed.</a:t>
                      </a:r>
                    </a:p>
                    <a:p>
                      <a:r>
                        <a:rPr lang="en-US" sz="1400" kern="1200" dirty="0">
                          <a:solidFill>
                            <a:schemeClr val="dk1"/>
                          </a:solidFill>
                          <a:latin typeface="+mn-lt"/>
                          <a:ea typeface="+mn-ea"/>
                          <a:cs typeface="+mn-cs"/>
                        </a:rPr>
                        <a:t>Disable support for insecure protocols such as SSLv2, SSLv3, TLS 1.0, and TLS 1.1. </a:t>
                      </a:r>
                    </a:p>
                  </a:txBody>
                  <a:tcPr/>
                </a:tc>
                <a:extLst>
                  <a:ext uri="{0D108BD9-81ED-4DB2-BD59-A6C34878D82A}">
                    <a16:rowId xmlns:a16="http://schemas.microsoft.com/office/drawing/2014/main" xmlns="" val="1997387541"/>
                  </a:ext>
                </a:extLst>
              </a:tr>
              <a:tr h="573121">
                <a:tc>
                  <a:txBody>
                    <a:bodyPr/>
                    <a:lstStyle/>
                    <a:p>
                      <a:r>
                        <a:rPr lang="en-US" sz="1400" dirty="0"/>
                        <a:t>E-mail Security</a:t>
                      </a:r>
                    </a:p>
                    <a:p>
                      <a:endParaRPr lang="en-US" sz="1400" dirty="0"/>
                    </a:p>
                  </a:txBody>
                  <a:tcPr/>
                </a:tc>
                <a:tc>
                  <a:txBody>
                    <a:bodyPr/>
                    <a:lstStyle/>
                    <a:p>
                      <a:r>
                        <a:rPr lang="en-US" sz="1400" dirty="0"/>
                        <a:t>The riskcon assessment  reported on email domains that the WCG (Be-I) is not responsible for. The security team will attempt to engage the domain owners where possible. According to the report these email domains are linked to the Western Cape Government brand.</a:t>
                      </a:r>
                    </a:p>
                  </a:txBody>
                  <a:tcPr/>
                </a:tc>
                <a:extLst>
                  <a:ext uri="{0D108BD9-81ED-4DB2-BD59-A6C34878D82A}">
                    <a16:rowId xmlns:a16="http://schemas.microsoft.com/office/drawing/2014/main" xmlns="" val="1963345716"/>
                  </a:ext>
                </a:extLst>
              </a:tr>
              <a:tr h="688469">
                <a:tc>
                  <a:txBody>
                    <a:bodyPr/>
                    <a:lstStyle/>
                    <a:p>
                      <a:r>
                        <a:rPr lang="en-US" sz="1400" dirty="0"/>
                        <a:t>Systems Hosting</a:t>
                      </a:r>
                    </a:p>
                    <a:p>
                      <a:endParaRPr lang="en-US" sz="1400" dirty="0"/>
                    </a:p>
                    <a:p>
                      <a:endParaRPr lang="en-US" sz="1400" dirty="0"/>
                    </a:p>
                  </a:txBody>
                  <a:tcPr/>
                </a:tc>
                <a:tc>
                  <a:txBody>
                    <a:bodyPr/>
                    <a:lstStyle/>
                    <a:p>
                      <a:r>
                        <a:rPr lang="en-US" sz="1400" dirty="0"/>
                        <a:t>Continue to drive the policy condition of having unique IP addresses per server and not to used shared IP addresses or accounts.</a:t>
                      </a:r>
                    </a:p>
                  </a:txBody>
                  <a:tcPr/>
                </a:tc>
                <a:extLst>
                  <a:ext uri="{0D108BD9-81ED-4DB2-BD59-A6C34878D82A}">
                    <a16:rowId xmlns:a16="http://schemas.microsoft.com/office/drawing/2014/main" xmlns="" val="1920275081"/>
                  </a:ext>
                </a:extLst>
              </a:tr>
              <a:tr h="818744">
                <a:tc>
                  <a:txBody>
                    <a:bodyPr/>
                    <a:lstStyle/>
                    <a:p>
                      <a:r>
                        <a:rPr lang="en-US" sz="1400" dirty="0"/>
                        <a:t>User Awareness Campaign</a:t>
                      </a:r>
                    </a:p>
                    <a:p>
                      <a:endParaRPr lang="en-US" sz="1400" dirty="0"/>
                    </a:p>
                  </a:txBody>
                  <a:tcPr/>
                </a:tc>
                <a:tc>
                  <a:txBody>
                    <a:bodyPr/>
                    <a:lstStyle/>
                    <a:p>
                      <a:r>
                        <a:rPr lang="en-US" sz="1400" dirty="0"/>
                        <a:t>Continue with security awareness strategy via the Knowb4 platform.  </a:t>
                      </a:r>
                    </a:p>
                  </a:txBody>
                  <a:tcPr/>
                </a:tc>
                <a:extLst>
                  <a:ext uri="{0D108BD9-81ED-4DB2-BD59-A6C34878D82A}">
                    <a16:rowId xmlns:a16="http://schemas.microsoft.com/office/drawing/2014/main" xmlns="" val="2846893113"/>
                  </a:ext>
                </a:extLst>
              </a:tr>
            </a:tbl>
          </a:graphicData>
        </a:graphic>
      </p:graphicFrame>
    </p:spTree>
    <p:extLst>
      <p:ext uri="{BB962C8B-B14F-4D97-AF65-F5344CB8AC3E}">
        <p14:creationId xmlns:p14="http://schemas.microsoft.com/office/powerpoint/2010/main" xmlns="" val="1936080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FFF8F-2555-AA6A-BE26-BC922AA37C14}"/>
              </a:ext>
            </a:extLst>
          </p:cNvPr>
          <p:cNvSpPr>
            <a:spLocks noGrp="1"/>
          </p:cNvSpPr>
          <p:nvPr>
            <p:ph type="title"/>
          </p:nvPr>
        </p:nvSpPr>
        <p:spPr/>
        <p:txBody>
          <a:bodyPr/>
          <a:lstStyle/>
          <a:p>
            <a:r>
              <a:rPr lang="en-US" dirty="0"/>
              <a:t>Conclusion</a:t>
            </a:r>
          </a:p>
        </p:txBody>
      </p:sp>
      <p:sp>
        <p:nvSpPr>
          <p:cNvPr id="6" name="TextBox 5">
            <a:extLst>
              <a:ext uri="{FF2B5EF4-FFF2-40B4-BE49-F238E27FC236}">
                <a16:creationId xmlns:a16="http://schemas.microsoft.com/office/drawing/2014/main" xmlns="" id="{9163EBB9-4557-BEB0-DA7A-D7ECD6FF36A2}"/>
              </a:ext>
            </a:extLst>
          </p:cNvPr>
          <p:cNvSpPr txBox="1"/>
          <p:nvPr/>
        </p:nvSpPr>
        <p:spPr>
          <a:xfrm>
            <a:off x="393701" y="1325844"/>
            <a:ext cx="10721009" cy="5093702"/>
          </a:xfrm>
          <a:prstGeom prst="rect">
            <a:avLst/>
          </a:prstGeom>
          <a:noFill/>
        </p:spPr>
        <p:txBody>
          <a:bodyPr wrap="square">
            <a:spAutoFit/>
          </a:bodyPr>
          <a:lstStyle/>
          <a:p>
            <a:pPr marL="179705" marR="0" lvl="1" indent="-179705"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As we embrace digital transformation, the threat attack surface further expands, as new threats are introduced daily.</a:t>
            </a:r>
          </a:p>
          <a:p>
            <a:pPr marL="179705" marR="0" lvl="1" indent="-179705"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Ce-I will continue to strengthen its technical and governance capability through external contracts.</a:t>
            </a:r>
          </a:p>
          <a:p>
            <a:pPr marL="179705" marR="0" lvl="1" indent="-179705"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 The most common threats on the WCG network are malware, phishing, password stealing, and vulnerabilities or weaknesses  related to legacy applications.</a:t>
            </a:r>
          </a:p>
          <a:p>
            <a:pPr marL="179705" marR="0" lvl="1" indent="-179705"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To assist with cybersecurity response, automation will be used to investigate and remediate security events and alerts.</a:t>
            </a:r>
          </a:p>
          <a:p>
            <a:pPr marL="179705" marR="0" lvl="1" indent="-179705" algn="l" defTabSz="914400" rtl="0" eaLnBrk="1" fontAlgn="auto" latinLnBrk="0" hangingPunct="1">
              <a:lnSpc>
                <a:spcPct val="150000"/>
              </a:lnSpc>
              <a:spcBef>
                <a:spcPts val="300"/>
              </a:spcBef>
              <a:spcAft>
                <a:spcPts val="0"/>
              </a:spcAft>
              <a:buClr>
                <a:srgbClr val="002060"/>
              </a:buClr>
              <a:buSzTx/>
              <a:buFontTx/>
              <a:buBlip>
                <a:blip r:embed="rId2"/>
              </a:buBlip>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WCG is not immune to security breaches and people remains the weakest link in the cybersecurity chain.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2625878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649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6075B-0EA3-4A21-8789-2066872797A4}"/>
              </a:ext>
            </a:extLst>
          </p:cNvPr>
          <p:cNvSpPr>
            <a:spLocks noGrp="1"/>
          </p:cNvSpPr>
          <p:nvPr>
            <p:ph type="title"/>
          </p:nvPr>
        </p:nvSpPr>
        <p:spPr>
          <a:xfrm>
            <a:off x="381000" y="370841"/>
            <a:ext cx="11285931" cy="391159"/>
          </a:xfrm>
        </p:spPr>
        <p:txBody>
          <a:bodyPr>
            <a:normAutofit/>
          </a:bodyPr>
          <a:lstStyle/>
          <a:p>
            <a:r>
              <a:rPr lang="en-US" dirty="0">
                <a:solidFill>
                  <a:schemeClr val="tx2"/>
                </a:solidFill>
              </a:rPr>
              <a:t>Broadband 1.0 Programme Goals</a:t>
            </a:r>
          </a:p>
        </p:txBody>
      </p:sp>
      <p:sp>
        <p:nvSpPr>
          <p:cNvPr id="4" name="Slide Number Placeholder 3">
            <a:extLst>
              <a:ext uri="{FF2B5EF4-FFF2-40B4-BE49-F238E27FC236}">
                <a16:creationId xmlns:a16="http://schemas.microsoft.com/office/drawing/2014/main" xmlns="" id="{1E09DF63-1E0C-4797-B9B6-1BCB9645454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540" b="0" i="0" u="none" strike="noStrike" kern="1200" cap="none" spc="0" normalizeH="0" baseline="0" noProof="0" smtClean="0">
                <a:ln>
                  <a:noFill/>
                </a:ln>
                <a:solidFill>
                  <a:srgbClr val="1F497D"/>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540" b="0"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pic>
        <p:nvPicPr>
          <p:cNvPr id="6" name="Picture 5">
            <a:extLst>
              <a:ext uri="{FF2B5EF4-FFF2-40B4-BE49-F238E27FC236}">
                <a16:creationId xmlns:a16="http://schemas.microsoft.com/office/drawing/2014/main" xmlns="" id="{4892FA30-13A2-48EB-BD91-1B1D5AEE6DA0}"/>
              </a:ext>
            </a:extLst>
          </p:cNvPr>
          <p:cNvPicPr>
            <a:picLocks noChangeAspect="1"/>
          </p:cNvPicPr>
          <p:nvPr/>
        </p:nvPicPr>
        <p:blipFill>
          <a:blip r:embed="rId3" cstate="print"/>
          <a:stretch>
            <a:fillRect/>
          </a:stretch>
        </p:blipFill>
        <p:spPr>
          <a:xfrm>
            <a:off x="6995409" y="1371600"/>
            <a:ext cx="4743556" cy="4990714"/>
          </a:xfrm>
          <a:prstGeom prst="round2DiagRect">
            <a:avLst>
              <a:gd name="adj1" fmla="val 16667"/>
              <a:gd name="adj2" fmla="val 0"/>
            </a:avLst>
          </a:prstGeom>
          <a:ln w="12700" cap="sq">
            <a:solidFill>
              <a:schemeClr val="tx2"/>
            </a:solidFill>
            <a:miter lim="800000"/>
          </a:ln>
          <a:effectLst/>
        </p:spPr>
      </p:pic>
      <p:sp>
        <p:nvSpPr>
          <p:cNvPr id="8" name="Text Placeholder 6">
            <a:extLst>
              <a:ext uri="{FF2B5EF4-FFF2-40B4-BE49-F238E27FC236}">
                <a16:creationId xmlns:a16="http://schemas.microsoft.com/office/drawing/2014/main" xmlns="" id="{B637EDCC-983D-4D46-A279-7BA3ECB9AD68}"/>
              </a:ext>
            </a:extLst>
          </p:cNvPr>
          <p:cNvSpPr txBox="1">
            <a:spLocks/>
          </p:cNvSpPr>
          <p:nvPr/>
        </p:nvSpPr>
        <p:spPr>
          <a:xfrm>
            <a:off x="304800" y="1381593"/>
            <a:ext cx="6295361" cy="4990714"/>
          </a:xfrm>
          <a:prstGeom prst="rect">
            <a:avLst/>
          </a:prstGeom>
        </p:spPr>
        <p:txBody>
          <a:bodyPr wrap="square" lIns="0" tIns="0" rIns="0" bIns="0">
            <a:normAutofit fontScale="925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3416" marR="0" lvl="0" indent="-35341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SITA, together with partner Liquid Intelligent Technologies (LIT), is rolling out a ten-year broadband </a:t>
            </a:r>
            <a:r>
              <a:rPr kumimoji="0" lang="en-US" sz="1800" b="0" i="0" u="none" strike="noStrike" kern="0" cap="none" spc="0" normalizeH="0" baseline="0" noProof="0" dirty="0" err="1">
                <a:ln>
                  <a:noFill/>
                </a:ln>
                <a:solidFill>
                  <a:prstClr val="black"/>
                </a:solidFill>
                <a:effectLst/>
                <a:uLnTx/>
                <a:uFillTx/>
                <a:latin typeface="Calibri"/>
                <a:ea typeface="+mn-ea"/>
                <a:cs typeface="+mn-cs"/>
              </a:rPr>
              <a:t>programme</a:t>
            </a:r>
            <a:r>
              <a:rPr kumimoji="0" lang="en-US" sz="1800" b="0" i="0" u="none" strike="noStrike" kern="0" cap="none" spc="0" normalizeH="0" baseline="0" noProof="0" dirty="0">
                <a:ln>
                  <a:noFill/>
                </a:ln>
                <a:solidFill>
                  <a:prstClr val="black"/>
                </a:solidFill>
                <a:effectLst/>
                <a:uLnTx/>
                <a:uFillTx/>
                <a:latin typeface="Calibri"/>
                <a:ea typeface="+mn-ea"/>
                <a:cs typeface="+mn-cs"/>
              </a:rPr>
              <a:t> on behalf of the WCG.</a:t>
            </a:r>
          </a:p>
          <a:p>
            <a:pPr marL="353416" marR="0" lvl="0" indent="-35341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The scope of the </a:t>
            </a:r>
            <a:r>
              <a:rPr kumimoji="0" lang="en-US" sz="1800" b="0" i="0" u="none" strike="noStrike" kern="0" cap="none" spc="0" normalizeH="0" baseline="0" noProof="0" dirty="0" err="1">
                <a:ln>
                  <a:noFill/>
                </a:ln>
                <a:solidFill>
                  <a:prstClr val="black"/>
                </a:solidFill>
                <a:effectLst/>
                <a:uLnTx/>
                <a:uFillTx/>
                <a:latin typeface="Calibri"/>
                <a:ea typeface="+mn-ea"/>
                <a:cs typeface="+mn-cs"/>
              </a:rPr>
              <a:t>programme</a:t>
            </a:r>
            <a:r>
              <a:rPr kumimoji="0" lang="en-US" sz="1800" b="0" i="0" u="none" strike="noStrike" kern="0" cap="none" spc="0" normalizeH="0" baseline="0" noProof="0" dirty="0">
                <a:ln>
                  <a:noFill/>
                </a:ln>
                <a:solidFill>
                  <a:prstClr val="black"/>
                </a:solidFill>
                <a:effectLst/>
                <a:uLnTx/>
                <a:uFillTx/>
                <a:latin typeface="Calibri"/>
                <a:ea typeface="+mn-ea"/>
                <a:cs typeface="+mn-cs"/>
              </a:rPr>
              <a:t> includes WCG corporate sites, schools, healthcare institutions, libraries, Cape Access </a:t>
            </a:r>
            <a:r>
              <a:rPr kumimoji="0" lang="en-US" sz="1800" b="0" i="0" u="none" strike="noStrike" kern="0" cap="none" spc="0" normalizeH="0" baseline="0" noProof="0" dirty="0" err="1">
                <a:ln>
                  <a:noFill/>
                </a:ln>
                <a:solidFill>
                  <a:prstClr val="black"/>
                </a:solidFill>
                <a:effectLst/>
                <a:uLnTx/>
                <a:uFillTx/>
                <a:latin typeface="Calibri"/>
                <a:ea typeface="+mn-ea"/>
                <a:cs typeface="+mn-cs"/>
              </a:rPr>
              <a:t>Centres</a:t>
            </a:r>
            <a:r>
              <a:rPr kumimoji="0" lang="en-US" sz="1800" b="0" i="0" u="none" strike="noStrike" kern="0" cap="none" spc="0" normalizeH="0" baseline="0" noProof="0" dirty="0">
                <a:ln>
                  <a:noFill/>
                </a:ln>
                <a:solidFill>
                  <a:prstClr val="black"/>
                </a:solidFill>
                <a:effectLst/>
                <a:uLnTx/>
                <a:uFillTx/>
                <a:latin typeface="Calibri"/>
                <a:ea typeface="+mn-ea"/>
                <a:cs typeface="+mn-cs"/>
              </a:rPr>
              <a:t> as well as satellite administrative offices and depots of the WCG.</a:t>
            </a:r>
          </a:p>
          <a:p>
            <a:pPr marL="353416" marR="0" lvl="0" indent="-35341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The telecommunications network is designed and built to carry data, voice and video communications and is capable of providing public Internet access through Wi-Fi hotspots on the same infrastructure.</a:t>
            </a:r>
          </a:p>
          <a:p>
            <a:pPr marL="353416" marR="0" lvl="0" indent="-35341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The network infrastructure can provide access to government clients as well as businesses to better serve our citizens. </a:t>
            </a:r>
          </a:p>
          <a:p>
            <a:pPr marL="353416" marR="0" lvl="0" indent="-353416"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267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10896600" cy="388450"/>
          </a:xfrm>
        </p:spPr>
        <p:txBody>
          <a:bodyPr>
            <a:noAutofit/>
          </a:bodyPr>
          <a:lstStyle/>
          <a:p>
            <a:r>
              <a:rPr lang="en-ZA" altLang="en-US" dirty="0">
                <a:solidFill>
                  <a:schemeClr val="tx2"/>
                </a:solidFill>
              </a:rPr>
              <a:t>Broadband Business Value</a:t>
            </a:r>
            <a:endParaRPr lang="en-US" dirty="0">
              <a:solidFill>
                <a:schemeClr val="tx2"/>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540" b="0" i="0" u="none" strike="noStrike" kern="1200" cap="none" spc="0" normalizeH="0" baseline="0" noProof="0" smtClean="0">
                <a:ln>
                  <a:noFill/>
                </a:ln>
                <a:solidFill>
                  <a:srgbClr val="1F497D"/>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540" b="0" i="0" u="none" strike="noStrike" kern="1200" cap="none" spc="0" normalizeH="0" baseline="0" noProof="0" dirty="0">
              <a:ln>
                <a:noFill/>
              </a:ln>
              <a:solidFill>
                <a:srgbClr val="1F497D"/>
              </a:solidFill>
              <a:effectLst/>
              <a:uLnTx/>
              <a:uFillTx/>
              <a:latin typeface="Century Gothic" pitchFamily="34" charset="0"/>
              <a:ea typeface="+mn-ea"/>
              <a:cs typeface="+mn-cs"/>
            </a:endParaRPr>
          </a:p>
        </p:txBody>
      </p:sp>
      <p:sp>
        <p:nvSpPr>
          <p:cNvPr id="7" name="Subtitle 2">
            <a:extLst>
              <a:ext uri="{FF2B5EF4-FFF2-40B4-BE49-F238E27FC236}">
                <a16:creationId xmlns:a16="http://schemas.microsoft.com/office/drawing/2014/main" xmlns="" id="{D82F8776-8C58-4495-B493-FE738DE84BB9}"/>
              </a:ext>
            </a:extLst>
          </p:cNvPr>
          <p:cNvSpPr>
            <a:spLocks noGrp="1"/>
          </p:cNvSpPr>
          <p:nvPr>
            <p:ph type="body" sz="quarter" idx="13"/>
          </p:nvPr>
        </p:nvSpPr>
        <p:spPr bwMode="auto">
          <a:xfrm>
            <a:off x="457201" y="1418474"/>
            <a:ext cx="5638799" cy="5242994"/>
          </a:xfrm>
          <a:solidFill>
            <a:schemeClr val="bg1">
              <a:lumMod val="85000"/>
            </a:schemeClr>
          </a:solidFill>
          <a:ln>
            <a:solidFill>
              <a:schemeClr val="accent1"/>
            </a:solidFill>
          </a:ln>
        </p:spPr>
        <p:txBody>
          <a:bodyPr vert="horz" wrap="square" lIns="41588" tIns="20795" rIns="41588" bIns="20795" numCol="1" rtlCol="0" anchor="t" anchorCtr="0" compatLnSpc="1">
            <a:prstTxWarp prst="textNoShape">
              <a:avLst/>
            </a:prstTxWarp>
            <a:noAutofit/>
          </a:bodyPr>
          <a:lstStyle/>
          <a:p>
            <a:pPr marL="446755" lvl="2" indent="-285750">
              <a:lnSpc>
                <a:spcPct val="150000"/>
              </a:lnSpc>
              <a:buClr>
                <a:srgbClr val="003399"/>
              </a:buClr>
              <a:buSzPct val="120000"/>
              <a:buFont typeface="Arial" panose="020B0604020202020204" pitchFamily="34" charset="0"/>
              <a:buChar char="•"/>
            </a:pPr>
            <a:r>
              <a:rPr lang="en-ZA" altLang="en-US" sz="1600" dirty="0">
                <a:solidFill>
                  <a:schemeClr val="tx1"/>
                </a:solidFill>
              </a:rPr>
              <a:t>High network speed that improved productivity - underpins Digital Transformation</a:t>
            </a:r>
          </a:p>
          <a:p>
            <a:pPr marL="771520" lvl="4" indent="-380997">
              <a:lnSpc>
                <a:spcPct val="150000"/>
              </a:lnSpc>
              <a:buClr>
                <a:srgbClr val="003399"/>
              </a:buClr>
              <a:buFont typeface="Courier New" panose="02070309020205020404" pitchFamily="49" charset="0"/>
              <a:buChar char="o"/>
            </a:pPr>
            <a:r>
              <a:rPr lang="en-ZA" altLang="en-US" sz="1600" dirty="0">
                <a:solidFill>
                  <a:schemeClr val="tx1"/>
                </a:solidFill>
              </a:rPr>
              <a:t>Improved service to our citizens</a:t>
            </a:r>
          </a:p>
          <a:p>
            <a:pPr marL="446755" lvl="2" indent="-285750">
              <a:lnSpc>
                <a:spcPct val="150000"/>
              </a:lnSpc>
              <a:buClr>
                <a:srgbClr val="003399"/>
              </a:buClr>
              <a:buSzPct val="120000"/>
              <a:buFont typeface="Arial" panose="020B0604020202020204" pitchFamily="34" charset="0"/>
              <a:buChar char="•"/>
            </a:pPr>
            <a:r>
              <a:rPr lang="en-ZA" altLang="en-US" sz="1600" dirty="0">
                <a:solidFill>
                  <a:schemeClr val="tx1"/>
                </a:solidFill>
              </a:rPr>
              <a:t>Enabled the migration of 90% of WCG workloads to cloud, thereby:</a:t>
            </a:r>
          </a:p>
          <a:p>
            <a:pPr marL="771520" lvl="4" indent="-380997">
              <a:lnSpc>
                <a:spcPct val="150000"/>
              </a:lnSpc>
              <a:buClr>
                <a:srgbClr val="003399"/>
              </a:buClr>
              <a:buFont typeface="Courier New" panose="02070309020205020404" pitchFamily="49" charset="0"/>
              <a:buChar char="o"/>
            </a:pPr>
            <a:r>
              <a:rPr lang="en-ZA" altLang="en-US" sz="1600" dirty="0">
                <a:solidFill>
                  <a:schemeClr val="tx1"/>
                </a:solidFill>
              </a:rPr>
              <a:t>Improving access to our applications from anywhere at anytime – Promotes remote working</a:t>
            </a:r>
          </a:p>
          <a:p>
            <a:pPr marL="771520" lvl="4" indent="-380997">
              <a:lnSpc>
                <a:spcPct val="150000"/>
              </a:lnSpc>
              <a:buClr>
                <a:srgbClr val="003399"/>
              </a:buClr>
              <a:buFont typeface="Courier New" panose="02070309020205020404" pitchFamily="49" charset="0"/>
              <a:buChar char="o"/>
            </a:pPr>
            <a:r>
              <a:rPr lang="en-ZA" altLang="en-US" sz="1600" dirty="0">
                <a:solidFill>
                  <a:schemeClr val="tx1"/>
                </a:solidFill>
              </a:rPr>
              <a:t>Improved uptime of applications </a:t>
            </a:r>
          </a:p>
          <a:p>
            <a:pPr marL="771520" lvl="4" indent="-380997">
              <a:lnSpc>
                <a:spcPct val="150000"/>
              </a:lnSpc>
              <a:buClr>
                <a:srgbClr val="003399"/>
              </a:buClr>
              <a:buFont typeface="Courier New" panose="02070309020205020404" pitchFamily="49" charset="0"/>
              <a:buChar char="o"/>
            </a:pPr>
            <a:r>
              <a:rPr lang="en-ZA" altLang="en-US" sz="1600" dirty="0">
                <a:solidFill>
                  <a:schemeClr val="tx1"/>
                </a:solidFill>
              </a:rPr>
              <a:t>Improved Service Continuity</a:t>
            </a:r>
          </a:p>
          <a:p>
            <a:pPr marL="771520" lvl="4" indent="-380997">
              <a:lnSpc>
                <a:spcPct val="150000"/>
              </a:lnSpc>
              <a:buClr>
                <a:srgbClr val="003399"/>
              </a:buClr>
              <a:buFont typeface="Courier New" panose="02070309020205020404" pitchFamily="49" charset="0"/>
              <a:buChar char="o"/>
            </a:pPr>
            <a:r>
              <a:rPr lang="en-ZA" altLang="en-US" sz="1600" dirty="0">
                <a:solidFill>
                  <a:schemeClr val="tx1"/>
                </a:solidFill>
              </a:rPr>
              <a:t>Improved information security</a:t>
            </a:r>
          </a:p>
          <a:p>
            <a:pPr marL="446755" lvl="2" indent="-285750">
              <a:lnSpc>
                <a:spcPct val="150000"/>
              </a:lnSpc>
              <a:buClr>
                <a:srgbClr val="003399"/>
              </a:buClr>
              <a:buSzPct val="120000"/>
              <a:buFont typeface="Arial" panose="020B0604020202020204" pitchFamily="34" charset="0"/>
              <a:buChar char="•"/>
            </a:pPr>
            <a:r>
              <a:rPr lang="en-ZA" altLang="en-US" sz="1600" dirty="0">
                <a:solidFill>
                  <a:schemeClr val="tx1"/>
                </a:solidFill>
              </a:rPr>
              <a:t>Financial cost efficiencies through economies of scale (WCG connectivity and VOIP) </a:t>
            </a:r>
          </a:p>
          <a:p>
            <a:pPr marL="446755" lvl="2" indent="-285750">
              <a:lnSpc>
                <a:spcPct val="150000"/>
              </a:lnSpc>
              <a:buClr>
                <a:srgbClr val="003399"/>
              </a:buClr>
              <a:buSzPct val="120000"/>
              <a:buFont typeface="Arial" panose="020B0604020202020204" pitchFamily="34" charset="0"/>
              <a:buChar char="•"/>
            </a:pPr>
            <a:r>
              <a:rPr lang="en-ZA" altLang="en-US" sz="1600" dirty="0">
                <a:solidFill>
                  <a:schemeClr val="tx1"/>
                </a:solidFill>
              </a:rPr>
              <a:t>Enabled Public Wi-Fi Access to Western Cape residents</a:t>
            </a:r>
          </a:p>
          <a:p>
            <a:pPr marL="270692" lvl="3">
              <a:lnSpc>
                <a:spcPct val="150000"/>
              </a:lnSpc>
              <a:buClr>
                <a:srgbClr val="003399"/>
              </a:buClr>
            </a:pPr>
            <a:endParaRPr lang="en-ZA" altLang="en-US" sz="1400" dirty="0">
              <a:solidFill>
                <a:schemeClr val="tx2"/>
              </a:solidFill>
            </a:endParaRPr>
          </a:p>
        </p:txBody>
      </p:sp>
      <p:sp>
        <p:nvSpPr>
          <p:cNvPr id="5" name="Subtitle 2">
            <a:extLst>
              <a:ext uri="{FF2B5EF4-FFF2-40B4-BE49-F238E27FC236}">
                <a16:creationId xmlns:a16="http://schemas.microsoft.com/office/drawing/2014/main" xmlns="" id="{81736899-612E-4F60-9B73-C854516D9661}"/>
              </a:ext>
            </a:extLst>
          </p:cNvPr>
          <p:cNvSpPr txBox="1">
            <a:spLocks/>
          </p:cNvSpPr>
          <p:nvPr/>
        </p:nvSpPr>
        <p:spPr bwMode="auto">
          <a:xfrm>
            <a:off x="6400800" y="1418474"/>
            <a:ext cx="5334000" cy="5220258"/>
          </a:xfrm>
          <a:prstGeom prst="rect">
            <a:avLst/>
          </a:prstGeom>
          <a:solidFill>
            <a:schemeClr val="bg1">
              <a:lumMod val="85000"/>
            </a:schemeClr>
          </a:solidFill>
          <a:ln>
            <a:solidFill>
              <a:schemeClr val="accent1"/>
            </a:solidFill>
          </a:ln>
        </p:spPr>
        <p:txBody>
          <a:bodyPr vert="horz" wrap="square" lIns="41588" tIns="20795" rIns="41588" bIns="20795" numCol="1" rtlCol="0" anchor="t" anchorCtr="0" compatLnSpc="1">
            <a:prstTxWarp prst="textNoShape">
              <a:avLst/>
            </a:prstTxWarp>
            <a:noAutofit/>
          </a:bodyPr>
          <a:lstStyle>
            <a:lvl1pPr marL="0">
              <a:defRPr sz="1080" b="1" i="1">
                <a:solidFill>
                  <a:schemeClr val="bg1">
                    <a:lumMod val="50000"/>
                  </a:schemeClr>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46755" marR="0" lvl="2" indent="-285750" algn="l" defTabSz="914400" rtl="0" eaLnBrk="1" fontAlgn="auto" latinLnBrk="0" hangingPunct="1">
              <a:lnSpc>
                <a:spcPct val="150000"/>
              </a:lnSpc>
              <a:spcBef>
                <a:spcPts val="0"/>
              </a:spcBef>
              <a:spcAft>
                <a:spcPts val="0"/>
              </a:spcAft>
              <a:buClr>
                <a:srgbClr val="003399"/>
              </a:buClr>
              <a:buSzPct val="120000"/>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Ability to collaborate via Teams</a:t>
            </a:r>
          </a:p>
          <a:p>
            <a:pPr marL="771520" marR="0" lvl="4" indent="-380997" algn="l" defTabSz="914400" rtl="0" eaLnBrk="1" fontAlgn="auto" latinLnBrk="0" hangingPunct="1">
              <a:lnSpc>
                <a:spcPct val="150000"/>
              </a:lnSpc>
              <a:spcBef>
                <a:spcPts val="0"/>
              </a:spcBef>
              <a:spcAft>
                <a:spcPts val="0"/>
              </a:spcAft>
              <a:buClr>
                <a:srgbClr val="003399"/>
              </a:buClr>
              <a:buSzTx/>
              <a:buFont typeface="Courier New" panose="02070309020205020404" pitchFamily="49" charset="0"/>
              <a:buChar char="o"/>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WCG was one of the first entities nationally to seamlessly switch to MS Teams at outbreak of the COVID-19 pandemic </a:t>
            </a:r>
          </a:p>
          <a:p>
            <a:pPr marL="446755" marR="0" lvl="2" indent="-285750" algn="l" defTabSz="914400" rtl="0" eaLnBrk="1" fontAlgn="auto" latinLnBrk="0" hangingPunct="1">
              <a:lnSpc>
                <a:spcPct val="150000"/>
              </a:lnSpc>
              <a:spcBef>
                <a:spcPts val="0"/>
              </a:spcBef>
              <a:spcAft>
                <a:spcPts val="0"/>
              </a:spcAft>
              <a:buClr>
                <a:srgbClr val="003399"/>
              </a:buClr>
              <a:buSzPct val="120000"/>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Reduced investment in ICT infrastructure equipment</a:t>
            </a:r>
          </a:p>
          <a:p>
            <a:pPr marL="771520" marR="0" lvl="4" indent="-380997" algn="l" defTabSz="914400" rtl="0" eaLnBrk="1" fontAlgn="auto" latinLnBrk="0" hangingPunct="1">
              <a:lnSpc>
                <a:spcPct val="150000"/>
              </a:lnSpc>
              <a:spcBef>
                <a:spcPts val="0"/>
              </a:spcBef>
              <a:spcAft>
                <a:spcPts val="0"/>
              </a:spcAft>
              <a:buClr>
                <a:srgbClr val="003399"/>
              </a:buClr>
              <a:buSzTx/>
              <a:buFont typeface="Courier New" panose="02070309020205020404" pitchFamily="49" charset="0"/>
              <a:buChar char="o"/>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Contributing to Green IT – Reduced IT Waste footprint</a:t>
            </a:r>
          </a:p>
          <a:p>
            <a:pPr marL="771520" marR="0" lvl="4" indent="-380997" algn="l" defTabSz="914400" rtl="0" eaLnBrk="1" fontAlgn="auto" latinLnBrk="0" hangingPunct="1">
              <a:lnSpc>
                <a:spcPct val="150000"/>
              </a:lnSpc>
              <a:spcBef>
                <a:spcPts val="0"/>
              </a:spcBef>
              <a:spcAft>
                <a:spcPts val="0"/>
              </a:spcAft>
              <a:buClr>
                <a:srgbClr val="003399"/>
              </a:buClr>
              <a:buSzTx/>
              <a:buFont typeface="Courier New" panose="02070309020205020404" pitchFamily="49" charset="0"/>
              <a:buChar char="o"/>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Reduced energy consumption</a:t>
            </a:r>
          </a:p>
          <a:p>
            <a:pPr marL="446755" marR="0" lvl="2" indent="-285750" algn="l" defTabSz="914400" rtl="0" eaLnBrk="1" fontAlgn="auto" latinLnBrk="0" hangingPunct="1">
              <a:lnSpc>
                <a:spcPct val="150000"/>
              </a:lnSpc>
              <a:spcBef>
                <a:spcPts val="0"/>
              </a:spcBef>
              <a:spcAft>
                <a:spcPts val="0"/>
              </a:spcAft>
              <a:buClr>
                <a:srgbClr val="003399"/>
              </a:buClr>
              <a:buSzPct val="120000"/>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Enabling Innovation throughout the WCG.</a:t>
            </a:r>
          </a:p>
          <a:p>
            <a:pPr marL="446755" marR="0" lvl="2" indent="-285750" algn="l" defTabSz="914400" rtl="0" eaLnBrk="1" fontAlgn="auto" latinLnBrk="0" hangingPunct="1">
              <a:lnSpc>
                <a:spcPct val="150000"/>
              </a:lnSpc>
              <a:spcBef>
                <a:spcPts val="0"/>
              </a:spcBef>
              <a:spcAft>
                <a:spcPts val="0"/>
              </a:spcAft>
              <a:buClr>
                <a:srgbClr val="003399"/>
              </a:buClr>
              <a:buSzPct val="120000"/>
              <a:buFont typeface="Arial" panose="020B0604020202020204" pitchFamily="34" charset="0"/>
              <a:buChar char="•"/>
              <a:tabLst/>
              <a:defRPr/>
            </a:pPr>
            <a:r>
              <a:rPr lang="en-ZA" altLang="en-US" sz="1600" dirty="0">
                <a:solidFill>
                  <a:prstClr val="black"/>
                </a:solidFill>
                <a:latin typeface="Calibri"/>
              </a:rPr>
              <a:t>Enabled other broadband network providers to improve connectivity to businesses and citizens by utilising LIT’s expanded infrastructure.</a:t>
            </a:r>
            <a:endParaRPr kumimoji="0" lang="en-ZA" altLang="en-US" sz="1600" b="0" i="0" u="none" strike="noStrike" kern="1200" cap="none" spc="0" normalizeH="0" baseline="0" noProof="0" dirty="0">
              <a:ln>
                <a:noFill/>
              </a:ln>
              <a:solidFill>
                <a:prstClr val="black"/>
              </a:solidFill>
              <a:effectLst/>
              <a:uLnTx/>
              <a:uFillTx/>
              <a:latin typeface="Calibri"/>
              <a:ea typeface="+mn-ea"/>
              <a:cs typeface="+mn-cs"/>
            </a:endParaRPr>
          </a:p>
          <a:p>
            <a:pPr marL="446755" marR="0" lvl="2" indent="-285750" algn="l" defTabSz="914400" rtl="0" eaLnBrk="1" fontAlgn="auto" latinLnBrk="0" hangingPunct="1">
              <a:lnSpc>
                <a:spcPct val="150000"/>
              </a:lnSpc>
              <a:spcBef>
                <a:spcPts val="0"/>
              </a:spcBef>
              <a:spcAft>
                <a:spcPts val="0"/>
              </a:spcAft>
              <a:buClr>
                <a:srgbClr val="003399"/>
              </a:buClr>
              <a:buSzPct val="120000"/>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Calibri"/>
                <a:ea typeface="+mn-ea"/>
                <a:cs typeface="+mn-cs"/>
              </a:rPr>
              <a:t>SITA able to add national and local government sites.</a:t>
            </a:r>
          </a:p>
          <a:p>
            <a:pPr marL="475737" marR="0" lvl="3" indent="-205045" algn="l" defTabSz="914400" rtl="0" eaLnBrk="1" fontAlgn="auto" latinLnBrk="0" hangingPunct="1">
              <a:lnSpc>
                <a:spcPct val="150000"/>
              </a:lnSpc>
              <a:spcBef>
                <a:spcPts val="0"/>
              </a:spcBef>
              <a:spcAft>
                <a:spcPts val="0"/>
              </a:spcAft>
              <a:buClr>
                <a:srgbClr val="003399"/>
              </a:buClr>
              <a:buSzTx/>
              <a:buFont typeface="Courier New" panose="02070309020205020404" pitchFamily="49" charset="0"/>
              <a:buChar char="o"/>
              <a:tabLst/>
              <a:defRPr/>
            </a:pPr>
            <a:endParaRPr kumimoji="0" lang="en-ZA" altLang="en-US" sz="1600" b="0" i="0" u="none" strike="noStrike" kern="0" cap="none" spc="0" normalizeH="0" baseline="0" noProof="0" dirty="0">
              <a:ln>
                <a:noFill/>
              </a:ln>
              <a:solidFill>
                <a:prstClr val="black"/>
              </a:solidFill>
              <a:effectLst/>
              <a:uLnTx/>
              <a:uFillTx/>
              <a:latin typeface="Calibri"/>
              <a:ea typeface="+mn-ea"/>
              <a:cs typeface="+mn-cs"/>
            </a:endParaRPr>
          </a:p>
          <a:p>
            <a:pPr marL="475737" marR="0" lvl="3" indent="-205045" algn="l" defTabSz="914400" rtl="0" eaLnBrk="1" fontAlgn="auto" latinLnBrk="0" hangingPunct="1">
              <a:lnSpc>
                <a:spcPct val="150000"/>
              </a:lnSpc>
              <a:spcBef>
                <a:spcPts val="0"/>
              </a:spcBef>
              <a:spcAft>
                <a:spcPts val="0"/>
              </a:spcAft>
              <a:buClr>
                <a:srgbClr val="003399"/>
              </a:buClr>
              <a:buSzTx/>
              <a:buFont typeface="Courier New" panose="02070309020205020404" pitchFamily="49" charset="0"/>
              <a:buChar char="o"/>
              <a:tabLst/>
              <a:defRPr/>
            </a:pPr>
            <a:endParaRPr kumimoji="0" lang="en-ZA" altLang="en-US" sz="1400" b="0" i="0" u="none" strike="noStrike" kern="0" cap="none" spc="0" normalizeH="0" baseline="0" noProof="0" dirty="0">
              <a:ln>
                <a:noFill/>
              </a:ln>
              <a:solidFill>
                <a:srgbClr val="1F497D"/>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F284C3C0-B620-4AC6-920E-EA2DAC34962B}"/>
              </a:ext>
            </a:extLst>
          </p:cNvPr>
          <p:cNvSpPr txBox="1"/>
          <p:nvPr/>
        </p:nvSpPr>
        <p:spPr>
          <a:xfrm>
            <a:off x="609598" y="1038258"/>
            <a:ext cx="50292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Calibri"/>
                <a:ea typeface="+mn-ea"/>
                <a:cs typeface="+mn-cs"/>
              </a:rPr>
              <a:t>Primary Value Delivered</a:t>
            </a:r>
          </a:p>
        </p:txBody>
      </p:sp>
      <p:sp>
        <p:nvSpPr>
          <p:cNvPr id="8" name="TextBox 7">
            <a:extLst>
              <a:ext uri="{FF2B5EF4-FFF2-40B4-BE49-F238E27FC236}">
                <a16:creationId xmlns:a16="http://schemas.microsoft.com/office/drawing/2014/main" xmlns="" id="{83F348B9-EE39-4A30-B62D-A9F8AABE6E40}"/>
              </a:ext>
            </a:extLst>
          </p:cNvPr>
          <p:cNvSpPr txBox="1"/>
          <p:nvPr/>
        </p:nvSpPr>
        <p:spPr>
          <a:xfrm>
            <a:off x="6173529" y="1044184"/>
            <a:ext cx="51053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Calibri"/>
                <a:ea typeface="+mn-ea"/>
                <a:cs typeface="+mn-cs"/>
              </a:rPr>
              <a:t>Secondary Value Derived</a:t>
            </a:r>
          </a:p>
        </p:txBody>
      </p:sp>
    </p:spTree>
    <p:extLst>
      <p:ext uri="{BB962C8B-B14F-4D97-AF65-F5344CB8AC3E}">
        <p14:creationId xmlns:p14="http://schemas.microsoft.com/office/powerpoint/2010/main" xmlns="" val="308604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30746DA-B2CB-4328-B019-F780CA2FF9D2}"/>
              </a:ext>
            </a:extLst>
          </p:cNvPr>
          <p:cNvSpPr>
            <a:spLocks noGrp="1"/>
          </p:cNvSpPr>
          <p:nvPr>
            <p:ph type="title"/>
          </p:nvPr>
        </p:nvSpPr>
        <p:spPr>
          <a:xfrm>
            <a:off x="381000" y="316468"/>
            <a:ext cx="11285931" cy="369332"/>
          </a:xfrm>
        </p:spPr>
        <p:txBody>
          <a:bodyPr>
            <a:noAutofit/>
          </a:bodyPr>
          <a:lstStyle/>
          <a:p>
            <a:r>
              <a:rPr lang="en-US" dirty="0">
                <a:solidFill>
                  <a:schemeClr val="tx2"/>
                </a:solidFill>
              </a:rPr>
              <a:t>Status of Sites Connected to Broadband</a:t>
            </a:r>
            <a:endParaRPr lang="en-US" sz="1400" b="0" i="1" dirty="0">
              <a:solidFill>
                <a:schemeClr val="tx2"/>
              </a:solidFill>
            </a:endParaRPr>
          </a:p>
        </p:txBody>
      </p:sp>
      <p:sp>
        <p:nvSpPr>
          <p:cNvPr id="4" name="Slide Number Placeholder 3">
            <a:extLst>
              <a:ext uri="{FF2B5EF4-FFF2-40B4-BE49-F238E27FC236}">
                <a16:creationId xmlns:a16="http://schemas.microsoft.com/office/drawing/2014/main" xmlns="" id="{8765D1B9-5273-4630-8321-7C2ADA69AAEC}"/>
              </a:ext>
            </a:extLst>
          </p:cNvPr>
          <p:cNvSpPr>
            <a:spLocks noGrp="1"/>
          </p:cNvSpPr>
          <p:nvPr>
            <p:ph type="sldNum" sz="quarter" idx="4"/>
          </p:nvPr>
        </p:nvSpPr>
        <p:spPr/>
        <p:txBody>
          <a:bodyPr/>
          <a:lstStyle/>
          <a:p>
            <a:fld id="{8406839F-D7A4-4E5D-B93D-768AD4D1DB36}" type="slidenum">
              <a:rPr lang="en-ZA" smtClean="0"/>
              <a:pPr/>
              <a:t>6</a:t>
            </a:fld>
            <a:endParaRPr lang="en-ZA" dirty="0"/>
          </a:p>
        </p:txBody>
      </p:sp>
      <p:sp>
        <p:nvSpPr>
          <p:cNvPr id="6" name="TextBox 5">
            <a:extLst>
              <a:ext uri="{FF2B5EF4-FFF2-40B4-BE49-F238E27FC236}">
                <a16:creationId xmlns:a16="http://schemas.microsoft.com/office/drawing/2014/main" xmlns="" id="{3318B274-25F9-41DD-80AF-F05C5EAA63CE}"/>
              </a:ext>
            </a:extLst>
          </p:cNvPr>
          <p:cNvSpPr txBox="1"/>
          <p:nvPr/>
        </p:nvSpPr>
        <p:spPr>
          <a:xfrm>
            <a:off x="383498" y="4648200"/>
            <a:ext cx="11046502" cy="1162113"/>
          </a:xfrm>
          <a:prstGeom prst="rect">
            <a:avLst/>
          </a:prstGeom>
          <a:noFill/>
        </p:spPr>
        <p:txBody>
          <a:bodyPr wrap="square">
            <a:spAutoFit/>
          </a:bodyPr>
          <a:lstStyle/>
          <a:p>
            <a:pPr>
              <a:lnSpc>
                <a:spcPct val="150000"/>
              </a:lnSpc>
            </a:pPr>
            <a:r>
              <a:rPr lang="en-US" sz="1600" b="1" dirty="0"/>
              <a:t>Summary:</a:t>
            </a:r>
          </a:p>
          <a:p>
            <a:pPr marL="207935" indent="-207935">
              <a:lnSpc>
                <a:spcPct val="150000"/>
              </a:lnSpc>
              <a:buFont typeface="Arial" panose="020B0604020202020204" pitchFamily="34" charset="0"/>
              <a:buChar char="•"/>
            </a:pPr>
            <a:r>
              <a:rPr lang="en-US" sz="1600" dirty="0"/>
              <a:t>Total of 1549 WCG sites upgraded to Phase 2 speeds of minimum 100Mbps (81%).</a:t>
            </a:r>
          </a:p>
          <a:p>
            <a:pPr marL="207935" indent="-207935">
              <a:lnSpc>
                <a:spcPct val="150000"/>
              </a:lnSpc>
              <a:buFont typeface="Arial" panose="020B0604020202020204" pitchFamily="34" charset="0"/>
              <a:buChar char="•"/>
            </a:pPr>
            <a:r>
              <a:rPr lang="en-US" sz="1600" dirty="0"/>
              <a:t>Phase 3 (minimum speeds of 1Gbps) commences on 1 October 2022.</a:t>
            </a:r>
          </a:p>
        </p:txBody>
      </p:sp>
      <p:graphicFrame>
        <p:nvGraphicFramePr>
          <p:cNvPr id="9" name="Table 8">
            <a:extLst>
              <a:ext uri="{FF2B5EF4-FFF2-40B4-BE49-F238E27FC236}">
                <a16:creationId xmlns:a16="http://schemas.microsoft.com/office/drawing/2014/main" xmlns="" id="{B0C275A6-B503-4048-8F32-AF57B09401B2}"/>
              </a:ext>
            </a:extLst>
          </p:cNvPr>
          <p:cNvGraphicFramePr>
            <a:graphicFrameLocks noGrp="1"/>
          </p:cNvGraphicFramePr>
          <p:nvPr/>
        </p:nvGraphicFramePr>
        <p:xfrm>
          <a:off x="381000" y="1219200"/>
          <a:ext cx="11049000" cy="3354505"/>
        </p:xfrm>
        <a:graphic>
          <a:graphicData uri="http://schemas.openxmlformats.org/drawingml/2006/table">
            <a:tbl>
              <a:tblPr firstRow="1" firstCol="1" bandRow="1"/>
              <a:tblGrid>
                <a:gridCol w="3501586">
                  <a:extLst>
                    <a:ext uri="{9D8B030D-6E8A-4147-A177-3AD203B41FA5}">
                      <a16:colId xmlns:a16="http://schemas.microsoft.com/office/drawing/2014/main" xmlns="" val="2436534387"/>
                    </a:ext>
                  </a:extLst>
                </a:gridCol>
                <a:gridCol w="1467109">
                  <a:extLst>
                    <a:ext uri="{9D8B030D-6E8A-4147-A177-3AD203B41FA5}">
                      <a16:colId xmlns:a16="http://schemas.microsoft.com/office/drawing/2014/main" xmlns="" val="1236367936"/>
                    </a:ext>
                  </a:extLst>
                </a:gridCol>
                <a:gridCol w="1676696">
                  <a:extLst>
                    <a:ext uri="{9D8B030D-6E8A-4147-A177-3AD203B41FA5}">
                      <a16:colId xmlns:a16="http://schemas.microsoft.com/office/drawing/2014/main" xmlns="" val="1522946347"/>
                    </a:ext>
                  </a:extLst>
                </a:gridCol>
                <a:gridCol w="1362315">
                  <a:extLst>
                    <a:ext uri="{9D8B030D-6E8A-4147-A177-3AD203B41FA5}">
                      <a16:colId xmlns:a16="http://schemas.microsoft.com/office/drawing/2014/main" xmlns="" val="3867950165"/>
                    </a:ext>
                  </a:extLst>
                </a:gridCol>
                <a:gridCol w="1467109">
                  <a:extLst>
                    <a:ext uri="{9D8B030D-6E8A-4147-A177-3AD203B41FA5}">
                      <a16:colId xmlns:a16="http://schemas.microsoft.com/office/drawing/2014/main" xmlns="" val="1500639726"/>
                    </a:ext>
                  </a:extLst>
                </a:gridCol>
                <a:gridCol w="1574185">
                  <a:extLst>
                    <a:ext uri="{9D8B030D-6E8A-4147-A177-3AD203B41FA5}">
                      <a16:colId xmlns:a16="http://schemas.microsoft.com/office/drawing/2014/main" xmlns="" val="3427683070"/>
                    </a:ext>
                  </a:extLst>
                </a:gridCol>
              </a:tblGrid>
              <a:tr h="523530">
                <a:tc>
                  <a:txBody>
                    <a:bodyPr/>
                    <a:lstStyle/>
                    <a:p>
                      <a:pPr>
                        <a:spcAft>
                          <a:spcPts val="0"/>
                        </a:spcAft>
                      </a:pP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spcAft>
                          <a:spcPts val="0"/>
                        </a:spcAft>
                      </a:pPr>
                      <a:r>
                        <a:rPr lang="en-US" sz="16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10mbps</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spcAft>
                          <a:spcPts val="0"/>
                        </a:spcAft>
                      </a:pPr>
                      <a:r>
                        <a:rPr lang="en-US" sz="16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100mbps</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spcAft>
                          <a:spcPts val="0"/>
                        </a:spcAft>
                      </a:pPr>
                      <a:r>
                        <a:rPr lang="en-US" sz="16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1Gbps</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spcAft>
                          <a:spcPts val="0"/>
                        </a:spcAft>
                      </a:pPr>
                      <a:r>
                        <a:rPr lang="en-US" sz="16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10Gbps</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spcAft>
                          <a:spcPts val="0"/>
                        </a:spcAft>
                      </a:pPr>
                      <a:r>
                        <a:rPr lang="en-US" sz="16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Total</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484044152"/>
                  </a:ext>
                </a:extLst>
              </a:tr>
              <a:tr h="543270">
                <a:tc>
                  <a:txBody>
                    <a:bodyPr/>
                    <a:lstStyle/>
                    <a:p>
                      <a:pP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Corporate Sites</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15</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73</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57</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3</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148</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420024846"/>
                  </a:ext>
                </a:extLst>
              </a:tr>
              <a:tr h="457541">
                <a:tc>
                  <a:txBody>
                    <a:bodyPr/>
                    <a:lstStyle/>
                    <a:p>
                      <a:pP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Health Facilities</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81</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126</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75</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282</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582359633"/>
                  </a:ext>
                </a:extLst>
              </a:tr>
              <a:tr h="457541">
                <a:tc>
                  <a:txBody>
                    <a:bodyPr/>
                    <a:lstStyle/>
                    <a:p>
                      <a:pP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Schools</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151</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1017</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73</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1241</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87470038"/>
                  </a:ext>
                </a:extLst>
              </a:tr>
              <a:tr h="457541">
                <a:tc>
                  <a:txBody>
                    <a:bodyPr/>
                    <a:lstStyle/>
                    <a:p>
                      <a:pPr>
                        <a:spcAft>
                          <a:spcPts val="0"/>
                        </a:spcAft>
                      </a:pPr>
                      <a:r>
                        <a:rPr lang="en-US" sz="160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Libraries</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105</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105</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211</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784065"/>
                  </a:ext>
                </a:extLst>
              </a:tr>
              <a:tr h="457541">
                <a:tc>
                  <a:txBody>
                    <a:bodyPr/>
                    <a:lstStyle/>
                    <a:p>
                      <a:pPr>
                        <a:spcAft>
                          <a:spcPts val="0"/>
                        </a:spcAft>
                      </a:pPr>
                      <a:r>
                        <a:rPr lang="en-US" sz="160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Cape Access Centres</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10</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19</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29</a:t>
                      </a: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725957946"/>
                  </a:ext>
                </a:extLst>
              </a:tr>
              <a:tr h="457541">
                <a:tc>
                  <a:txBody>
                    <a:bodyPr/>
                    <a:lstStyle/>
                    <a:p>
                      <a:pPr algn="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Total</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362</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1340</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206</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3</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600" b="1" dirty="0">
                          <a:solidFill>
                            <a:srgbClr val="001489"/>
                          </a:solidFill>
                          <a:effectLst/>
                          <a:latin typeface="Century Gothic" panose="020B0502020202020204" pitchFamily="34" charset="0"/>
                          <a:ea typeface="Calibri" panose="020F0502020204030204" pitchFamily="34" charset="0"/>
                          <a:cs typeface="Calibri" panose="020F0502020204030204" pitchFamily="34" charset="0"/>
                        </a:rPr>
                        <a:t>1911</a:t>
                      </a:r>
                      <a:endParaRPr lang="en-US" sz="1600" dirty="0">
                        <a:solidFill>
                          <a:srgbClr val="001489"/>
                        </a:solidFill>
                        <a:effectLst/>
                        <a:latin typeface="Calibri" panose="020F0502020204030204" pitchFamily="34" charset="0"/>
                        <a:ea typeface="Calibri" panose="020F0502020204030204" pitchFamily="34" charset="0"/>
                        <a:cs typeface="Calibri" panose="020F0502020204030204" pitchFamily="34" charset="0"/>
                      </a:endParaRPr>
                    </a:p>
                  </a:txBody>
                  <a:tcPr marL="113030" marR="113030" marT="56515" marB="565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5634391"/>
                  </a:ext>
                </a:extLst>
              </a:tr>
            </a:tbl>
          </a:graphicData>
        </a:graphic>
      </p:graphicFrame>
    </p:spTree>
    <p:extLst>
      <p:ext uri="{BB962C8B-B14F-4D97-AF65-F5344CB8AC3E}">
        <p14:creationId xmlns:p14="http://schemas.microsoft.com/office/powerpoint/2010/main" xmlns="" val="12332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4C861FC-EE31-4FE4-B6FD-5203806B7C0B}"/>
              </a:ext>
            </a:extLst>
          </p:cNvPr>
          <p:cNvSpPr>
            <a:spLocks noGrp="1"/>
          </p:cNvSpPr>
          <p:nvPr>
            <p:ph type="title"/>
          </p:nvPr>
        </p:nvSpPr>
        <p:spPr/>
        <p:txBody>
          <a:bodyPr>
            <a:noAutofit/>
          </a:bodyPr>
          <a:lstStyle/>
          <a:p>
            <a:r>
              <a:rPr lang="en-US" sz="2100" dirty="0"/>
              <a:t>Public Wi-Fi Hotspots</a:t>
            </a:r>
          </a:p>
        </p:txBody>
      </p:sp>
      <p:sp>
        <p:nvSpPr>
          <p:cNvPr id="4" name="Slide Number Placeholder 3">
            <a:extLst>
              <a:ext uri="{FF2B5EF4-FFF2-40B4-BE49-F238E27FC236}">
                <a16:creationId xmlns:a16="http://schemas.microsoft.com/office/drawing/2014/main" xmlns="" id="{67FB4D94-9625-4711-8710-5407068BE4AA}"/>
              </a:ext>
            </a:extLst>
          </p:cNvPr>
          <p:cNvSpPr>
            <a:spLocks noGrp="1"/>
          </p:cNvSpPr>
          <p:nvPr>
            <p:ph type="sldNum" sz="quarter" idx="10"/>
          </p:nvPr>
        </p:nvSpPr>
        <p:spPr/>
        <p:txBody>
          <a:bodyPr/>
          <a:lstStyle/>
          <a:p>
            <a:fld id="{8406839F-D7A4-4E5D-B93D-768AD4D1DB36}" type="slidenum">
              <a:rPr lang="en-ZA" smtClean="0"/>
              <a:pPr/>
              <a:t>7</a:t>
            </a:fld>
            <a:endParaRPr lang="en-ZA" dirty="0"/>
          </a:p>
        </p:txBody>
      </p:sp>
      <p:pic>
        <p:nvPicPr>
          <p:cNvPr id="3" name="Picture 2" descr="Chart, bar chart, waterfall chart&#10;&#10;Description automatically generated">
            <a:extLst>
              <a:ext uri="{FF2B5EF4-FFF2-40B4-BE49-F238E27FC236}">
                <a16:creationId xmlns:a16="http://schemas.microsoft.com/office/drawing/2014/main" xmlns="" id="{3C36E69C-629B-4450-92E5-4C375F78E3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143000"/>
            <a:ext cx="10900765" cy="5643362"/>
          </a:xfrm>
          <a:prstGeom prst="rect">
            <a:avLst/>
          </a:prstGeom>
        </p:spPr>
      </p:pic>
    </p:spTree>
    <p:extLst>
      <p:ext uri="{BB962C8B-B14F-4D97-AF65-F5344CB8AC3E}">
        <p14:creationId xmlns:p14="http://schemas.microsoft.com/office/powerpoint/2010/main" xmlns="" val="120624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091A2E6-5C5E-40BB-9BB8-1A27186565DC}"/>
              </a:ext>
            </a:extLst>
          </p:cNvPr>
          <p:cNvSpPr/>
          <p:nvPr/>
        </p:nvSpPr>
        <p:spPr>
          <a:xfrm>
            <a:off x="1629112" y="6109049"/>
            <a:ext cx="8907688" cy="65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8" err="1"/>
          </a:p>
        </p:txBody>
      </p:sp>
      <p:sp>
        <p:nvSpPr>
          <p:cNvPr id="2" name="Title 1"/>
          <p:cNvSpPr>
            <a:spLocks noGrp="1"/>
          </p:cNvSpPr>
          <p:nvPr>
            <p:ph type="title"/>
          </p:nvPr>
        </p:nvSpPr>
        <p:spPr>
          <a:xfrm>
            <a:off x="457200" y="283322"/>
            <a:ext cx="8597506" cy="517915"/>
          </a:xfrm>
        </p:spPr>
        <p:txBody>
          <a:bodyPr>
            <a:normAutofit/>
          </a:bodyPr>
          <a:lstStyle/>
          <a:p>
            <a:r>
              <a:rPr lang="en-US" sz="2062" dirty="0">
                <a:solidFill>
                  <a:srgbClr val="001489"/>
                </a:solidFill>
                <a:latin typeface="Century Gothic" panose="020B0502020202020204" pitchFamily="34" charset="0"/>
              </a:rPr>
              <a:t>WCG Public Wi-Fi Project Usage Overview</a:t>
            </a:r>
            <a:endParaRPr lang="en-US" sz="2062" dirty="0">
              <a:solidFill>
                <a:srgbClr val="001489"/>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8</a:t>
            </a:fld>
            <a:endParaRPr lang="en-ZA"/>
          </a:p>
        </p:txBody>
      </p:sp>
      <p:sp>
        <p:nvSpPr>
          <p:cNvPr id="3" name="Rectangle 2">
            <a:extLst>
              <a:ext uri="{FF2B5EF4-FFF2-40B4-BE49-F238E27FC236}">
                <a16:creationId xmlns:a16="http://schemas.microsoft.com/office/drawing/2014/main" xmlns="" id="{2DDF1884-0A8B-4DF1-AE96-9E6AF3ACEF6C}"/>
              </a:ext>
            </a:extLst>
          </p:cNvPr>
          <p:cNvSpPr/>
          <p:nvPr/>
        </p:nvSpPr>
        <p:spPr>
          <a:xfrm>
            <a:off x="1629113" y="5508568"/>
            <a:ext cx="1342048" cy="46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16" name="TextBox 15">
            <a:extLst>
              <a:ext uri="{FF2B5EF4-FFF2-40B4-BE49-F238E27FC236}">
                <a16:creationId xmlns:a16="http://schemas.microsoft.com/office/drawing/2014/main" xmlns="" id="{755593DA-2D2C-4424-9307-1DB694B7DCE8}"/>
              </a:ext>
            </a:extLst>
          </p:cNvPr>
          <p:cNvSpPr txBox="1"/>
          <p:nvPr/>
        </p:nvSpPr>
        <p:spPr>
          <a:xfrm>
            <a:off x="214933" y="4001631"/>
            <a:ext cx="2147267" cy="1384995"/>
          </a:xfrm>
          <a:prstGeom prst="rect">
            <a:avLst/>
          </a:prstGeom>
          <a:noFill/>
        </p:spPr>
        <p:txBody>
          <a:bodyPr wrap="square" rtlCol="0">
            <a:spAutoFit/>
          </a:bodyPr>
          <a:lstStyle/>
          <a:p>
            <a:pPr marL="207935" indent="-207935">
              <a:buFont typeface="Arial" panose="020B0604020202020204" pitchFamily="34" charset="0"/>
              <a:buChar char="•"/>
            </a:pPr>
            <a:r>
              <a:rPr lang="en-US" sz="1400" dirty="0"/>
              <a:t>During </a:t>
            </a:r>
            <a:r>
              <a:rPr lang="en-US" sz="1400" b="1" dirty="0"/>
              <a:t>April 2022</a:t>
            </a:r>
            <a:r>
              <a:rPr lang="en-US" sz="1400" dirty="0"/>
              <a:t>, approximately 216TB of data was consumed.</a:t>
            </a:r>
          </a:p>
          <a:p>
            <a:endParaRPr lang="en-US" sz="1400" dirty="0"/>
          </a:p>
          <a:p>
            <a:pPr marL="207935" indent="-207935">
              <a:buFont typeface="Arial" panose="020B0604020202020204" pitchFamily="34" charset="0"/>
              <a:buChar char="•"/>
            </a:pPr>
            <a:r>
              <a:rPr lang="en-US" sz="1400" dirty="0"/>
              <a:t>Average of 683MB per user during </a:t>
            </a:r>
            <a:r>
              <a:rPr lang="en-US" sz="1400" b="1" dirty="0"/>
              <a:t>April 2022</a:t>
            </a:r>
            <a:r>
              <a:rPr lang="en-US" sz="1400" dirty="0"/>
              <a:t>.</a:t>
            </a:r>
          </a:p>
        </p:txBody>
      </p:sp>
      <p:sp>
        <p:nvSpPr>
          <p:cNvPr id="6" name="AutoShape 2" descr="data:image/jpeg;base64,/9j/4AAQSkZJRgABAQAAAQABAAD/2wCEAAkGBxISEhAQEhIVEBUWDw8QEBUQFRUPDw8QFRUWFhUVFRUYHSggGBolGxUVITEhJSkrLi4uFx8zODMsNygtLisBCgoKDg0OFxAQFy0dHR0tLS0tKystLS0tLS0tLS0tLSstLS0tLS0tLS0tLS0rKy0tKystKy0tLS0tLS0tKy0tLf/AABEIAKgBLAMBEQACEQEDEQH/xAAcAAABBQEBAQAAAAAAAAAAAAACAAEDBAUGBwj/xABHEAABAwMCAgYGBwQHCAMAAAABAAIDBBESBSExQQYTIlFhcQcUgZGhsSMycoKiwdEVQlKyM2Nzs8Lh8CRDYmR0g5LSF1OT/8QAGwEAAwEBAQEBAAAAAAAAAAAAAAECAwQFBgf/xAA0EQACAgEDAgMFCAMAAwEAAAAAAQIRAwQSITFBBRNxMlFhgZEUIiNCobHB8DPR4SRD8RX/2gAMAwEAAhEDEQA/AKvVAr2eUchNFTNUybAmEQCixixCYh2RosAsAgCGYbK4ksCKPvVNiQM1OOITjJiaK7mb2Ksgpz6XHLUUmbQ5reuOJ3aSertccxx2Xm+It7Yv1OvTVbPRIomhrRba3AfovClE9BM4HpnpjGzMmDQHFrmOIFg4XvuvU8EbWfb8Gcuvp47+Jzj419dFnisDFWISKQDIpAJACsmA2KQDWRQDFqAGwQAi1ADFqAGxToBYoAbFKhjYooBsUUAxagAS1AxrJANZAxrIAayQWMWoGNiih2ehQyBeS4nSpFyJ4WTRdk2Sih2M1m6YiURKbCiI7K0IryvVxRLZE2RabSLAdOqUBWQTPPFXFIlsbT5rzxff/L9F53icKhH1OrSSuTO8a3YE7cPb7F4Ukegjl+m8YxYe5y7/AAnjUx+Zz6z/ABM41y+uSPFYgAhgA9oTQEeCYhsE7AWCLAbFACxQAsUALFADYpjFigBsUALFAhsUDGxTAbBAAlqQDFqBglqAGLUADikMYtRQDWQA1kDOtjnXn7Day3DMs5RKTLjZli4miZPHKoaGTNn2U7bCwHSg7qtrFZny87Loiq6mTIS6wv71pVuibIOu5rTYRZHPOFUYCch9Hf8ATxeZ+S8/xaNYl6nVo399+h6LGNhfwXzcj00c902H0X3m/Ndvhb/8qHz/AGZhq/8ADL+9zhyvsDxAUxCIQFjYoCxYpgLFIY1kwsbFAhYoAWKAGxQA1kDFigBYIsBsU7AbFFjFiiwBxQAxagAS1MASxIAcUAMWoGMWoAEtQM3mkjYiy5avoXZOyXxWbiVZM2q5KXiHuLcE91jKFFqRI+XZKMQbIBLbmtdpFibJ3FVtJsBxvcKlGhWVJAtUQyu9apENlnSB9NF9oj4FeZ4uvwF6nZon+J8j0mJvZB+a+WkesjE6ZC8J8x48wuvw51qcfqZan/FI4TFfaHgjYoAWKAFigBYpgNikAsUALFOgGxQAsUUA2KQDYpgLFICVjApYxxADzUuVDoljpxz3UubGkJ8DUKTHSK8lNbgrUyaICxUAJYnYAlqdgCWoAbFADFqAALUAdPUM33C4YdDZlNwtwWyVmdjxwF24TbS4YdSyyNzeSydSLVoJ0p7klBA5EDiVokiGxm3CppCsIvN7o2ibGJuigsBzFSYmS6dtLEf6wfIrz/FV/wCO/VHVon+Kekwnst91l8pI9lGR0sb9C72fMLo0TrUY/VGWdfhS9DhcV9ufPjYoAWKACMSVgNgiwBxTAWCAFigBYoAbBAAlqYCxQAsUgCak0MMFRQ7BcVSQWCHFFILEXIodg4XR0EA9qEBGWqgBLUAMWoGCWoAHFMDrHtBK85Ojdjerg8lW9omh4mhuyHcgXAz3JqImwA03VdhdwnRjyQrBov0/Ruqe3JsDyOIuA0kd4DiCVjLV4YunJFrBkfKiV6nQKlnGCUf9txHvAsrhqsUukl9SZYZr8rKHqxBsQQe4ix+K33p9GZ0+5NHRqHMe0XUBro3DlIz52/NcXiLb07+R0aRfio7yhPZF+XBfLNnspGd0obeFy000qzQfxROVfhy9Dh8F92fNjYIAWCACwUgN1ZTsAcE7AbBACwQA2KAFggBixMY2CBD4JWMWKQCxQFjYIsY/VFG5ARuYnYDtKTVjsjcExAEKgBLUAMWpDBLUADZMDpcgN1wqLNWyN1QQrUETuE2b2o2huLLnAC54qEm2NsqGQrbaZ7jrPR3RRyyyyyWIgY11jvi51yHHyDTbzvyXleJajYvLi+X19Du0eLc9zXoZuqdPq2V5fC808V+w1jWkht7AvcQbu28l8zLLJ9OEfbYfDcEFU1ul/egFP6QNQbxlZJ/aRM/wBqSzSLl4Zpn2a9H/ALs0IvSVP/vKeCTyzjv8SrWokuxhLwbE+kmvoyVvTekf/Tac0HmY3MefxNC2jrZx6Nr5nNk8CT6ST9UONX0WSxdBPCQQb72uDfgx5+S0l4hOcXCUnTOZ+BZIS3RSfo/90a9PqmluFm1ZZ4SNewe9zVzvy5dxPQ6mP5L9ORVun01SwsirYCTw7bXH3XVY4qMlJO6ZhkxZUmpQa+RkS+jyp4sfFIORDnAn8JHxX0kfFsT6xaPDloMi6NGfP0KrW/7nLxa5h+ZBW0fEtO/zUZvSZV2KE2hVLPrQSj7jiPeBZbR1eGXSaM3gyLrFlJ8ZabEFp7jsfcVspJ9HZk1XURToLIy1UIbFMBYIsBsEWAsEWA2CAEGIsYTI7qWwNBlCLDIe5c7ye40USb9jtPAkean7Q11L8tMjOmlu3FPzk+RbKKdRSuC0jNMlplN7FsmQRlqoAS1AwCxUAJagAS1ADWQAJakBqB6y2jsdu6BWWmtsBfgPiofJQD7uKpKiW7E2IIsR2no5iOOojbtQR22sdmyg3PPiPcvB8Vj+In70et4e+K+J50Z3FoblZvYJa0ANJaDY2A47n3r53cffLEk7BskanQ9C+jzK6aSF0piLYjI3EBxdZwaePIZD3rTFBTdWceu1UtNBSUbt0ZOpUToZpIHbuZI6M2/eINgQPHYjzUONOjpx5Vkgpro1Zr610Nq6WITytYWdkOwdk6Iu2AeLDmQNr7q5YpRVs5sGvw5p7I3fx7mLSUUszurijdK7EuxYC52Itc2HLce8LNJt0jqyZIY1um6XxK72EXBBBF8gQQW22NweCKHuXHPUKCVzDdhLD3sJYfeEJ10CUVL2lfqaVP0krI/q1Uw85HPHucSqU5LuYS0mCXWC+n+jSp+n2oN4zCT+0jjP8oBVLLIwl4Zppflr0bL8XpKqbWlgp5R4NfGf5iPgrWokjnn4PhfSTX0f+iRvTWik/p9NaO90Tmud7Ltb81vDX5I9JNfM5MngMX0afqhtb0OEwiton9ZATZ7TfOF3cb78wCDuLg7g7e/oPEPNahPr2fv/AOnzGu0EtPJ8VXVfz6HNli9Y80WKAGxQAsUALFACwQBpafSXF+P5Lmy5K4NYRs3aHT/4/YuLJl9x0wh7y+2gYsXkkbbEVq6nFuyN1eOXPJE1xwc1WscOK78dHLKzMkiXSmZMhcxUmAGKoQJamMEtQAJagBsErGCWoA0A1SSSMjUtjLUjbtCzXUt9ABAVW5EUSspipc0Ojs/R3ER62DzjYPhIvH8UduHzPR0Hf5HlkG7W/ZHyXzB+kvqyRAja6Gaj6vW00hNmmQRP+xJ2TfwBIPsWmKW2SZya7F5uCUe/VfI7fXOj2et0zsexIxtTJ9qDY/HqB94reULypnk4NVt0M1fK4Xz/AKzam1FldNqWmGwDYGtY4cS5zTmfuOMftWjkpuUDlWKWnhi1Hvf9+vJz/okoMPXJ5BiWuFOb/uFl3Si//h7llp41bZ2+MZd/lwj35+vQzuhFVWVE2ozUvUfSfSSMqQ4g9Y6QxtGPC3aBvspxuUnJo110MOKGKGS+Pd8rIPRbpcM09QyeFkuMIs2Voe1rs7HY7X8UYIpt2ivFM04Y4OEmrfYsarX6O2aaCXT5GGOV8ZdA7EHEkXAD224cE5Sx3TiRhxa1wjOOVO13/wDhz+os011RAIHzQwO2qHSDIxb7Ft7k+N72248Fm9lquh2Y3qljk5pOXau5n65TQRzPZTzesRDEsk77jcEjYkHmFMkk+HZtgnknBPJHa/cUQbG5bmP4SS0H2hJFzTa4O39Fr8zW0zvqSUxkLdyA4HG4vzs+3sC6dNJxna7HjeMY08UW170YmC+3TPgWNgnYiSOlc69mk242UuaXUaQ3qx7kb0FAmE9ye5AHDTElTKdIaR0GmU5sABdcOaXvOnGjoIqdhG7bFcLbXQ60kQytLOG49+yae4HwO1wIRyg6mXqVM3e7V0YpsxnFHP1DWg2C7ots5nRnzMW8TNkBYrsQJYnYAFiAGLEWMEtTAAtQFmwIFhuHRIIkrGTshFt1DlyMDNVRNhskScQs7L0eOvJKP+Fn+L9V5HiS9j5noaF+0eSwDss+y35L5k/Sn1JECGcLgjwsgD3DR+ktO+jZWSPZnHTkS3I6xr7DNluPac1tu/Zd8cicdx8lm0mSOd4knTfHoeXdFNZMVfFUvP8ASTOE55Wnd2yfAOcHfdXJjnU7959BrNOp6Z41+VcfL/h6Z00eyjoKwx9kzPcNtiZJyA8j7uR9i68lRg67ngaJPNqIKX5f2Ry/oYP0taO+OmPudL+qy03Vno+Nezj9X/APou21Csb/AFc34Zmj80YPbYvFOdNjfp+w/SHpFRNqqiKfTIpC2VzTIwtbJJzyPZBvv3onOKk04hptLneKMoZmrXTsYGlz079TpXU8JhiNRABHIesIdfc8Tte21ys4uLmqXB2ZY5Y6SaySuVPlFv0rQNZXnEBuVNC91hbJ2UjST42aPcnnX3zPwmTlp+ezf8HHrE9I7L0VO/2yQd9HMPc6MrbB7R5niy/AXqv5Bl0193ENNg4jhtxX2cM0dq5PzuUHb4JabT38cD80Syx94Rxy9x2XR/Tg1uTm2J4gheZqMrbpM9DBj4tljUejcUo7IDT3jZZ49VOPUuemjLoZR6FcLyXHlYro+3/Ax+x/EkPRVgFrkbclH2xsr7KkTwUojbjxt37FZyybnZcYbUQTy9yEgbImzFOgsjLx5KkiWyOaZhFirjF9US2jB1ClaN23XZim31OacV2MqQjzXUkY2Vy1WIEtTAEtQAxYgASxOwIyxFgdY2g54lcHmfE6Ng1RRjlsnGbE4jMpG96bmw2oP1dljsEt8g2orOpweC0U/eZuJ1Ho9ZaaT7A+B/zXmeJu1D5ndofzHlr2WJHcSPcV8w+p+kx5imCkMf49wAuSe4DmgDrNS6IxUlJ11XMWVLxenhZibHbsv2ueO5BAF7b895YlGNyfJ5mPXzzZtmKNwXV/39DlHwuAa5zHNa8XYXNLWyN72kizhuOCxpnoqSbaT5X6Fir1KaVrI5ZpJGs3Y173Pa02tcA87XHkU3JvhsiGHHBuUYpN+4n0DX56J7pIC0FzcXB7c2uF7ja4Nx5804TcehnqNLjzpKfb3EvRzpFJSVLqoNEpc2RsjXHAPD3BxIIHZOQHIpwm4ysnU6SObEsbdV0+RS1jUDUTzVDmhhkeXloNw3la/PhxUylubZrhxLFjjBc0Hpj3QS0tS9jwwTxyB2JDZAx4Lgxx2cbA8CnHhpk5kskJ401dM2vSJrMFXUslgcXtFOxjiWuZ2g57rWcAeDgrzTUnaObw7T5MONxmqdnLLI9A6v0YOtXsH8UM7fw3/wAK1w+0eb4qr0/zR3/rBa5wIBGTht5r31FOK9D4pumyzTyjkBZRJFRZMakXWe1mm5E8dQFDRaYZmSodkD6gcE1FkuRRqonG9lrGiJGZJRSfqtlJGLizPq3uYbG47ltCCkZSk4lI1S2WIjzBzVjgjy6FvRXklvtZaKJLkVKmmba/DyWsJuzNxRnOYuiyAS1AA4oAYtQIEtTGDgiwO7gqGkbDZeRKDR2qSHqI2vHd5Jxk4hJWUpaYDbdaxm2ZuJSJN7LbijJt2W4IdrrOTNEjf6FR4zu3veJ3wcz9VweIO4xOvRqmzyytFpJR3SyD8RXzUurP0XF/jj6L9iukWdN6OaNstfCHC4YHzW5FzB2fc4g+xa4Vc0cHieRw08q70jWih/aOtSNl7UUTpRgeBigOAZ5F5yPfchaVvy89jkcvsuhTh1l39f8AgGszzatXGjiIjihdK1lx2WNjOD5Tbc3NgB3EcNylJvJPauiKwRhotP50uZSr9ea/2c47QJHVb6GBzahzXlge3sxmwBcSd8Q03B47gjfZZbHu2rk7vtUVgWaa2p9u/wDWdZ/8US439aZl3dU7G/dllf22W32Z+883/wDajfscev8Aw4vXNFnpJOqnZiSLsLTlHI3vY7n5bEXFxusZQcXTPUwajHnjug/+FvQNNgNR6vXCamzYGxm3VFkjj2HPDx9U7gHhf4VCKupcGWozZPL8zBUq69+DpdMJglfoeoWkhkt6tJwMbnE9W5hO4BcCB3OuNxdaR4fly6HDlrJBazT8SXVfv/e6+JxmuaW+lnlp37ljrA8A9h3a4eYt5G45LGUdro9TBmjmxqce5RUmx0Xo7fbUqTxM7T7YJfzstMXto4fEVemn8v3R6FXSEPe0C3bdbx3K+gwq4J/A+GyupNCdKG89/wA1VWK0ivLVo2CcyVlbtxUuBSmHFW5GxKTx0NZLLDagDmp2lbkSwz34pONDUrLAcFHJRBX0TZG2I9vMK8eRxZM4KSOPrNNcxxb9YciO5enDKpKzz542mVnU5byVqVk7aIZGEK1RLtERYSqtInliFDfxS80rYSDSvFT55XlEE2nEcFccxLxsrupSOSvemTRE+E93uVKSFQHUnuT3IKOuipiAF5kpps7FEFxIvxTSQm2V35E8bLVJIh2RmA99/JVuRG1mrp9HcDLh3Lnyzrob44X1Og0CkayYObziePxMXn6qblFWdmCCi3R47qotPUDuqJx+Ny8KXVn3+H/FD0X7FRSaG50K1MU1bBK42YXGOQngGvGNz4A4nyBWmKW2SOPX4XlwSiuvX6HSTP8A2brRkk7MMxe7I8BHMbuN/wDhkAv3DfmtX9zLb6M4Ir7Vodsfaj/H/P1Ip3P0nU3TuaXwTGUgt3yikcHuDeWTHW25i3ek/wAPJfZlRrW6VQTqUa/Tj9f3KnR7WqWm1SSdjneryCSMPe3ExiUseSRxxD22v3e9KE4xyWuhrqNPmy6RQa+9GuF3q1+x7JG8OAc0hwIBBBuCDwII4rtPmWmuGcD6Yp4hTwscR1vXZxgfXDA1we7vtu0edlz6hraj1vB4zeVtezXP8GL6QmH1DTTUFrqrg83Bc6ExuLiSOO/VXPC5KjN7Eb6nV4c19oy+XxD+b4/kD0glzqHSah+0/UjI8H7xscSfEOAP3kZfZi+4eHJefmxr2f8AtDeldoMlDMRZ8lKc/ulpH945LP1TH4Q/u5I9k/8Af+jhFgewbnQZ1tQoz/XW97HN/NXi9tHHr+dNP0/lHs80bTe69bHJpI+NnFNmRV6c0g2/zXVDKznljRRbSAbO/wA1q53yjPal1KlTRuB2O3JaQlFrkznFroBDTOvYEbq5SjRKi7NCjonE9ogD4rCc0lwbQg+5peqADa5WG+zbbQAjce8ItBTLGLse/ZTxZXNFSCm7W527iN1rKdLgzUeS9LpUTxuFis049zV4osq1fR+JwAx4dxsVpDVTT6mctPFroY0/Ryxu07b7Hc3XTHVX1Od6euhUp6E3IdcK55OOBRhzyXBStH+awc2zXYkVammbxGy0hNkSijIqI7c7rri7OeSImRDmm2JImMYUbmXSOjp5LgA+1cckdMWWmwMPJZ7mabURzadGeRHkrjlkiJY4sgj0sN3vffZW8zZCxUXo27LFs2SLulC0rfsv/I/kubUcxRti4bPG9bH+01P/AFNR/eOXiz9pn3en/wAUPRfsUVJqIoA62LpJBUUZpK4PL4mk0szBnJcCzWu+VzsRxsRdbeYpR2yPLlpMmLP5uDo+qOfn1eeSGOmfKXRRkOjYcSGEAgWdbKwBIAvYLNzbVNndHT445HkjGm+5RUmpao9VqIRjFPLEP4Y5Hsb/AOINlSlJdGZZMGOfMop/IrzzOe4ve5z3Hi57i9x83HdJuy4xUVUVSLWjzQNmidVNfLC09tjDuWgHEWJF23tcXG11UWr+90M80ZvHJYmlJ9/73+J2LWya3WNfgYqSCwOVhZl8i3b999gDbZoHv25yy+CPMe3QYGrucv79F+rMb0g642rqiYzeKJvUxkcHkEl7h4E7DvDQeajLPdLjsdXh2neHF97rLl/wcysjvNXoo/Gtoz/zUI97gPzVY/aRzaxXgn6M9lrZ7PcOG69nFG4nxE3TIuuBHFabWTaIH4u81atEOmTxRBS5FKJI2BncLqXOQ9qFJEEKQNCjKGCDzU0VZOx4U0VYMlimrE6IhcJ8CRYEmyiiyrKeatEMya2lN8mn2LohPjkxlHm0Zckxbs74LZRvoYuVdSvLVt32WixyJc0ZtQ8OOwXVCNLk5pSvoSw0bjvw8SolkSLjBsJ0HiVG4ujq3wC91wKR2OKIZZw1XGDkQ5JErQX2sbJcRK5kTR6ffcuKh5fcilj95abA0LJybNNqRNSMs9h8SPwu/RZZXwXBcni3SJtqqrH/ADVR/eOXkz9pn2+lf4EPRGcoNzoehDGulq2vdg12l1rXuDcyxp6u7sedgL2WuLq79zOHxBtQg0re+P8AJpQ6XTPp9PiZMJ2P1YxySCJ1M+zo2kx2dvwA3vzHcrUYuMVd8nPLNljkyylHa1C6u+/UgeYql9fT+qwQGGKqmpnQMMUg9XdbCY37eQ2JPA39i4k2qqv4LSnhjiyb3Lc0nfK+93XuojrRRGiZUijMb5JZoB1dRLjG5rAWvs64PHh4cUns23Q4faFnePzLSSfKXPwM7o3o7Kj1gv615iiY9sVKGGomu7E4B+1mjci19wphBSs31Woli21X3n1d0voTRaBC+WpaKnCKGnFQXuiL5GtON45IwQWvblYjw4cg9it88IzeqmoQey5SdVf6p+59iM9GZDMyOOWN7H03rjZ3XihFMNnSPDhdljtbfiPYeW7pMr7ZFQcpJpp7a6u/cGNJqmWiinY6Koa+z4Z8KafD6zHFxb2h/C4c+e6NslwnwxPPhl96cWpQ7Ncq+/oUtW0GppcTPF1YcSGnON4JAv8AuONtu9TKDj1NsOpxZvYd/UzVJuXNGfaopnd1VTn3SNKqHtIyzq8U/R/se4ahThznFexhnSPhckU2VmUHitnlM1jIp6Qs7XHyVxyKXBEoNchNqNktvI1LgAVRBsm4WLfQRqip2IrcD6xZPaLcIVBPBKkOyWNxSdDLDCoZSCe5SUAJbIoCJ811SiJspSvcTstYozkzNqqG5JLvcumGSuxzyhZT/Y7j9U3HjstvtCXUyeFvoQnTHtdYC/yVedFqyPKkmab6XFgufNc2+3wdG2kUHVLRstfLbM96Ox9UC83zD0Ng3qDObQU/NkheUmGKYDhsp8y+pWyug+CVhRG+6rgQDKotnpo8CWvfLd+2LHNjcWtI43d2iDw7B7wscvQuB5P0spy2rqydj61UHE8erJDmv8jc+4d68zJHln2Gjyp48cfh+pjLI7ielq3xFxjcWF0b4n2sco3izm7jmmm10InjjOlJXTv5oduoSCJsIdZraj1lttnNmxDcg7jwAT3OqJeKLm5tctV8jVqelMr2TN6qBkkzDHUTRx4zTMP1gd7DLmQN1Tytp8dTnhooRlF7m1HlJvhGfLqRNKylxFm1D5w++5yYG4428L3up3fd2myw1meW+qqgtGqoWGQSiQZBnVzU5AqaaRrr5RkkbEEtcLjZOLS6izwnKnCuOqfR+v8ABvu6VsE1RMwvDjpYpI5JmMfJPUMILZJWi7d/G/1Rda+arb+Bw/YZeXGMq9u2l2T7Io6brzpZphVykNmopKLMMaGwAkOjODAOyC3cAfvKFO29z6qjfLpVjhHyY8xkpV7yLVmxxUDaUTw1Mjqx1S71dxliiYIeqAzIHaJsbIlShtu2Vhc56jzNrilGueG+bB6ava6skkaQ4OipXXbYg/QR8wjL7QaBNYUn2b/cw1mdhLSvxfG7ukY73OBTXVEZFcJL4P8AY+galvaK9WD4Ph5EF1RI7zfZNMGiA0QPgtPMM/LK02m34EhaRzL3ESxEPquPF103NMShRXlKpEjxSclLRaLLZQFBQIqVW0W4NkhKloaZajChlB9SErHRDPSjktIzIlAoVEZHAH2braLsykin1kpNgw/JbbY9WzLdLsixFA4fWO6ylJdi1F9yvWMIabn3K8fXgmfQwZBvsu5HIz0YFeAe0NkgB7oAYhADEJgU62hbJ1bjs6KQTQuFwY5Q1zQ6wIyFnuBadiCk+RLgxOk/RcVrjPA8U9V1fVzxlzmsmj4blu5HLKxBAAIBG3HkxP0Z6ui10cS2zjuj+zOQm6A6g3hAH/Yli/xOC5/JmezHxPTP81fJlSTofqA40snsLH/yuKXlT9xotfpn+dfr/oqzaDWN40s/shkd8gl5cvcaR1WCXSa+q/kqSUcrfrRSN+0x7fmFO1+40WXG+kk/miu5wHHbz2SL69B2SWN7Nd4O3HwKaZM4tqlwMB/rj8eaGOKdcj2SGMmA1kAJAC8bi97AfvHxTIcuaPoaoduL/wAIuvTgfET6kFwtCB8gkAjIgLAdIqQiFzQVd0JoTqdvcjzGLYisaVvLZVvbFsQRpUbg2gGlT3i2iEdkWCRI0lLgZK2UhKh2GJQltYWA+YK1FktoqTTjkVqombkZ8tWfNaxx2ZSyUZ1ZOSunHBI55zbKRW5kegL52z3QSUxCD0APmgViyQKxXToAXxh1rgG2472nvB4g+ISaAbq7fvSf/rL/AOynaitw5c8cJXj2td/MCjZENzGE8n/3OPm2M/JgS2INzJW1cv8AG0+bD+TglsHuPKNX9Nj4aiop30Ec3VTzQ5dYWZ9W8tvYsda9uFyo2lqTJI/SfHILzaA4t72sbM23f2oQpe3vRpHLlXST+rOj6J1mm6lFJNFprIwyUxPa5scb8w1rjbHl2u/kUeUn2RotbnX/ALH9TRn6M6a7jRSN+xKWj8MqTwJ9jSPieoj+f6pMqv6G6Yf3aiPyc5/5OS+zr3Gi8W1Hdp/IrSdAqA/VqKln2mXb7zEPmpenXxNV4xl7pP6/7Ksvo9pj9TUWt/tGsJ/napen+JovGZd4L6lrQugVPDK2aaqbUhjg9kcbQ1pcNwXdt1xw224b7bJwwU/eZ6jxRzi1GO2+939DrZqrIk/6su2MaR4zdkPWqqJC6xFAJr0UBIEUA4RQCcU0hWRtAVBY7noSEA6VPawsDigA8gEVYhjImoisF8osrUSWyjUTkcFvCBjKZQJcVvUUY3JkEzCFcSJJorOC1IALE7FR3OS+dPcGcU0AwKYgkAOgKGKdioEOSCgXSICgDIgAesQAusQB5xoegwisragsDpHVlS4OcLlgMjvq93muTK3bRtBHWzR34+HzXJJcm6IujLRG6qDRa8rXG21ziBc+xo9y7tM/unPl6my6VdBlYwemILJAAOeU0gGbdVSESgFIZK2MoAMxoARICaTZO4XWqthO8DrUbUCY+aEgEEUMA3VJIlsjLbKqJsDrE9otwXWooe4LNKmO0RylXFESaK72DvutUzNogcHE2CtV1M+egvUSee6PNSDyrB/ZbjwT8+IeSyQaT3lQ9QV5DNcOXlnpBBADoAfJADF6ABLkwBLkAA5yBAuKYiO6QCyToRzOnM+nqP8AqJfi4n81x5vaZvDoa8g4rma5NUVdMNpJ/wDsn+f9F3aVWmc+Z9DRyXZtMbJWNKTGmSgKRk0cN0ASdShAE2NArHIT4FyCQmmJoiIT3BtFiUbg20A6Mqk0S7Dij70Ngi0xoWTZokLEI3BtI3xAqlMlxK8lKeRW0ciMpQZXfAQtFNMzcWgQ08h7t1XHcXIYpnO8EnOMR7HIcaeRul5yY/JaCdTDmVPmDeMYBo4IbbGkkP1iVDAMxSoLJRIuI6whIgBzImAJlQAPWpgN1iBD5oARKYhkCHxToAhGnYHMU/Zqqlv9d8w0/muLL7TNodDVl/L/AF+a52aor6VGTLNb+GL5yfquzSOrMMyujcjpe9de4won6pFhTIzEjgLYYNtlLLDLlNhQAciwCBRYBtSsB9kAPsgfAYsi2AElk0xcEbQm2AVkWA4aiwoRajcKhFrUbmg2oHJo4KrbBJIjfUdyEgbAM6tQIchnMJVJpEtNlWSIhappmTTRBI8haKKZDk0QGUqtiJ3n/9k="/>
          <p:cNvSpPr>
            <a:spLocks noChangeAspect="1" noChangeArrowheads="1"/>
          </p:cNvSpPr>
          <p:nvPr/>
        </p:nvSpPr>
        <p:spPr bwMode="auto">
          <a:xfrm>
            <a:off x="1618181" y="-87602"/>
            <a:ext cx="184831" cy="1848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5449" tIns="27725" rIns="55449" bIns="27725" numCol="1" anchor="t" anchorCtr="0" compatLnSpc="1">
            <a:prstTxWarp prst="textNoShape">
              <a:avLst/>
            </a:prstTxWarp>
          </a:bodyPr>
          <a:lstStyle/>
          <a:p>
            <a:endParaRPr lang="en-ZA" sz="1092"/>
          </a:p>
        </p:txBody>
      </p:sp>
      <p:sp>
        <p:nvSpPr>
          <p:cNvPr id="8" name="AutoShape 6" descr="data:image/jpeg;base64,/9j/4AAQSkZJRgABAQAAAQABAAD/2wCEAAkGBxISEhAQEhIVEBUWDw8QEBUQFRUPDw8QFRUWFhUVFRUYHSggGBolGxUVITEhJSkrLi4uFx8zODMsNygtLisBCgoKDg0OFxAQFy0dHR0tLS0tKystLS0tLS0tLS0tLSstLS0tLS0tLS0tLS0rKy0tKystKy0tLS0tLS0tKy0tLf/AABEIAKgBLAMBEQACEQEDEQH/xAAcAAABBQEBAQAAAAAAAAAAAAACAAEDBAUGBwj/xABHEAABAwMCAgYGBwQHCAMAAAABAAIDBBESBSExQQYTIlFhcQcUgZGhsSMycoKiwdEVQlKyM2Nzs8Lh8CRDYmR0g5LSF1OT/8QAGwEAAwEBAQEBAAAAAAAAAAAAAAECAwQFBgf/xAA0EQACAgEDAgMFCAMAAwEAAAAAAQIRAwQSITFBBRNxMlFhgZEUIiNCobHB8DPR4SRD8RX/2gAMAwEAAhEDEQA/AKvVAr2eUchNFTNUybAmEQCixixCYh2RosAsAgCGYbK4ksCKPvVNiQM1OOITjJiaK7mb2Ksgpz6XHLUUmbQ5reuOJ3aSertccxx2Xm+It7Yv1OvTVbPRIomhrRba3AfovClE9BM4HpnpjGzMmDQHFrmOIFg4XvuvU8EbWfb8Gcuvp47+Jzj419dFnisDFWISKQDIpAJACsmA2KQDWRQDFqAGwQAi1ADFqAGxToBYoAbFKhjYooBsUUAxagAS1AxrJANZAxrIAayQWMWoGNiih2ehQyBeS4nSpFyJ4WTRdk2Sih2M1m6YiURKbCiI7K0IryvVxRLZE2RabSLAdOqUBWQTPPFXFIlsbT5rzxff/L9F53icKhH1OrSSuTO8a3YE7cPb7F4Ukegjl+m8YxYe5y7/AAnjUx+Zz6z/ABM41y+uSPFYgAhgA9oTQEeCYhsE7AWCLAbFACxQAsUALFADYpjFigBsUALFAhsUDGxTAbBAAlqQDFqBglqAGLUADikMYtRQDWQA1kDOtjnXn7Day3DMs5RKTLjZli4miZPHKoaGTNn2U7bCwHSg7qtrFZny87Loiq6mTIS6wv71pVuibIOu5rTYRZHPOFUYCch9Hf8ATxeZ+S8/xaNYl6nVo399+h6LGNhfwXzcj00c902H0X3m/Ndvhb/8qHz/AGZhq/8ADL+9zhyvsDxAUxCIQFjYoCxYpgLFIY1kwsbFAhYoAWKAGxQA1kDFigBYIsBsU7AbFFjFiiwBxQAxagAS1MASxIAcUAMWoGMWoAEtQM3mkjYiy5avoXZOyXxWbiVZM2q5KXiHuLcE91jKFFqRI+XZKMQbIBLbmtdpFibJ3FVtJsBxvcKlGhWVJAtUQyu9apENlnSB9NF9oj4FeZ4uvwF6nZon+J8j0mJvZB+a+WkesjE6ZC8J8x48wuvw51qcfqZan/FI4TFfaHgjYoAWKAFigBYpgNikAsUALFOgGxQAsUUA2KQDYpgLFICVjApYxxADzUuVDoljpxz3UubGkJ8DUKTHSK8lNbgrUyaICxUAJYnYAlqdgCWoAbFADFqAALUAdPUM33C4YdDZlNwtwWyVmdjxwF24TbS4YdSyyNzeSydSLVoJ0p7klBA5EDiVokiGxm3CppCsIvN7o2ibGJuigsBzFSYmS6dtLEf6wfIrz/FV/wCO/VHVon+Kekwnst91l8pI9lGR0sb9C72fMLo0TrUY/VGWdfhS9DhcV9ufPjYoAWKACMSVgNgiwBxTAWCAFigBYoAbBAAlqYCxQAsUgCak0MMFRQ7BcVSQWCHFFILEXIodg4XR0EA9qEBGWqgBLUAMWoGCWoAHFMDrHtBK85Ojdjerg8lW9omh4mhuyHcgXAz3JqImwA03VdhdwnRjyQrBov0/Ruqe3JsDyOIuA0kd4DiCVjLV4YunJFrBkfKiV6nQKlnGCUf9txHvAsrhqsUukl9SZYZr8rKHqxBsQQe4ix+K33p9GZ0+5NHRqHMe0XUBro3DlIz52/NcXiLb07+R0aRfio7yhPZF+XBfLNnspGd0obeFy000qzQfxROVfhy9Dh8F92fNjYIAWCACwUgN1ZTsAcE7AbBACwQA2KAFggBixMY2CBD4JWMWKQCxQFjYIsY/VFG5ARuYnYDtKTVjsjcExAEKgBLUAMWpDBLUADZMDpcgN1wqLNWyN1QQrUETuE2b2o2huLLnAC54qEm2NsqGQrbaZ7jrPR3RRyyyyyWIgY11jvi51yHHyDTbzvyXleJajYvLi+X19Du0eLc9zXoZuqdPq2V5fC808V+w1jWkht7AvcQbu28l8zLLJ9OEfbYfDcEFU1ul/egFP6QNQbxlZJ/aRM/wBqSzSLl4Zpn2a9H/ALs0IvSVP/vKeCTyzjv8SrWokuxhLwbE+kmvoyVvTekf/Tac0HmY3MefxNC2jrZx6Nr5nNk8CT6ST9UONX0WSxdBPCQQb72uDfgx5+S0l4hOcXCUnTOZ+BZIS3RSfo/90a9PqmluFm1ZZ4SNewe9zVzvy5dxPQ6mP5L9ORVun01SwsirYCTw7bXH3XVY4qMlJO6ZhkxZUmpQa+RkS+jyp4sfFIORDnAn8JHxX0kfFsT6xaPDloMi6NGfP0KrW/7nLxa5h+ZBW0fEtO/zUZvSZV2KE2hVLPrQSj7jiPeBZbR1eGXSaM3gyLrFlJ8ZabEFp7jsfcVspJ9HZk1XURToLIy1UIbFMBYIsBsEWAsEWA2CAEGIsYTI7qWwNBlCLDIe5c7ye40USb9jtPAkean7Q11L8tMjOmlu3FPzk+RbKKdRSuC0jNMlplN7FsmQRlqoAS1AwCxUAJagAS1ADWQAJakBqB6y2jsdu6BWWmtsBfgPiofJQD7uKpKiW7E2IIsR2no5iOOojbtQR22sdmyg3PPiPcvB8Vj+In70et4e+K+J50Z3FoblZvYJa0ANJaDY2A47n3r53cffLEk7BskanQ9C+jzK6aSF0piLYjI3EBxdZwaePIZD3rTFBTdWceu1UtNBSUbt0ZOpUToZpIHbuZI6M2/eINgQPHYjzUONOjpx5Vkgpro1Zr610Nq6WITytYWdkOwdk6Iu2AeLDmQNr7q5YpRVs5sGvw5p7I3fx7mLSUUszurijdK7EuxYC52Itc2HLce8LNJt0jqyZIY1um6XxK72EXBBBF8gQQW22NweCKHuXHPUKCVzDdhLD3sJYfeEJ10CUVL2lfqaVP0krI/q1Uw85HPHucSqU5LuYS0mCXWC+n+jSp+n2oN4zCT+0jjP8oBVLLIwl4Zppflr0bL8XpKqbWlgp5R4NfGf5iPgrWokjnn4PhfSTX0f+iRvTWik/p9NaO90Tmud7Ltb81vDX5I9JNfM5MngMX0afqhtb0OEwiton9ZATZ7TfOF3cb78wCDuLg7g7e/oPEPNahPr2fv/AOnzGu0EtPJ8VXVfz6HNli9Y80WKAGxQAsUALFACwQBpafSXF+P5Lmy5K4NYRs3aHT/4/YuLJl9x0wh7y+2gYsXkkbbEVq6nFuyN1eOXPJE1xwc1WscOK78dHLKzMkiXSmZMhcxUmAGKoQJamMEtQAJagBsErGCWoA0A1SSSMjUtjLUjbtCzXUt9ABAVW5EUSspipc0Ojs/R3ER62DzjYPhIvH8UduHzPR0Hf5HlkG7W/ZHyXzB+kvqyRAja6Gaj6vW00hNmmQRP+xJ2TfwBIPsWmKW2SZya7F5uCUe/VfI7fXOj2et0zsexIxtTJ9qDY/HqB94reULypnk4NVt0M1fK4Xz/AKzam1FldNqWmGwDYGtY4cS5zTmfuOMftWjkpuUDlWKWnhi1Hvf9+vJz/okoMPXJ5BiWuFOb/uFl3Si//h7llp41bZ2+MZd/lwj35+vQzuhFVWVE2ozUvUfSfSSMqQ4g9Y6QxtGPC3aBvspxuUnJo110MOKGKGS+Pd8rIPRbpcM09QyeFkuMIs2Voe1rs7HY7X8UYIpt2ivFM04Y4OEmrfYsarX6O2aaCXT5GGOV8ZdA7EHEkXAD224cE5Sx3TiRhxa1wjOOVO13/wDhz+os011RAIHzQwO2qHSDIxb7Ft7k+N72248Fm9lquh2Y3qljk5pOXau5n65TQRzPZTzesRDEsk77jcEjYkHmFMkk+HZtgnknBPJHa/cUQbG5bmP4SS0H2hJFzTa4O39Fr8zW0zvqSUxkLdyA4HG4vzs+3sC6dNJxna7HjeMY08UW170YmC+3TPgWNgnYiSOlc69mk242UuaXUaQ3qx7kb0FAmE9ye5AHDTElTKdIaR0GmU5sABdcOaXvOnGjoIqdhG7bFcLbXQ60kQytLOG49+yae4HwO1wIRyg6mXqVM3e7V0YpsxnFHP1DWg2C7ots5nRnzMW8TNkBYrsQJYnYAFiAGLEWMEtTAAtQFmwIFhuHRIIkrGTshFt1DlyMDNVRNhskScQs7L0eOvJKP+Fn+L9V5HiS9j5noaF+0eSwDss+y35L5k/Sn1JECGcLgjwsgD3DR+ktO+jZWSPZnHTkS3I6xr7DNluPac1tu/Zd8cicdx8lm0mSOd4knTfHoeXdFNZMVfFUvP8ASTOE55Wnd2yfAOcHfdXJjnU7959BrNOp6Z41+VcfL/h6Z00eyjoKwx9kzPcNtiZJyA8j7uR9i68lRg67ngaJPNqIKX5f2Ry/oYP0taO+OmPudL+qy03Vno+Nezj9X/APou21Csb/AFc34Zmj80YPbYvFOdNjfp+w/SHpFRNqqiKfTIpC2VzTIwtbJJzyPZBvv3onOKk04hptLneKMoZmrXTsYGlz079TpXU8JhiNRABHIesIdfc8Tte21ys4uLmqXB2ZY5Y6SaySuVPlFv0rQNZXnEBuVNC91hbJ2UjST42aPcnnX3zPwmTlp+ezf8HHrE9I7L0VO/2yQd9HMPc6MrbB7R5niy/AXqv5Bl0193ENNg4jhtxX2cM0dq5PzuUHb4JabT38cD80Syx94Rxy9x2XR/Tg1uTm2J4gheZqMrbpM9DBj4tljUejcUo7IDT3jZZ49VOPUuemjLoZR6FcLyXHlYro+3/Ax+x/EkPRVgFrkbclH2xsr7KkTwUojbjxt37FZyybnZcYbUQTy9yEgbImzFOgsjLx5KkiWyOaZhFirjF9US2jB1ClaN23XZim31OacV2MqQjzXUkY2Vy1WIEtTAEtQAxYgASxOwIyxFgdY2g54lcHmfE6Ng1RRjlsnGbE4jMpG96bmw2oP1dljsEt8g2orOpweC0U/eZuJ1Ho9ZaaT7A+B/zXmeJu1D5ndofzHlr2WJHcSPcV8w+p+kx5imCkMf49wAuSe4DmgDrNS6IxUlJ11XMWVLxenhZibHbsv2ueO5BAF7b895YlGNyfJ5mPXzzZtmKNwXV/39DlHwuAa5zHNa8XYXNLWyN72kizhuOCxpnoqSbaT5X6Fir1KaVrI5ZpJGs3Y173Pa02tcA87XHkU3JvhsiGHHBuUYpN+4n0DX56J7pIC0FzcXB7c2uF7ja4Nx5804TcehnqNLjzpKfb3EvRzpFJSVLqoNEpc2RsjXHAPD3BxIIHZOQHIpwm4ysnU6SObEsbdV0+RS1jUDUTzVDmhhkeXloNw3la/PhxUylubZrhxLFjjBc0Hpj3QS0tS9jwwTxyB2JDZAx4Lgxx2cbA8CnHhpk5kskJ401dM2vSJrMFXUslgcXtFOxjiWuZ2g57rWcAeDgrzTUnaObw7T5MONxmqdnLLI9A6v0YOtXsH8UM7fw3/wAK1w+0eb4qr0/zR3/rBa5wIBGTht5r31FOK9D4pumyzTyjkBZRJFRZMakXWe1mm5E8dQFDRaYZmSodkD6gcE1FkuRRqonG9lrGiJGZJRSfqtlJGLizPq3uYbG47ltCCkZSk4lI1S2WIjzBzVjgjy6FvRXklvtZaKJLkVKmmba/DyWsJuzNxRnOYuiyAS1AA4oAYtQIEtTGDgiwO7gqGkbDZeRKDR2qSHqI2vHd5Jxk4hJWUpaYDbdaxm2ZuJSJN7LbijJt2W4IdrrOTNEjf6FR4zu3veJ3wcz9VweIO4xOvRqmzyytFpJR3SyD8RXzUurP0XF/jj6L9iukWdN6OaNstfCHC4YHzW5FzB2fc4g+xa4Vc0cHieRw08q70jWih/aOtSNl7UUTpRgeBigOAZ5F5yPfchaVvy89jkcvsuhTh1l39f8AgGszzatXGjiIjihdK1lx2WNjOD5Tbc3NgB3EcNylJvJPauiKwRhotP50uZSr9ea/2c47QJHVb6GBzahzXlge3sxmwBcSd8Q03B47gjfZZbHu2rk7vtUVgWaa2p9u/wDWdZ/8US439aZl3dU7G/dllf22W32Z+883/wDajfscev8Aw4vXNFnpJOqnZiSLsLTlHI3vY7n5bEXFxusZQcXTPUwajHnjug/+FvQNNgNR6vXCamzYGxm3VFkjj2HPDx9U7gHhf4VCKupcGWozZPL8zBUq69+DpdMJglfoeoWkhkt6tJwMbnE9W5hO4BcCB3OuNxdaR4fly6HDlrJBazT8SXVfv/e6+JxmuaW+lnlp37ljrA8A9h3a4eYt5G45LGUdro9TBmjmxqce5RUmx0Xo7fbUqTxM7T7YJfzstMXto4fEVemn8v3R6FXSEPe0C3bdbx3K+gwq4J/A+GyupNCdKG89/wA1VWK0ivLVo2CcyVlbtxUuBSmHFW5GxKTx0NZLLDagDmp2lbkSwz34pONDUrLAcFHJRBX0TZG2I9vMK8eRxZM4KSOPrNNcxxb9YciO5enDKpKzz542mVnU5byVqVk7aIZGEK1RLtERYSqtInliFDfxS80rYSDSvFT55XlEE2nEcFccxLxsrupSOSvemTRE+E93uVKSFQHUnuT3IKOuipiAF5kpps7FEFxIvxTSQm2V35E8bLVJIh2RmA99/JVuRG1mrp9HcDLh3Lnyzrob44X1Og0CkayYObziePxMXn6qblFWdmCCi3R47qotPUDuqJx+Ny8KXVn3+H/FD0X7FRSaG50K1MU1bBK42YXGOQngGvGNz4A4nyBWmKW2SOPX4XlwSiuvX6HSTP8A2brRkk7MMxe7I8BHMbuN/wDhkAv3DfmtX9zLb6M4Ir7Vodsfaj/H/P1Ip3P0nU3TuaXwTGUgt3yikcHuDeWTHW25i3ek/wAPJfZlRrW6VQTqUa/Tj9f3KnR7WqWm1SSdjneryCSMPe3ExiUseSRxxD22v3e9KE4xyWuhrqNPmy6RQa+9GuF3q1+x7JG8OAc0hwIBBBuCDwII4rtPmWmuGcD6Yp4hTwscR1vXZxgfXDA1we7vtu0edlz6hraj1vB4zeVtezXP8GL6QmH1DTTUFrqrg83Bc6ExuLiSOO/VXPC5KjN7Eb6nV4c19oy+XxD+b4/kD0glzqHSah+0/UjI8H7xscSfEOAP3kZfZi+4eHJefmxr2f8AtDeldoMlDMRZ8lKc/ulpH945LP1TH4Q/u5I9k/8Af+jhFgewbnQZ1tQoz/XW97HN/NXi9tHHr+dNP0/lHs80bTe69bHJpI+NnFNmRV6c0g2/zXVDKznljRRbSAbO/wA1q53yjPal1KlTRuB2O3JaQlFrkznFroBDTOvYEbq5SjRKi7NCjonE9ogD4rCc0lwbQg+5peqADa5WG+zbbQAjce8ItBTLGLse/ZTxZXNFSCm7W527iN1rKdLgzUeS9LpUTxuFis049zV4osq1fR+JwAx4dxsVpDVTT6mctPFroY0/Ryxu07b7Hc3XTHVX1Od6euhUp6E3IdcK55OOBRhzyXBStH+awc2zXYkVammbxGy0hNkSijIqI7c7rri7OeSImRDmm2JImMYUbmXSOjp5LgA+1cckdMWWmwMPJZ7mabURzadGeRHkrjlkiJY4sgj0sN3vffZW8zZCxUXo27LFs2SLulC0rfsv/I/kubUcxRti4bPG9bH+01P/AFNR/eOXiz9pn3en/wAUPRfsUVJqIoA62LpJBUUZpK4PL4mk0szBnJcCzWu+VzsRxsRdbeYpR2yPLlpMmLP5uDo+qOfn1eeSGOmfKXRRkOjYcSGEAgWdbKwBIAvYLNzbVNndHT445HkjGm+5RUmpao9VqIRjFPLEP4Y5Hsb/AOINlSlJdGZZMGOfMop/IrzzOe4ve5z3Hi57i9x83HdJuy4xUVUVSLWjzQNmidVNfLC09tjDuWgHEWJF23tcXG11UWr+90M80ZvHJYmlJ9/73+J2LWya3WNfgYqSCwOVhZl8i3b999gDbZoHv25yy+CPMe3QYGrucv79F+rMb0g642rqiYzeKJvUxkcHkEl7h4E7DvDQeajLPdLjsdXh2neHF97rLl/wcysjvNXoo/Gtoz/zUI97gPzVY/aRzaxXgn6M9lrZ7PcOG69nFG4nxE3TIuuBHFabWTaIH4u81atEOmTxRBS5FKJI2BncLqXOQ9qFJEEKQNCjKGCDzU0VZOx4U0VYMlimrE6IhcJ8CRYEmyiiyrKeatEMya2lN8mn2LohPjkxlHm0Zckxbs74LZRvoYuVdSvLVt32WixyJc0ZtQ8OOwXVCNLk5pSvoSw0bjvw8SolkSLjBsJ0HiVG4ujq3wC91wKR2OKIZZw1XGDkQ5JErQX2sbJcRK5kTR6ffcuKh5fcilj95abA0LJybNNqRNSMs9h8SPwu/RZZXwXBcni3SJtqqrH/ADVR/eOXkz9pn2+lf4EPRGcoNzoehDGulq2vdg12l1rXuDcyxp6u7sedgL2WuLq79zOHxBtQg0re+P8AJpQ6XTPp9PiZMJ2P1YxySCJ1M+zo2kx2dvwA3vzHcrUYuMVd8nPLNljkyylHa1C6u+/UgeYql9fT+qwQGGKqmpnQMMUg9XdbCY37eQ2JPA39i4k2qqv4LSnhjiyb3Lc0nfK+93XuojrRRGiZUijMb5JZoB1dRLjG5rAWvs64PHh4cUns23Q4faFnePzLSSfKXPwM7o3o7Kj1gv615iiY9sVKGGomu7E4B+1mjci19wphBSs31Woli21X3n1d0voTRaBC+WpaKnCKGnFQXuiL5GtON45IwQWvblYjw4cg9it88IzeqmoQey5SdVf6p+59iM9GZDMyOOWN7H03rjZ3XihFMNnSPDhdljtbfiPYeW7pMr7ZFQcpJpp7a6u/cGNJqmWiinY6Koa+z4Z8KafD6zHFxb2h/C4c+e6NslwnwxPPhl96cWpQ7Ncq+/oUtW0GppcTPF1YcSGnON4JAv8AuONtu9TKDj1NsOpxZvYd/UzVJuXNGfaopnd1VTn3SNKqHtIyzq8U/R/se4ahThznFexhnSPhckU2VmUHitnlM1jIp6Qs7XHyVxyKXBEoNchNqNktvI1LgAVRBsm4WLfQRqip2IrcD6xZPaLcIVBPBKkOyWNxSdDLDCoZSCe5SUAJbIoCJ811SiJspSvcTstYozkzNqqG5JLvcumGSuxzyhZT/Y7j9U3HjstvtCXUyeFvoQnTHtdYC/yVedFqyPKkmab6XFgufNc2+3wdG2kUHVLRstfLbM96Ox9UC83zD0Ng3qDObQU/NkheUmGKYDhsp8y+pWyug+CVhRG+6rgQDKotnpo8CWvfLd+2LHNjcWtI43d2iDw7B7wscvQuB5P0spy2rqydj61UHE8erJDmv8jc+4d68zJHln2Gjyp48cfh+pjLI7ielq3xFxjcWF0b4n2sco3izm7jmmm10InjjOlJXTv5oduoSCJsIdZraj1lttnNmxDcg7jwAT3OqJeKLm5tctV8jVqelMr2TN6qBkkzDHUTRx4zTMP1gd7DLmQN1Tytp8dTnhooRlF7m1HlJvhGfLqRNKylxFm1D5w++5yYG4428L3up3fd2myw1meW+qqgtGqoWGQSiQZBnVzU5AqaaRrr5RkkbEEtcLjZOLS6izwnKnCuOqfR+v8ABvu6VsE1RMwvDjpYpI5JmMfJPUMILZJWi7d/G/1Rda+arb+Bw/YZeXGMq9u2l2T7Io6brzpZphVykNmopKLMMaGwAkOjODAOyC3cAfvKFO29z6qjfLpVjhHyY8xkpV7yLVmxxUDaUTw1Mjqx1S71dxliiYIeqAzIHaJsbIlShtu2Vhc56jzNrilGueG+bB6ava6skkaQ4OipXXbYg/QR8wjL7QaBNYUn2b/cw1mdhLSvxfG7ukY73OBTXVEZFcJL4P8AY+galvaK9WD4Ph5EF1RI7zfZNMGiA0QPgtPMM/LK02m34EhaRzL3ESxEPquPF103NMShRXlKpEjxSclLRaLLZQFBQIqVW0W4NkhKloaZajChlB9SErHRDPSjktIzIlAoVEZHAH2braLsykin1kpNgw/JbbY9WzLdLsixFA4fWO6ylJdi1F9yvWMIabn3K8fXgmfQwZBvsu5HIz0YFeAe0NkgB7oAYhADEJgU62hbJ1bjs6KQTQuFwY5Q1zQ6wIyFnuBadiCk+RLgxOk/RcVrjPA8U9V1fVzxlzmsmj4blu5HLKxBAAIBG3HkxP0Z6ui10cS2zjuj+zOQm6A6g3hAH/Yli/xOC5/JmezHxPTP81fJlSTofqA40snsLH/yuKXlT9xotfpn+dfr/oqzaDWN40s/shkd8gl5cvcaR1WCXSa+q/kqSUcrfrRSN+0x7fmFO1+40WXG+kk/miu5wHHbz2SL69B2SWN7Nd4O3HwKaZM4tqlwMB/rj8eaGOKdcj2SGMmA1kAJAC8bi97AfvHxTIcuaPoaoduL/wAIuvTgfET6kFwtCB8gkAjIgLAdIqQiFzQVd0JoTqdvcjzGLYisaVvLZVvbFsQRpUbg2gGlT3i2iEdkWCRI0lLgZK2UhKh2GJQltYWA+YK1FktoqTTjkVqombkZ8tWfNaxx2ZSyUZ1ZOSunHBI55zbKRW5kegL52z3QSUxCD0APmgViyQKxXToAXxh1rgG2472nvB4g+ISaAbq7fvSf/rL/AOynaitw5c8cJXj2td/MCjZENzGE8n/3OPm2M/JgS2INzJW1cv8AG0+bD+TglsHuPKNX9Nj4aiop30Ec3VTzQ5dYWZ9W8tvYsda9uFyo2lqTJI/SfHILzaA4t72sbM23f2oQpe3vRpHLlXST+rOj6J1mm6lFJNFprIwyUxPa5scb8w1rjbHl2u/kUeUn2RotbnX/ALH9TRn6M6a7jRSN+xKWj8MqTwJ9jSPieoj+f6pMqv6G6Yf3aiPyc5/5OS+zr3Gi8W1Hdp/IrSdAqA/VqKln2mXb7zEPmpenXxNV4xl7pP6/7Ksvo9pj9TUWt/tGsJ/napen+JovGZd4L6lrQugVPDK2aaqbUhjg9kcbQ1pcNwXdt1xw224b7bJwwU/eZ6jxRzi1GO2+939DrZqrIk/6su2MaR4zdkPWqqJC6xFAJr0UBIEUA4RQCcU0hWRtAVBY7noSEA6VPawsDigA8gEVYhjImoisF8osrUSWyjUTkcFvCBjKZQJcVvUUY3JkEzCFcSJJorOC1IALE7FR3OS+dPcGcU0AwKYgkAOgKGKdioEOSCgXSICgDIgAesQAusQB5xoegwisragsDpHVlS4OcLlgMjvq93muTK3bRtBHWzR34+HzXJJcm6IujLRG6qDRa8rXG21ziBc+xo9y7tM/unPl6my6VdBlYwemILJAAOeU0gGbdVSESgFIZK2MoAMxoARICaTZO4XWqthO8DrUbUCY+aEgEEUMA3VJIlsjLbKqJsDrE9otwXWooe4LNKmO0RylXFESaK72DvutUzNogcHE2CtV1M+egvUSee6PNSDyrB/ZbjwT8+IeSyQaT3lQ9QV5DNcOXlnpBBADoAfJADF6ABLkwBLkAA5yBAuKYiO6QCyToRzOnM+nqP8AqJfi4n81x5vaZvDoa8g4rma5NUVdMNpJ/wDsn+f9F3aVWmc+Z9DRyXZtMbJWNKTGmSgKRk0cN0ASdShAE2NArHIT4FyCQmmJoiIT3BtFiUbg20A6Mqk0S7Dij70Ngi0xoWTZokLEI3BtI3xAqlMlxK8lKeRW0ciMpQZXfAQtFNMzcWgQ08h7t1XHcXIYpnO8EnOMR7HIcaeRul5yY/JaCdTDmVPmDeMYBo4IbbGkkP1iVDAMxSoLJRIuI6whIgBzImAJlQAPWpgN1iBD5oARKYhkCHxToAhGnYHMU/Zqqlv9d8w0/muLL7TNodDVl/L/AF+a52aor6VGTLNb+GL5yfquzSOrMMyujcjpe9de4won6pFhTIzEjgLYYNtlLLDLlNhQAciwCBRYBtSsB9kAPsgfAYsi2AElk0xcEbQm2AVkWA4aiwoRajcKhFrUbmg2oHJo4KrbBJIjfUdyEgbAM6tQIchnMJVJpEtNlWSIhappmTTRBI8haKKZDk0QGUqtiJ3n/9k="/>
          <p:cNvSpPr>
            <a:spLocks noChangeAspect="1" noChangeArrowheads="1"/>
          </p:cNvSpPr>
          <p:nvPr/>
        </p:nvSpPr>
        <p:spPr bwMode="auto">
          <a:xfrm>
            <a:off x="1710596" y="4813"/>
            <a:ext cx="184831" cy="1848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5449" tIns="27725" rIns="55449" bIns="27725" numCol="1" anchor="t" anchorCtr="0" compatLnSpc="1">
            <a:prstTxWarp prst="textNoShape">
              <a:avLst/>
            </a:prstTxWarp>
          </a:bodyPr>
          <a:lstStyle/>
          <a:p>
            <a:endParaRPr lang="en-ZA" sz="1092"/>
          </a:p>
        </p:txBody>
      </p:sp>
      <p:sp>
        <p:nvSpPr>
          <p:cNvPr id="10" name="Subtitle 2">
            <a:extLst>
              <a:ext uri="{FF2B5EF4-FFF2-40B4-BE49-F238E27FC236}">
                <a16:creationId xmlns:a16="http://schemas.microsoft.com/office/drawing/2014/main" xmlns="" id="{6391C90E-C401-46DB-A0D4-589A4064F2B9}"/>
              </a:ext>
            </a:extLst>
          </p:cNvPr>
          <p:cNvSpPr txBox="1">
            <a:spLocks noGrp="1"/>
          </p:cNvSpPr>
          <p:nvPr>
            <p:ph type="body" sz="quarter" idx="13"/>
          </p:nvPr>
        </p:nvSpPr>
        <p:spPr>
          <a:xfrm>
            <a:off x="457200" y="1129789"/>
            <a:ext cx="2079349" cy="1673109"/>
          </a:xfrm>
          <a:prstGeom prst="rect">
            <a:avLst/>
          </a:prstGeom>
        </p:spPr>
        <p:txBody>
          <a:bodyPr vert="horz" wrap="square" lIns="55449" tIns="27725" rIns="55449" bIns="27725"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07935" indent="-207935" algn="l">
              <a:lnSpc>
                <a:spcPct val="110000"/>
              </a:lnSpc>
              <a:buFont typeface="Arial" panose="020B0604020202020204" pitchFamily="34" charset="0"/>
              <a:buChar char="•"/>
            </a:pPr>
            <a:r>
              <a:rPr lang="en-US" sz="1400" b="0" i="0" dirty="0"/>
              <a:t>309 291 total users on the network during </a:t>
            </a:r>
            <a:r>
              <a:rPr lang="en-US" sz="1400" i="0" dirty="0"/>
              <a:t>April 2022</a:t>
            </a:r>
            <a:r>
              <a:rPr lang="en-US" sz="1400" b="0" i="0" dirty="0"/>
              <a:t>.</a:t>
            </a:r>
          </a:p>
        </p:txBody>
      </p:sp>
      <p:sp>
        <p:nvSpPr>
          <p:cNvPr id="7" name="Rectangle 6">
            <a:extLst>
              <a:ext uri="{FF2B5EF4-FFF2-40B4-BE49-F238E27FC236}">
                <a16:creationId xmlns:a16="http://schemas.microsoft.com/office/drawing/2014/main" xmlns="" id="{85719E8A-483C-4BB2-B1E4-66B1E2C55B03}"/>
              </a:ext>
            </a:extLst>
          </p:cNvPr>
          <p:cNvSpPr/>
          <p:nvPr/>
        </p:nvSpPr>
        <p:spPr>
          <a:xfrm>
            <a:off x="4293898" y="3948572"/>
            <a:ext cx="1432440" cy="219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728" dirty="0" err="1"/>
          </a:p>
        </p:txBody>
      </p:sp>
      <p:graphicFrame>
        <p:nvGraphicFramePr>
          <p:cNvPr id="15" name="Chart 14">
            <a:extLst>
              <a:ext uri="{FF2B5EF4-FFF2-40B4-BE49-F238E27FC236}">
                <a16:creationId xmlns:a16="http://schemas.microsoft.com/office/drawing/2014/main" xmlns="" id="{D015516F-76DE-4260-A1E6-F4D25E6DAEF5}"/>
              </a:ext>
            </a:extLst>
          </p:cNvPr>
          <p:cNvGraphicFramePr>
            <a:graphicFrameLocks/>
          </p:cNvGraphicFramePr>
          <p:nvPr>
            <p:extLst>
              <p:ext uri="{D42A27DB-BD31-4B8C-83A1-F6EECF244321}">
                <p14:modId xmlns:p14="http://schemas.microsoft.com/office/powerpoint/2010/main" xmlns="" val="2289449180"/>
              </p:ext>
            </p:extLst>
          </p:nvPr>
        </p:nvGraphicFramePr>
        <p:xfrm>
          <a:off x="2283847" y="-190792"/>
          <a:ext cx="8886927" cy="409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xmlns="" id="{A8527D45-3A3D-4F37-8CB6-FB37F135E358}"/>
              </a:ext>
            </a:extLst>
          </p:cNvPr>
          <p:cNvGraphicFramePr>
            <a:graphicFrameLocks/>
          </p:cNvGraphicFramePr>
          <p:nvPr>
            <p:extLst>
              <p:ext uri="{D42A27DB-BD31-4B8C-83A1-F6EECF244321}">
                <p14:modId xmlns:p14="http://schemas.microsoft.com/office/powerpoint/2010/main" xmlns="" val="3861953126"/>
              </p:ext>
            </p:extLst>
          </p:nvPr>
        </p:nvGraphicFramePr>
        <p:xfrm>
          <a:off x="2495000" y="3495409"/>
          <a:ext cx="9064194" cy="3270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9581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3650"/>
            <a:ext cx="8597506" cy="517915"/>
          </a:xfrm>
        </p:spPr>
        <p:txBody>
          <a:bodyPr>
            <a:normAutofit/>
          </a:bodyPr>
          <a:lstStyle/>
          <a:p>
            <a:r>
              <a:rPr lang="en-US" sz="2062" dirty="0">
                <a:solidFill>
                  <a:srgbClr val="001489"/>
                </a:solidFill>
                <a:latin typeface="Century Gothic" panose="020B0502020202020204" pitchFamily="34" charset="0"/>
              </a:rPr>
              <a:t>WCG Public Wi-Fi Project Usage Overview</a:t>
            </a:r>
            <a:endParaRPr lang="en-US" sz="2062" dirty="0">
              <a:solidFill>
                <a:srgbClr val="001489"/>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9</a:t>
            </a:fld>
            <a:endParaRPr lang="en-ZA"/>
          </a:p>
        </p:txBody>
      </p:sp>
      <p:sp>
        <p:nvSpPr>
          <p:cNvPr id="3" name="Rectangle 2">
            <a:extLst>
              <a:ext uri="{FF2B5EF4-FFF2-40B4-BE49-F238E27FC236}">
                <a16:creationId xmlns:a16="http://schemas.microsoft.com/office/drawing/2014/main" xmlns="" id="{2DDF1884-0A8B-4DF1-AE96-9E6AF3ACEF6C}"/>
              </a:ext>
            </a:extLst>
          </p:cNvPr>
          <p:cNvSpPr/>
          <p:nvPr/>
        </p:nvSpPr>
        <p:spPr>
          <a:xfrm>
            <a:off x="1629113" y="5508568"/>
            <a:ext cx="1342048" cy="46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5" name="TextBox 4">
            <a:extLst>
              <a:ext uri="{FF2B5EF4-FFF2-40B4-BE49-F238E27FC236}">
                <a16:creationId xmlns:a16="http://schemas.microsoft.com/office/drawing/2014/main" xmlns="" id="{BA483106-504B-42F5-8C11-F76571DE4304}"/>
              </a:ext>
            </a:extLst>
          </p:cNvPr>
          <p:cNvSpPr txBox="1"/>
          <p:nvPr/>
        </p:nvSpPr>
        <p:spPr>
          <a:xfrm>
            <a:off x="4617352" y="1026197"/>
            <a:ext cx="5175268" cy="260392"/>
          </a:xfrm>
          <a:prstGeom prst="rect">
            <a:avLst/>
          </a:prstGeom>
          <a:noFill/>
        </p:spPr>
        <p:txBody>
          <a:bodyPr wrap="square" rtlCol="0">
            <a:spAutoFit/>
          </a:bodyPr>
          <a:lstStyle/>
          <a:p>
            <a:r>
              <a:rPr lang="en-US" sz="1092" b="1" dirty="0"/>
              <a:t>Top 10 </a:t>
            </a:r>
            <a:r>
              <a:rPr lang="en-US" sz="1092" b="1" dirty="0" err="1"/>
              <a:t>Utilised</a:t>
            </a:r>
            <a:r>
              <a:rPr lang="en-US" sz="1092" b="1" dirty="0"/>
              <a:t> WiFi Sites (GB)</a:t>
            </a:r>
            <a:endParaRPr lang="en-ZA" sz="1092" b="1" dirty="0"/>
          </a:p>
        </p:txBody>
      </p:sp>
      <p:graphicFrame>
        <p:nvGraphicFramePr>
          <p:cNvPr id="8" name="Chart 7">
            <a:extLst>
              <a:ext uri="{FF2B5EF4-FFF2-40B4-BE49-F238E27FC236}">
                <a16:creationId xmlns:a16="http://schemas.microsoft.com/office/drawing/2014/main" xmlns="" id="{E831201F-DE6B-4878-B103-EB9F08A9359F}"/>
              </a:ext>
            </a:extLst>
          </p:cNvPr>
          <p:cNvGraphicFramePr>
            <a:graphicFrameLocks/>
          </p:cNvGraphicFramePr>
          <p:nvPr>
            <p:extLst>
              <p:ext uri="{D42A27DB-BD31-4B8C-83A1-F6EECF244321}">
                <p14:modId xmlns:p14="http://schemas.microsoft.com/office/powerpoint/2010/main" xmlns="" val="2074230469"/>
              </p:ext>
            </p:extLst>
          </p:nvPr>
        </p:nvGraphicFramePr>
        <p:xfrm>
          <a:off x="533400" y="-31788"/>
          <a:ext cx="11103236" cy="4222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24D5E8CD-6C4B-4E84-B7BC-AEE7F5499763}"/>
              </a:ext>
            </a:extLst>
          </p:cNvPr>
          <p:cNvGraphicFramePr>
            <a:graphicFrameLocks/>
          </p:cNvGraphicFramePr>
          <p:nvPr>
            <p:extLst>
              <p:ext uri="{D42A27DB-BD31-4B8C-83A1-F6EECF244321}">
                <p14:modId xmlns:p14="http://schemas.microsoft.com/office/powerpoint/2010/main" xmlns="" val="381932058"/>
              </p:ext>
            </p:extLst>
          </p:nvPr>
        </p:nvGraphicFramePr>
        <p:xfrm>
          <a:off x="1524000" y="3886200"/>
          <a:ext cx="9559592" cy="30167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612CE315-6152-4CEB-BD69-CBB13855FDD7}"/>
              </a:ext>
            </a:extLst>
          </p:cNvPr>
          <p:cNvSpPr txBox="1"/>
          <p:nvPr/>
        </p:nvSpPr>
        <p:spPr>
          <a:xfrm>
            <a:off x="2039711" y="4777254"/>
            <a:ext cx="5175268" cy="260392"/>
          </a:xfrm>
          <a:prstGeom prst="rect">
            <a:avLst/>
          </a:prstGeom>
          <a:noFill/>
        </p:spPr>
        <p:txBody>
          <a:bodyPr wrap="square" rtlCol="0">
            <a:spAutoFit/>
          </a:bodyPr>
          <a:lstStyle/>
          <a:p>
            <a:r>
              <a:rPr lang="en-US" sz="1092" b="1" dirty="0"/>
              <a:t>Hourly Usage Trend (GB)</a:t>
            </a:r>
            <a:endParaRPr lang="en-ZA" sz="1092" b="1" dirty="0"/>
          </a:p>
        </p:txBody>
      </p:sp>
    </p:spTree>
    <p:extLst>
      <p:ext uri="{BB962C8B-B14F-4D97-AF65-F5344CB8AC3E}">
        <p14:creationId xmlns:p14="http://schemas.microsoft.com/office/powerpoint/2010/main" xmlns="" val="273894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2nQvVLSytUOtz_TnL.5_.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2731</TotalTime>
  <Words>1696</Words>
  <Application>Microsoft Office PowerPoint</Application>
  <PresentationFormat>Custom</PresentationFormat>
  <Paragraphs>298</Paragraphs>
  <Slides>35</Slides>
  <Notes>12</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WCG-PPT Master-121022-amc</vt:lpstr>
      <vt:lpstr>1_WCG-PPT Master-121022-amc</vt:lpstr>
      <vt:lpstr>1_Office Theme</vt:lpstr>
      <vt:lpstr>Slide 1</vt:lpstr>
      <vt:lpstr>BROADBAND UPDATE</vt:lpstr>
      <vt:lpstr>Broadband Fundamentals</vt:lpstr>
      <vt:lpstr>Broadband 1.0 Programme Goals</vt:lpstr>
      <vt:lpstr>Broadband Business Value</vt:lpstr>
      <vt:lpstr>Status of Sites Connected to Broadband</vt:lpstr>
      <vt:lpstr>Public Wi-Fi Hotspots</vt:lpstr>
      <vt:lpstr>WCG Public Wi-Fi Project Usage Overview</vt:lpstr>
      <vt:lpstr>WCG Public Wi-Fi Project Usage Overview</vt:lpstr>
      <vt:lpstr> information security operations </vt:lpstr>
      <vt:lpstr>Major threats to Business Continuity and Service Delivery to our Citizens</vt:lpstr>
      <vt:lpstr>Recent South African Cyber Attacks</vt:lpstr>
      <vt:lpstr>Information Threats and Risks Domain</vt:lpstr>
      <vt:lpstr>Attacks seen on the network</vt:lpstr>
      <vt:lpstr>Slide 15</vt:lpstr>
      <vt:lpstr>What is Your Overall Maturity?</vt:lpstr>
      <vt:lpstr>How Mature Are Your Functional Activities?</vt:lpstr>
      <vt:lpstr>High Priority Area: Develop Strategy</vt:lpstr>
      <vt:lpstr>Slide 19</vt:lpstr>
      <vt:lpstr>Network Scan (Risk Recon)</vt:lpstr>
      <vt:lpstr>Slide 21</vt:lpstr>
      <vt:lpstr>Slide 22</vt:lpstr>
      <vt:lpstr>“Catching the big fish: Analyzing a large-scale Phishing-as-a-Service  operation”</vt:lpstr>
      <vt:lpstr>Results of a recent security awareness poll </vt:lpstr>
      <vt:lpstr>Overall Phish-prone for the last three tests</vt:lpstr>
      <vt:lpstr>Slide 26</vt:lpstr>
      <vt:lpstr>Key WFH/Endpoint risk areas and mitigation actions</vt:lpstr>
      <vt:lpstr>Slide 28</vt:lpstr>
      <vt:lpstr> NEW look ! Emailer and Theme for May 2022 </vt:lpstr>
      <vt:lpstr> Spear Phishing – 30/05/2022 – 30/06/2022</vt:lpstr>
      <vt:lpstr>Upcoming themes</vt:lpstr>
      <vt:lpstr>Slide 32</vt:lpstr>
      <vt:lpstr>Recommended actions</vt:lpstr>
      <vt:lpstr>Conclusion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79</cp:revision>
  <cp:lastPrinted>2022-06-02T06:16:13Z</cp:lastPrinted>
  <dcterms:created xsi:type="dcterms:W3CDTF">2021-11-23T12:49:21Z</dcterms:created>
  <dcterms:modified xsi:type="dcterms:W3CDTF">2022-06-03T07:48:40Z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2021-11-23T00:00:00Z</vt:filetime>
  </property>
  <property fmtid="{D5CDD505-2E9C-101B-9397-08002B2CF9AE}" pid="3" name="Creator">
    <vt:lpwstr>Microsoft® PowerPoint® for Office 365</vt:lpwstr>
  </property>
  <property fmtid="{D5CDD505-2E9C-101B-9397-08002B2CF9AE}" pid="4" name="LastSaved">
    <vt:filetime>2021-11-23T00:00:00Z</vt:filetime>
  </property>
</Properties>
</file>