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Lst>
  <p:notesMasterIdLst>
    <p:notesMasterId r:id="rId22"/>
  </p:notesMasterIdLst>
  <p:handoutMasterIdLst>
    <p:handoutMasterId r:id="rId23"/>
  </p:handoutMasterIdLst>
  <p:sldIdLst>
    <p:sldId id="258" r:id="rId2"/>
    <p:sldId id="334" r:id="rId3"/>
    <p:sldId id="335" r:id="rId4"/>
    <p:sldId id="336" r:id="rId5"/>
    <p:sldId id="337" r:id="rId6"/>
    <p:sldId id="338" r:id="rId7"/>
    <p:sldId id="339" r:id="rId8"/>
    <p:sldId id="340" r:id="rId9"/>
    <p:sldId id="343" r:id="rId10"/>
    <p:sldId id="344" r:id="rId11"/>
    <p:sldId id="345" r:id="rId12"/>
    <p:sldId id="326" r:id="rId13"/>
    <p:sldId id="333" r:id="rId14"/>
    <p:sldId id="305" r:id="rId15"/>
    <p:sldId id="341" r:id="rId16"/>
    <p:sldId id="342" r:id="rId17"/>
    <p:sldId id="320" r:id="rId18"/>
    <p:sldId id="294" r:id="rId19"/>
    <p:sldId id="329" r:id="rId20"/>
    <p:sldId id="256" r:id="rId2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C5D35"/>
    <a:srgbClr val="BA8E4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427" autoAdjust="0"/>
    <p:restoredTop sz="94095" autoAdjust="0"/>
  </p:normalViewPr>
  <p:slideViewPr>
    <p:cSldViewPr snapToGrid="0" snapToObjects="1">
      <p:cViewPr varScale="1">
        <p:scale>
          <a:sx n="54" d="100"/>
          <a:sy n="54" d="100"/>
        </p:scale>
        <p:origin x="-90" y="-3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8604" cy="465341"/>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970159" y="1"/>
            <a:ext cx="3038604" cy="465341"/>
          </a:xfrm>
          <a:prstGeom prst="rect">
            <a:avLst/>
          </a:prstGeom>
        </p:spPr>
        <p:txBody>
          <a:bodyPr vert="horz" lIns="91440" tIns="45720" rIns="91440" bIns="45720" rtlCol="0"/>
          <a:lstStyle>
            <a:lvl1pPr algn="r">
              <a:defRPr sz="1200"/>
            </a:lvl1pPr>
          </a:lstStyle>
          <a:p>
            <a:fld id="{CB0E5E5F-41E5-4E45-B110-B43AD9B9FB07}" type="datetimeFigureOut">
              <a:rPr lang="en-ZA" smtClean="0"/>
              <a:pPr/>
              <a:t>2022/06/01</a:t>
            </a:fld>
            <a:endParaRPr lang="en-ZA"/>
          </a:p>
        </p:txBody>
      </p:sp>
      <p:sp>
        <p:nvSpPr>
          <p:cNvPr id="4" name="Footer Placeholder 3"/>
          <p:cNvSpPr>
            <a:spLocks noGrp="1"/>
          </p:cNvSpPr>
          <p:nvPr>
            <p:ph type="ftr" sz="quarter" idx="2"/>
          </p:nvPr>
        </p:nvSpPr>
        <p:spPr>
          <a:xfrm>
            <a:off x="0" y="8831059"/>
            <a:ext cx="3038604" cy="465341"/>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970159" y="8831059"/>
            <a:ext cx="3038604" cy="465341"/>
          </a:xfrm>
          <a:prstGeom prst="rect">
            <a:avLst/>
          </a:prstGeom>
        </p:spPr>
        <p:txBody>
          <a:bodyPr vert="horz" lIns="91440" tIns="45720" rIns="91440" bIns="45720" rtlCol="0" anchor="b"/>
          <a:lstStyle>
            <a:lvl1pPr algn="r">
              <a:defRPr sz="1200"/>
            </a:lvl1pPr>
          </a:lstStyle>
          <a:p>
            <a:fld id="{6D5A0F93-A891-4FC4-86D6-E0A08D37B839}" type="slidenum">
              <a:rPr lang="en-ZA" smtClean="0"/>
              <a:pPr/>
              <a:t>‹#›</a:t>
            </a:fld>
            <a:endParaRPr lang="en-ZA"/>
          </a:p>
        </p:txBody>
      </p:sp>
    </p:spTree>
    <p:extLst>
      <p:ext uri="{BB962C8B-B14F-4D97-AF65-F5344CB8AC3E}">
        <p14:creationId xmlns:p14="http://schemas.microsoft.com/office/powerpoint/2010/main" xmlns="" val="19167109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5"/>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970938" y="1"/>
            <a:ext cx="3037840" cy="466435"/>
          </a:xfrm>
          <a:prstGeom prst="rect">
            <a:avLst/>
          </a:prstGeom>
        </p:spPr>
        <p:txBody>
          <a:bodyPr vert="horz" lIns="91440" tIns="45720" rIns="91440" bIns="45720" rtlCol="0"/>
          <a:lstStyle>
            <a:lvl1pPr algn="r">
              <a:defRPr sz="1200"/>
            </a:lvl1pPr>
          </a:lstStyle>
          <a:p>
            <a:fld id="{93226B80-8A6B-435B-8A9D-5B74DAA4A719}" type="datetimeFigureOut">
              <a:rPr lang="en-ZA" smtClean="0"/>
              <a:pPr/>
              <a:t>2022/06/01</a:t>
            </a:fld>
            <a:endParaRPr lang="en-ZA"/>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701041" y="4473892"/>
            <a:ext cx="5608320" cy="366045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829968"/>
            <a:ext cx="3037840" cy="466434"/>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970938" y="8829968"/>
            <a:ext cx="3037840" cy="466434"/>
          </a:xfrm>
          <a:prstGeom prst="rect">
            <a:avLst/>
          </a:prstGeom>
        </p:spPr>
        <p:txBody>
          <a:bodyPr vert="horz" lIns="91440" tIns="45720" rIns="91440" bIns="45720" rtlCol="0" anchor="b"/>
          <a:lstStyle>
            <a:lvl1pPr algn="r">
              <a:defRPr sz="1200"/>
            </a:lvl1pPr>
          </a:lstStyle>
          <a:p>
            <a:fld id="{08F2F839-1169-41BB-BC88-5726DF1D4293}" type="slidenum">
              <a:rPr lang="en-ZA" smtClean="0"/>
              <a:pPr/>
              <a:t>‹#›</a:t>
            </a:fld>
            <a:endParaRPr lang="en-ZA"/>
          </a:p>
        </p:txBody>
      </p:sp>
    </p:spTree>
    <p:extLst>
      <p:ext uri="{BB962C8B-B14F-4D97-AF65-F5344CB8AC3E}">
        <p14:creationId xmlns:p14="http://schemas.microsoft.com/office/powerpoint/2010/main" xmlns="" val="31918578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8F2F839-1169-41BB-BC88-5726DF1D4293}" type="slidenum">
              <a:rPr lang="en-ZA" smtClean="0"/>
              <a:pPr/>
              <a:t>8</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Header Placeholder 5"/>
          <p:cNvSpPr>
            <a:spLocks noGrp="1"/>
          </p:cNvSpPr>
          <p:nvPr>
            <p:ph type="hdr" sz="quarter" idx="12"/>
          </p:nvPr>
        </p:nvSpPr>
        <p:spPr/>
        <p:txBody>
          <a:bodyPr/>
          <a:lstStyle/>
          <a:p>
            <a:endParaRPr lang="en-ZA" dirty="0"/>
          </a:p>
        </p:txBody>
      </p:sp>
    </p:spTree>
    <p:extLst>
      <p:ext uri="{BB962C8B-B14F-4D97-AF65-F5344CB8AC3E}">
        <p14:creationId xmlns:p14="http://schemas.microsoft.com/office/powerpoint/2010/main" xmlns="" val="20639469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8F2F839-1169-41BB-BC88-5726DF1D4293}" type="slidenum">
              <a:rPr lang="en-ZA" smtClean="0"/>
              <a:pPr/>
              <a:t>12</a:t>
            </a:fld>
            <a:endParaRPr lang="en-ZA"/>
          </a:p>
        </p:txBody>
      </p:sp>
    </p:spTree>
    <p:extLst>
      <p:ext uri="{BB962C8B-B14F-4D97-AF65-F5344CB8AC3E}">
        <p14:creationId xmlns:p14="http://schemas.microsoft.com/office/powerpoint/2010/main" xmlns="" val="12560533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8F2F839-1169-41BB-BC88-5726DF1D4293}" type="slidenum">
              <a:rPr lang="en-ZA" smtClean="0"/>
              <a:pPr/>
              <a:t>13</a:t>
            </a:fld>
            <a:endParaRPr lang="en-ZA"/>
          </a:p>
        </p:txBody>
      </p:sp>
    </p:spTree>
    <p:extLst>
      <p:ext uri="{BB962C8B-B14F-4D97-AF65-F5344CB8AC3E}">
        <p14:creationId xmlns:p14="http://schemas.microsoft.com/office/powerpoint/2010/main" xmlns="" val="5892359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8F2F839-1169-41BB-BC88-5726DF1D4293}" type="slidenum">
              <a:rPr lang="en-ZA" smtClean="0"/>
              <a:pPr/>
              <a:t>14</a:t>
            </a:fld>
            <a:endParaRPr lang="en-ZA"/>
          </a:p>
        </p:txBody>
      </p:sp>
    </p:spTree>
    <p:extLst>
      <p:ext uri="{BB962C8B-B14F-4D97-AF65-F5344CB8AC3E}">
        <p14:creationId xmlns:p14="http://schemas.microsoft.com/office/powerpoint/2010/main" xmlns="" val="24555255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8F2F839-1169-41BB-BC88-5726DF1D4293}" type="slidenum">
              <a:rPr lang="en-ZA" smtClean="0"/>
              <a:pPr/>
              <a:t>15</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Header Placeholder 5"/>
          <p:cNvSpPr>
            <a:spLocks noGrp="1"/>
          </p:cNvSpPr>
          <p:nvPr>
            <p:ph type="hdr" sz="quarter" idx="12"/>
          </p:nvPr>
        </p:nvSpPr>
        <p:spPr/>
        <p:txBody>
          <a:bodyPr/>
          <a:lstStyle/>
          <a:p>
            <a:endParaRPr lang="en-ZA" dirty="0"/>
          </a:p>
        </p:txBody>
      </p:sp>
    </p:spTree>
    <p:extLst>
      <p:ext uri="{BB962C8B-B14F-4D97-AF65-F5344CB8AC3E}">
        <p14:creationId xmlns:p14="http://schemas.microsoft.com/office/powerpoint/2010/main" xmlns="" val="31569451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8F2F839-1169-41BB-BC88-5726DF1D4293}" type="slidenum">
              <a:rPr lang="en-ZA" smtClean="0"/>
              <a:pPr/>
              <a:t>17</a:t>
            </a:fld>
            <a:endParaRPr lang="en-ZA"/>
          </a:p>
        </p:txBody>
      </p:sp>
    </p:spTree>
    <p:extLst>
      <p:ext uri="{BB962C8B-B14F-4D97-AF65-F5344CB8AC3E}">
        <p14:creationId xmlns:p14="http://schemas.microsoft.com/office/powerpoint/2010/main" xmlns="" val="36654406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8F2F839-1169-41BB-BC88-5726DF1D4293}" type="slidenum">
              <a:rPr lang="en-ZA" smtClean="0"/>
              <a:pPr/>
              <a:t>18</a:t>
            </a:fld>
            <a:endParaRPr lang="en-ZA"/>
          </a:p>
        </p:txBody>
      </p:sp>
    </p:spTree>
    <p:extLst>
      <p:ext uri="{BB962C8B-B14F-4D97-AF65-F5344CB8AC3E}">
        <p14:creationId xmlns:p14="http://schemas.microsoft.com/office/powerpoint/2010/main" xmlns="" val="36654406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8F2F839-1169-41BB-BC88-5726DF1D4293}" type="slidenum">
              <a:rPr lang="en-ZA" smtClean="0"/>
              <a:pPr/>
              <a:t>19</a:t>
            </a:fld>
            <a:endParaRPr lang="en-ZA"/>
          </a:p>
        </p:txBody>
      </p:sp>
      <p:sp>
        <p:nvSpPr>
          <p:cNvPr id="5" name="Footer Placeholder 4"/>
          <p:cNvSpPr>
            <a:spLocks noGrp="1"/>
          </p:cNvSpPr>
          <p:nvPr>
            <p:ph type="ftr" sz="quarter" idx="11"/>
          </p:nvPr>
        </p:nvSpPr>
        <p:spPr/>
        <p:txBody>
          <a:bodyPr/>
          <a:lstStyle/>
          <a:p>
            <a:endParaRPr lang="en-ZA"/>
          </a:p>
        </p:txBody>
      </p:sp>
      <p:sp>
        <p:nvSpPr>
          <p:cNvPr id="6" name="Header Placeholder 5"/>
          <p:cNvSpPr>
            <a:spLocks noGrp="1"/>
          </p:cNvSpPr>
          <p:nvPr>
            <p:ph type="hdr" sz="quarter" idx="12"/>
          </p:nvPr>
        </p:nvSpPr>
        <p:spPr/>
        <p:txBody>
          <a:bodyPr/>
          <a:lstStyle/>
          <a:p>
            <a:endParaRPr lang="en-ZA"/>
          </a:p>
        </p:txBody>
      </p:sp>
    </p:spTree>
    <p:extLst>
      <p:ext uri="{BB962C8B-B14F-4D97-AF65-F5344CB8AC3E}">
        <p14:creationId xmlns:p14="http://schemas.microsoft.com/office/powerpoint/2010/main" xmlns="" val="28609695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F1F9F9C-1312-44E7-B156-D24977865D29}" type="datetime1">
              <a:rPr lang="en-US" smtClean="0"/>
              <a:pPr/>
              <a:t>6/1/2022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EDF274-8065-1740-B929-8D7E9C7650F4}" type="slidenum">
              <a:rPr lang="en-US" smtClean="0"/>
              <a:pPr/>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5243189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73F4F9-FA9F-43E9-9574-55BBF088393F}" type="datetime1">
              <a:rPr lang="en-US" smtClean="0"/>
              <a:pPr/>
              <a:t>6/1/2022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EDF274-8065-1740-B929-8D7E9C7650F4}" type="slidenum">
              <a:rPr lang="en-US" smtClean="0"/>
              <a:pPr/>
              <a:t>‹#›</a:t>
            </a:fld>
            <a:endParaRPr lang="en-US"/>
          </a:p>
        </p:txBody>
      </p:sp>
    </p:spTree>
    <p:extLst>
      <p:ext uri="{BB962C8B-B14F-4D97-AF65-F5344CB8AC3E}">
        <p14:creationId xmlns:p14="http://schemas.microsoft.com/office/powerpoint/2010/main" xmlns="" val="909394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FC55EB-1639-4098-8357-06BFD80E5FAE}" type="datetime1">
              <a:rPr lang="en-US" smtClean="0"/>
              <a:pPr/>
              <a:t>6/1/2022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EDF274-8065-1740-B929-8D7E9C7650F4}" type="slidenum">
              <a:rPr lang="en-US" smtClean="0"/>
              <a:pPr/>
              <a:t>‹#›</a:t>
            </a:fld>
            <a:endParaRPr lang="en-US"/>
          </a:p>
        </p:txBody>
      </p:sp>
    </p:spTree>
    <p:extLst>
      <p:ext uri="{BB962C8B-B14F-4D97-AF65-F5344CB8AC3E}">
        <p14:creationId xmlns:p14="http://schemas.microsoft.com/office/powerpoint/2010/main" xmlns="" val="34179062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Contents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441027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B66370-15B2-4B40-8412-128286ADA107}" type="datetime1">
              <a:rPr lang="en-US" smtClean="0"/>
              <a:pPr/>
              <a:t>6/1/2022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EDF274-8065-1740-B929-8D7E9C7650F4}" type="slidenum">
              <a:rPr lang="en-US" smtClean="0"/>
              <a:pPr/>
              <a:t>‹#›</a:t>
            </a:fld>
            <a:endParaRPr lang="en-US"/>
          </a:p>
        </p:txBody>
      </p:sp>
    </p:spTree>
    <p:extLst>
      <p:ext uri="{BB962C8B-B14F-4D97-AF65-F5344CB8AC3E}">
        <p14:creationId xmlns:p14="http://schemas.microsoft.com/office/powerpoint/2010/main" xmlns="" val="1222982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6EB9DA-77C8-4489-957B-EF3F643735F7}" type="datetime1">
              <a:rPr lang="en-US" smtClean="0"/>
              <a:pPr/>
              <a:t>6/1/2022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EDF274-8065-1740-B929-8D7E9C7650F4}" type="slidenum">
              <a:rPr lang="en-US" smtClean="0"/>
              <a:pPr/>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729915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19603ED-A25A-473B-AEBB-6F425DCDB494}" type="datetime1">
              <a:rPr lang="en-US" smtClean="0"/>
              <a:pPr/>
              <a:t>6/1/2022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EDF274-8065-1740-B929-8D7E9C7650F4}" type="slidenum">
              <a:rPr lang="en-US" smtClean="0"/>
              <a:pPr/>
              <a:t>‹#›</a:t>
            </a:fld>
            <a:endParaRPr lang="en-US"/>
          </a:p>
        </p:txBody>
      </p:sp>
    </p:spTree>
    <p:extLst>
      <p:ext uri="{BB962C8B-B14F-4D97-AF65-F5344CB8AC3E}">
        <p14:creationId xmlns:p14="http://schemas.microsoft.com/office/powerpoint/2010/main" xmlns="" val="338534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5A862BE-D953-46FE-AC49-B2446D0B0CDF}" type="datetime1">
              <a:rPr lang="en-US" smtClean="0"/>
              <a:pPr/>
              <a:t>6/1/2022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EDF274-8065-1740-B929-8D7E9C7650F4}" type="slidenum">
              <a:rPr lang="en-US" smtClean="0"/>
              <a:pPr/>
              <a:t>‹#›</a:t>
            </a:fld>
            <a:endParaRPr lang="en-US"/>
          </a:p>
        </p:txBody>
      </p:sp>
    </p:spTree>
    <p:extLst>
      <p:ext uri="{BB962C8B-B14F-4D97-AF65-F5344CB8AC3E}">
        <p14:creationId xmlns:p14="http://schemas.microsoft.com/office/powerpoint/2010/main" xmlns="" val="980540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26A247E-293A-47A3-91F1-86924BB6F0D0}" type="datetime1">
              <a:rPr lang="en-US" smtClean="0"/>
              <a:pPr/>
              <a:t>6/1/2022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EDF274-8065-1740-B929-8D7E9C7650F4}" type="slidenum">
              <a:rPr lang="en-US" smtClean="0"/>
              <a:pPr/>
              <a:t>‹#›</a:t>
            </a:fld>
            <a:endParaRPr lang="en-US"/>
          </a:p>
        </p:txBody>
      </p:sp>
    </p:spTree>
    <p:extLst>
      <p:ext uri="{BB962C8B-B14F-4D97-AF65-F5344CB8AC3E}">
        <p14:creationId xmlns:p14="http://schemas.microsoft.com/office/powerpoint/2010/main" xmlns="" val="3401146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20B31C9-E9B0-47BD-ABD2-715C692D4CD3}" type="datetime1">
              <a:rPr lang="en-US" smtClean="0"/>
              <a:pPr/>
              <a:t>6/1/2022</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D8EDF274-8065-1740-B929-8D7E9C7650F4}" type="slidenum">
              <a:rPr lang="en-US" smtClean="0"/>
              <a:pPr/>
              <a:t>‹#›</a:t>
            </a:fld>
            <a:endParaRPr lang="en-US"/>
          </a:p>
        </p:txBody>
      </p:sp>
    </p:spTree>
    <p:extLst>
      <p:ext uri="{BB962C8B-B14F-4D97-AF65-F5344CB8AC3E}">
        <p14:creationId xmlns:p14="http://schemas.microsoft.com/office/powerpoint/2010/main" xmlns="" val="2633856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69D2309A-54DC-4BCE-997F-648DA74429DC}" type="datetime1">
              <a:rPr lang="en-US" smtClean="0"/>
              <a:pPr/>
              <a:t>6/1/2022</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8EDF274-8065-1740-B929-8D7E9C7650F4}" type="slidenum">
              <a:rPr lang="en-US" smtClean="0"/>
              <a:pPr/>
              <a:t>‹#›</a:t>
            </a:fld>
            <a:endParaRPr lang="en-US"/>
          </a:p>
        </p:txBody>
      </p:sp>
    </p:spTree>
    <p:extLst>
      <p:ext uri="{BB962C8B-B14F-4D97-AF65-F5344CB8AC3E}">
        <p14:creationId xmlns:p14="http://schemas.microsoft.com/office/powerpoint/2010/main" xmlns="" val="1406065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C04F3E2-233A-4918-ADCF-75583637EBE8}" type="datetime1">
              <a:rPr lang="en-US" smtClean="0"/>
              <a:pPr/>
              <a:t>6/1/2022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EDF274-8065-1740-B929-8D7E9C7650F4}" type="slidenum">
              <a:rPr lang="en-US" smtClean="0"/>
              <a:pPr/>
              <a:t>‹#›</a:t>
            </a:fld>
            <a:endParaRPr lang="en-US"/>
          </a:p>
        </p:txBody>
      </p:sp>
    </p:spTree>
    <p:extLst>
      <p:ext uri="{BB962C8B-B14F-4D97-AF65-F5344CB8AC3E}">
        <p14:creationId xmlns:p14="http://schemas.microsoft.com/office/powerpoint/2010/main" xmlns="" val="2912902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45A7FF2B-4894-4711-A570-139C931801FB}" type="datetime1">
              <a:rPr lang="en-US" smtClean="0"/>
              <a:pPr/>
              <a:t>6/1/2022</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D8EDF274-8065-1740-B929-8D7E9C7650F4}" type="slidenum">
              <a:rPr lang="en-US" smtClean="0"/>
              <a:pPr/>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0632156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D8EDF274-8065-1740-B929-8D7E9C7650F4}" type="slidenum">
              <a:rPr lang="en-US" smtClean="0"/>
              <a:pPr/>
              <a:t>1</a:t>
            </a:fld>
            <a:endParaRPr lang="en-US"/>
          </a:p>
        </p:txBody>
      </p:sp>
      <p:sp>
        <p:nvSpPr>
          <p:cNvPr id="2" name="Title 1">
            <a:extLst>
              <a:ext uri="{FF2B5EF4-FFF2-40B4-BE49-F238E27FC236}">
                <a16:creationId xmlns="" xmlns:a16="http://schemas.microsoft.com/office/drawing/2014/main" id="{0F22CF09-463A-CB4C-9FBB-5115203867F2}"/>
              </a:ext>
            </a:extLst>
          </p:cNvPr>
          <p:cNvSpPr>
            <a:spLocks noGrp="1"/>
          </p:cNvSpPr>
          <p:nvPr>
            <p:ph type="ctrTitle" idx="4294967295"/>
          </p:nvPr>
        </p:nvSpPr>
        <p:spPr>
          <a:xfrm>
            <a:off x="700088" y="334963"/>
            <a:ext cx="8443912" cy="2784475"/>
          </a:xfrm>
        </p:spPr>
        <p:txBody>
          <a:bodyPr>
            <a:normAutofit fontScale="90000"/>
          </a:bodyPr>
          <a:lstStyle/>
          <a:p>
            <a:pPr algn="ctr">
              <a:lnSpc>
                <a:spcPct val="150000"/>
              </a:lnSpc>
            </a:pPr>
            <a:r>
              <a:rPr lang="en-US" sz="2700" b="1" dirty="0">
                <a:solidFill>
                  <a:prstClr val="black"/>
                </a:solidFill>
                <a:latin typeface="Arial" panose="020B0604020202020204" pitchFamily="34" charset="0"/>
                <a:ea typeface="Calibri" panose="020F0502020204030204" pitchFamily="34" charset="0"/>
              </a:rPr>
              <a:t/>
            </a:r>
            <a:br>
              <a:rPr lang="en-US" sz="2700" b="1" dirty="0">
                <a:solidFill>
                  <a:prstClr val="black"/>
                </a:solidFill>
                <a:latin typeface="Arial" panose="020B0604020202020204" pitchFamily="34" charset="0"/>
                <a:ea typeface="Calibri" panose="020F0502020204030204" pitchFamily="34" charset="0"/>
              </a:rPr>
            </a:br>
            <a:r>
              <a:rPr lang="en-US" sz="2700" b="1" dirty="0">
                <a:solidFill>
                  <a:prstClr val="black"/>
                </a:solidFill>
                <a:latin typeface="Arial" panose="020B0604020202020204" pitchFamily="34" charset="0"/>
                <a:ea typeface="Calibri" panose="020F0502020204030204" pitchFamily="34" charset="0"/>
              </a:rPr>
              <a:t/>
            </a:r>
            <a:br>
              <a:rPr lang="en-US" sz="2700" b="1" dirty="0">
                <a:solidFill>
                  <a:prstClr val="black"/>
                </a:solidFill>
                <a:latin typeface="Arial" panose="020B0604020202020204" pitchFamily="34" charset="0"/>
                <a:ea typeface="Calibri" panose="020F0502020204030204" pitchFamily="34" charset="0"/>
              </a:rPr>
            </a:br>
            <a:r>
              <a:rPr lang="en-US" sz="2700" b="1" dirty="0">
                <a:solidFill>
                  <a:prstClr val="black"/>
                </a:solidFill>
                <a:latin typeface="Arial" panose="020B0604020202020204" pitchFamily="34" charset="0"/>
                <a:ea typeface="Calibri" panose="020F0502020204030204" pitchFamily="34" charset="0"/>
              </a:rPr>
              <a:t/>
            </a:r>
            <a:br>
              <a:rPr lang="en-US" sz="2700" b="1" dirty="0">
                <a:solidFill>
                  <a:prstClr val="black"/>
                </a:solidFill>
                <a:latin typeface="Arial" panose="020B0604020202020204" pitchFamily="34" charset="0"/>
                <a:ea typeface="Calibri" panose="020F0502020204030204" pitchFamily="34" charset="0"/>
              </a:rPr>
            </a:br>
            <a:r>
              <a:rPr lang="en-US" sz="2700" b="1" dirty="0">
                <a:solidFill>
                  <a:prstClr val="black"/>
                </a:solidFill>
                <a:latin typeface="Arial" panose="020B0604020202020204" pitchFamily="34" charset="0"/>
                <a:ea typeface="Calibri" panose="020F0502020204030204" pitchFamily="34" charset="0"/>
              </a:rPr>
              <a:t/>
            </a:r>
            <a:br>
              <a:rPr lang="en-US" sz="2700" b="1" dirty="0">
                <a:solidFill>
                  <a:prstClr val="black"/>
                </a:solidFill>
                <a:latin typeface="Arial" panose="020B0604020202020204" pitchFamily="34" charset="0"/>
                <a:ea typeface="Calibri" panose="020F0502020204030204" pitchFamily="34" charset="0"/>
              </a:rPr>
            </a:br>
            <a:r>
              <a:rPr lang="en-US" sz="2700" b="1" dirty="0">
                <a:solidFill>
                  <a:prstClr val="black"/>
                </a:solidFill>
                <a:latin typeface="Arial" panose="020B0604020202020204" pitchFamily="34" charset="0"/>
                <a:ea typeface="Calibri" panose="020F0502020204030204" pitchFamily="34" charset="0"/>
              </a:rPr>
              <a:t/>
            </a:r>
            <a:br>
              <a:rPr lang="en-US" sz="2700" b="1" dirty="0">
                <a:solidFill>
                  <a:prstClr val="black"/>
                </a:solidFill>
                <a:latin typeface="Arial" panose="020B0604020202020204" pitchFamily="34" charset="0"/>
                <a:ea typeface="Calibri" panose="020F0502020204030204" pitchFamily="34" charset="0"/>
              </a:rPr>
            </a:br>
            <a:r>
              <a:rPr lang="en-US" sz="2700" b="1" dirty="0">
                <a:solidFill>
                  <a:prstClr val="black"/>
                </a:solidFill>
                <a:latin typeface="Arial" panose="020B0604020202020204" pitchFamily="34" charset="0"/>
                <a:ea typeface="Calibri" panose="020F0502020204030204" pitchFamily="34" charset="0"/>
              </a:rPr>
              <a:t/>
            </a:r>
            <a:br>
              <a:rPr lang="en-US" sz="2700" b="1" dirty="0">
                <a:solidFill>
                  <a:prstClr val="black"/>
                </a:solidFill>
                <a:latin typeface="Arial" panose="020B0604020202020204" pitchFamily="34" charset="0"/>
                <a:ea typeface="Calibri" panose="020F0502020204030204" pitchFamily="34" charset="0"/>
              </a:rPr>
            </a:br>
            <a:r>
              <a:rPr lang="en-US" sz="2700" b="1" dirty="0">
                <a:solidFill>
                  <a:prstClr val="black"/>
                </a:solidFill>
                <a:latin typeface="Arial" panose="020B0604020202020204" pitchFamily="34" charset="0"/>
                <a:ea typeface="Calibri" panose="020F0502020204030204" pitchFamily="34" charset="0"/>
              </a:rPr>
              <a:t/>
            </a:r>
            <a:br>
              <a:rPr lang="en-US" sz="2700" b="1" dirty="0">
                <a:solidFill>
                  <a:prstClr val="black"/>
                </a:solidFill>
                <a:latin typeface="Arial" panose="020B0604020202020204" pitchFamily="34" charset="0"/>
                <a:ea typeface="Calibri" panose="020F0502020204030204" pitchFamily="34" charset="0"/>
              </a:rPr>
            </a:br>
            <a:r>
              <a:rPr lang="en-US" sz="2700" b="1">
                <a:solidFill>
                  <a:prstClr val="black"/>
                </a:solidFill>
                <a:latin typeface="Arial" panose="020B0604020202020204" pitchFamily="34" charset="0"/>
                <a:ea typeface="Calibri" panose="020F0502020204030204" pitchFamily="34" charset="0"/>
              </a:rPr>
              <a:t/>
            </a:r>
            <a:br>
              <a:rPr lang="en-US" sz="2700" b="1">
                <a:solidFill>
                  <a:prstClr val="black"/>
                </a:solidFill>
                <a:latin typeface="Arial" panose="020B0604020202020204" pitchFamily="34" charset="0"/>
                <a:ea typeface="Calibri" panose="020F0502020204030204" pitchFamily="34" charset="0"/>
              </a:rPr>
            </a:br>
            <a:r>
              <a:rPr lang="en-US" sz="2200" b="1" smtClean="0">
                <a:solidFill>
                  <a:prstClr val="black"/>
                </a:solidFill>
                <a:latin typeface="Arial" panose="020B0604020202020204" pitchFamily="34" charset="0"/>
                <a:ea typeface="Calibri" panose="020F0502020204030204" pitchFamily="34" charset="0"/>
              </a:rPr>
              <a:t>PROGRESS </a:t>
            </a:r>
            <a:r>
              <a:rPr lang="en-US" sz="2200" b="1" dirty="0">
                <a:solidFill>
                  <a:prstClr val="black"/>
                </a:solidFill>
                <a:latin typeface="Arial" panose="020B0604020202020204" pitchFamily="34" charset="0"/>
                <a:ea typeface="Calibri" panose="020F0502020204030204" pitchFamily="34" charset="0"/>
              </a:rPr>
              <a:t>REPORT TO THE PRESIDENTIAL TASK TEAM ON MILITARY VETERANS REGARDING THE ADVANCEMENT OF MILITARY VETERANS’ AFFAIRS</a:t>
            </a:r>
            <a:br>
              <a:rPr lang="en-US" sz="2200" b="1" dirty="0">
                <a:solidFill>
                  <a:prstClr val="black"/>
                </a:solidFill>
                <a:latin typeface="Arial" panose="020B0604020202020204" pitchFamily="34" charset="0"/>
                <a:ea typeface="Calibri" panose="020F0502020204030204" pitchFamily="34" charset="0"/>
              </a:rPr>
            </a:br>
            <a:r>
              <a:rPr lang="en-US" sz="2200" b="1" dirty="0">
                <a:solidFill>
                  <a:prstClr val="black"/>
                </a:solidFill>
                <a:latin typeface="Arial" panose="020B0604020202020204" pitchFamily="34" charset="0"/>
                <a:ea typeface="Calibri" panose="020F0502020204030204" pitchFamily="34" charset="0"/>
              </a:rPr>
              <a:t/>
            </a:r>
            <a:br>
              <a:rPr lang="en-US" sz="2200" b="1" dirty="0">
                <a:solidFill>
                  <a:prstClr val="black"/>
                </a:solidFill>
                <a:latin typeface="Arial" panose="020B0604020202020204" pitchFamily="34" charset="0"/>
                <a:ea typeface="Calibri" panose="020F0502020204030204" pitchFamily="34" charset="0"/>
              </a:rPr>
            </a:br>
            <a:r>
              <a:rPr lang="en-US" sz="2200" b="1" dirty="0" smtClean="0">
                <a:solidFill>
                  <a:prstClr val="black"/>
                </a:solidFill>
                <a:latin typeface="Arial" panose="020B0604020202020204" pitchFamily="34" charset="0"/>
                <a:ea typeface="Calibri" panose="020F0502020204030204" pitchFamily="34" charset="0"/>
              </a:rPr>
              <a:t>AS AT  30 APRIL </a:t>
            </a:r>
            <a:r>
              <a:rPr lang="en-US" sz="2200" b="1" dirty="0">
                <a:solidFill>
                  <a:prstClr val="black"/>
                </a:solidFill>
                <a:latin typeface="Arial" panose="020B0604020202020204" pitchFamily="34" charset="0"/>
                <a:ea typeface="Calibri" panose="020F0502020204030204" pitchFamily="34" charset="0"/>
              </a:rPr>
              <a:t>2022</a:t>
            </a:r>
            <a:endParaRPr lang="en-US" sz="5400" b="1" dirty="0">
              <a:solidFill>
                <a:prstClr val="black"/>
              </a:solidFill>
              <a:latin typeface="Arial" panose="020B0604020202020204" pitchFamily="34" charset="0"/>
              <a:ea typeface="Calibri" panose="020F0502020204030204" pitchFamily="34" charset="0"/>
            </a:endParaRPr>
          </a:p>
        </p:txBody>
      </p:sp>
      <p:sp>
        <p:nvSpPr>
          <p:cNvPr id="4" name="TextBox 3">
            <a:extLst>
              <a:ext uri="{FF2B5EF4-FFF2-40B4-BE49-F238E27FC236}">
                <a16:creationId xmlns="" xmlns:a16="http://schemas.microsoft.com/office/drawing/2014/main" id="{F02DFB33-F8F3-AF44-A12D-F915BE2E09A3}"/>
              </a:ext>
            </a:extLst>
          </p:cNvPr>
          <p:cNvSpPr txBox="1"/>
          <p:nvPr/>
        </p:nvSpPr>
        <p:spPr>
          <a:xfrm>
            <a:off x="-1389529" y="2142565"/>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xmlns="" val="29558142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DEB0857F-F88A-6244-B94F-6B744E2FB50B}"/>
              </a:ext>
            </a:extLst>
          </p:cNvPr>
          <p:cNvSpPr>
            <a:spLocks noGrp="1"/>
          </p:cNvSpPr>
          <p:nvPr>
            <p:ph idx="1"/>
          </p:nvPr>
        </p:nvSpPr>
        <p:spPr/>
        <p:txBody>
          <a:bodyPr>
            <a:normAutofit fontScale="92500" lnSpcReduction="10000"/>
          </a:bodyPr>
          <a:lstStyle/>
          <a:p>
            <a:r>
              <a:rPr lang="en-US" sz="1600" b="1" dirty="0"/>
              <a:t>Sec 7(4)(a)</a:t>
            </a:r>
            <a:r>
              <a:rPr lang="en-US" sz="1600" dirty="0"/>
              <a:t> of the Military Veterans Act, 18 of 2011 prescribes that:</a:t>
            </a:r>
          </a:p>
          <a:p>
            <a:pPr marL="0" indent="0" algn="ctr">
              <a:buNone/>
            </a:pPr>
            <a:r>
              <a:rPr lang="en-US" sz="1600" dirty="0"/>
              <a:t>“A military veterans’ </a:t>
            </a:r>
            <a:r>
              <a:rPr lang="en-US" sz="1600" dirty="0" err="1"/>
              <a:t>organisation</a:t>
            </a:r>
            <a:r>
              <a:rPr lang="en-US" sz="1600" dirty="0"/>
              <a:t> is not obliged to join SANMVA.”</a:t>
            </a:r>
          </a:p>
          <a:p>
            <a:r>
              <a:rPr lang="en-US" sz="1600" b="1" dirty="0"/>
              <a:t>Sec 7(4)(b)</a:t>
            </a:r>
            <a:r>
              <a:rPr lang="en-US" sz="1600" dirty="0"/>
              <a:t> of the Military Veterans Act, 18 of 2011 prescribes that:</a:t>
            </a:r>
          </a:p>
          <a:p>
            <a:pPr marL="0" indent="0" algn="ctr">
              <a:buNone/>
            </a:pPr>
            <a:r>
              <a:rPr lang="en-US" sz="1600" dirty="0"/>
              <a:t>“A military veterans’ </a:t>
            </a:r>
            <a:r>
              <a:rPr lang="en-US" sz="1600" dirty="0" err="1"/>
              <a:t>organisation</a:t>
            </a:r>
            <a:r>
              <a:rPr lang="en-US" sz="1600" dirty="0"/>
              <a:t> contemplated in paragraph (a) may engage the Minister or other persons or structures established or referred to in this Act, provided such organization is </a:t>
            </a:r>
            <a:r>
              <a:rPr lang="en-US" sz="1600" dirty="0" err="1"/>
              <a:t>recognised</a:t>
            </a:r>
            <a:r>
              <a:rPr lang="en-US" sz="1600" dirty="0"/>
              <a:t> by the Minister as a non-governmental organization or association established in respect of military veterans that lawfully represents the interests of military veterans.”</a:t>
            </a:r>
          </a:p>
          <a:p>
            <a:r>
              <a:rPr lang="en-US" sz="1600" b="1" dirty="0"/>
              <a:t>Sec 8(1) </a:t>
            </a:r>
            <a:r>
              <a:rPr lang="en-US" sz="1600" dirty="0"/>
              <a:t>of the Military Veterans Act, 18 of 2011 prescribes that “the association must-</a:t>
            </a:r>
          </a:p>
          <a:p>
            <a:pPr marL="342900" indent="-342900" algn="ctr">
              <a:buAutoNum type="alphaLcParenBoth"/>
            </a:pPr>
            <a:r>
              <a:rPr lang="en-US" sz="1600" dirty="0"/>
              <a:t>perform the functions provided for in this Act;</a:t>
            </a:r>
          </a:p>
          <a:p>
            <a:pPr marL="342900" indent="-342900" algn="ctr">
              <a:buAutoNum type="alphaLcParenBoth"/>
            </a:pPr>
            <a:r>
              <a:rPr lang="en-US" sz="1600" dirty="0"/>
              <a:t>Advise the Minister on such matters relating to legislation and policy affecting military veterans as the Minister may require; and</a:t>
            </a:r>
          </a:p>
          <a:p>
            <a:pPr marL="342900" indent="-342900" algn="ctr">
              <a:buAutoNum type="alphaLcParenBoth"/>
            </a:pPr>
            <a:r>
              <a:rPr lang="en-US" sz="1600" dirty="0"/>
              <a:t>Advise the Minister or the Director-General on any other matter relating to the affairs of military veterans that the Minister or the Director-General may require”</a:t>
            </a:r>
          </a:p>
          <a:p>
            <a:endParaRPr lang="en-US" sz="1600" dirty="0"/>
          </a:p>
          <a:p>
            <a:endParaRPr lang="en-US" sz="1400" dirty="0"/>
          </a:p>
        </p:txBody>
      </p:sp>
      <p:sp>
        <p:nvSpPr>
          <p:cNvPr id="4" name="Rectangle 3">
            <a:extLst>
              <a:ext uri="{FF2B5EF4-FFF2-40B4-BE49-F238E27FC236}">
                <a16:creationId xmlns="" xmlns:a16="http://schemas.microsoft.com/office/drawing/2014/main" id="{528B6DF0-1553-F749-A6F0-AC29750200B8}"/>
              </a:ext>
            </a:extLst>
          </p:cNvPr>
          <p:cNvSpPr/>
          <p:nvPr/>
        </p:nvSpPr>
        <p:spPr>
          <a:xfrm>
            <a:off x="0" y="-19251"/>
            <a:ext cx="9144000" cy="1254034"/>
          </a:xfrm>
          <a:prstGeom prst="rect">
            <a:avLst/>
          </a:prstGeom>
          <a:gradFill>
            <a:gsLst>
              <a:gs pos="69000">
                <a:srgbClr val="BA8E4F"/>
              </a:gs>
              <a:gs pos="100000">
                <a:srgbClr val="0C5D35">
                  <a:alpha val="4100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C09137B4-B04A-9046-A0B9-F575F0BEF420}"/>
              </a:ext>
            </a:extLst>
          </p:cNvPr>
          <p:cNvSpPr>
            <a:spLocks noGrp="1"/>
          </p:cNvSpPr>
          <p:nvPr>
            <p:ph type="title"/>
          </p:nvPr>
        </p:nvSpPr>
        <p:spPr>
          <a:xfrm>
            <a:off x="628650" y="0"/>
            <a:ext cx="7886700" cy="1254035"/>
          </a:xfrm>
        </p:spPr>
        <p:txBody>
          <a:bodyPr>
            <a:normAutofit/>
          </a:bodyPr>
          <a:lstStyle/>
          <a:p>
            <a:pPr algn="ctr"/>
            <a:r>
              <a:rPr lang="en-US" sz="2800" b="1" dirty="0"/>
              <a:t>In law, who must perform the duties of SANMVA when SANMVA is not operational?</a:t>
            </a:r>
          </a:p>
        </p:txBody>
      </p:sp>
    </p:spTree>
    <p:extLst>
      <p:ext uri="{BB962C8B-B14F-4D97-AF65-F5344CB8AC3E}">
        <p14:creationId xmlns:p14="http://schemas.microsoft.com/office/powerpoint/2010/main" xmlns="" val="37812313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DEB0857F-F88A-6244-B94F-6B744E2FB50B}"/>
              </a:ext>
            </a:extLst>
          </p:cNvPr>
          <p:cNvSpPr>
            <a:spLocks noGrp="1"/>
          </p:cNvSpPr>
          <p:nvPr>
            <p:ph idx="1"/>
          </p:nvPr>
        </p:nvSpPr>
        <p:spPr/>
        <p:txBody>
          <a:bodyPr>
            <a:normAutofit lnSpcReduction="10000"/>
          </a:bodyPr>
          <a:lstStyle/>
          <a:p>
            <a:pPr algn="just"/>
            <a:r>
              <a:rPr lang="en-US" sz="2400" dirty="0"/>
              <a:t>A funding model has been </a:t>
            </a:r>
            <a:r>
              <a:rPr lang="en-US" sz="2400" dirty="0" err="1"/>
              <a:t>finalised</a:t>
            </a:r>
            <a:r>
              <a:rPr lang="en-US" sz="2400" dirty="0"/>
              <a:t> to support SANMVA when it goes to its elective conference.</a:t>
            </a:r>
          </a:p>
          <a:p>
            <a:pPr algn="just"/>
            <a:endParaRPr lang="en-US" sz="2400" dirty="0"/>
          </a:p>
          <a:p>
            <a:pPr algn="just"/>
            <a:r>
              <a:rPr lang="en-US" sz="2400" dirty="0"/>
              <a:t>There is dedicated personnel in the DMV tasked with assisting SANMVA to go to its elective conference, planned for April 2022. </a:t>
            </a:r>
          </a:p>
          <a:p>
            <a:pPr algn="just"/>
            <a:endParaRPr lang="en-US" sz="2400" dirty="0"/>
          </a:p>
          <a:p>
            <a:pPr algn="just"/>
            <a:r>
              <a:rPr lang="en-US" sz="2400" dirty="0"/>
              <a:t>Note: The MK unity conference is planned for April 2022, and there is dedicated personnel in the DMV to assist </a:t>
            </a:r>
            <a:r>
              <a:rPr lang="en-US" sz="2400"/>
              <a:t>this process.</a:t>
            </a:r>
            <a:endParaRPr lang="en-US" sz="2400" dirty="0"/>
          </a:p>
          <a:p>
            <a:pPr algn="just"/>
            <a:endParaRPr lang="en-US" sz="2400" dirty="0"/>
          </a:p>
          <a:p>
            <a:pPr marL="0" indent="0" algn="just">
              <a:buNone/>
            </a:pPr>
            <a:endParaRPr lang="en-US" sz="2400" dirty="0"/>
          </a:p>
        </p:txBody>
      </p:sp>
      <p:sp>
        <p:nvSpPr>
          <p:cNvPr id="4" name="Rectangle 3">
            <a:extLst>
              <a:ext uri="{FF2B5EF4-FFF2-40B4-BE49-F238E27FC236}">
                <a16:creationId xmlns="" xmlns:a16="http://schemas.microsoft.com/office/drawing/2014/main" id="{528B6DF0-1553-F749-A6F0-AC29750200B8}"/>
              </a:ext>
            </a:extLst>
          </p:cNvPr>
          <p:cNvSpPr/>
          <p:nvPr/>
        </p:nvSpPr>
        <p:spPr>
          <a:xfrm>
            <a:off x="0" y="0"/>
            <a:ext cx="9144000" cy="1254034"/>
          </a:xfrm>
          <a:prstGeom prst="rect">
            <a:avLst/>
          </a:prstGeom>
          <a:gradFill>
            <a:gsLst>
              <a:gs pos="69000">
                <a:srgbClr val="BA8E4F"/>
              </a:gs>
              <a:gs pos="100000">
                <a:srgbClr val="0C5D35">
                  <a:alpha val="4100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C09137B4-B04A-9046-A0B9-F575F0BEF420}"/>
              </a:ext>
            </a:extLst>
          </p:cNvPr>
          <p:cNvSpPr>
            <a:spLocks noGrp="1"/>
          </p:cNvSpPr>
          <p:nvPr>
            <p:ph type="title"/>
          </p:nvPr>
        </p:nvSpPr>
        <p:spPr>
          <a:xfrm>
            <a:off x="628650" y="0"/>
            <a:ext cx="7886700" cy="1254035"/>
          </a:xfrm>
        </p:spPr>
        <p:txBody>
          <a:bodyPr>
            <a:normAutofit/>
          </a:bodyPr>
          <a:lstStyle/>
          <a:p>
            <a:pPr algn="ctr"/>
            <a:r>
              <a:rPr lang="en-US" sz="2800" b="1" dirty="0"/>
              <a:t>What plans have been put in place to install SANMVA?</a:t>
            </a:r>
          </a:p>
        </p:txBody>
      </p:sp>
    </p:spTree>
    <p:extLst>
      <p:ext uri="{BB962C8B-B14F-4D97-AF65-F5344CB8AC3E}">
        <p14:creationId xmlns:p14="http://schemas.microsoft.com/office/powerpoint/2010/main" xmlns="" val="10408570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2318619911"/>
              </p:ext>
            </p:extLst>
          </p:nvPr>
        </p:nvGraphicFramePr>
        <p:xfrm>
          <a:off x="0" y="-103031"/>
          <a:ext cx="9143999" cy="6818716"/>
        </p:xfrm>
        <a:graphic>
          <a:graphicData uri="http://schemas.openxmlformats.org/drawingml/2006/table">
            <a:tbl>
              <a:tblPr firstRow="1" firstCol="1" bandRow="1"/>
              <a:tblGrid>
                <a:gridCol w="698612">
                  <a:extLst>
                    <a:ext uri="{9D8B030D-6E8A-4147-A177-3AD203B41FA5}">
                      <a16:colId xmlns="" xmlns:a16="http://schemas.microsoft.com/office/drawing/2014/main" val="20000"/>
                    </a:ext>
                  </a:extLst>
                </a:gridCol>
                <a:gridCol w="2541557">
                  <a:extLst>
                    <a:ext uri="{9D8B030D-6E8A-4147-A177-3AD203B41FA5}">
                      <a16:colId xmlns="" xmlns:a16="http://schemas.microsoft.com/office/drawing/2014/main" val="20001"/>
                    </a:ext>
                  </a:extLst>
                </a:gridCol>
                <a:gridCol w="3822344">
                  <a:extLst>
                    <a:ext uri="{9D8B030D-6E8A-4147-A177-3AD203B41FA5}">
                      <a16:colId xmlns="" xmlns:a16="http://schemas.microsoft.com/office/drawing/2014/main" val="20002"/>
                    </a:ext>
                  </a:extLst>
                </a:gridCol>
                <a:gridCol w="2081486">
                  <a:extLst>
                    <a:ext uri="{9D8B030D-6E8A-4147-A177-3AD203B41FA5}">
                      <a16:colId xmlns="" xmlns:a16="http://schemas.microsoft.com/office/drawing/2014/main" val="20003"/>
                    </a:ext>
                  </a:extLst>
                </a:gridCol>
              </a:tblGrid>
              <a:tr h="695459">
                <a:tc>
                  <a:txBody>
                    <a:bodyPr/>
                    <a:lstStyle/>
                    <a:p>
                      <a:pPr algn="ctr">
                        <a:spcAft>
                          <a:spcPts val="0"/>
                        </a:spcAft>
                      </a:pPr>
                      <a:r>
                        <a:rPr lang="en-US" sz="1100" b="1" dirty="0">
                          <a:effectLst/>
                          <a:latin typeface="Arial" panose="020B0604020202020204" pitchFamily="34" charset="0"/>
                          <a:ea typeface="Calibri" panose="020F0502020204030204" pitchFamily="34" charset="0"/>
                          <a:cs typeface="Arial" panose="020B0604020202020204" pitchFamily="34" charset="0"/>
                        </a:rPr>
                        <a:t>#</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dirty="0">
                          <a:effectLst/>
                          <a:latin typeface="Arial" panose="020B0604020202020204" pitchFamily="34" charset="0"/>
                          <a:ea typeface="Calibri" panose="020F0502020204030204" pitchFamily="34" charset="0"/>
                          <a:cs typeface="Arial" panose="020B0604020202020204" pitchFamily="34" charset="0"/>
                        </a:rPr>
                        <a:t>ISSUES RAISED</a:t>
                      </a:r>
                      <a:r>
                        <a:rPr lang="en-US" sz="1100" b="1" baseline="0" dirty="0">
                          <a:effectLst/>
                          <a:latin typeface="Arial" panose="020B0604020202020204" pitchFamily="34" charset="0"/>
                          <a:ea typeface="Calibri" panose="020F0502020204030204" pitchFamily="34" charset="0"/>
                          <a:cs typeface="Arial" panose="020B0604020202020204" pitchFamily="34" charset="0"/>
                        </a:rPr>
                        <a:t> BY MILITARY VETERANS AND THE CONSENSUS DOCUMENT</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dirty="0">
                          <a:effectLst/>
                          <a:latin typeface="Arial" panose="020B0604020202020204" pitchFamily="34" charset="0"/>
                          <a:ea typeface="Calibri" panose="020F0502020204030204" pitchFamily="34" charset="0"/>
                          <a:cs typeface="Arial" panose="020B0604020202020204" pitchFamily="34" charset="0"/>
                        </a:rPr>
                        <a:t>DMV PROGRESS AS</a:t>
                      </a:r>
                      <a:r>
                        <a:rPr lang="en-US" sz="1100" b="1" baseline="0" dirty="0">
                          <a:effectLst/>
                          <a:latin typeface="Arial" panose="020B0604020202020204" pitchFamily="34" charset="0"/>
                          <a:ea typeface="Calibri" panose="020F0502020204030204" pitchFamily="34" charset="0"/>
                          <a:cs typeface="Arial" panose="020B0604020202020204" pitchFamily="34" charset="0"/>
                        </a:rPr>
                        <a:t> AT 24 FEBRUARY 2022</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kern="1200">
                          <a:solidFill>
                            <a:schemeClr val="tx1"/>
                          </a:solidFill>
                          <a:effectLst/>
                          <a:latin typeface="Arial" panose="020B0604020202020204" pitchFamily="34" charset="0"/>
                          <a:ea typeface="Calibri" panose="020F0502020204030204" pitchFamily="34" charset="0"/>
                          <a:cs typeface="Arial" panose="020B0604020202020204" pitchFamily="34" charset="0"/>
                        </a:rPr>
                        <a:t>TIMEFRAME</a:t>
                      </a:r>
                      <a:endParaRPr lang="en-ZA" sz="1100" b="1"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extLst>
                  <a:ext uri="{0D108BD9-81ED-4DB2-BD59-A6C34878D82A}">
                    <a16:rowId xmlns="" xmlns:a16="http://schemas.microsoft.com/office/drawing/2014/main" val="10000"/>
                  </a:ext>
                </a:extLst>
              </a:tr>
              <a:tr h="6123257">
                <a:tc>
                  <a:txBody>
                    <a:bodyPr/>
                    <a:lstStyle/>
                    <a:p>
                      <a:pPr algn="ctr">
                        <a:spcAft>
                          <a:spcPts val="0"/>
                        </a:spcAft>
                      </a:pPr>
                      <a:r>
                        <a:rPr lang="en-US" sz="1400" b="1" baseline="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EDUCATION SUPPORT (SOCIO-ECONOMIC SUPPORT)</a:t>
                      </a:r>
                      <a:endParaRPr lang="en-ZA" sz="14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txBody>
                  <a:tcPr marL="51435" marR="51435"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indent="-342900" algn="just">
                        <a:buFont typeface="Wingdings" panose="05000000000000000000" pitchFamily="2" charset="2"/>
                        <a:buAutoNum type="arabicPeriod"/>
                      </a:pPr>
                      <a:r>
                        <a:rPr lang="en-US" sz="1200" kern="1200" dirty="0">
                          <a:solidFill>
                            <a:schemeClr val="tx1"/>
                          </a:solidFill>
                          <a:effectLst/>
                          <a:latin typeface="Arial" panose="020B0604020202020204" pitchFamily="34" charset="0"/>
                          <a:ea typeface="+mn-ea"/>
                          <a:cs typeface="Arial" panose="020B0604020202020204" pitchFamily="34" charset="0"/>
                        </a:rPr>
                        <a:t>Education Support</a:t>
                      </a:r>
                    </a:p>
                    <a:p>
                      <a:pPr marL="342900" indent="-342900" algn="just">
                        <a:buFont typeface="Wingdings" panose="05000000000000000000" pitchFamily="2" charset="2"/>
                        <a:buAutoNum type="arabicPeriod"/>
                      </a:pPr>
                      <a:endParaRPr lang="en-US" sz="1200" kern="1200" dirty="0">
                        <a:solidFill>
                          <a:schemeClr val="tx1"/>
                        </a:solidFill>
                        <a:effectLst/>
                        <a:latin typeface="Arial" panose="020B0604020202020204" pitchFamily="34" charset="0"/>
                        <a:ea typeface="+mn-ea"/>
                        <a:cs typeface="Arial" panose="020B0604020202020204" pitchFamily="34" charset="0"/>
                      </a:endParaRPr>
                    </a:p>
                    <a:p>
                      <a:pPr marL="0" indent="0" algn="just">
                        <a:buFont typeface="Wingdings" panose="05000000000000000000" pitchFamily="2" charset="2"/>
                        <a:buNone/>
                      </a:pPr>
                      <a:endParaRPr lang="en-ZA" sz="1200" b="1" kern="1200" dirty="0">
                        <a:solidFill>
                          <a:schemeClr val="tx1"/>
                        </a:solidFill>
                        <a:effectLst/>
                        <a:latin typeface="+mn-lt"/>
                        <a:ea typeface="+mn-ea"/>
                        <a:cs typeface="+mn-cs"/>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baseline="0" dirty="0">
                          <a:solidFill>
                            <a:schemeClr val="tx1"/>
                          </a:solidFill>
                          <a:effectLst/>
                          <a:latin typeface="Arial" panose="020B0604020202020204" pitchFamily="34" charset="0"/>
                          <a:ea typeface="+mn-ea"/>
                          <a:cs typeface="Arial" panose="020B0604020202020204" pitchFamily="34" charset="0"/>
                        </a:rPr>
                        <a:t>The Department has received feedback from National Treasury on the review of the education support threshold for the academic year 2022.</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baseline="0" dirty="0">
                          <a:solidFill>
                            <a:schemeClr val="tx1"/>
                          </a:solidFill>
                          <a:effectLst/>
                          <a:latin typeface="Arial" panose="020B0604020202020204" pitchFamily="34" charset="0"/>
                          <a:ea typeface="+mn-ea"/>
                          <a:cs typeface="Arial" panose="020B0604020202020204" pitchFamily="34" charset="0"/>
                        </a:rPr>
                        <a:t>The revised threshold is as follows:</a:t>
                      </a:r>
                    </a:p>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en-ZA" sz="1200" kern="1200" baseline="0" dirty="0">
                          <a:solidFill>
                            <a:schemeClr val="tx1"/>
                          </a:solidFill>
                          <a:effectLst/>
                          <a:latin typeface="Arial" panose="020B0604020202020204" pitchFamily="34" charset="0"/>
                          <a:ea typeface="+mn-ea"/>
                          <a:cs typeface="Arial" panose="020B0604020202020204" pitchFamily="34" charset="0"/>
                        </a:rPr>
                        <a:t>Grade R – 7 is R30 000 per annum</a:t>
                      </a:r>
                    </a:p>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en-ZA" sz="1200" kern="1200" baseline="0" dirty="0">
                          <a:solidFill>
                            <a:schemeClr val="tx1"/>
                          </a:solidFill>
                          <a:effectLst/>
                          <a:latin typeface="Arial" panose="020B0604020202020204" pitchFamily="34" charset="0"/>
                          <a:ea typeface="+mn-ea"/>
                          <a:cs typeface="Arial" panose="020B0604020202020204" pitchFamily="34" charset="0"/>
                        </a:rPr>
                        <a:t>Grade 8- 12 is R35 000</a:t>
                      </a:r>
                    </a:p>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en-ZA" sz="1200" kern="1200" baseline="0" dirty="0">
                          <a:solidFill>
                            <a:schemeClr val="tx1"/>
                          </a:solidFill>
                          <a:effectLst/>
                          <a:latin typeface="Arial" panose="020B0604020202020204" pitchFamily="34" charset="0"/>
                          <a:ea typeface="+mn-ea"/>
                          <a:cs typeface="Arial" panose="020B0604020202020204" pitchFamily="34" charset="0"/>
                        </a:rPr>
                        <a:t>National Treasury advised aligning of tertiary tuition fees to the current NSFAS/ DHET approved amounts. </a:t>
                      </a:r>
                    </a:p>
                    <a:p>
                      <a:pPr marL="171450" marR="0" lvl="0" indent="-171450" algn="just" defTabSz="914400" rtl="0" eaLnBrk="1" fontAlgn="auto" latinLnBrk="0" hangingPunct="1">
                        <a:lnSpc>
                          <a:spcPct val="100000"/>
                        </a:lnSpc>
                        <a:spcBef>
                          <a:spcPts val="0"/>
                        </a:spcBef>
                        <a:spcAft>
                          <a:spcPts val="0"/>
                        </a:spcAft>
                        <a:buClrTx/>
                        <a:buSzTx/>
                        <a:buFontTx/>
                        <a:buChar char="-"/>
                        <a:tabLst/>
                        <a:defRPr/>
                      </a:pPr>
                      <a:endParaRPr lang="en-ZA" sz="1200" kern="1200" baseline="0" dirty="0">
                        <a:solidFill>
                          <a:schemeClr val="tx1"/>
                        </a:solidFill>
                        <a:effectLst/>
                        <a:latin typeface="Arial" panose="020B0604020202020204" pitchFamily="34" charset="0"/>
                        <a:ea typeface="+mn-ea"/>
                        <a:cs typeface="Arial" panose="020B0604020202020204" pitchFamily="34" charset="0"/>
                      </a:endParaRP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b="1" kern="1200" baseline="0" dirty="0">
                          <a:solidFill>
                            <a:schemeClr val="tx1"/>
                          </a:solidFill>
                          <a:effectLst/>
                          <a:latin typeface="Arial" panose="020B0604020202020204" pitchFamily="34" charset="0"/>
                          <a:ea typeface="+mn-ea"/>
                          <a:cs typeface="Arial" panose="020B0604020202020204" pitchFamily="34" charset="0"/>
                        </a:rPr>
                        <a:t>Approved beneficiaries in 2021</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ZA" sz="1200" kern="1200" baseline="0" dirty="0">
                        <a:solidFill>
                          <a:schemeClr val="tx1"/>
                        </a:solidFill>
                        <a:effectLst/>
                        <a:latin typeface="Arial" panose="020B0604020202020204" pitchFamily="34" charset="0"/>
                        <a:ea typeface="+mn-ea"/>
                        <a:cs typeface="Arial" panose="020B0604020202020204" pitchFamily="34" charset="0"/>
                      </a:endParaRP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baseline="0" dirty="0">
                          <a:solidFill>
                            <a:schemeClr val="tx1"/>
                          </a:solidFill>
                          <a:effectLst/>
                          <a:latin typeface="Arial" panose="020B0604020202020204" pitchFamily="34" charset="0"/>
                          <a:ea typeface="+mn-ea"/>
                          <a:cs typeface="Arial" panose="020B0604020202020204" pitchFamily="34" charset="0"/>
                        </a:rPr>
                        <a:t>Basic education: 2 650 </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ZA" sz="1200" kern="1200" baseline="0" dirty="0">
                        <a:solidFill>
                          <a:schemeClr val="tx1"/>
                        </a:solidFill>
                        <a:effectLst/>
                        <a:latin typeface="Arial" panose="020B0604020202020204" pitchFamily="34" charset="0"/>
                        <a:ea typeface="+mn-ea"/>
                        <a:cs typeface="Arial" panose="020B0604020202020204" pitchFamily="34" charset="0"/>
                      </a:endParaRP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baseline="0" dirty="0">
                          <a:solidFill>
                            <a:schemeClr val="tx1"/>
                          </a:solidFill>
                          <a:effectLst/>
                          <a:latin typeface="Arial" panose="020B0604020202020204" pitchFamily="34" charset="0"/>
                          <a:ea typeface="+mn-ea"/>
                          <a:cs typeface="Arial" panose="020B0604020202020204" pitchFamily="34" charset="0"/>
                        </a:rPr>
                        <a:t>Tertiary: 552</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baseline="0" dirty="0">
                          <a:solidFill>
                            <a:schemeClr val="tx1"/>
                          </a:solidFill>
                          <a:effectLst/>
                          <a:latin typeface="Arial" panose="020B0604020202020204" pitchFamily="34" charset="0"/>
                          <a:ea typeface="+mn-ea"/>
                          <a:cs typeface="Arial" panose="020B0604020202020204" pitchFamily="34" charset="0"/>
                        </a:rPr>
                        <a:t>Decline 214 </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baseline="0" dirty="0">
                          <a:solidFill>
                            <a:schemeClr val="tx1"/>
                          </a:solidFill>
                          <a:effectLst/>
                          <a:latin typeface="Arial" panose="020B0604020202020204" pitchFamily="34" charset="0"/>
                          <a:ea typeface="+mn-ea"/>
                          <a:cs typeface="Arial" panose="020B0604020202020204" pitchFamily="34" charset="0"/>
                        </a:rPr>
                        <a:t>Reasons: reached their years of support</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baseline="0" dirty="0">
                          <a:solidFill>
                            <a:schemeClr val="tx1"/>
                          </a:solidFill>
                          <a:effectLst/>
                          <a:latin typeface="Arial" panose="020B0604020202020204" pitchFamily="34" charset="0"/>
                          <a:ea typeface="+mn-ea"/>
                          <a:cs typeface="Arial" panose="020B0604020202020204" pitchFamily="34" charset="0"/>
                        </a:rPr>
                        <a:t>                 post graduate studies</a:t>
                      </a: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ZA" sz="1200" kern="1200" baseline="0" dirty="0">
                        <a:solidFill>
                          <a:schemeClr val="tx1"/>
                        </a:solidFill>
                        <a:effectLst/>
                        <a:latin typeface="Arial" panose="020B0604020202020204" pitchFamily="34" charset="0"/>
                        <a:ea typeface="+mn-ea"/>
                        <a:cs typeface="Arial" panose="020B0604020202020204" pitchFamily="34" charset="0"/>
                      </a:endParaRP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b="1" kern="1200" baseline="0" dirty="0">
                          <a:solidFill>
                            <a:schemeClr val="tx1"/>
                          </a:solidFill>
                          <a:effectLst/>
                          <a:latin typeface="Arial" panose="020B0604020202020204" pitchFamily="34" charset="0"/>
                          <a:ea typeface="+mn-ea"/>
                          <a:cs typeface="Arial" panose="020B0604020202020204" pitchFamily="34" charset="0"/>
                        </a:rPr>
                        <a:t>2022 academic year intake: </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ZA" sz="1200" b="1" kern="1200" baseline="0" dirty="0">
                        <a:solidFill>
                          <a:schemeClr val="tx1"/>
                        </a:solidFill>
                        <a:effectLst/>
                        <a:latin typeface="Arial" panose="020B0604020202020204" pitchFamily="34" charset="0"/>
                        <a:ea typeface="+mn-ea"/>
                        <a:cs typeface="Arial" panose="020B0604020202020204" pitchFamily="34" charset="0"/>
                      </a:endParaRP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b="1" kern="1200" baseline="0" dirty="0">
                          <a:solidFill>
                            <a:schemeClr val="tx1"/>
                          </a:solidFill>
                          <a:effectLst/>
                          <a:latin typeface="Arial" panose="020B0604020202020204" pitchFamily="34" charset="0"/>
                          <a:ea typeface="+mn-ea"/>
                          <a:cs typeface="Arial" panose="020B0604020202020204" pitchFamily="34" charset="0"/>
                        </a:rPr>
                        <a:t>Basic education:  Total applied2 272</a:t>
                      </a: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ZA" sz="1200" b="1" kern="1200" baseline="0" dirty="0">
                        <a:solidFill>
                          <a:schemeClr val="tx1"/>
                        </a:solidFill>
                        <a:effectLst/>
                        <a:latin typeface="Arial" panose="020B0604020202020204" pitchFamily="34" charset="0"/>
                        <a:ea typeface="+mn-ea"/>
                        <a:cs typeface="Arial" panose="020B0604020202020204" pitchFamily="34" charset="0"/>
                      </a:endParaRPr>
                    </a:p>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en-ZA" sz="1200" kern="1200" baseline="0" dirty="0">
                          <a:solidFill>
                            <a:schemeClr val="tx1"/>
                          </a:solidFill>
                          <a:effectLst/>
                          <a:latin typeface="Arial" panose="020B0604020202020204" pitchFamily="34" charset="0"/>
                          <a:ea typeface="+mn-ea"/>
                          <a:cs typeface="Arial" panose="020B0604020202020204" pitchFamily="34" charset="0"/>
                        </a:rPr>
                        <a:t>Approved    1862</a:t>
                      </a:r>
                    </a:p>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en-ZA" sz="1200" kern="1200" baseline="0" dirty="0">
                          <a:solidFill>
                            <a:schemeClr val="tx1"/>
                          </a:solidFill>
                          <a:effectLst/>
                          <a:latin typeface="Arial" panose="020B0604020202020204" pitchFamily="34" charset="0"/>
                          <a:ea typeface="+mn-ea"/>
                          <a:cs typeface="Arial" panose="020B0604020202020204" pitchFamily="34" charset="0"/>
                        </a:rPr>
                        <a:t>Decline   43 Military veterans not registered on the DMV Database</a:t>
                      </a:r>
                    </a:p>
                    <a:p>
                      <a:pPr marL="0" marR="0" lvl="0" indent="0" algn="just" defTabSz="914400" rtl="0" eaLnBrk="1" fontAlgn="auto" latinLnBrk="0" hangingPunct="1">
                        <a:lnSpc>
                          <a:spcPct val="100000"/>
                        </a:lnSpc>
                        <a:spcBef>
                          <a:spcPts val="0"/>
                        </a:spcBef>
                        <a:spcAft>
                          <a:spcPts val="0"/>
                        </a:spcAft>
                        <a:buClrTx/>
                        <a:buSzTx/>
                        <a:buFontTx/>
                        <a:buNone/>
                        <a:tabLst/>
                        <a:defRPr/>
                      </a:pPr>
                      <a:r>
                        <a:rPr lang="en-ZA" sz="1200" kern="1200" baseline="0" dirty="0">
                          <a:solidFill>
                            <a:schemeClr val="tx1"/>
                          </a:solidFill>
                          <a:effectLst/>
                          <a:latin typeface="Arial" panose="020B0604020202020204" pitchFamily="34" charset="0"/>
                          <a:ea typeface="+mn-ea"/>
                          <a:cs typeface="Arial" panose="020B0604020202020204" pitchFamily="34" charset="0"/>
                        </a:rPr>
                        <a:t>     - Post graduate studies: 15 </a:t>
                      </a:r>
                    </a:p>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en-ZA" sz="1200" kern="1200" baseline="0" dirty="0">
                          <a:solidFill>
                            <a:schemeClr val="tx1"/>
                          </a:solidFill>
                          <a:effectLst/>
                          <a:latin typeface="Arial" panose="020B0604020202020204" pitchFamily="34" charset="0"/>
                          <a:ea typeface="+mn-ea"/>
                          <a:cs typeface="Arial" panose="020B0604020202020204" pitchFamily="34" charset="0"/>
                        </a:rPr>
                        <a:t>Pending 367( Unabridged birth certificate and latest results)</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ZA" sz="1200" kern="1200" baseline="0" dirty="0">
                        <a:solidFill>
                          <a:schemeClr val="tx1"/>
                        </a:solidFill>
                        <a:effectLst/>
                        <a:latin typeface="Arial" panose="020B0604020202020204" pitchFamily="34" charset="0"/>
                        <a:ea typeface="+mn-ea"/>
                        <a:cs typeface="Arial" panose="020B0604020202020204" pitchFamily="34" charset="0"/>
                      </a:endParaRP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baseline="0" dirty="0">
                          <a:solidFill>
                            <a:schemeClr val="tx1"/>
                          </a:solidFill>
                          <a:effectLst/>
                          <a:latin typeface="Arial" panose="020B0604020202020204" pitchFamily="34" charset="0"/>
                          <a:ea typeface="+mn-ea"/>
                          <a:cs typeface="Arial" panose="020B0604020202020204" pitchFamily="34" charset="0"/>
                        </a:rPr>
                        <a:t>Tertiary: Total applied 514 </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baseline="0" dirty="0">
                          <a:solidFill>
                            <a:schemeClr val="tx1"/>
                          </a:solidFill>
                          <a:effectLst/>
                          <a:latin typeface="Arial" panose="020B0604020202020204" pitchFamily="34" charset="0"/>
                          <a:ea typeface="+mn-ea"/>
                          <a:cs typeface="Arial" panose="020B0604020202020204" pitchFamily="34" charset="0"/>
                        </a:rPr>
                        <a:t>Approved: 500</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ZA" sz="1200" b="1" kern="1200" baseline="0" dirty="0">
                        <a:solidFill>
                          <a:schemeClr val="tx1"/>
                        </a:solidFill>
                        <a:effectLst/>
                        <a:latin typeface="Arial" panose="020B0604020202020204" pitchFamily="34" charset="0"/>
                        <a:ea typeface="+mn-ea"/>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just">
                        <a:buFont typeface="Wingdings" panose="05000000000000000000" pitchFamily="2" charset="2"/>
                        <a:buNone/>
                      </a:pPr>
                      <a:r>
                        <a:rPr lang="en-US" sz="1200" kern="1200" dirty="0">
                          <a:solidFill>
                            <a:schemeClr val="tx1"/>
                          </a:solidFill>
                          <a:effectLst/>
                          <a:latin typeface="Arial" panose="020B0604020202020204" pitchFamily="34" charset="0"/>
                          <a:ea typeface="+mn-ea"/>
                          <a:cs typeface="Arial" panose="020B0604020202020204" pitchFamily="34" charset="0"/>
                        </a:rPr>
                        <a:t>31 March  2022</a:t>
                      </a:r>
                    </a:p>
                    <a:p>
                      <a:pPr marL="0" indent="0" algn="just">
                        <a:buFont typeface="Wingdings" panose="05000000000000000000" pitchFamily="2" charset="2"/>
                        <a:buNone/>
                      </a:pPr>
                      <a:endParaRPr lang="en-US" sz="1200" kern="1200" dirty="0">
                        <a:solidFill>
                          <a:schemeClr val="tx1"/>
                        </a:solidFill>
                        <a:effectLst/>
                        <a:latin typeface="Arial" panose="020B0604020202020204" pitchFamily="34" charset="0"/>
                        <a:ea typeface="+mn-ea"/>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
        <p:nvSpPr>
          <p:cNvPr id="4" name="Slide Number Placeholder 3"/>
          <p:cNvSpPr>
            <a:spLocks noGrp="1"/>
          </p:cNvSpPr>
          <p:nvPr>
            <p:ph type="sldNum" sz="quarter" idx="12"/>
          </p:nvPr>
        </p:nvSpPr>
        <p:spPr>
          <a:xfrm>
            <a:off x="7425344" y="6172201"/>
            <a:ext cx="984019" cy="363682"/>
          </a:xfrm>
        </p:spPr>
        <p:txBody>
          <a:bodyPr/>
          <a:lstStyle/>
          <a:p>
            <a:fld id="{19246513-A5C8-44EB-9A47-1150F1258BA5}" type="slidenum">
              <a:rPr lang="en-US" smtClean="0">
                <a:solidFill>
                  <a:srgbClr val="C00000"/>
                </a:solidFill>
              </a:rPr>
              <a:pPr/>
              <a:t>12</a:t>
            </a:fld>
            <a:fld id="{D8EDF274-8065-1740-B929-8D7E9C7650F4}" type="slidenum">
              <a:rPr lang="en-US" smtClean="0"/>
              <a:pPr/>
              <a:t>12</a:t>
            </a:fld>
            <a:endParaRPr lang="en-US" dirty="0"/>
          </a:p>
        </p:txBody>
      </p:sp>
    </p:spTree>
    <p:extLst>
      <p:ext uri="{BB962C8B-B14F-4D97-AF65-F5344CB8AC3E}">
        <p14:creationId xmlns:p14="http://schemas.microsoft.com/office/powerpoint/2010/main" xmlns="" val="17195120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685105467"/>
              </p:ext>
            </p:extLst>
          </p:nvPr>
        </p:nvGraphicFramePr>
        <p:xfrm>
          <a:off x="0" y="0"/>
          <a:ext cx="9143999" cy="6858000"/>
        </p:xfrm>
        <a:graphic>
          <a:graphicData uri="http://schemas.openxmlformats.org/drawingml/2006/table">
            <a:tbl>
              <a:tblPr firstRow="1" firstCol="1" bandRow="1"/>
              <a:tblGrid>
                <a:gridCol w="698612">
                  <a:extLst>
                    <a:ext uri="{9D8B030D-6E8A-4147-A177-3AD203B41FA5}">
                      <a16:colId xmlns="" xmlns:a16="http://schemas.microsoft.com/office/drawing/2014/main" val="20000"/>
                    </a:ext>
                  </a:extLst>
                </a:gridCol>
                <a:gridCol w="2541557">
                  <a:extLst>
                    <a:ext uri="{9D8B030D-6E8A-4147-A177-3AD203B41FA5}">
                      <a16:colId xmlns="" xmlns:a16="http://schemas.microsoft.com/office/drawing/2014/main" val="20001"/>
                    </a:ext>
                  </a:extLst>
                </a:gridCol>
                <a:gridCol w="3822344">
                  <a:extLst>
                    <a:ext uri="{9D8B030D-6E8A-4147-A177-3AD203B41FA5}">
                      <a16:colId xmlns="" xmlns:a16="http://schemas.microsoft.com/office/drawing/2014/main" val="20002"/>
                    </a:ext>
                  </a:extLst>
                </a:gridCol>
                <a:gridCol w="2081486">
                  <a:extLst>
                    <a:ext uri="{9D8B030D-6E8A-4147-A177-3AD203B41FA5}">
                      <a16:colId xmlns="" xmlns:a16="http://schemas.microsoft.com/office/drawing/2014/main" val="20003"/>
                    </a:ext>
                  </a:extLst>
                </a:gridCol>
              </a:tblGrid>
              <a:tr h="1013470">
                <a:tc>
                  <a:txBody>
                    <a:bodyPr/>
                    <a:lstStyle/>
                    <a:p>
                      <a:pPr algn="ctr">
                        <a:spcAft>
                          <a:spcPts val="0"/>
                        </a:spcAft>
                      </a:pPr>
                      <a:r>
                        <a:rPr lang="en-US" sz="1100" b="1" dirty="0">
                          <a:effectLst/>
                          <a:latin typeface="Arial" panose="020B0604020202020204" pitchFamily="34" charset="0"/>
                          <a:ea typeface="Calibri" panose="020F0502020204030204" pitchFamily="34" charset="0"/>
                          <a:cs typeface="Arial" panose="020B0604020202020204" pitchFamily="34" charset="0"/>
                        </a:rPr>
                        <a:t>#</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dirty="0">
                          <a:effectLst/>
                          <a:latin typeface="Arial" panose="020B0604020202020204" pitchFamily="34" charset="0"/>
                          <a:ea typeface="Calibri" panose="020F0502020204030204" pitchFamily="34" charset="0"/>
                          <a:cs typeface="Arial" panose="020B0604020202020204" pitchFamily="34" charset="0"/>
                        </a:rPr>
                        <a:t>ISSUES RAISED</a:t>
                      </a:r>
                      <a:r>
                        <a:rPr lang="en-US" sz="1100" b="1" baseline="0" dirty="0">
                          <a:effectLst/>
                          <a:latin typeface="Arial" panose="020B0604020202020204" pitchFamily="34" charset="0"/>
                          <a:ea typeface="Calibri" panose="020F0502020204030204" pitchFamily="34" charset="0"/>
                          <a:cs typeface="Arial" panose="020B0604020202020204" pitchFamily="34" charset="0"/>
                        </a:rPr>
                        <a:t> BY MILITARY VETERANS AND THE CONSENSUS DOCUMENT</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dirty="0">
                          <a:effectLst/>
                          <a:latin typeface="Arial" panose="020B0604020202020204" pitchFamily="34" charset="0"/>
                          <a:ea typeface="Calibri" panose="020F0502020204030204" pitchFamily="34" charset="0"/>
                          <a:cs typeface="Arial" panose="020B0604020202020204" pitchFamily="34" charset="0"/>
                        </a:rPr>
                        <a:t>DMV PROGRESS AS</a:t>
                      </a:r>
                      <a:r>
                        <a:rPr lang="en-US" sz="1100" b="1" baseline="0" dirty="0">
                          <a:effectLst/>
                          <a:latin typeface="Arial" panose="020B0604020202020204" pitchFamily="34" charset="0"/>
                          <a:ea typeface="Calibri" panose="020F0502020204030204" pitchFamily="34" charset="0"/>
                          <a:cs typeface="Arial" panose="020B0604020202020204" pitchFamily="34" charset="0"/>
                        </a:rPr>
                        <a:t> AT 24 FEBRUARY 2022</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kern="1200">
                          <a:solidFill>
                            <a:schemeClr val="tx1"/>
                          </a:solidFill>
                          <a:effectLst/>
                          <a:latin typeface="Arial" panose="020B0604020202020204" pitchFamily="34" charset="0"/>
                          <a:ea typeface="Calibri" panose="020F0502020204030204" pitchFamily="34" charset="0"/>
                          <a:cs typeface="Arial" panose="020B0604020202020204" pitchFamily="34" charset="0"/>
                        </a:rPr>
                        <a:t>TIMEFRAME</a:t>
                      </a:r>
                      <a:endParaRPr lang="en-ZA" sz="1100" b="1"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extLst>
                  <a:ext uri="{0D108BD9-81ED-4DB2-BD59-A6C34878D82A}">
                    <a16:rowId xmlns="" xmlns:a16="http://schemas.microsoft.com/office/drawing/2014/main" val="10000"/>
                  </a:ext>
                </a:extLst>
              </a:tr>
              <a:tr h="5844530">
                <a:tc>
                  <a:txBody>
                    <a:bodyPr/>
                    <a:lstStyle/>
                    <a:p>
                      <a:pPr algn="ctr">
                        <a:spcAft>
                          <a:spcPts val="0"/>
                        </a:spcAft>
                      </a:pPr>
                      <a:r>
                        <a:rPr lang="en-US" sz="1400" b="1" baseline="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EDUCATION SUPPORT (SOCIO-ECONOMIC SUPPORT)</a:t>
                      </a:r>
                      <a:endParaRPr lang="en-ZA" sz="14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txBody>
                  <a:tcPr marL="51435" marR="51435"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indent="-342900" algn="just">
                        <a:buFont typeface="Wingdings" panose="05000000000000000000" pitchFamily="2" charset="2"/>
                        <a:buAutoNum type="arabicPeriod"/>
                      </a:pPr>
                      <a:r>
                        <a:rPr lang="en-US" sz="1200" kern="1200" dirty="0">
                          <a:solidFill>
                            <a:schemeClr val="tx1"/>
                          </a:solidFill>
                          <a:effectLst/>
                          <a:latin typeface="Arial" panose="020B0604020202020204" pitchFamily="34" charset="0"/>
                          <a:ea typeface="+mn-ea"/>
                          <a:cs typeface="Arial" panose="020B0604020202020204" pitchFamily="34" charset="0"/>
                        </a:rPr>
                        <a:t>Education Support</a:t>
                      </a:r>
                    </a:p>
                    <a:p>
                      <a:pPr marL="342900" indent="-342900" algn="just">
                        <a:buFont typeface="Wingdings" panose="05000000000000000000" pitchFamily="2" charset="2"/>
                        <a:buAutoNum type="arabicPeriod"/>
                      </a:pPr>
                      <a:endParaRPr lang="en-US" sz="1200" kern="1200" dirty="0">
                        <a:solidFill>
                          <a:schemeClr val="tx1"/>
                        </a:solidFill>
                        <a:effectLst/>
                        <a:latin typeface="Arial" panose="020B0604020202020204" pitchFamily="34" charset="0"/>
                        <a:ea typeface="+mn-ea"/>
                        <a:cs typeface="Arial" panose="020B0604020202020204" pitchFamily="34" charset="0"/>
                      </a:endParaRPr>
                    </a:p>
                    <a:p>
                      <a:pPr marL="0" indent="0" algn="just">
                        <a:buFont typeface="Wingdings" panose="05000000000000000000" pitchFamily="2" charset="2"/>
                        <a:buNone/>
                      </a:pPr>
                      <a:endParaRPr lang="en-ZA" sz="1200" b="1" kern="1200" dirty="0">
                        <a:solidFill>
                          <a:schemeClr val="tx1"/>
                        </a:solidFill>
                        <a:effectLst/>
                        <a:latin typeface="+mn-lt"/>
                        <a:ea typeface="+mn-ea"/>
                        <a:cs typeface="+mn-cs"/>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baseline="0" dirty="0">
                          <a:solidFill>
                            <a:schemeClr val="tx1"/>
                          </a:solidFill>
                          <a:effectLst/>
                          <a:latin typeface="Arial" panose="020B0604020202020204" pitchFamily="34" charset="0"/>
                          <a:ea typeface="+mn-ea"/>
                          <a:cs typeface="Arial" panose="020B0604020202020204" pitchFamily="34" charset="0"/>
                        </a:rPr>
                        <a:t>The team has not concluded the adjudication process required for awarding support. This is due to </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ZA" sz="1200" kern="1200" baseline="0" dirty="0">
                        <a:solidFill>
                          <a:schemeClr val="tx1"/>
                        </a:solidFill>
                        <a:effectLst/>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ZA" sz="1200" kern="1200" baseline="0" dirty="0">
                        <a:solidFill>
                          <a:schemeClr val="tx1"/>
                        </a:solidFill>
                        <a:effectLst/>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200" b="0" kern="1200" baseline="0" dirty="0">
                          <a:solidFill>
                            <a:schemeClr val="tx1"/>
                          </a:solidFill>
                          <a:effectLst/>
                          <a:latin typeface="Arial" panose="020B0604020202020204" pitchFamily="34" charset="0"/>
                          <a:ea typeface="+mn-ea"/>
                          <a:cs typeface="Arial" panose="020B0604020202020204" pitchFamily="34" charset="0"/>
                        </a:rPr>
                        <a:t>The Department has started paying of tuition fees for 2022 for both continuing and new approved beneficiaries.</a:t>
                      </a: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ZA" sz="1200" b="1" kern="1200" baseline="0" dirty="0">
                        <a:solidFill>
                          <a:schemeClr val="tx1"/>
                        </a:solidFill>
                        <a:effectLst/>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baseline="0" dirty="0">
                          <a:solidFill>
                            <a:schemeClr val="tx1"/>
                          </a:solidFill>
                          <a:effectLst/>
                          <a:latin typeface="Arial" panose="020B0604020202020204" pitchFamily="34" charset="0"/>
                          <a:ea typeface="+mn-ea"/>
                          <a:cs typeface="Arial" panose="020B0604020202020204" pitchFamily="34" charset="0"/>
                        </a:rPr>
                        <a:t>5 beneficiaries have been placed within DMV namely:</a:t>
                      </a: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kern="1200" baseline="0" dirty="0">
                        <a:solidFill>
                          <a:schemeClr val="tx1"/>
                        </a:solidFill>
                        <a:effectLst/>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baseline="0" dirty="0">
                          <a:solidFill>
                            <a:schemeClr val="tx1"/>
                          </a:solidFill>
                          <a:effectLst/>
                          <a:latin typeface="Arial" panose="020B0604020202020204" pitchFamily="34" charset="0"/>
                          <a:ea typeface="+mn-ea"/>
                          <a:cs typeface="Arial" panose="020B0604020202020204" pitchFamily="34" charset="0"/>
                        </a:rPr>
                        <a:t>1 X KZN office</a:t>
                      </a: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baseline="0" dirty="0">
                          <a:solidFill>
                            <a:schemeClr val="tx1"/>
                          </a:solidFill>
                          <a:effectLst/>
                          <a:latin typeface="Arial" panose="020B0604020202020204" pitchFamily="34" charset="0"/>
                          <a:ea typeface="+mn-ea"/>
                          <a:cs typeface="Arial" panose="020B0604020202020204" pitchFamily="34" charset="0"/>
                        </a:rPr>
                        <a:t>1 X WC office</a:t>
                      </a: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baseline="0" dirty="0">
                          <a:solidFill>
                            <a:schemeClr val="tx1"/>
                          </a:solidFill>
                          <a:effectLst/>
                          <a:latin typeface="Arial" panose="020B0604020202020204" pitchFamily="34" charset="0"/>
                          <a:ea typeface="+mn-ea"/>
                          <a:cs typeface="Arial" panose="020B0604020202020204" pitchFamily="34" charset="0"/>
                        </a:rPr>
                        <a:t>1 X GP office</a:t>
                      </a: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baseline="0" dirty="0">
                          <a:solidFill>
                            <a:schemeClr val="tx1"/>
                          </a:solidFill>
                          <a:effectLst/>
                          <a:latin typeface="Arial" panose="020B0604020202020204" pitchFamily="34" charset="0"/>
                          <a:ea typeface="+mn-ea"/>
                          <a:cs typeface="Arial" panose="020B0604020202020204" pitchFamily="34" charset="0"/>
                        </a:rPr>
                        <a:t>2 X HQ at database and Education support</a:t>
                      </a: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kern="1200" baseline="0" dirty="0">
                        <a:solidFill>
                          <a:schemeClr val="tx1"/>
                        </a:solidFill>
                        <a:effectLst/>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kern="1200" baseline="0" dirty="0">
                        <a:solidFill>
                          <a:schemeClr val="tx1"/>
                        </a:solidFill>
                        <a:effectLst/>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baseline="0" dirty="0">
                          <a:solidFill>
                            <a:schemeClr val="tx1"/>
                          </a:solidFill>
                          <a:effectLst/>
                          <a:latin typeface="Arial" panose="020B0604020202020204" pitchFamily="34" charset="0"/>
                          <a:ea typeface="+mn-ea"/>
                          <a:cs typeface="Arial" panose="020B0604020202020204" pitchFamily="34" charset="0"/>
                        </a:rPr>
                        <a:t>A plan is underway to place 18 previously supported students as interns in all 9 provincial offices to support the provincial offices to deal with education support.</a:t>
                      </a: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kern="1200" baseline="0" dirty="0">
                        <a:solidFill>
                          <a:schemeClr val="tx1"/>
                        </a:solidFill>
                        <a:effectLst/>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kern="1200" baseline="0" dirty="0">
                          <a:solidFill>
                            <a:schemeClr val="tx1"/>
                          </a:solidFill>
                          <a:effectLst/>
                          <a:latin typeface="Arial" panose="020B0604020202020204" pitchFamily="34" charset="0"/>
                          <a:ea typeface="+mn-ea"/>
                          <a:cs typeface="Arial" panose="020B0604020202020204" pitchFamily="34" charset="0"/>
                        </a:rPr>
                        <a:t>GRADUATES</a:t>
                      </a: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kern="1200" baseline="0" dirty="0">
                        <a:solidFill>
                          <a:schemeClr val="tx1"/>
                        </a:solidFill>
                        <a:effectLst/>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baseline="0" dirty="0">
                          <a:solidFill>
                            <a:schemeClr val="tx1"/>
                          </a:solidFill>
                          <a:effectLst/>
                          <a:latin typeface="Arial" panose="020B0604020202020204" pitchFamily="34" charset="0"/>
                          <a:ea typeface="+mn-ea"/>
                          <a:cs typeface="Arial" panose="020B0604020202020204" pitchFamily="34" charset="0"/>
                        </a:rPr>
                        <a:t>There will be some beneficiaries supported by the DMV who will be graduating during the upcoming season in April 2022. </a:t>
                      </a: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baseline="0" dirty="0">
                          <a:solidFill>
                            <a:schemeClr val="tx1"/>
                          </a:solidFill>
                          <a:effectLst/>
                          <a:latin typeface="Arial" panose="020B0604020202020204" pitchFamily="34" charset="0"/>
                          <a:ea typeface="+mn-ea"/>
                          <a:cs typeface="Arial" panose="020B0604020202020204" pitchFamily="34" charset="0"/>
                        </a:rPr>
                        <a:t>Amongst them are: medical doctors; engineers and lawyers. </a:t>
                      </a: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kern="1200" baseline="0" dirty="0">
                        <a:solidFill>
                          <a:schemeClr val="tx1"/>
                        </a:solidFill>
                        <a:effectLst/>
                        <a:latin typeface="Arial" panose="020B0604020202020204" pitchFamily="34" charset="0"/>
                        <a:ea typeface="+mn-ea"/>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just">
                        <a:buFont typeface="Wingdings" panose="05000000000000000000" pitchFamily="2" charset="2"/>
                        <a:buNone/>
                      </a:pPr>
                      <a:r>
                        <a:rPr lang="en-US" sz="1200" kern="1200" dirty="0">
                          <a:solidFill>
                            <a:schemeClr val="tx1"/>
                          </a:solidFill>
                          <a:effectLst/>
                          <a:latin typeface="Arial" panose="020B0604020202020204" pitchFamily="34" charset="0"/>
                          <a:ea typeface="+mn-ea"/>
                          <a:cs typeface="Arial" panose="020B0604020202020204" pitchFamily="34" charset="0"/>
                        </a:rPr>
                        <a:t>31 March  2022</a:t>
                      </a:r>
                    </a:p>
                    <a:p>
                      <a:pPr marL="0" indent="0" algn="just">
                        <a:buFont typeface="Wingdings" panose="05000000000000000000" pitchFamily="2" charset="2"/>
                        <a:buNone/>
                      </a:pPr>
                      <a:endParaRPr lang="en-US" sz="1200" kern="1200" dirty="0">
                        <a:solidFill>
                          <a:schemeClr val="tx1"/>
                        </a:solidFill>
                        <a:effectLst/>
                        <a:latin typeface="Arial" panose="020B0604020202020204" pitchFamily="34" charset="0"/>
                        <a:ea typeface="+mn-ea"/>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
        <p:nvSpPr>
          <p:cNvPr id="4" name="Slide Number Placeholder 3"/>
          <p:cNvSpPr>
            <a:spLocks noGrp="1"/>
          </p:cNvSpPr>
          <p:nvPr>
            <p:ph type="sldNum" sz="quarter" idx="12"/>
          </p:nvPr>
        </p:nvSpPr>
        <p:spPr>
          <a:xfrm>
            <a:off x="7425344" y="6172201"/>
            <a:ext cx="984019" cy="363682"/>
          </a:xfrm>
        </p:spPr>
        <p:txBody>
          <a:bodyPr/>
          <a:lstStyle/>
          <a:p>
            <a:fld id="{19246513-A5C8-44EB-9A47-1150F1258BA5}" type="slidenum">
              <a:rPr lang="en-US" smtClean="0">
                <a:solidFill>
                  <a:srgbClr val="C00000"/>
                </a:solidFill>
              </a:rPr>
              <a:pPr/>
              <a:t>13</a:t>
            </a:fld>
            <a:fld id="{D8EDF274-8065-1740-B929-8D7E9C7650F4}" type="slidenum">
              <a:rPr lang="en-US" smtClean="0"/>
              <a:pPr/>
              <a:t>13</a:t>
            </a:fld>
            <a:endParaRPr lang="en-US" dirty="0"/>
          </a:p>
        </p:txBody>
      </p:sp>
    </p:spTree>
    <p:extLst>
      <p:ext uri="{BB962C8B-B14F-4D97-AF65-F5344CB8AC3E}">
        <p14:creationId xmlns:p14="http://schemas.microsoft.com/office/powerpoint/2010/main" xmlns="" val="15049926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3731267924"/>
              </p:ext>
            </p:extLst>
          </p:nvPr>
        </p:nvGraphicFramePr>
        <p:xfrm>
          <a:off x="0" y="1"/>
          <a:ext cx="9144001" cy="6807428"/>
        </p:xfrm>
        <a:graphic>
          <a:graphicData uri="http://schemas.openxmlformats.org/drawingml/2006/table">
            <a:tbl>
              <a:tblPr firstRow="1" firstCol="1" bandRow="1"/>
              <a:tblGrid>
                <a:gridCol w="914400">
                  <a:extLst>
                    <a:ext uri="{9D8B030D-6E8A-4147-A177-3AD203B41FA5}">
                      <a16:colId xmlns="" xmlns:a16="http://schemas.microsoft.com/office/drawing/2014/main" val="20000"/>
                    </a:ext>
                  </a:extLst>
                </a:gridCol>
                <a:gridCol w="2493818">
                  <a:extLst>
                    <a:ext uri="{9D8B030D-6E8A-4147-A177-3AD203B41FA5}">
                      <a16:colId xmlns="" xmlns:a16="http://schemas.microsoft.com/office/drawing/2014/main" val="20001"/>
                    </a:ext>
                  </a:extLst>
                </a:gridCol>
                <a:gridCol w="3490693">
                  <a:extLst>
                    <a:ext uri="{9D8B030D-6E8A-4147-A177-3AD203B41FA5}">
                      <a16:colId xmlns="" xmlns:a16="http://schemas.microsoft.com/office/drawing/2014/main" val="20002"/>
                    </a:ext>
                  </a:extLst>
                </a:gridCol>
                <a:gridCol w="2245090">
                  <a:extLst>
                    <a:ext uri="{9D8B030D-6E8A-4147-A177-3AD203B41FA5}">
                      <a16:colId xmlns="" xmlns:a16="http://schemas.microsoft.com/office/drawing/2014/main" val="20003"/>
                    </a:ext>
                  </a:extLst>
                </a:gridCol>
              </a:tblGrid>
              <a:tr h="711428">
                <a:tc>
                  <a:txBody>
                    <a:bodyPr/>
                    <a:lstStyle/>
                    <a:p>
                      <a:pPr algn="ctr">
                        <a:spcAft>
                          <a:spcPts val="0"/>
                        </a:spcAft>
                      </a:pPr>
                      <a:r>
                        <a:rPr lang="en-US" sz="1100" b="1" dirty="0">
                          <a:effectLst/>
                          <a:latin typeface="Arial" panose="020B0604020202020204" pitchFamily="34" charset="0"/>
                          <a:ea typeface="Calibri" panose="020F0502020204030204" pitchFamily="34" charset="0"/>
                          <a:cs typeface="Arial" panose="020B0604020202020204" pitchFamily="34" charset="0"/>
                        </a:rPr>
                        <a:t>#</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dirty="0">
                          <a:effectLst/>
                          <a:latin typeface="Arial" panose="020B0604020202020204" pitchFamily="34" charset="0"/>
                          <a:ea typeface="Calibri" panose="020F0502020204030204" pitchFamily="34" charset="0"/>
                          <a:cs typeface="Arial" panose="020B0604020202020204" pitchFamily="34" charset="0"/>
                        </a:rPr>
                        <a:t>ISSUES RAISED</a:t>
                      </a:r>
                      <a:r>
                        <a:rPr lang="en-US" sz="1100" b="1" baseline="0" dirty="0">
                          <a:effectLst/>
                          <a:latin typeface="Arial" panose="020B0604020202020204" pitchFamily="34" charset="0"/>
                          <a:ea typeface="Calibri" panose="020F0502020204030204" pitchFamily="34" charset="0"/>
                          <a:cs typeface="Arial" panose="020B0604020202020204" pitchFamily="34" charset="0"/>
                        </a:rPr>
                        <a:t> BY MILITARY VETERANS AND THE CONSENSUS DOCUMENT</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dirty="0">
                          <a:effectLst/>
                          <a:latin typeface="Arial" panose="020B0604020202020204" pitchFamily="34" charset="0"/>
                          <a:ea typeface="Times New Roman" panose="02020603050405020304" pitchFamily="18" charset="0"/>
                          <a:cs typeface="Arial" panose="020B0604020202020204" pitchFamily="34" charset="0"/>
                        </a:rPr>
                        <a:t>STUDY</a:t>
                      </a:r>
                      <a:r>
                        <a:rPr lang="en-US" sz="1100" b="1" baseline="0" dirty="0">
                          <a:effectLst/>
                          <a:latin typeface="Arial" panose="020B0604020202020204" pitchFamily="34" charset="0"/>
                          <a:ea typeface="Times New Roman" panose="02020603050405020304" pitchFamily="18" charset="0"/>
                          <a:cs typeface="Arial" panose="020B0604020202020204" pitchFamily="34" charset="0"/>
                        </a:rPr>
                        <a:t> FIELDS: </a:t>
                      </a:r>
                      <a:r>
                        <a:rPr lang="en-US" sz="1100" b="1" baseline="0" dirty="0">
                          <a:effectLst/>
                          <a:latin typeface="Arial" panose="020B0604020202020204" pitchFamily="34" charset="0"/>
                          <a:ea typeface="Calibri" panose="020F0502020204030204" pitchFamily="34" charset="0"/>
                          <a:cs typeface="Arial" panose="020B0604020202020204" pitchFamily="34" charset="0"/>
                        </a:rPr>
                        <a:t>PROGRESS AS AT 24 FEBRUARY 2022</a:t>
                      </a: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ZA" sz="1100" dirty="0">
                        <a:effectLst/>
                        <a:latin typeface="Arial" panose="020B0604020202020204" pitchFamily="34" charset="0"/>
                        <a:ea typeface="Times New Roman" panose="02020603050405020304" pitchFamily="18"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TIMEFRAME</a:t>
                      </a:r>
                      <a:endParaRPr lang="en-ZA" sz="1100" b="1"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extLst>
                  <a:ext uri="{0D108BD9-81ED-4DB2-BD59-A6C34878D82A}">
                    <a16:rowId xmlns="" xmlns:a16="http://schemas.microsoft.com/office/drawing/2014/main" val="10000"/>
                  </a:ext>
                </a:extLst>
              </a:tr>
              <a:tr h="5949144">
                <a:tc>
                  <a:txBody>
                    <a:bodyPr/>
                    <a:lstStyle/>
                    <a:p>
                      <a:pPr algn="ctr">
                        <a:spcAft>
                          <a:spcPts val="0"/>
                        </a:spcAft>
                      </a:pPr>
                      <a:r>
                        <a:rPr lang="en-US" sz="1400" b="1" baseline="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EDUCATION SUPPORT (SOCIO-ECONOMIC SUPPORT)</a:t>
                      </a:r>
                      <a:endParaRPr lang="en-ZA" sz="14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txBody>
                  <a:tcPr marL="51435" marR="51435"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indent="-342900" algn="just">
                        <a:buFont typeface="Wingdings" panose="05000000000000000000" pitchFamily="2" charset="2"/>
                        <a:buAutoNum type="arabicPeriod"/>
                      </a:pPr>
                      <a:r>
                        <a:rPr lang="en-US" sz="900" kern="1200" dirty="0">
                          <a:solidFill>
                            <a:schemeClr val="tx1"/>
                          </a:solidFill>
                          <a:effectLst/>
                          <a:latin typeface="Arial" panose="020B0604020202020204" pitchFamily="34" charset="0"/>
                          <a:ea typeface="+mn-ea"/>
                          <a:cs typeface="Arial" panose="020B0604020202020204" pitchFamily="34" charset="0"/>
                        </a:rPr>
                        <a:t>Education Support</a:t>
                      </a:r>
                    </a:p>
                    <a:p>
                      <a:pPr marL="342900" indent="-342900" algn="just">
                        <a:buFont typeface="Wingdings" panose="05000000000000000000" pitchFamily="2" charset="2"/>
                        <a:buAutoNum type="arabicPeriod"/>
                      </a:pPr>
                      <a:endParaRPr lang="en-US" sz="900" kern="1200" dirty="0">
                        <a:solidFill>
                          <a:schemeClr val="tx1"/>
                        </a:solidFill>
                        <a:effectLst/>
                        <a:latin typeface="Arial" panose="020B0604020202020204" pitchFamily="34" charset="0"/>
                        <a:ea typeface="+mn-ea"/>
                        <a:cs typeface="Arial" panose="020B0604020202020204" pitchFamily="34" charset="0"/>
                      </a:endParaRPr>
                    </a:p>
                    <a:p>
                      <a:pPr marL="0" indent="0" algn="just">
                        <a:buFont typeface="Wingdings" panose="05000000000000000000" pitchFamily="2" charset="2"/>
                        <a:buNone/>
                      </a:pPr>
                      <a:endParaRPr lang="en-ZA" sz="900" b="1" kern="1200" dirty="0">
                        <a:solidFill>
                          <a:schemeClr val="tx1"/>
                        </a:solidFill>
                        <a:effectLst/>
                        <a:latin typeface="+mn-lt"/>
                        <a:ea typeface="+mn-ea"/>
                        <a:cs typeface="+mn-cs"/>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 typeface="+mj-lt"/>
                        <a:buNone/>
                        <a:tabLst/>
                        <a:defRPr/>
                      </a:pPr>
                      <a:r>
                        <a:rPr lang="en-ZA" sz="1200" b="1" kern="1200" baseline="0" dirty="0">
                          <a:solidFill>
                            <a:schemeClr val="tx1"/>
                          </a:solidFill>
                          <a:effectLst/>
                          <a:latin typeface="Arial" panose="020B0604020202020204" pitchFamily="34" charset="0"/>
                          <a:ea typeface="+mn-ea"/>
                          <a:cs typeface="Arial" panose="020B0604020202020204" pitchFamily="34" charset="0"/>
                        </a:rPr>
                        <a:t>Disciplines of studies</a:t>
                      </a:r>
                      <a:r>
                        <a:rPr lang="en-ZA" sz="1200" kern="1200" baseline="0" dirty="0">
                          <a:solidFill>
                            <a:schemeClr val="tx1"/>
                          </a:solidFill>
                          <a:effectLst/>
                          <a:latin typeface="Arial" panose="020B0604020202020204" pitchFamily="34" charset="0"/>
                          <a:ea typeface="+mn-ea"/>
                          <a:cs typeface="Arial" panose="020B0604020202020204" pitchFamily="34" charset="0"/>
                        </a:rPr>
                        <a:t>:</a:t>
                      </a:r>
                    </a:p>
                    <a:p>
                      <a:pPr marL="0" marR="0" lvl="0" indent="0" algn="just" defTabSz="914400" rtl="0" eaLnBrk="1" fontAlgn="auto" latinLnBrk="0" hangingPunct="1">
                        <a:lnSpc>
                          <a:spcPct val="100000"/>
                        </a:lnSpc>
                        <a:spcBef>
                          <a:spcPts val="0"/>
                        </a:spcBef>
                        <a:spcAft>
                          <a:spcPts val="0"/>
                        </a:spcAft>
                        <a:buClrTx/>
                        <a:buSzTx/>
                        <a:buFont typeface="+mj-lt"/>
                        <a:buNone/>
                        <a:tabLst/>
                        <a:defRPr/>
                      </a:pPr>
                      <a:r>
                        <a:rPr lang="en-ZA" sz="1200" kern="1200" baseline="0" dirty="0">
                          <a:solidFill>
                            <a:schemeClr val="tx1"/>
                          </a:solidFill>
                          <a:effectLst/>
                          <a:latin typeface="Arial" panose="020B0604020202020204" pitchFamily="34" charset="0"/>
                          <a:ea typeface="+mn-ea"/>
                          <a:cs typeface="Arial" panose="020B0604020202020204" pitchFamily="34" charset="0"/>
                        </a:rPr>
                        <a:t>Science –Molecular and Life Sciences, Human physiology; Agricultural Science; Environmental science, plant and animal reproduction</a:t>
                      </a:r>
                    </a:p>
                    <a:p>
                      <a:pPr marL="0" marR="0" lvl="0" indent="0" algn="just" defTabSz="914400" rtl="0" eaLnBrk="1" fontAlgn="auto" latinLnBrk="0" hangingPunct="1">
                        <a:lnSpc>
                          <a:spcPct val="100000"/>
                        </a:lnSpc>
                        <a:spcBef>
                          <a:spcPts val="0"/>
                        </a:spcBef>
                        <a:spcAft>
                          <a:spcPts val="0"/>
                        </a:spcAft>
                        <a:buClrTx/>
                        <a:buSzTx/>
                        <a:buFont typeface="+mj-lt"/>
                        <a:buNone/>
                        <a:tabLst/>
                        <a:defRPr/>
                      </a:pPr>
                      <a:r>
                        <a:rPr lang="en-ZA" sz="1200" kern="1200" baseline="0" dirty="0">
                          <a:solidFill>
                            <a:schemeClr val="tx1"/>
                          </a:solidFill>
                          <a:effectLst/>
                          <a:latin typeface="Arial" panose="020B0604020202020204" pitchFamily="34" charset="0"/>
                          <a:ea typeface="+mn-ea"/>
                          <a:cs typeface="Arial" panose="020B0604020202020204" pitchFamily="34" charset="0"/>
                        </a:rPr>
                        <a:t>Health Sciences – MBCHB, MEDICAL LABORATORY SCIENCES, Physiotherapy, Nursing, forensic science and technology, Pharmacy, emergency medical care</a:t>
                      </a:r>
                    </a:p>
                    <a:p>
                      <a:pPr marL="0" marR="0" lvl="0" indent="0" algn="just" defTabSz="914400" rtl="0" eaLnBrk="1" fontAlgn="auto" latinLnBrk="0" hangingPunct="1">
                        <a:lnSpc>
                          <a:spcPct val="100000"/>
                        </a:lnSpc>
                        <a:spcBef>
                          <a:spcPts val="0"/>
                        </a:spcBef>
                        <a:spcAft>
                          <a:spcPts val="0"/>
                        </a:spcAft>
                        <a:buClrTx/>
                        <a:buSzTx/>
                        <a:buFont typeface="+mj-lt"/>
                        <a:buNone/>
                        <a:tabLst/>
                        <a:defRPr/>
                      </a:pPr>
                      <a:r>
                        <a:rPr lang="en-ZA" sz="1200" kern="1200" baseline="0" dirty="0">
                          <a:solidFill>
                            <a:schemeClr val="tx1"/>
                          </a:solidFill>
                          <a:effectLst/>
                          <a:latin typeface="Arial" panose="020B0604020202020204" pitchFamily="34" charset="0"/>
                          <a:ea typeface="+mn-ea"/>
                          <a:cs typeface="Arial" panose="020B0604020202020204" pitchFamily="34" charset="0"/>
                        </a:rPr>
                        <a:t>Commerce – Accounting, Financial and Business Management, chemical </a:t>
                      </a:r>
                    </a:p>
                    <a:p>
                      <a:pPr marL="0" marR="0" lvl="0" indent="0" algn="just" defTabSz="914400" rtl="0" eaLnBrk="1" fontAlgn="auto" latinLnBrk="0" hangingPunct="1">
                        <a:lnSpc>
                          <a:spcPct val="100000"/>
                        </a:lnSpc>
                        <a:spcBef>
                          <a:spcPts val="0"/>
                        </a:spcBef>
                        <a:spcAft>
                          <a:spcPts val="0"/>
                        </a:spcAft>
                        <a:buClrTx/>
                        <a:buSzTx/>
                        <a:buFont typeface="+mj-lt"/>
                        <a:buNone/>
                        <a:tabLst/>
                        <a:defRPr/>
                      </a:pPr>
                      <a:r>
                        <a:rPr lang="en-ZA" sz="1200" kern="1200" baseline="0" dirty="0">
                          <a:solidFill>
                            <a:schemeClr val="tx1"/>
                          </a:solidFill>
                          <a:effectLst/>
                          <a:latin typeface="Arial" panose="020B0604020202020204" pitchFamily="34" charset="0"/>
                          <a:ea typeface="+mn-ea"/>
                          <a:cs typeface="Arial" panose="020B0604020202020204" pitchFamily="34" charset="0"/>
                        </a:rPr>
                        <a:t>Engineering – Mechanical, Mining, civil, electrical, electrical infrastructure construction </a:t>
                      </a:r>
                    </a:p>
                    <a:p>
                      <a:pPr marL="0" marR="0" lvl="0" indent="0" algn="just" defTabSz="914400" rtl="0" eaLnBrk="1" fontAlgn="auto" latinLnBrk="0" hangingPunct="1">
                        <a:lnSpc>
                          <a:spcPct val="100000"/>
                        </a:lnSpc>
                        <a:spcBef>
                          <a:spcPts val="0"/>
                        </a:spcBef>
                        <a:spcAft>
                          <a:spcPts val="0"/>
                        </a:spcAft>
                        <a:buClrTx/>
                        <a:buSzTx/>
                        <a:buFont typeface="+mj-lt"/>
                        <a:buNone/>
                        <a:tabLst/>
                        <a:defRPr/>
                      </a:pPr>
                      <a:r>
                        <a:rPr lang="en-ZA" sz="1200" kern="1200" baseline="0" dirty="0">
                          <a:solidFill>
                            <a:schemeClr val="tx1"/>
                          </a:solidFill>
                          <a:effectLst/>
                          <a:latin typeface="Arial" panose="020B0604020202020204" pitchFamily="34" charset="0"/>
                          <a:ea typeface="+mn-ea"/>
                          <a:cs typeface="Arial" panose="020B0604020202020204" pitchFamily="34" charset="0"/>
                        </a:rPr>
                        <a:t>Humanities – Social Science, Marketing Management, Arts, Education; Psychology, Dramatic, Industrial and Organisational psychology, political science, child development, local government law and administration, Public Relations, Human Resources, public administration</a:t>
                      </a:r>
                    </a:p>
                    <a:p>
                      <a:pPr marL="0" marR="0" lvl="0" indent="0" algn="just" defTabSz="914400" rtl="0" eaLnBrk="1" fontAlgn="auto" latinLnBrk="0" hangingPunct="1">
                        <a:lnSpc>
                          <a:spcPct val="100000"/>
                        </a:lnSpc>
                        <a:spcBef>
                          <a:spcPts val="0"/>
                        </a:spcBef>
                        <a:spcAft>
                          <a:spcPts val="0"/>
                        </a:spcAft>
                        <a:buClrTx/>
                        <a:buSzTx/>
                        <a:buFont typeface="+mj-lt"/>
                        <a:buNone/>
                        <a:tabLst/>
                        <a:defRPr/>
                      </a:pPr>
                      <a:r>
                        <a:rPr lang="en-ZA" sz="1200" kern="1200" baseline="0" dirty="0">
                          <a:solidFill>
                            <a:schemeClr val="tx1"/>
                          </a:solidFill>
                          <a:effectLst/>
                          <a:latin typeface="Arial" panose="020B0604020202020204" pitchFamily="34" charset="0"/>
                          <a:ea typeface="+mn-ea"/>
                          <a:cs typeface="Arial" panose="020B0604020202020204" pitchFamily="34" charset="0"/>
                        </a:rPr>
                        <a:t>IT – Computer science, Business informatics</a:t>
                      </a:r>
                    </a:p>
                    <a:p>
                      <a:pPr marL="0" marR="0" lvl="0" indent="0" algn="just" defTabSz="914400" rtl="0" eaLnBrk="1" fontAlgn="auto" latinLnBrk="0" hangingPunct="1">
                        <a:lnSpc>
                          <a:spcPct val="100000"/>
                        </a:lnSpc>
                        <a:spcBef>
                          <a:spcPts val="0"/>
                        </a:spcBef>
                        <a:spcAft>
                          <a:spcPts val="0"/>
                        </a:spcAft>
                        <a:buClrTx/>
                        <a:buSzTx/>
                        <a:buFont typeface="+mj-lt"/>
                        <a:buNone/>
                        <a:tabLst/>
                        <a:defRPr/>
                      </a:pPr>
                      <a:r>
                        <a:rPr lang="en-ZA" sz="1200" kern="1200" baseline="0" dirty="0">
                          <a:solidFill>
                            <a:schemeClr val="tx1"/>
                          </a:solidFill>
                          <a:effectLst/>
                          <a:latin typeface="Arial" panose="020B0604020202020204" pitchFamily="34" charset="0"/>
                          <a:ea typeface="+mn-ea"/>
                          <a:cs typeface="Arial" panose="020B0604020202020204" pitchFamily="34" charset="0"/>
                        </a:rPr>
                        <a:t>Law - LLB</a:t>
                      </a:r>
                    </a:p>
                    <a:p>
                      <a:pPr marL="0" marR="0" lvl="0" indent="0" algn="just" defTabSz="914400" rtl="0" eaLnBrk="1" fontAlgn="auto" latinLnBrk="0" hangingPunct="1">
                        <a:lnSpc>
                          <a:spcPct val="100000"/>
                        </a:lnSpc>
                        <a:spcBef>
                          <a:spcPts val="0"/>
                        </a:spcBef>
                        <a:spcAft>
                          <a:spcPts val="0"/>
                        </a:spcAft>
                        <a:buClrTx/>
                        <a:buSzTx/>
                        <a:buFont typeface="+mj-lt"/>
                        <a:buNone/>
                        <a:tabLst/>
                        <a:defRPr/>
                      </a:pPr>
                      <a:r>
                        <a:rPr lang="en-ZA" sz="1200" kern="1200" baseline="0" dirty="0">
                          <a:solidFill>
                            <a:schemeClr val="tx1"/>
                          </a:solidFill>
                          <a:effectLst/>
                          <a:latin typeface="Arial" panose="020B0604020202020204" pitchFamily="34" charset="0"/>
                          <a:ea typeface="+mn-ea"/>
                          <a:cs typeface="Arial" panose="020B0604020202020204" pitchFamily="34" charset="0"/>
                        </a:rPr>
                        <a:t>Fashion</a:t>
                      </a:r>
                    </a:p>
                    <a:p>
                      <a:pPr marL="0" marR="0" lvl="0" indent="0" algn="just" defTabSz="914400" rtl="0" eaLnBrk="1" fontAlgn="auto" latinLnBrk="0" hangingPunct="1">
                        <a:lnSpc>
                          <a:spcPct val="100000"/>
                        </a:lnSpc>
                        <a:spcBef>
                          <a:spcPts val="0"/>
                        </a:spcBef>
                        <a:spcAft>
                          <a:spcPts val="0"/>
                        </a:spcAft>
                        <a:buClrTx/>
                        <a:buSzTx/>
                        <a:buFont typeface="+mj-lt"/>
                        <a:buNone/>
                        <a:tabLst/>
                        <a:defRPr/>
                      </a:pPr>
                      <a:r>
                        <a:rPr lang="en-ZA" sz="1200" kern="1200" baseline="0" dirty="0">
                          <a:solidFill>
                            <a:schemeClr val="tx1"/>
                          </a:solidFill>
                          <a:effectLst/>
                          <a:latin typeface="Arial" panose="020B0604020202020204" pitchFamily="34" charset="0"/>
                          <a:ea typeface="+mn-ea"/>
                          <a:cs typeface="Arial" panose="020B0604020202020204" pitchFamily="34" charset="0"/>
                        </a:rPr>
                        <a:t>Tourism</a:t>
                      </a:r>
                    </a:p>
                    <a:p>
                      <a:pPr marL="0" marR="0" lvl="0" indent="0" algn="just" defTabSz="914400" rtl="0" eaLnBrk="1" fontAlgn="auto" latinLnBrk="0" hangingPunct="1">
                        <a:lnSpc>
                          <a:spcPct val="100000"/>
                        </a:lnSpc>
                        <a:spcBef>
                          <a:spcPts val="0"/>
                        </a:spcBef>
                        <a:spcAft>
                          <a:spcPts val="0"/>
                        </a:spcAft>
                        <a:buClrTx/>
                        <a:buSzTx/>
                        <a:buFont typeface="+mj-lt"/>
                        <a:buNone/>
                        <a:tabLst/>
                        <a:defRPr/>
                      </a:pPr>
                      <a:r>
                        <a:rPr lang="en-ZA" sz="1200" kern="1200" baseline="0" dirty="0">
                          <a:solidFill>
                            <a:schemeClr val="tx1"/>
                          </a:solidFill>
                          <a:effectLst/>
                          <a:latin typeface="Arial" panose="020B0604020202020204" pitchFamily="34" charset="0"/>
                          <a:ea typeface="+mn-ea"/>
                          <a:cs typeface="Arial" panose="020B0604020202020204" pitchFamily="34" charset="0"/>
                        </a:rPr>
                        <a:t>Food Technology</a:t>
                      </a:r>
                    </a:p>
                    <a:p>
                      <a:pPr marL="0" marR="0" lvl="0" indent="0" algn="just" defTabSz="914400" rtl="0" eaLnBrk="1" fontAlgn="auto" latinLnBrk="0" hangingPunct="1">
                        <a:lnSpc>
                          <a:spcPct val="100000"/>
                        </a:lnSpc>
                        <a:spcBef>
                          <a:spcPts val="0"/>
                        </a:spcBef>
                        <a:spcAft>
                          <a:spcPts val="0"/>
                        </a:spcAft>
                        <a:buClrTx/>
                        <a:buSzTx/>
                        <a:buFont typeface="+mj-lt"/>
                        <a:buNone/>
                        <a:tabLst/>
                        <a:defRPr/>
                      </a:pPr>
                      <a:r>
                        <a:rPr lang="en-ZA" sz="1200" kern="1200" baseline="0" dirty="0">
                          <a:solidFill>
                            <a:schemeClr val="tx1"/>
                          </a:solidFill>
                          <a:effectLst/>
                          <a:latin typeface="Arial" panose="020B0604020202020204" pitchFamily="34" charset="0"/>
                          <a:ea typeface="+mn-ea"/>
                          <a:cs typeface="Arial" panose="020B0604020202020204" pitchFamily="34" charset="0"/>
                        </a:rPr>
                        <a:t>Security – Safety and security management, police</a:t>
                      </a:r>
                    </a:p>
                    <a:p>
                      <a:pPr marL="0" marR="0" lvl="0" indent="0" algn="just" defTabSz="914400" rtl="0" eaLnBrk="1" fontAlgn="auto" latinLnBrk="0" hangingPunct="1">
                        <a:lnSpc>
                          <a:spcPct val="100000"/>
                        </a:lnSpc>
                        <a:spcBef>
                          <a:spcPts val="0"/>
                        </a:spcBef>
                        <a:spcAft>
                          <a:spcPts val="0"/>
                        </a:spcAft>
                        <a:buClrTx/>
                        <a:buSzTx/>
                        <a:buFont typeface="+mj-lt"/>
                        <a:buNone/>
                        <a:tabLst/>
                        <a:defRPr/>
                      </a:pPr>
                      <a:r>
                        <a:rPr lang="en-ZA" sz="1200" kern="1200" baseline="0" dirty="0">
                          <a:solidFill>
                            <a:schemeClr val="tx1"/>
                          </a:solidFill>
                          <a:effectLst/>
                          <a:latin typeface="Arial" panose="020B0604020202020204" pitchFamily="34" charset="0"/>
                          <a:ea typeface="+mn-ea"/>
                          <a:cs typeface="Arial" panose="020B0604020202020204" pitchFamily="34" charset="0"/>
                        </a:rPr>
                        <a:t>Property and real estate </a:t>
                      </a:r>
                    </a:p>
                    <a:p>
                      <a:pPr marL="0" marR="0" lvl="0" indent="0" algn="just" defTabSz="914400" rtl="0" eaLnBrk="1" fontAlgn="auto" latinLnBrk="0" hangingPunct="1">
                        <a:lnSpc>
                          <a:spcPct val="100000"/>
                        </a:lnSpc>
                        <a:spcBef>
                          <a:spcPts val="0"/>
                        </a:spcBef>
                        <a:spcAft>
                          <a:spcPts val="0"/>
                        </a:spcAft>
                        <a:buClrTx/>
                        <a:buSzTx/>
                        <a:buFont typeface="+mj-lt"/>
                        <a:buNone/>
                        <a:tabLst/>
                        <a:defRPr/>
                      </a:pPr>
                      <a:r>
                        <a:rPr lang="en-ZA" sz="1200" kern="1200" baseline="0" dirty="0">
                          <a:solidFill>
                            <a:schemeClr val="tx1"/>
                          </a:solidFill>
                          <a:effectLst/>
                          <a:latin typeface="Arial" panose="020B0604020202020204" pitchFamily="34" charset="0"/>
                          <a:ea typeface="+mn-ea"/>
                          <a:cs typeface="Arial" panose="020B0604020202020204" pitchFamily="34" charset="0"/>
                        </a:rPr>
                        <a:t>Banking – Investment and Corporate finance</a:t>
                      </a:r>
                    </a:p>
                    <a:p>
                      <a:pPr marL="0" marR="0" lvl="0" indent="0" algn="just" defTabSz="914400" rtl="0" eaLnBrk="1" fontAlgn="auto" latinLnBrk="0" hangingPunct="1">
                        <a:lnSpc>
                          <a:spcPct val="100000"/>
                        </a:lnSpc>
                        <a:spcBef>
                          <a:spcPts val="0"/>
                        </a:spcBef>
                        <a:spcAft>
                          <a:spcPts val="0"/>
                        </a:spcAft>
                        <a:buClrTx/>
                        <a:buSzTx/>
                        <a:buFont typeface="+mj-lt"/>
                        <a:buNone/>
                        <a:tabLst/>
                        <a:defRPr/>
                      </a:pPr>
                      <a:r>
                        <a:rPr lang="en-ZA" sz="1200" kern="1200" baseline="0" dirty="0">
                          <a:solidFill>
                            <a:schemeClr val="tx1"/>
                          </a:solidFill>
                          <a:effectLst/>
                          <a:latin typeface="Arial" panose="020B0604020202020204" pitchFamily="34" charset="0"/>
                          <a:ea typeface="+mn-ea"/>
                          <a:cs typeface="Arial" panose="020B0604020202020204" pitchFamily="34" charset="0"/>
                        </a:rPr>
                        <a:t>Music</a:t>
                      </a:r>
                    </a:p>
                    <a:p>
                      <a:pPr marL="0" marR="0" lvl="0" indent="0" algn="just" defTabSz="914400" rtl="0" eaLnBrk="1" fontAlgn="auto" latinLnBrk="0" hangingPunct="1">
                        <a:lnSpc>
                          <a:spcPct val="100000"/>
                        </a:lnSpc>
                        <a:spcBef>
                          <a:spcPts val="0"/>
                        </a:spcBef>
                        <a:spcAft>
                          <a:spcPts val="0"/>
                        </a:spcAft>
                        <a:buClrTx/>
                        <a:buSzTx/>
                        <a:buFont typeface="+mj-lt"/>
                        <a:buNone/>
                        <a:tabLst/>
                        <a:defRPr/>
                      </a:pPr>
                      <a:r>
                        <a:rPr lang="en-ZA" sz="1200" kern="1200" baseline="0" dirty="0">
                          <a:solidFill>
                            <a:schemeClr val="tx1"/>
                          </a:solidFill>
                          <a:effectLst/>
                          <a:latin typeface="Arial" panose="020B0604020202020204" pitchFamily="34" charset="0"/>
                          <a:ea typeface="+mn-ea"/>
                          <a:cs typeface="Arial" panose="020B0604020202020204" pitchFamily="34" charset="0"/>
                        </a:rPr>
                        <a:t>Film - VIDEO TECHNOLOGY</a:t>
                      </a:r>
                    </a:p>
                    <a:p>
                      <a:pPr marL="0" marR="0" lvl="0" indent="0" algn="just" defTabSz="914400" rtl="0" eaLnBrk="1" fontAlgn="auto" latinLnBrk="0" hangingPunct="1">
                        <a:lnSpc>
                          <a:spcPct val="100000"/>
                        </a:lnSpc>
                        <a:spcBef>
                          <a:spcPts val="0"/>
                        </a:spcBef>
                        <a:spcAft>
                          <a:spcPts val="0"/>
                        </a:spcAft>
                        <a:buClrTx/>
                        <a:buSzTx/>
                        <a:buFont typeface="+mj-lt"/>
                        <a:buNone/>
                        <a:tabLst/>
                        <a:defRPr/>
                      </a:pPr>
                      <a:r>
                        <a:rPr lang="en-US" sz="1200" kern="1200" baseline="0" dirty="0">
                          <a:solidFill>
                            <a:schemeClr val="tx1"/>
                          </a:solidFill>
                          <a:effectLst/>
                          <a:latin typeface="Arial" panose="020B0604020202020204" pitchFamily="34" charset="0"/>
                          <a:ea typeface="+mn-ea"/>
                          <a:cs typeface="Arial" panose="020B0604020202020204" pitchFamily="34" charset="0"/>
                        </a:rPr>
                        <a:t>Pilot</a:t>
                      </a:r>
                    </a:p>
                    <a:p>
                      <a:pPr marL="0" marR="0" lvl="0" indent="0" algn="just" defTabSz="914400" rtl="0" eaLnBrk="1" fontAlgn="auto" latinLnBrk="0" hangingPunct="1">
                        <a:lnSpc>
                          <a:spcPct val="100000"/>
                        </a:lnSpc>
                        <a:spcBef>
                          <a:spcPts val="0"/>
                        </a:spcBef>
                        <a:spcAft>
                          <a:spcPts val="0"/>
                        </a:spcAft>
                        <a:buClrTx/>
                        <a:buSzTx/>
                        <a:buFont typeface="+mj-lt"/>
                        <a:buNone/>
                        <a:tabLst/>
                        <a:defRPr/>
                      </a:pPr>
                      <a:r>
                        <a:rPr lang="en-US" sz="1200" kern="1200" baseline="0" dirty="0">
                          <a:solidFill>
                            <a:schemeClr val="tx1"/>
                          </a:solidFill>
                          <a:effectLst/>
                          <a:latin typeface="Arial" panose="020B0604020202020204" pitchFamily="34" charset="0"/>
                          <a:ea typeface="+mn-ea"/>
                          <a:cs typeface="Arial" panose="020B0604020202020204" pitchFamily="34" charset="0"/>
                        </a:rPr>
                        <a:t>Mathematics</a:t>
                      </a:r>
                    </a:p>
                    <a:p>
                      <a:pPr marL="0" marR="0" lvl="0" indent="0" algn="just" defTabSz="914400" rtl="0" eaLnBrk="1" fontAlgn="auto" latinLnBrk="0" hangingPunct="1">
                        <a:lnSpc>
                          <a:spcPct val="100000"/>
                        </a:lnSpc>
                        <a:spcBef>
                          <a:spcPts val="0"/>
                        </a:spcBef>
                        <a:spcAft>
                          <a:spcPts val="0"/>
                        </a:spcAft>
                        <a:buClrTx/>
                        <a:buSzTx/>
                        <a:buFont typeface="+mj-lt"/>
                        <a:buNone/>
                        <a:tabLst/>
                        <a:defRPr/>
                      </a:pPr>
                      <a:endParaRPr lang="en-US" sz="800" kern="1200" baseline="0" dirty="0">
                        <a:solidFill>
                          <a:schemeClr val="tx1"/>
                        </a:solidFill>
                        <a:effectLst/>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 typeface="+mj-lt"/>
                        <a:buNone/>
                        <a:tabLst/>
                        <a:defRPr/>
                      </a:pPr>
                      <a:endParaRPr lang="en-US" sz="800" kern="1200" baseline="0" dirty="0">
                        <a:solidFill>
                          <a:schemeClr val="tx1"/>
                        </a:solidFill>
                        <a:effectLst/>
                        <a:latin typeface="Arial" panose="020B0604020202020204" pitchFamily="34" charset="0"/>
                        <a:ea typeface="+mn-ea"/>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just">
                        <a:buFont typeface="Wingdings" panose="05000000000000000000" pitchFamily="2" charset="2"/>
                        <a:buNone/>
                      </a:pPr>
                      <a:r>
                        <a:rPr lang="en-US" sz="1200" kern="1200" dirty="0">
                          <a:solidFill>
                            <a:schemeClr val="tx1"/>
                          </a:solidFill>
                          <a:effectLst/>
                          <a:latin typeface="Arial" panose="020B0604020202020204" pitchFamily="34" charset="0"/>
                          <a:ea typeface="+mn-ea"/>
                          <a:cs typeface="Arial" panose="020B0604020202020204" pitchFamily="34" charset="0"/>
                        </a:rPr>
                        <a:t>On-going</a:t>
                      </a:r>
                      <a:endParaRPr lang="en-ZA" sz="1200" kern="1200" dirty="0">
                        <a:solidFill>
                          <a:schemeClr val="tx1"/>
                        </a:solidFill>
                        <a:effectLst/>
                        <a:latin typeface="Arial" panose="020B0604020202020204" pitchFamily="34" charset="0"/>
                        <a:ea typeface="+mn-ea"/>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
        <p:nvSpPr>
          <p:cNvPr id="4" name="Slide Number Placeholder 3"/>
          <p:cNvSpPr>
            <a:spLocks noGrp="1"/>
          </p:cNvSpPr>
          <p:nvPr>
            <p:ph type="sldNum" sz="quarter" idx="12"/>
          </p:nvPr>
        </p:nvSpPr>
        <p:spPr/>
        <p:txBody>
          <a:bodyPr/>
          <a:lstStyle/>
          <a:p>
            <a:fld id="{D8EDF274-8065-1740-B929-8D7E9C7650F4}" type="slidenum">
              <a:rPr lang="en-US" smtClean="0">
                <a:solidFill>
                  <a:srgbClr val="C00000"/>
                </a:solidFill>
              </a:rPr>
              <a:pPr/>
              <a:t>14</a:t>
            </a:fld>
            <a:endParaRPr lang="en-US" dirty="0">
              <a:solidFill>
                <a:srgbClr val="C00000"/>
              </a:solidFill>
            </a:endParaRPr>
          </a:p>
        </p:txBody>
      </p:sp>
    </p:spTree>
    <p:extLst>
      <p:ext uri="{BB962C8B-B14F-4D97-AF65-F5344CB8AC3E}">
        <p14:creationId xmlns:p14="http://schemas.microsoft.com/office/powerpoint/2010/main" xmlns="" val="4135687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 y="0"/>
            <a:ext cx="9143999" cy="1371600"/>
          </a:xfrm>
          <a:solidFill>
            <a:srgbClr val="BA8E4F"/>
          </a:solidFill>
        </p:spPr>
        <p:txBody>
          <a:bodyPr anchor="ctr">
            <a:normAutofit/>
          </a:bodyPr>
          <a:lstStyle/>
          <a:p>
            <a:pPr algn="ctr"/>
            <a:r>
              <a:rPr lang="en-US" sz="2400" b="1" dirty="0"/>
              <a:t>SKILLS DEVELOPMENT: ICT TRAINING</a:t>
            </a:r>
            <a:endParaRPr lang="en-ZA" sz="2400" b="1" dirty="0"/>
          </a:p>
        </p:txBody>
      </p:sp>
      <p:graphicFrame>
        <p:nvGraphicFramePr>
          <p:cNvPr id="2" name="Content Placeholder 1"/>
          <p:cNvGraphicFramePr>
            <a:graphicFrameLocks noGrp="1"/>
          </p:cNvGraphicFramePr>
          <p:nvPr>
            <p:ph idx="1"/>
            <p:extLst>
              <p:ext uri="{D42A27DB-BD31-4B8C-83A1-F6EECF244321}">
                <p14:modId xmlns:p14="http://schemas.microsoft.com/office/powerpoint/2010/main" xmlns="" val="585568598"/>
              </p:ext>
            </p:extLst>
          </p:nvPr>
        </p:nvGraphicFramePr>
        <p:xfrm>
          <a:off x="0" y="1371600"/>
          <a:ext cx="9144000" cy="5797399"/>
        </p:xfrm>
        <a:graphic>
          <a:graphicData uri="http://schemas.openxmlformats.org/drawingml/2006/table">
            <a:tbl>
              <a:tblPr firstRow="1" bandRow="1">
                <a:tableStyleId>{21E4AEA4-8DFA-4A89-87EB-49C32662AFE0}</a:tableStyleId>
              </a:tblPr>
              <a:tblGrid>
                <a:gridCol w="2532011">
                  <a:extLst>
                    <a:ext uri="{9D8B030D-6E8A-4147-A177-3AD203B41FA5}">
                      <a16:colId xmlns="" xmlns:a16="http://schemas.microsoft.com/office/drawing/2014/main" val="20000"/>
                    </a:ext>
                  </a:extLst>
                </a:gridCol>
                <a:gridCol w="5148915">
                  <a:extLst>
                    <a:ext uri="{9D8B030D-6E8A-4147-A177-3AD203B41FA5}">
                      <a16:colId xmlns="" xmlns:a16="http://schemas.microsoft.com/office/drawing/2014/main" val="20001"/>
                    </a:ext>
                  </a:extLst>
                </a:gridCol>
                <a:gridCol w="1463074">
                  <a:extLst>
                    <a:ext uri="{9D8B030D-6E8A-4147-A177-3AD203B41FA5}">
                      <a16:colId xmlns="" xmlns:a16="http://schemas.microsoft.com/office/drawing/2014/main" val="20002"/>
                    </a:ext>
                  </a:extLst>
                </a:gridCol>
              </a:tblGrid>
              <a:tr h="917539">
                <a:tc>
                  <a:txBody>
                    <a:bodyPr/>
                    <a:lstStyle/>
                    <a:p>
                      <a:r>
                        <a:rPr lang="en-US" sz="1400" dirty="0"/>
                        <a:t>ICT Skills Training to Military Veterans and their dependents</a:t>
                      </a:r>
                      <a:endParaRPr lang="en-ZA" sz="1400" dirty="0"/>
                    </a:p>
                  </a:txBody>
                  <a:tcPr marL="68580" marR="68580" marT="34290" marB="34290"/>
                </a:tc>
                <a:tc>
                  <a:txBody>
                    <a:bodyPr/>
                    <a:lstStyle/>
                    <a:p>
                      <a:r>
                        <a:rPr lang="en-US" sz="1400" dirty="0"/>
                        <a:t>PROGRESS AS AT MARCH 2022</a:t>
                      </a:r>
                      <a:endParaRPr lang="en-ZA" sz="1400" dirty="0"/>
                    </a:p>
                  </a:txBody>
                  <a:tcPr marL="68580" marR="68580" marT="34290" marB="34290"/>
                </a:tc>
                <a:tc>
                  <a:txBody>
                    <a:bodyPr/>
                    <a:lstStyle/>
                    <a:p>
                      <a:r>
                        <a:rPr lang="en-US" sz="1400" dirty="0"/>
                        <a:t>TIME</a:t>
                      </a:r>
                      <a:r>
                        <a:rPr lang="en-US" sz="1400" baseline="0" dirty="0"/>
                        <a:t>FRAME</a:t>
                      </a:r>
                      <a:endParaRPr lang="en-ZA" sz="1400" dirty="0"/>
                    </a:p>
                  </a:txBody>
                  <a:tcPr marL="68580" marR="68580" marT="34290" marB="34290"/>
                </a:tc>
                <a:extLst>
                  <a:ext uri="{0D108BD9-81ED-4DB2-BD59-A6C34878D82A}">
                    <a16:rowId xmlns="" xmlns:a16="http://schemas.microsoft.com/office/drawing/2014/main" val="10000"/>
                  </a:ext>
                </a:extLst>
              </a:tr>
              <a:tr h="4879860">
                <a:tc>
                  <a:txBody>
                    <a:bodyPr/>
                    <a:lstStyle/>
                    <a:p>
                      <a:pPr marL="285750" indent="-285750" algn="just">
                        <a:buFont typeface="Arial" panose="020B0604020202020204" pitchFamily="34" charset="0"/>
                        <a:buChar char="•"/>
                      </a:pPr>
                      <a:r>
                        <a:rPr lang="en-US" sz="1800" dirty="0">
                          <a:latin typeface="Arial" panose="020B0604020202020204" pitchFamily="34" charset="0"/>
                          <a:cs typeface="Arial" panose="020B0604020202020204" pitchFamily="34" charset="0"/>
                        </a:rPr>
                        <a:t>In 2022/23 the DMV planned</a:t>
                      </a:r>
                      <a:r>
                        <a:rPr lang="en-US" sz="1800" baseline="0" dirty="0">
                          <a:latin typeface="Arial" panose="020B0604020202020204" pitchFamily="34" charset="0"/>
                          <a:cs typeface="Arial" panose="020B0604020202020204" pitchFamily="34" charset="0"/>
                        </a:rPr>
                        <a:t> to train 10 000 Military Veterans and their dependents in ICT Skills from February 2022 to 31 March 2024. </a:t>
                      </a:r>
                      <a:endParaRPr lang="en-ZA" sz="1800" dirty="0">
                        <a:latin typeface="Arial" panose="020B0604020202020204" pitchFamily="34" charset="0"/>
                        <a:cs typeface="Arial" panose="020B0604020202020204" pitchFamily="34" charset="0"/>
                      </a:endParaRPr>
                    </a:p>
                  </a:txBody>
                  <a:tcPr marL="68580" marR="68580" marT="34290" marB="34290"/>
                </a:tc>
                <a:tc>
                  <a:txBody>
                    <a:bodyPr/>
                    <a:lstStyle/>
                    <a:p>
                      <a:pPr algn="just"/>
                      <a:r>
                        <a:rPr lang="en-ZA" sz="1800" dirty="0">
                          <a:latin typeface="Arial" panose="020B0604020202020204" pitchFamily="34" charset="0"/>
                          <a:cs typeface="Arial" panose="020B0604020202020204" pitchFamily="34" charset="0"/>
                        </a:rPr>
                        <a:t>The DMV entered into</a:t>
                      </a:r>
                      <a:r>
                        <a:rPr lang="en-ZA" sz="1800" baseline="0" dirty="0">
                          <a:latin typeface="Arial" panose="020B0604020202020204" pitchFamily="34" charset="0"/>
                          <a:cs typeface="Arial" panose="020B0604020202020204" pitchFamily="34" charset="0"/>
                        </a:rPr>
                        <a:t> agreement with SITA for the </a:t>
                      </a:r>
                      <a:r>
                        <a:rPr lang="en-ZA" sz="1800" kern="1200" dirty="0">
                          <a:solidFill>
                            <a:schemeClr val="dk1"/>
                          </a:solidFill>
                          <a:effectLst/>
                          <a:latin typeface="Arial" panose="020B0604020202020204" pitchFamily="34" charset="0"/>
                          <a:ea typeface="+mn-ea"/>
                          <a:cs typeface="Arial" panose="020B0604020202020204" pitchFamily="34" charset="0"/>
                        </a:rPr>
                        <a:t>development of MVs and </a:t>
                      </a:r>
                      <a:r>
                        <a:rPr lang="en-ZA" sz="1800" kern="1200" dirty="0" err="1">
                          <a:solidFill>
                            <a:schemeClr val="dk1"/>
                          </a:solidFill>
                          <a:effectLst/>
                          <a:latin typeface="Arial" panose="020B0604020202020204" pitchFamily="34" charset="0"/>
                          <a:ea typeface="+mn-ea"/>
                          <a:cs typeface="Arial" panose="020B0604020202020204" pitchFamily="34" charset="0"/>
                        </a:rPr>
                        <a:t>depetheir</a:t>
                      </a:r>
                      <a:r>
                        <a:rPr lang="en-ZA" sz="1800" kern="1200" baseline="0" dirty="0">
                          <a:solidFill>
                            <a:schemeClr val="dk1"/>
                          </a:solidFill>
                          <a:effectLst/>
                          <a:latin typeface="Arial" panose="020B0604020202020204" pitchFamily="34" charset="0"/>
                          <a:ea typeface="+mn-ea"/>
                          <a:cs typeface="Arial" panose="020B0604020202020204" pitchFamily="34" charset="0"/>
                        </a:rPr>
                        <a:t> dependents ICT </a:t>
                      </a:r>
                      <a:r>
                        <a:rPr lang="en-ZA" sz="1800" kern="1200" dirty="0">
                          <a:solidFill>
                            <a:schemeClr val="dk1"/>
                          </a:solidFill>
                          <a:effectLst/>
                          <a:latin typeface="Arial" panose="020B0604020202020204" pitchFamily="34" charset="0"/>
                          <a:ea typeface="+mn-ea"/>
                          <a:cs typeface="Arial" panose="020B0604020202020204" pitchFamily="34" charset="0"/>
                        </a:rPr>
                        <a:t>skills for ability to interact with the Integrated Database Management System (IDMS), to be capable ICT users and access the benefits with ease, for employability and entrepreneurship </a:t>
                      </a:r>
                      <a:r>
                        <a:rPr lang="en-ZA" sz="1800" baseline="0" dirty="0">
                          <a:latin typeface="Arial" panose="020B0604020202020204" pitchFamily="34" charset="0"/>
                          <a:cs typeface="Arial" panose="020B0604020202020204" pitchFamily="34" charset="0"/>
                        </a:rPr>
                        <a:t>through a signed proposal.</a:t>
                      </a:r>
                    </a:p>
                    <a:p>
                      <a:pPr algn="just"/>
                      <a:endParaRPr lang="en-ZA" sz="1800" baseline="0" dirty="0">
                        <a:latin typeface="Arial" panose="020B0604020202020204"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ZA" sz="1800" baseline="0" dirty="0">
                          <a:latin typeface="Arial" panose="020B0604020202020204" pitchFamily="34" charset="0"/>
                          <a:cs typeface="Arial" panose="020B0604020202020204" pitchFamily="34" charset="0"/>
                        </a:rPr>
                        <a:t>To date SITA through its partner the National Electronic Media Institute of South Africa (NEMISA) has provided digital literacy training to the following MVs and dependents:</a:t>
                      </a:r>
                      <a:endParaRPr lang="en-ZA" sz="18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lang="en-ZA" sz="18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lang="en-ZA" sz="1800" dirty="0">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ZA" sz="18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endParaRPr lang="en-ZA" sz="1800" dirty="0">
                        <a:latin typeface="Arial" panose="020B0604020202020204" pitchFamily="34" charset="0"/>
                        <a:cs typeface="Arial" panose="020B0604020202020204" pitchFamily="34" charset="0"/>
                      </a:endParaRPr>
                    </a:p>
                  </a:txBody>
                  <a:tcPr marL="68580" marR="68580" marT="34290" marB="34290"/>
                </a:tc>
                <a:tc>
                  <a:txBody>
                    <a:bodyPr/>
                    <a:lstStyle/>
                    <a:p>
                      <a:r>
                        <a:rPr lang="en-ZA" sz="1100" dirty="0"/>
                        <a:t>February</a:t>
                      </a:r>
                      <a:r>
                        <a:rPr lang="en-ZA" sz="1100" baseline="0" dirty="0"/>
                        <a:t> 2022 to March 2024</a:t>
                      </a:r>
                      <a:endParaRPr lang="en-ZA" sz="1100" dirty="0"/>
                    </a:p>
                    <a:p>
                      <a:endParaRPr lang="en-ZA" sz="1100" dirty="0"/>
                    </a:p>
                    <a:p>
                      <a:endParaRPr lang="en-ZA" sz="1100" dirty="0"/>
                    </a:p>
                    <a:p>
                      <a:endParaRPr lang="en-ZA" sz="1100" dirty="0"/>
                    </a:p>
                    <a:p>
                      <a:endParaRPr lang="en-ZA" sz="1100" dirty="0"/>
                    </a:p>
                    <a:p>
                      <a:endParaRPr lang="en-ZA" sz="1100" dirty="0"/>
                    </a:p>
                    <a:p>
                      <a:endParaRPr lang="en-ZA" sz="1100" dirty="0"/>
                    </a:p>
                    <a:p>
                      <a:endParaRPr lang="en-ZA" sz="1100" dirty="0"/>
                    </a:p>
                  </a:txBody>
                  <a:tcPr marL="68580" marR="68580" marT="34290" marB="34290"/>
                </a:tc>
                <a:extLst>
                  <a:ext uri="{0D108BD9-81ED-4DB2-BD59-A6C34878D82A}">
                    <a16:rowId xmlns="" xmlns:a16="http://schemas.microsoft.com/office/drawing/2014/main" val="10001"/>
                  </a:ext>
                </a:extLst>
              </a:tr>
            </a:tbl>
          </a:graphicData>
        </a:graphic>
      </p:graphicFrame>
      <p:sp>
        <p:nvSpPr>
          <p:cNvPr id="4" name="Slide Number Placeholder 3"/>
          <p:cNvSpPr>
            <a:spLocks noGrp="1"/>
          </p:cNvSpPr>
          <p:nvPr>
            <p:ph type="sldNum" sz="quarter" idx="12"/>
          </p:nvPr>
        </p:nvSpPr>
        <p:spPr/>
        <p:txBody>
          <a:bodyPr/>
          <a:lstStyle/>
          <a:p>
            <a:fld id="{D8EDF274-8065-1740-B929-8D7E9C7650F4}" type="slidenum">
              <a:rPr lang="en-US" smtClean="0"/>
              <a:pPr/>
              <a:t>15</a:t>
            </a:fld>
            <a:endParaRPr lang="en-US" dirty="0"/>
          </a:p>
        </p:txBody>
      </p:sp>
    </p:spTree>
    <p:extLst>
      <p:ext uri="{BB962C8B-B14F-4D97-AF65-F5344CB8AC3E}">
        <p14:creationId xmlns:p14="http://schemas.microsoft.com/office/powerpoint/2010/main" xmlns="" val="6862797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xmlns="" val="1939488126"/>
              </p:ext>
            </p:extLst>
          </p:nvPr>
        </p:nvGraphicFramePr>
        <p:xfrm>
          <a:off x="-3" y="1"/>
          <a:ext cx="9061708" cy="6309360"/>
        </p:xfrm>
        <a:graphic>
          <a:graphicData uri="http://schemas.openxmlformats.org/drawingml/2006/table">
            <a:tbl>
              <a:tblPr>
                <a:tableStyleId>{5C22544A-7EE6-4342-B048-85BDC9FD1C3A}</a:tableStyleId>
              </a:tblPr>
              <a:tblGrid>
                <a:gridCol w="683198">
                  <a:extLst>
                    <a:ext uri="{9D8B030D-6E8A-4147-A177-3AD203B41FA5}">
                      <a16:colId xmlns="" xmlns:a16="http://schemas.microsoft.com/office/drawing/2014/main" val="20000"/>
                    </a:ext>
                  </a:extLst>
                </a:gridCol>
                <a:gridCol w="1196930">
                  <a:extLst>
                    <a:ext uri="{9D8B030D-6E8A-4147-A177-3AD203B41FA5}">
                      <a16:colId xmlns="" xmlns:a16="http://schemas.microsoft.com/office/drawing/2014/main" val="20001"/>
                    </a:ext>
                  </a:extLst>
                </a:gridCol>
                <a:gridCol w="1196930">
                  <a:extLst>
                    <a:ext uri="{9D8B030D-6E8A-4147-A177-3AD203B41FA5}">
                      <a16:colId xmlns="" xmlns:a16="http://schemas.microsoft.com/office/drawing/2014/main" val="20002"/>
                    </a:ext>
                  </a:extLst>
                </a:gridCol>
                <a:gridCol w="1196930">
                  <a:extLst>
                    <a:ext uri="{9D8B030D-6E8A-4147-A177-3AD203B41FA5}">
                      <a16:colId xmlns="" xmlns:a16="http://schemas.microsoft.com/office/drawing/2014/main" val="20003"/>
                    </a:ext>
                  </a:extLst>
                </a:gridCol>
                <a:gridCol w="1196930">
                  <a:extLst>
                    <a:ext uri="{9D8B030D-6E8A-4147-A177-3AD203B41FA5}">
                      <a16:colId xmlns="" xmlns:a16="http://schemas.microsoft.com/office/drawing/2014/main" val="20004"/>
                    </a:ext>
                  </a:extLst>
                </a:gridCol>
                <a:gridCol w="1196930">
                  <a:extLst>
                    <a:ext uri="{9D8B030D-6E8A-4147-A177-3AD203B41FA5}">
                      <a16:colId xmlns="" xmlns:a16="http://schemas.microsoft.com/office/drawing/2014/main" val="20005"/>
                    </a:ext>
                  </a:extLst>
                </a:gridCol>
                <a:gridCol w="1196930">
                  <a:extLst>
                    <a:ext uri="{9D8B030D-6E8A-4147-A177-3AD203B41FA5}">
                      <a16:colId xmlns="" xmlns:a16="http://schemas.microsoft.com/office/drawing/2014/main" val="20006"/>
                    </a:ext>
                  </a:extLst>
                </a:gridCol>
                <a:gridCol w="1196930">
                  <a:extLst>
                    <a:ext uri="{9D8B030D-6E8A-4147-A177-3AD203B41FA5}">
                      <a16:colId xmlns="" xmlns:a16="http://schemas.microsoft.com/office/drawing/2014/main" val="20007"/>
                    </a:ext>
                  </a:extLst>
                </a:gridCol>
              </a:tblGrid>
              <a:tr h="218810">
                <a:tc>
                  <a:txBody>
                    <a:bodyPr/>
                    <a:lstStyle/>
                    <a:p>
                      <a:endParaRPr lang="en-US" sz="1100" dirty="0">
                        <a:latin typeface="Arial" panose="020B0604020202020204" pitchFamily="34" charset="0"/>
                        <a:cs typeface="Arial" panose="020B0604020202020204" pitchFamily="34" charset="0"/>
                      </a:endParaRPr>
                    </a:p>
                  </a:txBody>
                  <a:tcPr marL="0" marR="0" marT="0" marB="0"/>
                </a:tc>
                <a:tc>
                  <a:txBody>
                    <a:bodyPr/>
                    <a:lstStyle/>
                    <a:p>
                      <a:endParaRPr lang="en-US" sz="1100">
                        <a:latin typeface="Arial" panose="020B0604020202020204" pitchFamily="34" charset="0"/>
                        <a:cs typeface="Arial" panose="020B0604020202020204" pitchFamily="34" charset="0"/>
                      </a:endParaRPr>
                    </a:p>
                  </a:txBody>
                  <a:tcPr marL="15113" marR="15113" marT="7556" marB="7556"/>
                </a:tc>
                <a:tc>
                  <a:txBody>
                    <a:bodyPr/>
                    <a:lstStyle/>
                    <a:p>
                      <a:endParaRPr lang="en-US" sz="1100">
                        <a:latin typeface="Arial" panose="020B0604020202020204" pitchFamily="34" charset="0"/>
                        <a:cs typeface="Arial" panose="020B0604020202020204" pitchFamily="34" charset="0"/>
                      </a:endParaRPr>
                    </a:p>
                  </a:txBody>
                  <a:tcPr marL="15113" marR="15113" marT="7556" marB="7556"/>
                </a:tc>
                <a:tc>
                  <a:txBody>
                    <a:bodyPr/>
                    <a:lstStyle/>
                    <a:p>
                      <a:endParaRPr lang="en-US" sz="1100" i="0" dirty="0">
                        <a:latin typeface="Arial" panose="020B0604020202020204" pitchFamily="34" charset="0"/>
                        <a:cs typeface="Arial" panose="020B0604020202020204" pitchFamily="34" charset="0"/>
                      </a:endParaRPr>
                    </a:p>
                  </a:txBody>
                  <a:tcPr marL="15113" marR="15113" marT="7556" marB="7556"/>
                </a:tc>
                <a:tc>
                  <a:txBody>
                    <a:bodyPr/>
                    <a:lstStyle/>
                    <a:p>
                      <a:endParaRPr lang="en-US" sz="1100" dirty="0">
                        <a:latin typeface="Arial" panose="020B0604020202020204" pitchFamily="34" charset="0"/>
                        <a:cs typeface="Arial" panose="020B0604020202020204" pitchFamily="34" charset="0"/>
                      </a:endParaRPr>
                    </a:p>
                  </a:txBody>
                  <a:tcPr marL="15113" marR="15113" marT="7556" marB="7556"/>
                </a:tc>
                <a:tc>
                  <a:txBody>
                    <a:bodyPr/>
                    <a:lstStyle/>
                    <a:p>
                      <a:endParaRPr lang="en-US" sz="1100">
                        <a:latin typeface="Arial" panose="020B0604020202020204" pitchFamily="34" charset="0"/>
                        <a:cs typeface="Arial" panose="020B0604020202020204" pitchFamily="34" charset="0"/>
                      </a:endParaRPr>
                    </a:p>
                  </a:txBody>
                  <a:tcPr marL="15113" marR="15113" marT="7556" marB="7556"/>
                </a:tc>
                <a:tc>
                  <a:txBody>
                    <a:bodyPr/>
                    <a:lstStyle/>
                    <a:p>
                      <a:endParaRPr lang="en-US" sz="1100">
                        <a:latin typeface="Arial" panose="020B0604020202020204" pitchFamily="34" charset="0"/>
                        <a:cs typeface="Arial" panose="020B0604020202020204" pitchFamily="34" charset="0"/>
                      </a:endParaRPr>
                    </a:p>
                  </a:txBody>
                  <a:tcPr marL="15113" marR="15113" marT="7556" marB="7556"/>
                </a:tc>
                <a:tc>
                  <a:txBody>
                    <a:bodyPr/>
                    <a:lstStyle/>
                    <a:p>
                      <a:endParaRPr lang="en-US" sz="1100">
                        <a:latin typeface="Arial" panose="020B0604020202020204" pitchFamily="34" charset="0"/>
                        <a:cs typeface="Arial" panose="020B0604020202020204" pitchFamily="34" charset="0"/>
                      </a:endParaRPr>
                    </a:p>
                  </a:txBody>
                  <a:tcPr marL="15113" marR="15113" marT="7556" marB="7556"/>
                </a:tc>
                <a:extLst>
                  <a:ext uri="{0D108BD9-81ED-4DB2-BD59-A6C34878D82A}">
                    <a16:rowId xmlns="" xmlns:a16="http://schemas.microsoft.com/office/drawing/2014/main" val="10000"/>
                  </a:ext>
                </a:extLst>
              </a:tr>
              <a:tr h="727116">
                <a:tc gridSpan="2">
                  <a:txBody>
                    <a:bodyPr/>
                    <a:lstStyle/>
                    <a:p>
                      <a:pPr marL="0" marR="0">
                        <a:lnSpc>
                          <a:spcPct val="107000"/>
                        </a:lnSpc>
                        <a:spcBef>
                          <a:spcPts val="0"/>
                        </a:spcBef>
                        <a:spcAft>
                          <a:spcPts val="0"/>
                        </a:spcAft>
                      </a:pPr>
                      <a:r>
                        <a:rPr lang="en-US" sz="1100" b="1" dirty="0">
                          <a:effectLst/>
                          <a:latin typeface="Arial" panose="020B0604020202020204" pitchFamily="34" charset="0"/>
                          <a:cs typeface="Arial" panose="020B0604020202020204" pitchFamily="34" charset="0"/>
                        </a:rPr>
                        <a:t> Weeks </a:t>
                      </a:r>
                      <a:endParaRPr lang="en-US" sz="1100" b="1"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solidFill>
                      <a:schemeClr val="accent2"/>
                    </a:solidFill>
                  </a:tcPr>
                </a:tc>
                <a:tc hMerge="1">
                  <a:txBody>
                    <a:bodyPr/>
                    <a:lstStyle/>
                    <a:p>
                      <a:endParaRPr lang="en-US"/>
                    </a:p>
                  </a:txBody>
                  <a:tcPr/>
                </a:tc>
                <a:tc>
                  <a:txBody>
                    <a:bodyPr/>
                    <a:lstStyle/>
                    <a:p>
                      <a:pPr marL="0" marR="0">
                        <a:lnSpc>
                          <a:spcPct val="107000"/>
                        </a:lnSpc>
                        <a:spcBef>
                          <a:spcPts val="0"/>
                        </a:spcBef>
                        <a:spcAft>
                          <a:spcPts val="0"/>
                        </a:spcAft>
                      </a:pPr>
                      <a:r>
                        <a:rPr lang="en-US" sz="1100" b="1">
                          <a:effectLst/>
                          <a:latin typeface="Arial" panose="020B0604020202020204" pitchFamily="34" charset="0"/>
                          <a:cs typeface="Arial" panose="020B0604020202020204" pitchFamily="34" charset="0"/>
                        </a:rPr>
                        <a:t> Colab </a:t>
                      </a:r>
                      <a:endParaRPr lang="en-US" sz="1100" b="1">
                        <a:effectLst/>
                        <a:latin typeface="Arial" panose="020B0604020202020204" pitchFamily="34" charset="0"/>
                        <a:ea typeface="Calibri" panose="020F0502020204030204" pitchFamily="34" charset="0"/>
                        <a:cs typeface="Arial" panose="020B0604020202020204" pitchFamily="34" charset="0"/>
                      </a:endParaRPr>
                    </a:p>
                  </a:txBody>
                  <a:tcPr marL="0" marR="0" marT="0" marB="0">
                    <a:solidFill>
                      <a:schemeClr val="accent2"/>
                    </a:solidFill>
                  </a:tcPr>
                </a:tc>
                <a:tc>
                  <a:txBody>
                    <a:bodyPr/>
                    <a:lstStyle/>
                    <a:p>
                      <a:pPr marL="0" marR="0">
                        <a:lnSpc>
                          <a:spcPct val="107000"/>
                        </a:lnSpc>
                        <a:spcBef>
                          <a:spcPts val="0"/>
                        </a:spcBef>
                        <a:spcAft>
                          <a:spcPts val="0"/>
                        </a:spcAft>
                      </a:pPr>
                      <a:r>
                        <a:rPr lang="en-US" sz="1100" b="1">
                          <a:effectLst/>
                          <a:latin typeface="Arial" panose="020B0604020202020204" pitchFamily="34" charset="0"/>
                          <a:cs typeface="Arial" panose="020B0604020202020204" pitchFamily="34" charset="0"/>
                        </a:rPr>
                        <a:t> Province </a:t>
                      </a:r>
                      <a:endParaRPr lang="en-US" sz="1100" b="1">
                        <a:effectLst/>
                        <a:latin typeface="Arial" panose="020B0604020202020204" pitchFamily="34" charset="0"/>
                        <a:ea typeface="Calibri" panose="020F0502020204030204" pitchFamily="34" charset="0"/>
                        <a:cs typeface="Arial" panose="020B0604020202020204" pitchFamily="34" charset="0"/>
                      </a:endParaRPr>
                    </a:p>
                  </a:txBody>
                  <a:tcPr marL="0" marR="0" marT="0" marB="0">
                    <a:solidFill>
                      <a:schemeClr val="accent2"/>
                    </a:solidFill>
                  </a:tcPr>
                </a:tc>
                <a:tc gridSpan="3">
                  <a:txBody>
                    <a:bodyPr/>
                    <a:lstStyle/>
                    <a:p>
                      <a:pPr marL="0" marR="0">
                        <a:lnSpc>
                          <a:spcPct val="107000"/>
                        </a:lnSpc>
                        <a:spcBef>
                          <a:spcPts val="0"/>
                        </a:spcBef>
                        <a:spcAft>
                          <a:spcPts val="0"/>
                        </a:spcAft>
                      </a:pPr>
                      <a:r>
                        <a:rPr lang="en-US" sz="1100" b="1">
                          <a:effectLst/>
                          <a:latin typeface="Arial" panose="020B0604020202020204" pitchFamily="34" charset="0"/>
                          <a:cs typeface="Arial" panose="020B0604020202020204" pitchFamily="34" charset="0"/>
                        </a:rPr>
                        <a:t> Venue </a:t>
                      </a:r>
                      <a:endParaRPr lang="en-US" sz="1100" b="1">
                        <a:effectLst/>
                        <a:latin typeface="Arial" panose="020B0604020202020204" pitchFamily="34" charset="0"/>
                        <a:ea typeface="Calibri" panose="020F0502020204030204" pitchFamily="34" charset="0"/>
                        <a:cs typeface="Arial" panose="020B0604020202020204" pitchFamily="34" charset="0"/>
                      </a:endParaRPr>
                    </a:p>
                  </a:txBody>
                  <a:tcPr marL="0" marR="0" marT="0" marB="0">
                    <a:solidFill>
                      <a:schemeClr val="accent2"/>
                    </a:solidFill>
                  </a:tcPr>
                </a:tc>
                <a:tc hMerge="1">
                  <a:txBody>
                    <a:bodyPr/>
                    <a:lstStyle/>
                    <a:p>
                      <a:endParaRPr lang="en-US"/>
                    </a:p>
                  </a:txBody>
                  <a:tcPr/>
                </a:tc>
                <a:tc hMerge="1">
                  <a:txBody>
                    <a:bodyPr/>
                    <a:lstStyle/>
                    <a:p>
                      <a:endParaRPr lang="en-US"/>
                    </a:p>
                  </a:txBody>
                  <a:tcPr/>
                </a:tc>
                <a:tc>
                  <a:txBody>
                    <a:bodyPr/>
                    <a:lstStyle/>
                    <a:p>
                      <a:pPr marL="0" marR="0">
                        <a:lnSpc>
                          <a:spcPct val="107000"/>
                        </a:lnSpc>
                        <a:spcBef>
                          <a:spcPts val="0"/>
                        </a:spcBef>
                        <a:spcAft>
                          <a:spcPts val="0"/>
                        </a:spcAft>
                      </a:pPr>
                      <a:r>
                        <a:rPr lang="en-US" sz="1100" b="1" dirty="0">
                          <a:effectLst/>
                          <a:latin typeface="Arial" panose="020B0604020202020204" pitchFamily="34" charset="0"/>
                          <a:cs typeface="Arial" panose="020B0604020202020204" pitchFamily="34" charset="0"/>
                        </a:rPr>
                        <a:t> Beneficiaries </a:t>
                      </a:r>
                    </a:p>
                    <a:p>
                      <a:pPr marL="0" marR="0">
                        <a:lnSpc>
                          <a:spcPct val="107000"/>
                        </a:lnSpc>
                        <a:spcBef>
                          <a:spcPts val="0"/>
                        </a:spcBef>
                        <a:spcAft>
                          <a:spcPts val="0"/>
                        </a:spcAft>
                      </a:pPr>
                      <a:r>
                        <a:rPr lang="en-US" sz="1100" b="1" dirty="0">
                          <a:effectLst/>
                          <a:latin typeface="Arial" panose="020B0604020202020204" pitchFamily="34" charset="0"/>
                          <a:cs typeface="Arial" panose="020B0604020202020204" pitchFamily="34" charset="0"/>
                        </a:rPr>
                        <a:t>attended training </a:t>
                      </a:r>
                      <a:endParaRPr lang="en-US" sz="1100" b="1"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solidFill>
                      <a:schemeClr val="accent2"/>
                    </a:solidFill>
                  </a:tcPr>
                </a:tc>
                <a:extLst>
                  <a:ext uri="{0D108BD9-81ED-4DB2-BD59-A6C34878D82A}">
                    <a16:rowId xmlns="" xmlns:a16="http://schemas.microsoft.com/office/drawing/2014/main" val="10001"/>
                  </a:ext>
                </a:extLst>
              </a:tr>
              <a:tr h="727116">
                <a:tc gridSpan="2">
                  <a:txBody>
                    <a:bodyPr/>
                    <a:lstStyle/>
                    <a:p>
                      <a:pPr marL="0" marR="0">
                        <a:lnSpc>
                          <a:spcPct val="107000"/>
                        </a:lnSpc>
                        <a:spcBef>
                          <a:spcPts val="0"/>
                        </a:spcBef>
                        <a:spcAft>
                          <a:spcPts val="0"/>
                        </a:spcAft>
                      </a:pPr>
                      <a:r>
                        <a:rPr lang="en-US" sz="1100" b="1" dirty="0">
                          <a:effectLst/>
                          <a:latin typeface="Arial" panose="020B0604020202020204" pitchFamily="34" charset="0"/>
                          <a:cs typeface="Arial" panose="020B0604020202020204" pitchFamily="34" charset="0"/>
                        </a:rPr>
                        <a:t> 21-25 Feb 2022 </a:t>
                      </a:r>
                      <a:endParaRPr lang="en-US" sz="1100" b="1"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solidFill>
                      <a:schemeClr val="accent2">
                        <a:lumMod val="20000"/>
                        <a:lumOff val="80000"/>
                      </a:schemeClr>
                    </a:solidFill>
                  </a:tcPr>
                </a:tc>
                <a:tc hMerge="1">
                  <a:txBody>
                    <a:bodyPr/>
                    <a:lstStyle/>
                    <a:p>
                      <a:endParaRPr lang="en-US"/>
                    </a:p>
                  </a:txBody>
                  <a:tcPr/>
                </a:tc>
                <a:tc>
                  <a:txBody>
                    <a:bodyPr/>
                    <a:lstStyle/>
                    <a:p>
                      <a:pPr marL="0" marR="0">
                        <a:lnSpc>
                          <a:spcPct val="107000"/>
                        </a:lnSpc>
                        <a:spcBef>
                          <a:spcPts val="0"/>
                        </a:spcBef>
                        <a:spcAft>
                          <a:spcPts val="0"/>
                        </a:spcAft>
                      </a:pPr>
                      <a:r>
                        <a:rPr lang="en-US" sz="1100" b="1" dirty="0">
                          <a:effectLst/>
                          <a:latin typeface="Arial" panose="020B0604020202020204" pitchFamily="34" charset="0"/>
                          <a:cs typeface="Arial" panose="020B0604020202020204" pitchFamily="34" charset="0"/>
                        </a:rPr>
                        <a:t> Vaal University of Technology </a:t>
                      </a:r>
                      <a:endParaRPr lang="en-US" sz="1100" b="1"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solidFill>
                      <a:schemeClr val="accent2">
                        <a:lumMod val="20000"/>
                        <a:lumOff val="80000"/>
                      </a:schemeClr>
                    </a:solidFill>
                  </a:tcPr>
                </a:tc>
                <a:tc>
                  <a:txBody>
                    <a:bodyPr/>
                    <a:lstStyle/>
                    <a:p>
                      <a:pPr marL="0" marR="0">
                        <a:lnSpc>
                          <a:spcPct val="107000"/>
                        </a:lnSpc>
                        <a:spcBef>
                          <a:spcPts val="0"/>
                        </a:spcBef>
                        <a:spcAft>
                          <a:spcPts val="0"/>
                        </a:spcAft>
                      </a:pPr>
                      <a:r>
                        <a:rPr lang="en-US" sz="1100" b="1">
                          <a:effectLst/>
                          <a:latin typeface="Arial" panose="020B0604020202020204" pitchFamily="34" charset="0"/>
                          <a:cs typeface="Arial" panose="020B0604020202020204" pitchFamily="34" charset="0"/>
                        </a:rPr>
                        <a:t> Gauteng </a:t>
                      </a:r>
                      <a:endParaRPr lang="en-US" sz="1100" b="1">
                        <a:effectLst/>
                        <a:latin typeface="Arial" panose="020B0604020202020204" pitchFamily="34" charset="0"/>
                        <a:ea typeface="Calibri" panose="020F0502020204030204" pitchFamily="34" charset="0"/>
                        <a:cs typeface="Arial" panose="020B0604020202020204" pitchFamily="34" charset="0"/>
                      </a:endParaRPr>
                    </a:p>
                  </a:txBody>
                  <a:tcPr marL="0" marR="0" marT="0" marB="0">
                    <a:solidFill>
                      <a:schemeClr val="accent2">
                        <a:lumMod val="20000"/>
                        <a:lumOff val="80000"/>
                      </a:schemeClr>
                    </a:solidFill>
                  </a:tcPr>
                </a:tc>
                <a:tc gridSpan="3">
                  <a:txBody>
                    <a:bodyPr/>
                    <a:lstStyle/>
                    <a:p>
                      <a:pPr marL="0" marR="0">
                        <a:lnSpc>
                          <a:spcPct val="107000"/>
                        </a:lnSpc>
                        <a:spcBef>
                          <a:spcPts val="0"/>
                        </a:spcBef>
                        <a:spcAft>
                          <a:spcPts val="0"/>
                        </a:spcAft>
                      </a:pPr>
                      <a:r>
                        <a:rPr lang="en-US" sz="1100" b="1">
                          <a:effectLst/>
                          <a:latin typeface="Arial" panose="020B0604020202020204" pitchFamily="34" charset="0"/>
                          <a:cs typeface="Arial" panose="020B0604020202020204" pitchFamily="34" charset="0"/>
                        </a:rPr>
                        <a:t> VUT Main Campus, Vanderbijlpark </a:t>
                      </a:r>
                      <a:endParaRPr lang="en-US" sz="1100" b="1">
                        <a:effectLst/>
                        <a:latin typeface="Arial" panose="020B0604020202020204" pitchFamily="34" charset="0"/>
                        <a:ea typeface="Calibri" panose="020F0502020204030204" pitchFamily="34" charset="0"/>
                        <a:cs typeface="Arial" panose="020B0604020202020204" pitchFamily="34" charset="0"/>
                      </a:endParaRPr>
                    </a:p>
                  </a:txBody>
                  <a:tcPr marL="0" marR="0" marT="0" marB="0">
                    <a:solidFill>
                      <a:schemeClr val="accent2">
                        <a:lumMod val="20000"/>
                        <a:lumOff val="80000"/>
                      </a:schemeClr>
                    </a:solidFill>
                  </a:tcPr>
                </a:tc>
                <a:tc hMerge="1">
                  <a:txBody>
                    <a:bodyPr/>
                    <a:lstStyle/>
                    <a:p>
                      <a:endParaRPr lang="en-US"/>
                    </a:p>
                  </a:txBody>
                  <a:tcPr/>
                </a:tc>
                <a:tc hMerge="1">
                  <a:txBody>
                    <a:bodyPr/>
                    <a:lstStyle/>
                    <a:p>
                      <a:endParaRPr lang="en-US"/>
                    </a:p>
                  </a:txBody>
                  <a:tcPr/>
                </a:tc>
                <a:tc>
                  <a:txBody>
                    <a:bodyPr/>
                    <a:lstStyle/>
                    <a:p>
                      <a:pPr marL="0" marR="0">
                        <a:lnSpc>
                          <a:spcPct val="107000"/>
                        </a:lnSpc>
                        <a:spcBef>
                          <a:spcPts val="0"/>
                        </a:spcBef>
                        <a:spcAft>
                          <a:spcPts val="0"/>
                        </a:spcAft>
                      </a:pPr>
                      <a:r>
                        <a:rPr lang="en-US" sz="1100" b="1">
                          <a:effectLst/>
                          <a:latin typeface="Arial" panose="020B0604020202020204" pitchFamily="34" charset="0"/>
                          <a:cs typeface="Arial" panose="020B0604020202020204" pitchFamily="34" charset="0"/>
                        </a:rPr>
                        <a:t> 77 </a:t>
                      </a:r>
                      <a:endParaRPr lang="en-US" sz="1100" b="1">
                        <a:effectLst/>
                        <a:latin typeface="Arial" panose="020B0604020202020204" pitchFamily="34" charset="0"/>
                        <a:ea typeface="Calibri" panose="020F0502020204030204" pitchFamily="34" charset="0"/>
                        <a:cs typeface="Arial" panose="020B0604020202020204" pitchFamily="34" charset="0"/>
                      </a:endParaRPr>
                    </a:p>
                  </a:txBody>
                  <a:tcPr marL="0" marR="0" marT="0" marB="0">
                    <a:solidFill>
                      <a:schemeClr val="accent2">
                        <a:lumMod val="20000"/>
                        <a:lumOff val="80000"/>
                      </a:schemeClr>
                    </a:solidFill>
                  </a:tcPr>
                </a:tc>
                <a:extLst>
                  <a:ext uri="{0D108BD9-81ED-4DB2-BD59-A6C34878D82A}">
                    <a16:rowId xmlns="" xmlns:a16="http://schemas.microsoft.com/office/drawing/2014/main" val="10002"/>
                  </a:ext>
                </a:extLst>
              </a:tr>
              <a:tr h="727116">
                <a:tc rowSpan="2" gridSpan="2">
                  <a:txBody>
                    <a:bodyPr/>
                    <a:lstStyle/>
                    <a:p>
                      <a:pPr marL="0" marR="0">
                        <a:lnSpc>
                          <a:spcPct val="107000"/>
                        </a:lnSpc>
                        <a:spcBef>
                          <a:spcPts val="0"/>
                        </a:spcBef>
                        <a:spcAft>
                          <a:spcPts val="0"/>
                        </a:spcAft>
                      </a:pPr>
                      <a:r>
                        <a:rPr lang="en-US" sz="1100" b="1">
                          <a:effectLst/>
                          <a:latin typeface="Arial" panose="020B0604020202020204" pitchFamily="34" charset="0"/>
                          <a:cs typeface="Arial" panose="020B0604020202020204" pitchFamily="34" charset="0"/>
                        </a:rPr>
                        <a:t> 28 Feb-4 March 2022 </a:t>
                      </a:r>
                      <a:endParaRPr lang="en-US" sz="1100" b="1">
                        <a:effectLst/>
                        <a:latin typeface="Arial" panose="020B0604020202020204" pitchFamily="34" charset="0"/>
                        <a:ea typeface="Calibri" panose="020F0502020204030204" pitchFamily="34" charset="0"/>
                        <a:cs typeface="Arial" panose="020B0604020202020204" pitchFamily="34" charset="0"/>
                      </a:endParaRPr>
                    </a:p>
                  </a:txBody>
                  <a:tcPr marL="0" marR="0" marT="0" marB="0">
                    <a:solidFill>
                      <a:schemeClr val="accent2">
                        <a:lumMod val="20000"/>
                        <a:lumOff val="80000"/>
                      </a:schemeClr>
                    </a:solidFill>
                  </a:tcPr>
                </a:tc>
                <a:tc rowSpan="2" hMerge="1">
                  <a:txBody>
                    <a:bodyPr/>
                    <a:lstStyle/>
                    <a:p>
                      <a:endParaRPr lang="en-US"/>
                    </a:p>
                  </a:txBody>
                  <a:tcPr/>
                </a:tc>
                <a:tc>
                  <a:txBody>
                    <a:bodyPr/>
                    <a:lstStyle/>
                    <a:p>
                      <a:pPr marL="0" marR="0">
                        <a:lnSpc>
                          <a:spcPct val="107000"/>
                        </a:lnSpc>
                        <a:spcBef>
                          <a:spcPts val="0"/>
                        </a:spcBef>
                        <a:spcAft>
                          <a:spcPts val="0"/>
                        </a:spcAft>
                      </a:pPr>
                      <a:r>
                        <a:rPr lang="en-US" sz="1100" b="1" dirty="0">
                          <a:effectLst/>
                          <a:latin typeface="Arial" panose="020B0604020202020204" pitchFamily="34" charset="0"/>
                          <a:cs typeface="Arial" panose="020B0604020202020204" pitchFamily="34" charset="0"/>
                        </a:rPr>
                        <a:t> Vaal University of Technology </a:t>
                      </a:r>
                      <a:endParaRPr lang="en-US" sz="1100" b="1"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solidFill>
                      <a:schemeClr val="accent2">
                        <a:lumMod val="20000"/>
                        <a:lumOff val="80000"/>
                      </a:schemeClr>
                    </a:solidFill>
                  </a:tcPr>
                </a:tc>
                <a:tc>
                  <a:txBody>
                    <a:bodyPr/>
                    <a:lstStyle/>
                    <a:p>
                      <a:pPr marL="0" marR="0">
                        <a:lnSpc>
                          <a:spcPct val="107000"/>
                        </a:lnSpc>
                        <a:spcBef>
                          <a:spcPts val="0"/>
                        </a:spcBef>
                        <a:spcAft>
                          <a:spcPts val="0"/>
                        </a:spcAft>
                      </a:pPr>
                      <a:r>
                        <a:rPr lang="en-US" sz="1100" b="1" dirty="0">
                          <a:effectLst/>
                          <a:latin typeface="Arial" panose="020B0604020202020204" pitchFamily="34" charset="0"/>
                          <a:cs typeface="Arial" panose="020B0604020202020204" pitchFamily="34" charset="0"/>
                        </a:rPr>
                        <a:t> Gauteng </a:t>
                      </a:r>
                      <a:endParaRPr lang="en-US" sz="1100" b="1"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solidFill>
                      <a:schemeClr val="accent2">
                        <a:lumMod val="20000"/>
                        <a:lumOff val="80000"/>
                      </a:schemeClr>
                    </a:solidFill>
                  </a:tcPr>
                </a:tc>
                <a:tc gridSpan="3">
                  <a:txBody>
                    <a:bodyPr/>
                    <a:lstStyle/>
                    <a:p>
                      <a:pPr marL="0" marR="0">
                        <a:lnSpc>
                          <a:spcPct val="107000"/>
                        </a:lnSpc>
                        <a:spcBef>
                          <a:spcPts val="0"/>
                        </a:spcBef>
                        <a:spcAft>
                          <a:spcPts val="0"/>
                        </a:spcAft>
                      </a:pPr>
                      <a:r>
                        <a:rPr lang="en-US" sz="1100" b="1">
                          <a:effectLst/>
                          <a:latin typeface="Arial" panose="020B0604020202020204" pitchFamily="34" charset="0"/>
                          <a:cs typeface="Arial" panose="020B0604020202020204" pitchFamily="34" charset="0"/>
                        </a:rPr>
                        <a:t> VUT Main Campus, Vanderbijlpark </a:t>
                      </a:r>
                      <a:endParaRPr lang="en-US" sz="1100" b="1">
                        <a:effectLst/>
                        <a:latin typeface="Arial" panose="020B0604020202020204" pitchFamily="34" charset="0"/>
                        <a:ea typeface="Calibri" panose="020F0502020204030204" pitchFamily="34" charset="0"/>
                        <a:cs typeface="Arial" panose="020B0604020202020204" pitchFamily="34" charset="0"/>
                      </a:endParaRPr>
                    </a:p>
                  </a:txBody>
                  <a:tcPr marL="0" marR="0" marT="0" marB="0">
                    <a:solidFill>
                      <a:schemeClr val="accent2">
                        <a:lumMod val="20000"/>
                        <a:lumOff val="80000"/>
                      </a:schemeClr>
                    </a:solidFill>
                  </a:tcPr>
                </a:tc>
                <a:tc hMerge="1">
                  <a:txBody>
                    <a:bodyPr/>
                    <a:lstStyle/>
                    <a:p>
                      <a:endParaRPr lang="en-US"/>
                    </a:p>
                  </a:txBody>
                  <a:tcPr/>
                </a:tc>
                <a:tc hMerge="1">
                  <a:txBody>
                    <a:bodyPr/>
                    <a:lstStyle/>
                    <a:p>
                      <a:endParaRPr lang="en-US"/>
                    </a:p>
                  </a:txBody>
                  <a:tcPr/>
                </a:tc>
                <a:tc>
                  <a:txBody>
                    <a:bodyPr/>
                    <a:lstStyle/>
                    <a:p>
                      <a:pPr marL="0" marR="0">
                        <a:lnSpc>
                          <a:spcPct val="107000"/>
                        </a:lnSpc>
                        <a:spcBef>
                          <a:spcPts val="0"/>
                        </a:spcBef>
                        <a:spcAft>
                          <a:spcPts val="0"/>
                        </a:spcAft>
                      </a:pPr>
                      <a:r>
                        <a:rPr lang="en-US" sz="1100" b="1">
                          <a:effectLst/>
                          <a:latin typeface="Arial" panose="020B0604020202020204" pitchFamily="34" charset="0"/>
                          <a:cs typeface="Arial" panose="020B0604020202020204" pitchFamily="34" charset="0"/>
                        </a:rPr>
                        <a:t> 80 </a:t>
                      </a:r>
                      <a:endParaRPr lang="en-US" sz="1100" b="1">
                        <a:effectLst/>
                        <a:latin typeface="Arial" panose="020B0604020202020204" pitchFamily="34" charset="0"/>
                        <a:ea typeface="Calibri" panose="020F0502020204030204" pitchFamily="34" charset="0"/>
                        <a:cs typeface="Arial" panose="020B0604020202020204" pitchFamily="34" charset="0"/>
                      </a:endParaRPr>
                    </a:p>
                  </a:txBody>
                  <a:tcPr marL="0" marR="0" marT="0" marB="0">
                    <a:solidFill>
                      <a:schemeClr val="accent2">
                        <a:lumMod val="20000"/>
                        <a:lumOff val="80000"/>
                      </a:schemeClr>
                    </a:solidFill>
                  </a:tcPr>
                </a:tc>
                <a:extLst>
                  <a:ext uri="{0D108BD9-81ED-4DB2-BD59-A6C34878D82A}">
                    <a16:rowId xmlns="" xmlns:a16="http://schemas.microsoft.com/office/drawing/2014/main" val="10003"/>
                  </a:ext>
                </a:extLst>
              </a:tr>
              <a:tr h="559320">
                <a:tc gridSpan="2" vMerge="1">
                  <a:txBody>
                    <a:bodyPr/>
                    <a:lstStyle/>
                    <a:p>
                      <a:endParaRPr lang="en-US"/>
                    </a:p>
                  </a:txBody>
                  <a:tcPr/>
                </a:tc>
                <a:tc hMerge="1" vMerge="1">
                  <a:txBody>
                    <a:bodyPr/>
                    <a:lstStyle/>
                    <a:p>
                      <a:endParaRPr lang="en-US"/>
                    </a:p>
                  </a:txBody>
                  <a:tcPr/>
                </a:tc>
                <a:tc>
                  <a:txBody>
                    <a:bodyPr/>
                    <a:lstStyle/>
                    <a:p>
                      <a:pPr marL="0" marR="0">
                        <a:lnSpc>
                          <a:spcPct val="107000"/>
                        </a:lnSpc>
                        <a:spcBef>
                          <a:spcPts val="0"/>
                        </a:spcBef>
                        <a:spcAft>
                          <a:spcPts val="0"/>
                        </a:spcAft>
                      </a:pPr>
                      <a:r>
                        <a:rPr lang="en-US" sz="1100" b="1">
                          <a:effectLst/>
                          <a:latin typeface="Arial" panose="020B0604020202020204" pitchFamily="34" charset="0"/>
                          <a:cs typeface="Arial" panose="020B0604020202020204" pitchFamily="34" charset="0"/>
                        </a:rPr>
                        <a:t>Northwest west University</a:t>
                      </a:r>
                      <a:endParaRPr lang="en-US" sz="1100" b="1">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solidFill>
                      <a:schemeClr val="accent2">
                        <a:lumMod val="20000"/>
                        <a:lumOff val="80000"/>
                      </a:schemeClr>
                    </a:solidFill>
                  </a:tcPr>
                </a:tc>
                <a:tc>
                  <a:txBody>
                    <a:bodyPr/>
                    <a:lstStyle/>
                    <a:p>
                      <a:pPr marL="0" marR="0">
                        <a:lnSpc>
                          <a:spcPct val="107000"/>
                        </a:lnSpc>
                        <a:spcBef>
                          <a:spcPts val="0"/>
                        </a:spcBef>
                        <a:spcAft>
                          <a:spcPts val="0"/>
                        </a:spcAft>
                      </a:pPr>
                      <a:r>
                        <a:rPr lang="en-US" sz="1100" b="1">
                          <a:effectLst/>
                          <a:latin typeface="Arial" panose="020B0604020202020204" pitchFamily="34" charset="0"/>
                          <a:cs typeface="Arial" panose="020B0604020202020204" pitchFamily="34" charset="0"/>
                        </a:rPr>
                        <a:t>Northwest</a:t>
                      </a:r>
                      <a:endParaRPr lang="en-US" sz="1100" b="1">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solidFill>
                      <a:schemeClr val="accent2">
                        <a:lumMod val="20000"/>
                        <a:lumOff val="80000"/>
                      </a:schemeClr>
                    </a:solidFill>
                  </a:tcPr>
                </a:tc>
                <a:tc gridSpan="3">
                  <a:txBody>
                    <a:bodyPr/>
                    <a:lstStyle/>
                    <a:p>
                      <a:pPr marL="0" marR="0">
                        <a:lnSpc>
                          <a:spcPct val="107000"/>
                        </a:lnSpc>
                        <a:spcBef>
                          <a:spcPts val="0"/>
                        </a:spcBef>
                        <a:spcAft>
                          <a:spcPts val="0"/>
                        </a:spcAft>
                      </a:pPr>
                      <a:r>
                        <a:rPr lang="en-US" sz="1100" b="1" dirty="0">
                          <a:effectLst/>
                          <a:latin typeface="Arial" panose="020B0604020202020204" pitchFamily="34" charset="0"/>
                          <a:cs typeface="Arial" panose="020B0604020202020204" pitchFamily="34" charset="0"/>
                        </a:rPr>
                        <a:t>Mafikeng Campus</a:t>
                      </a:r>
                      <a:endParaRPr lang="en-US" sz="1100" b="1"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solidFill>
                      <a:schemeClr val="accent2">
                        <a:lumMod val="20000"/>
                        <a:lumOff val="80000"/>
                      </a:schemeClr>
                    </a:solidFill>
                  </a:tcPr>
                </a:tc>
                <a:tc hMerge="1">
                  <a:txBody>
                    <a:bodyPr/>
                    <a:lstStyle/>
                    <a:p>
                      <a:endParaRPr lang="en-US"/>
                    </a:p>
                  </a:txBody>
                  <a:tcPr/>
                </a:tc>
                <a:tc hMerge="1">
                  <a:txBody>
                    <a:bodyPr/>
                    <a:lstStyle/>
                    <a:p>
                      <a:endParaRPr lang="en-US"/>
                    </a:p>
                  </a:txBody>
                  <a:tcPr/>
                </a:tc>
                <a:tc>
                  <a:txBody>
                    <a:bodyPr/>
                    <a:lstStyle/>
                    <a:p>
                      <a:pPr marL="0" marR="0">
                        <a:lnSpc>
                          <a:spcPct val="107000"/>
                        </a:lnSpc>
                        <a:spcBef>
                          <a:spcPts val="0"/>
                        </a:spcBef>
                        <a:spcAft>
                          <a:spcPts val="0"/>
                        </a:spcAft>
                      </a:pPr>
                      <a:r>
                        <a:rPr lang="en-US" sz="1100" b="1">
                          <a:effectLst/>
                          <a:latin typeface="Arial" panose="020B0604020202020204" pitchFamily="34" charset="0"/>
                          <a:cs typeface="Arial" panose="020B0604020202020204" pitchFamily="34" charset="0"/>
                        </a:rPr>
                        <a:t>47</a:t>
                      </a:r>
                      <a:endParaRPr lang="en-US" sz="1100" b="1">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solidFill>
                      <a:schemeClr val="accent2">
                        <a:lumMod val="20000"/>
                        <a:lumOff val="80000"/>
                      </a:schemeClr>
                    </a:solidFill>
                  </a:tcPr>
                </a:tc>
                <a:extLst>
                  <a:ext uri="{0D108BD9-81ED-4DB2-BD59-A6C34878D82A}">
                    <a16:rowId xmlns="" xmlns:a16="http://schemas.microsoft.com/office/drawing/2014/main" val="10004"/>
                  </a:ext>
                </a:extLst>
              </a:tr>
              <a:tr h="671185">
                <a:tc rowSpan="7" gridSpan="2">
                  <a:txBody>
                    <a:bodyPr/>
                    <a:lstStyle/>
                    <a:p>
                      <a:pPr marL="0" marR="0">
                        <a:lnSpc>
                          <a:spcPct val="107000"/>
                        </a:lnSpc>
                        <a:spcBef>
                          <a:spcPts val="0"/>
                        </a:spcBef>
                        <a:spcAft>
                          <a:spcPts val="0"/>
                        </a:spcAft>
                      </a:pPr>
                      <a:r>
                        <a:rPr lang="en-US" sz="1100" b="1" dirty="0">
                          <a:effectLst/>
                          <a:latin typeface="Arial" panose="020B0604020202020204" pitchFamily="34" charset="0"/>
                          <a:cs typeface="Arial" panose="020B0604020202020204" pitchFamily="34" charset="0"/>
                        </a:rPr>
                        <a:t> 7 Mar</a:t>
                      </a:r>
                      <a:r>
                        <a:rPr lang="en-US" sz="1100" b="1" baseline="0" dirty="0">
                          <a:effectLst/>
                          <a:latin typeface="Arial" panose="020B0604020202020204" pitchFamily="34" charset="0"/>
                          <a:cs typeface="Arial" panose="020B0604020202020204" pitchFamily="34" charset="0"/>
                        </a:rPr>
                        <a:t> – 12 Mar 2022</a:t>
                      </a:r>
                      <a:endParaRPr lang="en-US" sz="1100" b="1"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solidFill>
                      <a:schemeClr val="accent2">
                        <a:lumMod val="20000"/>
                        <a:lumOff val="80000"/>
                      </a:schemeClr>
                    </a:solidFill>
                  </a:tcPr>
                </a:tc>
                <a:tc rowSpan="7" hMerge="1">
                  <a:txBody>
                    <a:bodyPr/>
                    <a:lstStyle/>
                    <a:p>
                      <a:endParaRPr lang="en-US"/>
                    </a:p>
                  </a:txBody>
                  <a:tcPr/>
                </a:tc>
                <a:tc>
                  <a:txBody>
                    <a:bodyPr/>
                    <a:lstStyle/>
                    <a:p>
                      <a:pPr marL="0" marR="0">
                        <a:lnSpc>
                          <a:spcPct val="107000"/>
                        </a:lnSpc>
                        <a:spcBef>
                          <a:spcPts val="0"/>
                        </a:spcBef>
                        <a:spcAft>
                          <a:spcPts val="0"/>
                        </a:spcAft>
                      </a:pPr>
                      <a:r>
                        <a:rPr lang="en-US" sz="1100" b="1">
                          <a:effectLst/>
                          <a:latin typeface="Arial" panose="020B0604020202020204" pitchFamily="34" charset="0"/>
                          <a:cs typeface="Arial" panose="020B0604020202020204" pitchFamily="34" charset="0"/>
                        </a:rPr>
                        <a:t>Vaal University of Technology</a:t>
                      </a:r>
                      <a:endParaRPr lang="en-US" sz="1100" b="1">
                        <a:effectLst/>
                        <a:latin typeface="Arial" panose="020B0604020202020204" pitchFamily="34" charset="0"/>
                        <a:ea typeface="Calibri" panose="020F0502020204030204" pitchFamily="34" charset="0"/>
                        <a:cs typeface="Arial" panose="020B0604020202020204" pitchFamily="34" charset="0"/>
                      </a:endParaRPr>
                    </a:p>
                  </a:txBody>
                  <a:tcPr marL="0" marR="0" marT="0" marB="0">
                    <a:solidFill>
                      <a:schemeClr val="accent2">
                        <a:lumMod val="20000"/>
                        <a:lumOff val="80000"/>
                      </a:schemeClr>
                    </a:solidFill>
                  </a:tcPr>
                </a:tc>
                <a:tc>
                  <a:txBody>
                    <a:bodyPr/>
                    <a:lstStyle/>
                    <a:p>
                      <a:pPr marL="0" marR="0">
                        <a:lnSpc>
                          <a:spcPct val="107000"/>
                        </a:lnSpc>
                        <a:spcBef>
                          <a:spcPts val="0"/>
                        </a:spcBef>
                        <a:spcAft>
                          <a:spcPts val="0"/>
                        </a:spcAft>
                      </a:pPr>
                      <a:r>
                        <a:rPr lang="en-US" sz="1100" b="1">
                          <a:effectLst/>
                          <a:latin typeface="Arial" panose="020B0604020202020204" pitchFamily="34" charset="0"/>
                          <a:cs typeface="Arial" panose="020B0604020202020204" pitchFamily="34" charset="0"/>
                        </a:rPr>
                        <a:t>Gauteng</a:t>
                      </a:r>
                      <a:endParaRPr lang="en-US" sz="1100" b="1">
                        <a:effectLst/>
                        <a:latin typeface="Arial" panose="020B0604020202020204" pitchFamily="34" charset="0"/>
                        <a:ea typeface="Calibri" panose="020F0502020204030204" pitchFamily="34" charset="0"/>
                        <a:cs typeface="Arial" panose="020B0604020202020204" pitchFamily="34" charset="0"/>
                      </a:endParaRPr>
                    </a:p>
                  </a:txBody>
                  <a:tcPr marL="0" marR="0" marT="0" marB="0">
                    <a:solidFill>
                      <a:schemeClr val="accent2">
                        <a:lumMod val="20000"/>
                        <a:lumOff val="80000"/>
                      </a:schemeClr>
                    </a:solidFill>
                  </a:tcPr>
                </a:tc>
                <a:tc gridSpan="3">
                  <a:txBody>
                    <a:bodyPr/>
                    <a:lstStyle/>
                    <a:p>
                      <a:pPr marL="0" marR="0">
                        <a:lnSpc>
                          <a:spcPct val="107000"/>
                        </a:lnSpc>
                        <a:spcBef>
                          <a:spcPts val="0"/>
                        </a:spcBef>
                        <a:spcAft>
                          <a:spcPts val="0"/>
                        </a:spcAft>
                      </a:pPr>
                      <a:r>
                        <a:rPr lang="en-US" sz="1100" b="1" dirty="0">
                          <a:effectLst/>
                          <a:latin typeface="Arial" panose="020B0604020202020204" pitchFamily="34" charset="0"/>
                          <a:cs typeface="Arial" panose="020B0604020202020204" pitchFamily="34" charset="0"/>
                        </a:rPr>
                        <a:t>VUT Main Campus </a:t>
                      </a:r>
                      <a:r>
                        <a:rPr lang="en-US" sz="1100" b="1" dirty="0" err="1">
                          <a:effectLst/>
                          <a:latin typeface="Arial" panose="020B0604020202020204" pitchFamily="34" charset="0"/>
                          <a:cs typeface="Arial" panose="020B0604020202020204" pitchFamily="34" charset="0"/>
                        </a:rPr>
                        <a:t>Vanderbijlpark</a:t>
                      </a:r>
                      <a:endParaRPr lang="en-US" sz="1100" b="1"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solidFill>
                      <a:schemeClr val="accent2">
                        <a:lumMod val="20000"/>
                        <a:lumOff val="80000"/>
                      </a:schemeClr>
                    </a:solidFill>
                  </a:tcPr>
                </a:tc>
                <a:tc hMerge="1">
                  <a:txBody>
                    <a:bodyPr/>
                    <a:lstStyle/>
                    <a:p>
                      <a:endParaRPr lang="en-US"/>
                    </a:p>
                  </a:txBody>
                  <a:tcPr/>
                </a:tc>
                <a:tc hMerge="1">
                  <a:txBody>
                    <a:bodyPr/>
                    <a:lstStyle/>
                    <a:p>
                      <a:endParaRPr lang="en-US"/>
                    </a:p>
                  </a:txBody>
                  <a:tcPr/>
                </a:tc>
                <a:tc>
                  <a:txBody>
                    <a:bodyPr/>
                    <a:lstStyle/>
                    <a:p>
                      <a:pPr marL="0" marR="0">
                        <a:lnSpc>
                          <a:spcPct val="107000"/>
                        </a:lnSpc>
                        <a:spcBef>
                          <a:spcPts val="0"/>
                        </a:spcBef>
                        <a:spcAft>
                          <a:spcPts val="0"/>
                        </a:spcAft>
                      </a:pPr>
                      <a:r>
                        <a:rPr lang="en-US" sz="1100" b="1">
                          <a:effectLst/>
                          <a:latin typeface="Arial" panose="020B0604020202020204" pitchFamily="34" charset="0"/>
                          <a:cs typeface="Arial" panose="020B0604020202020204" pitchFamily="34" charset="0"/>
                        </a:rPr>
                        <a:t>120</a:t>
                      </a:r>
                      <a:endParaRPr lang="en-US" sz="1100" b="1">
                        <a:effectLst/>
                        <a:latin typeface="Arial" panose="020B0604020202020204" pitchFamily="34" charset="0"/>
                        <a:ea typeface="Calibri" panose="020F0502020204030204" pitchFamily="34" charset="0"/>
                        <a:cs typeface="Arial" panose="020B0604020202020204" pitchFamily="34" charset="0"/>
                      </a:endParaRPr>
                    </a:p>
                  </a:txBody>
                  <a:tcPr marL="0" marR="0" marT="0" marB="0">
                    <a:solidFill>
                      <a:schemeClr val="accent2">
                        <a:lumMod val="20000"/>
                        <a:lumOff val="80000"/>
                      </a:schemeClr>
                    </a:solidFill>
                  </a:tcPr>
                </a:tc>
                <a:extLst>
                  <a:ext uri="{0D108BD9-81ED-4DB2-BD59-A6C34878D82A}">
                    <a16:rowId xmlns="" xmlns:a16="http://schemas.microsoft.com/office/drawing/2014/main" val="10005"/>
                  </a:ext>
                </a:extLst>
              </a:tr>
              <a:tr h="559320">
                <a:tc gridSpan="2" vMerge="1">
                  <a:txBody>
                    <a:bodyPr/>
                    <a:lstStyle/>
                    <a:p>
                      <a:endParaRPr lang="en-US"/>
                    </a:p>
                  </a:txBody>
                  <a:tcPr/>
                </a:tc>
                <a:tc hMerge="1" vMerge="1">
                  <a:txBody>
                    <a:bodyPr/>
                    <a:lstStyle/>
                    <a:p>
                      <a:endParaRPr lang="en-US"/>
                    </a:p>
                  </a:txBody>
                  <a:tcPr/>
                </a:tc>
                <a:tc>
                  <a:txBody>
                    <a:bodyPr/>
                    <a:lstStyle/>
                    <a:p>
                      <a:pPr marL="0" marR="0">
                        <a:lnSpc>
                          <a:spcPct val="107000"/>
                        </a:lnSpc>
                        <a:spcBef>
                          <a:spcPts val="0"/>
                        </a:spcBef>
                        <a:spcAft>
                          <a:spcPts val="0"/>
                        </a:spcAft>
                      </a:pPr>
                      <a:r>
                        <a:rPr lang="en-US" sz="1100" b="1">
                          <a:effectLst/>
                          <a:latin typeface="Arial" panose="020B0604020202020204" pitchFamily="34" charset="0"/>
                          <a:cs typeface="Arial" panose="020B0604020202020204" pitchFamily="34" charset="0"/>
                        </a:rPr>
                        <a:t>University of Mpumalanga</a:t>
                      </a:r>
                      <a:endParaRPr lang="en-US" sz="1100" b="1">
                        <a:effectLst/>
                        <a:latin typeface="Arial" panose="020B0604020202020204" pitchFamily="34" charset="0"/>
                        <a:ea typeface="Calibri" panose="020F0502020204030204" pitchFamily="34" charset="0"/>
                        <a:cs typeface="Arial" panose="020B0604020202020204" pitchFamily="34" charset="0"/>
                      </a:endParaRPr>
                    </a:p>
                  </a:txBody>
                  <a:tcPr marL="0" marR="0" marT="0" marB="0">
                    <a:solidFill>
                      <a:schemeClr val="accent2">
                        <a:lumMod val="20000"/>
                        <a:lumOff val="80000"/>
                      </a:schemeClr>
                    </a:solidFill>
                  </a:tcPr>
                </a:tc>
                <a:tc>
                  <a:txBody>
                    <a:bodyPr/>
                    <a:lstStyle/>
                    <a:p>
                      <a:pPr marL="0" marR="0">
                        <a:lnSpc>
                          <a:spcPct val="107000"/>
                        </a:lnSpc>
                        <a:spcBef>
                          <a:spcPts val="0"/>
                        </a:spcBef>
                        <a:spcAft>
                          <a:spcPts val="0"/>
                        </a:spcAft>
                      </a:pPr>
                      <a:r>
                        <a:rPr lang="en-US" sz="1100" b="1">
                          <a:effectLst/>
                          <a:latin typeface="Arial" panose="020B0604020202020204" pitchFamily="34" charset="0"/>
                          <a:cs typeface="Arial" panose="020B0604020202020204" pitchFamily="34" charset="0"/>
                        </a:rPr>
                        <a:t>Mpumalanga</a:t>
                      </a:r>
                      <a:endParaRPr lang="en-US" sz="1100" b="1">
                        <a:effectLst/>
                        <a:latin typeface="Arial" panose="020B0604020202020204" pitchFamily="34" charset="0"/>
                        <a:ea typeface="Calibri" panose="020F0502020204030204" pitchFamily="34" charset="0"/>
                        <a:cs typeface="Arial" panose="020B0604020202020204" pitchFamily="34" charset="0"/>
                      </a:endParaRPr>
                    </a:p>
                  </a:txBody>
                  <a:tcPr marL="0" marR="0" marT="0" marB="0">
                    <a:solidFill>
                      <a:schemeClr val="accent2">
                        <a:lumMod val="20000"/>
                        <a:lumOff val="80000"/>
                      </a:schemeClr>
                    </a:solidFill>
                  </a:tcPr>
                </a:tc>
                <a:tc gridSpan="3">
                  <a:txBody>
                    <a:bodyPr/>
                    <a:lstStyle/>
                    <a:p>
                      <a:pPr marL="0" marR="0">
                        <a:lnSpc>
                          <a:spcPct val="107000"/>
                        </a:lnSpc>
                        <a:spcBef>
                          <a:spcPts val="0"/>
                        </a:spcBef>
                        <a:spcAft>
                          <a:spcPts val="0"/>
                        </a:spcAft>
                      </a:pPr>
                      <a:r>
                        <a:rPr lang="en-US" sz="1100" b="1" dirty="0" err="1">
                          <a:effectLst/>
                          <a:latin typeface="Arial" panose="020B0604020202020204" pitchFamily="34" charset="0"/>
                          <a:cs typeface="Arial" panose="020B0604020202020204" pitchFamily="34" charset="0"/>
                        </a:rPr>
                        <a:t>Mbombela</a:t>
                      </a:r>
                      <a:r>
                        <a:rPr lang="en-US" sz="1100" b="1" dirty="0">
                          <a:effectLst/>
                          <a:latin typeface="Arial" panose="020B0604020202020204" pitchFamily="34" charset="0"/>
                          <a:cs typeface="Arial" panose="020B0604020202020204" pitchFamily="34" charset="0"/>
                        </a:rPr>
                        <a:t> Campus Building 5</a:t>
                      </a:r>
                      <a:endParaRPr lang="en-US" sz="1100" b="1"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solidFill>
                      <a:schemeClr val="accent2">
                        <a:lumMod val="20000"/>
                        <a:lumOff val="80000"/>
                      </a:schemeClr>
                    </a:solidFill>
                  </a:tcPr>
                </a:tc>
                <a:tc hMerge="1">
                  <a:txBody>
                    <a:bodyPr/>
                    <a:lstStyle/>
                    <a:p>
                      <a:endParaRPr lang="en-US"/>
                    </a:p>
                  </a:txBody>
                  <a:tcPr/>
                </a:tc>
                <a:tc hMerge="1">
                  <a:txBody>
                    <a:bodyPr/>
                    <a:lstStyle/>
                    <a:p>
                      <a:endParaRPr lang="en-US"/>
                    </a:p>
                  </a:txBody>
                  <a:tcPr/>
                </a:tc>
                <a:tc>
                  <a:txBody>
                    <a:bodyPr/>
                    <a:lstStyle/>
                    <a:p>
                      <a:pPr marL="0" marR="0">
                        <a:lnSpc>
                          <a:spcPct val="107000"/>
                        </a:lnSpc>
                        <a:spcBef>
                          <a:spcPts val="0"/>
                        </a:spcBef>
                        <a:spcAft>
                          <a:spcPts val="0"/>
                        </a:spcAft>
                      </a:pPr>
                      <a:r>
                        <a:rPr lang="en-US" sz="1100" b="1">
                          <a:effectLst/>
                          <a:latin typeface="Arial" panose="020B0604020202020204" pitchFamily="34" charset="0"/>
                          <a:cs typeface="Arial" panose="020B0604020202020204" pitchFamily="34" charset="0"/>
                        </a:rPr>
                        <a:t>43</a:t>
                      </a:r>
                      <a:endParaRPr lang="en-US" sz="1100" b="1">
                        <a:effectLst/>
                        <a:latin typeface="Arial" panose="020B0604020202020204" pitchFamily="34" charset="0"/>
                        <a:ea typeface="Calibri" panose="020F0502020204030204" pitchFamily="34" charset="0"/>
                        <a:cs typeface="Arial" panose="020B0604020202020204" pitchFamily="34" charset="0"/>
                      </a:endParaRPr>
                    </a:p>
                  </a:txBody>
                  <a:tcPr marL="0" marR="0" marT="0" marB="0">
                    <a:solidFill>
                      <a:schemeClr val="accent2">
                        <a:lumMod val="20000"/>
                        <a:lumOff val="80000"/>
                      </a:schemeClr>
                    </a:solidFill>
                  </a:tcPr>
                </a:tc>
                <a:extLst>
                  <a:ext uri="{0D108BD9-81ED-4DB2-BD59-A6C34878D82A}">
                    <a16:rowId xmlns="" xmlns:a16="http://schemas.microsoft.com/office/drawing/2014/main" val="10006"/>
                  </a:ext>
                </a:extLst>
              </a:tr>
              <a:tr h="503390">
                <a:tc gridSpan="2" vMerge="1">
                  <a:txBody>
                    <a:bodyPr/>
                    <a:lstStyle/>
                    <a:p>
                      <a:endParaRPr lang="en-US"/>
                    </a:p>
                  </a:txBody>
                  <a:tcPr/>
                </a:tc>
                <a:tc hMerge="1" vMerge="1">
                  <a:txBody>
                    <a:bodyPr/>
                    <a:lstStyle/>
                    <a:p>
                      <a:endParaRPr lang="en-US"/>
                    </a:p>
                  </a:txBody>
                  <a:tcPr/>
                </a:tc>
                <a:tc>
                  <a:txBody>
                    <a:bodyPr/>
                    <a:lstStyle/>
                    <a:p>
                      <a:pPr marL="0" marR="0">
                        <a:lnSpc>
                          <a:spcPct val="107000"/>
                        </a:lnSpc>
                        <a:spcBef>
                          <a:spcPts val="0"/>
                        </a:spcBef>
                        <a:spcAft>
                          <a:spcPts val="0"/>
                        </a:spcAft>
                      </a:pPr>
                      <a:r>
                        <a:rPr lang="en-US" sz="1100" b="1">
                          <a:effectLst/>
                          <a:latin typeface="Arial" panose="020B0604020202020204" pitchFamily="34" charset="0"/>
                          <a:cs typeface="Arial" panose="020B0604020202020204" pitchFamily="34" charset="0"/>
                        </a:rPr>
                        <a:t>University of Limpopo</a:t>
                      </a:r>
                      <a:endParaRPr lang="en-US" sz="1100" b="1">
                        <a:effectLst/>
                        <a:latin typeface="Arial" panose="020B0604020202020204" pitchFamily="34" charset="0"/>
                        <a:ea typeface="Calibri" panose="020F0502020204030204" pitchFamily="34" charset="0"/>
                        <a:cs typeface="Arial" panose="020B0604020202020204" pitchFamily="34" charset="0"/>
                      </a:endParaRPr>
                    </a:p>
                  </a:txBody>
                  <a:tcPr marL="0" marR="0" marT="0" marB="0">
                    <a:solidFill>
                      <a:schemeClr val="accent2">
                        <a:lumMod val="20000"/>
                        <a:lumOff val="80000"/>
                      </a:schemeClr>
                    </a:solidFill>
                  </a:tcPr>
                </a:tc>
                <a:tc>
                  <a:txBody>
                    <a:bodyPr/>
                    <a:lstStyle/>
                    <a:p>
                      <a:pPr marL="0" marR="0">
                        <a:lnSpc>
                          <a:spcPct val="107000"/>
                        </a:lnSpc>
                        <a:spcBef>
                          <a:spcPts val="0"/>
                        </a:spcBef>
                        <a:spcAft>
                          <a:spcPts val="0"/>
                        </a:spcAft>
                      </a:pPr>
                      <a:r>
                        <a:rPr lang="en-US" sz="1100" b="1">
                          <a:effectLst/>
                          <a:latin typeface="Arial" panose="020B0604020202020204" pitchFamily="34" charset="0"/>
                          <a:cs typeface="Arial" panose="020B0604020202020204" pitchFamily="34" charset="0"/>
                        </a:rPr>
                        <a:t>Limpopo</a:t>
                      </a:r>
                      <a:endParaRPr lang="en-US" sz="1100" b="1">
                        <a:effectLst/>
                        <a:latin typeface="Arial" panose="020B0604020202020204" pitchFamily="34" charset="0"/>
                        <a:ea typeface="Calibri" panose="020F0502020204030204" pitchFamily="34" charset="0"/>
                        <a:cs typeface="Arial" panose="020B0604020202020204" pitchFamily="34" charset="0"/>
                      </a:endParaRPr>
                    </a:p>
                  </a:txBody>
                  <a:tcPr marL="0" marR="0" marT="0" marB="0">
                    <a:solidFill>
                      <a:schemeClr val="accent2">
                        <a:lumMod val="20000"/>
                        <a:lumOff val="80000"/>
                      </a:schemeClr>
                    </a:solidFill>
                  </a:tcPr>
                </a:tc>
                <a:tc gridSpan="3">
                  <a:txBody>
                    <a:bodyPr/>
                    <a:lstStyle/>
                    <a:p>
                      <a:pPr marL="0" marR="0">
                        <a:lnSpc>
                          <a:spcPct val="107000"/>
                        </a:lnSpc>
                        <a:spcBef>
                          <a:spcPts val="0"/>
                        </a:spcBef>
                        <a:spcAft>
                          <a:spcPts val="0"/>
                        </a:spcAft>
                      </a:pPr>
                      <a:r>
                        <a:rPr lang="en-US" sz="1100" b="1" dirty="0">
                          <a:effectLst/>
                          <a:latin typeface="Arial" panose="020B0604020202020204" pitchFamily="34" charset="0"/>
                          <a:cs typeface="Arial" panose="020B0604020202020204" pitchFamily="34" charset="0"/>
                        </a:rPr>
                        <a:t>UL Main Campus </a:t>
                      </a:r>
                      <a:r>
                        <a:rPr lang="en-US" sz="1100" b="1" dirty="0" err="1">
                          <a:effectLst/>
                          <a:latin typeface="Arial" panose="020B0604020202020204" pitchFamily="34" charset="0"/>
                          <a:cs typeface="Arial" panose="020B0604020202020204" pitchFamily="34" charset="0"/>
                        </a:rPr>
                        <a:t>Turfloop</a:t>
                      </a:r>
                      <a:endParaRPr lang="en-US" sz="1100" b="1"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solidFill>
                      <a:schemeClr val="accent2">
                        <a:lumMod val="20000"/>
                        <a:lumOff val="80000"/>
                      </a:schemeClr>
                    </a:solidFill>
                  </a:tcPr>
                </a:tc>
                <a:tc hMerge="1">
                  <a:txBody>
                    <a:bodyPr/>
                    <a:lstStyle/>
                    <a:p>
                      <a:endParaRPr lang="en-US"/>
                    </a:p>
                  </a:txBody>
                  <a:tcPr/>
                </a:tc>
                <a:tc hMerge="1">
                  <a:txBody>
                    <a:bodyPr/>
                    <a:lstStyle/>
                    <a:p>
                      <a:endParaRPr lang="en-US"/>
                    </a:p>
                  </a:txBody>
                  <a:tcPr/>
                </a:tc>
                <a:tc>
                  <a:txBody>
                    <a:bodyPr/>
                    <a:lstStyle/>
                    <a:p>
                      <a:pPr marL="0" marR="0">
                        <a:lnSpc>
                          <a:spcPct val="107000"/>
                        </a:lnSpc>
                        <a:spcBef>
                          <a:spcPts val="0"/>
                        </a:spcBef>
                        <a:spcAft>
                          <a:spcPts val="0"/>
                        </a:spcAft>
                      </a:pPr>
                      <a:r>
                        <a:rPr lang="en-US" sz="1100" b="1">
                          <a:effectLst/>
                          <a:latin typeface="Arial" panose="020B0604020202020204" pitchFamily="34" charset="0"/>
                          <a:cs typeface="Arial" panose="020B0604020202020204" pitchFamily="34" charset="0"/>
                        </a:rPr>
                        <a:t>60</a:t>
                      </a:r>
                      <a:endParaRPr lang="en-US" sz="1100" b="1">
                        <a:effectLst/>
                        <a:latin typeface="Arial" panose="020B0604020202020204" pitchFamily="34" charset="0"/>
                        <a:ea typeface="Calibri" panose="020F0502020204030204" pitchFamily="34" charset="0"/>
                        <a:cs typeface="Arial" panose="020B0604020202020204" pitchFamily="34" charset="0"/>
                      </a:endParaRPr>
                    </a:p>
                  </a:txBody>
                  <a:tcPr marL="0" marR="0" marT="0" marB="0">
                    <a:solidFill>
                      <a:schemeClr val="accent2">
                        <a:lumMod val="20000"/>
                        <a:lumOff val="80000"/>
                      </a:schemeClr>
                    </a:solidFill>
                  </a:tcPr>
                </a:tc>
                <a:extLst>
                  <a:ext uri="{0D108BD9-81ED-4DB2-BD59-A6C34878D82A}">
                    <a16:rowId xmlns="" xmlns:a16="http://schemas.microsoft.com/office/drawing/2014/main" val="10007"/>
                  </a:ext>
                </a:extLst>
              </a:tr>
              <a:tr h="447456">
                <a:tc gridSpan="2" vMerge="1">
                  <a:txBody>
                    <a:bodyPr/>
                    <a:lstStyle/>
                    <a:p>
                      <a:endParaRPr lang="en-US"/>
                    </a:p>
                  </a:txBody>
                  <a:tcPr/>
                </a:tc>
                <a:tc hMerge="1" vMerge="1">
                  <a:txBody>
                    <a:bodyPr/>
                    <a:lstStyle/>
                    <a:p>
                      <a:endParaRPr lang="en-US"/>
                    </a:p>
                  </a:txBody>
                  <a:tcPr/>
                </a:tc>
                <a:tc rowSpan="3">
                  <a:txBody>
                    <a:bodyPr/>
                    <a:lstStyle/>
                    <a:p>
                      <a:pPr marL="0" marR="0">
                        <a:lnSpc>
                          <a:spcPct val="107000"/>
                        </a:lnSpc>
                        <a:spcBef>
                          <a:spcPts val="0"/>
                        </a:spcBef>
                        <a:spcAft>
                          <a:spcPts val="0"/>
                        </a:spcAft>
                      </a:pPr>
                      <a:r>
                        <a:rPr lang="en-US" sz="1100" b="1">
                          <a:effectLst/>
                          <a:latin typeface="Arial" panose="020B0604020202020204" pitchFamily="34" charset="0"/>
                          <a:cs typeface="Arial" panose="020B0604020202020204" pitchFamily="34" charset="0"/>
                        </a:rPr>
                        <a:t>University of Western Cape</a:t>
                      </a:r>
                      <a:endParaRPr lang="en-US" sz="1100" b="1">
                        <a:effectLst/>
                        <a:latin typeface="Arial" panose="020B0604020202020204" pitchFamily="34" charset="0"/>
                        <a:ea typeface="Calibri" panose="020F0502020204030204" pitchFamily="34" charset="0"/>
                        <a:cs typeface="Arial" panose="020B0604020202020204" pitchFamily="34" charset="0"/>
                      </a:endParaRPr>
                    </a:p>
                  </a:txBody>
                  <a:tcPr marL="0" marR="0" marT="0" marB="0">
                    <a:solidFill>
                      <a:schemeClr val="accent2">
                        <a:lumMod val="20000"/>
                        <a:lumOff val="80000"/>
                      </a:schemeClr>
                    </a:solidFill>
                  </a:tcPr>
                </a:tc>
                <a:tc>
                  <a:txBody>
                    <a:bodyPr/>
                    <a:lstStyle/>
                    <a:p>
                      <a:pPr marL="0" marR="0">
                        <a:lnSpc>
                          <a:spcPct val="107000"/>
                        </a:lnSpc>
                        <a:spcBef>
                          <a:spcPts val="0"/>
                        </a:spcBef>
                        <a:spcAft>
                          <a:spcPts val="0"/>
                        </a:spcAft>
                      </a:pPr>
                      <a:r>
                        <a:rPr lang="en-US" sz="1100" b="1">
                          <a:effectLst/>
                          <a:latin typeface="Arial" panose="020B0604020202020204" pitchFamily="34" charset="0"/>
                          <a:cs typeface="Arial" panose="020B0604020202020204" pitchFamily="34" charset="0"/>
                        </a:rPr>
                        <a:t>Western Cape</a:t>
                      </a:r>
                      <a:endParaRPr lang="en-US" sz="1100" b="1">
                        <a:effectLst/>
                        <a:latin typeface="Arial" panose="020B0604020202020204" pitchFamily="34" charset="0"/>
                        <a:ea typeface="Calibri" panose="020F0502020204030204" pitchFamily="34" charset="0"/>
                        <a:cs typeface="Arial" panose="020B0604020202020204" pitchFamily="34" charset="0"/>
                      </a:endParaRPr>
                    </a:p>
                  </a:txBody>
                  <a:tcPr marL="0" marR="0" marT="0" marB="0">
                    <a:solidFill>
                      <a:schemeClr val="accent2">
                        <a:lumMod val="20000"/>
                        <a:lumOff val="80000"/>
                      </a:schemeClr>
                    </a:solidFill>
                  </a:tcPr>
                </a:tc>
                <a:tc gridSpan="3">
                  <a:txBody>
                    <a:bodyPr/>
                    <a:lstStyle/>
                    <a:p>
                      <a:pPr marL="0" marR="0">
                        <a:lnSpc>
                          <a:spcPct val="107000"/>
                        </a:lnSpc>
                        <a:spcBef>
                          <a:spcPts val="0"/>
                        </a:spcBef>
                        <a:spcAft>
                          <a:spcPts val="0"/>
                        </a:spcAft>
                      </a:pPr>
                      <a:r>
                        <a:rPr lang="en-US" sz="1100" b="1" dirty="0">
                          <a:effectLst/>
                          <a:latin typeface="Arial" panose="020B0604020202020204" pitchFamily="34" charset="0"/>
                          <a:cs typeface="Arial" panose="020B0604020202020204" pitchFamily="34" charset="0"/>
                        </a:rPr>
                        <a:t>Community women Action Van </a:t>
                      </a:r>
                      <a:r>
                        <a:rPr lang="en-US" sz="1100" b="1" dirty="0" err="1">
                          <a:effectLst/>
                          <a:latin typeface="Arial" panose="020B0604020202020204" pitchFamily="34" charset="0"/>
                          <a:cs typeface="Arial" panose="020B0604020202020204" pitchFamily="34" charset="0"/>
                        </a:rPr>
                        <a:t>Riebeek</a:t>
                      </a:r>
                      <a:r>
                        <a:rPr lang="en-US" sz="1100" b="1" dirty="0">
                          <a:effectLst/>
                          <a:latin typeface="Arial" panose="020B0604020202020204" pitchFamily="34" charset="0"/>
                          <a:cs typeface="Arial" panose="020B0604020202020204" pitchFamily="34" charset="0"/>
                        </a:rPr>
                        <a:t> road, </a:t>
                      </a:r>
                      <a:r>
                        <a:rPr lang="en-US" sz="1100" b="1" dirty="0" err="1">
                          <a:effectLst/>
                          <a:latin typeface="Arial" panose="020B0604020202020204" pitchFamily="34" charset="0"/>
                          <a:cs typeface="Arial" panose="020B0604020202020204" pitchFamily="34" charset="0"/>
                        </a:rPr>
                        <a:t>Eerte</a:t>
                      </a:r>
                      <a:r>
                        <a:rPr lang="en-US" sz="1100" b="1" dirty="0">
                          <a:effectLst/>
                          <a:latin typeface="Arial" panose="020B0604020202020204" pitchFamily="34" charset="0"/>
                          <a:cs typeface="Arial" panose="020B0604020202020204" pitchFamily="34" charset="0"/>
                        </a:rPr>
                        <a:t> </a:t>
                      </a:r>
                      <a:r>
                        <a:rPr lang="en-US" sz="1100" b="1" dirty="0" err="1">
                          <a:effectLst/>
                          <a:latin typeface="Arial" panose="020B0604020202020204" pitchFamily="34" charset="0"/>
                          <a:cs typeface="Arial" panose="020B0604020202020204" pitchFamily="34" charset="0"/>
                        </a:rPr>
                        <a:t>Rivier</a:t>
                      </a:r>
                      <a:endParaRPr lang="en-US" sz="1100" b="1"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solidFill>
                      <a:schemeClr val="accent2">
                        <a:lumMod val="20000"/>
                        <a:lumOff val="80000"/>
                      </a:schemeClr>
                    </a:solidFill>
                  </a:tcPr>
                </a:tc>
                <a:tc hMerge="1">
                  <a:txBody>
                    <a:bodyPr/>
                    <a:lstStyle/>
                    <a:p>
                      <a:endParaRPr lang="en-US"/>
                    </a:p>
                  </a:txBody>
                  <a:tcPr/>
                </a:tc>
                <a:tc hMerge="1">
                  <a:txBody>
                    <a:bodyPr/>
                    <a:lstStyle/>
                    <a:p>
                      <a:endParaRPr lang="en-US"/>
                    </a:p>
                  </a:txBody>
                  <a:tcPr/>
                </a:tc>
                <a:tc>
                  <a:txBody>
                    <a:bodyPr/>
                    <a:lstStyle/>
                    <a:p>
                      <a:pPr marL="0" marR="0">
                        <a:lnSpc>
                          <a:spcPct val="107000"/>
                        </a:lnSpc>
                        <a:spcBef>
                          <a:spcPts val="0"/>
                        </a:spcBef>
                        <a:spcAft>
                          <a:spcPts val="0"/>
                        </a:spcAft>
                      </a:pPr>
                      <a:r>
                        <a:rPr lang="en-US" sz="1100" b="1">
                          <a:effectLst/>
                          <a:latin typeface="Arial" panose="020B0604020202020204" pitchFamily="34" charset="0"/>
                          <a:cs typeface="Arial" panose="020B0604020202020204" pitchFamily="34" charset="0"/>
                        </a:rPr>
                        <a:t>18</a:t>
                      </a:r>
                      <a:endParaRPr lang="en-US" sz="1100" b="1">
                        <a:effectLst/>
                        <a:latin typeface="Arial" panose="020B0604020202020204" pitchFamily="34" charset="0"/>
                        <a:ea typeface="Calibri" panose="020F0502020204030204" pitchFamily="34" charset="0"/>
                        <a:cs typeface="Arial" panose="020B0604020202020204" pitchFamily="34" charset="0"/>
                      </a:endParaRPr>
                    </a:p>
                  </a:txBody>
                  <a:tcPr marL="0" marR="0" marT="0" marB="0">
                    <a:solidFill>
                      <a:schemeClr val="accent2">
                        <a:lumMod val="20000"/>
                        <a:lumOff val="80000"/>
                      </a:schemeClr>
                    </a:solidFill>
                  </a:tcPr>
                </a:tc>
                <a:extLst>
                  <a:ext uri="{0D108BD9-81ED-4DB2-BD59-A6C34878D82A}">
                    <a16:rowId xmlns="" xmlns:a16="http://schemas.microsoft.com/office/drawing/2014/main" val="10008"/>
                  </a:ext>
                </a:extLst>
              </a:tr>
              <a:tr h="335594">
                <a:tc gridSpan="2" vMerge="1">
                  <a:txBody>
                    <a:bodyPr/>
                    <a:lstStyle/>
                    <a:p>
                      <a:endParaRPr lang="en-US"/>
                    </a:p>
                  </a:txBody>
                  <a:tcPr/>
                </a:tc>
                <a:tc hMerge="1"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0"/>
                        </a:spcAft>
                      </a:pPr>
                      <a:r>
                        <a:rPr lang="en-US" sz="1100" b="1">
                          <a:effectLst/>
                          <a:latin typeface="Arial" panose="020B0604020202020204" pitchFamily="34" charset="0"/>
                          <a:cs typeface="Arial" panose="020B0604020202020204" pitchFamily="34" charset="0"/>
                        </a:rPr>
                        <a:t> </a:t>
                      </a:r>
                      <a:endParaRPr lang="en-US" sz="1100" b="1">
                        <a:effectLst/>
                        <a:latin typeface="Arial" panose="020B0604020202020204" pitchFamily="34" charset="0"/>
                        <a:ea typeface="Calibri" panose="020F0502020204030204" pitchFamily="34" charset="0"/>
                        <a:cs typeface="Arial" panose="020B0604020202020204" pitchFamily="34" charset="0"/>
                      </a:endParaRPr>
                    </a:p>
                  </a:txBody>
                  <a:tcPr marL="0" marR="0" marT="0" marB="0">
                    <a:solidFill>
                      <a:schemeClr val="accent2">
                        <a:lumMod val="20000"/>
                        <a:lumOff val="80000"/>
                      </a:schemeClr>
                    </a:solidFill>
                  </a:tcPr>
                </a:tc>
                <a:tc gridSpan="3">
                  <a:txBody>
                    <a:bodyPr/>
                    <a:lstStyle/>
                    <a:p>
                      <a:pPr marL="0" marR="0">
                        <a:lnSpc>
                          <a:spcPct val="107000"/>
                        </a:lnSpc>
                        <a:spcBef>
                          <a:spcPts val="0"/>
                        </a:spcBef>
                        <a:spcAft>
                          <a:spcPts val="0"/>
                        </a:spcAft>
                      </a:pPr>
                      <a:r>
                        <a:rPr lang="en-US" sz="1100" b="1" dirty="0" err="1">
                          <a:effectLst/>
                          <a:latin typeface="Arial" panose="020B0604020202020204" pitchFamily="34" charset="0"/>
                          <a:cs typeface="Arial" panose="020B0604020202020204" pitchFamily="34" charset="0"/>
                        </a:rPr>
                        <a:t>Manenberg</a:t>
                      </a:r>
                      <a:r>
                        <a:rPr lang="en-US" sz="1100" b="1" dirty="0">
                          <a:effectLst/>
                          <a:latin typeface="Arial" panose="020B0604020202020204" pitchFamily="34" charset="0"/>
                          <a:cs typeface="Arial" panose="020B0604020202020204" pitchFamily="34" charset="0"/>
                        </a:rPr>
                        <a:t> People’s Centre Thames Avenue</a:t>
                      </a:r>
                      <a:endParaRPr lang="en-US" sz="1100" b="1"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solidFill>
                      <a:schemeClr val="accent2">
                        <a:lumMod val="20000"/>
                        <a:lumOff val="80000"/>
                      </a:schemeClr>
                    </a:solidFill>
                  </a:tcPr>
                </a:tc>
                <a:tc hMerge="1">
                  <a:txBody>
                    <a:bodyPr/>
                    <a:lstStyle/>
                    <a:p>
                      <a:endParaRPr lang="en-US"/>
                    </a:p>
                  </a:txBody>
                  <a:tcPr/>
                </a:tc>
                <a:tc hMerge="1">
                  <a:txBody>
                    <a:bodyPr/>
                    <a:lstStyle/>
                    <a:p>
                      <a:endParaRPr lang="en-US"/>
                    </a:p>
                  </a:txBody>
                  <a:tcPr/>
                </a:tc>
                <a:tc>
                  <a:txBody>
                    <a:bodyPr/>
                    <a:lstStyle/>
                    <a:p>
                      <a:pPr marL="0" marR="0">
                        <a:lnSpc>
                          <a:spcPct val="107000"/>
                        </a:lnSpc>
                        <a:spcBef>
                          <a:spcPts val="0"/>
                        </a:spcBef>
                        <a:spcAft>
                          <a:spcPts val="0"/>
                        </a:spcAft>
                      </a:pPr>
                      <a:r>
                        <a:rPr lang="en-US" sz="1100" b="1" dirty="0">
                          <a:effectLst/>
                          <a:latin typeface="Arial" panose="020B0604020202020204" pitchFamily="34" charset="0"/>
                          <a:cs typeface="Arial" panose="020B0604020202020204" pitchFamily="34" charset="0"/>
                        </a:rPr>
                        <a:t>20</a:t>
                      </a:r>
                      <a:endParaRPr lang="en-US" sz="1100" b="1"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solidFill>
                      <a:schemeClr val="accent2">
                        <a:lumMod val="20000"/>
                        <a:lumOff val="80000"/>
                      </a:schemeClr>
                    </a:solidFill>
                  </a:tcPr>
                </a:tc>
                <a:extLst>
                  <a:ext uri="{0D108BD9-81ED-4DB2-BD59-A6C34878D82A}">
                    <a16:rowId xmlns="" xmlns:a16="http://schemas.microsoft.com/office/drawing/2014/main" val="10009"/>
                  </a:ext>
                </a:extLst>
              </a:tr>
              <a:tr h="214782">
                <a:tc gridSpan="2" vMerge="1">
                  <a:txBody>
                    <a:bodyPr/>
                    <a:lstStyle/>
                    <a:p>
                      <a:endParaRPr lang="en-US"/>
                    </a:p>
                  </a:txBody>
                  <a:tcPr/>
                </a:tc>
                <a:tc hMerge="1"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0"/>
                        </a:spcAft>
                      </a:pPr>
                      <a:r>
                        <a:rPr lang="en-US" sz="1100" b="1">
                          <a:effectLst/>
                          <a:latin typeface="Arial" panose="020B0604020202020204" pitchFamily="34" charset="0"/>
                          <a:cs typeface="Arial" panose="020B0604020202020204" pitchFamily="34" charset="0"/>
                        </a:rPr>
                        <a:t> </a:t>
                      </a:r>
                      <a:endParaRPr lang="en-US" sz="1100" b="1">
                        <a:effectLst/>
                        <a:latin typeface="Arial" panose="020B0604020202020204" pitchFamily="34" charset="0"/>
                        <a:ea typeface="Calibri" panose="020F0502020204030204" pitchFamily="34" charset="0"/>
                        <a:cs typeface="Arial" panose="020B0604020202020204" pitchFamily="34" charset="0"/>
                      </a:endParaRPr>
                    </a:p>
                  </a:txBody>
                  <a:tcPr marL="0" marR="0" marT="0" marB="0">
                    <a:solidFill>
                      <a:schemeClr val="accent2">
                        <a:lumMod val="20000"/>
                        <a:lumOff val="80000"/>
                      </a:schemeClr>
                    </a:solidFill>
                  </a:tcPr>
                </a:tc>
                <a:tc gridSpan="3">
                  <a:txBody>
                    <a:bodyPr/>
                    <a:lstStyle/>
                    <a:p>
                      <a:pPr marL="0" marR="0">
                        <a:lnSpc>
                          <a:spcPct val="107000"/>
                        </a:lnSpc>
                        <a:spcBef>
                          <a:spcPts val="0"/>
                        </a:spcBef>
                        <a:spcAft>
                          <a:spcPts val="0"/>
                        </a:spcAft>
                      </a:pPr>
                      <a:r>
                        <a:rPr lang="en-US" sz="1100" b="1">
                          <a:effectLst/>
                          <a:latin typeface="Arial" panose="020B0604020202020204" pitchFamily="34" charset="0"/>
                          <a:cs typeface="Arial" panose="020B0604020202020204" pitchFamily="34" charset="0"/>
                        </a:rPr>
                        <a:t>Bosasa Community Hall</a:t>
                      </a:r>
                      <a:endParaRPr lang="en-US" sz="1100" b="1">
                        <a:effectLst/>
                        <a:latin typeface="Arial" panose="020B0604020202020204" pitchFamily="34" charset="0"/>
                        <a:ea typeface="Calibri" panose="020F0502020204030204" pitchFamily="34" charset="0"/>
                        <a:cs typeface="Arial" panose="020B0604020202020204" pitchFamily="34" charset="0"/>
                      </a:endParaRPr>
                    </a:p>
                  </a:txBody>
                  <a:tcPr marL="0" marR="0" marT="0" marB="0">
                    <a:solidFill>
                      <a:schemeClr val="accent2">
                        <a:lumMod val="20000"/>
                        <a:lumOff val="80000"/>
                      </a:schemeClr>
                    </a:solidFill>
                  </a:tcPr>
                </a:tc>
                <a:tc hMerge="1">
                  <a:txBody>
                    <a:bodyPr/>
                    <a:lstStyle/>
                    <a:p>
                      <a:endParaRPr lang="en-US"/>
                    </a:p>
                  </a:txBody>
                  <a:tcPr/>
                </a:tc>
                <a:tc hMerge="1">
                  <a:txBody>
                    <a:bodyPr/>
                    <a:lstStyle/>
                    <a:p>
                      <a:endParaRPr lang="en-US"/>
                    </a:p>
                  </a:txBody>
                  <a:tcPr/>
                </a:tc>
                <a:tc>
                  <a:txBody>
                    <a:bodyPr/>
                    <a:lstStyle/>
                    <a:p>
                      <a:pPr marL="0" marR="0">
                        <a:lnSpc>
                          <a:spcPct val="107000"/>
                        </a:lnSpc>
                        <a:spcBef>
                          <a:spcPts val="0"/>
                        </a:spcBef>
                        <a:spcAft>
                          <a:spcPts val="0"/>
                        </a:spcAft>
                      </a:pPr>
                      <a:r>
                        <a:rPr lang="en-US" sz="1100" b="1" dirty="0">
                          <a:effectLst/>
                          <a:latin typeface="Arial" panose="020B0604020202020204" pitchFamily="34" charset="0"/>
                          <a:cs typeface="Arial" panose="020B0604020202020204" pitchFamily="34" charset="0"/>
                        </a:rPr>
                        <a:t>17</a:t>
                      </a:r>
                      <a:endParaRPr lang="en-US" sz="1100" b="1"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solidFill>
                      <a:schemeClr val="accent2">
                        <a:lumMod val="20000"/>
                        <a:lumOff val="80000"/>
                      </a:schemeClr>
                    </a:solidFill>
                  </a:tcPr>
                </a:tc>
                <a:extLst>
                  <a:ext uri="{0D108BD9-81ED-4DB2-BD59-A6C34878D82A}">
                    <a16:rowId xmlns="" xmlns:a16="http://schemas.microsoft.com/office/drawing/2014/main" val="10010"/>
                  </a:ext>
                </a:extLst>
              </a:tr>
              <a:tr h="503390">
                <a:tc gridSpan="2" vMerge="1">
                  <a:txBody>
                    <a:bodyPr/>
                    <a:lstStyle/>
                    <a:p>
                      <a:endParaRPr lang="en-US"/>
                    </a:p>
                  </a:txBody>
                  <a:tcPr/>
                </a:tc>
                <a:tc hMerge="1" vMerge="1">
                  <a:txBody>
                    <a:bodyPr/>
                    <a:lstStyle/>
                    <a:p>
                      <a:endParaRPr lang="en-US"/>
                    </a:p>
                  </a:txBody>
                  <a:tcPr/>
                </a:tc>
                <a:tc>
                  <a:txBody>
                    <a:bodyPr/>
                    <a:lstStyle/>
                    <a:p>
                      <a:pPr marL="0" marR="0">
                        <a:lnSpc>
                          <a:spcPct val="107000"/>
                        </a:lnSpc>
                        <a:spcBef>
                          <a:spcPts val="0"/>
                        </a:spcBef>
                        <a:spcAft>
                          <a:spcPts val="0"/>
                        </a:spcAft>
                      </a:pPr>
                      <a:r>
                        <a:rPr lang="en-US" sz="1100" b="1">
                          <a:effectLst/>
                          <a:latin typeface="Arial" panose="020B0604020202020204" pitchFamily="34" charset="0"/>
                          <a:cs typeface="Arial" panose="020B0604020202020204" pitchFamily="34" charset="0"/>
                        </a:rPr>
                        <a:t>University of Northwest</a:t>
                      </a:r>
                      <a:endParaRPr lang="en-US" sz="1100" b="1">
                        <a:effectLst/>
                        <a:latin typeface="Arial" panose="020B0604020202020204" pitchFamily="34" charset="0"/>
                        <a:ea typeface="Calibri" panose="020F0502020204030204" pitchFamily="34" charset="0"/>
                        <a:cs typeface="Arial" panose="020B0604020202020204" pitchFamily="34" charset="0"/>
                      </a:endParaRPr>
                    </a:p>
                  </a:txBody>
                  <a:tcPr marL="0" marR="0" marT="0" marB="0">
                    <a:solidFill>
                      <a:schemeClr val="accent2">
                        <a:lumMod val="20000"/>
                        <a:lumOff val="80000"/>
                      </a:schemeClr>
                    </a:solidFill>
                  </a:tcPr>
                </a:tc>
                <a:tc>
                  <a:txBody>
                    <a:bodyPr/>
                    <a:lstStyle/>
                    <a:p>
                      <a:pPr marL="0" marR="0">
                        <a:lnSpc>
                          <a:spcPct val="107000"/>
                        </a:lnSpc>
                        <a:spcBef>
                          <a:spcPts val="0"/>
                        </a:spcBef>
                        <a:spcAft>
                          <a:spcPts val="0"/>
                        </a:spcAft>
                      </a:pPr>
                      <a:r>
                        <a:rPr lang="en-US" sz="1100" b="1">
                          <a:effectLst/>
                          <a:latin typeface="Arial" panose="020B0604020202020204" pitchFamily="34" charset="0"/>
                          <a:cs typeface="Arial" panose="020B0604020202020204" pitchFamily="34" charset="0"/>
                        </a:rPr>
                        <a:t>Northwest</a:t>
                      </a:r>
                      <a:endParaRPr lang="en-US" sz="1100" b="1">
                        <a:effectLst/>
                        <a:latin typeface="Arial" panose="020B0604020202020204" pitchFamily="34" charset="0"/>
                        <a:ea typeface="Calibri" panose="020F0502020204030204" pitchFamily="34" charset="0"/>
                        <a:cs typeface="Arial" panose="020B0604020202020204" pitchFamily="34" charset="0"/>
                      </a:endParaRPr>
                    </a:p>
                  </a:txBody>
                  <a:tcPr marL="0" marR="0" marT="0" marB="0">
                    <a:solidFill>
                      <a:schemeClr val="accent2">
                        <a:lumMod val="20000"/>
                        <a:lumOff val="80000"/>
                      </a:schemeClr>
                    </a:solidFill>
                  </a:tcPr>
                </a:tc>
                <a:tc gridSpan="3">
                  <a:txBody>
                    <a:bodyPr/>
                    <a:lstStyle/>
                    <a:p>
                      <a:pPr marL="0" marR="0">
                        <a:lnSpc>
                          <a:spcPct val="107000"/>
                        </a:lnSpc>
                        <a:spcBef>
                          <a:spcPts val="0"/>
                        </a:spcBef>
                        <a:spcAft>
                          <a:spcPts val="0"/>
                        </a:spcAft>
                      </a:pPr>
                      <a:r>
                        <a:rPr lang="en-US" sz="1100" b="1">
                          <a:effectLst/>
                          <a:latin typeface="Arial" panose="020B0604020202020204" pitchFamily="34" charset="0"/>
                          <a:cs typeface="Arial" panose="020B0604020202020204" pitchFamily="34" charset="0"/>
                        </a:rPr>
                        <a:t>Kismet Community Hall</a:t>
                      </a:r>
                      <a:endParaRPr lang="en-US" sz="1100" b="1">
                        <a:effectLst/>
                        <a:latin typeface="Arial" panose="020B0604020202020204" pitchFamily="34" charset="0"/>
                        <a:ea typeface="Calibri" panose="020F0502020204030204" pitchFamily="34" charset="0"/>
                        <a:cs typeface="Arial" panose="020B0604020202020204" pitchFamily="34" charset="0"/>
                      </a:endParaRPr>
                    </a:p>
                  </a:txBody>
                  <a:tcPr marL="0" marR="0" marT="0" marB="0">
                    <a:solidFill>
                      <a:schemeClr val="accent2">
                        <a:lumMod val="20000"/>
                        <a:lumOff val="80000"/>
                      </a:schemeClr>
                    </a:solidFill>
                  </a:tcPr>
                </a:tc>
                <a:tc hMerge="1">
                  <a:txBody>
                    <a:bodyPr/>
                    <a:lstStyle/>
                    <a:p>
                      <a:endParaRPr lang="en-US"/>
                    </a:p>
                  </a:txBody>
                  <a:tcPr/>
                </a:tc>
                <a:tc hMerge="1">
                  <a:txBody>
                    <a:bodyPr/>
                    <a:lstStyle/>
                    <a:p>
                      <a:endParaRPr lang="en-US"/>
                    </a:p>
                  </a:txBody>
                  <a:tcPr/>
                </a:tc>
                <a:tc>
                  <a:txBody>
                    <a:bodyPr/>
                    <a:lstStyle/>
                    <a:p>
                      <a:pPr marL="0" marR="0">
                        <a:lnSpc>
                          <a:spcPct val="107000"/>
                        </a:lnSpc>
                        <a:spcBef>
                          <a:spcPts val="0"/>
                        </a:spcBef>
                        <a:spcAft>
                          <a:spcPts val="0"/>
                        </a:spcAft>
                      </a:pPr>
                      <a:r>
                        <a:rPr lang="en-US" sz="1100" b="1" dirty="0">
                          <a:effectLst/>
                          <a:latin typeface="Arial" panose="020B0604020202020204" pitchFamily="34" charset="0"/>
                          <a:cs typeface="Arial" panose="020B0604020202020204" pitchFamily="34" charset="0"/>
                        </a:rPr>
                        <a:t>50</a:t>
                      </a:r>
                      <a:endParaRPr lang="en-US" sz="1100" b="1"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solidFill>
                      <a:schemeClr val="accent2">
                        <a:lumMod val="20000"/>
                        <a:lumOff val="80000"/>
                      </a:schemeClr>
                    </a:solidFill>
                  </a:tcPr>
                </a:tc>
                <a:extLst>
                  <a:ext uri="{0D108BD9-81ED-4DB2-BD59-A6C34878D82A}">
                    <a16:rowId xmlns="" xmlns:a16="http://schemas.microsoft.com/office/drawing/2014/main" val="10011"/>
                  </a:ext>
                </a:extLst>
              </a:tr>
              <a:tr h="114765">
                <a:tc gridSpan="5">
                  <a:txBody>
                    <a:bodyPr/>
                    <a:lstStyle/>
                    <a:p>
                      <a:pPr marL="0" marR="0">
                        <a:lnSpc>
                          <a:spcPct val="107000"/>
                        </a:lnSpc>
                        <a:spcBef>
                          <a:spcPts val="0"/>
                        </a:spcBef>
                        <a:spcAft>
                          <a:spcPts val="0"/>
                        </a:spcAft>
                      </a:pPr>
                      <a:r>
                        <a:rPr lang="en-US" sz="200" b="1" dirty="0">
                          <a:effectLst/>
                        </a:rPr>
                        <a:t> </a:t>
                      </a:r>
                      <a:endParaRPr lang="en-US" sz="2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marL="0" marR="0">
                        <a:lnSpc>
                          <a:spcPct val="107000"/>
                        </a:lnSpc>
                        <a:spcBef>
                          <a:spcPts val="0"/>
                        </a:spcBef>
                        <a:spcAft>
                          <a:spcPts val="0"/>
                        </a:spcAft>
                      </a:pPr>
                      <a:r>
                        <a:rPr lang="en-US" sz="200" b="1">
                          <a:effectLst/>
                        </a:rPr>
                        <a:t>532</a:t>
                      </a:r>
                      <a:endParaRPr lang="en-US" sz="200" b="1">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n-US"/>
                    </a:p>
                  </a:txBody>
                  <a:tcPr/>
                </a:tc>
                <a:tc>
                  <a:txBody>
                    <a:bodyPr/>
                    <a:lstStyle/>
                    <a:p>
                      <a:endParaRPr lang="en-US" sz="300" b="1" dirty="0"/>
                    </a:p>
                  </a:txBody>
                  <a:tcPr marL="15113" marR="15113" marT="7556" marB="7556"/>
                </a:tc>
                <a:extLst>
                  <a:ext uri="{0D108BD9-81ED-4DB2-BD59-A6C34878D82A}">
                    <a16:rowId xmlns="" xmlns:a16="http://schemas.microsoft.com/office/drawing/2014/main" val="10012"/>
                  </a:ext>
                </a:extLst>
              </a:tr>
            </a:tbl>
          </a:graphicData>
        </a:graphic>
      </p:graphicFrame>
    </p:spTree>
    <p:extLst>
      <p:ext uri="{BB962C8B-B14F-4D97-AF65-F5344CB8AC3E}">
        <p14:creationId xmlns:p14="http://schemas.microsoft.com/office/powerpoint/2010/main" xmlns="" val="2287872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869843046"/>
              </p:ext>
            </p:extLst>
          </p:nvPr>
        </p:nvGraphicFramePr>
        <p:xfrm>
          <a:off x="0" y="1"/>
          <a:ext cx="9143999" cy="6858000"/>
        </p:xfrm>
        <a:graphic>
          <a:graphicData uri="http://schemas.openxmlformats.org/drawingml/2006/table">
            <a:tbl>
              <a:tblPr firstRow="1" firstCol="1" bandRow="1"/>
              <a:tblGrid>
                <a:gridCol w="638574">
                  <a:extLst>
                    <a:ext uri="{9D8B030D-6E8A-4147-A177-3AD203B41FA5}">
                      <a16:colId xmlns="" xmlns:a16="http://schemas.microsoft.com/office/drawing/2014/main" val="20000"/>
                    </a:ext>
                  </a:extLst>
                </a:gridCol>
                <a:gridCol w="2601595">
                  <a:extLst>
                    <a:ext uri="{9D8B030D-6E8A-4147-A177-3AD203B41FA5}">
                      <a16:colId xmlns="" xmlns:a16="http://schemas.microsoft.com/office/drawing/2014/main" val="20001"/>
                    </a:ext>
                  </a:extLst>
                </a:gridCol>
                <a:gridCol w="3822345">
                  <a:extLst>
                    <a:ext uri="{9D8B030D-6E8A-4147-A177-3AD203B41FA5}">
                      <a16:colId xmlns="" xmlns:a16="http://schemas.microsoft.com/office/drawing/2014/main" val="20002"/>
                    </a:ext>
                  </a:extLst>
                </a:gridCol>
                <a:gridCol w="2081485">
                  <a:extLst>
                    <a:ext uri="{9D8B030D-6E8A-4147-A177-3AD203B41FA5}">
                      <a16:colId xmlns="" xmlns:a16="http://schemas.microsoft.com/office/drawing/2014/main" val="20003"/>
                    </a:ext>
                  </a:extLst>
                </a:gridCol>
              </a:tblGrid>
              <a:tr h="907654">
                <a:tc>
                  <a:txBody>
                    <a:bodyPr/>
                    <a:lstStyle/>
                    <a:p>
                      <a:pPr algn="ctr">
                        <a:spcAft>
                          <a:spcPts val="0"/>
                        </a:spcAft>
                      </a:pPr>
                      <a:r>
                        <a:rPr lang="en-US" sz="1400" b="1" dirty="0">
                          <a:effectLst/>
                          <a:latin typeface="Arial" panose="020B0604020202020204" pitchFamily="34" charset="0"/>
                          <a:ea typeface="Calibri" panose="020F0502020204030204" pitchFamily="34" charset="0"/>
                          <a:cs typeface="Arial" panose="020B0604020202020204" pitchFamily="34" charset="0"/>
                        </a:rPr>
                        <a:t>#</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effectLst/>
                          <a:latin typeface="Arial" panose="020B0604020202020204" pitchFamily="34" charset="0"/>
                          <a:ea typeface="Calibri" panose="020F0502020204030204" pitchFamily="34" charset="0"/>
                          <a:cs typeface="Arial" panose="020B0604020202020204" pitchFamily="34" charset="0"/>
                        </a:rPr>
                        <a:t>ISSUES RAISED</a:t>
                      </a:r>
                      <a:r>
                        <a:rPr lang="en-US" sz="1400" b="1" baseline="0" dirty="0">
                          <a:effectLst/>
                          <a:latin typeface="Arial" panose="020B0604020202020204" pitchFamily="34" charset="0"/>
                          <a:ea typeface="Calibri" panose="020F0502020204030204" pitchFamily="34" charset="0"/>
                          <a:cs typeface="Arial" panose="020B0604020202020204" pitchFamily="34" charset="0"/>
                        </a:rPr>
                        <a:t> BY MILITARY VETERANS AND THE CONSENSUS DOCUMENT</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baseline="0" dirty="0">
                          <a:effectLst/>
                          <a:latin typeface="Arial" panose="020B0604020202020204" pitchFamily="34" charset="0"/>
                          <a:ea typeface="Calibri" panose="020F0502020204030204" pitchFamily="34" charset="0"/>
                          <a:cs typeface="Arial" panose="020B0604020202020204" pitchFamily="34" charset="0"/>
                        </a:rPr>
                        <a:t>PROGRESS AS AT 24 FEBRUARY 2022</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TIMEFRAME</a:t>
                      </a:r>
                      <a:endParaRPr lang="en-ZA" sz="1400" b="1"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extLst>
                  <a:ext uri="{0D108BD9-81ED-4DB2-BD59-A6C34878D82A}">
                    <a16:rowId xmlns="" xmlns:a16="http://schemas.microsoft.com/office/drawing/2014/main" val="10000"/>
                  </a:ext>
                </a:extLst>
              </a:tr>
              <a:tr h="5950346">
                <a:tc>
                  <a:txBody>
                    <a:bodyPr/>
                    <a:lstStyle/>
                    <a:p>
                      <a:pPr algn="ctr">
                        <a:spcAft>
                          <a:spcPts val="0"/>
                        </a:spcAft>
                      </a:pPr>
                      <a:r>
                        <a:rPr lang="en-US" sz="1800" b="1" baseline="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SKILLS &amp; EMPOWERMENT </a:t>
                      </a:r>
                      <a:endParaRPr lang="en-ZA" sz="18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indent="-228600" algn="just" defTabSz="914400" rtl="0" eaLnBrk="1" latinLnBrk="0" hangingPunct="1">
                        <a:lnSpc>
                          <a:spcPct val="150000"/>
                        </a:lnSpc>
                        <a:buFont typeface="+mj-lt"/>
                        <a:buAutoNum type="arabicPeriod"/>
                      </a:pPr>
                      <a:r>
                        <a:rPr lang="en-US" sz="1200" kern="1200" dirty="0">
                          <a:solidFill>
                            <a:schemeClr val="tx1"/>
                          </a:solidFill>
                          <a:effectLst/>
                          <a:latin typeface="Arial" panose="020B0604020202020204" pitchFamily="34" charset="0"/>
                          <a:ea typeface="+mn-ea"/>
                          <a:cs typeface="Arial" panose="020B0604020202020204" pitchFamily="34" charset="0"/>
                        </a:rPr>
                        <a:t>Socio-Economic Integration.</a:t>
                      </a:r>
                      <a:r>
                        <a:rPr lang="en-US" sz="1200" kern="1200" baseline="0" dirty="0">
                          <a:solidFill>
                            <a:schemeClr val="tx1"/>
                          </a:solidFill>
                          <a:effectLst/>
                          <a:latin typeface="Arial" panose="020B0604020202020204" pitchFamily="34" charset="0"/>
                          <a:ea typeface="+mn-ea"/>
                          <a:cs typeface="Arial" panose="020B0604020202020204" pitchFamily="34" charset="0"/>
                        </a:rPr>
                        <a:t> </a:t>
                      </a:r>
                    </a:p>
                    <a:p>
                      <a:pPr marL="228600" indent="-228600" algn="just" defTabSz="914400" rtl="0" eaLnBrk="1" latinLnBrk="0" hangingPunct="1">
                        <a:lnSpc>
                          <a:spcPct val="150000"/>
                        </a:lnSpc>
                        <a:buFont typeface="+mj-lt"/>
                        <a:buAutoNum type="arabicPeriod"/>
                      </a:pPr>
                      <a:r>
                        <a:rPr lang="en-US" sz="1200" kern="1200" dirty="0">
                          <a:solidFill>
                            <a:schemeClr val="tx1"/>
                          </a:solidFill>
                          <a:effectLst/>
                          <a:latin typeface="Arial" panose="020B0604020202020204" pitchFamily="34" charset="0"/>
                          <a:ea typeface="+mn-ea"/>
                          <a:cs typeface="Arial" panose="020B0604020202020204" pitchFamily="34" charset="0"/>
                        </a:rPr>
                        <a:t>Military</a:t>
                      </a:r>
                      <a:r>
                        <a:rPr lang="en-US" sz="1200" kern="1200" baseline="0" dirty="0">
                          <a:solidFill>
                            <a:schemeClr val="tx1"/>
                          </a:solidFill>
                          <a:effectLst/>
                          <a:latin typeface="Arial" panose="020B0604020202020204" pitchFamily="34" charset="0"/>
                          <a:ea typeface="+mn-ea"/>
                          <a:cs typeface="Arial" panose="020B0604020202020204" pitchFamily="34" charset="0"/>
                        </a:rPr>
                        <a:t> veterans must participate in socio economic activities</a:t>
                      </a:r>
                      <a:endParaRPr lang="en-ZA" sz="12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dirty="0">
                          <a:solidFill>
                            <a:schemeClr val="tx1"/>
                          </a:solidFill>
                          <a:latin typeface="Arial"/>
                          <a:cs typeface="Arial"/>
                        </a:rPr>
                        <a:t>The Department of Military Veterans (DMV) has partnered with the State Information Technology Agency (SITA) for the development and implementation of the Integrated Database Management System (IDMS) and the provision of ICT Training </a:t>
                      </a:r>
                      <a:r>
                        <a:rPr lang="en-US" sz="1000" b="0" dirty="0" err="1">
                          <a:solidFill>
                            <a:schemeClr val="tx1"/>
                          </a:solidFill>
                          <a:latin typeface="Arial"/>
                          <a:cs typeface="Arial"/>
                        </a:rPr>
                        <a:t>programmes</a:t>
                      </a:r>
                      <a:r>
                        <a:rPr lang="en-US" sz="1000" b="0" dirty="0">
                          <a:solidFill>
                            <a:schemeClr val="tx1"/>
                          </a:solidFill>
                          <a:latin typeface="Arial"/>
                          <a:cs typeface="Arial"/>
                        </a:rPr>
                        <a:t> to the  Military Veterans and their dependents.</a:t>
                      </a: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000" b="0" dirty="0">
                        <a:solidFill>
                          <a:schemeClr val="tx1"/>
                        </a:solidFill>
                        <a:latin typeface="Arial"/>
                        <a:cs typeface="Arial"/>
                      </a:endParaRP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dirty="0">
                          <a:latin typeface="Arial"/>
                          <a:cs typeface="Arial"/>
                        </a:rPr>
                        <a:t>Partnership with SITA and the National Electronic Media Institute of South Africa (NEMISA) to provide Digital Literacy to the 5000 military veterans and their dependents.</a:t>
                      </a:r>
                      <a:r>
                        <a:rPr lang="en-US" sz="1000" b="0" baseline="0" dirty="0">
                          <a:latin typeface="Arial"/>
                          <a:cs typeface="Arial"/>
                        </a:rPr>
                        <a:t> A total of 10 000 is the target for this project. </a:t>
                      </a:r>
                      <a:r>
                        <a:rPr lang="en-US" sz="1000" b="0" dirty="0">
                          <a:latin typeface="Arial"/>
                          <a:cs typeface="Arial"/>
                        </a:rPr>
                        <a:t>This also involves partnership with Microsoft for provision the computer literacy skills to the MVs and dependents,</a:t>
                      </a:r>
                      <a:r>
                        <a:rPr lang="en-US" sz="1000" b="0" baseline="0" dirty="0">
                          <a:latin typeface="Arial"/>
                          <a:cs typeface="Arial"/>
                        </a:rPr>
                        <a:t> as per the Act.</a:t>
                      </a:r>
                      <a:endParaRPr lang="en-US" sz="1000" b="0" dirty="0">
                        <a:latin typeface="Arial"/>
                        <a:cs typeface="Arial"/>
                      </a:endParaRP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000" b="0" dirty="0">
                        <a:solidFill>
                          <a:schemeClr val="tx1"/>
                        </a:solidFill>
                        <a:latin typeface="Arial"/>
                        <a:cs typeface="Arial"/>
                      </a:endParaRP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dirty="0">
                          <a:latin typeface="Arial"/>
                          <a:ea typeface="Times New Roman" panose="02020603050405020304" pitchFamily="18" charset="0"/>
                          <a:cs typeface="Arial"/>
                        </a:rPr>
                        <a:t>The </a:t>
                      </a:r>
                      <a:r>
                        <a:rPr lang="en-US" sz="1000" b="0" dirty="0" err="1">
                          <a:latin typeface="Arial"/>
                          <a:ea typeface="Times New Roman" panose="02020603050405020304" pitchFamily="18" charset="0"/>
                          <a:cs typeface="Arial"/>
                        </a:rPr>
                        <a:t>programme</a:t>
                      </a:r>
                      <a:r>
                        <a:rPr lang="en-US" sz="1000" b="0" dirty="0">
                          <a:latin typeface="Arial"/>
                          <a:ea typeface="Times New Roman" panose="02020603050405020304" pitchFamily="18" charset="0"/>
                          <a:cs typeface="Arial"/>
                        </a:rPr>
                        <a:t> focuses on digital literacy</a:t>
                      </a:r>
                      <a:r>
                        <a:rPr lang="en-US" sz="1000" b="0" baseline="0" dirty="0">
                          <a:latin typeface="Arial"/>
                          <a:ea typeface="Times New Roman" panose="02020603050405020304" pitchFamily="18" charset="0"/>
                          <a:cs typeface="Arial"/>
                        </a:rPr>
                        <a:t> and</a:t>
                      </a:r>
                      <a:r>
                        <a:rPr lang="en-US" sz="1000" b="0" dirty="0">
                          <a:latin typeface="Arial"/>
                          <a:ea typeface="Times New Roman" panose="02020603050405020304" pitchFamily="18" charset="0"/>
                          <a:cs typeface="Arial"/>
                        </a:rPr>
                        <a:t> technical ICT skills.</a:t>
                      </a: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000" b="0" dirty="0">
                        <a:latin typeface="Arial"/>
                        <a:ea typeface="Times New Roman" panose="02020603050405020304" pitchFamily="18" charset="0"/>
                        <a:cs typeface="Arial"/>
                      </a:endParaRP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dirty="0">
                          <a:latin typeface="Arial"/>
                          <a:ea typeface="Times New Roman" panose="02020603050405020304" pitchFamily="18" charset="0"/>
                          <a:cs typeface="Arial"/>
                        </a:rPr>
                        <a:t>TVET colleges</a:t>
                      </a:r>
                      <a:r>
                        <a:rPr lang="en-US" sz="1000" b="0" baseline="0" dirty="0">
                          <a:latin typeface="Arial"/>
                          <a:ea typeface="Times New Roman" panose="02020603050405020304" pitchFamily="18" charset="0"/>
                          <a:cs typeface="Arial"/>
                        </a:rPr>
                        <a:t> and universities</a:t>
                      </a:r>
                      <a:endParaRPr lang="en-US" sz="1000" b="0" dirty="0">
                        <a:latin typeface="Arial"/>
                        <a:ea typeface="Times New Roman" panose="02020603050405020304" pitchFamily="18" charset="0"/>
                        <a:cs typeface="Arial"/>
                      </a:endParaRP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000" b="0" dirty="0">
                        <a:ea typeface="Times New Roman" panose="02020603050405020304" pitchFamily="18" charset="0"/>
                        <a:cs typeface="Times New Roman" panose="02020603050405020304" pitchFamily="18" charset="0"/>
                      </a:endParaRP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dirty="0">
                          <a:latin typeface="Arial"/>
                          <a:ea typeface="Times New Roman" panose="02020603050405020304" pitchFamily="18" charset="0"/>
                          <a:cs typeface="Arial"/>
                        </a:rPr>
                        <a:t>Partnership with MTN for provision of Tools of Trade.</a:t>
                      </a: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dirty="0">
                          <a:latin typeface="Arial"/>
                          <a:ea typeface="Times New Roman" panose="02020603050405020304" pitchFamily="18" charset="0"/>
                          <a:cs typeface="Arial"/>
                        </a:rPr>
                        <a:t>Military</a:t>
                      </a:r>
                      <a:r>
                        <a:rPr lang="en-US" sz="1000" b="0" baseline="0" dirty="0">
                          <a:latin typeface="Arial"/>
                          <a:ea typeface="Times New Roman" panose="02020603050405020304" pitchFamily="18" charset="0"/>
                          <a:cs typeface="Arial"/>
                        </a:rPr>
                        <a:t> veterans will receive certificates upon completion of their training.</a:t>
                      </a:r>
                      <a:endParaRPr lang="en-US" sz="1000" b="0" dirty="0">
                        <a:latin typeface="Arial"/>
                        <a:ea typeface="Times New Roman" panose="02020603050405020304" pitchFamily="18" charset="0"/>
                        <a:cs typeface="Arial"/>
                      </a:endParaRP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000" b="0" dirty="0">
                        <a:latin typeface="Arial"/>
                        <a:ea typeface="Times New Roman" panose="02020603050405020304" pitchFamily="18" charset="0"/>
                        <a:cs typeface="Arial"/>
                      </a:endParaRP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dirty="0">
                          <a:latin typeface="Arial"/>
                          <a:ea typeface="Times New Roman" panose="02020603050405020304" pitchFamily="18" charset="0"/>
                          <a:cs typeface="Arial"/>
                        </a:rPr>
                        <a:t>Digital literacy training for 10 000 military veterans will assist them in the</a:t>
                      </a:r>
                      <a:r>
                        <a:rPr lang="en-US" sz="1000" b="0" baseline="0" dirty="0">
                          <a:latin typeface="Arial"/>
                          <a:ea typeface="Times New Roman" panose="02020603050405020304" pitchFamily="18" charset="0"/>
                          <a:cs typeface="Arial"/>
                        </a:rPr>
                        <a:t> successful navigation of the IT space and enable them to be proficient in MS Office</a:t>
                      </a:r>
                      <a:r>
                        <a:rPr lang="en-US" sz="1000" b="0" dirty="0">
                          <a:latin typeface="Arial"/>
                          <a:cs typeface="Arial"/>
                        </a:rPr>
                        <a:t>.</a:t>
                      </a:r>
                      <a:r>
                        <a:rPr lang="en-US" sz="1000" b="0" baseline="0" dirty="0">
                          <a:latin typeface="Arial"/>
                          <a:cs typeface="Arial"/>
                        </a:rPr>
                        <a:t> </a:t>
                      </a:r>
                      <a:r>
                        <a:rPr lang="en-US" sz="1000" b="0" dirty="0">
                          <a:latin typeface="Arial"/>
                          <a:ea typeface="Times New Roman" panose="02020603050405020304" pitchFamily="18" charset="0"/>
                          <a:cs typeface="Arial"/>
                        </a:rPr>
                        <a:t>Digital Literacy Training - Focusing on the applications received from the Military Veterans (21 February 2022 to 31 March 2022).</a:t>
                      </a:r>
                      <a:r>
                        <a:rPr lang="en-US" sz="1000" b="0" baseline="0" dirty="0">
                          <a:latin typeface="Arial"/>
                          <a:ea typeface="Times New Roman" panose="02020603050405020304" pitchFamily="18" charset="0"/>
                          <a:cs typeface="Arial"/>
                        </a:rPr>
                        <a:t> </a:t>
                      </a:r>
                      <a:r>
                        <a:rPr lang="en-US" sz="1000" b="0" dirty="0">
                          <a:latin typeface="Arial"/>
                          <a:ea typeface="Times New Roman" panose="02020603050405020304" pitchFamily="18" charset="0"/>
                          <a:cs typeface="Arial"/>
                        </a:rPr>
                        <a:t>Includes profiling of MVs for skills development.</a:t>
                      </a:r>
                      <a:r>
                        <a:rPr lang="en-US" sz="1000" b="0" baseline="0" dirty="0">
                          <a:latin typeface="Arial"/>
                          <a:ea typeface="Times New Roman" panose="02020603050405020304" pitchFamily="18" charset="0"/>
                          <a:cs typeface="Arial"/>
                        </a:rPr>
                        <a:t> </a:t>
                      </a: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000" b="0" baseline="0" dirty="0">
                        <a:latin typeface="Arial"/>
                        <a:ea typeface="Times New Roman" panose="02020603050405020304" pitchFamily="18" charset="0"/>
                        <a:cs typeface="Arial"/>
                      </a:endParaRP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dirty="0">
                          <a:latin typeface="Arial"/>
                          <a:ea typeface="Times New Roman" panose="02020603050405020304" pitchFamily="18" charset="0"/>
                          <a:cs typeface="Arial"/>
                        </a:rPr>
                        <a:t>On 21 March 2022, 80 military veterans started the IT training course and they have graduated at the Vaal</a:t>
                      </a:r>
                      <a:r>
                        <a:rPr lang="en-US" sz="1000" b="0" baseline="0" dirty="0">
                          <a:latin typeface="Arial"/>
                          <a:ea typeface="Times New Roman" panose="02020603050405020304" pitchFamily="18" charset="0"/>
                          <a:cs typeface="Arial"/>
                        </a:rPr>
                        <a:t> University of Technology</a:t>
                      </a:r>
                      <a:r>
                        <a:rPr lang="en-US" sz="1000" b="0" dirty="0">
                          <a:latin typeface="Arial"/>
                          <a:ea typeface="Times New Roman" panose="02020603050405020304" pitchFamily="18" charset="0"/>
                          <a:cs typeface="Arial"/>
                        </a:rPr>
                        <a:t>.</a:t>
                      </a: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100" b="1" dirty="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just">
                        <a:buFont typeface="Wingdings" panose="05000000000000000000" pitchFamily="2" charset="2"/>
                        <a:buNone/>
                      </a:pPr>
                      <a:endParaRPr lang="en-ZA" sz="1200" kern="1200" dirty="0">
                        <a:solidFill>
                          <a:schemeClr val="tx1"/>
                        </a:solidFill>
                        <a:effectLst/>
                        <a:latin typeface="Arial" panose="020B0604020202020204" pitchFamily="34" charset="0"/>
                        <a:ea typeface="+mn-ea"/>
                        <a:cs typeface="Arial" panose="020B0604020202020204" pitchFamily="34" charset="0"/>
                      </a:endParaRPr>
                    </a:p>
                    <a:p>
                      <a:pPr marL="0" indent="0" algn="just">
                        <a:buFont typeface="Wingdings" panose="05000000000000000000" pitchFamily="2" charset="2"/>
                        <a:buNone/>
                      </a:pPr>
                      <a:endParaRPr lang="en-ZA" sz="1200" kern="1200" dirty="0">
                        <a:solidFill>
                          <a:schemeClr val="tx1"/>
                        </a:solidFill>
                        <a:effectLst/>
                        <a:latin typeface="Arial" panose="020B0604020202020204" pitchFamily="34" charset="0"/>
                        <a:ea typeface="+mn-ea"/>
                        <a:cs typeface="Arial" panose="020B0604020202020204" pitchFamily="34" charset="0"/>
                      </a:endParaRPr>
                    </a:p>
                    <a:p>
                      <a:pPr marL="0" indent="0" algn="just">
                        <a:buFont typeface="Wingdings" panose="05000000000000000000" pitchFamily="2" charset="2"/>
                        <a:buNone/>
                      </a:pPr>
                      <a:endParaRPr lang="en-ZA" sz="1200" kern="1200" dirty="0">
                        <a:solidFill>
                          <a:schemeClr val="tx1"/>
                        </a:solidFill>
                        <a:effectLst/>
                        <a:latin typeface="Arial" panose="020B0604020202020204" pitchFamily="34" charset="0"/>
                        <a:ea typeface="+mn-ea"/>
                        <a:cs typeface="Arial" panose="020B0604020202020204" pitchFamily="34" charset="0"/>
                      </a:endParaRPr>
                    </a:p>
                    <a:p>
                      <a:pPr marL="0" indent="0" algn="just">
                        <a:buFont typeface="Wingdings" panose="05000000000000000000" pitchFamily="2" charset="2"/>
                        <a:buNone/>
                      </a:pPr>
                      <a:endParaRPr lang="en-ZA" sz="1200" kern="1200" dirty="0">
                        <a:solidFill>
                          <a:schemeClr val="tx1"/>
                        </a:solidFill>
                        <a:effectLst/>
                        <a:latin typeface="Arial" panose="020B0604020202020204" pitchFamily="34" charset="0"/>
                        <a:ea typeface="+mn-ea"/>
                        <a:cs typeface="Arial" panose="020B0604020202020204" pitchFamily="34" charset="0"/>
                      </a:endParaRPr>
                    </a:p>
                    <a:p>
                      <a:pPr marL="0" indent="0" algn="just">
                        <a:buFont typeface="Wingdings" panose="05000000000000000000" pitchFamily="2" charset="2"/>
                        <a:buNone/>
                      </a:pPr>
                      <a:endParaRPr lang="en-ZA" sz="1200" kern="1200" dirty="0">
                        <a:solidFill>
                          <a:schemeClr val="tx1"/>
                        </a:solidFill>
                        <a:effectLst/>
                        <a:latin typeface="Arial" panose="020B0604020202020204" pitchFamily="34" charset="0"/>
                        <a:ea typeface="+mn-ea"/>
                        <a:cs typeface="Arial" panose="020B0604020202020204" pitchFamily="34" charset="0"/>
                      </a:endParaRPr>
                    </a:p>
                    <a:p>
                      <a:pPr marL="0" indent="0" algn="just">
                        <a:buFont typeface="Wingdings" panose="05000000000000000000" pitchFamily="2" charset="2"/>
                        <a:buNone/>
                      </a:pPr>
                      <a:endParaRPr lang="en-ZA" sz="1200" kern="1200" dirty="0">
                        <a:solidFill>
                          <a:schemeClr val="tx1"/>
                        </a:solidFill>
                        <a:effectLst/>
                        <a:latin typeface="Arial" panose="020B0604020202020204" pitchFamily="34" charset="0"/>
                        <a:ea typeface="+mn-ea"/>
                        <a:cs typeface="Arial" panose="020B0604020202020204" pitchFamily="34" charset="0"/>
                      </a:endParaRPr>
                    </a:p>
                    <a:p>
                      <a:pPr marL="0" indent="0" algn="just">
                        <a:buFont typeface="Wingdings" panose="05000000000000000000" pitchFamily="2" charset="2"/>
                        <a:buNone/>
                      </a:pPr>
                      <a:endParaRPr lang="en-ZA" sz="1200" kern="1200" dirty="0">
                        <a:solidFill>
                          <a:schemeClr val="tx1"/>
                        </a:solidFill>
                        <a:effectLst/>
                        <a:latin typeface="Arial" panose="020B0604020202020204" pitchFamily="34" charset="0"/>
                        <a:ea typeface="+mn-ea"/>
                        <a:cs typeface="Arial" panose="020B0604020202020204" pitchFamily="34" charset="0"/>
                      </a:endParaRPr>
                    </a:p>
                    <a:p>
                      <a:pPr marL="0" indent="0" algn="just">
                        <a:buFont typeface="Wingdings" panose="05000000000000000000" pitchFamily="2" charset="2"/>
                        <a:buNone/>
                      </a:pPr>
                      <a:endParaRPr lang="en-ZA" sz="1200" kern="1200" dirty="0">
                        <a:solidFill>
                          <a:schemeClr val="tx1"/>
                        </a:solidFill>
                        <a:effectLst/>
                        <a:latin typeface="Arial" panose="020B0604020202020204" pitchFamily="34" charset="0"/>
                        <a:ea typeface="+mn-ea"/>
                        <a:cs typeface="Arial" panose="020B0604020202020204" pitchFamily="34" charset="0"/>
                      </a:endParaRPr>
                    </a:p>
                    <a:p>
                      <a:pPr marL="0" indent="0" algn="just">
                        <a:buFont typeface="Wingdings" panose="05000000000000000000" pitchFamily="2" charset="2"/>
                        <a:buNone/>
                      </a:pPr>
                      <a:endParaRPr lang="en-ZA" sz="1200" kern="1200" dirty="0">
                        <a:solidFill>
                          <a:schemeClr val="tx1"/>
                        </a:solidFill>
                        <a:effectLst/>
                        <a:latin typeface="Arial" panose="020B0604020202020204" pitchFamily="34" charset="0"/>
                        <a:ea typeface="+mn-ea"/>
                        <a:cs typeface="Arial" panose="020B0604020202020204" pitchFamily="34" charset="0"/>
                      </a:endParaRPr>
                    </a:p>
                    <a:p>
                      <a:pPr marL="0" indent="0" algn="just">
                        <a:buFont typeface="Wingdings" panose="05000000000000000000" pitchFamily="2" charset="2"/>
                        <a:buNone/>
                      </a:pPr>
                      <a:endParaRPr lang="en-ZA" sz="1200" kern="1200" dirty="0">
                        <a:solidFill>
                          <a:schemeClr val="tx1"/>
                        </a:solidFill>
                        <a:effectLst/>
                        <a:latin typeface="Arial" panose="020B0604020202020204" pitchFamily="34" charset="0"/>
                        <a:ea typeface="+mn-ea"/>
                        <a:cs typeface="Arial" panose="020B0604020202020204" pitchFamily="34" charset="0"/>
                      </a:endParaRPr>
                    </a:p>
                    <a:p>
                      <a:pPr marL="0" indent="0" algn="just">
                        <a:buFont typeface="Wingdings" panose="05000000000000000000" pitchFamily="2" charset="2"/>
                        <a:buNone/>
                      </a:pPr>
                      <a:endParaRPr lang="en-ZA" sz="1200" kern="1200" dirty="0">
                        <a:solidFill>
                          <a:schemeClr val="tx1"/>
                        </a:solidFill>
                        <a:effectLst/>
                        <a:latin typeface="Arial" panose="020B0604020202020204" pitchFamily="34" charset="0"/>
                        <a:ea typeface="+mn-ea"/>
                        <a:cs typeface="Arial" panose="020B0604020202020204" pitchFamily="34" charset="0"/>
                      </a:endParaRPr>
                    </a:p>
                    <a:p>
                      <a:pPr marL="0" indent="0" algn="just">
                        <a:buFont typeface="Wingdings" panose="05000000000000000000" pitchFamily="2" charset="2"/>
                        <a:buNone/>
                      </a:pPr>
                      <a:endParaRPr lang="en-ZA" sz="1200" kern="1200" dirty="0">
                        <a:solidFill>
                          <a:schemeClr val="tx1"/>
                        </a:solidFill>
                        <a:effectLst/>
                        <a:latin typeface="Arial" panose="020B0604020202020204" pitchFamily="34" charset="0"/>
                        <a:ea typeface="+mn-ea"/>
                        <a:cs typeface="Arial" panose="020B0604020202020204" pitchFamily="34" charset="0"/>
                      </a:endParaRPr>
                    </a:p>
                    <a:p>
                      <a:pPr marL="0" indent="0" algn="just">
                        <a:buFont typeface="Wingdings" panose="05000000000000000000" pitchFamily="2" charset="2"/>
                        <a:buNone/>
                      </a:pPr>
                      <a:endParaRPr lang="en-ZA" sz="1200" kern="1200" dirty="0">
                        <a:solidFill>
                          <a:schemeClr val="tx1"/>
                        </a:solidFill>
                        <a:effectLst/>
                        <a:latin typeface="Arial" panose="020B0604020202020204" pitchFamily="34" charset="0"/>
                        <a:ea typeface="+mn-ea"/>
                        <a:cs typeface="Arial" panose="020B0604020202020204" pitchFamily="34" charset="0"/>
                      </a:endParaRPr>
                    </a:p>
                    <a:p>
                      <a:pPr marL="0" indent="0" algn="just">
                        <a:buFont typeface="Wingdings" panose="05000000000000000000" pitchFamily="2" charset="2"/>
                        <a:buNone/>
                      </a:pPr>
                      <a:endParaRPr lang="en-ZA" sz="1200" kern="1200" dirty="0">
                        <a:solidFill>
                          <a:schemeClr val="tx1"/>
                        </a:solidFill>
                        <a:effectLst/>
                        <a:latin typeface="Arial" panose="020B0604020202020204" pitchFamily="34" charset="0"/>
                        <a:ea typeface="+mn-ea"/>
                        <a:cs typeface="Arial" panose="020B0604020202020204" pitchFamily="34" charset="0"/>
                      </a:endParaRPr>
                    </a:p>
                    <a:p>
                      <a:pPr marL="0" indent="0" algn="just">
                        <a:buFont typeface="Wingdings" panose="05000000000000000000" pitchFamily="2" charset="2"/>
                        <a:buNone/>
                      </a:pPr>
                      <a:endParaRPr lang="en-ZA" sz="1200" kern="1200" dirty="0">
                        <a:solidFill>
                          <a:schemeClr val="tx1"/>
                        </a:solidFill>
                        <a:effectLst/>
                        <a:latin typeface="Arial" panose="020B0604020202020204" pitchFamily="34" charset="0"/>
                        <a:ea typeface="+mn-ea"/>
                        <a:cs typeface="Arial" panose="020B0604020202020204" pitchFamily="34" charset="0"/>
                      </a:endParaRPr>
                    </a:p>
                    <a:p>
                      <a:pPr marL="0" indent="0" algn="just">
                        <a:buFont typeface="Wingdings" panose="05000000000000000000" pitchFamily="2" charset="2"/>
                        <a:buNone/>
                      </a:pPr>
                      <a:endParaRPr lang="en-ZA" sz="1200" kern="1200" dirty="0">
                        <a:solidFill>
                          <a:schemeClr val="tx1"/>
                        </a:solidFill>
                        <a:effectLst/>
                        <a:latin typeface="Arial" panose="020B0604020202020204" pitchFamily="34" charset="0"/>
                        <a:ea typeface="+mn-ea"/>
                        <a:cs typeface="Arial" panose="020B0604020202020204" pitchFamily="34" charset="0"/>
                      </a:endParaRPr>
                    </a:p>
                    <a:p>
                      <a:pPr marL="0" indent="0" algn="just">
                        <a:buFont typeface="Wingdings" panose="05000000000000000000" pitchFamily="2" charset="2"/>
                        <a:buNone/>
                      </a:pPr>
                      <a:endParaRPr lang="en-ZA" sz="1200" kern="1200" dirty="0">
                        <a:solidFill>
                          <a:schemeClr val="tx1"/>
                        </a:solidFill>
                        <a:effectLst/>
                        <a:latin typeface="Arial" panose="020B0604020202020204" pitchFamily="34" charset="0"/>
                        <a:ea typeface="+mn-ea"/>
                        <a:cs typeface="Arial" panose="020B0604020202020204" pitchFamily="34" charset="0"/>
                      </a:endParaRPr>
                    </a:p>
                    <a:p>
                      <a:pPr marL="0" indent="0" algn="just">
                        <a:buFont typeface="Wingdings" panose="05000000000000000000" pitchFamily="2" charset="2"/>
                        <a:buNone/>
                      </a:pPr>
                      <a:endParaRPr lang="en-ZA" sz="1200" kern="1200" dirty="0">
                        <a:solidFill>
                          <a:schemeClr val="tx1"/>
                        </a:solidFill>
                        <a:effectLst/>
                        <a:latin typeface="Arial" panose="020B0604020202020204" pitchFamily="34" charset="0"/>
                        <a:ea typeface="+mn-ea"/>
                        <a:cs typeface="Arial" panose="020B0604020202020204" pitchFamily="34" charset="0"/>
                      </a:endParaRPr>
                    </a:p>
                    <a:p>
                      <a:pPr marL="0" indent="0" algn="just">
                        <a:buFont typeface="Wingdings" panose="05000000000000000000" pitchFamily="2" charset="2"/>
                        <a:buNone/>
                      </a:pPr>
                      <a:endParaRPr lang="en-ZA" sz="1200" kern="1200" dirty="0">
                        <a:solidFill>
                          <a:schemeClr val="tx1"/>
                        </a:solidFill>
                        <a:effectLst/>
                        <a:latin typeface="Arial" panose="020B0604020202020204" pitchFamily="34" charset="0"/>
                        <a:ea typeface="+mn-ea"/>
                        <a:cs typeface="Arial" panose="020B0604020202020204" pitchFamily="34" charset="0"/>
                      </a:endParaRPr>
                    </a:p>
                    <a:p>
                      <a:pPr marL="0" indent="0" algn="just">
                        <a:buFont typeface="Wingdings" panose="05000000000000000000" pitchFamily="2" charset="2"/>
                        <a:buNone/>
                      </a:pPr>
                      <a:endParaRPr lang="en-ZA" sz="1200" kern="1200" dirty="0">
                        <a:solidFill>
                          <a:schemeClr val="tx1"/>
                        </a:solidFill>
                        <a:effectLst/>
                        <a:latin typeface="Arial" panose="020B0604020202020204" pitchFamily="34" charset="0"/>
                        <a:ea typeface="+mn-ea"/>
                        <a:cs typeface="Arial" panose="020B0604020202020204" pitchFamily="34" charset="0"/>
                      </a:endParaRPr>
                    </a:p>
                    <a:p>
                      <a:pPr marL="0" indent="0" algn="just">
                        <a:buFont typeface="Wingdings" panose="05000000000000000000" pitchFamily="2" charset="2"/>
                        <a:buNone/>
                      </a:pPr>
                      <a:r>
                        <a:rPr lang="en-ZA" sz="1100" kern="1200" dirty="0">
                          <a:solidFill>
                            <a:schemeClr val="tx1"/>
                          </a:solidFill>
                          <a:effectLst/>
                          <a:latin typeface="Arial" panose="020B0604020202020204" pitchFamily="34" charset="0"/>
                          <a:ea typeface="+mn-ea"/>
                          <a:cs typeface="Arial" panose="020B0604020202020204" pitchFamily="34" charset="0"/>
                        </a:rPr>
                        <a:t>Feb</a:t>
                      </a:r>
                      <a:r>
                        <a:rPr lang="en-ZA" sz="1100" kern="1200" baseline="0" dirty="0">
                          <a:solidFill>
                            <a:schemeClr val="tx1"/>
                          </a:solidFill>
                          <a:effectLst/>
                          <a:latin typeface="Arial" panose="020B0604020202020204" pitchFamily="34" charset="0"/>
                          <a:ea typeface="+mn-ea"/>
                          <a:cs typeface="Arial" panose="020B0604020202020204" pitchFamily="34" charset="0"/>
                        </a:rPr>
                        <a:t> 2022</a:t>
                      </a:r>
                      <a:endParaRPr lang="en-ZA" sz="11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
        <p:nvSpPr>
          <p:cNvPr id="4" name="Slide Number Placeholder 3"/>
          <p:cNvSpPr>
            <a:spLocks noGrp="1"/>
          </p:cNvSpPr>
          <p:nvPr>
            <p:ph type="sldNum" sz="quarter" idx="12"/>
          </p:nvPr>
        </p:nvSpPr>
        <p:spPr/>
        <p:txBody>
          <a:bodyPr/>
          <a:lstStyle/>
          <a:p>
            <a:fld id="{D8EDF274-8065-1740-B929-8D7E9C7650F4}" type="slidenum">
              <a:rPr lang="en-US" smtClean="0">
                <a:solidFill>
                  <a:srgbClr val="C00000"/>
                </a:solidFill>
              </a:rPr>
              <a:pPr/>
              <a:t>17</a:t>
            </a:fld>
            <a:endParaRPr lang="en-US" dirty="0">
              <a:solidFill>
                <a:srgbClr val="C00000"/>
              </a:solidFill>
            </a:endParaRPr>
          </a:p>
        </p:txBody>
      </p:sp>
    </p:spTree>
    <p:extLst>
      <p:ext uri="{BB962C8B-B14F-4D97-AF65-F5344CB8AC3E}">
        <p14:creationId xmlns:p14="http://schemas.microsoft.com/office/powerpoint/2010/main" xmlns="" val="31513991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2398266546"/>
              </p:ext>
            </p:extLst>
          </p:nvPr>
        </p:nvGraphicFramePr>
        <p:xfrm>
          <a:off x="0" y="-8312"/>
          <a:ext cx="9144000" cy="6833224"/>
        </p:xfrm>
        <a:graphic>
          <a:graphicData uri="http://schemas.openxmlformats.org/drawingml/2006/table">
            <a:tbl>
              <a:tblPr firstRow="1" firstCol="1" bandRow="1"/>
              <a:tblGrid>
                <a:gridCol w="638574">
                  <a:extLst>
                    <a:ext uri="{9D8B030D-6E8A-4147-A177-3AD203B41FA5}">
                      <a16:colId xmlns="" xmlns:a16="http://schemas.microsoft.com/office/drawing/2014/main" val="20000"/>
                    </a:ext>
                  </a:extLst>
                </a:gridCol>
                <a:gridCol w="2601595">
                  <a:extLst>
                    <a:ext uri="{9D8B030D-6E8A-4147-A177-3AD203B41FA5}">
                      <a16:colId xmlns="" xmlns:a16="http://schemas.microsoft.com/office/drawing/2014/main" val="20001"/>
                    </a:ext>
                  </a:extLst>
                </a:gridCol>
                <a:gridCol w="3822345">
                  <a:extLst>
                    <a:ext uri="{9D8B030D-6E8A-4147-A177-3AD203B41FA5}">
                      <a16:colId xmlns="" xmlns:a16="http://schemas.microsoft.com/office/drawing/2014/main" val="20002"/>
                    </a:ext>
                  </a:extLst>
                </a:gridCol>
                <a:gridCol w="2081486">
                  <a:extLst>
                    <a:ext uri="{9D8B030D-6E8A-4147-A177-3AD203B41FA5}">
                      <a16:colId xmlns="" xmlns:a16="http://schemas.microsoft.com/office/drawing/2014/main" val="20003"/>
                    </a:ext>
                  </a:extLst>
                </a:gridCol>
              </a:tblGrid>
              <a:tr h="893874">
                <a:tc>
                  <a:txBody>
                    <a:bodyPr/>
                    <a:lstStyle/>
                    <a:p>
                      <a:pPr algn="ctr">
                        <a:spcAft>
                          <a:spcPts val="0"/>
                        </a:spcAft>
                      </a:pPr>
                      <a:r>
                        <a:rPr lang="en-US" sz="1400" b="1" dirty="0">
                          <a:effectLst/>
                          <a:latin typeface="Arial" panose="020B0604020202020204" pitchFamily="34" charset="0"/>
                          <a:ea typeface="Calibri" panose="020F0502020204030204" pitchFamily="34" charset="0"/>
                          <a:cs typeface="Arial" panose="020B0604020202020204" pitchFamily="34" charset="0"/>
                        </a:rPr>
                        <a:t>#</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effectLst/>
                          <a:latin typeface="Arial" panose="020B0604020202020204" pitchFamily="34" charset="0"/>
                          <a:ea typeface="Calibri" panose="020F0502020204030204" pitchFamily="34" charset="0"/>
                          <a:cs typeface="Arial" panose="020B0604020202020204" pitchFamily="34" charset="0"/>
                        </a:rPr>
                        <a:t>ISSUES RAISED</a:t>
                      </a:r>
                      <a:r>
                        <a:rPr lang="en-US" sz="1400" b="1" baseline="0" dirty="0">
                          <a:effectLst/>
                          <a:latin typeface="Arial" panose="020B0604020202020204" pitchFamily="34" charset="0"/>
                          <a:ea typeface="Calibri" panose="020F0502020204030204" pitchFamily="34" charset="0"/>
                          <a:cs typeface="Arial" panose="020B0604020202020204" pitchFamily="34" charset="0"/>
                        </a:rPr>
                        <a:t> BY MILITARY VETERANS AND THE CONSENSUS DOCUMENT</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baseline="0" dirty="0">
                          <a:effectLst/>
                          <a:latin typeface="Arial" panose="020B0604020202020204" pitchFamily="34" charset="0"/>
                          <a:ea typeface="Calibri" panose="020F0502020204030204" pitchFamily="34" charset="0"/>
                          <a:cs typeface="Arial" panose="020B0604020202020204" pitchFamily="34" charset="0"/>
                        </a:rPr>
                        <a:t>PROGRESS AS AT 24 FEBRUARY 2022</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TIMEFRAME</a:t>
                      </a:r>
                      <a:endParaRPr lang="en-ZA" sz="1400" b="1"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extLst>
                  <a:ext uri="{0D108BD9-81ED-4DB2-BD59-A6C34878D82A}">
                    <a16:rowId xmlns="" xmlns:a16="http://schemas.microsoft.com/office/drawing/2014/main" val="10000"/>
                  </a:ext>
                </a:extLst>
              </a:tr>
              <a:tr h="5939350">
                <a:tc>
                  <a:txBody>
                    <a:bodyPr/>
                    <a:lstStyle/>
                    <a:p>
                      <a:pPr algn="ctr">
                        <a:spcAft>
                          <a:spcPts val="0"/>
                        </a:spcAft>
                      </a:pPr>
                      <a:r>
                        <a:rPr lang="en-US" sz="1800" b="1" baseline="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SKILLS &amp; EMPOWERMENT </a:t>
                      </a:r>
                      <a:endParaRPr lang="en-ZA" sz="18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indent="-228600" algn="just" defTabSz="914400" rtl="0" eaLnBrk="1" latinLnBrk="0" hangingPunct="1">
                        <a:lnSpc>
                          <a:spcPct val="150000"/>
                        </a:lnSpc>
                        <a:buFont typeface="+mj-lt"/>
                        <a:buAutoNum type="arabicPeriod"/>
                      </a:pPr>
                      <a:r>
                        <a:rPr lang="en-US" sz="1200" kern="1200" dirty="0">
                          <a:solidFill>
                            <a:schemeClr val="tx1"/>
                          </a:solidFill>
                          <a:effectLst/>
                          <a:latin typeface="Arial" panose="020B0604020202020204" pitchFamily="34" charset="0"/>
                          <a:ea typeface="+mn-ea"/>
                          <a:cs typeface="Arial" panose="020B0604020202020204" pitchFamily="34" charset="0"/>
                        </a:rPr>
                        <a:t>Socio-Economic Integration.</a:t>
                      </a:r>
                      <a:r>
                        <a:rPr lang="en-US" sz="1200" kern="1200" baseline="0" dirty="0">
                          <a:solidFill>
                            <a:schemeClr val="tx1"/>
                          </a:solidFill>
                          <a:effectLst/>
                          <a:latin typeface="Arial" panose="020B0604020202020204" pitchFamily="34" charset="0"/>
                          <a:ea typeface="+mn-ea"/>
                          <a:cs typeface="Arial" panose="020B0604020202020204" pitchFamily="34" charset="0"/>
                        </a:rPr>
                        <a:t> </a:t>
                      </a:r>
                    </a:p>
                    <a:p>
                      <a:pPr marL="228600" indent="-228600" algn="just" defTabSz="914400" rtl="0" eaLnBrk="1" latinLnBrk="0" hangingPunct="1">
                        <a:lnSpc>
                          <a:spcPct val="150000"/>
                        </a:lnSpc>
                        <a:buFont typeface="+mj-lt"/>
                        <a:buAutoNum type="arabicPeriod"/>
                      </a:pPr>
                      <a:r>
                        <a:rPr lang="en-US" sz="1200" kern="1200" dirty="0">
                          <a:solidFill>
                            <a:schemeClr val="tx1"/>
                          </a:solidFill>
                          <a:effectLst/>
                          <a:latin typeface="Arial" panose="020B0604020202020204" pitchFamily="34" charset="0"/>
                          <a:ea typeface="+mn-ea"/>
                          <a:cs typeface="Arial" panose="020B0604020202020204" pitchFamily="34" charset="0"/>
                        </a:rPr>
                        <a:t>Military</a:t>
                      </a:r>
                      <a:r>
                        <a:rPr lang="en-US" sz="1200" kern="1200" baseline="0" dirty="0">
                          <a:solidFill>
                            <a:schemeClr val="tx1"/>
                          </a:solidFill>
                          <a:effectLst/>
                          <a:latin typeface="Arial" panose="020B0604020202020204" pitchFamily="34" charset="0"/>
                          <a:ea typeface="+mn-ea"/>
                          <a:cs typeface="Arial" panose="020B0604020202020204" pitchFamily="34" charset="0"/>
                        </a:rPr>
                        <a:t> veterans must participate in socio economic activities</a:t>
                      </a:r>
                      <a:endParaRPr lang="en-ZA" sz="12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kern="1200" baseline="0" dirty="0">
                          <a:solidFill>
                            <a:schemeClr val="tx1"/>
                          </a:solidFill>
                          <a:effectLst/>
                          <a:latin typeface="Arial" panose="020B0604020202020204" pitchFamily="34" charset="0"/>
                          <a:ea typeface="+mn-ea"/>
                          <a:cs typeface="Arial" panose="020B0604020202020204" pitchFamily="34" charset="0"/>
                        </a:rPr>
                        <a:t>The model of empowerment includes skills development that is linked to the Government </a:t>
                      </a:r>
                      <a:r>
                        <a:rPr lang="en-US" sz="1100" kern="1200" baseline="0" dirty="0" err="1">
                          <a:solidFill>
                            <a:schemeClr val="tx1"/>
                          </a:solidFill>
                          <a:effectLst/>
                          <a:latin typeface="Arial" panose="020B0604020202020204" pitchFamily="34" charset="0"/>
                          <a:ea typeface="+mn-ea"/>
                          <a:cs typeface="Arial" panose="020B0604020202020204" pitchFamily="34" charset="0"/>
                        </a:rPr>
                        <a:t>Programme</a:t>
                      </a:r>
                      <a:r>
                        <a:rPr lang="en-US" sz="1100" kern="1200" baseline="0" dirty="0">
                          <a:solidFill>
                            <a:schemeClr val="tx1"/>
                          </a:solidFill>
                          <a:effectLst/>
                          <a:latin typeface="Arial" panose="020B0604020202020204" pitchFamily="34" charset="0"/>
                          <a:ea typeface="+mn-ea"/>
                          <a:cs typeface="Arial" panose="020B0604020202020204" pitchFamily="34" charset="0"/>
                        </a:rPr>
                        <a:t> of Action to advance Infrastructure, Agriculture, Safety and Security, Poverty Alleviation, Business Entrepreneurship and Cooperatives. This will be carried out in accordance with the DMV’s strategic objective of creating strategic partnerships with </a:t>
                      </a:r>
                      <a:r>
                        <a:rPr lang="en-US" sz="1100" i="1" kern="1200" baseline="0" dirty="0">
                          <a:solidFill>
                            <a:schemeClr val="tx1"/>
                          </a:solidFill>
                          <a:effectLst/>
                          <a:latin typeface="Arial" panose="020B0604020202020204" pitchFamily="34" charset="0"/>
                          <a:ea typeface="+mn-ea"/>
                          <a:cs typeface="Arial" panose="020B0604020202020204" pitchFamily="34" charset="0"/>
                        </a:rPr>
                        <a:t>inter alia</a:t>
                      </a:r>
                      <a:r>
                        <a:rPr lang="en-US" sz="1100" kern="1200" baseline="0" dirty="0">
                          <a:solidFill>
                            <a:schemeClr val="tx1"/>
                          </a:solidFill>
                          <a:effectLst/>
                          <a:latin typeface="Arial" panose="020B0604020202020204" pitchFamily="34" charset="0"/>
                          <a:ea typeface="+mn-ea"/>
                          <a:cs typeface="Arial" panose="020B0604020202020204" pitchFamily="34" charset="0"/>
                        </a:rPr>
                        <a:t>, Sector Training Authorities (SETAs), Technical and Vocational Education and Training (TVET) colleges, Small Enterprise Development Agency (SEDA), the Small Enterprise Finance Agency (SEFA) </a:t>
                      </a:r>
                      <a:r>
                        <a:rPr lang="en-US" sz="1100" kern="1200" baseline="0" dirty="0" err="1">
                          <a:solidFill>
                            <a:schemeClr val="tx1"/>
                          </a:solidFill>
                          <a:effectLst/>
                          <a:latin typeface="Arial" panose="020B0604020202020204" pitchFamily="34" charset="0"/>
                          <a:ea typeface="+mn-ea"/>
                          <a:cs typeface="Arial" panose="020B0604020202020204" pitchFamily="34" charset="0"/>
                        </a:rPr>
                        <a:t>Agri</a:t>
                      </a:r>
                      <a:r>
                        <a:rPr lang="en-US" sz="1100" kern="1200" baseline="0" dirty="0">
                          <a:solidFill>
                            <a:schemeClr val="tx1"/>
                          </a:solidFill>
                          <a:effectLst/>
                          <a:latin typeface="Arial" panose="020B0604020202020204" pitchFamily="34" charset="0"/>
                          <a:ea typeface="+mn-ea"/>
                          <a:cs typeface="Arial" panose="020B0604020202020204" pitchFamily="34" charset="0"/>
                        </a:rPr>
                        <a:t>-SETA and SITA (in terms of ICT training).  </a:t>
                      </a:r>
                    </a:p>
                    <a:p>
                      <a:pPr marL="342900" marR="0" lvl="0" indent="-342900" algn="just" defTabSz="914400" rtl="0" eaLnBrk="1" fontAlgn="auto" latinLnBrk="0" hangingPunct="1">
                        <a:lnSpc>
                          <a:spcPct val="100000"/>
                        </a:lnSpc>
                        <a:spcBef>
                          <a:spcPts val="0"/>
                        </a:spcBef>
                        <a:spcAft>
                          <a:spcPts val="0"/>
                        </a:spcAft>
                        <a:buClrTx/>
                        <a:buSzTx/>
                        <a:buFont typeface="+mj-lt"/>
                        <a:buAutoNum type="alphaLcPeriod"/>
                        <a:tabLst/>
                        <a:defRPr/>
                      </a:pPr>
                      <a:endParaRPr lang="en-US" sz="1100" kern="1200" baseline="0" dirty="0">
                        <a:solidFill>
                          <a:schemeClr val="tx1"/>
                        </a:solidFill>
                        <a:effectLst/>
                        <a:latin typeface="Arial" panose="020B0604020202020204" pitchFamily="34" charset="0"/>
                        <a:ea typeface="+mn-ea"/>
                        <a:cs typeface="Arial" panose="020B060402020202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kern="1200" baseline="0" dirty="0">
                          <a:solidFill>
                            <a:schemeClr val="tx1"/>
                          </a:solidFill>
                          <a:effectLst/>
                          <a:latin typeface="Arial" panose="020B0604020202020204" pitchFamily="34" charset="0"/>
                          <a:ea typeface="+mn-ea"/>
                          <a:cs typeface="Arial" panose="020B0604020202020204" pitchFamily="34" charset="0"/>
                        </a:rPr>
                        <a:t>Government department and provinces are beginning to report on interventions done for Military Veterans. </a:t>
                      </a:r>
                    </a:p>
                    <a:p>
                      <a:pPr marL="342900" marR="0" lvl="0" indent="-342900" algn="just" defTabSz="914400" rtl="0" eaLnBrk="1" fontAlgn="auto" latinLnBrk="0" hangingPunct="1">
                        <a:lnSpc>
                          <a:spcPct val="100000"/>
                        </a:lnSpc>
                        <a:spcBef>
                          <a:spcPts val="0"/>
                        </a:spcBef>
                        <a:spcAft>
                          <a:spcPts val="0"/>
                        </a:spcAft>
                        <a:buClrTx/>
                        <a:buSzTx/>
                        <a:buFont typeface="+mj-lt"/>
                        <a:buAutoNum type="alphaLcPeriod"/>
                        <a:tabLst/>
                        <a:defRPr/>
                      </a:pPr>
                      <a:endParaRPr lang="en-US" sz="1100" kern="1200" baseline="0" dirty="0">
                        <a:solidFill>
                          <a:schemeClr val="tx1"/>
                        </a:solidFill>
                        <a:effectLst/>
                        <a:latin typeface="Arial" panose="020B0604020202020204" pitchFamily="34" charset="0"/>
                        <a:ea typeface="+mn-ea"/>
                        <a:cs typeface="Arial" panose="020B060402020202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kern="1200" baseline="0" dirty="0">
                          <a:solidFill>
                            <a:schemeClr val="tx1"/>
                          </a:solidFill>
                          <a:effectLst/>
                          <a:latin typeface="Arial" panose="020B0604020202020204" pitchFamily="34" charset="0"/>
                          <a:ea typeface="+mn-ea"/>
                          <a:cs typeface="Arial" panose="020B0604020202020204" pitchFamily="34" charset="0"/>
                        </a:rPr>
                        <a:t>Our provincial offices continuously advise Military Veterans on </a:t>
                      </a:r>
                      <a:r>
                        <a:rPr lang="en-US" sz="1100" kern="1200" baseline="0" dirty="0" err="1">
                          <a:solidFill>
                            <a:schemeClr val="tx1"/>
                          </a:solidFill>
                          <a:effectLst/>
                          <a:latin typeface="Arial" panose="020B0604020202020204" pitchFamily="34" charset="0"/>
                          <a:ea typeface="+mn-ea"/>
                          <a:cs typeface="Arial" panose="020B0604020202020204" pitchFamily="34" charset="0"/>
                        </a:rPr>
                        <a:t>programmes</a:t>
                      </a:r>
                      <a:r>
                        <a:rPr lang="en-US" sz="1100" kern="1200" baseline="0" dirty="0">
                          <a:solidFill>
                            <a:schemeClr val="tx1"/>
                          </a:solidFill>
                          <a:effectLst/>
                          <a:latin typeface="Arial" panose="020B0604020202020204" pitchFamily="34" charset="0"/>
                          <a:ea typeface="+mn-ea"/>
                          <a:cs typeface="Arial" panose="020B0604020202020204" pitchFamily="34" charset="0"/>
                        </a:rPr>
                        <a:t> that have an exit strategy.</a:t>
                      </a:r>
                    </a:p>
                    <a:p>
                      <a:pPr marL="342900" marR="0" lvl="0" indent="-342900" algn="just" defTabSz="914400" rtl="0" eaLnBrk="1" fontAlgn="auto" latinLnBrk="0" hangingPunct="1">
                        <a:lnSpc>
                          <a:spcPct val="100000"/>
                        </a:lnSpc>
                        <a:spcBef>
                          <a:spcPts val="0"/>
                        </a:spcBef>
                        <a:spcAft>
                          <a:spcPts val="0"/>
                        </a:spcAft>
                        <a:buClrTx/>
                        <a:buSzTx/>
                        <a:buFont typeface="+mj-lt"/>
                        <a:buAutoNum type="alphaLcPeriod"/>
                        <a:tabLst/>
                        <a:defRPr/>
                      </a:pPr>
                      <a:endParaRPr lang="en-US" sz="1100" kern="1200" baseline="0" dirty="0">
                        <a:solidFill>
                          <a:schemeClr val="tx1"/>
                        </a:solidFill>
                        <a:effectLst/>
                        <a:latin typeface="Arial" panose="020B0604020202020204" pitchFamily="34" charset="0"/>
                        <a:ea typeface="+mn-ea"/>
                        <a:cs typeface="Arial" panose="020B060402020202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kern="1200" baseline="0" dirty="0">
                          <a:solidFill>
                            <a:schemeClr val="tx1"/>
                          </a:solidFill>
                          <a:effectLst/>
                          <a:latin typeface="Arial" panose="020B0604020202020204" pitchFamily="34" charset="0"/>
                          <a:ea typeface="+mn-ea"/>
                          <a:cs typeface="Arial" panose="020B0604020202020204" pitchFamily="34" charset="0"/>
                        </a:rPr>
                        <a:t>The DMV has engaged various </a:t>
                      </a:r>
                      <a:r>
                        <a:rPr lang="en-US" sz="1100" kern="1200" baseline="0" dirty="0" err="1">
                          <a:solidFill>
                            <a:schemeClr val="tx1"/>
                          </a:solidFill>
                          <a:effectLst/>
                          <a:latin typeface="Arial" panose="020B0604020202020204" pitchFamily="34" charset="0"/>
                          <a:ea typeface="+mn-ea"/>
                          <a:cs typeface="Arial" panose="020B0604020202020204" pitchFamily="34" charset="0"/>
                        </a:rPr>
                        <a:t>organisations</a:t>
                      </a:r>
                      <a:r>
                        <a:rPr lang="en-US" sz="1100" kern="1200" baseline="0" dirty="0">
                          <a:solidFill>
                            <a:schemeClr val="tx1"/>
                          </a:solidFill>
                          <a:effectLst/>
                          <a:latin typeface="Arial" panose="020B0604020202020204" pitchFamily="34" charset="0"/>
                          <a:ea typeface="+mn-ea"/>
                          <a:cs typeface="Arial" panose="020B0604020202020204" pitchFamily="34" charset="0"/>
                        </a:rPr>
                        <a:t> seeking partnerships (MICT SETA; LGSETA; SASSETA; SERVICES SETA; CONSTRUCTION SETA; AGRI-SETA AND SITA)</a:t>
                      </a: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100" kern="1200" baseline="0" dirty="0">
                        <a:solidFill>
                          <a:schemeClr val="tx1"/>
                        </a:solidFill>
                        <a:effectLst/>
                        <a:latin typeface="Arial" panose="020B0604020202020204" pitchFamily="34" charset="0"/>
                        <a:ea typeface="+mn-ea"/>
                        <a:cs typeface="Arial" panose="020B060402020202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kern="1200" baseline="0" dirty="0">
                          <a:solidFill>
                            <a:schemeClr val="tx1"/>
                          </a:solidFill>
                          <a:effectLst/>
                          <a:latin typeface="Arial" panose="020B0604020202020204" pitchFamily="34" charset="0"/>
                          <a:ea typeface="+mn-ea"/>
                          <a:cs typeface="Arial" panose="020B0604020202020204" pitchFamily="34" charset="0"/>
                        </a:rPr>
                        <a:t>Budget has been set aside to support training of military veterans through SETAs. Upon completion of their training they will be provided with tools-of-trade. On the job training (i.e., regarding infrastructure) will be in collaboration with the DOD (i.e., Engineering Corps).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just">
                        <a:buFont typeface="Wingdings" panose="05000000000000000000" pitchFamily="2" charset="2"/>
                        <a:buNone/>
                      </a:pPr>
                      <a:r>
                        <a:rPr lang="en-US" sz="1200" kern="1200" dirty="0">
                          <a:solidFill>
                            <a:schemeClr val="tx1"/>
                          </a:solidFill>
                          <a:effectLst/>
                          <a:latin typeface="Arial" panose="020B0604020202020204" pitchFamily="34" charset="0"/>
                          <a:ea typeface="+mn-ea"/>
                          <a:cs typeface="Arial" panose="020B0604020202020204" pitchFamily="34" charset="0"/>
                        </a:rPr>
                        <a:t>Jan 2022</a:t>
                      </a:r>
                      <a:endParaRPr lang="en-ZA" sz="12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
        <p:nvSpPr>
          <p:cNvPr id="4" name="Slide Number Placeholder 3"/>
          <p:cNvSpPr>
            <a:spLocks noGrp="1"/>
          </p:cNvSpPr>
          <p:nvPr>
            <p:ph type="sldNum" sz="quarter" idx="12"/>
          </p:nvPr>
        </p:nvSpPr>
        <p:spPr>
          <a:xfrm>
            <a:off x="7425344" y="6369628"/>
            <a:ext cx="984019" cy="455284"/>
          </a:xfrm>
        </p:spPr>
        <p:txBody>
          <a:bodyPr/>
          <a:lstStyle/>
          <a:p>
            <a:fld id="{D8EDF274-8065-1740-B929-8D7E9C7650F4}" type="slidenum">
              <a:rPr lang="en-US">
                <a:solidFill>
                  <a:srgbClr val="C00000"/>
                </a:solidFill>
              </a:rPr>
              <a:pPr/>
              <a:t>18</a:t>
            </a:fld>
            <a:endParaRPr lang="en-US" dirty="0">
              <a:solidFill>
                <a:srgbClr val="C00000"/>
              </a:solidFill>
            </a:endParaRPr>
          </a:p>
        </p:txBody>
      </p:sp>
    </p:spTree>
    <p:extLst>
      <p:ext uri="{BB962C8B-B14F-4D97-AF65-F5344CB8AC3E}">
        <p14:creationId xmlns:p14="http://schemas.microsoft.com/office/powerpoint/2010/main" xmlns="" val="33171931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6576" y="188406"/>
          <a:ext cx="9006840" cy="5855393"/>
        </p:xfrm>
        <a:graphic>
          <a:graphicData uri="http://schemas.openxmlformats.org/drawingml/2006/table">
            <a:tbl>
              <a:tblPr firstRow="1" firstCol="1" bandRow="1"/>
              <a:tblGrid>
                <a:gridCol w="417248">
                  <a:extLst>
                    <a:ext uri="{9D8B030D-6E8A-4147-A177-3AD203B41FA5}">
                      <a16:colId xmlns="" xmlns:a16="http://schemas.microsoft.com/office/drawing/2014/main" val="20000"/>
                    </a:ext>
                  </a:extLst>
                </a:gridCol>
                <a:gridCol w="1464915">
                  <a:extLst>
                    <a:ext uri="{9D8B030D-6E8A-4147-A177-3AD203B41FA5}">
                      <a16:colId xmlns="" xmlns:a16="http://schemas.microsoft.com/office/drawing/2014/main" val="20001"/>
                    </a:ext>
                  </a:extLst>
                </a:gridCol>
                <a:gridCol w="7124677">
                  <a:extLst>
                    <a:ext uri="{9D8B030D-6E8A-4147-A177-3AD203B41FA5}">
                      <a16:colId xmlns="" xmlns:a16="http://schemas.microsoft.com/office/drawing/2014/main" val="20002"/>
                    </a:ext>
                  </a:extLst>
                </a:gridCol>
              </a:tblGrid>
              <a:tr h="1201482">
                <a:tc>
                  <a:txBody>
                    <a:bodyPr/>
                    <a:lstStyle/>
                    <a:p>
                      <a:pPr algn="ctr">
                        <a:spcAft>
                          <a:spcPts val="0"/>
                        </a:spcAft>
                      </a:pPr>
                      <a:r>
                        <a:rPr lang="en-US" sz="1400" b="1" dirty="0">
                          <a:effectLst/>
                          <a:latin typeface="Arial Narrow" panose="020B0606020202030204" pitchFamily="34" charset="0"/>
                          <a:ea typeface="Calibri" panose="020F0502020204030204" pitchFamily="34" charset="0"/>
                          <a:cs typeface="Arial" panose="020B0604020202020204" pitchFamily="34" charset="0"/>
                        </a:rPr>
                        <a:t>#</a:t>
                      </a:r>
                      <a:endParaRPr lang="en-ZA" sz="1400" dirty="0">
                        <a:effectLst/>
                        <a:latin typeface="Arial Narrow" panose="020B0606020202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effectLst/>
                          <a:latin typeface="Arial Narrow" panose="020B0606020202030204" pitchFamily="34" charset="0"/>
                          <a:ea typeface="Calibri" panose="020F0502020204030204" pitchFamily="34" charset="0"/>
                          <a:cs typeface="Arial" panose="020B0604020202020204" pitchFamily="34" charset="0"/>
                        </a:rPr>
                        <a:t>ISSUES RAISED</a:t>
                      </a:r>
                      <a:r>
                        <a:rPr lang="en-US" sz="1400" b="1" baseline="0" dirty="0">
                          <a:effectLst/>
                          <a:latin typeface="Arial Narrow" panose="020B0606020202030204" pitchFamily="34" charset="0"/>
                          <a:ea typeface="Calibri" panose="020F0502020204030204" pitchFamily="34" charset="0"/>
                          <a:cs typeface="Arial" panose="020B0604020202020204" pitchFamily="34" charset="0"/>
                        </a:rPr>
                        <a:t> BY MILITARY VETERANS AND THE CONSENSUS DOCUMENT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effectLst/>
                          <a:latin typeface="Arial Narrow" panose="020B0606020202030204" pitchFamily="34" charset="0"/>
                          <a:ea typeface="Calibri" panose="020F0502020204030204" pitchFamily="34" charset="0"/>
                          <a:cs typeface="Arial" panose="020B0604020202020204" pitchFamily="34" charset="0"/>
                        </a:rPr>
                        <a:t>DMV PROGRESS TO</a:t>
                      </a:r>
                      <a:r>
                        <a:rPr lang="en-US" sz="1400" b="1" baseline="0" dirty="0">
                          <a:effectLst/>
                          <a:latin typeface="Arial Narrow" panose="020B0606020202030204" pitchFamily="34" charset="0"/>
                          <a:ea typeface="Calibri" panose="020F0502020204030204" pitchFamily="34" charset="0"/>
                          <a:cs typeface="Arial" panose="020B0604020202020204" pitchFamily="34" charset="0"/>
                        </a:rPr>
                        <a:t> DATE AS AT 15 FEBRUARY 2022</a:t>
                      </a:r>
                      <a:endParaRPr lang="en-ZA" sz="1400" dirty="0">
                        <a:effectLst/>
                        <a:latin typeface="Arial Narrow" panose="020B0606020202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extLst>
                  <a:ext uri="{0D108BD9-81ED-4DB2-BD59-A6C34878D82A}">
                    <a16:rowId xmlns="" xmlns:a16="http://schemas.microsoft.com/office/drawing/2014/main" val="10000"/>
                  </a:ext>
                </a:extLst>
              </a:tr>
              <a:tr h="4653911">
                <a:tc>
                  <a:txBody>
                    <a:bodyPr/>
                    <a:lstStyle/>
                    <a:p>
                      <a:pPr algn="ctr">
                        <a:spcAft>
                          <a:spcPts val="0"/>
                        </a:spcAft>
                      </a:pPr>
                      <a:r>
                        <a:rPr lang="en-US" sz="2000" b="1" baseline="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HOUSING (CONTINUED)</a:t>
                      </a:r>
                      <a:endParaRPr lang="en-ZA" sz="2000" b="1" dirty="0">
                        <a:solidFill>
                          <a:srgbClr val="00B050"/>
                        </a:solidFill>
                        <a:effectLst/>
                        <a:latin typeface="Arial Narrow" panose="020B0606020202030204" pitchFamily="34" charset="0"/>
                        <a:ea typeface="Times New Roman" panose="02020603050405020304" pitchFamily="18" charset="0"/>
                        <a:cs typeface="Arial" panose="020B0604020202020204" pitchFamily="34" charset="0"/>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indent="-342900" algn="just">
                        <a:buFont typeface="Arial" panose="020B0604020202020204" pitchFamily="34" charset="0"/>
                        <a:buChar char="•"/>
                      </a:pPr>
                      <a:r>
                        <a:rPr lang="en-US" sz="1200" kern="1200" dirty="0">
                          <a:solidFill>
                            <a:schemeClr val="tx1"/>
                          </a:solidFill>
                          <a:effectLst/>
                          <a:latin typeface="Arial Narrow" panose="020B0606020202030204" pitchFamily="34" charset="0"/>
                          <a:ea typeface="+mn-ea"/>
                          <a:cs typeface="Arial" panose="020B0604020202020204" pitchFamily="34" charset="0"/>
                        </a:rPr>
                        <a:t>Decent Houses</a:t>
                      </a:r>
                    </a:p>
                    <a:p>
                      <a:pPr marL="0" indent="0" algn="just">
                        <a:buFont typeface="Wingdings" panose="05000000000000000000" pitchFamily="2" charset="2"/>
                        <a:buNone/>
                      </a:pPr>
                      <a:endParaRPr lang="en-ZA" sz="1200" b="1" kern="1200" dirty="0">
                        <a:solidFill>
                          <a:schemeClr val="tx1"/>
                        </a:solidFill>
                        <a:effectLst/>
                        <a:latin typeface="Arial Narrow" panose="020B0606020202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kern="1200" baseline="0" dirty="0">
                          <a:solidFill>
                            <a:schemeClr val="tx1"/>
                          </a:solidFill>
                          <a:effectLst/>
                          <a:latin typeface="Arial Narrow" panose="020B0606020202030204" pitchFamily="34" charset="0"/>
                          <a:ea typeface="+mn-ea"/>
                          <a:cs typeface="Arial" panose="020B0604020202020204" pitchFamily="34" charset="0"/>
                        </a:rPr>
                        <a:t>2 131 Military Veterans have been provided with houses during the period 2015/16 – 2021/22. Gauteng province accounts for most houses delivered and. KZN is the worst performing province of total housing provision.</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kern="1200" baseline="0" dirty="0">
                          <a:solidFill>
                            <a:schemeClr val="tx1"/>
                          </a:solidFill>
                          <a:effectLst/>
                          <a:latin typeface="Arial Narrow" panose="020B0606020202030204" pitchFamily="34" charset="0"/>
                          <a:ea typeface="+mn-ea"/>
                          <a:cs typeface="Arial" panose="020B0604020202020204" pitchFamily="34" charset="0"/>
                        </a:rPr>
                        <a:t>Houses provided to Military Veterans from 2015/16 – 2020/21 per province as follows:- </a:t>
                      </a:r>
                    </a:p>
                    <a:p>
                      <a:pPr marL="342900" marR="0" lvl="0" indent="-342900" algn="just" defTabSz="914400" rtl="0" eaLnBrk="1" fontAlgn="auto" latinLnBrk="0" hangingPunct="1">
                        <a:lnSpc>
                          <a:spcPct val="100000"/>
                        </a:lnSpc>
                        <a:spcBef>
                          <a:spcPts val="0"/>
                        </a:spcBef>
                        <a:spcAft>
                          <a:spcPts val="0"/>
                        </a:spcAft>
                        <a:buClrTx/>
                        <a:buSzTx/>
                        <a:buFont typeface="+mj-lt"/>
                        <a:buAutoNum type="alphaLcPeriod" startAt="2"/>
                        <a:tabLst/>
                        <a:defRPr/>
                      </a:pPr>
                      <a:endParaRPr lang="en-US" sz="1400" kern="1200" baseline="0" dirty="0">
                        <a:solidFill>
                          <a:schemeClr val="tx1"/>
                        </a:solidFill>
                        <a:effectLst/>
                        <a:latin typeface="Arial Narrow" panose="020B0606020202030204" pitchFamily="34" charset="0"/>
                        <a:ea typeface="+mn-ea"/>
                        <a:cs typeface="Arial" panose="020B060402020202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mj-lt"/>
                        <a:buAutoNum type="alphaLcPeriod" startAt="2"/>
                        <a:tabLst/>
                        <a:defRPr/>
                      </a:pPr>
                      <a:endParaRPr lang="en-US" sz="1200" kern="1200" baseline="0" dirty="0">
                        <a:solidFill>
                          <a:schemeClr val="tx1"/>
                        </a:solidFill>
                        <a:effectLst/>
                        <a:latin typeface="Arial Narrow" panose="020B0606020202030204" pitchFamily="34" charset="0"/>
                        <a:ea typeface="+mn-ea"/>
                        <a:cs typeface="Arial" panose="020B060402020202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kern="1200" baseline="0" dirty="0">
                        <a:solidFill>
                          <a:schemeClr val="tx1"/>
                        </a:solidFill>
                        <a:effectLst/>
                        <a:latin typeface="Arial Narrow" panose="020B060602020203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
        <p:nvSpPr>
          <p:cNvPr id="4" name="Slide Number Placeholder 3"/>
          <p:cNvSpPr>
            <a:spLocks noGrp="1"/>
          </p:cNvSpPr>
          <p:nvPr>
            <p:ph type="sldNum" sz="quarter" idx="12"/>
          </p:nvPr>
        </p:nvSpPr>
        <p:spPr/>
        <p:txBody>
          <a:bodyPr/>
          <a:lstStyle/>
          <a:p>
            <a:fld id="{D8EDF274-8065-1740-B929-8D7E9C7650F4}" type="slidenum">
              <a:rPr lang="en-US" smtClean="0"/>
              <a:pPr/>
              <a:t>19</a:t>
            </a:fld>
            <a:endParaRPr lang="en-US"/>
          </a:p>
        </p:txBody>
      </p:sp>
      <p:pic>
        <p:nvPicPr>
          <p:cNvPr id="5" name="Picture 4"/>
          <p:cNvPicPr>
            <a:picLocks noChangeAspect="1"/>
          </p:cNvPicPr>
          <p:nvPr/>
        </p:nvPicPr>
        <p:blipFill>
          <a:blip r:embed="rId3"/>
          <a:stretch>
            <a:fillRect/>
          </a:stretch>
        </p:blipFill>
        <p:spPr>
          <a:xfrm>
            <a:off x="2009104" y="2332446"/>
            <a:ext cx="6658377" cy="3429479"/>
          </a:xfrm>
          <a:prstGeom prst="rect">
            <a:avLst/>
          </a:prstGeom>
        </p:spPr>
      </p:pic>
    </p:spTree>
    <p:extLst>
      <p:ext uri="{BB962C8B-B14F-4D97-AF65-F5344CB8AC3E}">
        <p14:creationId xmlns:p14="http://schemas.microsoft.com/office/powerpoint/2010/main" xmlns="" val="1979770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DEB0857F-F88A-6244-B94F-6B744E2FB50B}"/>
              </a:ext>
            </a:extLst>
          </p:cNvPr>
          <p:cNvSpPr>
            <a:spLocks noGrp="1"/>
          </p:cNvSpPr>
          <p:nvPr>
            <p:ph idx="1"/>
          </p:nvPr>
        </p:nvSpPr>
        <p:spPr/>
        <p:txBody>
          <a:bodyPr>
            <a:normAutofit/>
          </a:bodyPr>
          <a:lstStyle/>
          <a:p>
            <a:pPr algn="just"/>
            <a:r>
              <a:rPr lang="en-US" sz="2800" dirty="0"/>
              <a:t>The DMV faces capacity challenges in terms of disbursing Sec 11 benefits.</a:t>
            </a:r>
          </a:p>
          <a:p>
            <a:pPr algn="just"/>
            <a:r>
              <a:rPr lang="en-US" sz="2800" dirty="0"/>
              <a:t>There DMV appears to have deviated in its legislative mandate which requires the organization to coordinate and set policy standards regarding the advancement of military veterans’ affairs. The DMV has positioned itself as an implementing agency. However, this problem is being addressed through the </a:t>
            </a:r>
            <a:r>
              <a:rPr lang="en-US" sz="2800" dirty="0" err="1"/>
              <a:t>Organisational</a:t>
            </a:r>
            <a:r>
              <a:rPr lang="en-US" sz="2800" dirty="0"/>
              <a:t> Re-design work-stream. </a:t>
            </a:r>
          </a:p>
        </p:txBody>
      </p:sp>
      <p:sp>
        <p:nvSpPr>
          <p:cNvPr id="4" name="Rectangle 3">
            <a:extLst>
              <a:ext uri="{FF2B5EF4-FFF2-40B4-BE49-F238E27FC236}">
                <a16:creationId xmlns="" xmlns:a16="http://schemas.microsoft.com/office/drawing/2014/main" id="{55FC1853-6199-2543-9FE0-23C283A0A8F0}"/>
              </a:ext>
            </a:extLst>
          </p:cNvPr>
          <p:cNvSpPr/>
          <p:nvPr/>
        </p:nvSpPr>
        <p:spPr>
          <a:xfrm>
            <a:off x="0" y="0"/>
            <a:ext cx="9144000" cy="1254034"/>
          </a:xfrm>
          <a:prstGeom prst="rect">
            <a:avLst/>
          </a:prstGeom>
          <a:gradFill>
            <a:gsLst>
              <a:gs pos="69000">
                <a:srgbClr val="BA8E4F"/>
              </a:gs>
              <a:gs pos="100000">
                <a:srgbClr val="0C5D35">
                  <a:alpha val="4100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C09137B4-B04A-9046-A0B9-F575F0BEF420}"/>
              </a:ext>
            </a:extLst>
          </p:cNvPr>
          <p:cNvSpPr>
            <a:spLocks noGrp="1"/>
          </p:cNvSpPr>
          <p:nvPr>
            <p:ph type="title"/>
          </p:nvPr>
        </p:nvSpPr>
        <p:spPr>
          <a:xfrm>
            <a:off x="628650" y="0"/>
            <a:ext cx="7886700" cy="1254035"/>
          </a:xfrm>
        </p:spPr>
        <p:txBody>
          <a:bodyPr>
            <a:normAutofit/>
          </a:bodyPr>
          <a:lstStyle/>
          <a:p>
            <a:pPr algn="ctr"/>
            <a:r>
              <a:rPr lang="en-US" sz="2800" dirty="0"/>
              <a:t>DMV’S CAPACITY TO DISBURSE  BENEFITS AS CONTEMPLATED IN SEC 11 OF THE MILITARY VETERANS ACT </a:t>
            </a:r>
          </a:p>
        </p:txBody>
      </p:sp>
    </p:spTree>
    <p:extLst>
      <p:ext uri="{BB962C8B-B14F-4D97-AF65-F5344CB8AC3E}">
        <p14:creationId xmlns:p14="http://schemas.microsoft.com/office/powerpoint/2010/main" xmlns="" val="23367897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D8EDF274-8065-1740-B929-8D7E9C7650F4}" type="slidenum">
              <a:rPr lang="en-US" smtClean="0"/>
              <a:pPr/>
              <a:t>20</a:t>
            </a:fld>
            <a:endParaRPr lang="en-US"/>
          </a:p>
        </p:txBody>
      </p:sp>
      <p:sp>
        <p:nvSpPr>
          <p:cNvPr id="2" name="Title 1">
            <a:extLst>
              <a:ext uri="{FF2B5EF4-FFF2-40B4-BE49-F238E27FC236}">
                <a16:creationId xmlns="" xmlns:a16="http://schemas.microsoft.com/office/drawing/2014/main" id="{0F22CF09-463A-CB4C-9FBB-5115203867F2}"/>
              </a:ext>
            </a:extLst>
          </p:cNvPr>
          <p:cNvSpPr>
            <a:spLocks noGrp="1"/>
          </p:cNvSpPr>
          <p:nvPr>
            <p:ph type="ctrTitle" idx="4294967295"/>
          </p:nvPr>
        </p:nvSpPr>
        <p:spPr>
          <a:xfrm>
            <a:off x="1828800" y="2327275"/>
            <a:ext cx="5596544" cy="1271588"/>
          </a:xfrm>
        </p:spPr>
        <p:txBody>
          <a:bodyPr anchor="ctr">
            <a:normAutofit/>
          </a:bodyPr>
          <a:lstStyle/>
          <a:p>
            <a:pPr algn="ctr"/>
            <a:r>
              <a:rPr lang="en-US" dirty="0">
                <a:solidFill>
                  <a:schemeClr val="tx1">
                    <a:lumMod val="50000"/>
                    <a:lumOff val="50000"/>
                  </a:schemeClr>
                </a:solidFill>
              </a:rPr>
              <a:t>Thank You</a:t>
            </a:r>
          </a:p>
        </p:txBody>
      </p:sp>
      <p:sp>
        <p:nvSpPr>
          <p:cNvPr id="4" name="TextBox 3">
            <a:extLst>
              <a:ext uri="{FF2B5EF4-FFF2-40B4-BE49-F238E27FC236}">
                <a16:creationId xmlns="" xmlns:a16="http://schemas.microsoft.com/office/drawing/2014/main" id="{F02DFB33-F8F3-AF44-A12D-F915BE2E09A3}"/>
              </a:ext>
            </a:extLst>
          </p:cNvPr>
          <p:cNvSpPr txBox="1"/>
          <p:nvPr/>
        </p:nvSpPr>
        <p:spPr>
          <a:xfrm>
            <a:off x="-1389529" y="2142565"/>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xmlns="" val="11196164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DEB0857F-F88A-6244-B94F-6B744E2FB50B}"/>
              </a:ext>
            </a:extLst>
          </p:cNvPr>
          <p:cNvSpPr>
            <a:spLocks noGrp="1"/>
          </p:cNvSpPr>
          <p:nvPr>
            <p:ph idx="1"/>
          </p:nvPr>
        </p:nvSpPr>
        <p:spPr/>
        <p:txBody>
          <a:bodyPr>
            <a:noAutofit/>
          </a:bodyPr>
          <a:lstStyle/>
          <a:p>
            <a:pPr algn="just"/>
            <a:r>
              <a:rPr lang="en-US" sz="2800" dirty="0"/>
              <a:t>The work-streams are an invaluable source of capacity and innovation to the DMV – given their respective purposes, objectives and planned milestones.</a:t>
            </a:r>
          </a:p>
          <a:p>
            <a:pPr algn="just"/>
            <a:r>
              <a:rPr lang="en-US" sz="2800" dirty="0"/>
              <a:t>A disciplinary process will soon be embarked upon to address non-delivery by the identified DMV officials who were instructed to coordinate the activities of the Socio-Economic Support work-stream.     </a:t>
            </a:r>
          </a:p>
        </p:txBody>
      </p:sp>
      <p:sp>
        <p:nvSpPr>
          <p:cNvPr id="4" name="Rectangle 3">
            <a:extLst>
              <a:ext uri="{FF2B5EF4-FFF2-40B4-BE49-F238E27FC236}">
                <a16:creationId xmlns="" xmlns:a16="http://schemas.microsoft.com/office/drawing/2014/main" id="{528B6DF0-1553-F749-A6F0-AC29750200B8}"/>
              </a:ext>
            </a:extLst>
          </p:cNvPr>
          <p:cNvSpPr/>
          <p:nvPr/>
        </p:nvSpPr>
        <p:spPr>
          <a:xfrm>
            <a:off x="0" y="0"/>
            <a:ext cx="9144000" cy="1254034"/>
          </a:xfrm>
          <a:prstGeom prst="rect">
            <a:avLst/>
          </a:prstGeom>
          <a:gradFill>
            <a:gsLst>
              <a:gs pos="69000">
                <a:srgbClr val="BA8E4F"/>
              </a:gs>
              <a:gs pos="100000">
                <a:srgbClr val="0C5D35">
                  <a:alpha val="4100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C09137B4-B04A-9046-A0B9-F575F0BEF420}"/>
              </a:ext>
            </a:extLst>
          </p:cNvPr>
          <p:cNvSpPr>
            <a:spLocks noGrp="1"/>
          </p:cNvSpPr>
          <p:nvPr>
            <p:ph type="title"/>
          </p:nvPr>
        </p:nvSpPr>
        <p:spPr>
          <a:xfrm>
            <a:off x="628650" y="0"/>
            <a:ext cx="7886700" cy="1254035"/>
          </a:xfrm>
        </p:spPr>
        <p:txBody>
          <a:bodyPr>
            <a:normAutofit/>
          </a:bodyPr>
          <a:lstStyle/>
          <a:p>
            <a:pPr algn="ctr"/>
            <a:r>
              <a:rPr lang="en-US" sz="2800" dirty="0"/>
              <a:t>THE IMPACT OF WORK-STREAMS ON THE DMV</a:t>
            </a:r>
          </a:p>
        </p:txBody>
      </p:sp>
    </p:spTree>
    <p:extLst>
      <p:ext uri="{BB962C8B-B14F-4D97-AF65-F5344CB8AC3E}">
        <p14:creationId xmlns:p14="http://schemas.microsoft.com/office/powerpoint/2010/main" xmlns="" val="870509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p:nvPr>
        </p:nvSpPr>
        <p:spPr>
          <a:xfrm>
            <a:off x="278028" y="173255"/>
            <a:ext cx="8221080" cy="1601615"/>
          </a:xfrm>
        </p:spPr>
        <p:txBody>
          <a:bodyPr>
            <a:normAutofit/>
          </a:bodyPr>
          <a:lstStyle/>
          <a:p>
            <a:pPr algn="ctr"/>
            <a:r>
              <a:rPr lang="en-US" sz="2800" dirty="0">
                <a:latin typeface="Arial" panose="020B0604020202020204" pitchFamily="34" charset="0"/>
                <a:cs typeface="Arial" panose="020B0604020202020204" pitchFamily="34" charset="0"/>
              </a:rPr>
              <a:t>ON WHAT LEVELS ARE THEY AND FROM WHERE IN THE ORGANISATIONAL STRUCTURE ARE THEY DEPLOYED?</a:t>
            </a:r>
          </a:p>
        </p:txBody>
      </p:sp>
      <p:pic>
        <p:nvPicPr>
          <p:cNvPr id="7" name="Picture 6" descr="show bar.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5399172"/>
            <a:ext cx="9144000" cy="601579"/>
          </a:xfrm>
          <a:prstGeom prst="rect">
            <a:avLst/>
          </a:prstGeom>
        </p:spPr>
      </p:pic>
      <p:graphicFrame>
        <p:nvGraphicFramePr>
          <p:cNvPr id="11" name="Table 10"/>
          <p:cNvGraphicFramePr>
            <a:graphicFrameLocks noGrp="1"/>
          </p:cNvGraphicFramePr>
          <p:nvPr>
            <p:extLst>
              <p:ext uri="{D42A27DB-BD31-4B8C-83A1-F6EECF244321}">
                <p14:modId xmlns:p14="http://schemas.microsoft.com/office/powerpoint/2010/main" xmlns="" val="3626128152"/>
              </p:ext>
            </p:extLst>
          </p:nvPr>
        </p:nvGraphicFramePr>
        <p:xfrm>
          <a:off x="193183" y="1973179"/>
          <a:ext cx="8305925" cy="3365356"/>
        </p:xfrm>
        <a:graphic>
          <a:graphicData uri="http://schemas.openxmlformats.org/drawingml/2006/table">
            <a:tbl>
              <a:tblPr firstRow="1" bandRow="1">
                <a:tableStyleId>{284E427A-3D55-4303-BF80-6455036E1DE7}</a:tableStyleId>
              </a:tblPr>
              <a:tblGrid>
                <a:gridCol w="968105">
                  <a:extLst>
                    <a:ext uri="{9D8B030D-6E8A-4147-A177-3AD203B41FA5}">
                      <a16:colId xmlns="" xmlns:a16="http://schemas.microsoft.com/office/drawing/2014/main" val="1450555204"/>
                    </a:ext>
                  </a:extLst>
                </a:gridCol>
                <a:gridCol w="740664">
                  <a:extLst>
                    <a:ext uri="{9D8B030D-6E8A-4147-A177-3AD203B41FA5}">
                      <a16:colId xmlns="" xmlns:a16="http://schemas.microsoft.com/office/drawing/2014/main" val="1785244778"/>
                    </a:ext>
                  </a:extLst>
                </a:gridCol>
                <a:gridCol w="548640">
                  <a:extLst>
                    <a:ext uri="{9D8B030D-6E8A-4147-A177-3AD203B41FA5}">
                      <a16:colId xmlns="" xmlns:a16="http://schemas.microsoft.com/office/drawing/2014/main" val="3174001976"/>
                    </a:ext>
                  </a:extLst>
                </a:gridCol>
                <a:gridCol w="1344168">
                  <a:extLst>
                    <a:ext uri="{9D8B030D-6E8A-4147-A177-3AD203B41FA5}">
                      <a16:colId xmlns="" xmlns:a16="http://schemas.microsoft.com/office/drawing/2014/main" val="2568907940"/>
                    </a:ext>
                  </a:extLst>
                </a:gridCol>
                <a:gridCol w="1243584">
                  <a:extLst>
                    <a:ext uri="{9D8B030D-6E8A-4147-A177-3AD203B41FA5}">
                      <a16:colId xmlns="" xmlns:a16="http://schemas.microsoft.com/office/drawing/2014/main" val="1867090100"/>
                    </a:ext>
                  </a:extLst>
                </a:gridCol>
                <a:gridCol w="1764792">
                  <a:extLst>
                    <a:ext uri="{9D8B030D-6E8A-4147-A177-3AD203B41FA5}">
                      <a16:colId xmlns="" xmlns:a16="http://schemas.microsoft.com/office/drawing/2014/main" val="20005"/>
                    </a:ext>
                  </a:extLst>
                </a:gridCol>
                <a:gridCol w="1695972">
                  <a:extLst>
                    <a:ext uri="{9D8B030D-6E8A-4147-A177-3AD203B41FA5}">
                      <a16:colId xmlns="" xmlns:a16="http://schemas.microsoft.com/office/drawing/2014/main" val="167545905"/>
                    </a:ext>
                  </a:extLst>
                </a:gridCol>
              </a:tblGrid>
              <a:tr h="446502">
                <a:tc>
                  <a:txBody>
                    <a:bodyPr/>
                    <a:lstStyle/>
                    <a:p>
                      <a:r>
                        <a:rPr lang="en-US" sz="1400" dirty="0"/>
                        <a:t>EMPLOYEE</a:t>
                      </a:r>
                    </a:p>
                  </a:txBody>
                  <a:tcPr marL="68580" marR="68580" marT="34290" marB="34290"/>
                </a:tc>
                <a:tc>
                  <a:txBody>
                    <a:bodyPr/>
                    <a:lstStyle>
                      <a:lvl1pPr marL="0" algn="l" defTabSz="457200" rtl="0" eaLnBrk="1" latinLnBrk="0" hangingPunct="1">
                        <a:defRPr sz="1800" b="1" kern="1200">
                          <a:solidFill>
                            <a:schemeClr val="lt1"/>
                          </a:solidFill>
                          <a:latin typeface="Calibri" panose="020F0502020204030204"/>
                          <a:ea typeface=""/>
                          <a:cs typeface=""/>
                        </a:defRPr>
                      </a:lvl1pPr>
                      <a:lvl2pPr marL="457200" algn="l" defTabSz="457200" rtl="0" eaLnBrk="1" latinLnBrk="0" hangingPunct="1">
                        <a:defRPr sz="1800" b="1" kern="1200">
                          <a:solidFill>
                            <a:schemeClr val="lt1"/>
                          </a:solidFill>
                          <a:latin typeface="Calibri" panose="020F0502020204030204"/>
                          <a:ea typeface=""/>
                          <a:cs typeface=""/>
                        </a:defRPr>
                      </a:lvl2pPr>
                      <a:lvl3pPr marL="914400" algn="l" defTabSz="457200" rtl="0" eaLnBrk="1" latinLnBrk="0" hangingPunct="1">
                        <a:defRPr sz="1800" b="1" kern="1200">
                          <a:solidFill>
                            <a:schemeClr val="lt1"/>
                          </a:solidFill>
                          <a:latin typeface="Calibri" panose="020F0502020204030204"/>
                          <a:ea typeface=""/>
                          <a:cs typeface=""/>
                        </a:defRPr>
                      </a:lvl3pPr>
                      <a:lvl4pPr marL="1371600" algn="l" defTabSz="457200" rtl="0" eaLnBrk="1" latinLnBrk="0" hangingPunct="1">
                        <a:defRPr sz="1800" b="1" kern="1200">
                          <a:solidFill>
                            <a:schemeClr val="lt1"/>
                          </a:solidFill>
                          <a:latin typeface="Calibri" panose="020F0502020204030204"/>
                          <a:ea typeface=""/>
                          <a:cs typeface=""/>
                        </a:defRPr>
                      </a:lvl4pPr>
                      <a:lvl5pPr marL="1828800" algn="l" defTabSz="457200" rtl="0" eaLnBrk="1" latinLnBrk="0" hangingPunct="1">
                        <a:defRPr sz="1800" b="1" kern="1200">
                          <a:solidFill>
                            <a:schemeClr val="lt1"/>
                          </a:solidFill>
                          <a:latin typeface="Calibri" panose="020F0502020204030204"/>
                          <a:ea typeface=""/>
                          <a:cs typeface=""/>
                        </a:defRPr>
                      </a:lvl5pPr>
                      <a:lvl6pPr marL="2286000" algn="l" defTabSz="457200" rtl="0" eaLnBrk="1" latinLnBrk="0" hangingPunct="1">
                        <a:defRPr sz="1800" b="1" kern="1200">
                          <a:solidFill>
                            <a:schemeClr val="lt1"/>
                          </a:solidFill>
                          <a:latin typeface="Calibri" panose="020F0502020204030204"/>
                          <a:ea typeface=""/>
                          <a:cs typeface=""/>
                        </a:defRPr>
                      </a:lvl6pPr>
                      <a:lvl7pPr marL="2743200" algn="l" defTabSz="457200" rtl="0" eaLnBrk="1" latinLnBrk="0" hangingPunct="1">
                        <a:defRPr sz="1800" b="1" kern="1200">
                          <a:solidFill>
                            <a:schemeClr val="lt1"/>
                          </a:solidFill>
                          <a:latin typeface="Calibri" panose="020F0502020204030204"/>
                          <a:ea typeface=""/>
                          <a:cs typeface=""/>
                        </a:defRPr>
                      </a:lvl7pPr>
                      <a:lvl8pPr marL="3200400" algn="l" defTabSz="457200" rtl="0" eaLnBrk="1" latinLnBrk="0" hangingPunct="1">
                        <a:defRPr sz="1800" b="1" kern="1200">
                          <a:solidFill>
                            <a:schemeClr val="lt1"/>
                          </a:solidFill>
                          <a:latin typeface="Calibri" panose="020F0502020204030204"/>
                          <a:ea typeface=""/>
                          <a:cs typeface=""/>
                        </a:defRPr>
                      </a:lvl8pPr>
                      <a:lvl9pPr marL="3657600" algn="l" defTabSz="457200" rtl="0" eaLnBrk="1" latinLnBrk="0" hangingPunct="1">
                        <a:defRPr sz="1800" b="1" kern="1200">
                          <a:solidFill>
                            <a:schemeClr val="lt1"/>
                          </a:solidFill>
                          <a:latin typeface="Calibri" panose="020F0502020204030204"/>
                          <a:ea typeface=""/>
                          <a:cs typeface=""/>
                        </a:defRPr>
                      </a:lvl9pPr>
                    </a:lstStyle>
                    <a:p>
                      <a:pPr algn="ctr"/>
                      <a:r>
                        <a:rPr lang="en-US" sz="900" dirty="0">
                          <a:latin typeface="Arial" panose="020B0604020202020204" pitchFamily="34" charset="0"/>
                          <a:cs typeface="Arial" panose="020B0604020202020204" pitchFamily="34" charset="0"/>
                        </a:rPr>
                        <a:t>RACE</a:t>
                      </a:r>
                      <a:endParaRPr lang="en-ZA" sz="900" b="1" dirty="0">
                        <a:latin typeface="Arial" panose="020B0604020202020204" pitchFamily="34" charset="0"/>
                        <a:cs typeface="Arial" panose="020B0604020202020204" pitchFamily="34" charset="0"/>
                      </a:endParaRPr>
                    </a:p>
                  </a:txBody>
                  <a:tcPr marL="68580" marR="68580" marT="34290" marB="34290"/>
                </a:tc>
                <a:tc>
                  <a:txBody>
                    <a:bodyPr/>
                    <a:lstStyle>
                      <a:lvl1pPr marL="0" algn="l" defTabSz="457200" rtl="0" eaLnBrk="1" latinLnBrk="0" hangingPunct="1">
                        <a:defRPr sz="1800" b="1" kern="1200">
                          <a:solidFill>
                            <a:schemeClr val="lt1"/>
                          </a:solidFill>
                          <a:latin typeface="Calibri" panose="020F0502020204030204"/>
                          <a:ea typeface=""/>
                          <a:cs typeface=""/>
                        </a:defRPr>
                      </a:lvl1pPr>
                      <a:lvl2pPr marL="457200" algn="l" defTabSz="457200" rtl="0" eaLnBrk="1" latinLnBrk="0" hangingPunct="1">
                        <a:defRPr sz="1800" b="1" kern="1200">
                          <a:solidFill>
                            <a:schemeClr val="lt1"/>
                          </a:solidFill>
                          <a:latin typeface="Calibri" panose="020F0502020204030204"/>
                          <a:ea typeface=""/>
                          <a:cs typeface=""/>
                        </a:defRPr>
                      </a:lvl2pPr>
                      <a:lvl3pPr marL="914400" algn="l" defTabSz="457200" rtl="0" eaLnBrk="1" latinLnBrk="0" hangingPunct="1">
                        <a:defRPr sz="1800" b="1" kern="1200">
                          <a:solidFill>
                            <a:schemeClr val="lt1"/>
                          </a:solidFill>
                          <a:latin typeface="Calibri" panose="020F0502020204030204"/>
                          <a:ea typeface=""/>
                          <a:cs typeface=""/>
                        </a:defRPr>
                      </a:lvl3pPr>
                      <a:lvl4pPr marL="1371600" algn="l" defTabSz="457200" rtl="0" eaLnBrk="1" latinLnBrk="0" hangingPunct="1">
                        <a:defRPr sz="1800" b="1" kern="1200">
                          <a:solidFill>
                            <a:schemeClr val="lt1"/>
                          </a:solidFill>
                          <a:latin typeface="Calibri" panose="020F0502020204030204"/>
                          <a:ea typeface=""/>
                          <a:cs typeface=""/>
                        </a:defRPr>
                      </a:lvl4pPr>
                      <a:lvl5pPr marL="1828800" algn="l" defTabSz="457200" rtl="0" eaLnBrk="1" latinLnBrk="0" hangingPunct="1">
                        <a:defRPr sz="1800" b="1" kern="1200">
                          <a:solidFill>
                            <a:schemeClr val="lt1"/>
                          </a:solidFill>
                          <a:latin typeface="Calibri" panose="020F0502020204030204"/>
                          <a:ea typeface=""/>
                          <a:cs typeface=""/>
                        </a:defRPr>
                      </a:lvl5pPr>
                      <a:lvl6pPr marL="2286000" algn="l" defTabSz="457200" rtl="0" eaLnBrk="1" latinLnBrk="0" hangingPunct="1">
                        <a:defRPr sz="1800" b="1" kern="1200">
                          <a:solidFill>
                            <a:schemeClr val="lt1"/>
                          </a:solidFill>
                          <a:latin typeface="Calibri" panose="020F0502020204030204"/>
                          <a:ea typeface=""/>
                          <a:cs typeface=""/>
                        </a:defRPr>
                      </a:lvl6pPr>
                      <a:lvl7pPr marL="2743200" algn="l" defTabSz="457200" rtl="0" eaLnBrk="1" latinLnBrk="0" hangingPunct="1">
                        <a:defRPr sz="1800" b="1" kern="1200">
                          <a:solidFill>
                            <a:schemeClr val="lt1"/>
                          </a:solidFill>
                          <a:latin typeface="Calibri" panose="020F0502020204030204"/>
                          <a:ea typeface=""/>
                          <a:cs typeface=""/>
                        </a:defRPr>
                      </a:lvl7pPr>
                      <a:lvl8pPr marL="3200400" algn="l" defTabSz="457200" rtl="0" eaLnBrk="1" latinLnBrk="0" hangingPunct="1">
                        <a:defRPr sz="1800" b="1" kern="1200">
                          <a:solidFill>
                            <a:schemeClr val="lt1"/>
                          </a:solidFill>
                          <a:latin typeface="Calibri" panose="020F0502020204030204"/>
                          <a:ea typeface=""/>
                          <a:cs typeface=""/>
                        </a:defRPr>
                      </a:lvl8pPr>
                      <a:lvl9pPr marL="3657600" algn="l" defTabSz="457200" rtl="0" eaLnBrk="1" latinLnBrk="0" hangingPunct="1">
                        <a:defRPr sz="1800" b="1" kern="1200">
                          <a:solidFill>
                            <a:schemeClr val="lt1"/>
                          </a:solidFill>
                          <a:latin typeface="Calibri" panose="020F0502020204030204"/>
                          <a:ea typeface=""/>
                          <a:cs typeface=""/>
                        </a:defRPr>
                      </a:lvl9pPr>
                    </a:lstStyle>
                    <a:p>
                      <a:pPr algn="ctr"/>
                      <a:r>
                        <a:rPr lang="en-US" sz="900" dirty="0">
                          <a:latin typeface="Arial" panose="020B0604020202020204" pitchFamily="34" charset="0"/>
                          <a:cs typeface="Arial" panose="020B0604020202020204" pitchFamily="34" charset="0"/>
                        </a:rPr>
                        <a:t>GENDER</a:t>
                      </a:r>
                      <a:endParaRPr lang="en-ZA" sz="900" b="1" dirty="0">
                        <a:latin typeface="Arial" panose="020B0604020202020204" pitchFamily="34" charset="0"/>
                        <a:cs typeface="Arial" panose="020B0604020202020204" pitchFamily="34" charset="0"/>
                      </a:endParaRPr>
                    </a:p>
                  </a:txBody>
                  <a:tcPr marL="68580" marR="68580" marT="34290" marB="34290"/>
                </a:tc>
                <a:tc>
                  <a:txBody>
                    <a:bodyPr/>
                    <a:lstStyle>
                      <a:lvl1pPr marL="0" algn="l" defTabSz="457200" rtl="0" eaLnBrk="1" latinLnBrk="0" hangingPunct="1">
                        <a:defRPr sz="1800" b="1" kern="1200">
                          <a:solidFill>
                            <a:schemeClr val="lt1"/>
                          </a:solidFill>
                          <a:latin typeface="Calibri" panose="020F0502020204030204"/>
                          <a:ea typeface=""/>
                          <a:cs typeface=""/>
                        </a:defRPr>
                      </a:lvl1pPr>
                      <a:lvl2pPr marL="457200" algn="l" defTabSz="457200" rtl="0" eaLnBrk="1" latinLnBrk="0" hangingPunct="1">
                        <a:defRPr sz="1800" b="1" kern="1200">
                          <a:solidFill>
                            <a:schemeClr val="lt1"/>
                          </a:solidFill>
                          <a:latin typeface="Calibri" panose="020F0502020204030204"/>
                          <a:ea typeface=""/>
                          <a:cs typeface=""/>
                        </a:defRPr>
                      </a:lvl2pPr>
                      <a:lvl3pPr marL="914400" algn="l" defTabSz="457200" rtl="0" eaLnBrk="1" latinLnBrk="0" hangingPunct="1">
                        <a:defRPr sz="1800" b="1" kern="1200">
                          <a:solidFill>
                            <a:schemeClr val="lt1"/>
                          </a:solidFill>
                          <a:latin typeface="Calibri" panose="020F0502020204030204"/>
                          <a:ea typeface=""/>
                          <a:cs typeface=""/>
                        </a:defRPr>
                      </a:lvl3pPr>
                      <a:lvl4pPr marL="1371600" algn="l" defTabSz="457200" rtl="0" eaLnBrk="1" latinLnBrk="0" hangingPunct="1">
                        <a:defRPr sz="1800" b="1" kern="1200">
                          <a:solidFill>
                            <a:schemeClr val="lt1"/>
                          </a:solidFill>
                          <a:latin typeface="Calibri" panose="020F0502020204030204"/>
                          <a:ea typeface=""/>
                          <a:cs typeface=""/>
                        </a:defRPr>
                      </a:lvl4pPr>
                      <a:lvl5pPr marL="1828800" algn="l" defTabSz="457200" rtl="0" eaLnBrk="1" latinLnBrk="0" hangingPunct="1">
                        <a:defRPr sz="1800" b="1" kern="1200">
                          <a:solidFill>
                            <a:schemeClr val="lt1"/>
                          </a:solidFill>
                          <a:latin typeface="Calibri" panose="020F0502020204030204"/>
                          <a:ea typeface=""/>
                          <a:cs typeface=""/>
                        </a:defRPr>
                      </a:lvl5pPr>
                      <a:lvl6pPr marL="2286000" algn="l" defTabSz="457200" rtl="0" eaLnBrk="1" latinLnBrk="0" hangingPunct="1">
                        <a:defRPr sz="1800" b="1" kern="1200">
                          <a:solidFill>
                            <a:schemeClr val="lt1"/>
                          </a:solidFill>
                          <a:latin typeface="Calibri" panose="020F0502020204030204"/>
                          <a:ea typeface=""/>
                          <a:cs typeface=""/>
                        </a:defRPr>
                      </a:lvl6pPr>
                      <a:lvl7pPr marL="2743200" algn="l" defTabSz="457200" rtl="0" eaLnBrk="1" latinLnBrk="0" hangingPunct="1">
                        <a:defRPr sz="1800" b="1" kern="1200">
                          <a:solidFill>
                            <a:schemeClr val="lt1"/>
                          </a:solidFill>
                          <a:latin typeface="Calibri" panose="020F0502020204030204"/>
                          <a:ea typeface=""/>
                          <a:cs typeface=""/>
                        </a:defRPr>
                      </a:lvl7pPr>
                      <a:lvl8pPr marL="3200400" algn="l" defTabSz="457200" rtl="0" eaLnBrk="1" latinLnBrk="0" hangingPunct="1">
                        <a:defRPr sz="1800" b="1" kern="1200">
                          <a:solidFill>
                            <a:schemeClr val="lt1"/>
                          </a:solidFill>
                          <a:latin typeface="Calibri" panose="020F0502020204030204"/>
                          <a:ea typeface=""/>
                          <a:cs typeface=""/>
                        </a:defRPr>
                      </a:lvl8pPr>
                      <a:lvl9pPr marL="3657600" algn="l" defTabSz="457200" rtl="0" eaLnBrk="1" latinLnBrk="0" hangingPunct="1">
                        <a:defRPr sz="1800" b="1" kern="1200">
                          <a:solidFill>
                            <a:schemeClr val="lt1"/>
                          </a:solidFill>
                          <a:latin typeface="Calibri" panose="020F0502020204030204"/>
                          <a:ea typeface=""/>
                          <a:cs typeface=""/>
                        </a:defRPr>
                      </a:lvl9pPr>
                    </a:lstStyle>
                    <a:p>
                      <a:pPr algn="ctr"/>
                      <a:r>
                        <a:rPr lang="en-US" sz="900" dirty="0">
                          <a:latin typeface="Arial" panose="020B0604020202020204" pitchFamily="34" charset="0"/>
                          <a:cs typeface="Arial" panose="020B0604020202020204" pitchFamily="34" charset="0"/>
                        </a:rPr>
                        <a:t>SALARY LEVEL</a:t>
                      </a:r>
                      <a:endParaRPr lang="en-ZA" sz="900" b="1" dirty="0">
                        <a:latin typeface="Arial" panose="020B0604020202020204" pitchFamily="34" charset="0"/>
                        <a:cs typeface="Arial" panose="020B0604020202020204" pitchFamily="34" charset="0"/>
                      </a:endParaRPr>
                    </a:p>
                  </a:txBody>
                  <a:tcPr marL="68580" marR="68580" marT="34290" marB="34290"/>
                </a:tc>
                <a:tc>
                  <a:txBody>
                    <a:bodyPr/>
                    <a:lstStyle>
                      <a:lvl1pPr marL="0" algn="l" defTabSz="457200" rtl="0" eaLnBrk="1" latinLnBrk="0" hangingPunct="1">
                        <a:defRPr sz="1800" b="1" kern="1200">
                          <a:solidFill>
                            <a:schemeClr val="lt1"/>
                          </a:solidFill>
                          <a:latin typeface="Calibri" panose="020F0502020204030204"/>
                          <a:ea typeface=""/>
                          <a:cs typeface=""/>
                        </a:defRPr>
                      </a:lvl1pPr>
                      <a:lvl2pPr marL="457200" algn="l" defTabSz="457200" rtl="0" eaLnBrk="1" latinLnBrk="0" hangingPunct="1">
                        <a:defRPr sz="1800" b="1" kern="1200">
                          <a:solidFill>
                            <a:schemeClr val="lt1"/>
                          </a:solidFill>
                          <a:latin typeface="Calibri" panose="020F0502020204030204"/>
                          <a:ea typeface=""/>
                          <a:cs typeface=""/>
                        </a:defRPr>
                      </a:lvl2pPr>
                      <a:lvl3pPr marL="914400" algn="l" defTabSz="457200" rtl="0" eaLnBrk="1" latinLnBrk="0" hangingPunct="1">
                        <a:defRPr sz="1800" b="1" kern="1200">
                          <a:solidFill>
                            <a:schemeClr val="lt1"/>
                          </a:solidFill>
                          <a:latin typeface="Calibri" panose="020F0502020204030204"/>
                          <a:ea typeface=""/>
                          <a:cs typeface=""/>
                        </a:defRPr>
                      </a:lvl3pPr>
                      <a:lvl4pPr marL="1371600" algn="l" defTabSz="457200" rtl="0" eaLnBrk="1" latinLnBrk="0" hangingPunct="1">
                        <a:defRPr sz="1800" b="1" kern="1200">
                          <a:solidFill>
                            <a:schemeClr val="lt1"/>
                          </a:solidFill>
                          <a:latin typeface="Calibri" panose="020F0502020204030204"/>
                          <a:ea typeface=""/>
                          <a:cs typeface=""/>
                        </a:defRPr>
                      </a:lvl4pPr>
                      <a:lvl5pPr marL="1828800" algn="l" defTabSz="457200" rtl="0" eaLnBrk="1" latinLnBrk="0" hangingPunct="1">
                        <a:defRPr sz="1800" b="1" kern="1200">
                          <a:solidFill>
                            <a:schemeClr val="lt1"/>
                          </a:solidFill>
                          <a:latin typeface="Calibri" panose="020F0502020204030204"/>
                          <a:ea typeface=""/>
                          <a:cs typeface=""/>
                        </a:defRPr>
                      </a:lvl5pPr>
                      <a:lvl6pPr marL="2286000" algn="l" defTabSz="457200" rtl="0" eaLnBrk="1" latinLnBrk="0" hangingPunct="1">
                        <a:defRPr sz="1800" b="1" kern="1200">
                          <a:solidFill>
                            <a:schemeClr val="lt1"/>
                          </a:solidFill>
                          <a:latin typeface="Calibri" panose="020F0502020204030204"/>
                          <a:ea typeface=""/>
                          <a:cs typeface=""/>
                        </a:defRPr>
                      </a:lvl6pPr>
                      <a:lvl7pPr marL="2743200" algn="l" defTabSz="457200" rtl="0" eaLnBrk="1" latinLnBrk="0" hangingPunct="1">
                        <a:defRPr sz="1800" b="1" kern="1200">
                          <a:solidFill>
                            <a:schemeClr val="lt1"/>
                          </a:solidFill>
                          <a:latin typeface="Calibri" panose="020F0502020204030204"/>
                          <a:ea typeface=""/>
                          <a:cs typeface=""/>
                        </a:defRPr>
                      </a:lvl7pPr>
                      <a:lvl8pPr marL="3200400" algn="l" defTabSz="457200" rtl="0" eaLnBrk="1" latinLnBrk="0" hangingPunct="1">
                        <a:defRPr sz="1800" b="1" kern="1200">
                          <a:solidFill>
                            <a:schemeClr val="lt1"/>
                          </a:solidFill>
                          <a:latin typeface="Calibri" panose="020F0502020204030204"/>
                          <a:ea typeface=""/>
                          <a:cs typeface=""/>
                        </a:defRPr>
                      </a:lvl8pPr>
                      <a:lvl9pPr marL="3657600" algn="l" defTabSz="457200" rtl="0" eaLnBrk="1" latinLnBrk="0" hangingPunct="1">
                        <a:defRPr sz="1800" b="1" kern="1200">
                          <a:solidFill>
                            <a:schemeClr val="lt1"/>
                          </a:solidFill>
                          <a:latin typeface="Calibri" panose="020F0502020204030204"/>
                          <a:ea typeface=""/>
                          <a:cs typeface=""/>
                        </a:defRPr>
                      </a:lvl9pPr>
                    </a:lstStyle>
                    <a:p>
                      <a:pPr algn="ctr"/>
                      <a:r>
                        <a:rPr lang="en-ZA" sz="900" dirty="0">
                          <a:latin typeface="Arial" panose="020B0604020202020204" pitchFamily="34" charset="0"/>
                          <a:cs typeface="Arial" panose="020B0604020202020204" pitchFamily="34" charset="0"/>
                        </a:rPr>
                        <a:t>RANK </a:t>
                      </a:r>
                      <a:endParaRPr lang="en-ZA" sz="900" b="1"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ZA" sz="900" b="1" dirty="0">
                          <a:latin typeface="Arial" panose="020B0604020202020204" pitchFamily="34" charset="0"/>
                          <a:cs typeface="Arial" panose="020B0604020202020204" pitchFamily="34" charset="0"/>
                        </a:rPr>
                        <a:t>BRANCH / OFFICE</a:t>
                      </a:r>
                    </a:p>
                  </a:txBody>
                  <a:tcPr marL="68580" marR="68580" marT="34290" marB="34290"/>
                </a:tc>
                <a:tc>
                  <a:txBody>
                    <a:bodyPr/>
                    <a:lstStyle/>
                    <a:p>
                      <a:pPr algn="ctr"/>
                      <a:r>
                        <a:rPr lang="en-ZA" sz="900" dirty="0">
                          <a:latin typeface="Arial" panose="020B0604020202020204" pitchFamily="34" charset="0"/>
                          <a:cs typeface="Arial" panose="020B0604020202020204" pitchFamily="34" charset="0"/>
                        </a:rPr>
                        <a:t>DATE</a:t>
                      </a:r>
                      <a:r>
                        <a:rPr lang="en-ZA" sz="900" baseline="0" dirty="0">
                          <a:latin typeface="Arial" panose="020B0604020202020204" pitchFamily="34" charset="0"/>
                          <a:cs typeface="Arial" panose="020B0604020202020204" pitchFamily="34" charset="0"/>
                        </a:rPr>
                        <a:t> OF SUSPENSION</a:t>
                      </a:r>
                      <a:endParaRPr lang="en-ZA" sz="900" dirty="0">
                        <a:latin typeface="Arial" panose="020B0604020202020204" pitchFamily="34" charset="0"/>
                        <a:cs typeface="Arial" panose="020B0604020202020204" pitchFamily="34" charset="0"/>
                      </a:endParaRPr>
                    </a:p>
                  </a:txBody>
                  <a:tcPr marL="68580" marR="68580" marT="34290" marB="34290"/>
                </a:tc>
                <a:extLst>
                  <a:ext uri="{0D108BD9-81ED-4DB2-BD59-A6C34878D82A}">
                    <a16:rowId xmlns="" xmlns:a16="http://schemas.microsoft.com/office/drawing/2014/main" val="823568292"/>
                  </a:ext>
                </a:extLst>
              </a:tr>
              <a:tr h="435120">
                <a:tc>
                  <a:txBody>
                    <a:bodyPr/>
                    <a:lstStyle/>
                    <a:p>
                      <a:r>
                        <a:rPr lang="en-US" sz="1200" dirty="0"/>
                        <a:t>1</a:t>
                      </a:r>
                    </a:p>
                  </a:txBody>
                  <a:tcPr marL="68580" marR="68580" marT="34290" marB="34290"/>
                </a:tc>
                <a:tc>
                  <a:txBody>
                    <a:bodyPr/>
                    <a:lstStyle>
                      <a:lvl1pPr marL="0" algn="l" defTabSz="457200" rtl="0" eaLnBrk="1" latinLnBrk="0" hangingPunct="1">
                        <a:defRPr sz="1800" kern="1200">
                          <a:solidFill>
                            <a:schemeClr val="dk1"/>
                          </a:solidFill>
                          <a:latin typeface="Calibri" panose="020F0502020204030204"/>
                          <a:ea typeface=""/>
                          <a:cs typeface=""/>
                        </a:defRPr>
                      </a:lvl1pPr>
                      <a:lvl2pPr marL="457200" algn="l" defTabSz="457200" rtl="0" eaLnBrk="1" latinLnBrk="0" hangingPunct="1">
                        <a:defRPr sz="1800" kern="1200">
                          <a:solidFill>
                            <a:schemeClr val="dk1"/>
                          </a:solidFill>
                          <a:latin typeface="Calibri" panose="020F0502020204030204"/>
                          <a:ea typeface=""/>
                          <a:cs typeface=""/>
                        </a:defRPr>
                      </a:lvl2pPr>
                      <a:lvl3pPr marL="914400" algn="l" defTabSz="457200" rtl="0" eaLnBrk="1" latinLnBrk="0" hangingPunct="1">
                        <a:defRPr sz="1800" kern="1200">
                          <a:solidFill>
                            <a:schemeClr val="dk1"/>
                          </a:solidFill>
                          <a:latin typeface="Calibri" panose="020F0502020204030204"/>
                          <a:ea typeface=""/>
                          <a:cs typeface=""/>
                        </a:defRPr>
                      </a:lvl3pPr>
                      <a:lvl4pPr marL="1371600" algn="l" defTabSz="457200" rtl="0" eaLnBrk="1" latinLnBrk="0" hangingPunct="1">
                        <a:defRPr sz="1800" kern="1200">
                          <a:solidFill>
                            <a:schemeClr val="dk1"/>
                          </a:solidFill>
                          <a:latin typeface="Calibri" panose="020F0502020204030204"/>
                          <a:ea typeface=""/>
                          <a:cs typeface=""/>
                        </a:defRPr>
                      </a:lvl4pPr>
                      <a:lvl5pPr marL="1828800" algn="l" defTabSz="457200" rtl="0" eaLnBrk="1" latinLnBrk="0" hangingPunct="1">
                        <a:defRPr sz="1800" kern="1200">
                          <a:solidFill>
                            <a:schemeClr val="dk1"/>
                          </a:solidFill>
                          <a:latin typeface="Calibri" panose="020F0502020204030204"/>
                          <a:ea typeface=""/>
                          <a:cs typeface=""/>
                        </a:defRPr>
                      </a:lvl5pPr>
                      <a:lvl6pPr marL="2286000" algn="l" defTabSz="457200" rtl="0" eaLnBrk="1" latinLnBrk="0" hangingPunct="1">
                        <a:defRPr sz="1800" kern="1200">
                          <a:solidFill>
                            <a:schemeClr val="dk1"/>
                          </a:solidFill>
                          <a:latin typeface="Calibri" panose="020F0502020204030204"/>
                          <a:ea typeface=""/>
                          <a:cs typeface=""/>
                        </a:defRPr>
                      </a:lvl6pPr>
                      <a:lvl7pPr marL="2743200" algn="l" defTabSz="457200" rtl="0" eaLnBrk="1" latinLnBrk="0" hangingPunct="1">
                        <a:defRPr sz="1800" kern="1200">
                          <a:solidFill>
                            <a:schemeClr val="dk1"/>
                          </a:solidFill>
                          <a:latin typeface="Calibri" panose="020F0502020204030204"/>
                          <a:ea typeface=""/>
                          <a:cs typeface=""/>
                        </a:defRPr>
                      </a:lvl7pPr>
                      <a:lvl8pPr marL="3200400" algn="l" defTabSz="457200" rtl="0" eaLnBrk="1" latinLnBrk="0" hangingPunct="1">
                        <a:defRPr sz="1800" kern="1200">
                          <a:solidFill>
                            <a:schemeClr val="dk1"/>
                          </a:solidFill>
                          <a:latin typeface="Calibri" panose="020F0502020204030204"/>
                          <a:ea typeface=""/>
                          <a:cs typeface=""/>
                        </a:defRPr>
                      </a:lvl8pPr>
                      <a:lvl9pPr marL="3657600" algn="l" defTabSz="457200" rtl="0" eaLnBrk="1" latinLnBrk="0" hangingPunct="1">
                        <a:defRPr sz="1800" kern="1200">
                          <a:solidFill>
                            <a:schemeClr val="dk1"/>
                          </a:solidFill>
                          <a:latin typeface="Calibri" panose="020F0502020204030204"/>
                          <a:ea typeface=""/>
                          <a:cs typeface=""/>
                        </a:defRPr>
                      </a:lvl9pPr>
                    </a:lstStyle>
                    <a:p>
                      <a:pPr algn="ctr"/>
                      <a:r>
                        <a:rPr lang="en-ZA" sz="900" b="0" dirty="0">
                          <a:latin typeface="Arial" panose="020B0604020202020204" pitchFamily="34" charset="0"/>
                          <a:cs typeface="Arial" panose="020B0604020202020204" pitchFamily="34" charset="0"/>
                        </a:rPr>
                        <a:t>B</a:t>
                      </a:r>
                    </a:p>
                  </a:txBody>
                  <a:tcPr marL="68580" marR="68580" marT="34290" marB="34290"/>
                </a:tc>
                <a:tc>
                  <a:txBody>
                    <a:bodyPr/>
                    <a:lstStyle>
                      <a:lvl1pPr marL="0" algn="l" defTabSz="457200" rtl="0" eaLnBrk="1" latinLnBrk="0" hangingPunct="1">
                        <a:defRPr sz="1800" kern="1200">
                          <a:solidFill>
                            <a:schemeClr val="dk1"/>
                          </a:solidFill>
                          <a:latin typeface="Calibri" panose="020F0502020204030204"/>
                          <a:ea typeface=""/>
                          <a:cs typeface=""/>
                        </a:defRPr>
                      </a:lvl1pPr>
                      <a:lvl2pPr marL="457200" algn="l" defTabSz="457200" rtl="0" eaLnBrk="1" latinLnBrk="0" hangingPunct="1">
                        <a:defRPr sz="1800" kern="1200">
                          <a:solidFill>
                            <a:schemeClr val="dk1"/>
                          </a:solidFill>
                          <a:latin typeface="Calibri" panose="020F0502020204030204"/>
                          <a:ea typeface=""/>
                          <a:cs typeface=""/>
                        </a:defRPr>
                      </a:lvl2pPr>
                      <a:lvl3pPr marL="914400" algn="l" defTabSz="457200" rtl="0" eaLnBrk="1" latinLnBrk="0" hangingPunct="1">
                        <a:defRPr sz="1800" kern="1200">
                          <a:solidFill>
                            <a:schemeClr val="dk1"/>
                          </a:solidFill>
                          <a:latin typeface="Calibri" panose="020F0502020204030204"/>
                          <a:ea typeface=""/>
                          <a:cs typeface=""/>
                        </a:defRPr>
                      </a:lvl3pPr>
                      <a:lvl4pPr marL="1371600" algn="l" defTabSz="457200" rtl="0" eaLnBrk="1" latinLnBrk="0" hangingPunct="1">
                        <a:defRPr sz="1800" kern="1200">
                          <a:solidFill>
                            <a:schemeClr val="dk1"/>
                          </a:solidFill>
                          <a:latin typeface="Calibri" panose="020F0502020204030204"/>
                          <a:ea typeface=""/>
                          <a:cs typeface=""/>
                        </a:defRPr>
                      </a:lvl4pPr>
                      <a:lvl5pPr marL="1828800" algn="l" defTabSz="457200" rtl="0" eaLnBrk="1" latinLnBrk="0" hangingPunct="1">
                        <a:defRPr sz="1800" kern="1200">
                          <a:solidFill>
                            <a:schemeClr val="dk1"/>
                          </a:solidFill>
                          <a:latin typeface="Calibri" panose="020F0502020204030204"/>
                          <a:ea typeface=""/>
                          <a:cs typeface=""/>
                        </a:defRPr>
                      </a:lvl5pPr>
                      <a:lvl6pPr marL="2286000" algn="l" defTabSz="457200" rtl="0" eaLnBrk="1" latinLnBrk="0" hangingPunct="1">
                        <a:defRPr sz="1800" kern="1200">
                          <a:solidFill>
                            <a:schemeClr val="dk1"/>
                          </a:solidFill>
                          <a:latin typeface="Calibri" panose="020F0502020204030204"/>
                          <a:ea typeface=""/>
                          <a:cs typeface=""/>
                        </a:defRPr>
                      </a:lvl6pPr>
                      <a:lvl7pPr marL="2743200" algn="l" defTabSz="457200" rtl="0" eaLnBrk="1" latinLnBrk="0" hangingPunct="1">
                        <a:defRPr sz="1800" kern="1200">
                          <a:solidFill>
                            <a:schemeClr val="dk1"/>
                          </a:solidFill>
                          <a:latin typeface="Calibri" panose="020F0502020204030204"/>
                          <a:ea typeface=""/>
                          <a:cs typeface=""/>
                        </a:defRPr>
                      </a:lvl7pPr>
                      <a:lvl8pPr marL="3200400" algn="l" defTabSz="457200" rtl="0" eaLnBrk="1" latinLnBrk="0" hangingPunct="1">
                        <a:defRPr sz="1800" kern="1200">
                          <a:solidFill>
                            <a:schemeClr val="dk1"/>
                          </a:solidFill>
                          <a:latin typeface="Calibri" panose="020F0502020204030204"/>
                          <a:ea typeface=""/>
                          <a:cs typeface=""/>
                        </a:defRPr>
                      </a:lvl8pPr>
                      <a:lvl9pPr marL="3657600" algn="l" defTabSz="457200" rtl="0" eaLnBrk="1" latinLnBrk="0" hangingPunct="1">
                        <a:defRPr sz="1800" kern="1200">
                          <a:solidFill>
                            <a:schemeClr val="dk1"/>
                          </a:solidFill>
                          <a:latin typeface="Calibri" panose="020F0502020204030204"/>
                          <a:ea typeface=""/>
                          <a:cs typeface=""/>
                        </a:defRPr>
                      </a:lvl9pPr>
                    </a:lstStyle>
                    <a:p>
                      <a:pPr algn="ctr"/>
                      <a:r>
                        <a:rPr lang="en-ZA" sz="900" b="0" dirty="0">
                          <a:latin typeface="Arial" panose="020B0604020202020204" pitchFamily="34" charset="0"/>
                          <a:cs typeface="Arial" panose="020B0604020202020204" pitchFamily="34" charset="0"/>
                        </a:rPr>
                        <a:t>F</a:t>
                      </a:r>
                    </a:p>
                  </a:txBody>
                  <a:tcPr marL="68580" marR="68580" marT="34290" marB="34290"/>
                </a:tc>
                <a:tc>
                  <a:txBody>
                    <a:bodyPr/>
                    <a:lstStyle>
                      <a:lvl1pPr marL="0" algn="l" defTabSz="457200" rtl="0" eaLnBrk="1" latinLnBrk="0" hangingPunct="1">
                        <a:defRPr sz="1800" kern="1200">
                          <a:solidFill>
                            <a:schemeClr val="dk1"/>
                          </a:solidFill>
                          <a:latin typeface="Calibri" panose="020F0502020204030204"/>
                          <a:ea typeface=""/>
                          <a:cs typeface=""/>
                        </a:defRPr>
                      </a:lvl1pPr>
                      <a:lvl2pPr marL="457200" algn="l" defTabSz="457200" rtl="0" eaLnBrk="1" latinLnBrk="0" hangingPunct="1">
                        <a:defRPr sz="1800" kern="1200">
                          <a:solidFill>
                            <a:schemeClr val="dk1"/>
                          </a:solidFill>
                          <a:latin typeface="Calibri" panose="020F0502020204030204"/>
                          <a:ea typeface=""/>
                          <a:cs typeface=""/>
                        </a:defRPr>
                      </a:lvl2pPr>
                      <a:lvl3pPr marL="914400" algn="l" defTabSz="457200" rtl="0" eaLnBrk="1" latinLnBrk="0" hangingPunct="1">
                        <a:defRPr sz="1800" kern="1200">
                          <a:solidFill>
                            <a:schemeClr val="dk1"/>
                          </a:solidFill>
                          <a:latin typeface="Calibri" panose="020F0502020204030204"/>
                          <a:ea typeface=""/>
                          <a:cs typeface=""/>
                        </a:defRPr>
                      </a:lvl3pPr>
                      <a:lvl4pPr marL="1371600" algn="l" defTabSz="457200" rtl="0" eaLnBrk="1" latinLnBrk="0" hangingPunct="1">
                        <a:defRPr sz="1800" kern="1200">
                          <a:solidFill>
                            <a:schemeClr val="dk1"/>
                          </a:solidFill>
                          <a:latin typeface="Calibri" panose="020F0502020204030204"/>
                          <a:ea typeface=""/>
                          <a:cs typeface=""/>
                        </a:defRPr>
                      </a:lvl4pPr>
                      <a:lvl5pPr marL="1828800" algn="l" defTabSz="457200" rtl="0" eaLnBrk="1" latinLnBrk="0" hangingPunct="1">
                        <a:defRPr sz="1800" kern="1200">
                          <a:solidFill>
                            <a:schemeClr val="dk1"/>
                          </a:solidFill>
                          <a:latin typeface="Calibri" panose="020F0502020204030204"/>
                          <a:ea typeface=""/>
                          <a:cs typeface=""/>
                        </a:defRPr>
                      </a:lvl5pPr>
                      <a:lvl6pPr marL="2286000" algn="l" defTabSz="457200" rtl="0" eaLnBrk="1" latinLnBrk="0" hangingPunct="1">
                        <a:defRPr sz="1800" kern="1200">
                          <a:solidFill>
                            <a:schemeClr val="dk1"/>
                          </a:solidFill>
                          <a:latin typeface="Calibri" panose="020F0502020204030204"/>
                          <a:ea typeface=""/>
                          <a:cs typeface=""/>
                        </a:defRPr>
                      </a:lvl6pPr>
                      <a:lvl7pPr marL="2743200" algn="l" defTabSz="457200" rtl="0" eaLnBrk="1" latinLnBrk="0" hangingPunct="1">
                        <a:defRPr sz="1800" kern="1200">
                          <a:solidFill>
                            <a:schemeClr val="dk1"/>
                          </a:solidFill>
                          <a:latin typeface="Calibri" panose="020F0502020204030204"/>
                          <a:ea typeface=""/>
                          <a:cs typeface=""/>
                        </a:defRPr>
                      </a:lvl7pPr>
                      <a:lvl8pPr marL="3200400" algn="l" defTabSz="457200" rtl="0" eaLnBrk="1" latinLnBrk="0" hangingPunct="1">
                        <a:defRPr sz="1800" kern="1200">
                          <a:solidFill>
                            <a:schemeClr val="dk1"/>
                          </a:solidFill>
                          <a:latin typeface="Calibri" panose="020F0502020204030204"/>
                          <a:ea typeface=""/>
                          <a:cs typeface=""/>
                        </a:defRPr>
                      </a:lvl8pPr>
                      <a:lvl9pPr marL="3657600" algn="l" defTabSz="457200" rtl="0" eaLnBrk="1" latinLnBrk="0" hangingPunct="1">
                        <a:defRPr sz="1800" kern="1200">
                          <a:solidFill>
                            <a:schemeClr val="dk1"/>
                          </a:solidFill>
                          <a:latin typeface="Calibri" panose="020F0502020204030204"/>
                          <a:ea typeface=""/>
                          <a:cs typeface=""/>
                        </a:defRPr>
                      </a:lvl9pPr>
                    </a:lstStyle>
                    <a:p>
                      <a:pPr algn="ctr"/>
                      <a:r>
                        <a:rPr lang="en-ZA" sz="900" b="0" dirty="0">
                          <a:latin typeface="Arial" panose="020B0604020202020204" pitchFamily="34" charset="0"/>
                          <a:cs typeface="Arial" panose="020B0604020202020204" pitchFamily="34" charset="0"/>
                        </a:rPr>
                        <a:t>15</a:t>
                      </a:r>
                    </a:p>
                  </a:txBody>
                  <a:tcPr marL="68580" marR="68580" marT="34290" marB="34290"/>
                </a:tc>
                <a:tc>
                  <a:txBody>
                    <a:bodyPr/>
                    <a:lstStyle>
                      <a:lvl1pPr marL="0" algn="l" defTabSz="457200" rtl="0" eaLnBrk="1" latinLnBrk="0" hangingPunct="1">
                        <a:defRPr sz="1800" kern="1200">
                          <a:solidFill>
                            <a:schemeClr val="dk1"/>
                          </a:solidFill>
                          <a:latin typeface="Calibri" panose="020F0502020204030204"/>
                          <a:ea typeface=""/>
                          <a:cs typeface=""/>
                        </a:defRPr>
                      </a:lvl1pPr>
                      <a:lvl2pPr marL="457200" algn="l" defTabSz="457200" rtl="0" eaLnBrk="1" latinLnBrk="0" hangingPunct="1">
                        <a:defRPr sz="1800" kern="1200">
                          <a:solidFill>
                            <a:schemeClr val="dk1"/>
                          </a:solidFill>
                          <a:latin typeface="Calibri" panose="020F0502020204030204"/>
                          <a:ea typeface=""/>
                          <a:cs typeface=""/>
                        </a:defRPr>
                      </a:lvl2pPr>
                      <a:lvl3pPr marL="914400" algn="l" defTabSz="457200" rtl="0" eaLnBrk="1" latinLnBrk="0" hangingPunct="1">
                        <a:defRPr sz="1800" kern="1200">
                          <a:solidFill>
                            <a:schemeClr val="dk1"/>
                          </a:solidFill>
                          <a:latin typeface="Calibri" panose="020F0502020204030204"/>
                          <a:ea typeface=""/>
                          <a:cs typeface=""/>
                        </a:defRPr>
                      </a:lvl3pPr>
                      <a:lvl4pPr marL="1371600" algn="l" defTabSz="457200" rtl="0" eaLnBrk="1" latinLnBrk="0" hangingPunct="1">
                        <a:defRPr sz="1800" kern="1200">
                          <a:solidFill>
                            <a:schemeClr val="dk1"/>
                          </a:solidFill>
                          <a:latin typeface="Calibri" panose="020F0502020204030204"/>
                          <a:ea typeface=""/>
                          <a:cs typeface=""/>
                        </a:defRPr>
                      </a:lvl4pPr>
                      <a:lvl5pPr marL="1828800" algn="l" defTabSz="457200" rtl="0" eaLnBrk="1" latinLnBrk="0" hangingPunct="1">
                        <a:defRPr sz="1800" kern="1200">
                          <a:solidFill>
                            <a:schemeClr val="dk1"/>
                          </a:solidFill>
                          <a:latin typeface="Calibri" panose="020F0502020204030204"/>
                          <a:ea typeface=""/>
                          <a:cs typeface=""/>
                        </a:defRPr>
                      </a:lvl5pPr>
                      <a:lvl6pPr marL="2286000" algn="l" defTabSz="457200" rtl="0" eaLnBrk="1" latinLnBrk="0" hangingPunct="1">
                        <a:defRPr sz="1800" kern="1200">
                          <a:solidFill>
                            <a:schemeClr val="dk1"/>
                          </a:solidFill>
                          <a:latin typeface="Calibri" panose="020F0502020204030204"/>
                          <a:ea typeface=""/>
                          <a:cs typeface=""/>
                        </a:defRPr>
                      </a:lvl6pPr>
                      <a:lvl7pPr marL="2743200" algn="l" defTabSz="457200" rtl="0" eaLnBrk="1" latinLnBrk="0" hangingPunct="1">
                        <a:defRPr sz="1800" kern="1200">
                          <a:solidFill>
                            <a:schemeClr val="dk1"/>
                          </a:solidFill>
                          <a:latin typeface="Calibri" panose="020F0502020204030204"/>
                          <a:ea typeface=""/>
                          <a:cs typeface=""/>
                        </a:defRPr>
                      </a:lvl7pPr>
                      <a:lvl8pPr marL="3200400" algn="l" defTabSz="457200" rtl="0" eaLnBrk="1" latinLnBrk="0" hangingPunct="1">
                        <a:defRPr sz="1800" kern="1200">
                          <a:solidFill>
                            <a:schemeClr val="dk1"/>
                          </a:solidFill>
                          <a:latin typeface="Calibri" panose="020F0502020204030204"/>
                          <a:ea typeface=""/>
                          <a:cs typeface=""/>
                        </a:defRPr>
                      </a:lvl8pPr>
                      <a:lvl9pPr marL="3657600" algn="l" defTabSz="457200" rtl="0" eaLnBrk="1" latinLnBrk="0" hangingPunct="1">
                        <a:defRPr sz="1800" kern="1200">
                          <a:solidFill>
                            <a:schemeClr val="dk1"/>
                          </a:solidFill>
                          <a:latin typeface="Calibri" panose="020F0502020204030204"/>
                          <a:ea typeface=""/>
                          <a:cs typeface=""/>
                        </a:defRPr>
                      </a:lvl9pPr>
                    </a:lstStyle>
                    <a:p>
                      <a:pPr algn="ctr"/>
                      <a:r>
                        <a:rPr lang="en-ZA" sz="900" b="0" dirty="0">
                          <a:latin typeface="Arial" panose="020B0604020202020204" pitchFamily="34" charset="0"/>
                          <a:cs typeface="Arial" panose="020B0604020202020204" pitchFamily="34" charset="0"/>
                        </a:rPr>
                        <a:t>DDG:</a:t>
                      </a:r>
                      <a:r>
                        <a:rPr lang="en-ZA" sz="900" b="0" baseline="0" dirty="0">
                          <a:latin typeface="Arial" panose="020B0604020202020204" pitchFamily="34" charset="0"/>
                          <a:cs typeface="Arial" panose="020B0604020202020204" pitchFamily="34" charset="0"/>
                        </a:rPr>
                        <a:t> ESM</a:t>
                      </a:r>
                      <a:endParaRPr lang="en-ZA" sz="900" b="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ZA" sz="900" b="0" dirty="0">
                          <a:solidFill>
                            <a:schemeClr val="tx1"/>
                          </a:solidFill>
                          <a:latin typeface="Arial" panose="020B0604020202020204" pitchFamily="34" charset="0"/>
                          <a:cs typeface="Arial" panose="020B0604020202020204" pitchFamily="34" charset="0"/>
                        </a:rPr>
                        <a:t>Empowerment and Stakeholder Management</a:t>
                      </a:r>
                    </a:p>
                  </a:txBody>
                  <a:tcPr marL="68580" marR="68580" marT="34290" marB="34290"/>
                </a:tc>
                <a:tc>
                  <a:txBody>
                    <a:bodyPr/>
                    <a:lstStyle/>
                    <a:p>
                      <a:r>
                        <a:rPr lang="en-ZA" sz="900" dirty="0">
                          <a:latin typeface="Arial" panose="020B0604020202020204" pitchFamily="34" charset="0"/>
                          <a:cs typeface="Arial" panose="020B0604020202020204" pitchFamily="34" charset="0"/>
                        </a:rPr>
                        <a:t>2021/08/04</a:t>
                      </a:r>
                    </a:p>
                  </a:txBody>
                  <a:tcPr marL="68580" marR="68580" marT="34290" marB="34290"/>
                </a:tc>
                <a:extLst>
                  <a:ext uri="{0D108BD9-81ED-4DB2-BD59-A6C34878D82A}">
                    <a16:rowId xmlns="" xmlns:a16="http://schemas.microsoft.com/office/drawing/2014/main" val="4290898554"/>
                  </a:ext>
                </a:extLst>
              </a:tr>
              <a:tr h="435120">
                <a:tc>
                  <a:txBody>
                    <a:bodyPr/>
                    <a:lstStyle/>
                    <a:p>
                      <a:r>
                        <a:rPr lang="en-US" sz="1200" dirty="0"/>
                        <a:t>2</a:t>
                      </a:r>
                    </a:p>
                  </a:txBody>
                  <a:tcPr marL="68580" marR="68580" marT="34290" marB="34290"/>
                </a:tc>
                <a:tc>
                  <a:txBody>
                    <a:bodyPr/>
                    <a:lstStyle>
                      <a:lvl1pPr marL="0" algn="l" defTabSz="457200" rtl="0" eaLnBrk="1" latinLnBrk="0" hangingPunct="1">
                        <a:defRPr sz="1800" kern="1200">
                          <a:solidFill>
                            <a:schemeClr val="dk1"/>
                          </a:solidFill>
                          <a:latin typeface="Calibri" panose="020F0502020204030204"/>
                          <a:ea typeface=""/>
                          <a:cs typeface=""/>
                        </a:defRPr>
                      </a:lvl1pPr>
                      <a:lvl2pPr marL="457200" algn="l" defTabSz="457200" rtl="0" eaLnBrk="1" latinLnBrk="0" hangingPunct="1">
                        <a:defRPr sz="1800" kern="1200">
                          <a:solidFill>
                            <a:schemeClr val="dk1"/>
                          </a:solidFill>
                          <a:latin typeface="Calibri" panose="020F0502020204030204"/>
                          <a:ea typeface=""/>
                          <a:cs typeface=""/>
                        </a:defRPr>
                      </a:lvl2pPr>
                      <a:lvl3pPr marL="914400" algn="l" defTabSz="457200" rtl="0" eaLnBrk="1" latinLnBrk="0" hangingPunct="1">
                        <a:defRPr sz="1800" kern="1200">
                          <a:solidFill>
                            <a:schemeClr val="dk1"/>
                          </a:solidFill>
                          <a:latin typeface="Calibri" panose="020F0502020204030204"/>
                          <a:ea typeface=""/>
                          <a:cs typeface=""/>
                        </a:defRPr>
                      </a:lvl3pPr>
                      <a:lvl4pPr marL="1371600" algn="l" defTabSz="457200" rtl="0" eaLnBrk="1" latinLnBrk="0" hangingPunct="1">
                        <a:defRPr sz="1800" kern="1200">
                          <a:solidFill>
                            <a:schemeClr val="dk1"/>
                          </a:solidFill>
                          <a:latin typeface="Calibri" panose="020F0502020204030204"/>
                          <a:ea typeface=""/>
                          <a:cs typeface=""/>
                        </a:defRPr>
                      </a:lvl4pPr>
                      <a:lvl5pPr marL="1828800" algn="l" defTabSz="457200" rtl="0" eaLnBrk="1" latinLnBrk="0" hangingPunct="1">
                        <a:defRPr sz="1800" kern="1200">
                          <a:solidFill>
                            <a:schemeClr val="dk1"/>
                          </a:solidFill>
                          <a:latin typeface="Calibri" panose="020F0502020204030204"/>
                          <a:ea typeface=""/>
                          <a:cs typeface=""/>
                        </a:defRPr>
                      </a:lvl5pPr>
                      <a:lvl6pPr marL="2286000" algn="l" defTabSz="457200" rtl="0" eaLnBrk="1" latinLnBrk="0" hangingPunct="1">
                        <a:defRPr sz="1800" kern="1200">
                          <a:solidFill>
                            <a:schemeClr val="dk1"/>
                          </a:solidFill>
                          <a:latin typeface="Calibri" panose="020F0502020204030204"/>
                          <a:ea typeface=""/>
                          <a:cs typeface=""/>
                        </a:defRPr>
                      </a:lvl6pPr>
                      <a:lvl7pPr marL="2743200" algn="l" defTabSz="457200" rtl="0" eaLnBrk="1" latinLnBrk="0" hangingPunct="1">
                        <a:defRPr sz="1800" kern="1200">
                          <a:solidFill>
                            <a:schemeClr val="dk1"/>
                          </a:solidFill>
                          <a:latin typeface="Calibri" panose="020F0502020204030204"/>
                          <a:ea typeface=""/>
                          <a:cs typeface=""/>
                        </a:defRPr>
                      </a:lvl7pPr>
                      <a:lvl8pPr marL="3200400" algn="l" defTabSz="457200" rtl="0" eaLnBrk="1" latinLnBrk="0" hangingPunct="1">
                        <a:defRPr sz="1800" kern="1200">
                          <a:solidFill>
                            <a:schemeClr val="dk1"/>
                          </a:solidFill>
                          <a:latin typeface="Calibri" panose="020F0502020204030204"/>
                          <a:ea typeface=""/>
                          <a:cs typeface=""/>
                        </a:defRPr>
                      </a:lvl8pPr>
                      <a:lvl9pPr marL="3657600" algn="l" defTabSz="457200" rtl="0" eaLnBrk="1" latinLnBrk="0" hangingPunct="1">
                        <a:defRPr sz="1800" kern="1200">
                          <a:solidFill>
                            <a:schemeClr val="dk1"/>
                          </a:solidFill>
                          <a:latin typeface="Calibri" panose="020F0502020204030204"/>
                          <a:ea typeface=""/>
                          <a:cs typeface=""/>
                        </a:defRPr>
                      </a:lvl9pPr>
                    </a:lstStyle>
                    <a:p>
                      <a:pPr algn="ctr"/>
                      <a:r>
                        <a:rPr lang="en-ZA" sz="900" b="0" dirty="0">
                          <a:latin typeface="Arial" panose="020B0604020202020204" pitchFamily="34" charset="0"/>
                          <a:cs typeface="Arial" panose="020B0604020202020204" pitchFamily="34" charset="0"/>
                        </a:rPr>
                        <a:t>B</a:t>
                      </a:r>
                    </a:p>
                  </a:txBody>
                  <a:tcPr marL="68580" marR="68580" marT="34290" marB="34290"/>
                </a:tc>
                <a:tc>
                  <a:txBody>
                    <a:bodyPr/>
                    <a:lstStyle>
                      <a:lvl1pPr marL="0" algn="l" defTabSz="457200" rtl="0" eaLnBrk="1" latinLnBrk="0" hangingPunct="1">
                        <a:defRPr sz="1800" kern="1200">
                          <a:solidFill>
                            <a:schemeClr val="dk1"/>
                          </a:solidFill>
                          <a:latin typeface="Calibri" panose="020F0502020204030204"/>
                          <a:ea typeface=""/>
                          <a:cs typeface=""/>
                        </a:defRPr>
                      </a:lvl1pPr>
                      <a:lvl2pPr marL="457200" algn="l" defTabSz="457200" rtl="0" eaLnBrk="1" latinLnBrk="0" hangingPunct="1">
                        <a:defRPr sz="1800" kern="1200">
                          <a:solidFill>
                            <a:schemeClr val="dk1"/>
                          </a:solidFill>
                          <a:latin typeface="Calibri" panose="020F0502020204030204"/>
                          <a:ea typeface=""/>
                          <a:cs typeface=""/>
                        </a:defRPr>
                      </a:lvl2pPr>
                      <a:lvl3pPr marL="914400" algn="l" defTabSz="457200" rtl="0" eaLnBrk="1" latinLnBrk="0" hangingPunct="1">
                        <a:defRPr sz="1800" kern="1200">
                          <a:solidFill>
                            <a:schemeClr val="dk1"/>
                          </a:solidFill>
                          <a:latin typeface="Calibri" panose="020F0502020204030204"/>
                          <a:ea typeface=""/>
                          <a:cs typeface=""/>
                        </a:defRPr>
                      </a:lvl3pPr>
                      <a:lvl4pPr marL="1371600" algn="l" defTabSz="457200" rtl="0" eaLnBrk="1" latinLnBrk="0" hangingPunct="1">
                        <a:defRPr sz="1800" kern="1200">
                          <a:solidFill>
                            <a:schemeClr val="dk1"/>
                          </a:solidFill>
                          <a:latin typeface="Calibri" panose="020F0502020204030204"/>
                          <a:ea typeface=""/>
                          <a:cs typeface=""/>
                        </a:defRPr>
                      </a:lvl4pPr>
                      <a:lvl5pPr marL="1828800" algn="l" defTabSz="457200" rtl="0" eaLnBrk="1" latinLnBrk="0" hangingPunct="1">
                        <a:defRPr sz="1800" kern="1200">
                          <a:solidFill>
                            <a:schemeClr val="dk1"/>
                          </a:solidFill>
                          <a:latin typeface="Calibri" panose="020F0502020204030204"/>
                          <a:ea typeface=""/>
                          <a:cs typeface=""/>
                        </a:defRPr>
                      </a:lvl5pPr>
                      <a:lvl6pPr marL="2286000" algn="l" defTabSz="457200" rtl="0" eaLnBrk="1" latinLnBrk="0" hangingPunct="1">
                        <a:defRPr sz="1800" kern="1200">
                          <a:solidFill>
                            <a:schemeClr val="dk1"/>
                          </a:solidFill>
                          <a:latin typeface="Calibri" panose="020F0502020204030204"/>
                          <a:ea typeface=""/>
                          <a:cs typeface=""/>
                        </a:defRPr>
                      </a:lvl6pPr>
                      <a:lvl7pPr marL="2743200" algn="l" defTabSz="457200" rtl="0" eaLnBrk="1" latinLnBrk="0" hangingPunct="1">
                        <a:defRPr sz="1800" kern="1200">
                          <a:solidFill>
                            <a:schemeClr val="dk1"/>
                          </a:solidFill>
                          <a:latin typeface="Calibri" panose="020F0502020204030204"/>
                          <a:ea typeface=""/>
                          <a:cs typeface=""/>
                        </a:defRPr>
                      </a:lvl7pPr>
                      <a:lvl8pPr marL="3200400" algn="l" defTabSz="457200" rtl="0" eaLnBrk="1" latinLnBrk="0" hangingPunct="1">
                        <a:defRPr sz="1800" kern="1200">
                          <a:solidFill>
                            <a:schemeClr val="dk1"/>
                          </a:solidFill>
                          <a:latin typeface="Calibri" panose="020F0502020204030204"/>
                          <a:ea typeface=""/>
                          <a:cs typeface=""/>
                        </a:defRPr>
                      </a:lvl8pPr>
                      <a:lvl9pPr marL="3657600" algn="l" defTabSz="457200" rtl="0" eaLnBrk="1" latinLnBrk="0" hangingPunct="1">
                        <a:defRPr sz="1800" kern="1200">
                          <a:solidFill>
                            <a:schemeClr val="dk1"/>
                          </a:solidFill>
                          <a:latin typeface="Calibri" panose="020F0502020204030204"/>
                          <a:ea typeface=""/>
                          <a:cs typeface=""/>
                        </a:defRPr>
                      </a:lvl9pPr>
                    </a:lstStyle>
                    <a:p>
                      <a:pPr algn="ctr"/>
                      <a:r>
                        <a:rPr lang="en-ZA" sz="900" b="0" dirty="0">
                          <a:latin typeface="Arial" panose="020B0604020202020204" pitchFamily="34" charset="0"/>
                          <a:cs typeface="Arial" panose="020B0604020202020204" pitchFamily="34" charset="0"/>
                        </a:rPr>
                        <a:t>M</a:t>
                      </a:r>
                    </a:p>
                  </a:txBody>
                  <a:tcPr marL="68580" marR="68580" marT="34290" marB="34290"/>
                </a:tc>
                <a:tc>
                  <a:txBody>
                    <a:bodyPr/>
                    <a:lstStyle>
                      <a:lvl1pPr marL="0" algn="l" defTabSz="457200" rtl="0" eaLnBrk="1" latinLnBrk="0" hangingPunct="1">
                        <a:defRPr sz="1800" kern="1200">
                          <a:solidFill>
                            <a:schemeClr val="dk1"/>
                          </a:solidFill>
                          <a:latin typeface="Calibri" panose="020F0502020204030204"/>
                          <a:ea typeface=""/>
                          <a:cs typeface=""/>
                        </a:defRPr>
                      </a:lvl1pPr>
                      <a:lvl2pPr marL="457200" algn="l" defTabSz="457200" rtl="0" eaLnBrk="1" latinLnBrk="0" hangingPunct="1">
                        <a:defRPr sz="1800" kern="1200">
                          <a:solidFill>
                            <a:schemeClr val="dk1"/>
                          </a:solidFill>
                          <a:latin typeface="Calibri" panose="020F0502020204030204"/>
                          <a:ea typeface=""/>
                          <a:cs typeface=""/>
                        </a:defRPr>
                      </a:lvl2pPr>
                      <a:lvl3pPr marL="914400" algn="l" defTabSz="457200" rtl="0" eaLnBrk="1" latinLnBrk="0" hangingPunct="1">
                        <a:defRPr sz="1800" kern="1200">
                          <a:solidFill>
                            <a:schemeClr val="dk1"/>
                          </a:solidFill>
                          <a:latin typeface="Calibri" panose="020F0502020204030204"/>
                          <a:ea typeface=""/>
                          <a:cs typeface=""/>
                        </a:defRPr>
                      </a:lvl3pPr>
                      <a:lvl4pPr marL="1371600" algn="l" defTabSz="457200" rtl="0" eaLnBrk="1" latinLnBrk="0" hangingPunct="1">
                        <a:defRPr sz="1800" kern="1200">
                          <a:solidFill>
                            <a:schemeClr val="dk1"/>
                          </a:solidFill>
                          <a:latin typeface="Calibri" panose="020F0502020204030204"/>
                          <a:ea typeface=""/>
                          <a:cs typeface=""/>
                        </a:defRPr>
                      </a:lvl4pPr>
                      <a:lvl5pPr marL="1828800" algn="l" defTabSz="457200" rtl="0" eaLnBrk="1" latinLnBrk="0" hangingPunct="1">
                        <a:defRPr sz="1800" kern="1200">
                          <a:solidFill>
                            <a:schemeClr val="dk1"/>
                          </a:solidFill>
                          <a:latin typeface="Calibri" panose="020F0502020204030204"/>
                          <a:ea typeface=""/>
                          <a:cs typeface=""/>
                        </a:defRPr>
                      </a:lvl5pPr>
                      <a:lvl6pPr marL="2286000" algn="l" defTabSz="457200" rtl="0" eaLnBrk="1" latinLnBrk="0" hangingPunct="1">
                        <a:defRPr sz="1800" kern="1200">
                          <a:solidFill>
                            <a:schemeClr val="dk1"/>
                          </a:solidFill>
                          <a:latin typeface="Calibri" panose="020F0502020204030204"/>
                          <a:ea typeface=""/>
                          <a:cs typeface=""/>
                        </a:defRPr>
                      </a:lvl6pPr>
                      <a:lvl7pPr marL="2743200" algn="l" defTabSz="457200" rtl="0" eaLnBrk="1" latinLnBrk="0" hangingPunct="1">
                        <a:defRPr sz="1800" kern="1200">
                          <a:solidFill>
                            <a:schemeClr val="dk1"/>
                          </a:solidFill>
                          <a:latin typeface="Calibri" panose="020F0502020204030204"/>
                          <a:ea typeface=""/>
                          <a:cs typeface=""/>
                        </a:defRPr>
                      </a:lvl7pPr>
                      <a:lvl8pPr marL="3200400" algn="l" defTabSz="457200" rtl="0" eaLnBrk="1" latinLnBrk="0" hangingPunct="1">
                        <a:defRPr sz="1800" kern="1200">
                          <a:solidFill>
                            <a:schemeClr val="dk1"/>
                          </a:solidFill>
                          <a:latin typeface="Calibri" panose="020F0502020204030204"/>
                          <a:ea typeface=""/>
                          <a:cs typeface=""/>
                        </a:defRPr>
                      </a:lvl8pPr>
                      <a:lvl9pPr marL="3657600" algn="l" defTabSz="457200" rtl="0" eaLnBrk="1" latinLnBrk="0" hangingPunct="1">
                        <a:defRPr sz="1800" kern="1200">
                          <a:solidFill>
                            <a:schemeClr val="dk1"/>
                          </a:solidFill>
                          <a:latin typeface="Calibri" panose="020F0502020204030204"/>
                          <a:ea typeface=""/>
                          <a:cs typeface=""/>
                        </a:defRPr>
                      </a:lvl9pPr>
                    </a:lstStyle>
                    <a:p>
                      <a:pPr algn="ctr"/>
                      <a:r>
                        <a:rPr lang="en-ZA" sz="900" b="0" dirty="0">
                          <a:latin typeface="Arial" panose="020B0604020202020204" pitchFamily="34" charset="0"/>
                          <a:cs typeface="Arial" panose="020B0604020202020204" pitchFamily="34" charset="0"/>
                        </a:rPr>
                        <a:t>14</a:t>
                      </a:r>
                    </a:p>
                  </a:txBody>
                  <a:tcPr marL="68580" marR="68580" marT="34290" marB="34290"/>
                </a:tc>
                <a:tc>
                  <a:txBody>
                    <a:bodyPr/>
                    <a:lstStyle>
                      <a:lvl1pPr marL="0" algn="l" defTabSz="457200" rtl="0" eaLnBrk="1" latinLnBrk="0" hangingPunct="1">
                        <a:defRPr sz="1800" kern="1200">
                          <a:solidFill>
                            <a:schemeClr val="dk1"/>
                          </a:solidFill>
                          <a:latin typeface="Calibri" panose="020F0502020204030204"/>
                          <a:ea typeface=""/>
                          <a:cs typeface=""/>
                        </a:defRPr>
                      </a:lvl1pPr>
                      <a:lvl2pPr marL="457200" algn="l" defTabSz="457200" rtl="0" eaLnBrk="1" latinLnBrk="0" hangingPunct="1">
                        <a:defRPr sz="1800" kern="1200">
                          <a:solidFill>
                            <a:schemeClr val="dk1"/>
                          </a:solidFill>
                          <a:latin typeface="Calibri" panose="020F0502020204030204"/>
                          <a:ea typeface=""/>
                          <a:cs typeface=""/>
                        </a:defRPr>
                      </a:lvl2pPr>
                      <a:lvl3pPr marL="914400" algn="l" defTabSz="457200" rtl="0" eaLnBrk="1" latinLnBrk="0" hangingPunct="1">
                        <a:defRPr sz="1800" kern="1200">
                          <a:solidFill>
                            <a:schemeClr val="dk1"/>
                          </a:solidFill>
                          <a:latin typeface="Calibri" panose="020F0502020204030204"/>
                          <a:ea typeface=""/>
                          <a:cs typeface=""/>
                        </a:defRPr>
                      </a:lvl3pPr>
                      <a:lvl4pPr marL="1371600" algn="l" defTabSz="457200" rtl="0" eaLnBrk="1" latinLnBrk="0" hangingPunct="1">
                        <a:defRPr sz="1800" kern="1200">
                          <a:solidFill>
                            <a:schemeClr val="dk1"/>
                          </a:solidFill>
                          <a:latin typeface="Calibri" panose="020F0502020204030204"/>
                          <a:ea typeface=""/>
                          <a:cs typeface=""/>
                        </a:defRPr>
                      </a:lvl4pPr>
                      <a:lvl5pPr marL="1828800" algn="l" defTabSz="457200" rtl="0" eaLnBrk="1" latinLnBrk="0" hangingPunct="1">
                        <a:defRPr sz="1800" kern="1200">
                          <a:solidFill>
                            <a:schemeClr val="dk1"/>
                          </a:solidFill>
                          <a:latin typeface="Calibri" panose="020F0502020204030204"/>
                          <a:ea typeface=""/>
                          <a:cs typeface=""/>
                        </a:defRPr>
                      </a:lvl5pPr>
                      <a:lvl6pPr marL="2286000" algn="l" defTabSz="457200" rtl="0" eaLnBrk="1" latinLnBrk="0" hangingPunct="1">
                        <a:defRPr sz="1800" kern="1200">
                          <a:solidFill>
                            <a:schemeClr val="dk1"/>
                          </a:solidFill>
                          <a:latin typeface="Calibri" panose="020F0502020204030204"/>
                          <a:ea typeface=""/>
                          <a:cs typeface=""/>
                        </a:defRPr>
                      </a:lvl6pPr>
                      <a:lvl7pPr marL="2743200" algn="l" defTabSz="457200" rtl="0" eaLnBrk="1" latinLnBrk="0" hangingPunct="1">
                        <a:defRPr sz="1800" kern="1200">
                          <a:solidFill>
                            <a:schemeClr val="dk1"/>
                          </a:solidFill>
                          <a:latin typeface="Calibri" panose="020F0502020204030204"/>
                          <a:ea typeface=""/>
                          <a:cs typeface=""/>
                        </a:defRPr>
                      </a:lvl7pPr>
                      <a:lvl8pPr marL="3200400" algn="l" defTabSz="457200" rtl="0" eaLnBrk="1" latinLnBrk="0" hangingPunct="1">
                        <a:defRPr sz="1800" kern="1200">
                          <a:solidFill>
                            <a:schemeClr val="dk1"/>
                          </a:solidFill>
                          <a:latin typeface="Calibri" panose="020F0502020204030204"/>
                          <a:ea typeface=""/>
                          <a:cs typeface=""/>
                        </a:defRPr>
                      </a:lvl8pPr>
                      <a:lvl9pPr marL="3657600" algn="l" defTabSz="457200" rtl="0" eaLnBrk="1" latinLnBrk="0" hangingPunct="1">
                        <a:defRPr sz="1800" kern="1200">
                          <a:solidFill>
                            <a:schemeClr val="dk1"/>
                          </a:solidFill>
                          <a:latin typeface="Calibri" panose="020F0502020204030204"/>
                          <a:ea typeface=""/>
                          <a:cs typeface=""/>
                        </a:defRPr>
                      </a:lvl9pPr>
                    </a:lstStyle>
                    <a:p>
                      <a:pPr algn="ctr"/>
                      <a:r>
                        <a:rPr lang="en-ZA" sz="900" b="0" dirty="0">
                          <a:latin typeface="Arial" panose="020B0604020202020204" pitchFamily="34" charset="0"/>
                          <a:cs typeface="Arial" panose="020B0604020202020204" pitchFamily="34" charset="0"/>
                        </a:rPr>
                        <a:t>Chief Director: MV Skills and Empowerment</a:t>
                      </a:r>
                    </a:p>
                  </a:txBody>
                  <a:tcPr marL="68580" marR="68580" marT="34290" marB="34290"/>
                </a:tc>
                <a:tc>
                  <a:txBody>
                    <a:bodyPr/>
                    <a:lstStyle/>
                    <a:p>
                      <a:pPr algn="ctr"/>
                      <a:r>
                        <a:rPr lang="en-ZA" sz="900" b="0" dirty="0">
                          <a:solidFill>
                            <a:schemeClr val="tx1"/>
                          </a:solidFill>
                          <a:latin typeface="Arial" panose="020B0604020202020204" pitchFamily="34" charset="0"/>
                          <a:cs typeface="Arial" panose="020B0604020202020204" pitchFamily="34" charset="0"/>
                        </a:rPr>
                        <a:t>Skills</a:t>
                      </a:r>
                      <a:r>
                        <a:rPr lang="en-ZA" sz="900" b="0" baseline="0" dirty="0">
                          <a:solidFill>
                            <a:schemeClr val="tx1"/>
                          </a:solidFill>
                          <a:latin typeface="Arial" panose="020B0604020202020204" pitchFamily="34" charset="0"/>
                          <a:cs typeface="Arial" panose="020B0604020202020204" pitchFamily="34" charset="0"/>
                        </a:rPr>
                        <a:t> Empowerment</a:t>
                      </a:r>
                      <a:endParaRPr lang="en-ZA" sz="900" b="0" dirty="0">
                        <a:solidFill>
                          <a:schemeClr val="tx1"/>
                        </a:solidFill>
                        <a:latin typeface="Arial" panose="020B0604020202020204" pitchFamily="34" charset="0"/>
                        <a:cs typeface="Arial" panose="020B0604020202020204" pitchFamily="34" charset="0"/>
                      </a:endParaRPr>
                    </a:p>
                  </a:txBody>
                  <a:tcPr marL="68580" marR="68580" marT="34290" marB="34290"/>
                </a:tc>
                <a:tc>
                  <a:txBody>
                    <a:bodyPr/>
                    <a:lstStyle/>
                    <a:p>
                      <a:r>
                        <a:rPr lang="en-ZA" sz="900" dirty="0">
                          <a:latin typeface="Arial" panose="020B0604020202020204" pitchFamily="34" charset="0"/>
                          <a:cs typeface="Arial" panose="020B0604020202020204" pitchFamily="34" charset="0"/>
                        </a:rPr>
                        <a:t>2021/08/04</a:t>
                      </a:r>
                    </a:p>
                  </a:txBody>
                  <a:tcPr marL="68580" marR="68580" marT="34290" marB="34290"/>
                </a:tc>
                <a:extLst>
                  <a:ext uri="{0D108BD9-81ED-4DB2-BD59-A6C34878D82A}">
                    <a16:rowId xmlns="" xmlns:a16="http://schemas.microsoft.com/office/drawing/2014/main" val="3176175562"/>
                  </a:ext>
                </a:extLst>
              </a:tr>
              <a:tr h="345317">
                <a:tc>
                  <a:txBody>
                    <a:bodyPr/>
                    <a:lstStyle/>
                    <a:p>
                      <a:r>
                        <a:rPr lang="en-US" sz="1200" dirty="0"/>
                        <a:t>3</a:t>
                      </a:r>
                    </a:p>
                  </a:txBody>
                  <a:tcPr marL="68580" marR="68580" marT="34290" marB="34290"/>
                </a:tc>
                <a:tc>
                  <a:txBody>
                    <a:bodyPr/>
                    <a:lstStyle>
                      <a:lvl1pPr marL="0" algn="l" defTabSz="457200" rtl="0" eaLnBrk="1" latinLnBrk="0" hangingPunct="1">
                        <a:defRPr sz="1800" kern="1200">
                          <a:solidFill>
                            <a:schemeClr val="dk1"/>
                          </a:solidFill>
                          <a:latin typeface="Calibri" panose="020F0502020204030204"/>
                          <a:ea typeface=""/>
                          <a:cs typeface=""/>
                        </a:defRPr>
                      </a:lvl1pPr>
                      <a:lvl2pPr marL="457200" algn="l" defTabSz="457200" rtl="0" eaLnBrk="1" latinLnBrk="0" hangingPunct="1">
                        <a:defRPr sz="1800" kern="1200">
                          <a:solidFill>
                            <a:schemeClr val="dk1"/>
                          </a:solidFill>
                          <a:latin typeface="Calibri" panose="020F0502020204030204"/>
                          <a:ea typeface=""/>
                          <a:cs typeface=""/>
                        </a:defRPr>
                      </a:lvl2pPr>
                      <a:lvl3pPr marL="914400" algn="l" defTabSz="457200" rtl="0" eaLnBrk="1" latinLnBrk="0" hangingPunct="1">
                        <a:defRPr sz="1800" kern="1200">
                          <a:solidFill>
                            <a:schemeClr val="dk1"/>
                          </a:solidFill>
                          <a:latin typeface="Calibri" panose="020F0502020204030204"/>
                          <a:ea typeface=""/>
                          <a:cs typeface=""/>
                        </a:defRPr>
                      </a:lvl3pPr>
                      <a:lvl4pPr marL="1371600" algn="l" defTabSz="457200" rtl="0" eaLnBrk="1" latinLnBrk="0" hangingPunct="1">
                        <a:defRPr sz="1800" kern="1200">
                          <a:solidFill>
                            <a:schemeClr val="dk1"/>
                          </a:solidFill>
                          <a:latin typeface="Calibri" panose="020F0502020204030204"/>
                          <a:ea typeface=""/>
                          <a:cs typeface=""/>
                        </a:defRPr>
                      </a:lvl4pPr>
                      <a:lvl5pPr marL="1828800" algn="l" defTabSz="457200" rtl="0" eaLnBrk="1" latinLnBrk="0" hangingPunct="1">
                        <a:defRPr sz="1800" kern="1200">
                          <a:solidFill>
                            <a:schemeClr val="dk1"/>
                          </a:solidFill>
                          <a:latin typeface="Calibri" panose="020F0502020204030204"/>
                          <a:ea typeface=""/>
                          <a:cs typeface=""/>
                        </a:defRPr>
                      </a:lvl5pPr>
                      <a:lvl6pPr marL="2286000" algn="l" defTabSz="457200" rtl="0" eaLnBrk="1" latinLnBrk="0" hangingPunct="1">
                        <a:defRPr sz="1800" kern="1200">
                          <a:solidFill>
                            <a:schemeClr val="dk1"/>
                          </a:solidFill>
                          <a:latin typeface="Calibri" panose="020F0502020204030204"/>
                          <a:ea typeface=""/>
                          <a:cs typeface=""/>
                        </a:defRPr>
                      </a:lvl6pPr>
                      <a:lvl7pPr marL="2743200" algn="l" defTabSz="457200" rtl="0" eaLnBrk="1" latinLnBrk="0" hangingPunct="1">
                        <a:defRPr sz="1800" kern="1200">
                          <a:solidFill>
                            <a:schemeClr val="dk1"/>
                          </a:solidFill>
                          <a:latin typeface="Calibri" panose="020F0502020204030204"/>
                          <a:ea typeface=""/>
                          <a:cs typeface=""/>
                        </a:defRPr>
                      </a:lvl7pPr>
                      <a:lvl8pPr marL="3200400" algn="l" defTabSz="457200" rtl="0" eaLnBrk="1" latinLnBrk="0" hangingPunct="1">
                        <a:defRPr sz="1800" kern="1200">
                          <a:solidFill>
                            <a:schemeClr val="dk1"/>
                          </a:solidFill>
                          <a:latin typeface="Calibri" panose="020F0502020204030204"/>
                          <a:ea typeface=""/>
                          <a:cs typeface=""/>
                        </a:defRPr>
                      </a:lvl8pPr>
                      <a:lvl9pPr marL="3657600" algn="l" defTabSz="457200" rtl="0" eaLnBrk="1" latinLnBrk="0" hangingPunct="1">
                        <a:defRPr sz="1800" kern="1200">
                          <a:solidFill>
                            <a:schemeClr val="dk1"/>
                          </a:solidFill>
                          <a:latin typeface="Calibri" panose="020F0502020204030204"/>
                          <a:ea typeface=""/>
                          <a:cs typeface=""/>
                        </a:defRPr>
                      </a:lvl9pPr>
                    </a:lstStyle>
                    <a:p>
                      <a:pPr algn="ctr"/>
                      <a:r>
                        <a:rPr lang="en-ZA" sz="900" b="0" dirty="0">
                          <a:latin typeface="Arial" panose="020B0604020202020204" pitchFamily="34" charset="0"/>
                          <a:cs typeface="Arial" panose="020B0604020202020204" pitchFamily="34" charset="0"/>
                        </a:rPr>
                        <a:t>B</a:t>
                      </a:r>
                    </a:p>
                  </a:txBody>
                  <a:tcPr marL="68580" marR="68580" marT="34290" marB="34290"/>
                </a:tc>
                <a:tc>
                  <a:txBody>
                    <a:bodyPr/>
                    <a:lstStyle>
                      <a:lvl1pPr marL="0" algn="l" defTabSz="457200" rtl="0" eaLnBrk="1" latinLnBrk="0" hangingPunct="1">
                        <a:defRPr sz="1800" kern="1200">
                          <a:solidFill>
                            <a:schemeClr val="dk1"/>
                          </a:solidFill>
                          <a:latin typeface="Calibri" panose="020F0502020204030204"/>
                          <a:ea typeface=""/>
                          <a:cs typeface=""/>
                        </a:defRPr>
                      </a:lvl1pPr>
                      <a:lvl2pPr marL="457200" algn="l" defTabSz="457200" rtl="0" eaLnBrk="1" latinLnBrk="0" hangingPunct="1">
                        <a:defRPr sz="1800" kern="1200">
                          <a:solidFill>
                            <a:schemeClr val="dk1"/>
                          </a:solidFill>
                          <a:latin typeface="Calibri" panose="020F0502020204030204"/>
                          <a:ea typeface=""/>
                          <a:cs typeface=""/>
                        </a:defRPr>
                      </a:lvl2pPr>
                      <a:lvl3pPr marL="914400" algn="l" defTabSz="457200" rtl="0" eaLnBrk="1" latinLnBrk="0" hangingPunct="1">
                        <a:defRPr sz="1800" kern="1200">
                          <a:solidFill>
                            <a:schemeClr val="dk1"/>
                          </a:solidFill>
                          <a:latin typeface="Calibri" panose="020F0502020204030204"/>
                          <a:ea typeface=""/>
                          <a:cs typeface=""/>
                        </a:defRPr>
                      </a:lvl3pPr>
                      <a:lvl4pPr marL="1371600" algn="l" defTabSz="457200" rtl="0" eaLnBrk="1" latinLnBrk="0" hangingPunct="1">
                        <a:defRPr sz="1800" kern="1200">
                          <a:solidFill>
                            <a:schemeClr val="dk1"/>
                          </a:solidFill>
                          <a:latin typeface="Calibri" panose="020F0502020204030204"/>
                          <a:ea typeface=""/>
                          <a:cs typeface=""/>
                        </a:defRPr>
                      </a:lvl4pPr>
                      <a:lvl5pPr marL="1828800" algn="l" defTabSz="457200" rtl="0" eaLnBrk="1" latinLnBrk="0" hangingPunct="1">
                        <a:defRPr sz="1800" kern="1200">
                          <a:solidFill>
                            <a:schemeClr val="dk1"/>
                          </a:solidFill>
                          <a:latin typeface="Calibri" panose="020F0502020204030204"/>
                          <a:ea typeface=""/>
                          <a:cs typeface=""/>
                        </a:defRPr>
                      </a:lvl5pPr>
                      <a:lvl6pPr marL="2286000" algn="l" defTabSz="457200" rtl="0" eaLnBrk="1" latinLnBrk="0" hangingPunct="1">
                        <a:defRPr sz="1800" kern="1200">
                          <a:solidFill>
                            <a:schemeClr val="dk1"/>
                          </a:solidFill>
                          <a:latin typeface="Calibri" panose="020F0502020204030204"/>
                          <a:ea typeface=""/>
                          <a:cs typeface=""/>
                        </a:defRPr>
                      </a:lvl6pPr>
                      <a:lvl7pPr marL="2743200" algn="l" defTabSz="457200" rtl="0" eaLnBrk="1" latinLnBrk="0" hangingPunct="1">
                        <a:defRPr sz="1800" kern="1200">
                          <a:solidFill>
                            <a:schemeClr val="dk1"/>
                          </a:solidFill>
                          <a:latin typeface="Calibri" panose="020F0502020204030204"/>
                          <a:ea typeface=""/>
                          <a:cs typeface=""/>
                        </a:defRPr>
                      </a:lvl7pPr>
                      <a:lvl8pPr marL="3200400" algn="l" defTabSz="457200" rtl="0" eaLnBrk="1" latinLnBrk="0" hangingPunct="1">
                        <a:defRPr sz="1800" kern="1200">
                          <a:solidFill>
                            <a:schemeClr val="dk1"/>
                          </a:solidFill>
                          <a:latin typeface="Calibri" panose="020F0502020204030204"/>
                          <a:ea typeface=""/>
                          <a:cs typeface=""/>
                        </a:defRPr>
                      </a:lvl8pPr>
                      <a:lvl9pPr marL="3657600" algn="l" defTabSz="457200" rtl="0" eaLnBrk="1" latinLnBrk="0" hangingPunct="1">
                        <a:defRPr sz="1800" kern="1200">
                          <a:solidFill>
                            <a:schemeClr val="dk1"/>
                          </a:solidFill>
                          <a:latin typeface="Calibri" panose="020F0502020204030204"/>
                          <a:ea typeface=""/>
                          <a:cs typeface=""/>
                        </a:defRPr>
                      </a:lvl9pPr>
                    </a:lstStyle>
                    <a:p>
                      <a:pPr algn="ctr"/>
                      <a:r>
                        <a:rPr lang="en-ZA" sz="900" b="0" dirty="0">
                          <a:latin typeface="Arial" panose="020B0604020202020204" pitchFamily="34" charset="0"/>
                          <a:cs typeface="Arial" panose="020B0604020202020204" pitchFamily="34" charset="0"/>
                        </a:rPr>
                        <a:t>M</a:t>
                      </a:r>
                    </a:p>
                  </a:txBody>
                  <a:tcPr marL="68580" marR="68580" marT="34290" marB="34290"/>
                </a:tc>
                <a:tc>
                  <a:txBody>
                    <a:bodyPr/>
                    <a:lstStyle>
                      <a:lvl1pPr marL="0" algn="l" defTabSz="457200" rtl="0" eaLnBrk="1" latinLnBrk="0" hangingPunct="1">
                        <a:defRPr sz="1800" kern="1200">
                          <a:solidFill>
                            <a:schemeClr val="dk1"/>
                          </a:solidFill>
                          <a:latin typeface="Calibri" panose="020F0502020204030204"/>
                          <a:ea typeface=""/>
                          <a:cs typeface=""/>
                        </a:defRPr>
                      </a:lvl1pPr>
                      <a:lvl2pPr marL="457200" algn="l" defTabSz="457200" rtl="0" eaLnBrk="1" latinLnBrk="0" hangingPunct="1">
                        <a:defRPr sz="1800" kern="1200">
                          <a:solidFill>
                            <a:schemeClr val="dk1"/>
                          </a:solidFill>
                          <a:latin typeface="Calibri" panose="020F0502020204030204"/>
                          <a:ea typeface=""/>
                          <a:cs typeface=""/>
                        </a:defRPr>
                      </a:lvl2pPr>
                      <a:lvl3pPr marL="914400" algn="l" defTabSz="457200" rtl="0" eaLnBrk="1" latinLnBrk="0" hangingPunct="1">
                        <a:defRPr sz="1800" kern="1200">
                          <a:solidFill>
                            <a:schemeClr val="dk1"/>
                          </a:solidFill>
                          <a:latin typeface="Calibri" panose="020F0502020204030204"/>
                          <a:ea typeface=""/>
                          <a:cs typeface=""/>
                        </a:defRPr>
                      </a:lvl3pPr>
                      <a:lvl4pPr marL="1371600" algn="l" defTabSz="457200" rtl="0" eaLnBrk="1" latinLnBrk="0" hangingPunct="1">
                        <a:defRPr sz="1800" kern="1200">
                          <a:solidFill>
                            <a:schemeClr val="dk1"/>
                          </a:solidFill>
                          <a:latin typeface="Calibri" panose="020F0502020204030204"/>
                          <a:ea typeface=""/>
                          <a:cs typeface=""/>
                        </a:defRPr>
                      </a:lvl4pPr>
                      <a:lvl5pPr marL="1828800" algn="l" defTabSz="457200" rtl="0" eaLnBrk="1" latinLnBrk="0" hangingPunct="1">
                        <a:defRPr sz="1800" kern="1200">
                          <a:solidFill>
                            <a:schemeClr val="dk1"/>
                          </a:solidFill>
                          <a:latin typeface="Calibri" panose="020F0502020204030204"/>
                          <a:ea typeface=""/>
                          <a:cs typeface=""/>
                        </a:defRPr>
                      </a:lvl5pPr>
                      <a:lvl6pPr marL="2286000" algn="l" defTabSz="457200" rtl="0" eaLnBrk="1" latinLnBrk="0" hangingPunct="1">
                        <a:defRPr sz="1800" kern="1200">
                          <a:solidFill>
                            <a:schemeClr val="dk1"/>
                          </a:solidFill>
                          <a:latin typeface="Calibri" panose="020F0502020204030204"/>
                          <a:ea typeface=""/>
                          <a:cs typeface=""/>
                        </a:defRPr>
                      </a:lvl6pPr>
                      <a:lvl7pPr marL="2743200" algn="l" defTabSz="457200" rtl="0" eaLnBrk="1" latinLnBrk="0" hangingPunct="1">
                        <a:defRPr sz="1800" kern="1200">
                          <a:solidFill>
                            <a:schemeClr val="dk1"/>
                          </a:solidFill>
                          <a:latin typeface="Calibri" panose="020F0502020204030204"/>
                          <a:ea typeface=""/>
                          <a:cs typeface=""/>
                        </a:defRPr>
                      </a:lvl7pPr>
                      <a:lvl8pPr marL="3200400" algn="l" defTabSz="457200" rtl="0" eaLnBrk="1" latinLnBrk="0" hangingPunct="1">
                        <a:defRPr sz="1800" kern="1200">
                          <a:solidFill>
                            <a:schemeClr val="dk1"/>
                          </a:solidFill>
                          <a:latin typeface="Calibri" panose="020F0502020204030204"/>
                          <a:ea typeface=""/>
                          <a:cs typeface=""/>
                        </a:defRPr>
                      </a:lvl8pPr>
                      <a:lvl9pPr marL="3657600" algn="l" defTabSz="457200" rtl="0" eaLnBrk="1" latinLnBrk="0" hangingPunct="1">
                        <a:defRPr sz="1800" kern="1200">
                          <a:solidFill>
                            <a:schemeClr val="dk1"/>
                          </a:solidFill>
                          <a:latin typeface="Calibri" panose="020F0502020204030204"/>
                          <a:ea typeface=""/>
                          <a:cs typeface=""/>
                        </a:defRPr>
                      </a:lvl9pPr>
                    </a:lstStyle>
                    <a:p>
                      <a:pPr algn="ctr"/>
                      <a:r>
                        <a:rPr lang="en-ZA" sz="900" b="0" dirty="0">
                          <a:latin typeface="Arial" panose="020B0604020202020204" pitchFamily="34" charset="0"/>
                          <a:cs typeface="Arial" panose="020B0604020202020204" pitchFamily="34" charset="0"/>
                        </a:rPr>
                        <a:t>14</a:t>
                      </a:r>
                    </a:p>
                  </a:txBody>
                  <a:tcPr marL="68580" marR="68580" marT="34290" marB="34290"/>
                </a:tc>
                <a:tc>
                  <a:txBody>
                    <a:bodyPr/>
                    <a:lstStyle>
                      <a:lvl1pPr marL="0" algn="l" defTabSz="457200" rtl="0" eaLnBrk="1" latinLnBrk="0" hangingPunct="1">
                        <a:defRPr sz="1800" kern="1200">
                          <a:solidFill>
                            <a:schemeClr val="dk1"/>
                          </a:solidFill>
                          <a:latin typeface="Calibri" panose="020F0502020204030204"/>
                          <a:ea typeface=""/>
                          <a:cs typeface=""/>
                        </a:defRPr>
                      </a:lvl1pPr>
                      <a:lvl2pPr marL="457200" algn="l" defTabSz="457200" rtl="0" eaLnBrk="1" latinLnBrk="0" hangingPunct="1">
                        <a:defRPr sz="1800" kern="1200">
                          <a:solidFill>
                            <a:schemeClr val="dk1"/>
                          </a:solidFill>
                          <a:latin typeface="Calibri" panose="020F0502020204030204"/>
                          <a:ea typeface=""/>
                          <a:cs typeface=""/>
                        </a:defRPr>
                      </a:lvl2pPr>
                      <a:lvl3pPr marL="914400" algn="l" defTabSz="457200" rtl="0" eaLnBrk="1" latinLnBrk="0" hangingPunct="1">
                        <a:defRPr sz="1800" kern="1200">
                          <a:solidFill>
                            <a:schemeClr val="dk1"/>
                          </a:solidFill>
                          <a:latin typeface="Calibri" panose="020F0502020204030204"/>
                          <a:ea typeface=""/>
                          <a:cs typeface=""/>
                        </a:defRPr>
                      </a:lvl3pPr>
                      <a:lvl4pPr marL="1371600" algn="l" defTabSz="457200" rtl="0" eaLnBrk="1" latinLnBrk="0" hangingPunct="1">
                        <a:defRPr sz="1800" kern="1200">
                          <a:solidFill>
                            <a:schemeClr val="dk1"/>
                          </a:solidFill>
                          <a:latin typeface="Calibri" panose="020F0502020204030204"/>
                          <a:ea typeface=""/>
                          <a:cs typeface=""/>
                        </a:defRPr>
                      </a:lvl4pPr>
                      <a:lvl5pPr marL="1828800" algn="l" defTabSz="457200" rtl="0" eaLnBrk="1" latinLnBrk="0" hangingPunct="1">
                        <a:defRPr sz="1800" kern="1200">
                          <a:solidFill>
                            <a:schemeClr val="dk1"/>
                          </a:solidFill>
                          <a:latin typeface="Calibri" panose="020F0502020204030204"/>
                          <a:ea typeface=""/>
                          <a:cs typeface=""/>
                        </a:defRPr>
                      </a:lvl5pPr>
                      <a:lvl6pPr marL="2286000" algn="l" defTabSz="457200" rtl="0" eaLnBrk="1" latinLnBrk="0" hangingPunct="1">
                        <a:defRPr sz="1800" kern="1200">
                          <a:solidFill>
                            <a:schemeClr val="dk1"/>
                          </a:solidFill>
                          <a:latin typeface="Calibri" panose="020F0502020204030204"/>
                          <a:ea typeface=""/>
                          <a:cs typeface=""/>
                        </a:defRPr>
                      </a:lvl6pPr>
                      <a:lvl7pPr marL="2743200" algn="l" defTabSz="457200" rtl="0" eaLnBrk="1" latinLnBrk="0" hangingPunct="1">
                        <a:defRPr sz="1800" kern="1200">
                          <a:solidFill>
                            <a:schemeClr val="dk1"/>
                          </a:solidFill>
                          <a:latin typeface="Calibri" panose="020F0502020204030204"/>
                          <a:ea typeface=""/>
                          <a:cs typeface=""/>
                        </a:defRPr>
                      </a:lvl7pPr>
                      <a:lvl8pPr marL="3200400" algn="l" defTabSz="457200" rtl="0" eaLnBrk="1" latinLnBrk="0" hangingPunct="1">
                        <a:defRPr sz="1800" kern="1200">
                          <a:solidFill>
                            <a:schemeClr val="dk1"/>
                          </a:solidFill>
                          <a:latin typeface="Calibri" panose="020F0502020204030204"/>
                          <a:ea typeface=""/>
                          <a:cs typeface=""/>
                        </a:defRPr>
                      </a:lvl8pPr>
                      <a:lvl9pPr marL="3657600" algn="l" defTabSz="457200" rtl="0" eaLnBrk="1" latinLnBrk="0" hangingPunct="1">
                        <a:defRPr sz="1800" kern="1200">
                          <a:solidFill>
                            <a:schemeClr val="dk1"/>
                          </a:solidFill>
                          <a:latin typeface="Calibri" panose="020F0502020204030204"/>
                          <a:ea typeface=""/>
                          <a:cs typeface=""/>
                        </a:defRPr>
                      </a:lvl9pPr>
                    </a:lstStyle>
                    <a:p>
                      <a:pPr algn="ctr"/>
                      <a:r>
                        <a:rPr lang="en-ZA" sz="900" b="0" dirty="0">
                          <a:latin typeface="Arial" panose="020B0604020202020204" pitchFamily="34" charset="0"/>
                          <a:cs typeface="Arial" panose="020B0604020202020204" pitchFamily="34" charset="0"/>
                        </a:rPr>
                        <a:t>Chief Financial Officer</a:t>
                      </a:r>
                    </a:p>
                  </a:txBody>
                  <a:tcPr marL="68580" marR="68580" marT="34290" marB="34290"/>
                </a:tc>
                <a:tc>
                  <a:txBody>
                    <a:bodyPr/>
                    <a:lstStyle/>
                    <a:p>
                      <a:pPr algn="ctr"/>
                      <a:r>
                        <a:rPr lang="en-ZA" sz="900" b="0" dirty="0">
                          <a:solidFill>
                            <a:schemeClr val="tx1"/>
                          </a:solidFill>
                          <a:latin typeface="Arial" panose="020B0604020202020204" pitchFamily="34" charset="0"/>
                          <a:cs typeface="Arial" panose="020B0604020202020204" pitchFamily="34" charset="0"/>
                        </a:rPr>
                        <a:t>Financial Management</a:t>
                      </a:r>
                    </a:p>
                  </a:txBody>
                  <a:tcPr marL="68580" marR="68580" marT="34290" marB="34290"/>
                </a:tc>
                <a:tc>
                  <a:txBody>
                    <a:bodyPr/>
                    <a:lstStyle/>
                    <a:p>
                      <a:r>
                        <a:rPr lang="en-ZA" sz="900" dirty="0">
                          <a:latin typeface="Arial" panose="020B0604020202020204" pitchFamily="34" charset="0"/>
                          <a:cs typeface="Arial" panose="020B0604020202020204" pitchFamily="34" charset="0"/>
                        </a:rPr>
                        <a:t>2021/08/19</a:t>
                      </a:r>
                    </a:p>
                  </a:txBody>
                  <a:tcPr marL="68580" marR="68580" marT="34290" marB="34290"/>
                </a:tc>
                <a:extLst>
                  <a:ext uri="{0D108BD9-81ED-4DB2-BD59-A6C34878D82A}">
                    <a16:rowId xmlns="" xmlns:a16="http://schemas.microsoft.com/office/drawing/2014/main" val="3121207845"/>
                  </a:ext>
                </a:extLst>
              </a:tr>
              <a:tr h="435120">
                <a:tc>
                  <a:txBody>
                    <a:bodyPr/>
                    <a:lstStyle/>
                    <a:p>
                      <a:r>
                        <a:rPr lang="en-US" sz="1200" dirty="0"/>
                        <a:t>4</a:t>
                      </a:r>
                    </a:p>
                  </a:txBody>
                  <a:tcPr marL="68580" marR="68580" marT="34290" marB="34290"/>
                </a:tc>
                <a:tc>
                  <a:txBody>
                    <a:bodyPr/>
                    <a:lstStyle>
                      <a:lvl1pPr marL="0" algn="l" defTabSz="457200" rtl="0" eaLnBrk="1" latinLnBrk="0" hangingPunct="1">
                        <a:defRPr sz="1800" kern="1200">
                          <a:solidFill>
                            <a:schemeClr val="dk1"/>
                          </a:solidFill>
                          <a:latin typeface="Calibri" panose="020F0502020204030204"/>
                          <a:ea typeface=""/>
                          <a:cs typeface=""/>
                        </a:defRPr>
                      </a:lvl1pPr>
                      <a:lvl2pPr marL="457200" algn="l" defTabSz="457200" rtl="0" eaLnBrk="1" latinLnBrk="0" hangingPunct="1">
                        <a:defRPr sz="1800" kern="1200">
                          <a:solidFill>
                            <a:schemeClr val="dk1"/>
                          </a:solidFill>
                          <a:latin typeface="Calibri" panose="020F0502020204030204"/>
                          <a:ea typeface=""/>
                          <a:cs typeface=""/>
                        </a:defRPr>
                      </a:lvl2pPr>
                      <a:lvl3pPr marL="914400" algn="l" defTabSz="457200" rtl="0" eaLnBrk="1" latinLnBrk="0" hangingPunct="1">
                        <a:defRPr sz="1800" kern="1200">
                          <a:solidFill>
                            <a:schemeClr val="dk1"/>
                          </a:solidFill>
                          <a:latin typeface="Calibri" panose="020F0502020204030204"/>
                          <a:ea typeface=""/>
                          <a:cs typeface=""/>
                        </a:defRPr>
                      </a:lvl3pPr>
                      <a:lvl4pPr marL="1371600" algn="l" defTabSz="457200" rtl="0" eaLnBrk="1" latinLnBrk="0" hangingPunct="1">
                        <a:defRPr sz="1800" kern="1200">
                          <a:solidFill>
                            <a:schemeClr val="dk1"/>
                          </a:solidFill>
                          <a:latin typeface="Calibri" panose="020F0502020204030204"/>
                          <a:ea typeface=""/>
                          <a:cs typeface=""/>
                        </a:defRPr>
                      </a:lvl4pPr>
                      <a:lvl5pPr marL="1828800" algn="l" defTabSz="457200" rtl="0" eaLnBrk="1" latinLnBrk="0" hangingPunct="1">
                        <a:defRPr sz="1800" kern="1200">
                          <a:solidFill>
                            <a:schemeClr val="dk1"/>
                          </a:solidFill>
                          <a:latin typeface="Calibri" panose="020F0502020204030204"/>
                          <a:ea typeface=""/>
                          <a:cs typeface=""/>
                        </a:defRPr>
                      </a:lvl5pPr>
                      <a:lvl6pPr marL="2286000" algn="l" defTabSz="457200" rtl="0" eaLnBrk="1" latinLnBrk="0" hangingPunct="1">
                        <a:defRPr sz="1800" kern="1200">
                          <a:solidFill>
                            <a:schemeClr val="dk1"/>
                          </a:solidFill>
                          <a:latin typeface="Calibri" panose="020F0502020204030204"/>
                          <a:ea typeface=""/>
                          <a:cs typeface=""/>
                        </a:defRPr>
                      </a:lvl6pPr>
                      <a:lvl7pPr marL="2743200" algn="l" defTabSz="457200" rtl="0" eaLnBrk="1" latinLnBrk="0" hangingPunct="1">
                        <a:defRPr sz="1800" kern="1200">
                          <a:solidFill>
                            <a:schemeClr val="dk1"/>
                          </a:solidFill>
                          <a:latin typeface="Calibri" panose="020F0502020204030204"/>
                          <a:ea typeface=""/>
                          <a:cs typeface=""/>
                        </a:defRPr>
                      </a:lvl7pPr>
                      <a:lvl8pPr marL="3200400" algn="l" defTabSz="457200" rtl="0" eaLnBrk="1" latinLnBrk="0" hangingPunct="1">
                        <a:defRPr sz="1800" kern="1200">
                          <a:solidFill>
                            <a:schemeClr val="dk1"/>
                          </a:solidFill>
                          <a:latin typeface="Calibri" panose="020F0502020204030204"/>
                          <a:ea typeface=""/>
                          <a:cs typeface=""/>
                        </a:defRPr>
                      </a:lvl8pPr>
                      <a:lvl9pPr marL="3657600" algn="l" defTabSz="457200" rtl="0" eaLnBrk="1" latinLnBrk="0" hangingPunct="1">
                        <a:defRPr sz="1800" kern="1200">
                          <a:solidFill>
                            <a:schemeClr val="dk1"/>
                          </a:solidFill>
                          <a:latin typeface="Calibri" panose="020F0502020204030204"/>
                          <a:ea typeface=""/>
                          <a:cs typeface=""/>
                        </a:defRPr>
                      </a:lvl9pPr>
                    </a:lstStyle>
                    <a:p>
                      <a:pPr algn="ctr"/>
                      <a:r>
                        <a:rPr lang="en-ZA" sz="900" b="0" dirty="0">
                          <a:latin typeface="Arial" panose="020B0604020202020204" pitchFamily="34" charset="0"/>
                          <a:cs typeface="Arial" panose="020B0604020202020204" pitchFamily="34" charset="0"/>
                        </a:rPr>
                        <a:t>B</a:t>
                      </a:r>
                    </a:p>
                  </a:txBody>
                  <a:tcPr marL="68580" marR="68580" marT="34290" marB="34290"/>
                </a:tc>
                <a:tc>
                  <a:txBody>
                    <a:bodyPr/>
                    <a:lstStyle>
                      <a:lvl1pPr marL="0" algn="l" defTabSz="457200" rtl="0" eaLnBrk="1" latinLnBrk="0" hangingPunct="1">
                        <a:defRPr sz="1800" kern="1200">
                          <a:solidFill>
                            <a:schemeClr val="dk1"/>
                          </a:solidFill>
                          <a:latin typeface="Calibri" panose="020F0502020204030204"/>
                          <a:ea typeface=""/>
                          <a:cs typeface=""/>
                        </a:defRPr>
                      </a:lvl1pPr>
                      <a:lvl2pPr marL="457200" algn="l" defTabSz="457200" rtl="0" eaLnBrk="1" latinLnBrk="0" hangingPunct="1">
                        <a:defRPr sz="1800" kern="1200">
                          <a:solidFill>
                            <a:schemeClr val="dk1"/>
                          </a:solidFill>
                          <a:latin typeface="Calibri" panose="020F0502020204030204"/>
                          <a:ea typeface=""/>
                          <a:cs typeface=""/>
                        </a:defRPr>
                      </a:lvl2pPr>
                      <a:lvl3pPr marL="914400" algn="l" defTabSz="457200" rtl="0" eaLnBrk="1" latinLnBrk="0" hangingPunct="1">
                        <a:defRPr sz="1800" kern="1200">
                          <a:solidFill>
                            <a:schemeClr val="dk1"/>
                          </a:solidFill>
                          <a:latin typeface="Calibri" panose="020F0502020204030204"/>
                          <a:ea typeface=""/>
                          <a:cs typeface=""/>
                        </a:defRPr>
                      </a:lvl3pPr>
                      <a:lvl4pPr marL="1371600" algn="l" defTabSz="457200" rtl="0" eaLnBrk="1" latinLnBrk="0" hangingPunct="1">
                        <a:defRPr sz="1800" kern="1200">
                          <a:solidFill>
                            <a:schemeClr val="dk1"/>
                          </a:solidFill>
                          <a:latin typeface="Calibri" panose="020F0502020204030204"/>
                          <a:ea typeface=""/>
                          <a:cs typeface=""/>
                        </a:defRPr>
                      </a:lvl4pPr>
                      <a:lvl5pPr marL="1828800" algn="l" defTabSz="457200" rtl="0" eaLnBrk="1" latinLnBrk="0" hangingPunct="1">
                        <a:defRPr sz="1800" kern="1200">
                          <a:solidFill>
                            <a:schemeClr val="dk1"/>
                          </a:solidFill>
                          <a:latin typeface="Calibri" panose="020F0502020204030204"/>
                          <a:ea typeface=""/>
                          <a:cs typeface=""/>
                        </a:defRPr>
                      </a:lvl5pPr>
                      <a:lvl6pPr marL="2286000" algn="l" defTabSz="457200" rtl="0" eaLnBrk="1" latinLnBrk="0" hangingPunct="1">
                        <a:defRPr sz="1800" kern="1200">
                          <a:solidFill>
                            <a:schemeClr val="dk1"/>
                          </a:solidFill>
                          <a:latin typeface="Calibri" panose="020F0502020204030204"/>
                          <a:ea typeface=""/>
                          <a:cs typeface=""/>
                        </a:defRPr>
                      </a:lvl6pPr>
                      <a:lvl7pPr marL="2743200" algn="l" defTabSz="457200" rtl="0" eaLnBrk="1" latinLnBrk="0" hangingPunct="1">
                        <a:defRPr sz="1800" kern="1200">
                          <a:solidFill>
                            <a:schemeClr val="dk1"/>
                          </a:solidFill>
                          <a:latin typeface="Calibri" panose="020F0502020204030204"/>
                          <a:ea typeface=""/>
                          <a:cs typeface=""/>
                        </a:defRPr>
                      </a:lvl7pPr>
                      <a:lvl8pPr marL="3200400" algn="l" defTabSz="457200" rtl="0" eaLnBrk="1" latinLnBrk="0" hangingPunct="1">
                        <a:defRPr sz="1800" kern="1200">
                          <a:solidFill>
                            <a:schemeClr val="dk1"/>
                          </a:solidFill>
                          <a:latin typeface="Calibri" panose="020F0502020204030204"/>
                          <a:ea typeface=""/>
                          <a:cs typeface=""/>
                        </a:defRPr>
                      </a:lvl8pPr>
                      <a:lvl9pPr marL="3657600" algn="l" defTabSz="457200" rtl="0" eaLnBrk="1" latinLnBrk="0" hangingPunct="1">
                        <a:defRPr sz="1800" kern="1200">
                          <a:solidFill>
                            <a:schemeClr val="dk1"/>
                          </a:solidFill>
                          <a:latin typeface="Calibri" panose="020F0502020204030204"/>
                          <a:ea typeface=""/>
                          <a:cs typeface=""/>
                        </a:defRPr>
                      </a:lvl9pPr>
                    </a:lstStyle>
                    <a:p>
                      <a:pPr algn="ctr"/>
                      <a:r>
                        <a:rPr lang="en-ZA" sz="900" b="0" dirty="0">
                          <a:latin typeface="Arial" panose="020B0604020202020204" pitchFamily="34" charset="0"/>
                          <a:cs typeface="Arial" panose="020B0604020202020204" pitchFamily="34" charset="0"/>
                        </a:rPr>
                        <a:t>M</a:t>
                      </a:r>
                    </a:p>
                  </a:txBody>
                  <a:tcPr marL="68580" marR="68580" marT="34290" marB="34290"/>
                </a:tc>
                <a:tc>
                  <a:txBody>
                    <a:bodyPr/>
                    <a:lstStyle>
                      <a:lvl1pPr marL="0" algn="l" defTabSz="457200" rtl="0" eaLnBrk="1" latinLnBrk="0" hangingPunct="1">
                        <a:defRPr sz="1800" kern="1200">
                          <a:solidFill>
                            <a:schemeClr val="dk1"/>
                          </a:solidFill>
                          <a:latin typeface="Calibri" panose="020F0502020204030204"/>
                          <a:ea typeface=""/>
                          <a:cs typeface=""/>
                        </a:defRPr>
                      </a:lvl1pPr>
                      <a:lvl2pPr marL="457200" algn="l" defTabSz="457200" rtl="0" eaLnBrk="1" latinLnBrk="0" hangingPunct="1">
                        <a:defRPr sz="1800" kern="1200">
                          <a:solidFill>
                            <a:schemeClr val="dk1"/>
                          </a:solidFill>
                          <a:latin typeface="Calibri" panose="020F0502020204030204"/>
                          <a:ea typeface=""/>
                          <a:cs typeface=""/>
                        </a:defRPr>
                      </a:lvl2pPr>
                      <a:lvl3pPr marL="914400" algn="l" defTabSz="457200" rtl="0" eaLnBrk="1" latinLnBrk="0" hangingPunct="1">
                        <a:defRPr sz="1800" kern="1200">
                          <a:solidFill>
                            <a:schemeClr val="dk1"/>
                          </a:solidFill>
                          <a:latin typeface="Calibri" panose="020F0502020204030204"/>
                          <a:ea typeface=""/>
                          <a:cs typeface=""/>
                        </a:defRPr>
                      </a:lvl3pPr>
                      <a:lvl4pPr marL="1371600" algn="l" defTabSz="457200" rtl="0" eaLnBrk="1" latinLnBrk="0" hangingPunct="1">
                        <a:defRPr sz="1800" kern="1200">
                          <a:solidFill>
                            <a:schemeClr val="dk1"/>
                          </a:solidFill>
                          <a:latin typeface="Calibri" panose="020F0502020204030204"/>
                          <a:ea typeface=""/>
                          <a:cs typeface=""/>
                        </a:defRPr>
                      </a:lvl4pPr>
                      <a:lvl5pPr marL="1828800" algn="l" defTabSz="457200" rtl="0" eaLnBrk="1" latinLnBrk="0" hangingPunct="1">
                        <a:defRPr sz="1800" kern="1200">
                          <a:solidFill>
                            <a:schemeClr val="dk1"/>
                          </a:solidFill>
                          <a:latin typeface="Calibri" panose="020F0502020204030204"/>
                          <a:ea typeface=""/>
                          <a:cs typeface=""/>
                        </a:defRPr>
                      </a:lvl5pPr>
                      <a:lvl6pPr marL="2286000" algn="l" defTabSz="457200" rtl="0" eaLnBrk="1" latinLnBrk="0" hangingPunct="1">
                        <a:defRPr sz="1800" kern="1200">
                          <a:solidFill>
                            <a:schemeClr val="dk1"/>
                          </a:solidFill>
                          <a:latin typeface="Calibri" panose="020F0502020204030204"/>
                          <a:ea typeface=""/>
                          <a:cs typeface=""/>
                        </a:defRPr>
                      </a:lvl6pPr>
                      <a:lvl7pPr marL="2743200" algn="l" defTabSz="457200" rtl="0" eaLnBrk="1" latinLnBrk="0" hangingPunct="1">
                        <a:defRPr sz="1800" kern="1200">
                          <a:solidFill>
                            <a:schemeClr val="dk1"/>
                          </a:solidFill>
                          <a:latin typeface="Calibri" panose="020F0502020204030204"/>
                          <a:ea typeface=""/>
                          <a:cs typeface=""/>
                        </a:defRPr>
                      </a:lvl7pPr>
                      <a:lvl8pPr marL="3200400" algn="l" defTabSz="457200" rtl="0" eaLnBrk="1" latinLnBrk="0" hangingPunct="1">
                        <a:defRPr sz="1800" kern="1200">
                          <a:solidFill>
                            <a:schemeClr val="dk1"/>
                          </a:solidFill>
                          <a:latin typeface="Calibri" panose="020F0502020204030204"/>
                          <a:ea typeface=""/>
                          <a:cs typeface=""/>
                        </a:defRPr>
                      </a:lvl8pPr>
                      <a:lvl9pPr marL="3657600" algn="l" defTabSz="457200" rtl="0" eaLnBrk="1" latinLnBrk="0" hangingPunct="1">
                        <a:defRPr sz="1800" kern="1200">
                          <a:solidFill>
                            <a:schemeClr val="dk1"/>
                          </a:solidFill>
                          <a:latin typeface="Calibri" panose="020F0502020204030204"/>
                          <a:ea typeface=""/>
                          <a:cs typeface=""/>
                        </a:defRPr>
                      </a:lvl9pPr>
                    </a:lstStyle>
                    <a:p>
                      <a:pPr algn="ctr"/>
                      <a:r>
                        <a:rPr lang="en-ZA" sz="900" b="0" dirty="0">
                          <a:latin typeface="Arial" panose="020B0604020202020204" pitchFamily="34" charset="0"/>
                          <a:cs typeface="Arial" panose="020B0604020202020204" pitchFamily="34" charset="0"/>
                        </a:rPr>
                        <a:t>14</a:t>
                      </a:r>
                    </a:p>
                  </a:txBody>
                  <a:tcPr marL="68580" marR="68580" marT="34290" marB="34290"/>
                </a:tc>
                <a:tc>
                  <a:txBody>
                    <a:bodyPr/>
                    <a:lstStyle>
                      <a:lvl1pPr marL="0" algn="l" defTabSz="457200" rtl="0" eaLnBrk="1" latinLnBrk="0" hangingPunct="1">
                        <a:defRPr sz="1800" kern="1200">
                          <a:solidFill>
                            <a:schemeClr val="dk1"/>
                          </a:solidFill>
                          <a:latin typeface="Calibri" panose="020F0502020204030204"/>
                          <a:ea typeface=""/>
                          <a:cs typeface=""/>
                        </a:defRPr>
                      </a:lvl1pPr>
                      <a:lvl2pPr marL="457200" algn="l" defTabSz="457200" rtl="0" eaLnBrk="1" latinLnBrk="0" hangingPunct="1">
                        <a:defRPr sz="1800" kern="1200">
                          <a:solidFill>
                            <a:schemeClr val="dk1"/>
                          </a:solidFill>
                          <a:latin typeface="Calibri" panose="020F0502020204030204"/>
                          <a:ea typeface=""/>
                          <a:cs typeface=""/>
                        </a:defRPr>
                      </a:lvl2pPr>
                      <a:lvl3pPr marL="914400" algn="l" defTabSz="457200" rtl="0" eaLnBrk="1" latinLnBrk="0" hangingPunct="1">
                        <a:defRPr sz="1800" kern="1200">
                          <a:solidFill>
                            <a:schemeClr val="dk1"/>
                          </a:solidFill>
                          <a:latin typeface="Calibri" panose="020F0502020204030204"/>
                          <a:ea typeface=""/>
                          <a:cs typeface=""/>
                        </a:defRPr>
                      </a:lvl3pPr>
                      <a:lvl4pPr marL="1371600" algn="l" defTabSz="457200" rtl="0" eaLnBrk="1" latinLnBrk="0" hangingPunct="1">
                        <a:defRPr sz="1800" kern="1200">
                          <a:solidFill>
                            <a:schemeClr val="dk1"/>
                          </a:solidFill>
                          <a:latin typeface="Calibri" panose="020F0502020204030204"/>
                          <a:ea typeface=""/>
                          <a:cs typeface=""/>
                        </a:defRPr>
                      </a:lvl4pPr>
                      <a:lvl5pPr marL="1828800" algn="l" defTabSz="457200" rtl="0" eaLnBrk="1" latinLnBrk="0" hangingPunct="1">
                        <a:defRPr sz="1800" kern="1200">
                          <a:solidFill>
                            <a:schemeClr val="dk1"/>
                          </a:solidFill>
                          <a:latin typeface="Calibri" panose="020F0502020204030204"/>
                          <a:ea typeface=""/>
                          <a:cs typeface=""/>
                        </a:defRPr>
                      </a:lvl5pPr>
                      <a:lvl6pPr marL="2286000" algn="l" defTabSz="457200" rtl="0" eaLnBrk="1" latinLnBrk="0" hangingPunct="1">
                        <a:defRPr sz="1800" kern="1200">
                          <a:solidFill>
                            <a:schemeClr val="dk1"/>
                          </a:solidFill>
                          <a:latin typeface="Calibri" panose="020F0502020204030204"/>
                          <a:ea typeface=""/>
                          <a:cs typeface=""/>
                        </a:defRPr>
                      </a:lvl6pPr>
                      <a:lvl7pPr marL="2743200" algn="l" defTabSz="457200" rtl="0" eaLnBrk="1" latinLnBrk="0" hangingPunct="1">
                        <a:defRPr sz="1800" kern="1200">
                          <a:solidFill>
                            <a:schemeClr val="dk1"/>
                          </a:solidFill>
                          <a:latin typeface="Calibri" panose="020F0502020204030204"/>
                          <a:ea typeface=""/>
                          <a:cs typeface=""/>
                        </a:defRPr>
                      </a:lvl7pPr>
                      <a:lvl8pPr marL="3200400" algn="l" defTabSz="457200" rtl="0" eaLnBrk="1" latinLnBrk="0" hangingPunct="1">
                        <a:defRPr sz="1800" kern="1200">
                          <a:solidFill>
                            <a:schemeClr val="dk1"/>
                          </a:solidFill>
                          <a:latin typeface="Calibri" panose="020F0502020204030204"/>
                          <a:ea typeface=""/>
                          <a:cs typeface=""/>
                        </a:defRPr>
                      </a:lvl8pPr>
                      <a:lvl9pPr marL="3657600" algn="l" defTabSz="457200" rtl="0" eaLnBrk="1" latinLnBrk="0" hangingPunct="1">
                        <a:defRPr sz="1800" kern="1200">
                          <a:solidFill>
                            <a:schemeClr val="dk1"/>
                          </a:solidFill>
                          <a:latin typeface="Calibri" panose="020F0502020204030204"/>
                          <a:ea typeface=""/>
                          <a:cs typeface=""/>
                        </a:defRPr>
                      </a:lvl9pPr>
                    </a:lstStyle>
                    <a:p>
                      <a:pPr algn="ctr"/>
                      <a:r>
                        <a:rPr lang="en-ZA" sz="900" b="0" dirty="0">
                          <a:latin typeface="Arial" panose="020B0604020202020204" pitchFamily="34" charset="0"/>
                          <a:cs typeface="Arial" panose="020B0604020202020204" pitchFamily="34" charset="0"/>
                        </a:rPr>
                        <a:t>Chief Director: Provincial Office Management</a:t>
                      </a:r>
                    </a:p>
                  </a:txBody>
                  <a:tcPr marL="68580" marR="68580" marT="34290" marB="34290"/>
                </a:tc>
                <a:tc>
                  <a:txBody>
                    <a:bodyPr/>
                    <a:lstStyle/>
                    <a:p>
                      <a:pPr algn="ctr"/>
                      <a:r>
                        <a:rPr lang="en-ZA" sz="900" b="0" dirty="0">
                          <a:solidFill>
                            <a:schemeClr val="tx1"/>
                          </a:solidFill>
                          <a:latin typeface="Arial" panose="020B0604020202020204" pitchFamily="34" charset="0"/>
                          <a:cs typeface="Arial" panose="020B0604020202020204" pitchFamily="34" charset="0"/>
                        </a:rPr>
                        <a:t>Provincial Office and Stakeholder Management</a:t>
                      </a:r>
                    </a:p>
                  </a:txBody>
                  <a:tcPr marL="68580" marR="68580" marT="34290" marB="34290"/>
                </a:tc>
                <a:tc>
                  <a:txBody>
                    <a:bodyPr/>
                    <a:lstStyle/>
                    <a:p>
                      <a:r>
                        <a:rPr lang="en-ZA" sz="900" dirty="0">
                          <a:latin typeface="Arial" panose="020B0604020202020204" pitchFamily="34" charset="0"/>
                          <a:cs typeface="Arial" panose="020B0604020202020204" pitchFamily="34" charset="0"/>
                        </a:rPr>
                        <a:t>2021/08/05</a:t>
                      </a:r>
                    </a:p>
                  </a:txBody>
                  <a:tcPr marL="68580" marR="68580" marT="34290" marB="34290"/>
                </a:tc>
                <a:extLst>
                  <a:ext uri="{0D108BD9-81ED-4DB2-BD59-A6C34878D82A}">
                    <a16:rowId xmlns="" xmlns:a16="http://schemas.microsoft.com/office/drawing/2014/main" val="2026195807"/>
                  </a:ext>
                </a:extLst>
              </a:tr>
              <a:tr h="345317">
                <a:tc>
                  <a:txBody>
                    <a:bodyPr/>
                    <a:lstStyle/>
                    <a:p>
                      <a:endParaRPr lang="en-US" dirty="0"/>
                    </a:p>
                  </a:txBody>
                  <a:tcPr marL="68580" marR="68580" marT="34290" marB="34290"/>
                </a:tc>
                <a:tc>
                  <a:txBody>
                    <a:bodyPr/>
                    <a:lstStyle>
                      <a:lvl1pPr marL="0" algn="l" defTabSz="457200" rtl="0" eaLnBrk="1" latinLnBrk="0" hangingPunct="1">
                        <a:defRPr sz="1800" kern="1200">
                          <a:solidFill>
                            <a:schemeClr val="dk1"/>
                          </a:solidFill>
                          <a:latin typeface="Calibri" panose="020F0502020204030204"/>
                          <a:ea typeface=""/>
                          <a:cs typeface=""/>
                        </a:defRPr>
                      </a:lvl1pPr>
                      <a:lvl2pPr marL="457200" algn="l" defTabSz="457200" rtl="0" eaLnBrk="1" latinLnBrk="0" hangingPunct="1">
                        <a:defRPr sz="1800" kern="1200">
                          <a:solidFill>
                            <a:schemeClr val="dk1"/>
                          </a:solidFill>
                          <a:latin typeface="Calibri" panose="020F0502020204030204"/>
                          <a:ea typeface=""/>
                          <a:cs typeface=""/>
                        </a:defRPr>
                      </a:lvl2pPr>
                      <a:lvl3pPr marL="914400" algn="l" defTabSz="457200" rtl="0" eaLnBrk="1" latinLnBrk="0" hangingPunct="1">
                        <a:defRPr sz="1800" kern="1200">
                          <a:solidFill>
                            <a:schemeClr val="dk1"/>
                          </a:solidFill>
                          <a:latin typeface="Calibri" panose="020F0502020204030204"/>
                          <a:ea typeface=""/>
                          <a:cs typeface=""/>
                        </a:defRPr>
                      </a:lvl3pPr>
                      <a:lvl4pPr marL="1371600" algn="l" defTabSz="457200" rtl="0" eaLnBrk="1" latinLnBrk="0" hangingPunct="1">
                        <a:defRPr sz="1800" kern="1200">
                          <a:solidFill>
                            <a:schemeClr val="dk1"/>
                          </a:solidFill>
                          <a:latin typeface="Calibri" panose="020F0502020204030204"/>
                          <a:ea typeface=""/>
                          <a:cs typeface=""/>
                        </a:defRPr>
                      </a:lvl4pPr>
                      <a:lvl5pPr marL="1828800" algn="l" defTabSz="457200" rtl="0" eaLnBrk="1" latinLnBrk="0" hangingPunct="1">
                        <a:defRPr sz="1800" kern="1200">
                          <a:solidFill>
                            <a:schemeClr val="dk1"/>
                          </a:solidFill>
                          <a:latin typeface="Calibri" panose="020F0502020204030204"/>
                          <a:ea typeface=""/>
                          <a:cs typeface=""/>
                        </a:defRPr>
                      </a:lvl5pPr>
                      <a:lvl6pPr marL="2286000" algn="l" defTabSz="457200" rtl="0" eaLnBrk="1" latinLnBrk="0" hangingPunct="1">
                        <a:defRPr sz="1800" kern="1200">
                          <a:solidFill>
                            <a:schemeClr val="dk1"/>
                          </a:solidFill>
                          <a:latin typeface="Calibri" panose="020F0502020204030204"/>
                          <a:ea typeface=""/>
                          <a:cs typeface=""/>
                        </a:defRPr>
                      </a:lvl6pPr>
                      <a:lvl7pPr marL="2743200" algn="l" defTabSz="457200" rtl="0" eaLnBrk="1" latinLnBrk="0" hangingPunct="1">
                        <a:defRPr sz="1800" kern="1200">
                          <a:solidFill>
                            <a:schemeClr val="dk1"/>
                          </a:solidFill>
                          <a:latin typeface="Calibri" panose="020F0502020204030204"/>
                          <a:ea typeface=""/>
                          <a:cs typeface=""/>
                        </a:defRPr>
                      </a:lvl7pPr>
                      <a:lvl8pPr marL="3200400" algn="l" defTabSz="457200" rtl="0" eaLnBrk="1" latinLnBrk="0" hangingPunct="1">
                        <a:defRPr sz="1800" kern="1200">
                          <a:solidFill>
                            <a:schemeClr val="dk1"/>
                          </a:solidFill>
                          <a:latin typeface="Calibri" panose="020F0502020204030204"/>
                          <a:ea typeface=""/>
                          <a:cs typeface=""/>
                        </a:defRPr>
                      </a:lvl8pPr>
                      <a:lvl9pPr marL="3657600" algn="l" defTabSz="457200" rtl="0" eaLnBrk="1" latinLnBrk="0" hangingPunct="1">
                        <a:defRPr sz="1800" kern="1200">
                          <a:solidFill>
                            <a:schemeClr val="dk1"/>
                          </a:solidFill>
                          <a:latin typeface="Calibri" panose="020F0502020204030204"/>
                          <a:ea typeface=""/>
                          <a:cs typeface=""/>
                        </a:defRPr>
                      </a:lvl9pPr>
                    </a:lstStyle>
                    <a:p>
                      <a:pPr algn="ctr"/>
                      <a:endParaRPr lang="en-ZA" sz="900" b="1" dirty="0">
                        <a:latin typeface="Arial" panose="020B0604020202020204" pitchFamily="34" charset="0"/>
                        <a:cs typeface="Arial" panose="020B0604020202020204" pitchFamily="34" charset="0"/>
                      </a:endParaRPr>
                    </a:p>
                  </a:txBody>
                  <a:tcPr marL="68580" marR="68580" marT="34290" marB="34290"/>
                </a:tc>
                <a:tc>
                  <a:txBody>
                    <a:bodyPr/>
                    <a:lstStyle>
                      <a:lvl1pPr marL="0" algn="l" defTabSz="457200" rtl="0" eaLnBrk="1" latinLnBrk="0" hangingPunct="1">
                        <a:defRPr sz="1800" kern="1200">
                          <a:solidFill>
                            <a:schemeClr val="dk1"/>
                          </a:solidFill>
                          <a:latin typeface="Calibri" panose="020F0502020204030204"/>
                          <a:ea typeface=""/>
                          <a:cs typeface=""/>
                        </a:defRPr>
                      </a:lvl1pPr>
                      <a:lvl2pPr marL="457200" algn="l" defTabSz="457200" rtl="0" eaLnBrk="1" latinLnBrk="0" hangingPunct="1">
                        <a:defRPr sz="1800" kern="1200">
                          <a:solidFill>
                            <a:schemeClr val="dk1"/>
                          </a:solidFill>
                          <a:latin typeface="Calibri" panose="020F0502020204030204"/>
                          <a:ea typeface=""/>
                          <a:cs typeface=""/>
                        </a:defRPr>
                      </a:lvl2pPr>
                      <a:lvl3pPr marL="914400" algn="l" defTabSz="457200" rtl="0" eaLnBrk="1" latinLnBrk="0" hangingPunct="1">
                        <a:defRPr sz="1800" kern="1200">
                          <a:solidFill>
                            <a:schemeClr val="dk1"/>
                          </a:solidFill>
                          <a:latin typeface="Calibri" panose="020F0502020204030204"/>
                          <a:ea typeface=""/>
                          <a:cs typeface=""/>
                        </a:defRPr>
                      </a:lvl3pPr>
                      <a:lvl4pPr marL="1371600" algn="l" defTabSz="457200" rtl="0" eaLnBrk="1" latinLnBrk="0" hangingPunct="1">
                        <a:defRPr sz="1800" kern="1200">
                          <a:solidFill>
                            <a:schemeClr val="dk1"/>
                          </a:solidFill>
                          <a:latin typeface="Calibri" panose="020F0502020204030204"/>
                          <a:ea typeface=""/>
                          <a:cs typeface=""/>
                        </a:defRPr>
                      </a:lvl4pPr>
                      <a:lvl5pPr marL="1828800" algn="l" defTabSz="457200" rtl="0" eaLnBrk="1" latinLnBrk="0" hangingPunct="1">
                        <a:defRPr sz="1800" kern="1200">
                          <a:solidFill>
                            <a:schemeClr val="dk1"/>
                          </a:solidFill>
                          <a:latin typeface="Calibri" panose="020F0502020204030204"/>
                          <a:ea typeface=""/>
                          <a:cs typeface=""/>
                        </a:defRPr>
                      </a:lvl5pPr>
                      <a:lvl6pPr marL="2286000" algn="l" defTabSz="457200" rtl="0" eaLnBrk="1" latinLnBrk="0" hangingPunct="1">
                        <a:defRPr sz="1800" kern="1200">
                          <a:solidFill>
                            <a:schemeClr val="dk1"/>
                          </a:solidFill>
                          <a:latin typeface="Calibri" panose="020F0502020204030204"/>
                          <a:ea typeface=""/>
                          <a:cs typeface=""/>
                        </a:defRPr>
                      </a:lvl6pPr>
                      <a:lvl7pPr marL="2743200" algn="l" defTabSz="457200" rtl="0" eaLnBrk="1" latinLnBrk="0" hangingPunct="1">
                        <a:defRPr sz="1800" kern="1200">
                          <a:solidFill>
                            <a:schemeClr val="dk1"/>
                          </a:solidFill>
                          <a:latin typeface="Calibri" panose="020F0502020204030204"/>
                          <a:ea typeface=""/>
                          <a:cs typeface=""/>
                        </a:defRPr>
                      </a:lvl7pPr>
                      <a:lvl8pPr marL="3200400" algn="l" defTabSz="457200" rtl="0" eaLnBrk="1" latinLnBrk="0" hangingPunct="1">
                        <a:defRPr sz="1800" kern="1200">
                          <a:solidFill>
                            <a:schemeClr val="dk1"/>
                          </a:solidFill>
                          <a:latin typeface="Calibri" panose="020F0502020204030204"/>
                          <a:ea typeface=""/>
                          <a:cs typeface=""/>
                        </a:defRPr>
                      </a:lvl8pPr>
                      <a:lvl9pPr marL="3657600" algn="l" defTabSz="457200" rtl="0" eaLnBrk="1" latinLnBrk="0" hangingPunct="1">
                        <a:defRPr sz="1800" kern="1200">
                          <a:solidFill>
                            <a:schemeClr val="dk1"/>
                          </a:solidFill>
                          <a:latin typeface="Calibri" panose="020F0502020204030204"/>
                          <a:ea typeface=""/>
                          <a:cs typeface=""/>
                        </a:defRPr>
                      </a:lvl9pPr>
                    </a:lstStyle>
                    <a:p>
                      <a:pPr algn="ctr"/>
                      <a:endParaRPr lang="en-ZA" sz="900" b="1" dirty="0">
                        <a:latin typeface="Arial" panose="020B0604020202020204" pitchFamily="34" charset="0"/>
                        <a:cs typeface="Arial" panose="020B0604020202020204" pitchFamily="34" charset="0"/>
                      </a:endParaRPr>
                    </a:p>
                  </a:txBody>
                  <a:tcPr marL="68580" marR="68580" marT="34290" marB="34290"/>
                </a:tc>
                <a:tc>
                  <a:txBody>
                    <a:bodyPr/>
                    <a:lstStyle>
                      <a:lvl1pPr marL="0" algn="l" defTabSz="457200" rtl="0" eaLnBrk="1" latinLnBrk="0" hangingPunct="1">
                        <a:defRPr sz="1800" kern="1200">
                          <a:solidFill>
                            <a:schemeClr val="dk1"/>
                          </a:solidFill>
                          <a:latin typeface="Calibri" panose="020F0502020204030204"/>
                          <a:ea typeface=""/>
                          <a:cs typeface=""/>
                        </a:defRPr>
                      </a:lvl1pPr>
                      <a:lvl2pPr marL="457200" algn="l" defTabSz="457200" rtl="0" eaLnBrk="1" latinLnBrk="0" hangingPunct="1">
                        <a:defRPr sz="1800" kern="1200">
                          <a:solidFill>
                            <a:schemeClr val="dk1"/>
                          </a:solidFill>
                          <a:latin typeface="Calibri" panose="020F0502020204030204"/>
                          <a:ea typeface=""/>
                          <a:cs typeface=""/>
                        </a:defRPr>
                      </a:lvl2pPr>
                      <a:lvl3pPr marL="914400" algn="l" defTabSz="457200" rtl="0" eaLnBrk="1" latinLnBrk="0" hangingPunct="1">
                        <a:defRPr sz="1800" kern="1200">
                          <a:solidFill>
                            <a:schemeClr val="dk1"/>
                          </a:solidFill>
                          <a:latin typeface="Calibri" panose="020F0502020204030204"/>
                          <a:ea typeface=""/>
                          <a:cs typeface=""/>
                        </a:defRPr>
                      </a:lvl3pPr>
                      <a:lvl4pPr marL="1371600" algn="l" defTabSz="457200" rtl="0" eaLnBrk="1" latinLnBrk="0" hangingPunct="1">
                        <a:defRPr sz="1800" kern="1200">
                          <a:solidFill>
                            <a:schemeClr val="dk1"/>
                          </a:solidFill>
                          <a:latin typeface="Calibri" panose="020F0502020204030204"/>
                          <a:ea typeface=""/>
                          <a:cs typeface=""/>
                        </a:defRPr>
                      </a:lvl4pPr>
                      <a:lvl5pPr marL="1828800" algn="l" defTabSz="457200" rtl="0" eaLnBrk="1" latinLnBrk="0" hangingPunct="1">
                        <a:defRPr sz="1800" kern="1200">
                          <a:solidFill>
                            <a:schemeClr val="dk1"/>
                          </a:solidFill>
                          <a:latin typeface="Calibri" panose="020F0502020204030204"/>
                          <a:ea typeface=""/>
                          <a:cs typeface=""/>
                        </a:defRPr>
                      </a:lvl5pPr>
                      <a:lvl6pPr marL="2286000" algn="l" defTabSz="457200" rtl="0" eaLnBrk="1" latinLnBrk="0" hangingPunct="1">
                        <a:defRPr sz="1800" kern="1200">
                          <a:solidFill>
                            <a:schemeClr val="dk1"/>
                          </a:solidFill>
                          <a:latin typeface="Calibri" panose="020F0502020204030204"/>
                          <a:ea typeface=""/>
                          <a:cs typeface=""/>
                        </a:defRPr>
                      </a:lvl6pPr>
                      <a:lvl7pPr marL="2743200" algn="l" defTabSz="457200" rtl="0" eaLnBrk="1" latinLnBrk="0" hangingPunct="1">
                        <a:defRPr sz="1800" kern="1200">
                          <a:solidFill>
                            <a:schemeClr val="dk1"/>
                          </a:solidFill>
                          <a:latin typeface="Calibri" panose="020F0502020204030204"/>
                          <a:ea typeface=""/>
                          <a:cs typeface=""/>
                        </a:defRPr>
                      </a:lvl7pPr>
                      <a:lvl8pPr marL="3200400" algn="l" defTabSz="457200" rtl="0" eaLnBrk="1" latinLnBrk="0" hangingPunct="1">
                        <a:defRPr sz="1800" kern="1200">
                          <a:solidFill>
                            <a:schemeClr val="dk1"/>
                          </a:solidFill>
                          <a:latin typeface="Calibri" panose="020F0502020204030204"/>
                          <a:ea typeface=""/>
                          <a:cs typeface=""/>
                        </a:defRPr>
                      </a:lvl8pPr>
                      <a:lvl9pPr marL="3657600" algn="l" defTabSz="457200" rtl="0" eaLnBrk="1" latinLnBrk="0" hangingPunct="1">
                        <a:defRPr sz="1800" kern="1200">
                          <a:solidFill>
                            <a:schemeClr val="dk1"/>
                          </a:solidFill>
                          <a:latin typeface="Calibri" panose="020F0502020204030204"/>
                          <a:ea typeface=""/>
                          <a:cs typeface=""/>
                        </a:defRPr>
                      </a:lvl9pPr>
                    </a:lstStyle>
                    <a:p>
                      <a:pPr algn="ctr"/>
                      <a:endParaRPr lang="en-ZA" sz="900" b="1" dirty="0">
                        <a:latin typeface="Arial" panose="020B0604020202020204" pitchFamily="34" charset="0"/>
                        <a:cs typeface="Arial" panose="020B0604020202020204" pitchFamily="34" charset="0"/>
                      </a:endParaRPr>
                    </a:p>
                  </a:txBody>
                  <a:tcPr marL="68580" marR="68580" marT="34290" marB="34290"/>
                </a:tc>
                <a:tc>
                  <a:txBody>
                    <a:bodyPr/>
                    <a:lstStyle>
                      <a:lvl1pPr marL="0" algn="l" defTabSz="457200" rtl="0" eaLnBrk="1" latinLnBrk="0" hangingPunct="1">
                        <a:defRPr sz="1800" kern="1200">
                          <a:solidFill>
                            <a:schemeClr val="dk1"/>
                          </a:solidFill>
                          <a:latin typeface="Calibri" panose="020F0502020204030204"/>
                          <a:ea typeface=""/>
                          <a:cs typeface=""/>
                        </a:defRPr>
                      </a:lvl1pPr>
                      <a:lvl2pPr marL="457200" algn="l" defTabSz="457200" rtl="0" eaLnBrk="1" latinLnBrk="0" hangingPunct="1">
                        <a:defRPr sz="1800" kern="1200">
                          <a:solidFill>
                            <a:schemeClr val="dk1"/>
                          </a:solidFill>
                          <a:latin typeface="Calibri" panose="020F0502020204030204"/>
                          <a:ea typeface=""/>
                          <a:cs typeface=""/>
                        </a:defRPr>
                      </a:lvl2pPr>
                      <a:lvl3pPr marL="914400" algn="l" defTabSz="457200" rtl="0" eaLnBrk="1" latinLnBrk="0" hangingPunct="1">
                        <a:defRPr sz="1800" kern="1200">
                          <a:solidFill>
                            <a:schemeClr val="dk1"/>
                          </a:solidFill>
                          <a:latin typeface="Calibri" panose="020F0502020204030204"/>
                          <a:ea typeface=""/>
                          <a:cs typeface=""/>
                        </a:defRPr>
                      </a:lvl3pPr>
                      <a:lvl4pPr marL="1371600" algn="l" defTabSz="457200" rtl="0" eaLnBrk="1" latinLnBrk="0" hangingPunct="1">
                        <a:defRPr sz="1800" kern="1200">
                          <a:solidFill>
                            <a:schemeClr val="dk1"/>
                          </a:solidFill>
                          <a:latin typeface="Calibri" panose="020F0502020204030204"/>
                          <a:ea typeface=""/>
                          <a:cs typeface=""/>
                        </a:defRPr>
                      </a:lvl4pPr>
                      <a:lvl5pPr marL="1828800" algn="l" defTabSz="457200" rtl="0" eaLnBrk="1" latinLnBrk="0" hangingPunct="1">
                        <a:defRPr sz="1800" kern="1200">
                          <a:solidFill>
                            <a:schemeClr val="dk1"/>
                          </a:solidFill>
                          <a:latin typeface="Calibri" panose="020F0502020204030204"/>
                          <a:ea typeface=""/>
                          <a:cs typeface=""/>
                        </a:defRPr>
                      </a:lvl5pPr>
                      <a:lvl6pPr marL="2286000" algn="l" defTabSz="457200" rtl="0" eaLnBrk="1" latinLnBrk="0" hangingPunct="1">
                        <a:defRPr sz="1800" kern="1200">
                          <a:solidFill>
                            <a:schemeClr val="dk1"/>
                          </a:solidFill>
                          <a:latin typeface="Calibri" panose="020F0502020204030204"/>
                          <a:ea typeface=""/>
                          <a:cs typeface=""/>
                        </a:defRPr>
                      </a:lvl6pPr>
                      <a:lvl7pPr marL="2743200" algn="l" defTabSz="457200" rtl="0" eaLnBrk="1" latinLnBrk="0" hangingPunct="1">
                        <a:defRPr sz="1800" kern="1200">
                          <a:solidFill>
                            <a:schemeClr val="dk1"/>
                          </a:solidFill>
                          <a:latin typeface="Calibri" panose="020F0502020204030204"/>
                          <a:ea typeface=""/>
                          <a:cs typeface=""/>
                        </a:defRPr>
                      </a:lvl7pPr>
                      <a:lvl8pPr marL="3200400" algn="l" defTabSz="457200" rtl="0" eaLnBrk="1" latinLnBrk="0" hangingPunct="1">
                        <a:defRPr sz="1800" kern="1200">
                          <a:solidFill>
                            <a:schemeClr val="dk1"/>
                          </a:solidFill>
                          <a:latin typeface="Calibri" panose="020F0502020204030204"/>
                          <a:ea typeface=""/>
                          <a:cs typeface=""/>
                        </a:defRPr>
                      </a:lvl8pPr>
                      <a:lvl9pPr marL="3657600" algn="l" defTabSz="457200" rtl="0" eaLnBrk="1" latinLnBrk="0" hangingPunct="1">
                        <a:defRPr sz="1800" kern="1200">
                          <a:solidFill>
                            <a:schemeClr val="dk1"/>
                          </a:solidFill>
                          <a:latin typeface="Calibri" panose="020F0502020204030204"/>
                          <a:ea typeface=""/>
                          <a:cs typeface=""/>
                        </a:defRPr>
                      </a:lvl9pPr>
                    </a:lstStyle>
                    <a:p>
                      <a:pPr algn="ctr"/>
                      <a:endParaRPr lang="en-ZA" sz="900" b="1" dirty="0">
                        <a:latin typeface="Arial" panose="020B0604020202020204" pitchFamily="34" charset="0"/>
                        <a:cs typeface="Arial" panose="020B0604020202020204" pitchFamily="34" charset="0"/>
                      </a:endParaRPr>
                    </a:p>
                  </a:txBody>
                  <a:tcPr marL="68580" marR="68580" marT="34290" marB="34290"/>
                </a:tc>
                <a:tc>
                  <a:txBody>
                    <a:bodyPr/>
                    <a:lstStyle/>
                    <a:p>
                      <a:pPr algn="ctr"/>
                      <a:endParaRPr lang="en-ZA" sz="900" b="1" dirty="0">
                        <a:solidFill>
                          <a:schemeClr val="tx1"/>
                        </a:solidFill>
                        <a:latin typeface="Arial" panose="020B0604020202020204" pitchFamily="34" charset="0"/>
                        <a:cs typeface="Arial" panose="020B0604020202020204" pitchFamily="34" charset="0"/>
                      </a:endParaRPr>
                    </a:p>
                  </a:txBody>
                  <a:tcPr marL="68580" marR="68580" marT="34290" marB="34290"/>
                </a:tc>
                <a:tc>
                  <a:txBody>
                    <a:bodyPr/>
                    <a:lstStyle/>
                    <a:p>
                      <a:endParaRPr lang="en-ZA" sz="900" dirty="0">
                        <a:latin typeface="Arial" panose="020B0604020202020204" pitchFamily="34" charset="0"/>
                        <a:cs typeface="Arial" panose="020B0604020202020204" pitchFamily="34" charset="0"/>
                      </a:endParaRPr>
                    </a:p>
                  </a:txBody>
                  <a:tcPr marL="68580" marR="68580" marT="34290" marB="34290"/>
                </a:tc>
                <a:extLst>
                  <a:ext uri="{0D108BD9-81ED-4DB2-BD59-A6C34878D82A}">
                    <a16:rowId xmlns="" xmlns:a16="http://schemas.microsoft.com/office/drawing/2014/main" val="1108457499"/>
                  </a:ext>
                </a:extLst>
              </a:tr>
              <a:tr h="832980">
                <a:tc gridSpan="7">
                  <a:txBody>
                    <a:bodyPr/>
                    <a:lstStyle/>
                    <a:p>
                      <a:pPr marL="0" indent="0">
                        <a:buFont typeface="Arial" panose="020B0604020202020204" pitchFamily="34" charset="0"/>
                        <a:buNone/>
                      </a:pPr>
                      <a:endParaRPr lang="en-ZA" sz="900" b="1" dirty="0">
                        <a:latin typeface="Arial" panose="020B0604020202020204" pitchFamily="34" charset="0"/>
                        <a:cs typeface="Arial" panose="020B0604020202020204" pitchFamily="34" charset="0"/>
                      </a:endParaRPr>
                    </a:p>
                  </a:txBody>
                  <a:tcPr marL="68580" marR="68580" marT="34290" marB="34290"/>
                </a:tc>
                <a:tc hMerge="1">
                  <a:txBody>
                    <a:bodyPr/>
                    <a:lstStyle/>
                    <a:p>
                      <a:pPr algn="ctr"/>
                      <a:endParaRPr lang="en-ZA" sz="1200" b="1" dirty="0">
                        <a:latin typeface="Arial" panose="020B0604020202020204" pitchFamily="34" charset="0"/>
                        <a:cs typeface="Arial" panose="020B0604020202020204" pitchFamily="34" charset="0"/>
                      </a:endParaRPr>
                    </a:p>
                  </a:txBody>
                  <a:tcPr/>
                </a:tc>
                <a:tc hMerge="1">
                  <a:txBody>
                    <a:bodyPr/>
                    <a:lstStyle/>
                    <a:p>
                      <a:pPr algn="ctr"/>
                      <a:endParaRPr lang="en-ZA" sz="1200" b="1" dirty="0">
                        <a:latin typeface="Arial" panose="020B0604020202020204" pitchFamily="34" charset="0"/>
                        <a:cs typeface="Arial" panose="020B0604020202020204" pitchFamily="34" charset="0"/>
                      </a:endParaRPr>
                    </a:p>
                  </a:txBody>
                  <a:tcPr/>
                </a:tc>
                <a:tc hMerge="1">
                  <a:txBody>
                    <a:bodyPr/>
                    <a:lstStyle/>
                    <a:p>
                      <a:pPr algn="ctr"/>
                      <a:endParaRPr lang="en-ZA" sz="1200" b="1" dirty="0">
                        <a:latin typeface="Arial" panose="020B0604020202020204" pitchFamily="34" charset="0"/>
                        <a:cs typeface="Arial" panose="020B0604020202020204" pitchFamily="34" charset="0"/>
                      </a:endParaRPr>
                    </a:p>
                  </a:txBody>
                  <a:tcPr/>
                </a:tc>
                <a:tc hMerge="1">
                  <a:txBody>
                    <a:bodyPr/>
                    <a:lstStyle/>
                    <a:p>
                      <a:pPr algn="ctr"/>
                      <a:endParaRPr lang="en-ZA" sz="1200" b="1" dirty="0">
                        <a:latin typeface="Arial" panose="020B0604020202020204" pitchFamily="34" charset="0"/>
                        <a:cs typeface="Arial" panose="020B0604020202020204" pitchFamily="34" charset="0"/>
                      </a:endParaRPr>
                    </a:p>
                  </a:txBody>
                  <a:tcPr/>
                </a:tc>
                <a:tc hMerge="1">
                  <a:txBody>
                    <a:bodyPr/>
                    <a:lstStyle/>
                    <a:p>
                      <a:pPr algn="ctr"/>
                      <a:endParaRPr lang="en-ZA" sz="1200" b="1" dirty="0">
                        <a:solidFill>
                          <a:schemeClr val="tx1"/>
                        </a:solidFill>
                        <a:latin typeface="Arial" panose="020B0604020202020204" pitchFamily="34" charset="0"/>
                        <a:cs typeface="Arial" panose="020B0604020202020204" pitchFamily="34" charset="0"/>
                      </a:endParaRPr>
                    </a:p>
                  </a:txBody>
                  <a:tcPr/>
                </a:tc>
                <a:tc hMerge="1">
                  <a:txBody>
                    <a:bodyPr/>
                    <a:lstStyle/>
                    <a:p>
                      <a:pPr algn="ctr"/>
                      <a:endParaRPr lang="en-ZA" sz="1200" b="1" dirty="0">
                        <a:solidFill>
                          <a:srgbClr val="FF0000"/>
                        </a:solidFill>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10006"/>
                  </a:ext>
                </a:extLst>
              </a:tr>
            </a:tbl>
          </a:graphicData>
        </a:graphic>
      </p:graphicFrame>
    </p:spTree>
    <p:extLst>
      <p:ext uri="{BB962C8B-B14F-4D97-AF65-F5344CB8AC3E}">
        <p14:creationId xmlns:p14="http://schemas.microsoft.com/office/powerpoint/2010/main" xmlns="" val="31008451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3559" y="259882"/>
            <a:ext cx="8196297" cy="567891"/>
          </a:xfrm>
        </p:spPr>
        <p:txBody>
          <a:bodyPr>
            <a:normAutofit/>
          </a:bodyPr>
          <a:lstStyle/>
          <a:p>
            <a:pPr algn="ctr"/>
            <a:r>
              <a:rPr lang="en-ZA" sz="2800" b="1" dirty="0">
                <a:latin typeface="Arial" panose="020B0604020202020204" pitchFamily="34" charset="0"/>
                <a:cs typeface="Arial" panose="020B0604020202020204" pitchFamily="34" charset="0"/>
              </a:rPr>
              <a:t>TYPE OF TRANSGRESSIONS</a:t>
            </a:r>
            <a:endParaRPr lang="en-ZA" sz="2800" dirty="0">
              <a:latin typeface="Arial" panose="020B0604020202020204" pitchFamily="34" charset="0"/>
              <a:cs typeface="Arial" panose="020B0604020202020204" pitchFamily="34" charset="0"/>
            </a:endParaRPr>
          </a:p>
        </p:txBody>
      </p:sp>
      <p:graphicFrame>
        <p:nvGraphicFramePr>
          <p:cNvPr id="6" name="Content Placeholder 5">
            <a:extLst>
              <a:ext uri="{FF2B5EF4-FFF2-40B4-BE49-F238E27FC236}">
                <a16:creationId xmlns="" xmlns:a16="http://schemas.microsoft.com/office/drawing/2014/main" id="{BB326C1A-9105-411F-8E0D-5A52DFCD2FEF}"/>
              </a:ext>
            </a:extLst>
          </p:cNvPr>
          <p:cNvGraphicFramePr>
            <a:graphicFrameLocks/>
          </p:cNvGraphicFramePr>
          <p:nvPr>
            <p:extLst>
              <p:ext uri="{D42A27DB-BD31-4B8C-83A1-F6EECF244321}">
                <p14:modId xmlns:p14="http://schemas.microsoft.com/office/powerpoint/2010/main" xmlns="" val="4241165221"/>
              </p:ext>
            </p:extLst>
          </p:nvPr>
        </p:nvGraphicFramePr>
        <p:xfrm>
          <a:off x="283561" y="962526"/>
          <a:ext cx="8196296" cy="3954497"/>
        </p:xfrm>
        <a:graphic>
          <a:graphicData uri="http://schemas.openxmlformats.org/drawingml/2006/table">
            <a:tbl>
              <a:tblPr firstRow="1" bandRow="1">
                <a:tableStyleId>{284E427A-3D55-4303-BF80-6455036E1DE7}</a:tableStyleId>
              </a:tblPr>
              <a:tblGrid>
                <a:gridCol w="1801271">
                  <a:extLst>
                    <a:ext uri="{9D8B030D-6E8A-4147-A177-3AD203B41FA5}">
                      <a16:colId xmlns="" xmlns:a16="http://schemas.microsoft.com/office/drawing/2014/main" val="2158022379"/>
                    </a:ext>
                  </a:extLst>
                </a:gridCol>
                <a:gridCol w="6395025">
                  <a:extLst>
                    <a:ext uri="{9D8B030D-6E8A-4147-A177-3AD203B41FA5}">
                      <a16:colId xmlns="" xmlns:a16="http://schemas.microsoft.com/office/drawing/2014/main" val="252556679"/>
                    </a:ext>
                  </a:extLst>
                </a:gridCol>
              </a:tblGrid>
              <a:tr h="289810">
                <a:tc>
                  <a:txBody>
                    <a:bodyPr/>
                    <a:lstStyle>
                      <a:lvl1pPr marL="0" algn="l" defTabSz="457200" rtl="0" eaLnBrk="1" latinLnBrk="0" hangingPunct="1">
                        <a:defRPr sz="1800" b="1" kern="1200">
                          <a:solidFill>
                            <a:schemeClr val="lt1"/>
                          </a:solidFill>
                          <a:latin typeface="Calibri" panose="020F0502020204030204"/>
                          <a:ea typeface=""/>
                          <a:cs typeface=""/>
                        </a:defRPr>
                      </a:lvl1pPr>
                      <a:lvl2pPr marL="457200" algn="l" defTabSz="457200" rtl="0" eaLnBrk="1" latinLnBrk="0" hangingPunct="1">
                        <a:defRPr sz="1800" b="1" kern="1200">
                          <a:solidFill>
                            <a:schemeClr val="lt1"/>
                          </a:solidFill>
                          <a:latin typeface="Calibri" panose="020F0502020204030204"/>
                          <a:ea typeface=""/>
                          <a:cs typeface=""/>
                        </a:defRPr>
                      </a:lvl2pPr>
                      <a:lvl3pPr marL="914400" algn="l" defTabSz="457200" rtl="0" eaLnBrk="1" latinLnBrk="0" hangingPunct="1">
                        <a:defRPr sz="1800" b="1" kern="1200">
                          <a:solidFill>
                            <a:schemeClr val="lt1"/>
                          </a:solidFill>
                          <a:latin typeface="Calibri" panose="020F0502020204030204"/>
                          <a:ea typeface=""/>
                          <a:cs typeface=""/>
                        </a:defRPr>
                      </a:lvl3pPr>
                      <a:lvl4pPr marL="1371600" algn="l" defTabSz="457200" rtl="0" eaLnBrk="1" latinLnBrk="0" hangingPunct="1">
                        <a:defRPr sz="1800" b="1" kern="1200">
                          <a:solidFill>
                            <a:schemeClr val="lt1"/>
                          </a:solidFill>
                          <a:latin typeface="Calibri" panose="020F0502020204030204"/>
                          <a:ea typeface=""/>
                          <a:cs typeface=""/>
                        </a:defRPr>
                      </a:lvl4pPr>
                      <a:lvl5pPr marL="1828800" algn="l" defTabSz="457200" rtl="0" eaLnBrk="1" latinLnBrk="0" hangingPunct="1">
                        <a:defRPr sz="1800" b="1" kern="1200">
                          <a:solidFill>
                            <a:schemeClr val="lt1"/>
                          </a:solidFill>
                          <a:latin typeface="Calibri" panose="020F0502020204030204"/>
                          <a:ea typeface=""/>
                          <a:cs typeface=""/>
                        </a:defRPr>
                      </a:lvl5pPr>
                      <a:lvl6pPr marL="2286000" algn="l" defTabSz="457200" rtl="0" eaLnBrk="1" latinLnBrk="0" hangingPunct="1">
                        <a:defRPr sz="1800" b="1" kern="1200">
                          <a:solidFill>
                            <a:schemeClr val="lt1"/>
                          </a:solidFill>
                          <a:latin typeface="Calibri" panose="020F0502020204030204"/>
                          <a:ea typeface=""/>
                          <a:cs typeface=""/>
                        </a:defRPr>
                      </a:lvl6pPr>
                      <a:lvl7pPr marL="2743200" algn="l" defTabSz="457200" rtl="0" eaLnBrk="1" latinLnBrk="0" hangingPunct="1">
                        <a:defRPr sz="1800" b="1" kern="1200">
                          <a:solidFill>
                            <a:schemeClr val="lt1"/>
                          </a:solidFill>
                          <a:latin typeface="Calibri" panose="020F0502020204030204"/>
                          <a:ea typeface=""/>
                          <a:cs typeface=""/>
                        </a:defRPr>
                      </a:lvl7pPr>
                      <a:lvl8pPr marL="3200400" algn="l" defTabSz="457200" rtl="0" eaLnBrk="1" latinLnBrk="0" hangingPunct="1">
                        <a:defRPr sz="1800" b="1" kern="1200">
                          <a:solidFill>
                            <a:schemeClr val="lt1"/>
                          </a:solidFill>
                          <a:latin typeface="Calibri" panose="020F0502020204030204"/>
                          <a:ea typeface=""/>
                          <a:cs typeface=""/>
                        </a:defRPr>
                      </a:lvl8pPr>
                      <a:lvl9pPr marL="3657600" algn="l" defTabSz="457200" rtl="0" eaLnBrk="1" latinLnBrk="0" hangingPunct="1">
                        <a:defRPr sz="1800" b="1" kern="1200">
                          <a:solidFill>
                            <a:schemeClr val="lt1"/>
                          </a:solidFill>
                          <a:latin typeface="Calibri" panose="020F0502020204030204"/>
                          <a:ea typeface=""/>
                          <a:cs typeface=""/>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100" u="none" strike="noStrike" kern="1200" cap="none" spc="0" normalizeH="0" baseline="0" noProof="0" dirty="0">
                          <a:ln>
                            <a:noFill/>
                          </a:ln>
                          <a:effectLst/>
                          <a:uLnTx/>
                          <a:uFillTx/>
                          <a:latin typeface="Arial" panose="020B0604020202020204" pitchFamily="34" charset="0"/>
                          <a:cs typeface="Arial" panose="020B0604020202020204" pitchFamily="34" charset="0"/>
                        </a:rPr>
                        <a:t>  EMPLOYEE</a:t>
                      </a:r>
                      <a:endParaRPr kumimoji="0" lang="en-ZA" sz="11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a:txBody>
                  <a:tcPr marL="68580" marR="68580" marT="34290" marB="34290"/>
                </a:tc>
                <a:tc>
                  <a:txBody>
                    <a:bodyPr/>
                    <a:lstStyle>
                      <a:lvl1pPr marL="0" algn="l" defTabSz="457200" rtl="0" eaLnBrk="1" latinLnBrk="0" hangingPunct="1">
                        <a:defRPr sz="1800" b="1" kern="1200">
                          <a:solidFill>
                            <a:schemeClr val="lt1"/>
                          </a:solidFill>
                          <a:latin typeface="Calibri" panose="020F0502020204030204"/>
                          <a:ea typeface=""/>
                          <a:cs typeface=""/>
                        </a:defRPr>
                      </a:lvl1pPr>
                      <a:lvl2pPr marL="457200" algn="l" defTabSz="457200" rtl="0" eaLnBrk="1" latinLnBrk="0" hangingPunct="1">
                        <a:defRPr sz="1800" b="1" kern="1200">
                          <a:solidFill>
                            <a:schemeClr val="lt1"/>
                          </a:solidFill>
                          <a:latin typeface="Calibri" panose="020F0502020204030204"/>
                          <a:ea typeface=""/>
                          <a:cs typeface=""/>
                        </a:defRPr>
                      </a:lvl2pPr>
                      <a:lvl3pPr marL="914400" algn="l" defTabSz="457200" rtl="0" eaLnBrk="1" latinLnBrk="0" hangingPunct="1">
                        <a:defRPr sz="1800" b="1" kern="1200">
                          <a:solidFill>
                            <a:schemeClr val="lt1"/>
                          </a:solidFill>
                          <a:latin typeface="Calibri" panose="020F0502020204030204"/>
                          <a:ea typeface=""/>
                          <a:cs typeface=""/>
                        </a:defRPr>
                      </a:lvl3pPr>
                      <a:lvl4pPr marL="1371600" algn="l" defTabSz="457200" rtl="0" eaLnBrk="1" latinLnBrk="0" hangingPunct="1">
                        <a:defRPr sz="1800" b="1" kern="1200">
                          <a:solidFill>
                            <a:schemeClr val="lt1"/>
                          </a:solidFill>
                          <a:latin typeface="Calibri" panose="020F0502020204030204"/>
                          <a:ea typeface=""/>
                          <a:cs typeface=""/>
                        </a:defRPr>
                      </a:lvl4pPr>
                      <a:lvl5pPr marL="1828800" algn="l" defTabSz="457200" rtl="0" eaLnBrk="1" latinLnBrk="0" hangingPunct="1">
                        <a:defRPr sz="1800" b="1" kern="1200">
                          <a:solidFill>
                            <a:schemeClr val="lt1"/>
                          </a:solidFill>
                          <a:latin typeface="Calibri" panose="020F0502020204030204"/>
                          <a:ea typeface=""/>
                          <a:cs typeface=""/>
                        </a:defRPr>
                      </a:lvl5pPr>
                      <a:lvl6pPr marL="2286000" algn="l" defTabSz="457200" rtl="0" eaLnBrk="1" latinLnBrk="0" hangingPunct="1">
                        <a:defRPr sz="1800" b="1" kern="1200">
                          <a:solidFill>
                            <a:schemeClr val="lt1"/>
                          </a:solidFill>
                          <a:latin typeface="Calibri" panose="020F0502020204030204"/>
                          <a:ea typeface=""/>
                          <a:cs typeface=""/>
                        </a:defRPr>
                      </a:lvl6pPr>
                      <a:lvl7pPr marL="2743200" algn="l" defTabSz="457200" rtl="0" eaLnBrk="1" latinLnBrk="0" hangingPunct="1">
                        <a:defRPr sz="1800" b="1" kern="1200">
                          <a:solidFill>
                            <a:schemeClr val="lt1"/>
                          </a:solidFill>
                          <a:latin typeface="Calibri" panose="020F0502020204030204"/>
                          <a:ea typeface=""/>
                          <a:cs typeface=""/>
                        </a:defRPr>
                      </a:lvl7pPr>
                      <a:lvl8pPr marL="3200400" algn="l" defTabSz="457200" rtl="0" eaLnBrk="1" latinLnBrk="0" hangingPunct="1">
                        <a:defRPr sz="1800" b="1" kern="1200">
                          <a:solidFill>
                            <a:schemeClr val="lt1"/>
                          </a:solidFill>
                          <a:latin typeface="Calibri" panose="020F0502020204030204"/>
                          <a:ea typeface=""/>
                          <a:cs typeface=""/>
                        </a:defRPr>
                      </a:lvl8pPr>
                      <a:lvl9pPr marL="3657600" algn="l" defTabSz="457200" rtl="0" eaLnBrk="1" latinLnBrk="0" hangingPunct="1">
                        <a:defRPr sz="1800" b="1" kern="1200">
                          <a:solidFill>
                            <a:schemeClr val="lt1"/>
                          </a:solidFill>
                          <a:latin typeface="Calibri" panose="020F0502020204030204"/>
                          <a:ea typeface=""/>
                          <a:cs typeface=""/>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chemeClr val="lt1"/>
                          </a:solidFill>
                          <a:effectLst/>
                          <a:uLnTx/>
                          <a:uFillTx/>
                          <a:latin typeface="Arial" panose="020B0604020202020204" pitchFamily="34" charset="0"/>
                          <a:ea typeface="+mn-ea"/>
                          <a:cs typeface="Arial" panose="020B0604020202020204" pitchFamily="34" charset="0"/>
                        </a:rPr>
                        <a:t>CURRENT STATUS</a:t>
                      </a:r>
                      <a:endParaRPr kumimoji="0" lang="en-ZA" sz="11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a:txBody>
                  <a:tcPr marL="68580" marR="68580" marT="34290" marB="34290"/>
                </a:tc>
                <a:extLst>
                  <a:ext uri="{0D108BD9-81ED-4DB2-BD59-A6C34878D82A}">
                    <a16:rowId xmlns="" xmlns:a16="http://schemas.microsoft.com/office/drawing/2014/main" val="216097192"/>
                  </a:ext>
                </a:extLst>
              </a:tr>
              <a:tr h="1729508">
                <a:tc>
                  <a:txBody>
                    <a:bodyPr/>
                    <a:lstStyle>
                      <a:lvl1pPr marL="0" algn="l" defTabSz="457200" rtl="0" eaLnBrk="1" latinLnBrk="0" hangingPunct="1">
                        <a:defRPr sz="1800" kern="1200">
                          <a:solidFill>
                            <a:schemeClr val="dk1"/>
                          </a:solidFill>
                          <a:latin typeface="Calibri" panose="020F0502020204030204"/>
                          <a:ea typeface=""/>
                          <a:cs typeface=""/>
                        </a:defRPr>
                      </a:lvl1pPr>
                      <a:lvl2pPr marL="457200" algn="l" defTabSz="457200" rtl="0" eaLnBrk="1" latinLnBrk="0" hangingPunct="1">
                        <a:defRPr sz="1800" kern="1200">
                          <a:solidFill>
                            <a:schemeClr val="dk1"/>
                          </a:solidFill>
                          <a:latin typeface="Calibri" panose="020F0502020204030204"/>
                          <a:ea typeface=""/>
                          <a:cs typeface=""/>
                        </a:defRPr>
                      </a:lvl2pPr>
                      <a:lvl3pPr marL="914400" algn="l" defTabSz="457200" rtl="0" eaLnBrk="1" latinLnBrk="0" hangingPunct="1">
                        <a:defRPr sz="1800" kern="1200">
                          <a:solidFill>
                            <a:schemeClr val="dk1"/>
                          </a:solidFill>
                          <a:latin typeface="Calibri" panose="020F0502020204030204"/>
                          <a:ea typeface=""/>
                          <a:cs typeface=""/>
                        </a:defRPr>
                      </a:lvl3pPr>
                      <a:lvl4pPr marL="1371600" algn="l" defTabSz="457200" rtl="0" eaLnBrk="1" latinLnBrk="0" hangingPunct="1">
                        <a:defRPr sz="1800" kern="1200">
                          <a:solidFill>
                            <a:schemeClr val="dk1"/>
                          </a:solidFill>
                          <a:latin typeface="Calibri" panose="020F0502020204030204"/>
                          <a:ea typeface=""/>
                          <a:cs typeface=""/>
                        </a:defRPr>
                      </a:lvl4pPr>
                      <a:lvl5pPr marL="1828800" algn="l" defTabSz="457200" rtl="0" eaLnBrk="1" latinLnBrk="0" hangingPunct="1">
                        <a:defRPr sz="1800" kern="1200">
                          <a:solidFill>
                            <a:schemeClr val="dk1"/>
                          </a:solidFill>
                          <a:latin typeface="Calibri" panose="020F0502020204030204"/>
                          <a:ea typeface=""/>
                          <a:cs typeface=""/>
                        </a:defRPr>
                      </a:lvl5pPr>
                      <a:lvl6pPr marL="2286000" algn="l" defTabSz="457200" rtl="0" eaLnBrk="1" latinLnBrk="0" hangingPunct="1">
                        <a:defRPr sz="1800" kern="1200">
                          <a:solidFill>
                            <a:schemeClr val="dk1"/>
                          </a:solidFill>
                          <a:latin typeface="Calibri" panose="020F0502020204030204"/>
                          <a:ea typeface=""/>
                          <a:cs typeface=""/>
                        </a:defRPr>
                      </a:lvl6pPr>
                      <a:lvl7pPr marL="2743200" algn="l" defTabSz="457200" rtl="0" eaLnBrk="1" latinLnBrk="0" hangingPunct="1">
                        <a:defRPr sz="1800" kern="1200">
                          <a:solidFill>
                            <a:schemeClr val="dk1"/>
                          </a:solidFill>
                          <a:latin typeface="Calibri" panose="020F0502020204030204"/>
                          <a:ea typeface=""/>
                          <a:cs typeface=""/>
                        </a:defRPr>
                      </a:lvl7pPr>
                      <a:lvl8pPr marL="3200400" algn="l" defTabSz="457200" rtl="0" eaLnBrk="1" latinLnBrk="0" hangingPunct="1">
                        <a:defRPr sz="1800" kern="1200">
                          <a:solidFill>
                            <a:schemeClr val="dk1"/>
                          </a:solidFill>
                          <a:latin typeface="Calibri" panose="020F0502020204030204"/>
                          <a:ea typeface=""/>
                          <a:cs typeface=""/>
                        </a:defRPr>
                      </a:lvl8pPr>
                      <a:lvl9pPr marL="3657600" algn="l" defTabSz="457200" rtl="0" eaLnBrk="1" latinLnBrk="0" hangingPunct="1">
                        <a:defRPr sz="1800" kern="1200">
                          <a:solidFill>
                            <a:schemeClr val="dk1"/>
                          </a:solidFill>
                          <a:latin typeface="Calibri" panose="020F0502020204030204"/>
                          <a:ea typeface=""/>
                          <a:cs typeface=""/>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100" b="0" i="0" u="none" strike="noStrike" kern="1200" cap="none" spc="0" normalizeH="0" baseline="0" noProof="0" dirty="0">
                          <a:ln>
                            <a:noFill/>
                          </a:ln>
                          <a:solidFill>
                            <a:schemeClr val="dk1"/>
                          </a:solidFill>
                          <a:effectLst/>
                          <a:uLnTx/>
                          <a:uFillTx/>
                          <a:latin typeface="Arial" panose="020B0604020202020204" pitchFamily="34" charset="0"/>
                          <a:ea typeface="+mn-ea"/>
                          <a:cs typeface="Arial" panose="020B0604020202020204" pitchFamily="34" charset="0"/>
                        </a:rPr>
                        <a:t>1</a:t>
                      </a:r>
                      <a:endParaRPr kumimoji="0" lang="en-ZA" sz="11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txBody>
                  <a:tcPr marL="68580" marR="68580" marT="34290" marB="34290"/>
                </a:tc>
                <a:tc>
                  <a:txBody>
                    <a:bodyPr/>
                    <a:lstStyle>
                      <a:lvl1pPr marL="0" algn="l" defTabSz="457200" rtl="0" eaLnBrk="1" latinLnBrk="0" hangingPunct="1">
                        <a:defRPr sz="1800" kern="1200">
                          <a:solidFill>
                            <a:schemeClr val="dk1"/>
                          </a:solidFill>
                          <a:latin typeface="Calibri" panose="020F0502020204030204"/>
                          <a:ea typeface=""/>
                          <a:cs typeface=""/>
                        </a:defRPr>
                      </a:lvl1pPr>
                      <a:lvl2pPr marL="457200" algn="l" defTabSz="457200" rtl="0" eaLnBrk="1" latinLnBrk="0" hangingPunct="1">
                        <a:defRPr sz="1800" kern="1200">
                          <a:solidFill>
                            <a:schemeClr val="dk1"/>
                          </a:solidFill>
                          <a:latin typeface="Calibri" panose="020F0502020204030204"/>
                          <a:ea typeface=""/>
                          <a:cs typeface=""/>
                        </a:defRPr>
                      </a:lvl2pPr>
                      <a:lvl3pPr marL="914400" algn="l" defTabSz="457200" rtl="0" eaLnBrk="1" latinLnBrk="0" hangingPunct="1">
                        <a:defRPr sz="1800" kern="1200">
                          <a:solidFill>
                            <a:schemeClr val="dk1"/>
                          </a:solidFill>
                          <a:latin typeface="Calibri" panose="020F0502020204030204"/>
                          <a:ea typeface=""/>
                          <a:cs typeface=""/>
                        </a:defRPr>
                      </a:lvl3pPr>
                      <a:lvl4pPr marL="1371600" algn="l" defTabSz="457200" rtl="0" eaLnBrk="1" latinLnBrk="0" hangingPunct="1">
                        <a:defRPr sz="1800" kern="1200">
                          <a:solidFill>
                            <a:schemeClr val="dk1"/>
                          </a:solidFill>
                          <a:latin typeface="Calibri" panose="020F0502020204030204"/>
                          <a:ea typeface=""/>
                          <a:cs typeface=""/>
                        </a:defRPr>
                      </a:lvl4pPr>
                      <a:lvl5pPr marL="1828800" algn="l" defTabSz="457200" rtl="0" eaLnBrk="1" latinLnBrk="0" hangingPunct="1">
                        <a:defRPr sz="1800" kern="1200">
                          <a:solidFill>
                            <a:schemeClr val="dk1"/>
                          </a:solidFill>
                          <a:latin typeface="Calibri" panose="020F0502020204030204"/>
                          <a:ea typeface=""/>
                          <a:cs typeface=""/>
                        </a:defRPr>
                      </a:lvl5pPr>
                      <a:lvl6pPr marL="2286000" algn="l" defTabSz="457200" rtl="0" eaLnBrk="1" latinLnBrk="0" hangingPunct="1">
                        <a:defRPr sz="1800" kern="1200">
                          <a:solidFill>
                            <a:schemeClr val="dk1"/>
                          </a:solidFill>
                          <a:latin typeface="Calibri" panose="020F0502020204030204"/>
                          <a:ea typeface=""/>
                          <a:cs typeface=""/>
                        </a:defRPr>
                      </a:lvl6pPr>
                      <a:lvl7pPr marL="2743200" algn="l" defTabSz="457200" rtl="0" eaLnBrk="1" latinLnBrk="0" hangingPunct="1">
                        <a:defRPr sz="1800" kern="1200">
                          <a:solidFill>
                            <a:schemeClr val="dk1"/>
                          </a:solidFill>
                          <a:latin typeface="Calibri" panose="020F0502020204030204"/>
                          <a:ea typeface=""/>
                          <a:cs typeface=""/>
                        </a:defRPr>
                      </a:lvl7pPr>
                      <a:lvl8pPr marL="3200400" algn="l" defTabSz="457200" rtl="0" eaLnBrk="1" latinLnBrk="0" hangingPunct="1">
                        <a:defRPr sz="1800" kern="1200">
                          <a:solidFill>
                            <a:schemeClr val="dk1"/>
                          </a:solidFill>
                          <a:latin typeface="Calibri" panose="020F0502020204030204"/>
                          <a:ea typeface=""/>
                          <a:cs typeface=""/>
                        </a:defRPr>
                      </a:lvl8pPr>
                      <a:lvl9pPr marL="3657600" algn="l" defTabSz="457200" rtl="0" eaLnBrk="1" latinLnBrk="0" hangingPunct="1">
                        <a:defRPr sz="1800" kern="1200">
                          <a:solidFill>
                            <a:schemeClr val="dk1"/>
                          </a:solidFill>
                          <a:latin typeface="Calibri" panose="020F0502020204030204"/>
                          <a:ea typeface=""/>
                          <a:cs typeface=""/>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100" kern="1200" dirty="0">
                          <a:solidFill>
                            <a:schemeClr val="dk1"/>
                          </a:solidFill>
                          <a:effectLst/>
                          <a:latin typeface="Calibri" panose="020F0502020204030204"/>
                          <a:ea typeface=""/>
                          <a:cs typeface=""/>
                        </a:rPr>
                        <a:t>Allegations relating to:</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lang="en-ZA" sz="1100" kern="1200" dirty="0">
                          <a:solidFill>
                            <a:schemeClr val="dk1"/>
                          </a:solidFill>
                          <a:effectLst/>
                          <a:latin typeface="Calibri" panose="020F0502020204030204"/>
                          <a:ea typeface=""/>
                          <a:cs typeface=""/>
                        </a:rPr>
                        <a:t>Gross dereliction of duties,</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lang="en-ZA" sz="1100" kern="1200" dirty="0">
                          <a:solidFill>
                            <a:schemeClr val="dk1"/>
                          </a:solidFill>
                          <a:effectLst/>
                          <a:latin typeface="Calibri" panose="020F0502020204030204"/>
                          <a:ea typeface=""/>
                          <a:cs typeface=""/>
                        </a:rPr>
                        <a:t>Gross insubordination, </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lang="en-ZA" sz="1100" kern="1200" dirty="0">
                          <a:solidFill>
                            <a:schemeClr val="dk1"/>
                          </a:solidFill>
                          <a:effectLst/>
                          <a:latin typeface="Calibri" panose="020F0502020204030204"/>
                          <a:ea typeface=""/>
                          <a:cs typeface=""/>
                        </a:rPr>
                        <a:t>Gross negligence,</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lang="en-ZA" sz="1100" kern="1200" dirty="0">
                          <a:solidFill>
                            <a:schemeClr val="dk1"/>
                          </a:solidFill>
                          <a:effectLst/>
                          <a:latin typeface="Calibri" panose="020F0502020204030204"/>
                          <a:ea typeface=""/>
                          <a:cs typeface=""/>
                        </a:rPr>
                        <a:t>Absenteeism, </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lang="en-ZA" sz="1100" kern="1200" dirty="0">
                          <a:solidFill>
                            <a:schemeClr val="dk1"/>
                          </a:solidFill>
                          <a:effectLst/>
                          <a:latin typeface="Calibri" panose="020F0502020204030204"/>
                          <a:ea typeface=""/>
                          <a:cs typeface=""/>
                        </a:rPr>
                        <a:t>Disregard for policies and processes,</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kumimoji="0" lang="en-ZA" sz="1100" b="0" i="0" u="none" strike="noStrike" kern="1200" cap="none" spc="0" normalizeH="0" baseline="0" noProof="0" dirty="0">
                          <a:ln>
                            <a:noFill/>
                          </a:ln>
                          <a:solidFill>
                            <a:schemeClr val="dk1"/>
                          </a:solidFill>
                          <a:effectLst/>
                          <a:uLnTx/>
                          <a:uFillTx/>
                          <a:latin typeface="Calibri" panose="020F0502020204030204"/>
                          <a:ea typeface="+mn-ea"/>
                          <a:cs typeface="Arial" panose="020B0604020202020204" pitchFamily="34" charset="0"/>
                        </a:rPr>
                        <a:t>Fruitless and wasteful expenditure,</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kumimoji="0" lang="en-ZA" sz="1100" b="0" i="0" u="none" strike="noStrike" kern="1200" cap="none" spc="0" normalizeH="0" baseline="0" noProof="0" dirty="0">
                          <a:ln>
                            <a:noFill/>
                          </a:ln>
                          <a:solidFill>
                            <a:schemeClr val="dk1"/>
                          </a:solidFill>
                          <a:effectLst/>
                          <a:uLnTx/>
                          <a:uFillTx/>
                          <a:latin typeface="Calibri" panose="020F0502020204030204"/>
                          <a:ea typeface="+mn-ea"/>
                          <a:cs typeface="Arial" panose="020B0604020202020204" pitchFamily="34" charset="0"/>
                        </a:rPr>
                        <a:t>Contravention with the PFMA</a:t>
                      </a:r>
                      <a:endParaRPr kumimoji="0" lang="en-ZA" sz="11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txBody>
                  <a:tcPr marL="68580" marR="68580" marT="34290" marB="34290"/>
                </a:tc>
                <a:extLst>
                  <a:ext uri="{0D108BD9-81ED-4DB2-BD59-A6C34878D82A}">
                    <a16:rowId xmlns="" xmlns:a16="http://schemas.microsoft.com/office/drawing/2014/main" val="3134215819"/>
                  </a:ext>
                </a:extLst>
              </a:tr>
              <a:tr h="1935179">
                <a:tc>
                  <a:txBody>
                    <a:bodyPr/>
                    <a:lstStyle>
                      <a:lvl1pPr marL="0" algn="l" defTabSz="457200" rtl="0" eaLnBrk="1" latinLnBrk="0" hangingPunct="1">
                        <a:defRPr sz="1800" kern="1200">
                          <a:solidFill>
                            <a:schemeClr val="dk1"/>
                          </a:solidFill>
                          <a:latin typeface="Calibri" panose="020F0502020204030204"/>
                          <a:ea typeface=""/>
                          <a:cs typeface=""/>
                        </a:defRPr>
                      </a:lvl1pPr>
                      <a:lvl2pPr marL="457200" algn="l" defTabSz="457200" rtl="0" eaLnBrk="1" latinLnBrk="0" hangingPunct="1">
                        <a:defRPr sz="1800" kern="1200">
                          <a:solidFill>
                            <a:schemeClr val="dk1"/>
                          </a:solidFill>
                          <a:latin typeface="Calibri" panose="020F0502020204030204"/>
                          <a:ea typeface=""/>
                          <a:cs typeface=""/>
                        </a:defRPr>
                      </a:lvl2pPr>
                      <a:lvl3pPr marL="914400" algn="l" defTabSz="457200" rtl="0" eaLnBrk="1" latinLnBrk="0" hangingPunct="1">
                        <a:defRPr sz="1800" kern="1200">
                          <a:solidFill>
                            <a:schemeClr val="dk1"/>
                          </a:solidFill>
                          <a:latin typeface="Calibri" panose="020F0502020204030204"/>
                          <a:ea typeface=""/>
                          <a:cs typeface=""/>
                        </a:defRPr>
                      </a:lvl3pPr>
                      <a:lvl4pPr marL="1371600" algn="l" defTabSz="457200" rtl="0" eaLnBrk="1" latinLnBrk="0" hangingPunct="1">
                        <a:defRPr sz="1800" kern="1200">
                          <a:solidFill>
                            <a:schemeClr val="dk1"/>
                          </a:solidFill>
                          <a:latin typeface="Calibri" panose="020F0502020204030204"/>
                          <a:ea typeface=""/>
                          <a:cs typeface=""/>
                        </a:defRPr>
                      </a:lvl4pPr>
                      <a:lvl5pPr marL="1828800" algn="l" defTabSz="457200" rtl="0" eaLnBrk="1" latinLnBrk="0" hangingPunct="1">
                        <a:defRPr sz="1800" kern="1200">
                          <a:solidFill>
                            <a:schemeClr val="dk1"/>
                          </a:solidFill>
                          <a:latin typeface="Calibri" panose="020F0502020204030204"/>
                          <a:ea typeface=""/>
                          <a:cs typeface=""/>
                        </a:defRPr>
                      </a:lvl5pPr>
                      <a:lvl6pPr marL="2286000" algn="l" defTabSz="457200" rtl="0" eaLnBrk="1" latinLnBrk="0" hangingPunct="1">
                        <a:defRPr sz="1800" kern="1200">
                          <a:solidFill>
                            <a:schemeClr val="dk1"/>
                          </a:solidFill>
                          <a:latin typeface="Calibri" panose="020F0502020204030204"/>
                          <a:ea typeface=""/>
                          <a:cs typeface=""/>
                        </a:defRPr>
                      </a:lvl6pPr>
                      <a:lvl7pPr marL="2743200" algn="l" defTabSz="457200" rtl="0" eaLnBrk="1" latinLnBrk="0" hangingPunct="1">
                        <a:defRPr sz="1800" kern="1200">
                          <a:solidFill>
                            <a:schemeClr val="dk1"/>
                          </a:solidFill>
                          <a:latin typeface="Calibri" panose="020F0502020204030204"/>
                          <a:ea typeface=""/>
                          <a:cs typeface=""/>
                        </a:defRPr>
                      </a:lvl7pPr>
                      <a:lvl8pPr marL="3200400" algn="l" defTabSz="457200" rtl="0" eaLnBrk="1" latinLnBrk="0" hangingPunct="1">
                        <a:defRPr sz="1800" kern="1200">
                          <a:solidFill>
                            <a:schemeClr val="dk1"/>
                          </a:solidFill>
                          <a:latin typeface="Calibri" panose="020F0502020204030204"/>
                          <a:ea typeface=""/>
                          <a:cs typeface=""/>
                        </a:defRPr>
                      </a:lvl8pPr>
                      <a:lvl9pPr marL="3657600" algn="l" defTabSz="457200" rtl="0" eaLnBrk="1" latinLnBrk="0" hangingPunct="1">
                        <a:defRPr sz="1800" kern="1200">
                          <a:solidFill>
                            <a:schemeClr val="dk1"/>
                          </a:solidFill>
                          <a:latin typeface="Calibri" panose="020F0502020204030204"/>
                          <a:ea typeface=""/>
                          <a:cs typeface=""/>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100" u="none" strike="noStrike" kern="1200" cap="none" spc="0" normalizeH="0" baseline="0" noProof="0" dirty="0">
                          <a:ln>
                            <a:noFill/>
                          </a:ln>
                          <a:effectLst/>
                          <a:uLnTx/>
                          <a:uFillTx/>
                          <a:latin typeface="Arial" panose="020B0604020202020204" pitchFamily="34" charset="0"/>
                          <a:cs typeface="Arial" panose="020B0604020202020204" pitchFamily="34" charset="0"/>
                        </a:rPr>
                        <a:t>2</a:t>
                      </a:r>
                    </a:p>
                  </a:txBody>
                  <a:tcPr marL="68580" marR="68580" marT="34290" marB="34290"/>
                </a:tc>
                <a:tc>
                  <a:txBody>
                    <a:bodyPr/>
                    <a:lstStyle>
                      <a:lvl1pPr marL="0" algn="l" defTabSz="457200" rtl="0" eaLnBrk="1" latinLnBrk="0" hangingPunct="1">
                        <a:defRPr sz="1800" kern="1200">
                          <a:solidFill>
                            <a:schemeClr val="dk1"/>
                          </a:solidFill>
                          <a:latin typeface="Calibri" panose="020F0502020204030204"/>
                          <a:ea typeface=""/>
                          <a:cs typeface=""/>
                        </a:defRPr>
                      </a:lvl1pPr>
                      <a:lvl2pPr marL="457200" algn="l" defTabSz="457200" rtl="0" eaLnBrk="1" latinLnBrk="0" hangingPunct="1">
                        <a:defRPr sz="1800" kern="1200">
                          <a:solidFill>
                            <a:schemeClr val="dk1"/>
                          </a:solidFill>
                          <a:latin typeface="Calibri" panose="020F0502020204030204"/>
                          <a:ea typeface=""/>
                          <a:cs typeface=""/>
                        </a:defRPr>
                      </a:lvl2pPr>
                      <a:lvl3pPr marL="914400" algn="l" defTabSz="457200" rtl="0" eaLnBrk="1" latinLnBrk="0" hangingPunct="1">
                        <a:defRPr sz="1800" kern="1200">
                          <a:solidFill>
                            <a:schemeClr val="dk1"/>
                          </a:solidFill>
                          <a:latin typeface="Calibri" panose="020F0502020204030204"/>
                          <a:ea typeface=""/>
                          <a:cs typeface=""/>
                        </a:defRPr>
                      </a:lvl3pPr>
                      <a:lvl4pPr marL="1371600" algn="l" defTabSz="457200" rtl="0" eaLnBrk="1" latinLnBrk="0" hangingPunct="1">
                        <a:defRPr sz="1800" kern="1200">
                          <a:solidFill>
                            <a:schemeClr val="dk1"/>
                          </a:solidFill>
                          <a:latin typeface="Calibri" panose="020F0502020204030204"/>
                          <a:ea typeface=""/>
                          <a:cs typeface=""/>
                        </a:defRPr>
                      </a:lvl4pPr>
                      <a:lvl5pPr marL="1828800" algn="l" defTabSz="457200" rtl="0" eaLnBrk="1" latinLnBrk="0" hangingPunct="1">
                        <a:defRPr sz="1800" kern="1200">
                          <a:solidFill>
                            <a:schemeClr val="dk1"/>
                          </a:solidFill>
                          <a:latin typeface="Calibri" panose="020F0502020204030204"/>
                          <a:ea typeface=""/>
                          <a:cs typeface=""/>
                        </a:defRPr>
                      </a:lvl5pPr>
                      <a:lvl6pPr marL="2286000" algn="l" defTabSz="457200" rtl="0" eaLnBrk="1" latinLnBrk="0" hangingPunct="1">
                        <a:defRPr sz="1800" kern="1200">
                          <a:solidFill>
                            <a:schemeClr val="dk1"/>
                          </a:solidFill>
                          <a:latin typeface="Calibri" panose="020F0502020204030204"/>
                          <a:ea typeface=""/>
                          <a:cs typeface=""/>
                        </a:defRPr>
                      </a:lvl6pPr>
                      <a:lvl7pPr marL="2743200" algn="l" defTabSz="457200" rtl="0" eaLnBrk="1" latinLnBrk="0" hangingPunct="1">
                        <a:defRPr sz="1800" kern="1200">
                          <a:solidFill>
                            <a:schemeClr val="dk1"/>
                          </a:solidFill>
                          <a:latin typeface="Calibri" panose="020F0502020204030204"/>
                          <a:ea typeface=""/>
                          <a:cs typeface=""/>
                        </a:defRPr>
                      </a:lvl7pPr>
                      <a:lvl8pPr marL="3200400" algn="l" defTabSz="457200" rtl="0" eaLnBrk="1" latinLnBrk="0" hangingPunct="1">
                        <a:defRPr sz="1800" kern="1200">
                          <a:solidFill>
                            <a:schemeClr val="dk1"/>
                          </a:solidFill>
                          <a:latin typeface="Calibri" panose="020F0502020204030204"/>
                          <a:ea typeface=""/>
                          <a:cs typeface=""/>
                        </a:defRPr>
                      </a:lvl8pPr>
                      <a:lvl9pPr marL="3657600" algn="l" defTabSz="457200" rtl="0" eaLnBrk="1" latinLnBrk="0" hangingPunct="1">
                        <a:defRPr sz="1800" kern="1200">
                          <a:solidFill>
                            <a:schemeClr val="dk1"/>
                          </a:solidFill>
                          <a:latin typeface="Calibri" panose="020F0502020204030204"/>
                          <a:ea typeface=""/>
                          <a:cs typeface=""/>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100" kern="1200" dirty="0">
                          <a:solidFill>
                            <a:schemeClr val="dk1"/>
                          </a:solidFill>
                          <a:effectLst/>
                          <a:latin typeface="Calibri" panose="020F0502020204030204"/>
                          <a:ea typeface=""/>
                          <a:cs typeface=""/>
                        </a:rPr>
                        <a:t>Allegations relating to:</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lang="en-ZA" sz="1100" kern="1200" dirty="0">
                          <a:solidFill>
                            <a:schemeClr val="dk1"/>
                          </a:solidFill>
                          <a:effectLst/>
                          <a:latin typeface="Calibri" panose="020F0502020204030204"/>
                          <a:ea typeface=""/>
                          <a:cs typeface=""/>
                        </a:rPr>
                        <a:t>Contravention with ESM Policy, </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lang="en-ZA" sz="1100" kern="1200" dirty="0">
                          <a:solidFill>
                            <a:schemeClr val="dk1"/>
                          </a:solidFill>
                          <a:effectLst/>
                          <a:latin typeface="Calibri" panose="020F0502020204030204"/>
                          <a:ea typeface=""/>
                          <a:cs typeface=""/>
                        </a:rPr>
                        <a:t>Dereliction</a:t>
                      </a:r>
                      <a:r>
                        <a:rPr lang="en-ZA" sz="1100" kern="1200" baseline="0" dirty="0">
                          <a:solidFill>
                            <a:schemeClr val="dk1"/>
                          </a:solidFill>
                          <a:effectLst/>
                          <a:latin typeface="Calibri" panose="020F0502020204030204"/>
                          <a:ea typeface=""/>
                          <a:cs typeface=""/>
                        </a:rPr>
                        <a:t> of duty</a:t>
                      </a:r>
                      <a:r>
                        <a:rPr lang="en-ZA" sz="1100" kern="1200" dirty="0">
                          <a:solidFill>
                            <a:schemeClr val="dk1"/>
                          </a:solidFill>
                          <a:effectLst/>
                          <a:latin typeface="Calibri" panose="020F0502020204030204"/>
                          <a:ea typeface=""/>
                          <a:cs typeface=""/>
                        </a:rPr>
                        <a:t>, </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lang="en-ZA" sz="1100" kern="1200" dirty="0">
                          <a:solidFill>
                            <a:schemeClr val="dk1"/>
                          </a:solidFill>
                          <a:effectLst/>
                          <a:latin typeface="Calibri" panose="020F0502020204030204"/>
                          <a:ea typeface=""/>
                          <a:cs typeface=""/>
                        </a:rPr>
                        <a:t>Fraudulent misrepresentation, </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lang="en-ZA" sz="1100" kern="1200" dirty="0">
                          <a:solidFill>
                            <a:schemeClr val="dk1"/>
                          </a:solidFill>
                          <a:effectLst/>
                          <a:latin typeface="Calibri" panose="020F0502020204030204"/>
                          <a:ea typeface=""/>
                          <a:cs typeface=""/>
                        </a:rPr>
                        <a:t>Contravention with PFMA</a:t>
                      </a:r>
                      <a:endParaRPr lang="en-ZA" sz="1100" b="0" kern="1200" dirty="0">
                        <a:solidFill>
                          <a:schemeClr val="dk1"/>
                        </a:solidFill>
                        <a:effectLst/>
                        <a:latin typeface="Calibri" panose="020F0502020204030204"/>
                        <a:ea typeface=""/>
                        <a:cs typeface=""/>
                      </a:endParaRP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kumimoji="0" lang="en-ZA" sz="1100" b="0" i="0" u="none" strike="noStrike" kern="1200" cap="none" spc="0" normalizeH="0" baseline="0" noProof="0" dirty="0">
                          <a:ln>
                            <a:noFill/>
                          </a:ln>
                          <a:solidFill>
                            <a:schemeClr val="dk1"/>
                          </a:solidFill>
                          <a:effectLst/>
                          <a:uLnTx/>
                          <a:uFillTx/>
                          <a:latin typeface="Calibri" panose="020F0502020204030204"/>
                          <a:ea typeface="+mn-ea"/>
                          <a:cs typeface="Arial" panose="020B0604020202020204" pitchFamily="34" charset="0"/>
                        </a:rPr>
                        <a:t>Failure to carry out lawful instruction</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kumimoji="0" lang="en-ZA" sz="1100" b="0" i="0" u="none" strike="noStrike" kern="1200" cap="none" spc="0" normalizeH="0" baseline="0" noProof="0" dirty="0">
                          <a:ln>
                            <a:noFill/>
                          </a:ln>
                          <a:solidFill>
                            <a:schemeClr val="dk1"/>
                          </a:solidFill>
                          <a:effectLst/>
                          <a:uLnTx/>
                          <a:uFillTx/>
                          <a:latin typeface="Calibri" panose="020F0502020204030204"/>
                          <a:ea typeface="+mn-ea"/>
                          <a:cs typeface="Arial" panose="020B0604020202020204" pitchFamily="34" charset="0"/>
                        </a:rPr>
                        <a:t>Insubordination</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kumimoji="0" lang="en-ZA" sz="1100" b="0" i="0" u="none" strike="noStrike" kern="1200" cap="none" spc="0" normalizeH="0" baseline="0" noProof="0" dirty="0">
                          <a:ln>
                            <a:noFill/>
                          </a:ln>
                          <a:solidFill>
                            <a:schemeClr val="dk1"/>
                          </a:solidFill>
                          <a:effectLst/>
                          <a:uLnTx/>
                          <a:uFillTx/>
                          <a:latin typeface="Calibri" panose="020F0502020204030204"/>
                          <a:ea typeface="+mn-ea"/>
                          <a:cs typeface="Arial" panose="020B0604020202020204" pitchFamily="34" charset="0"/>
                        </a:rPr>
                        <a:t>Gross dishonesty</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kumimoji="0" lang="en-ZA" sz="1100" b="0" i="0" u="none" strike="noStrike" kern="1200" cap="none" spc="0" normalizeH="0" baseline="0" noProof="0" dirty="0">
                          <a:ln>
                            <a:noFill/>
                          </a:ln>
                          <a:solidFill>
                            <a:schemeClr val="dk1"/>
                          </a:solidFill>
                          <a:effectLst/>
                          <a:uLnTx/>
                          <a:uFillTx/>
                          <a:latin typeface="Calibri" panose="020F0502020204030204"/>
                          <a:ea typeface="+mn-ea"/>
                          <a:cs typeface="Arial" panose="020B0604020202020204" pitchFamily="34" charset="0"/>
                        </a:rPr>
                        <a:t>Contravention with PSA</a:t>
                      </a:r>
                      <a:endParaRPr kumimoji="0" lang="en-ZA" sz="11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txBody>
                  <a:tcPr marL="68580" marR="68580" marT="34290" marB="34290"/>
                </a:tc>
                <a:extLst>
                  <a:ext uri="{0D108BD9-81ED-4DB2-BD59-A6C34878D82A}">
                    <a16:rowId xmlns="" xmlns:a16="http://schemas.microsoft.com/office/drawing/2014/main" val="1709134439"/>
                  </a:ext>
                </a:extLst>
              </a:tr>
            </a:tbl>
          </a:graphicData>
        </a:graphic>
      </p:graphicFrame>
      <p:pic>
        <p:nvPicPr>
          <p:cNvPr id="3" name="Picture 2"/>
          <p:cNvPicPr>
            <a:picLocks noChangeAspect="1"/>
          </p:cNvPicPr>
          <p:nvPr/>
        </p:nvPicPr>
        <p:blipFill>
          <a:blip r:embed="rId2"/>
          <a:stretch>
            <a:fillRect/>
          </a:stretch>
        </p:blipFill>
        <p:spPr>
          <a:xfrm>
            <a:off x="283560" y="4917022"/>
            <a:ext cx="2240474" cy="791024"/>
          </a:xfrm>
          <a:prstGeom prst="rect">
            <a:avLst/>
          </a:prstGeom>
        </p:spPr>
      </p:pic>
    </p:spTree>
    <p:extLst>
      <p:ext uri="{BB962C8B-B14F-4D97-AF65-F5344CB8AC3E}">
        <p14:creationId xmlns:p14="http://schemas.microsoft.com/office/powerpoint/2010/main" xmlns="" val="3620924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3560" y="202132"/>
            <a:ext cx="8494680" cy="644892"/>
          </a:xfrm>
        </p:spPr>
        <p:txBody>
          <a:bodyPr>
            <a:normAutofit/>
          </a:bodyPr>
          <a:lstStyle/>
          <a:p>
            <a:pPr algn="ctr"/>
            <a:r>
              <a:rPr lang="en-ZA" sz="2800" b="1" dirty="0">
                <a:latin typeface="Arial" panose="020B0604020202020204" pitchFamily="34" charset="0"/>
                <a:cs typeface="Arial" panose="020B0604020202020204" pitchFamily="34" charset="0"/>
              </a:rPr>
              <a:t>TYPE OF TRANSGRESSIONS (continues)</a:t>
            </a:r>
            <a:endParaRPr lang="en-ZA" sz="2800" dirty="0">
              <a:latin typeface="Arial" panose="020B0604020202020204" pitchFamily="34" charset="0"/>
              <a:cs typeface="Arial" panose="020B0604020202020204" pitchFamily="34" charset="0"/>
            </a:endParaRPr>
          </a:p>
        </p:txBody>
      </p:sp>
      <p:graphicFrame>
        <p:nvGraphicFramePr>
          <p:cNvPr id="6" name="Content Placeholder 5">
            <a:extLst>
              <a:ext uri="{FF2B5EF4-FFF2-40B4-BE49-F238E27FC236}">
                <a16:creationId xmlns="" xmlns:a16="http://schemas.microsoft.com/office/drawing/2014/main" id="{BB326C1A-9105-411F-8E0D-5A52DFCD2FEF}"/>
              </a:ext>
            </a:extLst>
          </p:cNvPr>
          <p:cNvGraphicFramePr>
            <a:graphicFrameLocks/>
          </p:cNvGraphicFramePr>
          <p:nvPr>
            <p:extLst>
              <p:ext uri="{D42A27DB-BD31-4B8C-83A1-F6EECF244321}">
                <p14:modId xmlns:p14="http://schemas.microsoft.com/office/powerpoint/2010/main" xmlns="" val="200678916"/>
              </p:ext>
            </p:extLst>
          </p:nvPr>
        </p:nvGraphicFramePr>
        <p:xfrm>
          <a:off x="413886" y="1106905"/>
          <a:ext cx="8364354" cy="3810116"/>
        </p:xfrm>
        <a:graphic>
          <a:graphicData uri="http://schemas.openxmlformats.org/drawingml/2006/table">
            <a:tbl>
              <a:tblPr firstRow="1" bandRow="1">
                <a:tableStyleId>{284E427A-3D55-4303-BF80-6455036E1DE7}</a:tableStyleId>
              </a:tblPr>
              <a:tblGrid>
                <a:gridCol w="1899546">
                  <a:extLst>
                    <a:ext uri="{9D8B030D-6E8A-4147-A177-3AD203B41FA5}">
                      <a16:colId xmlns="" xmlns:a16="http://schemas.microsoft.com/office/drawing/2014/main" val="2158022379"/>
                    </a:ext>
                  </a:extLst>
                </a:gridCol>
                <a:gridCol w="6464808">
                  <a:extLst>
                    <a:ext uri="{9D8B030D-6E8A-4147-A177-3AD203B41FA5}">
                      <a16:colId xmlns="" xmlns:a16="http://schemas.microsoft.com/office/drawing/2014/main" val="252556679"/>
                    </a:ext>
                  </a:extLst>
                </a:gridCol>
              </a:tblGrid>
              <a:tr h="330850">
                <a:tc>
                  <a:txBody>
                    <a:bodyPr/>
                    <a:lstStyle>
                      <a:lvl1pPr marL="0" algn="l" defTabSz="457200" rtl="0" eaLnBrk="1" latinLnBrk="0" hangingPunct="1">
                        <a:defRPr sz="1800" b="1" kern="1200">
                          <a:solidFill>
                            <a:schemeClr val="lt1"/>
                          </a:solidFill>
                          <a:latin typeface="Calibri" panose="020F0502020204030204"/>
                          <a:ea typeface=""/>
                          <a:cs typeface=""/>
                        </a:defRPr>
                      </a:lvl1pPr>
                      <a:lvl2pPr marL="457200" algn="l" defTabSz="457200" rtl="0" eaLnBrk="1" latinLnBrk="0" hangingPunct="1">
                        <a:defRPr sz="1800" b="1" kern="1200">
                          <a:solidFill>
                            <a:schemeClr val="lt1"/>
                          </a:solidFill>
                          <a:latin typeface="Calibri" panose="020F0502020204030204"/>
                          <a:ea typeface=""/>
                          <a:cs typeface=""/>
                        </a:defRPr>
                      </a:lvl2pPr>
                      <a:lvl3pPr marL="914400" algn="l" defTabSz="457200" rtl="0" eaLnBrk="1" latinLnBrk="0" hangingPunct="1">
                        <a:defRPr sz="1800" b="1" kern="1200">
                          <a:solidFill>
                            <a:schemeClr val="lt1"/>
                          </a:solidFill>
                          <a:latin typeface="Calibri" panose="020F0502020204030204"/>
                          <a:ea typeface=""/>
                          <a:cs typeface=""/>
                        </a:defRPr>
                      </a:lvl3pPr>
                      <a:lvl4pPr marL="1371600" algn="l" defTabSz="457200" rtl="0" eaLnBrk="1" latinLnBrk="0" hangingPunct="1">
                        <a:defRPr sz="1800" b="1" kern="1200">
                          <a:solidFill>
                            <a:schemeClr val="lt1"/>
                          </a:solidFill>
                          <a:latin typeface="Calibri" panose="020F0502020204030204"/>
                          <a:ea typeface=""/>
                          <a:cs typeface=""/>
                        </a:defRPr>
                      </a:lvl4pPr>
                      <a:lvl5pPr marL="1828800" algn="l" defTabSz="457200" rtl="0" eaLnBrk="1" latinLnBrk="0" hangingPunct="1">
                        <a:defRPr sz="1800" b="1" kern="1200">
                          <a:solidFill>
                            <a:schemeClr val="lt1"/>
                          </a:solidFill>
                          <a:latin typeface="Calibri" panose="020F0502020204030204"/>
                          <a:ea typeface=""/>
                          <a:cs typeface=""/>
                        </a:defRPr>
                      </a:lvl5pPr>
                      <a:lvl6pPr marL="2286000" algn="l" defTabSz="457200" rtl="0" eaLnBrk="1" latinLnBrk="0" hangingPunct="1">
                        <a:defRPr sz="1800" b="1" kern="1200">
                          <a:solidFill>
                            <a:schemeClr val="lt1"/>
                          </a:solidFill>
                          <a:latin typeface="Calibri" panose="020F0502020204030204"/>
                          <a:ea typeface=""/>
                          <a:cs typeface=""/>
                        </a:defRPr>
                      </a:lvl6pPr>
                      <a:lvl7pPr marL="2743200" algn="l" defTabSz="457200" rtl="0" eaLnBrk="1" latinLnBrk="0" hangingPunct="1">
                        <a:defRPr sz="1800" b="1" kern="1200">
                          <a:solidFill>
                            <a:schemeClr val="lt1"/>
                          </a:solidFill>
                          <a:latin typeface="Calibri" panose="020F0502020204030204"/>
                          <a:ea typeface=""/>
                          <a:cs typeface=""/>
                        </a:defRPr>
                      </a:lvl7pPr>
                      <a:lvl8pPr marL="3200400" algn="l" defTabSz="457200" rtl="0" eaLnBrk="1" latinLnBrk="0" hangingPunct="1">
                        <a:defRPr sz="1800" b="1" kern="1200">
                          <a:solidFill>
                            <a:schemeClr val="lt1"/>
                          </a:solidFill>
                          <a:latin typeface="Calibri" panose="020F0502020204030204"/>
                          <a:ea typeface=""/>
                          <a:cs typeface=""/>
                        </a:defRPr>
                      </a:lvl8pPr>
                      <a:lvl9pPr marL="3657600" algn="l" defTabSz="457200" rtl="0" eaLnBrk="1" latinLnBrk="0" hangingPunct="1">
                        <a:defRPr sz="1800" b="1" kern="1200">
                          <a:solidFill>
                            <a:schemeClr val="lt1"/>
                          </a:solidFill>
                          <a:latin typeface="Calibri" panose="020F0502020204030204"/>
                          <a:ea typeface=""/>
                          <a:cs typeface=""/>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100" u="none" strike="noStrike" kern="1200" cap="none" spc="0" normalizeH="0" baseline="0" noProof="0" dirty="0">
                          <a:ln>
                            <a:noFill/>
                          </a:ln>
                          <a:effectLst/>
                          <a:uLnTx/>
                          <a:uFillTx/>
                          <a:latin typeface="Arial" panose="020B0604020202020204" pitchFamily="34" charset="0"/>
                          <a:cs typeface="Arial" panose="020B0604020202020204" pitchFamily="34" charset="0"/>
                        </a:rPr>
                        <a:t>EMPLOYEE</a:t>
                      </a:r>
                      <a:endParaRPr kumimoji="0" lang="en-ZA" sz="11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a:txBody>
                  <a:tcPr marL="68580" marR="68580" marT="34290" marB="34290"/>
                </a:tc>
                <a:tc>
                  <a:txBody>
                    <a:bodyPr/>
                    <a:lstStyle>
                      <a:lvl1pPr marL="0" algn="l" defTabSz="457200" rtl="0" eaLnBrk="1" latinLnBrk="0" hangingPunct="1">
                        <a:defRPr sz="1800" b="1" kern="1200">
                          <a:solidFill>
                            <a:schemeClr val="lt1"/>
                          </a:solidFill>
                          <a:latin typeface="Calibri" panose="020F0502020204030204"/>
                          <a:ea typeface=""/>
                          <a:cs typeface=""/>
                        </a:defRPr>
                      </a:lvl1pPr>
                      <a:lvl2pPr marL="457200" algn="l" defTabSz="457200" rtl="0" eaLnBrk="1" latinLnBrk="0" hangingPunct="1">
                        <a:defRPr sz="1800" b="1" kern="1200">
                          <a:solidFill>
                            <a:schemeClr val="lt1"/>
                          </a:solidFill>
                          <a:latin typeface="Calibri" panose="020F0502020204030204"/>
                          <a:ea typeface=""/>
                          <a:cs typeface=""/>
                        </a:defRPr>
                      </a:lvl2pPr>
                      <a:lvl3pPr marL="914400" algn="l" defTabSz="457200" rtl="0" eaLnBrk="1" latinLnBrk="0" hangingPunct="1">
                        <a:defRPr sz="1800" b="1" kern="1200">
                          <a:solidFill>
                            <a:schemeClr val="lt1"/>
                          </a:solidFill>
                          <a:latin typeface="Calibri" panose="020F0502020204030204"/>
                          <a:ea typeface=""/>
                          <a:cs typeface=""/>
                        </a:defRPr>
                      </a:lvl3pPr>
                      <a:lvl4pPr marL="1371600" algn="l" defTabSz="457200" rtl="0" eaLnBrk="1" latinLnBrk="0" hangingPunct="1">
                        <a:defRPr sz="1800" b="1" kern="1200">
                          <a:solidFill>
                            <a:schemeClr val="lt1"/>
                          </a:solidFill>
                          <a:latin typeface="Calibri" panose="020F0502020204030204"/>
                          <a:ea typeface=""/>
                          <a:cs typeface=""/>
                        </a:defRPr>
                      </a:lvl4pPr>
                      <a:lvl5pPr marL="1828800" algn="l" defTabSz="457200" rtl="0" eaLnBrk="1" latinLnBrk="0" hangingPunct="1">
                        <a:defRPr sz="1800" b="1" kern="1200">
                          <a:solidFill>
                            <a:schemeClr val="lt1"/>
                          </a:solidFill>
                          <a:latin typeface="Calibri" panose="020F0502020204030204"/>
                          <a:ea typeface=""/>
                          <a:cs typeface=""/>
                        </a:defRPr>
                      </a:lvl5pPr>
                      <a:lvl6pPr marL="2286000" algn="l" defTabSz="457200" rtl="0" eaLnBrk="1" latinLnBrk="0" hangingPunct="1">
                        <a:defRPr sz="1800" b="1" kern="1200">
                          <a:solidFill>
                            <a:schemeClr val="lt1"/>
                          </a:solidFill>
                          <a:latin typeface="Calibri" panose="020F0502020204030204"/>
                          <a:ea typeface=""/>
                          <a:cs typeface=""/>
                        </a:defRPr>
                      </a:lvl6pPr>
                      <a:lvl7pPr marL="2743200" algn="l" defTabSz="457200" rtl="0" eaLnBrk="1" latinLnBrk="0" hangingPunct="1">
                        <a:defRPr sz="1800" b="1" kern="1200">
                          <a:solidFill>
                            <a:schemeClr val="lt1"/>
                          </a:solidFill>
                          <a:latin typeface="Calibri" panose="020F0502020204030204"/>
                          <a:ea typeface=""/>
                          <a:cs typeface=""/>
                        </a:defRPr>
                      </a:lvl7pPr>
                      <a:lvl8pPr marL="3200400" algn="l" defTabSz="457200" rtl="0" eaLnBrk="1" latinLnBrk="0" hangingPunct="1">
                        <a:defRPr sz="1800" b="1" kern="1200">
                          <a:solidFill>
                            <a:schemeClr val="lt1"/>
                          </a:solidFill>
                          <a:latin typeface="Calibri" panose="020F0502020204030204"/>
                          <a:ea typeface=""/>
                          <a:cs typeface=""/>
                        </a:defRPr>
                      </a:lvl8pPr>
                      <a:lvl9pPr marL="3657600" algn="l" defTabSz="457200" rtl="0" eaLnBrk="1" latinLnBrk="0" hangingPunct="1">
                        <a:defRPr sz="1800" b="1" kern="1200">
                          <a:solidFill>
                            <a:schemeClr val="lt1"/>
                          </a:solidFill>
                          <a:latin typeface="Calibri" panose="020F0502020204030204"/>
                          <a:ea typeface=""/>
                          <a:cs typeface=""/>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chemeClr val="lt1"/>
                          </a:solidFill>
                          <a:effectLst/>
                          <a:uLnTx/>
                          <a:uFillTx/>
                          <a:latin typeface="Arial" panose="020B0604020202020204" pitchFamily="34" charset="0"/>
                          <a:ea typeface="+mn-ea"/>
                          <a:cs typeface="Arial" panose="020B0604020202020204" pitchFamily="34" charset="0"/>
                        </a:rPr>
                        <a:t>CURRENT STATUS</a:t>
                      </a:r>
                      <a:endParaRPr kumimoji="0" lang="en-ZA" sz="11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a:txBody>
                  <a:tcPr marL="68580" marR="68580" marT="34290" marB="34290"/>
                </a:tc>
                <a:extLst>
                  <a:ext uri="{0D108BD9-81ED-4DB2-BD59-A6C34878D82A}">
                    <a16:rowId xmlns="" xmlns:a16="http://schemas.microsoft.com/office/drawing/2014/main" val="216097192"/>
                  </a:ext>
                </a:extLst>
              </a:tr>
              <a:tr h="17396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3</a:t>
                      </a:r>
                      <a:endParaRPr kumimoji="0" lang="en-ZA"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100" kern="1200" dirty="0">
                          <a:solidFill>
                            <a:schemeClr val="dk1"/>
                          </a:solidFill>
                          <a:effectLst/>
                          <a:latin typeface="+mn-lt"/>
                          <a:ea typeface="+mn-ea"/>
                          <a:cs typeface="+mn-cs"/>
                        </a:rPr>
                        <a:t>Allegations relating to:</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lang="en-ZA" sz="1100" kern="1200" dirty="0">
                          <a:solidFill>
                            <a:schemeClr val="dk1"/>
                          </a:solidFill>
                          <a:effectLst/>
                          <a:latin typeface="Arial" panose="020B0604020202020204" pitchFamily="34" charset="0"/>
                          <a:ea typeface="+mn-ea"/>
                          <a:cs typeface="Arial" panose="020B0604020202020204" pitchFamily="34" charset="0"/>
                        </a:rPr>
                        <a:t>Disregard for policies and processes,</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kumimoji="0" lang="en-ZA" sz="1100" b="0" i="0" u="none" strike="noStrike" kern="1200" cap="none" spc="0" normalizeH="0" baseline="0" noProof="0" dirty="0">
                          <a:ln>
                            <a:noFill/>
                          </a:ln>
                          <a:solidFill>
                            <a:schemeClr val="dk1"/>
                          </a:solidFill>
                          <a:effectLst/>
                          <a:uLnTx/>
                          <a:uFillTx/>
                          <a:latin typeface="Arial" panose="020B0604020202020204" pitchFamily="34" charset="0"/>
                          <a:ea typeface="+mn-ea"/>
                          <a:cs typeface="Arial" panose="020B0604020202020204" pitchFamily="34" charset="0"/>
                        </a:rPr>
                        <a:t>Fruitless and wasteful expenditure,</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kumimoji="0" lang="en-ZA" sz="1100" b="0" i="0" u="none" strike="noStrike" kern="1200" cap="none" spc="0" normalizeH="0" baseline="0" noProof="0" dirty="0">
                          <a:ln>
                            <a:noFill/>
                          </a:ln>
                          <a:solidFill>
                            <a:schemeClr val="dk1"/>
                          </a:solidFill>
                          <a:effectLst/>
                          <a:uLnTx/>
                          <a:uFillTx/>
                          <a:latin typeface="Arial" panose="020B0604020202020204" pitchFamily="34" charset="0"/>
                          <a:ea typeface="+mn-ea"/>
                          <a:cs typeface="Arial" panose="020B0604020202020204" pitchFamily="34" charset="0"/>
                        </a:rPr>
                        <a:t>Contravention with the PFMA</a:t>
                      </a:r>
                      <a:endParaRPr kumimoji="0" lang="en-ZA" sz="11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lang="en-ZA" sz="1100" kern="1200" dirty="0">
                          <a:solidFill>
                            <a:schemeClr val="dk1"/>
                          </a:solidFill>
                          <a:effectLst/>
                          <a:latin typeface="Arial" panose="020B0604020202020204" pitchFamily="34" charset="0"/>
                          <a:ea typeface="+mn-ea"/>
                          <a:cs typeface="Arial" panose="020B0604020202020204" pitchFamily="34" charset="0"/>
                        </a:rPr>
                        <a:t>Insubordination, </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lang="en-ZA" sz="1100" kern="1200" dirty="0">
                          <a:solidFill>
                            <a:schemeClr val="dk1"/>
                          </a:solidFill>
                          <a:effectLst/>
                          <a:latin typeface="Arial" panose="020B0604020202020204" pitchFamily="34" charset="0"/>
                          <a:ea typeface="+mn-ea"/>
                          <a:cs typeface="Arial" panose="020B0604020202020204" pitchFamily="34" charset="0"/>
                        </a:rPr>
                        <a:t>Mismanagement, </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lang="en-ZA" sz="1100" kern="1200" dirty="0">
                          <a:solidFill>
                            <a:schemeClr val="dk1"/>
                          </a:solidFill>
                          <a:effectLst/>
                          <a:latin typeface="Arial" panose="020B0604020202020204" pitchFamily="34" charset="0"/>
                          <a:ea typeface="+mn-ea"/>
                          <a:cs typeface="Arial" panose="020B0604020202020204" pitchFamily="34" charset="0"/>
                        </a:rPr>
                        <a:t>Failure to perform in a level of CFO</a:t>
                      </a:r>
                      <a:endParaRPr kumimoji="0" lang="en-ZA" sz="11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txBody>
                  <a:tcPr marL="68580" marR="68580" marT="34290" marB="34290"/>
                </a:tc>
                <a:extLst>
                  <a:ext uri="{0D108BD9-81ED-4DB2-BD59-A6C34878D82A}">
                    <a16:rowId xmlns="" xmlns:a16="http://schemas.microsoft.com/office/drawing/2014/main" val="10001"/>
                  </a:ext>
                </a:extLst>
              </a:tr>
              <a:tr h="1739633">
                <a:tc>
                  <a:txBody>
                    <a:bodyPr/>
                    <a:lstStyle>
                      <a:lvl1pPr marL="0" algn="l" defTabSz="457200" rtl="0" eaLnBrk="1" latinLnBrk="0" hangingPunct="1">
                        <a:defRPr sz="1800" kern="1200">
                          <a:solidFill>
                            <a:schemeClr val="dk1"/>
                          </a:solidFill>
                          <a:latin typeface="Calibri" panose="020F0502020204030204"/>
                          <a:ea typeface=""/>
                          <a:cs typeface=""/>
                        </a:defRPr>
                      </a:lvl1pPr>
                      <a:lvl2pPr marL="457200" algn="l" defTabSz="457200" rtl="0" eaLnBrk="1" latinLnBrk="0" hangingPunct="1">
                        <a:defRPr sz="1800" kern="1200">
                          <a:solidFill>
                            <a:schemeClr val="dk1"/>
                          </a:solidFill>
                          <a:latin typeface="Calibri" panose="020F0502020204030204"/>
                          <a:ea typeface=""/>
                          <a:cs typeface=""/>
                        </a:defRPr>
                      </a:lvl2pPr>
                      <a:lvl3pPr marL="914400" algn="l" defTabSz="457200" rtl="0" eaLnBrk="1" latinLnBrk="0" hangingPunct="1">
                        <a:defRPr sz="1800" kern="1200">
                          <a:solidFill>
                            <a:schemeClr val="dk1"/>
                          </a:solidFill>
                          <a:latin typeface="Calibri" panose="020F0502020204030204"/>
                          <a:ea typeface=""/>
                          <a:cs typeface=""/>
                        </a:defRPr>
                      </a:lvl3pPr>
                      <a:lvl4pPr marL="1371600" algn="l" defTabSz="457200" rtl="0" eaLnBrk="1" latinLnBrk="0" hangingPunct="1">
                        <a:defRPr sz="1800" kern="1200">
                          <a:solidFill>
                            <a:schemeClr val="dk1"/>
                          </a:solidFill>
                          <a:latin typeface="Calibri" panose="020F0502020204030204"/>
                          <a:ea typeface=""/>
                          <a:cs typeface=""/>
                        </a:defRPr>
                      </a:lvl4pPr>
                      <a:lvl5pPr marL="1828800" algn="l" defTabSz="457200" rtl="0" eaLnBrk="1" latinLnBrk="0" hangingPunct="1">
                        <a:defRPr sz="1800" kern="1200">
                          <a:solidFill>
                            <a:schemeClr val="dk1"/>
                          </a:solidFill>
                          <a:latin typeface="Calibri" panose="020F0502020204030204"/>
                          <a:ea typeface=""/>
                          <a:cs typeface=""/>
                        </a:defRPr>
                      </a:lvl5pPr>
                      <a:lvl6pPr marL="2286000" algn="l" defTabSz="457200" rtl="0" eaLnBrk="1" latinLnBrk="0" hangingPunct="1">
                        <a:defRPr sz="1800" kern="1200">
                          <a:solidFill>
                            <a:schemeClr val="dk1"/>
                          </a:solidFill>
                          <a:latin typeface="Calibri" panose="020F0502020204030204"/>
                          <a:ea typeface=""/>
                          <a:cs typeface=""/>
                        </a:defRPr>
                      </a:lvl6pPr>
                      <a:lvl7pPr marL="2743200" algn="l" defTabSz="457200" rtl="0" eaLnBrk="1" latinLnBrk="0" hangingPunct="1">
                        <a:defRPr sz="1800" kern="1200">
                          <a:solidFill>
                            <a:schemeClr val="dk1"/>
                          </a:solidFill>
                          <a:latin typeface="Calibri" panose="020F0502020204030204"/>
                          <a:ea typeface=""/>
                          <a:cs typeface=""/>
                        </a:defRPr>
                      </a:lvl7pPr>
                      <a:lvl8pPr marL="3200400" algn="l" defTabSz="457200" rtl="0" eaLnBrk="1" latinLnBrk="0" hangingPunct="1">
                        <a:defRPr sz="1800" kern="1200">
                          <a:solidFill>
                            <a:schemeClr val="dk1"/>
                          </a:solidFill>
                          <a:latin typeface="Calibri" panose="020F0502020204030204"/>
                          <a:ea typeface=""/>
                          <a:cs typeface=""/>
                        </a:defRPr>
                      </a:lvl8pPr>
                      <a:lvl9pPr marL="3657600" algn="l" defTabSz="457200" rtl="0" eaLnBrk="1" latinLnBrk="0" hangingPunct="1">
                        <a:defRPr sz="1800" kern="1200">
                          <a:solidFill>
                            <a:schemeClr val="dk1"/>
                          </a:solidFill>
                          <a:latin typeface="Calibri" panose="020F0502020204030204"/>
                          <a:ea typeface=""/>
                          <a:cs typeface=""/>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100"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t>4</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1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txBody>
                  <a:tcPr marL="68580" marR="68580" marT="34290" marB="34290"/>
                </a:tc>
                <a:tc>
                  <a:txBody>
                    <a:bodyPr/>
                    <a:lstStyle>
                      <a:lvl1pPr marL="0" algn="l" defTabSz="457200" rtl="0" eaLnBrk="1" latinLnBrk="0" hangingPunct="1">
                        <a:defRPr sz="1800" kern="1200">
                          <a:solidFill>
                            <a:schemeClr val="dk1"/>
                          </a:solidFill>
                          <a:latin typeface="Calibri" panose="020F0502020204030204"/>
                          <a:ea typeface=""/>
                          <a:cs typeface=""/>
                        </a:defRPr>
                      </a:lvl1pPr>
                      <a:lvl2pPr marL="457200" algn="l" defTabSz="457200" rtl="0" eaLnBrk="1" latinLnBrk="0" hangingPunct="1">
                        <a:defRPr sz="1800" kern="1200">
                          <a:solidFill>
                            <a:schemeClr val="dk1"/>
                          </a:solidFill>
                          <a:latin typeface="Calibri" panose="020F0502020204030204"/>
                          <a:ea typeface=""/>
                          <a:cs typeface=""/>
                        </a:defRPr>
                      </a:lvl2pPr>
                      <a:lvl3pPr marL="914400" algn="l" defTabSz="457200" rtl="0" eaLnBrk="1" latinLnBrk="0" hangingPunct="1">
                        <a:defRPr sz="1800" kern="1200">
                          <a:solidFill>
                            <a:schemeClr val="dk1"/>
                          </a:solidFill>
                          <a:latin typeface="Calibri" panose="020F0502020204030204"/>
                          <a:ea typeface=""/>
                          <a:cs typeface=""/>
                        </a:defRPr>
                      </a:lvl3pPr>
                      <a:lvl4pPr marL="1371600" algn="l" defTabSz="457200" rtl="0" eaLnBrk="1" latinLnBrk="0" hangingPunct="1">
                        <a:defRPr sz="1800" kern="1200">
                          <a:solidFill>
                            <a:schemeClr val="dk1"/>
                          </a:solidFill>
                          <a:latin typeface="Calibri" panose="020F0502020204030204"/>
                          <a:ea typeface=""/>
                          <a:cs typeface=""/>
                        </a:defRPr>
                      </a:lvl4pPr>
                      <a:lvl5pPr marL="1828800" algn="l" defTabSz="457200" rtl="0" eaLnBrk="1" latinLnBrk="0" hangingPunct="1">
                        <a:defRPr sz="1800" kern="1200">
                          <a:solidFill>
                            <a:schemeClr val="dk1"/>
                          </a:solidFill>
                          <a:latin typeface="Calibri" panose="020F0502020204030204"/>
                          <a:ea typeface=""/>
                          <a:cs typeface=""/>
                        </a:defRPr>
                      </a:lvl5pPr>
                      <a:lvl6pPr marL="2286000" algn="l" defTabSz="457200" rtl="0" eaLnBrk="1" latinLnBrk="0" hangingPunct="1">
                        <a:defRPr sz="1800" kern="1200">
                          <a:solidFill>
                            <a:schemeClr val="dk1"/>
                          </a:solidFill>
                          <a:latin typeface="Calibri" panose="020F0502020204030204"/>
                          <a:ea typeface=""/>
                          <a:cs typeface=""/>
                        </a:defRPr>
                      </a:lvl6pPr>
                      <a:lvl7pPr marL="2743200" algn="l" defTabSz="457200" rtl="0" eaLnBrk="1" latinLnBrk="0" hangingPunct="1">
                        <a:defRPr sz="1800" kern="1200">
                          <a:solidFill>
                            <a:schemeClr val="dk1"/>
                          </a:solidFill>
                          <a:latin typeface="Calibri" panose="020F0502020204030204"/>
                          <a:ea typeface=""/>
                          <a:cs typeface=""/>
                        </a:defRPr>
                      </a:lvl7pPr>
                      <a:lvl8pPr marL="3200400" algn="l" defTabSz="457200" rtl="0" eaLnBrk="1" latinLnBrk="0" hangingPunct="1">
                        <a:defRPr sz="1800" kern="1200">
                          <a:solidFill>
                            <a:schemeClr val="dk1"/>
                          </a:solidFill>
                          <a:latin typeface="Calibri" panose="020F0502020204030204"/>
                          <a:ea typeface=""/>
                          <a:cs typeface=""/>
                        </a:defRPr>
                      </a:lvl8pPr>
                      <a:lvl9pPr marL="3657600" algn="l" defTabSz="457200" rtl="0" eaLnBrk="1" latinLnBrk="0" hangingPunct="1">
                        <a:defRPr sz="1800" kern="1200">
                          <a:solidFill>
                            <a:schemeClr val="dk1"/>
                          </a:solidFill>
                          <a:latin typeface="Calibri" panose="020F0502020204030204"/>
                          <a:ea typeface=""/>
                          <a:cs typeface=""/>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100" kern="1200" dirty="0">
                          <a:solidFill>
                            <a:schemeClr val="dk1"/>
                          </a:solidFill>
                          <a:effectLst/>
                          <a:latin typeface="Calibri" panose="020F0502020204030204"/>
                          <a:ea typeface=""/>
                          <a:cs typeface=""/>
                        </a:rPr>
                        <a:t>Allegations relating to:</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lang="en-ZA" sz="1100" kern="1200" dirty="0">
                          <a:solidFill>
                            <a:schemeClr val="dk1"/>
                          </a:solidFill>
                          <a:effectLst/>
                          <a:latin typeface="Calibri" panose="020F0502020204030204"/>
                          <a:ea typeface=""/>
                          <a:cs typeface=""/>
                        </a:rPr>
                        <a:t>Gross insubordination, </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lang="en-ZA" sz="1100" kern="1200" dirty="0">
                          <a:solidFill>
                            <a:schemeClr val="dk1"/>
                          </a:solidFill>
                          <a:effectLst/>
                          <a:latin typeface="Calibri" panose="020F0502020204030204"/>
                          <a:ea typeface=""/>
                          <a:cs typeface=""/>
                        </a:rPr>
                        <a:t>Poor performance, </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lang="en-ZA" sz="1100" kern="1200" dirty="0">
                          <a:solidFill>
                            <a:schemeClr val="dk1"/>
                          </a:solidFill>
                          <a:effectLst/>
                          <a:latin typeface="Calibri" panose="020F0502020204030204"/>
                          <a:ea typeface=""/>
                          <a:cs typeface=""/>
                        </a:rPr>
                        <a:t>Disregard for policies and processes</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lang="en-ZA" sz="1100" kern="1200" dirty="0">
                          <a:solidFill>
                            <a:schemeClr val="dk1"/>
                          </a:solidFill>
                          <a:effectLst/>
                          <a:latin typeface="Calibri" panose="020F0502020204030204"/>
                          <a:ea typeface=""/>
                          <a:cs typeface=""/>
                        </a:rPr>
                        <a:t>Failure</a:t>
                      </a:r>
                      <a:r>
                        <a:rPr lang="en-ZA" sz="1100" kern="1200" baseline="0" dirty="0">
                          <a:solidFill>
                            <a:schemeClr val="dk1"/>
                          </a:solidFill>
                          <a:effectLst/>
                          <a:latin typeface="Calibri" panose="020F0502020204030204"/>
                          <a:ea typeface=""/>
                          <a:cs typeface=""/>
                        </a:rPr>
                        <a:t> to comply with PMDS Policy</a:t>
                      </a:r>
                      <a:endParaRPr lang="en-ZA" sz="1100" kern="1200" dirty="0">
                        <a:solidFill>
                          <a:schemeClr val="dk1"/>
                        </a:solidFill>
                        <a:effectLst/>
                        <a:latin typeface="Calibri" panose="020F0502020204030204"/>
                        <a:ea typeface=""/>
                        <a:cs typeface=""/>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10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1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txBody>
                  <a:tcPr marL="68580" marR="68580" marT="34290" marB="34290"/>
                </a:tc>
                <a:extLst>
                  <a:ext uri="{0D108BD9-81ED-4DB2-BD59-A6C34878D82A}">
                    <a16:rowId xmlns="" xmlns:a16="http://schemas.microsoft.com/office/drawing/2014/main" val="2550079542"/>
                  </a:ext>
                </a:extLst>
              </a:tr>
            </a:tbl>
          </a:graphicData>
        </a:graphic>
      </p:graphicFrame>
      <p:pic>
        <p:nvPicPr>
          <p:cNvPr id="3" name="Picture 2"/>
          <p:cNvPicPr>
            <a:picLocks noChangeAspect="1"/>
          </p:cNvPicPr>
          <p:nvPr/>
        </p:nvPicPr>
        <p:blipFill>
          <a:blip r:embed="rId2"/>
          <a:stretch>
            <a:fillRect/>
          </a:stretch>
        </p:blipFill>
        <p:spPr>
          <a:xfrm>
            <a:off x="283560" y="4917022"/>
            <a:ext cx="2240474" cy="791024"/>
          </a:xfrm>
          <a:prstGeom prst="rect">
            <a:avLst/>
          </a:prstGeom>
        </p:spPr>
      </p:pic>
    </p:spTree>
    <p:extLst>
      <p:ext uri="{BB962C8B-B14F-4D97-AF65-F5344CB8AC3E}">
        <p14:creationId xmlns:p14="http://schemas.microsoft.com/office/powerpoint/2010/main" xmlns="" val="35417098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3560" y="0"/>
            <a:ext cx="8542806" cy="721896"/>
          </a:xfrm>
        </p:spPr>
        <p:txBody>
          <a:bodyPr>
            <a:noAutofit/>
          </a:bodyPr>
          <a:lstStyle/>
          <a:p>
            <a:pPr algn="ctr"/>
            <a:r>
              <a:rPr lang="en-ZA" sz="2800" b="1" dirty="0">
                <a:latin typeface="Arial" panose="020B0604020202020204" pitchFamily="34" charset="0"/>
                <a:cs typeface="Arial" panose="020B0604020202020204" pitchFamily="34" charset="0"/>
              </a:rPr>
              <a:t>PROGRESS REGARADING THE DISCIPLINARY PROCESS</a:t>
            </a:r>
            <a:endParaRPr lang="en-ZA" sz="2800" dirty="0">
              <a:latin typeface="Arial" panose="020B0604020202020204" pitchFamily="34" charset="0"/>
              <a:cs typeface="Arial" panose="020B0604020202020204" pitchFamily="34" charset="0"/>
            </a:endParaRPr>
          </a:p>
        </p:txBody>
      </p:sp>
      <p:graphicFrame>
        <p:nvGraphicFramePr>
          <p:cNvPr id="6" name="Content Placeholder 5">
            <a:extLst>
              <a:ext uri="{FF2B5EF4-FFF2-40B4-BE49-F238E27FC236}">
                <a16:creationId xmlns="" xmlns:a16="http://schemas.microsoft.com/office/drawing/2014/main" id="{BB326C1A-9105-411F-8E0D-5A52DFCD2FEF}"/>
              </a:ext>
            </a:extLst>
          </p:cNvPr>
          <p:cNvGraphicFramePr>
            <a:graphicFrameLocks/>
          </p:cNvGraphicFramePr>
          <p:nvPr>
            <p:extLst>
              <p:ext uri="{D42A27DB-BD31-4B8C-83A1-F6EECF244321}">
                <p14:modId xmlns:p14="http://schemas.microsoft.com/office/powerpoint/2010/main" xmlns="" val="1623652074"/>
              </p:ext>
            </p:extLst>
          </p:nvPr>
        </p:nvGraphicFramePr>
        <p:xfrm>
          <a:off x="375385" y="898194"/>
          <a:ext cx="8450981" cy="3912258"/>
        </p:xfrm>
        <a:graphic>
          <a:graphicData uri="http://schemas.openxmlformats.org/drawingml/2006/table">
            <a:tbl>
              <a:tblPr firstRow="1" bandRow="1">
                <a:tableStyleId>{284E427A-3D55-4303-BF80-6455036E1DE7}</a:tableStyleId>
              </a:tblPr>
              <a:tblGrid>
                <a:gridCol w="2914489">
                  <a:extLst>
                    <a:ext uri="{9D8B030D-6E8A-4147-A177-3AD203B41FA5}">
                      <a16:colId xmlns="" xmlns:a16="http://schemas.microsoft.com/office/drawing/2014/main" val="2158022379"/>
                    </a:ext>
                  </a:extLst>
                </a:gridCol>
                <a:gridCol w="5536492">
                  <a:extLst>
                    <a:ext uri="{9D8B030D-6E8A-4147-A177-3AD203B41FA5}">
                      <a16:colId xmlns="" xmlns:a16="http://schemas.microsoft.com/office/drawing/2014/main" val="252556679"/>
                    </a:ext>
                  </a:extLst>
                </a:gridCol>
              </a:tblGrid>
              <a:tr h="219148">
                <a:tc>
                  <a:txBody>
                    <a:bodyPr/>
                    <a:lstStyle>
                      <a:lvl1pPr marL="0" algn="l" defTabSz="457200" rtl="0" eaLnBrk="1" latinLnBrk="0" hangingPunct="1">
                        <a:defRPr sz="1800" b="1" kern="1200">
                          <a:solidFill>
                            <a:schemeClr val="lt1"/>
                          </a:solidFill>
                          <a:latin typeface="Calibri" panose="020F0502020204030204"/>
                          <a:ea typeface=""/>
                          <a:cs typeface=""/>
                        </a:defRPr>
                      </a:lvl1pPr>
                      <a:lvl2pPr marL="457200" algn="l" defTabSz="457200" rtl="0" eaLnBrk="1" latinLnBrk="0" hangingPunct="1">
                        <a:defRPr sz="1800" b="1" kern="1200">
                          <a:solidFill>
                            <a:schemeClr val="lt1"/>
                          </a:solidFill>
                          <a:latin typeface="Calibri" panose="020F0502020204030204"/>
                          <a:ea typeface=""/>
                          <a:cs typeface=""/>
                        </a:defRPr>
                      </a:lvl2pPr>
                      <a:lvl3pPr marL="914400" algn="l" defTabSz="457200" rtl="0" eaLnBrk="1" latinLnBrk="0" hangingPunct="1">
                        <a:defRPr sz="1800" b="1" kern="1200">
                          <a:solidFill>
                            <a:schemeClr val="lt1"/>
                          </a:solidFill>
                          <a:latin typeface="Calibri" panose="020F0502020204030204"/>
                          <a:ea typeface=""/>
                          <a:cs typeface=""/>
                        </a:defRPr>
                      </a:lvl3pPr>
                      <a:lvl4pPr marL="1371600" algn="l" defTabSz="457200" rtl="0" eaLnBrk="1" latinLnBrk="0" hangingPunct="1">
                        <a:defRPr sz="1800" b="1" kern="1200">
                          <a:solidFill>
                            <a:schemeClr val="lt1"/>
                          </a:solidFill>
                          <a:latin typeface="Calibri" panose="020F0502020204030204"/>
                          <a:ea typeface=""/>
                          <a:cs typeface=""/>
                        </a:defRPr>
                      </a:lvl4pPr>
                      <a:lvl5pPr marL="1828800" algn="l" defTabSz="457200" rtl="0" eaLnBrk="1" latinLnBrk="0" hangingPunct="1">
                        <a:defRPr sz="1800" b="1" kern="1200">
                          <a:solidFill>
                            <a:schemeClr val="lt1"/>
                          </a:solidFill>
                          <a:latin typeface="Calibri" panose="020F0502020204030204"/>
                          <a:ea typeface=""/>
                          <a:cs typeface=""/>
                        </a:defRPr>
                      </a:lvl5pPr>
                      <a:lvl6pPr marL="2286000" algn="l" defTabSz="457200" rtl="0" eaLnBrk="1" latinLnBrk="0" hangingPunct="1">
                        <a:defRPr sz="1800" b="1" kern="1200">
                          <a:solidFill>
                            <a:schemeClr val="lt1"/>
                          </a:solidFill>
                          <a:latin typeface="Calibri" panose="020F0502020204030204"/>
                          <a:ea typeface=""/>
                          <a:cs typeface=""/>
                        </a:defRPr>
                      </a:lvl6pPr>
                      <a:lvl7pPr marL="2743200" algn="l" defTabSz="457200" rtl="0" eaLnBrk="1" latinLnBrk="0" hangingPunct="1">
                        <a:defRPr sz="1800" b="1" kern="1200">
                          <a:solidFill>
                            <a:schemeClr val="lt1"/>
                          </a:solidFill>
                          <a:latin typeface="Calibri" panose="020F0502020204030204"/>
                          <a:ea typeface=""/>
                          <a:cs typeface=""/>
                        </a:defRPr>
                      </a:lvl7pPr>
                      <a:lvl8pPr marL="3200400" algn="l" defTabSz="457200" rtl="0" eaLnBrk="1" latinLnBrk="0" hangingPunct="1">
                        <a:defRPr sz="1800" b="1" kern="1200">
                          <a:solidFill>
                            <a:schemeClr val="lt1"/>
                          </a:solidFill>
                          <a:latin typeface="Calibri" panose="020F0502020204030204"/>
                          <a:ea typeface=""/>
                          <a:cs typeface=""/>
                        </a:defRPr>
                      </a:lvl8pPr>
                      <a:lvl9pPr marL="3657600" algn="l" defTabSz="457200" rtl="0" eaLnBrk="1" latinLnBrk="0" hangingPunct="1">
                        <a:defRPr sz="1800" b="1" kern="1200">
                          <a:solidFill>
                            <a:schemeClr val="lt1"/>
                          </a:solidFill>
                          <a:latin typeface="Calibri" panose="020F0502020204030204"/>
                          <a:ea typeface=""/>
                          <a:cs typeface=""/>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100" u="none" strike="noStrike" kern="1200" cap="none" spc="0" normalizeH="0" baseline="0" noProof="0" dirty="0">
                          <a:ln>
                            <a:noFill/>
                          </a:ln>
                          <a:effectLst/>
                          <a:uLnTx/>
                          <a:uFillTx/>
                          <a:latin typeface="Arial" panose="020B0604020202020204" pitchFamily="34" charset="0"/>
                          <a:cs typeface="Arial" panose="020B0604020202020204" pitchFamily="34" charset="0"/>
                        </a:rPr>
                        <a:t> EMPLOYEE</a:t>
                      </a:r>
                      <a:endParaRPr kumimoji="0" lang="en-ZA" sz="11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a:txBody>
                  <a:tcPr marL="68580" marR="68580" marT="34290" marB="34290"/>
                </a:tc>
                <a:tc>
                  <a:txBody>
                    <a:bodyPr/>
                    <a:lstStyle>
                      <a:lvl1pPr marL="0" algn="l" defTabSz="457200" rtl="0" eaLnBrk="1" latinLnBrk="0" hangingPunct="1">
                        <a:defRPr sz="1800" b="1" kern="1200">
                          <a:solidFill>
                            <a:schemeClr val="lt1"/>
                          </a:solidFill>
                          <a:latin typeface="Calibri" panose="020F0502020204030204"/>
                          <a:ea typeface=""/>
                          <a:cs typeface=""/>
                        </a:defRPr>
                      </a:lvl1pPr>
                      <a:lvl2pPr marL="457200" algn="l" defTabSz="457200" rtl="0" eaLnBrk="1" latinLnBrk="0" hangingPunct="1">
                        <a:defRPr sz="1800" b="1" kern="1200">
                          <a:solidFill>
                            <a:schemeClr val="lt1"/>
                          </a:solidFill>
                          <a:latin typeface="Calibri" panose="020F0502020204030204"/>
                          <a:ea typeface=""/>
                          <a:cs typeface=""/>
                        </a:defRPr>
                      </a:lvl2pPr>
                      <a:lvl3pPr marL="914400" algn="l" defTabSz="457200" rtl="0" eaLnBrk="1" latinLnBrk="0" hangingPunct="1">
                        <a:defRPr sz="1800" b="1" kern="1200">
                          <a:solidFill>
                            <a:schemeClr val="lt1"/>
                          </a:solidFill>
                          <a:latin typeface="Calibri" panose="020F0502020204030204"/>
                          <a:ea typeface=""/>
                          <a:cs typeface=""/>
                        </a:defRPr>
                      </a:lvl3pPr>
                      <a:lvl4pPr marL="1371600" algn="l" defTabSz="457200" rtl="0" eaLnBrk="1" latinLnBrk="0" hangingPunct="1">
                        <a:defRPr sz="1800" b="1" kern="1200">
                          <a:solidFill>
                            <a:schemeClr val="lt1"/>
                          </a:solidFill>
                          <a:latin typeface="Calibri" panose="020F0502020204030204"/>
                          <a:ea typeface=""/>
                          <a:cs typeface=""/>
                        </a:defRPr>
                      </a:lvl4pPr>
                      <a:lvl5pPr marL="1828800" algn="l" defTabSz="457200" rtl="0" eaLnBrk="1" latinLnBrk="0" hangingPunct="1">
                        <a:defRPr sz="1800" b="1" kern="1200">
                          <a:solidFill>
                            <a:schemeClr val="lt1"/>
                          </a:solidFill>
                          <a:latin typeface="Calibri" panose="020F0502020204030204"/>
                          <a:ea typeface=""/>
                          <a:cs typeface=""/>
                        </a:defRPr>
                      </a:lvl5pPr>
                      <a:lvl6pPr marL="2286000" algn="l" defTabSz="457200" rtl="0" eaLnBrk="1" latinLnBrk="0" hangingPunct="1">
                        <a:defRPr sz="1800" b="1" kern="1200">
                          <a:solidFill>
                            <a:schemeClr val="lt1"/>
                          </a:solidFill>
                          <a:latin typeface="Calibri" panose="020F0502020204030204"/>
                          <a:ea typeface=""/>
                          <a:cs typeface=""/>
                        </a:defRPr>
                      </a:lvl6pPr>
                      <a:lvl7pPr marL="2743200" algn="l" defTabSz="457200" rtl="0" eaLnBrk="1" latinLnBrk="0" hangingPunct="1">
                        <a:defRPr sz="1800" b="1" kern="1200">
                          <a:solidFill>
                            <a:schemeClr val="lt1"/>
                          </a:solidFill>
                          <a:latin typeface="Calibri" panose="020F0502020204030204"/>
                          <a:ea typeface=""/>
                          <a:cs typeface=""/>
                        </a:defRPr>
                      </a:lvl7pPr>
                      <a:lvl8pPr marL="3200400" algn="l" defTabSz="457200" rtl="0" eaLnBrk="1" latinLnBrk="0" hangingPunct="1">
                        <a:defRPr sz="1800" b="1" kern="1200">
                          <a:solidFill>
                            <a:schemeClr val="lt1"/>
                          </a:solidFill>
                          <a:latin typeface="Calibri" panose="020F0502020204030204"/>
                          <a:ea typeface=""/>
                          <a:cs typeface=""/>
                        </a:defRPr>
                      </a:lvl8pPr>
                      <a:lvl9pPr marL="3657600" algn="l" defTabSz="457200" rtl="0" eaLnBrk="1" latinLnBrk="0" hangingPunct="1">
                        <a:defRPr sz="1800" b="1" kern="1200">
                          <a:solidFill>
                            <a:schemeClr val="lt1"/>
                          </a:solidFill>
                          <a:latin typeface="Calibri" panose="020F0502020204030204"/>
                          <a:ea typeface=""/>
                          <a:cs typeface=""/>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chemeClr val="lt1"/>
                          </a:solidFill>
                          <a:effectLst/>
                          <a:uLnTx/>
                          <a:uFillTx/>
                          <a:latin typeface="Arial" panose="020B0604020202020204" pitchFamily="34" charset="0"/>
                          <a:ea typeface="+mn-ea"/>
                          <a:cs typeface="Arial" panose="020B0604020202020204" pitchFamily="34" charset="0"/>
                        </a:rPr>
                        <a:t>CURRENT STATUS</a:t>
                      </a:r>
                      <a:endParaRPr kumimoji="0" lang="en-ZA" sz="11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a:txBody>
                  <a:tcPr marL="68580" marR="68580" marT="34290" marB="34290"/>
                </a:tc>
                <a:extLst>
                  <a:ext uri="{0D108BD9-81ED-4DB2-BD59-A6C34878D82A}">
                    <a16:rowId xmlns="" xmlns:a16="http://schemas.microsoft.com/office/drawing/2014/main" val="216097192"/>
                  </a:ext>
                </a:extLst>
              </a:tr>
              <a:tr h="841247">
                <a:tc>
                  <a:txBody>
                    <a:bodyPr/>
                    <a:lstStyle>
                      <a:lvl1pPr marL="0" algn="l" defTabSz="457200" rtl="0" eaLnBrk="1" latinLnBrk="0" hangingPunct="1">
                        <a:defRPr sz="1800" kern="1200">
                          <a:solidFill>
                            <a:schemeClr val="dk1"/>
                          </a:solidFill>
                          <a:latin typeface="Calibri" panose="020F0502020204030204"/>
                          <a:ea typeface=""/>
                          <a:cs typeface=""/>
                        </a:defRPr>
                      </a:lvl1pPr>
                      <a:lvl2pPr marL="457200" algn="l" defTabSz="457200" rtl="0" eaLnBrk="1" latinLnBrk="0" hangingPunct="1">
                        <a:defRPr sz="1800" kern="1200">
                          <a:solidFill>
                            <a:schemeClr val="dk1"/>
                          </a:solidFill>
                          <a:latin typeface="Calibri" panose="020F0502020204030204"/>
                          <a:ea typeface=""/>
                          <a:cs typeface=""/>
                        </a:defRPr>
                      </a:lvl2pPr>
                      <a:lvl3pPr marL="914400" algn="l" defTabSz="457200" rtl="0" eaLnBrk="1" latinLnBrk="0" hangingPunct="1">
                        <a:defRPr sz="1800" kern="1200">
                          <a:solidFill>
                            <a:schemeClr val="dk1"/>
                          </a:solidFill>
                          <a:latin typeface="Calibri" panose="020F0502020204030204"/>
                          <a:ea typeface=""/>
                          <a:cs typeface=""/>
                        </a:defRPr>
                      </a:lvl3pPr>
                      <a:lvl4pPr marL="1371600" algn="l" defTabSz="457200" rtl="0" eaLnBrk="1" latinLnBrk="0" hangingPunct="1">
                        <a:defRPr sz="1800" kern="1200">
                          <a:solidFill>
                            <a:schemeClr val="dk1"/>
                          </a:solidFill>
                          <a:latin typeface="Calibri" panose="020F0502020204030204"/>
                          <a:ea typeface=""/>
                          <a:cs typeface=""/>
                        </a:defRPr>
                      </a:lvl4pPr>
                      <a:lvl5pPr marL="1828800" algn="l" defTabSz="457200" rtl="0" eaLnBrk="1" latinLnBrk="0" hangingPunct="1">
                        <a:defRPr sz="1800" kern="1200">
                          <a:solidFill>
                            <a:schemeClr val="dk1"/>
                          </a:solidFill>
                          <a:latin typeface="Calibri" panose="020F0502020204030204"/>
                          <a:ea typeface=""/>
                          <a:cs typeface=""/>
                        </a:defRPr>
                      </a:lvl5pPr>
                      <a:lvl6pPr marL="2286000" algn="l" defTabSz="457200" rtl="0" eaLnBrk="1" latinLnBrk="0" hangingPunct="1">
                        <a:defRPr sz="1800" kern="1200">
                          <a:solidFill>
                            <a:schemeClr val="dk1"/>
                          </a:solidFill>
                          <a:latin typeface="Calibri" panose="020F0502020204030204"/>
                          <a:ea typeface=""/>
                          <a:cs typeface=""/>
                        </a:defRPr>
                      </a:lvl6pPr>
                      <a:lvl7pPr marL="2743200" algn="l" defTabSz="457200" rtl="0" eaLnBrk="1" latinLnBrk="0" hangingPunct="1">
                        <a:defRPr sz="1800" kern="1200">
                          <a:solidFill>
                            <a:schemeClr val="dk1"/>
                          </a:solidFill>
                          <a:latin typeface="Calibri" panose="020F0502020204030204"/>
                          <a:ea typeface=""/>
                          <a:cs typeface=""/>
                        </a:defRPr>
                      </a:lvl7pPr>
                      <a:lvl8pPr marL="3200400" algn="l" defTabSz="457200" rtl="0" eaLnBrk="1" latinLnBrk="0" hangingPunct="1">
                        <a:defRPr sz="1800" kern="1200">
                          <a:solidFill>
                            <a:schemeClr val="dk1"/>
                          </a:solidFill>
                          <a:latin typeface="Calibri" panose="020F0502020204030204"/>
                          <a:ea typeface=""/>
                          <a:cs typeface=""/>
                        </a:defRPr>
                      </a:lvl8pPr>
                      <a:lvl9pPr marL="3657600" algn="l" defTabSz="457200" rtl="0" eaLnBrk="1" latinLnBrk="0" hangingPunct="1">
                        <a:defRPr sz="1800" kern="1200">
                          <a:solidFill>
                            <a:schemeClr val="dk1"/>
                          </a:solidFill>
                          <a:latin typeface="Calibri" panose="020F0502020204030204"/>
                          <a:ea typeface=""/>
                          <a:cs typeface=""/>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100" b="0" i="0" u="none" strike="noStrike" kern="1200" cap="none" spc="0" normalizeH="0" baseline="0" noProof="0" dirty="0">
                          <a:ln>
                            <a:noFill/>
                          </a:ln>
                          <a:solidFill>
                            <a:schemeClr val="dk1"/>
                          </a:solidFill>
                          <a:effectLst/>
                          <a:uLnTx/>
                          <a:uFillTx/>
                          <a:latin typeface="Arial" panose="020B0604020202020204" pitchFamily="34" charset="0"/>
                          <a:ea typeface="+mn-ea"/>
                          <a:cs typeface="Arial" panose="020B0604020202020204" pitchFamily="34" charset="0"/>
                        </a:rPr>
                        <a:t>1</a:t>
                      </a:r>
                      <a:endParaRPr kumimoji="0" lang="en-ZA" sz="11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txBody>
                  <a:tcPr marL="68580" marR="68580" marT="34290" marB="34290"/>
                </a:tc>
                <a:tc>
                  <a:txBody>
                    <a:bodyPr/>
                    <a:lstStyle>
                      <a:lvl1pPr marL="0" algn="l" defTabSz="457200" rtl="0" eaLnBrk="1" latinLnBrk="0" hangingPunct="1">
                        <a:defRPr sz="1800" kern="1200">
                          <a:solidFill>
                            <a:schemeClr val="dk1"/>
                          </a:solidFill>
                          <a:latin typeface="Calibri" panose="020F0502020204030204"/>
                          <a:ea typeface=""/>
                          <a:cs typeface=""/>
                        </a:defRPr>
                      </a:lvl1pPr>
                      <a:lvl2pPr marL="457200" algn="l" defTabSz="457200" rtl="0" eaLnBrk="1" latinLnBrk="0" hangingPunct="1">
                        <a:defRPr sz="1800" kern="1200">
                          <a:solidFill>
                            <a:schemeClr val="dk1"/>
                          </a:solidFill>
                          <a:latin typeface="Calibri" panose="020F0502020204030204"/>
                          <a:ea typeface=""/>
                          <a:cs typeface=""/>
                        </a:defRPr>
                      </a:lvl2pPr>
                      <a:lvl3pPr marL="914400" algn="l" defTabSz="457200" rtl="0" eaLnBrk="1" latinLnBrk="0" hangingPunct="1">
                        <a:defRPr sz="1800" kern="1200">
                          <a:solidFill>
                            <a:schemeClr val="dk1"/>
                          </a:solidFill>
                          <a:latin typeface="Calibri" panose="020F0502020204030204"/>
                          <a:ea typeface=""/>
                          <a:cs typeface=""/>
                        </a:defRPr>
                      </a:lvl3pPr>
                      <a:lvl4pPr marL="1371600" algn="l" defTabSz="457200" rtl="0" eaLnBrk="1" latinLnBrk="0" hangingPunct="1">
                        <a:defRPr sz="1800" kern="1200">
                          <a:solidFill>
                            <a:schemeClr val="dk1"/>
                          </a:solidFill>
                          <a:latin typeface="Calibri" panose="020F0502020204030204"/>
                          <a:ea typeface=""/>
                          <a:cs typeface=""/>
                        </a:defRPr>
                      </a:lvl4pPr>
                      <a:lvl5pPr marL="1828800" algn="l" defTabSz="457200" rtl="0" eaLnBrk="1" latinLnBrk="0" hangingPunct="1">
                        <a:defRPr sz="1800" kern="1200">
                          <a:solidFill>
                            <a:schemeClr val="dk1"/>
                          </a:solidFill>
                          <a:latin typeface="Calibri" panose="020F0502020204030204"/>
                          <a:ea typeface=""/>
                          <a:cs typeface=""/>
                        </a:defRPr>
                      </a:lvl5pPr>
                      <a:lvl6pPr marL="2286000" algn="l" defTabSz="457200" rtl="0" eaLnBrk="1" latinLnBrk="0" hangingPunct="1">
                        <a:defRPr sz="1800" kern="1200">
                          <a:solidFill>
                            <a:schemeClr val="dk1"/>
                          </a:solidFill>
                          <a:latin typeface="Calibri" panose="020F0502020204030204"/>
                          <a:ea typeface=""/>
                          <a:cs typeface=""/>
                        </a:defRPr>
                      </a:lvl6pPr>
                      <a:lvl7pPr marL="2743200" algn="l" defTabSz="457200" rtl="0" eaLnBrk="1" latinLnBrk="0" hangingPunct="1">
                        <a:defRPr sz="1800" kern="1200">
                          <a:solidFill>
                            <a:schemeClr val="dk1"/>
                          </a:solidFill>
                          <a:latin typeface="Calibri" panose="020F0502020204030204"/>
                          <a:ea typeface=""/>
                          <a:cs typeface=""/>
                        </a:defRPr>
                      </a:lvl7pPr>
                      <a:lvl8pPr marL="3200400" algn="l" defTabSz="457200" rtl="0" eaLnBrk="1" latinLnBrk="0" hangingPunct="1">
                        <a:defRPr sz="1800" kern="1200">
                          <a:solidFill>
                            <a:schemeClr val="dk1"/>
                          </a:solidFill>
                          <a:latin typeface="Calibri" panose="020F0502020204030204"/>
                          <a:ea typeface=""/>
                          <a:cs typeface=""/>
                        </a:defRPr>
                      </a:lvl8pPr>
                      <a:lvl9pPr marL="3657600" algn="l" defTabSz="457200" rtl="0" eaLnBrk="1" latinLnBrk="0" hangingPunct="1">
                        <a:defRPr sz="1800" kern="1200">
                          <a:solidFill>
                            <a:schemeClr val="dk1"/>
                          </a:solidFill>
                          <a:latin typeface="Calibri" panose="020F0502020204030204"/>
                          <a:ea typeface=""/>
                          <a:cs typeface=""/>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Investigation completed and the employee was formally charged by the department. The matter sat on 18 February 2022. The chairperson instructed that the matter should be finalised by the 30</a:t>
                      </a:r>
                      <a:r>
                        <a:rPr lang="en-ZA" sz="1100" baseline="30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th</a:t>
                      </a:r>
                      <a:r>
                        <a:rPr lang="en-ZA"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and 31</a:t>
                      </a:r>
                      <a:r>
                        <a:rPr lang="en-ZA" sz="1100" baseline="30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st</a:t>
                      </a:r>
                      <a:r>
                        <a:rPr lang="en-ZA"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of March 2022</a:t>
                      </a:r>
                      <a:endParaRPr kumimoji="0" lang="en-ZA" sz="11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txBody>
                  <a:tcPr marL="68580" marR="68580" marT="34290" marB="34290"/>
                </a:tc>
                <a:extLst>
                  <a:ext uri="{0D108BD9-81ED-4DB2-BD59-A6C34878D82A}">
                    <a16:rowId xmlns="" xmlns:a16="http://schemas.microsoft.com/office/drawing/2014/main" val="3134215819"/>
                  </a:ext>
                </a:extLst>
              </a:tr>
              <a:tr h="996772">
                <a:tc>
                  <a:txBody>
                    <a:bodyPr/>
                    <a:lstStyle>
                      <a:lvl1pPr marL="0" algn="l" defTabSz="457200" rtl="0" eaLnBrk="1" latinLnBrk="0" hangingPunct="1">
                        <a:defRPr sz="1800" kern="1200">
                          <a:solidFill>
                            <a:schemeClr val="dk1"/>
                          </a:solidFill>
                          <a:latin typeface="Calibri" panose="020F0502020204030204"/>
                          <a:ea typeface=""/>
                          <a:cs typeface=""/>
                        </a:defRPr>
                      </a:lvl1pPr>
                      <a:lvl2pPr marL="457200" algn="l" defTabSz="457200" rtl="0" eaLnBrk="1" latinLnBrk="0" hangingPunct="1">
                        <a:defRPr sz="1800" kern="1200">
                          <a:solidFill>
                            <a:schemeClr val="dk1"/>
                          </a:solidFill>
                          <a:latin typeface="Calibri" panose="020F0502020204030204"/>
                          <a:ea typeface=""/>
                          <a:cs typeface=""/>
                        </a:defRPr>
                      </a:lvl2pPr>
                      <a:lvl3pPr marL="914400" algn="l" defTabSz="457200" rtl="0" eaLnBrk="1" latinLnBrk="0" hangingPunct="1">
                        <a:defRPr sz="1800" kern="1200">
                          <a:solidFill>
                            <a:schemeClr val="dk1"/>
                          </a:solidFill>
                          <a:latin typeface="Calibri" panose="020F0502020204030204"/>
                          <a:ea typeface=""/>
                          <a:cs typeface=""/>
                        </a:defRPr>
                      </a:lvl3pPr>
                      <a:lvl4pPr marL="1371600" algn="l" defTabSz="457200" rtl="0" eaLnBrk="1" latinLnBrk="0" hangingPunct="1">
                        <a:defRPr sz="1800" kern="1200">
                          <a:solidFill>
                            <a:schemeClr val="dk1"/>
                          </a:solidFill>
                          <a:latin typeface="Calibri" panose="020F0502020204030204"/>
                          <a:ea typeface=""/>
                          <a:cs typeface=""/>
                        </a:defRPr>
                      </a:lvl4pPr>
                      <a:lvl5pPr marL="1828800" algn="l" defTabSz="457200" rtl="0" eaLnBrk="1" latinLnBrk="0" hangingPunct="1">
                        <a:defRPr sz="1800" kern="1200">
                          <a:solidFill>
                            <a:schemeClr val="dk1"/>
                          </a:solidFill>
                          <a:latin typeface="Calibri" panose="020F0502020204030204"/>
                          <a:ea typeface=""/>
                          <a:cs typeface=""/>
                        </a:defRPr>
                      </a:lvl5pPr>
                      <a:lvl6pPr marL="2286000" algn="l" defTabSz="457200" rtl="0" eaLnBrk="1" latinLnBrk="0" hangingPunct="1">
                        <a:defRPr sz="1800" kern="1200">
                          <a:solidFill>
                            <a:schemeClr val="dk1"/>
                          </a:solidFill>
                          <a:latin typeface="Calibri" panose="020F0502020204030204"/>
                          <a:ea typeface=""/>
                          <a:cs typeface=""/>
                        </a:defRPr>
                      </a:lvl6pPr>
                      <a:lvl7pPr marL="2743200" algn="l" defTabSz="457200" rtl="0" eaLnBrk="1" latinLnBrk="0" hangingPunct="1">
                        <a:defRPr sz="1800" kern="1200">
                          <a:solidFill>
                            <a:schemeClr val="dk1"/>
                          </a:solidFill>
                          <a:latin typeface="Calibri" panose="020F0502020204030204"/>
                          <a:ea typeface=""/>
                          <a:cs typeface=""/>
                        </a:defRPr>
                      </a:lvl7pPr>
                      <a:lvl8pPr marL="3200400" algn="l" defTabSz="457200" rtl="0" eaLnBrk="1" latinLnBrk="0" hangingPunct="1">
                        <a:defRPr sz="1800" kern="1200">
                          <a:solidFill>
                            <a:schemeClr val="dk1"/>
                          </a:solidFill>
                          <a:latin typeface="Calibri" panose="020F0502020204030204"/>
                          <a:ea typeface=""/>
                          <a:cs typeface=""/>
                        </a:defRPr>
                      </a:lvl8pPr>
                      <a:lvl9pPr marL="3657600" algn="l" defTabSz="457200" rtl="0" eaLnBrk="1" latinLnBrk="0" hangingPunct="1">
                        <a:defRPr sz="1800" kern="1200">
                          <a:solidFill>
                            <a:schemeClr val="dk1"/>
                          </a:solidFill>
                          <a:latin typeface="Calibri" panose="020F0502020204030204"/>
                          <a:ea typeface=""/>
                          <a:cs typeface=""/>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100" u="none" strike="noStrike" kern="1200" cap="none" spc="0" normalizeH="0" baseline="0" noProof="0" dirty="0">
                          <a:ln>
                            <a:noFill/>
                          </a:ln>
                          <a:effectLst/>
                          <a:uLnTx/>
                          <a:uFillTx/>
                          <a:latin typeface="Arial" panose="020B0604020202020204" pitchFamily="34" charset="0"/>
                          <a:cs typeface="Arial" panose="020B0604020202020204" pitchFamily="34" charset="0"/>
                        </a:rPr>
                        <a:t>2</a:t>
                      </a:r>
                    </a:p>
                  </a:txBody>
                  <a:tcPr marL="68580" marR="68580" marT="34290" marB="34290"/>
                </a:tc>
                <a:tc>
                  <a:txBody>
                    <a:bodyPr/>
                    <a:lstStyle>
                      <a:lvl1pPr marL="0" algn="l" defTabSz="457200" rtl="0" eaLnBrk="1" latinLnBrk="0" hangingPunct="1">
                        <a:defRPr sz="1800" kern="1200">
                          <a:solidFill>
                            <a:schemeClr val="dk1"/>
                          </a:solidFill>
                          <a:latin typeface="Calibri" panose="020F0502020204030204"/>
                          <a:ea typeface=""/>
                          <a:cs typeface=""/>
                        </a:defRPr>
                      </a:lvl1pPr>
                      <a:lvl2pPr marL="457200" algn="l" defTabSz="457200" rtl="0" eaLnBrk="1" latinLnBrk="0" hangingPunct="1">
                        <a:defRPr sz="1800" kern="1200">
                          <a:solidFill>
                            <a:schemeClr val="dk1"/>
                          </a:solidFill>
                          <a:latin typeface="Calibri" panose="020F0502020204030204"/>
                          <a:ea typeface=""/>
                          <a:cs typeface=""/>
                        </a:defRPr>
                      </a:lvl2pPr>
                      <a:lvl3pPr marL="914400" algn="l" defTabSz="457200" rtl="0" eaLnBrk="1" latinLnBrk="0" hangingPunct="1">
                        <a:defRPr sz="1800" kern="1200">
                          <a:solidFill>
                            <a:schemeClr val="dk1"/>
                          </a:solidFill>
                          <a:latin typeface="Calibri" panose="020F0502020204030204"/>
                          <a:ea typeface=""/>
                          <a:cs typeface=""/>
                        </a:defRPr>
                      </a:lvl3pPr>
                      <a:lvl4pPr marL="1371600" algn="l" defTabSz="457200" rtl="0" eaLnBrk="1" latinLnBrk="0" hangingPunct="1">
                        <a:defRPr sz="1800" kern="1200">
                          <a:solidFill>
                            <a:schemeClr val="dk1"/>
                          </a:solidFill>
                          <a:latin typeface="Calibri" panose="020F0502020204030204"/>
                          <a:ea typeface=""/>
                          <a:cs typeface=""/>
                        </a:defRPr>
                      </a:lvl4pPr>
                      <a:lvl5pPr marL="1828800" algn="l" defTabSz="457200" rtl="0" eaLnBrk="1" latinLnBrk="0" hangingPunct="1">
                        <a:defRPr sz="1800" kern="1200">
                          <a:solidFill>
                            <a:schemeClr val="dk1"/>
                          </a:solidFill>
                          <a:latin typeface="Calibri" panose="020F0502020204030204"/>
                          <a:ea typeface=""/>
                          <a:cs typeface=""/>
                        </a:defRPr>
                      </a:lvl5pPr>
                      <a:lvl6pPr marL="2286000" algn="l" defTabSz="457200" rtl="0" eaLnBrk="1" latinLnBrk="0" hangingPunct="1">
                        <a:defRPr sz="1800" kern="1200">
                          <a:solidFill>
                            <a:schemeClr val="dk1"/>
                          </a:solidFill>
                          <a:latin typeface="Calibri" panose="020F0502020204030204"/>
                          <a:ea typeface=""/>
                          <a:cs typeface=""/>
                        </a:defRPr>
                      </a:lvl6pPr>
                      <a:lvl7pPr marL="2743200" algn="l" defTabSz="457200" rtl="0" eaLnBrk="1" latinLnBrk="0" hangingPunct="1">
                        <a:defRPr sz="1800" kern="1200">
                          <a:solidFill>
                            <a:schemeClr val="dk1"/>
                          </a:solidFill>
                          <a:latin typeface="Calibri" panose="020F0502020204030204"/>
                          <a:ea typeface=""/>
                          <a:cs typeface=""/>
                        </a:defRPr>
                      </a:lvl7pPr>
                      <a:lvl8pPr marL="3200400" algn="l" defTabSz="457200" rtl="0" eaLnBrk="1" latinLnBrk="0" hangingPunct="1">
                        <a:defRPr sz="1800" kern="1200">
                          <a:solidFill>
                            <a:schemeClr val="dk1"/>
                          </a:solidFill>
                          <a:latin typeface="Calibri" panose="020F0502020204030204"/>
                          <a:ea typeface=""/>
                          <a:cs typeface=""/>
                        </a:defRPr>
                      </a:lvl8pPr>
                      <a:lvl9pPr marL="3657600" algn="l" defTabSz="457200" rtl="0" eaLnBrk="1" latinLnBrk="0" hangingPunct="1">
                        <a:defRPr sz="1800" kern="1200">
                          <a:solidFill>
                            <a:schemeClr val="dk1"/>
                          </a:solidFill>
                          <a:latin typeface="Calibri" panose="020F0502020204030204"/>
                          <a:ea typeface=""/>
                          <a:cs typeface=""/>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Investigation completed and the employee was formally charged.</a:t>
                      </a:r>
                      <a:r>
                        <a:rPr lang="en-ZA" sz="1100" baseline="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The matter set on 22 November 2021 however it was postponed to</a:t>
                      </a:r>
                      <a:r>
                        <a:rPr lang="en-ZA"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12-13 April 2022 because the employee was requesting information including laptop from the depart to use it for his defence.</a:t>
                      </a:r>
                      <a:endParaRPr kumimoji="0" lang="en-ZA" sz="11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txBody>
                  <a:tcPr marL="68580" marR="68580" marT="34290" marB="34290"/>
                </a:tc>
                <a:extLst>
                  <a:ext uri="{0D108BD9-81ED-4DB2-BD59-A6C34878D82A}">
                    <a16:rowId xmlns="" xmlns:a16="http://schemas.microsoft.com/office/drawing/2014/main" val="1709134439"/>
                  </a:ext>
                </a:extLst>
              </a:tr>
              <a:tr h="8412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3</a:t>
                      </a:r>
                      <a:endParaRPr kumimoji="0" lang="en-ZA"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Investigation completed and the employee was formally charged by the department. The matter scheduled to sit on 25 February 2022 however postponed to 6-8 April</a:t>
                      </a:r>
                      <a:r>
                        <a:rPr lang="en-ZA" sz="1100" baseline="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2022 due to non-</a:t>
                      </a:r>
                      <a:r>
                        <a:rPr lang="en-ZA" sz="1100" baseline="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avaliability</a:t>
                      </a:r>
                      <a:r>
                        <a:rPr lang="en-ZA" sz="1100" baseline="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of the employee and the initiator.</a:t>
                      </a:r>
                      <a:endParaRPr kumimoji="0" lang="en-ZA" sz="11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txBody>
                  <a:tcPr marL="68580" marR="68580" marT="34290" marB="34290"/>
                </a:tc>
                <a:extLst>
                  <a:ext uri="{0D108BD9-81ED-4DB2-BD59-A6C34878D82A}">
                    <a16:rowId xmlns="" xmlns:a16="http://schemas.microsoft.com/office/drawing/2014/main" val="10003"/>
                  </a:ext>
                </a:extLst>
              </a:tr>
              <a:tr h="996772">
                <a:tc>
                  <a:txBody>
                    <a:bodyPr/>
                    <a:lstStyle>
                      <a:lvl1pPr marL="0" algn="l" defTabSz="457200" rtl="0" eaLnBrk="1" latinLnBrk="0" hangingPunct="1">
                        <a:defRPr sz="1800" kern="1200">
                          <a:solidFill>
                            <a:schemeClr val="dk1"/>
                          </a:solidFill>
                          <a:latin typeface="Calibri" panose="020F0502020204030204"/>
                          <a:ea typeface=""/>
                          <a:cs typeface=""/>
                        </a:defRPr>
                      </a:lvl1pPr>
                      <a:lvl2pPr marL="457200" algn="l" defTabSz="457200" rtl="0" eaLnBrk="1" latinLnBrk="0" hangingPunct="1">
                        <a:defRPr sz="1800" kern="1200">
                          <a:solidFill>
                            <a:schemeClr val="dk1"/>
                          </a:solidFill>
                          <a:latin typeface="Calibri" panose="020F0502020204030204"/>
                          <a:ea typeface=""/>
                          <a:cs typeface=""/>
                        </a:defRPr>
                      </a:lvl2pPr>
                      <a:lvl3pPr marL="914400" algn="l" defTabSz="457200" rtl="0" eaLnBrk="1" latinLnBrk="0" hangingPunct="1">
                        <a:defRPr sz="1800" kern="1200">
                          <a:solidFill>
                            <a:schemeClr val="dk1"/>
                          </a:solidFill>
                          <a:latin typeface="Calibri" panose="020F0502020204030204"/>
                          <a:ea typeface=""/>
                          <a:cs typeface=""/>
                        </a:defRPr>
                      </a:lvl3pPr>
                      <a:lvl4pPr marL="1371600" algn="l" defTabSz="457200" rtl="0" eaLnBrk="1" latinLnBrk="0" hangingPunct="1">
                        <a:defRPr sz="1800" kern="1200">
                          <a:solidFill>
                            <a:schemeClr val="dk1"/>
                          </a:solidFill>
                          <a:latin typeface="Calibri" panose="020F0502020204030204"/>
                          <a:ea typeface=""/>
                          <a:cs typeface=""/>
                        </a:defRPr>
                      </a:lvl4pPr>
                      <a:lvl5pPr marL="1828800" algn="l" defTabSz="457200" rtl="0" eaLnBrk="1" latinLnBrk="0" hangingPunct="1">
                        <a:defRPr sz="1800" kern="1200">
                          <a:solidFill>
                            <a:schemeClr val="dk1"/>
                          </a:solidFill>
                          <a:latin typeface="Calibri" panose="020F0502020204030204"/>
                          <a:ea typeface=""/>
                          <a:cs typeface=""/>
                        </a:defRPr>
                      </a:lvl5pPr>
                      <a:lvl6pPr marL="2286000" algn="l" defTabSz="457200" rtl="0" eaLnBrk="1" latinLnBrk="0" hangingPunct="1">
                        <a:defRPr sz="1800" kern="1200">
                          <a:solidFill>
                            <a:schemeClr val="dk1"/>
                          </a:solidFill>
                          <a:latin typeface="Calibri" panose="020F0502020204030204"/>
                          <a:ea typeface=""/>
                          <a:cs typeface=""/>
                        </a:defRPr>
                      </a:lvl6pPr>
                      <a:lvl7pPr marL="2743200" algn="l" defTabSz="457200" rtl="0" eaLnBrk="1" latinLnBrk="0" hangingPunct="1">
                        <a:defRPr sz="1800" kern="1200">
                          <a:solidFill>
                            <a:schemeClr val="dk1"/>
                          </a:solidFill>
                          <a:latin typeface="Calibri" panose="020F0502020204030204"/>
                          <a:ea typeface=""/>
                          <a:cs typeface=""/>
                        </a:defRPr>
                      </a:lvl7pPr>
                      <a:lvl8pPr marL="3200400" algn="l" defTabSz="457200" rtl="0" eaLnBrk="1" latinLnBrk="0" hangingPunct="1">
                        <a:defRPr sz="1800" kern="1200">
                          <a:solidFill>
                            <a:schemeClr val="dk1"/>
                          </a:solidFill>
                          <a:latin typeface="Calibri" panose="020F0502020204030204"/>
                          <a:ea typeface=""/>
                          <a:cs typeface=""/>
                        </a:defRPr>
                      </a:lvl8pPr>
                      <a:lvl9pPr marL="3657600" algn="l" defTabSz="457200" rtl="0" eaLnBrk="1" latinLnBrk="0" hangingPunct="1">
                        <a:defRPr sz="1800" kern="1200">
                          <a:solidFill>
                            <a:schemeClr val="dk1"/>
                          </a:solidFill>
                          <a:latin typeface="Calibri" panose="020F0502020204030204"/>
                          <a:ea typeface=""/>
                          <a:cs typeface=""/>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100"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t>4</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1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txBody>
                  <a:tcPr marL="68580" marR="68580" marT="34290" marB="34290"/>
                </a:tc>
                <a:tc>
                  <a:txBody>
                    <a:bodyPr/>
                    <a:lstStyle>
                      <a:lvl1pPr marL="0" algn="l" defTabSz="457200" rtl="0" eaLnBrk="1" latinLnBrk="0" hangingPunct="1">
                        <a:defRPr sz="1800" kern="1200">
                          <a:solidFill>
                            <a:schemeClr val="dk1"/>
                          </a:solidFill>
                          <a:latin typeface="Calibri" panose="020F0502020204030204"/>
                          <a:ea typeface=""/>
                          <a:cs typeface=""/>
                        </a:defRPr>
                      </a:lvl1pPr>
                      <a:lvl2pPr marL="457200" algn="l" defTabSz="457200" rtl="0" eaLnBrk="1" latinLnBrk="0" hangingPunct="1">
                        <a:defRPr sz="1800" kern="1200">
                          <a:solidFill>
                            <a:schemeClr val="dk1"/>
                          </a:solidFill>
                          <a:latin typeface="Calibri" panose="020F0502020204030204"/>
                          <a:ea typeface=""/>
                          <a:cs typeface=""/>
                        </a:defRPr>
                      </a:lvl2pPr>
                      <a:lvl3pPr marL="914400" algn="l" defTabSz="457200" rtl="0" eaLnBrk="1" latinLnBrk="0" hangingPunct="1">
                        <a:defRPr sz="1800" kern="1200">
                          <a:solidFill>
                            <a:schemeClr val="dk1"/>
                          </a:solidFill>
                          <a:latin typeface="Calibri" panose="020F0502020204030204"/>
                          <a:ea typeface=""/>
                          <a:cs typeface=""/>
                        </a:defRPr>
                      </a:lvl3pPr>
                      <a:lvl4pPr marL="1371600" algn="l" defTabSz="457200" rtl="0" eaLnBrk="1" latinLnBrk="0" hangingPunct="1">
                        <a:defRPr sz="1800" kern="1200">
                          <a:solidFill>
                            <a:schemeClr val="dk1"/>
                          </a:solidFill>
                          <a:latin typeface="Calibri" panose="020F0502020204030204"/>
                          <a:ea typeface=""/>
                          <a:cs typeface=""/>
                        </a:defRPr>
                      </a:lvl4pPr>
                      <a:lvl5pPr marL="1828800" algn="l" defTabSz="457200" rtl="0" eaLnBrk="1" latinLnBrk="0" hangingPunct="1">
                        <a:defRPr sz="1800" kern="1200">
                          <a:solidFill>
                            <a:schemeClr val="dk1"/>
                          </a:solidFill>
                          <a:latin typeface="Calibri" panose="020F0502020204030204"/>
                          <a:ea typeface=""/>
                          <a:cs typeface=""/>
                        </a:defRPr>
                      </a:lvl5pPr>
                      <a:lvl6pPr marL="2286000" algn="l" defTabSz="457200" rtl="0" eaLnBrk="1" latinLnBrk="0" hangingPunct="1">
                        <a:defRPr sz="1800" kern="1200">
                          <a:solidFill>
                            <a:schemeClr val="dk1"/>
                          </a:solidFill>
                          <a:latin typeface="Calibri" panose="020F0502020204030204"/>
                          <a:ea typeface=""/>
                          <a:cs typeface=""/>
                        </a:defRPr>
                      </a:lvl6pPr>
                      <a:lvl7pPr marL="2743200" algn="l" defTabSz="457200" rtl="0" eaLnBrk="1" latinLnBrk="0" hangingPunct="1">
                        <a:defRPr sz="1800" kern="1200">
                          <a:solidFill>
                            <a:schemeClr val="dk1"/>
                          </a:solidFill>
                          <a:latin typeface="Calibri" panose="020F0502020204030204"/>
                          <a:ea typeface=""/>
                          <a:cs typeface=""/>
                        </a:defRPr>
                      </a:lvl7pPr>
                      <a:lvl8pPr marL="3200400" algn="l" defTabSz="457200" rtl="0" eaLnBrk="1" latinLnBrk="0" hangingPunct="1">
                        <a:defRPr sz="1800" kern="1200">
                          <a:solidFill>
                            <a:schemeClr val="dk1"/>
                          </a:solidFill>
                          <a:latin typeface="Calibri" panose="020F0502020204030204"/>
                          <a:ea typeface=""/>
                          <a:cs typeface=""/>
                        </a:defRPr>
                      </a:lvl8pPr>
                      <a:lvl9pPr marL="3657600" algn="l" defTabSz="457200" rtl="0" eaLnBrk="1" latinLnBrk="0" hangingPunct="1">
                        <a:defRPr sz="1800" kern="1200">
                          <a:solidFill>
                            <a:schemeClr val="dk1"/>
                          </a:solidFill>
                          <a:latin typeface="Calibri" panose="020F0502020204030204"/>
                          <a:ea typeface=""/>
                          <a:cs typeface=""/>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Investigation completed and the employee was formally charged by the department. The matter sat on 31 January 2022 however it was postponed</a:t>
                      </a:r>
                      <a:r>
                        <a:rPr lang="en-ZA" sz="1100" baseline="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to 10 March 2022</a:t>
                      </a:r>
                      <a:r>
                        <a:rPr lang="en-ZA"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The matter was postponed because the Initiator has withdrawn, new date has been was set for 28 March 2022.</a:t>
                      </a:r>
                      <a:endParaRPr kumimoji="0" lang="en-ZA" sz="11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txBody>
                  <a:tcPr marL="68580" marR="68580" marT="34290" marB="34290"/>
                </a:tc>
                <a:extLst>
                  <a:ext uri="{0D108BD9-81ED-4DB2-BD59-A6C34878D82A}">
                    <a16:rowId xmlns="" xmlns:a16="http://schemas.microsoft.com/office/drawing/2014/main" val="2550079542"/>
                  </a:ext>
                </a:extLst>
              </a:tr>
            </a:tbl>
          </a:graphicData>
        </a:graphic>
      </p:graphicFrame>
      <p:pic>
        <p:nvPicPr>
          <p:cNvPr id="3" name="Picture 2"/>
          <p:cNvPicPr>
            <a:picLocks noChangeAspect="1"/>
          </p:cNvPicPr>
          <p:nvPr/>
        </p:nvPicPr>
        <p:blipFill>
          <a:blip r:embed="rId2"/>
          <a:stretch>
            <a:fillRect/>
          </a:stretch>
        </p:blipFill>
        <p:spPr>
          <a:xfrm>
            <a:off x="283560" y="4917022"/>
            <a:ext cx="2240474" cy="791024"/>
          </a:xfrm>
          <a:prstGeom prst="rect">
            <a:avLst/>
          </a:prstGeom>
        </p:spPr>
      </p:pic>
    </p:spTree>
    <p:extLst>
      <p:ext uri="{BB962C8B-B14F-4D97-AF65-F5344CB8AC3E}">
        <p14:creationId xmlns:p14="http://schemas.microsoft.com/office/powerpoint/2010/main" xmlns="" val="22855136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 y="1"/>
            <a:ext cx="9143999" cy="1873136"/>
          </a:xfrm>
          <a:solidFill>
            <a:srgbClr val="BA8E4F"/>
          </a:solidFill>
        </p:spPr>
        <p:txBody>
          <a:bodyPr anchor="ctr">
            <a:normAutofit/>
          </a:bodyPr>
          <a:lstStyle/>
          <a:p>
            <a:pPr algn="ctr"/>
            <a:r>
              <a:rPr lang="en-US" sz="2800" b="1" dirty="0"/>
              <a:t>IMPROVING SERVICE DELIVERY</a:t>
            </a:r>
            <a:endParaRPr lang="en-ZA" sz="2800" b="1" dirty="0"/>
          </a:p>
        </p:txBody>
      </p:sp>
      <p:graphicFrame>
        <p:nvGraphicFramePr>
          <p:cNvPr id="2" name="Content Placeholder 1"/>
          <p:cNvGraphicFramePr>
            <a:graphicFrameLocks noGrp="1"/>
          </p:cNvGraphicFramePr>
          <p:nvPr>
            <p:ph idx="1"/>
          </p:nvPr>
        </p:nvGraphicFramePr>
        <p:xfrm>
          <a:off x="0" y="1873137"/>
          <a:ext cx="9144000" cy="4823422"/>
        </p:xfrm>
        <a:graphic>
          <a:graphicData uri="http://schemas.openxmlformats.org/drawingml/2006/table">
            <a:tbl>
              <a:tblPr firstRow="1" bandRow="1">
                <a:tableStyleId>{21E4AEA4-8DFA-4A89-87EB-49C32662AFE0}</a:tableStyleId>
              </a:tblPr>
              <a:tblGrid>
                <a:gridCol w="2532011">
                  <a:extLst>
                    <a:ext uri="{9D8B030D-6E8A-4147-A177-3AD203B41FA5}">
                      <a16:colId xmlns="" xmlns:a16="http://schemas.microsoft.com/office/drawing/2014/main" val="20000"/>
                    </a:ext>
                  </a:extLst>
                </a:gridCol>
                <a:gridCol w="5148915">
                  <a:extLst>
                    <a:ext uri="{9D8B030D-6E8A-4147-A177-3AD203B41FA5}">
                      <a16:colId xmlns="" xmlns:a16="http://schemas.microsoft.com/office/drawing/2014/main" val="20001"/>
                    </a:ext>
                  </a:extLst>
                </a:gridCol>
                <a:gridCol w="1463074">
                  <a:extLst>
                    <a:ext uri="{9D8B030D-6E8A-4147-A177-3AD203B41FA5}">
                      <a16:colId xmlns="" xmlns:a16="http://schemas.microsoft.com/office/drawing/2014/main" val="20002"/>
                    </a:ext>
                  </a:extLst>
                </a:gridCol>
              </a:tblGrid>
              <a:tr h="838162">
                <a:tc>
                  <a:txBody>
                    <a:bodyPr/>
                    <a:lstStyle/>
                    <a:p>
                      <a:r>
                        <a:rPr lang="en-US" sz="1400" dirty="0"/>
                        <a:t>INTEGRATED BENEFITS MANAGEMENT SYSTEM</a:t>
                      </a:r>
                      <a:endParaRPr lang="en-ZA" sz="1400" dirty="0"/>
                    </a:p>
                  </a:txBody>
                  <a:tcPr marL="68580" marR="68580" marT="34290" marB="34290"/>
                </a:tc>
                <a:tc>
                  <a:txBody>
                    <a:bodyPr/>
                    <a:lstStyle/>
                    <a:p>
                      <a:r>
                        <a:rPr lang="en-US" sz="1400" dirty="0"/>
                        <a:t>PROGRESS AS AT MARCH</a:t>
                      </a:r>
                      <a:r>
                        <a:rPr lang="en-US" sz="1400" baseline="0" dirty="0"/>
                        <a:t> 2022</a:t>
                      </a:r>
                      <a:endParaRPr lang="en-ZA" sz="1400" dirty="0"/>
                    </a:p>
                  </a:txBody>
                  <a:tcPr marL="68580" marR="68580" marT="34290" marB="34290"/>
                </a:tc>
                <a:tc>
                  <a:txBody>
                    <a:bodyPr/>
                    <a:lstStyle/>
                    <a:p>
                      <a:r>
                        <a:rPr lang="en-US" sz="1400" dirty="0"/>
                        <a:t>TIME</a:t>
                      </a:r>
                      <a:r>
                        <a:rPr lang="en-US" sz="1400" baseline="0" dirty="0"/>
                        <a:t>FRAME</a:t>
                      </a:r>
                      <a:endParaRPr lang="en-ZA" sz="1400" dirty="0"/>
                    </a:p>
                  </a:txBody>
                  <a:tcPr marL="68580" marR="68580" marT="34290" marB="34290"/>
                </a:tc>
                <a:extLst>
                  <a:ext uri="{0D108BD9-81ED-4DB2-BD59-A6C34878D82A}">
                    <a16:rowId xmlns="" xmlns:a16="http://schemas.microsoft.com/office/drawing/2014/main" val="10000"/>
                  </a:ext>
                </a:extLst>
              </a:tr>
              <a:tr h="3657600">
                <a:tc>
                  <a:txBody>
                    <a:bodyPr/>
                    <a:lstStyle/>
                    <a:p>
                      <a:pPr marL="285750" indent="-285750" algn="just">
                        <a:buFont typeface="Arial" panose="020B0604020202020204" pitchFamily="34" charset="0"/>
                        <a:buChar char="•"/>
                      </a:pPr>
                      <a:r>
                        <a:rPr lang="en-US" sz="1100" dirty="0"/>
                        <a:t>In</a:t>
                      </a:r>
                      <a:r>
                        <a:rPr lang="en-US" sz="1100" baseline="0" dirty="0"/>
                        <a:t> the 2020/21 FY the DMV had planned to create an automated database of military veterans and implement a benefit management system to streamline its delivery of benefits, and improve credibility, integrity and security of the register of military veterans. </a:t>
                      </a:r>
                      <a:endParaRPr lang="en-ZA" sz="1100" dirty="0"/>
                    </a:p>
                  </a:txBody>
                  <a:tcPr marL="68580" marR="68580" marT="34290" marB="34290"/>
                </a:tc>
                <a:tc>
                  <a:txBody>
                    <a:bodyPr/>
                    <a:lstStyle/>
                    <a:p>
                      <a:pPr algn="just"/>
                      <a:r>
                        <a:rPr lang="en-ZA" sz="1100" dirty="0"/>
                        <a:t>The DMV entered into</a:t>
                      </a:r>
                      <a:r>
                        <a:rPr lang="en-ZA" sz="1100" baseline="0" dirty="0"/>
                        <a:t> agreement with SITA for development and Implementation of </a:t>
                      </a:r>
                      <a:r>
                        <a:rPr lang="en-US" sz="1100" dirty="0"/>
                        <a:t>the Integrated Database Management System (IDMS) </a:t>
                      </a:r>
                      <a:r>
                        <a:rPr lang="en-ZA" sz="1100" baseline="0" dirty="0"/>
                        <a:t>through a signed proposal.</a:t>
                      </a:r>
                    </a:p>
                    <a:p>
                      <a:pPr algn="just"/>
                      <a:endParaRPr lang="en-ZA" sz="1100" baseline="0" dirty="0"/>
                    </a:p>
                    <a:p>
                      <a:pPr marL="0" marR="0" lvl="0" indent="0" algn="just" defTabSz="914400" rtl="0" eaLnBrk="1" fontAlgn="auto" latinLnBrk="0" hangingPunct="1">
                        <a:lnSpc>
                          <a:spcPct val="100000"/>
                        </a:lnSpc>
                        <a:spcBef>
                          <a:spcPts val="0"/>
                        </a:spcBef>
                        <a:spcAft>
                          <a:spcPts val="0"/>
                        </a:spcAft>
                        <a:buClrTx/>
                        <a:buSzTx/>
                        <a:buFontTx/>
                        <a:buNone/>
                        <a:tabLst/>
                        <a:defRPr/>
                      </a:pPr>
                      <a:r>
                        <a:rPr lang="en-ZA" sz="1100" baseline="0" dirty="0"/>
                        <a:t>Business requirements specifications were defined for the Registration, </a:t>
                      </a:r>
                      <a:r>
                        <a:rPr lang="en-ZA" sz="11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Basic and Tertiary Education,</a:t>
                      </a:r>
                      <a:r>
                        <a:rPr lang="en-ZA" sz="1100" kern="1200" baseline="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 </a:t>
                      </a:r>
                      <a:r>
                        <a:rPr lang="en-ZA" sz="11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Healthcare, Counselling &amp; Treatment, Burial Support &amp; Honouring, Housing, Compensation and Payment modules. </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n-ZA" sz="11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ZA" sz="1100" b="1" u="sng"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Roll-out of </a:t>
                      </a:r>
                      <a:r>
                        <a:rPr lang="en-ZA" sz="1100" b="1" u="sng" kern="1200" baseline="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automated benefits</a:t>
                      </a:r>
                      <a:endParaRPr lang="en-ZA" sz="1100" b="1" u="sng"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lang="en-ZA" sz="11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ZA" sz="11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Implementation of Education</a:t>
                      </a:r>
                      <a:r>
                        <a:rPr lang="en-ZA" sz="1100" kern="1200" baseline="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 module</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n-ZA" sz="1100" kern="1200" baseline="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ZA" sz="11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Healthcare, Counselling &amp; Treatment,</a:t>
                      </a:r>
                      <a:r>
                        <a:rPr lang="en-ZA" sz="1100" kern="1200" baseline="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 </a:t>
                      </a:r>
                      <a:r>
                        <a:rPr lang="en-ZA" sz="11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Burial Support &amp; Honouring and Compensation</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n-ZA" sz="11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ZA" sz="11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Transport and Pension,</a:t>
                      </a:r>
                      <a:r>
                        <a:rPr lang="en-ZA" sz="1100" kern="1200" baseline="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 Facilitation of business opportunities</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n-ZA" sz="1100" kern="1200" baseline="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ZA" sz="1100" kern="1200" baseline="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Facilitation of employment and Training and Skills development and final Go-live of the IDMS</a:t>
                      </a:r>
                      <a:endParaRPr lang="en-ZA" sz="11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lang="en-ZA" sz="11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ZA" sz="11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During</a:t>
                      </a:r>
                      <a:r>
                        <a:rPr lang="en-ZA" sz="1100" kern="1200" baseline="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 the roll-out process, only DMV support staff will access the system. </a:t>
                      </a:r>
                      <a:r>
                        <a:rPr lang="en-ZA" sz="11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The</a:t>
                      </a:r>
                      <a:r>
                        <a:rPr lang="en-ZA" sz="1100" kern="1200" baseline="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 Military Veterans will be able to access the automated benefits as from 01/10/2022</a:t>
                      </a:r>
                      <a:endParaRPr lang="en-ZA" sz="11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lang="en-ZA"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ZA" sz="11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endParaRPr>
                    </a:p>
                    <a:p>
                      <a:endParaRPr lang="en-ZA" sz="1100" dirty="0"/>
                    </a:p>
                  </a:txBody>
                  <a:tcPr marL="68580" marR="68580" marT="34290" marB="34290"/>
                </a:tc>
                <a:tc>
                  <a:txBody>
                    <a:bodyPr/>
                    <a:lstStyle/>
                    <a:p>
                      <a:r>
                        <a:rPr lang="en-ZA" sz="1100" dirty="0"/>
                        <a:t>23/09/2021</a:t>
                      </a:r>
                    </a:p>
                    <a:p>
                      <a:endParaRPr lang="en-ZA" sz="1100" dirty="0"/>
                    </a:p>
                    <a:p>
                      <a:endParaRPr lang="en-ZA" sz="1100" dirty="0"/>
                    </a:p>
                    <a:p>
                      <a:endParaRPr lang="en-ZA" sz="1100" dirty="0"/>
                    </a:p>
                    <a:p>
                      <a:endParaRPr lang="en-ZA" sz="1100" dirty="0"/>
                    </a:p>
                    <a:p>
                      <a:endParaRPr lang="en-ZA" sz="1100" dirty="0"/>
                    </a:p>
                    <a:p>
                      <a:endParaRPr lang="en-ZA" sz="1100" dirty="0"/>
                    </a:p>
                    <a:p>
                      <a:endParaRPr lang="en-ZA" sz="1100" dirty="0"/>
                    </a:p>
                    <a:p>
                      <a:endParaRPr lang="en-ZA" sz="1100" dirty="0"/>
                    </a:p>
                    <a:p>
                      <a:r>
                        <a:rPr lang="en-ZA" sz="1100" dirty="0"/>
                        <a:t>01/04/2022</a:t>
                      </a:r>
                    </a:p>
                    <a:p>
                      <a:endParaRPr lang="en-ZA" sz="1100" dirty="0"/>
                    </a:p>
                    <a:p>
                      <a:r>
                        <a:rPr lang="en-ZA" sz="1100" dirty="0"/>
                        <a:t>01/06/2022</a:t>
                      </a:r>
                    </a:p>
                    <a:p>
                      <a:endParaRPr lang="en-ZA" sz="1100" dirty="0"/>
                    </a:p>
                    <a:p>
                      <a:r>
                        <a:rPr lang="en-ZA" sz="1100" dirty="0"/>
                        <a:t>01/07/2022</a:t>
                      </a:r>
                    </a:p>
                    <a:p>
                      <a:endParaRPr lang="en-ZA" sz="1100" dirty="0"/>
                    </a:p>
                    <a:p>
                      <a:r>
                        <a:rPr lang="en-ZA" sz="1100" dirty="0"/>
                        <a:t>01/10/2022</a:t>
                      </a:r>
                    </a:p>
                    <a:p>
                      <a:endParaRPr lang="en-ZA" sz="1100" dirty="0"/>
                    </a:p>
                    <a:p>
                      <a:endParaRPr lang="en-ZA" sz="11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ZA" sz="1100" dirty="0"/>
                        <a:t>01/10/2022</a:t>
                      </a:r>
                    </a:p>
                    <a:p>
                      <a:endParaRPr lang="en-ZA" sz="1100" dirty="0"/>
                    </a:p>
                  </a:txBody>
                  <a:tcPr marL="68580" marR="68580" marT="34290" marB="34290"/>
                </a:tc>
                <a:extLst>
                  <a:ext uri="{0D108BD9-81ED-4DB2-BD59-A6C34878D82A}">
                    <a16:rowId xmlns="" xmlns:a16="http://schemas.microsoft.com/office/drawing/2014/main" val="10001"/>
                  </a:ext>
                </a:extLst>
              </a:tr>
            </a:tbl>
          </a:graphicData>
        </a:graphic>
      </p:graphicFrame>
      <p:sp>
        <p:nvSpPr>
          <p:cNvPr id="4" name="Slide Number Placeholder 3"/>
          <p:cNvSpPr>
            <a:spLocks noGrp="1"/>
          </p:cNvSpPr>
          <p:nvPr>
            <p:ph type="sldNum" sz="quarter" idx="12"/>
          </p:nvPr>
        </p:nvSpPr>
        <p:spPr/>
        <p:txBody>
          <a:bodyPr/>
          <a:lstStyle/>
          <a:p>
            <a:fld id="{D8EDF274-8065-1740-B929-8D7E9C7650F4}" type="slidenum">
              <a:rPr lang="en-US" smtClean="0"/>
              <a:pPr/>
              <a:t>8</a:t>
            </a:fld>
            <a:endParaRPr lang="en-US" dirty="0"/>
          </a:p>
        </p:txBody>
      </p:sp>
    </p:spTree>
    <p:extLst>
      <p:ext uri="{BB962C8B-B14F-4D97-AF65-F5344CB8AC3E}">
        <p14:creationId xmlns:p14="http://schemas.microsoft.com/office/powerpoint/2010/main" xmlns="" val="42181149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DEB0857F-F88A-6244-B94F-6B744E2FB50B}"/>
              </a:ext>
            </a:extLst>
          </p:cNvPr>
          <p:cNvSpPr>
            <a:spLocks noGrp="1"/>
          </p:cNvSpPr>
          <p:nvPr>
            <p:ph idx="1"/>
          </p:nvPr>
        </p:nvSpPr>
        <p:spPr>
          <a:xfrm>
            <a:off x="628650" y="1482291"/>
            <a:ext cx="7886700" cy="4803006"/>
          </a:xfrm>
        </p:spPr>
        <p:txBody>
          <a:bodyPr>
            <a:noAutofit/>
          </a:bodyPr>
          <a:lstStyle/>
          <a:p>
            <a:pPr algn="just"/>
            <a:r>
              <a:rPr lang="en-US" sz="1600" b="1" dirty="0"/>
              <a:t>Sec 7(1)(a)</a:t>
            </a:r>
            <a:r>
              <a:rPr lang="en-US" sz="1600" dirty="0"/>
              <a:t> of the Military Veterans Act, 18 of 2011, prescribes that:</a:t>
            </a:r>
          </a:p>
          <a:p>
            <a:pPr marL="0" indent="0" algn="ctr">
              <a:buNone/>
            </a:pPr>
            <a:r>
              <a:rPr lang="en-US" sz="1600" dirty="0"/>
              <a:t>“The Director-General must as soon as possible after commencement of this Act establish a body which is to be an association representing military veterans’ </a:t>
            </a:r>
            <a:r>
              <a:rPr lang="en-US" sz="1600" dirty="0" err="1"/>
              <a:t>organisations</a:t>
            </a:r>
            <a:r>
              <a:rPr lang="en-US" sz="1600" dirty="0"/>
              <a:t> nationally.”</a:t>
            </a:r>
          </a:p>
          <a:p>
            <a:r>
              <a:rPr lang="en-US" sz="1600" b="1" dirty="0"/>
              <a:t>Sec 7(1)(b)</a:t>
            </a:r>
            <a:r>
              <a:rPr lang="en-US" sz="1600" dirty="0"/>
              <a:t> of the Military Veterans Act, 18 of 2011, prescribes that:</a:t>
            </a:r>
          </a:p>
          <a:p>
            <a:pPr marL="0" indent="0" algn="ctr">
              <a:buNone/>
            </a:pPr>
            <a:r>
              <a:rPr lang="en-US" sz="1600" dirty="0"/>
              <a:t>“The Minister must publish the date of establishment by notice of </a:t>
            </a:r>
            <a:r>
              <a:rPr lang="en-US" sz="1600" i="1" dirty="0"/>
              <a:t>Gazette</a:t>
            </a:r>
            <a:r>
              <a:rPr lang="en-US" sz="1600" dirty="0"/>
              <a:t>.”</a:t>
            </a:r>
          </a:p>
          <a:p>
            <a:r>
              <a:rPr lang="en-US" sz="1600" b="1" dirty="0"/>
              <a:t>Sec 7(2)</a:t>
            </a:r>
            <a:r>
              <a:rPr lang="en-US" sz="1600" dirty="0"/>
              <a:t> of the Military Veterans Act, 18 of 2011, prescribes that:</a:t>
            </a:r>
          </a:p>
          <a:p>
            <a:pPr marL="0" indent="0" algn="ctr">
              <a:buNone/>
            </a:pPr>
            <a:r>
              <a:rPr lang="en-US" sz="1600" dirty="0"/>
              <a:t>“The Director-General must in conjunction with military veterans’ </a:t>
            </a:r>
            <a:r>
              <a:rPr lang="en-US" sz="1600" dirty="0" err="1"/>
              <a:t>organisations</a:t>
            </a:r>
            <a:r>
              <a:rPr lang="en-US" sz="1600" dirty="0"/>
              <a:t> create mechanisms to ensure that the association serves as an umbrella structure representing military veterans’ </a:t>
            </a:r>
            <a:r>
              <a:rPr lang="en-US" sz="1600" dirty="0" err="1"/>
              <a:t>organisations</a:t>
            </a:r>
            <a:r>
              <a:rPr lang="en-US" sz="1600" dirty="0"/>
              <a:t>.”</a:t>
            </a:r>
          </a:p>
          <a:p>
            <a:r>
              <a:rPr lang="en-US" sz="1600" b="1" dirty="0"/>
              <a:t>Sec 7(3) </a:t>
            </a:r>
            <a:r>
              <a:rPr lang="en-US" sz="1600" dirty="0"/>
              <a:t>of the Military Veterans Act, 18 of 2011, prescribes that:</a:t>
            </a:r>
          </a:p>
          <a:p>
            <a:pPr marL="0" indent="0" algn="ctr">
              <a:buNone/>
            </a:pPr>
            <a:r>
              <a:rPr lang="en-US" sz="1600" dirty="0"/>
              <a:t>“The mechanisms contemplated in subsection (2) must at least result in the association-</a:t>
            </a:r>
          </a:p>
          <a:p>
            <a:pPr marL="342900" indent="-342900" algn="ctr">
              <a:buAutoNum type="alphaLcParenBoth"/>
            </a:pPr>
            <a:r>
              <a:rPr lang="en-US" sz="1600" dirty="0"/>
              <a:t>Representing military veterans’ </a:t>
            </a:r>
            <a:r>
              <a:rPr lang="en-US" sz="1600" dirty="0" err="1"/>
              <a:t>organisations</a:t>
            </a:r>
            <a:r>
              <a:rPr lang="en-US" sz="1600" dirty="0"/>
              <a:t> in a fair manner;</a:t>
            </a:r>
          </a:p>
          <a:p>
            <a:pPr marL="342900" indent="-342900" algn="ctr">
              <a:buAutoNum type="alphaLcParenBoth"/>
            </a:pPr>
            <a:r>
              <a:rPr lang="en-US" sz="1600" dirty="0"/>
              <a:t>Conducting its business in a fair manner;</a:t>
            </a:r>
          </a:p>
          <a:p>
            <a:pPr marL="342900" indent="-342900" algn="ctr">
              <a:buAutoNum type="alphaLcParenBoth"/>
            </a:pPr>
            <a:r>
              <a:rPr lang="en-US" sz="1600" dirty="0"/>
              <a:t>Holding free, fair and regular elections;</a:t>
            </a:r>
          </a:p>
          <a:p>
            <a:pPr marL="342900" indent="-342900" algn="ctr">
              <a:buAutoNum type="alphaLcParenBoth"/>
            </a:pPr>
            <a:r>
              <a:rPr lang="en-US" sz="1600" dirty="0"/>
              <a:t>At least once a year reporting to the Minister on its activities.”</a:t>
            </a:r>
          </a:p>
        </p:txBody>
      </p:sp>
      <p:sp>
        <p:nvSpPr>
          <p:cNvPr id="4" name="Rectangle 3">
            <a:extLst>
              <a:ext uri="{FF2B5EF4-FFF2-40B4-BE49-F238E27FC236}">
                <a16:creationId xmlns="" xmlns:a16="http://schemas.microsoft.com/office/drawing/2014/main" id="{528B6DF0-1553-F749-A6F0-AC29750200B8}"/>
              </a:ext>
            </a:extLst>
          </p:cNvPr>
          <p:cNvSpPr/>
          <p:nvPr/>
        </p:nvSpPr>
        <p:spPr>
          <a:xfrm>
            <a:off x="0" y="0"/>
            <a:ext cx="9144000" cy="1254034"/>
          </a:xfrm>
          <a:prstGeom prst="rect">
            <a:avLst/>
          </a:prstGeom>
          <a:gradFill>
            <a:gsLst>
              <a:gs pos="69000">
                <a:srgbClr val="BA8E4F"/>
              </a:gs>
              <a:gs pos="100000">
                <a:srgbClr val="0C5D35">
                  <a:alpha val="4100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C09137B4-B04A-9046-A0B9-F575F0BEF420}"/>
              </a:ext>
            </a:extLst>
          </p:cNvPr>
          <p:cNvSpPr>
            <a:spLocks noGrp="1"/>
          </p:cNvSpPr>
          <p:nvPr>
            <p:ph type="title"/>
          </p:nvPr>
        </p:nvSpPr>
        <p:spPr>
          <a:xfrm>
            <a:off x="628650" y="0"/>
            <a:ext cx="7886700" cy="1254035"/>
          </a:xfrm>
        </p:spPr>
        <p:txBody>
          <a:bodyPr>
            <a:normAutofit/>
          </a:bodyPr>
          <a:lstStyle/>
          <a:p>
            <a:pPr algn="ctr"/>
            <a:r>
              <a:rPr lang="en-US" sz="2800" b="1" dirty="0"/>
              <a:t>Who, in terms of the Military Veterans Act, is designated to establish SANMVA?</a:t>
            </a:r>
          </a:p>
        </p:txBody>
      </p:sp>
    </p:spTree>
    <p:extLst>
      <p:ext uri="{BB962C8B-B14F-4D97-AF65-F5344CB8AC3E}">
        <p14:creationId xmlns:p14="http://schemas.microsoft.com/office/powerpoint/2010/main" xmlns="" val="2571181757"/>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17678</TotalTime>
  <Words>2543</Words>
  <Application>Microsoft Office PowerPoint</Application>
  <PresentationFormat>On-screen Show (4:3)</PresentationFormat>
  <Paragraphs>396</Paragraphs>
  <Slides>20</Slides>
  <Notes>8</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Retrospect</vt:lpstr>
      <vt:lpstr>        PROGRESS REPORT TO THE PRESIDENTIAL TASK TEAM ON MILITARY VETERANS REGARDING THE ADVANCEMENT OF MILITARY VETERANS’ AFFAIRS  AS AT  30 APRIL 2022</vt:lpstr>
      <vt:lpstr>DMV’S CAPACITY TO DISBURSE  BENEFITS AS CONTEMPLATED IN SEC 11 OF THE MILITARY VETERANS ACT </vt:lpstr>
      <vt:lpstr>THE IMPACT OF WORK-STREAMS ON THE DMV</vt:lpstr>
      <vt:lpstr>ON WHAT LEVELS ARE THEY AND FROM WHERE IN THE ORGANISATIONAL STRUCTURE ARE THEY DEPLOYED?</vt:lpstr>
      <vt:lpstr>TYPE OF TRANSGRESSIONS</vt:lpstr>
      <vt:lpstr>TYPE OF TRANSGRESSIONS (continues)</vt:lpstr>
      <vt:lpstr>PROGRESS REGARADING THE DISCIPLINARY PROCESS</vt:lpstr>
      <vt:lpstr>IMPROVING SERVICE DELIVERY</vt:lpstr>
      <vt:lpstr>Who, in terms of the Military Veterans Act, is designated to establish SANMVA?</vt:lpstr>
      <vt:lpstr>In law, who must perform the duties of SANMVA when SANMVA is not operational?</vt:lpstr>
      <vt:lpstr>What plans have been put in place to install SANMVA?</vt:lpstr>
      <vt:lpstr>Slide 12</vt:lpstr>
      <vt:lpstr>Slide 13</vt:lpstr>
      <vt:lpstr>Slide 14</vt:lpstr>
      <vt:lpstr>SKILLS DEVELOPMENT: ICT TRAINING</vt:lpstr>
      <vt:lpstr>Slide 16</vt:lpstr>
      <vt:lpstr>Slide 17</vt:lpstr>
      <vt:lpstr>Slide 18</vt:lpstr>
      <vt:lpstr>Slide 19</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Monique</cp:lastModifiedBy>
  <cp:revision>271</cp:revision>
  <cp:lastPrinted>2022-03-17T12:36:51Z</cp:lastPrinted>
  <dcterms:created xsi:type="dcterms:W3CDTF">2020-01-30T15:33:37Z</dcterms:created>
  <dcterms:modified xsi:type="dcterms:W3CDTF">2022-06-01T08:16:20Z</dcterms:modified>
</cp:coreProperties>
</file>