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charts/style4.xml" ContentType="application/vnd.ms-office.chartstyle+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7">
  <p:sldMasterIdLst>
    <p:sldMasterId id="2147483648" r:id="rId1"/>
  </p:sldMasterIdLst>
  <p:notesMasterIdLst>
    <p:notesMasterId r:id="rId31"/>
  </p:notesMasterIdLst>
  <p:handoutMasterIdLst>
    <p:handoutMasterId r:id="rId32"/>
  </p:handoutMasterIdLst>
  <p:sldIdLst>
    <p:sldId id="256" r:id="rId2"/>
    <p:sldId id="531" r:id="rId3"/>
    <p:sldId id="517" r:id="rId4"/>
    <p:sldId id="2147376028" r:id="rId5"/>
    <p:sldId id="565" r:id="rId6"/>
    <p:sldId id="597" r:id="rId7"/>
    <p:sldId id="571" r:id="rId8"/>
    <p:sldId id="532" r:id="rId9"/>
    <p:sldId id="557" r:id="rId10"/>
    <p:sldId id="546" r:id="rId11"/>
    <p:sldId id="547" r:id="rId12"/>
    <p:sldId id="562" r:id="rId13"/>
    <p:sldId id="573" r:id="rId14"/>
    <p:sldId id="545" r:id="rId15"/>
    <p:sldId id="558" r:id="rId16"/>
    <p:sldId id="2147376029" r:id="rId17"/>
    <p:sldId id="2147376030" r:id="rId18"/>
    <p:sldId id="2147376031" r:id="rId19"/>
    <p:sldId id="2147376032" r:id="rId20"/>
    <p:sldId id="2147376034" r:id="rId21"/>
    <p:sldId id="583" r:id="rId22"/>
    <p:sldId id="577" r:id="rId23"/>
    <p:sldId id="593" r:id="rId24"/>
    <p:sldId id="599" r:id="rId25"/>
    <p:sldId id="590" r:id="rId26"/>
    <p:sldId id="591" r:id="rId27"/>
    <p:sldId id="2147376036" r:id="rId28"/>
    <p:sldId id="2147376035" r:id="rId29"/>
    <p:sldId id="54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neo Mmako" initials="DM" lastIdx="2" clrIdx="0">
    <p:extLst>
      <p:ext uri="{19B8F6BF-5375-455C-9EA6-DF929625EA0E}">
        <p15:presenceInfo xmlns:p15="http://schemas.microsoft.com/office/powerpoint/2012/main" xmlns="" userId="S-1-5-21-3533553457-421781099-1673888754-11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04" autoAdjust="0"/>
    <p:restoredTop sz="94364" autoAdjust="0"/>
  </p:normalViewPr>
  <p:slideViewPr>
    <p:cSldViewPr snapToGrid="0" snapToObjects="1">
      <p:cViewPr varScale="1">
        <p:scale>
          <a:sx n="26" d="100"/>
          <a:sy n="26" d="100"/>
        </p:scale>
        <p:origin x="-492" y="-84"/>
      </p:cViewPr>
      <p:guideLst>
        <p:guide orient="horz" pos="2160"/>
        <p:guide pos="3840"/>
      </p:guideLst>
    </p:cSldViewPr>
  </p:slideViewPr>
  <p:notesTextViewPr>
    <p:cViewPr>
      <p:scale>
        <a:sx n="1" d="1"/>
        <a:sy n="1" d="1"/>
      </p:scale>
      <p:origin x="0" y="0"/>
    </p:cViewPr>
  </p:notesTextViewPr>
  <p:sorterViewPr>
    <p:cViewPr>
      <p:scale>
        <a:sx n="100" d="100"/>
        <a:sy n="100" d="100"/>
      </p:scale>
      <p:origin x="0" y="-684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ZA" b="1"/>
              <a:t>National Overview of top 5 categories</a:t>
            </a:r>
          </a:p>
        </c:rich>
      </c:tx>
      <c:spPr>
        <a:noFill/>
        <a:ln>
          <a:noFill/>
        </a:ln>
        <a:effectLst/>
      </c:spPr>
    </c:title>
    <c:plotArea>
      <c:layout>
        <c:manualLayout>
          <c:layoutTarget val="inner"/>
          <c:xMode val="edge"/>
          <c:yMode val="edge"/>
          <c:x val="8.3031753872473718E-2"/>
          <c:y val="0.16663920022516493"/>
          <c:w val="0.83629636920384953"/>
          <c:h val="0.51327099737532811"/>
        </c:manualLayout>
      </c:layout>
      <c:barChart>
        <c:barDir val="col"/>
        <c:grouping val="clustered"/>
        <c:dLbls/>
        <c:gapWidth val="219"/>
        <c:overlap val="-27"/>
        <c:axId val="97819648"/>
        <c:axId val="97432320"/>
      </c:barChart>
      <c:catAx>
        <c:axId val="9781964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7432320"/>
        <c:crosses val="autoZero"/>
        <c:auto val="1"/>
        <c:lblAlgn val="ctr"/>
        <c:lblOffset val="100"/>
      </c:catAx>
      <c:valAx>
        <c:axId val="97432320"/>
        <c:scaling>
          <c:orientation val="minMax"/>
        </c:scaling>
        <c:axPos val="l"/>
        <c:numFmt formatCode="General" sourceLinked="1"/>
        <c:maj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7819648"/>
        <c:crosses val="autoZero"/>
        <c:crossBetween val="between"/>
      </c:valAx>
      <c:spPr>
        <a:noFill/>
        <a:ln w="25400">
          <a:noFill/>
        </a:ln>
        <a:effectLst/>
      </c:spPr>
    </c:plotArea>
    <c:plotVisOnly val="1"/>
    <c:dispBlanksAs val="gap"/>
  </c:chart>
  <c:spPr>
    <a:noFill/>
    <a:ln>
      <a:noFill/>
    </a:ln>
    <a:effectLst/>
  </c:spPr>
  <c:txPr>
    <a:bodyPr/>
    <a:lstStyle/>
    <a:p>
      <a:pPr>
        <a:defRPr sz="20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ZA" b="1"/>
              <a:t>National</a:t>
            </a:r>
            <a:r>
              <a:rPr lang="en-ZA" b="1" baseline="0"/>
              <a:t> Departments top 5 categories</a:t>
            </a:r>
            <a:endParaRPr lang="en-ZA" b="1"/>
          </a:p>
        </c:rich>
      </c:tx>
      <c:layout>
        <c:manualLayout>
          <c:xMode val="edge"/>
          <c:yMode val="edge"/>
          <c:x val="0.19226377952755905"/>
          <c:y val="1.8518518518518521E-2"/>
        </c:manualLayout>
      </c:layout>
      <c:spPr>
        <a:noFill/>
        <a:ln>
          <a:noFill/>
        </a:ln>
        <a:effectLst/>
      </c:spPr>
    </c:title>
    <c:plotArea>
      <c:layout>
        <c:manualLayout>
          <c:layoutTarget val="inner"/>
          <c:xMode val="edge"/>
          <c:yMode val="edge"/>
          <c:x val="7.6469852164255808E-2"/>
          <c:y val="0.17682899378739644"/>
          <c:w val="0.83629636920384953"/>
          <c:h val="0.51327099737532811"/>
        </c:manualLayout>
      </c:layout>
      <c:barChart>
        <c:barDir val="col"/>
        <c:grouping val="clustered"/>
        <c:ser>
          <c:idx val="0"/>
          <c:order val="0"/>
          <c:tx>
            <c:strRef>
              <c:f>Provinces!$L$14</c:f>
              <c:strCache>
                <c:ptCount val="1"/>
                <c:pt idx="0">
                  <c:v>No. of Complaints</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Provinces!$K$15:$K$19</c:f>
              <c:strCache>
                <c:ptCount val="5"/>
                <c:pt idx="0">
                  <c:v>Social benefits</c:v>
                </c:pt>
                <c:pt idx="1">
                  <c:v>Birth</c:v>
                </c:pt>
                <c:pt idx="2">
                  <c:v>Citizenship</c:v>
                </c:pt>
                <c:pt idx="3">
                  <c:v>Information from government</c:v>
                </c:pt>
                <c:pt idx="4">
                  <c:v>Other</c:v>
                </c:pt>
              </c:strCache>
            </c:strRef>
          </c:cat>
          <c:val>
            <c:numRef>
              <c:f>Provinces!$L$15:$L$19</c:f>
              <c:numCache>
                <c:formatCode>General</c:formatCode>
                <c:ptCount val="5"/>
                <c:pt idx="0">
                  <c:v>202</c:v>
                </c:pt>
                <c:pt idx="1">
                  <c:v>100</c:v>
                </c:pt>
                <c:pt idx="2">
                  <c:v>95</c:v>
                </c:pt>
                <c:pt idx="3">
                  <c:v>66</c:v>
                </c:pt>
                <c:pt idx="4">
                  <c:v>58</c:v>
                </c:pt>
              </c:numCache>
            </c:numRef>
          </c:val>
          <c:extLst xmlns:c16r2="http://schemas.microsoft.com/office/drawing/2015/06/chart">
            <c:ext xmlns:c16="http://schemas.microsoft.com/office/drawing/2014/chart" uri="{C3380CC4-5D6E-409C-BE32-E72D297353CC}">
              <c16:uniqueId val="{00000000-A588-4994-AE7D-5762C5C133FC}"/>
            </c:ext>
          </c:extLst>
        </c:ser>
        <c:dLbls/>
        <c:gapWidth val="219"/>
        <c:overlap val="-27"/>
        <c:axId val="98320384"/>
        <c:axId val="98321920"/>
      </c:barChart>
      <c:lineChart>
        <c:grouping val="standard"/>
        <c:ser>
          <c:idx val="1"/>
          <c:order val="1"/>
          <c:tx>
            <c:strRef>
              <c:f>Provinces!$M$14</c:f>
              <c:strCache>
                <c:ptCount val="1"/>
                <c:pt idx="0">
                  <c:v>%</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Provinces!$K$15:$K$19</c:f>
              <c:strCache>
                <c:ptCount val="5"/>
                <c:pt idx="0">
                  <c:v>Social benefits</c:v>
                </c:pt>
                <c:pt idx="1">
                  <c:v>Birth</c:v>
                </c:pt>
                <c:pt idx="2">
                  <c:v>Citizenship</c:v>
                </c:pt>
                <c:pt idx="3">
                  <c:v>Information from government</c:v>
                </c:pt>
                <c:pt idx="4">
                  <c:v>Other</c:v>
                </c:pt>
              </c:strCache>
            </c:strRef>
          </c:cat>
          <c:val>
            <c:numRef>
              <c:f>Provinces!$M$15:$M$19</c:f>
              <c:numCache>
                <c:formatCode>0%</c:formatCode>
                <c:ptCount val="5"/>
                <c:pt idx="0">
                  <c:v>0.23</c:v>
                </c:pt>
                <c:pt idx="1">
                  <c:v>0.11</c:v>
                </c:pt>
                <c:pt idx="2">
                  <c:v>0.11</c:v>
                </c:pt>
                <c:pt idx="3">
                  <c:v>7.0000000000000021E-2</c:v>
                </c:pt>
                <c:pt idx="4">
                  <c:v>7.0000000000000021E-2</c:v>
                </c:pt>
              </c:numCache>
            </c:numRef>
          </c:val>
          <c:extLst xmlns:c16r2="http://schemas.microsoft.com/office/drawing/2015/06/chart">
            <c:ext xmlns:c16="http://schemas.microsoft.com/office/drawing/2014/chart" uri="{C3380CC4-5D6E-409C-BE32-E72D297353CC}">
              <c16:uniqueId val="{00000001-A588-4994-AE7D-5762C5C133FC}"/>
            </c:ext>
          </c:extLst>
        </c:ser>
        <c:dLbls/>
        <c:marker val="1"/>
        <c:axId val="98337536"/>
        <c:axId val="98323456"/>
      </c:lineChart>
      <c:catAx>
        <c:axId val="9832038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321920"/>
        <c:crosses val="autoZero"/>
        <c:auto val="1"/>
        <c:lblAlgn val="ctr"/>
        <c:lblOffset val="100"/>
      </c:catAx>
      <c:valAx>
        <c:axId val="98321920"/>
        <c:scaling>
          <c:orientation val="minMax"/>
        </c:scaling>
        <c:axPos val="l"/>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320384"/>
        <c:crosses val="autoZero"/>
        <c:crossBetween val="between"/>
      </c:valAx>
      <c:valAx>
        <c:axId val="98323456"/>
        <c:scaling>
          <c:orientation val="minMax"/>
        </c:scaling>
        <c:axPos val="r"/>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337536"/>
        <c:crosses val="max"/>
        <c:crossBetween val="between"/>
      </c:valAx>
      <c:catAx>
        <c:axId val="98337536"/>
        <c:scaling>
          <c:orientation val="minMax"/>
        </c:scaling>
        <c:delete val="1"/>
        <c:axPos val="b"/>
        <c:numFmt formatCode="General" sourceLinked="1"/>
        <c:majorTickMark val="none"/>
        <c:tickLblPos val="none"/>
        <c:crossAx val="98323456"/>
        <c:crosses val="autoZero"/>
        <c:auto val="1"/>
        <c:lblAlgn val="ctr"/>
        <c:lblOffset val="100"/>
      </c:catAx>
      <c:spPr>
        <a:noFill/>
        <a:ln w="25400">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ZA" b="1"/>
              <a:t>Provinces top 5 issues</a:t>
            </a:r>
          </a:p>
        </c:rich>
      </c:tx>
      <c:layout>
        <c:manualLayout>
          <c:xMode val="edge"/>
          <c:yMode val="edge"/>
          <c:x val="0.30352077865266858"/>
          <c:y val="3.2407407407407413E-2"/>
        </c:manualLayout>
      </c:layout>
      <c:spPr>
        <a:noFill/>
        <a:ln>
          <a:noFill/>
        </a:ln>
        <a:effectLst/>
      </c:spPr>
    </c:title>
    <c:plotArea>
      <c:layout>
        <c:manualLayout>
          <c:layoutTarget val="inner"/>
          <c:xMode val="edge"/>
          <c:yMode val="edge"/>
          <c:x val="6.2328382247673592E-2"/>
          <c:y val="0.10689814814814814"/>
          <c:w val="0.83629636920384953"/>
          <c:h val="0.51327099737532811"/>
        </c:manualLayout>
      </c:layout>
      <c:barChart>
        <c:barDir val="col"/>
        <c:grouping val="clustered"/>
        <c:ser>
          <c:idx val="0"/>
          <c:order val="0"/>
          <c:tx>
            <c:strRef>
              <c:f>Provinces!$B$27</c:f>
              <c:strCache>
                <c:ptCount val="1"/>
                <c:pt idx="0">
                  <c:v>No. of Complaints</c:v>
                </c:pt>
              </c:strCache>
            </c:strRef>
          </c:tx>
          <c:spPr>
            <a:solidFill>
              <a:schemeClr val="accent1"/>
            </a:solidFill>
            <a:ln>
              <a:noFill/>
            </a:ln>
            <a:effectLst/>
          </c:spPr>
          <c:cat>
            <c:strRef>
              <c:f>Provinces!$A$28:$A$32</c:f>
              <c:strCache>
                <c:ptCount val="5"/>
                <c:pt idx="0">
                  <c:v>A place to live</c:v>
                </c:pt>
                <c:pt idx="1">
                  <c:v>Water for household use</c:v>
                </c:pt>
                <c:pt idx="2">
                  <c:v>Information from government</c:v>
                </c:pt>
                <c:pt idx="3">
                  <c:v>Electricity</c:v>
                </c:pt>
                <c:pt idx="4">
                  <c:v>Employment / World of work</c:v>
                </c:pt>
              </c:strCache>
            </c:strRef>
          </c:cat>
          <c:val>
            <c:numRef>
              <c:f>Provinces!$B$28:$B$32</c:f>
            </c:numRef>
          </c:val>
          <c:extLst xmlns:c16r2="http://schemas.microsoft.com/office/drawing/2015/06/chart">
            <c:ext xmlns:c16="http://schemas.microsoft.com/office/drawing/2014/chart" uri="{C3380CC4-5D6E-409C-BE32-E72D297353CC}">
              <c16:uniqueId val="{00000000-790C-483B-862D-38ADC79FC52B}"/>
            </c:ext>
          </c:extLst>
        </c:ser>
        <c:ser>
          <c:idx val="1"/>
          <c:order val="1"/>
          <c:tx>
            <c:strRef>
              <c:f>Provinces!$C$27</c:f>
              <c:strCache>
                <c:ptCount val="1"/>
                <c:pt idx="0">
                  <c:v>total 1844</c:v>
                </c:pt>
              </c:strCache>
            </c:strRef>
          </c:tx>
          <c:spPr>
            <a:solidFill>
              <a:schemeClr val="accent2"/>
            </a:solidFill>
            <a:ln>
              <a:noFill/>
            </a:ln>
            <a:effectLst/>
          </c:spPr>
          <c:cat>
            <c:strRef>
              <c:f>Provinces!$A$28:$A$32</c:f>
              <c:strCache>
                <c:ptCount val="5"/>
                <c:pt idx="0">
                  <c:v>A place to live</c:v>
                </c:pt>
                <c:pt idx="1">
                  <c:v>Water for household use</c:v>
                </c:pt>
                <c:pt idx="2">
                  <c:v>Information from government</c:v>
                </c:pt>
                <c:pt idx="3">
                  <c:v>Electricity</c:v>
                </c:pt>
                <c:pt idx="4">
                  <c:v>Employment / World of work</c:v>
                </c:pt>
              </c:strCache>
            </c:strRef>
          </c:cat>
          <c:val>
            <c:numRef>
              <c:f>Provinces!$C$28:$C$32</c:f>
            </c:numRef>
          </c:val>
          <c:extLst xmlns:c16r2="http://schemas.microsoft.com/office/drawing/2015/06/chart">
            <c:ext xmlns:c16="http://schemas.microsoft.com/office/drawing/2014/chart" uri="{C3380CC4-5D6E-409C-BE32-E72D297353CC}">
              <c16:uniqueId val="{00000001-790C-483B-862D-38ADC79FC52B}"/>
            </c:ext>
          </c:extLst>
        </c:ser>
        <c:ser>
          <c:idx val="2"/>
          <c:order val="2"/>
          <c:tx>
            <c:strRef>
              <c:f>Provinces!$D$27</c:f>
              <c:strCache>
                <c:ptCount val="1"/>
              </c:strCache>
            </c:strRef>
          </c:tx>
          <c:spPr>
            <a:solidFill>
              <a:schemeClr val="accent3"/>
            </a:solidFill>
            <a:ln>
              <a:noFill/>
            </a:ln>
            <a:effectLst/>
          </c:spPr>
          <c:cat>
            <c:strRef>
              <c:f>Provinces!$A$28:$A$32</c:f>
              <c:strCache>
                <c:ptCount val="5"/>
                <c:pt idx="0">
                  <c:v>A place to live</c:v>
                </c:pt>
                <c:pt idx="1">
                  <c:v>Water for household use</c:v>
                </c:pt>
                <c:pt idx="2">
                  <c:v>Information from government</c:v>
                </c:pt>
                <c:pt idx="3">
                  <c:v>Electricity</c:v>
                </c:pt>
                <c:pt idx="4">
                  <c:v>Employment / World of work</c:v>
                </c:pt>
              </c:strCache>
            </c:strRef>
          </c:cat>
          <c:val>
            <c:numRef>
              <c:f>Provinces!$D$28:$D$32</c:f>
            </c:numRef>
          </c:val>
          <c:extLst xmlns:c16r2="http://schemas.microsoft.com/office/drawing/2015/06/chart">
            <c:ext xmlns:c16="http://schemas.microsoft.com/office/drawing/2014/chart" uri="{C3380CC4-5D6E-409C-BE32-E72D297353CC}">
              <c16:uniqueId val="{00000002-790C-483B-862D-38ADC79FC52B}"/>
            </c:ext>
          </c:extLst>
        </c:ser>
        <c:ser>
          <c:idx val="3"/>
          <c:order val="3"/>
          <c:tx>
            <c:strRef>
              <c:f>Provinces!$E$27</c:f>
              <c:strCache>
                <c:ptCount val="1"/>
                <c:pt idx="0">
                  <c:v>Total calls</c:v>
                </c:pt>
              </c:strCache>
            </c:strRef>
          </c:tx>
          <c:spPr>
            <a:solidFill>
              <a:schemeClr val="accent1">
                <a:lumMod val="75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Provinces!$A$28:$A$32</c:f>
              <c:strCache>
                <c:ptCount val="5"/>
                <c:pt idx="0">
                  <c:v>A place to live</c:v>
                </c:pt>
                <c:pt idx="1">
                  <c:v>Water for household use</c:v>
                </c:pt>
                <c:pt idx="2">
                  <c:v>Information from government</c:v>
                </c:pt>
                <c:pt idx="3">
                  <c:v>Electricity</c:v>
                </c:pt>
                <c:pt idx="4">
                  <c:v>Employment / World of work</c:v>
                </c:pt>
              </c:strCache>
            </c:strRef>
          </c:cat>
          <c:val>
            <c:numRef>
              <c:f>Provinces!$E$28:$E$32</c:f>
              <c:numCache>
                <c:formatCode>General</c:formatCode>
                <c:ptCount val="5"/>
                <c:pt idx="0">
                  <c:v>179</c:v>
                </c:pt>
                <c:pt idx="1">
                  <c:v>70</c:v>
                </c:pt>
                <c:pt idx="2">
                  <c:v>69</c:v>
                </c:pt>
                <c:pt idx="3">
                  <c:v>44</c:v>
                </c:pt>
                <c:pt idx="4">
                  <c:v>44</c:v>
                </c:pt>
              </c:numCache>
            </c:numRef>
          </c:val>
          <c:extLst xmlns:c16r2="http://schemas.microsoft.com/office/drawing/2015/06/chart">
            <c:ext xmlns:c16="http://schemas.microsoft.com/office/drawing/2014/chart" uri="{C3380CC4-5D6E-409C-BE32-E72D297353CC}">
              <c16:uniqueId val="{00000003-790C-483B-862D-38ADC79FC52B}"/>
            </c:ext>
          </c:extLst>
        </c:ser>
        <c:dLbls/>
        <c:gapWidth val="219"/>
        <c:overlap val="-27"/>
        <c:axId val="98436224"/>
        <c:axId val="98437760"/>
      </c:barChart>
      <c:lineChart>
        <c:grouping val="standard"/>
        <c:ser>
          <c:idx val="4"/>
          <c:order val="4"/>
          <c:tx>
            <c:strRef>
              <c:f>Provinces!$F$27</c:f>
              <c:strCache>
                <c:ptCount val="1"/>
                <c:pt idx="0">
                  <c:v>%</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Provinces!$A$28:$A$32</c:f>
              <c:strCache>
                <c:ptCount val="5"/>
                <c:pt idx="0">
                  <c:v>A place to live</c:v>
                </c:pt>
                <c:pt idx="1">
                  <c:v>Water for household use</c:v>
                </c:pt>
                <c:pt idx="2">
                  <c:v>Information from government</c:v>
                </c:pt>
                <c:pt idx="3">
                  <c:v>Electricity</c:v>
                </c:pt>
                <c:pt idx="4">
                  <c:v>Employment / World of work</c:v>
                </c:pt>
              </c:strCache>
            </c:strRef>
          </c:cat>
          <c:val>
            <c:numRef>
              <c:f>Provinces!$F$28:$F$32</c:f>
              <c:numCache>
                <c:formatCode>0%</c:formatCode>
                <c:ptCount val="5"/>
                <c:pt idx="0">
                  <c:v>0.32000000000000006</c:v>
                </c:pt>
                <c:pt idx="1">
                  <c:v>0.13</c:v>
                </c:pt>
                <c:pt idx="2">
                  <c:v>0.12000000000000001</c:v>
                </c:pt>
                <c:pt idx="3">
                  <c:v>8.0000000000000016E-2</c:v>
                </c:pt>
                <c:pt idx="4">
                  <c:v>8.0000000000000016E-2</c:v>
                </c:pt>
              </c:numCache>
            </c:numRef>
          </c:val>
          <c:extLst xmlns:c16r2="http://schemas.microsoft.com/office/drawing/2015/06/chart">
            <c:ext xmlns:c16="http://schemas.microsoft.com/office/drawing/2014/chart" uri="{C3380CC4-5D6E-409C-BE32-E72D297353CC}">
              <c16:uniqueId val="{00000004-790C-483B-862D-38ADC79FC52B}"/>
            </c:ext>
          </c:extLst>
        </c:ser>
        <c:dLbls/>
        <c:marker val="1"/>
        <c:axId val="98449280"/>
        <c:axId val="98447744"/>
      </c:lineChart>
      <c:catAx>
        <c:axId val="9843622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437760"/>
        <c:crosses val="autoZero"/>
        <c:auto val="1"/>
        <c:lblAlgn val="ctr"/>
        <c:lblOffset val="100"/>
      </c:catAx>
      <c:valAx>
        <c:axId val="98437760"/>
        <c:scaling>
          <c:orientation val="minMax"/>
        </c:scaling>
        <c:axPos val="l"/>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436224"/>
        <c:crosses val="autoZero"/>
        <c:crossBetween val="between"/>
      </c:valAx>
      <c:valAx>
        <c:axId val="98447744"/>
        <c:scaling>
          <c:orientation val="minMax"/>
        </c:scaling>
        <c:axPos val="r"/>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449280"/>
        <c:crosses val="max"/>
        <c:crossBetween val="between"/>
      </c:valAx>
      <c:catAx>
        <c:axId val="98449280"/>
        <c:scaling>
          <c:orientation val="minMax"/>
        </c:scaling>
        <c:delete val="1"/>
        <c:axPos val="b"/>
        <c:numFmt formatCode="General" sourceLinked="1"/>
        <c:majorTickMark val="none"/>
        <c:tickLblPos val="none"/>
        <c:crossAx val="98447744"/>
        <c:crosses val="autoZero"/>
        <c:auto val="1"/>
        <c:lblAlgn val="ctr"/>
        <c:lblOffset val="100"/>
      </c:cat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ZA" b="1"/>
              <a:t>National Overview of top 5 categories</a:t>
            </a:r>
          </a:p>
        </c:rich>
      </c:tx>
      <c:spPr>
        <a:noFill/>
        <a:ln>
          <a:noFill/>
        </a:ln>
        <a:effectLst/>
      </c:spPr>
    </c:title>
    <c:plotArea>
      <c:layout>
        <c:manualLayout>
          <c:layoutTarget val="inner"/>
          <c:xMode val="edge"/>
          <c:yMode val="edge"/>
          <c:x val="8.3031753872473704E-2"/>
          <c:y val="0.1666392002251649"/>
          <c:w val="0.83629636920384953"/>
          <c:h val="0.51327099737532811"/>
        </c:manualLayout>
      </c:layout>
      <c:barChart>
        <c:barDir val="col"/>
        <c:grouping val="clustered"/>
        <c:dLbls/>
        <c:gapWidth val="219"/>
        <c:overlap val="-27"/>
        <c:axId val="103976960"/>
        <c:axId val="103978496"/>
      </c:barChart>
      <c:catAx>
        <c:axId val="10397696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3978496"/>
        <c:crosses val="autoZero"/>
        <c:auto val="1"/>
        <c:lblAlgn val="ctr"/>
        <c:lblOffset val="100"/>
      </c:catAx>
      <c:valAx>
        <c:axId val="103978496"/>
        <c:scaling>
          <c:orientation val="minMax"/>
        </c:scaling>
        <c:axPos val="l"/>
        <c:numFmt formatCode="General" sourceLinked="1"/>
        <c:maj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3976960"/>
        <c:crosses val="autoZero"/>
        <c:crossBetween val="between"/>
      </c:valAx>
      <c:spPr>
        <a:noFill/>
        <a:ln w="25400">
          <a:noFill/>
        </a:ln>
        <a:effectLst/>
      </c:spPr>
    </c:plotArea>
    <c:plotVisOnly val="1"/>
    <c:dispBlanksAs val="gap"/>
  </c:chart>
  <c:spPr>
    <a:noFill/>
    <a:ln>
      <a:noFill/>
    </a:ln>
    <a:effectLst/>
  </c:spPr>
  <c:txPr>
    <a:bodyPr/>
    <a:lstStyle/>
    <a:p>
      <a:pPr>
        <a:defRPr sz="2000"/>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D6874C-5CF7-4D45-8A20-2315AD4E070C}" type="datetimeFigureOut">
              <a:rPr lang="en-ZA" smtClean="0"/>
              <a:pPr/>
              <a:t>2022/06/02</a:t>
            </a:fld>
            <a:endParaRPr lang="en-Z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354D59-FEE5-42C3-982E-458A7F658782}" type="slidenum">
              <a:rPr lang="en-ZA" smtClean="0"/>
              <a:pPr/>
              <a:t>‹#›</a:t>
            </a:fld>
            <a:endParaRPr lang="en-ZA"/>
          </a:p>
        </p:txBody>
      </p:sp>
    </p:spTree>
    <p:extLst>
      <p:ext uri="{BB962C8B-B14F-4D97-AF65-F5344CB8AC3E}">
        <p14:creationId xmlns:p14="http://schemas.microsoft.com/office/powerpoint/2010/main" xmlns="" val="131527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289DCF-C770-3A4E-AFDB-6054DB70FEED}" type="datetimeFigureOut">
              <a:rPr lang="en-US" smtClean="0"/>
              <a:pPr/>
              <a:t>6/2/2022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67B455-9BFE-2849-877D-8FA850081417}" type="slidenum">
              <a:rPr lang="en-US" smtClean="0"/>
              <a:pPr/>
              <a:t>‹#›</a:t>
            </a:fld>
            <a:endParaRPr lang="en-US"/>
          </a:p>
        </p:txBody>
      </p:sp>
    </p:spTree>
    <p:extLst>
      <p:ext uri="{BB962C8B-B14F-4D97-AF65-F5344CB8AC3E}">
        <p14:creationId xmlns:p14="http://schemas.microsoft.com/office/powerpoint/2010/main" xmlns="" val="1368226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67B455-9BFE-2849-877D-8FA850081417}" type="slidenum">
              <a:rPr lang="en-US" smtClean="0"/>
              <a:pPr/>
              <a:t>1</a:t>
            </a:fld>
            <a:endParaRPr lang="en-US" dirty="0"/>
          </a:p>
        </p:txBody>
      </p:sp>
    </p:spTree>
    <p:extLst>
      <p:ext uri="{BB962C8B-B14F-4D97-AF65-F5344CB8AC3E}">
        <p14:creationId xmlns:p14="http://schemas.microsoft.com/office/powerpoint/2010/main" xmlns="" val="539618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5496A6-D980-264D-9E34-8932425844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731314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5496A6-D980-264D-9E34-8932425844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607503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5496A6-D980-264D-9E34-8932425844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567338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684D6E-C4CA-7942-A07D-70245582F10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1C5F4DC6-390F-114D-A509-6F9755D1A5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8CDFE1E3-C106-A345-8AF0-F7CD792EA22A}"/>
              </a:ext>
            </a:extLst>
          </p:cNvPr>
          <p:cNvSpPr>
            <a:spLocks noGrp="1"/>
          </p:cNvSpPr>
          <p:nvPr>
            <p:ph type="dt" sz="half" idx="10"/>
          </p:nvPr>
        </p:nvSpPr>
        <p:spPr/>
        <p:txBody>
          <a:bodyPr/>
          <a:lstStyle/>
          <a:p>
            <a:fld id="{9BF606F1-05A7-41ED-A23F-526802C1361E}" type="datetime1">
              <a:rPr lang="en-ZA" smtClean="0"/>
              <a:pPr/>
              <a:t>2022/06/02</a:t>
            </a:fld>
            <a:endParaRPr lang="en-US"/>
          </a:p>
        </p:txBody>
      </p:sp>
      <p:sp>
        <p:nvSpPr>
          <p:cNvPr id="5" name="Footer Placeholder 4">
            <a:extLst>
              <a:ext uri="{FF2B5EF4-FFF2-40B4-BE49-F238E27FC236}">
                <a16:creationId xmlns:a16="http://schemas.microsoft.com/office/drawing/2014/main" xmlns="" id="{2A06ED74-6A52-B849-8992-E3AE37E91D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4C66AB9-2504-4248-BCB5-1CCDC227BD84}"/>
              </a:ext>
            </a:extLst>
          </p:cNvPr>
          <p:cNvSpPr>
            <a:spLocks noGrp="1"/>
          </p:cNvSpPr>
          <p:nvPr>
            <p:ph type="sldNum" sz="quarter" idx="12"/>
          </p:nvPr>
        </p:nvSpPr>
        <p:spPr/>
        <p:txBody>
          <a:bodyPr/>
          <a:lstStyle/>
          <a:p>
            <a:fld id="{95FF726A-95AE-6B41-97AB-D94A4BA786EF}" type="slidenum">
              <a:rPr lang="en-US" smtClean="0"/>
              <a:pPr/>
              <a:t>‹#›</a:t>
            </a:fld>
            <a:endParaRPr lang="en-US"/>
          </a:p>
        </p:txBody>
      </p:sp>
    </p:spTree>
    <p:extLst>
      <p:ext uri="{BB962C8B-B14F-4D97-AF65-F5344CB8AC3E}">
        <p14:creationId xmlns:p14="http://schemas.microsoft.com/office/powerpoint/2010/main" xmlns="" val="1448906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07DFDC-04DD-B94C-B557-6CDE28C072E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29B21F79-15EF-DC43-BFF2-47C6147E34E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94B26C44-19C3-BA49-9583-544120C22696}"/>
              </a:ext>
            </a:extLst>
          </p:cNvPr>
          <p:cNvSpPr>
            <a:spLocks noGrp="1"/>
          </p:cNvSpPr>
          <p:nvPr>
            <p:ph type="dt" sz="half" idx="10"/>
          </p:nvPr>
        </p:nvSpPr>
        <p:spPr/>
        <p:txBody>
          <a:bodyPr/>
          <a:lstStyle/>
          <a:p>
            <a:fld id="{08ED38A2-FAC9-4CA1-86DF-60721C01B2B5}" type="datetime1">
              <a:rPr lang="en-ZA" smtClean="0"/>
              <a:pPr/>
              <a:t>2022/06/02</a:t>
            </a:fld>
            <a:endParaRPr lang="en-US"/>
          </a:p>
        </p:txBody>
      </p:sp>
      <p:sp>
        <p:nvSpPr>
          <p:cNvPr id="5" name="Footer Placeholder 4">
            <a:extLst>
              <a:ext uri="{FF2B5EF4-FFF2-40B4-BE49-F238E27FC236}">
                <a16:creationId xmlns:a16="http://schemas.microsoft.com/office/drawing/2014/main" xmlns="" id="{CCCB75BE-8430-F448-BB90-ED63DC2135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2EF983C-9175-FB44-B60C-AC8E5DBBF393}"/>
              </a:ext>
            </a:extLst>
          </p:cNvPr>
          <p:cNvSpPr>
            <a:spLocks noGrp="1"/>
          </p:cNvSpPr>
          <p:nvPr>
            <p:ph type="sldNum" sz="quarter" idx="12"/>
          </p:nvPr>
        </p:nvSpPr>
        <p:spPr/>
        <p:txBody>
          <a:bodyPr/>
          <a:lstStyle/>
          <a:p>
            <a:fld id="{95FF726A-95AE-6B41-97AB-D94A4BA786EF}" type="slidenum">
              <a:rPr lang="en-US" smtClean="0"/>
              <a:pPr/>
              <a:t>‹#›</a:t>
            </a:fld>
            <a:endParaRPr lang="en-US"/>
          </a:p>
        </p:txBody>
      </p:sp>
    </p:spTree>
    <p:extLst>
      <p:ext uri="{BB962C8B-B14F-4D97-AF65-F5344CB8AC3E}">
        <p14:creationId xmlns:p14="http://schemas.microsoft.com/office/powerpoint/2010/main" xmlns="" val="3588120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9CA14B8-36DD-E24D-98D2-D9EA6A536A9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E7D237F1-EB38-1847-BDDA-7FA66E7942B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C237A12A-CF3E-1646-8093-14DDA77CEE13}"/>
              </a:ext>
            </a:extLst>
          </p:cNvPr>
          <p:cNvSpPr>
            <a:spLocks noGrp="1"/>
          </p:cNvSpPr>
          <p:nvPr>
            <p:ph type="dt" sz="half" idx="10"/>
          </p:nvPr>
        </p:nvSpPr>
        <p:spPr/>
        <p:txBody>
          <a:bodyPr/>
          <a:lstStyle/>
          <a:p>
            <a:fld id="{E3DF0899-C148-40E0-BDD8-D85785BF1314}" type="datetime1">
              <a:rPr lang="en-ZA" smtClean="0"/>
              <a:pPr/>
              <a:t>2022/06/02</a:t>
            </a:fld>
            <a:endParaRPr lang="en-US"/>
          </a:p>
        </p:txBody>
      </p:sp>
      <p:sp>
        <p:nvSpPr>
          <p:cNvPr id="5" name="Footer Placeholder 4">
            <a:extLst>
              <a:ext uri="{FF2B5EF4-FFF2-40B4-BE49-F238E27FC236}">
                <a16:creationId xmlns:a16="http://schemas.microsoft.com/office/drawing/2014/main" xmlns="" id="{61C1561A-2229-B249-ADF2-6489D4B344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35364C4-54E9-F94B-8ED6-609147F2BA0E}"/>
              </a:ext>
            </a:extLst>
          </p:cNvPr>
          <p:cNvSpPr>
            <a:spLocks noGrp="1"/>
          </p:cNvSpPr>
          <p:nvPr>
            <p:ph type="sldNum" sz="quarter" idx="12"/>
          </p:nvPr>
        </p:nvSpPr>
        <p:spPr/>
        <p:txBody>
          <a:bodyPr/>
          <a:lstStyle/>
          <a:p>
            <a:fld id="{95FF726A-95AE-6B41-97AB-D94A4BA786EF}" type="slidenum">
              <a:rPr lang="en-US" smtClean="0"/>
              <a:pPr/>
              <a:t>‹#›</a:t>
            </a:fld>
            <a:endParaRPr lang="en-US"/>
          </a:p>
        </p:txBody>
      </p:sp>
    </p:spTree>
    <p:extLst>
      <p:ext uri="{BB962C8B-B14F-4D97-AF65-F5344CB8AC3E}">
        <p14:creationId xmlns:p14="http://schemas.microsoft.com/office/powerpoint/2010/main" xmlns="" val="4028725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BF1EA2-8B1A-574F-9C24-0FCCA10BD9F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F965A3FA-59E6-D149-9F21-80B4AD11A11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C894340E-70D3-DD4D-B19B-0D83EC19D4E2}"/>
              </a:ext>
            </a:extLst>
          </p:cNvPr>
          <p:cNvSpPr>
            <a:spLocks noGrp="1"/>
          </p:cNvSpPr>
          <p:nvPr>
            <p:ph type="dt" sz="half" idx="10"/>
          </p:nvPr>
        </p:nvSpPr>
        <p:spPr/>
        <p:txBody>
          <a:bodyPr/>
          <a:lstStyle/>
          <a:p>
            <a:fld id="{D7FBDA8F-76BB-4A1B-B233-F7049BFC1BBC}" type="datetime1">
              <a:rPr lang="en-ZA" smtClean="0"/>
              <a:pPr/>
              <a:t>2022/06/02</a:t>
            </a:fld>
            <a:endParaRPr lang="en-US"/>
          </a:p>
        </p:txBody>
      </p:sp>
      <p:sp>
        <p:nvSpPr>
          <p:cNvPr id="5" name="Footer Placeholder 4">
            <a:extLst>
              <a:ext uri="{FF2B5EF4-FFF2-40B4-BE49-F238E27FC236}">
                <a16:creationId xmlns:a16="http://schemas.microsoft.com/office/drawing/2014/main" xmlns="" id="{1D669E18-8632-1147-B1AD-253ED580D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4B4D32B-2E55-BB41-A40E-C4B8847543DB}"/>
              </a:ext>
            </a:extLst>
          </p:cNvPr>
          <p:cNvSpPr>
            <a:spLocks noGrp="1"/>
          </p:cNvSpPr>
          <p:nvPr>
            <p:ph type="sldNum" sz="quarter" idx="12"/>
          </p:nvPr>
        </p:nvSpPr>
        <p:spPr/>
        <p:txBody>
          <a:bodyPr/>
          <a:lstStyle/>
          <a:p>
            <a:fld id="{95FF726A-95AE-6B41-97AB-D94A4BA786EF}" type="slidenum">
              <a:rPr lang="en-US" smtClean="0"/>
              <a:pPr/>
              <a:t>‹#›</a:t>
            </a:fld>
            <a:endParaRPr lang="en-US"/>
          </a:p>
        </p:txBody>
      </p:sp>
    </p:spTree>
    <p:extLst>
      <p:ext uri="{BB962C8B-B14F-4D97-AF65-F5344CB8AC3E}">
        <p14:creationId xmlns:p14="http://schemas.microsoft.com/office/powerpoint/2010/main" xmlns="" val="2403152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185B4-2018-514A-A14C-1780A258FEA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4D078417-2103-F74F-BC80-6EA489835B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0086E46F-8296-054A-9A92-E07BFCD447DF}"/>
              </a:ext>
            </a:extLst>
          </p:cNvPr>
          <p:cNvSpPr>
            <a:spLocks noGrp="1"/>
          </p:cNvSpPr>
          <p:nvPr>
            <p:ph type="dt" sz="half" idx="10"/>
          </p:nvPr>
        </p:nvSpPr>
        <p:spPr/>
        <p:txBody>
          <a:bodyPr/>
          <a:lstStyle/>
          <a:p>
            <a:fld id="{4701DD48-68A9-428E-85AB-EEA4DF79EC69}" type="datetime1">
              <a:rPr lang="en-ZA" smtClean="0"/>
              <a:pPr/>
              <a:t>2022/06/02</a:t>
            </a:fld>
            <a:endParaRPr lang="en-US"/>
          </a:p>
        </p:txBody>
      </p:sp>
      <p:sp>
        <p:nvSpPr>
          <p:cNvPr id="5" name="Footer Placeholder 4">
            <a:extLst>
              <a:ext uri="{FF2B5EF4-FFF2-40B4-BE49-F238E27FC236}">
                <a16:creationId xmlns:a16="http://schemas.microsoft.com/office/drawing/2014/main" xmlns="" id="{9902330B-6141-0A4C-87EB-5931B19CC6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5F87472-0EF5-5A40-8468-7E30468A1CF2}"/>
              </a:ext>
            </a:extLst>
          </p:cNvPr>
          <p:cNvSpPr>
            <a:spLocks noGrp="1"/>
          </p:cNvSpPr>
          <p:nvPr>
            <p:ph type="sldNum" sz="quarter" idx="12"/>
          </p:nvPr>
        </p:nvSpPr>
        <p:spPr/>
        <p:txBody>
          <a:bodyPr/>
          <a:lstStyle/>
          <a:p>
            <a:fld id="{95FF726A-95AE-6B41-97AB-D94A4BA786EF}" type="slidenum">
              <a:rPr lang="en-US" smtClean="0"/>
              <a:pPr/>
              <a:t>‹#›</a:t>
            </a:fld>
            <a:endParaRPr lang="en-US"/>
          </a:p>
        </p:txBody>
      </p:sp>
    </p:spTree>
    <p:extLst>
      <p:ext uri="{BB962C8B-B14F-4D97-AF65-F5344CB8AC3E}">
        <p14:creationId xmlns:p14="http://schemas.microsoft.com/office/powerpoint/2010/main" xmlns="" val="148360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519749-5C22-0B49-8111-3892E0CC5EE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EA601AFA-CFE4-DE4F-A545-30064A480C4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FEB3F578-C2A9-294D-9DA5-A48BD3A91B7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9E585185-5DE1-044D-B0EB-ECAB2CC747B6}"/>
              </a:ext>
            </a:extLst>
          </p:cNvPr>
          <p:cNvSpPr>
            <a:spLocks noGrp="1"/>
          </p:cNvSpPr>
          <p:nvPr>
            <p:ph type="dt" sz="half" idx="10"/>
          </p:nvPr>
        </p:nvSpPr>
        <p:spPr/>
        <p:txBody>
          <a:bodyPr/>
          <a:lstStyle/>
          <a:p>
            <a:fld id="{0F611E41-D14D-4776-B144-CFA42A4C21B2}" type="datetime1">
              <a:rPr lang="en-ZA" smtClean="0"/>
              <a:pPr/>
              <a:t>2022/06/02</a:t>
            </a:fld>
            <a:endParaRPr lang="en-US"/>
          </a:p>
        </p:txBody>
      </p:sp>
      <p:sp>
        <p:nvSpPr>
          <p:cNvPr id="6" name="Footer Placeholder 5">
            <a:extLst>
              <a:ext uri="{FF2B5EF4-FFF2-40B4-BE49-F238E27FC236}">
                <a16:creationId xmlns:a16="http://schemas.microsoft.com/office/drawing/2014/main" xmlns="" id="{9F51972D-9946-E84C-ABC1-A2C5BAAA68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058EFB3-5CFE-434F-881A-BC1105FD9732}"/>
              </a:ext>
            </a:extLst>
          </p:cNvPr>
          <p:cNvSpPr>
            <a:spLocks noGrp="1"/>
          </p:cNvSpPr>
          <p:nvPr>
            <p:ph type="sldNum" sz="quarter" idx="12"/>
          </p:nvPr>
        </p:nvSpPr>
        <p:spPr/>
        <p:txBody>
          <a:bodyPr/>
          <a:lstStyle/>
          <a:p>
            <a:fld id="{95FF726A-95AE-6B41-97AB-D94A4BA786EF}" type="slidenum">
              <a:rPr lang="en-US" smtClean="0"/>
              <a:pPr/>
              <a:t>‹#›</a:t>
            </a:fld>
            <a:endParaRPr lang="en-US"/>
          </a:p>
        </p:txBody>
      </p:sp>
    </p:spTree>
    <p:extLst>
      <p:ext uri="{BB962C8B-B14F-4D97-AF65-F5344CB8AC3E}">
        <p14:creationId xmlns:p14="http://schemas.microsoft.com/office/powerpoint/2010/main" xmlns="" val="66485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90BAAA-84B1-E94E-BBDC-6C78C40BAC6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2EA5CA7A-C45A-5C41-A507-863E907FEB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D3694E1E-9D09-A64C-97D4-610FBE73C5C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201247A4-525C-EC4F-8FEE-858BE64F21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A1CD6F48-47F3-CC4C-9BE9-1BDEF9B79AB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52956076-DEDE-1445-8A91-888C97D4C46A}"/>
              </a:ext>
            </a:extLst>
          </p:cNvPr>
          <p:cNvSpPr>
            <a:spLocks noGrp="1"/>
          </p:cNvSpPr>
          <p:nvPr>
            <p:ph type="dt" sz="half" idx="10"/>
          </p:nvPr>
        </p:nvSpPr>
        <p:spPr/>
        <p:txBody>
          <a:bodyPr/>
          <a:lstStyle/>
          <a:p>
            <a:fld id="{F1F4AB40-C033-46AB-A147-AA847232BE67}" type="datetime1">
              <a:rPr lang="en-ZA" smtClean="0"/>
              <a:pPr/>
              <a:t>2022/06/02</a:t>
            </a:fld>
            <a:endParaRPr lang="en-US"/>
          </a:p>
        </p:txBody>
      </p:sp>
      <p:sp>
        <p:nvSpPr>
          <p:cNvPr id="8" name="Footer Placeholder 7">
            <a:extLst>
              <a:ext uri="{FF2B5EF4-FFF2-40B4-BE49-F238E27FC236}">
                <a16:creationId xmlns:a16="http://schemas.microsoft.com/office/drawing/2014/main" xmlns="" id="{8AFD6A4A-525E-A346-A48C-EBB1AB4183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B7E280D-C3BD-7F44-A047-4D2F0EA3E617}"/>
              </a:ext>
            </a:extLst>
          </p:cNvPr>
          <p:cNvSpPr>
            <a:spLocks noGrp="1"/>
          </p:cNvSpPr>
          <p:nvPr>
            <p:ph type="sldNum" sz="quarter" idx="12"/>
          </p:nvPr>
        </p:nvSpPr>
        <p:spPr/>
        <p:txBody>
          <a:bodyPr/>
          <a:lstStyle/>
          <a:p>
            <a:fld id="{95FF726A-95AE-6B41-97AB-D94A4BA786EF}" type="slidenum">
              <a:rPr lang="en-US" smtClean="0"/>
              <a:pPr/>
              <a:t>‹#›</a:t>
            </a:fld>
            <a:endParaRPr lang="en-US"/>
          </a:p>
        </p:txBody>
      </p:sp>
    </p:spTree>
    <p:extLst>
      <p:ext uri="{BB962C8B-B14F-4D97-AF65-F5344CB8AC3E}">
        <p14:creationId xmlns:p14="http://schemas.microsoft.com/office/powerpoint/2010/main" xmlns="" val="1690851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DDE980-13DB-3B42-883D-82510E33172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16EFEC12-3553-6843-9AA4-D2EC86DC8138}"/>
              </a:ext>
            </a:extLst>
          </p:cNvPr>
          <p:cNvSpPr>
            <a:spLocks noGrp="1"/>
          </p:cNvSpPr>
          <p:nvPr>
            <p:ph type="dt" sz="half" idx="10"/>
          </p:nvPr>
        </p:nvSpPr>
        <p:spPr/>
        <p:txBody>
          <a:bodyPr/>
          <a:lstStyle/>
          <a:p>
            <a:fld id="{02A6A5CF-E060-448B-BB04-7EC00E14BACB}" type="datetime1">
              <a:rPr lang="en-ZA" smtClean="0"/>
              <a:pPr/>
              <a:t>2022/06/02</a:t>
            </a:fld>
            <a:endParaRPr lang="en-US"/>
          </a:p>
        </p:txBody>
      </p:sp>
      <p:sp>
        <p:nvSpPr>
          <p:cNvPr id="4" name="Footer Placeholder 3">
            <a:extLst>
              <a:ext uri="{FF2B5EF4-FFF2-40B4-BE49-F238E27FC236}">
                <a16:creationId xmlns:a16="http://schemas.microsoft.com/office/drawing/2014/main" xmlns="" id="{55F6E1B6-A03E-1748-A52B-F9B019ADD0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C4F1E24-3EEB-EA4F-8D47-84EAC6F48AAF}"/>
              </a:ext>
            </a:extLst>
          </p:cNvPr>
          <p:cNvSpPr>
            <a:spLocks noGrp="1"/>
          </p:cNvSpPr>
          <p:nvPr>
            <p:ph type="sldNum" sz="quarter" idx="12"/>
          </p:nvPr>
        </p:nvSpPr>
        <p:spPr/>
        <p:txBody>
          <a:bodyPr/>
          <a:lstStyle/>
          <a:p>
            <a:fld id="{95FF726A-95AE-6B41-97AB-D94A4BA786EF}" type="slidenum">
              <a:rPr lang="en-US" smtClean="0"/>
              <a:pPr/>
              <a:t>‹#›</a:t>
            </a:fld>
            <a:endParaRPr lang="en-US"/>
          </a:p>
        </p:txBody>
      </p:sp>
    </p:spTree>
    <p:extLst>
      <p:ext uri="{BB962C8B-B14F-4D97-AF65-F5344CB8AC3E}">
        <p14:creationId xmlns:p14="http://schemas.microsoft.com/office/powerpoint/2010/main" xmlns="" val="2874388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4438BCC-615C-1D49-A7E9-BD0B22288A94}"/>
              </a:ext>
            </a:extLst>
          </p:cNvPr>
          <p:cNvSpPr>
            <a:spLocks noGrp="1"/>
          </p:cNvSpPr>
          <p:nvPr>
            <p:ph type="dt" sz="half" idx="10"/>
          </p:nvPr>
        </p:nvSpPr>
        <p:spPr/>
        <p:txBody>
          <a:bodyPr/>
          <a:lstStyle/>
          <a:p>
            <a:fld id="{6F2149E1-6A16-4A9A-9E4E-558174CFFB93}" type="datetime1">
              <a:rPr lang="en-ZA" smtClean="0"/>
              <a:pPr/>
              <a:t>2022/06/02</a:t>
            </a:fld>
            <a:endParaRPr lang="en-US"/>
          </a:p>
        </p:txBody>
      </p:sp>
      <p:sp>
        <p:nvSpPr>
          <p:cNvPr id="3" name="Footer Placeholder 2">
            <a:extLst>
              <a:ext uri="{FF2B5EF4-FFF2-40B4-BE49-F238E27FC236}">
                <a16:creationId xmlns:a16="http://schemas.microsoft.com/office/drawing/2014/main" xmlns="" id="{518811C7-54B4-CE48-A689-ACF09367E2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F9B5B1B-0FF3-624F-95EC-AB9C8D66B66A}"/>
              </a:ext>
            </a:extLst>
          </p:cNvPr>
          <p:cNvSpPr>
            <a:spLocks noGrp="1"/>
          </p:cNvSpPr>
          <p:nvPr>
            <p:ph type="sldNum" sz="quarter" idx="12"/>
          </p:nvPr>
        </p:nvSpPr>
        <p:spPr/>
        <p:txBody>
          <a:bodyPr/>
          <a:lstStyle/>
          <a:p>
            <a:fld id="{95FF726A-95AE-6B41-97AB-D94A4BA786EF}" type="slidenum">
              <a:rPr lang="en-US" smtClean="0"/>
              <a:pPr/>
              <a:t>‹#›</a:t>
            </a:fld>
            <a:endParaRPr lang="en-US"/>
          </a:p>
        </p:txBody>
      </p:sp>
    </p:spTree>
    <p:extLst>
      <p:ext uri="{BB962C8B-B14F-4D97-AF65-F5344CB8AC3E}">
        <p14:creationId xmlns:p14="http://schemas.microsoft.com/office/powerpoint/2010/main" xmlns="" val="3077536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6CCAED-6FA6-F141-A334-5825AD4B6A9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F892F4D5-6540-BE48-88EC-36E1A00612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83D22722-AD29-5A4C-ADB8-DD5C411B9B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8BA89055-668B-7940-BF68-75FCE21B5285}"/>
              </a:ext>
            </a:extLst>
          </p:cNvPr>
          <p:cNvSpPr>
            <a:spLocks noGrp="1"/>
          </p:cNvSpPr>
          <p:nvPr>
            <p:ph type="dt" sz="half" idx="10"/>
          </p:nvPr>
        </p:nvSpPr>
        <p:spPr/>
        <p:txBody>
          <a:bodyPr/>
          <a:lstStyle/>
          <a:p>
            <a:fld id="{A263D065-A993-4DF2-B13A-53157D307BA8}" type="datetime1">
              <a:rPr lang="en-ZA" smtClean="0"/>
              <a:pPr/>
              <a:t>2022/06/02</a:t>
            </a:fld>
            <a:endParaRPr lang="en-US"/>
          </a:p>
        </p:txBody>
      </p:sp>
      <p:sp>
        <p:nvSpPr>
          <p:cNvPr id="6" name="Footer Placeholder 5">
            <a:extLst>
              <a:ext uri="{FF2B5EF4-FFF2-40B4-BE49-F238E27FC236}">
                <a16:creationId xmlns:a16="http://schemas.microsoft.com/office/drawing/2014/main" xmlns="" id="{1AB7B4BB-F624-D84F-9E6D-7480F19116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3EEB148-59C3-3141-BB72-755D1E952DBC}"/>
              </a:ext>
            </a:extLst>
          </p:cNvPr>
          <p:cNvSpPr>
            <a:spLocks noGrp="1"/>
          </p:cNvSpPr>
          <p:nvPr>
            <p:ph type="sldNum" sz="quarter" idx="12"/>
          </p:nvPr>
        </p:nvSpPr>
        <p:spPr/>
        <p:txBody>
          <a:bodyPr/>
          <a:lstStyle/>
          <a:p>
            <a:fld id="{95FF726A-95AE-6B41-97AB-D94A4BA786EF}" type="slidenum">
              <a:rPr lang="en-US" smtClean="0"/>
              <a:pPr/>
              <a:t>‹#›</a:t>
            </a:fld>
            <a:endParaRPr lang="en-US"/>
          </a:p>
        </p:txBody>
      </p:sp>
    </p:spTree>
    <p:extLst>
      <p:ext uri="{BB962C8B-B14F-4D97-AF65-F5344CB8AC3E}">
        <p14:creationId xmlns:p14="http://schemas.microsoft.com/office/powerpoint/2010/main" xmlns="" val="1278913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BDC381-7213-1140-A307-131EBCCDEF5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F4030ACE-1602-0940-B129-2454250DA5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7E8CA5D-9E6C-7F43-B712-0218C677B8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0142EDBB-09F7-4F4D-8C4D-2EF4258F793D}"/>
              </a:ext>
            </a:extLst>
          </p:cNvPr>
          <p:cNvSpPr>
            <a:spLocks noGrp="1"/>
          </p:cNvSpPr>
          <p:nvPr>
            <p:ph type="dt" sz="half" idx="10"/>
          </p:nvPr>
        </p:nvSpPr>
        <p:spPr/>
        <p:txBody>
          <a:bodyPr/>
          <a:lstStyle/>
          <a:p>
            <a:fld id="{9EFDEE78-CDDD-4F0F-84A5-E65E3222E743}" type="datetime1">
              <a:rPr lang="en-ZA" smtClean="0"/>
              <a:pPr/>
              <a:t>2022/06/02</a:t>
            </a:fld>
            <a:endParaRPr lang="en-US"/>
          </a:p>
        </p:txBody>
      </p:sp>
      <p:sp>
        <p:nvSpPr>
          <p:cNvPr id="6" name="Footer Placeholder 5">
            <a:extLst>
              <a:ext uri="{FF2B5EF4-FFF2-40B4-BE49-F238E27FC236}">
                <a16:creationId xmlns:a16="http://schemas.microsoft.com/office/drawing/2014/main" xmlns="" id="{B20B341C-C30A-8A4B-964C-61A51A22B1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E5E162E-EE96-274E-8F1C-FC9576C53BB7}"/>
              </a:ext>
            </a:extLst>
          </p:cNvPr>
          <p:cNvSpPr>
            <a:spLocks noGrp="1"/>
          </p:cNvSpPr>
          <p:nvPr>
            <p:ph type="sldNum" sz="quarter" idx="12"/>
          </p:nvPr>
        </p:nvSpPr>
        <p:spPr/>
        <p:txBody>
          <a:bodyPr/>
          <a:lstStyle/>
          <a:p>
            <a:fld id="{95FF726A-95AE-6B41-97AB-D94A4BA786EF}" type="slidenum">
              <a:rPr lang="en-US" smtClean="0"/>
              <a:pPr/>
              <a:t>‹#›</a:t>
            </a:fld>
            <a:endParaRPr lang="en-US"/>
          </a:p>
        </p:txBody>
      </p:sp>
    </p:spTree>
    <p:extLst>
      <p:ext uri="{BB962C8B-B14F-4D97-AF65-F5344CB8AC3E}">
        <p14:creationId xmlns:p14="http://schemas.microsoft.com/office/powerpoint/2010/main" xmlns="" val="2188867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02E5EF1-CC16-B247-AB47-32C2CB02F6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5A9771F0-9B4F-F44B-80BB-AC93C5E097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571AB5ED-BEFF-0041-B44A-1FCF631058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D93927-71E7-4980-B66F-EE833AA3990E}" type="datetime1">
              <a:rPr lang="en-ZA" smtClean="0"/>
              <a:pPr/>
              <a:t>2022/06/02</a:t>
            </a:fld>
            <a:endParaRPr lang="en-US"/>
          </a:p>
        </p:txBody>
      </p:sp>
      <p:sp>
        <p:nvSpPr>
          <p:cNvPr id="5" name="Footer Placeholder 4">
            <a:extLst>
              <a:ext uri="{FF2B5EF4-FFF2-40B4-BE49-F238E27FC236}">
                <a16:creationId xmlns:a16="http://schemas.microsoft.com/office/drawing/2014/main" xmlns="" id="{A05E46ED-D6A0-4F4D-9FC9-B9A9B12A7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AEB9F96-56B0-0E41-9B81-6D263C9AE0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FF726A-95AE-6B41-97AB-D94A4BA786EF}" type="slidenum">
              <a:rPr lang="en-US" smtClean="0"/>
              <a:pPr/>
              <a:t>‹#›</a:t>
            </a:fld>
            <a:endParaRPr lang="en-US"/>
          </a:p>
        </p:txBody>
      </p:sp>
    </p:spTree>
    <p:extLst>
      <p:ext uri="{BB962C8B-B14F-4D97-AF65-F5344CB8AC3E}">
        <p14:creationId xmlns:p14="http://schemas.microsoft.com/office/powerpoint/2010/main" xmlns="" val="2585626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5849" y="987760"/>
            <a:ext cx="6428901" cy="3872752"/>
          </a:xfrm>
        </p:spPr>
        <p:txBody>
          <a:bodyPr>
            <a:normAutofit/>
          </a:bodyPr>
          <a:lstStyle/>
          <a:p>
            <a:pPr algn="ctr"/>
            <a:r>
              <a:rPr lang="en-ZA" sz="2400" b="1" dirty="0">
                <a:solidFill>
                  <a:schemeClr val="bg1"/>
                </a:solidFill>
                <a:latin typeface="Arial" panose="020B0604020202020204" pitchFamily="34" charset="0"/>
                <a:ea typeface="Gill Sans MT" charset="0"/>
                <a:cs typeface="Arial" panose="020B0604020202020204" pitchFamily="34" charset="0"/>
              </a:rPr>
              <a:t>Modernising the Presidential Hotline as an agile complaints management system</a:t>
            </a:r>
            <a:br>
              <a:rPr lang="en-ZA" sz="2400" b="1" dirty="0">
                <a:solidFill>
                  <a:schemeClr val="bg1"/>
                </a:solidFill>
                <a:latin typeface="Arial" panose="020B0604020202020204" pitchFamily="34" charset="0"/>
                <a:ea typeface="Gill Sans MT" charset="0"/>
                <a:cs typeface="Arial" panose="020B0604020202020204" pitchFamily="34" charset="0"/>
              </a:rPr>
            </a:br>
            <a:r>
              <a:rPr lang="en-ZA" sz="2400" b="1" dirty="0">
                <a:solidFill>
                  <a:schemeClr val="bg1"/>
                </a:solidFill>
                <a:latin typeface="Arial" panose="020B0604020202020204" pitchFamily="34" charset="0"/>
                <a:ea typeface="Gill Sans MT" charset="0"/>
                <a:cs typeface="Arial" panose="020B0604020202020204" pitchFamily="34" charset="0"/>
              </a:rPr>
              <a:t/>
            </a:r>
            <a:br>
              <a:rPr lang="en-ZA" sz="2400" b="1" dirty="0">
                <a:solidFill>
                  <a:schemeClr val="bg1"/>
                </a:solidFill>
                <a:latin typeface="Arial" panose="020B0604020202020204" pitchFamily="34" charset="0"/>
                <a:ea typeface="Gill Sans MT" charset="0"/>
                <a:cs typeface="Arial" panose="020B0604020202020204" pitchFamily="34" charset="0"/>
              </a:rPr>
            </a:br>
            <a:r>
              <a:rPr lang="en-ZA" sz="2400" b="1" dirty="0">
                <a:solidFill>
                  <a:schemeClr val="bg1"/>
                </a:solidFill>
                <a:latin typeface="Arial" panose="020B0604020202020204" pitchFamily="34" charset="0"/>
                <a:ea typeface="Gill Sans MT" charset="0"/>
                <a:cs typeface="Arial" panose="020B0604020202020204" pitchFamily="34" charset="0"/>
              </a:rPr>
              <a:t/>
            </a:r>
            <a:br>
              <a:rPr lang="en-ZA" sz="2400" b="1" dirty="0">
                <a:solidFill>
                  <a:schemeClr val="bg1"/>
                </a:solidFill>
                <a:latin typeface="Arial" panose="020B0604020202020204" pitchFamily="34" charset="0"/>
                <a:ea typeface="Gill Sans MT" charset="0"/>
                <a:cs typeface="Arial" panose="020B0604020202020204" pitchFamily="34" charset="0"/>
              </a:rPr>
            </a:br>
            <a:r>
              <a:rPr lang="en-ZA" sz="2400" b="1" dirty="0">
                <a:solidFill>
                  <a:schemeClr val="bg1"/>
                </a:solidFill>
                <a:latin typeface="Arial" panose="020B0604020202020204" pitchFamily="34" charset="0"/>
                <a:ea typeface="Gill Sans MT" charset="0"/>
                <a:cs typeface="Arial" panose="020B0604020202020204" pitchFamily="34" charset="0"/>
              </a:rPr>
              <a:t/>
            </a:r>
            <a:br>
              <a:rPr lang="en-ZA" sz="2400" b="1" dirty="0">
                <a:solidFill>
                  <a:schemeClr val="bg1"/>
                </a:solidFill>
                <a:latin typeface="Arial" panose="020B0604020202020204" pitchFamily="34" charset="0"/>
                <a:ea typeface="Gill Sans MT" charset="0"/>
                <a:cs typeface="Arial" panose="020B0604020202020204" pitchFamily="34" charset="0"/>
              </a:rPr>
            </a:br>
            <a:r>
              <a:rPr lang="en-ZA" sz="2400" b="1" dirty="0">
                <a:solidFill>
                  <a:schemeClr val="bg1"/>
                </a:solidFill>
                <a:latin typeface="Arial" panose="020B0604020202020204" pitchFamily="34" charset="0"/>
                <a:ea typeface="Gill Sans MT" charset="0"/>
                <a:cs typeface="Arial" panose="020B0604020202020204" pitchFamily="34" charset="0"/>
              </a:rPr>
              <a:t/>
            </a:r>
            <a:br>
              <a:rPr lang="en-ZA" sz="2400" b="1" dirty="0">
                <a:solidFill>
                  <a:schemeClr val="bg1"/>
                </a:solidFill>
                <a:latin typeface="Arial" panose="020B0604020202020204" pitchFamily="34" charset="0"/>
                <a:ea typeface="Gill Sans MT" charset="0"/>
                <a:cs typeface="Arial" panose="020B0604020202020204" pitchFamily="34" charset="0"/>
              </a:rPr>
            </a:br>
            <a:r>
              <a:rPr lang="en-ZA" sz="2400" b="1" dirty="0">
                <a:solidFill>
                  <a:schemeClr val="bg1"/>
                </a:solidFill>
                <a:latin typeface="Arial" panose="020B0604020202020204" pitchFamily="34" charset="0"/>
                <a:ea typeface="Gill Sans MT" charset="0"/>
                <a:cs typeface="Arial" panose="020B0604020202020204" pitchFamily="34" charset="0"/>
              </a:rPr>
              <a:t>  </a:t>
            </a:r>
            <a:endParaRPr lang="en-US" sz="2400" dirty="0">
              <a:solidFill>
                <a:schemeClr val="bg1"/>
              </a:solidFill>
            </a:endParaRPr>
          </a:p>
        </p:txBody>
      </p:sp>
      <p:sp>
        <p:nvSpPr>
          <p:cNvPr id="3" name="Text Placeholder 2"/>
          <p:cNvSpPr>
            <a:spLocks noGrp="1"/>
          </p:cNvSpPr>
          <p:nvPr>
            <p:ph type="body" idx="1"/>
          </p:nvPr>
        </p:nvSpPr>
        <p:spPr>
          <a:xfrm>
            <a:off x="121844" y="3886905"/>
            <a:ext cx="10869810" cy="1074836"/>
          </a:xfrm>
        </p:spPr>
        <p:txBody>
          <a:bodyPr>
            <a:normAutofit fontScale="92500" lnSpcReduction="20000"/>
          </a:bodyPr>
          <a:lstStyle/>
          <a:p>
            <a:r>
              <a:rPr lang="en-US" b="1" dirty="0">
                <a:solidFill>
                  <a:schemeClr val="bg1"/>
                </a:solidFill>
                <a:cs typeface="Arial" panose="020B0604020202020204" pitchFamily="34" charset="0"/>
              </a:rPr>
              <a:t>Portfolio Committee on Public Administration and Planning Monitoring and Evaluation</a:t>
            </a:r>
            <a:r>
              <a:rPr lang="en-US" b="1" dirty="0">
                <a:cs typeface="Arial" panose="020B0604020202020204" pitchFamily="34" charset="0"/>
              </a:rPr>
              <a:t>.</a:t>
            </a:r>
            <a:endParaRPr lang="en-US" b="1" dirty="0">
              <a:solidFill>
                <a:schemeClr val="bg1"/>
              </a:solidFill>
            </a:endParaRPr>
          </a:p>
          <a:p>
            <a:endParaRPr lang="en-US" b="1" dirty="0">
              <a:solidFill>
                <a:schemeClr val="bg1"/>
              </a:solidFill>
            </a:endParaRPr>
          </a:p>
          <a:p>
            <a:r>
              <a:rPr lang="en-US" b="1" dirty="0">
                <a:solidFill>
                  <a:schemeClr val="bg1"/>
                </a:solidFill>
              </a:rPr>
              <a:t>01 June  2022</a:t>
            </a:r>
          </a:p>
        </p:txBody>
      </p:sp>
      <p:sp>
        <p:nvSpPr>
          <p:cNvPr id="5" name="Slide Number Placeholder 4">
            <a:extLst>
              <a:ext uri="{FF2B5EF4-FFF2-40B4-BE49-F238E27FC236}">
                <a16:creationId xmlns:a16="http://schemas.microsoft.com/office/drawing/2014/main" xmlns="" id="{CB94A0CE-D948-5B47-9CA4-F5720635CCD0}"/>
              </a:ext>
            </a:extLst>
          </p:cNvPr>
          <p:cNvSpPr>
            <a:spLocks noGrp="1"/>
          </p:cNvSpPr>
          <p:nvPr>
            <p:ph type="sldNum" sz="quarter" idx="12"/>
          </p:nvPr>
        </p:nvSpPr>
        <p:spPr>
          <a:xfrm>
            <a:off x="11225463" y="6409655"/>
            <a:ext cx="775854" cy="365125"/>
          </a:xfrm>
        </p:spPr>
        <p:txBody>
          <a:bodyPr/>
          <a:lstStyle/>
          <a:p>
            <a:fld id="{95FF726A-95AE-6B41-97AB-D94A4BA786EF}" type="slidenum">
              <a:rPr lang="en-US" smtClean="0"/>
              <a:pPr/>
              <a:t>1</a:t>
            </a:fld>
            <a:endParaRPr lang="en-US" dirty="0"/>
          </a:p>
        </p:txBody>
      </p:sp>
    </p:spTree>
    <p:extLst>
      <p:ext uri="{BB962C8B-B14F-4D97-AF65-F5344CB8AC3E}">
        <p14:creationId xmlns:p14="http://schemas.microsoft.com/office/powerpoint/2010/main" xmlns="" val="949134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2400" b="1" dirty="0">
                <a:latin typeface="Arial" panose="020B0604020202020204" pitchFamily="34" charset="0"/>
                <a:cs typeface="Arial" panose="020B0604020202020204" pitchFamily="34" charset="0"/>
              </a:rPr>
              <a:t>CURRENT STATUS: KHAWULEZA APP AND USSD ACCESS</a:t>
            </a:r>
          </a:p>
        </p:txBody>
      </p:sp>
      <p:sp>
        <p:nvSpPr>
          <p:cNvPr id="4" name="Slide Number Placeholder 3"/>
          <p:cNvSpPr>
            <a:spLocks noGrp="1"/>
          </p:cNvSpPr>
          <p:nvPr>
            <p:ph type="sldNum" sz="quarter" idx="12"/>
          </p:nvPr>
        </p:nvSpPr>
        <p:spPr>
          <a:xfrm>
            <a:off x="9139989" y="6170772"/>
            <a:ext cx="2743200" cy="365125"/>
          </a:xfrm>
        </p:spPr>
        <p:txBody>
          <a:bodyPr/>
          <a:lstStyle/>
          <a:p>
            <a:fld id="{95FF726A-95AE-6B41-97AB-D94A4BA786EF}" type="slidenum">
              <a:rPr lang="en-US" smtClean="0"/>
              <a:pPr/>
              <a:t>10</a:t>
            </a:fld>
            <a:endParaRPr lang="en-US" dirty="0"/>
          </a:p>
        </p:txBody>
      </p:sp>
      <p:pic>
        <p:nvPicPr>
          <p:cNvPr id="1026" name="Picture 2" descr="Image"/>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838200" y="1530061"/>
            <a:ext cx="4400229" cy="4351338"/>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a:blip r:embed="rId3"/>
          <a:stretch>
            <a:fillRect/>
          </a:stretch>
        </p:blipFill>
        <p:spPr>
          <a:xfrm>
            <a:off x="5754255" y="1530061"/>
            <a:ext cx="5485245" cy="4649066"/>
          </a:xfrm>
          <a:prstGeom prst="rect">
            <a:avLst/>
          </a:prstGeom>
        </p:spPr>
      </p:pic>
    </p:spTree>
    <p:extLst>
      <p:ext uri="{BB962C8B-B14F-4D97-AF65-F5344CB8AC3E}">
        <p14:creationId xmlns:p14="http://schemas.microsoft.com/office/powerpoint/2010/main" xmlns="" val="2548836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2400" b="1" dirty="0">
                <a:latin typeface="Arial" panose="020B0604020202020204" pitchFamily="34" charset="0"/>
                <a:cs typeface="Arial" panose="020B0604020202020204" pitchFamily="34" charset="0"/>
              </a:rPr>
              <a:t>CURRENT STATUS: THE KHAWULEZA APP AND USSD ACCESS</a:t>
            </a:r>
          </a:p>
        </p:txBody>
      </p:sp>
      <p:sp>
        <p:nvSpPr>
          <p:cNvPr id="3" name="Content Placeholder 2"/>
          <p:cNvSpPr>
            <a:spLocks noGrp="1"/>
          </p:cNvSpPr>
          <p:nvPr>
            <p:ph idx="1"/>
          </p:nvPr>
        </p:nvSpPr>
        <p:spPr>
          <a:xfrm>
            <a:off x="838200" y="1481495"/>
            <a:ext cx="10515600" cy="4938969"/>
          </a:xfrm>
        </p:spPr>
        <p:txBody>
          <a:bodyPr>
            <a:normAutofit fontScale="92500" lnSpcReduction="10000"/>
          </a:bodyPr>
          <a:lstStyle/>
          <a:p>
            <a:r>
              <a:rPr lang="en-ZA" sz="2400" dirty="0"/>
              <a:t>DPME has developed a Mobile App in-house and sourced a USSD  Code from Vodacom to increase the channels for citizens to engage the government through the Presidential Hotline (PH)</a:t>
            </a:r>
          </a:p>
          <a:p>
            <a:r>
              <a:rPr lang="en-ZA" sz="2400" dirty="0"/>
              <a:t> The Mobile App and USSD Code will enable the citizens to lodge a service delivery complaint in a language of their choice on their phones.</a:t>
            </a:r>
          </a:p>
          <a:p>
            <a:r>
              <a:rPr lang="en-ZA" sz="2400" dirty="0"/>
              <a:t> The App will enable citizens to track their queries through a reference number and can be able to lodge their complaints anonymously.</a:t>
            </a:r>
          </a:p>
          <a:p>
            <a:r>
              <a:rPr lang="en-ZA" sz="2400" dirty="0"/>
              <a:t>The Khawuleza App was tested in Limpopo Province. </a:t>
            </a:r>
          </a:p>
          <a:p>
            <a:r>
              <a:rPr lang="en-ZA" sz="2400" dirty="0"/>
              <a:t> As a pilot, the services are only limited to complaint or compliments that relates to service delivery in Limpopo Province.</a:t>
            </a:r>
          </a:p>
          <a:p>
            <a:r>
              <a:rPr lang="en-ZA" sz="2400" dirty="0"/>
              <a:t> DPME will assess the rate of success of the Limpopo pilot and the state of readiness in other provinces and then announce the dates for provincial launches during the current financial year. </a:t>
            </a:r>
          </a:p>
          <a:p>
            <a:r>
              <a:rPr lang="en-ZA" sz="2400" dirty="0"/>
              <a:t>This will culminate in the national launch of a new-look and reengineered (PH)</a:t>
            </a:r>
          </a:p>
          <a:p>
            <a:endParaRPr lang="en-ZA" sz="2400" dirty="0"/>
          </a:p>
          <a:p>
            <a:endParaRPr lang="en-ZA" dirty="0"/>
          </a:p>
        </p:txBody>
      </p:sp>
      <p:sp>
        <p:nvSpPr>
          <p:cNvPr id="4" name="Slide Number Placeholder 3"/>
          <p:cNvSpPr>
            <a:spLocks noGrp="1"/>
          </p:cNvSpPr>
          <p:nvPr>
            <p:ph type="sldNum" sz="quarter" idx="12"/>
          </p:nvPr>
        </p:nvSpPr>
        <p:spPr>
          <a:xfrm>
            <a:off x="9091864" y="6156576"/>
            <a:ext cx="2743200" cy="365125"/>
          </a:xfrm>
        </p:spPr>
        <p:txBody>
          <a:bodyPr/>
          <a:lstStyle/>
          <a:p>
            <a:fld id="{95FF726A-95AE-6B41-97AB-D94A4BA786EF}" type="slidenum">
              <a:rPr lang="en-US" smtClean="0"/>
              <a:pPr/>
              <a:t>11</a:t>
            </a:fld>
            <a:endParaRPr lang="en-US" dirty="0"/>
          </a:p>
        </p:txBody>
      </p:sp>
    </p:spTree>
    <p:extLst>
      <p:ext uri="{BB962C8B-B14F-4D97-AF65-F5344CB8AC3E}">
        <p14:creationId xmlns:p14="http://schemas.microsoft.com/office/powerpoint/2010/main" xmlns="" val="2719411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cap="all" dirty="0">
                <a:latin typeface="Arial" panose="020B0604020202020204" pitchFamily="34" charset="0"/>
                <a:cs typeface="Arial" panose="020B0604020202020204" pitchFamily="34" charset="0"/>
              </a:rPr>
              <a:t>CURRENT STATUS: Redesigning the PH through the USE OF TECHNOLOGY</a:t>
            </a:r>
          </a:p>
        </p:txBody>
      </p:sp>
      <p:sp>
        <p:nvSpPr>
          <p:cNvPr id="3" name="Content Placeholder 2"/>
          <p:cNvSpPr>
            <a:spLocks noGrp="1"/>
          </p:cNvSpPr>
          <p:nvPr>
            <p:ph idx="1"/>
          </p:nvPr>
        </p:nvSpPr>
        <p:spPr/>
        <p:txBody>
          <a:bodyPr/>
          <a:lstStyle/>
          <a:p>
            <a:r>
              <a:rPr lang="en-US" dirty="0"/>
              <a:t>During the 2018-2019 financial year, a partnership was sought with the Department of Science and Innovation (DSI) and CSIR to undertake a diagnostic assessment of how the PH can be redesigned to increase efficiency and cost effectiveness. </a:t>
            </a:r>
          </a:p>
          <a:p>
            <a:r>
              <a:rPr lang="en-US" dirty="0"/>
              <a:t>The report was finalized on the 31</a:t>
            </a:r>
            <a:r>
              <a:rPr lang="en-US" baseline="30000" dirty="0"/>
              <a:t>st</a:t>
            </a:r>
            <a:r>
              <a:rPr lang="en-US" dirty="0"/>
              <a:t> March 2020 and the recommendations are being considered.</a:t>
            </a:r>
          </a:p>
          <a:p>
            <a:r>
              <a:rPr lang="en-US" dirty="0"/>
              <a:t>A prototype of a Data Analytics Platform which include a Social Media Ingestion Engine was developed by the CSIR but never deployed ICT  concerns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FF726A-95AE-6B41-97AB-D94A4BA786E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058192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cap="all" dirty="0">
                <a:latin typeface="Arial" panose="020B0604020202020204" pitchFamily="34" charset="0"/>
                <a:cs typeface="Arial" panose="020B0604020202020204" pitchFamily="34" charset="0"/>
              </a:rPr>
              <a:t>Key recommendations: </a:t>
            </a:r>
            <a:r>
              <a:rPr lang="en-US" sz="2400" b="1" cap="all" dirty="0" err="1">
                <a:latin typeface="Arial" panose="020B0604020202020204" pitchFamily="34" charset="0"/>
                <a:cs typeface="Arial" panose="020B0604020202020204" pitchFamily="34" charset="0"/>
              </a:rPr>
              <a:t>csir</a:t>
            </a:r>
            <a:r>
              <a:rPr lang="en-US" sz="2400" b="1" cap="all" dirty="0">
                <a:latin typeface="Arial" panose="020B0604020202020204" pitchFamily="34" charset="0"/>
                <a:cs typeface="Arial" panose="020B0604020202020204" pitchFamily="34" charset="0"/>
              </a:rPr>
              <a:t> diagnostic report 2020</a:t>
            </a:r>
          </a:p>
        </p:txBody>
      </p:sp>
      <p:sp>
        <p:nvSpPr>
          <p:cNvPr id="3" name="Content Placeholder 2"/>
          <p:cNvSpPr>
            <a:spLocks noGrp="1"/>
          </p:cNvSpPr>
          <p:nvPr>
            <p:ph idx="1"/>
          </p:nvPr>
        </p:nvSpPr>
        <p:spPr/>
        <p:txBody>
          <a:bodyPr/>
          <a:lstStyle/>
          <a:p>
            <a:r>
              <a:rPr lang="en-US" dirty="0"/>
              <a:t>Potential for cost-saving in Business Process Outsourcing </a:t>
            </a:r>
          </a:p>
          <a:p>
            <a:r>
              <a:rPr lang="en-US" dirty="0"/>
              <a:t>Integration with GIS within DPME</a:t>
            </a:r>
          </a:p>
          <a:p>
            <a:r>
              <a:rPr lang="en-US" dirty="0"/>
              <a:t> Web portal for complainants  to view status/ progress of their cases</a:t>
            </a:r>
          </a:p>
          <a:p>
            <a:r>
              <a:rPr lang="en-US" dirty="0"/>
              <a:t> Interface of PH with other departmental Call </a:t>
            </a:r>
            <a:r>
              <a:rPr lang="en-US" dirty="0" err="1"/>
              <a:t>Centres</a:t>
            </a:r>
            <a:r>
              <a:rPr lang="en-US" dirty="0"/>
              <a:t> to prevent forum shopping and duplication</a:t>
            </a:r>
          </a:p>
          <a:p>
            <a:r>
              <a:rPr lang="en-US" dirty="0"/>
              <a:t> PH to provide a 24/7 call-</a:t>
            </a:r>
            <a:r>
              <a:rPr lang="en-US" dirty="0" err="1"/>
              <a:t>centre</a:t>
            </a:r>
            <a:r>
              <a:rPr lang="en-US" dirty="0"/>
              <a:t> operations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FF726A-95AE-6B41-97AB-D94A4BA786E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766581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2400" b="1" dirty="0">
                <a:latin typeface="Arial" panose="020B0604020202020204" pitchFamily="34" charset="0"/>
                <a:cs typeface="Arial" panose="020B0604020202020204" pitchFamily="34" charset="0"/>
              </a:rPr>
              <a:t>CHALLENGES ENCOUNTERED: CAUSES AND MITIGATION </a:t>
            </a:r>
          </a:p>
        </p:txBody>
      </p:sp>
      <p:sp>
        <p:nvSpPr>
          <p:cNvPr id="4" name="Slide Number Placeholder 3"/>
          <p:cNvSpPr>
            <a:spLocks noGrp="1"/>
          </p:cNvSpPr>
          <p:nvPr>
            <p:ph type="sldNum" sz="quarter" idx="12"/>
          </p:nvPr>
        </p:nvSpPr>
        <p:spPr>
          <a:xfrm>
            <a:off x="9091863" y="6129337"/>
            <a:ext cx="2743200" cy="365125"/>
          </a:xfrm>
        </p:spPr>
        <p:txBody>
          <a:bodyPr/>
          <a:lstStyle/>
          <a:p>
            <a:fld id="{95FF726A-95AE-6B41-97AB-D94A4BA786EF}" type="slidenum">
              <a:rPr lang="en-US" smtClean="0"/>
              <a:pPr/>
              <a:t>14</a:t>
            </a:fld>
            <a:endParaRPr lang="en-US" dirty="0"/>
          </a:p>
        </p:txBody>
      </p:sp>
      <p:graphicFrame>
        <p:nvGraphicFramePr>
          <p:cNvPr id="7" name="Content Placeholder 6">
            <a:extLst>
              <a:ext uri="{FF2B5EF4-FFF2-40B4-BE49-F238E27FC236}">
                <a16:creationId xmlns:a16="http://schemas.microsoft.com/office/drawing/2014/main" xmlns="" id="{BD30F1C2-1681-4BE2-89E2-F62D569808D4}"/>
              </a:ext>
            </a:extLst>
          </p:cNvPr>
          <p:cNvGraphicFramePr>
            <a:graphicFrameLocks noGrp="1"/>
          </p:cNvGraphicFramePr>
          <p:nvPr>
            <p:ph idx="1"/>
            <p:extLst>
              <p:ext uri="{D42A27DB-BD31-4B8C-83A1-F6EECF244321}">
                <p14:modId xmlns:p14="http://schemas.microsoft.com/office/powerpoint/2010/main" xmlns="" val="2254282512"/>
              </p:ext>
            </p:extLst>
          </p:nvPr>
        </p:nvGraphicFramePr>
        <p:xfrm>
          <a:off x="481781" y="1355432"/>
          <a:ext cx="11080954" cy="5041200"/>
        </p:xfrm>
        <a:graphic>
          <a:graphicData uri="http://schemas.openxmlformats.org/drawingml/2006/table">
            <a:tbl>
              <a:tblPr firstRow="1" firstCol="1" bandRow="1">
                <a:tableStyleId>{5C22544A-7EE6-4342-B048-85BDC9FD1C3A}</a:tableStyleId>
              </a:tblPr>
              <a:tblGrid>
                <a:gridCol w="2913366">
                  <a:extLst>
                    <a:ext uri="{9D8B030D-6E8A-4147-A177-3AD203B41FA5}">
                      <a16:colId xmlns:a16="http://schemas.microsoft.com/office/drawing/2014/main" xmlns="" val="1675681082"/>
                    </a:ext>
                  </a:extLst>
                </a:gridCol>
                <a:gridCol w="2594847">
                  <a:extLst>
                    <a:ext uri="{9D8B030D-6E8A-4147-A177-3AD203B41FA5}">
                      <a16:colId xmlns:a16="http://schemas.microsoft.com/office/drawing/2014/main" xmlns="" val="2436340755"/>
                    </a:ext>
                  </a:extLst>
                </a:gridCol>
                <a:gridCol w="5572741">
                  <a:extLst>
                    <a:ext uri="{9D8B030D-6E8A-4147-A177-3AD203B41FA5}">
                      <a16:colId xmlns:a16="http://schemas.microsoft.com/office/drawing/2014/main" xmlns="" val="3422536250"/>
                    </a:ext>
                  </a:extLst>
                </a:gridCol>
              </a:tblGrid>
              <a:tr h="452644">
                <a:tc>
                  <a:txBody>
                    <a:bodyPr/>
                    <a:lstStyle/>
                    <a:p>
                      <a:pPr algn="ctr">
                        <a:lnSpc>
                          <a:spcPct val="107000"/>
                        </a:lnSpc>
                        <a:spcAft>
                          <a:spcPts val="0"/>
                        </a:spcAft>
                      </a:pPr>
                      <a:r>
                        <a:rPr lang="en-ZA" sz="1400">
                          <a:effectLst/>
                        </a:rPr>
                        <a:t>CHALLENGES</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36373" marR="36373" marT="0" marB="0"/>
                </a:tc>
                <a:tc>
                  <a:txBody>
                    <a:bodyPr/>
                    <a:lstStyle/>
                    <a:p>
                      <a:pPr algn="ctr">
                        <a:lnSpc>
                          <a:spcPct val="107000"/>
                        </a:lnSpc>
                        <a:spcAft>
                          <a:spcPts val="0"/>
                        </a:spcAft>
                      </a:pPr>
                      <a:r>
                        <a:rPr lang="en-ZA" sz="1400" dirty="0">
                          <a:effectLst/>
                        </a:rPr>
                        <a:t>CAUSES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373" marR="36373" marT="0" marB="0"/>
                </a:tc>
                <a:tc>
                  <a:txBody>
                    <a:bodyPr/>
                    <a:lstStyle/>
                    <a:p>
                      <a:pPr algn="ctr">
                        <a:lnSpc>
                          <a:spcPct val="107000"/>
                        </a:lnSpc>
                        <a:spcAft>
                          <a:spcPts val="0"/>
                        </a:spcAft>
                      </a:pPr>
                      <a:r>
                        <a:rPr lang="en-ZA" sz="1400" dirty="0">
                          <a:effectLst/>
                        </a:rPr>
                        <a:t>MITIGATION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373" marR="36373" marT="0" marB="0"/>
                </a:tc>
                <a:extLst>
                  <a:ext uri="{0D108BD9-81ED-4DB2-BD59-A6C34878D82A}">
                    <a16:rowId xmlns:a16="http://schemas.microsoft.com/office/drawing/2014/main" xmlns="" val="78786838"/>
                  </a:ext>
                </a:extLst>
              </a:tr>
              <a:tr h="833805">
                <a:tc>
                  <a:txBody>
                    <a:bodyPr/>
                    <a:lstStyle/>
                    <a:p>
                      <a:pPr>
                        <a:lnSpc>
                          <a:spcPct val="107000"/>
                        </a:lnSpc>
                        <a:spcAft>
                          <a:spcPts val="0"/>
                        </a:spcAft>
                      </a:pPr>
                      <a:r>
                        <a:rPr lang="en-ZA" sz="1200" dirty="0">
                          <a:effectLst/>
                        </a:rPr>
                        <a:t>Low resolution rate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373" marR="36373" marT="0" marB="0"/>
                </a:tc>
                <a:tc>
                  <a:txBody>
                    <a:bodyPr/>
                    <a:lstStyle/>
                    <a:p>
                      <a:pPr marL="342900" lvl="0" indent="-342900">
                        <a:lnSpc>
                          <a:spcPct val="107000"/>
                        </a:lnSpc>
                        <a:spcAft>
                          <a:spcPts val="0"/>
                        </a:spcAft>
                        <a:buFont typeface="Symbol" panose="05050102010706020507" pitchFamily="18" charset="2"/>
                        <a:buChar char=""/>
                      </a:pPr>
                      <a:r>
                        <a:rPr lang="en-ZA" sz="1200">
                          <a:effectLst/>
                        </a:rPr>
                        <a:t>Lack of responsiveness</a:t>
                      </a:r>
                    </a:p>
                    <a:p>
                      <a:pPr marL="342900" lvl="0" indent="-342900">
                        <a:lnSpc>
                          <a:spcPct val="107000"/>
                        </a:lnSpc>
                        <a:spcAft>
                          <a:spcPts val="0"/>
                        </a:spcAft>
                        <a:buFont typeface="Symbol" panose="05050102010706020507" pitchFamily="18" charset="2"/>
                        <a:buChar char=""/>
                      </a:pPr>
                      <a:r>
                        <a:rPr lang="en-ZA" sz="1200">
                          <a:effectLst/>
                        </a:rPr>
                        <a:t>Lack of management accountability</a:t>
                      </a:r>
                    </a:p>
                    <a:p>
                      <a:pPr marL="228600">
                        <a:lnSpc>
                          <a:spcPct val="107000"/>
                        </a:lnSpc>
                        <a:spcAft>
                          <a:spcPts val="0"/>
                        </a:spcAft>
                      </a:pPr>
                      <a:r>
                        <a:rPr lang="en-ZA" sz="1200">
                          <a:effectLst/>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6373" marR="36373" marT="0" marB="0"/>
                </a:tc>
                <a:tc>
                  <a:txBody>
                    <a:bodyPr/>
                    <a:lstStyle/>
                    <a:p>
                      <a:pPr marL="342900" lvl="0" indent="-342900">
                        <a:lnSpc>
                          <a:spcPct val="107000"/>
                        </a:lnSpc>
                        <a:spcAft>
                          <a:spcPts val="0"/>
                        </a:spcAft>
                        <a:buFont typeface="Symbol" panose="05050102010706020507" pitchFamily="18" charset="2"/>
                        <a:buChar char=""/>
                      </a:pPr>
                      <a:r>
                        <a:rPr lang="en-ZA" sz="1200" dirty="0">
                          <a:effectLst/>
                        </a:rPr>
                        <a:t>Reporting to Governance structures to strengthen accountability</a:t>
                      </a:r>
                    </a:p>
                    <a:p>
                      <a:pPr marL="342900" lvl="0" indent="-342900">
                        <a:lnSpc>
                          <a:spcPct val="107000"/>
                        </a:lnSpc>
                        <a:spcAft>
                          <a:spcPts val="0"/>
                        </a:spcAft>
                        <a:buFont typeface="Symbol" panose="05050102010706020507" pitchFamily="18" charset="2"/>
                        <a:buChar char=""/>
                      </a:pPr>
                      <a:r>
                        <a:rPr lang="en-ZA" sz="1200" dirty="0">
                          <a:effectLst/>
                        </a:rPr>
                        <a:t>Communication Strategy – publishing of resolution data</a:t>
                      </a:r>
                    </a:p>
                    <a:p>
                      <a:pPr marL="342900" lvl="0" indent="-342900">
                        <a:lnSpc>
                          <a:spcPct val="107000"/>
                        </a:lnSpc>
                        <a:spcAft>
                          <a:spcPts val="0"/>
                        </a:spcAft>
                        <a:buFont typeface="Symbol" panose="05050102010706020507" pitchFamily="18" charset="2"/>
                        <a:buChar char=""/>
                      </a:pPr>
                      <a:r>
                        <a:rPr lang="en-ZA" sz="1200" dirty="0">
                          <a:effectLst/>
                        </a:rPr>
                        <a:t>Intelligent management systems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373" marR="36373" marT="0" marB="0"/>
                </a:tc>
                <a:extLst>
                  <a:ext uri="{0D108BD9-81ED-4DB2-BD59-A6C34878D82A}">
                    <a16:rowId xmlns:a16="http://schemas.microsoft.com/office/drawing/2014/main" xmlns="" val="3947273820"/>
                  </a:ext>
                </a:extLst>
              </a:tr>
              <a:tr h="1466135">
                <a:tc>
                  <a:txBody>
                    <a:bodyPr/>
                    <a:lstStyle/>
                    <a:p>
                      <a:pPr>
                        <a:lnSpc>
                          <a:spcPct val="107000"/>
                        </a:lnSpc>
                        <a:spcAft>
                          <a:spcPts val="0"/>
                        </a:spcAft>
                      </a:pPr>
                      <a:r>
                        <a:rPr lang="en-ZA" sz="1200">
                          <a:effectLst/>
                        </a:rPr>
                        <a:t>Under utilisation of the Presidential Hotline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6373" marR="36373" marT="0" marB="0"/>
                </a:tc>
                <a:tc>
                  <a:txBody>
                    <a:bodyPr/>
                    <a:lstStyle/>
                    <a:p>
                      <a:pPr marL="342900" lvl="0" indent="-342900">
                        <a:lnSpc>
                          <a:spcPct val="107000"/>
                        </a:lnSpc>
                        <a:spcAft>
                          <a:spcPts val="0"/>
                        </a:spcAft>
                        <a:buFont typeface="Symbol" panose="05050102010706020507" pitchFamily="18" charset="2"/>
                        <a:buChar char=""/>
                      </a:pPr>
                      <a:r>
                        <a:rPr lang="en-ZA" sz="1200">
                          <a:effectLst/>
                        </a:rPr>
                        <a:t>Limited hours of service</a:t>
                      </a:r>
                    </a:p>
                    <a:p>
                      <a:pPr marL="342900" lvl="0" indent="-342900">
                        <a:lnSpc>
                          <a:spcPct val="107000"/>
                        </a:lnSpc>
                        <a:spcAft>
                          <a:spcPts val="0"/>
                        </a:spcAft>
                        <a:buFont typeface="Symbol" panose="05050102010706020507" pitchFamily="18" charset="2"/>
                        <a:buChar char=""/>
                      </a:pPr>
                      <a:r>
                        <a:rPr lang="en-ZA" sz="1200">
                          <a:effectLst/>
                        </a:rPr>
                        <a:t>Limited avenues of access</a:t>
                      </a:r>
                    </a:p>
                    <a:p>
                      <a:pPr marL="342900" lvl="0" indent="-342900">
                        <a:lnSpc>
                          <a:spcPct val="107000"/>
                        </a:lnSpc>
                        <a:spcAft>
                          <a:spcPts val="0"/>
                        </a:spcAft>
                        <a:buFont typeface="Symbol" panose="05050102010706020507" pitchFamily="18" charset="2"/>
                        <a:buChar char=""/>
                      </a:pPr>
                      <a:r>
                        <a:rPr lang="en-ZA" sz="1200">
                          <a:effectLst/>
                        </a:rPr>
                        <a:t>Low resolutions/response rates</a:t>
                      </a:r>
                    </a:p>
                    <a:p>
                      <a:pPr marL="228600">
                        <a:lnSpc>
                          <a:spcPct val="107000"/>
                        </a:lnSpc>
                        <a:spcAft>
                          <a:spcPts val="0"/>
                        </a:spcAft>
                      </a:pPr>
                      <a:r>
                        <a:rPr lang="en-ZA" sz="1200">
                          <a:effectLst/>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6373" marR="36373" marT="0" marB="0"/>
                </a:tc>
                <a:tc>
                  <a:txBody>
                    <a:bodyPr/>
                    <a:lstStyle/>
                    <a:p>
                      <a:pPr marL="342900" lvl="0" indent="-342900">
                        <a:lnSpc>
                          <a:spcPct val="107000"/>
                        </a:lnSpc>
                        <a:spcAft>
                          <a:spcPts val="0"/>
                        </a:spcAft>
                        <a:buFont typeface="Symbol" panose="05050102010706020507" pitchFamily="18" charset="2"/>
                        <a:buChar char=""/>
                      </a:pPr>
                      <a:r>
                        <a:rPr lang="en-ZA" sz="1200">
                          <a:effectLst/>
                        </a:rPr>
                        <a:t>Establish a fully fledged citizens complaints management system which will;</a:t>
                      </a:r>
                    </a:p>
                    <a:p>
                      <a:pPr marL="742950" lvl="1" indent="-285750">
                        <a:lnSpc>
                          <a:spcPct val="107000"/>
                        </a:lnSpc>
                        <a:spcAft>
                          <a:spcPts val="0"/>
                        </a:spcAft>
                        <a:buFont typeface="Courier New" panose="02070309020205020404" pitchFamily="49" charset="0"/>
                        <a:buChar char="o"/>
                      </a:pPr>
                      <a:r>
                        <a:rPr lang="en-ZA" sz="1200">
                          <a:effectLst/>
                        </a:rPr>
                        <a:t>Provide 24/7 service</a:t>
                      </a:r>
                    </a:p>
                    <a:p>
                      <a:pPr marL="742950" lvl="1" indent="-285750">
                        <a:lnSpc>
                          <a:spcPct val="107000"/>
                        </a:lnSpc>
                        <a:spcAft>
                          <a:spcPts val="0"/>
                        </a:spcAft>
                        <a:buFont typeface="Courier New" panose="02070309020205020404" pitchFamily="49" charset="0"/>
                        <a:buChar char="o"/>
                      </a:pPr>
                      <a:r>
                        <a:rPr lang="en-ZA" sz="1200">
                          <a:effectLst/>
                        </a:rPr>
                        <a:t>Provide multiple access points</a:t>
                      </a:r>
                    </a:p>
                    <a:p>
                      <a:pPr marL="742950" lvl="1" indent="-285750">
                        <a:lnSpc>
                          <a:spcPct val="107000"/>
                        </a:lnSpc>
                        <a:spcAft>
                          <a:spcPts val="0"/>
                        </a:spcAft>
                        <a:buFont typeface="Courier New" panose="02070309020205020404" pitchFamily="49" charset="0"/>
                        <a:buChar char="o"/>
                      </a:pPr>
                      <a:r>
                        <a:rPr lang="en-ZA" sz="1200">
                          <a:effectLst/>
                        </a:rPr>
                        <a:t>Proactive self service</a:t>
                      </a:r>
                    </a:p>
                    <a:p>
                      <a:pPr marL="342900" lvl="0" indent="-342900">
                        <a:lnSpc>
                          <a:spcPct val="107000"/>
                        </a:lnSpc>
                        <a:spcAft>
                          <a:spcPts val="0"/>
                        </a:spcAft>
                        <a:buFont typeface="Symbol" panose="05050102010706020507" pitchFamily="18" charset="2"/>
                        <a:buChar char=""/>
                      </a:pPr>
                      <a:r>
                        <a:rPr lang="en-ZA" sz="1200">
                          <a:effectLst/>
                        </a:rPr>
                        <a:t>Communications/awareness campaign rolled out </a:t>
                      </a:r>
                    </a:p>
                    <a:p>
                      <a:pPr marL="342900" lvl="0" indent="-342900">
                        <a:lnSpc>
                          <a:spcPct val="107000"/>
                        </a:lnSpc>
                        <a:spcAft>
                          <a:spcPts val="0"/>
                        </a:spcAft>
                        <a:buFont typeface="Symbol" panose="05050102010706020507" pitchFamily="18" charset="2"/>
                        <a:buChar char=""/>
                      </a:pPr>
                      <a:r>
                        <a:rPr lang="en-ZA" sz="1200">
                          <a:effectLst/>
                        </a:rPr>
                        <a:t>Roll out of Khawuleza App</a:t>
                      </a:r>
                    </a:p>
                    <a:p>
                      <a:pPr marL="342900" lvl="0" indent="-342900">
                        <a:lnSpc>
                          <a:spcPct val="107000"/>
                        </a:lnSpc>
                        <a:spcAft>
                          <a:spcPts val="0"/>
                        </a:spcAft>
                        <a:buFont typeface="Symbol" panose="05050102010706020507" pitchFamily="18" charset="2"/>
                        <a:buChar char=""/>
                      </a:pPr>
                      <a:r>
                        <a:rPr lang="en-ZA" sz="1200">
                          <a:effectLst/>
                        </a:rPr>
                        <a:t>Improve responsiveness to cases</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6373" marR="36373" marT="0" marB="0"/>
                </a:tc>
                <a:extLst>
                  <a:ext uri="{0D108BD9-81ED-4DB2-BD59-A6C34878D82A}">
                    <a16:rowId xmlns:a16="http://schemas.microsoft.com/office/drawing/2014/main" xmlns="" val="3071702490"/>
                  </a:ext>
                </a:extLst>
              </a:tr>
              <a:tr h="1255358">
                <a:tc>
                  <a:txBody>
                    <a:bodyPr/>
                    <a:lstStyle/>
                    <a:p>
                      <a:pPr>
                        <a:lnSpc>
                          <a:spcPct val="107000"/>
                        </a:lnSpc>
                        <a:spcAft>
                          <a:spcPts val="0"/>
                        </a:spcAft>
                      </a:pPr>
                      <a:r>
                        <a:rPr lang="en-ZA" sz="1200" dirty="0">
                          <a:effectLst/>
                        </a:rPr>
                        <a:t>Limited use of information,  intelligence and early warning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373" marR="36373" marT="0" marB="0"/>
                </a:tc>
                <a:tc>
                  <a:txBody>
                    <a:bodyPr/>
                    <a:lstStyle/>
                    <a:p>
                      <a:pPr marL="342900" lvl="0" indent="-342900">
                        <a:lnSpc>
                          <a:spcPct val="107000"/>
                        </a:lnSpc>
                        <a:spcAft>
                          <a:spcPts val="0"/>
                        </a:spcAft>
                        <a:buFont typeface="Symbol" panose="05050102010706020507" pitchFamily="18" charset="2"/>
                        <a:buChar char=""/>
                      </a:pPr>
                      <a:r>
                        <a:rPr lang="en-ZA" sz="1200" dirty="0">
                          <a:effectLst/>
                        </a:rPr>
                        <a:t>Limited management information systems capacity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373" marR="36373" marT="0" marB="0"/>
                </a:tc>
                <a:tc>
                  <a:txBody>
                    <a:bodyPr/>
                    <a:lstStyle/>
                    <a:p>
                      <a:pPr marL="342900" lvl="0" indent="-342900">
                        <a:lnSpc>
                          <a:spcPct val="107000"/>
                        </a:lnSpc>
                        <a:spcAft>
                          <a:spcPts val="0"/>
                        </a:spcAft>
                        <a:buFont typeface="Symbol" panose="05050102010706020507" pitchFamily="18" charset="2"/>
                        <a:buChar char=""/>
                      </a:pPr>
                      <a:r>
                        <a:rPr lang="en-ZA" sz="1200">
                          <a:effectLst/>
                        </a:rPr>
                        <a:t>Establishment of a fully fledged management and intelligence system which will;</a:t>
                      </a:r>
                    </a:p>
                    <a:p>
                      <a:pPr marL="742950" lvl="1" indent="-285750">
                        <a:lnSpc>
                          <a:spcPct val="107000"/>
                        </a:lnSpc>
                        <a:spcAft>
                          <a:spcPts val="0"/>
                        </a:spcAft>
                        <a:buFont typeface="Courier New" panose="02070309020205020404" pitchFamily="49" charset="0"/>
                        <a:buChar char="o"/>
                      </a:pPr>
                      <a:r>
                        <a:rPr lang="en-ZA" sz="1200">
                          <a:effectLst/>
                        </a:rPr>
                        <a:t>Integrate call centre and other data</a:t>
                      </a:r>
                    </a:p>
                    <a:p>
                      <a:pPr marL="742950" lvl="1" indent="-285750">
                        <a:lnSpc>
                          <a:spcPct val="107000"/>
                        </a:lnSpc>
                        <a:spcAft>
                          <a:spcPts val="0"/>
                        </a:spcAft>
                        <a:buFont typeface="Courier New" panose="02070309020205020404" pitchFamily="49" charset="0"/>
                        <a:buChar char="o"/>
                      </a:pPr>
                      <a:r>
                        <a:rPr lang="en-ZA" sz="1200">
                          <a:effectLst/>
                        </a:rPr>
                        <a:t>Provide analytical reports</a:t>
                      </a:r>
                    </a:p>
                    <a:p>
                      <a:pPr marL="342900" lvl="0" indent="-342900">
                        <a:lnSpc>
                          <a:spcPct val="107000"/>
                        </a:lnSpc>
                        <a:spcAft>
                          <a:spcPts val="0"/>
                        </a:spcAft>
                        <a:buFont typeface="Symbol" panose="05050102010706020507" pitchFamily="18" charset="2"/>
                        <a:buChar char=""/>
                      </a:pPr>
                      <a:r>
                        <a:rPr lang="en-ZA" sz="1200">
                          <a:effectLst/>
                        </a:rPr>
                        <a:t>Development and tabling of quarterly reports to governance structures</a:t>
                      </a:r>
                    </a:p>
                    <a:p>
                      <a:pPr marL="342900" lvl="0" indent="-342900">
                        <a:lnSpc>
                          <a:spcPct val="107000"/>
                        </a:lnSpc>
                        <a:spcAft>
                          <a:spcPts val="0"/>
                        </a:spcAft>
                        <a:buFont typeface="Symbol" panose="05050102010706020507" pitchFamily="18" charset="2"/>
                        <a:buChar char=""/>
                      </a:pPr>
                      <a:r>
                        <a:rPr lang="en-ZA" sz="1200">
                          <a:effectLst/>
                        </a:rPr>
                        <a:t>Internal data analysis performed</a:t>
                      </a:r>
                    </a:p>
                    <a:p>
                      <a:pPr marL="228600">
                        <a:lnSpc>
                          <a:spcPct val="107000"/>
                        </a:lnSpc>
                        <a:spcAft>
                          <a:spcPts val="0"/>
                        </a:spcAft>
                      </a:pPr>
                      <a:r>
                        <a:rPr lang="en-ZA" sz="1200">
                          <a:effectLst/>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6373" marR="36373" marT="0" marB="0"/>
                </a:tc>
                <a:extLst>
                  <a:ext uri="{0D108BD9-81ED-4DB2-BD59-A6C34878D82A}">
                    <a16:rowId xmlns:a16="http://schemas.microsoft.com/office/drawing/2014/main" xmlns="" val="1942593276"/>
                  </a:ext>
                </a:extLst>
              </a:tr>
              <a:tr h="932323">
                <a:tc>
                  <a:txBody>
                    <a:bodyPr/>
                    <a:lstStyle/>
                    <a:p>
                      <a:pPr>
                        <a:lnSpc>
                          <a:spcPct val="107000"/>
                        </a:lnSpc>
                        <a:spcAft>
                          <a:spcPts val="0"/>
                        </a:spcAft>
                      </a:pPr>
                      <a:r>
                        <a:rPr lang="en-ZA" sz="1200" dirty="0">
                          <a:effectLst/>
                        </a:rPr>
                        <a:t>Proactive addressing of emerging trends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373" marR="36373" marT="0" marB="0"/>
                </a:tc>
                <a:tc>
                  <a:txBody>
                    <a:bodyPr/>
                    <a:lstStyle/>
                    <a:p>
                      <a:pPr marL="342900" lvl="0" indent="-342900">
                        <a:lnSpc>
                          <a:spcPct val="107000"/>
                        </a:lnSpc>
                        <a:spcAft>
                          <a:spcPts val="0"/>
                        </a:spcAft>
                        <a:buFont typeface="Symbol" panose="05050102010706020507" pitchFamily="18" charset="2"/>
                        <a:buChar char=""/>
                      </a:pPr>
                      <a:r>
                        <a:rPr lang="en-ZA" sz="1200" dirty="0">
                          <a:effectLst/>
                        </a:rPr>
                        <a:t>Limited early warning capability</a:t>
                      </a:r>
                    </a:p>
                    <a:p>
                      <a:pPr marL="342900" lvl="0" indent="-342900">
                        <a:lnSpc>
                          <a:spcPct val="107000"/>
                        </a:lnSpc>
                        <a:spcAft>
                          <a:spcPts val="0"/>
                        </a:spcAft>
                        <a:buFont typeface="Symbol" panose="05050102010706020507" pitchFamily="18" charset="2"/>
                        <a:buChar char=""/>
                      </a:pPr>
                      <a:r>
                        <a:rPr lang="en-ZA" sz="1200" dirty="0">
                          <a:effectLst/>
                        </a:rPr>
                        <a:t>Limited management information systems capacity</a:t>
                      </a:r>
                    </a:p>
                    <a:p>
                      <a:pPr marL="342900" lvl="0" indent="-342900">
                        <a:lnSpc>
                          <a:spcPct val="107000"/>
                        </a:lnSpc>
                        <a:spcAft>
                          <a:spcPts val="0"/>
                        </a:spcAft>
                        <a:buFont typeface="Symbol" panose="05050102010706020507" pitchFamily="18" charset="2"/>
                        <a:buChar char=""/>
                      </a:pPr>
                      <a:r>
                        <a:rPr lang="en-ZA" sz="1200" dirty="0">
                          <a:effectLst/>
                        </a:rPr>
                        <a:t>Internal capacity and capabilities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373" marR="36373" marT="0" marB="0"/>
                </a:tc>
                <a:tc>
                  <a:txBody>
                    <a:bodyPr/>
                    <a:lstStyle/>
                    <a:p>
                      <a:pPr marL="342900" lvl="0" indent="-342900">
                        <a:lnSpc>
                          <a:spcPct val="107000"/>
                        </a:lnSpc>
                        <a:spcAft>
                          <a:spcPts val="0"/>
                        </a:spcAft>
                        <a:buFont typeface="Symbol" panose="05050102010706020507" pitchFamily="18" charset="2"/>
                        <a:buChar char=""/>
                      </a:pPr>
                      <a:r>
                        <a:rPr lang="en-ZA" sz="1200" dirty="0">
                          <a:effectLst/>
                        </a:rPr>
                        <a:t>Establishment of an early warning system</a:t>
                      </a:r>
                    </a:p>
                    <a:p>
                      <a:pPr marL="342900" lvl="0" indent="-342900">
                        <a:lnSpc>
                          <a:spcPct val="107000"/>
                        </a:lnSpc>
                        <a:spcAft>
                          <a:spcPts val="0"/>
                        </a:spcAft>
                        <a:buFont typeface="Symbol" panose="05050102010706020507" pitchFamily="18" charset="2"/>
                        <a:buChar char=""/>
                      </a:pPr>
                      <a:r>
                        <a:rPr lang="en-ZA" sz="1200" dirty="0">
                          <a:effectLst/>
                        </a:rPr>
                        <a:t>Develop intervention strategy.</a:t>
                      </a:r>
                    </a:p>
                    <a:p>
                      <a:pPr marL="342900" lvl="0" indent="-342900">
                        <a:lnSpc>
                          <a:spcPct val="107000"/>
                        </a:lnSpc>
                        <a:spcAft>
                          <a:spcPts val="0"/>
                        </a:spcAft>
                        <a:buFont typeface="Symbol" panose="05050102010706020507" pitchFamily="18" charset="2"/>
                        <a:buChar char=""/>
                      </a:pPr>
                      <a:r>
                        <a:rPr lang="en-ZA" sz="1200" dirty="0">
                          <a:effectLst/>
                        </a:rPr>
                        <a:t>Coordinate the implementation of the intervention strategy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373" marR="36373" marT="0" marB="0"/>
                </a:tc>
                <a:extLst>
                  <a:ext uri="{0D108BD9-81ED-4DB2-BD59-A6C34878D82A}">
                    <a16:rowId xmlns:a16="http://schemas.microsoft.com/office/drawing/2014/main" xmlns="" val="2656251497"/>
                  </a:ext>
                </a:extLst>
              </a:tr>
              <a:tr h="100935">
                <a:tc>
                  <a:txBody>
                    <a:bodyPr/>
                    <a:lstStyle/>
                    <a:p>
                      <a:pPr>
                        <a:lnSpc>
                          <a:spcPct val="107000"/>
                        </a:lnSpc>
                        <a:spcAft>
                          <a:spcPts val="0"/>
                        </a:spcAft>
                      </a:pPr>
                      <a:r>
                        <a:rPr lang="en-ZA" sz="600">
                          <a:effectLst/>
                        </a:rPr>
                        <a:t> </a:t>
                      </a:r>
                      <a:endParaRPr lang="en-ZA" sz="600">
                        <a:effectLst/>
                        <a:latin typeface="Calibri" panose="020F0502020204030204" pitchFamily="34" charset="0"/>
                        <a:ea typeface="Calibri" panose="020F0502020204030204" pitchFamily="34" charset="0"/>
                        <a:cs typeface="Times New Roman" panose="02020603050405020304" pitchFamily="18" charset="0"/>
                      </a:endParaRPr>
                    </a:p>
                  </a:txBody>
                  <a:tcPr marL="36373" marR="36373" marT="0" marB="0"/>
                </a:tc>
                <a:tc>
                  <a:txBody>
                    <a:bodyPr/>
                    <a:lstStyle/>
                    <a:p>
                      <a:pPr>
                        <a:lnSpc>
                          <a:spcPct val="107000"/>
                        </a:lnSpc>
                        <a:spcAft>
                          <a:spcPts val="0"/>
                        </a:spcAft>
                      </a:pPr>
                      <a:r>
                        <a:rPr lang="en-ZA" sz="600">
                          <a:effectLst/>
                        </a:rPr>
                        <a:t> </a:t>
                      </a:r>
                      <a:endParaRPr lang="en-ZA" sz="600">
                        <a:effectLst/>
                        <a:latin typeface="Calibri" panose="020F0502020204030204" pitchFamily="34" charset="0"/>
                        <a:ea typeface="Calibri" panose="020F0502020204030204" pitchFamily="34" charset="0"/>
                        <a:cs typeface="Times New Roman" panose="02020603050405020304" pitchFamily="18" charset="0"/>
                      </a:endParaRPr>
                    </a:p>
                  </a:txBody>
                  <a:tcPr marL="36373" marR="36373" marT="0" marB="0"/>
                </a:tc>
                <a:tc>
                  <a:txBody>
                    <a:bodyPr/>
                    <a:lstStyle/>
                    <a:p>
                      <a:pPr>
                        <a:lnSpc>
                          <a:spcPct val="107000"/>
                        </a:lnSpc>
                        <a:spcAft>
                          <a:spcPts val="0"/>
                        </a:spcAft>
                      </a:pPr>
                      <a:r>
                        <a:rPr lang="en-ZA" sz="600" dirty="0">
                          <a:effectLst/>
                        </a:rPr>
                        <a:t> </a:t>
                      </a:r>
                      <a:endParaRPr lang="en-ZA"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373" marR="36373" marT="0" marB="0"/>
                </a:tc>
                <a:extLst>
                  <a:ext uri="{0D108BD9-81ED-4DB2-BD59-A6C34878D82A}">
                    <a16:rowId xmlns:a16="http://schemas.microsoft.com/office/drawing/2014/main" xmlns="" val="124302328"/>
                  </a:ext>
                </a:extLst>
              </a:tr>
            </a:tbl>
          </a:graphicData>
        </a:graphic>
      </p:graphicFrame>
      <p:sp>
        <p:nvSpPr>
          <p:cNvPr id="8" name="Rectangle 1">
            <a:extLst>
              <a:ext uri="{FF2B5EF4-FFF2-40B4-BE49-F238E27FC236}">
                <a16:creationId xmlns:a16="http://schemas.microsoft.com/office/drawing/2014/main" xmlns="" id="{4D014153-1F06-413F-A4D6-37B71F184B3C}"/>
              </a:ext>
            </a:extLst>
          </p:cNvPr>
          <p:cNvSpPr>
            <a:spLocks noChangeArrowheads="1"/>
          </p:cNvSpPr>
          <p:nvPr/>
        </p:nvSpPr>
        <p:spPr bwMode="auto">
          <a:xfrm>
            <a:off x="-11671901" y="543251"/>
            <a:ext cx="4273310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sz="4000"/>
          </a:p>
        </p:txBody>
      </p:sp>
    </p:spTree>
    <p:extLst>
      <p:ext uri="{BB962C8B-B14F-4D97-AF65-F5344CB8AC3E}">
        <p14:creationId xmlns:p14="http://schemas.microsoft.com/office/powerpoint/2010/main" xmlns="" val="1415647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FF726A-95AE-6B41-97AB-D94A4BA786EF}" type="slidenum">
              <a:rPr lang="en-US" smtClean="0"/>
              <a:pPr/>
              <a:t>15</a:t>
            </a:fld>
            <a:endParaRPr lang="en-US"/>
          </a:p>
        </p:txBody>
      </p:sp>
      <p:sp>
        <p:nvSpPr>
          <p:cNvPr id="2" name="Title 1"/>
          <p:cNvSpPr>
            <a:spLocks noGrp="1"/>
          </p:cNvSpPr>
          <p:nvPr>
            <p:ph type="title" idx="4294967295"/>
          </p:nvPr>
        </p:nvSpPr>
        <p:spPr>
          <a:xfrm>
            <a:off x="606392" y="327418"/>
            <a:ext cx="9756808" cy="1139825"/>
          </a:xfrm>
        </p:spPr>
        <p:txBody>
          <a:bodyPr/>
          <a:lstStyle/>
          <a:p>
            <a:r>
              <a:rPr lang="en-ZA" sz="2400" b="1" dirty="0">
                <a:solidFill>
                  <a:prstClr val="black"/>
                </a:solidFill>
                <a:latin typeface="Arial" panose="020B0604020202020204" pitchFamily="34" charset="0"/>
                <a:cs typeface="Arial" panose="020B0604020202020204" pitchFamily="34" charset="0"/>
              </a:rPr>
              <a:t>PROJECT PLAN: SHORT TERM</a:t>
            </a:r>
            <a:endParaRPr lang="en-ZA" dirty="0"/>
          </a:p>
        </p:txBody>
      </p:sp>
      <p:sp>
        <p:nvSpPr>
          <p:cNvPr id="3" name="Content Placeholder 2"/>
          <p:cNvSpPr>
            <a:spLocks noGrp="1"/>
          </p:cNvSpPr>
          <p:nvPr>
            <p:ph idx="4294967295"/>
          </p:nvPr>
        </p:nvSpPr>
        <p:spPr>
          <a:xfrm>
            <a:off x="516835" y="1915668"/>
            <a:ext cx="10515600" cy="4478389"/>
          </a:xfrm>
        </p:spPr>
        <p:txBody>
          <a:bodyPr>
            <a:normAutofit/>
          </a:bodyPr>
          <a:lstStyle/>
          <a:p>
            <a:pPr marL="0" indent="0">
              <a:buNone/>
            </a:pPr>
            <a:endParaRPr lang="en-ZA" dirty="0"/>
          </a:p>
          <a:p>
            <a:endParaRPr lang="en-US" dirty="0"/>
          </a:p>
          <a:p>
            <a:endParaRPr lang="en-US" dirty="0"/>
          </a:p>
          <a:p>
            <a:endParaRPr lang="en-US" dirty="0"/>
          </a:p>
          <a:p>
            <a:endParaRPr lang="en-ZA" dirty="0"/>
          </a:p>
          <a:p>
            <a:pPr>
              <a:buFont typeface="Wingdings" panose="05000000000000000000" pitchFamily="2" charset="2"/>
              <a:buChar char="Ø"/>
            </a:pPr>
            <a:endParaRPr lang="en-ZA" dirty="0"/>
          </a:p>
          <a:p>
            <a:pPr>
              <a:buFont typeface="Wingdings" panose="05000000000000000000" pitchFamily="2" charset="2"/>
              <a:buChar char="Ø"/>
            </a:pPr>
            <a:endParaRPr lang="en-ZA" dirty="0"/>
          </a:p>
          <a:p>
            <a:pPr>
              <a:buFont typeface="Wingdings" panose="05000000000000000000" pitchFamily="2" charset="2"/>
              <a:buChar char="Ø"/>
            </a:pPr>
            <a:endParaRPr lang="en-ZA" dirty="0"/>
          </a:p>
        </p:txBody>
      </p:sp>
      <p:graphicFrame>
        <p:nvGraphicFramePr>
          <p:cNvPr id="7" name="Table 6">
            <a:extLst>
              <a:ext uri="{FF2B5EF4-FFF2-40B4-BE49-F238E27FC236}">
                <a16:creationId xmlns:a16="http://schemas.microsoft.com/office/drawing/2014/main" xmlns="" id="{342BD2DE-D873-464D-B094-0CF575DC24B3}"/>
              </a:ext>
            </a:extLst>
          </p:cNvPr>
          <p:cNvGraphicFramePr>
            <a:graphicFrameLocks noGrp="1"/>
          </p:cNvGraphicFramePr>
          <p:nvPr>
            <p:extLst>
              <p:ext uri="{D42A27DB-BD31-4B8C-83A1-F6EECF244321}">
                <p14:modId xmlns:p14="http://schemas.microsoft.com/office/powerpoint/2010/main" xmlns="" val="1324411209"/>
              </p:ext>
            </p:extLst>
          </p:nvPr>
        </p:nvGraphicFramePr>
        <p:xfrm>
          <a:off x="516836" y="1337187"/>
          <a:ext cx="11068772" cy="4758813"/>
        </p:xfrm>
        <a:graphic>
          <a:graphicData uri="http://schemas.openxmlformats.org/drawingml/2006/table">
            <a:tbl>
              <a:tblPr firstRow="1" firstCol="1" bandRow="1">
                <a:tableStyleId>{5C22544A-7EE6-4342-B048-85BDC9FD1C3A}</a:tableStyleId>
              </a:tblPr>
              <a:tblGrid>
                <a:gridCol w="1150343">
                  <a:extLst>
                    <a:ext uri="{9D8B030D-6E8A-4147-A177-3AD203B41FA5}">
                      <a16:colId xmlns:a16="http://schemas.microsoft.com/office/drawing/2014/main" xmlns="" val="1694958081"/>
                    </a:ext>
                  </a:extLst>
                </a:gridCol>
                <a:gridCol w="6125897">
                  <a:extLst>
                    <a:ext uri="{9D8B030D-6E8A-4147-A177-3AD203B41FA5}">
                      <a16:colId xmlns:a16="http://schemas.microsoft.com/office/drawing/2014/main" xmlns="" val="1439850806"/>
                    </a:ext>
                  </a:extLst>
                </a:gridCol>
                <a:gridCol w="3792532">
                  <a:extLst>
                    <a:ext uri="{9D8B030D-6E8A-4147-A177-3AD203B41FA5}">
                      <a16:colId xmlns:a16="http://schemas.microsoft.com/office/drawing/2014/main" xmlns="" val="724257917"/>
                    </a:ext>
                  </a:extLst>
                </a:gridCol>
              </a:tblGrid>
              <a:tr h="389044">
                <a:tc>
                  <a:txBody>
                    <a:bodyPr/>
                    <a:lstStyle/>
                    <a:p>
                      <a:pPr algn="ctr">
                        <a:lnSpc>
                          <a:spcPct val="107000"/>
                        </a:lnSpc>
                        <a:spcAft>
                          <a:spcPts val="0"/>
                        </a:spcAft>
                      </a:pPr>
                      <a:r>
                        <a:rPr lang="en-ZA" sz="1800">
                          <a:effectLst/>
                        </a:rPr>
                        <a:t>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a:effectLst/>
                        </a:rPr>
                        <a:t>ACTIVITY</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a:effectLst/>
                        </a:rPr>
                        <a:t>TIMELINES</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16817393"/>
                  </a:ext>
                </a:extLst>
              </a:tr>
              <a:tr h="796145">
                <a:tc>
                  <a:txBody>
                    <a:bodyPr/>
                    <a:lstStyle/>
                    <a:p>
                      <a:pPr algn="ctr">
                        <a:lnSpc>
                          <a:spcPct val="107000"/>
                        </a:lnSpc>
                        <a:spcAft>
                          <a:spcPts val="0"/>
                        </a:spcAft>
                      </a:pPr>
                      <a:r>
                        <a:rPr lang="en-ZA" sz="1800">
                          <a:effectLst/>
                        </a:rPr>
                        <a:t>1</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dirty="0">
                          <a:effectLst/>
                        </a:rPr>
                        <a:t> Reporting to Governance structures  and publication of report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a:effectLst/>
                        </a:rPr>
                        <a:t>Quarter 1</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48017740"/>
                  </a:ext>
                </a:extLst>
              </a:tr>
              <a:tr h="389044">
                <a:tc>
                  <a:txBody>
                    <a:bodyPr/>
                    <a:lstStyle/>
                    <a:p>
                      <a:pPr algn="ctr">
                        <a:lnSpc>
                          <a:spcPct val="107000"/>
                        </a:lnSpc>
                        <a:spcAft>
                          <a:spcPts val="0"/>
                        </a:spcAft>
                      </a:pPr>
                      <a:r>
                        <a:rPr lang="en-ZA" sz="1800">
                          <a:effectLst/>
                        </a:rPr>
                        <a:t>2</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a:effectLst/>
                        </a:rPr>
                        <a:t>Roll out of Khawuleza App</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dirty="0">
                          <a:effectLst/>
                        </a:rPr>
                        <a:t>Quarter 2</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74349265"/>
                  </a:ext>
                </a:extLst>
              </a:tr>
              <a:tr h="796145">
                <a:tc>
                  <a:txBody>
                    <a:bodyPr/>
                    <a:lstStyle/>
                    <a:p>
                      <a:pPr algn="ctr">
                        <a:lnSpc>
                          <a:spcPct val="107000"/>
                        </a:lnSpc>
                        <a:spcAft>
                          <a:spcPts val="0"/>
                        </a:spcAft>
                      </a:pPr>
                      <a:r>
                        <a:rPr lang="en-ZA" sz="1800">
                          <a:effectLst/>
                        </a:rPr>
                        <a:t>3</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a:effectLst/>
                        </a:rPr>
                        <a:t>Initiation of procurement process for new service provider</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dirty="0">
                          <a:effectLst/>
                        </a:rPr>
                        <a:t>Quarter 4</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901667590"/>
                  </a:ext>
                </a:extLst>
              </a:tr>
              <a:tr h="796145">
                <a:tc>
                  <a:txBody>
                    <a:bodyPr/>
                    <a:lstStyle/>
                    <a:p>
                      <a:pPr algn="ctr">
                        <a:lnSpc>
                          <a:spcPct val="107000"/>
                        </a:lnSpc>
                        <a:spcAft>
                          <a:spcPts val="0"/>
                        </a:spcAft>
                      </a:pPr>
                      <a:r>
                        <a:rPr lang="en-ZA" sz="1800">
                          <a:effectLst/>
                        </a:rPr>
                        <a:t>4</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a:effectLst/>
                        </a:rPr>
                        <a:t>Building back office capacity – change management</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dirty="0">
                          <a:effectLst/>
                        </a:rPr>
                        <a:t>Quarter 1</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38350267"/>
                  </a:ext>
                </a:extLst>
              </a:tr>
              <a:tr h="796145">
                <a:tc>
                  <a:txBody>
                    <a:bodyPr/>
                    <a:lstStyle/>
                    <a:p>
                      <a:pPr algn="ctr">
                        <a:lnSpc>
                          <a:spcPct val="107000"/>
                        </a:lnSpc>
                        <a:spcAft>
                          <a:spcPts val="0"/>
                        </a:spcAft>
                      </a:pPr>
                      <a:r>
                        <a:rPr lang="en-ZA" sz="1800">
                          <a:effectLst/>
                        </a:rPr>
                        <a:t>5</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a:effectLst/>
                        </a:rPr>
                        <a:t>Re – engineer and re-launch of the Presidential Hotline</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a:effectLst/>
                        </a:rPr>
                        <a:t>Quarter 4</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03614748"/>
                  </a:ext>
                </a:extLst>
              </a:tr>
              <a:tr h="796145">
                <a:tc>
                  <a:txBody>
                    <a:bodyPr/>
                    <a:lstStyle/>
                    <a:p>
                      <a:pPr algn="ctr">
                        <a:lnSpc>
                          <a:spcPct val="107000"/>
                        </a:lnSpc>
                        <a:spcAft>
                          <a:spcPts val="0"/>
                        </a:spcAft>
                      </a:pPr>
                      <a:r>
                        <a:rPr lang="en-ZA" sz="1800">
                          <a:effectLst/>
                        </a:rPr>
                        <a:t>6</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dirty="0">
                          <a:effectLst/>
                        </a:rPr>
                        <a:t>Implementation of the PH Communication Strategy</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dirty="0">
                          <a:effectLst/>
                        </a:rPr>
                        <a:t>Quarter 4</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64018696"/>
                  </a:ext>
                </a:extLst>
              </a:tr>
            </a:tbl>
          </a:graphicData>
        </a:graphic>
      </p:graphicFrame>
    </p:spTree>
    <p:extLst>
      <p:ext uri="{BB962C8B-B14F-4D97-AF65-F5344CB8AC3E}">
        <p14:creationId xmlns:p14="http://schemas.microsoft.com/office/powerpoint/2010/main" xmlns="" val="2771135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FF726A-95AE-6B41-97AB-D94A4BA786EF}" type="slidenum">
              <a:rPr lang="en-US" smtClean="0"/>
              <a:pPr/>
              <a:t>16</a:t>
            </a:fld>
            <a:endParaRPr lang="en-US"/>
          </a:p>
        </p:txBody>
      </p:sp>
      <p:sp>
        <p:nvSpPr>
          <p:cNvPr id="2" name="Title 1"/>
          <p:cNvSpPr>
            <a:spLocks noGrp="1"/>
          </p:cNvSpPr>
          <p:nvPr>
            <p:ph type="title" idx="4294967295"/>
          </p:nvPr>
        </p:nvSpPr>
        <p:spPr>
          <a:xfrm>
            <a:off x="0" y="365125"/>
            <a:ext cx="10363200" cy="895739"/>
          </a:xfrm>
        </p:spPr>
        <p:txBody>
          <a:bodyPr/>
          <a:lstStyle/>
          <a:p>
            <a:r>
              <a:rPr lang="en-ZA" sz="2400" b="1" dirty="0">
                <a:solidFill>
                  <a:prstClr val="black"/>
                </a:solidFill>
                <a:latin typeface="Arial" panose="020B0604020202020204" pitchFamily="34" charset="0"/>
                <a:cs typeface="Arial" panose="020B0604020202020204" pitchFamily="34" charset="0"/>
              </a:rPr>
              <a:t>PROJECT PLAN: ROAD MAP TO AN IDEAL PRESIDENTIAL HOTLINE</a:t>
            </a:r>
            <a:endParaRPr lang="en-ZA" dirty="0"/>
          </a:p>
        </p:txBody>
      </p:sp>
      <p:sp>
        <p:nvSpPr>
          <p:cNvPr id="3" name="Content Placeholder 2"/>
          <p:cNvSpPr>
            <a:spLocks noGrp="1"/>
          </p:cNvSpPr>
          <p:nvPr>
            <p:ph idx="4294967295"/>
          </p:nvPr>
        </p:nvSpPr>
        <p:spPr>
          <a:xfrm>
            <a:off x="516835" y="1026695"/>
            <a:ext cx="10515600" cy="5329655"/>
          </a:xfrm>
        </p:spPr>
        <p:txBody>
          <a:bodyPr>
            <a:normAutofit/>
          </a:bodyPr>
          <a:lstStyle/>
          <a:p>
            <a:pPr marL="0" indent="0">
              <a:buNone/>
            </a:pPr>
            <a:endParaRPr lang="en-ZA" dirty="0"/>
          </a:p>
          <a:p>
            <a:pPr marL="0" indent="0">
              <a:buNone/>
            </a:pPr>
            <a:endParaRPr lang="en-US" dirty="0"/>
          </a:p>
          <a:p>
            <a:endParaRPr lang="en-US" dirty="0"/>
          </a:p>
          <a:p>
            <a:endParaRPr lang="en-US" dirty="0"/>
          </a:p>
          <a:p>
            <a:endParaRPr lang="en-ZA" dirty="0"/>
          </a:p>
          <a:p>
            <a:pPr>
              <a:buFont typeface="Wingdings" panose="05000000000000000000" pitchFamily="2" charset="2"/>
              <a:buChar char="Ø"/>
            </a:pPr>
            <a:endParaRPr lang="en-ZA" dirty="0"/>
          </a:p>
          <a:p>
            <a:pPr>
              <a:buFont typeface="Wingdings" panose="05000000000000000000" pitchFamily="2" charset="2"/>
              <a:buChar char="Ø"/>
            </a:pPr>
            <a:endParaRPr lang="en-ZA" dirty="0"/>
          </a:p>
          <a:p>
            <a:pPr>
              <a:buFont typeface="Wingdings" panose="05000000000000000000" pitchFamily="2" charset="2"/>
              <a:buChar char="Ø"/>
            </a:pPr>
            <a:endParaRPr lang="en-ZA" dirty="0"/>
          </a:p>
        </p:txBody>
      </p:sp>
      <p:graphicFrame>
        <p:nvGraphicFramePr>
          <p:cNvPr id="8" name="Table 7">
            <a:extLst>
              <a:ext uri="{FF2B5EF4-FFF2-40B4-BE49-F238E27FC236}">
                <a16:creationId xmlns:a16="http://schemas.microsoft.com/office/drawing/2014/main" xmlns="" id="{9F8E19B7-EA26-4198-95FD-6102F8827444}"/>
              </a:ext>
            </a:extLst>
          </p:cNvPr>
          <p:cNvGraphicFramePr>
            <a:graphicFrameLocks noGrp="1"/>
          </p:cNvGraphicFramePr>
          <p:nvPr>
            <p:extLst>
              <p:ext uri="{D42A27DB-BD31-4B8C-83A1-F6EECF244321}">
                <p14:modId xmlns:p14="http://schemas.microsoft.com/office/powerpoint/2010/main" xmlns="" val="3124074025"/>
              </p:ext>
            </p:extLst>
          </p:nvPr>
        </p:nvGraphicFramePr>
        <p:xfrm>
          <a:off x="336284" y="1260864"/>
          <a:ext cx="11249258" cy="5405843"/>
        </p:xfrm>
        <a:graphic>
          <a:graphicData uri="http://schemas.openxmlformats.org/drawingml/2006/table">
            <a:tbl>
              <a:tblPr firstRow="1" bandRow="1">
                <a:tableStyleId>{5C22544A-7EE6-4342-B048-85BDC9FD1C3A}</a:tableStyleId>
              </a:tblPr>
              <a:tblGrid>
                <a:gridCol w="2039271">
                  <a:extLst>
                    <a:ext uri="{9D8B030D-6E8A-4147-A177-3AD203B41FA5}">
                      <a16:colId xmlns:a16="http://schemas.microsoft.com/office/drawing/2014/main" xmlns="" val="1274425108"/>
                    </a:ext>
                  </a:extLst>
                </a:gridCol>
                <a:gridCol w="3126971">
                  <a:extLst>
                    <a:ext uri="{9D8B030D-6E8A-4147-A177-3AD203B41FA5}">
                      <a16:colId xmlns:a16="http://schemas.microsoft.com/office/drawing/2014/main" xmlns="" val="943332612"/>
                    </a:ext>
                  </a:extLst>
                </a:gridCol>
                <a:gridCol w="2717647">
                  <a:extLst>
                    <a:ext uri="{9D8B030D-6E8A-4147-A177-3AD203B41FA5}">
                      <a16:colId xmlns:a16="http://schemas.microsoft.com/office/drawing/2014/main" xmlns="" val="2490537447"/>
                    </a:ext>
                  </a:extLst>
                </a:gridCol>
                <a:gridCol w="1857081">
                  <a:extLst>
                    <a:ext uri="{9D8B030D-6E8A-4147-A177-3AD203B41FA5}">
                      <a16:colId xmlns:a16="http://schemas.microsoft.com/office/drawing/2014/main" xmlns="" val="2523985845"/>
                    </a:ext>
                  </a:extLst>
                </a:gridCol>
                <a:gridCol w="1508288">
                  <a:extLst>
                    <a:ext uri="{9D8B030D-6E8A-4147-A177-3AD203B41FA5}">
                      <a16:colId xmlns:a16="http://schemas.microsoft.com/office/drawing/2014/main" xmlns="" val="2467993937"/>
                    </a:ext>
                  </a:extLst>
                </a:gridCol>
              </a:tblGrid>
              <a:tr h="365081">
                <a:tc>
                  <a:txBody>
                    <a:bodyPr/>
                    <a:lstStyle/>
                    <a:p>
                      <a:r>
                        <a:rPr lang="en-US" sz="1400" dirty="0">
                          <a:latin typeface="+mn-lt"/>
                        </a:rPr>
                        <a:t>Activity</a:t>
                      </a:r>
                      <a:endParaRPr lang="en-ZA" sz="1400" dirty="0">
                        <a:latin typeface="+mn-lt"/>
                      </a:endParaRPr>
                    </a:p>
                  </a:txBody>
                  <a:tcPr/>
                </a:tc>
                <a:tc>
                  <a:txBody>
                    <a:bodyPr/>
                    <a:lstStyle/>
                    <a:p>
                      <a:r>
                        <a:rPr lang="en-US" sz="1400" dirty="0">
                          <a:latin typeface="+mn-lt"/>
                        </a:rPr>
                        <a:t>Description</a:t>
                      </a:r>
                      <a:endParaRPr lang="en-ZA" sz="1400" dirty="0">
                        <a:latin typeface="+mn-lt"/>
                      </a:endParaRPr>
                    </a:p>
                  </a:txBody>
                  <a:tcPr/>
                </a:tc>
                <a:tc>
                  <a:txBody>
                    <a:bodyPr/>
                    <a:lstStyle/>
                    <a:p>
                      <a:r>
                        <a:rPr lang="en-US" sz="1400" dirty="0">
                          <a:latin typeface="+mn-lt"/>
                        </a:rPr>
                        <a:t>Current Status</a:t>
                      </a:r>
                      <a:endParaRPr lang="en-ZA" sz="1400" dirty="0">
                        <a:latin typeface="+mn-lt"/>
                      </a:endParaRPr>
                    </a:p>
                  </a:txBody>
                  <a:tcPr/>
                </a:tc>
                <a:tc>
                  <a:txBody>
                    <a:bodyPr/>
                    <a:lstStyle/>
                    <a:p>
                      <a:r>
                        <a:rPr lang="en-US" sz="1400" dirty="0">
                          <a:latin typeface="+mn-lt"/>
                        </a:rPr>
                        <a:t>Time horizon</a:t>
                      </a:r>
                      <a:endParaRPr lang="en-ZA" sz="1400" dirty="0">
                        <a:latin typeface="+mn-lt"/>
                      </a:endParaRPr>
                    </a:p>
                  </a:txBody>
                  <a:tcPr/>
                </a:tc>
                <a:tc>
                  <a:txBody>
                    <a:bodyPr/>
                    <a:lstStyle/>
                    <a:p>
                      <a:r>
                        <a:rPr lang="en-US" sz="1400" dirty="0">
                          <a:latin typeface="+mn-lt"/>
                        </a:rPr>
                        <a:t>Responsibility</a:t>
                      </a:r>
                      <a:endParaRPr lang="en-ZA" sz="1400" dirty="0">
                        <a:latin typeface="+mn-lt"/>
                      </a:endParaRPr>
                    </a:p>
                  </a:txBody>
                  <a:tcPr/>
                </a:tc>
                <a:extLst>
                  <a:ext uri="{0D108BD9-81ED-4DB2-BD59-A6C34878D82A}">
                    <a16:rowId xmlns:a16="http://schemas.microsoft.com/office/drawing/2014/main" xmlns="" val="2118872850"/>
                  </a:ext>
                </a:extLst>
              </a:tr>
              <a:tr h="1460322">
                <a:tc>
                  <a:txBody>
                    <a:bodyPr/>
                    <a:lstStyle/>
                    <a:p>
                      <a:pPr>
                        <a:lnSpc>
                          <a:spcPct val="107000"/>
                        </a:lnSpc>
                        <a:spcAft>
                          <a:spcPts val="0"/>
                        </a:spcAft>
                      </a:pPr>
                      <a:r>
                        <a:rPr lang="en-US" sz="1400" dirty="0">
                          <a:effectLst/>
                          <a:latin typeface="+mn-lt"/>
                          <a:ea typeface="Times New Roman" panose="02020603050405020304" pitchFamily="18" charset="0"/>
                          <a:cs typeface="Times New Roman" panose="02020603050405020304" pitchFamily="18" charset="0"/>
                        </a:rPr>
                        <a:t> </a:t>
                      </a:r>
                      <a:endParaRPr lang="en-ZA"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dirty="0">
                          <a:effectLst/>
                          <a:latin typeface="+mn-lt"/>
                          <a:ea typeface="Times New Roman" panose="02020603050405020304" pitchFamily="18" charset="0"/>
                          <a:cs typeface="Times New Roman" panose="02020603050405020304" pitchFamily="18" charset="0"/>
                        </a:rPr>
                        <a:t>Create seamless and automated customer service request system</a:t>
                      </a:r>
                      <a:endParaRPr lang="en-ZA"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dirty="0">
                          <a:effectLst/>
                          <a:latin typeface="+mn-lt"/>
                          <a:ea typeface="Times New Roman" panose="02020603050405020304" pitchFamily="18" charset="0"/>
                          <a:cs typeface="Times New Roman" panose="02020603050405020304" pitchFamily="18" charset="0"/>
                        </a:rPr>
                        <a:t>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latin typeface="+mn-lt"/>
                          <a:ea typeface="Calibri" panose="020F0502020204030204" pitchFamily="34" charset="0"/>
                          <a:cs typeface="Times New Roman" panose="02020603050405020304" pitchFamily="18" charset="0"/>
                        </a:rPr>
                        <a:t> </a:t>
                      </a:r>
                      <a:endParaRPr lang="en-ZA" sz="140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mn-lt"/>
                          <a:ea typeface="Calibri" panose="020F0502020204030204" pitchFamily="34" charset="0"/>
                          <a:cs typeface="Times New Roman" panose="02020603050405020304" pitchFamily="18" charset="0"/>
                        </a:rPr>
                        <a:t>A system which will integrate telephony, email, and other channels from other sources into one</a:t>
                      </a:r>
                      <a:endParaRPr lang="en-ZA"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 </a:t>
                      </a:r>
                      <a:endParaRPr lang="en-ZA"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Telephony: SITA</a:t>
                      </a:r>
                      <a:endParaRPr lang="en-ZA"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Emails: DPME/Presidency</a:t>
                      </a:r>
                      <a:endParaRPr lang="en-ZA"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Walk-ins: DPME </a:t>
                      </a:r>
                      <a:endParaRPr lang="en-ZA"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Other Hotlines: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 </a:t>
                      </a:r>
                    </a:p>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31 March 2023</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 </a:t>
                      </a:r>
                      <a:endParaRPr lang="en-ZA"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DPME</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76075555"/>
                  </a:ext>
                </a:extLst>
              </a:tr>
              <a:tr h="1069332">
                <a:tc>
                  <a:txBody>
                    <a:bodyPr/>
                    <a:lstStyle/>
                    <a:p>
                      <a:pPr>
                        <a:lnSpc>
                          <a:spcPct val="107000"/>
                        </a:lnSpc>
                        <a:spcAft>
                          <a:spcPts val="0"/>
                        </a:spcAft>
                      </a:pPr>
                      <a:r>
                        <a:rPr lang="en-US" sz="1400" dirty="0">
                          <a:effectLst/>
                          <a:latin typeface="+mn-lt"/>
                          <a:ea typeface="Times New Roman" panose="02020603050405020304" pitchFamily="18" charset="0"/>
                          <a:cs typeface="Times New Roman" panose="02020603050405020304" pitchFamily="18" charset="0"/>
                        </a:rPr>
                        <a:t>A single view of service request resolution (which encompasses other spheres of govt)</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PH to be a real apex complaint management mechanism. To have a “bird’s eye view” of complaints across all spheres of government</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Currently, complaints management in government is fragmented and disparate. PH is often used as the first port of call</a:t>
                      </a:r>
                      <a:endParaRPr lang="en-ZA"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 2023/ 24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Presidency, DPSA, DPME, COGTA</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2404612"/>
                  </a:ext>
                </a:extLst>
              </a:tr>
              <a:tr h="1069332">
                <a:tc>
                  <a:txBody>
                    <a:bodyPr/>
                    <a:lstStyle/>
                    <a:p>
                      <a:pPr>
                        <a:lnSpc>
                          <a:spcPct val="107000"/>
                        </a:lnSpc>
                        <a:spcAft>
                          <a:spcPts val="0"/>
                        </a:spcAft>
                      </a:pPr>
                      <a:r>
                        <a:rPr lang="en-US" sz="1400" dirty="0">
                          <a:effectLst/>
                          <a:latin typeface="+mn-lt"/>
                          <a:ea typeface="Times New Roman" panose="02020603050405020304" pitchFamily="18" charset="0"/>
                          <a:cs typeface="Times New Roman" panose="02020603050405020304" pitchFamily="18" charset="0"/>
                        </a:rPr>
                        <a:t>Social media tracking of WhatsApp, Facebook, Hello Peter, Twitter, </a:t>
                      </a:r>
                      <a:r>
                        <a:rPr lang="en-US" sz="1400" dirty="0" err="1">
                          <a:effectLst/>
                          <a:latin typeface="+mn-lt"/>
                          <a:ea typeface="Times New Roman" panose="02020603050405020304" pitchFamily="18" charset="0"/>
                          <a:cs typeface="Times New Roman" panose="02020603050405020304" pitchFamily="18" charset="0"/>
                        </a:rPr>
                        <a:t>etc</a:t>
                      </a:r>
                      <a:r>
                        <a:rPr lang="en-US" sz="1400" dirty="0">
                          <a:effectLst/>
                          <a:latin typeface="+mn-lt"/>
                          <a:ea typeface="Times New Roman" panose="02020603050405020304" pitchFamily="18" charset="0"/>
                          <a:cs typeface="Times New Roman" panose="02020603050405020304" pitchFamily="18" charset="0"/>
                        </a:rPr>
                        <a:t> </a:t>
                      </a:r>
                      <a:endParaRPr lang="en-ZA"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dirty="0">
                          <a:effectLst/>
                          <a:latin typeface="+mn-lt"/>
                          <a:ea typeface="Times New Roman" panose="02020603050405020304" pitchFamily="18" charset="0"/>
                          <a:cs typeface="Times New Roman" panose="02020603050405020304" pitchFamily="18" charset="0"/>
                        </a:rPr>
                        <a:t>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PH to take advantage of the latest technology (social media) to harvest public queries</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Currently the PH is not linked to any media platform</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US"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31 March 2023</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DPME/ Presidency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13175697"/>
                  </a:ext>
                </a:extLst>
              </a:tr>
              <a:tr h="1069332">
                <a:tc>
                  <a:txBody>
                    <a:bodyPr/>
                    <a:lstStyle/>
                    <a:p>
                      <a:pPr>
                        <a:lnSpc>
                          <a:spcPct val="107000"/>
                        </a:lnSpc>
                        <a:spcAft>
                          <a:spcPts val="0"/>
                        </a:spcAft>
                      </a:pPr>
                      <a:r>
                        <a:rPr lang="en-US" sz="1400" dirty="0">
                          <a:effectLst/>
                          <a:latin typeface="+mn-lt"/>
                          <a:ea typeface="Times New Roman" panose="02020603050405020304" pitchFamily="18" charset="0"/>
                          <a:cs typeface="Times New Roman" panose="02020603050405020304" pitchFamily="18" charset="0"/>
                        </a:rPr>
                        <a:t> </a:t>
                      </a:r>
                      <a:endParaRPr lang="en-ZA"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dirty="0">
                          <a:effectLst/>
                          <a:latin typeface="+mn-lt"/>
                          <a:ea typeface="Times New Roman" panose="02020603050405020304" pitchFamily="18" charset="0"/>
                          <a:cs typeface="Times New Roman" panose="02020603050405020304" pitchFamily="18" charset="0"/>
                        </a:rPr>
                        <a:t>Citizens request system must be simple to use for adoption by Users </a:t>
                      </a:r>
                      <a:endParaRPr lang="en-ZA"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dirty="0">
                          <a:effectLst/>
                          <a:latin typeface="+mn-lt"/>
                          <a:ea typeface="Times New Roman" panose="02020603050405020304" pitchFamily="18" charset="0"/>
                          <a:cs typeface="Times New Roman" panose="02020603050405020304" pitchFamily="18" charset="0"/>
                        </a:rPr>
                        <a:t>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 </a:t>
                      </a:r>
                      <a:endParaRPr lang="en-ZA"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The means to lodge complaints must not be cumbersome but user-friendly.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 </a:t>
                      </a:r>
                      <a:endParaRPr lang="en-ZA"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Currently, users can lodge complaints through telephony, email, fax and walk-ins. Lately, there is the Khawuleza App which has been piloted in Limpopo</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 </a:t>
                      </a:r>
                      <a:endParaRPr lang="en-ZA"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31 March 2023</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 </a:t>
                      </a:r>
                      <a:endParaRPr lang="en-ZA"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DPME (ICT)</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62285374"/>
                  </a:ext>
                </a:extLst>
              </a:tr>
            </a:tbl>
          </a:graphicData>
        </a:graphic>
      </p:graphicFrame>
    </p:spTree>
    <p:extLst>
      <p:ext uri="{BB962C8B-B14F-4D97-AF65-F5344CB8AC3E}">
        <p14:creationId xmlns:p14="http://schemas.microsoft.com/office/powerpoint/2010/main" xmlns="" val="3543669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FF726A-95AE-6B41-97AB-D94A4BA786EF}" type="slidenum">
              <a:rPr lang="en-US" smtClean="0"/>
              <a:pPr/>
              <a:t>17</a:t>
            </a:fld>
            <a:endParaRPr lang="en-US"/>
          </a:p>
        </p:txBody>
      </p:sp>
      <p:sp>
        <p:nvSpPr>
          <p:cNvPr id="2" name="Title 1"/>
          <p:cNvSpPr>
            <a:spLocks noGrp="1"/>
          </p:cNvSpPr>
          <p:nvPr>
            <p:ph type="title" idx="4294967295"/>
          </p:nvPr>
        </p:nvSpPr>
        <p:spPr>
          <a:xfrm>
            <a:off x="0" y="365125"/>
            <a:ext cx="10363200" cy="895739"/>
          </a:xfrm>
        </p:spPr>
        <p:txBody>
          <a:bodyPr/>
          <a:lstStyle/>
          <a:p>
            <a:r>
              <a:rPr lang="en-ZA" sz="2400" b="1" dirty="0">
                <a:solidFill>
                  <a:prstClr val="black"/>
                </a:solidFill>
                <a:latin typeface="+mn-lt"/>
                <a:cs typeface="Arial" panose="020B0604020202020204" pitchFamily="34" charset="0"/>
              </a:rPr>
              <a:t>PROJECT PLAN: ROAD MAP TO AN IDEAL PRESIDENTIAL HOTLINE</a:t>
            </a:r>
            <a:endParaRPr lang="en-ZA" dirty="0">
              <a:latin typeface="+mn-lt"/>
            </a:endParaRPr>
          </a:p>
        </p:txBody>
      </p:sp>
      <p:sp>
        <p:nvSpPr>
          <p:cNvPr id="3" name="Content Placeholder 2"/>
          <p:cNvSpPr>
            <a:spLocks noGrp="1"/>
          </p:cNvSpPr>
          <p:nvPr>
            <p:ph idx="4294967295"/>
          </p:nvPr>
        </p:nvSpPr>
        <p:spPr>
          <a:xfrm>
            <a:off x="516835" y="1026695"/>
            <a:ext cx="10515600" cy="5329655"/>
          </a:xfrm>
        </p:spPr>
        <p:txBody>
          <a:bodyPr>
            <a:normAutofit/>
          </a:bodyPr>
          <a:lstStyle/>
          <a:p>
            <a:pPr marL="0" indent="0">
              <a:buNone/>
            </a:pPr>
            <a:endParaRPr lang="en-ZA" dirty="0"/>
          </a:p>
          <a:p>
            <a:pPr marL="0" indent="0">
              <a:buNone/>
            </a:pPr>
            <a:endParaRPr lang="en-US" dirty="0"/>
          </a:p>
          <a:p>
            <a:endParaRPr lang="en-US" dirty="0"/>
          </a:p>
          <a:p>
            <a:endParaRPr lang="en-US" dirty="0"/>
          </a:p>
          <a:p>
            <a:endParaRPr lang="en-ZA" dirty="0"/>
          </a:p>
          <a:p>
            <a:pPr>
              <a:buFont typeface="Wingdings" panose="05000000000000000000" pitchFamily="2" charset="2"/>
              <a:buChar char="Ø"/>
            </a:pPr>
            <a:endParaRPr lang="en-ZA" dirty="0"/>
          </a:p>
          <a:p>
            <a:pPr>
              <a:buFont typeface="Wingdings" panose="05000000000000000000" pitchFamily="2" charset="2"/>
              <a:buChar char="Ø"/>
            </a:pPr>
            <a:endParaRPr lang="en-ZA" dirty="0"/>
          </a:p>
          <a:p>
            <a:pPr>
              <a:buFont typeface="Wingdings" panose="05000000000000000000" pitchFamily="2" charset="2"/>
              <a:buChar char="Ø"/>
            </a:pPr>
            <a:endParaRPr lang="en-ZA" dirty="0"/>
          </a:p>
        </p:txBody>
      </p:sp>
      <p:graphicFrame>
        <p:nvGraphicFramePr>
          <p:cNvPr id="8" name="Table 7">
            <a:extLst>
              <a:ext uri="{FF2B5EF4-FFF2-40B4-BE49-F238E27FC236}">
                <a16:creationId xmlns:a16="http://schemas.microsoft.com/office/drawing/2014/main" xmlns="" id="{9F8E19B7-EA26-4198-95FD-6102F8827444}"/>
              </a:ext>
            </a:extLst>
          </p:cNvPr>
          <p:cNvGraphicFramePr>
            <a:graphicFrameLocks noGrp="1"/>
          </p:cNvGraphicFramePr>
          <p:nvPr>
            <p:extLst>
              <p:ext uri="{D42A27DB-BD31-4B8C-83A1-F6EECF244321}">
                <p14:modId xmlns:p14="http://schemas.microsoft.com/office/powerpoint/2010/main" xmlns="" val="1331731790"/>
              </p:ext>
            </p:extLst>
          </p:nvPr>
        </p:nvGraphicFramePr>
        <p:xfrm>
          <a:off x="336284" y="1260864"/>
          <a:ext cx="11249258" cy="5118628"/>
        </p:xfrm>
        <a:graphic>
          <a:graphicData uri="http://schemas.openxmlformats.org/drawingml/2006/table">
            <a:tbl>
              <a:tblPr firstRow="1" bandRow="1">
                <a:tableStyleId>{5C22544A-7EE6-4342-B048-85BDC9FD1C3A}</a:tableStyleId>
              </a:tblPr>
              <a:tblGrid>
                <a:gridCol w="2039271">
                  <a:extLst>
                    <a:ext uri="{9D8B030D-6E8A-4147-A177-3AD203B41FA5}">
                      <a16:colId xmlns:a16="http://schemas.microsoft.com/office/drawing/2014/main" xmlns="" val="1274425108"/>
                    </a:ext>
                  </a:extLst>
                </a:gridCol>
                <a:gridCol w="3126971">
                  <a:extLst>
                    <a:ext uri="{9D8B030D-6E8A-4147-A177-3AD203B41FA5}">
                      <a16:colId xmlns:a16="http://schemas.microsoft.com/office/drawing/2014/main" xmlns="" val="943332612"/>
                    </a:ext>
                  </a:extLst>
                </a:gridCol>
                <a:gridCol w="2717647">
                  <a:extLst>
                    <a:ext uri="{9D8B030D-6E8A-4147-A177-3AD203B41FA5}">
                      <a16:colId xmlns:a16="http://schemas.microsoft.com/office/drawing/2014/main" xmlns="" val="2490537447"/>
                    </a:ext>
                  </a:extLst>
                </a:gridCol>
                <a:gridCol w="1857081">
                  <a:extLst>
                    <a:ext uri="{9D8B030D-6E8A-4147-A177-3AD203B41FA5}">
                      <a16:colId xmlns:a16="http://schemas.microsoft.com/office/drawing/2014/main" xmlns="" val="2523985845"/>
                    </a:ext>
                  </a:extLst>
                </a:gridCol>
                <a:gridCol w="1508288">
                  <a:extLst>
                    <a:ext uri="{9D8B030D-6E8A-4147-A177-3AD203B41FA5}">
                      <a16:colId xmlns:a16="http://schemas.microsoft.com/office/drawing/2014/main" xmlns="" val="2467993937"/>
                    </a:ext>
                  </a:extLst>
                </a:gridCol>
              </a:tblGrid>
              <a:tr h="365081">
                <a:tc>
                  <a:txBody>
                    <a:bodyPr/>
                    <a:lstStyle/>
                    <a:p>
                      <a:r>
                        <a:rPr lang="en-US" sz="1400" dirty="0">
                          <a:latin typeface="+mn-lt"/>
                        </a:rPr>
                        <a:t>Activity</a:t>
                      </a:r>
                      <a:endParaRPr lang="en-ZA" sz="1400" dirty="0">
                        <a:latin typeface="+mn-lt"/>
                      </a:endParaRPr>
                    </a:p>
                  </a:txBody>
                  <a:tcPr/>
                </a:tc>
                <a:tc>
                  <a:txBody>
                    <a:bodyPr/>
                    <a:lstStyle/>
                    <a:p>
                      <a:r>
                        <a:rPr lang="en-US" sz="1400" dirty="0">
                          <a:latin typeface="+mn-lt"/>
                        </a:rPr>
                        <a:t>Description</a:t>
                      </a:r>
                      <a:endParaRPr lang="en-ZA" sz="1400" dirty="0">
                        <a:latin typeface="+mn-lt"/>
                      </a:endParaRPr>
                    </a:p>
                  </a:txBody>
                  <a:tcPr/>
                </a:tc>
                <a:tc>
                  <a:txBody>
                    <a:bodyPr/>
                    <a:lstStyle/>
                    <a:p>
                      <a:r>
                        <a:rPr lang="en-US" sz="1400" dirty="0">
                          <a:latin typeface="+mn-lt"/>
                        </a:rPr>
                        <a:t>Current Status</a:t>
                      </a:r>
                      <a:endParaRPr lang="en-ZA" sz="1400" dirty="0">
                        <a:latin typeface="+mn-lt"/>
                      </a:endParaRPr>
                    </a:p>
                  </a:txBody>
                  <a:tcPr/>
                </a:tc>
                <a:tc>
                  <a:txBody>
                    <a:bodyPr/>
                    <a:lstStyle/>
                    <a:p>
                      <a:r>
                        <a:rPr lang="en-US" sz="1400" dirty="0">
                          <a:latin typeface="+mn-lt"/>
                        </a:rPr>
                        <a:t>Time horizon</a:t>
                      </a:r>
                      <a:endParaRPr lang="en-ZA" sz="1400" dirty="0">
                        <a:latin typeface="+mn-lt"/>
                      </a:endParaRPr>
                    </a:p>
                  </a:txBody>
                  <a:tcPr/>
                </a:tc>
                <a:tc>
                  <a:txBody>
                    <a:bodyPr/>
                    <a:lstStyle/>
                    <a:p>
                      <a:r>
                        <a:rPr lang="en-US" sz="1400" dirty="0">
                          <a:latin typeface="+mn-lt"/>
                        </a:rPr>
                        <a:t>Responsibility</a:t>
                      </a:r>
                      <a:endParaRPr lang="en-ZA" sz="1400" dirty="0">
                        <a:latin typeface="+mn-lt"/>
                      </a:endParaRPr>
                    </a:p>
                  </a:txBody>
                  <a:tcPr/>
                </a:tc>
                <a:extLst>
                  <a:ext uri="{0D108BD9-81ED-4DB2-BD59-A6C34878D82A}">
                    <a16:rowId xmlns:a16="http://schemas.microsoft.com/office/drawing/2014/main" xmlns="" val="2118872850"/>
                  </a:ext>
                </a:extLst>
              </a:tr>
              <a:tr h="857417">
                <a:tc>
                  <a:txBody>
                    <a:bodyPr/>
                    <a:lstStyle/>
                    <a:p>
                      <a:pPr>
                        <a:lnSpc>
                          <a:spcPct val="107000"/>
                        </a:lnSpc>
                        <a:spcAft>
                          <a:spcPts val="0"/>
                        </a:spcAft>
                      </a:pPr>
                      <a:r>
                        <a:rPr lang="en-US" sz="1400" dirty="0">
                          <a:effectLst/>
                          <a:latin typeface="+mn-lt"/>
                          <a:ea typeface="Times New Roman" panose="02020603050405020304" pitchFamily="18" charset="0"/>
                          <a:cs typeface="Times New Roman" panose="02020603050405020304" pitchFamily="18" charset="0"/>
                        </a:rPr>
                        <a:t>PH to have correspondence Centre that deals with citizens service request and junk mails</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A central point where all correspondence is received and sorted</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Currently, the query correspondence comes from/ through multiple entry points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2023/ 24</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DPME &amp; Presidency</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47602248"/>
                  </a:ext>
                </a:extLst>
              </a:tr>
              <a:tr h="857417">
                <a:tc>
                  <a:txBody>
                    <a:bodyPr/>
                    <a:lstStyle/>
                    <a:p>
                      <a:pPr>
                        <a:lnSpc>
                          <a:spcPct val="107000"/>
                        </a:lnSpc>
                        <a:spcAft>
                          <a:spcPts val="0"/>
                        </a:spcAft>
                      </a:pPr>
                      <a:r>
                        <a:rPr lang="en-US" sz="1400" dirty="0">
                          <a:effectLst/>
                          <a:latin typeface="+mn-lt"/>
                          <a:ea typeface="Times New Roman" panose="02020603050405020304" pitchFamily="18" charset="0"/>
                          <a:cs typeface="Times New Roman" panose="02020603050405020304" pitchFamily="18" charset="0"/>
                        </a:rPr>
                        <a:t> Case Management to monitor service request and analyse quality of responses</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 Case Management to be more analytical, agile and incisive in dealing with queries</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 Currently the Case Management monitors, tracks and assists PLOs in resolving queries. It draws out raw data from Call Centre to identify case resolution trends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 31 March 2023</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 DPME</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3728760"/>
                  </a:ext>
                </a:extLst>
              </a:tr>
              <a:tr h="857417">
                <a:tc>
                  <a:txBody>
                    <a:bodyPr/>
                    <a:lstStyle/>
                    <a:p>
                      <a:pPr>
                        <a:lnSpc>
                          <a:spcPct val="107000"/>
                        </a:lnSpc>
                        <a:spcAft>
                          <a:spcPts val="0"/>
                        </a:spcAft>
                      </a:pPr>
                      <a:r>
                        <a:rPr lang="en-US" sz="1400" dirty="0">
                          <a:effectLst/>
                          <a:latin typeface="+mn-lt"/>
                          <a:ea typeface="Times New Roman" panose="02020603050405020304" pitchFamily="18" charset="0"/>
                          <a:cs typeface="Times New Roman" panose="02020603050405020304" pitchFamily="18" charset="0"/>
                        </a:rPr>
                        <a:t> Business Intelligent system be used as the solution for the Presidential Hotline.</a:t>
                      </a:r>
                      <a:endParaRPr lang="en-ZA"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dirty="0">
                          <a:effectLst/>
                          <a:latin typeface="+mn-lt"/>
                          <a:ea typeface="Times New Roman" panose="02020603050405020304" pitchFamily="18" charset="0"/>
                          <a:cs typeface="Times New Roman" panose="02020603050405020304" pitchFamily="18" charset="0"/>
                        </a:rPr>
                        <a:t>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 Information gleaned from the PH to be used to guide, predict and inform government policy formulation</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 Currently, quarterly and Annual reports are prepared which highlight where service delivery pressure points are</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 31 March 2023</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 </a:t>
                      </a:r>
                      <a:endParaRPr lang="en-ZA"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DPME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28525999"/>
                  </a:ext>
                </a:extLst>
              </a:tr>
              <a:tr h="857417">
                <a:tc>
                  <a:txBody>
                    <a:bodyPr/>
                    <a:lstStyle/>
                    <a:p>
                      <a:pPr>
                        <a:lnSpc>
                          <a:spcPct val="107000"/>
                        </a:lnSpc>
                        <a:spcAft>
                          <a:spcPts val="0"/>
                        </a:spcAft>
                      </a:pPr>
                      <a:r>
                        <a:rPr lang="en-US" sz="1400" dirty="0">
                          <a:effectLst/>
                          <a:latin typeface="+mn-lt"/>
                          <a:ea typeface="Times New Roman" panose="02020603050405020304" pitchFamily="18" charset="0"/>
                          <a:cs typeface="Times New Roman" panose="02020603050405020304" pitchFamily="18" charset="0"/>
                        </a:rPr>
                        <a:t> Citizens request system to have intelligent internal process to connect the correct people </a:t>
                      </a:r>
                      <a:endParaRPr lang="en-ZA"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dirty="0">
                          <a:effectLst/>
                          <a:latin typeface="+mn-lt"/>
                          <a:ea typeface="Times New Roman" panose="02020603050405020304" pitchFamily="18" charset="0"/>
                          <a:cs typeface="Times New Roman" panose="02020603050405020304" pitchFamily="18" charset="0"/>
                        </a:rPr>
                        <a:t>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 PH system should be configured in such a way that, for government information queries, it is automated in such a way to direct enquirers where they should go</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 Currently, this done manually through routing queries to a sector department</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  31 March 2023</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 DPME/ GCIS</a:t>
                      </a:r>
                      <a:endParaRPr lang="en-ZA"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91218965"/>
                  </a:ext>
                </a:extLst>
              </a:tr>
            </a:tbl>
          </a:graphicData>
        </a:graphic>
      </p:graphicFrame>
    </p:spTree>
    <p:extLst>
      <p:ext uri="{BB962C8B-B14F-4D97-AF65-F5344CB8AC3E}">
        <p14:creationId xmlns:p14="http://schemas.microsoft.com/office/powerpoint/2010/main" xmlns="" val="1363788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FF726A-95AE-6B41-97AB-D94A4BA786EF}" type="slidenum">
              <a:rPr lang="en-US" smtClean="0"/>
              <a:pPr/>
              <a:t>18</a:t>
            </a:fld>
            <a:endParaRPr lang="en-US"/>
          </a:p>
        </p:txBody>
      </p:sp>
      <p:sp>
        <p:nvSpPr>
          <p:cNvPr id="2" name="Title 1"/>
          <p:cNvSpPr>
            <a:spLocks noGrp="1"/>
          </p:cNvSpPr>
          <p:nvPr>
            <p:ph type="title" idx="4294967295"/>
          </p:nvPr>
        </p:nvSpPr>
        <p:spPr>
          <a:xfrm>
            <a:off x="0" y="365125"/>
            <a:ext cx="10363200" cy="895739"/>
          </a:xfrm>
        </p:spPr>
        <p:txBody>
          <a:bodyPr/>
          <a:lstStyle/>
          <a:p>
            <a:r>
              <a:rPr lang="en-ZA" sz="2400" b="1" dirty="0">
                <a:solidFill>
                  <a:prstClr val="black"/>
                </a:solidFill>
                <a:latin typeface="Arial" panose="020B0604020202020204" pitchFamily="34" charset="0"/>
                <a:cs typeface="Arial" panose="020B0604020202020204" pitchFamily="34" charset="0"/>
              </a:rPr>
              <a:t>PROJECT PLAN: ROAD MAP TO AN IDEAL PRESIDENTIAL HOTLINE</a:t>
            </a:r>
            <a:endParaRPr lang="en-ZA" dirty="0"/>
          </a:p>
        </p:txBody>
      </p:sp>
      <p:sp>
        <p:nvSpPr>
          <p:cNvPr id="3" name="Content Placeholder 2"/>
          <p:cNvSpPr>
            <a:spLocks noGrp="1"/>
          </p:cNvSpPr>
          <p:nvPr>
            <p:ph idx="4294967295"/>
          </p:nvPr>
        </p:nvSpPr>
        <p:spPr>
          <a:xfrm>
            <a:off x="516835" y="1026695"/>
            <a:ext cx="10515600" cy="5329655"/>
          </a:xfrm>
        </p:spPr>
        <p:txBody>
          <a:bodyPr>
            <a:normAutofit/>
          </a:bodyPr>
          <a:lstStyle/>
          <a:p>
            <a:pPr marL="0" indent="0">
              <a:buNone/>
            </a:pPr>
            <a:endParaRPr lang="en-ZA" dirty="0"/>
          </a:p>
          <a:p>
            <a:pPr marL="0" indent="0">
              <a:buNone/>
            </a:pPr>
            <a:endParaRPr lang="en-US" dirty="0"/>
          </a:p>
          <a:p>
            <a:endParaRPr lang="en-US" dirty="0"/>
          </a:p>
          <a:p>
            <a:endParaRPr lang="en-US" dirty="0"/>
          </a:p>
          <a:p>
            <a:endParaRPr lang="en-ZA" dirty="0"/>
          </a:p>
          <a:p>
            <a:pPr>
              <a:buFont typeface="Wingdings" panose="05000000000000000000" pitchFamily="2" charset="2"/>
              <a:buChar char="Ø"/>
            </a:pPr>
            <a:endParaRPr lang="en-ZA" dirty="0"/>
          </a:p>
          <a:p>
            <a:pPr>
              <a:buFont typeface="Wingdings" panose="05000000000000000000" pitchFamily="2" charset="2"/>
              <a:buChar char="Ø"/>
            </a:pPr>
            <a:endParaRPr lang="en-ZA" dirty="0"/>
          </a:p>
          <a:p>
            <a:pPr>
              <a:buFont typeface="Wingdings" panose="05000000000000000000" pitchFamily="2" charset="2"/>
              <a:buChar char="Ø"/>
            </a:pPr>
            <a:endParaRPr lang="en-ZA" dirty="0"/>
          </a:p>
        </p:txBody>
      </p:sp>
      <p:graphicFrame>
        <p:nvGraphicFramePr>
          <p:cNvPr id="8" name="Table 7">
            <a:extLst>
              <a:ext uri="{FF2B5EF4-FFF2-40B4-BE49-F238E27FC236}">
                <a16:creationId xmlns:a16="http://schemas.microsoft.com/office/drawing/2014/main" xmlns="" id="{9F8E19B7-EA26-4198-95FD-6102F8827444}"/>
              </a:ext>
            </a:extLst>
          </p:cNvPr>
          <p:cNvGraphicFramePr>
            <a:graphicFrameLocks noGrp="1"/>
          </p:cNvGraphicFramePr>
          <p:nvPr>
            <p:extLst>
              <p:ext uri="{D42A27DB-BD31-4B8C-83A1-F6EECF244321}">
                <p14:modId xmlns:p14="http://schemas.microsoft.com/office/powerpoint/2010/main" xmlns="" val="3091356779"/>
              </p:ext>
            </p:extLst>
          </p:nvPr>
        </p:nvGraphicFramePr>
        <p:xfrm>
          <a:off x="336284" y="1260864"/>
          <a:ext cx="11249258" cy="5001165"/>
        </p:xfrm>
        <a:graphic>
          <a:graphicData uri="http://schemas.openxmlformats.org/drawingml/2006/table">
            <a:tbl>
              <a:tblPr firstRow="1" bandRow="1">
                <a:tableStyleId>{5C22544A-7EE6-4342-B048-85BDC9FD1C3A}</a:tableStyleId>
              </a:tblPr>
              <a:tblGrid>
                <a:gridCol w="2039271">
                  <a:extLst>
                    <a:ext uri="{9D8B030D-6E8A-4147-A177-3AD203B41FA5}">
                      <a16:colId xmlns:a16="http://schemas.microsoft.com/office/drawing/2014/main" xmlns="" val="1274425108"/>
                    </a:ext>
                  </a:extLst>
                </a:gridCol>
                <a:gridCol w="3126971">
                  <a:extLst>
                    <a:ext uri="{9D8B030D-6E8A-4147-A177-3AD203B41FA5}">
                      <a16:colId xmlns:a16="http://schemas.microsoft.com/office/drawing/2014/main" xmlns="" val="943332612"/>
                    </a:ext>
                  </a:extLst>
                </a:gridCol>
                <a:gridCol w="2717647">
                  <a:extLst>
                    <a:ext uri="{9D8B030D-6E8A-4147-A177-3AD203B41FA5}">
                      <a16:colId xmlns:a16="http://schemas.microsoft.com/office/drawing/2014/main" xmlns="" val="2490537447"/>
                    </a:ext>
                  </a:extLst>
                </a:gridCol>
                <a:gridCol w="1857081">
                  <a:extLst>
                    <a:ext uri="{9D8B030D-6E8A-4147-A177-3AD203B41FA5}">
                      <a16:colId xmlns:a16="http://schemas.microsoft.com/office/drawing/2014/main" xmlns="" val="2523985845"/>
                    </a:ext>
                  </a:extLst>
                </a:gridCol>
                <a:gridCol w="1508288">
                  <a:extLst>
                    <a:ext uri="{9D8B030D-6E8A-4147-A177-3AD203B41FA5}">
                      <a16:colId xmlns:a16="http://schemas.microsoft.com/office/drawing/2014/main" xmlns="" val="2467993937"/>
                    </a:ext>
                  </a:extLst>
                </a:gridCol>
              </a:tblGrid>
              <a:tr h="365081">
                <a:tc>
                  <a:txBody>
                    <a:bodyPr/>
                    <a:lstStyle/>
                    <a:p>
                      <a:r>
                        <a:rPr lang="en-US" sz="1400" dirty="0">
                          <a:latin typeface="+mn-lt"/>
                        </a:rPr>
                        <a:t>Activity</a:t>
                      </a:r>
                      <a:endParaRPr lang="en-ZA" sz="1400" dirty="0">
                        <a:latin typeface="+mn-lt"/>
                      </a:endParaRPr>
                    </a:p>
                  </a:txBody>
                  <a:tcPr/>
                </a:tc>
                <a:tc>
                  <a:txBody>
                    <a:bodyPr/>
                    <a:lstStyle/>
                    <a:p>
                      <a:r>
                        <a:rPr lang="en-US" sz="1400" dirty="0">
                          <a:latin typeface="+mn-lt"/>
                        </a:rPr>
                        <a:t>Description</a:t>
                      </a:r>
                      <a:endParaRPr lang="en-ZA" sz="1400" dirty="0">
                        <a:latin typeface="+mn-lt"/>
                      </a:endParaRPr>
                    </a:p>
                  </a:txBody>
                  <a:tcPr/>
                </a:tc>
                <a:tc>
                  <a:txBody>
                    <a:bodyPr/>
                    <a:lstStyle/>
                    <a:p>
                      <a:r>
                        <a:rPr lang="en-US" sz="1400" dirty="0">
                          <a:latin typeface="+mn-lt"/>
                        </a:rPr>
                        <a:t>Current Status</a:t>
                      </a:r>
                      <a:endParaRPr lang="en-ZA" sz="1400" dirty="0">
                        <a:latin typeface="+mn-lt"/>
                      </a:endParaRPr>
                    </a:p>
                  </a:txBody>
                  <a:tcPr/>
                </a:tc>
                <a:tc>
                  <a:txBody>
                    <a:bodyPr/>
                    <a:lstStyle/>
                    <a:p>
                      <a:r>
                        <a:rPr lang="en-US" sz="1400" dirty="0">
                          <a:latin typeface="+mn-lt"/>
                        </a:rPr>
                        <a:t>Time horizon</a:t>
                      </a:r>
                      <a:endParaRPr lang="en-ZA" sz="1400" dirty="0">
                        <a:latin typeface="+mn-lt"/>
                      </a:endParaRPr>
                    </a:p>
                  </a:txBody>
                  <a:tcPr/>
                </a:tc>
                <a:tc>
                  <a:txBody>
                    <a:bodyPr/>
                    <a:lstStyle/>
                    <a:p>
                      <a:r>
                        <a:rPr lang="en-US" sz="1400" dirty="0">
                          <a:latin typeface="+mn-lt"/>
                        </a:rPr>
                        <a:t>Responsibility</a:t>
                      </a:r>
                      <a:endParaRPr lang="en-ZA" sz="1400" dirty="0">
                        <a:latin typeface="+mn-lt"/>
                      </a:endParaRPr>
                    </a:p>
                  </a:txBody>
                  <a:tcPr/>
                </a:tc>
                <a:extLst>
                  <a:ext uri="{0D108BD9-81ED-4DB2-BD59-A6C34878D82A}">
                    <a16:rowId xmlns:a16="http://schemas.microsoft.com/office/drawing/2014/main" xmlns="" val="2118872850"/>
                  </a:ext>
                </a:extLst>
              </a:tr>
              <a:tr h="1460322">
                <a:tc>
                  <a:txBody>
                    <a:bodyPr/>
                    <a:lstStyle/>
                    <a:p>
                      <a:pPr>
                        <a:lnSpc>
                          <a:spcPct val="107000"/>
                        </a:lnSpc>
                        <a:spcAft>
                          <a:spcPts val="0"/>
                        </a:spcAft>
                      </a:pPr>
                      <a:r>
                        <a:rPr lang="en-US" sz="1400" dirty="0">
                          <a:effectLst/>
                          <a:latin typeface="+mn-lt"/>
                          <a:ea typeface="Times New Roman" panose="02020603050405020304" pitchFamily="18" charset="0"/>
                          <a:cs typeface="Times New Roman" panose="02020603050405020304" pitchFamily="18" charset="0"/>
                        </a:rPr>
                        <a:t>Weekly automated report of queries received and allocated to a particular department.</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PH to generate weekly performance reports denoting which departments are acknowledging receipt, dealing with backlog and resolving current cases</a:t>
                      </a:r>
                      <a:endParaRPr lang="en-ZA"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Currently, Case Management generate these reports, but not to the detail of which department acknowledges queries sent to them.</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On-going.</a:t>
                      </a:r>
                    </a:p>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This is already happening but may need to be tweaked/ modified.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DPME (CD)</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76075555"/>
                  </a:ext>
                </a:extLst>
              </a:tr>
              <a:tr h="1069332">
                <a:tc>
                  <a:txBody>
                    <a:bodyPr/>
                    <a:lstStyle/>
                    <a:p>
                      <a:pPr>
                        <a:lnSpc>
                          <a:spcPct val="107000"/>
                        </a:lnSpc>
                        <a:spcAft>
                          <a:spcPts val="0"/>
                        </a:spcAft>
                      </a:pPr>
                      <a:r>
                        <a:rPr lang="en-US" sz="1400" dirty="0">
                          <a:effectLst/>
                          <a:latin typeface="+mn-lt"/>
                          <a:ea typeface="Times New Roman" panose="02020603050405020304" pitchFamily="18" charset="0"/>
                          <a:cs typeface="Times New Roman" panose="02020603050405020304" pitchFamily="18" charset="0"/>
                        </a:rPr>
                        <a:t> </a:t>
                      </a:r>
                      <a:endParaRPr lang="en-ZA"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dirty="0">
                          <a:effectLst/>
                          <a:latin typeface="+mn-lt"/>
                          <a:ea typeface="Times New Roman" panose="02020603050405020304" pitchFamily="18" charset="0"/>
                          <a:cs typeface="Times New Roman" panose="02020603050405020304" pitchFamily="18" charset="0"/>
                        </a:rPr>
                        <a:t>Weekly report be generated for the attention of the political principals in the Presidency</a:t>
                      </a:r>
                      <a:endParaRPr lang="en-ZA"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dirty="0">
                          <a:effectLst/>
                          <a:latin typeface="+mn-lt"/>
                          <a:ea typeface="Times New Roman" panose="02020603050405020304" pitchFamily="18" charset="0"/>
                          <a:cs typeface="Times New Roman" panose="02020603050405020304" pitchFamily="18" charset="0"/>
                        </a:rPr>
                        <a:t>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 </a:t>
                      </a:r>
                      <a:endParaRPr lang="en-ZA"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Political principals to be provided with weekly reports of the performance of the departments and issues citizens are raising</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 </a:t>
                      </a:r>
                      <a:endParaRPr lang="en-ZA"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Currently there are no weekly or monthly reports shared with principals. It is only in this financial year that PH was going to supply the Private Office of the President with quarterly reports</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 </a:t>
                      </a:r>
                      <a:endParaRPr lang="en-ZA"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DPME (FMS)</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73652484"/>
                  </a:ext>
                </a:extLst>
              </a:tr>
              <a:tr h="1069332">
                <a:tc>
                  <a:txBody>
                    <a:bodyPr/>
                    <a:lstStyle/>
                    <a:p>
                      <a:pPr>
                        <a:lnSpc>
                          <a:spcPct val="107000"/>
                        </a:lnSpc>
                        <a:spcAft>
                          <a:spcPts val="0"/>
                        </a:spcAft>
                      </a:pPr>
                      <a:r>
                        <a:rPr lang="en-US" sz="1400" dirty="0">
                          <a:effectLst/>
                          <a:latin typeface="+mn-lt"/>
                          <a:ea typeface="Times New Roman" panose="02020603050405020304" pitchFamily="18" charset="0"/>
                          <a:cs typeface="Times New Roman" panose="02020603050405020304" pitchFamily="18" charset="0"/>
                        </a:rPr>
                        <a:t>Monthly report that deals with non-responses from another department</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latin typeface="+mn-lt"/>
                          <a:ea typeface="Calibri" panose="020F0502020204030204" pitchFamily="34" charset="0"/>
                          <a:cs typeface="Times New Roman" panose="02020603050405020304" pitchFamily="18" charset="0"/>
                        </a:rPr>
                        <a:t>PH to produce a monthly report of departments &amp; provinces who do not respond to queries</a:t>
                      </a:r>
                      <a:endParaRPr lang="en-ZA"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latin typeface="+mn-lt"/>
                          <a:ea typeface="Calibri" panose="020F0502020204030204" pitchFamily="34" charset="0"/>
                          <a:cs typeface="Times New Roman" panose="02020603050405020304" pitchFamily="18" charset="0"/>
                        </a:rPr>
                        <a:t>Currently, PH produces a monthly report of performance of all provinces and national departments which also highlights the top 10 issues being complained about</a:t>
                      </a:r>
                      <a:endParaRPr lang="en-ZA" sz="140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mn-lt"/>
                          <a:ea typeface="Calibri" panose="020F0502020204030204" pitchFamily="34" charset="0"/>
                          <a:cs typeface="Times New Roman" panose="02020603050405020304" pitchFamily="18" charset="0"/>
                        </a:rPr>
                        <a:t> </a:t>
                      </a:r>
                      <a:endParaRPr lang="en-ZA"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On-going .</a:t>
                      </a:r>
                    </a:p>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This is already happening but there may need to more emphasis on non-responsive entities.</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DPME &amp; Presidency</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18695138"/>
                  </a:ext>
                </a:extLst>
              </a:tr>
            </a:tbl>
          </a:graphicData>
        </a:graphic>
      </p:graphicFrame>
    </p:spTree>
    <p:extLst>
      <p:ext uri="{BB962C8B-B14F-4D97-AF65-F5344CB8AC3E}">
        <p14:creationId xmlns:p14="http://schemas.microsoft.com/office/powerpoint/2010/main" xmlns="" val="3699776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FF726A-95AE-6B41-97AB-D94A4BA786EF}" type="slidenum">
              <a:rPr lang="en-US" smtClean="0"/>
              <a:pPr/>
              <a:t>19</a:t>
            </a:fld>
            <a:endParaRPr lang="en-US"/>
          </a:p>
        </p:txBody>
      </p:sp>
      <p:sp>
        <p:nvSpPr>
          <p:cNvPr id="2" name="Title 1"/>
          <p:cNvSpPr>
            <a:spLocks noGrp="1"/>
          </p:cNvSpPr>
          <p:nvPr>
            <p:ph type="title" idx="4294967295"/>
          </p:nvPr>
        </p:nvSpPr>
        <p:spPr>
          <a:xfrm>
            <a:off x="0" y="365125"/>
            <a:ext cx="10363200" cy="895739"/>
          </a:xfrm>
        </p:spPr>
        <p:txBody>
          <a:bodyPr/>
          <a:lstStyle/>
          <a:p>
            <a:r>
              <a:rPr lang="en-ZA" sz="2400" b="1" dirty="0">
                <a:solidFill>
                  <a:prstClr val="black"/>
                </a:solidFill>
                <a:latin typeface="Arial" panose="020B0604020202020204" pitchFamily="34" charset="0"/>
                <a:cs typeface="Arial" panose="020B0604020202020204" pitchFamily="34" charset="0"/>
              </a:rPr>
              <a:t>PROJECT PLAN: ROAD MAP TO AN IDEAL PRESIDENTIAL HOTLINE</a:t>
            </a:r>
            <a:endParaRPr lang="en-ZA" dirty="0"/>
          </a:p>
        </p:txBody>
      </p:sp>
      <p:sp>
        <p:nvSpPr>
          <p:cNvPr id="3" name="Content Placeholder 2"/>
          <p:cNvSpPr>
            <a:spLocks noGrp="1"/>
          </p:cNvSpPr>
          <p:nvPr>
            <p:ph idx="4294967295"/>
          </p:nvPr>
        </p:nvSpPr>
        <p:spPr>
          <a:xfrm>
            <a:off x="516835" y="1026695"/>
            <a:ext cx="10515600" cy="5329655"/>
          </a:xfrm>
        </p:spPr>
        <p:txBody>
          <a:bodyPr>
            <a:normAutofit/>
          </a:bodyPr>
          <a:lstStyle/>
          <a:p>
            <a:pPr marL="0" indent="0">
              <a:buNone/>
            </a:pPr>
            <a:endParaRPr lang="en-ZA" dirty="0"/>
          </a:p>
          <a:p>
            <a:pPr marL="0" indent="0">
              <a:buNone/>
            </a:pPr>
            <a:endParaRPr lang="en-US" dirty="0"/>
          </a:p>
          <a:p>
            <a:endParaRPr lang="en-US" dirty="0"/>
          </a:p>
          <a:p>
            <a:endParaRPr lang="en-US" dirty="0"/>
          </a:p>
          <a:p>
            <a:endParaRPr lang="en-ZA" dirty="0"/>
          </a:p>
          <a:p>
            <a:pPr>
              <a:buFont typeface="Wingdings" panose="05000000000000000000" pitchFamily="2" charset="2"/>
              <a:buChar char="Ø"/>
            </a:pPr>
            <a:endParaRPr lang="en-ZA" dirty="0"/>
          </a:p>
          <a:p>
            <a:pPr>
              <a:buFont typeface="Wingdings" panose="05000000000000000000" pitchFamily="2" charset="2"/>
              <a:buChar char="Ø"/>
            </a:pPr>
            <a:endParaRPr lang="en-ZA" dirty="0"/>
          </a:p>
          <a:p>
            <a:pPr>
              <a:buFont typeface="Wingdings" panose="05000000000000000000" pitchFamily="2" charset="2"/>
              <a:buChar char="Ø"/>
            </a:pPr>
            <a:endParaRPr lang="en-ZA" dirty="0"/>
          </a:p>
        </p:txBody>
      </p:sp>
      <p:graphicFrame>
        <p:nvGraphicFramePr>
          <p:cNvPr id="8" name="Table 7">
            <a:extLst>
              <a:ext uri="{FF2B5EF4-FFF2-40B4-BE49-F238E27FC236}">
                <a16:creationId xmlns:a16="http://schemas.microsoft.com/office/drawing/2014/main" xmlns="" id="{9F8E19B7-EA26-4198-95FD-6102F8827444}"/>
              </a:ext>
            </a:extLst>
          </p:cNvPr>
          <p:cNvGraphicFramePr>
            <a:graphicFrameLocks noGrp="1"/>
          </p:cNvGraphicFramePr>
          <p:nvPr>
            <p:extLst>
              <p:ext uri="{D42A27DB-BD31-4B8C-83A1-F6EECF244321}">
                <p14:modId xmlns:p14="http://schemas.microsoft.com/office/powerpoint/2010/main" xmlns="" val="852699471"/>
              </p:ext>
            </p:extLst>
          </p:nvPr>
        </p:nvGraphicFramePr>
        <p:xfrm>
          <a:off x="336284" y="1260864"/>
          <a:ext cx="11249258" cy="4873606"/>
        </p:xfrm>
        <a:graphic>
          <a:graphicData uri="http://schemas.openxmlformats.org/drawingml/2006/table">
            <a:tbl>
              <a:tblPr firstRow="1" bandRow="1">
                <a:tableStyleId>{5C22544A-7EE6-4342-B048-85BDC9FD1C3A}</a:tableStyleId>
              </a:tblPr>
              <a:tblGrid>
                <a:gridCol w="2039271">
                  <a:extLst>
                    <a:ext uri="{9D8B030D-6E8A-4147-A177-3AD203B41FA5}">
                      <a16:colId xmlns:a16="http://schemas.microsoft.com/office/drawing/2014/main" xmlns="" val="1274425108"/>
                    </a:ext>
                  </a:extLst>
                </a:gridCol>
                <a:gridCol w="3126971">
                  <a:extLst>
                    <a:ext uri="{9D8B030D-6E8A-4147-A177-3AD203B41FA5}">
                      <a16:colId xmlns:a16="http://schemas.microsoft.com/office/drawing/2014/main" xmlns="" val="943332612"/>
                    </a:ext>
                  </a:extLst>
                </a:gridCol>
                <a:gridCol w="2717647">
                  <a:extLst>
                    <a:ext uri="{9D8B030D-6E8A-4147-A177-3AD203B41FA5}">
                      <a16:colId xmlns:a16="http://schemas.microsoft.com/office/drawing/2014/main" xmlns="" val="2490537447"/>
                    </a:ext>
                  </a:extLst>
                </a:gridCol>
                <a:gridCol w="1857081">
                  <a:extLst>
                    <a:ext uri="{9D8B030D-6E8A-4147-A177-3AD203B41FA5}">
                      <a16:colId xmlns:a16="http://schemas.microsoft.com/office/drawing/2014/main" xmlns="" val="2523985845"/>
                    </a:ext>
                  </a:extLst>
                </a:gridCol>
                <a:gridCol w="1508288">
                  <a:extLst>
                    <a:ext uri="{9D8B030D-6E8A-4147-A177-3AD203B41FA5}">
                      <a16:colId xmlns:a16="http://schemas.microsoft.com/office/drawing/2014/main" xmlns="" val="2467993937"/>
                    </a:ext>
                  </a:extLst>
                </a:gridCol>
              </a:tblGrid>
              <a:tr h="365081">
                <a:tc>
                  <a:txBody>
                    <a:bodyPr/>
                    <a:lstStyle/>
                    <a:p>
                      <a:r>
                        <a:rPr lang="en-US" sz="1400" dirty="0">
                          <a:latin typeface="+mn-lt"/>
                        </a:rPr>
                        <a:t>Activity</a:t>
                      </a:r>
                      <a:endParaRPr lang="en-ZA" sz="1400" dirty="0">
                        <a:latin typeface="+mn-lt"/>
                      </a:endParaRPr>
                    </a:p>
                  </a:txBody>
                  <a:tcPr/>
                </a:tc>
                <a:tc>
                  <a:txBody>
                    <a:bodyPr/>
                    <a:lstStyle/>
                    <a:p>
                      <a:r>
                        <a:rPr lang="en-US" sz="1400" dirty="0">
                          <a:latin typeface="+mn-lt"/>
                        </a:rPr>
                        <a:t>Description</a:t>
                      </a:r>
                      <a:endParaRPr lang="en-ZA" sz="1400" dirty="0">
                        <a:latin typeface="+mn-lt"/>
                      </a:endParaRPr>
                    </a:p>
                  </a:txBody>
                  <a:tcPr/>
                </a:tc>
                <a:tc>
                  <a:txBody>
                    <a:bodyPr/>
                    <a:lstStyle/>
                    <a:p>
                      <a:r>
                        <a:rPr lang="en-US" sz="1400" dirty="0">
                          <a:latin typeface="+mn-lt"/>
                        </a:rPr>
                        <a:t>Current Status</a:t>
                      </a:r>
                      <a:endParaRPr lang="en-ZA" sz="1400" dirty="0">
                        <a:latin typeface="+mn-lt"/>
                      </a:endParaRPr>
                    </a:p>
                  </a:txBody>
                  <a:tcPr/>
                </a:tc>
                <a:tc>
                  <a:txBody>
                    <a:bodyPr/>
                    <a:lstStyle/>
                    <a:p>
                      <a:r>
                        <a:rPr lang="en-US" sz="1400" dirty="0">
                          <a:latin typeface="+mn-lt"/>
                        </a:rPr>
                        <a:t>Time horizon</a:t>
                      </a:r>
                      <a:endParaRPr lang="en-ZA" sz="1400" dirty="0">
                        <a:latin typeface="+mn-lt"/>
                      </a:endParaRPr>
                    </a:p>
                  </a:txBody>
                  <a:tcPr/>
                </a:tc>
                <a:tc>
                  <a:txBody>
                    <a:bodyPr/>
                    <a:lstStyle/>
                    <a:p>
                      <a:r>
                        <a:rPr lang="en-US" sz="1400" dirty="0">
                          <a:latin typeface="+mn-lt"/>
                        </a:rPr>
                        <a:t>Responsibility</a:t>
                      </a:r>
                      <a:endParaRPr lang="en-ZA" sz="1400" dirty="0">
                        <a:latin typeface="+mn-lt"/>
                      </a:endParaRPr>
                    </a:p>
                  </a:txBody>
                  <a:tcPr/>
                </a:tc>
                <a:extLst>
                  <a:ext uri="{0D108BD9-81ED-4DB2-BD59-A6C34878D82A}">
                    <a16:rowId xmlns:a16="http://schemas.microsoft.com/office/drawing/2014/main" xmlns="" val="2118872850"/>
                  </a:ext>
                </a:extLst>
              </a:tr>
              <a:tr h="1460322">
                <a:tc>
                  <a:txBody>
                    <a:bodyPr/>
                    <a:lstStyle/>
                    <a:p>
                      <a:pPr>
                        <a:lnSpc>
                          <a:spcPct val="107000"/>
                        </a:lnSpc>
                        <a:spcAft>
                          <a:spcPts val="0"/>
                        </a:spcAft>
                      </a:pPr>
                      <a:r>
                        <a:rPr lang="en-US" sz="1400" dirty="0">
                          <a:effectLst/>
                          <a:latin typeface="+mn-lt"/>
                          <a:ea typeface="Times New Roman" panose="02020603050405020304" pitchFamily="18" charset="0"/>
                          <a:cs typeface="Times New Roman" panose="02020603050405020304" pitchFamily="18" charset="0"/>
                        </a:rPr>
                        <a:t>Customer Satisfaction level report to be generated daily at the Call Centre</a:t>
                      </a:r>
                      <a:endParaRPr lang="en-ZA"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dirty="0">
                          <a:effectLst/>
                          <a:latin typeface="+mn-lt"/>
                          <a:ea typeface="Times New Roman" panose="02020603050405020304" pitchFamily="18" charset="0"/>
                          <a:cs typeface="Times New Roman" panose="02020603050405020304" pitchFamily="18" charset="0"/>
                        </a:rPr>
                        <a:t>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CSS report to be generated daily</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Currently there is a monthly Customer Satisfaction Survey, but post call surveys are done daily</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On-going .</a:t>
                      </a:r>
                    </a:p>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This is already happening but there may need to more emphasis on daily CSS reports</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SITA/ DPME</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85016851"/>
                  </a:ext>
                </a:extLst>
              </a:tr>
              <a:tr h="1460322">
                <a:tc>
                  <a:txBody>
                    <a:bodyPr/>
                    <a:lstStyle/>
                    <a:p>
                      <a:pPr>
                        <a:lnSpc>
                          <a:spcPct val="107000"/>
                        </a:lnSpc>
                        <a:spcAft>
                          <a:spcPts val="0"/>
                        </a:spcAft>
                      </a:pPr>
                      <a:r>
                        <a:rPr lang="en-US" sz="1400" dirty="0">
                          <a:effectLst/>
                          <a:latin typeface="+mn-lt"/>
                          <a:ea typeface="Times New Roman" panose="02020603050405020304" pitchFamily="18" charset="0"/>
                          <a:cs typeface="Times New Roman" panose="02020603050405020304" pitchFamily="18" charset="0"/>
                        </a:rPr>
                        <a:t>Service level Agreements with Premiers and Mayors to commit in responding to service request</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latin typeface="+mn-lt"/>
                          <a:ea typeface="Calibri" panose="020F0502020204030204" pitchFamily="34" charset="0"/>
                          <a:cs typeface="Times New Roman" panose="02020603050405020304" pitchFamily="18" charset="0"/>
                        </a:rPr>
                        <a:t>Secure the commitment of premiers and mayors through Service Level Agreement on how they are expected to respond to queries</a:t>
                      </a:r>
                      <a:endParaRPr lang="en-ZA"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Currently, no such political SLA exists. There is only an admin draft MoU document which still needs to be ratified/ signed off.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31 July 2023</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Minister’s Office</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76075555"/>
                  </a:ext>
                </a:extLst>
              </a:tr>
              <a:tr h="912702">
                <a:tc>
                  <a:txBody>
                    <a:bodyPr/>
                    <a:lstStyle/>
                    <a:p>
                      <a:pPr>
                        <a:lnSpc>
                          <a:spcPct val="107000"/>
                        </a:lnSpc>
                        <a:spcAft>
                          <a:spcPts val="0"/>
                        </a:spcAft>
                      </a:pPr>
                      <a:r>
                        <a:rPr lang="en-US" sz="1400" dirty="0">
                          <a:effectLst/>
                          <a:latin typeface="+mn-lt"/>
                          <a:ea typeface="Times New Roman" panose="02020603050405020304" pitchFamily="18" charset="0"/>
                          <a:cs typeface="Times New Roman" panose="02020603050405020304" pitchFamily="18" charset="0"/>
                        </a:rPr>
                        <a:t> </a:t>
                      </a:r>
                      <a:endParaRPr lang="en-ZA"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dirty="0">
                          <a:effectLst/>
                          <a:latin typeface="+mn-lt"/>
                          <a:ea typeface="Times New Roman" panose="02020603050405020304" pitchFamily="18" charset="0"/>
                          <a:cs typeface="Times New Roman" panose="02020603050405020304" pitchFamily="18" charset="0"/>
                        </a:rPr>
                        <a:t>Service level agreement with all national, provincial and local government departments</a:t>
                      </a:r>
                      <a:endParaRPr lang="en-ZA"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dirty="0">
                          <a:effectLst/>
                          <a:latin typeface="+mn-lt"/>
                          <a:ea typeface="Times New Roman" panose="02020603050405020304" pitchFamily="18" charset="0"/>
                          <a:cs typeface="Times New Roman" panose="02020603050405020304" pitchFamily="18" charset="0"/>
                        </a:rPr>
                        <a:t> </a:t>
                      </a:r>
                      <a:endParaRPr lang="en-ZA"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dirty="0">
                          <a:effectLst/>
                          <a:latin typeface="+mn-lt"/>
                          <a:ea typeface="Times New Roman" panose="02020603050405020304" pitchFamily="18" charset="0"/>
                          <a:cs typeface="Times New Roman" panose="02020603050405020304" pitchFamily="18" charset="0"/>
                        </a:rPr>
                        <a:t>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 </a:t>
                      </a:r>
                      <a:endParaRPr lang="en-ZA"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A protocol agreement that bind local, provincial &amp; national departments to respond within a specified time period</a:t>
                      </a:r>
                      <a:endParaRPr lang="en-ZA"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 </a:t>
                      </a:r>
                      <a:endParaRPr lang="en-ZA"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There is currently no such agreement</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 </a:t>
                      </a:r>
                    </a:p>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30 June 2022</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 </a:t>
                      </a:r>
                      <a:endParaRPr lang="en-ZA"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DPME</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5711446"/>
                  </a:ext>
                </a:extLst>
              </a:tr>
            </a:tbl>
          </a:graphicData>
        </a:graphic>
      </p:graphicFrame>
    </p:spTree>
    <p:extLst>
      <p:ext uri="{BB962C8B-B14F-4D97-AF65-F5344CB8AC3E}">
        <p14:creationId xmlns:p14="http://schemas.microsoft.com/office/powerpoint/2010/main" xmlns="" val="2970682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4712" y="677032"/>
            <a:ext cx="5707611" cy="461665"/>
          </a:xfrm>
          <a:prstGeom prst="rect">
            <a:avLst/>
          </a:prstGeom>
          <a:noFill/>
        </p:spPr>
        <p:txBody>
          <a:bodyPr wrap="square" rtlCol="0">
            <a:spAutoFit/>
          </a:bodyPr>
          <a:lstStyle/>
          <a:p>
            <a:pPr algn="ctr">
              <a:defRPr/>
            </a:pPr>
            <a:r>
              <a:rPr lang="en-US" sz="2400" b="1" dirty="0">
                <a:solidFill>
                  <a:schemeClr val="dk1"/>
                </a:solidFill>
                <a:latin typeface="Arial" panose="020B0604020202020204" pitchFamily="34" charset="0"/>
                <a:cs typeface="Arial" panose="020B0604020202020204" pitchFamily="34" charset="0"/>
              </a:rPr>
              <a:t>TABLE OF CONTENTS</a:t>
            </a:r>
            <a:r>
              <a:rPr lang="en-US" sz="2000" b="1" dirty="0">
                <a:solidFill>
                  <a:srgbClr val="663300"/>
                </a:solidFill>
                <a:latin typeface="Arial" panose="020B0604020202020204" pitchFamily="34" charset="0"/>
                <a:ea typeface="Gill Sans MT" charset="0"/>
                <a:cs typeface="Arial" panose="020B0604020202020204" pitchFamily="34" charset="0"/>
              </a:rPr>
              <a:t> </a:t>
            </a:r>
          </a:p>
        </p:txBody>
      </p:sp>
      <p:sp>
        <p:nvSpPr>
          <p:cNvPr id="7" name="Rectangle 6"/>
          <p:cNvSpPr/>
          <p:nvPr/>
        </p:nvSpPr>
        <p:spPr>
          <a:xfrm>
            <a:off x="683491" y="1505065"/>
            <a:ext cx="10704945" cy="3650358"/>
          </a:xfrm>
          <a:prstGeom prst="rect">
            <a:avLst/>
          </a:prstGeom>
        </p:spPr>
        <p:txBody>
          <a:bodyPr wrap="square">
            <a:spAutoFit/>
          </a:bodyPr>
          <a:lstStyle/>
          <a:p>
            <a:pPr marL="342900" indent="-342900" algn="just">
              <a:lnSpc>
                <a:spcPct val="150000"/>
              </a:lnSpc>
              <a:buFont typeface="Wingdings" panose="05000000000000000000" pitchFamily="2" charset="2"/>
              <a:buChar char="§"/>
              <a:defRPr/>
            </a:pPr>
            <a:endParaRPr lang="en-US" b="1" dirty="0">
              <a:solidFill>
                <a:prstClr val="black"/>
              </a:solidFill>
              <a:cs typeface="Arial" panose="020B0604020202020204" pitchFamily="34" charset="0"/>
            </a:endParaRPr>
          </a:p>
          <a:p>
            <a:pPr marL="342900" indent="-342900" algn="just">
              <a:lnSpc>
                <a:spcPct val="150000"/>
              </a:lnSpc>
              <a:buFont typeface="Wingdings" panose="05000000000000000000" pitchFamily="2" charset="2"/>
              <a:buChar char="§"/>
              <a:defRPr/>
            </a:pPr>
            <a:r>
              <a:rPr lang="en-US" sz="2000" b="1" dirty="0">
                <a:solidFill>
                  <a:prstClr val="black"/>
                </a:solidFill>
                <a:cs typeface="Arial" panose="020B0604020202020204" pitchFamily="34" charset="0"/>
              </a:rPr>
              <a:t> Purpose</a:t>
            </a:r>
          </a:p>
          <a:p>
            <a:pPr marL="342900" indent="-342900" algn="just">
              <a:lnSpc>
                <a:spcPct val="150000"/>
              </a:lnSpc>
              <a:buFont typeface="Wingdings" panose="05000000000000000000" pitchFamily="2" charset="2"/>
              <a:buChar char="§"/>
              <a:defRPr/>
            </a:pPr>
            <a:r>
              <a:rPr lang="en-US" sz="2000" b="1" dirty="0">
                <a:solidFill>
                  <a:prstClr val="black"/>
                </a:solidFill>
                <a:cs typeface="Arial" panose="020B0604020202020204" pitchFamily="34" charset="0"/>
              </a:rPr>
              <a:t>Vision</a:t>
            </a:r>
          </a:p>
          <a:p>
            <a:pPr marL="342900" indent="-342900" algn="just">
              <a:lnSpc>
                <a:spcPct val="150000"/>
              </a:lnSpc>
              <a:buFont typeface="Wingdings" panose="05000000000000000000" pitchFamily="2" charset="2"/>
              <a:buChar char="§"/>
              <a:defRPr/>
            </a:pPr>
            <a:r>
              <a:rPr lang="en-ZA" sz="2000" b="1" dirty="0">
                <a:solidFill>
                  <a:prstClr val="black"/>
                </a:solidFill>
                <a:cs typeface="Arial" panose="020B0604020202020204" pitchFamily="34" charset="0"/>
              </a:rPr>
              <a:t>Current Status</a:t>
            </a:r>
          </a:p>
          <a:p>
            <a:pPr marL="342900" indent="-342900" algn="just">
              <a:lnSpc>
                <a:spcPct val="150000"/>
              </a:lnSpc>
              <a:buFont typeface="Wingdings" panose="05000000000000000000" pitchFamily="2" charset="2"/>
              <a:buChar char="§"/>
              <a:defRPr/>
            </a:pPr>
            <a:r>
              <a:rPr lang="en-ZA" sz="2000" b="1" dirty="0">
                <a:solidFill>
                  <a:prstClr val="black"/>
                </a:solidFill>
                <a:cs typeface="Arial" panose="020B0604020202020204" pitchFamily="34" charset="0"/>
              </a:rPr>
              <a:t> Challenges encountered </a:t>
            </a:r>
          </a:p>
          <a:p>
            <a:pPr marL="342900" indent="-342900" algn="just">
              <a:lnSpc>
                <a:spcPct val="150000"/>
              </a:lnSpc>
              <a:buFont typeface="Wingdings" panose="05000000000000000000" pitchFamily="2" charset="2"/>
              <a:buChar char="§"/>
              <a:defRPr/>
            </a:pPr>
            <a:r>
              <a:rPr lang="en-ZA" sz="2000" b="1" dirty="0">
                <a:solidFill>
                  <a:prstClr val="black"/>
                </a:solidFill>
                <a:cs typeface="Arial" panose="020B0604020202020204" pitchFamily="34" charset="0"/>
              </a:rPr>
              <a:t> Project Plan</a:t>
            </a:r>
          </a:p>
          <a:p>
            <a:pPr marL="342900" indent="-342900" algn="just">
              <a:lnSpc>
                <a:spcPct val="150000"/>
              </a:lnSpc>
              <a:buFont typeface="Wingdings" panose="05000000000000000000" pitchFamily="2" charset="2"/>
              <a:buChar char="§"/>
              <a:defRPr/>
            </a:pPr>
            <a:r>
              <a:rPr lang="en-ZA" sz="2000" b="1" dirty="0">
                <a:solidFill>
                  <a:prstClr val="black"/>
                </a:solidFill>
                <a:cs typeface="Arial" panose="020B0604020202020204" pitchFamily="34" charset="0"/>
              </a:rPr>
              <a:t>Q4 Report </a:t>
            </a:r>
          </a:p>
          <a:p>
            <a:pPr algn="just">
              <a:lnSpc>
                <a:spcPct val="150000"/>
              </a:lnSpc>
              <a:defRPr/>
            </a:pPr>
            <a:endParaRPr lang="en-ZA" b="1" dirty="0">
              <a:solidFill>
                <a:prstClr val="black"/>
              </a:solidFill>
              <a:cs typeface="Arial" panose="020B0604020202020204" pitchFamily="34" charset="0"/>
            </a:endParaRPr>
          </a:p>
        </p:txBody>
      </p:sp>
      <p:sp>
        <p:nvSpPr>
          <p:cNvPr id="8" name="Slide Number Placeholder 7"/>
          <p:cNvSpPr>
            <a:spLocks noGrp="1"/>
          </p:cNvSpPr>
          <p:nvPr>
            <p:ph type="sldNum" sz="quarter" idx="12"/>
          </p:nvPr>
        </p:nvSpPr>
        <p:spPr>
          <a:xfrm>
            <a:off x="9019673" y="6173787"/>
            <a:ext cx="2743200" cy="365125"/>
          </a:xfrm>
        </p:spPr>
        <p:txBody>
          <a:bodyPr/>
          <a:lstStyle/>
          <a:p>
            <a:fld id="{8593F8D8-1A27-9447-95D0-AF839CF5DAE6}" type="slidenum">
              <a:rPr lang="en-US" smtClean="0"/>
              <a:pPr/>
              <a:t>2</a:t>
            </a:fld>
            <a:endParaRPr lang="en-US" dirty="0"/>
          </a:p>
        </p:txBody>
      </p:sp>
    </p:spTree>
    <p:extLst>
      <p:ext uri="{BB962C8B-B14F-4D97-AF65-F5344CB8AC3E}">
        <p14:creationId xmlns:p14="http://schemas.microsoft.com/office/powerpoint/2010/main" xmlns="" val="1894286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FF726A-95AE-6B41-97AB-D94A4BA786EF}" type="slidenum">
              <a:rPr lang="en-US" smtClean="0"/>
              <a:pPr/>
              <a:t>20</a:t>
            </a:fld>
            <a:endParaRPr lang="en-US"/>
          </a:p>
        </p:txBody>
      </p:sp>
      <p:sp>
        <p:nvSpPr>
          <p:cNvPr id="2" name="Title 1"/>
          <p:cNvSpPr>
            <a:spLocks noGrp="1"/>
          </p:cNvSpPr>
          <p:nvPr>
            <p:ph type="title" idx="4294967295"/>
          </p:nvPr>
        </p:nvSpPr>
        <p:spPr>
          <a:xfrm>
            <a:off x="0" y="365125"/>
            <a:ext cx="10363200" cy="895739"/>
          </a:xfrm>
        </p:spPr>
        <p:txBody>
          <a:bodyPr/>
          <a:lstStyle/>
          <a:p>
            <a:r>
              <a:rPr lang="en-ZA" sz="2400" b="1" dirty="0">
                <a:solidFill>
                  <a:prstClr val="black"/>
                </a:solidFill>
                <a:latin typeface="Arial" panose="020B0604020202020204" pitchFamily="34" charset="0"/>
                <a:cs typeface="Arial" panose="020B0604020202020204" pitchFamily="34" charset="0"/>
              </a:rPr>
              <a:t>PROJECT PLAN: ROAD MAP TO AN IDEAL PRESIDENTIAL HOTLINE</a:t>
            </a:r>
            <a:endParaRPr lang="en-ZA" dirty="0"/>
          </a:p>
        </p:txBody>
      </p:sp>
      <p:sp>
        <p:nvSpPr>
          <p:cNvPr id="3" name="Content Placeholder 2"/>
          <p:cNvSpPr>
            <a:spLocks noGrp="1"/>
          </p:cNvSpPr>
          <p:nvPr>
            <p:ph idx="4294967295"/>
          </p:nvPr>
        </p:nvSpPr>
        <p:spPr>
          <a:xfrm>
            <a:off x="516835" y="1026695"/>
            <a:ext cx="10515600" cy="5329655"/>
          </a:xfrm>
        </p:spPr>
        <p:txBody>
          <a:bodyPr>
            <a:normAutofit/>
          </a:bodyPr>
          <a:lstStyle/>
          <a:p>
            <a:pPr marL="0" indent="0">
              <a:buNone/>
            </a:pPr>
            <a:endParaRPr lang="en-ZA" dirty="0"/>
          </a:p>
          <a:p>
            <a:pPr marL="0" indent="0">
              <a:buNone/>
            </a:pPr>
            <a:endParaRPr lang="en-US" dirty="0"/>
          </a:p>
          <a:p>
            <a:endParaRPr lang="en-US" dirty="0"/>
          </a:p>
          <a:p>
            <a:endParaRPr lang="en-US" dirty="0"/>
          </a:p>
          <a:p>
            <a:endParaRPr lang="en-ZA" dirty="0"/>
          </a:p>
          <a:p>
            <a:pPr>
              <a:buFont typeface="Wingdings" panose="05000000000000000000" pitchFamily="2" charset="2"/>
              <a:buChar char="Ø"/>
            </a:pPr>
            <a:endParaRPr lang="en-ZA" dirty="0"/>
          </a:p>
          <a:p>
            <a:pPr>
              <a:buFont typeface="Wingdings" panose="05000000000000000000" pitchFamily="2" charset="2"/>
              <a:buChar char="Ø"/>
            </a:pPr>
            <a:endParaRPr lang="en-ZA" dirty="0"/>
          </a:p>
          <a:p>
            <a:pPr>
              <a:buFont typeface="Wingdings" panose="05000000000000000000" pitchFamily="2" charset="2"/>
              <a:buChar char="Ø"/>
            </a:pPr>
            <a:endParaRPr lang="en-ZA" dirty="0"/>
          </a:p>
        </p:txBody>
      </p:sp>
      <p:graphicFrame>
        <p:nvGraphicFramePr>
          <p:cNvPr id="8" name="Table 7">
            <a:extLst>
              <a:ext uri="{FF2B5EF4-FFF2-40B4-BE49-F238E27FC236}">
                <a16:creationId xmlns:a16="http://schemas.microsoft.com/office/drawing/2014/main" xmlns="" id="{9F8E19B7-EA26-4198-95FD-6102F8827444}"/>
              </a:ext>
            </a:extLst>
          </p:cNvPr>
          <p:cNvGraphicFramePr>
            <a:graphicFrameLocks noGrp="1"/>
          </p:cNvGraphicFramePr>
          <p:nvPr>
            <p:extLst>
              <p:ext uri="{D42A27DB-BD31-4B8C-83A1-F6EECF244321}">
                <p14:modId xmlns:p14="http://schemas.microsoft.com/office/powerpoint/2010/main" xmlns="" val="2515246555"/>
              </p:ext>
            </p:extLst>
          </p:nvPr>
        </p:nvGraphicFramePr>
        <p:xfrm>
          <a:off x="336283" y="1260864"/>
          <a:ext cx="11466076" cy="1825403"/>
        </p:xfrm>
        <a:graphic>
          <a:graphicData uri="http://schemas.openxmlformats.org/drawingml/2006/table">
            <a:tbl>
              <a:tblPr firstRow="1" bandRow="1">
                <a:tableStyleId>{5C22544A-7EE6-4342-B048-85BDC9FD1C3A}</a:tableStyleId>
              </a:tblPr>
              <a:tblGrid>
                <a:gridCol w="2078576">
                  <a:extLst>
                    <a:ext uri="{9D8B030D-6E8A-4147-A177-3AD203B41FA5}">
                      <a16:colId xmlns:a16="http://schemas.microsoft.com/office/drawing/2014/main" xmlns="" val="1274425108"/>
                    </a:ext>
                  </a:extLst>
                </a:gridCol>
                <a:gridCol w="3187240">
                  <a:extLst>
                    <a:ext uri="{9D8B030D-6E8A-4147-A177-3AD203B41FA5}">
                      <a16:colId xmlns:a16="http://schemas.microsoft.com/office/drawing/2014/main" xmlns="" val="943332612"/>
                    </a:ext>
                  </a:extLst>
                </a:gridCol>
                <a:gridCol w="2770027">
                  <a:extLst>
                    <a:ext uri="{9D8B030D-6E8A-4147-A177-3AD203B41FA5}">
                      <a16:colId xmlns:a16="http://schemas.microsoft.com/office/drawing/2014/main" xmlns="" val="2490537447"/>
                    </a:ext>
                  </a:extLst>
                </a:gridCol>
                <a:gridCol w="1892874">
                  <a:extLst>
                    <a:ext uri="{9D8B030D-6E8A-4147-A177-3AD203B41FA5}">
                      <a16:colId xmlns:a16="http://schemas.microsoft.com/office/drawing/2014/main" xmlns="" val="2523985845"/>
                    </a:ext>
                  </a:extLst>
                </a:gridCol>
                <a:gridCol w="1537359">
                  <a:extLst>
                    <a:ext uri="{9D8B030D-6E8A-4147-A177-3AD203B41FA5}">
                      <a16:colId xmlns:a16="http://schemas.microsoft.com/office/drawing/2014/main" xmlns="" val="2467993937"/>
                    </a:ext>
                  </a:extLst>
                </a:gridCol>
              </a:tblGrid>
              <a:tr h="365081">
                <a:tc>
                  <a:txBody>
                    <a:bodyPr/>
                    <a:lstStyle/>
                    <a:p>
                      <a:r>
                        <a:rPr lang="en-US" sz="1400" dirty="0">
                          <a:latin typeface="+mn-lt"/>
                        </a:rPr>
                        <a:t>Activity</a:t>
                      </a:r>
                      <a:endParaRPr lang="en-ZA" sz="1400" dirty="0">
                        <a:latin typeface="+mn-lt"/>
                      </a:endParaRPr>
                    </a:p>
                  </a:txBody>
                  <a:tcPr/>
                </a:tc>
                <a:tc>
                  <a:txBody>
                    <a:bodyPr/>
                    <a:lstStyle/>
                    <a:p>
                      <a:r>
                        <a:rPr lang="en-US" sz="1400" dirty="0">
                          <a:latin typeface="+mn-lt"/>
                        </a:rPr>
                        <a:t>Explanation</a:t>
                      </a:r>
                      <a:endParaRPr lang="en-ZA" sz="1400" dirty="0">
                        <a:latin typeface="+mn-lt"/>
                      </a:endParaRPr>
                    </a:p>
                  </a:txBody>
                  <a:tcPr/>
                </a:tc>
                <a:tc>
                  <a:txBody>
                    <a:bodyPr/>
                    <a:lstStyle/>
                    <a:p>
                      <a:r>
                        <a:rPr lang="en-US" sz="1400" dirty="0">
                          <a:latin typeface="+mn-lt"/>
                        </a:rPr>
                        <a:t>Current Status</a:t>
                      </a:r>
                      <a:endParaRPr lang="en-ZA" sz="1400" dirty="0">
                        <a:latin typeface="+mn-lt"/>
                      </a:endParaRPr>
                    </a:p>
                  </a:txBody>
                  <a:tcPr/>
                </a:tc>
                <a:tc>
                  <a:txBody>
                    <a:bodyPr/>
                    <a:lstStyle/>
                    <a:p>
                      <a:r>
                        <a:rPr lang="en-US" sz="1400" dirty="0">
                          <a:latin typeface="+mn-lt"/>
                        </a:rPr>
                        <a:t>Time horizon</a:t>
                      </a:r>
                      <a:endParaRPr lang="en-ZA" sz="1400" dirty="0">
                        <a:latin typeface="+mn-lt"/>
                      </a:endParaRPr>
                    </a:p>
                  </a:txBody>
                  <a:tcPr/>
                </a:tc>
                <a:tc>
                  <a:txBody>
                    <a:bodyPr/>
                    <a:lstStyle/>
                    <a:p>
                      <a:r>
                        <a:rPr lang="en-US" sz="1400" dirty="0">
                          <a:latin typeface="+mn-lt"/>
                        </a:rPr>
                        <a:t>Responsibility</a:t>
                      </a:r>
                      <a:endParaRPr lang="en-ZA" sz="1400" dirty="0">
                        <a:latin typeface="+mn-lt"/>
                      </a:endParaRPr>
                    </a:p>
                  </a:txBody>
                  <a:tcPr/>
                </a:tc>
                <a:extLst>
                  <a:ext uri="{0D108BD9-81ED-4DB2-BD59-A6C34878D82A}">
                    <a16:rowId xmlns:a16="http://schemas.microsoft.com/office/drawing/2014/main" xmlns="" val="2118872850"/>
                  </a:ext>
                </a:extLst>
              </a:tr>
              <a:tr h="1460322">
                <a:tc>
                  <a:txBody>
                    <a:bodyPr/>
                    <a:lstStyle/>
                    <a:p>
                      <a:pPr>
                        <a:lnSpc>
                          <a:spcPct val="107000"/>
                        </a:lnSpc>
                        <a:spcAft>
                          <a:spcPts val="0"/>
                        </a:spcAft>
                      </a:pPr>
                      <a:r>
                        <a:rPr lang="en-US" sz="1400" dirty="0">
                          <a:effectLst/>
                          <a:latin typeface="+mn-lt"/>
                          <a:ea typeface="Times New Roman" panose="02020603050405020304" pitchFamily="18" charset="0"/>
                          <a:cs typeface="Times New Roman" panose="02020603050405020304" pitchFamily="18" charset="0"/>
                        </a:rPr>
                        <a:t> </a:t>
                      </a:r>
                      <a:endParaRPr lang="en-ZA"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dirty="0">
                          <a:effectLst/>
                          <a:latin typeface="+mn-lt"/>
                          <a:ea typeface="Times New Roman" panose="02020603050405020304" pitchFamily="18" charset="0"/>
                          <a:cs typeface="Times New Roman" panose="02020603050405020304" pitchFamily="18" charset="0"/>
                        </a:rPr>
                        <a:t>All departments to have dedicated person to resolve issues</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latin typeface="+mn-lt"/>
                          <a:ea typeface="Calibri" panose="020F0502020204030204" pitchFamily="34" charset="0"/>
                          <a:cs typeface="Times New Roman" panose="02020603050405020304" pitchFamily="18" charset="0"/>
                        </a:rPr>
                        <a:t> </a:t>
                      </a:r>
                      <a:endParaRPr lang="en-ZA" sz="140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mn-lt"/>
                          <a:ea typeface="Calibri" panose="020F0502020204030204" pitchFamily="34" charset="0"/>
                          <a:cs typeface="Times New Roman" panose="02020603050405020304" pitchFamily="18" charset="0"/>
                        </a:rPr>
                        <a:t>Departments to have personnel dedicated to solely deal with PH queries. </a:t>
                      </a:r>
                      <a:endParaRPr lang="en-ZA"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latin typeface="+mn-lt"/>
                          <a:ea typeface="Calibri" panose="020F0502020204030204" pitchFamily="34" charset="0"/>
                          <a:cs typeface="Times New Roman" panose="02020603050405020304" pitchFamily="18" charset="0"/>
                        </a:rPr>
                        <a:t> </a:t>
                      </a:r>
                      <a:endParaRPr lang="en-ZA" sz="140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mn-lt"/>
                          <a:ea typeface="Calibri" panose="020F0502020204030204" pitchFamily="34" charset="0"/>
                          <a:cs typeface="Times New Roman" panose="02020603050405020304" pitchFamily="18" charset="0"/>
                        </a:rPr>
                        <a:t>Currently, this function is performed by Public Liaison Officers as an ad-hoc or add-on function.  For many officials, it is not even in their Performance Agreements</a:t>
                      </a:r>
                      <a:endParaRPr lang="en-ZA"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 </a:t>
                      </a:r>
                    </a:p>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30 September 2022</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 </a:t>
                      </a:r>
                      <a:endParaRPr lang="en-ZA"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Presidency/ DPME</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76075555"/>
                  </a:ext>
                </a:extLst>
              </a:tr>
            </a:tbl>
          </a:graphicData>
        </a:graphic>
      </p:graphicFrame>
    </p:spTree>
    <p:extLst>
      <p:ext uri="{BB962C8B-B14F-4D97-AF65-F5344CB8AC3E}">
        <p14:creationId xmlns:p14="http://schemas.microsoft.com/office/powerpoint/2010/main" xmlns="" val="3929819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2105"/>
            <a:ext cx="10515600" cy="1251239"/>
          </a:xfrm>
        </p:spPr>
        <p:txBody>
          <a:bodyPr>
            <a:normAutofit/>
          </a:bodyPr>
          <a:lstStyle/>
          <a:p>
            <a:pPr algn="ctr"/>
            <a:r>
              <a:rPr lang="en-ZA" sz="2400" b="1" dirty="0">
                <a:latin typeface="Arial" panose="020B0604020202020204" pitchFamily="34" charset="0"/>
                <a:cs typeface="Arial" panose="020B0604020202020204" pitchFamily="34" charset="0"/>
              </a:rPr>
              <a:t>QUARTER 4 REPORT (1 JANUARY 2022 – 31 MARCH 2022)</a:t>
            </a:r>
          </a:p>
        </p:txBody>
      </p:sp>
      <p:sp>
        <p:nvSpPr>
          <p:cNvPr id="3" name="Content Placeholder 2"/>
          <p:cNvSpPr>
            <a:spLocks noGrp="1"/>
          </p:cNvSpPr>
          <p:nvPr>
            <p:ph idx="1"/>
          </p:nvPr>
        </p:nvSpPr>
        <p:spPr>
          <a:xfrm>
            <a:off x="838200" y="1658935"/>
            <a:ext cx="10515600" cy="4643727"/>
          </a:xfrm>
        </p:spPr>
        <p:txBody>
          <a:bodyPr/>
          <a:lstStyle/>
          <a:p>
            <a:pPr marL="0" indent="0">
              <a:buNone/>
            </a:pPr>
            <a:endParaRPr lang="en-ZA" dirty="0"/>
          </a:p>
          <a:p>
            <a:r>
              <a:rPr lang="en-ZA" sz="2400" dirty="0"/>
              <a:t>This report provides an overview of the number of complaints received, and trends in the types of complaints from Quarter 4 (1 January -31 March 2022)</a:t>
            </a:r>
          </a:p>
          <a:p>
            <a:r>
              <a:rPr lang="en-ZA" sz="2400" dirty="0"/>
              <a:t> The report gives a comprehensive account of the queries and complaints logged onto the Presidential Hotline system across the country.</a:t>
            </a:r>
          </a:p>
          <a:p>
            <a:r>
              <a:rPr lang="en-ZA" sz="2400" dirty="0"/>
              <a:t>The report highlights the top 5 issues nationally, for provinces and for national departments.</a:t>
            </a:r>
          </a:p>
          <a:p>
            <a:r>
              <a:rPr lang="en-US" sz="2400" dirty="0"/>
              <a:t>The report highlights the performance in the fourth quarter, showing trends over the three quarters</a:t>
            </a:r>
            <a:endParaRPr lang="en-ZA" sz="2400" dirty="0"/>
          </a:p>
          <a:p>
            <a:pPr marL="0" lvl="0" indent="0">
              <a:buNone/>
            </a:pPr>
            <a:endParaRPr lang="en-ZA" dirty="0"/>
          </a:p>
        </p:txBody>
      </p:sp>
      <p:sp>
        <p:nvSpPr>
          <p:cNvPr id="4" name="Slide Number Placeholder 3"/>
          <p:cNvSpPr>
            <a:spLocks noGrp="1"/>
          </p:cNvSpPr>
          <p:nvPr>
            <p:ph type="sldNum" sz="quarter" idx="12"/>
          </p:nvPr>
        </p:nvSpPr>
        <p:spPr>
          <a:xfrm>
            <a:off x="10238874" y="6145546"/>
            <a:ext cx="1584157" cy="332707"/>
          </a:xfrm>
        </p:spPr>
        <p:txBody>
          <a:bodyPr/>
          <a:lstStyle/>
          <a:p>
            <a:fld id="{95FF726A-95AE-6B41-97AB-D94A4BA786EF}" type="slidenum">
              <a:rPr lang="en-US" smtClean="0"/>
              <a:pPr/>
              <a:t>21</a:t>
            </a:fld>
            <a:endParaRPr lang="en-US" dirty="0"/>
          </a:p>
        </p:txBody>
      </p:sp>
    </p:spTree>
    <p:extLst>
      <p:ext uri="{BB962C8B-B14F-4D97-AF65-F5344CB8AC3E}">
        <p14:creationId xmlns:p14="http://schemas.microsoft.com/office/powerpoint/2010/main" xmlns="" val="255962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FF726A-95AE-6B41-97AB-D94A4BA786EF}" type="slidenum">
              <a:rPr lang="en-US" smtClean="0"/>
              <a:pPr/>
              <a:t>22</a:t>
            </a:fld>
            <a:endParaRPr lang="en-US"/>
          </a:p>
        </p:txBody>
      </p:sp>
      <p:graphicFrame>
        <p:nvGraphicFramePr>
          <p:cNvPr id="3" name="Chart 2"/>
          <p:cNvGraphicFramePr/>
          <p:nvPr>
            <p:extLst>
              <p:ext uri="{D42A27DB-BD31-4B8C-83A1-F6EECF244321}">
                <p14:modId xmlns:p14="http://schemas.microsoft.com/office/powerpoint/2010/main" xmlns="" val="2106163605"/>
              </p:ext>
            </p:extLst>
          </p:nvPr>
        </p:nvGraphicFramePr>
        <p:xfrm>
          <a:off x="581891" y="1422400"/>
          <a:ext cx="8439561" cy="476816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434108" y="667435"/>
            <a:ext cx="11240655" cy="369332"/>
          </a:xfrm>
          <a:prstGeom prst="rect">
            <a:avLst/>
          </a:prstGeom>
        </p:spPr>
        <p:txBody>
          <a:bodyPr wrap="square">
            <a:spAutoFit/>
          </a:bodyPr>
          <a:lstStyle/>
          <a:p>
            <a:r>
              <a:rPr lang="en-ZA" b="1" dirty="0">
                <a:solidFill>
                  <a:prstClr val="black"/>
                </a:solidFill>
                <a:latin typeface="Arial" panose="020B0604020202020204" pitchFamily="34" charset="0"/>
                <a:cs typeface="Arial" panose="020B0604020202020204" pitchFamily="34" charset="0"/>
              </a:rPr>
              <a:t>NATIONAL OVERVIEW OF TOP 5 CATEGORIES  (1 JANUARY – 31 MARCH 2022) </a:t>
            </a:r>
            <a:endParaRPr lang="en-ZA" dirty="0"/>
          </a:p>
        </p:txBody>
      </p:sp>
      <p:graphicFrame>
        <p:nvGraphicFramePr>
          <p:cNvPr id="7" name="Chart 6">
            <a:extLst>
              <a:ext uri="{FF2B5EF4-FFF2-40B4-BE49-F238E27FC236}">
                <a16:creationId xmlns:a16="http://schemas.microsoft.com/office/drawing/2014/main" xmlns="" id="{ABC9D21C-09DB-495F-A2D1-3D4540A4962B}"/>
              </a:ext>
            </a:extLst>
          </p:cNvPr>
          <p:cNvGraphicFramePr/>
          <p:nvPr>
            <p:extLst>
              <p:ext uri="{D42A27DB-BD31-4B8C-83A1-F6EECF244321}">
                <p14:modId xmlns:p14="http://schemas.microsoft.com/office/powerpoint/2010/main" xmlns="" val="1056583457"/>
              </p:ext>
            </p:extLst>
          </p:nvPr>
        </p:nvGraphicFramePr>
        <p:xfrm>
          <a:off x="443345" y="1727757"/>
          <a:ext cx="7560012" cy="3909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95200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FF726A-95AE-6B41-97AB-D94A4BA786EF}" type="slidenum">
              <a:rPr lang="en-US" smtClean="0"/>
              <a:pPr/>
              <a:t>23</a:t>
            </a:fld>
            <a:endParaRPr lang="en-US"/>
          </a:p>
        </p:txBody>
      </p:sp>
      <p:sp>
        <p:nvSpPr>
          <p:cNvPr id="4" name="Rectangle 3"/>
          <p:cNvSpPr/>
          <p:nvPr/>
        </p:nvSpPr>
        <p:spPr>
          <a:xfrm>
            <a:off x="1930400" y="738910"/>
            <a:ext cx="8682182" cy="369332"/>
          </a:xfrm>
          <a:prstGeom prst="rect">
            <a:avLst/>
          </a:prstGeom>
        </p:spPr>
        <p:txBody>
          <a:bodyPr wrap="square">
            <a:spAutoFit/>
          </a:bodyPr>
          <a:lstStyle/>
          <a:p>
            <a:r>
              <a:rPr lang="en-ZA" b="1" dirty="0">
                <a:solidFill>
                  <a:prstClr val="black"/>
                </a:solidFill>
                <a:latin typeface="Arial" panose="020B0604020202020204" pitchFamily="34" charset="0"/>
                <a:cs typeface="Arial" panose="020B0604020202020204" pitchFamily="34" charset="0"/>
              </a:rPr>
              <a:t>PROVINCES TOP 5 CATEGORIES (1 JANUARY – 31 MARCH 2022) </a:t>
            </a:r>
            <a:endParaRPr lang="en-ZA" dirty="0"/>
          </a:p>
        </p:txBody>
      </p:sp>
      <p:graphicFrame>
        <p:nvGraphicFramePr>
          <p:cNvPr id="5" name="Chart 4">
            <a:extLst>
              <a:ext uri="{FF2B5EF4-FFF2-40B4-BE49-F238E27FC236}">
                <a16:creationId xmlns:a16="http://schemas.microsoft.com/office/drawing/2014/main" xmlns="" id="{189C11F8-12D5-4ADB-AF71-C417ADC01D9C}"/>
              </a:ext>
            </a:extLst>
          </p:cNvPr>
          <p:cNvGraphicFramePr/>
          <p:nvPr>
            <p:extLst>
              <p:ext uri="{D42A27DB-BD31-4B8C-83A1-F6EECF244321}">
                <p14:modId xmlns:p14="http://schemas.microsoft.com/office/powerpoint/2010/main" xmlns="" val="1793820825"/>
              </p:ext>
            </p:extLst>
          </p:nvPr>
        </p:nvGraphicFramePr>
        <p:xfrm>
          <a:off x="622170" y="1838227"/>
          <a:ext cx="8097624" cy="3915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523409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ZA" sz="2400" b="1" dirty="0">
                <a:solidFill>
                  <a:prstClr val="black"/>
                </a:solidFill>
                <a:latin typeface="Arial" panose="020B0604020202020204" pitchFamily="34" charset="0"/>
                <a:cs typeface="Arial" panose="020B0604020202020204" pitchFamily="34" charset="0"/>
              </a:rPr>
              <a:t>A PLACE TO LIVE CATEGORY  (1 JANUARY – 31 MARCH 2022) </a:t>
            </a:r>
            <a:endParaRPr lang="en-ZA" sz="2400"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xmlns="" val="4030501281"/>
              </p:ext>
            </p:extLst>
          </p:nvPr>
        </p:nvGraphicFramePr>
        <p:xfrm>
          <a:off x="838200" y="1523999"/>
          <a:ext cx="5115560" cy="4652964"/>
        </p:xfrm>
        <a:graphic>
          <a:graphicData uri="http://schemas.openxmlformats.org/drawingml/2006/table">
            <a:tbl>
              <a:tblPr firstRow="1" firstCol="1" bandRow="1">
                <a:tableStyleId>{5C22544A-7EE6-4342-B048-85BDC9FD1C3A}</a:tableStyleId>
              </a:tblPr>
              <a:tblGrid>
                <a:gridCol w="5115560">
                  <a:extLst>
                    <a:ext uri="{9D8B030D-6E8A-4147-A177-3AD203B41FA5}">
                      <a16:colId xmlns:a16="http://schemas.microsoft.com/office/drawing/2014/main" xmlns="" val="3964687026"/>
                    </a:ext>
                  </a:extLst>
                </a:gridCol>
              </a:tblGrid>
              <a:tr h="516996">
                <a:tc>
                  <a:txBody>
                    <a:bodyPr/>
                    <a:lstStyle/>
                    <a:p>
                      <a:pPr>
                        <a:lnSpc>
                          <a:spcPct val="107000"/>
                        </a:lnSpc>
                        <a:spcAft>
                          <a:spcPts val="0"/>
                        </a:spcAft>
                      </a:pPr>
                      <a:r>
                        <a:rPr lang="en-ZA" sz="2400" dirty="0">
                          <a:solidFill>
                            <a:schemeClr val="tx1"/>
                          </a:solidFill>
                          <a:effectLst/>
                        </a:rPr>
                        <a:t>A place to live</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76498112"/>
                  </a:ext>
                </a:extLst>
              </a:tr>
              <a:tr h="516996">
                <a:tc>
                  <a:txBody>
                    <a:bodyPr/>
                    <a:lstStyle/>
                    <a:p>
                      <a:pPr marL="342900" lvl="0" indent="-342900">
                        <a:lnSpc>
                          <a:spcPct val="107000"/>
                        </a:lnSpc>
                        <a:spcAft>
                          <a:spcPts val="0"/>
                        </a:spcAft>
                        <a:buFont typeface="Symbol" panose="05050102010706020507" pitchFamily="18" charset="2"/>
                        <a:buChar char=""/>
                      </a:pPr>
                      <a:r>
                        <a:rPr lang="en-ZA" sz="2400">
                          <a:effectLst/>
                        </a:rPr>
                        <a:t>RDP houses</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76592743"/>
                  </a:ext>
                </a:extLst>
              </a:tr>
              <a:tr h="516996">
                <a:tc>
                  <a:txBody>
                    <a:bodyPr/>
                    <a:lstStyle/>
                    <a:p>
                      <a:pPr marL="342900" lvl="0" indent="-342900">
                        <a:lnSpc>
                          <a:spcPct val="107000"/>
                        </a:lnSpc>
                        <a:spcAft>
                          <a:spcPts val="0"/>
                        </a:spcAft>
                        <a:buFont typeface="Symbol" panose="05050102010706020507" pitchFamily="18" charset="2"/>
                        <a:buChar char=""/>
                      </a:pPr>
                      <a:r>
                        <a:rPr lang="en-ZA" sz="2400">
                          <a:effectLst/>
                        </a:rPr>
                        <a:t>Applications for RDP houses</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81966973"/>
                  </a:ext>
                </a:extLst>
              </a:tr>
              <a:tr h="516996">
                <a:tc>
                  <a:txBody>
                    <a:bodyPr/>
                    <a:lstStyle/>
                    <a:p>
                      <a:pPr marL="342900" lvl="0" indent="-342900">
                        <a:lnSpc>
                          <a:spcPct val="107000"/>
                        </a:lnSpc>
                        <a:spcAft>
                          <a:spcPts val="0"/>
                        </a:spcAft>
                        <a:buFont typeface="Symbol" panose="05050102010706020507" pitchFamily="18" charset="2"/>
                        <a:buChar char=""/>
                      </a:pPr>
                      <a:r>
                        <a:rPr lang="en-ZA" sz="2400">
                          <a:effectLst/>
                        </a:rPr>
                        <a:t>Quality of RDP houses</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82441806"/>
                  </a:ext>
                </a:extLst>
              </a:tr>
              <a:tr h="516996">
                <a:tc>
                  <a:txBody>
                    <a:bodyPr/>
                    <a:lstStyle/>
                    <a:p>
                      <a:pPr marL="342900" lvl="0" indent="-342900">
                        <a:lnSpc>
                          <a:spcPct val="107000"/>
                        </a:lnSpc>
                        <a:spcAft>
                          <a:spcPts val="0"/>
                        </a:spcAft>
                        <a:buFont typeface="Symbol" panose="05050102010706020507" pitchFamily="18" charset="2"/>
                        <a:buChar char=""/>
                      </a:pPr>
                      <a:r>
                        <a:rPr lang="en-ZA" sz="2400">
                          <a:effectLst/>
                        </a:rPr>
                        <a:t>Access to RDP houses</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68728991"/>
                  </a:ext>
                </a:extLst>
              </a:tr>
              <a:tr h="516996">
                <a:tc>
                  <a:txBody>
                    <a:bodyPr/>
                    <a:lstStyle/>
                    <a:p>
                      <a:pPr marL="342900" lvl="0" indent="-342900">
                        <a:lnSpc>
                          <a:spcPct val="107000"/>
                        </a:lnSpc>
                        <a:spcAft>
                          <a:spcPts val="0"/>
                        </a:spcAft>
                        <a:buFont typeface="Symbol" panose="05050102010706020507" pitchFamily="18" charset="2"/>
                        <a:buChar char=""/>
                      </a:pPr>
                      <a:r>
                        <a:rPr lang="en-ZA" sz="2400">
                          <a:effectLst/>
                        </a:rPr>
                        <a:t>Deeds office issues</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794690313"/>
                  </a:ext>
                </a:extLst>
              </a:tr>
              <a:tr h="516996">
                <a:tc>
                  <a:txBody>
                    <a:bodyPr/>
                    <a:lstStyle/>
                    <a:p>
                      <a:pPr marL="342900" lvl="0" indent="-342900">
                        <a:lnSpc>
                          <a:spcPct val="107000"/>
                        </a:lnSpc>
                        <a:spcAft>
                          <a:spcPts val="0"/>
                        </a:spcAft>
                        <a:buFont typeface="Symbol" panose="05050102010706020507" pitchFamily="18" charset="2"/>
                        <a:buChar char=""/>
                      </a:pPr>
                      <a:r>
                        <a:rPr lang="en-ZA" sz="2400">
                          <a:effectLst/>
                        </a:rPr>
                        <a:t>Ownership of RDP houses</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81965212"/>
                  </a:ext>
                </a:extLst>
              </a:tr>
              <a:tr h="516996">
                <a:tc>
                  <a:txBody>
                    <a:bodyPr/>
                    <a:lstStyle/>
                    <a:p>
                      <a:pPr marL="342900" lvl="0" indent="-342900">
                        <a:lnSpc>
                          <a:spcPct val="107000"/>
                        </a:lnSpc>
                        <a:spcAft>
                          <a:spcPts val="0"/>
                        </a:spcAft>
                        <a:buFont typeface="Symbol" panose="05050102010706020507" pitchFamily="18" charset="2"/>
                        <a:buChar char=""/>
                      </a:pPr>
                      <a:r>
                        <a:rPr lang="en-ZA" sz="2400">
                          <a:effectLst/>
                        </a:rPr>
                        <a:t>Land issues</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5597333"/>
                  </a:ext>
                </a:extLst>
              </a:tr>
              <a:tr h="516996">
                <a:tc>
                  <a:txBody>
                    <a:bodyPr/>
                    <a:lstStyle/>
                    <a:p>
                      <a:pPr marL="342900" lvl="0" indent="-342900">
                        <a:lnSpc>
                          <a:spcPct val="107000"/>
                        </a:lnSpc>
                        <a:spcAft>
                          <a:spcPts val="0"/>
                        </a:spcAft>
                        <a:buFont typeface="Symbol" panose="05050102010706020507" pitchFamily="18" charset="2"/>
                        <a:buChar char=""/>
                      </a:pPr>
                      <a:r>
                        <a:rPr lang="en-ZA" sz="2400" dirty="0">
                          <a:effectLst/>
                        </a:rPr>
                        <a:t>Housing subsidies</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02063436"/>
                  </a:ext>
                </a:extLst>
              </a:tr>
            </a:tbl>
          </a:graphicData>
        </a:graphic>
      </p:graphicFrame>
      <p:sp>
        <p:nvSpPr>
          <p:cNvPr id="5" name="Content Placeholder 4"/>
          <p:cNvSpPr>
            <a:spLocks noGrp="1"/>
          </p:cNvSpPr>
          <p:nvPr>
            <p:ph sz="half" idx="2"/>
          </p:nvPr>
        </p:nvSpPr>
        <p:spPr>
          <a:xfrm>
            <a:off x="6172200" y="1523999"/>
            <a:ext cx="5181600" cy="4652964"/>
          </a:xfrm>
        </p:spPr>
        <p:txBody>
          <a:bodyPr/>
          <a:lstStyle/>
          <a:p>
            <a:r>
              <a:rPr lang="en-US" dirty="0"/>
              <a:t>This category  has the highest number of cases among other categories with</a:t>
            </a:r>
            <a:r>
              <a:rPr lang="en-US" b="1" dirty="0"/>
              <a:t> 179 </a:t>
            </a:r>
            <a:r>
              <a:rPr lang="en-US" dirty="0"/>
              <a:t>cases received.</a:t>
            </a:r>
          </a:p>
        </p:txBody>
      </p:sp>
      <p:sp>
        <p:nvSpPr>
          <p:cNvPr id="2" name="Slide Number Placeholder 1"/>
          <p:cNvSpPr>
            <a:spLocks noGrp="1"/>
          </p:cNvSpPr>
          <p:nvPr>
            <p:ph type="sldNum" sz="quarter" idx="12"/>
          </p:nvPr>
        </p:nvSpPr>
        <p:spPr/>
        <p:txBody>
          <a:bodyPr/>
          <a:lstStyle/>
          <a:p>
            <a:fld id="{95FF726A-95AE-6B41-97AB-D94A4BA786EF}" type="slidenum">
              <a:rPr lang="en-US" smtClean="0"/>
              <a:pPr/>
              <a:t>24</a:t>
            </a:fld>
            <a:endParaRPr lang="en-US"/>
          </a:p>
        </p:txBody>
      </p:sp>
    </p:spTree>
    <p:extLst>
      <p:ext uri="{BB962C8B-B14F-4D97-AF65-F5344CB8AC3E}">
        <p14:creationId xmlns:p14="http://schemas.microsoft.com/office/powerpoint/2010/main" xmlns="" val="2416601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ZA" sz="2000" b="1" dirty="0">
                <a:solidFill>
                  <a:prstClr val="black"/>
                </a:solidFill>
                <a:latin typeface="Arial" panose="020B0604020202020204" pitchFamily="34" charset="0"/>
                <a:cs typeface="Arial" panose="020B0604020202020204" pitchFamily="34" charset="0"/>
              </a:rPr>
              <a:t>QUARTERLY PERFORMANCE  TRENDS (1JANUARY – 31 MARCH 2022) PROVINCES</a:t>
            </a:r>
            <a:endParaRPr lang="en-ZA" sz="2000" dirty="0"/>
          </a:p>
        </p:txBody>
      </p:sp>
      <p:sp>
        <p:nvSpPr>
          <p:cNvPr id="4" name="Slide Number Placeholder 3"/>
          <p:cNvSpPr>
            <a:spLocks noGrp="1"/>
          </p:cNvSpPr>
          <p:nvPr>
            <p:ph type="sldNum" sz="quarter" idx="12"/>
          </p:nvPr>
        </p:nvSpPr>
        <p:spPr/>
        <p:txBody>
          <a:bodyPr/>
          <a:lstStyle/>
          <a:p>
            <a:fld id="{95FF726A-95AE-6B41-97AB-D94A4BA786EF}" type="slidenum">
              <a:rPr lang="en-US" smtClean="0"/>
              <a:pPr/>
              <a:t>25</a:t>
            </a:fld>
            <a:endParaRPr lang="en-US"/>
          </a:p>
        </p:txBody>
      </p:sp>
      <p:grpSp>
        <p:nvGrpSpPr>
          <p:cNvPr id="6" name="Group 4">
            <a:extLst>
              <a:ext uri="{FF2B5EF4-FFF2-40B4-BE49-F238E27FC236}">
                <a16:creationId xmlns:a16="http://schemas.microsoft.com/office/drawing/2014/main" xmlns="" id="{46445A55-D4A4-4419-9D12-4553365603A3}"/>
              </a:ext>
            </a:extLst>
          </p:cNvPr>
          <p:cNvGrpSpPr>
            <a:grpSpLocks noChangeAspect="1"/>
          </p:cNvGrpSpPr>
          <p:nvPr/>
        </p:nvGrpSpPr>
        <p:grpSpPr bwMode="auto">
          <a:xfrm>
            <a:off x="706388" y="1838227"/>
            <a:ext cx="10832020" cy="4163522"/>
            <a:chOff x="523" y="1140"/>
            <a:chExt cx="6633" cy="2089"/>
          </a:xfrm>
        </p:grpSpPr>
        <p:sp>
          <p:nvSpPr>
            <p:cNvPr id="9" name="AutoShape 3">
              <a:extLst>
                <a:ext uri="{FF2B5EF4-FFF2-40B4-BE49-F238E27FC236}">
                  <a16:creationId xmlns:a16="http://schemas.microsoft.com/office/drawing/2014/main" xmlns="" id="{D2F48E2C-BCA6-42CA-A92E-B9AB5E512F29}"/>
                </a:ext>
              </a:extLst>
            </p:cNvPr>
            <p:cNvSpPr>
              <a:spLocks noChangeAspect="1" noChangeArrowheads="1" noTextEdit="1"/>
            </p:cNvSpPr>
            <p:nvPr/>
          </p:nvSpPr>
          <p:spPr bwMode="auto">
            <a:xfrm>
              <a:off x="528" y="1146"/>
              <a:ext cx="6624" cy="20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 name="Rectangle 5">
              <a:extLst>
                <a:ext uri="{FF2B5EF4-FFF2-40B4-BE49-F238E27FC236}">
                  <a16:creationId xmlns:a16="http://schemas.microsoft.com/office/drawing/2014/main" xmlns="" id="{41A1BE1E-9D70-40BF-A8FE-924D4E10D397}"/>
                </a:ext>
              </a:extLst>
            </p:cNvPr>
            <p:cNvSpPr>
              <a:spLocks noChangeArrowheads="1"/>
            </p:cNvSpPr>
            <p:nvPr/>
          </p:nvSpPr>
          <p:spPr bwMode="auto">
            <a:xfrm>
              <a:off x="523" y="1142"/>
              <a:ext cx="6624" cy="320"/>
            </a:xfrm>
            <a:prstGeom prst="rect">
              <a:avLst/>
            </a:prstGeom>
            <a:solidFill>
              <a:srgbClr val="C0C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solidFill>
                  <a:schemeClr val="accent1"/>
                </a:solidFill>
              </a:endParaRPr>
            </a:p>
          </p:txBody>
        </p:sp>
        <p:sp>
          <p:nvSpPr>
            <p:cNvPr id="11" name="Rectangle 6">
              <a:extLst>
                <a:ext uri="{FF2B5EF4-FFF2-40B4-BE49-F238E27FC236}">
                  <a16:creationId xmlns:a16="http://schemas.microsoft.com/office/drawing/2014/main" xmlns="" id="{63B65FFC-BDDD-4669-B1FE-E14FE6292FE0}"/>
                </a:ext>
              </a:extLst>
            </p:cNvPr>
            <p:cNvSpPr>
              <a:spLocks noChangeArrowheads="1"/>
            </p:cNvSpPr>
            <p:nvPr/>
          </p:nvSpPr>
          <p:spPr bwMode="auto">
            <a:xfrm>
              <a:off x="528" y="3015"/>
              <a:ext cx="2391" cy="184"/>
            </a:xfrm>
            <a:prstGeom prst="rect">
              <a:avLst/>
            </a:prstGeom>
            <a:solidFill>
              <a:srgbClr val="C0C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 name="Rectangle 7">
              <a:extLst>
                <a:ext uri="{FF2B5EF4-FFF2-40B4-BE49-F238E27FC236}">
                  <a16:creationId xmlns:a16="http://schemas.microsoft.com/office/drawing/2014/main" xmlns="" id="{EE2BBF1F-3BFA-49F0-B88A-110E466512C3}"/>
                </a:ext>
              </a:extLst>
            </p:cNvPr>
            <p:cNvSpPr>
              <a:spLocks noChangeArrowheads="1"/>
            </p:cNvSpPr>
            <p:nvPr/>
          </p:nvSpPr>
          <p:spPr bwMode="auto">
            <a:xfrm>
              <a:off x="617" y="1218"/>
              <a:ext cx="1253"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0066CC"/>
                  </a:solidFill>
                  <a:effectLst/>
                  <a:latin typeface="Arial" panose="020B0604020202020204" pitchFamily="34" charset="0"/>
                </a:rPr>
                <a:t>Department/ Province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8">
              <a:extLst>
                <a:ext uri="{FF2B5EF4-FFF2-40B4-BE49-F238E27FC236}">
                  <a16:creationId xmlns:a16="http://schemas.microsoft.com/office/drawing/2014/main" xmlns="" id="{4D499DCF-2FDC-45E4-86D5-153788F45E18}"/>
                </a:ext>
              </a:extLst>
            </p:cNvPr>
            <p:cNvSpPr>
              <a:spLocks noChangeArrowheads="1"/>
            </p:cNvSpPr>
            <p:nvPr/>
          </p:nvSpPr>
          <p:spPr bwMode="auto">
            <a:xfrm>
              <a:off x="2946" y="1230"/>
              <a:ext cx="892"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500" b="1" dirty="0">
                  <a:solidFill>
                    <a:srgbClr val="0066CC"/>
                  </a:solidFill>
                </a:rPr>
                <a:t>Logged queries</a:t>
              </a:r>
              <a:r>
                <a:rPr kumimoji="0" lang="en-US" altLang="en-US" sz="1500" b="1" i="0" u="none" strike="noStrike" cap="none" normalizeH="0" baseline="0" dirty="0">
                  <a:ln>
                    <a:noFill/>
                  </a:ln>
                  <a:solidFill>
                    <a:srgbClr val="0066CC"/>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9">
              <a:extLst>
                <a:ext uri="{FF2B5EF4-FFF2-40B4-BE49-F238E27FC236}">
                  <a16:creationId xmlns:a16="http://schemas.microsoft.com/office/drawing/2014/main" xmlns="" id="{BCDD9B6B-8CE1-4AB1-A8F7-FA714AD08F31}"/>
                </a:ext>
              </a:extLst>
            </p:cNvPr>
            <p:cNvSpPr>
              <a:spLocks noChangeArrowheads="1"/>
            </p:cNvSpPr>
            <p:nvPr/>
          </p:nvSpPr>
          <p:spPr bwMode="auto">
            <a:xfrm>
              <a:off x="3705" y="1235"/>
              <a:ext cx="0"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10">
              <a:extLst>
                <a:ext uri="{FF2B5EF4-FFF2-40B4-BE49-F238E27FC236}">
                  <a16:creationId xmlns:a16="http://schemas.microsoft.com/office/drawing/2014/main" xmlns="" id="{41E867DE-35BD-43D6-9628-27FE6760DFCE}"/>
                </a:ext>
              </a:extLst>
            </p:cNvPr>
            <p:cNvSpPr>
              <a:spLocks noChangeArrowheads="1"/>
            </p:cNvSpPr>
            <p:nvPr/>
          </p:nvSpPr>
          <p:spPr bwMode="auto">
            <a:xfrm>
              <a:off x="3955" y="1158"/>
              <a:ext cx="963"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accent1"/>
                </a:solidFill>
                <a:effectLst/>
                <a:latin typeface="Arial" panose="020B0604020202020204" pitchFamily="34" charset="0"/>
              </a:endParaRPr>
            </a:p>
          </p:txBody>
        </p:sp>
        <p:sp>
          <p:nvSpPr>
            <p:cNvPr id="17" name="Rectangle 12">
              <a:extLst>
                <a:ext uri="{FF2B5EF4-FFF2-40B4-BE49-F238E27FC236}">
                  <a16:creationId xmlns:a16="http://schemas.microsoft.com/office/drawing/2014/main" xmlns="" id="{B6AC688B-9D89-40E9-9697-088335CBA071}"/>
                </a:ext>
              </a:extLst>
            </p:cNvPr>
            <p:cNvSpPr>
              <a:spLocks noChangeArrowheads="1"/>
            </p:cNvSpPr>
            <p:nvPr/>
          </p:nvSpPr>
          <p:spPr bwMode="auto">
            <a:xfrm>
              <a:off x="5215" y="1235"/>
              <a:ext cx="563" cy="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0066CC"/>
                  </a:solidFill>
                  <a:effectLst/>
                  <a:latin typeface="Arial" panose="020B0604020202020204" pitchFamily="34" charset="0"/>
                </a:rPr>
                <a:t>Open calls Q4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13">
              <a:extLst>
                <a:ext uri="{FF2B5EF4-FFF2-40B4-BE49-F238E27FC236}">
                  <a16:creationId xmlns:a16="http://schemas.microsoft.com/office/drawing/2014/main" xmlns="" id="{91680926-5794-4DC4-863D-FE769301B2EC}"/>
                </a:ext>
              </a:extLst>
            </p:cNvPr>
            <p:cNvSpPr>
              <a:spLocks noChangeArrowheads="1"/>
            </p:cNvSpPr>
            <p:nvPr/>
          </p:nvSpPr>
          <p:spPr bwMode="auto">
            <a:xfrm>
              <a:off x="6268" y="1235"/>
              <a:ext cx="665" cy="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66CC"/>
                  </a:solidFill>
                  <a:effectLst/>
                  <a:latin typeface="Arial" panose="020B0604020202020204" pitchFamily="34" charset="0"/>
                </a:rPr>
                <a:t>Performance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4">
              <a:extLst>
                <a:ext uri="{FF2B5EF4-FFF2-40B4-BE49-F238E27FC236}">
                  <a16:creationId xmlns:a16="http://schemas.microsoft.com/office/drawing/2014/main" xmlns="" id="{6B64C19A-A3ED-46EA-A9D0-F761D1C1AAFD}"/>
                </a:ext>
              </a:extLst>
            </p:cNvPr>
            <p:cNvSpPr>
              <a:spLocks noChangeArrowheads="1"/>
            </p:cNvSpPr>
            <p:nvPr/>
          </p:nvSpPr>
          <p:spPr bwMode="auto">
            <a:xfrm>
              <a:off x="544" y="1472"/>
              <a:ext cx="689"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PLO Eastern Cape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5">
              <a:extLst>
                <a:ext uri="{FF2B5EF4-FFF2-40B4-BE49-F238E27FC236}">
                  <a16:creationId xmlns:a16="http://schemas.microsoft.com/office/drawing/2014/main" xmlns="" id="{FB304478-17F4-4287-B837-493913001F0B}"/>
                </a:ext>
              </a:extLst>
            </p:cNvPr>
            <p:cNvSpPr>
              <a:spLocks noChangeArrowheads="1"/>
            </p:cNvSpPr>
            <p:nvPr/>
          </p:nvSpPr>
          <p:spPr bwMode="auto">
            <a:xfrm>
              <a:off x="3357" y="1472"/>
              <a:ext cx="141"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54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6">
              <a:extLst>
                <a:ext uri="{FF2B5EF4-FFF2-40B4-BE49-F238E27FC236}">
                  <a16:creationId xmlns:a16="http://schemas.microsoft.com/office/drawing/2014/main" xmlns="" id="{E9019D9B-E664-493F-BA4F-B5254582937C}"/>
                </a:ext>
              </a:extLst>
            </p:cNvPr>
            <p:cNvSpPr>
              <a:spLocks noChangeArrowheads="1"/>
            </p:cNvSpPr>
            <p:nvPr/>
          </p:nvSpPr>
          <p:spPr bwMode="auto">
            <a:xfrm>
              <a:off x="4394" y="1472"/>
              <a:ext cx="94"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17">
              <a:extLst>
                <a:ext uri="{FF2B5EF4-FFF2-40B4-BE49-F238E27FC236}">
                  <a16:creationId xmlns:a16="http://schemas.microsoft.com/office/drawing/2014/main" xmlns="" id="{AB4E2BFC-0F43-4AE2-A791-A1343ABD74F6}"/>
                </a:ext>
              </a:extLst>
            </p:cNvPr>
            <p:cNvSpPr>
              <a:spLocks noChangeArrowheads="1"/>
            </p:cNvSpPr>
            <p:nvPr/>
          </p:nvSpPr>
          <p:spPr bwMode="auto">
            <a:xfrm>
              <a:off x="5430" y="1472"/>
              <a:ext cx="141"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54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18">
              <a:extLst>
                <a:ext uri="{FF2B5EF4-FFF2-40B4-BE49-F238E27FC236}">
                  <a16:creationId xmlns:a16="http://schemas.microsoft.com/office/drawing/2014/main" xmlns="" id="{654365CC-3538-4D1E-A4D3-7EAF8778FB23}"/>
                </a:ext>
              </a:extLst>
            </p:cNvPr>
            <p:cNvSpPr>
              <a:spLocks noChangeArrowheads="1"/>
            </p:cNvSpPr>
            <p:nvPr/>
          </p:nvSpPr>
          <p:spPr bwMode="auto">
            <a:xfrm>
              <a:off x="6557" y="1472"/>
              <a:ext cx="94"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19">
              <a:extLst>
                <a:ext uri="{FF2B5EF4-FFF2-40B4-BE49-F238E27FC236}">
                  <a16:creationId xmlns:a16="http://schemas.microsoft.com/office/drawing/2014/main" xmlns="" id="{EBA265B8-D541-4877-B124-0F0D2E7CBABE}"/>
                </a:ext>
              </a:extLst>
            </p:cNvPr>
            <p:cNvSpPr>
              <a:spLocks noChangeArrowheads="1"/>
            </p:cNvSpPr>
            <p:nvPr/>
          </p:nvSpPr>
          <p:spPr bwMode="auto">
            <a:xfrm>
              <a:off x="544" y="1644"/>
              <a:ext cx="583"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PLO Free State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0">
              <a:extLst>
                <a:ext uri="{FF2B5EF4-FFF2-40B4-BE49-F238E27FC236}">
                  <a16:creationId xmlns:a16="http://schemas.microsoft.com/office/drawing/2014/main" xmlns="" id="{D0702377-FB30-4EE7-B1C6-6B5BE2D925E9}"/>
                </a:ext>
              </a:extLst>
            </p:cNvPr>
            <p:cNvSpPr>
              <a:spLocks noChangeArrowheads="1"/>
            </p:cNvSpPr>
            <p:nvPr/>
          </p:nvSpPr>
          <p:spPr bwMode="auto">
            <a:xfrm>
              <a:off x="3357" y="1644"/>
              <a:ext cx="141"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47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1">
              <a:extLst>
                <a:ext uri="{FF2B5EF4-FFF2-40B4-BE49-F238E27FC236}">
                  <a16:creationId xmlns:a16="http://schemas.microsoft.com/office/drawing/2014/main" xmlns="" id="{DFFB8442-3F31-46DB-84A4-C36C366596C9}"/>
                </a:ext>
              </a:extLst>
            </p:cNvPr>
            <p:cNvSpPr>
              <a:spLocks noChangeArrowheads="1"/>
            </p:cNvSpPr>
            <p:nvPr/>
          </p:nvSpPr>
          <p:spPr bwMode="auto">
            <a:xfrm>
              <a:off x="4370" y="1644"/>
              <a:ext cx="141"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34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2">
              <a:extLst>
                <a:ext uri="{FF2B5EF4-FFF2-40B4-BE49-F238E27FC236}">
                  <a16:creationId xmlns:a16="http://schemas.microsoft.com/office/drawing/2014/main" xmlns="" id="{D99DCAF0-83B4-4869-84A8-815929904939}"/>
                </a:ext>
              </a:extLst>
            </p:cNvPr>
            <p:cNvSpPr>
              <a:spLocks noChangeArrowheads="1"/>
            </p:cNvSpPr>
            <p:nvPr/>
          </p:nvSpPr>
          <p:spPr bwMode="auto">
            <a:xfrm>
              <a:off x="5430" y="1644"/>
              <a:ext cx="141"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3">
              <a:extLst>
                <a:ext uri="{FF2B5EF4-FFF2-40B4-BE49-F238E27FC236}">
                  <a16:creationId xmlns:a16="http://schemas.microsoft.com/office/drawing/2014/main" xmlns="" id="{A648C3DF-2F26-494E-8F92-654332581B75}"/>
                </a:ext>
              </a:extLst>
            </p:cNvPr>
            <p:cNvSpPr>
              <a:spLocks noChangeArrowheads="1"/>
            </p:cNvSpPr>
            <p:nvPr/>
          </p:nvSpPr>
          <p:spPr bwMode="auto">
            <a:xfrm>
              <a:off x="6534" y="1644"/>
              <a:ext cx="141"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4">
              <a:extLst>
                <a:ext uri="{FF2B5EF4-FFF2-40B4-BE49-F238E27FC236}">
                  <a16:creationId xmlns:a16="http://schemas.microsoft.com/office/drawing/2014/main" xmlns="" id="{1E8D44A1-A095-4729-9B72-D982895D7D3E}"/>
                </a:ext>
              </a:extLst>
            </p:cNvPr>
            <p:cNvSpPr>
              <a:spLocks noChangeArrowheads="1"/>
            </p:cNvSpPr>
            <p:nvPr/>
          </p:nvSpPr>
          <p:spPr bwMode="auto">
            <a:xfrm>
              <a:off x="544" y="1817"/>
              <a:ext cx="520"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PLO Gauteng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25">
              <a:extLst>
                <a:ext uri="{FF2B5EF4-FFF2-40B4-BE49-F238E27FC236}">
                  <a16:creationId xmlns:a16="http://schemas.microsoft.com/office/drawing/2014/main" xmlns="" id="{996B850E-D843-4B5C-916F-AED0A956B36D}"/>
                </a:ext>
              </a:extLst>
            </p:cNvPr>
            <p:cNvSpPr>
              <a:spLocks noChangeArrowheads="1"/>
            </p:cNvSpPr>
            <p:nvPr/>
          </p:nvSpPr>
          <p:spPr bwMode="auto">
            <a:xfrm>
              <a:off x="3337" y="1817"/>
              <a:ext cx="184"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266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6">
              <a:extLst>
                <a:ext uri="{FF2B5EF4-FFF2-40B4-BE49-F238E27FC236}">
                  <a16:creationId xmlns:a16="http://schemas.microsoft.com/office/drawing/2014/main" xmlns="" id="{C5D5BB54-30FF-4A2A-96DB-BF5019A0E0F1}"/>
                </a:ext>
              </a:extLst>
            </p:cNvPr>
            <p:cNvSpPr>
              <a:spLocks noChangeArrowheads="1"/>
            </p:cNvSpPr>
            <p:nvPr/>
          </p:nvSpPr>
          <p:spPr bwMode="auto">
            <a:xfrm>
              <a:off x="4370" y="1817"/>
              <a:ext cx="141"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97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27">
              <a:extLst>
                <a:ext uri="{FF2B5EF4-FFF2-40B4-BE49-F238E27FC236}">
                  <a16:creationId xmlns:a16="http://schemas.microsoft.com/office/drawing/2014/main" xmlns="" id="{B42CB52E-1259-462D-BD66-11CAA6A44080}"/>
                </a:ext>
              </a:extLst>
            </p:cNvPr>
            <p:cNvSpPr>
              <a:spLocks noChangeArrowheads="1"/>
            </p:cNvSpPr>
            <p:nvPr/>
          </p:nvSpPr>
          <p:spPr bwMode="auto">
            <a:xfrm>
              <a:off x="5411" y="1817"/>
              <a:ext cx="184"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169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28">
              <a:extLst>
                <a:ext uri="{FF2B5EF4-FFF2-40B4-BE49-F238E27FC236}">
                  <a16:creationId xmlns:a16="http://schemas.microsoft.com/office/drawing/2014/main" xmlns="" id="{AB0169A0-3377-44B9-9CD6-D4384C5C96F2}"/>
                </a:ext>
              </a:extLst>
            </p:cNvPr>
            <p:cNvSpPr>
              <a:spLocks noChangeArrowheads="1"/>
            </p:cNvSpPr>
            <p:nvPr/>
          </p:nvSpPr>
          <p:spPr bwMode="auto">
            <a:xfrm>
              <a:off x="6534" y="1817"/>
              <a:ext cx="141"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36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29">
              <a:extLst>
                <a:ext uri="{FF2B5EF4-FFF2-40B4-BE49-F238E27FC236}">
                  <a16:creationId xmlns:a16="http://schemas.microsoft.com/office/drawing/2014/main" xmlns="" id="{3CECF8AF-B9D1-440F-AC7E-60A89B65A9E5}"/>
                </a:ext>
              </a:extLst>
            </p:cNvPr>
            <p:cNvSpPr>
              <a:spLocks noChangeArrowheads="1"/>
            </p:cNvSpPr>
            <p:nvPr/>
          </p:nvSpPr>
          <p:spPr bwMode="auto">
            <a:xfrm>
              <a:off x="544" y="1989"/>
              <a:ext cx="736"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PLO KwaZulu Natal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30">
              <a:extLst>
                <a:ext uri="{FF2B5EF4-FFF2-40B4-BE49-F238E27FC236}">
                  <a16:creationId xmlns:a16="http://schemas.microsoft.com/office/drawing/2014/main" xmlns="" id="{7CEBE60C-6DA9-4F66-BD68-CAF95C22BE5D}"/>
                </a:ext>
              </a:extLst>
            </p:cNvPr>
            <p:cNvSpPr>
              <a:spLocks noChangeArrowheads="1"/>
            </p:cNvSpPr>
            <p:nvPr/>
          </p:nvSpPr>
          <p:spPr bwMode="auto">
            <a:xfrm>
              <a:off x="3357" y="1989"/>
              <a:ext cx="141"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59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31">
              <a:extLst>
                <a:ext uri="{FF2B5EF4-FFF2-40B4-BE49-F238E27FC236}">
                  <a16:creationId xmlns:a16="http://schemas.microsoft.com/office/drawing/2014/main" xmlns="" id="{C537C06C-EF49-4903-BDC0-0E8B17F58FFF}"/>
                </a:ext>
              </a:extLst>
            </p:cNvPr>
            <p:cNvSpPr>
              <a:spLocks noChangeArrowheads="1"/>
            </p:cNvSpPr>
            <p:nvPr/>
          </p:nvSpPr>
          <p:spPr bwMode="auto">
            <a:xfrm>
              <a:off x="4394" y="1989"/>
              <a:ext cx="94"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32">
              <a:extLst>
                <a:ext uri="{FF2B5EF4-FFF2-40B4-BE49-F238E27FC236}">
                  <a16:creationId xmlns:a16="http://schemas.microsoft.com/office/drawing/2014/main" xmlns="" id="{B445C474-BA43-4FE6-929F-D2DABE5FD047}"/>
                </a:ext>
              </a:extLst>
            </p:cNvPr>
            <p:cNvSpPr>
              <a:spLocks noChangeArrowheads="1"/>
            </p:cNvSpPr>
            <p:nvPr/>
          </p:nvSpPr>
          <p:spPr bwMode="auto">
            <a:xfrm>
              <a:off x="5430" y="1989"/>
              <a:ext cx="141"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54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3">
              <a:extLst>
                <a:ext uri="{FF2B5EF4-FFF2-40B4-BE49-F238E27FC236}">
                  <a16:creationId xmlns:a16="http://schemas.microsoft.com/office/drawing/2014/main" xmlns="" id="{47C23348-E369-4968-B008-C30CC69C2116}"/>
                </a:ext>
              </a:extLst>
            </p:cNvPr>
            <p:cNvSpPr>
              <a:spLocks noChangeArrowheads="1"/>
            </p:cNvSpPr>
            <p:nvPr/>
          </p:nvSpPr>
          <p:spPr bwMode="auto">
            <a:xfrm>
              <a:off x="6557" y="1989"/>
              <a:ext cx="94"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4">
              <a:extLst>
                <a:ext uri="{FF2B5EF4-FFF2-40B4-BE49-F238E27FC236}">
                  <a16:creationId xmlns:a16="http://schemas.microsoft.com/office/drawing/2014/main" xmlns="" id="{DF0568CD-B333-4452-AA89-D7BB67C18A05}"/>
                </a:ext>
              </a:extLst>
            </p:cNvPr>
            <p:cNvSpPr>
              <a:spLocks noChangeArrowheads="1"/>
            </p:cNvSpPr>
            <p:nvPr/>
          </p:nvSpPr>
          <p:spPr bwMode="auto">
            <a:xfrm>
              <a:off x="544" y="2161"/>
              <a:ext cx="528"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PLO Limpopo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5">
              <a:extLst>
                <a:ext uri="{FF2B5EF4-FFF2-40B4-BE49-F238E27FC236}">
                  <a16:creationId xmlns:a16="http://schemas.microsoft.com/office/drawing/2014/main" xmlns="" id="{C060932E-4698-4AB7-AE77-A9BF0429B231}"/>
                </a:ext>
              </a:extLst>
            </p:cNvPr>
            <p:cNvSpPr>
              <a:spLocks noChangeArrowheads="1"/>
            </p:cNvSpPr>
            <p:nvPr/>
          </p:nvSpPr>
          <p:spPr bwMode="auto">
            <a:xfrm>
              <a:off x="3357" y="2161"/>
              <a:ext cx="141"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24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6">
              <a:extLst>
                <a:ext uri="{FF2B5EF4-FFF2-40B4-BE49-F238E27FC236}">
                  <a16:creationId xmlns:a16="http://schemas.microsoft.com/office/drawing/2014/main" xmlns="" id="{59ACB576-A7D5-47D8-925C-3216D363864A}"/>
                </a:ext>
              </a:extLst>
            </p:cNvPr>
            <p:cNvSpPr>
              <a:spLocks noChangeArrowheads="1"/>
            </p:cNvSpPr>
            <p:nvPr/>
          </p:nvSpPr>
          <p:spPr bwMode="auto">
            <a:xfrm>
              <a:off x="4394" y="2161"/>
              <a:ext cx="94"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37">
              <a:extLst>
                <a:ext uri="{FF2B5EF4-FFF2-40B4-BE49-F238E27FC236}">
                  <a16:creationId xmlns:a16="http://schemas.microsoft.com/office/drawing/2014/main" xmlns="" id="{709F398A-39AA-4311-A2E4-478200005C4B}"/>
                </a:ext>
              </a:extLst>
            </p:cNvPr>
            <p:cNvSpPr>
              <a:spLocks noChangeArrowheads="1"/>
            </p:cNvSpPr>
            <p:nvPr/>
          </p:nvSpPr>
          <p:spPr bwMode="auto">
            <a:xfrm>
              <a:off x="5430" y="2161"/>
              <a:ext cx="141"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24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38">
              <a:extLst>
                <a:ext uri="{FF2B5EF4-FFF2-40B4-BE49-F238E27FC236}">
                  <a16:creationId xmlns:a16="http://schemas.microsoft.com/office/drawing/2014/main" xmlns="" id="{F4D89FE4-8ADE-44C3-B920-AAA836E018B8}"/>
                </a:ext>
              </a:extLst>
            </p:cNvPr>
            <p:cNvSpPr>
              <a:spLocks noChangeArrowheads="1"/>
            </p:cNvSpPr>
            <p:nvPr/>
          </p:nvSpPr>
          <p:spPr bwMode="auto">
            <a:xfrm>
              <a:off x="6557" y="2161"/>
              <a:ext cx="94"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39">
              <a:extLst>
                <a:ext uri="{FF2B5EF4-FFF2-40B4-BE49-F238E27FC236}">
                  <a16:creationId xmlns:a16="http://schemas.microsoft.com/office/drawing/2014/main" xmlns="" id="{7A3E2848-016C-4DBC-89C1-B15094A27E42}"/>
                </a:ext>
              </a:extLst>
            </p:cNvPr>
            <p:cNvSpPr>
              <a:spLocks noChangeArrowheads="1"/>
            </p:cNvSpPr>
            <p:nvPr/>
          </p:nvSpPr>
          <p:spPr bwMode="auto">
            <a:xfrm>
              <a:off x="544" y="2333"/>
              <a:ext cx="693"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PLO Mpumalanga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40">
              <a:extLst>
                <a:ext uri="{FF2B5EF4-FFF2-40B4-BE49-F238E27FC236}">
                  <a16:creationId xmlns:a16="http://schemas.microsoft.com/office/drawing/2014/main" xmlns="" id="{19F7EEA6-F40A-4B63-8463-E84EBEFA2E46}"/>
                </a:ext>
              </a:extLst>
            </p:cNvPr>
            <p:cNvSpPr>
              <a:spLocks noChangeArrowheads="1"/>
            </p:cNvSpPr>
            <p:nvPr/>
          </p:nvSpPr>
          <p:spPr bwMode="auto">
            <a:xfrm>
              <a:off x="3357" y="2333"/>
              <a:ext cx="141"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37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1">
              <a:extLst>
                <a:ext uri="{FF2B5EF4-FFF2-40B4-BE49-F238E27FC236}">
                  <a16:creationId xmlns:a16="http://schemas.microsoft.com/office/drawing/2014/main" xmlns="" id="{6A5BA17E-BEE3-431F-A497-3D481DC8320C}"/>
                </a:ext>
              </a:extLst>
            </p:cNvPr>
            <p:cNvSpPr>
              <a:spLocks noChangeArrowheads="1"/>
            </p:cNvSpPr>
            <p:nvPr/>
          </p:nvSpPr>
          <p:spPr bwMode="auto">
            <a:xfrm>
              <a:off x="4394" y="2333"/>
              <a:ext cx="94"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2">
              <a:extLst>
                <a:ext uri="{FF2B5EF4-FFF2-40B4-BE49-F238E27FC236}">
                  <a16:creationId xmlns:a16="http://schemas.microsoft.com/office/drawing/2014/main" xmlns="" id="{7EBA579B-6FC3-4F65-B2A4-F45255CE9F19}"/>
                </a:ext>
              </a:extLst>
            </p:cNvPr>
            <p:cNvSpPr>
              <a:spLocks noChangeArrowheads="1"/>
            </p:cNvSpPr>
            <p:nvPr/>
          </p:nvSpPr>
          <p:spPr bwMode="auto">
            <a:xfrm>
              <a:off x="5430" y="2333"/>
              <a:ext cx="141"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35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43">
              <a:extLst>
                <a:ext uri="{FF2B5EF4-FFF2-40B4-BE49-F238E27FC236}">
                  <a16:creationId xmlns:a16="http://schemas.microsoft.com/office/drawing/2014/main" xmlns="" id="{677854EB-F2EF-4CA1-B076-B43075293311}"/>
                </a:ext>
              </a:extLst>
            </p:cNvPr>
            <p:cNvSpPr>
              <a:spLocks noChangeArrowheads="1"/>
            </p:cNvSpPr>
            <p:nvPr/>
          </p:nvSpPr>
          <p:spPr bwMode="auto">
            <a:xfrm>
              <a:off x="6557" y="2333"/>
              <a:ext cx="94"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44">
              <a:extLst>
                <a:ext uri="{FF2B5EF4-FFF2-40B4-BE49-F238E27FC236}">
                  <a16:creationId xmlns:a16="http://schemas.microsoft.com/office/drawing/2014/main" xmlns="" id="{870A83C2-6F54-4063-B61D-EC2211F4C8FA}"/>
                </a:ext>
              </a:extLst>
            </p:cNvPr>
            <p:cNvSpPr>
              <a:spLocks noChangeArrowheads="1"/>
            </p:cNvSpPr>
            <p:nvPr/>
          </p:nvSpPr>
          <p:spPr bwMode="auto">
            <a:xfrm>
              <a:off x="544" y="2505"/>
              <a:ext cx="634"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PLO North West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45">
              <a:extLst>
                <a:ext uri="{FF2B5EF4-FFF2-40B4-BE49-F238E27FC236}">
                  <a16:creationId xmlns:a16="http://schemas.microsoft.com/office/drawing/2014/main" xmlns="" id="{37E92871-48C9-4EF7-A45E-C115E3532065}"/>
                </a:ext>
              </a:extLst>
            </p:cNvPr>
            <p:cNvSpPr>
              <a:spLocks noChangeArrowheads="1"/>
            </p:cNvSpPr>
            <p:nvPr/>
          </p:nvSpPr>
          <p:spPr bwMode="auto">
            <a:xfrm>
              <a:off x="3357" y="2505"/>
              <a:ext cx="141"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35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46">
              <a:extLst>
                <a:ext uri="{FF2B5EF4-FFF2-40B4-BE49-F238E27FC236}">
                  <a16:creationId xmlns:a16="http://schemas.microsoft.com/office/drawing/2014/main" xmlns="" id="{4DA98373-1537-462E-A298-F93B8D9A1FC3}"/>
                </a:ext>
              </a:extLst>
            </p:cNvPr>
            <p:cNvSpPr>
              <a:spLocks noChangeArrowheads="1"/>
            </p:cNvSpPr>
            <p:nvPr/>
          </p:nvSpPr>
          <p:spPr bwMode="auto">
            <a:xfrm>
              <a:off x="4370" y="2505"/>
              <a:ext cx="141"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47">
              <a:extLst>
                <a:ext uri="{FF2B5EF4-FFF2-40B4-BE49-F238E27FC236}">
                  <a16:creationId xmlns:a16="http://schemas.microsoft.com/office/drawing/2014/main" xmlns="" id="{7B57EA5A-3FBC-49C4-A72A-E1CB7B3D980D}"/>
                </a:ext>
              </a:extLst>
            </p:cNvPr>
            <p:cNvSpPr>
              <a:spLocks noChangeArrowheads="1"/>
            </p:cNvSpPr>
            <p:nvPr/>
          </p:nvSpPr>
          <p:spPr bwMode="auto">
            <a:xfrm>
              <a:off x="5430" y="2505"/>
              <a:ext cx="141"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48">
              <a:extLst>
                <a:ext uri="{FF2B5EF4-FFF2-40B4-BE49-F238E27FC236}">
                  <a16:creationId xmlns:a16="http://schemas.microsoft.com/office/drawing/2014/main" xmlns="" id="{4A173B67-80C1-486B-AF4F-921EE67F4D92}"/>
                </a:ext>
              </a:extLst>
            </p:cNvPr>
            <p:cNvSpPr>
              <a:spLocks noChangeArrowheads="1"/>
            </p:cNvSpPr>
            <p:nvPr/>
          </p:nvSpPr>
          <p:spPr bwMode="auto">
            <a:xfrm>
              <a:off x="6534" y="2505"/>
              <a:ext cx="141"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49">
              <a:extLst>
                <a:ext uri="{FF2B5EF4-FFF2-40B4-BE49-F238E27FC236}">
                  <a16:creationId xmlns:a16="http://schemas.microsoft.com/office/drawing/2014/main" xmlns="" id="{FA326258-C22A-4207-98D1-07BD9B238B0F}"/>
                </a:ext>
              </a:extLst>
            </p:cNvPr>
            <p:cNvSpPr>
              <a:spLocks noChangeArrowheads="1"/>
            </p:cNvSpPr>
            <p:nvPr/>
          </p:nvSpPr>
          <p:spPr bwMode="auto">
            <a:xfrm>
              <a:off x="544" y="2677"/>
              <a:ext cx="751"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PLO Northern Cape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50">
              <a:extLst>
                <a:ext uri="{FF2B5EF4-FFF2-40B4-BE49-F238E27FC236}">
                  <a16:creationId xmlns:a16="http://schemas.microsoft.com/office/drawing/2014/main" xmlns="" id="{0AA89783-0C7D-4D5F-A78B-96B702FE5B67}"/>
                </a:ext>
              </a:extLst>
            </p:cNvPr>
            <p:cNvSpPr>
              <a:spLocks noChangeArrowheads="1"/>
            </p:cNvSpPr>
            <p:nvPr/>
          </p:nvSpPr>
          <p:spPr bwMode="auto">
            <a:xfrm>
              <a:off x="3380" y="2677"/>
              <a:ext cx="94"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51">
              <a:extLst>
                <a:ext uri="{FF2B5EF4-FFF2-40B4-BE49-F238E27FC236}">
                  <a16:creationId xmlns:a16="http://schemas.microsoft.com/office/drawing/2014/main" xmlns="" id="{82395EB6-23B7-4A0D-A8E7-2B3EF82D3BBB}"/>
                </a:ext>
              </a:extLst>
            </p:cNvPr>
            <p:cNvSpPr>
              <a:spLocks noChangeArrowheads="1"/>
            </p:cNvSpPr>
            <p:nvPr/>
          </p:nvSpPr>
          <p:spPr bwMode="auto">
            <a:xfrm>
              <a:off x="4394" y="2677"/>
              <a:ext cx="94"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52">
              <a:extLst>
                <a:ext uri="{FF2B5EF4-FFF2-40B4-BE49-F238E27FC236}">
                  <a16:creationId xmlns:a16="http://schemas.microsoft.com/office/drawing/2014/main" xmlns="" id="{BF1A9601-85EF-487F-803C-981E5C5CE457}"/>
                </a:ext>
              </a:extLst>
            </p:cNvPr>
            <p:cNvSpPr>
              <a:spLocks noChangeArrowheads="1"/>
            </p:cNvSpPr>
            <p:nvPr/>
          </p:nvSpPr>
          <p:spPr bwMode="auto">
            <a:xfrm>
              <a:off x="5454" y="2677"/>
              <a:ext cx="94"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53">
              <a:extLst>
                <a:ext uri="{FF2B5EF4-FFF2-40B4-BE49-F238E27FC236}">
                  <a16:creationId xmlns:a16="http://schemas.microsoft.com/office/drawing/2014/main" xmlns="" id="{E87ABFF7-179A-40B8-95B0-3DCC368C5FA2}"/>
                </a:ext>
              </a:extLst>
            </p:cNvPr>
            <p:cNvSpPr>
              <a:spLocks noChangeArrowheads="1"/>
            </p:cNvSpPr>
            <p:nvPr/>
          </p:nvSpPr>
          <p:spPr bwMode="auto">
            <a:xfrm>
              <a:off x="6514" y="2677"/>
              <a:ext cx="184"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54">
              <a:extLst>
                <a:ext uri="{FF2B5EF4-FFF2-40B4-BE49-F238E27FC236}">
                  <a16:creationId xmlns:a16="http://schemas.microsoft.com/office/drawing/2014/main" xmlns="" id="{4011F4AA-6C7D-4015-9631-08BEE270D619}"/>
                </a:ext>
              </a:extLst>
            </p:cNvPr>
            <p:cNvSpPr>
              <a:spLocks noChangeArrowheads="1"/>
            </p:cNvSpPr>
            <p:nvPr/>
          </p:nvSpPr>
          <p:spPr bwMode="auto">
            <a:xfrm>
              <a:off x="544" y="2849"/>
              <a:ext cx="728"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PLO Western Cape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55">
              <a:extLst>
                <a:ext uri="{FF2B5EF4-FFF2-40B4-BE49-F238E27FC236}">
                  <a16:creationId xmlns:a16="http://schemas.microsoft.com/office/drawing/2014/main" xmlns="" id="{3D79C661-E4F6-4B3F-81C5-CEEBEF440D62}"/>
                </a:ext>
              </a:extLst>
            </p:cNvPr>
            <p:cNvSpPr>
              <a:spLocks noChangeArrowheads="1"/>
            </p:cNvSpPr>
            <p:nvPr/>
          </p:nvSpPr>
          <p:spPr bwMode="auto">
            <a:xfrm>
              <a:off x="3357" y="2849"/>
              <a:ext cx="141"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28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56">
              <a:extLst>
                <a:ext uri="{FF2B5EF4-FFF2-40B4-BE49-F238E27FC236}">
                  <a16:creationId xmlns:a16="http://schemas.microsoft.com/office/drawing/2014/main" xmlns="" id="{9725E419-7467-4AA6-87BB-E52511E6E249}"/>
                </a:ext>
              </a:extLst>
            </p:cNvPr>
            <p:cNvSpPr>
              <a:spLocks noChangeArrowheads="1"/>
            </p:cNvSpPr>
            <p:nvPr/>
          </p:nvSpPr>
          <p:spPr bwMode="auto">
            <a:xfrm>
              <a:off x="4370" y="2849"/>
              <a:ext cx="141"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57">
              <a:extLst>
                <a:ext uri="{FF2B5EF4-FFF2-40B4-BE49-F238E27FC236}">
                  <a16:creationId xmlns:a16="http://schemas.microsoft.com/office/drawing/2014/main" xmlns="" id="{5386F80E-2DB8-4631-BC22-CDE8BC9954CD}"/>
                </a:ext>
              </a:extLst>
            </p:cNvPr>
            <p:cNvSpPr>
              <a:spLocks noChangeArrowheads="1"/>
            </p:cNvSpPr>
            <p:nvPr/>
          </p:nvSpPr>
          <p:spPr bwMode="auto">
            <a:xfrm>
              <a:off x="5430" y="2849"/>
              <a:ext cx="141"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58">
              <a:extLst>
                <a:ext uri="{FF2B5EF4-FFF2-40B4-BE49-F238E27FC236}">
                  <a16:creationId xmlns:a16="http://schemas.microsoft.com/office/drawing/2014/main" xmlns="" id="{27F37417-2694-439A-8F13-A90E4B8811E9}"/>
                </a:ext>
              </a:extLst>
            </p:cNvPr>
            <p:cNvSpPr>
              <a:spLocks noChangeArrowheads="1"/>
            </p:cNvSpPr>
            <p:nvPr/>
          </p:nvSpPr>
          <p:spPr bwMode="auto">
            <a:xfrm>
              <a:off x="6534" y="2849"/>
              <a:ext cx="141"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57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59">
              <a:extLst>
                <a:ext uri="{FF2B5EF4-FFF2-40B4-BE49-F238E27FC236}">
                  <a16:creationId xmlns:a16="http://schemas.microsoft.com/office/drawing/2014/main" xmlns="" id="{B2BCAF87-F56D-4C40-91CD-52DDCD3EF5C0}"/>
                </a:ext>
              </a:extLst>
            </p:cNvPr>
            <p:cNvSpPr>
              <a:spLocks noChangeArrowheads="1"/>
            </p:cNvSpPr>
            <p:nvPr/>
          </p:nvSpPr>
          <p:spPr bwMode="auto">
            <a:xfrm>
              <a:off x="544" y="3039"/>
              <a:ext cx="481" cy="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66CC"/>
                  </a:solidFill>
                  <a:effectLst/>
                  <a:latin typeface="Arial" panose="020B0604020202020204" pitchFamily="34" charset="0"/>
                </a:rPr>
                <a:t>Grand Total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60">
              <a:extLst>
                <a:ext uri="{FF2B5EF4-FFF2-40B4-BE49-F238E27FC236}">
                  <a16:creationId xmlns:a16="http://schemas.microsoft.com/office/drawing/2014/main" xmlns="" id="{555F7C29-4267-4817-9EED-FF3941A44320}"/>
                </a:ext>
              </a:extLst>
            </p:cNvPr>
            <p:cNvSpPr>
              <a:spLocks noChangeArrowheads="1"/>
            </p:cNvSpPr>
            <p:nvPr/>
          </p:nvSpPr>
          <p:spPr bwMode="auto">
            <a:xfrm>
              <a:off x="3337" y="3039"/>
              <a:ext cx="172" cy="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66CC"/>
                  </a:solidFill>
                  <a:effectLst/>
                  <a:latin typeface="Arial" panose="020B0604020202020204" pitchFamily="34" charset="0"/>
                </a:rPr>
                <a:t>559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61">
              <a:extLst>
                <a:ext uri="{FF2B5EF4-FFF2-40B4-BE49-F238E27FC236}">
                  <a16:creationId xmlns:a16="http://schemas.microsoft.com/office/drawing/2014/main" xmlns="" id="{176261A4-0A0C-41B0-99DE-D90F9E732DCC}"/>
                </a:ext>
              </a:extLst>
            </p:cNvPr>
            <p:cNvSpPr>
              <a:spLocks noChangeArrowheads="1"/>
            </p:cNvSpPr>
            <p:nvPr/>
          </p:nvSpPr>
          <p:spPr bwMode="auto">
            <a:xfrm>
              <a:off x="4351" y="3039"/>
              <a:ext cx="172" cy="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66CC"/>
                  </a:solidFill>
                  <a:effectLst/>
                  <a:latin typeface="Arial" panose="020B0604020202020204" pitchFamily="34" charset="0"/>
                </a:rPr>
                <a:t>173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62">
              <a:extLst>
                <a:ext uri="{FF2B5EF4-FFF2-40B4-BE49-F238E27FC236}">
                  <a16:creationId xmlns:a16="http://schemas.microsoft.com/office/drawing/2014/main" xmlns="" id="{AD3AB32D-FD71-4214-995E-6897BDA2662E}"/>
                </a:ext>
              </a:extLst>
            </p:cNvPr>
            <p:cNvSpPr>
              <a:spLocks noChangeArrowheads="1"/>
            </p:cNvSpPr>
            <p:nvPr/>
          </p:nvSpPr>
          <p:spPr bwMode="auto">
            <a:xfrm>
              <a:off x="5411" y="3027"/>
              <a:ext cx="184"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2F75B5"/>
                  </a:solidFill>
                  <a:effectLst/>
                  <a:latin typeface="Calibri" panose="020F0502020204030204" pitchFamily="34" charset="0"/>
                </a:rPr>
                <a:t>386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63">
              <a:extLst>
                <a:ext uri="{FF2B5EF4-FFF2-40B4-BE49-F238E27FC236}">
                  <a16:creationId xmlns:a16="http://schemas.microsoft.com/office/drawing/2014/main" xmlns="" id="{8B726F69-4ECD-432E-B32F-2737A5D0C1F2}"/>
                </a:ext>
              </a:extLst>
            </p:cNvPr>
            <p:cNvSpPr>
              <a:spLocks noChangeArrowheads="1"/>
            </p:cNvSpPr>
            <p:nvPr/>
          </p:nvSpPr>
          <p:spPr bwMode="auto">
            <a:xfrm>
              <a:off x="6534" y="3027"/>
              <a:ext cx="141"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2F75B5"/>
                  </a:solidFill>
                  <a:effectLst/>
                  <a:latin typeface="Calibri" panose="020F0502020204030204" pitchFamily="34" charset="0"/>
                </a:rPr>
                <a:t>31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Line 64">
              <a:extLst>
                <a:ext uri="{FF2B5EF4-FFF2-40B4-BE49-F238E27FC236}">
                  <a16:creationId xmlns:a16="http://schemas.microsoft.com/office/drawing/2014/main" xmlns="" id="{693D031C-1C7A-40FE-B140-1675FA68ADC9}"/>
                </a:ext>
              </a:extLst>
            </p:cNvPr>
            <p:cNvSpPr>
              <a:spLocks noChangeShapeType="1"/>
            </p:cNvSpPr>
            <p:nvPr/>
          </p:nvSpPr>
          <p:spPr bwMode="auto">
            <a:xfrm flipV="1">
              <a:off x="528" y="1146"/>
              <a:ext cx="1" cy="1"/>
            </a:xfrm>
            <a:prstGeom prst="line">
              <a:avLst/>
            </a:prstGeom>
            <a:noFill/>
            <a:ln w="0">
              <a:solidFill>
                <a:srgbClr val="D4D4D4"/>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0" name="Rectangle 65">
              <a:extLst>
                <a:ext uri="{FF2B5EF4-FFF2-40B4-BE49-F238E27FC236}">
                  <a16:creationId xmlns:a16="http://schemas.microsoft.com/office/drawing/2014/main" xmlns="" id="{8A4256EB-26E0-44D5-8573-51B92B71F904}"/>
                </a:ext>
              </a:extLst>
            </p:cNvPr>
            <p:cNvSpPr>
              <a:spLocks noChangeArrowheads="1"/>
            </p:cNvSpPr>
            <p:nvPr/>
          </p:nvSpPr>
          <p:spPr bwMode="auto">
            <a:xfrm>
              <a:off x="528" y="1140"/>
              <a:ext cx="4" cy="6"/>
            </a:xfrm>
            <a:prstGeom prst="rect">
              <a:avLst/>
            </a:prstGeom>
            <a:solidFill>
              <a:srgbClr val="D4D4D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1" name="Line 66">
              <a:extLst>
                <a:ext uri="{FF2B5EF4-FFF2-40B4-BE49-F238E27FC236}">
                  <a16:creationId xmlns:a16="http://schemas.microsoft.com/office/drawing/2014/main" xmlns="" id="{617A0CC4-E143-4C82-95AA-FF261A7DD27F}"/>
                </a:ext>
              </a:extLst>
            </p:cNvPr>
            <p:cNvSpPr>
              <a:spLocks noChangeShapeType="1"/>
            </p:cNvSpPr>
            <p:nvPr/>
          </p:nvSpPr>
          <p:spPr bwMode="auto">
            <a:xfrm flipV="1">
              <a:off x="2915" y="1146"/>
              <a:ext cx="1" cy="1"/>
            </a:xfrm>
            <a:prstGeom prst="line">
              <a:avLst/>
            </a:prstGeom>
            <a:noFill/>
            <a:ln w="0">
              <a:solidFill>
                <a:srgbClr val="D4D4D4"/>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2" name="Rectangle 67">
              <a:extLst>
                <a:ext uri="{FF2B5EF4-FFF2-40B4-BE49-F238E27FC236}">
                  <a16:creationId xmlns:a16="http://schemas.microsoft.com/office/drawing/2014/main" xmlns="" id="{265087C5-5EC1-485F-9C77-EB54CC9FE84B}"/>
                </a:ext>
              </a:extLst>
            </p:cNvPr>
            <p:cNvSpPr>
              <a:spLocks noChangeArrowheads="1"/>
            </p:cNvSpPr>
            <p:nvPr/>
          </p:nvSpPr>
          <p:spPr bwMode="auto">
            <a:xfrm>
              <a:off x="2915" y="1140"/>
              <a:ext cx="4" cy="6"/>
            </a:xfrm>
            <a:prstGeom prst="rect">
              <a:avLst/>
            </a:prstGeom>
            <a:solidFill>
              <a:srgbClr val="D4D4D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3" name="Rectangle 68">
              <a:extLst>
                <a:ext uri="{FF2B5EF4-FFF2-40B4-BE49-F238E27FC236}">
                  <a16:creationId xmlns:a16="http://schemas.microsoft.com/office/drawing/2014/main" xmlns="" id="{12CA8619-28E7-47CA-BB91-AABA1881F84C}"/>
                </a:ext>
              </a:extLst>
            </p:cNvPr>
            <p:cNvSpPr>
              <a:spLocks noChangeArrowheads="1"/>
            </p:cNvSpPr>
            <p:nvPr/>
          </p:nvSpPr>
          <p:spPr bwMode="auto">
            <a:xfrm>
              <a:off x="532" y="1140"/>
              <a:ext cx="3353" cy="1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4" name="Line 69">
              <a:extLst>
                <a:ext uri="{FF2B5EF4-FFF2-40B4-BE49-F238E27FC236}">
                  <a16:creationId xmlns:a16="http://schemas.microsoft.com/office/drawing/2014/main" xmlns="" id="{A3A952DA-97D4-474B-A325-5E4679977B2B}"/>
                </a:ext>
              </a:extLst>
            </p:cNvPr>
            <p:cNvSpPr>
              <a:spLocks noChangeShapeType="1"/>
            </p:cNvSpPr>
            <p:nvPr/>
          </p:nvSpPr>
          <p:spPr bwMode="auto">
            <a:xfrm flipV="1">
              <a:off x="3881" y="1146"/>
              <a:ext cx="1" cy="1"/>
            </a:xfrm>
            <a:prstGeom prst="line">
              <a:avLst/>
            </a:prstGeom>
            <a:noFill/>
            <a:ln w="0">
              <a:solidFill>
                <a:srgbClr val="D4D4D4"/>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5" name="Rectangle 70">
              <a:extLst>
                <a:ext uri="{FF2B5EF4-FFF2-40B4-BE49-F238E27FC236}">
                  <a16:creationId xmlns:a16="http://schemas.microsoft.com/office/drawing/2014/main" xmlns="" id="{F84D5025-FC09-4DFB-93E0-859F18475DD5}"/>
                </a:ext>
              </a:extLst>
            </p:cNvPr>
            <p:cNvSpPr>
              <a:spLocks noChangeArrowheads="1"/>
            </p:cNvSpPr>
            <p:nvPr/>
          </p:nvSpPr>
          <p:spPr bwMode="auto">
            <a:xfrm>
              <a:off x="3881" y="1140"/>
              <a:ext cx="4" cy="6"/>
            </a:xfrm>
            <a:prstGeom prst="rect">
              <a:avLst/>
            </a:prstGeom>
            <a:solidFill>
              <a:srgbClr val="D4D4D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6" name="Rectangle 71">
              <a:extLst>
                <a:ext uri="{FF2B5EF4-FFF2-40B4-BE49-F238E27FC236}">
                  <a16:creationId xmlns:a16="http://schemas.microsoft.com/office/drawing/2014/main" xmlns="" id="{871D2336-3687-4CDA-AAD0-DAB68DCBDA30}"/>
                </a:ext>
              </a:extLst>
            </p:cNvPr>
            <p:cNvSpPr>
              <a:spLocks noChangeArrowheads="1"/>
            </p:cNvSpPr>
            <p:nvPr/>
          </p:nvSpPr>
          <p:spPr bwMode="auto">
            <a:xfrm>
              <a:off x="4941" y="1146"/>
              <a:ext cx="4" cy="1"/>
            </a:xfrm>
            <a:prstGeom prst="rect">
              <a:avLst/>
            </a:prstGeom>
            <a:solidFill>
              <a:srgbClr val="D4D4D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7" name="Rectangle 72">
              <a:extLst>
                <a:ext uri="{FF2B5EF4-FFF2-40B4-BE49-F238E27FC236}">
                  <a16:creationId xmlns:a16="http://schemas.microsoft.com/office/drawing/2014/main" xmlns="" id="{2E92351E-1A5B-4CA6-AD9C-A995196DAA67}"/>
                </a:ext>
              </a:extLst>
            </p:cNvPr>
            <p:cNvSpPr>
              <a:spLocks noChangeArrowheads="1"/>
            </p:cNvSpPr>
            <p:nvPr/>
          </p:nvSpPr>
          <p:spPr bwMode="auto">
            <a:xfrm>
              <a:off x="6002" y="1146"/>
              <a:ext cx="4" cy="1"/>
            </a:xfrm>
            <a:prstGeom prst="rect">
              <a:avLst/>
            </a:prstGeom>
            <a:solidFill>
              <a:srgbClr val="D4D4D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8" name="Line 73">
              <a:extLst>
                <a:ext uri="{FF2B5EF4-FFF2-40B4-BE49-F238E27FC236}">
                  <a16:creationId xmlns:a16="http://schemas.microsoft.com/office/drawing/2014/main" xmlns="" id="{893EC65D-78F1-467B-8D8C-D917E6882F79}"/>
                </a:ext>
              </a:extLst>
            </p:cNvPr>
            <p:cNvSpPr>
              <a:spLocks noChangeShapeType="1"/>
            </p:cNvSpPr>
            <p:nvPr/>
          </p:nvSpPr>
          <p:spPr bwMode="auto">
            <a:xfrm>
              <a:off x="3885" y="1146"/>
              <a:ext cx="3267"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r>
                <a:rPr lang="en-US" b="1" dirty="0"/>
                <a:t> Resolved queries</a:t>
              </a:r>
              <a:endParaRPr lang="en-ZA" b="1" dirty="0"/>
            </a:p>
          </p:txBody>
        </p:sp>
        <p:sp>
          <p:nvSpPr>
            <p:cNvPr id="79" name="Rectangle 74">
              <a:extLst>
                <a:ext uri="{FF2B5EF4-FFF2-40B4-BE49-F238E27FC236}">
                  <a16:creationId xmlns:a16="http://schemas.microsoft.com/office/drawing/2014/main" xmlns="" id="{48B1DC74-BF0B-4A69-839E-0A9E95D8C395}"/>
                </a:ext>
              </a:extLst>
            </p:cNvPr>
            <p:cNvSpPr>
              <a:spLocks noChangeArrowheads="1"/>
            </p:cNvSpPr>
            <p:nvPr/>
          </p:nvSpPr>
          <p:spPr bwMode="auto">
            <a:xfrm>
              <a:off x="3885" y="1146"/>
              <a:ext cx="3267"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80" name="Rectangle 75">
              <a:extLst>
                <a:ext uri="{FF2B5EF4-FFF2-40B4-BE49-F238E27FC236}">
                  <a16:creationId xmlns:a16="http://schemas.microsoft.com/office/drawing/2014/main" xmlns="" id="{91069722-C147-4CFB-BF29-66DD0322A3D9}"/>
                </a:ext>
              </a:extLst>
            </p:cNvPr>
            <p:cNvSpPr>
              <a:spLocks noChangeArrowheads="1"/>
            </p:cNvSpPr>
            <p:nvPr/>
          </p:nvSpPr>
          <p:spPr bwMode="auto">
            <a:xfrm>
              <a:off x="7148" y="1146"/>
              <a:ext cx="4" cy="1"/>
            </a:xfrm>
            <a:prstGeom prst="rect">
              <a:avLst/>
            </a:prstGeom>
            <a:solidFill>
              <a:srgbClr val="D4D4D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1" name="Rectangle 76">
              <a:extLst>
                <a:ext uri="{FF2B5EF4-FFF2-40B4-BE49-F238E27FC236}">
                  <a16:creationId xmlns:a16="http://schemas.microsoft.com/office/drawing/2014/main" xmlns="" id="{D7C048E6-1BC4-470E-B152-6AA7065B8657}"/>
                </a:ext>
              </a:extLst>
            </p:cNvPr>
            <p:cNvSpPr>
              <a:spLocks noChangeArrowheads="1"/>
            </p:cNvSpPr>
            <p:nvPr/>
          </p:nvSpPr>
          <p:spPr bwMode="auto">
            <a:xfrm>
              <a:off x="524" y="1140"/>
              <a:ext cx="8" cy="32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2" name="Rectangle 77">
              <a:extLst>
                <a:ext uri="{FF2B5EF4-FFF2-40B4-BE49-F238E27FC236}">
                  <a16:creationId xmlns:a16="http://schemas.microsoft.com/office/drawing/2014/main" xmlns="" id="{11D7FA5B-FA4A-4001-BE7D-F6F5949F0BED}"/>
                </a:ext>
              </a:extLst>
            </p:cNvPr>
            <p:cNvSpPr>
              <a:spLocks noChangeArrowheads="1"/>
            </p:cNvSpPr>
            <p:nvPr/>
          </p:nvSpPr>
          <p:spPr bwMode="auto">
            <a:xfrm>
              <a:off x="2911" y="1152"/>
              <a:ext cx="8" cy="31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3" name="Rectangle 78">
              <a:extLst>
                <a:ext uri="{FF2B5EF4-FFF2-40B4-BE49-F238E27FC236}">
                  <a16:creationId xmlns:a16="http://schemas.microsoft.com/office/drawing/2014/main" xmlns="" id="{2E60C010-A2E8-4932-B5A4-F81C2E68EED3}"/>
                </a:ext>
              </a:extLst>
            </p:cNvPr>
            <p:cNvSpPr>
              <a:spLocks noChangeArrowheads="1"/>
            </p:cNvSpPr>
            <p:nvPr/>
          </p:nvSpPr>
          <p:spPr bwMode="auto">
            <a:xfrm>
              <a:off x="532" y="1455"/>
              <a:ext cx="3353" cy="1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4" name="Rectangle 79">
              <a:extLst>
                <a:ext uri="{FF2B5EF4-FFF2-40B4-BE49-F238E27FC236}">
                  <a16:creationId xmlns:a16="http://schemas.microsoft.com/office/drawing/2014/main" xmlns="" id="{CD1EF776-6221-4BE8-8650-369EE40D342C}"/>
                </a:ext>
              </a:extLst>
            </p:cNvPr>
            <p:cNvSpPr>
              <a:spLocks noChangeArrowheads="1"/>
            </p:cNvSpPr>
            <p:nvPr/>
          </p:nvSpPr>
          <p:spPr bwMode="auto">
            <a:xfrm>
              <a:off x="3877" y="1152"/>
              <a:ext cx="8" cy="31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5" name="Line 80">
              <a:extLst>
                <a:ext uri="{FF2B5EF4-FFF2-40B4-BE49-F238E27FC236}">
                  <a16:creationId xmlns:a16="http://schemas.microsoft.com/office/drawing/2014/main" xmlns="" id="{7B350DB7-1BA5-4A88-8435-3C5477CCACAC}"/>
                </a:ext>
              </a:extLst>
            </p:cNvPr>
            <p:cNvSpPr>
              <a:spLocks noChangeShapeType="1"/>
            </p:cNvSpPr>
            <p:nvPr/>
          </p:nvSpPr>
          <p:spPr bwMode="auto">
            <a:xfrm>
              <a:off x="3885" y="1461"/>
              <a:ext cx="3267"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86" name="Rectangle 81">
              <a:extLst>
                <a:ext uri="{FF2B5EF4-FFF2-40B4-BE49-F238E27FC236}">
                  <a16:creationId xmlns:a16="http://schemas.microsoft.com/office/drawing/2014/main" xmlns="" id="{BF6E08D2-6C4B-4748-8FF0-D3A198655D04}"/>
                </a:ext>
              </a:extLst>
            </p:cNvPr>
            <p:cNvSpPr>
              <a:spLocks noChangeArrowheads="1"/>
            </p:cNvSpPr>
            <p:nvPr/>
          </p:nvSpPr>
          <p:spPr bwMode="auto">
            <a:xfrm>
              <a:off x="3885" y="1461"/>
              <a:ext cx="3267"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7" name="Line 82">
              <a:extLst>
                <a:ext uri="{FF2B5EF4-FFF2-40B4-BE49-F238E27FC236}">
                  <a16:creationId xmlns:a16="http://schemas.microsoft.com/office/drawing/2014/main" xmlns="" id="{39B3AAAE-7797-4017-8020-39C4076A4ADD}"/>
                </a:ext>
              </a:extLst>
            </p:cNvPr>
            <p:cNvSpPr>
              <a:spLocks noChangeShapeType="1"/>
            </p:cNvSpPr>
            <p:nvPr/>
          </p:nvSpPr>
          <p:spPr bwMode="auto">
            <a:xfrm>
              <a:off x="532" y="1633"/>
              <a:ext cx="662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88" name="Rectangle 83">
              <a:extLst>
                <a:ext uri="{FF2B5EF4-FFF2-40B4-BE49-F238E27FC236}">
                  <a16:creationId xmlns:a16="http://schemas.microsoft.com/office/drawing/2014/main" xmlns="" id="{B0770826-0F98-4449-9B58-F36FFDF18C51}"/>
                </a:ext>
              </a:extLst>
            </p:cNvPr>
            <p:cNvSpPr>
              <a:spLocks noChangeArrowheads="1"/>
            </p:cNvSpPr>
            <p:nvPr/>
          </p:nvSpPr>
          <p:spPr bwMode="auto">
            <a:xfrm>
              <a:off x="532" y="1633"/>
              <a:ext cx="662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9" name="Line 84">
              <a:extLst>
                <a:ext uri="{FF2B5EF4-FFF2-40B4-BE49-F238E27FC236}">
                  <a16:creationId xmlns:a16="http://schemas.microsoft.com/office/drawing/2014/main" xmlns="" id="{C9621ADC-9164-4BB7-9CB8-D8133C1DDE2E}"/>
                </a:ext>
              </a:extLst>
            </p:cNvPr>
            <p:cNvSpPr>
              <a:spLocks noChangeShapeType="1"/>
            </p:cNvSpPr>
            <p:nvPr/>
          </p:nvSpPr>
          <p:spPr bwMode="auto">
            <a:xfrm>
              <a:off x="532" y="1805"/>
              <a:ext cx="662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90" name="Rectangle 85">
              <a:extLst>
                <a:ext uri="{FF2B5EF4-FFF2-40B4-BE49-F238E27FC236}">
                  <a16:creationId xmlns:a16="http://schemas.microsoft.com/office/drawing/2014/main" xmlns="" id="{6B39C627-B261-4C27-9745-633679283877}"/>
                </a:ext>
              </a:extLst>
            </p:cNvPr>
            <p:cNvSpPr>
              <a:spLocks noChangeArrowheads="1"/>
            </p:cNvSpPr>
            <p:nvPr/>
          </p:nvSpPr>
          <p:spPr bwMode="auto">
            <a:xfrm>
              <a:off x="532" y="1805"/>
              <a:ext cx="662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1" name="Line 86">
              <a:extLst>
                <a:ext uri="{FF2B5EF4-FFF2-40B4-BE49-F238E27FC236}">
                  <a16:creationId xmlns:a16="http://schemas.microsoft.com/office/drawing/2014/main" xmlns="" id="{CA5FF945-D566-48D9-8CD8-5B736714822C}"/>
                </a:ext>
              </a:extLst>
            </p:cNvPr>
            <p:cNvSpPr>
              <a:spLocks noChangeShapeType="1"/>
            </p:cNvSpPr>
            <p:nvPr/>
          </p:nvSpPr>
          <p:spPr bwMode="auto">
            <a:xfrm>
              <a:off x="532" y="1977"/>
              <a:ext cx="662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92" name="Rectangle 87">
              <a:extLst>
                <a:ext uri="{FF2B5EF4-FFF2-40B4-BE49-F238E27FC236}">
                  <a16:creationId xmlns:a16="http://schemas.microsoft.com/office/drawing/2014/main" xmlns="" id="{4EC1D59E-8973-42D5-AA4D-EE6C9CA7CF08}"/>
                </a:ext>
              </a:extLst>
            </p:cNvPr>
            <p:cNvSpPr>
              <a:spLocks noChangeArrowheads="1"/>
            </p:cNvSpPr>
            <p:nvPr/>
          </p:nvSpPr>
          <p:spPr bwMode="auto">
            <a:xfrm>
              <a:off x="532" y="1977"/>
              <a:ext cx="662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3" name="Line 88">
              <a:extLst>
                <a:ext uri="{FF2B5EF4-FFF2-40B4-BE49-F238E27FC236}">
                  <a16:creationId xmlns:a16="http://schemas.microsoft.com/office/drawing/2014/main" xmlns="" id="{E8A8A96E-2B98-48AE-97FF-1809C849DF13}"/>
                </a:ext>
              </a:extLst>
            </p:cNvPr>
            <p:cNvSpPr>
              <a:spLocks noChangeShapeType="1"/>
            </p:cNvSpPr>
            <p:nvPr/>
          </p:nvSpPr>
          <p:spPr bwMode="auto">
            <a:xfrm>
              <a:off x="532" y="2149"/>
              <a:ext cx="662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94" name="Rectangle 89">
              <a:extLst>
                <a:ext uri="{FF2B5EF4-FFF2-40B4-BE49-F238E27FC236}">
                  <a16:creationId xmlns:a16="http://schemas.microsoft.com/office/drawing/2014/main" xmlns="" id="{766C7BF0-1BBE-4F32-8714-3F3D5DF14846}"/>
                </a:ext>
              </a:extLst>
            </p:cNvPr>
            <p:cNvSpPr>
              <a:spLocks noChangeArrowheads="1"/>
            </p:cNvSpPr>
            <p:nvPr/>
          </p:nvSpPr>
          <p:spPr bwMode="auto">
            <a:xfrm>
              <a:off x="532" y="2149"/>
              <a:ext cx="662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5" name="Line 90">
              <a:extLst>
                <a:ext uri="{FF2B5EF4-FFF2-40B4-BE49-F238E27FC236}">
                  <a16:creationId xmlns:a16="http://schemas.microsoft.com/office/drawing/2014/main" xmlns="" id="{A691AD57-F0C1-4E78-B074-CDBE913C14F4}"/>
                </a:ext>
              </a:extLst>
            </p:cNvPr>
            <p:cNvSpPr>
              <a:spLocks noChangeShapeType="1"/>
            </p:cNvSpPr>
            <p:nvPr/>
          </p:nvSpPr>
          <p:spPr bwMode="auto">
            <a:xfrm>
              <a:off x="532" y="2321"/>
              <a:ext cx="662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96" name="Rectangle 91">
              <a:extLst>
                <a:ext uri="{FF2B5EF4-FFF2-40B4-BE49-F238E27FC236}">
                  <a16:creationId xmlns:a16="http://schemas.microsoft.com/office/drawing/2014/main" xmlns="" id="{E671F93C-F44D-42A1-A16F-91F27FB9EC30}"/>
                </a:ext>
              </a:extLst>
            </p:cNvPr>
            <p:cNvSpPr>
              <a:spLocks noChangeArrowheads="1"/>
            </p:cNvSpPr>
            <p:nvPr/>
          </p:nvSpPr>
          <p:spPr bwMode="auto">
            <a:xfrm>
              <a:off x="532" y="2321"/>
              <a:ext cx="662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7" name="Line 92">
              <a:extLst>
                <a:ext uri="{FF2B5EF4-FFF2-40B4-BE49-F238E27FC236}">
                  <a16:creationId xmlns:a16="http://schemas.microsoft.com/office/drawing/2014/main" xmlns="" id="{3F6F257C-759A-472C-9F51-1F73B35314FE}"/>
                </a:ext>
              </a:extLst>
            </p:cNvPr>
            <p:cNvSpPr>
              <a:spLocks noChangeShapeType="1"/>
            </p:cNvSpPr>
            <p:nvPr/>
          </p:nvSpPr>
          <p:spPr bwMode="auto">
            <a:xfrm>
              <a:off x="532" y="2493"/>
              <a:ext cx="662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98" name="Rectangle 93">
              <a:extLst>
                <a:ext uri="{FF2B5EF4-FFF2-40B4-BE49-F238E27FC236}">
                  <a16:creationId xmlns:a16="http://schemas.microsoft.com/office/drawing/2014/main" xmlns="" id="{22B12AE7-8929-4008-B4A5-F9041A85EB31}"/>
                </a:ext>
              </a:extLst>
            </p:cNvPr>
            <p:cNvSpPr>
              <a:spLocks noChangeArrowheads="1"/>
            </p:cNvSpPr>
            <p:nvPr/>
          </p:nvSpPr>
          <p:spPr bwMode="auto">
            <a:xfrm>
              <a:off x="532" y="2493"/>
              <a:ext cx="662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9" name="Line 94">
              <a:extLst>
                <a:ext uri="{FF2B5EF4-FFF2-40B4-BE49-F238E27FC236}">
                  <a16:creationId xmlns:a16="http://schemas.microsoft.com/office/drawing/2014/main" xmlns="" id="{26F4677E-69D8-4EF0-91E0-5A2DC817D760}"/>
                </a:ext>
              </a:extLst>
            </p:cNvPr>
            <p:cNvSpPr>
              <a:spLocks noChangeShapeType="1"/>
            </p:cNvSpPr>
            <p:nvPr/>
          </p:nvSpPr>
          <p:spPr bwMode="auto">
            <a:xfrm>
              <a:off x="532" y="2665"/>
              <a:ext cx="662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00" name="Rectangle 95">
              <a:extLst>
                <a:ext uri="{FF2B5EF4-FFF2-40B4-BE49-F238E27FC236}">
                  <a16:creationId xmlns:a16="http://schemas.microsoft.com/office/drawing/2014/main" xmlns="" id="{A3971427-3DDE-4BB4-A651-4CDA3B4BB961}"/>
                </a:ext>
              </a:extLst>
            </p:cNvPr>
            <p:cNvSpPr>
              <a:spLocks noChangeArrowheads="1"/>
            </p:cNvSpPr>
            <p:nvPr/>
          </p:nvSpPr>
          <p:spPr bwMode="auto">
            <a:xfrm>
              <a:off x="532" y="2665"/>
              <a:ext cx="662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1" name="Line 96">
              <a:extLst>
                <a:ext uri="{FF2B5EF4-FFF2-40B4-BE49-F238E27FC236}">
                  <a16:creationId xmlns:a16="http://schemas.microsoft.com/office/drawing/2014/main" xmlns="" id="{908B9684-04E4-4EC3-8ECC-2C3C4FDD1CFB}"/>
                </a:ext>
              </a:extLst>
            </p:cNvPr>
            <p:cNvSpPr>
              <a:spLocks noChangeShapeType="1"/>
            </p:cNvSpPr>
            <p:nvPr/>
          </p:nvSpPr>
          <p:spPr bwMode="auto">
            <a:xfrm>
              <a:off x="532" y="2837"/>
              <a:ext cx="662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02" name="Rectangle 97">
              <a:extLst>
                <a:ext uri="{FF2B5EF4-FFF2-40B4-BE49-F238E27FC236}">
                  <a16:creationId xmlns:a16="http://schemas.microsoft.com/office/drawing/2014/main" xmlns="" id="{1EAAFFC5-ABFB-4122-B381-CB5AD95DD04D}"/>
                </a:ext>
              </a:extLst>
            </p:cNvPr>
            <p:cNvSpPr>
              <a:spLocks noChangeArrowheads="1"/>
            </p:cNvSpPr>
            <p:nvPr/>
          </p:nvSpPr>
          <p:spPr bwMode="auto">
            <a:xfrm>
              <a:off x="532" y="2837"/>
              <a:ext cx="662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3" name="Line 98">
              <a:extLst>
                <a:ext uri="{FF2B5EF4-FFF2-40B4-BE49-F238E27FC236}">
                  <a16:creationId xmlns:a16="http://schemas.microsoft.com/office/drawing/2014/main" xmlns="" id="{42973921-555F-4F7D-AB49-7AAE64542F44}"/>
                </a:ext>
              </a:extLst>
            </p:cNvPr>
            <p:cNvSpPr>
              <a:spLocks noChangeShapeType="1"/>
            </p:cNvSpPr>
            <p:nvPr/>
          </p:nvSpPr>
          <p:spPr bwMode="auto">
            <a:xfrm>
              <a:off x="528" y="1466"/>
              <a:ext cx="0" cy="1543"/>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04" name="Rectangle 99">
              <a:extLst>
                <a:ext uri="{FF2B5EF4-FFF2-40B4-BE49-F238E27FC236}">
                  <a16:creationId xmlns:a16="http://schemas.microsoft.com/office/drawing/2014/main" xmlns="" id="{A03484C5-883B-4DDA-9F65-DD217D0C3F09}"/>
                </a:ext>
              </a:extLst>
            </p:cNvPr>
            <p:cNvSpPr>
              <a:spLocks noChangeArrowheads="1"/>
            </p:cNvSpPr>
            <p:nvPr/>
          </p:nvSpPr>
          <p:spPr bwMode="auto">
            <a:xfrm>
              <a:off x="528" y="1466"/>
              <a:ext cx="4" cy="154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5" name="Line 100">
              <a:extLst>
                <a:ext uri="{FF2B5EF4-FFF2-40B4-BE49-F238E27FC236}">
                  <a16:creationId xmlns:a16="http://schemas.microsoft.com/office/drawing/2014/main" xmlns="" id="{880B9749-F722-449E-BE4C-CDA289FDB757}"/>
                </a:ext>
              </a:extLst>
            </p:cNvPr>
            <p:cNvSpPr>
              <a:spLocks noChangeShapeType="1"/>
            </p:cNvSpPr>
            <p:nvPr/>
          </p:nvSpPr>
          <p:spPr bwMode="auto">
            <a:xfrm>
              <a:off x="2915" y="1466"/>
              <a:ext cx="0" cy="1543"/>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06" name="Rectangle 101">
              <a:extLst>
                <a:ext uri="{FF2B5EF4-FFF2-40B4-BE49-F238E27FC236}">
                  <a16:creationId xmlns:a16="http://schemas.microsoft.com/office/drawing/2014/main" xmlns="" id="{AE2D6C72-AD8E-4433-AAAD-509973F95512}"/>
                </a:ext>
              </a:extLst>
            </p:cNvPr>
            <p:cNvSpPr>
              <a:spLocks noChangeArrowheads="1"/>
            </p:cNvSpPr>
            <p:nvPr/>
          </p:nvSpPr>
          <p:spPr bwMode="auto">
            <a:xfrm>
              <a:off x="2915" y="1466"/>
              <a:ext cx="4" cy="154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7" name="Rectangle 102">
              <a:extLst>
                <a:ext uri="{FF2B5EF4-FFF2-40B4-BE49-F238E27FC236}">
                  <a16:creationId xmlns:a16="http://schemas.microsoft.com/office/drawing/2014/main" xmlns="" id="{9D450683-4F1B-401D-B42D-F7892AA47DF4}"/>
                </a:ext>
              </a:extLst>
            </p:cNvPr>
            <p:cNvSpPr>
              <a:spLocks noChangeArrowheads="1"/>
            </p:cNvSpPr>
            <p:nvPr/>
          </p:nvSpPr>
          <p:spPr bwMode="auto">
            <a:xfrm>
              <a:off x="532" y="3009"/>
              <a:ext cx="3353" cy="1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8" name="Line 103">
              <a:extLst>
                <a:ext uri="{FF2B5EF4-FFF2-40B4-BE49-F238E27FC236}">
                  <a16:creationId xmlns:a16="http://schemas.microsoft.com/office/drawing/2014/main" xmlns="" id="{C946C70D-903E-4D83-A516-CBBE82C4010E}"/>
                </a:ext>
              </a:extLst>
            </p:cNvPr>
            <p:cNvSpPr>
              <a:spLocks noChangeShapeType="1"/>
            </p:cNvSpPr>
            <p:nvPr/>
          </p:nvSpPr>
          <p:spPr bwMode="auto">
            <a:xfrm>
              <a:off x="3881" y="1466"/>
              <a:ext cx="0" cy="1543"/>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09" name="Rectangle 104">
              <a:extLst>
                <a:ext uri="{FF2B5EF4-FFF2-40B4-BE49-F238E27FC236}">
                  <a16:creationId xmlns:a16="http://schemas.microsoft.com/office/drawing/2014/main" xmlns="" id="{E4B86B29-52AE-4D3A-BA1F-E1EDC808774A}"/>
                </a:ext>
              </a:extLst>
            </p:cNvPr>
            <p:cNvSpPr>
              <a:spLocks noChangeArrowheads="1"/>
            </p:cNvSpPr>
            <p:nvPr/>
          </p:nvSpPr>
          <p:spPr bwMode="auto">
            <a:xfrm>
              <a:off x="3881" y="1466"/>
              <a:ext cx="4" cy="154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0" name="Line 105">
              <a:extLst>
                <a:ext uri="{FF2B5EF4-FFF2-40B4-BE49-F238E27FC236}">
                  <a16:creationId xmlns:a16="http://schemas.microsoft.com/office/drawing/2014/main" xmlns="" id="{04BAD452-593A-44EF-82B6-AF3261E9A265}"/>
                </a:ext>
              </a:extLst>
            </p:cNvPr>
            <p:cNvSpPr>
              <a:spLocks noChangeShapeType="1"/>
            </p:cNvSpPr>
            <p:nvPr/>
          </p:nvSpPr>
          <p:spPr bwMode="auto">
            <a:xfrm>
              <a:off x="3885" y="3015"/>
              <a:ext cx="3267"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11" name="Rectangle 106">
              <a:extLst>
                <a:ext uri="{FF2B5EF4-FFF2-40B4-BE49-F238E27FC236}">
                  <a16:creationId xmlns:a16="http://schemas.microsoft.com/office/drawing/2014/main" xmlns="" id="{29BAA9E7-055E-4A2A-ACCA-0F28808AC35A}"/>
                </a:ext>
              </a:extLst>
            </p:cNvPr>
            <p:cNvSpPr>
              <a:spLocks noChangeArrowheads="1"/>
            </p:cNvSpPr>
            <p:nvPr/>
          </p:nvSpPr>
          <p:spPr bwMode="auto">
            <a:xfrm>
              <a:off x="3885" y="3015"/>
              <a:ext cx="3267"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2" name="Rectangle 107">
              <a:extLst>
                <a:ext uri="{FF2B5EF4-FFF2-40B4-BE49-F238E27FC236}">
                  <a16:creationId xmlns:a16="http://schemas.microsoft.com/office/drawing/2014/main" xmlns="" id="{BA2955B9-2C3B-4D24-AED3-EA7C543EC73C}"/>
                </a:ext>
              </a:extLst>
            </p:cNvPr>
            <p:cNvSpPr>
              <a:spLocks noChangeArrowheads="1"/>
            </p:cNvSpPr>
            <p:nvPr/>
          </p:nvSpPr>
          <p:spPr bwMode="auto">
            <a:xfrm>
              <a:off x="524" y="3009"/>
              <a:ext cx="8" cy="19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3" name="Rectangle 108">
              <a:extLst>
                <a:ext uri="{FF2B5EF4-FFF2-40B4-BE49-F238E27FC236}">
                  <a16:creationId xmlns:a16="http://schemas.microsoft.com/office/drawing/2014/main" xmlns="" id="{5416DE87-F76C-4B50-94FE-04A905315FA1}"/>
                </a:ext>
              </a:extLst>
            </p:cNvPr>
            <p:cNvSpPr>
              <a:spLocks noChangeArrowheads="1"/>
            </p:cNvSpPr>
            <p:nvPr/>
          </p:nvSpPr>
          <p:spPr bwMode="auto">
            <a:xfrm>
              <a:off x="2911" y="3021"/>
              <a:ext cx="8" cy="17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4" name="Rectangle 109">
              <a:extLst>
                <a:ext uri="{FF2B5EF4-FFF2-40B4-BE49-F238E27FC236}">
                  <a16:creationId xmlns:a16="http://schemas.microsoft.com/office/drawing/2014/main" xmlns="" id="{6DEAAB55-9A70-41D8-B22F-9948FC86B7AE}"/>
                </a:ext>
              </a:extLst>
            </p:cNvPr>
            <p:cNvSpPr>
              <a:spLocks noChangeArrowheads="1"/>
            </p:cNvSpPr>
            <p:nvPr/>
          </p:nvSpPr>
          <p:spPr bwMode="auto">
            <a:xfrm>
              <a:off x="532" y="3187"/>
              <a:ext cx="3353" cy="1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5" name="Rectangle 110">
              <a:extLst>
                <a:ext uri="{FF2B5EF4-FFF2-40B4-BE49-F238E27FC236}">
                  <a16:creationId xmlns:a16="http://schemas.microsoft.com/office/drawing/2014/main" xmlns="" id="{F9EFC654-B4F8-44C3-8E40-8459A6C5DB39}"/>
                </a:ext>
              </a:extLst>
            </p:cNvPr>
            <p:cNvSpPr>
              <a:spLocks noChangeArrowheads="1"/>
            </p:cNvSpPr>
            <p:nvPr/>
          </p:nvSpPr>
          <p:spPr bwMode="auto">
            <a:xfrm>
              <a:off x="3877" y="3021"/>
              <a:ext cx="8" cy="17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6" name="Line 111">
              <a:extLst>
                <a:ext uri="{FF2B5EF4-FFF2-40B4-BE49-F238E27FC236}">
                  <a16:creationId xmlns:a16="http://schemas.microsoft.com/office/drawing/2014/main" xmlns="" id="{6640BBC8-3458-42B5-8271-E0CCF3FA0EC6}"/>
                </a:ext>
              </a:extLst>
            </p:cNvPr>
            <p:cNvSpPr>
              <a:spLocks noChangeShapeType="1"/>
            </p:cNvSpPr>
            <p:nvPr/>
          </p:nvSpPr>
          <p:spPr bwMode="auto">
            <a:xfrm>
              <a:off x="4941" y="1152"/>
              <a:ext cx="0" cy="2047"/>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17" name="Rectangle 112">
              <a:extLst>
                <a:ext uri="{FF2B5EF4-FFF2-40B4-BE49-F238E27FC236}">
                  <a16:creationId xmlns:a16="http://schemas.microsoft.com/office/drawing/2014/main" xmlns="" id="{AA8677D2-81F8-471C-8880-7D4577CA0A2A}"/>
                </a:ext>
              </a:extLst>
            </p:cNvPr>
            <p:cNvSpPr>
              <a:spLocks noChangeArrowheads="1"/>
            </p:cNvSpPr>
            <p:nvPr/>
          </p:nvSpPr>
          <p:spPr bwMode="auto">
            <a:xfrm>
              <a:off x="4941" y="1152"/>
              <a:ext cx="4" cy="204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8" name="Line 113">
              <a:extLst>
                <a:ext uri="{FF2B5EF4-FFF2-40B4-BE49-F238E27FC236}">
                  <a16:creationId xmlns:a16="http://schemas.microsoft.com/office/drawing/2014/main" xmlns="" id="{3CA6D7F8-ABA6-4A79-A2B9-0E32AB7DADA5}"/>
                </a:ext>
              </a:extLst>
            </p:cNvPr>
            <p:cNvSpPr>
              <a:spLocks noChangeShapeType="1"/>
            </p:cNvSpPr>
            <p:nvPr/>
          </p:nvSpPr>
          <p:spPr bwMode="auto">
            <a:xfrm>
              <a:off x="6002" y="1152"/>
              <a:ext cx="0" cy="2047"/>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19" name="Rectangle 114">
              <a:extLst>
                <a:ext uri="{FF2B5EF4-FFF2-40B4-BE49-F238E27FC236}">
                  <a16:creationId xmlns:a16="http://schemas.microsoft.com/office/drawing/2014/main" xmlns="" id="{D187214F-960F-41CD-B32B-33E6F5DB5C3A}"/>
                </a:ext>
              </a:extLst>
            </p:cNvPr>
            <p:cNvSpPr>
              <a:spLocks noChangeArrowheads="1"/>
            </p:cNvSpPr>
            <p:nvPr/>
          </p:nvSpPr>
          <p:spPr bwMode="auto">
            <a:xfrm>
              <a:off x="6002" y="1152"/>
              <a:ext cx="4" cy="204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0" name="Line 115">
              <a:extLst>
                <a:ext uri="{FF2B5EF4-FFF2-40B4-BE49-F238E27FC236}">
                  <a16:creationId xmlns:a16="http://schemas.microsoft.com/office/drawing/2014/main" xmlns="" id="{D7EF718F-1AA4-4A2E-BE45-5A02C292156E}"/>
                </a:ext>
              </a:extLst>
            </p:cNvPr>
            <p:cNvSpPr>
              <a:spLocks noChangeShapeType="1"/>
            </p:cNvSpPr>
            <p:nvPr/>
          </p:nvSpPr>
          <p:spPr bwMode="auto">
            <a:xfrm>
              <a:off x="3885" y="3193"/>
              <a:ext cx="3267"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21" name="Rectangle 116">
              <a:extLst>
                <a:ext uri="{FF2B5EF4-FFF2-40B4-BE49-F238E27FC236}">
                  <a16:creationId xmlns:a16="http://schemas.microsoft.com/office/drawing/2014/main" xmlns="" id="{4E31F24A-EB87-457F-BBDA-6D92079CBAF0}"/>
                </a:ext>
              </a:extLst>
            </p:cNvPr>
            <p:cNvSpPr>
              <a:spLocks noChangeArrowheads="1"/>
            </p:cNvSpPr>
            <p:nvPr/>
          </p:nvSpPr>
          <p:spPr bwMode="auto">
            <a:xfrm>
              <a:off x="3885" y="3193"/>
              <a:ext cx="3267"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2" name="Line 117">
              <a:extLst>
                <a:ext uri="{FF2B5EF4-FFF2-40B4-BE49-F238E27FC236}">
                  <a16:creationId xmlns:a16="http://schemas.microsoft.com/office/drawing/2014/main" xmlns="" id="{E2AE94EC-8EDA-4EB4-A39A-883E0591E537}"/>
                </a:ext>
              </a:extLst>
            </p:cNvPr>
            <p:cNvSpPr>
              <a:spLocks noChangeShapeType="1"/>
            </p:cNvSpPr>
            <p:nvPr/>
          </p:nvSpPr>
          <p:spPr bwMode="auto">
            <a:xfrm>
              <a:off x="7148" y="1152"/>
              <a:ext cx="0" cy="2047"/>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23" name="Rectangle 118">
              <a:extLst>
                <a:ext uri="{FF2B5EF4-FFF2-40B4-BE49-F238E27FC236}">
                  <a16:creationId xmlns:a16="http://schemas.microsoft.com/office/drawing/2014/main" xmlns="" id="{66D51479-846F-4C63-BE5B-E68F67793F51}"/>
                </a:ext>
              </a:extLst>
            </p:cNvPr>
            <p:cNvSpPr>
              <a:spLocks noChangeArrowheads="1"/>
            </p:cNvSpPr>
            <p:nvPr/>
          </p:nvSpPr>
          <p:spPr bwMode="auto">
            <a:xfrm>
              <a:off x="7148" y="1152"/>
              <a:ext cx="4" cy="204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4" name="Line 119">
              <a:extLst>
                <a:ext uri="{FF2B5EF4-FFF2-40B4-BE49-F238E27FC236}">
                  <a16:creationId xmlns:a16="http://schemas.microsoft.com/office/drawing/2014/main" xmlns="" id="{DE9517CD-E2E7-4C1E-AE03-3BBED01DE302}"/>
                </a:ext>
              </a:extLst>
            </p:cNvPr>
            <p:cNvSpPr>
              <a:spLocks noChangeShapeType="1"/>
            </p:cNvSpPr>
            <p:nvPr/>
          </p:nvSpPr>
          <p:spPr bwMode="auto">
            <a:xfrm>
              <a:off x="528" y="3199"/>
              <a:ext cx="1" cy="1"/>
            </a:xfrm>
            <a:prstGeom prst="line">
              <a:avLst/>
            </a:prstGeom>
            <a:noFill/>
            <a:ln w="0">
              <a:solidFill>
                <a:srgbClr val="D4D4D4"/>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25" name="Rectangle 120">
              <a:extLst>
                <a:ext uri="{FF2B5EF4-FFF2-40B4-BE49-F238E27FC236}">
                  <a16:creationId xmlns:a16="http://schemas.microsoft.com/office/drawing/2014/main" xmlns="" id="{4B383C4C-D74C-4FE3-B5F7-3FF2D29F6833}"/>
                </a:ext>
              </a:extLst>
            </p:cNvPr>
            <p:cNvSpPr>
              <a:spLocks noChangeArrowheads="1"/>
            </p:cNvSpPr>
            <p:nvPr/>
          </p:nvSpPr>
          <p:spPr bwMode="auto">
            <a:xfrm>
              <a:off x="528" y="3199"/>
              <a:ext cx="4" cy="6"/>
            </a:xfrm>
            <a:prstGeom prst="rect">
              <a:avLst/>
            </a:prstGeom>
            <a:solidFill>
              <a:srgbClr val="D4D4D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6" name="Line 121">
              <a:extLst>
                <a:ext uri="{FF2B5EF4-FFF2-40B4-BE49-F238E27FC236}">
                  <a16:creationId xmlns:a16="http://schemas.microsoft.com/office/drawing/2014/main" xmlns="" id="{3FCA5230-92C3-43EC-A8A6-0DE475BA152E}"/>
                </a:ext>
              </a:extLst>
            </p:cNvPr>
            <p:cNvSpPr>
              <a:spLocks noChangeShapeType="1"/>
            </p:cNvSpPr>
            <p:nvPr/>
          </p:nvSpPr>
          <p:spPr bwMode="auto">
            <a:xfrm>
              <a:off x="2915" y="3199"/>
              <a:ext cx="1" cy="1"/>
            </a:xfrm>
            <a:prstGeom prst="line">
              <a:avLst/>
            </a:prstGeom>
            <a:noFill/>
            <a:ln w="0">
              <a:solidFill>
                <a:srgbClr val="D4D4D4"/>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27" name="Rectangle 122">
              <a:extLst>
                <a:ext uri="{FF2B5EF4-FFF2-40B4-BE49-F238E27FC236}">
                  <a16:creationId xmlns:a16="http://schemas.microsoft.com/office/drawing/2014/main" xmlns="" id="{4AE12AF1-8F6B-43E8-8A4D-C717E0BC3E1C}"/>
                </a:ext>
              </a:extLst>
            </p:cNvPr>
            <p:cNvSpPr>
              <a:spLocks noChangeArrowheads="1"/>
            </p:cNvSpPr>
            <p:nvPr/>
          </p:nvSpPr>
          <p:spPr bwMode="auto">
            <a:xfrm>
              <a:off x="2915" y="3199"/>
              <a:ext cx="4" cy="6"/>
            </a:xfrm>
            <a:prstGeom prst="rect">
              <a:avLst/>
            </a:prstGeom>
            <a:solidFill>
              <a:srgbClr val="D4D4D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8" name="Line 123">
              <a:extLst>
                <a:ext uri="{FF2B5EF4-FFF2-40B4-BE49-F238E27FC236}">
                  <a16:creationId xmlns:a16="http://schemas.microsoft.com/office/drawing/2014/main" xmlns="" id="{44575ADD-7F27-4FFD-90F4-F1C828EF34FC}"/>
                </a:ext>
              </a:extLst>
            </p:cNvPr>
            <p:cNvSpPr>
              <a:spLocks noChangeShapeType="1"/>
            </p:cNvSpPr>
            <p:nvPr/>
          </p:nvSpPr>
          <p:spPr bwMode="auto">
            <a:xfrm>
              <a:off x="3881" y="3199"/>
              <a:ext cx="1" cy="1"/>
            </a:xfrm>
            <a:prstGeom prst="line">
              <a:avLst/>
            </a:prstGeom>
            <a:noFill/>
            <a:ln w="0">
              <a:solidFill>
                <a:srgbClr val="D4D4D4"/>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29" name="Rectangle 124">
              <a:extLst>
                <a:ext uri="{FF2B5EF4-FFF2-40B4-BE49-F238E27FC236}">
                  <a16:creationId xmlns:a16="http://schemas.microsoft.com/office/drawing/2014/main" xmlns="" id="{D8D68324-3DDA-469D-A184-A93A2105D638}"/>
                </a:ext>
              </a:extLst>
            </p:cNvPr>
            <p:cNvSpPr>
              <a:spLocks noChangeArrowheads="1"/>
            </p:cNvSpPr>
            <p:nvPr/>
          </p:nvSpPr>
          <p:spPr bwMode="auto">
            <a:xfrm>
              <a:off x="3881" y="3199"/>
              <a:ext cx="4" cy="6"/>
            </a:xfrm>
            <a:prstGeom prst="rect">
              <a:avLst/>
            </a:prstGeom>
            <a:solidFill>
              <a:srgbClr val="D4D4D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0" name="Line 125">
              <a:extLst>
                <a:ext uri="{FF2B5EF4-FFF2-40B4-BE49-F238E27FC236}">
                  <a16:creationId xmlns:a16="http://schemas.microsoft.com/office/drawing/2014/main" xmlns="" id="{274BA5C8-F094-44FB-94F5-856DFEF0C521}"/>
                </a:ext>
              </a:extLst>
            </p:cNvPr>
            <p:cNvSpPr>
              <a:spLocks noChangeShapeType="1"/>
            </p:cNvSpPr>
            <p:nvPr/>
          </p:nvSpPr>
          <p:spPr bwMode="auto">
            <a:xfrm>
              <a:off x="4941" y="3199"/>
              <a:ext cx="1" cy="1"/>
            </a:xfrm>
            <a:prstGeom prst="line">
              <a:avLst/>
            </a:prstGeom>
            <a:noFill/>
            <a:ln w="0">
              <a:solidFill>
                <a:srgbClr val="D4D4D4"/>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31" name="Rectangle 126">
              <a:extLst>
                <a:ext uri="{FF2B5EF4-FFF2-40B4-BE49-F238E27FC236}">
                  <a16:creationId xmlns:a16="http://schemas.microsoft.com/office/drawing/2014/main" xmlns="" id="{5CCA4F99-13EC-4E55-8385-6DF2A26A9666}"/>
                </a:ext>
              </a:extLst>
            </p:cNvPr>
            <p:cNvSpPr>
              <a:spLocks noChangeArrowheads="1"/>
            </p:cNvSpPr>
            <p:nvPr/>
          </p:nvSpPr>
          <p:spPr bwMode="auto">
            <a:xfrm>
              <a:off x="4941" y="3199"/>
              <a:ext cx="4" cy="6"/>
            </a:xfrm>
            <a:prstGeom prst="rect">
              <a:avLst/>
            </a:prstGeom>
            <a:solidFill>
              <a:srgbClr val="D4D4D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2" name="Line 127">
              <a:extLst>
                <a:ext uri="{FF2B5EF4-FFF2-40B4-BE49-F238E27FC236}">
                  <a16:creationId xmlns:a16="http://schemas.microsoft.com/office/drawing/2014/main" xmlns="" id="{1BCB6DEA-CC01-4A0A-A02B-704DED6F9D48}"/>
                </a:ext>
              </a:extLst>
            </p:cNvPr>
            <p:cNvSpPr>
              <a:spLocks noChangeShapeType="1"/>
            </p:cNvSpPr>
            <p:nvPr/>
          </p:nvSpPr>
          <p:spPr bwMode="auto">
            <a:xfrm>
              <a:off x="6002" y="3199"/>
              <a:ext cx="1" cy="1"/>
            </a:xfrm>
            <a:prstGeom prst="line">
              <a:avLst/>
            </a:prstGeom>
            <a:noFill/>
            <a:ln w="0">
              <a:solidFill>
                <a:srgbClr val="D4D4D4"/>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33" name="Rectangle 128">
              <a:extLst>
                <a:ext uri="{FF2B5EF4-FFF2-40B4-BE49-F238E27FC236}">
                  <a16:creationId xmlns:a16="http://schemas.microsoft.com/office/drawing/2014/main" xmlns="" id="{47A96E39-D03D-4AE1-A006-C6881EFBED7C}"/>
                </a:ext>
              </a:extLst>
            </p:cNvPr>
            <p:cNvSpPr>
              <a:spLocks noChangeArrowheads="1"/>
            </p:cNvSpPr>
            <p:nvPr/>
          </p:nvSpPr>
          <p:spPr bwMode="auto">
            <a:xfrm>
              <a:off x="6002" y="3199"/>
              <a:ext cx="4" cy="6"/>
            </a:xfrm>
            <a:prstGeom prst="rect">
              <a:avLst/>
            </a:prstGeom>
            <a:solidFill>
              <a:srgbClr val="D4D4D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4" name="Line 129">
              <a:extLst>
                <a:ext uri="{FF2B5EF4-FFF2-40B4-BE49-F238E27FC236}">
                  <a16:creationId xmlns:a16="http://schemas.microsoft.com/office/drawing/2014/main" xmlns="" id="{820AE083-CDBB-458F-AD53-FE31A01313B8}"/>
                </a:ext>
              </a:extLst>
            </p:cNvPr>
            <p:cNvSpPr>
              <a:spLocks noChangeShapeType="1"/>
            </p:cNvSpPr>
            <p:nvPr/>
          </p:nvSpPr>
          <p:spPr bwMode="auto">
            <a:xfrm>
              <a:off x="7148" y="3199"/>
              <a:ext cx="1" cy="1"/>
            </a:xfrm>
            <a:prstGeom prst="line">
              <a:avLst/>
            </a:prstGeom>
            <a:noFill/>
            <a:ln w="0">
              <a:solidFill>
                <a:srgbClr val="D4D4D4"/>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35" name="Rectangle 130">
              <a:extLst>
                <a:ext uri="{FF2B5EF4-FFF2-40B4-BE49-F238E27FC236}">
                  <a16:creationId xmlns:a16="http://schemas.microsoft.com/office/drawing/2014/main" xmlns="" id="{D687437A-7413-4648-B9DC-424C08E6B63E}"/>
                </a:ext>
              </a:extLst>
            </p:cNvPr>
            <p:cNvSpPr>
              <a:spLocks noChangeArrowheads="1"/>
            </p:cNvSpPr>
            <p:nvPr/>
          </p:nvSpPr>
          <p:spPr bwMode="auto">
            <a:xfrm>
              <a:off x="7148" y="3199"/>
              <a:ext cx="4" cy="6"/>
            </a:xfrm>
            <a:prstGeom prst="rect">
              <a:avLst/>
            </a:prstGeom>
            <a:solidFill>
              <a:srgbClr val="D4D4D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6" name="Line 131">
              <a:extLst>
                <a:ext uri="{FF2B5EF4-FFF2-40B4-BE49-F238E27FC236}">
                  <a16:creationId xmlns:a16="http://schemas.microsoft.com/office/drawing/2014/main" xmlns="" id="{FD6D5E7C-6ABC-40BA-ABE3-86B039CD6023}"/>
                </a:ext>
              </a:extLst>
            </p:cNvPr>
            <p:cNvSpPr>
              <a:spLocks noChangeShapeType="1"/>
            </p:cNvSpPr>
            <p:nvPr/>
          </p:nvSpPr>
          <p:spPr bwMode="auto">
            <a:xfrm>
              <a:off x="7152" y="1146"/>
              <a:ext cx="1" cy="1"/>
            </a:xfrm>
            <a:prstGeom prst="line">
              <a:avLst/>
            </a:prstGeom>
            <a:noFill/>
            <a:ln w="0">
              <a:solidFill>
                <a:srgbClr val="D4D4D4"/>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37" name="Rectangle 132">
              <a:extLst>
                <a:ext uri="{FF2B5EF4-FFF2-40B4-BE49-F238E27FC236}">
                  <a16:creationId xmlns:a16="http://schemas.microsoft.com/office/drawing/2014/main" xmlns="" id="{1E1FC984-D67A-455C-8ABE-EF5DA663D3F0}"/>
                </a:ext>
              </a:extLst>
            </p:cNvPr>
            <p:cNvSpPr>
              <a:spLocks noChangeArrowheads="1"/>
            </p:cNvSpPr>
            <p:nvPr/>
          </p:nvSpPr>
          <p:spPr bwMode="auto">
            <a:xfrm>
              <a:off x="7152" y="1146"/>
              <a:ext cx="4" cy="6"/>
            </a:xfrm>
            <a:prstGeom prst="rect">
              <a:avLst/>
            </a:prstGeom>
            <a:solidFill>
              <a:srgbClr val="D4D4D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8" name="Line 133">
              <a:extLst>
                <a:ext uri="{FF2B5EF4-FFF2-40B4-BE49-F238E27FC236}">
                  <a16:creationId xmlns:a16="http://schemas.microsoft.com/office/drawing/2014/main" xmlns="" id="{BD8B4370-AD18-4BCB-8E23-F68F95D5D549}"/>
                </a:ext>
              </a:extLst>
            </p:cNvPr>
            <p:cNvSpPr>
              <a:spLocks noChangeShapeType="1"/>
            </p:cNvSpPr>
            <p:nvPr/>
          </p:nvSpPr>
          <p:spPr bwMode="auto">
            <a:xfrm>
              <a:off x="7152" y="1461"/>
              <a:ext cx="1" cy="1"/>
            </a:xfrm>
            <a:prstGeom prst="line">
              <a:avLst/>
            </a:prstGeom>
            <a:noFill/>
            <a:ln w="0">
              <a:solidFill>
                <a:srgbClr val="D4D4D4"/>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39" name="Rectangle 134">
              <a:extLst>
                <a:ext uri="{FF2B5EF4-FFF2-40B4-BE49-F238E27FC236}">
                  <a16:creationId xmlns:a16="http://schemas.microsoft.com/office/drawing/2014/main" xmlns="" id="{4F9C4319-7222-4097-BE5A-FCF2EE307691}"/>
                </a:ext>
              </a:extLst>
            </p:cNvPr>
            <p:cNvSpPr>
              <a:spLocks noChangeArrowheads="1"/>
            </p:cNvSpPr>
            <p:nvPr/>
          </p:nvSpPr>
          <p:spPr bwMode="auto">
            <a:xfrm>
              <a:off x="7152" y="1461"/>
              <a:ext cx="4" cy="5"/>
            </a:xfrm>
            <a:prstGeom prst="rect">
              <a:avLst/>
            </a:prstGeom>
            <a:solidFill>
              <a:srgbClr val="D4D4D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0" name="Line 135">
              <a:extLst>
                <a:ext uri="{FF2B5EF4-FFF2-40B4-BE49-F238E27FC236}">
                  <a16:creationId xmlns:a16="http://schemas.microsoft.com/office/drawing/2014/main" xmlns="" id="{69E05575-80FE-4794-88F7-A74A04A33D88}"/>
                </a:ext>
              </a:extLst>
            </p:cNvPr>
            <p:cNvSpPr>
              <a:spLocks noChangeShapeType="1"/>
            </p:cNvSpPr>
            <p:nvPr/>
          </p:nvSpPr>
          <p:spPr bwMode="auto">
            <a:xfrm>
              <a:off x="7152" y="1633"/>
              <a:ext cx="1" cy="1"/>
            </a:xfrm>
            <a:prstGeom prst="line">
              <a:avLst/>
            </a:prstGeom>
            <a:noFill/>
            <a:ln w="0">
              <a:solidFill>
                <a:srgbClr val="D4D4D4"/>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41" name="Rectangle 136">
              <a:extLst>
                <a:ext uri="{FF2B5EF4-FFF2-40B4-BE49-F238E27FC236}">
                  <a16:creationId xmlns:a16="http://schemas.microsoft.com/office/drawing/2014/main" xmlns="" id="{441B03AE-D90D-4F18-9DF7-636C4017E41F}"/>
                </a:ext>
              </a:extLst>
            </p:cNvPr>
            <p:cNvSpPr>
              <a:spLocks noChangeArrowheads="1"/>
            </p:cNvSpPr>
            <p:nvPr/>
          </p:nvSpPr>
          <p:spPr bwMode="auto">
            <a:xfrm>
              <a:off x="7152" y="1633"/>
              <a:ext cx="4" cy="6"/>
            </a:xfrm>
            <a:prstGeom prst="rect">
              <a:avLst/>
            </a:prstGeom>
            <a:solidFill>
              <a:srgbClr val="D4D4D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2" name="Line 137">
              <a:extLst>
                <a:ext uri="{FF2B5EF4-FFF2-40B4-BE49-F238E27FC236}">
                  <a16:creationId xmlns:a16="http://schemas.microsoft.com/office/drawing/2014/main" xmlns="" id="{7678C3ED-52EA-4FF6-8C03-D7E341971498}"/>
                </a:ext>
              </a:extLst>
            </p:cNvPr>
            <p:cNvSpPr>
              <a:spLocks noChangeShapeType="1"/>
            </p:cNvSpPr>
            <p:nvPr/>
          </p:nvSpPr>
          <p:spPr bwMode="auto">
            <a:xfrm>
              <a:off x="7152" y="1805"/>
              <a:ext cx="1" cy="1"/>
            </a:xfrm>
            <a:prstGeom prst="line">
              <a:avLst/>
            </a:prstGeom>
            <a:noFill/>
            <a:ln w="0">
              <a:solidFill>
                <a:srgbClr val="D4D4D4"/>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43" name="Rectangle 138">
              <a:extLst>
                <a:ext uri="{FF2B5EF4-FFF2-40B4-BE49-F238E27FC236}">
                  <a16:creationId xmlns:a16="http://schemas.microsoft.com/office/drawing/2014/main" xmlns="" id="{6D0CB77A-CE62-49EE-BEEF-6659507EE10B}"/>
                </a:ext>
              </a:extLst>
            </p:cNvPr>
            <p:cNvSpPr>
              <a:spLocks noChangeArrowheads="1"/>
            </p:cNvSpPr>
            <p:nvPr/>
          </p:nvSpPr>
          <p:spPr bwMode="auto">
            <a:xfrm>
              <a:off x="7152" y="1805"/>
              <a:ext cx="4" cy="6"/>
            </a:xfrm>
            <a:prstGeom prst="rect">
              <a:avLst/>
            </a:prstGeom>
            <a:solidFill>
              <a:srgbClr val="D4D4D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4" name="Line 139">
              <a:extLst>
                <a:ext uri="{FF2B5EF4-FFF2-40B4-BE49-F238E27FC236}">
                  <a16:creationId xmlns:a16="http://schemas.microsoft.com/office/drawing/2014/main" xmlns="" id="{7F461E44-AB78-4001-B296-D45F33E6BBF5}"/>
                </a:ext>
              </a:extLst>
            </p:cNvPr>
            <p:cNvSpPr>
              <a:spLocks noChangeShapeType="1"/>
            </p:cNvSpPr>
            <p:nvPr/>
          </p:nvSpPr>
          <p:spPr bwMode="auto">
            <a:xfrm>
              <a:off x="7152" y="1977"/>
              <a:ext cx="1" cy="1"/>
            </a:xfrm>
            <a:prstGeom prst="line">
              <a:avLst/>
            </a:prstGeom>
            <a:noFill/>
            <a:ln w="0">
              <a:solidFill>
                <a:srgbClr val="D4D4D4"/>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45" name="Rectangle 140">
              <a:extLst>
                <a:ext uri="{FF2B5EF4-FFF2-40B4-BE49-F238E27FC236}">
                  <a16:creationId xmlns:a16="http://schemas.microsoft.com/office/drawing/2014/main" xmlns="" id="{DB2A9369-CFC6-40F5-ABFE-DF1440D86131}"/>
                </a:ext>
              </a:extLst>
            </p:cNvPr>
            <p:cNvSpPr>
              <a:spLocks noChangeArrowheads="1"/>
            </p:cNvSpPr>
            <p:nvPr/>
          </p:nvSpPr>
          <p:spPr bwMode="auto">
            <a:xfrm>
              <a:off x="7152" y="1977"/>
              <a:ext cx="4" cy="6"/>
            </a:xfrm>
            <a:prstGeom prst="rect">
              <a:avLst/>
            </a:prstGeom>
            <a:solidFill>
              <a:srgbClr val="D4D4D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6" name="Line 141">
              <a:extLst>
                <a:ext uri="{FF2B5EF4-FFF2-40B4-BE49-F238E27FC236}">
                  <a16:creationId xmlns:a16="http://schemas.microsoft.com/office/drawing/2014/main" xmlns="" id="{B298376E-B47B-4461-B051-82915D1BCA94}"/>
                </a:ext>
              </a:extLst>
            </p:cNvPr>
            <p:cNvSpPr>
              <a:spLocks noChangeShapeType="1"/>
            </p:cNvSpPr>
            <p:nvPr/>
          </p:nvSpPr>
          <p:spPr bwMode="auto">
            <a:xfrm>
              <a:off x="7152" y="2149"/>
              <a:ext cx="1" cy="1"/>
            </a:xfrm>
            <a:prstGeom prst="line">
              <a:avLst/>
            </a:prstGeom>
            <a:noFill/>
            <a:ln w="0">
              <a:solidFill>
                <a:srgbClr val="D4D4D4"/>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47" name="Rectangle 142">
              <a:extLst>
                <a:ext uri="{FF2B5EF4-FFF2-40B4-BE49-F238E27FC236}">
                  <a16:creationId xmlns:a16="http://schemas.microsoft.com/office/drawing/2014/main" xmlns="" id="{DBF4FC83-B11E-49CD-A0B5-ED26F8352FCB}"/>
                </a:ext>
              </a:extLst>
            </p:cNvPr>
            <p:cNvSpPr>
              <a:spLocks noChangeArrowheads="1"/>
            </p:cNvSpPr>
            <p:nvPr/>
          </p:nvSpPr>
          <p:spPr bwMode="auto">
            <a:xfrm>
              <a:off x="7152" y="2149"/>
              <a:ext cx="4" cy="6"/>
            </a:xfrm>
            <a:prstGeom prst="rect">
              <a:avLst/>
            </a:prstGeom>
            <a:solidFill>
              <a:srgbClr val="D4D4D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8" name="Line 143">
              <a:extLst>
                <a:ext uri="{FF2B5EF4-FFF2-40B4-BE49-F238E27FC236}">
                  <a16:creationId xmlns:a16="http://schemas.microsoft.com/office/drawing/2014/main" xmlns="" id="{02B6A418-8461-409A-A469-892328F5DFC0}"/>
                </a:ext>
              </a:extLst>
            </p:cNvPr>
            <p:cNvSpPr>
              <a:spLocks noChangeShapeType="1"/>
            </p:cNvSpPr>
            <p:nvPr/>
          </p:nvSpPr>
          <p:spPr bwMode="auto">
            <a:xfrm>
              <a:off x="7152" y="2321"/>
              <a:ext cx="1" cy="1"/>
            </a:xfrm>
            <a:prstGeom prst="line">
              <a:avLst/>
            </a:prstGeom>
            <a:noFill/>
            <a:ln w="0">
              <a:solidFill>
                <a:srgbClr val="D4D4D4"/>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49" name="Rectangle 144">
              <a:extLst>
                <a:ext uri="{FF2B5EF4-FFF2-40B4-BE49-F238E27FC236}">
                  <a16:creationId xmlns:a16="http://schemas.microsoft.com/office/drawing/2014/main" xmlns="" id="{090A9F25-3F10-4B12-B899-55FE13C9CF34}"/>
                </a:ext>
              </a:extLst>
            </p:cNvPr>
            <p:cNvSpPr>
              <a:spLocks noChangeArrowheads="1"/>
            </p:cNvSpPr>
            <p:nvPr/>
          </p:nvSpPr>
          <p:spPr bwMode="auto">
            <a:xfrm>
              <a:off x="7152" y="2321"/>
              <a:ext cx="4" cy="6"/>
            </a:xfrm>
            <a:prstGeom prst="rect">
              <a:avLst/>
            </a:prstGeom>
            <a:solidFill>
              <a:srgbClr val="D4D4D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0" name="Line 145">
              <a:extLst>
                <a:ext uri="{FF2B5EF4-FFF2-40B4-BE49-F238E27FC236}">
                  <a16:creationId xmlns:a16="http://schemas.microsoft.com/office/drawing/2014/main" xmlns="" id="{C9C14CC1-0EB1-4763-B096-9BC109E54D9D}"/>
                </a:ext>
              </a:extLst>
            </p:cNvPr>
            <p:cNvSpPr>
              <a:spLocks noChangeShapeType="1"/>
            </p:cNvSpPr>
            <p:nvPr/>
          </p:nvSpPr>
          <p:spPr bwMode="auto">
            <a:xfrm>
              <a:off x="7152" y="2493"/>
              <a:ext cx="1" cy="1"/>
            </a:xfrm>
            <a:prstGeom prst="line">
              <a:avLst/>
            </a:prstGeom>
            <a:noFill/>
            <a:ln w="0">
              <a:solidFill>
                <a:srgbClr val="D4D4D4"/>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51" name="Rectangle 146">
              <a:extLst>
                <a:ext uri="{FF2B5EF4-FFF2-40B4-BE49-F238E27FC236}">
                  <a16:creationId xmlns:a16="http://schemas.microsoft.com/office/drawing/2014/main" xmlns="" id="{73FF8EC4-8A96-4674-BA50-8744C196D708}"/>
                </a:ext>
              </a:extLst>
            </p:cNvPr>
            <p:cNvSpPr>
              <a:spLocks noChangeArrowheads="1"/>
            </p:cNvSpPr>
            <p:nvPr/>
          </p:nvSpPr>
          <p:spPr bwMode="auto">
            <a:xfrm>
              <a:off x="7152" y="2493"/>
              <a:ext cx="4" cy="6"/>
            </a:xfrm>
            <a:prstGeom prst="rect">
              <a:avLst/>
            </a:prstGeom>
            <a:solidFill>
              <a:srgbClr val="D4D4D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2" name="Line 147">
              <a:extLst>
                <a:ext uri="{FF2B5EF4-FFF2-40B4-BE49-F238E27FC236}">
                  <a16:creationId xmlns:a16="http://schemas.microsoft.com/office/drawing/2014/main" xmlns="" id="{3170B557-3D9D-485F-92BD-850C803BB910}"/>
                </a:ext>
              </a:extLst>
            </p:cNvPr>
            <p:cNvSpPr>
              <a:spLocks noChangeShapeType="1"/>
            </p:cNvSpPr>
            <p:nvPr/>
          </p:nvSpPr>
          <p:spPr bwMode="auto">
            <a:xfrm>
              <a:off x="7152" y="2665"/>
              <a:ext cx="1" cy="1"/>
            </a:xfrm>
            <a:prstGeom prst="line">
              <a:avLst/>
            </a:prstGeom>
            <a:noFill/>
            <a:ln w="0">
              <a:solidFill>
                <a:srgbClr val="D4D4D4"/>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53" name="Rectangle 148">
              <a:extLst>
                <a:ext uri="{FF2B5EF4-FFF2-40B4-BE49-F238E27FC236}">
                  <a16:creationId xmlns:a16="http://schemas.microsoft.com/office/drawing/2014/main" xmlns="" id="{5499DDB7-3F3F-49E6-87A0-1BF428FD6C2D}"/>
                </a:ext>
              </a:extLst>
            </p:cNvPr>
            <p:cNvSpPr>
              <a:spLocks noChangeArrowheads="1"/>
            </p:cNvSpPr>
            <p:nvPr/>
          </p:nvSpPr>
          <p:spPr bwMode="auto">
            <a:xfrm>
              <a:off x="7152" y="2665"/>
              <a:ext cx="4" cy="6"/>
            </a:xfrm>
            <a:prstGeom prst="rect">
              <a:avLst/>
            </a:prstGeom>
            <a:solidFill>
              <a:srgbClr val="D4D4D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4" name="Line 149">
              <a:extLst>
                <a:ext uri="{FF2B5EF4-FFF2-40B4-BE49-F238E27FC236}">
                  <a16:creationId xmlns:a16="http://schemas.microsoft.com/office/drawing/2014/main" xmlns="" id="{1BD419D9-6BF0-427C-A9FF-8CB2D9068481}"/>
                </a:ext>
              </a:extLst>
            </p:cNvPr>
            <p:cNvSpPr>
              <a:spLocks noChangeShapeType="1"/>
            </p:cNvSpPr>
            <p:nvPr/>
          </p:nvSpPr>
          <p:spPr bwMode="auto">
            <a:xfrm>
              <a:off x="7152" y="2837"/>
              <a:ext cx="1" cy="1"/>
            </a:xfrm>
            <a:prstGeom prst="line">
              <a:avLst/>
            </a:prstGeom>
            <a:noFill/>
            <a:ln w="0">
              <a:solidFill>
                <a:srgbClr val="D4D4D4"/>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55" name="Rectangle 150">
              <a:extLst>
                <a:ext uri="{FF2B5EF4-FFF2-40B4-BE49-F238E27FC236}">
                  <a16:creationId xmlns:a16="http://schemas.microsoft.com/office/drawing/2014/main" xmlns="" id="{3A0E3528-3CE6-416D-B33A-9BE4E7A685C5}"/>
                </a:ext>
              </a:extLst>
            </p:cNvPr>
            <p:cNvSpPr>
              <a:spLocks noChangeArrowheads="1"/>
            </p:cNvSpPr>
            <p:nvPr/>
          </p:nvSpPr>
          <p:spPr bwMode="auto">
            <a:xfrm>
              <a:off x="7152" y="2837"/>
              <a:ext cx="4" cy="6"/>
            </a:xfrm>
            <a:prstGeom prst="rect">
              <a:avLst/>
            </a:prstGeom>
            <a:solidFill>
              <a:srgbClr val="D4D4D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6" name="Line 151">
              <a:extLst>
                <a:ext uri="{FF2B5EF4-FFF2-40B4-BE49-F238E27FC236}">
                  <a16:creationId xmlns:a16="http://schemas.microsoft.com/office/drawing/2014/main" xmlns="" id="{2E78F081-B7B7-4CC8-AEB5-F68A2430A410}"/>
                </a:ext>
              </a:extLst>
            </p:cNvPr>
            <p:cNvSpPr>
              <a:spLocks noChangeShapeType="1"/>
            </p:cNvSpPr>
            <p:nvPr/>
          </p:nvSpPr>
          <p:spPr bwMode="auto">
            <a:xfrm>
              <a:off x="7152" y="3015"/>
              <a:ext cx="1" cy="1"/>
            </a:xfrm>
            <a:prstGeom prst="line">
              <a:avLst/>
            </a:prstGeom>
            <a:noFill/>
            <a:ln w="0">
              <a:solidFill>
                <a:srgbClr val="D4D4D4"/>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57" name="Rectangle 152">
              <a:extLst>
                <a:ext uri="{FF2B5EF4-FFF2-40B4-BE49-F238E27FC236}">
                  <a16:creationId xmlns:a16="http://schemas.microsoft.com/office/drawing/2014/main" xmlns="" id="{4727675C-CBAA-4155-AA98-79101609DBF6}"/>
                </a:ext>
              </a:extLst>
            </p:cNvPr>
            <p:cNvSpPr>
              <a:spLocks noChangeArrowheads="1"/>
            </p:cNvSpPr>
            <p:nvPr/>
          </p:nvSpPr>
          <p:spPr bwMode="auto">
            <a:xfrm>
              <a:off x="7152" y="3015"/>
              <a:ext cx="4" cy="6"/>
            </a:xfrm>
            <a:prstGeom prst="rect">
              <a:avLst/>
            </a:prstGeom>
            <a:solidFill>
              <a:srgbClr val="D4D4D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8" name="Line 153">
              <a:extLst>
                <a:ext uri="{FF2B5EF4-FFF2-40B4-BE49-F238E27FC236}">
                  <a16:creationId xmlns:a16="http://schemas.microsoft.com/office/drawing/2014/main" xmlns="" id="{A552E480-2223-410D-B0CF-1CF71CE04923}"/>
                </a:ext>
              </a:extLst>
            </p:cNvPr>
            <p:cNvSpPr>
              <a:spLocks noChangeShapeType="1"/>
            </p:cNvSpPr>
            <p:nvPr/>
          </p:nvSpPr>
          <p:spPr bwMode="auto">
            <a:xfrm>
              <a:off x="7152" y="3193"/>
              <a:ext cx="1" cy="1"/>
            </a:xfrm>
            <a:prstGeom prst="line">
              <a:avLst/>
            </a:prstGeom>
            <a:noFill/>
            <a:ln w="0">
              <a:solidFill>
                <a:srgbClr val="D4D4D4"/>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59" name="Rectangle 154">
              <a:extLst>
                <a:ext uri="{FF2B5EF4-FFF2-40B4-BE49-F238E27FC236}">
                  <a16:creationId xmlns:a16="http://schemas.microsoft.com/office/drawing/2014/main" xmlns="" id="{CAB1E6C5-64D7-4FF5-B63F-5773486FAD65}"/>
                </a:ext>
              </a:extLst>
            </p:cNvPr>
            <p:cNvSpPr>
              <a:spLocks noChangeArrowheads="1"/>
            </p:cNvSpPr>
            <p:nvPr/>
          </p:nvSpPr>
          <p:spPr bwMode="auto">
            <a:xfrm>
              <a:off x="7152" y="3193"/>
              <a:ext cx="4" cy="6"/>
            </a:xfrm>
            <a:prstGeom prst="rect">
              <a:avLst/>
            </a:prstGeom>
            <a:solidFill>
              <a:srgbClr val="D4D4D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spTree>
    <p:extLst>
      <p:ext uri="{BB962C8B-B14F-4D97-AF65-F5344CB8AC3E}">
        <p14:creationId xmlns:p14="http://schemas.microsoft.com/office/powerpoint/2010/main" xmlns="" val="1625716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FF726A-95AE-6B41-97AB-D94A4BA786EF}" type="slidenum">
              <a:rPr lang="en-US" smtClean="0"/>
              <a:pPr/>
              <a:t>26</a:t>
            </a:fld>
            <a:endParaRPr lang="en-US" dirty="0"/>
          </a:p>
        </p:txBody>
      </p:sp>
      <p:sp>
        <p:nvSpPr>
          <p:cNvPr id="4" name="Rectangle 3"/>
          <p:cNvSpPr/>
          <p:nvPr/>
        </p:nvSpPr>
        <p:spPr>
          <a:xfrm>
            <a:off x="506897" y="819835"/>
            <a:ext cx="9899374" cy="369332"/>
          </a:xfrm>
          <a:prstGeom prst="rect">
            <a:avLst/>
          </a:prstGeom>
        </p:spPr>
        <p:txBody>
          <a:bodyPr wrap="square">
            <a:spAutoFit/>
          </a:bodyPr>
          <a:lstStyle/>
          <a:p>
            <a:r>
              <a:rPr lang="en-ZA" b="1" dirty="0">
                <a:solidFill>
                  <a:prstClr val="black"/>
                </a:solidFill>
                <a:latin typeface="Arial" panose="020B0604020202020204" pitchFamily="34" charset="0"/>
                <a:cs typeface="Arial" panose="020B0604020202020204" pitchFamily="34" charset="0"/>
              </a:rPr>
              <a:t>PROVINCES RECEIVING HIGH CALLS VOLUMES (1 JANUARY – 31 MARCH 2022) </a:t>
            </a:r>
            <a:endParaRPr lang="en-ZA" dirty="0"/>
          </a:p>
        </p:txBody>
      </p:sp>
      <p:graphicFrame>
        <p:nvGraphicFramePr>
          <p:cNvPr id="5" name="Table 4">
            <a:extLst>
              <a:ext uri="{FF2B5EF4-FFF2-40B4-BE49-F238E27FC236}">
                <a16:creationId xmlns:a16="http://schemas.microsoft.com/office/drawing/2014/main" xmlns="" id="{B7198FAB-21BF-4901-8D11-39F1052BB5EA}"/>
              </a:ext>
            </a:extLst>
          </p:cNvPr>
          <p:cNvGraphicFramePr>
            <a:graphicFrameLocks noGrp="1"/>
          </p:cNvGraphicFramePr>
          <p:nvPr>
            <p:extLst>
              <p:ext uri="{D42A27DB-BD31-4B8C-83A1-F6EECF244321}">
                <p14:modId xmlns:p14="http://schemas.microsoft.com/office/powerpoint/2010/main" xmlns="" val="805748663"/>
              </p:ext>
            </p:extLst>
          </p:nvPr>
        </p:nvGraphicFramePr>
        <p:xfrm>
          <a:off x="971282" y="2375555"/>
          <a:ext cx="8785460" cy="3544479"/>
        </p:xfrm>
        <a:graphic>
          <a:graphicData uri="http://schemas.openxmlformats.org/drawingml/2006/table">
            <a:tbl>
              <a:tblPr firstRow="1" firstCol="1" bandRow="1">
                <a:tableStyleId>{5C22544A-7EE6-4342-B048-85BDC9FD1C3A}</a:tableStyleId>
              </a:tblPr>
              <a:tblGrid>
                <a:gridCol w="2231329">
                  <a:extLst>
                    <a:ext uri="{9D8B030D-6E8A-4147-A177-3AD203B41FA5}">
                      <a16:colId xmlns:a16="http://schemas.microsoft.com/office/drawing/2014/main" xmlns="" val="4191846953"/>
                    </a:ext>
                  </a:extLst>
                </a:gridCol>
                <a:gridCol w="1188219">
                  <a:extLst>
                    <a:ext uri="{9D8B030D-6E8A-4147-A177-3AD203B41FA5}">
                      <a16:colId xmlns:a16="http://schemas.microsoft.com/office/drawing/2014/main" xmlns="" val="1248302910"/>
                    </a:ext>
                  </a:extLst>
                </a:gridCol>
                <a:gridCol w="1639321">
                  <a:extLst>
                    <a:ext uri="{9D8B030D-6E8A-4147-A177-3AD203B41FA5}">
                      <a16:colId xmlns:a16="http://schemas.microsoft.com/office/drawing/2014/main" xmlns="" val="445008016"/>
                    </a:ext>
                  </a:extLst>
                </a:gridCol>
                <a:gridCol w="1639321">
                  <a:extLst>
                    <a:ext uri="{9D8B030D-6E8A-4147-A177-3AD203B41FA5}">
                      <a16:colId xmlns:a16="http://schemas.microsoft.com/office/drawing/2014/main" xmlns="" val="506754259"/>
                    </a:ext>
                  </a:extLst>
                </a:gridCol>
                <a:gridCol w="2087270">
                  <a:extLst>
                    <a:ext uri="{9D8B030D-6E8A-4147-A177-3AD203B41FA5}">
                      <a16:colId xmlns:a16="http://schemas.microsoft.com/office/drawing/2014/main" xmlns="" val="2065225114"/>
                    </a:ext>
                  </a:extLst>
                </a:gridCol>
              </a:tblGrid>
              <a:tr h="938244">
                <a:tc>
                  <a:txBody>
                    <a:bodyPr/>
                    <a:lstStyle/>
                    <a:p>
                      <a:pPr algn="ctr">
                        <a:lnSpc>
                          <a:spcPct val="107000"/>
                        </a:lnSpc>
                        <a:spcAft>
                          <a:spcPts val="0"/>
                        </a:spcAft>
                      </a:pPr>
                      <a:r>
                        <a:rPr lang="en-ZA" sz="1600">
                          <a:effectLst/>
                        </a:rPr>
                        <a:t>Province</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a:effectLst/>
                        </a:rPr>
                        <a:t>No. of calls logged</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a:effectLst/>
                        </a:rPr>
                        <a:t>Resolved calls</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a:effectLst/>
                        </a:rPr>
                        <a:t>Open</a:t>
                      </a:r>
                      <a:br>
                        <a:rPr lang="en-ZA" sz="1600">
                          <a:effectLst/>
                        </a:rPr>
                      </a:br>
                      <a:r>
                        <a:rPr lang="en-ZA" sz="1600">
                          <a:effectLst/>
                        </a:rPr>
                        <a:t> calls</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a:effectLst/>
                        </a:rPr>
                        <a:t>Resolved </a:t>
                      </a:r>
                    </a:p>
                    <a:p>
                      <a:pPr algn="ctr">
                        <a:lnSpc>
                          <a:spcPct val="107000"/>
                        </a:lnSpc>
                        <a:spcAft>
                          <a:spcPts val="0"/>
                        </a:spcAft>
                      </a:pPr>
                      <a:r>
                        <a:rPr lang="en-ZA" sz="1600">
                          <a:effectLst/>
                        </a:rPr>
                        <a:t>%</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195601429"/>
                  </a:ext>
                </a:extLst>
              </a:tr>
              <a:tr h="521247">
                <a:tc>
                  <a:txBody>
                    <a:bodyPr/>
                    <a:lstStyle/>
                    <a:p>
                      <a:pPr>
                        <a:lnSpc>
                          <a:spcPct val="107000"/>
                        </a:lnSpc>
                        <a:spcAft>
                          <a:spcPts val="0"/>
                        </a:spcAft>
                      </a:pPr>
                      <a:r>
                        <a:rPr lang="en-ZA" sz="1600">
                          <a:effectLst/>
                        </a:rPr>
                        <a:t>Gauteng</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266</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97</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169</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36</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610251113"/>
                  </a:ext>
                </a:extLst>
              </a:tr>
              <a:tr h="521247">
                <a:tc>
                  <a:txBody>
                    <a:bodyPr/>
                    <a:lstStyle/>
                    <a:p>
                      <a:pPr>
                        <a:lnSpc>
                          <a:spcPct val="107000"/>
                        </a:lnSpc>
                        <a:spcAft>
                          <a:spcPts val="0"/>
                        </a:spcAft>
                      </a:pPr>
                      <a:r>
                        <a:rPr lang="en-ZA" sz="1600">
                          <a:effectLst/>
                        </a:rPr>
                        <a:t>KwaZulu Natal</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59</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5</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54</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8</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925208657"/>
                  </a:ext>
                </a:extLst>
              </a:tr>
              <a:tr h="521247">
                <a:tc>
                  <a:txBody>
                    <a:bodyPr/>
                    <a:lstStyle/>
                    <a:p>
                      <a:pPr>
                        <a:lnSpc>
                          <a:spcPct val="107000"/>
                        </a:lnSpc>
                        <a:spcAft>
                          <a:spcPts val="0"/>
                        </a:spcAft>
                      </a:pPr>
                      <a:r>
                        <a:rPr lang="en-ZA" sz="1600">
                          <a:effectLst/>
                        </a:rPr>
                        <a:t>Eastern Cape</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54</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54</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795241352"/>
                  </a:ext>
                </a:extLst>
              </a:tr>
              <a:tr h="521247">
                <a:tc>
                  <a:txBody>
                    <a:bodyPr/>
                    <a:lstStyle/>
                    <a:p>
                      <a:pPr>
                        <a:lnSpc>
                          <a:spcPct val="107000"/>
                        </a:lnSpc>
                        <a:spcAft>
                          <a:spcPts val="0"/>
                        </a:spcAft>
                      </a:pPr>
                      <a:r>
                        <a:rPr lang="en-ZA" sz="1600">
                          <a:effectLst/>
                        </a:rPr>
                        <a:t>Free State</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47</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34</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13</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72</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642941870"/>
                  </a:ext>
                </a:extLst>
              </a:tr>
              <a:tr h="521247">
                <a:tc>
                  <a:txBody>
                    <a:bodyPr/>
                    <a:lstStyle/>
                    <a:p>
                      <a:pPr>
                        <a:lnSpc>
                          <a:spcPct val="107000"/>
                        </a:lnSpc>
                        <a:spcAft>
                          <a:spcPts val="0"/>
                        </a:spcAft>
                      </a:pPr>
                      <a:r>
                        <a:rPr lang="en-ZA" sz="1600">
                          <a:effectLst/>
                        </a:rPr>
                        <a:t>Mpumalanga</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37</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2</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dirty="0">
                          <a:effectLst/>
                        </a:rPr>
                        <a:t>35</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dirty="0">
                          <a:effectLst/>
                        </a:rPr>
                        <a:t>5</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596285149"/>
                  </a:ext>
                </a:extLst>
              </a:tr>
            </a:tbl>
          </a:graphicData>
        </a:graphic>
      </p:graphicFrame>
      <p:sp>
        <p:nvSpPr>
          <p:cNvPr id="6" name="Rectangle 1">
            <a:extLst>
              <a:ext uri="{FF2B5EF4-FFF2-40B4-BE49-F238E27FC236}">
                <a16:creationId xmlns:a16="http://schemas.microsoft.com/office/drawing/2014/main" xmlns="" id="{2D7198B7-CBD2-45FD-9E42-C6C5B3FE3B8C}"/>
              </a:ext>
            </a:extLst>
          </p:cNvPr>
          <p:cNvSpPr>
            <a:spLocks noChangeArrowheads="1"/>
          </p:cNvSpPr>
          <p:nvPr/>
        </p:nvSpPr>
        <p:spPr bwMode="auto">
          <a:xfrm>
            <a:off x="971600" y="1904323"/>
            <a:ext cx="4638386"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400" b="1" i="0" u="none" strike="noStrike" cap="none" normalizeH="0" baseline="0" dirty="0">
                <a:ln>
                  <a:noFill/>
                </a:ln>
                <a:solidFill>
                  <a:srgbClr val="44546A"/>
                </a:solidFill>
                <a:effectLst/>
                <a:latin typeface="Arial" panose="020B0604020202020204" pitchFamily="34" charset="0"/>
                <a:ea typeface="Calibri" panose="020F0502020204030204" pitchFamily="34" charset="0"/>
                <a:cs typeface="Arial" panose="020B0604020202020204" pitchFamily="34" charset="0"/>
              </a:rPr>
              <a:t>T</a:t>
            </a:r>
            <a:r>
              <a:rPr kumimoji="0" lang="en-ZA" altLang="en-US" sz="1400" b="1" i="0" u="none" strike="noStrike" cap="none" normalizeH="0" baseline="0" dirty="0" bmk="">
                <a:ln>
                  <a:noFill/>
                </a:ln>
                <a:solidFill>
                  <a:srgbClr val="44546A"/>
                </a:solidFill>
                <a:effectLst/>
                <a:latin typeface="Arial" panose="020B0604020202020204" pitchFamily="34" charset="0"/>
                <a:ea typeface="Calibri" panose="020F0502020204030204" pitchFamily="34" charset="0"/>
                <a:cs typeface="Arial" panose="020B0604020202020204" pitchFamily="34" charset="0"/>
              </a:rPr>
              <a:t>able </a:t>
            </a:r>
            <a:r>
              <a:rPr kumimoji="0" lang="en-ZA" altLang="en-US" sz="1400" b="1" i="0" u="none" strike="noStrike" cap="none" normalizeH="0" baseline="0" dirty="0" bmk="_Toc72923379">
                <a:ln>
                  <a:noFill/>
                </a:ln>
                <a:solidFill>
                  <a:srgbClr val="44546A"/>
                </a:solidFill>
                <a:effectLst/>
                <a:latin typeface="Arial" panose="020B0604020202020204" pitchFamily="34" charset="0"/>
                <a:ea typeface="Calibri" panose="020F0502020204030204" pitchFamily="34" charset="0"/>
                <a:cs typeface="Arial" panose="020B0604020202020204" pitchFamily="34" charset="0"/>
              </a:rPr>
              <a:t>5: Top 5 provinces receiving high call volumes</a:t>
            </a:r>
            <a:endParaRPr kumimoji="0" lang="en-ZA" altLang="en-US"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916005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000" b="1" dirty="0">
                <a:solidFill>
                  <a:prstClr val="black"/>
                </a:solidFill>
                <a:latin typeface="Arial" panose="020B0604020202020204" pitchFamily="34" charset="0"/>
                <a:cs typeface="Arial" panose="020B0604020202020204" pitchFamily="34" charset="0"/>
              </a:rPr>
              <a:t>BEST PERFORMING PROROVINCES (1JANUARY – 31 MARCH 2022) PROVINCES</a:t>
            </a:r>
            <a:endParaRPr lang="en-ZA" sz="2000" dirty="0"/>
          </a:p>
        </p:txBody>
      </p:sp>
      <p:sp>
        <p:nvSpPr>
          <p:cNvPr id="4" name="Slide Number Placeholder 3"/>
          <p:cNvSpPr>
            <a:spLocks noGrp="1"/>
          </p:cNvSpPr>
          <p:nvPr>
            <p:ph type="sldNum" sz="quarter" idx="12"/>
          </p:nvPr>
        </p:nvSpPr>
        <p:spPr/>
        <p:txBody>
          <a:bodyPr/>
          <a:lstStyle/>
          <a:p>
            <a:fld id="{95FF726A-95AE-6B41-97AB-D94A4BA786EF}" type="slidenum">
              <a:rPr lang="en-US" smtClean="0"/>
              <a:pPr/>
              <a:t>27</a:t>
            </a:fld>
            <a:endParaRPr lang="en-US"/>
          </a:p>
        </p:txBody>
      </p:sp>
      <p:graphicFrame>
        <p:nvGraphicFramePr>
          <p:cNvPr id="6" name="Content Placeholder 5">
            <a:extLst>
              <a:ext uri="{FF2B5EF4-FFF2-40B4-BE49-F238E27FC236}">
                <a16:creationId xmlns:a16="http://schemas.microsoft.com/office/drawing/2014/main" xmlns="" id="{98EB9E34-8FCD-463E-87FF-E89CA2CF1C81}"/>
              </a:ext>
            </a:extLst>
          </p:cNvPr>
          <p:cNvGraphicFramePr>
            <a:graphicFrameLocks noGrp="1"/>
          </p:cNvGraphicFramePr>
          <p:nvPr>
            <p:ph idx="1"/>
            <p:extLst>
              <p:ext uri="{D42A27DB-BD31-4B8C-83A1-F6EECF244321}">
                <p14:modId xmlns:p14="http://schemas.microsoft.com/office/powerpoint/2010/main" xmlns="" val="541570287"/>
              </p:ext>
            </p:extLst>
          </p:nvPr>
        </p:nvGraphicFramePr>
        <p:xfrm>
          <a:off x="958384" y="2003025"/>
          <a:ext cx="8119629" cy="2107063"/>
        </p:xfrm>
        <a:graphic>
          <a:graphicData uri="http://schemas.openxmlformats.org/drawingml/2006/table">
            <a:tbl>
              <a:tblPr firstRow="1" firstCol="1" bandRow="1">
                <a:tableStyleId>{5C22544A-7EE6-4342-B048-85BDC9FD1C3A}</a:tableStyleId>
              </a:tblPr>
              <a:tblGrid>
                <a:gridCol w="1917909">
                  <a:extLst>
                    <a:ext uri="{9D8B030D-6E8A-4147-A177-3AD203B41FA5}">
                      <a16:colId xmlns:a16="http://schemas.microsoft.com/office/drawing/2014/main" xmlns="" val="405678695"/>
                    </a:ext>
                  </a:extLst>
                </a:gridCol>
                <a:gridCol w="1402449">
                  <a:extLst>
                    <a:ext uri="{9D8B030D-6E8A-4147-A177-3AD203B41FA5}">
                      <a16:colId xmlns:a16="http://schemas.microsoft.com/office/drawing/2014/main" xmlns="" val="3270049353"/>
                    </a:ext>
                  </a:extLst>
                </a:gridCol>
                <a:gridCol w="1509499">
                  <a:extLst>
                    <a:ext uri="{9D8B030D-6E8A-4147-A177-3AD203B41FA5}">
                      <a16:colId xmlns:a16="http://schemas.microsoft.com/office/drawing/2014/main" xmlns="" val="1822052528"/>
                    </a:ext>
                  </a:extLst>
                </a:gridCol>
                <a:gridCol w="1551779">
                  <a:extLst>
                    <a:ext uri="{9D8B030D-6E8A-4147-A177-3AD203B41FA5}">
                      <a16:colId xmlns:a16="http://schemas.microsoft.com/office/drawing/2014/main" xmlns="" val="663212855"/>
                    </a:ext>
                  </a:extLst>
                </a:gridCol>
                <a:gridCol w="1737993">
                  <a:extLst>
                    <a:ext uri="{9D8B030D-6E8A-4147-A177-3AD203B41FA5}">
                      <a16:colId xmlns:a16="http://schemas.microsoft.com/office/drawing/2014/main" xmlns="" val="2437764259"/>
                    </a:ext>
                  </a:extLst>
                </a:gridCol>
              </a:tblGrid>
              <a:tr h="1065667">
                <a:tc>
                  <a:txBody>
                    <a:bodyPr/>
                    <a:lstStyle/>
                    <a:p>
                      <a:pPr algn="ctr">
                        <a:lnSpc>
                          <a:spcPct val="107000"/>
                        </a:lnSpc>
                        <a:spcAft>
                          <a:spcPts val="0"/>
                        </a:spcAft>
                      </a:pPr>
                      <a:r>
                        <a:rPr lang="en-ZA" sz="1800">
                          <a:effectLst/>
                        </a:rPr>
                        <a:t>Provinces</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800" dirty="0">
                          <a:effectLst/>
                        </a:rPr>
                        <a:t>No. of calls logged</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800">
                          <a:effectLst/>
                        </a:rPr>
                        <a:t>Resolved calls</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800">
                          <a:effectLst/>
                        </a:rPr>
                        <a:t>Open calls</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800" dirty="0">
                          <a:effectLst/>
                        </a:rPr>
                        <a:t>Performance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533176541"/>
                  </a:ext>
                </a:extLst>
              </a:tr>
              <a:tr h="520698">
                <a:tc>
                  <a:txBody>
                    <a:bodyPr/>
                    <a:lstStyle/>
                    <a:p>
                      <a:pPr>
                        <a:lnSpc>
                          <a:spcPct val="107000"/>
                        </a:lnSpc>
                        <a:spcAft>
                          <a:spcPts val="0"/>
                        </a:spcAft>
                      </a:pPr>
                      <a:r>
                        <a:rPr lang="en-ZA" sz="1400" dirty="0">
                          <a:effectLst/>
                        </a:rPr>
                        <a:t>Northern Cape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b="1" dirty="0">
                          <a:effectLst/>
                        </a:rPr>
                        <a:t>9</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b="1">
                          <a:effectLst/>
                        </a:rPr>
                        <a:t>9</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b="1" dirty="0">
                          <a:effectLst/>
                        </a:rPr>
                        <a:t>100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462649008"/>
                  </a:ext>
                </a:extLst>
              </a:tr>
              <a:tr h="520698">
                <a:tc>
                  <a:txBody>
                    <a:bodyPr/>
                    <a:lstStyle/>
                    <a:p>
                      <a:pPr>
                        <a:lnSpc>
                          <a:spcPct val="107000"/>
                        </a:lnSpc>
                        <a:spcAft>
                          <a:spcPts val="0"/>
                        </a:spcAft>
                      </a:pPr>
                      <a:r>
                        <a:rPr lang="en-ZA" sz="1400" dirty="0">
                          <a:effectLst/>
                        </a:rPr>
                        <a:t>Free Cape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b="1" dirty="0">
                          <a:effectLst/>
                        </a:rPr>
                        <a:t>47</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b="1" dirty="0">
                          <a:effectLst/>
                        </a:rPr>
                        <a:t>34</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b="1">
                          <a:effectLst/>
                        </a:rPr>
                        <a:t>13</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b="1" dirty="0">
                          <a:effectLst/>
                        </a:rPr>
                        <a:t>72</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800767639"/>
                  </a:ext>
                </a:extLst>
              </a:tr>
            </a:tbl>
          </a:graphicData>
        </a:graphic>
      </p:graphicFrame>
      <p:sp>
        <p:nvSpPr>
          <p:cNvPr id="7" name="Rectangle 1">
            <a:extLst>
              <a:ext uri="{FF2B5EF4-FFF2-40B4-BE49-F238E27FC236}">
                <a16:creationId xmlns:a16="http://schemas.microsoft.com/office/drawing/2014/main" xmlns="" id="{5BA916C2-C23D-4744-809F-FF6DB9AF131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900" b="1"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a:t>
            </a:r>
            <a:r>
              <a:rPr kumimoji="0" lang="en-ZA" altLang="en-US" sz="900" b="1" i="0" u="none" strike="noStrike" cap="none" normalizeH="0" baseline="0" bmk="">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able </a:t>
            </a:r>
            <a:r>
              <a:rPr kumimoji="0" lang="en-ZA" altLang="en-US" sz="900" b="1" i="0" u="none" strike="noStrike" cap="none" normalizeH="0" baseline="0" bmk="_Toc7292338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6: Best performing provinces</a:t>
            </a:r>
            <a:endParaRPr kumimoji="0" lang="en-ZA"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4118939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FF726A-95AE-6B41-97AB-D94A4BA786EF}" type="slidenum">
              <a:rPr lang="en-US" smtClean="0"/>
              <a:pPr/>
              <a:t>28</a:t>
            </a:fld>
            <a:endParaRPr lang="en-US"/>
          </a:p>
        </p:txBody>
      </p:sp>
      <p:graphicFrame>
        <p:nvGraphicFramePr>
          <p:cNvPr id="3" name="Chart 2"/>
          <p:cNvGraphicFramePr/>
          <p:nvPr>
            <p:extLst>
              <p:ext uri="{D42A27DB-BD31-4B8C-83A1-F6EECF244321}">
                <p14:modId xmlns:p14="http://schemas.microsoft.com/office/powerpoint/2010/main" xmlns="" val="597890413"/>
              </p:ext>
            </p:extLst>
          </p:nvPr>
        </p:nvGraphicFramePr>
        <p:xfrm>
          <a:off x="581891" y="1191568"/>
          <a:ext cx="8439561" cy="476816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434108" y="667435"/>
            <a:ext cx="11240655" cy="369332"/>
          </a:xfrm>
          <a:prstGeom prst="rect">
            <a:avLst/>
          </a:prstGeom>
        </p:spPr>
        <p:txBody>
          <a:bodyPr wrap="square">
            <a:spAutoFit/>
          </a:bodyPr>
          <a:lstStyle/>
          <a:p>
            <a:r>
              <a:rPr lang="en-ZA" b="1" dirty="0">
                <a:solidFill>
                  <a:prstClr val="black"/>
                </a:solidFill>
                <a:latin typeface="Arial" panose="020B0604020202020204" pitchFamily="34" charset="0"/>
                <a:cs typeface="Arial" panose="020B0604020202020204" pitchFamily="34" charset="0"/>
              </a:rPr>
              <a:t>NATIONAL OVERVIEW OF TOP 10 BEST PERFORMING DEPTS.  (1 JANUARY – 31 MARCH 2022) </a:t>
            </a:r>
            <a:endParaRPr lang="en-ZA" dirty="0"/>
          </a:p>
        </p:txBody>
      </p:sp>
      <p:graphicFrame>
        <p:nvGraphicFramePr>
          <p:cNvPr id="4" name="Table 3">
            <a:extLst>
              <a:ext uri="{FF2B5EF4-FFF2-40B4-BE49-F238E27FC236}">
                <a16:creationId xmlns:a16="http://schemas.microsoft.com/office/drawing/2014/main" xmlns="" id="{636D0B97-2AA0-4F9B-AD64-4850DC329600}"/>
              </a:ext>
            </a:extLst>
          </p:cNvPr>
          <p:cNvGraphicFramePr>
            <a:graphicFrameLocks noGrp="1"/>
          </p:cNvGraphicFramePr>
          <p:nvPr>
            <p:extLst>
              <p:ext uri="{D42A27DB-BD31-4B8C-83A1-F6EECF244321}">
                <p14:modId xmlns:p14="http://schemas.microsoft.com/office/powerpoint/2010/main" xmlns="" val="4215282663"/>
              </p:ext>
            </p:extLst>
          </p:nvPr>
        </p:nvGraphicFramePr>
        <p:xfrm>
          <a:off x="667200" y="2046943"/>
          <a:ext cx="8791431" cy="4142533"/>
        </p:xfrm>
        <a:graphic>
          <a:graphicData uri="http://schemas.openxmlformats.org/drawingml/2006/table">
            <a:tbl>
              <a:tblPr firstRow="1" firstCol="1" bandRow="1">
                <a:tableStyleId>{5C22544A-7EE6-4342-B048-85BDC9FD1C3A}</a:tableStyleId>
              </a:tblPr>
              <a:tblGrid>
                <a:gridCol w="3844789">
                  <a:extLst>
                    <a:ext uri="{9D8B030D-6E8A-4147-A177-3AD203B41FA5}">
                      <a16:colId xmlns:a16="http://schemas.microsoft.com/office/drawing/2014/main" xmlns="" val="4196065729"/>
                    </a:ext>
                  </a:extLst>
                </a:gridCol>
                <a:gridCol w="1269570">
                  <a:extLst>
                    <a:ext uri="{9D8B030D-6E8A-4147-A177-3AD203B41FA5}">
                      <a16:colId xmlns:a16="http://schemas.microsoft.com/office/drawing/2014/main" xmlns="" val="2732780371"/>
                    </a:ext>
                  </a:extLst>
                </a:gridCol>
                <a:gridCol w="1262744">
                  <a:extLst>
                    <a:ext uri="{9D8B030D-6E8A-4147-A177-3AD203B41FA5}">
                      <a16:colId xmlns:a16="http://schemas.microsoft.com/office/drawing/2014/main" xmlns="" val="993258196"/>
                    </a:ext>
                  </a:extLst>
                </a:gridCol>
                <a:gridCol w="1340752">
                  <a:extLst>
                    <a:ext uri="{9D8B030D-6E8A-4147-A177-3AD203B41FA5}">
                      <a16:colId xmlns:a16="http://schemas.microsoft.com/office/drawing/2014/main" xmlns="" val="550636073"/>
                    </a:ext>
                  </a:extLst>
                </a:gridCol>
                <a:gridCol w="1073576">
                  <a:extLst>
                    <a:ext uri="{9D8B030D-6E8A-4147-A177-3AD203B41FA5}">
                      <a16:colId xmlns:a16="http://schemas.microsoft.com/office/drawing/2014/main" xmlns="" val="2605806468"/>
                    </a:ext>
                  </a:extLst>
                </a:gridCol>
              </a:tblGrid>
              <a:tr h="876826">
                <a:tc>
                  <a:txBody>
                    <a:bodyPr/>
                    <a:lstStyle/>
                    <a:p>
                      <a:pPr algn="ctr">
                        <a:lnSpc>
                          <a:spcPct val="107000"/>
                        </a:lnSpc>
                        <a:spcAft>
                          <a:spcPts val="0"/>
                        </a:spcAft>
                      </a:pPr>
                      <a:r>
                        <a:rPr lang="en-ZA" sz="1600">
                          <a:effectLst/>
                        </a:rPr>
                        <a:t>Department</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No. of calls logged Q4</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Resolved Calls Q4</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Open Calls Q4</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YTD </a:t>
                      </a:r>
                      <a:br>
                        <a:rPr lang="en-ZA" sz="1600">
                          <a:effectLst/>
                        </a:rPr>
                      </a:br>
                      <a:r>
                        <a:rPr lang="en-ZA" sz="1600">
                          <a:effectLst/>
                        </a:rPr>
                        <a:t>Performance (%) (Q4)</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836895797"/>
                  </a:ext>
                </a:extLst>
              </a:tr>
              <a:tr h="233061">
                <a:tc>
                  <a:txBody>
                    <a:bodyPr/>
                    <a:lstStyle/>
                    <a:p>
                      <a:pPr>
                        <a:lnSpc>
                          <a:spcPct val="107000"/>
                        </a:lnSpc>
                        <a:spcAft>
                          <a:spcPts val="0"/>
                        </a:spcAft>
                      </a:pPr>
                      <a:r>
                        <a:rPr lang="en-ZA" sz="1600">
                          <a:effectLst/>
                        </a:rPr>
                        <a:t>PLO Dept of Health</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a:effectLst/>
                        </a:rPr>
                        <a:t>12</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a:effectLst/>
                        </a:rPr>
                        <a:t>12</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a:effectLst/>
                        </a:rPr>
                        <a:t>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a:effectLst/>
                        </a:rPr>
                        <a:t>100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815595918"/>
                  </a:ext>
                </a:extLst>
              </a:tr>
              <a:tr h="476912">
                <a:tc>
                  <a:txBody>
                    <a:bodyPr/>
                    <a:lstStyle/>
                    <a:p>
                      <a:pPr>
                        <a:lnSpc>
                          <a:spcPct val="107000"/>
                        </a:lnSpc>
                        <a:spcAft>
                          <a:spcPts val="0"/>
                        </a:spcAft>
                      </a:pPr>
                      <a:r>
                        <a:rPr lang="en-ZA" sz="1600">
                          <a:effectLst/>
                        </a:rPr>
                        <a:t>PLO Dept of International Relations and Cooperation</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a:effectLst/>
                        </a:rPr>
                        <a:t>3</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a:effectLst/>
                        </a:rPr>
                        <a:t>3</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a:effectLst/>
                        </a:rPr>
                        <a:t>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a:effectLst/>
                        </a:rPr>
                        <a:t>100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697082623"/>
                  </a:ext>
                </a:extLst>
              </a:tr>
              <a:tr h="233061">
                <a:tc>
                  <a:txBody>
                    <a:bodyPr/>
                    <a:lstStyle/>
                    <a:p>
                      <a:pPr>
                        <a:lnSpc>
                          <a:spcPct val="107000"/>
                        </a:lnSpc>
                        <a:spcAft>
                          <a:spcPts val="0"/>
                        </a:spcAft>
                      </a:pPr>
                      <a:r>
                        <a:rPr lang="en-ZA" sz="1600">
                          <a:effectLst/>
                        </a:rPr>
                        <a:t>PLO Dept of Sport; Arts and Culture</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a:effectLst/>
                        </a:rPr>
                        <a:t>1</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a:effectLst/>
                        </a:rPr>
                        <a:t>1</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a:effectLst/>
                        </a:rPr>
                        <a:t>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a:effectLst/>
                        </a:rPr>
                        <a:t>100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975403831"/>
                  </a:ext>
                </a:extLst>
              </a:tr>
              <a:tr h="476912">
                <a:tc>
                  <a:txBody>
                    <a:bodyPr/>
                    <a:lstStyle/>
                    <a:p>
                      <a:pPr>
                        <a:lnSpc>
                          <a:spcPct val="107000"/>
                        </a:lnSpc>
                        <a:spcAft>
                          <a:spcPts val="0"/>
                        </a:spcAft>
                      </a:pPr>
                      <a:r>
                        <a:rPr lang="en-ZA" sz="1600">
                          <a:effectLst/>
                        </a:rPr>
                        <a:t>PLO South African Revenue Service (SARS)</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a:effectLst/>
                        </a:rPr>
                        <a:t>3</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a:effectLst/>
                        </a:rPr>
                        <a:t>3</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a:effectLst/>
                        </a:rPr>
                        <a:t>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a:effectLst/>
                        </a:rPr>
                        <a:t>100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515599060"/>
                  </a:ext>
                </a:extLst>
              </a:tr>
              <a:tr h="476912">
                <a:tc>
                  <a:txBody>
                    <a:bodyPr/>
                    <a:lstStyle/>
                    <a:p>
                      <a:pPr>
                        <a:lnSpc>
                          <a:spcPct val="107000"/>
                        </a:lnSpc>
                        <a:spcAft>
                          <a:spcPts val="0"/>
                        </a:spcAft>
                      </a:pPr>
                      <a:r>
                        <a:rPr lang="en-ZA" sz="1600">
                          <a:effectLst/>
                        </a:rPr>
                        <a:t>PLO Dept of Rural Development and Land Reform</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a:effectLst/>
                        </a:rPr>
                        <a:t>13</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a:effectLst/>
                        </a:rPr>
                        <a:t>10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a:effectLst/>
                        </a:rPr>
                        <a:t>3</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a:effectLst/>
                        </a:rPr>
                        <a:t>77</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206428562"/>
                  </a:ext>
                </a:extLst>
              </a:tr>
              <a:tr h="476912">
                <a:tc>
                  <a:txBody>
                    <a:bodyPr/>
                    <a:lstStyle/>
                    <a:p>
                      <a:pPr>
                        <a:lnSpc>
                          <a:spcPct val="107000"/>
                        </a:lnSpc>
                        <a:spcAft>
                          <a:spcPts val="0"/>
                        </a:spcAft>
                      </a:pPr>
                      <a:r>
                        <a:rPr lang="en-ZA" sz="1600">
                          <a:effectLst/>
                        </a:rPr>
                        <a:t>PLO Dept of Trade; Industry and Competition</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a:effectLst/>
                        </a:rPr>
                        <a:t>3</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a:effectLst/>
                        </a:rPr>
                        <a:t>2</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a:effectLst/>
                        </a:rPr>
                        <a:t>1</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a:effectLst/>
                        </a:rPr>
                        <a:t>67</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4230327282"/>
                  </a:ext>
                </a:extLst>
              </a:tr>
              <a:tr h="476912">
                <a:tc>
                  <a:txBody>
                    <a:bodyPr/>
                    <a:lstStyle/>
                    <a:p>
                      <a:pPr>
                        <a:lnSpc>
                          <a:spcPct val="107000"/>
                        </a:lnSpc>
                        <a:spcAft>
                          <a:spcPts val="0"/>
                        </a:spcAft>
                      </a:pPr>
                      <a:r>
                        <a:rPr lang="en-ZA" sz="1600">
                          <a:effectLst/>
                        </a:rPr>
                        <a:t>PLO Government Pensions Administration Agency (GPAA)</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a:effectLst/>
                        </a:rPr>
                        <a:t>32</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a:effectLst/>
                        </a:rPr>
                        <a:t>21</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a:effectLst/>
                        </a:rPr>
                        <a:t>11</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a:effectLst/>
                        </a:rPr>
                        <a:t>66</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567894783"/>
                  </a:ext>
                </a:extLst>
              </a:tr>
              <a:tr h="233061">
                <a:tc>
                  <a:txBody>
                    <a:bodyPr/>
                    <a:lstStyle/>
                    <a:p>
                      <a:pPr>
                        <a:lnSpc>
                          <a:spcPct val="107000"/>
                        </a:lnSpc>
                        <a:spcAft>
                          <a:spcPts val="0"/>
                        </a:spcAft>
                      </a:pPr>
                      <a:r>
                        <a:rPr lang="en-ZA" sz="1600">
                          <a:effectLst/>
                        </a:rPr>
                        <a:t>PLO Dept of Home Affairs</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a:effectLst/>
                        </a:rPr>
                        <a:t>317</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a:effectLst/>
                        </a:rPr>
                        <a:t>198</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a:effectLst/>
                        </a:rPr>
                        <a:t>119</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dirty="0">
                          <a:effectLst/>
                        </a:rPr>
                        <a:t>63</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109989151"/>
                  </a:ext>
                </a:extLst>
              </a:tr>
            </a:tbl>
          </a:graphicData>
        </a:graphic>
      </p:graphicFrame>
      <p:sp>
        <p:nvSpPr>
          <p:cNvPr id="6" name="Rectangle 1">
            <a:extLst>
              <a:ext uri="{FF2B5EF4-FFF2-40B4-BE49-F238E27FC236}">
                <a16:creationId xmlns:a16="http://schemas.microsoft.com/office/drawing/2014/main" xmlns="" id="{19A9158A-E2EA-45C7-A2EA-CD5C80F0C205}"/>
              </a:ext>
            </a:extLst>
          </p:cNvPr>
          <p:cNvSpPr>
            <a:spLocks noChangeArrowheads="1"/>
          </p:cNvSpPr>
          <p:nvPr/>
        </p:nvSpPr>
        <p:spPr bwMode="auto">
          <a:xfrm>
            <a:off x="667518" y="1523366"/>
            <a:ext cx="6932817"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ZA" alt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a:t>
            </a:r>
            <a:r>
              <a:rPr kumimoji="0" lang="en-ZA" altLang="en-US" sz="1600" b="1" i="0" u="none" strike="noStrike" cap="none" normalizeH="0" baseline="0" dirty="0" bmk="">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able </a:t>
            </a:r>
            <a:r>
              <a:rPr kumimoji="0" lang="en-ZA" altLang="en-US" sz="1600" b="1" i="0" u="none" strike="noStrike" cap="none" normalizeH="0" baseline="0" dirty="0" bmk="_Toc72923383">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8: Top 10 best performing departments</a:t>
            </a:r>
            <a:endParaRPr kumimoji="0" lang="en-ZA"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2375130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5792934"/>
            <a:ext cx="2057400" cy="365125"/>
          </a:xfrm>
        </p:spPr>
        <p:txBody>
          <a:bodyPr/>
          <a:lstStyle/>
          <a:p>
            <a:pPr algn="ctr">
              <a:defRPr/>
            </a:pPr>
            <a:fld id="{8593F8D8-1A27-9447-95D0-AF839CF5DAE6}" type="slidenum">
              <a:rPr lang="en-US" sz="1800" b="1">
                <a:solidFill>
                  <a:prstClr val="white"/>
                </a:solidFill>
                <a:latin typeface="Calibri" panose="020F0502020204030204"/>
              </a:rPr>
              <a:pPr algn="ctr">
                <a:defRPr/>
              </a:pPr>
              <a:t>29</a:t>
            </a:fld>
            <a:endParaRPr lang="en-US" sz="1800" b="1" dirty="0">
              <a:solidFill>
                <a:prstClr val="white"/>
              </a:solidFill>
              <a:latin typeface="Calibri" panose="020F0502020204030204"/>
            </a:endParaRPr>
          </a:p>
        </p:txBody>
      </p:sp>
      <p:pic>
        <p:nvPicPr>
          <p:cNvPr id="2" name="Picture 1"/>
          <p:cNvPicPr>
            <a:picLocks noChangeAspect="1"/>
          </p:cNvPicPr>
          <p:nvPr/>
        </p:nvPicPr>
        <p:blipFill>
          <a:blip r:embed="rId3"/>
          <a:stretch>
            <a:fillRect/>
          </a:stretch>
        </p:blipFill>
        <p:spPr>
          <a:xfrm>
            <a:off x="0" y="0"/>
            <a:ext cx="12192000" cy="6845850"/>
          </a:xfrm>
          <a:prstGeom prst="rect">
            <a:avLst/>
          </a:prstGeom>
        </p:spPr>
      </p:pic>
    </p:spTree>
    <p:extLst>
      <p:ext uri="{BB962C8B-B14F-4D97-AF65-F5344CB8AC3E}">
        <p14:creationId xmlns:p14="http://schemas.microsoft.com/office/powerpoint/2010/main" xmlns="" val="2054131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772617"/>
            <a:ext cx="12192000" cy="400110"/>
          </a:xfrm>
          <a:prstGeom prst="rect">
            <a:avLst/>
          </a:prstGeom>
          <a:noFill/>
        </p:spPr>
        <p:txBody>
          <a:bodyPr wrap="square" rtlCol="0">
            <a:spAutoFit/>
          </a:bodyPr>
          <a:lstStyle/>
          <a:p>
            <a:pPr algn="ctr"/>
            <a:r>
              <a:rPr lang="en-US" sz="2000" b="1" cap="all" dirty="0">
                <a:latin typeface="Arial" panose="020B0604020202020204" pitchFamily="34" charset="0"/>
                <a:cs typeface="Arial" panose="020B0604020202020204" pitchFamily="34" charset="0"/>
              </a:rPr>
              <a:t>Purpose of Presentation</a:t>
            </a:r>
          </a:p>
        </p:txBody>
      </p:sp>
      <p:sp>
        <p:nvSpPr>
          <p:cNvPr id="4" name="TextBox 3">
            <a:extLst>
              <a:ext uri="{FF2B5EF4-FFF2-40B4-BE49-F238E27FC236}">
                <a16:creationId xmlns:a16="http://schemas.microsoft.com/office/drawing/2014/main" xmlns="" id="{A30EC7F1-E8CB-204B-9BE0-49010762814A}"/>
              </a:ext>
            </a:extLst>
          </p:cNvPr>
          <p:cNvSpPr txBox="1"/>
          <p:nvPr/>
        </p:nvSpPr>
        <p:spPr>
          <a:xfrm>
            <a:off x="416859" y="1637405"/>
            <a:ext cx="11406172" cy="1143070"/>
          </a:xfrm>
          <a:prstGeom prst="rect">
            <a:avLst/>
          </a:prstGeom>
          <a:noFill/>
          <a:effectLst/>
        </p:spPr>
        <p:txBody>
          <a:bodyPr wrap="square" rtlCol="0">
            <a:spAutoFit/>
          </a:bodyPr>
          <a:lstStyle/>
          <a:p>
            <a:pPr algn="just">
              <a:lnSpc>
                <a:spcPct val="150000"/>
              </a:lnSpc>
            </a:pPr>
            <a:r>
              <a:rPr lang="en-US" sz="2400" dirty="0">
                <a:cs typeface="Arial" panose="020B0604020202020204" pitchFamily="34" charset="0"/>
              </a:rPr>
              <a:t>To provide  a vision for a modernized Presidential Hotline to the Portfolio Committee on Public Administration and Planning Monitoring and Evaluation.</a:t>
            </a:r>
            <a:endParaRPr lang="en-ZA" sz="2400" dirty="0">
              <a:cs typeface="Arial" panose="020B0604020202020204" pitchFamily="34" charset="0"/>
            </a:endParaRPr>
          </a:p>
        </p:txBody>
      </p:sp>
      <p:sp>
        <p:nvSpPr>
          <p:cNvPr id="2" name="Slide Number Placeholder 1"/>
          <p:cNvSpPr>
            <a:spLocks noGrp="1"/>
          </p:cNvSpPr>
          <p:nvPr>
            <p:ph type="sldNum" sz="quarter" idx="12"/>
          </p:nvPr>
        </p:nvSpPr>
        <p:spPr>
          <a:xfrm>
            <a:off x="10852484" y="6187406"/>
            <a:ext cx="970547" cy="365125"/>
          </a:xfrm>
        </p:spPr>
        <p:txBody>
          <a:bodyPr/>
          <a:lstStyle/>
          <a:p>
            <a:fld id="{95FF726A-95AE-6B41-97AB-D94A4BA786EF}" type="slidenum">
              <a:rPr lang="en-US" smtClean="0"/>
              <a:pPr/>
              <a:t>3</a:t>
            </a:fld>
            <a:endParaRPr lang="en-US" dirty="0"/>
          </a:p>
        </p:txBody>
      </p:sp>
    </p:spTree>
    <p:extLst>
      <p:ext uri="{BB962C8B-B14F-4D97-AF65-F5344CB8AC3E}">
        <p14:creationId xmlns:p14="http://schemas.microsoft.com/office/powerpoint/2010/main" xmlns="" val="2817918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8"/>
            <a:ext cx="10515600" cy="591172"/>
          </a:xfrm>
        </p:spPr>
        <p:txBody>
          <a:bodyPr>
            <a:normAutofit/>
          </a:bodyPr>
          <a:lstStyle/>
          <a:p>
            <a:r>
              <a:rPr lang="en-US" sz="2400" b="1" dirty="0">
                <a:latin typeface="Arial" panose="020B0604020202020204" pitchFamily="34" charset="0"/>
                <a:cs typeface="Arial" panose="020B0604020202020204" pitchFamily="34" charset="0"/>
              </a:rPr>
              <a:t>FOUNDING OBJECTIVES</a:t>
            </a:r>
          </a:p>
        </p:txBody>
      </p:sp>
      <p:sp>
        <p:nvSpPr>
          <p:cNvPr id="3" name="Content Placeholder 2"/>
          <p:cNvSpPr>
            <a:spLocks noGrp="1"/>
          </p:cNvSpPr>
          <p:nvPr>
            <p:ph idx="1"/>
          </p:nvPr>
        </p:nvSpPr>
        <p:spPr>
          <a:xfrm>
            <a:off x="838200" y="1480008"/>
            <a:ext cx="10515600" cy="4440025"/>
          </a:xfrm>
        </p:spPr>
        <p:txBody>
          <a:bodyPr>
            <a:noAutofit/>
          </a:bodyPr>
          <a:lstStyle/>
          <a:p>
            <a:pPr lvl="0"/>
            <a:r>
              <a:rPr lang="en-US" sz="2400" dirty="0"/>
              <a:t>To deepen the practice of participatory democracy in all spheres of public life to ensure that government </a:t>
            </a:r>
            <a:r>
              <a:rPr lang="en-US" sz="2400" u="sng" dirty="0"/>
              <a:t>remains in touch with the people </a:t>
            </a:r>
            <a:r>
              <a:rPr lang="en-US" sz="2400" dirty="0"/>
              <a:t>and listen to their needs.</a:t>
            </a:r>
          </a:p>
          <a:p>
            <a:pPr lvl="0"/>
            <a:r>
              <a:rPr lang="en-US" sz="2400" dirty="0"/>
              <a:t>To entrench the Batho Pele principles and values within the Public Service in pursuit of service delivery excellence. </a:t>
            </a:r>
          </a:p>
          <a:p>
            <a:pPr lvl="0"/>
            <a:r>
              <a:rPr lang="en-US" sz="2400" dirty="0"/>
              <a:t>To </a:t>
            </a:r>
            <a:r>
              <a:rPr lang="en-US" sz="2400" u="sng" dirty="0"/>
              <a:t>remove complacency</a:t>
            </a:r>
            <a:r>
              <a:rPr lang="en-US" sz="2400" dirty="0"/>
              <a:t>, cynicism and </a:t>
            </a:r>
            <a:r>
              <a:rPr lang="en-US" sz="2400" u="sng" dirty="0"/>
              <a:t>excuses in the delivery of service</a:t>
            </a:r>
            <a:r>
              <a:rPr lang="en-US" sz="2400" dirty="0"/>
              <a:t>s to the public; </a:t>
            </a:r>
          </a:p>
          <a:p>
            <a:pPr lvl="0"/>
            <a:r>
              <a:rPr lang="en-US" sz="2400" dirty="0"/>
              <a:t>To make real the fundamental right of all South Africans to freely express themselves on service delivery challenges.</a:t>
            </a:r>
          </a:p>
          <a:p>
            <a:pPr lvl="0"/>
            <a:r>
              <a:rPr lang="en-US" sz="2400" dirty="0"/>
              <a:t>To provide citizens with a sense that their government is </a:t>
            </a:r>
            <a:r>
              <a:rPr lang="en-US" sz="2400" u="sng" dirty="0"/>
              <a:t>LISTENING</a:t>
            </a:r>
            <a:r>
              <a:rPr lang="en-US" sz="2400" dirty="0"/>
              <a:t>, </a:t>
            </a:r>
            <a:r>
              <a:rPr lang="en-US" sz="2400" u="sng" dirty="0"/>
              <a:t>CARING</a:t>
            </a:r>
            <a:r>
              <a:rPr lang="en-US" sz="2400" dirty="0"/>
              <a:t> and </a:t>
            </a:r>
            <a:r>
              <a:rPr lang="en-US" sz="2400" u="sng" dirty="0"/>
              <a:t>WORKING</a:t>
            </a:r>
            <a:r>
              <a:rPr lang="en-US" sz="2400" dirty="0"/>
              <a:t> hard to address their issues</a:t>
            </a:r>
            <a:r>
              <a:rPr lang="en-US" sz="2400" b="1" dirty="0"/>
              <a:t>.</a:t>
            </a:r>
          </a:p>
          <a:p>
            <a:pPr marL="0" indent="0">
              <a:buNone/>
            </a:pPr>
            <a:endParaRPr lang="en-US" sz="2000" dirty="0"/>
          </a:p>
        </p:txBody>
      </p:sp>
      <p:sp>
        <p:nvSpPr>
          <p:cNvPr id="4" name="Slide Number Placeholder 3"/>
          <p:cNvSpPr>
            <a:spLocks noGrp="1"/>
          </p:cNvSpPr>
          <p:nvPr>
            <p:ph type="sldNum" sz="quarter" idx="12"/>
          </p:nvPr>
        </p:nvSpPr>
        <p:spPr/>
        <p:txBody>
          <a:bodyPr/>
          <a:lstStyle/>
          <a:p>
            <a:fld id="{95FF726A-95AE-6B41-97AB-D94A4BA786EF}" type="slidenum">
              <a:rPr lang="en-US" smtClean="0"/>
              <a:pPr/>
              <a:t>4</a:t>
            </a:fld>
            <a:endParaRPr lang="en-US" dirty="0"/>
          </a:p>
        </p:txBody>
      </p:sp>
    </p:spTree>
    <p:extLst>
      <p:ext uri="{BB962C8B-B14F-4D97-AF65-F5344CB8AC3E}">
        <p14:creationId xmlns:p14="http://schemas.microsoft.com/office/powerpoint/2010/main" xmlns="" val="906721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BE8536-7303-4DA6-9B60-F7CF76734B24}"/>
              </a:ext>
            </a:extLst>
          </p:cNvPr>
          <p:cNvSpPr>
            <a:spLocks noGrp="1"/>
          </p:cNvSpPr>
          <p:nvPr>
            <p:ph type="title"/>
          </p:nvPr>
        </p:nvSpPr>
        <p:spPr/>
        <p:txBody>
          <a:bodyPr>
            <a:normAutofit/>
          </a:bodyPr>
          <a:lstStyle/>
          <a:p>
            <a:r>
              <a:rPr lang="en-ZA" sz="2000" b="1" dirty="0">
                <a:latin typeface="Arial" panose="020B0604020202020204" pitchFamily="34" charset="0"/>
                <a:cs typeface="Arial" panose="020B0604020202020204" pitchFamily="34" charset="0"/>
              </a:rPr>
              <a:t>VISION</a:t>
            </a:r>
          </a:p>
        </p:txBody>
      </p:sp>
      <p:sp>
        <p:nvSpPr>
          <p:cNvPr id="3" name="Content Placeholder 2">
            <a:extLst>
              <a:ext uri="{FF2B5EF4-FFF2-40B4-BE49-F238E27FC236}">
                <a16:creationId xmlns:a16="http://schemas.microsoft.com/office/drawing/2014/main" xmlns="" id="{09353489-BDC9-48BF-A031-DE8678EB84DE}"/>
              </a:ext>
            </a:extLst>
          </p:cNvPr>
          <p:cNvSpPr>
            <a:spLocks noGrp="1"/>
          </p:cNvSpPr>
          <p:nvPr>
            <p:ph idx="1"/>
          </p:nvPr>
        </p:nvSpPr>
        <p:spPr>
          <a:xfrm>
            <a:off x="471638" y="1376413"/>
            <a:ext cx="11261558" cy="4800550"/>
          </a:xfrm>
        </p:spPr>
        <p:txBody>
          <a:bodyPr>
            <a:normAutofit fontScale="25000" lnSpcReduction="20000"/>
          </a:bodyPr>
          <a:lstStyle/>
          <a:p>
            <a:pPr marL="0" indent="0">
              <a:buNone/>
            </a:pPr>
            <a:r>
              <a:rPr lang="en-ZA" sz="9600" dirty="0"/>
              <a:t>An apex , responsive, technologically-attuned, citizen-oriented, agile and a rapid response-like public complaints management system. This entails the following:</a:t>
            </a:r>
          </a:p>
          <a:p>
            <a:pPr marL="0" indent="0">
              <a:buNone/>
            </a:pPr>
            <a:endParaRPr lang="en-ZA" sz="9600" dirty="0"/>
          </a:p>
          <a:p>
            <a:r>
              <a:rPr lang="en-US" sz="9600" dirty="0"/>
              <a:t>Multiple entry points to the Presidential Hotline using modern technology in the form of social media inclusive of Presidential Hotline </a:t>
            </a:r>
            <a:r>
              <a:rPr lang="en-US" sz="9600" dirty="0" err="1"/>
              <a:t>Khawuleza</a:t>
            </a:r>
            <a:r>
              <a:rPr lang="en-US" sz="9600" dirty="0"/>
              <a:t> App, twitter, face book, etc.</a:t>
            </a:r>
          </a:p>
          <a:p>
            <a:pPr marL="0" indent="0">
              <a:buNone/>
            </a:pPr>
            <a:endParaRPr lang="en-US" sz="9600" dirty="0"/>
          </a:p>
          <a:p>
            <a:r>
              <a:rPr lang="en-US" sz="9600" dirty="0"/>
              <a:t>Management Information Intelligence System that uses advance analytics.</a:t>
            </a:r>
          </a:p>
          <a:p>
            <a:pPr lvl="1"/>
            <a:r>
              <a:rPr lang="en-US" sz="9200" dirty="0"/>
              <a:t>Integrated service delivery data from government call centers </a:t>
            </a:r>
          </a:p>
          <a:p>
            <a:pPr lvl="1"/>
            <a:r>
              <a:rPr lang="en-US" sz="9200" dirty="0"/>
              <a:t>Other data sources i.e. Stats SA, Municipal IQ</a:t>
            </a:r>
          </a:p>
          <a:p>
            <a:pPr lvl="1"/>
            <a:r>
              <a:rPr lang="en-US" sz="9200" dirty="0"/>
              <a:t>Analysis and reporting: </a:t>
            </a:r>
            <a:r>
              <a:rPr lang="en-US" sz="9600" dirty="0"/>
              <a:t>comprehensive analysis i.e. predictive analysis</a:t>
            </a:r>
          </a:p>
          <a:p>
            <a:pPr marL="457200" lvl="1" indent="0">
              <a:buNone/>
            </a:pPr>
            <a:endParaRPr lang="en-US" sz="9600" dirty="0"/>
          </a:p>
          <a:p>
            <a:r>
              <a:rPr lang="en-US" sz="9600" dirty="0"/>
              <a:t>Effective and efficient case resolution system (25 working days turn around time)</a:t>
            </a:r>
          </a:p>
          <a:p>
            <a:pPr lvl="1"/>
            <a:r>
              <a:rPr lang="en-US" sz="9600" dirty="0"/>
              <a:t>Monitor responsiveness and performance of government departments and provinces in terms of resolution of cases</a:t>
            </a:r>
          </a:p>
          <a:p>
            <a:pPr lvl="1"/>
            <a:endParaRPr lang="en-US" sz="9200" dirty="0"/>
          </a:p>
          <a:p>
            <a:endParaRPr lang="en-US" dirty="0"/>
          </a:p>
          <a:p>
            <a:pPr marL="0" indent="0">
              <a:buNone/>
            </a:pPr>
            <a:r>
              <a:rPr lang="en-US" dirty="0"/>
              <a:t> </a:t>
            </a:r>
          </a:p>
          <a:p>
            <a:endParaRPr lang="en-US" dirty="0"/>
          </a:p>
          <a:p>
            <a:endParaRPr lang="en-ZA" dirty="0"/>
          </a:p>
          <a:p>
            <a:pPr marL="0" indent="0">
              <a:buNone/>
            </a:pPr>
            <a:r>
              <a:rPr lang="en-ZA" dirty="0"/>
              <a:t> </a:t>
            </a:r>
          </a:p>
        </p:txBody>
      </p:sp>
      <p:sp>
        <p:nvSpPr>
          <p:cNvPr id="4" name="Slide Number Placeholder 3">
            <a:extLst>
              <a:ext uri="{FF2B5EF4-FFF2-40B4-BE49-F238E27FC236}">
                <a16:creationId xmlns:a16="http://schemas.microsoft.com/office/drawing/2014/main" xmlns="" id="{859A363A-F3CF-4910-B64C-A44B8A3090B0}"/>
              </a:ext>
            </a:extLst>
          </p:cNvPr>
          <p:cNvSpPr>
            <a:spLocks noGrp="1"/>
          </p:cNvSpPr>
          <p:nvPr>
            <p:ph type="sldNum" sz="quarter" idx="12"/>
          </p:nvPr>
        </p:nvSpPr>
        <p:spPr/>
        <p:txBody>
          <a:bodyPr/>
          <a:lstStyle/>
          <a:p>
            <a:fld id="{95FF726A-95AE-6B41-97AB-D94A4BA786EF}" type="slidenum">
              <a:rPr lang="en-US" smtClean="0"/>
              <a:pPr/>
              <a:t>5</a:t>
            </a:fld>
            <a:endParaRPr lang="en-US"/>
          </a:p>
        </p:txBody>
      </p:sp>
    </p:spTree>
    <p:extLst>
      <p:ext uri="{BB962C8B-B14F-4D97-AF65-F5344CB8AC3E}">
        <p14:creationId xmlns:p14="http://schemas.microsoft.com/office/powerpoint/2010/main" xmlns="" val="3011498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BE8536-7303-4DA6-9B60-F7CF76734B24}"/>
              </a:ext>
            </a:extLst>
          </p:cNvPr>
          <p:cNvSpPr>
            <a:spLocks noGrp="1"/>
          </p:cNvSpPr>
          <p:nvPr>
            <p:ph type="title"/>
          </p:nvPr>
        </p:nvSpPr>
        <p:spPr/>
        <p:txBody>
          <a:bodyPr>
            <a:normAutofit/>
          </a:bodyPr>
          <a:lstStyle/>
          <a:p>
            <a:r>
              <a:rPr lang="en-ZA" sz="2000" b="1" dirty="0">
                <a:latin typeface="Arial" panose="020B0604020202020204" pitchFamily="34" charset="0"/>
                <a:cs typeface="Arial" panose="020B0604020202020204" pitchFamily="34" charset="0"/>
              </a:rPr>
              <a:t>VISION (</a:t>
            </a:r>
            <a:r>
              <a:rPr lang="en-ZA" sz="2000" b="1" dirty="0" err="1">
                <a:latin typeface="Arial" panose="020B0604020202020204" pitchFamily="34" charset="0"/>
                <a:cs typeface="Arial" panose="020B0604020202020204" pitchFamily="34" charset="0"/>
              </a:rPr>
              <a:t>cont</a:t>
            </a:r>
            <a:r>
              <a:rPr lang="en-ZA" sz="2000" b="1" dirty="0">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xmlns="" id="{09353489-BDC9-48BF-A031-DE8678EB84DE}"/>
              </a:ext>
            </a:extLst>
          </p:cNvPr>
          <p:cNvSpPr>
            <a:spLocks noGrp="1"/>
          </p:cNvSpPr>
          <p:nvPr>
            <p:ph idx="1"/>
          </p:nvPr>
        </p:nvSpPr>
        <p:spPr>
          <a:xfrm>
            <a:off x="471638" y="1376413"/>
            <a:ext cx="11261558" cy="4800550"/>
          </a:xfrm>
        </p:spPr>
        <p:txBody>
          <a:bodyPr>
            <a:normAutofit/>
          </a:bodyPr>
          <a:lstStyle/>
          <a:p>
            <a:pPr marL="0" indent="0">
              <a:buNone/>
            </a:pPr>
            <a:endParaRPr lang="en-ZA" sz="2400" dirty="0"/>
          </a:p>
          <a:p>
            <a:r>
              <a:rPr lang="en-US" dirty="0"/>
              <a:t>Early warning system to identify emerging issues </a:t>
            </a:r>
          </a:p>
          <a:p>
            <a:r>
              <a:rPr lang="en-US" dirty="0"/>
              <a:t>Proactive resolution of early warning trends</a:t>
            </a:r>
          </a:p>
          <a:p>
            <a:r>
              <a:rPr lang="en-US" dirty="0"/>
              <a:t>Extensive feedback to complainants and  the Public at large</a:t>
            </a:r>
          </a:p>
          <a:p>
            <a:pPr marL="0" indent="0">
              <a:buNone/>
            </a:pPr>
            <a:r>
              <a:rPr lang="en-US" dirty="0"/>
              <a:t> </a:t>
            </a:r>
          </a:p>
          <a:p>
            <a:pPr lvl="1"/>
            <a:endParaRPr lang="en-US" dirty="0"/>
          </a:p>
          <a:p>
            <a:endParaRPr lang="en-US" dirty="0"/>
          </a:p>
          <a:p>
            <a:endParaRPr lang="en-ZA" dirty="0"/>
          </a:p>
          <a:p>
            <a:pPr marL="0" indent="0">
              <a:buNone/>
            </a:pPr>
            <a:r>
              <a:rPr lang="en-ZA" dirty="0"/>
              <a:t> </a:t>
            </a:r>
          </a:p>
        </p:txBody>
      </p:sp>
      <p:sp>
        <p:nvSpPr>
          <p:cNvPr id="4" name="Slide Number Placeholder 3">
            <a:extLst>
              <a:ext uri="{FF2B5EF4-FFF2-40B4-BE49-F238E27FC236}">
                <a16:creationId xmlns:a16="http://schemas.microsoft.com/office/drawing/2014/main" xmlns="" id="{859A363A-F3CF-4910-B64C-A44B8A3090B0}"/>
              </a:ext>
            </a:extLst>
          </p:cNvPr>
          <p:cNvSpPr>
            <a:spLocks noGrp="1"/>
          </p:cNvSpPr>
          <p:nvPr>
            <p:ph type="sldNum" sz="quarter" idx="12"/>
          </p:nvPr>
        </p:nvSpPr>
        <p:spPr/>
        <p:txBody>
          <a:bodyPr/>
          <a:lstStyle/>
          <a:p>
            <a:fld id="{95FF726A-95AE-6B41-97AB-D94A4BA786EF}" type="slidenum">
              <a:rPr lang="en-US" smtClean="0"/>
              <a:pPr/>
              <a:t>6</a:t>
            </a:fld>
            <a:endParaRPr lang="en-US"/>
          </a:p>
        </p:txBody>
      </p:sp>
    </p:spTree>
    <p:extLst>
      <p:ext uri="{BB962C8B-B14F-4D97-AF65-F5344CB8AC3E}">
        <p14:creationId xmlns:p14="http://schemas.microsoft.com/office/powerpoint/2010/main" xmlns="" val="828149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400" b="1" dirty="0">
                <a:latin typeface="+mn-lt"/>
              </a:rPr>
              <a:t>CURRENT PRESIDENTIAL HOTLINE BUSINESS PROCESS FLOW</a:t>
            </a:r>
          </a:p>
        </p:txBody>
      </p:sp>
      <p:sp>
        <p:nvSpPr>
          <p:cNvPr id="3" name="Content Placeholder 2"/>
          <p:cNvSpPr>
            <a:spLocks noGrp="1"/>
          </p:cNvSpPr>
          <p:nvPr>
            <p:ph idx="1"/>
          </p:nvPr>
        </p:nvSpPr>
        <p:spPr>
          <a:xfrm>
            <a:off x="838200" y="1487055"/>
            <a:ext cx="9127836" cy="4689908"/>
          </a:xfrm>
        </p:spPr>
        <p:txBody>
          <a:bodyPr/>
          <a:lstStyle/>
          <a:p>
            <a:endParaRPr lang="en-ZA" dirty="0"/>
          </a:p>
        </p:txBody>
      </p:sp>
      <p:sp>
        <p:nvSpPr>
          <p:cNvPr id="4" name="Slide Number Placeholder 3"/>
          <p:cNvSpPr>
            <a:spLocks noGrp="1"/>
          </p:cNvSpPr>
          <p:nvPr>
            <p:ph type="sldNum" sz="quarter" idx="12"/>
          </p:nvPr>
        </p:nvSpPr>
        <p:spPr/>
        <p:txBody>
          <a:bodyPr/>
          <a:lstStyle/>
          <a:p>
            <a:fld id="{95FF726A-95AE-6B41-97AB-D94A4BA786EF}" type="slidenum">
              <a:rPr lang="en-US" smtClean="0"/>
              <a:pPr/>
              <a:t>7</a:t>
            </a:fld>
            <a:endParaRPr lang="en-US"/>
          </a:p>
        </p:txBody>
      </p:sp>
      <p:pic>
        <p:nvPicPr>
          <p:cNvPr id="5" name="Content Placeholder 4"/>
          <p:cNvPicPr>
            <a:picLocks noChangeAspect="1"/>
          </p:cNvPicPr>
          <p:nvPr/>
        </p:nvPicPr>
        <p:blipFill>
          <a:blip r:embed="rId2"/>
          <a:stretch>
            <a:fillRect/>
          </a:stretch>
        </p:blipFill>
        <p:spPr>
          <a:xfrm>
            <a:off x="332509" y="1293090"/>
            <a:ext cx="11425382" cy="5063259"/>
          </a:xfrm>
          <a:prstGeom prst="rect">
            <a:avLst/>
          </a:prstGeom>
        </p:spPr>
      </p:pic>
    </p:spTree>
    <p:extLst>
      <p:ext uri="{BB962C8B-B14F-4D97-AF65-F5344CB8AC3E}">
        <p14:creationId xmlns:p14="http://schemas.microsoft.com/office/powerpoint/2010/main" xmlns="" val="2071903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5048" y="678345"/>
            <a:ext cx="6485184" cy="707886"/>
          </a:xfrm>
          <a:prstGeom prst="rect">
            <a:avLst/>
          </a:prstGeom>
          <a:noFill/>
        </p:spPr>
        <p:txBody>
          <a:bodyPr wrap="square" rtlCol="0">
            <a:spAutoFit/>
          </a:bodyPr>
          <a:lstStyle/>
          <a:p>
            <a:pPr algn="ctr" defTabSz="457200">
              <a:defRPr/>
            </a:pPr>
            <a:r>
              <a:rPr lang="en-US" sz="2000" b="1" dirty="0">
                <a:solidFill>
                  <a:prstClr val="black"/>
                </a:solidFill>
                <a:latin typeface="Arial" panose="020B0604020202020204" pitchFamily="34" charset="0"/>
                <a:cs typeface="Arial" panose="020B0604020202020204" pitchFamily="34" charset="0"/>
              </a:rPr>
              <a:t>OVERVIEW OF THE PRESIDENTIAL HOTLINE</a:t>
            </a:r>
            <a:endParaRPr lang="en-US" sz="20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defRPr/>
            </a:pPr>
            <a:endParaRPr lang="en-US" sz="2000" b="1" dirty="0">
              <a:solidFill>
                <a:prstClr val="black"/>
              </a:solidFill>
              <a:latin typeface="Arial" panose="020B0604020202020204" pitchFamily="34" charset="0"/>
              <a:cs typeface="Arial" panose="020B0604020202020204" pitchFamily="34" charset="0"/>
            </a:endParaRPr>
          </a:p>
        </p:txBody>
      </p:sp>
      <p:sp>
        <p:nvSpPr>
          <p:cNvPr id="3" name="Rectangle 2"/>
          <p:cNvSpPr/>
          <p:nvPr/>
        </p:nvSpPr>
        <p:spPr>
          <a:xfrm>
            <a:off x="835152" y="1386231"/>
            <a:ext cx="10076688" cy="4216539"/>
          </a:xfrm>
          <a:prstGeom prst="rect">
            <a:avLst/>
          </a:prstGeom>
        </p:spPr>
        <p:txBody>
          <a:bodyPr wrap="square">
            <a:spAutoFit/>
          </a:bodyPr>
          <a:lstStyle/>
          <a:p>
            <a:pPr algn="just"/>
            <a:endParaRPr lang="en-ZA" sz="2000" dirty="0">
              <a:cs typeface="Arial" panose="020B0604020202020204" pitchFamily="34" charset="0"/>
            </a:endParaRPr>
          </a:p>
          <a:p>
            <a:pPr marL="342900" indent="-342900" algn="just">
              <a:buFont typeface="Arial" panose="020B0604020202020204" pitchFamily="34" charset="0"/>
              <a:buChar char="•"/>
            </a:pPr>
            <a:r>
              <a:rPr lang="en-ZA" sz="2800" dirty="0">
                <a:cs typeface="Arial" panose="020B0604020202020204" pitchFamily="34" charset="0"/>
              </a:rPr>
              <a:t>PH complaints are received </a:t>
            </a:r>
            <a:r>
              <a:rPr lang="en-ZA" sz="2800" dirty="0">
                <a:ea typeface="Calibri" panose="020F0502020204030204" pitchFamily="34" charset="0"/>
                <a:cs typeface="Arial" panose="020B0604020202020204" pitchFamily="34" charset="0"/>
              </a:rPr>
              <a:t>through a toll free call centre, emails, letters and walk-ins. </a:t>
            </a:r>
          </a:p>
          <a:p>
            <a:pPr algn="just"/>
            <a:endParaRPr lang="en-ZA" sz="2800" dirty="0">
              <a:ea typeface="Calibri" panose="020F0502020204030204" pitchFamily="34" charset="0"/>
              <a:cs typeface="Arial" panose="020B0604020202020204" pitchFamily="34" charset="0"/>
            </a:endParaRPr>
          </a:p>
          <a:p>
            <a:pPr marL="342900" indent="-342900" algn="just">
              <a:buFont typeface="Arial" panose="020B0604020202020204" pitchFamily="34" charset="0"/>
              <a:buChar char="•"/>
            </a:pPr>
            <a:r>
              <a:rPr lang="en-ZA" sz="2800" dirty="0">
                <a:ea typeface="Calibri" panose="020F0502020204030204" pitchFamily="34" charset="0"/>
                <a:cs typeface="Arial" panose="020B0604020202020204" pitchFamily="34" charset="0"/>
              </a:rPr>
              <a:t>Complaints are captured on an electronic monitoring system and the resolution rates of government departments are tracked and monitored.</a:t>
            </a:r>
          </a:p>
          <a:p>
            <a:pPr algn="just"/>
            <a:endParaRPr lang="en-ZA" sz="2000" dirty="0">
              <a:ea typeface="Calibri" panose="020F0502020204030204" pitchFamily="34" charset="0"/>
              <a:cs typeface="Arial" panose="020B0604020202020204" pitchFamily="34" charset="0"/>
            </a:endParaRPr>
          </a:p>
          <a:p>
            <a:pPr algn="just"/>
            <a:endParaRPr lang="en-ZA" sz="2000" dirty="0">
              <a:ea typeface="Calibri" panose="020F0502020204030204" pitchFamily="34" charset="0"/>
              <a:cs typeface="Arial" panose="020B0604020202020204" pitchFamily="34" charset="0"/>
            </a:endParaRPr>
          </a:p>
          <a:p>
            <a:pPr algn="just"/>
            <a:endParaRPr lang="en-ZA" sz="2000" dirty="0">
              <a:ea typeface="Calibri" panose="020F0502020204030204" pitchFamily="34" charset="0"/>
              <a:cs typeface="Arial" panose="020B0604020202020204" pitchFamily="34" charset="0"/>
            </a:endParaRPr>
          </a:p>
          <a:p>
            <a:pPr algn="just"/>
            <a:endParaRPr lang="en-ZA" sz="2000" dirty="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10776285" y="6092257"/>
            <a:ext cx="1054768" cy="453022"/>
          </a:xfrm>
        </p:spPr>
        <p:txBody>
          <a:bodyPr/>
          <a:lstStyle/>
          <a:p>
            <a:fld id="{95FF726A-95AE-6B41-97AB-D94A4BA786EF}" type="slidenum">
              <a:rPr lang="en-US" smtClean="0"/>
              <a:pPr/>
              <a:t>8</a:t>
            </a:fld>
            <a:endParaRPr lang="en-US"/>
          </a:p>
        </p:txBody>
      </p:sp>
    </p:spTree>
    <p:extLst>
      <p:ext uri="{BB962C8B-B14F-4D97-AF65-F5344CB8AC3E}">
        <p14:creationId xmlns:p14="http://schemas.microsoft.com/office/powerpoint/2010/main" xmlns="" val="21583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a:solidFill>
                  <a:prstClr val="black"/>
                </a:solidFill>
                <a:latin typeface="Arial" panose="020B0604020202020204" pitchFamily="34" charset="0"/>
                <a:cs typeface="Arial" panose="020B0604020202020204" pitchFamily="34" charset="0"/>
              </a:rPr>
              <a:t>CURRENT STATUS: OPERATIONS</a:t>
            </a:r>
            <a:endParaRPr lang="en-ZA" dirty="0"/>
          </a:p>
        </p:txBody>
      </p:sp>
      <p:sp>
        <p:nvSpPr>
          <p:cNvPr id="3" name="Content Placeholder 2"/>
          <p:cNvSpPr>
            <a:spLocks noGrp="1"/>
          </p:cNvSpPr>
          <p:nvPr>
            <p:ph idx="1"/>
          </p:nvPr>
        </p:nvSpPr>
        <p:spPr/>
        <p:txBody>
          <a:bodyPr>
            <a:normAutofit fontScale="92500" lnSpcReduction="20000"/>
          </a:bodyPr>
          <a:lstStyle/>
          <a:p>
            <a:r>
              <a:rPr lang="en-ZA" dirty="0"/>
              <a:t>There are 30 Call Centre agents based at SITA who work on two shifts, 15 per shift and from (06h00-14h00) and (14h00- 22h00)</a:t>
            </a:r>
          </a:p>
          <a:p>
            <a:r>
              <a:rPr lang="en-ZA" dirty="0"/>
              <a:t> There are 18 staff members who are based at the Union Buildings who perform the back-office case management, knowledge &amp; research management functions and walk-in centre services</a:t>
            </a:r>
          </a:p>
          <a:p>
            <a:r>
              <a:rPr lang="en-ZA" dirty="0"/>
              <a:t>There is a team dedicated to monitor and track case resolution in national departments and provinces.</a:t>
            </a:r>
          </a:p>
          <a:p>
            <a:r>
              <a:rPr lang="en-ZA" dirty="0"/>
              <a:t> The latter team coordinates PLO forums which are a platform where we interact with Public Liaison Officers (PLOs) and get feedback on how they are resolving queries.</a:t>
            </a:r>
          </a:p>
          <a:p>
            <a:r>
              <a:rPr lang="en-ZA" dirty="0"/>
              <a:t>The Khawuleza App is currently not integrated to the Presidential Hotline system. </a:t>
            </a:r>
          </a:p>
        </p:txBody>
      </p:sp>
      <p:sp>
        <p:nvSpPr>
          <p:cNvPr id="4" name="Slide Number Placeholder 3"/>
          <p:cNvSpPr>
            <a:spLocks noGrp="1"/>
          </p:cNvSpPr>
          <p:nvPr>
            <p:ph type="sldNum" sz="quarter" idx="12"/>
          </p:nvPr>
        </p:nvSpPr>
        <p:spPr/>
        <p:txBody>
          <a:bodyPr/>
          <a:lstStyle/>
          <a:p>
            <a:fld id="{95FF726A-95AE-6B41-97AB-D94A4BA786EF}" type="slidenum">
              <a:rPr lang="en-US" smtClean="0"/>
              <a:pPr/>
              <a:t>9</a:t>
            </a:fld>
            <a:endParaRPr lang="en-US"/>
          </a:p>
        </p:txBody>
      </p:sp>
    </p:spTree>
    <p:extLst>
      <p:ext uri="{BB962C8B-B14F-4D97-AF65-F5344CB8AC3E}">
        <p14:creationId xmlns:p14="http://schemas.microsoft.com/office/powerpoint/2010/main" xmlns="" val="11789196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3067</TotalTime>
  <Words>2120</Words>
  <Application>Microsoft Office PowerPoint</Application>
  <PresentationFormat>Custom</PresentationFormat>
  <Paragraphs>540</Paragraphs>
  <Slides>29</Slides>
  <Notes>4</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Modernising the Presidential Hotline as an agile complaints management system       </vt:lpstr>
      <vt:lpstr>Slide 2</vt:lpstr>
      <vt:lpstr>Slide 3</vt:lpstr>
      <vt:lpstr>FOUNDING OBJECTIVES</vt:lpstr>
      <vt:lpstr>VISION</vt:lpstr>
      <vt:lpstr>VISION (cont)</vt:lpstr>
      <vt:lpstr>CURRENT PRESIDENTIAL HOTLINE BUSINESS PROCESS FLOW</vt:lpstr>
      <vt:lpstr>Slide 8</vt:lpstr>
      <vt:lpstr>CURRENT STATUS: OPERATIONS</vt:lpstr>
      <vt:lpstr>CURRENT STATUS: KHAWULEZA APP AND USSD ACCESS</vt:lpstr>
      <vt:lpstr>CURRENT STATUS: THE KHAWULEZA APP AND USSD ACCESS</vt:lpstr>
      <vt:lpstr>CURRENT STATUS: Redesigning the PH through the USE OF TECHNOLOGY</vt:lpstr>
      <vt:lpstr>Key recommendations: csir diagnostic report 2020</vt:lpstr>
      <vt:lpstr>CHALLENGES ENCOUNTERED: CAUSES AND MITIGATION </vt:lpstr>
      <vt:lpstr>PROJECT PLAN: SHORT TERM</vt:lpstr>
      <vt:lpstr>PROJECT PLAN: ROAD MAP TO AN IDEAL PRESIDENTIAL HOTLINE</vt:lpstr>
      <vt:lpstr>PROJECT PLAN: ROAD MAP TO AN IDEAL PRESIDENTIAL HOTLINE</vt:lpstr>
      <vt:lpstr>PROJECT PLAN: ROAD MAP TO AN IDEAL PRESIDENTIAL HOTLINE</vt:lpstr>
      <vt:lpstr>PROJECT PLAN: ROAD MAP TO AN IDEAL PRESIDENTIAL HOTLINE</vt:lpstr>
      <vt:lpstr>PROJECT PLAN: ROAD MAP TO AN IDEAL PRESIDENTIAL HOTLINE</vt:lpstr>
      <vt:lpstr>QUARTER 4 REPORT (1 JANUARY 2022 – 31 MARCH 2022)</vt:lpstr>
      <vt:lpstr>Slide 22</vt:lpstr>
      <vt:lpstr>Slide 23</vt:lpstr>
      <vt:lpstr>A PLACE TO LIVE CATEGORY  (1 JANUARY – 31 MARCH 2022) </vt:lpstr>
      <vt:lpstr>QUARTERLY PERFORMANCE  TRENDS (1JANUARY – 31 MARCH 2022) PROVINCES</vt:lpstr>
      <vt:lpstr>Slide 26</vt:lpstr>
      <vt:lpstr>BEST PERFORMING PROROVINCES (1JANUARY – 31 MARCH 2022) PROVINCES</vt:lpstr>
      <vt:lpstr>Slide 28</vt:lpstr>
      <vt:lpstr>Slide 29</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231</cp:revision>
  <dcterms:created xsi:type="dcterms:W3CDTF">2020-01-23T08:57:23Z</dcterms:created>
  <dcterms:modified xsi:type="dcterms:W3CDTF">2022-06-02T07:14:58Z</dcterms:modified>
</cp:coreProperties>
</file>