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ags/tag35.xml" ContentType="application/vnd.openxmlformats-officedocument.presentationml.tags+xml"/>
  <Override PartName="/ppt/theme/theme6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Override1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Override2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charts/chart1.xml" ContentType="application/vnd.openxmlformats-officedocument.drawingml.chart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11.xml" ContentType="application/vnd.openxmlformats-officedocument.drawingml.chart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charts/chart15.xml" ContentType="application/vnd.openxmlformats-officedocument.drawingml.chart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charts/chart16.xml" ContentType="application/vnd.openxmlformats-officedocument.drawingml.chart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charts/chart17.xml" ContentType="application/vnd.openxmlformats-officedocument.drawingml.chart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charts/chart18.xml" ContentType="application/vnd.openxmlformats-officedocument.drawingml.chart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charts/chart19.xml" ContentType="application/vnd.openxmlformats-officedocument.drawingml.chart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charts/chart20.xml" ContentType="application/vnd.openxmlformats-officedocument.drawingml.chart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charts/chart21.xml" ContentType="application/vnd.openxmlformats-officedocument.drawingml.chart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charts/chart22.xml" ContentType="application/vnd.openxmlformats-officedocument.drawingml.chart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5" r:id="rId3"/>
    <p:sldMasterId id="2147483715" r:id="rId4"/>
    <p:sldMasterId id="2147483731" r:id="rId5"/>
  </p:sldMasterIdLst>
  <p:notesMasterIdLst>
    <p:notesMasterId r:id="rId48"/>
  </p:notesMasterIdLst>
  <p:sldIdLst>
    <p:sldId id="2086" r:id="rId6"/>
    <p:sldId id="3579" r:id="rId7"/>
    <p:sldId id="790" r:id="rId8"/>
    <p:sldId id="3581" r:id="rId9"/>
    <p:sldId id="3584" r:id="rId10"/>
    <p:sldId id="3582" r:id="rId11"/>
    <p:sldId id="7083" r:id="rId12"/>
    <p:sldId id="7085" r:id="rId13"/>
    <p:sldId id="7131" r:id="rId14"/>
    <p:sldId id="3583" r:id="rId15"/>
    <p:sldId id="6442" r:id="rId16"/>
    <p:sldId id="7132" r:id="rId17"/>
    <p:sldId id="6453" r:id="rId18"/>
    <p:sldId id="6483" r:id="rId19"/>
    <p:sldId id="6484" r:id="rId20"/>
    <p:sldId id="6485" r:id="rId21"/>
    <p:sldId id="6486" r:id="rId22"/>
    <p:sldId id="7133" r:id="rId23"/>
    <p:sldId id="840" r:id="rId24"/>
    <p:sldId id="6466" r:id="rId25"/>
    <p:sldId id="7091" r:id="rId26"/>
    <p:sldId id="6474" r:id="rId27"/>
    <p:sldId id="6487" r:id="rId28"/>
    <p:sldId id="6462" r:id="rId29"/>
    <p:sldId id="3585" r:id="rId30"/>
    <p:sldId id="845" r:id="rId31"/>
    <p:sldId id="923" r:id="rId32"/>
    <p:sldId id="7136" r:id="rId33"/>
    <p:sldId id="7137" r:id="rId34"/>
    <p:sldId id="7138" r:id="rId35"/>
    <p:sldId id="7139" r:id="rId36"/>
    <p:sldId id="7140" r:id="rId37"/>
    <p:sldId id="7141" r:id="rId38"/>
    <p:sldId id="6480" r:id="rId39"/>
    <p:sldId id="928" r:id="rId40"/>
    <p:sldId id="6489" r:id="rId41"/>
    <p:sldId id="7142" r:id="rId42"/>
    <p:sldId id="7143" r:id="rId43"/>
    <p:sldId id="7144" r:id="rId44"/>
    <p:sldId id="7134" r:id="rId45"/>
    <p:sldId id="6476" r:id="rId46"/>
    <p:sldId id="826" r:id="rId47"/>
  </p:sldIdLst>
  <p:sldSz cx="12192000" cy="6858000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le Luthuli" initials="SL" lastIdx="6" clrIdx="0">
    <p:extLst>
      <p:ext uri="{19B8F6BF-5375-455C-9EA6-DF929625EA0E}">
        <p15:presenceInfo xmlns:p15="http://schemas.microsoft.com/office/powerpoint/2012/main" userId="S::SandileL@dbsa.org::5d57051e-562e-4f83-957e-5fba3128abdf" providerId="AD"/>
      </p:ext>
    </p:extLst>
  </p:cmAuthor>
  <p:cmAuthor id="2" name="Kiara Bedessy" initials="KB" lastIdx="1" clrIdx="1">
    <p:extLst>
      <p:ext uri="{19B8F6BF-5375-455C-9EA6-DF929625EA0E}">
        <p15:presenceInfo xmlns:p15="http://schemas.microsoft.com/office/powerpoint/2012/main" userId="S::KiaraB@dbsa.org::2070150c-e94a-42ea-b7ed-05990f980203" providerId="AD"/>
      </p:ext>
    </p:extLst>
  </p:cmAuthor>
  <p:cmAuthor id="3" name="Sandile Nene" initials="SN" lastIdx="3" clrIdx="2">
    <p:extLst>
      <p:ext uri="{19B8F6BF-5375-455C-9EA6-DF929625EA0E}">
        <p15:presenceInfo xmlns:p15="http://schemas.microsoft.com/office/powerpoint/2012/main" userId="S::SandileN@dbsa.org::9f3abc0e-c5c7-44b1-b7bf-a9d0ccb44a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40"/>
    <a:srgbClr val="F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7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9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0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630979734787019E-2"/>
          <c:y val="2.0408163265306121E-2"/>
          <c:w val="0.97250859106529208"/>
          <c:h val="0.9591836734693877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101-4BE2-B124-88BC7B1C4D6F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1</c:v>
                </c:pt>
                <c:pt idx="1">
                  <c:v>0.9</c:v>
                </c:pt>
                <c:pt idx="2">
                  <c:v>1.4</c:v>
                </c:pt>
                <c:pt idx="3">
                  <c:v>1.4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1-4BE2-B124-88BC7B1C4D6F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101-4BE2-B124-88BC7B1C4D6F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12.2</c:v>
                </c:pt>
                <c:pt idx="1">
                  <c:v>6.8</c:v>
                </c:pt>
                <c:pt idx="2">
                  <c:v>2.4</c:v>
                </c:pt>
                <c:pt idx="3">
                  <c:v>0.89999999999999991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01-4BE2-B124-88BC7B1C4D6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8101-4BE2-B124-88BC7B1C4D6F}"/>
              </c:ext>
            </c:extLst>
          </c:dPt>
          <c:val>
            <c:numRef>
              <c:f>Sheet1!$A$3:$E$3</c:f>
              <c:numCache>
                <c:formatCode>General</c:formatCode>
                <c:ptCount val="5"/>
                <c:pt idx="0">
                  <c:v>25.2</c:v>
                </c:pt>
                <c:pt idx="1">
                  <c:v>8.6999999999999993</c:v>
                </c:pt>
                <c:pt idx="2">
                  <c:v>15.399999999999999</c:v>
                </c:pt>
                <c:pt idx="3">
                  <c:v>13.5</c:v>
                </c:pt>
                <c:pt idx="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01-4BE2-B124-88BC7B1C4D6F}"/>
            </c:ext>
          </c:extLst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8101-4BE2-B124-88BC7B1C4D6F}"/>
              </c:ext>
            </c:extLst>
          </c:dPt>
          <c:val>
            <c:numRef>
              <c:f>Sheet1!$A$4:$E$4</c:f>
              <c:numCache>
                <c:formatCode>General</c:formatCode>
                <c:ptCount val="5"/>
                <c:pt idx="0">
                  <c:v>4.2999999999999972</c:v>
                </c:pt>
                <c:pt idx="1">
                  <c:v>16.800000000000004</c:v>
                </c:pt>
                <c:pt idx="2">
                  <c:v>43.099999999999994</c:v>
                </c:pt>
                <c:pt idx="3">
                  <c:v>8.1999999999999993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01-4BE2-B124-88BC7B1C4D6F}"/>
            </c:ext>
          </c:extLst>
        </c:ser>
        <c:ser>
          <c:idx val="4"/>
          <c:order val="4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8101-4BE2-B124-88BC7B1C4D6F}"/>
              </c:ext>
            </c:extLst>
          </c:dPt>
          <c:val>
            <c:numRef>
              <c:f>Sheet1!$A$5:$E$5</c:f>
              <c:numCache>
                <c:formatCode>General</c:formatCode>
                <c:ptCount val="5"/>
                <c:pt idx="0">
                  <c:v>0</c:v>
                </c:pt>
                <c:pt idx="1">
                  <c:v>3.5</c:v>
                </c:pt>
                <c:pt idx="2">
                  <c:v>4.0999999999999943</c:v>
                </c:pt>
                <c:pt idx="3">
                  <c:v>2.6000000000000014</c:v>
                </c:pt>
                <c:pt idx="4">
                  <c:v>2.3999999999999986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01-4BE2-B124-88BC7B1C4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09367375"/>
        <c:axId val="1"/>
      </c:barChart>
      <c:catAx>
        <c:axId val="210936737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6.39999999999999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0936737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Sustainable Earnings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.346800944550979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92-4F5F-91C0-12E5F617F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YTD 30 Sep 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2767</c:v>
                </c:pt>
                <c:pt idx="1">
                  <c:v>2324</c:v>
                </c:pt>
                <c:pt idx="2">
                  <c:v>-587</c:v>
                </c:pt>
                <c:pt idx="3">
                  <c:v>2316</c:v>
                </c:pt>
                <c:pt idx="4">
                  <c:v>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3-40B5-92A4-B996A3550B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7961487"/>
        <c:axId val="397959823"/>
      </c:barChart>
      <c:catAx>
        <c:axId val="397961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59823"/>
        <c:crosses val="autoZero"/>
        <c:auto val="1"/>
        <c:lblAlgn val="ctr"/>
        <c:lblOffset val="100"/>
        <c:noMultiLvlLbl val="0"/>
      </c:catAx>
      <c:valAx>
        <c:axId val="39795982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7961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61318051575931E-2"/>
          <c:y val="9.5092024539877307E-2"/>
          <c:w val="0.93167291161560506"/>
          <c:h val="0.849079754601226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folHlink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89212</c:v>
                </c:pt>
                <c:pt idx="1">
                  <c:v>89488</c:v>
                </c:pt>
                <c:pt idx="2">
                  <c:v>100465</c:v>
                </c:pt>
                <c:pt idx="3">
                  <c:v>100048</c:v>
                </c:pt>
                <c:pt idx="4">
                  <c:v>100381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8-4DF9-B7EB-BDC20EEC3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97611119"/>
        <c:axId val="1"/>
      </c:barChart>
      <c:lineChart>
        <c:grouping val="standard"/>
        <c:varyColors val="0"/>
        <c:ser>
          <c:idx val="1"/>
          <c:order val="1"/>
          <c:spPr>
            <a:ln w="28575" algn="ctr">
              <a:solidFill>
                <a:srgbClr val="349ACB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7.177914110429448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0F8-4DF9-B7EB-BDC20EEC388E}"/>
                </c:ext>
              </c:extLst>
            </c:dLbl>
            <c:dLbl>
              <c:idx val="1"/>
              <c:layout>
                <c:manualLayout>
                  <c:x val="0"/>
                  <c:y val="-7.116564417177914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0F8-4DF9-B7EB-BDC20EEC388E}"/>
                </c:ext>
              </c:extLst>
            </c:dLbl>
            <c:dLbl>
              <c:idx val="2"/>
              <c:layout>
                <c:manualLayout>
                  <c:x val="-3.4203180900822049E-2"/>
                  <c:y val="9.693251533742326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0F8-4DF9-B7EB-BDC20EEC388E}"/>
                </c:ext>
              </c:extLst>
            </c:dLbl>
            <c:dLbl>
              <c:idx val="3"/>
              <c:layout>
                <c:manualLayout>
                  <c:x val="0"/>
                  <c:y val="-7.116564417177914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0F8-4DF9-B7EB-BDC20EEC388E}"/>
                </c:ext>
              </c:extLst>
            </c:dLbl>
            <c:dLbl>
              <c:idx val="4"/>
              <c:layout>
                <c:manualLayout>
                  <c:x val="-6.6339020627316683E-2"/>
                  <c:y val="-3.6809815950920248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0F8-4DF9-B7EB-BDC20EEC3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4.2</c:v>
                </c:pt>
                <c:pt idx="1">
                  <c:v>4.8</c:v>
                </c:pt>
                <c:pt idx="2">
                  <c:v>7.1</c:v>
                </c:pt>
                <c:pt idx="3">
                  <c:v>7.7</c:v>
                </c:pt>
                <c:pt idx="4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0F8-4DF9-B7EB-BDC20EEC3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2"/>
      </c:lineChart>
      <c:catAx>
        <c:axId val="20976111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600" kern="12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2097611119"/>
        <c:crosses val="min"/>
        <c:crossBetween val="between"/>
        <c:majorUnit val="20000"/>
      </c:valAx>
      <c:valAx>
        <c:axId val="2"/>
        <c:scaling>
          <c:orientation val="minMax"/>
          <c:max val="8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3"/>
        <c:crosses val="max"/>
        <c:crossBetween val="between"/>
        <c:majorUnit val="2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2"/>
        <c:crosses val="min"/>
        <c:auto val="0"/>
        <c:lblAlgn val="ctr"/>
        <c:lblOffset val="100"/>
        <c:noMultiLvlLbl val="0"/>
      </c:cat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Total Renewable Energy Exposure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R/E Exposure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D2-4542-B5BB-E1B0525C92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D2-4542-B5BB-E1B0525C92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D2-4542-B5BB-E1B0525C9233}"/>
              </c:ext>
            </c:extLst>
          </c:dPt>
          <c:dLbls>
            <c:dLbl>
              <c:idx val="0"/>
              <c:layout>
                <c:manualLayout>
                  <c:x val="-4.7735909982861049E-2"/>
                  <c:y val="0.138265918717213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2-4542-B5BB-E1B0525C92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Hydro</c:v>
                </c:pt>
                <c:pt idx="1">
                  <c:v>Solar</c:v>
                </c:pt>
                <c:pt idx="2">
                  <c:v>Wind</c:v>
                </c:pt>
              </c:strCache>
            </c:strRef>
          </c:cat>
          <c:val>
            <c:numRef>
              <c:f>Sheet1!$B$2:$B$4</c:f>
              <c:numCache>
                <c:formatCode>_-* #\ ##0_-;\-* #\ ##0_-;_-* "-"??_-;_-@_-</c:formatCode>
                <c:ptCount val="3"/>
                <c:pt idx="0">
                  <c:v>2721034950</c:v>
                </c:pt>
                <c:pt idx="1">
                  <c:v>6304118687</c:v>
                </c:pt>
                <c:pt idx="2">
                  <c:v>4732370474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D2-4542-B5BB-E1B0525C923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SADC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A-4064-9061-CA62B6C5F5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A-4064-9061-CA62B6C5F5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BA-4064-9061-CA62B6C5F5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BA-4064-9061-CA62B6C5F5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BA-4064-9061-CA62B6C5F5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BA-4064-9061-CA62B6C5F5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FBA-4064-9061-CA62B6C5F5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FBA-4064-9061-CA62B6C5F56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FBA-4064-9061-CA62B6C5F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Energy</c:v>
                </c:pt>
                <c:pt idx="1">
                  <c:v>Oil &amp; Gas</c:v>
                </c:pt>
                <c:pt idx="2">
                  <c:v>Roads &amp; Drainage</c:v>
                </c:pt>
                <c:pt idx="3">
                  <c:v>Sanitation</c:v>
                </c:pt>
                <c:pt idx="4">
                  <c:v>Communications</c:v>
                </c:pt>
                <c:pt idx="5">
                  <c:v>Social</c:v>
                </c:pt>
                <c:pt idx="6">
                  <c:v>Water</c:v>
                </c:pt>
                <c:pt idx="7">
                  <c:v>Commercial</c:v>
                </c:pt>
              </c:strCache>
            </c:strRef>
          </c:cat>
          <c:val>
            <c:numRef>
              <c:f>Sheet1!$B$2:$B$9</c:f>
              <c:numCache>
                <c:formatCode>_-* #\ ##0_-;\-* #\ ##0_-;_-* "-"??_-;_-@_-</c:formatCode>
                <c:ptCount val="8"/>
                <c:pt idx="0">
                  <c:v>42659477750</c:v>
                </c:pt>
                <c:pt idx="1">
                  <c:v>4052637047</c:v>
                </c:pt>
                <c:pt idx="2">
                  <c:v>13857273282</c:v>
                </c:pt>
                <c:pt idx="3">
                  <c:v>804286258</c:v>
                </c:pt>
                <c:pt idx="4">
                  <c:v>12378785180</c:v>
                </c:pt>
                <c:pt idx="5">
                  <c:v>5591900537</c:v>
                </c:pt>
                <c:pt idx="6">
                  <c:v>2630316512</c:v>
                </c:pt>
                <c:pt idx="7">
                  <c:v>979218519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FBA-4064-9061-CA62B6C5F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8-4B60-9E71-50578BA46F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8-4B60-9E71-50578BA46F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B8-4B60-9E71-50578BA46F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B8-4B60-9E71-50578BA46FF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5B8-4B60-9E71-50578BA46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Energy</c:v>
                </c:pt>
                <c:pt idx="1">
                  <c:v>Oil &amp; Gas</c:v>
                </c:pt>
                <c:pt idx="2">
                  <c:v>Transportation</c:v>
                </c:pt>
                <c:pt idx="3">
                  <c:v>Commercial</c:v>
                </c:pt>
              </c:strCache>
            </c:strRef>
          </c:cat>
          <c:val>
            <c:numRef>
              <c:f>Sheet1!$B$2:$B$5</c:f>
              <c:numCache>
                <c:formatCode>_-* #\ ##0_-;\-* #\ ##0_-;_-* "-"??_-;_-@_-</c:formatCode>
                <c:ptCount val="4"/>
                <c:pt idx="0">
                  <c:v>2763852558</c:v>
                </c:pt>
                <c:pt idx="1">
                  <c:v>787816102.83000004</c:v>
                </c:pt>
                <c:pt idx="2">
                  <c:v>1719741795.5900002</c:v>
                </c:pt>
                <c:pt idx="3">
                  <c:v>69997904.859999999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B8-4B60-9E71-50578BA46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20284917931246E-3"/>
          <c:y val="2.7310924369747899E-2"/>
          <c:w val="0.9838959430164137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Sheet1!$A$1:$J$1</c:f>
              <c:numCache>
                <c:formatCode>General</c:formatCode>
                <c:ptCount val="10"/>
                <c:pt idx="0">
                  <c:v>860000000</c:v>
                </c:pt>
                <c:pt idx="1">
                  <c:v>338000000</c:v>
                </c:pt>
                <c:pt idx="2">
                  <c:v>799000000</c:v>
                </c:pt>
                <c:pt idx="3">
                  <c:v>1800000000</c:v>
                </c:pt>
                <c:pt idx="4">
                  <c:v>603000000</c:v>
                </c:pt>
                <c:pt idx="5">
                  <c:v>1080000000</c:v>
                </c:pt>
                <c:pt idx="6">
                  <c:v>280000000</c:v>
                </c:pt>
                <c:pt idx="7">
                  <c:v>355000000</c:v>
                </c:pt>
                <c:pt idx="8">
                  <c:v>469000000</c:v>
                </c:pt>
                <c:pt idx="9">
                  <c:v>262000000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6-4300-BA94-766846C31EAD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Sheet1!$A$2:$J$2</c:f>
              <c:numCache>
                <c:formatCode>General</c:formatCode>
                <c:ptCount val="10"/>
                <c:pt idx="0">
                  <c:v>19000000</c:v>
                </c:pt>
                <c:pt idx="1">
                  <c:v>818000000</c:v>
                </c:pt>
                <c:pt idx="2">
                  <c:v>835000000</c:v>
                </c:pt>
                <c:pt idx="3">
                  <c:v>3250860302.6775322</c:v>
                </c:pt>
                <c:pt idx="4">
                  <c:v>7031860302.6775322</c:v>
                </c:pt>
                <c:pt idx="5">
                  <c:v>4055860302.6775322</c:v>
                </c:pt>
                <c:pt idx="6">
                  <c:v>2579860302.6775322</c:v>
                </c:pt>
                <c:pt idx="7">
                  <c:v>2579860302.6775322</c:v>
                </c:pt>
                <c:pt idx="8">
                  <c:v>2000000000</c:v>
                </c:pt>
                <c:pt idx="9">
                  <c:v>4067860302.6775322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6-4300-BA94-766846C31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12678719"/>
        <c:axId val="1"/>
      </c:barChart>
      <c:catAx>
        <c:axId val="12126787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579860302.677532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212678719"/>
        <c:crosses val="min"/>
        <c:crossBetween val="between"/>
        <c:majorUnit val="1000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44861290786261E-3"/>
          <c:y val="9.0010976948408344E-2"/>
          <c:w val="0.98505102774184272"/>
          <c:h val="0.881448957189901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151481888035126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4E7-4619-9B23-DEA7FC807795}"/>
                </c:ext>
              </c:extLst>
            </c:dLbl>
            <c:dLbl>
              <c:idx val="1"/>
              <c:layout>
                <c:manualLayout>
                  <c:x val="0"/>
                  <c:y val="-0.3342480790340285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4E7-4619-9B23-DEA7FC807795}"/>
                </c:ext>
              </c:extLst>
            </c:dLbl>
            <c:dLbl>
              <c:idx val="2"/>
              <c:layout>
                <c:manualLayout>
                  <c:x val="0"/>
                  <c:y val="-0.486278814489571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4E7-4619-9B23-DEA7FC807795}"/>
                </c:ext>
              </c:extLst>
            </c:dLbl>
            <c:dLbl>
              <c:idx val="3"/>
              <c:layout>
                <c:manualLayout>
                  <c:x val="0"/>
                  <c:y val="-0.486278814489571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4E7-4619-9B23-DEA7FC8077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540</c:v>
                </c:pt>
                <c:pt idx="1">
                  <c:v>916</c:v>
                </c:pt>
                <c:pt idx="2">
                  <c:v>1400</c:v>
                </c:pt>
                <c:pt idx="3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E7-4619-9B23-DEA7FC80779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6.037321624588364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4E7-4619-9B23-DEA7FC807795}"/>
                </c:ext>
              </c:extLst>
            </c:dLbl>
            <c:dLbl>
              <c:idx val="1"/>
              <c:layout>
                <c:manualLayout>
                  <c:x val="0"/>
                  <c:y val="7.683863885839736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4E7-4619-9B23-DEA7FC807795}"/>
                </c:ext>
              </c:extLst>
            </c:dLbl>
            <c:dLbl>
              <c:idx val="2"/>
              <c:layout>
                <c:manualLayout>
                  <c:x val="0"/>
                  <c:y val="5.4884742041712406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4E7-4619-9B23-DEA7FC807795}"/>
                </c:ext>
              </c:extLst>
            </c:dLbl>
            <c:dLbl>
              <c:idx val="3"/>
              <c:layout>
                <c:manualLayout>
                  <c:x val="0"/>
                  <c:y val="4.390779363336992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4E7-4619-9B23-DEA7FC8077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E7-4619-9B23-DEA7FC807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87672992"/>
        <c:axId val="1"/>
      </c:barChart>
      <c:catAx>
        <c:axId val="15876729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876729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13279908414421E-3"/>
          <c:y val="8.7560064068339563E-2"/>
          <c:w val="0.98511734401831708"/>
          <c:h val="0.8846769887880405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023491724506139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508-43F1-BDBD-8A6D9D7CC994}"/>
                </c:ext>
              </c:extLst>
            </c:dLbl>
            <c:dLbl>
              <c:idx val="1"/>
              <c:layout>
                <c:manualLayout>
                  <c:x val="0"/>
                  <c:y val="-0.423384943940202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508-43F1-BDBD-8A6D9D7CC994}"/>
                </c:ext>
              </c:extLst>
            </c:dLbl>
            <c:dLbl>
              <c:idx val="2"/>
              <c:layout>
                <c:manualLayout>
                  <c:x val="0"/>
                  <c:y val="-0.4869193806727175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508-43F1-BDBD-8A6D9D7CC994}"/>
                </c:ext>
              </c:extLst>
            </c:dLbl>
            <c:dLbl>
              <c:idx val="3"/>
              <c:layout>
                <c:manualLayout>
                  <c:x val="0"/>
                  <c:y val="-0.151628403630539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508-43F1-BDBD-8A6D9D7CC994}"/>
                </c:ext>
              </c:extLst>
            </c:dLbl>
            <c:dLbl>
              <c:idx val="4"/>
              <c:layout>
                <c:manualLayout>
                  <c:x val="0"/>
                  <c:y val="-0.120128136679124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508-43F1-BDBD-8A6D9D7CC994}"/>
                </c:ext>
              </c:extLst>
            </c:dLbl>
            <c:dLbl>
              <c:idx val="5"/>
              <c:layout>
                <c:manualLayout>
                  <c:x val="0"/>
                  <c:y val="-9.45008008542445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508-43F1-BDBD-8A6D9D7CC994}"/>
                </c:ext>
              </c:extLst>
            </c:dLbl>
            <c:dLbl>
              <c:idx val="6"/>
              <c:layout>
                <c:manualLayout>
                  <c:x val="0"/>
                  <c:y val="-0.3160704751735184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508-43F1-BDBD-8A6D9D7CC994}"/>
                </c:ext>
              </c:extLst>
            </c:dLbl>
            <c:dLbl>
              <c:idx val="7"/>
              <c:layout>
                <c:manualLayout>
                  <c:x val="0"/>
                  <c:y val="-0.1265349706353443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508-43F1-BDBD-8A6D9D7CC9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25</c:v>
                </c:pt>
                <c:pt idx="1">
                  <c:v>60</c:v>
                </c:pt>
                <c:pt idx="2">
                  <c:v>70</c:v>
                </c:pt>
                <c:pt idx="3">
                  <c:v>17</c:v>
                </c:pt>
                <c:pt idx="4">
                  <c:v>12</c:v>
                </c:pt>
                <c:pt idx="5">
                  <c:v>8</c:v>
                </c:pt>
                <c:pt idx="6">
                  <c:v>43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08-43F1-BDBD-8A6D9D7CC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82245584"/>
        <c:axId val="1"/>
      </c:barChart>
      <c:catAx>
        <c:axId val="19822455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822455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13279908414421E-3"/>
          <c:y val="2.9528676888131742E-2"/>
          <c:w val="0.98511734401831708"/>
          <c:h val="0.9409426462237364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0.271436683702441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7E9-43A0-ACA4-C96B5F5F7157}"/>
                </c:ext>
              </c:extLst>
            </c:dLbl>
            <c:dLbl>
              <c:idx val="4"/>
              <c:layout>
                <c:manualLayout>
                  <c:x val="0"/>
                  <c:y val="-0.1749006246450880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7E9-43A0-ACA4-C96B5F5F7157}"/>
                </c:ext>
              </c:extLst>
            </c:dLbl>
            <c:dLbl>
              <c:idx val="6"/>
              <c:layout>
                <c:manualLayout>
                  <c:x val="0"/>
                  <c:y val="-0.256104486087450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7E9-43A0-ACA4-C96B5F5F7157}"/>
                </c:ext>
              </c:extLst>
            </c:dLbl>
            <c:dLbl>
              <c:idx val="7"/>
              <c:layout>
                <c:manualLayout>
                  <c:x val="0"/>
                  <c:y val="-0.1953435547984100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7E9-43A0-ACA4-C96B5F5F71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1820.0211898940506</c:v>
                </c:pt>
                <c:pt idx="1">
                  <c:v>1499.0105949470253</c:v>
                </c:pt>
                <c:pt idx="2">
                  <c:v>2474.0211898940506</c:v>
                </c:pt>
                <c:pt idx="3">
                  <c:v>1178</c:v>
                </c:pt>
                <c:pt idx="4">
                  <c:v>672</c:v>
                </c:pt>
                <c:pt idx="5">
                  <c:v>0</c:v>
                </c:pt>
                <c:pt idx="6">
                  <c:v>1099</c:v>
                </c:pt>
                <c:pt idx="7">
                  <c:v>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E9-43A0-ACA4-C96B5F5F7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2056896"/>
        <c:axId val="1"/>
      </c:barChart>
      <c:catAx>
        <c:axId val="142056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74.021189894050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20568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13279908414421E-3"/>
          <c:y val="2.9528676888131742E-2"/>
          <c:w val="0.98511734401831708"/>
          <c:h val="0.9409426462237364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8.2339579784213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50B-4E16-9CAD-EDADC03DC6B4}"/>
                </c:ext>
              </c:extLst>
            </c:dLbl>
            <c:dLbl>
              <c:idx val="2"/>
              <c:layout>
                <c:manualLayout>
                  <c:x val="0"/>
                  <c:y val="-0.3123225440090857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50B-4E16-9CAD-EDADC03DC6B4}"/>
                </c:ext>
              </c:extLst>
            </c:dLbl>
            <c:dLbl>
              <c:idx val="3"/>
              <c:layout>
                <c:manualLayout>
                  <c:x val="0"/>
                  <c:y val="-7.836456558773424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50B-4E16-9CAD-EDADC03DC6B4}"/>
                </c:ext>
              </c:extLst>
            </c:dLbl>
            <c:dLbl>
              <c:idx val="4"/>
              <c:layout>
                <c:manualLayout>
                  <c:x val="0"/>
                  <c:y val="-0.137989778534923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50B-4E16-9CAD-EDADC03DC6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101249.94826364281</c:v>
                </c:pt>
                <c:pt idx="1">
                  <c:v>8482</c:v>
                </c:pt>
                <c:pt idx="2">
                  <c:v>63242</c:v>
                </c:pt>
                <c:pt idx="3">
                  <c:v>7545</c:v>
                </c:pt>
                <c:pt idx="4">
                  <c:v>21780</c:v>
                </c:pt>
                <c:pt idx="5">
                  <c:v>112371.84479092846</c:v>
                </c:pt>
                <c:pt idx="6">
                  <c:v>68802.948263642815</c:v>
                </c:pt>
                <c:pt idx="7">
                  <c:v>106810.89652728561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0B-4E16-9CAD-EDADC03DC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82248912"/>
        <c:axId val="1"/>
      </c:barChart>
      <c:catAx>
        <c:axId val="1982248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2371.8447909284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822489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345238095238096E-2"/>
          <c:y val="5.2631578947368418E-2"/>
          <c:w val="0.96130952380952384"/>
          <c:h val="0.8947368421052631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6EF-4279-B65A-DA29D3C4A6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6EF-4279-B65A-DA29D3C4A6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6EF-4279-B65A-DA29D3C4A60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6EF-4279-B65A-DA29D3C4A608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3000</c:v>
                </c:pt>
                <c:pt idx="1">
                  <c:v>3000</c:v>
                </c:pt>
                <c:pt idx="2">
                  <c:v>2000</c:v>
                </c:pt>
                <c:pt idx="3">
                  <c:v>4500</c:v>
                </c:pt>
                <c:pt idx="4">
                  <c:v>4476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EF-4279-B65A-DA29D3C4A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19932863"/>
        <c:axId val="1"/>
      </c:barChart>
      <c:catAx>
        <c:axId val="18199328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1993286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74484317603839E-2"/>
          <c:y val="4.3501611170784105E-2"/>
          <c:w val="0.92497880757276063"/>
          <c:h val="0.9129967776584317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4232008592910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51D-46A0-BF5E-CC1F1239DC44}"/>
                </c:ext>
              </c:extLst>
            </c:dLbl>
            <c:dLbl>
              <c:idx val="1"/>
              <c:layout>
                <c:manualLayout>
                  <c:x val="0"/>
                  <c:y val="-0.254564983888292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51D-46A0-BF5E-CC1F1239DC44}"/>
                </c:ext>
              </c:extLst>
            </c:dLbl>
            <c:dLbl>
              <c:idx val="2"/>
              <c:layout>
                <c:manualLayout>
                  <c:x val="0"/>
                  <c:y val="-0.30665950590762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51D-46A0-BF5E-CC1F1239DC44}"/>
                </c:ext>
              </c:extLst>
            </c:dLbl>
            <c:dLbl>
              <c:idx val="3"/>
              <c:layout>
                <c:manualLayout>
                  <c:x val="0"/>
                  <c:y val="-0.3249194414607948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51D-46A0-BF5E-CC1F1239DC44}"/>
                </c:ext>
              </c:extLst>
            </c:dLbl>
            <c:dLbl>
              <c:idx val="4"/>
              <c:layout>
                <c:manualLayout>
                  <c:x val="0"/>
                  <c:y val="-0.3802363050483351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51D-46A0-BF5E-CC1F1239DC44}"/>
                </c:ext>
              </c:extLst>
            </c:dLbl>
            <c:dLbl>
              <c:idx val="5"/>
              <c:layout>
                <c:manualLayout>
                  <c:x val="0"/>
                  <c:y val="-0.39957035445757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51D-46A0-BF5E-CC1F1239DC44}"/>
                </c:ext>
              </c:extLst>
            </c:dLbl>
            <c:dLbl>
              <c:idx val="6"/>
              <c:layout>
                <c:manualLayout>
                  <c:x val="0"/>
                  <c:y val="-0.4575725026852846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51D-46A0-BF5E-CC1F1239DC44}"/>
                </c:ext>
              </c:extLst>
            </c:dLbl>
            <c:dLbl>
              <c:idx val="7"/>
              <c:layout>
                <c:manualLayout>
                  <c:x val="0"/>
                  <c:y val="-0.3114930182599355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51D-46A0-BF5E-CC1F1239DC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960</c:v>
                </c:pt>
                <c:pt idx="1">
                  <c:v>2070</c:v>
                </c:pt>
                <c:pt idx="2">
                  <c:v>2580</c:v>
                </c:pt>
                <c:pt idx="3">
                  <c:v>2760</c:v>
                </c:pt>
                <c:pt idx="4">
                  <c:v>3310</c:v>
                </c:pt>
                <c:pt idx="5">
                  <c:v>3500</c:v>
                </c:pt>
                <c:pt idx="6">
                  <c:v>4070</c:v>
                </c:pt>
                <c:pt idx="7">
                  <c:v>2630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1D-46A0-BF5E-CC1F1239D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87680064"/>
        <c:axId val="1"/>
      </c:barChart>
      <c:catAx>
        <c:axId val="1587680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&quot; &quot;;&quot;-&quot;#,##0&quot; &quot;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1587680064"/>
        <c:crosses val="min"/>
        <c:crossBetween val="between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4801083701697E-3"/>
          <c:y val="2.8245518739815317E-2"/>
          <c:w val="0.98517039783259663"/>
          <c:h val="0.943508962520369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036393264530146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96A-4688-8D6F-F4962E73E680}"/>
                </c:ext>
              </c:extLst>
            </c:dLbl>
            <c:dLbl>
              <c:idx val="1"/>
              <c:layout>
                <c:manualLayout>
                  <c:x val="0"/>
                  <c:y val="-0.115697990222705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96A-4688-8D6F-F4962E73E680}"/>
                </c:ext>
              </c:extLst>
            </c:dLbl>
            <c:dLbl>
              <c:idx val="2"/>
              <c:layout>
                <c:manualLayout>
                  <c:x val="0"/>
                  <c:y val="-0.2232482346550787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393-4DC3-9C81-AF16D361F3E3}"/>
                </c:ext>
              </c:extLst>
            </c:dLbl>
            <c:dLbl>
              <c:idx val="3"/>
              <c:layout>
                <c:manualLayout>
                  <c:x val="0"/>
                  <c:y val="-0.1048343291689299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393-4DC3-9C81-AF16D361F3E3}"/>
                </c:ext>
              </c:extLst>
            </c:dLbl>
            <c:dLbl>
              <c:idx val="4"/>
              <c:layout>
                <c:manualLayout>
                  <c:x val="0"/>
                  <c:y val="-7.49592612710483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393-4DC3-9C81-AF16D361F3E3}"/>
                </c:ext>
              </c:extLst>
            </c:dLbl>
            <c:dLbl>
              <c:idx val="5"/>
              <c:layout>
                <c:manualLayout>
                  <c:x val="0"/>
                  <c:y val="-7.49592612710483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393-4DC3-9C81-AF16D361F3E3}"/>
                </c:ext>
              </c:extLst>
            </c:dLbl>
            <c:dLbl>
              <c:idx val="6"/>
              <c:layout>
                <c:manualLayout>
                  <c:x val="0"/>
                  <c:y val="-3.150461705594785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393-4DC3-9C81-AF16D361F3E3}"/>
                </c:ext>
              </c:extLst>
            </c:dLbl>
            <c:dLbl>
              <c:idx val="7"/>
              <c:layout>
                <c:manualLayout>
                  <c:x val="0"/>
                  <c:y val="-9.3970668115154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393-4DC3-9C81-AF16D361F3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Sheet1!$C$1:$J$1</c:f>
              <c:numCache>
                <c:formatCode>#\ ##0;"-"#\ ##0</c:formatCode>
                <c:ptCount val="8"/>
                <c:pt idx="0">
                  <c:v>49</c:v>
                </c:pt>
                <c:pt idx="1">
                  <c:v>14</c:v>
                </c:pt>
                <c:pt idx="2">
                  <c:v>34</c:v>
                </c:pt>
                <c:pt idx="3">
                  <c:v>12</c:v>
                </c:pt>
                <c:pt idx="4">
                  <c:v>8</c:v>
                </c:pt>
                <c:pt idx="5">
                  <c:v>8</c:v>
                </c:pt>
                <c:pt idx="6">
                  <c:v>4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93-4DC3-9C81-AF16D361F3E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7"/>
              <c:layout>
                <c:manualLayout>
                  <c:x val="0"/>
                  <c:y val="-0.314502987506789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96A-4688-8D6F-F4962E73E6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Sheet1!$C$2:$J$2</c:f>
              <c:numCache>
                <c:formatCode>General</c:formatCode>
                <c:ptCount val="8"/>
                <c:pt idx="3">
                  <c:v>57.15372297838271</c:v>
                </c:pt>
                <c:pt idx="4">
                  <c:v>85.614891913530869</c:v>
                </c:pt>
                <c:pt idx="5">
                  <c:v>69.461168935148152</c:v>
                </c:pt>
                <c:pt idx="6">
                  <c:v>74.461168935148152</c:v>
                </c:pt>
                <c:pt idx="7" formatCode="#\ ##0;&quot;-&quot;#\ ##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93-4DC3-9C81-AF16D361F3E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0.1749049429657794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96A-4688-8D6F-F4962E73E680}"/>
                </c:ext>
              </c:extLst>
            </c:dLbl>
            <c:dLbl>
              <c:idx val="4"/>
              <c:layout>
                <c:manualLayout>
                  <c:x val="0"/>
                  <c:y val="-0.1260184682237914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96A-4688-8D6F-F4962E73E680}"/>
                </c:ext>
              </c:extLst>
            </c:dLbl>
            <c:dLbl>
              <c:idx val="5"/>
              <c:layout>
                <c:manualLayout>
                  <c:x val="0"/>
                  <c:y val="-0.115697990222705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393-4DC3-9C81-AF16D361F3E3}"/>
                </c:ext>
              </c:extLst>
            </c:dLbl>
            <c:dLbl>
              <c:idx val="6"/>
              <c:layout>
                <c:manualLayout>
                  <c:x val="0"/>
                  <c:y val="-0.271591526344378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393-4DC3-9C81-AF16D361F3E3}"/>
                </c:ext>
              </c:extLst>
            </c:dLbl>
            <c:dLbl>
              <c:idx val="7"/>
              <c:layout>
                <c:manualLayout>
                  <c:x val="0"/>
                  <c:y val="-0.110266159695817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393-4DC3-9C81-AF16D361F3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Sheet1!$C$3:$J$3</c:f>
              <c:numCache>
                <c:formatCode>General</c:formatCode>
                <c:ptCount val="8"/>
                <c:pt idx="3" formatCode="#\ ##0;&quot;-&quot;#\ ##0">
                  <c:v>25</c:v>
                </c:pt>
                <c:pt idx="4" formatCode="#\ ##0;&quot;-&quot;#\ ##0">
                  <c:v>16</c:v>
                </c:pt>
                <c:pt idx="5" formatCode="#\ ##0;&quot;-&quot;#\ ##0">
                  <c:v>14</c:v>
                </c:pt>
                <c:pt idx="6" formatCode="#\ ##0;&quot;-&quot;#\ ##0">
                  <c:v>43</c:v>
                </c:pt>
                <c:pt idx="7" formatCode="#\ ##0;&quot;-&quot;#\ ##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93-4DC3-9C81-AF16D361F3E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0.1797935904399782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96A-4688-8D6F-F4962E73E680}"/>
                </c:ext>
              </c:extLst>
            </c:dLbl>
            <c:dLbl>
              <c:idx val="4"/>
              <c:layout>
                <c:manualLayout>
                  <c:x val="0"/>
                  <c:y val="-9.94024986420423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96A-4688-8D6F-F4962E73E680}"/>
                </c:ext>
              </c:extLst>
            </c:dLbl>
            <c:dLbl>
              <c:idx val="5"/>
              <c:layout>
                <c:manualLayout>
                  <c:x val="0"/>
                  <c:y val="-0.2878870179250407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E393-4DC3-9C81-AF16D361F3E3}"/>
                </c:ext>
              </c:extLst>
            </c:dLbl>
            <c:dLbl>
              <c:idx val="6"/>
              <c:layout>
                <c:manualLayout>
                  <c:x val="0"/>
                  <c:y val="-1.032047800108636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E393-4DC3-9C81-AF16D361F3E3}"/>
                </c:ext>
              </c:extLst>
            </c:dLbl>
            <c:dLbl>
              <c:idx val="7"/>
              <c:layout>
                <c:manualLayout>
                  <c:x val="0"/>
                  <c:y val="-4.236827810972297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E393-4DC3-9C81-AF16D361F3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Sheet1!$C$4:$J$4</c:f>
              <c:numCache>
                <c:formatCode>General</c:formatCode>
                <c:ptCount val="8"/>
                <c:pt idx="0">
                  <c:v>71.461168935148152</c:v>
                </c:pt>
                <c:pt idx="1">
                  <c:v>63.307445956765434</c:v>
                </c:pt>
                <c:pt idx="2">
                  <c:v>79.461168935148152</c:v>
                </c:pt>
                <c:pt idx="3" formatCode="#\ ##0;&quot;-&quot;#\ ##0">
                  <c:v>26</c:v>
                </c:pt>
                <c:pt idx="4" formatCode="#\ ##0;&quot;-&quot;#\ ##0">
                  <c:v>11</c:v>
                </c:pt>
                <c:pt idx="5" formatCode="#\ ##0;&quot;-&quot;#\ ##0">
                  <c:v>46</c:v>
                </c:pt>
                <c:pt idx="6" formatCode="#\ ##0;&quot;-&quot;#\ ##0">
                  <c:v>2</c:v>
                </c:pt>
                <c:pt idx="7" formatCode="#\ ##0;&quot;-&quot;#\ ##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393-4DC3-9C81-AF16D361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59515248"/>
        <c:axId val="1"/>
      </c:barChart>
      <c:catAx>
        <c:axId val="17595152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7.61489191353086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\ ##0;&quot;-&quot;#\ ##0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59515248"/>
        <c:crosses val="min"/>
        <c:crossBetween val="between"/>
        <c:majorUnit val="10"/>
      </c:valAx>
      <c:spPr>
        <a:noFill/>
        <a:ln w="25400">
          <a:noFill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39646278555641E-3"/>
          <c:y val="2.9411764705882353E-2"/>
          <c:w val="0.98467207074428886"/>
          <c:h val="0.941176470588235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867647058823529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1B3-492A-8604-387B7A940A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Sheet1!$C$1:$J$1</c:f>
              <c:numCache>
                <c:formatCode>General</c:formatCode>
                <c:ptCount val="8"/>
                <c:pt idx="0" formatCode="#\ ##0;&quot;-&quot;#\ ##0">
                  <c:v>5768</c:v>
                </c:pt>
                <c:pt idx="1">
                  <c:v>6755.3157894736851</c:v>
                </c:pt>
                <c:pt idx="2">
                  <c:v>11100.63157894737</c:v>
                </c:pt>
                <c:pt idx="3">
                  <c:v>9653.6315789473701</c:v>
                </c:pt>
                <c:pt idx="4">
                  <c:v>7890.6315789473701</c:v>
                </c:pt>
                <c:pt idx="5">
                  <c:v>7742.6315789473701</c:v>
                </c:pt>
                <c:pt idx="6">
                  <c:v>9156.6315789473701</c:v>
                </c:pt>
                <c:pt idx="7">
                  <c:v>8369.6315789473701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4-4D3C-A139-7B7BBEFD060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5.0904977375565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1B3-492A-8604-387B7A940AEF}"/>
                </c:ext>
              </c:extLst>
            </c:dLbl>
            <c:dLbl>
              <c:idx val="1"/>
              <c:layout>
                <c:manualLayout>
                  <c:x val="0"/>
                  <c:y val="-5.033936651583710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1B3-492A-8604-387B7A940AEF}"/>
                </c:ext>
              </c:extLst>
            </c:dLbl>
            <c:dLbl>
              <c:idx val="2"/>
              <c:layout>
                <c:manualLayout>
                  <c:x val="0"/>
                  <c:y val="-4.468325791855203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DB4-4D3C-A139-7B7BBEFD0606}"/>
                </c:ext>
              </c:extLst>
            </c:dLbl>
            <c:dLbl>
              <c:idx val="3"/>
              <c:layout>
                <c:manualLayout>
                  <c:x val="0"/>
                  <c:y val="-3.054298642533936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DB4-4D3C-A139-7B7BBEFD0606}"/>
                </c:ext>
              </c:extLst>
            </c:dLbl>
            <c:dLbl>
              <c:idx val="4"/>
              <c:layout>
                <c:manualLayout>
                  <c:x val="0"/>
                  <c:y val="-4.864253393665158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DB4-4D3C-A139-7B7BBEFD0606}"/>
                </c:ext>
              </c:extLst>
            </c:dLbl>
            <c:dLbl>
              <c:idx val="5"/>
              <c:layout>
                <c:manualLayout>
                  <c:x val="0"/>
                  <c:y val="-8.03167420814479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DB4-4D3C-A139-7B7BBEFD0606}"/>
                </c:ext>
              </c:extLst>
            </c:dLbl>
            <c:dLbl>
              <c:idx val="6"/>
              <c:layout>
                <c:manualLayout>
                  <c:x val="0"/>
                  <c:y val="-9.162895927601809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DB4-4D3C-A139-7B7BBEFD0606}"/>
                </c:ext>
              </c:extLst>
            </c:dLbl>
            <c:dLbl>
              <c:idx val="7"/>
              <c:layout>
                <c:manualLayout>
                  <c:x val="0"/>
                  <c:y val="-7.579185520361990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DB4-4D3C-A139-7B7BBEFD06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Sheet1!$C$2:$J$2</c:f>
              <c:numCache>
                <c:formatCode>#\ ##0;"-"#\ ##0</c:formatCode>
                <c:ptCount val="8"/>
                <c:pt idx="0">
                  <c:v>80</c:v>
                </c:pt>
                <c:pt idx="1">
                  <c:v>734</c:v>
                </c:pt>
                <c:pt idx="2">
                  <c:v>665</c:v>
                </c:pt>
                <c:pt idx="3">
                  <c:v>500</c:v>
                </c:pt>
                <c:pt idx="4">
                  <c:v>717</c:v>
                </c:pt>
                <c:pt idx="5">
                  <c:v>1087</c:v>
                </c:pt>
                <c:pt idx="6">
                  <c:v>1219</c:v>
                </c:pt>
                <c:pt idx="7">
                  <c:v>1031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B4-4D3C-A139-7B7BBEFD0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51233487"/>
        <c:axId val="1"/>
      </c:barChart>
      <c:catAx>
        <c:axId val="10512334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100.63157894737"/>
          <c:min val="0"/>
        </c:scaling>
        <c:delete val="1"/>
        <c:axPos val="l"/>
        <c:numFmt formatCode="#\ ##0;&quot;-&quot;#\ ##0" sourceLinked="1"/>
        <c:majorTickMark val="out"/>
        <c:minorTickMark val="none"/>
        <c:tickLblPos val="nextTo"/>
        <c:crossAx val="105123348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108843537414966E-2"/>
          <c:y val="0.11864406779661017"/>
          <c:w val="0.95578231292517002"/>
          <c:h val="0.832391713747645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F88-4389-B364-720489F1BF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F88-4389-B364-720489F1BF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7F88-4389-B364-720489F1BF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88-4389-B364-720489F1BFBB}"/>
              </c:ext>
            </c:extLst>
          </c:dPt>
          <c:dLbls>
            <c:dLbl>
              <c:idx val="0"/>
              <c:layout>
                <c:manualLayout>
                  <c:x val="0"/>
                  <c:y val="-0.1939736346516007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F88-4389-B364-720489F1BFBB}"/>
                </c:ext>
              </c:extLst>
            </c:dLbl>
            <c:dLbl>
              <c:idx val="1"/>
              <c:layout>
                <c:manualLayout>
                  <c:x val="0"/>
                  <c:y val="-0.374764595103578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F88-4389-B364-720489F1BFBB}"/>
                </c:ext>
              </c:extLst>
            </c:dLbl>
            <c:dLbl>
              <c:idx val="2"/>
              <c:layout>
                <c:manualLayout>
                  <c:x val="0"/>
                  <c:y val="-0.4764595103578154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F88-4389-B364-720489F1BFBB}"/>
                </c:ext>
              </c:extLst>
            </c:dLbl>
            <c:dLbl>
              <c:idx val="3"/>
              <c:layout>
                <c:manualLayout>
                  <c:x val="0"/>
                  <c:y val="-0.29284369114877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F88-4389-B364-720489F1BFBB}"/>
                </c:ext>
              </c:extLst>
            </c:dLbl>
            <c:dLbl>
              <c:idx val="4"/>
              <c:layout>
                <c:manualLayout>
                  <c:x val="0"/>
                  <c:y val="-9.887005649717514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F88-4389-B364-720489F1BF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150</c:v>
                </c:pt>
                <c:pt idx="1">
                  <c:v>355</c:v>
                </c:pt>
                <c:pt idx="2">
                  <c:v>469</c:v>
                </c:pt>
                <c:pt idx="3">
                  <c:v>262</c:v>
                </c:pt>
                <c:pt idx="4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88-4389-B364-720489F1B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24637727"/>
        <c:axId val="1"/>
      </c:barChart>
      <c:catAx>
        <c:axId val="192463772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6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2463772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594684385382059E-2"/>
          <c:y val="5.2631578947368418E-2"/>
          <c:w val="0.95681063122923593"/>
          <c:h val="0.8947368421052631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3E8-4D36-86AA-43FB0D2B01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3E8-4D36-86AA-43FB0D2B01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03E8-4D36-86AA-43FB0D2B013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3E8-4D36-86AA-43FB0D2B0139}"/>
              </c:ext>
            </c:extLst>
          </c:dPt>
          <c:dLbls>
            <c:dLbl>
              <c:idx val="4"/>
              <c:layout>
                <c:manualLayout>
                  <c:x val="0"/>
                  <c:y val="-6.578947368421052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3E8-4D36-86AA-43FB0D2B01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5473</c:v>
                </c:pt>
                <c:pt idx="1">
                  <c:v>3581</c:v>
                </c:pt>
                <c:pt idx="2">
                  <c:v>7301</c:v>
                </c:pt>
                <c:pt idx="3">
                  <c:v>4019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E8-4D36-86AA-43FB0D2B0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97612367"/>
        <c:axId val="1"/>
      </c:barChart>
      <c:catAx>
        <c:axId val="20976123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3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761236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249221183800622E-2"/>
          <c:y val="0.11413043478260869"/>
          <c:w val="0.95950155763239875"/>
          <c:h val="0.8387681159420289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8FA-419A-996F-E92318F4DE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8FA-419A-996F-E92318F4DE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8FA-419A-996F-E92318F4DED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8FA-419A-996F-E92318F4DEDD}"/>
              </c:ext>
            </c:extLst>
          </c:dPt>
          <c:dLbls>
            <c:dLbl>
              <c:idx val="0"/>
              <c:layout>
                <c:manualLayout>
                  <c:x val="0"/>
                  <c:y val="-0.442028985507246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8FA-419A-996F-E92318F4DEDD}"/>
                </c:ext>
              </c:extLst>
            </c:dLbl>
            <c:dLbl>
              <c:idx val="1"/>
              <c:layout>
                <c:manualLayout>
                  <c:x val="0"/>
                  <c:y val="-0.2327898550724637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8FA-419A-996F-E92318F4DEDD}"/>
                </c:ext>
              </c:extLst>
            </c:dLbl>
            <c:dLbl>
              <c:idx val="2"/>
              <c:layout>
                <c:manualLayout>
                  <c:x val="0"/>
                  <c:y val="-0.397644927536231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8FA-419A-996F-E92318F4DEDD}"/>
                </c:ext>
              </c:extLst>
            </c:dLbl>
            <c:dLbl>
              <c:idx val="3"/>
              <c:layout>
                <c:manualLayout>
                  <c:x val="0"/>
                  <c:y val="-0.3260869565217391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8FA-419A-996F-E92318F4DEDD}"/>
                </c:ext>
              </c:extLst>
            </c:dLbl>
            <c:dLbl>
              <c:idx val="4"/>
              <c:layout>
                <c:manualLayout>
                  <c:x val="0"/>
                  <c:y val="-0.4773550724637681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8FA-419A-996F-E92318F4DE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222</c:v>
                </c:pt>
                <c:pt idx="1">
                  <c:v>101</c:v>
                </c:pt>
                <c:pt idx="2">
                  <c:v>196</c:v>
                </c:pt>
                <c:pt idx="3">
                  <c:v>155</c:v>
                </c:pt>
                <c:pt idx="4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FA-419A-996F-E92318F4D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11590111"/>
        <c:axId val="1"/>
      </c:barChart>
      <c:catAx>
        <c:axId val="19115901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115901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91828793774319E-2"/>
          <c:y val="5.0485436893203881E-2"/>
          <c:w val="0.94941634241245132"/>
          <c:h val="0.899029126213592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EFA-4BA9-A076-7A8D784F94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FA-4BA9-A076-7A8D784F94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9EFA-4BA9-A076-7A8D784F944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FA-4BA9-A076-7A8D784F944C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3233</c:v>
                </c:pt>
                <c:pt idx="1">
                  <c:v>1703</c:v>
                </c:pt>
                <c:pt idx="2">
                  <c:v>5406</c:v>
                </c:pt>
                <c:pt idx="3">
                  <c:v>4535</c:v>
                </c:pt>
                <c:pt idx="4">
                  <c:v>2083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FA-4BA9-A076-7A8D784F9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11570143"/>
        <c:axId val="1"/>
      </c:barChart>
      <c:catAx>
        <c:axId val="19115701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40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115701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Interest income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YTD 30 Sep 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3845</c:v>
                </c:pt>
                <c:pt idx="1">
                  <c:v>4494</c:v>
                </c:pt>
                <c:pt idx="2">
                  <c:v>4424</c:v>
                </c:pt>
                <c:pt idx="3">
                  <c:v>4892</c:v>
                </c:pt>
                <c:pt idx="4">
                  <c:v>2884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6-45A5-A0BE-A4585313C7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Non-Interest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124412847232405E-3"/>
                  <c:y val="-5.84201892814132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A1-43F2-9626-091A4219083C}"/>
                </c:ext>
              </c:extLst>
            </c:dLbl>
            <c:dLbl>
              <c:idx val="1"/>
              <c:layout>
                <c:manualLayout>
                  <c:x val="-2.7124412847232531E-3"/>
                  <c:y val="-5.25781703532719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A1-43F2-9626-091A4219083C}"/>
                </c:ext>
              </c:extLst>
            </c:dLbl>
            <c:dLbl>
              <c:idx val="2"/>
              <c:layout>
                <c:manualLayout>
                  <c:x val="-5.4248825694465062E-3"/>
                  <c:y val="-5.84201892814132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A1-43F2-9626-091A4219083C}"/>
                </c:ext>
              </c:extLst>
            </c:dLbl>
            <c:dLbl>
              <c:idx val="3"/>
              <c:layout>
                <c:manualLayout>
                  <c:x val="-9.9455031526841589E-17"/>
                  <c:y val="-5.2578170353271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A1-43F2-9626-091A4219083C}"/>
                </c:ext>
              </c:extLst>
            </c:dLbl>
            <c:dLbl>
              <c:idx val="4"/>
              <c:layout>
                <c:manualLayout>
                  <c:x val="2.7124412847232531E-3"/>
                  <c:y val="-4.0894132496989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A1-43F2-9626-091A42190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YTD 30 Sep 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433</c:v>
                </c:pt>
                <c:pt idx="1">
                  <c:v>333</c:v>
                </c:pt>
                <c:pt idx="2">
                  <c:v>456</c:v>
                </c:pt>
                <c:pt idx="3">
                  <c:v>246</c:v>
                </c:pt>
                <c:pt idx="4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6-45A5-A0BE-A4585313C7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5385472"/>
        <c:axId val="235387968"/>
      </c:barChart>
      <c:catAx>
        <c:axId val="23538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387968"/>
        <c:crosses val="autoZero"/>
        <c:auto val="1"/>
        <c:lblAlgn val="ctr"/>
        <c:lblOffset val="100"/>
        <c:noMultiLvlLbl val="0"/>
      </c:catAx>
      <c:valAx>
        <c:axId val="235387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538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24856718200111E-2"/>
          <c:y val="0.14362106242733075"/>
          <c:w val="0.94677442921480592"/>
          <c:h val="0.70311475779777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YTD 30 Sep 2021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8.3000000000000004E-2</c:v>
                </c:pt>
                <c:pt idx="1">
                  <c:v>6.5000000000000002E-2</c:v>
                </c:pt>
                <c:pt idx="2">
                  <c:v>-1.6E-2</c:v>
                </c:pt>
                <c:pt idx="3">
                  <c:v>0.06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3-4F9D-A9D9-013DFBE517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2909696"/>
        <c:axId val="2072920928"/>
      </c:barChart>
      <c:catAx>
        <c:axId val="207290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920928"/>
        <c:crosses val="autoZero"/>
        <c:auto val="1"/>
        <c:lblAlgn val="ctr"/>
        <c:lblOffset val="100"/>
        <c:noMultiLvlLbl val="0"/>
      </c:catAx>
      <c:valAx>
        <c:axId val="20729209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7290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profit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YTD 30 Sep 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2283</c:v>
                </c:pt>
                <c:pt idx="1">
                  <c:v>3097</c:v>
                </c:pt>
                <c:pt idx="2">
                  <c:v>504</c:v>
                </c:pt>
                <c:pt idx="3">
                  <c:v>1223</c:v>
                </c:pt>
                <c:pt idx="4">
                  <c:v>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4-4DC7-82C3-220420795F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7131327"/>
        <c:axId val="597115519"/>
      </c:barChart>
      <c:catAx>
        <c:axId val="5971313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15519"/>
        <c:crosses val="autoZero"/>
        <c:auto val="1"/>
        <c:lblAlgn val="ctr"/>
        <c:lblOffset val="100"/>
        <c:noMultiLvlLbl val="0"/>
      </c:catAx>
      <c:valAx>
        <c:axId val="59711551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71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84BE6-FD4B-41A8-9715-878039FF50E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748E4CA-8700-44F0-8AC3-DDB9D3CE55F2}">
      <dgm:prSet phldrT="[Text]" custT="1"/>
      <dgm:spPr/>
      <dgm:t>
        <a:bodyPr/>
        <a:lstStyle/>
        <a:p>
          <a:r>
            <a:rPr lang="en-ZA" sz="1800" dirty="0"/>
            <a:t>Main infrastructure types affected by floods</a:t>
          </a:r>
        </a:p>
      </dgm:t>
    </dgm:pt>
    <dgm:pt modelId="{315AEAFD-82F0-45C0-AC5D-8CA43FCC1296}" type="parTrans" cxnId="{99902746-A85F-4907-BBEF-CB52459461B7}">
      <dgm:prSet/>
      <dgm:spPr/>
      <dgm:t>
        <a:bodyPr/>
        <a:lstStyle/>
        <a:p>
          <a:endParaRPr lang="en-ZA"/>
        </a:p>
      </dgm:t>
    </dgm:pt>
    <dgm:pt modelId="{B6B8C074-1C8F-40BB-9795-8F02FB73A6B3}" type="sibTrans" cxnId="{99902746-A85F-4907-BBEF-CB52459461B7}">
      <dgm:prSet/>
      <dgm:spPr/>
      <dgm:t>
        <a:bodyPr/>
        <a:lstStyle/>
        <a:p>
          <a:endParaRPr lang="en-ZA"/>
        </a:p>
      </dgm:t>
    </dgm:pt>
    <dgm:pt modelId="{DCB72AAF-1C13-4C1D-8AF5-9E519AADF9D5}">
      <dgm:prSet phldrT="[Text]"/>
      <dgm:spPr/>
      <dgm:t>
        <a:bodyPr/>
        <a:lstStyle/>
        <a:p>
          <a:r>
            <a:rPr lang="en-ZA" dirty="0"/>
            <a:t>Social infrastructure</a:t>
          </a:r>
        </a:p>
      </dgm:t>
    </dgm:pt>
    <dgm:pt modelId="{571D0AF8-ABB5-4E98-B97D-87D0691A92BC}" type="parTrans" cxnId="{BEC32534-ABD1-4717-A125-C827D60816A9}">
      <dgm:prSet/>
      <dgm:spPr/>
      <dgm:t>
        <a:bodyPr/>
        <a:lstStyle/>
        <a:p>
          <a:endParaRPr lang="en-ZA" dirty="0"/>
        </a:p>
      </dgm:t>
    </dgm:pt>
    <dgm:pt modelId="{E2B38496-743D-4726-B4CD-F96834003948}" type="sibTrans" cxnId="{BEC32534-ABD1-4717-A125-C827D60816A9}">
      <dgm:prSet/>
      <dgm:spPr/>
      <dgm:t>
        <a:bodyPr/>
        <a:lstStyle/>
        <a:p>
          <a:endParaRPr lang="en-ZA"/>
        </a:p>
      </dgm:t>
    </dgm:pt>
    <dgm:pt modelId="{AA4D9F14-B7CF-4A1F-95CB-BC08BE2792C2}">
      <dgm:prSet phldrT="[Text]"/>
      <dgm:spPr/>
      <dgm:t>
        <a:bodyPr/>
        <a:lstStyle/>
        <a:p>
          <a:r>
            <a:rPr lang="en-ZA" dirty="0"/>
            <a:t>Economic infrastructure</a:t>
          </a:r>
        </a:p>
      </dgm:t>
    </dgm:pt>
    <dgm:pt modelId="{3260CC64-34F0-43F7-8B0A-40D33D856E2A}" type="parTrans" cxnId="{4931A395-6EE6-4220-BB8F-C854573B4C9F}">
      <dgm:prSet/>
      <dgm:spPr/>
      <dgm:t>
        <a:bodyPr/>
        <a:lstStyle/>
        <a:p>
          <a:endParaRPr lang="en-ZA" dirty="0"/>
        </a:p>
      </dgm:t>
    </dgm:pt>
    <dgm:pt modelId="{57E05EDE-DD68-410C-919F-3F659189F5D7}" type="sibTrans" cxnId="{4931A395-6EE6-4220-BB8F-C854573B4C9F}">
      <dgm:prSet/>
      <dgm:spPr/>
      <dgm:t>
        <a:bodyPr/>
        <a:lstStyle/>
        <a:p>
          <a:endParaRPr lang="en-ZA"/>
        </a:p>
      </dgm:t>
    </dgm:pt>
    <dgm:pt modelId="{CDB1382C-7395-4D65-8A2E-9B5C554E74EB}">
      <dgm:prSet phldrT="[Text]"/>
      <dgm:spPr/>
      <dgm:t>
        <a:bodyPr/>
        <a:lstStyle/>
        <a:p>
          <a:r>
            <a:rPr lang="en-ZA" dirty="0"/>
            <a:t>Municipal infrastructure</a:t>
          </a:r>
        </a:p>
      </dgm:t>
    </dgm:pt>
    <dgm:pt modelId="{E3A94520-5E9F-4233-AF97-F0D14FCF4A54}" type="parTrans" cxnId="{8ECEE3D8-D905-4145-9232-69439BC19C4C}">
      <dgm:prSet/>
      <dgm:spPr/>
      <dgm:t>
        <a:bodyPr/>
        <a:lstStyle/>
        <a:p>
          <a:endParaRPr lang="en-ZA" dirty="0"/>
        </a:p>
      </dgm:t>
    </dgm:pt>
    <dgm:pt modelId="{0C368395-7422-4E1F-A73F-CB65C533DAFB}" type="sibTrans" cxnId="{8ECEE3D8-D905-4145-9232-69439BC19C4C}">
      <dgm:prSet/>
      <dgm:spPr/>
      <dgm:t>
        <a:bodyPr/>
        <a:lstStyle/>
        <a:p>
          <a:endParaRPr lang="en-ZA"/>
        </a:p>
      </dgm:t>
    </dgm:pt>
    <dgm:pt modelId="{D48EE00A-7956-467F-8BF2-54B23D7EBEA2}">
      <dgm:prSet/>
      <dgm:spPr/>
      <dgm:t>
        <a:bodyPr/>
        <a:lstStyle/>
        <a:p>
          <a:r>
            <a:rPr lang="en-ZA" dirty="0"/>
            <a:t>Schools, Health facilities, Community facilities </a:t>
          </a:r>
        </a:p>
      </dgm:t>
    </dgm:pt>
    <dgm:pt modelId="{9BD51D99-5B02-4F5E-802A-5A044BD6D05F}" type="parTrans" cxnId="{F390EADD-B567-4F47-A501-7A7D2EB7364C}">
      <dgm:prSet/>
      <dgm:spPr/>
      <dgm:t>
        <a:bodyPr/>
        <a:lstStyle/>
        <a:p>
          <a:endParaRPr lang="en-ZA" dirty="0"/>
        </a:p>
      </dgm:t>
    </dgm:pt>
    <dgm:pt modelId="{F95E950F-04FF-426E-9560-114CA071B05C}" type="sibTrans" cxnId="{F390EADD-B567-4F47-A501-7A7D2EB7364C}">
      <dgm:prSet/>
      <dgm:spPr/>
      <dgm:t>
        <a:bodyPr/>
        <a:lstStyle/>
        <a:p>
          <a:endParaRPr lang="en-ZA"/>
        </a:p>
      </dgm:t>
    </dgm:pt>
    <dgm:pt modelId="{8E986F22-15C9-460F-AC29-4DFF1E35BC81}">
      <dgm:prSet/>
      <dgm:spPr/>
      <dgm:t>
        <a:bodyPr/>
        <a:lstStyle/>
        <a:p>
          <a:r>
            <a:rPr lang="en-ZA" dirty="0"/>
            <a:t>National and Provincial Roads, Bridges, Ports and Electrical infrastructure</a:t>
          </a:r>
        </a:p>
      </dgm:t>
    </dgm:pt>
    <dgm:pt modelId="{43DEBADB-1107-4A4A-953A-BB99B1ACCE61}" type="parTrans" cxnId="{B8360C67-F380-4A78-A1DD-25AF2DD087E4}">
      <dgm:prSet/>
      <dgm:spPr/>
      <dgm:t>
        <a:bodyPr/>
        <a:lstStyle/>
        <a:p>
          <a:endParaRPr lang="en-ZA" dirty="0"/>
        </a:p>
      </dgm:t>
    </dgm:pt>
    <dgm:pt modelId="{0B76DC17-82C9-4F57-BA5D-7B1834C88E99}" type="sibTrans" cxnId="{B8360C67-F380-4A78-A1DD-25AF2DD087E4}">
      <dgm:prSet/>
      <dgm:spPr/>
      <dgm:t>
        <a:bodyPr/>
        <a:lstStyle/>
        <a:p>
          <a:endParaRPr lang="en-ZA"/>
        </a:p>
      </dgm:t>
    </dgm:pt>
    <dgm:pt modelId="{A516320B-AD3F-40CA-A73D-EC00AA0F8CFA}">
      <dgm:prSet/>
      <dgm:spPr/>
      <dgm:t>
        <a:bodyPr/>
        <a:lstStyle/>
        <a:p>
          <a:r>
            <a:rPr lang="en-ZA" dirty="0"/>
            <a:t>Roads, Bridges, Stormwater drainage, electricity etc.</a:t>
          </a:r>
        </a:p>
      </dgm:t>
    </dgm:pt>
    <dgm:pt modelId="{AE710006-D568-42B4-922C-6ABD1571283A}" type="parTrans" cxnId="{50E6EAF1-C1F0-4486-BCBC-4BAF59183D63}">
      <dgm:prSet/>
      <dgm:spPr/>
      <dgm:t>
        <a:bodyPr/>
        <a:lstStyle/>
        <a:p>
          <a:endParaRPr lang="en-ZA" dirty="0"/>
        </a:p>
      </dgm:t>
    </dgm:pt>
    <dgm:pt modelId="{8247BE05-07EA-4B88-BE49-A9A6917C6DAE}" type="sibTrans" cxnId="{50E6EAF1-C1F0-4486-BCBC-4BAF59183D63}">
      <dgm:prSet/>
      <dgm:spPr/>
      <dgm:t>
        <a:bodyPr/>
        <a:lstStyle/>
        <a:p>
          <a:endParaRPr lang="en-ZA"/>
        </a:p>
      </dgm:t>
    </dgm:pt>
    <dgm:pt modelId="{58EFF30F-0CD9-4EAE-B096-1876EA5B699C}" type="pres">
      <dgm:prSet presAssocID="{01F84BE6-FD4B-41A8-9715-878039FF50E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3C4B7-CE26-4EA2-BAE5-430568D7C904}" type="pres">
      <dgm:prSet presAssocID="{E748E4CA-8700-44F0-8AC3-DDB9D3CE55F2}" presName="root1" presStyleCnt="0"/>
      <dgm:spPr/>
    </dgm:pt>
    <dgm:pt modelId="{54E5CB8B-A7CD-43AF-BB8D-5A65E3FE0CE2}" type="pres">
      <dgm:prSet presAssocID="{E748E4CA-8700-44F0-8AC3-DDB9D3CE55F2}" presName="LevelOneTextNode" presStyleLbl="node0" presStyleIdx="0" presStyleCnt="1" custScaleY="85937" custLinFactNeighborY="-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FEAB6E-10AB-4985-8C33-2831CCCE236E}" type="pres">
      <dgm:prSet presAssocID="{E748E4CA-8700-44F0-8AC3-DDB9D3CE55F2}" presName="level2hierChild" presStyleCnt="0"/>
      <dgm:spPr/>
    </dgm:pt>
    <dgm:pt modelId="{6456F60F-E58C-43E0-BD33-FD3F258202DB}" type="pres">
      <dgm:prSet presAssocID="{571D0AF8-ABB5-4E98-B97D-87D0691A92B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EDF6D3B-F266-4B09-B6A3-6A8C2D0FD68E}" type="pres">
      <dgm:prSet presAssocID="{571D0AF8-ABB5-4E98-B97D-87D0691A92B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9A0E9FE-C178-4508-9BF2-1E1E70383C51}" type="pres">
      <dgm:prSet presAssocID="{DCB72AAF-1C13-4C1D-8AF5-9E519AADF9D5}" presName="root2" presStyleCnt="0"/>
      <dgm:spPr/>
    </dgm:pt>
    <dgm:pt modelId="{D3261A00-B596-4769-A5C3-693758D38918}" type="pres">
      <dgm:prSet presAssocID="{DCB72AAF-1C13-4C1D-8AF5-9E519AADF9D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7C07E-D5A0-4BA8-8407-6BB41F718445}" type="pres">
      <dgm:prSet presAssocID="{DCB72AAF-1C13-4C1D-8AF5-9E519AADF9D5}" presName="level3hierChild" presStyleCnt="0"/>
      <dgm:spPr/>
    </dgm:pt>
    <dgm:pt modelId="{89578AC5-257F-47B5-B4D0-0AC85C5E138A}" type="pres">
      <dgm:prSet presAssocID="{9BD51D99-5B02-4F5E-802A-5A044BD6D05F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54E597C-E7AE-4061-9861-7B12927C543F}" type="pres">
      <dgm:prSet presAssocID="{9BD51D99-5B02-4F5E-802A-5A044BD6D05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435284E-F9BB-47EC-85CA-64D5F71CEA1D}" type="pres">
      <dgm:prSet presAssocID="{D48EE00A-7956-467F-8BF2-54B23D7EBEA2}" presName="root2" presStyleCnt="0"/>
      <dgm:spPr/>
    </dgm:pt>
    <dgm:pt modelId="{1483F0C0-EB6D-4FE1-AAF1-B9CA49DEB557}" type="pres">
      <dgm:prSet presAssocID="{D48EE00A-7956-467F-8BF2-54B23D7EBEA2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1118F-D20B-4A9A-9072-6731085C9045}" type="pres">
      <dgm:prSet presAssocID="{D48EE00A-7956-467F-8BF2-54B23D7EBEA2}" presName="level3hierChild" presStyleCnt="0"/>
      <dgm:spPr/>
    </dgm:pt>
    <dgm:pt modelId="{B635C447-568E-42EC-9693-AB16D28EBC90}" type="pres">
      <dgm:prSet presAssocID="{3260CC64-34F0-43F7-8B0A-40D33D856E2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5CE3491-0111-4016-A8F6-05E6DBDA96DF}" type="pres">
      <dgm:prSet presAssocID="{3260CC64-34F0-43F7-8B0A-40D33D856E2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EDB9AEF-E01D-4DF8-BE05-471C5488C780}" type="pres">
      <dgm:prSet presAssocID="{AA4D9F14-B7CF-4A1F-95CB-BC08BE2792C2}" presName="root2" presStyleCnt="0"/>
      <dgm:spPr/>
    </dgm:pt>
    <dgm:pt modelId="{EB356CB7-98A0-45AC-B820-9FB98E0BE072}" type="pres">
      <dgm:prSet presAssocID="{AA4D9F14-B7CF-4A1F-95CB-BC08BE2792C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C3895-5AFD-447A-86C6-B07C1BF64ABE}" type="pres">
      <dgm:prSet presAssocID="{AA4D9F14-B7CF-4A1F-95CB-BC08BE2792C2}" presName="level3hierChild" presStyleCnt="0"/>
      <dgm:spPr/>
    </dgm:pt>
    <dgm:pt modelId="{C09DAC49-CDC4-4426-B011-28835323EF1E}" type="pres">
      <dgm:prSet presAssocID="{43DEBADB-1107-4A4A-953A-BB99B1ACCE61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DA566EDB-D535-4678-A773-8019F1C5F3DC}" type="pres">
      <dgm:prSet presAssocID="{43DEBADB-1107-4A4A-953A-BB99B1ACCE6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E166174F-15A1-4443-9C4F-8C965AE26939}" type="pres">
      <dgm:prSet presAssocID="{8E986F22-15C9-460F-AC29-4DFF1E35BC81}" presName="root2" presStyleCnt="0"/>
      <dgm:spPr/>
    </dgm:pt>
    <dgm:pt modelId="{B3252BE9-7563-4DE1-BE15-BD6E89D89BF5}" type="pres">
      <dgm:prSet presAssocID="{8E986F22-15C9-460F-AC29-4DFF1E35BC8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F5A14-50FD-4381-97B4-AD70AF4F8E89}" type="pres">
      <dgm:prSet presAssocID="{8E986F22-15C9-460F-AC29-4DFF1E35BC81}" presName="level3hierChild" presStyleCnt="0"/>
      <dgm:spPr/>
    </dgm:pt>
    <dgm:pt modelId="{F06248F8-C60D-4555-B245-63305E2326E9}" type="pres">
      <dgm:prSet presAssocID="{E3A94520-5E9F-4233-AF97-F0D14FCF4A5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C7E82A6-935B-4D4F-8207-C2E00B3CB47E}" type="pres">
      <dgm:prSet presAssocID="{E3A94520-5E9F-4233-AF97-F0D14FCF4A5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F2F6A4F-DA90-4403-80DA-82576181E8C8}" type="pres">
      <dgm:prSet presAssocID="{CDB1382C-7395-4D65-8A2E-9B5C554E74EB}" presName="root2" presStyleCnt="0"/>
      <dgm:spPr/>
    </dgm:pt>
    <dgm:pt modelId="{372765D5-6D33-4396-AAB8-05A2679CD302}" type="pres">
      <dgm:prSet presAssocID="{CDB1382C-7395-4D65-8A2E-9B5C554E74E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7FB7D5-FE85-481A-932A-D9A2602DBE3F}" type="pres">
      <dgm:prSet presAssocID="{CDB1382C-7395-4D65-8A2E-9B5C554E74EB}" presName="level3hierChild" presStyleCnt="0"/>
      <dgm:spPr/>
    </dgm:pt>
    <dgm:pt modelId="{E8E2F301-B492-4C02-984A-B0EEC83375AE}" type="pres">
      <dgm:prSet presAssocID="{AE710006-D568-42B4-922C-6ABD1571283A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DF651BC-FABD-4B4A-AC23-E2647DA4DFA6}" type="pres">
      <dgm:prSet presAssocID="{AE710006-D568-42B4-922C-6ABD1571283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552CCCD-10BF-4949-90E8-7A43186F4F40}" type="pres">
      <dgm:prSet presAssocID="{A516320B-AD3F-40CA-A73D-EC00AA0F8CFA}" presName="root2" presStyleCnt="0"/>
      <dgm:spPr/>
    </dgm:pt>
    <dgm:pt modelId="{2EE059A1-7A45-4622-A985-D4E6E1917D1A}" type="pres">
      <dgm:prSet presAssocID="{A516320B-AD3F-40CA-A73D-EC00AA0F8CF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F3752-BAA8-415D-88E8-254A7890E967}" type="pres">
      <dgm:prSet presAssocID="{A516320B-AD3F-40CA-A73D-EC00AA0F8CFA}" presName="level3hierChild" presStyleCnt="0"/>
      <dgm:spPr/>
    </dgm:pt>
  </dgm:ptLst>
  <dgm:cxnLst>
    <dgm:cxn modelId="{E03FB6DE-9A9C-4455-8580-93B8986165AB}" type="presOf" srcId="{43DEBADB-1107-4A4A-953A-BB99B1ACCE61}" destId="{C09DAC49-CDC4-4426-B011-28835323EF1E}" srcOrd="0" destOrd="0" presId="urn:microsoft.com/office/officeart/2008/layout/HorizontalMultiLevelHierarchy"/>
    <dgm:cxn modelId="{7DB47906-E827-47BF-AFB3-84898326ADF3}" type="presOf" srcId="{CDB1382C-7395-4D65-8A2E-9B5C554E74EB}" destId="{372765D5-6D33-4396-AAB8-05A2679CD302}" srcOrd="0" destOrd="0" presId="urn:microsoft.com/office/officeart/2008/layout/HorizontalMultiLevelHierarchy"/>
    <dgm:cxn modelId="{99A6B75E-B548-4F58-A318-5F8D1B856F83}" type="presOf" srcId="{571D0AF8-ABB5-4E98-B97D-87D0691A92BC}" destId="{EEDF6D3B-F266-4B09-B6A3-6A8C2D0FD68E}" srcOrd="1" destOrd="0" presId="urn:microsoft.com/office/officeart/2008/layout/HorizontalMultiLevelHierarchy"/>
    <dgm:cxn modelId="{50E6EAF1-C1F0-4486-BCBC-4BAF59183D63}" srcId="{CDB1382C-7395-4D65-8A2E-9B5C554E74EB}" destId="{A516320B-AD3F-40CA-A73D-EC00AA0F8CFA}" srcOrd="0" destOrd="0" parTransId="{AE710006-D568-42B4-922C-6ABD1571283A}" sibTransId="{8247BE05-07EA-4B88-BE49-A9A6917C6DAE}"/>
    <dgm:cxn modelId="{8ECEE3D8-D905-4145-9232-69439BC19C4C}" srcId="{E748E4CA-8700-44F0-8AC3-DDB9D3CE55F2}" destId="{CDB1382C-7395-4D65-8A2E-9B5C554E74EB}" srcOrd="2" destOrd="0" parTransId="{E3A94520-5E9F-4233-AF97-F0D14FCF4A54}" sibTransId="{0C368395-7422-4E1F-A73F-CB65C533DAFB}"/>
    <dgm:cxn modelId="{18B97DDF-292A-4A65-906A-904F7656EC6C}" type="presOf" srcId="{9BD51D99-5B02-4F5E-802A-5A044BD6D05F}" destId="{154E597C-E7AE-4061-9861-7B12927C543F}" srcOrd="1" destOrd="0" presId="urn:microsoft.com/office/officeart/2008/layout/HorizontalMultiLevelHierarchy"/>
    <dgm:cxn modelId="{D849E04F-6CFA-49BD-BF4F-D0611A8BC6AB}" type="presOf" srcId="{9BD51D99-5B02-4F5E-802A-5A044BD6D05F}" destId="{89578AC5-257F-47B5-B4D0-0AC85C5E138A}" srcOrd="0" destOrd="0" presId="urn:microsoft.com/office/officeart/2008/layout/HorizontalMultiLevelHierarchy"/>
    <dgm:cxn modelId="{B8360C67-F380-4A78-A1DD-25AF2DD087E4}" srcId="{AA4D9F14-B7CF-4A1F-95CB-BC08BE2792C2}" destId="{8E986F22-15C9-460F-AC29-4DFF1E35BC81}" srcOrd="0" destOrd="0" parTransId="{43DEBADB-1107-4A4A-953A-BB99B1ACCE61}" sibTransId="{0B76DC17-82C9-4F57-BA5D-7B1834C88E99}"/>
    <dgm:cxn modelId="{D5BC872D-27BD-400A-AD45-2D41DC24102C}" type="presOf" srcId="{E748E4CA-8700-44F0-8AC3-DDB9D3CE55F2}" destId="{54E5CB8B-A7CD-43AF-BB8D-5A65E3FE0CE2}" srcOrd="0" destOrd="0" presId="urn:microsoft.com/office/officeart/2008/layout/HorizontalMultiLevelHierarchy"/>
    <dgm:cxn modelId="{F390EADD-B567-4F47-A501-7A7D2EB7364C}" srcId="{DCB72AAF-1C13-4C1D-8AF5-9E519AADF9D5}" destId="{D48EE00A-7956-467F-8BF2-54B23D7EBEA2}" srcOrd="0" destOrd="0" parTransId="{9BD51D99-5B02-4F5E-802A-5A044BD6D05F}" sibTransId="{F95E950F-04FF-426E-9560-114CA071B05C}"/>
    <dgm:cxn modelId="{2E5A61F0-C454-4598-B33C-CE31789D1F0F}" type="presOf" srcId="{571D0AF8-ABB5-4E98-B97D-87D0691A92BC}" destId="{6456F60F-E58C-43E0-BD33-FD3F258202DB}" srcOrd="0" destOrd="0" presId="urn:microsoft.com/office/officeart/2008/layout/HorizontalMultiLevelHierarchy"/>
    <dgm:cxn modelId="{B1B5904B-1528-4F5A-BC63-21E8F882B4C8}" type="presOf" srcId="{AE710006-D568-42B4-922C-6ABD1571283A}" destId="{E8E2F301-B492-4C02-984A-B0EEC83375AE}" srcOrd="0" destOrd="0" presId="urn:microsoft.com/office/officeart/2008/layout/HorizontalMultiLevelHierarchy"/>
    <dgm:cxn modelId="{4931A395-6EE6-4220-BB8F-C854573B4C9F}" srcId="{E748E4CA-8700-44F0-8AC3-DDB9D3CE55F2}" destId="{AA4D9F14-B7CF-4A1F-95CB-BC08BE2792C2}" srcOrd="1" destOrd="0" parTransId="{3260CC64-34F0-43F7-8B0A-40D33D856E2A}" sibTransId="{57E05EDE-DD68-410C-919F-3F659189F5D7}"/>
    <dgm:cxn modelId="{A9839416-638E-4714-B1DE-8DF9DF7D4976}" type="presOf" srcId="{01F84BE6-FD4B-41A8-9715-878039FF50EB}" destId="{58EFF30F-0CD9-4EAE-B096-1876EA5B699C}" srcOrd="0" destOrd="0" presId="urn:microsoft.com/office/officeart/2008/layout/HorizontalMultiLevelHierarchy"/>
    <dgm:cxn modelId="{BEC32534-ABD1-4717-A125-C827D60816A9}" srcId="{E748E4CA-8700-44F0-8AC3-DDB9D3CE55F2}" destId="{DCB72AAF-1C13-4C1D-8AF5-9E519AADF9D5}" srcOrd="0" destOrd="0" parTransId="{571D0AF8-ABB5-4E98-B97D-87D0691A92BC}" sibTransId="{E2B38496-743D-4726-B4CD-F96834003948}"/>
    <dgm:cxn modelId="{C5D5BC39-54F2-4E10-B06F-940B6A3C8C81}" type="presOf" srcId="{DCB72AAF-1C13-4C1D-8AF5-9E519AADF9D5}" destId="{D3261A00-B596-4769-A5C3-693758D38918}" srcOrd="0" destOrd="0" presId="urn:microsoft.com/office/officeart/2008/layout/HorizontalMultiLevelHierarchy"/>
    <dgm:cxn modelId="{217221CE-E55C-4027-AA0A-7071F6FE8087}" type="presOf" srcId="{43DEBADB-1107-4A4A-953A-BB99B1ACCE61}" destId="{DA566EDB-D535-4678-A773-8019F1C5F3DC}" srcOrd="1" destOrd="0" presId="urn:microsoft.com/office/officeart/2008/layout/HorizontalMultiLevelHierarchy"/>
    <dgm:cxn modelId="{13D27ED3-09ED-4609-83C5-CD5B5D3A7B07}" type="presOf" srcId="{E3A94520-5E9F-4233-AF97-F0D14FCF4A54}" destId="{F06248F8-C60D-4555-B245-63305E2326E9}" srcOrd="0" destOrd="0" presId="urn:microsoft.com/office/officeart/2008/layout/HorizontalMultiLevelHierarchy"/>
    <dgm:cxn modelId="{99902746-A85F-4907-BBEF-CB52459461B7}" srcId="{01F84BE6-FD4B-41A8-9715-878039FF50EB}" destId="{E748E4CA-8700-44F0-8AC3-DDB9D3CE55F2}" srcOrd="0" destOrd="0" parTransId="{315AEAFD-82F0-45C0-AC5D-8CA43FCC1296}" sibTransId="{B6B8C074-1C8F-40BB-9795-8F02FB73A6B3}"/>
    <dgm:cxn modelId="{82194D39-FDB8-4673-8876-F6E98F70483E}" type="presOf" srcId="{8E986F22-15C9-460F-AC29-4DFF1E35BC81}" destId="{B3252BE9-7563-4DE1-BE15-BD6E89D89BF5}" srcOrd="0" destOrd="0" presId="urn:microsoft.com/office/officeart/2008/layout/HorizontalMultiLevelHierarchy"/>
    <dgm:cxn modelId="{12E7AECE-4F42-442C-B55B-0AC58FFAA549}" type="presOf" srcId="{A516320B-AD3F-40CA-A73D-EC00AA0F8CFA}" destId="{2EE059A1-7A45-4622-A985-D4E6E1917D1A}" srcOrd="0" destOrd="0" presId="urn:microsoft.com/office/officeart/2008/layout/HorizontalMultiLevelHierarchy"/>
    <dgm:cxn modelId="{7F62AEF9-C911-43E0-BAC7-A33578462E9B}" type="presOf" srcId="{AA4D9F14-B7CF-4A1F-95CB-BC08BE2792C2}" destId="{EB356CB7-98A0-45AC-B820-9FB98E0BE072}" srcOrd="0" destOrd="0" presId="urn:microsoft.com/office/officeart/2008/layout/HorizontalMultiLevelHierarchy"/>
    <dgm:cxn modelId="{3394A1AC-FD41-40E0-BBA2-B6BAE9CD01FB}" type="presOf" srcId="{AE710006-D568-42B4-922C-6ABD1571283A}" destId="{DDF651BC-FABD-4B4A-AC23-E2647DA4DFA6}" srcOrd="1" destOrd="0" presId="urn:microsoft.com/office/officeart/2008/layout/HorizontalMultiLevelHierarchy"/>
    <dgm:cxn modelId="{A5001BC4-72AB-4760-B450-AA671629F52C}" type="presOf" srcId="{3260CC64-34F0-43F7-8B0A-40D33D856E2A}" destId="{35CE3491-0111-4016-A8F6-05E6DBDA96DF}" srcOrd="1" destOrd="0" presId="urn:microsoft.com/office/officeart/2008/layout/HorizontalMultiLevelHierarchy"/>
    <dgm:cxn modelId="{DBB299CA-676C-4835-8EF0-F0ED12E31CAF}" type="presOf" srcId="{D48EE00A-7956-467F-8BF2-54B23D7EBEA2}" destId="{1483F0C0-EB6D-4FE1-AAF1-B9CA49DEB557}" srcOrd="0" destOrd="0" presId="urn:microsoft.com/office/officeart/2008/layout/HorizontalMultiLevelHierarchy"/>
    <dgm:cxn modelId="{2ED9C730-AFCD-419B-AFA3-3192D3F45409}" type="presOf" srcId="{E3A94520-5E9F-4233-AF97-F0D14FCF4A54}" destId="{AC7E82A6-935B-4D4F-8207-C2E00B3CB47E}" srcOrd="1" destOrd="0" presId="urn:microsoft.com/office/officeart/2008/layout/HorizontalMultiLevelHierarchy"/>
    <dgm:cxn modelId="{585AD982-220A-4641-A6CB-BD72D26D49C0}" type="presOf" srcId="{3260CC64-34F0-43F7-8B0A-40D33D856E2A}" destId="{B635C447-568E-42EC-9693-AB16D28EBC90}" srcOrd="0" destOrd="0" presId="urn:microsoft.com/office/officeart/2008/layout/HorizontalMultiLevelHierarchy"/>
    <dgm:cxn modelId="{1515D17D-99E1-4242-BADC-E80BDF213D07}" type="presParOf" srcId="{58EFF30F-0CD9-4EAE-B096-1876EA5B699C}" destId="{CB53C4B7-CE26-4EA2-BAE5-430568D7C904}" srcOrd="0" destOrd="0" presId="urn:microsoft.com/office/officeart/2008/layout/HorizontalMultiLevelHierarchy"/>
    <dgm:cxn modelId="{7C9125C0-5EA6-465C-B725-18D9A460EFA0}" type="presParOf" srcId="{CB53C4B7-CE26-4EA2-BAE5-430568D7C904}" destId="{54E5CB8B-A7CD-43AF-BB8D-5A65E3FE0CE2}" srcOrd="0" destOrd="0" presId="urn:microsoft.com/office/officeart/2008/layout/HorizontalMultiLevelHierarchy"/>
    <dgm:cxn modelId="{63FBFD1C-0D30-42AE-8FBB-1A2341D2DF5B}" type="presParOf" srcId="{CB53C4B7-CE26-4EA2-BAE5-430568D7C904}" destId="{79FEAB6E-10AB-4985-8C33-2831CCCE236E}" srcOrd="1" destOrd="0" presId="urn:microsoft.com/office/officeart/2008/layout/HorizontalMultiLevelHierarchy"/>
    <dgm:cxn modelId="{F7C6ED86-0213-448E-9BD3-95FD71D52CDE}" type="presParOf" srcId="{79FEAB6E-10AB-4985-8C33-2831CCCE236E}" destId="{6456F60F-E58C-43E0-BD33-FD3F258202DB}" srcOrd="0" destOrd="0" presId="urn:microsoft.com/office/officeart/2008/layout/HorizontalMultiLevelHierarchy"/>
    <dgm:cxn modelId="{4FA96EFF-DB65-4A59-BBBE-B07AB6844AC1}" type="presParOf" srcId="{6456F60F-E58C-43E0-BD33-FD3F258202DB}" destId="{EEDF6D3B-F266-4B09-B6A3-6A8C2D0FD68E}" srcOrd="0" destOrd="0" presId="urn:microsoft.com/office/officeart/2008/layout/HorizontalMultiLevelHierarchy"/>
    <dgm:cxn modelId="{A2F32FE3-0E09-43FB-A743-1B9F4DB52D87}" type="presParOf" srcId="{79FEAB6E-10AB-4985-8C33-2831CCCE236E}" destId="{69A0E9FE-C178-4508-9BF2-1E1E70383C51}" srcOrd="1" destOrd="0" presId="urn:microsoft.com/office/officeart/2008/layout/HorizontalMultiLevelHierarchy"/>
    <dgm:cxn modelId="{9F94AD3A-7FFA-46C9-B13E-214CF5A52630}" type="presParOf" srcId="{69A0E9FE-C178-4508-9BF2-1E1E70383C51}" destId="{D3261A00-B596-4769-A5C3-693758D38918}" srcOrd="0" destOrd="0" presId="urn:microsoft.com/office/officeart/2008/layout/HorizontalMultiLevelHierarchy"/>
    <dgm:cxn modelId="{AD3086E0-E5D0-44E3-B989-8BFF419E4344}" type="presParOf" srcId="{69A0E9FE-C178-4508-9BF2-1E1E70383C51}" destId="{9157C07E-D5A0-4BA8-8407-6BB41F718445}" srcOrd="1" destOrd="0" presId="urn:microsoft.com/office/officeart/2008/layout/HorizontalMultiLevelHierarchy"/>
    <dgm:cxn modelId="{61AC38DA-BC40-40FF-A57C-69D770D24862}" type="presParOf" srcId="{9157C07E-D5A0-4BA8-8407-6BB41F718445}" destId="{89578AC5-257F-47B5-B4D0-0AC85C5E138A}" srcOrd="0" destOrd="0" presId="urn:microsoft.com/office/officeart/2008/layout/HorizontalMultiLevelHierarchy"/>
    <dgm:cxn modelId="{F0363D12-F458-4570-86AA-1B34E8A0B9E6}" type="presParOf" srcId="{89578AC5-257F-47B5-B4D0-0AC85C5E138A}" destId="{154E597C-E7AE-4061-9861-7B12927C543F}" srcOrd="0" destOrd="0" presId="urn:microsoft.com/office/officeart/2008/layout/HorizontalMultiLevelHierarchy"/>
    <dgm:cxn modelId="{0D0C3246-E45A-435A-877F-BD6C02B85D19}" type="presParOf" srcId="{9157C07E-D5A0-4BA8-8407-6BB41F718445}" destId="{5435284E-F9BB-47EC-85CA-64D5F71CEA1D}" srcOrd="1" destOrd="0" presId="urn:microsoft.com/office/officeart/2008/layout/HorizontalMultiLevelHierarchy"/>
    <dgm:cxn modelId="{0F3987C7-D56F-44C8-AB7B-0DDF610EFD91}" type="presParOf" srcId="{5435284E-F9BB-47EC-85CA-64D5F71CEA1D}" destId="{1483F0C0-EB6D-4FE1-AAF1-B9CA49DEB557}" srcOrd="0" destOrd="0" presId="urn:microsoft.com/office/officeart/2008/layout/HorizontalMultiLevelHierarchy"/>
    <dgm:cxn modelId="{AC2D4F8E-65FB-4B9F-AE30-82C98609B4B5}" type="presParOf" srcId="{5435284E-F9BB-47EC-85CA-64D5F71CEA1D}" destId="{17B1118F-D20B-4A9A-9072-6731085C9045}" srcOrd="1" destOrd="0" presId="urn:microsoft.com/office/officeart/2008/layout/HorizontalMultiLevelHierarchy"/>
    <dgm:cxn modelId="{739EA573-B163-4F59-AF91-683844AA5A9C}" type="presParOf" srcId="{79FEAB6E-10AB-4985-8C33-2831CCCE236E}" destId="{B635C447-568E-42EC-9693-AB16D28EBC90}" srcOrd="2" destOrd="0" presId="urn:microsoft.com/office/officeart/2008/layout/HorizontalMultiLevelHierarchy"/>
    <dgm:cxn modelId="{F701D4A7-E131-4D9A-93E0-D63AD323F3BC}" type="presParOf" srcId="{B635C447-568E-42EC-9693-AB16D28EBC90}" destId="{35CE3491-0111-4016-A8F6-05E6DBDA96DF}" srcOrd="0" destOrd="0" presId="urn:microsoft.com/office/officeart/2008/layout/HorizontalMultiLevelHierarchy"/>
    <dgm:cxn modelId="{AD55BA33-383E-4FA4-A5B7-FCC58B6B0FCB}" type="presParOf" srcId="{79FEAB6E-10AB-4985-8C33-2831CCCE236E}" destId="{6EDB9AEF-E01D-4DF8-BE05-471C5488C780}" srcOrd="3" destOrd="0" presId="urn:microsoft.com/office/officeart/2008/layout/HorizontalMultiLevelHierarchy"/>
    <dgm:cxn modelId="{1BD4ECC1-9AC5-469C-A483-FD659DCF84FF}" type="presParOf" srcId="{6EDB9AEF-E01D-4DF8-BE05-471C5488C780}" destId="{EB356CB7-98A0-45AC-B820-9FB98E0BE072}" srcOrd="0" destOrd="0" presId="urn:microsoft.com/office/officeart/2008/layout/HorizontalMultiLevelHierarchy"/>
    <dgm:cxn modelId="{B30FD696-2549-4C9E-969E-E36F2CA0BC17}" type="presParOf" srcId="{6EDB9AEF-E01D-4DF8-BE05-471C5488C780}" destId="{DCCC3895-5AFD-447A-86C6-B07C1BF64ABE}" srcOrd="1" destOrd="0" presId="urn:microsoft.com/office/officeart/2008/layout/HorizontalMultiLevelHierarchy"/>
    <dgm:cxn modelId="{26B0A971-D151-4DBA-8F31-7FF9650028C5}" type="presParOf" srcId="{DCCC3895-5AFD-447A-86C6-B07C1BF64ABE}" destId="{C09DAC49-CDC4-4426-B011-28835323EF1E}" srcOrd="0" destOrd="0" presId="urn:microsoft.com/office/officeart/2008/layout/HorizontalMultiLevelHierarchy"/>
    <dgm:cxn modelId="{1CEEC920-0766-4E59-9BA9-CD06C3349C6C}" type="presParOf" srcId="{C09DAC49-CDC4-4426-B011-28835323EF1E}" destId="{DA566EDB-D535-4678-A773-8019F1C5F3DC}" srcOrd="0" destOrd="0" presId="urn:microsoft.com/office/officeart/2008/layout/HorizontalMultiLevelHierarchy"/>
    <dgm:cxn modelId="{49550087-0C19-47A8-83A2-5F16C0D391C9}" type="presParOf" srcId="{DCCC3895-5AFD-447A-86C6-B07C1BF64ABE}" destId="{E166174F-15A1-4443-9C4F-8C965AE26939}" srcOrd="1" destOrd="0" presId="urn:microsoft.com/office/officeart/2008/layout/HorizontalMultiLevelHierarchy"/>
    <dgm:cxn modelId="{6ABDBDA8-C07D-4E89-B15A-3F7B54DF569B}" type="presParOf" srcId="{E166174F-15A1-4443-9C4F-8C965AE26939}" destId="{B3252BE9-7563-4DE1-BE15-BD6E89D89BF5}" srcOrd="0" destOrd="0" presId="urn:microsoft.com/office/officeart/2008/layout/HorizontalMultiLevelHierarchy"/>
    <dgm:cxn modelId="{78F299A4-1C00-4E6C-AAC7-7C6D37A959DF}" type="presParOf" srcId="{E166174F-15A1-4443-9C4F-8C965AE26939}" destId="{C8EF5A14-50FD-4381-97B4-AD70AF4F8E89}" srcOrd="1" destOrd="0" presId="urn:microsoft.com/office/officeart/2008/layout/HorizontalMultiLevelHierarchy"/>
    <dgm:cxn modelId="{9C753E14-B10C-441C-8161-2D389163A020}" type="presParOf" srcId="{79FEAB6E-10AB-4985-8C33-2831CCCE236E}" destId="{F06248F8-C60D-4555-B245-63305E2326E9}" srcOrd="4" destOrd="0" presId="urn:microsoft.com/office/officeart/2008/layout/HorizontalMultiLevelHierarchy"/>
    <dgm:cxn modelId="{7FF6668B-234D-4E66-A9D2-7E5ED27B7FF1}" type="presParOf" srcId="{F06248F8-C60D-4555-B245-63305E2326E9}" destId="{AC7E82A6-935B-4D4F-8207-C2E00B3CB47E}" srcOrd="0" destOrd="0" presId="urn:microsoft.com/office/officeart/2008/layout/HorizontalMultiLevelHierarchy"/>
    <dgm:cxn modelId="{BE134FF7-314E-40F7-8C5C-4B8BD39474CA}" type="presParOf" srcId="{79FEAB6E-10AB-4985-8C33-2831CCCE236E}" destId="{BF2F6A4F-DA90-4403-80DA-82576181E8C8}" srcOrd="5" destOrd="0" presId="urn:microsoft.com/office/officeart/2008/layout/HorizontalMultiLevelHierarchy"/>
    <dgm:cxn modelId="{0482EDB4-82B6-4545-A807-7E31F738FEFE}" type="presParOf" srcId="{BF2F6A4F-DA90-4403-80DA-82576181E8C8}" destId="{372765D5-6D33-4396-AAB8-05A2679CD302}" srcOrd="0" destOrd="0" presId="urn:microsoft.com/office/officeart/2008/layout/HorizontalMultiLevelHierarchy"/>
    <dgm:cxn modelId="{7ED04223-0812-4053-81C6-E044D0BA7AF0}" type="presParOf" srcId="{BF2F6A4F-DA90-4403-80DA-82576181E8C8}" destId="{617FB7D5-FE85-481A-932A-D9A2602DBE3F}" srcOrd="1" destOrd="0" presId="urn:microsoft.com/office/officeart/2008/layout/HorizontalMultiLevelHierarchy"/>
    <dgm:cxn modelId="{626649F5-1A8F-4AE3-9FE9-1E53B32F8473}" type="presParOf" srcId="{617FB7D5-FE85-481A-932A-D9A2602DBE3F}" destId="{E8E2F301-B492-4C02-984A-B0EEC83375AE}" srcOrd="0" destOrd="0" presId="urn:microsoft.com/office/officeart/2008/layout/HorizontalMultiLevelHierarchy"/>
    <dgm:cxn modelId="{1C338AF8-173B-4791-9AAB-774C8656E02F}" type="presParOf" srcId="{E8E2F301-B492-4C02-984A-B0EEC83375AE}" destId="{DDF651BC-FABD-4B4A-AC23-E2647DA4DFA6}" srcOrd="0" destOrd="0" presId="urn:microsoft.com/office/officeart/2008/layout/HorizontalMultiLevelHierarchy"/>
    <dgm:cxn modelId="{62E3F9A2-C8DA-4FB4-861A-66070C35CD88}" type="presParOf" srcId="{617FB7D5-FE85-481A-932A-D9A2602DBE3F}" destId="{3552CCCD-10BF-4949-90E8-7A43186F4F40}" srcOrd="1" destOrd="0" presId="urn:microsoft.com/office/officeart/2008/layout/HorizontalMultiLevelHierarchy"/>
    <dgm:cxn modelId="{A27C2A7F-0438-43F2-96BC-44494F98F0E7}" type="presParOf" srcId="{3552CCCD-10BF-4949-90E8-7A43186F4F40}" destId="{2EE059A1-7A45-4622-A985-D4E6E1917D1A}" srcOrd="0" destOrd="0" presId="urn:microsoft.com/office/officeart/2008/layout/HorizontalMultiLevelHierarchy"/>
    <dgm:cxn modelId="{5A995B78-7D07-47B4-B152-DAAD75ADA907}" type="presParOf" srcId="{3552CCCD-10BF-4949-90E8-7A43186F4F40}" destId="{75DF3752-BAA8-415D-88E8-254A7890E96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2F301-B492-4C02-984A-B0EEC83375AE}">
      <dsp:nvSpPr>
        <dsp:cNvPr id="0" name=""/>
        <dsp:cNvSpPr/>
      </dsp:nvSpPr>
      <dsp:spPr>
        <a:xfrm>
          <a:off x="3088420" y="2466962"/>
          <a:ext cx="410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369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283346" y="2502423"/>
        <a:ext cx="20518" cy="20518"/>
      </dsp:txXfrm>
    </dsp:sp>
    <dsp:sp modelId="{F06248F8-C60D-4555-B245-63305E2326E9}">
      <dsp:nvSpPr>
        <dsp:cNvPr id="0" name=""/>
        <dsp:cNvSpPr/>
      </dsp:nvSpPr>
      <dsp:spPr>
        <a:xfrm>
          <a:off x="626202" y="1717459"/>
          <a:ext cx="410369" cy="79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184" y="0"/>
              </a:lnTo>
              <a:lnTo>
                <a:pt x="205184" y="795222"/>
              </a:lnTo>
              <a:lnTo>
                <a:pt x="410369" y="7952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809015" y="2092699"/>
        <a:ext cx="44743" cy="44743"/>
      </dsp:txXfrm>
    </dsp:sp>
    <dsp:sp modelId="{C09DAC49-CDC4-4426-B011-28835323EF1E}">
      <dsp:nvSpPr>
        <dsp:cNvPr id="0" name=""/>
        <dsp:cNvSpPr/>
      </dsp:nvSpPr>
      <dsp:spPr>
        <a:xfrm>
          <a:off x="3088420" y="1685007"/>
          <a:ext cx="410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369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283346" y="1720468"/>
        <a:ext cx="20518" cy="20518"/>
      </dsp:txXfrm>
    </dsp:sp>
    <dsp:sp modelId="{B635C447-568E-42EC-9693-AB16D28EBC90}">
      <dsp:nvSpPr>
        <dsp:cNvPr id="0" name=""/>
        <dsp:cNvSpPr/>
      </dsp:nvSpPr>
      <dsp:spPr>
        <a:xfrm>
          <a:off x="626202" y="1671739"/>
          <a:ext cx="410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5184" y="45720"/>
              </a:lnTo>
              <a:lnTo>
                <a:pt x="205184" y="58988"/>
              </a:lnTo>
              <a:lnTo>
                <a:pt x="410369" y="589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821122" y="1707194"/>
        <a:ext cx="20529" cy="20529"/>
      </dsp:txXfrm>
    </dsp:sp>
    <dsp:sp modelId="{89578AC5-257F-47B5-B4D0-0AC85C5E138A}">
      <dsp:nvSpPr>
        <dsp:cNvPr id="0" name=""/>
        <dsp:cNvSpPr/>
      </dsp:nvSpPr>
      <dsp:spPr>
        <a:xfrm>
          <a:off x="3088420" y="903053"/>
          <a:ext cx="410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0369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283346" y="938514"/>
        <a:ext cx="20518" cy="20518"/>
      </dsp:txXfrm>
    </dsp:sp>
    <dsp:sp modelId="{6456F60F-E58C-43E0-BD33-FD3F258202DB}">
      <dsp:nvSpPr>
        <dsp:cNvPr id="0" name=""/>
        <dsp:cNvSpPr/>
      </dsp:nvSpPr>
      <dsp:spPr>
        <a:xfrm>
          <a:off x="626202" y="948773"/>
          <a:ext cx="410369" cy="768685"/>
        </a:xfrm>
        <a:custGeom>
          <a:avLst/>
          <a:gdLst/>
          <a:ahLst/>
          <a:cxnLst/>
          <a:rect l="0" t="0" r="0" b="0"/>
          <a:pathLst>
            <a:path>
              <a:moveTo>
                <a:pt x="0" y="768685"/>
              </a:moveTo>
              <a:lnTo>
                <a:pt x="205184" y="768685"/>
              </a:lnTo>
              <a:lnTo>
                <a:pt x="205184" y="0"/>
              </a:lnTo>
              <a:lnTo>
                <a:pt x="41036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809603" y="1311332"/>
        <a:ext cx="43568" cy="43568"/>
      </dsp:txXfrm>
    </dsp:sp>
    <dsp:sp modelId="{54E5CB8B-A7CD-43AF-BB8D-5A65E3FE0CE2}">
      <dsp:nvSpPr>
        <dsp:cNvPr id="0" name=""/>
        <dsp:cNvSpPr/>
      </dsp:nvSpPr>
      <dsp:spPr>
        <a:xfrm rot="16200000">
          <a:off x="-1101290" y="1404677"/>
          <a:ext cx="2829423" cy="62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/>
            <a:t>Main infrastructure types affected by floods</a:t>
          </a:r>
        </a:p>
      </dsp:txBody>
      <dsp:txXfrm>
        <a:off x="-1101290" y="1404677"/>
        <a:ext cx="2829423" cy="625563"/>
      </dsp:txXfrm>
    </dsp:sp>
    <dsp:sp modelId="{D3261A00-B596-4769-A5C3-693758D38918}">
      <dsp:nvSpPr>
        <dsp:cNvPr id="0" name=""/>
        <dsp:cNvSpPr/>
      </dsp:nvSpPr>
      <dsp:spPr>
        <a:xfrm>
          <a:off x="1036572" y="635991"/>
          <a:ext cx="2051848" cy="62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Social infrastructure</a:t>
          </a:r>
        </a:p>
      </dsp:txBody>
      <dsp:txXfrm>
        <a:off x="1036572" y="635991"/>
        <a:ext cx="2051848" cy="625563"/>
      </dsp:txXfrm>
    </dsp:sp>
    <dsp:sp modelId="{1483F0C0-EB6D-4FE1-AAF1-B9CA49DEB557}">
      <dsp:nvSpPr>
        <dsp:cNvPr id="0" name=""/>
        <dsp:cNvSpPr/>
      </dsp:nvSpPr>
      <dsp:spPr>
        <a:xfrm>
          <a:off x="3498790" y="635991"/>
          <a:ext cx="2051848" cy="62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Schools, Health facilities, Community facilities </a:t>
          </a:r>
        </a:p>
      </dsp:txBody>
      <dsp:txXfrm>
        <a:off x="3498790" y="635991"/>
        <a:ext cx="2051848" cy="625563"/>
      </dsp:txXfrm>
    </dsp:sp>
    <dsp:sp modelId="{EB356CB7-98A0-45AC-B820-9FB98E0BE072}">
      <dsp:nvSpPr>
        <dsp:cNvPr id="0" name=""/>
        <dsp:cNvSpPr/>
      </dsp:nvSpPr>
      <dsp:spPr>
        <a:xfrm>
          <a:off x="1036572" y="1417946"/>
          <a:ext cx="2051848" cy="62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Economic infrastructure</a:t>
          </a:r>
        </a:p>
      </dsp:txBody>
      <dsp:txXfrm>
        <a:off x="1036572" y="1417946"/>
        <a:ext cx="2051848" cy="625563"/>
      </dsp:txXfrm>
    </dsp:sp>
    <dsp:sp modelId="{B3252BE9-7563-4DE1-BE15-BD6E89D89BF5}">
      <dsp:nvSpPr>
        <dsp:cNvPr id="0" name=""/>
        <dsp:cNvSpPr/>
      </dsp:nvSpPr>
      <dsp:spPr>
        <a:xfrm>
          <a:off x="3498790" y="1417946"/>
          <a:ext cx="2051848" cy="62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National and Provincial Roads, Bridges, Ports and Electrical infrastructure</a:t>
          </a:r>
        </a:p>
      </dsp:txBody>
      <dsp:txXfrm>
        <a:off x="3498790" y="1417946"/>
        <a:ext cx="2051848" cy="625563"/>
      </dsp:txXfrm>
    </dsp:sp>
    <dsp:sp modelId="{372765D5-6D33-4396-AAB8-05A2679CD302}">
      <dsp:nvSpPr>
        <dsp:cNvPr id="0" name=""/>
        <dsp:cNvSpPr/>
      </dsp:nvSpPr>
      <dsp:spPr>
        <a:xfrm>
          <a:off x="1036572" y="2199900"/>
          <a:ext cx="2051848" cy="62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Municipal infrastructure</a:t>
          </a:r>
        </a:p>
      </dsp:txBody>
      <dsp:txXfrm>
        <a:off x="1036572" y="2199900"/>
        <a:ext cx="2051848" cy="625563"/>
      </dsp:txXfrm>
    </dsp:sp>
    <dsp:sp modelId="{2EE059A1-7A45-4622-A985-D4E6E1917D1A}">
      <dsp:nvSpPr>
        <dsp:cNvPr id="0" name=""/>
        <dsp:cNvSpPr/>
      </dsp:nvSpPr>
      <dsp:spPr>
        <a:xfrm>
          <a:off x="3498790" y="2199900"/>
          <a:ext cx="2051848" cy="62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/>
            <a:t>Roads, Bridges, Stormwater drainage, electricity etc.</a:t>
          </a:r>
        </a:p>
      </dsp:txBody>
      <dsp:txXfrm>
        <a:off x="3498790" y="2199900"/>
        <a:ext cx="2051848" cy="62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C93E5-9A2A-485A-8380-085EDADD6B54}" type="datetimeFigureOut">
              <a:rPr lang="en-ZA" smtClean="0"/>
              <a:t>2022/05/31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9287-FEE9-4CF3-9EE5-BB6BAFFB58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407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E5D0C-BB67-3846-ABCD-0297B6657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51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.xml"/><Relationship Id="rId7" Type="http://schemas.openxmlformats.org/officeDocument/2006/relationships/oleObject" Target="../embeddings/oleObject4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2.xml"/><Relationship Id="rId7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6.xml"/><Relationship Id="rId7" Type="http://schemas.openxmlformats.org/officeDocument/2006/relationships/oleObject" Target="../embeddings/oleObject6.bin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2.xml"/><Relationship Id="rId7" Type="http://schemas.openxmlformats.org/officeDocument/2006/relationships/oleObject" Target="../embeddings/oleObject8.bin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6.xml"/><Relationship Id="rId7" Type="http://schemas.openxmlformats.org/officeDocument/2006/relationships/oleObject" Target="../embeddings/oleObject9.bin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0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89139"/>
            <a:ext cx="12192000" cy="4868862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79" y="478312"/>
            <a:ext cx="9180000" cy="10282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79" y="1520825"/>
            <a:ext cx="9180000" cy="587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B034C-201A-2043-804D-5324BFEEEC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793" y="155461"/>
            <a:ext cx="2984923" cy="15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706D89-4D2F-40B5-83D3-1342AB8C3B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3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E91344-719D-4AED-8904-B406D9982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14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E31E-D0ED-BF4C-8F01-169C699EA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3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FBD0-877C-964D-B4B3-D6642782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0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4E034-E54E-314D-89F7-FEAA3C74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7E23B-89B3-4148-8651-94BDEFFB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8C9B3A0-57E2-4ABF-AB01-31A52F9A09A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300" y="1980000"/>
            <a:ext cx="5292000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849CC09-F5A9-4D08-8B66-4D52A84EE2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980000"/>
            <a:ext cx="5292000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2805D-9AB0-4DB9-9468-DED7F583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EAB735-A20A-42E5-8A38-FB0C25EC9F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08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F72201-EFA6-4A51-8095-D35577CC45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213641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2E8B2A9-C43D-47E5-AE16-448D85A64A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292116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3074-141B-5946-B9E1-42EFC0E7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490977-A34B-46F3-BFA4-BAEDD7BCAF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B72F2-15DE-42CC-9B95-02B569D4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BB275C-4CF8-42F7-9D0E-C5AFE18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8712"/>
            <a:ext cx="1104181" cy="365125"/>
          </a:xfrm>
        </p:spPr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7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CACB-6AD7-3849-BEF7-AA83DC15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0D635-7FEF-9042-9D92-ECDCC61E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3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2016/17 Corporate Performance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1111-D87B-4E83-99B5-02FE1230A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89139"/>
            <a:ext cx="12192000" cy="4868862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79" y="478312"/>
            <a:ext cx="9180000" cy="10282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79" y="1520825"/>
            <a:ext cx="9180000" cy="587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B034C-201A-2043-804D-5324BFEEE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8793" y="155461"/>
            <a:ext cx="2984923" cy="15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0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708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192" y="5017448"/>
            <a:ext cx="11093203" cy="5947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192" y="5612237"/>
            <a:ext cx="11093203" cy="5038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356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E435F5-DD78-4D34-957C-ED71A2B564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000" y="1512000"/>
            <a:ext cx="11052000" cy="4176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D079-E8F8-4C7E-9D24-B5E59D14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60BAD-8580-4CDA-8169-9ADAD9749A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46E9F3-1A7B-4387-B05A-AB2A0F623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6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708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192" y="5017448"/>
            <a:ext cx="11093203" cy="5947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192" y="5612237"/>
            <a:ext cx="11093203" cy="5038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169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2F30-9801-45FE-8097-7423AA67A5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5D345-C6F5-486A-9688-2850A3478A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5204B-5A82-4C86-80F8-21481DB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585F59-2A24-47B4-AC6F-0F3B7B892D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2DF0-19AF-47FE-ACEA-DD1400345A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5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BF37B5-A4FD-4AD7-8C70-11EBDFE6F6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512000"/>
            <a:ext cx="5292000" cy="4653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061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464502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2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7E60BD0-2FBB-4B6B-8812-E0DD97989B7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D899DA-19B2-4C7B-A33C-7BDF4F1843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160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F99B76-1EED-4F36-8C92-46B3A07833C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2000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7575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F6A113-0BCA-4FC4-A124-2818674004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3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EC6645-32C5-4F8E-8BFC-FFBCD2C2DF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06314-B2BC-4E9F-8E76-450077AB12AF}"/>
              </a:ext>
            </a:extLst>
          </p:cNvPr>
          <p:cNvCxnSpPr>
            <a:cxnSpLocks/>
          </p:cNvCxnSpPr>
          <p:nvPr userDrawn="1"/>
        </p:nvCxnSpPr>
        <p:spPr>
          <a:xfrm>
            <a:off x="550863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A8D64F-8BA9-449D-9FF9-F028B6EB8CE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0863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AD1A3-F467-41BF-9EA4-A9D985144D69}"/>
              </a:ext>
            </a:extLst>
          </p:cNvPr>
          <p:cNvCxnSpPr>
            <a:cxnSpLocks/>
          </p:cNvCxnSpPr>
          <p:nvPr userDrawn="1"/>
        </p:nvCxnSpPr>
        <p:spPr>
          <a:xfrm>
            <a:off x="550863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7">
            <a:extLst>
              <a:ext uri="{FF2B5EF4-FFF2-40B4-BE49-F238E27FC236}">
                <a16:creationId xmlns:a16="http://schemas.microsoft.com/office/drawing/2014/main" id="{D04E0BDD-3BEA-4BA6-BDEC-19BB037708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63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Features heading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BD28B16-56DA-4C77-B8E5-931CACF241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0863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 dirty="0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292414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054A13-85B2-414A-8760-AFFB16CE343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13308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1D4D64-AB3F-476E-8DCC-97A2F5E672D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13308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500E3F-1B7F-425A-BA15-0279907C30A8}"/>
              </a:ext>
            </a:extLst>
          </p:cNvPr>
          <p:cNvCxnSpPr>
            <a:cxnSpLocks/>
          </p:cNvCxnSpPr>
          <p:nvPr userDrawn="1"/>
        </p:nvCxnSpPr>
        <p:spPr>
          <a:xfrm>
            <a:off x="6313308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811EE97-501B-4818-BD31-8D5A8969CE9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13308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408BA5-C035-42E9-8523-E70300246704}"/>
              </a:ext>
            </a:extLst>
          </p:cNvPr>
          <p:cNvCxnSpPr>
            <a:cxnSpLocks/>
          </p:cNvCxnSpPr>
          <p:nvPr userDrawn="1"/>
        </p:nvCxnSpPr>
        <p:spPr>
          <a:xfrm>
            <a:off x="6313308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1BA48E22-F513-4DF6-B3A0-0EEF2A465D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3308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Features heading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495150A-B875-49B4-85CA-E9F5B95AAE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3308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 dirty="0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328703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706D89-4D2F-40B5-83D3-1342AB8C3B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3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E91344-719D-4AED-8904-B406D9982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832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E31E-D0ED-BF4C-8F01-169C699EA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3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FBD0-877C-964D-B4B3-D6642782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0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4E034-E54E-314D-89F7-FEAA3C74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7E23B-89B3-4148-8651-94BDEFFB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8C9B3A0-57E2-4ABF-AB01-31A52F9A09A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300" y="1980000"/>
            <a:ext cx="5292000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849CC09-F5A9-4D08-8B66-4D52A84EE2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980000"/>
            <a:ext cx="5292000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2805D-9AB0-4DB9-9468-DED7F583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EAB735-A20A-42E5-8A38-FB0C25EC9F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836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F72201-EFA6-4A51-8095-D35577CC45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3542549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2E8B2A9-C43D-47E5-AE16-448D85A64A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217973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E435F5-DD78-4D34-957C-ED71A2B564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000" y="1512000"/>
            <a:ext cx="11052000" cy="417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D079-E8F8-4C7E-9D24-B5E59D14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46E9F3-1A7B-4387-B05A-AB2A0F623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AA9C1D-B0C2-49C4-B245-5977D0C47BFA}"/>
              </a:ext>
            </a:extLst>
          </p:cNvPr>
          <p:cNvSpPr txBox="1">
            <a:spLocks/>
          </p:cNvSpPr>
          <p:nvPr userDrawn="1"/>
        </p:nvSpPr>
        <p:spPr>
          <a:xfrm>
            <a:off x="0" y="1041205"/>
            <a:ext cx="12192000" cy="366257"/>
          </a:xfrm>
          <a:prstGeom prst="rect">
            <a:avLst/>
          </a:prstGeom>
          <a:solidFill>
            <a:srgbClr val="F5A81C"/>
          </a:solidFill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										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60BAD-8580-4CDA-8169-9ADAD9749A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000" y="1086586"/>
            <a:ext cx="9684993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038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3074-141B-5946-B9E1-42EFC0E7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490977-A34B-46F3-BFA4-BAEDD7BCAF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B72F2-15DE-42CC-9B95-02B569D4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BB275C-4CF8-42F7-9D0E-C5AFE18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8712"/>
            <a:ext cx="1104181" cy="365125"/>
          </a:xfrm>
        </p:spPr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49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CACB-6AD7-3849-BEF7-AA83DC15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0D635-7FEF-9042-9D92-ECDCC61E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8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62011" y="234864"/>
            <a:ext cx="104173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solidFill>
                  <a:srgbClr val="A25C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1467272" y="6535678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178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11587285" y="6560196"/>
            <a:ext cx="284012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21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62011" y="234864"/>
            <a:ext cx="104173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solidFill>
                  <a:srgbClr val="A25C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1467272" y="6535678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178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11587285" y="6560196"/>
            <a:ext cx="284012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7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62011" y="234864"/>
            <a:ext cx="104173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solidFill>
                  <a:srgbClr val="A25C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1467272" y="6535678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178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11587285" y="6560196"/>
            <a:ext cx="284012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3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89139"/>
            <a:ext cx="12192000" cy="4868862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79" y="478312"/>
            <a:ext cx="9180000" cy="10282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79" y="1520825"/>
            <a:ext cx="9180000" cy="587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B034C-201A-2043-804D-5324BFEEE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8793" y="155461"/>
            <a:ext cx="2984923" cy="15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708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192" y="5017448"/>
            <a:ext cx="11093203" cy="5947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192" y="5612237"/>
            <a:ext cx="11093203" cy="5038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180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E435F5-DD78-4D34-957C-ED71A2B564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000" y="1512000"/>
            <a:ext cx="11052000" cy="4176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D079-E8F8-4C7E-9D24-B5E59D14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60BAD-8580-4CDA-8169-9ADAD9749A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46E9F3-1A7B-4387-B05A-AB2A0F623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83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2F30-9801-45FE-8097-7423AA67A5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5D345-C6F5-486A-9688-2850A3478A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5204B-5A82-4C86-80F8-21481DB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585F59-2A24-47B4-AC6F-0F3B7B892D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2DF0-19AF-47FE-ACEA-DD1400345A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99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BF37B5-A4FD-4AD7-8C70-11EBDFE6F6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512000"/>
            <a:ext cx="5292000" cy="4653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59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2F30-9801-45FE-8097-7423AA67A5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5D345-C6F5-486A-9688-2850A3478A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5204B-5A82-4C86-80F8-21481DB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585F59-2A24-47B4-AC6F-0F3B7B892D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2DF0-19AF-47FE-ACEA-DD1400345A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9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464502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709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7E60BD0-2FBB-4B6B-8812-E0DD97989B7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D899DA-19B2-4C7B-A33C-7BDF4F1843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160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F99B76-1EED-4F36-8C92-46B3A07833C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2000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4082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F6A113-0BCA-4FC4-A124-2818674004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3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EC6645-32C5-4F8E-8BFC-FFBCD2C2DF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06314-B2BC-4E9F-8E76-450077AB12AF}"/>
              </a:ext>
            </a:extLst>
          </p:cNvPr>
          <p:cNvCxnSpPr>
            <a:cxnSpLocks/>
          </p:cNvCxnSpPr>
          <p:nvPr userDrawn="1"/>
        </p:nvCxnSpPr>
        <p:spPr>
          <a:xfrm>
            <a:off x="550863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A8D64F-8BA9-449D-9FF9-F028B6EB8CE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0863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AD1A3-F467-41BF-9EA4-A9D985144D69}"/>
              </a:ext>
            </a:extLst>
          </p:cNvPr>
          <p:cNvCxnSpPr>
            <a:cxnSpLocks/>
          </p:cNvCxnSpPr>
          <p:nvPr userDrawn="1"/>
        </p:nvCxnSpPr>
        <p:spPr>
          <a:xfrm>
            <a:off x="550863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7">
            <a:extLst>
              <a:ext uri="{FF2B5EF4-FFF2-40B4-BE49-F238E27FC236}">
                <a16:creationId xmlns:a16="http://schemas.microsoft.com/office/drawing/2014/main" id="{D04E0BDD-3BEA-4BA6-BDEC-19BB037708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63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Features heading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BD28B16-56DA-4C77-B8E5-931CACF241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0863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 dirty="0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1277316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054A13-85B2-414A-8760-AFFB16CE343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13308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1D4D64-AB3F-476E-8DCC-97A2F5E672D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13308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500E3F-1B7F-425A-BA15-0279907C30A8}"/>
              </a:ext>
            </a:extLst>
          </p:cNvPr>
          <p:cNvCxnSpPr>
            <a:cxnSpLocks/>
          </p:cNvCxnSpPr>
          <p:nvPr userDrawn="1"/>
        </p:nvCxnSpPr>
        <p:spPr>
          <a:xfrm>
            <a:off x="6313308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811EE97-501B-4818-BD31-8D5A8969CE9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13308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408BA5-C035-42E9-8523-E70300246704}"/>
              </a:ext>
            </a:extLst>
          </p:cNvPr>
          <p:cNvCxnSpPr>
            <a:cxnSpLocks/>
          </p:cNvCxnSpPr>
          <p:nvPr userDrawn="1"/>
        </p:nvCxnSpPr>
        <p:spPr>
          <a:xfrm>
            <a:off x="6313308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1BA48E22-F513-4DF6-B3A0-0EEF2A465D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3308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Features heading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495150A-B875-49B4-85CA-E9F5B95AAE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3308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 dirty="0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923386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706D89-4D2F-40B5-83D3-1342AB8C3B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3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E91344-719D-4AED-8904-B406D9982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44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E31E-D0ED-BF4C-8F01-169C699EA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3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FBD0-877C-964D-B4B3-D6642782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0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4E034-E54E-314D-89F7-FEAA3C74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7E23B-89B3-4148-8651-94BDEFFB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8C9B3A0-57E2-4ABF-AB01-31A52F9A09A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300" y="1980000"/>
            <a:ext cx="5292000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849CC09-F5A9-4D08-8B66-4D52A84EE2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980000"/>
            <a:ext cx="5292000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2805D-9AB0-4DB9-9468-DED7F583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EAB735-A20A-42E5-8A38-FB0C25EC9F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580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F72201-EFA6-4A51-8095-D35577CC45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1783305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2E8B2A9-C43D-47E5-AE16-448D85A64A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1774500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3074-141B-5946-B9E1-42EFC0E7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490977-A34B-46F3-BFA4-BAEDD7BCAF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B72F2-15DE-42CC-9B95-02B569D4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BB275C-4CF8-42F7-9D0E-C5AFE18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8712"/>
            <a:ext cx="1104181" cy="365125"/>
          </a:xfrm>
        </p:spPr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62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CACB-6AD7-3849-BEF7-AA83DC15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0D635-7FEF-9042-9D92-ECDCC61E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8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BF37B5-A4FD-4AD7-8C70-11EBDFE6F6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512000"/>
            <a:ext cx="5292000" cy="4653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074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62011" y="234864"/>
            <a:ext cx="104173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solidFill>
                  <a:srgbClr val="A25C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1467272" y="6535678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178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11587285" y="6560196"/>
            <a:ext cx="284012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9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62011" y="234864"/>
            <a:ext cx="104173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solidFill>
                  <a:srgbClr val="A25C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1467272" y="6535678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178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11587285" y="6560196"/>
            <a:ext cx="284012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70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162011" y="234864"/>
            <a:ext cx="1041733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solidFill>
                  <a:srgbClr val="A25C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1467272" y="6535678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1784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11587285" y="6560196"/>
            <a:ext cx="284012" cy="15701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35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89139"/>
            <a:ext cx="12192000" cy="4868862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79" y="478312"/>
            <a:ext cx="9180000" cy="10282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79" y="1520825"/>
            <a:ext cx="9180000" cy="587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B034C-201A-2043-804D-5324BFEEE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8793" y="155461"/>
            <a:ext cx="2984923" cy="15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7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708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192" y="5017448"/>
            <a:ext cx="11093203" cy="5947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192" y="5612237"/>
            <a:ext cx="11093203" cy="5038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135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E435F5-DD78-4D34-957C-ED71A2B564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000" y="1512000"/>
            <a:ext cx="11052000" cy="4176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D079-E8F8-4C7E-9D24-B5E59D14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60BAD-8580-4CDA-8169-9ADAD9749A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46E9F3-1A7B-4387-B05A-AB2A0F623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77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2F30-9801-45FE-8097-7423AA67A5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5D345-C6F5-486A-9688-2850A3478A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5204B-5A82-4C86-80F8-21481DB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585F59-2A24-47B4-AC6F-0F3B7B892D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2DF0-19AF-47FE-ACEA-DD1400345A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20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BF37B5-A4FD-4AD7-8C70-11EBDFE6F6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512000"/>
            <a:ext cx="5292000" cy="4653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063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464502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677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7E60BD0-2FBB-4B6B-8812-E0DD97989B7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D899DA-19B2-4C7B-A33C-7BDF4F1843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160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F99B76-1EED-4F36-8C92-46B3A07833C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2000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185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46450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10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F6A113-0BCA-4FC4-A124-2818674004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3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EC6645-32C5-4F8E-8BFC-FFBCD2C2DF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06314-B2BC-4E9F-8E76-450077AB12AF}"/>
              </a:ext>
            </a:extLst>
          </p:cNvPr>
          <p:cNvCxnSpPr>
            <a:cxnSpLocks/>
          </p:cNvCxnSpPr>
          <p:nvPr userDrawn="1"/>
        </p:nvCxnSpPr>
        <p:spPr>
          <a:xfrm>
            <a:off x="550863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A8D64F-8BA9-449D-9FF9-F028B6EB8CE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0863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AD1A3-F467-41BF-9EA4-A9D985144D69}"/>
              </a:ext>
            </a:extLst>
          </p:cNvPr>
          <p:cNvCxnSpPr>
            <a:cxnSpLocks/>
          </p:cNvCxnSpPr>
          <p:nvPr userDrawn="1"/>
        </p:nvCxnSpPr>
        <p:spPr>
          <a:xfrm>
            <a:off x="550863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7">
            <a:extLst>
              <a:ext uri="{FF2B5EF4-FFF2-40B4-BE49-F238E27FC236}">
                <a16:creationId xmlns:a16="http://schemas.microsoft.com/office/drawing/2014/main" id="{D04E0BDD-3BEA-4BA6-BDEC-19BB037708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63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Features heading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BD28B16-56DA-4C77-B8E5-931CACF241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0863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 dirty="0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3784536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054A13-85B2-414A-8760-AFFB16CE343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13308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1D4D64-AB3F-476E-8DCC-97A2F5E672D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13308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500E3F-1B7F-425A-BA15-0279907C30A8}"/>
              </a:ext>
            </a:extLst>
          </p:cNvPr>
          <p:cNvCxnSpPr>
            <a:cxnSpLocks/>
          </p:cNvCxnSpPr>
          <p:nvPr userDrawn="1"/>
        </p:nvCxnSpPr>
        <p:spPr>
          <a:xfrm>
            <a:off x="6313308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811EE97-501B-4818-BD31-8D5A8969CE9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13308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408BA5-C035-42E9-8523-E70300246704}"/>
              </a:ext>
            </a:extLst>
          </p:cNvPr>
          <p:cNvCxnSpPr>
            <a:cxnSpLocks/>
          </p:cNvCxnSpPr>
          <p:nvPr userDrawn="1"/>
        </p:nvCxnSpPr>
        <p:spPr>
          <a:xfrm>
            <a:off x="6313308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1BA48E22-F513-4DF6-B3A0-0EEF2A465D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3308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Features heading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495150A-B875-49B4-85CA-E9F5B95AAE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3308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 dirty="0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3349445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706D89-4D2F-40B5-83D3-1342AB8C3B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3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E91344-719D-4AED-8904-B406D9982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75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E31E-D0ED-BF4C-8F01-169C699EA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3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FBD0-877C-964D-B4B3-D6642782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0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4E034-E54E-314D-89F7-FEAA3C74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7E23B-89B3-4148-8651-94BDEFFB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8C9B3A0-57E2-4ABF-AB01-31A52F9A09A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300" y="1980000"/>
            <a:ext cx="5292000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849CC09-F5A9-4D08-8B66-4D52A84EE2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980000"/>
            <a:ext cx="5292000" cy="41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2805D-9AB0-4DB9-9468-DED7F583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EAB735-A20A-42E5-8A38-FB0C25EC9F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2726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F72201-EFA6-4A51-8095-D35577CC45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3428352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2E8B2A9-C43D-47E5-AE16-448D85A64A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115423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3074-141B-5946-B9E1-42EFC0E7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490977-A34B-46F3-BFA4-BAEDD7BCAF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B72F2-15DE-42CC-9B95-02B569D4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BB275C-4CF8-42F7-9D0E-C5AFE18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8712"/>
            <a:ext cx="1104181" cy="365125"/>
          </a:xfrm>
        </p:spPr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41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CACB-6AD7-3849-BEF7-AA83DC15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0D635-7FEF-9042-9D92-ECDCC61E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93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89139"/>
            <a:ext cx="12192000" cy="4868862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79" y="478312"/>
            <a:ext cx="9180000" cy="10282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079" y="1520825"/>
            <a:ext cx="9180000" cy="587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B034C-201A-2043-804D-5324BFEEE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8793" y="155461"/>
            <a:ext cx="2984923" cy="15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3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icture Placeholder 7214">
            <a:extLst>
              <a:ext uri="{FF2B5EF4-FFF2-40B4-BE49-F238E27FC236}">
                <a16:creationId xmlns:a16="http://schemas.microsoft.com/office/drawing/2014/main" id="{D114D96A-9FFF-4C12-89E6-CFA283F7B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708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ZA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B29E09-B633-4294-8360-AE355F6F7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192" y="5017448"/>
            <a:ext cx="11093203" cy="59478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16DB179-B096-4879-856B-F41FDE5FD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192" y="5612237"/>
            <a:ext cx="11093203" cy="5038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0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7E60BD0-2FBB-4B6B-8812-E0DD97989B7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D899DA-19B2-4C7B-A33C-7BDF4F1843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160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F99B76-1EED-4F36-8C92-46B3A07833C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2000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33653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3E435F5-DD78-4D34-957C-ED71A2B564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000" y="1512000"/>
            <a:ext cx="11052000" cy="417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1D079-E8F8-4C7E-9D24-B5E59D14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60BAD-8580-4CDA-8169-9ADAD9749A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46E9F3-1A7B-4387-B05A-AB2A0F623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69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2F30-9801-45FE-8097-7423AA67A5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AAD0-3C86-4AD8-81D7-994BBF7E5E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5D345-C6F5-486A-9688-2850A3478A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1105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5204B-5A82-4C86-80F8-21481DB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585F59-2A24-47B4-AC6F-0F3B7B892D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32DF0-19AF-47FE-ACEA-DD1400345A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324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BF37B5-A4FD-4AD7-8C70-11EBDFE6F6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512000"/>
            <a:ext cx="5292000" cy="4653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9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46313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46450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63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6E8B-0EB5-4C4B-9D11-72FE48F41C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08D098C-6017-499A-B0D9-AC2E8C8933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1603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C018B9-3C06-4742-A5AC-E8210F3296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32000" y="1512000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C491-B8CC-4E13-968E-518AC8CB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8BA15A-5680-49EF-BE2C-DC4ED75B7D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7E60BD0-2FBB-4B6B-8812-E0DD97989B7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D899DA-19B2-4C7B-A33C-7BDF4F1843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1603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F99B76-1EED-4F36-8C92-46B3A07833C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2000" y="3936023"/>
            <a:ext cx="3528000" cy="223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45924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F6A113-0BCA-4FC4-A124-2818674004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3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EC6645-32C5-4F8E-8BFC-FFBCD2C2DF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06314-B2BC-4E9F-8E76-450077AB12AF}"/>
              </a:ext>
            </a:extLst>
          </p:cNvPr>
          <p:cNvCxnSpPr>
            <a:cxnSpLocks/>
          </p:cNvCxnSpPr>
          <p:nvPr userDrawn="1"/>
        </p:nvCxnSpPr>
        <p:spPr>
          <a:xfrm>
            <a:off x="550863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A8D64F-8BA9-449D-9FF9-F028B6EB8CE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0863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AD1A3-F467-41BF-9EA4-A9D985144D69}"/>
              </a:ext>
            </a:extLst>
          </p:cNvPr>
          <p:cNvCxnSpPr>
            <a:cxnSpLocks/>
          </p:cNvCxnSpPr>
          <p:nvPr userDrawn="1"/>
        </p:nvCxnSpPr>
        <p:spPr>
          <a:xfrm>
            <a:off x="550863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7">
            <a:extLst>
              <a:ext uri="{FF2B5EF4-FFF2-40B4-BE49-F238E27FC236}">
                <a16:creationId xmlns:a16="http://schemas.microsoft.com/office/drawing/2014/main" id="{D04E0BDD-3BEA-4BA6-BDEC-19BB037708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63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/>
              <a:t>Features heading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BD28B16-56DA-4C77-B8E5-931CACF241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0863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27358887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054A13-85B2-414A-8760-AFFB16CE343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13308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1D4D64-AB3F-476E-8DCC-97A2F5E672D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13308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500E3F-1B7F-425A-BA15-0279907C30A8}"/>
              </a:ext>
            </a:extLst>
          </p:cNvPr>
          <p:cNvCxnSpPr>
            <a:cxnSpLocks/>
          </p:cNvCxnSpPr>
          <p:nvPr userDrawn="1"/>
        </p:nvCxnSpPr>
        <p:spPr>
          <a:xfrm>
            <a:off x="6313308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811EE97-501B-4818-BD31-8D5A8969CE9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13308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408BA5-C035-42E9-8523-E70300246704}"/>
              </a:ext>
            </a:extLst>
          </p:cNvPr>
          <p:cNvCxnSpPr>
            <a:cxnSpLocks/>
          </p:cNvCxnSpPr>
          <p:nvPr userDrawn="1"/>
        </p:nvCxnSpPr>
        <p:spPr>
          <a:xfrm>
            <a:off x="6313308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1BA48E22-F513-4DF6-B3A0-0EEF2A465D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3308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/>
              <a:t>Features heading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495150A-B875-49B4-85CA-E9F5B95AAE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3308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868862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A706D89-4D2F-40B5-83D3-1342AB8C3B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3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E91344-719D-4AED-8904-B406D9982AB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704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E31E-D0ED-BF4C-8F01-169C699EA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3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FBD0-877C-964D-B4B3-D6642782E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000" y="1512000"/>
            <a:ext cx="5292000" cy="46742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4E034-E54E-314D-89F7-FEAA3C74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7E23B-89B3-4148-8651-94BDEFFB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8C9B3A0-57E2-4ABF-AB01-31A52F9A09A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7300" y="1980000"/>
            <a:ext cx="5292000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849CC09-F5A9-4D08-8B66-4D52A84EE2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6000" y="1980000"/>
            <a:ext cx="5292000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2805D-9AB0-4DB9-9468-DED7F583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EAB735-A20A-42E5-8A38-FB0C25EC9F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87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9F275-7CAB-47A5-9BF5-7B7AE11E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ADAF637-30A9-4E85-864E-2F0297D870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5999" y="1512000"/>
            <a:ext cx="5292000" cy="464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C7535C6-94EA-4293-9862-78C3F50FA03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F72201-EFA6-4A51-8095-D35577CC45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40389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ergy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F6A113-0BCA-4FC4-A124-2818674004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3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EC6645-32C5-4F8E-8BFC-FFBCD2C2DF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0863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06314-B2BC-4E9F-8E76-450077AB12AF}"/>
              </a:ext>
            </a:extLst>
          </p:cNvPr>
          <p:cNvCxnSpPr>
            <a:cxnSpLocks/>
          </p:cNvCxnSpPr>
          <p:nvPr/>
        </p:nvCxnSpPr>
        <p:spPr>
          <a:xfrm>
            <a:off x="550863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A8D64F-8BA9-449D-9FF9-F028B6EB8CE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0863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AD1A3-F467-41BF-9EA4-A9D985144D69}"/>
              </a:ext>
            </a:extLst>
          </p:cNvPr>
          <p:cNvCxnSpPr>
            <a:cxnSpLocks/>
          </p:cNvCxnSpPr>
          <p:nvPr/>
        </p:nvCxnSpPr>
        <p:spPr>
          <a:xfrm>
            <a:off x="550863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7">
            <a:extLst>
              <a:ext uri="{FF2B5EF4-FFF2-40B4-BE49-F238E27FC236}">
                <a16:creationId xmlns:a16="http://schemas.microsoft.com/office/drawing/2014/main" id="{D04E0BDD-3BEA-4BA6-BDEC-19BB037708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0863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Features heading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BD28B16-56DA-4C77-B8E5-931CACF241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0863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 dirty="0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22721881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F5D1-E843-495A-9693-0BDE40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8D1A80-35AF-4F31-9694-F91E515C35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00" y="1512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4EF01F-E801-42C9-9D0F-0E91730AFD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6000" y="3924000"/>
            <a:ext cx="5292000" cy="223200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DD2AC0-5160-42CA-A94E-EAE019CFA0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2E8B2A9-C43D-47E5-AE16-448D85A64A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002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Photo to go here</a:t>
            </a:r>
          </a:p>
        </p:txBody>
      </p:sp>
    </p:spTree>
    <p:extLst>
      <p:ext uri="{BB962C8B-B14F-4D97-AF65-F5344CB8AC3E}">
        <p14:creationId xmlns:p14="http://schemas.microsoft.com/office/powerpoint/2010/main" val="2848643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B3074-141B-5946-B9E1-42EFC0E7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490977-A34B-46F3-BFA4-BAEDD7BCAF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B72F2-15DE-42CC-9B95-02B569D4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BB275C-4CF8-42F7-9D0E-C5AFE182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48712"/>
            <a:ext cx="1104181" cy="365125"/>
          </a:xfrm>
        </p:spPr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27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CACB-6AD7-3849-BEF7-AA83DC15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0D635-7FEF-9042-9D92-ECDCC61E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483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mb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1200" y="6553200"/>
            <a:ext cx="7442200" cy="16827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BE3C2-CE97-4DCB-800E-BE6FE0913EDF}"/>
              </a:ext>
            </a:extLst>
          </p:cNvPr>
          <p:cNvSpPr/>
          <p:nvPr userDrawn="1"/>
        </p:nvSpPr>
        <p:spPr>
          <a:xfrm>
            <a:off x="11277600" y="6629400"/>
            <a:ext cx="914400" cy="228600"/>
          </a:xfrm>
          <a:prstGeom prst="rect">
            <a:avLst/>
          </a:prstGeom>
          <a:solidFill>
            <a:srgbClr val="FBB0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193BF-E620-47A0-B957-3F219341A065}"/>
              </a:ext>
            </a:extLst>
          </p:cNvPr>
          <p:cNvSpPr/>
          <p:nvPr userDrawn="1"/>
        </p:nvSpPr>
        <p:spPr>
          <a:xfrm>
            <a:off x="11125200" y="6629400"/>
            <a:ext cx="609600" cy="2286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28AEC0C8-2B28-4D36-9D45-031650E08E30}" type="slidenum">
              <a:rPr lang="en-ZA" sz="750" b="1" smtClean="0">
                <a:solidFill>
                  <a:prstClr val="white"/>
                </a:solidFill>
                <a:latin typeface="Arial" panose="020B0604020202020204"/>
              </a:rPr>
              <a:pPr algn="r"/>
              <a:t>‹#›</a:t>
            </a:fld>
            <a:endParaRPr lang="en-ZA" sz="750" b="1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672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er - 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24EC6-A70D-CB4D-9267-BF5148A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AD6EE-4C01-FB4C-A24C-72835C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1F1E9-2F16-49A8-B18C-14E035F4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266C90-E7AD-431F-971E-ACA0CECD9F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139" y="819511"/>
            <a:ext cx="11160000" cy="275493"/>
          </a:xfrm>
          <a:prstGeom prst="rect">
            <a:avLst/>
          </a:prstGeom>
        </p:spPr>
        <p:txBody>
          <a:bodyPr lIns="72000" tIns="36000" rIns="72000" bIns="36000" anchor="b">
            <a:noAutofit/>
          </a:bodyPr>
          <a:lstStyle>
            <a:lvl1pPr marL="0" indent="0" algn="l">
              <a:buNone/>
              <a:defRPr sz="1600" b="1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CBEC23D-A081-4CB5-898F-46C465A8D5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319213"/>
            <a:ext cx="5867997" cy="55387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Project image to go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054A13-85B2-414A-8760-AFFB16CE343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313308" y="1485328"/>
            <a:ext cx="5328000" cy="1224000"/>
          </a:xfrm>
          <a:ln>
            <a:noFill/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01D4D64-AB3F-476E-8DCC-97A2F5E672D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313308" y="3232434"/>
            <a:ext cx="5328000" cy="1512000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500E3F-1B7F-425A-BA15-0279907C30A8}"/>
              </a:ext>
            </a:extLst>
          </p:cNvPr>
          <p:cNvCxnSpPr>
            <a:cxnSpLocks/>
          </p:cNvCxnSpPr>
          <p:nvPr/>
        </p:nvCxnSpPr>
        <p:spPr>
          <a:xfrm>
            <a:off x="6313308" y="3143386"/>
            <a:ext cx="5329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811EE97-501B-4818-BD31-8D5A8969CE9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13308" y="5235539"/>
            <a:ext cx="5328000" cy="976036"/>
          </a:xfr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408BA5-C035-42E9-8523-E70300246704}"/>
              </a:ext>
            </a:extLst>
          </p:cNvPr>
          <p:cNvCxnSpPr>
            <a:cxnSpLocks/>
          </p:cNvCxnSpPr>
          <p:nvPr/>
        </p:nvCxnSpPr>
        <p:spPr>
          <a:xfrm>
            <a:off x="6313308" y="5155116"/>
            <a:ext cx="5329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1BA48E22-F513-4DF6-B3A0-0EEF2A465D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3308" y="2819386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ZA" dirty="0"/>
              <a:t>Features heading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495150A-B875-49B4-85CA-E9F5B95AAE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3308" y="4822490"/>
            <a:ext cx="5329237" cy="324000"/>
          </a:xfrm>
        </p:spPr>
        <p:txBody>
          <a:bodyPr lIns="0" tIns="36000" rIns="0" bIns="36000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ZA" dirty="0"/>
              <a:t>Impact heading</a:t>
            </a:r>
          </a:p>
        </p:txBody>
      </p:sp>
    </p:spTree>
    <p:extLst>
      <p:ext uri="{BB962C8B-B14F-4D97-AF65-F5344CB8AC3E}">
        <p14:creationId xmlns:p14="http://schemas.microsoft.com/office/powerpoint/2010/main" val="84332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vmlDrawing" Target="../drawings/vmlDrawing3.v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oleObject" Target="../embeddings/oleObject3.bin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ags" Target="../tags/tag19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vmlDrawing" Target="../drawings/vmlDrawing7.v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oleObject" Target="../embeddings/oleObject7.bin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ags" Target="../tags/tag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ags" Target="../tags/tag33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vmlDrawing" Target="../drawings/vmlDrawing11.v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4.xml"/><Relationship Id="rId20" Type="http://schemas.openxmlformats.org/officeDocument/2006/relationships/oleObject" Target="../embeddings/oleObject11.bin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ags" Target="../tags/tag3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vmlDrawing" Target="../drawings/vmlDrawing12.v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ags" Target="../tags/tag35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171517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21" imgW="421" imgH="420" progId="TCLayout.ActiveDocument.1">
                  <p:embed/>
                </p:oleObj>
              </mc:Choice>
              <mc:Fallback>
                <p:oleObj name="think-cell Slide" r:id="rId21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48816-E772-0046-815D-73FE09D9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30655"/>
            <a:ext cx="9841889" cy="468000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DEFD-6E6F-4841-BBC6-C6581B700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4180" y="6348712"/>
            <a:ext cx="631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93A2-7A16-0A4F-8F5D-E94E4B598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E0C04E86-2C3D-489D-9E6C-18EAD7D10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512000"/>
            <a:ext cx="11052000" cy="464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988A5-E78D-4469-B977-4AA3219D251D}"/>
              </a:ext>
            </a:extLst>
          </p:cNvPr>
          <p:cNvSpPr/>
          <p:nvPr/>
        </p:nvSpPr>
        <p:spPr>
          <a:xfrm>
            <a:off x="-600" y="1138411"/>
            <a:ext cx="121932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C654A-5EA2-6548-BB24-E4EDF90EF51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7262" y="107065"/>
            <a:ext cx="1782837" cy="6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1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spc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5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3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958">
          <p15:clr>
            <a:srgbClr val="F26B43"/>
          </p15:clr>
        </p15:guide>
        <p15:guide id="6" pos="7333">
          <p15:clr>
            <a:srgbClr val="F26B43"/>
          </p15:clr>
        </p15:guide>
        <p15:guide id="7" orient="horz" pos="3884">
          <p15:clr>
            <a:srgbClr val="F26B43"/>
          </p15:clr>
        </p15:guide>
        <p15:guide id="8" pos="3704">
          <p15:clr>
            <a:srgbClr val="F26B43"/>
          </p15:clr>
        </p15:guide>
        <p15:guide id="9" orient="horz" pos="1253">
          <p15:clr>
            <a:srgbClr val="F26B43"/>
          </p15:clr>
        </p15:guide>
        <p15:guide id="10" pos="39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701154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think-cell Slide" r:id="rId23" imgW="421" imgH="420" progId="TCLayout.ActiveDocument.1">
                  <p:embed/>
                </p:oleObj>
              </mc:Choice>
              <mc:Fallback>
                <p:oleObj name="think-cell Slide" r:id="rId23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48816-E772-0046-815D-73FE09D9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30655"/>
            <a:ext cx="9841889" cy="468000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DEFD-6E6F-4841-BBC6-C6581B700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4180" y="6348712"/>
            <a:ext cx="631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93A2-7A16-0A4F-8F5D-E94E4B598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512000"/>
            <a:ext cx="11052000" cy="464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988A5-E78D-4469-B977-4AA3219D251D}"/>
              </a:ext>
            </a:extLst>
          </p:cNvPr>
          <p:cNvSpPr/>
          <p:nvPr userDrawn="1"/>
        </p:nvSpPr>
        <p:spPr>
          <a:xfrm>
            <a:off x="-600" y="1138411"/>
            <a:ext cx="121932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C654A-5EA2-6548-BB24-E4EDF90EF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b="31084"/>
          <a:stretch/>
        </p:blipFill>
        <p:spPr>
          <a:xfrm>
            <a:off x="10247262" y="107065"/>
            <a:ext cx="1782837" cy="6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spc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5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3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958">
          <p15:clr>
            <a:srgbClr val="F26B43"/>
          </p15:clr>
        </p15:guide>
        <p15:guide id="6" pos="7333">
          <p15:clr>
            <a:srgbClr val="F26B43"/>
          </p15:clr>
        </p15:guide>
        <p15:guide id="7" orient="horz" pos="3884">
          <p15:clr>
            <a:srgbClr val="F26B43"/>
          </p15:clr>
        </p15:guide>
        <p15:guide id="8" pos="3704">
          <p15:clr>
            <a:srgbClr val="F26B43"/>
          </p15:clr>
        </p15:guide>
        <p15:guide id="9" orient="horz" pos="1253">
          <p15:clr>
            <a:srgbClr val="F26B43"/>
          </p15:clr>
        </p15:guide>
        <p15:guide id="10" pos="39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810649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think-cell Slide" r:id="rId23" imgW="421" imgH="420" progId="TCLayout.ActiveDocument.1">
                  <p:embed/>
                </p:oleObj>
              </mc:Choice>
              <mc:Fallback>
                <p:oleObj name="think-cell Slide" r:id="rId23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48816-E772-0046-815D-73FE09D9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30655"/>
            <a:ext cx="9841889" cy="468000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DEFD-6E6F-4841-BBC6-C6581B700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4180" y="6348712"/>
            <a:ext cx="631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93A2-7A16-0A4F-8F5D-E94E4B598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512000"/>
            <a:ext cx="11052000" cy="464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988A5-E78D-4469-B977-4AA3219D251D}"/>
              </a:ext>
            </a:extLst>
          </p:cNvPr>
          <p:cNvSpPr/>
          <p:nvPr userDrawn="1"/>
        </p:nvSpPr>
        <p:spPr>
          <a:xfrm>
            <a:off x="-600" y="1138411"/>
            <a:ext cx="121932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C654A-5EA2-6548-BB24-E4EDF90EF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b="31084"/>
          <a:stretch/>
        </p:blipFill>
        <p:spPr>
          <a:xfrm>
            <a:off x="10247262" y="107065"/>
            <a:ext cx="1782837" cy="6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spc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5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3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958">
          <p15:clr>
            <a:srgbClr val="F26B43"/>
          </p15:clr>
        </p15:guide>
        <p15:guide id="6" pos="7333">
          <p15:clr>
            <a:srgbClr val="F26B43"/>
          </p15:clr>
        </p15:guide>
        <p15:guide id="7" orient="horz" pos="3884">
          <p15:clr>
            <a:srgbClr val="F26B43"/>
          </p15:clr>
        </p15:guide>
        <p15:guide id="8" pos="3704">
          <p15:clr>
            <a:srgbClr val="F26B43"/>
          </p15:clr>
        </p15:guide>
        <p15:guide id="9" orient="horz" pos="1253">
          <p15:clr>
            <a:srgbClr val="F26B43"/>
          </p15:clr>
        </p15:guide>
        <p15:guide id="10" pos="397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19736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think-cell Slide" r:id="rId20" imgW="421" imgH="420" progId="TCLayout.ActiveDocument.1">
                  <p:embed/>
                </p:oleObj>
              </mc:Choice>
              <mc:Fallback>
                <p:oleObj name="think-cell Slide" r:id="rId20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48816-E772-0046-815D-73FE09D9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30655"/>
            <a:ext cx="9841889" cy="468000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DEFD-6E6F-4841-BBC6-C6581B700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4180" y="6348712"/>
            <a:ext cx="631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93A2-7A16-0A4F-8F5D-E94E4B598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512000"/>
            <a:ext cx="11052000" cy="464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988A5-E78D-4469-B977-4AA3219D251D}"/>
              </a:ext>
            </a:extLst>
          </p:cNvPr>
          <p:cNvSpPr/>
          <p:nvPr userDrawn="1"/>
        </p:nvSpPr>
        <p:spPr>
          <a:xfrm>
            <a:off x="-600" y="1138411"/>
            <a:ext cx="121932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C654A-5EA2-6548-BB24-E4EDF90EF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b="31084"/>
          <a:stretch/>
        </p:blipFill>
        <p:spPr>
          <a:xfrm>
            <a:off x="10247262" y="107065"/>
            <a:ext cx="1782837" cy="6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spc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5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3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958">
          <p15:clr>
            <a:srgbClr val="F26B43"/>
          </p15:clr>
        </p15:guide>
        <p15:guide id="6" pos="7333">
          <p15:clr>
            <a:srgbClr val="F26B43"/>
          </p15:clr>
        </p15:guide>
        <p15:guide id="7" orient="horz" pos="3884">
          <p15:clr>
            <a:srgbClr val="F26B43"/>
          </p15:clr>
        </p15:guide>
        <p15:guide id="8" pos="3704">
          <p15:clr>
            <a:srgbClr val="F26B43"/>
          </p15:clr>
        </p15:guide>
        <p15:guide id="9" orient="horz" pos="1253">
          <p15:clr>
            <a:srgbClr val="F26B43"/>
          </p15:clr>
        </p15:guide>
        <p15:guide id="10" pos="397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85E488C-111D-432E-9E28-DB2DCEBFEF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771508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think-cell Slide" r:id="rId20" imgW="421" imgH="420" progId="TCLayout.ActiveDocument.1">
                  <p:embed/>
                </p:oleObj>
              </mc:Choice>
              <mc:Fallback>
                <p:oleObj name="think-cell Slide" r:id="rId20" imgW="421" imgH="42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85E488C-111D-432E-9E28-DB2DCEBFE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48816-E772-0046-815D-73FE09D9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30655"/>
            <a:ext cx="9841889" cy="468000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DEFD-6E6F-4841-BBC6-C6581B700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4180" y="6348712"/>
            <a:ext cx="631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93A2-7A16-0A4F-8F5D-E94E4B598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48712"/>
            <a:ext cx="1104181" cy="365125"/>
          </a:xfrm>
          <a:prstGeom prst="rect">
            <a:avLst/>
          </a:prstGeom>
          <a:noFill/>
        </p:spPr>
        <p:txBody>
          <a:bodyPr vert="horz" lIns="504000" tIns="45720" rIns="25200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D712AE6-0A2C-8540-9ACB-1C6BCF181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512000"/>
            <a:ext cx="11052000" cy="464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988A5-E78D-4469-B977-4AA3219D251D}"/>
              </a:ext>
            </a:extLst>
          </p:cNvPr>
          <p:cNvSpPr/>
          <p:nvPr userDrawn="1"/>
        </p:nvSpPr>
        <p:spPr>
          <a:xfrm>
            <a:off x="-600" y="1138411"/>
            <a:ext cx="121932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C654A-5EA2-6548-BB24-E4EDF90EF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b="31084"/>
          <a:stretch/>
        </p:blipFill>
        <p:spPr>
          <a:xfrm>
            <a:off x="10247262" y="107065"/>
            <a:ext cx="1782837" cy="6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spc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5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Wingdings" panose="05000000000000000000" pitchFamily="2" charset="2"/>
        <a:buChar char="§"/>
        <a:defRPr sz="13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958">
          <p15:clr>
            <a:srgbClr val="F26B43"/>
          </p15:clr>
        </p15:guide>
        <p15:guide id="6" pos="7333">
          <p15:clr>
            <a:srgbClr val="F26B43"/>
          </p15:clr>
        </p15:guide>
        <p15:guide id="7" orient="horz" pos="3884">
          <p15:clr>
            <a:srgbClr val="F26B43"/>
          </p15:clr>
        </p15:guide>
        <p15:guide id="8" pos="3704">
          <p15:clr>
            <a:srgbClr val="F26B43"/>
          </p15:clr>
        </p15:guide>
        <p15:guide id="9" orient="horz" pos="1253">
          <p15:clr>
            <a:srgbClr val="F26B43"/>
          </p15:clr>
        </p15:guide>
        <p15:guide id="10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8.jpg"/><Relationship Id="rId2" Type="http://schemas.openxmlformats.org/officeDocument/2006/relationships/tags" Target="../tags/tag4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tags" Target="../tags/tag83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42" Type="http://schemas.openxmlformats.org/officeDocument/2006/relationships/slideLayout" Target="../slideLayouts/slideLayout11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9" Type="http://schemas.openxmlformats.org/officeDocument/2006/relationships/tags" Target="../tags/tag7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tags" Target="../tags/tag81.xml"/><Relationship Id="rId40" Type="http://schemas.openxmlformats.org/officeDocument/2006/relationships/tags" Target="../tags/tag84.xml"/><Relationship Id="rId45" Type="http://schemas.openxmlformats.org/officeDocument/2006/relationships/chart" Target="../charts/chart1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tags" Target="../tags/tag80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4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tags" Target="../tags/tag79.xml"/><Relationship Id="rId43" Type="http://schemas.openxmlformats.org/officeDocument/2006/relationships/oleObject" Target="../embeddings/oleObject17.bin"/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tags" Target="../tags/tag82.xml"/><Relationship Id="rId20" Type="http://schemas.openxmlformats.org/officeDocument/2006/relationships/tags" Target="../tags/tag64.xml"/><Relationship Id="rId4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tags" Target="../tags/tag123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50" Type="http://schemas.openxmlformats.org/officeDocument/2006/relationships/tags" Target="../tags/tag134.xml"/><Relationship Id="rId55" Type="http://schemas.openxmlformats.org/officeDocument/2006/relationships/chart" Target="../charts/chart2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3" Type="http://schemas.openxmlformats.org/officeDocument/2006/relationships/oleObject" Target="../embeddings/oleObject18.bin"/><Relationship Id="rId58" Type="http://schemas.openxmlformats.org/officeDocument/2006/relationships/chart" Target="../charts/chart5.xml"/><Relationship Id="rId5" Type="http://schemas.openxmlformats.org/officeDocument/2006/relationships/tags" Target="../tags/tag89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56" Type="http://schemas.openxmlformats.org/officeDocument/2006/relationships/chart" Target="../charts/chart3.xml"/><Relationship Id="rId8" Type="http://schemas.openxmlformats.org/officeDocument/2006/relationships/tags" Target="../tags/tag92.xml"/><Relationship Id="rId51" Type="http://schemas.openxmlformats.org/officeDocument/2006/relationships/tags" Target="../tags/tag135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59" Type="http://schemas.openxmlformats.org/officeDocument/2006/relationships/chart" Target="../charts/chart6.xml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5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6" Type="http://schemas.openxmlformats.org/officeDocument/2006/relationships/tags" Target="../tags/tag90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57" Type="http://schemas.openxmlformats.org/officeDocument/2006/relationships/chart" Target="../charts/chart4.xml"/><Relationship Id="rId10" Type="http://schemas.openxmlformats.org/officeDocument/2006/relationships/tags" Target="../tags/tag94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52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chart" Target="../charts/chart8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chart" Target="../charts/chart7.xml"/><Relationship Id="rId2" Type="http://schemas.openxmlformats.org/officeDocument/2006/relationships/tags" Target="../tags/tag136.xml"/><Relationship Id="rId16" Type="http://schemas.openxmlformats.org/officeDocument/2006/relationships/image" Target="../media/image20.emf"/><Relationship Id="rId20" Type="http://schemas.openxmlformats.org/officeDocument/2006/relationships/chart" Target="../charts/chart10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144.xml"/><Relationship Id="rId19" Type="http://schemas.openxmlformats.org/officeDocument/2006/relationships/chart" Target="../charts/chart9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chart" Target="../charts/chart11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image" Target="../media/image5.emf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oleObject" Target="../embeddings/oleObject20.bin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slideLayout" Target="../slideLayouts/slideLayout16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chart" Target="../charts/chart12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18.jpg"/><Relationship Id="rId2" Type="http://schemas.openxmlformats.org/officeDocument/2006/relationships/tags" Target="../tags/tag17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99.xml"/><Relationship Id="rId21" Type="http://schemas.openxmlformats.org/officeDocument/2006/relationships/tags" Target="../tags/tag194.xml"/><Relationship Id="rId42" Type="http://schemas.openxmlformats.org/officeDocument/2006/relationships/tags" Target="../tags/tag215.xml"/><Relationship Id="rId47" Type="http://schemas.openxmlformats.org/officeDocument/2006/relationships/tags" Target="../tags/tag220.xml"/><Relationship Id="rId63" Type="http://schemas.openxmlformats.org/officeDocument/2006/relationships/tags" Target="../tags/tag236.xml"/><Relationship Id="rId68" Type="http://schemas.openxmlformats.org/officeDocument/2006/relationships/tags" Target="../tags/tag241.xml"/><Relationship Id="rId84" Type="http://schemas.openxmlformats.org/officeDocument/2006/relationships/tags" Target="../tags/tag257.xml"/><Relationship Id="rId89" Type="http://schemas.openxmlformats.org/officeDocument/2006/relationships/tags" Target="../tags/tag262.xml"/><Relationship Id="rId16" Type="http://schemas.openxmlformats.org/officeDocument/2006/relationships/tags" Target="../tags/tag189.xml"/><Relationship Id="rId11" Type="http://schemas.openxmlformats.org/officeDocument/2006/relationships/tags" Target="../tags/tag184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53" Type="http://schemas.openxmlformats.org/officeDocument/2006/relationships/tags" Target="../tags/tag226.xml"/><Relationship Id="rId58" Type="http://schemas.openxmlformats.org/officeDocument/2006/relationships/tags" Target="../tags/tag231.xml"/><Relationship Id="rId74" Type="http://schemas.openxmlformats.org/officeDocument/2006/relationships/tags" Target="../tags/tag247.xml"/><Relationship Id="rId79" Type="http://schemas.openxmlformats.org/officeDocument/2006/relationships/tags" Target="../tags/tag252.xml"/><Relationship Id="rId5" Type="http://schemas.openxmlformats.org/officeDocument/2006/relationships/tags" Target="../tags/tag178.xml"/><Relationship Id="rId90" Type="http://schemas.openxmlformats.org/officeDocument/2006/relationships/tags" Target="../tags/tag263.xml"/><Relationship Id="rId95" Type="http://schemas.openxmlformats.org/officeDocument/2006/relationships/tags" Target="../tags/tag268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43" Type="http://schemas.openxmlformats.org/officeDocument/2006/relationships/tags" Target="../tags/tag216.xml"/><Relationship Id="rId48" Type="http://schemas.openxmlformats.org/officeDocument/2006/relationships/tags" Target="../tags/tag221.xml"/><Relationship Id="rId64" Type="http://schemas.openxmlformats.org/officeDocument/2006/relationships/tags" Target="../tags/tag237.xml"/><Relationship Id="rId69" Type="http://schemas.openxmlformats.org/officeDocument/2006/relationships/tags" Target="../tags/tag242.xml"/><Relationship Id="rId80" Type="http://schemas.openxmlformats.org/officeDocument/2006/relationships/tags" Target="../tags/tag253.xml"/><Relationship Id="rId85" Type="http://schemas.openxmlformats.org/officeDocument/2006/relationships/tags" Target="../tags/tag258.xml"/><Relationship Id="rId3" Type="http://schemas.openxmlformats.org/officeDocument/2006/relationships/tags" Target="../tags/tag176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tags" Target="../tags/tag219.xml"/><Relationship Id="rId59" Type="http://schemas.openxmlformats.org/officeDocument/2006/relationships/tags" Target="../tags/tag232.xml"/><Relationship Id="rId67" Type="http://schemas.openxmlformats.org/officeDocument/2006/relationships/tags" Target="../tags/tag240.xml"/><Relationship Id="rId20" Type="http://schemas.openxmlformats.org/officeDocument/2006/relationships/tags" Target="../tags/tag193.xml"/><Relationship Id="rId41" Type="http://schemas.openxmlformats.org/officeDocument/2006/relationships/tags" Target="../tags/tag214.xml"/><Relationship Id="rId54" Type="http://schemas.openxmlformats.org/officeDocument/2006/relationships/tags" Target="../tags/tag227.xml"/><Relationship Id="rId62" Type="http://schemas.openxmlformats.org/officeDocument/2006/relationships/tags" Target="../tags/tag235.xml"/><Relationship Id="rId70" Type="http://schemas.openxmlformats.org/officeDocument/2006/relationships/tags" Target="../tags/tag243.xml"/><Relationship Id="rId75" Type="http://schemas.openxmlformats.org/officeDocument/2006/relationships/tags" Target="../tags/tag248.xml"/><Relationship Id="rId83" Type="http://schemas.openxmlformats.org/officeDocument/2006/relationships/tags" Target="../tags/tag256.xml"/><Relationship Id="rId88" Type="http://schemas.openxmlformats.org/officeDocument/2006/relationships/tags" Target="../tags/tag261.xml"/><Relationship Id="rId91" Type="http://schemas.openxmlformats.org/officeDocument/2006/relationships/tags" Target="../tags/tag264.xml"/><Relationship Id="rId96" Type="http://schemas.openxmlformats.org/officeDocument/2006/relationships/slideLayout" Target="../slideLayouts/slideLayout6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79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49" Type="http://schemas.openxmlformats.org/officeDocument/2006/relationships/tags" Target="../tags/tag222.xml"/><Relationship Id="rId57" Type="http://schemas.openxmlformats.org/officeDocument/2006/relationships/tags" Target="../tags/tag230.xml"/><Relationship Id="rId10" Type="http://schemas.openxmlformats.org/officeDocument/2006/relationships/tags" Target="../tags/tag183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52" Type="http://schemas.openxmlformats.org/officeDocument/2006/relationships/tags" Target="../tags/tag225.xml"/><Relationship Id="rId60" Type="http://schemas.openxmlformats.org/officeDocument/2006/relationships/tags" Target="../tags/tag233.xml"/><Relationship Id="rId65" Type="http://schemas.openxmlformats.org/officeDocument/2006/relationships/tags" Target="../tags/tag238.xml"/><Relationship Id="rId73" Type="http://schemas.openxmlformats.org/officeDocument/2006/relationships/tags" Target="../tags/tag246.xml"/><Relationship Id="rId78" Type="http://schemas.openxmlformats.org/officeDocument/2006/relationships/tags" Target="../tags/tag251.xml"/><Relationship Id="rId81" Type="http://schemas.openxmlformats.org/officeDocument/2006/relationships/tags" Target="../tags/tag254.xml"/><Relationship Id="rId86" Type="http://schemas.openxmlformats.org/officeDocument/2006/relationships/tags" Target="../tags/tag259.xml"/><Relationship Id="rId94" Type="http://schemas.openxmlformats.org/officeDocument/2006/relationships/tags" Target="../tags/tag267.xml"/><Relationship Id="rId99" Type="http://schemas.openxmlformats.org/officeDocument/2006/relationships/chart" Target="../charts/chart15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39" Type="http://schemas.openxmlformats.org/officeDocument/2006/relationships/tags" Target="../tags/tag212.xml"/><Relationship Id="rId34" Type="http://schemas.openxmlformats.org/officeDocument/2006/relationships/tags" Target="../tags/tag207.xml"/><Relationship Id="rId50" Type="http://schemas.openxmlformats.org/officeDocument/2006/relationships/tags" Target="../tags/tag223.xml"/><Relationship Id="rId55" Type="http://schemas.openxmlformats.org/officeDocument/2006/relationships/tags" Target="../tags/tag228.xml"/><Relationship Id="rId76" Type="http://schemas.openxmlformats.org/officeDocument/2006/relationships/tags" Target="../tags/tag249.xml"/><Relationship Id="rId97" Type="http://schemas.openxmlformats.org/officeDocument/2006/relationships/oleObject" Target="../embeddings/oleObject24.bin"/><Relationship Id="rId7" Type="http://schemas.openxmlformats.org/officeDocument/2006/relationships/tags" Target="../tags/tag180.xml"/><Relationship Id="rId71" Type="http://schemas.openxmlformats.org/officeDocument/2006/relationships/tags" Target="../tags/tag244.xml"/><Relationship Id="rId92" Type="http://schemas.openxmlformats.org/officeDocument/2006/relationships/tags" Target="../tags/tag265.xml"/><Relationship Id="rId2" Type="http://schemas.openxmlformats.org/officeDocument/2006/relationships/tags" Target="../tags/tag175.xml"/><Relationship Id="rId29" Type="http://schemas.openxmlformats.org/officeDocument/2006/relationships/tags" Target="../tags/tag202.xml"/><Relationship Id="rId24" Type="http://schemas.openxmlformats.org/officeDocument/2006/relationships/tags" Target="../tags/tag197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66" Type="http://schemas.openxmlformats.org/officeDocument/2006/relationships/tags" Target="../tags/tag239.xml"/><Relationship Id="rId87" Type="http://schemas.openxmlformats.org/officeDocument/2006/relationships/tags" Target="../tags/tag260.xml"/><Relationship Id="rId61" Type="http://schemas.openxmlformats.org/officeDocument/2006/relationships/tags" Target="../tags/tag234.xml"/><Relationship Id="rId82" Type="http://schemas.openxmlformats.org/officeDocument/2006/relationships/tags" Target="../tags/tag255.xml"/><Relationship Id="rId19" Type="http://schemas.openxmlformats.org/officeDocument/2006/relationships/tags" Target="../tags/tag192.xml"/><Relationship Id="rId14" Type="http://schemas.openxmlformats.org/officeDocument/2006/relationships/tags" Target="../tags/tag187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56" Type="http://schemas.openxmlformats.org/officeDocument/2006/relationships/tags" Target="../tags/tag229.xml"/><Relationship Id="rId77" Type="http://schemas.openxmlformats.org/officeDocument/2006/relationships/tags" Target="../tags/tag250.xml"/><Relationship Id="rId8" Type="http://schemas.openxmlformats.org/officeDocument/2006/relationships/tags" Target="../tags/tag181.xml"/><Relationship Id="rId51" Type="http://schemas.openxmlformats.org/officeDocument/2006/relationships/tags" Target="../tags/tag224.xml"/><Relationship Id="rId72" Type="http://schemas.openxmlformats.org/officeDocument/2006/relationships/tags" Target="../tags/tag245.xml"/><Relationship Id="rId93" Type="http://schemas.openxmlformats.org/officeDocument/2006/relationships/tags" Target="../tags/tag266.xml"/><Relationship Id="rId98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3" Type="http://schemas.openxmlformats.org/officeDocument/2006/relationships/tags" Target="../tags/tag270.xml"/><Relationship Id="rId21" Type="http://schemas.openxmlformats.org/officeDocument/2006/relationships/oleObject" Target="../embeddings/oleObject25.bin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slideLayout" Target="../slideLayouts/slideLayout63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chart" Target="../charts/chart16.xml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" Type="http://schemas.openxmlformats.org/officeDocument/2006/relationships/tags" Target="../tags/tag288.xml"/><Relationship Id="rId21" Type="http://schemas.openxmlformats.org/officeDocument/2006/relationships/tags" Target="../tags/tag306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chart" Target="../charts/chart17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1.emf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oleObject" Target="../embeddings/oleObject26.bin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tags" Target="../tags/tag344.xml"/><Relationship Id="rId21" Type="http://schemas.openxmlformats.org/officeDocument/2006/relationships/tags" Target="../tags/tag326.xml"/><Relationship Id="rId34" Type="http://schemas.openxmlformats.org/officeDocument/2006/relationships/tags" Target="../tags/tag339.xml"/><Relationship Id="rId42" Type="http://schemas.openxmlformats.org/officeDocument/2006/relationships/oleObject" Target="../embeddings/oleObject27.bin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tags" Target="../tags/tag325.xml"/><Relationship Id="rId29" Type="http://schemas.openxmlformats.org/officeDocument/2006/relationships/tags" Target="../tags/tag334.xml"/><Relationship Id="rId41" Type="http://schemas.openxmlformats.org/officeDocument/2006/relationships/slideLayout" Target="../slideLayouts/slideLayout6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40" Type="http://schemas.openxmlformats.org/officeDocument/2006/relationships/tags" Target="../tags/tag345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tags" Target="../tags/tag336.xml"/><Relationship Id="rId44" Type="http://schemas.openxmlformats.org/officeDocument/2006/relationships/chart" Target="../charts/chart18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image" Target="../media/image1.emf"/><Relationship Id="rId8" Type="http://schemas.openxmlformats.org/officeDocument/2006/relationships/tags" Target="../tags/tag313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26" Type="http://schemas.openxmlformats.org/officeDocument/2006/relationships/tags" Target="../tags/tag370.xml"/><Relationship Id="rId39" Type="http://schemas.openxmlformats.org/officeDocument/2006/relationships/tags" Target="../tags/tag383.xml"/><Relationship Id="rId21" Type="http://schemas.openxmlformats.org/officeDocument/2006/relationships/tags" Target="../tags/tag365.xml"/><Relationship Id="rId34" Type="http://schemas.openxmlformats.org/officeDocument/2006/relationships/tags" Target="../tags/tag378.xml"/><Relationship Id="rId42" Type="http://schemas.openxmlformats.org/officeDocument/2006/relationships/tags" Target="../tags/tag386.xml"/><Relationship Id="rId47" Type="http://schemas.openxmlformats.org/officeDocument/2006/relationships/slideLayout" Target="../slideLayouts/slideLayout63.xml"/><Relationship Id="rId50" Type="http://schemas.openxmlformats.org/officeDocument/2006/relationships/chart" Target="../charts/chart19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9" Type="http://schemas.openxmlformats.org/officeDocument/2006/relationships/tags" Target="../tags/tag373.xml"/><Relationship Id="rId11" Type="http://schemas.openxmlformats.org/officeDocument/2006/relationships/tags" Target="../tags/tag355.xml"/><Relationship Id="rId24" Type="http://schemas.openxmlformats.org/officeDocument/2006/relationships/tags" Target="../tags/tag368.xml"/><Relationship Id="rId32" Type="http://schemas.openxmlformats.org/officeDocument/2006/relationships/tags" Target="../tags/tag376.xml"/><Relationship Id="rId37" Type="http://schemas.openxmlformats.org/officeDocument/2006/relationships/tags" Target="../tags/tag381.xml"/><Relationship Id="rId40" Type="http://schemas.openxmlformats.org/officeDocument/2006/relationships/tags" Target="../tags/tag384.xml"/><Relationship Id="rId45" Type="http://schemas.openxmlformats.org/officeDocument/2006/relationships/tags" Target="../tags/tag389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28" Type="http://schemas.openxmlformats.org/officeDocument/2006/relationships/tags" Target="../tags/tag372.xml"/><Relationship Id="rId36" Type="http://schemas.openxmlformats.org/officeDocument/2006/relationships/tags" Target="../tags/tag380.xml"/><Relationship Id="rId49" Type="http://schemas.openxmlformats.org/officeDocument/2006/relationships/image" Target="../media/image1.emf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31" Type="http://schemas.openxmlformats.org/officeDocument/2006/relationships/tags" Target="../tags/tag375.xml"/><Relationship Id="rId44" Type="http://schemas.openxmlformats.org/officeDocument/2006/relationships/tags" Target="../tags/tag388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tags" Target="../tags/tag366.xml"/><Relationship Id="rId27" Type="http://schemas.openxmlformats.org/officeDocument/2006/relationships/tags" Target="../tags/tag371.xml"/><Relationship Id="rId30" Type="http://schemas.openxmlformats.org/officeDocument/2006/relationships/tags" Target="../tags/tag374.xml"/><Relationship Id="rId35" Type="http://schemas.openxmlformats.org/officeDocument/2006/relationships/tags" Target="../tags/tag379.xml"/><Relationship Id="rId43" Type="http://schemas.openxmlformats.org/officeDocument/2006/relationships/tags" Target="../tags/tag387.xml"/><Relationship Id="rId48" Type="http://schemas.openxmlformats.org/officeDocument/2006/relationships/oleObject" Target="../embeddings/oleObject28.bin"/><Relationship Id="rId8" Type="http://schemas.openxmlformats.org/officeDocument/2006/relationships/tags" Target="../tags/tag352.xml"/><Relationship Id="rId3" Type="http://schemas.openxmlformats.org/officeDocument/2006/relationships/tags" Target="../tags/tag347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tags" Target="../tags/tag369.xml"/><Relationship Id="rId33" Type="http://schemas.openxmlformats.org/officeDocument/2006/relationships/tags" Target="../tags/tag377.xml"/><Relationship Id="rId38" Type="http://schemas.openxmlformats.org/officeDocument/2006/relationships/tags" Target="../tags/tag382.xml"/><Relationship Id="rId46" Type="http://schemas.openxmlformats.org/officeDocument/2006/relationships/tags" Target="../tags/tag390.xml"/><Relationship Id="rId20" Type="http://schemas.openxmlformats.org/officeDocument/2006/relationships/tags" Target="../tags/tag364.xml"/><Relationship Id="rId41" Type="http://schemas.openxmlformats.org/officeDocument/2006/relationships/tags" Target="../tags/tag385.xml"/><Relationship Id="rId1" Type="http://schemas.openxmlformats.org/officeDocument/2006/relationships/vmlDrawing" Target="../drawings/vmlDrawing29.vml"/><Relationship Id="rId6" Type="http://schemas.openxmlformats.org/officeDocument/2006/relationships/tags" Target="../tags/tag3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7" Type="http://schemas.openxmlformats.org/officeDocument/2006/relationships/image" Target="../media/image18.jpg"/><Relationship Id="rId2" Type="http://schemas.openxmlformats.org/officeDocument/2006/relationships/tags" Target="../tags/tag39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chart" Target="../charts/chart20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1" Type="http://schemas.openxmlformats.org/officeDocument/2006/relationships/vmlDrawing" Target="../drawings/vmlDrawing31.v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image" Target="../media/image1.emf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oleObject" Target="../embeddings/oleObject30.bin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437.xml"/><Relationship Id="rId21" Type="http://schemas.openxmlformats.org/officeDocument/2006/relationships/tags" Target="../tags/tag432.xml"/><Relationship Id="rId42" Type="http://schemas.openxmlformats.org/officeDocument/2006/relationships/tags" Target="../tags/tag453.xml"/><Relationship Id="rId47" Type="http://schemas.openxmlformats.org/officeDocument/2006/relationships/tags" Target="../tags/tag458.xml"/><Relationship Id="rId63" Type="http://schemas.openxmlformats.org/officeDocument/2006/relationships/tags" Target="../tags/tag474.xml"/><Relationship Id="rId68" Type="http://schemas.openxmlformats.org/officeDocument/2006/relationships/tags" Target="../tags/tag479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9" Type="http://schemas.openxmlformats.org/officeDocument/2006/relationships/tags" Target="../tags/tag440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53" Type="http://schemas.openxmlformats.org/officeDocument/2006/relationships/tags" Target="../tags/tag464.xml"/><Relationship Id="rId58" Type="http://schemas.openxmlformats.org/officeDocument/2006/relationships/tags" Target="../tags/tag469.xml"/><Relationship Id="rId66" Type="http://schemas.openxmlformats.org/officeDocument/2006/relationships/tags" Target="../tags/tag477.xml"/><Relationship Id="rId74" Type="http://schemas.openxmlformats.org/officeDocument/2006/relationships/chart" Target="../charts/chart21.xml"/><Relationship Id="rId5" Type="http://schemas.openxmlformats.org/officeDocument/2006/relationships/tags" Target="../tags/tag416.xml"/><Relationship Id="rId61" Type="http://schemas.openxmlformats.org/officeDocument/2006/relationships/tags" Target="../tags/tag472.xml"/><Relationship Id="rId19" Type="http://schemas.openxmlformats.org/officeDocument/2006/relationships/tags" Target="../tags/tag43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43" Type="http://schemas.openxmlformats.org/officeDocument/2006/relationships/tags" Target="../tags/tag454.xml"/><Relationship Id="rId48" Type="http://schemas.openxmlformats.org/officeDocument/2006/relationships/tags" Target="../tags/tag459.xml"/><Relationship Id="rId56" Type="http://schemas.openxmlformats.org/officeDocument/2006/relationships/tags" Target="../tags/tag467.xml"/><Relationship Id="rId64" Type="http://schemas.openxmlformats.org/officeDocument/2006/relationships/tags" Target="../tags/tag475.xml"/><Relationship Id="rId69" Type="http://schemas.openxmlformats.org/officeDocument/2006/relationships/tags" Target="../tags/tag480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72" Type="http://schemas.openxmlformats.org/officeDocument/2006/relationships/oleObject" Target="../embeddings/oleObject31.bin"/><Relationship Id="rId3" Type="http://schemas.openxmlformats.org/officeDocument/2006/relationships/tags" Target="../tags/tag414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46" Type="http://schemas.openxmlformats.org/officeDocument/2006/relationships/tags" Target="../tags/tag457.xml"/><Relationship Id="rId59" Type="http://schemas.openxmlformats.org/officeDocument/2006/relationships/tags" Target="../tags/tag470.xml"/><Relationship Id="rId67" Type="http://schemas.openxmlformats.org/officeDocument/2006/relationships/tags" Target="../tags/tag478.xml"/><Relationship Id="rId20" Type="http://schemas.openxmlformats.org/officeDocument/2006/relationships/tags" Target="../tags/tag431.xml"/><Relationship Id="rId41" Type="http://schemas.openxmlformats.org/officeDocument/2006/relationships/tags" Target="../tags/tag452.xml"/><Relationship Id="rId54" Type="http://schemas.openxmlformats.org/officeDocument/2006/relationships/tags" Target="../tags/tag465.xml"/><Relationship Id="rId62" Type="http://schemas.openxmlformats.org/officeDocument/2006/relationships/tags" Target="../tags/tag473.xml"/><Relationship Id="rId70" Type="http://schemas.openxmlformats.org/officeDocument/2006/relationships/tags" Target="../tags/tag481.xml"/><Relationship Id="rId1" Type="http://schemas.openxmlformats.org/officeDocument/2006/relationships/vmlDrawing" Target="../drawings/vmlDrawing32.vml"/><Relationship Id="rId6" Type="http://schemas.openxmlformats.org/officeDocument/2006/relationships/tags" Target="../tags/tag417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49" Type="http://schemas.openxmlformats.org/officeDocument/2006/relationships/tags" Target="../tags/tag460.xml"/><Relationship Id="rId57" Type="http://schemas.openxmlformats.org/officeDocument/2006/relationships/tags" Target="../tags/tag468.xml"/><Relationship Id="rId10" Type="http://schemas.openxmlformats.org/officeDocument/2006/relationships/tags" Target="../tags/tag421.xml"/><Relationship Id="rId31" Type="http://schemas.openxmlformats.org/officeDocument/2006/relationships/tags" Target="../tags/tag442.xml"/><Relationship Id="rId44" Type="http://schemas.openxmlformats.org/officeDocument/2006/relationships/tags" Target="../tags/tag455.xml"/><Relationship Id="rId52" Type="http://schemas.openxmlformats.org/officeDocument/2006/relationships/tags" Target="../tags/tag463.xml"/><Relationship Id="rId60" Type="http://schemas.openxmlformats.org/officeDocument/2006/relationships/tags" Target="../tags/tag471.xml"/><Relationship Id="rId65" Type="http://schemas.openxmlformats.org/officeDocument/2006/relationships/tags" Target="../tags/tag476.xml"/><Relationship Id="rId73" Type="http://schemas.openxmlformats.org/officeDocument/2006/relationships/image" Target="../media/image1.emf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9" Type="http://schemas.openxmlformats.org/officeDocument/2006/relationships/tags" Target="../tags/tag450.xml"/><Relationship Id="rId34" Type="http://schemas.openxmlformats.org/officeDocument/2006/relationships/tags" Target="../tags/tag445.xml"/><Relationship Id="rId50" Type="http://schemas.openxmlformats.org/officeDocument/2006/relationships/tags" Target="../tags/tag461.xml"/><Relationship Id="rId55" Type="http://schemas.openxmlformats.org/officeDocument/2006/relationships/tags" Target="../tags/tag466.xml"/><Relationship Id="rId7" Type="http://schemas.openxmlformats.org/officeDocument/2006/relationships/tags" Target="../tags/tag418.xml"/><Relationship Id="rId7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tags" Target="../tags/tag506.xml"/><Relationship Id="rId3" Type="http://schemas.openxmlformats.org/officeDocument/2006/relationships/tags" Target="../tags/tag483.xml"/><Relationship Id="rId21" Type="http://schemas.openxmlformats.org/officeDocument/2006/relationships/tags" Target="../tags/tag501.xml"/><Relationship Id="rId34" Type="http://schemas.openxmlformats.org/officeDocument/2006/relationships/chart" Target="../charts/chart22.xml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tags" Target="../tags/tag505.xml"/><Relationship Id="rId33" Type="http://schemas.openxmlformats.org/officeDocument/2006/relationships/image" Target="../media/image1.emf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tags" Target="../tags/tag500.xml"/><Relationship Id="rId29" Type="http://schemas.openxmlformats.org/officeDocument/2006/relationships/tags" Target="../tags/tag509.xml"/><Relationship Id="rId1" Type="http://schemas.openxmlformats.org/officeDocument/2006/relationships/vmlDrawing" Target="../drawings/vmlDrawing33.v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tags" Target="../tags/tag504.xml"/><Relationship Id="rId32" Type="http://schemas.openxmlformats.org/officeDocument/2006/relationships/oleObject" Target="../embeddings/oleObject32.bin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slideLayout" Target="../slideLayouts/slideLayout63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30" Type="http://schemas.openxmlformats.org/officeDocument/2006/relationships/tags" Target="../tags/tag510.xml"/><Relationship Id="rId8" Type="http://schemas.openxmlformats.org/officeDocument/2006/relationships/tags" Target="../tags/tag488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7.png"/><Relationship Id="rId18" Type="http://schemas.openxmlformats.org/officeDocument/2006/relationships/image" Target="../media/image33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17" Type="http://schemas.openxmlformats.org/officeDocument/2006/relationships/image" Target="../media/image29.png"/><Relationship Id="rId2" Type="http://schemas.openxmlformats.org/officeDocument/2006/relationships/image" Target="../media/image21.jp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81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2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7" Type="http://schemas.openxmlformats.org/officeDocument/2006/relationships/image" Target="../media/image18.jpg"/><Relationship Id="rId2" Type="http://schemas.openxmlformats.org/officeDocument/2006/relationships/tags" Target="../tags/tag51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7" Type="http://schemas.openxmlformats.org/officeDocument/2006/relationships/image" Target="../media/image18.jpg"/><Relationship Id="rId2" Type="http://schemas.openxmlformats.org/officeDocument/2006/relationships/tags" Target="../tags/tag51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3.vml"/><Relationship Id="rId6" Type="http://schemas.openxmlformats.org/officeDocument/2006/relationships/hyperlink" Target="https://constructionreviewonline.com/wp-content/uploads/2020/07/Infrastructure-SA.jpg" TargetMode="Externa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4.vml"/><Relationship Id="rId6" Type="http://schemas.openxmlformats.org/officeDocument/2006/relationships/hyperlink" Target="https://constructionreviewonline.com/wp-content/uploads/2020/07/Infrastructure-SA.jpg" TargetMode="Externa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8.jpg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2411897"/>
            <a:ext cx="12192000" cy="2348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5A8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4402" y="2425154"/>
            <a:ext cx="10557598" cy="2302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200" b="1" dirty="0">
                <a:solidFill>
                  <a:srgbClr val="FFC00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Update on performance and implementation of mandate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290" y="468153"/>
            <a:ext cx="2620907" cy="16291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060A93-880A-417D-A326-AB1B9BE67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5"/>
          <a:stretch/>
        </p:blipFill>
        <p:spPr>
          <a:xfrm>
            <a:off x="1" y="1401801"/>
            <a:ext cx="1634400" cy="46822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EBBA50-BD0E-4E98-84A0-C00286157F04}"/>
              </a:ext>
            </a:extLst>
          </p:cNvPr>
          <p:cNvSpPr/>
          <p:nvPr/>
        </p:nvSpPr>
        <p:spPr>
          <a:xfrm>
            <a:off x="2027584" y="4773994"/>
            <a:ext cx="9051235" cy="2084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Presentation to 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Standing Committee on </a:t>
            </a:r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Finance</a:t>
            </a:r>
          </a:p>
          <a:p>
            <a:pPr lvl="0" algn="ctr">
              <a:spcAft>
                <a:spcPts val="80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1 June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 2022</a:t>
            </a:r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>
              <a:spcAft>
                <a:spcPts val="8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2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5ED0F-D860-45DB-91E5-D65DCAD93E96}"/>
              </a:ext>
            </a:extLst>
          </p:cNvPr>
          <p:cNvCxnSpPr/>
          <p:nvPr/>
        </p:nvCxnSpPr>
        <p:spPr>
          <a:xfrm>
            <a:off x="1635472" y="4498783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AD1166-D857-41E2-9E88-E19BFF431B83}"/>
              </a:ext>
            </a:extLst>
          </p:cNvPr>
          <p:cNvCxnSpPr/>
          <p:nvPr/>
        </p:nvCxnSpPr>
        <p:spPr>
          <a:xfrm>
            <a:off x="5187009" y="4510900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295BD4-B7AD-446A-9DBC-5194402579F7}"/>
              </a:ext>
            </a:extLst>
          </p:cNvPr>
          <p:cNvCxnSpPr/>
          <p:nvPr/>
        </p:nvCxnSpPr>
        <p:spPr>
          <a:xfrm>
            <a:off x="8768695" y="4510900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E3872A-4C21-4AE2-84ED-60731196B0B7}"/>
              </a:ext>
            </a:extLst>
          </p:cNvPr>
          <p:cNvCxnSpPr/>
          <p:nvPr/>
        </p:nvCxnSpPr>
        <p:spPr>
          <a:xfrm>
            <a:off x="8768695" y="5270553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4D8BB-F4AE-48C4-A932-B83FCAF1976E}"/>
              </a:ext>
            </a:extLst>
          </p:cNvPr>
          <p:cNvCxnSpPr/>
          <p:nvPr/>
        </p:nvCxnSpPr>
        <p:spPr>
          <a:xfrm>
            <a:off x="665531" y="3611114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F4258D-E098-46ED-8A87-E5CE89BE3C3D}"/>
              </a:ext>
            </a:extLst>
          </p:cNvPr>
          <p:cNvCxnSpPr/>
          <p:nvPr/>
        </p:nvCxnSpPr>
        <p:spPr>
          <a:xfrm>
            <a:off x="6430653" y="3611114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5253B-F47E-45E4-91D0-93BACF65EEE6}"/>
              </a:ext>
            </a:extLst>
          </p:cNvPr>
          <p:cNvCxnSpPr/>
          <p:nvPr/>
        </p:nvCxnSpPr>
        <p:spPr>
          <a:xfrm>
            <a:off x="5187009" y="5020315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AECA2522-EA8B-46FF-8067-174B6476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72" y="410167"/>
            <a:ext cx="9709780" cy="468000"/>
          </a:xfrm>
        </p:spPr>
        <p:txBody>
          <a:bodyPr>
            <a:noAutofit/>
          </a:bodyPr>
          <a:lstStyle/>
          <a:p>
            <a:r>
              <a:rPr lang="en-ZA" sz="3000" dirty="0">
                <a:latin typeface="Arial Rounded MT Bold" panose="020F0704030504030204" pitchFamily="34" charset="0"/>
              </a:rPr>
              <a:t>B.1 operating environment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F35549DF-08C4-4730-A461-9D10031B5918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0922E6-B2E7-4E36-8FF0-EE48D8A42392}"/>
              </a:ext>
            </a:extLst>
          </p:cNvPr>
          <p:cNvSpPr/>
          <p:nvPr/>
        </p:nvSpPr>
        <p:spPr>
          <a:xfrm>
            <a:off x="322337" y="1553376"/>
            <a:ext cx="5773663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Dominated by COVID-19 infections and lockdowns (Levels 1 and 5) over the past 26 months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Notable Trends: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Capital market meltdown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Lacklustre economic performance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Indebtedness (creditworthiness)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inequality and tensions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change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502A9-A1B7-4251-AB41-48AA131215CB}"/>
              </a:ext>
            </a:extLst>
          </p:cNvPr>
          <p:cNvSpPr txBox="1"/>
          <p:nvPr/>
        </p:nvSpPr>
        <p:spPr>
          <a:xfrm>
            <a:off x="6353910" y="1374441"/>
            <a:ext cx="5515753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 story line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Russia/Ukraine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war, tighter global monetary policy, and continued COVID-19 disruptions will likely weigh on global and SSA growth recovery.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 GDP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growth likely to remain lacklustre due to  weak confidence, continued loadshedding and expected higher interest rates.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Upside risk to the </a:t>
            </a:r>
            <a:r>
              <a:rPr kumimoji="0" lang="en-ZA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inflation outlook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include higher oil prices and higher food price inflation due to supply constraints and the Russia/Ukraine war.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Trade balance will likely remain positive for now.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Risks to rand: </a:t>
            </a:r>
            <a:r>
              <a:rPr kumimoji="0" lang="en-ZA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monetary policy tightening; strong dollar and weakening fundamentals in the rand</a:t>
            </a: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F95B017F-A373-48D0-8DB4-B3354EFB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72857"/>
              </p:ext>
            </p:extLst>
          </p:nvPr>
        </p:nvGraphicFramePr>
        <p:xfrm>
          <a:off x="6713557" y="1807063"/>
          <a:ext cx="507490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504">
                  <a:extLst>
                    <a:ext uri="{9D8B030D-6E8A-4147-A177-3AD203B41FA5}">
                      <a16:colId xmlns:a16="http://schemas.microsoft.com/office/drawing/2014/main" val="2919759671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2165439207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val="2686965577"/>
                    </a:ext>
                  </a:extLst>
                </a:gridCol>
                <a:gridCol w="782106">
                  <a:extLst>
                    <a:ext uri="{9D8B030D-6E8A-4147-A177-3AD203B41FA5}">
                      <a16:colId xmlns:a16="http://schemas.microsoft.com/office/drawing/2014/main" val="2940824437"/>
                    </a:ext>
                  </a:extLst>
                </a:gridCol>
              </a:tblGrid>
              <a:tr h="183171">
                <a:tc>
                  <a:txBody>
                    <a:bodyPr/>
                    <a:lstStyle/>
                    <a:p>
                      <a:r>
                        <a:rPr lang="en-ZA" sz="1800" dirty="0"/>
                        <a:t>Economic growth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8675"/>
                  </a:ext>
                </a:extLst>
              </a:tr>
              <a:tr h="183171">
                <a:tc>
                  <a:txBody>
                    <a:bodyPr/>
                    <a:lstStyle/>
                    <a:p>
                      <a:r>
                        <a:rPr lang="en-ZA" sz="1800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55258"/>
                  </a:ext>
                </a:extLst>
              </a:tr>
              <a:tr h="183171">
                <a:tc>
                  <a:txBody>
                    <a:bodyPr/>
                    <a:lstStyle/>
                    <a:p>
                      <a:r>
                        <a:rPr lang="en-ZA" sz="1800" dirty="0"/>
                        <a:t>Sub-Saharan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56731"/>
                  </a:ext>
                </a:extLst>
              </a:tr>
              <a:tr h="183171">
                <a:tc>
                  <a:txBody>
                    <a:bodyPr/>
                    <a:lstStyle/>
                    <a:p>
                      <a:r>
                        <a:rPr lang="en-ZA" sz="1800" dirty="0"/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39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4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5ED0F-D860-45DB-91E5-D65DCAD93E96}"/>
              </a:ext>
            </a:extLst>
          </p:cNvPr>
          <p:cNvCxnSpPr/>
          <p:nvPr/>
        </p:nvCxnSpPr>
        <p:spPr>
          <a:xfrm>
            <a:off x="1635472" y="465780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AD1166-D857-41E2-9E88-E19BFF431B83}"/>
              </a:ext>
            </a:extLst>
          </p:cNvPr>
          <p:cNvCxnSpPr/>
          <p:nvPr/>
        </p:nvCxnSpPr>
        <p:spPr>
          <a:xfrm>
            <a:off x="5187009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295BD4-B7AD-446A-9DBC-5194402579F7}"/>
              </a:ext>
            </a:extLst>
          </p:cNvPr>
          <p:cNvCxnSpPr/>
          <p:nvPr/>
        </p:nvCxnSpPr>
        <p:spPr>
          <a:xfrm>
            <a:off x="8768695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E3872A-4C21-4AE2-84ED-60731196B0B7}"/>
              </a:ext>
            </a:extLst>
          </p:cNvPr>
          <p:cNvCxnSpPr/>
          <p:nvPr/>
        </p:nvCxnSpPr>
        <p:spPr>
          <a:xfrm>
            <a:off x="8768695" y="542957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4D8BB-F4AE-48C4-A932-B83FCAF1976E}"/>
              </a:ext>
            </a:extLst>
          </p:cNvPr>
          <p:cNvCxnSpPr/>
          <p:nvPr/>
        </p:nvCxnSpPr>
        <p:spPr>
          <a:xfrm>
            <a:off x="665531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F4258D-E098-46ED-8A87-E5CE89BE3C3D}"/>
              </a:ext>
            </a:extLst>
          </p:cNvPr>
          <p:cNvCxnSpPr/>
          <p:nvPr/>
        </p:nvCxnSpPr>
        <p:spPr>
          <a:xfrm>
            <a:off x="6430653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5253B-F47E-45E4-91D0-93BACF65EEE6}"/>
              </a:ext>
            </a:extLst>
          </p:cNvPr>
          <p:cNvCxnSpPr/>
          <p:nvPr/>
        </p:nvCxnSpPr>
        <p:spPr>
          <a:xfrm>
            <a:off x="5187009" y="5179339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AECA2522-EA8B-46FF-8067-174B6476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72" y="410167"/>
            <a:ext cx="9709780" cy="468000"/>
          </a:xfrm>
        </p:spPr>
        <p:txBody>
          <a:bodyPr>
            <a:noAutofit/>
          </a:bodyPr>
          <a:lstStyle/>
          <a:p>
            <a:r>
              <a:rPr lang="en-ZA" sz="3200" dirty="0">
                <a:latin typeface="Arial Rounded MT Bold" panose="020F0704030504030204" pitchFamily="34" charset="0"/>
              </a:rPr>
              <a:t>B.2 operating environment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F35549DF-08C4-4730-A461-9D10031B5918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3F9C41E-4695-4E16-9CBF-9502F2025CAC}"/>
              </a:ext>
            </a:extLst>
          </p:cNvPr>
          <p:cNvSpPr txBox="1">
            <a:spLocks/>
          </p:cNvSpPr>
          <p:nvPr/>
        </p:nvSpPr>
        <p:spPr>
          <a:xfrm>
            <a:off x="556585" y="1298710"/>
            <a:ext cx="6374296" cy="323739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Domestic Macroeconomic Forecast (April 2022)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A322E94-2571-421B-8B09-9A4DB68B7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151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54E9FF-D4A0-4D33-8854-11385F7FB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35486"/>
              </p:ext>
            </p:extLst>
          </p:nvPr>
        </p:nvGraphicFramePr>
        <p:xfrm>
          <a:off x="556585" y="1835039"/>
          <a:ext cx="11087729" cy="4731674"/>
        </p:xfrm>
        <a:graphic>
          <a:graphicData uri="http://schemas.openxmlformats.org/drawingml/2006/table">
            <a:tbl>
              <a:tblPr/>
              <a:tblGrid>
                <a:gridCol w="4837531">
                  <a:extLst>
                    <a:ext uri="{9D8B030D-6E8A-4147-A177-3AD203B41FA5}">
                      <a16:colId xmlns:a16="http://schemas.microsoft.com/office/drawing/2014/main" val="3797156112"/>
                    </a:ext>
                  </a:extLst>
                </a:gridCol>
                <a:gridCol w="1500311">
                  <a:extLst>
                    <a:ext uri="{9D8B030D-6E8A-4147-A177-3AD203B41FA5}">
                      <a16:colId xmlns:a16="http://schemas.microsoft.com/office/drawing/2014/main" val="904209273"/>
                    </a:ext>
                  </a:extLst>
                </a:gridCol>
                <a:gridCol w="1356008">
                  <a:extLst>
                    <a:ext uri="{9D8B030D-6E8A-4147-A177-3AD203B41FA5}">
                      <a16:colId xmlns:a16="http://schemas.microsoft.com/office/drawing/2014/main" val="2025685627"/>
                    </a:ext>
                  </a:extLst>
                </a:gridCol>
                <a:gridCol w="1131293">
                  <a:extLst>
                    <a:ext uri="{9D8B030D-6E8A-4147-A177-3AD203B41FA5}">
                      <a16:colId xmlns:a16="http://schemas.microsoft.com/office/drawing/2014/main" val="2248674347"/>
                    </a:ext>
                  </a:extLst>
                </a:gridCol>
                <a:gridCol w="1131293">
                  <a:extLst>
                    <a:ext uri="{9D8B030D-6E8A-4147-A177-3AD203B41FA5}">
                      <a16:colId xmlns:a16="http://schemas.microsoft.com/office/drawing/2014/main" val="1627222992"/>
                    </a:ext>
                  </a:extLst>
                </a:gridCol>
                <a:gridCol w="1131293">
                  <a:extLst>
                    <a:ext uri="{9D8B030D-6E8A-4147-A177-3AD203B41FA5}">
                      <a16:colId xmlns:a16="http://schemas.microsoft.com/office/drawing/2014/main" val="4055238604"/>
                    </a:ext>
                  </a:extLst>
                </a:gridCol>
              </a:tblGrid>
              <a:tr h="28349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i="0" u="none" strike="noStrike" dirty="0">
                          <a:solidFill>
                            <a:srgbClr val="BF8F00"/>
                          </a:solidFill>
                          <a:effectLst/>
                          <a:latin typeface="Calibri Light" panose="020F0302020204030204" pitchFamily="34" charset="0"/>
                        </a:rPr>
                        <a:t>Indicator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 (actual)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277933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R/$ (rand)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202547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R/euro (rand)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817117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R/pound sterling (rand)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572716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NCD (3-Month)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510171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JIBAR (6-Month)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08944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Repo rate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033315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10-year generic government bond rate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628273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Brent crude oil (US$)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70.8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892446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CPI Headline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22243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Real GDP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70493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Gross fixed capital formation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982433"/>
                  </a:ext>
                </a:extLst>
              </a:tr>
              <a:tr h="19150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Private sector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714026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Public corporations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6042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General government  %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-2.9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833878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Employed ('1000)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14 691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15 585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16 175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16 604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16 987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74763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-2.5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11131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 ('1000)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7 658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8 075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7 570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7 630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7 676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62068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21.9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909259"/>
                  </a:ext>
                </a:extLst>
              </a:tr>
              <a:tr h="21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Unemployment rate (%)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450077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F8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53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6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9C07D0-36AF-1C41-B9FF-B16E4504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36" y="5362002"/>
            <a:ext cx="11261982" cy="1207610"/>
          </a:xfrm>
        </p:spPr>
        <p:txBody>
          <a:bodyPr vert="horz"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en-ZA" sz="35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Dbsa infrastructure value chain</a:t>
            </a:r>
          </a:p>
        </p:txBody>
      </p:sp>
    </p:spTree>
    <p:extLst>
      <p:ext uri="{BB962C8B-B14F-4D97-AF65-F5344CB8AC3E}">
        <p14:creationId xmlns:p14="http://schemas.microsoft.com/office/powerpoint/2010/main" val="194955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41FF7-D544-4000-A381-7A34556F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000" dirty="0">
                <a:latin typeface="Arial Rounded MT Bold" panose="020F0704030504030204" pitchFamily="34" charset="0"/>
              </a:rPr>
              <a:t>C.1 Value chain: Planning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A50C20-D7DF-456F-BBA6-184388455E5A}"/>
              </a:ext>
            </a:extLst>
          </p:cNvPr>
          <p:cNvSpPr txBox="1">
            <a:spLocks/>
          </p:cNvSpPr>
          <p:nvPr/>
        </p:nvSpPr>
        <p:spPr>
          <a:xfrm>
            <a:off x="416975" y="1326472"/>
            <a:ext cx="11341637" cy="462375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 planning, project preparation, implementation and skills and capacity building services 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 with policy guidelines to ensure successful investment in economic infrastructure projects that drive effective urbanisation and economic growth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Differentiate municipal market into metros, secondary cities into ability to borrow in short, medium or long term 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Emphasis on development planning to address lending challenges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in unlocking Municipal Infrastructure Grant as pledge for implementation of selected infrastructure projects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BB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803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41FF7-D544-4000-A381-7A34556F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000" dirty="0">
                <a:latin typeface="Arial Rounded MT Bold" panose="020F0704030504030204" pitchFamily="34" charset="0"/>
              </a:rPr>
              <a:t>C.2 Value chain: Project Preparation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575998" y="1313218"/>
            <a:ext cx="6267715" cy="5400619"/>
          </a:xfrm>
        </p:spPr>
        <p:txBody>
          <a:bodyPr>
            <a:noAutofit/>
          </a:bodyPr>
          <a:lstStyle/>
          <a:p>
            <a:pPr marL="0" lvl="2" indent="0" algn="just">
              <a:buNone/>
            </a:pPr>
            <a:r>
              <a:rPr lang="en-US" sz="1900" dirty="0"/>
              <a:t>Project Preparation seeks to address several key challenges hindering the African continent’s ability to exploit its infrastructure investment opportunities through:</a:t>
            </a:r>
          </a:p>
          <a:p>
            <a:pPr lvl="1" algn="just">
              <a:buClr>
                <a:srgbClr val="D34727"/>
              </a:buClr>
            </a:pPr>
            <a:r>
              <a:rPr lang="en-US" sz="1900" dirty="0"/>
              <a:t>strategic partnerships; </a:t>
            </a:r>
          </a:p>
          <a:p>
            <a:pPr lvl="1" algn="just">
              <a:buClr>
                <a:srgbClr val="D34727"/>
              </a:buClr>
            </a:pPr>
            <a:r>
              <a:rPr lang="en-US" sz="1900" dirty="0"/>
              <a:t>activities that ensure project success; and</a:t>
            </a:r>
          </a:p>
          <a:p>
            <a:pPr lvl="1" algn="just">
              <a:buClr>
                <a:srgbClr val="D34727"/>
              </a:buClr>
            </a:pPr>
            <a:r>
              <a:rPr lang="en-US" sz="1900" dirty="0"/>
              <a:t>leveraging third party funding</a:t>
            </a:r>
          </a:p>
          <a:p>
            <a:pPr marL="0" indent="0" algn="just">
              <a:buNone/>
            </a:pPr>
            <a:r>
              <a:rPr lang="en-US" sz="1900" b="1" dirty="0">
                <a:solidFill>
                  <a:srgbClr val="D34727"/>
                </a:solidFill>
              </a:rPr>
              <a:t>Activities</a:t>
            </a:r>
            <a:r>
              <a:rPr lang="en-US" sz="1900" b="1" dirty="0">
                <a:solidFill>
                  <a:srgbClr val="FF6600"/>
                </a:solidFill>
              </a:rPr>
              <a:t> </a:t>
            </a:r>
          </a:p>
          <a:p>
            <a:pPr lvl="1" algn="just">
              <a:buClr>
                <a:srgbClr val="D34727"/>
              </a:buClr>
            </a:pPr>
            <a:r>
              <a:rPr lang="en-ZA" sz="1900" dirty="0"/>
              <a:t>Identify projects for preparation</a:t>
            </a:r>
          </a:p>
          <a:p>
            <a:pPr lvl="1" algn="just">
              <a:buClr>
                <a:srgbClr val="D34727"/>
              </a:buClr>
            </a:pPr>
            <a:r>
              <a:rPr lang="en-ZA" sz="1900" dirty="0"/>
              <a:t>Prepare projects from inception to bankability</a:t>
            </a:r>
          </a:p>
          <a:p>
            <a:pPr lvl="1" algn="just">
              <a:buClr>
                <a:srgbClr val="D34727"/>
              </a:buClr>
            </a:pPr>
            <a:r>
              <a:rPr lang="en-ZA" sz="1900" dirty="0"/>
              <a:t>Supporting under-resourced municipalities to unlock key infrastructure programmes and projects</a:t>
            </a:r>
          </a:p>
          <a:p>
            <a:pPr lvl="1" algn="just">
              <a:buClr>
                <a:srgbClr val="D34727"/>
              </a:buClr>
            </a:pPr>
            <a:r>
              <a:rPr lang="en-ZA" sz="1900" dirty="0"/>
              <a:t>Facilitating crowding in of private sector funders through syndication</a:t>
            </a:r>
          </a:p>
          <a:p>
            <a:pPr lvl="1" algn="just">
              <a:buClr>
                <a:srgbClr val="D34727"/>
              </a:buClr>
            </a:pPr>
            <a:r>
              <a:rPr lang="en-ZA" sz="1900" dirty="0"/>
              <a:t>Aligning project preparation activities to key policy frameworks, e.g., NDP and B-BBEE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B9CA0BD-68F9-4013-A8EE-CEDAD2833A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191718"/>
              </p:ext>
            </p:extLst>
          </p:nvPr>
        </p:nvGraphicFramePr>
        <p:xfrm>
          <a:off x="7339011" y="1313218"/>
          <a:ext cx="4852989" cy="554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94">
                  <a:extLst>
                    <a:ext uri="{9D8B030D-6E8A-4147-A177-3AD203B41FA5}">
                      <a16:colId xmlns:a16="http://schemas.microsoft.com/office/drawing/2014/main" val="2435828130"/>
                    </a:ext>
                  </a:extLst>
                </a:gridCol>
                <a:gridCol w="1336196">
                  <a:extLst>
                    <a:ext uri="{9D8B030D-6E8A-4147-A177-3AD203B41FA5}">
                      <a16:colId xmlns:a16="http://schemas.microsoft.com/office/drawing/2014/main" val="2667287120"/>
                    </a:ext>
                  </a:extLst>
                </a:gridCol>
                <a:gridCol w="1336196">
                  <a:extLst>
                    <a:ext uri="{9D8B030D-6E8A-4147-A177-3AD203B41FA5}">
                      <a16:colId xmlns:a16="http://schemas.microsoft.com/office/drawing/2014/main" val="3462648160"/>
                    </a:ext>
                  </a:extLst>
                </a:gridCol>
                <a:gridCol w="1266603">
                  <a:extLst>
                    <a:ext uri="{9D8B030D-6E8A-4147-A177-3AD203B41FA5}">
                      <a16:colId xmlns:a16="http://schemas.microsoft.com/office/drawing/2014/main" val="2027060279"/>
                    </a:ext>
                  </a:extLst>
                </a:gridCol>
              </a:tblGrid>
              <a:tr h="1947382">
                <a:tc>
                  <a:txBody>
                    <a:bodyPr/>
                    <a:lstStyle/>
                    <a:p>
                      <a:r>
                        <a:rPr lang="en-ZA" sz="1400" dirty="0"/>
                        <a:t>R billion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 of projects approved and committed for funding by the DBSA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 of projects prepared but funded by third parties</a:t>
                      </a:r>
                    </a:p>
                    <a:p>
                      <a:endParaRPr lang="en-ZA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 of projects for black-owned entities approved for project preparation funding</a:t>
                      </a:r>
                    </a:p>
                    <a:p>
                      <a:endParaRPr lang="en-ZA" sz="1400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3200907989"/>
                  </a:ext>
                </a:extLst>
              </a:tr>
              <a:tr h="599567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YTD 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Not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9399"/>
                  </a:ext>
                </a:extLst>
              </a:tr>
              <a:tr h="599567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98945"/>
                  </a:ext>
                </a:extLst>
              </a:tr>
              <a:tr h="599567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655113"/>
                  </a:ext>
                </a:extLst>
              </a:tr>
              <a:tr h="599567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  <a:p>
                      <a:pPr algn="ctr"/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3,2</a:t>
                      </a:r>
                    </a:p>
                    <a:p>
                      <a:pPr algn="ctr"/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29382"/>
                  </a:ext>
                </a:extLst>
              </a:tr>
              <a:tr h="599567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15,3</a:t>
                      </a:r>
                    </a:p>
                    <a:p>
                      <a:pPr algn="ctr"/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Not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65557"/>
                  </a:ext>
                </a:extLst>
              </a:tr>
              <a:tr h="59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Not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41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38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D1C919F-4DE9-4937-8635-E49FE9A4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000" dirty="0">
                <a:latin typeface="Arial Rounded MT Bold" panose="020F0704030504030204" pitchFamily="34" charset="0"/>
              </a:rPr>
              <a:t>C.3 Value chain: Financing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287450" y="1746930"/>
            <a:ext cx="56135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2960" y="1401317"/>
            <a:ext cx="2462266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 anchorCtr="0">
            <a:spAutoFit/>
          </a:bodyPr>
          <a:lstStyle>
            <a:lvl1pPr defTabSz="78740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17475" indent="-115888" defTabSz="78740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58763" indent="-138113" defTabSz="78740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376238" indent="-115888" defTabSz="78740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15938" indent="-139700" defTabSz="78740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9731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303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8875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3447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020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Tahoma"/>
              </a:rPr>
              <a:t>Description</a:t>
            </a:r>
          </a:p>
        </p:txBody>
      </p:sp>
      <p:sp>
        <p:nvSpPr>
          <p:cNvPr id="11" name="Rectangle 6"/>
          <p:cNvSpPr txBox="1">
            <a:spLocks/>
          </p:cNvSpPr>
          <p:nvPr/>
        </p:nvSpPr>
        <p:spPr bwMode="gray">
          <a:xfrm>
            <a:off x="481139" y="1755582"/>
            <a:ext cx="1641211" cy="1222454"/>
          </a:xfrm>
          <a:prstGeom prst="rect">
            <a:avLst/>
          </a:prstGeom>
          <a:solidFill>
            <a:srgbClr val="D34727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86158" tIns="73301" rIns="73301" bIns="73301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50" b="1" baseline="0">
                <a:solidFill>
                  <a:prstClr val="whit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Bridging Finance</a:t>
            </a:r>
          </a:p>
        </p:txBody>
      </p:sp>
      <p:sp>
        <p:nvSpPr>
          <p:cNvPr id="12" name="Rectangle 6"/>
          <p:cNvSpPr txBox="1">
            <a:spLocks/>
          </p:cNvSpPr>
          <p:nvPr/>
        </p:nvSpPr>
        <p:spPr bwMode="gray">
          <a:xfrm>
            <a:off x="481139" y="3090782"/>
            <a:ext cx="1641211" cy="1927431"/>
          </a:xfrm>
          <a:prstGeom prst="rect">
            <a:avLst/>
          </a:prstGeom>
          <a:solidFill>
            <a:srgbClr val="D34727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86158" tIns="73301" rIns="73301" bIns="73301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50" b="1" baseline="0">
                <a:solidFill>
                  <a:prstClr val="whit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Long-term Facilities</a:t>
            </a:r>
          </a:p>
        </p:txBody>
      </p:sp>
      <p:sp>
        <p:nvSpPr>
          <p:cNvPr id="1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2065" y="1401317"/>
            <a:ext cx="1547115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 anchorCtr="0">
            <a:spAutoFit/>
          </a:bodyPr>
          <a:lstStyle>
            <a:lvl1pPr defTabSz="78740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17475" indent="-115888" defTabSz="78740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58763" indent="-138113" defTabSz="78740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376238" indent="-115888" defTabSz="78740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15938" indent="-139700" defTabSz="78740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9731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303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8875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344738" indent="-139700" defTabSz="7874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020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Tahoma"/>
              </a:rPr>
              <a:t>Instruments</a:t>
            </a:r>
          </a:p>
        </p:txBody>
      </p:sp>
      <p:sp>
        <p:nvSpPr>
          <p:cNvPr id="14" name="Rectangle 31"/>
          <p:cNvSpPr txBox="1">
            <a:spLocks noChangeArrowheads="1"/>
          </p:cNvSpPr>
          <p:nvPr/>
        </p:nvSpPr>
        <p:spPr bwMode="gray">
          <a:xfrm>
            <a:off x="2279373" y="1746930"/>
            <a:ext cx="562161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anchor="t" anchorCtr="0">
            <a:spAutoFit/>
          </a:bodyPr>
          <a:lstStyle>
            <a:defPPr>
              <a:defRPr lang="en-US"/>
            </a:defPPr>
            <a:lvl1pPr marL="285750" indent="-285750" defTabSz="931185">
              <a:lnSpc>
                <a:spcPct val="150000"/>
              </a:lnSpc>
              <a:buFont typeface="Wingdings" panose="05000000000000000000" pitchFamily="2" charset="2"/>
              <a:buChar char="§"/>
              <a:defRPr sz="1200"/>
            </a:lvl1pPr>
            <a:lvl2pPr marL="285750" lvl="1" indent="-285750" defTabSz="931185">
              <a:lnSpc>
                <a:spcPct val="150000"/>
              </a:lnSpc>
              <a:buFont typeface="Arial" panose="020B0604020202020204" pitchFamily="34" charset="0"/>
              <a:buChar char="―"/>
              <a:defRPr sz="1200"/>
            </a:lvl2pPr>
          </a:lstStyle>
          <a:p>
            <a:pPr marL="285750" marR="0" lvl="0" indent="-285750" algn="just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Bridging Finance (BF) to assist with expediting grant funded projects or bridging proceeds of long-term loans. To be repaid within the same financial year</a:t>
            </a:r>
          </a:p>
          <a:p>
            <a:pPr marL="285750" marR="0" lvl="0" indent="-285750" algn="just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Conditional grants front loading – bridging of conditional grants over the MTREF (2-3 years)</a:t>
            </a:r>
          </a:p>
        </p:txBody>
      </p:sp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05659" y="3057999"/>
            <a:ext cx="57168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anchor="t" anchorCtr="0">
            <a:spAutoFit/>
          </a:bodyPr>
          <a:lstStyle>
            <a:defPPr>
              <a:defRPr lang="en-US"/>
            </a:defPPr>
            <a:lvl1pPr marL="285750" indent="-285750" defTabSz="931185">
              <a:buFont typeface="Wingdings" panose="05000000000000000000" pitchFamily="2" charset="2"/>
              <a:buChar char="§"/>
              <a:defRPr sz="1200"/>
            </a:lvl1pPr>
          </a:lstStyle>
          <a:p>
            <a:pPr marL="285750" marR="0" lvl="0" indent="-285750" algn="l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On-balance sheet debt – vanilla loans and bonds up to 30 years</a:t>
            </a:r>
          </a:p>
          <a:p>
            <a:pPr marL="285750" marR="0" lvl="0" indent="-285750" algn="l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(cash-flows backed) Finance </a:t>
            </a:r>
          </a:p>
          <a:p>
            <a:pPr marL="285750" marR="0" lvl="0" indent="-285750" algn="l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Sculpted and structured loans that match the expected project cash flows</a:t>
            </a:r>
          </a:p>
          <a:p>
            <a:pPr marL="285750" marR="0" lvl="0" indent="-285750" algn="l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Blended loans (tenor and interest rates) through:</a:t>
            </a:r>
          </a:p>
          <a:p>
            <a:pPr marL="541338" marR="0" lvl="1" indent="-271463" algn="l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DFI credit lines, </a:t>
            </a:r>
          </a:p>
          <a:p>
            <a:pPr marL="541338" marR="0" lvl="1" indent="-271463" algn="l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Mobilising third party sector specific funds (e.g., GCF and GEF)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228366" y="5003633"/>
            <a:ext cx="56417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274750" y="5123815"/>
            <a:ext cx="5595329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anchor="t" anchorCtr="0">
            <a:spAutoFit/>
          </a:bodyPr>
          <a:lstStyle>
            <a:defPPr>
              <a:defRPr lang="en-US"/>
            </a:defPPr>
            <a:lvl1pPr marL="285750" indent="-285750" defTabSz="931185">
              <a:lnSpc>
                <a:spcPct val="150000"/>
              </a:lnSpc>
              <a:buFont typeface="Wingdings" panose="05000000000000000000" pitchFamily="2" charset="2"/>
              <a:buChar char="§"/>
              <a:defRPr sz="1200"/>
            </a:lvl1pPr>
            <a:lvl2pPr marL="285750" lvl="1" indent="-285750" defTabSz="931185">
              <a:lnSpc>
                <a:spcPct val="150000"/>
              </a:lnSpc>
              <a:buFont typeface="Arial" panose="020B0604020202020204" pitchFamily="34" charset="0"/>
              <a:buChar char="―"/>
              <a:defRPr sz="1200"/>
            </a:lvl2pPr>
          </a:lstStyle>
          <a:p>
            <a:pPr marL="285750" marR="0" lvl="0" indent="-285750" algn="just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 guarantees and first loss instruments</a:t>
            </a:r>
          </a:p>
          <a:p>
            <a:pPr marL="285750" marR="0" lvl="0" indent="-285750" algn="just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Subordinated (mezzanine) debt instruments</a:t>
            </a:r>
          </a:p>
          <a:p>
            <a:pPr marL="285750" marR="0" lvl="0" indent="-285750" algn="just" defTabSz="931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72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Catalysing of private sector (commercial banks and asset managers) funds by allowing private sector to take the shorter end with the DBSA taking the tail end of the deal</a:t>
            </a:r>
          </a:p>
        </p:txBody>
      </p:sp>
      <p:sp>
        <p:nvSpPr>
          <p:cNvPr id="19" name="Rectangle 6"/>
          <p:cNvSpPr txBox="1">
            <a:spLocks/>
          </p:cNvSpPr>
          <p:nvPr/>
        </p:nvSpPr>
        <p:spPr bwMode="gray">
          <a:xfrm>
            <a:off x="481139" y="5136699"/>
            <a:ext cx="1641211" cy="1402257"/>
          </a:xfrm>
          <a:prstGeom prst="rect">
            <a:avLst/>
          </a:prstGeom>
          <a:solidFill>
            <a:srgbClr val="D34727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86158" tIns="73301" rIns="73301" bIns="73301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50" b="1" baseline="0">
                <a:solidFill>
                  <a:prstClr val="white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Credit Enhancement Securitisation Structure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215114" y="3017966"/>
            <a:ext cx="5685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6DF63C18-0C19-433D-AFD8-52E931CA0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328300"/>
              </p:ext>
            </p:extLst>
          </p:nvPr>
        </p:nvGraphicFramePr>
        <p:xfrm>
          <a:off x="8205787" y="1647539"/>
          <a:ext cx="3986213" cy="52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832">
                  <a:extLst>
                    <a:ext uri="{9D8B030D-6E8A-4147-A177-3AD203B41FA5}">
                      <a16:colId xmlns:a16="http://schemas.microsoft.com/office/drawing/2014/main" val="2435828130"/>
                    </a:ext>
                  </a:extLst>
                </a:gridCol>
                <a:gridCol w="1023754">
                  <a:extLst>
                    <a:ext uri="{9D8B030D-6E8A-4147-A177-3AD203B41FA5}">
                      <a16:colId xmlns:a16="http://schemas.microsoft.com/office/drawing/2014/main" val="2667287120"/>
                    </a:ext>
                  </a:extLst>
                </a:gridCol>
                <a:gridCol w="1023755">
                  <a:extLst>
                    <a:ext uri="{9D8B030D-6E8A-4147-A177-3AD203B41FA5}">
                      <a16:colId xmlns:a16="http://schemas.microsoft.com/office/drawing/2014/main" val="3462648160"/>
                    </a:ext>
                  </a:extLst>
                </a:gridCol>
                <a:gridCol w="830872">
                  <a:extLst>
                    <a:ext uri="{9D8B030D-6E8A-4147-A177-3AD203B41FA5}">
                      <a16:colId xmlns:a16="http://schemas.microsoft.com/office/drawing/2014/main" val="2027060279"/>
                    </a:ext>
                  </a:extLst>
                </a:gridCol>
              </a:tblGrid>
              <a:tr h="1829966">
                <a:tc>
                  <a:txBody>
                    <a:bodyPr/>
                    <a:lstStyle/>
                    <a:p>
                      <a:r>
                        <a:rPr lang="en-ZA" sz="1600" dirty="0"/>
                        <a:t>R billion</a:t>
                      </a: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Approvals</a:t>
                      </a: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Commitments</a:t>
                      </a:r>
                    </a:p>
                    <a:p>
                      <a:endParaRPr lang="en-ZA" sz="1600" dirty="0"/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Disbursements</a:t>
                      </a:r>
                    </a:p>
                    <a:p>
                      <a:endParaRPr lang="en-ZA" sz="1600" dirty="0"/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07989"/>
                  </a:ext>
                </a:extLst>
              </a:tr>
              <a:tr h="563416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YTD 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5949"/>
                  </a:ext>
                </a:extLst>
              </a:tr>
              <a:tr h="563416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98945"/>
                  </a:ext>
                </a:extLst>
              </a:tr>
              <a:tr h="563416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655113"/>
                  </a:ext>
                </a:extLst>
              </a:tr>
              <a:tr h="563416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29382"/>
                  </a:ext>
                </a:extLst>
              </a:tr>
              <a:tr h="563416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65557"/>
                  </a:ext>
                </a:extLst>
              </a:tr>
              <a:tr h="563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41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7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000" dirty="0">
                <a:latin typeface="Arial Rounded MT Bold" panose="020F0704030504030204" pitchFamily="34" charset="0"/>
              </a:rPr>
              <a:t>C.4 Value chain: Infrastructure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575998" y="1512000"/>
            <a:ext cx="6566924" cy="4836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</a:rPr>
              <a:t>Infrastructure Delivery Division is an implementing agent  of excellence that augments the capacity of clients to deliver infrastructure by: </a:t>
            </a:r>
          </a:p>
          <a:p>
            <a:pPr marL="285750" lvl="1" indent="-285750" algn="just">
              <a:spcBef>
                <a:spcPts val="600"/>
              </a:spcBef>
              <a:buClr>
                <a:srgbClr val="D34727"/>
              </a:buClr>
            </a:pPr>
            <a:r>
              <a:rPr lang="en-US" sz="1800" dirty="0">
                <a:solidFill>
                  <a:srgbClr val="000000"/>
                </a:solidFill>
              </a:rPr>
              <a:t>providing rapid procurement to enable fast project initiation and execution </a:t>
            </a:r>
          </a:p>
          <a:p>
            <a:pPr marL="285750" lvl="1" indent="-285750" algn="just">
              <a:spcBef>
                <a:spcPts val="600"/>
              </a:spcBef>
              <a:buClr>
                <a:srgbClr val="D34727"/>
              </a:buClr>
            </a:pPr>
            <a:r>
              <a:rPr lang="en-US" sz="1800" dirty="0">
                <a:solidFill>
                  <a:srgbClr val="000000"/>
                </a:solidFill>
              </a:rPr>
              <a:t>providing accurate project monitoring and reporting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Clr>
                <a:srgbClr val="D34727"/>
              </a:buClr>
            </a:pPr>
            <a:r>
              <a:rPr lang="en-US" sz="1800" dirty="0">
                <a:solidFill>
                  <a:srgbClr val="000000"/>
                </a:solidFill>
              </a:rPr>
              <a:t>providing client-centric infrastructure delivery solutions through a multi-disciplinary team of professionals and technical specialists. 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D34727"/>
                </a:solidFill>
              </a:rPr>
              <a:t>Key activities</a:t>
            </a:r>
          </a:p>
          <a:p>
            <a:pPr marL="285750" indent="-285750" algn="just">
              <a:buClr>
                <a:srgbClr val="D34727"/>
              </a:buClr>
            </a:pPr>
            <a:r>
              <a:rPr lang="en-US" sz="1800" dirty="0">
                <a:solidFill>
                  <a:srgbClr val="000000"/>
                </a:solidFill>
              </a:rPr>
              <a:t>Project management and implementation support in key sectors: education, health, housing and municipal infrastructure</a:t>
            </a:r>
          </a:p>
          <a:p>
            <a:pPr marL="285750" indent="-285750" algn="just">
              <a:buClr>
                <a:srgbClr val="D34727"/>
              </a:buClr>
            </a:pPr>
            <a:r>
              <a:rPr lang="en-US" sz="1800" dirty="0">
                <a:solidFill>
                  <a:srgbClr val="000000"/>
                </a:solidFill>
              </a:rPr>
              <a:t>An enabler of infrastructure projects, ensuring implementation within scope of requirements</a:t>
            </a:r>
          </a:p>
          <a:p>
            <a:pPr marL="285750" indent="-285750" algn="just">
              <a:buClr>
                <a:srgbClr val="D34727"/>
              </a:buClr>
            </a:pPr>
            <a:r>
              <a:rPr lang="en-US" sz="1800" dirty="0">
                <a:solidFill>
                  <a:srgbClr val="000000"/>
                </a:solidFill>
              </a:rPr>
              <a:t>Non-financing activities on full cost recovery basis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4E63470-378E-4F85-A385-7FA1A4F00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992504"/>
              </p:ext>
            </p:extLst>
          </p:nvPr>
        </p:nvGraphicFramePr>
        <p:xfrm>
          <a:off x="7462836" y="1400175"/>
          <a:ext cx="4729164" cy="545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89">
                  <a:extLst>
                    <a:ext uri="{9D8B030D-6E8A-4147-A177-3AD203B41FA5}">
                      <a16:colId xmlns:a16="http://schemas.microsoft.com/office/drawing/2014/main" val="2435828130"/>
                    </a:ext>
                  </a:extLst>
                </a:gridCol>
                <a:gridCol w="1088387">
                  <a:extLst>
                    <a:ext uri="{9D8B030D-6E8A-4147-A177-3AD203B41FA5}">
                      <a16:colId xmlns:a16="http://schemas.microsoft.com/office/drawing/2014/main" val="2667287120"/>
                    </a:ext>
                  </a:extLst>
                </a:gridCol>
                <a:gridCol w="1302102">
                  <a:extLst>
                    <a:ext uri="{9D8B030D-6E8A-4147-A177-3AD203B41FA5}">
                      <a16:colId xmlns:a16="http://schemas.microsoft.com/office/drawing/2014/main" val="3462648160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2027060279"/>
                    </a:ext>
                  </a:extLst>
                </a:gridCol>
              </a:tblGrid>
              <a:tr h="1916843">
                <a:tc>
                  <a:txBody>
                    <a:bodyPr/>
                    <a:lstStyle/>
                    <a:p>
                      <a:r>
                        <a:rPr lang="en-ZA" sz="1400" dirty="0"/>
                        <a:t>R billion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new schools built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schools refurbished</a:t>
                      </a:r>
                    </a:p>
                    <a:p>
                      <a:endParaRPr lang="en-ZA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 of spend allocated to SMMEs and subcontractors in R million</a:t>
                      </a:r>
                    </a:p>
                    <a:p>
                      <a:endParaRPr lang="en-ZA" sz="1400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3200907989"/>
                  </a:ext>
                </a:extLst>
              </a:tr>
              <a:tr h="590164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YTD 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1 442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44564"/>
                  </a:ext>
                </a:extLst>
              </a:tr>
              <a:tr h="590164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98945"/>
                  </a:ext>
                </a:extLst>
              </a:tr>
              <a:tr h="590164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655113"/>
                  </a:ext>
                </a:extLst>
              </a:tr>
              <a:tr h="590164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29382"/>
                  </a:ext>
                </a:extLst>
              </a:tr>
              <a:tr h="590164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65557"/>
                  </a:ext>
                </a:extLst>
              </a:tr>
              <a:tr h="590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41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830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FD7C3BB-1D60-43ED-AF4E-40813501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30655"/>
            <a:ext cx="9841889" cy="46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>
                <a:latin typeface="Arial Rounded MT Bold" panose="020F0704030504030204" pitchFamily="34" charset="0"/>
              </a:rPr>
              <a:t>C.5 Value chain: Infrastructure Delivery</a:t>
            </a:r>
            <a:endParaRPr lang="en-ZA" sz="3000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2283" y="1900835"/>
            <a:ext cx="2631169" cy="1692771"/>
          </a:xfrm>
          <a:prstGeom prst="rect">
            <a:avLst/>
          </a:prstGeom>
          <a:noFill/>
          <a:ln>
            <a:solidFill>
              <a:srgbClr val="FBB04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 of  the design</a:t>
            </a:r>
            <a:r>
              <a:rPr kumimoji="0" lang="en-ZA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construction, upgrades, refurbishment maintenance of social </a:t>
            </a:r>
            <a:r>
              <a:rPr kumimoji="0" lang="en-ZA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 projects using </a:t>
            </a:r>
            <a:r>
              <a:rPr kumimoji="0" lang="en-GB" altLang="ja-JP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innovative, turnkey solutions to drive greater value for money, asset sustainability and full functionality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2283" y="3623874"/>
            <a:ext cx="2631168" cy="1292662"/>
          </a:xfrm>
          <a:prstGeom prst="rect">
            <a:avLst/>
          </a:prstGeom>
          <a:noFill/>
          <a:ln>
            <a:solidFill>
              <a:srgbClr val="FBB04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Provision of programme management and specialist expertise to support the planning, design, budgeting, execution and maintenance of infrastructure projects and programmes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2918" y="1910484"/>
            <a:ext cx="2491815" cy="1646605"/>
          </a:xfrm>
          <a:prstGeom prst="rect">
            <a:avLst/>
          </a:prstGeom>
          <a:noFill/>
          <a:ln>
            <a:solidFill>
              <a:srgbClr val="FBB04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Refurbishment/upgrades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builds construction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 and maintenance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2919" y="3601539"/>
            <a:ext cx="2491814" cy="1254189"/>
          </a:xfrm>
          <a:prstGeom prst="rect">
            <a:avLst/>
          </a:prstGeom>
          <a:noFill/>
          <a:ln>
            <a:solidFill>
              <a:srgbClr val="FBB04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 Management Support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Revenue Enhancement initiatives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Coordination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7620" y="1922602"/>
            <a:ext cx="1576094" cy="2893100"/>
          </a:xfrm>
          <a:prstGeom prst="rect">
            <a:avLst/>
          </a:prstGeom>
          <a:solidFill>
            <a:srgbClr val="F5A81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Government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Provincial Government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Municipalities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State-owned Institutions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0419" y="5011900"/>
            <a:ext cx="2673031" cy="1292662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Provision of innovative infrastructure delivery learning solutions that deliver measurable improvements in individual and business performance as well as developmental impact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32919" y="5011900"/>
            <a:ext cx="2491814" cy="129266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 building initiatives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Skills and artisan development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Enterprise development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299944" y="4935495"/>
            <a:ext cx="7824789" cy="0"/>
          </a:xfrm>
          <a:prstGeom prst="line">
            <a:avLst/>
          </a:prstGeom>
          <a:ln w="19050">
            <a:solidFill>
              <a:srgbClr val="FBB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215405" y="1743475"/>
            <a:ext cx="9988289" cy="0"/>
          </a:xfrm>
          <a:prstGeom prst="line">
            <a:avLst/>
          </a:prstGeom>
          <a:ln w="1905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87185" y="1379478"/>
            <a:ext cx="18489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Description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3452" y="1401677"/>
            <a:ext cx="18489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43071" y="1388671"/>
            <a:ext cx="184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15949" y="4990753"/>
            <a:ext cx="1576094" cy="1292662"/>
          </a:xfrm>
          <a:prstGeom prst="rect">
            <a:avLst/>
          </a:prstGeom>
          <a:solidFill>
            <a:srgbClr val="D3472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sector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Donors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34296" y="1924336"/>
            <a:ext cx="2133364" cy="669874"/>
          </a:xfrm>
          <a:prstGeom prst="rect">
            <a:avLst/>
          </a:prstGeom>
          <a:solidFill>
            <a:srgbClr val="D34727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0074" tIns="40074" rIns="40074" bIns="40074" anchor="ctr"/>
          <a:lstStyle/>
          <a:p>
            <a:pPr marL="0" marR="0" lvl="0" indent="0" algn="ctr" defTabSz="80147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Implementing Agent Services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399646" y="3644461"/>
            <a:ext cx="2133363" cy="665776"/>
          </a:xfrm>
          <a:prstGeom prst="rect">
            <a:avLst/>
          </a:prstGeom>
          <a:solidFill>
            <a:srgbClr val="D3472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0074" tIns="40074" rIns="40074" bIns="40074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Management Services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34295" y="5026890"/>
            <a:ext cx="2133364" cy="549441"/>
          </a:xfrm>
          <a:prstGeom prst="rect">
            <a:avLst/>
          </a:prstGeom>
          <a:solidFill>
            <a:srgbClr val="F5A81C"/>
          </a:solidFill>
          <a:ln>
            <a:solidFill>
              <a:srgbClr val="FBB04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0074" tIns="40074" rIns="40074" bIns="40074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 Solutions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1427" y="1732809"/>
            <a:ext cx="553998" cy="1308880"/>
          </a:xfrm>
          <a:prstGeom prst="rect">
            <a:avLst/>
          </a:prstGeom>
          <a:noFill/>
          <a:ln w="19050">
            <a:solidFill>
              <a:srgbClr val="800000"/>
            </a:solidFill>
            <a:prstDash val="dash"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4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5946" y="4931526"/>
            <a:ext cx="553998" cy="1820493"/>
          </a:xfrm>
          <a:prstGeom prst="rect">
            <a:avLst/>
          </a:prstGeom>
          <a:noFill/>
          <a:ln w="19050">
            <a:solidFill>
              <a:srgbClr val="FBB040"/>
            </a:solidFill>
            <a:prstDash val="dash"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5A8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5A8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34294" y="1388136"/>
            <a:ext cx="2133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b="1">
                <a:solidFill>
                  <a:prstClr val="black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Services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0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9C07D0-36AF-1C41-B9FF-B16E4504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36" y="5362002"/>
            <a:ext cx="11261982" cy="1207610"/>
          </a:xfrm>
        </p:spPr>
        <p:txBody>
          <a:bodyPr vert="horz"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en-ZA" sz="35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Dbsa PERFORMANCE REPORT</a:t>
            </a:r>
            <a:endParaRPr lang="en-ZA" sz="3500" dirty="0">
              <a:latin typeface="Arial Rounded MT Bold" panose="020F07040305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8119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think-cell Slide" r:id="rId43" imgW="421" imgH="420" progId="TCLayout.ActiveDocument.1">
                  <p:embed/>
                </p:oleObj>
              </mc:Choice>
              <mc:Fallback>
                <p:oleObj name="think-cell Slide" r:id="rId43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" y="354274"/>
            <a:ext cx="10563928" cy="468000"/>
          </a:xfrm>
        </p:spPr>
        <p:txBody>
          <a:bodyPr vert="horz">
            <a:noAutofit/>
          </a:bodyPr>
          <a:lstStyle/>
          <a:p>
            <a:r>
              <a:rPr lang="en-GB" dirty="0">
                <a:solidFill>
                  <a:srgbClr val="301C16"/>
                </a:solidFill>
                <a:latin typeface="Arial Rounded MT Bold" panose="020F0704030504030204" pitchFamily="34" charset="0"/>
              </a:rPr>
              <a:t>D.1 total infrastructure development support</a:t>
            </a:r>
            <a:endParaRPr lang="en-ZA" dirty="0">
              <a:solidFill>
                <a:srgbClr val="301C1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617530" y="1921789"/>
            <a:ext cx="2351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AFBE2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Five year infrastructure support,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billion</a:t>
            </a:r>
          </a:p>
        </p:txBody>
      </p:sp>
      <p:sp>
        <p:nvSpPr>
          <p:cNvPr id="217" name="Chevron 8"/>
          <p:cNvSpPr/>
          <p:nvPr/>
        </p:nvSpPr>
        <p:spPr bwMode="auto">
          <a:xfrm>
            <a:off x="6618454" y="1422324"/>
            <a:ext cx="1164893" cy="352026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Planning support</a:t>
            </a:r>
          </a:p>
        </p:txBody>
      </p:sp>
      <p:sp>
        <p:nvSpPr>
          <p:cNvPr id="218" name="Chevron 217"/>
          <p:cNvSpPr/>
          <p:nvPr/>
        </p:nvSpPr>
        <p:spPr bwMode="auto">
          <a:xfrm>
            <a:off x="7633765" y="1433697"/>
            <a:ext cx="1334546" cy="329280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preparation</a:t>
            </a:r>
          </a:p>
        </p:txBody>
      </p:sp>
      <p:sp>
        <p:nvSpPr>
          <p:cNvPr id="219" name="Chevron 218"/>
          <p:cNvSpPr/>
          <p:nvPr/>
        </p:nvSpPr>
        <p:spPr bwMode="auto">
          <a:xfrm>
            <a:off x="8794751" y="1423109"/>
            <a:ext cx="1395113" cy="352026"/>
          </a:xfrm>
          <a:prstGeom prst="chevr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Financing</a:t>
            </a:r>
          </a:p>
        </p:txBody>
      </p:sp>
      <p:sp>
        <p:nvSpPr>
          <p:cNvPr id="220" name="Chevron 219"/>
          <p:cNvSpPr/>
          <p:nvPr/>
        </p:nvSpPr>
        <p:spPr bwMode="auto">
          <a:xfrm>
            <a:off x="10016165" y="1433697"/>
            <a:ext cx="1270064" cy="32928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Funds catalysed</a:t>
            </a:r>
          </a:p>
        </p:txBody>
      </p:sp>
      <p:sp>
        <p:nvSpPr>
          <p:cNvPr id="221" name="Chevron 220"/>
          <p:cNvSpPr/>
          <p:nvPr/>
        </p:nvSpPr>
        <p:spPr bwMode="auto">
          <a:xfrm>
            <a:off x="11076782" y="1423894"/>
            <a:ext cx="1115218" cy="352026"/>
          </a:xfrm>
          <a:prstGeom prst="chevron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delivery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387349" y="1506645"/>
            <a:ext cx="4945064" cy="50275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highlights for the YTD performance (31Jan 2022)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disbursements of R9.6 billion (YTD target: R10.9 billion</a:t>
            </a:r>
            <a:r>
              <a:rPr kumimoji="0" lang="en-ZA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endParaRPr kumimoji="0" lang="en-ZA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 unlocked in under-resourced municipalities of R1.3 billion (YTD target: R1.0 billion)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funds catalysed from private sector of R11.4 billion (YTD target : R25.8 billion)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 delivered by IDD primarily on behalf of the state: R2.4 billion (YTD target: R3.0 billion)</a:t>
            </a:r>
          </a:p>
        </p:txBody>
      </p:sp>
      <p:sp>
        <p:nvSpPr>
          <p:cNvPr id="56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65719" y="6539931"/>
            <a:ext cx="97234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149714-6F50-4E4B-A34F-075D28992CE3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599738" y="4830763"/>
            <a:ext cx="519113" cy="984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1B471DA-A712-4D27-AE18-03F078083EC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9432925" y="2592388"/>
            <a:ext cx="517525" cy="22383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513BF3C4-7C1A-475E-B92C-70F3F9CBBAC1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6105525" y="2270125"/>
          <a:ext cx="6005513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115" name="Text Placeholder 24">
            <a:extLst>
              <a:ext uri="{FF2B5EF4-FFF2-40B4-BE49-F238E27FC236}">
                <a16:creationId xmlns:a16="http://schemas.microsoft.com/office/drawing/2014/main" id="{C0DF8AAE-C22D-4DEE-A195-17609739E9E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797925" y="6084888"/>
            <a:ext cx="296863" cy="212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BF190B3-3581-48F6-A36E-AA3EC3BE238B}" type="datetime'''''''''''''''''1'',''''''''''''4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1,4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 Placeholder 24">
            <a:extLst>
              <a:ext uri="{FF2B5EF4-FFF2-40B4-BE49-F238E27FC236}">
                <a16:creationId xmlns:a16="http://schemas.microsoft.com/office/drawing/2014/main" id="{D7E7DE9A-B941-4DEC-A66E-45316BBDABB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791450" y="4083050"/>
            <a:ext cx="296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6D88C9E-666F-4C2A-960D-A2B6C620805C}" type="datetime'''''''''3'''''''''''''''''''''''''',5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3,5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Text Placeholder 24">
            <a:extLst>
              <a:ext uri="{FF2B5EF4-FFF2-40B4-BE49-F238E27FC236}">
                <a16:creationId xmlns:a16="http://schemas.microsoft.com/office/drawing/2014/main" id="{4B37E763-F831-4680-93CE-49D5CAC929A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9123363" y="5973763"/>
            <a:ext cx="296863" cy="212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062AB6D-231C-41A3-98B8-1959B7BDA616}" type="datetime'2'''''''''''''''''''''''',''''''''''''''''4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2,4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Text Placeholder 24">
            <a:extLst>
              <a:ext uri="{FF2B5EF4-FFF2-40B4-BE49-F238E27FC236}">
                <a16:creationId xmlns:a16="http://schemas.microsoft.com/office/drawing/2014/main" id="{5BF41515-D4FF-4CD9-AD0F-85E238810DD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461125" y="6126163"/>
            <a:ext cx="296863" cy="212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F1AC034-E77A-47A8-A731-55290D371D2E}" type="datetime'''''0'',''''''''''''''''''''''0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0,0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Text Placeholder 24">
            <a:extLst>
              <a:ext uri="{FF2B5EF4-FFF2-40B4-BE49-F238E27FC236}">
                <a16:creationId xmlns:a16="http://schemas.microsoft.com/office/drawing/2014/main" id="{DA7D5780-9A1D-425B-8826-A76E439F821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1252199" y="5156200"/>
            <a:ext cx="382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EFF5863-22A7-49FC-8375-EAB73F4B13DD}" type="datetime'''11'''',''''''''4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11,4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Text Placeholder 24">
            <a:extLst>
              <a:ext uri="{FF2B5EF4-FFF2-40B4-BE49-F238E27FC236}">
                <a16:creationId xmlns:a16="http://schemas.microsoft.com/office/drawing/2014/main" id="{1F2CDF4A-986E-4E4F-920E-C59C6E5670A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786563" y="6096000"/>
            <a:ext cx="296863" cy="212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024603C-ECC5-440B-BE3B-29C1B60C47CB}" type="datetime'''''''''''''''''''''''''''1'''',''''''0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1,0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Text Placeholder 24">
            <a:extLst>
              <a:ext uri="{FF2B5EF4-FFF2-40B4-BE49-F238E27FC236}">
                <a16:creationId xmlns:a16="http://schemas.microsoft.com/office/drawing/2014/main" id="{2E355F21-4AFB-4A66-87CB-44D377864EC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910638" y="3744913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3A73170-CDC2-4F70-AEBE-AF568D3A5EB3}" type="datetime'''''43,''''''''1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43,1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 Placeholder 24">
            <a:extLst>
              <a:ext uri="{FF2B5EF4-FFF2-40B4-BE49-F238E27FC236}">
                <a16:creationId xmlns:a16="http://schemas.microsoft.com/office/drawing/2014/main" id="{CDB58430-46B6-4DBA-948B-0DA3C402203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573838" y="4618038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D387FEA-45A9-4EA9-9BAA-F94339AECA47}" type="datetime'''''2''5'''',''''''''''''''''''''''''''''2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25,2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Text Placeholder 24">
            <a:extLst>
              <a:ext uri="{FF2B5EF4-FFF2-40B4-BE49-F238E27FC236}">
                <a16:creationId xmlns:a16="http://schemas.microsoft.com/office/drawing/2014/main" id="{ECAB775B-D6FF-4C50-A4E5-708B9ECC49C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477000" y="6389688"/>
            <a:ext cx="5873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02319AE1-6121-4B14-ACF6-EFB5D8672264}" type="datetime'''''F''Y 2''''''''''''''0''''''1''8''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FY 2018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Text Placeholder 24">
            <a:extLst>
              <a:ext uri="{FF2B5EF4-FFF2-40B4-BE49-F238E27FC236}">
                <a16:creationId xmlns:a16="http://schemas.microsoft.com/office/drawing/2014/main" id="{7A1C178E-DAFF-42FA-AAC7-32C4CAC8708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573838" y="5710238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AB54A8D-00B4-4258-BAD0-9294BA58C4C3}" type="datetime'1''''''''''''''''2'''''''''''''',''''''''''''''''''''''2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12,2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Text Placeholder 24">
            <a:extLst>
              <a:ext uri="{FF2B5EF4-FFF2-40B4-BE49-F238E27FC236}">
                <a16:creationId xmlns:a16="http://schemas.microsoft.com/office/drawing/2014/main" id="{308C9F89-D906-4B4A-84F6-ED62216CCF4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964738" y="6084888"/>
            <a:ext cx="296863" cy="212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DCD79914-481B-41CD-AD3D-7F4F46E5F693}" type="datetime'''''''1'',''''''4''''''''''''''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1,4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Text Placeholder 24">
            <a:extLst>
              <a:ext uri="{FF2B5EF4-FFF2-40B4-BE49-F238E27FC236}">
                <a16:creationId xmlns:a16="http://schemas.microsoft.com/office/drawing/2014/main" id="{E1156B37-818B-499D-A805-03A1E8FE719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742238" y="4676775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115A6FB-50FE-4A82-8B70-1590A1D235D2}" type="datetime'''''''''1''''''6'''''''''',''''''8''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16,8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 Placeholder 24">
            <a:extLst>
              <a:ext uri="{FF2B5EF4-FFF2-40B4-BE49-F238E27FC236}">
                <a16:creationId xmlns:a16="http://schemas.microsoft.com/office/drawing/2014/main" id="{FDFA6855-E896-4FF0-9B84-E66DE3C84D9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910638" y="2114550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F428E78-2392-4026-8DA5-784655CC89C7}" type="datetime'''''''''''''''''6''''''''''''6'''''''''''''''''''',''''4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66,4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 Placeholder 24">
            <a:extLst>
              <a:ext uri="{FF2B5EF4-FFF2-40B4-BE49-F238E27FC236}">
                <a16:creationId xmlns:a16="http://schemas.microsoft.com/office/drawing/2014/main" id="{5FBDE1DB-8830-48E5-9DBD-DA5FD9A5AB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791450" y="5421313"/>
            <a:ext cx="296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457779E-D136-40F9-BFD3-BB2ACD23D904}" type="datetime'''''8'''''''''''''''''''''',''''''7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8,7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 Placeholder 24">
            <a:extLst>
              <a:ext uri="{FF2B5EF4-FFF2-40B4-BE49-F238E27FC236}">
                <a16:creationId xmlns:a16="http://schemas.microsoft.com/office/drawing/2014/main" id="{2C81F2BC-E170-480B-8CAB-485F38F5385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791450" y="5875338"/>
            <a:ext cx="296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2085317-F805-4DA6-B1DD-EA155705783F}" type="datetime'''''''''''''''6'''''',''''''''8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6,8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Text Placeholder 24">
            <a:extLst>
              <a:ext uri="{FF2B5EF4-FFF2-40B4-BE49-F238E27FC236}">
                <a16:creationId xmlns:a16="http://schemas.microsoft.com/office/drawing/2014/main" id="{D73D9592-88FA-4796-B656-AFFBD30A78F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791450" y="6099175"/>
            <a:ext cx="296863" cy="212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6E46C55-A2CE-4F1A-8742-F82F17F92B7D}" type="datetime'''''''''''''''0'''''''''''''''''''''''''''''''''',''9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0,9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 Placeholder 24">
            <a:extLst>
              <a:ext uri="{FF2B5EF4-FFF2-40B4-BE49-F238E27FC236}">
                <a16:creationId xmlns:a16="http://schemas.microsoft.com/office/drawing/2014/main" id="{F68B5FE9-4ACC-44D2-9330-A9A5F628F58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645400" y="6389688"/>
            <a:ext cx="5873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3A98F77-91DE-413E-B7C9-4BD3130566FD}" type="datetime'''''''''''''''''FY ''''2''''0''''''1''''9''''''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FY 2019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Text Placeholder 24">
            <a:extLst>
              <a:ext uri="{FF2B5EF4-FFF2-40B4-BE49-F238E27FC236}">
                <a16:creationId xmlns:a16="http://schemas.microsoft.com/office/drawing/2014/main" id="{B09F84F6-5F6A-4DD4-AE8D-3B16AC2FC304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1295063" y="5768975"/>
            <a:ext cx="296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0CCABACE-B6B7-4AE3-AFE9-771EB3DFDCDD}" type="datetime'''''''''''''''''''9'''''''''',''''''''6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9,6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 Placeholder 24">
            <a:extLst>
              <a:ext uri="{FF2B5EF4-FFF2-40B4-BE49-F238E27FC236}">
                <a16:creationId xmlns:a16="http://schemas.microsoft.com/office/drawing/2014/main" id="{E1D303D6-E560-4781-BE0C-949F8716BA3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959850" y="2365375"/>
            <a:ext cx="296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7737132-B327-4C65-BD23-49E4A1C1B3B8}" type="datetime'''''4'''''''''',''''''''''''''''''1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4,1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Text Placeholder 24">
            <a:extLst>
              <a:ext uri="{FF2B5EF4-FFF2-40B4-BE49-F238E27FC236}">
                <a16:creationId xmlns:a16="http://schemas.microsoft.com/office/drawing/2014/main" id="{5E48F04F-DC20-4636-A90B-162AE839402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910638" y="5453063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A1D6E19-C094-42FB-993B-172ADDEB8FD7}" type="datetime'''''''''''''''''''1''''5'''''''',''''''4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15,4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Text Placeholder 24">
            <a:extLst>
              <a:ext uri="{FF2B5EF4-FFF2-40B4-BE49-F238E27FC236}">
                <a16:creationId xmlns:a16="http://schemas.microsoft.com/office/drawing/2014/main" id="{04AEC7C1-1F6B-4C60-AC8D-613909C32F60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813800" y="6389688"/>
            <a:ext cx="5873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D9741376-7550-4853-B3A7-6069F3C4A5B3}" type="datetime'''''''''''''F''''Y'''' ''2''''0''2''''''''''''''''''0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FY 2020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Text Placeholder 24">
            <a:extLst>
              <a:ext uri="{FF2B5EF4-FFF2-40B4-BE49-F238E27FC236}">
                <a16:creationId xmlns:a16="http://schemas.microsoft.com/office/drawing/2014/main" id="{5068020A-ABBD-44EE-8975-52D2F9C683D8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126663" y="4648200"/>
            <a:ext cx="296863" cy="212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D8CB84A-3B84-4209-90F6-7CC44DB16089}" type="datetime'''''''''''''''''''''''''''''2'''''''''''''''''''''',6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2,6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 Placeholder 24">
            <a:extLst>
              <a:ext uri="{FF2B5EF4-FFF2-40B4-BE49-F238E27FC236}">
                <a16:creationId xmlns:a16="http://schemas.microsoft.com/office/drawing/2014/main" id="{D6447D06-E391-450B-9A17-30C330F4FF1E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0126663" y="4962525"/>
            <a:ext cx="296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12D9FEF-9E98-446D-9C5E-276CAE2052FD}" type="datetime'''''''''8,''''''''''''''''''''''''''''2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8,2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Text Placeholder 24">
            <a:extLst>
              <a:ext uri="{FF2B5EF4-FFF2-40B4-BE49-F238E27FC236}">
                <a16:creationId xmlns:a16="http://schemas.microsoft.com/office/drawing/2014/main" id="{CC489C1B-F735-457D-94DF-177354D7B4ED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0077450" y="5595938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C8C6A8B3-63AD-482D-8B1E-3C694FE0CCBC}" type="datetime'''''''''''''1''''''''''''''''3'''''',''''''''''5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13,5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 Placeholder 24">
            <a:extLst>
              <a:ext uri="{FF2B5EF4-FFF2-40B4-BE49-F238E27FC236}">
                <a16:creationId xmlns:a16="http://schemas.microsoft.com/office/drawing/2014/main" id="{3CC8FA9D-88FD-4269-B66A-44AADB37F47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0290175" y="6016625"/>
            <a:ext cx="296863" cy="212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58EF166-75B3-48A8-988F-EF11324F0830}" type="datetime'''''0'''''''''''''''''''''''''''',''''''''''''''''9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0,9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 Placeholder 24">
            <a:extLst>
              <a:ext uri="{FF2B5EF4-FFF2-40B4-BE49-F238E27FC236}">
                <a16:creationId xmlns:a16="http://schemas.microsoft.com/office/drawing/2014/main" id="{B69C5D8C-95C0-43B6-AF7A-1BB6259AE06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980613" y="6389688"/>
            <a:ext cx="5873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D6C52D32-1D74-44DC-91AF-7741234E2E36}" type="datetime'''F''''''''''''''''''Y'' ''''''''2''''''''''0''2''''''''1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FY 2021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Text Placeholder 24">
            <a:extLst>
              <a:ext uri="{FF2B5EF4-FFF2-40B4-BE49-F238E27FC236}">
                <a16:creationId xmlns:a16="http://schemas.microsoft.com/office/drawing/2014/main" id="{3177E948-2A36-4E61-A69E-259CAB8B3D16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1295063" y="4752975"/>
            <a:ext cx="296863" cy="212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5BC61756-5039-4733-89A8-C301ADA9AE85}" type="datetime'''''''''''''2'''''''''''''''''''',''''''''''4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2,4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 Placeholder 24">
            <a:extLst>
              <a:ext uri="{FF2B5EF4-FFF2-40B4-BE49-F238E27FC236}">
                <a16:creationId xmlns:a16="http://schemas.microsoft.com/office/drawing/2014/main" id="{6244704D-FC2D-42A8-BFD5-09D8801662E4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1458575" y="6049963"/>
            <a:ext cx="296863" cy="212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F35C82D-DA26-4314-ABAD-491FCA268ACF}" type="datetime'''''''0,''''''''''''''''''''''''''''''''''''''0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0,0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 Placeholder 24">
            <a:extLst>
              <a:ext uri="{FF2B5EF4-FFF2-40B4-BE49-F238E27FC236}">
                <a16:creationId xmlns:a16="http://schemas.microsoft.com/office/drawing/2014/main" id="{22EA84F9-5E55-40E5-BECB-D559678F830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1133138" y="6088063"/>
            <a:ext cx="296863" cy="212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7C21265-CB3D-4059-81CF-B91CBA4EC6C6}" type="datetime'''''''''''''''''''''''''''1'''''''''',''''3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1,3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 Placeholder 24">
            <a:extLst>
              <a:ext uri="{FF2B5EF4-FFF2-40B4-BE49-F238E27FC236}">
                <a16:creationId xmlns:a16="http://schemas.microsoft.com/office/drawing/2014/main" id="{E9DA5F48-99DE-46EC-9655-193E235F065A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942638" y="6389688"/>
            <a:ext cx="10017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B9FAE0F-FA78-40B6-AC9B-76465F761062}" type="datetime'Y''T''D ''''''''''''''''''''J''''a''''n ''''''''2''022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YTD Jan 2022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 Placeholder 24">
            <a:extLst>
              <a:ext uri="{FF2B5EF4-FFF2-40B4-BE49-F238E27FC236}">
                <a16:creationId xmlns:a16="http://schemas.microsoft.com/office/drawing/2014/main" id="{DAC4C7D1-D4F2-4BAF-98BF-C154CE0768B7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573838" y="3498850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0028A0D9-EE34-444E-8813-9748EA6C68C2}" type="datetime'4''2'''''''''''''''''''''''''''',''''''''''''7''''''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42,7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Text Placeholder 24">
            <a:extLst>
              <a:ext uri="{FF2B5EF4-FFF2-40B4-BE49-F238E27FC236}">
                <a16:creationId xmlns:a16="http://schemas.microsoft.com/office/drawing/2014/main" id="{7BBEA974-30DD-45C1-8CB8-B51243A6841B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623050" y="3756025"/>
            <a:ext cx="2968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D631464-C531-4FED-9C72-E15262C62E27}" type="datetime'''''''''4'''''''''''',''''''3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4,3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ext Placeholder 24">
            <a:extLst>
              <a:ext uri="{FF2B5EF4-FFF2-40B4-BE49-F238E27FC236}">
                <a16:creationId xmlns:a16="http://schemas.microsoft.com/office/drawing/2014/main" id="{75CE52F4-9C3D-464B-94A8-0FBB4E602E05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7742238" y="3849688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52D5F45B-507A-4109-A91A-7D3495C64BD1}" type="datetime'3''''''''''''''''''''''6'''''''''''''''',''''7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36,7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 Placeholder 24">
            <a:extLst>
              <a:ext uri="{FF2B5EF4-FFF2-40B4-BE49-F238E27FC236}">
                <a16:creationId xmlns:a16="http://schemas.microsoft.com/office/drawing/2014/main" id="{14AA03B3-0138-4F1F-9004-CFEC921D8E81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0077450" y="4435475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FE3D2D5-B5E8-4C95-A7F9-0226319D669A}" type="datetime'''''''''''''''''''''''''2''''''''''6'',''''''''''''''''''6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26,6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Text Placeholder 24">
            <a:extLst>
              <a:ext uri="{FF2B5EF4-FFF2-40B4-BE49-F238E27FC236}">
                <a16:creationId xmlns:a16="http://schemas.microsoft.com/office/drawing/2014/main" id="{3CA82384-7AE6-46FC-905B-69BDDCEC8D9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1245849" y="4540250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DD1EC54-2D04-4EC2-9F9F-3919F3B7F98C}" type="datetime'''''''''''''24'''''''''''',''''''''''''''''7''''''''''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24,7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20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DBE64546-02C1-4102-8D55-72C52E28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49" y="311703"/>
            <a:ext cx="5972667" cy="468000"/>
          </a:xfrm>
        </p:spPr>
        <p:txBody>
          <a:bodyPr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CONTENTS</a:t>
            </a:r>
            <a:endParaRPr lang="en-ZA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Content Placeholder 23">
            <a:extLst>
              <a:ext uri="{FF2B5EF4-FFF2-40B4-BE49-F238E27FC236}">
                <a16:creationId xmlns:a16="http://schemas.microsoft.com/office/drawing/2014/main" id="{B3063352-8FC1-4751-BECF-FEA9AEB2519C}"/>
              </a:ext>
            </a:extLst>
          </p:cNvPr>
          <p:cNvSpPr txBox="1">
            <a:spLocks/>
          </p:cNvSpPr>
          <p:nvPr/>
        </p:nvSpPr>
        <p:spPr>
          <a:xfrm>
            <a:off x="873298" y="1413874"/>
            <a:ext cx="8747780" cy="522453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+mj-lt"/>
              <a:buAutoNum type="alphaUcPeriod"/>
            </a:pPr>
            <a:r>
              <a:rPr lang="en-US" sz="2400" dirty="0"/>
              <a:t>Background, mandate and strategy</a:t>
            </a: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+mj-lt"/>
              <a:buAutoNum type="alphaUcPeriod"/>
            </a:pPr>
            <a:r>
              <a:rPr lang="en-US" sz="2400" dirty="0"/>
              <a:t>Factors informing our operating environment</a:t>
            </a: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+mj-lt"/>
              <a:buAutoNum type="alphaUcPeriod"/>
            </a:pPr>
            <a:r>
              <a:rPr lang="en-US" sz="2400" dirty="0"/>
              <a:t>Integrated approach to infrastructure development</a:t>
            </a: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+mj-lt"/>
              <a:buAutoNum type="alphaUcPeriod"/>
            </a:pPr>
            <a:r>
              <a:rPr lang="en-US" sz="2400" dirty="0"/>
              <a:t>Performance report</a:t>
            </a: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+mj-lt"/>
              <a:buAutoNum type="alphaUcPeriod"/>
            </a:pPr>
            <a:r>
              <a:rPr lang="en-US" sz="2400" dirty="0"/>
              <a:t>DBSA public value</a:t>
            </a: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+mj-lt"/>
              <a:buAutoNum type="alphaUcPeriod"/>
            </a:pPr>
            <a:r>
              <a:rPr lang="en-US" sz="2400" dirty="0"/>
              <a:t>DBSA as implementor of government projects</a:t>
            </a: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+mj-lt"/>
              <a:buAutoNum type="alphaUcPeriod"/>
            </a:pPr>
            <a:r>
              <a:rPr lang="en-US" sz="2400" dirty="0"/>
              <a:t>Implementation of key programmes and other interventions</a:t>
            </a: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+mj-lt"/>
              <a:buAutoNum type="alphaUcPeriod"/>
            </a:pPr>
            <a:r>
              <a:rPr lang="en-US" sz="2400" dirty="0"/>
              <a:t>Challenges in implementing mandate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36C5ABBE-1867-4A12-BBAC-40159F1328EE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712AE6-0A2C-8540-9ACB-1C6BCF181E53}" type="slidenum">
              <a:rPr lang="en-US" sz="1100" b="1" smtClean="0">
                <a:solidFill>
                  <a:schemeClr val="accent1"/>
                </a:solidFill>
                <a:latin typeface="Arial" panose="020B0604020202020204" pitchFamily="34" charset="0"/>
              </a:rPr>
              <a:pPr algn="ctr"/>
              <a:t>2</a:t>
            </a:fld>
            <a:endParaRPr lang="en-US" sz="11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8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think-cell Slide" r:id="rId53" imgW="493" imgH="493" progId="TCLayout.ActiveDocument.1">
                  <p:embed/>
                </p:oleObj>
              </mc:Choice>
              <mc:Fallback>
                <p:oleObj name="think-cell Slide" r:id="rId53" imgW="493" imgH="493" progId="TCLayout.ActiveDocument.1">
                  <p:embed/>
                  <p:pic>
                    <p:nvPicPr>
                      <p:cNvPr id="22" name="Object 21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90" y="1366682"/>
            <a:ext cx="4286063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Metros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9208" y="1366682"/>
            <a:ext cx="3189478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 Metros and secondary cities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2281" y="1366682"/>
            <a:ext cx="3746249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 infrastructure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5333" y="3742073"/>
            <a:ext cx="3856778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infrastructure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89875" y="3742073"/>
            <a:ext cx="3167933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 of Africa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40955" y="3742073"/>
            <a:ext cx="3737575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851BA9-EF78-4E3D-9883-73EB94C7FDE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42950" y="2400300"/>
            <a:ext cx="363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B18876-AD53-4704-AE05-99E7AE69C4E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563688" y="2400300"/>
            <a:ext cx="363538" cy="3111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5024EC-FB73-40D6-A559-FE60E594334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2382838" y="1931988"/>
            <a:ext cx="363538" cy="779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242630-5D61-404E-A856-75B35C035BA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203575" y="1931987"/>
            <a:ext cx="363538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377F42A2-8AA9-4BE6-8234-C4206D78EEDE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22225" y="1849438"/>
          <a:ext cx="4267200" cy="156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39725" y="2222500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012CB50-56E7-4E9D-9589-FBAA30E28BDE}" type="datetime'''''''3'''''''''',''0''0''''''''0''''''''''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3,000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4C5AB2D0-F916-4CCD-922C-57F9F5D1F10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828925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A14FF0A1-4FB1-4F5C-8312-48A07420D816}" type="datetime'''''''''2''''''0''''''''''''''''''''2''''''''''''''''''''1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2021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20B20A69-1178-4014-A461-EF1081C7A9F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68300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13361738-3C88-472A-91F8-52C3A5731A45}" type="datetime'2''0''''''''''1''''''''''''''''''''''''8''''''''''''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2018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8" name="Text Placeholder 6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89038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2019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3310AA8-26E9-429E-BE1E-CDCB9C40248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008188" y="33782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</a:p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BBB9079C-B890-448F-884D-E31A7783A7E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432176" y="3378200"/>
            <a:ext cx="627064" cy="35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YTD Sept 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160463" y="2222500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58760E7-A528-4B2F-95B5-3AE114BCF97B}" type="datetime'''''''''''3'''''',''''''''''0''''''''''0''0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3,000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979613" y="2533650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647F2E2-101C-454F-8AC2-1097AFA059D8}" type="datetime'''''''''2,''0''''''''''''''''''''''''0''''''''0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2,000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800350" y="1754188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05C343F-216E-4FFC-A871-B21FCE0E45BE}" type="datetime'4'''''''''''''''''''''',''5''''0''''''''0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4,500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2" name="Text Placeholder 24">
            <a:extLst>
              <a:ext uri="{FF2B5EF4-FFF2-40B4-BE49-F238E27FC236}">
                <a16:creationId xmlns:a16="http://schemas.microsoft.com/office/drawing/2014/main" id="{7B544ED7-8FC9-4A19-82C1-2342A7EC792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621088" y="17621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B2B5BD9E-1ACC-4F8D-A620-3E0B0955A259}" type="datetime'''4'''''''''''''''''''''',''''''''4''7''''''''6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4,476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" y="1658464"/>
            <a:ext cx="115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AFBE2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Disbursements,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million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8125" y="4102453"/>
            <a:ext cx="115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AFBE2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Disbursements,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million </a:t>
            </a:r>
          </a:p>
        </p:txBody>
      </p:sp>
      <p:graphicFrame>
        <p:nvGraphicFramePr>
          <p:cNvPr id="113" name="Chart 112">
            <a:extLst>
              <a:ext uri="{FF2B5EF4-FFF2-40B4-BE49-F238E27FC236}">
                <a16:creationId xmlns:a16="http://schemas.microsoft.com/office/drawing/2014/main" id="{A7AF163F-BCD1-4DA2-AFD1-356FB127170D}"/>
              </a:ext>
            </a:extLst>
          </p:cNvPr>
          <p:cNvGraphicFramePr/>
          <p:nvPr>
            <p:custDataLst>
              <p:tags r:id="rId19"/>
            </p:custDataLst>
          </p:nvPr>
        </p:nvGraphicFramePr>
        <p:xfrm>
          <a:off x="4264025" y="1731963"/>
          <a:ext cx="3733800" cy="16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F8DBEC8D-97FF-44DA-8784-26E9DCFC2D5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697663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A9B7EE1E-E57A-41F7-BBFA-1063968F116B}" type="datetime'''''''''''2''''''''''02''''''''1''''''''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2021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7" name="Text Placeholder 4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557713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2018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5" name="Text Placeholder 6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270500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2019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5CB1ECC5-7951-4DC8-ACE7-88A665142047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984875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6D1939E4-3C8E-48CB-9C59-11B1EE0591F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283450" y="33782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Z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YTD Sept 2021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17" name="Chart 116">
            <a:extLst>
              <a:ext uri="{FF2B5EF4-FFF2-40B4-BE49-F238E27FC236}">
                <a16:creationId xmlns:a16="http://schemas.microsoft.com/office/drawing/2014/main" id="{87BC0889-0057-4719-AE9D-D5FAB3261F22}"/>
              </a:ext>
            </a:extLst>
          </p:cNvPr>
          <p:cNvGraphicFramePr/>
          <p:nvPr>
            <p:custDataLst>
              <p:tags r:id="rId25"/>
            </p:custDataLst>
          </p:nvPr>
        </p:nvGraphicFramePr>
        <p:xfrm>
          <a:off x="8024813" y="1849438"/>
          <a:ext cx="3822700" cy="156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53" name="Text Placeholder 4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326438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2018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6A15E636-2A63-43AC-818B-997EDCBCA64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790113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1" name="Text Placeholder 6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058275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2019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9" name="Text Placeholder 6">
            <a:extLst>
              <a:ext uri="{FF2B5EF4-FFF2-40B4-BE49-F238E27FC236}">
                <a16:creationId xmlns:a16="http://schemas.microsoft.com/office/drawing/2014/main" id="{8AAC271B-9B6F-49C9-8548-8979AFAE368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1123613" y="33782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Z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YTD Sept 2021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9029700" y="2468563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2CB28DE-966F-4D96-985A-0283A9DB3C03}" type="datetime'''''''3,''''''5''''''''''''''''''''''8''''''''''''''''''''''1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3,581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2" name="Text Placeholder 6">
            <a:extLst>
              <a:ext uri="{FF2B5EF4-FFF2-40B4-BE49-F238E27FC236}">
                <a16:creationId xmlns:a16="http://schemas.microsoft.com/office/drawing/2014/main" id="{DCAA2417-0881-4D19-8337-36CCA7F4D88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0520363" y="3378200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D19F4188-C508-4D67-9FF4-7AE2E416DF4B}" type="datetime'''''''20''''''''''''2''''''''''''''''''1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2021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8297863" y="21050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E16EDA9-E856-417C-B2D7-54B7E687B8F2}" type="datetime'''''''''''5,4''''''''''''''''''''''''''7''''3''''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5,473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9761538" y="1754188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FF951BD-DA09-4ECE-BE3A-4ABC30D0879F}" type="datetime'''''''''''''''''7'''''''',''''''''''''''3''''01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7,301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0491788" y="2384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CDB2FC6-8022-4D29-8AFB-BFD755D9728B}" type="datetime'''''4,0''''''''''''1''''''''''''9''''''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4,019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18" name="Chart 117">
            <a:extLst>
              <a:ext uri="{FF2B5EF4-FFF2-40B4-BE49-F238E27FC236}">
                <a16:creationId xmlns:a16="http://schemas.microsoft.com/office/drawing/2014/main" id="{CD1E007C-DB68-4C12-B9BC-FC6A8B5ACC5F}"/>
              </a:ext>
            </a:extLst>
          </p:cNvPr>
          <p:cNvGraphicFramePr/>
          <p:nvPr>
            <p:custDataLst>
              <p:tags r:id="rId35"/>
            </p:custDataLst>
          </p:nvPr>
        </p:nvGraphicFramePr>
        <p:xfrm>
          <a:off x="15875" y="4752975"/>
          <a:ext cx="40767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A08E006-9D15-428E-BCCB-ECE3F8D9BF3B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908175" y="64658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42900" y="64658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2018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633D463E-5414-48F9-A6D4-CACB4CCDA272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689225" y="64658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75D6CB45-CD01-454C-9B11-A6CCC2FDD0FD}" type="datetime'''2''''''0''''2''''''''''1''''''''''''''''''''''''''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2021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125538" y="64658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2019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06D81961-9179-4273-82B6-B8F0F0A9DF40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3343275" y="6465888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ZA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YTD Sept 2021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27" name="Chart 126">
            <a:extLst>
              <a:ext uri="{FF2B5EF4-FFF2-40B4-BE49-F238E27FC236}">
                <a16:creationId xmlns:a16="http://schemas.microsoft.com/office/drawing/2014/main" id="{5AABAA49-A8BF-4108-BDBF-3661CF4B8C6D}"/>
              </a:ext>
            </a:extLst>
          </p:cNvPr>
          <p:cNvGraphicFramePr/>
          <p:nvPr>
            <p:custDataLst>
              <p:tags r:id="rId41"/>
            </p:custDataLst>
          </p:nvPr>
        </p:nvGraphicFramePr>
        <p:xfrm>
          <a:off x="4087813" y="4870450"/>
          <a:ext cx="3263900" cy="163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B73E76E9-BF10-4D1A-80AB-160364CC42D1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6192838" y="64658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31F68023-3BB1-412F-B3BA-28C79F3DC457}" type="datetime'''''''''''2''''''''''0''''''''''''''''21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2021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5" name="Text Placeholder 4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332288" y="64658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2018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3" name="Text Placeholder 6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4953000" y="64658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2019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4303713" y="5365750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9778DFC-BE2E-4F68-BF78-F0B6C61574BD}" type="datetime'''''3'''''',''''''''''''''''''2''''''3''''''''''3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3,233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93D04C6D-843F-461A-A4CF-5368F1BD959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572125" y="6465888"/>
            <a:ext cx="292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5543550" y="4775200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4BEEE8D-21EE-4988-8472-55D288245D11}" type="datetime'''5'''''',''''''''''''4''''''''''''''0''''''''''''6''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5,406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4924425" y="578167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D846942-65E6-4423-93BC-AC091AFEE311}" type="datetime'''''''''1,''''''''''''7''''''0''''''''''''''''3''''''''''''''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1,703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6164263" y="5011738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936189A-EF85-454F-BE2F-207062C6B351}" type="datetime'''''''''4,''''''''''5''''''''''3''5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4,535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36E7C422-A814-4827-AA5D-203EAD3AD0D7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6683375" y="6465888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YTD Sept 2021</a:t>
            </a:r>
          </a:p>
        </p:txBody>
      </p:sp>
      <p:sp>
        <p:nvSpPr>
          <p:cNvPr id="122" name="Text Placeholder 24">
            <a:extLst>
              <a:ext uri="{FF2B5EF4-FFF2-40B4-BE49-F238E27FC236}">
                <a16:creationId xmlns:a16="http://schemas.microsoft.com/office/drawing/2014/main" id="{F76B3521-207F-4E8F-A9E3-671B1F8AE526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6783388" y="5678488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9004013-E8F2-4014-8761-D81211908053}" type="datetime'''''''''''''''''''''2'''',0''''''''83'">
              <a:rPr kumimoji="0" lang="en-Z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2,083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14F5C773-144C-4545-BC45-D3910555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6" y="396915"/>
            <a:ext cx="10407926" cy="468000"/>
          </a:xfrm>
        </p:spPr>
        <p:txBody>
          <a:bodyPr vert="horz"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D.2 Performance report – disbursement </a:t>
            </a:r>
            <a:endParaRPr lang="en-ZA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B97471-7E59-4ED6-B007-A37B40760BE8}"/>
              </a:ext>
            </a:extLst>
          </p:cNvPr>
          <p:cNvSpPr/>
          <p:nvPr/>
        </p:nvSpPr>
        <p:spPr>
          <a:xfrm>
            <a:off x="4010025" y="2058574"/>
            <a:ext cx="343694" cy="142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82A0ABB6-3146-4395-B1A3-CB8133540C0D}"/>
              </a:ext>
            </a:extLst>
          </p:cNvPr>
          <p:cNvSpPr txBox="1"/>
          <p:nvPr/>
        </p:nvSpPr>
        <p:spPr>
          <a:xfrm>
            <a:off x="7501327" y="4022723"/>
            <a:ext cx="46653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E24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cities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Limited balance sheet opportunity, increased competition and municipalities not coming to market to seek funding. </a:t>
            </a:r>
            <a:r>
              <a:rPr lang="en-GB" sz="1100" dirty="0">
                <a:solidFill>
                  <a:srgbClr val="000000"/>
                </a:solidFill>
              </a:rPr>
              <a:t>This was exacerbated by cost of funding challenges precipitated by COVID-19, the ratings downgrade and contagion effect of the Land Bank.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E24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infrastructure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</a:t>
            </a:r>
            <a:r>
              <a:rPr lang="en-ZA" sz="110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number of private sponsors who had delayed implementation in the previous year due to COVID-19, returned to market to implement their projects. Consequently, disbursements and commitments improved significantly from the prior year.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BE24">
                  <a:lumMod val="50000"/>
                </a:srgb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 of Africa (excl. South Africa) -  </a:t>
            </a:r>
            <a:r>
              <a:rPr lang="en-ZA" sz="1100" dirty="0">
                <a:solidFill>
                  <a:srgbClr val="000000"/>
                </a:solidFill>
                <a:latin typeface="Arial"/>
              </a:rPr>
              <a:t>Complexity and lengthy time periods required to reach financial close impact the ability to reach disbursement stage. COVID-19 and fiscal constraints from sovereign borrowers have negatively impacted deal bankability</a:t>
            </a:r>
            <a:endParaRPr lang="en-GB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48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Object 9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think-cell Slide" r:id="rId15" imgW="470" imgH="469" progId="TCLayout.ActiveDocument.1">
                  <p:embed/>
                </p:oleObj>
              </mc:Choice>
              <mc:Fallback>
                <p:oleObj name="think-cell Slide" r:id="rId15" imgW="470" imgH="469" progId="TCLayout.ActiveDocument.1">
                  <p:embed/>
                  <p:pic>
                    <p:nvPicPr>
                      <p:cNvPr id="92" name="Object 9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240" y="160734"/>
            <a:ext cx="10306594" cy="630537"/>
          </a:xfrm>
        </p:spPr>
        <p:txBody>
          <a:bodyPr vert="horz">
            <a:noAutofit/>
          </a:bodyPr>
          <a:lstStyle/>
          <a:p>
            <a:pPr>
              <a:defRPr/>
            </a:pPr>
            <a:r>
              <a:rPr lang="en-ZA" sz="3000" dirty="0">
                <a:latin typeface="Arial Rounded MT Bold" panose="020F0704030504030204" pitchFamily="34" charset="0"/>
              </a:rPr>
              <a:t>D.3 FINANCIAL RESULTS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sp>
        <p:nvSpPr>
          <p:cNvPr id="9" name="McK 3. Unit of measure"/>
          <p:cNvSpPr txBox="1">
            <a:spLocks noChangeArrowheads="1"/>
          </p:cNvSpPr>
          <p:nvPr/>
        </p:nvSpPr>
        <p:spPr bwMode="auto">
          <a:xfrm>
            <a:off x="5707477" y="1812525"/>
            <a:ext cx="114776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>
                <a:solidFill>
                  <a:srgbClr val="808080"/>
                </a:solidFill>
                <a:latin typeface="Arial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Percentage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(%)</a:t>
            </a: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4"/>
          <p:cNvSpPr txBox="1">
            <a:spLocks/>
          </p:cNvSpPr>
          <p:nvPr/>
        </p:nvSpPr>
        <p:spPr>
          <a:xfrm>
            <a:off x="6344672" y="1362511"/>
            <a:ext cx="5658642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182880" tIns="72009" rIns="45720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13526">
              <a:buClr>
                <a:schemeClr val="tx2"/>
              </a:buClr>
              <a:defRPr sz="1200" b="1"/>
            </a:lvl1pPr>
            <a:lvl2pPr marL="0" marR="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 sz="1200" b="1" kern="0">
                <a:solidFill>
                  <a:schemeClr val="accent6">
                    <a:lumMod val="50000"/>
                  </a:schemeClr>
                </a:solidFill>
              </a:defRPr>
            </a:lvl2pPr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 on average equity (sustainable earnings) </a:t>
            </a:r>
          </a:p>
        </p:txBody>
      </p:sp>
      <p:sp>
        <p:nvSpPr>
          <p:cNvPr id="24" name="Rectangle 14"/>
          <p:cNvSpPr txBox="1">
            <a:spLocks/>
          </p:cNvSpPr>
          <p:nvPr/>
        </p:nvSpPr>
        <p:spPr>
          <a:xfrm>
            <a:off x="671821" y="1367256"/>
            <a:ext cx="4801409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182880" tIns="72009" rIns="45720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13526">
              <a:buClr>
                <a:schemeClr val="tx2"/>
              </a:buClr>
              <a:defRPr sz="1200" b="1"/>
            </a:lvl1pPr>
            <a:lvl2pPr marL="0" marR="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 sz="1200" b="1" kern="0">
                <a:solidFill>
                  <a:schemeClr val="accent6">
                    <a:lumMod val="50000"/>
                  </a:schemeClr>
                </a:solidFill>
              </a:defRPr>
            </a:lvl2pPr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Revenue</a:t>
            </a:r>
          </a:p>
        </p:txBody>
      </p:sp>
      <p:sp>
        <p:nvSpPr>
          <p:cNvPr id="30" name="Rectangle 14"/>
          <p:cNvSpPr txBox="1">
            <a:spLocks/>
          </p:cNvSpPr>
          <p:nvPr/>
        </p:nvSpPr>
        <p:spPr>
          <a:xfrm>
            <a:off x="6371968" y="4167691"/>
            <a:ext cx="5631346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182880" tIns="72009" rIns="45720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13526">
              <a:buClr>
                <a:schemeClr val="tx2"/>
              </a:buClr>
              <a:defRPr sz="1200" b="1"/>
            </a:lvl1pPr>
            <a:lvl2pPr marL="0" marR="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 sz="1200" b="1" kern="0">
                <a:solidFill>
                  <a:schemeClr val="accent6">
                    <a:lumMod val="50000"/>
                  </a:schemeClr>
                </a:solidFill>
              </a:defRPr>
            </a:lvl2pPr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 profit</a:t>
            </a:r>
          </a:p>
        </p:txBody>
      </p:sp>
      <p:sp>
        <p:nvSpPr>
          <p:cNvPr id="31" name="Rectangle 14"/>
          <p:cNvSpPr txBox="1">
            <a:spLocks/>
          </p:cNvSpPr>
          <p:nvPr/>
        </p:nvSpPr>
        <p:spPr>
          <a:xfrm>
            <a:off x="714020" y="4183764"/>
            <a:ext cx="4801409" cy="27432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182880" tIns="72009" rIns="45720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13526">
              <a:buClr>
                <a:schemeClr val="tx2"/>
              </a:buClr>
              <a:defRPr sz="1200" b="1"/>
            </a:lvl1pPr>
            <a:lvl2pPr marL="0" marR="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 sz="1200" b="1" kern="0">
                <a:solidFill>
                  <a:schemeClr val="accent6">
                    <a:lumMod val="50000"/>
                  </a:schemeClr>
                </a:solidFill>
              </a:defRPr>
            </a:lvl2pPr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earnings</a:t>
            </a:r>
          </a:p>
        </p:txBody>
      </p:sp>
      <p:sp>
        <p:nvSpPr>
          <p:cNvPr id="37" name="TextBox 87"/>
          <p:cNvSpPr txBox="1"/>
          <p:nvPr>
            <p:custDataLst>
              <p:tags r:id="rId4"/>
            </p:custDataLst>
          </p:nvPr>
        </p:nvSpPr>
        <p:spPr bwMode="gray">
          <a:xfrm>
            <a:off x="540970" y="1372808"/>
            <a:ext cx="233127" cy="23312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1</a:t>
            </a:r>
          </a:p>
        </p:txBody>
      </p:sp>
      <p:sp>
        <p:nvSpPr>
          <p:cNvPr id="38" name="TextBox 87"/>
          <p:cNvSpPr txBox="1"/>
          <p:nvPr>
            <p:custDataLst>
              <p:tags r:id="rId5"/>
            </p:custDataLst>
          </p:nvPr>
        </p:nvSpPr>
        <p:spPr bwMode="gray">
          <a:xfrm>
            <a:off x="6194770" y="1362512"/>
            <a:ext cx="233127" cy="23312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indent="0" algn="ctr" defTabSz="895065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 sz="1100" b="1" kern="0" baseline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Arial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baseline="0"/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ctr" defTabSz="895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2</a:t>
            </a:r>
          </a:p>
        </p:txBody>
      </p:sp>
      <p:sp>
        <p:nvSpPr>
          <p:cNvPr id="39" name="TextBox 38"/>
          <p:cNvSpPr txBox="1"/>
          <p:nvPr>
            <p:custDataLst>
              <p:tags r:id="rId6"/>
            </p:custDataLst>
          </p:nvPr>
        </p:nvSpPr>
        <p:spPr bwMode="gray">
          <a:xfrm>
            <a:off x="583169" y="4173363"/>
            <a:ext cx="233127" cy="23312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3</a:t>
            </a:r>
          </a:p>
        </p:txBody>
      </p:sp>
      <p:sp>
        <p:nvSpPr>
          <p:cNvPr id="40" name="TextBox 87"/>
          <p:cNvSpPr txBox="1"/>
          <p:nvPr>
            <p:custDataLst>
              <p:tags r:id="rId7"/>
            </p:custDataLst>
          </p:nvPr>
        </p:nvSpPr>
        <p:spPr bwMode="gray">
          <a:xfrm>
            <a:off x="6222066" y="4173363"/>
            <a:ext cx="233127" cy="233127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indent="0" algn="ctr" defTabSz="895065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defRPr sz="1100" b="1" kern="0" baseline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/>
                <a:cs typeface="Arial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baseline="0"/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ctr" defTabSz="895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4</a:t>
            </a:r>
          </a:p>
        </p:txBody>
      </p:sp>
      <p:sp>
        <p:nvSpPr>
          <p:cNvPr id="41" name="McK 3. Unit of measure"/>
          <p:cNvSpPr txBox="1">
            <a:spLocks noChangeArrowheads="1"/>
          </p:cNvSpPr>
          <p:nvPr/>
        </p:nvSpPr>
        <p:spPr bwMode="auto">
          <a:xfrm>
            <a:off x="595313" y="1734079"/>
            <a:ext cx="109035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>
                <a:solidFill>
                  <a:srgbClr val="808080"/>
                </a:solidFill>
                <a:latin typeface="Arial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million</a:t>
            </a: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McK 3. Unit of measure"/>
          <p:cNvSpPr txBox="1">
            <a:spLocks noChangeArrowheads="1"/>
          </p:cNvSpPr>
          <p:nvPr/>
        </p:nvSpPr>
        <p:spPr bwMode="auto">
          <a:xfrm>
            <a:off x="842798" y="4487525"/>
            <a:ext cx="114776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>
                <a:solidFill>
                  <a:srgbClr val="808080"/>
                </a:solidFill>
                <a:latin typeface="Arial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million</a:t>
            </a: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McK 3. Unit of measure"/>
          <p:cNvSpPr txBox="1">
            <a:spLocks noChangeArrowheads="1"/>
          </p:cNvSpPr>
          <p:nvPr/>
        </p:nvSpPr>
        <p:spPr bwMode="auto">
          <a:xfrm>
            <a:off x="6413380" y="4562703"/>
            <a:ext cx="114776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>
                <a:solidFill>
                  <a:srgbClr val="808080"/>
                </a:solidFill>
                <a:latin typeface="Arial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million</a:t>
            </a: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196434" y="6553230"/>
            <a:ext cx="1581274" cy="252113"/>
            <a:chOff x="2559000" y="4127400"/>
            <a:chExt cx="1581274" cy="96631"/>
          </a:xfrm>
        </p:grpSpPr>
        <p:sp>
          <p:nvSpPr>
            <p:cNvPr id="74" name="Rectangle 247"/>
            <p:cNvSpPr txBox="1"/>
            <p:nvPr/>
          </p:nvSpPr>
          <p:spPr>
            <a:xfrm>
              <a:off x="2819400" y="4159150"/>
              <a:ext cx="1320874" cy="6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32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Return on assets (%)</a:t>
              </a:r>
            </a:p>
          </p:txBody>
        </p:sp>
        <p:sp>
          <p:nvSpPr>
            <p:cNvPr id="75" name="Rectangle 6"/>
            <p:cNvSpPr txBox="1">
              <a:spLocks/>
            </p:cNvSpPr>
            <p:nvPr/>
          </p:nvSpPr>
          <p:spPr bwMode="gray">
            <a:xfrm>
              <a:off x="2559000" y="4127400"/>
              <a:ext cx="199920" cy="8660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ctr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32"/>
                </a:buClr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968620-5B6E-4BBE-B8D2-5D7A9B9B4F0E}"/>
              </a:ext>
            </a:extLst>
          </p:cNvPr>
          <p:cNvGrpSpPr/>
          <p:nvPr/>
        </p:nvGrpSpPr>
        <p:grpSpPr>
          <a:xfrm>
            <a:off x="393467" y="6520507"/>
            <a:ext cx="1372077" cy="200198"/>
            <a:chOff x="3614657" y="4883324"/>
            <a:chExt cx="1372077" cy="199394"/>
          </a:xfrm>
        </p:grpSpPr>
        <p:sp>
          <p:nvSpPr>
            <p:cNvPr id="84" name="Rectangle 247"/>
            <p:cNvSpPr txBox="1"/>
            <p:nvPr/>
          </p:nvSpPr>
          <p:spPr>
            <a:xfrm>
              <a:off x="3931958" y="4957486"/>
              <a:ext cx="1054776" cy="10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32"/>
                </a:buClr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 C/I ratio (%)</a:t>
              </a:r>
            </a:p>
          </p:txBody>
        </p:sp>
        <p:sp>
          <p:nvSpPr>
            <p:cNvPr id="85" name="Rectangle 6"/>
            <p:cNvSpPr txBox="1">
              <a:spLocks/>
            </p:cNvSpPr>
            <p:nvPr/>
          </p:nvSpPr>
          <p:spPr bwMode="gray">
            <a:xfrm>
              <a:off x="3614657" y="4883324"/>
              <a:ext cx="190359" cy="19939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ctr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32"/>
                </a:buClr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325563" y="2914650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C1EB1385-C677-4C06-B160-334958BFBD11}" type="datetime'''''''''1 0''''''''''''''''''''''52'''''''''''''''''''''''''''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1 052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325563" y="2597150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9B1464E-7BE8-411E-8FAD-71CA99E21C10}" type="datetime'''''3 ''''6''''''''''''''''''''''''6''''9'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3 669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317625" y="3195638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247900" y="2668588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D772678-908B-4F68-9797-B39D573FD385}" type="datetime'''''''''''''''''''''''3'''''''''' 8''''''''4''5'''''''''''''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3 845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170238" y="2638425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72513F9-2AF8-4E58-B4C2-17079570A813}" type="datetime'''''''''''''''''4'''''''''''''' ''''4''''''''''9''''4'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4 494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092575" y="2625725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D13B66D-B3AF-444C-A369-3F55375A7B30}" type="datetime'4'''''' 4''''''''''''''''2''''''4'''''''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4 424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EDC9C0-6859-4D98-B0BC-F05B6D373B41}"/>
              </a:ext>
            </a:extLst>
          </p:cNvPr>
          <p:cNvGrpSpPr/>
          <p:nvPr/>
        </p:nvGrpSpPr>
        <p:grpSpPr>
          <a:xfrm>
            <a:off x="7278478" y="6082238"/>
            <a:ext cx="4444132" cy="365760"/>
            <a:chOff x="7278478" y="5986561"/>
            <a:chExt cx="4444132" cy="36576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72D7D0-C2C5-4053-B38A-05803A1B3128}"/>
                </a:ext>
              </a:extLst>
            </p:cNvPr>
            <p:cNvGrpSpPr/>
            <p:nvPr/>
          </p:nvGrpSpPr>
          <p:grpSpPr>
            <a:xfrm>
              <a:off x="7278478" y="5986561"/>
              <a:ext cx="3457596" cy="365760"/>
              <a:chOff x="8218356" y="6201988"/>
              <a:chExt cx="3311163" cy="365760"/>
            </a:xfrm>
          </p:grpSpPr>
          <p:sp>
            <p:nvSpPr>
              <p:cNvPr id="70" name="Rectangle 6"/>
              <p:cNvSpPr txBox="1">
                <a:spLocks/>
              </p:cNvSpPr>
              <p:nvPr/>
            </p:nvSpPr>
            <p:spPr bwMode="gray">
              <a:xfrm>
                <a:off x="9228822" y="6201988"/>
                <a:ext cx="365760" cy="3657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lvl="0" indent="0" algn="ctr" defTabSz="913526">
                  <a:buClr>
                    <a:srgbClr val="004532"/>
                  </a:buClr>
                  <a:defRPr sz="1100" baseline="0">
                    <a:solidFill>
                      <a:srgbClr val="FFFFFF"/>
                    </a:solidFill>
                  </a:defRPr>
                </a:lvl1pPr>
                <a:lvl2pPr marL="197607" lvl="1" indent="-195987" defTabSz="913526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/>
                </a:lvl2pPr>
                <a:lvl3pPr marL="466481" lvl="2" indent="-267255" defTabSz="913526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/>
                </a:lvl3pPr>
                <a:lvl4pPr marL="626835" lvl="3" indent="-158733" defTabSz="913526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/>
                </a:lvl4pPr>
                <a:lvl5pPr marL="765029" lvl="4" indent="-132818" defTabSz="913526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9pPr>
              </a:lstStyle>
              <a:p>
                <a:pPr marL="0" marR="0" lvl="0" indent="0" algn="ctr" defTabSz="9135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53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3.5</a:t>
                </a:r>
              </a:p>
            </p:txBody>
          </p:sp>
          <p:sp>
            <p:nvSpPr>
              <p:cNvPr id="71" name="Rectangle 6"/>
              <p:cNvSpPr txBox="1">
                <a:spLocks/>
              </p:cNvSpPr>
              <p:nvPr/>
            </p:nvSpPr>
            <p:spPr bwMode="gray">
              <a:xfrm>
                <a:off x="10192263" y="6201988"/>
                <a:ext cx="365760" cy="3657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lvl="0" indent="0" algn="ctr" defTabSz="913526">
                  <a:buClr>
                    <a:srgbClr val="004532"/>
                  </a:buClr>
                  <a:defRPr sz="1100" baseline="0">
                    <a:solidFill>
                      <a:srgbClr val="FFFFFF"/>
                    </a:solidFill>
                  </a:defRPr>
                </a:lvl1pPr>
                <a:lvl2pPr marL="197607" lvl="1" indent="-195987" defTabSz="913526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/>
                </a:lvl2pPr>
                <a:lvl3pPr marL="466481" lvl="2" indent="-267255" defTabSz="913526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/>
                </a:lvl3pPr>
                <a:lvl4pPr marL="626835" lvl="3" indent="-158733" defTabSz="913526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/>
                </a:lvl4pPr>
                <a:lvl5pPr marL="765029" lvl="4" indent="-132818" defTabSz="913526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9pPr>
              </a:lstStyle>
              <a:p>
                <a:pPr marL="0" marR="0" lvl="0" indent="0" algn="ctr" defTabSz="9135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53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0.5</a:t>
                </a:r>
              </a:p>
            </p:txBody>
          </p:sp>
          <p:sp>
            <p:nvSpPr>
              <p:cNvPr id="72" name="Rectangle 6"/>
              <p:cNvSpPr txBox="1">
                <a:spLocks/>
              </p:cNvSpPr>
              <p:nvPr/>
            </p:nvSpPr>
            <p:spPr bwMode="gray">
              <a:xfrm>
                <a:off x="8218356" y="6201988"/>
                <a:ext cx="411037" cy="3657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lvl="0" indent="0" algn="ctr" defTabSz="913526">
                  <a:buClr>
                    <a:srgbClr val="004532"/>
                  </a:buClr>
                  <a:defRPr sz="1100" baseline="0">
                    <a:solidFill>
                      <a:srgbClr val="FFFFFF"/>
                    </a:solidFill>
                  </a:defRPr>
                </a:lvl1pPr>
                <a:lvl2pPr marL="197607" lvl="1" indent="-195987" defTabSz="913526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/>
                </a:lvl2pPr>
                <a:lvl3pPr marL="466481" lvl="2" indent="-267255" defTabSz="913526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/>
                </a:lvl3pPr>
                <a:lvl4pPr marL="626835" lvl="3" indent="-158733" defTabSz="913526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/>
                </a:lvl4pPr>
                <a:lvl5pPr marL="765029" lvl="4" indent="-132818" defTabSz="913526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9pPr>
              </a:lstStyle>
              <a:p>
                <a:pPr marL="0" marR="0" lvl="0" indent="0" algn="ctr" defTabSz="9135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53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2.6</a:t>
                </a:r>
              </a:p>
            </p:txBody>
          </p:sp>
          <p:sp>
            <p:nvSpPr>
              <p:cNvPr id="205" name="Rectangle 6">
                <a:extLst>
                  <a:ext uri="{FF2B5EF4-FFF2-40B4-BE49-F238E27FC236}">
                    <a16:creationId xmlns:a16="http://schemas.microsoft.com/office/drawing/2014/main" id="{02008591-4F86-4044-83BA-699B7128A206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1163759" y="6201988"/>
                <a:ext cx="365760" cy="3657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lvl="0" indent="0" algn="ctr" defTabSz="913526">
                  <a:buClr>
                    <a:srgbClr val="004532"/>
                  </a:buClr>
                  <a:defRPr sz="1100" baseline="0">
                    <a:solidFill>
                      <a:srgbClr val="FFFFFF"/>
                    </a:solidFill>
                  </a:defRPr>
                </a:lvl1pPr>
                <a:lvl2pPr marL="197607" lvl="1" indent="-195987" defTabSz="913526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/>
                </a:lvl2pPr>
                <a:lvl3pPr marL="466481" lvl="2" indent="-267255" defTabSz="913526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/>
                </a:lvl3pPr>
                <a:lvl4pPr marL="626835" lvl="3" indent="-158733" defTabSz="913526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/>
                </a:lvl4pPr>
                <a:lvl5pPr marL="765029" lvl="4" indent="-132818" defTabSz="913526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9pPr>
              </a:lstStyle>
              <a:p>
                <a:pPr marL="0" marR="0" lvl="0" indent="0" algn="ctr" defTabSz="9135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53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1.4</a:t>
                </a:r>
              </a:p>
            </p:txBody>
          </p:sp>
        </p:grpSp>
        <p:sp>
          <p:nvSpPr>
            <p:cNvPr id="115" name="Rectangle 6">
              <a:extLst>
                <a:ext uri="{FF2B5EF4-FFF2-40B4-BE49-F238E27FC236}">
                  <a16:creationId xmlns:a16="http://schemas.microsoft.com/office/drawing/2014/main" id="{E137280A-84AA-4411-BE91-86CF018811F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1340675" y="5986561"/>
              <a:ext cx="381935" cy="36576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lvl="0" indent="0" algn="ctr" defTabSz="913526">
                <a:buClr>
                  <a:srgbClr val="004532"/>
                </a:buClr>
                <a:defRPr sz="1100" baseline="0">
                  <a:solidFill>
                    <a:srgbClr val="FFFFFF"/>
                  </a:solidFill>
                </a:defRPr>
              </a:lvl1pPr>
              <a:lvl2pPr marL="197607" lvl="1" indent="-195987" defTabSz="913526">
                <a:buClr>
                  <a:schemeClr val="tx2"/>
                </a:buClr>
                <a:buSzPct val="125000"/>
                <a:buFont typeface="Arial" charset="0"/>
                <a:buChar char="▪"/>
                <a:defRPr baseline="0"/>
              </a:lvl2pPr>
              <a:lvl3pPr marL="466481" lvl="2" indent="-267255" defTabSz="913526">
                <a:buClr>
                  <a:schemeClr val="tx2"/>
                </a:buClr>
                <a:buSzPct val="120000"/>
                <a:buFont typeface="Arial" charset="0"/>
                <a:buChar char="–"/>
                <a:defRPr baseline="0"/>
              </a:lvl3pPr>
              <a:lvl4pPr marL="626835" lvl="3" indent="-158733" defTabSz="913526">
                <a:buClr>
                  <a:schemeClr val="tx2"/>
                </a:buClr>
                <a:buSzPct val="120000"/>
                <a:buFont typeface="Arial" charset="0"/>
                <a:buChar char="▫"/>
                <a:defRPr baseline="0"/>
              </a:lvl4pPr>
              <a:lvl5pPr marL="765029" lvl="4" indent="-132818" defTabSz="913526"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9pPr>
            </a:lstStyle>
            <a:p>
              <a:pPr marL="0" marR="0" lvl="0" indent="0" algn="ctr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32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4.0</a:t>
              </a: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C6AD81-1061-4209-9FF9-C18021308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732722"/>
              </p:ext>
            </p:extLst>
          </p:nvPr>
        </p:nvGraphicFramePr>
        <p:xfrm>
          <a:off x="332784" y="1906840"/>
          <a:ext cx="4682129" cy="217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81C8C7E-B877-4D5E-8D3B-CC45A5F2A689}"/>
              </a:ext>
            </a:extLst>
          </p:cNvPr>
          <p:cNvGraphicFramePr/>
          <p:nvPr/>
        </p:nvGraphicFramePr>
        <p:xfrm>
          <a:off x="6261977" y="1734079"/>
          <a:ext cx="5721592" cy="270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11F029-D71D-46F8-B90C-B27D2A833659}"/>
              </a:ext>
            </a:extLst>
          </p:cNvPr>
          <p:cNvGraphicFramePr/>
          <p:nvPr/>
        </p:nvGraphicFramePr>
        <p:xfrm>
          <a:off x="6855241" y="4495298"/>
          <a:ext cx="5336760" cy="158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C289D3B-7A1F-4EC6-BAAB-FF3C338B7A0E}"/>
              </a:ext>
            </a:extLst>
          </p:cNvPr>
          <p:cNvGraphicFramePr/>
          <p:nvPr/>
        </p:nvGraphicFramePr>
        <p:xfrm>
          <a:off x="332785" y="4682888"/>
          <a:ext cx="5192528" cy="146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AC250C0-E812-4BEE-ACDA-26EEC8886DEF}"/>
              </a:ext>
            </a:extLst>
          </p:cNvPr>
          <p:cNvGrpSpPr/>
          <p:nvPr/>
        </p:nvGrpSpPr>
        <p:grpSpPr>
          <a:xfrm>
            <a:off x="728494" y="6079565"/>
            <a:ext cx="4371603" cy="368433"/>
            <a:chOff x="1394817" y="6265309"/>
            <a:chExt cx="3705280" cy="36843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C529F0-46EC-4944-8742-F7D9E4C8CDC1}"/>
                </a:ext>
              </a:extLst>
            </p:cNvPr>
            <p:cNvGrpSpPr/>
            <p:nvPr/>
          </p:nvGrpSpPr>
          <p:grpSpPr>
            <a:xfrm>
              <a:off x="1394817" y="6265309"/>
              <a:ext cx="2868260" cy="368433"/>
              <a:chOff x="2814225" y="6512502"/>
              <a:chExt cx="3217411" cy="300800"/>
            </a:xfrm>
          </p:grpSpPr>
          <p:sp>
            <p:nvSpPr>
              <p:cNvPr id="82" name="Rectangle 6"/>
              <p:cNvSpPr txBox="1">
                <a:spLocks/>
              </p:cNvSpPr>
              <p:nvPr/>
            </p:nvSpPr>
            <p:spPr bwMode="gray">
              <a:xfrm>
                <a:off x="2814225" y="6512502"/>
                <a:ext cx="338574" cy="3008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lvl="0" indent="0" algn="ctr" defTabSz="913526">
                  <a:buClr>
                    <a:srgbClr val="004532"/>
                  </a:buClr>
                  <a:defRPr sz="1100" baseline="0">
                    <a:solidFill>
                      <a:srgbClr val="FFFFFF"/>
                    </a:solidFill>
                  </a:defRPr>
                </a:lvl1pPr>
                <a:lvl2pPr marL="197607" lvl="1" indent="-195987" defTabSz="913526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/>
                </a:lvl2pPr>
                <a:lvl3pPr marL="466481" lvl="2" indent="-267255" defTabSz="913526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/>
                </a:lvl3pPr>
                <a:lvl4pPr marL="626835" lvl="3" indent="-158733" defTabSz="913526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/>
                </a:lvl4pPr>
                <a:lvl5pPr marL="765029" lvl="4" indent="-132818" defTabSz="913526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9pPr>
              </a:lstStyle>
              <a:p>
                <a:pPr marL="0" marR="0" lvl="0" indent="0" algn="ctr" defTabSz="9135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53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22</a:t>
                </a:r>
              </a:p>
            </p:txBody>
          </p:sp>
          <p:sp>
            <p:nvSpPr>
              <p:cNvPr id="83" name="Rectangle 6"/>
              <p:cNvSpPr txBox="1">
                <a:spLocks/>
              </p:cNvSpPr>
              <p:nvPr/>
            </p:nvSpPr>
            <p:spPr bwMode="gray">
              <a:xfrm>
                <a:off x="3800205" y="6512506"/>
                <a:ext cx="338574" cy="297042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lvl="0" indent="0" algn="ctr" defTabSz="913526">
                  <a:buClr>
                    <a:srgbClr val="004532"/>
                  </a:buClr>
                  <a:defRPr sz="1100" baseline="0">
                    <a:solidFill>
                      <a:srgbClr val="FFFFFF"/>
                    </a:solidFill>
                  </a:defRPr>
                </a:lvl1pPr>
                <a:lvl2pPr marL="197607" lvl="1" indent="-195987" defTabSz="913526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/>
                </a:lvl2pPr>
                <a:lvl3pPr marL="466481" lvl="2" indent="-267255" defTabSz="913526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/>
                </a:lvl3pPr>
                <a:lvl4pPr marL="626835" lvl="3" indent="-158733" defTabSz="913526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/>
                </a:lvl4pPr>
                <a:lvl5pPr marL="765029" lvl="4" indent="-132818" defTabSz="913526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9pPr>
              </a:lstStyle>
              <a:p>
                <a:pPr marL="0" marR="0" lvl="0" indent="0" algn="ctr" defTabSz="9135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53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23</a:t>
                </a:r>
              </a:p>
            </p:txBody>
          </p:sp>
          <p:sp>
            <p:nvSpPr>
              <p:cNvPr id="172" name="Rectangle 6">
                <a:extLst>
                  <a:ext uri="{FF2B5EF4-FFF2-40B4-BE49-F238E27FC236}">
                    <a16:creationId xmlns:a16="http://schemas.microsoft.com/office/drawing/2014/main" id="{CFDB2851-B7F7-47E2-96B3-42D6795AC24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4753402" y="6512506"/>
                <a:ext cx="338574" cy="297042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lvl="0" indent="0" algn="ctr" defTabSz="913526">
                  <a:buClr>
                    <a:srgbClr val="004532"/>
                  </a:buClr>
                  <a:defRPr sz="1100" baseline="0">
                    <a:solidFill>
                      <a:srgbClr val="FFFFFF"/>
                    </a:solidFill>
                  </a:defRPr>
                </a:lvl1pPr>
                <a:lvl2pPr marL="197607" lvl="1" indent="-195987" defTabSz="913526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/>
                </a:lvl2pPr>
                <a:lvl3pPr marL="466481" lvl="2" indent="-267255" defTabSz="913526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/>
                </a:lvl3pPr>
                <a:lvl4pPr marL="626835" lvl="3" indent="-158733" defTabSz="913526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/>
                </a:lvl4pPr>
                <a:lvl5pPr marL="765029" lvl="4" indent="-132818" defTabSz="913526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9pPr>
              </a:lstStyle>
              <a:p>
                <a:pPr marL="0" marR="0" lvl="0" indent="0" algn="ctr" defTabSz="9135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53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28</a:t>
                </a:r>
              </a:p>
            </p:txBody>
          </p:sp>
          <p:sp>
            <p:nvSpPr>
              <p:cNvPr id="157" name="Rectangle 6">
                <a:extLst>
                  <a:ext uri="{FF2B5EF4-FFF2-40B4-BE49-F238E27FC236}">
                    <a16:creationId xmlns:a16="http://schemas.microsoft.com/office/drawing/2014/main" id="{B430D5F0-0608-4F19-B2BB-A1812B985DB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693062" y="6512506"/>
                <a:ext cx="338574" cy="297042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lvl="0" indent="0" algn="ctr" defTabSz="913526">
                  <a:buClr>
                    <a:srgbClr val="004532"/>
                  </a:buClr>
                  <a:defRPr sz="1100" baseline="0">
                    <a:solidFill>
                      <a:srgbClr val="FFFFFF"/>
                    </a:solidFill>
                  </a:defRPr>
                </a:lvl1pPr>
                <a:lvl2pPr marL="197607" lvl="1" indent="-195987" defTabSz="913526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/>
                </a:lvl2pPr>
                <a:lvl3pPr marL="466481" lvl="2" indent="-267255" defTabSz="913526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/>
                </a:lvl3pPr>
                <a:lvl4pPr marL="626835" lvl="3" indent="-158733" defTabSz="913526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/>
                </a:lvl4pPr>
                <a:lvl5pPr marL="765029" lvl="4" indent="-132818" defTabSz="913526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/>
                </a:lvl9pPr>
              </a:lstStyle>
              <a:p>
                <a:pPr marL="0" marR="0" lvl="0" indent="0" algn="ctr" defTabSz="9135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453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</a:t>
                </a:r>
              </a:p>
            </p:txBody>
          </p:sp>
        </p:grpSp>
        <p:sp>
          <p:nvSpPr>
            <p:cNvPr id="118" name="Rectangle 6">
              <a:extLst>
                <a:ext uri="{FF2B5EF4-FFF2-40B4-BE49-F238E27FC236}">
                  <a16:creationId xmlns:a16="http://schemas.microsoft.com/office/drawing/2014/main" id="{C0D17BFB-9990-4444-9116-41BC5CFCA67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798265" y="6265312"/>
              <a:ext cx="301832" cy="36383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lvl="0" indent="0" algn="ctr" defTabSz="913526">
                <a:buClr>
                  <a:srgbClr val="004532"/>
                </a:buClr>
                <a:defRPr sz="1100" baseline="0">
                  <a:solidFill>
                    <a:srgbClr val="FFFFFF"/>
                  </a:solidFill>
                </a:defRPr>
              </a:lvl1pPr>
              <a:lvl2pPr marL="197607" lvl="1" indent="-195987" defTabSz="913526">
                <a:buClr>
                  <a:schemeClr val="tx2"/>
                </a:buClr>
                <a:buSzPct val="125000"/>
                <a:buFont typeface="Arial" charset="0"/>
                <a:buChar char="▪"/>
                <a:defRPr baseline="0"/>
              </a:lvl2pPr>
              <a:lvl3pPr marL="466481" lvl="2" indent="-267255" defTabSz="913526">
                <a:buClr>
                  <a:schemeClr val="tx2"/>
                </a:buClr>
                <a:buSzPct val="120000"/>
                <a:buFont typeface="Arial" charset="0"/>
                <a:buChar char="–"/>
                <a:defRPr baseline="0"/>
              </a:lvl3pPr>
              <a:lvl4pPr marL="626835" lvl="3" indent="-158733" defTabSz="913526">
                <a:buClr>
                  <a:schemeClr val="tx2"/>
                </a:buClr>
                <a:buSzPct val="120000"/>
                <a:buFont typeface="Arial" charset="0"/>
                <a:buChar char="▫"/>
                <a:defRPr baseline="0"/>
              </a:lvl4pPr>
              <a:lvl5pPr marL="765029" lvl="4" indent="-132818" defTabSz="913526"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9pPr>
            </a:lstStyle>
            <a:p>
              <a:pPr marL="0" marR="0" lvl="0" indent="0" algn="ctr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532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329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82201" y="6477001"/>
            <a:ext cx="232263" cy="267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 txBox="1"/>
          <p:nvPr/>
        </p:nvSpPr>
        <p:spPr>
          <a:xfrm>
            <a:off x="1176338" y="1773238"/>
            <a:ext cx="1905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5C0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assets</a:t>
            </a:r>
          </a:p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billion</a:t>
            </a: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B2593EC9-DC85-4522-851E-E6DBDA6F72A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21319659"/>
              </p:ext>
            </p:extLst>
          </p:nvPr>
        </p:nvGraphicFramePr>
        <p:xfrm>
          <a:off x="1546225" y="2147888"/>
          <a:ext cx="7202488" cy="258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6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085850" y="2638425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1379A4F-3CE4-48F4-9071-17F16E98342C}" type="datetime'''''''10''''''''''''''''''''0''''''''''''''''''''''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100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17" name="Text Placeholder 114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198563" y="3370263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E4CB0905-9A83-404B-8E78-70EB26656566}" type="datetime'''''6''''''''''''''''''''''''0'''''''''''''''''''''''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60</a:t>
            </a:fld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19" name="Text Placeholder 116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198563" y="30035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B0F06426-7E97-45D0-A84D-C3DE4D155C9E}" type="datetime'''''''''8''''''''''''''0'''''''''''''''''''''''''''''''''''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80</a:t>
            </a:fld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11" name="Text Placeholder 108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311275" y="4468813"/>
            <a:ext cx="112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F28CF043-1B5C-4290-94F6-DBC57D7A878A}" type="datetime'''''''''''''''''''''''0'''''''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0</a:t>
            </a:fld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13" name="Text Placeholder 110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198563" y="410210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7B4BAC9E-D7B9-4221-A965-5BC8A3B53277}" type="datetime'''''''''''''''''''''''''20'''''''''''''''''''''''''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20</a:t>
            </a:fld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085850" y="2271713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4175F4C-EDC7-4D2B-B817-98754989E4C7}" type="datetime'''''''''1''''''''''''''''''''''''''''''2''0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15" name="Text Placeholder 11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198563" y="3736975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DFC42ABC-1DD0-43FA-8D39-B8DB3127616D}" type="datetime'''''''4''''''''''''''''''''''''''''''''''''0'''''''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40</a:t>
            </a:fld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FCCC1F-C6C5-4D17-B4F7-803D00E5204A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7667625" y="2389188"/>
            <a:ext cx="0" cy="439737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 Placeholder 24">
            <a:extLst>
              <a:ext uri="{FF2B5EF4-FFF2-40B4-BE49-F238E27FC236}">
                <a16:creationId xmlns:a16="http://schemas.microsoft.com/office/drawing/2014/main" id="{CE25B444-0EED-43FE-B8FD-65E578A334C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094413" y="4659313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A54D8AB-4A8D-488C-B793-2941D91EF80C}" type="datetime'2''''''0''2''''''''''''''''''''''''''''''''''''''1'''">
              <a:rPr kumimoji="0" lang="en-ZA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FA80D035-6E3C-458E-B983-8A79AADA694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129338" y="24892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Symbol" panose="05050102010706020507" pitchFamily="18" charset="2"/>
              <a:buChar char="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57070"/>
              </a:buClr>
              <a:buSzTx/>
              <a:buFont typeface="Wingdings 2" panose="05020102010507070707" pitchFamily="18" charset="2"/>
              <a:buNone/>
              <a:tabLst/>
              <a:defRPr/>
            </a:pPr>
            <a:fld id="{870EADF6-6330-437E-B719-BEE9A58C5436}" type="datetime'''''''''''''''''''1''0''''''''''''''''''''''''0'''''">
              <a:rPr kumimoji="0" lang="en-ZA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757070"/>
                </a:buClr>
                <a:buSzTx/>
                <a:buFont typeface="Wingdings 2" panose="05020102010507070707" pitchFamily="18" charset="2"/>
                <a:buNone/>
                <a:tabLst/>
                <a:defRPr/>
              </a:pPr>
              <a:t>100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7" name="Text Placeholder 24">
            <a:extLst>
              <a:ext uri="{FF2B5EF4-FFF2-40B4-BE49-F238E27FC236}">
                <a16:creationId xmlns:a16="http://schemas.microsoft.com/office/drawing/2014/main" id="{80AFA876-3A12-4DFC-969B-C18D8807731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751388" y="4659313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F588DA3-607E-4ACA-B72D-413DA60968B5}" type="datetime'''''''''2''''0''2''''''''''''''''''''''''''0'">
              <a:rPr kumimoji="0" lang="en-ZA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066925" y="4659313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A77D21A-1026-45B6-8343-96F28D64594E}" type="datetime'2''0''''1''''''''''''''''''8''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409950" y="4659313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54B4F766-BAE2-4FA9-9CAD-0A00A020C5A7}" type="datetime'''''''''''''''''''''''''''201''''9''''''''''''''''''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1" name="Text Placeholder 11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157413" y="2687638"/>
            <a:ext cx="282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75" tIns="0" rIns="2857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fld id="{7E2D60B9-DB8C-4BB3-A53E-1D99F143F2CF}" type="datetime'''''''''''''''''''''''''''''''''8''''''9'''"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17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01C16"/>
                </a:buClr>
                <a:buSzTx/>
                <a:buFontTx/>
                <a:buNone/>
                <a:tabLst/>
                <a:defRPr/>
              </a:pPr>
              <a:t>89</a:t>
            </a:fld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500438" y="268287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Symbol" panose="05050102010706020507" pitchFamily="18" charset="2"/>
              <a:buChar char="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57070"/>
              </a:buClr>
              <a:buSzTx/>
              <a:buFont typeface="Wingdings 2" panose="05020102010507070707" pitchFamily="18" charset="2"/>
              <a:buNone/>
              <a:tabLst/>
              <a:defRPr/>
            </a:pPr>
            <a:fld id="{A21D68D0-A88D-4D41-AFF0-8D994B661C42}" type="datetime'''''8''''''''''''''9'''''''''''''''''''''''"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757070"/>
                </a:buClr>
                <a:buSzTx/>
                <a:buFont typeface="Wingdings 2" panose="05020102010507070707" pitchFamily="18" charset="2"/>
                <a:buNone/>
                <a:tabLst/>
                <a:defRPr/>
              </a:pPr>
              <a:t>89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42" name="Text Placeholder 2">
            <a:extLst>
              <a:ext uri="{FF2B5EF4-FFF2-40B4-BE49-F238E27FC236}">
                <a16:creationId xmlns:a16="http://schemas.microsoft.com/office/drawing/2014/main" id="{4C3463F1-D894-4E07-A042-5F99F229CD7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786313" y="2481263"/>
            <a:ext cx="395288" cy="244475"/>
          </a:xfrm>
          <a:prstGeom prst="rect">
            <a:avLst/>
          </a:prstGeom>
          <a:ln>
            <a:noFill/>
          </a:ln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Symbol" panose="05050102010706020507" pitchFamily="18" charset="2"/>
              <a:buChar char="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57070"/>
              </a:buClr>
              <a:buSzTx/>
              <a:buFont typeface="Wingdings 2" panose="05020102010507070707" pitchFamily="18" charset="2"/>
              <a:buNone/>
              <a:tabLst/>
              <a:defRPr/>
            </a:pPr>
            <a:fld id="{D0DAE27C-CE93-4CB1-82E5-E38B71F9DE0A}" type="datetime'''''1''''0''''''''''''''''''''''''''''''''0'"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757070"/>
                </a:buClr>
                <a:buSzTx/>
                <a:buFont typeface="Wingdings 2" panose="05020102010507070707" pitchFamily="18" charset="2"/>
                <a:buNone/>
                <a:tabLst/>
                <a:defRPr/>
              </a:pPr>
              <a:t>100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78C1D470-339A-4702-865E-7612783C758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227888" y="4659312"/>
            <a:ext cx="881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38617D0-72F0-496C-BC2F-6E6633125931}" type="datetime'Y''TD'''' ''''30 S''''''''''''ep ''''''2''''''''021''''''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YTD 30 Sep 2021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AD3247A-B7A5-474E-8068-5EAD6D29AB6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470774" y="2144713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 typeface="Symbol" panose="05050102010706020507" pitchFamily="18" charset="2"/>
              <a:buChar char="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57070"/>
              </a:buClr>
              <a:buSzTx/>
              <a:buFont typeface="Wingdings 2" panose="05020102010507070707" pitchFamily="18" charset="2"/>
              <a:buNone/>
              <a:tabLst/>
              <a:defRPr/>
            </a:pPr>
            <a:fld id="{23706BB8-9D07-48DD-AFBD-CA896F655413}" type="datetime'''1''''''''''0''''0'''''''''''">
              <a:rPr kumimoji="0" lang="en-ZA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757070"/>
                </a:buClr>
                <a:buSzTx/>
                <a:buFont typeface="Wingdings 2" panose="05020102010507070707" pitchFamily="18" charset="2"/>
                <a:buNone/>
                <a:tabLst/>
                <a:defRPr/>
              </a:pPr>
              <a:t>100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788" y="5232400"/>
            <a:ext cx="1360488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equity, R bn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77788" y="5641975"/>
            <a:ext cx="140970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liability, R bn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77787" y="6070600"/>
            <a:ext cx="1746250" cy="277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Debt / Equity ratio (%)</a:t>
            </a:r>
            <a:r>
              <a:rPr kumimoji="0" lang="en-ZA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788" y="6326870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Excludes callable capital </a:t>
            </a:r>
            <a:endParaRPr kumimoji="0" lang="en-ZA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10650" y="2405063"/>
            <a:ext cx="29781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Debt/ equity ratio kept at prudential levels (140%)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Non-performing loans remain within acceptable limits but require careful 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 on rest of Africa assets book carries higher level of risk than South African 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055813" y="5232400"/>
            <a:ext cx="460375" cy="273050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34.3</a:t>
            </a:r>
          </a:p>
        </p:txBody>
      </p:sp>
      <p:sp>
        <p:nvSpPr>
          <p:cNvPr id="241" name="Oval 240"/>
          <p:cNvSpPr/>
          <p:nvPr/>
        </p:nvSpPr>
        <p:spPr>
          <a:xfrm>
            <a:off x="2055813" y="5641975"/>
            <a:ext cx="460375" cy="274638"/>
          </a:xfrm>
          <a:prstGeom prst="ellipse">
            <a:avLst/>
          </a:prstGeom>
          <a:solidFill>
            <a:srgbClr val="C0000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54.9</a:t>
            </a:r>
          </a:p>
        </p:txBody>
      </p:sp>
      <p:sp>
        <p:nvSpPr>
          <p:cNvPr id="242" name="Oval 241"/>
          <p:cNvSpPr/>
          <p:nvPr/>
        </p:nvSpPr>
        <p:spPr>
          <a:xfrm>
            <a:off x="2055813" y="6070600"/>
            <a:ext cx="460375" cy="273050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168</a:t>
            </a:r>
          </a:p>
        </p:txBody>
      </p:sp>
      <p:sp>
        <p:nvSpPr>
          <p:cNvPr id="243" name="Oval 242"/>
          <p:cNvSpPr/>
          <p:nvPr/>
        </p:nvSpPr>
        <p:spPr>
          <a:xfrm>
            <a:off x="3379687" y="5232400"/>
            <a:ext cx="460375" cy="27463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37.2</a:t>
            </a:r>
          </a:p>
        </p:txBody>
      </p:sp>
      <p:sp>
        <p:nvSpPr>
          <p:cNvPr id="244" name="Oval 243"/>
          <p:cNvSpPr/>
          <p:nvPr/>
        </p:nvSpPr>
        <p:spPr>
          <a:xfrm>
            <a:off x="3379687" y="5641975"/>
            <a:ext cx="460375" cy="274638"/>
          </a:xfrm>
          <a:prstGeom prst="ellipse">
            <a:avLst/>
          </a:prstGeom>
          <a:solidFill>
            <a:srgbClr val="C0000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52.3</a:t>
            </a:r>
          </a:p>
        </p:txBody>
      </p:sp>
      <p:sp>
        <p:nvSpPr>
          <p:cNvPr id="245" name="Oval 244"/>
          <p:cNvSpPr/>
          <p:nvPr/>
        </p:nvSpPr>
        <p:spPr>
          <a:xfrm>
            <a:off x="3379687" y="6070600"/>
            <a:ext cx="460375" cy="274638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138</a:t>
            </a:r>
          </a:p>
        </p:txBody>
      </p:sp>
      <p:sp>
        <p:nvSpPr>
          <p:cNvPr id="246" name="Oval 245"/>
          <p:cNvSpPr/>
          <p:nvPr/>
        </p:nvSpPr>
        <p:spPr>
          <a:xfrm>
            <a:off x="4739145" y="5232400"/>
            <a:ext cx="460375" cy="27463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37.6</a:t>
            </a:r>
          </a:p>
        </p:txBody>
      </p:sp>
      <p:sp>
        <p:nvSpPr>
          <p:cNvPr id="247" name="Oval 246"/>
          <p:cNvSpPr/>
          <p:nvPr/>
        </p:nvSpPr>
        <p:spPr>
          <a:xfrm>
            <a:off x="4739145" y="5641975"/>
            <a:ext cx="460375" cy="274638"/>
          </a:xfrm>
          <a:prstGeom prst="ellipse">
            <a:avLst/>
          </a:prstGeom>
          <a:solidFill>
            <a:srgbClr val="C0000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62.9</a:t>
            </a:r>
          </a:p>
        </p:txBody>
      </p:sp>
      <p:sp>
        <p:nvSpPr>
          <p:cNvPr id="248" name="Oval 247"/>
          <p:cNvSpPr/>
          <p:nvPr/>
        </p:nvSpPr>
        <p:spPr>
          <a:xfrm>
            <a:off x="4739145" y="6070600"/>
            <a:ext cx="460375" cy="274638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165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84386A1-4E4F-4E6A-9506-A6F5EB800088}"/>
              </a:ext>
            </a:extLst>
          </p:cNvPr>
          <p:cNvSpPr/>
          <p:nvPr/>
        </p:nvSpPr>
        <p:spPr>
          <a:xfrm>
            <a:off x="6075585" y="5232400"/>
            <a:ext cx="460375" cy="27463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39.2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91D0DA9-293B-45E2-A8A0-0B37B26301F9}"/>
              </a:ext>
            </a:extLst>
          </p:cNvPr>
          <p:cNvSpPr/>
          <p:nvPr/>
        </p:nvSpPr>
        <p:spPr>
          <a:xfrm>
            <a:off x="6075585" y="5641975"/>
            <a:ext cx="460375" cy="274638"/>
          </a:xfrm>
          <a:prstGeom prst="ellipse">
            <a:avLst/>
          </a:prstGeom>
          <a:solidFill>
            <a:srgbClr val="C0000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60.9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9BAFAD-5B14-4AB1-807C-2E334558E930}"/>
              </a:ext>
            </a:extLst>
          </p:cNvPr>
          <p:cNvSpPr/>
          <p:nvPr/>
        </p:nvSpPr>
        <p:spPr>
          <a:xfrm>
            <a:off x="6075585" y="6070600"/>
            <a:ext cx="460375" cy="274638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152.1</a:t>
            </a: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F0A5FC90-B384-4376-B092-8FB5D356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396915"/>
            <a:ext cx="9939130" cy="468000"/>
          </a:xfrm>
        </p:spPr>
        <p:txBody>
          <a:bodyPr vert="horz"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D.4 Performance report – assets</a:t>
            </a:r>
            <a:endParaRPr lang="en-ZA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5B04035-4DEB-48EF-95EE-5315FB0B5C82}"/>
              </a:ext>
            </a:extLst>
          </p:cNvPr>
          <p:cNvSpPr/>
          <p:nvPr/>
        </p:nvSpPr>
        <p:spPr>
          <a:xfrm>
            <a:off x="7439025" y="5230812"/>
            <a:ext cx="460375" cy="27463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41.3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8A16405-F650-4D1A-BECE-094D3A69862D}"/>
              </a:ext>
            </a:extLst>
          </p:cNvPr>
          <p:cNvSpPr/>
          <p:nvPr/>
        </p:nvSpPr>
        <p:spPr>
          <a:xfrm>
            <a:off x="7439025" y="5641975"/>
            <a:ext cx="460375" cy="274638"/>
          </a:xfrm>
          <a:prstGeom prst="ellipse">
            <a:avLst/>
          </a:prstGeom>
          <a:solidFill>
            <a:srgbClr val="C0000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91C2692-C7EA-48FF-8C48-6C29B5FBB617}"/>
              </a:ext>
            </a:extLst>
          </p:cNvPr>
          <p:cNvSpPr/>
          <p:nvPr/>
        </p:nvSpPr>
        <p:spPr>
          <a:xfrm>
            <a:off x="7470775" y="6070600"/>
            <a:ext cx="460375" cy="274638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139.6</a:t>
            </a: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F2261B50-09D1-4626-A3E7-1AEC6EC5A860}"/>
              </a:ext>
            </a:extLst>
          </p:cNvPr>
          <p:cNvSpPr txBox="1"/>
          <p:nvPr/>
        </p:nvSpPr>
        <p:spPr>
          <a:xfrm>
            <a:off x="8108951" y="1634451"/>
            <a:ext cx="25033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F497D"/>
              </a:buClr>
            </a:pPr>
            <a:r>
              <a:rPr lang="en-US" sz="1400" b="1" dirty="0">
                <a:solidFill>
                  <a:srgbClr val="0070C0"/>
                </a:solidFill>
              </a:rPr>
              <a:t>Non-performing loans</a:t>
            </a:r>
            <a:r>
              <a:rPr lang="en-US" sz="1400" b="1" dirty="0">
                <a:solidFill>
                  <a:srgbClr val="A25C0A"/>
                </a:solidFill>
              </a:rPr>
              <a:t>,</a:t>
            </a:r>
          </a:p>
          <a:p>
            <a:pPr>
              <a:buClr>
                <a:srgbClr val="1F497D"/>
              </a:buClr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Percent (%)</a:t>
            </a:r>
          </a:p>
        </p:txBody>
      </p:sp>
    </p:spTree>
    <p:extLst>
      <p:ext uri="{BB962C8B-B14F-4D97-AF65-F5344CB8AC3E}">
        <p14:creationId xmlns:p14="http://schemas.microsoft.com/office/powerpoint/2010/main" val="4237893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82201" y="6477001"/>
            <a:ext cx="232263" cy="267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88C7DB34-865D-4A81-BAD7-8F53737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396915"/>
            <a:ext cx="9939130" cy="468000"/>
          </a:xfrm>
        </p:spPr>
        <p:txBody>
          <a:bodyPr>
            <a:noAutofit/>
          </a:bodyPr>
          <a:lstStyle/>
          <a:p>
            <a:r>
              <a:rPr lang="en-ZA" sz="3000" dirty="0">
                <a:solidFill>
                  <a:srgbClr val="301C16"/>
                </a:solidFill>
                <a:latin typeface="Arial Rounded MT Bold" panose="020F0704030504030204" pitchFamily="34" charset="0"/>
              </a:rPr>
              <a:t>D.5 GREEN FUNDING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83EBD2F-82F0-4B5F-BE1A-9CCD46E92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83511"/>
              </p:ext>
            </p:extLst>
          </p:nvPr>
        </p:nvGraphicFramePr>
        <p:xfrm>
          <a:off x="7513980" y="4092311"/>
          <a:ext cx="3826969" cy="265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5FF260A-CBA7-48BB-B390-D1753527C117}"/>
              </a:ext>
            </a:extLst>
          </p:cNvPr>
          <p:cNvGraphicFramePr>
            <a:graphicFrameLocks noGrp="1"/>
          </p:cNvGraphicFramePr>
          <p:nvPr/>
        </p:nvGraphicFramePr>
        <p:xfrm>
          <a:off x="649355" y="3703138"/>
          <a:ext cx="5035825" cy="29787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9767">
                  <a:extLst>
                    <a:ext uri="{9D8B030D-6E8A-4147-A177-3AD203B41FA5}">
                      <a16:colId xmlns:a16="http://schemas.microsoft.com/office/drawing/2014/main" val="3469074371"/>
                    </a:ext>
                  </a:extLst>
                </a:gridCol>
                <a:gridCol w="3422673">
                  <a:extLst>
                    <a:ext uri="{9D8B030D-6E8A-4147-A177-3AD203B41FA5}">
                      <a16:colId xmlns:a16="http://schemas.microsoft.com/office/drawing/2014/main" val="1784374326"/>
                    </a:ext>
                  </a:extLst>
                </a:gridCol>
                <a:gridCol w="1193385">
                  <a:extLst>
                    <a:ext uri="{9D8B030D-6E8A-4147-A177-3AD203B41FA5}">
                      <a16:colId xmlns:a16="http://schemas.microsoft.com/office/drawing/2014/main" val="3691942489"/>
                    </a:ext>
                  </a:extLst>
                </a:gridCol>
              </a:tblGrid>
              <a:tr h="212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Facility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2264673080"/>
                  </a:ext>
                </a:extLst>
              </a:tr>
              <a:tr h="524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Green bond – private placement with Agence Française de Développement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€200 million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2350900404"/>
                  </a:ext>
                </a:extLst>
              </a:tr>
              <a:tr h="276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Development Bank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$300 million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1619304537"/>
                  </a:ext>
                </a:extLst>
              </a:tr>
              <a:tr h="313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European Investment Bank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€22 million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97513633"/>
                  </a:ext>
                </a:extLst>
              </a:tr>
              <a:tr h="291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European Investment Bank Kaxu CSP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$100 million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2767443226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Green Fund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R1,1 billion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3629411303"/>
                  </a:ext>
                </a:extLst>
              </a:tr>
              <a:tr h="346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Green Climate Fund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$157,5 million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2627849079"/>
                  </a:ext>
                </a:extLst>
              </a:tr>
              <a:tr h="346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Environmental Facility</a:t>
                      </a: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 million</a:t>
                      </a: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3500142512"/>
                  </a:ext>
                </a:extLst>
              </a:tr>
              <a:tr h="346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PIMCO</a:t>
                      </a:r>
                    </a:p>
                  </a:txBody>
                  <a:tcPr marL="36725" marR="36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$200 million</a:t>
                      </a:r>
                    </a:p>
                  </a:txBody>
                  <a:tcPr marL="36725" marR="36725" marT="0" marB="0"/>
                </a:tc>
                <a:extLst>
                  <a:ext uri="{0D108BD9-81ED-4DB2-BD59-A6C34878D82A}">
                    <a16:rowId xmlns:a16="http://schemas.microsoft.com/office/drawing/2014/main" val="3898300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1FD54AE-66B0-4958-BD44-765FF64E2EA2}"/>
              </a:ext>
            </a:extLst>
          </p:cNvPr>
          <p:cNvSpPr/>
          <p:nvPr/>
        </p:nvSpPr>
        <p:spPr>
          <a:xfrm>
            <a:off x="477078" y="1618979"/>
            <a:ext cx="55908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“Over the past 6 years the DBSA has raised $1,2 billion worth of green funding”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E5659-F958-4A08-B167-4EC0460189BB}"/>
              </a:ext>
            </a:extLst>
          </p:cNvPr>
          <p:cNvSpPr/>
          <p:nvPr/>
        </p:nvSpPr>
        <p:spPr>
          <a:xfrm>
            <a:off x="6334779" y="1367190"/>
            <a:ext cx="5590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 panose="020B0604020202020204" pitchFamily="34" charset="0"/>
                <a:ea typeface="+mn-ea"/>
                <a:cs typeface="+mn-cs"/>
              </a:rPr>
              <a:t>Renewable energy exposure – YTD 31 Jan 2022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Black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ED9FCA2-548D-40BE-B8B5-32492652A49E}"/>
              </a:ext>
            </a:extLst>
          </p:cNvPr>
          <p:cNvSpPr/>
          <p:nvPr/>
        </p:nvSpPr>
        <p:spPr>
          <a:xfrm>
            <a:off x="2849217" y="2928730"/>
            <a:ext cx="596347" cy="675863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C43E90F-30FC-4A94-9805-4A79C334A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37254"/>
              </p:ext>
            </p:extLst>
          </p:nvPr>
        </p:nvGraphicFramePr>
        <p:xfrm>
          <a:off x="6443641" y="1823213"/>
          <a:ext cx="5481981" cy="221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77">
                  <a:extLst>
                    <a:ext uri="{9D8B030D-6E8A-4147-A177-3AD203B41FA5}">
                      <a16:colId xmlns:a16="http://schemas.microsoft.com/office/drawing/2014/main" val="2535018853"/>
                    </a:ext>
                  </a:extLst>
                </a:gridCol>
                <a:gridCol w="1616214">
                  <a:extLst>
                    <a:ext uri="{9D8B030D-6E8A-4147-A177-3AD203B41FA5}">
                      <a16:colId xmlns:a16="http://schemas.microsoft.com/office/drawing/2014/main" val="3185659452"/>
                    </a:ext>
                  </a:extLst>
                </a:gridCol>
                <a:gridCol w="1370495">
                  <a:extLst>
                    <a:ext uri="{9D8B030D-6E8A-4147-A177-3AD203B41FA5}">
                      <a16:colId xmlns:a16="http://schemas.microsoft.com/office/drawing/2014/main" val="353074823"/>
                    </a:ext>
                  </a:extLst>
                </a:gridCol>
                <a:gridCol w="1370495">
                  <a:extLst>
                    <a:ext uri="{9D8B030D-6E8A-4147-A177-3AD203B41FA5}">
                      <a16:colId xmlns:a16="http://schemas.microsoft.com/office/drawing/2014/main" val="286282373"/>
                    </a:ext>
                  </a:extLst>
                </a:gridCol>
              </a:tblGrid>
              <a:tr h="368864">
                <a:tc>
                  <a:txBody>
                    <a:bodyPr/>
                    <a:lstStyle/>
                    <a:p>
                      <a:r>
                        <a:rPr lang="en-ZA" sz="1600" b="1" dirty="0"/>
                        <a:t>R million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sz="1600" b="1" dirty="0"/>
                        <a:t>Renewable Energy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49996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/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/>
                        <a:t>ROA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48150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r>
                        <a:rPr lang="en-ZA" sz="1400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2 721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2 721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77978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r>
                        <a:rPr lang="en-ZA" sz="1400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6 304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6 304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239040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r>
                        <a:rPr lang="en-ZA" sz="1400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4 732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/>
                        <a:t>4 732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7029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r>
                        <a:rPr lang="en-ZA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/>
                        <a:t>13 757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/>
                        <a:t>13 757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18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68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82201" y="6477001"/>
            <a:ext cx="232263" cy="267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88C7DB34-865D-4A81-BAD7-8F53737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396915"/>
            <a:ext cx="9939130" cy="468000"/>
          </a:xfrm>
        </p:spPr>
        <p:txBody>
          <a:bodyPr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D.6 JUST TRANSITION</a:t>
            </a:r>
            <a:endParaRPr lang="en-ZA" sz="30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8DED1-2D82-4FB1-8560-84825FC8F57F}"/>
              </a:ext>
            </a:extLst>
          </p:cNvPr>
          <p:cNvSpPr/>
          <p:nvPr/>
        </p:nvSpPr>
        <p:spPr>
          <a:xfrm>
            <a:off x="1689281" y="1296265"/>
            <a:ext cx="881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Towards an integrated sustainable development approach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30E5A-CF33-42FF-805B-509F86F40065}"/>
              </a:ext>
            </a:extLst>
          </p:cNvPr>
          <p:cNvSpPr/>
          <p:nvPr/>
        </p:nvSpPr>
        <p:spPr>
          <a:xfrm>
            <a:off x="6185920" y="1930941"/>
            <a:ext cx="591024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Key actions in developing just transition pathway</a:t>
            </a: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E65A8-B73D-484D-8633-00E25B351F08}"/>
              </a:ext>
            </a:extLst>
          </p:cNvPr>
          <p:cNvSpPr/>
          <p:nvPr/>
        </p:nvSpPr>
        <p:spPr>
          <a:xfrm>
            <a:off x="56077" y="1930941"/>
            <a:ext cx="591024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Integrated Just Transition Investment Framework</a:t>
            </a: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52E58-DCCF-47A3-AC12-29F170531AFB}"/>
              </a:ext>
            </a:extLst>
          </p:cNvPr>
          <p:cNvGrpSpPr/>
          <p:nvPr/>
        </p:nvGrpSpPr>
        <p:grpSpPr>
          <a:xfrm>
            <a:off x="172652" y="2770139"/>
            <a:ext cx="5665169" cy="3452067"/>
            <a:chOff x="563719" y="1171323"/>
            <a:chExt cx="11070989" cy="46065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C3D8778-A849-412C-A9C5-95197788ABDE}"/>
                </a:ext>
              </a:extLst>
            </p:cNvPr>
            <p:cNvGrpSpPr/>
            <p:nvPr/>
          </p:nvGrpSpPr>
          <p:grpSpPr>
            <a:xfrm>
              <a:off x="563719" y="1171323"/>
              <a:ext cx="11070989" cy="1456169"/>
              <a:chOff x="0" y="1399025"/>
              <a:chExt cx="11745798" cy="1759430"/>
            </a:xfrm>
          </p:grpSpPr>
          <p:sp>
            <p:nvSpPr>
              <p:cNvPr id="22" name="Trapezoid 7">
                <a:extLst>
                  <a:ext uri="{FF2B5EF4-FFF2-40B4-BE49-F238E27FC236}">
                    <a16:creationId xmlns:a16="http://schemas.microsoft.com/office/drawing/2014/main" id="{6297D5CB-82FE-49EC-9726-4B07BA74C76C}"/>
                  </a:ext>
                </a:extLst>
              </p:cNvPr>
              <p:cNvSpPr/>
              <p:nvPr/>
            </p:nvSpPr>
            <p:spPr>
              <a:xfrm>
                <a:off x="0" y="2011270"/>
                <a:ext cx="11745798" cy="1086393"/>
              </a:xfrm>
              <a:custGeom>
                <a:avLst/>
                <a:gdLst>
                  <a:gd name="connsiteX0" fmla="*/ 0 w 12192000"/>
                  <a:gd name="connsiteY0" fmla="*/ 1120580 h 1120580"/>
                  <a:gd name="connsiteX1" fmla="*/ 5237972 w 12192000"/>
                  <a:gd name="connsiteY1" fmla="*/ 0 h 1120580"/>
                  <a:gd name="connsiteX2" fmla="*/ 6954028 w 12192000"/>
                  <a:gd name="connsiteY2" fmla="*/ 0 h 1120580"/>
                  <a:gd name="connsiteX3" fmla="*/ 12192000 w 12192000"/>
                  <a:gd name="connsiteY3" fmla="*/ 1120580 h 1120580"/>
                  <a:gd name="connsiteX4" fmla="*/ 0 w 12192000"/>
                  <a:gd name="connsiteY4" fmla="*/ 1120580 h 1120580"/>
                  <a:gd name="connsiteX0" fmla="*/ 0 w 12192000"/>
                  <a:gd name="connsiteY0" fmla="*/ 1120580 h 1120580"/>
                  <a:gd name="connsiteX1" fmla="*/ 4975213 w 12192000"/>
                  <a:gd name="connsiteY1" fmla="*/ 21021 h 1120580"/>
                  <a:gd name="connsiteX2" fmla="*/ 6954028 w 12192000"/>
                  <a:gd name="connsiteY2" fmla="*/ 0 h 1120580"/>
                  <a:gd name="connsiteX3" fmla="*/ 12192000 w 12192000"/>
                  <a:gd name="connsiteY3" fmla="*/ 1120580 h 1120580"/>
                  <a:gd name="connsiteX4" fmla="*/ 0 w 12192000"/>
                  <a:gd name="connsiteY4" fmla="*/ 1120580 h 1120580"/>
                  <a:gd name="connsiteX0" fmla="*/ 0 w 12192000"/>
                  <a:gd name="connsiteY0" fmla="*/ 1120580 h 1120580"/>
                  <a:gd name="connsiteX1" fmla="*/ 4975213 w 12192000"/>
                  <a:gd name="connsiteY1" fmla="*/ 21021 h 1120580"/>
                  <a:gd name="connsiteX2" fmla="*/ 7206276 w 12192000"/>
                  <a:gd name="connsiteY2" fmla="*/ 0 h 1120580"/>
                  <a:gd name="connsiteX3" fmla="*/ 12192000 w 12192000"/>
                  <a:gd name="connsiteY3" fmla="*/ 1120580 h 1120580"/>
                  <a:gd name="connsiteX4" fmla="*/ 0 w 12192000"/>
                  <a:gd name="connsiteY4" fmla="*/ 1120580 h 1120580"/>
                  <a:gd name="connsiteX0" fmla="*/ 0 w 12192000"/>
                  <a:gd name="connsiteY0" fmla="*/ 1137266 h 1137266"/>
                  <a:gd name="connsiteX1" fmla="*/ 4554463 w 12192000"/>
                  <a:gd name="connsiteY1" fmla="*/ 0 h 1137266"/>
                  <a:gd name="connsiteX2" fmla="*/ 7206276 w 12192000"/>
                  <a:gd name="connsiteY2" fmla="*/ 16686 h 1137266"/>
                  <a:gd name="connsiteX3" fmla="*/ 12192000 w 12192000"/>
                  <a:gd name="connsiteY3" fmla="*/ 1137266 h 1137266"/>
                  <a:gd name="connsiteX4" fmla="*/ 0 w 12192000"/>
                  <a:gd name="connsiteY4" fmla="*/ 1137266 h 113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1137266">
                    <a:moveTo>
                      <a:pt x="0" y="1137266"/>
                    </a:moveTo>
                    <a:lnTo>
                      <a:pt x="4554463" y="0"/>
                    </a:lnTo>
                    <a:lnTo>
                      <a:pt x="7206276" y="16686"/>
                    </a:lnTo>
                    <a:lnTo>
                      <a:pt x="12192000" y="1137266"/>
                    </a:lnTo>
                    <a:lnTo>
                      <a:pt x="0" y="11372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  <a:alpha val="33000"/>
                    </a:schemeClr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AE2ED70-2BD2-438E-A317-FA9FC5E7FD28}"/>
                  </a:ext>
                </a:extLst>
              </p:cNvPr>
              <p:cNvGrpSpPr/>
              <p:nvPr/>
            </p:nvGrpSpPr>
            <p:grpSpPr>
              <a:xfrm>
                <a:off x="1137739" y="1404993"/>
                <a:ext cx="8922473" cy="1530815"/>
                <a:chOff x="503011" y="1411041"/>
                <a:chExt cx="8899984" cy="1786133"/>
              </a:xfrm>
            </p:grpSpPr>
            <p:sp>
              <p:nvSpPr>
                <p:cNvPr id="29" name="Line 9">
                  <a:extLst>
                    <a:ext uri="{FF2B5EF4-FFF2-40B4-BE49-F238E27FC236}">
                      <a16:creationId xmlns:a16="http://schemas.microsoft.com/office/drawing/2014/main" id="{0D737441-A6FF-4323-8F88-C0E27BB3B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53864" y="2103904"/>
                  <a:ext cx="1774500" cy="1093270"/>
                </a:xfrm>
                <a:prstGeom prst="line">
                  <a:avLst/>
                </a:prstGeom>
                <a:noFill/>
                <a:ln w="6350">
                  <a:solidFill>
                    <a:schemeClr val="bg2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47886" tIns="47886" rIns="47886" bIns="47886" anchor="ctr" anchorCtr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55B3799-2390-4AE1-B545-2B77CD502243}"/>
                    </a:ext>
                  </a:extLst>
                </p:cNvPr>
                <p:cNvGrpSpPr/>
                <p:nvPr/>
              </p:nvGrpSpPr>
              <p:grpSpPr>
                <a:xfrm>
                  <a:off x="503011" y="1411041"/>
                  <a:ext cx="8899984" cy="1746754"/>
                  <a:chOff x="503011" y="1411041"/>
                  <a:chExt cx="8899984" cy="1746754"/>
                </a:xfrm>
              </p:grpSpPr>
              <p:sp>
                <p:nvSpPr>
                  <p:cNvPr id="31" name="Arc 3">
                    <a:extLst>
                      <a:ext uri="{FF2B5EF4-FFF2-40B4-BE49-F238E27FC236}">
                        <a16:creationId xmlns:a16="http://schemas.microsoft.com/office/drawing/2014/main" id="{7731ED96-2DE6-4D9E-BCDB-DD7E053AF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2093" y="1411041"/>
                    <a:ext cx="2390442" cy="672086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200"/>
                      <a:gd name="T1" fmla="*/ 21546 h 21600"/>
                      <a:gd name="T2" fmla="*/ 43200 w 43200"/>
                      <a:gd name="T3" fmla="*/ 21600 h 21600"/>
                      <a:gd name="T4" fmla="*/ 21600 w 432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0" y="21546"/>
                        </a:moveTo>
                        <a:cubicBezTo>
                          <a:pt x="29" y="9637"/>
                          <a:pt x="9691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</a:path>
                      <a:path w="43200" h="21600" stroke="0" extrusionOk="0">
                        <a:moveTo>
                          <a:pt x="0" y="21546"/>
                        </a:moveTo>
                        <a:cubicBezTo>
                          <a:pt x="29" y="9637"/>
                          <a:pt x="9691" y="-1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ap="rnd">
                    <a:solidFill>
                      <a:schemeClr val="bg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377054" tIns="377054" rIns="377054" bIns="75410" anchor="ctr" anchorCtr="1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2" name="Line 4">
                    <a:extLst>
                      <a:ext uri="{FF2B5EF4-FFF2-40B4-BE49-F238E27FC236}">
                        <a16:creationId xmlns:a16="http://schemas.microsoft.com/office/drawing/2014/main" id="{E682C387-7751-4D82-B38A-07C3CE0D3A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3011" y="2097783"/>
                    <a:ext cx="8899984" cy="0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lIns="47886" tIns="47886" rIns="47886" bIns="47886" anchor="ctr" anchorCtr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grpSp>
                <p:nvGrpSpPr>
                  <p:cNvPr id="33" name="Group 5">
                    <a:extLst>
                      <a:ext uri="{FF2B5EF4-FFF2-40B4-BE49-F238E27FC236}">
                        <a16:creationId xmlns:a16="http://schemas.microsoft.com/office/drawing/2014/main" id="{35AD97A9-9420-4BEC-A603-19CA4EA9F2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59235" y="2099411"/>
                    <a:ext cx="7787424" cy="1058384"/>
                    <a:chOff x="660" y="1356"/>
                    <a:chExt cx="4878" cy="998"/>
                  </a:xfrm>
                </p:grpSpPr>
                <p:sp>
                  <p:nvSpPr>
                    <p:cNvPr id="46" name="Line 6">
                      <a:extLst>
                        <a:ext uri="{FF2B5EF4-FFF2-40B4-BE49-F238E27FC236}">
                          <a16:creationId xmlns:a16="http://schemas.microsoft.com/office/drawing/2014/main" id="{64601CEA-B9E1-4F26-A706-CA8C513D3B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60" y="1356"/>
                      <a:ext cx="2448" cy="98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>
                          <a:lumMod val="7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45720" rIns="45720" anchor="ctr" anchorCtr="1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7" name="Line 7">
                      <a:extLst>
                        <a:ext uri="{FF2B5EF4-FFF2-40B4-BE49-F238E27FC236}">
                          <a16:creationId xmlns:a16="http://schemas.microsoft.com/office/drawing/2014/main" id="{24218EA1-C445-4484-BD10-BF954A0B2F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95" y="1363"/>
                      <a:ext cx="2443" cy="9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>
                          <a:lumMod val="7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45720" rIns="45720" anchor="ctr" anchorCtr="1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sp>
                <p:nvSpPr>
                  <p:cNvPr id="34" name="Line 8">
                    <a:extLst>
                      <a:ext uri="{FF2B5EF4-FFF2-40B4-BE49-F238E27FC236}">
                        <a16:creationId xmlns:a16="http://schemas.microsoft.com/office/drawing/2014/main" id="{ECD9170E-D98B-4F82-8EF6-024D370597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5183" y="2105893"/>
                    <a:ext cx="1547823" cy="103969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lIns="47886" tIns="47886" rIns="47886" bIns="47886" anchor="ctr" anchorCtr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5" name="Arc 10">
                    <a:extLst>
                      <a:ext uri="{FF2B5EF4-FFF2-40B4-BE49-F238E27FC236}">
                        <a16:creationId xmlns:a16="http://schemas.microsoft.com/office/drawing/2014/main" id="{60A81334-FA5A-4174-BAE7-015E3667E4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1204" y="2097783"/>
                    <a:ext cx="3606575" cy="204366"/>
                  </a:xfrm>
                  <a:custGeom>
                    <a:avLst/>
                    <a:gdLst>
                      <a:gd name="G0" fmla="+- 21600 0 0"/>
                      <a:gd name="G1" fmla="+- 460 0 0"/>
                      <a:gd name="G2" fmla="+- 21600 0 0"/>
                      <a:gd name="T0" fmla="*/ 43195 w 43200"/>
                      <a:gd name="T1" fmla="*/ 0 h 22060"/>
                      <a:gd name="T2" fmla="*/ 5 w 43200"/>
                      <a:gd name="T3" fmla="*/ 1 h 22060"/>
                      <a:gd name="T4" fmla="*/ 21600 w 43200"/>
                      <a:gd name="T5" fmla="*/ 460 h 22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2060" fill="none" extrusionOk="0">
                        <a:moveTo>
                          <a:pt x="43195" y="-1"/>
                        </a:moveTo>
                        <a:cubicBezTo>
                          <a:pt x="43198" y="153"/>
                          <a:pt x="43200" y="306"/>
                          <a:pt x="43200" y="460"/>
                        </a:cubicBezTo>
                        <a:cubicBezTo>
                          <a:pt x="43200" y="12389"/>
                          <a:pt x="33529" y="22060"/>
                          <a:pt x="21600" y="22060"/>
                        </a:cubicBezTo>
                        <a:cubicBezTo>
                          <a:pt x="9670" y="22060"/>
                          <a:pt x="0" y="12389"/>
                          <a:pt x="0" y="460"/>
                        </a:cubicBezTo>
                        <a:cubicBezTo>
                          <a:pt x="-1" y="306"/>
                          <a:pt x="1" y="153"/>
                          <a:pt x="4" y="0"/>
                        </a:cubicBezTo>
                      </a:path>
                      <a:path w="43200" h="22060" stroke="0" extrusionOk="0">
                        <a:moveTo>
                          <a:pt x="43195" y="-1"/>
                        </a:moveTo>
                        <a:cubicBezTo>
                          <a:pt x="43198" y="153"/>
                          <a:pt x="43200" y="306"/>
                          <a:pt x="43200" y="460"/>
                        </a:cubicBezTo>
                        <a:cubicBezTo>
                          <a:pt x="43200" y="12389"/>
                          <a:pt x="33529" y="22060"/>
                          <a:pt x="21600" y="22060"/>
                        </a:cubicBezTo>
                        <a:cubicBezTo>
                          <a:pt x="9670" y="22060"/>
                          <a:pt x="0" y="12389"/>
                          <a:pt x="0" y="460"/>
                        </a:cubicBezTo>
                        <a:cubicBezTo>
                          <a:pt x="-1" y="306"/>
                          <a:pt x="1" y="153"/>
                          <a:pt x="4" y="0"/>
                        </a:cubicBezTo>
                        <a:lnTo>
                          <a:pt x="21600" y="460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chemeClr val="bg2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lIns="47886" tIns="47886" rIns="47886" bIns="47886" anchor="ctr" anchorCtr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6" name="Arc 11">
                    <a:extLst>
                      <a:ext uri="{FF2B5EF4-FFF2-40B4-BE49-F238E27FC236}">
                        <a16:creationId xmlns:a16="http://schemas.microsoft.com/office/drawing/2014/main" id="{8FD8A02C-4550-4BF1-A8C7-971AB69D4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9258" y="2105898"/>
                    <a:ext cx="7819143" cy="533622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43200 w 43200"/>
                      <a:gd name="T1" fmla="*/ 0 h 21600"/>
                      <a:gd name="T2" fmla="*/ 0 w 43200"/>
                      <a:gd name="T3" fmla="*/ 0 h 21600"/>
                      <a:gd name="T4" fmla="*/ 21600 w 43200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1600" fill="none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43200" h="21600" stroke="0" extrusionOk="0">
                        <a:moveTo>
                          <a:pt x="43200" y="0"/>
                        </a:moveTo>
                        <a:cubicBezTo>
                          <a:pt x="43200" y="11929"/>
                          <a:pt x="33529" y="21600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chemeClr val="bg2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lIns="47886" tIns="47886" rIns="47886" bIns="47886" anchor="ctr" anchorCtr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7" name="Freeform 12">
                    <a:extLst>
                      <a:ext uri="{FF2B5EF4-FFF2-40B4-BE49-F238E27FC236}">
                        <a16:creationId xmlns:a16="http://schemas.microsoft.com/office/drawing/2014/main" id="{95A27F8C-1A7A-4F09-9BCC-FB95FB0569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0517" y="2334594"/>
                    <a:ext cx="818545" cy="222208"/>
                  </a:xfrm>
                  <a:custGeom>
                    <a:avLst/>
                    <a:gdLst/>
                    <a:ahLst/>
                    <a:cxnLst>
                      <a:cxn ang="0">
                        <a:pos x="51" y="208"/>
                      </a:cxn>
                      <a:cxn ang="0">
                        <a:pos x="467" y="208"/>
                      </a:cxn>
                      <a:cxn ang="0">
                        <a:pos x="346" y="40"/>
                      </a:cxn>
                      <a:cxn ang="0">
                        <a:pos x="511" y="40"/>
                      </a:cxn>
                      <a:cxn ang="0">
                        <a:pos x="268" y="0"/>
                      </a:cxn>
                      <a:cxn ang="0">
                        <a:pos x="0" y="40"/>
                      </a:cxn>
                      <a:cxn ang="0">
                        <a:pos x="164" y="40"/>
                      </a:cxn>
                      <a:cxn ang="0">
                        <a:pos x="51" y="208"/>
                      </a:cxn>
                    </a:cxnLst>
                    <a:rect l="0" t="0" r="r" b="b"/>
                    <a:pathLst>
                      <a:path w="512" h="209">
                        <a:moveTo>
                          <a:pt x="51" y="208"/>
                        </a:moveTo>
                        <a:lnTo>
                          <a:pt x="467" y="208"/>
                        </a:lnTo>
                        <a:lnTo>
                          <a:pt x="346" y="40"/>
                        </a:lnTo>
                        <a:lnTo>
                          <a:pt x="511" y="40"/>
                        </a:lnTo>
                        <a:lnTo>
                          <a:pt x="268" y="0"/>
                        </a:lnTo>
                        <a:lnTo>
                          <a:pt x="0" y="40"/>
                        </a:lnTo>
                        <a:lnTo>
                          <a:pt x="164" y="40"/>
                        </a:lnTo>
                        <a:lnTo>
                          <a:pt x="51" y="208"/>
                        </a:lnTo>
                      </a:path>
                    </a:pathLst>
                  </a:custGeom>
                  <a:solidFill>
                    <a:schemeClr val="tx2"/>
                  </a:solidFill>
                  <a:ln w="6350" cap="rnd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47886" tIns="47886" rIns="47886" bIns="47886" anchor="ctr" anchorCtr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8" name="Freeform 13">
                    <a:extLst>
                      <a:ext uri="{FF2B5EF4-FFF2-40B4-BE49-F238E27FC236}">
                        <a16:creationId xmlns:a16="http://schemas.microsoft.com/office/drawing/2014/main" id="{56CDF3EF-0B07-4119-86F6-DA1F606FB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3971" y="2334594"/>
                    <a:ext cx="1340877" cy="212476"/>
                  </a:xfrm>
                  <a:custGeom>
                    <a:avLst/>
                    <a:gdLst/>
                    <a:ahLst/>
                    <a:cxnLst>
                      <a:cxn ang="0">
                        <a:pos x="311" y="200"/>
                      </a:cxn>
                      <a:cxn ang="0">
                        <a:pos x="0" y="168"/>
                      </a:cxn>
                      <a:cxn ang="0">
                        <a:pos x="398" y="40"/>
                      </a:cxn>
                      <a:cxn ang="0">
                        <a:pos x="207" y="40"/>
                      </a:cxn>
                      <a:cxn ang="0">
                        <a:pos x="623" y="0"/>
                      </a:cxn>
                      <a:cxn ang="0">
                        <a:pos x="839" y="40"/>
                      </a:cxn>
                      <a:cxn ang="0">
                        <a:pos x="649" y="40"/>
                      </a:cxn>
                      <a:cxn ang="0">
                        <a:pos x="311" y="200"/>
                      </a:cxn>
                    </a:cxnLst>
                    <a:rect l="0" t="0" r="r" b="b"/>
                    <a:pathLst>
                      <a:path w="840" h="201">
                        <a:moveTo>
                          <a:pt x="311" y="200"/>
                        </a:moveTo>
                        <a:lnTo>
                          <a:pt x="0" y="168"/>
                        </a:lnTo>
                        <a:lnTo>
                          <a:pt x="398" y="40"/>
                        </a:lnTo>
                        <a:lnTo>
                          <a:pt x="207" y="40"/>
                        </a:lnTo>
                        <a:lnTo>
                          <a:pt x="623" y="0"/>
                        </a:lnTo>
                        <a:lnTo>
                          <a:pt x="839" y="40"/>
                        </a:lnTo>
                        <a:lnTo>
                          <a:pt x="649" y="40"/>
                        </a:lnTo>
                        <a:lnTo>
                          <a:pt x="311" y="200"/>
                        </a:lnTo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6350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 lIns="47886" tIns="47886" rIns="47886" bIns="47886" anchor="ctr" anchorCtr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9" name="Freeform 14">
                    <a:extLst>
                      <a:ext uri="{FF2B5EF4-FFF2-40B4-BE49-F238E27FC236}">
                        <a16:creationId xmlns:a16="http://schemas.microsoft.com/office/drawing/2014/main" id="{0A196ED4-FA42-4269-87DB-A7331F8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6904" y="2334594"/>
                    <a:ext cx="1340877" cy="212476"/>
                  </a:xfrm>
                  <a:custGeom>
                    <a:avLst/>
                    <a:gdLst/>
                    <a:ahLst/>
                    <a:cxnLst>
                      <a:cxn ang="0">
                        <a:pos x="527" y="200"/>
                      </a:cxn>
                      <a:cxn ang="0">
                        <a:pos x="839" y="168"/>
                      </a:cxn>
                      <a:cxn ang="0">
                        <a:pos x="440" y="40"/>
                      </a:cxn>
                      <a:cxn ang="0">
                        <a:pos x="622" y="40"/>
                      </a:cxn>
                      <a:cxn ang="0">
                        <a:pos x="215" y="0"/>
                      </a:cxn>
                      <a:cxn ang="0">
                        <a:pos x="0" y="40"/>
                      </a:cxn>
                      <a:cxn ang="0">
                        <a:pos x="189" y="40"/>
                      </a:cxn>
                      <a:cxn ang="0">
                        <a:pos x="527" y="200"/>
                      </a:cxn>
                    </a:cxnLst>
                    <a:rect l="0" t="0" r="r" b="b"/>
                    <a:pathLst>
                      <a:path w="840" h="201">
                        <a:moveTo>
                          <a:pt x="527" y="200"/>
                        </a:moveTo>
                        <a:lnTo>
                          <a:pt x="839" y="168"/>
                        </a:lnTo>
                        <a:lnTo>
                          <a:pt x="440" y="40"/>
                        </a:lnTo>
                        <a:lnTo>
                          <a:pt x="622" y="40"/>
                        </a:lnTo>
                        <a:lnTo>
                          <a:pt x="215" y="0"/>
                        </a:lnTo>
                        <a:lnTo>
                          <a:pt x="0" y="40"/>
                        </a:lnTo>
                        <a:lnTo>
                          <a:pt x="189" y="40"/>
                        </a:lnTo>
                        <a:lnTo>
                          <a:pt x="527" y="200"/>
                        </a:lnTo>
                      </a:path>
                    </a:pathLst>
                  </a:custGeom>
                  <a:solidFill>
                    <a:schemeClr val="tx2">
                      <a:alpha val="50000"/>
                    </a:schemeClr>
                  </a:solidFill>
                  <a:ln w="6350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 lIns="47886" tIns="47886" rIns="47886" bIns="47886" anchor="ctr" anchorCtr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grpSp>
                <p:nvGrpSpPr>
                  <p:cNvPr id="40" name="Group 15">
                    <a:extLst>
                      <a:ext uri="{FF2B5EF4-FFF2-40B4-BE49-F238E27FC236}">
                        <a16:creationId xmlns:a16="http://schemas.microsoft.com/office/drawing/2014/main" id="{0B65E73A-DF57-4E1D-BBF2-D8B581FE12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0846" y="2097796"/>
                    <a:ext cx="8703639" cy="212881"/>
                    <a:chOff x="355" y="1355"/>
                    <a:chExt cx="5451" cy="200"/>
                  </a:xfrm>
                </p:grpSpPr>
                <p:sp>
                  <p:nvSpPr>
                    <p:cNvPr id="44" name="Line 16">
                      <a:extLst>
                        <a:ext uri="{FF2B5EF4-FFF2-40B4-BE49-F238E27FC236}">
                          <a16:creationId xmlns:a16="http://schemas.microsoft.com/office/drawing/2014/main" id="{B510F504-FD07-4C73-9A55-3AC9BE6CFC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5" y="1355"/>
                      <a:ext cx="2762" cy="9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>
                          <a:lumMod val="7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45720" rIns="45720" anchor="ctr" anchorCtr="1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5" name="Line 17">
                      <a:extLst>
                        <a:ext uri="{FF2B5EF4-FFF2-40B4-BE49-F238E27FC236}">
                          <a16:creationId xmlns:a16="http://schemas.microsoft.com/office/drawing/2014/main" id="{95FC3EDC-A32F-4759-956E-CD7B647FB3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99" y="1355"/>
                      <a:ext cx="2707" cy="200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>
                          <a:lumMod val="7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45720" rIns="45720" anchor="ctr" anchorCtr="1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41" name="Group 18">
                    <a:extLst>
                      <a:ext uri="{FF2B5EF4-FFF2-40B4-BE49-F238E27FC236}">
                        <a16:creationId xmlns:a16="http://schemas.microsoft.com/office/drawing/2014/main" id="{C8C88B75-4AAA-4E32-99F6-7E24699F30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6066" y="2097788"/>
                    <a:ext cx="8342985" cy="493908"/>
                    <a:chOff x="539" y="1355"/>
                    <a:chExt cx="5226" cy="466"/>
                  </a:xfrm>
                </p:grpSpPr>
                <p:sp>
                  <p:nvSpPr>
                    <p:cNvPr id="42" name="Line 19">
                      <a:extLst>
                        <a:ext uri="{FF2B5EF4-FFF2-40B4-BE49-F238E27FC236}">
                          <a16:creationId xmlns:a16="http://schemas.microsoft.com/office/drawing/2014/main" id="{CB08BBB9-D96D-457E-B447-FDBC03A186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9" y="1355"/>
                      <a:ext cx="2578" cy="466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>
                          <a:lumMod val="7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45720" rIns="45720" anchor="ctr" anchorCtr="1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43" name="Line 20">
                      <a:extLst>
                        <a:ext uri="{FF2B5EF4-FFF2-40B4-BE49-F238E27FC236}">
                          <a16:creationId xmlns:a16="http://schemas.microsoft.com/office/drawing/2014/main" id="{6B060CE3-5B43-428B-9193-F64F6D87A2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99" y="1355"/>
                      <a:ext cx="2666" cy="4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chemeClr val="bg2">
                          <a:lumMod val="7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45720" rIns="45720" anchor="ctr" anchorCtr="1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3DAA83D-BEC9-4553-9786-76E04262B4FB}"/>
                  </a:ext>
                </a:extLst>
              </p:cNvPr>
              <p:cNvSpPr/>
              <p:nvPr/>
            </p:nvSpPr>
            <p:spPr>
              <a:xfrm>
                <a:off x="4732232" y="1399025"/>
                <a:ext cx="1824658" cy="744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2030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3CA683-D979-41DD-800B-41C4FEAD551B}"/>
                  </a:ext>
                </a:extLst>
              </p:cNvPr>
              <p:cNvSpPr txBox="1"/>
              <p:nvPr/>
            </p:nvSpPr>
            <p:spPr>
              <a:xfrm>
                <a:off x="2457560" y="2675298"/>
                <a:ext cx="2328350" cy="22633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Stated Policy Scenario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1A841C-E7F4-438A-82EC-EC827E32F2A8}"/>
                  </a:ext>
                </a:extLst>
              </p:cNvPr>
              <p:cNvSpPr txBox="1"/>
              <p:nvPr/>
            </p:nvSpPr>
            <p:spPr>
              <a:xfrm>
                <a:off x="5269874" y="2648314"/>
                <a:ext cx="1280165" cy="39162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Africa Case 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554B27-ECE9-41BA-B9DB-AA6B412FEA2A}"/>
                  </a:ext>
                </a:extLst>
              </p:cNvPr>
              <p:cNvSpPr txBox="1"/>
              <p:nvPr/>
            </p:nvSpPr>
            <p:spPr>
              <a:xfrm>
                <a:off x="7214435" y="2548444"/>
                <a:ext cx="2429516" cy="61001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Sustainable Development Scenario  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D92133-5D3E-4FBF-9EF7-861315869CD3}"/>
                  </a:ext>
                </a:extLst>
              </p:cNvPr>
              <p:cNvSpPr txBox="1"/>
              <p:nvPr/>
            </p:nvSpPr>
            <p:spPr>
              <a:xfrm>
                <a:off x="707302" y="2490955"/>
                <a:ext cx="1551284" cy="2851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Current Policies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C77701E-8A37-4AE7-B31D-36817D2CF9A2}"/>
                </a:ext>
              </a:extLst>
            </p:cNvPr>
            <p:cNvGrpSpPr/>
            <p:nvPr/>
          </p:nvGrpSpPr>
          <p:grpSpPr>
            <a:xfrm>
              <a:off x="963784" y="2888956"/>
              <a:ext cx="10331684" cy="2888891"/>
              <a:chOff x="856804" y="2027860"/>
              <a:chExt cx="7654852" cy="3296997"/>
            </a:xfrm>
          </p:grpSpPr>
          <p:sp>
            <p:nvSpPr>
              <p:cNvPr id="49" name="Rectangle 7">
                <a:extLst>
                  <a:ext uri="{FF2B5EF4-FFF2-40B4-BE49-F238E27FC236}">
                    <a16:creationId xmlns:a16="http://schemas.microsoft.com/office/drawing/2014/main" id="{F840BE12-3384-4C02-8B7E-0C1844413F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683543" y="2027863"/>
                <a:ext cx="2828113" cy="14403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algn="ctr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89984" tIns="89984" rIns="89984" bIns="89984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28A"/>
                  </a:buClr>
                  <a:buSzTx/>
                  <a:buFont typeface="Times" panose="02020603050405020304" pitchFamily="18" charset="0"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Energy Technology Maturity &amp; Deployment Levers</a:t>
                </a:r>
              </a:p>
            </p:txBody>
          </p:sp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F6C54F35-30DA-42F1-BDFE-E80C52E4EF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56804" y="2027860"/>
                <a:ext cx="2535087" cy="144034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algn="ctr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89984" tIns="89984" rIns="89984" bIns="89984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28A"/>
                  </a:buClr>
                  <a:buSzTx/>
                  <a:buFont typeface="Times" panose="02020603050405020304" pitchFamily="18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Country Resource Quality &amp; Enabling Market Environment</a:t>
                </a:r>
                <a:endPara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E68317D5-BF89-4518-B5A2-61AB0C52D2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661585" y="4535590"/>
                <a:ext cx="2850071" cy="7675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algn="ctr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89984" tIns="89984" rIns="89984" bIns="89984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28A"/>
                  </a:buClr>
                  <a:buSzTx/>
                  <a:buFont typeface="Times" panose="02020603050405020304" pitchFamily="18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</a:t>
                </a: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trategic Positioning &amp; Portfolio Focus</a:t>
                </a:r>
              </a:p>
            </p:txBody>
          </p:sp>
          <p:sp>
            <p:nvSpPr>
              <p:cNvPr id="53" name="Rectangle 10">
                <a:extLst>
                  <a:ext uri="{FF2B5EF4-FFF2-40B4-BE49-F238E27FC236}">
                    <a16:creationId xmlns:a16="http://schemas.microsoft.com/office/drawing/2014/main" id="{BAC9945F-AB3C-4873-91AD-7D37C31344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96326" y="4557264"/>
                <a:ext cx="2495543" cy="7675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algn="ctr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lIns="89984" tIns="89984" rIns="89984" bIns="89984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28A"/>
                  </a:buClr>
                  <a:buSzTx/>
                  <a:buFont typeface="Times" panose="02020603050405020304" pitchFamily="18" charset="0"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Just Transition Enablement</a:t>
                </a:r>
              </a:p>
            </p:txBody>
          </p:sp>
          <p:sp>
            <p:nvSpPr>
              <p:cNvPr id="54" name="Rectangle 11">
                <a:extLst>
                  <a:ext uri="{FF2B5EF4-FFF2-40B4-BE49-F238E27FC236}">
                    <a16:creationId xmlns:a16="http://schemas.microsoft.com/office/drawing/2014/main" id="{FECAA299-B773-4472-ADFC-2683E2D47C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85726" y="3072548"/>
                <a:ext cx="2300107" cy="149475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871" tIns="41013" rIns="78871" bIns="41013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28A"/>
                  </a:buClr>
                  <a:buSzTx/>
                  <a:buFont typeface="Times" panose="02020603050405020304" pitchFamily="18" charset="0"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DBSA Integrated Just Transition Investment Framework</a:t>
                </a:r>
              </a:p>
            </p:txBody>
          </p:sp>
        </p:grpSp>
      </p:grp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E7E653A-2FA0-4D11-B834-C4552713B14C}"/>
              </a:ext>
            </a:extLst>
          </p:cNvPr>
          <p:cNvSpPr/>
          <p:nvPr/>
        </p:nvSpPr>
        <p:spPr>
          <a:xfrm>
            <a:off x="5849337" y="3947974"/>
            <a:ext cx="596550" cy="15293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D2E7DF-34C2-4C51-88FC-ABACFB5853DD}"/>
              </a:ext>
            </a:extLst>
          </p:cNvPr>
          <p:cNvGrpSpPr/>
          <p:nvPr/>
        </p:nvGrpSpPr>
        <p:grpSpPr>
          <a:xfrm>
            <a:off x="6630997" y="2607267"/>
            <a:ext cx="5447156" cy="3633175"/>
            <a:chOff x="6663133" y="2673325"/>
            <a:chExt cx="5447156" cy="3633175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9E517766-EABE-4D9B-9473-5BE601003B47}"/>
                </a:ext>
              </a:extLst>
            </p:cNvPr>
            <p:cNvSpPr/>
            <p:nvPr/>
          </p:nvSpPr>
          <p:spPr>
            <a:xfrm>
              <a:off x="6663133" y="2673325"/>
              <a:ext cx="5419298" cy="452152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DBSA Net Zero Statement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9AB31E2C-CB45-4DFC-B40F-161EF5D9D162}"/>
                </a:ext>
              </a:extLst>
            </p:cNvPr>
            <p:cNvSpPr/>
            <p:nvPr/>
          </p:nvSpPr>
          <p:spPr>
            <a:xfrm>
              <a:off x="6663133" y="3320592"/>
              <a:ext cx="5419298" cy="452152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Green Deep Dive (Portfolio) Evaluation</a:t>
              </a: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032A8902-7F99-4AB9-8902-E625D34A0C38}"/>
                </a:ext>
              </a:extLst>
            </p:cNvPr>
            <p:cNvSpPr/>
            <p:nvPr/>
          </p:nvSpPr>
          <p:spPr>
            <a:xfrm>
              <a:off x="6663133" y="3918296"/>
              <a:ext cx="5419298" cy="452151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DFI CEOs Forum on just transition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67BAD8E9-1037-4DD6-85F2-37413EC74D54}"/>
                </a:ext>
              </a:extLst>
            </p:cNvPr>
            <p:cNvSpPr/>
            <p:nvPr/>
          </p:nvSpPr>
          <p:spPr>
            <a:xfrm>
              <a:off x="6690991" y="5206813"/>
              <a:ext cx="5419298" cy="452151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Reaccreditation by Green Climate Fund </a:t>
              </a: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8FC688C7-B42F-494A-8B5B-71AF1CA6CB67}"/>
                </a:ext>
              </a:extLst>
            </p:cNvPr>
            <p:cNvSpPr/>
            <p:nvPr/>
          </p:nvSpPr>
          <p:spPr>
            <a:xfrm>
              <a:off x="6676781" y="4558098"/>
              <a:ext cx="5419298" cy="452151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Independent Power Producers Programme </a:t>
              </a:r>
            </a:p>
          </p:txBody>
        </p:sp>
        <p:sp>
          <p:nvSpPr>
            <p:cNvPr id="55" name="Arrow: Pentagon 54">
              <a:extLst>
                <a:ext uri="{FF2B5EF4-FFF2-40B4-BE49-F238E27FC236}">
                  <a16:creationId xmlns:a16="http://schemas.microsoft.com/office/drawing/2014/main" id="{0D4DAB56-CF6F-4F62-B174-F97560275601}"/>
                </a:ext>
              </a:extLst>
            </p:cNvPr>
            <p:cNvSpPr/>
            <p:nvPr/>
          </p:nvSpPr>
          <p:spPr>
            <a:xfrm>
              <a:off x="6690991" y="5854349"/>
              <a:ext cx="5419298" cy="452151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Continued support of Eskom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1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5ED0F-D860-45DB-91E5-D65DCAD93E96}"/>
              </a:ext>
            </a:extLst>
          </p:cNvPr>
          <p:cNvCxnSpPr/>
          <p:nvPr/>
        </p:nvCxnSpPr>
        <p:spPr>
          <a:xfrm>
            <a:off x="1635472" y="465780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AD1166-D857-41E2-9E88-E19BFF431B83}"/>
              </a:ext>
            </a:extLst>
          </p:cNvPr>
          <p:cNvCxnSpPr/>
          <p:nvPr/>
        </p:nvCxnSpPr>
        <p:spPr>
          <a:xfrm>
            <a:off x="5187009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295BD4-B7AD-446A-9DBC-5194402579F7}"/>
              </a:ext>
            </a:extLst>
          </p:cNvPr>
          <p:cNvCxnSpPr/>
          <p:nvPr/>
        </p:nvCxnSpPr>
        <p:spPr>
          <a:xfrm>
            <a:off x="8768695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E3872A-4C21-4AE2-84ED-60731196B0B7}"/>
              </a:ext>
            </a:extLst>
          </p:cNvPr>
          <p:cNvCxnSpPr/>
          <p:nvPr/>
        </p:nvCxnSpPr>
        <p:spPr>
          <a:xfrm>
            <a:off x="8768695" y="542957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4D8BB-F4AE-48C4-A932-B83FCAF1976E}"/>
              </a:ext>
            </a:extLst>
          </p:cNvPr>
          <p:cNvCxnSpPr/>
          <p:nvPr/>
        </p:nvCxnSpPr>
        <p:spPr>
          <a:xfrm>
            <a:off x="665531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F4258D-E098-46ED-8A87-E5CE89BE3C3D}"/>
              </a:ext>
            </a:extLst>
          </p:cNvPr>
          <p:cNvCxnSpPr/>
          <p:nvPr/>
        </p:nvCxnSpPr>
        <p:spPr>
          <a:xfrm>
            <a:off x="6430653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5253B-F47E-45E4-91D0-93BACF65EEE6}"/>
              </a:ext>
            </a:extLst>
          </p:cNvPr>
          <p:cNvCxnSpPr/>
          <p:nvPr/>
        </p:nvCxnSpPr>
        <p:spPr>
          <a:xfrm>
            <a:off x="5187009" y="5179339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AECA2522-EA8B-46FF-8067-174B6476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396915"/>
            <a:ext cx="9939130" cy="468000"/>
          </a:xfrm>
        </p:spPr>
        <p:txBody>
          <a:bodyPr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D.7 SADC and rest of africa operations</a:t>
            </a:r>
            <a:endParaRPr lang="en-ZA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F35549DF-08C4-4730-A461-9D10031B5918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712AE6-0A2C-8540-9ACB-1C6BCF181E53}" type="slidenum">
              <a:rPr lang="en-US" sz="1100" b="1" smtClean="0">
                <a:solidFill>
                  <a:schemeClr val="accent1"/>
                </a:solidFill>
                <a:latin typeface="Arial" panose="020B0604020202020204" pitchFamily="34" charset="0"/>
              </a:rPr>
              <a:pPr algn="ctr"/>
              <a:t>25</a:t>
            </a:fld>
            <a:endParaRPr lang="en-US" sz="11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Content Placeholder 12">
            <a:extLst>
              <a:ext uri="{FF2B5EF4-FFF2-40B4-BE49-F238E27FC236}">
                <a16:creationId xmlns:a16="http://schemas.microsoft.com/office/drawing/2014/main" id="{1AE6BB59-010F-4B9A-9EBE-3BBE4E177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01167"/>
              </p:ext>
            </p:extLst>
          </p:nvPr>
        </p:nvGraphicFramePr>
        <p:xfrm>
          <a:off x="38377" y="1535268"/>
          <a:ext cx="3961166" cy="479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5">
            <a:extLst>
              <a:ext uri="{FF2B5EF4-FFF2-40B4-BE49-F238E27FC236}">
                <a16:creationId xmlns:a16="http://schemas.microsoft.com/office/drawing/2014/main" id="{5AB5DA20-D899-45C0-9FD0-73472F0C4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093598"/>
              </p:ext>
            </p:extLst>
          </p:nvPr>
        </p:nvGraphicFramePr>
        <p:xfrm>
          <a:off x="8279436" y="3617573"/>
          <a:ext cx="3180937" cy="291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21">
            <a:extLst>
              <a:ext uri="{FF2B5EF4-FFF2-40B4-BE49-F238E27FC236}">
                <a16:creationId xmlns:a16="http://schemas.microsoft.com/office/drawing/2014/main" id="{9FB7D22F-46DB-48B0-BB91-C2A5714A8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734336"/>
              </p:ext>
            </p:extLst>
          </p:nvPr>
        </p:nvGraphicFramePr>
        <p:xfrm>
          <a:off x="3773255" y="1524000"/>
          <a:ext cx="3437566" cy="488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90">
                  <a:extLst>
                    <a:ext uri="{9D8B030D-6E8A-4147-A177-3AD203B41FA5}">
                      <a16:colId xmlns:a16="http://schemas.microsoft.com/office/drawing/2014/main" val="3902923710"/>
                    </a:ext>
                  </a:extLst>
                </a:gridCol>
                <a:gridCol w="1342876">
                  <a:extLst>
                    <a:ext uri="{9D8B030D-6E8A-4147-A177-3AD203B41FA5}">
                      <a16:colId xmlns:a16="http://schemas.microsoft.com/office/drawing/2014/main" val="525975809"/>
                    </a:ext>
                  </a:extLst>
                </a:gridCol>
              </a:tblGrid>
              <a:tr h="354577">
                <a:tc gridSpan="2"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SADC Exposure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517226"/>
                  </a:ext>
                </a:extLst>
              </a:tr>
              <a:tr h="451806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+mn-lt"/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>
                          <a:latin typeface="+mn-lt"/>
                        </a:rPr>
                        <a:t>R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89074"/>
                  </a:ext>
                </a:extLst>
              </a:tr>
              <a:tr h="45180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Energy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42 659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339192"/>
                  </a:ext>
                </a:extLst>
              </a:tr>
              <a:tr h="45180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Oil &amp; Gas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4 053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49376121"/>
                  </a:ext>
                </a:extLst>
              </a:tr>
              <a:tr h="45722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Roads &amp; Drainage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13 857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2846743"/>
                  </a:ext>
                </a:extLst>
              </a:tr>
              <a:tr h="4572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Communications and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Transportation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12 379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64011442"/>
                  </a:ext>
                </a:extLst>
              </a:tr>
              <a:tr h="45180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Social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5 592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22699584"/>
                  </a:ext>
                </a:extLst>
              </a:tr>
              <a:tr h="45180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Water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2 630              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57106059"/>
                  </a:ext>
                </a:extLst>
              </a:tr>
              <a:tr h="45180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Sanitation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52501693"/>
                  </a:ext>
                </a:extLst>
              </a:tr>
              <a:tr h="45180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Commercial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979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3713253"/>
                  </a:ext>
                </a:extLst>
              </a:tr>
              <a:tr h="45180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82 953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64044191"/>
                  </a:ext>
                </a:extLst>
              </a:tr>
            </a:tbl>
          </a:graphicData>
        </a:graphic>
      </p:graphicFrame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D78273F6-9BA0-4277-8E6C-6A3A9C12D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239790"/>
              </p:ext>
            </p:extLst>
          </p:nvPr>
        </p:nvGraphicFramePr>
        <p:xfrm>
          <a:off x="8192458" y="1524000"/>
          <a:ext cx="3437566" cy="218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092">
                  <a:extLst>
                    <a:ext uri="{9D8B030D-6E8A-4147-A177-3AD203B41FA5}">
                      <a16:colId xmlns:a16="http://schemas.microsoft.com/office/drawing/2014/main" val="3210853427"/>
                    </a:ext>
                  </a:extLst>
                </a:gridCol>
                <a:gridCol w="1514474">
                  <a:extLst>
                    <a:ext uri="{9D8B030D-6E8A-4147-A177-3AD203B41FA5}">
                      <a16:colId xmlns:a16="http://schemas.microsoft.com/office/drawing/2014/main" val="435840444"/>
                    </a:ext>
                  </a:extLst>
                </a:gridCol>
              </a:tblGrid>
              <a:tr h="333347">
                <a:tc gridSpan="2"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</a:rPr>
                        <a:t>Rest of Africa Exposure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49687"/>
                  </a:ext>
                </a:extLst>
              </a:tr>
              <a:tr h="333347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>
                          <a:latin typeface="+mn-lt"/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>
                          <a:latin typeface="+mn-lt"/>
                        </a:rPr>
                        <a:t>R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24745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Energy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1 980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0136957"/>
                  </a:ext>
                </a:extLst>
              </a:tr>
              <a:tr h="330849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Oil &amp; Gas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1 156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79354302"/>
                  </a:ext>
                </a:extLst>
              </a:tr>
              <a:tr h="31621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Roads and drainage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2 912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82065974"/>
                  </a:ext>
                </a:extLst>
              </a:tr>
              <a:tr h="31621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Commercial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2 718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76650272"/>
                  </a:ext>
                </a:extLst>
              </a:tr>
              <a:tr h="27995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8 766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6334960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DE2BFF-CBF5-4340-A0A1-F0AEEC4134D2}"/>
              </a:ext>
            </a:extLst>
          </p:cNvPr>
          <p:cNvCxnSpPr/>
          <p:nvPr/>
        </p:nvCxnSpPr>
        <p:spPr>
          <a:xfrm>
            <a:off x="7527236" y="1683027"/>
            <a:ext cx="0" cy="4386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561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9C07D0-36AF-1C41-B9FF-B16E4504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24" y="5131748"/>
            <a:ext cx="11658752" cy="722170"/>
          </a:xfrm>
        </p:spPr>
        <p:txBody>
          <a:bodyPr vert="horz"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en-ZA" sz="35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DBSA PUBLIC VALUE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9936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think-cell Slide" r:id="rId97" imgW="421" imgH="420" progId="TCLayout.ActiveDocument.1">
                  <p:embed/>
                </p:oleObj>
              </mc:Choice>
              <mc:Fallback>
                <p:oleObj name="think-cell Slide" r:id="rId97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26" y="447038"/>
            <a:ext cx="10026524" cy="468000"/>
          </a:xfrm>
        </p:spPr>
        <p:txBody>
          <a:bodyPr vert="horz">
            <a:noAutofit/>
          </a:bodyPr>
          <a:lstStyle/>
          <a:p>
            <a:r>
              <a:rPr lang="en-US" sz="3000" dirty="0">
                <a:solidFill>
                  <a:srgbClr val="301C16"/>
                </a:solidFill>
                <a:latin typeface="Arial Rounded MT Bold" panose="020F0704030504030204" pitchFamily="34" charset="0"/>
              </a:rPr>
              <a:t>e.1 Financial support to municipalities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8750" y="5399655"/>
            <a:ext cx="11391313" cy="122758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/>
                </a:solidFill>
              </a:rPr>
              <a:t>The Bank has disbursed loans to municipalities to the value of R36.6 billion from 2012 to 2021, of which R6.8 billion was disbursed to secondary and under-resourced municipalities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/>
                </a:solidFill>
              </a:rPr>
              <a:t>R1.3 billion of the disbursed was the development bonds to metro municipalities 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/>
                </a:solidFill>
              </a:rPr>
              <a:t>The funding was for 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</a:rPr>
              <a:t>electricity, water, sanitation,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ICT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</a:rPr>
              <a:t> and asset management  sectors</a:t>
            </a:r>
            <a:endParaRPr lang="en-US" i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8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237413" y="1724025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9D2BD509-8B9A-4935-A171-E5DD2287D33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85125" y="3860800"/>
            <a:ext cx="1828801" cy="549276"/>
          </a:xfrm>
          <a:custGeom>
            <a:avLst/>
            <a:gdLst/>
            <a:ahLst/>
            <a:cxnLst/>
            <a:rect l="0" t="0" r="0" b="0"/>
            <a:pathLst>
              <a:path w="1828801" h="549276">
                <a:moveTo>
                  <a:pt x="0" y="492125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492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3B3E0D6-6FD2-4666-A07F-275C1A60EEA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07300" y="408781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88337" y="36576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9159875" y="1622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 Placeholder 360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58487" y="1793876"/>
            <a:ext cx="625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7" name="Text Placeholder 35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765631" y="1482044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87819" y="6454712"/>
            <a:ext cx="110418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E5236B0F-F900-4E33-B928-F82DEEB347B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H="1">
            <a:off x="1093788" y="36115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1090DD8E-D521-45C7-8413-5D77D879BC3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1093788" y="48037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24283E51-EDA1-41D2-B9B5-75D56C86FFEA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>
            <a:off x="1093788" y="447040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42F7052-764C-4C64-A695-F7DBEA4ACB7C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1093788" y="41370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E8A5DEF7-7F40-4D91-9238-A13D6B00E4E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1093788" y="32781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B6E97C5B-A0E3-42C4-AAD3-B0538996FA4C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1093788" y="29448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07799204-8FEC-48B5-8C03-70615E551058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1093788" y="26130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0AE0685E-6D13-4200-8934-764B764B6FC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1093788" y="22796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995449B7-B793-48F8-B221-141D281CE6A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H="1">
            <a:off x="1093788" y="19462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7" name="Chart 256">
            <a:extLst>
              <a:ext uri="{FF2B5EF4-FFF2-40B4-BE49-F238E27FC236}">
                <a16:creationId xmlns:a16="http://schemas.microsoft.com/office/drawing/2014/main" id="{2B51BFF7-D3B2-429D-8845-73994F891342}"/>
              </a:ext>
            </a:extLst>
          </p:cNvPr>
          <p:cNvGraphicFramePr/>
          <p:nvPr>
            <p:custDataLst>
              <p:tags r:id="rId20"/>
            </p:custDataLst>
          </p:nvPr>
        </p:nvGraphicFramePr>
        <p:xfrm>
          <a:off x="1069975" y="1863725"/>
          <a:ext cx="10252075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9"/>
          </a:graphicData>
        </a:graphic>
      </p:graphicFrame>
      <p:sp>
        <p:nvSpPr>
          <p:cNvPr id="21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33400" y="4030663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1A784EB-719D-4472-973C-5E572D1EF990}" type="datetime'''2'''''''''''''''''' ''''''''''''''''''0''''0''''''0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33400" y="2173288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3F818C2-B023-4F8B-9C97-4EF7A67A3F83}" type="datetime'''''''8'''''''''' 0''''''''''''''''''''''''''''00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33400" y="3171825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B66D683B-5A70-4F93-ACD7-DA9F1DDA4306}" type="datetime'''''''5'''''''''' 0''''''''''0''''''''''''''''''''''0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5 000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77888" y="4697413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4C63BD9-3E02-4755-9332-7DCDC08ECAFD}" type="datetime'''''''''''''''''''''''''''''''''''''''''''''''''0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33400" y="3505200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CF043A54-ABB7-4BA8-8678-182CB43BDA2B}" type="datetime'''''''''''''''''''''4'''' ''''00''''''''''''0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33400" y="2838450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D48F4F45-ECEC-4C0E-A960-1EAF193431AB}" type="datetime'''''''''6'''''''''''' ''''''''''0''''''''''00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6 000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33400" y="2506663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39E52C4-EFC3-448D-A1A0-1C2D583B2FFF}" type="datetime'''''''''''7'''''''''''''''''''''''''''''''''' ''0''0''0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7 000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33400" y="4364038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D42ADBC-95DD-40F5-9A99-585DC6B4B38B}" type="datetime'''1'' ''''0''''''''''''''''''''00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33400" y="1839913"/>
            <a:ext cx="442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4D78A39-8446-4081-8413-DFC54405D904}" type="datetime'''''''''9'''''' ''''''''0''''0''''0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9 000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7" name="Freeform: Shape 236">
            <a:extLst>
              <a:ext uri="{FF2B5EF4-FFF2-40B4-BE49-F238E27FC236}">
                <a16:creationId xmlns:a16="http://schemas.microsoft.com/office/drawing/2014/main" id="{866CF728-BC33-410D-97F9-6DC2742C4620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6369050" y="3876675"/>
            <a:ext cx="660401" cy="79376"/>
          </a:xfrm>
          <a:custGeom>
            <a:avLst/>
            <a:gdLst/>
            <a:ahLst/>
            <a:cxnLst/>
            <a:rect l="0" t="0" r="0" b="0"/>
            <a:pathLst>
              <a:path w="6604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41" name="Freeform: Shape 240">
            <a:extLst>
              <a:ext uri="{FF2B5EF4-FFF2-40B4-BE49-F238E27FC236}">
                <a16:creationId xmlns:a16="http://schemas.microsoft.com/office/drawing/2014/main" id="{30B18DDD-4C0A-4F18-A688-0532AEE98D17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7378700" y="3876675"/>
            <a:ext cx="660401" cy="79376"/>
          </a:xfrm>
          <a:custGeom>
            <a:avLst/>
            <a:gdLst/>
            <a:ahLst/>
            <a:cxnLst/>
            <a:rect l="0" t="0" r="0" b="0"/>
            <a:pathLst>
              <a:path w="6604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28" name="Freeform: Shape 227">
            <a:extLst>
              <a:ext uri="{FF2B5EF4-FFF2-40B4-BE49-F238E27FC236}">
                <a16:creationId xmlns:a16="http://schemas.microsoft.com/office/drawing/2014/main" id="{B72524CA-5E3F-4721-8428-BC9E0DDA5F9B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1079500" y="3868738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4" name="Freeform: Shape 233">
            <a:extLst>
              <a:ext uri="{FF2B5EF4-FFF2-40B4-BE49-F238E27FC236}">
                <a16:creationId xmlns:a16="http://schemas.microsoft.com/office/drawing/2014/main" id="{C0F9E724-7EAD-48D2-9D65-A7D3158C31C3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5360988" y="3876675"/>
            <a:ext cx="660401" cy="79376"/>
          </a:xfrm>
          <a:custGeom>
            <a:avLst/>
            <a:gdLst/>
            <a:ahLst/>
            <a:cxnLst/>
            <a:rect l="0" t="0" r="0" b="0"/>
            <a:pathLst>
              <a:path w="6604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1" name="Freeform: Shape 230">
            <a:extLst>
              <a:ext uri="{FF2B5EF4-FFF2-40B4-BE49-F238E27FC236}">
                <a16:creationId xmlns:a16="http://schemas.microsoft.com/office/drawing/2014/main" id="{757CA066-DE99-4CA6-908A-F3720273F110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4352925" y="3876675"/>
            <a:ext cx="660401" cy="79376"/>
          </a:xfrm>
          <a:custGeom>
            <a:avLst/>
            <a:gdLst/>
            <a:ahLst/>
            <a:cxnLst/>
            <a:rect l="0" t="0" r="0" b="0"/>
            <a:pathLst>
              <a:path w="6604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44" name="Freeform: Shape 243">
            <a:extLst>
              <a:ext uri="{FF2B5EF4-FFF2-40B4-BE49-F238E27FC236}">
                <a16:creationId xmlns:a16="http://schemas.microsoft.com/office/drawing/2014/main" id="{2A85A141-0A55-4B83-BC7F-6582CE289CC0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8386763" y="3876675"/>
            <a:ext cx="660401" cy="79376"/>
          </a:xfrm>
          <a:custGeom>
            <a:avLst/>
            <a:gdLst/>
            <a:ahLst/>
            <a:cxnLst/>
            <a:rect l="0" t="0" r="0" b="0"/>
            <a:pathLst>
              <a:path w="6604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47" name="Freeform: Shape 246">
            <a:extLst>
              <a:ext uri="{FF2B5EF4-FFF2-40B4-BE49-F238E27FC236}">
                <a16:creationId xmlns:a16="http://schemas.microsoft.com/office/drawing/2014/main" id="{D3258EDF-42A4-4C61-8C58-9E644022C14C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0404475" y="3876675"/>
            <a:ext cx="660401" cy="79376"/>
          </a:xfrm>
          <a:custGeom>
            <a:avLst/>
            <a:gdLst/>
            <a:ahLst/>
            <a:cxnLst/>
            <a:rect l="0" t="0" r="0" b="0"/>
            <a:pathLst>
              <a:path w="6604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DCA7DFB8-E84F-478F-95A5-4275924E2975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8386763" y="393382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CE7CD5FB-AE6E-4365-ABCB-F1E1B1970B0F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6369050" y="393382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56BE70DE-67DB-4997-B484-7801FB7BB9A9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10404475" y="387667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2C149D94-A220-4C55-985B-E2D950C747F2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5360988" y="393382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57AA4EFF-6997-4CC5-A771-33EF1BEE550C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4352925" y="387667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651931F2-88C3-4666-A9C2-C0787BA10759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5360988" y="387667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D619E332-19FB-4C1E-9F93-B1F79921446E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1079500" y="386873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F69FF15F-AED7-4110-AE33-E183C8B7BE23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4352925" y="393382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3B77AE9E-DC75-407F-8184-0809FD3CA02B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1079500" y="392588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270E2C29-92A5-400B-AC7D-B7D5DE91AB3C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6369050" y="387667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58DB4F9A-9695-4F1E-86C1-51FF26CF43CB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7378700" y="387667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65C245EC-5EBD-4EF2-8E75-AF19FFDA59CA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7378700" y="393382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0BDBC1EA-588A-44C7-B568-0530E3D9AF5D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8386763" y="387667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BE0C8789-DAEC-4F89-8E12-9D79DB1ABD51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10404475" y="3933825"/>
            <a:ext cx="660401" cy="22226"/>
          </a:xfrm>
          <a:custGeom>
            <a:avLst/>
            <a:gdLst/>
            <a:ahLst/>
            <a:cxnLst/>
            <a:rect l="0" t="0" r="0" b="0"/>
            <a:pathLst>
              <a:path w="6604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477D09A-89E4-4492-9A40-3BA6F6C2CA5D}"/>
              </a:ext>
            </a:extLst>
          </p:cNvPr>
          <p:cNvCxnSpPr>
            <a:cxnSpLocks/>
          </p:cNvCxnSpPr>
          <p:nvPr>
            <p:custDataLst>
              <p:tags r:id="rId51"/>
            </p:custDataLst>
          </p:nvPr>
        </p:nvCxnSpPr>
        <p:spPr bwMode="gray">
          <a:xfrm flipH="1">
            <a:off x="1865313" y="4514850"/>
            <a:ext cx="93663" cy="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7462838" y="4173538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DB34EEE9-DD04-413B-8C3B-A7572A35D211}" type="datetime'''3'''''''''' ''''''''''''''''''00''''''''''''0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1452563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F054AD9-F8AA-4016-998A-F63ACAD6CBD7}" type="datetime'2''''''''''''''''''0''''''''''''''1''''2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7535863" y="4649788"/>
            <a:ext cx="346075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BACCF9BE-D373-487C-B2C4-DAD7B2B5AD8A}" type="datetime'''28''''''''''''''''''''''0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280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3470275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6F43543-58E8-4F84-B575-F96FE361961D}" type="datetime'''''''2''''''''''''''''''''''''''0''1''4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9480550" y="4208463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BB8D92B9-0C9E-432A-8550-AB811D267094}" type="datetime'''2'''''''''''''''''''''''''''' ''''000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8543925" y="4638675"/>
            <a:ext cx="346075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5EEB82AA-3EED-4C5E-91CF-6527746BA072}" type="datetime'''''''''''''''''''''''''3''''''''''''5''''''5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355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9553575" y="4619625"/>
            <a:ext cx="346075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3B95E07-3DAB-4861-8EF9-A049F9319D6D}" type="datetime'''''''''''''''''''4''''''''6''''9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469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10488613" y="4011613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D67C1F7-AF3E-463F-B596-56BE0117C973}" type="datetime'''''''''''''4'''' ''''''''4''''''''''''''8''8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4 488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6496050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9AFE57F-7669-46FF-9C5E-9F433EBB4E66}" type="datetime'''''2''''''''0''''''''''''''''''1''7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2492375" y="4640263"/>
            <a:ext cx="346075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63EA5CA-00F1-4790-BD0E-59CA02A6DF38}" type="datetime'''''''''''''''''''3''''''''''3''''''''''8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2492375" y="4448175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03F87848-4892-47A7-9AD7-873774366332}" type="datetime'''''''''''''''''''''''''''8''''1''''8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10561638" y="4652963"/>
            <a:ext cx="346075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7276F46-75FB-44B4-B59B-A41AF7C4E773}" type="datetime'26''''''''2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262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2462213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B0054B8A-A4D8-4815-8D69-E16728328183}" type="datetime'''''2''''0''''''1''''''3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7505700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252A66E-A3AE-4CF6-8594-27F044A0FEBE}" type="datetime'''''''''''''''''''''20''''''''''''1''''''''''''''''8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1958975" y="4408488"/>
            <a:ext cx="247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B69FCB4-AADF-4959-B7C6-B652E7612221}" type="datetime'''''''''''''1''''''''''9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1482725" y="4554538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A6F4B9E-427B-4638-8A26-A715D9832075}" type="datetime'''''''''8''''''''''''''''''''''''''''''6''0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860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4479925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4C143C0-4F64-4804-952B-7C3EC75377EC}" type="datetime'''''''''''''''''''''''''''''2''''0''''''''1''''5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9523413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D15B5681-681F-4A1C-B6DA-2531197D95D5}" type="datetime'''2''''''''''''''''''''''''0''2''''''''''''''''0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10488613" y="3124200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93B00FC-5DE8-441D-A5AC-FFA47F74A8FD}" type="datetime'''''4'''''''''''''''''''''''''' ''75''''''0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4 750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8470900" y="3587750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1AAD11C-1805-4477-A2B1-41E8623CDC66}" type="datetime'''''''''''3'' ''''''''''''''''35''5''''''''''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3 355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8513763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FD15CB5-AFB1-471F-95E2-C50743F43A84}" type="datetime'''''''''''''2''''''''0''''''''''1''''''''9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3500438" y="456406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F691E7B-8DE5-4075-944F-FF39FE6D1A9C}" type="datetime'''''''''7''''9''''''''''''9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799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10531475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AC2A15C-CAF1-47B6-B213-71BDE78518AD}" type="datetime'2''''''0''2''''''''''''''1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5487988" y="492442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C228C13-C798-4AB1-88DB-39F65D3BBB7E}" type="datetime'2''''''''''''''''''0''''''''''''''''1''''''''''''''''''''6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7462838" y="3613150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6CDDC76-15D3-4D96-96F7-44CECC6F111B}" type="datetime'''''''''''3'''''''''''''''''''' ''''''''''2''''''''''''8''0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3 280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1482725" y="4273550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677B38F-4C5A-4349-8AE9-CFDE7561D331}" type="datetime'''''''''''8''''''''''''''''''''''''''''''''''''''7''''''''9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879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2419350" y="4179888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5F119EBA-6D14-4B4B-BF9E-FDBDF94848DB}" type="datetime'''''''''''1'' ''1''''''''''5''''''''''''''''''''''''''6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1 156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5445125" y="202247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6503AD5-57C4-4B4E-B6B7-06589E51B0E4}" type="datetime'''''''''''''''''''''8 0''''55''''''''''''''''''''''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8 055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3500438" y="429101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0A08B35-B539-4A24-9A02-E59A857E08DC}" type="datetime'''''''''8''3''''''''''''''''''5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4437063" y="3556000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3810CA8-FCA3-4A73-88E5-1B127A6002D5}" type="datetime'''''3'''' ''''6''''''''''7''''''1''''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3 671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3427413" y="4021138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57D2C31-717B-4437-864F-AC28FBC927E6}" type="datetime'''''''''''''''''1'''' ''''''''''''6''''3''''''''''4''''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1 634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9480550" y="374332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3CB3DD8-A994-4DE5-8D55-236DA831113F}" type="datetime'''''''2 ''''''''''''4''''''''''6''''''9''''''''''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2 469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4437063" y="439737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A4FB046-6F84-4CE2-8770-29372382AE9D}" type="datetime'''''''''''''1'''''' ''''''''''8''''''''''0''''''''0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1 800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4437063" y="2882900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C533AAA4-0262-4066-9986-4573F945B39F}" type="datetime'5'''''''' ''''''4''''''''''''''''''''''71''''''''''''''''''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5 471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5445125" y="332422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99E5F19-7075-4C45-814B-5792D8995743}" type="datetime'''''''7'''''''' ''''''''''4''''''''''''''''52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7 452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5518150" y="4595813"/>
            <a:ext cx="3460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1F05EB8-FCA3-4491-A98C-88588951427D}" type="datetime'''''''''''''6''0''3''''''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603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6453188" y="4516438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CFC9A0D9-CAB3-4ECD-B1EC-38954D642DE0}" type="datetime'1'''''''''' ''''''''''''''''''''0''''''''''8''''''''''0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1 080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6453188" y="3608388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9DE0135-39A1-489F-BE6B-D2B7EFC2A650}" type="datetime'''''''4'''''''' 4''''''''''''''''''''''''''''''''7''''''6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4 476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6453188" y="2855913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50D9A7A-99B2-42F3-91D3-AB1130D6A626}" type="datetime'''''5'''' 5''''''''5''''''''''6'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5 556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8470900" y="414972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4AB49E2-79A5-40F0-BD35-8A2D696856A4}" type="datetime'''''3'''''''' ''''''''0''0''''''''''''''0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3 000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98E522B-6231-46A1-B657-3C326DA28152}"/>
              </a:ext>
            </a:extLst>
          </p:cNvPr>
          <p:cNvSpPr/>
          <p:nvPr/>
        </p:nvSpPr>
        <p:spPr>
          <a:xfrm>
            <a:off x="158750" y="1456758"/>
            <a:ext cx="1493252" cy="24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million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38BB6AA-4EEF-4E94-87C1-F825B26A56CB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8591549" y="146843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CCF77DAD-83F9-4948-A24B-C7AEFA707D7C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9030891" y="1481931"/>
            <a:ext cx="733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Under-resourced municipalities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9816B4E-97DC-4A9A-95E8-03576E361CEB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8591548" y="1827452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B7AC29BD-9525-4053-989D-26B84FBE7B70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9047164" y="1821655"/>
            <a:ext cx="7334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Metropolitan municipalities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05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think-cell Slide" r:id="rId21" imgW="421" imgH="420" progId="TCLayout.ActiveDocument.1">
                  <p:embed/>
                </p:oleObj>
              </mc:Choice>
              <mc:Fallback>
                <p:oleObj name="think-cell Slide" r:id="rId21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" y="50297"/>
            <a:ext cx="10606680" cy="506562"/>
          </a:xfrm>
        </p:spPr>
        <p:txBody>
          <a:bodyPr vert="horz">
            <a:normAutofit/>
          </a:bodyPr>
          <a:lstStyle/>
          <a:p>
            <a:r>
              <a:rPr lang="en-US" altLang="en-US" sz="3000" dirty="0">
                <a:solidFill>
                  <a:srgbClr val="301C16"/>
                </a:solidFill>
                <a:latin typeface="Arial Rounded MT Bold" panose="020F0704030504030204" pitchFamily="34" charset="0"/>
              </a:rPr>
              <a:t>e.2 Non-financial support to municipalities</a:t>
            </a:r>
            <a:endParaRPr lang="en-US" sz="3000" dirty="0">
              <a:solidFill>
                <a:srgbClr val="301C1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3356" y="5017010"/>
            <a:ext cx="11391313" cy="176479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DBSA’s infrastructure planning support from 2017/2018 to the end of the 2020/2021 financial year has resulted in the completion of 47 infrastructure plans in various infrastructure sectors comprising the water, sanitation, electricity, roads and storm water sectors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total amount of </a:t>
            </a:r>
            <a:r>
              <a:rPr lang="en-US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R4.3 billion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has been unlocked for infrastructure development from the completed infrastructure master plans in the various municipalities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funds unlocked consists mainly of conditional grants from fiscal allocations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i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8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237413" y="1724025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9D2BD509-8B9A-4935-A171-E5DD2287D33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85125" y="3860800"/>
            <a:ext cx="1828801" cy="549276"/>
          </a:xfrm>
          <a:custGeom>
            <a:avLst/>
            <a:gdLst/>
            <a:ahLst/>
            <a:cxnLst/>
            <a:rect l="0" t="0" r="0" b="0"/>
            <a:pathLst>
              <a:path w="1828801" h="549276">
                <a:moveTo>
                  <a:pt x="0" y="492125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492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3B3E0D6-6FD2-4666-A07F-275C1A60EEA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07300" y="408781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88337" y="36576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9159875" y="1622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 Placeholder 360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58487" y="1793876"/>
            <a:ext cx="625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7" name="Text Placeholder 35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765631" y="1482044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87819" y="6454712"/>
            <a:ext cx="110418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E04D36F9-508C-4969-A02A-B66E064C259E}"/>
              </a:ext>
            </a:extLst>
          </p:cNvPr>
          <p:cNvSpPr/>
          <p:nvPr/>
        </p:nvSpPr>
        <p:spPr>
          <a:xfrm>
            <a:off x="105850" y="693475"/>
            <a:ext cx="3796225" cy="2293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Planning Support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33396A-8CAC-4BCC-8752-CC88C27591D4}"/>
              </a:ext>
            </a:extLst>
          </p:cNvPr>
          <p:cNvSpPr/>
          <p:nvPr/>
        </p:nvSpPr>
        <p:spPr>
          <a:xfrm>
            <a:off x="233356" y="1346187"/>
            <a:ext cx="1493252" cy="24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million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086CB6E1-C4D7-46CB-9D4F-500AC29D5714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565150" y="1427163"/>
          <a:ext cx="11044238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803400" y="42957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88BF06-E413-4E83-B1E4-DA700C7A701E}" type="datetime'''''''''''''''2018'''''''''''">
              <a:rPr lang="en-US" altLang="en-US" sz="1400" smtClean="0"/>
              <a:pPr/>
              <a:t>2018</a:t>
            </a:fld>
            <a:endParaRPr lang="en-US" sz="1400" dirty="0"/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522788" y="42957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85C9C12-0BAB-4692-AD15-7A557313F942}" type="datetime'''''''''2''''''0''1''''9'''''''''''''''''''''''''''''''''''''">
              <a:rPr lang="en-US" altLang="en-US" sz="1400" smtClean="0"/>
              <a:pPr/>
              <a:t>2019</a:t>
            </a:fld>
            <a:endParaRPr lang="en-US" sz="1400" dirty="0"/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243763" y="42957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D2EE44-50AF-4256-8239-AFF8741109F0}" type="datetime'''''20''''''''''''''''''''''''''''''''''''''''''''''''20'''''">
              <a:rPr lang="en-US" altLang="en-US" sz="1400" smtClean="0"/>
              <a:pPr/>
              <a:t>2020</a:t>
            </a:fld>
            <a:endParaRPr lang="en-US" sz="1400" dirty="0"/>
          </a:p>
        </p:txBody>
      </p:sp>
      <p:sp>
        <p:nvSpPr>
          <p:cNvPr id="53" name="Text Placeholder 24">
            <a:extLst>
              <a:ext uri="{FF2B5EF4-FFF2-40B4-BE49-F238E27FC236}">
                <a16:creationId xmlns:a16="http://schemas.microsoft.com/office/drawing/2014/main" id="{91EB9C2B-E30E-4C47-946C-52384F4E0AA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963150" y="4295775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C9595D-E8E1-4554-8B25-C402A0CADCFC}" type="datetime'''''''''''''''''2''''''''''''''''0''2''''''''''''1'''">
              <a:rPr lang="en-US" altLang="en-US" sz="1400" smtClean="0"/>
              <a:pPr/>
              <a:t>2021</a:t>
            </a:fld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2C230-969F-4B6E-A6FC-4700C058ABCF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829425" y="4598988"/>
            <a:ext cx="250825" cy="187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DEB31-52FC-483A-8B76-D90A7E38BEC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179513" y="4598988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481138" y="4594225"/>
            <a:ext cx="524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5765A4-6CF5-4AD0-999B-262E0BFA0353}" type="thinkcell&lt;?xml version=&quot;1.0&quot; encoding=&quot;UTF-16&quot; standalone=&quot;yes&quot;?&gt;&lt;root reqver=&quot;27037&quot;&gt;&lt;version val=&quot;32874&quot;/&gt;&lt;PersistentType&gt;&lt;m_guid val=&quot;8df0e28c-03e9-439f-bc94-86ed6ce44644&quot;/&gt;&lt;m_prec&gt;&lt;m_yearfmt&gt;&lt;begin val=&quot;0&quot;/&gt;&lt;end val=&quot;4&quot;/&gt;&lt;/m_yearfmt&gt;&lt;/m_prec&gt;&lt;/PersistentType&gt;&lt;/root&gt;">
              <a:rPr lang="en-US" altLang="en-US" sz="1400" smtClean="0"/>
              <a:pPr/>
              <a:t> Value of infrastructure unlocked for under-resourced municipalities</a:t>
            </a:fld>
            <a:endParaRPr lang="en-US" sz="1400" dirty="0"/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131050" y="4594225"/>
            <a:ext cx="3249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5EC9C9F-C2B8-4A78-B0B0-663B8EF0DCD0}" type="datetime'Number ''of infra''struc''tu''''''re ''''plans c''omp''leted'">
              <a:rPr lang="en-US" altLang="en-US" sz="1400" smtClean="0"/>
              <a:pPr/>
              <a:t>Number of infrastructure plans completed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05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think-cell Slide" r:id="rId23" imgW="421" imgH="420" progId="TCLayout.ActiveDocument.1">
                  <p:embed/>
                </p:oleObj>
              </mc:Choice>
              <mc:Fallback>
                <p:oleObj name="think-cell Slide" r:id="rId23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4" y="109653"/>
            <a:ext cx="10363323" cy="468000"/>
          </a:xfrm>
        </p:spPr>
        <p:txBody>
          <a:bodyPr vert="horz">
            <a:noAutofit/>
          </a:bodyPr>
          <a:lstStyle/>
          <a:p>
            <a:r>
              <a:rPr kumimoji="0" lang="en-US" altLang="en-US" sz="3000" b="1" i="0" u="none" strike="noStrike" kern="1200" cap="all" spc="10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e.3 Non-financial support to municipalities</a:t>
            </a:r>
            <a:endParaRPr lang="en-US" sz="3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7426" y="5235575"/>
            <a:ext cx="11517435" cy="80013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chemeClr val="tx1"/>
                </a:solidFill>
              </a:rPr>
              <a:t>The Bank has assisted the M2/M3 municipalities to implement and complete </a:t>
            </a:r>
            <a:r>
              <a:rPr lang="en-US" sz="1800" b="1" i="1" dirty="0">
                <a:solidFill>
                  <a:schemeClr val="tx1"/>
                </a:solidFill>
              </a:rPr>
              <a:t>248 projects </a:t>
            </a:r>
            <a:r>
              <a:rPr lang="en-US" sz="1800" i="1" dirty="0">
                <a:solidFill>
                  <a:schemeClr val="tx1"/>
                </a:solidFill>
              </a:rPr>
              <a:t>from 2014 to 2021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18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237413" y="1724025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9D2BD509-8B9A-4935-A171-E5DD2287D33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85125" y="3860800"/>
            <a:ext cx="1828801" cy="549276"/>
          </a:xfrm>
          <a:custGeom>
            <a:avLst/>
            <a:gdLst/>
            <a:ahLst/>
            <a:cxnLst/>
            <a:rect l="0" t="0" r="0" b="0"/>
            <a:pathLst>
              <a:path w="1828801" h="549276">
                <a:moveTo>
                  <a:pt x="0" y="492125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492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3B3E0D6-6FD2-4666-A07F-275C1A60EEA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07300" y="408781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88337" y="36576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9159875" y="1622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 Placeholder 360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58487" y="1793876"/>
            <a:ext cx="625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7" name="Text Placeholder 35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765631" y="1482044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87819" y="6454712"/>
            <a:ext cx="110418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7484B95-F99C-4776-A4F6-DFF101B12E98}"/>
              </a:ext>
            </a:extLst>
          </p:cNvPr>
          <p:cNvSpPr/>
          <p:nvPr/>
        </p:nvSpPr>
        <p:spPr>
          <a:xfrm>
            <a:off x="105850" y="693475"/>
            <a:ext cx="3796225" cy="2293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Support</a:t>
            </a:r>
          </a:p>
        </p:txBody>
      </p:sp>
      <p:graphicFrame>
        <p:nvGraphicFramePr>
          <p:cNvPr id="217" name="Chart 216">
            <a:extLst>
              <a:ext uri="{FF2B5EF4-FFF2-40B4-BE49-F238E27FC236}">
                <a16:creationId xmlns:a16="http://schemas.microsoft.com/office/drawing/2014/main" id="{EFA49F8D-940C-4E3E-BFF7-223EDCD6D5A2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366713" y="1400175"/>
          <a:ext cx="11093450" cy="297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77" name="Text Placeholder 24">
            <a:extLst>
              <a:ext uri="{FF2B5EF4-FFF2-40B4-BE49-F238E27FC236}">
                <a16:creationId xmlns:a16="http://schemas.microsoft.com/office/drawing/2014/main" id="{302BDEA0-FC65-47C8-A036-7C15951693D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027613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2AD038-113F-4994-8A57-04969B508912}" type="datetime'2''''''''''''''''''''''''''0''''''''''''''''17'''''''''''''''">
              <a:rPr lang="en-US" altLang="en-US" sz="1400" smtClean="0"/>
              <a:pPr/>
              <a:t>2017</a:t>
            </a:fld>
            <a:endParaRPr lang="en-US" sz="1400" dirty="0"/>
          </a:p>
        </p:txBody>
      </p:sp>
      <p:sp>
        <p:nvSpPr>
          <p:cNvPr id="181" name="Text Placeholder 24">
            <a:extLst>
              <a:ext uri="{FF2B5EF4-FFF2-40B4-BE49-F238E27FC236}">
                <a16:creationId xmlns:a16="http://schemas.microsoft.com/office/drawing/2014/main" id="{90E97276-B6D8-4126-8D27-B0942890149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124950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BA3D6B-544B-4604-A2FF-D5B1AA3CBF24}" type="datetime'''''''''''2''''0''''''2''''''''''''0'''''''''''''''''''''">
              <a:rPr lang="en-US" altLang="en-US" sz="1400" smtClean="0"/>
              <a:pPr/>
              <a:t>2020</a:t>
            </a:fld>
            <a:endParaRPr lang="en-US" sz="1400" dirty="0"/>
          </a:p>
        </p:txBody>
      </p:sp>
      <p:sp>
        <p:nvSpPr>
          <p:cNvPr id="17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660775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F83723-3507-4E6A-8394-7811945BD8DB}" type="datetime'''''''20''''''1''''''''''''''''''''6'''''''''''''''''''''">
              <a:rPr lang="en-US" altLang="en-US" sz="1400" smtClean="0"/>
              <a:pPr/>
              <a:t>2016</a:t>
            </a:fld>
            <a:endParaRPr lang="en-US" sz="1400" dirty="0"/>
          </a:p>
        </p:txBody>
      </p:sp>
      <p:sp>
        <p:nvSpPr>
          <p:cNvPr id="182" name="Text Placeholder 24">
            <a:extLst>
              <a:ext uri="{FF2B5EF4-FFF2-40B4-BE49-F238E27FC236}">
                <a16:creationId xmlns:a16="http://schemas.microsoft.com/office/drawing/2014/main" id="{9D9226B0-E693-4B41-9117-818B6710C13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491788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7B9B37-5823-422C-A7E0-D418BC683EFB}" type="datetime'''2''''''''''''''''0''''''''2''''''''1'''">
              <a:rPr lang="en-US" altLang="en-US" sz="1400" smtClean="0"/>
              <a:pPr/>
              <a:t>2021</a:t>
            </a:fld>
            <a:endParaRPr lang="en-US" sz="1400" dirty="0"/>
          </a:p>
        </p:txBody>
      </p:sp>
      <p:sp>
        <p:nvSpPr>
          <p:cNvPr id="17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28688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7EB7AE-89FE-4B9C-9ECC-67EAAA0E010A}" type="datetime'''''''''''20''1''''''''4'''''''''''''''">
              <a:rPr lang="en-US" altLang="en-US" sz="1400" smtClean="0"/>
              <a:pPr/>
              <a:t>2014</a:t>
            </a:fld>
            <a:endParaRPr lang="en-US" sz="1400" dirty="0"/>
          </a:p>
        </p:txBody>
      </p:sp>
      <p:sp>
        <p:nvSpPr>
          <p:cNvPr id="17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295525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1A1A68-D018-4B14-8FBE-82BC0C94C9F8}" type="datetime'''''''''''''''''''''''''2''''0''''''''1''''5'''''">
              <a:rPr lang="en-US" altLang="en-US" sz="1400" smtClean="0"/>
              <a:pPr/>
              <a:t>2015</a:t>
            </a:fld>
            <a:endParaRPr lang="en-US" sz="1400" dirty="0"/>
          </a:p>
        </p:txBody>
      </p:sp>
      <p:sp>
        <p:nvSpPr>
          <p:cNvPr id="179" name="Text Placeholder 24">
            <a:extLst>
              <a:ext uri="{FF2B5EF4-FFF2-40B4-BE49-F238E27FC236}">
                <a16:creationId xmlns:a16="http://schemas.microsoft.com/office/drawing/2014/main" id="{ADC07221-0F25-4C5B-A9B5-F043864DFF6C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392863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E2D02-E21D-45B9-966B-49A790CEABEF}" type="datetime'''''''2''''''''''0''''''''''''''1''''''''''''8'">
              <a:rPr lang="en-US" altLang="en-US" sz="1400" smtClean="0"/>
              <a:pPr/>
              <a:t>2018</a:t>
            </a:fld>
            <a:endParaRPr lang="en-US" sz="1400" dirty="0"/>
          </a:p>
        </p:txBody>
      </p:sp>
      <p:sp>
        <p:nvSpPr>
          <p:cNvPr id="180" name="Text Placeholder 24">
            <a:extLst>
              <a:ext uri="{FF2B5EF4-FFF2-40B4-BE49-F238E27FC236}">
                <a16:creationId xmlns:a16="http://schemas.microsoft.com/office/drawing/2014/main" id="{C6DF2F27-AFBD-454B-977A-51E4D2DE795C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759700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7EEE19-5E66-4510-8FE5-248582B5C3AE}" type="datetime'''''''2''''''''''''''0''''''''''''''''1''''''''''''''''9'''''">
              <a:rPr lang="en-US" altLang="en-US" sz="1400" smtClean="0"/>
              <a:pPr/>
              <a:t>2019</a:t>
            </a:fld>
            <a:endParaRPr lang="en-US" sz="14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C3E0FF3-2621-47B0-A41A-31F7D1FFF6D1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619125" y="4784725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20750" y="4779963"/>
            <a:ext cx="23637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6B8C2E-01A9-41C0-9927-EA8BF58FB020}" type="datetime'''''Nu''mber ''of'' p''roje''ct''''s co''m''ple''te''''''d'''">
              <a:rPr lang="en-US" altLang="en-US" sz="1400" smtClean="0"/>
              <a:pPr/>
              <a:t>Number of projects completed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089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5ED0F-D860-45DB-91E5-D65DCAD93E96}"/>
              </a:ext>
            </a:extLst>
          </p:cNvPr>
          <p:cNvCxnSpPr/>
          <p:nvPr/>
        </p:nvCxnSpPr>
        <p:spPr>
          <a:xfrm>
            <a:off x="1635472" y="465780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AD1166-D857-41E2-9E88-E19BFF431B83}"/>
              </a:ext>
            </a:extLst>
          </p:cNvPr>
          <p:cNvCxnSpPr/>
          <p:nvPr/>
        </p:nvCxnSpPr>
        <p:spPr>
          <a:xfrm>
            <a:off x="5187009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295BD4-B7AD-446A-9DBC-5194402579F7}"/>
              </a:ext>
            </a:extLst>
          </p:cNvPr>
          <p:cNvCxnSpPr/>
          <p:nvPr/>
        </p:nvCxnSpPr>
        <p:spPr>
          <a:xfrm>
            <a:off x="8768695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E3872A-4C21-4AE2-84ED-60731196B0B7}"/>
              </a:ext>
            </a:extLst>
          </p:cNvPr>
          <p:cNvCxnSpPr/>
          <p:nvPr/>
        </p:nvCxnSpPr>
        <p:spPr>
          <a:xfrm>
            <a:off x="8768695" y="542957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4D8BB-F4AE-48C4-A932-B83FCAF1976E}"/>
              </a:ext>
            </a:extLst>
          </p:cNvPr>
          <p:cNvCxnSpPr/>
          <p:nvPr/>
        </p:nvCxnSpPr>
        <p:spPr>
          <a:xfrm>
            <a:off x="665531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F4258D-E098-46ED-8A87-E5CE89BE3C3D}"/>
              </a:ext>
            </a:extLst>
          </p:cNvPr>
          <p:cNvCxnSpPr/>
          <p:nvPr/>
        </p:nvCxnSpPr>
        <p:spPr>
          <a:xfrm>
            <a:off x="6430653" y="3743633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5253B-F47E-45E4-91D0-93BACF65EEE6}"/>
              </a:ext>
            </a:extLst>
          </p:cNvPr>
          <p:cNvCxnSpPr/>
          <p:nvPr/>
        </p:nvCxnSpPr>
        <p:spPr>
          <a:xfrm>
            <a:off x="5187009" y="5179339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97B2FF-1A75-4E72-A6B6-0937EC7D5206}"/>
              </a:ext>
            </a:extLst>
          </p:cNvPr>
          <p:cNvSpPr txBox="1"/>
          <p:nvPr/>
        </p:nvSpPr>
        <p:spPr>
          <a:xfrm>
            <a:off x="761281" y="6543675"/>
            <a:ext cx="109183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Note:</a:t>
            </a:r>
            <a:r>
              <a:rPr lang="en-US" sz="1100" dirty="0"/>
              <a:t> DBSA Financials as at Sep 2022; AADFI PSGRS = Association of African Development Finance Institutions Prudential Standards, Guidelines and Rating System  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AECA2522-EA8B-46FF-8067-174B6476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72" y="410167"/>
            <a:ext cx="5972667" cy="468000"/>
          </a:xfrm>
        </p:spPr>
        <p:txBody>
          <a:bodyPr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A.1 BACKGROUND</a:t>
            </a:r>
            <a:endParaRPr lang="en-ZA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A81C8019-6F4A-46E8-BD28-1A9BBB0E7ECC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712AE6-0A2C-8540-9ACB-1C6BCF181E53}" type="slidenum">
              <a:rPr lang="en-US" sz="1100" b="1" smtClean="0">
                <a:solidFill>
                  <a:schemeClr val="accent1"/>
                </a:solidFill>
                <a:latin typeface="Arial" panose="020B0604020202020204" pitchFamily="34" charset="0"/>
              </a:rPr>
              <a:pPr algn="ctr"/>
              <a:t>3</a:t>
            </a:fld>
            <a:endParaRPr lang="en-US" sz="11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F878D7-9E16-459A-90C3-F9D66EEBD217}"/>
              </a:ext>
            </a:extLst>
          </p:cNvPr>
          <p:cNvSpPr/>
          <p:nvPr/>
        </p:nvSpPr>
        <p:spPr>
          <a:xfrm>
            <a:off x="1445005" y="3932182"/>
            <a:ext cx="2160000" cy="2233668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36000" tIns="10800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Externally </a:t>
            </a:r>
            <a:b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DBSA foreign</a:t>
            </a:r>
            <a:b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currency rating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Ba3</a:t>
            </a:r>
            <a:r>
              <a:rPr kumimoji="0" lang="en-Z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(Moody’s)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F8BDAE-5CCE-4E6D-BE76-51366D39F9C2}"/>
              </a:ext>
            </a:extLst>
          </p:cNvPr>
          <p:cNvSpPr/>
          <p:nvPr/>
        </p:nvSpPr>
        <p:spPr>
          <a:xfrm>
            <a:off x="5016001" y="3932182"/>
            <a:ext cx="2160000" cy="2233668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 </a:t>
            </a:r>
            <a:b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Unqualified audits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A+ </a:t>
            </a: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rating </a:t>
            </a:r>
            <a:b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AADFI PSGRS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06758E-F19C-460A-9174-AFA89322E479}"/>
              </a:ext>
            </a:extLst>
          </p:cNvPr>
          <p:cNvSpPr/>
          <p:nvPr/>
        </p:nvSpPr>
        <p:spPr>
          <a:xfrm>
            <a:off x="8586995" y="3932182"/>
            <a:ext cx="2160000" cy="2233668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Globally</a:t>
            </a:r>
            <a:b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accredited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Environmental</a:t>
            </a:r>
            <a:b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 Climate Fund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899CC532-BDB2-4F9B-92E4-C56A6142E931}"/>
              </a:ext>
            </a:extLst>
          </p:cNvPr>
          <p:cNvSpPr/>
          <p:nvPr/>
        </p:nvSpPr>
        <p:spPr>
          <a:xfrm>
            <a:off x="1445005" y="1529187"/>
            <a:ext cx="2160000" cy="1904801"/>
          </a:xfrm>
          <a:prstGeom prst="rect">
            <a:avLst/>
          </a:prstGeom>
          <a:solidFill>
            <a:srgbClr val="FBB0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Founded</a:t>
            </a:r>
            <a:b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1983</a:t>
            </a:r>
            <a:b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DBSA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 1997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718D50-036B-44E1-A557-9ADFD2689C70}"/>
              </a:ext>
            </a:extLst>
          </p:cNvPr>
          <p:cNvSpPr/>
          <p:nvPr/>
        </p:nvSpPr>
        <p:spPr>
          <a:xfrm>
            <a:off x="5016000" y="1529187"/>
            <a:ext cx="2160000" cy="1904801"/>
          </a:xfrm>
          <a:prstGeom prst="rect">
            <a:avLst/>
          </a:prstGeom>
          <a:solidFill>
            <a:srgbClr val="FBB0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SA</a:t>
            </a:r>
            <a:b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A1A893-A3FF-4BCD-AF23-D6DC8DC63F39}"/>
              </a:ext>
            </a:extLst>
          </p:cNvPr>
          <p:cNvSpPr/>
          <p:nvPr/>
        </p:nvSpPr>
        <p:spPr>
          <a:xfrm>
            <a:off x="8586995" y="1524199"/>
            <a:ext cx="2160000" cy="1904801"/>
          </a:xfrm>
          <a:prstGeom prst="rect">
            <a:avLst/>
          </a:prstGeom>
          <a:solidFill>
            <a:srgbClr val="FBB04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assets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R100bn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Equity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R41.3bn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0CA5FC1-3E24-477C-BFD4-F4291FEF4CCF}"/>
              </a:ext>
            </a:extLst>
          </p:cNvPr>
          <p:cNvCxnSpPr/>
          <p:nvPr/>
        </p:nvCxnSpPr>
        <p:spPr>
          <a:xfrm>
            <a:off x="1589092" y="4690939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7A4538-8871-4103-9DD5-E5489400CB4B}"/>
              </a:ext>
            </a:extLst>
          </p:cNvPr>
          <p:cNvCxnSpPr/>
          <p:nvPr/>
        </p:nvCxnSpPr>
        <p:spPr>
          <a:xfrm>
            <a:off x="5180431" y="467768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573FCA-FDB6-4C8E-AF99-A31223899FCA}"/>
              </a:ext>
            </a:extLst>
          </p:cNvPr>
          <p:cNvCxnSpPr/>
          <p:nvPr/>
        </p:nvCxnSpPr>
        <p:spPr>
          <a:xfrm>
            <a:off x="5180431" y="5192255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A294F8-0DAB-42C5-BF09-7B4A32F22BBD}"/>
              </a:ext>
            </a:extLst>
          </p:cNvPr>
          <p:cNvCxnSpPr/>
          <p:nvPr/>
        </p:nvCxnSpPr>
        <p:spPr>
          <a:xfrm>
            <a:off x="8758523" y="4717443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20D737-D670-4321-AC40-76AA7E390F83}"/>
              </a:ext>
            </a:extLst>
          </p:cNvPr>
          <p:cNvCxnSpPr/>
          <p:nvPr/>
        </p:nvCxnSpPr>
        <p:spPr>
          <a:xfrm>
            <a:off x="8758528" y="540655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think-cell Slide" r:id="rId42" imgW="421" imgH="420" progId="TCLayout.ActiveDocument.1">
                  <p:embed/>
                </p:oleObj>
              </mc:Choice>
              <mc:Fallback>
                <p:oleObj name="think-cell Slide" r:id="rId42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4" y="96401"/>
            <a:ext cx="10363323" cy="468000"/>
          </a:xfrm>
        </p:spPr>
        <p:txBody>
          <a:bodyPr vert="horz">
            <a:noAutofit/>
          </a:bodyPr>
          <a:lstStyle/>
          <a:p>
            <a:r>
              <a:rPr kumimoji="0" lang="en-US" altLang="en-US" sz="3000" b="1" i="0" u="none" strike="noStrike" kern="1200" cap="all" spc="10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e.4 Non-financial support to municipalities</a:t>
            </a:r>
            <a:endParaRPr lang="en-US" sz="3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4720" y="5267294"/>
            <a:ext cx="11517435" cy="136518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>
                <a:solidFill>
                  <a:schemeClr val="tx1"/>
                </a:solidFill>
              </a:rPr>
              <a:t>15 357 temporary job opportunities </a:t>
            </a:r>
            <a:r>
              <a:rPr lang="en-US" sz="1800" i="1" dirty="0">
                <a:solidFill>
                  <a:schemeClr val="tx1"/>
                </a:solidFill>
              </a:rPr>
              <a:t>were created as a result of implementing support given to the municipalities since 2014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18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237413" y="1724025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9D2BD509-8B9A-4935-A171-E5DD2287D33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85125" y="3860800"/>
            <a:ext cx="1828801" cy="549276"/>
          </a:xfrm>
          <a:custGeom>
            <a:avLst/>
            <a:gdLst/>
            <a:ahLst/>
            <a:cxnLst/>
            <a:rect l="0" t="0" r="0" b="0"/>
            <a:pathLst>
              <a:path w="1828801" h="549276">
                <a:moveTo>
                  <a:pt x="0" y="492125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492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3B3E0D6-6FD2-4666-A07F-275C1A60EEA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07300" y="408781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88337" y="36576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9159875" y="1622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 Placeholder 360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58487" y="1793876"/>
            <a:ext cx="625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7" name="Text Placeholder 35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765631" y="1482044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87819" y="6454712"/>
            <a:ext cx="110418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7484B95-F99C-4776-A4F6-DFF101B12E98}"/>
              </a:ext>
            </a:extLst>
          </p:cNvPr>
          <p:cNvSpPr/>
          <p:nvPr/>
        </p:nvSpPr>
        <p:spPr>
          <a:xfrm>
            <a:off x="105850" y="693475"/>
            <a:ext cx="3796225" cy="2293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Support</a:t>
            </a:r>
          </a:p>
        </p:txBody>
      </p: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14D3DA23-616D-4CF2-9A64-84BF596978EA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366713" y="1577975"/>
          <a:ext cx="11093450" cy="279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0FE4CFF1-8452-4298-8557-FD7E5026440B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98500" y="2382838"/>
            <a:ext cx="868364" cy="290513"/>
          </a:xfrm>
          <a:custGeom>
            <a:avLst/>
            <a:gdLst/>
            <a:ahLst/>
            <a:cxnLst/>
            <a:rect l="0" t="0" r="0" b="0"/>
            <a:pathLst>
              <a:path w="868364" h="290513">
                <a:moveTo>
                  <a:pt x="0" y="233362"/>
                </a:moveTo>
                <a:lnTo>
                  <a:pt x="868363" y="0"/>
                </a:lnTo>
                <a:lnTo>
                  <a:pt x="868363" y="57150"/>
                </a:lnTo>
                <a:lnTo>
                  <a:pt x="0" y="290512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C3C0E7EA-0FD9-4A3A-9242-CB5EBB57D65B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98500" y="2724150"/>
            <a:ext cx="868364" cy="290514"/>
          </a:xfrm>
          <a:custGeom>
            <a:avLst/>
            <a:gdLst/>
            <a:ahLst/>
            <a:cxnLst/>
            <a:rect l="0" t="0" r="0" b="0"/>
            <a:pathLst>
              <a:path w="868364" h="290514">
                <a:moveTo>
                  <a:pt x="0" y="233363"/>
                </a:moveTo>
                <a:lnTo>
                  <a:pt x="868363" y="0"/>
                </a:lnTo>
                <a:lnTo>
                  <a:pt x="868363" y="57150"/>
                </a:lnTo>
                <a:lnTo>
                  <a:pt x="0" y="290513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1C4459E8-52B1-41CD-81FB-9EEA17B6049F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2065338" y="2724150"/>
            <a:ext cx="866776" cy="290514"/>
          </a:xfrm>
          <a:custGeom>
            <a:avLst/>
            <a:gdLst/>
            <a:ahLst/>
            <a:cxnLst/>
            <a:rect l="0" t="0" r="0" b="0"/>
            <a:pathLst>
              <a:path w="866776" h="290514">
                <a:moveTo>
                  <a:pt x="0" y="233363"/>
                </a:moveTo>
                <a:lnTo>
                  <a:pt x="866775" y="0"/>
                </a:lnTo>
                <a:lnTo>
                  <a:pt x="866775" y="57150"/>
                </a:lnTo>
                <a:lnTo>
                  <a:pt x="0" y="290513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093A8EFF-07BE-4023-9412-1CB434FE098F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3430588" y="2382838"/>
            <a:ext cx="868363" cy="290513"/>
          </a:xfrm>
          <a:custGeom>
            <a:avLst/>
            <a:gdLst/>
            <a:ahLst/>
            <a:cxnLst/>
            <a:rect l="0" t="0" r="0" b="0"/>
            <a:pathLst>
              <a:path w="868363" h="290513">
                <a:moveTo>
                  <a:pt x="0" y="233362"/>
                </a:moveTo>
                <a:lnTo>
                  <a:pt x="868362" y="0"/>
                </a:lnTo>
                <a:lnTo>
                  <a:pt x="868362" y="57150"/>
                </a:lnTo>
                <a:lnTo>
                  <a:pt x="0" y="290512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BFFFB895-2915-4DEF-9B88-462ACBE9D21E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3430588" y="2724150"/>
            <a:ext cx="868363" cy="290514"/>
          </a:xfrm>
          <a:custGeom>
            <a:avLst/>
            <a:gdLst/>
            <a:ahLst/>
            <a:cxnLst/>
            <a:rect l="0" t="0" r="0" b="0"/>
            <a:pathLst>
              <a:path w="868363" h="290514">
                <a:moveTo>
                  <a:pt x="0" y="233363"/>
                </a:moveTo>
                <a:lnTo>
                  <a:pt x="868362" y="0"/>
                </a:lnTo>
                <a:lnTo>
                  <a:pt x="868362" y="57150"/>
                </a:lnTo>
                <a:lnTo>
                  <a:pt x="0" y="290513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F61BA27-6E13-4FD5-8C86-59B3E50939F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3430588" y="2382838"/>
            <a:ext cx="868363" cy="233363"/>
          </a:xfrm>
          <a:custGeom>
            <a:avLst/>
            <a:gdLst/>
            <a:ahLst/>
            <a:cxnLst/>
            <a:rect l="0" t="0" r="0" b="0"/>
            <a:pathLst>
              <a:path w="868363" h="233363">
                <a:moveTo>
                  <a:pt x="0" y="233362"/>
                </a:moveTo>
                <a:lnTo>
                  <a:pt x="868362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5F0AF23-CCAF-44FE-AA91-7A65458DBCAF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698500" y="2724150"/>
            <a:ext cx="868364" cy="233364"/>
          </a:xfrm>
          <a:custGeom>
            <a:avLst/>
            <a:gdLst/>
            <a:ahLst/>
            <a:cxnLst/>
            <a:rect l="0" t="0" r="0" b="0"/>
            <a:pathLst>
              <a:path w="868364" h="233364">
                <a:moveTo>
                  <a:pt x="0" y="233363"/>
                </a:moveTo>
                <a:lnTo>
                  <a:pt x="868363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E2465DB-0690-4AC4-8A69-C7D77E33BEAC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2065338" y="2724150"/>
            <a:ext cx="866776" cy="233364"/>
          </a:xfrm>
          <a:custGeom>
            <a:avLst/>
            <a:gdLst/>
            <a:ahLst/>
            <a:cxnLst/>
            <a:rect l="0" t="0" r="0" b="0"/>
            <a:pathLst>
              <a:path w="866776" h="233364">
                <a:moveTo>
                  <a:pt x="0" y="233363"/>
                </a:moveTo>
                <a:lnTo>
                  <a:pt x="866775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6F4F00A-9EE6-4991-A728-0940D32845DF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3430588" y="2439988"/>
            <a:ext cx="868363" cy="233363"/>
          </a:xfrm>
          <a:custGeom>
            <a:avLst/>
            <a:gdLst/>
            <a:ahLst/>
            <a:cxnLst/>
            <a:rect l="0" t="0" r="0" b="0"/>
            <a:pathLst>
              <a:path w="868363" h="233363">
                <a:moveTo>
                  <a:pt x="0" y="233362"/>
                </a:moveTo>
                <a:lnTo>
                  <a:pt x="868362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3A505F8-A6F8-4C85-9D44-FC8668D9B95A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3430588" y="2724150"/>
            <a:ext cx="868363" cy="233364"/>
          </a:xfrm>
          <a:custGeom>
            <a:avLst/>
            <a:gdLst/>
            <a:ahLst/>
            <a:cxnLst/>
            <a:rect l="0" t="0" r="0" b="0"/>
            <a:pathLst>
              <a:path w="868363" h="233364">
                <a:moveTo>
                  <a:pt x="0" y="233363"/>
                </a:moveTo>
                <a:lnTo>
                  <a:pt x="868362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C72E42A-E136-4E38-8E93-FD9A4F755E89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98500" y="2382838"/>
            <a:ext cx="868364" cy="233363"/>
          </a:xfrm>
          <a:custGeom>
            <a:avLst/>
            <a:gdLst/>
            <a:ahLst/>
            <a:cxnLst/>
            <a:rect l="0" t="0" r="0" b="0"/>
            <a:pathLst>
              <a:path w="868364" h="233363">
                <a:moveTo>
                  <a:pt x="0" y="233362"/>
                </a:moveTo>
                <a:lnTo>
                  <a:pt x="868363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A47B232-BE20-4D53-9D9D-9ABD69A23FFE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698500" y="2439988"/>
            <a:ext cx="868364" cy="233363"/>
          </a:xfrm>
          <a:custGeom>
            <a:avLst/>
            <a:gdLst/>
            <a:ahLst/>
            <a:cxnLst/>
            <a:rect l="0" t="0" r="0" b="0"/>
            <a:pathLst>
              <a:path w="868364" h="233363">
                <a:moveTo>
                  <a:pt x="0" y="233362"/>
                </a:moveTo>
                <a:lnTo>
                  <a:pt x="868363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0876CDD-DC1D-46F2-A81C-0CDD77F6A519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98500" y="2781300"/>
            <a:ext cx="868364" cy="233364"/>
          </a:xfrm>
          <a:custGeom>
            <a:avLst/>
            <a:gdLst/>
            <a:ahLst/>
            <a:cxnLst/>
            <a:rect l="0" t="0" r="0" b="0"/>
            <a:pathLst>
              <a:path w="868364" h="233364">
                <a:moveTo>
                  <a:pt x="0" y="233363"/>
                </a:moveTo>
                <a:lnTo>
                  <a:pt x="868363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A9C18DB-AD1A-4A68-9246-1A929D08C04D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2065338" y="2781300"/>
            <a:ext cx="866776" cy="233364"/>
          </a:xfrm>
          <a:custGeom>
            <a:avLst/>
            <a:gdLst/>
            <a:ahLst/>
            <a:cxnLst/>
            <a:rect l="0" t="0" r="0" b="0"/>
            <a:pathLst>
              <a:path w="866776" h="233364">
                <a:moveTo>
                  <a:pt x="0" y="233363"/>
                </a:moveTo>
                <a:lnTo>
                  <a:pt x="866775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0731133-A179-4BB0-BD76-833FF083E070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3430588" y="2781300"/>
            <a:ext cx="868363" cy="233364"/>
          </a:xfrm>
          <a:custGeom>
            <a:avLst/>
            <a:gdLst/>
            <a:ahLst/>
            <a:cxnLst/>
            <a:rect l="0" t="0" r="0" b="0"/>
            <a:pathLst>
              <a:path w="868363" h="233364">
                <a:moveTo>
                  <a:pt x="0" y="233363"/>
                </a:moveTo>
                <a:lnTo>
                  <a:pt x="868362" y="0"/>
                </a:lnTo>
              </a:path>
            </a:pathLst>
          </a:custGeom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295525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1A1A68-D018-4B14-8FBE-82BC0C94C9F8}" type="datetime'''''''''''''''''''''''''2''''0''''''''1''''5'''''">
              <a:rPr lang="en-US" altLang="en-US" sz="1400" smtClean="0"/>
              <a:pPr/>
              <a:t>2015</a:t>
            </a:fld>
            <a:endParaRPr lang="en-US" sz="1400" dirty="0"/>
          </a:p>
        </p:txBody>
      </p:sp>
      <p:sp>
        <p:nvSpPr>
          <p:cNvPr id="7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85825" y="211772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D4A463-149E-49EF-BF4E-69050FBDEE99}" type="datetime'''4'''''''''''''''''''''''''' ''''6''''''0''''''''''0'''''''''">
              <a:rPr lang="en-US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4 600</a:t>
            </a:fld>
            <a:endParaRPr lang="en-US" sz="1400" dirty="0"/>
          </a:p>
        </p:txBody>
      </p:sp>
      <p:sp>
        <p:nvSpPr>
          <p:cNvPr id="19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888288" y="4052888"/>
            <a:ext cx="149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87ACD3-2FC5-45F4-AF72-5FA6018A7BF2}" type="datetime'''''''''''''0'''''''''''''''''''''''''''''''''''">
              <a:rPr lang="en-US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/>
          </a:p>
        </p:txBody>
      </p:sp>
      <p:sp>
        <p:nvSpPr>
          <p:cNvPr id="177" name="Text Placeholder 24">
            <a:extLst>
              <a:ext uri="{FF2B5EF4-FFF2-40B4-BE49-F238E27FC236}">
                <a16:creationId xmlns:a16="http://schemas.microsoft.com/office/drawing/2014/main" id="{302BDEA0-FC65-47C8-A036-7C15951693DD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027613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2AD038-113F-4994-8A57-04969B508912}" type="datetime'2''''''''''''''''''''''''''0''''''''''''''''17'''''''''''''''">
              <a:rPr lang="en-US" altLang="en-US" sz="1400" smtClean="0"/>
              <a:pPr/>
              <a:t>2017</a:t>
            </a:fld>
            <a:endParaRPr lang="en-US" sz="1400" dirty="0"/>
          </a:p>
        </p:txBody>
      </p:sp>
      <p:sp>
        <p:nvSpPr>
          <p:cNvPr id="17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660775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F83723-3507-4E6A-8394-7811945BD8DB}" type="datetime'''''''20''''''1''''''''''''''''''''6'''''''''''''''''''''">
              <a:rPr lang="en-US" altLang="en-US" sz="1400" smtClean="0"/>
              <a:pPr/>
              <a:t>2016</a:t>
            </a:fld>
            <a:endParaRPr lang="en-US" sz="1400" dirty="0"/>
          </a:p>
        </p:txBody>
      </p:sp>
      <p:sp>
        <p:nvSpPr>
          <p:cNvPr id="17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28688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7EB7AE-89FE-4B9C-9ECC-67EAAA0E010A}" type="datetime'''''''''''20''1''''''''4'''''''''''''''">
              <a:rPr lang="en-US" altLang="en-US" sz="1400" smtClean="0"/>
              <a:pPr/>
              <a:t>2014</a:t>
            </a:fld>
            <a:endParaRPr lang="en-US" sz="1400" dirty="0"/>
          </a:p>
        </p:txBody>
      </p:sp>
      <p:sp>
        <p:nvSpPr>
          <p:cNvPr id="181" name="Text Placeholder 24">
            <a:extLst>
              <a:ext uri="{FF2B5EF4-FFF2-40B4-BE49-F238E27FC236}">
                <a16:creationId xmlns:a16="http://schemas.microsoft.com/office/drawing/2014/main" id="{90E97276-B6D8-4126-8D27-B0942890149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9124950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BA3D6B-544B-4604-A2FF-D5B1AA3CBF24}" type="datetime'''''''''''2''''0''''''2''''''''''''0'''''''''''''''''''''">
              <a:rPr lang="en-US" altLang="en-US" sz="1400" smtClean="0"/>
              <a:pPr/>
              <a:t>2020</a:t>
            </a:fld>
            <a:endParaRPr lang="en-US" sz="1400" dirty="0"/>
          </a:p>
        </p:txBody>
      </p:sp>
      <p:sp>
        <p:nvSpPr>
          <p:cNvPr id="179" name="Text Placeholder 24">
            <a:extLst>
              <a:ext uri="{FF2B5EF4-FFF2-40B4-BE49-F238E27FC236}">
                <a16:creationId xmlns:a16="http://schemas.microsoft.com/office/drawing/2014/main" id="{ADC07221-0F25-4C5B-A9B5-F043864DFF6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392863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E2D02-E21D-45B9-966B-49A790CEABEF}" type="datetime'''''''2''''''''''0''''''''''''''1''''''''''''8'">
              <a:rPr lang="en-US" altLang="en-US" sz="1400" smtClean="0"/>
              <a:pPr/>
              <a:t>2018</a:t>
            </a:fld>
            <a:endParaRPr lang="en-US" sz="1400" dirty="0"/>
          </a:p>
        </p:txBody>
      </p:sp>
      <p:sp>
        <p:nvSpPr>
          <p:cNvPr id="180" name="Text Placeholder 24">
            <a:extLst>
              <a:ext uri="{FF2B5EF4-FFF2-40B4-BE49-F238E27FC236}">
                <a16:creationId xmlns:a16="http://schemas.microsoft.com/office/drawing/2014/main" id="{C6DF2F27-AFBD-454B-977A-51E4D2DE795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759700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7EEE19-5E66-4510-8FE5-248582B5C3AE}" type="datetime'''''''2''''''''''''''0''''''''''''''''1''''''''''''''''9'''''">
              <a:rPr lang="en-US" altLang="en-US" sz="1400" smtClean="0"/>
              <a:pPr/>
              <a:t>2019</a:t>
            </a:fld>
            <a:endParaRPr lang="en-US" sz="1400" dirty="0"/>
          </a:p>
        </p:txBody>
      </p:sp>
      <p:sp>
        <p:nvSpPr>
          <p:cNvPr id="182" name="Text Placeholder 24">
            <a:extLst>
              <a:ext uri="{FF2B5EF4-FFF2-40B4-BE49-F238E27FC236}">
                <a16:creationId xmlns:a16="http://schemas.microsoft.com/office/drawing/2014/main" id="{9D9226B0-E693-4B41-9117-818B6710C133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491788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7B9B37-5823-422C-A7E0-D418BC683EFB}" type="datetime'''2''''''''''''''''0''''''''2''''''''1'''">
              <a:rPr lang="en-US" altLang="en-US" sz="1400" smtClean="0"/>
              <a:pPr/>
              <a:t>2021</a:t>
            </a:fld>
            <a:endParaRPr lang="en-US" sz="1400" dirty="0"/>
          </a:p>
        </p:txBody>
      </p:sp>
      <p:sp>
        <p:nvSpPr>
          <p:cNvPr id="7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2252663" y="2459038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920B3A-2291-4379-B3F0-2CBC69E59CA1}" type="datetime'''''''''1 ''''''''''''''''''''7''7''''''''''''''''3'''''''''">
              <a:rPr lang="en-US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1 773</a:t>
            </a:fld>
            <a:endParaRPr lang="en-US" sz="1400" dirty="0"/>
          </a:p>
        </p:txBody>
      </p:sp>
      <p:sp>
        <p:nvSpPr>
          <p:cNvPr id="7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3617913" y="1422400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8C5F0C8-7586-4916-A981-264C662D6142}" type="datetime'''''''''''''''5'''''''' 2''''5''4'''''''''''''''">
              <a:rPr lang="en-US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5 254</a:t>
            </a:fld>
            <a:endParaRPr lang="en-US" sz="1400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C1B69D0-C483-4D19-BE4E-021DE26BBA6F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619125" y="4784725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Text Placeholder 24">
            <a:extLst>
              <a:ext uri="{FF2B5EF4-FFF2-40B4-BE49-F238E27FC236}">
                <a16:creationId xmlns:a16="http://schemas.microsoft.com/office/drawing/2014/main" id="{839B7DB6-0430-4F4C-BB89-83B431484B7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920750" y="4779963"/>
            <a:ext cx="1841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95D56FF-6CDC-4CA1-A562-C5D12B33AA89}" type="datetime'''''N''u''''''''''mber ''''''of ''''jo''bs'' crea''te''d'''''">
              <a:rPr lang="en-US" altLang="en-US" sz="1400" smtClean="0"/>
              <a:pPr/>
              <a:t>Number of jobs created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0244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think-cell Slide" r:id="rId48" imgW="421" imgH="420" progId="TCLayout.ActiveDocument.1">
                  <p:embed/>
                </p:oleObj>
              </mc:Choice>
              <mc:Fallback>
                <p:oleObj name="think-cell Slide" r:id="rId48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4" y="136157"/>
            <a:ext cx="10363323" cy="468000"/>
          </a:xfrm>
        </p:spPr>
        <p:txBody>
          <a:bodyPr vert="horz">
            <a:noAutofit/>
          </a:bodyPr>
          <a:lstStyle/>
          <a:p>
            <a:r>
              <a:rPr kumimoji="0" lang="en-US" altLang="en-US" sz="3000" b="1" i="0" u="none" strike="noStrike" kern="1200" cap="all" spc="10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e.5 Non-financial support to municipalities</a:t>
            </a:r>
            <a:endParaRPr lang="en-US" sz="3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5850" y="5435600"/>
            <a:ext cx="11517435" cy="94776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>
                <a:solidFill>
                  <a:schemeClr val="tx1"/>
                </a:solidFill>
              </a:rPr>
              <a:t>897 652 households benefited </a:t>
            </a:r>
            <a:r>
              <a:rPr lang="en-US" sz="1800" i="1" dirty="0">
                <a:solidFill>
                  <a:schemeClr val="tx1"/>
                </a:solidFill>
              </a:rPr>
              <a:t>from projects implemented and completed over the past 8 years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18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237413" y="1724025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9D2BD509-8B9A-4935-A171-E5DD2287D33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85125" y="3860800"/>
            <a:ext cx="1828801" cy="549276"/>
          </a:xfrm>
          <a:custGeom>
            <a:avLst/>
            <a:gdLst/>
            <a:ahLst/>
            <a:cxnLst/>
            <a:rect l="0" t="0" r="0" b="0"/>
            <a:pathLst>
              <a:path w="1828801" h="549276">
                <a:moveTo>
                  <a:pt x="0" y="492125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492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3B3E0D6-6FD2-4666-A07F-275C1A60EEA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07300" y="408781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88337" y="36576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9159875" y="1622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 Placeholder 360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58487" y="1793876"/>
            <a:ext cx="625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7" name="Text Placeholder 35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765631" y="1482044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87819" y="6454712"/>
            <a:ext cx="110418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7484B95-F99C-4776-A4F6-DFF101B12E98}"/>
              </a:ext>
            </a:extLst>
          </p:cNvPr>
          <p:cNvSpPr/>
          <p:nvPr/>
        </p:nvSpPr>
        <p:spPr>
          <a:xfrm>
            <a:off x="105850" y="693475"/>
            <a:ext cx="3796225" cy="2293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Support</a:t>
            </a:r>
          </a:p>
        </p:txBody>
      </p:sp>
      <p:graphicFrame>
        <p:nvGraphicFramePr>
          <p:cNvPr id="127" name="Chart 126">
            <a:extLst>
              <a:ext uri="{FF2B5EF4-FFF2-40B4-BE49-F238E27FC236}">
                <a16:creationId xmlns:a16="http://schemas.microsoft.com/office/drawing/2014/main" id="{517A70A8-B1DB-4919-A26A-3D81319D547F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366713" y="1577975"/>
          <a:ext cx="11093450" cy="279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 useBgFill="1">
        <p:nvSpPr>
          <p:cNvPr id="65" name="Freeform: Shape 64">
            <a:extLst>
              <a:ext uri="{FF2B5EF4-FFF2-40B4-BE49-F238E27FC236}">
                <a16:creationId xmlns:a16="http://schemas.microsoft.com/office/drawing/2014/main" id="{67AC8F19-BD95-4D46-9AE5-90625432C9D2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874125" y="2705100"/>
            <a:ext cx="908051" cy="79376"/>
          </a:xfrm>
          <a:custGeom>
            <a:avLst/>
            <a:gdLst/>
            <a:ahLst/>
            <a:cxnLst/>
            <a:rect l="0" t="0" r="0" b="0"/>
            <a:pathLst>
              <a:path w="9080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8" name="Freeform: Shape 67">
            <a:extLst>
              <a:ext uri="{FF2B5EF4-FFF2-40B4-BE49-F238E27FC236}">
                <a16:creationId xmlns:a16="http://schemas.microsoft.com/office/drawing/2014/main" id="{40610B26-8DCA-4974-8498-31656BF45F2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0240963" y="2705100"/>
            <a:ext cx="908051" cy="79376"/>
          </a:xfrm>
          <a:custGeom>
            <a:avLst/>
            <a:gdLst/>
            <a:ahLst/>
            <a:cxnLst/>
            <a:rect l="0" t="0" r="0" b="0"/>
            <a:pathLst>
              <a:path w="9080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9" name="Freeform: Shape 58">
            <a:extLst>
              <a:ext uri="{FF2B5EF4-FFF2-40B4-BE49-F238E27FC236}">
                <a16:creationId xmlns:a16="http://schemas.microsoft.com/office/drawing/2014/main" id="{F4CCF56B-E917-4BC4-8489-09F092F1E7BA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77863" y="2705100"/>
            <a:ext cx="908051" cy="79376"/>
          </a:xfrm>
          <a:custGeom>
            <a:avLst/>
            <a:gdLst/>
            <a:ahLst/>
            <a:cxnLst/>
            <a:rect l="0" t="0" r="0" b="0"/>
            <a:pathLst>
              <a:path w="9080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8CF30F9A-459E-42BE-8A7F-4507B7A150F3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0240963" y="1816100"/>
            <a:ext cx="908051" cy="79376"/>
          </a:xfrm>
          <a:custGeom>
            <a:avLst/>
            <a:gdLst/>
            <a:ahLst/>
            <a:cxnLst/>
            <a:rect l="0" t="0" r="0" b="0"/>
            <a:pathLst>
              <a:path w="9080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7892C5F1-2DE9-4948-B3AE-069E8BA68BC1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7508875" y="2705100"/>
            <a:ext cx="908051" cy="79376"/>
          </a:xfrm>
          <a:custGeom>
            <a:avLst/>
            <a:gdLst/>
            <a:ahLst/>
            <a:cxnLst/>
            <a:rect l="0" t="0" r="0" b="0"/>
            <a:pathLst>
              <a:path w="9080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D6F41CE2-2838-4C20-B0F0-A827B62130FA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7508875" y="1816100"/>
            <a:ext cx="908051" cy="79376"/>
          </a:xfrm>
          <a:custGeom>
            <a:avLst/>
            <a:gdLst/>
            <a:ahLst/>
            <a:cxnLst/>
            <a:rect l="0" t="0" r="0" b="0"/>
            <a:pathLst>
              <a:path w="9080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1174A429-4A8B-43DF-BB39-14542ABAC64A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508875" y="1685925"/>
            <a:ext cx="908051" cy="79376"/>
          </a:xfrm>
          <a:custGeom>
            <a:avLst/>
            <a:gdLst/>
            <a:ahLst/>
            <a:cxnLst/>
            <a:rect l="0" t="0" r="0" b="0"/>
            <a:pathLst>
              <a:path w="9080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AFF516F-5C3B-4D67-BF27-10D03FDB582D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677863" y="276225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86CA3D7-5692-4D91-BE8B-4642685B9267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7508875" y="270510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6C117C5-3EF8-41C7-98BB-94B30D68C866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7508875" y="276225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F912FBF-08B9-4BB8-B43A-E4701DC5F859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8874125" y="276225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91AC126-CB70-4FFE-85EE-0C789BA0213F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10240963" y="270510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41D910B-EB12-42F0-9C58-A1D79CC12ACB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874125" y="270510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1506DFA-E063-4E84-A0EE-7DA46A5F13AE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10240963" y="181610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E71819E-57FE-43D5-8330-F613DC3D1499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10240963" y="276225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C4E365-FDA7-43D8-BA8B-A043A2B601F3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7508875" y="1685925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AEDE968-F488-4E39-9DB4-455150C7DD42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7508875" y="1743075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5C4B8AF-21D7-4E4C-AD92-B28EBFABDCDC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7508875" y="181610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077C385-6693-45E5-A860-5DD7324724EA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7508875" y="187325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D518F4E-73B7-433F-938A-3D2EACBBA25B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10240963" y="187325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CD6055-6D30-42A6-BDB5-EEA2CF1E6C23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677863" y="2705100"/>
            <a:ext cx="908051" cy="22226"/>
          </a:xfrm>
          <a:custGeom>
            <a:avLst/>
            <a:gdLst/>
            <a:ahLst/>
            <a:cxnLst/>
            <a:rect l="0" t="0" r="0" b="0"/>
            <a:pathLst>
              <a:path w="9080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295525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1A1A68-D018-4B14-8FBE-82BC0C94C9F8}" type="datetime'''''''''''''''''''''''''2''''0''''''''1''''5'''''">
              <a:rPr lang="en-US" altLang="en-US" sz="1400" smtClean="0"/>
              <a:pPr/>
              <a:t>2015</a:t>
            </a:fld>
            <a:endParaRPr lang="en-US" sz="1400" dirty="0"/>
          </a:p>
        </p:txBody>
      </p:sp>
      <p:sp>
        <p:nvSpPr>
          <p:cNvPr id="17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928688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7EB7AE-89FE-4B9C-9ECC-67EAAA0E010A}" type="datetime'''''''''''20''1''''''''4'''''''''''''''">
              <a:rPr lang="en-US" altLang="en-US" sz="1400" smtClean="0"/>
              <a:pPr/>
              <a:t>2014</a:t>
            </a:fld>
            <a:endParaRPr lang="en-US" sz="1400" dirty="0"/>
          </a:p>
        </p:txBody>
      </p:sp>
      <p:sp>
        <p:nvSpPr>
          <p:cNvPr id="17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660775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F83723-3507-4E6A-8394-7811945BD8DB}" type="datetime'''''''20''''''1''''''''''''''''''''6'''''''''''''''''''''">
              <a:rPr lang="en-US" altLang="en-US" sz="1400" smtClean="0"/>
              <a:pPr/>
              <a:t>2016</a:t>
            </a:fld>
            <a:endParaRPr lang="en-US" sz="1400" dirty="0"/>
          </a:p>
        </p:txBody>
      </p:sp>
      <p:sp>
        <p:nvSpPr>
          <p:cNvPr id="177" name="Text Placeholder 24">
            <a:extLst>
              <a:ext uri="{FF2B5EF4-FFF2-40B4-BE49-F238E27FC236}">
                <a16:creationId xmlns:a16="http://schemas.microsoft.com/office/drawing/2014/main" id="{302BDEA0-FC65-47C8-A036-7C15951693D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027613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2AD038-113F-4994-8A57-04969B508912}" type="datetime'2''''''''''''''''''''''''''0''''''''''''''''17'''''''''''''''">
              <a:rPr lang="en-US" altLang="en-US" sz="1400" smtClean="0"/>
              <a:pPr/>
              <a:t>2017</a:t>
            </a:fld>
            <a:endParaRPr lang="en-US" sz="1400" dirty="0"/>
          </a:p>
        </p:txBody>
      </p:sp>
      <p:sp>
        <p:nvSpPr>
          <p:cNvPr id="179" name="Text Placeholder 24">
            <a:extLst>
              <a:ext uri="{FF2B5EF4-FFF2-40B4-BE49-F238E27FC236}">
                <a16:creationId xmlns:a16="http://schemas.microsoft.com/office/drawing/2014/main" id="{ADC07221-0F25-4C5B-A9B5-F043864DFF6C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392863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5E2D02-E21D-45B9-966B-49A790CEABEF}" type="datetime'''''''2''''''''''0''''''''''''''1''''''''''''8'">
              <a:rPr lang="en-US" altLang="en-US" sz="1400" smtClean="0"/>
              <a:pPr/>
              <a:t>2018</a:t>
            </a:fld>
            <a:endParaRPr lang="en-US" sz="1400" dirty="0"/>
          </a:p>
        </p:txBody>
      </p:sp>
      <p:sp>
        <p:nvSpPr>
          <p:cNvPr id="9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0350500" y="1552575"/>
            <a:ext cx="690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CA6B95-C9DB-4B56-9E18-E4798EDB50DC}" type="datetime'''1''''''5''''''''4'''''''''''''''''''' ''''''0''2''''8'''''''">
              <a:rPr lang="en-US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154 028</a:t>
            </a:fld>
            <a:endParaRPr lang="en-US" sz="1400" dirty="0"/>
          </a:p>
        </p:txBody>
      </p:sp>
      <p:sp>
        <p:nvSpPr>
          <p:cNvPr id="181" name="Text Placeholder 24">
            <a:extLst>
              <a:ext uri="{FF2B5EF4-FFF2-40B4-BE49-F238E27FC236}">
                <a16:creationId xmlns:a16="http://schemas.microsoft.com/office/drawing/2014/main" id="{90E97276-B6D8-4126-8D27-B0942890149B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124950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BA3D6B-544B-4604-A2FF-D5B1AA3CBF24}" type="datetime'''''''''''2''''0''''''2''''''''''''0'''''''''''''''''''''">
              <a:rPr lang="en-US" altLang="en-US" sz="1400" smtClean="0"/>
              <a:pPr/>
              <a:t>2020</a:t>
            </a:fld>
            <a:endParaRPr lang="en-US" sz="1400" dirty="0"/>
          </a:p>
        </p:txBody>
      </p:sp>
      <p:sp>
        <p:nvSpPr>
          <p:cNvPr id="8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7618413" y="1422400"/>
            <a:ext cx="690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518C89-6BA4-43A1-8C9B-83646EC24CEC}" type="datetime'''''4''5''''''''''''''''''''''''''7'''''''''''''' 022'''''''''">
              <a:rPr lang="en-US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457 022</a:t>
            </a:fld>
            <a:endParaRPr lang="en-US" sz="1400" dirty="0"/>
          </a:p>
        </p:txBody>
      </p:sp>
      <p:sp>
        <p:nvSpPr>
          <p:cNvPr id="182" name="Text Placeholder 24">
            <a:extLst>
              <a:ext uri="{FF2B5EF4-FFF2-40B4-BE49-F238E27FC236}">
                <a16:creationId xmlns:a16="http://schemas.microsoft.com/office/drawing/2014/main" id="{9D9226B0-E693-4B41-9117-818B6710C133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0491788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7B9B37-5823-422C-A7E0-D418BC683EFB}" type="datetime'''2''''''''''''''''0''''''''2''''''''1'''">
              <a:rPr lang="en-US" altLang="en-US" sz="1400" smtClean="0"/>
              <a:pPr/>
              <a:t>2021</a:t>
            </a:fld>
            <a:endParaRPr lang="en-US" sz="1400" dirty="0"/>
          </a:p>
        </p:txBody>
      </p:sp>
      <p:sp>
        <p:nvSpPr>
          <p:cNvPr id="180" name="Text Placeholder 24">
            <a:extLst>
              <a:ext uri="{FF2B5EF4-FFF2-40B4-BE49-F238E27FC236}">
                <a16:creationId xmlns:a16="http://schemas.microsoft.com/office/drawing/2014/main" id="{C6DF2F27-AFBD-454B-977A-51E4D2DE795C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759700" y="4349750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7EEE19-5E66-4510-8FE5-248582B5C3AE}" type="datetime'''''''2''''''''''''''0''''''''''''''''1''''''''''''''''9'''''">
              <a:rPr lang="en-US" altLang="en-US" sz="1400" smtClean="0"/>
              <a:pPr/>
              <a:t>2019</a:t>
            </a:fld>
            <a:endParaRPr lang="en-US" sz="1400" dirty="0"/>
          </a:p>
        </p:txBody>
      </p:sp>
      <p:sp>
        <p:nvSpPr>
          <p:cNvPr id="12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787400" y="1682750"/>
            <a:ext cx="690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8741DD-5A9A-43EF-B432-2B853FFF5E7A}" type="datetime'''1''''''''''''''''0''''''''''''''''''''''''9'' ''00''0'''''''">
              <a:rPr lang="en-US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109 000</a:t>
            </a:fld>
            <a:endParaRPr lang="en-US" sz="1400" dirty="0"/>
          </a:p>
        </p:txBody>
      </p:sp>
      <p:sp>
        <p:nvSpPr>
          <p:cNvPr id="12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9032875" y="2441575"/>
            <a:ext cx="592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A3B9DB-EC9D-423E-B923-D9A10C8E21E9}" type="datetime'''''7''''6'''''''' ''5''''''''''''5''''''''''''''3'">
              <a:rPr lang="en-US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76 553</a:t>
            </a:fld>
            <a:endParaRPr lang="en-US" sz="14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68644A0-EF22-4111-8762-B941BD412852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619125" y="4784725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920750" y="4779963"/>
            <a:ext cx="4500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32ED83C-AD62-4FC5-8BEF-5FD278E73AC0}" type="datetime'Number'' of households ben''efited from c''ompleted projects'">
              <a:rPr lang="en-US" altLang="en-US" sz="1400" smtClean="0"/>
              <a:pPr/>
              <a:t>Number of households benefited from completed projects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8892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9C07D0-36AF-1C41-B9FF-B16E4504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92" y="5369140"/>
            <a:ext cx="11658752" cy="1101998"/>
          </a:xfrm>
        </p:spPr>
        <p:txBody>
          <a:bodyPr vert="horz"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en-ZA" sz="35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DBSA as an implementor OF government projects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531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think-cell Slide" r:id="rId23" imgW="421" imgH="420" progId="TCLayout.ActiveDocument.1">
                  <p:embed/>
                </p:oleObj>
              </mc:Choice>
              <mc:Fallback>
                <p:oleObj name="think-cell Slide" r:id="rId23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90768"/>
            <a:ext cx="10026524" cy="468000"/>
          </a:xfrm>
        </p:spPr>
        <p:txBody>
          <a:bodyPr vert="horz">
            <a:noAutofit/>
          </a:bodyPr>
          <a:lstStyle/>
          <a:p>
            <a:r>
              <a:rPr lang="en-US" sz="3000" dirty="0">
                <a:solidFill>
                  <a:srgbClr val="301C16"/>
                </a:solidFill>
                <a:latin typeface="Arial Rounded MT Bold" panose="020F0704030504030204" pitchFamily="34" charset="0"/>
              </a:rPr>
              <a:t>f.1 Infrastructure delivered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8750" y="5399655"/>
            <a:ext cx="11391313" cy="122758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The Bank is among the implementing agents for the three spheres of government (National, Provincial and Local) in the delivery of infrastructure projects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The DBSA has delivered infrastructure to the value of </a:t>
            </a:r>
            <a:r>
              <a:rPr lang="en-US" sz="1800" b="1" dirty="0">
                <a:solidFill>
                  <a:schemeClr val="tx1"/>
                </a:solidFill>
              </a:rPr>
              <a:t>R21.9 billion</a:t>
            </a:r>
            <a:r>
              <a:rPr lang="en-US" sz="1800" dirty="0">
                <a:solidFill>
                  <a:schemeClr val="tx1"/>
                </a:solidFill>
              </a:rPr>
              <a:t> over the past 8 years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18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237413" y="1724025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9D2BD509-8B9A-4935-A171-E5DD2287D33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85125" y="3860800"/>
            <a:ext cx="1828801" cy="549276"/>
          </a:xfrm>
          <a:custGeom>
            <a:avLst/>
            <a:gdLst/>
            <a:ahLst/>
            <a:cxnLst/>
            <a:rect l="0" t="0" r="0" b="0"/>
            <a:pathLst>
              <a:path w="1828801" h="549276">
                <a:moveTo>
                  <a:pt x="0" y="492125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492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3B3E0D6-6FD2-4666-A07F-275C1A60EEA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07300" y="408781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88337" y="36576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9159875" y="1622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 Placeholder 360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58487" y="1793876"/>
            <a:ext cx="625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7" name="Text Placeholder 35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765631" y="1482044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87819" y="6454712"/>
            <a:ext cx="110418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981E98-8645-4E46-97B4-10222F18C5EA}"/>
              </a:ext>
            </a:extLst>
          </p:cNvPr>
          <p:cNvSpPr/>
          <p:nvPr/>
        </p:nvSpPr>
        <p:spPr>
          <a:xfrm>
            <a:off x="158750" y="1405844"/>
            <a:ext cx="1136650" cy="152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R’million</a:t>
            </a:r>
          </a:p>
        </p:txBody>
      </p:sp>
      <p:graphicFrame>
        <p:nvGraphicFramePr>
          <p:cNvPr id="181" name="Chart 180">
            <a:extLst>
              <a:ext uri="{FF2B5EF4-FFF2-40B4-BE49-F238E27FC236}">
                <a16:creationId xmlns:a16="http://schemas.microsoft.com/office/drawing/2014/main" id="{15A80607-29A4-4D69-8384-CFA6E2EC461A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223838" y="1665288"/>
          <a:ext cx="11236325" cy="295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68" name="Text Placeholder 24">
            <a:extLst>
              <a:ext uri="{FF2B5EF4-FFF2-40B4-BE49-F238E27FC236}">
                <a16:creationId xmlns:a16="http://schemas.microsoft.com/office/drawing/2014/main" id="{F2CD8B41-541E-4F24-BB5B-572A3B5C5CA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626225" y="45513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7451D4-4C1D-4651-A081-9B6C46CB38B1}" type="datetime'''''''''2''0''''''''1''''''''''''''''''''8''''''''''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2018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Text Placeholder 24">
            <a:extLst>
              <a:ext uri="{FF2B5EF4-FFF2-40B4-BE49-F238E27FC236}">
                <a16:creationId xmlns:a16="http://schemas.microsoft.com/office/drawing/2014/main" id="{FA248009-244E-4750-A47B-0C2BC8E4629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327650" y="45513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C95A6A-C9C2-4A4D-9168-FECC5D83C466}" type="datetime'''''''''''2''''''''''''''''''''''''''''0''''1''''''''''''''7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2017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428750" y="45513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D26A5C-AB42-41FB-8413-49F19CE4F0D3}" type="datetime'2''''0''''''''''''''''1''''''''''''''4''''''''''''''''''''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2014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Text Placeholder 24">
            <a:extLst>
              <a:ext uri="{FF2B5EF4-FFF2-40B4-BE49-F238E27FC236}">
                <a16:creationId xmlns:a16="http://schemas.microsoft.com/office/drawing/2014/main" id="{BE881081-A08A-4139-A652-45087BB0773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924800" y="45513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90288A-68A1-42BF-AEAB-580C5664945E}" type="datetime'2''0''''1''''''''''''''''''''9''''''''''''''''''''''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2019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728913" y="45513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55B695-8652-47D2-ACB1-8A7F5D46B048}" type="datetime'''''''2''''''''''''''''''01''''''5''''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2015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027488" y="45513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F6883D-980A-486D-84F0-4CAC28A7EF23}" type="datetime'''''''''2''''''''0''1''''''''''''''''6''''''''''''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2016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Text Placeholder 24">
            <a:extLst>
              <a:ext uri="{FF2B5EF4-FFF2-40B4-BE49-F238E27FC236}">
                <a16:creationId xmlns:a16="http://schemas.microsoft.com/office/drawing/2014/main" id="{5724A8B1-04D2-4534-A2A8-752F73AB785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224963" y="45513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B82F97-7FE6-4E55-BED8-B79338A8D4E3}" type="datetime'2''''''''''''''''''''''0''''''''''2''''''0''''''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2020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Text Placeholder 24">
            <a:extLst>
              <a:ext uri="{FF2B5EF4-FFF2-40B4-BE49-F238E27FC236}">
                <a16:creationId xmlns:a16="http://schemas.microsoft.com/office/drawing/2014/main" id="{07434F8D-16DF-4D46-88D6-17FC767D262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523538" y="45513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7F980D-D90D-4329-80BB-06924E8A0415}" type="datetime'''''''''2''0''''2''''''1''''''''''''''''''''''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2021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0538D-7E53-4989-915D-08ACCB933B9E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3765550" y="4946650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067175" y="4941888"/>
            <a:ext cx="2489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FD71ED-3212-4E42-A6C4-FCB2FF64B222}" type="datetime'Value of infr''as''t''ruct''''ur''e d''''e''''''l''iv''''ered'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Value of infrastructure delivered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82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think-cell Slide" r:id="rId72" imgW="421" imgH="420" progId="TCLayout.ActiveDocument.1">
                  <p:embed/>
                </p:oleObj>
              </mc:Choice>
              <mc:Fallback>
                <p:oleObj name="think-cell Slide" r:id="rId72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0" y="262815"/>
            <a:ext cx="10654133" cy="756288"/>
          </a:xfrm>
        </p:spPr>
        <p:txBody>
          <a:bodyPr vert="horz">
            <a:noAutofit/>
          </a:bodyPr>
          <a:lstStyle/>
          <a:p>
            <a:r>
              <a:rPr kumimoji="0" lang="en-US" sz="2900" b="1" i="0" u="none" strike="noStrike" kern="1200" cap="all" spc="10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f.2 Development impact FROM infrastructure</a:t>
            </a:r>
            <a:br>
              <a:rPr kumimoji="0" lang="en-US" sz="2900" b="1" i="0" u="none" strike="noStrike" kern="1200" cap="all" spc="10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kumimoji="0" lang="en-US" sz="2900" b="1" i="0" u="none" strike="noStrike" kern="1200" cap="all" spc="10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      delivered</a:t>
            </a:r>
            <a:endParaRPr lang="en-US" sz="29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2600" y="5207000"/>
            <a:ext cx="11505809" cy="118688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800" dirty="0">
                <a:solidFill>
                  <a:schemeClr val="tx1"/>
                </a:solidFill>
              </a:rPr>
              <a:t>The Bank has completed 614 (139 new and 475 refurbished) schools between 2012 and 2021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800" dirty="0">
                <a:solidFill>
                  <a:schemeClr val="tx1"/>
                </a:solidFill>
              </a:rPr>
              <a:t>A total of 111 municipal projects were completed between 2016 and 2021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800" dirty="0">
                <a:solidFill>
                  <a:schemeClr val="tx1"/>
                </a:solidFill>
              </a:rPr>
              <a:t>A total of 402 health facilities were completed between 2012 and 2021</a:t>
            </a:r>
          </a:p>
        </p:txBody>
      </p:sp>
      <p:sp>
        <p:nvSpPr>
          <p:cNvPr id="18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237413" y="1724025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9D2BD509-8B9A-4935-A171-E5DD2287D33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85125" y="3860800"/>
            <a:ext cx="1828801" cy="549276"/>
          </a:xfrm>
          <a:custGeom>
            <a:avLst/>
            <a:gdLst/>
            <a:ahLst/>
            <a:cxnLst/>
            <a:rect l="0" t="0" r="0" b="0"/>
            <a:pathLst>
              <a:path w="1828801" h="549276">
                <a:moveTo>
                  <a:pt x="0" y="492125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492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3B3E0D6-6FD2-4666-A07F-275C1A60EEA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607300" y="408781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288337" y="36576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9159875" y="1622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 Placeholder 360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58487" y="1793876"/>
            <a:ext cx="625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7" name="Text Placeholder 35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765631" y="1482044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87819" y="6454712"/>
            <a:ext cx="110418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FEE8CA32-066D-440E-BDCB-6AC8A9E856A4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H="1">
            <a:off x="457200" y="30178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599847F5-E653-4746-A8DC-DA5D33C8121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457200" y="15192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263F3B8B-885D-4976-80B9-187355BAB9C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>
            <a:off x="457200" y="27035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35074AC-F0E1-406D-B1E8-BF0BE4C08A1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457200" y="39624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B9DC26FF-62AB-490F-A842-C519E06BCCC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457200" y="42767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3F51C0C1-4761-4A5C-8B6E-5640026ED21C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H="1">
            <a:off x="457200" y="36464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EEED3446-B1FF-418B-A771-E47D011A46C2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H="1">
            <a:off x="457200" y="333216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ABE610B-7730-4724-9D22-DE0FF6D5BC93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457200" y="19954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42" name="Chart 441">
            <a:extLst>
              <a:ext uri="{FF2B5EF4-FFF2-40B4-BE49-F238E27FC236}">
                <a16:creationId xmlns:a16="http://schemas.microsoft.com/office/drawing/2014/main" id="{B6668C39-1DD4-41AE-B082-15511DCD1E6B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961091188"/>
              </p:ext>
            </p:extLst>
          </p:nvPr>
        </p:nvGraphicFramePr>
        <p:xfrm>
          <a:off x="425450" y="1436688"/>
          <a:ext cx="11133138" cy="292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4"/>
          </a:graphicData>
        </a:graphic>
      </p:graphicFrame>
      <p:sp>
        <p:nvSpPr>
          <p:cNvPr id="38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03188" y="1428750"/>
            <a:ext cx="2524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E1DC6D1-6D70-4C2D-8673-0BBA98C98E20}" type="datetime'''''1''''''''''''''''''30''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87325" y="292735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2F8C7F7-B0C4-48E3-9654-13CEB1B7AF0E}" type="datetime'''''''''''''''4''''''''''''0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87325" y="3241675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81154DB-66C0-4186-8700-A4CEAA5CCC9E}" type="datetime'''''''''''''''''30''''''''''''''''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87325" y="3556000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9351E7F-E4A9-4CAC-B9C3-2E551A566DBE}" type="datetime'2''''''''''''''''''''''''''''''''''''''''''0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71463" y="4186238"/>
            <a:ext cx="84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2CFCECF-65D4-4143-A6CA-A01190E21977}" type="datetime'''''''''''''''''''''''''''''''0''''''''''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87325" y="3871913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FD86A78-8CDD-4794-9710-1FA834664DEE}" type="datetime'''''''''''''''10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87325" y="2613025"/>
            <a:ext cx="168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5EA9160-A670-4270-93BF-F5ECBB79C32F}" type="datetime'5''''''''''''''''''''''''''0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14300" y="1905000"/>
            <a:ext cx="241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BAD3D58E-B5D1-47E4-814E-D868F64D767F}" type="datetime'''''''''1''''''''''1''''''''''''''''''''''''''''0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88" name="Freeform: Shape 287">
            <a:extLst>
              <a:ext uri="{FF2B5EF4-FFF2-40B4-BE49-F238E27FC236}">
                <a16:creationId xmlns:a16="http://schemas.microsoft.com/office/drawing/2014/main" id="{487C5014-EBA0-4ED4-A812-81A457DA4192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3432176" y="2309814"/>
            <a:ext cx="320675" cy="142875"/>
          </a:xfrm>
          <a:custGeom>
            <a:avLst/>
            <a:gdLst/>
            <a:ahLst/>
            <a:cxnLst/>
            <a:rect l="0" t="0" r="0" b="0"/>
            <a:pathLst>
              <a:path w="320676" h="142876">
                <a:moveTo>
                  <a:pt x="0" y="85725"/>
                </a:moveTo>
                <a:lnTo>
                  <a:pt x="320675" y="0"/>
                </a:lnTo>
                <a:lnTo>
                  <a:pt x="320675" y="57150"/>
                </a:lnTo>
                <a:lnTo>
                  <a:pt x="0" y="1428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368" name="Freeform: Shape 367">
            <a:extLst>
              <a:ext uri="{FF2B5EF4-FFF2-40B4-BE49-F238E27FC236}">
                <a16:creationId xmlns:a16="http://schemas.microsoft.com/office/drawing/2014/main" id="{49A13AC5-14AC-45F5-AFDE-48402E64C2DB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434975" y="23336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356" name="Freeform: Shape 355">
            <a:extLst>
              <a:ext uri="{FF2B5EF4-FFF2-40B4-BE49-F238E27FC236}">
                <a16:creationId xmlns:a16="http://schemas.microsoft.com/office/drawing/2014/main" id="{7CCC5782-3DE2-40CE-9806-7E836D3E08D3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434975" y="25273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348" name="Freeform: Shape 347">
            <a:extLst>
              <a:ext uri="{FF2B5EF4-FFF2-40B4-BE49-F238E27FC236}">
                <a16:creationId xmlns:a16="http://schemas.microsoft.com/office/drawing/2014/main" id="{C3D85BF9-460D-48E5-A979-506C30AB71FD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434975" y="213995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91" name="Freeform: Shape 290">
            <a:extLst>
              <a:ext uri="{FF2B5EF4-FFF2-40B4-BE49-F238E27FC236}">
                <a16:creationId xmlns:a16="http://schemas.microsoft.com/office/drawing/2014/main" id="{092B308C-D232-4132-804D-83FC5F5F00F4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4529139" y="2309814"/>
            <a:ext cx="320675" cy="142875"/>
          </a:xfrm>
          <a:custGeom>
            <a:avLst/>
            <a:gdLst/>
            <a:ahLst/>
            <a:cxnLst/>
            <a:rect l="0" t="0" r="0" b="0"/>
            <a:pathLst>
              <a:path w="320676" h="142876">
                <a:moveTo>
                  <a:pt x="0" y="85725"/>
                </a:moveTo>
                <a:lnTo>
                  <a:pt x="320675" y="0"/>
                </a:lnTo>
                <a:lnTo>
                  <a:pt x="320675" y="57150"/>
                </a:lnTo>
                <a:lnTo>
                  <a:pt x="0" y="1428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82" name="Freeform: Shape 281">
            <a:extLst>
              <a:ext uri="{FF2B5EF4-FFF2-40B4-BE49-F238E27FC236}">
                <a16:creationId xmlns:a16="http://schemas.microsoft.com/office/drawing/2014/main" id="{282BD60D-1710-46A9-966D-29249FA08495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8458201" y="2503489"/>
            <a:ext cx="320675" cy="142875"/>
          </a:xfrm>
          <a:custGeom>
            <a:avLst/>
            <a:gdLst/>
            <a:ahLst/>
            <a:cxnLst/>
            <a:rect l="0" t="0" r="0" b="0"/>
            <a:pathLst>
              <a:path w="320676" h="142876">
                <a:moveTo>
                  <a:pt x="0" y="85725"/>
                </a:moveTo>
                <a:lnTo>
                  <a:pt x="320675" y="0"/>
                </a:lnTo>
                <a:lnTo>
                  <a:pt x="320675" y="57150"/>
                </a:lnTo>
                <a:lnTo>
                  <a:pt x="0" y="1428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68" name="Freeform: Shape 267">
            <a:extLst>
              <a:ext uri="{FF2B5EF4-FFF2-40B4-BE49-F238E27FC236}">
                <a16:creationId xmlns:a16="http://schemas.microsoft.com/office/drawing/2014/main" id="{C760EB3C-DF7D-46DC-A0BF-6DBC35F36216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5626101" y="2503489"/>
            <a:ext cx="320675" cy="142875"/>
          </a:xfrm>
          <a:custGeom>
            <a:avLst/>
            <a:gdLst/>
            <a:ahLst/>
            <a:cxnLst/>
            <a:rect l="0" t="0" r="0" b="0"/>
            <a:pathLst>
              <a:path w="320676" h="142876">
                <a:moveTo>
                  <a:pt x="0" y="85725"/>
                </a:moveTo>
                <a:lnTo>
                  <a:pt x="320675" y="0"/>
                </a:lnTo>
                <a:lnTo>
                  <a:pt x="320675" y="57150"/>
                </a:lnTo>
                <a:lnTo>
                  <a:pt x="0" y="1428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47" name="Freeform: Shape 246">
            <a:extLst>
              <a:ext uri="{FF2B5EF4-FFF2-40B4-BE49-F238E27FC236}">
                <a16:creationId xmlns:a16="http://schemas.microsoft.com/office/drawing/2014/main" id="{44D92537-035B-48A9-A2F0-663FC881D5EA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3432176" y="2116139"/>
            <a:ext cx="320675" cy="142875"/>
          </a:xfrm>
          <a:custGeom>
            <a:avLst/>
            <a:gdLst/>
            <a:ahLst/>
            <a:cxnLst/>
            <a:rect l="0" t="0" r="0" b="0"/>
            <a:pathLst>
              <a:path w="320676" h="142876">
                <a:moveTo>
                  <a:pt x="0" y="85725"/>
                </a:moveTo>
                <a:lnTo>
                  <a:pt x="320675" y="0"/>
                </a:lnTo>
                <a:lnTo>
                  <a:pt x="320675" y="57150"/>
                </a:lnTo>
                <a:lnTo>
                  <a:pt x="0" y="1428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50" name="Freeform: Shape 249">
            <a:extLst>
              <a:ext uri="{FF2B5EF4-FFF2-40B4-BE49-F238E27FC236}">
                <a16:creationId xmlns:a16="http://schemas.microsoft.com/office/drawing/2014/main" id="{B9DF01F8-5253-428C-A9D1-493530D41C81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5626101" y="2116139"/>
            <a:ext cx="320675" cy="142875"/>
          </a:xfrm>
          <a:custGeom>
            <a:avLst/>
            <a:gdLst/>
            <a:ahLst/>
            <a:cxnLst/>
            <a:rect l="0" t="0" r="0" b="0"/>
            <a:pathLst>
              <a:path w="320676" h="142876">
                <a:moveTo>
                  <a:pt x="0" y="85725"/>
                </a:moveTo>
                <a:lnTo>
                  <a:pt x="320675" y="0"/>
                </a:lnTo>
                <a:lnTo>
                  <a:pt x="320675" y="57150"/>
                </a:lnTo>
                <a:lnTo>
                  <a:pt x="0" y="1428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329" name="Freeform: Shape 328">
            <a:extLst>
              <a:ext uri="{FF2B5EF4-FFF2-40B4-BE49-F238E27FC236}">
                <a16:creationId xmlns:a16="http://schemas.microsoft.com/office/drawing/2014/main" id="{714F2E36-DBBB-4ECD-95BD-0AA7022A8740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434975" y="163195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2" name="Freeform: Shape 301">
            <a:extLst>
              <a:ext uri="{FF2B5EF4-FFF2-40B4-BE49-F238E27FC236}">
                <a16:creationId xmlns:a16="http://schemas.microsoft.com/office/drawing/2014/main" id="{062E4EB2-3304-473B-AB94-16E34FED9AED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434975" y="16319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Freeform: Shape 303">
            <a:extLst>
              <a:ext uri="{FF2B5EF4-FFF2-40B4-BE49-F238E27FC236}">
                <a16:creationId xmlns:a16="http://schemas.microsoft.com/office/drawing/2014/main" id="{FF2D582E-A4F9-46AE-B0B5-2D78CE0F7D3C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434975" y="16891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3" name="Freeform: Shape 342">
            <a:extLst>
              <a:ext uri="{FF2B5EF4-FFF2-40B4-BE49-F238E27FC236}">
                <a16:creationId xmlns:a16="http://schemas.microsoft.com/office/drawing/2014/main" id="{5138AD9B-F8E8-4002-8B1C-99C398B281EF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434975" y="21399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5" name="Freeform: Shape 344">
            <a:extLst>
              <a:ext uri="{FF2B5EF4-FFF2-40B4-BE49-F238E27FC236}">
                <a16:creationId xmlns:a16="http://schemas.microsoft.com/office/drawing/2014/main" id="{4143657C-70AC-40E7-98D4-F519AD26A5C5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434975" y="21971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4" name="Freeform: Shape 353">
            <a:extLst>
              <a:ext uri="{FF2B5EF4-FFF2-40B4-BE49-F238E27FC236}">
                <a16:creationId xmlns:a16="http://schemas.microsoft.com/office/drawing/2014/main" id="{3C4FCAB4-4E23-416A-BFEB-8AE1B6A4CDCD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434975" y="25273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5" name="Freeform: Shape 354">
            <a:extLst>
              <a:ext uri="{FF2B5EF4-FFF2-40B4-BE49-F238E27FC236}">
                <a16:creationId xmlns:a16="http://schemas.microsoft.com/office/drawing/2014/main" id="{B07C2692-8EED-4B50-B90A-AAF2EABCEF77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434975" y="25844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3B63E4A9-030B-4A03-9D87-D5358A138498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434975" y="23336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287FE396-14D4-441A-9D76-262790A36622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434975" y="23907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7753445" y="1882775"/>
            <a:ext cx="296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72CEDAB-5731-404B-A2DE-14D8B14BDAA9}" type="datetime'1''''''''''''''''''''0''''''''''''7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476764" y="1751013"/>
            <a:ext cx="3095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E374793-4810-4508-9AEC-53E6D87CECF8}" type="datetime'''1''09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9136524" y="1725613"/>
            <a:ext cx="285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2EDF6947-B3B0-4E3E-AB6E-03DBD019F23A}" type="datetime'''''''''''''''1''''''''1''''''''''''''''''''''''''''2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6389196" y="1374775"/>
            <a:ext cx="296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5DA848A-877F-4A09-B0A2-1C875B141000}" type="datetime'''1''''''''''''''''''2''''''''''8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5039679" y="2270125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49B4B49-3610-4372-9694-D04214E027A6}" type="datetime'''''''''''''''''''''''''''''7''''''''''''7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881063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4FF51DD-718E-4529-A89B-A80873843960}" type="datetime'''''''''''''2''01''''''''''''''''''''''''2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461250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BD497B3-C289-428C-89AD-2AC660A90AB2}" type="datetime'''''2''''0''''''''''''''''''1''''''''''''8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4171950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C7170F84-632A-46FD-AA8D-A9574A3FA584}" type="datetime'''''''''2''''0''''''''1''''''''''''''''''''''''''5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6364288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677C9ED-5A5D-459C-B3DF-FC629736E45D}" type="datetime'''''''''''''''''2''''''''''0''''17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1978025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2CF9F80-6E24-4715-A67C-DBC747249960}" type="datetime'2''''''''''''''''''''''''''''''0''''''''''1''''''3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9655175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0BF9A333-2266-4129-BA42-246450EC82B2}" type="datetime'''''2''0''''''''''''''''2''0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0752138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EA0C3EC4-8335-442B-960C-B4466706BD3D}" type="datetime'''''''''''''''''''2''''0''''2''''''1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4222726" y="1568450"/>
            <a:ext cx="285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3F67955-C199-4CC5-9BE8-B29D2511A47E}" type="datetime'''''''''''''''''''''''''''''''''1''''''''''1''''7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8558213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3639BB4-9C9D-4012-B181-0AF474E43B74}" type="datetime'''2''''''''''''''''''''''''''0''''''''''1''''''9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5268913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0597CDD-6384-42A6-BAD9-3F9F1B4CA857}" type="datetime'''''''2''0''''''''1''6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2894989" y="2076450"/>
            <a:ext cx="212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B0E53FE-A63B-43A4-A575-A883067326C9}" type="datetime'''''''''''''''''''''''''''''8''''''6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3074988" y="43275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C60AB773-B80F-4D2C-BFE2-BD5A16F0C1C0}" type="datetime'''''20''''''''''''''''''''''1''''''''''''''4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600CC686-9D27-48B4-A164-45CCC7592980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568325" y="4770438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F1E2D101-1A75-486B-8FA4-E43B7FD6198D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2997200" y="4770438"/>
            <a:ext cx="214313" cy="160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7AB8F6EC-7F38-4F02-B384-B00A65E7AEB8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6688138" y="4770438"/>
            <a:ext cx="214313" cy="1603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E64CD988-C063-4C6B-B4A4-81BA9AD11862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8943975" y="4770438"/>
            <a:ext cx="214313" cy="1603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3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833438" y="4765675"/>
            <a:ext cx="20621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3FDF646-7972-4CF1-AC44-3F5A78B541FE}" type="datetime'''N''ew'''' ''ASI''D''''''I S''''c''hools ''co''mplete''''d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New ASIDI Schools completed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3262313" y="4765675"/>
            <a:ext cx="33242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B6CC06C-C0F4-4CE5-8E4D-07639F9F0F31}" type="datetime'School'' Repairs,Refu''r''bishments'' a''n''d Rea''lignmen''t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School Repairs,Refurbishments and Realignment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9209088" y="4765675"/>
            <a:ext cx="24050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0A40DF1A-55AB-494E-A940-CCDA0D163740}" type="datetime'Numb''e''r of h''ealt''h ''facil''''i''tie''s d''elivered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Number of health facilities delivered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6953250" y="4765675"/>
            <a:ext cx="1889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763790FE-9CF2-408E-9F68-0D0D71AA62A2}" type="datetime'Mun''i''''c''''i''p''al Pro''''jects'' deli''''ve''re''d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Municipal Projects delivered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54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think-cell Slide" r:id="rId32" imgW="421" imgH="420" progId="TCLayout.ActiveDocument.1">
                  <p:embed/>
                </p:oleObj>
              </mc:Choice>
              <mc:Fallback>
                <p:oleObj name="think-cell Slide" r:id="rId32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E1A96A-90D1-4F2E-97C8-B751D8F2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" y="345954"/>
            <a:ext cx="10491724" cy="468000"/>
          </a:xfrm>
        </p:spPr>
        <p:txBody>
          <a:bodyPr vert="horz">
            <a:noAutofit/>
          </a:bodyPr>
          <a:lstStyle/>
          <a:p>
            <a:r>
              <a:rPr lang="en-US" sz="2900" dirty="0">
                <a:solidFill>
                  <a:srgbClr val="301C16"/>
                </a:solidFill>
                <a:latin typeface="Arial Rounded MT Bold" panose="020F0704030504030204" pitchFamily="34" charset="0"/>
              </a:rPr>
              <a:t>f.3 Support transformation and job creation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12874" y="5356227"/>
            <a:ext cx="10537189" cy="127101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total of 6 033 SMMEs and subcontractors have benefited from the infrastructure projects that were delivered by the DBSA from 2014 to 2021 to the value of R3.8 billion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 total of 70 434 job opportunities were created by the DBSA from 2014 to 2021 whilst delivering infrastructure as an implementing agent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18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815377" y="1724025"/>
            <a:ext cx="314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9D2BD509-8B9A-4935-A171-E5DD2287D33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563089" y="3860800"/>
            <a:ext cx="1828801" cy="549276"/>
          </a:xfrm>
          <a:custGeom>
            <a:avLst/>
            <a:gdLst/>
            <a:ahLst/>
            <a:cxnLst/>
            <a:rect l="0" t="0" r="0" b="0"/>
            <a:pathLst>
              <a:path w="1828801" h="549276">
                <a:moveTo>
                  <a:pt x="0" y="492125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49275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3B3E0D6-6FD2-4666-A07F-275C1A60EEA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185264" y="408781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866301" y="3657600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0" name="Rectangle 12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8737839" y="1622425"/>
            <a:ext cx="3492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63" tIns="0" rIns="1746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8" name="Text Placeholder 360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336451" y="1793876"/>
            <a:ext cx="625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7" name="Text Placeholder 359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343595" y="1482044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indent="0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231" indent="-195614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5581" indent="-266746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5641" indent="-15843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3571" indent="-132563" algn="l" defTabSz="911784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17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01C16"/>
              </a:buClr>
              <a:buSzTx/>
              <a:buFontTx/>
              <a:buNone/>
              <a:tabLst/>
              <a:defRPr/>
            </a:pP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Slide Number Placeholder 28">
            <a:extLst>
              <a:ext uri="{FF2B5EF4-FFF2-40B4-BE49-F238E27FC236}">
                <a16:creationId xmlns:a16="http://schemas.microsoft.com/office/drawing/2014/main" id="{0FEF6A57-A06A-4C8F-875E-757E96FFBE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87819" y="6454712"/>
            <a:ext cx="110418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8" name="Chart 117">
            <a:extLst>
              <a:ext uri="{FF2B5EF4-FFF2-40B4-BE49-F238E27FC236}">
                <a16:creationId xmlns:a16="http://schemas.microsoft.com/office/drawing/2014/main" id="{57E5154C-F398-4720-941F-82AC29191BC2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575028141"/>
              </p:ext>
            </p:extLst>
          </p:nvPr>
        </p:nvGraphicFramePr>
        <p:xfrm>
          <a:off x="623555" y="1539875"/>
          <a:ext cx="10771187" cy="280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368178" y="4346575"/>
            <a:ext cx="3492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3D97E66-75AF-4269-98EF-5D80A8BA84F7}" type="datetime'''''''''''''''2''''''''''0''''''''2''''''''1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541477" y="4332849"/>
            <a:ext cx="347486" cy="16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E1C220C-CACE-46F3-A3AB-7FDAECBAAE80}" type="datetime'''''''2''''0''''''1''''''''''''''''''''''''''''''''8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188286" y="4314825"/>
            <a:ext cx="37407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B130E1C-8265-463F-A783-14DD5BE9678F}" type="datetime'''''''''''2''''''''''0''''''''''1''4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540848" y="43148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C8351B0B-9BA3-4A82-8135-818139FA163B}" type="datetime'2''''''''0''''1''''''''''''''''''''''''''''''''''5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183839" y="43148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5F2D01A-9D45-4F57-8778-5D80A89B579C}" type="datetime'''''''''''''2''''''''0''''''''''''''''''''1''''7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506588" y="1414463"/>
            <a:ext cx="496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69DA6749-F5A1-4BEB-96B8-98EDEF72A8FC}" type="datetime'''''''1''''''''''''1'''''' 7''0''''''''''''''2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11 702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236763" y="2419643"/>
            <a:ext cx="388395" cy="2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55FB75F0-E795-4B26-821A-7E3892DE0F75}" type="datetime'''''''''''''''''''7'' ''''''1''4''''''''''''4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7 144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857692" y="1758950"/>
            <a:ext cx="508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9923FE4-9D26-4EA9-88F2-B137717F7C18}" type="datetime'1''''''''''''0'''''''''''''''''' ''''''2''5''''''''5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10 255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214228" y="21780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F6CCE210-ACFD-4ECC-AD1C-DECB1895EB7D}" type="datetime'''8'''''''''' 4''92''''''''''''''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8 492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855632" y="187642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9D912E5C-53C0-4B84-8EB8-4D5E0F036763}" type="datetime'''''9'''''''''''' ''7''''5''''''''8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9 758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839314" y="43148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3A28B94C-05C6-4384-A998-416DD6BCA649}" type="datetime'''''''2''0''''''''''''''''''''''''''''''''''''1''''''''9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0169305" y="2063750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BD64A232-77AD-48AC-BE42-0CEC0B789620}" type="datetime'''''''''''8'''' ''''''''''97''''1''''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8 971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570098" y="2212975"/>
            <a:ext cx="423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6D355DD-6621-49D6-AB10-32CB2CCAEAC6}" type="datetime'''''''''8'''''''' 3''''''''''''''4''''''4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8 344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167050" y="43148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8B9BC91D-B0E9-4C82-A97A-89FA875F5691}" type="datetime'2''''''''''''''''''''''''''''''0''''''''''''2''''''''''''''0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840450" y="43148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13C4B7CB-D0E2-49D4-A3EE-AF2FFF1EDF20}" type="datetime'''''''2''''''''''0''1''''''''6''''''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4D737E-ED22-48C5-B25B-59785E5B54C8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1536892" y="4727575"/>
            <a:ext cx="214313" cy="160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8D5A19-5BF2-434D-B7F8-2BAF25E2E1BC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6188267" y="4727575"/>
            <a:ext cx="214313" cy="160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802005" y="4722813"/>
            <a:ext cx="4284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4D4061F-D5A3-4AB4-8CA4-7AD6BF7F37ED}" type="datetime'Number of Employment Opportu''nities Created (''IDD and DBSA)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Number of Employment Opportunities Created (IDD and DBSA)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2EA05E8-74A5-44AD-A8E0-EA269D3873E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453380" y="4722813"/>
            <a:ext cx="3389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BB040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AE009385-7F2B-4AD3-A089-527CF99A487E}" type="datetime'''Numbe''r of ''SM''MEs and Subco''ntrac''tors benefi''tting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BB04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Number of SMMEs and Subcontractors benefitting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273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018E1D8-6B1B-44E4-AA94-257827613C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1318" y="1325141"/>
            <a:ext cx="12194750" cy="5527346"/>
          </a:xfrm>
          <a:prstGeom prst="rect">
            <a:avLst/>
          </a:prstGeom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FF0C76-0B43-42ED-896E-F43091074D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475" y="390390"/>
            <a:ext cx="9699678" cy="542448"/>
          </a:xfrm>
        </p:spPr>
        <p:txBody>
          <a:bodyPr/>
          <a:lstStyle/>
          <a:p>
            <a:r>
              <a:rPr kumimoji="0" lang="en-ZA" sz="3000" b="1" i="0" u="none" strike="noStrike" kern="1200" cap="all" spc="10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f.4 DBSA DEVELOPMENT LABORATORIES</a:t>
            </a:r>
            <a:endParaRPr lang="en-US" sz="3000" i="0" dirty="0">
              <a:solidFill>
                <a:schemeClr val="tx1"/>
              </a:solidFill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F9086E2B-CFCB-4C9B-9DDA-20B16F845D1B}"/>
              </a:ext>
            </a:extLst>
          </p:cNvPr>
          <p:cNvSpPr/>
          <p:nvPr/>
        </p:nvSpPr>
        <p:spPr>
          <a:xfrm rot="5400000">
            <a:off x="1025248" y="4103619"/>
            <a:ext cx="5577840" cy="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5E1C1D2F-D421-41CB-BC9C-DAB2190D7A13}"/>
              </a:ext>
            </a:extLst>
          </p:cNvPr>
          <p:cNvSpPr/>
          <p:nvPr/>
        </p:nvSpPr>
        <p:spPr>
          <a:xfrm rot="5400000">
            <a:off x="5542747" y="4078758"/>
            <a:ext cx="5486400" cy="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BF3DC445-6413-4BBF-8487-7B44DD9F7E24}"/>
              </a:ext>
            </a:extLst>
          </p:cNvPr>
          <p:cNvSpPr/>
          <p:nvPr/>
        </p:nvSpPr>
        <p:spPr>
          <a:xfrm>
            <a:off x="8312412" y="3493915"/>
            <a:ext cx="384048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1A549B36-D5BC-4522-80DB-CA130B860841}"/>
              </a:ext>
            </a:extLst>
          </p:cNvPr>
          <p:cNvSpPr/>
          <p:nvPr/>
        </p:nvSpPr>
        <p:spPr>
          <a:xfrm flipV="1">
            <a:off x="3815732" y="4704582"/>
            <a:ext cx="4403270" cy="3511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2C66B9-2BA1-4561-AADB-3F2AE682B83E}"/>
              </a:ext>
            </a:extLst>
          </p:cNvPr>
          <p:cNvSpPr txBox="1"/>
          <p:nvPr/>
        </p:nvSpPr>
        <p:spPr>
          <a:xfrm>
            <a:off x="110767" y="1371604"/>
            <a:ext cx="3151147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669FBF-0FC0-49E4-9A52-62531EEFB401}"/>
              </a:ext>
            </a:extLst>
          </p:cNvPr>
          <p:cNvSpPr txBox="1"/>
          <p:nvPr/>
        </p:nvSpPr>
        <p:spPr>
          <a:xfrm>
            <a:off x="143238" y="1267614"/>
            <a:ext cx="318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Nova Light" panose="020B0604020202020204" pitchFamily="34" charset="0"/>
                <a:ea typeface="+mn-ea"/>
                <a:cs typeface="Aldhabi" panose="01000000000000000000" pitchFamily="2" charset="-78"/>
              </a:rPr>
              <a:t>DLAB PRECINCT SITES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38FE58-01FA-46A1-BF9B-347473709589}"/>
              </a:ext>
            </a:extLst>
          </p:cNvPr>
          <p:cNvSpPr txBox="1"/>
          <p:nvPr/>
        </p:nvSpPr>
        <p:spPr>
          <a:xfrm>
            <a:off x="8296641" y="1371604"/>
            <a:ext cx="410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Nova Light" panose="020B0604020202020204" pitchFamily="34" charset="0"/>
                <a:ea typeface="+mn-ea"/>
                <a:cs typeface="Aldhabi" panose="01000000000000000000" pitchFamily="2" charset="-78"/>
              </a:rPr>
              <a:t>LED ZONE ACTIVITIES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7B317-9331-47A7-9B3C-6A23B3219EE3}"/>
              </a:ext>
            </a:extLst>
          </p:cNvPr>
          <p:cNvSpPr txBox="1"/>
          <p:nvPr/>
        </p:nvSpPr>
        <p:spPr>
          <a:xfrm>
            <a:off x="4181310" y="1409645"/>
            <a:ext cx="2481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 Nova Light" panose="020B0604020202020204" pitchFamily="34" charset="0"/>
                <a:ea typeface="+mn-ea"/>
                <a:cs typeface="Aldhabi" panose="01000000000000000000" pitchFamily="2" charset="-78"/>
              </a:rPr>
              <a:t>DBSA DISBURSEMENTS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D63D2C-D9A7-4EC3-9837-C7DE22C832BF}"/>
              </a:ext>
            </a:extLst>
          </p:cNvPr>
          <p:cNvSpPr txBox="1"/>
          <p:nvPr/>
        </p:nvSpPr>
        <p:spPr>
          <a:xfrm>
            <a:off x="1559163" y="3946396"/>
            <a:ext cx="219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5 DLABS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C6E0CC-985C-48B1-BED0-6C27956F1312}"/>
              </a:ext>
            </a:extLst>
          </p:cNvPr>
          <p:cNvSpPr txBox="1"/>
          <p:nvPr/>
        </p:nvSpPr>
        <p:spPr>
          <a:xfrm>
            <a:off x="-41945" y="4397817"/>
            <a:ext cx="394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2 functional in year 2 , 3 new disbursing in year 1.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5B164C-B708-44FE-9DF9-A7F5650A37ED}"/>
              </a:ext>
            </a:extLst>
          </p:cNvPr>
          <p:cNvSpPr txBox="1"/>
          <p:nvPr/>
        </p:nvSpPr>
        <p:spPr>
          <a:xfrm>
            <a:off x="-45296" y="5059007"/>
            <a:ext cx="3818791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988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[1]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Jabulani DLAB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launched by the late mayor, Jolidee Matongo, 09 Sept and occupation date 26 October 2021.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988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[2]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Alexandra DLAB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launched 14 Sept and occupation date is pending OC certificate.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988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BB04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[3]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B04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Westridge DLAB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 construction has commenced in Jan 2022. Programs running.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988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BB04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[4]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B04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Louwsburg DLAB is disbursing, programmes running.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363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[5]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Waterberg DLAB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disbursing, programmes running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49226A1-E0BC-416A-9CDD-1615ECF0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96203" l="7000" r="90000">
                        <a14:foregroundMark x1="51500" y1="13924" x2="51500" y2="13924"/>
                        <a14:foregroundMark x1="51500" y1="8861" x2="51500" y2="8861"/>
                        <a14:foregroundMark x1="49000" y1="5063" x2="49000" y2="5063"/>
                        <a14:foregroundMark x1="38000" y1="91139" x2="38000" y2="91139"/>
                        <a14:foregroundMark x1="49500" y1="63713" x2="49500" y2="63713"/>
                        <a14:foregroundMark x1="7000" y1="78903" x2="7000" y2="78903"/>
                        <a14:foregroundMark x1="40500" y1="96203" x2="40500" y2="96203"/>
                        <a14:foregroundMark x1="88500" y1="76793" x2="88500" y2="76793"/>
                        <a14:foregroundMark x1="48500" y1="3376" x2="48500" y2="3376"/>
                        <a14:foregroundMark x1="47500" y1="2954" x2="47500" y2="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598" y="1370457"/>
            <a:ext cx="1632375" cy="155336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FD8CE5B-665C-4FF5-8AF7-E03C36159996}"/>
              </a:ext>
            </a:extLst>
          </p:cNvPr>
          <p:cNvSpPr txBox="1"/>
          <p:nvPr/>
        </p:nvSpPr>
        <p:spPr>
          <a:xfrm>
            <a:off x="4209961" y="1772384"/>
            <a:ext cx="2354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R49.7m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E06DFE-F34F-4F9A-BA12-060F96CC083F}"/>
              </a:ext>
            </a:extLst>
          </p:cNvPr>
          <p:cNvSpPr txBox="1"/>
          <p:nvPr/>
        </p:nvSpPr>
        <p:spPr>
          <a:xfrm>
            <a:off x="4117895" y="2493367"/>
            <a:ext cx="228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YTD DISBURSEMENTS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(FY 20/21 - FY 21/22)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24C958-698B-46AA-90B8-A8A4B57CFA88}"/>
              </a:ext>
            </a:extLst>
          </p:cNvPr>
          <p:cNvGrpSpPr/>
          <p:nvPr/>
        </p:nvGrpSpPr>
        <p:grpSpPr>
          <a:xfrm>
            <a:off x="3862284" y="4603490"/>
            <a:ext cx="4398263" cy="2222842"/>
            <a:chOff x="10766963" y="89689"/>
            <a:chExt cx="4398263" cy="222284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33996C-7857-402D-AAF9-4D9B61EC61D6}"/>
                </a:ext>
              </a:extLst>
            </p:cNvPr>
            <p:cNvSpPr txBox="1"/>
            <p:nvPr/>
          </p:nvSpPr>
          <p:spPr>
            <a:xfrm>
              <a:off x="10821965" y="89689"/>
              <a:ext cx="4279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Total 775 (Youth 309)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65B9DE-4259-4402-8502-724C7FD854D0}"/>
                </a:ext>
              </a:extLst>
            </p:cNvPr>
            <p:cNvSpPr txBox="1"/>
            <p:nvPr/>
          </p:nvSpPr>
          <p:spPr>
            <a:xfrm>
              <a:off x="10785443" y="1220920"/>
              <a:ext cx="4027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INDIVIDUALS SUCCESSFULLY COMPLETED FUTURE SKILLS PROGRAMMES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E4F0DE1-95D6-4579-BE5A-D0EF6B416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5" b="98352" l="0" r="98485">
                          <a14:foregroundMark x1="14545" y1="53846" x2="14545" y2="53846"/>
                          <a14:foregroundMark x1="5455" y1="50549" x2="5455" y2="50549"/>
                          <a14:foregroundMark x1="15152" y1="91758" x2="15152" y2="91758"/>
                          <a14:foregroundMark x1="52424" y1="79121" x2="52424" y2="79121"/>
                          <a14:foregroundMark x1="89091" y1="57143" x2="89091" y2="57143"/>
                          <a14:foregroundMark x1="66970" y1="21429" x2="66970" y2="21429"/>
                          <a14:foregroundMark x1="69091" y1="39011" x2="69091" y2="39011"/>
                          <a14:foregroundMark x1="66970" y1="56044" x2="66970" y2="56044"/>
                          <a14:foregroundMark x1="74848" y1="69780" x2="74848" y2="69780"/>
                          <a14:foregroundMark x1="72727" y1="57692" x2="72727" y2="57692"/>
                          <a14:foregroundMark x1="74545" y1="46703" x2="74545" y2="46703"/>
                          <a14:foregroundMark x1="79394" y1="37912" x2="79394" y2="37912"/>
                          <a14:foregroundMark x1="85758" y1="34066" x2="85758" y2="34066"/>
                          <a14:foregroundMark x1="92121" y1="37912" x2="92121" y2="37912"/>
                          <a14:foregroundMark x1="96667" y1="46154" x2="96667" y2="46154"/>
                          <a14:foregroundMark x1="98485" y1="57692" x2="98485" y2="57692"/>
                          <a14:foregroundMark x1="96364" y1="69780" x2="96364" y2="69780"/>
                          <a14:foregroundMark x1="2727" y1="69780" x2="2727" y2="69780"/>
                          <a14:foregroundMark x1="1212" y1="57692" x2="1212" y2="57692"/>
                          <a14:foregroundMark x1="3030" y1="46703" x2="3030" y2="46703"/>
                          <a14:foregroundMark x1="7576" y1="37912" x2="7576" y2="37912"/>
                          <a14:foregroundMark x1="13636" y1="35165" x2="13636" y2="35165"/>
                          <a14:foregroundMark x1="20303" y1="37912" x2="20303" y2="37912"/>
                          <a14:foregroundMark x1="24545" y1="46154" x2="24545" y2="46154"/>
                          <a14:foregroundMark x1="26667" y1="57143" x2="26667" y2="57143"/>
                          <a14:foregroundMark x1="24848" y1="69780" x2="24848" y2="69780"/>
                          <a14:foregroundMark x1="34545" y1="55495" x2="34545" y2="55495"/>
                          <a14:foregroundMark x1="32121" y1="38462" x2="32121" y2="38462"/>
                          <a14:foregroundMark x1="34545" y1="21978" x2="34545" y2="21978"/>
                          <a14:foregroundMark x1="41515" y1="10440" x2="41515" y2="10440"/>
                          <a14:foregroundMark x1="50606" y1="5495" x2="50606" y2="5495"/>
                          <a14:foregroundMark x1="60000" y1="8791" x2="60000" y2="8791"/>
                          <a14:foregroundMark x1="12727" y1="86264" x2="12727" y2="86264"/>
                          <a14:foregroundMark x1="13333" y1="91209" x2="13333" y2="91209"/>
                          <a14:foregroundMark x1="10909" y1="92857" x2="10909" y2="86264"/>
                          <a14:foregroundMark x1="50909" y1="76923" x2="50909" y2="80220"/>
                          <a14:foregroundMark x1="46061" y1="84066" x2="55152" y2="81868"/>
                          <a14:foregroundMark x1="45152" y1="85714" x2="55758" y2="86264"/>
                          <a14:foregroundMark x1="44545" y1="87363" x2="55758" y2="89560"/>
                          <a14:foregroundMark x1="82424" y1="85714" x2="88788" y2="91209"/>
                          <a14:foregroundMark x1="86667" y1="96154" x2="86667" y2="96154"/>
                          <a14:foregroundMark x1="85455" y1="97253" x2="85455" y2="97253"/>
                          <a14:foregroundMark x1="51212" y1="95055" x2="51212" y2="95055"/>
                          <a14:foregroundMark x1="13333" y1="98352" x2="13333" y2="983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66609" y="554274"/>
              <a:ext cx="1545784" cy="70952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AEAB47A-3ED9-417D-A9BF-8A6B9C1256FF}"/>
                </a:ext>
              </a:extLst>
            </p:cNvPr>
            <p:cNvSpPr txBox="1"/>
            <p:nvPr/>
          </p:nvSpPr>
          <p:spPr>
            <a:xfrm>
              <a:off x="10766963" y="1666200"/>
              <a:ext cx="4398263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majority of the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future skills programmes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took place predominately online and remote platforms, as part of the continuation plan in response to COVID-19.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B4A64E0-DA9D-4E96-8094-49992210A2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41" b="99451" l="2415" r="89915">
                        <a14:foregroundMark x1="31676" y1="32418" x2="31676" y2="32418"/>
                        <a14:foregroundMark x1="7528" y1="44505" x2="7528" y2="44505"/>
                        <a14:foregroundMark x1="35369" y1="85714" x2="35369" y2="85714"/>
                        <a14:foregroundMark x1="35369" y1="91209" x2="35369" y2="91209"/>
                        <a14:foregroundMark x1="83807" y1="45055" x2="83807" y2="45055"/>
                        <a14:foregroundMark x1="4119" y1="57143" x2="4119" y2="57143"/>
                        <a14:foregroundMark x1="2983" y1="48352" x2="2983" y2="48352"/>
                        <a14:foregroundMark x1="5966" y1="87912" x2="5966" y2="87912"/>
                        <a14:foregroundMark x1="7528" y1="70330" x2="2415" y2="92308"/>
                        <a14:foregroundMark x1="30540" y1="68681" x2="24148" y2="95055"/>
                        <a14:foregroundMark x1="55398" y1="70330" x2="49858" y2="91758"/>
                        <a14:foregroundMark x1="83097" y1="74176" x2="85795" y2="74176"/>
                        <a14:foregroundMark x1="61080" y1="86264" x2="50426" y2="96703"/>
                        <a14:foregroundMark x1="54972" y1="74725" x2="48438" y2="99451"/>
                        <a14:foregroundMark x1="57813" y1="68132" x2="62216" y2="97253"/>
                        <a14:backgroundMark x1="19034" y1="25275" x2="21023" y2="98352"/>
                      </a14:backgroundRemoval>
                    </a14:imgEffect>
                  </a14:imgLayer>
                </a14:imgProps>
              </a:ext>
            </a:extLst>
          </a:blip>
          <a:srcRect t="1" b="7379"/>
          <a:stretch/>
        </p:blipFill>
        <p:spPr>
          <a:xfrm>
            <a:off x="8280203" y="3527940"/>
            <a:ext cx="3813509" cy="947547"/>
          </a:xfrm>
          <a:prstGeom prst="rect">
            <a:avLst/>
          </a:prstGeom>
          <a:noFill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A2A1AA4-7D62-48C1-BEA8-0AC6A140C634}"/>
              </a:ext>
            </a:extLst>
          </p:cNvPr>
          <p:cNvSpPr txBox="1"/>
          <p:nvPr/>
        </p:nvSpPr>
        <p:spPr>
          <a:xfrm>
            <a:off x="8295740" y="4516704"/>
            <a:ext cx="165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54 Jobs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E59527-CDFD-44D4-9BEE-942C86CF70ED}"/>
              </a:ext>
            </a:extLst>
          </p:cNvPr>
          <p:cNvSpPr txBox="1"/>
          <p:nvPr/>
        </p:nvSpPr>
        <p:spPr>
          <a:xfrm>
            <a:off x="9946666" y="4533477"/>
            <a:ext cx="2170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PLACEMENT IN PERMANENT OPPORTUNITIES DIRECTLY WITHIN DLABS PRECINCT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E24E6B-A1BC-4236-A5EC-6217CA4361CD}"/>
              </a:ext>
            </a:extLst>
          </p:cNvPr>
          <p:cNvSpPr txBox="1"/>
          <p:nvPr/>
        </p:nvSpPr>
        <p:spPr>
          <a:xfrm>
            <a:off x="8321627" y="5989109"/>
            <a:ext cx="379550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E.g., Precinct Coordinator, Community Health Care worker, Youth Café Coordinator, Playmaker, Grounds Keeper, Community Activator, Head of Facility, Lab Manager, etc.]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826D40-2638-4A9C-BD08-251DB46142FF}"/>
              </a:ext>
            </a:extLst>
          </p:cNvPr>
          <p:cNvSpPr txBox="1"/>
          <p:nvPr/>
        </p:nvSpPr>
        <p:spPr>
          <a:xfrm>
            <a:off x="8359787" y="2334991"/>
            <a:ext cx="189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SUPPORTED IN DLAB PRECINCTS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2168704-A85A-4344-B761-05DCBE038E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380" b="51172" l="44876" r="58346">
                        <a14:foregroundMark x1="54466" y1="38021" x2="54466" y2="38021"/>
                        <a14:foregroundMark x1="56369" y1="43359" x2="56369" y2="43359"/>
                        <a14:foregroundMark x1="55857" y1="41927" x2="55857" y2="41927"/>
                        <a14:foregroundMark x1="58346" y1="41667" x2="58346" y2="41667"/>
                        <a14:foregroundMark x1="47731" y1="38021" x2="47731" y2="38021"/>
                        <a14:foregroundMark x1="48975" y1="36979" x2="48975" y2="36979"/>
                      </a14:backgroundRemoval>
                    </a14:imgEffect>
                  </a14:imgLayer>
                </a14:imgProps>
              </a:ext>
            </a:extLst>
          </a:blip>
          <a:srcRect l="43322" t="28964" r="40672" b="46267"/>
          <a:stretch/>
        </p:blipFill>
        <p:spPr>
          <a:xfrm>
            <a:off x="10408846" y="1292015"/>
            <a:ext cx="1751894" cy="155336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DF76D7D-68C3-445E-8120-E87F455E5954}"/>
              </a:ext>
            </a:extLst>
          </p:cNvPr>
          <p:cNvSpPr txBox="1"/>
          <p:nvPr/>
        </p:nvSpPr>
        <p:spPr>
          <a:xfrm>
            <a:off x="8253854" y="1696167"/>
            <a:ext cx="248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182 SMMEs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6363567B-0C21-40A4-B802-65C376D2D2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4072" y="1616349"/>
            <a:ext cx="3005763" cy="2547485"/>
          </a:xfrm>
          <a:prstGeom prst="rect">
            <a:avLst/>
          </a:prstGeom>
        </p:spPr>
      </p:pic>
      <p:pic>
        <p:nvPicPr>
          <p:cNvPr id="79" name="Graphic 78" descr="Marker">
            <a:extLst>
              <a:ext uri="{FF2B5EF4-FFF2-40B4-BE49-F238E27FC236}">
                <a16:creationId xmlns:a16="http://schemas.microsoft.com/office/drawing/2014/main" id="{5653EB24-AFE7-4C83-841B-E45F7E8577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1139" y="3785541"/>
            <a:ext cx="545877" cy="545877"/>
          </a:xfrm>
          <a:prstGeom prst="rect">
            <a:avLst/>
          </a:prstGeom>
        </p:spPr>
      </p:pic>
      <p:pic>
        <p:nvPicPr>
          <p:cNvPr id="80" name="Graphic 79" descr="Marker">
            <a:extLst>
              <a:ext uri="{FF2B5EF4-FFF2-40B4-BE49-F238E27FC236}">
                <a16:creationId xmlns:a16="http://schemas.microsoft.com/office/drawing/2014/main" id="{55086D12-2AA5-4386-897A-E19DE4A07D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04843" y="2266695"/>
            <a:ext cx="545877" cy="545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8A5D5-C983-43A3-ACF9-4077E67CBDB4}"/>
              </a:ext>
            </a:extLst>
          </p:cNvPr>
          <p:cNvSpPr txBox="1"/>
          <p:nvPr/>
        </p:nvSpPr>
        <p:spPr>
          <a:xfrm flipH="1">
            <a:off x="2054510" y="2497857"/>
            <a:ext cx="189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B00A48-0BC9-4285-86B1-DAF57B8F19DE}"/>
              </a:ext>
            </a:extLst>
          </p:cNvPr>
          <p:cNvSpPr txBox="1"/>
          <p:nvPr/>
        </p:nvSpPr>
        <p:spPr>
          <a:xfrm flipH="1">
            <a:off x="625724" y="4028187"/>
            <a:ext cx="189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54" name="Graphic 53" descr="Marker">
            <a:extLst>
              <a:ext uri="{FF2B5EF4-FFF2-40B4-BE49-F238E27FC236}">
                <a16:creationId xmlns:a16="http://schemas.microsoft.com/office/drawing/2014/main" id="{4BD94663-6A7A-4D3E-BAEC-01F7F71241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04843" y="2266695"/>
            <a:ext cx="545877" cy="545877"/>
          </a:xfrm>
          <a:prstGeom prst="rect">
            <a:avLst/>
          </a:prstGeom>
        </p:spPr>
      </p:pic>
      <p:pic>
        <p:nvPicPr>
          <p:cNvPr id="57" name="Graphic 56" descr="Marker">
            <a:extLst>
              <a:ext uri="{FF2B5EF4-FFF2-40B4-BE49-F238E27FC236}">
                <a16:creationId xmlns:a16="http://schemas.microsoft.com/office/drawing/2014/main" id="{21AEA0D9-E96E-4532-8E9F-5DF336A0C7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86284" y="2833438"/>
            <a:ext cx="545877" cy="545877"/>
          </a:xfrm>
          <a:prstGeom prst="rect">
            <a:avLst/>
          </a:prstGeom>
        </p:spPr>
      </p:pic>
      <p:pic>
        <p:nvPicPr>
          <p:cNvPr id="61" name="Graphic 60" descr="Marker">
            <a:extLst>
              <a:ext uri="{FF2B5EF4-FFF2-40B4-BE49-F238E27FC236}">
                <a16:creationId xmlns:a16="http://schemas.microsoft.com/office/drawing/2014/main" id="{53DA8AFF-CB2A-4897-87C1-72732EECF3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01637" y="2126971"/>
            <a:ext cx="545877" cy="545877"/>
          </a:xfrm>
          <a:prstGeom prst="rect">
            <a:avLst/>
          </a:prstGeom>
        </p:spPr>
      </p:pic>
      <p:pic>
        <p:nvPicPr>
          <p:cNvPr id="65" name="Graphic 64" descr="Marker">
            <a:extLst>
              <a:ext uri="{FF2B5EF4-FFF2-40B4-BE49-F238E27FC236}">
                <a16:creationId xmlns:a16="http://schemas.microsoft.com/office/drawing/2014/main" id="{268ADBE2-6257-49FE-9F0E-987ABA1E56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41088" y="1790643"/>
            <a:ext cx="545877" cy="54587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BE5E5DB-2F14-42DB-837F-F6739E395A8C}"/>
              </a:ext>
            </a:extLst>
          </p:cNvPr>
          <p:cNvSpPr txBox="1"/>
          <p:nvPr/>
        </p:nvSpPr>
        <p:spPr>
          <a:xfrm flipH="1">
            <a:off x="2054510" y="2497857"/>
            <a:ext cx="189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994A09-2400-47F1-AB4F-299E9DDAD70E}"/>
              </a:ext>
            </a:extLst>
          </p:cNvPr>
          <p:cNvSpPr txBox="1"/>
          <p:nvPr/>
        </p:nvSpPr>
        <p:spPr>
          <a:xfrm flipH="1">
            <a:off x="2256766" y="2362430"/>
            <a:ext cx="189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0AD94F-C6D6-43E6-AA08-2B10C73DB063}"/>
              </a:ext>
            </a:extLst>
          </p:cNvPr>
          <p:cNvSpPr txBox="1"/>
          <p:nvPr/>
        </p:nvSpPr>
        <p:spPr>
          <a:xfrm flipH="1">
            <a:off x="2635270" y="3056730"/>
            <a:ext cx="189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E45676-D954-49A0-9104-5BEDEA20F616}"/>
              </a:ext>
            </a:extLst>
          </p:cNvPr>
          <p:cNvSpPr txBox="1"/>
          <p:nvPr/>
        </p:nvSpPr>
        <p:spPr>
          <a:xfrm flipH="1">
            <a:off x="2496349" y="2023609"/>
            <a:ext cx="189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3E74FA-358C-4BAD-BE64-7A5A71DF499B}"/>
              </a:ext>
            </a:extLst>
          </p:cNvPr>
          <p:cNvSpPr txBox="1"/>
          <p:nvPr/>
        </p:nvSpPr>
        <p:spPr>
          <a:xfrm>
            <a:off x="3839948" y="2807339"/>
            <a:ext cx="4312146" cy="1877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Jabulani DLAB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received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R25.2m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date, from a total 5-year budget of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R48.9m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Westridge DLAB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received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R11.9m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date, from a total 3-year budget of R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38.2m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Alexandra DLAB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received R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8.1m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date, from a total 5-year budget of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R40.3m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Louwsburg DLAB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received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R2.3m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date from a  5-year budget of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R51.8m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Waterberg DLAB has received R2.2m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date from a 5-year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budget of R51.8m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9A273F-7287-4053-AC5A-FBAFBFCC7F8B}"/>
              </a:ext>
            </a:extLst>
          </p:cNvPr>
          <p:cNvSpPr/>
          <p:nvPr/>
        </p:nvSpPr>
        <p:spPr>
          <a:xfrm>
            <a:off x="8321627" y="2957481"/>
            <a:ext cx="3831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Number of </a:t>
            </a: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start-up enterprises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that received </a:t>
            </a: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business-ready skills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training.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33996C-7857-402D-AAF9-4D9B61EC61D6}"/>
              </a:ext>
            </a:extLst>
          </p:cNvPr>
          <p:cNvSpPr txBox="1"/>
          <p:nvPr/>
        </p:nvSpPr>
        <p:spPr>
          <a:xfrm>
            <a:off x="3914111" y="5094412"/>
            <a:ext cx="203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Female – 44%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Youth - 40%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33996C-7857-402D-AAF9-4D9B61EC61D6}"/>
              </a:ext>
            </a:extLst>
          </p:cNvPr>
          <p:cNvSpPr txBox="1"/>
          <p:nvPr/>
        </p:nvSpPr>
        <p:spPr>
          <a:xfrm>
            <a:off x="8324768" y="5142696"/>
            <a:ext cx="203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Female – 52%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Youth – 80%</a:t>
            </a:r>
          </a:p>
        </p:txBody>
      </p:sp>
    </p:spTree>
    <p:extLst>
      <p:ext uri="{BB962C8B-B14F-4D97-AF65-F5344CB8AC3E}">
        <p14:creationId xmlns:p14="http://schemas.microsoft.com/office/powerpoint/2010/main" val="1333472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9C07D0-36AF-1C41-B9FF-B16E4504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5369140"/>
            <a:ext cx="11829522" cy="1101998"/>
          </a:xfrm>
        </p:spPr>
        <p:txBody>
          <a:bodyPr vert="horz"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en-ZA" sz="35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IMPLEMENTATION OF KEY NATIONAL PROGRAMMES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858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804A1-425F-4DF1-A581-5B157404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01720"/>
            <a:ext cx="1104181" cy="365125"/>
          </a:xfrm>
        </p:spPr>
        <p:txBody>
          <a:bodyPr/>
          <a:lstStyle/>
          <a:p>
            <a:fld id="{0D712AE6-0A2C-8540-9ACB-1C6BCF181E53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CE3A6-6668-42C7-AB98-EC1301C9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659279"/>
            <a:ext cx="9841889" cy="468000"/>
          </a:xfrm>
        </p:spPr>
        <p:txBody>
          <a:bodyPr>
            <a:normAutofit fontScale="90000"/>
          </a:bodyPr>
          <a:lstStyle/>
          <a:p>
            <a:r>
              <a:rPr lang="en-ZA" sz="3200" dirty="0">
                <a:latin typeface="Arial Rounded MT Bold" panose="020F0704030504030204" pitchFamily="34" charset="0"/>
              </a:rPr>
              <a:t>G.1 Infrastructure fund and district</a:t>
            </a:r>
            <a:br>
              <a:rPr lang="en-ZA" sz="3200" dirty="0">
                <a:latin typeface="Arial Rounded MT Bold" panose="020F0704030504030204" pitchFamily="34" charset="0"/>
              </a:rPr>
            </a:br>
            <a:r>
              <a:rPr lang="en-ZA" sz="3200" dirty="0">
                <a:latin typeface="Arial Rounded MT Bold" panose="020F0704030504030204" pitchFamily="34" charset="0"/>
              </a:rPr>
              <a:t>       development model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26B63-9D14-4C5E-BF8F-502A4711FE3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80769" y="1331435"/>
            <a:ext cx="6035961" cy="5133061"/>
          </a:xfrm>
        </p:spPr>
        <p:txBody>
          <a:bodyPr/>
          <a:lstStyle/>
          <a:p>
            <a:pPr marL="0" indent="0" algn="just">
              <a:buNone/>
            </a:pPr>
            <a:r>
              <a:rPr lang="en-ZA" sz="2200" b="1" dirty="0"/>
              <a:t>Infrastructure Fund </a:t>
            </a:r>
          </a:p>
          <a:p>
            <a:pPr algn="just"/>
            <a:r>
              <a:rPr lang="en-ZA" sz="2300" dirty="0"/>
              <a:t>CIO and key management in place since October 2021</a:t>
            </a:r>
          </a:p>
          <a:p>
            <a:pPr algn="just"/>
            <a:r>
              <a:rPr lang="en-ZA" sz="2300" dirty="0"/>
              <a:t>IFSAC established to provide oversight over the IF</a:t>
            </a:r>
          </a:p>
          <a:p>
            <a:pPr algn="just"/>
            <a:r>
              <a:rPr lang="en-ZA" sz="2300" dirty="0"/>
              <a:t>Key establishment procedures completed including key stakeholder mapping </a:t>
            </a:r>
          </a:p>
          <a:p>
            <a:pPr algn="just"/>
            <a:r>
              <a:rPr lang="en-ZA" sz="2300" dirty="0"/>
              <a:t>Budget Facility for Infrastructure (BFI) of R2.6bn i r o projects with capital value of R8.7 billion approved:</a:t>
            </a:r>
          </a:p>
          <a:p>
            <a:pPr lvl="1" algn="just"/>
            <a:r>
              <a:rPr lang="en-ZA" sz="2300" dirty="0"/>
              <a:t>Social Housing: BFI of R304,5m</a:t>
            </a:r>
          </a:p>
          <a:p>
            <a:pPr lvl="1" algn="just"/>
            <a:r>
              <a:rPr lang="en-ZA" sz="2300" dirty="0"/>
              <a:t>Student Housing: BFI of R900m</a:t>
            </a:r>
          </a:p>
          <a:p>
            <a:pPr lvl="1" algn="just"/>
            <a:r>
              <a:rPr lang="en-ZA" sz="2300" dirty="0"/>
              <a:t>Lepelle Northern Water: BFI of R985m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B011C-D568-4B6B-9F26-7EE0749921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31868" y="1331435"/>
            <a:ext cx="5694075" cy="5316141"/>
          </a:xfrm>
        </p:spPr>
        <p:txBody>
          <a:bodyPr/>
          <a:lstStyle/>
          <a:p>
            <a:pPr marL="0" indent="0" algn="just">
              <a:buNone/>
            </a:pPr>
            <a:r>
              <a:rPr lang="en-ZA" sz="2200" b="1" dirty="0"/>
              <a:t>District Development Model (DDM)</a:t>
            </a:r>
          </a:p>
          <a:p>
            <a:pPr algn="just"/>
            <a:r>
              <a:rPr lang="en-ZA" sz="2300" dirty="0"/>
              <a:t>Core project team in place in the three pilot districts (OR Tambo,  eThekwini and Waterberg)</a:t>
            </a:r>
          </a:p>
          <a:p>
            <a:pPr algn="just"/>
            <a:r>
              <a:rPr lang="en-ZA" sz="2300" dirty="0"/>
              <a:t>One Plans produced for all three districts </a:t>
            </a:r>
          </a:p>
          <a:p>
            <a:pPr algn="just"/>
            <a:r>
              <a:rPr lang="en-ZA" sz="2300" dirty="0"/>
              <a:t>Catalytic projects with a combined capital value R210 billion have been identified</a:t>
            </a:r>
          </a:p>
          <a:p>
            <a:pPr lvl="1" algn="just"/>
            <a:r>
              <a:rPr lang="en-ZA" sz="2300" dirty="0"/>
              <a:t>OR Tambo:   R14 billion</a:t>
            </a:r>
          </a:p>
          <a:p>
            <a:pPr lvl="1" algn="just"/>
            <a:r>
              <a:rPr lang="en-ZA" sz="2300" dirty="0"/>
              <a:t>eThekwini:    R132 billion</a:t>
            </a:r>
          </a:p>
          <a:p>
            <a:pPr lvl="1" algn="just"/>
            <a:r>
              <a:rPr lang="en-ZA" sz="2300" dirty="0"/>
              <a:t>Waterberg:    R64 billion </a:t>
            </a:r>
          </a:p>
          <a:p>
            <a:pPr algn="just"/>
            <a:r>
              <a:rPr lang="en-US" sz="2300" dirty="0"/>
              <a:t>Information Management System (IMS) developed </a:t>
            </a:r>
            <a:endParaRPr lang="en-ZA" sz="2300" dirty="0"/>
          </a:p>
          <a:p>
            <a:pPr algn="just"/>
            <a:r>
              <a:rPr lang="en-ZA" sz="2300" dirty="0"/>
              <a:t>DDM now entering execution phase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1B0DD-1C4D-45AE-AD4D-231FD6D33DD2}"/>
              </a:ext>
            </a:extLst>
          </p:cNvPr>
          <p:cNvSpPr/>
          <p:nvPr/>
        </p:nvSpPr>
        <p:spPr>
          <a:xfrm>
            <a:off x="233776" y="1404732"/>
            <a:ext cx="5862224" cy="365125"/>
          </a:xfrm>
          <a:prstGeom prst="rect">
            <a:avLst/>
          </a:prstGeom>
          <a:solidFill>
            <a:srgbClr val="FBB04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DAE259-C419-4CA0-988E-E74AE6F5A461}"/>
              </a:ext>
            </a:extLst>
          </p:cNvPr>
          <p:cNvSpPr/>
          <p:nvPr/>
        </p:nvSpPr>
        <p:spPr>
          <a:xfrm>
            <a:off x="6362502" y="1404732"/>
            <a:ext cx="5557424" cy="365125"/>
          </a:xfrm>
          <a:prstGeom prst="rect">
            <a:avLst/>
          </a:prstGeom>
          <a:solidFill>
            <a:srgbClr val="FBB04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FF8CE9-D5ED-40DE-B694-D3A870D4D20E}"/>
              </a:ext>
            </a:extLst>
          </p:cNvPr>
          <p:cNvCxnSpPr>
            <a:cxnSpLocks/>
          </p:cNvCxnSpPr>
          <p:nvPr/>
        </p:nvCxnSpPr>
        <p:spPr>
          <a:xfrm>
            <a:off x="6265608" y="1822865"/>
            <a:ext cx="13252" cy="4771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57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BD2DD-A555-47FD-AFB8-BA904819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2AE6-0A2C-8540-9ACB-1C6BCF181E53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31655C-B92B-464C-A69F-2B348001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5" y="333975"/>
            <a:ext cx="9841889" cy="468000"/>
          </a:xfrm>
        </p:spPr>
        <p:txBody>
          <a:bodyPr>
            <a:noAutofit/>
          </a:bodyPr>
          <a:lstStyle/>
          <a:p>
            <a:r>
              <a:rPr lang="en-ZA" sz="3000" dirty="0">
                <a:latin typeface="Arial Rounded MT Bold" panose="020F0704030504030204" pitchFamily="34" charset="0"/>
              </a:rPr>
              <a:t>G.2 RESPONSE TO RECENT FLOODS DISASTER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EC3363F-5D72-4C59-8636-C2C0E1496F9A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438995077"/>
              </p:ext>
            </p:extLst>
          </p:nvPr>
        </p:nvGraphicFramePr>
        <p:xfrm>
          <a:off x="481139" y="3396545"/>
          <a:ext cx="5551278" cy="346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1964ED0-06AA-47C9-9361-C87E8F4DF48F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447904191"/>
              </p:ext>
            </p:extLst>
          </p:nvPr>
        </p:nvGraphicFramePr>
        <p:xfrm>
          <a:off x="7121357" y="3699329"/>
          <a:ext cx="3838191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339">
                  <a:extLst>
                    <a:ext uri="{9D8B030D-6E8A-4147-A177-3AD203B41FA5}">
                      <a16:colId xmlns:a16="http://schemas.microsoft.com/office/drawing/2014/main" val="2102676131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2135981145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val="2005028272"/>
                    </a:ext>
                  </a:extLst>
                </a:gridCol>
                <a:gridCol w="728870">
                  <a:extLst>
                    <a:ext uri="{9D8B030D-6E8A-4147-A177-3AD203B41FA5}">
                      <a16:colId xmlns:a16="http://schemas.microsoft.com/office/drawing/2014/main" val="1600308758"/>
                    </a:ext>
                  </a:extLst>
                </a:gridCol>
              </a:tblGrid>
              <a:tr h="211325">
                <a:tc>
                  <a:txBody>
                    <a:bodyPr/>
                    <a:lstStyle/>
                    <a:p>
                      <a:r>
                        <a:rPr lang="en-ZA" sz="1400" b="1" dirty="0"/>
                        <a:t>R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KZN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53545"/>
                  </a:ext>
                </a:extLst>
              </a:tr>
              <a:tr h="359253">
                <a:tc>
                  <a:txBody>
                    <a:bodyPr/>
                    <a:lstStyle/>
                    <a:p>
                      <a:r>
                        <a:rPr lang="en-ZA" sz="1400" b="1" dirty="0"/>
                        <a:t>Water 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43,5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64,5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79413"/>
                  </a:ext>
                </a:extLst>
              </a:tr>
              <a:tr h="507181">
                <a:tc>
                  <a:txBody>
                    <a:bodyPr/>
                    <a:lstStyle/>
                    <a:p>
                      <a:r>
                        <a:rPr lang="en-ZA" sz="1400" b="1" dirty="0"/>
                        <a:t>Community mobility (Bridges)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200791"/>
                  </a:ext>
                </a:extLst>
              </a:tr>
              <a:tr h="359253">
                <a:tc>
                  <a:txBody>
                    <a:bodyPr/>
                    <a:lstStyle/>
                    <a:p>
                      <a:r>
                        <a:rPr lang="en-ZA" sz="1400" b="1" dirty="0"/>
                        <a:t>Replacement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32,2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862468"/>
                  </a:ext>
                </a:extLst>
              </a:tr>
              <a:tr h="211325">
                <a:tc>
                  <a:txBody>
                    <a:bodyPr/>
                    <a:lstStyle/>
                    <a:p>
                      <a:r>
                        <a:rPr lang="en-ZA" sz="1400" b="1" dirty="0"/>
                        <a:t>Sub-total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71,5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45,2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116,7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65383"/>
                  </a:ext>
                </a:extLst>
              </a:tr>
              <a:tr h="211325">
                <a:tc>
                  <a:txBody>
                    <a:bodyPr/>
                    <a:lstStyle/>
                    <a:p>
                      <a:r>
                        <a:rPr lang="en-ZA" sz="1400" b="1" dirty="0"/>
                        <a:t>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11,7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2580"/>
                  </a:ext>
                </a:extLst>
              </a:tr>
              <a:tr h="211325">
                <a:tc>
                  <a:txBody>
                    <a:bodyPr/>
                    <a:lstStyle/>
                    <a:p>
                      <a:r>
                        <a:rPr lang="en-ZA" sz="1400" b="1" dirty="0"/>
                        <a:t>Grand total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78,7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49,7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700" b="1" dirty="0"/>
                        <a:t>128,4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23191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991B6B42-30C0-4B62-9962-D8CE22067128}"/>
              </a:ext>
            </a:extLst>
          </p:cNvPr>
          <p:cNvGrpSpPr/>
          <p:nvPr/>
        </p:nvGrpSpPr>
        <p:grpSpPr>
          <a:xfrm>
            <a:off x="481139" y="1276816"/>
            <a:ext cx="4289644" cy="2119729"/>
            <a:chOff x="481139" y="1276815"/>
            <a:chExt cx="3837771" cy="27395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684638-4568-47FE-BC51-FB87C59872B4}"/>
                </a:ext>
              </a:extLst>
            </p:cNvPr>
            <p:cNvSpPr/>
            <p:nvPr/>
          </p:nvSpPr>
          <p:spPr>
            <a:xfrm>
              <a:off x="481139" y="2207906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eThekwini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406D03-BB90-4ED0-A28C-BB57687B4600}"/>
                </a:ext>
              </a:extLst>
            </p:cNvPr>
            <p:cNvSpPr/>
            <p:nvPr/>
          </p:nvSpPr>
          <p:spPr>
            <a:xfrm>
              <a:off x="481139" y="2827716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 iLembe District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1BE203-8CB5-43C7-8AB9-5F1948DDCEC7}"/>
                </a:ext>
              </a:extLst>
            </p:cNvPr>
            <p:cNvSpPr/>
            <p:nvPr/>
          </p:nvSpPr>
          <p:spPr>
            <a:xfrm>
              <a:off x="481139" y="3447526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Ugu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156975-84A9-437D-9E2A-EE7BBBBCF960}"/>
                </a:ext>
              </a:extLst>
            </p:cNvPr>
            <p:cNvSpPr/>
            <p:nvPr/>
          </p:nvSpPr>
          <p:spPr>
            <a:xfrm>
              <a:off x="2790148" y="2827716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Amajuba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37930-3205-4B2A-BB7B-E028CA5B39B3}"/>
                </a:ext>
              </a:extLst>
            </p:cNvPr>
            <p:cNvSpPr/>
            <p:nvPr/>
          </p:nvSpPr>
          <p:spPr>
            <a:xfrm>
              <a:off x="2790148" y="2207906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King Cetshwayo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4328F3-5C58-40B1-A980-109BD0CD6A94}"/>
                </a:ext>
              </a:extLst>
            </p:cNvPr>
            <p:cNvSpPr/>
            <p:nvPr/>
          </p:nvSpPr>
          <p:spPr>
            <a:xfrm>
              <a:off x="2790148" y="3447526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uMgungundlovu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12C4DC61-F268-4A43-B2A7-7B5E05FF7091}"/>
                </a:ext>
              </a:extLst>
            </p:cNvPr>
            <p:cNvSpPr/>
            <p:nvPr/>
          </p:nvSpPr>
          <p:spPr>
            <a:xfrm rot="16200000">
              <a:off x="2157292" y="659057"/>
              <a:ext cx="536270" cy="25614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4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78306B-BB9E-46B6-A88B-AB8D2825E160}"/>
                </a:ext>
              </a:extLst>
            </p:cNvPr>
            <p:cNvSpPr txBox="1"/>
            <p:nvPr/>
          </p:nvSpPr>
          <p:spPr>
            <a:xfrm>
              <a:off x="1324131" y="1276815"/>
              <a:ext cx="2351991" cy="477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>
                  <a:highlight>
                    <a:srgbClr val="C0C0C0"/>
                  </a:highlight>
                </a:rPr>
                <a:t>KZN Worst Affected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D5049A-A29F-46CF-83CE-F8BEC27B1ED3}"/>
              </a:ext>
            </a:extLst>
          </p:cNvPr>
          <p:cNvGrpSpPr/>
          <p:nvPr/>
        </p:nvGrpSpPr>
        <p:grpSpPr>
          <a:xfrm>
            <a:off x="7121357" y="1276816"/>
            <a:ext cx="3837771" cy="2119730"/>
            <a:chOff x="399565" y="4070205"/>
            <a:chExt cx="3837771" cy="27140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BA5949-06AF-475D-BE31-24393AF8791A}"/>
                </a:ext>
              </a:extLst>
            </p:cNvPr>
            <p:cNvSpPr/>
            <p:nvPr/>
          </p:nvSpPr>
          <p:spPr>
            <a:xfrm>
              <a:off x="399565" y="4975805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Alfred Nzo DM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2C8EF1-385F-42A6-8FDA-1A135841AD47}"/>
                </a:ext>
              </a:extLst>
            </p:cNvPr>
            <p:cNvSpPr/>
            <p:nvPr/>
          </p:nvSpPr>
          <p:spPr>
            <a:xfrm>
              <a:off x="399565" y="5595615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 Joe Gqabi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D4C2C9-9181-4D9C-AE4B-B7DAD88C8449}"/>
                </a:ext>
              </a:extLst>
            </p:cNvPr>
            <p:cNvSpPr/>
            <p:nvPr/>
          </p:nvSpPr>
          <p:spPr>
            <a:xfrm>
              <a:off x="399565" y="6215425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OR Tambo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408A73-DEC4-4833-AC88-C56C895EA263}"/>
                </a:ext>
              </a:extLst>
            </p:cNvPr>
            <p:cNvSpPr/>
            <p:nvPr/>
          </p:nvSpPr>
          <p:spPr>
            <a:xfrm>
              <a:off x="2708574" y="5595615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Amatole District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EF1EB0-B209-48E2-9597-67DED87B9405}"/>
                </a:ext>
              </a:extLst>
            </p:cNvPr>
            <p:cNvSpPr/>
            <p:nvPr/>
          </p:nvSpPr>
          <p:spPr>
            <a:xfrm>
              <a:off x="2708574" y="4975805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Chris Hani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F0E5F0-94E9-4609-AFC0-8908942C44ED}"/>
                </a:ext>
              </a:extLst>
            </p:cNvPr>
            <p:cNvSpPr/>
            <p:nvPr/>
          </p:nvSpPr>
          <p:spPr>
            <a:xfrm>
              <a:off x="2708574" y="6215425"/>
              <a:ext cx="1528762" cy="56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/>
                <a:t>Port St Johns</a:t>
              </a:r>
            </a:p>
          </p:txBody>
        </p: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8482ED71-6AA8-4257-B0F9-3C53D913DD1B}"/>
                </a:ext>
              </a:extLst>
            </p:cNvPr>
            <p:cNvSpPr/>
            <p:nvPr/>
          </p:nvSpPr>
          <p:spPr>
            <a:xfrm rot="16200000">
              <a:off x="2075718" y="3426956"/>
              <a:ext cx="536270" cy="25614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4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033AB4-CD1C-4FA1-83DB-1333718AB6B1}"/>
                </a:ext>
              </a:extLst>
            </p:cNvPr>
            <p:cNvSpPr txBox="1"/>
            <p:nvPr/>
          </p:nvSpPr>
          <p:spPr>
            <a:xfrm>
              <a:off x="1369194" y="4070205"/>
              <a:ext cx="2198102" cy="472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>
                  <a:highlight>
                    <a:srgbClr val="C0C0C0"/>
                  </a:highlight>
                </a:rPr>
                <a:t>EC Worst Affected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84C3E7-538F-4244-9F61-EAE46086F4CE}"/>
              </a:ext>
            </a:extLst>
          </p:cNvPr>
          <p:cNvCxnSpPr/>
          <p:nvPr/>
        </p:nvCxnSpPr>
        <p:spPr>
          <a:xfrm>
            <a:off x="388375" y="3584007"/>
            <a:ext cx="106904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1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5ED0F-D860-45DB-91E5-D65DCAD93E96}"/>
              </a:ext>
            </a:extLst>
          </p:cNvPr>
          <p:cNvCxnSpPr/>
          <p:nvPr/>
        </p:nvCxnSpPr>
        <p:spPr>
          <a:xfrm>
            <a:off x="1635472" y="465780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AD1166-D857-41E2-9E88-E19BFF431B83}"/>
              </a:ext>
            </a:extLst>
          </p:cNvPr>
          <p:cNvCxnSpPr/>
          <p:nvPr/>
        </p:nvCxnSpPr>
        <p:spPr>
          <a:xfrm>
            <a:off x="5187009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295BD4-B7AD-446A-9DBC-5194402579F7}"/>
              </a:ext>
            </a:extLst>
          </p:cNvPr>
          <p:cNvCxnSpPr/>
          <p:nvPr/>
        </p:nvCxnSpPr>
        <p:spPr>
          <a:xfrm>
            <a:off x="8768695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E3872A-4C21-4AE2-84ED-60731196B0B7}"/>
              </a:ext>
            </a:extLst>
          </p:cNvPr>
          <p:cNvCxnSpPr/>
          <p:nvPr/>
        </p:nvCxnSpPr>
        <p:spPr>
          <a:xfrm>
            <a:off x="8768695" y="542957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4D8BB-F4AE-48C4-A932-B83FCAF1976E}"/>
              </a:ext>
            </a:extLst>
          </p:cNvPr>
          <p:cNvCxnSpPr/>
          <p:nvPr/>
        </p:nvCxnSpPr>
        <p:spPr>
          <a:xfrm>
            <a:off x="665531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F4258D-E098-46ED-8A87-E5CE89BE3C3D}"/>
              </a:ext>
            </a:extLst>
          </p:cNvPr>
          <p:cNvCxnSpPr/>
          <p:nvPr/>
        </p:nvCxnSpPr>
        <p:spPr>
          <a:xfrm>
            <a:off x="6430653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5253B-F47E-45E4-91D0-93BACF65EEE6}"/>
              </a:ext>
            </a:extLst>
          </p:cNvPr>
          <p:cNvCxnSpPr/>
          <p:nvPr/>
        </p:nvCxnSpPr>
        <p:spPr>
          <a:xfrm>
            <a:off x="5187009" y="5179339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AECA2522-EA8B-46FF-8067-174B6476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72" y="410167"/>
            <a:ext cx="5972667" cy="468000"/>
          </a:xfrm>
        </p:spPr>
        <p:txBody>
          <a:bodyPr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A.2 MANDATE</a:t>
            </a:r>
            <a:endParaRPr lang="en-ZA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F35549DF-08C4-4730-A461-9D10031B5918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712AE6-0A2C-8540-9ACB-1C6BCF181E53}" type="slidenum">
              <a:rPr lang="en-US" sz="1100" b="1" smtClean="0">
                <a:solidFill>
                  <a:schemeClr val="accent1"/>
                </a:solidFill>
                <a:latin typeface="Arial" panose="020B0604020202020204" pitchFamily="34" charset="0"/>
              </a:rPr>
              <a:pPr algn="ctr"/>
              <a:t>4</a:t>
            </a:fld>
            <a:endParaRPr lang="en-US" sz="11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56E555-E7E7-4299-9A3C-3A084B0D27BC}"/>
              </a:ext>
            </a:extLst>
          </p:cNvPr>
          <p:cNvSpPr/>
          <p:nvPr/>
        </p:nvSpPr>
        <p:spPr>
          <a:xfrm>
            <a:off x="419570" y="1450274"/>
            <a:ext cx="11275265" cy="206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2800" b="1" dirty="0">
                <a:solidFill>
                  <a:srgbClr val="FBB040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Mandate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terms of the DBSA Act, No 13 of 1997 (Amended Act No 41 of 2014) the Bank is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mandated as a DFI with a primary purpose of promoting economic development and sustainable growth, human resource development and institutional capacity building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mobilising financial and other resources from the national and international private and public sectors for sustainable development projects and programmes in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South Africa and the wider African continent.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3266D-43FF-4067-8A79-D98B8E088429}"/>
              </a:ext>
            </a:extLst>
          </p:cNvPr>
          <p:cNvSpPr/>
          <p:nvPr/>
        </p:nvSpPr>
        <p:spPr>
          <a:xfrm>
            <a:off x="418341" y="3714350"/>
            <a:ext cx="11275265" cy="2651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DBSA development position that flows from this mandate is reflected as follows: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DBSA contributes to a just transition toward a renewed and inclusive economy and society that embodies resilience, regeneration, and transcends current trajectories. As a sanctuary for development practitioners, the DBSA holds this to be the transformative change needed to realise a prosperous, integrated and resource efficient continent. This stance progressively advances the common goals for sustainable and equitable wellbeing. The DBSA will work in partnerships to co-produce impactful development solutions and the sustained platforms of an enabling environment for participation, a sense of purpose, empowerment and deep connections. The DBSA will bend the arc of history through our continued multi-faceted investments in sustainable infrastructure and human capacity development.”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68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9C07D0-36AF-1C41-B9FF-B16E4504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92" y="5369140"/>
            <a:ext cx="11658752" cy="1101998"/>
          </a:xfrm>
        </p:spPr>
        <p:txBody>
          <a:bodyPr vert="horz"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en-ZA" sz="35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CHALLENGES IN IMPLEMENTING MANDATE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4073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8BE3-B65E-49BC-9207-679D75F5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39" y="366699"/>
            <a:ext cx="9841889" cy="468000"/>
          </a:xfrm>
        </p:spPr>
        <p:txBody>
          <a:bodyPr>
            <a:normAutofit fontScale="90000"/>
          </a:bodyPr>
          <a:lstStyle/>
          <a:p>
            <a:r>
              <a:rPr lang="en-ZA" sz="3600" dirty="0">
                <a:latin typeface="Arial Rounded MT Bold" panose="020F0704030504030204" pitchFamily="34" charset="0"/>
              </a:rPr>
              <a:t>h.1 Challenges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357E8-B165-45EA-AEED-75F65FD1323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38539" y="1329086"/>
            <a:ext cx="5415332" cy="5131688"/>
          </a:xfrm>
        </p:spPr>
        <p:txBody>
          <a:bodyPr/>
          <a:lstStyle/>
          <a:p>
            <a:pPr marL="0" marR="0" lvl="0" indent="0" algn="just" fontAlgn="auto">
              <a:spcAft>
                <a:spcPts val="1200"/>
              </a:spcAft>
              <a:buSzTx/>
              <a:buNone/>
              <a:tabLst/>
              <a:defRPr/>
            </a:pPr>
            <a:r>
              <a:rPr lang="en-ZA" sz="2200" b="1" u="sng" dirty="0">
                <a:solidFill>
                  <a:srgbClr val="301C16"/>
                </a:solidFill>
              </a:rPr>
              <a:t>Opportunity</a:t>
            </a:r>
          </a:p>
          <a:p>
            <a:pPr marR="0" lvl="0" algn="just" fontAlgn="auto">
              <a:spcAft>
                <a:spcPts val="1200"/>
              </a:spcAft>
              <a:buSzTx/>
              <a:tabLst/>
              <a:defRPr/>
            </a:pPr>
            <a:r>
              <a:rPr lang="en-ZA" sz="2200" dirty="0">
                <a:solidFill>
                  <a:srgbClr val="301C16"/>
                </a:solidFill>
              </a:rPr>
              <a:t>Facilitate and drive infrastructure-led economic recovery</a:t>
            </a:r>
          </a:p>
          <a:p>
            <a:pPr marR="0" lvl="0" algn="just" fontAlgn="auto">
              <a:spcAft>
                <a:spcPts val="1200"/>
              </a:spcAft>
              <a:buSzTx/>
              <a:tabLst/>
              <a:defRPr/>
            </a:pPr>
            <a:r>
              <a:rPr lang="en-ZA" sz="2200" dirty="0">
                <a:solidFill>
                  <a:srgbClr val="301C16"/>
                </a:solidFill>
              </a:rPr>
              <a:t>Leveraging multilateral, BRICS, bilateral and grant funding for infrastructure</a:t>
            </a:r>
          </a:p>
          <a:p>
            <a:pPr marR="0" lvl="0" algn="just" fontAlgn="auto">
              <a:spcAft>
                <a:spcPts val="1200"/>
              </a:spcAft>
              <a:buSzTx/>
              <a:tabLst/>
              <a:defRPr/>
            </a:pPr>
            <a:r>
              <a:rPr lang="en-ZA" sz="2200" dirty="0">
                <a:solidFill>
                  <a:srgbClr val="301C16"/>
                </a:solidFill>
              </a:rPr>
              <a:t>Increase and diversify investor base</a:t>
            </a:r>
          </a:p>
          <a:p>
            <a:pPr marR="0" lvl="0" algn="just" fontAlgn="auto">
              <a:spcAft>
                <a:spcPts val="1200"/>
              </a:spcAft>
              <a:buSzTx/>
              <a:tabLst/>
              <a:defRPr/>
            </a:pPr>
            <a:r>
              <a:rPr lang="en-ZA" sz="2200" dirty="0">
                <a:solidFill>
                  <a:srgbClr val="301C16"/>
                </a:solidFill>
              </a:rPr>
              <a:t>Diversifying sector investments</a:t>
            </a:r>
          </a:p>
          <a:p>
            <a:pPr marR="0" lvl="0" algn="just" fontAlgn="auto">
              <a:spcAft>
                <a:spcPts val="1200"/>
              </a:spcAft>
              <a:buSzTx/>
              <a:tabLst/>
              <a:defRPr/>
            </a:pPr>
            <a:r>
              <a:rPr lang="en-ZA" sz="2200" dirty="0">
                <a:solidFill>
                  <a:srgbClr val="301C16"/>
                </a:solidFill>
              </a:rPr>
              <a:t>Seek self-generated and strategic infrastructure funding opportunities</a:t>
            </a:r>
          </a:p>
          <a:p>
            <a:pPr marR="0" lvl="0" algn="just" fontAlgn="auto">
              <a:spcAft>
                <a:spcPts val="1200"/>
              </a:spcAft>
              <a:buSzTx/>
              <a:tabLst/>
              <a:defRPr/>
            </a:pPr>
            <a:r>
              <a:rPr lang="en-ZA" sz="2200" dirty="0">
                <a:solidFill>
                  <a:srgbClr val="301C16"/>
                </a:solidFill>
              </a:rPr>
              <a:t>Participate in and influence the just transition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652DA-ABF6-4E7A-921F-3421438B6A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870713" y="1321195"/>
            <a:ext cx="5959415" cy="5457977"/>
          </a:xfrm>
        </p:spPr>
        <p:txBody>
          <a:bodyPr/>
          <a:lstStyle/>
          <a:p>
            <a:pPr marL="0" indent="0" algn="just">
              <a:lnSpc>
                <a:spcPts val="2300"/>
              </a:lnSpc>
              <a:spcAft>
                <a:spcPts val="1200"/>
              </a:spcAft>
              <a:buNone/>
              <a:defRPr/>
            </a:pPr>
            <a:r>
              <a:rPr lang="en-ZA" sz="2200" b="1" u="sng" dirty="0">
                <a:solidFill>
                  <a:srgbClr val="301C16"/>
                </a:solidFill>
              </a:rPr>
              <a:t>Challenges</a:t>
            </a:r>
          </a:p>
          <a:p>
            <a:pPr algn="just">
              <a:lnSpc>
                <a:spcPts val="2300"/>
              </a:lnSpc>
              <a:spcAft>
                <a:spcPts val="1200"/>
              </a:spcAft>
              <a:defRPr/>
            </a:pPr>
            <a:r>
              <a:rPr lang="en-ZA" sz="2200" dirty="0">
                <a:solidFill>
                  <a:srgbClr val="301C16"/>
                </a:solidFill>
              </a:rPr>
              <a:t>Macroeconomic cyclicality and post-lockdown effects on clients and projects</a:t>
            </a:r>
          </a:p>
          <a:p>
            <a:pPr algn="just">
              <a:lnSpc>
                <a:spcPts val="2300"/>
              </a:lnSpc>
              <a:spcAft>
                <a:spcPts val="1200"/>
              </a:spcAft>
              <a:defRPr/>
            </a:pPr>
            <a:r>
              <a:rPr lang="en-ZA" sz="2200" dirty="0">
                <a:solidFill>
                  <a:srgbClr val="301C16"/>
                </a:solidFill>
              </a:rPr>
              <a:t>High cost of funding and foreign </a:t>
            </a:r>
            <a:r>
              <a:rPr lang="en-US" sz="2200" dirty="0">
                <a:solidFill>
                  <a:srgbClr val="301C16"/>
                </a:solidFill>
              </a:rPr>
              <a:t>borrowing limits</a:t>
            </a:r>
          </a:p>
          <a:p>
            <a:pPr algn="just">
              <a:lnSpc>
                <a:spcPts val="2300"/>
              </a:lnSpc>
              <a:spcAft>
                <a:spcPts val="1200"/>
              </a:spcAft>
              <a:defRPr/>
            </a:pPr>
            <a:r>
              <a:rPr lang="en-ZA" sz="2200" dirty="0">
                <a:solidFill>
                  <a:srgbClr val="301C16"/>
                </a:solidFill>
              </a:rPr>
              <a:t>Increased competition in the municipal finance environment</a:t>
            </a:r>
          </a:p>
          <a:p>
            <a:pPr algn="just">
              <a:lnSpc>
                <a:spcPts val="2300"/>
              </a:lnSpc>
              <a:spcAft>
                <a:spcPts val="1200"/>
              </a:spcAft>
              <a:defRPr/>
            </a:pPr>
            <a:r>
              <a:rPr lang="en-ZA" sz="2200" dirty="0">
                <a:solidFill>
                  <a:srgbClr val="301C16"/>
                </a:solidFill>
              </a:rPr>
              <a:t>Credit quality deterioration, particularly NPLs in the African business</a:t>
            </a:r>
          </a:p>
          <a:p>
            <a:pPr algn="just">
              <a:lnSpc>
                <a:spcPts val="2300"/>
              </a:lnSpc>
              <a:spcAft>
                <a:spcPts val="1200"/>
              </a:spcAft>
              <a:defRPr/>
            </a:pPr>
            <a:r>
              <a:rPr lang="en-US" sz="2200" dirty="0">
                <a:solidFill>
                  <a:srgbClr val="301C16"/>
                </a:solidFill>
              </a:rPr>
              <a:t>New DFI empowerment scorecard and SOE remuneration policy</a:t>
            </a:r>
          </a:p>
          <a:p>
            <a:pPr algn="just">
              <a:lnSpc>
                <a:spcPts val="2300"/>
              </a:lnSpc>
              <a:spcAft>
                <a:spcPts val="1200"/>
              </a:spcAft>
              <a:defRPr/>
            </a:pPr>
            <a:r>
              <a:rPr lang="en-US" sz="2200" dirty="0">
                <a:solidFill>
                  <a:srgbClr val="301C16"/>
                </a:solidFill>
              </a:rPr>
              <a:t>Uncertainty on procurement legislation</a:t>
            </a:r>
          </a:p>
          <a:p>
            <a:pPr algn="just">
              <a:lnSpc>
                <a:spcPts val="2300"/>
              </a:lnSpc>
              <a:spcAft>
                <a:spcPts val="1200"/>
              </a:spcAft>
              <a:defRPr/>
            </a:pPr>
            <a:r>
              <a:rPr lang="en-US" sz="2200" dirty="0">
                <a:solidFill>
                  <a:srgbClr val="301C16"/>
                </a:solidFill>
              </a:rPr>
              <a:t>Construction Mafia </a:t>
            </a:r>
            <a:endParaRPr lang="en-ZA" sz="2200" dirty="0">
              <a:solidFill>
                <a:srgbClr val="301C16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AC9A369-5F0E-4FC1-B90E-1E7C6E689AB8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28AEDA-8B29-455E-B5BB-81DEB8CF0A3E}"/>
              </a:ext>
            </a:extLst>
          </p:cNvPr>
          <p:cNvCxnSpPr>
            <a:cxnSpLocks/>
          </p:cNvCxnSpPr>
          <p:nvPr/>
        </p:nvCxnSpPr>
        <p:spPr>
          <a:xfrm>
            <a:off x="5805911" y="1868558"/>
            <a:ext cx="0" cy="46227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F00BC0C-9AC1-4C81-8797-73D35837DBA0}"/>
              </a:ext>
            </a:extLst>
          </p:cNvPr>
          <p:cNvGrpSpPr/>
          <p:nvPr/>
        </p:nvGrpSpPr>
        <p:grpSpPr>
          <a:xfrm>
            <a:off x="0" y="0"/>
            <a:ext cx="12192000" cy="6876288"/>
            <a:chOff x="0" y="0"/>
            <a:chExt cx="12192000" cy="687628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A125DF-B250-4B6B-A1A8-9BC10414815F}"/>
                </a:ext>
              </a:extLst>
            </p:cNvPr>
            <p:cNvSpPr/>
            <p:nvPr/>
          </p:nvSpPr>
          <p:spPr>
            <a:xfrm>
              <a:off x="0" y="2926079"/>
              <a:ext cx="12192000" cy="3942055"/>
            </a:xfrm>
            <a:prstGeom prst="rect">
              <a:avLst/>
            </a:prstGeom>
            <a:solidFill>
              <a:srgbClr val="4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802B98-DC3A-42EE-A11C-73F4CB9E7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15" t="-3655" r="-6515" b="18973"/>
            <a:stretch/>
          </p:blipFill>
          <p:spPr>
            <a:xfrm>
              <a:off x="521208" y="0"/>
              <a:ext cx="4843193" cy="68762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F3E23A-9CBF-439B-9CBF-C3A91604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40696" y="140209"/>
              <a:ext cx="2051304" cy="113995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1EF039-08D1-42C4-BD92-0080FE2BCE86}"/>
              </a:ext>
            </a:extLst>
          </p:cNvPr>
          <p:cNvSpPr txBox="1"/>
          <p:nvPr/>
        </p:nvSpPr>
        <p:spPr>
          <a:xfrm>
            <a:off x="4184456" y="4270249"/>
            <a:ext cx="5611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600" b="1" i="0" u="none" strike="noStrike" kern="1200" cap="none" spc="0" normalizeH="0" baseline="0" noProof="0" dirty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 YOU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5ED0F-D860-45DB-91E5-D65DCAD93E96}"/>
              </a:ext>
            </a:extLst>
          </p:cNvPr>
          <p:cNvCxnSpPr/>
          <p:nvPr/>
        </p:nvCxnSpPr>
        <p:spPr>
          <a:xfrm>
            <a:off x="1635472" y="465780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AD1166-D857-41E2-9E88-E19BFF431B83}"/>
              </a:ext>
            </a:extLst>
          </p:cNvPr>
          <p:cNvCxnSpPr/>
          <p:nvPr/>
        </p:nvCxnSpPr>
        <p:spPr>
          <a:xfrm>
            <a:off x="5187009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295BD4-B7AD-446A-9DBC-5194402579F7}"/>
              </a:ext>
            </a:extLst>
          </p:cNvPr>
          <p:cNvCxnSpPr/>
          <p:nvPr/>
        </p:nvCxnSpPr>
        <p:spPr>
          <a:xfrm>
            <a:off x="8768695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E3872A-4C21-4AE2-84ED-60731196B0B7}"/>
              </a:ext>
            </a:extLst>
          </p:cNvPr>
          <p:cNvCxnSpPr/>
          <p:nvPr/>
        </p:nvCxnSpPr>
        <p:spPr>
          <a:xfrm>
            <a:off x="8768695" y="542957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4D8BB-F4AE-48C4-A932-B83FCAF1976E}"/>
              </a:ext>
            </a:extLst>
          </p:cNvPr>
          <p:cNvCxnSpPr/>
          <p:nvPr/>
        </p:nvCxnSpPr>
        <p:spPr>
          <a:xfrm>
            <a:off x="665531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F4258D-E098-46ED-8A87-E5CE89BE3C3D}"/>
              </a:ext>
            </a:extLst>
          </p:cNvPr>
          <p:cNvCxnSpPr/>
          <p:nvPr/>
        </p:nvCxnSpPr>
        <p:spPr>
          <a:xfrm>
            <a:off x="6430653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5253B-F47E-45E4-91D0-93BACF65EEE6}"/>
              </a:ext>
            </a:extLst>
          </p:cNvPr>
          <p:cNvCxnSpPr/>
          <p:nvPr/>
        </p:nvCxnSpPr>
        <p:spPr>
          <a:xfrm>
            <a:off x="5187009" y="5179339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AECA2522-EA8B-46FF-8067-174B6476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" y="357159"/>
            <a:ext cx="10734260" cy="468000"/>
          </a:xfrm>
        </p:spPr>
        <p:txBody>
          <a:bodyPr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A.3 </a:t>
            </a:r>
            <a:r>
              <a:rPr lang="en-US" sz="3000" dirty="0">
                <a:latin typeface="Arial Rounded MT Bold" panose="020F0704030504030204" pitchFamily="34" charset="0"/>
              </a:rPr>
              <a:t>Integrated infrastructure development</a:t>
            </a:r>
            <a:endParaRPr lang="en-ZA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F35549DF-08C4-4730-A461-9D10031B5918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712AE6-0A2C-8540-9ACB-1C6BCF181E53}" type="slidenum">
              <a:rPr lang="en-US" sz="1100" b="1" smtClean="0">
                <a:solidFill>
                  <a:schemeClr val="accent1"/>
                </a:solidFill>
                <a:latin typeface="Arial" panose="020B0604020202020204" pitchFamily="34" charset="0"/>
              </a:rPr>
              <a:pPr algn="ctr"/>
              <a:t>5</a:t>
            </a:fld>
            <a:endParaRPr lang="en-US" sz="11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28BF4941-1DDA-4C3B-ADCF-CA6A20004736}"/>
              </a:ext>
            </a:extLst>
          </p:cNvPr>
          <p:cNvSpPr txBox="1">
            <a:spLocks/>
          </p:cNvSpPr>
          <p:nvPr/>
        </p:nvSpPr>
        <p:spPr>
          <a:xfrm>
            <a:off x="556619" y="1885236"/>
            <a:ext cx="1800000" cy="1780123"/>
          </a:xfrm>
          <a:prstGeom prst="rect">
            <a:avLst/>
          </a:prstGeom>
          <a:noFill/>
        </p:spPr>
        <p:txBody>
          <a:bodyPr lIns="36000" tIns="108000" rIns="36000" bIns="3600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8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Clr>
                <a:schemeClr val="tx2"/>
              </a:buClr>
            </a:pPr>
            <a:r>
              <a:rPr lang="en-ZA" sz="1100" b="1" dirty="0"/>
              <a:t>Municipal assessments</a:t>
            </a:r>
          </a:p>
          <a:p>
            <a:pPr marL="144000" indent="-144000">
              <a:buClr>
                <a:schemeClr val="tx2"/>
              </a:buClr>
            </a:pPr>
            <a:r>
              <a:rPr lang="en-ZA" sz="1100" b="1" dirty="0"/>
              <a:t>Bulk infrastructure plans</a:t>
            </a:r>
          </a:p>
          <a:p>
            <a:pPr marL="144000" indent="-144000">
              <a:buClr>
                <a:schemeClr val="tx2"/>
              </a:buClr>
            </a:pPr>
            <a:r>
              <a:rPr lang="en-ZA" sz="1100" b="1" dirty="0"/>
              <a:t>Infrastructure planning advice</a:t>
            </a:r>
          </a:p>
          <a:p>
            <a:pPr marL="0" indent="0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ZA" sz="1100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7FE340-5259-47F5-A7F4-4388F41220FB}"/>
              </a:ext>
            </a:extLst>
          </p:cNvPr>
          <p:cNvSpPr txBox="1">
            <a:spLocks/>
          </p:cNvSpPr>
          <p:nvPr/>
        </p:nvSpPr>
        <p:spPr>
          <a:xfrm>
            <a:off x="2876310" y="1881426"/>
            <a:ext cx="1800000" cy="1780123"/>
          </a:xfrm>
          <a:prstGeom prst="rect">
            <a:avLst/>
          </a:prstGeom>
          <a:noFill/>
        </p:spPr>
        <p:txBody>
          <a:bodyPr vert="horz" lIns="36000" tIns="108000" rIns="36000" bIns="3600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identification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Feasibility assessments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assistance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 development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preparation funds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1C1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A564A65-7FD7-413B-BBB0-67C35F56197C}"/>
              </a:ext>
            </a:extLst>
          </p:cNvPr>
          <p:cNvSpPr txBox="1">
            <a:spLocks/>
          </p:cNvSpPr>
          <p:nvPr/>
        </p:nvSpPr>
        <p:spPr>
          <a:xfrm>
            <a:off x="5196001" y="1881426"/>
            <a:ext cx="1800000" cy="1780123"/>
          </a:xfrm>
          <a:prstGeom prst="rect">
            <a:avLst/>
          </a:prstGeom>
          <a:noFill/>
        </p:spPr>
        <p:txBody>
          <a:bodyPr vert="horz" lIns="36000" tIns="108000" rIns="36000" bIns="3600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4F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Long-term senior and subordinated debt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4F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and project finance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4F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Mezzanine finance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4F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Structured financing solutions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9D64907F-6C44-4976-89BC-BAFDA433E66A}"/>
              </a:ext>
            </a:extLst>
          </p:cNvPr>
          <p:cNvSpPr txBox="1">
            <a:spLocks/>
          </p:cNvSpPr>
          <p:nvPr/>
        </p:nvSpPr>
        <p:spPr>
          <a:xfrm>
            <a:off x="7515692" y="1881426"/>
            <a:ext cx="1800000" cy="1780123"/>
          </a:xfrm>
          <a:prstGeom prst="rect">
            <a:avLst/>
          </a:prstGeom>
          <a:noFill/>
        </p:spPr>
        <p:txBody>
          <a:bodyPr vert="horz" lIns="36000" tIns="108000" rIns="36000" bIns="3600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Managing design and construction of projects in education, health and housing sectors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BB0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management support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EADAA90-2FC2-49C4-AB61-625874042614}"/>
              </a:ext>
            </a:extLst>
          </p:cNvPr>
          <p:cNvSpPr txBox="1">
            <a:spLocks/>
          </p:cNvSpPr>
          <p:nvPr/>
        </p:nvSpPr>
        <p:spPr>
          <a:xfrm>
            <a:off x="9835380" y="1881426"/>
            <a:ext cx="2019921" cy="1780123"/>
          </a:xfrm>
          <a:prstGeom prst="rect">
            <a:avLst/>
          </a:prstGeom>
          <a:noFill/>
        </p:spPr>
        <p:txBody>
          <a:bodyPr vert="horz" lIns="36000" tIns="108000" rIns="36000" bIns="3600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1C1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Supporting maintenance/ improvement of social infrastructure projects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F5AF5-A617-4494-BEB1-B57F835F6ED9}"/>
              </a:ext>
            </a:extLst>
          </p:cNvPr>
          <p:cNvSpPr/>
          <p:nvPr/>
        </p:nvSpPr>
        <p:spPr>
          <a:xfrm>
            <a:off x="556619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Plan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7C565E-7B37-44EC-B619-B4884DE193F0}"/>
              </a:ext>
            </a:extLst>
          </p:cNvPr>
          <p:cNvSpPr/>
          <p:nvPr/>
        </p:nvSpPr>
        <p:spPr>
          <a:xfrm>
            <a:off x="2876309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FBB04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Prepare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CAF9B4-C3AE-416D-81AB-EB4B776475C9}"/>
              </a:ext>
            </a:extLst>
          </p:cNvPr>
          <p:cNvSpPr/>
          <p:nvPr/>
        </p:nvSpPr>
        <p:spPr>
          <a:xfrm>
            <a:off x="5195999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Finance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54FC04-11FF-4F88-BBBF-54BFEA594FDF}"/>
              </a:ext>
            </a:extLst>
          </p:cNvPr>
          <p:cNvSpPr/>
          <p:nvPr/>
        </p:nvSpPr>
        <p:spPr>
          <a:xfrm>
            <a:off x="7515689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FBB04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Build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049BAE-B2F4-41A4-BF04-A6F70B567A45}"/>
              </a:ext>
            </a:extLst>
          </p:cNvPr>
          <p:cNvSpPr/>
          <p:nvPr/>
        </p:nvSpPr>
        <p:spPr>
          <a:xfrm>
            <a:off x="9835381" y="1526545"/>
            <a:ext cx="18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Maintain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03EB90-C6D8-455D-AD33-CB1FFF0D41D1}"/>
              </a:ext>
            </a:extLst>
          </p:cNvPr>
          <p:cNvSpPr/>
          <p:nvPr/>
        </p:nvSpPr>
        <p:spPr>
          <a:xfrm>
            <a:off x="4114603" y="4615409"/>
            <a:ext cx="1981200" cy="914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4711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rgbClr val="47474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B63764EA-FD9F-471A-9E98-69AE28A11054}"/>
              </a:ext>
            </a:extLst>
          </p:cNvPr>
          <p:cNvSpPr txBox="1">
            <a:spLocks/>
          </p:cNvSpPr>
          <p:nvPr/>
        </p:nvSpPr>
        <p:spPr>
          <a:xfrm>
            <a:off x="3428146" y="4137682"/>
            <a:ext cx="2288043" cy="136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24F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Municipalities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24F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SOEs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24F2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24F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Sovereigns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100" b="1" i="0" u="none" strike="noStrike" kern="1200" cap="none" spc="0" normalizeH="0" baseline="0" noProof="0" dirty="0">
              <a:ln>
                <a:noFill/>
              </a:ln>
              <a:solidFill>
                <a:srgbClr val="E24F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ontent Placeholder 11">
            <a:extLst>
              <a:ext uri="{FF2B5EF4-FFF2-40B4-BE49-F238E27FC236}">
                <a16:creationId xmlns:a16="http://schemas.microsoft.com/office/drawing/2014/main" id="{4112CB08-EA43-4398-B45B-B8E9075DC112}"/>
              </a:ext>
            </a:extLst>
          </p:cNvPr>
          <p:cNvSpPr txBox="1">
            <a:spLocks/>
          </p:cNvSpPr>
          <p:nvPr/>
        </p:nvSpPr>
        <p:spPr>
          <a:xfrm>
            <a:off x="3467351" y="5624721"/>
            <a:ext cx="2616605" cy="13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PPPs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sector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rgbClr val="301C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F5C8F8-1200-47D6-9E00-7961D8C42626}"/>
              </a:ext>
            </a:extLst>
          </p:cNvPr>
          <p:cNvGrpSpPr/>
          <p:nvPr/>
        </p:nvGrpSpPr>
        <p:grpSpPr>
          <a:xfrm>
            <a:off x="250141" y="3963858"/>
            <a:ext cx="2511957" cy="2822119"/>
            <a:chOff x="5561395" y="3776199"/>
            <a:chExt cx="2511957" cy="2822119"/>
          </a:xfrm>
          <a:solidFill>
            <a:schemeClr val="accent3"/>
          </a:solidFill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A0274AF0-FB02-40DF-AA16-72A0E6649E6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3631" y="3783628"/>
              <a:ext cx="751265" cy="736407"/>
            </a:xfrm>
            <a:custGeom>
              <a:avLst/>
              <a:gdLst>
                <a:gd name="T0" fmla="*/ 223 w 809"/>
                <a:gd name="T1" fmla="*/ 239 h 793"/>
                <a:gd name="T2" fmla="*/ 249 w 809"/>
                <a:gd name="T3" fmla="*/ 224 h 793"/>
                <a:gd name="T4" fmla="*/ 292 w 809"/>
                <a:gd name="T5" fmla="*/ 224 h 793"/>
                <a:gd name="T6" fmla="*/ 292 w 809"/>
                <a:gd name="T7" fmla="*/ 217 h 793"/>
                <a:gd name="T8" fmla="*/ 284 w 809"/>
                <a:gd name="T9" fmla="*/ 198 h 793"/>
                <a:gd name="T10" fmla="*/ 284 w 809"/>
                <a:gd name="T11" fmla="*/ 187 h 793"/>
                <a:gd name="T12" fmla="*/ 275 w 809"/>
                <a:gd name="T13" fmla="*/ 158 h 793"/>
                <a:gd name="T14" fmla="*/ 275 w 809"/>
                <a:gd name="T15" fmla="*/ 136 h 793"/>
                <a:gd name="T16" fmla="*/ 275 w 809"/>
                <a:gd name="T17" fmla="*/ 118 h 793"/>
                <a:gd name="T18" fmla="*/ 271 w 809"/>
                <a:gd name="T19" fmla="*/ 108 h 793"/>
                <a:gd name="T20" fmla="*/ 271 w 809"/>
                <a:gd name="T21" fmla="*/ 92 h 793"/>
                <a:gd name="T22" fmla="*/ 301 w 809"/>
                <a:gd name="T23" fmla="*/ 65 h 793"/>
                <a:gd name="T24" fmla="*/ 313 w 809"/>
                <a:gd name="T25" fmla="*/ 65 h 793"/>
                <a:gd name="T26" fmla="*/ 334 w 809"/>
                <a:gd name="T27" fmla="*/ 62 h 793"/>
                <a:gd name="T28" fmla="*/ 386 w 809"/>
                <a:gd name="T29" fmla="*/ 25 h 793"/>
                <a:gd name="T30" fmla="*/ 440 w 809"/>
                <a:gd name="T31" fmla="*/ 25 h 793"/>
                <a:gd name="T32" fmla="*/ 477 w 809"/>
                <a:gd name="T33" fmla="*/ 16 h 793"/>
                <a:gd name="T34" fmla="*/ 525 w 809"/>
                <a:gd name="T35" fmla="*/ 7 h 793"/>
                <a:gd name="T36" fmla="*/ 564 w 809"/>
                <a:gd name="T37" fmla="*/ 12 h 793"/>
                <a:gd name="T38" fmla="*/ 585 w 809"/>
                <a:gd name="T39" fmla="*/ 2 h 793"/>
                <a:gd name="T40" fmla="*/ 597 w 809"/>
                <a:gd name="T41" fmla="*/ 7 h 793"/>
                <a:gd name="T42" fmla="*/ 621 w 809"/>
                <a:gd name="T43" fmla="*/ 7 h 793"/>
                <a:gd name="T44" fmla="*/ 625 w 809"/>
                <a:gd name="T45" fmla="*/ 0 h 793"/>
                <a:gd name="T46" fmla="*/ 651 w 809"/>
                <a:gd name="T47" fmla="*/ 12 h 793"/>
                <a:gd name="T48" fmla="*/ 676 w 809"/>
                <a:gd name="T49" fmla="*/ 7 h 793"/>
                <a:gd name="T50" fmla="*/ 658 w 809"/>
                <a:gd name="T51" fmla="*/ 25 h 793"/>
                <a:gd name="T52" fmla="*/ 664 w 809"/>
                <a:gd name="T53" fmla="*/ 55 h 793"/>
                <a:gd name="T54" fmla="*/ 667 w 809"/>
                <a:gd name="T55" fmla="*/ 78 h 793"/>
                <a:gd name="T56" fmla="*/ 664 w 809"/>
                <a:gd name="T57" fmla="*/ 115 h 793"/>
                <a:gd name="T58" fmla="*/ 646 w 809"/>
                <a:gd name="T59" fmla="*/ 131 h 793"/>
                <a:gd name="T60" fmla="*/ 634 w 809"/>
                <a:gd name="T61" fmla="*/ 146 h 793"/>
                <a:gd name="T62" fmla="*/ 658 w 809"/>
                <a:gd name="T63" fmla="*/ 180 h 793"/>
                <a:gd name="T64" fmla="*/ 667 w 809"/>
                <a:gd name="T65" fmla="*/ 208 h 793"/>
                <a:gd name="T66" fmla="*/ 715 w 809"/>
                <a:gd name="T67" fmla="*/ 311 h 793"/>
                <a:gd name="T68" fmla="*/ 719 w 809"/>
                <a:gd name="T69" fmla="*/ 336 h 793"/>
                <a:gd name="T70" fmla="*/ 724 w 809"/>
                <a:gd name="T71" fmla="*/ 398 h 793"/>
                <a:gd name="T72" fmla="*/ 719 w 809"/>
                <a:gd name="T73" fmla="*/ 438 h 793"/>
                <a:gd name="T74" fmla="*/ 727 w 809"/>
                <a:gd name="T75" fmla="*/ 461 h 793"/>
                <a:gd name="T76" fmla="*/ 712 w 809"/>
                <a:gd name="T77" fmla="*/ 479 h 793"/>
                <a:gd name="T78" fmla="*/ 734 w 809"/>
                <a:gd name="T79" fmla="*/ 523 h 793"/>
                <a:gd name="T80" fmla="*/ 742 w 809"/>
                <a:gd name="T81" fmla="*/ 550 h 793"/>
                <a:gd name="T82" fmla="*/ 748 w 809"/>
                <a:gd name="T83" fmla="*/ 563 h 793"/>
                <a:gd name="T84" fmla="*/ 794 w 809"/>
                <a:gd name="T85" fmla="*/ 566 h 793"/>
                <a:gd name="T86" fmla="*/ 634 w 809"/>
                <a:gd name="T87" fmla="*/ 716 h 793"/>
                <a:gd name="T88" fmla="*/ 507 w 809"/>
                <a:gd name="T89" fmla="*/ 787 h 793"/>
                <a:gd name="T90" fmla="*/ 461 w 809"/>
                <a:gd name="T91" fmla="*/ 787 h 793"/>
                <a:gd name="T92" fmla="*/ 465 w 809"/>
                <a:gd name="T93" fmla="*/ 758 h 793"/>
                <a:gd name="T94" fmla="*/ 425 w 809"/>
                <a:gd name="T95" fmla="*/ 740 h 793"/>
                <a:gd name="T96" fmla="*/ 411 w 809"/>
                <a:gd name="T97" fmla="*/ 737 h 793"/>
                <a:gd name="T98" fmla="*/ 386 w 809"/>
                <a:gd name="T99" fmla="*/ 718 h 793"/>
                <a:gd name="T100" fmla="*/ 150 w 809"/>
                <a:gd name="T101" fmla="*/ 541 h 793"/>
                <a:gd name="T102" fmla="*/ 0 w 809"/>
                <a:gd name="T103" fmla="*/ 426 h 793"/>
                <a:gd name="T104" fmla="*/ 60 w 809"/>
                <a:gd name="T105" fmla="*/ 336 h 793"/>
                <a:gd name="T106" fmla="*/ 89 w 809"/>
                <a:gd name="T107" fmla="*/ 332 h 793"/>
                <a:gd name="T108" fmla="*/ 132 w 809"/>
                <a:gd name="T109" fmla="*/ 318 h 793"/>
                <a:gd name="T110" fmla="*/ 169 w 809"/>
                <a:gd name="T111" fmla="*/ 292 h 793"/>
                <a:gd name="T112" fmla="*/ 199 w 809"/>
                <a:gd name="T113" fmla="*/ 279 h 793"/>
                <a:gd name="T114" fmla="*/ 190 w 809"/>
                <a:gd name="T115" fmla="*/ 270 h 793"/>
                <a:gd name="T116" fmla="*/ 205 w 809"/>
                <a:gd name="T117" fmla="*/ 242 h 793"/>
                <a:gd name="T118" fmla="*/ 205 w 809"/>
                <a:gd name="T119" fmla="*/ 242 h 793"/>
                <a:gd name="T120" fmla="*/ 205 w 809"/>
                <a:gd name="T121" fmla="*/ 24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9" h="793">
                  <a:moveTo>
                    <a:pt x="205" y="242"/>
                  </a:moveTo>
                  <a:lnTo>
                    <a:pt x="223" y="239"/>
                  </a:lnTo>
                  <a:lnTo>
                    <a:pt x="228" y="230"/>
                  </a:lnTo>
                  <a:lnTo>
                    <a:pt x="249" y="224"/>
                  </a:lnTo>
                  <a:lnTo>
                    <a:pt x="292" y="230"/>
                  </a:lnTo>
                  <a:lnTo>
                    <a:pt x="292" y="224"/>
                  </a:lnTo>
                  <a:lnTo>
                    <a:pt x="289" y="224"/>
                  </a:lnTo>
                  <a:lnTo>
                    <a:pt x="292" y="217"/>
                  </a:lnTo>
                  <a:lnTo>
                    <a:pt x="301" y="208"/>
                  </a:lnTo>
                  <a:lnTo>
                    <a:pt x="284" y="198"/>
                  </a:lnTo>
                  <a:lnTo>
                    <a:pt x="280" y="189"/>
                  </a:lnTo>
                  <a:lnTo>
                    <a:pt x="284" y="187"/>
                  </a:lnTo>
                  <a:lnTo>
                    <a:pt x="275" y="177"/>
                  </a:lnTo>
                  <a:lnTo>
                    <a:pt x="275" y="158"/>
                  </a:lnTo>
                  <a:lnTo>
                    <a:pt x="271" y="155"/>
                  </a:lnTo>
                  <a:lnTo>
                    <a:pt x="275" y="136"/>
                  </a:lnTo>
                  <a:lnTo>
                    <a:pt x="271" y="124"/>
                  </a:lnTo>
                  <a:lnTo>
                    <a:pt x="275" y="118"/>
                  </a:lnTo>
                  <a:lnTo>
                    <a:pt x="266" y="115"/>
                  </a:lnTo>
                  <a:lnTo>
                    <a:pt x="271" y="108"/>
                  </a:lnTo>
                  <a:lnTo>
                    <a:pt x="253" y="92"/>
                  </a:lnTo>
                  <a:lnTo>
                    <a:pt x="271" y="92"/>
                  </a:lnTo>
                  <a:lnTo>
                    <a:pt x="289" y="78"/>
                  </a:lnTo>
                  <a:lnTo>
                    <a:pt x="301" y="65"/>
                  </a:lnTo>
                  <a:lnTo>
                    <a:pt x="310" y="62"/>
                  </a:lnTo>
                  <a:lnTo>
                    <a:pt x="313" y="65"/>
                  </a:lnTo>
                  <a:lnTo>
                    <a:pt x="326" y="55"/>
                  </a:lnTo>
                  <a:lnTo>
                    <a:pt x="334" y="62"/>
                  </a:lnTo>
                  <a:lnTo>
                    <a:pt x="350" y="46"/>
                  </a:lnTo>
                  <a:lnTo>
                    <a:pt x="386" y="25"/>
                  </a:lnTo>
                  <a:lnTo>
                    <a:pt x="432" y="21"/>
                  </a:lnTo>
                  <a:lnTo>
                    <a:pt x="440" y="25"/>
                  </a:lnTo>
                  <a:lnTo>
                    <a:pt x="453" y="12"/>
                  </a:lnTo>
                  <a:lnTo>
                    <a:pt x="477" y="16"/>
                  </a:lnTo>
                  <a:lnTo>
                    <a:pt x="491" y="7"/>
                  </a:lnTo>
                  <a:lnTo>
                    <a:pt x="525" y="7"/>
                  </a:lnTo>
                  <a:lnTo>
                    <a:pt x="545" y="21"/>
                  </a:lnTo>
                  <a:lnTo>
                    <a:pt x="564" y="12"/>
                  </a:lnTo>
                  <a:lnTo>
                    <a:pt x="585" y="7"/>
                  </a:lnTo>
                  <a:lnTo>
                    <a:pt x="585" y="2"/>
                  </a:lnTo>
                  <a:lnTo>
                    <a:pt x="595" y="0"/>
                  </a:lnTo>
                  <a:lnTo>
                    <a:pt x="597" y="7"/>
                  </a:lnTo>
                  <a:lnTo>
                    <a:pt x="613" y="7"/>
                  </a:lnTo>
                  <a:lnTo>
                    <a:pt x="621" y="7"/>
                  </a:lnTo>
                  <a:lnTo>
                    <a:pt x="625" y="2"/>
                  </a:lnTo>
                  <a:lnTo>
                    <a:pt x="625" y="0"/>
                  </a:lnTo>
                  <a:lnTo>
                    <a:pt x="646" y="7"/>
                  </a:lnTo>
                  <a:lnTo>
                    <a:pt x="651" y="12"/>
                  </a:lnTo>
                  <a:lnTo>
                    <a:pt x="664" y="7"/>
                  </a:lnTo>
                  <a:lnTo>
                    <a:pt x="676" y="7"/>
                  </a:lnTo>
                  <a:lnTo>
                    <a:pt x="682" y="12"/>
                  </a:lnTo>
                  <a:lnTo>
                    <a:pt x="658" y="25"/>
                  </a:lnTo>
                  <a:lnTo>
                    <a:pt x="667" y="30"/>
                  </a:lnTo>
                  <a:lnTo>
                    <a:pt x="664" y="55"/>
                  </a:lnTo>
                  <a:lnTo>
                    <a:pt x="667" y="65"/>
                  </a:lnTo>
                  <a:lnTo>
                    <a:pt x="667" y="78"/>
                  </a:lnTo>
                  <a:lnTo>
                    <a:pt x="667" y="87"/>
                  </a:lnTo>
                  <a:lnTo>
                    <a:pt x="664" y="115"/>
                  </a:lnTo>
                  <a:lnTo>
                    <a:pt x="646" y="124"/>
                  </a:lnTo>
                  <a:lnTo>
                    <a:pt x="646" y="131"/>
                  </a:lnTo>
                  <a:lnTo>
                    <a:pt x="634" y="136"/>
                  </a:lnTo>
                  <a:lnTo>
                    <a:pt x="634" y="146"/>
                  </a:lnTo>
                  <a:lnTo>
                    <a:pt x="642" y="177"/>
                  </a:lnTo>
                  <a:lnTo>
                    <a:pt x="658" y="180"/>
                  </a:lnTo>
                  <a:lnTo>
                    <a:pt x="667" y="193"/>
                  </a:lnTo>
                  <a:lnTo>
                    <a:pt x="667" y="208"/>
                  </a:lnTo>
                  <a:lnTo>
                    <a:pt x="694" y="230"/>
                  </a:lnTo>
                  <a:lnTo>
                    <a:pt x="715" y="311"/>
                  </a:lnTo>
                  <a:lnTo>
                    <a:pt x="706" y="314"/>
                  </a:lnTo>
                  <a:lnTo>
                    <a:pt x="719" y="336"/>
                  </a:lnTo>
                  <a:lnTo>
                    <a:pt x="724" y="357"/>
                  </a:lnTo>
                  <a:lnTo>
                    <a:pt x="724" y="398"/>
                  </a:lnTo>
                  <a:lnTo>
                    <a:pt x="734" y="417"/>
                  </a:lnTo>
                  <a:lnTo>
                    <a:pt x="719" y="438"/>
                  </a:lnTo>
                  <a:lnTo>
                    <a:pt x="727" y="457"/>
                  </a:lnTo>
                  <a:lnTo>
                    <a:pt x="727" y="461"/>
                  </a:lnTo>
                  <a:lnTo>
                    <a:pt x="727" y="472"/>
                  </a:lnTo>
                  <a:lnTo>
                    <a:pt x="712" y="479"/>
                  </a:lnTo>
                  <a:lnTo>
                    <a:pt x="706" y="488"/>
                  </a:lnTo>
                  <a:lnTo>
                    <a:pt x="734" y="523"/>
                  </a:lnTo>
                  <a:lnTo>
                    <a:pt x="734" y="544"/>
                  </a:lnTo>
                  <a:lnTo>
                    <a:pt x="742" y="550"/>
                  </a:lnTo>
                  <a:lnTo>
                    <a:pt x="742" y="553"/>
                  </a:lnTo>
                  <a:lnTo>
                    <a:pt x="748" y="563"/>
                  </a:lnTo>
                  <a:lnTo>
                    <a:pt x="757" y="560"/>
                  </a:lnTo>
                  <a:lnTo>
                    <a:pt x="794" y="566"/>
                  </a:lnTo>
                  <a:lnTo>
                    <a:pt x="809" y="603"/>
                  </a:lnTo>
                  <a:lnTo>
                    <a:pt x="634" y="716"/>
                  </a:lnTo>
                  <a:lnTo>
                    <a:pt x="567" y="778"/>
                  </a:lnTo>
                  <a:lnTo>
                    <a:pt x="507" y="787"/>
                  </a:lnTo>
                  <a:lnTo>
                    <a:pt x="470" y="793"/>
                  </a:lnTo>
                  <a:lnTo>
                    <a:pt x="461" y="787"/>
                  </a:lnTo>
                  <a:lnTo>
                    <a:pt x="470" y="778"/>
                  </a:lnTo>
                  <a:lnTo>
                    <a:pt x="465" y="758"/>
                  </a:lnTo>
                  <a:lnTo>
                    <a:pt x="435" y="749"/>
                  </a:lnTo>
                  <a:lnTo>
                    <a:pt x="425" y="740"/>
                  </a:lnTo>
                  <a:lnTo>
                    <a:pt x="423" y="740"/>
                  </a:lnTo>
                  <a:lnTo>
                    <a:pt x="411" y="737"/>
                  </a:lnTo>
                  <a:lnTo>
                    <a:pt x="404" y="728"/>
                  </a:lnTo>
                  <a:lnTo>
                    <a:pt x="386" y="718"/>
                  </a:lnTo>
                  <a:lnTo>
                    <a:pt x="386" y="707"/>
                  </a:lnTo>
                  <a:lnTo>
                    <a:pt x="150" y="541"/>
                  </a:lnTo>
                  <a:lnTo>
                    <a:pt x="0" y="438"/>
                  </a:lnTo>
                  <a:lnTo>
                    <a:pt x="0" y="426"/>
                  </a:lnTo>
                  <a:lnTo>
                    <a:pt x="0" y="376"/>
                  </a:lnTo>
                  <a:lnTo>
                    <a:pt x="60" y="336"/>
                  </a:lnTo>
                  <a:lnTo>
                    <a:pt x="82" y="341"/>
                  </a:lnTo>
                  <a:lnTo>
                    <a:pt x="89" y="332"/>
                  </a:lnTo>
                  <a:lnTo>
                    <a:pt x="124" y="327"/>
                  </a:lnTo>
                  <a:lnTo>
                    <a:pt x="132" y="318"/>
                  </a:lnTo>
                  <a:lnTo>
                    <a:pt x="145" y="301"/>
                  </a:lnTo>
                  <a:lnTo>
                    <a:pt x="169" y="292"/>
                  </a:lnTo>
                  <a:lnTo>
                    <a:pt x="181" y="279"/>
                  </a:lnTo>
                  <a:lnTo>
                    <a:pt x="199" y="279"/>
                  </a:lnTo>
                  <a:lnTo>
                    <a:pt x="199" y="274"/>
                  </a:lnTo>
                  <a:lnTo>
                    <a:pt x="190" y="270"/>
                  </a:lnTo>
                  <a:lnTo>
                    <a:pt x="190" y="249"/>
                  </a:lnTo>
                  <a:lnTo>
                    <a:pt x="205" y="242"/>
                  </a:lnTo>
                  <a:lnTo>
                    <a:pt x="205" y="242"/>
                  </a:lnTo>
                  <a:lnTo>
                    <a:pt x="205" y="242"/>
                  </a:lnTo>
                  <a:lnTo>
                    <a:pt x="205" y="242"/>
                  </a:lnTo>
                  <a:lnTo>
                    <a:pt x="205" y="2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6946901-4398-4CD6-9AE8-8F96E23B93B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629325" y="5408738"/>
              <a:ext cx="450388" cy="513534"/>
            </a:xfrm>
            <a:custGeom>
              <a:avLst/>
              <a:gdLst>
                <a:gd name="T0" fmla="*/ 42 w 485"/>
                <a:gd name="T1" fmla="*/ 13 h 553"/>
                <a:gd name="T2" fmla="*/ 31 w 485"/>
                <a:gd name="T3" fmla="*/ 53 h 553"/>
                <a:gd name="T4" fmla="*/ 12 w 485"/>
                <a:gd name="T5" fmla="*/ 48 h 553"/>
                <a:gd name="T6" fmla="*/ 5 w 485"/>
                <a:gd name="T7" fmla="*/ 22 h 553"/>
                <a:gd name="T8" fmla="*/ 21 w 485"/>
                <a:gd name="T9" fmla="*/ 13 h 553"/>
                <a:gd name="T10" fmla="*/ 33 w 485"/>
                <a:gd name="T11" fmla="*/ 4 h 553"/>
                <a:gd name="T12" fmla="*/ 42 w 485"/>
                <a:gd name="T13" fmla="*/ 0 h 553"/>
                <a:gd name="T14" fmla="*/ 52 w 485"/>
                <a:gd name="T15" fmla="*/ 9 h 553"/>
                <a:gd name="T16" fmla="*/ 52 w 485"/>
                <a:gd name="T17" fmla="*/ 9 h 553"/>
                <a:gd name="T18" fmla="*/ 458 w 485"/>
                <a:gd name="T19" fmla="*/ 541 h 553"/>
                <a:gd name="T20" fmla="*/ 366 w 485"/>
                <a:gd name="T21" fmla="*/ 550 h 553"/>
                <a:gd name="T22" fmla="*/ 345 w 485"/>
                <a:gd name="T23" fmla="*/ 553 h 553"/>
                <a:gd name="T24" fmla="*/ 279 w 485"/>
                <a:gd name="T25" fmla="*/ 544 h 553"/>
                <a:gd name="T26" fmla="*/ 263 w 485"/>
                <a:gd name="T27" fmla="*/ 528 h 553"/>
                <a:gd name="T28" fmla="*/ 66 w 485"/>
                <a:gd name="T29" fmla="*/ 513 h 553"/>
                <a:gd name="T30" fmla="*/ 31 w 485"/>
                <a:gd name="T31" fmla="*/ 523 h 553"/>
                <a:gd name="T32" fmla="*/ 0 w 485"/>
                <a:gd name="T33" fmla="*/ 523 h 553"/>
                <a:gd name="T34" fmla="*/ 0 w 485"/>
                <a:gd name="T35" fmla="*/ 470 h 553"/>
                <a:gd name="T36" fmla="*/ 5 w 485"/>
                <a:gd name="T37" fmla="*/ 456 h 553"/>
                <a:gd name="T38" fmla="*/ 21 w 485"/>
                <a:gd name="T39" fmla="*/ 419 h 553"/>
                <a:gd name="T40" fmla="*/ 31 w 485"/>
                <a:gd name="T41" fmla="*/ 382 h 553"/>
                <a:gd name="T42" fmla="*/ 45 w 485"/>
                <a:gd name="T43" fmla="*/ 345 h 553"/>
                <a:gd name="T44" fmla="*/ 63 w 485"/>
                <a:gd name="T45" fmla="*/ 327 h 553"/>
                <a:gd name="T46" fmla="*/ 82 w 485"/>
                <a:gd name="T47" fmla="*/ 265 h 553"/>
                <a:gd name="T48" fmla="*/ 75 w 485"/>
                <a:gd name="T49" fmla="*/ 253 h 553"/>
                <a:gd name="T50" fmla="*/ 45 w 485"/>
                <a:gd name="T51" fmla="*/ 187 h 553"/>
                <a:gd name="T52" fmla="*/ 45 w 485"/>
                <a:gd name="T53" fmla="*/ 187 h 553"/>
                <a:gd name="T54" fmla="*/ 63 w 485"/>
                <a:gd name="T55" fmla="*/ 159 h 553"/>
                <a:gd name="T56" fmla="*/ 42 w 485"/>
                <a:gd name="T57" fmla="*/ 103 h 553"/>
                <a:gd name="T58" fmla="*/ 15 w 485"/>
                <a:gd name="T59" fmla="*/ 66 h 553"/>
                <a:gd name="T60" fmla="*/ 54 w 485"/>
                <a:gd name="T61" fmla="*/ 57 h 553"/>
                <a:gd name="T62" fmla="*/ 188 w 485"/>
                <a:gd name="T63" fmla="*/ 62 h 553"/>
                <a:gd name="T64" fmla="*/ 193 w 485"/>
                <a:gd name="T65" fmla="*/ 78 h 553"/>
                <a:gd name="T66" fmla="*/ 202 w 485"/>
                <a:gd name="T67" fmla="*/ 110 h 553"/>
                <a:gd name="T68" fmla="*/ 242 w 485"/>
                <a:gd name="T69" fmla="*/ 147 h 553"/>
                <a:gd name="T70" fmla="*/ 249 w 485"/>
                <a:gd name="T71" fmla="*/ 147 h 553"/>
                <a:gd name="T72" fmla="*/ 263 w 485"/>
                <a:gd name="T73" fmla="*/ 140 h 553"/>
                <a:gd name="T74" fmla="*/ 296 w 485"/>
                <a:gd name="T75" fmla="*/ 128 h 553"/>
                <a:gd name="T76" fmla="*/ 305 w 485"/>
                <a:gd name="T77" fmla="*/ 103 h 553"/>
                <a:gd name="T78" fmla="*/ 336 w 485"/>
                <a:gd name="T79" fmla="*/ 103 h 553"/>
                <a:gd name="T80" fmla="*/ 345 w 485"/>
                <a:gd name="T81" fmla="*/ 115 h 553"/>
                <a:gd name="T82" fmla="*/ 396 w 485"/>
                <a:gd name="T83" fmla="*/ 124 h 553"/>
                <a:gd name="T84" fmla="*/ 396 w 485"/>
                <a:gd name="T85" fmla="*/ 165 h 553"/>
                <a:gd name="T86" fmla="*/ 396 w 485"/>
                <a:gd name="T87" fmla="*/ 211 h 553"/>
                <a:gd name="T88" fmla="*/ 415 w 485"/>
                <a:gd name="T89" fmla="*/ 239 h 553"/>
                <a:gd name="T90" fmla="*/ 409 w 485"/>
                <a:gd name="T91" fmla="*/ 262 h 553"/>
                <a:gd name="T92" fmla="*/ 425 w 485"/>
                <a:gd name="T93" fmla="*/ 265 h 553"/>
                <a:gd name="T94" fmla="*/ 458 w 485"/>
                <a:gd name="T95" fmla="*/ 265 h 553"/>
                <a:gd name="T96" fmla="*/ 479 w 485"/>
                <a:gd name="T97" fmla="*/ 262 h 553"/>
                <a:gd name="T98" fmla="*/ 479 w 485"/>
                <a:gd name="T99" fmla="*/ 293 h 553"/>
                <a:gd name="T100" fmla="*/ 485 w 485"/>
                <a:gd name="T101" fmla="*/ 324 h 553"/>
                <a:gd name="T102" fmla="*/ 479 w 485"/>
                <a:gd name="T103" fmla="*/ 352 h 553"/>
                <a:gd name="T104" fmla="*/ 403 w 485"/>
                <a:gd name="T105" fmla="*/ 479 h 553"/>
                <a:gd name="T106" fmla="*/ 448 w 485"/>
                <a:gd name="T107" fmla="*/ 532 h 553"/>
                <a:gd name="T108" fmla="*/ 458 w 485"/>
                <a:gd name="T109" fmla="*/ 541 h 553"/>
                <a:gd name="T110" fmla="*/ 458 w 485"/>
                <a:gd name="T111" fmla="*/ 541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5" h="553">
                  <a:moveTo>
                    <a:pt x="52" y="9"/>
                  </a:moveTo>
                  <a:lnTo>
                    <a:pt x="42" y="13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15" y="53"/>
                  </a:lnTo>
                  <a:lnTo>
                    <a:pt x="12" y="48"/>
                  </a:lnTo>
                  <a:lnTo>
                    <a:pt x="15" y="41"/>
                  </a:lnTo>
                  <a:lnTo>
                    <a:pt x="5" y="22"/>
                  </a:lnTo>
                  <a:lnTo>
                    <a:pt x="15" y="13"/>
                  </a:lnTo>
                  <a:lnTo>
                    <a:pt x="21" y="13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close/>
                  <a:moveTo>
                    <a:pt x="458" y="541"/>
                  </a:moveTo>
                  <a:lnTo>
                    <a:pt x="375" y="553"/>
                  </a:lnTo>
                  <a:lnTo>
                    <a:pt x="366" y="550"/>
                  </a:lnTo>
                  <a:lnTo>
                    <a:pt x="357" y="553"/>
                  </a:lnTo>
                  <a:lnTo>
                    <a:pt x="345" y="553"/>
                  </a:lnTo>
                  <a:lnTo>
                    <a:pt x="336" y="550"/>
                  </a:lnTo>
                  <a:lnTo>
                    <a:pt x="279" y="544"/>
                  </a:lnTo>
                  <a:lnTo>
                    <a:pt x="266" y="541"/>
                  </a:lnTo>
                  <a:lnTo>
                    <a:pt x="263" y="528"/>
                  </a:lnTo>
                  <a:lnTo>
                    <a:pt x="85" y="532"/>
                  </a:lnTo>
                  <a:lnTo>
                    <a:pt x="66" y="513"/>
                  </a:lnTo>
                  <a:lnTo>
                    <a:pt x="54" y="509"/>
                  </a:lnTo>
                  <a:lnTo>
                    <a:pt x="31" y="523"/>
                  </a:lnTo>
                  <a:lnTo>
                    <a:pt x="12" y="518"/>
                  </a:lnTo>
                  <a:lnTo>
                    <a:pt x="0" y="523"/>
                  </a:lnTo>
                  <a:lnTo>
                    <a:pt x="0" y="491"/>
                  </a:lnTo>
                  <a:lnTo>
                    <a:pt x="0" y="470"/>
                  </a:lnTo>
                  <a:lnTo>
                    <a:pt x="0" y="466"/>
                  </a:lnTo>
                  <a:lnTo>
                    <a:pt x="5" y="456"/>
                  </a:lnTo>
                  <a:lnTo>
                    <a:pt x="12" y="438"/>
                  </a:lnTo>
                  <a:lnTo>
                    <a:pt x="21" y="419"/>
                  </a:lnTo>
                  <a:lnTo>
                    <a:pt x="21" y="394"/>
                  </a:lnTo>
                  <a:lnTo>
                    <a:pt x="31" y="382"/>
                  </a:lnTo>
                  <a:lnTo>
                    <a:pt x="31" y="364"/>
                  </a:lnTo>
                  <a:lnTo>
                    <a:pt x="45" y="345"/>
                  </a:lnTo>
                  <a:lnTo>
                    <a:pt x="45" y="336"/>
                  </a:lnTo>
                  <a:lnTo>
                    <a:pt x="63" y="327"/>
                  </a:lnTo>
                  <a:lnTo>
                    <a:pt x="75" y="295"/>
                  </a:lnTo>
                  <a:lnTo>
                    <a:pt x="82" y="265"/>
                  </a:lnTo>
                  <a:lnTo>
                    <a:pt x="75" y="258"/>
                  </a:lnTo>
                  <a:lnTo>
                    <a:pt x="75" y="253"/>
                  </a:lnTo>
                  <a:lnTo>
                    <a:pt x="66" y="242"/>
                  </a:lnTo>
                  <a:lnTo>
                    <a:pt x="45" y="187"/>
                  </a:lnTo>
                  <a:lnTo>
                    <a:pt x="52" y="177"/>
                  </a:lnTo>
                  <a:lnTo>
                    <a:pt x="45" y="187"/>
                  </a:lnTo>
                  <a:lnTo>
                    <a:pt x="63" y="170"/>
                  </a:lnTo>
                  <a:lnTo>
                    <a:pt x="63" y="159"/>
                  </a:lnTo>
                  <a:lnTo>
                    <a:pt x="42" y="115"/>
                  </a:lnTo>
                  <a:lnTo>
                    <a:pt x="42" y="103"/>
                  </a:lnTo>
                  <a:lnTo>
                    <a:pt x="31" y="87"/>
                  </a:lnTo>
                  <a:lnTo>
                    <a:pt x="15" y="66"/>
                  </a:lnTo>
                  <a:lnTo>
                    <a:pt x="36" y="62"/>
                  </a:lnTo>
                  <a:lnTo>
                    <a:pt x="54" y="57"/>
                  </a:lnTo>
                  <a:lnTo>
                    <a:pt x="166" y="57"/>
                  </a:lnTo>
                  <a:lnTo>
                    <a:pt x="188" y="62"/>
                  </a:lnTo>
                  <a:lnTo>
                    <a:pt x="193" y="71"/>
                  </a:lnTo>
                  <a:lnTo>
                    <a:pt x="193" y="78"/>
                  </a:lnTo>
                  <a:lnTo>
                    <a:pt x="202" y="103"/>
                  </a:lnTo>
                  <a:lnTo>
                    <a:pt x="202" y="110"/>
                  </a:lnTo>
                  <a:lnTo>
                    <a:pt x="227" y="147"/>
                  </a:lnTo>
                  <a:lnTo>
                    <a:pt x="242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96" y="140"/>
                  </a:lnTo>
                  <a:lnTo>
                    <a:pt x="296" y="128"/>
                  </a:lnTo>
                  <a:lnTo>
                    <a:pt x="305" y="124"/>
                  </a:lnTo>
                  <a:lnTo>
                    <a:pt x="305" y="103"/>
                  </a:lnTo>
                  <a:lnTo>
                    <a:pt x="336" y="103"/>
                  </a:lnTo>
                  <a:lnTo>
                    <a:pt x="336" y="103"/>
                  </a:lnTo>
                  <a:lnTo>
                    <a:pt x="348" y="103"/>
                  </a:lnTo>
                  <a:lnTo>
                    <a:pt x="345" y="115"/>
                  </a:lnTo>
                  <a:lnTo>
                    <a:pt x="394" y="115"/>
                  </a:lnTo>
                  <a:lnTo>
                    <a:pt x="396" y="124"/>
                  </a:lnTo>
                  <a:lnTo>
                    <a:pt x="394" y="140"/>
                  </a:lnTo>
                  <a:lnTo>
                    <a:pt x="396" y="165"/>
                  </a:lnTo>
                  <a:lnTo>
                    <a:pt x="394" y="200"/>
                  </a:lnTo>
                  <a:lnTo>
                    <a:pt x="396" y="211"/>
                  </a:lnTo>
                  <a:lnTo>
                    <a:pt x="406" y="221"/>
                  </a:lnTo>
                  <a:lnTo>
                    <a:pt x="415" y="239"/>
                  </a:lnTo>
                  <a:lnTo>
                    <a:pt x="415" y="258"/>
                  </a:lnTo>
                  <a:lnTo>
                    <a:pt x="409" y="262"/>
                  </a:lnTo>
                  <a:lnTo>
                    <a:pt x="409" y="273"/>
                  </a:lnTo>
                  <a:lnTo>
                    <a:pt x="425" y="265"/>
                  </a:lnTo>
                  <a:lnTo>
                    <a:pt x="446" y="271"/>
                  </a:lnTo>
                  <a:lnTo>
                    <a:pt x="458" y="265"/>
                  </a:lnTo>
                  <a:lnTo>
                    <a:pt x="476" y="265"/>
                  </a:lnTo>
                  <a:lnTo>
                    <a:pt x="479" y="262"/>
                  </a:lnTo>
                  <a:lnTo>
                    <a:pt x="485" y="283"/>
                  </a:lnTo>
                  <a:lnTo>
                    <a:pt x="479" y="293"/>
                  </a:lnTo>
                  <a:lnTo>
                    <a:pt x="479" y="313"/>
                  </a:lnTo>
                  <a:lnTo>
                    <a:pt x="485" y="324"/>
                  </a:lnTo>
                  <a:lnTo>
                    <a:pt x="476" y="336"/>
                  </a:lnTo>
                  <a:lnTo>
                    <a:pt x="479" y="352"/>
                  </a:lnTo>
                  <a:lnTo>
                    <a:pt x="403" y="345"/>
                  </a:lnTo>
                  <a:lnTo>
                    <a:pt x="403" y="479"/>
                  </a:lnTo>
                  <a:lnTo>
                    <a:pt x="406" y="491"/>
                  </a:lnTo>
                  <a:lnTo>
                    <a:pt x="448" y="532"/>
                  </a:lnTo>
                  <a:lnTo>
                    <a:pt x="458" y="541"/>
                  </a:lnTo>
                  <a:lnTo>
                    <a:pt x="458" y="541"/>
                  </a:lnTo>
                  <a:lnTo>
                    <a:pt x="458" y="541"/>
                  </a:lnTo>
                  <a:lnTo>
                    <a:pt x="458" y="541"/>
                  </a:lnTo>
                  <a:lnTo>
                    <a:pt x="458" y="541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758F0B6F-CE2A-4CF6-9D90-53DE770305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0203" y="5912986"/>
              <a:ext cx="338951" cy="360310"/>
            </a:xfrm>
            <a:custGeom>
              <a:avLst/>
              <a:gdLst>
                <a:gd name="T0" fmla="*/ 0 w 365"/>
                <a:gd name="T1" fmla="*/ 295 h 388"/>
                <a:gd name="T2" fmla="*/ 0 w 365"/>
                <a:gd name="T3" fmla="*/ 181 h 388"/>
                <a:gd name="T4" fmla="*/ 39 w 365"/>
                <a:gd name="T5" fmla="*/ 181 h 388"/>
                <a:gd name="T6" fmla="*/ 39 w 365"/>
                <a:gd name="T7" fmla="*/ 25 h 388"/>
                <a:gd name="T8" fmla="*/ 130 w 365"/>
                <a:gd name="T9" fmla="*/ 9 h 388"/>
                <a:gd name="T10" fmla="*/ 141 w 365"/>
                <a:gd name="T11" fmla="*/ 31 h 388"/>
                <a:gd name="T12" fmla="*/ 169 w 365"/>
                <a:gd name="T13" fmla="*/ 9 h 388"/>
                <a:gd name="T14" fmla="*/ 174 w 365"/>
                <a:gd name="T15" fmla="*/ 16 h 388"/>
                <a:gd name="T16" fmla="*/ 190 w 365"/>
                <a:gd name="T17" fmla="*/ 0 h 388"/>
                <a:gd name="T18" fmla="*/ 205 w 365"/>
                <a:gd name="T19" fmla="*/ 0 h 388"/>
                <a:gd name="T20" fmla="*/ 205 w 365"/>
                <a:gd name="T21" fmla="*/ 16 h 388"/>
                <a:gd name="T22" fmla="*/ 233 w 365"/>
                <a:gd name="T23" fmla="*/ 49 h 388"/>
                <a:gd name="T24" fmla="*/ 233 w 365"/>
                <a:gd name="T25" fmla="*/ 56 h 388"/>
                <a:gd name="T26" fmla="*/ 241 w 365"/>
                <a:gd name="T27" fmla="*/ 72 h 388"/>
                <a:gd name="T28" fmla="*/ 262 w 365"/>
                <a:gd name="T29" fmla="*/ 90 h 388"/>
                <a:gd name="T30" fmla="*/ 280 w 365"/>
                <a:gd name="T31" fmla="*/ 100 h 388"/>
                <a:gd name="T32" fmla="*/ 283 w 365"/>
                <a:gd name="T33" fmla="*/ 118 h 388"/>
                <a:gd name="T34" fmla="*/ 302 w 365"/>
                <a:gd name="T35" fmla="*/ 118 h 388"/>
                <a:gd name="T36" fmla="*/ 302 w 365"/>
                <a:gd name="T37" fmla="*/ 139 h 388"/>
                <a:gd name="T38" fmla="*/ 313 w 365"/>
                <a:gd name="T39" fmla="*/ 162 h 388"/>
                <a:gd name="T40" fmla="*/ 335 w 365"/>
                <a:gd name="T41" fmla="*/ 162 h 388"/>
                <a:gd name="T42" fmla="*/ 353 w 365"/>
                <a:gd name="T43" fmla="*/ 171 h 388"/>
                <a:gd name="T44" fmla="*/ 353 w 365"/>
                <a:gd name="T45" fmla="*/ 181 h 388"/>
                <a:gd name="T46" fmla="*/ 363 w 365"/>
                <a:gd name="T47" fmla="*/ 181 h 388"/>
                <a:gd name="T48" fmla="*/ 365 w 365"/>
                <a:gd name="T49" fmla="*/ 190 h 388"/>
                <a:gd name="T50" fmla="*/ 353 w 365"/>
                <a:gd name="T51" fmla="*/ 190 h 388"/>
                <a:gd name="T52" fmla="*/ 350 w 365"/>
                <a:gd name="T53" fmla="*/ 196 h 388"/>
                <a:gd name="T54" fmla="*/ 323 w 365"/>
                <a:gd name="T55" fmla="*/ 205 h 388"/>
                <a:gd name="T56" fmla="*/ 311 w 365"/>
                <a:gd name="T57" fmla="*/ 223 h 388"/>
                <a:gd name="T58" fmla="*/ 296 w 365"/>
                <a:gd name="T59" fmla="*/ 233 h 388"/>
                <a:gd name="T60" fmla="*/ 292 w 365"/>
                <a:gd name="T61" fmla="*/ 237 h 388"/>
                <a:gd name="T62" fmla="*/ 290 w 365"/>
                <a:gd name="T63" fmla="*/ 237 h 388"/>
                <a:gd name="T64" fmla="*/ 271 w 365"/>
                <a:gd name="T65" fmla="*/ 251 h 388"/>
                <a:gd name="T66" fmla="*/ 266 w 365"/>
                <a:gd name="T67" fmla="*/ 277 h 388"/>
                <a:gd name="T68" fmla="*/ 250 w 365"/>
                <a:gd name="T69" fmla="*/ 290 h 388"/>
                <a:gd name="T70" fmla="*/ 229 w 365"/>
                <a:gd name="T71" fmla="*/ 295 h 388"/>
                <a:gd name="T72" fmla="*/ 219 w 365"/>
                <a:gd name="T73" fmla="*/ 327 h 388"/>
                <a:gd name="T74" fmla="*/ 214 w 365"/>
                <a:gd name="T75" fmla="*/ 336 h 388"/>
                <a:gd name="T76" fmla="*/ 181 w 365"/>
                <a:gd name="T77" fmla="*/ 346 h 388"/>
                <a:gd name="T78" fmla="*/ 169 w 365"/>
                <a:gd name="T79" fmla="*/ 339 h 388"/>
                <a:gd name="T80" fmla="*/ 163 w 365"/>
                <a:gd name="T81" fmla="*/ 336 h 388"/>
                <a:gd name="T82" fmla="*/ 151 w 365"/>
                <a:gd name="T83" fmla="*/ 336 h 388"/>
                <a:gd name="T84" fmla="*/ 132 w 365"/>
                <a:gd name="T85" fmla="*/ 318 h 388"/>
                <a:gd name="T86" fmla="*/ 115 w 365"/>
                <a:gd name="T87" fmla="*/ 321 h 388"/>
                <a:gd name="T88" fmla="*/ 108 w 365"/>
                <a:gd name="T89" fmla="*/ 330 h 388"/>
                <a:gd name="T90" fmla="*/ 102 w 365"/>
                <a:gd name="T91" fmla="*/ 351 h 388"/>
                <a:gd name="T92" fmla="*/ 85 w 365"/>
                <a:gd name="T93" fmla="*/ 367 h 388"/>
                <a:gd name="T94" fmla="*/ 78 w 365"/>
                <a:gd name="T95" fmla="*/ 379 h 388"/>
                <a:gd name="T96" fmla="*/ 69 w 365"/>
                <a:gd name="T97" fmla="*/ 379 h 388"/>
                <a:gd name="T98" fmla="*/ 64 w 365"/>
                <a:gd name="T99" fmla="*/ 388 h 388"/>
                <a:gd name="T100" fmla="*/ 24 w 365"/>
                <a:gd name="T101" fmla="*/ 383 h 388"/>
                <a:gd name="T102" fmla="*/ 21 w 365"/>
                <a:gd name="T103" fmla="*/ 370 h 388"/>
                <a:gd name="T104" fmla="*/ 33 w 365"/>
                <a:gd name="T105" fmla="*/ 358 h 388"/>
                <a:gd name="T106" fmla="*/ 31 w 365"/>
                <a:gd name="T107" fmla="*/ 346 h 388"/>
                <a:gd name="T108" fmla="*/ 12 w 365"/>
                <a:gd name="T109" fmla="*/ 308 h 388"/>
                <a:gd name="T110" fmla="*/ 0 w 365"/>
                <a:gd name="T111" fmla="*/ 295 h 388"/>
                <a:gd name="T112" fmla="*/ 0 w 365"/>
                <a:gd name="T113" fmla="*/ 295 h 388"/>
                <a:gd name="T114" fmla="*/ 0 w 365"/>
                <a:gd name="T115" fmla="*/ 295 h 388"/>
                <a:gd name="T116" fmla="*/ 0 w 365"/>
                <a:gd name="T117" fmla="*/ 295 h 388"/>
                <a:gd name="T118" fmla="*/ 0 w 365"/>
                <a:gd name="T119" fmla="*/ 29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" h="388">
                  <a:moveTo>
                    <a:pt x="0" y="295"/>
                  </a:moveTo>
                  <a:lnTo>
                    <a:pt x="0" y="181"/>
                  </a:lnTo>
                  <a:lnTo>
                    <a:pt x="39" y="181"/>
                  </a:lnTo>
                  <a:lnTo>
                    <a:pt x="39" y="25"/>
                  </a:lnTo>
                  <a:lnTo>
                    <a:pt x="130" y="9"/>
                  </a:lnTo>
                  <a:lnTo>
                    <a:pt x="141" y="31"/>
                  </a:lnTo>
                  <a:lnTo>
                    <a:pt x="169" y="9"/>
                  </a:lnTo>
                  <a:lnTo>
                    <a:pt x="174" y="16"/>
                  </a:lnTo>
                  <a:lnTo>
                    <a:pt x="190" y="0"/>
                  </a:lnTo>
                  <a:lnTo>
                    <a:pt x="205" y="0"/>
                  </a:lnTo>
                  <a:lnTo>
                    <a:pt x="205" y="16"/>
                  </a:lnTo>
                  <a:lnTo>
                    <a:pt x="233" y="49"/>
                  </a:lnTo>
                  <a:lnTo>
                    <a:pt x="233" y="56"/>
                  </a:lnTo>
                  <a:lnTo>
                    <a:pt x="241" y="72"/>
                  </a:lnTo>
                  <a:lnTo>
                    <a:pt x="262" y="90"/>
                  </a:lnTo>
                  <a:lnTo>
                    <a:pt x="280" y="100"/>
                  </a:lnTo>
                  <a:lnTo>
                    <a:pt x="283" y="118"/>
                  </a:lnTo>
                  <a:lnTo>
                    <a:pt x="302" y="118"/>
                  </a:lnTo>
                  <a:lnTo>
                    <a:pt x="302" y="139"/>
                  </a:lnTo>
                  <a:lnTo>
                    <a:pt x="313" y="162"/>
                  </a:lnTo>
                  <a:lnTo>
                    <a:pt x="335" y="162"/>
                  </a:lnTo>
                  <a:lnTo>
                    <a:pt x="353" y="171"/>
                  </a:lnTo>
                  <a:lnTo>
                    <a:pt x="353" y="181"/>
                  </a:lnTo>
                  <a:lnTo>
                    <a:pt x="363" y="181"/>
                  </a:lnTo>
                  <a:lnTo>
                    <a:pt x="365" y="190"/>
                  </a:lnTo>
                  <a:lnTo>
                    <a:pt x="353" y="190"/>
                  </a:lnTo>
                  <a:lnTo>
                    <a:pt x="350" y="196"/>
                  </a:lnTo>
                  <a:lnTo>
                    <a:pt x="323" y="205"/>
                  </a:lnTo>
                  <a:lnTo>
                    <a:pt x="311" y="223"/>
                  </a:lnTo>
                  <a:lnTo>
                    <a:pt x="296" y="233"/>
                  </a:lnTo>
                  <a:lnTo>
                    <a:pt x="292" y="237"/>
                  </a:lnTo>
                  <a:lnTo>
                    <a:pt x="290" y="237"/>
                  </a:lnTo>
                  <a:lnTo>
                    <a:pt x="271" y="251"/>
                  </a:lnTo>
                  <a:lnTo>
                    <a:pt x="266" y="277"/>
                  </a:lnTo>
                  <a:lnTo>
                    <a:pt x="250" y="290"/>
                  </a:lnTo>
                  <a:lnTo>
                    <a:pt x="229" y="295"/>
                  </a:lnTo>
                  <a:lnTo>
                    <a:pt x="219" y="327"/>
                  </a:lnTo>
                  <a:lnTo>
                    <a:pt x="214" y="336"/>
                  </a:lnTo>
                  <a:lnTo>
                    <a:pt x="181" y="346"/>
                  </a:lnTo>
                  <a:lnTo>
                    <a:pt x="169" y="339"/>
                  </a:lnTo>
                  <a:lnTo>
                    <a:pt x="163" y="336"/>
                  </a:lnTo>
                  <a:lnTo>
                    <a:pt x="151" y="336"/>
                  </a:lnTo>
                  <a:lnTo>
                    <a:pt x="132" y="318"/>
                  </a:lnTo>
                  <a:lnTo>
                    <a:pt x="115" y="321"/>
                  </a:lnTo>
                  <a:lnTo>
                    <a:pt x="108" y="330"/>
                  </a:lnTo>
                  <a:lnTo>
                    <a:pt x="102" y="351"/>
                  </a:lnTo>
                  <a:lnTo>
                    <a:pt x="85" y="367"/>
                  </a:lnTo>
                  <a:lnTo>
                    <a:pt x="78" y="379"/>
                  </a:lnTo>
                  <a:lnTo>
                    <a:pt x="69" y="379"/>
                  </a:lnTo>
                  <a:lnTo>
                    <a:pt x="64" y="388"/>
                  </a:lnTo>
                  <a:lnTo>
                    <a:pt x="24" y="383"/>
                  </a:lnTo>
                  <a:lnTo>
                    <a:pt x="21" y="370"/>
                  </a:lnTo>
                  <a:lnTo>
                    <a:pt x="33" y="358"/>
                  </a:lnTo>
                  <a:lnTo>
                    <a:pt x="31" y="346"/>
                  </a:lnTo>
                  <a:lnTo>
                    <a:pt x="12" y="308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66DB5837-B9DE-4B6D-A3E4-432E46AC8553}"/>
                </a:ext>
              </a:extLst>
            </p:cNvPr>
            <p:cNvSpPr>
              <a:spLocks/>
            </p:cNvSpPr>
            <p:nvPr/>
          </p:nvSpPr>
          <p:spPr bwMode="gray">
            <a:xfrm>
              <a:off x="6227226" y="4774480"/>
              <a:ext cx="114222" cy="232159"/>
            </a:xfrm>
            <a:custGeom>
              <a:avLst/>
              <a:gdLst>
                <a:gd name="T0" fmla="*/ 34 w 123"/>
                <a:gd name="T1" fmla="*/ 250 h 250"/>
                <a:gd name="T2" fmla="*/ 40 w 123"/>
                <a:gd name="T3" fmla="*/ 247 h 250"/>
                <a:gd name="T4" fmla="*/ 31 w 123"/>
                <a:gd name="T5" fmla="*/ 232 h 250"/>
                <a:gd name="T6" fmla="*/ 31 w 123"/>
                <a:gd name="T7" fmla="*/ 220 h 250"/>
                <a:gd name="T8" fmla="*/ 34 w 123"/>
                <a:gd name="T9" fmla="*/ 220 h 250"/>
                <a:gd name="T10" fmla="*/ 34 w 123"/>
                <a:gd name="T11" fmla="*/ 199 h 250"/>
                <a:gd name="T12" fmla="*/ 34 w 123"/>
                <a:gd name="T13" fmla="*/ 136 h 250"/>
                <a:gd name="T14" fmla="*/ 22 w 123"/>
                <a:gd name="T15" fmla="*/ 118 h 250"/>
                <a:gd name="T16" fmla="*/ 22 w 123"/>
                <a:gd name="T17" fmla="*/ 96 h 250"/>
                <a:gd name="T18" fmla="*/ 0 w 123"/>
                <a:gd name="T19" fmla="*/ 83 h 250"/>
                <a:gd name="T20" fmla="*/ 3 w 123"/>
                <a:gd name="T21" fmla="*/ 55 h 250"/>
                <a:gd name="T22" fmla="*/ 15 w 123"/>
                <a:gd name="T23" fmla="*/ 46 h 250"/>
                <a:gd name="T24" fmla="*/ 22 w 123"/>
                <a:gd name="T25" fmla="*/ 44 h 250"/>
                <a:gd name="T26" fmla="*/ 25 w 123"/>
                <a:gd name="T27" fmla="*/ 37 h 250"/>
                <a:gd name="T28" fmla="*/ 34 w 123"/>
                <a:gd name="T29" fmla="*/ 44 h 250"/>
                <a:gd name="T30" fmla="*/ 45 w 123"/>
                <a:gd name="T31" fmla="*/ 37 h 250"/>
                <a:gd name="T32" fmla="*/ 62 w 123"/>
                <a:gd name="T33" fmla="*/ 31 h 250"/>
                <a:gd name="T34" fmla="*/ 65 w 123"/>
                <a:gd name="T35" fmla="*/ 22 h 250"/>
                <a:gd name="T36" fmla="*/ 65 w 123"/>
                <a:gd name="T37" fmla="*/ 6 h 250"/>
                <a:gd name="T38" fmla="*/ 83 w 123"/>
                <a:gd name="T39" fmla="*/ 0 h 250"/>
                <a:gd name="T40" fmla="*/ 114 w 123"/>
                <a:gd name="T41" fmla="*/ 31 h 250"/>
                <a:gd name="T42" fmla="*/ 109 w 123"/>
                <a:gd name="T43" fmla="*/ 37 h 250"/>
                <a:gd name="T44" fmla="*/ 118 w 123"/>
                <a:gd name="T45" fmla="*/ 53 h 250"/>
                <a:gd name="T46" fmla="*/ 118 w 123"/>
                <a:gd name="T47" fmla="*/ 64 h 250"/>
                <a:gd name="T48" fmla="*/ 123 w 123"/>
                <a:gd name="T49" fmla="*/ 74 h 250"/>
                <a:gd name="T50" fmla="*/ 123 w 123"/>
                <a:gd name="T51" fmla="*/ 83 h 250"/>
                <a:gd name="T52" fmla="*/ 118 w 123"/>
                <a:gd name="T53" fmla="*/ 78 h 250"/>
                <a:gd name="T54" fmla="*/ 114 w 123"/>
                <a:gd name="T55" fmla="*/ 87 h 250"/>
                <a:gd name="T56" fmla="*/ 118 w 123"/>
                <a:gd name="T57" fmla="*/ 92 h 250"/>
                <a:gd name="T58" fmla="*/ 114 w 123"/>
                <a:gd name="T59" fmla="*/ 99 h 250"/>
                <a:gd name="T60" fmla="*/ 102 w 123"/>
                <a:gd name="T61" fmla="*/ 106 h 250"/>
                <a:gd name="T62" fmla="*/ 104 w 123"/>
                <a:gd name="T63" fmla="*/ 108 h 250"/>
                <a:gd name="T64" fmla="*/ 95 w 123"/>
                <a:gd name="T65" fmla="*/ 124 h 250"/>
                <a:gd name="T66" fmla="*/ 92 w 123"/>
                <a:gd name="T67" fmla="*/ 136 h 250"/>
                <a:gd name="T68" fmla="*/ 78 w 123"/>
                <a:gd name="T69" fmla="*/ 136 h 250"/>
                <a:gd name="T70" fmla="*/ 74 w 123"/>
                <a:gd name="T71" fmla="*/ 185 h 250"/>
                <a:gd name="T72" fmla="*/ 78 w 123"/>
                <a:gd name="T73" fmla="*/ 217 h 250"/>
                <a:gd name="T74" fmla="*/ 78 w 123"/>
                <a:gd name="T75" fmla="*/ 247 h 250"/>
                <a:gd name="T76" fmla="*/ 34 w 123"/>
                <a:gd name="T77" fmla="*/ 250 h 250"/>
                <a:gd name="T78" fmla="*/ 34 w 123"/>
                <a:gd name="T79" fmla="*/ 250 h 250"/>
                <a:gd name="T80" fmla="*/ 34 w 123"/>
                <a:gd name="T81" fmla="*/ 250 h 250"/>
                <a:gd name="T82" fmla="*/ 34 w 123"/>
                <a:gd name="T83" fmla="*/ 250 h 250"/>
                <a:gd name="T84" fmla="*/ 34 w 123"/>
                <a:gd name="T8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250">
                  <a:moveTo>
                    <a:pt x="34" y="250"/>
                  </a:moveTo>
                  <a:lnTo>
                    <a:pt x="40" y="247"/>
                  </a:lnTo>
                  <a:lnTo>
                    <a:pt x="31" y="232"/>
                  </a:lnTo>
                  <a:lnTo>
                    <a:pt x="31" y="220"/>
                  </a:lnTo>
                  <a:lnTo>
                    <a:pt x="34" y="220"/>
                  </a:lnTo>
                  <a:lnTo>
                    <a:pt x="34" y="199"/>
                  </a:lnTo>
                  <a:lnTo>
                    <a:pt x="34" y="136"/>
                  </a:lnTo>
                  <a:lnTo>
                    <a:pt x="22" y="118"/>
                  </a:lnTo>
                  <a:lnTo>
                    <a:pt x="22" y="96"/>
                  </a:lnTo>
                  <a:lnTo>
                    <a:pt x="0" y="83"/>
                  </a:lnTo>
                  <a:lnTo>
                    <a:pt x="3" y="55"/>
                  </a:lnTo>
                  <a:lnTo>
                    <a:pt x="15" y="46"/>
                  </a:lnTo>
                  <a:lnTo>
                    <a:pt x="22" y="44"/>
                  </a:lnTo>
                  <a:lnTo>
                    <a:pt x="25" y="37"/>
                  </a:lnTo>
                  <a:lnTo>
                    <a:pt x="34" y="44"/>
                  </a:lnTo>
                  <a:lnTo>
                    <a:pt x="45" y="37"/>
                  </a:lnTo>
                  <a:lnTo>
                    <a:pt x="62" y="31"/>
                  </a:lnTo>
                  <a:lnTo>
                    <a:pt x="65" y="22"/>
                  </a:lnTo>
                  <a:lnTo>
                    <a:pt x="65" y="6"/>
                  </a:lnTo>
                  <a:lnTo>
                    <a:pt x="83" y="0"/>
                  </a:lnTo>
                  <a:lnTo>
                    <a:pt x="114" y="31"/>
                  </a:lnTo>
                  <a:lnTo>
                    <a:pt x="109" y="37"/>
                  </a:lnTo>
                  <a:lnTo>
                    <a:pt x="118" y="53"/>
                  </a:lnTo>
                  <a:lnTo>
                    <a:pt x="118" y="64"/>
                  </a:lnTo>
                  <a:lnTo>
                    <a:pt x="123" y="74"/>
                  </a:lnTo>
                  <a:lnTo>
                    <a:pt x="123" y="83"/>
                  </a:lnTo>
                  <a:lnTo>
                    <a:pt x="118" y="78"/>
                  </a:lnTo>
                  <a:lnTo>
                    <a:pt x="114" y="87"/>
                  </a:lnTo>
                  <a:lnTo>
                    <a:pt x="118" y="92"/>
                  </a:lnTo>
                  <a:lnTo>
                    <a:pt x="114" y="99"/>
                  </a:lnTo>
                  <a:lnTo>
                    <a:pt x="102" y="106"/>
                  </a:lnTo>
                  <a:lnTo>
                    <a:pt x="104" y="108"/>
                  </a:lnTo>
                  <a:lnTo>
                    <a:pt x="95" y="124"/>
                  </a:lnTo>
                  <a:lnTo>
                    <a:pt x="92" y="136"/>
                  </a:lnTo>
                  <a:lnTo>
                    <a:pt x="78" y="136"/>
                  </a:lnTo>
                  <a:lnTo>
                    <a:pt x="74" y="185"/>
                  </a:lnTo>
                  <a:lnTo>
                    <a:pt x="78" y="217"/>
                  </a:lnTo>
                  <a:lnTo>
                    <a:pt x="78" y="247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BF615460-FD4E-482F-859F-C6923A4963C6}"/>
                </a:ext>
              </a:extLst>
            </p:cNvPr>
            <p:cNvSpPr>
              <a:spLocks/>
            </p:cNvSpPr>
            <p:nvPr/>
          </p:nvSpPr>
          <p:spPr bwMode="gray">
            <a:xfrm>
              <a:off x="7258940" y="5331661"/>
              <a:ext cx="63147" cy="77076"/>
            </a:xfrm>
            <a:custGeom>
              <a:avLst/>
              <a:gdLst>
                <a:gd name="T0" fmla="*/ 12 w 68"/>
                <a:gd name="T1" fmla="*/ 83 h 83"/>
                <a:gd name="T2" fmla="*/ 12 w 68"/>
                <a:gd name="T3" fmla="*/ 69 h 83"/>
                <a:gd name="T4" fmla="*/ 10 w 68"/>
                <a:gd name="T5" fmla="*/ 62 h 83"/>
                <a:gd name="T6" fmla="*/ 10 w 68"/>
                <a:gd name="T7" fmla="*/ 25 h 83"/>
                <a:gd name="T8" fmla="*/ 0 w 68"/>
                <a:gd name="T9" fmla="*/ 15 h 83"/>
                <a:gd name="T10" fmla="*/ 0 w 68"/>
                <a:gd name="T11" fmla="*/ 15 h 83"/>
                <a:gd name="T12" fmla="*/ 0 w 68"/>
                <a:gd name="T13" fmla="*/ 6 h 83"/>
                <a:gd name="T14" fmla="*/ 3 w 68"/>
                <a:gd name="T15" fmla="*/ 6 h 83"/>
                <a:gd name="T16" fmla="*/ 12 w 68"/>
                <a:gd name="T17" fmla="*/ 11 h 83"/>
                <a:gd name="T18" fmla="*/ 12 w 68"/>
                <a:gd name="T19" fmla="*/ 15 h 83"/>
                <a:gd name="T20" fmla="*/ 30 w 68"/>
                <a:gd name="T21" fmla="*/ 15 h 83"/>
                <a:gd name="T22" fmla="*/ 33 w 68"/>
                <a:gd name="T23" fmla="*/ 0 h 83"/>
                <a:gd name="T24" fmla="*/ 42 w 68"/>
                <a:gd name="T25" fmla="*/ 2 h 83"/>
                <a:gd name="T26" fmla="*/ 50 w 68"/>
                <a:gd name="T27" fmla="*/ 0 h 83"/>
                <a:gd name="T28" fmla="*/ 60 w 68"/>
                <a:gd name="T29" fmla="*/ 0 h 83"/>
                <a:gd name="T30" fmla="*/ 56 w 68"/>
                <a:gd name="T31" fmla="*/ 21 h 83"/>
                <a:gd name="T32" fmla="*/ 56 w 68"/>
                <a:gd name="T33" fmla="*/ 21 h 83"/>
                <a:gd name="T34" fmla="*/ 60 w 68"/>
                <a:gd name="T35" fmla="*/ 21 h 83"/>
                <a:gd name="T36" fmla="*/ 68 w 68"/>
                <a:gd name="T37" fmla="*/ 25 h 83"/>
                <a:gd name="T38" fmla="*/ 68 w 68"/>
                <a:gd name="T39" fmla="*/ 34 h 83"/>
                <a:gd name="T40" fmla="*/ 56 w 68"/>
                <a:gd name="T41" fmla="*/ 46 h 83"/>
                <a:gd name="T42" fmla="*/ 50 w 68"/>
                <a:gd name="T43" fmla="*/ 55 h 83"/>
                <a:gd name="T44" fmla="*/ 50 w 68"/>
                <a:gd name="T45" fmla="*/ 55 h 83"/>
                <a:gd name="T46" fmla="*/ 39 w 68"/>
                <a:gd name="T47" fmla="*/ 74 h 83"/>
                <a:gd name="T48" fmla="*/ 30 w 68"/>
                <a:gd name="T49" fmla="*/ 83 h 83"/>
                <a:gd name="T50" fmla="*/ 12 w 68"/>
                <a:gd name="T51" fmla="*/ 83 h 83"/>
                <a:gd name="T52" fmla="*/ 12 w 68"/>
                <a:gd name="T53" fmla="*/ 83 h 83"/>
                <a:gd name="T54" fmla="*/ 12 w 68"/>
                <a:gd name="T55" fmla="*/ 83 h 83"/>
                <a:gd name="T56" fmla="*/ 12 w 68"/>
                <a:gd name="T57" fmla="*/ 83 h 83"/>
                <a:gd name="T58" fmla="*/ 12 w 68"/>
                <a:gd name="T5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83">
                  <a:moveTo>
                    <a:pt x="12" y="83"/>
                  </a:moveTo>
                  <a:lnTo>
                    <a:pt x="12" y="69"/>
                  </a:lnTo>
                  <a:lnTo>
                    <a:pt x="10" y="62"/>
                  </a:lnTo>
                  <a:lnTo>
                    <a:pt x="10" y="2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30" y="15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60" y="21"/>
                  </a:lnTo>
                  <a:lnTo>
                    <a:pt x="68" y="25"/>
                  </a:lnTo>
                  <a:lnTo>
                    <a:pt x="68" y="34"/>
                  </a:lnTo>
                  <a:lnTo>
                    <a:pt x="56" y="4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39" y="74"/>
                  </a:lnTo>
                  <a:lnTo>
                    <a:pt x="30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EAFC9CEE-94E6-4971-BE7D-8D32FE34A741}"/>
                </a:ext>
              </a:extLst>
            </p:cNvPr>
            <p:cNvSpPr>
              <a:spLocks/>
            </p:cNvSpPr>
            <p:nvPr/>
          </p:nvSpPr>
          <p:spPr bwMode="gray">
            <a:xfrm>
              <a:off x="6689686" y="4348238"/>
              <a:ext cx="383526" cy="610112"/>
            </a:xfrm>
            <a:custGeom>
              <a:avLst/>
              <a:gdLst>
                <a:gd name="T0" fmla="*/ 10 w 413"/>
                <a:gd name="T1" fmla="*/ 403 h 657"/>
                <a:gd name="T2" fmla="*/ 10 w 413"/>
                <a:gd name="T3" fmla="*/ 369 h 657"/>
                <a:gd name="T4" fmla="*/ 39 w 413"/>
                <a:gd name="T5" fmla="*/ 318 h 657"/>
                <a:gd name="T6" fmla="*/ 91 w 413"/>
                <a:gd name="T7" fmla="*/ 148 h 657"/>
                <a:gd name="T8" fmla="*/ 88 w 413"/>
                <a:gd name="T9" fmla="*/ 111 h 657"/>
                <a:gd name="T10" fmla="*/ 69 w 413"/>
                <a:gd name="T11" fmla="*/ 80 h 657"/>
                <a:gd name="T12" fmla="*/ 60 w 413"/>
                <a:gd name="T13" fmla="*/ 18 h 657"/>
                <a:gd name="T14" fmla="*/ 253 w 413"/>
                <a:gd name="T15" fmla="*/ 76 h 657"/>
                <a:gd name="T16" fmla="*/ 413 w 413"/>
                <a:gd name="T17" fmla="*/ 325 h 657"/>
                <a:gd name="T18" fmla="*/ 373 w 413"/>
                <a:gd name="T19" fmla="*/ 329 h 657"/>
                <a:gd name="T20" fmla="*/ 373 w 413"/>
                <a:gd name="T21" fmla="*/ 347 h 657"/>
                <a:gd name="T22" fmla="*/ 361 w 413"/>
                <a:gd name="T23" fmla="*/ 366 h 657"/>
                <a:gd name="T24" fmla="*/ 359 w 413"/>
                <a:gd name="T25" fmla="*/ 387 h 657"/>
                <a:gd name="T26" fmla="*/ 340 w 413"/>
                <a:gd name="T27" fmla="*/ 403 h 657"/>
                <a:gd name="T28" fmla="*/ 338 w 413"/>
                <a:gd name="T29" fmla="*/ 431 h 657"/>
                <a:gd name="T30" fmla="*/ 338 w 413"/>
                <a:gd name="T31" fmla="*/ 449 h 657"/>
                <a:gd name="T32" fmla="*/ 344 w 413"/>
                <a:gd name="T33" fmla="*/ 443 h 657"/>
                <a:gd name="T34" fmla="*/ 353 w 413"/>
                <a:gd name="T35" fmla="*/ 458 h 657"/>
                <a:gd name="T36" fmla="*/ 359 w 413"/>
                <a:gd name="T37" fmla="*/ 493 h 657"/>
                <a:gd name="T38" fmla="*/ 371 w 413"/>
                <a:gd name="T39" fmla="*/ 495 h 657"/>
                <a:gd name="T40" fmla="*/ 371 w 413"/>
                <a:gd name="T41" fmla="*/ 520 h 657"/>
                <a:gd name="T42" fmla="*/ 323 w 413"/>
                <a:gd name="T43" fmla="*/ 533 h 657"/>
                <a:gd name="T44" fmla="*/ 319 w 413"/>
                <a:gd name="T45" fmla="*/ 552 h 657"/>
                <a:gd name="T46" fmla="*/ 307 w 413"/>
                <a:gd name="T47" fmla="*/ 557 h 657"/>
                <a:gd name="T48" fmla="*/ 277 w 413"/>
                <a:gd name="T49" fmla="*/ 585 h 657"/>
                <a:gd name="T50" fmla="*/ 259 w 413"/>
                <a:gd name="T51" fmla="*/ 589 h 657"/>
                <a:gd name="T52" fmla="*/ 220 w 413"/>
                <a:gd name="T53" fmla="*/ 599 h 657"/>
                <a:gd name="T54" fmla="*/ 223 w 413"/>
                <a:gd name="T55" fmla="*/ 614 h 657"/>
                <a:gd name="T56" fmla="*/ 163 w 413"/>
                <a:gd name="T57" fmla="*/ 638 h 657"/>
                <a:gd name="T58" fmla="*/ 124 w 413"/>
                <a:gd name="T59" fmla="*/ 647 h 657"/>
                <a:gd name="T60" fmla="*/ 118 w 413"/>
                <a:gd name="T61" fmla="*/ 651 h 657"/>
                <a:gd name="T62" fmla="*/ 81 w 413"/>
                <a:gd name="T63" fmla="*/ 657 h 657"/>
                <a:gd name="T64" fmla="*/ 81 w 413"/>
                <a:gd name="T65" fmla="*/ 645 h 657"/>
                <a:gd name="T66" fmla="*/ 33 w 413"/>
                <a:gd name="T67" fmla="*/ 589 h 657"/>
                <a:gd name="T68" fmla="*/ 30 w 413"/>
                <a:gd name="T69" fmla="*/ 557 h 657"/>
                <a:gd name="T70" fmla="*/ 91 w 413"/>
                <a:gd name="T71" fmla="*/ 557 h 657"/>
                <a:gd name="T72" fmla="*/ 64 w 413"/>
                <a:gd name="T73" fmla="*/ 523 h 657"/>
                <a:gd name="T74" fmla="*/ 64 w 413"/>
                <a:gd name="T75" fmla="*/ 495 h 657"/>
                <a:gd name="T76" fmla="*/ 58 w 413"/>
                <a:gd name="T77" fmla="*/ 472 h 657"/>
                <a:gd name="T78" fmla="*/ 43 w 413"/>
                <a:gd name="T79" fmla="*/ 443 h 657"/>
                <a:gd name="T80" fmla="*/ 27 w 413"/>
                <a:gd name="T81" fmla="*/ 431 h 657"/>
                <a:gd name="T82" fmla="*/ 27 w 413"/>
                <a:gd name="T83" fmla="*/ 431 h 657"/>
                <a:gd name="T84" fmla="*/ 27 w 413"/>
                <a:gd name="T85" fmla="*/ 43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3" h="657">
                  <a:moveTo>
                    <a:pt x="27" y="431"/>
                  </a:moveTo>
                  <a:lnTo>
                    <a:pt x="10" y="403"/>
                  </a:lnTo>
                  <a:lnTo>
                    <a:pt x="0" y="371"/>
                  </a:lnTo>
                  <a:lnTo>
                    <a:pt x="10" y="369"/>
                  </a:lnTo>
                  <a:lnTo>
                    <a:pt x="18" y="350"/>
                  </a:lnTo>
                  <a:lnTo>
                    <a:pt x="39" y="318"/>
                  </a:lnTo>
                  <a:lnTo>
                    <a:pt x="81" y="272"/>
                  </a:lnTo>
                  <a:lnTo>
                    <a:pt x="91" y="148"/>
                  </a:lnTo>
                  <a:lnTo>
                    <a:pt x="100" y="129"/>
                  </a:lnTo>
                  <a:lnTo>
                    <a:pt x="88" y="111"/>
                  </a:lnTo>
                  <a:lnTo>
                    <a:pt x="88" y="102"/>
                  </a:lnTo>
                  <a:lnTo>
                    <a:pt x="69" y="80"/>
                  </a:lnTo>
                  <a:lnTo>
                    <a:pt x="69" y="58"/>
                  </a:lnTo>
                  <a:lnTo>
                    <a:pt x="60" y="18"/>
                  </a:lnTo>
                  <a:lnTo>
                    <a:pt x="100" y="0"/>
                  </a:lnTo>
                  <a:lnTo>
                    <a:pt x="253" y="76"/>
                  </a:lnTo>
                  <a:lnTo>
                    <a:pt x="413" y="164"/>
                  </a:lnTo>
                  <a:lnTo>
                    <a:pt x="413" y="325"/>
                  </a:lnTo>
                  <a:lnTo>
                    <a:pt x="380" y="325"/>
                  </a:lnTo>
                  <a:lnTo>
                    <a:pt x="373" y="329"/>
                  </a:lnTo>
                  <a:lnTo>
                    <a:pt x="373" y="338"/>
                  </a:lnTo>
                  <a:lnTo>
                    <a:pt x="373" y="347"/>
                  </a:lnTo>
                  <a:lnTo>
                    <a:pt x="361" y="359"/>
                  </a:lnTo>
                  <a:lnTo>
                    <a:pt x="361" y="366"/>
                  </a:lnTo>
                  <a:lnTo>
                    <a:pt x="353" y="369"/>
                  </a:lnTo>
                  <a:lnTo>
                    <a:pt x="359" y="387"/>
                  </a:lnTo>
                  <a:lnTo>
                    <a:pt x="344" y="396"/>
                  </a:lnTo>
                  <a:lnTo>
                    <a:pt x="340" y="403"/>
                  </a:lnTo>
                  <a:lnTo>
                    <a:pt x="349" y="419"/>
                  </a:lnTo>
                  <a:lnTo>
                    <a:pt x="338" y="431"/>
                  </a:lnTo>
                  <a:lnTo>
                    <a:pt x="328" y="443"/>
                  </a:lnTo>
                  <a:lnTo>
                    <a:pt x="338" y="449"/>
                  </a:lnTo>
                  <a:lnTo>
                    <a:pt x="340" y="449"/>
                  </a:lnTo>
                  <a:lnTo>
                    <a:pt x="344" y="443"/>
                  </a:lnTo>
                  <a:lnTo>
                    <a:pt x="353" y="449"/>
                  </a:lnTo>
                  <a:lnTo>
                    <a:pt x="353" y="458"/>
                  </a:lnTo>
                  <a:lnTo>
                    <a:pt x="361" y="474"/>
                  </a:lnTo>
                  <a:lnTo>
                    <a:pt x="359" y="493"/>
                  </a:lnTo>
                  <a:lnTo>
                    <a:pt x="368" y="495"/>
                  </a:lnTo>
                  <a:lnTo>
                    <a:pt x="371" y="495"/>
                  </a:lnTo>
                  <a:lnTo>
                    <a:pt x="373" y="505"/>
                  </a:lnTo>
                  <a:lnTo>
                    <a:pt x="371" y="520"/>
                  </a:lnTo>
                  <a:lnTo>
                    <a:pt x="353" y="514"/>
                  </a:lnTo>
                  <a:lnTo>
                    <a:pt x="323" y="533"/>
                  </a:lnTo>
                  <a:lnTo>
                    <a:pt x="323" y="546"/>
                  </a:lnTo>
                  <a:lnTo>
                    <a:pt x="319" y="552"/>
                  </a:lnTo>
                  <a:lnTo>
                    <a:pt x="311" y="557"/>
                  </a:lnTo>
                  <a:lnTo>
                    <a:pt x="307" y="557"/>
                  </a:lnTo>
                  <a:lnTo>
                    <a:pt x="290" y="583"/>
                  </a:lnTo>
                  <a:lnTo>
                    <a:pt x="277" y="585"/>
                  </a:lnTo>
                  <a:lnTo>
                    <a:pt x="272" y="595"/>
                  </a:lnTo>
                  <a:lnTo>
                    <a:pt x="259" y="589"/>
                  </a:lnTo>
                  <a:lnTo>
                    <a:pt x="253" y="595"/>
                  </a:lnTo>
                  <a:lnTo>
                    <a:pt x="220" y="599"/>
                  </a:lnTo>
                  <a:lnTo>
                    <a:pt x="215" y="604"/>
                  </a:lnTo>
                  <a:lnTo>
                    <a:pt x="223" y="614"/>
                  </a:lnTo>
                  <a:lnTo>
                    <a:pt x="201" y="636"/>
                  </a:lnTo>
                  <a:lnTo>
                    <a:pt x="163" y="638"/>
                  </a:lnTo>
                  <a:lnTo>
                    <a:pt x="133" y="657"/>
                  </a:lnTo>
                  <a:lnTo>
                    <a:pt x="124" y="647"/>
                  </a:lnTo>
                  <a:lnTo>
                    <a:pt x="124" y="645"/>
                  </a:lnTo>
                  <a:lnTo>
                    <a:pt x="118" y="651"/>
                  </a:lnTo>
                  <a:lnTo>
                    <a:pt x="100" y="657"/>
                  </a:lnTo>
                  <a:lnTo>
                    <a:pt x="81" y="657"/>
                  </a:lnTo>
                  <a:lnTo>
                    <a:pt x="88" y="647"/>
                  </a:lnTo>
                  <a:lnTo>
                    <a:pt x="81" y="645"/>
                  </a:lnTo>
                  <a:lnTo>
                    <a:pt x="69" y="617"/>
                  </a:lnTo>
                  <a:lnTo>
                    <a:pt x="33" y="589"/>
                  </a:lnTo>
                  <a:lnTo>
                    <a:pt x="22" y="574"/>
                  </a:lnTo>
                  <a:lnTo>
                    <a:pt x="30" y="557"/>
                  </a:lnTo>
                  <a:lnTo>
                    <a:pt x="51" y="557"/>
                  </a:lnTo>
                  <a:lnTo>
                    <a:pt x="91" y="557"/>
                  </a:lnTo>
                  <a:lnTo>
                    <a:pt x="79" y="546"/>
                  </a:lnTo>
                  <a:lnTo>
                    <a:pt x="64" y="523"/>
                  </a:lnTo>
                  <a:lnTo>
                    <a:pt x="64" y="505"/>
                  </a:lnTo>
                  <a:lnTo>
                    <a:pt x="64" y="495"/>
                  </a:lnTo>
                  <a:lnTo>
                    <a:pt x="64" y="472"/>
                  </a:lnTo>
                  <a:lnTo>
                    <a:pt x="58" y="472"/>
                  </a:lnTo>
                  <a:lnTo>
                    <a:pt x="58" y="449"/>
                  </a:lnTo>
                  <a:lnTo>
                    <a:pt x="43" y="443"/>
                  </a:lnTo>
                  <a:lnTo>
                    <a:pt x="39" y="431"/>
                  </a:lnTo>
                  <a:lnTo>
                    <a:pt x="27" y="431"/>
                  </a:lnTo>
                  <a:lnTo>
                    <a:pt x="27" y="431"/>
                  </a:lnTo>
                  <a:lnTo>
                    <a:pt x="27" y="431"/>
                  </a:lnTo>
                  <a:lnTo>
                    <a:pt x="27" y="431"/>
                  </a:lnTo>
                  <a:lnTo>
                    <a:pt x="27" y="4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8FAD392D-472B-49EF-856C-BC6A6276BD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5181" y="5103217"/>
              <a:ext cx="271161" cy="327808"/>
            </a:xfrm>
            <a:custGeom>
              <a:avLst/>
              <a:gdLst>
                <a:gd name="T0" fmla="*/ 69 w 292"/>
                <a:gd name="T1" fmla="*/ 330 h 353"/>
                <a:gd name="T2" fmla="*/ 60 w 292"/>
                <a:gd name="T3" fmla="*/ 334 h 353"/>
                <a:gd name="T4" fmla="*/ 48 w 292"/>
                <a:gd name="T5" fmla="*/ 343 h 353"/>
                <a:gd name="T6" fmla="*/ 33 w 292"/>
                <a:gd name="T7" fmla="*/ 353 h 353"/>
                <a:gd name="T8" fmla="*/ 27 w 292"/>
                <a:gd name="T9" fmla="*/ 334 h 353"/>
                <a:gd name="T10" fmla="*/ 3 w 292"/>
                <a:gd name="T11" fmla="*/ 299 h 353"/>
                <a:gd name="T12" fmla="*/ 27 w 292"/>
                <a:gd name="T13" fmla="*/ 299 h 353"/>
                <a:gd name="T14" fmla="*/ 29 w 292"/>
                <a:gd name="T15" fmla="*/ 293 h 353"/>
                <a:gd name="T16" fmla="*/ 22 w 292"/>
                <a:gd name="T17" fmla="*/ 281 h 353"/>
                <a:gd name="T18" fmla="*/ 22 w 292"/>
                <a:gd name="T19" fmla="*/ 262 h 353"/>
                <a:gd name="T20" fmla="*/ 22 w 292"/>
                <a:gd name="T21" fmla="*/ 253 h 353"/>
                <a:gd name="T22" fmla="*/ 27 w 292"/>
                <a:gd name="T23" fmla="*/ 249 h 353"/>
                <a:gd name="T24" fmla="*/ 39 w 292"/>
                <a:gd name="T25" fmla="*/ 249 h 353"/>
                <a:gd name="T26" fmla="*/ 51 w 292"/>
                <a:gd name="T27" fmla="*/ 228 h 353"/>
                <a:gd name="T28" fmla="*/ 60 w 292"/>
                <a:gd name="T29" fmla="*/ 222 h 353"/>
                <a:gd name="T30" fmla="*/ 72 w 292"/>
                <a:gd name="T31" fmla="*/ 247 h 353"/>
                <a:gd name="T32" fmla="*/ 102 w 292"/>
                <a:gd name="T33" fmla="*/ 237 h 353"/>
                <a:gd name="T34" fmla="*/ 118 w 292"/>
                <a:gd name="T35" fmla="*/ 249 h 353"/>
                <a:gd name="T36" fmla="*/ 130 w 292"/>
                <a:gd name="T37" fmla="*/ 228 h 353"/>
                <a:gd name="T38" fmla="*/ 130 w 292"/>
                <a:gd name="T39" fmla="*/ 191 h 353"/>
                <a:gd name="T40" fmla="*/ 130 w 292"/>
                <a:gd name="T41" fmla="*/ 168 h 353"/>
                <a:gd name="T42" fmla="*/ 118 w 292"/>
                <a:gd name="T43" fmla="*/ 159 h 353"/>
                <a:gd name="T44" fmla="*/ 109 w 292"/>
                <a:gd name="T45" fmla="*/ 157 h 353"/>
                <a:gd name="T46" fmla="*/ 118 w 292"/>
                <a:gd name="T47" fmla="*/ 129 h 353"/>
                <a:gd name="T48" fmla="*/ 133 w 292"/>
                <a:gd name="T49" fmla="*/ 113 h 353"/>
                <a:gd name="T50" fmla="*/ 102 w 292"/>
                <a:gd name="T51" fmla="*/ 94 h 353"/>
                <a:gd name="T52" fmla="*/ 81 w 292"/>
                <a:gd name="T53" fmla="*/ 94 h 353"/>
                <a:gd name="T54" fmla="*/ 87 w 292"/>
                <a:gd name="T55" fmla="*/ 63 h 353"/>
                <a:gd name="T56" fmla="*/ 149 w 292"/>
                <a:gd name="T57" fmla="*/ 67 h 353"/>
                <a:gd name="T58" fmla="*/ 193 w 292"/>
                <a:gd name="T59" fmla="*/ 86 h 353"/>
                <a:gd name="T60" fmla="*/ 193 w 292"/>
                <a:gd name="T61" fmla="*/ 63 h 353"/>
                <a:gd name="T62" fmla="*/ 212 w 292"/>
                <a:gd name="T63" fmla="*/ 35 h 353"/>
                <a:gd name="T64" fmla="*/ 215 w 292"/>
                <a:gd name="T65" fmla="*/ 4 h 353"/>
                <a:gd name="T66" fmla="*/ 250 w 292"/>
                <a:gd name="T67" fmla="*/ 0 h 353"/>
                <a:gd name="T68" fmla="*/ 262 w 292"/>
                <a:gd name="T69" fmla="*/ 4 h 353"/>
                <a:gd name="T70" fmla="*/ 276 w 292"/>
                <a:gd name="T71" fmla="*/ 11 h 353"/>
                <a:gd name="T72" fmla="*/ 292 w 292"/>
                <a:gd name="T73" fmla="*/ 11 h 353"/>
                <a:gd name="T74" fmla="*/ 272 w 292"/>
                <a:gd name="T75" fmla="*/ 58 h 353"/>
                <a:gd name="T76" fmla="*/ 269 w 292"/>
                <a:gd name="T77" fmla="*/ 113 h 353"/>
                <a:gd name="T78" fmla="*/ 259 w 292"/>
                <a:gd name="T79" fmla="*/ 157 h 353"/>
                <a:gd name="T80" fmla="*/ 245 w 292"/>
                <a:gd name="T81" fmla="*/ 191 h 353"/>
                <a:gd name="T82" fmla="*/ 212 w 292"/>
                <a:gd name="T83" fmla="*/ 228 h 353"/>
                <a:gd name="T84" fmla="*/ 203 w 292"/>
                <a:gd name="T85" fmla="*/ 284 h 353"/>
                <a:gd name="T86" fmla="*/ 172 w 292"/>
                <a:gd name="T87" fmla="*/ 311 h 353"/>
                <a:gd name="T88" fmla="*/ 160 w 292"/>
                <a:gd name="T89" fmla="*/ 325 h 353"/>
                <a:gd name="T90" fmla="*/ 139 w 292"/>
                <a:gd name="T91" fmla="*/ 346 h 353"/>
                <a:gd name="T92" fmla="*/ 130 w 292"/>
                <a:gd name="T93" fmla="*/ 334 h 353"/>
                <a:gd name="T94" fmla="*/ 130 w 292"/>
                <a:gd name="T95" fmla="*/ 325 h 353"/>
                <a:gd name="T96" fmla="*/ 102 w 292"/>
                <a:gd name="T97" fmla="*/ 330 h 353"/>
                <a:gd name="T98" fmla="*/ 93 w 292"/>
                <a:gd name="T99" fmla="*/ 343 h 353"/>
                <a:gd name="T100" fmla="*/ 79 w 292"/>
                <a:gd name="T101" fmla="*/ 334 h 353"/>
                <a:gd name="T102" fmla="*/ 79 w 292"/>
                <a:gd name="T103" fmla="*/ 339 h 353"/>
                <a:gd name="T104" fmla="*/ 79 w 292"/>
                <a:gd name="T105" fmla="*/ 33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353">
                  <a:moveTo>
                    <a:pt x="79" y="339"/>
                  </a:moveTo>
                  <a:lnTo>
                    <a:pt x="69" y="330"/>
                  </a:lnTo>
                  <a:lnTo>
                    <a:pt x="64" y="330"/>
                  </a:lnTo>
                  <a:lnTo>
                    <a:pt x="60" y="334"/>
                  </a:lnTo>
                  <a:lnTo>
                    <a:pt x="51" y="339"/>
                  </a:lnTo>
                  <a:lnTo>
                    <a:pt x="48" y="343"/>
                  </a:lnTo>
                  <a:lnTo>
                    <a:pt x="43" y="343"/>
                  </a:lnTo>
                  <a:lnTo>
                    <a:pt x="33" y="353"/>
                  </a:lnTo>
                  <a:lnTo>
                    <a:pt x="27" y="343"/>
                  </a:lnTo>
                  <a:lnTo>
                    <a:pt x="27" y="334"/>
                  </a:lnTo>
                  <a:lnTo>
                    <a:pt x="0" y="309"/>
                  </a:lnTo>
                  <a:lnTo>
                    <a:pt x="3" y="299"/>
                  </a:lnTo>
                  <a:lnTo>
                    <a:pt x="18" y="293"/>
                  </a:lnTo>
                  <a:lnTo>
                    <a:pt x="27" y="299"/>
                  </a:lnTo>
                  <a:lnTo>
                    <a:pt x="29" y="299"/>
                  </a:lnTo>
                  <a:lnTo>
                    <a:pt x="29" y="293"/>
                  </a:lnTo>
                  <a:lnTo>
                    <a:pt x="33" y="284"/>
                  </a:lnTo>
                  <a:lnTo>
                    <a:pt x="22" y="281"/>
                  </a:lnTo>
                  <a:lnTo>
                    <a:pt x="27" y="272"/>
                  </a:lnTo>
                  <a:lnTo>
                    <a:pt x="22" y="262"/>
                  </a:lnTo>
                  <a:lnTo>
                    <a:pt x="18" y="268"/>
                  </a:lnTo>
                  <a:lnTo>
                    <a:pt x="22" y="253"/>
                  </a:lnTo>
                  <a:lnTo>
                    <a:pt x="18" y="247"/>
                  </a:lnTo>
                  <a:lnTo>
                    <a:pt x="27" y="249"/>
                  </a:lnTo>
                  <a:lnTo>
                    <a:pt x="33" y="247"/>
                  </a:lnTo>
                  <a:lnTo>
                    <a:pt x="39" y="249"/>
                  </a:lnTo>
                  <a:lnTo>
                    <a:pt x="51" y="247"/>
                  </a:lnTo>
                  <a:lnTo>
                    <a:pt x="51" y="228"/>
                  </a:lnTo>
                  <a:lnTo>
                    <a:pt x="57" y="228"/>
                  </a:lnTo>
                  <a:lnTo>
                    <a:pt x="60" y="222"/>
                  </a:lnTo>
                  <a:lnTo>
                    <a:pt x="69" y="228"/>
                  </a:lnTo>
                  <a:lnTo>
                    <a:pt x="72" y="247"/>
                  </a:lnTo>
                  <a:lnTo>
                    <a:pt x="93" y="249"/>
                  </a:lnTo>
                  <a:lnTo>
                    <a:pt x="102" y="237"/>
                  </a:lnTo>
                  <a:lnTo>
                    <a:pt x="109" y="249"/>
                  </a:lnTo>
                  <a:lnTo>
                    <a:pt x="118" y="249"/>
                  </a:lnTo>
                  <a:lnTo>
                    <a:pt x="123" y="231"/>
                  </a:lnTo>
                  <a:lnTo>
                    <a:pt x="130" y="228"/>
                  </a:lnTo>
                  <a:lnTo>
                    <a:pt x="133" y="200"/>
                  </a:lnTo>
                  <a:lnTo>
                    <a:pt x="130" y="191"/>
                  </a:lnTo>
                  <a:lnTo>
                    <a:pt x="133" y="175"/>
                  </a:lnTo>
                  <a:lnTo>
                    <a:pt x="130" y="168"/>
                  </a:lnTo>
                  <a:lnTo>
                    <a:pt x="121" y="168"/>
                  </a:lnTo>
                  <a:lnTo>
                    <a:pt x="118" y="159"/>
                  </a:lnTo>
                  <a:lnTo>
                    <a:pt x="109" y="159"/>
                  </a:lnTo>
                  <a:lnTo>
                    <a:pt x="109" y="157"/>
                  </a:lnTo>
                  <a:lnTo>
                    <a:pt x="112" y="138"/>
                  </a:lnTo>
                  <a:lnTo>
                    <a:pt x="118" y="129"/>
                  </a:lnTo>
                  <a:lnTo>
                    <a:pt x="123" y="125"/>
                  </a:lnTo>
                  <a:lnTo>
                    <a:pt x="133" y="113"/>
                  </a:lnTo>
                  <a:lnTo>
                    <a:pt x="121" y="94"/>
                  </a:lnTo>
                  <a:lnTo>
                    <a:pt x="102" y="94"/>
                  </a:lnTo>
                  <a:lnTo>
                    <a:pt x="81" y="104"/>
                  </a:lnTo>
                  <a:lnTo>
                    <a:pt x="81" y="94"/>
                  </a:lnTo>
                  <a:lnTo>
                    <a:pt x="79" y="83"/>
                  </a:lnTo>
                  <a:lnTo>
                    <a:pt x="87" y="63"/>
                  </a:lnTo>
                  <a:lnTo>
                    <a:pt x="133" y="63"/>
                  </a:lnTo>
                  <a:lnTo>
                    <a:pt x="149" y="67"/>
                  </a:lnTo>
                  <a:lnTo>
                    <a:pt x="182" y="72"/>
                  </a:lnTo>
                  <a:lnTo>
                    <a:pt x="193" y="86"/>
                  </a:lnTo>
                  <a:lnTo>
                    <a:pt x="199" y="83"/>
                  </a:lnTo>
                  <a:lnTo>
                    <a:pt x="193" y="63"/>
                  </a:lnTo>
                  <a:lnTo>
                    <a:pt x="199" y="58"/>
                  </a:lnTo>
                  <a:lnTo>
                    <a:pt x="212" y="35"/>
                  </a:lnTo>
                  <a:lnTo>
                    <a:pt x="212" y="23"/>
                  </a:lnTo>
                  <a:lnTo>
                    <a:pt x="215" y="4"/>
                  </a:lnTo>
                  <a:lnTo>
                    <a:pt x="245" y="4"/>
                  </a:lnTo>
                  <a:lnTo>
                    <a:pt x="250" y="0"/>
                  </a:lnTo>
                  <a:lnTo>
                    <a:pt x="262" y="4"/>
                  </a:lnTo>
                  <a:lnTo>
                    <a:pt x="262" y="4"/>
                  </a:lnTo>
                  <a:lnTo>
                    <a:pt x="276" y="4"/>
                  </a:lnTo>
                  <a:lnTo>
                    <a:pt x="276" y="11"/>
                  </a:lnTo>
                  <a:lnTo>
                    <a:pt x="290" y="0"/>
                  </a:lnTo>
                  <a:lnTo>
                    <a:pt x="292" y="11"/>
                  </a:lnTo>
                  <a:lnTo>
                    <a:pt x="292" y="23"/>
                  </a:lnTo>
                  <a:lnTo>
                    <a:pt x="272" y="58"/>
                  </a:lnTo>
                  <a:lnTo>
                    <a:pt x="272" y="88"/>
                  </a:lnTo>
                  <a:lnTo>
                    <a:pt x="269" y="113"/>
                  </a:lnTo>
                  <a:lnTo>
                    <a:pt x="269" y="134"/>
                  </a:lnTo>
                  <a:lnTo>
                    <a:pt x="259" y="157"/>
                  </a:lnTo>
                  <a:lnTo>
                    <a:pt x="259" y="175"/>
                  </a:lnTo>
                  <a:lnTo>
                    <a:pt x="245" y="191"/>
                  </a:lnTo>
                  <a:lnTo>
                    <a:pt x="224" y="200"/>
                  </a:lnTo>
                  <a:lnTo>
                    <a:pt x="212" y="228"/>
                  </a:lnTo>
                  <a:lnTo>
                    <a:pt x="199" y="237"/>
                  </a:lnTo>
                  <a:lnTo>
                    <a:pt x="203" y="284"/>
                  </a:lnTo>
                  <a:lnTo>
                    <a:pt x="184" y="309"/>
                  </a:lnTo>
                  <a:lnTo>
                    <a:pt x="172" y="311"/>
                  </a:lnTo>
                  <a:lnTo>
                    <a:pt x="172" y="321"/>
                  </a:lnTo>
                  <a:lnTo>
                    <a:pt x="160" y="325"/>
                  </a:lnTo>
                  <a:lnTo>
                    <a:pt x="149" y="343"/>
                  </a:lnTo>
                  <a:lnTo>
                    <a:pt x="139" y="346"/>
                  </a:lnTo>
                  <a:lnTo>
                    <a:pt x="130" y="346"/>
                  </a:lnTo>
                  <a:lnTo>
                    <a:pt x="130" y="334"/>
                  </a:lnTo>
                  <a:lnTo>
                    <a:pt x="133" y="330"/>
                  </a:lnTo>
                  <a:lnTo>
                    <a:pt x="130" y="325"/>
                  </a:lnTo>
                  <a:lnTo>
                    <a:pt x="112" y="330"/>
                  </a:lnTo>
                  <a:lnTo>
                    <a:pt x="102" y="330"/>
                  </a:lnTo>
                  <a:lnTo>
                    <a:pt x="102" y="343"/>
                  </a:lnTo>
                  <a:lnTo>
                    <a:pt x="93" y="343"/>
                  </a:lnTo>
                  <a:lnTo>
                    <a:pt x="90" y="346"/>
                  </a:lnTo>
                  <a:lnTo>
                    <a:pt x="79" y="334"/>
                  </a:lnTo>
                  <a:lnTo>
                    <a:pt x="79" y="339"/>
                  </a:lnTo>
                  <a:lnTo>
                    <a:pt x="79" y="339"/>
                  </a:lnTo>
                  <a:lnTo>
                    <a:pt x="79" y="339"/>
                  </a:lnTo>
                  <a:lnTo>
                    <a:pt x="79" y="339"/>
                  </a:lnTo>
                  <a:lnTo>
                    <a:pt x="79" y="33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684DFBB6-938A-40E5-8B5D-7490E7E27D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644183" y="5038213"/>
              <a:ext cx="700191" cy="712262"/>
            </a:xfrm>
            <a:custGeom>
              <a:avLst/>
              <a:gdLst>
                <a:gd name="T0" fmla="*/ 21 w 754"/>
                <a:gd name="T1" fmla="*/ 460 h 767"/>
                <a:gd name="T2" fmla="*/ 16 w 754"/>
                <a:gd name="T3" fmla="*/ 420 h 767"/>
                <a:gd name="T4" fmla="*/ 49 w 754"/>
                <a:gd name="T5" fmla="*/ 414 h 767"/>
                <a:gd name="T6" fmla="*/ 70 w 754"/>
                <a:gd name="T7" fmla="*/ 398 h 767"/>
                <a:gd name="T8" fmla="*/ 89 w 754"/>
                <a:gd name="T9" fmla="*/ 414 h 767"/>
                <a:gd name="T10" fmla="*/ 131 w 754"/>
                <a:gd name="T11" fmla="*/ 389 h 767"/>
                <a:gd name="T12" fmla="*/ 158 w 754"/>
                <a:gd name="T13" fmla="*/ 305 h 767"/>
                <a:gd name="T14" fmla="*/ 219 w 754"/>
                <a:gd name="T15" fmla="*/ 243 h 767"/>
                <a:gd name="T16" fmla="*/ 230 w 754"/>
                <a:gd name="T17" fmla="*/ 155 h 767"/>
                <a:gd name="T18" fmla="*/ 257 w 754"/>
                <a:gd name="T19" fmla="*/ 56 h 767"/>
                <a:gd name="T20" fmla="*/ 282 w 754"/>
                <a:gd name="T21" fmla="*/ 9 h 767"/>
                <a:gd name="T22" fmla="*/ 330 w 754"/>
                <a:gd name="T23" fmla="*/ 39 h 767"/>
                <a:gd name="T24" fmla="*/ 400 w 754"/>
                <a:gd name="T25" fmla="*/ 49 h 767"/>
                <a:gd name="T26" fmla="*/ 421 w 754"/>
                <a:gd name="T27" fmla="*/ 25 h 767"/>
                <a:gd name="T28" fmla="*/ 481 w 754"/>
                <a:gd name="T29" fmla="*/ 9 h 767"/>
                <a:gd name="T30" fmla="*/ 523 w 754"/>
                <a:gd name="T31" fmla="*/ 0 h 767"/>
                <a:gd name="T32" fmla="*/ 572 w 754"/>
                <a:gd name="T33" fmla="*/ 9 h 767"/>
                <a:gd name="T34" fmla="*/ 612 w 754"/>
                <a:gd name="T35" fmla="*/ 25 h 767"/>
                <a:gd name="T36" fmla="*/ 672 w 754"/>
                <a:gd name="T37" fmla="*/ 39 h 767"/>
                <a:gd name="T38" fmla="*/ 693 w 754"/>
                <a:gd name="T39" fmla="*/ 39 h 767"/>
                <a:gd name="T40" fmla="*/ 724 w 754"/>
                <a:gd name="T41" fmla="*/ 71 h 767"/>
                <a:gd name="T42" fmla="*/ 735 w 754"/>
                <a:gd name="T43" fmla="*/ 81 h 767"/>
                <a:gd name="T44" fmla="*/ 735 w 754"/>
                <a:gd name="T45" fmla="*/ 120 h 767"/>
                <a:gd name="T46" fmla="*/ 711 w 754"/>
                <a:gd name="T47" fmla="*/ 171 h 767"/>
                <a:gd name="T48" fmla="*/ 690 w 754"/>
                <a:gd name="T49" fmla="*/ 215 h 767"/>
                <a:gd name="T50" fmla="*/ 666 w 754"/>
                <a:gd name="T51" fmla="*/ 296 h 767"/>
                <a:gd name="T52" fmla="*/ 662 w 754"/>
                <a:gd name="T53" fmla="*/ 330 h 767"/>
                <a:gd name="T54" fmla="*/ 676 w 754"/>
                <a:gd name="T55" fmla="*/ 383 h 767"/>
                <a:gd name="T56" fmla="*/ 681 w 754"/>
                <a:gd name="T57" fmla="*/ 460 h 767"/>
                <a:gd name="T58" fmla="*/ 714 w 754"/>
                <a:gd name="T59" fmla="*/ 508 h 767"/>
                <a:gd name="T60" fmla="*/ 655 w 754"/>
                <a:gd name="T61" fmla="*/ 576 h 767"/>
                <a:gd name="T62" fmla="*/ 645 w 754"/>
                <a:gd name="T63" fmla="*/ 633 h 767"/>
                <a:gd name="T64" fmla="*/ 641 w 754"/>
                <a:gd name="T65" fmla="*/ 701 h 767"/>
                <a:gd name="T66" fmla="*/ 681 w 754"/>
                <a:gd name="T67" fmla="*/ 723 h 767"/>
                <a:gd name="T68" fmla="*/ 684 w 754"/>
                <a:gd name="T69" fmla="*/ 763 h 767"/>
                <a:gd name="T70" fmla="*/ 662 w 754"/>
                <a:gd name="T71" fmla="*/ 763 h 767"/>
                <a:gd name="T72" fmla="*/ 615 w 754"/>
                <a:gd name="T73" fmla="*/ 719 h 767"/>
                <a:gd name="T74" fmla="*/ 591 w 754"/>
                <a:gd name="T75" fmla="*/ 688 h 767"/>
                <a:gd name="T76" fmla="*/ 542 w 754"/>
                <a:gd name="T77" fmla="*/ 701 h 767"/>
                <a:gd name="T78" fmla="*/ 494 w 754"/>
                <a:gd name="T79" fmla="*/ 679 h 767"/>
                <a:gd name="T80" fmla="*/ 464 w 754"/>
                <a:gd name="T81" fmla="*/ 661 h 767"/>
                <a:gd name="T82" fmla="*/ 409 w 754"/>
                <a:gd name="T83" fmla="*/ 664 h 767"/>
                <a:gd name="T84" fmla="*/ 400 w 754"/>
                <a:gd name="T85" fmla="*/ 638 h 767"/>
                <a:gd name="T86" fmla="*/ 381 w 754"/>
                <a:gd name="T87" fmla="*/ 563 h 767"/>
                <a:gd name="T88" fmla="*/ 330 w 754"/>
                <a:gd name="T89" fmla="*/ 513 h 767"/>
                <a:gd name="T90" fmla="*/ 292 w 754"/>
                <a:gd name="T91" fmla="*/ 501 h 767"/>
                <a:gd name="T92" fmla="*/ 249 w 754"/>
                <a:gd name="T93" fmla="*/ 539 h 767"/>
                <a:gd name="T94" fmla="*/ 228 w 754"/>
                <a:gd name="T95" fmla="*/ 545 h 767"/>
                <a:gd name="T96" fmla="*/ 179 w 754"/>
                <a:gd name="T97" fmla="*/ 476 h 767"/>
                <a:gd name="T98" fmla="*/ 152 w 754"/>
                <a:gd name="T99" fmla="*/ 455 h 767"/>
                <a:gd name="T100" fmla="*/ 21 w 754"/>
                <a:gd name="T101" fmla="*/ 460 h 767"/>
                <a:gd name="T102" fmla="*/ 21 w 754"/>
                <a:gd name="T103" fmla="*/ 46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4" h="767">
                  <a:moveTo>
                    <a:pt x="152" y="455"/>
                  </a:moveTo>
                  <a:lnTo>
                    <a:pt x="40" y="455"/>
                  </a:lnTo>
                  <a:lnTo>
                    <a:pt x="28" y="455"/>
                  </a:lnTo>
                  <a:lnTo>
                    <a:pt x="21" y="460"/>
                  </a:lnTo>
                  <a:lnTo>
                    <a:pt x="9" y="460"/>
                  </a:lnTo>
                  <a:lnTo>
                    <a:pt x="0" y="451"/>
                  </a:lnTo>
                  <a:lnTo>
                    <a:pt x="16" y="451"/>
                  </a:lnTo>
                  <a:lnTo>
                    <a:pt x="16" y="420"/>
                  </a:lnTo>
                  <a:lnTo>
                    <a:pt x="28" y="411"/>
                  </a:lnTo>
                  <a:lnTo>
                    <a:pt x="37" y="407"/>
                  </a:lnTo>
                  <a:lnTo>
                    <a:pt x="37" y="402"/>
                  </a:lnTo>
                  <a:lnTo>
                    <a:pt x="49" y="414"/>
                  </a:lnTo>
                  <a:lnTo>
                    <a:pt x="52" y="411"/>
                  </a:lnTo>
                  <a:lnTo>
                    <a:pt x="61" y="411"/>
                  </a:lnTo>
                  <a:lnTo>
                    <a:pt x="61" y="398"/>
                  </a:lnTo>
                  <a:lnTo>
                    <a:pt x="70" y="398"/>
                  </a:lnTo>
                  <a:lnTo>
                    <a:pt x="89" y="393"/>
                  </a:lnTo>
                  <a:lnTo>
                    <a:pt x="91" y="398"/>
                  </a:lnTo>
                  <a:lnTo>
                    <a:pt x="89" y="402"/>
                  </a:lnTo>
                  <a:lnTo>
                    <a:pt x="89" y="414"/>
                  </a:lnTo>
                  <a:lnTo>
                    <a:pt x="96" y="414"/>
                  </a:lnTo>
                  <a:lnTo>
                    <a:pt x="106" y="411"/>
                  </a:lnTo>
                  <a:lnTo>
                    <a:pt x="118" y="393"/>
                  </a:lnTo>
                  <a:lnTo>
                    <a:pt x="131" y="389"/>
                  </a:lnTo>
                  <a:lnTo>
                    <a:pt x="131" y="379"/>
                  </a:lnTo>
                  <a:lnTo>
                    <a:pt x="143" y="376"/>
                  </a:lnTo>
                  <a:lnTo>
                    <a:pt x="160" y="351"/>
                  </a:lnTo>
                  <a:lnTo>
                    <a:pt x="158" y="305"/>
                  </a:lnTo>
                  <a:lnTo>
                    <a:pt x="169" y="296"/>
                  </a:lnTo>
                  <a:lnTo>
                    <a:pt x="182" y="268"/>
                  </a:lnTo>
                  <a:lnTo>
                    <a:pt x="202" y="258"/>
                  </a:lnTo>
                  <a:lnTo>
                    <a:pt x="219" y="243"/>
                  </a:lnTo>
                  <a:lnTo>
                    <a:pt x="219" y="224"/>
                  </a:lnTo>
                  <a:lnTo>
                    <a:pt x="228" y="202"/>
                  </a:lnTo>
                  <a:lnTo>
                    <a:pt x="228" y="180"/>
                  </a:lnTo>
                  <a:lnTo>
                    <a:pt x="230" y="155"/>
                  </a:lnTo>
                  <a:lnTo>
                    <a:pt x="230" y="125"/>
                  </a:lnTo>
                  <a:lnTo>
                    <a:pt x="252" y="90"/>
                  </a:lnTo>
                  <a:lnTo>
                    <a:pt x="252" y="78"/>
                  </a:lnTo>
                  <a:lnTo>
                    <a:pt x="257" y="56"/>
                  </a:lnTo>
                  <a:lnTo>
                    <a:pt x="252" y="39"/>
                  </a:lnTo>
                  <a:lnTo>
                    <a:pt x="257" y="39"/>
                  </a:lnTo>
                  <a:lnTo>
                    <a:pt x="270" y="19"/>
                  </a:lnTo>
                  <a:lnTo>
                    <a:pt x="282" y="9"/>
                  </a:lnTo>
                  <a:lnTo>
                    <a:pt x="299" y="9"/>
                  </a:lnTo>
                  <a:lnTo>
                    <a:pt x="321" y="25"/>
                  </a:lnTo>
                  <a:lnTo>
                    <a:pt x="327" y="30"/>
                  </a:lnTo>
                  <a:lnTo>
                    <a:pt x="330" y="39"/>
                  </a:lnTo>
                  <a:lnTo>
                    <a:pt x="348" y="37"/>
                  </a:lnTo>
                  <a:lnTo>
                    <a:pt x="358" y="46"/>
                  </a:lnTo>
                  <a:lnTo>
                    <a:pt x="379" y="46"/>
                  </a:lnTo>
                  <a:lnTo>
                    <a:pt x="400" y="49"/>
                  </a:lnTo>
                  <a:lnTo>
                    <a:pt x="409" y="46"/>
                  </a:lnTo>
                  <a:lnTo>
                    <a:pt x="409" y="37"/>
                  </a:lnTo>
                  <a:lnTo>
                    <a:pt x="412" y="37"/>
                  </a:lnTo>
                  <a:lnTo>
                    <a:pt x="421" y="25"/>
                  </a:lnTo>
                  <a:lnTo>
                    <a:pt x="442" y="30"/>
                  </a:lnTo>
                  <a:lnTo>
                    <a:pt x="448" y="28"/>
                  </a:lnTo>
                  <a:lnTo>
                    <a:pt x="481" y="16"/>
                  </a:lnTo>
                  <a:lnTo>
                    <a:pt x="481" y="9"/>
                  </a:lnTo>
                  <a:lnTo>
                    <a:pt x="494" y="19"/>
                  </a:lnTo>
                  <a:lnTo>
                    <a:pt x="515" y="16"/>
                  </a:lnTo>
                  <a:lnTo>
                    <a:pt x="520" y="0"/>
                  </a:lnTo>
                  <a:lnTo>
                    <a:pt x="523" y="0"/>
                  </a:lnTo>
                  <a:lnTo>
                    <a:pt x="542" y="6"/>
                  </a:lnTo>
                  <a:lnTo>
                    <a:pt x="551" y="6"/>
                  </a:lnTo>
                  <a:lnTo>
                    <a:pt x="563" y="16"/>
                  </a:lnTo>
                  <a:lnTo>
                    <a:pt x="572" y="9"/>
                  </a:lnTo>
                  <a:lnTo>
                    <a:pt x="575" y="16"/>
                  </a:lnTo>
                  <a:lnTo>
                    <a:pt x="584" y="6"/>
                  </a:lnTo>
                  <a:lnTo>
                    <a:pt x="603" y="16"/>
                  </a:lnTo>
                  <a:lnTo>
                    <a:pt x="612" y="25"/>
                  </a:lnTo>
                  <a:lnTo>
                    <a:pt x="615" y="30"/>
                  </a:lnTo>
                  <a:lnTo>
                    <a:pt x="636" y="46"/>
                  </a:lnTo>
                  <a:lnTo>
                    <a:pt x="655" y="30"/>
                  </a:lnTo>
                  <a:lnTo>
                    <a:pt x="672" y="39"/>
                  </a:lnTo>
                  <a:lnTo>
                    <a:pt x="681" y="28"/>
                  </a:lnTo>
                  <a:lnTo>
                    <a:pt x="684" y="28"/>
                  </a:lnTo>
                  <a:lnTo>
                    <a:pt x="693" y="30"/>
                  </a:lnTo>
                  <a:lnTo>
                    <a:pt x="693" y="39"/>
                  </a:lnTo>
                  <a:lnTo>
                    <a:pt x="705" y="49"/>
                  </a:lnTo>
                  <a:lnTo>
                    <a:pt x="711" y="58"/>
                  </a:lnTo>
                  <a:lnTo>
                    <a:pt x="724" y="58"/>
                  </a:lnTo>
                  <a:lnTo>
                    <a:pt x="724" y="71"/>
                  </a:lnTo>
                  <a:lnTo>
                    <a:pt x="732" y="67"/>
                  </a:lnTo>
                  <a:lnTo>
                    <a:pt x="735" y="78"/>
                  </a:lnTo>
                  <a:lnTo>
                    <a:pt x="735" y="78"/>
                  </a:lnTo>
                  <a:lnTo>
                    <a:pt x="735" y="81"/>
                  </a:lnTo>
                  <a:lnTo>
                    <a:pt x="732" y="93"/>
                  </a:lnTo>
                  <a:lnTo>
                    <a:pt x="735" y="102"/>
                  </a:lnTo>
                  <a:lnTo>
                    <a:pt x="726" y="118"/>
                  </a:lnTo>
                  <a:lnTo>
                    <a:pt x="735" y="120"/>
                  </a:lnTo>
                  <a:lnTo>
                    <a:pt x="742" y="120"/>
                  </a:lnTo>
                  <a:lnTo>
                    <a:pt x="754" y="130"/>
                  </a:lnTo>
                  <a:lnTo>
                    <a:pt x="721" y="171"/>
                  </a:lnTo>
                  <a:lnTo>
                    <a:pt x="711" y="171"/>
                  </a:lnTo>
                  <a:lnTo>
                    <a:pt x="705" y="180"/>
                  </a:lnTo>
                  <a:lnTo>
                    <a:pt x="697" y="183"/>
                  </a:lnTo>
                  <a:lnTo>
                    <a:pt x="697" y="196"/>
                  </a:lnTo>
                  <a:lnTo>
                    <a:pt x="690" y="215"/>
                  </a:lnTo>
                  <a:lnTo>
                    <a:pt x="684" y="255"/>
                  </a:lnTo>
                  <a:lnTo>
                    <a:pt x="684" y="273"/>
                  </a:lnTo>
                  <a:lnTo>
                    <a:pt x="672" y="284"/>
                  </a:lnTo>
                  <a:lnTo>
                    <a:pt x="666" y="296"/>
                  </a:lnTo>
                  <a:lnTo>
                    <a:pt x="666" y="308"/>
                  </a:lnTo>
                  <a:lnTo>
                    <a:pt x="655" y="314"/>
                  </a:lnTo>
                  <a:lnTo>
                    <a:pt x="660" y="326"/>
                  </a:lnTo>
                  <a:lnTo>
                    <a:pt x="662" y="330"/>
                  </a:lnTo>
                  <a:lnTo>
                    <a:pt x="662" y="330"/>
                  </a:lnTo>
                  <a:lnTo>
                    <a:pt x="672" y="339"/>
                  </a:lnTo>
                  <a:lnTo>
                    <a:pt x="672" y="376"/>
                  </a:lnTo>
                  <a:lnTo>
                    <a:pt x="676" y="383"/>
                  </a:lnTo>
                  <a:lnTo>
                    <a:pt x="676" y="398"/>
                  </a:lnTo>
                  <a:lnTo>
                    <a:pt x="676" y="420"/>
                  </a:lnTo>
                  <a:lnTo>
                    <a:pt x="684" y="451"/>
                  </a:lnTo>
                  <a:lnTo>
                    <a:pt x="681" y="460"/>
                  </a:lnTo>
                  <a:lnTo>
                    <a:pt x="684" y="474"/>
                  </a:lnTo>
                  <a:lnTo>
                    <a:pt x="690" y="485"/>
                  </a:lnTo>
                  <a:lnTo>
                    <a:pt x="702" y="495"/>
                  </a:lnTo>
                  <a:lnTo>
                    <a:pt x="714" y="508"/>
                  </a:lnTo>
                  <a:lnTo>
                    <a:pt x="732" y="548"/>
                  </a:lnTo>
                  <a:lnTo>
                    <a:pt x="660" y="563"/>
                  </a:lnTo>
                  <a:lnTo>
                    <a:pt x="660" y="570"/>
                  </a:lnTo>
                  <a:lnTo>
                    <a:pt x="655" y="576"/>
                  </a:lnTo>
                  <a:lnTo>
                    <a:pt x="636" y="594"/>
                  </a:lnTo>
                  <a:lnTo>
                    <a:pt x="641" y="598"/>
                  </a:lnTo>
                  <a:lnTo>
                    <a:pt x="651" y="617"/>
                  </a:lnTo>
                  <a:lnTo>
                    <a:pt x="645" y="633"/>
                  </a:lnTo>
                  <a:lnTo>
                    <a:pt x="651" y="651"/>
                  </a:lnTo>
                  <a:lnTo>
                    <a:pt x="645" y="661"/>
                  </a:lnTo>
                  <a:lnTo>
                    <a:pt x="636" y="688"/>
                  </a:lnTo>
                  <a:lnTo>
                    <a:pt x="641" y="701"/>
                  </a:lnTo>
                  <a:lnTo>
                    <a:pt x="655" y="710"/>
                  </a:lnTo>
                  <a:lnTo>
                    <a:pt x="662" y="723"/>
                  </a:lnTo>
                  <a:lnTo>
                    <a:pt x="672" y="723"/>
                  </a:lnTo>
                  <a:lnTo>
                    <a:pt x="681" y="723"/>
                  </a:lnTo>
                  <a:lnTo>
                    <a:pt x="681" y="714"/>
                  </a:lnTo>
                  <a:lnTo>
                    <a:pt x="693" y="714"/>
                  </a:lnTo>
                  <a:lnTo>
                    <a:pt x="693" y="767"/>
                  </a:lnTo>
                  <a:lnTo>
                    <a:pt x="684" y="763"/>
                  </a:lnTo>
                  <a:lnTo>
                    <a:pt x="690" y="756"/>
                  </a:lnTo>
                  <a:lnTo>
                    <a:pt x="684" y="756"/>
                  </a:lnTo>
                  <a:lnTo>
                    <a:pt x="666" y="763"/>
                  </a:lnTo>
                  <a:lnTo>
                    <a:pt x="662" y="763"/>
                  </a:lnTo>
                  <a:lnTo>
                    <a:pt x="651" y="744"/>
                  </a:lnTo>
                  <a:lnTo>
                    <a:pt x="645" y="742"/>
                  </a:lnTo>
                  <a:lnTo>
                    <a:pt x="641" y="726"/>
                  </a:lnTo>
                  <a:lnTo>
                    <a:pt x="615" y="719"/>
                  </a:lnTo>
                  <a:lnTo>
                    <a:pt x="605" y="719"/>
                  </a:lnTo>
                  <a:lnTo>
                    <a:pt x="603" y="704"/>
                  </a:lnTo>
                  <a:lnTo>
                    <a:pt x="593" y="695"/>
                  </a:lnTo>
                  <a:lnTo>
                    <a:pt x="591" y="688"/>
                  </a:lnTo>
                  <a:lnTo>
                    <a:pt x="584" y="691"/>
                  </a:lnTo>
                  <a:lnTo>
                    <a:pt x="582" y="701"/>
                  </a:lnTo>
                  <a:lnTo>
                    <a:pt x="575" y="704"/>
                  </a:lnTo>
                  <a:lnTo>
                    <a:pt x="542" y="701"/>
                  </a:lnTo>
                  <a:lnTo>
                    <a:pt x="520" y="691"/>
                  </a:lnTo>
                  <a:lnTo>
                    <a:pt x="515" y="679"/>
                  </a:lnTo>
                  <a:lnTo>
                    <a:pt x="515" y="672"/>
                  </a:lnTo>
                  <a:lnTo>
                    <a:pt x="494" y="679"/>
                  </a:lnTo>
                  <a:lnTo>
                    <a:pt x="481" y="682"/>
                  </a:lnTo>
                  <a:lnTo>
                    <a:pt x="478" y="679"/>
                  </a:lnTo>
                  <a:lnTo>
                    <a:pt x="481" y="670"/>
                  </a:lnTo>
                  <a:lnTo>
                    <a:pt x="464" y="661"/>
                  </a:lnTo>
                  <a:lnTo>
                    <a:pt x="460" y="664"/>
                  </a:lnTo>
                  <a:lnTo>
                    <a:pt x="442" y="664"/>
                  </a:lnTo>
                  <a:lnTo>
                    <a:pt x="431" y="670"/>
                  </a:lnTo>
                  <a:lnTo>
                    <a:pt x="409" y="664"/>
                  </a:lnTo>
                  <a:lnTo>
                    <a:pt x="394" y="672"/>
                  </a:lnTo>
                  <a:lnTo>
                    <a:pt x="394" y="661"/>
                  </a:lnTo>
                  <a:lnTo>
                    <a:pt x="400" y="657"/>
                  </a:lnTo>
                  <a:lnTo>
                    <a:pt x="400" y="638"/>
                  </a:lnTo>
                  <a:lnTo>
                    <a:pt x="391" y="620"/>
                  </a:lnTo>
                  <a:lnTo>
                    <a:pt x="381" y="610"/>
                  </a:lnTo>
                  <a:lnTo>
                    <a:pt x="379" y="598"/>
                  </a:lnTo>
                  <a:lnTo>
                    <a:pt x="381" y="563"/>
                  </a:lnTo>
                  <a:lnTo>
                    <a:pt x="379" y="539"/>
                  </a:lnTo>
                  <a:lnTo>
                    <a:pt x="381" y="523"/>
                  </a:lnTo>
                  <a:lnTo>
                    <a:pt x="379" y="513"/>
                  </a:lnTo>
                  <a:lnTo>
                    <a:pt x="330" y="513"/>
                  </a:lnTo>
                  <a:lnTo>
                    <a:pt x="334" y="501"/>
                  </a:lnTo>
                  <a:lnTo>
                    <a:pt x="321" y="501"/>
                  </a:lnTo>
                  <a:lnTo>
                    <a:pt x="321" y="501"/>
                  </a:lnTo>
                  <a:lnTo>
                    <a:pt x="292" y="501"/>
                  </a:lnTo>
                  <a:lnTo>
                    <a:pt x="292" y="523"/>
                  </a:lnTo>
                  <a:lnTo>
                    <a:pt x="282" y="526"/>
                  </a:lnTo>
                  <a:lnTo>
                    <a:pt x="282" y="539"/>
                  </a:lnTo>
                  <a:lnTo>
                    <a:pt x="249" y="539"/>
                  </a:lnTo>
                  <a:lnTo>
                    <a:pt x="249" y="539"/>
                  </a:lnTo>
                  <a:lnTo>
                    <a:pt x="233" y="545"/>
                  </a:lnTo>
                  <a:lnTo>
                    <a:pt x="233" y="545"/>
                  </a:lnTo>
                  <a:lnTo>
                    <a:pt x="228" y="545"/>
                  </a:lnTo>
                  <a:lnTo>
                    <a:pt x="212" y="545"/>
                  </a:lnTo>
                  <a:lnTo>
                    <a:pt x="188" y="508"/>
                  </a:lnTo>
                  <a:lnTo>
                    <a:pt x="188" y="501"/>
                  </a:lnTo>
                  <a:lnTo>
                    <a:pt x="179" y="476"/>
                  </a:lnTo>
                  <a:lnTo>
                    <a:pt x="179" y="470"/>
                  </a:lnTo>
                  <a:lnTo>
                    <a:pt x="172" y="460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152" y="455"/>
                  </a:lnTo>
                  <a:lnTo>
                    <a:pt x="152" y="455"/>
                  </a:lnTo>
                  <a:close/>
                  <a:moveTo>
                    <a:pt x="21" y="460"/>
                  </a:moveTo>
                  <a:lnTo>
                    <a:pt x="28" y="455"/>
                  </a:lnTo>
                  <a:lnTo>
                    <a:pt x="30" y="455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21" y="460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831B99B3-A55B-4778-86FD-21F5F6A775AD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8603" y="4750336"/>
              <a:ext cx="280448" cy="430886"/>
            </a:xfrm>
            <a:custGeom>
              <a:avLst/>
              <a:gdLst>
                <a:gd name="T0" fmla="*/ 12 w 302"/>
                <a:gd name="T1" fmla="*/ 319 h 464"/>
                <a:gd name="T2" fmla="*/ 14 w 302"/>
                <a:gd name="T3" fmla="*/ 291 h 464"/>
                <a:gd name="T4" fmla="*/ 45 w 302"/>
                <a:gd name="T5" fmla="*/ 266 h 464"/>
                <a:gd name="T6" fmla="*/ 54 w 302"/>
                <a:gd name="T7" fmla="*/ 257 h 464"/>
                <a:gd name="T8" fmla="*/ 69 w 302"/>
                <a:gd name="T9" fmla="*/ 250 h 464"/>
                <a:gd name="T10" fmla="*/ 81 w 302"/>
                <a:gd name="T11" fmla="*/ 244 h 464"/>
                <a:gd name="T12" fmla="*/ 102 w 302"/>
                <a:gd name="T13" fmla="*/ 269 h 464"/>
                <a:gd name="T14" fmla="*/ 121 w 302"/>
                <a:gd name="T15" fmla="*/ 259 h 464"/>
                <a:gd name="T16" fmla="*/ 132 w 302"/>
                <a:gd name="T17" fmla="*/ 244 h 464"/>
                <a:gd name="T18" fmla="*/ 130 w 302"/>
                <a:gd name="T19" fmla="*/ 235 h 464"/>
                <a:gd name="T20" fmla="*/ 136 w 302"/>
                <a:gd name="T21" fmla="*/ 216 h 464"/>
                <a:gd name="T22" fmla="*/ 145 w 302"/>
                <a:gd name="T23" fmla="*/ 188 h 464"/>
                <a:gd name="T24" fmla="*/ 154 w 302"/>
                <a:gd name="T25" fmla="*/ 182 h 464"/>
                <a:gd name="T26" fmla="*/ 166 w 302"/>
                <a:gd name="T27" fmla="*/ 177 h 464"/>
                <a:gd name="T28" fmla="*/ 184 w 302"/>
                <a:gd name="T29" fmla="*/ 142 h 464"/>
                <a:gd name="T30" fmla="*/ 194 w 302"/>
                <a:gd name="T31" fmla="*/ 120 h 464"/>
                <a:gd name="T32" fmla="*/ 205 w 302"/>
                <a:gd name="T33" fmla="*/ 83 h 464"/>
                <a:gd name="T34" fmla="*/ 224 w 302"/>
                <a:gd name="T35" fmla="*/ 73 h 464"/>
                <a:gd name="T36" fmla="*/ 242 w 302"/>
                <a:gd name="T37" fmla="*/ 53 h 464"/>
                <a:gd name="T38" fmla="*/ 236 w 302"/>
                <a:gd name="T39" fmla="*/ 30 h 464"/>
                <a:gd name="T40" fmla="*/ 222 w 302"/>
                <a:gd name="T41" fmla="*/ 0 h 464"/>
                <a:gd name="T42" fmla="*/ 236 w 302"/>
                <a:gd name="T43" fmla="*/ 11 h 464"/>
                <a:gd name="T44" fmla="*/ 252 w 302"/>
                <a:gd name="T45" fmla="*/ 39 h 464"/>
                <a:gd name="T46" fmla="*/ 257 w 302"/>
                <a:gd name="T47" fmla="*/ 64 h 464"/>
                <a:gd name="T48" fmla="*/ 257 w 302"/>
                <a:gd name="T49" fmla="*/ 92 h 464"/>
                <a:gd name="T50" fmla="*/ 285 w 302"/>
                <a:gd name="T51" fmla="*/ 126 h 464"/>
                <a:gd name="T52" fmla="*/ 224 w 302"/>
                <a:gd name="T53" fmla="*/ 126 h 464"/>
                <a:gd name="T54" fmla="*/ 227 w 302"/>
                <a:gd name="T55" fmla="*/ 157 h 464"/>
                <a:gd name="T56" fmla="*/ 275 w 302"/>
                <a:gd name="T57" fmla="*/ 213 h 464"/>
                <a:gd name="T58" fmla="*/ 275 w 302"/>
                <a:gd name="T59" fmla="*/ 225 h 464"/>
                <a:gd name="T60" fmla="*/ 252 w 302"/>
                <a:gd name="T61" fmla="*/ 275 h 464"/>
                <a:gd name="T62" fmla="*/ 236 w 302"/>
                <a:gd name="T63" fmla="*/ 291 h 464"/>
                <a:gd name="T64" fmla="*/ 242 w 302"/>
                <a:gd name="T65" fmla="*/ 305 h 464"/>
                <a:gd name="T66" fmla="*/ 242 w 302"/>
                <a:gd name="T67" fmla="*/ 319 h 464"/>
                <a:gd name="T68" fmla="*/ 257 w 302"/>
                <a:gd name="T69" fmla="*/ 352 h 464"/>
                <a:gd name="T70" fmla="*/ 257 w 302"/>
                <a:gd name="T71" fmla="*/ 367 h 464"/>
                <a:gd name="T72" fmla="*/ 297 w 302"/>
                <a:gd name="T73" fmla="*/ 411 h 464"/>
                <a:gd name="T74" fmla="*/ 302 w 302"/>
                <a:gd name="T75" fmla="*/ 436 h 464"/>
                <a:gd name="T76" fmla="*/ 302 w 302"/>
                <a:gd name="T77" fmla="*/ 461 h 464"/>
                <a:gd name="T78" fmla="*/ 285 w 302"/>
                <a:gd name="T79" fmla="*/ 452 h 464"/>
                <a:gd name="T80" fmla="*/ 236 w 302"/>
                <a:gd name="T81" fmla="*/ 443 h 464"/>
                <a:gd name="T82" fmla="*/ 184 w 302"/>
                <a:gd name="T83" fmla="*/ 436 h 464"/>
                <a:gd name="T84" fmla="*/ 151 w 302"/>
                <a:gd name="T85" fmla="*/ 436 h 464"/>
                <a:gd name="T86" fmla="*/ 112 w 302"/>
                <a:gd name="T87" fmla="*/ 443 h 464"/>
                <a:gd name="T88" fmla="*/ 50 w 302"/>
                <a:gd name="T89" fmla="*/ 433 h 464"/>
                <a:gd name="T90" fmla="*/ 54 w 302"/>
                <a:gd name="T91" fmla="*/ 399 h 464"/>
                <a:gd name="T92" fmla="*/ 50 w 302"/>
                <a:gd name="T93" fmla="*/ 383 h 464"/>
                <a:gd name="T94" fmla="*/ 43 w 302"/>
                <a:gd name="T95" fmla="*/ 374 h 464"/>
                <a:gd name="T96" fmla="*/ 39 w 302"/>
                <a:gd name="T97" fmla="*/ 362 h 464"/>
                <a:gd name="T98" fmla="*/ 39 w 302"/>
                <a:gd name="T99" fmla="*/ 371 h 464"/>
                <a:gd name="T100" fmla="*/ 14 w 302"/>
                <a:gd name="T101" fmla="*/ 342 h 464"/>
                <a:gd name="T102" fmla="*/ 14 w 302"/>
                <a:gd name="T103" fmla="*/ 342 h 464"/>
                <a:gd name="T104" fmla="*/ 8 w 302"/>
                <a:gd name="T105" fmla="*/ 349 h 464"/>
                <a:gd name="T106" fmla="*/ 3 w 302"/>
                <a:gd name="T107" fmla="*/ 337 h 464"/>
                <a:gd name="T108" fmla="*/ 3 w 302"/>
                <a:gd name="T109" fmla="*/ 337 h 464"/>
                <a:gd name="T110" fmla="*/ 3 w 302"/>
                <a:gd name="T111" fmla="*/ 33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" h="464">
                  <a:moveTo>
                    <a:pt x="3" y="337"/>
                  </a:moveTo>
                  <a:lnTo>
                    <a:pt x="12" y="319"/>
                  </a:lnTo>
                  <a:lnTo>
                    <a:pt x="14" y="305"/>
                  </a:lnTo>
                  <a:lnTo>
                    <a:pt x="14" y="291"/>
                  </a:lnTo>
                  <a:lnTo>
                    <a:pt x="33" y="275"/>
                  </a:lnTo>
                  <a:lnTo>
                    <a:pt x="45" y="266"/>
                  </a:lnTo>
                  <a:lnTo>
                    <a:pt x="50" y="257"/>
                  </a:lnTo>
                  <a:lnTo>
                    <a:pt x="54" y="257"/>
                  </a:lnTo>
                  <a:lnTo>
                    <a:pt x="63" y="247"/>
                  </a:lnTo>
                  <a:lnTo>
                    <a:pt x="69" y="250"/>
                  </a:lnTo>
                  <a:lnTo>
                    <a:pt x="81" y="250"/>
                  </a:lnTo>
                  <a:lnTo>
                    <a:pt x="81" y="244"/>
                  </a:lnTo>
                  <a:lnTo>
                    <a:pt x="102" y="257"/>
                  </a:lnTo>
                  <a:lnTo>
                    <a:pt x="102" y="269"/>
                  </a:lnTo>
                  <a:lnTo>
                    <a:pt x="112" y="269"/>
                  </a:lnTo>
                  <a:lnTo>
                    <a:pt x="121" y="259"/>
                  </a:lnTo>
                  <a:lnTo>
                    <a:pt x="121" y="250"/>
                  </a:lnTo>
                  <a:lnTo>
                    <a:pt x="132" y="244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6" y="225"/>
                  </a:lnTo>
                  <a:lnTo>
                    <a:pt x="136" y="216"/>
                  </a:lnTo>
                  <a:lnTo>
                    <a:pt x="145" y="207"/>
                  </a:lnTo>
                  <a:lnTo>
                    <a:pt x="145" y="188"/>
                  </a:lnTo>
                  <a:lnTo>
                    <a:pt x="154" y="185"/>
                  </a:lnTo>
                  <a:lnTo>
                    <a:pt x="154" y="182"/>
                  </a:lnTo>
                  <a:lnTo>
                    <a:pt x="163" y="182"/>
                  </a:lnTo>
                  <a:lnTo>
                    <a:pt x="166" y="177"/>
                  </a:lnTo>
                  <a:lnTo>
                    <a:pt x="172" y="151"/>
                  </a:lnTo>
                  <a:lnTo>
                    <a:pt x="184" y="142"/>
                  </a:lnTo>
                  <a:lnTo>
                    <a:pt x="191" y="124"/>
                  </a:lnTo>
                  <a:lnTo>
                    <a:pt x="194" y="120"/>
                  </a:lnTo>
                  <a:lnTo>
                    <a:pt x="196" y="101"/>
                  </a:lnTo>
                  <a:lnTo>
                    <a:pt x="205" y="83"/>
                  </a:lnTo>
                  <a:lnTo>
                    <a:pt x="215" y="73"/>
                  </a:lnTo>
                  <a:lnTo>
                    <a:pt x="224" y="73"/>
                  </a:lnTo>
                  <a:lnTo>
                    <a:pt x="242" y="62"/>
                  </a:lnTo>
                  <a:lnTo>
                    <a:pt x="242" y="53"/>
                  </a:lnTo>
                  <a:lnTo>
                    <a:pt x="242" y="33"/>
                  </a:lnTo>
                  <a:lnTo>
                    <a:pt x="236" y="30"/>
                  </a:lnTo>
                  <a:lnTo>
                    <a:pt x="224" y="28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36" y="11"/>
                  </a:lnTo>
                  <a:lnTo>
                    <a:pt x="252" y="18"/>
                  </a:lnTo>
                  <a:lnTo>
                    <a:pt x="252" y="39"/>
                  </a:lnTo>
                  <a:lnTo>
                    <a:pt x="257" y="39"/>
                  </a:lnTo>
                  <a:lnTo>
                    <a:pt x="257" y="64"/>
                  </a:lnTo>
                  <a:lnTo>
                    <a:pt x="257" y="73"/>
                  </a:lnTo>
                  <a:lnTo>
                    <a:pt x="257" y="92"/>
                  </a:lnTo>
                  <a:lnTo>
                    <a:pt x="273" y="115"/>
                  </a:lnTo>
                  <a:lnTo>
                    <a:pt x="285" y="126"/>
                  </a:lnTo>
                  <a:lnTo>
                    <a:pt x="245" y="126"/>
                  </a:lnTo>
                  <a:lnTo>
                    <a:pt x="224" y="126"/>
                  </a:lnTo>
                  <a:lnTo>
                    <a:pt x="215" y="142"/>
                  </a:lnTo>
                  <a:lnTo>
                    <a:pt x="227" y="157"/>
                  </a:lnTo>
                  <a:lnTo>
                    <a:pt x="264" y="185"/>
                  </a:lnTo>
                  <a:lnTo>
                    <a:pt x="275" y="213"/>
                  </a:lnTo>
                  <a:lnTo>
                    <a:pt x="281" y="216"/>
                  </a:lnTo>
                  <a:lnTo>
                    <a:pt x="275" y="225"/>
                  </a:lnTo>
                  <a:lnTo>
                    <a:pt x="264" y="239"/>
                  </a:lnTo>
                  <a:lnTo>
                    <a:pt x="252" y="275"/>
                  </a:lnTo>
                  <a:lnTo>
                    <a:pt x="233" y="287"/>
                  </a:lnTo>
                  <a:lnTo>
                    <a:pt x="236" y="291"/>
                  </a:lnTo>
                  <a:lnTo>
                    <a:pt x="242" y="291"/>
                  </a:lnTo>
                  <a:lnTo>
                    <a:pt x="242" y="305"/>
                  </a:lnTo>
                  <a:lnTo>
                    <a:pt x="236" y="312"/>
                  </a:lnTo>
                  <a:lnTo>
                    <a:pt x="242" y="319"/>
                  </a:lnTo>
                  <a:lnTo>
                    <a:pt x="245" y="342"/>
                  </a:lnTo>
                  <a:lnTo>
                    <a:pt x="257" y="352"/>
                  </a:lnTo>
                  <a:lnTo>
                    <a:pt x="264" y="367"/>
                  </a:lnTo>
                  <a:lnTo>
                    <a:pt x="257" y="367"/>
                  </a:lnTo>
                  <a:lnTo>
                    <a:pt x="266" y="381"/>
                  </a:lnTo>
                  <a:lnTo>
                    <a:pt x="297" y="411"/>
                  </a:lnTo>
                  <a:lnTo>
                    <a:pt x="297" y="429"/>
                  </a:lnTo>
                  <a:lnTo>
                    <a:pt x="302" y="436"/>
                  </a:lnTo>
                  <a:lnTo>
                    <a:pt x="297" y="443"/>
                  </a:lnTo>
                  <a:lnTo>
                    <a:pt x="302" y="461"/>
                  </a:lnTo>
                  <a:lnTo>
                    <a:pt x="297" y="464"/>
                  </a:lnTo>
                  <a:lnTo>
                    <a:pt x="285" y="452"/>
                  </a:lnTo>
                  <a:lnTo>
                    <a:pt x="252" y="445"/>
                  </a:lnTo>
                  <a:lnTo>
                    <a:pt x="236" y="443"/>
                  </a:lnTo>
                  <a:lnTo>
                    <a:pt x="191" y="443"/>
                  </a:lnTo>
                  <a:lnTo>
                    <a:pt x="184" y="436"/>
                  </a:lnTo>
                  <a:lnTo>
                    <a:pt x="166" y="436"/>
                  </a:lnTo>
                  <a:lnTo>
                    <a:pt x="151" y="436"/>
                  </a:lnTo>
                  <a:lnTo>
                    <a:pt x="112" y="436"/>
                  </a:lnTo>
                  <a:lnTo>
                    <a:pt x="112" y="443"/>
                  </a:lnTo>
                  <a:lnTo>
                    <a:pt x="59" y="443"/>
                  </a:lnTo>
                  <a:lnTo>
                    <a:pt x="50" y="433"/>
                  </a:lnTo>
                  <a:lnTo>
                    <a:pt x="59" y="404"/>
                  </a:lnTo>
                  <a:lnTo>
                    <a:pt x="54" y="399"/>
                  </a:lnTo>
                  <a:lnTo>
                    <a:pt x="45" y="383"/>
                  </a:lnTo>
                  <a:lnTo>
                    <a:pt x="50" y="383"/>
                  </a:lnTo>
                  <a:lnTo>
                    <a:pt x="45" y="383"/>
                  </a:lnTo>
                  <a:lnTo>
                    <a:pt x="43" y="374"/>
                  </a:lnTo>
                  <a:lnTo>
                    <a:pt x="45" y="371"/>
                  </a:lnTo>
                  <a:lnTo>
                    <a:pt x="39" y="362"/>
                  </a:lnTo>
                  <a:lnTo>
                    <a:pt x="43" y="367"/>
                  </a:lnTo>
                  <a:lnTo>
                    <a:pt x="39" y="371"/>
                  </a:lnTo>
                  <a:lnTo>
                    <a:pt x="21" y="362"/>
                  </a:lnTo>
                  <a:lnTo>
                    <a:pt x="14" y="342"/>
                  </a:lnTo>
                  <a:lnTo>
                    <a:pt x="12" y="340"/>
                  </a:lnTo>
                  <a:lnTo>
                    <a:pt x="14" y="342"/>
                  </a:lnTo>
                  <a:lnTo>
                    <a:pt x="8" y="340"/>
                  </a:lnTo>
                  <a:lnTo>
                    <a:pt x="8" y="349"/>
                  </a:lnTo>
                  <a:lnTo>
                    <a:pt x="0" y="342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3" y="3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D382F95A-0FE1-43E4-9246-48216F538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31" y="4827413"/>
              <a:ext cx="474532" cy="326879"/>
            </a:xfrm>
            <a:custGeom>
              <a:avLst/>
              <a:gdLst>
                <a:gd name="T0" fmla="*/ 232 w 511"/>
                <a:gd name="T1" fmla="*/ 253 h 352"/>
                <a:gd name="T2" fmla="*/ 192 w 511"/>
                <a:gd name="T3" fmla="*/ 238 h 352"/>
                <a:gd name="T4" fmla="*/ 168 w 511"/>
                <a:gd name="T5" fmla="*/ 269 h 352"/>
                <a:gd name="T6" fmla="*/ 168 w 511"/>
                <a:gd name="T7" fmla="*/ 285 h 352"/>
                <a:gd name="T8" fmla="*/ 159 w 511"/>
                <a:gd name="T9" fmla="*/ 296 h 352"/>
                <a:gd name="T10" fmla="*/ 145 w 511"/>
                <a:gd name="T11" fmla="*/ 299 h 352"/>
                <a:gd name="T12" fmla="*/ 131 w 511"/>
                <a:gd name="T13" fmla="*/ 299 h 352"/>
                <a:gd name="T14" fmla="*/ 114 w 511"/>
                <a:gd name="T15" fmla="*/ 299 h 352"/>
                <a:gd name="T16" fmla="*/ 80 w 511"/>
                <a:gd name="T17" fmla="*/ 319 h 352"/>
                <a:gd name="T18" fmla="*/ 68 w 511"/>
                <a:gd name="T19" fmla="*/ 352 h 352"/>
                <a:gd name="T20" fmla="*/ 63 w 511"/>
                <a:gd name="T21" fmla="*/ 328 h 352"/>
                <a:gd name="T22" fmla="*/ 23 w 511"/>
                <a:gd name="T23" fmla="*/ 285 h 352"/>
                <a:gd name="T24" fmla="*/ 23 w 511"/>
                <a:gd name="T25" fmla="*/ 269 h 352"/>
                <a:gd name="T26" fmla="*/ 9 w 511"/>
                <a:gd name="T27" fmla="*/ 235 h 352"/>
                <a:gd name="T28" fmla="*/ 9 w 511"/>
                <a:gd name="T29" fmla="*/ 223 h 352"/>
                <a:gd name="T30" fmla="*/ 2 w 511"/>
                <a:gd name="T31" fmla="*/ 207 h 352"/>
                <a:gd name="T32" fmla="*/ 17 w 511"/>
                <a:gd name="T33" fmla="*/ 191 h 352"/>
                <a:gd name="T34" fmla="*/ 41 w 511"/>
                <a:gd name="T35" fmla="*/ 142 h 352"/>
                <a:gd name="T36" fmla="*/ 77 w 511"/>
                <a:gd name="T37" fmla="*/ 136 h 352"/>
                <a:gd name="T38" fmla="*/ 84 w 511"/>
                <a:gd name="T39" fmla="*/ 133 h 352"/>
                <a:gd name="T40" fmla="*/ 122 w 511"/>
                <a:gd name="T41" fmla="*/ 124 h 352"/>
                <a:gd name="T42" fmla="*/ 183 w 511"/>
                <a:gd name="T43" fmla="*/ 99 h 352"/>
                <a:gd name="T44" fmla="*/ 180 w 511"/>
                <a:gd name="T45" fmla="*/ 83 h 352"/>
                <a:gd name="T46" fmla="*/ 220 w 511"/>
                <a:gd name="T47" fmla="*/ 74 h 352"/>
                <a:gd name="T48" fmla="*/ 237 w 511"/>
                <a:gd name="T49" fmla="*/ 71 h 352"/>
                <a:gd name="T50" fmla="*/ 267 w 511"/>
                <a:gd name="T51" fmla="*/ 44 h 352"/>
                <a:gd name="T52" fmla="*/ 279 w 511"/>
                <a:gd name="T53" fmla="*/ 37 h 352"/>
                <a:gd name="T54" fmla="*/ 283 w 511"/>
                <a:gd name="T55" fmla="*/ 19 h 352"/>
                <a:gd name="T56" fmla="*/ 331 w 511"/>
                <a:gd name="T57" fmla="*/ 7 h 352"/>
                <a:gd name="T58" fmla="*/ 361 w 511"/>
                <a:gd name="T59" fmla="*/ 50 h 352"/>
                <a:gd name="T60" fmla="*/ 358 w 511"/>
                <a:gd name="T61" fmla="*/ 74 h 352"/>
                <a:gd name="T62" fmla="*/ 358 w 511"/>
                <a:gd name="T63" fmla="*/ 83 h 352"/>
                <a:gd name="T64" fmla="*/ 382 w 511"/>
                <a:gd name="T65" fmla="*/ 94 h 352"/>
                <a:gd name="T66" fmla="*/ 382 w 511"/>
                <a:gd name="T67" fmla="*/ 103 h 352"/>
                <a:gd name="T68" fmla="*/ 403 w 511"/>
                <a:gd name="T69" fmla="*/ 115 h 352"/>
                <a:gd name="T70" fmla="*/ 424 w 511"/>
                <a:gd name="T71" fmla="*/ 131 h 352"/>
                <a:gd name="T72" fmla="*/ 422 w 511"/>
                <a:gd name="T73" fmla="*/ 142 h 352"/>
                <a:gd name="T74" fmla="*/ 452 w 511"/>
                <a:gd name="T75" fmla="*/ 164 h 352"/>
                <a:gd name="T76" fmla="*/ 469 w 511"/>
                <a:gd name="T77" fmla="*/ 176 h 352"/>
                <a:gd name="T78" fmla="*/ 473 w 511"/>
                <a:gd name="T79" fmla="*/ 195 h 352"/>
                <a:gd name="T80" fmla="*/ 485 w 511"/>
                <a:gd name="T81" fmla="*/ 204 h 352"/>
                <a:gd name="T82" fmla="*/ 503 w 511"/>
                <a:gd name="T83" fmla="*/ 223 h 352"/>
                <a:gd name="T84" fmla="*/ 511 w 511"/>
                <a:gd name="T85" fmla="*/ 244 h 352"/>
                <a:gd name="T86" fmla="*/ 485 w 511"/>
                <a:gd name="T87" fmla="*/ 244 h 352"/>
                <a:gd name="T88" fmla="*/ 473 w 511"/>
                <a:gd name="T89" fmla="*/ 244 h 352"/>
                <a:gd name="T90" fmla="*/ 452 w 511"/>
                <a:gd name="T91" fmla="*/ 235 h 352"/>
                <a:gd name="T92" fmla="*/ 431 w 511"/>
                <a:gd name="T93" fmla="*/ 230 h 352"/>
                <a:gd name="T94" fmla="*/ 403 w 511"/>
                <a:gd name="T95" fmla="*/ 248 h 352"/>
                <a:gd name="T96" fmla="*/ 391 w 511"/>
                <a:gd name="T97" fmla="*/ 244 h 352"/>
                <a:gd name="T98" fmla="*/ 352 w 511"/>
                <a:gd name="T99" fmla="*/ 260 h 352"/>
                <a:gd name="T100" fmla="*/ 321 w 511"/>
                <a:gd name="T101" fmla="*/ 266 h 352"/>
                <a:gd name="T102" fmla="*/ 319 w 511"/>
                <a:gd name="T103" fmla="*/ 276 h 352"/>
                <a:gd name="T104" fmla="*/ 288 w 511"/>
                <a:gd name="T105" fmla="*/ 276 h 352"/>
                <a:gd name="T106" fmla="*/ 258 w 511"/>
                <a:gd name="T107" fmla="*/ 266 h 352"/>
                <a:gd name="T108" fmla="*/ 237 w 511"/>
                <a:gd name="T109" fmla="*/ 260 h 352"/>
                <a:gd name="T110" fmla="*/ 237 w 511"/>
                <a:gd name="T111" fmla="*/ 260 h 352"/>
                <a:gd name="T112" fmla="*/ 237 w 511"/>
                <a:gd name="T113" fmla="*/ 26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1" h="352">
                  <a:moveTo>
                    <a:pt x="237" y="260"/>
                  </a:moveTo>
                  <a:lnTo>
                    <a:pt x="232" y="253"/>
                  </a:lnTo>
                  <a:lnTo>
                    <a:pt x="211" y="238"/>
                  </a:lnTo>
                  <a:lnTo>
                    <a:pt x="192" y="238"/>
                  </a:lnTo>
                  <a:lnTo>
                    <a:pt x="180" y="248"/>
                  </a:lnTo>
                  <a:lnTo>
                    <a:pt x="168" y="269"/>
                  </a:lnTo>
                  <a:lnTo>
                    <a:pt x="161" y="269"/>
                  </a:lnTo>
                  <a:lnTo>
                    <a:pt x="168" y="285"/>
                  </a:lnTo>
                  <a:lnTo>
                    <a:pt x="161" y="306"/>
                  </a:lnTo>
                  <a:lnTo>
                    <a:pt x="159" y="296"/>
                  </a:lnTo>
                  <a:lnTo>
                    <a:pt x="145" y="306"/>
                  </a:lnTo>
                  <a:lnTo>
                    <a:pt x="145" y="299"/>
                  </a:lnTo>
                  <a:lnTo>
                    <a:pt x="131" y="299"/>
                  </a:lnTo>
                  <a:lnTo>
                    <a:pt x="131" y="299"/>
                  </a:lnTo>
                  <a:lnTo>
                    <a:pt x="120" y="296"/>
                  </a:lnTo>
                  <a:lnTo>
                    <a:pt x="114" y="299"/>
                  </a:lnTo>
                  <a:lnTo>
                    <a:pt x="84" y="299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68" y="352"/>
                  </a:lnTo>
                  <a:lnTo>
                    <a:pt x="63" y="347"/>
                  </a:lnTo>
                  <a:lnTo>
                    <a:pt x="63" y="328"/>
                  </a:lnTo>
                  <a:lnTo>
                    <a:pt x="33" y="296"/>
                  </a:lnTo>
                  <a:lnTo>
                    <a:pt x="23" y="285"/>
                  </a:lnTo>
                  <a:lnTo>
                    <a:pt x="30" y="285"/>
                  </a:lnTo>
                  <a:lnTo>
                    <a:pt x="23" y="269"/>
                  </a:lnTo>
                  <a:lnTo>
                    <a:pt x="11" y="260"/>
                  </a:lnTo>
                  <a:lnTo>
                    <a:pt x="9" y="235"/>
                  </a:lnTo>
                  <a:lnTo>
                    <a:pt x="2" y="230"/>
                  </a:lnTo>
                  <a:lnTo>
                    <a:pt x="9" y="223"/>
                  </a:lnTo>
                  <a:lnTo>
                    <a:pt x="9" y="207"/>
                  </a:lnTo>
                  <a:lnTo>
                    <a:pt x="2" y="207"/>
                  </a:lnTo>
                  <a:lnTo>
                    <a:pt x="0" y="204"/>
                  </a:lnTo>
                  <a:lnTo>
                    <a:pt x="17" y="191"/>
                  </a:lnTo>
                  <a:lnTo>
                    <a:pt x="30" y="154"/>
                  </a:lnTo>
                  <a:lnTo>
                    <a:pt x="41" y="142"/>
                  </a:lnTo>
                  <a:lnTo>
                    <a:pt x="59" y="142"/>
                  </a:lnTo>
                  <a:lnTo>
                    <a:pt x="77" y="136"/>
                  </a:lnTo>
                  <a:lnTo>
                    <a:pt x="84" y="131"/>
                  </a:lnTo>
                  <a:lnTo>
                    <a:pt x="84" y="133"/>
                  </a:lnTo>
                  <a:lnTo>
                    <a:pt x="93" y="142"/>
                  </a:lnTo>
                  <a:lnTo>
                    <a:pt x="122" y="124"/>
                  </a:lnTo>
                  <a:lnTo>
                    <a:pt x="161" y="121"/>
                  </a:lnTo>
                  <a:lnTo>
                    <a:pt x="183" y="99"/>
                  </a:lnTo>
                  <a:lnTo>
                    <a:pt x="174" y="89"/>
                  </a:lnTo>
                  <a:lnTo>
                    <a:pt x="180" y="83"/>
                  </a:lnTo>
                  <a:lnTo>
                    <a:pt x="213" y="81"/>
                  </a:lnTo>
                  <a:lnTo>
                    <a:pt x="220" y="74"/>
                  </a:lnTo>
                  <a:lnTo>
                    <a:pt x="232" y="81"/>
                  </a:lnTo>
                  <a:lnTo>
                    <a:pt x="237" y="71"/>
                  </a:lnTo>
                  <a:lnTo>
                    <a:pt x="250" y="69"/>
                  </a:lnTo>
                  <a:lnTo>
                    <a:pt x="267" y="44"/>
                  </a:lnTo>
                  <a:lnTo>
                    <a:pt x="271" y="44"/>
                  </a:lnTo>
                  <a:lnTo>
                    <a:pt x="279" y="37"/>
                  </a:lnTo>
                  <a:lnTo>
                    <a:pt x="283" y="32"/>
                  </a:lnTo>
                  <a:lnTo>
                    <a:pt x="283" y="19"/>
                  </a:lnTo>
                  <a:lnTo>
                    <a:pt x="313" y="0"/>
                  </a:lnTo>
                  <a:lnTo>
                    <a:pt x="331" y="7"/>
                  </a:lnTo>
                  <a:lnTo>
                    <a:pt x="349" y="22"/>
                  </a:lnTo>
                  <a:lnTo>
                    <a:pt x="361" y="50"/>
                  </a:lnTo>
                  <a:lnTo>
                    <a:pt x="361" y="71"/>
                  </a:lnTo>
                  <a:lnTo>
                    <a:pt x="358" y="74"/>
                  </a:lnTo>
                  <a:lnTo>
                    <a:pt x="352" y="81"/>
                  </a:lnTo>
                  <a:lnTo>
                    <a:pt x="358" y="83"/>
                  </a:lnTo>
                  <a:lnTo>
                    <a:pt x="358" y="94"/>
                  </a:lnTo>
                  <a:lnTo>
                    <a:pt x="382" y="94"/>
                  </a:lnTo>
                  <a:lnTo>
                    <a:pt x="389" y="99"/>
                  </a:lnTo>
                  <a:lnTo>
                    <a:pt x="382" y="103"/>
                  </a:lnTo>
                  <a:lnTo>
                    <a:pt x="382" y="112"/>
                  </a:lnTo>
                  <a:lnTo>
                    <a:pt x="403" y="115"/>
                  </a:lnTo>
                  <a:lnTo>
                    <a:pt x="419" y="131"/>
                  </a:lnTo>
                  <a:lnTo>
                    <a:pt x="424" y="131"/>
                  </a:lnTo>
                  <a:lnTo>
                    <a:pt x="424" y="136"/>
                  </a:lnTo>
                  <a:lnTo>
                    <a:pt x="422" y="142"/>
                  </a:lnTo>
                  <a:lnTo>
                    <a:pt x="422" y="142"/>
                  </a:lnTo>
                  <a:lnTo>
                    <a:pt x="452" y="164"/>
                  </a:lnTo>
                  <a:lnTo>
                    <a:pt x="455" y="168"/>
                  </a:lnTo>
                  <a:lnTo>
                    <a:pt x="469" y="176"/>
                  </a:lnTo>
                  <a:lnTo>
                    <a:pt x="463" y="186"/>
                  </a:lnTo>
                  <a:lnTo>
                    <a:pt x="473" y="195"/>
                  </a:lnTo>
                  <a:lnTo>
                    <a:pt x="469" y="198"/>
                  </a:lnTo>
                  <a:lnTo>
                    <a:pt x="485" y="204"/>
                  </a:lnTo>
                  <a:lnTo>
                    <a:pt x="499" y="214"/>
                  </a:lnTo>
                  <a:lnTo>
                    <a:pt x="503" y="223"/>
                  </a:lnTo>
                  <a:lnTo>
                    <a:pt x="503" y="230"/>
                  </a:lnTo>
                  <a:lnTo>
                    <a:pt x="511" y="244"/>
                  </a:lnTo>
                  <a:lnTo>
                    <a:pt x="494" y="235"/>
                  </a:lnTo>
                  <a:lnTo>
                    <a:pt x="485" y="244"/>
                  </a:lnTo>
                  <a:lnTo>
                    <a:pt x="482" y="238"/>
                  </a:lnTo>
                  <a:lnTo>
                    <a:pt x="473" y="244"/>
                  </a:lnTo>
                  <a:lnTo>
                    <a:pt x="461" y="235"/>
                  </a:lnTo>
                  <a:lnTo>
                    <a:pt x="452" y="235"/>
                  </a:lnTo>
                  <a:lnTo>
                    <a:pt x="433" y="230"/>
                  </a:lnTo>
                  <a:lnTo>
                    <a:pt x="431" y="230"/>
                  </a:lnTo>
                  <a:lnTo>
                    <a:pt x="424" y="244"/>
                  </a:lnTo>
                  <a:lnTo>
                    <a:pt x="403" y="248"/>
                  </a:lnTo>
                  <a:lnTo>
                    <a:pt x="391" y="238"/>
                  </a:lnTo>
                  <a:lnTo>
                    <a:pt x="391" y="244"/>
                  </a:lnTo>
                  <a:lnTo>
                    <a:pt x="358" y="257"/>
                  </a:lnTo>
                  <a:lnTo>
                    <a:pt x="352" y="260"/>
                  </a:lnTo>
                  <a:lnTo>
                    <a:pt x="331" y="253"/>
                  </a:lnTo>
                  <a:lnTo>
                    <a:pt x="321" y="266"/>
                  </a:lnTo>
                  <a:lnTo>
                    <a:pt x="319" y="266"/>
                  </a:lnTo>
                  <a:lnTo>
                    <a:pt x="319" y="276"/>
                  </a:lnTo>
                  <a:lnTo>
                    <a:pt x="309" y="278"/>
                  </a:lnTo>
                  <a:lnTo>
                    <a:pt x="288" y="276"/>
                  </a:lnTo>
                  <a:lnTo>
                    <a:pt x="267" y="276"/>
                  </a:lnTo>
                  <a:lnTo>
                    <a:pt x="258" y="266"/>
                  </a:lnTo>
                  <a:lnTo>
                    <a:pt x="241" y="269"/>
                  </a:lnTo>
                  <a:lnTo>
                    <a:pt x="237" y="260"/>
                  </a:lnTo>
                  <a:lnTo>
                    <a:pt x="237" y="260"/>
                  </a:lnTo>
                  <a:lnTo>
                    <a:pt x="237" y="260"/>
                  </a:lnTo>
                  <a:lnTo>
                    <a:pt x="237" y="260"/>
                  </a:lnTo>
                  <a:lnTo>
                    <a:pt x="237" y="2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3DE0369C-2249-481B-A4E9-9BEB96F26A33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4185" y="4759622"/>
              <a:ext cx="58504" cy="72433"/>
            </a:xfrm>
            <a:custGeom>
              <a:avLst/>
              <a:gdLst>
                <a:gd name="T0" fmla="*/ 42 w 63"/>
                <a:gd name="T1" fmla="*/ 72 h 78"/>
                <a:gd name="T2" fmla="*/ 32 w 63"/>
                <a:gd name="T3" fmla="*/ 69 h 78"/>
                <a:gd name="T4" fmla="*/ 8 w 63"/>
                <a:gd name="T5" fmla="*/ 78 h 78"/>
                <a:gd name="T6" fmla="*/ 0 w 63"/>
                <a:gd name="T7" fmla="*/ 72 h 78"/>
                <a:gd name="T8" fmla="*/ 0 w 63"/>
                <a:gd name="T9" fmla="*/ 53 h 78"/>
                <a:gd name="T10" fmla="*/ 0 w 63"/>
                <a:gd name="T11" fmla="*/ 41 h 78"/>
                <a:gd name="T12" fmla="*/ 20 w 63"/>
                <a:gd name="T13" fmla="*/ 15 h 78"/>
                <a:gd name="T14" fmla="*/ 24 w 63"/>
                <a:gd name="T15" fmla="*/ 10 h 78"/>
                <a:gd name="T16" fmla="*/ 32 w 63"/>
                <a:gd name="T17" fmla="*/ 19 h 78"/>
                <a:gd name="T18" fmla="*/ 39 w 63"/>
                <a:gd name="T19" fmla="*/ 15 h 78"/>
                <a:gd name="T20" fmla="*/ 39 w 63"/>
                <a:gd name="T21" fmla="*/ 10 h 78"/>
                <a:gd name="T22" fmla="*/ 51 w 63"/>
                <a:gd name="T23" fmla="*/ 0 h 78"/>
                <a:gd name="T24" fmla="*/ 60 w 63"/>
                <a:gd name="T25" fmla="*/ 15 h 78"/>
                <a:gd name="T26" fmla="*/ 63 w 63"/>
                <a:gd name="T27" fmla="*/ 32 h 78"/>
                <a:gd name="T28" fmla="*/ 44 w 63"/>
                <a:gd name="T29" fmla="*/ 41 h 78"/>
                <a:gd name="T30" fmla="*/ 39 w 63"/>
                <a:gd name="T31" fmla="*/ 41 h 78"/>
                <a:gd name="T32" fmla="*/ 32 w 63"/>
                <a:gd name="T33" fmla="*/ 50 h 78"/>
                <a:gd name="T34" fmla="*/ 24 w 63"/>
                <a:gd name="T35" fmla="*/ 50 h 78"/>
                <a:gd name="T36" fmla="*/ 30 w 63"/>
                <a:gd name="T37" fmla="*/ 53 h 78"/>
                <a:gd name="T38" fmla="*/ 42 w 63"/>
                <a:gd name="T39" fmla="*/ 50 h 78"/>
                <a:gd name="T40" fmla="*/ 51 w 63"/>
                <a:gd name="T41" fmla="*/ 50 h 78"/>
                <a:gd name="T42" fmla="*/ 53 w 63"/>
                <a:gd name="T43" fmla="*/ 53 h 78"/>
                <a:gd name="T44" fmla="*/ 42 w 63"/>
                <a:gd name="T45" fmla="*/ 72 h 78"/>
                <a:gd name="T46" fmla="*/ 42 w 63"/>
                <a:gd name="T47" fmla="*/ 72 h 78"/>
                <a:gd name="T48" fmla="*/ 42 w 63"/>
                <a:gd name="T49" fmla="*/ 72 h 78"/>
                <a:gd name="T50" fmla="*/ 42 w 63"/>
                <a:gd name="T51" fmla="*/ 72 h 78"/>
                <a:gd name="T52" fmla="*/ 42 w 63"/>
                <a:gd name="T53" fmla="*/ 7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78">
                  <a:moveTo>
                    <a:pt x="42" y="72"/>
                  </a:moveTo>
                  <a:lnTo>
                    <a:pt x="32" y="69"/>
                  </a:lnTo>
                  <a:lnTo>
                    <a:pt x="8" y="78"/>
                  </a:lnTo>
                  <a:lnTo>
                    <a:pt x="0" y="72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20" y="15"/>
                  </a:lnTo>
                  <a:lnTo>
                    <a:pt x="24" y="10"/>
                  </a:lnTo>
                  <a:lnTo>
                    <a:pt x="32" y="19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51" y="0"/>
                  </a:lnTo>
                  <a:lnTo>
                    <a:pt x="60" y="15"/>
                  </a:lnTo>
                  <a:lnTo>
                    <a:pt x="63" y="32"/>
                  </a:lnTo>
                  <a:lnTo>
                    <a:pt x="44" y="41"/>
                  </a:lnTo>
                  <a:lnTo>
                    <a:pt x="39" y="41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30" y="53"/>
                  </a:lnTo>
                  <a:lnTo>
                    <a:pt x="42" y="50"/>
                  </a:lnTo>
                  <a:lnTo>
                    <a:pt x="51" y="50"/>
                  </a:lnTo>
                  <a:lnTo>
                    <a:pt x="53" y="53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B4A26EE5-51C9-4C7B-B074-5B4E4762368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02000" y="4015787"/>
              <a:ext cx="441101" cy="388169"/>
            </a:xfrm>
            <a:custGeom>
              <a:avLst/>
              <a:gdLst>
                <a:gd name="T0" fmla="*/ 263 w 475"/>
                <a:gd name="T1" fmla="*/ 418 h 418"/>
                <a:gd name="T2" fmla="*/ 263 w 475"/>
                <a:gd name="T3" fmla="*/ 408 h 418"/>
                <a:gd name="T4" fmla="*/ 9 w 475"/>
                <a:gd name="T5" fmla="*/ 418 h 418"/>
                <a:gd name="T6" fmla="*/ 9 w 475"/>
                <a:gd name="T7" fmla="*/ 107 h 418"/>
                <a:gd name="T8" fmla="*/ 9 w 475"/>
                <a:gd name="T9" fmla="*/ 37 h 418"/>
                <a:gd name="T10" fmla="*/ 17 w 475"/>
                <a:gd name="T11" fmla="*/ 0 h 418"/>
                <a:gd name="T12" fmla="*/ 21 w 475"/>
                <a:gd name="T13" fmla="*/ 6 h 418"/>
                <a:gd name="T14" fmla="*/ 99 w 475"/>
                <a:gd name="T15" fmla="*/ 12 h 418"/>
                <a:gd name="T16" fmla="*/ 111 w 475"/>
                <a:gd name="T17" fmla="*/ 22 h 418"/>
                <a:gd name="T18" fmla="*/ 126 w 475"/>
                <a:gd name="T19" fmla="*/ 26 h 418"/>
                <a:gd name="T20" fmla="*/ 168 w 475"/>
                <a:gd name="T21" fmla="*/ 35 h 418"/>
                <a:gd name="T22" fmla="*/ 208 w 475"/>
                <a:gd name="T23" fmla="*/ 12 h 418"/>
                <a:gd name="T24" fmla="*/ 217 w 475"/>
                <a:gd name="T25" fmla="*/ 17 h 418"/>
                <a:gd name="T26" fmla="*/ 227 w 475"/>
                <a:gd name="T27" fmla="*/ 6 h 418"/>
                <a:gd name="T28" fmla="*/ 229 w 475"/>
                <a:gd name="T29" fmla="*/ 12 h 418"/>
                <a:gd name="T30" fmla="*/ 250 w 475"/>
                <a:gd name="T31" fmla="*/ 6 h 418"/>
                <a:gd name="T32" fmla="*/ 269 w 475"/>
                <a:gd name="T33" fmla="*/ 6 h 418"/>
                <a:gd name="T34" fmla="*/ 293 w 475"/>
                <a:gd name="T35" fmla="*/ 17 h 418"/>
                <a:gd name="T36" fmla="*/ 277 w 475"/>
                <a:gd name="T37" fmla="*/ 17 h 418"/>
                <a:gd name="T38" fmla="*/ 286 w 475"/>
                <a:gd name="T39" fmla="*/ 17 h 418"/>
                <a:gd name="T40" fmla="*/ 299 w 475"/>
                <a:gd name="T41" fmla="*/ 22 h 418"/>
                <a:gd name="T42" fmla="*/ 311 w 475"/>
                <a:gd name="T43" fmla="*/ 26 h 418"/>
                <a:gd name="T44" fmla="*/ 329 w 475"/>
                <a:gd name="T45" fmla="*/ 26 h 418"/>
                <a:gd name="T46" fmla="*/ 352 w 475"/>
                <a:gd name="T47" fmla="*/ 22 h 418"/>
                <a:gd name="T48" fmla="*/ 378 w 475"/>
                <a:gd name="T49" fmla="*/ 17 h 418"/>
                <a:gd name="T50" fmla="*/ 392 w 475"/>
                <a:gd name="T51" fmla="*/ 100 h 418"/>
                <a:gd name="T52" fmla="*/ 380 w 475"/>
                <a:gd name="T53" fmla="*/ 147 h 418"/>
                <a:gd name="T54" fmla="*/ 371 w 475"/>
                <a:gd name="T55" fmla="*/ 172 h 418"/>
                <a:gd name="T56" fmla="*/ 332 w 475"/>
                <a:gd name="T57" fmla="*/ 138 h 418"/>
                <a:gd name="T58" fmla="*/ 317 w 475"/>
                <a:gd name="T59" fmla="*/ 96 h 418"/>
                <a:gd name="T60" fmla="*/ 299 w 475"/>
                <a:gd name="T61" fmla="*/ 94 h 418"/>
                <a:gd name="T62" fmla="*/ 311 w 475"/>
                <a:gd name="T63" fmla="*/ 125 h 418"/>
                <a:gd name="T64" fmla="*/ 347 w 475"/>
                <a:gd name="T65" fmla="*/ 162 h 418"/>
                <a:gd name="T66" fmla="*/ 341 w 475"/>
                <a:gd name="T67" fmla="*/ 168 h 418"/>
                <a:gd name="T68" fmla="*/ 359 w 475"/>
                <a:gd name="T69" fmla="*/ 193 h 418"/>
                <a:gd name="T70" fmla="*/ 362 w 475"/>
                <a:gd name="T71" fmla="*/ 219 h 418"/>
                <a:gd name="T72" fmla="*/ 407 w 475"/>
                <a:gd name="T73" fmla="*/ 311 h 418"/>
                <a:gd name="T74" fmla="*/ 423 w 475"/>
                <a:gd name="T75" fmla="*/ 337 h 418"/>
                <a:gd name="T76" fmla="*/ 428 w 475"/>
                <a:gd name="T77" fmla="*/ 378 h 418"/>
                <a:gd name="T78" fmla="*/ 449 w 475"/>
                <a:gd name="T79" fmla="*/ 390 h 418"/>
                <a:gd name="T80" fmla="*/ 475 w 475"/>
                <a:gd name="T81" fmla="*/ 418 h 418"/>
                <a:gd name="T82" fmla="*/ 475 w 475"/>
                <a:gd name="T83" fmla="*/ 418 h 418"/>
                <a:gd name="T84" fmla="*/ 475 w 475"/>
                <a:gd name="T8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5" h="418">
                  <a:moveTo>
                    <a:pt x="475" y="418"/>
                  </a:moveTo>
                  <a:lnTo>
                    <a:pt x="263" y="418"/>
                  </a:lnTo>
                  <a:lnTo>
                    <a:pt x="269" y="415"/>
                  </a:lnTo>
                  <a:lnTo>
                    <a:pt x="263" y="408"/>
                  </a:lnTo>
                  <a:lnTo>
                    <a:pt x="257" y="418"/>
                  </a:lnTo>
                  <a:lnTo>
                    <a:pt x="9" y="418"/>
                  </a:lnTo>
                  <a:lnTo>
                    <a:pt x="9" y="177"/>
                  </a:lnTo>
                  <a:lnTo>
                    <a:pt x="9" y="107"/>
                  </a:lnTo>
                  <a:lnTo>
                    <a:pt x="0" y="66"/>
                  </a:lnTo>
                  <a:lnTo>
                    <a:pt x="9" y="37"/>
                  </a:lnTo>
                  <a:lnTo>
                    <a:pt x="5" y="12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1" y="6"/>
                  </a:lnTo>
                  <a:lnTo>
                    <a:pt x="48" y="0"/>
                  </a:lnTo>
                  <a:lnTo>
                    <a:pt x="99" y="12"/>
                  </a:lnTo>
                  <a:lnTo>
                    <a:pt x="106" y="17"/>
                  </a:lnTo>
                  <a:lnTo>
                    <a:pt x="111" y="22"/>
                  </a:lnTo>
                  <a:lnTo>
                    <a:pt x="121" y="17"/>
                  </a:lnTo>
                  <a:lnTo>
                    <a:pt x="126" y="26"/>
                  </a:lnTo>
                  <a:lnTo>
                    <a:pt x="142" y="26"/>
                  </a:lnTo>
                  <a:lnTo>
                    <a:pt x="168" y="35"/>
                  </a:lnTo>
                  <a:lnTo>
                    <a:pt x="187" y="31"/>
                  </a:lnTo>
                  <a:lnTo>
                    <a:pt x="208" y="12"/>
                  </a:lnTo>
                  <a:lnTo>
                    <a:pt x="211" y="17"/>
                  </a:lnTo>
                  <a:lnTo>
                    <a:pt x="217" y="17"/>
                  </a:lnTo>
                  <a:lnTo>
                    <a:pt x="220" y="3"/>
                  </a:lnTo>
                  <a:lnTo>
                    <a:pt x="227" y="6"/>
                  </a:lnTo>
                  <a:lnTo>
                    <a:pt x="248" y="3"/>
                  </a:lnTo>
                  <a:lnTo>
                    <a:pt x="229" y="12"/>
                  </a:lnTo>
                  <a:lnTo>
                    <a:pt x="241" y="6"/>
                  </a:lnTo>
                  <a:lnTo>
                    <a:pt x="250" y="6"/>
                  </a:lnTo>
                  <a:lnTo>
                    <a:pt x="248" y="3"/>
                  </a:lnTo>
                  <a:lnTo>
                    <a:pt x="269" y="6"/>
                  </a:lnTo>
                  <a:lnTo>
                    <a:pt x="281" y="3"/>
                  </a:lnTo>
                  <a:lnTo>
                    <a:pt x="293" y="17"/>
                  </a:lnTo>
                  <a:lnTo>
                    <a:pt x="281" y="3"/>
                  </a:lnTo>
                  <a:lnTo>
                    <a:pt x="277" y="17"/>
                  </a:lnTo>
                  <a:lnTo>
                    <a:pt x="281" y="22"/>
                  </a:lnTo>
                  <a:lnTo>
                    <a:pt x="286" y="17"/>
                  </a:lnTo>
                  <a:lnTo>
                    <a:pt x="290" y="26"/>
                  </a:lnTo>
                  <a:lnTo>
                    <a:pt x="299" y="22"/>
                  </a:lnTo>
                  <a:lnTo>
                    <a:pt x="293" y="17"/>
                  </a:lnTo>
                  <a:lnTo>
                    <a:pt x="311" y="26"/>
                  </a:lnTo>
                  <a:lnTo>
                    <a:pt x="329" y="22"/>
                  </a:lnTo>
                  <a:lnTo>
                    <a:pt x="329" y="26"/>
                  </a:lnTo>
                  <a:lnTo>
                    <a:pt x="341" y="22"/>
                  </a:lnTo>
                  <a:lnTo>
                    <a:pt x="352" y="22"/>
                  </a:lnTo>
                  <a:lnTo>
                    <a:pt x="371" y="12"/>
                  </a:lnTo>
                  <a:lnTo>
                    <a:pt x="378" y="17"/>
                  </a:lnTo>
                  <a:lnTo>
                    <a:pt x="399" y="96"/>
                  </a:lnTo>
                  <a:lnTo>
                    <a:pt x="392" y="100"/>
                  </a:lnTo>
                  <a:lnTo>
                    <a:pt x="390" y="128"/>
                  </a:lnTo>
                  <a:lnTo>
                    <a:pt x="380" y="147"/>
                  </a:lnTo>
                  <a:lnTo>
                    <a:pt x="380" y="158"/>
                  </a:lnTo>
                  <a:lnTo>
                    <a:pt x="371" y="172"/>
                  </a:lnTo>
                  <a:lnTo>
                    <a:pt x="352" y="158"/>
                  </a:lnTo>
                  <a:lnTo>
                    <a:pt x="332" y="138"/>
                  </a:lnTo>
                  <a:lnTo>
                    <a:pt x="332" y="116"/>
                  </a:lnTo>
                  <a:lnTo>
                    <a:pt x="317" y="96"/>
                  </a:lnTo>
                  <a:lnTo>
                    <a:pt x="307" y="68"/>
                  </a:lnTo>
                  <a:lnTo>
                    <a:pt x="299" y="94"/>
                  </a:lnTo>
                  <a:lnTo>
                    <a:pt x="307" y="100"/>
                  </a:lnTo>
                  <a:lnTo>
                    <a:pt x="311" y="125"/>
                  </a:lnTo>
                  <a:lnTo>
                    <a:pt x="329" y="149"/>
                  </a:lnTo>
                  <a:lnTo>
                    <a:pt x="347" y="162"/>
                  </a:lnTo>
                  <a:lnTo>
                    <a:pt x="347" y="168"/>
                  </a:lnTo>
                  <a:lnTo>
                    <a:pt x="341" y="168"/>
                  </a:lnTo>
                  <a:lnTo>
                    <a:pt x="341" y="177"/>
                  </a:lnTo>
                  <a:lnTo>
                    <a:pt x="359" y="193"/>
                  </a:lnTo>
                  <a:lnTo>
                    <a:pt x="362" y="209"/>
                  </a:lnTo>
                  <a:lnTo>
                    <a:pt x="362" y="219"/>
                  </a:lnTo>
                  <a:lnTo>
                    <a:pt x="383" y="262"/>
                  </a:lnTo>
                  <a:lnTo>
                    <a:pt x="407" y="311"/>
                  </a:lnTo>
                  <a:lnTo>
                    <a:pt x="438" y="337"/>
                  </a:lnTo>
                  <a:lnTo>
                    <a:pt x="423" y="337"/>
                  </a:lnTo>
                  <a:lnTo>
                    <a:pt x="423" y="355"/>
                  </a:lnTo>
                  <a:lnTo>
                    <a:pt x="428" y="378"/>
                  </a:lnTo>
                  <a:lnTo>
                    <a:pt x="438" y="387"/>
                  </a:lnTo>
                  <a:lnTo>
                    <a:pt x="449" y="390"/>
                  </a:lnTo>
                  <a:lnTo>
                    <a:pt x="462" y="406"/>
                  </a:lnTo>
                  <a:lnTo>
                    <a:pt x="475" y="418"/>
                  </a:lnTo>
                  <a:lnTo>
                    <a:pt x="475" y="418"/>
                  </a:lnTo>
                  <a:lnTo>
                    <a:pt x="475" y="418"/>
                  </a:lnTo>
                  <a:lnTo>
                    <a:pt x="475" y="418"/>
                  </a:lnTo>
                  <a:lnTo>
                    <a:pt x="475" y="4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36793AD-8FB4-4360-929D-972ECA5B0B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08603" y="5103217"/>
              <a:ext cx="104007" cy="102150"/>
            </a:xfrm>
            <a:custGeom>
              <a:avLst/>
              <a:gdLst>
                <a:gd name="T0" fmla="*/ 14 w 112"/>
                <a:gd name="T1" fmla="*/ 10 h 110"/>
                <a:gd name="T2" fmla="*/ 8 w 112"/>
                <a:gd name="T3" fmla="*/ 23 h 110"/>
                <a:gd name="T4" fmla="*/ 0 w 112"/>
                <a:gd name="T5" fmla="*/ 19 h 110"/>
                <a:gd name="T6" fmla="*/ 0 w 112"/>
                <a:gd name="T7" fmla="*/ 10 h 110"/>
                <a:gd name="T8" fmla="*/ 3 w 112"/>
                <a:gd name="T9" fmla="*/ 10 h 110"/>
                <a:gd name="T10" fmla="*/ 8 w 112"/>
                <a:gd name="T11" fmla="*/ 0 h 110"/>
                <a:gd name="T12" fmla="*/ 14 w 112"/>
                <a:gd name="T13" fmla="*/ 0 h 110"/>
                <a:gd name="T14" fmla="*/ 14 w 112"/>
                <a:gd name="T15" fmla="*/ 10 h 110"/>
                <a:gd name="T16" fmla="*/ 14 w 112"/>
                <a:gd name="T17" fmla="*/ 10 h 110"/>
                <a:gd name="T18" fmla="*/ 14 w 112"/>
                <a:gd name="T19" fmla="*/ 10 h 110"/>
                <a:gd name="T20" fmla="*/ 14 w 112"/>
                <a:gd name="T21" fmla="*/ 10 h 110"/>
                <a:gd name="T22" fmla="*/ 14 w 112"/>
                <a:gd name="T23" fmla="*/ 10 h 110"/>
                <a:gd name="T24" fmla="*/ 51 w 112"/>
                <a:gd name="T25" fmla="*/ 53 h 110"/>
                <a:gd name="T26" fmla="*/ 61 w 112"/>
                <a:gd name="T27" fmla="*/ 62 h 110"/>
                <a:gd name="T28" fmla="*/ 112 w 112"/>
                <a:gd name="T29" fmla="*/ 62 h 110"/>
                <a:gd name="T30" fmla="*/ 112 w 112"/>
                <a:gd name="T31" fmla="*/ 110 h 110"/>
                <a:gd name="T32" fmla="*/ 61 w 112"/>
                <a:gd name="T33" fmla="*/ 110 h 110"/>
                <a:gd name="T34" fmla="*/ 54 w 112"/>
                <a:gd name="T35" fmla="*/ 110 h 110"/>
                <a:gd name="T36" fmla="*/ 51 w 112"/>
                <a:gd name="T37" fmla="*/ 110 h 110"/>
                <a:gd name="T38" fmla="*/ 51 w 112"/>
                <a:gd name="T39" fmla="*/ 103 h 110"/>
                <a:gd name="T40" fmla="*/ 42 w 112"/>
                <a:gd name="T41" fmla="*/ 103 h 110"/>
                <a:gd name="T42" fmla="*/ 33 w 112"/>
                <a:gd name="T43" fmla="*/ 101 h 110"/>
                <a:gd name="T44" fmla="*/ 51 w 112"/>
                <a:gd name="T45" fmla="*/ 71 h 110"/>
                <a:gd name="T46" fmla="*/ 51 w 112"/>
                <a:gd name="T47" fmla="*/ 53 h 110"/>
                <a:gd name="T48" fmla="*/ 51 w 112"/>
                <a:gd name="T49" fmla="*/ 53 h 110"/>
                <a:gd name="T50" fmla="*/ 51 w 112"/>
                <a:gd name="T51" fmla="*/ 53 h 110"/>
                <a:gd name="T52" fmla="*/ 51 w 112"/>
                <a:gd name="T53" fmla="*/ 53 h 110"/>
                <a:gd name="T54" fmla="*/ 51 w 112"/>
                <a:gd name="T5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" h="110">
                  <a:moveTo>
                    <a:pt x="14" y="10"/>
                  </a:moveTo>
                  <a:lnTo>
                    <a:pt x="8" y="23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  <a:moveTo>
                    <a:pt x="51" y="53"/>
                  </a:moveTo>
                  <a:lnTo>
                    <a:pt x="61" y="62"/>
                  </a:lnTo>
                  <a:lnTo>
                    <a:pt x="112" y="62"/>
                  </a:lnTo>
                  <a:lnTo>
                    <a:pt x="112" y="110"/>
                  </a:lnTo>
                  <a:lnTo>
                    <a:pt x="61" y="110"/>
                  </a:lnTo>
                  <a:lnTo>
                    <a:pt x="54" y="110"/>
                  </a:lnTo>
                  <a:lnTo>
                    <a:pt x="51" y="110"/>
                  </a:lnTo>
                  <a:lnTo>
                    <a:pt x="51" y="103"/>
                  </a:lnTo>
                  <a:lnTo>
                    <a:pt x="42" y="103"/>
                  </a:lnTo>
                  <a:lnTo>
                    <a:pt x="33" y="101"/>
                  </a:lnTo>
                  <a:lnTo>
                    <a:pt x="51" y="71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1" y="5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090F09B1-E3BE-4BA8-8D68-369BFBC63DC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28244" y="4559037"/>
              <a:ext cx="245160" cy="217300"/>
            </a:xfrm>
            <a:custGeom>
              <a:avLst/>
              <a:gdLst>
                <a:gd name="T0" fmla="*/ 252 w 264"/>
                <a:gd name="T1" fmla="*/ 225 h 234"/>
                <a:gd name="T2" fmla="*/ 245 w 264"/>
                <a:gd name="T3" fmla="*/ 234 h 234"/>
                <a:gd name="T4" fmla="*/ 233 w 264"/>
                <a:gd name="T5" fmla="*/ 232 h 234"/>
                <a:gd name="T6" fmla="*/ 214 w 264"/>
                <a:gd name="T7" fmla="*/ 214 h 234"/>
                <a:gd name="T8" fmla="*/ 191 w 264"/>
                <a:gd name="T9" fmla="*/ 182 h 234"/>
                <a:gd name="T10" fmla="*/ 152 w 264"/>
                <a:gd name="T11" fmla="*/ 145 h 234"/>
                <a:gd name="T12" fmla="*/ 121 w 264"/>
                <a:gd name="T13" fmla="*/ 142 h 234"/>
                <a:gd name="T14" fmla="*/ 103 w 264"/>
                <a:gd name="T15" fmla="*/ 139 h 234"/>
                <a:gd name="T16" fmla="*/ 81 w 264"/>
                <a:gd name="T17" fmla="*/ 152 h 234"/>
                <a:gd name="T18" fmla="*/ 64 w 264"/>
                <a:gd name="T19" fmla="*/ 139 h 234"/>
                <a:gd name="T20" fmla="*/ 45 w 264"/>
                <a:gd name="T21" fmla="*/ 163 h 234"/>
                <a:gd name="T22" fmla="*/ 29 w 264"/>
                <a:gd name="T23" fmla="*/ 152 h 234"/>
                <a:gd name="T24" fmla="*/ 15 w 264"/>
                <a:gd name="T25" fmla="*/ 152 h 234"/>
                <a:gd name="T26" fmla="*/ 0 w 264"/>
                <a:gd name="T27" fmla="*/ 121 h 234"/>
                <a:gd name="T28" fmla="*/ 15 w 264"/>
                <a:gd name="T29" fmla="*/ 62 h 234"/>
                <a:gd name="T30" fmla="*/ 22 w 264"/>
                <a:gd name="T31" fmla="*/ 40 h 234"/>
                <a:gd name="T32" fmla="*/ 42 w 264"/>
                <a:gd name="T33" fmla="*/ 31 h 234"/>
                <a:gd name="T34" fmla="*/ 72 w 264"/>
                <a:gd name="T35" fmla="*/ 22 h 234"/>
                <a:gd name="T36" fmla="*/ 103 w 264"/>
                <a:gd name="T37" fmla="*/ 37 h 234"/>
                <a:gd name="T38" fmla="*/ 115 w 264"/>
                <a:gd name="T39" fmla="*/ 94 h 234"/>
                <a:gd name="T40" fmla="*/ 124 w 264"/>
                <a:gd name="T41" fmla="*/ 108 h 234"/>
                <a:gd name="T42" fmla="*/ 133 w 264"/>
                <a:gd name="T43" fmla="*/ 124 h 234"/>
                <a:gd name="T44" fmla="*/ 133 w 264"/>
                <a:gd name="T45" fmla="*/ 112 h 234"/>
                <a:gd name="T46" fmla="*/ 145 w 264"/>
                <a:gd name="T47" fmla="*/ 124 h 234"/>
                <a:gd name="T48" fmla="*/ 160 w 264"/>
                <a:gd name="T49" fmla="*/ 124 h 234"/>
                <a:gd name="T50" fmla="*/ 172 w 264"/>
                <a:gd name="T51" fmla="*/ 139 h 234"/>
                <a:gd name="T52" fmla="*/ 207 w 264"/>
                <a:gd name="T53" fmla="*/ 170 h 234"/>
                <a:gd name="T54" fmla="*/ 224 w 264"/>
                <a:gd name="T55" fmla="*/ 182 h 234"/>
                <a:gd name="T56" fmla="*/ 226 w 264"/>
                <a:gd name="T57" fmla="*/ 182 h 234"/>
                <a:gd name="T58" fmla="*/ 245 w 264"/>
                <a:gd name="T59" fmla="*/ 204 h 234"/>
                <a:gd name="T60" fmla="*/ 255 w 264"/>
                <a:gd name="T61" fmla="*/ 216 h 234"/>
                <a:gd name="T62" fmla="*/ 264 w 264"/>
                <a:gd name="T63" fmla="*/ 216 h 234"/>
                <a:gd name="T64" fmla="*/ 264 w 264"/>
                <a:gd name="T65" fmla="*/ 216 h 234"/>
                <a:gd name="T66" fmla="*/ 264 w 264"/>
                <a:gd name="T67" fmla="*/ 216 h 234"/>
                <a:gd name="T68" fmla="*/ 142 w 264"/>
                <a:gd name="T69" fmla="*/ 80 h 234"/>
                <a:gd name="T70" fmla="*/ 145 w 264"/>
                <a:gd name="T71" fmla="*/ 83 h 234"/>
                <a:gd name="T72" fmla="*/ 142 w 264"/>
                <a:gd name="T73" fmla="*/ 83 h 234"/>
                <a:gd name="T74" fmla="*/ 142 w 264"/>
                <a:gd name="T75" fmla="*/ 83 h 234"/>
                <a:gd name="T76" fmla="*/ 142 w 264"/>
                <a:gd name="T77" fmla="*/ 90 h 234"/>
                <a:gd name="T78" fmla="*/ 145 w 264"/>
                <a:gd name="T79" fmla="*/ 99 h 234"/>
                <a:gd name="T80" fmla="*/ 155 w 264"/>
                <a:gd name="T81" fmla="*/ 102 h 234"/>
                <a:gd name="T82" fmla="*/ 136 w 264"/>
                <a:gd name="T83" fmla="*/ 99 h 234"/>
                <a:gd name="T84" fmla="*/ 136 w 264"/>
                <a:gd name="T85" fmla="*/ 94 h 234"/>
                <a:gd name="T86" fmla="*/ 142 w 264"/>
                <a:gd name="T87" fmla="*/ 90 h 234"/>
                <a:gd name="T88" fmla="*/ 142 w 264"/>
                <a:gd name="T89" fmla="*/ 90 h 234"/>
                <a:gd name="T90" fmla="*/ 142 w 264"/>
                <a:gd name="T91" fmla="*/ 9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4" h="234">
                  <a:moveTo>
                    <a:pt x="264" y="216"/>
                  </a:moveTo>
                  <a:lnTo>
                    <a:pt x="252" y="225"/>
                  </a:lnTo>
                  <a:lnTo>
                    <a:pt x="252" y="232"/>
                  </a:lnTo>
                  <a:lnTo>
                    <a:pt x="245" y="234"/>
                  </a:lnTo>
                  <a:lnTo>
                    <a:pt x="236" y="225"/>
                  </a:lnTo>
                  <a:lnTo>
                    <a:pt x="233" y="232"/>
                  </a:lnTo>
                  <a:lnTo>
                    <a:pt x="226" y="216"/>
                  </a:lnTo>
                  <a:lnTo>
                    <a:pt x="214" y="214"/>
                  </a:lnTo>
                  <a:lnTo>
                    <a:pt x="212" y="200"/>
                  </a:lnTo>
                  <a:lnTo>
                    <a:pt x="191" y="182"/>
                  </a:lnTo>
                  <a:lnTo>
                    <a:pt x="172" y="161"/>
                  </a:lnTo>
                  <a:lnTo>
                    <a:pt x="152" y="145"/>
                  </a:lnTo>
                  <a:lnTo>
                    <a:pt x="136" y="152"/>
                  </a:lnTo>
                  <a:lnTo>
                    <a:pt x="121" y="142"/>
                  </a:lnTo>
                  <a:lnTo>
                    <a:pt x="112" y="145"/>
                  </a:lnTo>
                  <a:lnTo>
                    <a:pt x="103" y="139"/>
                  </a:lnTo>
                  <a:lnTo>
                    <a:pt x="100" y="145"/>
                  </a:lnTo>
                  <a:lnTo>
                    <a:pt x="81" y="152"/>
                  </a:lnTo>
                  <a:lnTo>
                    <a:pt x="72" y="139"/>
                  </a:lnTo>
                  <a:lnTo>
                    <a:pt x="64" y="139"/>
                  </a:lnTo>
                  <a:lnTo>
                    <a:pt x="60" y="130"/>
                  </a:lnTo>
                  <a:lnTo>
                    <a:pt x="45" y="163"/>
                  </a:lnTo>
                  <a:lnTo>
                    <a:pt x="33" y="145"/>
                  </a:lnTo>
                  <a:lnTo>
                    <a:pt x="29" y="152"/>
                  </a:lnTo>
                  <a:lnTo>
                    <a:pt x="22" y="154"/>
                  </a:lnTo>
                  <a:lnTo>
                    <a:pt x="15" y="152"/>
                  </a:lnTo>
                  <a:lnTo>
                    <a:pt x="2" y="154"/>
                  </a:lnTo>
                  <a:lnTo>
                    <a:pt x="0" y="121"/>
                  </a:lnTo>
                  <a:lnTo>
                    <a:pt x="22" y="71"/>
                  </a:lnTo>
                  <a:lnTo>
                    <a:pt x="15" y="62"/>
                  </a:lnTo>
                  <a:lnTo>
                    <a:pt x="22" y="52"/>
                  </a:lnTo>
                  <a:lnTo>
                    <a:pt x="22" y="40"/>
                  </a:lnTo>
                  <a:lnTo>
                    <a:pt x="38" y="40"/>
                  </a:lnTo>
                  <a:lnTo>
                    <a:pt x="42" y="31"/>
                  </a:lnTo>
                  <a:lnTo>
                    <a:pt x="64" y="18"/>
                  </a:lnTo>
                  <a:lnTo>
                    <a:pt x="72" y="22"/>
                  </a:lnTo>
                  <a:lnTo>
                    <a:pt x="84" y="0"/>
                  </a:lnTo>
                  <a:lnTo>
                    <a:pt x="103" y="37"/>
                  </a:lnTo>
                  <a:lnTo>
                    <a:pt x="112" y="83"/>
                  </a:lnTo>
                  <a:lnTo>
                    <a:pt x="115" y="94"/>
                  </a:lnTo>
                  <a:lnTo>
                    <a:pt x="121" y="102"/>
                  </a:lnTo>
                  <a:lnTo>
                    <a:pt x="124" y="108"/>
                  </a:lnTo>
                  <a:lnTo>
                    <a:pt x="130" y="121"/>
                  </a:lnTo>
                  <a:lnTo>
                    <a:pt x="133" y="124"/>
                  </a:lnTo>
                  <a:lnTo>
                    <a:pt x="133" y="121"/>
                  </a:lnTo>
                  <a:lnTo>
                    <a:pt x="133" y="112"/>
                  </a:lnTo>
                  <a:lnTo>
                    <a:pt x="136" y="108"/>
                  </a:lnTo>
                  <a:lnTo>
                    <a:pt x="145" y="124"/>
                  </a:lnTo>
                  <a:lnTo>
                    <a:pt x="152" y="130"/>
                  </a:lnTo>
                  <a:lnTo>
                    <a:pt x="160" y="124"/>
                  </a:lnTo>
                  <a:lnTo>
                    <a:pt x="167" y="130"/>
                  </a:lnTo>
                  <a:lnTo>
                    <a:pt x="172" y="139"/>
                  </a:lnTo>
                  <a:lnTo>
                    <a:pt x="185" y="142"/>
                  </a:lnTo>
                  <a:lnTo>
                    <a:pt x="207" y="170"/>
                  </a:lnTo>
                  <a:lnTo>
                    <a:pt x="214" y="172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6" y="182"/>
                  </a:lnTo>
                  <a:lnTo>
                    <a:pt x="233" y="200"/>
                  </a:lnTo>
                  <a:lnTo>
                    <a:pt x="245" y="204"/>
                  </a:lnTo>
                  <a:lnTo>
                    <a:pt x="252" y="214"/>
                  </a:lnTo>
                  <a:lnTo>
                    <a:pt x="255" y="216"/>
                  </a:lnTo>
                  <a:lnTo>
                    <a:pt x="257" y="214"/>
                  </a:lnTo>
                  <a:lnTo>
                    <a:pt x="264" y="216"/>
                  </a:lnTo>
                  <a:lnTo>
                    <a:pt x="264" y="216"/>
                  </a:lnTo>
                  <a:lnTo>
                    <a:pt x="264" y="216"/>
                  </a:lnTo>
                  <a:lnTo>
                    <a:pt x="264" y="216"/>
                  </a:lnTo>
                  <a:lnTo>
                    <a:pt x="264" y="216"/>
                  </a:lnTo>
                  <a:close/>
                  <a:moveTo>
                    <a:pt x="142" y="83"/>
                  </a:moveTo>
                  <a:lnTo>
                    <a:pt x="142" y="80"/>
                  </a:lnTo>
                  <a:lnTo>
                    <a:pt x="145" y="80"/>
                  </a:lnTo>
                  <a:lnTo>
                    <a:pt x="145" y="83"/>
                  </a:lnTo>
                  <a:lnTo>
                    <a:pt x="142" y="83"/>
                  </a:lnTo>
                  <a:lnTo>
                    <a:pt x="142" y="83"/>
                  </a:lnTo>
                  <a:lnTo>
                    <a:pt x="142" y="83"/>
                  </a:lnTo>
                  <a:lnTo>
                    <a:pt x="142" y="83"/>
                  </a:lnTo>
                  <a:lnTo>
                    <a:pt x="142" y="83"/>
                  </a:lnTo>
                  <a:close/>
                  <a:moveTo>
                    <a:pt x="142" y="90"/>
                  </a:moveTo>
                  <a:lnTo>
                    <a:pt x="145" y="94"/>
                  </a:lnTo>
                  <a:lnTo>
                    <a:pt x="145" y="99"/>
                  </a:lnTo>
                  <a:lnTo>
                    <a:pt x="152" y="99"/>
                  </a:lnTo>
                  <a:lnTo>
                    <a:pt x="155" y="102"/>
                  </a:lnTo>
                  <a:lnTo>
                    <a:pt x="136" y="102"/>
                  </a:lnTo>
                  <a:lnTo>
                    <a:pt x="136" y="99"/>
                  </a:lnTo>
                  <a:lnTo>
                    <a:pt x="142" y="99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04A3E96-5CB1-46C6-89E8-ABD673F184E1}"/>
                </a:ext>
              </a:extLst>
            </p:cNvPr>
            <p:cNvSpPr>
              <a:spLocks/>
            </p:cNvSpPr>
            <p:nvPr/>
          </p:nvSpPr>
          <p:spPr bwMode="gray">
            <a:xfrm>
              <a:off x="7400092" y="4679760"/>
              <a:ext cx="549752" cy="436458"/>
            </a:xfrm>
            <a:custGeom>
              <a:avLst/>
              <a:gdLst>
                <a:gd name="T0" fmla="*/ 352 w 592"/>
                <a:gd name="T1" fmla="*/ 444 h 470"/>
                <a:gd name="T2" fmla="*/ 310 w 592"/>
                <a:gd name="T3" fmla="*/ 435 h 470"/>
                <a:gd name="T4" fmla="*/ 258 w 592"/>
                <a:gd name="T5" fmla="*/ 470 h 470"/>
                <a:gd name="T6" fmla="*/ 207 w 592"/>
                <a:gd name="T7" fmla="*/ 460 h 470"/>
                <a:gd name="T8" fmla="*/ 121 w 592"/>
                <a:gd name="T9" fmla="*/ 426 h 470"/>
                <a:gd name="T10" fmla="*/ 110 w 592"/>
                <a:gd name="T11" fmla="*/ 412 h 470"/>
                <a:gd name="T12" fmla="*/ 101 w 592"/>
                <a:gd name="T13" fmla="*/ 385 h 470"/>
                <a:gd name="T14" fmla="*/ 91 w 592"/>
                <a:gd name="T15" fmla="*/ 385 h 470"/>
                <a:gd name="T16" fmla="*/ 79 w 592"/>
                <a:gd name="T17" fmla="*/ 364 h 470"/>
                <a:gd name="T18" fmla="*/ 61 w 592"/>
                <a:gd name="T19" fmla="*/ 332 h 470"/>
                <a:gd name="T20" fmla="*/ 49 w 592"/>
                <a:gd name="T21" fmla="*/ 323 h 470"/>
                <a:gd name="T22" fmla="*/ 18 w 592"/>
                <a:gd name="T23" fmla="*/ 292 h 470"/>
                <a:gd name="T24" fmla="*/ 0 w 592"/>
                <a:gd name="T25" fmla="*/ 283 h 470"/>
                <a:gd name="T26" fmla="*/ 9 w 592"/>
                <a:gd name="T27" fmla="*/ 265 h 470"/>
                <a:gd name="T28" fmla="*/ 28 w 592"/>
                <a:gd name="T29" fmla="*/ 261 h 470"/>
                <a:gd name="T30" fmla="*/ 46 w 592"/>
                <a:gd name="T31" fmla="*/ 258 h 470"/>
                <a:gd name="T32" fmla="*/ 54 w 592"/>
                <a:gd name="T33" fmla="*/ 189 h 470"/>
                <a:gd name="T34" fmla="*/ 68 w 592"/>
                <a:gd name="T35" fmla="*/ 166 h 470"/>
                <a:gd name="T36" fmla="*/ 79 w 592"/>
                <a:gd name="T37" fmla="*/ 166 h 470"/>
                <a:gd name="T38" fmla="*/ 85 w 592"/>
                <a:gd name="T39" fmla="*/ 138 h 470"/>
                <a:gd name="T40" fmla="*/ 91 w 592"/>
                <a:gd name="T41" fmla="*/ 124 h 470"/>
                <a:gd name="T42" fmla="*/ 127 w 592"/>
                <a:gd name="T43" fmla="*/ 87 h 470"/>
                <a:gd name="T44" fmla="*/ 140 w 592"/>
                <a:gd name="T45" fmla="*/ 44 h 470"/>
                <a:gd name="T46" fmla="*/ 140 w 592"/>
                <a:gd name="T47" fmla="*/ 25 h 470"/>
                <a:gd name="T48" fmla="*/ 157 w 592"/>
                <a:gd name="T49" fmla="*/ 25 h 470"/>
                <a:gd name="T50" fmla="*/ 171 w 592"/>
                <a:gd name="T51" fmla="*/ 16 h 470"/>
                <a:gd name="T52" fmla="*/ 197 w 592"/>
                <a:gd name="T53" fmla="*/ 0 h 470"/>
                <a:gd name="T54" fmla="*/ 209 w 592"/>
                <a:gd name="T55" fmla="*/ 10 h 470"/>
                <a:gd name="T56" fmla="*/ 237 w 592"/>
                <a:gd name="T57" fmla="*/ 16 h 470"/>
                <a:gd name="T58" fmla="*/ 249 w 592"/>
                <a:gd name="T59" fmla="*/ 16 h 470"/>
                <a:gd name="T60" fmla="*/ 273 w 592"/>
                <a:gd name="T61" fmla="*/ 23 h 470"/>
                <a:gd name="T62" fmla="*/ 310 w 592"/>
                <a:gd name="T63" fmla="*/ 32 h 470"/>
                <a:gd name="T64" fmla="*/ 350 w 592"/>
                <a:gd name="T65" fmla="*/ 72 h 470"/>
                <a:gd name="T66" fmla="*/ 364 w 592"/>
                <a:gd name="T67" fmla="*/ 87 h 470"/>
                <a:gd name="T68" fmla="*/ 350 w 592"/>
                <a:gd name="T69" fmla="*/ 129 h 470"/>
                <a:gd name="T70" fmla="*/ 350 w 592"/>
                <a:gd name="T71" fmla="*/ 159 h 470"/>
                <a:gd name="T72" fmla="*/ 383 w 592"/>
                <a:gd name="T73" fmla="*/ 156 h 470"/>
                <a:gd name="T74" fmla="*/ 383 w 592"/>
                <a:gd name="T75" fmla="*/ 177 h 470"/>
                <a:gd name="T76" fmla="*/ 401 w 592"/>
                <a:gd name="T77" fmla="*/ 203 h 470"/>
                <a:gd name="T78" fmla="*/ 413 w 592"/>
                <a:gd name="T79" fmla="*/ 228 h 470"/>
                <a:gd name="T80" fmla="*/ 434 w 592"/>
                <a:gd name="T81" fmla="*/ 242 h 470"/>
                <a:gd name="T82" fmla="*/ 592 w 592"/>
                <a:gd name="T83" fmla="*/ 283 h 470"/>
                <a:gd name="T84" fmla="*/ 434 w 592"/>
                <a:gd name="T85" fmla="*/ 404 h 470"/>
                <a:gd name="T86" fmla="*/ 401 w 592"/>
                <a:gd name="T87" fmla="*/ 416 h 470"/>
                <a:gd name="T88" fmla="*/ 359 w 592"/>
                <a:gd name="T89" fmla="*/ 438 h 470"/>
                <a:gd name="T90" fmla="*/ 359 w 592"/>
                <a:gd name="T91" fmla="*/ 438 h 470"/>
                <a:gd name="T92" fmla="*/ 359 w 592"/>
                <a:gd name="T93" fmla="*/ 4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2" h="470">
                  <a:moveTo>
                    <a:pt x="359" y="438"/>
                  </a:moveTo>
                  <a:lnTo>
                    <a:pt x="352" y="444"/>
                  </a:lnTo>
                  <a:lnTo>
                    <a:pt x="322" y="447"/>
                  </a:lnTo>
                  <a:lnTo>
                    <a:pt x="310" y="435"/>
                  </a:lnTo>
                  <a:lnTo>
                    <a:pt x="270" y="447"/>
                  </a:lnTo>
                  <a:lnTo>
                    <a:pt x="258" y="470"/>
                  </a:lnTo>
                  <a:lnTo>
                    <a:pt x="218" y="460"/>
                  </a:lnTo>
                  <a:lnTo>
                    <a:pt x="207" y="460"/>
                  </a:lnTo>
                  <a:lnTo>
                    <a:pt x="161" y="429"/>
                  </a:lnTo>
                  <a:lnTo>
                    <a:pt x="121" y="426"/>
                  </a:lnTo>
                  <a:lnTo>
                    <a:pt x="119" y="419"/>
                  </a:lnTo>
                  <a:lnTo>
                    <a:pt x="110" y="412"/>
                  </a:lnTo>
                  <a:lnTo>
                    <a:pt x="115" y="389"/>
                  </a:lnTo>
                  <a:lnTo>
                    <a:pt x="101" y="385"/>
                  </a:lnTo>
                  <a:lnTo>
                    <a:pt x="91" y="389"/>
                  </a:lnTo>
                  <a:lnTo>
                    <a:pt x="91" y="385"/>
                  </a:lnTo>
                  <a:lnTo>
                    <a:pt x="85" y="376"/>
                  </a:lnTo>
                  <a:lnTo>
                    <a:pt x="79" y="364"/>
                  </a:lnTo>
                  <a:lnTo>
                    <a:pt x="70" y="336"/>
                  </a:lnTo>
                  <a:lnTo>
                    <a:pt x="61" y="332"/>
                  </a:lnTo>
                  <a:lnTo>
                    <a:pt x="58" y="327"/>
                  </a:lnTo>
                  <a:lnTo>
                    <a:pt x="49" y="323"/>
                  </a:lnTo>
                  <a:lnTo>
                    <a:pt x="37" y="302"/>
                  </a:lnTo>
                  <a:lnTo>
                    <a:pt x="18" y="292"/>
                  </a:lnTo>
                  <a:lnTo>
                    <a:pt x="0" y="292"/>
                  </a:lnTo>
                  <a:lnTo>
                    <a:pt x="0" y="283"/>
                  </a:lnTo>
                  <a:lnTo>
                    <a:pt x="9" y="274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28" y="261"/>
                  </a:lnTo>
                  <a:lnTo>
                    <a:pt x="30" y="265"/>
                  </a:lnTo>
                  <a:lnTo>
                    <a:pt x="46" y="258"/>
                  </a:lnTo>
                  <a:lnTo>
                    <a:pt x="46" y="221"/>
                  </a:lnTo>
                  <a:lnTo>
                    <a:pt x="54" y="189"/>
                  </a:lnTo>
                  <a:lnTo>
                    <a:pt x="54" y="177"/>
                  </a:lnTo>
                  <a:lnTo>
                    <a:pt x="68" y="166"/>
                  </a:lnTo>
                  <a:lnTo>
                    <a:pt x="76" y="171"/>
                  </a:lnTo>
                  <a:lnTo>
                    <a:pt x="79" y="166"/>
                  </a:lnTo>
                  <a:lnTo>
                    <a:pt x="79" y="149"/>
                  </a:lnTo>
                  <a:lnTo>
                    <a:pt x="85" y="138"/>
                  </a:lnTo>
                  <a:lnTo>
                    <a:pt x="85" y="129"/>
                  </a:lnTo>
                  <a:lnTo>
                    <a:pt x="91" y="124"/>
                  </a:lnTo>
                  <a:lnTo>
                    <a:pt x="110" y="94"/>
                  </a:lnTo>
                  <a:lnTo>
                    <a:pt x="127" y="87"/>
                  </a:lnTo>
                  <a:lnTo>
                    <a:pt x="127" y="76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40" y="25"/>
                  </a:lnTo>
                  <a:lnTo>
                    <a:pt x="152" y="23"/>
                  </a:lnTo>
                  <a:lnTo>
                    <a:pt x="157" y="25"/>
                  </a:lnTo>
                  <a:lnTo>
                    <a:pt x="167" y="23"/>
                  </a:lnTo>
                  <a:lnTo>
                    <a:pt x="171" y="16"/>
                  </a:lnTo>
                  <a:lnTo>
                    <a:pt x="183" y="35"/>
                  </a:lnTo>
                  <a:lnTo>
                    <a:pt x="197" y="0"/>
                  </a:lnTo>
                  <a:lnTo>
                    <a:pt x="200" y="10"/>
                  </a:lnTo>
                  <a:lnTo>
                    <a:pt x="209" y="10"/>
                  </a:lnTo>
                  <a:lnTo>
                    <a:pt x="218" y="23"/>
                  </a:lnTo>
                  <a:lnTo>
                    <a:pt x="237" y="16"/>
                  </a:lnTo>
                  <a:lnTo>
                    <a:pt x="240" y="10"/>
                  </a:lnTo>
                  <a:lnTo>
                    <a:pt x="249" y="16"/>
                  </a:lnTo>
                  <a:lnTo>
                    <a:pt x="258" y="13"/>
                  </a:lnTo>
                  <a:lnTo>
                    <a:pt x="273" y="23"/>
                  </a:lnTo>
                  <a:lnTo>
                    <a:pt x="289" y="16"/>
                  </a:lnTo>
                  <a:lnTo>
                    <a:pt x="310" y="32"/>
                  </a:lnTo>
                  <a:lnTo>
                    <a:pt x="328" y="53"/>
                  </a:lnTo>
                  <a:lnTo>
                    <a:pt x="350" y="72"/>
                  </a:lnTo>
                  <a:lnTo>
                    <a:pt x="352" y="85"/>
                  </a:lnTo>
                  <a:lnTo>
                    <a:pt x="364" y="87"/>
                  </a:lnTo>
                  <a:lnTo>
                    <a:pt x="370" y="104"/>
                  </a:lnTo>
                  <a:lnTo>
                    <a:pt x="350" y="129"/>
                  </a:lnTo>
                  <a:lnTo>
                    <a:pt x="350" y="140"/>
                  </a:lnTo>
                  <a:lnTo>
                    <a:pt x="350" y="159"/>
                  </a:lnTo>
                  <a:lnTo>
                    <a:pt x="359" y="166"/>
                  </a:lnTo>
                  <a:lnTo>
                    <a:pt x="383" y="156"/>
                  </a:lnTo>
                  <a:lnTo>
                    <a:pt x="392" y="159"/>
                  </a:lnTo>
                  <a:lnTo>
                    <a:pt x="383" y="177"/>
                  </a:lnTo>
                  <a:lnTo>
                    <a:pt x="392" y="189"/>
                  </a:lnTo>
                  <a:lnTo>
                    <a:pt x="401" y="203"/>
                  </a:lnTo>
                  <a:lnTo>
                    <a:pt x="404" y="203"/>
                  </a:lnTo>
                  <a:lnTo>
                    <a:pt x="413" y="228"/>
                  </a:lnTo>
                  <a:lnTo>
                    <a:pt x="423" y="228"/>
                  </a:lnTo>
                  <a:lnTo>
                    <a:pt x="434" y="242"/>
                  </a:lnTo>
                  <a:lnTo>
                    <a:pt x="552" y="283"/>
                  </a:lnTo>
                  <a:lnTo>
                    <a:pt x="592" y="283"/>
                  </a:lnTo>
                  <a:lnTo>
                    <a:pt x="474" y="407"/>
                  </a:lnTo>
                  <a:lnTo>
                    <a:pt x="434" y="404"/>
                  </a:lnTo>
                  <a:lnTo>
                    <a:pt x="423" y="407"/>
                  </a:lnTo>
                  <a:lnTo>
                    <a:pt x="401" y="416"/>
                  </a:lnTo>
                  <a:lnTo>
                    <a:pt x="392" y="429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38"/>
                  </a:lnTo>
                  <a:lnTo>
                    <a:pt x="359" y="4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464C15B9-6532-4CA8-96A9-6AAFC5825CB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2753" y="4718762"/>
              <a:ext cx="114222" cy="31574"/>
            </a:xfrm>
            <a:custGeom>
              <a:avLst/>
              <a:gdLst>
                <a:gd name="T0" fmla="*/ 10 w 123"/>
                <a:gd name="T1" fmla="*/ 10 h 34"/>
                <a:gd name="T2" fmla="*/ 53 w 123"/>
                <a:gd name="T3" fmla="*/ 10 h 34"/>
                <a:gd name="T4" fmla="*/ 58 w 123"/>
                <a:gd name="T5" fmla="*/ 3 h 34"/>
                <a:gd name="T6" fmla="*/ 72 w 123"/>
                <a:gd name="T7" fmla="*/ 0 h 34"/>
                <a:gd name="T8" fmla="*/ 81 w 123"/>
                <a:gd name="T9" fmla="*/ 3 h 34"/>
                <a:gd name="T10" fmla="*/ 83 w 123"/>
                <a:gd name="T11" fmla="*/ 10 h 34"/>
                <a:gd name="T12" fmla="*/ 93 w 123"/>
                <a:gd name="T13" fmla="*/ 10 h 34"/>
                <a:gd name="T14" fmla="*/ 102 w 123"/>
                <a:gd name="T15" fmla="*/ 19 h 34"/>
                <a:gd name="T16" fmla="*/ 114 w 123"/>
                <a:gd name="T17" fmla="*/ 10 h 34"/>
                <a:gd name="T18" fmla="*/ 123 w 123"/>
                <a:gd name="T19" fmla="*/ 19 h 34"/>
                <a:gd name="T20" fmla="*/ 120 w 123"/>
                <a:gd name="T21" fmla="*/ 24 h 34"/>
                <a:gd name="T22" fmla="*/ 102 w 123"/>
                <a:gd name="T23" fmla="*/ 30 h 34"/>
                <a:gd name="T24" fmla="*/ 72 w 123"/>
                <a:gd name="T25" fmla="*/ 10 h 34"/>
                <a:gd name="T26" fmla="*/ 62 w 123"/>
                <a:gd name="T27" fmla="*/ 19 h 34"/>
                <a:gd name="T28" fmla="*/ 42 w 123"/>
                <a:gd name="T29" fmla="*/ 24 h 34"/>
                <a:gd name="T30" fmla="*/ 42 w 123"/>
                <a:gd name="T31" fmla="*/ 30 h 34"/>
                <a:gd name="T32" fmla="*/ 7 w 123"/>
                <a:gd name="T33" fmla="*/ 30 h 34"/>
                <a:gd name="T34" fmla="*/ 7 w 123"/>
                <a:gd name="T35" fmla="*/ 34 h 34"/>
                <a:gd name="T36" fmla="*/ 0 w 123"/>
                <a:gd name="T37" fmla="*/ 19 h 34"/>
                <a:gd name="T38" fmla="*/ 7 w 123"/>
                <a:gd name="T39" fmla="*/ 13 h 34"/>
                <a:gd name="T40" fmla="*/ 10 w 123"/>
                <a:gd name="T41" fmla="*/ 19 h 34"/>
                <a:gd name="T42" fmla="*/ 14 w 123"/>
                <a:gd name="T43" fmla="*/ 24 h 34"/>
                <a:gd name="T44" fmla="*/ 23 w 123"/>
                <a:gd name="T45" fmla="*/ 24 h 34"/>
                <a:gd name="T46" fmla="*/ 28 w 123"/>
                <a:gd name="T47" fmla="*/ 24 h 34"/>
                <a:gd name="T48" fmla="*/ 28 w 123"/>
                <a:gd name="T49" fmla="*/ 24 h 34"/>
                <a:gd name="T50" fmla="*/ 23 w 123"/>
                <a:gd name="T51" fmla="*/ 24 h 34"/>
                <a:gd name="T52" fmla="*/ 28 w 123"/>
                <a:gd name="T53" fmla="*/ 19 h 34"/>
                <a:gd name="T54" fmla="*/ 62 w 123"/>
                <a:gd name="T55" fmla="*/ 13 h 34"/>
                <a:gd name="T56" fmla="*/ 53 w 123"/>
                <a:gd name="T57" fmla="*/ 13 h 34"/>
                <a:gd name="T58" fmla="*/ 28 w 123"/>
                <a:gd name="T59" fmla="*/ 19 h 34"/>
                <a:gd name="T60" fmla="*/ 19 w 123"/>
                <a:gd name="T61" fmla="*/ 24 h 34"/>
                <a:gd name="T62" fmla="*/ 14 w 123"/>
                <a:gd name="T63" fmla="*/ 19 h 34"/>
                <a:gd name="T64" fmla="*/ 10 w 123"/>
                <a:gd name="T65" fmla="*/ 10 h 34"/>
                <a:gd name="T66" fmla="*/ 10 w 123"/>
                <a:gd name="T67" fmla="*/ 10 h 34"/>
                <a:gd name="T68" fmla="*/ 10 w 123"/>
                <a:gd name="T69" fmla="*/ 10 h 34"/>
                <a:gd name="T70" fmla="*/ 10 w 123"/>
                <a:gd name="T71" fmla="*/ 10 h 34"/>
                <a:gd name="T72" fmla="*/ 10 w 123"/>
                <a:gd name="T7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" h="34">
                  <a:moveTo>
                    <a:pt x="10" y="10"/>
                  </a:moveTo>
                  <a:lnTo>
                    <a:pt x="53" y="10"/>
                  </a:lnTo>
                  <a:lnTo>
                    <a:pt x="58" y="3"/>
                  </a:lnTo>
                  <a:lnTo>
                    <a:pt x="72" y="0"/>
                  </a:lnTo>
                  <a:lnTo>
                    <a:pt x="81" y="3"/>
                  </a:lnTo>
                  <a:lnTo>
                    <a:pt x="83" y="10"/>
                  </a:lnTo>
                  <a:lnTo>
                    <a:pt x="93" y="10"/>
                  </a:lnTo>
                  <a:lnTo>
                    <a:pt x="102" y="19"/>
                  </a:lnTo>
                  <a:lnTo>
                    <a:pt x="114" y="10"/>
                  </a:lnTo>
                  <a:lnTo>
                    <a:pt x="123" y="19"/>
                  </a:lnTo>
                  <a:lnTo>
                    <a:pt x="120" y="24"/>
                  </a:lnTo>
                  <a:lnTo>
                    <a:pt x="102" y="30"/>
                  </a:lnTo>
                  <a:lnTo>
                    <a:pt x="72" y="10"/>
                  </a:lnTo>
                  <a:lnTo>
                    <a:pt x="62" y="19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7" y="30"/>
                  </a:lnTo>
                  <a:lnTo>
                    <a:pt x="7" y="34"/>
                  </a:lnTo>
                  <a:lnTo>
                    <a:pt x="0" y="19"/>
                  </a:lnTo>
                  <a:lnTo>
                    <a:pt x="7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8" y="19"/>
                  </a:lnTo>
                  <a:lnTo>
                    <a:pt x="62" y="13"/>
                  </a:lnTo>
                  <a:lnTo>
                    <a:pt x="53" y="13"/>
                  </a:lnTo>
                  <a:lnTo>
                    <a:pt x="28" y="19"/>
                  </a:lnTo>
                  <a:lnTo>
                    <a:pt x="19" y="24"/>
                  </a:lnTo>
                  <a:lnTo>
                    <a:pt x="14" y="1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3F397E91-1525-4ED9-B778-0070ECAAD9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17889" y="5154292"/>
              <a:ext cx="210800" cy="234944"/>
            </a:xfrm>
            <a:custGeom>
              <a:avLst/>
              <a:gdLst>
                <a:gd name="T0" fmla="*/ 202 w 227"/>
                <a:gd name="T1" fmla="*/ 103 h 253"/>
                <a:gd name="T2" fmla="*/ 214 w 227"/>
                <a:gd name="T3" fmla="*/ 112 h 253"/>
                <a:gd name="T4" fmla="*/ 227 w 227"/>
                <a:gd name="T5" fmla="*/ 119 h 253"/>
                <a:gd name="T6" fmla="*/ 227 w 227"/>
                <a:gd name="T7" fmla="*/ 144 h 253"/>
                <a:gd name="T8" fmla="*/ 218 w 227"/>
                <a:gd name="T9" fmla="*/ 175 h 253"/>
                <a:gd name="T10" fmla="*/ 202 w 227"/>
                <a:gd name="T11" fmla="*/ 193 h 253"/>
                <a:gd name="T12" fmla="*/ 187 w 227"/>
                <a:gd name="T13" fmla="*/ 193 h 253"/>
                <a:gd name="T14" fmla="*/ 163 w 227"/>
                <a:gd name="T15" fmla="*/ 172 h 253"/>
                <a:gd name="T16" fmla="*/ 151 w 227"/>
                <a:gd name="T17" fmla="*/ 172 h 253"/>
                <a:gd name="T18" fmla="*/ 145 w 227"/>
                <a:gd name="T19" fmla="*/ 191 h 253"/>
                <a:gd name="T20" fmla="*/ 126 w 227"/>
                <a:gd name="T21" fmla="*/ 191 h 253"/>
                <a:gd name="T22" fmla="*/ 112 w 227"/>
                <a:gd name="T23" fmla="*/ 191 h 253"/>
                <a:gd name="T24" fmla="*/ 112 w 227"/>
                <a:gd name="T25" fmla="*/ 212 h 253"/>
                <a:gd name="T26" fmla="*/ 121 w 227"/>
                <a:gd name="T27" fmla="*/ 216 h 253"/>
                <a:gd name="T28" fmla="*/ 126 w 227"/>
                <a:gd name="T29" fmla="*/ 228 h 253"/>
                <a:gd name="T30" fmla="*/ 123 w 227"/>
                <a:gd name="T31" fmla="*/ 244 h 253"/>
                <a:gd name="T32" fmla="*/ 112 w 227"/>
                <a:gd name="T33" fmla="*/ 237 h 253"/>
                <a:gd name="T34" fmla="*/ 93 w 227"/>
                <a:gd name="T35" fmla="*/ 253 h 253"/>
                <a:gd name="T36" fmla="*/ 36 w 227"/>
                <a:gd name="T37" fmla="*/ 193 h 253"/>
                <a:gd name="T38" fmla="*/ 54 w 227"/>
                <a:gd name="T39" fmla="*/ 198 h 253"/>
                <a:gd name="T40" fmla="*/ 50 w 227"/>
                <a:gd name="T41" fmla="*/ 198 h 253"/>
                <a:gd name="T42" fmla="*/ 42 w 227"/>
                <a:gd name="T43" fmla="*/ 193 h 253"/>
                <a:gd name="T44" fmla="*/ 24 w 227"/>
                <a:gd name="T45" fmla="*/ 172 h 253"/>
                <a:gd name="T46" fmla="*/ 33 w 227"/>
                <a:gd name="T47" fmla="*/ 175 h 253"/>
                <a:gd name="T48" fmla="*/ 21 w 227"/>
                <a:gd name="T49" fmla="*/ 166 h 253"/>
                <a:gd name="T50" fmla="*/ 12 w 227"/>
                <a:gd name="T51" fmla="*/ 144 h 253"/>
                <a:gd name="T52" fmla="*/ 31 w 227"/>
                <a:gd name="T53" fmla="*/ 163 h 253"/>
                <a:gd name="T54" fmla="*/ 31 w 227"/>
                <a:gd name="T55" fmla="*/ 154 h 253"/>
                <a:gd name="T56" fmla="*/ 24 w 227"/>
                <a:gd name="T57" fmla="*/ 144 h 253"/>
                <a:gd name="T58" fmla="*/ 12 w 227"/>
                <a:gd name="T59" fmla="*/ 144 h 253"/>
                <a:gd name="T60" fmla="*/ 0 w 227"/>
                <a:gd name="T61" fmla="*/ 119 h 253"/>
                <a:gd name="T62" fmla="*/ 24 w 227"/>
                <a:gd name="T63" fmla="*/ 110 h 253"/>
                <a:gd name="T64" fmla="*/ 31 w 227"/>
                <a:gd name="T65" fmla="*/ 87 h 253"/>
                <a:gd name="T66" fmla="*/ 45 w 227"/>
                <a:gd name="T67" fmla="*/ 87 h 253"/>
                <a:gd name="T68" fmla="*/ 24 w 227"/>
                <a:gd name="T69" fmla="*/ 71 h 253"/>
                <a:gd name="T70" fmla="*/ 33 w 227"/>
                <a:gd name="T71" fmla="*/ 66 h 253"/>
                <a:gd name="T72" fmla="*/ 33 w 227"/>
                <a:gd name="T73" fmla="*/ 57 h 253"/>
                <a:gd name="T74" fmla="*/ 42 w 227"/>
                <a:gd name="T75" fmla="*/ 57 h 253"/>
                <a:gd name="T76" fmla="*/ 50 w 227"/>
                <a:gd name="T77" fmla="*/ 57 h 253"/>
                <a:gd name="T78" fmla="*/ 103 w 227"/>
                <a:gd name="T79" fmla="*/ 6 h 253"/>
                <a:gd name="T80" fmla="*/ 142 w 227"/>
                <a:gd name="T81" fmla="*/ 0 h 253"/>
                <a:gd name="T82" fmla="*/ 175 w 227"/>
                <a:gd name="T83" fmla="*/ 0 h 253"/>
                <a:gd name="T84" fmla="*/ 173 w 227"/>
                <a:gd name="T85" fmla="*/ 25 h 253"/>
                <a:gd name="T86" fmla="*/ 175 w 227"/>
                <a:gd name="T87" fmla="*/ 48 h 253"/>
                <a:gd name="T88" fmla="*/ 214 w 227"/>
                <a:gd name="T89" fmla="*/ 38 h 253"/>
                <a:gd name="T90" fmla="*/ 218 w 227"/>
                <a:gd name="T91" fmla="*/ 69 h 253"/>
                <a:gd name="T92" fmla="*/ 206 w 227"/>
                <a:gd name="T93" fmla="*/ 82 h 253"/>
                <a:gd name="T94" fmla="*/ 202 w 227"/>
                <a:gd name="T95" fmla="*/ 101 h 253"/>
                <a:gd name="T96" fmla="*/ 202 w 227"/>
                <a:gd name="T97" fmla="*/ 101 h 253"/>
                <a:gd name="T98" fmla="*/ 12 w 227"/>
                <a:gd name="T99" fmla="*/ 129 h 253"/>
                <a:gd name="T100" fmla="*/ 12 w 227"/>
                <a:gd name="T101" fmla="*/ 119 h 253"/>
                <a:gd name="T102" fmla="*/ 12 w 227"/>
                <a:gd name="T103" fmla="*/ 129 h 253"/>
                <a:gd name="T104" fmla="*/ 12 w 227"/>
                <a:gd name="T105" fmla="*/ 1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7" h="253">
                  <a:moveTo>
                    <a:pt x="202" y="101"/>
                  </a:moveTo>
                  <a:lnTo>
                    <a:pt x="202" y="103"/>
                  </a:lnTo>
                  <a:lnTo>
                    <a:pt x="211" y="103"/>
                  </a:lnTo>
                  <a:lnTo>
                    <a:pt x="214" y="112"/>
                  </a:lnTo>
                  <a:lnTo>
                    <a:pt x="223" y="112"/>
                  </a:lnTo>
                  <a:lnTo>
                    <a:pt x="227" y="119"/>
                  </a:lnTo>
                  <a:lnTo>
                    <a:pt x="223" y="135"/>
                  </a:lnTo>
                  <a:lnTo>
                    <a:pt x="227" y="144"/>
                  </a:lnTo>
                  <a:lnTo>
                    <a:pt x="223" y="172"/>
                  </a:lnTo>
                  <a:lnTo>
                    <a:pt x="218" y="175"/>
                  </a:lnTo>
                  <a:lnTo>
                    <a:pt x="211" y="193"/>
                  </a:lnTo>
                  <a:lnTo>
                    <a:pt x="202" y="193"/>
                  </a:lnTo>
                  <a:lnTo>
                    <a:pt x="196" y="181"/>
                  </a:lnTo>
                  <a:lnTo>
                    <a:pt x="187" y="193"/>
                  </a:lnTo>
                  <a:lnTo>
                    <a:pt x="166" y="191"/>
                  </a:lnTo>
                  <a:lnTo>
                    <a:pt x="163" y="172"/>
                  </a:lnTo>
                  <a:lnTo>
                    <a:pt x="154" y="166"/>
                  </a:lnTo>
                  <a:lnTo>
                    <a:pt x="151" y="172"/>
                  </a:lnTo>
                  <a:lnTo>
                    <a:pt x="145" y="172"/>
                  </a:lnTo>
                  <a:lnTo>
                    <a:pt x="145" y="191"/>
                  </a:lnTo>
                  <a:lnTo>
                    <a:pt x="133" y="193"/>
                  </a:lnTo>
                  <a:lnTo>
                    <a:pt x="126" y="191"/>
                  </a:lnTo>
                  <a:lnTo>
                    <a:pt x="121" y="193"/>
                  </a:lnTo>
                  <a:lnTo>
                    <a:pt x="112" y="191"/>
                  </a:lnTo>
                  <a:lnTo>
                    <a:pt x="114" y="198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21" y="216"/>
                  </a:lnTo>
                  <a:lnTo>
                    <a:pt x="114" y="225"/>
                  </a:lnTo>
                  <a:lnTo>
                    <a:pt x="126" y="228"/>
                  </a:lnTo>
                  <a:lnTo>
                    <a:pt x="123" y="237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2" y="237"/>
                  </a:lnTo>
                  <a:lnTo>
                    <a:pt x="97" y="244"/>
                  </a:lnTo>
                  <a:lnTo>
                    <a:pt x="93" y="253"/>
                  </a:lnTo>
                  <a:lnTo>
                    <a:pt x="67" y="221"/>
                  </a:lnTo>
                  <a:lnTo>
                    <a:pt x="36" y="193"/>
                  </a:lnTo>
                  <a:lnTo>
                    <a:pt x="50" y="203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45" y="193"/>
                  </a:lnTo>
                  <a:lnTo>
                    <a:pt x="42" y="193"/>
                  </a:lnTo>
                  <a:lnTo>
                    <a:pt x="33" y="191"/>
                  </a:lnTo>
                  <a:lnTo>
                    <a:pt x="24" y="172"/>
                  </a:lnTo>
                  <a:lnTo>
                    <a:pt x="31" y="172"/>
                  </a:lnTo>
                  <a:lnTo>
                    <a:pt x="33" y="175"/>
                  </a:lnTo>
                  <a:lnTo>
                    <a:pt x="31" y="172"/>
                  </a:lnTo>
                  <a:lnTo>
                    <a:pt x="21" y="166"/>
                  </a:lnTo>
                  <a:lnTo>
                    <a:pt x="21" y="159"/>
                  </a:lnTo>
                  <a:lnTo>
                    <a:pt x="12" y="144"/>
                  </a:lnTo>
                  <a:lnTo>
                    <a:pt x="21" y="163"/>
                  </a:lnTo>
                  <a:lnTo>
                    <a:pt x="31" y="163"/>
                  </a:lnTo>
                  <a:lnTo>
                    <a:pt x="31" y="159"/>
                  </a:lnTo>
                  <a:lnTo>
                    <a:pt x="31" y="154"/>
                  </a:lnTo>
                  <a:lnTo>
                    <a:pt x="21" y="159"/>
                  </a:lnTo>
                  <a:lnTo>
                    <a:pt x="24" y="144"/>
                  </a:lnTo>
                  <a:lnTo>
                    <a:pt x="21" y="149"/>
                  </a:lnTo>
                  <a:lnTo>
                    <a:pt x="12" y="144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2" y="129"/>
                  </a:lnTo>
                  <a:lnTo>
                    <a:pt x="24" y="110"/>
                  </a:lnTo>
                  <a:lnTo>
                    <a:pt x="24" y="78"/>
                  </a:lnTo>
                  <a:lnTo>
                    <a:pt x="31" y="87"/>
                  </a:lnTo>
                  <a:lnTo>
                    <a:pt x="42" y="92"/>
                  </a:lnTo>
                  <a:lnTo>
                    <a:pt x="45" y="87"/>
                  </a:lnTo>
                  <a:lnTo>
                    <a:pt x="31" y="82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3" y="57"/>
                  </a:lnTo>
                  <a:lnTo>
                    <a:pt x="36" y="50"/>
                  </a:lnTo>
                  <a:lnTo>
                    <a:pt x="42" y="57"/>
                  </a:lnTo>
                  <a:lnTo>
                    <a:pt x="45" y="57"/>
                  </a:lnTo>
                  <a:lnTo>
                    <a:pt x="50" y="57"/>
                  </a:lnTo>
                  <a:lnTo>
                    <a:pt x="103" y="57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5" y="0"/>
                  </a:lnTo>
                  <a:lnTo>
                    <a:pt x="181" y="6"/>
                  </a:lnTo>
                  <a:lnTo>
                    <a:pt x="173" y="25"/>
                  </a:lnTo>
                  <a:lnTo>
                    <a:pt x="175" y="38"/>
                  </a:lnTo>
                  <a:lnTo>
                    <a:pt x="175" y="48"/>
                  </a:lnTo>
                  <a:lnTo>
                    <a:pt x="196" y="38"/>
                  </a:lnTo>
                  <a:lnTo>
                    <a:pt x="214" y="38"/>
                  </a:lnTo>
                  <a:lnTo>
                    <a:pt x="227" y="57"/>
                  </a:lnTo>
                  <a:lnTo>
                    <a:pt x="218" y="69"/>
                  </a:lnTo>
                  <a:lnTo>
                    <a:pt x="211" y="71"/>
                  </a:lnTo>
                  <a:lnTo>
                    <a:pt x="206" y="82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101"/>
                  </a:lnTo>
                  <a:lnTo>
                    <a:pt x="202" y="101"/>
                  </a:lnTo>
                  <a:close/>
                  <a:moveTo>
                    <a:pt x="12" y="129"/>
                  </a:moveTo>
                  <a:lnTo>
                    <a:pt x="5" y="122"/>
                  </a:lnTo>
                  <a:lnTo>
                    <a:pt x="12" y="11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E4F8CF4D-3104-4EDA-9D47-F686A6AAA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9573" y="4822769"/>
              <a:ext cx="162511" cy="242373"/>
            </a:xfrm>
            <a:custGeom>
              <a:avLst/>
              <a:gdLst>
                <a:gd name="T0" fmla="*/ 9 w 175"/>
                <a:gd name="T1" fmla="*/ 241 h 261"/>
                <a:gd name="T2" fmla="*/ 9 w 175"/>
                <a:gd name="T3" fmla="*/ 241 h 261"/>
                <a:gd name="T4" fmla="*/ 12 w 175"/>
                <a:gd name="T5" fmla="*/ 241 h 261"/>
                <a:gd name="T6" fmla="*/ 21 w 175"/>
                <a:gd name="T7" fmla="*/ 241 h 261"/>
                <a:gd name="T8" fmla="*/ 21 w 175"/>
                <a:gd name="T9" fmla="*/ 227 h 261"/>
                <a:gd name="T10" fmla="*/ 12 w 175"/>
                <a:gd name="T11" fmla="*/ 220 h 261"/>
                <a:gd name="T12" fmla="*/ 0 w 175"/>
                <a:gd name="T13" fmla="*/ 179 h 261"/>
                <a:gd name="T14" fmla="*/ 2 w 175"/>
                <a:gd name="T15" fmla="*/ 176 h 261"/>
                <a:gd name="T16" fmla="*/ 12 w 175"/>
                <a:gd name="T17" fmla="*/ 165 h 261"/>
                <a:gd name="T18" fmla="*/ 21 w 175"/>
                <a:gd name="T19" fmla="*/ 127 h 261"/>
                <a:gd name="T20" fmla="*/ 30 w 175"/>
                <a:gd name="T21" fmla="*/ 117 h 261"/>
                <a:gd name="T22" fmla="*/ 24 w 175"/>
                <a:gd name="T23" fmla="*/ 87 h 261"/>
                <a:gd name="T24" fmla="*/ 21 w 175"/>
                <a:gd name="T25" fmla="*/ 83 h 261"/>
                <a:gd name="T26" fmla="*/ 24 w 175"/>
                <a:gd name="T27" fmla="*/ 65 h 261"/>
                <a:gd name="T28" fmla="*/ 21 w 175"/>
                <a:gd name="T29" fmla="*/ 62 h 261"/>
                <a:gd name="T30" fmla="*/ 21 w 175"/>
                <a:gd name="T31" fmla="*/ 34 h 261"/>
                <a:gd name="T32" fmla="*/ 12 w 175"/>
                <a:gd name="T33" fmla="*/ 14 h 261"/>
                <a:gd name="T34" fmla="*/ 17 w 175"/>
                <a:gd name="T35" fmla="*/ 3 h 261"/>
                <a:gd name="T36" fmla="*/ 90 w 175"/>
                <a:gd name="T37" fmla="*/ 3 h 261"/>
                <a:gd name="T38" fmla="*/ 102 w 175"/>
                <a:gd name="T39" fmla="*/ 3 h 261"/>
                <a:gd name="T40" fmla="*/ 102 w 175"/>
                <a:gd name="T41" fmla="*/ 9 h 261"/>
                <a:gd name="T42" fmla="*/ 115 w 175"/>
                <a:gd name="T43" fmla="*/ 0 h 261"/>
                <a:gd name="T44" fmla="*/ 123 w 175"/>
                <a:gd name="T45" fmla="*/ 0 h 261"/>
                <a:gd name="T46" fmla="*/ 130 w 175"/>
                <a:gd name="T47" fmla="*/ 3 h 261"/>
                <a:gd name="T48" fmla="*/ 123 w 175"/>
                <a:gd name="T49" fmla="*/ 14 h 261"/>
                <a:gd name="T50" fmla="*/ 141 w 175"/>
                <a:gd name="T51" fmla="*/ 30 h 261"/>
                <a:gd name="T52" fmla="*/ 141 w 175"/>
                <a:gd name="T53" fmla="*/ 34 h 261"/>
                <a:gd name="T54" fmla="*/ 144 w 175"/>
                <a:gd name="T55" fmla="*/ 44 h 261"/>
                <a:gd name="T56" fmla="*/ 139 w 175"/>
                <a:gd name="T57" fmla="*/ 65 h 261"/>
                <a:gd name="T58" fmla="*/ 144 w 175"/>
                <a:gd name="T59" fmla="*/ 65 h 261"/>
                <a:gd name="T60" fmla="*/ 151 w 175"/>
                <a:gd name="T61" fmla="*/ 71 h 261"/>
                <a:gd name="T62" fmla="*/ 144 w 175"/>
                <a:gd name="T63" fmla="*/ 83 h 261"/>
                <a:gd name="T64" fmla="*/ 151 w 175"/>
                <a:gd name="T65" fmla="*/ 92 h 261"/>
                <a:gd name="T66" fmla="*/ 141 w 175"/>
                <a:gd name="T67" fmla="*/ 96 h 261"/>
                <a:gd name="T68" fmla="*/ 160 w 175"/>
                <a:gd name="T69" fmla="*/ 114 h 261"/>
                <a:gd name="T70" fmla="*/ 154 w 175"/>
                <a:gd name="T71" fmla="*/ 117 h 261"/>
                <a:gd name="T72" fmla="*/ 151 w 175"/>
                <a:gd name="T73" fmla="*/ 136 h 261"/>
                <a:gd name="T74" fmla="*/ 151 w 175"/>
                <a:gd name="T75" fmla="*/ 145 h 261"/>
                <a:gd name="T76" fmla="*/ 151 w 175"/>
                <a:gd name="T77" fmla="*/ 149 h 261"/>
                <a:gd name="T78" fmla="*/ 154 w 175"/>
                <a:gd name="T79" fmla="*/ 154 h 261"/>
                <a:gd name="T80" fmla="*/ 154 w 175"/>
                <a:gd name="T81" fmla="*/ 167 h 261"/>
                <a:gd name="T82" fmla="*/ 151 w 175"/>
                <a:gd name="T83" fmla="*/ 167 h 261"/>
                <a:gd name="T84" fmla="*/ 160 w 175"/>
                <a:gd name="T85" fmla="*/ 189 h 261"/>
                <a:gd name="T86" fmla="*/ 169 w 175"/>
                <a:gd name="T87" fmla="*/ 195 h 261"/>
                <a:gd name="T88" fmla="*/ 175 w 175"/>
                <a:gd name="T89" fmla="*/ 202 h 261"/>
                <a:gd name="T90" fmla="*/ 169 w 175"/>
                <a:gd name="T91" fmla="*/ 218 h 261"/>
                <a:gd name="T92" fmla="*/ 154 w 175"/>
                <a:gd name="T93" fmla="*/ 218 h 261"/>
                <a:gd name="T94" fmla="*/ 151 w 175"/>
                <a:gd name="T95" fmla="*/ 208 h 261"/>
                <a:gd name="T96" fmla="*/ 139 w 175"/>
                <a:gd name="T97" fmla="*/ 202 h 261"/>
                <a:gd name="T98" fmla="*/ 151 w 175"/>
                <a:gd name="T99" fmla="*/ 208 h 261"/>
                <a:gd name="T100" fmla="*/ 154 w 175"/>
                <a:gd name="T101" fmla="*/ 218 h 261"/>
                <a:gd name="T102" fmla="*/ 139 w 175"/>
                <a:gd name="T103" fmla="*/ 218 h 261"/>
                <a:gd name="T104" fmla="*/ 99 w 175"/>
                <a:gd name="T105" fmla="*/ 238 h 261"/>
                <a:gd name="T106" fmla="*/ 63 w 175"/>
                <a:gd name="T107" fmla="*/ 248 h 261"/>
                <a:gd name="T108" fmla="*/ 48 w 175"/>
                <a:gd name="T109" fmla="*/ 261 h 261"/>
                <a:gd name="T110" fmla="*/ 38 w 175"/>
                <a:gd name="T111" fmla="*/ 252 h 261"/>
                <a:gd name="T112" fmla="*/ 9 w 175"/>
                <a:gd name="T113" fmla="*/ 241 h 261"/>
                <a:gd name="T114" fmla="*/ 9 w 175"/>
                <a:gd name="T115" fmla="*/ 241 h 261"/>
                <a:gd name="T116" fmla="*/ 9 w 175"/>
                <a:gd name="T117" fmla="*/ 241 h 261"/>
                <a:gd name="T118" fmla="*/ 9 w 175"/>
                <a:gd name="T119" fmla="*/ 241 h 261"/>
                <a:gd name="T120" fmla="*/ 9 w 175"/>
                <a:gd name="T121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261">
                  <a:moveTo>
                    <a:pt x="9" y="241"/>
                  </a:moveTo>
                  <a:lnTo>
                    <a:pt x="9" y="241"/>
                  </a:lnTo>
                  <a:lnTo>
                    <a:pt x="12" y="241"/>
                  </a:lnTo>
                  <a:lnTo>
                    <a:pt x="21" y="241"/>
                  </a:lnTo>
                  <a:lnTo>
                    <a:pt x="21" y="227"/>
                  </a:lnTo>
                  <a:lnTo>
                    <a:pt x="12" y="220"/>
                  </a:lnTo>
                  <a:lnTo>
                    <a:pt x="0" y="179"/>
                  </a:lnTo>
                  <a:lnTo>
                    <a:pt x="2" y="176"/>
                  </a:lnTo>
                  <a:lnTo>
                    <a:pt x="12" y="165"/>
                  </a:lnTo>
                  <a:lnTo>
                    <a:pt x="21" y="127"/>
                  </a:lnTo>
                  <a:lnTo>
                    <a:pt x="30" y="117"/>
                  </a:lnTo>
                  <a:lnTo>
                    <a:pt x="24" y="87"/>
                  </a:lnTo>
                  <a:lnTo>
                    <a:pt x="21" y="83"/>
                  </a:lnTo>
                  <a:lnTo>
                    <a:pt x="24" y="65"/>
                  </a:lnTo>
                  <a:lnTo>
                    <a:pt x="21" y="62"/>
                  </a:lnTo>
                  <a:lnTo>
                    <a:pt x="21" y="34"/>
                  </a:lnTo>
                  <a:lnTo>
                    <a:pt x="12" y="14"/>
                  </a:lnTo>
                  <a:lnTo>
                    <a:pt x="17" y="3"/>
                  </a:lnTo>
                  <a:lnTo>
                    <a:pt x="90" y="3"/>
                  </a:lnTo>
                  <a:lnTo>
                    <a:pt x="102" y="3"/>
                  </a:lnTo>
                  <a:lnTo>
                    <a:pt x="102" y="9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30" y="3"/>
                  </a:lnTo>
                  <a:lnTo>
                    <a:pt x="123" y="14"/>
                  </a:lnTo>
                  <a:lnTo>
                    <a:pt x="141" y="30"/>
                  </a:lnTo>
                  <a:lnTo>
                    <a:pt x="141" y="34"/>
                  </a:lnTo>
                  <a:lnTo>
                    <a:pt x="144" y="44"/>
                  </a:lnTo>
                  <a:lnTo>
                    <a:pt x="139" y="65"/>
                  </a:lnTo>
                  <a:lnTo>
                    <a:pt x="144" y="65"/>
                  </a:lnTo>
                  <a:lnTo>
                    <a:pt x="151" y="71"/>
                  </a:lnTo>
                  <a:lnTo>
                    <a:pt x="144" y="83"/>
                  </a:lnTo>
                  <a:lnTo>
                    <a:pt x="151" y="92"/>
                  </a:lnTo>
                  <a:lnTo>
                    <a:pt x="141" y="96"/>
                  </a:lnTo>
                  <a:lnTo>
                    <a:pt x="160" y="114"/>
                  </a:lnTo>
                  <a:lnTo>
                    <a:pt x="154" y="117"/>
                  </a:lnTo>
                  <a:lnTo>
                    <a:pt x="151" y="136"/>
                  </a:lnTo>
                  <a:lnTo>
                    <a:pt x="151" y="145"/>
                  </a:lnTo>
                  <a:lnTo>
                    <a:pt x="151" y="149"/>
                  </a:lnTo>
                  <a:lnTo>
                    <a:pt x="154" y="154"/>
                  </a:lnTo>
                  <a:lnTo>
                    <a:pt x="154" y="167"/>
                  </a:lnTo>
                  <a:lnTo>
                    <a:pt x="151" y="167"/>
                  </a:lnTo>
                  <a:lnTo>
                    <a:pt x="160" y="189"/>
                  </a:lnTo>
                  <a:lnTo>
                    <a:pt x="169" y="195"/>
                  </a:lnTo>
                  <a:lnTo>
                    <a:pt x="175" y="202"/>
                  </a:lnTo>
                  <a:lnTo>
                    <a:pt x="169" y="218"/>
                  </a:lnTo>
                  <a:lnTo>
                    <a:pt x="154" y="218"/>
                  </a:lnTo>
                  <a:lnTo>
                    <a:pt x="151" y="208"/>
                  </a:lnTo>
                  <a:lnTo>
                    <a:pt x="139" y="202"/>
                  </a:lnTo>
                  <a:lnTo>
                    <a:pt x="151" y="208"/>
                  </a:lnTo>
                  <a:lnTo>
                    <a:pt x="154" y="218"/>
                  </a:lnTo>
                  <a:lnTo>
                    <a:pt x="139" y="218"/>
                  </a:lnTo>
                  <a:lnTo>
                    <a:pt x="99" y="238"/>
                  </a:lnTo>
                  <a:lnTo>
                    <a:pt x="63" y="248"/>
                  </a:lnTo>
                  <a:lnTo>
                    <a:pt x="48" y="261"/>
                  </a:lnTo>
                  <a:lnTo>
                    <a:pt x="38" y="252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790B3ADF-1570-4343-A439-FE800B66C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687" y="4767051"/>
              <a:ext cx="271161" cy="200585"/>
            </a:xfrm>
            <a:custGeom>
              <a:avLst/>
              <a:gdLst>
                <a:gd name="T0" fmla="*/ 12 w 292"/>
                <a:gd name="T1" fmla="*/ 46 h 216"/>
                <a:gd name="T2" fmla="*/ 30 w 292"/>
                <a:gd name="T3" fmla="*/ 39 h 216"/>
                <a:gd name="T4" fmla="*/ 52 w 292"/>
                <a:gd name="T5" fmla="*/ 39 h 216"/>
                <a:gd name="T6" fmla="*/ 42 w 292"/>
                <a:gd name="T7" fmla="*/ 21 h 216"/>
                <a:gd name="T8" fmla="*/ 52 w 292"/>
                <a:gd name="T9" fmla="*/ 0 h 216"/>
                <a:gd name="T10" fmla="*/ 79 w 292"/>
                <a:gd name="T11" fmla="*/ 9 h 216"/>
                <a:gd name="T12" fmla="*/ 110 w 292"/>
                <a:gd name="T13" fmla="*/ 12 h 216"/>
                <a:gd name="T14" fmla="*/ 148 w 292"/>
                <a:gd name="T15" fmla="*/ 9 h 216"/>
                <a:gd name="T16" fmla="*/ 152 w 292"/>
                <a:gd name="T17" fmla="*/ 25 h 216"/>
                <a:gd name="T18" fmla="*/ 174 w 292"/>
                <a:gd name="T19" fmla="*/ 30 h 216"/>
                <a:gd name="T20" fmla="*/ 204 w 292"/>
                <a:gd name="T21" fmla="*/ 25 h 216"/>
                <a:gd name="T22" fmla="*/ 213 w 292"/>
                <a:gd name="T23" fmla="*/ 21 h 216"/>
                <a:gd name="T24" fmla="*/ 226 w 292"/>
                <a:gd name="T25" fmla="*/ 9 h 216"/>
                <a:gd name="T26" fmla="*/ 240 w 292"/>
                <a:gd name="T27" fmla="*/ 16 h 216"/>
                <a:gd name="T28" fmla="*/ 247 w 292"/>
                <a:gd name="T29" fmla="*/ 39 h 216"/>
                <a:gd name="T30" fmla="*/ 252 w 292"/>
                <a:gd name="T31" fmla="*/ 46 h 216"/>
                <a:gd name="T32" fmla="*/ 252 w 292"/>
                <a:gd name="T33" fmla="*/ 71 h 216"/>
                <a:gd name="T34" fmla="*/ 271 w 292"/>
                <a:gd name="T35" fmla="*/ 64 h 216"/>
                <a:gd name="T36" fmla="*/ 276 w 292"/>
                <a:gd name="T37" fmla="*/ 92 h 216"/>
                <a:gd name="T38" fmla="*/ 273 w 292"/>
                <a:gd name="T39" fmla="*/ 108 h 216"/>
                <a:gd name="T40" fmla="*/ 276 w 292"/>
                <a:gd name="T41" fmla="*/ 131 h 216"/>
                <a:gd name="T42" fmla="*/ 283 w 292"/>
                <a:gd name="T43" fmla="*/ 138 h 216"/>
                <a:gd name="T44" fmla="*/ 283 w 292"/>
                <a:gd name="T45" fmla="*/ 144 h 216"/>
                <a:gd name="T46" fmla="*/ 292 w 292"/>
                <a:gd name="T47" fmla="*/ 163 h 216"/>
                <a:gd name="T48" fmla="*/ 292 w 292"/>
                <a:gd name="T49" fmla="*/ 168 h 216"/>
                <a:gd name="T50" fmla="*/ 271 w 292"/>
                <a:gd name="T51" fmla="*/ 165 h 216"/>
                <a:gd name="T52" fmla="*/ 276 w 292"/>
                <a:gd name="T53" fmla="*/ 177 h 216"/>
                <a:gd name="T54" fmla="*/ 276 w 292"/>
                <a:gd name="T55" fmla="*/ 184 h 216"/>
                <a:gd name="T56" fmla="*/ 264 w 292"/>
                <a:gd name="T57" fmla="*/ 199 h 216"/>
                <a:gd name="T58" fmla="*/ 255 w 292"/>
                <a:gd name="T59" fmla="*/ 199 h 216"/>
                <a:gd name="T60" fmla="*/ 247 w 292"/>
                <a:gd name="T61" fmla="*/ 214 h 216"/>
                <a:gd name="T62" fmla="*/ 226 w 292"/>
                <a:gd name="T63" fmla="*/ 209 h 216"/>
                <a:gd name="T64" fmla="*/ 226 w 292"/>
                <a:gd name="T65" fmla="*/ 195 h 216"/>
                <a:gd name="T66" fmla="*/ 210 w 292"/>
                <a:gd name="T67" fmla="*/ 165 h 216"/>
                <a:gd name="T68" fmla="*/ 174 w 292"/>
                <a:gd name="T69" fmla="*/ 174 h 216"/>
                <a:gd name="T70" fmla="*/ 179 w 292"/>
                <a:gd name="T71" fmla="*/ 153 h 216"/>
                <a:gd name="T72" fmla="*/ 170 w 292"/>
                <a:gd name="T73" fmla="*/ 144 h 216"/>
                <a:gd name="T74" fmla="*/ 152 w 292"/>
                <a:gd name="T75" fmla="*/ 104 h 216"/>
                <a:gd name="T76" fmla="*/ 125 w 292"/>
                <a:gd name="T77" fmla="*/ 108 h 216"/>
                <a:gd name="T78" fmla="*/ 112 w 292"/>
                <a:gd name="T79" fmla="*/ 108 h 216"/>
                <a:gd name="T80" fmla="*/ 94 w 292"/>
                <a:gd name="T81" fmla="*/ 131 h 216"/>
                <a:gd name="T82" fmla="*/ 79 w 292"/>
                <a:gd name="T83" fmla="*/ 144 h 216"/>
                <a:gd name="T84" fmla="*/ 70 w 292"/>
                <a:gd name="T85" fmla="*/ 138 h 216"/>
                <a:gd name="T86" fmla="*/ 61 w 292"/>
                <a:gd name="T87" fmla="*/ 122 h 216"/>
                <a:gd name="T88" fmla="*/ 58 w 292"/>
                <a:gd name="T89" fmla="*/ 122 h 216"/>
                <a:gd name="T90" fmla="*/ 58 w 292"/>
                <a:gd name="T91" fmla="*/ 113 h 216"/>
                <a:gd name="T92" fmla="*/ 52 w 292"/>
                <a:gd name="T93" fmla="*/ 117 h 216"/>
                <a:gd name="T94" fmla="*/ 49 w 292"/>
                <a:gd name="T95" fmla="*/ 113 h 216"/>
                <a:gd name="T96" fmla="*/ 21 w 292"/>
                <a:gd name="T97" fmla="*/ 85 h 216"/>
                <a:gd name="T98" fmla="*/ 21 w 292"/>
                <a:gd name="T99" fmla="*/ 73 h 216"/>
                <a:gd name="T100" fmla="*/ 9 w 292"/>
                <a:gd name="T101" fmla="*/ 71 h 216"/>
                <a:gd name="T102" fmla="*/ 9 w 292"/>
                <a:gd name="T103" fmla="*/ 64 h 216"/>
                <a:gd name="T104" fmla="*/ 0 w 292"/>
                <a:gd name="T105" fmla="*/ 73 h 216"/>
                <a:gd name="T106" fmla="*/ 0 w 292"/>
                <a:gd name="T107" fmla="*/ 71 h 216"/>
                <a:gd name="T108" fmla="*/ 0 w 292"/>
                <a:gd name="T109" fmla="*/ 7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216">
                  <a:moveTo>
                    <a:pt x="0" y="71"/>
                  </a:moveTo>
                  <a:lnTo>
                    <a:pt x="12" y="46"/>
                  </a:lnTo>
                  <a:lnTo>
                    <a:pt x="21" y="43"/>
                  </a:lnTo>
                  <a:lnTo>
                    <a:pt x="30" y="39"/>
                  </a:lnTo>
                  <a:lnTo>
                    <a:pt x="42" y="39"/>
                  </a:lnTo>
                  <a:lnTo>
                    <a:pt x="52" y="3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58" y="12"/>
                  </a:lnTo>
                  <a:lnTo>
                    <a:pt x="52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89" y="4"/>
                  </a:lnTo>
                  <a:lnTo>
                    <a:pt x="110" y="12"/>
                  </a:lnTo>
                  <a:lnTo>
                    <a:pt x="122" y="9"/>
                  </a:lnTo>
                  <a:lnTo>
                    <a:pt x="148" y="9"/>
                  </a:lnTo>
                  <a:lnTo>
                    <a:pt x="143" y="16"/>
                  </a:lnTo>
                  <a:lnTo>
                    <a:pt x="152" y="25"/>
                  </a:lnTo>
                  <a:lnTo>
                    <a:pt x="160" y="16"/>
                  </a:lnTo>
                  <a:lnTo>
                    <a:pt x="174" y="30"/>
                  </a:lnTo>
                  <a:lnTo>
                    <a:pt x="186" y="16"/>
                  </a:lnTo>
                  <a:lnTo>
                    <a:pt x="204" y="25"/>
                  </a:lnTo>
                  <a:lnTo>
                    <a:pt x="213" y="25"/>
                  </a:lnTo>
                  <a:lnTo>
                    <a:pt x="213" y="21"/>
                  </a:lnTo>
                  <a:lnTo>
                    <a:pt x="226" y="16"/>
                  </a:lnTo>
                  <a:lnTo>
                    <a:pt x="226" y="9"/>
                  </a:lnTo>
                  <a:lnTo>
                    <a:pt x="240" y="9"/>
                  </a:lnTo>
                  <a:lnTo>
                    <a:pt x="240" y="16"/>
                  </a:lnTo>
                  <a:lnTo>
                    <a:pt x="247" y="30"/>
                  </a:lnTo>
                  <a:lnTo>
                    <a:pt x="247" y="39"/>
                  </a:lnTo>
                  <a:lnTo>
                    <a:pt x="252" y="39"/>
                  </a:lnTo>
                  <a:lnTo>
                    <a:pt x="252" y="46"/>
                  </a:lnTo>
                  <a:lnTo>
                    <a:pt x="264" y="53"/>
                  </a:lnTo>
                  <a:lnTo>
                    <a:pt x="252" y="71"/>
                  </a:lnTo>
                  <a:lnTo>
                    <a:pt x="262" y="64"/>
                  </a:lnTo>
                  <a:lnTo>
                    <a:pt x="271" y="64"/>
                  </a:lnTo>
                  <a:lnTo>
                    <a:pt x="271" y="85"/>
                  </a:lnTo>
                  <a:lnTo>
                    <a:pt x="276" y="92"/>
                  </a:lnTo>
                  <a:lnTo>
                    <a:pt x="276" y="101"/>
                  </a:lnTo>
                  <a:lnTo>
                    <a:pt x="273" y="108"/>
                  </a:lnTo>
                  <a:lnTo>
                    <a:pt x="273" y="126"/>
                  </a:lnTo>
                  <a:lnTo>
                    <a:pt x="276" y="131"/>
                  </a:lnTo>
                  <a:lnTo>
                    <a:pt x="283" y="131"/>
                  </a:lnTo>
                  <a:lnTo>
                    <a:pt x="283" y="138"/>
                  </a:lnTo>
                  <a:lnTo>
                    <a:pt x="292" y="144"/>
                  </a:lnTo>
                  <a:lnTo>
                    <a:pt x="283" y="144"/>
                  </a:lnTo>
                  <a:lnTo>
                    <a:pt x="283" y="153"/>
                  </a:lnTo>
                  <a:lnTo>
                    <a:pt x="292" y="163"/>
                  </a:lnTo>
                  <a:lnTo>
                    <a:pt x="292" y="168"/>
                  </a:lnTo>
                  <a:lnTo>
                    <a:pt x="292" y="168"/>
                  </a:lnTo>
                  <a:lnTo>
                    <a:pt x="285" y="165"/>
                  </a:lnTo>
                  <a:lnTo>
                    <a:pt x="271" y="165"/>
                  </a:lnTo>
                  <a:lnTo>
                    <a:pt x="271" y="177"/>
                  </a:lnTo>
                  <a:lnTo>
                    <a:pt x="276" y="177"/>
                  </a:lnTo>
                  <a:lnTo>
                    <a:pt x="283" y="186"/>
                  </a:lnTo>
                  <a:lnTo>
                    <a:pt x="276" y="184"/>
                  </a:lnTo>
                  <a:lnTo>
                    <a:pt x="271" y="205"/>
                  </a:lnTo>
                  <a:lnTo>
                    <a:pt x="264" y="199"/>
                  </a:lnTo>
                  <a:lnTo>
                    <a:pt x="262" y="205"/>
                  </a:lnTo>
                  <a:lnTo>
                    <a:pt x="255" y="199"/>
                  </a:lnTo>
                  <a:lnTo>
                    <a:pt x="252" y="199"/>
                  </a:lnTo>
                  <a:lnTo>
                    <a:pt x="247" y="214"/>
                  </a:lnTo>
                  <a:lnTo>
                    <a:pt x="233" y="216"/>
                  </a:lnTo>
                  <a:lnTo>
                    <a:pt x="226" y="209"/>
                  </a:lnTo>
                  <a:lnTo>
                    <a:pt x="222" y="214"/>
                  </a:lnTo>
                  <a:lnTo>
                    <a:pt x="226" y="195"/>
                  </a:lnTo>
                  <a:lnTo>
                    <a:pt x="222" y="174"/>
                  </a:lnTo>
                  <a:lnTo>
                    <a:pt x="210" y="165"/>
                  </a:lnTo>
                  <a:lnTo>
                    <a:pt x="191" y="165"/>
                  </a:lnTo>
                  <a:lnTo>
                    <a:pt x="174" y="174"/>
                  </a:lnTo>
                  <a:lnTo>
                    <a:pt x="182" y="156"/>
                  </a:lnTo>
                  <a:lnTo>
                    <a:pt x="179" y="153"/>
                  </a:lnTo>
                  <a:lnTo>
                    <a:pt x="179" y="144"/>
                  </a:lnTo>
                  <a:lnTo>
                    <a:pt x="170" y="144"/>
                  </a:lnTo>
                  <a:lnTo>
                    <a:pt x="174" y="135"/>
                  </a:lnTo>
                  <a:lnTo>
                    <a:pt x="152" y="104"/>
                  </a:lnTo>
                  <a:lnTo>
                    <a:pt x="125" y="104"/>
                  </a:lnTo>
                  <a:lnTo>
                    <a:pt x="125" y="108"/>
                  </a:lnTo>
                  <a:lnTo>
                    <a:pt x="118" y="113"/>
                  </a:lnTo>
                  <a:lnTo>
                    <a:pt x="112" y="108"/>
                  </a:lnTo>
                  <a:lnTo>
                    <a:pt x="103" y="108"/>
                  </a:lnTo>
                  <a:lnTo>
                    <a:pt x="94" y="131"/>
                  </a:lnTo>
                  <a:lnTo>
                    <a:pt x="82" y="135"/>
                  </a:lnTo>
                  <a:lnTo>
                    <a:pt x="79" y="144"/>
                  </a:lnTo>
                  <a:lnTo>
                    <a:pt x="70" y="144"/>
                  </a:lnTo>
                  <a:lnTo>
                    <a:pt x="70" y="138"/>
                  </a:lnTo>
                  <a:lnTo>
                    <a:pt x="61" y="126"/>
                  </a:lnTo>
                  <a:lnTo>
                    <a:pt x="61" y="122"/>
                  </a:lnTo>
                  <a:lnTo>
                    <a:pt x="61" y="126"/>
                  </a:lnTo>
                  <a:lnTo>
                    <a:pt x="58" y="122"/>
                  </a:lnTo>
                  <a:lnTo>
                    <a:pt x="58" y="117"/>
                  </a:lnTo>
                  <a:lnTo>
                    <a:pt x="58" y="113"/>
                  </a:lnTo>
                  <a:lnTo>
                    <a:pt x="58" y="117"/>
                  </a:lnTo>
                  <a:lnTo>
                    <a:pt x="52" y="117"/>
                  </a:lnTo>
                  <a:lnTo>
                    <a:pt x="58" y="108"/>
                  </a:lnTo>
                  <a:lnTo>
                    <a:pt x="49" y="113"/>
                  </a:lnTo>
                  <a:lnTo>
                    <a:pt x="27" y="94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21" y="73"/>
                  </a:lnTo>
                  <a:lnTo>
                    <a:pt x="12" y="83"/>
                  </a:lnTo>
                  <a:lnTo>
                    <a:pt x="9" y="71"/>
                  </a:lnTo>
                  <a:lnTo>
                    <a:pt x="12" y="64"/>
                  </a:lnTo>
                  <a:lnTo>
                    <a:pt x="9" y="64"/>
                  </a:lnTo>
                  <a:lnTo>
                    <a:pt x="2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478AECF8-5F6C-4A55-B0BF-1D184F7F67E1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5595" y="4018572"/>
              <a:ext cx="12072" cy="12072"/>
            </a:xfrm>
            <a:custGeom>
              <a:avLst/>
              <a:gdLst>
                <a:gd name="T0" fmla="*/ 13 w 13"/>
                <a:gd name="T1" fmla="*/ 0 h 13"/>
                <a:gd name="T2" fmla="*/ 13 w 13"/>
                <a:gd name="T3" fmla="*/ 0 h 13"/>
                <a:gd name="T4" fmla="*/ 6 w 13"/>
                <a:gd name="T5" fmla="*/ 13 h 13"/>
                <a:gd name="T6" fmla="*/ 0 w 13"/>
                <a:gd name="T7" fmla="*/ 9 h 13"/>
                <a:gd name="T8" fmla="*/ 13 w 13"/>
                <a:gd name="T9" fmla="*/ 0 h 13"/>
                <a:gd name="T10" fmla="*/ 13 w 13"/>
                <a:gd name="T11" fmla="*/ 0 h 13"/>
                <a:gd name="T12" fmla="*/ 13 w 13"/>
                <a:gd name="T13" fmla="*/ 0 h 13"/>
                <a:gd name="T14" fmla="*/ 13 w 13"/>
                <a:gd name="T15" fmla="*/ 0 h 13"/>
                <a:gd name="T16" fmla="*/ 13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13" y="0"/>
                  </a:lnTo>
                  <a:lnTo>
                    <a:pt x="6" y="13"/>
                  </a:lnTo>
                  <a:lnTo>
                    <a:pt x="0" y="9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567A7378-3EF7-45F5-B41B-0CAE0899D2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85488" y="4837628"/>
              <a:ext cx="221015" cy="239588"/>
            </a:xfrm>
            <a:custGeom>
              <a:avLst/>
              <a:gdLst>
                <a:gd name="T0" fmla="*/ 39 w 238"/>
                <a:gd name="T1" fmla="*/ 235 h 258"/>
                <a:gd name="T2" fmla="*/ 46 w 238"/>
                <a:gd name="T3" fmla="*/ 214 h 258"/>
                <a:gd name="T4" fmla="*/ 48 w 238"/>
                <a:gd name="T5" fmla="*/ 196 h 258"/>
                <a:gd name="T6" fmla="*/ 27 w 238"/>
                <a:gd name="T7" fmla="*/ 182 h 258"/>
                <a:gd name="T8" fmla="*/ 0 w 238"/>
                <a:gd name="T9" fmla="*/ 170 h 258"/>
                <a:gd name="T10" fmla="*/ 15 w 238"/>
                <a:gd name="T11" fmla="*/ 142 h 258"/>
                <a:gd name="T12" fmla="*/ 9 w 238"/>
                <a:gd name="T13" fmla="*/ 124 h 258"/>
                <a:gd name="T14" fmla="*/ 22 w 238"/>
                <a:gd name="T15" fmla="*/ 108 h 258"/>
                <a:gd name="T16" fmla="*/ 22 w 238"/>
                <a:gd name="T17" fmla="*/ 103 h 258"/>
                <a:gd name="T18" fmla="*/ 15 w 238"/>
                <a:gd name="T19" fmla="*/ 90 h 258"/>
                <a:gd name="T20" fmla="*/ 36 w 238"/>
                <a:gd name="T21" fmla="*/ 94 h 258"/>
                <a:gd name="T22" fmla="*/ 36 w 238"/>
                <a:gd name="T23" fmla="*/ 87 h 258"/>
                <a:gd name="T24" fmla="*/ 27 w 238"/>
                <a:gd name="T25" fmla="*/ 68 h 258"/>
                <a:gd name="T26" fmla="*/ 27 w 238"/>
                <a:gd name="T27" fmla="*/ 62 h 258"/>
                <a:gd name="T28" fmla="*/ 22 w 238"/>
                <a:gd name="T29" fmla="*/ 55 h 258"/>
                <a:gd name="T30" fmla="*/ 18 w 238"/>
                <a:gd name="T31" fmla="*/ 31 h 258"/>
                <a:gd name="T32" fmla="*/ 29 w 238"/>
                <a:gd name="T33" fmla="*/ 25 h 258"/>
                <a:gd name="T34" fmla="*/ 60 w 238"/>
                <a:gd name="T35" fmla="*/ 25 h 258"/>
                <a:gd name="T36" fmla="*/ 78 w 238"/>
                <a:gd name="T37" fmla="*/ 15 h 258"/>
                <a:gd name="T38" fmla="*/ 87 w 238"/>
                <a:gd name="T39" fmla="*/ 6 h 258"/>
                <a:gd name="T40" fmla="*/ 90 w 238"/>
                <a:gd name="T41" fmla="*/ 0 h 258"/>
                <a:gd name="T42" fmla="*/ 97 w 238"/>
                <a:gd name="T43" fmla="*/ 25 h 258"/>
                <a:gd name="T44" fmla="*/ 109 w 238"/>
                <a:gd name="T45" fmla="*/ 15 h 258"/>
                <a:gd name="T46" fmla="*/ 126 w 238"/>
                <a:gd name="T47" fmla="*/ 18 h 258"/>
                <a:gd name="T48" fmla="*/ 141 w 238"/>
                <a:gd name="T49" fmla="*/ 31 h 258"/>
                <a:gd name="T50" fmla="*/ 168 w 238"/>
                <a:gd name="T51" fmla="*/ 46 h 258"/>
                <a:gd name="T52" fmla="*/ 195 w 238"/>
                <a:gd name="T53" fmla="*/ 31 h 258"/>
                <a:gd name="T54" fmla="*/ 228 w 238"/>
                <a:gd name="T55" fmla="*/ 55 h 258"/>
                <a:gd name="T56" fmla="*/ 228 w 238"/>
                <a:gd name="T57" fmla="*/ 68 h 258"/>
                <a:gd name="T58" fmla="*/ 238 w 238"/>
                <a:gd name="T59" fmla="*/ 103 h 258"/>
                <a:gd name="T60" fmla="*/ 219 w 238"/>
                <a:gd name="T61" fmla="*/ 149 h 258"/>
                <a:gd name="T62" fmla="*/ 207 w 238"/>
                <a:gd name="T63" fmla="*/ 164 h 258"/>
                <a:gd name="T64" fmla="*/ 228 w 238"/>
                <a:gd name="T65" fmla="*/ 211 h 258"/>
                <a:gd name="T66" fmla="*/ 219 w 238"/>
                <a:gd name="T67" fmla="*/ 226 h 258"/>
                <a:gd name="T68" fmla="*/ 219 w 238"/>
                <a:gd name="T69" fmla="*/ 226 h 258"/>
                <a:gd name="T70" fmla="*/ 210 w 238"/>
                <a:gd name="T71" fmla="*/ 217 h 258"/>
                <a:gd name="T72" fmla="*/ 207 w 238"/>
                <a:gd name="T73" fmla="*/ 226 h 258"/>
                <a:gd name="T74" fmla="*/ 189 w 238"/>
                <a:gd name="T75" fmla="*/ 223 h 258"/>
                <a:gd name="T76" fmla="*/ 189 w 238"/>
                <a:gd name="T77" fmla="*/ 223 h 258"/>
                <a:gd name="T78" fmla="*/ 147 w 238"/>
                <a:gd name="T79" fmla="*/ 226 h 258"/>
                <a:gd name="T80" fmla="*/ 130 w 238"/>
                <a:gd name="T81" fmla="*/ 223 h 258"/>
                <a:gd name="T82" fmla="*/ 130 w 238"/>
                <a:gd name="T83" fmla="*/ 226 h 258"/>
                <a:gd name="T84" fmla="*/ 141 w 238"/>
                <a:gd name="T85" fmla="*/ 226 h 258"/>
                <a:gd name="T86" fmla="*/ 46 w 238"/>
                <a:gd name="T87" fmla="*/ 258 h 258"/>
                <a:gd name="T88" fmla="*/ 46 w 238"/>
                <a:gd name="T89" fmla="*/ 258 h 258"/>
                <a:gd name="T90" fmla="*/ 46 w 238"/>
                <a:gd name="T91" fmla="*/ 258 h 258"/>
                <a:gd name="T92" fmla="*/ 170 w 238"/>
                <a:gd name="T93" fmla="*/ 223 h 258"/>
                <a:gd name="T94" fmla="*/ 147 w 238"/>
                <a:gd name="T95" fmla="*/ 226 h 258"/>
                <a:gd name="T96" fmla="*/ 147 w 238"/>
                <a:gd name="T97" fmla="*/ 226 h 258"/>
                <a:gd name="T98" fmla="*/ 147 w 238"/>
                <a:gd name="T99" fmla="*/ 226 h 258"/>
                <a:gd name="T100" fmla="*/ 217 w 238"/>
                <a:gd name="T101" fmla="*/ 226 h 258"/>
                <a:gd name="T102" fmla="*/ 217 w 238"/>
                <a:gd name="T103" fmla="*/ 226 h 258"/>
                <a:gd name="T104" fmla="*/ 217 w 238"/>
                <a:gd name="T105" fmla="*/ 226 h 258"/>
                <a:gd name="T106" fmla="*/ 217 w 238"/>
                <a:gd name="T107" fmla="*/ 22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8" h="258">
                  <a:moveTo>
                    <a:pt x="46" y="258"/>
                  </a:moveTo>
                  <a:lnTo>
                    <a:pt x="39" y="235"/>
                  </a:lnTo>
                  <a:lnTo>
                    <a:pt x="48" y="217"/>
                  </a:lnTo>
                  <a:lnTo>
                    <a:pt x="46" y="214"/>
                  </a:lnTo>
                  <a:lnTo>
                    <a:pt x="48" y="211"/>
                  </a:lnTo>
                  <a:lnTo>
                    <a:pt x="48" y="196"/>
                  </a:lnTo>
                  <a:lnTo>
                    <a:pt x="29" y="196"/>
                  </a:lnTo>
                  <a:lnTo>
                    <a:pt x="27" y="182"/>
                  </a:lnTo>
                  <a:lnTo>
                    <a:pt x="18" y="182"/>
                  </a:lnTo>
                  <a:lnTo>
                    <a:pt x="0" y="170"/>
                  </a:lnTo>
                  <a:lnTo>
                    <a:pt x="9" y="154"/>
                  </a:lnTo>
                  <a:lnTo>
                    <a:pt x="15" y="142"/>
                  </a:lnTo>
                  <a:lnTo>
                    <a:pt x="6" y="131"/>
                  </a:lnTo>
                  <a:lnTo>
                    <a:pt x="9" y="124"/>
                  </a:lnTo>
                  <a:lnTo>
                    <a:pt x="15" y="131"/>
                  </a:lnTo>
                  <a:lnTo>
                    <a:pt x="22" y="108"/>
                  </a:lnTo>
                  <a:lnTo>
                    <a:pt x="27" y="112"/>
                  </a:lnTo>
                  <a:lnTo>
                    <a:pt x="22" y="103"/>
                  </a:lnTo>
                  <a:lnTo>
                    <a:pt x="15" y="103"/>
                  </a:lnTo>
                  <a:lnTo>
                    <a:pt x="15" y="90"/>
                  </a:lnTo>
                  <a:lnTo>
                    <a:pt x="29" y="90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87"/>
                  </a:lnTo>
                  <a:lnTo>
                    <a:pt x="27" y="77"/>
                  </a:lnTo>
                  <a:lnTo>
                    <a:pt x="27" y="68"/>
                  </a:lnTo>
                  <a:lnTo>
                    <a:pt x="36" y="68"/>
                  </a:lnTo>
                  <a:lnTo>
                    <a:pt x="27" y="62"/>
                  </a:lnTo>
                  <a:lnTo>
                    <a:pt x="27" y="55"/>
                  </a:lnTo>
                  <a:lnTo>
                    <a:pt x="22" y="55"/>
                  </a:lnTo>
                  <a:lnTo>
                    <a:pt x="18" y="50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9" y="25"/>
                  </a:lnTo>
                  <a:lnTo>
                    <a:pt x="39" y="9"/>
                  </a:lnTo>
                  <a:lnTo>
                    <a:pt x="60" y="25"/>
                  </a:lnTo>
                  <a:lnTo>
                    <a:pt x="67" y="15"/>
                  </a:lnTo>
                  <a:lnTo>
                    <a:pt x="78" y="15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7" y="18"/>
                  </a:lnTo>
                  <a:lnTo>
                    <a:pt x="97" y="25"/>
                  </a:lnTo>
                  <a:lnTo>
                    <a:pt x="100" y="25"/>
                  </a:lnTo>
                  <a:lnTo>
                    <a:pt x="109" y="15"/>
                  </a:lnTo>
                  <a:lnTo>
                    <a:pt x="120" y="9"/>
                  </a:lnTo>
                  <a:lnTo>
                    <a:pt x="126" y="18"/>
                  </a:lnTo>
                  <a:lnTo>
                    <a:pt x="135" y="18"/>
                  </a:lnTo>
                  <a:lnTo>
                    <a:pt x="141" y="31"/>
                  </a:lnTo>
                  <a:lnTo>
                    <a:pt x="149" y="40"/>
                  </a:lnTo>
                  <a:lnTo>
                    <a:pt x="168" y="46"/>
                  </a:lnTo>
                  <a:lnTo>
                    <a:pt x="170" y="37"/>
                  </a:lnTo>
                  <a:lnTo>
                    <a:pt x="195" y="31"/>
                  </a:lnTo>
                  <a:lnTo>
                    <a:pt x="210" y="31"/>
                  </a:lnTo>
                  <a:lnTo>
                    <a:pt x="228" y="55"/>
                  </a:lnTo>
                  <a:lnTo>
                    <a:pt x="231" y="50"/>
                  </a:lnTo>
                  <a:lnTo>
                    <a:pt x="228" y="68"/>
                  </a:lnTo>
                  <a:lnTo>
                    <a:pt x="231" y="71"/>
                  </a:lnTo>
                  <a:lnTo>
                    <a:pt x="238" y="103"/>
                  </a:lnTo>
                  <a:lnTo>
                    <a:pt x="228" y="112"/>
                  </a:lnTo>
                  <a:lnTo>
                    <a:pt x="219" y="149"/>
                  </a:lnTo>
                  <a:lnTo>
                    <a:pt x="210" y="161"/>
                  </a:lnTo>
                  <a:lnTo>
                    <a:pt x="207" y="164"/>
                  </a:lnTo>
                  <a:lnTo>
                    <a:pt x="219" y="205"/>
                  </a:lnTo>
                  <a:lnTo>
                    <a:pt x="228" y="211"/>
                  </a:lnTo>
                  <a:lnTo>
                    <a:pt x="228" y="226"/>
                  </a:lnTo>
                  <a:lnTo>
                    <a:pt x="219" y="226"/>
                  </a:lnTo>
                  <a:lnTo>
                    <a:pt x="225" y="223"/>
                  </a:lnTo>
                  <a:lnTo>
                    <a:pt x="219" y="226"/>
                  </a:lnTo>
                  <a:lnTo>
                    <a:pt x="210" y="223"/>
                  </a:lnTo>
                  <a:lnTo>
                    <a:pt x="210" y="217"/>
                  </a:lnTo>
                  <a:lnTo>
                    <a:pt x="207" y="217"/>
                  </a:lnTo>
                  <a:lnTo>
                    <a:pt x="207" y="226"/>
                  </a:lnTo>
                  <a:lnTo>
                    <a:pt x="180" y="223"/>
                  </a:lnTo>
                  <a:lnTo>
                    <a:pt x="189" y="223"/>
                  </a:lnTo>
                  <a:lnTo>
                    <a:pt x="187" y="217"/>
                  </a:lnTo>
                  <a:lnTo>
                    <a:pt x="189" y="223"/>
                  </a:lnTo>
                  <a:lnTo>
                    <a:pt x="159" y="21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0" y="223"/>
                  </a:lnTo>
                  <a:lnTo>
                    <a:pt x="126" y="226"/>
                  </a:lnTo>
                  <a:lnTo>
                    <a:pt x="130" y="226"/>
                  </a:lnTo>
                  <a:lnTo>
                    <a:pt x="130" y="223"/>
                  </a:lnTo>
                  <a:lnTo>
                    <a:pt x="141" y="226"/>
                  </a:lnTo>
                  <a:lnTo>
                    <a:pt x="105" y="233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close/>
                  <a:moveTo>
                    <a:pt x="147" y="226"/>
                  </a:moveTo>
                  <a:lnTo>
                    <a:pt x="170" y="223"/>
                  </a:lnTo>
                  <a:lnTo>
                    <a:pt x="180" y="223"/>
                  </a:lnTo>
                  <a:lnTo>
                    <a:pt x="147" y="226"/>
                  </a:lnTo>
                  <a:lnTo>
                    <a:pt x="147" y="226"/>
                  </a:lnTo>
                  <a:lnTo>
                    <a:pt x="147" y="226"/>
                  </a:lnTo>
                  <a:lnTo>
                    <a:pt x="147" y="226"/>
                  </a:lnTo>
                  <a:lnTo>
                    <a:pt x="147" y="226"/>
                  </a:lnTo>
                  <a:close/>
                  <a:moveTo>
                    <a:pt x="217" y="226"/>
                  </a:moveTo>
                  <a:lnTo>
                    <a:pt x="217" y="226"/>
                  </a:lnTo>
                  <a:lnTo>
                    <a:pt x="210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665450DD-1A72-4D70-B465-7FD6CB956B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33523" y="5067001"/>
              <a:ext cx="293449" cy="351952"/>
            </a:xfrm>
            <a:custGeom>
              <a:avLst/>
              <a:gdLst>
                <a:gd name="T0" fmla="*/ 0 w 316"/>
                <a:gd name="T1" fmla="*/ 229 h 379"/>
                <a:gd name="T2" fmla="*/ 4 w 316"/>
                <a:gd name="T3" fmla="*/ 195 h 379"/>
                <a:gd name="T4" fmla="*/ 0 w 316"/>
                <a:gd name="T5" fmla="*/ 186 h 379"/>
                <a:gd name="T6" fmla="*/ 13 w 316"/>
                <a:gd name="T7" fmla="*/ 163 h 379"/>
                <a:gd name="T8" fmla="*/ 22 w 316"/>
                <a:gd name="T9" fmla="*/ 154 h 379"/>
                <a:gd name="T10" fmla="*/ 26 w 316"/>
                <a:gd name="T11" fmla="*/ 142 h 379"/>
                <a:gd name="T12" fmla="*/ 40 w 316"/>
                <a:gd name="T13" fmla="*/ 135 h 379"/>
                <a:gd name="T14" fmla="*/ 35 w 316"/>
                <a:gd name="T15" fmla="*/ 131 h 379"/>
                <a:gd name="T16" fmla="*/ 42 w 316"/>
                <a:gd name="T17" fmla="*/ 119 h 379"/>
                <a:gd name="T18" fmla="*/ 42 w 316"/>
                <a:gd name="T19" fmla="*/ 110 h 379"/>
                <a:gd name="T20" fmla="*/ 40 w 316"/>
                <a:gd name="T21" fmla="*/ 88 h 379"/>
                <a:gd name="T22" fmla="*/ 35 w 316"/>
                <a:gd name="T23" fmla="*/ 73 h 379"/>
                <a:gd name="T24" fmla="*/ 26 w 316"/>
                <a:gd name="T25" fmla="*/ 69 h 379"/>
                <a:gd name="T26" fmla="*/ 22 w 316"/>
                <a:gd name="T27" fmla="*/ 51 h 379"/>
                <a:gd name="T28" fmla="*/ 22 w 316"/>
                <a:gd name="T29" fmla="*/ 38 h 379"/>
                <a:gd name="T30" fmla="*/ 13 w 316"/>
                <a:gd name="T31" fmla="*/ 32 h 379"/>
                <a:gd name="T32" fmla="*/ 4 w 316"/>
                <a:gd name="T33" fmla="*/ 16 h 379"/>
                <a:gd name="T34" fmla="*/ 22 w 316"/>
                <a:gd name="T35" fmla="*/ 0 h 379"/>
                <a:gd name="T36" fmla="*/ 82 w 316"/>
                <a:gd name="T37" fmla="*/ 0 h 379"/>
                <a:gd name="T38" fmla="*/ 86 w 316"/>
                <a:gd name="T39" fmla="*/ 7 h 379"/>
                <a:gd name="T40" fmla="*/ 125 w 316"/>
                <a:gd name="T41" fmla="*/ 11 h 379"/>
                <a:gd name="T42" fmla="*/ 172 w 316"/>
                <a:gd name="T43" fmla="*/ 41 h 379"/>
                <a:gd name="T44" fmla="*/ 183 w 316"/>
                <a:gd name="T45" fmla="*/ 41 h 379"/>
                <a:gd name="T46" fmla="*/ 222 w 316"/>
                <a:gd name="T47" fmla="*/ 51 h 379"/>
                <a:gd name="T48" fmla="*/ 235 w 316"/>
                <a:gd name="T49" fmla="*/ 29 h 379"/>
                <a:gd name="T50" fmla="*/ 273 w 316"/>
                <a:gd name="T51" fmla="*/ 16 h 379"/>
                <a:gd name="T52" fmla="*/ 287 w 316"/>
                <a:gd name="T53" fmla="*/ 29 h 379"/>
                <a:gd name="T54" fmla="*/ 316 w 316"/>
                <a:gd name="T55" fmla="*/ 26 h 379"/>
                <a:gd name="T56" fmla="*/ 295 w 316"/>
                <a:gd name="T57" fmla="*/ 60 h 379"/>
                <a:gd name="T58" fmla="*/ 283 w 316"/>
                <a:gd name="T59" fmla="*/ 73 h 379"/>
                <a:gd name="T60" fmla="*/ 283 w 316"/>
                <a:gd name="T61" fmla="*/ 225 h 379"/>
                <a:gd name="T62" fmla="*/ 304 w 316"/>
                <a:gd name="T63" fmla="*/ 257 h 379"/>
                <a:gd name="T64" fmla="*/ 295 w 316"/>
                <a:gd name="T65" fmla="*/ 266 h 379"/>
                <a:gd name="T66" fmla="*/ 278 w 316"/>
                <a:gd name="T67" fmla="*/ 269 h 379"/>
                <a:gd name="T68" fmla="*/ 278 w 316"/>
                <a:gd name="T69" fmla="*/ 285 h 379"/>
                <a:gd name="T70" fmla="*/ 273 w 316"/>
                <a:gd name="T71" fmla="*/ 278 h 379"/>
                <a:gd name="T72" fmla="*/ 273 w 316"/>
                <a:gd name="T73" fmla="*/ 285 h 379"/>
                <a:gd name="T74" fmla="*/ 265 w 316"/>
                <a:gd name="T75" fmla="*/ 292 h 379"/>
                <a:gd name="T76" fmla="*/ 262 w 316"/>
                <a:gd name="T77" fmla="*/ 292 h 379"/>
                <a:gd name="T78" fmla="*/ 252 w 316"/>
                <a:gd name="T79" fmla="*/ 297 h 379"/>
                <a:gd name="T80" fmla="*/ 247 w 316"/>
                <a:gd name="T81" fmla="*/ 319 h 379"/>
                <a:gd name="T82" fmla="*/ 238 w 316"/>
                <a:gd name="T83" fmla="*/ 322 h 379"/>
                <a:gd name="T84" fmla="*/ 217 w 316"/>
                <a:gd name="T85" fmla="*/ 379 h 379"/>
                <a:gd name="T86" fmla="*/ 207 w 316"/>
                <a:gd name="T87" fmla="*/ 379 h 379"/>
                <a:gd name="T88" fmla="*/ 146 w 316"/>
                <a:gd name="T89" fmla="*/ 329 h 379"/>
                <a:gd name="T90" fmla="*/ 153 w 316"/>
                <a:gd name="T91" fmla="*/ 322 h 379"/>
                <a:gd name="T92" fmla="*/ 146 w 316"/>
                <a:gd name="T93" fmla="*/ 310 h 379"/>
                <a:gd name="T94" fmla="*/ 0 w 316"/>
                <a:gd name="T95" fmla="*/ 229 h 379"/>
                <a:gd name="T96" fmla="*/ 0 w 316"/>
                <a:gd name="T97" fmla="*/ 229 h 379"/>
                <a:gd name="T98" fmla="*/ 0 w 316"/>
                <a:gd name="T99" fmla="*/ 229 h 379"/>
                <a:gd name="T100" fmla="*/ 0 w 316"/>
                <a:gd name="T101" fmla="*/ 229 h 379"/>
                <a:gd name="T102" fmla="*/ 0 w 316"/>
                <a:gd name="T103" fmla="*/ 229 h 379"/>
                <a:gd name="T104" fmla="*/ 283 w 316"/>
                <a:gd name="T105" fmla="*/ 278 h 379"/>
                <a:gd name="T106" fmla="*/ 283 w 316"/>
                <a:gd name="T107" fmla="*/ 275 h 379"/>
                <a:gd name="T108" fmla="*/ 287 w 316"/>
                <a:gd name="T109" fmla="*/ 275 h 379"/>
                <a:gd name="T110" fmla="*/ 283 w 316"/>
                <a:gd name="T111" fmla="*/ 278 h 379"/>
                <a:gd name="T112" fmla="*/ 283 w 316"/>
                <a:gd name="T113" fmla="*/ 278 h 379"/>
                <a:gd name="T114" fmla="*/ 283 w 316"/>
                <a:gd name="T115" fmla="*/ 278 h 379"/>
                <a:gd name="T116" fmla="*/ 283 w 316"/>
                <a:gd name="T117" fmla="*/ 278 h 379"/>
                <a:gd name="T118" fmla="*/ 283 w 316"/>
                <a:gd name="T119" fmla="*/ 27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6" h="379">
                  <a:moveTo>
                    <a:pt x="0" y="229"/>
                  </a:moveTo>
                  <a:lnTo>
                    <a:pt x="4" y="195"/>
                  </a:lnTo>
                  <a:lnTo>
                    <a:pt x="0" y="186"/>
                  </a:lnTo>
                  <a:lnTo>
                    <a:pt x="13" y="163"/>
                  </a:lnTo>
                  <a:lnTo>
                    <a:pt x="22" y="154"/>
                  </a:lnTo>
                  <a:lnTo>
                    <a:pt x="26" y="142"/>
                  </a:lnTo>
                  <a:lnTo>
                    <a:pt x="40" y="135"/>
                  </a:lnTo>
                  <a:lnTo>
                    <a:pt x="35" y="131"/>
                  </a:lnTo>
                  <a:lnTo>
                    <a:pt x="42" y="119"/>
                  </a:lnTo>
                  <a:lnTo>
                    <a:pt x="42" y="110"/>
                  </a:lnTo>
                  <a:lnTo>
                    <a:pt x="40" y="88"/>
                  </a:lnTo>
                  <a:lnTo>
                    <a:pt x="35" y="73"/>
                  </a:lnTo>
                  <a:lnTo>
                    <a:pt x="26" y="69"/>
                  </a:lnTo>
                  <a:lnTo>
                    <a:pt x="22" y="51"/>
                  </a:lnTo>
                  <a:lnTo>
                    <a:pt x="22" y="38"/>
                  </a:lnTo>
                  <a:lnTo>
                    <a:pt x="13" y="32"/>
                  </a:lnTo>
                  <a:lnTo>
                    <a:pt x="4" y="16"/>
                  </a:lnTo>
                  <a:lnTo>
                    <a:pt x="22" y="0"/>
                  </a:lnTo>
                  <a:lnTo>
                    <a:pt x="82" y="0"/>
                  </a:lnTo>
                  <a:lnTo>
                    <a:pt x="86" y="7"/>
                  </a:lnTo>
                  <a:lnTo>
                    <a:pt x="125" y="11"/>
                  </a:lnTo>
                  <a:lnTo>
                    <a:pt x="172" y="41"/>
                  </a:lnTo>
                  <a:lnTo>
                    <a:pt x="183" y="41"/>
                  </a:lnTo>
                  <a:lnTo>
                    <a:pt x="222" y="51"/>
                  </a:lnTo>
                  <a:lnTo>
                    <a:pt x="235" y="29"/>
                  </a:lnTo>
                  <a:lnTo>
                    <a:pt x="273" y="16"/>
                  </a:lnTo>
                  <a:lnTo>
                    <a:pt x="287" y="29"/>
                  </a:lnTo>
                  <a:lnTo>
                    <a:pt x="316" y="26"/>
                  </a:lnTo>
                  <a:lnTo>
                    <a:pt x="295" y="60"/>
                  </a:lnTo>
                  <a:lnTo>
                    <a:pt x="283" y="73"/>
                  </a:lnTo>
                  <a:lnTo>
                    <a:pt x="283" y="225"/>
                  </a:lnTo>
                  <a:lnTo>
                    <a:pt x="304" y="257"/>
                  </a:lnTo>
                  <a:lnTo>
                    <a:pt x="295" y="266"/>
                  </a:lnTo>
                  <a:lnTo>
                    <a:pt x="278" y="269"/>
                  </a:lnTo>
                  <a:lnTo>
                    <a:pt x="278" y="285"/>
                  </a:lnTo>
                  <a:lnTo>
                    <a:pt x="273" y="278"/>
                  </a:lnTo>
                  <a:lnTo>
                    <a:pt x="273" y="285"/>
                  </a:lnTo>
                  <a:lnTo>
                    <a:pt x="265" y="292"/>
                  </a:lnTo>
                  <a:lnTo>
                    <a:pt x="262" y="292"/>
                  </a:lnTo>
                  <a:lnTo>
                    <a:pt x="252" y="297"/>
                  </a:lnTo>
                  <a:lnTo>
                    <a:pt x="247" y="319"/>
                  </a:lnTo>
                  <a:lnTo>
                    <a:pt x="238" y="322"/>
                  </a:lnTo>
                  <a:lnTo>
                    <a:pt x="217" y="379"/>
                  </a:lnTo>
                  <a:lnTo>
                    <a:pt x="207" y="379"/>
                  </a:lnTo>
                  <a:lnTo>
                    <a:pt x="146" y="329"/>
                  </a:lnTo>
                  <a:lnTo>
                    <a:pt x="153" y="322"/>
                  </a:lnTo>
                  <a:lnTo>
                    <a:pt x="146" y="310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9"/>
                  </a:lnTo>
                  <a:close/>
                  <a:moveTo>
                    <a:pt x="283" y="278"/>
                  </a:moveTo>
                  <a:lnTo>
                    <a:pt x="283" y="275"/>
                  </a:lnTo>
                  <a:lnTo>
                    <a:pt x="287" y="275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88BA79E8-4D74-433F-BE5D-F0D46B1BA56A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9624" y="4922134"/>
              <a:ext cx="149510" cy="155082"/>
            </a:xfrm>
            <a:custGeom>
              <a:avLst/>
              <a:gdLst>
                <a:gd name="T0" fmla="*/ 0 w 161"/>
                <a:gd name="T1" fmla="*/ 64 h 167"/>
                <a:gd name="T2" fmla="*/ 6 w 161"/>
                <a:gd name="T3" fmla="*/ 52 h 167"/>
                <a:gd name="T4" fmla="*/ 21 w 161"/>
                <a:gd name="T5" fmla="*/ 39 h 167"/>
                <a:gd name="T6" fmla="*/ 37 w 161"/>
                <a:gd name="T7" fmla="*/ 30 h 167"/>
                <a:gd name="T8" fmla="*/ 37 w 161"/>
                <a:gd name="T9" fmla="*/ 18 h 167"/>
                <a:gd name="T10" fmla="*/ 42 w 161"/>
                <a:gd name="T11" fmla="*/ 12 h 167"/>
                <a:gd name="T12" fmla="*/ 49 w 161"/>
                <a:gd name="T13" fmla="*/ 0 h 167"/>
                <a:gd name="T14" fmla="*/ 67 w 161"/>
                <a:gd name="T15" fmla="*/ 0 h 167"/>
                <a:gd name="T16" fmla="*/ 79 w 161"/>
                <a:gd name="T17" fmla="*/ 9 h 167"/>
                <a:gd name="T18" fmla="*/ 82 w 161"/>
                <a:gd name="T19" fmla="*/ 30 h 167"/>
                <a:gd name="T20" fmla="*/ 79 w 161"/>
                <a:gd name="T21" fmla="*/ 48 h 167"/>
                <a:gd name="T22" fmla="*/ 82 w 161"/>
                <a:gd name="T23" fmla="*/ 42 h 167"/>
                <a:gd name="T24" fmla="*/ 91 w 161"/>
                <a:gd name="T25" fmla="*/ 52 h 167"/>
                <a:gd name="T26" fmla="*/ 103 w 161"/>
                <a:gd name="T27" fmla="*/ 48 h 167"/>
                <a:gd name="T28" fmla="*/ 109 w 161"/>
                <a:gd name="T29" fmla="*/ 33 h 167"/>
                <a:gd name="T30" fmla="*/ 112 w 161"/>
                <a:gd name="T31" fmla="*/ 33 h 167"/>
                <a:gd name="T32" fmla="*/ 119 w 161"/>
                <a:gd name="T33" fmla="*/ 39 h 167"/>
                <a:gd name="T34" fmla="*/ 128 w 161"/>
                <a:gd name="T35" fmla="*/ 52 h 167"/>
                <a:gd name="T36" fmla="*/ 122 w 161"/>
                <a:gd name="T37" fmla="*/ 64 h 167"/>
                <a:gd name="T38" fmla="*/ 112 w 161"/>
                <a:gd name="T39" fmla="*/ 80 h 167"/>
                <a:gd name="T40" fmla="*/ 131 w 161"/>
                <a:gd name="T41" fmla="*/ 92 h 167"/>
                <a:gd name="T42" fmla="*/ 140 w 161"/>
                <a:gd name="T43" fmla="*/ 92 h 167"/>
                <a:gd name="T44" fmla="*/ 142 w 161"/>
                <a:gd name="T45" fmla="*/ 105 h 167"/>
                <a:gd name="T46" fmla="*/ 161 w 161"/>
                <a:gd name="T47" fmla="*/ 105 h 167"/>
                <a:gd name="T48" fmla="*/ 161 w 161"/>
                <a:gd name="T49" fmla="*/ 120 h 167"/>
                <a:gd name="T50" fmla="*/ 159 w 161"/>
                <a:gd name="T51" fmla="*/ 123 h 167"/>
                <a:gd name="T52" fmla="*/ 161 w 161"/>
                <a:gd name="T53" fmla="*/ 126 h 167"/>
                <a:gd name="T54" fmla="*/ 152 w 161"/>
                <a:gd name="T55" fmla="*/ 145 h 167"/>
                <a:gd name="T56" fmla="*/ 159 w 161"/>
                <a:gd name="T57" fmla="*/ 167 h 167"/>
                <a:gd name="T58" fmla="*/ 128 w 161"/>
                <a:gd name="T59" fmla="*/ 157 h 167"/>
                <a:gd name="T60" fmla="*/ 91 w 161"/>
                <a:gd name="T61" fmla="*/ 142 h 167"/>
                <a:gd name="T62" fmla="*/ 42 w 161"/>
                <a:gd name="T63" fmla="*/ 92 h 167"/>
                <a:gd name="T64" fmla="*/ 28 w 161"/>
                <a:gd name="T65" fmla="*/ 92 h 167"/>
                <a:gd name="T66" fmla="*/ 21 w 161"/>
                <a:gd name="T67" fmla="*/ 83 h 167"/>
                <a:gd name="T68" fmla="*/ 6 w 161"/>
                <a:gd name="T69" fmla="*/ 73 h 167"/>
                <a:gd name="T70" fmla="*/ 0 w 161"/>
                <a:gd name="T71" fmla="*/ 64 h 167"/>
                <a:gd name="T72" fmla="*/ 0 w 161"/>
                <a:gd name="T73" fmla="*/ 64 h 167"/>
                <a:gd name="T74" fmla="*/ 0 w 161"/>
                <a:gd name="T75" fmla="*/ 64 h 167"/>
                <a:gd name="T76" fmla="*/ 0 w 161"/>
                <a:gd name="T77" fmla="*/ 64 h 167"/>
                <a:gd name="T78" fmla="*/ 0 w 161"/>
                <a:gd name="T79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" h="167">
                  <a:moveTo>
                    <a:pt x="0" y="64"/>
                  </a:moveTo>
                  <a:lnTo>
                    <a:pt x="6" y="52"/>
                  </a:lnTo>
                  <a:lnTo>
                    <a:pt x="21" y="39"/>
                  </a:lnTo>
                  <a:lnTo>
                    <a:pt x="37" y="30"/>
                  </a:lnTo>
                  <a:lnTo>
                    <a:pt x="37" y="18"/>
                  </a:lnTo>
                  <a:lnTo>
                    <a:pt x="42" y="12"/>
                  </a:lnTo>
                  <a:lnTo>
                    <a:pt x="49" y="0"/>
                  </a:lnTo>
                  <a:lnTo>
                    <a:pt x="67" y="0"/>
                  </a:lnTo>
                  <a:lnTo>
                    <a:pt x="79" y="9"/>
                  </a:lnTo>
                  <a:lnTo>
                    <a:pt x="82" y="30"/>
                  </a:lnTo>
                  <a:lnTo>
                    <a:pt x="79" y="48"/>
                  </a:lnTo>
                  <a:lnTo>
                    <a:pt x="82" y="42"/>
                  </a:lnTo>
                  <a:lnTo>
                    <a:pt x="91" y="52"/>
                  </a:lnTo>
                  <a:lnTo>
                    <a:pt x="103" y="48"/>
                  </a:lnTo>
                  <a:lnTo>
                    <a:pt x="109" y="33"/>
                  </a:lnTo>
                  <a:lnTo>
                    <a:pt x="112" y="33"/>
                  </a:lnTo>
                  <a:lnTo>
                    <a:pt x="119" y="39"/>
                  </a:lnTo>
                  <a:lnTo>
                    <a:pt x="128" y="52"/>
                  </a:lnTo>
                  <a:lnTo>
                    <a:pt x="122" y="64"/>
                  </a:lnTo>
                  <a:lnTo>
                    <a:pt x="112" y="80"/>
                  </a:lnTo>
                  <a:lnTo>
                    <a:pt x="131" y="92"/>
                  </a:lnTo>
                  <a:lnTo>
                    <a:pt x="140" y="92"/>
                  </a:lnTo>
                  <a:lnTo>
                    <a:pt x="142" y="105"/>
                  </a:lnTo>
                  <a:lnTo>
                    <a:pt x="161" y="105"/>
                  </a:lnTo>
                  <a:lnTo>
                    <a:pt x="161" y="120"/>
                  </a:lnTo>
                  <a:lnTo>
                    <a:pt x="159" y="123"/>
                  </a:lnTo>
                  <a:lnTo>
                    <a:pt x="161" y="126"/>
                  </a:lnTo>
                  <a:lnTo>
                    <a:pt x="152" y="145"/>
                  </a:lnTo>
                  <a:lnTo>
                    <a:pt x="159" y="167"/>
                  </a:lnTo>
                  <a:lnTo>
                    <a:pt x="128" y="157"/>
                  </a:lnTo>
                  <a:lnTo>
                    <a:pt x="91" y="142"/>
                  </a:lnTo>
                  <a:lnTo>
                    <a:pt x="42" y="92"/>
                  </a:lnTo>
                  <a:lnTo>
                    <a:pt x="28" y="92"/>
                  </a:lnTo>
                  <a:lnTo>
                    <a:pt x="21" y="83"/>
                  </a:lnTo>
                  <a:lnTo>
                    <a:pt x="6" y="73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2C8D4DFE-4FEB-4F83-B36E-BCEE3B79EE0F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4649" y="6343872"/>
              <a:ext cx="91935" cy="84505"/>
            </a:xfrm>
            <a:custGeom>
              <a:avLst/>
              <a:gdLst>
                <a:gd name="T0" fmla="*/ 72 w 99"/>
                <a:gd name="T1" fmla="*/ 7 h 91"/>
                <a:gd name="T2" fmla="*/ 94 w 99"/>
                <a:gd name="T3" fmla="*/ 21 h 91"/>
                <a:gd name="T4" fmla="*/ 99 w 99"/>
                <a:gd name="T5" fmla="*/ 31 h 91"/>
                <a:gd name="T6" fmla="*/ 90 w 99"/>
                <a:gd name="T7" fmla="*/ 41 h 91"/>
                <a:gd name="T8" fmla="*/ 90 w 99"/>
                <a:gd name="T9" fmla="*/ 44 h 91"/>
                <a:gd name="T10" fmla="*/ 84 w 99"/>
                <a:gd name="T11" fmla="*/ 44 h 91"/>
                <a:gd name="T12" fmla="*/ 84 w 99"/>
                <a:gd name="T13" fmla="*/ 59 h 91"/>
                <a:gd name="T14" fmla="*/ 72 w 99"/>
                <a:gd name="T15" fmla="*/ 69 h 91"/>
                <a:gd name="T16" fmla="*/ 53 w 99"/>
                <a:gd name="T17" fmla="*/ 69 h 91"/>
                <a:gd name="T18" fmla="*/ 40 w 99"/>
                <a:gd name="T19" fmla="*/ 91 h 91"/>
                <a:gd name="T20" fmla="*/ 28 w 99"/>
                <a:gd name="T21" fmla="*/ 91 h 91"/>
                <a:gd name="T22" fmla="*/ 16 w 99"/>
                <a:gd name="T23" fmla="*/ 75 h 91"/>
                <a:gd name="T24" fmla="*/ 9 w 99"/>
                <a:gd name="T25" fmla="*/ 62 h 91"/>
                <a:gd name="T26" fmla="*/ 0 w 99"/>
                <a:gd name="T27" fmla="*/ 44 h 91"/>
                <a:gd name="T28" fmla="*/ 9 w 99"/>
                <a:gd name="T29" fmla="*/ 41 h 91"/>
                <a:gd name="T30" fmla="*/ 21 w 99"/>
                <a:gd name="T31" fmla="*/ 18 h 91"/>
                <a:gd name="T32" fmla="*/ 47 w 99"/>
                <a:gd name="T33" fmla="*/ 7 h 91"/>
                <a:gd name="T34" fmla="*/ 63 w 99"/>
                <a:gd name="T35" fmla="*/ 0 h 91"/>
                <a:gd name="T36" fmla="*/ 72 w 99"/>
                <a:gd name="T37" fmla="*/ 7 h 91"/>
                <a:gd name="T38" fmla="*/ 72 w 99"/>
                <a:gd name="T39" fmla="*/ 7 h 91"/>
                <a:gd name="T40" fmla="*/ 72 w 99"/>
                <a:gd name="T41" fmla="*/ 7 h 91"/>
                <a:gd name="T42" fmla="*/ 72 w 99"/>
                <a:gd name="T43" fmla="*/ 7 h 91"/>
                <a:gd name="T44" fmla="*/ 72 w 99"/>
                <a:gd name="T4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91">
                  <a:moveTo>
                    <a:pt x="72" y="7"/>
                  </a:moveTo>
                  <a:lnTo>
                    <a:pt x="94" y="21"/>
                  </a:lnTo>
                  <a:lnTo>
                    <a:pt x="99" y="3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84" y="44"/>
                  </a:lnTo>
                  <a:lnTo>
                    <a:pt x="84" y="59"/>
                  </a:lnTo>
                  <a:lnTo>
                    <a:pt x="72" y="69"/>
                  </a:lnTo>
                  <a:lnTo>
                    <a:pt x="53" y="69"/>
                  </a:lnTo>
                  <a:lnTo>
                    <a:pt x="40" y="91"/>
                  </a:lnTo>
                  <a:lnTo>
                    <a:pt x="28" y="91"/>
                  </a:lnTo>
                  <a:lnTo>
                    <a:pt x="16" y="75"/>
                  </a:lnTo>
                  <a:lnTo>
                    <a:pt x="9" y="62"/>
                  </a:lnTo>
                  <a:lnTo>
                    <a:pt x="0" y="44"/>
                  </a:lnTo>
                  <a:lnTo>
                    <a:pt x="9" y="41"/>
                  </a:lnTo>
                  <a:lnTo>
                    <a:pt x="21" y="18"/>
                  </a:lnTo>
                  <a:lnTo>
                    <a:pt x="47" y="7"/>
                  </a:lnTo>
                  <a:lnTo>
                    <a:pt x="63" y="0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4150B13D-C160-472A-8DE1-234EE0D2F13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0176" y="3950782"/>
              <a:ext cx="576682" cy="549751"/>
            </a:xfrm>
            <a:custGeom>
              <a:avLst/>
              <a:gdLst>
                <a:gd name="T0" fmla="*/ 613 w 621"/>
                <a:gd name="T1" fmla="*/ 486 h 592"/>
                <a:gd name="T2" fmla="*/ 573 w 621"/>
                <a:gd name="T3" fmla="*/ 571 h 592"/>
                <a:gd name="T4" fmla="*/ 414 w 621"/>
                <a:gd name="T5" fmla="*/ 505 h 592"/>
                <a:gd name="T6" fmla="*/ 221 w 621"/>
                <a:gd name="T7" fmla="*/ 445 h 592"/>
                <a:gd name="T8" fmla="*/ 162 w 621"/>
                <a:gd name="T9" fmla="*/ 436 h 592"/>
                <a:gd name="T10" fmla="*/ 87 w 621"/>
                <a:gd name="T11" fmla="*/ 387 h 592"/>
                <a:gd name="T12" fmla="*/ 42 w 621"/>
                <a:gd name="T13" fmla="*/ 383 h 592"/>
                <a:gd name="T14" fmla="*/ 36 w 621"/>
                <a:gd name="T15" fmla="*/ 371 h 592"/>
                <a:gd name="T16" fmla="*/ 28 w 621"/>
                <a:gd name="T17" fmla="*/ 343 h 592"/>
                <a:gd name="T18" fmla="*/ 7 w 621"/>
                <a:gd name="T19" fmla="*/ 299 h 592"/>
                <a:gd name="T20" fmla="*/ 21 w 621"/>
                <a:gd name="T21" fmla="*/ 281 h 592"/>
                <a:gd name="T22" fmla="*/ 12 w 621"/>
                <a:gd name="T23" fmla="*/ 258 h 592"/>
                <a:gd name="T24" fmla="*/ 18 w 621"/>
                <a:gd name="T25" fmla="*/ 219 h 592"/>
                <a:gd name="T26" fmla="*/ 12 w 621"/>
                <a:gd name="T27" fmla="*/ 156 h 592"/>
                <a:gd name="T28" fmla="*/ 9 w 621"/>
                <a:gd name="T29" fmla="*/ 131 h 592"/>
                <a:gd name="T30" fmla="*/ 36 w 621"/>
                <a:gd name="T31" fmla="*/ 106 h 592"/>
                <a:gd name="T32" fmla="*/ 30 w 621"/>
                <a:gd name="T33" fmla="*/ 76 h 592"/>
                <a:gd name="T34" fmla="*/ 42 w 621"/>
                <a:gd name="T35" fmla="*/ 62 h 592"/>
                <a:gd name="T36" fmla="*/ 87 w 621"/>
                <a:gd name="T37" fmla="*/ 32 h 592"/>
                <a:gd name="T38" fmla="*/ 87 w 621"/>
                <a:gd name="T39" fmla="*/ 0 h 592"/>
                <a:gd name="T40" fmla="*/ 138 w 621"/>
                <a:gd name="T41" fmla="*/ 13 h 592"/>
                <a:gd name="T42" fmla="*/ 190 w 621"/>
                <a:gd name="T43" fmla="*/ 18 h 592"/>
                <a:gd name="T44" fmla="*/ 230 w 621"/>
                <a:gd name="T45" fmla="*/ 32 h 592"/>
                <a:gd name="T46" fmla="*/ 241 w 621"/>
                <a:gd name="T47" fmla="*/ 69 h 592"/>
                <a:gd name="T48" fmla="*/ 268 w 621"/>
                <a:gd name="T49" fmla="*/ 85 h 592"/>
                <a:gd name="T50" fmla="*/ 313 w 621"/>
                <a:gd name="T51" fmla="*/ 94 h 592"/>
                <a:gd name="T52" fmla="*/ 380 w 621"/>
                <a:gd name="T53" fmla="*/ 131 h 592"/>
                <a:gd name="T54" fmla="*/ 401 w 621"/>
                <a:gd name="T55" fmla="*/ 122 h 592"/>
                <a:gd name="T56" fmla="*/ 423 w 621"/>
                <a:gd name="T57" fmla="*/ 90 h 592"/>
                <a:gd name="T58" fmla="*/ 423 w 621"/>
                <a:gd name="T59" fmla="*/ 44 h 592"/>
                <a:gd name="T60" fmla="*/ 458 w 621"/>
                <a:gd name="T61" fmla="*/ 18 h 592"/>
                <a:gd name="T62" fmla="*/ 482 w 621"/>
                <a:gd name="T63" fmla="*/ 9 h 592"/>
                <a:gd name="T64" fmla="*/ 540 w 621"/>
                <a:gd name="T65" fmla="*/ 22 h 592"/>
                <a:gd name="T66" fmla="*/ 543 w 621"/>
                <a:gd name="T67" fmla="*/ 41 h 592"/>
                <a:gd name="T68" fmla="*/ 579 w 621"/>
                <a:gd name="T69" fmla="*/ 53 h 592"/>
                <a:gd name="T70" fmla="*/ 621 w 621"/>
                <a:gd name="T71" fmla="*/ 69 h 592"/>
                <a:gd name="T72" fmla="*/ 613 w 621"/>
                <a:gd name="T73" fmla="*/ 106 h 592"/>
                <a:gd name="T74" fmla="*/ 613 w 621"/>
                <a:gd name="T75" fmla="*/ 175 h 592"/>
                <a:gd name="T76" fmla="*/ 613 w 621"/>
                <a:gd name="T77" fmla="*/ 246 h 592"/>
                <a:gd name="T78" fmla="*/ 613 w 621"/>
                <a:gd name="T79" fmla="*/ 24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1" h="592">
                  <a:moveTo>
                    <a:pt x="613" y="246"/>
                  </a:moveTo>
                  <a:lnTo>
                    <a:pt x="613" y="486"/>
                  </a:lnTo>
                  <a:lnTo>
                    <a:pt x="613" y="571"/>
                  </a:lnTo>
                  <a:lnTo>
                    <a:pt x="573" y="571"/>
                  </a:lnTo>
                  <a:lnTo>
                    <a:pt x="573" y="592"/>
                  </a:lnTo>
                  <a:lnTo>
                    <a:pt x="414" y="505"/>
                  </a:lnTo>
                  <a:lnTo>
                    <a:pt x="259" y="427"/>
                  </a:lnTo>
                  <a:lnTo>
                    <a:pt x="221" y="445"/>
                  </a:lnTo>
                  <a:lnTo>
                    <a:pt x="190" y="465"/>
                  </a:lnTo>
                  <a:lnTo>
                    <a:pt x="162" y="436"/>
                  </a:lnTo>
                  <a:lnTo>
                    <a:pt x="103" y="424"/>
                  </a:lnTo>
                  <a:lnTo>
                    <a:pt x="87" y="387"/>
                  </a:lnTo>
                  <a:lnTo>
                    <a:pt x="51" y="380"/>
                  </a:lnTo>
                  <a:lnTo>
                    <a:pt x="42" y="383"/>
                  </a:lnTo>
                  <a:lnTo>
                    <a:pt x="36" y="373"/>
                  </a:lnTo>
                  <a:lnTo>
                    <a:pt x="36" y="371"/>
                  </a:lnTo>
                  <a:lnTo>
                    <a:pt x="28" y="364"/>
                  </a:lnTo>
                  <a:lnTo>
                    <a:pt x="28" y="343"/>
                  </a:lnTo>
                  <a:lnTo>
                    <a:pt x="0" y="308"/>
                  </a:lnTo>
                  <a:lnTo>
                    <a:pt x="7" y="299"/>
                  </a:lnTo>
                  <a:lnTo>
                    <a:pt x="21" y="293"/>
                  </a:lnTo>
                  <a:lnTo>
                    <a:pt x="21" y="281"/>
                  </a:lnTo>
                  <a:lnTo>
                    <a:pt x="21" y="277"/>
                  </a:lnTo>
                  <a:lnTo>
                    <a:pt x="12" y="258"/>
                  </a:lnTo>
                  <a:lnTo>
                    <a:pt x="28" y="237"/>
                  </a:lnTo>
                  <a:lnTo>
                    <a:pt x="18" y="219"/>
                  </a:lnTo>
                  <a:lnTo>
                    <a:pt x="18" y="178"/>
                  </a:lnTo>
                  <a:lnTo>
                    <a:pt x="12" y="156"/>
                  </a:lnTo>
                  <a:lnTo>
                    <a:pt x="0" y="134"/>
                  </a:lnTo>
                  <a:lnTo>
                    <a:pt x="9" y="131"/>
                  </a:lnTo>
                  <a:lnTo>
                    <a:pt x="21" y="124"/>
                  </a:lnTo>
                  <a:lnTo>
                    <a:pt x="36" y="106"/>
                  </a:lnTo>
                  <a:lnTo>
                    <a:pt x="40" y="99"/>
                  </a:lnTo>
                  <a:lnTo>
                    <a:pt x="30" y="76"/>
                  </a:lnTo>
                  <a:lnTo>
                    <a:pt x="40" y="69"/>
                  </a:lnTo>
                  <a:lnTo>
                    <a:pt x="42" y="62"/>
                  </a:lnTo>
                  <a:lnTo>
                    <a:pt x="61" y="44"/>
                  </a:lnTo>
                  <a:lnTo>
                    <a:pt x="87" y="32"/>
                  </a:lnTo>
                  <a:lnTo>
                    <a:pt x="82" y="22"/>
                  </a:lnTo>
                  <a:lnTo>
                    <a:pt x="87" y="0"/>
                  </a:lnTo>
                  <a:lnTo>
                    <a:pt x="117" y="13"/>
                  </a:lnTo>
                  <a:lnTo>
                    <a:pt x="138" y="13"/>
                  </a:lnTo>
                  <a:lnTo>
                    <a:pt x="157" y="9"/>
                  </a:lnTo>
                  <a:lnTo>
                    <a:pt x="190" y="18"/>
                  </a:lnTo>
                  <a:lnTo>
                    <a:pt x="202" y="28"/>
                  </a:lnTo>
                  <a:lnTo>
                    <a:pt x="230" y="32"/>
                  </a:lnTo>
                  <a:lnTo>
                    <a:pt x="237" y="44"/>
                  </a:lnTo>
                  <a:lnTo>
                    <a:pt x="241" y="69"/>
                  </a:lnTo>
                  <a:lnTo>
                    <a:pt x="251" y="81"/>
                  </a:lnTo>
                  <a:lnTo>
                    <a:pt x="268" y="85"/>
                  </a:lnTo>
                  <a:lnTo>
                    <a:pt x="289" y="85"/>
                  </a:lnTo>
                  <a:lnTo>
                    <a:pt x="313" y="94"/>
                  </a:lnTo>
                  <a:lnTo>
                    <a:pt x="343" y="106"/>
                  </a:lnTo>
                  <a:lnTo>
                    <a:pt x="380" y="131"/>
                  </a:lnTo>
                  <a:lnTo>
                    <a:pt x="392" y="131"/>
                  </a:lnTo>
                  <a:lnTo>
                    <a:pt x="401" y="122"/>
                  </a:lnTo>
                  <a:lnTo>
                    <a:pt x="419" y="103"/>
                  </a:lnTo>
                  <a:lnTo>
                    <a:pt x="423" y="90"/>
                  </a:lnTo>
                  <a:lnTo>
                    <a:pt x="414" y="62"/>
                  </a:lnTo>
                  <a:lnTo>
                    <a:pt x="423" y="44"/>
                  </a:lnTo>
                  <a:lnTo>
                    <a:pt x="440" y="28"/>
                  </a:lnTo>
                  <a:lnTo>
                    <a:pt x="458" y="18"/>
                  </a:lnTo>
                  <a:lnTo>
                    <a:pt x="474" y="13"/>
                  </a:lnTo>
                  <a:lnTo>
                    <a:pt x="482" y="9"/>
                  </a:lnTo>
                  <a:lnTo>
                    <a:pt x="510" y="13"/>
                  </a:lnTo>
                  <a:lnTo>
                    <a:pt x="540" y="22"/>
                  </a:lnTo>
                  <a:lnTo>
                    <a:pt x="540" y="37"/>
                  </a:lnTo>
                  <a:lnTo>
                    <a:pt x="543" y="41"/>
                  </a:lnTo>
                  <a:lnTo>
                    <a:pt x="564" y="44"/>
                  </a:lnTo>
                  <a:lnTo>
                    <a:pt x="579" y="53"/>
                  </a:lnTo>
                  <a:lnTo>
                    <a:pt x="613" y="53"/>
                  </a:lnTo>
                  <a:lnTo>
                    <a:pt x="621" y="69"/>
                  </a:lnTo>
                  <a:lnTo>
                    <a:pt x="609" y="81"/>
                  </a:lnTo>
                  <a:lnTo>
                    <a:pt x="613" y="106"/>
                  </a:lnTo>
                  <a:lnTo>
                    <a:pt x="604" y="134"/>
                  </a:lnTo>
                  <a:lnTo>
                    <a:pt x="613" y="175"/>
                  </a:lnTo>
                  <a:lnTo>
                    <a:pt x="613" y="246"/>
                  </a:lnTo>
                  <a:lnTo>
                    <a:pt x="613" y="246"/>
                  </a:lnTo>
                  <a:lnTo>
                    <a:pt x="613" y="246"/>
                  </a:lnTo>
                  <a:lnTo>
                    <a:pt x="613" y="246"/>
                  </a:lnTo>
                  <a:lnTo>
                    <a:pt x="613" y="24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C76287F7-E095-4E25-99C6-E0FB98D7A6F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75261" y="5690114"/>
              <a:ext cx="266518" cy="530250"/>
            </a:xfrm>
            <a:custGeom>
              <a:avLst/>
              <a:gdLst>
                <a:gd name="T0" fmla="*/ 181 w 287"/>
                <a:gd name="T1" fmla="*/ 437 h 571"/>
                <a:gd name="T2" fmla="*/ 136 w 287"/>
                <a:gd name="T3" fmla="*/ 557 h 571"/>
                <a:gd name="T4" fmla="*/ 79 w 287"/>
                <a:gd name="T5" fmla="*/ 571 h 571"/>
                <a:gd name="T6" fmla="*/ 46 w 287"/>
                <a:gd name="T7" fmla="*/ 555 h 571"/>
                <a:gd name="T8" fmla="*/ 28 w 287"/>
                <a:gd name="T9" fmla="*/ 529 h 571"/>
                <a:gd name="T10" fmla="*/ 21 w 287"/>
                <a:gd name="T11" fmla="*/ 483 h 571"/>
                <a:gd name="T12" fmla="*/ 6 w 287"/>
                <a:gd name="T13" fmla="*/ 455 h 571"/>
                <a:gd name="T14" fmla="*/ 9 w 287"/>
                <a:gd name="T15" fmla="*/ 405 h 571"/>
                <a:gd name="T16" fmla="*/ 28 w 287"/>
                <a:gd name="T17" fmla="*/ 371 h 571"/>
                <a:gd name="T18" fmla="*/ 49 w 287"/>
                <a:gd name="T19" fmla="*/ 312 h 571"/>
                <a:gd name="T20" fmla="*/ 30 w 287"/>
                <a:gd name="T21" fmla="*/ 269 h 571"/>
                <a:gd name="T22" fmla="*/ 49 w 287"/>
                <a:gd name="T23" fmla="*/ 196 h 571"/>
                <a:gd name="T24" fmla="*/ 82 w 287"/>
                <a:gd name="T25" fmla="*/ 166 h 571"/>
                <a:gd name="T26" fmla="*/ 87 w 287"/>
                <a:gd name="T27" fmla="*/ 166 h 571"/>
                <a:gd name="T28" fmla="*/ 99 w 287"/>
                <a:gd name="T29" fmla="*/ 156 h 571"/>
                <a:gd name="T30" fmla="*/ 112 w 287"/>
                <a:gd name="T31" fmla="*/ 156 h 571"/>
                <a:gd name="T32" fmla="*/ 118 w 287"/>
                <a:gd name="T33" fmla="*/ 156 h 571"/>
                <a:gd name="T34" fmla="*/ 120 w 287"/>
                <a:gd name="T35" fmla="*/ 156 h 571"/>
                <a:gd name="T36" fmla="*/ 151 w 287"/>
                <a:gd name="T37" fmla="*/ 140 h 571"/>
                <a:gd name="T38" fmla="*/ 151 w 287"/>
                <a:gd name="T39" fmla="*/ 134 h 571"/>
                <a:gd name="T40" fmla="*/ 167 w 287"/>
                <a:gd name="T41" fmla="*/ 131 h 571"/>
                <a:gd name="T42" fmla="*/ 187 w 287"/>
                <a:gd name="T43" fmla="*/ 115 h 571"/>
                <a:gd name="T44" fmla="*/ 178 w 287"/>
                <a:gd name="T45" fmla="*/ 103 h 571"/>
                <a:gd name="T46" fmla="*/ 181 w 287"/>
                <a:gd name="T47" fmla="*/ 91 h 571"/>
                <a:gd name="T48" fmla="*/ 191 w 287"/>
                <a:gd name="T49" fmla="*/ 91 h 571"/>
                <a:gd name="T50" fmla="*/ 181 w 287"/>
                <a:gd name="T51" fmla="*/ 78 h 571"/>
                <a:gd name="T52" fmla="*/ 200 w 287"/>
                <a:gd name="T53" fmla="*/ 78 h 571"/>
                <a:gd name="T54" fmla="*/ 226 w 287"/>
                <a:gd name="T55" fmla="*/ 38 h 571"/>
                <a:gd name="T56" fmla="*/ 226 w 287"/>
                <a:gd name="T57" fmla="*/ 23 h 571"/>
                <a:gd name="T58" fmla="*/ 233 w 287"/>
                <a:gd name="T59" fmla="*/ 6 h 571"/>
                <a:gd name="T60" fmla="*/ 238 w 287"/>
                <a:gd name="T61" fmla="*/ 9 h 571"/>
                <a:gd name="T62" fmla="*/ 250 w 287"/>
                <a:gd name="T63" fmla="*/ 28 h 571"/>
                <a:gd name="T64" fmla="*/ 271 w 287"/>
                <a:gd name="T65" fmla="*/ 110 h 571"/>
                <a:gd name="T66" fmla="*/ 269 w 287"/>
                <a:gd name="T67" fmla="*/ 163 h 571"/>
                <a:gd name="T68" fmla="*/ 250 w 287"/>
                <a:gd name="T69" fmla="*/ 147 h 571"/>
                <a:gd name="T70" fmla="*/ 259 w 287"/>
                <a:gd name="T71" fmla="*/ 175 h 571"/>
                <a:gd name="T72" fmla="*/ 259 w 287"/>
                <a:gd name="T73" fmla="*/ 203 h 571"/>
                <a:gd name="T74" fmla="*/ 247 w 287"/>
                <a:gd name="T75" fmla="*/ 237 h 571"/>
                <a:gd name="T76" fmla="*/ 211 w 287"/>
                <a:gd name="T77" fmla="*/ 352 h 571"/>
                <a:gd name="T78" fmla="*/ 211 w 287"/>
                <a:gd name="T79" fmla="*/ 352 h 571"/>
                <a:gd name="T80" fmla="*/ 200 w 287"/>
                <a:gd name="T81" fmla="*/ 50 h 571"/>
                <a:gd name="T82" fmla="*/ 200 w 287"/>
                <a:gd name="T83" fmla="*/ 6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" h="571">
                  <a:moveTo>
                    <a:pt x="211" y="352"/>
                  </a:moveTo>
                  <a:lnTo>
                    <a:pt x="196" y="405"/>
                  </a:lnTo>
                  <a:lnTo>
                    <a:pt x="181" y="437"/>
                  </a:lnTo>
                  <a:lnTo>
                    <a:pt x="172" y="495"/>
                  </a:lnTo>
                  <a:lnTo>
                    <a:pt x="151" y="546"/>
                  </a:lnTo>
                  <a:lnTo>
                    <a:pt x="136" y="557"/>
                  </a:lnTo>
                  <a:lnTo>
                    <a:pt x="118" y="557"/>
                  </a:lnTo>
                  <a:lnTo>
                    <a:pt x="91" y="571"/>
                  </a:lnTo>
                  <a:lnTo>
                    <a:pt x="79" y="571"/>
                  </a:lnTo>
                  <a:lnTo>
                    <a:pt x="61" y="561"/>
                  </a:lnTo>
                  <a:lnTo>
                    <a:pt x="46" y="557"/>
                  </a:lnTo>
                  <a:lnTo>
                    <a:pt x="46" y="555"/>
                  </a:lnTo>
                  <a:lnTo>
                    <a:pt x="49" y="557"/>
                  </a:lnTo>
                  <a:lnTo>
                    <a:pt x="30" y="548"/>
                  </a:lnTo>
                  <a:lnTo>
                    <a:pt x="28" y="529"/>
                  </a:lnTo>
                  <a:lnTo>
                    <a:pt x="19" y="518"/>
                  </a:lnTo>
                  <a:lnTo>
                    <a:pt x="19" y="492"/>
                  </a:lnTo>
                  <a:lnTo>
                    <a:pt x="21" y="483"/>
                  </a:lnTo>
                  <a:lnTo>
                    <a:pt x="19" y="477"/>
                  </a:lnTo>
                  <a:lnTo>
                    <a:pt x="16" y="465"/>
                  </a:lnTo>
                  <a:lnTo>
                    <a:pt x="6" y="455"/>
                  </a:lnTo>
                  <a:lnTo>
                    <a:pt x="0" y="423"/>
                  </a:lnTo>
                  <a:lnTo>
                    <a:pt x="6" y="412"/>
                  </a:lnTo>
                  <a:lnTo>
                    <a:pt x="9" y="405"/>
                  </a:lnTo>
                  <a:lnTo>
                    <a:pt x="9" y="393"/>
                  </a:lnTo>
                  <a:lnTo>
                    <a:pt x="21" y="384"/>
                  </a:lnTo>
                  <a:lnTo>
                    <a:pt x="28" y="371"/>
                  </a:lnTo>
                  <a:lnTo>
                    <a:pt x="49" y="334"/>
                  </a:lnTo>
                  <a:lnTo>
                    <a:pt x="46" y="327"/>
                  </a:lnTo>
                  <a:lnTo>
                    <a:pt x="49" y="312"/>
                  </a:lnTo>
                  <a:lnTo>
                    <a:pt x="39" y="297"/>
                  </a:lnTo>
                  <a:lnTo>
                    <a:pt x="39" y="287"/>
                  </a:lnTo>
                  <a:lnTo>
                    <a:pt x="30" y="269"/>
                  </a:lnTo>
                  <a:lnTo>
                    <a:pt x="30" y="240"/>
                  </a:lnTo>
                  <a:lnTo>
                    <a:pt x="28" y="235"/>
                  </a:lnTo>
                  <a:lnTo>
                    <a:pt x="49" y="196"/>
                  </a:lnTo>
                  <a:lnTo>
                    <a:pt x="49" y="175"/>
                  </a:lnTo>
                  <a:lnTo>
                    <a:pt x="66" y="175"/>
                  </a:lnTo>
                  <a:lnTo>
                    <a:pt x="82" y="166"/>
                  </a:lnTo>
                  <a:lnTo>
                    <a:pt x="82" y="172"/>
                  </a:lnTo>
                  <a:lnTo>
                    <a:pt x="87" y="172"/>
                  </a:lnTo>
                  <a:lnTo>
                    <a:pt x="87" y="166"/>
                  </a:lnTo>
                  <a:lnTo>
                    <a:pt x="91" y="166"/>
                  </a:lnTo>
                  <a:lnTo>
                    <a:pt x="97" y="172"/>
                  </a:lnTo>
                  <a:lnTo>
                    <a:pt x="99" y="156"/>
                  </a:lnTo>
                  <a:lnTo>
                    <a:pt x="106" y="156"/>
                  </a:lnTo>
                  <a:lnTo>
                    <a:pt x="112" y="163"/>
                  </a:lnTo>
                  <a:lnTo>
                    <a:pt x="112" y="156"/>
                  </a:lnTo>
                  <a:lnTo>
                    <a:pt x="10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20" y="166"/>
                  </a:lnTo>
                  <a:lnTo>
                    <a:pt x="130" y="166"/>
                  </a:lnTo>
                  <a:lnTo>
                    <a:pt x="120" y="156"/>
                  </a:lnTo>
                  <a:lnTo>
                    <a:pt x="120" y="153"/>
                  </a:lnTo>
                  <a:lnTo>
                    <a:pt x="148" y="134"/>
                  </a:lnTo>
                  <a:lnTo>
                    <a:pt x="151" y="140"/>
                  </a:lnTo>
                  <a:lnTo>
                    <a:pt x="148" y="147"/>
                  </a:lnTo>
                  <a:lnTo>
                    <a:pt x="158" y="144"/>
                  </a:lnTo>
                  <a:lnTo>
                    <a:pt x="151" y="134"/>
                  </a:lnTo>
                  <a:lnTo>
                    <a:pt x="167" y="112"/>
                  </a:lnTo>
                  <a:lnTo>
                    <a:pt x="169" y="115"/>
                  </a:lnTo>
                  <a:lnTo>
                    <a:pt x="167" y="131"/>
                  </a:lnTo>
                  <a:lnTo>
                    <a:pt x="181" y="110"/>
                  </a:lnTo>
                  <a:lnTo>
                    <a:pt x="187" y="112"/>
                  </a:lnTo>
                  <a:lnTo>
                    <a:pt x="187" y="115"/>
                  </a:lnTo>
                  <a:lnTo>
                    <a:pt x="187" y="110"/>
                  </a:lnTo>
                  <a:lnTo>
                    <a:pt x="178" y="110"/>
                  </a:lnTo>
                  <a:lnTo>
                    <a:pt x="178" y="103"/>
                  </a:lnTo>
                  <a:lnTo>
                    <a:pt x="178" y="94"/>
                  </a:lnTo>
                  <a:lnTo>
                    <a:pt x="187" y="94"/>
                  </a:lnTo>
                  <a:lnTo>
                    <a:pt x="181" y="91"/>
                  </a:lnTo>
                  <a:lnTo>
                    <a:pt x="191" y="91"/>
                  </a:lnTo>
                  <a:lnTo>
                    <a:pt x="187" y="101"/>
                  </a:lnTo>
                  <a:lnTo>
                    <a:pt x="191" y="91"/>
                  </a:lnTo>
                  <a:lnTo>
                    <a:pt x="187" y="85"/>
                  </a:lnTo>
                  <a:lnTo>
                    <a:pt x="191" y="81"/>
                  </a:lnTo>
                  <a:lnTo>
                    <a:pt x="181" y="78"/>
                  </a:lnTo>
                  <a:lnTo>
                    <a:pt x="187" y="69"/>
                  </a:lnTo>
                  <a:lnTo>
                    <a:pt x="191" y="62"/>
                  </a:lnTo>
                  <a:lnTo>
                    <a:pt x="200" y="78"/>
                  </a:lnTo>
                  <a:lnTo>
                    <a:pt x="200" y="69"/>
                  </a:lnTo>
                  <a:lnTo>
                    <a:pt x="221" y="60"/>
                  </a:lnTo>
                  <a:lnTo>
                    <a:pt x="226" y="38"/>
                  </a:lnTo>
                  <a:lnTo>
                    <a:pt x="221" y="28"/>
                  </a:lnTo>
                  <a:lnTo>
                    <a:pt x="217" y="19"/>
                  </a:lnTo>
                  <a:lnTo>
                    <a:pt x="226" y="23"/>
                  </a:lnTo>
                  <a:lnTo>
                    <a:pt x="226" y="16"/>
                  </a:lnTo>
                  <a:lnTo>
                    <a:pt x="233" y="9"/>
                  </a:lnTo>
                  <a:lnTo>
                    <a:pt x="233" y="6"/>
                  </a:lnTo>
                  <a:lnTo>
                    <a:pt x="238" y="0"/>
                  </a:lnTo>
                  <a:lnTo>
                    <a:pt x="241" y="9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47" y="16"/>
                  </a:lnTo>
                  <a:lnTo>
                    <a:pt x="250" y="28"/>
                  </a:lnTo>
                  <a:lnTo>
                    <a:pt x="262" y="47"/>
                  </a:lnTo>
                  <a:lnTo>
                    <a:pt x="271" y="78"/>
                  </a:lnTo>
                  <a:lnTo>
                    <a:pt x="271" y="110"/>
                  </a:lnTo>
                  <a:lnTo>
                    <a:pt x="287" y="140"/>
                  </a:lnTo>
                  <a:lnTo>
                    <a:pt x="278" y="166"/>
                  </a:lnTo>
                  <a:lnTo>
                    <a:pt x="269" y="163"/>
                  </a:lnTo>
                  <a:lnTo>
                    <a:pt x="259" y="144"/>
                  </a:lnTo>
                  <a:lnTo>
                    <a:pt x="257" y="144"/>
                  </a:lnTo>
                  <a:lnTo>
                    <a:pt x="250" y="147"/>
                  </a:lnTo>
                  <a:lnTo>
                    <a:pt x="257" y="163"/>
                  </a:lnTo>
                  <a:lnTo>
                    <a:pt x="257" y="172"/>
                  </a:lnTo>
                  <a:lnTo>
                    <a:pt x="259" y="175"/>
                  </a:lnTo>
                  <a:lnTo>
                    <a:pt x="259" y="187"/>
                  </a:lnTo>
                  <a:lnTo>
                    <a:pt x="257" y="196"/>
                  </a:lnTo>
                  <a:lnTo>
                    <a:pt x="259" y="203"/>
                  </a:lnTo>
                  <a:lnTo>
                    <a:pt x="250" y="207"/>
                  </a:lnTo>
                  <a:lnTo>
                    <a:pt x="241" y="225"/>
                  </a:lnTo>
                  <a:lnTo>
                    <a:pt x="247" y="237"/>
                  </a:lnTo>
                  <a:lnTo>
                    <a:pt x="241" y="265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11" y="352"/>
                  </a:lnTo>
                  <a:close/>
                  <a:moveTo>
                    <a:pt x="200" y="60"/>
                  </a:moveTo>
                  <a:lnTo>
                    <a:pt x="196" y="60"/>
                  </a:lnTo>
                  <a:lnTo>
                    <a:pt x="200" y="5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0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3D594586-BC84-44E3-B1BB-62A32896032D}"/>
                </a:ext>
              </a:extLst>
            </p:cNvPr>
            <p:cNvSpPr>
              <a:spLocks/>
            </p:cNvSpPr>
            <p:nvPr/>
          </p:nvSpPr>
          <p:spPr bwMode="gray">
            <a:xfrm>
              <a:off x="7389877" y="5592607"/>
              <a:ext cx="121651" cy="298091"/>
            </a:xfrm>
            <a:custGeom>
              <a:avLst/>
              <a:gdLst>
                <a:gd name="T0" fmla="*/ 19 w 131"/>
                <a:gd name="T1" fmla="*/ 187 h 321"/>
                <a:gd name="T2" fmla="*/ 12 w 131"/>
                <a:gd name="T3" fmla="*/ 187 h 321"/>
                <a:gd name="T4" fmla="*/ 9 w 131"/>
                <a:gd name="T5" fmla="*/ 166 h 321"/>
                <a:gd name="T6" fmla="*/ 12 w 131"/>
                <a:gd name="T7" fmla="*/ 137 h 321"/>
                <a:gd name="T8" fmla="*/ 28 w 131"/>
                <a:gd name="T9" fmla="*/ 128 h 321"/>
                <a:gd name="T10" fmla="*/ 28 w 131"/>
                <a:gd name="T11" fmla="*/ 123 h 321"/>
                <a:gd name="T12" fmla="*/ 28 w 131"/>
                <a:gd name="T13" fmla="*/ 98 h 321"/>
                <a:gd name="T14" fmla="*/ 31 w 131"/>
                <a:gd name="T15" fmla="*/ 73 h 321"/>
                <a:gd name="T16" fmla="*/ 37 w 131"/>
                <a:gd name="T17" fmla="*/ 60 h 321"/>
                <a:gd name="T18" fmla="*/ 37 w 131"/>
                <a:gd name="T19" fmla="*/ 41 h 321"/>
                <a:gd name="T20" fmla="*/ 28 w 131"/>
                <a:gd name="T21" fmla="*/ 29 h 321"/>
                <a:gd name="T22" fmla="*/ 22 w 131"/>
                <a:gd name="T23" fmla="*/ 10 h 321"/>
                <a:gd name="T24" fmla="*/ 9 w 131"/>
                <a:gd name="T25" fmla="*/ 0 h 321"/>
                <a:gd name="T26" fmla="*/ 31 w 131"/>
                <a:gd name="T27" fmla="*/ 10 h 321"/>
                <a:gd name="T28" fmla="*/ 49 w 131"/>
                <a:gd name="T29" fmla="*/ 14 h 321"/>
                <a:gd name="T30" fmla="*/ 67 w 131"/>
                <a:gd name="T31" fmla="*/ 14 h 321"/>
                <a:gd name="T32" fmla="*/ 79 w 131"/>
                <a:gd name="T33" fmla="*/ 60 h 321"/>
                <a:gd name="T34" fmla="*/ 92 w 131"/>
                <a:gd name="T35" fmla="*/ 91 h 321"/>
                <a:gd name="T36" fmla="*/ 79 w 131"/>
                <a:gd name="T37" fmla="*/ 98 h 321"/>
                <a:gd name="T38" fmla="*/ 74 w 131"/>
                <a:gd name="T39" fmla="*/ 137 h 321"/>
                <a:gd name="T40" fmla="*/ 79 w 131"/>
                <a:gd name="T41" fmla="*/ 169 h 321"/>
                <a:gd name="T42" fmla="*/ 97 w 131"/>
                <a:gd name="T43" fmla="*/ 178 h 321"/>
                <a:gd name="T44" fmla="*/ 131 w 131"/>
                <a:gd name="T45" fmla="*/ 228 h 321"/>
                <a:gd name="T46" fmla="*/ 129 w 131"/>
                <a:gd name="T47" fmla="*/ 249 h 321"/>
                <a:gd name="T48" fmla="*/ 114 w 131"/>
                <a:gd name="T49" fmla="*/ 281 h 321"/>
                <a:gd name="T50" fmla="*/ 97 w 131"/>
                <a:gd name="T51" fmla="*/ 293 h 321"/>
                <a:gd name="T52" fmla="*/ 104 w 131"/>
                <a:gd name="T53" fmla="*/ 321 h 321"/>
                <a:gd name="T54" fmla="*/ 100 w 131"/>
                <a:gd name="T55" fmla="*/ 308 h 321"/>
                <a:gd name="T56" fmla="*/ 74 w 131"/>
                <a:gd name="T57" fmla="*/ 283 h 321"/>
                <a:gd name="T58" fmla="*/ 71 w 131"/>
                <a:gd name="T59" fmla="*/ 278 h 321"/>
                <a:gd name="T60" fmla="*/ 74 w 131"/>
                <a:gd name="T61" fmla="*/ 246 h 321"/>
                <a:gd name="T62" fmla="*/ 67 w 131"/>
                <a:gd name="T63" fmla="*/ 205 h 321"/>
                <a:gd name="T64" fmla="*/ 22 w 131"/>
                <a:gd name="T65" fmla="*/ 191 h 321"/>
                <a:gd name="T66" fmla="*/ 22 w 131"/>
                <a:gd name="T67" fmla="*/ 191 h 321"/>
                <a:gd name="T68" fmla="*/ 22 w 131"/>
                <a:gd name="T69" fmla="*/ 19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321">
                  <a:moveTo>
                    <a:pt x="22" y="191"/>
                  </a:moveTo>
                  <a:lnTo>
                    <a:pt x="19" y="187"/>
                  </a:lnTo>
                  <a:lnTo>
                    <a:pt x="19" y="191"/>
                  </a:lnTo>
                  <a:lnTo>
                    <a:pt x="12" y="187"/>
                  </a:lnTo>
                  <a:lnTo>
                    <a:pt x="0" y="175"/>
                  </a:lnTo>
                  <a:lnTo>
                    <a:pt x="9" y="166"/>
                  </a:lnTo>
                  <a:lnTo>
                    <a:pt x="12" y="14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28" y="128"/>
                  </a:lnTo>
                  <a:lnTo>
                    <a:pt x="37" y="125"/>
                  </a:lnTo>
                  <a:lnTo>
                    <a:pt x="28" y="123"/>
                  </a:lnTo>
                  <a:lnTo>
                    <a:pt x="22" y="116"/>
                  </a:lnTo>
                  <a:lnTo>
                    <a:pt x="28" y="98"/>
                  </a:lnTo>
                  <a:lnTo>
                    <a:pt x="22" y="85"/>
                  </a:lnTo>
                  <a:lnTo>
                    <a:pt x="31" y="73"/>
                  </a:lnTo>
                  <a:lnTo>
                    <a:pt x="22" y="64"/>
                  </a:lnTo>
                  <a:lnTo>
                    <a:pt x="37" y="60"/>
                  </a:lnTo>
                  <a:lnTo>
                    <a:pt x="40" y="50"/>
                  </a:lnTo>
                  <a:lnTo>
                    <a:pt x="37" y="41"/>
                  </a:lnTo>
                  <a:lnTo>
                    <a:pt x="37" y="35"/>
                  </a:lnTo>
                  <a:lnTo>
                    <a:pt x="28" y="29"/>
                  </a:lnTo>
                  <a:lnTo>
                    <a:pt x="28" y="23"/>
                  </a:lnTo>
                  <a:lnTo>
                    <a:pt x="22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43" y="10"/>
                  </a:lnTo>
                  <a:lnTo>
                    <a:pt x="49" y="14"/>
                  </a:lnTo>
                  <a:lnTo>
                    <a:pt x="52" y="5"/>
                  </a:lnTo>
                  <a:lnTo>
                    <a:pt x="67" y="14"/>
                  </a:lnTo>
                  <a:lnTo>
                    <a:pt x="74" y="29"/>
                  </a:lnTo>
                  <a:lnTo>
                    <a:pt x="79" y="60"/>
                  </a:lnTo>
                  <a:lnTo>
                    <a:pt x="79" y="73"/>
                  </a:lnTo>
                  <a:lnTo>
                    <a:pt x="92" y="91"/>
                  </a:lnTo>
                  <a:lnTo>
                    <a:pt x="79" y="91"/>
                  </a:lnTo>
                  <a:lnTo>
                    <a:pt x="79" y="98"/>
                  </a:lnTo>
                  <a:lnTo>
                    <a:pt x="71" y="116"/>
                  </a:lnTo>
                  <a:lnTo>
                    <a:pt x="74" y="137"/>
                  </a:lnTo>
                  <a:lnTo>
                    <a:pt x="74" y="166"/>
                  </a:lnTo>
                  <a:lnTo>
                    <a:pt x="79" y="169"/>
                  </a:lnTo>
                  <a:lnTo>
                    <a:pt x="88" y="169"/>
                  </a:lnTo>
                  <a:lnTo>
                    <a:pt x="97" y="178"/>
                  </a:lnTo>
                  <a:lnTo>
                    <a:pt x="129" y="219"/>
                  </a:lnTo>
                  <a:lnTo>
                    <a:pt x="131" y="228"/>
                  </a:lnTo>
                  <a:lnTo>
                    <a:pt x="122" y="239"/>
                  </a:lnTo>
                  <a:lnTo>
                    <a:pt x="129" y="249"/>
                  </a:lnTo>
                  <a:lnTo>
                    <a:pt x="129" y="271"/>
                  </a:lnTo>
                  <a:lnTo>
                    <a:pt x="114" y="281"/>
                  </a:lnTo>
                  <a:lnTo>
                    <a:pt x="109" y="278"/>
                  </a:lnTo>
                  <a:lnTo>
                    <a:pt x="97" y="293"/>
                  </a:lnTo>
                  <a:lnTo>
                    <a:pt x="104" y="303"/>
                  </a:lnTo>
                  <a:lnTo>
                    <a:pt x="104" y="321"/>
                  </a:lnTo>
                  <a:lnTo>
                    <a:pt x="97" y="321"/>
                  </a:lnTo>
                  <a:lnTo>
                    <a:pt x="100" y="308"/>
                  </a:lnTo>
                  <a:lnTo>
                    <a:pt x="92" y="308"/>
                  </a:lnTo>
                  <a:lnTo>
                    <a:pt x="74" y="283"/>
                  </a:lnTo>
                  <a:lnTo>
                    <a:pt x="71" y="283"/>
                  </a:lnTo>
                  <a:lnTo>
                    <a:pt x="71" y="278"/>
                  </a:lnTo>
                  <a:lnTo>
                    <a:pt x="61" y="268"/>
                  </a:lnTo>
                  <a:lnTo>
                    <a:pt x="74" y="246"/>
                  </a:lnTo>
                  <a:lnTo>
                    <a:pt x="74" y="215"/>
                  </a:lnTo>
                  <a:lnTo>
                    <a:pt x="67" y="205"/>
                  </a:lnTo>
                  <a:lnTo>
                    <a:pt x="40" y="215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1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F4381AF-66F4-40B4-B636-86488CE0121C}"/>
                </a:ext>
              </a:extLst>
            </p:cNvPr>
            <p:cNvSpPr>
              <a:spLocks/>
            </p:cNvSpPr>
            <p:nvPr/>
          </p:nvSpPr>
          <p:spPr bwMode="gray">
            <a:xfrm>
              <a:off x="5752694" y="4287876"/>
              <a:ext cx="600826" cy="571110"/>
            </a:xfrm>
            <a:custGeom>
              <a:avLst/>
              <a:gdLst>
                <a:gd name="T0" fmla="*/ 73 w 647"/>
                <a:gd name="T1" fmla="*/ 529 h 615"/>
                <a:gd name="T2" fmla="*/ 49 w 647"/>
                <a:gd name="T3" fmla="*/ 529 h 615"/>
                <a:gd name="T4" fmla="*/ 31 w 647"/>
                <a:gd name="T5" fmla="*/ 529 h 615"/>
                <a:gd name="T6" fmla="*/ 38 w 647"/>
                <a:gd name="T7" fmla="*/ 497 h 615"/>
                <a:gd name="T8" fmla="*/ 18 w 647"/>
                <a:gd name="T9" fmla="*/ 483 h 615"/>
                <a:gd name="T10" fmla="*/ 7 w 647"/>
                <a:gd name="T11" fmla="*/ 474 h 615"/>
                <a:gd name="T12" fmla="*/ 10 w 647"/>
                <a:gd name="T13" fmla="*/ 451 h 615"/>
                <a:gd name="T14" fmla="*/ 0 w 647"/>
                <a:gd name="T15" fmla="*/ 423 h 615"/>
                <a:gd name="T16" fmla="*/ 13 w 647"/>
                <a:gd name="T17" fmla="*/ 423 h 615"/>
                <a:gd name="T18" fmla="*/ 31 w 647"/>
                <a:gd name="T19" fmla="*/ 389 h 615"/>
                <a:gd name="T20" fmla="*/ 61 w 647"/>
                <a:gd name="T21" fmla="*/ 398 h 615"/>
                <a:gd name="T22" fmla="*/ 110 w 647"/>
                <a:gd name="T23" fmla="*/ 398 h 615"/>
                <a:gd name="T24" fmla="*/ 113 w 647"/>
                <a:gd name="T25" fmla="*/ 389 h 615"/>
                <a:gd name="T26" fmla="*/ 263 w 647"/>
                <a:gd name="T27" fmla="*/ 398 h 615"/>
                <a:gd name="T28" fmla="*/ 261 w 647"/>
                <a:gd name="T29" fmla="*/ 352 h 615"/>
                <a:gd name="T30" fmla="*/ 221 w 647"/>
                <a:gd name="T31" fmla="*/ 0 h 615"/>
                <a:gd name="T32" fmla="*/ 527 w 647"/>
                <a:gd name="T33" fmla="*/ 163 h 615"/>
                <a:gd name="T34" fmla="*/ 546 w 647"/>
                <a:gd name="T35" fmla="*/ 185 h 615"/>
                <a:gd name="T36" fmla="*/ 562 w 647"/>
                <a:gd name="T37" fmla="*/ 197 h 615"/>
                <a:gd name="T38" fmla="*/ 575 w 647"/>
                <a:gd name="T39" fmla="*/ 207 h 615"/>
                <a:gd name="T40" fmla="*/ 612 w 647"/>
                <a:gd name="T41" fmla="*/ 234 h 615"/>
                <a:gd name="T42" fmla="*/ 612 w 647"/>
                <a:gd name="T43" fmla="*/ 251 h 615"/>
                <a:gd name="T44" fmla="*/ 645 w 647"/>
                <a:gd name="T45" fmla="*/ 358 h 615"/>
                <a:gd name="T46" fmla="*/ 632 w 647"/>
                <a:gd name="T47" fmla="*/ 389 h 615"/>
                <a:gd name="T48" fmla="*/ 617 w 647"/>
                <a:gd name="T49" fmla="*/ 402 h 615"/>
                <a:gd name="T50" fmla="*/ 595 w 647"/>
                <a:gd name="T51" fmla="*/ 402 h 615"/>
                <a:gd name="T52" fmla="*/ 520 w 647"/>
                <a:gd name="T53" fmla="*/ 414 h 615"/>
                <a:gd name="T54" fmla="*/ 490 w 647"/>
                <a:gd name="T55" fmla="*/ 420 h 615"/>
                <a:gd name="T56" fmla="*/ 466 w 647"/>
                <a:gd name="T57" fmla="*/ 414 h 615"/>
                <a:gd name="T58" fmla="*/ 451 w 647"/>
                <a:gd name="T59" fmla="*/ 414 h 615"/>
                <a:gd name="T60" fmla="*/ 430 w 647"/>
                <a:gd name="T61" fmla="*/ 430 h 615"/>
                <a:gd name="T62" fmla="*/ 402 w 647"/>
                <a:gd name="T63" fmla="*/ 435 h 615"/>
                <a:gd name="T64" fmla="*/ 400 w 647"/>
                <a:gd name="T65" fmla="*/ 451 h 615"/>
                <a:gd name="T66" fmla="*/ 369 w 647"/>
                <a:gd name="T67" fmla="*/ 454 h 615"/>
                <a:gd name="T68" fmla="*/ 351 w 647"/>
                <a:gd name="T69" fmla="*/ 467 h 615"/>
                <a:gd name="T70" fmla="*/ 346 w 647"/>
                <a:gd name="T71" fmla="*/ 485 h 615"/>
                <a:gd name="T72" fmla="*/ 324 w 647"/>
                <a:gd name="T73" fmla="*/ 476 h 615"/>
                <a:gd name="T74" fmla="*/ 315 w 647"/>
                <a:gd name="T75" fmla="*/ 504 h 615"/>
                <a:gd name="T76" fmla="*/ 303 w 647"/>
                <a:gd name="T77" fmla="*/ 507 h 615"/>
                <a:gd name="T78" fmla="*/ 309 w 647"/>
                <a:gd name="T79" fmla="*/ 525 h 615"/>
                <a:gd name="T80" fmla="*/ 280 w 647"/>
                <a:gd name="T81" fmla="*/ 538 h 615"/>
                <a:gd name="T82" fmla="*/ 280 w 647"/>
                <a:gd name="T83" fmla="*/ 559 h 615"/>
                <a:gd name="T84" fmla="*/ 263 w 647"/>
                <a:gd name="T85" fmla="*/ 578 h 615"/>
                <a:gd name="T86" fmla="*/ 263 w 647"/>
                <a:gd name="T87" fmla="*/ 600 h 615"/>
                <a:gd name="T88" fmla="*/ 243 w 647"/>
                <a:gd name="T89" fmla="*/ 615 h 615"/>
                <a:gd name="T90" fmla="*/ 240 w 647"/>
                <a:gd name="T91" fmla="*/ 609 h 615"/>
                <a:gd name="T92" fmla="*/ 230 w 647"/>
                <a:gd name="T93" fmla="*/ 591 h 615"/>
                <a:gd name="T94" fmla="*/ 221 w 647"/>
                <a:gd name="T95" fmla="*/ 591 h 615"/>
                <a:gd name="T96" fmla="*/ 210 w 647"/>
                <a:gd name="T97" fmla="*/ 606 h 615"/>
                <a:gd name="T98" fmla="*/ 181 w 647"/>
                <a:gd name="T99" fmla="*/ 600 h 615"/>
                <a:gd name="T100" fmla="*/ 164 w 647"/>
                <a:gd name="T101" fmla="*/ 615 h 615"/>
                <a:gd name="T102" fmla="*/ 157 w 647"/>
                <a:gd name="T103" fmla="*/ 600 h 615"/>
                <a:gd name="T104" fmla="*/ 148 w 647"/>
                <a:gd name="T105" fmla="*/ 578 h 615"/>
                <a:gd name="T106" fmla="*/ 152 w 647"/>
                <a:gd name="T107" fmla="*/ 566 h 615"/>
                <a:gd name="T108" fmla="*/ 141 w 647"/>
                <a:gd name="T109" fmla="*/ 554 h 615"/>
                <a:gd name="T110" fmla="*/ 134 w 647"/>
                <a:gd name="T111" fmla="*/ 545 h 615"/>
                <a:gd name="T112" fmla="*/ 127 w 647"/>
                <a:gd name="T113" fmla="*/ 522 h 615"/>
                <a:gd name="T114" fmla="*/ 113 w 647"/>
                <a:gd name="T115" fmla="*/ 529 h 615"/>
                <a:gd name="T116" fmla="*/ 101 w 647"/>
                <a:gd name="T117" fmla="*/ 538 h 615"/>
                <a:gd name="T118" fmla="*/ 91 w 647"/>
                <a:gd name="T119" fmla="*/ 538 h 615"/>
                <a:gd name="T120" fmla="*/ 91 w 647"/>
                <a:gd name="T121" fmla="*/ 538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7" h="615">
                  <a:moveTo>
                    <a:pt x="91" y="538"/>
                  </a:moveTo>
                  <a:lnTo>
                    <a:pt x="73" y="529"/>
                  </a:lnTo>
                  <a:lnTo>
                    <a:pt x="61" y="545"/>
                  </a:lnTo>
                  <a:lnTo>
                    <a:pt x="49" y="529"/>
                  </a:lnTo>
                  <a:lnTo>
                    <a:pt x="40" y="538"/>
                  </a:lnTo>
                  <a:lnTo>
                    <a:pt x="31" y="529"/>
                  </a:lnTo>
                  <a:lnTo>
                    <a:pt x="38" y="522"/>
                  </a:lnTo>
                  <a:lnTo>
                    <a:pt x="38" y="497"/>
                  </a:lnTo>
                  <a:lnTo>
                    <a:pt x="21" y="483"/>
                  </a:lnTo>
                  <a:lnTo>
                    <a:pt x="18" y="483"/>
                  </a:lnTo>
                  <a:lnTo>
                    <a:pt x="18" y="485"/>
                  </a:lnTo>
                  <a:lnTo>
                    <a:pt x="7" y="474"/>
                  </a:lnTo>
                  <a:lnTo>
                    <a:pt x="10" y="464"/>
                  </a:lnTo>
                  <a:lnTo>
                    <a:pt x="10" y="451"/>
                  </a:lnTo>
                  <a:lnTo>
                    <a:pt x="0" y="442"/>
                  </a:lnTo>
                  <a:lnTo>
                    <a:pt x="0" y="423"/>
                  </a:lnTo>
                  <a:lnTo>
                    <a:pt x="7" y="430"/>
                  </a:lnTo>
                  <a:lnTo>
                    <a:pt x="13" y="423"/>
                  </a:lnTo>
                  <a:lnTo>
                    <a:pt x="21" y="393"/>
                  </a:lnTo>
                  <a:lnTo>
                    <a:pt x="31" y="389"/>
                  </a:lnTo>
                  <a:lnTo>
                    <a:pt x="52" y="412"/>
                  </a:lnTo>
                  <a:lnTo>
                    <a:pt x="61" y="398"/>
                  </a:lnTo>
                  <a:lnTo>
                    <a:pt x="89" y="402"/>
                  </a:lnTo>
                  <a:lnTo>
                    <a:pt x="110" y="398"/>
                  </a:lnTo>
                  <a:lnTo>
                    <a:pt x="110" y="393"/>
                  </a:lnTo>
                  <a:lnTo>
                    <a:pt x="113" y="389"/>
                  </a:lnTo>
                  <a:lnTo>
                    <a:pt x="113" y="398"/>
                  </a:lnTo>
                  <a:lnTo>
                    <a:pt x="263" y="398"/>
                  </a:lnTo>
                  <a:lnTo>
                    <a:pt x="273" y="361"/>
                  </a:lnTo>
                  <a:lnTo>
                    <a:pt x="261" y="352"/>
                  </a:lnTo>
                  <a:lnTo>
                    <a:pt x="230" y="83"/>
                  </a:lnTo>
                  <a:lnTo>
                    <a:pt x="221" y="0"/>
                  </a:lnTo>
                  <a:lnTo>
                    <a:pt x="291" y="0"/>
                  </a:lnTo>
                  <a:lnTo>
                    <a:pt x="527" y="163"/>
                  </a:lnTo>
                  <a:lnTo>
                    <a:pt x="527" y="175"/>
                  </a:lnTo>
                  <a:lnTo>
                    <a:pt x="546" y="185"/>
                  </a:lnTo>
                  <a:lnTo>
                    <a:pt x="551" y="193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75" y="207"/>
                  </a:lnTo>
                  <a:lnTo>
                    <a:pt x="605" y="216"/>
                  </a:lnTo>
                  <a:lnTo>
                    <a:pt x="612" y="234"/>
                  </a:lnTo>
                  <a:lnTo>
                    <a:pt x="602" y="244"/>
                  </a:lnTo>
                  <a:lnTo>
                    <a:pt x="612" y="251"/>
                  </a:lnTo>
                  <a:lnTo>
                    <a:pt x="647" y="244"/>
                  </a:lnTo>
                  <a:lnTo>
                    <a:pt x="645" y="358"/>
                  </a:lnTo>
                  <a:lnTo>
                    <a:pt x="642" y="361"/>
                  </a:lnTo>
                  <a:lnTo>
                    <a:pt x="632" y="389"/>
                  </a:lnTo>
                  <a:lnTo>
                    <a:pt x="617" y="393"/>
                  </a:lnTo>
                  <a:lnTo>
                    <a:pt x="617" y="402"/>
                  </a:lnTo>
                  <a:lnTo>
                    <a:pt x="602" y="398"/>
                  </a:lnTo>
                  <a:lnTo>
                    <a:pt x="595" y="402"/>
                  </a:lnTo>
                  <a:lnTo>
                    <a:pt x="532" y="405"/>
                  </a:lnTo>
                  <a:lnTo>
                    <a:pt x="520" y="414"/>
                  </a:lnTo>
                  <a:lnTo>
                    <a:pt x="490" y="414"/>
                  </a:lnTo>
                  <a:lnTo>
                    <a:pt x="490" y="420"/>
                  </a:lnTo>
                  <a:lnTo>
                    <a:pt x="473" y="414"/>
                  </a:lnTo>
                  <a:lnTo>
                    <a:pt x="466" y="414"/>
                  </a:lnTo>
                  <a:lnTo>
                    <a:pt x="463" y="414"/>
                  </a:lnTo>
                  <a:lnTo>
                    <a:pt x="451" y="414"/>
                  </a:lnTo>
                  <a:lnTo>
                    <a:pt x="436" y="423"/>
                  </a:lnTo>
                  <a:lnTo>
                    <a:pt x="430" y="430"/>
                  </a:lnTo>
                  <a:lnTo>
                    <a:pt x="415" y="435"/>
                  </a:lnTo>
                  <a:lnTo>
                    <a:pt x="402" y="435"/>
                  </a:lnTo>
                  <a:lnTo>
                    <a:pt x="402" y="451"/>
                  </a:lnTo>
                  <a:lnTo>
                    <a:pt x="400" y="451"/>
                  </a:lnTo>
                  <a:lnTo>
                    <a:pt x="384" y="445"/>
                  </a:lnTo>
                  <a:lnTo>
                    <a:pt x="369" y="454"/>
                  </a:lnTo>
                  <a:lnTo>
                    <a:pt x="369" y="474"/>
                  </a:lnTo>
                  <a:lnTo>
                    <a:pt x="351" y="467"/>
                  </a:lnTo>
                  <a:lnTo>
                    <a:pt x="355" y="485"/>
                  </a:lnTo>
                  <a:lnTo>
                    <a:pt x="346" y="485"/>
                  </a:lnTo>
                  <a:lnTo>
                    <a:pt x="346" y="492"/>
                  </a:lnTo>
                  <a:lnTo>
                    <a:pt x="324" y="476"/>
                  </a:lnTo>
                  <a:lnTo>
                    <a:pt x="313" y="495"/>
                  </a:lnTo>
                  <a:lnTo>
                    <a:pt x="315" y="504"/>
                  </a:lnTo>
                  <a:lnTo>
                    <a:pt x="313" y="507"/>
                  </a:lnTo>
                  <a:lnTo>
                    <a:pt x="303" y="507"/>
                  </a:lnTo>
                  <a:lnTo>
                    <a:pt x="309" y="516"/>
                  </a:lnTo>
                  <a:lnTo>
                    <a:pt x="309" y="525"/>
                  </a:lnTo>
                  <a:lnTo>
                    <a:pt x="301" y="535"/>
                  </a:lnTo>
                  <a:lnTo>
                    <a:pt x="280" y="538"/>
                  </a:lnTo>
                  <a:lnTo>
                    <a:pt x="273" y="545"/>
                  </a:lnTo>
                  <a:lnTo>
                    <a:pt x="280" y="559"/>
                  </a:lnTo>
                  <a:lnTo>
                    <a:pt x="273" y="575"/>
                  </a:lnTo>
                  <a:lnTo>
                    <a:pt x="263" y="578"/>
                  </a:lnTo>
                  <a:lnTo>
                    <a:pt x="270" y="587"/>
                  </a:lnTo>
                  <a:lnTo>
                    <a:pt x="263" y="600"/>
                  </a:lnTo>
                  <a:lnTo>
                    <a:pt x="251" y="606"/>
                  </a:lnTo>
                  <a:lnTo>
                    <a:pt x="243" y="615"/>
                  </a:lnTo>
                  <a:lnTo>
                    <a:pt x="240" y="615"/>
                  </a:lnTo>
                  <a:lnTo>
                    <a:pt x="240" y="609"/>
                  </a:lnTo>
                  <a:lnTo>
                    <a:pt x="233" y="591"/>
                  </a:lnTo>
                  <a:lnTo>
                    <a:pt x="230" y="591"/>
                  </a:lnTo>
                  <a:lnTo>
                    <a:pt x="230" y="597"/>
                  </a:lnTo>
                  <a:lnTo>
                    <a:pt x="221" y="591"/>
                  </a:lnTo>
                  <a:lnTo>
                    <a:pt x="221" y="606"/>
                  </a:lnTo>
                  <a:lnTo>
                    <a:pt x="210" y="606"/>
                  </a:lnTo>
                  <a:lnTo>
                    <a:pt x="203" y="615"/>
                  </a:lnTo>
                  <a:lnTo>
                    <a:pt x="181" y="600"/>
                  </a:lnTo>
                  <a:lnTo>
                    <a:pt x="174" y="615"/>
                  </a:lnTo>
                  <a:lnTo>
                    <a:pt x="164" y="615"/>
                  </a:lnTo>
                  <a:lnTo>
                    <a:pt x="164" y="606"/>
                  </a:lnTo>
                  <a:lnTo>
                    <a:pt x="157" y="600"/>
                  </a:lnTo>
                  <a:lnTo>
                    <a:pt x="157" y="578"/>
                  </a:lnTo>
                  <a:lnTo>
                    <a:pt x="148" y="578"/>
                  </a:lnTo>
                  <a:lnTo>
                    <a:pt x="141" y="584"/>
                  </a:lnTo>
                  <a:lnTo>
                    <a:pt x="152" y="566"/>
                  </a:lnTo>
                  <a:lnTo>
                    <a:pt x="141" y="559"/>
                  </a:lnTo>
                  <a:lnTo>
                    <a:pt x="141" y="554"/>
                  </a:lnTo>
                  <a:lnTo>
                    <a:pt x="134" y="554"/>
                  </a:lnTo>
                  <a:lnTo>
                    <a:pt x="134" y="545"/>
                  </a:lnTo>
                  <a:lnTo>
                    <a:pt x="127" y="529"/>
                  </a:lnTo>
                  <a:lnTo>
                    <a:pt x="127" y="522"/>
                  </a:lnTo>
                  <a:lnTo>
                    <a:pt x="113" y="522"/>
                  </a:lnTo>
                  <a:lnTo>
                    <a:pt x="113" y="529"/>
                  </a:lnTo>
                  <a:lnTo>
                    <a:pt x="101" y="535"/>
                  </a:lnTo>
                  <a:lnTo>
                    <a:pt x="101" y="538"/>
                  </a:lnTo>
                  <a:lnTo>
                    <a:pt x="91" y="538"/>
                  </a:lnTo>
                  <a:lnTo>
                    <a:pt x="91" y="538"/>
                  </a:lnTo>
                  <a:lnTo>
                    <a:pt x="91" y="538"/>
                  </a:lnTo>
                  <a:lnTo>
                    <a:pt x="91" y="538"/>
                  </a:lnTo>
                  <a:lnTo>
                    <a:pt x="91" y="5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7DE1D614-A791-4DD9-A93D-0BF5687ADBFC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6477" y="3834703"/>
              <a:ext cx="445745" cy="343595"/>
            </a:xfrm>
            <a:custGeom>
              <a:avLst/>
              <a:gdLst>
                <a:gd name="T0" fmla="*/ 367 w 480"/>
                <a:gd name="T1" fmla="*/ 195 h 370"/>
                <a:gd name="T2" fmla="*/ 377 w 480"/>
                <a:gd name="T3" fmla="*/ 218 h 370"/>
                <a:gd name="T4" fmla="*/ 359 w 480"/>
                <a:gd name="T5" fmla="*/ 225 h 370"/>
                <a:gd name="T6" fmla="*/ 322 w 480"/>
                <a:gd name="T7" fmla="*/ 247 h 370"/>
                <a:gd name="T8" fmla="*/ 301 w 480"/>
                <a:gd name="T9" fmla="*/ 271 h 370"/>
                <a:gd name="T10" fmla="*/ 259 w 480"/>
                <a:gd name="T11" fmla="*/ 287 h 370"/>
                <a:gd name="T12" fmla="*/ 177 w 480"/>
                <a:gd name="T13" fmla="*/ 322 h 370"/>
                <a:gd name="T14" fmla="*/ 0 w 480"/>
                <a:gd name="T15" fmla="*/ 370 h 370"/>
                <a:gd name="T16" fmla="*/ 45 w 480"/>
                <a:gd name="T17" fmla="*/ 352 h 370"/>
                <a:gd name="T18" fmla="*/ 80 w 480"/>
                <a:gd name="T19" fmla="*/ 322 h 370"/>
                <a:gd name="T20" fmla="*/ 117 w 480"/>
                <a:gd name="T21" fmla="*/ 294 h 370"/>
                <a:gd name="T22" fmla="*/ 141 w 480"/>
                <a:gd name="T23" fmla="*/ 247 h 370"/>
                <a:gd name="T24" fmla="*/ 134 w 480"/>
                <a:gd name="T25" fmla="*/ 207 h 370"/>
                <a:gd name="T26" fmla="*/ 156 w 480"/>
                <a:gd name="T27" fmla="*/ 170 h 370"/>
                <a:gd name="T28" fmla="*/ 181 w 480"/>
                <a:gd name="T29" fmla="*/ 124 h 370"/>
                <a:gd name="T30" fmla="*/ 250 w 480"/>
                <a:gd name="T31" fmla="*/ 87 h 370"/>
                <a:gd name="T32" fmla="*/ 287 w 480"/>
                <a:gd name="T33" fmla="*/ 9 h 370"/>
                <a:gd name="T34" fmla="*/ 308 w 480"/>
                <a:gd name="T35" fmla="*/ 2 h 370"/>
                <a:gd name="T36" fmla="*/ 331 w 480"/>
                <a:gd name="T37" fmla="*/ 34 h 370"/>
                <a:gd name="T38" fmla="*/ 377 w 480"/>
                <a:gd name="T39" fmla="*/ 30 h 370"/>
                <a:gd name="T40" fmla="*/ 398 w 480"/>
                <a:gd name="T41" fmla="*/ 30 h 370"/>
                <a:gd name="T42" fmla="*/ 402 w 480"/>
                <a:gd name="T43" fmla="*/ 30 h 370"/>
                <a:gd name="T44" fmla="*/ 407 w 480"/>
                <a:gd name="T45" fmla="*/ 39 h 370"/>
                <a:gd name="T46" fmla="*/ 407 w 480"/>
                <a:gd name="T47" fmla="*/ 30 h 370"/>
                <a:gd name="T48" fmla="*/ 431 w 480"/>
                <a:gd name="T49" fmla="*/ 39 h 370"/>
                <a:gd name="T50" fmla="*/ 444 w 480"/>
                <a:gd name="T51" fmla="*/ 62 h 370"/>
                <a:gd name="T52" fmla="*/ 450 w 480"/>
                <a:gd name="T53" fmla="*/ 71 h 370"/>
                <a:gd name="T54" fmla="*/ 450 w 480"/>
                <a:gd name="T55" fmla="*/ 101 h 370"/>
                <a:gd name="T56" fmla="*/ 452 w 480"/>
                <a:gd name="T57" fmla="*/ 124 h 370"/>
                <a:gd name="T58" fmla="*/ 459 w 480"/>
                <a:gd name="T59" fmla="*/ 136 h 370"/>
                <a:gd name="T60" fmla="*/ 480 w 480"/>
                <a:gd name="T61" fmla="*/ 154 h 370"/>
                <a:gd name="T62" fmla="*/ 468 w 480"/>
                <a:gd name="T63" fmla="*/ 170 h 370"/>
                <a:gd name="T64" fmla="*/ 470 w 480"/>
                <a:gd name="T65" fmla="*/ 177 h 370"/>
                <a:gd name="T66" fmla="*/ 407 w 480"/>
                <a:gd name="T67" fmla="*/ 177 h 370"/>
                <a:gd name="T68" fmla="*/ 384 w 480"/>
                <a:gd name="T69" fmla="*/ 188 h 370"/>
                <a:gd name="T70" fmla="*/ 384 w 480"/>
                <a:gd name="T71" fmla="*/ 188 h 370"/>
                <a:gd name="T72" fmla="*/ 384 w 480"/>
                <a:gd name="T73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0" h="370">
                  <a:moveTo>
                    <a:pt x="384" y="188"/>
                  </a:moveTo>
                  <a:lnTo>
                    <a:pt x="367" y="195"/>
                  </a:lnTo>
                  <a:lnTo>
                    <a:pt x="367" y="216"/>
                  </a:lnTo>
                  <a:lnTo>
                    <a:pt x="377" y="218"/>
                  </a:lnTo>
                  <a:lnTo>
                    <a:pt x="377" y="225"/>
                  </a:lnTo>
                  <a:lnTo>
                    <a:pt x="359" y="225"/>
                  </a:lnTo>
                  <a:lnTo>
                    <a:pt x="346" y="238"/>
                  </a:lnTo>
                  <a:lnTo>
                    <a:pt x="322" y="247"/>
                  </a:lnTo>
                  <a:lnTo>
                    <a:pt x="311" y="262"/>
                  </a:lnTo>
                  <a:lnTo>
                    <a:pt x="301" y="271"/>
                  </a:lnTo>
                  <a:lnTo>
                    <a:pt x="268" y="278"/>
                  </a:lnTo>
                  <a:lnTo>
                    <a:pt x="259" y="287"/>
                  </a:lnTo>
                  <a:lnTo>
                    <a:pt x="238" y="280"/>
                  </a:lnTo>
                  <a:lnTo>
                    <a:pt x="177" y="322"/>
                  </a:lnTo>
                  <a:lnTo>
                    <a:pt x="177" y="370"/>
                  </a:lnTo>
                  <a:lnTo>
                    <a:pt x="0" y="370"/>
                  </a:lnTo>
                  <a:lnTo>
                    <a:pt x="14" y="356"/>
                  </a:lnTo>
                  <a:lnTo>
                    <a:pt x="45" y="352"/>
                  </a:lnTo>
                  <a:lnTo>
                    <a:pt x="66" y="340"/>
                  </a:lnTo>
                  <a:lnTo>
                    <a:pt x="80" y="322"/>
                  </a:lnTo>
                  <a:lnTo>
                    <a:pt x="105" y="312"/>
                  </a:lnTo>
                  <a:lnTo>
                    <a:pt x="117" y="294"/>
                  </a:lnTo>
                  <a:lnTo>
                    <a:pt x="139" y="260"/>
                  </a:lnTo>
                  <a:lnTo>
                    <a:pt x="141" y="247"/>
                  </a:lnTo>
                  <a:lnTo>
                    <a:pt x="134" y="238"/>
                  </a:lnTo>
                  <a:lnTo>
                    <a:pt x="134" y="207"/>
                  </a:lnTo>
                  <a:lnTo>
                    <a:pt x="139" y="188"/>
                  </a:lnTo>
                  <a:lnTo>
                    <a:pt x="156" y="170"/>
                  </a:lnTo>
                  <a:lnTo>
                    <a:pt x="156" y="154"/>
                  </a:lnTo>
                  <a:lnTo>
                    <a:pt x="181" y="124"/>
                  </a:lnTo>
                  <a:lnTo>
                    <a:pt x="226" y="105"/>
                  </a:lnTo>
                  <a:lnTo>
                    <a:pt x="250" y="87"/>
                  </a:lnTo>
                  <a:lnTo>
                    <a:pt x="271" y="53"/>
                  </a:lnTo>
                  <a:lnTo>
                    <a:pt x="287" y="9"/>
                  </a:lnTo>
                  <a:lnTo>
                    <a:pt x="308" y="0"/>
                  </a:lnTo>
                  <a:lnTo>
                    <a:pt x="308" y="2"/>
                  </a:lnTo>
                  <a:lnTo>
                    <a:pt x="311" y="16"/>
                  </a:lnTo>
                  <a:lnTo>
                    <a:pt x="331" y="34"/>
                  </a:lnTo>
                  <a:lnTo>
                    <a:pt x="346" y="34"/>
                  </a:lnTo>
                  <a:lnTo>
                    <a:pt x="377" y="30"/>
                  </a:lnTo>
                  <a:lnTo>
                    <a:pt x="389" y="34"/>
                  </a:lnTo>
                  <a:lnTo>
                    <a:pt x="398" y="30"/>
                  </a:lnTo>
                  <a:lnTo>
                    <a:pt x="402" y="25"/>
                  </a:lnTo>
                  <a:lnTo>
                    <a:pt x="402" y="30"/>
                  </a:lnTo>
                  <a:lnTo>
                    <a:pt x="402" y="30"/>
                  </a:lnTo>
                  <a:lnTo>
                    <a:pt x="407" y="39"/>
                  </a:lnTo>
                  <a:lnTo>
                    <a:pt x="410" y="39"/>
                  </a:lnTo>
                  <a:lnTo>
                    <a:pt x="407" y="30"/>
                  </a:lnTo>
                  <a:lnTo>
                    <a:pt x="414" y="39"/>
                  </a:lnTo>
                  <a:lnTo>
                    <a:pt x="431" y="39"/>
                  </a:lnTo>
                  <a:lnTo>
                    <a:pt x="450" y="55"/>
                  </a:lnTo>
                  <a:lnTo>
                    <a:pt x="444" y="62"/>
                  </a:lnTo>
                  <a:lnTo>
                    <a:pt x="452" y="64"/>
                  </a:lnTo>
                  <a:lnTo>
                    <a:pt x="450" y="71"/>
                  </a:lnTo>
                  <a:lnTo>
                    <a:pt x="452" y="83"/>
                  </a:lnTo>
                  <a:lnTo>
                    <a:pt x="450" y="101"/>
                  </a:lnTo>
                  <a:lnTo>
                    <a:pt x="452" y="105"/>
                  </a:lnTo>
                  <a:lnTo>
                    <a:pt x="452" y="124"/>
                  </a:lnTo>
                  <a:lnTo>
                    <a:pt x="461" y="133"/>
                  </a:lnTo>
                  <a:lnTo>
                    <a:pt x="459" y="136"/>
                  </a:lnTo>
                  <a:lnTo>
                    <a:pt x="461" y="145"/>
                  </a:lnTo>
                  <a:lnTo>
                    <a:pt x="480" y="154"/>
                  </a:lnTo>
                  <a:lnTo>
                    <a:pt x="470" y="163"/>
                  </a:lnTo>
                  <a:lnTo>
                    <a:pt x="468" y="170"/>
                  </a:lnTo>
                  <a:lnTo>
                    <a:pt x="470" y="170"/>
                  </a:lnTo>
                  <a:lnTo>
                    <a:pt x="470" y="177"/>
                  </a:lnTo>
                  <a:lnTo>
                    <a:pt x="428" y="170"/>
                  </a:lnTo>
                  <a:lnTo>
                    <a:pt x="407" y="177"/>
                  </a:lnTo>
                  <a:lnTo>
                    <a:pt x="402" y="185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18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9177784F-42A6-4BBE-814B-D3A821FA1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76253" y="4193155"/>
              <a:ext cx="445745" cy="495891"/>
            </a:xfrm>
            <a:custGeom>
              <a:avLst/>
              <a:gdLst>
                <a:gd name="T0" fmla="*/ 450 w 480"/>
                <a:gd name="T1" fmla="*/ 457 h 534"/>
                <a:gd name="T2" fmla="*/ 453 w 480"/>
                <a:gd name="T3" fmla="*/ 503 h 534"/>
                <a:gd name="T4" fmla="*/ 303 w 480"/>
                <a:gd name="T5" fmla="*/ 494 h 534"/>
                <a:gd name="T6" fmla="*/ 299 w 480"/>
                <a:gd name="T7" fmla="*/ 503 h 534"/>
                <a:gd name="T8" fmla="*/ 251 w 480"/>
                <a:gd name="T9" fmla="*/ 503 h 534"/>
                <a:gd name="T10" fmla="*/ 220 w 480"/>
                <a:gd name="T11" fmla="*/ 494 h 534"/>
                <a:gd name="T12" fmla="*/ 202 w 480"/>
                <a:gd name="T13" fmla="*/ 528 h 534"/>
                <a:gd name="T14" fmla="*/ 190 w 480"/>
                <a:gd name="T15" fmla="*/ 528 h 534"/>
                <a:gd name="T16" fmla="*/ 166 w 480"/>
                <a:gd name="T17" fmla="*/ 509 h 534"/>
                <a:gd name="T18" fmla="*/ 160 w 480"/>
                <a:gd name="T19" fmla="*/ 503 h 534"/>
                <a:gd name="T20" fmla="*/ 150 w 480"/>
                <a:gd name="T21" fmla="*/ 494 h 534"/>
                <a:gd name="T22" fmla="*/ 138 w 480"/>
                <a:gd name="T23" fmla="*/ 475 h 534"/>
                <a:gd name="T24" fmla="*/ 129 w 480"/>
                <a:gd name="T25" fmla="*/ 472 h 534"/>
                <a:gd name="T26" fmla="*/ 108 w 480"/>
                <a:gd name="T27" fmla="*/ 454 h 534"/>
                <a:gd name="T28" fmla="*/ 58 w 480"/>
                <a:gd name="T29" fmla="*/ 457 h 534"/>
                <a:gd name="T30" fmla="*/ 21 w 480"/>
                <a:gd name="T31" fmla="*/ 475 h 534"/>
                <a:gd name="T32" fmla="*/ 39 w 480"/>
                <a:gd name="T33" fmla="*/ 410 h 534"/>
                <a:gd name="T34" fmla="*/ 37 w 480"/>
                <a:gd name="T35" fmla="*/ 360 h 534"/>
                <a:gd name="T36" fmla="*/ 30 w 480"/>
                <a:gd name="T37" fmla="*/ 332 h 534"/>
                <a:gd name="T38" fmla="*/ 30 w 480"/>
                <a:gd name="T39" fmla="*/ 320 h 534"/>
                <a:gd name="T40" fmla="*/ 21 w 480"/>
                <a:gd name="T41" fmla="*/ 286 h 534"/>
                <a:gd name="T42" fmla="*/ 18 w 480"/>
                <a:gd name="T43" fmla="*/ 286 h 534"/>
                <a:gd name="T44" fmla="*/ 0 w 480"/>
                <a:gd name="T45" fmla="*/ 279 h 534"/>
                <a:gd name="T46" fmla="*/ 108 w 480"/>
                <a:gd name="T47" fmla="*/ 258 h 534"/>
                <a:gd name="T48" fmla="*/ 157 w 480"/>
                <a:gd name="T49" fmla="*/ 189 h 534"/>
                <a:gd name="T50" fmla="*/ 200 w 480"/>
                <a:gd name="T51" fmla="*/ 168 h 534"/>
                <a:gd name="T52" fmla="*/ 329 w 480"/>
                <a:gd name="T53" fmla="*/ 59 h 534"/>
                <a:gd name="T54" fmla="*/ 480 w 480"/>
                <a:gd name="T55" fmla="*/ 103 h 534"/>
                <a:gd name="T56" fmla="*/ 420 w 480"/>
                <a:gd name="T57" fmla="*/ 186 h 534"/>
                <a:gd name="T58" fmla="*/ 420 w 480"/>
                <a:gd name="T59" fmla="*/ 186 h 534"/>
                <a:gd name="T60" fmla="*/ 420 w 480"/>
                <a:gd name="T61" fmla="*/ 186 h 534"/>
                <a:gd name="T62" fmla="*/ 21 w 480"/>
                <a:gd name="T63" fmla="*/ 323 h 534"/>
                <a:gd name="T64" fmla="*/ 27 w 480"/>
                <a:gd name="T65" fmla="*/ 329 h 534"/>
                <a:gd name="T66" fmla="*/ 27 w 480"/>
                <a:gd name="T67" fmla="*/ 329 h 534"/>
                <a:gd name="T68" fmla="*/ 27 w 480"/>
                <a:gd name="T69" fmla="*/ 32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0" h="534">
                  <a:moveTo>
                    <a:pt x="420" y="186"/>
                  </a:moveTo>
                  <a:lnTo>
                    <a:pt x="450" y="457"/>
                  </a:lnTo>
                  <a:lnTo>
                    <a:pt x="463" y="466"/>
                  </a:lnTo>
                  <a:lnTo>
                    <a:pt x="453" y="503"/>
                  </a:lnTo>
                  <a:lnTo>
                    <a:pt x="303" y="503"/>
                  </a:lnTo>
                  <a:lnTo>
                    <a:pt x="303" y="494"/>
                  </a:lnTo>
                  <a:lnTo>
                    <a:pt x="299" y="496"/>
                  </a:lnTo>
                  <a:lnTo>
                    <a:pt x="299" y="503"/>
                  </a:lnTo>
                  <a:lnTo>
                    <a:pt x="277" y="505"/>
                  </a:lnTo>
                  <a:lnTo>
                    <a:pt x="251" y="503"/>
                  </a:lnTo>
                  <a:lnTo>
                    <a:pt x="241" y="516"/>
                  </a:lnTo>
                  <a:lnTo>
                    <a:pt x="220" y="494"/>
                  </a:lnTo>
                  <a:lnTo>
                    <a:pt x="211" y="496"/>
                  </a:lnTo>
                  <a:lnTo>
                    <a:pt x="202" y="528"/>
                  </a:lnTo>
                  <a:lnTo>
                    <a:pt x="197" y="534"/>
                  </a:lnTo>
                  <a:lnTo>
                    <a:pt x="190" y="528"/>
                  </a:lnTo>
                  <a:lnTo>
                    <a:pt x="178" y="519"/>
                  </a:lnTo>
                  <a:lnTo>
                    <a:pt x="166" y="509"/>
                  </a:lnTo>
                  <a:lnTo>
                    <a:pt x="166" y="505"/>
                  </a:lnTo>
                  <a:lnTo>
                    <a:pt x="160" y="503"/>
                  </a:lnTo>
                  <a:lnTo>
                    <a:pt x="157" y="503"/>
                  </a:lnTo>
                  <a:lnTo>
                    <a:pt x="150" y="494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36" y="475"/>
                  </a:lnTo>
                  <a:lnTo>
                    <a:pt x="129" y="472"/>
                  </a:lnTo>
                  <a:lnTo>
                    <a:pt x="127" y="475"/>
                  </a:lnTo>
                  <a:lnTo>
                    <a:pt x="108" y="454"/>
                  </a:lnTo>
                  <a:lnTo>
                    <a:pt x="81" y="447"/>
                  </a:lnTo>
                  <a:lnTo>
                    <a:pt x="58" y="457"/>
                  </a:lnTo>
                  <a:lnTo>
                    <a:pt x="30" y="457"/>
                  </a:lnTo>
                  <a:lnTo>
                    <a:pt x="21" y="475"/>
                  </a:lnTo>
                  <a:lnTo>
                    <a:pt x="21" y="454"/>
                  </a:lnTo>
                  <a:lnTo>
                    <a:pt x="39" y="410"/>
                  </a:lnTo>
                  <a:lnTo>
                    <a:pt x="39" y="379"/>
                  </a:lnTo>
                  <a:lnTo>
                    <a:pt x="37" y="360"/>
                  </a:lnTo>
                  <a:lnTo>
                    <a:pt x="21" y="339"/>
                  </a:lnTo>
                  <a:lnTo>
                    <a:pt x="30" y="332"/>
                  </a:lnTo>
                  <a:lnTo>
                    <a:pt x="21" y="339"/>
                  </a:lnTo>
                  <a:lnTo>
                    <a:pt x="30" y="320"/>
                  </a:lnTo>
                  <a:lnTo>
                    <a:pt x="37" y="302"/>
                  </a:lnTo>
                  <a:lnTo>
                    <a:pt x="21" y="286"/>
                  </a:lnTo>
                  <a:lnTo>
                    <a:pt x="21" y="288"/>
                  </a:lnTo>
                  <a:lnTo>
                    <a:pt x="18" y="286"/>
                  </a:lnTo>
                  <a:lnTo>
                    <a:pt x="6" y="260"/>
                  </a:lnTo>
                  <a:lnTo>
                    <a:pt x="0" y="279"/>
                  </a:lnTo>
                  <a:lnTo>
                    <a:pt x="6" y="258"/>
                  </a:lnTo>
                  <a:lnTo>
                    <a:pt x="108" y="258"/>
                  </a:lnTo>
                  <a:lnTo>
                    <a:pt x="160" y="258"/>
                  </a:lnTo>
                  <a:lnTo>
                    <a:pt x="157" y="189"/>
                  </a:lnTo>
                  <a:lnTo>
                    <a:pt x="178" y="175"/>
                  </a:lnTo>
                  <a:lnTo>
                    <a:pt x="200" y="168"/>
                  </a:lnTo>
                  <a:lnTo>
                    <a:pt x="200" y="59"/>
                  </a:lnTo>
                  <a:lnTo>
                    <a:pt x="329" y="59"/>
                  </a:lnTo>
                  <a:lnTo>
                    <a:pt x="329" y="0"/>
                  </a:lnTo>
                  <a:lnTo>
                    <a:pt x="480" y="103"/>
                  </a:lnTo>
                  <a:lnTo>
                    <a:pt x="411" y="103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close/>
                  <a:moveTo>
                    <a:pt x="27" y="329"/>
                  </a:moveTo>
                  <a:lnTo>
                    <a:pt x="21" y="323"/>
                  </a:lnTo>
                  <a:lnTo>
                    <a:pt x="27" y="320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69E03FF0-64EF-457C-8329-F150241A0F9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302585" y="5634396"/>
              <a:ext cx="388169" cy="638900"/>
            </a:xfrm>
            <a:custGeom>
              <a:avLst/>
              <a:gdLst>
                <a:gd name="T0" fmla="*/ 116 w 418"/>
                <a:gd name="T1" fmla="*/ 146 h 688"/>
                <a:gd name="T2" fmla="*/ 168 w 418"/>
                <a:gd name="T3" fmla="*/ 171 h 688"/>
                <a:gd name="T4" fmla="*/ 165 w 418"/>
                <a:gd name="T5" fmla="*/ 232 h 688"/>
                <a:gd name="T6" fmla="*/ 186 w 418"/>
                <a:gd name="T7" fmla="*/ 264 h 688"/>
                <a:gd name="T8" fmla="*/ 198 w 418"/>
                <a:gd name="T9" fmla="*/ 275 h 688"/>
                <a:gd name="T10" fmla="*/ 205 w 418"/>
                <a:gd name="T11" fmla="*/ 232 h 688"/>
                <a:gd name="T12" fmla="*/ 223 w 418"/>
                <a:gd name="T13" fmla="*/ 204 h 688"/>
                <a:gd name="T14" fmla="*/ 223 w 418"/>
                <a:gd name="T15" fmla="*/ 174 h 688"/>
                <a:gd name="T16" fmla="*/ 174 w 418"/>
                <a:gd name="T17" fmla="*/ 123 h 688"/>
                <a:gd name="T18" fmla="*/ 165 w 418"/>
                <a:gd name="T19" fmla="*/ 72 h 688"/>
                <a:gd name="T20" fmla="*/ 186 w 418"/>
                <a:gd name="T21" fmla="*/ 46 h 688"/>
                <a:gd name="T22" fmla="*/ 235 w 418"/>
                <a:gd name="T23" fmla="*/ 46 h 688"/>
                <a:gd name="T24" fmla="*/ 259 w 418"/>
                <a:gd name="T25" fmla="*/ 46 h 688"/>
                <a:gd name="T26" fmla="*/ 305 w 418"/>
                <a:gd name="T27" fmla="*/ 37 h 688"/>
                <a:gd name="T28" fmla="*/ 344 w 418"/>
                <a:gd name="T29" fmla="*/ 30 h 688"/>
                <a:gd name="T30" fmla="*/ 405 w 418"/>
                <a:gd name="T31" fmla="*/ 0 h 688"/>
                <a:gd name="T32" fmla="*/ 409 w 418"/>
                <a:gd name="T33" fmla="*/ 18 h 688"/>
                <a:gd name="T34" fmla="*/ 409 w 418"/>
                <a:gd name="T35" fmla="*/ 21 h 688"/>
                <a:gd name="T36" fmla="*/ 405 w 418"/>
                <a:gd name="T37" fmla="*/ 49 h 688"/>
                <a:gd name="T38" fmla="*/ 411 w 418"/>
                <a:gd name="T39" fmla="*/ 93 h 688"/>
                <a:gd name="T40" fmla="*/ 409 w 418"/>
                <a:gd name="T41" fmla="*/ 102 h 688"/>
                <a:gd name="T42" fmla="*/ 405 w 418"/>
                <a:gd name="T43" fmla="*/ 152 h 688"/>
                <a:gd name="T44" fmla="*/ 409 w 418"/>
                <a:gd name="T45" fmla="*/ 164 h 688"/>
                <a:gd name="T46" fmla="*/ 411 w 418"/>
                <a:gd name="T47" fmla="*/ 192 h 688"/>
                <a:gd name="T48" fmla="*/ 409 w 418"/>
                <a:gd name="T49" fmla="*/ 204 h 688"/>
                <a:gd name="T50" fmla="*/ 378 w 418"/>
                <a:gd name="T51" fmla="*/ 238 h 688"/>
                <a:gd name="T52" fmla="*/ 351 w 418"/>
                <a:gd name="T53" fmla="*/ 264 h 688"/>
                <a:gd name="T54" fmla="*/ 275 w 418"/>
                <a:gd name="T55" fmla="*/ 301 h 688"/>
                <a:gd name="T56" fmla="*/ 266 w 418"/>
                <a:gd name="T57" fmla="*/ 317 h 688"/>
                <a:gd name="T58" fmla="*/ 228 w 418"/>
                <a:gd name="T59" fmla="*/ 347 h 688"/>
                <a:gd name="T60" fmla="*/ 177 w 418"/>
                <a:gd name="T61" fmla="*/ 387 h 688"/>
                <a:gd name="T62" fmla="*/ 193 w 418"/>
                <a:gd name="T63" fmla="*/ 435 h 688"/>
                <a:gd name="T64" fmla="*/ 198 w 418"/>
                <a:gd name="T65" fmla="*/ 496 h 688"/>
                <a:gd name="T66" fmla="*/ 207 w 418"/>
                <a:gd name="T67" fmla="*/ 491 h 688"/>
                <a:gd name="T68" fmla="*/ 214 w 418"/>
                <a:gd name="T69" fmla="*/ 521 h 688"/>
                <a:gd name="T70" fmla="*/ 198 w 418"/>
                <a:gd name="T71" fmla="*/ 565 h 688"/>
                <a:gd name="T72" fmla="*/ 186 w 418"/>
                <a:gd name="T73" fmla="*/ 590 h 688"/>
                <a:gd name="T74" fmla="*/ 92 w 418"/>
                <a:gd name="T75" fmla="*/ 648 h 688"/>
                <a:gd name="T76" fmla="*/ 104 w 418"/>
                <a:gd name="T77" fmla="*/ 688 h 688"/>
                <a:gd name="T78" fmla="*/ 71 w 418"/>
                <a:gd name="T79" fmla="*/ 648 h 688"/>
                <a:gd name="T80" fmla="*/ 52 w 418"/>
                <a:gd name="T81" fmla="*/ 542 h 688"/>
                <a:gd name="T82" fmla="*/ 85 w 418"/>
                <a:gd name="T83" fmla="*/ 450 h 688"/>
                <a:gd name="T84" fmla="*/ 92 w 418"/>
                <a:gd name="T85" fmla="*/ 431 h 688"/>
                <a:gd name="T86" fmla="*/ 104 w 418"/>
                <a:gd name="T87" fmla="*/ 410 h 688"/>
                <a:gd name="T88" fmla="*/ 104 w 418"/>
                <a:gd name="T89" fmla="*/ 357 h 688"/>
                <a:gd name="T90" fmla="*/ 104 w 418"/>
                <a:gd name="T91" fmla="*/ 341 h 688"/>
                <a:gd name="T92" fmla="*/ 108 w 418"/>
                <a:gd name="T93" fmla="*/ 319 h 688"/>
                <a:gd name="T94" fmla="*/ 108 w 418"/>
                <a:gd name="T95" fmla="*/ 289 h 688"/>
                <a:gd name="T96" fmla="*/ 108 w 418"/>
                <a:gd name="T97" fmla="*/ 257 h 688"/>
                <a:gd name="T98" fmla="*/ 83 w 418"/>
                <a:gd name="T99" fmla="*/ 248 h 688"/>
                <a:gd name="T100" fmla="*/ 47 w 418"/>
                <a:gd name="T101" fmla="*/ 236 h 688"/>
                <a:gd name="T102" fmla="*/ 10 w 418"/>
                <a:gd name="T103" fmla="*/ 213 h 688"/>
                <a:gd name="T104" fmla="*/ 10 w 418"/>
                <a:gd name="T105" fmla="*/ 213 h 688"/>
                <a:gd name="T106" fmla="*/ 378 w 418"/>
                <a:gd name="T107" fmla="*/ 238 h 688"/>
                <a:gd name="T108" fmla="*/ 381 w 418"/>
                <a:gd name="T109" fmla="*/ 245 h 688"/>
                <a:gd name="T110" fmla="*/ 381 w 418"/>
                <a:gd name="T111" fmla="*/ 245 h 688"/>
                <a:gd name="T112" fmla="*/ 108 w 418"/>
                <a:gd name="T113" fmla="*/ 648 h 688"/>
                <a:gd name="T114" fmla="*/ 108 w 418"/>
                <a:gd name="T115" fmla="*/ 65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8" h="688">
                  <a:moveTo>
                    <a:pt x="10" y="213"/>
                  </a:moveTo>
                  <a:lnTo>
                    <a:pt x="0" y="186"/>
                  </a:lnTo>
                  <a:lnTo>
                    <a:pt x="116" y="146"/>
                  </a:lnTo>
                  <a:lnTo>
                    <a:pt x="135" y="171"/>
                  </a:lnTo>
                  <a:lnTo>
                    <a:pt x="162" y="161"/>
                  </a:lnTo>
                  <a:lnTo>
                    <a:pt x="168" y="171"/>
                  </a:lnTo>
                  <a:lnTo>
                    <a:pt x="168" y="201"/>
                  </a:lnTo>
                  <a:lnTo>
                    <a:pt x="155" y="223"/>
                  </a:lnTo>
                  <a:lnTo>
                    <a:pt x="165" y="232"/>
                  </a:lnTo>
                  <a:lnTo>
                    <a:pt x="165" y="238"/>
                  </a:lnTo>
                  <a:lnTo>
                    <a:pt x="168" y="238"/>
                  </a:lnTo>
                  <a:lnTo>
                    <a:pt x="186" y="264"/>
                  </a:lnTo>
                  <a:lnTo>
                    <a:pt x="195" y="264"/>
                  </a:lnTo>
                  <a:lnTo>
                    <a:pt x="193" y="275"/>
                  </a:lnTo>
                  <a:lnTo>
                    <a:pt x="198" y="275"/>
                  </a:lnTo>
                  <a:lnTo>
                    <a:pt x="198" y="257"/>
                  </a:lnTo>
                  <a:lnTo>
                    <a:pt x="193" y="248"/>
                  </a:lnTo>
                  <a:lnTo>
                    <a:pt x="205" y="232"/>
                  </a:lnTo>
                  <a:lnTo>
                    <a:pt x="207" y="236"/>
                  </a:lnTo>
                  <a:lnTo>
                    <a:pt x="223" y="227"/>
                  </a:lnTo>
                  <a:lnTo>
                    <a:pt x="223" y="204"/>
                  </a:lnTo>
                  <a:lnTo>
                    <a:pt x="216" y="195"/>
                  </a:lnTo>
                  <a:lnTo>
                    <a:pt x="226" y="183"/>
                  </a:lnTo>
                  <a:lnTo>
                    <a:pt x="223" y="174"/>
                  </a:lnTo>
                  <a:lnTo>
                    <a:pt x="193" y="132"/>
                  </a:lnTo>
                  <a:lnTo>
                    <a:pt x="183" y="123"/>
                  </a:lnTo>
                  <a:lnTo>
                    <a:pt x="174" y="123"/>
                  </a:lnTo>
                  <a:lnTo>
                    <a:pt x="168" y="120"/>
                  </a:lnTo>
                  <a:lnTo>
                    <a:pt x="168" y="93"/>
                  </a:lnTo>
                  <a:lnTo>
                    <a:pt x="165" y="72"/>
                  </a:lnTo>
                  <a:lnTo>
                    <a:pt x="174" y="53"/>
                  </a:lnTo>
                  <a:lnTo>
                    <a:pt x="174" y="46"/>
                  </a:lnTo>
                  <a:lnTo>
                    <a:pt x="186" y="46"/>
                  </a:lnTo>
                  <a:lnTo>
                    <a:pt x="207" y="49"/>
                  </a:lnTo>
                  <a:lnTo>
                    <a:pt x="223" y="40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47" y="53"/>
                  </a:lnTo>
                  <a:lnTo>
                    <a:pt x="259" y="46"/>
                  </a:lnTo>
                  <a:lnTo>
                    <a:pt x="287" y="53"/>
                  </a:lnTo>
                  <a:lnTo>
                    <a:pt x="299" y="46"/>
                  </a:lnTo>
                  <a:lnTo>
                    <a:pt x="305" y="37"/>
                  </a:lnTo>
                  <a:lnTo>
                    <a:pt x="308" y="30"/>
                  </a:lnTo>
                  <a:lnTo>
                    <a:pt x="326" y="40"/>
                  </a:lnTo>
                  <a:lnTo>
                    <a:pt x="344" y="30"/>
                  </a:lnTo>
                  <a:lnTo>
                    <a:pt x="357" y="3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9" y="9"/>
                  </a:lnTo>
                  <a:lnTo>
                    <a:pt x="405" y="16"/>
                  </a:lnTo>
                  <a:lnTo>
                    <a:pt x="409" y="18"/>
                  </a:lnTo>
                  <a:lnTo>
                    <a:pt x="405" y="18"/>
                  </a:lnTo>
                  <a:lnTo>
                    <a:pt x="405" y="21"/>
                  </a:lnTo>
                  <a:lnTo>
                    <a:pt x="409" y="21"/>
                  </a:lnTo>
                  <a:lnTo>
                    <a:pt x="399" y="37"/>
                  </a:lnTo>
                  <a:lnTo>
                    <a:pt x="405" y="40"/>
                  </a:lnTo>
                  <a:lnTo>
                    <a:pt x="405" y="49"/>
                  </a:lnTo>
                  <a:lnTo>
                    <a:pt x="405" y="62"/>
                  </a:lnTo>
                  <a:lnTo>
                    <a:pt x="405" y="83"/>
                  </a:lnTo>
                  <a:lnTo>
                    <a:pt x="411" y="93"/>
                  </a:lnTo>
                  <a:lnTo>
                    <a:pt x="399" y="102"/>
                  </a:lnTo>
                  <a:lnTo>
                    <a:pt x="405" y="109"/>
                  </a:lnTo>
                  <a:lnTo>
                    <a:pt x="409" y="102"/>
                  </a:lnTo>
                  <a:lnTo>
                    <a:pt x="405" y="123"/>
                  </a:lnTo>
                  <a:lnTo>
                    <a:pt x="411" y="146"/>
                  </a:lnTo>
                  <a:lnTo>
                    <a:pt x="405" y="152"/>
                  </a:lnTo>
                  <a:lnTo>
                    <a:pt x="409" y="155"/>
                  </a:lnTo>
                  <a:lnTo>
                    <a:pt x="411" y="155"/>
                  </a:lnTo>
                  <a:lnTo>
                    <a:pt x="409" y="164"/>
                  </a:lnTo>
                  <a:lnTo>
                    <a:pt x="418" y="161"/>
                  </a:lnTo>
                  <a:lnTo>
                    <a:pt x="418" y="174"/>
                  </a:lnTo>
                  <a:lnTo>
                    <a:pt x="411" y="192"/>
                  </a:lnTo>
                  <a:lnTo>
                    <a:pt x="405" y="192"/>
                  </a:lnTo>
                  <a:lnTo>
                    <a:pt x="411" y="195"/>
                  </a:lnTo>
                  <a:lnTo>
                    <a:pt x="409" y="204"/>
                  </a:lnTo>
                  <a:lnTo>
                    <a:pt x="390" y="227"/>
                  </a:lnTo>
                  <a:lnTo>
                    <a:pt x="388" y="236"/>
                  </a:lnTo>
                  <a:lnTo>
                    <a:pt x="378" y="238"/>
                  </a:lnTo>
                  <a:lnTo>
                    <a:pt x="378" y="245"/>
                  </a:lnTo>
                  <a:lnTo>
                    <a:pt x="374" y="248"/>
                  </a:lnTo>
                  <a:lnTo>
                    <a:pt x="351" y="264"/>
                  </a:lnTo>
                  <a:lnTo>
                    <a:pt x="348" y="266"/>
                  </a:lnTo>
                  <a:lnTo>
                    <a:pt x="299" y="285"/>
                  </a:lnTo>
                  <a:lnTo>
                    <a:pt x="275" y="301"/>
                  </a:lnTo>
                  <a:lnTo>
                    <a:pt x="266" y="310"/>
                  </a:lnTo>
                  <a:lnTo>
                    <a:pt x="259" y="307"/>
                  </a:lnTo>
                  <a:lnTo>
                    <a:pt x="266" y="317"/>
                  </a:lnTo>
                  <a:lnTo>
                    <a:pt x="238" y="347"/>
                  </a:lnTo>
                  <a:lnTo>
                    <a:pt x="228" y="347"/>
                  </a:lnTo>
                  <a:lnTo>
                    <a:pt x="228" y="347"/>
                  </a:lnTo>
                  <a:lnTo>
                    <a:pt x="183" y="391"/>
                  </a:lnTo>
                  <a:lnTo>
                    <a:pt x="174" y="378"/>
                  </a:lnTo>
                  <a:lnTo>
                    <a:pt x="177" y="387"/>
                  </a:lnTo>
                  <a:lnTo>
                    <a:pt x="177" y="403"/>
                  </a:lnTo>
                  <a:lnTo>
                    <a:pt x="174" y="413"/>
                  </a:lnTo>
                  <a:lnTo>
                    <a:pt x="193" y="435"/>
                  </a:lnTo>
                  <a:lnTo>
                    <a:pt x="193" y="450"/>
                  </a:lnTo>
                  <a:lnTo>
                    <a:pt x="198" y="463"/>
                  </a:lnTo>
                  <a:lnTo>
                    <a:pt x="198" y="496"/>
                  </a:lnTo>
                  <a:lnTo>
                    <a:pt x="205" y="496"/>
                  </a:lnTo>
                  <a:lnTo>
                    <a:pt x="207" y="484"/>
                  </a:lnTo>
                  <a:lnTo>
                    <a:pt x="207" y="491"/>
                  </a:lnTo>
                  <a:lnTo>
                    <a:pt x="207" y="515"/>
                  </a:lnTo>
                  <a:lnTo>
                    <a:pt x="207" y="521"/>
                  </a:lnTo>
                  <a:lnTo>
                    <a:pt x="214" y="521"/>
                  </a:lnTo>
                  <a:lnTo>
                    <a:pt x="207" y="528"/>
                  </a:lnTo>
                  <a:lnTo>
                    <a:pt x="198" y="559"/>
                  </a:lnTo>
                  <a:lnTo>
                    <a:pt x="198" y="565"/>
                  </a:lnTo>
                  <a:lnTo>
                    <a:pt x="207" y="556"/>
                  </a:lnTo>
                  <a:lnTo>
                    <a:pt x="207" y="568"/>
                  </a:lnTo>
                  <a:lnTo>
                    <a:pt x="186" y="590"/>
                  </a:lnTo>
                  <a:lnTo>
                    <a:pt x="135" y="614"/>
                  </a:lnTo>
                  <a:lnTo>
                    <a:pt x="101" y="637"/>
                  </a:lnTo>
                  <a:lnTo>
                    <a:pt x="92" y="648"/>
                  </a:lnTo>
                  <a:lnTo>
                    <a:pt x="104" y="661"/>
                  </a:lnTo>
                  <a:lnTo>
                    <a:pt x="108" y="651"/>
                  </a:lnTo>
                  <a:lnTo>
                    <a:pt x="104" y="688"/>
                  </a:lnTo>
                  <a:lnTo>
                    <a:pt x="73" y="688"/>
                  </a:lnTo>
                  <a:lnTo>
                    <a:pt x="73" y="658"/>
                  </a:lnTo>
                  <a:lnTo>
                    <a:pt x="71" y="648"/>
                  </a:lnTo>
                  <a:lnTo>
                    <a:pt x="71" y="584"/>
                  </a:lnTo>
                  <a:lnTo>
                    <a:pt x="64" y="565"/>
                  </a:lnTo>
                  <a:lnTo>
                    <a:pt x="52" y="542"/>
                  </a:lnTo>
                  <a:lnTo>
                    <a:pt x="52" y="528"/>
                  </a:lnTo>
                  <a:lnTo>
                    <a:pt x="43" y="496"/>
                  </a:lnTo>
                  <a:lnTo>
                    <a:pt x="85" y="450"/>
                  </a:lnTo>
                  <a:lnTo>
                    <a:pt x="85" y="453"/>
                  </a:lnTo>
                  <a:lnTo>
                    <a:pt x="83" y="444"/>
                  </a:lnTo>
                  <a:lnTo>
                    <a:pt x="92" y="431"/>
                  </a:lnTo>
                  <a:lnTo>
                    <a:pt x="85" y="421"/>
                  </a:lnTo>
                  <a:lnTo>
                    <a:pt x="95" y="419"/>
                  </a:lnTo>
                  <a:lnTo>
                    <a:pt x="104" y="410"/>
                  </a:lnTo>
                  <a:lnTo>
                    <a:pt x="113" y="387"/>
                  </a:lnTo>
                  <a:lnTo>
                    <a:pt x="101" y="373"/>
                  </a:lnTo>
                  <a:lnTo>
                    <a:pt x="104" y="357"/>
                  </a:lnTo>
                  <a:lnTo>
                    <a:pt x="95" y="350"/>
                  </a:lnTo>
                  <a:lnTo>
                    <a:pt x="95" y="347"/>
                  </a:lnTo>
                  <a:lnTo>
                    <a:pt x="104" y="341"/>
                  </a:lnTo>
                  <a:lnTo>
                    <a:pt x="104" y="332"/>
                  </a:lnTo>
                  <a:lnTo>
                    <a:pt x="113" y="326"/>
                  </a:lnTo>
                  <a:lnTo>
                    <a:pt x="108" y="319"/>
                  </a:lnTo>
                  <a:lnTo>
                    <a:pt x="104" y="310"/>
                  </a:lnTo>
                  <a:lnTo>
                    <a:pt x="108" y="295"/>
                  </a:lnTo>
                  <a:lnTo>
                    <a:pt x="108" y="289"/>
                  </a:lnTo>
                  <a:lnTo>
                    <a:pt x="108" y="285"/>
                  </a:lnTo>
                  <a:lnTo>
                    <a:pt x="104" y="266"/>
                  </a:lnTo>
                  <a:lnTo>
                    <a:pt x="108" y="257"/>
                  </a:lnTo>
                  <a:lnTo>
                    <a:pt x="101" y="257"/>
                  </a:lnTo>
                  <a:lnTo>
                    <a:pt x="95" y="255"/>
                  </a:lnTo>
                  <a:lnTo>
                    <a:pt x="83" y="248"/>
                  </a:lnTo>
                  <a:lnTo>
                    <a:pt x="64" y="245"/>
                  </a:lnTo>
                  <a:lnTo>
                    <a:pt x="56" y="236"/>
                  </a:lnTo>
                  <a:lnTo>
                    <a:pt x="47" y="236"/>
                  </a:lnTo>
                  <a:lnTo>
                    <a:pt x="40" y="227"/>
                  </a:lnTo>
                  <a:lnTo>
                    <a:pt x="10" y="227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close/>
                  <a:moveTo>
                    <a:pt x="381" y="245"/>
                  </a:moveTo>
                  <a:lnTo>
                    <a:pt x="378" y="238"/>
                  </a:lnTo>
                  <a:lnTo>
                    <a:pt x="381" y="238"/>
                  </a:lnTo>
                  <a:lnTo>
                    <a:pt x="381" y="245"/>
                  </a:lnTo>
                  <a:lnTo>
                    <a:pt x="381" y="245"/>
                  </a:lnTo>
                  <a:lnTo>
                    <a:pt x="381" y="245"/>
                  </a:lnTo>
                  <a:lnTo>
                    <a:pt x="381" y="245"/>
                  </a:lnTo>
                  <a:lnTo>
                    <a:pt x="381" y="245"/>
                  </a:lnTo>
                  <a:close/>
                  <a:moveTo>
                    <a:pt x="108" y="651"/>
                  </a:moveTo>
                  <a:lnTo>
                    <a:pt x="104" y="648"/>
                  </a:lnTo>
                  <a:lnTo>
                    <a:pt x="108" y="648"/>
                  </a:lnTo>
                  <a:lnTo>
                    <a:pt x="108" y="651"/>
                  </a:lnTo>
                  <a:lnTo>
                    <a:pt x="108" y="651"/>
                  </a:lnTo>
                  <a:lnTo>
                    <a:pt x="108" y="651"/>
                  </a:lnTo>
                  <a:lnTo>
                    <a:pt x="108" y="651"/>
                  </a:lnTo>
                  <a:lnTo>
                    <a:pt x="108" y="651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32F9F884-3047-40FF-95CF-549036B8871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3081" y="4345451"/>
              <a:ext cx="576682" cy="457816"/>
            </a:xfrm>
            <a:custGeom>
              <a:avLst/>
              <a:gdLst>
                <a:gd name="T0" fmla="*/ 109 w 621"/>
                <a:gd name="T1" fmla="*/ 462 h 493"/>
                <a:gd name="T2" fmla="*/ 90 w 621"/>
                <a:gd name="T3" fmla="*/ 484 h 493"/>
                <a:gd name="T4" fmla="*/ 81 w 621"/>
                <a:gd name="T5" fmla="*/ 462 h 493"/>
                <a:gd name="T6" fmla="*/ 57 w 621"/>
                <a:gd name="T7" fmla="*/ 453 h 493"/>
                <a:gd name="T8" fmla="*/ 36 w 621"/>
                <a:gd name="T9" fmla="*/ 421 h 493"/>
                <a:gd name="T10" fmla="*/ 36 w 621"/>
                <a:gd name="T11" fmla="*/ 416 h 493"/>
                <a:gd name="T12" fmla="*/ 18 w 621"/>
                <a:gd name="T13" fmla="*/ 407 h 493"/>
                <a:gd name="T14" fmla="*/ 12 w 621"/>
                <a:gd name="T15" fmla="*/ 384 h 493"/>
                <a:gd name="T16" fmla="*/ 5 w 621"/>
                <a:gd name="T17" fmla="*/ 360 h 493"/>
                <a:gd name="T18" fmla="*/ 36 w 621"/>
                <a:gd name="T19" fmla="*/ 354 h 493"/>
                <a:gd name="T20" fmla="*/ 111 w 621"/>
                <a:gd name="T21" fmla="*/ 340 h 493"/>
                <a:gd name="T22" fmla="*/ 132 w 621"/>
                <a:gd name="T23" fmla="*/ 340 h 493"/>
                <a:gd name="T24" fmla="*/ 148 w 621"/>
                <a:gd name="T25" fmla="*/ 329 h 493"/>
                <a:gd name="T26" fmla="*/ 160 w 621"/>
                <a:gd name="T27" fmla="*/ 298 h 493"/>
                <a:gd name="T28" fmla="*/ 223 w 621"/>
                <a:gd name="T29" fmla="*/ 173 h 493"/>
                <a:gd name="T30" fmla="*/ 464 w 621"/>
                <a:gd name="T31" fmla="*/ 0 h 493"/>
                <a:gd name="T32" fmla="*/ 552 w 621"/>
                <a:gd name="T33" fmla="*/ 40 h 493"/>
                <a:gd name="T34" fmla="*/ 591 w 621"/>
                <a:gd name="T35" fmla="*/ 62 h 493"/>
                <a:gd name="T36" fmla="*/ 609 w 621"/>
                <a:gd name="T37" fmla="*/ 105 h 493"/>
                <a:gd name="T38" fmla="*/ 621 w 621"/>
                <a:gd name="T39" fmla="*/ 134 h 493"/>
                <a:gd name="T40" fmla="*/ 603 w 621"/>
                <a:gd name="T41" fmla="*/ 275 h 493"/>
                <a:gd name="T42" fmla="*/ 539 w 621"/>
                <a:gd name="T43" fmla="*/ 354 h 493"/>
                <a:gd name="T44" fmla="*/ 522 w 621"/>
                <a:gd name="T45" fmla="*/ 375 h 493"/>
                <a:gd name="T46" fmla="*/ 518 w 621"/>
                <a:gd name="T47" fmla="*/ 407 h 493"/>
                <a:gd name="T48" fmla="*/ 501 w 621"/>
                <a:gd name="T49" fmla="*/ 416 h 493"/>
                <a:gd name="T50" fmla="*/ 443 w 621"/>
                <a:gd name="T51" fmla="*/ 421 h 493"/>
                <a:gd name="T52" fmla="*/ 392 w 621"/>
                <a:gd name="T53" fmla="*/ 425 h 493"/>
                <a:gd name="T54" fmla="*/ 337 w 621"/>
                <a:gd name="T55" fmla="*/ 437 h 493"/>
                <a:gd name="T56" fmla="*/ 302 w 621"/>
                <a:gd name="T57" fmla="*/ 421 h 493"/>
                <a:gd name="T58" fmla="*/ 280 w 621"/>
                <a:gd name="T59" fmla="*/ 435 h 493"/>
                <a:gd name="T60" fmla="*/ 268 w 621"/>
                <a:gd name="T61" fmla="*/ 437 h 493"/>
                <a:gd name="T62" fmla="*/ 238 w 621"/>
                <a:gd name="T63" fmla="*/ 412 h 493"/>
                <a:gd name="T64" fmla="*/ 202 w 621"/>
                <a:gd name="T65" fmla="*/ 407 h 493"/>
                <a:gd name="T66" fmla="*/ 172 w 621"/>
                <a:gd name="T67" fmla="*/ 407 h 493"/>
                <a:gd name="T68" fmla="*/ 156 w 621"/>
                <a:gd name="T69" fmla="*/ 437 h 493"/>
                <a:gd name="T70" fmla="*/ 139 w 621"/>
                <a:gd name="T71" fmla="*/ 455 h 493"/>
                <a:gd name="T72" fmla="*/ 142 w 621"/>
                <a:gd name="T73" fmla="*/ 487 h 493"/>
                <a:gd name="T74" fmla="*/ 139 w 621"/>
                <a:gd name="T75" fmla="*/ 493 h 493"/>
                <a:gd name="T76" fmla="*/ 139 w 621"/>
                <a:gd name="T77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1" h="493">
                  <a:moveTo>
                    <a:pt x="139" y="493"/>
                  </a:moveTo>
                  <a:lnTo>
                    <a:pt x="109" y="462"/>
                  </a:lnTo>
                  <a:lnTo>
                    <a:pt x="90" y="469"/>
                  </a:lnTo>
                  <a:lnTo>
                    <a:pt x="90" y="484"/>
                  </a:lnTo>
                  <a:lnTo>
                    <a:pt x="78" y="465"/>
                  </a:lnTo>
                  <a:lnTo>
                    <a:pt x="81" y="462"/>
                  </a:lnTo>
                  <a:lnTo>
                    <a:pt x="78" y="453"/>
                  </a:lnTo>
                  <a:lnTo>
                    <a:pt x="57" y="453"/>
                  </a:lnTo>
                  <a:lnTo>
                    <a:pt x="36" y="435"/>
                  </a:lnTo>
                  <a:lnTo>
                    <a:pt x="36" y="421"/>
                  </a:lnTo>
                  <a:lnTo>
                    <a:pt x="48" y="425"/>
                  </a:lnTo>
                  <a:lnTo>
                    <a:pt x="36" y="416"/>
                  </a:lnTo>
                  <a:lnTo>
                    <a:pt x="36" y="416"/>
                  </a:lnTo>
                  <a:lnTo>
                    <a:pt x="18" y="407"/>
                  </a:lnTo>
                  <a:lnTo>
                    <a:pt x="8" y="391"/>
                  </a:lnTo>
                  <a:lnTo>
                    <a:pt x="12" y="384"/>
                  </a:lnTo>
                  <a:lnTo>
                    <a:pt x="0" y="375"/>
                  </a:lnTo>
                  <a:lnTo>
                    <a:pt x="5" y="360"/>
                  </a:lnTo>
                  <a:lnTo>
                    <a:pt x="5" y="354"/>
                  </a:lnTo>
                  <a:lnTo>
                    <a:pt x="36" y="354"/>
                  </a:lnTo>
                  <a:lnTo>
                    <a:pt x="48" y="344"/>
                  </a:lnTo>
                  <a:lnTo>
                    <a:pt x="111" y="340"/>
                  </a:lnTo>
                  <a:lnTo>
                    <a:pt x="118" y="338"/>
                  </a:lnTo>
                  <a:lnTo>
                    <a:pt x="132" y="340"/>
                  </a:lnTo>
                  <a:lnTo>
                    <a:pt x="132" y="331"/>
                  </a:lnTo>
                  <a:lnTo>
                    <a:pt x="148" y="329"/>
                  </a:lnTo>
                  <a:lnTo>
                    <a:pt x="156" y="301"/>
                  </a:lnTo>
                  <a:lnTo>
                    <a:pt x="160" y="298"/>
                  </a:lnTo>
                  <a:lnTo>
                    <a:pt x="162" y="183"/>
                  </a:lnTo>
                  <a:lnTo>
                    <a:pt x="223" y="173"/>
                  </a:lnTo>
                  <a:lnTo>
                    <a:pt x="289" y="111"/>
                  </a:lnTo>
                  <a:lnTo>
                    <a:pt x="464" y="0"/>
                  </a:lnTo>
                  <a:lnTo>
                    <a:pt x="525" y="12"/>
                  </a:lnTo>
                  <a:lnTo>
                    <a:pt x="552" y="40"/>
                  </a:lnTo>
                  <a:lnTo>
                    <a:pt x="581" y="21"/>
                  </a:lnTo>
                  <a:lnTo>
                    <a:pt x="591" y="62"/>
                  </a:lnTo>
                  <a:lnTo>
                    <a:pt x="591" y="84"/>
                  </a:lnTo>
                  <a:lnTo>
                    <a:pt x="609" y="105"/>
                  </a:lnTo>
                  <a:lnTo>
                    <a:pt x="609" y="114"/>
                  </a:lnTo>
                  <a:lnTo>
                    <a:pt x="621" y="134"/>
                  </a:lnTo>
                  <a:lnTo>
                    <a:pt x="612" y="153"/>
                  </a:lnTo>
                  <a:lnTo>
                    <a:pt x="603" y="275"/>
                  </a:lnTo>
                  <a:lnTo>
                    <a:pt x="560" y="322"/>
                  </a:lnTo>
                  <a:lnTo>
                    <a:pt x="539" y="354"/>
                  </a:lnTo>
                  <a:lnTo>
                    <a:pt x="532" y="372"/>
                  </a:lnTo>
                  <a:lnTo>
                    <a:pt x="522" y="375"/>
                  </a:lnTo>
                  <a:lnTo>
                    <a:pt x="532" y="407"/>
                  </a:lnTo>
                  <a:lnTo>
                    <a:pt x="518" y="407"/>
                  </a:lnTo>
                  <a:lnTo>
                    <a:pt x="512" y="416"/>
                  </a:lnTo>
                  <a:lnTo>
                    <a:pt x="501" y="416"/>
                  </a:lnTo>
                  <a:lnTo>
                    <a:pt x="482" y="435"/>
                  </a:lnTo>
                  <a:lnTo>
                    <a:pt x="443" y="421"/>
                  </a:lnTo>
                  <a:lnTo>
                    <a:pt x="414" y="421"/>
                  </a:lnTo>
                  <a:lnTo>
                    <a:pt x="392" y="425"/>
                  </a:lnTo>
                  <a:lnTo>
                    <a:pt x="374" y="447"/>
                  </a:lnTo>
                  <a:lnTo>
                    <a:pt x="337" y="437"/>
                  </a:lnTo>
                  <a:lnTo>
                    <a:pt x="313" y="425"/>
                  </a:lnTo>
                  <a:lnTo>
                    <a:pt x="302" y="421"/>
                  </a:lnTo>
                  <a:lnTo>
                    <a:pt x="283" y="435"/>
                  </a:lnTo>
                  <a:lnTo>
                    <a:pt x="280" y="435"/>
                  </a:lnTo>
                  <a:lnTo>
                    <a:pt x="271" y="437"/>
                  </a:lnTo>
                  <a:lnTo>
                    <a:pt x="268" y="437"/>
                  </a:lnTo>
                  <a:lnTo>
                    <a:pt x="241" y="407"/>
                  </a:lnTo>
                  <a:lnTo>
                    <a:pt x="238" y="412"/>
                  </a:lnTo>
                  <a:lnTo>
                    <a:pt x="212" y="403"/>
                  </a:lnTo>
                  <a:lnTo>
                    <a:pt x="202" y="407"/>
                  </a:lnTo>
                  <a:lnTo>
                    <a:pt x="186" y="407"/>
                  </a:lnTo>
                  <a:lnTo>
                    <a:pt x="172" y="407"/>
                  </a:lnTo>
                  <a:lnTo>
                    <a:pt x="160" y="416"/>
                  </a:lnTo>
                  <a:lnTo>
                    <a:pt x="156" y="437"/>
                  </a:lnTo>
                  <a:lnTo>
                    <a:pt x="151" y="447"/>
                  </a:lnTo>
                  <a:lnTo>
                    <a:pt x="139" y="455"/>
                  </a:lnTo>
                  <a:lnTo>
                    <a:pt x="139" y="484"/>
                  </a:lnTo>
                  <a:lnTo>
                    <a:pt x="142" y="487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9" y="493"/>
                  </a:lnTo>
                  <a:lnTo>
                    <a:pt x="139" y="49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C7786475-4A75-4254-9972-D3EDAF7AB8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95017" y="4718762"/>
              <a:ext cx="438316" cy="365882"/>
            </a:xfrm>
            <a:custGeom>
              <a:avLst/>
              <a:gdLst>
                <a:gd name="T0" fmla="*/ 364 w 472"/>
                <a:gd name="T1" fmla="*/ 278 h 394"/>
                <a:gd name="T2" fmla="*/ 343 w 472"/>
                <a:gd name="T3" fmla="*/ 303 h 394"/>
                <a:gd name="T4" fmla="*/ 312 w 472"/>
                <a:gd name="T5" fmla="*/ 278 h 394"/>
                <a:gd name="T6" fmla="*/ 293 w 472"/>
                <a:gd name="T7" fmla="*/ 282 h 394"/>
                <a:gd name="T8" fmla="*/ 277 w 472"/>
                <a:gd name="T9" fmla="*/ 300 h 394"/>
                <a:gd name="T10" fmla="*/ 246 w 472"/>
                <a:gd name="T11" fmla="*/ 340 h 394"/>
                <a:gd name="T12" fmla="*/ 230 w 472"/>
                <a:gd name="T13" fmla="*/ 374 h 394"/>
                <a:gd name="T14" fmla="*/ 222 w 472"/>
                <a:gd name="T15" fmla="*/ 377 h 394"/>
                <a:gd name="T16" fmla="*/ 194 w 472"/>
                <a:gd name="T17" fmla="*/ 374 h 394"/>
                <a:gd name="T18" fmla="*/ 173 w 472"/>
                <a:gd name="T19" fmla="*/ 372 h 394"/>
                <a:gd name="T20" fmla="*/ 170 w 472"/>
                <a:gd name="T21" fmla="*/ 374 h 394"/>
                <a:gd name="T22" fmla="*/ 164 w 472"/>
                <a:gd name="T23" fmla="*/ 387 h 394"/>
                <a:gd name="T24" fmla="*/ 161 w 472"/>
                <a:gd name="T25" fmla="*/ 387 h 394"/>
                <a:gd name="T26" fmla="*/ 161 w 472"/>
                <a:gd name="T27" fmla="*/ 387 h 394"/>
                <a:gd name="T28" fmla="*/ 142 w 472"/>
                <a:gd name="T29" fmla="*/ 384 h 394"/>
                <a:gd name="T30" fmla="*/ 121 w 472"/>
                <a:gd name="T31" fmla="*/ 384 h 394"/>
                <a:gd name="T32" fmla="*/ 112 w 472"/>
                <a:gd name="T33" fmla="*/ 356 h 394"/>
                <a:gd name="T34" fmla="*/ 119 w 472"/>
                <a:gd name="T35" fmla="*/ 340 h 394"/>
                <a:gd name="T36" fmla="*/ 100 w 472"/>
                <a:gd name="T37" fmla="*/ 340 h 394"/>
                <a:gd name="T38" fmla="*/ 88 w 472"/>
                <a:gd name="T39" fmla="*/ 322 h 394"/>
                <a:gd name="T40" fmla="*/ 48 w 472"/>
                <a:gd name="T41" fmla="*/ 293 h 394"/>
                <a:gd name="T42" fmla="*/ 27 w 472"/>
                <a:gd name="T43" fmla="*/ 310 h 394"/>
                <a:gd name="T44" fmla="*/ 0 w 472"/>
                <a:gd name="T45" fmla="*/ 247 h 394"/>
                <a:gd name="T46" fmla="*/ 22 w 472"/>
                <a:gd name="T47" fmla="*/ 185 h 394"/>
                <a:gd name="T48" fmla="*/ 40 w 472"/>
                <a:gd name="T49" fmla="*/ 160 h 394"/>
                <a:gd name="T50" fmla="*/ 43 w 472"/>
                <a:gd name="T51" fmla="*/ 137 h 394"/>
                <a:gd name="T52" fmla="*/ 43 w 472"/>
                <a:gd name="T53" fmla="*/ 125 h 394"/>
                <a:gd name="T54" fmla="*/ 40 w 472"/>
                <a:gd name="T55" fmla="*/ 90 h 394"/>
                <a:gd name="T56" fmla="*/ 40 w 472"/>
                <a:gd name="T57" fmla="*/ 53 h 394"/>
                <a:gd name="T58" fmla="*/ 62 w 472"/>
                <a:gd name="T59" fmla="*/ 12 h 394"/>
                <a:gd name="T60" fmla="*/ 104 w 472"/>
                <a:gd name="T61" fmla="*/ 3 h 394"/>
                <a:gd name="T62" fmla="*/ 142 w 472"/>
                <a:gd name="T63" fmla="*/ 3 h 394"/>
                <a:gd name="T64" fmla="*/ 182 w 472"/>
                <a:gd name="T65" fmla="*/ 32 h 394"/>
                <a:gd name="T66" fmla="*/ 215 w 472"/>
                <a:gd name="T67" fmla="*/ 21 h 394"/>
                <a:gd name="T68" fmla="*/ 293 w 472"/>
                <a:gd name="T69" fmla="*/ 21 h 394"/>
                <a:gd name="T70" fmla="*/ 385 w 472"/>
                <a:gd name="T71" fmla="*/ 32 h 394"/>
                <a:gd name="T72" fmla="*/ 421 w 472"/>
                <a:gd name="T73" fmla="*/ 3 h 394"/>
                <a:gd name="T74" fmla="*/ 454 w 472"/>
                <a:gd name="T75" fmla="*/ 60 h 394"/>
                <a:gd name="T76" fmla="*/ 472 w 472"/>
                <a:gd name="T77" fmla="*/ 84 h 394"/>
                <a:gd name="T78" fmla="*/ 445 w 472"/>
                <a:gd name="T79" fmla="*/ 106 h 394"/>
                <a:gd name="T80" fmla="*/ 424 w 472"/>
                <a:gd name="T81" fmla="*/ 153 h 394"/>
                <a:gd name="T82" fmla="*/ 404 w 472"/>
                <a:gd name="T83" fmla="*/ 185 h 394"/>
                <a:gd name="T84" fmla="*/ 385 w 472"/>
                <a:gd name="T85" fmla="*/ 215 h 394"/>
                <a:gd name="T86" fmla="*/ 376 w 472"/>
                <a:gd name="T87" fmla="*/ 241 h 394"/>
                <a:gd name="T88" fmla="*/ 361 w 472"/>
                <a:gd name="T89" fmla="*/ 269 h 394"/>
                <a:gd name="T90" fmla="*/ 361 w 472"/>
                <a:gd name="T91" fmla="*/ 269 h 394"/>
                <a:gd name="T92" fmla="*/ 182 w 472"/>
                <a:gd name="T93" fmla="*/ 377 h 394"/>
                <a:gd name="T94" fmla="*/ 179 w 472"/>
                <a:gd name="T95" fmla="*/ 387 h 394"/>
                <a:gd name="T96" fmla="*/ 179 w 472"/>
                <a:gd name="T97" fmla="*/ 387 h 394"/>
                <a:gd name="T98" fmla="*/ 192 w 472"/>
                <a:gd name="T99" fmla="*/ 384 h 394"/>
                <a:gd name="T100" fmla="*/ 192 w 472"/>
                <a:gd name="T101" fmla="*/ 38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2" h="394">
                  <a:moveTo>
                    <a:pt x="361" y="269"/>
                  </a:moveTo>
                  <a:lnTo>
                    <a:pt x="361" y="269"/>
                  </a:lnTo>
                  <a:lnTo>
                    <a:pt x="364" y="278"/>
                  </a:lnTo>
                  <a:lnTo>
                    <a:pt x="352" y="284"/>
                  </a:lnTo>
                  <a:lnTo>
                    <a:pt x="352" y="293"/>
                  </a:lnTo>
                  <a:lnTo>
                    <a:pt x="343" y="303"/>
                  </a:lnTo>
                  <a:lnTo>
                    <a:pt x="333" y="303"/>
                  </a:lnTo>
                  <a:lnTo>
                    <a:pt x="333" y="291"/>
                  </a:lnTo>
                  <a:lnTo>
                    <a:pt x="312" y="278"/>
                  </a:lnTo>
                  <a:lnTo>
                    <a:pt x="312" y="284"/>
                  </a:lnTo>
                  <a:lnTo>
                    <a:pt x="300" y="284"/>
                  </a:lnTo>
                  <a:lnTo>
                    <a:pt x="293" y="282"/>
                  </a:lnTo>
                  <a:lnTo>
                    <a:pt x="284" y="291"/>
                  </a:lnTo>
                  <a:lnTo>
                    <a:pt x="282" y="291"/>
                  </a:lnTo>
                  <a:lnTo>
                    <a:pt x="277" y="300"/>
                  </a:lnTo>
                  <a:lnTo>
                    <a:pt x="265" y="310"/>
                  </a:lnTo>
                  <a:lnTo>
                    <a:pt x="246" y="324"/>
                  </a:lnTo>
                  <a:lnTo>
                    <a:pt x="246" y="340"/>
                  </a:lnTo>
                  <a:lnTo>
                    <a:pt x="243" y="354"/>
                  </a:lnTo>
                  <a:lnTo>
                    <a:pt x="234" y="372"/>
                  </a:lnTo>
                  <a:lnTo>
                    <a:pt x="230" y="374"/>
                  </a:lnTo>
                  <a:lnTo>
                    <a:pt x="222" y="366"/>
                  </a:lnTo>
                  <a:lnTo>
                    <a:pt x="225" y="374"/>
                  </a:lnTo>
                  <a:lnTo>
                    <a:pt x="222" y="377"/>
                  </a:lnTo>
                  <a:lnTo>
                    <a:pt x="201" y="384"/>
                  </a:lnTo>
                  <a:lnTo>
                    <a:pt x="194" y="377"/>
                  </a:lnTo>
                  <a:lnTo>
                    <a:pt x="194" y="374"/>
                  </a:lnTo>
                  <a:lnTo>
                    <a:pt x="192" y="377"/>
                  </a:lnTo>
                  <a:lnTo>
                    <a:pt x="182" y="377"/>
                  </a:lnTo>
                  <a:lnTo>
                    <a:pt x="173" y="372"/>
                  </a:lnTo>
                  <a:lnTo>
                    <a:pt x="179" y="384"/>
                  </a:lnTo>
                  <a:lnTo>
                    <a:pt x="173" y="384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73" y="387"/>
                  </a:lnTo>
                  <a:lnTo>
                    <a:pt x="164" y="387"/>
                  </a:lnTo>
                  <a:lnTo>
                    <a:pt x="164" y="372"/>
                  </a:lnTo>
                  <a:lnTo>
                    <a:pt x="164" y="387"/>
                  </a:lnTo>
                  <a:lnTo>
                    <a:pt x="161" y="387"/>
                  </a:lnTo>
                  <a:lnTo>
                    <a:pt x="161" y="377"/>
                  </a:lnTo>
                  <a:lnTo>
                    <a:pt x="161" y="384"/>
                  </a:lnTo>
                  <a:lnTo>
                    <a:pt x="161" y="387"/>
                  </a:lnTo>
                  <a:lnTo>
                    <a:pt x="142" y="394"/>
                  </a:lnTo>
                  <a:lnTo>
                    <a:pt x="149" y="384"/>
                  </a:lnTo>
                  <a:lnTo>
                    <a:pt x="142" y="384"/>
                  </a:lnTo>
                  <a:lnTo>
                    <a:pt x="140" y="387"/>
                  </a:lnTo>
                  <a:lnTo>
                    <a:pt x="133" y="394"/>
                  </a:lnTo>
                  <a:lnTo>
                    <a:pt x="121" y="384"/>
                  </a:lnTo>
                  <a:lnTo>
                    <a:pt x="112" y="366"/>
                  </a:lnTo>
                  <a:lnTo>
                    <a:pt x="109" y="356"/>
                  </a:lnTo>
                  <a:lnTo>
                    <a:pt x="112" y="356"/>
                  </a:lnTo>
                  <a:lnTo>
                    <a:pt x="109" y="356"/>
                  </a:lnTo>
                  <a:lnTo>
                    <a:pt x="109" y="347"/>
                  </a:lnTo>
                  <a:lnTo>
                    <a:pt x="119" y="340"/>
                  </a:lnTo>
                  <a:lnTo>
                    <a:pt x="112" y="344"/>
                  </a:lnTo>
                  <a:lnTo>
                    <a:pt x="104" y="344"/>
                  </a:lnTo>
                  <a:lnTo>
                    <a:pt x="100" y="340"/>
                  </a:lnTo>
                  <a:lnTo>
                    <a:pt x="112" y="333"/>
                  </a:lnTo>
                  <a:lnTo>
                    <a:pt x="100" y="340"/>
                  </a:lnTo>
                  <a:lnTo>
                    <a:pt x="88" y="322"/>
                  </a:lnTo>
                  <a:lnTo>
                    <a:pt x="73" y="310"/>
                  </a:lnTo>
                  <a:lnTo>
                    <a:pt x="31" y="303"/>
                  </a:lnTo>
                  <a:lnTo>
                    <a:pt x="48" y="293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27" y="310"/>
                  </a:lnTo>
                  <a:lnTo>
                    <a:pt x="3" y="310"/>
                  </a:lnTo>
                  <a:lnTo>
                    <a:pt x="3" y="278"/>
                  </a:lnTo>
                  <a:lnTo>
                    <a:pt x="0" y="247"/>
                  </a:lnTo>
                  <a:lnTo>
                    <a:pt x="3" y="197"/>
                  </a:lnTo>
                  <a:lnTo>
                    <a:pt x="19" y="197"/>
                  </a:lnTo>
                  <a:lnTo>
                    <a:pt x="22" y="185"/>
                  </a:lnTo>
                  <a:lnTo>
                    <a:pt x="31" y="169"/>
                  </a:lnTo>
                  <a:lnTo>
                    <a:pt x="27" y="166"/>
                  </a:lnTo>
                  <a:lnTo>
                    <a:pt x="40" y="160"/>
                  </a:lnTo>
                  <a:lnTo>
                    <a:pt x="43" y="153"/>
                  </a:lnTo>
                  <a:lnTo>
                    <a:pt x="40" y="146"/>
                  </a:lnTo>
                  <a:lnTo>
                    <a:pt x="43" y="137"/>
                  </a:lnTo>
                  <a:lnTo>
                    <a:pt x="48" y="143"/>
                  </a:lnTo>
                  <a:lnTo>
                    <a:pt x="48" y="134"/>
                  </a:lnTo>
                  <a:lnTo>
                    <a:pt x="43" y="125"/>
                  </a:lnTo>
                  <a:lnTo>
                    <a:pt x="43" y="113"/>
                  </a:lnTo>
                  <a:lnTo>
                    <a:pt x="34" y="97"/>
                  </a:lnTo>
                  <a:lnTo>
                    <a:pt x="40" y="90"/>
                  </a:lnTo>
                  <a:lnTo>
                    <a:pt x="43" y="84"/>
                  </a:lnTo>
                  <a:lnTo>
                    <a:pt x="40" y="81"/>
                  </a:lnTo>
                  <a:lnTo>
                    <a:pt x="40" y="53"/>
                  </a:lnTo>
                  <a:lnTo>
                    <a:pt x="53" y="44"/>
                  </a:lnTo>
                  <a:lnTo>
                    <a:pt x="58" y="35"/>
                  </a:lnTo>
                  <a:lnTo>
                    <a:pt x="62" y="12"/>
                  </a:lnTo>
                  <a:lnTo>
                    <a:pt x="73" y="3"/>
                  </a:lnTo>
                  <a:lnTo>
                    <a:pt x="88" y="3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40" y="9"/>
                  </a:lnTo>
                  <a:lnTo>
                    <a:pt x="142" y="3"/>
                  </a:lnTo>
                  <a:lnTo>
                    <a:pt x="170" y="35"/>
                  </a:lnTo>
                  <a:lnTo>
                    <a:pt x="173" y="35"/>
                  </a:lnTo>
                  <a:lnTo>
                    <a:pt x="182" y="32"/>
                  </a:lnTo>
                  <a:lnTo>
                    <a:pt x="185" y="32"/>
                  </a:lnTo>
                  <a:lnTo>
                    <a:pt x="204" y="18"/>
                  </a:lnTo>
                  <a:lnTo>
                    <a:pt x="215" y="21"/>
                  </a:lnTo>
                  <a:lnTo>
                    <a:pt x="239" y="35"/>
                  </a:lnTo>
                  <a:lnTo>
                    <a:pt x="277" y="44"/>
                  </a:lnTo>
                  <a:lnTo>
                    <a:pt x="293" y="21"/>
                  </a:lnTo>
                  <a:lnTo>
                    <a:pt x="315" y="18"/>
                  </a:lnTo>
                  <a:lnTo>
                    <a:pt x="346" y="18"/>
                  </a:lnTo>
                  <a:lnTo>
                    <a:pt x="385" y="32"/>
                  </a:lnTo>
                  <a:lnTo>
                    <a:pt x="404" y="12"/>
                  </a:lnTo>
                  <a:lnTo>
                    <a:pt x="416" y="12"/>
                  </a:lnTo>
                  <a:lnTo>
                    <a:pt x="421" y="3"/>
                  </a:lnTo>
                  <a:lnTo>
                    <a:pt x="433" y="3"/>
                  </a:lnTo>
                  <a:lnTo>
                    <a:pt x="452" y="32"/>
                  </a:lnTo>
                  <a:lnTo>
                    <a:pt x="454" y="60"/>
                  </a:lnTo>
                  <a:lnTo>
                    <a:pt x="466" y="62"/>
                  </a:lnTo>
                  <a:lnTo>
                    <a:pt x="472" y="65"/>
                  </a:lnTo>
                  <a:lnTo>
                    <a:pt x="472" y="84"/>
                  </a:lnTo>
                  <a:lnTo>
                    <a:pt x="472" y="94"/>
                  </a:lnTo>
                  <a:lnTo>
                    <a:pt x="454" y="106"/>
                  </a:lnTo>
                  <a:lnTo>
                    <a:pt x="445" y="106"/>
                  </a:lnTo>
                  <a:lnTo>
                    <a:pt x="437" y="116"/>
                  </a:lnTo>
                  <a:lnTo>
                    <a:pt x="428" y="134"/>
                  </a:lnTo>
                  <a:lnTo>
                    <a:pt x="424" y="153"/>
                  </a:lnTo>
                  <a:lnTo>
                    <a:pt x="421" y="157"/>
                  </a:lnTo>
                  <a:lnTo>
                    <a:pt x="416" y="175"/>
                  </a:lnTo>
                  <a:lnTo>
                    <a:pt x="404" y="185"/>
                  </a:lnTo>
                  <a:lnTo>
                    <a:pt x="397" y="209"/>
                  </a:lnTo>
                  <a:lnTo>
                    <a:pt x="394" y="215"/>
                  </a:lnTo>
                  <a:lnTo>
                    <a:pt x="385" y="215"/>
                  </a:lnTo>
                  <a:lnTo>
                    <a:pt x="385" y="219"/>
                  </a:lnTo>
                  <a:lnTo>
                    <a:pt x="376" y="222"/>
                  </a:lnTo>
                  <a:lnTo>
                    <a:pt x="376" y="241"/>
                  </a:lnTo>
                  <a:lnTo>
                    <a:pt x="366" y="250"/>
                  </a:lnTo>
                  <a:lnTo>
                    <a:pt x="366" y="259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61" y="269"/>
                  </a:lnTo>
                  <a:close/>
                  <a:moveTo>
                    <a:pt x="179" y="387"/>
                  </a:moveTo>
                  <a:lnTo>
                    <a:pt x="182" y="377"/>
                  </a:lnTo>
                  <a:lnTo>
                    <a:pt x="185" y="384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7"/>
                  </a:lnTo>
                  <a:lnTo>
                    <a:pt x="179" y="387"/>
                  </a:lnTo>
                  <a:close/>
                  <a:moveTo>
                    <a:pt x="192" y="384"/>
                  </a:moveTo>
                  <a:lnTo>
                    <a:pt x="185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192" y="38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8D9415CA-AE7A-47F4-A87B-2EC6183B5C2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90182" y="4767051"/>
              <a:ext cx="114222" cy="65004"/>
            </a:xfrm>
            <a:custGeom>
              <a:avLst/>
              <a:gdLst>
                <a:gd name="T0" fmla="*/ 21 w 123"/>
                <a:gd name="T1" fmla="*/ 9 h 70"/>
                <a:gd name="T2" fmla="*/ 61 w 123"/>
                <a:gd name="T3" fmla="*/ 0 h 70"/>
                <a:gd name="T4" fmla="*/ 116 w 123"/>
                <a:gd name="T5" fmla="*/ 0 h 70"/>
                <a:gd name="T6" fmla="*/ 106 w 123"/>
                <a:gd name="T7" fmla="*/ 21 h 70"/>
                <a:gd name="T8" fmla="*/ 116 w 123"/>
                <a:gd name="T9" fmla="*/ 40 h 70"/>
                <a:gd name="T10" fmla="*/ 94 w 123"/>
                <a:gd name="T11" fmla="*/ 40 h 70"/>
                <a:gd name="T12" fmla="*/ 77 w 123"/>
                <a:gd name="T13" fmla="*/ 47 h 70"/>
                <a:gd name="T14" fmla="*/ 65 w 123"/>
                <a:gd name="T15" fmla="*/ 64 h 70"/>
                <a:gd name="T16" fmla="*/ 61 w 123"/>
                <a:gd name="T17" fmla="*/ 64 h 70"/>
                <a:gd name="T18" fmla="*/ 55 w 123"/>
                <a:gd name="T19" fmla="*/ 61 h 70"/>
                <a:gd name="T20" fmla="*/ 51 w 123"/>
                <a:gd name="T21" fmla="*/ 52 h 70"/>
                <a:gd name="T22" fmla="*/ 46 w 123"/>
                <a:gd name="T23" fmla="*/ 52 h 70"/>
                <a:gd name="T24" fmla="*/ 65 w 123"/>
                <a:gd name="T25" fmla="*/ 43 h 70"/>
                <a:gd name="T26" fmla="*/ 51 w 123"/>
                <a:gd name="T27" fmla="*/ 43 h 70"/>
                <a:gd name="T28" fmla="*/ 46 w 123"/>
                <a:gd name="T29" fmla="*/ 40 h 70"/>
                <a:gd name="T30" fmla="*/ 61 w 123"/>
                <a:gd name="T31" fmla="*/ 30 h 70"/>
                <a:gd name="T32" fmla="*/ 65 w 123"/>
                <a:gd name="T33" fmla="*/ 30 h 70"/>
                <a:gd name="T34" fmla="*/ 61 w 123"/>
                <a:gd name="T35" fmla="*/ 30 h 70"/>
                <a:gd name="T36" fmla="*/ 43 w 123"/>
                <a:gd name="T37" fmla="*/ 33 h 70"/>
                <a:gd name="T38" fmla="*/ 34 w 123"/>
                <a:gd name="T39" fmla="*/ 25 h 70"/>
                <a:gd name="T40" fmla="*/ 21 w 123"/>
                <a:gd name="T41" fmla="*/ 30 h 70"/>
                <a:gd name="T42" fmla="*/ 12 w 123"/>
                <a:gd name="T43" fmla="*/ 21 h 70"/>
                <a:gd name="T44" fmla="*/ 5 w 123"/>
                <a:gd name="T45" fmla="*/ 16 h 70"/>
                <a:gd name="T46" fmla="*/ 0 w 123"/>
                <a:gd name="T47" fmla="*/ 12 h 70"/>
                <a:gd name="T48" fmla="*/ 0 w 123"/>
                <a:gd name="T49" fmla="*/ 12 h 70"/>
                <a:gd name="T50" fmla="*/ 15 w 123"/>
                <a:gd name="T51" fmla="*/ 33 h 70"/>
                <a:gd name="T52" fmla="*/ 21 w 123"/>
                <a:gd name="T53" fmla="*/ 30 h 70"/>
                <a:gd name="T54" fmla="*/ 15 w 123"/>
                <a:gd name="T55" fmla="*/ 33 h 70"/>
                <a:gd name="T56" fmla="*/ 15 w 123"/>
                <a:gd name="T57" fmla="*/ 33 h 70"/>
                <a:gd name="T58" fmla="*/ 24 w 123"/>
                <a:gd name="T59" fmla="*/ 33 h 70"/>
                <a:gd name="T60" fmla="*/ 31 w 123"/>
                <a:gd name="T61" fmla="*/ 30 h 70"/>
                <a:gd name="T62" fmla="*/ 24 w 123"/>
                <a:gd name="T63" fmla="*/ 33 h 70"/>
                <a:gd name="T64" fmla="*/ 24 w 123"/>
                <a:gd name="T65" fmla="*/ 33 h 70"/>
                <a:gd name="T66" fmla="*/ 24 w 123"/>
                <a:gd name="T67" fmla="*/ 47 h 70"/>
                <a:gd name="T68" fmla="*/ 31 w 123"/>
                <a:gd name="T69" fmla="*/ 43 h 70"/>
                <a:gd name="T70" fmla="*/ 24 w 123"/>
                <a:gd name="T71" fmla="*/ 47 h 70"/>
                <a:gd name="T72" fmla="*/ 24 w 123"/>
                <a:gd name="T73" fmla="*/ 47 h 70"/>
                <a:gd name="T74" fmla="*/ 24 w 123"/>
                <a:gd name="T75" fmla="*/ 47 h 70"/>
                <a:gd name="T76" fmla="*/ 12 w 123"/>
                <a:gd name="T77" fmla="*/ 43 h 70"/>
                <a:gd name="T78" fmla="*/ 15 w 123"/>
                <a:gd name="T79" fmla="*/ 47 h 70"/>
                <a:gd name="T80" fmla="*/ 15 w 123"/>
                <a:gd name="T81" fmla="*/ 47 h 70"/>
                <a:gd name="T82" fmla="*/ 15 w 123"/>
                <a:gd name="T83" fmla="*/ 47 h 70"/>
                <a:gd name="T84" fmla="*/ 15 w 123"/>
                <a:gd name="T85" fmla="*/ 47 h 70"/>
                <a:gd name="T86" fmla="*/ 15 w 123"/>
                <a:gd name="T87" fmla="*/ 47 h 70"/>
                <a:gd name="T88" fmla="*/ 15 w 123"/>
                <a:gd name="T89" fmla="*/ 47 h 70"/>
                <a:gd name="T90" fmla="*/ 15 w 123"/>
                <a:gd name="T91" fmla="*/ 47 h 70"/>
                <a:gd name="T92" fmla="*/ 15 w 123"/>
                <a:gd name="T93" fmla="*/ 55 h 70"/>
                <a:gd name="T94" fmla="*/ 15 w 123"/>
                <a:gd name="T95" fmla="*/ 55 h 70"/>
                <a:gd name="T96" fmla="*/ 15 w 123"/>
                <a:gd name="T97" fmla="*/ 55 h 70"/>
                <a:gd name="T98" fmla="*/ 15 w 123"/>
                <a:gd name="T99" fmla="*/ 55 h 70"/>
                <a:gd name="T100" fmla="*/ 15 w 123"/>
                <a:gd name="T101" fmla="*/ 61 h 70"/>
                <a:gd name="T102" fmla="*/ 24 w 123"/>
                <a:gd name="T103" fmla="*/ 64 h 70"/>
                <a:gd name="T104" fmla="*/ 21 w 123"/>
                <a:gd name="T105" fmla="*/ 64 h 70"/>
                <a:gd name="T106" fmla="*/ 21 w 123"/>
                <a:gd name="T107" fmla="*/ 64 h 70"/>
                <a:gd name="T108" fmla="*/ 24 w 123"/>
                <a:gd name="T109" fmla="*/ 64 h 70"/>
                <a:gd name="T110" fmla="*/ 31 w 123"/>
                <a:gd name="T111" fmla="*/ 55 h 70"/>
                <a:gd name="T112" fmla="*/ 24 w 123"/>
                <a:gd name="T113" fmla="*/ 64 h 70"/>
                <a:gd name="T114" fmla="*/ 24 w 123"/>
                <a:gd name="T115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70">
                  <a:moveTo>
                    <a:pt x="0" y="12"/>
                  </a:moveTo>
                  <a:lnTo>
                    <a:pt x="21" y="9"/>
                  </a:lnTo>
                  <a:lnTo>
                    <a:pt x="36" y="9"/>
                  </a:lnTo>
                  <a:lnTo>
                    <a:pt x="61" y="0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123" y="12"/>
                  </a:lnTo>
                  <a:lnTo>
                    <a:pt x="106" y="21"/>
                  </a:lnTo>
                  <a:lnTo>
                    <a:pt x="116" y="25"/>
                  </a:lnTo>
                  <a:lnTo>
                    <a:pt x="116" y="40"/>
                  </a:lnTo>
                  <a:lnTo>
                    <a:pt x="106" y="40"/>
                  </a:lnTo>
                  <a:lnTo>
                    <a:pt x="94" y="40"/>
                  </a:lnTo>
                  <a:lnTo>
                    <a:pt x="85" y="43"/>
                  </a:lnTo>
                  <a:lnTo>
                    <a:pt x="77" y="47"/>
                  </a:lnTo>
                  <a:lnTo>
                    <a:pt x="65" y="70"/>
                  </a:lnTo>
                  <a:lnTo>
                    <a:pt x="65" y="64"/>
                  </a:lnTo>
                  <a:lnTo>
                    <a:pt x="65" y="55"/>
                  </a:lnTo>
                  <a:lnTo>
                    <a:pt x="61" y="64"/>
                  </a:lnTo>
                  <a:lnTo>
                    <a:pt x="61" y="55"/>
                  </a:lnTo>
                  <a:lnTo>
                    <a:pt x="55" y="61"/>
                  </a:lnTo>
                  <a:lnTo>
                    <a:pt x="51" y="61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46" y="52"/>
                  </a:lnTo>
                  <a:lnTo>
                    <a:pt x="55" y="43"/>
                  </a:lnTo>
                  <a:lnTo>
                    <a:pt x="65" y="43"/>
                  </a:lnTo>
                  <a:lnTo>
                    <a:pt x="55" y="40"/>
                  </a:lnTo>
                  <a:lnTo>
                    <a:pt x="51" y="43"/>
                  </a:lnTo>
                  <a:lnTo>
                    <a:pt x="51" y="40"/>
                  </a:lnTo>
                  <a:lnTo>
                    <a:pt x="46" y="40"/>
                  </a:lnTo>
                  <a:lnTo>
                    <a:pt x="51" y="30"/>
                  </a:lnTo>
                  <a:lnTo>
                    <a:pt x="61" y="30"/>
                  </a:lnTo>
                  <a:lnTo>
                    <a:pt x="68" y="33"/>
                  </a:lnTo>
                  <a:lnTo>
                    <a:pt x="65" y="30"/>
                  </a:lnTo>
                  <a:lnTo>
                    <a:pt x="68" y="25"/>
                  </a:lnTo>
                  <a:lnTo>
                    <a:pt x="61" y="30"/>
                  </a:lnTo>
                  <a:lnTo>
                    <a:pt x="51" y="25"/>
                  </a:lnTo>
                  <a:lnTo>
                    <a:pt x="43" y="33"/>
                  </a:lnTo>
                  <a:lnTo>
                    <a:pt x="31" y="3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12" y="21"/>
                  </a:lnTo>
                  <a:lnTo>
                    <a:pt x="24" y="12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15" y="33"/>
                  </a:moveTo>
                  <a:lnTo>
                    <a:pt x="15" y="25"/>
                  </a:lnTo>
                  <a:lnTo>
                    <a:pt x="21" y="30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4" y="33"/>
                  </a:moveTo>
                  <a:lnTo>
                    <a:pt x="21" y="30"/>
                  </a:lnTo>
                  <a:lnTo>
                    <a:pt x="31" y="3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close/>
                  <a:moveTo>
                    <a:pt x="24" y="47"/>
                  </a:moveTo>
                  <a:lnTo>
                    <a:pt x="24" y="43"/>
                  </a:lnTo>
                  <a:lnTo>
                    <a:pt x="31" y="43"/>
                  </a:lnTo>
                  <a:lnTo>
                    <a:pt x="3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close/>
                  <a:moveTo>
                    <a:pt x="15" y="47"/>
                  </a:moveTo>
                  <a:lnTo>
                    <a:pt x="12" y="43"/>
                  </a:lnTo>
                  <a:lnTo>
                    <a:pt x="15" y="43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close/>
                  <a:moveTo>
                    <a:pt x="15" y="47"/>
                  </a:moveTo>
                  <a:lnTo>
                    <a:pt x="15" y="47"/>
                  </a:lnTo>
                  <a:lnTo>
                    <a:pt x="21" y="43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21" y="64"/>
                  </a:moveTo>
                  <a:lnTo>
                    <a:pt x="15" y="61"/>
                  </a:lnTo>
                  <a:lnTo>
                    <a:pt x="24" y="55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4"/>
                  </a:lnTo>
                  <a:close/>
                  <a:moveTo>
                    <a:pt x="24" y="64"/>
                  </a:moveTo>
                  <a:lnTo>
                    <a:pt x="24" y="61"/>
                  </a:lnTo>
                  <a:lnTo>
                    <a:pt x="31" y="55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D9728B3A-1436-45AD-B877-AF52A3C3BDDE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9653" y="5280586"/>
              <a:ext cx="75219" cy="65004"/>
            </a:xfrm>
            <a:custGeom>
              <a:avLst/>
              <a:gdLst>
                <a:gd name="T0" fmla="*/ 9 w 81"/>
                <a:gd name="T1" fmla="*/ 70 h 70"/>
                <a:gd name="T2" fmla="*/ 5 w 81"/>
                <a:gd name="T3" fmla="*/ 66 h 70"/>
                <a:gd name="T4" fmla="*/ 0 w 81"/>
                <a:gd name="T5" fmla="*/ 54 h 70"/>
                <a:gd name="T6" fmla="*/ 12 w 81"/>
                <a:gd name="T7" fmla="*/ 49 h 70"/>
                <a:gd name="T8" fmla="*/ 12 w 81"/>
                <a:gd name="T9" fmla="*/ 36 h 70"/>
                <a:gd name="T10" fmla="*/ 17 w 81"/>
                <a:gd name="T11" fmla="*/ 24 h 70"/>
                <a:gd name="T12" fmla="*/ 30 w 81"/>
                <a:gd name="T13" fmla="*/ 14 h 70"/>
                <a:gd name="T14" fmla="*/ 38 w 81"/>
                <a:gd name="T15" fmla="*/ 14 h 70"/>
                <a:gd name="T16" fmla="*/ 48 w 81"/>
                <a:gd name="T17" fmla="*/ 19 h 70"/>
                <a:gd name="T18" fmla="*/ 60 w 81"/>
                <a:gd name="T19" fmla="*/ 0 h 70"/>
                <a:gd name="T20" fmla="*/ 66 w 81"/>
                <a:gd name="T21" fmla="*/ 0 h 70"/>
                <a:gd name="T22" fmla="*/ 69 w 81"/>
                <a:gd name="T23" fmla="*/ 14 h 70"/>
                <a:gd name="T24" fmla="*/ 73 w 81"/>
                <a:gd name="T25" fmla="*/ 19 h 70"/>
                <a:gd name="T26" fmla="*/ 78 w 81"/>
                <a:gd name="T27" fmla="*/ 28 h 70"/>
                <a:gd name="T28" fmla="*/ 78 w 81"/>
                <a:gd name="T29" fmla="*/ 36 h 70"/>
                <a:gd name="T30" fmla="*/ 81 w 81"/>
                <a:gd name="T31" fmla="*/ 40 h 70"/>
                <a:gd name="T32" fmla="*/ 78 w 81"/>
                <a:gd name="T33" fmla="*/ 54 h 70"/>
                <a:gd name="T34" fmla="*/ 69 w 81"/>
                <a:gd name="T35" fmla="*/ 54 h 70"/>
                <a:gd name="T36" fmla="*/ 60 w 81"/>
                <a:gd name="T37" fmla="*/ 54 h 70"/>
                <a:gd name="T38" fmla="*/ 52 w 81"/>
                <a:gd name="T39" fmla="*/ 58 h 70"/>
                <a:gd name="T40" fmla="*/ 42 w 81"/>
                <a:gd name="T41" fmla="*/ 54 h 70"/>
                <a:gd name="T42" fmla="*/ 38 w 81"/>
                <a:gd name="T43" fmla="*/ 70 h 70"/>
                <a:gd name="T44" fmla="*/ 21 w 81"/>
                <a:gd name="T45" fmla="*/ 70 h 70"/>
                <a:gd name="T46" fmla="*/ 21 w 81"/>
                <a:gd name="T47" fmla="*/ 66 h 70"/>
                <a:gd name="T48" fmla="*/ 12 w 81"/>
                <a:gd name="T49" fmla="*/ 61 h 70"/>
                <a:gd name="T50" fmla="*/ 9 w 81"/>
                <a:gd name="T51" fmla="*/ 61 h 70"/>
                <a:gd name="T52" fmla="*/ 9 w 81"/>
                <a:gd name="T53" fmla="*/ 70 h 70"/>
                <a:gd name="T54" fmla="*/ 9 w 81"/>
                <a:gd name="T55" fmla="*/ 70 h 70"/>
                <a:gd name="T56" fmla="*/ 9 w 81"/>
                <a:gd name="T57" fmla="*/ 70 h 70"/>
                <a:gd name="T58" fmla="*/ 9 w 81"/>
                <a:gd name="T59" fmla="*/ 70 h 70"/>
                <a:gd name="T60" fmla="*/ 9 w 81"/>
                <a:gd name="T6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70">
                  <a:moveTo>
                    <a:pt x="9" y="70"/>
                  </a:moveTo>
                  <a:lnTo>
                    <a:pt x="5" y="66"/>
                  </a:lnTo>
                  <a:lnTo>
                    <a:pt x="0" y="54"/>
                  </a:lnTo>
                  <a:lnTo>
                    <a:pt x="12" y="49"/>
                  </a:lnTo>
                  <a:lnTo>
                    <a:pt x="12" y="36"/>
                  </a:lnTo>
                  <a:lnTo>
                    <a:pt x="17" y="24"/>
                  </a:lnTo>
                  <a:lnTo>
                    <a:pt x="30" y="14"/>
                  </a:lnTo>
                  <a:lnTo>
                    <a:pt x="38" y="14"/>
                  </a:lnTo>
                  <a:lnTo>
                    <a:pt x="48" y="19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9" y="14"/>
                  </a:lnTo>
                  <a:lnTo>
                    <a:pt x="73" y="19"/>
                  </a:lnTo>
                  <a:lnTo>
                    <a:pt x="78" y="28"/>
                  </a:lnTo>
                  <a:lnTo>
                    <a:pt x="78" y="36"/>
                  </a:lnTo>
                  <a:lnTo>
                    <a:pt x="81" y="40"/>
                  </a:lnTo>
                  <a:lnTo>
                    <a:pt x="78" y="54"/>
                  </a:lnTo>
                  <a:lnTo>
                    <a:pt x="69" y="54"/>
                  </a:lnTo>
                  <a:lnTo>
                    <a:pt x="60" y="54"/>
                  </a:lnTo>
                  <a:lnTo>
                    <a:pt x="52" y="58"/>
                  </a:lnTo>
                  <a:lnTo>
                    <a:pt x="42" y="54"/>
                  </a:lnTo>
                  <a:lnTo>
                    <a:pt x="38" y="70"/>
                  </a:lnTo>
                  <a:lnTo>
                    <a:pt x="21" y="70"/>
                  </a:lnTo>
                  <a:lnTo>
                    <a:pt x="21" y="66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DA78DD4B-34E7-4C4A-9503-AC2B5589EA4F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2051" y="6081997"/>
              <a:ext cx="598969" cy="516321"/>
            </a:xfrm>
            <a:custGeom>
              <a:avLst/>
              <a:gdLst>
                <a:gd name="T0" fmla="*/ 170 w 645"/>
                <a:gd name="T1" fmla="*/ 162 h 556"/>
                <a:gd name="T2" fmla="*/ 163 w 645"/>
                <a:gd name="T3" fmla="*/ 199 h 556"/>
                <a:gd name="T4" fmla="*/ 218 w 645"/>
                <a:gd name="T5" fmla="*/ 196 h 556"/>
                <a:gd name="T6" fmla="*/ 248 w 645"/>
                <a:gd name="T7" fmla="*/ 146 h 556"/>
                <a:gd name="T8" fmla="*/ 291 w 645"/>
                <a:gd name="T9" fmla="*/ 153 h 556"/>
                <a:gd name="T10" fmla="*/ 321 w 645"/>
                <a:gd name="T11" fmla="*/ 162 h 556"/>
                <a:gd name="T12" fmla="*/ 370 w 645"/>
                <a:gd name="T13" fmla="*/ 112 h 556"/>
                <a:gd name="T14" fmla="*/ 412 w 645"/>
                <a:gd name="T15" fmla="*/ 69 h 556"/>
                <a:gd name="T16" fmla="*/ 436 w 645"/>
                <a:gd name="T17" fmla="*/ 51 h 556"/>
                <a:gd name="T18" fmla="*/ 490 w 645"/>
                <a:gd name="T19" fmla="*/ 13 h 556"/>
                <a:gd name="T20" fmla="*/ 521 w 645"/>
                <a:gd name="T21" fmla="*/ 0 h 556"/>
                <a:gd name="T22" fmla="*/ 584 w 645"/>
                <a:gd name="T23" fmla="*/ 13 h 556"/>
                <a:gd name="T24" fmla="*/ 605 w 645"/>
                <a:gd name="T25" fmla="*/ 81 h 556"/>
                <a:gd name="T26" fmla="*/ 605 w 645"/>
                <a:gd name="T27" fmla="*/ 164 h 556"/>
                <a:gd name="T28" fmla="*/ 575 w 645"/>
                <a:gd name="T29" fmla="*/ 164 h 556"/>
                <a:gd name="T30" fmla="*/ 567 w 645"/>
                <a:gd name="T31" fmla="*/ 199 h 556"/>
                <a:gd name="T32" fmla="*/ 612 w 645"/>
                <a:gd name="T33" fmla="*/ 224 h 556"/>
                <a:gd name="T34" fmla="*/ 645 w 645"/>
                <a:gd name="T35" fmla="*/ 205 h 556"/>
                <a:gd name="T36" fmla="*/ 603 w 645"/>
                <a:gd name="T37" fmla="*/ 293 h 556"/>
                <a:gd name="T38" fmla="*/ 572 w 645"/>
                <a:gd name="T39" fmla="*/ 339 h 556"/>
                <a:gd name="T40" fmla="*/ 473 w 645"/>
                <a:gd name="T41" fmla="*/ 457 h 556"/>
                <a:gd name="T42" fmla="*/ 394 w 645"/>
                <a:gd name="T43" fmla="*/ 510 h 556"/>
                <a:gd name="T44" fmla="*/ 363 w 645"/>
                <a:gd name="T45" fmla="*/ 519 h 556"/>
                <a:gd name="T46" fmla="*/ 330 w 645"/>
                <a:gd name="T47" fmla="*/ 529 h 556"/>
                <a:gd name="T48" fmla="*/ 269 w 645"/>
                <a:gd name="T49" fmla="*/ 526 h 556"/>
                <a:gd name="T50" fmla="*/ 208 w 645"/>
                <a:gd name="T51" fmla="*/ 538 h 556"/>
                <a:gd name="T52" fmla="*/ 172 w 645"/>
                <a:gd name="T53" fmla="*/ 538 h 556"/>
                <a:gd name="T54" fmla="*/ 139 w 645"/>
                <a:gd name="T55" fmla="*/ 556 h 556"/>
                <a:gd name="T56" fmla="*/ 112 w 645"/>
                <a:gd name="T57" fmla="*/ 540 h 556"/>
                <a:gd name="T58" fmla="*/ 91 w 645"/>
                <a:gd name="T59" fmla="*/ 529 h 556"/>
                <a:gd name="T60" fmla="*/ 79 w 645"/>
                <a:gd name="T61" fmla="*/ 538 h 556"/>
                <a:gd name="T62" fmla="*/ 79 w 645"/>
                <a:gd name="T63" fmla="*/ 517 h 556"/>
                <a:gd name="T64" fmla="*/ 58 w 645"/>
                <a:gd name="T65" fmla="*/ 475 h 556"/>
                <a:gd name="T66" fmla="*/ 64 w 645"/>
                <a:gd name="T67" fmla="*/ 467 h 556"/>
                <a:gd name="T68" fmla="*/ 69 w 645"/>
                <a:gd name="T69" fmla="*/ 426 h 556"/>
                <a:gd name="T70" fmla="*/ 3 w 645"/>
                <a:gd name="T71" fmla="*/ 293 h 556"/>
                <a:gd name="T72" fmla="*/ 13 w 645"/>
                <a:gd name="T73" fmla="*/ 259 h 556"/>
                <a:gd name="T74" fmla="*/ 33 w 645"/>
                <a:gd name="T75" fmla="*/ 261 h 556"/>
                <a:gd name="T76" fmla="*/ 43 w 645"/>
                <a:gd name="T77" fmla="*/ 289 h 556"/>
                <a:gd name="T78" fmla="*/ 88 w 645"/>
                <a:gd name="T79" fmla="*/ 289 h 556"/>
                <a:gd name="T80" fmla="*/ 109 w 645"/>
                <a:gd name="T81" fmla="*/ 287 h 556"/>
                <a:gd name="T82" fmla="*/ 139 w 645"/>
                <a:gd name="T83" fmla="*/ 270 h 556"/>
                <a:gd name="T84" fmla="*/ 139 w 645"/>
                <a:gd name="T85" fmla="*/ 11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5" h="556">
                  <a:moveTo>
                    <a:pt x="139" y="112"/>
                  </a:moveTo>
                  <a:lnTo>
                    <a:pt x="152" y="125"/>
                  </a:lnTo>
                  <a:lnTo>
                    <a:pt x="170" y="162"/>
                  </a:lnTo>
                  <a:lnTo>
                    <a:pt x="172" y="174"/>
                  </a:lnTo>
                  <a:lnTo>
                    <a:pt x="161" y="187"/>
                  </a:lnTo>
                  <a:lnTo>
                    <a:pt x="163" y="199"/>
                  </a:lnTo>
                  <a:lnTo>
                    <a:pt x="203" y="205"/>
                  </a:lnTo>
                  <a:lnTo>
                    <a:pt x="208" y="196"/>
                  </a:lnTo>
                  <a:lnTo>
                    <a:pt x="218" y="196"/>
                  </a:lnTo>
                  <a:lnTo>
                    <a:pt x="224" y="183"/>
                  </a:lnTo>
                  <a:lnTo>
                    <a:pt x="243" y="168"/>
                  </a:lnTo>
                  <a:lnTo>
                    <a:pt x="248" y="146"/>
                  </a:lnTo>
                  <a:lnTo>
                    <a:pt x="255" y="137"/>
                  </a:lnTo>
                  <a:lnTo>
                    <a:pt x="273" y="134"/>
                  </a:lnTo>
                  <a:lnTo>
                    <a:pt x="291" y="153"/>
                  </a:lnTo>
                  <a:lnTo>
                    <a:pt x="302" y="153"/>
                  </a:lnTo>
                  <a:lnTo>
                    <a:pt x="309" y="155"/>
                  </a:lnTo>
                  <a:lnTo>
                    <a:pt x="321" y="162"/>
                  </a:lnTo>
                  <a:lnTo>
                    <a:pt x="354" y="153"/>
                  </a:lnTo>
                  <a:lnTo>
                    <a:pt x="361" y="143"/>
                  </a:lnTo>
                  <a:lnTo>
                    <a:pt x="370" y="112"/>
                  </a:lnTo>
                  <a:lnTo>
                    <a:pt x="391" y="106"/>
                  </a:lnTo>
                  <a:lnTo>
                    <a:pt x="405" y="93"/>
                  </a:lnTo>
                  <a:lnTo>
                    <a:pt x="412" y="69"/>
                  </a:lnTo>
                  <a:lnTo>
                    <a:pt x="431" y="53"/>
                  </a:lnTo>
                  <a:lnTo>
                    <a:pt x="433" y="53"/>
                  </a:lnTo>
                  <a:lnTo>
                    <a:pt x="436" y="51"/>
                  </a:lnTo>
                  <a:lnTo>
                    <a:pt x="452" y="42"/>
                  </a:lnTo>
                  <a:lnTo>
                    <a:pt x="464" y="22"/>
                  </a:lnTo>
                  <a:lnTo>
                    <a:pt x="490" y="13"/>
                  </a:lnTo>
                  <a:lnTo>
                    <a:pt x="494" y="7"/>
                  </a:lnTo>
                  <a:lnTo>
                    <a:pt x="506" y="7"/>
                  </a:lnTo>
                  <a:lnTo>
                    <a:pt x="521" y="0"/>
                  </a:lnTo>
                  <a:lnTo>
                    <a:pt x="546" y="10"/>
                  </a:lnTo>
                  <a:lnTo>
                    <a:pt x="567" y="10"/>
                  </a:lnTo>
                  <a:lnTo>
                    <a:pt x="584" y="13"/>
                  </a:lnTo>
                  <a:lnTo>
                    <a:pt x="594" y="44"/>
                  </a:lnTo>
                  <a:lnTo>
                    <a:pt x="594" y="60"/>
                  </a:lnTo>
                  <a:lnTo>
                    <a:pt x="605" y="81"/>
                  </a:lnTo>
                  <a:lnTo>
                    <a:pt x="612" y="100"/>
                  </a:lnTo>
                  <a:lnTo>
                    <a:pt x="612" y="164"/>
                  </a:lnTo>
                  <a:lnTo>
                    <a:pt x="605" y="164"/>
                  </a:lnTo>
                  <a:lnTo>
                    <a:pt x="588" y="155"/>
                  </a:lnTo>
                  <a:lnTo>
                    <a:pt x="584" y="155"/>
                  </a:lnTo>
                  <a:lnTo>
                    <a:pt x="575" y="164"/>
                  </a:lnTo>
                  <a:lnTo>
                    <a:pt x="563" y="183"/>
                  </a:lnTo>
                  <a:lnTo>
                    <a:pt x="563" y="199"/>
                  </a:lnTo>
                  <a:lnTo>
                    <a:pt x="567" y="199"/>
                  </a:lnTo>
                  <a:lnTo>
                    <a:pt x="575" y="218"/>
                  </a:lnTo>
                  <a:lnTo>
                    <a:pt x="594" y="224"/>
                  </a:lnTo>
                  <a:lnTo>
                    <a:pt x="612" y="224"/>
                  </a:lnTo>
                  <a:lnTo>
                    <a:pt x="612" y="199"/>
                  </a:lnTo>
                  <a:lnTo>
                    <a:pt x="614" y="205"/>
                  </a:lnTo>
                  <a:lnTo>
                    <a:pt x="645" y="205"/>
                  </a:lnTo>
                  <a:lnTo>
                    <a:pt x="624" y="277"/>
                  </a:lnTo>
                  <a:lnTo>
                    <a:pt x="612" y="293"/>
                  </a:lnTo>
                  <a:lnTo>
                    <a:pt x="603" y="293"/>
                  </a:lnTo>
                  <a:lnTo>
                    <a:pt x="584" y="317"/>
                  </a:lnTo>
                  <a:lnTo>
                    <a:pt x="572" y="339"/>
                  </a:lnTo>
                  <a:lnTo>
                    <a:pt x="572" y="339"/>
                  </a:lnTo>
                  <a:lnTo>
                    <a:pt x="532" y="401"/>
                  </a:lnTo>
                  <a:lnTo>
                    <a:pt x="506" y="416"/>
                  </a:lnTo>
                  <a:lnTo>
                    <a:pt x="473" y="457"/>
                  </a:lnTo>
                  <a:lnTo>
                    <a:pt x="452" y="475"/>
                  </a:lnTo>
                  <a:lnTo>
                    <a:pt x="415" y="497"/>
                  </a:lnTo>
                  <a:lnTo>
                    <a:pt x="394" y="510"/>
                  </a:lnTo>
                  <a:lnTo>
                    <a:pt x="363" y="510"/>
                  </a:lnTo>
                  <a:lnTo>
                    <a:pt x="361" y="517"/>
                  </a:lnTo>
                  <a:lnTo>
                    <a:pt x="363" y="519"/>
                  </a:lnTo>
                  <a:lnTo>
                    <a:pt x="333" y="519"/>
                  </a:lnTo>
                  <a:lnTo>
                    <a:pt x="333" y="519"/>
                  </a:lnTo>
                  <a:lnTo>
                    <a:pt x="330" y="529"/>
                  </a:lnTo>
                  <a:lnTo>
                    <a:pt x="281" y="519"/>
                  </a:lnTo>
                  <a:lnTo>
                    <a:pt x="273" y="519"/>
                  </a:lnTo>
                  <a:lnTo>
                    <a:pt x="269" y="526"/>
                  </a:lnTo>
                  <a:lnTo>
                    <a:pt x="239" y="519"/>
                  </a:lnTo>
                  <a:lnTo>
                    <a:pt x="222" y="526"/>
                  </a:lnTo>
                  <a:lnTo>
                    <a:pt x="208" y="538"/>
                  </a:lnTo>
                  <a:lnTo>
                    <a:pt x="200" y="538"/>
                  </a:lnTo>
                  <a:lnTo>
                    <a:pt x="191" y="538"/>
                  </a:lnTo>
                  <a:lnTo>
                    <a:pt x="172" y="538"/>
                  </a:lnTo>
                  <a:lnTo>
                    <a:pt x="170" y="540"/>
                  </a:lnTo>
                  <a:lnTo>
                    <a:pt x="158" y="540"/>
                  </a:lnTo>
                  <a:lnTo>
                    <a:pt x="139" y="556"/>
                  </a:lnTo>
                  <a:lnTo>
                    <a:pt x="128" y="556"/>
                  </a:lnTo>
                  <a:lnTo>
                    <a:pt x="112" y="547"/>
                  </a:lnTo>
                  <a:lnTo>
                    <a:pt x="112" y="540"/>
                  </a:lnTo>
                  <a:lnTo>
                    <a:pt x="109" y="538"/>
                  </a:lnTo>
                  <a:lnTo>
                    <a:pt x="91" y="538"/>
                  </a:lnTo>
                  <a:lnTo>
                    <a:pt x="91" y="529"/>
                  </a:lnTo>
                  <a:lnTo>
                    <a:pt x="91" y="526"/>
                  </a:lnTo>
                  <a:lnTo>
                    <a:pt x="79" y="526"/>
                  </a:lnTo>
                  <a:lnTo>
                    <a:pt x="79" y="538"/>
                  </a:lnTo>
                  <a:lnTo>
                    <a:pt x="72" y="535"/>
                  </a:lnTo>
                  <a:lnTo>
                    <a:pt x="69" y="519"/>
                  </a:lnTo>
                  <a:lnTo>
                    <a:pt x="79" y="517"/>
                  </a:lnTo>
                  <a:lnTo>
                    <a:pt x="79" y="506"/>
                  </a:lnTo>
                  <a:lnTo>
                    <a:pt x="60" y="475"/>
                  </a:lnTo>
                  <a:lnTo>
                    <a:pt x="58" y="475"/>
                  </a:lnTo>
                  <a:lnTo>
                    <a:pt x="51" y="467"/>
                  </a:lnTo>
                  <a:lnTo>
                    <a:pt x="60" y="464"/>
                  </a:lnTo>
                  <a:lnTo>
                    <a:pt x="64" y="467"/>
                  </a:lnTo>
                  <a:lnTo>
                    <a:pt x="69" y="457"/>
                  </a:lnTo>
                  <a:lnTo>
                    <a:pt x="72" y="445"/>
                  </a:lnTo>
                  <a:lnTo>
                    <a:pt x="69" y="426"/>
                  </a:lnTo>
                  <a:lnTo>
                    <a:pt x="30" y="354"/>
                  </a:lnTo>
                  <a:lnTo>
                    <a:pt x="13" y="302"/>
                  </a:lnTo>
                  <a:lnTo>
                    <a:pt x="3" y="293"/>
                  </a:lnTo>
                  <a:lnTo>
                    <a:pt x="0" y="280"/>
                  </a:lnTo>
                  <a:lnTo>
                    <a:pt x="8" y="277"/>
                  </a:lnTo>
                  <a:lnTo>
                    <a:pt x="13" y="259"/>
                  </a:lnTo>
                  <a:lnTo>
                    <a:pt x="22" y="255"/>
                  </a:lnTo>
                  <a:lnTo>
                    <a:pt x="30" y="261"/>
                  </a:lnTo>
                  <a:lnTo>
                    <a:pt x="33" y="261"/>
                  </a:lnTo>
                  <a:lnTo>
                    <a:pt x="33" y="287"/>
                  </a:lnTo>
                  <a:lnTo>
                    <a:pt x="43" y="287"/>
                  </a:lnTo>
                  <a:lnTo>
                    <a:pt x="43" y="289"/>
                  </a:lnTo>
                  <a:lnTo>
                    <a:pt x="58" y="289"/>
                  </a:lnTo>
                  <a:lnTo>
                    <a:pt x="64" y="293"/>
                  </a:lnTo>
                  <a:lnTo>
                    <a:pt x="88" y="289"/>
                  </a:lnTo>
                  <a:lnTo>
                    <a:pt x="102" y="293"/>
                  </a:lnTo>
                  <a:lnTo>
                    <a:pt x="109" y="293"/>
                  </a:lnTo>
                  <a:lnTo>
                    <a:pt x="109" y="287"/>
                  </a:lnTo>
                  <a:lnTo>
                    <a:pt x="119" y="287"/>
                  </a:lnTo>
                  <a:lnTo>
                    <a:pt x="121" y="277"/>
                  </a:lnTo>
                  <a:lnTo>
                    <a:pt x="139" y="270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39" y="112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9155FC14-4958-4AA2-BEF6-B93D5A19E3B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7434" y="6342015"/>
              <a:ext cx="89149" cy="83577"/>
            </a:xfrm>
            <a:custGeom>
              <a:avLst/>
              <a:gdLst>
                <a:gd name="T0" fmla="*/ 70 w 96"/>
                <a:gd name="T1" fmla="*/ 7 h 90"/>
                <a:gd name="T2" fmla="*/ 60 w 96"/>
                <a:gd name="T3" fmla="*/ 0 h 90"/>
                <a:gd name="T4" fmla="*/ 45 w 96"/>
                <a:gd name="T5" fmla="*/ 7 h 90"/>
                <a:gd name="T6" fmla="*/ 21 w 96"/>
                <a:gd name="T7" fmla="*/ 18 h 90"/>
                <a:gd name="T8" fmla="*/ 9 w 96"/>
                <a:gd name="T9" fmla="*/ 41 h 90"/>
                <a:gd name="T10" fmla="*/ 0 w 96"/>
                <a:gd name="T11" fmla="*/ 44 h 90"/>
                <a:gd name="T12" fmla="*/ 9 w 96"/>
                <a:gd name="T13" fmla="*/ 62 h 90"/>
                <a:gd name="T14" fmla="*/ 16 w 96"/>
                <a:gd name="T15" fmla="*/ 74 h 90"/>
                <a:gd name="T16" fmla="*/ 27 w 96"/>
                <a:gd name="T17" fmla="*/ 90 h 90"/>
                <a:gd name="T18" fmla="*/ 40 w 96"/>
                <a:gd name="T19" fmla="*/ 90 h 90"/>
                <a:gd name="T20" fmla="*/ 51 w 96"/>
                <a:gd name="T21" fmla="*/ 69 h 90"/>
                <a:gd name="T22" fmla="*/ 70 w 96"/>
                <a:gd name="T23" fmla="*/ 69 h 90"/>
                <a:gd name="T24" fmla="*/ 82 w 96"/>
                <a:gd name="T25" fmla="*/ 59 h 90"/>
                <a:gd name="T26" fmla="*/ 82 w 96"/>
                <a:gd name="T27" fmla="*/ 44 h 90"/>
                <a:gd name="T28" fmla="*/ 87 w 96"/>
                <a:gd name="T29" fmla="*/ 44 h 90"/>
                <a:gd name="T30" fmla="*/ 87 w 96"/>
                <a:gd name="T31" fmla="*/ 41 h 90"/>
                <a:gd name="T32" fmla="*/ 96 w 96"/>
                <a:gd name="T33" fmla="*/ 31 h 90"/>
                <a:gd name="T34" fmla="*/ 91 w 96"/>
                <a:gd name="T35" fmla="*/ 22 h 90"/>
                <a:gd name="T36" fmla="*/ 70 w 96"/>
                <a:gd name="T37" fmla="*/ 7 h 90"/>
                <a:gd name="T38" fmla="*/ 70 w 96"/>
                <a:gd name="T39" fmla="*/ 7 h 90"/>
                <a:gd name="T40" fmla="*/ 70 w 96"/>
                <a:gd name="T41" fmla="*/ 7 h 90"/>
                <a:gd name="T42" fmla="*/ 70 w 96"/>
                <a:gd name="T43" fmla="*/ 7 h 90"/>
                <a:gd name="T44" fmla="*/ 70 w 96"/>
                <a:gd name="T45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90">
                  <a:moveTo>
                    <a:pt x="70" y="7"/>
                  </a:moveTo>
                  <a:lnTo>
                    <a:pt x="60" y="0"/>
                  </a:lnTo>
                  <a:lnTo>
                    <a:pt x="45" y="7"/>
                  </a:lnTo>
                  <a:lnTo>
                    <a:pt x="21" y="18"/>
                  </a:lnTo>
                  <a:lnTo>
                    <a:pt x="9" y="41"/>
                  </a:lnTo>
                  <a:lnTo>
                    <a:pt x="0" y="44"/>
                  </a:lnTo>
                  <a:lnTo>
                    <a:pt x="9" y="62"/>
                  </a:lnTo>
                  <a:lnTo>
                    <a:pt x="16" y="74"/>
                  </a:lnTo>
                  <a:lnTo>
                    <a:pt x="27" y="90"/>
                  </a:lnTo>
                  <a:lnTo>
                    <a:pt x="40" y="90"/>
                  </a:lnTo>
                  <a:lnTo>
                    <a:pt x="51" y="69"/>
                  </a:lnTo>
                  <a:lnTo>
                    <a:pt x="70" y="69"/>
                  </a:lnTo>
                  <a:lnTo>
                    <a:pt x="82" y="59"/>
                  </a:lnTo>
                  <a:lnTo>
                    <a:pt x="82" y="44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96" y="31"/>
                  </a:lnTo>
                  <a:lnTo>
                    <a:pt x="91" y="22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4AFC8D40-4D02-4402-9684-EA942C9D379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6831" y="6102427"/>
              <a:ext cx="10215" cy="20430"/>
            </a:xfrm>
            <a:custGeom>
              <a:avLst/>
              <a:gdLst>
                <a:gd name="T0" fmla="*/ 2 w 11"/>
                <a:gd name="T1" fmla="*/ 0 h 22"/>
                <a:gd name="T2" fmla="*/ 9 w 11"/>
                <a:gd name="T3" fmla="*/ 0 h 22"/>
                <a:gd name="T4" fmla="*/ 11 w 11"/>
                <a:gd name="T5" fmla="*/ 22 h 22"/>
                <a:gd name="T6" fmla="*/ 0 w 11"/>
                <a:gd name="T7" fmla="*/ 22 h 22"/>
                <a:gd name="T8" fmla="*/ 0 w 11"/>
                <a:gd name="T9" fmla="*/ 15 h 22"/>
                <a:gd name="T10" fmla="*/ 0 w 11"/>
                <a:gd name="T11" fmla="*/ 9 h 22"/>
                <a:gd name="T12" fmla="*/ 0 w 11"/>
                <a:gd name="T13" fmla="*/ 15 h 22"/>
                <a:gd name="T14" fmla="*/ 2 w 11"/>
                <a:gd name="T15" fmla="*/ 15 h 22"/>
                <a:gd name="T16" fmla="*/ 2 w 11"/>
                <a:gd name="T17" fmla="*/ 0 h 22"/>
                <a:gd name="T18" fmla="*/ 2 w 11"/>
                <a:gd name="T19" fmla="*/ 0 h 22"/>
                <a:gd name="T20" fmla="*/ 2 w 11"/>
                <a:gd name="T21" fmla="*/ 0 h 22"/>
                <a:gd name="T22" fmla="*/ 2 w 11"/>
                <a:gd name="T23" fmla="*/ 0 h 22"/>
                <a:gd name="T24" fmla="*/ 2 w 11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2" y="0"/>
                  </a:moveTo>
                  <a:lnTo>
                    <a:pt x="9" y="0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8BBE8AE9-5AF1-4CD4-8CA4-A9F4E2D62ED8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1395" y="4607326"/>
              <a:ext cx="227515" cy="169011"/>
            </a:xfrm>
            <a:custGeom>
              <a:avLst/>
              <a:gdLst>
                <a:gd name="T0" fmla="*/ 92 w 245"/>
                <a:gd name="T1" fmla="*/ 171 h 182"/>
                <a:gd name="T2" fmla="*/ 52 w 245"/>
                <a:gd name="T3" fmla="*/ 180 h 182"/>
                <a:gd name="T4" fmla="*/ 25 w 245"/>
                <a:gd name="T5" fmla="*/ 180 h 182"/>
                <a:gd name="T6" fmla="*/ 42 w 245"/>
                <a:gd name="T7" fmla="*/ 173 h 182"/>
                <a:gd name="T8" fmla="*/ 73 w 245"/>
                <a:gd name="T9" fmla="*/ 173 h 182"/>
                <a:gd name="T10" fmla="*/ 77 w 245"/>
                <a:gd name="T11" fmla="*/ 164 h 182"/>
                <a:gd name="T12" fmla="*/ 77 w 245"/>
                <a:gd name="T13" fmla="*/ 164 h 182"/>
                <a:gd name="T14" fmla="*/ 73 w 245"/>
                <a:gd name="T15" fmla="*/ 173 h 182"/>
                <a:gd name="T16" fmla="*/ 56 w 245"/>
                <a:gd name="T17" fmla="*/ 164 h 182"/>
                <a:gd name="T18" fmla="*/ 42 w 245"/>
                <a:gd name="T19" fmla="*/ 173 h 182"/>
                <a:gd name="T20" fmla="*/ 33 w 245"/>
                <a:gd name="T21" fmla="*/ 164 h 182"/>
                <a:gd name="T22" fmla="*/ 30 w 245"/>
                <a:gd name="T23" fmla="*/ 152 h 182"/>
                <a:gd name="T24" fmla="*/ 64 w 245"/>
                <a:gd name="T25" fmla="*/ 149 h 182"/>
                <a:gd name="T26" fmla="*/ 85 w 245"/>
                <a:gd name="T27" fmla="*/ 140 h 182"/>
                <a:gd name="T28" fmla="*/ 125 w 245"/>
                <a:gd name="T29" fmla="*/ 149 h 182"/>
                <a:gd name="T30" fmla="*/ 146 w 245"/>
                <a:gd name="T31" fmla="*/ 140 h 182"/>
                <a:gd name="T32" fmla="*/ 125 w 245"/>
                <a:gd name="T33" fmla="*/ 140 h 182"/>
                <a:gd name="T34" fmla="*/ 108 w 245"/>
                <a:gd name="T35" fmla="*/ 130 h 182"/>
                <a:gd name="T36" fmla="*/ 95 w 245"/>
                <a:gd name="T37" fmla="*/ 120 h 182"/>
                <a:gd name="T38" fmla="*/ 77 w 245"/>
                <a:gd name="T39" fmla="*/ 130 h 182"/>
                <a:gd name="T40" fmla="*/ 33 w 245"/>
                <a:gd name="T41" fmla="*/ 124 h 182"/>
                <a:gd name="T42" fmla="*/ 30 w 245"/>
                <a:gd name="T43" fmla="*/ 124 h 182"/>
                <a:gd name="T44" fmla="*/ 42 w 245"/>
                <a:gd name="T45" fmla="*/ 108 h 182"/>
                <a:gd name="T46" fmla="*/ 33 w 245"/>
                <a:gd name="T47" fmla="*/ 111 h 182"/>
                <a:gd name="T48" fmla="*/ 12 w 245"/>
                <a:gd name="T49" fmla="*/ 87 h 182"/>
                <a:gd name="T50" fmla="*/ 0 w 245"/>
                <a:gd name="T51" fmla="*/ 87 h 182"/>
                <a:gd name="T52" fmla="*/ 12 w 245"/>
                <a:gd name="T53" fmla="*/ 78 h 182"/>
                <a:gd name="T54" fmla="*/ 37 w 245"/>
                <a:gd name="T55" fmla="*/ 41 h 182"/>
                <a:gd name="T56" fmla="*/ 47 w 245"/>
                <a:gd name="T57" fmla="*/ 9 h 182"/>
                <a:gd name="T58" fmla="*/ 99 w 245"/>
                <a:gd name="T59" fmla="*/ 0 h 182"/>
                <a:gd name="T60" fmla="*/ 144 w 245"/>
                <a:gd name="T61" fmla="*/ 28 h 182"/>
                <a:gd name="T62" fmla="*/ 153 w 245"/>
                <a:gd name="T63" fmla="*/ 28 h 182"/>
                <a:gd name="T64" fmla="*/ 159 w 245"/>
                <a:gd name="T65" fmla="*/ 28 h 182"/>
                <a:gd name="T66" fmla="*/ 174 w 245"/>
                <a:gd name="T67" fmla="*/ 56 h 182"/>
                <a:gd name="T68" fmla="*/ 184 w 245"/>
                <a:gd name="T69" fmla="*/ 60 h 182"/>
                <a:gd name="T70" fmla="*/ 196 w 245"/>
                <a:gd name="T71" fmla="*/ 71 h 182"/>
                <a:gd name="T72" fmla="*/ 207 w 245"/>
                <a:gd name="T73" fmla="*/ 100 h 182"/>
                <a:gd name="T74" fmla="*/ 217 w 245"/>
                <a:gd name="T75" fmla="*/ 120 h 182"/>
                <a:gd name="T76" fmla="*/ 226 w 245"/>
                <a:gd name="T77" fmla="*/ 143 h 182"/>
                <a:gd name="T78" fmla="*/ 229 w 245"/>
                <a:gd name="T79" fmla="*/ 140 h 182"/>
                <a:gd name="T80" fmla="*/ 245 w 245"/>
                <a:gd name="T81" fmla="*/ 180 h 182"/>
                <a:gd name="T82" fmla="*/ 205 w 245"/>
                <a:gd name="T83" fmla="*/ 182 h 182"/>
                <a:gd name="T84" fmla="*/ 174 w 245"/>
                <a:gd name="T85" fmla="*/ 180 h 182"/>
                <a:gd name="T86" fmla="*/ 146 w 245"/>
                <a:gd name="T87" fmla="*/ 171 h 182"/>
                <a:gd name="T88" fmla="*/ 125 w 245"/>
                <a:gd name="T89" fmla="*/ 171 h 182"/>
                <a:gd name="T90" fmla="*/ 125 w 245"/>
                <a:gd name="T91" fmla="*/ 17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" h="182">
                  <a:moveTo>
                    <a:pt x="125" y="171"/>
                  </a:moveTo>
                  <a:lnTo>
                    <a:pt x="92" y="171"/>
                  </a:lnTo>
                  <a:lnTo>
                    <a:pt x="68" y="180"/>
                  </a:lnTo>
                  <a:lnTo>
                    <a:pt x="52" y="180"/>
                  </a:lnTo>
                  <a:lnTo>
                    <a:pt x="30" y="182"/>
                  </a:lnTo>
                  <a:lnTo>
                    <a:pt x="25" y="180"/>
                  </a:lnTo>
                  <a:lnTo>
                    <a:pt x="33" y="171"/>
                  </a:lnTo>
                  <a:lnTo>
                    <a:pt x="42" y="173"/>
                  </a:lnTo>
                  <a:lnTo>
                    <a:pt x="56" y="171"/>
                  </a:lnTo>
                  <a:lnTo>
                    <a:pt x="73" y="173"/>
                  </a:lnTo>
                  <a:lnTo>
                    <a:pt x="77" y="171"/>
                  </a:lnTo>
                  <a:lnTo>
                    <a:pt x="77" y="164"/>
                  </a:lnTo>
                  <a:lnTo>
                    <a:pt x="82" y="162"/>
                  </a:lnTo>
                  <a:lnTo>
                    <a:pt x="77" y="164"/>
                  </a:lnTo>
                  <a:lnTo>
                    <a:pt x="77" y="171"/>
                  </a:lnTo>
                  <a:lnTo>
                    <a:pt x="73" y="173"/>
                  </a:lnTo>
                  <a:lnTo>
                    <a:pt x="61" y="173"/>
                  </a:lnTo>
                  <a:lnTo>
                    <a:pt x="56" y="164"/>
                  </a:lnTo>
                  <a:lnTo>
                    <a:pt x="56" y="171"/>
                  </a:lnTo>
                  <a:lnTo>
                    <a:pt x="42" y="173"/>
                  </a:lnTo>
                  <a:lnTo>
                    <a:pt x="33" y="171"/>
                  </a:lnTo>
                  <a:lnTo>
                    <a:pt x="33" y="164"/>
                  </a:lnTo>
                  <a:lnTo>
                    <a:pt x="30" y="173"/>
                  </a:lnTo>
                  <a:lnTo>
                    <a:pt x="30" y="152"/>
                  </a:lnTo>
                  <a:lnTo>
                    <a:pt x="30" y="149"/>
                  </a:lnTo>
                  <a:lnTo>
                    <a:pt x="64" y="149"/>
                  </a:lnTo>
                  <a:lnTo>
                    <a:pt x="64" y="143"/>
                  </a:lnTo>
                  <a:lnTo>
                    <a:pt x="85" y="140"/>
                  </a:lnTo>
                  <a:lnTo>
                    <a:pt x="95" y="130"/>
                  </a:lnTo>
                  <a:lnTo>
                    <a:pt x="125" y="149"/>
                  </a:lnTo>
                  <a:lnTo>
                    <a:pt x="144" y="143"/>
                  </a:lnTo>
                  <a:lnTo>
                    <a:pt x="146" y="140"/>
                  </a:lnTo>
                  <a:lnTo>
                    <a:pt x="137" y="130"/>
                  </a:lnTo>
                  <a:lnTo>
                    <a:pt x="125" y="140"/>
                  </a:lnTo>
                  <a:lnTo>
                    <a:pt x="116" y="130"/>
                  </a:lnTo>
                  <a:lnTo>
                    <a:pt x="108" y="130"/>
                  </a:lnTo>
                  <a:lnTo>
                    <a:pt x="104" y="124"/>
                  </a:lnTo>
                  <a:lnTo>
                    <a:pt x="95" y="120"/>
                  </a:lnTo>
                  <a:lnTo>
                    <a:pt x="82" y="124"/>
                  </a:lnTo>
                  <a:lnTo>
                    <a:pt x="77" y="130"/>
                  </a:lnTo>
                  <a:lnTo>
                    <a:pt x="33" y="130"/>
                  </a:lnTo>
                  <a:lnTo>
                    <a:pt x="33" y="124"/>
                  </a:lnTo>
                  <a:lnTo>
                    <a:pt x="37" y="118"/>
                  </a:lnTo>
                  <a:lnTo>
                    <a:pt x="30" y="124"/>
                  </a:lnTo>
                  <a:lnTo>
                    <a:pt x="30" y="118"/>
                  </a:lnTo>
                  <a:lnTo>
                    <a:pt x="42" y="108"/>
                  </a:lnTo>
                  <a:lnTo>
                    <a:pt x="37" y="108"/>
                  </a:lnTo>
                  <a:lnTo>
                    <a:pt x="33" y="111"/>
                  </a:lnTo>
                  <a:lnTo>
                    <a:pt x="25" y="111"/>
                  </a:lnTo>
                  <a:lnTo>
                    <a:pt x="12" y="87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2" y="78"/>
                  </a:lnTo>
                  <a:lnTo>
                    <a:pt x="25" y="62"/>
                  </a:lnTo>
                  <a:lnTo>
                    <a:pt x="37" y="41"/>
                  </a:lnTo>
                  <a:lnTo>
                    <a:pt x="37" y="28"/>
                  </a:lnTo>
                  <a:lnTo>
                    <a:pt x="47" y="9"/>
                  </a:lnTo>
                  <a:lnTo>
                    <a:pt x="73" y="9"/>
                  </a:lnTo>
                  <a:lnTo>
                    <a:pt x="99" y="0"/>
                  </a:lnTo>
                  <a:lnTo>
                    <a:pt x="125" y="7"/>
                  </a:lnTo>
                  <a:lnTo>
                    <a:pt x="144" y="28"/>
                  </a:lnTo>
                  <a:lnTo>
                    <a:pt x="146" y="25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8" y="46"/>
                  </a:lnTo>
                  <a:lnTo>
                    <a:pt x="174" y="56"/>
                  </a:lnTo>
                  <a:lnTo>
                    <a:pt x="177" y="56"/>
                  </a:lnTo>
                  <a:lnTo>
                    <a:pt x="184" y="60"/>
                  </a:lnTo>
                  <a:lnTo>
                    <a:pt x="184" y="62"/>
                  </a:lnTo>
                  <a:lnTo>
                    <a:pt x="196" y="71"/>
                  </a:lnTo>
                  <a:lnTo>
                    <a:pt x="207" y="80"/>
                  </a:lnTo>
                  <a:lnTo>
                    <a:pt x="207" y="100"/>
                  </a:lnTo>
                  <a:lnTo>
                    <a:pt x="217" y="108"/>
                  </a:lnTo>
                  <a:lnTo>
                    <a:pt x="217" y="120"/>
                  </a:lnTo>
                  <a:lnTo>
                    <a:pt x="214" y="130"/>
                  </a:lnTo>
                  <a:lnTo>
                    <a:pt x="226" y="143"/>
                  </a:lnTo>
                  <a:lnTo>
                    <a:pt x="226" y="140"/>
                  </a:lnTo>
                  <a:lnTo>
                    <a:pt x="229" y="140"/>
                  </a:lnTo>
                  <a:lnTo>
                    <a:pt x="245" y="155"/>
                  </a:lnTo>
                  <a:lnTo>
                    <a:pt x="245" y="180"/>
                  </a:lnTo>
                  <a:lnTo>
                    <a:pt x="217" y="180"/>
                  </a:lnTo>
                  <a:lnTo>
                    <a:pt x="205" y="182"/>
                  </a:lnTo>
                  <a:lnTo>
                    <a:pt x="184" y="173"/>
                  </a:lnTo>
                  <a:lnTo>
                    <a:pt x="174" y="180"/>
                  </a:lnTo>
                  <a:lnTo>
                    <a:pt x="174" y="171"/>
                  </a:lnTo>
                  <a:lnTo>
                    <a:pt x="146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25" y="17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46">
              <a:extLst>
                <a:ext uri="{FF2B5EF4-FFF2-40B4-BE49-F238E27FC236}">
                  <a16:creationId xmlns:a16="http://schemas.microsoft.com/office/drawing/2014/main" id="{672AFA2D-C1D1-4059-A1A2-D4B44725995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13691" y="4863629"/>
              <a:ext cx="111436" cy="118865"/>
            </a:xfrm>
            <a:custGeom>
              <a:avLst/>
              <a:gdLst>
                <a:gd name="T0" fmla="*/ 92 w 120"/>
                <a:gd name="T1" fmla="*/ 104 h 128"/>
                <a:gd name="T2" fmla="*/ 78 w 120"/>
                <a:gd name="T3" fmla="*/ 116 h 128"/>
                <a:gd name="T4" fmla="*/ 71 w 120"/>
                <a:gd name="T5" fmla="*/ 128 h 128"/>
                <a:gd name="T6" fmla="*/ 54 w 120"/>
                <a:gd name="T7" fmla="*/ 122 h 128"/>
                <a:gd name="T8" fmla="*/ 29 w 120"/>
                <a:gd name="T9" fmla="*/ 107 h 128"/>
                <a:gd name="T10" fmla="*/ 33 w 120"/>
                <a:gd name="T11" fmla="*/ 104 h 128"/>
                <a:gd name="T12" fmla="*/ 42 w 120"/>
                <a:gd name="T13" fmla="*/ 98 h 128"/>
                <a:gd name="T14" fmla="*/ 33 w 120"/>
                <a:gd name="T15" fmla="*/ 104 h 128"/>
                <a:gd name="T16" fmla="*/ 12 w 120"/>
                <a:gd name="T17" fmla="*/ 91 h 128"/>
                <a:gd name="T18" fmla="*/ 17 w 120"/>
                <a:gd name="T19" fmla="*/ 85 h 128"/>
                <a:gd name="T20" fmla="*/ 12 w 120"/>
                <a:gd name="T21" fmla="*/ 72 h 128"/>
                <a:gd name="T22" fmla="*/ 9 w 120"/>
                <a:gd name="T23" fmla="*/ 75 h 128"/>
                <a:gd name="T24" fmla="*/ 0 w 120"/>
                <a:gd name="T25" fmla="*/ 63 h 128"/>
                <a:gd name="T26" fmla="*/ 9 w 120"/>
                <a:gd name="T27" fmla="*/ 66 h 128"/>
                <a:gd name="T28" fmla="*/ 9 w 120"/>
                <a:gd name="T29" fmla="*/ 66 h 128"/>
                <a:gd name="T30" fmla="*/ 17 w 120"/>
                <a:gd name="T31" fmla="*/ 63 h 128"/>
                <a:gd name="T32" fmla="*/ 3 w 120"/>
                <a:gd name="T33" fmla="*/ 63 h 128"/>
                <a:gd name="T34" fmla="*/ 3 w 120"/>
                <a:gd name="T35" fmla="*/ 51 h 128"/>
                <a:gd name="T36" fmla="*/ 9 w 120"/>
                <a:gd name="T37" fmla="*/ 51 h 128"/>
                <a:gd name="T38" fmla="*/ 0 w 120"/>
                <a:gd name="T39" fmla="*/ 41 h 128"/>
                <a:gd name="T40" fmla="*/ 9 w 120"/>
                <a:gd name="T41" fmla="*/ 41 h 128"/>
                <a:gd name="T42" fmla="*/ 12 w 120"/>
                <a:gd name="T43" fmla="*/ 32 h 128"/>
                <a:gd name="T44" fmla="*/ 24 w 120"/>
                <a:gd name="T45" fmla="*/ 28 h 128"/>
                <a:gd name="T46" fmla="*/ 33 w 120"/>
                <a:gd name="T47" fmla="*/ 3 h 128"/>
                <a:gd name="T48" fmla="*/ 42 w 120"/>
                <a:gd name="T49" fmla="*/ 3 h 128"/>
                <a:gd name="T50" fmla="*/ 48 w 120"/>
                <a:gd name="T51" fmla="*/ 10 h 128"/>
                <a:gd name="T52" fmla="*/ 54 w 120"/>
                <a:gd name="T53" fmla="*/ 3 h 128"/>
                <a:gd name="T54" fmla="*/ 54 w 120"/>
                <a:gd name="T55" fmla="*/ 0 h 128"/>
                <a:gd name="T56" fmla="*/ 81 w 120"/>
                <a:gd name="T57" fmla="*/ 0 h 128"/>
                <a:gd name="T58" fmla="*/ 102 w 120"/>
                <a:gd name="T59" fmla="*/ 32 h 128"/>
                <a:gd name="T60" fmla="*/ 99 w 120"/>
                <a:gd name="T61" fmla="*/ 41 h 128"/>
                <a:gd name="T62" fmla="*/ 108 w 120"/>
                <a:gd name="T63" fmla="*/ 41 h 128"/>
                <a:gd name="T64" fmla="*/ 108 w 120"/>
                <a:gd name="T65" fmla="*/ 51 h 128"/>
                <a:gd name="T66" fmla="*/ 111 w 120"/>
                <a:gd name="T67" fmla="*/ 54 h 128"/>
                <a:gd name="T68" fmla="*/ 102 w 120"/>
                <a:gd name="T69" fmla="*/ 72 h 128"/>
                <a:gd name="T70" fmla="*/ 120 w 120"/>
                <a:gd name="T71" fmla="*/ 63 h 128"/>
                <a:gd name="T72" fmla="*/ 114 w 120"/>
                <a:gd name="T73" fmla="*/ 75 h 128"/>
                <a:gd name="T74" fmla="*/ 108 w 120"/>
                <a:gd name="T75" fmla="*/ 81 h 128"/>
                <a:gd name="T76" fmla="*/ 108 w 120"/>
                <a:gd name="T77" fmla="*/ 95 h 128"/>
                <a:gd name="T78" fmla="*/ 92 w 120"/>
                <a:gd name="T79" fmla="*/ 104 h 128"/>
                <a:gd name="T80" fmla="*/ 92 w 120"/>
                <a:gd name="T81" fmla="*/ 104 h 128"/>
                <a:gd name="T82" fmla="*/ 92 w 120"/>
                <a:gd name="T83" fmla="*/ 104 h 128"/>
                <a:gd name="T84" fmla="*/ 92 w 120"/>
                <a:gd name="T85" fmla="*/ 104 h 128"/>
                <a:gd name="T86" fmla="*/ 92 w 120"/>
                <a:gd name="T87" fmla="*/ 104 h 128"/>
                <a:gd name="T88" fmla="*/ 17 w 120"/>
                <a:gd name="T89" fmla="*/ 98 h 128"/>
                <a:gd name="T90" fmla="*/ 29 w 120"/>
                <a:gd name="T91" fmla="*/ 98 h 128"/>
                <a:gd name="T92" fmla="*/ 29 w 120"/>
                <a:gd name="T93" fmla="*/ 104 h 128"/>
                <a:gd name="T94" fmla="*/ 29 w 120"/>
                <a:gd name="T95" fmla="*/ 107 h 128"/>
                <a:gd name="T96" fmla="*/ 12 w 120"/>
                <a:gd name="T97" fmla="*/ 104 h 128"/>
                <a:gd name="T98" fmla="*/ 17 w 120"/>
                <a:gd name="T99" fmla="*/ 98 h 128"/>
                <a:gd name="T100" fmla="*/ 17 w 120"/>
                <a:gd name="T101" fmla="*/ 98 h 128"/>
                <a:gd name="T102" fmla="*/ 17 w 120"/>
                <a:gd name="T103" fmla="*/ 98 h 128"/>
                <a:gd name="T104" fmla="*/ 17 w 120"/>
                <a:gd name="T105" fmla="*/ 98 h 128"/>
                <a:gd name="T106" fmla="*/ 17 w 120"/>
                <a:gd name="T10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" h="128">
                  <a:moveTo>
                    <a:pt x="92" y="104"/>
                  </a:moveTo>
                  <a:lnTo>
                    <a:pt x="78" y="116"/>
                  </a:lnTo>
                  <a:lnTo>
                    <a:pt x="71" y="128"/>
                  </a:lnTo>
                  <a:lnTo>
                    <a:pt x="54" y="122"/>
                  </a:lnTo>
                  <a:lnTo>
                    <a:pt x="29" y="107"/>
                  </a:lnTo>
                  <a:lnTo>
                    <a:pt x="33" y="104"/>
                  </a:lnTo>
                  <a:lnTo>
                    <a:pt x="42" y="98"/>
                  </a:lnTo>
                  <a:lnTo>
                    <a:pt x="33" y="104"/>
                  </a:lnTo>
                  <a:lnTo>
                    <a:pt x="12" y="91"/>
                  </a:lnTo>
                  <a:lnTo>
                    <a:pt x="17" y="85"/>
                  </a:lnTo>
                  <a:lnTo>
                    <a:pt x="12" y="72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7" y="63"/>
                  </a:lnTo>
                  <a:lnTo>
                    <a:pt x="3" y="63"/>
                  </a:lnTo>
                  <a:lnTo>
                    <a:pt x="3" y="51"/>
                  </a:lnTo>
                  <a:lnTo>
                    <a:pt x="9" y="51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12" y="32"/>
                  </a:lnTo>
                  <a:lnTo>
                    <a:pt x="24" y="28"/>
                  </a:lnTo>
                  <a:lnTo>
                    <a:pt x="33" y="3"/>
                  </a:lnTo>
                  <a:lnTo>
                    <a:pt x="42" y="3"/>
                  </a:lnTo>
                  <a:lnTo>
                    <a:pt x="48" y="1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102" y="32"/>
                  </a:lnTo>
                  <a:lnTo>
                    <a:pt x="99" y="41"/>
                  </a:lnTo>
                  <a:lnTo>
                    <a:pt x="108" y="41"/>
                  </a:lnTo>
                  <a:lnTo>
                    <a:pt x="108" y="51"/>
                  </a:lnTo>
                  <a:lnTo>
                    <a:pt x="111" y="54"/>
                  </a:lnTo>
                  <a:lnTo>
                    <a:pt x="102" y="72"/>
                  </a:lnTo>
                  <a:lnTo>
                    <a:pt x="120" y="63"/>
                  </a:lnTo>
                  <a:lnTo>
                    <a:pt x="114" y="75"/>
                  </a:lnTo>
                  <a:lnTo>
                    <a:pt x="108" y="81"/>
                  </a:lnTo>
                  <a:lnTo>
                    <a:pt x="108" y="95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close/>
                  <a:moveTo>
                    <a:pt x="17" y="98"/>
                  </a:moveTo>
                  <a:lnTo>
                    <a:pt x="29" y="98"/>
                  </a:lnTo>
                  <a:lnTo>
                    <a:pt x="29" y="104"/>
                  </a:lnTo>
                  <a:lnTo>
                    <a:pt x="29" y="107"/>
                  </a:lnTo>
                  <a:lnTo>
                    <a:pt x="12" y="104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2DF39FC3-D1A8-4A78-BC93-F3D69330B82E}"/>
                </a:ext>
              </a:extLst>
            </p:cNvPr>
            <p:cNvSpPr>
              <a:spLocks/>
            </p:cNvSpPr>
            <p:nvPr/>
          </p:nvSpPr>
          <p:spPr bwMode="gray">
            <a:xfrm>
              <a:off x="7695398" y="4788410"/>
              <a:ext cx="377954" cy="516321"/>
            </a:xfrm>
            <a:custGeom>
              <a:avLst/>
              <a:gdLst>
                <a:gd name="T0" fmla="*/ 73 w 407"/>
                <a:gd name="T1" fmla="*/ 311 h 556"/>
                <a:gd name="T2" fmla="*/ 103 w 407"/>
                <a:gd name="T3" fmla="*/ 289 h 556"/>
                <a:gd name="T4" fmla="*/ 155 w 407"/>
                <a:gd name="T5" fmla="*/ 289 h 556"/>
                <a:gd name="T6" fmla="*/ 234 w 407"/>
                <a:gd name="T7" fmla="*/ 166 h 556"/>
                <a:gd name="T8" fmla="*/ 103 w 407"/>
                <a:gd name="T9" fmla="*/ 109 h 556"/>
                <a:gd name="T10" fmla="*/ 85 w 407"/>
                <a:gd name="T11" fmla="*/ 85 h 556"/>
                <a:gd name="T12" fmla="*/ 73 w 407"/>
                <a:gd name="T13" fmla="*/ 72 h 556"/>
                <a:gd name="T14" fmla="*/ 73 w 407"/>
                <a:gd name="T15" fmla="*/ 41 h 556"/>
                <a:gd name="T16" fmla="*/ 94 w 407"/>
                <a:gd name="T17" fmla="*/ 28 h 556"/>
                <a:gd name="T18" fmla="*/ 131 w 407"/>
                <a:gd name="T19" fmla="*/ 63 h 556"/>
                <a:gd name="T20" fmla="*/ 186 w 407"/>
                <a:gd name="T21" fmla="*/ 48 h 556"/>
                <a:gd name="T22" fmla="*/ 252 w 407"/>
                <a:gd name="T23" fmla="*/ 37 h 556"/>
                <a:gd name="T24" fmla="*/ 282 w 407"/>
                <a:gd name="T25" fmla="*/ 37 h 556"/>
                <a:gd name="T26" fmla="*/ 313 w 407"/>
                <a:gd name="T27" fmla="*/ 32 h 556"/>
                <a:gd name="T28" fmla="*/ 337 w 407"/>
                <a:gd name="T29" fmla="*/ 23 h 556"/>
                <a:gd name="T30" fmla="*/ 367 w 407"/>
                <a:gd name="T31" fmla="*/ 16 h 556"/>
                <a:gd name="T32" fmla="*/ 386 w 407"/>
                <a:gd name="T33" fmla="*/ 0 h 556"/>
                <a:gd name="T34" fmla="*/ 395 w 407"/>
                <a:gd name="T35" fmla="*/ 28 h 556"/>
                <a:gd name="T36" fmla="*/ 398 w 407"/>
                <a:gd name="T37" fmla="*/ 37 h 556"/>
                <a:gd name="T38" fmla="*/ 395 w 407"/>
                <a:gd name="T39" fmla="*/ 63 h 556"/>
                <a:gd name="T40" fmla="*/ 398 w 407"/>
                <a:gd name="T41" fmla="*/ 60 h 556"/>
                <a:gd name="T42" fmla="*/ 407 w 407"/>
                <a:gd name="T43" fmla="*/ 69 h 556"/>
                <a:gd name="T44" fmla="*/ 388 w 407"/>
                <a:gd name="T45" fmla="*/ 69 h 556"/>
                <a:gd name="T46" fmla="*/ 367 w 407"/>
                <a:gd name="T47" fmla="*/ 131 h 556"/>
                <a:gd name="T48" fmla="*/ 346 w 407"/>
                <a:gd name="T49" fmla="*/ 166 h 556"/>
                <a:gd name="T50" fmla="*/ 319 w 407"/>
                <a:gd name="T51" fmla="*/ 214 h 556"/>
                <a:gd name="T52" fmla="*/ 273 w 407"/>
                <a:gd name="T53" fmla="*/ 307 h 556"/>
                <a:gd name="T54" fmla="*/ 136 w 407"/>
                <a:gd name="T55" fmla="*/ 422 h 556"/>
                <a:gd name="T56" fmla="*/ 40 w 407"/>
                <a:gd name="T57" fmla="*/ 525 h 556"/>
                <a:gd name="T58" fmla="*/ 0 w 407"/>
                <a:gd name="T59" fmla="*/ 525 h 556"/>
                <a:gd name="T60" fmla="*/ 12 w 407"/>
                <a:gd name="T61" fmla="*/ 360 h 556"/>
                <a:gd name="T62" fmla="*/ 40 w 407"/>
                <a:gd name="T63" fmla="*/ 320 h 556"/>
                <a:gd name="T64" fmla="*/ 40 w 407"/>
                <a:gd name="T65" fmla="*/ 320 h 556"/>
                <a:gd name="T66" fmla="*/ 40 w 407"/>
                <a:gd name="T67" fmla="*/ 32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56">
                  <a:moveTo>
                    <a:pt x="40" y="320"/>
                  </a:moveTo>
                  <a:lnTo>
                    <a:pt x="73" y="311"/>
                  </a:lnTo>
                  <a:lnTo>
                    <a:pt x="82" y="298"/>
                  </a:lnTo>
                  <a:lnTo>
                    <a:pt x="103" y="289"/>
                  </a:lnTo>
                  <a:lnTo>
                    <a:pt x="115" y="286"/>
                  </a:lnTo>
                  <a:lnTo>
                    <a:pt x="155" y="289"/>
                  </a:lnTo>
                  <a:lnTo>
                    <a:pt x="273" y="166"/>
                  </a:lnTo>
                  <a:lnTo>
                    <a:pt x="234" y="166"/>
                  </a:lnTo>
                  <a:lnTo>
                    <a:pt x="115" y="125"/>
                  </a:lnTo>
                  <a:lnTo>
                    <a:pt x="103" y="109"/>
                  </a:lnTo>
                  <a:lnTo>
                    <a:pt x="94" y="109"/>
                  </a:lnTo>
                  <a:lnTo>
                    <a:pt x="85" y="85"/>
                  </a:lnTo>
                  <a:lnTo>
                    <a:pt x="82" y="85"/>
                  </a:lnTo>
                  <a:lnTo>
                    <a:pt x="73" y="72"/>
                  </a:lnTo>
                  <a:lnTo>
                    <a:pt x="63" y="60"/>
                  </a:lnTo>
                  <a:lnTo>
                    <a:pt x="73" y="41"/>
                  </a:lnTo>
                  <a:lnTo>
                    <a:pt x="85" y="23"/>
                  </a:lnTo>
                  <a:lnTo>
                    <a:pt x="94" y="28"/>
                  </a:lnTo>
                  <a:lnTo>
                    <a:pt x="106" y="50"/>
                  </a:lnTo>
                  <a:lnTo>
                    <a:pt x="131" y="63"/>
                  </a:lnTo>
                  <a:lnTo>
                    <a:pt x="153" y="69"/>
                  </a:lnTo>
                  <a:lnTo>
                    <a:pt x="186" y="48"/>
                  </a:lnTo>
                  <a:lnTo>
                    <a:pt x="212" y="53"/>
                  </a:lnTo>
                  <a:lnTo>
                    <a:pt x="252" y="37"/>
                  </a:lnTo>
                  <a:lnTo>
                    <a:pt x="264" y="37"/>
                  </a:lnTo>
                  <a:lnTo>
                    <a:pt x="282" y="37"/>
                  </a:lnTo>
                  <a:lnTo>
                    <a:pt x="294" y="28"/>
                  </a:lnTo>
                  <a:lnTo>
                    <a:pt x="313" y="32"/>
                  </a:lnTo>
                  <a:lnTo>
                    <a:pt x="327" y="28"/>
                  </a:lnTo>
                  <a:lnTo>
                    <a:pt x="337" y="23"/>
                  </a:lnTo>
                  <a:lnTo>
                    <a:pt x="355" y="23"/>
                  </a:lnTo>
                  <a:lnTo>
                    <a:pt x="367" y="16"/>
                  </a:lnTo>
                  <a:lnTo>
                    <a:pt x="377" y="7"/>
                  </a:lnTo>
                  <a:lnTo>
                    <a:pt x="386" y="0"/>
                  </a:lnTo>
                  <a:lnTo>
                    <a:pt x="404" y="7"/>
                  </a:lnTo>
                  <a:lnTo>
                    <a:pt x="395" y="28"/>
                  </a:lnTo>
                  <a:lnTo>
                    <a:pt x="395" y="32"/>
                  </a:lnTo>
                  <a:lnTo>
                    <a:pt x="398" y="37"/>
                  </a:lnTo>
                  <a:lnTo>
                    <a:pt x="398" y="60"/>
                  </a:lnTo>
                  <a:lnTo>
                    <a:pt x="395" y="63"/>
                  </a:lnTo>
                  <a:lnTo>
                    <a:pt x="398" y="63"/>
                  </a:lnTo>
                  <a:lnTo>
                    <a:pt x="398" y="60"/>
                  </a:lnTo>
                  <a:lnTo>
                    <a:pt x="407" y="63"/>
                  </a:lnTo>
                  <a:lnTo>
                    <a:pt x="407" y="69"/>
                  </a:lnTo>
                  <a:lnTo>
                    <a:pt x="404" y="63"/>
                  </a:lnTo>
                  <a:lnTo>
                    <a:pt x="388" y="69"/>
                  </a:lnTo>
                  <a:lnTo>
                    <a:pt x="386" y="109"/>
                  </a:lnTo>
                  <a:lnTo>
                    <a:pt x="367" y="131"/>
                  </a:lnTo>
                  <a:lnTo>
                    <a:pt x="358" y="156"/>
                  </a:lnTo>
                  <a:lnTo>
                    <a:pt x="346" y="166"/>
                  </a:lnTo>
                  <a:lnTo>
                    <a:pt x="344" y="184"/>
                  </a:lnTo>
                  <a:lnTo>
                    <a:pt x="319" y="214"/>
                  </a:lnTo>
                  <a:lnTo>
                    <a:pt x="315" y="240"/>
                  </a:lnTo>
                  <a:lnTo>
                    <a:pt x="273" y="307"/>
                  </a:lnTo>
                  <a:lnTo>
                    <a:pt x="195" y="392"/>
                  </a:lnTo>
                  <a:lnTo>
                    <a:pt x="136" y="422"/>
                  </a:lnTo>
                  <a:lnTo>
                    <a:pt x="94" y="463"/>
                  </a:lnTo>
                  <a:lnTo>
                    <a:pt x="40" y="525"/>
                  </a:lnTo>
                  <a:lnTo>
                    <a:pt x="21" y="556"/>
                  </a:lnTo>
                  <a:lnTo>
                    <a:pt x="0" y="525"/>
                  </a:lnTo>
                  <a:lnTo>
                    <a:pt x="0" y="373"/>
                  </a:lnTo>
                  <a:lnTo>
                    <a:pt x="12" y="360"/>
                  </a:lnTo>
                  <a:lnTo>
                    <a:pt x="33" y="327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id="{03EE09C5-CF6C-4212-A77C-4E466FFD635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3795" y="4822769"/>
              <a:ext cx="72434" cy="186655"/>
            </a:xfrm>
            <a:custGeom>
              <a:avLst/>
              <a:gdLst>
                <a:gd name="T0" fmla="*/ 72 w 78"/>
                <a:gd name="T1" fmla="*/ 145 h 201"/>
                <a:gd name="T2" fmla="*/ 72 w 78"/>
                <a:gd name="T3" fmla="*/ 166 h 201"/>
                <a:gd name="T4" fmla="*/ 69 w 78"/>
                <a:gd name="T5" fmla="*/ 166 h 201"/>
                <a:gd name="T6" fmla="*/ 69 w 78"/>
                <a:gd name="T7" fmla="*/ 180 h 201"/>
                <a:gd name="T8" fmla="*/ 78 w 78"/>
                <a:gd name="T9" fmla="*/ 195 h 201"/>
                <a:gd name="T10" fmla="*/ 72 w 78"/>
                <a:gd name="T11" fmla="*/ 198 h 201"/>
                <a:gd name="T12" fmla="*/ 53 w 78"/>
                <a:gd name="T13" fmla="*/ 201 h 201"/>
                <a:gd name="T14" fmla="*/ 46 w 78"/>
                <a:gd name="T15" fmla="*/ 195 h 201"/>
                <a:gd name="T16" fmla="*/ 37 w 78"/>
                <a:gd name="T17" fmla="*/ 189 h 201"/>
                <a:gd name="T18" fmla="*/ 28 w 78"/>
                <a:gd name="T19" fmla="*/ 166 h 201"/>
                <a:gd name="T20" fmla="*/ 32 w 78"/>
                <a:gd name="T21" fmla="*/ 166 h 201"/>
                <a:gd name="T22" fmla="*/ 32 w 78"/>
                <a:gd name="T23" fmla="*/ 154 h 201"/>
                <a:gd name="T24" fmla="*/ 28 w 78"/>
                <a:gd name="T25" fmla="*/ 148 h 201"/>
                <a:gd name="T26" fmla="*/ 28 w 78"/>
                <a:gd name="T27" fmla="*/ 145 h 201"/>
                <a:gd name="T28" fmla="*/ 28 w 78"/>
                <a:gd name="T29" fmla="*/ 136 h 201"/>
                <a:gd name="T30" fmla="*/ 32 w 78"/>
                <a:gd name="T31" fmla="*/ 117 h 201"/>
                <a:gd name="T32" fmla="*/ 37 w 78"/>
                <a:gd name="T33" fmla="*/ 114 h 201"/>
                <a:gd name="T34" fmla="*/ 18 w 78"/>
                <a:gd name="T35" fmla="*/ 95 h 201"/>
                <a:gd name="T36" fmla="*/ 28 w 78"/>
                <a:gd name="T37" fmla="*/ 92 h 201"/>
                <a:gd name="T38" fmla="*/ 22 w 78"/>
                <a:gd name="T39" fmla="*/ 83 h 201"/>
                <a:gd name="T40" fmla="*/ 28 w 78"/>
                <a:gd name="T41" fmla="*/ 71 h 201"/>
                <a:gd name="T42" fmla="*/ 22 w 78"/>
                <a:gd name="T43" fmla="*/ 65 h 201"/>
                <a:gd name="T44" fmla="*/ 16 w 78"/>
                <a:gd name="T45" fmla="*/ 65 h 201"/>
                <a:gd name="T46" fmla="*/ 22 w 78"/>
                <a:gd name="T47" fmla="*/ 42 h 201"/>
                <a:gd name="T48" fmla="*/ 18 w 78"/>
                <a:gd name="T49" fmla="*/ 33 h 201"/>
                <a:gd name="T50" fmla="*/ 18 w 78"/>
                <a:gd name="T51" fmla="*/ 30 h 201"/>
                <a:gd name="T52" fmla="*/ 0 w 78"/>
                <a:gd name="T53" fmla="*/ 14 h 201"/>
                <a:gd name="T54" fmla="*/ 6 w 78"/>
                <a:gd name="T55" fmla="*/ 3 h 201"/>
                <a:gd name="T56" fmla="*/ 0 w 78"/>
                <a:gd name="T57" fmla="*/ 0 h 201"/>
                <a:gd name="T58" fmla="*/ 28 w 78"/>
                <a:gd name="T59" fmla="*/ 3 h 201"/>
                <a:gd name="T60" fmla="*/ 28 w 78"/>
                <a:gd name="T61" fmla="*/ 9 h 201"/>
                <a:gd name="T62" fmla="*/ 41 w 78"/>
                <a:gd name="T63" fmla="*/ 3 h 201"/>
                <a:gd name="T64" fmla="*/ 37 w 78"/>
                <a:gd name="T65" fmla="*/ 30 h 201"/>
                <a:gd name="T66" fmla="*/ 59 w 78"/>
                <a:gd name="T67" fmla="*/ 42 h 201"/>
                <a:gd name="T68" fmla="*/ 59 w 78"/>
                <a:gd name="T69" fmla="*/ 65 h 201"/>
                <a:gd name="T70" fmla="*/ 72 w 78"/>
                <a:gd name="T71" fmla="*/ 83 h 201"/>
                <a:gd name="T72" fmla="*/ 72 w 78"/>
                <a:gd name="T73" fmla="*/ 145 h 201"/>
                <a:gd name="T74" fmla="*/ 72 w 78"/>
                <a:gd name="T75" fmla="*/ 145 h 201"/>
                <a:gd name="T76" fmla="*/ 72 w 78"/>
                <a:gd name="T77" fmla="*/ 145 h 201"/>
                <a:gd name="T78" fmla="*/ 72 w 78"/>
                <a:gd name="T79" fmla="*/ 145 h 201"/>
                <a:gd name="T80" fmla="*/ 72 w 78"/>
                <a:gd name="T81" fmla="*/ 14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201">
                  <a:moveTo>
                    <a:pt x="72" y="145"/>
                  </a:moveTo>
                  <a:lnTo>
                    <a:pt x="72" y="166"/>
                  </a:lnTo>
                  <a:lnTo>
                    <a:pt x="69" y="166"/>
                  </a:lnTo>
                  <a:lnTo>
                    <a:pt x="69" y="180"/>
                  </a:lnTo>
                  <a:lnTo>
                    <a:pt x="78" y="195"/>
                  </a:lnTo>
                  <a:lnTo>
                    <a:pt x="72" y="198"/>
                  </a:lnTo>
                  <a:lnTo>
                    <a:pt x="53" y="201"/>
                  </a:lnTo>
                  <a:lnTo>
                    <a:pt x="46" y="195"/>
                  </a:lnTo>
                  <a:lnTo>
                    <a:pt x="37" y="189"/>
                  </a:lnTo>
                  <a:lnTo>
                    <a:pt x="28" y="166"/>
                  </a:lnTo>
                  <a:lnTo>
                    <a:pt x="32" y="166"/>
                  </a:lnTo>
                  <a:lnTo>
                    <a:pt x="32" y="154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36"/>
                  </a:lnTo>
                  <a:lnTo>
                    <a:pt x="32" y="117"/>
                  </a:lnTo>
                  <a:lnTo>
                    <a:pt x="37" y="114"/>
                  </a:lnTo>
                  <a:lnTo>
                    <a:pt x="18" y="95"/>
                  </a:lnTo>
                  <a:lnTo>
                    <a:pt x="28" y="92"/>
                  </a:lnTo>
                  <a:lnTo>
                    <a:pt x="22" y="83"/>
                  </a:lnTo>
                  <a:lnTo>
                    <a:pt x="28" y="71"/>
                  </a:lnTo>
                  <a:lnTo>
                    <a:pt x="22" y="65"/>
                  </a:lnTo>
                  <a:lnTo>
                    <a:pt x="16" y="65"/>
                  </a:lnTo>
                  <a:lnTo>
                    <a:pt x="22" y="42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0" y="14"/>
                  </a:lnTo>
                  <a:lnTo>
                    <a:pt x="6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28" y="9"/>
                  </a:lnTo>
                  <a:lnTo>
                    <a:pt x="41" y="3"/>
                  </a:lnTo>
                  <a:lnTo>
                    <a:pt x="37" y="30"/>
                  </a:lnTo>
                  <a:lnTo>
                    <a:pt x="59" y="42"/>
                  </a:lnTo>
                  <a:lnTo>
                    <a:pt x="59" y="65"/>
                  </a:lnTo>
                  <a:lnTo>
                    <a:pt x="72" y="83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2" y="14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08FF60F4-A12F-4F85-A92F-7BA66122B25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72386" y="3776199"/>
              <a:ext cx="147653" cy="298091"/>
            </a:xfrm>
            <a:custGeom>
              <a:avLst/>
              <a:gdLst>
                <a:gd name="T0" fmla="*/ 13 w 159"/>
                <a:gd name="T1" fmla="*/ 140 h 321"/>
                <a:gd name="T2" fmla="*/ 31 w 159"/>
                <a:gd name="T3" fmla="*/ 124 h 321"/>
                <a:gd name="T4" fmla="*/ 33 w 159"/>
                <a:gd name="T5" fmla="*/ 87 h 321"/>
                <a:gd name="T6" fmla="*/ 31 w 159"/>
                <a:gd name="T7" fmla="*/ 65 h 321"/>
                <a:gd name="T8" fmla="*/ 25 w 159"/>
                <a:gd name="T9" fmla="*/ 35 h 321"/>
                <a:gd name="T10" fmla="*/ 42 w 159"/>
                <a:gd name="T11" fmla="*/ 15 h 321"/>
                <a:gd name="T12" fmla="*/ 94 w 159"/>
                <a:gd name="T13" fmla="*/ 0 h 321"/>
                <a:gd name="T14" fmla="*/ 90 w 159"/>
                <a:gd name="T15" fmla="*/ 10 h 321"/>
                <a:gd name="T16" fmla="*/ 94 w 159"/>
                <a:gd name="T17" fmla="*/ 3 h 321"/>
                <a:gd name="T18" fmla="*/ 108 w 159"/>
                <a:gd name="T19" fmla="*/ 3 h 321"/>
                <a:gd name="T20" fmla="*/ 108 w 159"/>
                <a:gd name="T21" fmla="*/ 10 h 321"/>
                <a:gd name="T22" fmla="*/ 111 w 159"/>
                <a:gd name="T23" fmla="*/ 21 h 321"/>
                <a:gd name="T24" fmla="*/ 111 w 159"/>
                <a:gd name="T25" fmla="*/ 24 h 321"/>
                <a:gd name="T26" fmla="*/ 141 w 159"/>
                <a:gd name="T27" fmla="*/ 15 h 321"/>
                <a:gd name="T28" fmla="*/ 120 w 159"/>
                <a:gd name="T29" fmla="*/ 44 h 321"/>
                <a:gd name="T30" fmla="*/ 123 w 159"/>
                <a:gd name="T31" fmla="*/ 72 h 321"/>
                <a:gd name="T32" fmla="*/ 139 w 159"/>
                <a:gd name="T33" fmla="*/ 87 h 321"/>
                <a:gd name="T34" fmla="*/ 130 w 159"/>
                <a:gd name="T35" fmla="*/ 117 h 321"/>
                <a:gd name="T36" fmla="*/ 99 w 159"/>
                <a:gd name="T37" fmla="*/ 140 h 321"/>
                <a:gd name="T38" fmla="*/ 111 w 159"/>
                <a:gd name="T39" fmla="*/ 166 h 321"/>
                <a:gd name="T40" fmla="*/ 123 w 159"/>
                <a:gd name="T41" fmla="*/ 166 h 321"/>
                <a:gd name="T42" fmla="*/ 130 w 159"/>
                <a:gd name="T43" fmla="*/ 177 h 321"/>
                <a:gd name="T44" fmla="*/ 132 w 159"/>
                <a:gd name="T45" fmla="*/ 168 h 321"/>
                <a:gd name="T46" fmla="*/ 144 w 159"/>
                <a:gd name="T47" fmla="*/ 186 h 321"/>
                <a:gd name="T48" fmla="*/ 153 w 159"/>
                <a:gd name="T49" fmla="*/ 211 h 321"/>
                <a:gd name="T50" fmla="*/ 132 w 159"/>
                <a:gd name="T51" fmla="*/ 234 h 321"/>
                <a:gd name="T52" fmla="*/ 111 w 159"/>
                <a:gd name="T53" fmla="*/ 259 h 321"/>
                <a:gd name="T54" fmla="*/ 111 w 159"/>
                <a:gd name="T55" fmla="*/ 290 h 321"/>
                <a:gd name="T56" fmla="*/ 94 w 159"/>
                <a:gd name="T57" fmla="*/ 314 h 321"/>
                <a:gd name="T58" fmla="*/ 61 w 159"/>
                <a:gd name="T59" fmla="*/ 240 h 321"/>
                <a:gd name="T60" fmla="*/ 33 w 159"/>
                <a:gd name="T61" fmla="*/ 202 h 321"/>
                <a:gd name="T62" fmla="*/ 9 w 159"/>
                <a:gd name="T63" fmla="*/ 186 h 321"/>
                <a:gd name="T64" fmla="*/ 0 w 159"/>
                <a:gd name="T65" fmla="*/ 147 h 321"/>
                <a:gd name="T66" fmla="*/ 0 w 159"/>
                <a:gd name="T67" fmla="*/ 147 h 321"/>
                <a:gd name="T68" fmla="*/ 0 w 159"/>
                <a:gd name="T69" fmla="*/ 147 h 321"/>
                <a:gd name="T70" fmla="*/ 144 w 159"/>
                <a:gd name="T71" fmla="*/ 115 h 321"/>
                <a:gd name="T72" fmla="*/ 141 w 159"/>
                <a:gd name="T73" fmla="*/ 117 h 321"/>
                <a:gd name="T74" fmla="*/ 141 w 159"/>
                <a:gd name="T75" fmla="*/ 117 h 321"/>
                <a:gd name="T76" fmla="*/ 141 w 159"/>
                <a:gd name="T77" fmla="*/ 117 h 321"/>
                <a:gd name="T78" fmla="*/ 130 w 159"/>
                <a:gd name="T79" fmla="*/ 166 h 321"/>
                <a:gd name="T80" fmla="*/ 130 w 159"/>
                <a:gd name="T81" fmla="*/ 156 h 321"/>
                <a:gd name="T82" fmla="*/ 132 w 159"/>
                <a:gd name="T83" fmla="*/ 168 h 321"/>
                <a:gd name="T84" fmla="*/ 132 w 159"/>
                <a:gd name="T85" fmla="*/ 168 h 321"/>
                <a:gd name="T86" fmla="*/ 132 w 159"/>
                <a:gd name="T87" fmla="*/ 16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21">
                  <a:moveTo>
                    <a:pt x="0" y="147"/>
                  </a:moveTo>
                  <a:lnTo>
                    <a:pt x="13" y="140"/>
                  </a:lnTo>
                  <a:lnTo>
                    <a:pt x="13" y="134"/>
                  </a:lnTo>
                  <a:lnTo>
                    <a:pt x="31" y="124"/>
                  </a:lnTo>
                  <a:lnTo>
                    <a:pt x="33" y="97"/>
                  </a:lnTo>
                  <a:lnTo>
                    <a:pt x="33" y="87"/>
                  </a:lnTo>
                  <a:lnTo>
                    <a:pt x="33" y="74"/>
                  </a:lnTo>
                  <a:lnTo>
                    <a:pt x="31" y="65"/>
                  </a:lnTo>
                  <a:lnTo>
                    <a:pt x="33" y="40"/>
                  </a:lnTo>
                  <a:lnTo>
                    <a:pt x="25" y="35"/>
                  </a:lnTo>
                  <a:lnTo>
                    <a:pt x="49" y="21"/>
                  </a:lnTo>
                  <a:lnTo>
                    <a:pt x="42" y="15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90" y="3"/>
                  </a:lnTo>
                  <a:lnTo>
                    <a:pt x="90" y="10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9" y="0"/>
                  </a:lnTo>
                  <a:lnTo>
                    <a:pt x="108" y="3"/>
                  </a:lnTo>
                  <a:lnTo>
                    <a:pt x="102" y="10"/>
                  </a:lnTo>
                  <a:lnTo>
                    <a:pt x="108" y="10"/>
                  </a:lnTo>
                  <a:lnTo>
                    <a:pt x="108" y="12"/>
                  </a:lnTo>
                  <a:lnTo>
                    <a:pt x="111" y="21"/>
                  </a:lnTo>
                  <a:lnTo>
                    <a:pt x="108" y="21"/>
                  </a:lnTo>
                  <a:lnTo>
                    <a:pt x="111" y="24"/>
                  </a:lnTo>
                  <a:lnTo>
                    <a:pt x="139" y="10"/>
                  </a:lnTo>
                  <a:lnTo>
                    <a:pt x="141" y="15"/>
                  </a:lnTo>
                  <a:lnTo>
                    <a:pt x="130" y="40"/>
                  </a:lnTo>
                  <a:lnTo>
                    <a:pt x="120" y="44"/>
                  </a:lnTo>
                  <a:lnTo>
                    <a:pt x="113" y="53"/>
                  </a:lnTo>
                  <a:lnTo>
                    <a:pt x="123" y="72"/>
                  </a:lnTo>
                  <a:lnTo>
                    <a:pt x="139" y="74"/>
                  </a:lnTo>
                  <a:lnTo>
                    <a:pt x="139" y="87"/>
                  </a:lnTo>
                  <a:lnTo>
                    <a:pt x="141" y="97"/>
                  </a:lnTo>
                  <a:lnTo>
                    <a:pt x="130" y="117"/>
                  </a:lnTo>
                  <a:lnTo>
                    <a:pt x="102" y="138"/>
                  </a:lnTo>
                  <a:lnTo>
                    <a:pt x="99" y="140"/>
                  </a:lnTo>
                  <a:lnTo>
                    <a:pt x="102" y="156"/>
                  </a:lnTo>
                  <a:lnTo>
                    <a:pt x="111" y="166"/>
                  </a:lnTo>
                  <a:lnTo>
                    <a:pt x="113" y="168"/>
                  </a:lnTo>
                  <a:lnTo>
                    <a:pt x="123" y="166"/>
                  </a:lnTo>
                  <a:lnTo>
                    <a:pt x="123" y="172"/>
                  </a:lnTo>
                  <a:lnTo>
                    <a:pt x="130" y="177"/>
                  </a:lnTo>
                  <a:lnTo>
                    <a:pt x="132" y="172"/>
                  </a:lnTo>
                  <a:lnTo>
                    <a:pt x="132" y="168"/>
                  </a:lnTo>
                  <a:lnTo>
                    <a:pt x="139" y="168"/>
                  </a:lnTo>
                  <a:lnTo>
                    <a:pt x="144" y="186"/>
                  </a:lnTo>
                  <a:lnTo>
                    <a:pt x="159" y="190"/>
                  </a:lnTo>
                  <a:lnTo>
                    <a:pt x="153" y="211"/>
                  </a:lnTo>
                  <a:lnTo>
                    <a:pt x="159" y="221"/>
                  </a:lnTo>
                  <a:lnTo>
                    <a:pt x="132" y="234"/>
                  </a:lnTo>
                  <a:lnTo>
                    <a:pt x="113" y="252"/>
                  </a:lnTo>
                  <a:lnTo>
                    <a:pt x="111" y="259"/>
                  </a:lnTo>
                  <a:lnTo>
                    <a:pt x="102" y="265"/>
                  </a:lnTo>
                  <a:lnTo>
                    <a:pt x="111" y="290"/>
                  </a:lnTo>
                  <a:lnTo>
                    <a:pt x="108" y="296"/>
                  </a:lnTo>
                  <a:lnTo>
                    <a:pt x="94" y="314"/>
                  </a:lnTo>
                  <a:lnTo>
                    <a:pt x="82" y="321"/>
                  </a:lnTo>
                  <a:lnTo>
                    <a:pt x="61" y="240"/>
                  </a:lnTo>
                  <a:lnTo>
                    <a:pt x="33" y="218"/>
                  </a:lnTo>
                  <a:lnTo>
                    <a:pt x="33" y="202"/>
                  </a:lnTo>
                  <a:lnTo>
                    <a:pt x="25" y="190"/>
                  </a:lnTo>
                  <a:lnTo>
                    <a:pt x="9" y="186"/>
                  </a:lnTo>
                  <a:lnTo>
                    <a:pt x="0" y="15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close/>
                  <a:moveTo>
                    <a:pt x="141" y="117"/>
                  </a:moveTo>
                  <a:lnTo>
                    <a:pt x="144" y="115"/>
                  </a:lnTo>
                  <a:lnTo>
                    <a:pt x="151" y="115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1" y="117"/>
                  </a:lnTo>
                  <a:close/>
                  <a:moveTo>
                    <a:pt x="132" y="168"/>
                  </a:moveTo>
                  <a:lnTo>
                    <a:pt x="130" y="166"/>
                  </a:lnTo>
                  <a:lnTo>
                    <a:pt x="130" y="166"/>
                  </a:lnTo>
                  <a:lnTo>
                    <a:pt x="130" y="156"/>
                  </a:lnTo>
                  <a:lnTo>
                    <a:pt x="139" y="159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C82F8E1A-5FAC-4C57-8BE8-508F289B1E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269154" y="5280586"/>
              <a:ext cx="409528" cy="403956"/>
            </a:xfrm>
            <a:custGeom>
              <a:avLst/>
              <a:gdLst>
                <a:gd name="T0" fmla="*/ 344 w 441"/>
                <a:gd name="T1" fmla="*/ 412 h 435"/>
                <a:gd name="T2" fmla="*/ 335 w 441"/>
                <a:gd name="T3" fmla="*/ 429 h 435"/>
                <a:gd name="T4" fmla="*/ 295 w 441"/>
                <a:gd name="T5" fmla="*/ 429 h 435"/>
                <a:gd name="T6" fmla="*/ 271 w 441"/>
                <a:gd name="T7" fmla="*/ 435 h 435"/>
                <a:gd name="T8" fmla="*/ 259 w 441"/>
                <a:gd name="T9" fmla="*/ 422 h 435"/>
                <a:gd name="T10" fmla="*/ 222 w 441"/>
                <a:gd name="T11" fmla="*/ 429 h 435"/>
                <a:gd name="T12" fmla="*/ 210 w 441"/>
                <a:gd name="T13" fmla="*/ 398 h 435"/>
                <a:gd name="T14" fmla="*/ 198 w 441"/>
                <a:gd name="T15" fmla="*/ 350 h 435"/>
                <a:gd name="T16" fmla="*/ 179 w 441"/>
                <a:gd name="T17" fmla="*/ 350 h 435"/>
                <a:gd name="T18" fmla="*/ 162 w 441"/>
                <a:gd name="T19" fmla="*/ 348 h 435"/>
                <a:gd name="T20" fmla="*/ 139 w 441"/>
                <a:gd name="T21" fmla="*/ 339 h 435"/>
                <a:gd name="T22" fmla="*/ 122 w 441"/>
                <a:gd name="T23" fmla="*/ 330 h 435"/>
                <a:gd name="T24" fmla="*/ 106 w 441"/>
                <a:gd name="T25" fmla="*/ 320 h 435"/>
                <a:gd name="T26" fmla="*/ 82 w 441"/>
                <a:gd name="T27" fmla="*/ 308 h 435"/>
                <a:gd name="T28" fmla="*/ 58 w 441"/>
                <a:gd name="T29" fmla="*/ 288 h 435"/>
                <a:gd name="T30" fmla="*/ 28 w 441"/>
                <a:gd name="T31" fmla="*/ 237 h 435"/>
                <a:gd name="T32" fmla="*/ 9 w 441"/>
                <a:gd name="T33" fmla="*/ 214 h 435"/>
                <a:gd name="T34" fmla="*/ 9 w 441"/>
                <a:gd name="T35" fmla="*/ 193 h 435"/>
                <a:gd name="T36" fmla="*/ 0 w 441"/>
                <a:gd name="T37" fmla="*/ 140 h 435"/>
                <a:gd name="T38" fmla="*/ 28 w 441"/>
                <a:gd name="T39" fmla="*/ 131 h 435"/>
                <a:gd name="T40" fmla="*/ 40 w 441"/>
                <a:gd name="T41" fmla="*/ 112 h 435"/>
                <a:gd name="T42" fmla="*/ 58 w 441"/>
                <a:gd name="T43" fmla="*/ 90 h 435"/>
                <a:gd name="T44" fmla="*/ 49 w 441"/>
                <a:gd name="T45" fmla="*/ 78 h 435"/>
                <a:gd name="T46" fmla="*/ 45 w 441"/>
                <a:gd name="T47" fmla="*/ 78 h 435"/>
                <a:gd name="T48" fmla="*/ 58 w 441"/>
                <a:gd name="T49" fmla="*/ 56 h 435"/>
                <a:gd name="T50" fmla="*/ 58 w 441"/>
                <a:gd name="T51" fmla="*/ 37 h 435"/>
                <a:gd name="T52" fmla="*/ 52 w 441"/>
                <a:gd name="T53" fmla="*/ 19 h 435"/>
                <a:gd name="T54" fmla="*/ 45 w 441"/>
                <a:gd name="T55" fmla="*/ 0 h 435"/>
                <a:gd name="T56" fmla="*/ 139 w 441"/>
                <a:gd name="T57" fmla="*/ 0 h 435"/>
                <a:gd name="T58" fmla="*/ 325 w 441"/>
                <a:gd name="T59" fmla="*/ 81 h 435"/>
                <a:gd name="T60" fmla="*/ 325 w 441"/>
                <a:gd name="T61" fmla="*/ 100 h 435"/>
                <a:gd name="T62" fmla="*/ 393 w 441"/>
                <a:gd name="T63" fmla="*/ 155 h 435"/>
                <a:gd name="T64" fmla="*/ 386 w 441"/>
                <a:gd name="T65" fmla="*/ 155 h 435"/>
                <a:gd name="T66" fmla="*/ 381 w 441"/>
                <a:gd name="T67" fmla="*/ 217 h 435"/>
                <a:gd name="T68" fmla="*/ 405 w 441"/>
                <a:gd name="T69" fmla="*/ 242 h 435"/>
                <a:gd name="T70" fmla="*/ 393 w 441"/>
                <a:gd name="T71" fmla="*/ 274 h 435"/>
                <a:gd name="T72" fmla="*/ 402 w 441"/>
                <a:gd name="T73" fmla="*/ 279 h 435"/>
                <a:gd name="T74" fmla="*/ 395 w 441"/>
                <a:gd name="T75" fmla="*/ 311 h 435"/>
                <a:gd name="T76" fmla="*/ 395 w 441"/>
                <a:gd name="T77" fmla="*/ 320 h 435"/>
                <a:gd name="T78" fmla="*/ 414 w 441"/>
                <a:gd name="T79" fmla="*/ 367 h 435"/>
                <a:gd name="T80" fmla="*/ 423 w 441"/>
                <a:gd name="T81" fmla="*/ 370 h 435"/>
                <a:gd name="T82" fmla="*/ 432 w 441"/>
                <a:gd name="T83" fmla="*/ 373 h 435"/>
                <a:gd name="T84" fmla="*/ 393 w 441"/>
                <a:gd name="T85" fmla="*/ 412 h 435"/>
                <a:gd name="T86" fmla="*/ 362 w 441"/>
                <a:gd name="T87" fmla="*/ 422 h 435"/>
                <a:gd name="T88" fmla="*/ 362 w 441"/>
                <a:gd name="T89" fmla="*/ 422 h 435"/>
                <a:gd name="T90" fmla="*/ 362 w 441"/>
                <a:gd name="T91" fmla="*/ 422 h 435"/>
                <a:gd name="T92" fmla="*/ 412 w 441"/>
                <a:gd name="T93" fmla="*/ 155 h 435"/>
                <a:gd name="T94" fmla="*/ 414 w 441"/>
                <a:gd name="T95" fmla="*/ 171 h 435"/>
                <a:gd name="T96" fmla="*/ 405 w 441"/>
                <a:gd name="T97" fmla="*/ 180 h 435"/>
                <a:gd name="T98" fmla="*/ 412 w 441"/>
                <a:gd name="T99" fmla="*/ 171 h 435"/>
                <a:gd name="T100" fmla="*/ 412 w 441"/>
                <a:gd name="T101" fmla="*/ 171 h 435"/>
                <a:gd name="T102" fmla="*/ 395 w 441"/>
                <a:gd name="T103" fmla="*/ 203 h 435"/>
                <a:gd name="T104" fmla="*/ 402 w 441"/>
                <a:gd name="T105" fmla="*/ 205 h 435"/>
                <a:gd name="T106" fmla="*/ 405 w 441"/>
                <a:gd name="T107" fmla="*/ 217 h 435"/>
                <a:gd name="T108" fmla="*/ 386 w 441"/>
                <a:gd name="T109" fmla="*/ 212 h 435"/>
                <a:gd name="T110" fmla="*/ 393 w 441"/>
                <a:gd name="T111" fmla="*/ 193 h 435"/>
                <a:gd name="T112" fmla="*/ 395 w 441"/>
                <a:gd name="T113" fmla="*/ 203 h 435"/>
                <a:gd name="T114" fmla="*/ 395 w 441"/>
                <a:gd name="T115" fmla="*/ 203 h 435"/>
                <a:gd name="T116" fmla="*/ 405 w 441"/>
                <a:gd name="T117" fmla="*/ 279 h 435"/>
                <a:gd name="T118" fmla="*/ 417 w 441"/>
                <a:gd name="T119" fmla="*/ 267 h 435"/>
                <a:gd name="T120" fmla="*/ 405 w 441"/>
                <a:gd name="T121" fmla="*/ 279 h 435"/>
                <a:gd name="T122" fmla="*/ 405 w 441"/>
                <a:gd name="T123" fmla="*/ 279 h 435"/>
                <a:gd name="T124" fmla="*/ 405 w 441"/>
                <a:gd name="T125" fmla="*/ 27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1" h="435">
                  <a:moveTo>
                    <a:pt x="362" y="422"/>
                  </a:moveTo>
                  <a:lnTo>
                    <a:pt x="344" y="412"/>
                  </a:lnTo>
                  <a:lnTo>
                    <a:pt x="341" y="419"/>
                  </a:lnTo>
                  <a:lnTo>
                    <a:pt x="335" y="429"/>
                  </a:lnTo>
                  <a:lnTo>
                    <a:pt x="322" y="435"/>
                  </a:lnTo>
                  <a:lnTo>
                    <a:pt x="295" y="429"/>
                  </a:lnTo>
                  <a:lnTo>
                    <a:pt x="282" y="435"/>
                  </a:lnTo>
                  <a:lnTo>
                    <a:pt x="271" y="435"/>
                  </a:lnTo>
                  <a:lnTo>
                    <a:pt x="271" y="429"/>
                  </a:lnTo>
                  <a:lnTo>
                    <a:pt x="259" y="422"/>
                  </a:lnTo>
                  <a:lnTo>
                    <a:pt x="243" y="431"/>
                  </a:lnTo>
                  <a:lnTo>
                    <a:pt x="222" y="429"/>
                  </a:lnTo>
                  <a:lnTo>
                    <a:pt x="210" y="410"/>
                  </a:lnTo>
                  <a:lnTo>
                    <a:pt x="210" y="398"/>
                  </a:lnTo>
                  <a:lnTo>
                    <a:pt x="204" y="367"/>
                  </a:lnTo>
                  <a:lnTo>
                    <a:pt x="198" y="350"/>
                  </a:lnTo>
                  <a:lnTo>
                    <a:pt x="183" y="341"/>
                  </a:lnTo>
                  <a:lnTo>
                    <a:pt x="179" y="350"/>
                  </a:lnTo>
                  <a:lnTo>
                    <a:pt x="174" y="348"/>
                  </a:lnTo>
                  <a:lnTo>
                    <a:pt x="162" y="348"/>
                  </a:lnTo>
                  <a:lnTo>
                    <a:pt x="158" y="341"/>
                  </a:lnTo>
                  <a:lnTo>
                    <a:pt x="139" y="339"/>
                  </a:lnTo>
                  <a:lnTo>
                    <a:pt x="127" y="336"/>
                  </a:lnTo>
                  <a:lnTo>
                    <a:pt x="122" y="330"/>
                  </a:lnTo>
                  <a:lnTo>
                    <a:pt x="106" y="327"/>
                  </a:lnTo>
                  <a:lnTo>
                    <a:pt x="106" y="320"/>
                  </a:lnTo>
                  <a:lnTo>
                    <a:pt x="91" y="320"/>
                  </a:lnTo>
                  <a:lnTo>
                    <a:pt x="82" y="308"/>
                  </a:lnTo>
                  <a:lnTo>
                    <a:pt x="66" y="308"/>
                  </a:lnTo>
                  <a:lnTo>
                    <a:pt x="58" y="288"/>
                  </a:lnTo>
                  <a:lnTo>
                    <a:pt x="40" y="249"/>
                  </a:lnTo>
                  <a:lnTo>
                    <a:pt x="28" y="237"/>
                  </a:lnTo>
                  <a:lnTo>
                    <a:pt x="15" y="226"/>
                  </a:lnTo>
                  <a:lnTo>
                    <a:pt x="9" y="214"/>
                  </a:lnTo>
                  <a:lnTo>
                    <a:pt x="7" y="203"/>
                  </a:lnTo>
                  <a:lnTo>
                    <a:pt x="9" y="193"/>
                  </a:lnTo>
                  <a:lnTo>
                    <a:pt x="0" y="162"/>
                  </a:lnTo>
                  <a:lnTo>
                    <a:pt x="0" y="140"/>
                  </a:lnTo>
                  <a:lnTo>
                    <a:pt x="18" y="140"/>
                  </a:lnTo>
                  <a:lnTo>
                    <a:pt x="28" y="13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5" y="103"/>
                  </a:lnTo>
                  <a:lnTo>
                    <a:pt x="58" y="90"/>
                  </a:lnTo>
                  <a:lnTo>
                    <a:pt x="58" y="81"/>
                  </a:lnTo>
                  <a:lnTo>
                    <a:pt x="49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9" y="56"/>
                  </a:lnTo>
                  <a:lnTo>
                    <a:pt x="58" y="56"/>
                  </a:lnTo>
                  <a:lnTo>
                    <a:pt x="61" y="41"/>
                  </a:lnTo>
                  <a:lnTo>
                    <a:pt x="58" y="37"/>
                  </a:lnTo>
                  <a:lnTo>
                    <a:pt x="58" y="28"/>
                  </a:lnTo>
                  <a:lnTo>
                    <a:pt x="52" y="19"/>
                  </a:lnTo>
                  <a:lnTo>
                    <a:pt x="49" y="16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139" y="0"/>
                  </a:lnTo>
                  <a:lnTo>
                    <a:pt x="179" y="0"/>
                  </a:lnTo>
                  <a:lnTo>
                    <a:pt x="325" y="81"/>
                  </a:lnTo>
                  <a:lnTo>
                    <a:pt x="332" y="93"/>
                  </a:lnTo>
                  <a:lnTo>
                    <a:pt x="325" y="100"/>
                  </a:lnTo>
                  <a:lnTo>
                    <a:pt x="386" y="149"/>
                  </a:lnTo>
                  <a:lnTo>
                    <a:pt x="393" y="155"/>
                  </a:lnTo>
                  <a:lnTo>
                    <a:pt x="386" y="162"/>
                  </a:lnTo>
                  <a:lnTo>
                    <a:pt x="386" y="155"/>
                  </a:lnTo>
                  <a:lnTo>
                    <a:pt x="374" y="205"/>
                  </a:lnTo>
                  <a:lnTo>
                    <a:pt x="381" y="217"/>
                  </a:lnTo>
                  <a:lnTo>
                    <a:pt x="384" y="224"/>
                  </a:lnTo>
                  <a:lnTo>
                    <a:pt x="405" y="242"/>
                  </a:lnTo>
                  <a:lnTo>
                    <a:pt x="393" y="267"/>
                  </a:lnTo>
                  <a:lnTo>
                    <a:pt x="393" y="274"/>
                  </a:lnTo>
                  <a:lnTo>
                    <a:pt x="402" y="276"/>
                  </a:lnTo>
                  <a:lnTo>
                    <a:pt x="402" y="279"/>
                  </a:lnTo>
                  <a:lnTo>
                    <a:pt x="393" y="295"/>
                  </a:lnTo>
                  <a:lnTo>
                    <a:pt x="395" y="311"/>
                  </a:lnTo>
                  <a:lnTo>
                    <a:pt x="402" y="320"/>
                  </a:lnTo>
                  <a:lnTo>
                    <a:pt x="395" y="320"/>
                  </a:lnTo>
                  <a:lnTo>
                    <a:pt x="405" y="330"/>
                  </a:lnTo>
                  <a:lnTo>
                    <a:pt x="414" y="367"/>
                  </a:lnTo>
                  <a:lnTo>
                    <a:pt x="423" y="373"/>
                  </a:lnTo>
                  <a:lnTo>
                    <a:pt x="423" y="370"/>
                  </a:lnTo>
                  <a:lnTo>
                    <a:pt x="432" y="379"/>
                  </a:lnTo>
                  <a:lnTo>
                    <a:pt x="432" y="373"/>
                  </a:lnTo>
                  <a:lnTo>
                    <a:pt x="441" y="382"/>
                  </a:lnTo>
                  <a:lnTo>
                    <a:pt x="393" y="412"/>
                  </a:lnTo>
                  <a:lnTo>
                    <a:pt x="381" y="412"/>
                  </a:lnTo>
                  <a:lnTo>
                    <a:pt x="362" y="422"/>
                  </a:lnTo>
                  <a:lnTo>
                    <a:pt x="362" y="422"/>
                  </a:lnTo>
                  <a:lnTo>
                    <a:pt x="362" y="422"/>
                  </a:lnTo>
                  <a:lnTo>
                    <a:pt x="362" y="422"/>
                  </a:lnTo>
                  <a:lnTo>
                    <a:pt x="362" y="422"/>
                  </a:lnTo>
                  <a:close/>
                  <a:moveTo>
                    <a:pt x="412" y="171"/>
                  </a:moveTo>
                  <a:lnTo>
                    <a:pt x="412" y="155"/>
                  </a:lnTo>
                  <a:lnTo>
                    <a:pt x="414" y="155"/>
                  </a:lnTo>
                  <a:lnTo>
                    <a:pt x="414" y="171"/>
                  </a:lnTo>
                  <a:lnTo>
                    <a:pt x="412" y="180"/>
                  </a:lnTo>
                  <a:lnTo>
                    <a:pt x="405" y="180"/>
                  </a:lnTo>
                  <a:lnTo>
                    <a:pt x="412" y="171"/>
                  </a:lnTo>
                  <a:lnTo>
                    <a:pt x="412" y="171"/>
                  </a:lnTo>
                  <a:lnTo>
                    <a:pt x="412" y="171"/>
                  </a:lnTo>
                  <a:lnTo>
                    <a:pt x="412" y="171"/>
                  </a:lnTo>
                  <a:lnTo>
                    <a:pt x="412" y="171"/>
                  </a:lnTo>
                  <a:close/>
                  <a:moveTo>
                    <a:pt x="395" y="203"/>
                  </a:moveTo>
                  <a:lnTo>
                    <a:pt x="402" y="212"/>
                  </a:lnTo>
                  <a:lnTo>
                    <a:pt x="402" y="205"/>
                  </a:lnTo>
                  <a:lnTo>
                    <a:pt x="402" y="212"/>
                  </a:lnTo>
                  <a:lnTo>
                    <a:pt x="405" y="217"/>
                  </a:lnTo>
                  <a:lnTo>
                    <a:pt x="402" y="224"/>
                  </a:lnTo>
                  <a:lnTo>
                    <a:pt x="386" y="212"/>
                  </a:lnTo>
                  <a:lnTo>
                    <a:pt x="386" y="203"/>
                  </a:lnTo>
                  <a:lnTo>
                    <a:pt x="393" y="19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close/>
                  <a:moveTo>
                    <a:pt x="405" y="279"/>
                  </a:moveTo>
                  <a:lnTo>
                    <a:pt x="405" y="279"/>
                  </a:lnTo>
                  <a:lnTo>
                    <a:pt x="417" y="267"/>
                  </a:lnTo>
                  <a:lnTo>
                    <a:pt x="414" y="279"/>
                  </a:lnTo>
                  <a:lnTo>
                    <a:pt x="405" y="279"/>
                  </a:lnTo>
                  <a:lnTo>
                    <a:pt x="405" y="279"/>
                  </a:lnTo>
                  <a:lnTo>
                    <a:pt x="405" y="279"/>
                  </a:lnTo>
                  <a:lnTo>
                    <a:pt x="405" y="279"/>
                  </a:lnTo>
                  <a:lnTo>
                    <a:pt x="405" y="279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C426C329-87B0-48A7-A711-09463FF7F51D}"/>
                </a:ext>
              </a:extLst>
            </p:cNvPr>
            <p:cNvSpPr>
              <a:spLocks/>
            </p:cNvSpPr>
            <p:nvPr/>
          </p:nvSpPr>
          <p:spPr bwMode="gray">
            <a:xfrm>
              <a:off x="7278441" y="5084644"/>
              <a:ext cx="196871" cy="210800"/>
            </a:xfrm>
            <a:custGeom>
              <a:avLst/>
              <a:gdLst>
                <a:gd name="T0" fmla="*/ 129 w 212"/>
                <a:gd name="T1" fmla="*/ 208 h 227"/>
                <a:gd name="T2" fmla="*/ 49 w 212"/>
                <a:gd name="T3" fmla="*/ 208 h 227"/>
                <a:gd name="T4" fmla="*/ 37 w 212"/>
                <a:gd name="T5" fmla="*/ 208 h 227"/>
                <a:gd name="T6" fmla="*/ 31 w 212"/>
                <a:gd name="T7" fmla="*/ 208 h 227"/>
                <a:gd name="T8" fmla="*/ 19 w 212"/>
                <a:gd name="T9" fmla="*/ 227 h 227"/>
                <a:gd name="T10" fmla="*/ 9 w 212"/>
                <a:gd name="T11" fmla="*/ 223 h 227"/>
                <a:gd name="T12" fmla="*/ 0 w 212"/>
                <a:gd name="T13" fmla="*/ 223 h 227"/>
                <a:gd name="T14" fmla="*/ 0 w 212"/>
                <a:gd name="T15" fmla="*/ 204 h 227"/>
                <a:gd name="T16" fmla="*/ 7 w 212"/>
                <a:gd name="T17" fmla="*/ 165 h 227"/>
                <a:gd name="T18" fmla="*/ 12 w 212"/>
                <a:gd name="T19" fmla="*/ 146 h 227"/>
                <a:gd name="T20" fmla="*/ 12 w 212"/>
                <a:gd name="T21" fmla="*/ 135 h 227"/>
                <a:gd name="T22" fmla="*/ 22 w 212"/>
                <a:gd name="T23" fmla="*/ 131 h 227"/>
                <a:gd name="T24" fmla="*/ 28 w 212"/>
                <a:gd name="T25" fmla="*/ 121 h 227"/>
                <a:gd name="T26" fmla="*/ 37 w 212"/>
                <a:gd name="T27" fmla="*/ 121 h 227"/>
                <a:gd name="T28" fmla="*/ 70 w 212"/>
                <a:gd name="T29" fmla="*/ 82 h 227"/>
                <a:gd name="T30" fmla="*/ 59 w 212"/>
                <a:gd name="T31" fmla="*/ 73 h 227"/>
                <a:gd name="T32" fmla="*/ 52 w 212"/>
                <a:gd name="T33" fmla="*/ 73 h 227"/>
                <a:gd name="T34" fmla="*/ 42 w 212"/>
                <a:gd name="T35" fmla="*/ 70 h 227"/>
                <a:gd name="T36" fmla="*/ 52 w 212"/>
                <a:gd name="T37" fmla="*/ 55 h 227"/>
                <a:gd name="T38" fmla="*/ 49 w 212"/>
                <a:gd name="T39" fmla="*/ 45 h 227"/>
                <a:gd name="T40" fmla="*/ 52 w 212"/>
                <a:gd name="T41" fmla="*/ 34 h 227"/>
                <a:gd name="T42" fmla="*/ 52 w 212"/>
                <a:gd name="T43" fmla="*/ 30 h 227"/>
                <a:gd name="T44" fmla="*/ 52 w 212"/>
                <a:gd name="T45" fmla="*/ 30 h 227"/>
                <a:gd name="T46" fmla="*/ 59 w 212"/>
                <a:gd name="T47" fmla="*/ 20 h 227"/>
                <a:gd name="T48" fmla="*/ 61 w 212"/>
                <a:gd name="T49" fmla="*/ 15 h 227"/>
                <a:gd name="T50" fmla="*/ 80 w 212"/>
                <a:gd name="T51" fmla="*/ 20 h 227"/>
                <a:gd name="T52" fmla="*/ 88 w 212"/>
                <a:gd name="T53" fmla="*/ 15 h 227"/>
                <a:gd name="T54" fmla="*/ 91 w 212"/>
                <a:gd name="T55" fmla="*/ 24 h 227"/>
                <a:gd name="T56" fmla="*/ 103 w 212"/>
                <a:gd name="T57" fmla="*/ 30 h 227"/>
                <a:gd name="T58" fmla="*/ 103 w 212"/>
                <a:gd name="T59" fmla="*/ 24 h 227"/>
                <a:gd name="T60" fmla="*/ 113 w 212"/>
                <a:gd name="T61" fmla="*/ 20 h 227"/>
                <a:gd name="T62" fmla="*/ 122 w 212"/>
                <a:gd name="T63" fmla="*/ 15 h 227"/>
                <a:gd name="T64" fmla="*/ 133 w 212"/>
                <a:gd name="T65" fmla="*/ 11 h 227"/>
                <a:gd name="T66" fmla="*/ 143 w 212"/>
                <a:gd name="T67" fmla="*/ 15 h 227"/>
                <a:gd name="T68" fmla="*/ 157 w 212"/>
                <a:gd name="T69" fmla="*/ 15 h 227"/>
                <a:gd name="T70" fmla="*/ 172 w 212"/>
                <a:gd name="T71" fmla="*/ 0 h 227"/>
                <a:gd name="T72" fmla="*/ 181 w 212"/>
                <a:gd name="T73" fmla="*/ 15 h 227"/>
                <a:gd name="T74" fmla="*/ 190 w 212"/>
                <a:gd name="T75" fmla="*/ 20 h 227"/>
                <a:gd name="T76" fmla="*/ 190 w 212"/>
                <a:gd name="T77" fmla="*/ 34 h 227"/>
                <a:gd name="T78" fmla="*/ 193 w 212"/>
                <a:gd name="T79" fmla="*/ 52 h 227"/>
                <a:gd name="T80" fmla="*/ 202 w 212"/>
                <a:gd name="T81" fmla="*/ 55 h 227"/>
                <a:gd name="T82" fmla="*/ 209 w 212"/>
                <a:gd name="T83" fmla="*/ 70 h 227"/>
                <a:gd name="T84" fmla="*/ 212 w 212"/>
                <a:gd name="T85" fmla="*/ 91 h 227"/>
                <a:gd name="T86" fmla="*/ 212 w 212"/>
                <a:gd name="T87" fmla="*/ 100 h 227"/>
                <a:gd name="T88" fmla="*/ 202 w 212"/>
                <a:gd name="T89" fmla="*/ 112 h 227"/>
                <a:gd name="T90" fmla="*/ 209 w 212"/>
                <a:gd name="T91" fmla="*/ 116 h 227"/>
                <a:gd name="T92" fmla="*/ 193 w 212"/>
                <a:gd name="T93" fmla="*/ 121 h 227"/>
                <a:gd name="T94" fmla="*/ 190 w 212"/>
                <a:gd name="T95" fmla="*/ 135 h 227"/>
                <a:gd name="T96" fmla="*/ 181 w 212"/>
                <a:gd name="T97" fmla="*/ 144 h 227"/>
                <a:gd name="T98" fmla="*/ 169 w 212"/>
                <a:gd name="T99" fmla="*/ 165 h 227"/>
                <a:gd name="T100" fmla="*/ 172 w 212"/>
                <a:gd name="T101" fmla="*/ 174 h 227"/>
                <a:gd name="T102" fmla="*/ 169 w 212"/>
                <a:gd name="T103" fmla="*/ 208 h 227"/>
                <a:gd name="T104" fmla="*/ 129 w 212"/>
                <a:gd name="T105" fmla="*/ 208 h 227"/>
                <a:gd name="T106" fmla="*/ 129 w 212"/>
                <a:gd name="T107" fmla="*/ 208 h 227"/>
                <a:gd name="T108" fmla="*/ 129 w 212"/>
                <a:gd name="T109" fmla="*/ 208 h 227"/>
                <a:gd name="T110" fmla="*/ 129 w 212"/>
                <a:gd name="T111" fmla="*/ 208 h 227"/>
                <a:gd name="T112" fmla="*/ 129 w 212"/>
                <a:gd name="T113" fmla="*/ 20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227">
                  <a:moveTo>
                    <a:pt x="129" y="208"/>
                  </a:moveTo>
                  <a:lnTo>
                    <a:pt x="49" y="208"/>
                  </a:lnTo>
                  <a:lnTo>
                    <a:pt x="37" y="208"/>
                  </a:lnTo>
                  <a:lnTo>
                    <a:pt x="31" y="208"/>
                  </a:lnTo>
                  <a:lnTo>
                    <a:pt x="19" y="227"/>
                  </a:lnTo>
                  <a:lnTo>
                    <a:pt x="9" y="223"/>
                  </a:lnTo>
                  <a:lnTo>
                    <a:pt x="0" y="223"/>
                  </a:lnTo>
                  <a:lnTo>
                    <a:pt x="0" y="204"/>
                  </a:lnTo>
                  <a:lnTo>
                    <a:pt x="7" y="165"/>
                  </a:lnTo>
                  <a:lnTo>
                    <a:pt x="12" y="146"/>
                  </a:lnTo>
                  <a:lnTo>
                    <a:pt x="12" y="135"/>
                  </a:lnTo>
                  <a:lnTo>
                    <a:pt x="22" y="131"/>
                  </a:lnTo>
                  <a:lnTo>
                    <a:pt x="28" y="121"/>
                  </a:lnTo>
                  <a:lnTo>
                    <a:pt x="37" y="121"/>
                  </a:lnTo>
                  <a:lnTo>
                    <a:pt x="70" y="82"/>
                  </a:lnTo>
                  <a:lnTo>
                    <a:pt x="59" y="73"/>
                  </a:lnTo>
                  <a:lnTo>
                    <a:pt x="52" y="73"/>
                  </a:lnTo>
                  <a:lnTo>
                    <a:pt x="42" y="70"/>
                  </a:lnTo>
                  <a:lnTo>
                    <a:pt x="52" y="55"/>
                  </a:lnTo>
                  <a:lnTo>
                    <a:pt x="49" y="45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9" y="20"/>
                  </a:lnTo>
                  <a:lnTo>
                    <a:pt x="61" y="15"/>
                  </a:lnTo>
                  <a:lnTo>
                    <a:pt x="80" y="20"/>
                  </a:lnTo>
                  <a:lnTo>
                    <a:pt x="88" y="15"/>
                  </a:lnTo>
                  <a:lnTo>
                    <a:pt x="91" y="24"/>
                  </a:lnTo>
                  <a:lnTo>
                    <a:pt x="103" y="30"/>
                  </a:lnTo>
                  <a:lnTo>
                    <a:pt x="103" y="24"/>
                  </a:lnTo>
                  <a:lnTo>
                    <a:pt x="113" y="20"/>
                  </a:lnTo>
                  <a:lnTo>
                    <a:pt x="122" y="15"/>
                  </a:lnTo>
                  <a:lnTo>
                    <a:pt x="133" y="11"/>
                  </a:lnTo>
                  <a:lnTo>
                    <a:pt x="143" y="15"/>
                  </a:lnTo>
                  <a:lnTo>
                    <a:pt x="157" y="15"/>
                  </a:lnTo>
                  <a:lnTo>
                    <a:pt x="172" y="0"/>
                  </a:lnTo>
                  <a:lnTo>
                    <a:pt x="181" y="15"/>
                  </a:lnTo>
                  <a:lnTo>
                    <a:pt x="190" y="20"/>
                  </a:lnTo>
                  <a:lnTo>
                    <a:pt x="190" y="34"/>
                  </a:lnTo>
                  <a:lnTo>
                    <a:pt x="193" y="52"/>
                  </a:lnTo>
                  <a:lnTo>
                    <a:pt x="202" y="55"/>
                  </a:lnTo>
                  <a:lnTo>
                    <a:pt x="209" y="70"/>
                  </a:lnTo>
                  <a:lnTo>
                    <a:pt x="212" y="91"/>
                  </a:lnTo>
                  <a:lnTo>
                    <a:pt x="212" y="100"/>
                  </a:lnTo>
                  <a:lnTo>
                    <a:pt x="202" y="112"/>
                  </a:lnTo>
                  <a:lnTo>
                    <a:pt x="209" y="116"/>
                  </a:lnTo>
                  <a:lnTo>
                    <a:pt x="193" y="121"/>
                  </a:lnTo>
                  <a:lnTo>
                    <a:pt x="190" y="135"/>
                  </a:lnTo>
                  <a:lnTo>
                    <a:pt x="181" y="144"/>
                  </a:lnTo>
                  <a:lnTo>
                    <a:pt x="169" y="165"/>
                  </a:lnTo>
                  <a:lnTo>
                    <a:pt x="172" y="174"/>
                  </a:lnTo>
                  <a:lnTo>
                    <a:pt x="16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lnTo>
                    <a:pt x="129" y="20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F3671FF6-BD54-44BE-A21B-8A0BED552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96924" y="4672331"/>
              <a:ext cx="290662" cy="215443"/>
            </a:xfrm>
            <a:custGeom>
              <a:avLst/>
              <a:gdLst>
                <a:gd name="T0" fmla="*/ 241 w 313"/>
                <a:gd name="T1" fmla="*/ 170 h 232"/>
                <a:gd name="T2" fmla="*/ 213 w 313"/>
                <a:gd name="T3" fmla="*/ 161 h 232"/>
                <a:gd name="T4" fmla="*/ 192 w 313"/>
                <a:gd name="T5" fmla="*/ 170 h 232"/>
                <a:gd name="T6" fmla="*/ 179 w 313"/>
                <a:gd name="T7" fmla="*/ 164 h 232"/>
                <a:gd name="T8" fmla="*/ 100 w 313"/>
                <a:gd name="T9" fmla="*/ 177 h 232"/>
                <a:gd name="T10" fmla="*/ 109 w 313"/>
                <a:gd name="T11" fmla="*/ 223 h 232"/>
                <a:gd name="T12" fmla="*/ 109 w 313"/>
                <a:gd name="T13" fmla="*/ 232 h 232"/>
                <a:gd name="T14" fmla="*/ 76 w 313"/>
                <a:gd name="T15" fmla="*/ 207 h 232"/>
                <a:gd name="T16" fmla="*/ 48 w 313"/>
                <a:gd name="T17" fmla="*/ 223 h 232"/>
                <a:gd name="T18" fmla="*/ 22 w 313"/>
                <a:gd name="T19" fmla="*/ 207 h 232"/>
                <a:gd name="T20" fmla="*/ 6 w 313"/>
                <a:gd name="T21" fmla="*/ 195 h 232"/>
                <a:gd name="T22" fmla="*/ 6 w 313"/>
                <a:gd name="T23" fmla="*/ 173 h 232"/>
                <a:gd name="T24" fmla="*/ 9 w 313"/>
                <a:gd name="T25" fmla="*/ 161 h 232"/>
                <a:gd name="T26" fmla="*/ 9 w 313"/>
                <a:gd name="T27" fmla="*/ 131 h 232"/>
                <a:gd name="T28" fmla="*/ 36 w 313"/>
                <a:gd name="T29" fmla="*/ 122 h 232"/>
                <a:gd name="T30" fmla="*/ 46 w 313"/>
                <a:gd name="T31" fmla="*/ 101 h 232"/>
                <a:gd name="T32" fmla="*/ 48 w 313"/>
                <a:gd name="T33" fmla="*/ 93 h 232"/>
                <a:gd name="T34" fmla="*/ 48 w 313"/>
                <a:gd name="T35" fmla="*/ 81 h 232"/>
                <a:gd name="T36" fmla="*/ 82 w 313"/>
                <a:gd name="T37" fmla="*/ 78 h 232"/>
                <a:gd name="T38" fmla="*/ 91 w 313"/>
                <a:gd name="T39" fmla="*/ 71 h 232"/>
                <a:gd name="T40" fmla="*/ 107 w 313"/>
                <a:gd name="T41" fmla="*/ 60 h 232"/>
                <a:gd name="T42" fmla="*/ 121 w 313"/>
                <a:gd name="T43" fmla="*/ 30 h 232"/>
                <a:gd name="T44" fmla="*/ 140 w 313"/>
                <a:gd name="T45" fmla="*/ 37 h 232"/>
                <a:gd name="T46" fmla="*/ 152 w 313"/>
                <a:gd name="T47" fmla="*/ 21 h 232"/>
                <a:gd name="T48" fmla="*/ 173 w 313"/>
                <a:gd name="T49" fmla="*/ 9 h 232"/>
                <a:gd name="T50" fmla="*/ 201 w 313"/>
                <a:gd name="T51" fmla="*/ 0 h 232"/>
                <a:gd name="T52" fmla="*/ 210 w 313"/>
                <a:gd name="T53" fmla="*/ 0 h 232"/>
                <a:gd name="T54" fmla="*/ 222 w 313"/>
                <a:gd name="T55" fmla="*/ 21 h 232"/>
                <a:gd name="T56" fmla="*/ 231 w 313"/>
                <a:gd name="T57" fmla="*/ 37 h 232"/>
                <a:gd name="T58" fmla="*/ 258 w 313"/>
                <a:gd name="T59" fmla="*/ 62 h 232"/>
                <a:gd name="T60" fmla="*/ 271 w 313"/>
                <a:gd name="T61" fmla="*/ 71 h 232"/>
                <a:gd name="T62" fmla="*/ 258 w 313"/>
                <a:gd name="T63" fmla="*/ 81 h 232"/>
                <a:gd name="T64" fmla="*/ 300 w 313"/>
                <a:gd name="T65" fmla="*/ 99 h 232"/>
                <a:gd name="T66" fmla="*/ 300 w 313"/>
                <a:gd name="T67" fmla="*/ 111 h 232"/>
                <a:gd name="T68" fmla="*/ 310 w 313"/>
                <a:gd name="T69" fmla="*/ 140 h 232"/>
                <a:gd name="T70" fmla="*/ 283 w 313"/>
                <a:gd name="T71" fmla="*/ 152 h 232"/>
                <a:gd name="T72" fmla="*/ 271 w 313"/>
                <a:gd name="T73" fmla="*/ 152 h 232"/>
                <a:gd name="T74" fmla="*/ 252 w 313"/>
                <a:gd name="T75" fmla="*/ 164 h 232"/>
                <a:gd name="T76" fmla="*/ 252 w 313"/>
                <a:gd name="T77" fmla="*/ 164 h 232"/>
                <a:gd name="T78" fmla="*/ 252 w 313"/>
                <a:gd name="T79" fmla="*/ 1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3" h="232">
                  <a:moveTo>
                    <a:pt x="252" y="164"/>
                  </a:moveTo>
                  <a:lnTo>
                    <a:pt x="241" y="170"/>
                  </a:lnTo>
                  <a:lnTo>
                    <a:pt x="241" y="164"/>
                  </a:lnTo>
                  <a:lnTo>
                    <a:pt x="213" y="161"/>
                  </a:lnTo>
                  <a:lnTo>
                    <a:pt x="204" y="161"/>
                  </a:lnTo>
                  <a:lnTo>
                    <a:pt x="192" y="170"/>
                  </a:lnTo>
                  <a:lnTo>
                    <a:pt x="192" y="164"/>
                  </a:lnTo>
                  <a:lnTo>
                    <a:pt x="179" y="164"/>
                  </a:lnTo>
                  <a:lnTo>
                    <a:pt x="107" y="164"/>
                  </a:lnTo>
                  <a:lnTo>
                    <a:pt x="100" y="177"/>
                  </a:lnTo>
                  <a:lnTo>
                    <a:pt x="109" y="195"/>
                  </a:lnTo>
                  <a:lnTo>
                    <a:pt x="109" y="223"/>
                  </a:lnTo>
                  <a:lnTo>
                    <a:pt x="112" y="226"/>
                  </a:lnTo>
                  <a:lnTo>
                    <a:pt x="109" y="232"/>
                  </a:lnTo>
                  <a:lnTo>
                    <a:pt x="91" y="207"/>
                  </a:lnTo>
                  <a:lnTo>
                    <a:pt x="76" y="207"/>
                  </a:lnTo>
                  <a:lnTo>
                    <a:pt x="51" y="214"/>
                  </a:lnTo>
                  <a:lnTo>
                    <a:pt x="48" y="223"/>
                  </a:lnTo>
                  <a:lnTo>
                    <a:pt x="30" y="217"/>
                  </a:lnTo>
                  <a:lnTo>
                    <a:pt x="22" y="207"/>
                  </a:lnTo>
                  <a:lnTo>
                    <a:pt x="15" y="195"/>
                  </a:lnTo>
                  <a:lnTo>
                    <a:pt x="6" y="195"/>
                  </a:lnTo>
                  <a:lnTo>
                    <a:pt x="0" y="186"/>
                  </a:lnTo>
                  <a:lnTo>
                    <a:pt x="6" y="173"/>
                  </a:lnTo>
                  <a:lnTo>
                    <a:pt x="0" y="164"/>
                  </a:lnTo>
                  <a:lnTo>
                    <a:pt x="9" y="161"/>
                  </a:lnTo>
                  <a:lnTo>
                    <a:pt x="15" y="145"/>
                  </a:lnTo>
                  <a:lnTo>
                    <a:pt x="9" y="131"/>
                  </a:lnTo>
                  <a:lnTo>
                    <a:pt x="15" y="124"/>
                  </a:lnTo>
                  <a:lnTo>
                    <a:pt x="36" y="122"/>
                  </a:lnTo>
                  <a:lnTo>
                    <a:pt x="46" y="111"/>
                  </a:lnTo>
                  <a:lnTo>
                    <a:pt x="46" y="101"/>
                  </a:lnTo>
                  <a:lnTo>
                    <a:pt x="39" y="93"/>
                  </a:lnTo>
                  <a:lnTo>
                    <a:pt x="48" y="93"/>
                  </a:lnTo>
                  <a:lnTo>
                    <a:pt x="51" y="90"/>
                  </a:lnTo>
                  <a:lnTo>
                    <a:pt x="48" y="81"/>
                  </a:lnTo>
                  <a:lnTo>
                    <a:pt x="60" y="62"/>
                  </a:lnTo>
                  <a:lnTo>
                    <a:pt x="82" y="78"/>
                  </a:lnTo>
                  <a:lnTo>
                    <a:pt x="82" y="71"/>
                  </a:lnTo>
                  <a:lnTo>
                    <a:pt x="91" y="71"/>
                  </a:lnTo>
                  <a:lnTo>
                    <a:pt x="88" y="53"/>
                  </a:lnTo>
                  <a:lnTo>
                    <a:pt x="107" y="60"/>
                  </a:lnTo>
                  <a:lnTo>
                    <a:pt x="107" y="39"/>
                  </a:lnTo>
                  <a:lnTo>
                    <a:pt x="121" y="30"/>
                  </a:lnTo>
                  <a:lnTo>
                    <a:pt x="137" y="37"/>
                  </a:lnTo>
                  <a:lnTo>
                    <a:pt x="140" y="37"/>
                  </a:lnTo>
                  <a:lnTo>
                    <a:pt x="140" y="21"/>
                  </a:lnTo>
                  <a:lnTo>
                    <a:pt x="152" y="21"/>
                  </a:lnTo>
                  <a:lnTo>
                    <a:pt x="168" y="16"/>
                  </a:lnTo>
                  <a:lnTo>
                    <a:pt x="173" y="9"/>
                  </a:lnTo>
                  <a:lnTo>
                    <a:pt x="189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27" y="6"/>
                  </a:lnTo>
                  <a:lnTo>
                    <a:pt x="222" y="21"/>
                  </a:lnTo>
                  <a:lnTo>
                    <a:pt x="234" y="30"/>
                  </a:lnTo>
                  <a:lnTo>
                    <a:pt x="231" y="37"/>
                  </a:lnTo>
                  <a:lnTo>
                    <a:pt x="241" y="53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71" y="71"/>
                  </a:lnTo>
                  <a:lnTo>
                    <a:pt x="258" y="68"/>
                  </a:lnTo>
                  <a:lnTo>
                    <a:pt x="258" y="81"/>
                  </a:lnTo>
                  <a:lnTo>
                    <a:pt x="279" y="99"/>
                  </a:lnTo>
                  <a:lnTo>
                    <a:pt x="300" y="99"/>
                  </a:lnTo>
                  <a:lnTo>
                    <a:pt x="304" y="108"/>
                  </a:lnTo>
                  <a:lnTo>
                    <a:pt x="300" y="111"/>
                  </a:lnTo>
                  <a:lnTo>
                    <a:pt x="313" y="131"/>
                  </a:lnTo>
                  <a:lnTo>
                    <a:pt x="310" y="140"/>
                  </a:lnTo>
                  <a:lnTo>
                    <a:pt x="295" y="145"/>
                  </a:lnTo>
                  <a:lnTo>
                    <a:pt x="283" y="152"/>
                  </a:lnTo>
                  <a:lnTo>
                    <a:pt x="274" y="145"/>
                  </a:lnTo>
                  <a:lnTo>
                    <a:pt x="271" y="152"/>
                  </a:lnTo>
                  <a:lnTo>
                    <a:pt x="265" y="155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2" y="1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BC3191E8-AD5F-4C92-A19C-DE7D08AC92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9325" y="5883270"/>
              <a:ext cx="489390" cy="472675"/>
            </a:xfrm>
            <a:custGeom>
              <a:avLst/>
              <a:gdLst>
                <a:gd name="T0" fmla="*/ 12 w 527"/>
                <a:gd name="T1" fmla="*/ 10 h 509"/>
                <a:gd name="T2" fmla="*/ 54 w 527"/>
                <a:gd name="T3" fmla="*/ 0 h 509"/>
                <a:gd name="T4" fmla="*/ 85 w 527"/>
                <a:gd name="T5" fmla="*/ 22 h 509"/>
                <a:gd name="T6" fmla="*/ 265 w 527"/>
                <a:gd name="T7" fmla="*/ 31 h 509"/>
                <a:gd name="T8" fmla="*/ 334 w 527"/>
                <a:gd name="T9" fmla="*/ 40 h 509"/>
                <a:gd name="T10" fmla="*/ 355 w 527"/>
                <a:gd name="T11" fmla="*/ 43 h 509"/>
                <a:gd name="T12" fmla="*/ 374 w 527"/>
                <a:gd name="T13" fmla="*/ 43 h 509"/>
                <a:gd name="T14" fmla="*/ 485 w 527"/>
                <a:gd name="T15" fmla="*/ 22 h 509"/>
                <a:gd name="T16" fmla="*/ 515 w 527"/>
                <a:gd name="T17" fmla="*/ 28 h 509"/>
                <a:gd name="T18" fmla="*/ 513 w 527"/>
                <a:gd name="T19" fmla="*/ 33 h 509"/>
                <a:gd name="T20" fmla="*/ 491 w 527"/>
                <a:gd name="T21" fmla="*/ 43 h 509"/>
                <a:gd name="T22" fmla="*/ 452 w 527"/>
                <a:gd name="T23" fmla="*/ 43 h 509"/>
                <a:gd name="T24" fmla="*/ 362 w 527"/>
                <a:gd name="T25" fmla="*/ 214 h 509"/>
                <a:gd name="T26" fmla="*/ 322 w 527"/>
                <a:gd name="T27" fmla="*/ 328 h 509"/>
                <a:gd name="T28" fmla="*/ 304 w 527"/>
                <a:gd name="T29" fmla="*/ 493 h 509"/>
                <a:gd name="T30" fmla="*/ 292 w 527"/>
                <a:gd name="T31" fmla="*/ 502 h 509"/>
                <a:gd name="T32" fmla="*/ 287 w 527"/>
                <a:gd name="T33" fmla="*/ 509 h 509"/>
                <a:gd name="T34" fmla="*/ 247 w 527"/>
                <a:gd name="T35" fmla="*/ 509 h 509"/>
                <a:gd name="T36" fmla="*/ 226 w 527"/>
                <a:gd name="T37" fmla="*/ 505 h 509"/>
                <a:gd name="T38" fmla="*/ 217 w 527"/>
                <a:gd name="T39" fmla="*/ 502 h 509"/>
                <a:gd name="T40" fmla="*/ 214 w 527"/>
                <a:gd name="T41" fmla="*/ 477 h 509"/>
                <a:gd name="T42" fmla="*/ 195 w 527"/>
                <a:gd name="T43" fmla="*/ 474 h 509"/>
                <a:gd name="T44" fmla="*/ 184 w 527"/>
                <a:gd name="T45" fmla="*/ 496 h 509"/>
                <a:gd name="T46" fmla="*/ 154 w 527"/>
                <a:gd name="T47" fmla="*/ 470 h 509"/>
                <a:gd name="T48" fmla="*/ 132 w 527"/>
                <a:gd name="T49" fmla="*/ 425 h 509"/>
                <a:gd name="T50" fmla="*/ 132 w 527"/>
                <a:gd name="T51" fmla="*/ 408 h 509"/>
                <a:gd name="T52" fmla="*/ 123 w 527"/>
                <a:gd name="T53" fmla="*/ 399 h 509"/>
                <a:gd name="T54" fmla="*/ 121 w 527"/>
                <a:gd name="T55" fmla="*/ 371 h 509"/>
                <a:gd name="T56" fmla="*/ 101 w 527"/>
                <a:gd name="T57" fmla="*/ 300 h 509"/>
                <a:gd name="T58" fmla="*/ 114 w 527"/>
                <a:gd name="T59" fmla="*/ 261 h 509"/>
                <a:gd name="T60" fmla="*/ 106 w 527"/>
                <a:gd name="T61" fmla="*/ 238 h 509"/>
                <a:gd name="T62" fmla="*/ 85 w 527"/>
                <a:gd name="T63" fmla="*/ 205 h 509"/>
                <a:gd name="T64" fmla="*/ 63 w 527"/>
                <a:gd name="T65" fmla="*/ 164 h 509"/>
                <a:gd name="T66" fmla="*/ 24 w 527"/>
                <a:gd name="T67" fmla="*/ 84 h 509"/>
                <a:gd name="T68" fmla="*/ 0 w 527"/>
                <a:gd name="T69" fmla="*/ 50 h 509"/>
                <a:gd name="T70" fmla="*/ 0 w 527"/>
                <a:gd name="T71" fmla="*/ 13 h 509"/>
                <a:gd name="T72" fmla="*/ 0 w 527"/>
                <a:gd name="T73" fmla="*/ 13 h 509"/>
                <a:gd name="T74" fmla="*/ 0 w 527"/>
                <a:gd name="T75" fmla="*/ 1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7" h="509">
                  <a:moveTo>
                    <a:pt x="0" y="13"/>
                  </a:moveTo>
                  <a:lnTo>
                    <a:pt x="12" y="10"/>
                  </a:lnTo>
                  <a:lnTo>
                    <a:pt x="29" y="13"/>
                  </a:lnTo>
                  <a:lnTo>
                    <a:pt x="54" y="0"/>
                  </a:lnTo>
                  <a:lnTo>
                    <a:pt x="66" y="3"/>
                  </a:lnTo>
                  <a:lnTo>
                    <a:pt x="85" y="22"/>
                  </a:lnTo>
                  <a:lnTo>
                    <a:pt x="261" y="19"/>
                  </a:lnTo>
                  <a:lnTo>
                    <a:pt x="265" y="31"/>
                  </a:lnTo>
                  <a:lnTo>
                    <a:pt x="278" y="33"/>
                  </a:lnTo>
                  <a:lnTo>
                    <a:pt x="334" y="40"/>
                  </a:lnTo>
                  <a:lnTo>
                    <a:pt x="344" y="43"/>
                  </a:lnTo>
                  <a:lnTo>
                    <a:pt x="355" y="43"/>
                  </a:lnTo>
                  <a:lnTo>
                    <a:pt x="365" y="40"/>
                  </a:lnTo>
                  <a:lnTo>
                    <a:pt x="374" y="43"/>
                  </a:lnTo>
                  <a:lnTo>
                    <a:pt x="455" y="31"/>
                  </a:lnTo>
                  <a:lnTo>
                    <a:pt x="485" y="22"/>
                  </a:lnTo>
                  <a:lnTo>
                    <a:pt x="504" y="22"/>
                  </a:lnTo>
                  <a:lnTo>
                    <a:pt x="515" y="28"/>
                  </a:lnTo>
                  <a:lnTo>
                    <a:pt x="527" y="33"/>
                  </a:lnTo>
                  <a:lnTo>
                    <a:pt x="513" y="33"/>
                  </a:lnTo>
                  <a:lnTo>
                    <a:pt x="497" y="50"/>
                  </a:lnTo>
                  <a:lnTo>
                    <a:pt x="491" y="43"/>
                  </a:lnTo>
                  <a:lnTo>
                    <a:pt x="464" y="65"/>
                  </a:lnTo>
                  <a:lnTo>
                    <a:pt x="452" y="43"/>
                  </a:lnTo>
                  <a:lnTo>
                    <a:pt x="362" y="58"/>
                  </a:lnTo>
                  <a:lnTo>
                    <a:pt x="362" y="214"/>
                  </a:lnTo>
                  <a:lnTo>
                    <a:pt x="322" y="214"/>
                  </a:lnTo>
                  <a:lnTo>
                    <a:pt x="322" y="328"/>
                  </a:lnTo>
                  <a:lnTo>
                    <a:pt x="322" y="487"/>
                  </a:lnTo>
                  <a:lnTo>
                    <a:pt x="304" y="493"/>
                  </a:lnTo>
                  <a:lnTo>
                    <a:pt x="301" y="502"/>
                  </a:lnTo>
                  <a:lnTo>
                    <a:pt x="292" y="502"/>
                  </a:lnTo>
                  <a:lnTo>
                    <a:pt x="292" y="509"/>
                  </a:lnTo>
                  <a:lnTo>
                    <a:pt x="287" y="509"/>
                  </a:lnTo>
                  <a:lnTo>
                    <a:pt x="271" y="505"/>
                  </a:lnTo>
                  <a:lnTo>
                    <a:pt x="247" y="509"/>
                  </a:lnTo>
                  <a:lnTo>
                    <a:pt x="241" y="505"/>
                  </a:lnTo>
                  <a:lnTo>
                    <a:pt x="226" y="505"/>
                  </a:lnTo>
                  <a:lnTo>
                    <a:pt x="226" y="502"/>
                  </a:lnTo>
                  <a:lnTo>
                    <a:pt x="217" y="502"/>
                  </a:lnTo>
                  <a:lnTo>
                    <a:pt x="217" y="477"/>
                  </a:lnTo>
                  <a:lnTo>
                    <a:pt x="214" y="477"/>
                  </a:lnTo>
                  <a:lnTo>
                    <a:pt x="205" y="470"/>
                  </a:lnTo>
                  <a:lnTo>
                    <a:pt x="195" y="474"/>
                  </a:lnTo>
                  <a:lnTo>
                    <a:pt x="193" y="493"/>
                  </a:lnTo>
                  <a:lnTo>
                    <a:pt x="184" y="496"/>
                  </a:lnTo>
                  <a:lnTo>
                    <a:pt x="181" y="493"/>
                  </a:lnTo>
                  <a:lnTo>
                    <a:pt x="154" y="470"/>
                  </a:lnTo>
                  <a:lnTo>
                    <a:pt x="135" y="440"/>
                  </a:lnTo>
                  <a:lnTo>
                    <a:pt x="132" y="425"/>
                  </a:lnTo>
                  <a:lnTo>
                    <a:pt x="127" y="412"/>
                  </a:lnTo>
                  <a:lnTo>
                    <a:pt x="132" y="408"/>
                  </a:lnTo>
                  <a:lnTo>
                    <a:pt x="127" y="399"/>
                  </a:lnTo>
                  <a:lnTo>
                    <a:pt x="123" y="399"/>
                  </a:lnTo>
                  <a:lnTo>
                    <a:pt x="123" y="385"/>
                  </a:lnTo>
                  <a:lnTo>
                    <a:pt x="121" y="371"/>
                  </a:lnTo>
                  <a:lnTo>
                    <a:pt x="121" y="341"/>
                  </a:lnTo>
                  <a:lnTo>
                    <a:pt x="101" y="300"/>
                  </a:lnTo>
                  <a:lnTo>
                    <a:pt x="101" y="261"/>
                  </a:lnTo>
                  <a:lnTo>
                    <a:pt x="114" y="261"/>
                  </a:lnTo>
                  <a:lnTo>
                    <a:pt x="111" y="238"/>
                  </a:lnTo>
                  <a:lnTo>
                    <a:pt x="106" y="238"/>
                  </a:lnTo>
                  <a:lnTo>
                    <a:pt x="101" y="226"/>
                  </a:lnTo>
                  <a:lnTo>
                    <a:pt x="85" y="205"/>
                  </a:lnTo>
                  <a:lnTo>
                    <a:pt x="81" y="192"/>
                  </a:lnTo>
                  <a:lnTo>
                    <a:pt x="63" y="164"/>
                  </a:lnTo>
                  <a:lnTo>
                    <a:pt x="54" y="137"/>
                  </a:lnTo>
                  <a:lnTo>
                    <a:pt x="24" y="84"/>
                  </a:lnTo>
                  <a:lnTo>
                    <a:pt x="5" y="61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E4F60F52-9DAB-4FF5-BFC5-FB552AF4E0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6253" y="4178297"/>
              <a:ext cx="307378" cy="273947"/>
            </a:xfrm>
            <a:custGeom>
              <a:avLst/>
              <a:gdLst>
                <a:gd name="T0" fmla="*/ 109 w 331"/>
                <a:gd name="T1" fmla="*/ 274 h 295"/>
                <a:gd name="T2" fmla="*/ 6 w 331"/>
                <a:gd name="T3" fmla="*/ 274 h 295"/>
                <a:gd name="T4" fmla="*/ 0 w 331"/>
                <a:gd name="T5" fmla="*/ 295 h 295"/>
                <a:gd name="T6" fmla="*/ 0 w 331"/>
                <a:gd name="T7" fmla="*/ 286 h 295"/>
                <a:gd name="T8" fmla="*/ 6 w 331"/>
                <a:gd name="T9" fmla="*/ 245 h 295"/>
                <a:gd name="T10" fmla="*/ 15 w 331"/>
                <a:gd name="T11" fmla="*/ 232 h 295"/>
                <a:gd name="T12" fmla="*/ 21 w 331"/>
                <a:gd name="T13" fmla="*/ 230 h 295"/>
                <a:gd name="T14" fmla="*/ 39 w 331"/>
                <a:gd name="T15" fmla="*/ 189 h 295"/>
                <a:gd name="T16" fmla="*/ 51 w 331"/>
                <a:gd name="T17" fmla="*/ 166 h 295"/>
                <a:gd name="T18" fmla="*/ 51 w 331"/>
                <a:gd name="T19" fmla="*/ 161 h 295"/>
                <a:gd name="T20" fmla="*/ 39 w 331"/>
                <a:gd name="T21" fmla="*/ 170 h 295"/>
                <a:gd name="T22" fmla="*/ 88 w 331"/>
                <a:gd name="T23" fmla="*/ 129 h 295"/>
                <a:gd name="T24" fmla="*/ 91 w 331"/>
                <a:gd name="T25" fmla="*/ 95 h 295"/>
                <a:gd name="T26" fmla="*/ 100 w 331"/>
                <a:gd name="T27" fmla="*/ 76 h 295"/>
                <a:gd name="T28" fmla="*/ 100 w 331"/>
                <a:gd name="T29" fmla="*/ 64 h 295"/>
                <a:gd name="T30" fmla="*/ 139 w 331"/>
                <a:gd name="T31" fmla="*/ 41 h 295"/>
                <a:gd name="T32" fmla="*/ 152 w 331"/>
                <a:gd name="T33" fmla="*/ 0 h 295"/>
                <a:gd name="T34" fmla="*/ 331 w 331"/>
                <a:gd name="T35" fmla="*/ 0 h 295"/>
                <a:gd name="T36" fmla="*/ 331 w 331"/>
                <a:gd name="T37" fmla="*/ 14 h 295"/>
                <a:gd name="T38" fmla="*/ 331 w 331"/>
                <a:gd name="T39" fmla="*/ 73 h 295"/>
                <a:gd name="T40" fmla="*/ 200 w 331"/>
                <a:gd name="T41" fmla="*/ 73 h 295"/>
                <a:gd name="T42" fmla="*/ 200 w 331"/>
                <a:gd name="T43" fmla="*/ 182 h 295"/>
                <a:gd name="T44" fmla="*/ 179 w 331"/>
                <a:gd name="T45" fmla="*/ 189 h 295"/>
                <a:gd name="T46" fmla="*/ 158 w 331"/>
                <a:gd name="T47" fmla="*/ 205 h 295"/>
                <a:gd name="T48" fmla="*/ 160 w 331"/>
                <a:gd name="T49" fmla="*/ 274 h 295"/>
                <a:gd name="T50" fmla="*/ 109 w 331"/>
                <a:gd name="T51" fmla="*/ 274 h 295"/>
                <a:gd name="T52" fmla="*/ 109 w 331"/>
                <a:gd name="T53" fmla="*/ 274 h 295"/>
                <a:gd name="T54" fmla="*/ 109 w 331"/>
                <a:gd name="T55" fmla="*/ 274 h 295"/>
                <a:gd name="T56" fmla="*/ 109 w 331"/>
                <a:gd name="T57" fmla="*/ 274 h 295"/>
                <a:gd name="T58" fmla="*/ 109 w 331"/>
                <a:gd name="T59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1" h="295">
                  <a:moveTo>
                    <a:pt x="109" y="274"/>
                  </a:moveTo>
                  <a:lnTo>
                    <a:pt x="6" y="274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6" y="245"/>
                  </a:lnTo>
                  <a:lnTo>
                    <a:pt x="15" y="232"/>
                  </a:lnTo>
                  <a:lnTo>
                    <a:pt x="21" y="230"/>
                  </a:lnTo>
                  <a:lnTo>
                    <a:pt x="39" y="189"/>
                  </a:lnTo>
                  <a:lnTo>
                    <a:pt x="51" y="166"/>
                  </a:lnTo>
                  <a:lnTo>
                    <a:pt x="51" y="161"/>
                  </a:lnTo>
                  <a:lnTo>
                    <a:pt x="39" y="170"/>
                  </a:lnTo>
                  <a:lnTo>
                    <a:pt x="88" y="129"/>
                  </a:lnTo>
                  <a:lnTo>
                    <a:pt x="91" y="95"/>
                  </a:lnTo>
                  <a:lnTo>
                    <a:pt x="100" y="76"/>
                  </a:lnTo>
                  <a:lnTo>
                    <a:pt x="100" y="64"/>
                  </a:lnTo>
                  <a:lnTo>
                    <a:pt x="139" y="41"/>
                  </a:lnTo>
                  <a:lnTo>
                    <a:pt x="152" y="0"/>
                  </a:lnTo>
                  <a:lnTo>
                    <a:pt x="331" y="0"/>
                  </a:lnTo>
                  <a:lnTo>
                    <a:pt x="331" y="14"/>
                  </a:lnTo>
                  <a:lnTo>
                    <a:pt x="331" y="73"/>
                  </a:lnTo>
                  <a:lnTo>
                    <a:pt x="200" y="73"/>
                  </a:lnTo>
                  <a:lnTo>
                    <a:pt x="200" y="182"/>
                  </a:lnTo>
                  <a:lnTo>
                    <a:pt x="179" y="189"/>
                  </a:lnTo>
                  <a:lnTo>
                    <a:pt x="158" y="205"/>
                  </a:lnTo>
                  <a:lnTo>
                    <a:pt x="160" y="274"/>
                  </a:lnTo>
                  <a:lnTo>
                    <a:pt x="109" y="274"/>
                  </a:lnTo>
                  <a:lnTo>
                    <a:pt x="109" y="274"/>
                  </a:lnTo>
                  <a:lnTo>
                    <a:pt x="109" y="274"/>
                  </a:lnTo>
                  <a:lnTo>
                    <a:pt x="109" y="274"/>
                  </a:lnTo>
                  <a:lnTo>
                    <a:pt x="109" y="27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6BAB36D5-0B24-488D-89A1-C9E03C801742}"/>
                </a:ext>
              </a:extLst>
            </p:cNvPr>
            <p:cNvSpPr>
              <a:spLocks/>
            </p:cNvSpPr>
            <p:nvPr/>
          </p:nvSpPr>
          <p:spPr bwMode="gray">
            <a:xfrm>
              <a:off x="7322087" y="6227793"/>
              <a:ext cx="48289" cy="63147"/>
            </a:xfrm>
            <a:custGeom>
              <a:avLst/>
              <a:gdLst>
                <a:gd name="T0" fmla="*/ 3 w 52"/>
                <a:gd name="T1" fmla="*/ 42 h 68"/>
                <a:gd name="T2" fmla="*/ 0 w 52"/>
                <a:gd name="T3" fmla="*/ 42 h 68"/>
                <a:gd name="T4" fmla="*/ 0 w 52"/>
                <a:gd name="T5" fmla="*/ 28 h 68"/>
                <a:gd name="T6" fmla="*/ 12 w 52"/>
                <a:gd name="T7" fmla="*/ 9 h 68"/>
                <a:gd name="T8" fmla="*/ 21 w 52"/>
                <a:gd name="T9" fmla="*/ 0 h 68"/>
                <a:gd name="T10" fmla="*/ 25 w 52"/>
                <a:gd name="T11" fmla="*/ 0 h 68"/>
                <a:gd name="T12" fmla="*/ 43 w 52"/>
                <a:gd name="T13" fmla="*/ 9 h 68"/>
                <a:gd name="T14" fmla="*/ 50 w 52"/>
                <a:gd name="T15" fmla="*/ 9 h 68"/>
                <a:gd name="T16" fmla="*/ 52 w 52"/>
                <a:gd name="T17" fmla="*/ 18 h 68"/>
                <a:gd name="T18" fmla="*/ 52 w 52"/>
                <a:gd name="T19" fmla="*/ 48 h 68"/>
                <a:gd name="T20" fmla="*/ 50 w 52"/>
                <a:gd name="T21" fmla="*/ 42 h 68"/>
                <a:gd name="T22" fmla="*/ 50 w 52"/>
                <a:gd name="T23" fmla="*/ 68 h 68"/>
                <a:gd name="T24" fmla="*/ 30 w 52"/>
                <a:gd name="T25" fmla="*/ 68 h 68"/>
                <a:gd name="T26" fmla="*/ 12 w 52"/>
                <a:gd name="T27" fmla="*/ 61 h 68"/>
                <a:gd name="T28" fmla="*/ 3 w 52"/>
                <a:gd name="T29" fmla="*/ 42 h 68"/>
                <a:gd name="T30" fmla="*/ 3 w 52"/>
                <a:gd name="T31" fmla="*/ 42 h 68"/>
                <a:gd name="T32" fmla="*/ 3 w 52"/>
                <a:gd name="T33" fmla="*/ 42 h 68"/>
                <a:gd name="T34" fmla="*/ 3 w 52"/>
                <a:gd name="T35" fmla="*/ 42 h 68"/>
                <a:gd name="T36" fmla="*/ 3 w 52"/>
                <a:gd name="T3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8">
                  <a:moveTo>
                    <a:pt x="3" y="42"/>
                  </a:moveTo>
                  <a:lnTo>
                    <a:pt x="0" y="42"/>
                  </a:lnTo>
                  <a:lnTo>
                    <a:pt x="0" y="28"/>
                  </a:lnTo>
                  <a:lnTo>
                    <a:pt x="12" y="9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43" y="9"/>
                  </a:lnTo>
                  <a:lnTo>
                    <a:pt x="50" y="9"/>
                  </a:lnTo>
                  <a:lnTo>
                    <a:pt x="52" y="18"/>
                  </a:lnTo>
                  <a:lnTo>
                    <a:pt x="52" y="48"/>
                  </a:lnTo>
                  <a:lnTo>
                    <a:pt x="50" y="42"/>
                  </a:lnTo>
                  <a:lnTo>
                    <a:pt x="50" y="68"/>
                  </a:lnTo>
                  <a:lnTo>
                    <a:pt x="30" y="68"/>
                  </a:lnTo>
                  <a:lnTo>
                    <a:pt x="12" y="6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33DC273D-BFEB-48AE-A264-19896ECDED8B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5422" y="5547104"/>
              <a:ext cx="423457" cy="379811"/>
            </a:xfrm>
            <a:custGeom>
              <a:avLst/>
              <a:gdLst>
                <a:gd name="T0" fmla="*/ 332 w 456"/>
                <a:gd name="T1" fmla="*/ 307 h 409"/>
                <a:gd name="T2" fmla="*/ 272 w 456"/>
                <a:gd name="T3" fmla="*/ 320 h 409"/>
                <a:gd name="T4" fmla="*/ 226 w 456"/>
                <a:gd name="T5" fmla="*/ 359 h 409"/>
                <a:gd name="T6" fmla="*/ 196 w 456"/>
                <a:gd name="T7" fmla="*/ 403 h 409"/>
                <a:gd name="T8" fmla="*/ 163 w 456"/>
                <a:gd name="T9" fmla="*/ 400 h 409"/>
                <a:gd name="T10" fmla="*/ 145 w 456"/>
                <a:gd name="T11" fmla="*/ 394 h 409"/>
                <a:gd name="T12" fmla="*/ 127 w 456"/>
                <a:gd name="T13" fmla="*/ 394 h 409"/>
                <a:gd name="T14" fmla="*/ 103 w 456"/>
                <a:gd name="T15" fmla="*/ 382 h 409"/>
                <a:gd name="T16" fmla="*/ 54 w 456"/>
                <a:gd name="T17" fmla="*/ 391 h 409"/>
                <a:gd name="T18" fmla="*/ 2 w 456"/>
                <a:gd name="T19" fmla="*/ 341 h 409"/>
                <a:gd name="T20" fmla="*/ 0 w 456"/>
                <a:gd name="T21" fmla="*/ 195 h 409"/>
                <a:gd name="T22" fmla="*/ 72 w 456"/>
                <a:gd name="T23" fmla="*/ 185 h 409"/>
                <a:gd name="T24" fmla="*/ 75 w 456"/>
                <a:gd name="T25" fmla="*/ 164 h 409"/>
                <a:gd name="T26" fmla="*/ 82 w 456"/>
                <a:gd name="T27" fmla="*/ 134 h 409"/>
                <a:gd name="T28" fmla="*/ 94 w 456"/>
                <a:gd name="T29" fmla="*/ 120 h 409"/>
                <a:gd name="T30" fmla="*/ 94 w 456"/>
                <a:gd name="T31" fmla="*/ 134 h 409"/>
                <a:gd name="T32" fmla="*/ 127 w 456"/>
                <a:gd name="T33" fmla="*/ 124 h 409"/>
                <a:gd name="T34" fmla="*/ 132 w 456"/>
                <a:gd name="T35" fmla="*/ 143 h 409"/>
                <a:gd name="T36" fmla="*/ 187 w 456"/>
                <a:gd name="T37" fmla="*/ 155 h 409"/>
                <a:gd name="T38" fmla="*/ 196 w 456"/>
                <a:gd name="T39" fmla="*/ 143 h 409"/>
                <a:gd name="T40" fmla="*/ 205 w 456"/>
                <a:gd name="T41" fmla="*/ 146 h 409"/>
                <a:gd name="T42" fmla="*/ 216 w 456"/>
                <a:gd name="T43" fmla="*/ 171 h 409"/>
                <a:gd name="T44" fmla="*/ 254 w 456"/>
                <a:gd name="T45" fmla="*/ 176 h 409"/>
                <a:gd name="T46" fmla="*/ 263 w 456"/>
                <a:gd name="T47" fmla="*/ 195 h 409"/>
                <a:gd name="T48" fmla="*/ 277 w 456"/>
                <a:gd name="T49" fmla="*/ 214 h 409"/>
                <a:gd name="T50" fmla="*/ 301 w 456"/>
                <a:gd name="T51" fmla="*/ 208 h 409"/>
                <a:gd name="T52" fmla="*/ 305 w 456"/>
                <a:gd name="T53" fmla="*/ 217 h 409"/>
                <a:gd name="T54" fmla="*/ 293 w 456"/>
                <a:gd name="T55" fmla="*/ 164 h 409"/>
                <a:gd name="T56" fmla="*/ 284 w 456"/>
                <a:gd name="T57" fmla="*/ 174 h 409"/>
                <a:gd name="T58" fmla="*/ 266 w 456"/>
                <a:gd name="T59" fmla="*/ 162 h 409"/>
                <a:gd name="T60" fmla="*/ 247 w 456"/>
                <a:gd name="T61" fmla="*/ 139 h 409"/>
                <a:gd name="T62" fmla="*/ 263 w 456"/>
                <a:gd name="T63" fmla="*/ 102 h 409"/>
                <a:gd name="T64" fmla="*/ 263 w 456"/>
                <a:gd name="T65" fmla="*/ 68 h 409"/>
                <a:gd name="T66" fmla="*/ 247 w 456"/>
                <a:gd name="T67" fmla="*/ 46 h 409"/>
                <a:gd name="T68" fmla="*/ 272 w 456"/>
                <a:gd name="T69" fmla="*/ 21 h 409"/>
                <a:gd name="T70" fmla="*/ 344 w 456"/>
                <a:gd name="T71" fmla="*/ 0 h 409"/>
                <a:gd name="T72" fmla="*/ 369 w 456"/>
                <a:gd name="T73" fmla="*/ 19 h 409"/>
                <a:gd name="T74" fmla="*/ 393 w 456"/>
                <a:gd name="T75" fmla="*/ 31 h 409"/>
                <a:gd name="T76" fmla="*/ 407 w 456"/>
                <a:gd name="T77" fmla="*/ 40 h 409"/>
                <a:gd name="T78" fmla="*/ 426 w 456"/>
                <a:gd name="T79" fmla="*/ 49 h 409"/>
                <a:gd name="T80" fmla="*/ 438 w 456"/>
                <a:gd name="T81" fmla="*/ 58 h 409"/>
                <a:gd name="T82" fmla="*/ 444 w 456"/>
                <a:gd name="T83" fmla="*/ 78 h 409"/>
                <a:gd name="T84" fmla="*/ 453 w 456"/>
                <a:gd name="T85" fmla="*/ 90 h 409"/>
                <a:gd name="T86" fmla="*/ 453 w 456"/>
                <a:gd name="T87" fmla="*/ 109 h 409"/>
                <a:gd name="T88" fmla="*/ 447 w 456"/>
                <a:gd name="T89" fmla="*/ 120 h 409"/>
                <a:gd name="T90" fmla="*/ 444 w 456"/>
                <a:gd name="T91" fmla="*/ 146 h 409"/>
                <a:gd name="T92" fmla="*/ 444 w 456"/>
                <a:gd name="T93" fmla="*/ 171 h 409"/>
                <a:gd name="T94" fmla="*/ 444 w 456"/>
                <a:gd name="T95" fmla="*/ 176 h 409"/>
                <a:gd name="T96" fmla="*/ 428 w 456"/>
                <a:gd name="T97" fmla="*/ 185 h 409"/>
                <a:gd name="T98" fmla="*/ 426 w 456"/>
                <a:gd name="T99" fmla="*/ 214 h 409"/>
                <a:gd name="T100" fmla="*/ 428 w 456"/>
                <a:gd name="T101" fmla="*/ 236 h 409"/>
                <a:gd name="T102" fmla="*/ 435 w 456"/>
                <a:gd name="T103" fmla="*/ 236 h 409"/>
                <a:gd name="T104" fmla="*/ 322 w 456"/>
                <a:gd name="T105" fmla="*/ 280 h 409"/>
                <a:gd name="T106" fmla="*/ 322 w 456"/>
                <a:gd name="T107" fmla="*/ 280 h 409"/>
                <a:gd name="T108" fmla="*/ 322 w 456"/>
                <a:gd name="T109" fmla="*/ 28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409">
                  <a:moveTo>
                    <a:pt x="322" y="280"/>
                  </a:moveTo>
                  <a:lnTo>
                    <a:pt x="332" y="307"/>
                  </a:lnTo>
                  <a:lnTo>
                    <a:pt x="296" y="307"/>
                  </a:lnTo>
                  <a:lnTo>
                    <a:pt x="272" y="320"/>
                  </a:lnTo>
                  <a:lnTo>
                    <a:pt x="263" y="341"/>
                  </a:lnTo>
                  <a:lnTo>
                    <a:pt x="226" y="359"/>
                  </a:lnTo>
                  <a:lnTo>
                    <a:pt x="216" y="378"/>
                  </a:lnTo>
                  <a:lnTo>
                    <a:pt x="196" y="403"/>
                  </a:lnTo>
                  <a:lnTo>
                    <a:pt x="183" y="409"/>
                  </a:lnTo>
                  <a:lnTo>
                    <a:pt x="163" y="400"/>
                  </a:lnTo>
                  <a:lnTo>
                    <a:pt x="153" y="403"/>
                  </a:lnTo>
                  <a:lnTo>
                    <a:pt x="145" y="394"/>
                  </a:lnTo>
                  <a:lnTo>
                    <a:pt x="136" y="400"/>
                  </a:lnTo>
                  <a:lnTo>
                    <a:pt x="127" y="394"/>
                  </a:lnTo>
                  <a:lnTo>
                    <a:pt x="115" y="387"/>
                  </a:lnTo>
                  <a:lnTo>
                    <a:pt x="103" y="382"/>
                  </a:lnTo>
                  <a:lnTo>
                    <a:pt x="84" y="382"/>
                  </a:lnTo>
                  <a:lnTo>
                    <a:pt x="54" y="391"/>
                  </a:lnTo>
                  <a:lnTo>
                    <a:pt x="44" y="382"/>
                  </a:lnTo>
                  <a:lnTo>
                    <a:pt x="2" y="341"/>
                  </a:lnTo>
                  <a:lnTo>
                    <a:pt x="0" y="329"/>
                  </a:lnTo>
                  <a:lnTo>
                    <a:pt x="0" y="195"/>
                  </a:lnTo>
                  <a:lnTo>
                    <a:pt x="75" y="201"/>
                  </a:lnTo>
                  <a:lnTo>
                    <a:pt x="72" y="185"/>
                  </a:lnTo>
                  <a:lnTo>
                    <a:pt x="82" y="174"/>
                  </a:lnTo>
                  <a:lnTo>
                    <a:pt x="75" y="164"/>
                  </a:lnTo>
                  <a:lnTo>
                    <a:pt x="75" y="143"/>
                  </a:lnTo>
                  <a:lnTo>
                    <a:pt x="82" y="134"/>
                  </a:lnTo>
                  <a:lnTo>
                    <a:pt x="75" y="111"/>
                  </a:lnTo>
                  <a:lnTo>
                    <a:pt x="94" y="120"/>
                  </a:lnTo>
                  <a:lnTo>
                    <a:pt x="90" y="130"/>
                  </a:lnTo>
                  <a:lnTo>
                    <a:pt x="94" y="134"/>
                  </a:lnTo>
                  <a:lnTo>
                    <a:pt x="105" y="130"/>
                  </a:lnTo>
                  <a:lnTo>
                    <a:pt x="127" y="124"/>
                  </a:lnTo>
                  <a:lnTo>
                    <a:pt x="127" y="130"/>
                  </a:lnTo>
                  <a:lnTo>
                    <a:pt x="132" y="143"/>
                  </a:lnTo>
                  <a:lnTo>
                    <a:pt x="153" y="152"/>
                  </a:lnTo>
                  <a:lnTo>
                    <a:pt x="187" y="155"/>
                  </a:lnTo>
                  <a:lnTo>
                    <a:pt x="193" y="152"/>
                  </a:lnTo>
                  <a:lnTo>
                    <a:pt x="196" y="143"/>
                  </a:lnTo>
                  <a:lnTo>
                    <a:pt x="202" y="139"/>
                  </a:lnTo>
                  <a:lnTo>
                    <a:pt x="205" y="146"/>
                  </a:lnTo>
                  <a:lnTo>
                    <a:pt x="214" y="155"/>
                  </a:lnTo>
                  <a:lnTo>
                    <a:pt x="216" y="171"/>
                  </a:lnTo>
                  <a:lnTo>
                    <a:pt x="226" y="171"/>
                  </a:lnTo>
                  <a:lnTo>
                    <a:pt x="254" y="176"/>
                  </a:lnTo>
                  <a:lnTo>
                    <a:pt x="256" y="192"/>
                  </a:lnTo>
                  <a:lnTo>
                    <a:pt x="263" y="195"/>
                  </a:lnTo>
                  <a:lnTo>
                    <a:pt x="275" y="214"/>
                  </a:lnTo>
                  <a:lnTo>
                    <a:pt x="277" y="214"/>
                  </a:lnTo>
                  <a:lnTo>
                    <a:pt x="296" y="208"/>
                  </a:lnTo>
                  <a:lnTo>
                    <a:pt x="301" y="208"/>
                  </a:lnTo>
                  <a:lnTo>
                    <a:pt x="296" y="214"/>
                  </a:lnTo>
                  <a:lnTo>
                    <a:pt x="305" y="217"/>
                  </a:lnTo>
                  <a:lnTo>
                    <a:pt x="305" y="164"/>
                  </a:lnTo>
                  <a:lnTo>
                    <a:pt x="293" y="164"/>
                  </a:lnTo>
                  <a:lnTo>
                    <a:pt x="293" y="174"/>
                  </a:lnTo>
                  <a:lnTo>
                    <a:pt x="284" y="174"/>
                  </a:lnTo>
                  <a:lnTo>
                    <a:pt x="275" y="174"/>
                  </a:lnTo>
                  <a:lnTo>
                    <a:pt x="266" y="162"/>
                  </a:lnTo>
                  <a:lnTo>
                    <a:pt x="254" y="152"/>
                  </a:lnTo>
                  <a:lnTo>
                    <a:pt x="247" y="139"/>
                  </a:lnTo>
                  <a:lnTo>
                    <a:pt x="256" y="111"/>
                  </a:lnTo>
                  <a:lnTo>
                    <a:pt x="263" y="102"/>
                  </a:lnTo>
                  <a:lnTo>
                    <a:pt x="256" y="83"/>
                  </a:lnTo>
                  <a:lnTo>
                    <a:pt x="263" y="68"/>
                  </a:lnTo>
                  <a:lnTo>
                    <a:pt x="254" y="49"/>
                  </a:lnTo>
                  <a:lnTo>
                    <a:pt x="247" y="46"/>
                  </a:lnTo>
                  <a:lnTo>
                    <a:pt x="266" y="28"/>
                  </a:lnTo>
                  <a:lnTo>
                    <a:pt x="272" y="21"/>
                  </a:lnTo>
                  <a:lnTo>
                    <a:pt x="272" y="16"/>
                  </a:lnTo>
                  <a:lnTo>
                    <a:pt x="344" y="0"/>
                  </a:lnTo>
                  <a:lnTo>
                    <a:pt x="353" y="19"/>
                  </a:lnTo>
                  <a:lnTo>
                    <a:pt x="369" y="19"/>
                  </a:lnTo>
                  <a:lnTo>
                    <a:pt x="378" y="31"/>
                  </a:lnTo>
                  <a:lnTo>
                    <a:pt x="393" y="31"/>
                  </a:lnTo>
                  <a:lnTo>
                    <a:pt x="393" y="37"/>
                  </a:lnTo>
                  <a:lnTo>
                    <a:pt x="407" y="40"/>
                  </a:lnTo>
                  <a:lnTo>
                    <a:pt x="414" y="46"/>
                  </a:lnTo>
                  <a:lnTo>
                    <a:pt x="426" y="49"/>
                  </a:lnTo>
                  <a:lnTo>
                    <a:pt x="428" y="58"/>
                  </a:lnTo>
                  <a:lnTo>
                    <a:pt x="438" y="58"/>
                  </a:lnTo>
                  <a:lnTo>
                    <a:pt x="444" y="72"/>
                  </a:lnTo>
                  <a:lnTo>
                    <a:pt x="444" y="78"/>
                  </a:lnTo>
                  <a:lnTo>
                    <a:pt x="453" y="83"/>
                  </a:lnTo>
                  <a:lnTo>
                    <a:pt x="453" y="90"/>
                  </a:lnTo>
                  <a:lnTo>
                    <a:pt x="456" y="100"/>
                  </a:lnTo>
                  <a:lnTo>
                    <a:pt x="453" y="109"/>
                  </a:lnTo>
                  <a:lnTo>
                    <a:pt x="438" y="111"/>
                  </a:lnTo>
                  <a:lnTo>
                    <a:pt x="447" y="120"/>
                  </a:lnTo>
                  <a:lnTo>
                    <a:pt x="438" y="134"/>
                  </a:lnTo>
                  <a:lnTo>
                    <a:pt x="444" y="146"/>
                  </a:lnTo>
                  <a:lnTo>
                    <a:pt x="438" y="164"/>
                  </a:lnTo>
                  <a:lnTo>
                    <a:pt x="444" y="171"/>
                  </a:lnTo>
                  <a:lnTo>
                    <a:pt x="453" y="174"/>
                  </a:lnTo>
                  <a:lnTo>
                    <a:pt x="444" y="176"/>
                  </a:lnTo>
                  <a:lnTo>
                    <a:pt x="428" y="183"/>
                  </a:lnTo>
                  <a:lnTo>
                    <a:pt x="428" y="185"/>
                  </a:lnTo>
                  <a:lnTo>
                    <a:pt x="428" y="195"/>
                  </a:lnTo>
                  <a:lnTo>
                    <a:pt x="426" y="214"/>
                  </a:lnTo>
                  <a:lnTo>
                    <a:pt x="416" y="223"/>
                  </a:lnTo>
                  <a:lnTo>
                    <a:pt x="428" y="236"/>
                  </a:lnTo>
                  <a:lnTo>
                    <a:pt x="435" y="239"/>
                  </a:lnTo>
                  <a:lnTo>
                    <a:pt x="435" y="236"/>
                  </a:lnTo>
                  <a:lnTo>
                    <a:pt x="438" y="239"/>
                  </a:lnTo>
                  <a:lnTo>
                    <a:pt x="322" y="280"/>
                  </a:lnTo>
                  <a:lnTo>
                    <a:pt x="322" y="280"/>
                  </a:lnTo>
                  <a:lnTo>
                    <a:pt x="322" y="280"/>
                  </a:lnTo>
                  <a:lnTo>
                    <a:pt x="322" y="280"/>
                  </a:lnTo>
                  <a:lnTo>
                    <a:pt x="322" y="280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63A2F10A-F9D3-48C6-9415-608B0C6CD966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8715" y="5834981"/>
              <a:ext cx="288805" cy="259089"/>
            </a:xfrm>
            <a:custGeom>
              <a:avLst/>
              <a:gdLst>
                <a:gd name="T0" fmla="*/ 283 w 311"/>
                <a:gd name="T1" fmla="*/ 233 h 279"/>
                <a:gd name="T2" fmla="*/ 222 w 311"/>
                <a:gd name="T3" fmla="*/ 276 h 279"/>
                <a:gd name="T4" fmla="*/ 178 w 311"/>
                <a:gd name="T5" fmla="*/ 267 h 279"/>
                <a:gd name="T6" fmla="*/ 159 w 311"/>
                <a:gd name="T7" fmla="*/ 263 h 279"/>
                <a:gd name="T8" fmla="*/ 150 w 311"/>
                <a:gd name="T9" fmla="*/ 254 h 279"/>
                <a:gd name="T10" fmla="*/ 110 w 311"/>
                <a:gd name="T11" fmla="*/ 245 h 279"/>
                <a:gd name="T12" fmla="*/ 98 w 311"/>
                <a:gd name="T13" fmla="*/ 203 h 279"/>
                <a:gd name="T14" fmla="*/ 77 w 311"/>
                <a:gd name="T15" fmla="*/ 185 h 279"/>
                <a:gd name="T16" fmla="*/ 37 w 311"/>
                <a:gd name="T17" fmla="*/ 157 h 279"/>
                <a:gd name="T18" fmla="*/ 28 w 311"/>
                <a:gd name="T19" fmla="*/ 134 h 279"/>
                <a:gd name="T20" fmla="*/ 0 w 311"/>
                <a:gd name="T21" fmla="*/ 85 h 279"/>
                <a:gd name="T22" fmla="*/ 19 w 311"/>
                <a:gd name="T23" fmla="*/ 85 h 279"/>
                <a:gd name="T24" fmla="*/ 37 w 311"/>
                <a:gd name="T25" fmla="*/ 92 h 279"/>
                <a:gd name="T26" fmla="*/ 70 w 311"/>
                <a:gd name="T27" fmla="*/ 95 h 279"/>
                <a:gd name="T28" fmla="*/ 101 w 311"/>
                <a:gd name="T29" fmla="*/ 51 h 279"/>
                <a:gd name="T30" fmla="*/ 147 w 311"/>
                <a:gd name="T31" fmla="*/ 12 h 279"/>
                <a:gd name="T32" fmla="*/ 208 w 311"/>
                <a:gd name="T33" fmla="*/ 0 h 279"/>
                <a:gd name="T34" fmla="*/ 237 w 311"/>
                <a:gd name="T35" fmla="*/ 12 h 279"/>
                <a:gd name="T36" fmla="*/ 252 w 311"/>
                <a:gd name="T37" fmla="*/ 21 h 279"/>
                <a:gd name="T38" fmla="*/ 280 w 311"/>
                <a:gd name="T39" fmla="*/ 33 h 279"/>
                <a:gd name="T40" fmla="*/ 298 w 311"/>
                <a:gd name="T41" fmla="*/ 42 h 279"/>
                <a:gd name="T42" fmla="*/ 302 w 311"/>
                <a:gd name="T43" fmla="*/ 51 h 279"/>
                <a:gd name="T44" fmla="*/ 304 w 311"/>
                <a:gd name="T45" fmla="*/ 74 h 279"/>
                <a:gd name="T46" fmla="*/ 302 w 311"/>
                <a:gd name="T47" fmla="*/ 95 h 279"/>
                <a:gd name="T48" fmla="*/ 311 w 311"/>
                <a:gd name="T49" fmla="*/ 110 h 279"/>
                <a:gd name="T50" fmla="*/ 302 w 311"/>
                <a:gd name="T51" fmla="*/ 125 h 279"/>
                <a:gd name="T52" fmla="*/ 292 w 311"/>
                <a:gd name="T53" fmla="*/ 134 h 279"/>
                <a:gd name="T54" fmla="*/ 298 w 311"/>
                <a:gd name="T55" fmla="*/ 157 h 279"/>
                <a:gd name="T56" fmla="*/ 302 w 311"/>
                <a:gd name="T57" fmla="*/ 193 h 279"/>
                <a:gd name="T58" fmla="*/ 283 w 311"/>
                <a:gd name="T59" fmla="*/ 205 h 279"/>
                <a:gd name="T60" fmla="*/ 280 w 311"/>
                <a:gd name="T61" fmla="*/ 226 h 279"/>
                <a:gd name="T62" fmla="*/ 283 w 311"/>
                <a:gd name="T63" fmla="*/ 236 h 279"/>
                <a:gd name="T64" fmla="*/ 283 w 311"/>
                <a:gd name="T65" fmla="*/ 23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1" h="279">
                  <a:moveTo>
                    <a:pt x="283" y="236"/>
                  </a:moveTo>
                  <a:lnTo>
                    <a:pt x="283" y="233"/>
                  </a:lnTo>
                  <a:lnTo>
                    <a:pt x="241" y="279"/>
                  </a:lnTo>
                  <a:lnTo>
                    <a:pt x="222" y="276"/>
                  </a:lnTo>
                  <a:lnTo>
                    <a:pt x="201" y="276"/>
                  </a:lnTo>
                  <a:lnTo>
                    <a:pt x="178" y="267"/>
                  </a:lnTo>
                  <a:lnTo>
                    <a:pt x="161" y="273"/>
                  </a:lnTo>
                  <a:lnTo>
                    <a:pt x="159" y="263"/>
                  </a:lnTo>
                  <a:lnTo>
                    <a:pt x="150" y="263"/>
                  </a:lnTo>
                  <a:lnTo>
                    <a:pt x="150" y="254"/>
                  </a:lnTo>
                  <a:lnTo>
                    <a:pt x="131" y="245"/>
                  </a:lnTo>
                  <a:lnTo>
                    <a:pt x="110" y="245"/>
                  </a:lnTo>
                  <a:lnTo>
                    <a:pt x="98" y="224"/>
                  </a:lnTo>
                  <a:lnTo>
                    <a:pt x="98" y="203"/>
                  </a:lnTo>
                  <a:lnTo>
                    <a:pt x="80" y="203"/>
                  </a:lnTo>
                  <a:lnTo>
                    <a:pt x="77" y="185"/>
                  </a:lnTo>
                  <a:lnTo>
                    <a:pt x="58" y="175"/>
                  </a:lnTo>
                  <a:lnTo>
                    <a:pt x="37" y="157"/>
                  </a:lnTo>
                  <a:lnTo>
                    <a:pt x="28" y="141"/>
                  </a:lnTo>
                  <a:lnTo>
                    <a:pt x="28" y="134"/>
                  </a:lnTo>
                  <a:lnTo>
                    <a:pt x="0" y="102"/>
                  </a:lnTo>
                  <a:lnTo>
                    <a:pt x="0" y="85"/>
                  </a:lnTo>
                  <a:lnTo>
                    <a:pt x="10" y="92"/>
                  </a:lnTo>
                  <a:lnTo>
                    <a:pt x="19" y="85"/>
                  </a:lnTo>
                  <a:lnTo>
                    <a:pt x="28" y="95"/>
                  </a:lnTo>
                  <a:lnTo>
                    <a:pt x="37" y="92"/>
                  </a:lnTo>
                  <a:lnTo>
                    <a:pt x="58" y="102"/>
                  </a:lnTo>
                  <a:lnTo>
                    <a:pt x="70" y="95"/>
                  </a:lnTo>
                  <a:lnTo>
                    <a:pt x="91" y="70"/>
                  </a:lnTo>
                  <a:lnTo>
                    <a:pt x="101" y="51"/>
                  </a:lnTo>
                  <a:lnTo>
                    <a:pt x="138" y="33"/>
                  </a:lnTo>
                  <a:lnTo>
                    <a:pt x="147" y="12"/>
                  </a:lnTo>
                  <a:lnTo>
                    <a:pt x="171" y="0"/>
                  </a:lnTo>
                  <a:lnTo>
                    <a:pt x="208" y="0"/>
                  </a:lnTo>
                  <a:lnTo>
                    <a:pt x="208" y="12"/>
                  </a:lnTo>
                  <a:lnTo>
                    <a:pt x="237" y="12"/>
                  </a:lnTo>
                  <a:lnTo>
                    <a:pt x="244" y="21"/>
                  </a:lnTo>
                  <a:lnTo>
                    <a:pt x="252" y="21"/>
                  </a:lnTo>
                  <a:lnTo>
                    <a:pt x="262" y="30"/>
                  </a:lnTo>
                  <a:lnTo>
                    <a:pt x="280" y="33"/>
                  </a:lnTo>
                  <a:lnTo>
                    <a:pt x="292" y="40"/>
                  </a:lnTo>
                  <a:lnTo>
                    <a:pt x="298" y="42"/>
                  </a:lnTo>
                  <a:lnTo>
                    <a:pt x="304" y="42"/>
                  </a:lnTo>
                  <a:lnTo>
                    <a:pt x="302" y="51"/>
                  </a:lnTo>
                  <a:lnTo>
                    <a:pt x="304" y="70"/>
                  </a:lnTo>
                  <a:lnTo>
                    <a:pt x="304" y="74"/>
                  </a:lnTo>
                  <a:lnTo>
                    <a:pt x="304" y="79"/>
                  </a:lnTo>
                  <a:lnTo>
                    <a:pt x="302" y="95"/>
                  </a:lnTo>
                  <a:lnTo>
                    <a:pt x="304" y="104"/>
                  </a:lnTo>
                  <a:lnTo>
                    <a:pt x="311" y="110"/>
                  </a:lnTo>
                  <a:lnTo>
                    <a:pt x="302" y="116"/>
                  </a:lnTo>
                  <a:lnTo>
                    <a:pt x="302" y="125"/>
                  </a:lnTo>
                  <a:lnTo>
                    <a:pt x="292" y="132"/>
                  </a:lnTo>
                  <a:lnTo>
                    <a:pt x="292" y="134"/>
                  </a:lnTo>
                  <a:lnTo>
                    <a:pt x="302" y="141"/>
                  </a:lnTo>
                  <a:lnTo>
                    <a:pt x="298" y="157"/>
                  </a:lnTo>
                  <a:lnTo>
                    <a:pt x="311" y="171"/>
                  </a:lnTo>
                  <a:lnTo>
                    <a:pt x="302" y="193"/>
                  </a:lnTo>
                  <a:lnTo>
                    <a:pt x="292" y="203"/>
                  </a:lnTo>
                  <a:lnTo>
                    <a:pt x="283" y="205"/>
                  </a:lnTo>
                  <a:lnTo>
                    <a:pt x="289" y="215"/>
                  </a:lnTo>
                  <a:lnTo>
                    <a:pt x="280" y="22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lnTo>
                    <a:pt x="283" y="236"/>
                  </a:lnTo>
                  <a:close/>
                </a:path>
              </a:pathLst>
            </a:custGeom>
            <a:solidFill>
              <a:srgbClr val="FEC057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58">
              <a:extLst>
                <a:ext uri="{FF2B5EF4-FFF2-40B4-BE49-F238E27FC236}">
                  <a16:creationId xmlns:a16="http://schemas.microsoft.com/office/drawing/2014/main" id="{4644FDDA-B751-4617-8206-DE3043C7A83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5207" y="4393740"/>
              <a:ext cx="611042" cy="520963"/>
            </a:xfrm>
            <a:custGeom>
              <a:avLst/>
              <a:gdLst>
                <a:gd name="T0" fmla="*/ 1116 w 8283"/>
                <a:gd name="T1" fmla="*/ 7067 h 7067"/>
                <a:gd name="T2" fmla="*/ 1983 w 8283"/>
                <a:gd name="T3" fmla="*/ 6181 h 7067"/>
                <a:gd name="T4" fmla="*/ 3100 w 8283"/>
                <a:gd name="T5" fmla="*/ 6415 h 7067"/>
                <a:gd name="T6" fmla="*/ 3500 w 8283"/>
                <a:gd name="T7" fmla="*/ 6599 h 7067"/>
                <a:gd name="T8" fmla="*/ 3966 w 8283"/>
                <a:gd name="T9" fmla="*/ 6415 h 7067"/>
                <a:gd name="T10" fmla="*/ 4283 w 8283"/>
                <a:gd name="T11" fmla="*/ 6064 h 7067"/>
                <a:gd name="T12" fmla="*/ 4816 w 8283"/>
                <a:gd name="T13" fmla="*/ 6415 h 7067"/>
                <a:gd name="T14" fmla="*/ 5416 w 8283"/>
                <a:gd name="T15" fmla="*/ 5246 h 7067"/>
                <a:gd name="T16" fmla="*/ 5616 w 8283"/>
                <a:gd name="T17" fmla="*/ 5196 h 7067"/>
                <a:gd name="T18" fmla="*/ 5866 w 8283"/>
                <a:gd name="T19" fmla="*/ 4962 h 7067"/>
                <a:gd name="T20" fmla="*/ 6199 w 8283"/>
                <a:gd name="T21" fmla="*/ 6064 h 7067"/>
                <a:gd name="T22" fmla="*/ 6249 w 8283"/>
                <a:gd name="T23" fmla="*/ 6064 h 7067"/>
                <a:gd name="T24" fmla="*/ 6466 w 8283"/>
                <a:gd name="T25" fmla="*/ 6048 h 7067"/>
                <a:gd name="T26" fmla="*/ 6499 w 8283"/>
                <a:gd name="T27" fmla="*/ 5764 h 7067"/>
                <a:gd name="T28" fmla="*/ 6583 w 8283"/>
                <a:gd name="T29" fmla="*/ 5496 h 7067"/>
                <a:gd name="T30" fmla="*/ 6883 w 8283"/>
                <a:gd name="T31" fmla="*/ 5062 h 7067"/>
                <a:gd name="T32" fmla="*/ 7116 w 8283"/>
                <a:gd name="T33" fmla="*/ 4828 h 7067"/>
                <a:gd name="T34" fmla="*/ 7216 w 8283"/>
                <a:gd name="T35" fmla="*/ 4394 h 7067"/>
                <a:gd name="T36" fmla="*/ 7216 w 8283"/>
                <a:gd name="T37" fmla="*/ 3759 h 7067"/>
                <a:gd name="T38" fmla="*/ 7416 w 8283"/>
                <a:gd name="T39" fmla="*/ 3024 h 7067"/>
                <a:gd name="T40" fmla="*/ 7483 w 8283"/>
                <a:gd name="T41" fmla="*/ 2740 h 7067"/>
                <a:gd name="T42" fmla="*/ 7749 w 8283"/>
                <a:gd name="T43" fmla="*/ 2623 h 7067"/>
                <a:gd name="T44" fmla="*/ 8133 w 8283"/>
                <a:gd name="T45" fmla="*/ 2506 h 7067"/>
                <a:gd name="T46" fmla="*/ 8249 w 8283"/>
                <a:gd name="T47" fmla="*/ 2188 h 7067"/>
                <a:gd name="T48" fmla="*/ 7866 w 8283"/>
                <a:gd name="T49" fmla="*/ 1921 h 7067"/>
                <a:gd name="T50" fmla="*/ 7716 w 8283"/>
                <a:gd name="T51" fmla="*/ 1804 h 7067"/>
                <a:gd name="T52" fmla="*/ 7599 w 8283"/>
                <a:gd name="T53" fmla="*/ 1052 h 7067"/>
                <a:gd name="T54" fmla="*/ 7533 w 8283"/>
                <a:gd name="T55" fmla="*/ 551 h 7067"/>
                <a:gd name="T56" fmla="*/ 7633 w 8283"/>
                <a:gd name="T57" fmla="*/ 668 h 7067"/>
                <a:gd name="T58" fmla="*/ 7483 w 8283"/>
                <a:gd name="T59" fmla="*/ 351 h 7067"/>
                <a:gd name="T60" fmla="*/ 4749 w 8283"/>
                <a:gd name="T61" fmla="*/ 117 h 7067"/>
                <a:gd name="T62" fmla="*/ 4749 w 8283"/>
                <a:gd name="T63" fmla="*/ 0 h 7067"/>
                <a:gd name="T64" fmla="*/ 1550 w 8283"/>
                <a:gd name="T65" fmla="*/ 117 h 7067"/>
                <a:gd name="T66" fmla="*/ 1050 w 8283"/>
                <a:gd name="T67" fmla="*/ 1169 h 7067"/>
                <a:gd name="T68" fmla="*/ 1050 w 8283"/>
                <a:gd name="T69" fmla="*/ 3492 h 7067"/>
                <a:gd name="T70" fmla="*/ 566 w 8283"/>
                <a:gd name="T71" fmla="*/ 3525 h 7067"/>
                <a:gd name="T72" fmla="*/ 566 w 8283"/>
                <a:gd name="T73" fmla="*/ 3759 h 7067"/>
                <a:gd name="T74" fmla="*/ 416 w 8283"/>
                <a:gd name="T75" fmla="*/ 3993 h 7067"/>
                <a:gd name="T76" fmla="*/ 366 w 8283"/>
                <a:gd name="T77" fmla="*/ 4277 h 7067"/>
                <a:gd name="T78" fmla="*/ 150 w 8283"/>
                <a:gd name="T79" fmla="*/ 4477 h 7067"/>
                <a:gd name="T80" fmla="*/ 100 w 8283"/>
                <a:gd name="T81" fmla="*/ 4828 h 7067"/>
                <a:gd name="T82" fmla="*/ 100 w 8283"/>
                <a:gd name="T83" fmla="*/ 5062 h 7067"/>
                <a:gd name="T84" fmla="*/ 183 w 8283"/>
                <a:gd name="T85" fmla="*/ 4978 h 7067"/>
                <a:gd name="T86" fmla="*/ 300 w 8283"/>
                <a:gd name="T87" fmla="*/ 5179 h 7067"/>
                <a:gd name="T88" fmla="*/ 366 w 8283"/>
                <a:gd name="T89" fmla="*/ 5613 h 7067"/>
                <a:gd name="T90" fmla="*/ 533 w 8283"/>
                <a:gd name="T91" fmla="*/ 5647 h 7067"/>
                <a:gd name="T92" fmla="*/ 533 w 8283"/>
                <a:gd name="T93" fmla="*/ 5964 h 7067"/>
                <a:gd name="T94" fmla="*/ 900 w 8283"/>
                <a:gd name="T95" fmla="*/ 6515 h 7067"/>
                <a:gd name="T96" fmla="*/ 866 w 8283"/>
                <a:gd name="T97" fmla="*/ 6833 h 7067"/>
                <a:gd name="T98" fmla="*/ 866 w 8283"/>
                <a:gd name="T99" fmla="*/ 6950 h 7067"/>
                <a:gd name="T100" fmla="*/ 1116 w 8283"/>
                <a:gd name="T101" fmla="*/ 7067 h 7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83" h="7067">
                  <a:moveTo>
                    <a:pt x="1116" y="7067"/>
                  </a:moveTo>
                  <a:cubicBezTo>
                    <a:pt x="1116" y="7067"/>
                    <a:pt x="1116" y="7067"/>
                    <a:pt x="1116" y="7067"/>
                  </a:cubicBezTo>
                  <a:cubicBezTo>
                    <a:pt x="1116" y="7067"/>
                    <a:pt x="1116" y="7067"/>
                    <a:pt x="1583" y="6131"/>
                  </a:cubicBezTo>
                  <a:cubicBezTo>
                    <a:pt x="1583" y="6131"/>
                    <a:pt x="1583" y="6131"/>
                    <a:pt x="1983" y="6181"/>
                  </a:cubicBezTo>
                  <a:cubicBezTo>
                    <a:pt x="1983" y="6181"/>
                    <a:pt x="1983" y="6181"/>
                    <a:pt x="2250" y="6532"/>
                  </a:cubicBezTo>
                  <a:cubicBezTo>
                    <a:pt x="2250" y="6532"/>
                    <a:pt x="2250" y="6532"/>
                    <a:pt x="3100" y="6415"/>
                  </a:cubicBezTo>
                  <a:cubicBezTo>
                    <a:pt x="3100" y="6415"/>
                    <a:pt x="3100" y="6415"/>
                    <a:pt x="3100" y="6599"/>
                  </a:cubicBezTo>
                  <a:cubicBezTo>
                    <a:pt x="3100" y="6599"/>
                    <a:pt x="3100" y="6599"/>
                    <a:pt x="3500" y="6599"/>
                  </a:cubicBezTo>
                  <a:cubicBezTo>
                    <a:pt x="3500" y="6599"/>
                    <a:pt x="3500" y="6599"/>
                    <a:pt x="3700" y="6415"/>
                  </a:cubicBezTo>
                  <a:cubicBezTo>
                    <a:pt x="3700" y="6415"/>
                    <a:pt x="3700" y="6415"/>
                    <a:pt x="3966" y="6415"/>
                  </a:cubicBezTo>
                  <a:cubicBezTo>
                    <a:pt x="3966" y="6415"/>
                    <a:pt x="3966" y="6415"/>
                    <a:pt x="3966" y="6181"/>
                  </a:cubicBezTo>
                  <a:cubicBezTo>
                    <a:pt x="3966" y="6181"/>
                    <a:pt x="3966" y="6181"/>
                    <a:pt x="4283" y="6064"/>
                  </a:cubicBezTo>
                  <a:cubicBezTo>
                    <a:pt x="4283" y="6064"/>
                    <a:pt x="4283" y="6064"/>
                    <a:pt x="4683" y="6415"/>
                  </a:cubicBezTo>
                  <a:cubicBezTo>
                    <a:pt x="4683" y="6415"/>
                    <a:pt x="4683" y="6415"/>
                    <a:pt x="4816" y="6415"/>
                  </a:cubicBezTo>
                  <a:cubicBezTo>
                    <a:pt x="4816" y="6415"/>
                    <a:pt x="4816" y="6415"/>
                    <a:pt x="5416" y="5713"/>
                  </a:cubicBezTo>
                  <a:cubicBezTo>
                    <a:pt x="5416" y="5713"/>
                    <a:pt x="5416" y="5713"/>
                    <a:pt x="5416" y="5246"/>
                  </a:cubicBezTo>
                  <a:cubicBezTo>
                    <a:pt x="5416" y="5246"/>
                    <a:pt x="5416" y="5246"/>
                    <a:pt x="5349" y="5246"/>
                  </a:cubicBezTo>
                  <a:cubicBezTo>
                    <a:pt x="5349" y="5246"/>
                    <a:pt x="5349" y="5246"/>
                    <a:pt x="5616" y="5196"/>
                  </a:cubicBezTo>
                  <a:cubicBezTo>
                    <a:pt x="5616" y="5196"/>
                    <a:pt x="5616" y="5196"/>
                    <a:pt x="5616" y="4962"/>
                  </a:cubicBezTo>
                  <a:cubicBezTo>
                    <a:pt x="5616" y="4962"/>
                    <a:pt x="5616" y="4962"/>
                    <a:pt x="5866" y="4962"/>
                  </a:cubicBezTo>
                  <a:cubicBezTo>
                    <a:pt x="5866" y="4962"/>
                    <a:pt x="5866" y="4962"/>
                    <a:pt x="5866" y="6014"/>
                  </a:cubicBezTo>
                  <a:cubicBezTo>
                    <a:pt x="6199" y="6064"/>
                    <a:pt x="6199" y="6064"/>
                    <a:pt x="6199" y="6064"/>
                  </a:cubicBezTo>
                  <a:cubicBezTo>
                    <a:pt x="6199" y="6064"/>
                    <a:pt x="6199" y="6064"/>
                    <a:pt x="6199" y="6081"/>
                  </a:cubicBezTo>
                  <a:cubicBezTo>
                    <a:pt x="6249" y="6064"/>
                    <a:pt x="6249" y="6064"/>
                    <a:pt x="6249" y="6064"/>
                  </a:cubicBezTo>
                  <a:cubicBezTo>
                    <a:pt x="6349" y="5964"/>
                    <a:pt x="6349" y="5964"/>
                    <a:pt x="6349" y="5964"/>
                  </a:cubicBezTo>
                  <a:cubicBezTo>
                    <a:pt x="6466" y="6048"/>
                    <a:pt x="6466" y="6048"/>
                    <a:pt x="6466" y="6048"/>
                  </a:cubicBezTo>
                  <a:cubicBezTo>
                    <a:pt x="6499" y="5964"/>
                    <a:pt x="6499" y="5964"/>
                    <a:pt x="6499" y="5964"/>
                  </a:cubicBezTo>
                  <a:cubicBezTo>
                    <a:pt x="6499" y="5764"/>
                    <a:pt x="6499" y="5764"/>
                    <a:pt x="6499" y="5764"/>
                  </a:cubicBezTo>
                  <a:cubicBezTo>
                    <a:pt x="6583" y="5613"/>
                    <a:pt x="6583" y="5613"/>
                    <a:pt x="6583" y="5613"/>
                  </a:cubicBezTo>
                  <a:cubicBezTo>
                    <a:pt x="6583" y="5496"/>
                    <a:pt x="6583" y="5496"/>
                    <a:pt x="6583" y="5496"/>
                  </a:cubicBezTo>
                  <a:cubicBezTo>
                    <a:pt x="6649" y="5446"/>
                    <a:pt x="6649" y="5446"/>
                    <a:pt x="6649" y="5446"/>
                  </a:cubicBezTo>
                  <a:cubicBezTo>
                    <a:pt x="6883" y="5062"/>
                    <a:pt x="6883" y="5062"/>
                    <a:pt x="6883" y="5062"/>
                  </a:cubicBezTo>
                  <a:cubicBezTo>
                    <a:pt x="7116" y="4978"/>
                    <a:pt x="7116" y="4978"/>
                    <a:pt x="7116" y="4978"/>
                  </a:cubicBezTo>
                  <a:cubicBezTo>
                    <a:pt x="7116" y="4828"/>
                    <a:pt x="7116" y="4828"/>
                    <a:pt x="7116" y="4828"/>
                  </a:cubicBezTo>
                  <a:cubicBezTo>
                    <a:pt x="7266" y="4427"/>
                    <a:pt x="7266" y="4427"/>
                    <a:pt x="7266" y="4427"/>
                  </a:cubicBezTo>
                  <a:cubicBezTo>
                    <a:pt x="7216" y="4394"/>
                    <a:pt x="7216" y="4394"/>
                    <a:pt x="7216" y="4394"/>
                  </a:cubicBezTo>
                  <a:cubicBezTo>
                    <a:pt x="7266" y="4193"/>
                    <a:pt x="7266" y="4193"/>
                    <a:pt x="7266" y="4193"/>
                  </a:cubicBezTo>
                  <a:cubicBezTo>
                    <a:pt x="7216" y="3759"/>
                    <a:pt x="7216" y="3759"/>
                    <a:pt x="7216" y="3759"/>
                  </a:cubicBezTo>
                  <a:cubicBezTo>
                    <a:pt x="7483" y="3141"/>
                    <a:pt x="7483" y="3141"/>
                    <a:pt x="7483" y="3141"/>
                  </a:cubicBezTo>
                  <a:cubicBezTo>
                    <a:pt x="7416" y="3024"/>
                    <a:pt x="7416" y="3024"/>
                    <a:pt x="7416" y="3024"/>
                  </a:cubicBezTo>
                  <a:cubicBezTo>
                    <a:pt x="7483" y="2907"/>
                    <a:pt x="7483" y="2907"/>
                    <a:pt x="7483" y="2907"/>
                  </a:cubicBezTo>
                  <a:cubicBezTo>
                    <a:pt x="7483" y="2740"/>
                    <a:pt x="7483" y="2740"/>
                    <a:pt x="7483" y="2740"/>
                  </a:cubicBezTo>
                  <a:cubicBezTo>
                    <a:pt x="7716" y="2740"/>
                    <a:pt x="7716" y="2740"/>
                    <a:pt x="7716" y="2740"/>
                  </a:cubicBezTo>
                  <a:cubicBezTo>
                    <a:pt x="7749" y="2623"/>
                    <a:pt x="7749" y="2623"/>
                    <a:pt x="7749" y="2623"/>
                  </a:cubicBezTo>
                  <a:cubicBezTo>
                    <a:pt x="8016" y="2472"/>
                    <a:pt x="8016" y="2472"/>
                    <a:pt x="8016" y="2472"/>
                  </a:cubicBezTo>
                  <a:cubicBezTo>
                    <a:pt x="8133" y="2506"/>
                    <a:pt x="8133" y="2506"/>
                    <a:pt x="8133" y="2506"/>
                  </a:cubicBezTo>
                  <a:cubicBezTo>
                    <a:pt x="8283" y="2239"/>
                    <a:pt x="8283" y="2239"/>
                    <a:pt x="8283" y="2239"/>
                  </a:cubicBezTo>
                  <a:cubicBezTo>
                    <a:pt x="8249" y="2188"/>
                    <a:pt x="8249" y="2188"/>
                    <a:pt x="8249" y="2188"/>
                  </a:cubicBezTo>
                  <a:cubicBezTo>
                    <a:pt x="8016" y="2072"/>
                    <a:pt x="8016" y="2072"/>
                    <a:pt x="8016" y="2072"/>
                  </a:cubicBezTo>
                  <a:cubicBezTo>
                    <a:pt x="7866" y="1921"/>
                    <a:pt x="7866" y="1921"/>
                    <a:pt x="7866" y="1921"/>
                  </a:cubicBezTo>
                  <a:cubicBezTo>
                    <a:pt x="7749" y="1838"/>
                    <a:pt x="7749" y="1838"/>
                    <a:pt x="7749" y="1838"/>
                  </a:cubicBezTo>
                  <a:cubicBezTo>
                    <a:pt x="7716" y="1804"/>
                    <a:pt x="7716" y="1804"/>
                    <a:pt x="7716" y="1804"/>
                  </a:cubicBezTo>
                  <a:cubicBezTo>
                    <a:pt x="7633" y="1403"/>
                    <a:pt x="7633" y="1403"/>
                    <a:pt x="7633" y="1403"/>
                  </a:cubicBezTo>
                  <a:cubicBezTo>
                    <a:pt x="7599" y="1052"/>
                    <a:pt x="7599" y="1052"/>
                    <a:pt x="7599" y="1052"/>
                  </a:cubicBezTo>
                  <a:cubicBezTo>
                    <a:pt x="7599" y="902"/>
                    <a:pt x="7599" y="902"/>
                    <a:pt x="7599" y="902"/>
                  </a:cubicBezTo>
                  <a:cubicBezTo>
                    <a:pt x="7533" y="551"/>
                    <a:pt x="7533" y="551"/>
                    <a:pt x="7533" y="551"/>
                  </a:cubicBezTo>
                  <a:cubicBezTo>
                    <a:pt x="7599" y="618"/>
                    <a:pt x="7599" y="618"/>
                    <a:pt x="7599" y="618"/>
                  </a:cubicBezTo>
                  <a:cubicBezTo>
                    <a:pt x="7633" y="668"/>
                    <a:pt x="7633" y="668"/>
                    <a:pt x="7633" y="668"/>
                  </a:cubicBezTo>
                  <a:cubicBezTo>
                    <a:pt x="7633" y="618"/>
                    <a:pt x="7633" y="618"/>
                    <a:pt x="7633" y="618"/>
                  </a:cubicBezTo>
                  <a:cubicBezTo>
                    <a:pt x="7483" y="351"/>
                    <a:pt x="7483" y="351"/>
                    <a:pt x="7483" y="351"/>
                  </a:cubicBezTo>
                  <a:cubicBezTo>
                    <a:pt x="7416" y="117"/>
                    <a:pt x="7416" y="117"/>
                    <a:pt x="7416" y="117"/>
                  </a:cubicBezTo>
                  <a:cubicBezTo>
                    <a:pt x="4749" y="117"/>
                    <a:pt x="4749" y="117"/>
                    <a:pt x="4749" y="117"/>
                  </a:cubicBezTo>
                  <a:cubicBezTo>
                    <a:pt x="4833" y="67"/>
                    <a:pt x="4833" y="67"/>
                    <a:pt x="4833" y="67"/>
                  </a:cubicBezTo>
                  <a:cubicBezTo>
                    <a:pt x="4749" y="0"/>
                    <a:pt x="4749" y="0"/>
                    <a:pt x="4749" y="0"/>
                  </a:cubicBezTo>
                  <a:cubicBezTo>
                    <a:pt x="4666" y="117"/>
                    <a:pt x="4666" y="117"/>
                    <a:pt x="4666" y="117"/>
                  </a:cubicBezTo>
                  <a:cubicBezTo>
                    <a:pt x="1550" y="117"/>
                    <a:pt x="1550" y="117"/>
                    <a:pt x="1550" y="117"/>
                  </a:cubicBezTo>
                  <a:cubicBezTo>
                    <a:pt x="1550" y="1169"/>
                    <a:pt x="1550" y="1169"/>
                    <a:pt x="1550" y="1169"/>
                  </a:cubicBezTo>
                  <a:cubicBezTo>
                    <a:pt x="1050" y="1169"/>
                    <a:pt x="1050" y="1169"/>
                    <a:pt x="1050" y="1169"/>
                  </a:cubicBezTo>
                  <a:cubicBezTo>
                    <a:pt x="1050" y="1453"/>
                    <a:pt x="1050" y="1453"/>
                    <a:pt x="1050" y="1453"/>
                  </a:cubicBezTo>
                  <a:cubicBezTo>
                    <a:pt x="1050" y="3492"/>
                    <a:pt x="1050" y="3492"/>
                    <a:pt x="1050" y="3492"/>
                  </a:cubicBezTo>
                  <a:cubicBezTo>
                    <a:pt x="633" y="3492"/>
                    <a:pt x="633" y="3492"/>
                    <a:pt x="633" y="3492"/>
                  </a:cubicBezTo>
                  <a:cubicBezTo>
                    <a:pt x="566" y="3525"/>
                    <a:pt x="566" y="3525"/>
                    <a:pt x="566" y="3525"/>
                  </a:cubicBezTo>
                  <a:cubicBezTo>
                    <a:pt x="566" y="3642"/>
                    <a:pt x="566" y="3642"/>
                    <a:pt x="566" y="3642"/>
                  </a:cubicBezTo>
                  <a:cubicBezTo>
                    <a:pt x="566" y="3759"/>
                    <a:pt x="566" y="3759"/>
                    <a:pt x="566" y="3759"/>
                  </a:cubicBezTo>
                  <a:cubicBezTo>
                    <a:pt x="416" y="3926"/>
                    <a:pt x="416" y="3926"/>
                    <a:pt x="416" y="3926"/>
                  </a:cubicBezTo>
                  <a:cubicBezTo>
                    <a:pt x="416" y="3993"/>
                    <a:pt x="416" y="3993"/>
                    <a:pt x="416" y="3993"/>
                  </a:cubicBezTo>
                  <a:cubicBezTo>
                    <a:pt x="300" y="4043"/>
                    <a:pt x="300" y="4043"/>
                    <a:pt x="300" y="4043"/>
                  </a:cubicBezTo>
                  <a:cubicBezTo>
                    <a:pt x="366" y="4277"/>
                    <a:pt x="366" y="4277"/>
                    <a:pt x="366" y="4277"/>
                  </a:cubicBezTo>
                  <a:cubicBezTo>
                    <a:pt x="183" y="4394"/>
                    <a:pt x="183" y="4394"/>
                    <a:pt x="183" y="4394"/>
                  </a:cubicBezTo>
                  <a:cubicBezTo>
                    <a:pt x="150" y="4477"/>
                    <a:pt x="150" y="4477"/>
                    <a:pt x="150" y="4477"/>
                  </a:cubicBezTo>
                  <a:cubicBezTo>
                    <a:pt x="266" y="4661"/>
                    <a:pt x="266" y="4661"/>
                    <a:pt x="266" y="4661"/>
                  </a:cubicBezTo>
                  <a:cubicBezTo>
                    <a:pt x="100" y="4828"/>
                    <a:pt x="100" y="4828"/>
                    <a:pt x="100" y="4828"/>
                  </a:cubicBezTo>
                  <a:cubicBezTo>
                    <a:pt x="0" y="4978"/>
                    <a:pt x="0" y="4978"/>
                    <a:pt x="0" y="4978"/>
                  </a:cubicBezTo>
                  <a:cubicBezTo>
                    <a:pt x="100" y="5062"/>
                    <a:pt x="100" y="5062"/>
                    <a:pt x="100" y="5062"/>
                  </a:cubicBezTo>
                  <a:cubicBezTo>
                    <a:pt x="150" y="5062"/>
                    <a:pt x="150" y="5062"/>
                    <a:pt x="150" y="5062"/>
                  </a:cubicBezTo>
                  <a:cubicBezTo>
                    <a:pt x="183" y="4978"/>
                    <a:pt x="183" y="4978"/>
                    <a:pt x="183" y="4978"/>
                  </a:cubicBezTo>
                  <a:cubicBezTo>
                    <a:pt x="300" y="5062"/>
                    <a:pt x="300" y="5062"/>
                    <a:pt x="300" y="5062"/>
                  </a:cubicBezTo>
                  <a:cubicBezTo>
                    <a:pt x="300" y="5179"/>
                    <a:pt x="300" y="5179"/>
                    <a:pt x="300" y="5179"/>
                  </a:cubicBezTo>
                  <a:cubicBezTo>
                    <a:pt x="416" y="5379"/>
                    <a:pt x="416" y="5379"/>
                    <a:pt x="416" y="5379"/>
                  </a:cubicBezTo>
                  <a:cubicBezTo>
                    <a:pt x="366" y="5613"/>
                    <a:pt x="366" y="5613"/>
                    <a:pt x="366" y="5613"/>
                  </a:cubicBezTo>
                  <a:cubicBezTo>
                    <a:pt x="483" y="5647"/>
                    <a:pt x="483" y="5647"/>
                    <a:pt x="483" y="5647"/>
                  </a:cubicBezTo>
                  <a:cubicBezTo>
                    <a:pt x="533" y="5647"/>
                    <a:pt x="533" y="5647"/>
                    <a:pt x="533" y="5647"/>
                  </a:cubicBezTo>
                  <a:cubicBezTo>
                    <a:pt x="566" y="5764"/>
                    <a:pt x="566" y="5764"/>
                    <a:pt x="566" y="5764"/>
                  </a:cubicBezTo>
                  <a:cubicBezTo>
                    <a:pt x="533" y="5964"/>
                    <a:pt x="533" y="5964"/>
                    <a:pt x="533" y="5964"/>
                  </a:cubicBezTo>
                  <a:cubicBezTo>
                    <a:pt x="750" y="6164"/>
                    <a:pt x="750" y="6164"/>
                    <a:pt x="750" y="6164"/>
                  </a:cubicBezTo>
                  <a:cubicBezTo>
                    <a:pt x="900" y="6515"/>
                    <a:pt x="900" y="6515"/>
                    <a:pt x="900" y="6515"/>
                  </a:cubicBezTo>
                  <a:cubicBezTo>
                    <a:pt x="900" y="6783"/>
                    <a:pt x="900" y="6783"/>
                    <a:pt x="900" y="6783"/>
                  </a:cubicBezTo>
                  <a:cubicBezTo>
                    <a:pt x="866" y="6833"/>
                    <a:pt x="866" y="6833"/>
                    <a:pt x="866" y="6833"/>
                  </a:cubicBezTo>
                  <a:cubicBezTo>
                    <a:pt x="783" y="6900"/>
                    <a:pt x="783" y="6900"/>
                    <a:pt x="783" y="6900"/>
                  </a:cubicBezTo>
                  <a:cubicBezTo>
                    <a:pt x="866" y="6950"/>
                    <a:pt x="866" y="6950"/>
                    <a:pt x="866" y="6950"/>
                  </a:cubicBezTo>
                  <a:cubicBezTo>
                    <a:pt x="866" y="7067"/>
                    <a:pt x="866" y="7067"/>
                    <a:pt x="866" y="7067"/>
                  </a:cubicBezTo>
                  <a:cubicBezTo>
                    <a:pt x="1116" y="7067"/>
                    <a:pt x="1116" y="7067"/>
                    <a:pt x="1116" y="7067"/>
                  </a:cubicBezTo>
                  <a:cubicBezTo>
                    <a:pt x="1116" y="7067"/>
                    <a:pt x="1116" y="7067"/>
                    <a:pt x="1116" y="706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id="{DD02ECCF-AEF6-4F33-8FE3-A10F39D9849F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7855" y="4759622"/>
              <a:ext cx="433672" cy="353809"/>
            </a:xfrm>
            <a:custGeom>
              <a:avLst/>
              <a:gdLst>
                <a:gd name="T0" fmla="*/ 5650 w 5884"/>
                <a:gd name="T1" fmla="*/ 3782 h 4799"/>
                <a:gd name="T2" fmla="*/ 5534 w 5884"/>
                <a:gd name="T3" fmla="*/ 3782 h 4799"/>
                <a:gd name="T4" fmla="*/ 5384 w 5884"/>
                <a:gd name="T5" fmla="*/ 3499 h 4799"/>
                <a:gd name="T6" fmla="*/ 5150 w 5884"/>
                <a:gd name="T7" fmla="*/ 3116 h 4799"/>
                <a:gd name="T8" fmla="*/ 5000 w 5884"/>
                <a:gd name="T9" fmla="*/ 2999 h 4799"/>
                <a:gd name="T10" fmla="*/ 4617 w 5884"/>
                <a:gd name="T11" fmla="*/ 2599 h 4799"/>
                <a:gd name="T12" fmla="*/ 4400 w 5884"/>
                <a:gd name="T13" fmla="*/ 2483 h 4799"/>
                <a:gd name="T14" fmla="*/ 4500 w 5884"/>
                <a:gd name="T15" fmla="*/ 2249 h 4799"/>
                <a:gd name="T16" fmla="*/ 4767 w 5884"/>
                <a:gd name="T17" fmla="*/ 2249 h 4799"/>
                <a:gd name="T18" fmla="*/ 4967 w 5884"/>
                <a:gd name="T19" fmla="*/ 1700 h 4799"/>
                <a:gd name="T20" fmla="*/ 5084 w 5884"/>
                <a:gd name="T21" fmla="*/ 1150 h 4799"/>
                <a:gd name="T22" fmla="*/ 5084 w 5884"/>
                <a:gd name="T23" fmla="*/ 1116 h 4799"/>
                <a:gd name="T24" fmla="*/ 4750 w 5884"/>
                <a:gd name="T25" fmla="*/ 1050 h 4799"/>
                <a:gd name="T26" fmla="*/ 4500 w 5884"/>
                <a:gd name="T27" fmla="*/ 0 h 4799"/>
                <a:gd name="T28" fmla="*/ 4234 w 5884"/>
                <a:gd name="T29" fmla="*/ 283 h 4799"/>
                <a:gd name="T30" fmla="*/ 4300 w 5884"/>
                <a:gd name="T31" fmla="*/ 750 h 4799"/>
                <a:gd name="T32" fmla="*/ 3567 w 5884"/>
                <a:gd name="T33" fmla="*/ 1450 h 4799"/>
                <a:gd name="T34" fmla="*/ 2850 w 5884"/>
                <a:gd name="T35" fmla="*/ 1216 h 4799"/>
                <a:gd name="T36" fmla="*/ 2584 w 5884"/>
                <a:gd name="T37" fmla="*/ 1450 h 4799"/>
                <a:gd name="T38" fmla="*/ 1984 w 5884"/>
                <a:gd name="T39" fmla="*/ 1633 h 4799"/>
                <a:gd name="T40" fmla="*/ 1134 w 5884"/>
                <a:gd name="T41" fmla="*/ 1566 h 4799"/>
                <a:gd name="T42" fmla="*/ 467 w 5884"/>
                <a:gd name="T43" fmla="*/ 1166 h 4799"/>
                <a:gd name="T44" fmla="*/ 0 w 5884"/>
                <a:gd name="T45" fmla="*/ 2099 h 4799"/>
                <a:gd name="T46" fmla="*/ 134 w 5884"/>
                <a:gd name="T47" fmla="*/ 2166 h 4799"/>
                <a:gd name="T48" fmla="*/ 50 w 5884"/>
                <a:gd name="T49" fmla="*/ 2333 h 4799"/>
                <a:gd name="T50" fmla="*/ 517 w 5884"/>
                <a:gd name="T51" fmla="*/ 2566 h 4799"/>
                <a:gd name="T52" fmla="*/ 584 w 5884"/>
                <a:gd name="T53" fmla="*/ 2649 h 4799"/>
                <a:gd name="T54" fmla="*/ 934 w 5884"/>
                <a:gd name="T55" fmla="*/ 2999 h 4799"/>
                <a:gd name="T56" fmla="*/ 1167 w 5884"/>
                <a:gd name="T57" fmla="*/ 3149 h 4799"/>
                <a:gd name="T58" fmla="*/ 1200 w 5884"/>
                <a:gd name="T59" fmla="*/ 3382 h 4799"/>
                <a:gd name="T60" fmla="*/ 1350 w 5884"/>
                <a:gd name="T61" fmla="*/ 3499 h 4799"/>
                <a:gd name="T62" fmla="*/ 1584 w 5884"/>
                <a:gd name="T63" fmla="*/ 3732 h 4799"/>
                <a:gd name="T64" fmla="*/ 1700 w 5884"/>
                <a:gd name="T65" fmla="*/ 4016 h 4799"/>
                <a:gd name="T66" fmla="*/ 1850 w 5884"/>
                <a:gd name="T67" fmla="*/ 4216 h 4799"/>
                <a:gd name="T68" fmla="*/ 2334 w 5884"/>
                <a:gd name="T69" fmla="*/ 4216 h 4799"/>
                <a:gd name="T70" fmla="*/ 2684 w 5884"/>
                <a:gd name="T71" fmla="*/ 4166 h 4799"/>
                <a:gd name="T72" fmla="*/ 2834 w 5884"/>
                <a:gd name="T73" fmla="*/ 4216 h 4799"/>
                <a:gd name="T74" fmla="*/ 2984 w 5884"/>
                <a:gd name="T75" fmla="*/ 4449 h 4799"/>
                <a:gd name="T76" fmla="*/ 3217 w 5884"/>
                <a:gd name="T77" fmla="*/ 4565 h 4799"/>
                <a:gd name="T78" fmla="*/ 3334 w 5884"/>
                <a:gd name="T79" fmla="*/ 4682 h 4799"/>
                <a:gd name="T80" fmla="*/ 3450 w 5884"/>
                <a:gd name="T81" fmla="*/ 4682 h 4799"/>
                <a:gd name="T82" fmla="*/ 3717 w 5884"/>
                <a:gd name="T83" fmla="*/ 4682 h 4799"/>
                <a:gd name="T84" fmla="*/ 3867 w 5884"/>
                <a:gd name="T85" fmla="*/ 4715 h 4799"/>
                <a:gd name="T86" fmla="*/ 4017 w 5884"/>
                <a:gd name="T87" fmla="*/ 4715 h 4799"/>
                <a:gd name="T88" fmla="*/ 4234 w 5884"/>
                <a:gd name="T89" fmla="*/ 4599 h 4799"/>
                <a:gd name="T90" fmla="*/ 4500 w 5884"/>
                <a:gd name="T91" fmla="*/ 4599 h 4799"/>
                <a:gd name="T92" fmla="*/ 4884 w 5884"/>
                <a:gd name="T93" fmla="*/ 4399 h 4799"/>
                <a:gd name="T94" fmla="*/ 5884 w 5884"/>
                <a:gd name="T95" fmla="*/ 4216 h 4799"/>
                <a:gd name="T96" fmla="*/ 5834 w 5884"/>
                <a:gd name="T97" fmla="*/ 3816 h 4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84" h="4799">
                  <a:moveTo>
                    <a:pt x="5834" y="3816"/>
                  </a:moveTo>
                  <a:cubicBezTo>
                    <a:pt x="5650" y="3782"/>
                    <a:pt x="5650" y="3782"/>
                    <a:pt x="5650" y="3782"/>
                  </a:cubicBezTo>
                  <a:cubicBezTo>
                    <a:pt x="5534" y="3816"/>
                    <a:pt x="5534" y="3816"/>
                    <a:pt x="5534" y="3816"/>
                  </a:cubicBezTo>
                  <a:cubicBezTo>
                    <a:pt x="5534" y="3782"/>
                    <a:pt x="5534" y="3782"/>
                    <a:pt x="5534" y="3782"/>
                  </a:cubicBezTo>
                  <a:cubicBezTo>
                    <a:pt x="5467" y="3666"/>
                    <a:pt x="5467" y="3666"/>
                    <a:pt x="5467" y="3666"/>
                  </a:cubicBezTo>
                  <a:cubicBezTo>
                    <a:pt x="5384" y="3499"/>
                    <a:pt x="5384" y="3499"/>
                    <a:pt x="5384" y="3499"/>
                  </a:cubicBezTo>
                  <a:cubicBezTo>
                    <a:pt x="5267" y="3149"/>
                    <a:pt x="5267" y="3149"/>
                    <a:pt x="5267" y="3149"/>
                  </a:cubicBezTo>
                  <a:cubicBezTo>
                    <a:pt x="5150" y="3116"/>
                    <a:pt x="5150" y="3116"/>
                    <a:pt x="5150" y="3116"/>
                  </a:cubicBezTo>
                  <a:cubicBezTo>
                    <a:pt x="5117" y="3033"/>
                    <a:pt x="5117" y="3033"/>
                    <a:pt x="5117" y="3033"/>
                  </a:cubicBezTo>
                  <a:cubicBezTo>
                    <a:pt x="5000" y="2999"/>
                    <a:pt x="5000" y="2999"/>
                    <a:pt x="5000" y="2999"/>
                  </a:cubicBezTo>
                  <a:cubicBezTo>
                    <a:pt x="4850" y="2716"/>
                    <a:pt x="4850" y="2716"/>
                    <a:pt x="4850" y="2716"/>
                  </a:cubicBezTo>
                  <a:cubicBezTo>
                    <a:pt x="4617" y="2599"/>
                    <a:pt x="4617" y="2599"/>
                    <a:pt x="4617" y="2599"/>
                  </a:cubicBezTo>
                  <a:cubicBezTo>
                    <a:pt x="4400" y="2599"/>
                    <a:pt x="4400" y="2599"/>
                    <a:pt x="4400" y="2599"/>
                  </a:cubicBezTo>
                  <a:cubicBezTo>
                    <a:pt x="4400" y="2483"/>
                    <a:pt x="4400" y="2483"/>
                    <a:pt x="4400" y="2483"/>
                  </a:cubicBezTo>
                  <a:cubicBezTo>
                    <a:pt x="4500" y="2366"/>
                    <a:pt x="4500" y="2366"/>
                    <a:pt x="4500" y="2366"/>
                  </a:cubicBezTo>
                  <a:cubicBezTo>
                    <a:pt x="4500" y="2249"/>
                    <a:pt x="4500" y="2249"/>
                    <a:pt x="4500" y="2249"/>
                  </a:cubicBezTo>
                  <a:cubicBezTo>
                    <a:pt x="4734" y="2216"/>
                    <a:pt x="4734" y="2216"/>
                    <a:pt x="4734" y="2216"/>
                  </a:cubicBezTo>
                  <a:cubicBezTo>
                    <a:pt x="4767" y="2249"/>
                    <a:pt x="4767" y="2249"/>
                    <a:pt x="4767" y="2249"/>
                  </a:cubicBezTo>
                  <a:cubicBezTo>
                    <a:pt x="4967" y="2166"/>
                    <a:pt x="4967" y="2166"/>
                    <a:pt x="4967" y="2166"/>
                  </a:cubicBezTo>
                  <a:cubicBezTo>
                    <a:pt x="4967" y="1700"/>
                    <a:pt x="4967" y="1700"/>
                    <a:pt x="4967" y="1700"/>
                  </a:cubicBezTo>
                  <a:cubicBezTo>
                    <a:pt x="5084" y="1316"/>
                    <a:pt x="5084" y="1316"/>
                    <a:pt x="5084" y="1316"/>
                  </a:cubicBezTo>
                  <a:cubicBezTo>
                    <a:pt x="5084" y="1150"/>
                    <a:pt x="5084" y="1150"/>
                    <a:pt x="5084" y="1150"/>
                  </a:cubicBezTo>
                  <a:cubicBezTo>
                    <a:pt x="5134" y="1100"/>
                    <a:pt x="5134" y="1100"/>
                    <a:pt x="5134" y="1100"/>
                  </a:cubicBezTo>
                  <a:cubicBezTo>
                    <a:pt x="5084" y="1116"/>
                    <a:pt x="5084" y="1116"/>
                    <a:pt x="5084" y="1116"/>
                  </a:cubicBezTo>
                  <a:cubicBezTo>
                    <a:pt x="5084" y="1100"/>
                    <a:pt x="5084" y="1100"/>
                    <a:pt x="5084" y="1100"/>
                  </a:cubicBezTo>
                  <a:cubicBezTo>
                    <a:pt x="4750" y="1050"/>
                    <a:pt x="4750" y="1050"/>
                    <a:pt x="4750" y="1050"/>
                  </a:cubicBezTo>
                  <a:cubicBezTo>
                    <a:pt x="4750" y="0"/>
                    <a:pt x="4750" y="0"/>
                    <a:pt x="4750" y="0"/>
                  </a:cubicBezTo>
                  <a:cubicBezTo>
                    <a:pt x="4500" y="0"/>
                    <a:pt x="4500" y="0"/>
                    <a:pt x="4500" y="0"/>
                  </a:cubicBezTo>
                  <a:cubicBezTo>
                    <a:pt x="4500" y="233"/>
                    <a:pt x="4500" y="233"/>
                    <a:pt x="4500" y="233"/>
                  </a:cubicBezTo>
                  <a:cubicBezTo>
                    <a:pt x="4234" y="283"/>
                    <a:pt x="4234" y="283"/>
                    <a:pt x="4234" y="283"/>
                  </a:cubicBezTo>
                  <a:cubicBezTo>
                    <a:pt x="4300" y="283"/>
                    <a:pt x="4300" y="283"/>
                    <a:pt x="4300" y="283"/>
                  </a:cubicBezTo>
                  <a:cubicBezTo>
                    <a:pt x="4300" y="750"/>
                    <a:pt x="4300" y="750"/>
                    <a:pt x="4300" y="750"/>
                  </a:cubicBezTo>
                  <a:cubicBezTo>
                    <a:pt x="3700" y="1450"/>
                    <a:pt x="3700" y="1450"/>
                    <a:pt x="3700" y="1450"/>
                  </a:cubicBezTo>
                  <a:cubicBezTo>
                    <a:pt x="3567" y="1450"/>
                    <a:pt x="3567" y="1450"/>
                    <a:pt x="3567" y="1450"/>
                  </a:cubicBezTo>
                  <a:cubicBezTo>
                    <a:pt x="3167" y="1100"/>
                    <a:pt x="3167" y="1100"/>
                    <a:pt x="3167" y="1100"/>
                  </a:cubicBezTo>
                  <a:cubicBezTo>
                    <a:pt x="2850" y="1216"/>
                    <a:pt x="2850" y="1216"/>
                    <a:pt x="2850" y="1216"/>
                  </a:cubicBezTo>
                  <a:cubicBezTo>
                    <a:pt x="2850" y="1450"/>
                    <a:pt x="2850" y="1450"/>
                    <a:pt x="2850" y="1450"/>
                  </a:cubicBezTo>
                  <a:cubicBezTo>
                    <a:pt x="2584" y="1450"/>
                    <a:pt x="2584" y="1450"/>
                    <a:pt x="2584" y="1450"/>
                  </a:cubicBezTo>
                  <a:cubicBezTo>
                    <a:pt x="2384" y="1633"/>
                    <a:pt x="2384" y="1633"/>
                    <a:pt x="2384" y="1633"/>
                  </a:cubicBezTo>
                  <a:cubicBezTo>
                    <a:pt x="1984" y="1633"/>
                    <a:pt x="1984" y="1633"/>
                    <a:pt x="1984" y="1633"/>
                  </a:cubicBezTo>
                  <a:cubicBezTo>
                    <a:pt x="1984" y="1450"/>
                    <a:pt x="1984" y="1450"/>
                    <a:pt x="1984" y="1450"/>
                  </a:cubicBezTo>
                  <a:cubicBezTo>
                    <a:pt x="1134" y="1566"/>
                    <a:pt x="1134" y="1566"/>
                    <a:pt x="1134" y="1566"/>
                  </a:cubicBezTo>
                  <a:cubicBezTo>
                    <a:pt x="867" y="1216"/>
                    <a:pt x="867" y="1216"/>
                    <a:pt x="867" y="1216"/>
                  </a:cubicBezTo>
                  <a:cubicBezTo>
                    <a:pt x="467" y="1166"/>
                    <a:pt x="467" y="1166"/>
                    <a:pt x="467" y="1166"/>
                  </a:cubicBezTo>
                  <a:cubicBezTo>
                    <a:pt x="0" y="2099"/>
                    <a:pt x="0" y="2099"/>
                    <a:pt x="0" y="2099"/>
                  </a:cubicBezTo>
                  <a:cubicBezTo>
                    <a:pt x="0" y="2099"/>
                    <a:pt x="0" y="2099"/>
                    <a:pt x="0" y="2099"/>
                  </a:cubicBezTo>
                  <a:cubicBezTo>
                    <a:pt x="50" y="2099"/>
                    <a:pt x="50" y="2099"/>
                    <a:pt x="50" y="2099"/>
                  </a:cubicBezTo>
                  <a:cubicBezTo>
                    <a:pt x="134" y="2166"/>
                    <a:pt x="134" y="2166"/>
                    <a:pt x="134" y="2166"/>
                  </a:cubicBezTo>
                  <a:cubicBezTo>
                    <a:pt x="50" y="2216"/>
                    <a:pt x="50" y="2216"/>
                    <a:pt x="50" y="2216"/>
                  </a:cubicBezTo>
                  <a:cubicBezTo>
                    <a:pt x="50" y="2333"/>
                    <a:pt x="50" y="2333"/>
                    <a:pt x="50" y="2333"/>
                  </a:cubicBezTo>
                  <a:cubicBezTo>
                    <a:pt x="317" y="2366"/>
                    <a:pt x="317" y="2366"/>
                    <a:pt x="317" y="2366"/>
                  </a:cubicBezTo>
                  <a:cubicBezTo>
                    <a:pt x="517" y="2566"/>
                    <a:pt x="517" y="2566"/>
                    <a:pt x="517" y="2566"/>
                  </a:cubicBezTo>
                  <a:cubicBezTo>
                    <a:pt x="584" y="2566"/>
                    <a:pt x="584" y="2566"/>
                    <a:pt x="584" y="2566"/>
                  </a:cubicBezTo>
                  <a:cubicBezTo>
                    <a:pt x="584" y="2649"/>
                    <a:pt x="584" y="2649"/>
                    <a:pt x="584" y="2649"/>
                  </a:cubicBezTo>
                  <a:cubicBezTo>
                    <a:pt x="550" y="2716"/>
                    <a:pt x="550" y="2716"/>
                    <a:pt x="550" y="2716"/>
                  </a:cubicBezTo>
                  <a:cubicBezTo>
                    <a:pt x="934" y="2999"/>
                    <a:pt x="934" y="2999"/>
                    <a:pt x="934" y="2999"/>
                  </a:cubicBezTo>
                  <a:cubicBezTo>
                    <a:pt x="967" y="3033"/>
                    <a:pt x="967" y="3033"/>
                    <a:pt x="967" y="3033"/>
                  </a:cubicBezTo>
                  <a:cubicBezTo>
                    <a:pt x="1167" y="3149"/>
                    <a:pt x="1167" y="3149"/>
                    <a:pt x="1167" y="3149"/>
                  </a:cubicBezTo>
                  <a:cubicBezTo>
                    <a:pt x="1084" y="3266"/>
                    <a:pt x="1084" y="3266"/>
                    <a:pt x="1084" y="3266"/>
                  </a:cubicBezTo>
                  <a:cubicBezTo>
                    <a:pt x="1200" y="3382"/>
                    <a:pt x="1200" y="3382"/>
                    <a:pt x="1200" y="3382"/>
                  </a:cubicBezTo>
                  <a:cubicBezTo>
                    <a:pt x="1167" y="3432"/>
                    <a:pt x="1167" y="3432"/>
                    <a:pt x="1167" y="3432"/>
                  </a:cubicBezTo>
                  <a:cubicBezTo>
                    <a:pt x="1350" y="3499"/>
                    <a:pt x="1350" y="3499"/>
                    <a:pt x="1350" y="3499"/>
                  </a:cubicBezTo>
                  <a:cubicBezTo>
                    <a:pt x="1534" y="3616"/>
                    <a:pt x="1534" y="3616"/>
                    <a:pt x="1534" y="3616"/>
                  </a:cubicBezTo>
                  <a:cubicBezTo>
                    <a:pt x="1584" y="3732"/>
                    <a:pt x="1584" y="3732"/>
                    <a:pt x="1584" y="3732"/>
                  </a:cubicBezTo>
                  <a:cubicBezTo>
                    <a:pt x="1584" y="3816"/>
                    <a:pt x="1584" y="3816"/>
                    <a:pt x="1584" y="3816"/>
                  </a:cubicBezTo>
                  <a:cubicBezTo>
                    <a:pt x="1700" y="4016"/>
                    <a:pt x="1700" y="4016"/>
                    <a:pt x="1700" y="4016"/>
                  </a:cubicBezTo>
                  <a:cubicBezTo>
                    <a:pt x="1800" y="4132"/>
                    <a:pt x="1800" y="4132"/>
                    <a:pt x="1800" y="4132"/>
                  </a:cubicBezTo>
                  <a:cubicBezTo>
                    <a:pt x="1850" y="4216"/>
                    <a:pt x="1850" y="4216"/>
                    <a:pt x="1850" y="4216"/>
                  </a:cubicBezTo>
                  <a:cubicBezTo>
                    <a:pt x="2117" y="4399"/>
                    <a:pt x="2117" y="4399"/>
                    <a:pt x="2117" y="4399"/>
                  </a:cubicBezTo>
                  <a:cubicBezTo>
                    <a:pt x="2334" y="4216"/>
                    <a:pt x="2334" y="4216"/>
                    <a:pt x="2334" y="4216"/>
                  </a:cubicBezTo>
                  <a:cubicBezTo>
                    <a:pt x="2567" y="4332"/>
                    <a:pt x="2567" y="4332"/>
                    <a:pt x="2567" y="4332"/>
                  </a:cubicBezTo>
                  <a:cubicBezTo>
                    <a:pt x="2684" y="4166"/>
                    <a:pt x="2684" y="4166"/>
                    <a:pt x="2684" y="4166"/>
                  </a:cubicBezTo>
                  <a:cubicBezTo>
                    <a:pt x="2717" y="4166"/>
                    <a:pt x="2717" y="4166"/>
                    <a:pt x="2717" y="4166"/>
                  </a:cubicBezTo>
                  <a:cubicBezTo>
                    <a:pt x="2834" y="4216"/>
                    <a:pt x="2834" y="4216"/>
                    <a:pt x="2834" y="4216"/>
                  </a:cubicBezTo>
                  <a:cubicBezTo>
                    <a:pt x="2834" y="4332"/>
                    <a:pt x="2834" y="4332"/>
                    <a:pt x="2834" y="4332"/>
                  </a:cubicBezTo>
                  <a:cubicBezTo>
                    <a:pt x="2984" y="4449"/>
                    <a:pt x="2984" y="4449"/>
                    <a:pt x="2984" y="4449"/>
                  </a:cubicBezTo>
                  <a:cubicBezTo>
                    <a:pt x="3067" y="4565"/>
                    <a:pt x="3067" y="4565"/>
                    <a:pt x="3067" y="4565"/>
                  </a:cubicBezTo>
                  <a:cubicBezTo>
                    <a:pt x="3217" y="4565"/>
                    <a:pt x="3217" y="4565"/>
                    <a:pt x="3217" y="4565"/>
                  </a:cubicBezTo>
                  <a:cubicBezTo>
                    <a:pt x="3217" y="4715"/>
                    <a:pt x="3217" y="4715"/>
                    <a:pt x="3217" y="4715"/>
                  </a:cubicBezTo>
                  <a:cubicBezTo>
                    <a:pt x="3334" y="4682"/>
                    <a:pt x="3334" y="4682"/>
                    <a:pt x="3334" y="4682"/>
                  </a:cubicBezTo>
                  <a:cubicBezTo>
                    <a:pt x="3367" y="4799"/>
                    <a:pt x="3367" y="4799"/>
                    <a:pt x="3367" y="4799"/>
                  </a:cubicBezTo>
                  <a:cubicBezTo>
                    <a:pt x="3450" y="4682"/>
                    <a:pt x="3450" y="4682"/>
                    <a:pt x="3450" y="4682"/>
                  </a:cubicBezTo>
                  <a:cubicBezTo>
                    <a:pt x="3484" y="4599"/>
                    <a:pt x="3484" y="4599"/>
                    <a:pt x="3484" y="4599"/>
                  </a:cubicBezTo>
                  <a:cubicBezTo>
                    <a:pt x="3717" y="4682"/>
                    <a:pt x="3717" y="4682"/>
                    <a:pt x="3717" y="4682"/>
                  </a:cubicBezTo>
                  <a:cubicBezTo>
                    <a:pt x="3817" y="4599"/>
                    <a:pt x="3817" y="4599"/>
                    <a:pt x="3817" y="4599"/>
                  </a:cubicBezTo>
                  <a:cubicBezTo>
                    <a:pt x="3867" y="4715"/>
                    <a:pt x="3867" y="4715"/>
                    <a:pt x="3867" y="4715"/>
                  </a:cubicBezTo>
                  <a:cubicBezTo>
                    <a:pt x="4017" y="4799"/>
                    <a:pt x="4017" y="4799"/>
                    <a:pt x="4017" y="4799"/>
                  </a:cubicBezTo>
                  <a:cubicBezTo>
                    <a:pt x="4017" y="4715"/>
                    <a:pt x="4017" y="4715"/>
                    <a:pt x="4017" y="4715"/>
                  </a:cubicBezTo>
                  <a:cubicBezTo>
                    <a:pt x="4134" y="4682"/>
                    <a:pt x="4134" y="4682"/>
                    <a:pt x="4134" y="4682"/>
                  </a:cubicBezTo>
                  <a:cubicBezTo>
                    <a:pt x="4234" y="4599"/>
                    <a:pt x="4234" y="4599"/>
                    <a:pt x="4234" y="4599"/>
                  </a:cubicBezTo>
                  <a:cubicBezTo>
                    <a:pt x="4400" y="4565"/>
                    <a:pt x="4400" y="4565"/>
                    <a:pt x="4400" y="4565"/>
                  </a:cubicBezTo>
                  <a:cubicBezTo>
                    <a:pt x="4500" y="4599"/>
                    <a:pt x="4500" y="4599"/>
                    <a:pt x="4500" y="4599"/>
                  </a:cubicBezTo>
                  <a:cubicBezTo>
                    <a:pt x="4700" y="4599"/>
                    <a:pt x="4700" y="4599"/>
                    <a:pt x="4700" y="4599"/>
                  </a:cubicBezTo>
                  <a:cubicBezTo>
                    <a:pt x="4884" y="4399"/>
                    <a:pt x="4884" y="4399"/>
                    <a:pt x="4884" y="4399"/>
                  </a:cubicBezTo>
                  <a:cubicBezTo>
                    <a:pt x="5117" y="4216"/>
                    <a:pt x="5117" y="4216"/>
                    <a:pt x="5117" y="4216"/>
                  </a:cubicBezTo>
                  <a:cubicBezTo>
                    <a:pt x="5884" y="4216"/>
                    <a:pt x="5884" y="4216"/>
                    <a:pt x="5884" y="4216"/>
                  </a:cubicBezTo>
                  <a:cubicBezTo>
                    <a:pt x="5767" y="4132"/>
                    <a:pt x="5767" y="4132"/>
                    <a:pt x="5767" y="4132"/>
                  </a:cubicBezTo>
                  <a:cubicBezTo>
                    <a:pt x="5834" y="3816"/>
                    <a:pt x="5834" y="3816"/>
                    <a:pt x="5834" y="3816"/>
                  </a:cubicBezTo>
                  <a:cubicBezTo>
                    <a:pt x="5834" y="3816"/>
                    <a:pt x="5834" y="3816"/>
                    <a:pt x="5834" y="38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98A7F94-D098-4148-B045-7866465A0E4A}"/>
              </a:ext>
            </a:extLst>
          </p:cNvPr>
          <p:cNvCxnSpPr/>
          <p:nvPr/>
        </p:nvCxnSpPr>
        <p:spPr>
          <a:xfrm>
            <a:off x="550863" y="1872000"/>
            <a:ext cx="1800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3F08923-69D9-4A89-BFB4-1F5AABAA05CC}"/>
              </a:ext>
            </a:extLst>
          </p:cNvPr>
          <p:cNvCxnSpPr/>
          <p:nvPr/>
        </p:nvCxnSpPr>
        <p:spPr>
          <a:xfrm>
            <a:off x="2873439" y="1872000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3561119-C865-4AA4-B37C-342D62E3347B}"/>
              </a:ext>
            </a:extLst>
          </p:cNvPr>
          <p:cNvCxnSpPr/>
          <p:nvPr/>
        </p:nvCxnSpPr>
        <p:spPr>
          <a:xfrm>
            <a:off x="5196015" y="1872000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0040078-DA2F-470F-B3C6-35ECA8ED9427}"/>
              </a:ext>
            </a:extLst>
          </p:cNvPr>
          <p:cNvCxnSpPr/>
          <p:nvPr/>
        </p:nvCxnSpPr>
        <p:spPr>
          <a:xfrm>
            <a:off x="9841167" y="1872000"/>
            <a:ext cx="1800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74865FE-D825-4F65-8044-7638D149EBD7}"/>
              </a:ext>
            </a:extLst>
          </p:cNvPr>
          <p:cNvCxnSpPr/>
          <p:nvPr/>
        </p:nvCxnSpPr>
        <p:spPr>
          <a:xfrm>
            <a:off x="7518591" y="1872000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D9421B4-0BE2-4896-9F06-D19ECFD8009E}"/>
              </a:ext>
            </a:extLst>
          </p:cNvPr>
          <p:cNvGrpSpPr/>
          <p:nvPr/>
        </p:nvGrpSpPr>
        <p:grpSpPr>
          <a:xfrm>
            <a:off x="2616464" y="1512001"/>
            <a:ext cx="6959070" cy="1927728"/>
            <a:chOff x="2616464" y="1512000"/>
            <a:chExt cx="6959070" cy="465385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41211AF-05E7-46DA-ABEC-E10C7F3BEFD1}"/>
                </a:ext>
              </a:extLst>
            </p:cNvPr>
            <p:cNvCxnSpPr/>
            <p:nvPr/>
          </p:nvCxnSpPr>
          <p:spPr>
            <a:xfrm>
              <a:off x="2616464" y="1512000"/>
              <a:ext cx="0" cy="465385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D131CDC-AC6C-4311-890F-66315DFB5F29}"/>
                </a:ext>
              </a:extLst>
            </p:cNvPr>
            <p:cNvCxnSpPr/>
            <p:nvPr/>
          </p:nvCxnSpPr>
          <p:spPr>
            <a:xfrm>
              <a:off x="4936154" y="1512000"/>
              <a:ext cx="0" cy="465385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08E108-F4A8-496B-904D-10EEA6D1DBF9}"/>
                </a:ext>
              </a:extLst>
            </p:cNvPr>
            <p:cNvCxnSpPr/>
            <p:nvPr/>
          </p:nvCxnSpPr>
          <p:spPr>
            <a:xfrm>
              <a:off x="7255844" y="1512000"/>
              <a:ext cx="0" cy="465385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89FD319-2108-4A4F-A130-F37E033303A9}"/>
                </a:ext>
              </a:extLst>
            </p:cNvPr>
            <p:cNvCxnSpPr/>
            <p:nvPr/>
          </p:nvCxnSpPr>
          <p:spPr>
            <a:xfrm>
              <a:off x="9575534" y="1512000"/>
              <a:ext cx="0" cy="465385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8FF8A055-5412-4A74-A0B3-86EE955A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26" y="4064878"/>
            <a:ext cx="1215390" cy="124587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96CFBE5-745E-4B20-81FF-4AC2CEB5A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99" y="4070742"/>
            <a:ext cx="1215390" cy="126873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944901D-DF63-4DC5-923C-2E1D33F1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33" y="4050770"/>
            <a:ext cx="1215390" cy="128778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77CEF2-DB25-4989-9861-4DC69E987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42" y="4073265"/>
            <a:ext cx="1318260" cy="127635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F98026A-3F28-4B3E-BEB0-110396188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70" y="5515176"/>
            <a:ext cx="1215390" cy="124587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FBC307C5-3E55-41B3-A153-85061CADC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00" y="5512109"/>
            <a:ext cx="1215390" cy="1242060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BF0764A-2C52-46FF-A82D-104C02998699}"/>
              </a:ext>
            </a:extLst>
          </p:cNvPr>
          <p:cNvCxnSpPr>
            <a:cxnSpLocks/>
          </p:cNvCxnSpPr>
          <p:nvPr/>
        </p:nvCxnSpPr>
        <p:spPr>
          <a:xfrm flipH="1">
            <a:off x="5702161" y="4001567"/>
            <a:ext cx="0" cy="2733509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9505276-46A0-492B-A88F-50E3E29BBD9A}"/>
              </a:ext>
            </a:extLst>
          </p:cNvPr>
          <p:cNvSpPr/>
          <p:nvPr/>
        </p:nvSpPr>
        <p:spPr>
          <a:xfrm>
            <a:off x="5716189" y="3703340"/>
            <a:ext cx="5755769" cy="275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SECTORS: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BF5F7C3-9D90-40F5-A020-FC2D70C942D9}"/>
              </a:ext>
            </a:extLst>
          </p:cNvPr>
          <p:cNvSpPr/>
          <p:nvPr/>
        </p:nvSpPr>
        <p:spPr>
          <a:xfrm>
            <a:off x="278929" y="3703339"/>
            <a:ext cx="5079134" cy="26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301C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CLIENTS: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EC2AE6F-CFD8-4479-A76D-D8A1326DA9D8}"/>
              </a:ext>
            </a:extLst>
          </p:cNvPr>
          <p:cNvGrpSpPr/>
          <p:nvPr/>
        </p:nvGrpSpPr>
        <p:grpSpPr>
          <a:xfrm>
            <a:off x="9643681" y="5616951"/>
            <a:ext cx="1215390" cy="1131444"/>
            <a:chOff x="5124000" y="4202019"/>
            <a:chExt cx="1944000" cy="19440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AD88A04-2380-45F9-B734-73E436FBF26E}"/>
                </a:ext>
              </a:extLst>
            </p:cNvPr>
            <p:cNvSpPr/>
            <p:nvPr/>
          </p:nvSpPr>
          <p:spPr>
            <a:xfrm>
              <a:off x="5124000" y="4202019"/>
              <a:ext cx="1944000" cy="19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ArchDown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1" i="0" u="none" strike="noStrike" kern="1200" cap="none" spc="150" normalizeH="0" baseline="0" noProof="0" dirty="0">
                  <a:ln>
                    <a:noFill/>
                  </a:ln>
                  <a:solidFill>
                    <a:srgbClr val="E24F2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HUMAN SETTLEMENTS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4B1DB504-D74B-4D44-9F0E-523C53E68C39}"/>
                </a:ext>
              </a:extLst>
            </p:cNvPr>
            <p:cNvPicPr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0892" y="4259319"/>
              <a:ext cx="1569600" cy="1569600"/>
            </a:xfrm>
            <a:prstGeom prst="ellipse">
              <a:avLst/>
            </a:prstGeom>
            <a:ln w="57150">
              <a:solidFill>
                <a:srgbClr val="E24F2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7011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5ED0F-D860-45DB-91E5-D65DCAD93E96}"/>
              </a:ext>
            </a:extLst>
          </p:cNvPr>
          <p:cNvCxnSpPr/>
          <p:nvPr/>
        </p:nvCxnSpPr>
        <p:spPr>
          <a:xfrm>
            <a:off x="1635472" y="465780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CAD1166-D857-41E2-9E88-E19BFF431B83}"/>
              </a:ext>
            </a:extLst>
          </p:cNvPr>
          <p:cNvCxnSpPr/>
          <p:nvPr/>
        </p:nvCxnSpPr>
        <p:spPr>
          <a:xfrm>
            <a:off x="5187009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2295BD4-B7AD-446A-9DBC-5194402579F7}"/>
              </a:ext>
            </a:extLst>
          </p:cNvPr>
          <p:cNvCxnSpPr/>
          <p:nvPr/>
        </p:nvCxnSpPr>
        <p:spPr>
          <a:xfrm>
            <a:off x="8768695" y="4669924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E3872A-4C21-4AE2-84ED-60731196B0B7}"/>
              </a:ext>
            </a:extLst>
          </p:cNvPr>
          <p:cNvCxnSpPr/>
          <p:nvPr/>
        </p:nvCxnSpPr>
        <p:spPr>
          <a:xfrm>
            <a:off x="8768695" y="5429577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4D8BB-F4AE-48C4-A932-B83FCAF1976E}"/>
              </a:ext>
            </a:extLst>
          </p:cNvPr>
          <p:cNvCxnSpPr/>
          <p:nvPr/>
        </p:nvCxnSpPr>
        <p:spPr>
          <a:xfrm>
            <a:off x="665531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F4258D-E098-46ED-8A87-E5CE89BE3C3D}"/>
              </a:ext>
            </a:extLst>
          </p:cNvPr>
          <p:cNvCxnSpPr/>
          <p:nvPr/>
        </p:nvCxnSpPr>
        <p:spPr>
          <a:xfrm>
            <a:off x="6430653" y="3770138"/>
            <a:ext cx="50999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5253B-F47E-45E4-91D0-93BACF65EEE6}"/>
              </a:ext>
            </a:extLst>
          </p:cNvPr>
          <p:cNvCxnSpPr/>
          <p:nvPr/>
        </p:nvCxnSpPr>
        <p:spPr>
          <a:xfrm>
            <a:off x="5187009" y="5179339"/>
            <a:ext cx="1802346" cy="0"/>
          </a:xfrm>
          <a:prstGeom prst="lin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AECA2522-EA8B-46FF-8067-174B6476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31" y="410167"/>
            <a:ext cx="5972667" cy="468000"/>
          </a:xfrm>
        </p:spPr>
        <p:txBody>
          <a:bodyPr>
            <a:noAutofit/>
          </a:bodyPr>
          <a:lstStyle/>
          <a:p>
            <a:r>
              <a:rPr lang="en-ZA" sz="3000" b="1" dirty="0">
                <a:latin typeface="Arial Rounded MT Bold" panose="020F0704030504030204" pitchFamily="34" charset="0"/>
              </a:rPr>
              <a:t>A.</a:t>
            </a:r>
            <a:r>
              <a:rPr lang="en-ZA" sz="3000" dirty="0">
                <a:latin typeface="Arial Rounded MT Bold" panose="020F0704030504030204" pitchFamily="34" charset="0"/>
              </a:rPr>
              <a:t>4</a:t>
            </a:r>
            <a:r>
              <a:rPr lang="en-ZA" sz="3000" b="1" dirty="0">
                <a:latin typeface="Arial Rounded MT Bold" panose="020F0704030504030204" pitchFamily="34" charset="0"/>
              </a:rPr>
              <a:t> STRATEGY</a:t>
            </a:r>
            <a:endParaRPr lang="en-ZA" sz="3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F35549DF-08C4-4730-A461-9D10031B5918}"/>
              </a:ext>
            </a:extLst>
          </p:cNvPr>
          <p:cNvSpPr txBox="1">
            <a:spLocks/>
          </p:cNvSpPr>
          <p:nvPr/>
        </p:nvSpPr>
        <p:spPr>
          <a:xfrm>
            <a:off x="38377" y="6492639"/>
            <a:ext cx="666672" cy="3262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9A17-2E5D-4032-8B50-1DEB1D26CE86}"/>
              </a:ext>
            </a:extLst>
          </p:cNvPr>
          <p:cNvSpPr txBox="1"/>
          <p:nvPr/>
        </p:nvSpPr>
        <p:spPr>
          <a:xfrm>
            <a:off x="544315" y="1509886"/>
            <a:ext cx="242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Focus Areas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658295-EF43-4CF6-943C-B6ADDCA339C7}"/>
              </a:ext>
            </a:extLst>
          </p:cNvPr>
          <p:cNvSpPr txBox="1"/>
          <p:nvPr/>
        </p:nvSpPr>
        <p:spPr>
          <a:xfrm>
            <a:off x="7304630" y="1523138"/>
            <a:ext cx="273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 Objectives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E282C7D-FDEF-4989-86D7-B9683C333F18}"/>
              </a:ext>
            </a:extLst>
          </p:cNvPr>
          <p:cNvSpPr/>
          <p:nvPr/>
        </p:nvSpPr>
        <p:spPr>
          <a:xfrm>
            <a:off x="2637185" y="2475806"/>
            <a:ext cx="2822713" cy="1063108"/>
          </a:xfrm>
          <a:custGeom>
            <a:avLst/>
            <a:gdLst>
              <a:gd name="connsiteX0" fmla="*/ 0 w 2602927"/>
              <a:gd name="connsiteY0" fmla="*/ 0 h 793575"/>
              <a:gd name="connsiteX1" fmla="*/ 2602927 w 2602927"/>
              <a:gd name="connsiteY1" fmla="*/ 0 h 793575"/>
              <a:gd name="connsiteX2" fmla="*/ 2602927 w 2602927"/>
              <a:gd name="connsiteY2" fmla="*/ 793575 h 793575"/>
              <a:gd name="connsiteX3" fmla="*/ 0 w 2602927"/>
              <a:gd name="connsiteY3" fmla="*/ 793575 h 793575"/>
              <a:gd name="connsiteX4" fmla="*/ 0 w 2602927"/>
              <a:gd name="connsiteY4" fmla="*/ 0 h 79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2927" h="793575">
                <a:moveTo>
                  <a:pt x="0" y="0"/>
                </a:moveTo>
                <a:lnTo>
                  <a:pt x="2602927" y="0"/>
                </a:lnTo>
                <a:lnTo>
                  <a:pt x="2602927" y="793575"/>
                </a:lnTo>
                <a:lnTo>
                  <a:pt x="0" y="793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Strengthening infrastructure to support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 expansion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an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equitable society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2A109A6-D387-494F-819C-1694D0CAC238}"/>
              </a:ext>
            </a:extLst>
          </p:cNvPr>
          <p:cNvSpPr/>
          <p:nvPr/>
        </p:nvSpPr>
        <p:spPr>
          <a:xfrm>
            <a:off x="605778" y="2481175"/>
            <a:ext cx="1938639" cy="1073259"/>
          </a:xfrm>
          <a:custGeom>
            <a:avLst/>
            <a:gdLst>
              <a:gd name="connsiteX0" fmla="*/ 0 w 2602927"/>
              <a:gd name="connsiteY0" fmla="*/ 0 h 793575"/>
              <a:gd name="connsiteX1" fmla="*/ 2602927 w 2602927"/>
              <a:gd name="connsiteY1" fmla="*/ 0 h 793575"/>
              <a:gd name="connsiteX2" fmla="*/ 2602927 w 2602927"/>
              <a:gd name="connsiteY2" fmla="*/ 793575 h 793575"/>
              <a:gd name="connsiteX3" fmla="*/ 0 w 2602927"/>
              <a:gd name="connsiteY3" fmla="*/ 793575 h 793575"/>
              <a:gd name="connsiteX4" fmla="*/ 0 w 2602927"/>
              <a:gd name="connsiteY4" fmla="*/ 0 h 79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2927" h="793575">
                <a:moveTo>
                  <a:pt x="0" y="0"/>
                </a:moveTo>
                <a:lnTo>
                  <a:pt x="2602927" y="0"/>
                </a:lnTo>
                <a:lnTo>
                  <a:pt x="2602927" y="793575"/>
                </a:lnTo>
                <a:lnTo>
                  <a:pt x="0" y="793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Pursuing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 growth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sustainability and resilience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C41A75C-7C61-421A-8CE4-6155D9567937}"/>
              </a:ext>
            </a:extLst>
          </p:cNvPr>
          <p:cNvSpPr/>
          <p:nvPr/>
        </p:nvSpPr>
        <p:spPr>
          <a:xfrm>
            <a:off x="605778" y="5682402"/>
            <a:ext cx="4854119" cy="640562"/>
          </a:xfrm>
          <a:custGeom>
            <a:avLst/>
            <a:gdLst>
              <a:gd name="connsiteX0" fmla="*/ 0 w 2602927"/>
              <a:gd name="connsiteY0" fmla="*/ 0 h 793575"/>
              <a:gd name="connsiteX1" fmla="*/ 2602927 w 2602927"/>
              <a:gd name="connsiteY1" fmla="*/ 0 h 793575"/>
              <a:gd name="connsiteX2" fmla="*/ 2602927 w 2602927"/>
              <a:gd name="connsiteY2" fmla="*/ 793575 h 793575"/>
              <a:gd name="connsiteX3" fmla="*/ 0 w 2602927"/>
              <a:gd name="connsiteY3" fmla="*/ 793575 h 793575"/>
              <a:gd name="connsiteX4" fmla="*/ 0 w 2602927"/>
              <a:gd name="connsiteY4" fmla="*/ 0 h 79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2927" h="793575">
                <a:moveTo>
                  <a:pt x="0" y="0"/>
                </a:moveTo>
                <a:lnTo>
                  <a:pt x="2602927" y="0"/>
                </a:lnTo>
                <a:lnTo>
                  <a:pt x="2602927" y="793575"/>
                </a:lnTo>
                <a:lnTo>
                  <a:pt x="0" y="793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Enhancing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operational excellence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EF39CA7-C36B-4C42-BA23-378834D3BDC7}"/>
              </a:ext>
            </a:extLst>
          </p:cNvPr>
          <p:cNvSpPr/>
          <p:nvPr/>
        </p:nvSpPr>
        <p:spPr>
          <a:xfrm>
            <a:off x="632283" y="4215034"/>
            <a:ext cx="4854120" cy="789794"/>
          </a:xfrm>
          <a:custGeom>
            <a:avLst/>
            <a:gdLst>
              <a:gd name="connsiteX0" fmla="*/ 0 w 2602927"/>
              <a:gd name="connsiteY0" fmla="*/ 0 h 793575"/>
              <a:gd name="connsiteX1" fmla="*/ 2602927 w 2602927"/>
              <a:gd name="connsiteY1" fmla="*/ 0 h 793575"/>
              <a:gd name="connsiteX2" fmla="*/ 2602927 w 2602927"/>
              <a:gd name="connsiteY2" fmla="*/ 793575 h 793575"/>
              <a:gd name="connsiteX3" fmla="*/ 0 w 2602927"/>
              <a:gd name="connsiteY3" fmla="*/ 793575 h 793575"/>
              <a:gd name="connsiteX4" fmla="*/ 0 w 2602927"/>
              <a:gd name="connsiteY4" fmla="*/ 0 h 79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2927" h="793575">
                <a:moveTo>
                  <a:pt x="0" y="0"/>
                </a:moveTo>
                <a:lnTo>
                  <a:pt x="2602927" y="0"/>
                </a:lnTo>
                <a:lnTo>
                  <a:pt x="2602927" y="793575"/>
                </a:lnTo>
                <a:lnTo>
                  <a:pt x="0" y="793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Pursuing sound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 of Africa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strategy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D2BD97-FF30-4F43-AAD1-95C9071FD150}"/>
              </a:ext>
            </a:extLst>
          </p:cNvPr>
          <p:cNvSpPr/>
          <p:nvPr/>
        </p:nvSpPr>
        <p:spPr>
          <a:xfrm>
            <a:off x="632283" y="3840479"/>
            <a:ext cx="4854119" cy="373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rest of Africa lens 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40B7F5-C3A1-4FD9-8012-031F2A33F9E0}"/>
              </a:ext>
            </a:extLst>
          </p:cNvPr>
          <p:cNvSpPr/>
          <p:nvPr/>
        </p:nvSpPr>
        <p:spPr>
          <a:xfrm>
            <a:off x="622854" y="2094033"/>
            <a:ext cx="4837044" cy="373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economic recovery in South Africa</a:t>
            </a:r>
            <a:endParaRPr kumimoji="0" lang="en-ZA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C6640E-80EC-4225-8079-6730883D7B8D}"/>
              </a:ext>
            </a:extLst>
          </p:cNvPr>
          <p:cNvSpPr/>
          <p:nvPr/>
        </p:nvSpPr>
        <p:spPr>
          <a:xfrm>
            <a:off x="605778" y="5302460"/>
            <a:ext cx="485411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Doing things differently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1BDB36-AC71-45F2-B4EA-1A3CF5015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8"/>
          <a:stretch/>
        </p:blipFill>
        <p:spPr>
          <a:xfrm>
            <a:off x="5524088" y="1923248"/>
            <a:ext cx="6323037" cy="46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ct 49" hidden="1">
            <a:extLst>
              <a:ext uri="{FF2B5EF4-FFF2-40B4-BE49-F238E27FC236}">
                <a16:creationId xmlns:a16="http://schemas.microsoft.com/office/drawing/2014/main" id="{1AB4E3FF-2B55-42B6-BF73-FDB208E460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0" name="Object 49" hidden="1">
                        <a:extLst>
                          <a:ext uri="{FF2B5EF4-FFF2-40B4-BE49-F238E27FC236}">
                            <a16:creationId xmlns:a16="http://schemas.microsoft.com/office/drawing/2014/main" id="{1AB4E3FF-2B55-42B6-BF73-FDB208E46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DE7B-2705-48E1-ADE8-64CB4A2B457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77515" y="247832"/>
            <a:ext cx="9406716" cy="558116"/>
          </a:xfrm>
        </p:spPr>
        <p:txBody>
          <a:bodyPr vert="horz" lIns="72000" tIns="36000" rIns="72000" bIns="3600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ZA" sz="3000" i="0" cap="all" spc="100" dirty="0">
                <a:solidFill>
                  <a:schemeClr val="tx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A.5 STRATEGY Action items 2022/23 (1/2)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CE162-AF66-4B9E-BDAB-3E0D07E1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2B340-89F8-439A-ADE1-06365C89E6A5}"/>
              </a:ext>
            </a:extLst>
          </p:cNvPr>
          <p:cNvGrpSpPr/>
          <p:nvPr/>
        </p:nvGrpSpPr>
        <p:grpSpPr>
          <a:xfrm>
            <a:off x="1886846" y="2964352"/>
            <a:ext cx="9796824" cy="3445167"/>
            <a:chOff x="1886844" y="2351860"/>
            <a:chExt cx="9796824" cy="720000"/>
          </a:xfrm>
          <a:solidFill>
            <a:schemeClr val="bg2">
              <a:lumMod val="75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B983A8-5869-4C23-8DA0-4F823C2F9B20}"/>
                </a:ext>
              </a:extLst>
            </p:cNvPr>
            <p:cNvSpPr/>
            <p:nvPr/>
          </p:nvSpPr>
          <p:spPr>
            <a:xfrm>
              <a:off x="4046134" y="2351860"/>
              <a:ext cx="3120665" cy="720000"/>
            </a:xfrm>
            <a:custGeom>
              <a:avLst/>
              <a:gdLst>
                <a:gd name="connsiteX0" fmla="*/ 0 w 2602927"/>
                <a:gd name="connsiteY0" fmla="*/ 0 h 793575"/>
                <a:gd name="connsiteX1" fmla="*/ 2602927 w 2602927"/>
                <a:gd name="connsiteY1" fmla="*/ 0 h 793575"/>
                <a:gd name="connsiteX2" fmla="*/ 2602927 w 2602927"/>
                <a:gd name="connsiteY2" fmla="*/ 793575 h 793575"/>
                <a:gd name="connsiteX3" fmla="*/ 0 w 2602927"/>
                <a:gd name="connsiteY3" fmla="*/ 793575 h 793575"/>
                <a:gd name="connsiteX4" fmla="*/ 0 w 2602927"/>
                <a:gd name="connsiteY4" fmla="*/ 0 h 7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927" h="793575">
                  <a:moveTo>
                    <a:pt x="0" y="0"/>
                  </a:moveTo>
                  <a:lnTo>
                    <a:pt x="2602927" y="0"/>
                  </a:lnTo>
                  <a:lnTo>
                    <a:pt x="2602927" y="793575"/>
                  </a:lnTo>
                  <a:lnTo>
                    <a:pt x="0" y="7935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Strengthening infrastructure to support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economic expansion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an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equitable society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73E28D-68FF-4C51-9BA2-F20A4FBEC65E}"/>
                </a:ext>
              </a:extLst>
            </p:cNvPr>
            <p:cNvSpPr/>
            <p:nvPr/>
          </p:nvSpPr>
          <p:spPr>
            <a:xfrm>
              <a:off x="1886844" y="2351860"/>
              <a:ext cx="2059167" cy="720000"/>
            </a:xfrm>
            <a:custGeom>
              <a:avLst/>
              <a:gdLst>
                <a:gd name="connsiteX0" fmla="*/ 0 w 2602927"/>
                <a:gd name="connsiteY0" fmla="*/ 0 h 793575"/>
                <a:gd name="connsiteX1" fmla="*/ 2602927 w 2602927"/>
                <a:gd name="connsiteY1" fmla="*/ 0 h 793575"/>
                <a:gd name="connsiteX2" fmla="*/ 2602927 w 2602927"/>
                <a:gd name="connsiteY2" fmla="*/ 793575 h 793575"/>
                <a:gd name="connsiteX3" fmla="*/ 0 w 2602927"/>
                <a:gd name="connsiteY3" fmla="*/ 793575 h 793575"/>
                <a:gd name="connsiteX4" fmla="*/ 0 w 2602927"/>
                <a:gd name="connsiteY4" fmla="*/ 0 h 7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927" h="793575">
                  <a:moveTo>
                    <a:pt x="0" y="0"/>
                  </a:moveTo>
                  <a:lnTo>
                    <a:pt x="2602927" y="0"/>
                  </a:lnTo>
                  <a:lnTo>
                    <a:pt x="2602927" y="793575"/>
                  </a:lnTo>
                  <a:lnTo>
                    <a:pt x="0" y="7935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Pursuing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green growth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for sustainability and resilience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E21966-7E82-458F-9A12-F236D9B2C7B4}"/>
                </a:ext>
              </a:extLst>
            </p:cNvPr>
            <p:cNvSpPr/>
            <p:nvPr/>
          </p:nvSpPr>
          <p:spPr>
            <a:xfrm>
              <a:off x="9984229" y="2351860"/>
              <a:ext cx="1699439" cy="720000"/>
            </a:xfrm>
            <a:custGeom>
              <a:avLst/>
              <a:gdLst>
                <a:gd name="connsiteX0" fmla="*/ 0 w 2602927"/>
                <a:gd name="connsiteY0" fmla="*/ 0 h 793575"/>
                <a:gd name="connsiteX1" fmla="*/ 2602927 w 2602927"/>
                <a:gd name="connsiteY1" fmla="*/ 0 h 793575"/>
                <a:gd name="connsiteX2" fmla="*/ 2602927 w 2602927"/>
                <a:gd name="connsiteY2" fmla="*/ 793575 h 793575"/>
                <a:gd name="connsiteX3" fmla="*/ 0 w 2602927"/>
                <a:gd name="connsiteY3" fmla="*/ 793575 h 793575"/>
                <a:gd name="connsiteX4" fmla="*/ 0 w 2602927"/>
                <a:gd name="connsiteY4" fmla="*/ 0 h 7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927" h="793575">
                  <a:moveTo>
                    <a:pt x="0" y="0"/>
                  </a:moveTo>
                  <a:lnTo>
                    <a:pt x="2602927" y="0"/>
                  </a:lnTo>
                  <a:lnTo>
                    <a:pt x="2602927" y="793575"/>
                  </a:lnTo>
                  <a:lnTo>
                    <a:pt x="0" y="7935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Enhancing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operational excellence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708FFE9-A51A-4194-B23B-6124ACCDBD02}"/>
                </a:ext>
              </a:extLst>
            </p:cNvPr>
            <p:cNvSpPr/>
            <p:nvPr/>
          </p:nvSpPr>
          <p:spPr>
            <a:xfrm>
              <a:off x="7266922" y="2351860"/>
              <a:ext cx="2617183" cy="720000"/>
            </a:xfrm>
            <a:custGeom>
              <a:avLst/>
              <a:gdLst>
                <a:gd name="connsiteX0" fmla="*/ 0 w 2602927"/>
                <a:gd name="connsiteY0" fmla="*/ 0 h 793575"/>
                <a:gd name="connsiteX1" fmla="*/ 2602927 w 2602927"/>
                <a:gd name="connsiteY1" fmla="*/ 0 h 793575"/>
                <a:gd name="connsiteX2" fmla="*/ 2602927 w 2602927"/>
                <a:gd name="connsiteY2" fmla="*/ 793575 h 793575"/>
                <a:gd name="connsiteX3" fmla="*/ 0 w 2602927"/>
                <a:gd name="connsiteY3" fmla="*/ 793575 h 793575"/>
                <a:gd name="connsiteX4" fmla="*/ 0 w 2602927"/>
                <a:gd name="connsiteY4" fmla="*/ 0 h 7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927" h="793575">
                  <a:moveTo>
                    <a:pt x="0" y="0"/>
                  </a:moveTo>
                  <a:lnTo>
                    <a:pt x="2602927" y="0"/>
                  </a:lnTo>
                  <a:lnTo>
                    <a:pt x="2602927" y="793575"/>
                  </a:lnTo>
                  <a:lnTo>
                    <a:pt x="0" y="7935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Pursuing sound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Rest of Africa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strategy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E0C895-E076-4327-8AD3-162160520218}"/>
              </a:ext>
            </a:extLst>
          </p:cNvPr>
          <p:cNvGrpSpPr/>
          <p:nvPr/>
        </p:nvGrpSpPr>
        <p:grpSpPr>
          <a:xfrm>
            <a:off x="1886843" y="2395121"/>
            <a:ext cx="9785529" cy="490989"/>
            <a:chOff x="1898140" y="1632445"/>
            <a:chExt cx="9785529" cy="5895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012CA7-9181-4B26-8400-4368085851BB}"/>
                </a:ext>
              </a:extLst>
            </p:cNvPr>
            <p:cNvSpPr/>
            <p:nvPr/>
          </p:nvSpPr>
          <p:spPr>
            <a:xfrm>
              <a:off x="7278420" y="1632540"/>
              <a:ext cx="2605685" cy="5894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rest of Africa lens </a:t>
              </a:r>
              <a:endPara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ED831C-A872-4EF3-9ED3-9A1297FF3FB6}"/>
                </a:ext>
              </a:extLst>
            </p:cNvPr>
            <p:cNvSpPr/>
            <p:nvPr/>
          </p:nvSpPr>
          <p:spPr>
            <a:xfrm>
              <a:off x="1898140" y="1632445"/>
              <a:ext cx="5268659" cy="5875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Inclusive economic recovery in South Africa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22F395-4BEB-4763-BD48-5D9085DFA85B}"/>
                </a:ext>
              </a:extLst>
            </p:cNvPr>
            <p:cNvSpPr/>
            <p:nvPr/>
          </p:nvSpPr>
          <p:spPr>
            <a:xfrm>
              <a:off x="9984230" y="1632538"/>
              <a:ext cx="1699439" cy="5894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Doing things differently</a:t>
              </a:r>
              <a:endPara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AutoShape 2">
            <a:hlinkClick r:id="rId6"/>
            <a:extLst>
              <a:ext uri="{FF2B5EF4-FFF2-40B4-BE49-F238E27FC236}">
                <a16:creationId xmlns:a16="http://schemas.microsoft.com/office/drawing/2014/main" id="{BB22AA40-FED5-4DD5-A1AC-BE35B81F0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900" y="-8215313"/>
            <a:ext cx="4876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8D8B8C-8F8A-49CB-86D4-F0CBD4D9DB04}"/>
              </a:ext>
            </a:extLst>
          </p:cNvPr>
          <p:cNvSpPr txBox="1"/>
          <p:nvPr/>
        </p:nvSpPr>
        <p:spPr>
          <a:xfrm>
            <a:off x="469486" y="1338172"/>
            <a:ext cx="11367933" cy="9267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Within the strategic pillars,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Big Issues were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considered as strategic accelerators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4FA973-76A9-4C3C-BDDD-1CF62C0375F3}"/>
              </a:ext>
            </a:extLst>
          </p:cNvPr>
          <p:cNvGrpSpPr/>
          <p:nvPr/>
        </p:nvGrpSpPr>
        <p:grpSpPr>
          <a:xfrm>
            <a:off x="363470" y="3573373"/>
            <a:ext cx="11349047" cy="613352"/>
            <a:chOff x="363470" y="3649573"/>
            <a:chExt cx="11349047" cy="6133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1C1642-A893-4CD5-BDBB-FB35F7502E18}"/>
                </a:ext>
              </a:extLst>
            </p:cNvPr>
            <p:cNvGrpSpPr/>
            <p:nvPr/>
          </p:nvGrpSpPr>
          <p:grpSpPr>
            <a:xfrm>
              <a:off x="1915691" y="3700658"/>
              <a:ext cx="9796826" cy="483035"/>
              <a:chOff x="1886843" y="3707307"/>
              <a:chExt cx="9796826" cy="483035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97429A7-FFB7-4E95-8243-F31AB824C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6843" y="3972424"/>
                <a:ext cx="9796826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F175AF-54E5-494D-BD4B-E0BC485B2D44}"/>
                  </a:ext>
                </a:extLst>
              </p:cNvPr>
              <p:cNvSpPr txBox="1"/>
              <p:nvPr/>
            </p:nvSpPr>
            <p:spPr>
              <a:xfrm>
                <a:off x="5366360" y="3707307"/>
                <a:ext cx="2837792" cy="4830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Capital and Liquidity Management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7DE9073-1E7F-483A-986D-F41357C9D51E}"/>
                </a:ext>
              </a:extLst>
            </p:cNvPr>
            <p:cNvGrpSpPr/>
            <p:nvPr/>
          </p:nvGrpSpPr>
          <p:grpSpPr>
            <a:xfrm>
              <a:off x="363470" y="3649573"/>
              <a:ext cx="1403154" cy="613352"/>
              <a:chOff x="550863" y="4799413"/>
              <a:chExt cx="1543469" cy="674687"/>
            </a:xfrm>
          </p:grpSpPr>
          <p:pic>
            <p:nvPicPr>
              <p:cNvPr id="45" name="Picture 2" descr="Redcircle2">
                <a:extLst>
                  <a:ext uri="{FF2B5EF4-FFF2-40B4-BE49-F238E27FC236}">
                    <a16:creationId xmlns:a16="http://schemas.microsoft.com/office/drawing/2014/main" id="{5F2C380B-817D-41AE-B79C-004630F49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4799413"/>
                <a:ext cx="1543469" cy="674687"/>
              </a:xfrm>
              <a:prstGeom prst="ellipse">
                <a:avLst/>
              </a:prstGeom>
              <a:noFill/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EF7B05-C1A5-4EE9-B734-4EB435A44F0F}"/>
                  </a:ext>
                </a:extLst>
              </p:cNvPr>
              <p:cNvSpPr txBox="1"/>
              <p:nvPr/>
            </p:nvSpPr>
            <p:spPr>
              <a:xfrm>
                <a:off x="675871" y="4987495"/>
                <a:ext cx="1293451" cy="40235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Big issue 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E8AAB1-6D8A-496D-9ACA-00739660E538}"/>
              </a:ext>
            </a:extLst>
          </p:cNvPr>
          <p:cNvGrpSpPr/>
          <p:nvPr/>
        </p:nvGrpSpPr>
        <p:grpSpPr>
          <a:xfrm>
            <a:off x="363470" y="4684772"/>
            <a:ext cx="11349047" cy="613352"/>
            <a:chOff x="363470" y="4757826"/>
            <a:chExt cx="11349047" cy="61335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81EB4BA-C1D6-4998-B90C-0A0276FCC82D}"/>
                </a:ext>
              </a:extLst>
            </p:cNvPr>
            <p:cNvGrpSpPr/>
            <p:nvPr/>
          </p:nvGrpSpPr>
          <p:grpSpPr>
            <a:xfrm>
              <a:off x="363470" y="4757826"/>
              <a:ext cx="1403154" cy="613352"/>
              <a:chOff x="550863" y="4799413"/>
              <a:chExt cx="1543469" cy="674687"/>
            </a:xfrm>
          </p:grpSpPr>
          <p:pic>
            <p:nvPicPr>
              <p:cNvPr id="57" name="Picture 2" descr="Redcircle2">
                <a:extLst>
                  <a:ext uri="{FF2B5EF4-FFF2-40B4-BE49-F238E27FC236}">
                    <a16:creationId xmlns:a16="http://schemas.microsoft.com/office/drawing/2014/main" id="{FAB1221C-18C0-40BB-B013-8F9456A0F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4799413"/>
                <a:ext cx="1543469" cy="674687"/>
              </a:xfrm>
              <a:prstGeom prst="ellipse">
                <a:avLst/>
              </a:prstGeom>
              <a:noFill/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7B83413-48B1-49EC-B063-33A2F94FF1A1}"/>
                  </a:ext>
                </a:extLst>
              </p:cNvPr>
              <p:cNvSpPr txBox="1"/>
              <p:nvPr/>
            </p:nvSpPr>
            <p:spPr>
              <a:xfrm>
                <a:off x="675871" y="4987495"/>
                <a:ext cx="1293451" cy="40235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Big issue 3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07F0F6-224A-479A-B3E0-677B64C2AFAA}"/>
                </a:ext>
              </a:extLst>
            </p:cNvPr>
            <p:cNvGrpSpPr/>
            <p:nvPr/>
          </p:nvGrpSpPr>
          <p:grpSpPr>
            <a:xfrm>
              <a:off x="4074983" y="4913744"/>
              <a:ext cx="7637534" cy="301517"/>
              <a:chOff x="4046134" y="4793452"/>
              <a:chExt cx="7637534" cy="301517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6295C0A-AE76-4AFB-9C5E-1D06F61FE2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6134" y="4944210"/>
                <a:ext cx="7637534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87EAE3-52DC-4DB1-B161-E78E582D81B9}"/>
                  </a:ext>
                </a:extLst>
              </p:cNvPr>
              <p:cNvSpPr txBox="1"/>
              <p:nvPr/>
            </p:nvSpPr>
            <p:spPr>
              <a:xfrm>
                <a:off x="5211279" y="4793452"/>
                <a:ext cx="5307245" cy="301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Scale up and fast-tracking infrastructure development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5F8259-5EE9-433D-B441-5F9CB9B3905E}"/>
              </a:ext>
            </a:extLst>
          </p:cNvPr>
          <p:cNvGrpSpPr/>
          <p:nvPr/>
        </p:nvGrpSpPr>
        <p:grpSpPr>
          <a:xfrm>
            <a:off x="363470" y="5240472"/>
            <a:ext cx="6792032" cy="613352"/>
            <a:chOff x="363470" y="5264201"/>
            <a:chExt cx="6792032" cy="61335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7F1545-84B7-441A-851A-2F8D760C549A}"/>
                </a:ext>
              </a:extLst>
            </p:cNvPr>
            <p:cNvGrpSpPr/>
            <p:nvPr/>
          </p:nvGrpSpPr>
          <p:grpSpPr>
            <a:xfrm>
              <a:off x="363470" y="5264201"/>
              <a:ext cx="1403154" cy="613352"/>
              <a:chOff x="550863" y="4799413"/>
              <a:chExt cx="1543469" cy="674687"/>
            </a:xfrm>
          </p:grpSpPr>
          <p:pic>
            <p:nvPicPr>
              <p:cNvPr id="60" name="Picture 2" descr="Redcircle2">
                <a:extLst>
                  <a:ext uri="{FF2B5EF4-FFF2-40B4-BE49-F238E27FC236}">
                    <a16:creationId xmlns:a16="http://schemas.microsoft.com/office/drawing/2014/main" id="{356C4296-52ED-42D8-B791-F26FE2FD9A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4799413"/>
                <a:ext cx="1543469" cy="674687"/>
              </a:xfrm>
              <a:prstGeom prst="ellipse">
                <a:avLst/>
              </a:prstGeom>
              <a:noFill/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9CCBFBB-2B9F-4B50-A1FE-EC260DCC22B2}"/>
                  </a:ext>
                </a:extLst>
              </p:cNvPr>
              <p:cNvSpPr txBox="1"/>
              <p:nvPr/>
            </p:nvSpPr>
            <p:spPr>
              <a:xfrm>
                <a:off x="675871" y="4987495"/>
                <a:ext cx="1293451" cy="40235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Big issue 4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693AE9-7FE5-4434-BD0B-F34E52B6F2A5}"/>
                </a:ext>
              </a:extLst>
            </p:cNvPr>
            <p:cNvGrpSpPr/>
            <p:nvPr/>
          </p:nvGrpSpPr>
          <p:grpSpPr>
            <a:xfrm>
              <a:off x="1886843" y="5358061"/>
              <a:ext cx="5268659" cy="425633"/>
              <a:chOff x="1867793" y="5235379"/>
              <a:chExt cx="5268659" cy="425633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2A75CFD-3E41-4C98-B1E3-C574965B82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7793" y="5488028"/>
                <a:ext cx="5268659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0DCF2C-D0E3-4BE1-8CCF-91B5AE5A2497}"/>
                  </a:ext>
                </a:extLst>
              </p:cNvPr>
              <p:cNvSpPr txBox="1"/>
              <p:nvPr/>
            </p:nvSpPr>
            <p:spPr>
              <a:xfrm>
                <a:off x="2988859" y="5235379"/>
                <a:ext cx="2913326" cy="4256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Intensify and accelerate B-BBEE funding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90F734-6DB3-40AB-A60B-C18FA31B90F8}"/>
              </a:ext>
            </a:extLst>
          </p:cNvPr>
          <p:cNvGrpSpPr/>
          <p:nvPr/>
        </p:nvGrpSpPr>
        <p:grpSpPr>
          <a:xfrm>
            <a:off x="363470" y="5677993"/>
            <a:ext cx="11349047" cy="731530"/>
            <a:chOff x="363470" y="5754193"/>
            <a:chExt cx="11349047" cy="73153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CC118BF-2744-45AA-B986-93D664B8E406}"/>
                </a:ext>
              </a:extLst>
            </p:cNvPr>
            <p:cNvGrpSpPr/>
            <p:nvPr/>
          </p:nvGrpSpPr>
          <p:grpSpPr>
            <a:xfrm>
              <a:off x="363470" y="5872371"/>
              <a:ext cx="1403154" cy="613352"/>
              <a:chOff x="550863" y="4799413"/>
              <a:chExt cx="1543469" cy="674687"/>
            </a:xfrm>
          </p:grpSpPr>
          <p:pic>
            <p:nvPicPr>
              <p:cNvPr id="63" name="Picture 2" descr="Redcircle2">
                <a:extLst>
                  <a:ext uri="{FF2B5EF4-FFF2-40B4-BE49-F238E27FC236}">
                    <a16:creationId xmlns:a16="http://schemas.microsoft.com/office/drawing/2014/main" id="{2AF0DF85-1177-49C6-B001-60A802607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4799413"/>
                <a:ext cx="1543469" cy="674687"/>
              </a:xfrm>
              <a:prstGeom prst="ellipse">
                <a:avLst/>
              </a:prstGeom>
              <a:noFill/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03821A0-A3CC-4A0B-AFBA-2EB64F7CBEE2}"/>
                  </a:ext>
                </a:extLst>
              </p:cNvPr>
              <p:cNvSpPr txBox="1"/>
              <p:nvPr/>
            </p:nvSpPr>
            <p:spPr>
              <a:xfrm>
                <a:off x="675871" y="4987495"/>
                <a:ext cx="1293451" cy="40235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Big issue 5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D1BF30C-1195-43F0-9507-6EC83CB15DDD}"/>
                </a:ext>
              </a:extLst>
            </p:cNvPr>
            <p:cNvGrpSpPr/>
            <p:nvPr/>
          </p:nvGrpSpPr>
          <p:grpSpPr>
            <a:xfrm>
              <a:off x="9900843" y="5754193"/>
              <a:ext cx="1811674" cy="646152"/>
              <a:chOff x="9900843" y="5606420"/>
              <a:chExt cx="1811674" cy="646152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6A46296-CEBF-49B8-BF02-A168100B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0843" y="5957992"/>
                <a:ext cx="1811674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C01A4D-F964-47DC-A52D-7C6A0DDA399E}"/>
                  </a:ext>
                </a:extLst>
              </p:cNvPr>
              <p:cNvSpPr txBox="1"/>
              <p:nvPr/>
            </p:nvSpPr>
            <p:spPr>
              <a:xfrm>
                <a:off x="10170258" y="5606420"/>
                <a:ext cx="1272845" cy="6461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Fit-for-purpose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6A4D1C-4C38-4CF1-8D3D-3338002C247D}"/>
              </a:ext>
            </a:extLst>
          </p:cNvPr>
          <p:cNvGrpSpPr/>
          <p:nvPr/>
        </p:nvGrpSpPr>
        <p:grpSpPr>
          <a:xfrm>
            <a:off x="363470" y="4129072"/>
            <a:ext cx="9520635" cy="613352"/>
            <a:chOff x="363470" y="4220871"/>
            <a:chExt cx="9520635" cy="6133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AA17453-60A7-4947-AC42-7DE23784D45E}"/>
                </a:ext>
              </a:extLst>
            </p:cNvPr>
            <p:cNvGrpSpPr/>
            <p:nvPr/>
          </p:nvGrpSpPr>
          <p:grpSpPr>
            <a:xfrm>
              <a:off x="363470" y="4220871"/>
              <a:ext cx="1403154" cy="613352"/>
              <a:chOff x="550863" y="4799413"/>
              <a:chExt cx="1543469" cy="674687"/>
            </a:xfrm>
          </p:grpSpPr>
          <p:pic>
            <p:nvPicPr>
              <p:cNvPr id="54" name="Picture 2" descr="Redcircle2">
                <a:extLst>
                  <a:ext uri="{FF2B5EF4-FFF2-40B4-BE49-F238E27FC236}">
                    <a16:creationId xmlns:a16="http://schemas.microsoft.com/office/drawing/2014/main" id="{287CFFC1-2785-4AF8-84F1-298A67928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4799413"/>
                <a:ext cx="1543469" cy="674687"/>
              </a:xfrm>
              <a:prstGeom prst="ellipse">
                <a:avLst/>
              </a:prstGeom>
              <a:noFill/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BDF3C8-30C8-41FA-9F7C-5BFC12924C9D}"/>
                  </a:ext>
                </a:extLst>
              </p:cNvPr>
              <p:cNvSpPr txBox="1"/>
              <p:nvPr/>
            </p:nvSpPr>
            <p:spPr>
              <a:xfrm>
                <a:off x="675871" y="4987495"/>
                <a:ext cx="1293451" cy="40235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Big issue 2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C5E5147-143B-40F1-8BE2-6B37D0617029}"/>
                </a:ext>
              </a:extLst>
            </p:cNvPr>
            <p:cNvGrpSpPr/>
            <p:nvPr/>
          </p:nvGrpSpPr>
          <p:grpSpPr>
            <a:xfrm>
              <a:off x="1915691" y="4390092"/>
              <a:ext cx="7968414" cy="275578"/>
              <a:chOff x="1915691" y="4233172"/>
              <a:chExt cx="7968414" cy="275578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E2DEAA3-3CCA-453F-AC93-5A893BDEB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691" y="4391855"/>
                <a:ext cx="7968414" cy="1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036D1D-ABB4-4366-B745-CBBFE67D8BA3}"/>
                  </a:ext>
                </a:extLst>
              </p:cNvPr>
              <p:cNvSpPr txBox="1"/>
              <p:nvPr/>
            </p:nvSpPr>
            <p:spPr>
              <a:xfrm>
                <a:off x="4122298" y="4233172"/>
                <a:ext cx="3040848" cy="2755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Just Transition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423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ct 49" hidden="1">
            <a:extLst>
              <a:ext uri="{FF2B5EF4-FFF2-40B4-BE49-F238E27FC236}">
                <a16:creationId xmlns:a16="http://schemas.microsoft.com/office/drawing/2014/main" id="{1AB4E3FF-2B55-42B6-BF73-FDB208E460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0" name="Object 49" hidden="1">
                        <a:extLst>
                          <a:ext uri="{FF2B5EF4-FFF2-40B4-BE49-F238E27FC236}">
                            <a16:creationId xmlns:a16="http://schemas.microsoft.com/office/drawing/2014/main" id="{1AB4E3FF-2B55-42B6-BF73-FDB208E46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DE7B-2705-48E1-ADE8-64CB4A2B457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78594" y="260758"/>
            <a:ext cx="8803945" cy="558116"/>
          </a:xfrm>
        </p:spPr>
        <p:txBody>
          <a:bodyPr vert="horz" lIns="72000" tIns="36000" rIns="72000" bIns="3600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ZA" sz="3000" i="0" cap="all" spc="100" dirty="0">
                <a:solidFill>
                  <a:schemeClr val="tx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A.6 STRATEGY Action items 2022/23 (2/2)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CE162-AF66-4B9E-BDAB-3E0D07E1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12AE6-0A2C-8540-9ACB-1C6BCF181E53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BB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BB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F2B340-89F8-439A-ADE1-06365C89E6A5}"/>
              </a:ext>
            </a:extLst>
          </p:cNvPr>
          <p:cNvGrpSpPr/>
          <p:nvPr/>
        </p:nvGrpSpPr>
        <p:grpSpPr>
          <a:xfrm>
            <a:off x="1885889" y="2942195"/>
            <a:ext cx="9796824" cy="3445167"/>
            <a:chOff x="1886844" y="2351860"/>
            <a:chExt cx="9796824" cy="720000"/>
          </a:xfrm>
          <a:solidFill>
            <a:schemeClr val="bg2">
              <a:lumMod val="75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B983A8-5869-4C23-8DA0-4F823C2F9B20}"/>
                </a:ext>
              </a:extLst>
            </p:cNvPr>
            <p:cNvSpPr/>
            <p:nvPr/>
          </p:nvSpPr>
          <p:spPr>
            <a:xfrm>
              <a:off x="4046134" y="2351860"/>
              <a:ext cx="3120665" cy="720000"/>
            </a:xfrm>
            <a:custGeom>
              <a:avLst/>
              <a:gdLst>
                <a:gd name="connsiteX0" fmla="*/ 0 w 2602927"/>
                <a:gd name="connsiteY0" fmla="*/ 0 h 793575"/>
                <a:gd name="connsiteX1" fmla="*/ 2602927 w 2602927"/>
                <a:gd name="connsiteY1" fmla="*/ 0 h 793575"/>
                <a:gd name="connsiteX2" fmla="*/ 2602927 w 2602927"/>
                <a:gd name="connsiteY2" fmla="*/ 793575 h 793575"/>
                <a:gd name="connsiteX3" fmla="*/ 0 w 2602927"/>
                <a:gd name="connsiteY3" fmla="*/ 793575 h 793575"/>
                <a:gd name="connsiteX4" fmla="*/ 0 w 2602927"/>
                <a:gd name="connsiteY4" fmla="*/ 0 h 7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927" h="793575">
                  <a:moveTo>
                    <a:pt x="0" y="0"/>
                  </a:moveTo>
                  <a:lnTo>
                    <a:pt x="2602927" y="0"/>
                  </a:lnTo>
                  <a:lnTo>
                    <a:pt x="2602927" y="793575"/>
                  </a:lnTo>
                  <a:lnTo>
                    <a:pt x="0" y="7935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Strengthening infrastructure to support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economic expansion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an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equitable society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73E28D-68FF-4C51-9BA2-F20A4FBEC65E}"/>
                </a:ext>
              </a:extLst>
            </p:cNvPr>
            <p:cNvSpPr/>
            <p:nvPr/>
          </p:nvSpPr>
          <p:spPr>
            <a:xfrm>
              <a:off x="1886844" y="2351860"/>
              <a:ext cx="2059167" cy="720000"/>
            </a:xfrm>
            <a:custGeom>
              <a:avLst/>
              <a:gdLst>
                <a:gd name="connsiteX0" fmla="*/ 0 w 2602927"/>
                <a:gd name="connsiteY0" fmla="*/ 0 h 793575"/>
                <a:gd name="connsiteX1" fmla="*/ 2602927 w 2602927"/>
                <a:gd name="connsiteY1" fmla="*/ 0 h 793575"/>
                <a:gd name="connsiteX2" fmla="*/ 2602927 w 2602927"/>
                <a:gd name="connsiteY2" fmla="*/ 793575 h 793575"/>
                <a:gd name="connsiteX3" fmla="*/ 0 w 2602927"/>
                <a:gd name="connsiteY3" fmla="*/ 793575 h 793575"/>
                <a:gd name="connsiteX4" fmla="*/ 0 w 2602927"/>
                <a:gd name="connsiteY4" fmla="*/ 0 h 7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927" h="793575">
                  <a:moveTo>
                    <a:pt x="0" y="0"/>
                  </a:moveTo>
                  <a:lnTo>
                    <a:pt x="2602927" y="0"/>
                  </a:lnTo>
                  <a:lnTo>
                    <a:pt x="2602927" y="793575"/>
                  </a:lnTo>
                  <a:lnTo>
                    <a:pt x="0" y="7935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Pursuing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green growth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for sustainability and resilience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E21966-7E82-458F-9A12-F236D9B2C7B4}"/>
                </a:ext>
              </a:extLst>
            </p:cNvPr>
            <p:cNvSpPr/>
            <p:nvPr/>
          </p:nvSpPr>
          <p:spPr>
            <a:xfrm>
              <a:off x="9984229" y="2351860"/>
              <a:ext cx="1699439" cy="720000"/>
            </a:xfrm>
            <a:custGeom>
              <a:avLst/>
              <a:gdLst>
                <a:gd name="connsiteX0" fmla="*/ 0 w 2602927"/>
                <a:gd name="connsiteY0" fmla="*/ 0 h 793575"/>
                <a:gd name="connsiteX1" fmla="*/ 2602927 w 2602927"/>
                <a:gd name="connsiteY1" fmla="*/ 0 h 793575"/>
                <a:gd name="connsiteX2" fmla="*/ 2602927 w 2602927"/>
                <a:gd name="connsiteY2" fmla="*/ 793575 h 793575"/>
                <a:gd name="connsiteX3" fmla="*/ 0 w 2602927"/>
                <a:gd name="connsiteY3" fmla="*/ 793575 h 793575"/>
                <a:gd name="connsiteX4" fmla="*/ 0 w 2602927"/>
                <a:gd name="connsiteY4" fmla="*/ 0 h 7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927" h="793575">
                  <a:moveTo>
                    <a:pt x="0" y="0"/>
                  </a:moveTo>
                  <a:lnTo>
                    <a:pt x="2602927" y="0"/>
                  </a:lnTo>
                  <a:lnTo>
                    <a:pt x="2602927" y="793575"/>
                  </a:lnTo>
                  <a:lnTo>
                    <a:pt x="0" y="7935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Enhancing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operational excellence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708FFE9-A51A-4194-B23B-6124ACCDBD02}"/>
                </a:ext>
              </a:extLst>
            </p:cNvPr>
            <p:cNvSpPr/>
            <p:nvPr/>
          </p:nvSpPr>
          <p:spPr>
            <a:xfrm>
              <a:off x="7266922" y="2351860"/>
              <a:ext cx="2617183" cy="720000"/>
            </a:xfrm>
            <a:custGeom>
              <a:avLst/>
              <a:gdLst>
                <a:gd name="connsiteX0" fmla="*/ 0 w 2602927"/>
                <a:gd name="connsiteY0" fmla="*/ 0 h 793575"/>
                <a:gd name="connsiteX1" fmla="*/ 2602927 w 2602927"/>
                <a:gd name="connsiteY1" fmla="*/ 0 h 793575"/>
                <a:gd name="connsiteX2" fmla="*/ 2602927 w 2602927"/>
                <a:gd name="connsiteY2" fmla="*/ 793575 h 793575"/>
                <a:gd name="connsiteX3" fmla="*/ 0 w 2602927"/>
                <a:gd name="connsiteY3" fmla="*/ 793575 h 793575"/>
                <a:gd name="connsiteX4" fmla="*/ 0 w 2602927"/>
                <a:gd name="connsiteY4" fmla="*/ 0 h 7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927" h="793575">
                  <a:moveTo>
                    <a:pt x="0" y="0"/>
                  </a:moveTo>
                  <a:lnTo>
                    <a:pt x="2602927" y="0"/>
                  </a:lnTo>
                  <a:lnTo>
                    <a:pt x="2602927" y="793575"/>
                  </a:lnTo>
                  <a:lnTo>
                    <a:pt x="0" y="79357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Pursuing sound 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Rest of Africa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strategy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E0C895-E076-4327-8AD3-162160520218}"/>
              </a:ext>
            </a:extLst>
          </p:cNvPr>
          <p:cNvGrpSpPr/>
          <p:nvPr/>
        </p:nvGrpSpPr>
        <p:grpSpPr>
          <a:xfrm>
            <a:off x="1886843" y="2395121"/>
            <a:ext cx="9785529" cy="490989"/>
            <a:chOff x="1898140" y="1632445"/>
            <a:chExt cx="9785529" cy="5895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012CA7-9181-4B26-8400-4368085851BB}"/>
                </a:ext>
              </a:extLst>
            </p:cNvPr>
            <p:cNvSpPr/>
            <p:nvPr/>
          </p:nvSpPr>
          <p:spPr>
            <a:xfrm>
              <a:off x="7278420" y="1632540"/>
              <a:ext cx="2605685" cy="5894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Strategic rest of Africa lens </a:t>
              </a:r>
              <a:endPara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ED831C-A872-4EF3-9ED3-9A1297FF3FB6}"/>
                </a:ext>
              </a:extLst>
            </p:cNvPr>
            <p:cNvSpPr/>
            <p:nvPr/>
          </p:nvSpPr>
          <p:spPr>
            <a:xfrm>
              <a:off x="1898140" y="1632445"/>
              <a:ext cx="5268659" cy="5875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Inclusive economic recovery in South Africa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22F395-4BEB-4763-BD48-5D9085DFA85B}"/>
                </a:ext>
              </a:extLst>
            </p:cNvPr>
            <p:cNvSpPr/>
            <p:nvPr/>
          </p:nvSpPr>
          <p:spPr>
            <a:xfrm>
              <a:off x="9984230" y="1632538"/>
              <a:ext cx="1699439" cy="5894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Doing things differently</a:t>
              </a:r>
              <a:endPara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AutoShape 2">
            <a:hlinkClick r:id="rId6"/>
            <a:extLst>
              <a:ext uri="{FF2B5EF4-FFF2-40B4-BE49-F238E27FC236}">
                <a16:creationId xmlns:a16="http://schemas.microsoft.com/office/drawing/2014/main" id="{BB22AA40-FED5-4DD5-A1AC-BE35B81F0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900" y="-8215313"/>
            <a:ext cx="4876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8D8B8C-8F8A-49CB-86D4-F0CBD4D9DB04}"/>
              </a:ext>
            </a:extLst>
          </p:cNvPr>
          <p:cNvSpPr txBox="1"/>
          <p:nvPr/>
        </p:nvSpPr>
        <p:spPr>
          <a:xfrm>
            <a:off x="578594" y="1352005"/>
            <a:ext cx="11113053" cy="7232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Supplementary Strategic Issues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advance overall strategy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4FA973-76A9-4C3C-BDDD-1CF62C0375F3}"/>
              </a:ext>
            </a:extLst>
          </p:cNvPr>
          <p:cNvGrpSpPr/>
          <p:nvPr/>
        </p:nvGrpSpPr>
        <p:grpSpPr>
          <a:xfrm>
            <a:off x="363470" y="3667390"/>
            <a:ext cx="9509338" cy="691322"/>
            <a:chOff x="363470" y="3730646"/>
            <a:chExt cx="9509338" cy="6913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1C1642-A893-4CD5-BDBB-FB35F7502E18}"/>
                </a:ext>
              </a:extLst>
            </p:cNvPr>
            <p:cNvGrpSpPr/>
            <p:nvPr/>
          </p:nvGrpSpPr>
          <p:grpSpPr>
            <a:xfrm>
              <a:off x="1915691" y="3730646"/>
              <a:ext cx="7957117" cy="225930"/>
              <a:chOff x="1886843" y="3737295"/>
              <a:chExt cx="7957117" cy="22593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97429A7-FFB7-4E95-8243-F31AB824C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6843" y="3853156"/>
                <a:ext cx="7957117" cy="768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F175AF-54E5-494D-BD4B-E0BC485B2D44}"/>
                  </a:ext>
                </a:extLst>
              </p:cNvPr>
              <p:cNvSpPr txBox="1"/>
              <p:nvPr/>
            </p:nvSpPr>
            <p:spPr>
              <a:xfrm>
                <a:off x="4425456" y="3737295"/>
                <a:ext cx="2837792" cy="2259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Syndication and distribution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7DE9073-1E7F-483A-986D-F41357C9D51E}"/>
                </a:ext>
              </a:extLst>
            </p:cNvPr>
            <p:cNvGrpSpPr/>
            <p:nvPr/>
          </p:nvGrpSpPr>
          <p:grpSpPr>
            <a:xfrm>
              <a:off x="363470" y="3878052"/>
              <a:ext cx="1403154" cy="543916"/>
              <a:chOff x="550863" y="5050719"/>
              <a:chExt cx="1543469" cy="598305"/>
            </a:xfrm>
          </p:grpSpPr>
          <p:pic>
            <p:nvPicPr>
              <p:cNvPr id="45" name="Picture 2" descr="Redcircle2">
                <a:extLst>
                  <a:ext uri="{FF2B5EF4-FFF2-40B4-BE49-F238E27FC236}">
                    <a16:creationId xmlns:a16="http://schemas.microsoft.com/office/drawing/2014/main" id="{5F2C380B-817D-41AE-B79C-004630F49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5050719"/>
                <a:ext cx="1543469" cy="598305"/>
              </a:xfrm>
              <a:prstGeom prst="ellipse">
                <a:avLst/>
              </a:prstGeom>
              <a:noFill/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EF7B05-C1A5-4EE9-B734-4EB435A44F0F}"/>
                  </a:ext>
                </a:extLst>
              </p:cNvPr>
              <p:cNvSpPr txBox="1"/>
              <p:nvPr/>
            </p:nvSpPr>
            <p:spPr>
              <a:xfrm>
                <a:off x="652903" y="5188824"/>
                <a:ext cx="1418460" cy="40510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Other issue 2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E8AAB1-6D8A-496D-9ACA-00739660E538}"/>
              </a:ext>
            </a:extLst>
          </p:cNvPr>
          <p:cNvGrpSpPr/>
          <p:nvPr/>
        </p:nvGrpSpPr>
        <p:grpSpPr>
          <a:xfrm>
            <a:off x="363470" y="4556748"/>
            <a:ext cx="9509338" cy="848658"/>
            <a:chOff x="363470" y="4628533"/>
            <a:chExt cx="9509338" cy="84865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81EB4BA-C1D6-4998-B90C-0A0276FCC82D}"/>
                </a:ext>
              </a:extLst>
            </p:cNvPr>
            <p:cNvGrpSpPr/>
            <p:nvPr/>
          </p:nvGrpSpPr>
          <p:grpSpPr>
            <a:xfrm>
              <a:off x="363470" y="4937622"/>
              <a:ext cx="1403154" cy="539569"/>
              <a:chOff x="550863" y="4997189"/>
              <a:chExt cx="1543469" cy="593526"/>
            </a:xfrm>
          </p:grpSpPr>
          <p:pic>
            <p:nvPicPr>
              <p:cNvPr id="57" name="Picture 2" descr="Redcircle2">
                <a:extLst>
                  <a:ext uri="{FF2B5EF4-FFF2-40B4-BE49-F238E27FC236}">
                    <a16:creationId xmlns:a16="http://schemas.microsoft.com/office/drawing/2014/main" id="{FAB1221C-18C0-40BB-B013-8F9456A0F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4997189"/>
                <a:ext cx="1543469" cy="593526"/>
              </a:xfrm>
              <a:prstGeom prst="ellipse">
                <a:avLst/>
              </a:prstGeom>
              <a:noFill/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7B83413-48B1-49EC-B063-33A2F94FF1A1}"/>
                  </a:ext>
                </a:extLst>
              </p:cNvPr>
              <p:cNvSpPr txBox="1"/>
              <p:nvPr/>
            </p:nvSpPr>
            <p:spPr>
              <a:xfrm>
                <a:off x="682056" y="5113214"/>
                <a:ext cx="1360153" cy="43698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Other issue 4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07F0F6-224A-479A-B3E0-677B64C2AFAA}"/>
                </a:ext>
              </a:extLst>
            </p:cNvPr>
            <p:cNvGrpSpPr/>
            <p:nvPr/>
          </p:nvGrpSpPr>
          <p:grpSpPr>
            <a:xfrm>
              <a:off x="1915691" y="4628533"/>
              <a:ext cx="7957117" cy="805650"/>
              <a:chOff x="1886842" y="4508241"/>
              <a:chExt cx="7957117" cy="805650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6295C0A-AE76-4AFB-9C5E-1D06F61FE2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6842" y="5156242"/>
                <a:ext cx="7957117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87EAE3-52DC-4DB1-B161-E78E582D81B9}"/>
                  </a:ext>
                </a:extLst>
              </p:cNvPr>
              <p:cNvSpPr txBox="1"/>
              <p:nvPr/>
            </p:nvSpPr>
            <p:spPr>
              <a:xfrm>
                <a:off x="4789907" y="5039664"/>
                <a:ext cx="2615712" cy="2742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SEZ/Industrial infrastructure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52EFB93-8A2D-4C1E-A1ED-37D6518886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6842" y="4645870"/>
                <a:ext cx="7957117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4571E3D-15F4-49DC-9581-53DD0F018D31}"/>
                  </a:ext>
                </a:extLst>
              </p:cNvPr>
              <p:cNvSpPr txBox="1"/>
              <p:nvPr/>
            </p:nvSpPr>
            <p:spPr>
              <a:xfrm>
                <a:off x="4789907" y="4508241"/>
                <a:ext cx="2297660" cy="268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Book concentration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5F8259-5EE9-433D-B441-5F9CB9B3905E}"/>
              </a:ext>
            </a:extLst>
          </p:cNvPr>
          <p:cNvGrpSpPr/>
          <p:nvPr/>
        </p:nvGrpSpPr>
        <p:grpSpPr>
          <a:xfrm>
            <a:off x="363471" y="5386916"/>
            <a:ext cx="9509337" cy="546194"/>
            <a:chOff x="363471" y="5410873"/>
            <a:chExt cx="9509337" cy="54619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7F1545-84B7-441A-851A-2F8D760C549A}"/>
                </a:ext>
              </a:extLst>
            </p:cNvPr>
            <p:cNvGrpSpPr/>
            <p:nvPr/>
          </p:nvGrpSpPr>
          <p:grpSpPr>
            <a:xfrm>
              <a:off x="363471" y="5410873"/>
              <a:ext cx="1403153" cy="546194"/>
              <a:chOff x="550863" y="4960750"/>
              <a:chExt cx="1543469" cy="600813"/>
            </a:xfrm>
          </p:grpSpPr>
          <p:pic>
            <p:nvPicPr>
              <p:cNvPr id="60" name="Picture 2" descr="Redcircle2">
                <a:extLst>
                  <a:ext uri="{FF2B5EF4-FFF2-40B4-BE49-F238E27FC236}">
                    <a16:creationId xmlns:a16="http://schemas.microsoft.com/office/drawing/2014/main" id="{356C4296-52ED-42D8-B791-F26FE2FD9A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4960750"/>
                <a:ext cx="1543469" cy="600813"/>
              </a:xfrm>
              <a:prstGeom prst="ellipse">
                <a:avLst/>
              </a:prstGeom>
              <a:noFill/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9CCBFBB-2B9F-4B50-A1FE-EC260DCC22B2}"/>
                  </a:ext>
                </a:extLst>
              </p:cNvPr>
              <p:cNvSpPr txBox="1"/>
              <p:nvPr/>
            </p:nvSpPr>
            <p:spPr>
              <a:xfrm>
                <a:off x="634493" y="5133482"/>
                <a:ext cx="1436870" cy="35840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Other issue 5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693AE9-7FE5-4434-BD0B-F34E52B6F2A5}"/>
                </a:ext>
              </a:extLst>
            </p:cNvPr>
            <p:cNvGrpSpPr/>
            <p:nvPr/>
          </p:nvGrpSpPr>
          <p:grpSpPr>
            <a:xfrm>
              <a:off x="1886843" y="5636403"/>
              <a:ext cx="7985965" cy="249278"/>
              <a:chOff x="1867793" y="5513721"/>
              <a:chExt cx="7985965" cy="249278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2A75CFD-3E41-4C98-B1E3-C574965B8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7793" y="5590594"/>
                <a:ext cx="7985965" cy="43207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0DCF2C-D0E3-4BE1-8CCF-91B5AE5A2497}"/>
                  </a:ext>
                </a:extLst>
              </p:cNvPr>
              <p:cNvSpPr txBox="1"/>
              <p:nvPr/>
            </p:nvSpPr>
            <p:spPr>
              <a:xfrm>
                <a:off x="4393590" y="5513721"/>
                <a:ext cx="3233865" cy="2492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Fragile economies and conflict zones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6A4D1C-4C38-4CF1-8D3D-3338002C247D}"/>
              </a:ext>
            </a:extLst>
          </p:cNvPr>
          <p:cNvGrpSpPr/>
          <p:nvPr/>
        </p:nvGrpSpPr>
        <p:grpSpPr>
          <a:xfrm>
            <a:off x="363470" y="4129620"/>
            <a:ext cx="6803330" cy="756811"/>
            <a:chOff x="363470" y="4223184"/>
            <a:chExt cx="6803330" cy="7568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AA17453-60A7-4947-AC42-7DE23784D45E}"/>
                </a:ext>
              </a:extLst>
            </p:cNvPr>
            <p:cNvGrpSpPr/>
            <p:nvPr/>
          </p:nvGrpSpPr>
          <p:grpSpPr>
            <a:xfrm>
              <a:off x="363470" y="4413543"/>
              <a:ext cx="1403154" cy="566452"/>
              <a:chOff x="550863" y="5011350"/>
              <a:chExt cx="1543469" cy="623097"/>
            </a:xfrm>
          </p:grpSpPr>
          <p:pic>
            <p:nvPicPr>
              <p:cNvPr id="54" name="Picture 2" descr="Redcircle2">
                <a:extLst>
                  <a:ext uri="{FF2B5EF4-FFF2-40B4-BE49-F238E27FC236}">
                    <a16:creationId xmlns:a16="http://schemas.microsoft.com/office/drawing/2014/main" id="{287CFFC1-2785-4AF8-84F1-298A67928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7600" r="92800">
                            <a14:foregroundMark x1="7600" y1="54400" x2="7600" y2="54400"/>
                            <a14:foregroundMark x1="92800" y1="51200" x2="92800" y2="51200"/>
                            <a14:foregroundMark x1="17600" y1="40400" x2="17600" y2="40400"/>
                            <a14:foregroundMark x1="62000" y1="29200" x2="62000" y2="29200"/>
                            <a14:foregroundMark x1="82000" y1="65600" x2="82000" y2="65600"/>
                            <a14:foregroundMark x1="18400" y1="70000" x2="18400" y2="70000"/>
                            <a14:foregroundMark x1="72400" y1="26000" x2="72400" y2="26000"/>
                            <a14:backgroundMark x1="30800" y1="43600" x2="30800" y2="43600"/>
                            <a14:backgroundMark x1="33200" y1="37200" x2="33200" y2="37200"/>
                            <a14:backgroundMark x1="41200" y1="35600" x2="41200" y2="35600"/>
                            <a14:backgroundMark x1="63600" y1="34800" x2="63600" y2="34800"/>
                            <a14:backgroundMark x1="59600" y1="32800" x2="59600" y2="32800"/>
                            <a14:backgroundMark x1="42800" y1="32400" x2="42800" y2="32400"/>
                            <a14:backgroundMark x1="50800" y1="69600" x2="50800" y2="69600"/>
                            <a14:backgroundMark x1="49200" y1="72400" x2="49200" y2="72400"/>
                            <a14:backgroundMark x1="34000" y1="71200" x2="34000" y2="71200"/>
                            <a14:backgroundMark x1="35600" y1="65600" x2="35600" y2="65600"/>
                            <a14:backgroundMark x1="18800" y1="65200" x2="18800" y2="65200"/>
                            <a14:backgroundMark x1="42400" y1="79600" x2="42400" y2="79600"/>
                            <a14:backgroundMark x1="36400" y1="80000" x2="36400" y2="80000"/>
                            <a14:backgroundMark x1="33200" y1="78000" x2="33200" y2="78000"/>
                            <a14:backgroundMark x1="31200" y1="77200" x2="31200" y2="77200"/>
                            <a14:backgroundMark x1="39200" y1="77600" x2="39200" y2="77600"/>
                            <a14:backgroundMark x1="40000" y1="31200" x2="40000" y2="31200"/>
                            <a14:backgroundMark x1="39200" y1="31200" x2="39200" y2="31200"/>
                            <a14:backgroundMark x1="32000" y1="9200" x2="32000" y2="9200"/>
                            <a14:backgroundMark x1="43600" y1="56400" x2="43600" y2="56400"/>
                            <a14:backgroundMark x1="70000" y1="82400" x2="70000" y2="824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82" r="4729" b="22562"/>
              <a:stretch/>
            </p:blipFill>
            <p:spPr bwMode="auto">
              <a:xfrm>
                <a:off x="550863" y="5011350"/>
                <a:ext cx="1543469" cy="623097"/>
              </a:xfrm>
              <a:prstGeom prst="ellipse">
                <a:avLst/>
              </a:prstGeom>
              <a:noFill/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BDF3C8-30C8-41FA-9F7C-5BFC12924C9D}"/>
                  </a:ext>
                </a:extLst>
              </p:cNvPr>
              <p:cNvSpPr txBox="1"/>
              <p:nvPr/>
            </p:nvSpPr>
            <p:spPr>
              <a:xfrm>
                <a:off x="652901" y="5145903"/>
                <a:ext cx="1418462" cy="404296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Other issue 3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C5E5147-143B-40F1-8BE2-6B37D0617029}"/>
                </a:ext>
              </a:extLst>
            </p:cNvPr>
            <p:cNvGrpSpPr/>
            <p:nvPr/>
          </p:nvGrpSpPr>
          <p:grpSpPr>
            <a:xfrm>
              <a:off x="1915691" y="4223184"/>
              <a:ext cx="5251109" cy="243706"/>
              <a:chOff x="1915691" y="4066264"/>
              <a:chExt cx="5251109" cy="243706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E2DEAA3-3CCA-453F-AC93-5A893BDEB4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5691" y="4166445"/>
                <a:ext cx="5251109" cy="2663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036D1D-ABB4-4366-B745-CBBFE67D8BA3}"/>
                  </a:ext>
                </a:extLst>
              </p:cNvPr>
              <p:cNvSpPr txBox="1"/>
              <p:nvPr/>
            </p:nvSpPr>
            <p:spPr>
              <a:xfrm>
                <a:off x="3498278" y="4066264"/>
                <a:ext cx="2513097" cy="2437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Municipalities and DDM</a:t>
                </a:r>
              </a:p>
            </p:txBody>
          </p:sp>
        </p:grp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802DB7-43D1-40CF-9C70-69EC5FC6A9F8}"/>
              </a:ext>
            </a:extLst>
          </p:cNvPr>
          <p:cNvCxnSpPr>
            <a:cxnSpLocks/>
          </p:cNvCxnSpPr>
          <p:nvPr/>
        </p:nvCxnSpPr>
        <p:spPr>
          <a:xfrm>
            <a:off x="2039243" y="6179978"/>
            <a:ext cx="963312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3D58136-B17B-49B0-9838-88CD76985BF3}"/>
              </a:ext>
            </a:extLst>
          </p:cNvPr>
          <p:cNvSpPr txBox="1"/>
          <p:nvPr/>
        </p:nvSpPr>
        <p:spPr>
          <a:xfrm>
            <a:off x="5978880" y="6071650"/>
            <a:ext cx="1535102" cy="22651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ESG reporting</a:t>
            </a:r>
          </a:p>
        </p:txBody>
      </p:sp>
      <p:pic>
        <p:nvPicPr>
          <p:cNvPr id="71" name="Picture 2" descr="Redcircle2">
            <a:extLst>
              <a:ext uri="{FF2B5EF4-FFF2-40B4-BE49-F238E27FC236}">
                <a16:creationId xmlns:a16="http://schemas.microsoft.com/office/drawing/2014/main" id="{FE75A3DD-BDA9-4826-A018-0AB49EDA1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600" r="92800">
                        <a14:foregroundMark x1="7600" y1="54400" x2="7600" y2="54400"/>
                        <a14:foregroundMark x1="92800" y1="51200" x2="92800" y2="51200"/>
                        <a14:foregroundMark x1="17600" y1="40400" x2="17600" y2="40400"/>
                        <a14:foregroundMark x1="62000" y1="29200" x2="62000" y2="29200"/>
                        <a14:foregroundMark x1="82000" y1="65600" x2="82000" y2="65600"/>
                        <a14:foregroundMark x1="18400" y1="70000" x2="18400" y2="70000"/>
                        <a14:foregroundMark x1="72400" y1="26000" x2="72400" y2="26000"/>
                        <a14:backgroundMark x1="30800" y1="43600" x2="30800" y2="43600"/>
                        <a14:backgroundMark x1="33200" y1="37200" x2="33200" y2="37200"/>
                        <a14:backgroundMark x1="41200" y1="35600" x2="41200" y2="35600"/>
                        <a14:backgroundMark x1="63600" y1="34800" x2="63600" y2="34800"/>
                        <a14:backgroundMark x1="59600" y1="32800" x2="59600" y2="32800"/>
                        <a14:backgroundMark x1="42800" y1="32400" x2="42800" y2="32400"/>
                        <a14:backgroundMark x1="50800" y1="69600" x2="50800" y2="69600"/>
                        <a14:backgroundMark x1="49200" y1="72400" x2="49200" y2="72400"/>
                        <a14:backgroundMark x1="34000" y1="71200" x2="34000" y2="71200"/>
                        <a14:backgroundMark x1="35600" y1="65600" x2="35600" y2="65600"/>
                        <a14:backgroundMark x1="18800" y1="65200" x2="18800" y2="65200"/>
                        <a14:backgroundMark x1="42400" y1="79600" x2="42400" y2="79600"/>
                        <a14:backgroundMark x1="36400" y1="80000" x2="36400" y2="80000"/>
                        <a14:backgroundMark x1="33200" y1="78000" x2="33200" y2="78000"/>
                        <a14:backgroundMark x1="31200" y1="77200" x2="31200" y2="77200"/>
                        <a14:backgroundMark x1="39200" y1="77600" x2="39200" y2="77600"/>
                        <a14:backgroundMark x1="40000" y1="31200" x2="40000" y2="31200"/>
                        <a14:backgroundMark x1="39200" y1="31200" x2="39200" y2="31200"/>
                        <a14:backgroundMark x1="32000" y1="9200" x2="32000" y2="9200"/>
                        <a14:backgroundMark x1="43600" y1="56400" x2="43600" y2="56400"/>
                        <a14:backgroundMark x1="70000" y1="82400" x2="70000" y2="8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4729" b="22562"/>
          <a:stretch/>
        </p:blipFill>
        <p:spPr bwMode="auto">
          <a:xfrm>
            <a:off x="370094" y="5901479"/>
            <a:ext cx="1403153" cy="555251"/>
          </a:xfrm>
          <a:prstGeom prst="ellipse">
            <a:avLst/>
          </a:prstGeom>
          <a:noFill/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DA4C820-EC67-4DB5-AD3E-6D76034137A1}"/>
              </a:ext>
            </a:extLst>
          </p:cNvPr>
          <p:cNvSpPr txBox="1"/>
          <p:nvPr/>
        </p:nvSpPr>
        <p:spPr>
          <a:xfrm>
            <a:off x="440335" y="6071650"/>
            <a:ext cx="1306245" cy="31008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issue 6</a:t>
            </a:r>
          </a:p>
        </p:txBody>
      </p:sp>
      <p:pic>
        <p:nvPicPr>
          <p:cNvPr id="73" name="Picture 2" descr="Redcircle2">
            <a:extLst>
              <a:ext uri="{FF2B5EF4-FFF2-40B4-BE49-F238E27FC236}">
                <a16:creationId xmlns:a16="http://schemas.microsoft.com/office/drawing/2014/main" id="{870AAB0D-F62E-48E7-88D6-6038E2879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600" r="92800">
                        <a14:foregroundMark x1="7600" y1="54400" x2="7600" y2="54400"/>
                        <a14:foregroundMark x1="92800" y1="51200" x2="92800" y2="51200"/>
                        <a14:foregroundMark x1="17600" y1="40400" x2="17600" y2="40400"/>
                        <a14:foregroundMark x1="62000" y1="29200" x2="62000" y2="29200"/>
                        <a14:foregroundMark x1="82000" y1="65600" x2="82000" y2="65600"/>
                        <a14:foregroundMark x1="18400" y1="70000" x2="18400" y2="70000"/>
                        <a14:foregroundMark x1="72400" y1="26000" x2="72400" y2="26000"/>
                        <a14:backgroundMark x1="30800" y1="43600" x2="30800" y2="43600"/>
                        <a14:backgroundMark x1="33200" y1="37200" x2="33200" y2="37200"/>
                        <a14:backgroundMark x1="41200" y1="35600" x2="41200" y2="35600"/>
                        <a14:backgroundMark x1="63600" y1="34800" x2="63600" y2="34800"/>
                        <a14:backgroundMark x1="59600" y1="32800" x2="59600" y2="32800"/>
                        <a14:backgroundMark x1="42800" y1="32400" x2="42800" y2="32400"/>
                        <a14:backgroundMark x1="50800" y1="69600" x2="50800" y2="69600"/>
                        <a14:backgroundMark x1="49200" y1="72400" x2="49200" y2="72400"/>
                        <a14:backgroundMark x1="34000" y1="71200" x2="34000" y2="71200"/>
                        <a14:backgroundMark x1="35600" y1="65600" x2="35600" y2="65600"/>
                        <a14:backgroundMark x1="18800" y1="65200" x2="18800" y2="65200"/>
                        <a14:backgroundMark x1="42400" y1="79600" x2="42400" y2="79600"/>
                        <a14:backgroundMark x1="36400" y1="80000" x2="36400" y2="80000"/>
                        <a14:backgroundMark x1="33200" y1="78000" x2="33200" y2="78000"/>
                        <a14:backgroundMark x1="31200" y1="77200" x2="31200" y2="77200"/>
                        <a14:backgroundMark x1="39200" y1="77600" x2="39200" y2="77600"/>
                        <a14:backgroundMark x1="40000" y1="31200" x2="40000" y2="31200"/>
                        <a14:backgroundMark x1="39200" y1="31200" x2="39200" y2="31200"/>
                        <a14:backgroundMark x1="32000" y1="9200" x2="32000" y2="9200"/>
                        <a14:backgroundMark x1="43600" y1="56400" x2="43600" y2="56400"/>
                        <a14:backgroundMark x1="70000" y1="82400" x2="70000" y2="8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4729" b="22562"/>
          <a:stretch/>
        </p:blipFill>
        <p:spPr bwMode="auto">
          <a:xfrm>
            <a:off x="396600" y="3219447"/>
            <a:ext cx="1403153" cy="613352"/>
          </a:xfrm>
          <a:prstGeom prst="ellipse">
            <a:avLst/>
          </a:prstGeom>
          <a:noFill/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A55CDC93-11AF-4EF1-BC81-BCB451C78AE2}"/>
              </a:ext>
            </a:extLst>
          </p:cNvPr>
          <p:cNvSpPr txBox="1"/>
          <p:nvPr/>
        </p:nvSpPr>
        <p:spPr>
          <a:xfrm>
            <a:off x="466841" y="3353428"/>
            <a:ext cx="1306245" cy="40437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issue 1</a:t>
            </a:r>
          </a:p>
        </p:txBody>
      </p:sp>
    </p:spTree>
    <p:extLst>
      <p:ext uri="{BB962C8B-B14F-4D97-AF65-F5344CB8AC3E}">
        <p14:creationId xmlns:p14="http://schemas.microsoft.com/office/powerpoint/2010/main" val="311132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9C07D0-36AF-1C41-B9FF-B16E4504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36" y="5362002"/>
            <a:ext cx="11261982" cy="1207610"/>
          </a:xfrm>
        </p:spPr>
        <p:txBody>
          <a:bodyPr vert="horz"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en-ZA" sz="350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Dbsa OPERATING ENVIRONMENT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05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z0SKa_FkCsRJbDI3Gdz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uKPRYbH0iqzDdaeXwtA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EMX1Vnv9D7S8tFScl9z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QYpogqZ_okevjwRG5cJ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Kf6.01hLFHHaoEXNiO3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LY.qJQdMLj0eW5auXLI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735GBWRESfgn7cqeFc_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t_swtODkOWj4m8ELZuM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hKdcqUpwjXn5HtisCbD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l8J1qwW0GyuJI8Yre8G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JK0ke7uEMRrU4Wz1Fa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EBBrLZcE6_XfInfPZsU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J8xTEA5eW9NA3hLDynR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nU8IjFuE.BbuvMK4IHf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wI1bFD6AGLyV2T6HmFK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43Btvyq2iWP0ttwlv4I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Uj7m8I.1cml3D7pKkCa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ThCCXkM_dcilW9xrcGw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Z1GkzVIxgbhsyjLexVT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d9deYbh7Ew57sdnscqq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SPqMChqk.X5FbtTDdu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V_uIxRcUSHMvcPX4vut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GUn.SZnbUZmRRFEgcQM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O8ygCYj0Kz4Bp75Llgs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rwaPkRQ7inHiONzrEZ2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JzDuPvNUGYzWqfs7Tft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UdYmfOQaNZNOXWRiVir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0Yrr6GAuQaWle612QAo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UV.VUBPiBha79_hCVjz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jnJiS3p0aT4UEX2S5Zc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91J57Vz5kyJyRgk2N3gc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cs6odwVtHe95rtblV8X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fcX_oakxR0a3pUBJ1lTqW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r1hfS8HNYWBcB0wQeWP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.uaGQChVy6A7c.IgBQc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bgQwJEWcOmOQCkWYeo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y1SJJW_ez_H0DeChOgB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9e1Yxv.T6s29hY02I4Q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EXD6omHyNbA.SGimbKb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VZbCNWvR80BxvpI8fqa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z0SKa_FkCsRJbDI3Gdz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WdfzBnDhyvccrRxO_fV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L5O3zSEqLPtb_WDRa_p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IYH9hsy_Dy9tOvN_TZZ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ddcAEzWcYmAudWlosQk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4jR9WcwVUdwnfMv9up1J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T8lERtRfShzaetOXrf.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m_zdYig0GGcLquII2xQ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jGCDkeNsa0CyputwZji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8.8X7k9YMQyRrxXS4v8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rHri2PxEOVkUkrPyPuB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5nKOvLT0qD421JUSgpp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Kj4.7SIEa8sJTOYQPdL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I.w9PRj06VupIjyNyUr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R7h9BIJ9jnRdFr5WYnc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ZAld8g1Ea86EQBZMXfl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73O7wT8r5RwuRFBFFCE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MbISh0ppOKCCTOWXBh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V_uIxRcUSHMvcPX4vut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TErMjnIMB_J7Xopa5xk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1xaQyLknPfX5Xj5K5Wz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sQk2bEBy1kF3lPfPr3H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uDfukGSFtV04MP2bk1z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4sHOW0rUOoPowtB7oej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7XmSFToyNfCWYnp7yn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x8JB7ZsOd1XHhiyghwB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PsQiBwCvl.J.jVeUhJR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e4o_xYd4glVdUN4PS0h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fcX_oakxR0a3pUBJ1lTqW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m_zdYig0GGcLquII2xQ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m_zdYig0GGcLquII2xQ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akeQLx7joliXVcLqhlv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1x1Q8OpN4xR0z.vMRq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DSV2UIhxD0bS5AjjIO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5UUN.LrpywWnY.RIz1f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z0SKa_FkCsRJbDI3Gdz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WQPka2g5Tw4CDvkiGl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lhIpp3k20UWyPmbcJo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UpMbDyBhwnhq.s8IZK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FtuiEzmGFCq6Um4.ny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MinrguKj_coaiHxn5_1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2BDgiYim0_QTayWjwKs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2UUDMdb2t2rfkP3.8NS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gBAdngcElG489R4F7kF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Qp1F88EW4aqispJBTgX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Eno2XYlJzy2xXseKYd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tyvD8FdBbyjQ8nltoGP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uqN5kSJg6Na0HqySuNy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9T0cnm7FbhEKBtxthx6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MeoYSd_zhRLHyNyN5L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jUW.BcHJw.nCu95hh7u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hcfRUNdEkZC0_z2IiW3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10Z8KmJaKqwMwjdMQP.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AK5CTg8jAXlhqtib5p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DuA8B9hlsM_QDwcgKJn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0tYhyJGgr7Y9iPOq3m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8juaZaWk0Ek50a3DfLL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e2y7ZHWdX0GdYYk14AG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xohEo_WHQh54D70PoB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ykxTmQ9rM1Z72YeXC0T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4aVfdQ4wsqrSrtqduB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werKLRTodq4RsRy9wPB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u9f.TSONoIRTibvU6oX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Tgl9NKxuNIXOiqwoIu3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2BrvAg7axdGLj2RlMa1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4oCDx1W0SrI2s2dQbFg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k6vuqx7jBvCwOVFMuf_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INBCAZo3TpNSX9_WOfr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tir1Hk_idFEiVkCcmvM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xugC2Wn4rRZMGaOJXzS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xLVtHcVznfM5ioVqNJs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HNaRlzDsYPUctIaIpWJ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B00CMSSVZyRdkmxbpFg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Nvh2Vowi.p0hOdZCNsg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52r5ePFYKumyGXTx65r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BX9I1NJsKl2n1mDTjgb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8rETErE6_Q0lKG10Bm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V_uIxRcUSHMvcPX4vut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08hqUtOmS_6Nc6YQzt9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xKgTPcJj5LoxCoFU8jc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y_0Nbl9OAU__VCwOnD6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JVvPzDxeoego7pesULj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uOZQvixqyqj5Tt58VBy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aHRGpquq1RqiYD9UCVT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OO0xhOUrxAqtwOzQiOg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0sJ8_yZQrN63K_1Mhtp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sc9eDpelQB3JV_1d3Vo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q_ulW2yGbr1WWlmgyt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fcX_oakxR0a3pUBJ1lTqW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SiG_eWbwXphUGh1p9.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SqYSZQhn1A_iQQXe0e7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GwOkspn2Q6KEAnY6kNO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yonUYLwPAw2ELNSQrCZ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G5yY56.iI2GmZxQ.JBG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vY_0kkGzy0jOXz82Ahu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U7SmsWzruISCA.PJr.Y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A9W1tQKCTYuacgBjDKQ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BXWhn_q06qq2s0L8T47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WWt_aQmJ1FJhwnDRe71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z0SKa_FkCsRJbDI3Gdz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3KANcXXhkaKJaGH0o2v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Pk2wIkR6.DRBJbeWbtq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rlh5ie5q.oFoqcXYdCF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c_AFwPRrqY3gb69vBCL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ojFYfijIhjzdL1hG.Xh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GarEn5xmuEVM._gCpE_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oia9H9l6SwOgYXHeLlp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rAXSx4IqrrfJm5ZxWEk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C.WrIeeQSzA9SrRmTSG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.HOJDjvkR.9SB5lVm7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3azWfIJbKZ3BmdaJTQQ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QacIkT0rMvq2H_cHdvc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9pI1bYVSUYooKOI1yx2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aQZim.Tgo5UkTbVI0LR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XZL8zIweHo_rhQyFxx_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q.Onc5lPEFWqMBHschR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TQlGwb9CVbAQuN.MqcS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OMKWCVgtrR.WeZ9uvzJ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IiKTkRfN94jggCAzLpd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Y1EUPpL4LfLRTwTIVcH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V_uIxRcUSHMvcPX4vut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YvPzMA9Q4Vo749qkeV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g5U8DHNZOsIytjarUwQ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zpw.t8fUXWrMcDEIrZC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dUNNK3IY3nVxWe7qT8X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AwGdQIQD8k3SRqzDHMI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n4WOLP17yk.2PN1yFsD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jFgabrUQoUDgfVlG3Y8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483CcpDxPOh574IS0cd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jFgabrUQoUDgfVlG3Y8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fcX_oakxR0a3pUBJ1lTqW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1x1Q8OpN4xR0z.vMRq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DSV2UIhxD0bS5AjjIO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5UUN.LrpywWnY.RIz1f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WQPka2g5Tw4CDvkiGl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lhIpp3k20UWyPmbcJo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UpMbDyBhwnhq.s8IZK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FtuiEzmGFCq6Um4.ny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CgOba.XBGDSHJMzEByG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8m34KOFas2xo91.fgn3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z0SKa_FkCsRJbDI3Gdz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nhXYEwlupzYfAqgxMY4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P227CiMIbBKdVdshSFT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m34RGdajehl.Qbs91oe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hntRHab_Zw1D6jY10wE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4G7.ImJ6x.0_7K5wqrq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my1_syxzj9tFMkYfGIv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KVGjT4ihB_jroydWEFP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1x1Q8OpN4xR0z.vMR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DSV2UIhxD0bS5AjjIO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5UUN.LrpywWnY.RIz1f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WQPka2g5Tw4CDvkiGl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lhIpp3k20UWyPmbcJo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UpMbDyBhwnhq.s8IZK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FtuiEzmGFCq6Um4.ny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0UbyD7mNVwHA52lqR.Z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Jjbi_qivlXAlqM_cyL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sJKN23TnhbEuctGUvqk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OcIuojlAoF7rm_F1z_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clQ8OJwckIIS1.TqfuI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V_uIxRcUSHMvcPX4vut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Zd26Dg3JP9yfqK37JA.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HUHZ_PwdZqU7KA08NjD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AYWyhJjNWGwBspRydl5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sluvUdh3gZpHhuzZvHF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9dQXZZpsVORaufQlaqR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t1SDs_Jg.GCqkCtkAHO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_z1BJplHubFg39u7ld6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1x1Q8OpN4xR0z.vMR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fcX_oakxR0a3pUBJ1lTqW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DSV2UIhxD0bS5AjjIO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5UUN.LrpywWnY.RIz1f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WQPka2g5Tw4CDvkiGl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lhIpp3k20UWyPmbcJo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UpMbDyBhwnhq.s8IZK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FtuiEzmGFCq6Um4.ny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0UbyD7mNVwHA52lqR.Z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buQ2QusDlVliGMSqhC2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6MERRHgRWAU4HCykKR7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De6M6DzgU9dBOxDMp4F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z0SKa_FkCsRJbDI3Gdz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42CrI4tqiOQDfmAmq_A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QJY0P7AgQiifUSiDMf2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uklA715Z5a7BVnr2E7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mZLHAyIOu3N_ybpTAH0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w3diV6didqp6s1.xDS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FetCEAogykQfsqUxOPb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gntYLHIRCfNKl3YEg3m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iJ2ZP6fB_TqA0xVxsS3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E1RpBgaux31qipsoc1H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LW6aRWjY8qc9aNy60GI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Bd2QCE.GnyYmXK9WYM1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YNJmvqej0GZtbcYt0UJ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AYWyhJjNWGwBspRydl5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hvH4aeeah91_pMUo7x9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KveeS7y_vNZXlQ0BON5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Jjbi_qivlXAlqM_cyL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OcIuojlAoF7rm_F1z_p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HUHZ_PwdZqU7KA08NjD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sJKN23TnhbEuctGUvqk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sluvUdh3gZpHhuzZvH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8juaZaWk0Ek50a3DfLL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9dQXZZpsVORaufQlaqR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Zd26Dg3JP9yfqK37JA.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Ck00qacjfQConPR24Ad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cQavMjyw83XOzPvqhPb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wn9zge_2krWeM11n9DF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3U3zBtu9m.zKCaDj.nr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1x1Q8OpN4xR0z.vMRq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DSV2UIhxD0bS5AjjI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5UUN.LrpywWnY.RIz1f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WQPka2g5Tw4CDvkiGl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lhIpp3k20UWyPmbcJo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UpMbDyBhwnhq.s8IZK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FtuiEzmGFCq6Um4.ny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0UbyD7mNVwHA52lqR.Z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hipCj8.eThzIgAzC9bk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W8zCbWAc0GE6bEmgWEO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loTxinRCSrHR9CMIUpT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Ion00oMUsCq3m6_ox_k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eLPYlDghGbR0DmoJNU3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F3twszeWF_Ufn7QLL9D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Wo16qRrD8MUCPPcNj3v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3H.8KF1EACU1rE.a_74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728_QKjMQu6kKEKWdaF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FjXtH1Y0ttcY0vNJCdh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F8ZaP4cvjuYJIz.7b9h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SQ8ahZsxDO.YehNvAAf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0ydZiR5HXb4YCh2jVWK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J2VwBLEX8hFxDjA6R_.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nPJcYitveZDKokj173_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FqDm.apSHYmMNS1YrKV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Ai9fWRkS1Xq5y_0kPFp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lcz._h50BO2RWceLMHL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CzlbH0EWNn_Mjs6dFjX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MTLPr05EiIhG7slLbBB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YHyy7b5ZFdgAbjM8da1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AYWyhJjNWGwBspRydl5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HUHZ_PwdZqU7KA08NjD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OcIuojlAoF7rm_F1z_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Jjbi_qivlXAlqM_cyL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sluvUdh3gZpHhuzZvHF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UNnUasBuY5..F9S8jKI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sJKN23TnhbEuctGUvqk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P8AF5pON5IBveCrHSPo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Zd26Dg3JP9yfqK37JA.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9dQXZZpsVORaufQlaqR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vd.qc97deow1H4Ebn8q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db72dCGQAxS9sC6c.B3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F9.i8_AIOmsV3XA07U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akeQLx7joliXVcLqhlv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Xqm3a.8Eps2k7HXmSq4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akeQLx7joliXVcLqhlv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1x1Q8OpN4xR0z.vMRq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DSV2UIhxD0bS5AjjIO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5UUN.LrpywWnY.RIz1f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WQPka2g5Tw4CDvkiGl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lhIpp3k20UWyPmbcJ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UpMbDyBhwnhq.s8IZK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FtuiEzmGFCq6Um4.ny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lW8_FQlIoObi_d.KCCI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az7Xz5B6sqXf4wAhBVx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oCecDSK.T6kKKy1wW23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Ehmj1TYzKglGjhNucJ6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FONMeXx4mlb0dHQ8Ot1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8VR8MWplYb26VfbrsA2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c_1nqH6co5oUQhjcVhp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7Rz2v7uRQm7YHAaC4ER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akeQLx7joliXVcLqhlv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A4qDkQGXDhUOqVh6zXI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P7ULJNG_5XT1sDHiRUi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srMlJl6V0aDgKEl2U90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1x1Q8OpN4xR0z.vMRq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DSV2UIhxD0bS5AjjIO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5UUN.LrpywWnY.RIz1f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WQPka2g5Tw4CDvkiGl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lhIpp3k20UWyPmbcJ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8.25"/>
  <p:tag name="LLEFT" val=" 144.12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UpMbDyBhwnhq.s8IZK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FtuiEzmGFCq6Um4.ny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zq5VOPvys69dQGI04HC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aq2VaqrXIn5b4WFifv1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dsnEcQCnCYWzVxggczT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f23MXwSmrJGY7Bm1GBF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9QNCvB6Px8izpr5dCW2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mb7Pp6i87dFwNswtx9q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9jGA_fXbXOFZ00ewKXH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7m7PItuNwFqRtkDSuRL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38.25"/>
  <p:tag name="LLEFT" val=" 144.12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q6o.AtL.8tyOiKSSzNS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OGR39FN7a5uA5Y63twV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nlPBMcL.b7cMax3Ydnf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i3lh1Ea2jlpRPsampND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3HJ6S0GvMK5ubSdyo28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X3Kh9Tp0OtH2jjh4jPc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c.N8F866hT9_gGRw0mI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Lv4Le6S64Nz_HaHafIT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2r1UW4mIdfTsIweXIhR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oG7ZIeX9uBTB6qBvots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OlUic2q1FBWhfenm2OY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g1y.rh49CLj9kOW4rA4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AZUTGESWQ6K3keTITA.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7EnaBab2G088ygxCRJm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3x7Q5rfS7g6.Q7EYxQs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mq54qsGxDyfiL.d47h4w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qVoOByglnVLJ1_nlPiw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ticNVXHOhhp0uvUGR79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kuw7vrrmfGYMrWJTJ.f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WMNEWlJv3lQ6Beg7iG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akeQLx7joliXVcLqhlv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saNb2bf7MxKN_RPF.C9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8GsIuOiHJOsqILuqKDZ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.CEDuf9rXxvvomMiQXe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mSOD7vdFta6eKr9WDQo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XpgYppta5jzyUe33kds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4PYs1G_ayq6Qoj_JcDV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9MhgdVFjZHYQkg3IDya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QC5katKatkahF6o0acR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BphswwkVj5bn7lb_bzD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gyJiG1TTB0ENwQOngvM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1aXZ_LtYdBYKFlmTQ9S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156BtbcZwtnY6CfCHZH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mrOCg9rEAMpoqUgYjTY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4sUsMTnZWqgt.1Dds7W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xPKO8dEY2Dk0hOiCKAO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cQyBJM1U07LTsTeM0.s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bxJCREGDbvp11SOoHpU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TH0Z.JOvZz_4GugPz4E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MKVtwWSAC7XNhhU3Rgh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gvsaEsIJbo_Z1KOOVK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ZeNtkfQXcF6NkQL3kFT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3zE_747zYyUD4Oeq_fM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bgpBk2Qep6UVOfSbmDU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wEfAa95Cb.Z2jaPTPe9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hdNjUGDDdjQg7ZODOj1w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i7Ytg1.kH6LXEHzDH74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Ky9RZClrpU0yMk9IfTG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RIU9z2cm.y_NpMT5as8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ni8ToND8v.qNF8WecsN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ia0o0JCt.UO_ds2JZs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Jz7CUrR7ROnc2SE4CR2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AEmz3PxWM8eqngN1c6Q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a5OoqU8JxwhCcNNxAXS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2BlBMJP5npQ_DeVKnr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G1x1Q8OpN4xR0z.vMRq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DSV2UIhxD0bS5AjjIO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5UUN.LrpywWnY.RIz1f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WQPka2g5Tw4CDvkiGl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lhIpp3k20UWyPmbcJo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zUpMbDyBhwnhq.s8IZK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e06cv7LoJZDd3NhLCZJ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FtuiEzmGFCq6Um4.ny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5MyiHL8rc2Kg9ZPUbMM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9Wknizvjxq8bPf4ptLt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CS0ijIu07wrXCTuEEEZ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APu7gVdik2D527Umebz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adbNGz4EesoXnNDInl7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wBiR4yiRNhultkele6s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xf4R4BLQdp9ff7sbJln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ualEYS22bgAQZkIho78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lQG43Rs3lMzp9Ti3h0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eykeQyus3YY9LFdpnq9w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Q7ocVuItOVhHrm21qYa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sc.cuDsoABZh.vfuzfM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lXM4l8ZgIip0ygb00SL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X4iWW2CQs0pcmd0pF3Iw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iyE3jUVTJy5v3tboyIi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KDNzfFs4nGAldQC6s0L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05SryOLrHa4Fd00Co_F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4sv.LclflP7cb5n5S4d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1M1U4fanV5_L5Pkylhx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CjZETcoj37HzOuBbvU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HMy5pu7KeR04uNgH55e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v7Q3GAB7u4hIncc6nHN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akeQLx7joliXVcLqhlvg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akeQLx7joliXVcLqhlv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W70kXoTjNfjigUFs4eW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fFErUEmQ9btrsL3Of58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Pr8NZqxJgUnxurgAwUJ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Pcy8A1iFB0qF9zWNfE8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hPwK7mZ3pk20IyKfVEa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AxuP8vA4wzYkXmdL8Z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1Ym8.bvSKsMrbJ9sXI6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MUyqeeHWs5dTHghLJk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8juaZaWk0Ek50a3DfL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_emvGC8S86V240jJc.E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WXNdrxJOCqaRC.pZZ7z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D6x4IsOkMFNfD4l1vZo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mV8xtMTMZTZZ3N0.roW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zJ8jZDWrkvCVqjXy7Z5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j7uDwLS2je.0rJpWRr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ERdpMrUeOy10rRr.0IL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TpeAYsezrqCiHe.0RpF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bxNqBu2M1.DHdTbDz_H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ABqQ64DoDi4UPISyox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5WMSyvIJFUqOQWGC62z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9.b44JASmsZTcJNk4o6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eGVrYfG0oSVWRDGsBJw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a4ZJyNHD0pHQSiqusFP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z8Y7LWgnFB2Wkdk8V9B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Y5oScb9enILnBzqGhCH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1Uoa5EaYHXNWiqsPnaG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fMbVGj1flYXHiJ5tOhc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Z0I4QBWimN00Eru8HUq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Yo7J58B2V6FAuF2jG2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V_uIxRcUSHMvcPX4vut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ajTNdj5uFkuweVH_Xwm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Crpji8O.c1avUu_63k0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fWieV0q.4K9PAuv4N5T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S7PtkC1td2taB4E_Xwb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vf4eknABz53nehmlYBL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LoaVhOZK8ilRkX7CVkz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GXchEhIkawz040GPcJ6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hZk0kwFwR6VHtlitMBb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bws.BJnDHmAg5d9B_6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fcX_oakxR0a3pUBJ1lTqW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2g.PtXxCp1jQAb25EWz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.I1JocO5xq_9DSEeWbo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jqmaJ0bNeiOx1hkkO8L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LuMVkzuMGYAofVdSrN4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GuxXsjpdAz.5OV2RCqo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o7TcWm3TDuVLC5Dv7A2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.9fxKl5Eq3m4sSE5Cd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S9qOtheMFpX7UeDO1gH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Qm2adWJBCvHKZuHpwiK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MNjaqRL0T2NRQPEaxNTg"/>
</p:tagLst>
</file>

<file path=ppt/theme/theme1.xml><?xml version="1.0" encoding="utf-8"?>
<a:theme xmlns:a="http://schemas.openxmlformats.org/drawingml/2006/main" name="20200511 DBSA Energy Exposure">
  <a:themeElements>
    <a:clrScheme name="2019 DBSA">
      <a:dk1>
        <a:sysClr val="windowText" lastClr="000000"/>
      </a:dk1>
      <a:lt1>
        <a:sysClr val="window" lastClr="FFFFFF"/>
      </a:lt1>
      <a:dk2>
        <a:srgbClr val="301C16"/>
      </a:dk2>
      <a:lt2>
        <a:srgbClr val="E6E7E8"/>
      </a:lt2>
      <a:accent1>
        <a:srgbClr val="FBB040"/>
      </a:accent1>
      <a:accent2>
        <a:srgbClr val="E24F25"/>
      </a:accent2>
      <a:accent3>
        <a:srgbClr val="757070"/>
      </a:accent3>
      <a:accent4>
        <a:srgbClr val="301C16"/>
      </a:accent4>
      <a:accent5>
        <a:srgbClr val="C00000"/>
      </a:accent5>
      <a:accent6>
        <a:srgbClr val="AFBE24"/>
      </a:accent6>
      <a:hlink>
        <a:srgbClr val="E24F25"/>
      </a:hlink>
      <a:folHlink>
        <a:srgbClr val="FBB040"/>
      </a:folHlink>
    </a:clrScheme>
    <a:fontScheme name="2019 DB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00511 DBSA Energy Exposure  -  Read-Only" id="{9FC19F97-1E52-41DB-8254-A32D12384D27}" vid="{ED684305-05BD-4C3B-AB34-DFBF831355D3}"/>
    </a:ext>
  </a:extLst>
</a:theme>
</file>

<file path=ppt/theme/theme2.xml><?xml version="1.0" encoding="utf-8"?>
<a:theme xmlns:a="http://schemas.openxmlformats.org/drawingml/2006/main" name="Office Theme">
  <a:themeElements>
    <a:clrScheme name="2019 DBSA">
      <a:dk1>
        <a:sysClr val="windowText" lastClr="000000"/>
      </a:dk1>
      <a:lt1>
        <a:sysClr val="window" lastClr="FFFFFF"/>
      </a:lt1>
      <a:dk2>
        <a:srgbClr val="301C16"/>
      </a:dk2>
      <a:lt2>
        <a:srgbClr val="E6E7E8"/>
      </a:lt2>
      <a:accent1>
        <a:srgbClr val="FBB040"/>
      </a:accent1>
      <a:accent2>
        <a:srgbClr val="E24F25"/>
      </a:accent2>
      <a:accent3>
        <a:srgbClr val="757070"/>
      </a:accent3>
      <a:accent4>
        <a:srgbClr val="301C16"/>
      </a:accent4>
      <a:accent5>
        <a:srgbClr val="C00000"/>
      </a:accent5>
      <a:accent6>
        <a:srgbClr val="AFBE24"/>
      </a:accent6>
      <a:hlink>
        <a:srgbClr val="E24F25"/>
      </a:hlink>
      <a:folHlink>
        <a:srgbClr val="FBB040"/>
      </a:folHlink>
    </a:clrScheme>
    <a:fontScheme name="2019 DB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2019 DBSA">
      <a:dk1>
        <a:sysClr val="windowText" lastClr="000000"/>
      </a:dk1>
      <a:lt1>
        <a:sysClr val="window" lastClr="FFFFFF"/>
      </a:lt1>
      <a:dk2>
        <a:srgbClr val="301C16"/>
      </a:dk2>
      <a:lt2>
        <a:srgbClr val="E6E7E8"/>
      </a:lt2>
      <a:accent1>
        <a:srgbClr val="FBB040"/>
      </a:accent1>
      <a:accent2>
        <a:srgbClr val="E24F25"/>
      </a:accent2>
      <a:accent3>
        <a:srgbClr val="757070"/>
      </a:accent3>
      <a:accent4>
        <a:srgbClr val="301C16"/>
      </a:accent4>
      <a:accent5>
        <a:srgbClr val="C00000"/>
      </a:accent5>
      <a:accent6>
        <a:srgbClr val="AFBE24"/>
      </a:accent6>
      <a:hlink>
        <a:srgbClr val="E24F25"/>
      </a:hlink>
      <a:folHlink>
        <a:srgbClr val="FBB040"/>
      </a:folHlink>
    </a:clrScheme>
    <a:fontScheme name="2019 DB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2019 DBSA">
      <a:dk1>
        <a:sysClr val="windowText" lastClr="000000"/>
      </a:dk1>
      <a:lt1>
        <a:sysClr val="window" lastClr="FFFFFF"/>
      </a:lt1>
      <a:dk2>
        <a:srgbClr val="301C16"/>
      </a:dk2>
      <a:lt2>
        <a:srgbClr val="E6E7E8"/>
      </a:lt2>
      <a:accent1>
        <a:srgbClr val="FBB040"/>
      </a:accent1>
      <a:accent2>
        <a:srgbClr val="E24F25"/>
      </a:accent2>
      <a:accent3>
        <a:srgbClr val="757070"/>
      </a:accent3>
      <a:accent4>
        <a:srgbClr val="301C16"/>
      </a:accent4>
      <a:accent5>
        <a:srgbClr val="C00000"/>
      </a:accent5>
      <a:accent6>
        <a:srgbClr val="AFBE24"/>
      </a:accent6>
      <a:hlink>
        <a:srgbClr val="E24F25"/>
      </a:hlink>
      <a:folHlink>
        <a:srgbClr val="FBB040"/>
      </a:folHlink>
    </a:clrScheme>
    <a:fontScheme name="2019 DB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2019 DBSA">
      <a:dk1>
        <a:sysClr val="windowText" lastClr="000000"/>
      </a:dk1>
      <a:lt1>
        <a:sysClr val="window" lastClr="FFFFFF"/>
      </a:lt1>
      <a:dk2>
        <a:srgbClr val="301C16"/>
      </a:dk2>
      <a:lt2>
        <a:srgbClr val="E6E7E8"/>
      </a:lt2>
      <a:accent1>
        <a:srgbClr val="FBB040"/>
      </a:accent1>
      <a:accent2>
        <a:srgbClr val="E24F25"/>
      </a:accent2>
      <a:accent3>
        <a:srgbClr val="757070"/>
      </a:accent3>
      <a:accent4>
        <a:srgbClr val="301C16"/>
      </a:accent4>
      <a:accent5>
        <a:srgbClr val="C00000"/>
      </a:accent5>
      <a:accent6>
        <a:srgbClr val="AFBE24"/>
      </a:accent6>
      <a:hlink>
        <a:srgbClr val="E24F25"/>
      </a:hlink>
      <a:folHlink>
        <a:srgbClr val="FBB040"/>
      </a:folHlink>
    </a:clrScheme>
    <a:fontScheme name="2019 DB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9 DBSA">
    <a:dk1>
      <a:sysClr val="windowText" lastClr="000000"/>
    </a:dk1>
    <a:lt1>
      <a:sysClr val="window" lastClr="FFFFFF"/>
    </a:lt1>
    <a:dk2>
      <a:srgbClr val="301C16"/>
    </a:dk2>
    <a:lt2>
      <a:srgbClr val="E6E7E8"/>
    </a:lt2>
    <a:accent1>
      <a:srgbClr val="FBB040"/>
    </a:accent1>
    <a:accent2>
      <a:srgbClr val="E24F25"/>
    </a:accent2>
    <a:accent3>
      <a:srgbClr val="757070"/>
    </a:accent3>
    <a:accent4>
      <a:srgbClr val="301C16"/>
    </a:accent4>
    <a:accent5>
      <a:srgbClr val="C00000"/>
    </a:accent5>
    <a:accent6>
      <a:srgbClr val="AFBE24"/>
    </a:accent6>
    <a:hlink>
      <a:srgbClr val="E24F25"/>
    </a:hlink>
    <a:folHlink>
      <a:srgbClr val="FBB040"/>
    </a:folHlink>
  </a:clrScheme>
</a:themeOverride>
</file>

<file path=ppt/theme/themeOverride2.xml><?xml version="1.0" encoding="utf-8"?>
<a:themeOverride xmlns:a="http://schemas.openxmlformats.org/drawingml/2006/main">
  <a:clrScheme name="2019 DBSA">
    <a:dk1>
      <a:sysClr val="windowText" lastClr="000000"/>
    </a:dk1>
    <a:lt1>
      <a:sysClr val="window" lastClr="FFFFFF"/>
    </a:lt1>
    <a:dk2>
      <a:srgbClr val="301C16"/>
    </a:dk2>
    <a:lt2>
      <a:srgbClr val="E6E7E8"/>
    </a:lt2>
    <a:accent1>
      <a:srgbClr val="FBB040"/>
    </a:accent1>
    <a:accent2>
      <a:srgbClr val="E24F25"/>
    </a:accent2>
    <a:accent3>
      <a:srgbClr val="757070"/>
    </a:accent3>
    <a:accent4>
      <a:srgbClr val="301C16"/>
    </a:accent4>
    <a:accent5>
      <a:srgbClr val="C00000"/>
    </a:accent5>
    <a:accent6>
      <a:srgbClr val="AFBE24"/>
    </a:accent6>
    <a:hlink>
      <a:srgbClr val="E24F25"/>
    </a:hlink>
    <a:folHlink>
      <a:srgbClr val="FBB04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60737</TotalTime>
  <Words>3638</Words>
  <Application>Microsoft Office PowerPoint</Application>
  <PresentationFormat>Widescreen</PresentationFormat>
  <Paragraphs>1084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3" baseType="lpstr">
      <vt:lpstr>ＭＳ Ｐゴシック</vt:lpstr>
      <vt:lpstr>Aldhabi</vt:lpstr>
      <vt:lpstr>Arial</vt:lpstr>
      <vt:lpstr>Arial Nova Cond</vt:lpstr>
      <vt:lpstr>Arial Nova Light</vt:lpstr>
      <vt:lpstr>Arial Rounded MT Bold</vt:lpstr>
      <vt:lpstr>Calibri</vt:lpstr>
      <vt:lpstr>Calibri Light</vt:lpstr>
      <vt:lpstr>Courier New</vt:lpstr>
      <vt:lpstr>Source Sans Pro Black</vt:lpstr>
      <vt:lpstr>Tahoma</vt:lpstr>
      <vt:lpstr>Times</vt:lpstr>
      <vt:lpstr>Times New Roman</vt:lpstr>
      <vt:lpstr>Wingdings</vt:lpstr>
      <vt:lpstr>Wingdings 2</vt:lpstr>
      <vt:lpstr>20200511 DBSA Energy Exposure</vt:lpstr>
      <vt:lpstr>Office Theme</vt:lpstr>
      <vt:lpstr>1_Office Theme</vt:lpstr>
      <vt:lpstr>2_Office Theme</vt:lpstr>
      <vt:lpstr>3_Office Theme</vt:lpstr>
      <vt:lpstr>think-cell Slide</vt:lpstr>
      <vt:lpstr>PowerPoint Presentation</vt:lpstr>
      <vt:lpstr>CONTENTS</vt:lpstr>
      <vt:lpstr>A.1 BACKGROUND</vt:lpstr>
      <vt:lpstr>A.2 MANDATE</vt:lpstr>
      <vt:lpstr>A.3 Integrated infrastructure development</vt:lpstr>
      <vt:lpstr>A.4 STRATEGY</vt:lpstr>
      <vt:lpstr>PowerPoint Presentation</vt:lpstr>
      <vt:lpstr>PowerPoint Presentation</vt:lpstr>
      <vt:lpstr>Dbsa OPERATING ENVIRONMENT</vt:lpstr>
      <vt:lpstr>B.1 operating environment</vt:lpstr>
      <vt:lpstr>B.2 operating environment</vt:lpstr>
      <vt:lpstr>Dbsa infrastructure value chain</vt:lpstr>
      <vt:lpstr>C.1 Value chain: Planning</vt:lpstr>
      <vt:lpstr>C.2 Value chain: Project Preparation </vt:lpstr>
      <vt:lpstr>C.3 Value chain: Financing</vt:lpstr>
      <vt:lpstr>C.4 Value chain: Infrastructure Delivery</vt:lpstr>
      <vt:lpstr>C.5 Value chain: Infrastructure Delivery</vt:lpstr>
      <vt:lpstr>Dbsa PERFORMANCE REPORT</vt:lpstr>
      <vt:lpstr>D.1 total infrastructure development support</vt:lpstr>
      <vt:lpstr>D.2 Performance report – disbursement </vt:lpstr>
      <vt:lpstr>D.3 FINANCIAL RESULTS</vt:lpstr>
      <vt:lpstr>D.4 Performance report – assets</vt:lpstr>
      <vt:lpstr>D.5 GREEN FUNDING</vt:lpstr>
      <vt:lpstr>D.6 JUST TRANSITION</vt:lpstr>
      <vt:lpstr>D.7 SADC and rest of africa operations</vt:lpstr>
      <vt:lpstr>DBSA PUBLIC VALUE</vt:lpstr>
      <vt:lpstr>e.1 Financial support to municipalities</vt:lpstr>
      <vt:lpstr>e.2 Non-financial support to municipalities</vt:lpstr>
      <vt:lpstr>e.3 Non-financial support to municipalities</vt:lpstr>
      <vt:lpstr>e.4 Non-financial support to municipalities</vt:lpstr>
      <vt:lpstr>e.5 Non-financial support to municipalities</vt:lpstr>
      <vt:lpstr>DBSA as an implementor OF government projects</vt:lpstr>
      <vt:lpstr>f.1 Infrastructure delivered</vt:lpstr>
      <vt:lpstr>f.2 Development impact FROM infrastructure       delivered</vt:lpstr>
      <vt:lpstr>f.3 Support transformation and job creation</vt:lpstr>
      <vt:lpstr>PowerPoint Presentation</vt:lpstr>
      <vt:lpstr>IMPLEMENTATION OF KEY NATIONAL PROGRAMMES</vt:lpstr>
      <vt:lpstr>G.1 Infrastructure fund and district        development model  </vt:lpstr>
      <vt:lpstr>G.2 RESPONSE TO RECENT FLOODS DISASTER</vt:lpstr>
      <vt:lpstr>CHALLENGES IN IMPLEMENTING MANDATE</vt:lpstr>
      <vt:lpstr>h.1 Challenges and opportunities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Zeph Nhleko</dc:creator>
  <cp:lastModifiedBy>Teboho Sepanya</cp:lastModifiedBy>
  <cp:revision>380</cp:revision>
  <dcterms:created xsi:type="dcterms:W3CDTF">2021-02-25T20:05:41Z</dcterms:created>
  <dcterms:modified xsi:type="dcterms:W3CDTF">2022-05-31T09:15:55Z</dcterms:modified>
</cp:coreProperties>
</file>