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3" r:id="rId2"/>
    <p:sldMasterId id="2147483738" r:id="rId3"/>
    <p:sldMasterId id="2147483771" r:id="rId4"/>
    <p:sldMasterId id="2147483779" r:id="rId5"/>
  </p:sldMasterIdLst>
  <p:notesMasterIdLst>
    <p:notesMasterId r:id="rId39"/>
  </p:notesMasterIdLst>
  <p:handoutMasterIdLst>
    <p:handoutMasterId r:id="rId40"/>
  </p:handoutMasterIdLst>
  <p:sldIdLst>
    <p:sldId id="304" r:id="rId6"/>
    <p:sldId id="2943" r:id="rId7"/>
    <p:sldId id="742" r:id="rId8"/>
    <p:sldId id="442" r:id="rId9"/>
    <p:sldId id="400" r:id="rId10"/>
    <p:sldId id="418" r:id="rId11"/>
    <p:sldId id="623" r:id="rId12"/>
    <p:sldId id="2929" r:id="rId13"/>
    <p:sldId id="2934" r:id="rId14"/>
    <p:sldId id="2939" r:id="rId15"/>
    <p:sldId id="2938" r:id="rId16"/>
    <p:sldId id="2942" r:id="rId17"/>
    <p:sldId id="825" r:id="rId18"/>
    <p:sldId id="687" r:id="rId19"/>
    <p:sldId id="2776" r:id="rId20"/>
    <p:sldId id="2944" r:id="rId21"/>
    <p:sldId id="2950" r:id="rId22"/>
    <p:sldId id="2946" r:id="rId23"/>
    <p:sldId id="2948" r:id="rId24"/>
    <p:sldId id="2949" r:id="rId25"/>
    <p:sldId id="2945" r:id="rId26"/>
    <p:sldId id="2843" r:id="rId27"/>
    <p:sldId id="2840" r:id="rId28"/>
    <p:sldId id="2619" r:id="rId29"/>
    <p:sldId id="2951" r:id="rId30"/>
    <p:sldId id="1341" r:id="rId31"/>
    <p:sldId id="2956" r:id="rId32"/>
    <p:sldId id="2957" r:id="rId33"/>
    <p:sldId id="2958" r:id="rId34"/>
    <p:sldId id="2959" r:id="rId35"/>
    <p:sldId id="2960" r:id="rId36"/>
    <p:sldId id="2961" r:id="rId37"/>
    <p:sldId id="439" r:id="rId38"/>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tta van Staden" initials="LvS" lastIdx="0" clrIdx="0">
    <p:extLst>
      <p:ext uri="{19B8F6BF-5375-455C-9EA6-DF929625EA0E}">
        <p15:presenceInfo xmlns:p15="http://schemas.microsoft.com/office/powerpoint/2012/main" userId="S-1-5-21-4089790296-1282264166-2492314442-6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4BC"/>
    <a:srgbClr val="F8F8F8"/>
    <a:srgbClr val="FA8348"/>
    <a:srgbClr val="CBA9E5"/>
    <a:srgbClr val="EBF1DE"/>
    <a:srgbClr val="000000"/>
    <a:srgbClr val="768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20" autoAdjust="0"/>
  </p:normalViewPr>
  <p:slideViewPr>
    <p:cSldViewPr>
      <p:cViewPr varScale="1">
        <p:scale>
          <a:sx n="150" d="100"/>
          <a:sy n="150" d="100"/>
        </p:scale>
        <p:origin x="510"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2274" y="-11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700583279325985E-2"/>
          <c:y val="2.3049645390070921E-2"/>
          <c:w val="0.93259883344134809"/>
          <c:h val="0.95390070921985815"/>
        </c:manualLayout>
      </c:layout>
      <c:barChart>
        <c:barDir val="bar"/>
        <c:grouping val="stacked"/>
        <c:varyColors val="0"/>
        <c:ser>
          <c:idx val="0"/>
          <c:order val="0"/>
          <c:spPr>
            <a:solidFill>
              <a:schemeClr val="accent1"/>
            </a:solidFill>
            <a:ln>
              <a:noFill/>
            </a:ln>
          </c:spPr>
          <c:invertIfNegative val="0"/>
          <c:val>
            <c:numRef>
              <c:f>Sheet1!$A$1:$J$1</c:f>
              <c:numCache>
                <c:formatCode>General</c:formatCode>
                <c:ptCount val="10"/>
                <c:pt idx="0">
                  <c:v>564061.87833000009</c:v>
                </c:pt>
                <c:pt idx="1">
                  <c:v>112493.48415300001</c:v>
                </c:pt>
                <c:pt idx="2">
                  <c:v>33809.837639999998</c:v>
                </c:pt>
                <c:pt idx="3">
                  <c:v>626076.37797212589</c:v>
                </c:pt>
                <c:pt idx="4">
                  <c:v>2092243.2910719987</c:v>
                </c:pt>
                <c:pt idx="5">
                  <c:v>0</c:v>
                </c:pt>
                <c:pt idx="6">
                  <c:v>800908.00189499988</c:v>
                </c:pt>
                <c:pt idx="7">
                  <c:v>2073267.0972402522</c:v>
                </c:pt>
                <c:pt idx="8">
                  <c:v>5593326.5843405444</c:v>
                </c:pt>
                <c:pt idx="9">
                  <c:v>3941264.5128490427</c:v>
                </c:pt>
              </c:numCache>
            </c:numRef>
          </c:val>
          <c:extLst>
            <c:ext xmlns:c16="http://schemas.microsoft.com/office/drawing/2014/chart" uri="{C3380CC4-5D6E-409C-BE32-E72D297353CC}">
              <c16:uniqueId val="{00000000-13C9-42F2-BC90-5300ED289C96}"/>
            </c:ext>
          </c:extLst>
        </c:ser>
        <c:dLbls>
          <c:showLegendKey val="0"/>
          <c:showVal val="0"/>
          <c:showCatName val="0"/>
          <c:showSerName val="0"/>
          <c:showPercent val="0"/>
          <c:showBubbleSize val="0"/>
        </c:dLbls>
        <c:gapWidth val="80"/>
        <c:overlap val="100"/>
        <c:axId val="2015744368"/>
        <c:axId val="1"/>
      </c:barChart>
      <c:catAx>
        <c:axId val="201574436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593326.5843405444"/>
          <c:min val="0"/>
        </c:scaling>
        <c:delete val="1"/>
        <c:axPos val="t"/>
        <c:numFmt formatCode="General" sourceLinked="1"/>
        <c:majorTickMark val="out"/>
        <c:minorTickMark val="none"/>
        <c:tickLblPos val="nextTo"/>
        <c:crossAx val="2015744368"/>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0019" tIns="45009" rIns="90019" bIns="45009" rtlCol="0"/>
          <a:lstStyle>
            <a:lvl1pPr algn="l">
              <a:defRPr sz="1200"/>
            </a:lvl1pPr>
          </a:lstStyle>
          <a:p>
            <a:endParaRPr lang="en-GB" dirty="0"/>
          </a:p>
        </p:txBody>
      </p:sp>
      <p:sp>
        <p:nvSpPr>
          <p:cNvPr id="3" name="Date Placeholder 2"/>
          <p:cNvSpPr>
            <a:spLocks noGrp="1"/>
          </p:cNvSpPr>
          <p:nvPr>
            <p:ph type="dt" sz="quarter" idx="1"/>
          </p:nvPr>
        </p:nvSpPr>
        <p:spPr>
          <a:xfrm>
            <a:off x="3850445" y="2"/>
            <a:ext cx="2945659" cy="496411"/>
          </a:xfrm>
          <a:prstGeom prst="rect">
            <a:avLst/>
          </a:prstGeom>
        </p:spPr>
        <p:txBody>
          <a:bodyPr vert="horz" lIns="90019" tIns="45009" rIns="90019" bIns="45009" rtlCol="0"/>
          <a:lstStyle>
            <a:lvl1pPr algn="r">
              <a:defRPr sz="1200"/>
            </a:lvl1pPr>
          </a:lstStyle>
          <a:p>
            <a:fld id="{AF14D5C0-49C2-47A3-9396-DCA663C2416C}" type="datetimeFigureOut">
              <a:rPr lang="en-GB" smtClean="0"/>
              <a:t>31/05/2022</a:t>
            </a:fld>
            <a:endParaRPr lang="en-GB" dirty="0"/>
          </a:p>
        </p:txBody>
      </p:sp>
      <p:sp>
        <p:nvSpPr>
          <p:cNvPr id="4" name="Footer Placeholder 3"/>
          <p:cNvSpPr>
            <a:spLocks noGrp="1"/>
          </p:cNvSpPr>
          <p:nvPr>
            <p:ph type="ftr" sz="quarter" idx="2"/>
          </p:nvPr>
        </p:nvSpPr>
        <p:spPr>
          <a:xfrm>
            <a:off x="2" y="9430093"/>
            <a:ext cx="2945659" cy="496411"/>
          </a:xfrm>
          <a:prstGeom prst="rect">
            <a:avLst/>
          </a:prstGeom>
        </p:spPr>
        <p:txBody>
          <a:bodyPr vert="horz" lIns="90019" tIns="45009" rIns="90019" bIns="4500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30093"/>
            <a:ext cx="2945659" cy="496411"/>
          </a:xfrm>
          <a:prstGeom prst="rect">
            <a:avLst/>
          </a:prstGeom>
        </p:spPr>
        <p:txBody>
          <a:bodyPr vert="horz" lIns="90019" tIns="45009" rIns="90019" bIns="45009" rtlCol="0" anchor="b"/>
          <a:lstStyle>
            <a:lvl1pPr algn="r">
              <a:defRPr sz="1200"/>
            </a:lvl1pPr>
          </a:lstStyle>
          <a:p>
            <a:fld id="{C1C1A35A-2F85-44E6-9053-72D4C29FBCD1}" type="slidenum">
              <a:rPr lang="en-GB" smtClean="0"/>
              <a:t>‹#›</a:t>
            </a:fld>
            <a:endParaRPr lang="en-GB" dirty="0"/>
          </a:p>
        </p:txBody>
      </p:sp>
    </p:spTree>
    <p:extLst>
      <p:ext uri="{BB962C8B-B14F-4D97-AF65-F5344CB8AC3E}">
        <p14:creationId xmlns:p14="http://schemas.microsoft.com/office/powerpoint/2010/main" val="1196458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0019" tIns="45009" rIns="90019" bIns="45009" rtlCol="0"/>
          <a:lstStyle>
            <a:lvl1pPr algn="l">
              <a:defRPr sz="1200"/>
            </a:lvl1pPr>
          </a:lstStyle>
          <a:p>
            <a:endParaRPr lang="en-GB" dirty="0"/>
          </a:p>
        </p:txBody>
      </p:sp>
      <p:sp>
        <p:nvSpPr>
          <p:cNvPr id="3" name="Date Placeholder 2"/>
          <p:cNvSpPr>
            <a:spLocks noGrp="1"/>
          </p:cNvSpPr>
          <p:nvPr>
            <p:ph type="dt" idx="1"/>
          </p:nvPr>
        </p:nvSpPr>
        <p:spPr>
          <a:xfrm>
            <a:off x="3850445" y="2"/>
            <a:ext cx="2945659" cy="496411"/>
          </a:xfrm>
          <a:prstGeom prst="rect">
            <a:avLst/>
          </a:prstGeom>
        </p:spPr>
        <p:txBody>
          <a:bodyPr vert="horz" lIns="90019" tIns="45009" rIns="90019" bIns="45009" rtlCol="0"/>
          <a:lstStyle>
            <a:lvl1pPr algn="r">
              <a:defRPr sz="1200"/>
            </a:lvl1pPr>
          </a:lstStyle>
          <a:p>
            <a:fld id="{B17693D3-2A68-473A-AD26-797D9247727A}" type="datetimeFigureOut">
              <a:rPr lang="en-GB" smtClean="0"/>
              <a:t>31/05/2022</a:t>
            </a:fld>
            <a:endParaRPr lang="en-GB" dirty="0"/>
          </a:p>
        </p:txBody>
      </p:sp>
      <p:sp>
        <p:nvSpPr>
          <p:cNvPr id="4" name="Slide Image Placeholder 3"/>
          <p:cNvSpPr>
            <a:spLocks noGrp="1" noRot="1" noChangeAspect="1"/>
          </p:cNvSpPr>
          <p:nvPr>
            <p:ph type="sldImg" idx="2"/>
          </p:nvPr>
        </p:nvSpPr>
        <p:spPr>
          <a:xfrm>
            <a:off x="87313" y="744538"/>
            <a:ext cx="6623050" cy="3725862"/>
          </a:xfrm>
          <a:prstGeom prst="rect">
            <a:avLst/>
          </a:prstGeom>
          <a:noFill/>
          <a:ln w="12700">
            <a:solidFill>
              <a:prstClr val="black"/>
            </a:solidFill>
          </a:ln>
        </p:spPr>
        <p:txBody>
          <a:bodyPr vert="horz" lIns="90019" tIns="45009" rIns="90019" bIns="45009" rtlCol="0" anchor="ctr"/>
          <a:lstStyle/>
          <a:p>
            <a:endParaRPr lang="en-GB"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0019" tIns="45009" rIns="90019" bIns="450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3"/>
            <a:ext cx="2945659" cy="496411"/>
          </a:xfrm>
          <a:prstGeom prst="rect">
            <a:avLst/>
          </a:prstGeom>
        </p:spPr>
        <p:txBody>
          <a:bodyPr vert="horz" lIns="90019" tIns="45009" rIns="90019" bIns="4500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30093"/>
            <a:ext cx="2945659" cy="496411"/>
          </a:xfrm>
          <a:prstGeom prst="rect">
            <a:avLst/>
          </a:prstGeom>
        </p:spPr>
        <p:txBody>
          <a:bodyPr vert="horz" lIns="90019" tIns="45009" rIns="90019" bIns="45009" rtlCol="0" anchor="b"/>
          <a:lstStyle>
            <a:lvl1pPr algn="r">
              <a:defRPr sz="1200"/>
            </a:lvl1pPr>
          </a:lstStyle>
          <a:p>
            <a:fld id="{2D7160B8-5E1D-4662-ACA2-0E0AEBFDAD6E}" type="slidenum">
              <a:rPr lang="en-GB" smtClean="0"/>
              <a:t>‹#›</a:t>
            </a:fld>
            <a:endParaRPr lang="en-GB" dirty="0"/>
          </a:p>
        </p:txBody>
      </p:sp>
    </p:spTree>
    <p:extLst>
      <p:ext uri="{BB962C8B-B14F-4D97-AF65-F5344CB8AC3E}">
        <p14:creationId xmlns:p14="http://schemas.microsoft.com/office/powerpoint/2010/main" val="381458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D7160B8-5E1D-4662-ACA2-0E0AEBFDAD6E}" type="slidenum">
              <a:rPr lang="en-GB" smtClean="0"/>
              <a:t>0</a:t>
            </a:fld>
            <a:endParaRPr lang="en-GB" dirty="0"/>
          </a:p>
        </p:txBody>
      </p:sp>
    </p:spTree>
    <p:extLst>
      <p:ext uri="{BB962C8B-B14F-4D97-AF65-F5344CB8AC3E}">
        <p14:creationId xmlns:p14="http://schemas.microsoft.com/office/powerpoint/2010/main" val="364058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4763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6" indent="-285718" eaLnBrk="0" hangingPunct="0">
              <a:defRPr>
                <a:solidFill>
                  <a:schemeClr val="tx1"/>
                </a:solidFill>
                <a:latin typeface="Arial" charset="0"/>
              </a:defRPr>
            </a:lvl2pPr>
            <a:lvl3pPr marL="1142872" indent="-228574" eaLnBrk="0" hangingPunct="0">
              <a:defRPr>
                <a:solidFill>
                  <a:schemeClr val="tx1"/>
                </a:solidFill>
                <a:latin typeface="Arial" charset="0"/>
              </a:defRPr>
            </a:lvl3pPr>
            <a:lvl4pPr marL="1600020" indent="-228574" eaLnBrk="0" hangingPunct="0">
              <a:defRPr>
                <a:solidFill>
                  <a:schemeClr val="tx1"/>
                </a:solidFill>
                <a:latin typeface="Arial" charset="0"/>
              </a:defRPr>
            </a:lvl4pPr>
            <a:lvl5pPr marL="2057168" indent="-228574" eaLnBrk="0" hangingPunct="0">
              <a:defRPr>
                <a:solidFill>
                  <a:schemeClr val="tx1"/>
                </a:solidFill>
                <a:latin typeface="Arial" charset="0"/>
              </a:defRPr>
            </a:lvl5pPr>
            <a:lvl6pPr marL="2514318" indent="-228574" eaLnBrk="0" fontAlgn="base" hangingPunct="0">
              <a:spcBef>
                <a:spcPct val="0"/>
              </a:spcBef>
              <a:spcAft>
                <a:spcPct val="0"/>
              </a:spcAft>
              <a:defRPr>
                <a:solidFill>
                  <a:schemeClr val="tx1"/>
                </a:solidFill>
                <a:latin typeface="Arial" charset="0"/>
              </a:defRPr>
            </a:lvl6pPr>
            <a:lvl7pPr marL="2971466" indent="-228574" eaLnBrk="0" fontAlgn="base" hangingPunct="0">
              <a:spcBef>
                <a:spcPct val="0"/>
              </a:spcBef>
              <a:spcAft>
                <a:spcPct val="0"/>
              </a:spcAft>
              <a:defRPr>
                <a:solidFill>
                  <a:schemeClr val="tx1"/>
                </a:solidFill>
                <a:latin typeface="Arial" charset="0"/>
              </a:defRPr>
            </a:lvl7pPr>
            <a:lvl8pPr marL="3428614" indent="-228574" eaLnBrk="0" fontAlgn="base" hangingPunct="0">
              <a:spcBef>
                <a:spcPct val="0"/>
              </a:spcBef>
              <a:spcAft>
                <a:spcPct val="0"/>
              </a:spcAft>
              <a:defRPr>
                <a:solidFill>
                  <a:schemeClr val="tx1"/>
                </a:solidFill>
                <a:latin typeface="Arial" charset="0"/>
              </a:defRPr>
            </a:lvl8pPr>
            <a:lvl9pPr marL="3885764" indent="-228574"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67D637-3C0A-4DC5-9F9F-0BB3B2428D89}"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7D637-3C0A-4DC5-9F9F-0BB3B2428D89}" type="slidenum">
              <a:rPr lang="en-US" altLang="en-US" smtClean="0"/>
              <a:pPr eaLnBrk="1" hangingPunct="1"/>
              <a:t>25</a:t>
            </a:fld>
            <a:endParaRPr lang="en-US" altLang="en-US" dirty="0"/>
          </a:p>
        </p:txBody>
      </p:sp>
    </p:spTree>
    <p:extLst>
      <p:ext uri="{BB962C8B-B14F-4D97-AF65-F5344CB8AC3E}">
        <p14:creationId xmlns:p14="http://schemas.microsoft.com/office/powerpoint/2010/main" val="231482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7D637-3C0A-4DC5-9F9F-0BB3B2428D89}" type="slidenum">
              <a:rPr lang="en-US" altLang="en-US" smtClean="0"/>
              <a:pPr eaLnBrk="1" hangingPunct="1"/>
              <a:t>26</a:t>
            </a:fld>
            <a:endParaRPr lang="en-US" altLang="en-US" dirty="0"/>
          </a:p>
        </p:txBody>
      </p:sp>
    </p:spTree>
    <p:extLst>
      <p:ext uri="{BB962C8B-B14F-4D97-AF65-F5344CB8AC3E}">
        <p14:creationId xmlns:p14="http://schemas.microsoft.com/office/powerpoint/2010/main" val="207493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7D637-3C0A-4DC5-9F9F-0BB3B2428D89}" type="slidenum">
              <a:rPr lang="en-US" altLang="en-US" smtClean="0"/>
              <a:pPr eaLnBrk="1" hangingPunct="1"/>
              <a:t>27</a:t>
            </a:fld>
            <a:endParaRPr lang="en-US" altLang="en-US" dirty="0"/>
          </a:p>
        </p:txBody>
      </p:sp>
    </p:spTree>
    <p:extLst>
      <p:ext uri="{BB962C8B-B14F-4D97-AF65-F5344CB8AC3E}">
        <p14:creationId xmlns:p14="http://schemas.microsoft.com/office/powerpoint/2010/main" val="359389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7D637-3C0A-4DC5-9F9F-0BB3B2428D89}" type="slidenum">
              <a:rPr lang="en-US" altLang="en-US" smtClean="0"/>
              <a:pPr eaLnBrk="1" hangingPunct="1"/>
              <a:t>28</a:t>
            </a:fld>
            <a:endParaRPr lang="en-US" altLang="en-US" dirty="0"/>
          </a:p>
        </p:txBody>
      </p:sp>
    </p:spTree>
    <p:extLst>
      <p:ext uri="{BB962C8B-B14F-4D97-AF65-F5344CB8AC3E}">
        <p14:creationId xmlns:p14="http://schemas.microsoft.com/office/powerpoint/2010/main" val="244336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7D637-3C0A-4DC5-9F9F-0BB3B2428D89}" type="slidenum">
              <a:rPr lang="en-US" altLang="en-US" smtClean="0"/>
              <a:pPr eaLnBrk="1" hangingPunct="1"/>
              <a:t>29</a:t>
            </a:fld>
            <a:endParaRPr lang="en-US" altLang="en-US" dirty="0"/>
          </a:p>
        </p:txBody>
      </p:sp>
    </p:spTree>
    <p:extLst>
      <p:ext uri="{BB962C8B-B14F-4D97-AF65-F5344CB8AC3E}">
        <p14:creationId xmlns:p14="http://schemas.microsoft.com/office/powerpoint/2010/main" val="1487348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jpg"/><Relationship Id="rId4"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241817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02144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579883"/>
            <a:ext cx="7772400" cy="1102519"/>
          </a:xfrm>
          <a:prstGeom prst="rect">
            <a:avLst/>
          </a:prstGeom>
        </p:spPr>
        <p:txBody>
          <a:bodyPr/>
          <a:lstStyle>
            <a:lvl1pPr algn="ctr">
              <a:defRPr baseline="0"/>
            </a:lvl1pPr>
          </a:lstStyle>
          <a:p>
            <a:r>
              <a:rPr lang="en-US"/>
              <a:t>Click to edit Master title style</a:t>
            </a:r>
            <a:endParaRPr lang="en-GB" dirty="0"/>
          </a:p>
        </p:txBody>
      </p:sp>
    </p:spTree>
    <p:extLst>
      <p:ext uri="{BB962C8B-B14F-4D97-AF65-F5344CB8AC3E}">
        <p14:creationId xmlns:p14="http://schemas.microsoft.com/office/powerpoint/2010/main" val="154272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a:lstStyle/>
          <a:p>
            <a:r>
              <a:rPr lang="en-US" dirty="0"/>
              <a:t>heading</a:t>
            </a:r>
            <a:endParaRPr lang="en-GB" dirty="0"/>
          </a:p>
        </p:txBody>
      </p:sp>
      <p:sp>
        <p:nvSpPr>
          <p:cNvPr id="3" name="Slide Number Placeholder 5">
            <a:extLst>
              <a:ext uri="{FF2B5EF4-FFF2-40B4-BE49-F238E27FC236}">
                <a16:creationId xmlns:a16="http://schemas.microsoft.com/office/drawing/2014/main" id="{64087A1F-7723-43C4-927C-5409EADDE25C}"/>
              </a:ext>
            </a:extLst>
          </p:cNvPr>
          <p:cNvSpPr>
            <a:spLocks noGrp="1"/>
          </p:cNvSpPr>
          <p:nvPr>
            <p:ph type="sldNum" sz="quarter" idx="10"/>
          </p:nvPr>
        </p:nvSpPr>
        <p:spPr>
          <a:xfrm>
            <a:off x="6516688" y="195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75C044"/>
                </a:solidFill>
                <a:cs typeface="Arial" panose="020B0604020202020204" pitchFamily="34" charset="0"/>
              </a:defRPr>
            </a:lvl1pPr>
          </a:lstStyle>
          <a:p>
            <a:fld id="{D1C41760-A325-4052-BB7E-B4C0E5B8C0D9}" type="slidenum">
              <a:rPr lang="en-GB" altLang="en-US"/>
              <a:pPr/>
              <a:t>‹#›</a:t>
            </a:fld>
            <a:endParaRPr lang="en-GB" altLang="en-US" dirty="0"/>
          </a:p>
        </p:txBody>
      </p:sp>
    </p:spTree>
    <p:extLst>
      <p:ext uri="{BB962C8B-B14F-4D97-AF65-F5344CB8AC3E}">
        <p14:creationId xmlns:p14="http://schemas.microsoft.com/office/powerpoint/2010/main" val="140640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8"/>
            <a:ext cx="6995120" cy="4255121"/>
          </a:xfrm>
          <a:prstGeom prst="rect">
            <a:avLst/>
          </a:prstGeom>
        </p:spPr>
        <p:txBody>
          <a:bodyPr rtlCol="0">
            <a:normAutofit/>
          </a:bodyPr>
          <a:lstStyle/>
          <a:p>
            <a:pPr lvl="0"/>
            <a:r>
              <a:rPr lang="en-US" dirty="0"/>
              <a:t>Body text</a:t>
            </a:r>
            <a:endParaRPr lang="en-GB" dirty="0"/>
          </a:p>
        </p:txBody>
      </p:sp>
      <p:sp>
        <p:nvSpPr>
          <p:cNvPr id="3" name="Slide Number Placeholder 5">
            <a:extLst>
              <a:ext uri="{FF2B5EF4-FFF2-40B4-BE49-F238E27FC236}">
                <a16:creationId xmlns:a16="http://schemas.microsoft.com/office/drawing/2014/main" id="{EA9DD04C-E7DE-462C-B8D0-9DA809F41F61}"/>
              </a:ext>
            </a:extLst>
          </p:cNvPr>
          <p:cNvSpPr>
            <a:spLocks noGrp="1"/>
          </p:cNvSpPr>
          <p:nvPr>
            <p:ph type="sldNum" sz="quarter" idx="10"/>
          </p:nvPr>
        </p:nvSpPr>
        <p:spPr>
          <a:xfrm>
            <a:off x="7885114" y="195263"/>
            <a:ext cx="76517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75C044"/>
                </a:solidFill>
                <a:cs typeface="Arial" panose="020B0604020202020204" pitchFamily="34" charset="0"/>
              </a:defRPr>
            </a:lvl1pPr>
          </a:lstStyle>
          <a:p>
            <a:fld id="{3B9C8B1F-7ED2-4225-BE0E-251BBFDE969F}" type="slidenum">
              <a:rPr lang="en-GB" altLang="en-US"/>
              <a:pPr/>
              <a:t>‹#›</a:t>
            </a:fld>
            <a:endParaRPr lang="en-GB" altLang="en-US" dirty="0"/>
          </a:p>
        </p:txBody>
      </p:sp>
    </p:spTree>
    <p:extLst>
      <p:ext uri="{BB962C8B-B14F-4D97-AF65-F5344CB8AC3E}">
        <p14:creationId xmlns:p14="http://schemas.microsoft.com/office/powerpoint/2010/main" val="202687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DC2F208-7792-490D-8C32-61E9BE0A29F8}"/>
              </a:ext>
            </a:extLst>
          </p:cNvPr>
          <p:cNvGraphicFramePr>
            <a:graphicFrameLocks noChangeAspect="1"/>
          </p:cNvGraphicFramePr>
          <p:nvPr userDrawn="1">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6" name="think-cell Slide" r:id="rId4" imgW="360" imgH="360" progId="TCLayout.ActiveDocument.1">
                  <p:embed/>
                </p:oleObj>
              </mc:Choice>
              <mc:Fallback>
                <p:oleObj name="think-cell Slide" r:id="rId4" imgW="360" imgH="360" progId="TCLayout.ActiveDocument.1">
                  <p:embed/>
                  <p:pic>
                    <p:nvPicPr>
                      <p:cNvPr id="6" name="Object 6" hidden="1">
                        <a:extLst>
                          <a:ext uri="{FF2B5EF4-FFF2-40B4-BE49-F238E27FC236}">
                            <a16:creationId xmlns:a16="http://schemas.microsoft.com/office/drawing/2014/main" id="{0DC2F208-7792-490D-8C32-61E9BE0A2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8"/>
          <p:cNvSpPr>
            <a:spLocks noGrp="1"/>
          </p:cNvSpPr>
          <p:nvPr>
            <p:ph type="body" sz="quarter" idx="13"/>
          </p:nvPr>
        </p:nvSpPr>
        <p:spPr>
          <a:xfrm>
            <a:off x="195840" y="633527"/>
            <a:ext cx="8751572" cy="378000"/>
          </a:xfrm>
          <a:prstGeom prst="rect">
            <a:avLst/>
          </a:prstGeom>
        </p:spPr>
        <p:txBody>
          <a:bodyPr lIns="36000" tIns="36000" rIns="36000" bIns="36000">
            <a:noAutofit/>
          </a:bodyPr>
          <a:lstStyle>
            <a:lvl1pPr marL="0" indent="0">
              <a:buNone/>
              <a:defRPr sz="1200" b="0">
                <a:solidFill>
                  <a:srgbClr val="575757"/>
                </a:solidFill>
              </a:defRPr>
            </a:lvl1pPr>
          </a:lstStyle>
          <a:p>
            <a:pPr lvl="0"/>
            <a:r>
              <a:rPr lang="en-US"/>
              <a:t>Click to edit Master text styles</a:t>
            </a:r>
          </a:p>
        </p:txBody>
      </p:sp>
      <p:sp>
        <p:nvSpPr>
          <p:cNvPr id="16" name="Title Placeholder 1"/>
          <p:cNvSpPr>
            <a:spLocks noGrp="1"/>
          </p:cNvSpPr>
          <p:nvPr>
            <p:ph type="title"/>
          </p:nvPr>
        </p:nvSpPr>
        <p:spPr>
          <a:xfrm>
            <a:off x="195840" y="86918"/>
            <a:ext cx="8751572" cy="335757"/>
          </a:xfrm>
          <a:prstGeom prst="rect">
            <a:avLst/>
          </a:prstGeom>
        </p:spPr>
        <p:txBody>
          <a:bodyPr lIns="36000" tIns="36000" rIns="36000" bIns="36000" anchor="t">
            <a:noAutofit/>
          </a:bodyPr>
          <a:lstStyle>
            <a:lvl1pPr>
              <a:defRPr/>
            </a:lvl1pPr>
          </a:lstStyle>
          <a:p>
            <a:r>
              <a:rPr lang="en-US"/>
              <a:t>Click to edit Master title style</a:t>
            </a:r>
            <a:endParaRPr lang="en-US" dirty="0"/>
          </a:p>
        </p:txBody>
      </p:sp>
      <p:sp>
        <p:nvSpPr>
          <p:cNvPr id="5" name="Text Placeholder 7"/>
          <p:cNvSpPr>
            <a:spLocks noGrp="1"/>
          </p:cNvSpPr>
          <p:nvPr>
            <p:ph type="body" sz="quarter" idx="23"/>
          </p:nvPr>
        </p:nvSpPr>
        <p:spPr>
          <a:xfrm>
            <a:off x="1255650" y="4739947"/>
            <a:ext cx="7673953" cy="208292"/>
          </a:xfrm>
        </p:spPr>
        <p:txBody>
          <a:bodyPr lIns="36000" tIns="36000" rIns="36000" bIns="36000">
            <a:normAutofit/>
          </a:bodyPr>
          <a:lstStyle>
            <a:lvl1pPr>
              <a:spcAft>
                <a:spcPts val="0"/>
              </a:spcAft>
              <a:defRPr sz="60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572071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4F7E1B7-F4B8-4C1A-A1AF-D51B5E3DE89F}"/>
              </a:ext>
            </a:extLst>
          </p:cNvPr>
          <p:cNvGraphicFramePr>
            <a:graphicFrameLocks noChangeAspect="1"/>
          </p:cNvGraphicFramePr>
          <p:nvPr userDrawn="1">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B4F7E1B7-F4B8-4C1A-A1AF-D51B5E3DE8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a:spLocks noGrp="1"/>
          </p:cNvSpPr>
          <p:nvPr>
            <p:ph type="ctrTitle"/>
          </p:nvPr>
        </p:nvSpPr>
        <p:spPr>
          <a:xfrm>
            <a:off x="230400" y="107966"/>
            <a:ext cx="8712432" cy="318549"/>
          </a:xfrm>
          <a:prstGeom prst="rect">
            <a:avLst/>
          </a:prstGeom>
        </p:spPr>
        <p:txBody>
          <a:bodyPr anchor="t">
            <a:noAutofit/>
          </a:bodyPr>
          <a:lstStyle>
            <a:lvl1pPr algn="l">
              <a:defRPr sz="1633"/>
            </a:lvl1pPr>
          </a:lstStyle>
          <a:p>
            <a:r>
              <a:rPr lang="en-US" dirty="0"/>
              <a:t>Click to edit Master title style</a:t>
            </a:r>
          </a:p>
        </p:txBody>
      </p:sp>
      <p:sp>
        <p:nvSpPr>
          <p:cNvPr id="9" name="Subtitle 2"/>
          <p:cNvSpPr>
            <a:spLocks noGrp="1"/>
          </p:cNvSpPr>
          <p:nvPr>
            <p:ph type="subTitle" idx="1"/>
          </p:nvPr>
        </p:nvSpPr>
        <p:spPr>
          <a:xfrm>
            <a:off x="230400" y="630742"/>
            <a:ext cx="8712000" cy="378000"/>
          </a:xfrm>
          <a:prstGeom prst="rect">
            <a:avLst/>
          </a:prstGeom>
        </p:spPr>
        <p:txBody>
          <a:bodyPr/>
          <a:lstStyle>
            <a:lvl1pPr marL="0" indent="0" algn="l">
              <a:spcBef>
                <a:spcPts val="0"/>
              </a:spcBef>
              <a:buNone/>
              <a:defRPr sz="1088" b="1">
                <a:solidFill>
                  <a:schemeClr val="tx1">
                    <a:lumMod val="65000"/>
                    <a:lumOff val="35000"/>
                  </a:schemeClr>
                </a:solidFill>
                <a:latin typeface="Arial" panose="020B0604020202020204" pitchFamily="34" charset="0"/>
                <a:cs typeface="Arial" panose="020B0604020202020204" pitchFamily="34" charset="0"/>
              </a:defRPr>
            </a:lvl1pPr>
            <a:lvl2pPr marL="311045" indent="0" algn="ctr">
              <a:buNone/>
              <a:defRPr sz="1361"/>
            </a:lvl2pPr>
            <a:lvl3pPr marL="622089" indent="0" algn="ctr">
              <a:buNone/>
              <a:defRPr sz="1225"/>
            </a:lvl3pPr>
            <a:lvl4pPr marL="933134" indent="0" algn="ctr">
              <a:buNone/>
              <a:defRPr sz="1088"/>
            </a:lvl4pPr>
            <a:lvl5pPr marL="1244178" indent="0" algn="ctr">
              <a:buNone/>
              <a:defRPr sz="1088"/>
            </a:lvl5pPr>
            <a:lvl6pPr marL="1555223" indent="0" algn="ctr">
              <a:buNone/>
              <a:defRPr sz="1088"/>
            </a:lvl6pPr>
            <a:lvl7pPr marL="1866268" indent="0" algn="ctr">
              <a:buNone/>
              <a:defRPr sz="1088"/>
            </a:lvl7pPr>
            <a:lvl8pPr marL="2177312" indent="0" algn="ctr">
              <a:buNone/>
              <a:defRPr sz="1088"/>
            </a:lvl8pPr>
            <a:lvl9pPr marL="2488357" indent="0" algn="ctr">
              <a:buNone/>
              <a:defRPr sz="1088"/>
            </a:lvl9pPr>
          </a:lstStyle>
          <a:p>
            <a:r>
              <a:rPr lang="en-US" dirty="0"/>
              <a:t>Click to edit Master subtitle style</a:t>
            </a:r>
          </a:p>
        </p:txBody>
      </p:sp>
      <p:sp>
        <p:nvSpPr>
          <p:cNvPr id="10" name="Text Placeholder 4"/>
          <p:cNvSpPr>
            <a:spLocks noGrp="1"/>
          </p:cNvSpPr>
          <p:nvPr>
            <p:ph type="body" sz="quarter" idx="11"/>
          </p:nvPr>
        </p:nvSpPr>
        <p:spPr>
          <a:xfrm>
            <a:off x="2678132" y="4502899"/>
            <a:ext cx="6264275" cy="270272"/>
          </a:xfrm>
          <a:prstGeom prst="rect">
            <a:avLst/>
          </a:prstGeom>
        </p:spPr>
        <p:txBody>
          <a:bodyPr anchor="ctr"/>
          <a:lstStyle>
            <a:lvl1pPr marL="0" indent="0">
              <a:spcBef>
                <a:spcPts val="0"/>
              </a:spcBef>
              <a:buNone/>
              <a:defRPr sz="68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7682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DCE12AB-2749-482D-A25F-C754852140AA}"/>
              </a:ext>
            </a:extLst>
          </p:cNvPr>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defRPr>
            </a:lvl1pPr>
          </a:lstStyle>
          <a:p>
            <a:pPr>
              <a:defRPr/>
            </a:pPr>
            <a:endParaRPr lang="en-ZA" dirty="0"/>
          </a:p>
        </p:txBody>
      </p:sp>
      <p:sp>
        <p:nvSpPr>
          <p:cNvPr id="4" name="Footer Placeholder 3">
            <a:extLst>
              <a:ext uri="{FF2B5EF4-FFF2-40B4-BE49-F238E27FC236}">
                <a16:creationId xmlns:a16="http://schemas.microsoft.com/office/drawing/2014/main" id="{BE9FD49C-2548-4B14-9183-2F79C4A08979}"/>
              </a:ext>
            </a:extLst>
          </p:cNvPr>
          <p:cNvSpPr>
            <a:spLocks noGrp="1"/>
          </p:cNvSpPr>
          <p:nvPr>
            <p:ph type="ftr" sz="quarter" idx="11"/>
          </p:nvPr>
        </p:nvSpPr>
        <p:spPr>
          <a:xfrm>
            <a:off x="3124200" y="4767263"/>
            <a:ext cx="2895600" cy="273844"/>
          </a:xfrm>
          <a:prstGeom prst="rect">
            <a:avLst/>
          </a:prstGeom>
        </p:spPr>
        <p:txBody>
          <a:bodyPr/>
          <a:lstStyle>
            <a:lvl1pPr eaLnBrk="1" hangingPunct="1">
              <a:defRPr>
                <a:latin typeface="Arial" charset="0"/>
              </a:defRPr>
            </a:lvl1pPr>
          </a:lstStyle>
          <a:p>
            <a:pPr>
              <a:defRPr/>
            </a:pPr>
            <a:endParaRPr lang="en-ZA" dirty="0"/>
          </a:p>
        </p:txBody>
      </p:sp>
      <p:sp>
        <p:nvSpPr>
          <p:cNvPr id="5" name="Slide Number Placeholder 4">
            <a:extLst>
              <a:ext uri="{FF2B5EF4-FFF2-40B4-BE49-F238E27FC236}">
                <a16:creationId xmlns:a16="http://schemas.microsoft.com/office/drawing/2014/main" id="{4DE20046-8B2C-4D39-8351-3045CFF11146}"/>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95E2726-2BF0-4857-9760-7CD66EBD9DD2}" type="slidenum">
              <a:rPr lang="en-ZA" altLang="en-US"/>
              <a:pPr/>
              <a:t>‹#›</a:t>
            </a:fld>
            <a:endParaRPr lang="en-ZA" altLang="en-US" dirty="0"/>
          </a:p>
        </p:txBody>
      </p:sp>
    </p:spTree>
    <p:extLst>
      <p:ext uri="{BB962C8B-B14F-4D97-AF65-F5344CB8AC3E}">
        <p14:creationId xmlns:p14="http://schemas.microsoft.com/office/powerpoint/2010/main" val="197264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579866"/>
            <a:ext cx="7772400" cy="1102519"/>
          </a:xfrm>
          <a:prstGeom prst="rect">
            <a:avLst/>
          </a:prstGeom>
        </p:spPr>
        <p:txBody>
          <a:bodyPr/>
          <a:lstStyle>
            <a:lvl1pPr algn="ctr">
              <a:defRPr baseline="0"/>
            </a:lvl1pPr>
          </a:lstStyle>
          <a:p>
            <a:r>
              <a:rPr lang="en-US"/>
              <a:t>Click to edit Master title style</a:t>
            </a:r>
            <a:endParaRPr lang="en-GB" dirty="0"/>
          </a:p>
        </p:txBody>
      </p:sp>
    </p:spTree>
    <p:extLst>
      <p:ext uri="{BB962C8B-B14F-4D97-AF65-F5344CB8AC3E}">
        <p14:creationId xmlns:p14="http://schemas.microsoft.com/office/powerpoint/2010/main" val="162796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a:lstStyle/>
          <a:p>
            <a:r>
              <a:rPr lang="en-US" dirty="0"/>
              <a:t>heading</a:t>
            </a:r>
            <a:endParaRPr lang="en-GB" dirty="0"/>
          </a:p>
        </p:txBody>
      </p:sp>
      <p:sp>
        <p:nvSpPr>
          <p:cNvPr id="5" name="Text Placeholder 2"/>
          <p:cNvSpPr>
            <a:spLocks noGrp="1"/>
          </p:cNvSpPr>
          <p:nvPr>
            <p:ph idx="1"/>
          </p:nvPr>
        </p:nvSpPr>
        <p:spPr>
          <a:xfrm>
            <a:off x="457200" y="1203602"/>
            <a:ext cx="6995120" cy="3391025"/>
          </a:xfrm>
          <a:prstGeom prst="rect">
            <a:avLst/>
          </a:prstGeom>
        </p:spPr>
        <p:txBody>
          <a:bodyPr rtlCol="0">
            <a:normAutofit/>
          </a:bodyPr>
          <a:lstStyle/>
          <a:p>
            <a:pPr lvl="0"/>
            <a:r>
              <a:rPr lang="en-US" dirty="0"/>
              <a:t>Body text</a:t>
            </a:r>
            <a:endParaRPr lang="en-GB" dirty="0"/>
          </a:p>
        </p:txBody>
      </p:sp>
      <p:sp>
        <p:nvSpPr>
          <p:cNvPr id="4" name="Slide Number Placeholder 5">
            <a:extLst>
              <a:ext uri="{FF2B5EF4-FFF2-40B4-BE49-F238E27FC236}">
                <a16:creationId xmlns:a16="http://schemas.microsoft.com/office/drawing/2014/main" id="{1537DA71-65A8-4E35-8C44-696CB86DA821}"/>
              </a:ext>
            </a:extLst>
          </p:cNvPr>
          <p:cNvSpPr>
            <a:spLocks noGrp="1"/>
          </p:cNvSpPr>
          <p:nvPr>
            <p:ph type="sldNum" sz="quarter" idx="10"/>
          </p:nvPr>
        </p:nvSpPr>
        <p:spPr>
          <a:xfrm>
            <a:off x="6516688" y="195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75C044"/>
                </a:solidFill>
                <a:cs typeface="Arial" panose="020B0604020202020204" pitchFamily="34" charset="0"/>
              </a:defRPr>
            </a:lvl1pPr>
          </a:lstStyle>
          <a:p>
            <a:fld id="{A8E76376-9B89-41B5-8D59-998E6C7E3E4B}" type="slidenum">
              <a:rPr lang="en-GB" altLang="en-US"/>
              <a:pPr/>
              <a:t>‹#›</a:t>
            </a:fld>
            <a:endParaRPr lang="en-GB" altLang="en-US" dirty="0"/>
          </a:p>
        </p:txBody>
      </p:sp>
    </p:spTree>
    <p:extLst>
      <p:ext uri="{BB962C8B-B14F-4D97-AF65-F5344CB8AC3E}">
        <p14:creationId xmlns:p14="http://schemas.microsoft.com/office/powerpoint/2010/main" val="271748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a:lstStyle/>
          <a:p>
            <a:r>
              <a:rPr lang="en-US" dirty="0"/>
              <a:t>heading</a:t>
            </a:r>
            <a:endParaRPr lang="en-GB" dirty="0"/>
          </a:p>
        </p:txBody>
      </p:sp>
      <p:sp>
        <p:nvSpPr>
          <p:cNvPr id="3" name="Slide Number Placeholder 5">
            <a:extLst>
              <a:ext uri="{FF2B5EF4-FFF2-40B4-BE49-F238E27FC236}">
                <a16:creationId xmlns:a16="http://schemas.microsoft.com/office/drawing/2014/main" id="{D233DDA9-30F2-4470-B784-01E65F0B96DD}"/>
              </a:ext>
            </a:extLst>
          </p:cNvPr>
          <p:cNvSpPr>
            <a:spLocks noGrp="1"/>
          </p:cNvSpPr>
          <p:nvPr>
            <p:ph type="sldNum" sz="quarter" idx="10"/>
          </p:nvPr>
        </p:nvSpPr>
        <p:spPr>
          <a:xfrm>
            <a:off x="6516688" y="195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75C044"/>
                </a:solidFill>
                <a:cs typeface="Arial" panose="020B0604020202020204" pitchFamily="34" charset="0"/>
              </a:defRPr>
            </a:lvl1pPr>
          </a:lstStyle>
          <a:p>
            <a:fld id="{DA96490E-CF1B-41F5-9B4D-C17B7566DAE6}" type="slidenum">
              <a:rPr lang="en-GB" altLang="en-US"/>
              <a:pPr/>
              <a:t>‹#›</a:t>
            </a:fld>
            <a:endParaRPr lang="en-GB" altLang="en-US" dirty="0"/>
          </a:p>
        </p:txBody>
      </p:sp>
    </p:spTree>
    <p:extLst>
      <p:ext uri="{BB962C8B-B14F-4D97-AF65-F5344CB8AC3E}">
        <p14:creationId xmlns:p14="http://schemas.microsoft.com/office/powerpoint/2010/main" val="23811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163884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6"/>
            <a:ext cx="6995120" cy="4255121"/>
          </a:xfrm>
          <a:prstGeom prst="rect">
            <a:avLst/>
          </a:prstGeom>
        </p:spPr>
        <p:txBody>
          <a:bodyPr rtlCol="0">
            <a:normAutofit/>
          </a:bodyPr>
          <a:lstStyle/>
          <a:p>
            <a:pPr lvl="0"/>
            <a:r>
              <a:rPr lang="en-US" dirty="0"/>
              <a:t>Body text</a:t>
            </a:r>
            <a:endParaRPr lang="en-GB" dirty="0"/>
          </a:p>
        </p:txBody>
      </p:sp>
      <p:sp>
        <p:nvSpPr>
          <p:cNvPr id="3" name="Slide Number Placeholder 5">
            <a:extLst>
              <a:ext uri="{FF2B5EF4-FFF2-40B4-BE49-F238E27FC236}">
                <a16:creationId xmlns:a16="http://schemas.microsoft.com/office/drawing/2014/main" id="{47DD4BC1-D819-4DCE-8A6C-988F50448151}"/>
              </a:ext>
            </a:extLst>
          </p:cNvPr>
          <p:cNvSpPr>
            <a:spLocks noGrp="1"/>
          </p:cNvSpPr>
          <p:nvPr>
            <p:ph type="sldNum" sz="quarter" idx="10"/>
          </p:nvPr>
        </p:nvSpPr>
        <p:spPr>
          <a:xfrm>
            <a:off x="7885114" y="195263"/>
            <a:ext cx="765175"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75C044"/>
                </a:solidFill>
                <a:cs typeface="Arial" panose="020B0604020202020204" pitchFamily="34" charset="0"/>
              </a:defRPr>
            </a:lvl1pPr>
          </a:lstStyle>
          <a:p>
            <a:fld id="{4B33EB50-6234-484E-B368-EE0702C80CAB}" type="slidenum">
              <a:rPr lang="en-GB" altLang="en-US"/>
              <a:pPr/>
              <a:t>‹#›</a:t>
            </a:fld>
            <a:endParaRPr lang="en-GB" altLang="en-US" dirty="0"/>
          </a:p>
        </p:txBody>
      </p:sp>
    </p:spTree>
    <p:extLst>
      <p:ext uri="{BB962C8B-B14F-4D97-AF65-F5344CB8AC3E}">
        <p14:creationId xmlns:p14="http://schemas.microsoft.com/office/powerpoint/2010/main" val="2929092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6222BBB1-339E-4062-993C-C82943E03FAD}"/>
              </a:ext>
            </a:extLst>
          </p:cNvPr>
          <p:cNvGraphicFramePr>
            <a:graphicFrameLocks noChangeAspect="1"/>
          </p:cNvGraphicFramePr>
          <p:nvPr userDrawn="1">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6" name="Object 6" hidden="1">
                        <a:extLst>
                          <a:ext uri="{FF2B5EF4-FFF2-40B4-BE49-F238E27FC236}">
                            <a16:creationId xmlns:a16="http://schemas.microsoft.com/office/drawing/2014/main" id="{6222BBB1-339E-4062-993C-C82943E03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8"/>
          <p:cNvSpPr>
            <a:spLocks noGrp="1"/>
          </p:cNvSpPr>
          <p:nvPr>
            <p:ph type="body" sz="quarter" idx="13"/>
          </p:nvPr>
        </p:nvSpPr>
        <p:spPr>
          <a:xfrm>
            <a:off x="195840" y="633527"/>
            <a:ext cx="8751572" cy="378000"/>
          </a:xfrm>
          <a:prstGeom prst="rect">
            <a:avLst/>
          </a:prstGeom>
        </p:spPr>
        <p:txBody>
          <a:bodyPr lIns="36000" tIns="36000" rIns="36000" bIns="36000">
            <a:noAutofit/>
          </a:bodyPr>
          <a:lstStyle>
            <a:lvl1pPr marL="0" indent="0">
              <a:buNone/>
              <a:defRPr sz="1200" b="0">
                <a:solidFill>
                  <a:srgbClr val="575757"/>
                </a:solidFill>
              </a:defRPr>
            </a:lvl1pPr>
          </a:lstStyle>
          <a:p>
            <a:pPr lvl="0"/>
            <a:r>
              <a:rPr lang="en-US"/>
              <a:t>Click to edit Master text styles</a:t>
            </a:r>
          </a:p>
        </p:txBody>
      </p:sp>
      <p:sp>
        <p:nvSpPr>
          <p:cNvPr id="16" name="Title Placeholder 1"/>
          <p:cNvSpPr>
            <a:spLocks noGrp="1"/>
          </p:cNvSpPr>
          <p:nvPr>
            <p:ph type="title"/>
          </p:nvPr>
        </p:nvSpPr>
        <p:spPr>
          <a:xfrm>
            <a:off x="195840" y="86917"/>
            <a:ext cx="8751572" cy="335757"/>
          </a:xfrm>
          <a:prstGeom prst="rect">
            <a:avLst/>
          </a:prstGeom>
        </p:spPr>
        <p:txBody>
          <a:bodyPr lIns="36000" tIns="36000" rIns="36000" bIns="36000" anchor="t">
            <a:noAutofit/>
          </a:bodyPr>
          <a:lstStyle>
            <a:lvl1pPr>
              <a:defRPr/>
            </a:lvl1pPr>
          </a:lstStyle>
          <a:p>
            <a:r>
              <a:rPr lang="en-US"/>
              <a:t>Click to edit Master title style</a:t>
            </a:r>
            <a:endParaRPr lang="en-US" dirty="0"/>
          </a:p>
        </p:txBody>
      </p:sp>
      <p:sp>
        <p:nvSpPr>
          <p:cNvPr id="5" name="Text Placeholder 7"/>
          <p:cNvSpPr>
            <a:spLocks noGrp="1"/>
          </p:cNvSpPr>
          <p:nvPr>
            <p:ph type="body" sz="quarter" idx="23"/>
          </p:nvPr>
        </p:nvSpPr>
        <p:spPr>
          <a:xfrm>
            <a:off x="1255649" y="4739947"/>
            <a:ext cx="7673953" cy="208292"/>
          </a:xfrm>
        </p:spPr>
        <p:txBody>
          <a:bodyPr lIns="36000" tIns="36000" rIns="36000" bIns="36000">
            <a:normAutofit/>
          </a:bodyPr>
          <a:lstStyle>
            <a:lvl1pPr>
              <a:spcAft>
                <a:spcPts val="0"/>
              </a:spcAft>
              <a:defRPr sz="600" b="1">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6107769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765806F-FA46-4EF9-919E-496257A217E9}"/>
              </a:ext>
            </a:extLst>
          </p:cNvPr>
          <p:cNvSpPr>
            <a:spLocks noGrp="1"/>
          </p:cNvSpPr>
          <p:nvPr>
            <p:ph type="dt" sz="half" idx="10"/>
          </p:nvPr>
        </p:nvSpPr>
        <p:spPr>
          <a:xfrm>
            <a:off x="457200" y="4767263"/>
            <a:ext cx="2133600" cy="273844"/>
          </a:xfrm>
          <a:prstGeom prst="rect">
            <a:avLst/>
          </a:prstGeom>
        </p:spPr>
        <p:txBody>
          <a:bodyPr/>
          <a:lstStyle>
            <a:lvl1pPr eaLnBrk="1" hangingPunct="1">
              <a:defRPr>
                <a:latin typeface="Arial" charset="0"/>
              </a:defRPr>
            </a:lvl1pPr>
          </a:lstStyle>
          <a:p>
            <a:pPr>
              <a:defRPr/>
            </a:pPr>
            <a:endParaRPr lang="en-ZA" dirty="0"/>
          </a:p>
        </p:txBody>
      </p:sp>
      <p:sp>
        <p:nvSpPr>
          <p:cNvPr id="4" name="Footer Placeholder 3">
            <a:extLst>
              <a:ext uri="{FF2B5EF4-FFF2-40B4-BE49-F238E27FC236}">
                <a16:creationId xmlns:a16="http://schemas.microsoft.com/office/drawing/2014/main" id="{1DCB3DA7-82A6-4F1A-AB11-9855B6A32B45}"/>
              </a:ext>
            </a:extLst>
          </p:cNvPr>
          <p:cNvSpPr>
            <a:spLocks noGrp="1"/>
          </p:cNvSpPr>
          <p:nvPr>
            <p:ph type="ftr" sz="quarter" idx="11"/>
          </p:nvPr>
        </p:nvSpPr>
        <p:spPr>
          <a:xfrm>
            <a:off x="3124200" y="4767263"/>
            <a:ext cx="2895600" cy="273844"/>
          </a:xfrm>
          <a:prstGeom prst="rect">
            <a:avLst/>
          </a:prstGeom>
        </p:spPr>
        <p:txBody>
          <a:bodyPr/>
          <a:lstStyle>
            <a:lvl1pPr eaLnBrk="1" hangingPunct="1">
              <a:defRPr>
                <a:latin typeface="Arial" charset="0"/>
              </a:defRPr>
            </a:lvl1pPr>
          </a:lstStyle>
          <a:p>
            <a:pPr>
              <a:defRPr/>
            </a:pPr>
            <a:endParaRPr lang="en-ZA" dirty="0"/>
          </a:p>
        </p:txBody>
      </p:sp>
      <p:sp>
        <p:nvSpPr>
          <p:cNvPr id="5" name="Slide Number Placeholder 4">
            <a:extLst>
              <a:ext uri="{FF2B5EF4-FFF2-40B4-BE49-F238E27FC236}">
                <a16:creationId xmlns:a16="http://schemas.microsoft.com/office/drawing/2014/main" id="{E740B64F-BDBF-43A1-A5AB-C00ED10DCCDA}"/>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2A141C3-BAB8-47EF-8FD4-E4667D99FF9D}" type="slidenum">
              <a:rPr lang="en-ZA" altLang="en-US"/>
              <a:pPr/>
              <a:t>‹#›</a:t>
            </a:fld>
            <a:endParaRPr lang="en-ZA" altLang="en-US" dirty="0"/>
          </a:p>
        </p:txBody>
      </p:sp>
    </p:spTree>
    <p:extLst>
      <p:ext uri="{BB962C8B-B14F-4D97-AF65-F5344CB8AC3E}">
        <p14:creationId xmlns:p14="http://schemas.microsoft.com/office/powerpoint/2010/main" val="176381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61" indent="0">
              <a:buNone/>
              <a:defRPr sz="1500" b="1"/>
            </a:lvl2pPr>
            <a:lvl3pPr marL="685722" indent="0">
              <a:buNone/>
              <a:defRPr sz="1350" b="1"/>
            </a:lvl3pPr>
            <a:lvl4pPr marL="1028582" indent="0">
              <a:buNone/>
              <a:defRPr sz="1200" b="1"/>
            </a:lvl4pPr>
            <a:lvl5pPr marL="1371443" indent="0">
              <a:buNone/>
              <a:defRPr sz="1200" b="1"/>
            </a:lvl5pPr>
            <a:lvl6pPr marL="1714304" indent="0">
              <a:buNone/>
              <a:defRPr sz="1200" b="1"/>
            </a:lvl6pPr>
            <a:lvl7pPr marL="2057165" indent="0">
              <a:buNone/>
              <a:defRPr sz="1200" b="1"/>
            </a:lvl7pPr>
            <a:lvl8pPr marL="2400025" indent="0">
              <a:buNone/>
              <a:defRPr sz="1200" b="1"/>
            </a:lvl8pPr>
            <a:lvl9pPr marL="2742885"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861" indent="0">
              <a:buNone/>
              <a:defRPr sz="1500" b="1"/>
            </a:lvl2pPr>
            <a:lvl3pPr marL="685722" indent="0">
              <a:buNone/>
              <a:defRPr sz="1350" b="1"/>
            </a:lvl3pPr>
            <a:lvl4pPr marL="1028582" indent="0">
              <a:buNone/>
              <a:defRPr sz="1200" b="1"/>
            </a:lvl4pPr>
            <a:lvl5pPr marL="1371443" indent="0">
              <a:buNone/>
              <a:defRPr sz="1200" b="1"/>
            </a:lvl5pPr>
            <a:lvl6pPr marL="1714304" indent="0">
              <a:buNone/>
              <a:defRPr sz="1200" b="1"/>
            </a:lvl6pPr>
            <a:lvl7pPr marL="2057165" indent="0">
              <a:buNone/>
              <a:defRPr sz="1200" b="1"/>
            </a:lvl7pPr>
            <a:lvl8pPr marL="2400025" indent="0">
              <a:buNone/>
              <a:defRPr sz="1200" b="1"/>
            </a:lvl8pPr>
            <a:lvl9pPr marL="2742885"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AB6F0FDA-4F25-439D-8BB4-B9276F9ADBF8}"/>
              </a:ext>
            </a:extLst>
          </p:cNvPr>
          <p:cNvSpPr>
            <a:spLocks noGrp="1"/>
          </p:cNvSpPr>
          <p:nvPr>
            <p:ph type="dt" sz="half" idx="10"/>
          </p:nvPr>
        </p:nvSpPr>
        <p:spPr>
          <a:xfrm>
            <a:off x="457200" y="4767263"/>
            <a:ext cx="2133600" cy="273844"/>
          </a:xfrm>
          <a:prstGeom prst="rect">
            <a:avLst/>
          </a:prstGeom>
        </p:spPr>
        <p:txBody>
          <a:bodyPr/>
          <a:lstStyle>
            <a:lvl1pPr>
              <a:defRPr>
                <a:latin typeface="Arial" charset="0"/>
              </a:defRPr>
            </a:lvl1pPr>
          </a:lstStyle>
          <a:p>
            <a:pPr>
              <a:defRPr/>
            </a:pPr>
            <a:endParaRPr lang="en-US" dirty="0"/>
          </a:p>
        </p:txBody>
      </p:sp>
      <p:sp>
        <p:nvSpPr>
          <p:cNvPr id="8" name="Footer Placeholder 4">
            <a:extLst>
              <a:ext uri="{FF2B5EF4-FFF2-40B4-BE49-F238E27FC236}">
                <a16:creationId xmlns:a16="http://schemas.microsoft.com/office/drawing/2014/main" id="{87743F0E-DC7D-47CA-98AD-C8EE9F541B39}"/>
              </a:ext>
            </a:extLst>
          </p:cNvPr>
          <p:cNvSpPr>
            <a:spLocks noGrp="1"/>
          </p:cNvSpPr>
          <p:nvPr>
            <p:ph type="ftr" sz="quarter" idx="11"/>
          </p:nvPr>
        </p:nvSpPr>
        <p:spPr>
          <a:xfrm>
            <a:off x="3124200" y="4767263"/>
            <a:ext cx="2895600" cy="273844"/>
          </a:xfrm>
          <a:prstGeom prst="rect">
            <a:avLst/>
          </a:prstGeom>
        </p:spPr>
        <p:txBody>
          <a:bodyPr/>
          <a:lstStyle>
            <a:lvl1pPr>
              <a:defRPr>
                <a:latin typeface="Arial" charset="0"/>
              </a:defRPr>
            </a:lvl1pPr>
          </a:lstStyle>
          <a:p>
            <a:pPr>
              <a:defRPr/>
            </a:pPr>
            <a:endParaRPr lang="en-US" dirty="0"/>
          </a:p>
        </p:txBody>
      </p:sp>
      <p:sp>
        <p:nvSpPr>
          <p:cNvPr id="9" name="Slide Number Placeholder 5">
            <a:extLst>
              <a:ext uri="{FF2B5EF4-FFF2-40B4-BE49-F238E27FC236}">
                <a16:creationId xmlns:a16="http://schemas.microsoft.com/office/drawing/2014/main" id="{00A81A76-8F53-4713-AF52-92F53A476311}"/>
              </a:ext>
            </a:extLst>
          </p:cNvPr>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C4C4092E-0E5F-46F1-965E-C1296A9BA9B1}" type="slidenum">
              <a:rPr lang="en-US" altLang="en-US"/>
              <a:pPr/>
              <a:t>‹#›</a:t>
            </a:fld>
            <a:endParaRPr lang="en-US" altLang="en-US" dirty="0"/>
          </a:p>
        </p:txBody>
      </p:sp>
    </p:spTree>
    <p:extLst>
      <p:ext uri="{BB962C8B-B14F-4D97-AF65-F5344CB8AC3E}">
        <p14:creationId xmlns:p14="http://schemas.microsoft.com/office/powerpoint/2010/main" val="2773076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val="572504666"/>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5122" name="think-cell Slide" r:id="rId6" imgW="421" imgH="423" progId="TCLayout.ActiveDocument.1">
                  <p:embed/>
                </p:oleObj>
              </mc:Choice>
              <mc:Fallback>
                <p:oleObj name="think-cell Slide" r:id="rId6" imgW="421" imgH="423" progId="TCLayout.ActiveDocument.1">
                  <p:embed/>
                  <p:pic>
                    <p:nvPicPr>
                      <p:cNvPr id="4" name="Object 3" hidden="1">
                        <a:extLst>
                          <a:ext uri="{FF2B5EF4-FFF2-40B4-BE49-F238E27FC236}">
                            <a16:creationId xmlns:a16="http://schemas.microsoft.com/office/drawing/2014/main" id="{08B02CD4-8B2E-4745-ACAB-4D63EB68A0E0}"/>
                          </a:ext>
                        </a:extLst>
                      </p:cNvPr>
                      <p:cNvPicPr/>
                      <p:nvPr/>
                    </p:nvPicPr>
                    <p:blipFill>
                      <a:blip r:embed="rId7"/>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EEA46A-BCCD-4E98-81F8-191CE5F9EEF7}"/>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35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3579866"/>
            <a:ext cx="7772400" cy="1102519"/>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id="{F721158D-2408-4879-B981-81707D826398}"/>
              </a:ext>
            </a:extLst>
          </p:cNvPr>
          <p:cNvSpPr/>
          <p:nvPr userDrawn="1"/>
        </p:nvSpPr>
        <p:spPr>
          <a:xfrm>
            <a:off x="8527976" y="4948014"/>
            <a:ext cx="616024" cy="195486"/>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Tree>
    <p:extLst>
      <p:ext uri="{BB962C8B-B14F-4D97-AF65-F5344CB8AC3E}">
        <p14:creationId xmlns:p14="http://schemas.microsoft.com/office/powerpoint/2010/main" val="532727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val="3411494782"/>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6146" name="think-cell Slide" r:id="rId4" imgW="421" imgH="423" progId="TCLayout.ActiveDocument.1">
                  <p:embed/>
                </p:oleObj>
              </mc:Choice>
              <mc:Fallback>
                <p:oleObj name="think-cell Slide" r:id="rId4" imgW="421" imgH="423" progId="TCLayout.ActiveDocument.1">
                  <p:embed/>
                  <p:pic>
                    <p:nvPicPr>
                      <p:cNvPr id="3" name="Object 2" hidden="1">
                        <a:extLst>
                          <a:ext uri="{FF2B5EF4-FFF2-40B4-BE49-F238E27FC236}">
                            <a16:creationId xmlns:a16="http://schemas.microsoft.com/office/drawing/2014/main" id="{17BD68BE-AEB6-4018-B403-0062310841BD}"/>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B975E712-31A3-4D12-8917-0B61BE7E79F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id="{B3974C7D-7663-48BE-AF70-ABB502F1F905}"/>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095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val="3982176273"/>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7170"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E9FDA68D-E3FC-48D6-8A7C-83C9530EC859}"/>
                          </a:ext>
                        </a:extLst>
                      </p:cNvPr>
                      <p:cNvPicPr/>
                      <p:nvPr/>
                    </p:nvPicPr>
                    <p:blipFill>
                      <a:blip r:embed="rId5"/>
                      <a:stretch>
                        <a:fillRect/>
                      </a:stretch>
                    </p:blipFill>
                    <p:spPr>
                      <a:xfrm>
                        <a:off x="1588" y="1191"/>
                        <a:ext cx="1588" cy="1191"/>
                      </a:xfrm>
                      <a:prstGeom prst="rect">
                        <a:avLst/>
                      </a:prstGeom>
                    </p:spPr>
                  </p:pic>
                </p:oleObj>
              </mc:Fallback>
            </mc:AlternateContent>
          </a:graphicData>
        </a:graphic>
      </p:graphicFrame>
      <p:sp>
        <p:nvSpPr>
          <p:cNvPr id="8" name="Text Placeholder 2"/>
          <p:cNvSpPr>
            <a:spLocks noGrp="1"/>
          </p:cNvSpPr>
          <p:nvPr>
            <p:ph idx="1"/>
          </p:nvPr>
        </p:nvSpPr>
        <p:spPr>
          <a:xfrm>
            <a:off x="457200" y="1005576"/>
            <a:ext cx="6995120" cy="3589059"/>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sp>
        <p:nvSpPr>
          <p:cNvPr id="5" name="Line 23">
            <a:extLst>
              <a:ext uri="{FF2B5EF4-FFF2-40B4-BE49-F238E27FC236}">
                <a16:creationId xmlns:a16="http://schemas.microsoft.com/office/drawing/2014/main" id="{8A22B044-9EE8-44A6-9333-1B5091BF33B1}"/>
              </a:ext>
            </a:extLst>
          </p:cNvPr>
          <p:cNvSpPr>
            <a:spLocks noChangeShapeType="1"/>
          </p:cNvSpPr>
          <p:nvPr userDrawn="1"/>
        </p:nvSpPr>
        <p:spPr bwMode="auto">
          <a:xfrm>
            <a:off x="457201" y="303498"/>
            <a:ext cx="8458200" cy="3940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7" name="Picture 10">
            <a:extLst>
              <a:ext uri="{FF2B5EF4-FFF2-40B4-BE49-F238E27FC236}">
                <a16:creationId xmlns:a16="http://schemas.microsoft.com/office/drawing/2014/main"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D683C3BE-75F0-4065-BED2-B7A49E7419DE}"/>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val="46868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val="468065001"/>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8194"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50826" y="342900"/>
            <a:ext cx="8664575"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1547664" y="123252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id="{2721D928-5B2C-4952-BA74-FDBDF92165A6}"/>
              </a:ext>
            </a:extLst>
          </p:cNvPr>
          <p:cNvSpPr>
            <a:spLocks noGrp="1"/>
          </p:cNvSpPr>
          <p:nvPr>
            <p:ph sz="quarter" idx="15"/>
          </p:nvPr>
        </p:nvSpPr>
        <p:spPr>
          <a:xfrm>
            <a:off x="1547664" y="2103789"/>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id="{9B2A7210-1A07-4752-8F9C-036ADC99E22C}"/>
              </a:ext>
            </a:extLst>
          </p:cNvPr>
          <p:cNvSpPr>
            <a:spLocks noGrp="1"/>
          </p:cNvSpPr>
          <p:nvPr>
            <p:ph sz="quarter" idx="16"/>
          </p:nvPr>
        </p:nvSpPr>
        <p:spPr>
          <a:xfrm>
            <a:off x="1547664" y="2985887"/>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id="{D4961874-47C4-4262-BDE1-3CFFE93B01DB}"/>
              </a:ext>
            </a:extLst>
          </p:cNvPr>
          <p:cNvSpPr>
            <a:spLocks noGrp="1"/>
          </p:cNvSpPr>
          <p:nvPr>
            <p:ph sz="quarter" idx="17"/>
          </p:nvPr>
        </p:nvSpPr>
        <p:spPr>
          <a:xfrm>
            <a:off x="1547664" y="3867984"/>
            <a:ext cx="7344616" cy="799162"/>
          </a:xfrm>
          <a:solidFill>
            <a:schemeClr val="bg1">
              <a:lumMod val="20000"/>
              <a:lumOff val="80000"/>
            </a:schemeClr>
          </a:solidFill>
          <a:ln>
            <a:solidFill>
              <a:schemeClr val="tx1"/>
            </a:solidFill>
          </a:ln>
        </p:spPr>
        <p:txBody>
          <a:bodyPr lIns="630000" anchor="ctr">
            <a:normAutofit/>
          </a:bodyPr>
          <a:lstStyle>
            <a:lvl1pPr marL="128588" indent="-128588">
              <a:buFont typeface="Wingdings" panose="05000000000000000000" pitchFamily="2" charset="2"/>
              <a:buChar char="§"/>
              <a:defRPr sz="900">
                <a:latin typeface="Calibri" panose="020F0502020204030204" pitchFamily="34" charset="0"/>
                <a:cs typeface="Calibri" panose="020F0502020204030204" pitchFamily="34" charset="0"/>
              </a:defRPr>
            </a:lvl1pPr>
            <a:lvl2pPr marL="417890" indent="-160727">
              <a:buFont typeface="Wingdings" panose="05000000000000000000" pitchFamily="2" charset="2"/>
              <a:buChar char="§"/>
              <a:defRPr sz="900">
                <a:latin typeface="Calibri" panose="020F0502020204030204" pitchFamily="34" charset="0"/>
                <a:cs typeface="Calibri" panose="020F0502020204030204" pitchFamily="34" charset="0"/>
              </a:defRPr>
            </a:lvl2pPr>
            <a:lvl3pPr marL="642907" indent="-128582">
              <a:buFont typeface="Wingdings" panose="05000000000000000000" pitchFamily="2" charset="2"/>
              <a:buChar char="§"/>
              <a:defRPr sz="900">
                <a:latin typeface="Calibri" panose="020F0502020204030204" pitchFamily="34" charset="0"/>
                <a:cs typeface="Calibri" panose="020F0502020204030204" pitchFamily="34" charset="0"/>
              </a:defRPr>
            </a:lvl3pPr>
            <a:lvl4pPr marL="900068" indent="-128582">
              <a:buFont typeface="Wingdings" panose="05000000000000000000" pitchFamily="2" charset="2"/>
              <a:buChar char="§"/>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51720" y="2103788"/>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251720" y="2985887"/>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251720" y="3867984"/>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251720" y="1221690"/>
            <a:ext cx="180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val="1854887192"/>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val="1420976778"/>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9218"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73052" y="342900"/>
            <a:ext cx="8642349"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id="{4768F375-876D-42EB-BA1F-1B9A96CC4827}"/>
              </a:ext>
            </a:extLst>
          </p:cNvPr>
          <p:cNvSpPr>
            <a:spLocks noGrp="1"/>
          </p:cNvSpPr>
          <p:nvPr>
            <p:ph sz="quarter" idx="11"/>
          </p:nvPr>
        </p:nvSpPr>
        <p:spPr>
          <a:xfrm>
            <a:off x="395536"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2373789"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4460042"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6546296" y="1221690"/>
            <a:ext cx="2268000" cy="810000"/>
          </a:xfrm>
          <a:prstGeom prst="chevron">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395536" y="1221690"/>
            <a:ext cx="2160000" cy="810000"/>
          </a:xfrm>
          <a:prstGeom prst="homePlate">
            <a:avLst/>
          </a:prstGeom>
          <a:solidFill>
            <a:srgbClr val="77B53C"/>
          </a:solidFill>
          <a:ln>
            <a:solidFill>
              <a:schemeClr val="tx1"/>
            </a:solidFill>
          </a:ln>
        </p:spPr>
        <p:txBody>
          <a:bodyPr anchor="ctr">
            <a:noAutofit/>
          </a:bodyPr>
          <a:lstStyle>
            <a:lvl1pPr algn="ctr">
              <a:defRPr sz="105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id="{0A804F51-FFDB-4062-9EE1-1C5F02A92665}"/>
              </a:ext>
            </a:extLst>
          </p:cNvPr>
          <p:cNvSpPr>
            <a:spLocks noGrp="1"/>
          </p:cNvSpPr>
          <p:nvPr>
            <p:ph sz="quarter" idx="18"/>
          </p:nvPr>
        </p:nvSpPr>
        <p:spPr>
          <a:xfrm>
            <a:off x="2373789"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id="{087864BF-95F2-4640-9AA8-BF942F793409}"/>
              </a:ext>
            </a:extLst>
          </p:cNvPr>
          <p:cNvSpPr>
            <a:spLocks noGrp="1"/>
          </p:cNvSpPr>
          <p:nvPr>
            <p:ph sz="quarter" idx="19"/>
          </p:nvPr>
        </p:nvSpPr>
        <p:spPr>
          <a:xfrm>
            <a:off x="4460042" y="2160213"/>
            <a:ext cx="1872208" cy="1653675"/>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900" smtClean="0">
                <a:latin typeface="Calibri" panose="020F0502020204030204" pitchFamily="34" charset="0"/>
                <a:cs typeface="Calibri" panose="020F0502020204030204" pitchFamily="34" charset="0"/>
              </a:defRPr>
            </a:lvl2pPr>
            <a:lvl3pPr>
              <a:defRPr lang="en-US" sz="900" smtClean="0">
                <a:latin typeface="Calibri" panose="020F0502020204030204" pitchFamily="34" charset="0"/>
                <a:cs typeface="Calibri" panose="020F0502020204030204" pitchFamily="34" charset="0"/>
              </a:defRPr>
            </a:lvl3pPr>
            <a:lvl4pPr>
              <a:defRPr lang="en-US" sz="900" smtClean="0">
                <a:latin typeface="Calibri" panose="020F0502020204030204" pitchFamily="34" charset="0"/>
                <a:cs typeface="Calibri" panose="020F0502020204030204" pitchFamily="34" charset="0"/>
              </a:defRPr>
            </a:lvl4pPr>
            <a:lvl5pPr>
              <a:defRPr lang="en-ZA" sz="9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id="{2A70A688-5556-4B8D-8E9F-5CD5C0079D4E}"/>
              </a:ext>
            </a:extLst>
          </p:cNvPr>
          <p:cNvSpPr>
            <a:spLocks noGrp="1"/>
          </p:cNvSpPr>
          <p:nvPr>
            <p:ph sz="quarter" idx="20"/>
          </p:nvPr>
        </p:nvSpPr>
        <p:spPr>
          <a:xfrm>
            <a:off x="6546296" y="2160213"/>
            <a:ext cx="1872208" cy="1653675"/>
          </a:xfrm>
          <a:noFill/>
          <a:ln>
            <a:solidFill>
              <a:schemeClr val="tx1"/>
            </a:solidFill>
          </a:ln>
        </p:spPr>
        <p:txBody>
          <a:bodyPr lIns="90000" anchor="t">
            <a:normAutofit/>
          </a:bodyPr>
          <a:lstStyle>
            <a:lvl1pPr marL="0" indent="0" algn="ctr">
              <a:buFont typeface="Wingdings" panose="05000000000000000000" pitchFamily="2" charset="2"/>
              <a:buNone/>
              <a:defRPr sz="900">
                <a:latin typeface="Calibri" panose="020F0502020204030204" pitchFamily="34" charset="0"/>
                <a:cs typeface="Calibri" panose="020F0502020204030204" pitchFamily="34" charset="0"/>
              </a:defRPr>
            </a:lvl1pPr>
            <a:lvl2pPr marL="257162" indent="0">
              <a:buFont typeface="Wingdings" panose="05000000000000000000" pitchFamily="2" charset="2"/>
              <a:buNone/>
              <a:defRPr sz="900">
                <a:latin typeface="Calibri" panose="020F0502020204030204" pitchFamily="34" charset="0"/>
                <a:cs typeface="Calibri" panose="020F0502020204030204" pitchFamily="34" charset="0"/>
              </a:defRPr>
            </a:lvl2pPr>
            <a:lvl3pPr marL="514325" indent="0">
              <a:buFont typeface="Wingdings" panose="05000000000000000000" pitchFamily="2" charset="2"/>
              <a:buNone/>
              <a:defRPr sz="900">
                <a:latin typeface="Calibri" panose="020F0502020204030204" pitchFamily="34" charset="0"/>
                <a:cs typeface="Calibri" panose="020F0502020204030204" pitchFamily="34" charset="0"/>
              </a:defRPr>
            </a:lvl3pPr>
            <a:lvl4pPr marL="771487" indent="0">
              <a:buFont typeface="Wingdings" panose="05000000000000000000" pitchFamily="2" charset="2"/>
              <a:buNone/>
              <a:defRPr sz="900">
                <a:latin typeface="Calibri" panose="020F0502020204030204" pitchFamily="34" charset="0"/>
                <a:cs typeface="Calibri" panose="020F0502020204030204" pitchFamily="34" charset="0"/>
              </a:defRPr>
            </a:lvl4pPr>
            <a:lvl5pPr marL="1157230" indent="-128582">
              <a:buFont typeface="Wingdings" panose="05000000000000000000" pitchFamily="2" charset="2"/>
              <a:buChar char="§"/>
              <a:defRPr sz="9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id="{FA916A64-14F8-4EB3-A7E5-40994AC8B0FA}"/>
              </a:ext>
            </a:extLst>
          </p:cNvPr>
          <p:cNvSpPr>
            <a:spLocks noGrp="1"/>
          </p:cNvSpPr>
          <p:nvPr>
            <p:ph type="body" sz="quarter" idx="21"/>
          </p:nvPr>
        </p:nvSpPr>
        <p:spPr>
          <a:xfrm>
            <a:off x="250826" y="4245769"/>
            <a:ext cx="8664575" cy="378619"/>
          </a:xfrm>
          <a:solidFill>
            <a:schemeClr val="bg1"/>
          </a:solidFill>
        </p:spPr>
        <p:txBody>
          <a:bodyPr anchor="ctr">
            <a:noAutofit/>
          </a:bodyPr>
          <a:lstStyle>
            <a:lvl1pPr algn="ctr">
              <a:defRPr sz="105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val="777926200"/>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val="4164567916"/>
              </p:ext>
            </p:extLst>
          </p:nvPr>
        </p:nvGraphicFramePr>
        <p:xfrm>
          <a:off x="1588" y="1191"/>
          <a:ext cx="1588" cy="1191"/>
        </p:xfrm>
        <a:graphic>
          <a:graphicData uri="http://schemas.openxmlformats.org/presentationml/2006/ole">
            <mc:AlternateContent xmlns:mc="http://schemas.openxmlformats.org/markup-compatibility/2006">
              <mc:Choice xmlns:v="urn:schemas-microsoft-com:vml" Requires="v">
                <p:oleObj spid="_x0000_s10242"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1E56CF14-C1E4-4B39-AA1E-5C6A1125D549}"/>
                          </a:ext>
                        </a:extLst>
                      </p:cNvPr>
                      <p:cNvPicPr/>
                      <p:nvPr/>
                    </p:nvPicPr>
                    <p:blipFill>
                      <a:blip r:embed="rId6"/>
                      <a:stretch>
                        <a:fillRect/>
                      </a:stretch>
                    </p:blipFill>
                    <p:spPr>
                      <a:xfrm>
                        <a:off x="1588" y="1191"/>
                        <a:ext cx="1588"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B2E1215-00D3-4398-B5C1-DB602AD515A0}"/>
              </a:ext>
            </a:extLst>
          </p:cNvPr>
          <p:cNvSpPr/>
          <p:nvPr userDrawn="1">
            <p:custDataLst>
              <p:tags r:id="rId3"/>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67417FAB-4B3D-4931-8561-14D9C102A810}"/>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6" name="Line 23">
            <a:extLst>
              <a:ext uri="{FF2B5EF4-FFF2-40B4-BE49-F238E27FC236}">
                <a16:creationId xmlns:a16="http://schemas.microsoft.com/office/drawing/2014/main" id="{2E671133-4457-48B2-AF37-1820EE7A8AB8}"/>
              </a:ext>
            </a:extLst>
          </p:cNvPr>
          <p:cNvSpPr>
            <a:spLocks noChangeShapeType="1"/>
          </p:cNvSpPr>
          <p:nvPr userDrawn="1"/>
        </p:nvSpPr>
        <p:spPr bwMode="auto">
          <a:xfrm flipV="1">
            <a:off x="273051" y="342900"/>
            <a:ext cx="8642350" cy="14604"/>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05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id="{2A59ACC7-C8F6-4930-8308-66139601643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156575" y="59532"/>
            <a:ext cx="73660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F71341D3-F42B-47B3-81B3-B6B1B7D1A6EF}"/>
              </a:ext>
            </a:extLst>
          </p:cNvPr>
          <p:cNvSpPr>
            <a:spLocks noGrp="1"/>
          </p:cNvSpPr>
          <p:nvPr>
            <p:ph type="title" hasCustomPrompt="1"/>
          </p:nvPr>
        </p:nvSpPr>
        <p:spPr>
          <a:xfrm>
            <a:off x="250825" y="519522"/>
            <a:ext cx="8642350" cy="378042"/>
          </a:xfrm>
          <a:prstGeom prst="rect">
            <a:avLst/>
          </a:prstGeom>
        </p:spPr>
        <p:txBody>
          <a:bodyPr>
            <a:normAutofit/>
          </a:bodyPr>
          <a:lstStyle>
            <a:lvl1pPr>
              <a:defRPr sz="15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id="{9D2EACDA-9009-4A06-ABCD-FCD6FA106F40}"/>
              </a:ext>
            </a:extLst>
          </p:cNvPr>
          <p:cNvSpPr>
            <a:spLocks noGrp="1"/>
          </p:cNvSpPr>
          <p:nvPr>
            <p:ph type="body" sz="quarter" idx="12"/>
          </p:nvPr>
        </p:nvSpPr>
        <p:spPr>
          <a:xfrm>
            <a:off x="899692" y="2103788"/>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id="{FA5284A8-2113-4DB9-B7B2-36056E96EF07}"/>
              </a:ext>
            </a:extLst>
          </p:cNvPr>
          <p:cNvSpPr>
            <a:spLocks noGrp="1"/>
          </p:cNvSpPr>
          <p:nvPr>
            <p:ph type="body" sz="quarter" idx="13"/>
          </p:nvPr>
        </p:nvSpPr>
        <p:spPr>
          <a:xfrm>
            <a:off x="899692" y="298588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id="{CC70CF3F-588C-4231-AEB5-00FAAFD3F8DE}"/>
              </a:ext>
            </a:extLst>
          </p:cNvPr>
          <p:cNvSpPr>
            <a:spLocks noGrp="1"/>
          </p:cNvSpPr>
          <p:nvPr>
            <p:ph type="body" sz="quarter" idx="14"/>
          </p:nvPr>
        </p:nvSpPr>
        <p:spPr>
          <a:xfrm>
            <a:off x="899692" y="3854973"/>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id="{FA8FD02F-EA55-454A-AB27-C258E8D6EB0B}"/>
              </a:ext>
            </a:extLst>
          </p:cNvPr>
          <p:cNvSpPr>
            <a:spLocks noGrp="1"/>
          </p:cNvSpPr>
          <p:nvPr>
            <p:ph type="body" sz="quarter" idx="10"/>
          </p:nvPr>
        </p:nvSpPr>
        <p:spPr>
          <a:xfrm>
            <a:off x="899692" y="1342147"/>
            <a:ext cx="7344616" cy="485964"/>
          </a:xfrm>
          <a:prstGeom prst="roundRect">
            <a:avLst/>
          </a:prstGeom>
          <a:solidFill>
            <a:schemeClr val="accent1">
              <a:lumMod val="75000"/>
            </a:schemeClr>
          </a:solidFill>
          <a:ln>
            <a:solidFill>
              <a:schemeClr val="tx1"/>
            </a:solidFill>
          </a:ln>
        </p:spPr>
        <p:txBody>
          <a:bodyPr anchor="ctr">
            <a:noAutofit/>
          </a:bodyPr>
          <a:lstStyle>
            <a:lvl1pPr algn="ctr">
              <a:defRPr sz="1200" b="1">
                <a:latin typeface="Calibri" panose="020F0502020204030204" pitchFamily="34" charset="0"/>
                <a:cs typeface="Calibri" panose="020F0502020204030204" pitchFamily="34" charset="0"/>
              </a:defRPr>
            </a:lvl1pPr>
            <a:lvl2pPr algn="ctr">
              <a:defRPr sz="1050" b="1">
                <a:latin typeface="Calibri" panose="020F0502020204030204" pitchFamily="34" charset="0"/>
                <a:cs typeface="Calibri" panose="020F0502020204030204" pitchFamily="34" charset="0"/>
              </a:defRPr>
            </a:lvl2pPr>
            <a:lvl3pPr algn="ctr">
              <a:defRPr sz="1050" b="1">
                <a:latin typeface="Calibri" panose="020F0502020204030204" pitchFamily="34" charset="0"/>
                <a:cs typeface="Calibri" panose="020F0502020204030204" pitchFamily="34" charset="0"/>
              </a:defRPr>
            </a:lvl3pPr>
            <a:lvl4pPr algn="ctr">
              <a:defRPr sz="1050" b="1">
                <a:latin typeface="Calibri" panose="020F0502020204030204" pitchFamily="34" charset="0"/>
                <a:cs typeface="Calibri" panose="020F0502020204030204" pitchFamily="34" charset="0"/>
              </a:defRPr>
            </a:lvl4pPr>
            <a:lvl5pPr algn="ctr">
              <a:defRPr sz="105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val="1551007288"/>
      </p:ext>
    </p:extLst>
  </p:cSld>
  <p:clrMapOvr>
    <a:masterClrMapping/>
  </p:clrMapOvr>
  <p:extLst>
    <p:ext uri="{DCECCB84-F9BA-43D5-87BE-67443E8EF086}">
      <p15:sldGuideLst xmlns:p15="http://schemas.microsoft.com/office/powerpoint/2012/main">
        <p15:guide id="1" orient="horz" pos="436">
          <p15:clr>
            <a:srgbClr val="FBAE40"/>
          </p15:clr>
        </p15:guide>
        <p15:guide id="2" pos="5602">
          <p15:clr>
            <a:srgbClr val="FBAE40"/>
          </p15:clr>
        </p15:guide>
        <p15:guide id="3" pos="1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928041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7912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a:t>Body text</a:t>
            </a:r>
            <a:endParaRPr lang="en-GB" dirty="0"/>
          </a:p>
        </p:txBody>
      </p:sp>
    </p:spTree>
    <p:extLst>
      <p:ext uri="{BB962C8B-B14F-4D97-AF65-F5344CB8AC3E}">
        <p14:creationId xmlns:p14="http://schemas.microsoft.com/office/powerpoint/2010/main" val="152642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71275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5576" y="3579862"/>
            <a:ext cx="7772400" cy="1102519"/>
          </a:xfrm>
          <a:prstGeom prst="rect">
            <a:avLst/>
          </a:prstGeom>
        </p:spPr>
        <p:txBody>
          <a:bodyPr/>
          <a:lstStyle>
            <a:lvl1pPr algn="ctr">
              <a:defRPr baseline="0"/>
            </a:lvl1pPr>
          </a:lstStyle>
          <a:p>
            <a:r>
              <a:rPr lang="en-US" dirty="0"/>
              <a:t>Title of presentation</a:t>
            </a:r>
            <a:endParaRPr lang="en-GB" dirty="0"/>
          </a:p>
        </p:txBody>
      </p:sp>
    </p:spTree>
    <p:extLst>
      <p:ext uri="{BB962C8B-B14F-4D97-AF65-F5344CB8AC3E}">
        <p14:creationId xmlns:p14="http://schemas.microsoft.com/office/powerpoint/2010/main" val="158164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203780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8" name="Text Placeholder 2"/>
          <p:cNvSpPr>
            <a:spLocks noGrp="1"/>
          </p:cNvSpPr>
          <p:nvPr>
            <p:ph idx="1"/>
          </p:nvPr>
        </p:nvSpPr>
        <p:spPr>
          <a:xfrm>
            <a:off x="457200" y="339502"/>
            <a:ext cx="6995120" cy="4255121"/>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a:spLocks noGrp="1"/>
          </p:cNvSpPr>
          <p:nvPr>
            <p:ph type="sldNum" sz="quarter" idx="4"/>
          </p:nvPr>
        </p:nvSpPr>
        <p:spPr>
          <a:xfrm>
            <a:off x="7884368" y="195486"/>
            <a:ext cx="765448"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158596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9" name="Slide Number Placeholder 5"/>
          <p:cNvSpPr>
            <a:spLocks noGrp="1"/>
          </p:cNvSpPr>
          <p:nvPr>
            <p:ph type="sldNum" sz="quarter" idx="4"/>
          </p:nvPr>
        </p:nvSpPr>
        <p:spPr>
          <a:xfrm>
            <a:off x="6516216" y="195486"/>
            <a:ext cx="2133600" cy="273844"/>
          </a:xfrm>
          <a:prstGeom prst="rect">
            <a:avLst/>
          </a:prstGeom>
        </p:spPr>
        <p:txBody>
          <a:bodyPr vert="horz" lIns="91440" tIns="45720" rIns="91440" bIns="45720" rtlCol="0" anchor="ctr"/>
          <a:lstStyle>
            <a:lvl1pPr algn="r">
              <a:defRPr sz="900">
                <a:solidFill>
                  <a:schemeClr val="bg2"/>
                </a:solidFill>
                <a:latin typeface="Arial" panose="020B0604020202020204" pitchFamily="34" charset="0"/>
                <a:cs typeface="Arial" panose="020B0604020202020204" pitchFamily="34" charset="0"/>
              </a:defRPr>
            </a:lvl1pPr>
          </a:lstStyle>
          <a:p>
            <a:fld id="{B968407B-6BC4-4060-AA7E-47814C7A9BBB}" type="slidenum">
              <a:rPr lang="en-GB" smtClean="0"/>
              <a:pPr/>
              <a:t>‹#›</a:t>
            </a:fld>
            <a:endParaRPr lang="en-GB" dirty="0"/>
          </a:p>
        </p:txBody>
      </p:sp>
      <p:sp>
        <p:nvSpPr>
          <p:cNvPr id="5" name="Text Placeholder 2"/>
          <p:cNvSpPr>
            <a:spLocks noGrp="1"/>
          </p:cNvSpPr>
          <p:nvPr>
            <p:ph idx="1"/>
          </p:nvPr>
        </p:nvSpPr>
        <p:spPr>
          <a:xfrm>
            <a:off x="457200" y="1203598"/>
            <a:ext cx="6995120" cy="3391025"/>
          </a:xfrm>
          <a:prstGeom prst="rect">
            <a:avLst/>
          </a:prstGeom>
        </p:spPr>
        <p:txBody>
          <a:bodyPr vert="horz" lIns="91440" tIns="45720" rIns="91440" bIns="45720" rtlCol="0">
            <a:normAutofit/>
          </a:bodyPr>
          <a:lstStyle/>
          <a:p>
            <a:pPr lvl="0"/>
            <a:r>
              <a:rPr lang="en-US" dirty="0"/>
              <a:t>Body text</a:t>
            </a:r>
            <a:endParaRPr lang="en-GB" dirty="0"/>
          </a:p>
        </p:txBody>
      </p:sp>
    </p:spTree>
    <p:extLst>
      <p:ext uri="{BB962C8B-B14F-4D97-AF65-F5344CB8AC3E}">
        <p14:creationId xmlns:p14="http://schemas.microsoft.com/office/powerpoint/2010/main" val="489187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5.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oleObject" Target="../embeddings/oleObject4.bin"/><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jpg"/><Relationship Id="rId5" Type="http://schemas.openxmlformats.org/officeDocument/2006/relationships/slideLayout" Target="../slideLayouts/slideLayout28.xml"/><Relationship Id="rId10" Type="http://schemas.openxmlformats.org/officeDocument/2006/relationships/tags" Target="../tags/tag4.xml"/><Relationship Id="rId4" Type="http://schemas.openxmlformats.org/officeDocument/2006/relationships/slideLayout" Target="../slideLayouts/slideLayout27.xml"/><Relationship Id="rId9"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pPr/>
              <a:t>‹#›</a:t>
            </a:fld>
            <a:endParaRPr lang="en-GB" dirty="0"/>
          </a:p>
        </p:txBody>
      </p:sp>
    </p:spTree>
    <p:extLst>
      <p:ext uri="{BB962C8B-B14F-4D97-AF65-F5344CB8AC3E}">
        <p14:creationId xmlns:p14="http://schemas.microsoft.com/office/powerpoint/2010/main" val="205838784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80" r:id="rId4"/>
    <p:sldLayoutId id="2147483720" r:id="rId5"/>
  </p:sldLayoutIdLst>
  <p:hf hdr="0" ft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05979"/>
            <a:ext cx="5987008" cy="857250"/>
          </a:xfrm>
          <a:prstGeom prst="rect">
            <a:avLst/>
          </a:prstGeom>
        </p:spPr>
        <p:txBody>
          <a:bodyPr vert="horz" lIns="91440" tIns="45720" rIns="91440" bIns="45720" rtlCol="0" anchor="ctr">
            <a:normAutofit/>
          </a:bodyPr>
          <a:lstStyle/>
          <a:p>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9" name="Slide Number Placeholder 5"/>
          <p:cNvSpPr txBox="1">
            <a:spLocks/>
          </p:cNvSpPr>
          <p:nvPr userDrawn="1"/>
        </p:nvSpPr>
        <p:spPr>
          <a:xfrm>
            <a:off x="6516216" y="195486"/>
            <a:ext cx="2133600" cy="2738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68407B-6BC4-4060-AA7E-47814C7A9BBB}" type="slidenum">
              <a:rPr lang="en-GB" smtClean="0">
                <a:solidFill>
                  <a:srgbClr val="75C044"/>
                </a:solidFill>
              </a:rPr>
              <a:pPr/>
              <a:t>‹#›</a:t>
            </a:fld>
            <a:endParaRPr lang="en-GB" dirty="0">
              <a:solidFill>
                <a:srgbClr val="75C044"/>
              </a:solidFill>
            </a:endParaRPr>
          </a:p>
        </p:txBody>
      </p:sp>
    </p:spTree>
    <p:extLst>
      <p:ext uri="{BB962C8B-B14F-4D97-AF65-F5344CB8AC3E}">
        <p14:creationId xmlns:p14="http://schemas.microsoft.com/office/powerpoint/2010/main" val="8724710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9" r:id="rId4"/>
    <p:sldLayoutId id="2147483737" r:id="rId5"/>
  </p:sldLayoutIdLst>
  <p:hf hdr="0" ftr="0" dt="0"/>
  <p:txStyles>
    <p:titleStyle>
      <a:lvl1pPr algn="l" defTabSz="914400" rtl="0" eaLnBrk="1" latinLnBrk="0" hangingPunct="1">
        <a:spcBef>
          <a:spcPct val="0"/>
        </a:spcBef>
        <a:buNone/>
        <a:defRPr sz="2400" b="1" i="0" kern="1200" cap="all"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600" kern="1200" baseline="0">
          <a:solidFill>
            <a:schemeClr val="bg1">
              <a:lumMod val="50000"/>
            </a:schemeClr>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99B1947-C49A-43FD-ABF6-0168DD077D1A}"/>
              </a:ext>
            </a:extLst>
          </p:cNvPr>
          <p:cNvSpPr>
            <a:spLocks noGrp="1"/>
          </p:cNvSpPr>
          <p:nvPr>
            <p:ph type="title"/>
          </p:nvPr>
        </p:nvSpPr>
        <p:spPr>
          <a:xfrm>
            <a:off x="457201" y="205979"/>
            <a:ext cx="5986463" cy="857250"/>
          </a:xfrm>
          <a:prstGeom prst="rect">
            <a:avLst/>
          </a:prstGeom>
        </p:spPr>
        <p:txBody>
          <a:bodyPr vert="horz" lIns="91440" tIns="45720" rIns="91440" bIns="45720" rtlCol="0" anchor="ctr">
            <a:normAutofit/>
          </a:bodyPr>
          <a:lstStyle/>
          <a:p>
            <a:r>
              <a:rPr lang="en-US" dirty="0"/>
              <a:t>heading</a:t>
            </a:r>
            <a:endParaRPr lang="en-GB" dirty="0"/>
          </a:p>
        </p:txBody>
      </p:sp>
      <p:sp>
        <p:nvSpPr>
          <p:cNvPr id="2051" name="Text Placeholder 2">
            <a:extLst>
              <a:ext uri="{FF2B5EF4-FFF2-40B4-BE49-F238E27FC236}">
                <a16:creationId xmlns:a16="http://schemas.microsoft.com/office/drawing/2014/main" id="{CB7D2BE1-5F15-4A7A-8701-00F18287CAA4}"/>
              </a:ext>
            </a:extLst>
          </p:cNvPr>
          <p:cNvSpPr>
            <a:spLocks noGrp="1"/>
          </p:cNvSpPr>
          <p:nvPr>
            <p:ph type="body" idx="1"/>
          </p:nvPr>
        </p:nvSpPr>
        <p:spPr bwMode="auto">
          <a:xfrm>
            <a:off x="457201" y="1200151"/>
            <a:ext cx="6994525"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Body text</a:t>
            </a:r>
            <a:endParaRPr lang="en-GB" altLang="en-US"/>
          </a:p>
        </p:txBody>
      </p:sp>
      <p:sp>
        <p:nvSpPr>
          <p:cNvPr id="9" name="Slide Number Placeholder 5">
            <a:extLst>
              <a:ext uri="{FF2B5EF4-FFF2-40B4-BE49-F238E27FC236}">
                <a16:creationId xmlns:a16="http://schemas.microsoft.com/office/drawing/2014/main" id="{0F650EFA-DBEC-43E6-9030-15FCE1C6E34E}"/>
              </a:ext>
            </a:extLst>
          </p:cNvPr>
          <p:cNvSpPr txBox="1">
            <a:spLocks/>
          </p:cNvSpPr>
          <p:nvPr userDrawn="1"/>
        </p:nvSpPr>
        <p:spPr>
          <a:xfrm>
            <a:off x="6516688" y="195263"/>
            <a:ext cx="2133600" cy="273844"/>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80A3244-00E5-4D55-B0FA-A8A7AE6E2A46}" type="slidenum">
              <a:rPr lang="en-GB" altLang="en-US" sz="675">
                <a:solidFill>
                  <a:srgbClr val="75C044"/>
                </a:solidFill>
                <a:cs typeface="Arial" panose="020B0604020202020204" pitchFamily="34" charset="0"/>
              </a:rPr>
              <a:pPr algn="r" eaLnBrk="1" hangingPunct="1"/>
              <a:t>‹#›</a:t>
            </a:fld>
            <a:endParaRPr lang="en-GB" altLang="en-US" sz="675" dirty="0">
              <a:solidFill>
                <a:srgbClr val="75C044"/>
              </a:solidFill>
              <a:cs typeface="Arial" panose="020B0604020202020204" pitchFamily="34" charset="0"/>
            </a:endParaRPr>
          </a:p>
        </p:txBody>
      </p:sp>
    </p:spTree>
    <p:extLst>
      <p:ext uri="{BB962C8B-B14F-4D97-AF65-F5344CB8AC3E}">
        <p14:creationId xmlns:p14="http://schemas.microsoft.com/office/powerpoint/2010/main" val="2247500144"/>
      </p:ext>
    </p:extLst>
  </p:cSld>
  <p:clrMap bg1="lt1" tx1="dk1" bg2="lt2" tx2="dk2" accent1="accent1" accent2="accent2" accent3="accent3" accent4="accent4" accent5="accent5" accent6="accent6" hlink="hlink" folHlink="folHlink"/>
  <p:sldLayoutIdLst>
    <p:sldLayoutId id="2147483739" r:id="rId1"/>
    <p:sldLayoutId id="2147483741" r:id="rId2"/>
    <p:sldLayoutId id="2147483742" r:id="rId3"/>
    <p:sldLayoutId id="2147483743" r:id="rId4"/>
    <p:sldLayoutId id="2147483744" r:id="rId5"/>
    <p:sldLayoutId id="2147483745" r:id="rId6"/>
  </p:sldLayoutIdLst>
  <p:hf hdr="0" ftr="0" dt="0"/>
  <p:txStyles>
    <p:titleStyle>
      <a:lvl1pPr algn="l" rtl="0" eaLnBrk="0" fontAlgn="base" hangingPunct="0">
        <a:spcBef>
          <a:spcPct val="0"/>
        </a:spcBef>
        <a:spcAft>
          <a:spcPct val="0"/>
        </a:spcAft>
        <a:defRPr sz="1800" b="1" kern="1200" cap="all">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1800" b="1">
          <a:solidFill>
            <a:schemeClr val="tx1"/>
          </a:solidFill>
          <a:latin typeface="Arial" charset="0"/>
        </a:defRPr>
      </a:lvl2pPr>
      <a:lvl3pPr algn="l" rtl="0" eaLnBrk="0" fontAlgn="base" hangingPunct="0">
        <a:spcBef>
          <a:spcPct val="0"/>
        </a:spcBef>
        <a:spcAft>
          <a:spcPct val="0"/>
        </a:spcAft>
        <a:defRPr sz="1800" b="1">
          <a:solidFill>
            <a:schemeClr val="tx1"/>
          </a:solidFill>
          <a:latin typeface="Arial" charset="0"/>
        </a:defRPr>
      </a:lvl3pPr>
      <a:lvl4pPr algn="l" rtl="0" eaLnBrk="0" fontAlgn="base" hangingPunct="0">
        <a:spcBef>
          <a:spcPct val="0"/>
        </a:spcBef>
        <a:spcAft>
          <a:spcPct val="0"/>
        </a:spcAft>
        <a:defRPr sz="1800" b="1">
          <a:solidFill>
            <a:schemeClr val="tx1"/>
          </a:solidFill>
          <a:latin typeface="Arial" charset="0"/>
        </a:defRPr>
      </a:lvl4pPr>
      <a:lvl5pPr algn="l" rtl="0" eaLnBrk="0" fontAlgn="base" hangingPunct="0">
        <a:spcBef>
          <a:spcPct val="0"/>
        </a:spcBef>
        <a:spcAft>
          <a:spcPct val="0"/>
        </a:spcAft>
        <a:defRPr sz="1800" b="1">
          <a:solidFill>
            <a:schemeClr val="tx1"/>
          </a:solidFill>
          <a:latin typeface="Arial" charset="0"/>
        </a:defRPr>
      </a:lvl5pPr>
      <a:lvl6pPr marL="342900" algn="l" rtl="0" fontAlgn="base">
        <a:spcBef>
          <a:spcPct val="0"/>
        </a:spcBef>
        <a:spcAft>
          <a:spcPct val="0"/>
        </a:spcAft>
        <a:defRPr sz="1800" b="1">
          <a:solidFill>
            <a:schemeClr val="tx1"/>
          </a:solidFill>
          <a:latin typeface="Arial" charset="0"/>
        </a:defRPr>
      </a:lvl6pPr>
      <a:lvl7pPr marL="685800" algn="l" rtl="0" fontAlgn="base">
        <a:spcBef>
          <a:spcPct val="0"/>
        </a:spcBef>
        <a:spcAft>
          <a:spcPct val="0"/>
        </a:spcAft>
        <a:defRPr sz="1800" b="1">
          <a:solidFill>
            <a:schemeClr val="tx1"/>
          </a:solidFill>
          <a:latin typeface="Arial" charset="0"/>
        </a:defRPr>
      </a:lvl7pPr>
      <a:lvl8pPr marL="1028700" algn="l" rtl="0" fontAlgn="base">
        <a:spcBef>
          <a:spcPct val="0"/>
        </a:spcBef>
        <a:spcAft>
          <a:spcPct val="0"/>
        </a:spcAft>
        <a:defRPr sz="1800" b="1">
          <a:solidFill>
            <a:schemeClr val="tx1"/>
          </a:solidFill>
          <a:latin typeface="Arial" charset="0"/>
        </a:defRPr>
      </a:lvl8pPr>
      <a:lvl9pPr marL="1371600" algn="l" rtl="0" fontAlgn="base">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panose="020B0604020202020204" pitchFamily="34" charset="0"/>
        <a:defRPr sz="1200" kern="1200">
          <a:solidFill>
            <a:srgbClr val="3F3F3F"/>
          </a:solidFill>
          <a:latin typeface="Arial" panose="020B060402020202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1AE2921-A1EC-48D6-831D-68DD705508D0}"/>
              </a:ext>
            </a:extLst>
          </p:cNvPr>
          <p:cNvSpPr>
            <a:spLocks noGrp="1"/>
          </p:cNvSpPr>
          <p:nvPr>
            <p:ph type="title"/>
          </p:nvPr>
        </p:nvSpPr>
        <p:spPr>
          <a:xfrm>
            <a:off x="457201" y="205979"/>
            <a:ext cx="5986463" cy="857250"/>
          </a:xfrm>
          <a:prstGeom prst="rect">
            <a:avLst/>
          </a:prstGeom>
        </p:spPr>
        <p:txBody>
          <a:bodyPr vert="horz" lIns="91440" tIns="45720" rIns="91440" bIns="45720" rtlCol="0" anchor="ctr">
            <a:normAutofit/>
          </a:bodyPr>
          <a:lstStyle/>
          <a:p>
            <a:r>
              <a:rPr lang="en-US" dirty="0"/>
              <a:t>heading</a:t>
            </a:r>
            <a:endParaRPr lang="en-GB" dirty="0"/>
          </a:p>
        </p:txBody>
      </p:sp>
      <p:sp>
        <p:nvSpPr>
          <p:cNvPr id="1027" name="Text Placeholder 2">
            <a:extLst>
              <a:ext uri="{FF2B5EF4-FFF2-40B4-BE49-F238E27FC236}">
                <a16:creationId xmlns:a16="http://schemas.microsoft.com/office/drawing/2014/main" id="{93453751-AEBC-47F8-B6CC-9A33B6B2D2DF}"/>
              </a:ext>
            </a:extLst>
          </p:cNvPr>
          <p:cNvSpPr>
            <a:spLocks noGrp="1"/>
          </p:cNvSpPr>
          <p:nvPr>
            <p:ph type="body" idx="1"/>
          </p:nvPr>
        </p:nvSpPr>
        <p:spPr bwMode="auto">
          <a:xfrm>
            <a:off x="457201" y="1200151"/>
            <a:ext cx="6994525"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Body text</a:t>
            </a:r>
            <a:endParaRPr lang="en-GB" altLang="en-US"/>
          </a:p>
        </p:txBody>
      </p:sp>
      <p:sp>
        <p:nvSpPr>
          <p:cNvPr id="9" name="Slide Number Placeholder 5">
            <a:extLst>
              <a:ext uri="{FF2B5EF4-FFF2-40B4-BE49-F238E27FC236}">
                <a16:creationId xmlns:a16="http://schemas.microsoft.com/office/drawing/2014/main" id="{17C5B888-C1B5-4576-B146-60C2F9199E25}"/>
              </a:ext>
            </a:extLst>
          </p:cNvPr>
          <p:cNvSpPr txBox="1">
            <a:spLocks/>
          </p:cNvSpPr>
          <p:nvPr userDrawn="1"/>
        </p:nvSpPr>
        <p:spPr>
          <a:xfrm>
            <a:off x="6516688" y="195263"/>
            <a:ext cx="2133600" cy="273844"/>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4377117-61BB-4818-AAEE-D4B5B6938930}" type="slidenum">
              <a:rPr lang="en-GB" altLang="en-US" sz="675">
                <a:solidFill>
                  <a:srgbClr val="75C044"/>
                </a:solidFill>
                <a:cs typeface="Arial" panose="020B0604020202020204" pitchFamily="34" charset="0"/>
              </a:rPr>
              <a:pPr algn="r" eaLnBrk="1" hangingPunct="1"/>
              <a:t>‹#›</a:t>
            </a:fld>
            <a:endParaRPr lang="en-GB" altLang="en-US" sz="675" dirty="0">
              <a:solidFill>
                <a:srgbClr val="75C044"/>
              </a:solidFill>
              <a:cs typeface="Arial" panose="020B0604020202020204" pitchFamily="34" charset="0"/>
            </a:endParaRPr>
          </a:p>
        </p:txBody>
      </p:sp>
    </p:spTree>
    <p:extLst>
      <p:ext uri="{BB962C8B-B14F-4D97-AF65-F5344CB8AC3E}">
        <p14:creationId xmlns:p14="http://schemas.microsoft.com/office/powerpoint/2010/main" val="184824136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hf hdr="0" ftr="0" dt="0"/>
  <p:txStyles>
    <p:titleStyle>
      <a:lvl1pPr algn="l" rtl="0" eaLnBrk="0" fontAlgn="base" hangingPunct="0">
        <a:spcBef>
          <a:spcPct val="0"/>
        </a:spcBef>
        <a:spcAft>
          <a:spcPct val="0"/>
        </a:spcAft>
        <a:defRPr sz="1800" b="1" kern="1200" cap="all">
          <a:solidFill>
            <a:schemeClr val="tx1"/>
          </a:solidFill>
          <a:latin typeface="Arial" panose="020B0604020202020204" pitchFamily="34" charset="0"/>
          <a:ea typeface="+mj-ea"/>
          <a:cs typeface="+mj-cs"/>
        </a:defRPr>
      </a:lvl1pPr>
      <a:lvl2pPr algn="l" rtl="0" eaLnBrk="0" fontAlgn="base" hangingPunct="0">
        <a:spcBef>
          <a:spcPct val="0"/>
        </a:spcBef>
        <a:spcAft>
          <a:spcPct val="0"/>
        </a:spcAft>
        <a:defRPr sz="1800" b="1">
          <a:solidFill>
            <a:schemeClr val="tx1"/>
          </a:solidFill>
          <a:latin typeface="Arial" charset="0"/>
        </a:defRPr>
      </a:lvl2pPr>
      <a:lvl3pPr algn="l" rtl="0" eaLnBrk="0" fontAlgn="base" hangingPunct="0">
        <a:spcBef>
          <a:spcPct val="0"/>
        </a:spcBef>
        <a:spcAft>
          <a:spcPct val="0"/>
        </a:spcAft>
        <a:defRPr sz="1800" b="1">
          <a:solidFill>
            <a:schemeClr val="tx1"/>
          </a:solidFill>
          <a:latin typeface="Arial" charset="0"/>
        </a:defRPr>
      </a:lvl3pPr>
      <a:lvl4pPr algn="l" rtl="0" eaLnBrk="0" fontAlgn="base" hangingPunct="0">
        <a:spcBef>
          <a:spcPct val="0"/>
        </a:spcBef>
        <a:spcAft>
          <a:spcPct val="0"/>
        </a:spcAft>
        <a:defRPr sz="1800" b="1">
          <a:solidFill>
            <a:schemeClr val="tx1"/>
          </a:solidFill>
          <a:latin typeface="Arial" charset="0"/>
        </a:defRPr>
      </a:lvl4pPr>
      <a:lvl5pPr algn="l" rtl="0" eaLnBrk="0" fontAlgn="base" hangingPunct="0">
        <a:spcBef>
          <a:spcPct val="0"/>
        </a:spcBef>
        <a:spcAft>
          <a:spcPct val="0"/>
        </a:spcAft>
        <a:defRPr sz="1800" b="1">
          <a:solidFill>
            <a:schemeClr val="tx1"/>
          </a:solidFill>
          <a:latin typeface="Arial" charset="0"/>
        </a:defRPr>
      </a:lvl5pPr>
      <a:lvl6pPr marL="342900" algn="l" rtl="0" fontAlgn="base">
        <a:spcBef>
          <a:spcPct val="0"/>
        </a:spcBef>
        <a:spcAft>
          <a:spcPct val="0"/>
        </a:spcAft>
        <a:defRPr sz="1800" b="1">
          <a:solidFill>
            <a:schemeClr val="tx1"/>
          </a:solidFill>
          <a:latin typeface="Arial" charset="0"/>
        </a:defRPr>
      </a:lvl6pPr>
      <a:lvl7pPr marL="685800" algn="l" rtl="0" fontAlgn="base">
        <a:spcBef>
          <a:spcPct val="0"/>
        </a:spcBef>
        <a:spcAft>
          <a:spcPct val="0"/>
        </a:spcAft>
        <a:defRPr sz="1800" b="1">
          <a:solidFill>
            <a:schemeClr val="tx1"/>
          </a:solidFill>
          <a:latin typeface="Arial" charset="0"/>
        </a:defRPr>
      </a:lvl7pPr>
      <a:lvl8pPr marL="1028700" algn="l" rtl="0" fontAlgn="base">
        <a:spcBef>
          <a:spcPct val="0"/>
        </a:spcBef>
        <a:spcAft>
          <a:spcPct val="0"/>
        </a:spcAft>
        <a:defRPr sz="1800" b="1">
          <a:solidFill>
            <a:schemeClr val="tx1"/>
          </a:solidFill>
          <a:latin typeface="Arial" charset="0"/>
        </a:defRPr>
      </a:lvl8pPr>
      <a:lvl9pPr marL="1371600" algn="l" rtl="0" fontAlgn="base">
        <a:spcBef>
          <a:spcPct val="0"/>
        </a:spcBef>
        <a:spcAft>
          <a:spcPct val="0"/>
        </a:spcAft>
        <a:defRPr sz="1800" b="1">
          <a:solidFill>
            <a:schemeClr val="tx1"/>
          </a:solidFill>
          <a:latin typeface="Arial" charset="0"/>
        </a:defRPr>
      </a:lvl9pPr>
    </p:titleStyle>
    <p:bodyStyle>
      <a:lvl1pPr marL="257175" indent="-257175" algn="l" rtl="0" eaLnBrk="0" fontAlgn="base" hangingPunct="0">
        <a:spcBef>
          <a:spcPct val="20000"/>
        </a:spcBef>
        <a:spcAft>
          <a:spcPct val="0"/>
        </a:spcAft>
        <a:buFont typeface="Arial" panose="020B0604020202020204" pitchFamily="34" charset="0"/>
        <a:defRPr sz="1200" kern="1200">
          <a:solidFill>
            <a:srgbClr val="3F3F3F"/>
          </a:solidFill>
          <a:latin typeface="Arial" panose="020B060402020202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val="2206919918"/>
              </p:ext>
            </p:extLst>
          </p:nvPr>
        </p:nvGraphicFramePr>
        <p:xfrm>
          <a:off x="1590" y="1589"/>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2" imgW="421" imgH="423" progId="TCLayout.ActiveDocument.1">
                  <p:embed/>
                </p:oleObj>
              </mc:Choice>
              <mc:Fallback>
                <p:oleObj name="think-cell Slide" r:id="rId12" imgW="421" imgH="423" progId="TCLayout.ActiveDocument.1">
                  <p:embed/>
                  <p:pic>
                    <p:nvPicPr>
                      <p:cNvPr id="2" name="Object 1" hidden="1"/>
                      <p:cNvPicPr/>
                      <p:nvPr/>
                    </p:nvPicPr>
                    <p:blipFill>
                      <a:blip r:embed="rId13"/>
                      <a:stretch>
                        <a:fillRect/>
                      </a:stretch>
                    </p:blipFill>
                    <p:spPr>
                      <a:xfrm>
                        <a:off x="1590" y="1589"/>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6AE4EBD-E01F-4125-9C70-3097A3A7394E}"/>
              </a:ext>
            </a:extLst>
          </p:cNvPr>
          <p:cNvSpPr/>
          <p:nvPr userDrawn="1"/>
        </p:nvSpPr>
        <p:spPr>
          <a:xfrm>
            <a:off x="5963090" y="3435846"/>
            <a:ext cx="3168352" cy="13501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7" name="Title Placeholder 1"/>
          <p:cNvSpPr>
            <a:spLocks noGrp="1"/>
          </p:cNvSpPr>
          <p:nvPr>
            <p:ph type="title"/>
          </p:nvPr>
        </p:nvSpPr>
        <p:spPr>
          <a:xfrm>
            <a:off x="457200" y="205979"/>
            <a:ext cx="8435280" cy="85725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200151"/>
            <a:ext cx="6995120" cy="3394472"/>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id="{FB8A99F1-7CA7-4485-A1B5-BC0202E3A545}"/>
              </a:ext>
            </a:extLst>
          </p:cNvPr>
          <p:cNvSpPr txBox="1"/>
          <p:nvPr userDrawn="1"/>
        </p:nvSpPr>
        <p:spPr>
          <a:xfrm>
            <a:off x="8649816" y="4969273"/>
            <a:ext cx="386680" cy="230832"/>
          </a:xfrm>
          <a:prstGeom prst="rect">
            <a:avLst/>
          </a:prstGeom>
          <a:noFill/>
        </p:spPr>
        <p:txBody>
          <a:bodyPr wrap="square" rtlCol="0">
            <a:spAutoFit/>
          </a:bodyPr>
          <a:lstStyle/>
          <a:p>
            <a:pPr algn="ctr"/>
            <a:fld id="{AA32BDDF-ED30-485E-A1CA-68D97E8E4C63}" type="slidenum">
              <a:rPr lang="en-ZA" sz="900" smtClean="0">
                <a:solidFill>
                  <a:srgbClr val="FFFFFF"/>
                </a:solidFill>
                <a:latin typeface="Calibri" panose="020F0502020204030204" pitchFamily="34" charset="0"/>
                <a:cs typeface="Calibri" panose="020F0502020204030204" pitchFamily="34" charset="0"/>
              </a:rPr>
              <a:t>‹#›</a:t>
            </a:fld>
            <a:endParaRPr lang="en-ZA" sz="9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91861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Lst>
  <p:hf hdr="0" ftr="0" dt="0"/>
  <p:txStyles>
    <p:titleStyle>
      <a:lvl1pPr algn="l" defTabSz="514325" rtl="0" eaLnBrk="1" latinLnBrk="0" hangingPunct="1">
        <a:spcBef>
          <a:spcPct val="0"/>
        </a:spcBef>
        <a:buNone/>
        <a:defRPr lang="en-GB" sz="15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514325" rtl="0" eaLnBrk="1" latinLnBrk="0" hangingPunct="1">
        <a:spcBef>
          <a:spcPct val="20000"/>
        </a:spcBef>
        <a:buFont typeface="Arial" panose="020B0604020202020204" pitchFamily="34" charset="0"/>
        <a:buNone/>
        <a:defRPr sz="900" kern="1200" baseline="0">
          <a:solidFill>
            <a:schemeClr val="bg1">
              <a:lumMod val="50000"/>
            </a:schemeClr>
          </a:solidFill>
          <a:latin typeface="Arial" panose="020B0604020202020204" pitchFamily="34" charset="0"/>
          <a:ea typeface="+mn-ea"/>
          <a:cs typeface="+mn-cs"/>
        </a:defRPr>
      </a:lvl1pPr>
      <a:lvl2pPr marL="417890" indent="-160727" algn="l" defTabSz="514325"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07" indent="-128582" algn="l" defTabSz="514325"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3pPr>
      <a:lvl4pPr marL="90006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30"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92"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55"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717"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78" indent="-128582" algn="l" defTabSz="514325"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8"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oleObject" Target="../embeddings/oleObject13.bin"/><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slideLayout" Target="../slideLayouts/slideLayout25.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vmlDrawing" Target="../drawings/vmlDrawing13.v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chart" Target="../charts/chart1.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1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5.xml"/><Relationship Id="rId7" Type="http://schemas.openxmlformats.org/officeDocument/2006/relationships/image" Target="../media/image14.jpeg"/><Relationship Id="rId2" Type="http://schemas.openxmlformats.org/officeDocument/2006/relationships/tags" Target="../tags/tag43.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10.emf"/><Relationship Id="rId10" Type="http://schemas.openxmlformats.org/officeDocument/2006/relationships/image" Target="../media/image17.jpeg"/><Relationship Id="rId4" Type="http://schemas.openxmlformats.org/officeDocument/2006/relationships/oleObject" Target="../embeddings/oleObject15.bin"/><Relationship Id="rId9"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16.vml"/><Relationship Id="rId6" Type="http://schemas.openxmlformats.org/officeDocument/2006/relationships/image" Target="../media/image10.emf"/><Relationship Id="rId5" Type="http://schemas.openxmlformats.org/officeDocument/2006/relationships/oleObject" Target="../embeddings/oleObject16.bin"/><Relationship Id="rId4"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jpe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51520" y="3579862"/>
            <a:ext cx="8640960" cy="1224136"/>
          </a:xfrm>
        </p:spPr>
        <p:txBody>
          <a:bodyPr>
            <a:noAutofit/>
          </a:bodyPr>
          <a:lstStyle/>
          <a:p>
            <a:pPr lvl="0" fontAlgn="base">
              <a:spcAft>
                <a:spcPct val="0"/>
              </a:spcAft>
            </a:pPr>
            <a:br>
              <a:rPr lang="en-US" altLang="en-US" cap="none" dirty="0">
                <a:solidFill>
                  <a:srgbClr val="000000"/>
                </a:solidFill>
                <a:latin typeface="Calibri" pitchFamily="34" charset="0"/>
                <a:ea typeface="+mn-ea"/>
                <a:cs typeface="+mn-cs"/>
              </a:rPr>
            </a:br>
            <a:br>
              <a:rPr lang="en-US" altLang="en-US" cap="none" dirty="0">
                <a:solidFill>
                  <a:srgbClr val="000000"/>
                </a:solidFill>
                <a:latin typeface="Calibri" pitchFamily="34" charset="0"/>
                <a:ea typeface="+mn-ea"/>
                <a:cs typeface="+mn-cs"/>
              </a:rPr>
            </a:br>
            <a:br>
              <a:rPr lang="en-US" altLang="en-US" cap="none" dirty="0">
                <a:solidFill>
                  <a:srgbClr val="000000"/>
                </a:solidFill>
                <a:latin typeface="Calibri" pitchFamily="34" charset="0"/>
                <a:ea typeface="+mn-ea"/>
                <a:cs typeface="+mn-cs"/>
              </a:rPr>
            </a:br>
            <a:br>
              <a:rPr lang="en-US" dirty="0"/>
            </a:br>
            <a:br>
              <a:rPr lang="en-US" altLang="en-US" cap="none" dirty="0">
                <a:solidFill>
                  <a:srgbClr val="000000"/>
                </a:solidFill>
                <a:latin typeface="Calibri" pitchFamily="34" charset="0"/>
                <a:ea typeface="+mn-ea"/>
                <a:cs typeface="+mn-cs"/>
              </a:rPr>
            </a:br>
            <a:endParaRPr lang="en-GB" dirty="0"/>
          </a:p>
        </p:txBody>
      </p:sp>
      <p:sp>
        <p:nvSpPr>
          <p:cNvPr id="2" name="Rectangle 1">
            <a:extLst>
              <a:ext uri="{FF2B5EF4-FFF2-40B4-BE49-F238E27FC236}">
                <a16:creationId xmlns:a16="http://schemas.microsoft.com/office/drawing/2014/main" id="{868FDBE3-AEFA-47A9-AB5A-EC381E154836}"/>
              </a:ext>
            </a:extLst>
          </p:cNvPr>
          <p:cNvSpPr/>
          <p:nvPr/>
        </p:nvSpPr>
        <p:spPr>
          <a:xfrm>
            <a:off x="251520" y="3651870"/>
            <a:ext cx="8568952" cy="1261884"/>
          </a:xfrm>
          <a:prstGeom prst="rect">
            <a:avLst/>
          </a:prstGeom>
        </p:spPr>
        <p:txBody>
          <a:bodyPr wrap="square">
            <a:spAutoFit/>
          </a:bodyPr>
          <a:lstStyle/>
          <a:p>
            <a:pPr algn="ctr"/>
            <a:endParaRPr lang="en-ZA" sz="1400" b="1" cap="all" dirty="0">
              <a:latin typeface="Calibri" panose="020F0502020204030204" pitchFamily="34" charset="0"/>
            </a:endParaRPr>
          </a:p>
          <a:p>
            <a:pPr algn="ctr"/>
            <a:r>
              <a:rPr lang="en-ZA" sz="1400" b="1" cap="all" dirty="0">
                <a:latin typeface="Calibri" panose="020F0502020204030204" pitchFamily="34" charset="0"/>
              </a:rPr>
              <a:t>LAND CLAIMS ISSUES AFFECTING SAFCOL AND ALEXKOR</a:t>
            </a:r>
          </a:p>
          <a:p>
            <a:pPr algn="ctr"/>
            <a:endParaRPr lang="en-ZA" sz="1400" b="1" cap="all" dirty="0">
              <a:latin typeface="Calibri" panose="020F0502020204030204" pitchFamily="34" charset="0"/>
            </a:endParaRPr>
          </a:p>
          <a:p>
            <a:pPr algn="ctr"/>
            <a:r>
              <a:rPr lang="en-ZA" sz="1400" b="1" cap="all" dirty="0">
                <a:latin typeface="Calibri" panose="020F0502020204030204" pitchFamily="34" charset="0"/>
              </a:rPr>
              <a:t>Presentation to the PORTFOLIO COMMITTEE ON PUBLIC ENTERPRISES</a:t>
            </a:r>
          </a:p>
          <a:p>
            <a:pPr algn="ctr"/>
            <a:r>
              <a:rPr lang="en-ZA" sz="1400" b="1" cap="all" dirty="0">
                <a:latin typeface="Calibri" panose="020F0502020204030204" pitchFamily="34" charset="0"/>
              </a:rPr>
              <a:t>01 JUNE 2022</a:t>
            </a:r>
            <a:r>
              <a:rPr lang="en-US" sz="2000" b="1" cap="all" dirty="0">
                <a:latin typeface="Calibri" panose="020F0502020204030204" pitchFamily="34" charset="0"/>
              </a:rPr>
              <a:t>	</a:t>
            </a:r>
            <a:endParaRPr lang="en-ZA" sz="2000" b="1" cap="all" dirty="0">
              <a:latin typeface="Calibri" panose="020F0502020204030204" pitchFamily="34" charset="0"/>
            </a:endParaRPr>
          </a:p>
        </p:txBody>
      </p:sp>
    </p:spTree>
    <p:extLst>
      <p:ext uri="{BB962C8B-B14F-4D97-AF65-F5344CB8AC3E}">
        <p14:creationId xmlns:p14="http://schemas.microsoft.com/office/powerpoint/2010/main" val="3381975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D82EC-64A3-4F93-A7E5-BFEBB94973A9}"/>
              </a:ext>
            </a:extLst>
          </p:cNvPr>
          <p:cNvSpPr>
            <a:spLocks noGrp="1"/>
          </p:cNvSpPr>
          <p:nvPr>
            <p:ph type="body" sz="quarter" idx="13"/>
          </p:nvPr>
        </p:nvSpPr>
        <p:spPr>
          <a:xfrm>
            <a:off x="467544" y="633526"/>
            <a:ext cx="8136904" cy="4026456"/>
          </a:xfrm>
        </p:spPr>
        <p:txBody>
          <a:bodyPr/>
          <a:lstStyle/>
          <a:p>
            <a:pPr algn="just" defTabSz="685800">
              <a:spcBef>
                <a:spcPct val="0"/>
              </a:spcBef>
            </a:pPr>
            <a:r>
              <a:rPr lang="en-ZA" sz="1800" b="1" dirty="0">
                <a:solidFill>
                  <a:schemeClr val="tx1"/>
                </a:solidFill>
                <a:cs typeface="Arial" panose="020B0604020202020204" pitchFamily="34" charset="0"/>
              </a:rPr>
              <a:t>Pure outstanding land claim</a:t>
            </a:r>
            <a:endParaRPr lang="en-ZA" sz="1800" dirty="0">
              <a:solidFill>
                <a:schemeClr val="tx1"/>
              </a:solidFill>
              <a:cs typeface="Arial" panose="020B0604020202020204" pitchFamily="34" charset="0"/>
            </a:endParaRPr>
          </a:p>
          <a:p>
            <a:pPr algn="just" defTabSz="685800">
              <a:spcBef>
                <a:spcPct val="0"/>
              </a:spcBef>
            </a:pPr>
            <a:r>
              <a:rPr lang="en-ZA" sz="1800" dirty="0">
                <a:solidFill>
                  <a:schemeClr val="tx1"/>
                </a:solidFill>
                <a:cs typeface="Arial" panose="020B0604020202020204" pitchFamily="34" charset="0"/>
              </a:rPr>
              <a:t>Refers to a claim that is wholly outstanding. In simple terms, this means that none of the properties subject to the claim have been settled. It is worth noting that claims that have been partially settled, which are commonly referred to as phased settlement, are not counted in this category.</a:t>
            </a:r>
          </a:p>
          <a:p>
            <a:pPr algn="just" defTabSz="685800">
              <a:spcBef>
                <a:spcPct val="0"/>
              </a:spcBef>
            </a:pPr>
            <a:endParaRPr lang="en-ZA" sz="1800" dirty="0">
              <a:solidFill>
                <a:schemeClr val="tx1"/>
              </a:solidFill>
              <a:cs typeface="Arial" panose="020B0604020202020204" pitchFamily="34" charset="0"/>
            </a:endParaRPr>
          </a:p>
          <a:p>
            <a:pPr algn="just" defTabSz="685800">
              <a:spcBef>
                <a:spcPct val="0"/>
              </a:spcBef>
            </a:pPr>
            <a:endParaRPr lang="en-ZA" sz="1800" dirty="0">
              <a:solidFill>
                <a:schemeClr val="tx1"/>
              </a:solidFill>
              <a:cs typeface="Arial" panose="020B0604020202020204" pitchFamily="34" charset="0"/>
            </a:endParaRPr>
          </a:p>
          <a:p>
            <a:pPr algn="just" defTabSz="685800">
              <a:spcBef>
                <a:spcPct val="0"/>
              </a:spcBef>
            </a:pPr>
            <a:r>
              <a:rPr lang="en-ZA" sz="1800" b="1" dirty="0">
                <a:solidFill>
                  <a:schemeClr val="tx1"/>
                </a:solidFill>
                <a:cs typeface="Arial" panose="020B0604020202020204" pitchFamily="34" charset="0"/>
              </a:rPr>
              <a:t>State Land claims</a:t>
            </a:r>
            <a:endParaRPr lang="en-ZA" sz="1800" dirty="0">
              <a:solidFill>
                <a:schemeClr val="tx1"/>
              </a:solidFill>
              <a:cs typeface="Arial" panose="020B0604020202020204" pitchFamily="34" charset="0"/>
            </a:endParaRPr>
          </a:p>
          <a:p>
            <a:pPr algn="just" defTabSz="685800">
              <a:spcBef>
                <a:spcPct val="0"/>
              </a:spcBef>
            </a:pPr>
            <a:r>
              <a:rPr lang="en-ZA" sz="1800" dirty="0">
                <a:solidFill>
                  <a:schemeClr val="tx1"/>
                </a:solidFill>
                <a:cs typeface="Arial" panose="020B0604020202020204" pitchFamily="34" charset="0"/>
              </a:rPr>
              <a:t>Refers to a claim that affects a property registered in the name of the state.</a:t>
            </a:r>
          </a:p>
          <a:p>
            <a:pPr algn="just" defTabSz="685800">
              <a:spcBef>
                <a:spcPct val="0"/>
              </a:spcBef>
            </a:pPr>
            <a:r>
              <a:rPr lang="en-ZA" sz="1800" dirty="0">
                <a:solidFill>
                  <a:srgbClr val="3C3C3B"/>
                </a:solidFill>
                <a:cs typeface="Arial" panose="020B0604020202020204" pitchFamily="34" charset="0"/>
              </a:rPr>
              <a:t> </a:t>
            </a:r>
          </a:p>
        </p:txBody>
      </p:sp>
      <p:sp>
        <p:nvSpPr>
          <p:cNvPr id="5" name="Title 2">
            <a:extLst>
              <a:ext uri="{FF2B5EF4-FFF2-40B4-BE49-F238E27FC236}">
                <a16:creationId xmlns:a16="http://schemas.microsoft.com/office/drawing/2014/main" id="{58361669-7B5A-4171-9A0C-5F1BE179AF65}"/>
              </a:ext>
            </a:extLst>
          </p:cNvPr>
          <p:cNvSpPr>
            <a:spLocks noGrp="1"/>
          </p:cNvSpPr>
          <p:nvPr>
            <p:ph type="title"/>
          </p:nvPr>
        </p:nvSpPr>
        <p:spPr>
          <a:xfrm>
            <a:off x="323528" y="87313"/>
            <a:ext cx="7920880" cy="391152"/>
          </a:xfrm>
          <a:solidFill>
            <a:schemeClr val="bg2">
              <a:lumMod val="20000"/>
              <a:lumOff val="80000"/>
            </a:schemeClr>
          </a:solidFill>
        </p:spPr>
        <p:txBody>
          <a:bodyPr>
            <a:noAutofit/>
          </a:bodyPr>
          <a:lstStyle/>
          <a:p>
            <a:pPr algn="ctr"/>
            <a:r>
              <a:rPr lang="en-ZA" altLang="en-US" sz="2000" dirty="0"/>
              <a:t>Terminology Cont…</a:t>
            </a:r>
            <a:endParaRPr lang="en-ZA" altLang="en-US" sz="2000" b="1" dirty="0">
              <a:solidFill>
                <a:srgbClr val="00B050"/>
              </a:solidFill>
            </a:endParaRPr>
          </a:p>
        </p:txBody>
      </p:sp>
    </p:spTree>
    <p:extLst>
      <p:ext uri="{BB962C8B-B14F-4D97-AF65-F5344CB8AC3E}">
        <p14:creationId xmlns:p14="http://schemas.microsoft.com/office/powerpoint/2010/main" val="15850365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D82EC-64A3-4F93-A7E5-BFEBB94973A9}"/>
              </a:ext>
            </a:extLst>
          </p:cNvPr>
          <p:cNvSpPr>
            <a:spLocks noGrp="1"/>
          </p:cNvSpPr>
          <p:nvPr>
            <p:ph type="body" sz="quarter" idx="13"/>
          </p:nvPr>
        </p:nvSpPr>
        <p:spPr>
          <a:xfrm>
            <a:off x="467544" y="526110"/>
            <a:ext cx="8136904" cy="4147062"/>
          </a:xfrm>
        </p:spPr>
        <p:txBody>
          <a:bodyPr/>
          <a:lstStyle/>
          <a:p>
            <a:pPr algn="just" defTabSz="685800">
              <a:spcBef>
                <a:spcPct val="0"/>
              </a:spcBef>
            </a:pPr>
            <a:r>
              <a:rPr lang="en-ZA" sz="1600" dirty="0">
                <a:solidFill>
                  <a:srgbClr val="3C3C3B"/>
                </a:solidFill>
                <a:cs typeface="Arial" panose="020B0604020202020204" pitchFamily="34" charset="0"/>
              </a:rPr>
              <a:t> </a:t>
            </a:r>
          </a:p>
          <a:p>
            <a:pPr algn="just" defTabSz="685800">
              <a:spcBef>
                <a:spcPct val="0"/>
              </a:spcBef>
            </a:pPr>
            <a:r>
              <a:rPr lang="en-ZA" sz="1800" b="1" dirty="0">
                <a:solidFill>
                  <a:schemeClr val="tx1"/>
                </a:solidFill>
                <a:cs typeface="Arial" panose="020B0604020202020204" pitchFamily="34" charset="0"/>
              </a:rPr>
              <a:t>Phased outstanding land claim</a:t>
            </a:r>
            <a:endParaRPr lang="en-ZA" sz="1800" dirty="0">
              <a:solidFill>
                <a:schemeClr val="tx1"/>
              </a:solidFill>
              <a:cs typeface="Arial" panose="020B0604020202020204" pitchFamily="34" charset="0"/>
            </a:endParaRPr>
          </a:p>
          <a:p>
            <a:pPr algn="just" defTabSz="685800">
              <a:spcBef>
                <a:spcPct val="0"/>
              </a:spcBef>
            </a:pPr>
            <a:r>
              <a:rPr lang="en-ZA" sz="1800" dirty="0">
                <a:solidFill>
                  <a:schemeClr val="tx1"/>
                </a:solidFill>
                <a:cs typeface="Arial" panose="020B0604020202020204" pitchFamily="34" charset="0"/>
              </a:rPr>
              <a:t>Refers to a claim where an agreement contemplated in section 42D of the Restitution Act has been entered into in respect of one or multiple portions/ properties under this one claim. This happens mostly in large claims, where the land under claim is owned by multiple owners – involving protracted negotiations – thus resulting in a staggered (phased) approach in the settlement of the entire claim.</a:t>
            </a:r>
          </a:p>
          <a:p>
            <a:pPr algn="just" defTabSz="685800">
              <a:spcBef>
                <a:spcPct val="0"/>
              </a:spcBef>
            </a:pPr>
            <a:endParaRPr lang="en-ZA" sz="1600" dirty="0">
              <a:solidFill>
                <a:srgbClr val="3C3C3B"/>
              </a:solidFill>
              <a:cs typeface="Arial" panose="020B0604020202020204" pitchFamily="34" charset="0"/>
            </a:endParaRPr>
          </a:p>
        </p:txBody>
      </p:sp>
      <p:sp>
        <p:nvSpPr>
          <p:cNvPr id="5" name="Title 2">
            <a:extLst>
              <a:ext uri="{FF2B5EF4-FFF2-40B4-BE49-F238E27FC236}">
                <a16:creationId xmlns:a16="http://schemas.microsoft.com/office/drawing/2014/main" id="{58361669-7B5A-4171-9A0C-5F1BE179AF65}"/>
              </a:ext>
            </a:extLst>
          </p:cNvPr>
          <p:cNvSpPr>
            <a:spLocks noGrp="1"/>
          </p:cNvSpPr>
          <p:nvPr>
            <p:ph type="title"/>
          </p:nvPr>
        </p:nvSpPr>
        <p:spPr>
          <a:xfrm>
            <a:off x="395536" y="134958"/>
            <a:ext cx="7812868" cy="391152"/>
          </a:xfrm>
          <a:solidFill>
            <a:schemeClr val="bg2">
              <a:lumMod val="20000"/>
              <a:lumOff val="80000"/>
            </a:schemeClr>
          </a:solidFill>
        </p:spPr>
        <p:txBody>
          <a:bodyPr>
            <a:noAutofit/>
          </a:bodyPr>
          <a:lstStyle/>
          <a:p>
            <a:pPr algn="ctr"/>
            <a:r>
              <a:rPr lang="en-ZA" altLang="en-US" sz="2000" dirty="0"/>
              <a:t>Terminology cont… </a:t>
            </a:r>
            <a:endParaRPr lang="en-ZA" altLang="en-US" sz="2000" b="1" dirty="0">
              <a:solidFill>
                <a:srgbClr val="00B050"/>
              </a:solidFill>
            </a:endParaRPr>
          </a:p>
        </p:txBody>
      </p:sp>
      <p:sp>
        <p:nvSpPr>
          <p:cNvPr id="3" name="Rectangle 2">
            <a:extLst>
              <a:ext uri="{FF2B5EF4-FFF2-40B4-BE49-F238E27FC236}">
                <a16:creationId xmlns:a16="http://schemas.microsoft.com/office/drawing/2014/main" id="{E6AA7949-614C-4B95-8AEC-5218DE23E7FE}"/>
              </a:ext>
            </a:extLst>
          </p:cNvPr>
          <p:cNvSpPr/>
          <p:nvPr/>
        </p:nvSpPr>
        <p:spPr>
          <a:xfrm>
            <a:off x="448335" y="699542"/>
            <a:ext cx="8136904" cy="369332"/>
          </a:xfrm>
          <a:prstGeom prst="rect">
            <a:avLst/>
          </a:prstGeom>
        </p:spPr>
        <p:txBody>
          <a:bodyPr wrap="square">
            <a:spAutoFit/>
          </a:bodyPr>
          <a:lstStyle/>
          <a:p>
            <a:pPr algn="just" defTabSz="685800">
              <a:spcBef>
                <a:spcPct val="0"/>
              </a:spcBef>
            </a:pPr>
            <a:r>
              <a:rPr lang="en-ZA" dirty="0">
                <a:solidFill>
                  <a:srgbClr val="3C3C3B"/>
                </a:solidFill>
                <a:cs typeface="Arial" panose="020B0604020202020204" pitchFamily="34" charset="0"/>
              </a:rPr>
              <a:t>.</a:t>
            </a:r>
            <a:endParaRPr lang="en-ZA" dirty="0"/>
          </a:p>
        </p:txBody>
      </p:sp>
    </p:spTree>
    <p:extLst>
      <p:ext uri="{BB962C8B-B14F-4D97-AF65-F5344CB8AC3E}">
        <p14:creationId xmlns:p14="http://schemas.microsoft.com/office/powerpoint/2010/main" val="23580579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D82EC-64A3-4F93-A7E5-BFEBB94973A9}"/>
              </a:ext>
            </a:extLst>
          </p:cNvPr>
          <p:cNvSpPr>
            <a:spLocks noGrp="1"/>
          </p:cNvSpPr>
          <p:nvPr>
            <p:ph type="body" sz="quarter" idx="13"/>
          </p:nvPr>
        </p:nvSpPr>
        <p:spPr>
          <a:xfrm>
            <a:off x="467544" y="526110"/>
            <a:ext cx="8136904" cy="4147062"/>
          </a:xfrm>
        </p:spPr>
        <p:txBody>
          <a:bodyPr/>
          <a:lstStyle/>
          <a:p>
            <a:pPr algn="just" defTabSz="685800">
              <a:spcBef>
                <a:spcPct val="0"/>
              </a:spcBef>
            </a:pPr>
            <a:r>
              <a:rPr lang="en-ZA" sz="1600" dirty="0">
                <a:solidFill>
                  <a:srgbClr val="3C3C3B"/>
                </a:solidFill>
                <a:cs typeface="Arial" panose="020B0604020202020204" pitchFamily="34" charset="0"/>
              </a:rPr>
              <a:t> </a:t>
            </a:r>
          </a:p>
          <a:p>
            <a:pPr algn="just" defTabSz="685800">
              <a:spcBef>
                <a:spcPct val="0"/>
              </a:spcBef>
            </a:pPr>
            <a:r>
              <a:rPr lang="en-ZA" sz="1600" dirty="0">
                <a:solidFill>
                  <a:srgbClr val="3C3C3B"/>
                </a:solidFill>
                <a:cs typeface="Arial" panose="020B0604020202020204" pitchFamily="34" charset="0"/>
              </a:rPr>
              <a:t> </a:t>
            </a:r>
          </a:p>
          <a:p>
            <a:pPr algn="just" defTabSz="685800">
              <a:spcBef>
                <a:spcPct val="0"/>
              </a:spcBef>
            </a:pPr>
            <a:endParaRPr lang="en-ZA" sz="1600" dirty="0">
              <a:solidFill>
                <a:srgbClr val="3C3C3B"/>
              </a:solidFill>
              <a:cs typeface="Arial" panose="020B0604020202020204" pitchFamily="34" charset="0"/>
            </a:endParaRPr>
          </a:p>
        </p:txBody>
      </p:sp>
      <p:sp>
        <p:nvSpPr>
          <p:cNvPr id="5" name="Title 2">
            <a:extLst>
              <a:ext uri="{FF2B5EF4-FFF2-40B4-BE49-F238E27FC236}">
                <a16:creationId xmlns:a16="http://schemas.microsoft.com/office/drawing/2014/main" id="{58361669-7B5A-4171-9A0C-5F1BE179AF65}"/>
              </a:ext>
            </a:extLst>
          </p:cNvPr>
          <p:cNvSpPr>
            <a:spLocks noGrp="1"/>
          </p:cNvSpPr>
          <p:nvPr>
            <p:ph type="title"/>
          </p:nvPr>
        </p:nvSpPr>
        <p:spPr>
          <a:xfrm>
            <a:off x="539552" y="87313"/>
            <a:ext cx="7344816" cy="391152"/>
          </a:xfrm>
          <a:solidFill>
            <a:schemeClr val="bg2">
              <a:lumMod val="20000"/>
              <a:lumOff val="80000"/>
            </a:schemeClr>
          </a:solidFill>
        </p:spPr>
        <p:txBody>
          <a:bodyPr>
            <a:noAutofit/>
          </a:bodyPr>
          <a:lstStyle/>
          <a:p>
            <a:pPr algn="ctr"/>
            <a:r>
              <a:rPr lang="en-ZA" altLang="en-US" sz="2000" dirty="0"/>
              <a:t>Terminology cont… </a:t>
            </a:r>
            <a:endParaRPr lang="en-ZA" altLang="en-US" sz="2000" b="1" dirty="0">
              <a:solidFill>
                <a:srgbClr val="00B050"/>
              </a:solidFill>
            </a:endParaRPr>
          </a:p>
        </p:txBody>
      </p:sp>
      <p:sp>
        <p:nvSpPr>
          <p:cNvPr id="3" name="Rectangle 2">
            <a:extLst>
              <a:ext uri="{FF2B5EF4-FFF2-40B4-BE49-F238E27FC236}">
                <a16:creationId xmlns:a16="http://schemas.microsoft.com/office/drawing/2014/main" id="{E6AA7949-614C-4B95-8AEC-5218DE23E7FE}"/>
              </a:ext>
            </a:extLst>
          </p:cNvPr>
          <p:cNvSpPr/>
          <p:nvPr/>
        </p:nvSpPr>
        <p:spPr>
          <a:xfrm>
            <a:off x="467544" y="699542"/>
            <a:ext cx="8136904" cy="369332"/>
          </a:xfrm>
          <a:prstGeom prst="rect">
            <a:avLst/>
          </a:prstGeom>
        </p:spPr>
        <p:txBody>
          <a:bodyPr wrap="square">
            <a:spAutoFit/>
          </a:bodyPr>
          <a:lstStyle/>
          <a:p>
            <a:pPr algn="just" defTabSz="685800">
              <a:spcBef>
                <a:spcPct val="0"/>
              </a:spcBef>
            </a:pPr>
            <a:r>
              <a:rPr lang="en-ZA" dirty="0">
                <a:solidFill>
                  <a:srgbClr val="3C3C3B"/>
                </a:solidFill>
                <a:cs typeface="Arial" panose="020B0604020202020204" pitchFamily="34" charset="0"/>
              </a:rPr>
              <a:t>.</a:t>
            </a:r>
            <a:endParaRPr lang="en-ZA" dirty="0"/>
          </a:p>
        </p:txBody>
      </p:sp>
      <p:sp>
        <p:nvSpPr>
          <p:cNvPr id="4" name="Rectangle 3">
            <a:extLst>
              <a:ext uri="{FF2B5EF4-FFF2-40B4-BE49-F238E27FC236}">
                <a16:creationId xmlns:a16="http://schemas.microsoft.com/office/drawing/2014/main" id="{F60A392F-E187-40EF-992F-DA45D86B0CBB}"/>
              </a:ext>
            </a:extLst>
          </p:cNvPr>
          <p:cNvSpPr/>
          <p:nvPr/>
        </p:nvSpPr>
        <p:spPr>
          <a:xfrm>
            <a:off x="454492" y="526110"/>
            <a:ext cx="8221964" cy="4247317"/>
          </a:xfrm>
          <a:prstGeom prst="rect">
            <a:avLst/>
          </a:prstGeom>
        </p:spPr>
        <p:txBody>
          <a:bodyPr wrap="square">
            <a:spAutoFit/>
          </a:bodyPr>
          <a:lstStyle/>
          <a:p>
            <a:pPr algn="just" defTabSz="685800" eaLnBrk="0" fontAlgn="base" hangingPunct="0">
              <a:spcBef>
                <a:spcPct val="0"/>
              </a:spcBef>
              <a:spcAft>
                <a:spcPct val="0"/>
              </a:spcAft>
            </a:pPr>
            <a:r>
              <a:rPr lang="en-ZA" b="1" dirty="0">
                <a:latin typeface="Arial" panose="020B0604020202020204" pitchFamily="34" charset="0"/>
                <a:cs typeface="Arial" panose="020B0604020202020204" pitchFamily="34" charset="0"/>
              </a:rPr>
              <a:t>Post settlement </a:t>
            </a:r>
            <a:endParaRPr lang="en-ZA"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r>
              <a:rPr lang="en-ZA" dirty="0">
                <a:latin typeface="Arial" panose="020B0604020202020204" pitchFamily="34" charset="0"/>
                <a:cs typeface="Arial" panose="020B0604020202020204" pitchFamily="34" charset="0"/>
              </a:rPr>
              <a:t>Refers to a range of processes and activities that</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involve the provision of a variety of technical and financial resources to land restitution beneficiaries who receive land to enable them to secure land development plans (initially) as well as production capital (secondary). </a:t>
            </a:r>
          </a:p>
          <a:p>
            <a:pPr algn="just" defTabSz="685800" eaLnBrk="0" fontAlgn="base" hangingPunct="0">
              <a:spcBef>
                <a:spcPct val="0"/>
              </a:spcBef>
              <a:spcAft>
                <a:spcPct val="0"/>
              </a:spcAft>
            </a:pPr>
            <a:endParaRPr lang="en-ZA" dirty="0">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r>
              <a:rPr lang="en-ZA" dirty="0">
                <a:latin typeface="Arial" panose="020B0604020202020204" pitchFamily="34" charset="0"/>
                <a:cs typeface="Arial" panose="020B0604020202020204" pitchFamily="34" charset="0"/>
              </a:rPr>
              <a:t>Once a claim has been settled, what follows thereafter is the execution of the approval which happens through effecting transfer of the land or the payment of financial compensation or both. The commitment arising out of every approval is placed in a commitment register for monitoring and tracking to ensure that the award which could be land restoration or financial compensation and development grants is affected to the benefit of intended beneficiaries.</a:t>
            </a:r>
          </a:p>
          <a:p>
            <a:pPr algn="just" defTabSz="685800" eaLnBrk="0" fontAlgn="base" hangingPunct="0">
              <a:spcBef>
                <a:spcPct val="0"/>
              </a:spcBef>
              <a:spcAft>
                <a:spcPct val="0"/>
              </a:spcAft>
            </a:pPr>
            <a:r>
              <a:rPr lang="en-ZA" dirty="0">
                <a:latin typeface="Arial" panose="020B0604020202020204" pitchFamily="34" charset="0"/>
                <a:cs typeface="Arial" panose="020B0604020202020204" pitchFamily="34" charset="0"/>
              </a:rPr>
              <a:t> </a:t>
            </a:r>
          </a:p>
          <a:p>
            <a:pPr algn="just" defTabSz="685800" eaLnBrk="0" fontAlgn="base" hangingPunct="0">
              <a:spcBef>
                <a:spcPct val="0"/>
              </a:spcBef>
              <a:spcAft>
                <a:spcPct val="0"/>
              </a:spcAft>
            </a:pPr>
            <a:r>
              <a:rPr lang="en-ZA" dirty="0">
                <a:latin typeface="Arial" panose="020B0604020202020204" pitchFamily="34" charset="0"/>
                <a:cs typeface="Arial" panose="020B0604020202020204" pitchFamily="34" charset="0"/>
              </a:rPr>
              <a:t>Once the entire award has been implemented, the value of the award that would have been entered into the commitment register is then removed.</a:t>
            </a:r>
          </a:p>
        </p:txBody>
      </p:sp>
    </p:spTree>
    <p:extLst>
      <p:ext uri="{BB962C8B-B14F-4D97-AF65-F5344CB8AC3E}">
        <p14:creationId xmlns:p14="http://schemas.microsoft.com/office/powerpoint/2010/main" val="4863556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5556" y="2211710"/>
            <a:ext cx="7992888" cy="514350"/>
          </a:xfrm>
          <a:solidFill>
            <a:srgbClr val="00B050"/>
          </a:solidFill>
        </p:spPr>
        <p:txBody>
          <a:bodyPr>
            <a:normAutofit/>
          </a:bodyPr>
          <a:lstStyle/>
          <a:p>
            <a:pPr algn="ctr"/>
            <a:r>
              <a:rPr lang="en-ZA" altLang="en-US" sz="1800" dirty="0"/>
              <a:t>STATISTICAL INFORMATION </a:t>
            </a:r>
            <a:endParaRPr lang="en-ZA" altLang="en-US" sz="1800" b="1" dirty="0">
              <a:solidFill>
                <a:srgbClr val="00B050"/>
              </a:solidFill>
            </a:endParaRPr>
          </a:p>
        </p:txBody>
      </p:sp>
      <p:sp>
        <p:nvSpPr>
          <p:cNvPr id="2" name="Slide Number Placeholder 1">
            <a:extLst>
              <a:ext uri="{FF2B5EF4-FFF2-40B4-BE49-F238E27FC236}">
                <a16:creationId xmlns:a16="http://schemas.microsoft.com/office/drawing/2014/main" id="{F3DD5076-1CCC-4935-81F6-A8112EB48A62}"/>
              </a:ext>
            </a:extLst>
          </p:cNvPr>
          <p:cNvSpPr>
            <a:spLocks noGrp="1"/>
          </p:cNvSpPr>
          <p:nvPr>
            <p:ph type="sldNum" sz="quarter" idx="4"/>
          </p:nvPr>
        </p:nvSpPr>
        <p:spPr/>
        <p:txBody>
          <a:bodyPr/>
          <a:lstStyle/>
          <a:p>
            <a:fld id="{B968407B-6BC4-4060-AA7E-47814C7A9BBB}" type="slidenum">
              <a:rPr lang="en-GB" smtClean="0"/>
              <a:pPr/>
              <a:t>12</a:t>
            </a:fld>
            <a:endParaRPr lang="en-GB" dirty="0"/>
          </a:p>
        </p:txBody>
      </p:sp>
    </p:spTree>
    <p:extLst>
      <p:ext uri="{BB962C8B-B14F-4D97-AF65-F5344CB8AC3E}">
        <p14:creationId xmlns:p14="http://schemas.microsoft.com/office/powerpoint/2010/main" val="279106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D89BB0-A2FF-41D3-80FA-C9864BFC321B}"/>
              </a:ext>
            </a:extLst>
          </p:cNvPr>
          <p:cNvGraphicFramePr>
            <a:graphicFrameLocks noChangeAspect="1"/>
          </p:cNvGraphicFramePr>
          <p:nvPr>
            <p:custDataLst>
              <p:tags r:id="rId2"/>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2290" name="think-cell Slide" r:id="rId5" imgW="421" imgH="423" progId="TCLayout.ActiveDocument.1">
                  <p:embed/>
                </p:oleObj>
              </mc:Choice>
              <mc:Fallback>
                <p:oleObj name="think-cell Slide" r:id="rId5" imgW="421" imgH="423" progId="TCLayout.ActiveDocument.1">
                  <p:embed/>
                  <p:pic>
                    <p:nvPicPr>
                      <p:cNvPr id="5" name="Object 4" hidden="1">
                        <a:extLst>
                          <a:ext uri="{FF2B5EF4-FFF2-40B4-BE49-F238E27FC236}">
                            <a16:creationId xmlns:a16="http://schemas.microsoft.com/office/drawing/2014/main" id="{EED89BB0-A2FF-41D3-80FA-C9864BFC321B}"/>
                          </a:ext>
                        </a:extLst>
                      </p:cNvPr>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26EC6B2-FF88-4344-8257-3CBC7863B19F}"/>
              </a:ext>
            </a:extLst>
          </p:cNvPr>
          <p:cNvSpPr/>
          <p:nvPr>
            <p:custDataLst>
              <p:tags r:id="rId3"/>
            </p:custDataLst>
          </p:nvPr>
        </p:nvSpPr>
        <p:spPr bwMode="auto">
          <a:xfrm>
            <a:off x="1143000" y="0"/>
            <a:ext cx="119063" cy="11906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lang="en-US" sz="1500" b="1" dirty="0">
              <a:ea typeface="ＭＳ Ｐゴシック" panose="020B0600070205080204" pitchFamily="34" charset="-128"/>
              <a:cs typeface="Calibri" panose="020F0502020204030204" pitchFamily="34" charset="0"/>
              <a:sym typeface="Calibri" panose="020F0502020204030204" pitchFamily="34" charset="0"/>
            </a:endParaRPr>
          </a:p>
        </p:txBody>
      </p:sp>
      <p:sp>
        <p:nvSpPr>
          <p:cNvPr id="6" name="Title 5">
            <a:extLst>
              <a:ext uri="{FF2B5EF4-FFF2-40B4-BE49-F238E27FC236}">
                <a16:creationId xmlns:a16="http://schemas.microsoft.com/office/drawing/2014/main" id="{30C94148-D398-43E8-85B9-3EDB3A35710A}"/>
              </a:ext>
            </a:extLst>
          </p:cNvPr>
          <p:cNvSpPr>
            <a:spLocks noGrp="1"/>
          </p:cNvSpPr>
          <p:nvPr>
            <p:ph type="title"/>
          </p:nvPr>
        </p:nvSpPr>
        <p:spPr>
          <a:xfrm>
            <a:off x="683568" y="191610"/>
            <a:ext cx="7632848" cy="382836"/>
          </a:xfrm>
          <a:solidFill>
            <a:schemeClr val="bg2">
              <a:lumMod val="20000"/>
              <a:lumOff val="80000"/>
            </a:schemeClr>
          </a:solidFill>
        </p:spPr>
        <p:txBody>
          <a:bodyPr>
            <a:noAutofit/>
          </a:bodyPr>
          <a:lstStyle/>
          <a:p>
            <a:pPr algn="ctr"/>
            <a:r>
              <a:rPr lang="en-US" sz="2000" dirty="0">
                <a:latin typeface="Arial" panose="020B0604020202020204" pitchFamily="34" charset="0"/>
                <a:cs typeface="Arial" panose="020B0604020202020204" pitchFamily="34" charset="0"/>
              </a:rPr>
              <a:t>CLAIMS LODGED AS AT 31 DECEMBER 1998</a:t>
            </a:r>
          </a:p>
        </p:txBody>
      </p:sp>
      <p:graphicFrame>
        <p:nvGraphicFramePr>
          <p:cNvPr id="4" name="Content Placeholder 3">
            <a:extLst>
              <a:ext uri="{FF2B5EF4-FFF2-40B4-BE49-F238E27FC236}">
                <a16:creationId xmlns:a16="http://schemas.microsoft.com/office/drawing/2014/main" id="{34EA7B1B-FEB3-483F-A335-3B91F3CD8CE0}"/>
              </a:ext>
            </a:extLst>
          </p:cNvPr>
          <p:cNvGraphicFramePr>
            <a:graphicFrameLocks noGrp="1"/>
          </p:cNvGraphicFramePr>
          <p:nvPr>
            <p:ph idx="4294967295"/>
            <p:extLst>
              <p:ext uri="{D42A27DB-BD31-4B8C-83A1-F6EECF244321}">
                <p14:modId xmlns:p14="http://schemas.microsoft.com/office/powerpoint/2010/main" val="2691566877"/>
              </p:ext>
            </p:extLst>
          </p:nvPr>
        </p:nvGraphicFramePr>
        <p:xfrm>
          <a:off x="1429345" y="1634729"/>
          <a:ext cx="5994797" cy="3084906"/>
        </p:xfrm>
        <a:graphic>
          <a:graphicData uri="http://schemas.openxmlformats.org/drawingml/2006/table">
            <a:tbl>
              <a:tblPr firstRow="1" firstCol="1" bandRow="1"/>
              <a:tblGrid>
                <a:gridCol w="2850321">
                  <a:extLst>
                    <a:ext uri="{9D8B030D-6E8A-4147-A177-3AD203B41FA5}">
                      <a16:colId xmlns:a16="http://schemas.microsoft.com/office/drawing/2014/main" val="20000"/>
                    </a:ext>
                  </a:extLst>
                </a:gridCol>
                <a:gridCol w="3144476">
                  <a:extLst>
                    <a:ext uri="{9D8B030D-6E8A-4147-A177-3AD203B41FA5}">
                      <a16:colId xmlns:a16="http://schemas.microsoft.com/office/drawing/2014/main" val="20001"/>
                    </a:ext>
                  </a:extLst>
                </a:gridCol>
              </a:tblGrid>
              <a:tr h="280446">
                <a:tc>
                  <a:txBody>
                    <a:bodyPr/>
                    <a:lstStyle/>
                    <a:p>
                      <a:pPr algn="ctr">
                        <a:lnSpc>
                          <a:spcPct val="115000"/>
                        </a:lnSpc>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Lodged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16 716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6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13 162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16 394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3 489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3 400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3 902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3 852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446">
                <a:tc>
                  <a:txBody>
                    <a:bodyPr/>
                    <a:lstStyle/>
                    <a:p>
                      <a:pPr algn="l">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16 099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446">
                <a:tc>
                  <a:txBody>
                    <a:bodyPr/>
                    <a:lstStyle/>
                    <a:p>
                      <a:pPr algn="l">
                        <a:lnSpc>
                          <a:spcPct val="115000"/>
                        </a:lnSpc>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79 696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892" marR="49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bl>
          </a:graphicData>
        </a:graphic>
      </p:graphicFrame>
      <p:sp>
        <p:nvSpPr>
          <p:cNvPr id="39977" name="TextBox 5">
            <a:extLst>
              <a:ext uri="{FF2B5EF4-FFF2-40B4-BE49-F238E27FC236}">
                <a16:creationId xmlns:a16="http://schemas.microsoft.com/office/drawing/2014/main" id="{86224501-ABD7-4C8B-BD71-539CFD4C9149}"/>
              </a:ext>
            </a:extLst>
          </p:cNvPr>
          <p:cNvSpPr txBox="1">
            <a:spLocks noChangeArrowheads="1"/>
          </p:cNvSpPr>
          <p:nvPr/>
        </p:nvSpPr>
        <p:spPr bwMode="auto">
          <a:xfrm>
            <a:off x="899592" y="627534"/>
            <a:ext cx="69127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fontAlgn="base">
              <a:spcBef>
                <a:spcPct val="0"/>
              </a:spcBef>
              <a:spcAft>
                <a:spcPct val="0"/>
              </a:spcAft>
              <a:defRPr/>
            </a:pPr>
            <a:r>
              <a:rPr lang="en-ZA" altLang="en-US" sz="1400" dirty="0"/>
              <a:t>Claims lodged in 1998 were not only done at the Commission, however lodgement also took place at various departments, police stations, post offices and municipal offices.  The above process have contributed to the challenge of arriving at a definitive figure for 1998 Lodgements.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8CD715-245C-44F4-A7A8-CA5CBA2B310D}"/>
              </a:ext>
            </a:extLst>
          </p:cNvPr>
          <p:cNvGraphicFramePr>
            <a:graphicFrameLocks noChangeAspect="1"/>
          </p:cNvGraphicFramePr>
          <p:nvPr>
            <p:custDataLst>
              <p:tags r:id="rId2"/>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3314" name="think-cell Slide" r:id="rId26" imgW="421" imgH="423" progId="TCLayout.ActiveDocument.1">
                  <p:embed/>
                </p:oleObj>
              </mc:Choice>
              <mc:Fallback>
                <p:oleObj name="think-cell Slide" r:id="rId26" imgW="421" imgH="423" progId="TCLayout.ActiveDocument.1">
                  <p:embed/>
                  <p:pic>
                    <p:nvPicPr>
                      <p:cNvPr id="3" name="Object 2" hidden="1">
                        <a:extLst>
                          <a:ext uri="{FF2B5EF4-FFF2-40B4-BE49-F238E27FC236}">
                            <a16:creationId xmlns:a16="http://schemas.microsoft.com/office/drawing/2014/main" id="{C88CD715-245C-44F4-A7A8-CA5CBA2B310D}"/>
                          </a:ext>
                        </a:extLst>
                      </p:cNvPr>
                      <p:cNvPicPr/>
                      <p:nvPr/>
                    </p:nvPicPr>
                    <p:blipFill>
                      <a:blip r:embed="rId27"/>
                      <a:stretch>
                        <a:fillRect/>
                      </a:stretch>
                    </p:blipFill>
                    <p:spPr>
                      <a:xfrm>
                        <a:off x="1144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57F3DE2-28B8-4D63-BAD5-D4CEACFEBB03}"/>
              </a:ext>
            </a:extLst>
          </p:cNvPr>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eaLnBrk="0" fontAlgn="base" hangingPunct="0">
              <a:spcBef>
                <a:spcPct val="0"/>
              </a:spcBef>
              <a:spcAft>
                <a:spcPct val="0"/>
              </a:spcAft>
            </a:pPr>
            <a:endParaRPr lang="en-US" sz="1500" b="1"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4A9DA203-FF07-486F-BD30-3EA7C83F534D}"/>
              </a:ext>
            </a:extLst>
          </p:cNvPr>
          <p:cNvSpPr>
            <a:spLocks noGrp="1"/>
          </p:cNvSpPr>
          <p:nvPr>
            <p:ph type="title"/>
          </p:nvPr>
        </p:nvSpPr>
        <p:spPr>
          <a:xfrm>
            <a:off x="971600" y="519522"/>
            <a:ext cx="7272807" cy="378042"/>
          </a:xfrm>
        </p:spPr>
        <p:txBody>
          <a:bodyPr>
            <a:noAutofit/>
          </a:bodyPr>
          <a:lstStyle/>
          <a:p>
            <a:pPr algn="ctr"/>
            <a:r>
              <a:rPr lang="en-US" dirty="0">
                <a:latin typeface="Arial" panose="020B0604020202020204" pitchFamily="34" charset="0"/>
                <a:cs typeface="Arial" panose="020B0604020202020204" pitchFamily="34" charset="0"/>
              </a:rPr>
              <a:t>The land use breakdown indicates majority of the claims are mixed use which links back to the complexity of the outstanding claims</a:t>
            </a:r>
          </a:p>
        </p:txBody>
      </p:sp>
      <p:graphicFrame>
        <p:nvGraphicFramePr>
          <p:cNvPr id="32" name="Chart 31">
            <a:extLst>
              <a:ext uri="{FF2B5EF4-FFF2-40B4-BE49-F238E27FC236}">
                <a16:creationId xmlns:a16="http://schemas.microsoft.com/office/drawing/2014/main" id="{17206382-3BF4-4216-ABBD-04E2309D99FE}"/>
              </a:ext>
            </a:extLst>
          </p:cNvPr>
          <p:cNvGraphicFramePr/>
          <p:nvPr>
            <p:custDataLst>
              <p:tags r:id="rId4"/>
            </p:custDataLst>
          </p:nvPr>
        </p:nvGraphicFramePr>
        <p:xfrm>
          <a:off x="2252663" y="1556147"/>
          <a:ext cx="1837135" cy="2686050"/>
        </p:xfrm>
        <a:graphic>
          <a:graphicData uri="http://schemas.openxmlformats.org/drawingml/2006/chart">
            <c:chart xmlns:c="http://schemas.openxmlformats.org/drawingml/2006/chart" xmlns:r="http://schemas.openxmlformats.org/officeDocument/2006/relationships" r:id="rId28"/>
          </a:graphicData>
        </a:graphic>
      </p:graphicFrame>
      <p:sp>
        <p:nvSpPr>
          <p:cNvPr id="184" name="Text Placeholder 2">
            <a:extLst>
              <a:ext uri="{FF2B5EF4-FFF2-40B4-BE49-F238E27FC236}">
                <a16:creationId xmlns:a16="http://schemas.microsoft.com/office/drawing/2014/main" id="{645B634F-53CD-48BF-9F56-CA30697955FF}"/>
              </a:ext>
            </a:extLst>
          </p:cNvPr>
          <p:cNvSpPr>
            <a:spLocks noGrp="1"/>
          </p:cNvSpPr>
          <p:nvPr>
            <p:custDataLst>
              <p:tags r:id="rId5"/>
            </p:custDataLst>
          </p:nvPr>
        </p:nvSpPr>
        <p:spPr bwMode="auto">
          <a:xfrm>
            <a:off x="1583531" y="2946798"/>
            <a:ext cx="642938"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CEC3D41F-8B02-4D7E-95E6-A8F801FC5A41}" type="datetime'S''''''''''ug''''''''''a''''''r''''''c''a''n''''e'''">
              <a:rPr lang="en-US" altLang="en-US" sz="1050">
                <a:solidFill>
                  <a:srgbClr val="FFFFFF">
                    <a:lumMod val="50000"/>
                  </a:srgbClr>
                </a:solidFill>
                <a:latin typeface="Arial"/>
                <a:sym typeface="+mn-lt"/>
              </a:rPr>
              <a:pPr algn="r" defTabSz="514325" fontAlgn="base">
                <a:spcBef>
                  <a:spcPct val="0"/>
                </a:spcBef>
                <a:spcAft>
                  <a:spcPct val="0"/>
                </a:spcAft>
              </a:pPr>
              <a:t>Sugarcane</a:t>
            </a:fld>
            <a:endParaRPr lang="en-US" sz="1050" dirty="0">
              <a:solidFill>
                <a:srgbClr val="FFFFFF">
                  <a:lumMod val="50000"/>
                </a:srgbClr>
              </a:solidFill>
              <a:latin typeface="Arial"/>
              <a:sym typeface="+mn-lt"/>
            </a:endParaRPr>
          </a:p>
        </p:txBody>
      </p:sp>
      <p:sp>
        <p:nvSpPr>
          <p:cNvPr id="182" name="Text Placeholder 2">
            <a:extLst>
              <a:ext uri="{FF2B5EF4-FFF2-40B4-BE49-F238E27FC236}">
                <a16:creationId xmlns:a16="http://schemas.microsoft.com/office/drawing/2014/main" id="{35E0F331-05FA-4440-8D3D-6A05A0086532}"/>
              </a:ext>
            </a:extLst>
          </p:cNvPr>
          <p:cNvSpPr>
            <a:spLocks noGrp="1"/>
          </p:cNvSpPr>
          <p:nvPr>
            <p:custDataLst>
              <p:tags r:id="rId6"/>
            </p:custDataLst>
          </p:nvPr>
        </p:nvSpPr>
        <p:spPr bwMode="auto">
          <a:xfrm>
            <a:off x="1590675" y="2434829"/>
            <a:ext cx="635794"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4DE1A2E1-BD8C-49B6-98D4-C877C8BD305C}" type="datetime'''''A''''''gr''''''''''icu''''l''''''''tu''''''''''''''''''re'">
              <a:rPr lang="en-US" altLang="en-US" sz="1050">
                <a:solidFill>
                  <a:srgbClr val="FFFFFF">
                    <a:lumMod val="50000"/>
                  </a:srgbClr>
                </a:solidFill>
                <a:latin typeface="Arial"/>
                <a:sym typeface="+mn-lt"/>
              </a:rPr>
              <a:pPr algn="r" defTabSz="514325" fontAlgn="base">
                <a:spcBef>
                  <a:spcPct val="0"/>
                </a:spcBef>
                <a:spcAft>
                  <a:spcPct val="0"/>
                </a:spcAft>
              </a:pPr>
              <a:t>Agriculture</a:t>
            </a:fld>
            <a:endParaRPr lang="en-US" sz="1050" dirty="0">
              <a:solidFill>
                <a:srgbClr val="FFFFFF">
                  <a:lumMod val="50000"/>
                </a:srgbClr>
              </a:solidFill>
              <a:latin typeface="Arial"/>
              <a:sym typeface="+mn-lt"/>
            </a:endParaRPr>
          </a:p>
        </p:txBody>
      </p:sp>
      <p:sp>
        <p:nvSpPr>
          <p:cNvPr id="179" name="Text Placeholder 2">
            <a:extLst>
              <a:ext uri="{FF2B5EF4-FFF2-40B4-BE49-F238E27FC236}">
                <a16:creationId xmlns:a16="http://schemas.microsoft.com/office/drawing/2014/main" id="{93AFDB20-810E-488A-A218-7E16B7D60EBB}"/>
              </a:ext>
            </a:extLst>
          </p:cNvPr>
          <p:cNvSpPr>
            <a:spLocks noGrp="1"/>
          </p:cNvSpPr>
          <p:nvPr>
            <p:custDataLst>
              <p:tags r:id="rId7"/>
            </p:custDataLst>
          </p:nvPr>
        </p:nvSpPr>
        <p:spPr bwMode="auto">
          <a:xfrm>
            <a:off x="1443038" y="1665685"/>
            <a:ext cx="783431"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14EFEC92-56A3-4A94-B60C-922E190D9077}" type="datetime'''C''''''o''''''n''se''''rv''''''''''''''a''''t''ion'''">
              <a:rPr lang="en-US" altLang="en-US" sz="1050">
                <a:solidFill>
                  <a:srgbClr val="FFFFFF">
                    <a:lumMod val="50000"/>
                  </a:srgbClr>
                </a:solidFill>
                <a:latin typeface="Arial"/>
                <a:sym typeface="+mn-lt"/>
              </a:rPr>
              <a:pPr algn="r" defTabSz="514325" fontAlgn="base">
                <a:spcBef>
                  <a:spcPct val="0"/>
                </a:spcBef>
                <a:spcAft>
                  <a:spcPct val="0"/>
                </a:spcAft>
              </a:pPr>
              <a:t>Conservation</a:t>
            </a:fld>
            <a:endParaRPr lang="en-US" sz="1050" dirty="0">
              <a:solidFill>
                <a:srgbClr val="FFFFFF">
                  <a:lumMod val="50000"/>
                </a:srgbClr>
              </a:solidFill>
              <a:latin typeface="Arial"/>
              <a:sym typeface="+mn-lt"/>
            </a:endParaRPr>
          </a:p>
        </p:txBody>
      </p:sp>
      <p:sp>
        <p:nvSpPr>
          <p:cNvPr id="181" name="Text Placeholder 2">
            <a:extLst>
              <a:ext uri="{FF2B5EF4-FFF2-40B4-BE49-F238E27FC236}">
                <a16:creationId xmlns:a16="http://schemas.microsoft.com/office/drawing/2014/main" id="{87D55058-5B30-4C43-8923-B5D7B6CB74C0}"/>
              </a:ext>
            </a:extLst>
          </p:cNvPr>
          <p:cNvSpPr>
            <a:spLocks noGrp="1"/>
          </p:cNvSpPr>
          <p:nvPr>
            <p:custDataLst>
              <p:tags r:id="rId8"/>
            </p:custDataLst>
          </p:nvPr>
        </p:nvSpPr>
        <p:spPr bwMode="auto">
          <a:xfrm>
            <a:off x="1834753" y="2178844"/>
            <a:ext cx="391716"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E5855D5C-B549-4D06-9F9D-BAC2B979435B}" type="datetime'M''''i''''''''''''''''''n''''''''''in''''''''''g'''''">
              <a:rPr lang="en-US" altLang="en-US" sz="1050">
                <a:solidFill>
                  <a:srgbClr val="FFFFFF">
                    <a:lumMod val="50000"/>
                  </a:srgbClr>
                </a:solidFill>
                <a:latin typeface="Arial"/>
                <a:sym typeface="+mn-lt"/>
              </a:rPr>
              <a:pPr algn="r" defTabSz="514325" fontAlgn="base">
                <a:spcBef>
                  <a:spcPct val="0"/>
                </a:spcBef>
                <a:spcAft>
                  <a:spcPct val="0"/>
                </a:spcAft>
              </a:pPr>
              <a:t>Mining</a:t>
            </a:fld>
            <a:endParaRPr lang="en-US" sz="1050" dirty="0">
              <a:solidFill>
                <a:srgbClr val="FFFFFF">
                  <a:lumMod val="50000"/>
                </a:srgbClr>
              </a:solidFill>
              <a:latin typeface="Arial"/>
              <a:sym typeface="+mn-lt"/>
            </a:endParaRPr>
          </a:p>
        </p:txBody>
      </p:sp>
      <p:sp>
        <p:nvSpPr>
          <p:cNvPr id="180" name="Text Placeholder 2">
            <a:extLst>
              <a:ext uri="{FF2B5EF4-FFF2-40B4-BE49-F238E27FC236}">
                <a16:creationId xmlns:a16="http://schemas.microsoft.com/office/drawing/2014/main" id="{DD9A09E6-A01C-473B-BEB2-094E2EF5263C}"/>
              </a:ext>
            </a:extLst>
          </p:cNvPr>
          <p:cNvSpPr>
            <a:spLocks noGrp="1"/>
          </p:cNvSpPr>
          <p:nvPr>
            <p:custDataLst>
              <p:tags r:id="rId9"/>
            </p:custDataLst>
          </p:nvPr>
        </p:nvSpPr>
        <p:spPr bwMode="auto">
          <a:xfrm>
            <a:off x="1560910" y="1921669"/>
            <a:ext cx="665560"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9FAEDABF-351B-4194-894A-7EB0C713B2C9}" type="datetime'E''''''co''''''tour''''i''s''''''''m'">
              <a:rPr lang="en-US" altLang="en-US" sz="1050">
                <a:solidFill>
                  <a:srgbClr val="FFFFFF">
                    <a:lumMod val="50000"/>
                  </a:srgbClr>
                </a:solidFill>
                <a:latin typeface="Arial"/>
                <a:sym typeface="+mn-lt"/>
              </a:rPr>
              <a:pPr algn="r" defTabSz="514325" fontAlgn="base">
                <a:spcBef>
                  <a:spcPct val="0"/>
                </a:spcBef>
                <a:spcAft>
                  <a:spcPct val="0"/>
                </a:spcAft>
              </a:pPr>
              <a:t>Ecotourism</a:t>
            </a:fld>
            <a:endParaRPr lang="en-US" sz="1050" dirty="0">
              <a:solidFill>
                <a:srgbClr val="FFFFFF">
                  <a:lumMod val="50000"/>
                </a:srgbClr>
              </a:solidFill>
              <a:latin typeface="Arial"/>
              <a:sym typeface="+mn-lt"/>
            </a:endParaRPr>
          </a:p>
        </p:txBody>
      </p:sp>
      <p:sp>
        <p:nvSpPr>
          <p:cNvPr id="183" name="Text Placeholder 2">
            <a:extLst>
              <a:ext uri="{FF2B5EF4-FFF2-40B4-BE49-F238E27FC236}">
                <a16:creationId xmlns:a16="http://schemas.microsoft.com/office/drawing/2014/main" id="{C6CD81F9-F7BA-4C08-B4BF-81587DC19B55}"/>
              </a:ext>
            </a:extLst>
          </p:cNvPr>
          <p:cNvSpPr>
            <a:spLocks noGrp="1"/>
          </p:cNvSpPr>
          <p:nvPr>
            <p:custDataLst>
              <p:tags r:id="rId10"/>
            </p:custDataLst>
          </p:nvPr>
        </p:nvSpPr>
        <p:spPr bwMode="auto">
          <a:xfrm>
            <a:off x="1739504" y="2690813"/>
            <a:ext cx="486966"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0231EF6C-EF88-4328-833D-9C5A640BFA34}" type="datetime'F''''or''''''''''''''''e''''''''''''''s''''''''''t''ry'''''''">
              <a:rPr lang="en-US" altLang="en-US" sz="1050">
                <a:solidFill>
                  <a:srgbClr val="FFFFFF">
                    <a:lumMod val="50000"/>
                  </a:srgbClr>
                </a:solidFill>
                <a:latin typeface="Arial"/>
                <a:sym typeface="+mn-lt"/>
              </a:rPr>
              <a:pPr algn="r" defTabSz="514325" fontAlgn="base">
                <a:spcBef>
                  <a:spcPct val="0"/>
                </a:spcBef>
                <a:spcAft>
                  <a:spcPct val="0"/>
                </a:spcAft>
              </a:pPr>
              <a:t>Forestry</a:t>
            </a:fld>
            <a:endParaRPr lang="en-US" sz="1050" dirty="0">
              <a:solidFill>
                <a:srgbClr val="FFFFFF">
                  <a:lumMod val="50000"/>
                </a:srgbClr>
              </a:solidFill>
              <a:latin typeface="Arial"/>
              <a:sym typeface="+mn-lt"/>
            </a:endParaRPr>
          </a:p>
        </p:txBody>
      </p:sp>
      <p:sp>
        <p:nvSpPr>
          <p:cNvPr id="208" name="Text Placeholder 2">
            <a:extLst>
              <a:ext uri="{FF2B5EF4-FFF2-40B4-BE49-F238E27FC236}">
                <a16:creationId xmlns:a16="http://schemas.microsoft.com/office/drawing/2014/main" id="{92B67CFA-E7F5-4788-935A-6AB1C8E18816}"/>
              </a:ext>
            </a:extLst>
          </p:cNvPr>
          <p:cNvSpPr>
            <a:spLocks noGrp="1"/>
          </p:cNvSpPr>
          <p:nvPr>
            <p:custDataLst>
              <p:tags r:id="rId11"/>
            </p:custDataLst>
          </p:nvPr>
        </p:nvSpPr>
        <p:spPr bwMode="gray">
          <a:xfrm>
            <a:off x="2968229" y="3471863"/>
            <a:ext cx="260747"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F19FC806-1A4C-42E5-8870-5AAC357BAE79}" type="datetime'''''''''1''3''''%'''''''''''">
              <a:rPr lang="en-US" altLang="en-US" sz="900">
                <a:solidFill>
                  <a:srgbClr val="FFFFFF">
                    <a:lumMod val="50000"/>
                  </a:srgbClr>
                </a:solidFill>
              </a:rPr>
              <a:pPr defTabSz="514325" fontAlgn="base">
                <a:spcBef>
                  <a:spcPct val="0"/>
                </a:spcBef>
                <a:spcAft>
                  <a:spcPct val="0"/>
                </a:spcAft>
              </a:pPr>
              <a:t>13%</a:t>
            </a:fld>
            <a:endParaRPr lang="en-US" sz="900" dirty="0">
              <a:solidFill>
                <a:srgbClr val="FFFFFF">
                  <a:lumMod val="50000"/>
                </a:srgbClr>
              </a:solidFill>
              <a:latin typeface="Arial"/>
              <a:sym typeface="+mn-lt"/>
            </a:endParaRPr>
          </a:p>
        </p:txBody>
      </p:sp>
      <p:sp>
        <p:nvSpPr>
          <p:cNvPr id="203" name="Text Placeholder 2">
            <a:extLst>
              <a:ext uri="{FF2B5EF4-FFF2-40B4-BE49-F238E27FC236}">
                <a16:creationId xmlns:a16="http://schemas.microsoft.com/office/drawing/2014/main" id="{B8385813-2438-404B-9686-71594034605C}"/>
              </a:ext>
            </a:extLst>
          </p:cNvPr>
          <p:cNvSpPr>
            <a:spLocks noGrp="1"/>
          </p:cNvSpPr>
          <p:nvPr>
            <p:custDataLst>
              <p:tags r:id="rId12"/>
            </p:custDataLst>
          </p:nvPr>
        </p:nvSpPr>
        <p:spPr bwMode="gray">
          <a:xfrm>
            <a:off x="2368154" y="1933576"/>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3C1E1195-7808-479F-930E-745D5088CD6D}" type="datetime'''''''''''''1''''''%'''''''''''''''''''''''''">
              <a:rPr lang="en-US" altLang="en-US" sz="900">
                <a:solidFill>
                  <a:srgbClr val="FFFFFF">
                    <a:lumMod val="50000"/>
                  </a:srgbClr>
                </a:solidFill>
                <a:latin typeface="Arial"/>
                <a:sym typeface="+mn-lt"/>
              </a:rPr>
              <a:pPr defTabSz="514325" fontAlgn="base">
                <a:spcBef>
                  <a:spcPct val="0"/>
                </a:spcBef>
                <a:spcAft>
                  <a:spcPct val="0"/>
                </a:spcAft>
              </a:pPr>
              <a:t>1%</a:t>
            </a:fld>
            <a:endParaRPr lang="en-US" sz="900" dirty="0">
              <a:solidFill>
                <a:srgbClr val="FFFFFF">
                  <a:lumMod val="50000"/>
                </a:srgbClr>
              </a:solidFill>
              <a:latin typeface="Arial"/>
              <a:sym typeface="+mn-lt"/>
            </a:endParaRPr>
          </a:p>
        </p:txBody>
      </p:sp>
      <p:sp>
        <p:nvSpPr>
          <p:cNvPr id="185" name="Text Placeholder 2">
            <a:extLst>
              <a:ext uri="{FF2B5EF4-FFF2-40B4-BE49-F238E27FC236}">
                <a16:creationId xmlns:a16="http://schemas.microsoft.com/office/drawing/2014/main" id="{52A904D2-9E06-4D80-A1A0-75EB6C951E4C}"/>
              </a:ext>
            </a:extLst>
          </p:cNvPr>
          <p:cNvSpPr>
            <a:spLocks noGrp="1"/>
          </p:cNvSpPr>
          <p:nvPr>
            <p:custDataLst>
              <p:tags r:id="rId13"/>
            </p:custDataLst>
          </p:nvPr>
        </p:nvSpPr>
        <p:spPr bwMode="auto">
          <a:xfrm>
            <a:off x="1702593" y="3202782"/>
            <a:ext cx="523875"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11F16859-A326-4394-A120-E5744DFF86A8}" type="datetime'F''''''''ar''''''''mi''''''''''''n''''''''''g'''' '''''''''">
              <a:rPr lang="en-US" altLang="en-US" sz="1050">
                <a:solidFill>
                  <a:srgbClr val="FFFFFF">
                    <a:lumMod val="50000"/>
                  </a:srgbClr>
                </a:solidFill>
                <a:latin typeface="Arial"/>
                <a:sym typeface="+mn-lt"/>
              </a:rPr>
              <a:pPr algn="r" defTabSz="514325" fontAlgn="base">
                <a:spcBef>
                  <a:spcPct val="0"/>
                </a:spcBef>
                <a:spcAft>
                  <a:spcPct val="0"/>
                </a:spcAft>
              </a:pPr>
              <a:t>Farming </a:t>
            </a:fld>
            <a:endParaRPr lang="en-US" sz="1050" dirty="0">
              <a:solidFill>
                <a:srgbClr val="FFFFFF">
                  <a:lumMod val="50000"/>
                </a:srgbClr>
              </a:solidFill>
              <a:latin typeface="Arial"/>
              <a:sym typeface="+mn-lt"/>
            </a:endParaRPr>
          </a:p>
        </p:txBody>
      </p:sp>
      <p:sp>
        <p:nvSpPr>
          <p:cNvPr id="186" name="Text Placeholder 2">
            <a:extLst>
              <a:ext uri="{FF2B5EF4-FFF2-40B4-BE49-F238E27FC236}">
                <a16:creationId xmlns:a16="http://schemas.microsoft.com/office/drawing/2014/main" id="{7B74D6F4-B8FE-4DDC-B93E-57B93E70195F}"/>
              </a:ext>
            </a:extLst>
          </p:cNvPr>
          <p:cNvSpPr>
            <a:spLocks noGrp="1"/>
          </p:cNvSpPr>
          <p:nvPr>
            <p:custDataLst>
              <p:tags r:id="rId14"/>
            </p:custDataLst>
          </p:nvPr>
        </p:nvSpPr>
        <p:spPr bwMode="auto">
          <a:xfrm>
            <a:off x="1568053" y="3459957"/>
            <a:ext cx="658416"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1236BD50-B46C-4562-9834-F0B09F1ACF32}" type="datetime'''''R''''e''s''''''''''''''''''id''''e''n''''''ti''a''l'''''">
              <a:rPr lang="en-US" altLang="en-US" sz="1050">
                <a:solidFill>
                  <a:srgbClr val="FFFFFF">
                    <a:lumMod val="50000"/>
                  </a:srgbClr>
                </a:solidFill>
                <a:latin typeface="Arial"/>
                <a:sym typeface="+mn-lt"/>
              </a:rPr>
              <a:pPr algn="r" defTabSz="514325" fontAlgn="base">
                <a:spcBef>
                  <a:spcPct val="0"/>
                </a:spcBef>
                <a:spcAft>
                  <a:spcPct val="0"/>
                </a:spcAft>
              </a:pPr>
              <a:t>Residential</a:t>
            </a:fld>
            <a:endParaRPr lang="en-US" sz="1050" dirty="0">
              <a:solidFill>
                <a:srgbClr val="FFFFFF">
                  <a:lumMod val="50000"/>
                </a:srgbClr>
              </a:solidFill>
              <a:latin typeface="Arial"/>
              <a:sym typeface="+mn-lt"/>
            </a:endParaRPr>
          </a:p>
        </p:txBody>
      </p:sp>
      <p:sp>
        <p:nvSpPr>
          <p:cNvPr id="187" name="Text Placeholder 2">
            <a:extLst>
              <a:ext uri="{FF2B5EF4-FFF2-40B4-BE49-F238E27FC236}">
                <a16:creationId xmlns:a16="http://schemas.microsoft.com/office/drawing/2014/main" id="{A9F68A51-095C-4384-8656-D7831951B5B5}"/>
              </a:ext>
            </a:extLst>
          </p:cNvPr>
          <p:cNvSpPr>
            <a:spLocks noGrp="1"/>
          </p:cNvSpPr>
          <p:nvPr>
            <p:custDataLst>
              <p:tags r:id="rId15"/>
            </p:custDataLst>
          </p:nvPr>
        </p:nvSpPr>
        <p:spPr bwMode="auto">
          <a:xfrm>
            <a:off x="1871663" y="3715941"/>
            <a:ext cx="354806"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3F4A4E4E-277E-406B-B76E-B8A926FF8EE1}" type="datetime'''''M''''''''''''''ix''''''''''''''''''e''''''''d'''''">
              <a:rPr lang="en-US" altLang="en-US" sz="1050">
                <a:solidFill>
                  <a:srgbClr val="FFFFFF">
                    <a:lumMod val="50000"/>
                  </a:srgbClr>
                </a:solidFill>
                <a:latin typeface="Arial"/>
                <a:sym typeface="+mn-lt"/>
              </a:rPr>
              <a:pPr algn="r" defTabSz="514325" fontAlgn="base">
                <a:spcBef>
                  <a:spcPct val="0"/>
                </a:spcBef>
                <a:spcAft>
                  <a:spcPct val="0"/>
                </a:spcAft>
              </a:pPr>
              <a:t>Mixed</a:t>
            </a:fld>
            <a:endParaRPr lang="en-US" sz="1050" dirty="0">
              <a:solidFill>
                <a:srgbClr val="FFFFFF">
                  <a:lumMod val="50000"/>
                </a:srgbClr>
              </a:solidFill>
              <a:latin typeface="Arial"/>
              <a:sym typeface="+mn-lt"/>
            </a:endParaRPr>
          </a:p>
        </p:txBody>
      </p:sp>
      <p:sp>
        <p:nvSpPr>
          <p:cNvPr id="188" name="Text Placeholder 2">
            <a:extLst>
              <a:ext uri="{FF2B5EF4-FFF2-40B4-BE49-F238E27FC236}">
                <a16:creationId xmlns:a16="http://schemas.microsoft.com/office/drawing/2014/main" id="{E200C3A4-6FAF-4B5F-865A-3E419BDB4AC5}"/>
              </a:ext>
            </a:extLst>
          </p:cNvPr>
          <p:cNvSpPr>
            <a:spLocks noGrp="1"/>
          </p:cNvSpPr>
          <p:nvPr>
            <p:custDataLst>
              <p:tags r:id="rId16"/>
            </p:custDataLst>
          </p:nvPr>
        </p:nvSpPr>
        <p:spPr bwMode="auto">
          <a:xfrm>
            <a:off x="1959769" y="3971925"/>
            <a:ext cx="266700" cy="159544"/>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defTabSz="514325" fontAlgn="base">
              <a:spcBef>
                <a:spcPct val="0"/>
              </a:spcBef>
              <a:spcAft>
                <a:spcPct val="0"/>
              </a:spcAft>
            </a:pPr>
            <a:fld id="{E2BD8BFC-81EA-40D0-9F67-C6FEDE7B3651}" type="datetime'''''''''''T''''''''''''''''''B''D'''''''''''''''''">
              <a:rPr lang="en-US" altLang="en-US" sz="1050">
                <a:solidFill>
                  <a:srgbClr val="FFFFFF">
                    <a:lumMod val="50000"/>
                  </a:srgbClr>
                </a:solidFill>
                <a:latin typeface="Arial"/>
                <a:sym typeface="+mn-lt"/>
              </a:rPr>
              <a:pPr algn="r" defTabSz="514325" fontAlgn="base">
                <a:spcBef>
                  <a:spcPct val="0"/>
                </a:spcBef>
                <a:spcAft>
                  <a:spcPct val="0"/>
                </a:spcAft>
              </a:pPr>
              <a:t>TBD</a:t>
            </a:fld>
            <a:endParaRPr lang="en-US" sz="1050" dirty="0">
              <a:solidFill>
                <a:srgbClr val="FFFFFF">
                  <a:lumMod val="50000"/>
                </a:srgbClr>
              </a:solidFill>
              <a:latin typeface="Arial"/>
              <a:sym typeface="+mn-lt"/>
            </a:endParaRPr>
          </a:p>
        </p:txBody>
      </p:sp>
      <p:sp>
        <p:nvSpPr>
          <p:cNvPr id="202" name="Text Placeholder 2">
            <a:extLst>
              <a:ext uri="{FF2B5EF4-FFF2-40B4-BE49-F238E27FC236}">
                <a16:creationId xmlns:a16="http://schemas.microsoft.com/office/drawing/2014/main" id="{2D4190C0-B8D4-4DC6-82C8-20B643AA617B}"/>
              </a:ext>
            </a:extLst>
          </p:cNvPr>
          <p:cNvSpPr>
            <a:spLocks noGrp="1"/>
          </p:cNvSpPr>
          <p:nvPr>
            <p:custDataLst>
              <p:tags r:id="rId17"/>
            </p:custDataLst>
          </p:nvPr>
        </p:nvSpPr>
        <p:spPr bwMode="gray">
          <a:xfrm>
            <a:off x="2506266" y="1677592"/>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EF2B62F6-FB03-4AEF-A955-6C94EB834F3F}" type="datetime'''''4''''''''''''''''''%'''''''''''''''''''">
              <a:rPr lang="en-US" altLang="en-US" sz="900">
                <a:solidFill>
                  <a:srgbClr val="FFFFFF">
                    <a:lumMod val="50000"/>
                  </a:srgbClr>
                </a:solidFill>
              </a:rPr>
              <a:pPr defTabSz="514325" fontAlgn="base">
                <a:spcBef>
                  <a:spcPct val="0"/>
                </a:spcBef>
                <a:spcAft>
                  <a:spcPct val="0"/>
                </a:spcAft>
              </a:pPr>
              <a:t>4%</a:t>
            </a:fld>
            <a:endParaRPr lang="en-US" sz="900" dirty="0">
              <a:solidFill>
                <a:srgbClr val="FFFFFF">
                  <a:lumMod val="50000"/>
                </a:srgbClr>
              </a:solidFill>
              <a:latin typeface="Arial"/>
              <a:sym typeface="+mn-lt"/>
            </a:endParaRPr>
          </a:p>
        </p:txBody>
      </p:sp>
      <p:sp>
        <p:nvSpPr>
          <p:cNvPr id="204" name="Text Placeholder 2">
            <a:extLst>
              <a:ext uri="{FF2B5EF4-FFF2-40B4-BE49-F238E27FC236}">
                <a16:creationId xmlns:a16="http://schemas.microsoft.com/office/drawing/2014/main" id="{69C4FF44-C13B-45F4-AC48-8DCA872369CD}"/>
              </a:ext>
            </a:extLst>
          </p:cNvPr>
          <p:cNvSpPr>
            <a:spLocks noGrp="1"/>
          </p:cNvSpPr>
          <p:nvPr>
            <p:custDataLst>
              <p:tags r:id="rId18"/>
            </p:custDataLst>
          </p:nvPr>
        </p:nvSpPr>
        <p:spPr bwMode="gray">
          <a:xfrm>
            <a:off x="2344341" y="2190751"/>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AAFEA500-7C3E-47F3-BFC5-CFF43DCFA6FF}" type="datetime'0''''%'''''''''''''''''''''''''''''''''''''''''''''''">
              <a:rPr lang="en-US" altLang="en-US" sz="900">
                <a:solidFill>
                  <a:srgbClr val="FFFFFF">
                    <a:lumMod val="50000"/>
                  </a:srgbClr>
                </a:solidFill>
                <a:latin typeface="Arial"/>
                <a:sym typeface="+mn-lt"/>
              </a:rPr>
              <a:pPr defTabSz="514325" fontAlgn="base">
                <a:spcBef>
                  <a:spcPct val="0"/>
                </a:spcBef>
                <a:spcAft>
                  <a:spcPct val="0"/>
                </a:spcAft>
              </a:pPr>
              <a:t>0%</a:t>
            </a:fld>
            <a:endParaRPr lang="en-US" sz="900" dirty="0">
              <a:solidFill>
                <a:srgbClr val="FFFFFF">
                  <a:lumMod val="50000"/>
                </a:srgbClr>
              </a:solidFill>
              <a:latin typeface="Arial"/>
              <a:sym typeface="+mn-lt"/>
            </a:endParaRPr>
          </a:p>
        </p:txBody>
      </p:sp>
      <p:sp>
        <p:nvSpPr>
          <p:cNvPr id="205" name="Text Placeholder 2">
            <a:extLst>
              <a:ext uri="{FF2B5EF4-FFF2-40B4-BE49-F238E27FC236}">
                <a16:creationId xmlns:a16="http://schemas.microsoft.com/office/drawing/2014/main" id="{627A0B02-67D9-4165-AD50-6A921AA1FB7C}"/>
              </a:ext>
            </a:extLst>
          </p:cNvPr>
          <p:cNvSpPr>
            <a:spLocks noGrp="1"/>
          </p:cNvSpPr>
          <p:nvPr>
            <p:custDataLst>
              <p:tags r:id="rId19"/>
            </p:custDataLst>
          </p:nvPr>
        </p:nvSpPr>
        <p:spPr bwMode="gray">
          <a:xfrm>
            <a:off x="2525316" y="2446735"/>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A0A52709-1037-4D81-B1C6-4E19BBDE54EA}" type="datetime'4''''''''''%'''''''''''''''''''''''''''''''''''''''''''''">
              <a:rPr lang="en-US" altLang="en-US" sz="900">
                <a:solidFill>
                  <a:srgbClr val="FFFFFF">
                    <a:lumMod val="50000"/>
                  </a:srgbClr>
                </a:solidFill>
                <a:latin typeface="Arial"/>
                <a:sym typeface="+mn-lt"/>
              </a:rPr>
              <a:pPr defTabSz="514325" fontAlgn="base">
                <a:spcBef>
                  <a:spcPct val="0"/>
                </a:spcBef>
                <a:spcAft>
                  <a:spcPct val="0"/>
                </a:spcAft>
              </a:pPr>
              <a:t>4%</a:t>
            </a:fld>
            <a:endParaRPr lang="en-US" sz="900" dirty="0">
              <a:solidFill>
                <a:srgbClr val="FFFFFF">
                  <a:lumMod val="50000"/>
                </a:srgbClr>
              </a:solidFill>
              <a:latin typeface="Arial"/>
              <a:sym typeface="+mn-lt"/>
            </a:endParaRPr>
          </a:p>
        </p:txBody>
      </p:sp>
      <p:sp>
        <p:nvSpPr>
          <p:cNvPr id="206" name="Text Placeholder 2">
            <a:extLst>
              <a:ext uri="{FF2B5EF4-FFF2-40B4-BE49-F238E27FC236}">
                <a16:creationId xmlns:a16="http://schemas.microsoft.com/office/drawing/2014/main" id="{467D4D68-E6CA-4172-8B20-EB30AFC41355}"/>
              </a:ext>
            </a:extLst>
          </p:cNvPr>
          <p:cNvSpPr>
            <a:spLocks noGrp="1"/>
          </p:cNvSpPr>
          <p:nvPr>
            <p:custDataLst>
              <p:tags r:id="rId20"/>
            </p:custDataLst>
          </p:nvPr>
        </p:nvSpPr>
        <p:spPr bwMode="gray">
          <a:xfrm>
            <a:off x="2974183" y="2702719"/>
            <a:ext cx="260747"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C900AB51-C364-4680-9DBC-8545C06218D5}" type="datetime'''''1''3''''''''''''''''%'''''''''''''">
              <a:rPr lang="en-US" altLang="en-US" sz="900">
                <a:solidFill>
                  <a:srgbClr val="FFFFFF">
                    <a:lumMod val="50000"/>
                  </a:srgbClr>
                </a:solidFill>
              </a:rPr>
              <a:pPr defTabSz="514325" fontAlgn="base">
                <a:spcBef>
                  <a:spcPct val="0"/>
                </a:spcBef>
                <a:spcAft>
                  <a:spcPct val="0"/>
                </a:spcAft>
              </a:pPr>
              <a:t>13%</a:t>
            </a:fld>
            <a:endParaRPr lang="en-US" sz="900" dirty="0">
              <a:solidFill>
                <a:srgbClr val="FFFFFF">
                  <a:lumMod val="50000"/>
                </a:srgbClr>
              </a:solidFill>
              <a:latin typeface="Arial"/>
              <a:sym typeface="+mn-lt"/>
            </a:endParaRPr>
          </a:p>
        </p:txBody>
      </p:sp>
      <p:sp>
        <p:nvSpPr>
          <p:cNvPr id="191" name="Text Placeholder 2">
            <a:extLst>
              <a:ext uri="{FF2B5EF4-FFF2-40B4-BE49-F238E27FC236}">
                <a16:creationId xmlns:a16="http://schemas.microsoft.com/office/drawing/2014/main" id="{56032FF6-3AE8-4070-BD11-F0946CC8CAAA}"/>
              </a:ext>
            </a:extLst>
          </p:cNvPr>
          <p:cNvSpPr>
            <a:spLocks noGrp="1"/>
          </p:cNvSpPr>
          <p:nvPr>
            <p:custDataLst>
              <p:tags r:id="rId21"/>
            </p:custDataLst>
          </p:nvPr>
        </p:nvSpPr>
        <p:spPr bwMode="gray">
          <a:xfrm>
            <a:off x="2333625" y="2958704"/>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5EB481C4-4628-4761-9788-D2C88FFD7234}" type="datetime'''''''''''0''''''''''''''''''''''''''''%'''''''''''''''">
              <a:rPr lang="en-US" altLang="en-US" sz="900">
                <a:solidFill>
                  <a:srgbClr val="FFFFFF">
                    <a:lumMod val="50000"/>
                  </a:srgbClr>
                </a:solidFill>
              </a:rPr>
              <a:pPr defTabSz="514325" fontAlgn="base">
                <a:spcBef>
                  <a:spcPct val="0"/>
                </a:spcBef>
                <a:spcAft>
                  <a:spcPct val="0"/>
                </a:spcAft>
              </a:pPr>
              <a:t>0%</a:t>
            </a:fld>
            <a:endParaRPr lang="en-US" sz="900" dirty="0">
              <a:solidFill>
                <a:srgbClr val="FFFFFF">
                  <a:lumMod val="50000"/>
                </a:srgbClr>
              </a:solidFill>
              <a:latin typeface="Arial"/>
              <a:sym typeface="+mn-lt"/>
            </a:endParaRPr>
          </a:p>
        </p:txBody>
      </p:sp>
      <p:sp>
        <p:nvSpPr>
          <p:cNvPr id="207" name="Text Placeholder 2">
            <a:extLst>
              <a:ext uri="{FF2B5EF4-FFF2-40B4-BE49-F238E27FC236}">
                <a16:creationId xmlns:a16="http://schemas.microsoft.com/office/drawing/2014/main" id="{610923A1-E8C0-4DD6-908B-46FC3773F92C}"/>
              </a:ext>
            </a:extLst>
          </p:cNvPr>
          <p:cNvSpPr>
            <a:spLocks noGrp="1"/>
          </p:cNvSpPr>
          <p:nvPr>
            <p:custDataLst>
              <p:tags r:id="rId22"/>
            </p:custDataLst>
          </p:nvPr>
        </p:nvSpPr>
        <p:spPr bwMode="gray">
          <a:xfrm>
            <a:off x="2578894" y="3214688"/>
            <a:ext cx="197644"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3657A1A2-2BC2-4B8B-8ED4-0DBFE596D735}" type="datetime'''''5''''''''''''''''''''''''''''''''''''''''''''''%'''''">
              <a:rPr lang="en-US" altLang="en-US" sz="900">
                <a:solidFill>
                  <a:srgbClr val="FFFFFF">
                    <a:lumMod val="50000"/>
                  </a:srgbClr>
                </a:solidFill>
              </a:rPr>
              <a:pPr defTabSz="514325" fontAlgn="base">
                <a:spcBef>
                  <a:spcPct val="0"/>
                </a:spcBef>
                <a:spcAft>
                  <a:spcPct val="0"/>
                </a:spcAft>
              </a:pPr>
              <a:t>5%</a:t>
            </a:fld>
            <a:endParaRPr lang="en-US" sz="900" dirty="0">
              <a:solidFill>
                <a:srgbClr val="FFFFFF">
                  <a:lumMod val="50000"/>
                </a:srgbClr>
              </a:solidFill>
              <a:latin typeface="Arial"/>
              <a:sym typeface="+mn-lt"/>
            </a:endParaRPr>
          </a:p>
        </p:txBody>
      </p:sp>
      <p:sp>
        <p:nvSpPr>
          <p:cNvPr id="209" name="Text Placeholder 2">
            <a:extLst>
              <a:ext uri="{FF2B5EF4-FFF2-40B4-BE49-F238E27FC236}">
                <a16:creationId xmlns:a16="http://schemas.microsoft.com/office/drawing/2014/main" id="{61939B68-569A-49DD-8B03-50E6C84D1C40}"/>
              </a:ext>
            </a:extLst>
          </p:cNvPr>
          <p:cNvSpPr>
            <a:spLocks noGrp="1"/>
          </p:cNvSpPr>
          <p:nvPr>
            <p:custDataLst>
              <p:tags r:id="rId23"/>
            </p:custDataLst>
          </p:nvPr>
        </p:nvSpPr>
        <p:spPr bwMode="gray">
          <a:xfrm>
            <a:off x="4046936" y="3727848"/>
            <a:ext cx="260747"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2D9EC1E8-1DB3-4136-813C-9950526FA13E}" type="datetime'''''''''''''''''''''''''''''''''''''''3''''''''''''''5''''%'''">
              <a:rPr lang="en-US" altLang="en-US" sz="900">
                <a:solidFill>
                  <a:srgbClr val="FFFFFF">
                    <a:lumMod val="50000"/>
                  </a:srgbClr>
                </a:solidFill>
              </a:rPr>
              <a:pPr defTabSz="514325" fontAlgn="base">
                <a:spcBef>
                  <a:spcPct val="0"/>
                </a:spcBef>
                <a:spcAft>
                  <a:spcPct val="0"/>
                </a:spcAft>
              </a:pPr>
              <a:t>35%</a:t>
            </a:fld>
            <a:endParaRPr lang="en-US" sz="900" dirty="0">
              <a:solidFill>
                <a:srgbClr val="FFFFFF">
                  <a:lumMod val="50000"/>
                </a:srgbClr>
              </a:solidFill>
              <a:latin typeface="Arial"/>
              <a:sym typeface="+mn-lt"/>
            </a:endParaRPr>
          </a:p>
        </p:txBody>
      </p:sp>
      <p:sp>
        <p:nvSpPr>
          <p:cNvPr id="210" name="Text Placeholder 2">
            <a:extLst>
              <a:ext uri="{FF2B5EF4-FFF2-40B4-BE49-F238E27FC236}">
                <a16:creationId xmlns:a16="http://schemas.microsoft.com/office/drawing/2014/main" id="{B3E2194C-790E-4EDC-9EBF-1512ADD29AE0}"/>
              </a:ext>
            </a:extLst>
          </p:cNvPr>
          <p:cNvSpPr>
            <a:spLocks noGrp="1"/>
          </p:cNvSpPr>
          <p:nvPr>
            <p:custDataLst>
              <p:tags r:id="rId24"/>
            </p:custDataLst>
          </p:nvPr>
        </p:nvSpPr>
        <p:spPr bwMode="gray">
          <a:xfrm>
            <a:off x="3540919" y="3983832"/>
            <a:ext cx="260747" cy="136922"/>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6669" tIns="0" rIns="16669"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defTabSz="514325" fontAlgn="base">
              <a:spcBef>
                <a:spcPct val="0"/>
              </a:spcBef>
              <a:spcAft>
                <a:spcPct val="0"/>
              </a:spcAft>
            </a:pPr>
            <a:fld id="{344F9786-4AA9-4CAD-9AA1-3C238B483927}" type="datetime'''''''25''''''''''''''''''''%'''''''''''''''''''''''''''''''''">
              <a:rPr lang="en-US" altLang="en-US" sz="900">
                <a:solidFill>
                  <a:srgbClr val="FFFFFF">
                    <a:lumMod val="50000"/>
                  </a:srgbClr>
                </a:solidFill>
              </a:rPr>
              <a:pPr defTabSz="514325" fontAlgn="base">
                <a:spcBef>
                  <a:spcPct val="0"/>
                </a:spcBef>
                <a:spcAft>
                  <a:spcPct val="0"/>
                </a:spcAft>
              </a:pPr>
              <a:t>25%</a:t>
            </a:fld>
            <a:endParaRPr lang="en-US" sz="900" dirty="0">
              <a:solidFill>
                <a:srgbClr val="FFFFFF">
                  <a:lumMod val="50000"/>
                </a:srgbClr>
              </a:solidFill>
              <a:latin typeface="Arial"/>
              <a:sym typeface="+mn-lt"/>
            </a:endParaRPr>
          </a:p>
        </p:txBody>
      </p:sp>
      <p:sp>
        <p:nvSpPr>
          <p:cNvPr id="163" name="Text Placeholder 22">
            <a:extLst>
              <a:ext uri="{FF2B5EF4-FFF2-40B4-BE49-F238E27FC236}">
                <a16:creationId xmlns:a16="http://schemas.microsoft.com/office/drawing/2014/main" id="{9A0F6F51-88D8-401F-AD3C-746303259146}"/>
              </a:ext>
            </a:extLst>
          </p:cNvPr>
          <p:cNvSpPr txBox="1">
            <a:spLocks/>
          </p:cNvSpPr>
          <p:nvPr/>
        </p:nvSpPr>
        <p:spPr>
          <a:xfrm>
            <a:off x="1327546" y="1020968"/>
            <a:ext cx="3244454" cy="378042"/>
          </a:xfrm>
          <a:prstGeom prst="rect">
            <a:avLst/>
          </a:prstGeom>
          <a:noFill/>
          <a:ln>
            <a:noFill/>
          </a:ln>
        </p:spPr>
        <p:txBody>
          <a:bodyPr vert="horz" lIns="68580" tIns="34290" rIns="68580" bIns="3429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defTabSz="514325" fontAlgn="base">
              <a:spcAft>
                <a:spcPct val="0"/>
              </a:spcAft>
            </a:pPr>
            <a:r>
              <a:rPr lang="en-ZA" sz="1200" u="sng" dirty="0">
                <a:solidFill>
                  <a:prstClr val="black"/>
                </a:solidFill>
                <a:latin typeface="Arial" panose="020B0604020202020204" pitchFamily="34" charset="0"/>
                <a:cs typeface="Arial" panose="020B0604020202020204" pitchFamily="34" charset="0"/>
              </a:rPr>
              <a:t>Breakdown of hectares by land use</a:t>
            </a:r>
          </a:p>
        </p:txBody>
      </p:sp>
      <p:grpSp>
        <p:nvGrpSpPr>
          <p:cNvPr id="167" name="Group 166">
            <a:extLst>
              <a:ext uri="{FF2B5EF4-FFF2-40B4-BE49-F238E27FC236}">
                <a16:creationId xmlns:a16="http://schemas.microsoft.com/office/drawing/2014/main" id="{340BA2BE-3F95-437B-A9C6-28513F176559}"/>
              </a:ext>
            </a:extLst>
          </p:cNvPr>
          <p:cNvGrpSpPr/>
          <p:nvPr/>
        </p:nvGrpSpPr>
        <p:grpSpPr>
          <a:xfrm>
            <a:off x="5378054" y="1144805"/>
            <a:ext cx="3154386" cy="3253024"/>
            <a:chOff x="5646738" y="1526406"/>
            <a:chExt cx="2924176" cy="4337365"/>
          </a:xfrm>
        </p:grpSpPr>
        <p:sp>
          <p:nvSpPr>
            <p:cNvPr id="165" name="TextBox 164">
              <a:extLst>
                <a:ext uri="{FF2B5EF4-FFF2-40B4-BE49-F238E27FC236}">
                  <a16:creationId xmlns:a16="http://schemas.microsoft.com/office/drawing/2014/main" id="{3D9E65AD-A5F3-4DF2-8C0D-A8EEAEF5C9D2}"/>
                </a:ext>
              </a:extLst>
            </p:cNvPr>
            <p:cNvSpPr txBox="1"/>
            <p:nvPr/>
          </p:nvSpPr>
          <p:spPr>
            <a:xfrm>
              <a:off x="5646738" y="1758915"/>
              <a:ext cx="2924176" cy="4104856"/>
            </a:xfrm>
            <a:prstGeom prst="rect">
              <a:avLst/>
            </a:prstGeom>
            <a:solidFill>
              <a:schemeClr val="accent1">
                <a:lumMod val="20000"/>
                <a:lumOff val="80000"/>
              </a:schemeClr>
            </a:solidFill>
          </p:spPr>
          <p:txBody>
            <a:bodyPr wrap="square" rtlCol="0" anchor="ctr">
              <a:noAutofit/>
            </a:bodyPr>
            <a:lstStyle/>
            <a:p>
              <a:pPr defTabSz="685800" eaLnBrk="0" fontAlgn="base" hangingPunct="0">
                <a:lnSpc>
                  <a:spcPct val="90000"/>
                </a:lnSpc>
                <a:spcBef>
                  <a:spcPct val="0"/>
                </a:spcBef>
                <a:spcAft>
                  <a:spcPct val="0"/>
                </a:spcAft>
              </a:pPr>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The land use overview gives a complete message to the amount of hectares under claim per each of the various land uses </a:t>
              </a:r>
            </a:p>
            <a:p>
              <a:pPr defTabSz="685800" eaLnBrk="0" fontAlgn="base" hangingPunct="0">
                <a:lnSpc>
                  <a:spcPct val="90000"/>
                </a:lnSpc>
                <a:spcBef>
                  <a:spcPct val="0"/>
                </a:spcBef>
                <a:spcAft>
                  <a:spcPct val="0"/>
                </a:spcAft>
              </a:pPr>
              <a:endPar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lnSpc>
                  <a:spcPct val="90000"/>
                </a:lnSpc>
                <a:spcBef>
                  <a:spcPct val="0"/>
                </a:spcBef>
                <a:spcAft>
                  <a:spcPct val="0"/>
                </a:spcAft>
              </a:pPr>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This information is critical when engaging directly with the sectors so that accurate plans and impact assessments can be produced</a:t>
              </a:r>
            </a:p>
            <a:p>
              <a:pPr defTabSz="685800" eaLnBrk="0" fontAlgn="base" hangingPunct="0">
                <a:lnSpc>
                  <a:spcPct val="90000"/>
                </a:lnSpc>
                <a:spcBef>
                  <a:spcPct val="0"/>
                </a:spcBef>
                <a:spcAft>
                  <a:spcPct val="0"/>
                </a:spcAft>
              </a:pPr>
              <a:endPar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lnSpc>
                  <a:spcPct val="90000"/>
                </a:lnSpc>
                <a:spcBef>
                  <a:spcPct val="0"/>
                </a:spcBef>
                <a:spcAft>
                  <a:spcPct val="0"/>
                </a:spcAft>
              </a:pPr>
              <a:r>
                <a:rPr lang="en-ZA" sz="1200" dirty="0">
                  <a:solidFill>
                    <a:prstClr val="black"/>
                  </a:solidFill>
                  <a:latin typeface="Arial" panose="020B0604020202020204" pitchFamily="34" charset="0"/>
                  <a:ea typeface="Times New Roman" panose="02020603050405020304" pitchFamily="18" charset="0"/>
                  <a:cs typeface="Arial" panose="020B0604020202020204" pitchFamily="34" charset="0"/>
                </a:rPr>
                <a:t>A notable observation is the amount of claims deemed “mixed” use indicating that for 1 claims multiple sector involvement is requires, hence increasing the complexity</a:t>
              </a:r>
            </a:p>
          </p:txBody>
        </p:sp>
        <p:sp>
          <p:nvSpPr>
            <p:cNvPr id="166" name="TextBox 165">
              <a:extLst>
                <a:ext uri="{FF2B5EF4-FFF2-40B4-BE49-F238E27FC236}">
                  <a16:creationId xmlns:a16="http://schemas.microsoft.com/office/drawing/2014/main" id="{58450E5A-2936-4F9C-9082-01B4B07B8724}"/>
                </a:ext>
              </a:extLst>
            </p:cNvPr>
            <p:cNvSpPr txBox="1"/>
            <p:nvPr/>
          </p:nvSpPr>
          <p:spPr>
            <a:xfrm>
              <a:off x="5646738" y="1526406"/>
              <a:ext cx="2924176" cy="238894"/>
            </a:xfrm>
            <a:prstGeom prst="rect">
              <a:avLst/>
            </a:prstGeom>
            <a:solidFill>
              <a:schemeClr val="bg1">
                <a:lumMod val="85000"/>
              </a:schemeClr>
            </a:solidFill>
          </p:spPr>
          <p:txBody>
            <a:bodyPr wrap="square" rtlCol="0" anchor="ctr">
              <a:noAutofit/>
            </a:bodyPr>
            <a:lstStyle/>
            <a:p>
              <a:pPr algn="ctr" defTabSz="685800" eaLnBrk="0" fontAlgn="base" hangingPunct="0">
                <a:lnSpc>
                  <a:spcPct val="90000"/>
                </a:lnSpc>
                <a:spcBef>
                  <a:spcPct val="0"/>
                </a:spcBef>
                <a:spcAft>
                  <a:spcPct val="0"/>
                </a:spcAft>
              </a:pPr>
              <a:r>
                <a:rPr lang="en-ZA" sz="1050" b="1" dirty="0">
                  <a:solidFill>
                    <a:prstClr val="black"/>
                  </a:solidFill>
                  <a:latin typeface="Arial" panose="020B0604020202020204" pitchFamily="34" charset="0"/>
                  <a:ea typeface="Times New Roman" panose="02020603050405020304" pitchFamily="18" charset="0"/>
                  <a:cs typeface="Arial" panose="020B0604020202020204" pitchFamily="34" charset="0"/>
                </a:rPr>
                <a:t>Land use comments</a:t>
              </a:r>
            </a:p>
          </p:txBody>
        </p:sp>
      </p:grpSp>
      <p:sp>
        <p:nvSpPr>
          <p:cNvPr id="177" name="Isosceles Triangle 176">
            <a:extLst>
              <a:ext uri="{FF2B5EF4-FFF2-40B4-BE49-F238E27FC236}">
                <a16:creationId xmlns:a16="http://schemas.microsoft.com/office/drawing/2014/main" id="{2769414E-A519-4E49-9046-3F1F0C8F7541}"/>
              </a:ext>
            </a:extLst>
          </p:cNvPr>
          <p:cNvSpPr/>
          <p:nvPr/>
        </p:nvSpPr>
        <p:spPr>
          <a:xfrm rot="5400000">
            <a:off x="3530810" y="2503302"/>
            <a:ext cx="2455046" cy="24646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endParaRPr lang="en-US" sz="1350" dirty="0">
              <a:solidFill>
                <a:srgbClr val="FFFFFF"/>
              </a:solidFill>
              <a:latin typeface="Arial"/>
            </a:endParaRPr>
          </a:p>
        </p:txBody>
      </p:sp>
    </p:spTree>
    <p:extLst>
      <p:ext uri="{BB962C8B-B14F-4D97-AF65-F5344CB8AC3E}">
        <p14:creationId xmlns:p14="http://schemas.microsoft.com/office/powerpoint/2010/main" val="382560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52C6-D8E1-442E-BB4F-FEBC18B2E560}"/>
              </a:ext>
            </a:extLst>
          </p:cNvPr>
          <p:cNvSpPr>
            <a:spLocks noGrp="1"/>
          </p:cNvSpPr>
          <p:nvPr>
            <p:ph type="title"/>
          </p:nvPr>
        </p:nvSpPr>
        <p:spPr>
          <a:xfrm>
            <a:off x="457200" y="205978"/>
            <a:ext cx="7643192" cy="3301875"/>
          </a:xfrm>
        </p:spPr>
        <p:txBody>
          <a:bodyPr>
            <a:noAutofit/>
          </a:bodyPr>
          <a:lstStyle/>
          <a:p>
            <a:pPr algn="ctr"/>
            <a:r>
              <a:rPr lang="en-ZA" sz="7200" dirty="0"/>
              <a:t>Part 2</a:t>
            </a:r>
          </a:p>
        </p:txBody>
      </p:sp>
    </p:spTree>
    <p:extLst>
      <p:ext uri="{BB962C8B-B14F-4D97-AF65-F5344CB8AC3E}">
        <p14:creationId xmlns:p14="http://schemas.microsoft.com/office/powerpoint/2010/main" val="281179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778" y="699543"/>
            <a:ext cx="8363271" cy="4104456"/>
          </a:xfrm>
        </p:spPr>
        <p:txBody>
          <a:bodyPr>
            <a:normAutofit fontScale="77500" lnSpcReduction="20000"/>
          </a:bodyPr>
          <a:lstStyle/>
          <a:p>
            <a:pPr marL="285750" lvl="0" indent="-285750">
              <a:buFont typeface="Arial" panose="020B0604020202020204" pitchFamily="34" charset="0"/>
              <a:buChar char="•"/>
            </a:pPr>
            <a:endParaRPr lang="en-ZA" sz="1900" dirty="0">
              <a:solidFill>
                <a:schemeClr val="tx1"/>
              </a:solidFill>
              <a:latin typeface="+mn-lt"/>
            </a:endParaRPr>
          </a:p>
          <a:p>
            <a:pPr marL="285750" lvl="0" indent="-285750">
              <a:buFont typeface="Arial" panose="020B0604020202020204" pitchFamily="34" charset="0"/>
              <a:buChar char="•"/>
            </a:pPr>
            <a:r>
              <a:rPr lang="en-ZA" sz="1900" dirty="0">
                <a:solidFill>
                  <a:schemeClr val="tx1"/>
                </a:solidFill>
                <a:latin typeface="+mn-lt"/>
              </a:rPr>
              <a:t>At least 61% of KLF plantations are directly affected by  land claims.</a:t>
            </a:r>
          </a:p>
          <a:p>
            <a:pPr marL="285750" lvl="0" indent="-285750">
              <a:buFont typeface="Arial" panose="020B0604020202020204" pitchFamily="34" charset="0"/>
              <a:buChar char="•"/>
            </a:pPr>
            <a:r>
              <a:rPr lang="en-ZA" sz="1900" dirty="0">
                <a:solidFill>
                  <a:schemeClr val="tx1"/>
                </a:solidFill>
                <a:latin typeface="+mn-lt"/>
              </a:rPr>
              <a:t>Status of claims on SAFCOL / KLF Plantation is </a:t>
            </a:r>
            <a:r>
              <a:rPr lang="en-ZA" sz="2200" dirty="0">
                <a:solidFill>
                  <a:schemeClr val="tx1"/>
                </a:solidFill>
                <a:latin typeface="+mn-lt"/>
              </a:rPr>
              <a:t>as </a:t>
            </a:r>
            <a:r>
              <a:rPr lang="en-ZA" sz="2200" dirty="0">
                <a:solidFill>
                  <a:schemeClr val="tx1"/>
                </a:solidFill>
                <a:latin typeface="Calibri" pitchFamily="34" charset="0"/>
              </a:rPr>
              <a:t>follows:</a:t>
            </a: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lvl="0"/>
            <a:endParaRPr lang="en-ZA" sz="1800" dirty="0">
              <a:solidFill>
                <a:schemeClr val="tx1"/>
              </a:solidFill>
              <a:latin typeface="Calibri" pitchFamily="34" charset="0"/>
            </a:endParaRPr>
          </a:p>
          <a:p>
            <a:pPr marL="285750" lvl="0" indent="-285750">
              <a:buFont typeface="Arial" panose="020B0604020202020204" pitchFamily="34" charset="0"/>
              <a:buChar char="•"/>
            </a:pPr>
            <a:endParaRPr lang="en-ZA" sz="1800" dirty="0">
              <a:solidFill>
                <a:schemeClr val="tx1"/>
              </a:solidFill>
              <a:latin typeface="Calibri" pitchFamily="34" charset="0"/>
            </a:endParaRPr>
          </a:p>
          <a:p>
            <a:pPr marL="285750" lvl="0" indent="-285750">
              <a:buFont typeface="Arial" panose="020B0604020202020204" pitchFamily="34" charset="0"/>
              <a:buChar char="•"/>
            </a:pPr>
            <a:endParaRPr lang="en-ZA" sz="1500" dirty="0">
              <a:solidFill>
                <a:schemeClr val="tx1"/>
              </a:solidFill>
              <a:latin typeface="Calibri" pitchFamily="34" charset="0"/>
            </a:endParaRPr>
          </a:p>
          <a:p>
            <a:pPr marL="285750" lvl="0" indent="-285750">
              <a:buFont typeface="Arial" panose="020B0604020202020204" pitchFamily="34" charset="0"/>
              <a:buChar char="•"/>
            </a:pPr>
            <a:endParaRPr lang="en-ZA" sz="1500" dirty="0">
              <a:solidFill>
                <a:schemeClr val="tx1"/>
              </a:solidFill>
              <a:latin typeface="Calibri" pitchFamily="34" charset="0"/>
            </a:endParaRPr>
          </a:p>
          <a:p>
            <a:pPr marL="285750" lvl="0" indent="-285750">
              <a:buFont typeface="Arial" panose="020B0604020202020204" pitchFamily="34" charset="0"/>
              <a:buChar char="•"/>
            </a:pPr>
            <a:endParaRPr lang="en-ZA" sz="1500" dirty="0">
              <a:solidFill>
                <a:schemeClr val="tx1"/>
              </a:solidFill>
              <a:latin typeface="Calibri" pitchFamily="34" charset="0"/>
            </a:endParaRPr>
          </a:p>
          <a:p>
            <a:pPr marL="285750" lvl="0" indent="-285750">
              <a:buFont typeface="Arial" panose="020B0604020202020204" pitchFamily="34" charset="0"/>
              <a:buChar char="•"/>
            </a:pPr>
            <a:endParaRPr lang="en-ZA" sz="1800" dirty="0">
              <a:solidFill>
                <a:schemeClr val="tx1"/>
              </a:solidFill>
              <a:latin typeface="Calibri" pitchFamily="34" charset="0"/>
            </a:endParaRPr>
          </a:p>
          <a:p>
            <a:pPr marL="285750" indent="-285750">
              <a:buFont typeface="Arial" panose="020B0604020202020204" pitchFamily="34" charset="0"/>
              <a:buChar char="•"/>
            </a:pPr>
            <a:r>
              <a:rPr lang="en-ZA" sz="1800" dirty="0">
                <a:solidFill>
                  <a:schemeClr val="tx1"/>
                </a:solidFill>
                <a:latin typeface="Calibri" pitchFamily="34" charset="0"/>
              </a:rPr>
              <a:t>SAFCOL is a minority shareholders in other entities leasing land from the State. Those claims are not included in this presentation.</a:t>
            </a:r>
          </a:p>
          <a:p>
            <a:pPr marL="285750" lvl="0" indent="-285750">
              <a:buFont typeface="Arial" panose="020B0604020202020204" pitchFamily="34" charset="0"/>
              <a:buChar char="•"/>
            </a:pPr>
            <a:endParaRPr lang="en-ZA" sz="1800" dirty="0">
              <a:solidFill>
                <a:schemeClr val="tx1"/>
              </a:solidFill>
              <a:latin typeface="Calibri" pitchFamily="34" charset="0"/>
            </a:endParaRPr>
          </a:p>
          <a:p>
            <a:pPr marL="285750" lvl="0" indent="-285750">
              <a:buFont typeface="Arial" panose="020B0604020202020204" pitchFamily="34" charset="0"/>
              <a:buChar char="•"/>
            </a:pPr>
            <a:endParaRPr lang="en-ZA" sz="1800" dirty="0">
              <a:solidFill>
                <a:schemeClr val="tx1"/>
              </a:solidFill>
              <a:latin typeface="Calibri" pitchFamily="34" charset="0"/>
            </a:endParaRPr>
          </a:p>
          <a:p>
            <a:pPr marL="285750" lvl="0" indent="-285750">
              <a:buFont typeface="Arial" panose="020B0604020202020204" pitchFamily="34" charset="0"/>
              <a:buChar char="•"/>
            </a:pPr>
            <a:endParaRPr lang="en-ZA" sz="1800" dirty="0">
              <a:solidFill>
                <a:schemeClr val="tx1"/>
              </a:solidFill>
              <a:latin typeface="Calibri" pitchFamily="34" charset="0"/>
            </a:endParaRPr>
          </a:p>
        </p:txBody>
      </p:sp>
      <p:sp>
        <p:nvSpPr>
          <p:cNvPr id="3" name="Title 2"/>
          <p:cNvSpPr>
            <a:spLocks noGrp="1"/>
          </p:cNvSpPr>
          <p:nvPr>
            <p:ph type="title"/>
          </p:nvPr>
        </p:nvSpPr>
        <p:spPr>
          <a:xfrm>
            <a:off x="457200" y="205979"/>
            <a:ext cx="8363272" cy="421555"/>
          </a:xfrm>
          <a:solidFill>
            <a:schemeClr val="bg2">
              <a:lumMod val="20000"/>
              <a:lumOff val="80000"/>
            </a:schemeClr>
          </a:solidFill>
        </p:spPr>
        <p:txBody>
          <a:bodyPr>
            <a:noAutofit/>
          </a:bodyPr>
          <a:lstStyle/>
          <a:p>
            <a:pPr algn="ctr"/>
            <a:r>
              <a:rPr lang="en-ZA" altLang="en-US" sz="2000" dirty="0">
                <a:latin typeface="+mn-lt"/>
              </a:rPr>
              <a:t>OUTSTANDING CLAIMS ON SAFCOL / KLF PLANTATIONS</a:t>
            </a:r>
            <a:endParaRPr lang="en-ZA" sz="2000" dirty="0">
              <a:latin typeface="+mn-lt"/>
            </a:endParaRPr>
          </a:p>
        </p:txBody>
      </p:sp>
      <p:graphicFrame>
        <p:nvGraphicFramePr>
          <p:cNvPr id="4" name="Table 4">
            <a:extLst>
              <a:ext uri="{FF2B5EF4-FFF2-40B4-BE49-F238E27FC236}">
                <a16:creationId xmlns:a16="http://schemas.microsoft.com/office/drawing/2014/main" id="{EE307784-C271-4520-A83B-BBF02EE7D099}"/>
              </a:ext>
            </a:extLst>
          </p:cNvPr>
          <p:cNvGraphicFramePr>
            <a:graphicFrameLocks noGrp="1"/>
          </p:cNvGraphicFramePr>
          <p:nvPr>
            <p:extLst>
              <p:ext uri="{D42A27DB-BD31-4B8C-83A1-F6EECF244321}">
                <p14:modId xmlns:p14="http://schemas.microsoft.com/office/powerpoint/2010/main" val="2354992106"/>
              </p:ext>
            </p:extLst>
          </p:nvPr>
        </p:nvGraphicFramePr>
        <p:xfrm>
          <a:off x="179512" y="1491630"/>
          <a:ext cx="8639536" cy="2249449"/>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174666756"/>
                    </a:ext>
                  </a:extLst>
                </a:gridCol>
                <a:gridCol w="881043">
                  <a:extLst>
                    <a:ext uri="{9D8B030D-6E8A-4147-A177-3AD203B41FA5}">
                      <a16:colId xmlns:a16="http://schemas.microsoft.com/office/drawing/2014/main" val="3697035465"/>
                    </a:ext>
                  </a:extLst>
                </a:gridCol>
                <a:gridCol w="1206655">
                  <a:extLst>
                    <a:ext uri="{9D8B030D-6E8A-4147-A177-3AD203B41FA5}">
                      <a16:colId xmlns:a16="http://schemas.microsoft.com/office/drawing/2014/main" val="2042734331"/>
                    </a:ext>
                  </a:extLst>
                </a:gridCol>
                <a:gridCol w="1079942">
                  <a:extLst>
                    <a:ext uri="{9D8B030D-6E8A-4147-A177-3AD203B41FA5}">
                      <a16:colId xmlns:a16="http://schemas.microsoft.com/office/drawing/2014/main" val="422484807"/>
                    </a:ext>
                  </a:extLst>
                </a:gridCol>
                <a:gridCol w="1079942">
                  <a:extLst>
                    <a:ext uri="{9D8B030D-6E8A-4147-A177-3AD203B41FA5}">
                      <a16:colId xmlns:a16="http://schemas.microsoft.com/office/drawing/2014/main" val="3186967306"/>
                    </a:ext>
                  </a:extLst>
                </a:gridCol>
                <a:gridCol w="1079942">
                  <a:extLst>
                    <a:ext uri="{9D8B030D-6E8A-4147-A177-3AD203B41FA5}">
                      <a16:colId xmlns:a16="http://schemas.microsoft.com/office/drawing/2014/main" val="1657660586"/>
                    </a:ext>
                  </a:extLst>
                </a:gridCol>
                <a:gridCol w="1217349">
                  <a:extLst>
                    <a:ext uri="{9D8B030D-6E8A-4147-A177-3AD203B41FA5}">
                      <a16:colId xmlns:a16="http://schemas.microsoft.com/office/drawing/2014/main" val="3141475347"/>
                    </a:ext>
                  </a:extLst>
                </a:gridCol>
                <a:gridCol w="942535">
                  <a:extLst>
                    <a:ext uri="{9D8B030D-6E8A-4147-A177-3AD203B41FA5}">
                      <a16:colId xmlns:a16="http://schemas.microsoft.com/office/drawing/2014/main" val="3502327412"/>
                    </a:ext>
                  </a:extLst>
                </a:gridCol>
              </a:tblGrid>
              <a:tr h="343182">
                <a:tc rowSpan="2">
                  <a:txBody>
                    <a:bodyPr/>
                    <a:lstStyle/>
                    <a:p>
                      <a:r>
                        <a:rPr lang="en-ZA" dirty="0">
                          <a:solidFill>
                            <a:schemeClr val="tx1"/>
                          </a:solidFill>
                        </a:rPr>
                        <a:t>PROVINCE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Two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Three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four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five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dirty="0">
                          <a:solidFill>
                            <a:schemeClr val="tx1"/>
                          </a:solidFill>
                        </a:rPr>
                        <a:t>Phase six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lang="en-ZA" dirty="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63942572"/>
                  </a:ext>
                </a:extLst>
              </a:tr>
              <a:tr h="520914">
                <a:tc vMerge="1">
                  <a:txBody>
                    <a:bodyPr/>
                    <a:lstStyle/>
                    <a:p>
                      <a:endParaRPr lang="en-ZA" dirty="0">
                        <a:solidFill>
                          <a:schemeClr val="tx1"/>
                        </a:solidFill>
                      </a:endParaRPr>
                    </a:p>
                  </a:txBody>
                  <a:tcPr/>
                </a:tc>
                <a:tc>
                  <a:txBody>
                    <a:bodyPr/>
                    <a:lstStyle/>
                    <a:p>
                      <a:r>
                        <a:rPr lang="en-ZA" b="1" dirty="0">
                          <a:solidFill>
                            <a:schemeClr val="tx1"/>
                          </a:solidFill>
                        </a:rPr>
                        <a:t>Lodgement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b="1" dirty="0">
                          <a:solidFill>
                            <a:schemeClr val="tx1"/>
                          </a:solidFill>
                        </a:rPr>
                        <a:t>Screening and Categorisation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b="1" dirty="0">
                          <a:solidFill>
                            <a:schemeClr val="tx1"/>
                          </a:solidFill>
                        </a:rPr>
                        <a:t>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b="1" dirty="0">
                          <a:solidFill>
                            <a:schemeClr val="tx1"/>
                          </a:solidFill>
                        </a:rPr>
                        <a:t>Negotiations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b="1" dirty="0">
                          <a:solidFill>
                            <a:schemeClr val="tx1"/>
                          </a:solidFill>
                        </a:rPr>
                        <a:t>Settlement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ZA" b="1" dirty="0">
                          <a:solidFill>
                            <a:schemeClr val="tx1"/>
                          </a:solidFill>
                        </a:rPr>
                        <a:t>Implementation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vMerge="1">
                  <a:txBody>
                    <a:bodyPr/>
                    <a:lstStyle/>
                    <a:p>
                      <a:endParaRPr lang="en-ZA"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32068313"/>
                  </a:ext>
                </a:extLst>
              </a:tr>
              <a:tr h="333891">
                <a:tc>
                  <a:txBody>
                    <a:bodyPr/>
                    <a:lstStyle/>
                    <a:p>
                      <a:r>
                        <a:rPr lang="en-ZA" dirty="0">
                          <a:solidFill>
                            <a:schemeClr val="tx1"/>
                          </a:solidFill>
                        </a:rPr>
                        <a:t>KZN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116755"/>
                  </a:ext>
                </a:extLst>
              </a:tr>
              <a:tr h="333891">
                <a:tc>
                  <a:txBody>
                    <a:bodyPr/>
                    <a:lstStyle/>
                    <a:p>
                      <a:r>
                        <a:rPr lang="en-ZA" dirty="0">
                          <a:solidFill>
                            <a:schemeClr val="tx1"/>
                          </a:solidFill>
                        </a:rPr>
                        <a:t>LIMPOPO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3976256"/>
                  </a:ext>
                </a:extLst>
              </a:tr>
              <a:tr h="383680">
                <a:tc>
                  <a:txBody>
                    <a:bodyPr/>
                    <a:lstStyle/>
                    <a:p>
                      <a:r>
                        <a:rPr lang="en-ZA" dirty="0">
                          <a:solidFill>
                            <a:schemeClr val="tx1"/>
                          </a:solidFill>
                        </a:rPr>
                        <a:t>MPUMALANGA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195371"/>
                  </a:ext>
                </a:extLst>
              </a:tr>
              <a:tr h="333891">
                <a:tc>
                  <a:txBody>
                    <a:bodyPr/>
                    <a:lstStyle/>
                    <a:p>
                      <a:r>
                        <a:rPr lang="en-ZA" b="1"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b="1"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412691"/>
                  </a:ext>
                </a:extLst>
              </a:tr>
            </a:tbl>
          </a:graphicData>
        </a:graphic>
      </p:graphicFrame>
    </p:spTree>
    <p:extLst>
      <p:ext uri="{BB962C8B-B14F-4D97-AF65-F5344CB8AC3E}">
        <p14:creationId xmlns:p14="http://schemas.microsoft.com/office/powerpoint/2010/main" val="306616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7CBE-0AAD-454B-9D83-9A975CFFD1F7}"/>
              </a:ext>
            </a:extLst>
          </p:cNvPr>
          <p:cNvSpPr>
            <a:spLocks noGrp="1"/>
          </p:cNvSpPr>
          <p:nvPr>
            <p:ph type="title"/>
          </p:nvPr>
        </p:nvSpPr>
        <p:spPr>
          <a:xfrm>
            <a:off x="457200" y="205979"/>
            <a:ext cx="8435280" cy="637579"/>
          </a:xfrm>
          <a:solidFill>
            <a:schemeClr val="bg2">
              <a:lumMod val="20000"/>
              <a:lumOff val="80000"/>
            </a:schemeClr>
          </a:solidFill>
        </p:spPr>
        <p:txBody>
          <a:bodyPr>
            <a:normAutofit fontScale="90000"/>
          </a:bodyPr>
          <a:lstStyle/>
          <a:p>
            <a:pPr algn="ctr"/>
            <a:r>
              <a:rPr lang="en-ZA" sz="2000" dirty="0">
                <a:latin typeface="Arial" panose="020B0604020202020204" pitchFamily="34" charset="0"/>
                <a:cs typeface="Arial" panose="020B0604020202020204" pitchFamily="34" charset="0"/>
              </a:rPr>
              <a:t>COMMERCIAL FORESTRY SECTOR MASTER PLAN 2020-2025: QUARTERLY REPORT </a:t>
            </a:r>
          </a:p>
        </p:txBody>
      </p:sp>
      <p:graphicFrame>
        <p:nvGraphicFramePr>
          <p:cNvPr id="4" name="Table 4">
            <a:extLst>
              <a:ext uri="{FF2B5EF4-FFF2-40B4-BE49-F238E27FC236}">
                <a16:creationId xmlns:a16="http://schemas.microsoft.com/office/drawing/2014/main" id="{AE1E507C-90B3-4C8E-9C41-F6DF0658BD1D}"/>
              </a:ext>
            </a:extLst>
          </p:cNvPr>
          <p:cNvGraphicFramePr>
            <a:graphicFrameLocks noGrp="1"/>
          </p:cNvGraphicFramePr>
          <p:nvPr>
            <p:ph idx="1"/>
            <p:extLst>
              <p:ext uri="{D42A27DB-BD31-4B8C-83A1-F6EECF244321}">
                <p14:modId xmlns:p14="http://schemas.microsoft.com/office/powerpoint/2010/main" val="1223038167"/>
              </p:ext>
            </p:extLst>
          </p:nvPr>
        </p:nvGraphicFramePr>
        <p:xfrm>
          <a:off x="457200" y="1059582"/>
          <a:ext cx="8435280" cy="3549650"/>
        </p:xfrm>
        <a:graphic>
          <a:graphicData uri="http://schemas.openxmlformats.org/drawingml/2006/table">
            <a:tbl>
              <a:tblPr firstRow="1" bandRow="1">
                <a:tableStyleId>{93296810-A885-4BE3-A3E7-6D5BEEA58F35}</a:tableStyleId>
              </a:tblPr>
              <a:tblGrid>
                <a:gridCol w="1405880">
                  <a:extLst>
                    <a:ext uri="{9D8B030D-6E8A-4147-A177-3AD203B41FA5}">
                      <a16:colId xmlns:a16="http://schemas.microsoft.com/office/drawing/2014/main" val="98363863"/>
                    </a:ext>
                  </a:extLst>
                </a:gridCol>
                <a:gridCol w="1405880">
                  <a:extLst>
                    <a:ext uri="{9D8B030D-6E8A-4147-A177-3AD203B41FA5}">
                      <a16:colId xmlns:a16="http://schemas.microsoft.com/office/drawing/2014/main" val="2560829064"/>
                    </a:ext>
                  </a:extLst>
                </a:gridCol>
                <a:gridCol w="1405880">
                  <a:extLst>
                    <a:ext uri="{9D8B030D-6E8A-4147-A177-3AD203B41FA5}">
                      <a16:colId xmlns:a16="http://schemas.microsoft.com/office/drawing/2014/main" val="1421472951"/>
                    </a:ext>
                  </a:extLst>
                </a:gridCol>
                <a:gridCol w="1187717">
                  <a:extLst>
                    <a:ext uri="{9D8B030D-6E8A-4147-A177-3AD203B41FA5}">
                      <a16:colId xmlns:a16="http://schemas.microsoft.com/office/drawing/2014/main" val="3975933602"/>
                    </a:ext>
                  </a:extLst>
                </a:gridCol>
                <a:gridCol w="1624043">
                  <a:extLst>
                    <a:ext uri="{9D8B030D-6E8A-4147-A177-3AD203B41FA5}">
                      <a16:colId xmlns:a16="http://schemas.microsoft.com/office/drawing/2014/main" val="3958358508"/>
                    </a:ext>
                  </a:extLst>
                </a:gridCol>
                <a:gridCol w="1405880">
                  <a:extLst>
                    <a:ext uri="{9D8B030D-6E8A-4147-A177-3AD203B41FA5}">
                      <a16:colId xmlns:a16="http://schemas.microsoft.com/office/drawing/2014/main" val="3473409717"/>
                    </a:ext>
                  </a:extLst>
                </a:gridCol>
              </a:tblGrid>
              <a:tr h="370840">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DELIVERABLE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MILESTONES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QUARTERLY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ACTUAL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IF NOT, REASON FOR NON-ATTAINMENT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CATCH UP PLAN/INTERVENTION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37123298"/>
                  </a:ext>
                </a:extLst>
              </a:tr>
              <a:tr h="370840">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ZA" sz="1013" u="sng" kern="1200" dirty="0">
                          <a:solidFill>
                            <a:schemeClr val="dk1"/>
                          </a:solidFill>
                          <a:effectLst/>
                          <a:latin typeface="Arial" panose="020B0604020202020204" pitchFamily="34" charset="0"/>
                          <a:ea typeface="+mn-ea"/>
                          <a:cs typeface="Arial" panose="020B0604020202020204" pitchFamily="34" charset="0"/>
                        </a:rPr>
                        <a:t>Deliverable 1</a:t>
                      </a:r>
                      <a:r>
                        <a:rPr lang="en-ZA" sz="1013" kern="1200" dirty="0">
                          <a:solidFill>
                            <a:schemeClr val="dk1"/>
                          </a:solidFill>
                          <a:effectLst/>
                          <a:latin typeface="Arial" panose="020B0604020202020204" pitchFamily="34" charset="0"/>
                          <a:ea typeface="+mn-ea"/>
                          <a:cs typeface="Arial" panose="020B0604020202020204" pitchFamily="34" charset="0"/>
                        </a:rPr>
                        <a:t>:  Land claims expedited (particularly those close to finalisation)</a:t>
                      </a:r>
                    </a:p>
                    <a:p>
                      <a:endParaRPr lang="en-ZA" dirty="0"/>
                    </a:p>
                  </a:txBody>
                  <a:tcPr>
                    <a:solidFill>
                      <a:schemeClr val="bg2">
                        <a:lumMod val="20000"/>
                        <a:lumOff val="80000"/>
                      </a:schemeClr>
                    </a:solidFill>
                  </a:tcPr>
                </a:tc>
                <a:tc>
                  <a:txBody>
                    <a:bodyPr/>
                    <a:lstStyle/>
                    <a:p>
                      <a:r>
                        <a:rPr lang="en-US" sz="1013" kern="1200" dirty="0">
                          <a:solidFill>
                            <a:schemeClr val="dk1"/>
                          </a:solidFill>
                          <a:effectLst/>
                          <a:latin typeface="Arial" panose="020B0604020202020204" pitchFamily="34" charset="0"/>
                          <a:ea typeface="+mn-ea"/>
                          <a:cs typeface="Arial" panose="020B0604020202020204" pitchFamily="34" charset="0"/>
                        </a:rPr>
                        <a:t>Convene quarterly national level forum to deal with land claims issues</a:t>
                      </a:r>
                      <a:endParaRPr lang="en-ZA" sz="1013" kern="1200" dirty="0">
                        <a:solidFill>
                          <a:schemeClr val="dk1"/>
                        </a:solidFill>
                        <a:effectLst/>
                        <a:latin typeface="Arial" panose="020B0604020202020204" pitchFamily="34" charset="0"/>
                        <a:ea typeface="+mn-ea"/>
                        <a:cs typeface="Arial" panose="020B0604020202020204" pitchFamily="34" charset="0"/>
                      </a:endParaRPr>
                    </a:p>
                    <a:p>
                      <a:r>
                        <a:rPr lang="en-US" sz="1013" kern="1200" dirty="0">
                          <a:solidFill>
                            <a:schemeClr val="dk1"/>
                          </a:solidFill>
                          <a:effectLst/>
                          <a:latin typeface="Arial" panose="020B0604020202020204" pitchFamily="34" charset="0"/>
                          <a:ea typeface="+mn-ea"/>
                          <a:cs typeface="Arial" panose="020B0604020202020204" pitchFamily="34" charset="0"/>
                        </a:rPr>
                        <a:t>ii. Obtain details of outstanding land claims related to state owned plantations</a:t>
                      </a:r>
                      <a:endParaRPr lang="en-ZA" sz="1013" kern="1200" dirty="0">
                        <a:solidFill>
                          <a:schemeClr val="dk1"/>
                        </a:solidFill>
                        <a:effectLst/>
                        <a:latin typeface="Arial" panose="020B0604020202020204" pitchFamily="34" charset="0"/>
                        <a:ea typeface="+mn-ea"/>
                        <a:cs typeface="Arial" panose="020B0604020202020204" pitchFamily="34" charset="0"/>
                      </a:endParaRPr>
                    </a:p>
                    <a:p>
                      <a:r>
                        <a:rPr lang="en-US" sz="1013" kern="1200" dirty="0">
                          <a:solidFill>
                            <a:schemeClr val="dk1"/>
                          </a:solidFill>
                          <a:effectLst/>
                          <a:latin typeface="Arial" panose="020B0604020202020204" pitchFamily="34" charset="0"/>
                          <a:ea typeface="+mn-ea"/>
                          <a:cs typeface="Arial" panose="020B0604020202020204" pitchFamily="34" charset="0"/>
                        </a:rPr>
                        <a:t>iii. Identify plantations well-positioned for early development</a:t>
                      </a:r>
                      <a:endParaRPr lang="en-ZA" sz="1013" kern="1200" dirty="0">
                        <a:solidFill>
                          <a:schemeClr val="dk1"/>
                        </a:solidFill>
                        <a:effectLst/>
                        <a:latin typeface="Arial" panose="020B0604020202020204" pitchFamily="34" charset="0"/>
                        <a:ea typeface="+mn-ea"/>
                        <a:cs typeface="Arial" panose="020B0604020202020204" pitchFamily="34" charset="0"/>
                      </a:endParaRPr>
                    </a:p>
                    <a:p>
                      <a:endParaRPr lang="en-ZA" dirty="0"/>
                    </a:p>
                  </a:txBody>
                  <a:tcPr>
                    <a:solidFill>
                      <a:schemeClr val="bg2">
                        <a:lumMod val="20000"/>
                        <a:lumOff val="80000"/>
                      </a:schemeClr>
                    </a:solidFill>
                  </a:tcPr>
                </a:tc>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ZA" sz="1013" kern="1200" dirty="0">
                          <a:solidFill>
                            <a:schemeClr val="dk1"/>
                          </a:solidFill>
                          <a:effectLst/>
                          <a:latin typeface="Arial" panose="020B0604020202020204" pitchFamily="34" charset="0"/>
                          <a:ea typeface="+mn-ea"/>
                          <a:cs typeface="Arial" panose="020B0604020202020204" pitchFamily="34" charset="0"/>
                        </a:rPr>
                        <a:t>Q1: Identify relevant role players</a:t>
                      </a:r>
                    </a:p>
                    <a:p>
                      <a:endParaRPr lang="en-ZA" dirty="0"/>
                    </a:p>
                  </a:txBody>
                  <a:tcPr>
                    <a:solidFill>
                      <a:schemeClr val="bg2">
                        <a:lumMod val="20000"/>
                        <a:lumOff val="80000"/>
                      </a:schemeClr>
                    </a:solidFill>
                  </a:tcPr>
                </a:tc>
                <a:tc>
                  <a:txBody>
                    <a:bodyPr/>
                    <a:lstStyle/>
                    <a:p>
                      <a:r>
                        <a:rPr lang="en-US" sz="1013" kern="1200" dirty="0">
                          <a:solidFill>
                            <a:schemeClr val="dk1"/>
                          </a:solidFill>
                          <a:effectLst/>
                          <a:latin typeface="Arial" panose="020B0604020202020204" pitchFamily="34" charset="0"/>
                          <a:ea typeface="+mn-ea"/>
                          <a:cs typeface="Arial" panose="020B0604020202020204" pitchFamily="34" charset="0"/>
                        </a:rPr>
                        <a:t>Role players identified</a:t>
                      </a:r>
                      <a:endParaRPr lang="en-ZA" sz="1013" kern="1200" dirty="0">
                        <a:solidFill>
                          <a:schemeClr val="dk1"/>
                        </a:solidFill>
                        <a:effectLst/>
                        <a:latin typeface="Arial" panose="020B0604020202020204" pitchFamily="34" charset="0"/>
                        <a:ea typeface="+mn-ea"/>
                        <a:cs typeface="Arial" panose="020B0604020202020204" pitchFamily="34" charset="0"/>
                      </a:endParaRPr>
                    </a:p>
                    <a:p>
                      <a:r>
                        <a:rPr lang="en-US" sz="1013" kern="1200" dirty="0">
                          <a:solidFill>
                            <a:schemeClr val="dk1"/>
                          </a:solidFill>
                          <a:effectLst/>
                          <a:latin typeface="Arial" panose="020B0604020202020204" pitchFamily="34" charset="0"/>
                          <a:ea typeface="+mn-ea"/>
                          <a:cs typeface="Arial" panose="020B0604020202020204" pitchFamily="34" charset="0"/>
                        </a:rPr>
                        <a:t> </a:t>
                      </a:r>
                      <a:endParaRPr lang="en-ZA" sz="1013" kern="1200" dirty="0">
                        <a:solidFill>
                          <a:schemeClr val="dk1"/>
                        </a:solidFill>
                        <a:effectLst/>
                        <a:latin typeface="Arial" panose="020B0604020202020204" pitchFamily="34" charset="0"/>
                        <a:ea typeface="+mn-ea"/>
                        <a:cs typeface="Arial" panose="020B0604020202020204" pitchFamily="34" charset="0"/>
                      </a:endParaRPr>
                    </a:p>
                    <a:p>
                      <a:r>
                        <a:rPr lang="en-US" sz="1013" kern="1200" dirty="0">
                          <a:solidFill>
                            <a:schemeClr val="dk1"/>
                          </a:solidFill>
                          <a:effectLst/>
                          <a:latin typeface="Arial" panose="020B0604020202020204" pitchFamily="34" charset="0"/>
                          <a:ea typeface="+mn-ea"/>
                          <a:cs typeface="Arial" panose="020B0604020202020204" pitchFamily="34" charset="0"/>
                        </a:rPr>
                        <a:t>Commission of Restitution of Land Rights submitted a total of 152 outstanding forestry claims, 152(EC13, KZN49, LP17 and MP73) of which 33 are state owned and 16 being a combination of state owned and private. </a:t>
                      </a:r>
                      <a:endParaRPr lang="en-ZA" sz="1013" kern="1200" dirty="0">
                        <a:solidFill>
                          <a:schemeClr val="dk1"/>
                        </a:solidFill>
                        <a:effectLst/>
                        <a:latin typeface="Arial" panose="020B0604020202020204" pitchFamily="34" charset="0"/>
                        <a:ea typeface="+mn-ea"/>
                        <a:cs typeface="Arial" panose="020B0604020202020204" pitchFamily="34" charset="0"/>
                      </a:endParaRPr>
                    </a:p>
                    <a:p>
                      <a:endParaRPr lang="en-ZA"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extLst>
                  <a:ext uri="{0D108BD9-81ED-4DB2-BD59-A6C34878D82A}">
                    <a16:rowId xmlns:a16="http://schemas.microsoft.com/office/drawing/2014/main" val="2772993016"/>
                  </a:ext>
                </a:extLst>
              </a:tr>
            </a:tbl>
          </a:graphicData>
        </a:graphic>
      </p:graphicFrame>
      <p:pic>
        <p:nvPicPr>
          <p:cNvPr id="5" name="Picture 4">
            <a:extLst>
              <a:ext uri="{FF2B5EF4-FFF2-40B4-BE49-F238E27FC236}">
                <a16:creationId xmlns:a16="http://schemas.microsoft.com/office/drawing/2014/main" id="{5ED63746-BDF8-4FD2-9E66-782B27181D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707654"/>
            <a:ext cx="231775" cy="194945"/>
          </a:xfrm>
          <a:prstGeom prst="rect">
            <a:avLst/>
          </a:prstGeom>
          <a:noFill/>
        </p:spPr>
      </p:pic>
    </p:spTree>
    <p:extLst>
      <p:ext uri="{BB962C8B-B14F-4D97-AF65-F5344CB8AC3E}">
        <p14:creationId xmlns:p14="http://schemas.microsoft.com/office/powerpoint/2010/main" val="296541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7CBE-0AAD-454B-9D83-9A975CFFD1F7}"/>
              </a:ext>
            </a:extLst>
          </p:cNvPr>
          <p:cNvSpPr>
            <a:spLocks noGrp="1"/>
          </p:cNvSpPr>
          <p:nvPr>
            <p:ph type="title"/>
          </p:nvPr>
        </p:nvSpPr>
        <p:spPr>
          <a:xfrm>
            <a:off x="457200" y="205979"/>
            <a:ext cx="8435280" cy="781595"/>
          </a:xfrm>
          <a:solidFill>
            <a:schemeClr val="bg2">
              <a:lumMod val="20000"/>
              <a:lumOff val="80000"/>
            </a:schemeClr>
          </a:solidFill>
        </p:spPr>
        <p:txBody>
          <a:bodyPr>
            <a:normAutofit/>
          </a:bodyPr>
          <a:lstStyle/>
          <a:p>
            <a:pPr algn="ctr"/>
            <a:r>
              <a:rPr lang="en-ZA" sz="2000" dirty="0">
                <a:latin typeface="+mn-lt"/>
              </a:rPr>
              <a:t>COMMERCIAL FORESTRY SECTOR MASTER PLAN 2020-2025 : QUARTERLY REPORT </a:t>
            </a:r>
          </a:p>
        </p:txBody>
      </p:sp>
      <p:graphicFrame>
        <p:nvGraphicFramePr>
          <p:cNvPr id="4" name="Table 4">
            <a:extLst>
              <a:ext uri="{FF2B5EF4-FFF2-40B4-BE49-F238E27FC236}">
                <a16:creationId xmlns:a16="http://schemas.microsoft.com/office/drawing/2014/main" id="{AE1E507C-90B3-4C8E-9C41-F6DF0658BD1D}"/>
              </a:ext>
            </a:extLst>
          </p:cNvPr>
          <p:cNvGraphicFramePr>
            <a:graphicFrameLocks noGrp="1"/>
          </p:cNvGraphicFramePr>
          <p:nvPr>
            <p:ph idx="1"/>
            <p:extLst>
              <p:ext uri="{D42A27DB-BD31-4B8C-83A1-F6EECF244321}">
                <p14:modId xmlns:p14="http://schemas.microsoft.com/office/powerpoint/2010/main" val="4007844883"/>
              </p:ext>
            </p:extLst>
          </p:nvPr>
        </p:nvGraphicFramePr>
        <p:xfrm>
          <a:off x="457200" y="1200150"/>
          <a:ext cx="8435280" cy="3400298"/>
        </p:xfrm>
        <a:graphic>
          <a:graphicData uri="http://schemas.openxmlformats.org/drawingml/2006/table">
            <a:tbl>
              <a:tblPr firstRow="1" bandRow="1">
                <a:tableStyleId>{93296810-A885-4BE3-A3E7-6D5BEEA58F35}</a:tableStyleId>
              </a:tblPr>
              <a:tblGrid>
                <a:gridCol w="1405880">
                  <a:extLst>
                    <a:ext uri="{9D8B030D-6E8A-4147-A177-3AD203B41FA5}">
                      <a16:colId xmlns:a16="http://schemas.microsoft.com/office/drawing/2014/main" val="98363863"/>
                    </a:ext>
                  </a:extLst>
                </a:gridCol>
                <a:gridCol w="1405880">
                  <a:extLst>
                    <a:ext uri="{9D8B030D-6E8A-4147-A177-3AD203B41FA5}">
                      <a16:colId xmlns:a16="http://schemas.microsoft.com/office/drawing/2014/main" val="2560829064"/>
                    </a:ext>
                  </a:extLst>
                </a:gridCol>
                <a:gridCol w="1405880">
                  <a:extLst>
                    <a:ext uri="{9D8B030D-6E8A-4147-A177-3AD203B41FA5}">
                      <a16:colId xmlns:a16="http://schemas.microsoft.com/office/drawing/2014/main" val="1421472951"/>
                    </a:ext>
                  </a:extLst>
                </a:gridCol>
                <a:gridCol w="1697360">
                  <a:extLst>
                    <a:ext uri="{9D8B030D-6E8A-4147-A177-3AD203B41FA5}">
                      <a16:colId xmlns:a16="http://schemas.microsoft.com/office/drawing/2014/main" val="3975933602"/>
                    </a:ext>
                  </a:extLst>
                </a:gridCol>
                <a:gridCol w="1114400">
                  <a:extLst>
                    <a:ext uri="{9D8B030D-6E8A-4147-A177-3AD203B41FA5}">
                      <a16:colId xmlns:a16="http://schemas.microsoft.com/office/drawing/2014/main" val="3958358508"/>
                    </a:ext>
                  </a:extLst>
                </a:gridCol>
                <a:gridCol w="1405880">
                  <a:extLst>
                    <a:ext uri="{9D8B030D-6E8A-4147-A177-3AD203B41FA5}">
                      <a16:colId xmlns:a16="http://schemas.microsoft.com/office/drawing/2014/main" val="3473409717"/>
                    </a:ext>
                  </a:extLst>
                </a:gridCol>
              </a:tblGrid>
              <a:tr h="370840">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DELIVERABLE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MILESTONES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QUARTERLY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ACTUAL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IF NOT, REASON FOR NON-ATTAINMENT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CATCH UP PLAN/INTERVENTION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37123298"/>
                  </a:ext>
                </a:extLst>
              </a:tr>
              <a:tr h="370840">
                <a:tc>
                  <a:txBody>
                    <a:bodyPr/>
                    <a:lstStyle/>
                    <a:p>
                      <a:r>
                        <a:rPr lang="en-ZA" sz="1013" u="sng" kern="1200" dirty="0">
                          <a:solidFill>
                            <a:schemeClr val="dk1"/>
                          </a:solidFill>
                          <a:effectLst/>
                          <a:latin typeface="+mn-lt"/>
                          <a:ea typeface="+mn-ea"/>
                          <a:cs typeface="+mn-cs"/>
                        </a:rPr>
                        <a:t>Deliverable 3</a:t>
                      </a:r>
                      <a:r>
                        <a:rPr lang="en-ZA" sz="1013" kern="1200" dirty="0">
                          <a:solidFill>
                            <a:schemeClr val="dk1"/>
                          </a:solidFill>
                          <a:effectLst/>
                          <a:latin typeface="+mn-lt"/>
                          <a:ea typeface="+mn-ea"/>
                          <a:cs typeface="+mn-cs"/>
                        </a:rPr>
                        <a:t>: Provision of Post-settlement support</a:t>
                      </a:r>
                      <a:endParaRPr lang="en-ZA"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ZA" sz="1013" kern="1200" dirty="0">
                          <a:solidFill>
                            <a:schemeClr val="dk1"/>
                          </a:solidFill>
                          <a:effectLst/>
                          <a:latin typeface="+mn-lt"/>
                          <a:ea typeface="+mn-ea"/>
                          <a:cs typeface="+mn-cs"/>
                        </a:rPr>
                        <a:t>Q1: Develop a draft MoU / Review of Settlement models</a:t>
                      </a:r>
                    </a:p>
                    <a:p>
                      <a:endParaRPr lang="en-ZA" dirty="0"/>
                    </a:p>
                  </a:txBody>
                  <a:tcPr>
                    <a:solidFill>
                      <a:schemeClr val="bg2">
                        <a:lumMod val="20000"/>
                        <a:lumOff val="80000"/>
                      </a:schemeClr>
                    </a:solidFill>
                  </a:tcPr>
                </a:tc>
                <a:tc>
                  <a:txBody>
                    <a:bodyPr/>
                    <a:lstStyle/>
                    <a:p>
                      <a:pPr algn="l"/>
                      <a:r>
                        <a:rPr lang="en-US" sz="1013" kern="1200" dirty="0">
                          <a:solidFill>
                            <a:schemeClr val="dk1"/>
                          </a:solidFill>
                          <a:effectLst/>
                          <a:latin typeface="+mn-lt"/>
                          <a:ea typeface="+mn-ea"/>
                          <a:cs typeface="+mn-cs"/>
                        </a:rPr>
                        <a:t>Draft MoU has been developed and submitted to DFFE.</a:t>
                      </a:r>
                      <a:endParaRPr lang="en-ZA" sz="1013" kern="1200" dirty="0">
                        <a:solidFill>
                          <a:schemeClr val="dk1"/>
                        </a:solidFill>
                        <a:effectLst/>
                        <a:latin typeface="+mn-lt"/>
                        <a:ea typeface="+mn-ea"/>
                        <a:cs typeface="+mn-cs"/>
                      </a:endParaRPr>
                    </a:p>
                    <a:p>
                      <a:pPr algn="l"/>
                      <a:r>
                        <a:rPr lang="en-US" sz="1013" kern="1200" dirty="0">
                          <a:solidFill>
                            <a:schemeClr val="dk1"/>
                          </a:solidFill>
                          <a:effectLst/>
                          <a:latin typeface="+mn-lt"/>
                          <a:ea typeface="+mn-ea"/>
                          <a:cs typeface="+mn-cs"/>
                        </a:rPr>
                        <a:t> </a:t>
                      </a:r>
                      <a:endParaRPr lang="en-ZA" sz="1013" kern="1200" dirty="0">
                        <a:solidFill>
                          <a:schemeClr val="dk1"/>
                        </a:solidFill>
                        <a:effectLst/>
                        <a:latin typeface="+mn-lt"/>
                        <a:ea typeface="+mn-ea"/>
                        <a:cs typeface="+mn-cs"/>
                      </a:endParaRPr>
                    </a:p>
                    <a:p>
                      <a:pPr algn="l"/>
                      <a:r>
                        <a:rPr lang="en-US" sz="1013" kern="1200" dirty="0">
                          <a:solidFill>
                            <a:schemeClr val="dk1"/>
                          </a:solidFill>
                          <a:effectLst/>
                          <a:latin typeface="+mn-lt"/>
                          <a:ea typeface="+mn-ea"/>
                          <a:cs typeface="+mn-cs"/>
                        </a:rPr>
                        <a:t>To date the review of settlement models which includes Forestry has been done.</a:t>
                      </a:r>
                    </a:p>
                    <a:p>
                      <a:pPr algn="l"/>
                      <a:endParaRPr lang="en-ZA" sz="1013" kern="1200" dirty="0">
                        <a:solidFill>
                          <a:schemeClr val="dk1"/>
                        </a:solidFill>
                        <a:effectLst/>
                        <a:latin typeface="+mn-lt"/>
                        <a:ea typeface="+mn-ea"/>
                        <a:cs typeface="+mn-cs"/>
                      </a:endParaRPr>
                    </a:p>
                    <a:p>
                      <a:pPr algn="l"/>
                      <a:r>
                        <a:rPr lang="en-ZA" sz="1013" kern="1200" dirty="0">
                          <a:solidFill>
                            <a:schemeClr val="dk1"/>
                          </a:solidFill>
                          <a:effectLst/>
                          <a:latin typeface="+mn-lt"/>
                          <a:ea typeface="+mn-ea"/>
                          <a:cs typeface="+mn-cs"/>
                        </a:rPr>
                        <a:t>The settlement models pilots have been conducted.</a:t>
                      </a:r>
                    </a:p>
                    <a:p>
                      <a:pPr algn="l"/>
                      <a:r>
                        <a:rPr lang="en-US" sz="1013" kern="1200" dirty="0">
                          <a:solidFill>
                            <a:schemeClr val="dk1"/>
                          </a:solidFill>
                          <a:effectLst/>
                          <a:latin typeface="+mn-lt"/>
                          <a:ea typeface="+mn-ea"/>
                          <a:cs typeface="+mn-cs"/>
                        </a:rPr>
                        <a:t> </a:t>
                      </a:r>
                      <a:endParaRPr lang="en-ZA" sz="1013" kern="1200" dirty="0">
                        <a:solidFill>
                          <a:schemeClr val="dk1"/>
                        </a:solidFill>
                        <a:effectLst/>
                        <a:latin typeface="+mn-lt"/>
                        <a:ea typeface="+mn-ea"/>
                        <a:cs typeface="+mn-cs"/>
                      </a:endParaRPr>
                    </a:p>
                    <a:p>
                      <a:pPr algn="l"/>
                      <a:r>
                        <a:rPr lang="en-ZA" dirty="0"/>
                        <a:t>Kaapschehoop Community Claim in Mpumalanga has been identified as the forestry settlement model pilot.</a:t>
                      </a:r>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extLst>
                  <a:ext uri="{0D108BD9-81ED-4DB2-BD59-A6C34878D82A}">
                    <a16:rowId xmlns:a16="http://schemas.microsoft.com/office/drawing/2014/main" val="2772993016"/>
                  </a:ext>
                </a:extLst>
              </a:tr>
            </a:tbl>
          </a:graphicData>
        </a:graphic>
      </p:graphicFrame>
      <p:pic>
        <p:nvPicPr>
          <p:cNvPr id="5" name="Picture 4">
            <a:extLst>
              <a:ext uri="{FF2B5EF4-FFF2-40B4-BE49-F238E27FC236}">
                <a16:creationId xmlns:a16="http://schemas.microsoft.com/office/drawing/2014/main" id="{5ED63746-BDF8-4FD2-9E66-782B27181D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79662"/>
            <a:ext cx="231775" cy="194945"/>
          </a:xfrm>
          <a:prstGeom prst="rect">
            <a:avLst/>
          </a:prstGeom>
          <a:noFill/>
        </p:spPr>
      </p:pic>
    </p:spTree>
    <p:extLst>
      <p:ext uri="{BB962C8B-B14F-4D97-AF65-F5344CB8AC3E}">
        <p14:creationId xmlns:p14="http://schemas.microsoft.com/office/powerpoint/2010/main" val="229666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52C6-D8E1-442E-BB4F-FEBC18B2E560}"/>
              </a:ext>
            </a:extLst>
          </p:cNvPr>
          <p:cNvSpPr>
            <a:spLocks noGrp="1"/>
          </p:cNvSpPr>
          <p:nvPr>
            <p:ph type="title"/>
          </p:nvPr>
        </p:nvSpPr>
        <p:spPr>
          <a:xfrm>
            <a:off x="457200" y="205978"/>
            <a:ext cx="7643192" cy="3301875"/>
          </a:xfrm>
        </p:spPr>
        <p:txBody>
          <a:bodyPr>
            <a:noAutofit/>
          </a:bodyPr>
          <a:lstStyle/>
          <a:p>
            <a:pPr algn="ctr"/>
            <a:r>
              <a:rPr lang="en-ZA" sz="7200" dirty="0"/>
              <a:t>Part 1</a:t>
            </a:r>
          </a:p>
        </p:txBody>
      </p:sp>
      <p:sp>
        <p:nvSpPr>
          <p:cNvPr id="3" name="Slide Number Placeholder 2">
            <a:extLst>
              <a:ext uri="{FF2B5EF4-FFF2-40B4-BE49-F238E27FC236}">
                <a16:creationId xmlns:a16="http://schemas.microsoft.com/office/drawing/2014/main" id="{23C4A066-6252-4B15-90BC-A01019E92B20}"/>
              </a:ext>
            </a:extLst>
          </p:cNvPr>
          <p:cNvSpPr>
            <a:spLocks noGrp="1"/>
          </p:cNvSpPr>
          <p:nvPr>
            <p:ph type="sldNum" sz="quarter" idx="4"/>
          </p:nvPr>
        </p:nvSpPr>
        <p:spPr/>
        <p:txBody>
          <a:bodyPr/>
          <a:lstStyle/>
          <a:p>
            <a:fld id="{B968407B-6BC4-4060-AA7E-47814C7A9BBB}" type="slidenum">
              <a:rPr lang="en-GB" smtClean="0"/>
              <a:pPr/>
              <a:t>1</a:t>
            </a:fld>
            <a:endParaRPr lang="en-GB" dirty="0"/>
          </a:p>
        </p:txBody>
      </p:sp>
    </p:spTree>
    <p:extLst>
      <p:ext uri="{BB962C8B-B14F-4D97-AF65-F5344CB8AC3E}">
        <p14:creationId xmlns:p14="http://schemas.microsoft.com/office/powerpoint/2010/main" val="6798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7CBE-0AAD-454B-9D83-9A975CFFD1F7}"/>
              </a:ext>
            </a:extLst>
          </p:cNvPr>
          <p:cNvSpPr>
            <a:spLocks noGrp="1"/>
          </p:cNvSpPr>
          <p:nvPr>
            <p:ph type="title"/>
          </p:nvPr>
        </p:nvSpPr>
        <p:spPr>
          <a:xfrm>
            <a:off x="457200" y="205979"/>
            <a:ext cx="8435280" cy="565571"/>
          </a:xfrm>
          <a:solidFill>
            <a:schemeClr val="bg2">
              <a:lumMod val="20000"/>
              <a:lumOff val="80000"/>
            </a:schemeClr>
          </a:solidFill>
        </p:spPr>
        <p:txBody>
          <a:bodyPr>
            <a:noAutofit/>
          </a:bodyPr>
          <a:lstStyle/>
          <a:p>
            <a:pPr algn="ctr"/>
            <a:r>
              <a:rPr lang="en-ZA" sz="2000" dirty="0">
                <a:latin typeface="+mn-lt"/>
              </a:rPr>
              <a:t>COMMERCIAL FORESTRY SECTOR MASTER PLAN 2020-2025 : QUARTERLY REPORT </a:t>
            </a:r>
          </a:p>
        </p:txBody>
      </p:sp>
      <p:graphicFrame>
        <p:nvGraphicFramePr>
          <p:cNvPr id="4" name="Table 4">
            <a:extLst>
              <a:ext uri="{FF2B5EF4-FFF2-40B4-BE49-F238E27FC236}">
                <a16:creationId xmlns:a16="http://schemas.microsoft.com/office/drawing/2014/main" id="{AE1E507C-90B3-4C8E-9C41-F6DF0658BD1D}"/>
              </a:ext>
            </a:extLst>
          </p:cNvPr>
          <p:cNvGraphicFramePr>
            <a:graphicFrameLocks noGrp="1"/>
          </p:cNvGraphicFramePr>
          <p:nvPr>
            <p:ph idx="1"/>
            <p:extLst>
              <p:ext uri="{D42A27DB-BD31-4B8C-83A1-F6EECF244321}">
                <p14:modId xmlns:p14="http://schemas.microsoft.com/office/powerpoint/2010/main" val="678748734"/>
              </p:ext>
            </p:extLst>
          </p:nvPr>
        </p:nvGraphicFramePr>
        <p:xfrm>
          <a:off x="457200" y="915566"/>
          <a:ext cx="8435280" cy="3595307"/>
        </p:xfrm>
        <a:graphic>
          <a:graphicData uri="http://schemas.openxmlformats.org/drawingml/2006/table">
            <a:tbl>
              <a:tblPr firstRow="1" bandRow="1">
                <a:tableStyleId>{93296810-A885-4BE3-A3E7-6D5BEEA58F35}</a:tableStyleId>
              </a:tblPr>
              <a:tblGrid>
                <a:gridCol w="1405880">
                  <a:extLst>
                    <a:ext uri="{9D8B030D-6E8A-4147-A177-3AD203B41FA5}">
                      <a16:colId xmlns:a16="http://schemas.microsoft.com/office/drawing/2014/main" val="98363863"/>
                    </a:ext>
                  </a:extLst>
                </a:gridCol>
                <a:gridCol w="1405880">
                  <a:extLst>
                    <a:ext uri="{9D8B030D-6E8A-4147-A177-3AD203B41FA5}">
                      <a16:colId xmlns:a16="http://schemas.microsoft.com/office/drawing/2014/main" val="2560829064"/>
                    </a:ext>
                  </a:extLst>
                </a:gridCol>
                <a:gridCol w="1405880">
                  <a:extLst>
                    <a:ext uri="{9D8B030D-6E8A-4147-A177-3AD203B41FA5}">
                      <a16:colId xmlns:a16="http://schemas.microsoft.com/office/drawing/2014/main" val="1421472951"/>
                    </a:ext>
                  </a:extLst>
                </a:gridCol>
                <a:gridCol w="2129408">
                  <a:extLst>
                    <a:ext uri="{9D8B030D-6E8A-4147-A177-3AD203B41FA5}">
                      <a16:colId xmlns:a16="http://schemas.microsoft.com/office/drawing/2014/main" val="3975933602"/>
                    </a:ext>
                  </a:extLst>
                </a:gridCol>
                <a:gridCol w="1152128">
                  <a:extLst>
                    <a:ext uri="{9D8B030D-6E8A-4147-A177-3AD203B41FA5}">
                      <a16:colId xmlns:a16="http://schemas.microsoft.com/office/drawing/2014/main" val="3958358508"/>
                    </a:ext>
                  </a:extLst>
                </a:gridCol>
                <a:gridCol w="936104">
                  <a:extLst>
                    <a:ext uri="{9D8B030D-6E8A-4147-A177-3AD203B41FA5}">
                      <a16:colId xmlns:a16="http://schemas.microsoft.com/office/drawing/2014/main" val="3473409717"/>
                    </a:ext>
                  </a:extLst>
                </a:gridCol>
              </a:tblGrid>
              <a:tr h="416679">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DELIVERABLE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MILESTONES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QUARTERLY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ACTUAL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IF NOT, REASON FOR NON-ATTAINMENT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a:txBody>
                    <a:bodyPr/>
                    <a:lstStyle/>
                    <a:p>
                      <a:pPr>
                        <a:lnSpc>
                          <a:spcPct val="107000"/>
                        </a:lnSpc>
                        <a:spcAft>
                          <a:spcPts val="8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CATCH UP PLAN/INTERVENTION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extLst>
                  <a:ext uri="{0D108BD9-81ED-4DB2-BD59-A6C34878D82A}">
                    <a16:rowId xmlns:a16="http://schemas.microsoft.com/office/drawing/2014/main" val="1937123298"/>
                  </a:ext>
                </a:extLst>
              </a:tr>
              <a:tr h="370840">
                <a:tc>
                  <a:txBody>
                    <a:bodyPr/>
                    <a:lstStyle/>
                    <a:p>
                      <a:r>
                        <a:rPr lang="en-ZA" sz="1013" u="sng" kern="1200" dirty="0">
                          <a:solidFill>
                            <a:schemeClr val="dk1"/>
                          </a:solidFill>
                          <a:effectLst/>
                          <a:latin typeface="+mn-lt"/>
                          <a:ea typeface="+mn-ea"/>
                          <a:cs typeface="+mn-cs"/>
                        </a:rPr>
                        <a:t>Deliverable 3</a:t>
                      </a:r>
                      <a:r>
                        <a:rPr lang="en-ZA" sz="1013" kern="1200" dirty="0">
                          <a:solidFill>
                            <a:schemeClr val="dk1"/>
                          </a:solidFill>
                          <a:effectLst/>
                          <a:latin typeface="+mn-lt"/>
                          <a:ea typeface="+mn-ea"/>
                          <a:cs typeface="+mn-cs"/>
                        </a:rPr>
                        <a:t>: Provision of Post-settlement support</a:t>
                      </a:r>
                      <a:endParaRPr lang="en-ZA"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tc>
                  <a:txBody>
                    <a:bodyPr/>
                    <a:lstStyle/>
                    <a:p>
                      <a:pPr marL="0" marR="0" lvl="0" indent="0" algn="l" defTabSz="514325" rtl="0" eaLnBrk="1" fontAlgn="auto" latinLnBrk="0" hangingPunct="1">
                        <a:lnSpc>
                          <a:spcPct val="100000"/>
                        </a:lnSpc>
                        <a:spcBef>
                          <a:spcPts val="0"/>
                        </a:spcBef>
                        <a:spcAft>
                          <a:spcPts val="0"/>
                        </a:spcAft>
                        <a:buClrTx/>
                        <a:buSzTx/>
                        <a:buFontTx/>
                        <a:buNone/>
                        <a:tabLst/>
                        <a:defRPr/>
                      </a:pPr>
                      <a:r>
                        <a:rPr lang="en-ZA" sz="1013" kern="1200" dirty="0">
                          <a:solidFill>
                            <a:schemeClr val="dk1"/>
                          </a:solidFill>
                          <a:effectLst/>
                          <a:latin typeface="+mn-lt"/>
                          <a:ea typeface="+mn-ea"/>
                          <a:cs typeface="+mn-cs"/>
                        </a:rPr>
                        <a:t>Q2: Finalise MoU between </a:t>
                      </a:r>
                      <a:r>
                        <a:rPr lang="en-US" sz="1013" kern="1200" dirty="0">
                          <a:solidFill>
                            <a:schemeClr val="dk1"/>
                          </a:solidFill>
                          <a:effectLst/>
                          <a:latin typeface="+mn-lt"/>
                          <a:ea typeface="+mn-ea"/>
                          <a:cs typeface="+mn-cs"/>
                        </a:rPr>
                        <a:t>DFFE and DALRRD</a:t>
                      </a:r>
                      <a:endParaRPr lang="en-ZA" sz="1013" kern="1200" dirty="0">
                        <a:solidFill>
                          <a:schemeClr val="dk1"/>
                        </a:solidFill>
                        <a:effectLst/>
                        <a:latin typeface="+mn-lt"/>
                        <a:ea typeface="+mn-ea"/>
                        <a:cs typeface="+mn-cs"/>
                      </a:endParaRPr>
                    </a:p>
                    <a:p>
                      <a:endParaRPr lang="en-ZA" dirty="0"/>
                    </a:p>
                  </a:txBody>
                  <a:tcPr>
                    <a:solidFill>
                      <a:schemeClr val="bg2">
                        <a:lumMod val="20000"/>
                        <a:lumOff val="80000"/>
                      </a:schemeClr>
                    </a:solidFill>
                  </a:tcPr>
                </a:tc>
                <a:tc>
                  <a:txBody>
                    <a:bodyPr/>
                    <a:lstStyle/>
                    <a:p>
                      <a:pPr algn="just">
                        <a:lnSpc>
                          <a:spcPct val="107000"/>
                        </a:lnSpc>
                        <a:spcAft>
                          <a:spcPts val="800"/>
                        </a:spcAft>
                      </a:pPr>
                      <a:r>
                        <a:rPr lang="en-US" sz="1000" dirty="0">
                          <a:effectLst/>
                          <a:latin typeface="+mn-lt"/>
                          <a:ea typeface="Calibri" panose="020F0502020204030204" pitchFamily="34" charset="0"/>
                          <a:cs typeface="Calibri" panose="020F0502020204030204" pitchFamily="34" charset="0"/>
                        </a:rPr>
                        <a:t>MoU was circulated and is in the process of being finalized.</a:t>
                      </a:r>
                      <a:endParaRPr lang="en-ZA" sz="10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000" dirty="0">
                          <a:effectLst/>
                          <a:latin typeface="+mn-lt"/>
                          <a:ea typeface="Calibri" panose="020F0502020204030204" pitchFamily="34" charset="0"/>
                          <a:cs typeface="Calibri" panose="020F0502020204030204" pitchFamily="34" charset="0"/>
                        </a:rPr>
                        <a:t>Internal meeting was held between B &amp; C Branch and Forestry Branch to discuss the merging of MoU between DFFE and DALRRD.</a:t>
                      </a:r>
                      <a:endParaRPr lang="en-ZA" sz="10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000" dirty="0">
                          <a:effectLst/>
                          <a:latin typeface="+mn-lt"/>
                          <a:ea typeface="Calibri" panose="020F0502020204030204" pitchFamily="34" charset="0"/>
                          <a:cs typeface="Calibri" panose="020F0502020204030204" pitchFamily="34" charset="0"/>
                        </a:rPr>
                        <a:t>Forestry supported the recommendation that processes to develop Memoranda of Understanding between DALRRD (including CRLR) and DFFE should be merged for the purpose of having a broader MoU between DFFE and DALRRD.  </a:t>
                      </a:r>
                      <a:endParaRPr lang="en-ZA" sz="10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ZA" sz="1000" dirty="0">
                          <a:effectLst/>
                          <a:latin typeface="+mn-lt"/>
                          <a:ea typeface="Calibri" panose="020F0502020204030204" pitchFamily="34" charset="0"/>
                          <a:cs typeface="Calibri" panose="020F0502020204030204" pitchFamily="34" charset="0"/>
                        </a:rPr>
                        <a:t>The Land Claims indicated that they do not have a directive to participate on the broader MoU.</a:t>
                      </a:r>
                      <a:endParaRPr lang="en-ZA"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endParaRPr lang="en-US" dirty="0"/>
                    </a:p>
                    <a:p>
                      <a:endParaRPr lang="en-US" dirty="0"/>
                    </a:p>
                  </a:txBody>
                  <a:tcPr>
                    <a:solidFill>
                      <a:schemeClr val="bg2">
                        <a:lumMod val="20000"/>
                        <a:lumOff val="80000"/>
                      </a:schemeClr>
                    </a:solidFill>
                  </a:tcPr>
                </a:tc>
                <a:tc>
                  <a:txBody>
                    <a:bodyPr/>
                    <a:lstStyle/>
                    <a:p>
                      <a:endParaRPr lang="en-ZA" dirty="0"/>
                    </a:p>
                  </a:txBody>
                  <a:tcPr>
                    <a:solidFill>
                      <a:schemeClr val="bg2">
                        <a:lumMod val="20000"/>
                        <a:lumOff val="80000"/>
                      </a:schemeClr>
                    </a:solidFill>
                  </a:tcPr>
                </a:tc>
                <a:extLst>
                  <a:ext uri="{0D108BD9-81ED-4DB2-BD59-A6C34878D82A}">
                    <a16:rowId xmlns:a16="http://schemas.microsoft.com/office/drawing/2014/main" val="2772993016"/>
                  </a:ext>
                </a:extLst>
              </a:tr>
            </a:tbl>
          </a:graphicData>
        </a:graphic>
      </p:graphicFrame>
      <p:pic>
        <p:nvPicPr>
          <p:cNvPr id="6" name="Picture 5">
            <a:extLst>
              <a:ext uri="{FF2B5EF4-FFF2-40B4-BE49-F238E27FC236}">
                <a16:creationId xmlns:a16="http://schemas.microsoft.com/office/drawing/2014/main" id="{D89DAB61-8408-4C26-AA44-27A8DC5789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491630"/>
            <a:ext cx="225425" cy="182880"/>
          </a:xfrm>
          <a:prstGeom prst="rect">
            <a:avLst/>
          </a:prstGeom>
          <a:noFill/>
        </p:spPr>
      </p:pic>
    </p:spTree>
    <p:extLst>
      <p:ext uri="{BB962C8B-B14F-4D97-AF65-F5344CB8AC3E}">
        <p14:creationId xmlns:p14="http://schemas.microsoft.com/office/powerpoint/2010/main" val="66357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52C6-D8E1-442E-BB4F-FEBC18B2E560}"/>
              </a:ext>
            </a:extLst>
          </p:cNvPr>
          <p:cNvSpPr>
            <a:spLocks noGrp="1"/>
          </p:cNvSpPr>
          <p:nvPr>
            <p:ph type="title"/>
          </p:nvPr>
        </p:nvSpPr>
        <p:spPr>
          <a:xfrm>
            <a:off x="457200" y="205978"/>
            <a:ext cx="7643192" cy="3301875"/>
          </a:xfrm>
        </p:spPr>
        <p:txBody>
          <a:bodyPr>
            <a:noAutofit/>
          </a:bodyPr>
          <a:lstStyle/>
          <a:p>
            <a:pPr algn="ctr"/>
            <a:r>
              <a:rPr lang="en-ZA" sz="7200" dirty="0"/>
              <a:t>Part 3</a:t>
            </a:r>
          </a:p>
        </p:txBody>
      </p:sp>
    </p:spTree>
    <p:extLst>
      <p:ext uri="{BB962C8B-B14F-4D97-AF65-F5344CB8AC3E}">
        <p14:creationId xmlns:p14="http://schemas.microsoft.com/office/powerpoint/2010/main" val="1493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A3D3C3-6967-4D6F-A045-B6358EF109B5}"/>
              </a:ext>
            </a:extLst>
          </p:cNvPr>
          <p:cNvGraphicFramePr>
            <a:graphicFrameLocks noChangeAspect="1"/>
          </p:cNvGraphicFramePr>
          <p:nvPr>
            <p:custDataLst>
              <p:tags r:id="rId2"/>
            </p:custDataLst>
          </p:nvPr>
        </p:nvGraphicFramePr>
        <p:xfrm>
          <a:off x="1144192" y="1192"/>
          <a:ext cx="1191" cy="1191"/>
        </p:xfrm>
        <a:graphic>
          <a:graphicData uri="http://schemas.openxmlformats.org/presentationml/2006/ole">
            <mc:AlternateContent xmlns:mc="http://schemas.openxmlformats.org/markup-compatibility/2006">
              <mc:Choice xmlns:v="urn:schemas-microsoft-com:vml" Requires="v">
                <p:oleObj spid="_x0000_s14338"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2CA3D3C3-6967-4D6F-A045-B6358EF109B5}"/>
                          </a:ext>
                        </a:extLst>
                      </p:cNvPr>
                      <p:cNvPicPr/>
                      <p:nvPr/>
                    </p:nvPicPr>
                    <p:blipFill>
                      <a:blip r:embed="rId5"/>
                      <a:stretch>
                        <a:fillRect/>
                      </a:stretch>
                    </p:blipFill>
                    <p:spPr>
                      <a:xfrm>
                        <a:off x="1144192" y="1192"/>
                        <a:ext cx="1191" cy="1191"/>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925E0385-937B-44B9-BB79-91AC5F6F1093}"/>
              </a:ext>
            </a:extLst>
          </p:cNvPr>
          <p:cNvSpPr txBox="1"/>
          <p:nvPr/>
        </p:nvSpPr>
        <p:spPr>
          <a:xfrm>
            <a:off x="1331121" y="1347336"/>
            <a:ext cx="1360460" cy="3358734"/>
          </a:xfrm>
          <a:prstGeom prst="rect">
            <a:avLst/>
          </a:prstGeom>
          <a:noFill/>
          <a:ln>
            <a:solidFill>
              <a:schemeClr val="tx1"/>
            </a:solidFill>
          </a:ln>
        </p:spPr>
        <p:txBody>
          <a:bodyPr wrap="square" rtlCol="0">
            <a:noAutofit/>
          </a:bodyPr>
          <a:lstStyle/>
          <a:p>
            <a:pPr marL="128588" indent="-128588">
              <a:spcAft>
                <a:spcPts val="450"/>
              </a:spcAft>
              <a:buFont typeface="Arial" panose="020B0604020202020204" pitchFamily="34" charset="0"/>
              <a:buChar char="•"/>
            </a:pPr>
            <a:r>
              <a:rPr lang="en-GB" sz="900" dirty="0">
                <a:latin typeface="Calibri" panose="020F0502020204030204" pitchFamily="34" charset="0"/>
                <a:cs typeface="Calibri" panose="020F0502020204030204" pitchFamily="34" charset="0"/>
              </a:rPr>
              <a:t>The claim was lodged by Mtwalo Elphus Fakude on behalf of the Kaapsehoop community.</a:t>
            </a:r>
          </a:p>
          <a:p>
            <a:pPr marL="128588" indent="-128588">
              <a:spcAft>
                <a:spcPts val="450"/>
              </a:spcAft>
              <a:buFont typeface="Arial" panose="020B0604020202020204" pitchFamily="34" charset="0"/>
              <a:buChar char="•"/>
            </a:pPr>
            <a:r>
              <a:rPr lang="en-GB" sz="900" dirty="0">
                <a:latin typeface="Calibri" panose="020F0502020204030204" pitchFamily="34" charset="0"/>
                <a:cs typeface="Calibri" panose="020F0502020204030204" pitchFamily="34" charset="0"/>
              </a:rPr>
              <a:t>The community was dispossessed of their rights in land around the year 1968.</a:t>
            </a:r>
            <a:endParaRPr lang="en-ZA" sz="900" dirty="0">
              <a:latin typeface="Calibri" panose="020F0502020204030204" pitchFamily="34" charset="0"/>
              <a:cs typeface="Calibri" panose="020F0502020204030204" pitchFamily="34" charset="0"/>
            </a:endParaRPr>
          </a:p>
          <a:p>
            <a:pPr marL="128588" indent="-128588">
              <a:spcAft>
                <a:spcPts val="450"/>
              </a:spcAft>
              <a:buFont typeface="Arial" panose="020B0604020202020204" pitchFamily="34" charset="0"/>
              <a:buChar char="•"/>
            </a:pPr>
            <a:r>
              <a:rPr lang="en-ZA" sz="900" dirty="0">
                <a:latin typeface="Calibri" panose="020F0502020204030204" pitchFamily="34" charset="0"/>
                <a:cs typeface="Calibri" panose="020F0502020204030204" pitchFamily="34" charset="0"/>
              </a:rPr>
              <a:t>There are 81 verified households as part of the claim</a:t>
            </a:r>
          </a:p>
          <a:p>
            <a:pPr marL="128588" indent="-128588">
              <a:spcAft>
                <a:spcPts val="450"/>
              </a:spcAft>
              <a:buFont typeface="Arial" panose="020B0604020202020204" pitchFamily="34" charset="0"/>
              <a:buChar char="•"/>
            </a:pPr>
            <a:r>
              <a:rPr lang="en-ZA" sz="900" dirty="0">
                <a:latin typeface="Calibri" panose="020F0502020204030204" pitchFamily="34" charset="0"/>
                <a:cs typeface="Calibri" panose="020F0502020204030204" pitchFamily="34" charset="0"/>
              </a:rPr>
              <a:t>The land is owned by the Government (DPW)</a:t>
            </a:r>
          </a:p>
          <a:p>
            <a:pPr marL="128588" indent="-128588">
              <a:spcAft>
                <a:spcPts val="450"/>
              </a:spcAft>
              <a:buFont typeface="Arial" panose="020B0604020202020204" pitchFamily="34" charset="0"/>
              <a:buChar char="•"/>
            </a:pPr>
            <a:r>
              <a:rPr lang="en-ZA" sz="900" dirty="0">
                <a:latin typeface="Calibri" panose="020F0502020204030204" pitchFamily="34" charset="0"/>
                <a:cs typeface="Calibri" panose="020F0502020204030204" pitchFamily="34" charset="0"/>
              </a:rPr>
              <a:t>SAFCOL is the management authority and currently manages the forestry plantation.</a:t>
            </a:r>
          </a:p>
          <a:p>
            <a:pPr marL="128588" indent="-128588">
              <a:spcAft>
                <a:spcPts val="450"/>
              </a:spcAft>
              <a:buFont typeface="Arial" panose="020B0604020202020204" pitchFamily="34" charset="0"/>
              <a:buChar char="•"/>
            </a:pPr>
            <a:r>
              <a:rPr lang="en-ZA" sz="900" dirty="0">
                <a:latin typeface="Calibri" panose="020F0502020204030204" pitchFamily="34" charset="0"/>
                <a:cs typeface="Calibri" panose="020F0502020204030204" pitchFamily="34" charset="0"/>
              </a:rPr>
              <a:t>The claim is being settled in two phases</a:t>
            </a:r>
          </a:p>
          <a:p>
            <a:pPr marL="128588" indent="-128588">
              <a:spcAft>
                <a:spcPts val="450"/>
              </a:spcAft>
              <a:buFont typeface="Arial" panose="020B0604020202020204" pitchFamily="34" charset="0"/>
              <a:buChar char="•"/>
            </a:pPr>
            <a:endParaRPr lang="en-ZA" sz="9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F0207DF-4AB7-4456-9D01-DF8148F3E5D8}"/>
              </a:ext>
            </a:extLst>
          </p:cNvPr>
          <p:cNvSpPr txBox="1"/>
          <p:nvPr/>
        </p:nvSpPr>
        <p:spPr>
          <a:xfrm>
            <a:off x="5413797" y="1617709"/>
            <a:ext cx="2399084" cy="230832"/>
          </a:xfrm>
          <a:prstGeom prst="rect">
            <a:avLst/>
          </a:prstGeom>
          <a:noFill/>
          <a:ln>
            <a:solidFill>
              <a:schemeClr val="tx1"/>
            </a:solidFill>
          </a:ln>
        </p:spPr>
        <p:txBody>
          <a:bodyPr wrap="square" rtlCol="0">
            <a:spAutoFit/>
          </a:bodyPr>
          <a:lstStyle/>
          <a:p>
            <a:pPr algn="l"/>
            <a:endParaRPr lang="en-ZA" sz="9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BE02D0E-95CF-4ADE-A044-DF0E88ADDF44}"/>
              </a:ext>
            </a:extLst>
          </p:cNvPr>
          <p:cNvSpPr>
            <a:spLocks noGrp="1"/>
          </p:cNvSpPr>
          <p:nvPr>
            <p:ph type="title"/>
          </p:nvPr>
        </p:nvSpPr>
        <p:spPr>
          <a:xfrm>
            <a:off x="250824" y="482066"/>
            <a:ext cx="8893175" cy="415498"/>
          </a:xfrm>
        </p:spPr>
        <p:txBody>
          <a:bodyPr vert="horz">
            <a:normAutofit fontScale="90000"/>
          </a:bodyPr>
          <a:lstStyle/>
          <a:p>
            <a:r>
              <a:rPr lang="en-GB" dirty="0">
                <a:latin typeface="+mn-lt"/>
              </a:rPr>
              <a:t>The Kaapsehoop Community Land claim in Mpumalanga was selected as the pilot for the Forestry Sector</a:t>
            </a:r>
            <a:endParaRPr lang="en-ZA" dirty="0">
              <a:latin typeface="+mn-lt"/>
            </a:endParaRPr>
          </a:p>
        </p:txBody>
      </p:sp>
      <p:sp>
        <p:nvSpPr>
          <p:cNvPr id="8" name="Rectangle 7" hidden="1">
            <a:extLst>
              <a:ext uri="{FF2B5EF4-FFF2-40B4-BE49-F238E27FC236}">
                <a16:creationId xmlns:a16="http://schemas.microsoft.com/office/drawing/2014/main" id="{5AF91D28-15C1-4C6F-9275-782321E0CFC0}"/>
              </a:ext>
            </a:extLst>
          </p:cNvPr>
          <p:cNvSpPr/>
          <p:nvPr/>
        </p:nvSpPr>
        <p:spPr>
          <a:xfrm>
            <a:off x="1143002" y="2"/>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eaLnBrk="0" fontAlgn="base" hangingPunct="0">
              <a:spcBef>
                <a:spcPct val="0"/>
              </a:spcBef>
              <a:spcAft>
                <a:spcPct val="0"/>
              </a:spcAft>
            </a:pPr>
            <a:endParaRPr lang="en-ZA" sz="1500" b="1" dirty="0">
              <a:solidFill>
                <a:srgbClr val="FFFFFF"/>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C4F534E-48FE-491C-8693-85F914F34869}"/>
              </a:ext>
            </a:extLst>
          </p:cNvPr>
          <p:cNvSpPr txBox="1"/>
          <p:nvPr/>
        </p:nvSpPr>
        <p:spPr>
          <a:xfrm>
            <a:off x="1376759" y="845450"/>
            <a:ext cx="4085273" cy="276999"/>
          </a:xfrm>
          <a:prstGeom prst="rect">
            <a:avLst/>
          </a:prstGeom>
          <a:noFill/>
        </p:spPr>
        <p:txBody>
          <a:bodyPr wrap="square" rtlCol="0">
            <a:spAutoFit/>
          </a:bodyPr>
          <a:lstStyle/>
          <a:p>
            <a:pPr algn="l"/>
            <a:r>
              <a:rPr lang="en-ZA" sz="1200" b="1" dirty="0">
                <a:latin typeface="Calibri" panose="020F0502020204030204" pitchFamily="34" charset="0"/>
                <a:cs typeface="Calibri" panose="020F0502020204030204" pitchFamily="34" charset="0"/>
              </a:rPr>
              <a:t>Claim Overview</a:t>
            </a:r>
          </a:p>
        </p:txBody>
      </p:sp>
      <p:pic>
        <p:nvPicPr>
          <p:cNvPr id="11" name="Picture 10">
            <a:extLst>
              <a:ext uri="{FF2B5EF4-FFF2-40B4-BE49-F238E27FC236}">
                <a16:creationId xmlns:a16="http://schemas.microsoft.com/office/drawing/2014/main" id="{7A927870-A7FA-45D5-B4D5-4E005E99C9B4}"/>
              </a:ext>
            </a:extLst>
          </p:cNvPr>
          <p:cNvPicPr>
            <a:picLocks noChangeAspect="1"/>
          </p:cNvPicPr>
          <p:nvPr/>
        </p:nvPicPr>
        <p:blipFill rotWithShape="1">
          <a:blip r:embed="rId6">
            <a:extLst>
              <a:ext uri="{28A0092B-C50C-407E-A947-70E740481C1C}">
                <a14:useLocalDpi xmlns:a14="http://schemas.microsoft.com/office/drawing/2010/main" val="0"/>
              </a:ext>
            </a:extLst>
          </a:blip>
          <a:srcRect l="2670" r="2670"/>
          <a:stretch/>
        </p:blipFill>
        <p:spPr>
          <a:xfrm>
            <a:off x="3023420" y="1491630"/>
            <a:ext cx="2318485" cy="2090430"/>
          </a:xfrm>
          <a:prstGeom prst="rect">
            <a:avLst/>
          </a:prstGeom>
          <a:ln w="9525">
            <a:solidFill>
              <a:schemeClr val="tx1"/>
            </a:solidFill>
          </a:ln>
        </p:spPr>
      </p:pic>
      <p:pic>
        <p:nvPicPr>
          <p:cNvPr id="6" name="Picture 5">
            <a:extLst>
              <a:ext uri="{FF2B5EF4-FFF2-40B4-BE49-F238E27FC236}">
                <a16:creationId xmlns:a16="http://schemas.microsoft.com/office/drawing/2014/main" id="{9AB3B1DC-DD32-4C9E-9362-247666122DA2}"/>
              </a:ext>
            </a:extLst>
          </p:cNvPr>
          <p:cNvPicPr>
            <a:picLocks noChangeAspect="1"/>
          </p:cNvPicPr>
          <p:nvPr/>
        </p:nvPicPr>
        <p:blipFill>
          <a:blip r:embed="rId7"/>
          <a:stretch>
            <a:fillRect/>
          </a:stretch>
        </p:blipFill>
        <p:spPr>
          <a:xfrm>
            <a:off x="5471160" y="1517431"/>
            <a:ext cx="2341720" cy="2108639"/>
          </a:xfrm>
          <a:prstGeom prst="rect">
            <a:avLst/>
          </a:prstGeom>
        </p:spPr>
      </p:pic>
      <p:sp>
        <p:nvSpPr>
          <p:cNvPr id="16" name="TextBox 15">
            <a:extLst>
              <a:ext uri="{FF2B5EF4-FFF2-40B4-BE49-F238E27FC236}">
                <a16:creationId xmlns:a16="http://schemas.microsoft.com/office/drawing/2014/main" id="{F0A98E1E-0CEC-4285-98BC-A2A58741C40A}"/>
              </a:ext>
            </a:extLst>
          </p:cNvPr>
          <p:cNvSpPr txBox="1"/>
          <p:nvPr/>
        </p:nvSpPr>
        <p:spPr>
          <a:xfrm>
            <a:off x="3023421" y="1122449"/>
            <a:ext cx="2318484" cy="415498"/>
          </a:xfrm>
          <a:prstGeom prst="rect">
            <a:avLst/>
          </a:prstGeom>
          <a:solidFill>
            <a:schemeClr val="tx2"/>
          </a:solidFill>
          <a:ln w="3175">
            <a:solidFill>
              <a:schemeClr val="tx1"/>
            </a:solidFill>
          </a:ln>
        </p:spPr>
        <p:txBody>
          <a:bodyPr wrap="square" rtlCol="0">
            <a:spAutoFit/>
          </a:bodyPr>
          <a:lstStyle/>
          <a:p>
            <a:pPr algn="ctr" eaLnBrk="0" fontAlgn="base" hangingPunct="0">
              <a:spcBef>
                <a:spcPct val="0"/>
              </a:spcBef>
              <a:spcAft>
                <a:spcPct val="0"/>
              </a:spcAft>
            </a:pPr>
            <a:r>
              <a:rPr lang="en-ZA" sz="1050" b="1" dirty="0">
                <a:latin typeface="Calibri" panose="020F0502020204030204" pitchFamily="34" charset="0"/>
                <a:cs typeface="Calibri" panose="020F0502020204030204" pitchFamily="34" charset="0"/>
              </a:rPr>
              <a:t>PHASE 1: Financial Compensation</a:t>
            </a:r>
          </a:p>
          <a:p>
            <a:pPr algn="ctr" eaLnBrk="0" fontAlgn="base" hangingPunct="0">
              <a:spcBef>
                <a:spcPct val="0"/>
              </a:spcBef>
              <a:spcAft>
                <a:spcPct val="0"/>
              </a:spcAft>
            </a:pPr>
            <a:r>
              <a:rPr lang="en-ZA" sz="1050" b="1" dirty="0">
                <a:latin typeface="Calibri" panose="020F0502020204030204" pitchFamily="34" charset="0"/>
                <a:cs typeface="Calibri" panose="020F0502020204030204" pitchFamily="34" charset="0"/>
              </a:rPr>
              <a:t>Portion 2 (21.63 ha)</a:t>
            </a:r>
          </a:p>
        </p:txBody>
      </p:sp>
      <p:sp>
        <p:nvSpPr>
          <p:cNvPr id="18" name="TextBox 17">
            <a:extLst>
              <a:ext uri="{FF2B5EF4-FFF2-40B4-BE49-F238E27FC236}">
                <a16:creationId xmlns:a16="http://schemas.microsoft.com/office/drawing/2014/main" id="{5A808BE4-F141-4BAE-AB95-659819977E90}"/>
              </a:ext>
            </a:extLst>
          </p:cNvPr>
          <p:cNvSpPr txBox="1"/>
          <p:nvPr/>
        </p:nvSpPr>
        <p:spPr>
          <a:xfrm>
            <a:off x="3023420" y="3626069"/>
            <a:ext cx="2318485" cy="1080000"/>
          </a:xfrm>
          <a:prstGeom prst="rect">
            <a:avLst/>
          </a:prstGeom>
          <a:noFill/>
          <a:ln>
            <a:solidFill>
              <a:schemeClr val="tx1"/>
            </a:solidFill>
          </a:ln>
        </p:spPr>
        <p:txBody>
          <a:bodyPr wrap="square" rtlCol="0">
            <a:noAutofit/>
          </a:bodyPr>
          <a:lstStyle/>
          <a:p>
            <a:pPr marL="128585" indent="-128585" eaLnBrk="0" fontAlgn="base" hangingPunct="0">
              <a:spcAft>
                <a:spcPts val="450"/>
              </a:spcAft>
              <a:buFont typeface="Arial" panose="020B0604020202020204" pitchFamily="34" charset="0"/>
              <a:buChar char="•"/>
            </a:pPr>
            <a:r>
              <a:rPr lang="en-ZA" sz="900" dirty="0">
                <a:solidFill>
                  <a:prstClr val="black"/>
                </a:solidFill>
                <a:latin typeface="Calibri" panose="020F0502020204030204" pitchFamily="34" charset="0"/>
                <a:cs typeface="Calibri" panose="020F0502020204030204" pitchFamily="34" charset="0"/>
              </a:rPr>
              <a:t>The Kaapsehoop Town is not restorable, therefore claimants will be receiving financial compensation for that portion of land.</a:t>
            </a:r>
          </a:p>
          <a:p>
            <a:pPr marL="128585" indent="-128585" eaLnBrk="0" fontAlgn="base" hangingPunct="0">
              <a:spcAft>
                <a:spcPts val="450"/>
              </a:spcAft>
              <a:buFont typeface="Arial" panose="020B0604020202020204" pitchFamily="34" charset="0"/>
              <a:buChar char="•"/>
            </a:pPr>
            <a:r>
              <a:rPr lang="en-ZA" sz="900" dirty="0">
                <a:latin typeface="Calibri" panose="020F0502020204030204" pitchFamily="34" charset="0"/>
                <a:cs typeface="Calibri" panose="020F0502020204030204" pitchFamily="34" charset="0"/>
              </a:rPr>
              <a:t>Financial compensation to the value of R21m is currently being paid out to the claimants</a:t>
            </a:r>
          </a:p>
        </p:txBody>
      </p:sp>
      <p:sp>
        <p:nvSpPr>
          <p:cNvPr id="20" name="TextBox 19">
            <a:extLst>
              <a:ext uri="{FF2B5EF4-FFF2-40B4-BE49-F238E27FC236}">
                <a16:creationId xmlns:a16="http://schemas.microsoft.com/office/drawing/2014/main" id="{C76D968D-C879-416E-AC8A-4801DEECC741}"/>
              </a:ext>
            </a:extLst>
          </p:cNvPr>
          <p:cNvSpPr txBox="1"/>
          <p:nvPr/>
        </p:nvSpPr>
        <p:spPr>
          <a:xfrm>
            <a:off x="5413797" y="1130334"/>
            <a:ext cx="2399082" cy="415498"/>
          </a:xfrm>
          <a:prstGeom prst="rect">
            <a:avLst/>
          </a:prstGeom>
          <a:solidFill>
            <a:schemeClr val="tx2"/>
          </a:solidFill>
          <a:ln w="3175">
            <a:solidFill>
              <a:schemeClr val="tx1"/>
            </a:solidFill>
          </a:ln>
        </p:spPr>
        <p:txBody>
          <a:bodyPr wrap="square" rtlCol="0">
            <a:spAutoFit/>
          </a:bodyPr>
          <a:lstStyle/>
          <a:p>
            <a:pPr algn="ctr" eaLnBrk="0" fontAlgn="base" hangingPunct="0">
              <a:spcBef>
                <a:spcPct val="0"/>
              </a:spcBef>
              <a:spcAft>
                <a:spcPct val="0"/>
              </a:spcAft>
            </a:pPr>
            <a:r>
              <a:rPr lang="en-GB" sz="1050" b="1" dirty="0">
                <a:latin typeface="Calibri" panose="020F0502020204030204" pitchFamily="34" charset="0"/>
                <a:cs typeface="Calibri" panose="020F0502020204030204" pitchFamily="34" charset="0"/>
              </a:rPr>
              <a:t>PHASE 2: Land Restoration</a:t>
            </a:r>
          </a:p>
          <a:p>
            <a:pPr algn="ctr" eaLnBrk="0" fontAlgn="base" hangingPunct="0">
              <a:spcBef>
                <a:spcPct val="0"/>
              </a:spcBef>
              <a:spcAft>
                <a:spcPct val="0"/>
              </a:spcAft>
            </a:pPr>
            <a:r>
              <a:rPr lang="en-GB" sz="1050" b="1" dirty="0">
                <a:latin typeface="Calibri" panose="020F0502020204030204" pitchFamily="34" charset="0"/>
                <a:cs typeface="Calibri" panose="020F0502020204030204" pitchFamily="34" charset="0"/>
              </a:rPr>
              <a:t>Remainder of Farm (1199.41 ha)</a:t>
            </a:r>
          </a:p>
        </p:txBody>
      </p:sp>
      <p:sp>
        <p:nvSpPr>
          <p:cNvPr id="15" name="TextBox 14">
            <a:extLst>
              <a:ext uri="{FF2B5EF4-FFF2-40B4-BE49-F238E27FC236}">
                <a16:creationId xmlns:a16="http://schemas.microsoft.com/office/drawing/2014/main" id="{AB404B43-A21A-4654-A98A-9C0502F26629}"/>
              </a:ext>
            </a:extLst>
          </p:cNvPr>
          <p:cNvSpPr txBox="1"/>
          <p:nvPr/>
        </p:nvSpPr>
        <p:spPr>
          <a:xfrm>
            <a:off x="5413797" y="3626069"/>
            <a:ext cx="2399084" cy="1080000"/>
          </a:xfrm>
          <a:prstGeom prst="rect">
            <a:avLst/>
          </a:prstGeom>
          <a:solidFill>
            <a:schemeClr val="bg1"/>
          </a:solidFill>
          <a:ln>
            <a:solidFill>
              <a:schemeClr val="tx1"/>
            </a:solidFill>
          </a:ln>
        </p:spPr>
        <p:txBody>
          <a:bodyPr wrap="square" rtlCol="0">
            <a:noAutofit/>
          </a:bodyPr>
          <a:lstStyle/>
          <a:p>
            <a:pPr marL="128588" indent="-128588">
              <a:spcAft>
                <a:spcPts val="450"/>
              </a:spcAft>
              <a:buFont typeface="Arial" panose="020B0604020202020204" pitchFamily="34" charset="0"/>
              <a:buChar char="•"/>
            </a:pPr>
            <a:r>
              <a:rPr lang="en-GB" sz="900" dirty="0">
                <a:latin typeface="Calibri" panose="020F0502020204030204" pitchFamily="34" charset="0"/>
                <a:cs typeface="Calibri" panose="020F0502020204030204" pitchFamily="34" charset="0"/>
              </a:rPr>
              <a:t>The remaining extent of the farm under title deed No T29832/1993 is used for forestry timber operations and managed by SAFCOL.</a:t>
            </a:r>
          </a:p>
          <a:p>
            <a:pPr marL="128588" indent="-128588">
              <a:spcAft>
                <a:spcPts val="450"/>
              </a:spcAft>
              <a:buFont typeface="Arial" panose="020B0604020202020204" pitchFamily="34" charset="0"/>
              <a:buChar char="•"/>
            </a:pPr>
            <a:r>
              <a:rPr lang="en-GB" sz="900" dirty="0">
                <a:latin typeface="Calibri" panose="020F0502020204030204" pitchFamily="34" charset="0"/>
                <a:cs typeface="Calibri" panose="020F0502020204030204" pitchFamily="34" charset="0"/>
              </a:rPr>
              <a:t>The land comprises Pine tree plantations, natural vegetation that has been declared as an eco-sensitive.</a:t>
            </a:r>
          </a:p>
        </p:txBody>
      </p:sp>
      <p:sp>
        <p:nvSpPr>
          <p:cNvPr id="9" name="TextBox 8">
            <a:extLst>
              <a:ext uri="{FF2B5EF4-FFF2-40B4-BE49-F238E27FC236}">
                <a16:creationId xmlns:a16="http://schemas.microsoft.com/office/drawing/2014/main" id="{AECC40E7-410E-4ACF-AC2B-FDFC8578BDD6}"/>
              </a:ext>
            </a:extLst>
          </p:cNvPr>
          <p:cNvSpPr txBox="1"/>
          <p:nvPr/>
        </p:nvSpPr>
        <p:spPr>
          <a:xfrm>
            <a:off x="1331121" y="1122450"/>
            <a:ext cx="1360460" cy="225164"/>
          </a:xfrm>
          <a:prstGeom prst="rect">
            <a:avLst/>
          </a:prstGeom>
          <a:solidFill>
            <a:schemeClr val="tx2"/>
          </a:solidFill>
          <a:ln w="3175">
            <a:solidFill>
              <a:schemeClr val="tx1"/>
            </a:solidFill>
          </a:ln>
        </p:spPr>
        <p:txBody>
          <a:bodyPr wrap="square" rtlCol="0">
            <a:noAutofit/>
          </a:bodyPr>
          <a:lstStyle>
            <a:defPPr>
              <a:defRPr lang="en-US"/>
            </a:defPPr>
            <a:lvl1pPr algn="ctr" eaLnBrk="0" fontAlgn="base" hangingPunct="0">
              <a:spcBef>
                <a:spcPct val="0"/>
              </a:spcBef>
              <a:spcAft>
                <a:spcPct val="0"/>
              </a:spcAft>
              <a:defRPr sz="1400" b="1">
                <a:latin typeface="Calibri" panose="020F0502020204030204" pitchFamily="34" charset="0"/>
                <a:cs typeface="Calibri" panose="020F0502020204030204" pitchFamily="34" charset="0"/>
              </a:defRPr>
            </a:lvl1pPr>
          </a:lstStyle>
          <a:p>
            <a:r>
              <a:rPr lang="en-ZA" sz="1050" dirty="0"/>
              <a:t>Claim Details</a:t>
            </a:r>
          </a:p>
        </p:txBody>
      </p:sp>
      <p:sp>
        <p:nvSpPr>
          <p:cNvPr id="12" name="Isosceles Triangle 11">
            <a:extLst>
              <a:ext uri="{FF2B5EF4-FFF2-40B4-BE49-F238E27FC236}">
                <a16:creationId xmlns:a16="http://schemas.microsoft.com/office/drawing/2014/main" id="{5A785189-E566-463C-BD0D-B8EFB37B38CE}"/>
              </a:ext>
            </a:extLst>
          </p:cNvPr>
          <p:cNvSpPr/>
          <p:nvPr/>
        </p:nvSpPr>
        <p:spPr>
          <a:xfrm rot="5400000">
            <a:off x="1348740" y="2872058"/>
            <a:ext cx="3017520" cy="1880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p>
        </p:txBody>
      </p:sp>
      <p:sp>
        <p:nvSpPr>
          <p:cNvPr id="19" name="TextBox 18">
            <a:extLst>
              <a:ext uri="{FF2B5EF4-FFF2-40B4-BE49-F238E27FC236}">
                <a16:creationId xmlns:a16="http://schemas.microsoft.com/office/drawing/2014/main" id="{FBE0531F-B2B0-4D9E-938D-491C571B6D68}"/>
              </a:ext>
            </a:extLst>
          </p:cNvPr>
          <p:cNvSpPr txBox="1"/>
          <p:nvPr/>
        </p:nvSpPr>
        <p:spPr>
          <a:xfrm>
            <a:off x="5572125" y="149755"/>
            <a:ext cx="1646169" cy="230832"/>
          </a:xfrm>
          <a:prstGeom prst="rect">
            <a:avLst/>
          </a:prstGeom>
          <a:noFill/>
        </p:spPr>
        <p:txBody>
          <a:bodyPr wrap="square" rtlCol="0">
            <a:spAutoFit/>
          </a:bodyPr>
          <a:lstStyle/>
          <a:p>
            <a:pPr algn="r"/>
            <a:r>
              <a:rPr lang="en-ZA" sz="900" b="1" dirty="0">
                <a:latin typeface="Calibri" panose="020F0502020204030204" pitchFamily="34" charset="0"/>
                <a:cs typeface="Calibri" panose="020F0502020204030204" pitchFamily="34" charset="0"/>
              </a:rPr>
              <a:t>Kaapsehoop Forestry Pilot</a:t>
            </a:r>
          </a:p>
        </p:txBody>
      </p:sp>
    </p:spTree>
    <p:extLst>
      <p:ext uri="{BB962C8B-B14F-4D97-AF65-F5344CB8AC3E}">
        <p14:creationId xmlns:p14="http://schemas.microsoft.com/office/powerpoint/2010/main" val="111927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8745A65-21E6-4919-AC4A-2B492CC27B87}"/>
              </a:ext>
            </a:extLst>
          </p:cNvPr>
          <p:cNvGraphicFramePr>
            <a:graphicFrameLocks noChangeAspect="1"/>
          </p:cNvGraphicFramePr>
          <p:nvPr>
            <p:custDataLst>
              <p:tags r:id="rId2"/>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5362" name="think-cell Slide" r:id="rId4" imgW="425" imgH="426" progId="TCLayout.ActiveDocument.1">
                  <p:embed/>
                </p:oleObj>
              </mc:Choice>
              <mc:Fallback>
                <p:oleObj name="think-cell Slide" r:id="rId4" imgW="425" imgH="426" progId="TCLayout.ActiveDocument.1">
                  <p:embed/>
                  <p:pic>
                    <p:nvPicPr>
                      <p:cNvPr id="10" name="Object 9" hidden="1">
                        <a:extLst>
                          <a:ext uri="{FF2B5EF4-FFF2-40B4-BE49-F238E27FC236}">
                            <a16:creationId xmlns:a16="http://schemas.microsoft.com/office/drawing/2014/main" id="{68745A65-21E6-4919-AC4A-2B492CC27B87}"/>
                          </a:ext>
                        </a:extLst>
                      </p:cNvPr>
                      <p:cNvPicPr/>
                      <p:nvPr/>
                    </p:nvPicPr>
                    <p:blipFill>
                      <a:blip r:embed="rId5"/>
                      <a:stretch>
                        <a:fillRect/>
                      </a:stretch>
                    </p:blipFill>
                    <p:spPr>
                      <a:xfrm>
                        <a:off x="1144191" y="1191"/>
                        <a:ext cx="1191" cy="1191"/>
                      </a:xfrm>
                      <a:prstGeom prst="rect">
                        <a:avLst/>
                      </a:prstGeom>
                    </p:spPr>
                  </p:pic>
                </p:oleObj>
              </mc:Fallback>
            </mc:AlternateContent>
          </a:graphicData>
        </a:graphic>
      </p:graphicFrame>
      <p:pic>
        <p:nvPicPr>
          <p:cNvPr id="4098" name="Picture 2" descr="Rehabilitation Project on Berlin Plantation, Kaapsehoop - SA Forestry Online">
            <a:extLst>
              <a:ext uri="{FF2B5EF4-FFF2-40B4-BE49-F238E27FC236}">
                <a16:creationId xmlns:a16="http://schemas.microsoft.com/office/drawing/2014/main" id="{2136C507-165D-4C5F-883E-0A55BBA027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0976" y="3071803"/>
            <a:ext cx="2275054" cy="1644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E8EE37-006A-4AA1-8BF7-167D5B4FD626}"/>
              </a:ext>
            </a:extLst>
          </p:cNvPr>
          <p:cNvSpPr>
            <a:spLocks noGrp="1"/>
          </p:cNvSpPr>
          <p:nvPr>
            <p:ph type="title"/>
          </p:nvPr>
        </p:nvSpPr>
        <p:spPr/>
        <p:txBody>
          <a:bodyPr vert="horz">
            <a:noAutofit/>
          </a:bodyPr>
          <a:lstStyle/>
          <a:p>
            <a:r>
              <a:rPr lang="en-ZA" dirty="0"/>
              <a:t>Several site visits and engagements have been undertaken with the CPA, SAFCOL and other key stakeholders during the Forestry pilot</a:t>
            </a:r>
          </a:p>
        </p:txBody>
      </p:sp>
      <p:sp>
        <p:nvSpPr>
          <p:cNvPr id="22" name="TextBox 21">
            <a:extLst>
              <a:ext uri="{FF2B5EF4-FFF2-40B4-BE49-F238E27FC236}">
                <a16:creationId xmlns:a16="http://schemas.microsoft.com/office/drawing/2014/main" id="{D09D8110-C29E-4156-833A-C77D763128F8}"/>
              </a:ext>
            </a:extLst>
          </p:cNvPr>
          <p:cNvSpPr txBox="1"/>
          <p:nvPr/>
        </p:nvSpPr>
        <p:spPr>
          <a:xfrm>
            <a:off x="1336952" y="2832612"/>
            <a:ext cx="3113546" cy="219291"/>
          </a:xfrm>
          <a:prstGeom prst="rect">
            <a:avLst/>
          </a:prstGeom>
          <a:noFill/>
        </p:spPr>
        <p:txBody>
          <a:bodyPr wrap="square" rtlCol="0">
            <a:spAutoFit/>
          </a:bodyPr>
          <a:lstStyle/>
          <a:p>
            <a:pPr algn="ctr"/>
            <a:r>
              <a:rPr lang="en-ZA" sz="825" b="1" dirty="0">
                <a:latin typeface="Calibri" panose="020F0502020204030204" pitchFamily="34" charset="0"/>
                <a:cs typeface="Calibri" panose="020F0502020204030204" pitchFamily="34" charset="0"/>
              </a:rPr>
              <a:t>Visual of the plantation </a:t>
            </a:r>
          </a:p>
        </p:txBody>
      </p:sp>
      <p:sp>
        <p:nvSpPr>
          <p:cNvPr id="25" name="TextBox 24">
            <a:extLst>
              <a:ext uri="{FF2B5EF4-FFF2-40B4-BE49-F238E27FC236}">
                <a16:creationId xmlns:a16="http://schemas.microsoft.com/office/drawing/2014/main" id="{C2C9932F-3420-42B9-8C65-B3350FD3F8E3}"/>
              </a:ext>
            </a:extLst>
          </p:cNvPr>
          <p:cNvSpPr txBox="1"/>
          <p:nvPr/>
        </p:nvSpPr>
        <p:spPr>
          <a:xfrm>
            <a:off x="4699333" y="4481008"/>
            <a:ext cx="3113546" cy="184666"/>
          </a:xfrm>
          <a:prstGeom prst="rect">
            <a:avLst/>
          </a:prstGeom>
          <a:noFill/>
        </p:spPr>
        <p:txBody>
          <a:bodyPr wrap="square" rtlCol="0">
            <a:spAutoFit/>
          </a:bodyPr>
          <a:lstStyle/>
          <a:p>
            <a:r>
              <a:rPr lang="en-ZA" sz="600" dirty="0">
                <a:latin typeface="Calibri" panose="020F0502020204030204" pitchFamily="34" charset="0"/>
                <a:cs typeface="Calibri" panose="020F0502020204030204" pitchFamily="34" charset="0"/>
              </a:rPr>
              <a:t>Source: Afri Trails</a:t>
            </a:r>
          </a:p>
        </p:txBody>
      </p:sp>
      <p:sp>
        <p:nvSpPr>
          <p:cNvPr id="26" name="TextBox 25">
            <a:extLst>
              <a:ext uri="{FF2B5EF4-FFF2-40B4-BE49-F238E27FC236}">
                <a16:creationId xmlns:a16="http://schemas.microsoft.com/office/drawing/2014/main" id="{7AE582FE-2D88-4D3E-B9E6-2103460F9CF8}"/>
              </a:ext>
            </a:extLst>
          </p:cNvPr>
          <p:cNvSpPr txBox="1"/>
          <p:nvPr/>
        </p:nvSpPr>
        <p:spPr>
          <a:xfrm>
            <a:off x="4699334" y="2832611"/>
            <a:ext cx="3098783" cy="219291"/>
          </a:xfrm>
          <a:prstGeom prst="rect">
            <a:avLst/>
          </a:prstGeom>
          <a:noFill/>
        </p:spPr>
        <p:txBody>
          <a:bodyPr wrap="square" rtlCol="0">
            <a:spAutoFit/>
          </a:bodyPr>
          <a:lstStyle/>
          <a:p>
            <a:pPr algn="ctr"/>
            <a:r>
              <a:rPr lang="en-ZA" sz="825" b="1" dirty="0">
                <a:latin typeface="Calibri" panose="020F0502020204030204" pitchFamily="34" charset="0"/>
                <a:cs typeface="Calibri" panose="020F0502020204030204" pitchFamily="34" charset="0"/>
              </a:rPr>
              <a:t>Trees on the Berlin Plantation</a:t>
            </a:r>
          </a:p>
        </p:txBody>
      </p:sp>
      <p:pic>
        <p:nvPicPr>
          <p:cNvPr id="7" name="Picture 6" descr="A picture containing swimming&#10;&#10;Description automatically generated">
            <a:extLst>
              <a:ext uri="{FF2B5EF4-FFF2-40B4-BE49-F238E27FC236}">
                <a16:creationId xmlns:a16="http://schemas.microsoft.com/office/drawing/2014/main" id="{242CE3A3-2213-4272-A683-010D811ACF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3763225" y="1328427"/>
            <a:ext cx="2275053" cy="1706290"/>
          </a:xfrm>
          <a:prstGeom prst="rect">
            <a:avLst/>
          </a:prstGeom>
          <a:ln>
            <a:solidFill>
              <a:schemeClr val="tx1"/>
            </a:solidFill>
          </a:ln>
        </p:spPr>
      </p:pic>
      <p:pic>
        <p:nvPicPr>
          <p:cNvPr id="11" name="Picture 10" descr="A grassy area with trees in the background&#10;&#10;Description automatically generated with medium confidence">
            <a:extLst>
              <a:ext uri="{FF2B5EF4-FFF2-40B4-BE49-F238E27FC236}">
                <a16:creationId xmlns:a16="http://schemas.microsoft.com/office/drawing/2014/main" id="{BDACA0EF-01A0-4556-AB56-430CBD76B9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0976" y="1322527"/>
            <a:ext cx="2275054" cy="1706291"/>
          </a:xfrm>
          <a:prstGeom prst="rect">
            <a:avLst/>
          </a:prstGeom>
          <a:ln>
            <a:solidFill>
              <a:schemeClr val="tx1"/>
            </a:solidFill>
          </a:ln>
        </p:spPr>
      </p:pic>
      <p:pic>
        <p:nvPicPr>
          <p:cNvPr id="4100" name="Picture 4" descr="Trail">
            <a:extLst>
              <a:ext uri="{FF2B5EF4-FFF2-40B4-BE49-F238E27FC236}">
                <a16:creationId xmlns:a16="http://schemas.microsoft.com/office/drawing/2014/main" id="{3F30BEE7-7DB4-4FE2-B2AF-D87632EF7A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1905" y="3071802"/>
            <a:ext cx="2266373" cy="1644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A group of people looking at a map&#10;&#10;Description automatically generated with medium confidence">
            <a:extLst>
              <a:ext uri="{FF2B5EF4-FFF2-40B4-BE49-F238E27FC236}">
                <a16:creationId xmlns:a16="http://schemas.microsoft.com/office/drawing/2014/main" id="{DFA1FA74-62AC-49DD-901C-724B45116E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5474" y="1322528"/>
            <a:ext cx="1690863" cy="2254484"/>
          </a:xfrm>
          <a:prstGeom prst="rect">
            <a:avLst/>
          </a:prstGeom>
          <a:ln>
            <a:solidFill>
              <a:schemeClr val="tx1"/>
            </a:solidFill>
          </a:ln>
        </p:spPr>
      </p:pic>
      <p:sp>
        <p:nvSpPr>
          <p:cNvPr id="27" name="TextBox 26">
            <a:extLst>
              <a:ext uri="{FF2B5EF4-FFF2-40B4-BE49-F238E27FC236}">
                <a16:creationId xmlns:a16="http://schemas.microsoft.com/office/drawing/2014/main" id="{B8EE0A9A-24B2-40F8-A1D7-4A97B87E0E79}"/>
              </a:ext>
            </a:extLst>
          </p:cNvPr>
          <p:cNvSpPr txBox="1"/>
          <p:nvPr/>
        </p:nvSpPr>
        <p:spPr>
          <a:xfrm>
            <a:off x="1385887" y="951310"/>
            <a:ext cx="4085273" cy="276999"/>
          </a:xfrm>
          <a:prstGeom prst="rect">
            <a:avLst/>
          </a:prstGeom>
          <a:noFill/>
        </p:spPr>
        <p:txBody>
          <a:bodyPr wrap="square" lIns="0" rtlCol="0">
            <a:spAutoFit/>
          </a:bodyPr>
          <a:lstStyle/>
          <a:p>
            <a:pPr algn="l"/>
            <a:r>
              <a:rPr lang="en-ZA" sz="1200" b="1" dirty="0">
                <a:latin typeface="Calibri" panose="020F0502020204030204" pitchFamily="34" charset="0"/>
                <a:cs typeface="Calibri" panose="020F0502020204030204" pitchFamily="34" charset="0"/>
              </a:rPr>
              <a:t>Pilot Site Visits</a:t>
            </a:r>
          </a:p>
        </p:txBody>
      </p:sp>
      <p:sp>
        <p:nvSpPr>
          <p:cNvPr id="21" name="TextBox 20">
            <a:extLst>
              <a:ext uri="{FF2B5EF4-FFF2-40B4-BE49-F238E27FC236}">
                <a16:creationId xmlns:a16="http://schemas.microsoft.com/office/drawing/2014/main" id="{52AAC5FF-C4E0-41AF-A6AE-2C84A30CF278}"/>
              </a:ext>
            </a:extLst>
          </p:cNvPr>
          <p:cNvSpPr txBox="1"/>
          <p:nvPr/>
        </p:nvSpPr>
        <p:spPr>
          <a:xfrm>
            <a:off x="4627356" y="2707689"/>
            <a:ext cx="1377205" cy="299312"/>
          </a:xfrm>
          <a:prstGeom prst="rect">
            <a:avLst/>
          </a:prstGeom>
          <a:solidFill>
            <a:schemeClr val="bg1"/>
          </a:solidFill>
        </p:spPr>
        <p:txBody>
          <a:bodyPr wrap="square" lIns="0" tIns="0" rIns="0" rtlCol="0" anchor="ctr">
            <a:noAutofit/>
          </a:bodyPr>
          <a:lstStyle/>
          <a:p>
            <a:pPr algn="ctr"/>
            <a:r>
              <a:rPr lang="en-ZA" sz="750" b="1" dirty="0">
                <a:latin typeface="Calibri" panose="020F0502020204030204" pitchFamily="34" charset="0"/>
                <a:cs typeface="Calibri" panose="020F0502020204030204" pitchFamily="34" charset="0"/>
              </a:rPr>
              <a:t>Stakeholders viewing stand of young trees on claimed land</a:t>
            </a:r>
          </a:p>
        </p:txBody>
      </p:sp>
      <p:sp>
        <p:nvSpPr>
          <p:cNvPr id="28" name="TextBox 27">
            <a:extLst>
              <a:ext uri="{FF2B5EF4-FFF2-40B4-BE49-F238E27FC236}">
                <a16:creationId xmlns:a16="http://schemas.microsoft.com/office/drawing/2014/main" id="{66F6A150-FAC2-45F3-BFCA-7F392F1F2881}"/>
              </a:ext>
            </a:extLst>
          </p:cNvPr>
          <p:cNvSpPr txBox="1"/>
          <p:nvPr/>
        </p:nvSpPr>
        <p:spPr>
          <a:xfrm>
            <a:off x="2278345" y="4383346"/>
            <a:ext cx="1377205" cy="299312"/>
          </a:xfrm>
          <a:prstGeom prst="rect">
            <a:avLst/>
          </a:prstGeom>
          <a:solidFill>
            <a:schemeClr val="bg1"/>
          </a:solidFill>
        </p:spPr>
        <p:txBody>
          <a:bodyPr wrap="square" lIns="0" tIns="0" rIns="0" rtlCol="0" anchor="ctr">
            <a:noAutofit/>
          </a:bodyPr>
          <a:lstStyle/>
          <a:p>
            <a:pPr algn="ctr"/>
            <a:r>
              <a:rPr lang="en-ZA" sz="750" b="1" dirty="0">
                <a:latin typeface="Calibri" panose="020F0502020204030204" pitchFamily="34" charset="0"/>
                <a:cs typeface="Calibri" panose="020F0502020204030204" pitchFamily="34" charset="0"/>
              </a:rPr>
              <a:t>Natural area adjacent to claimed land (Source: Forestry SA)</a:t>
            </a:r>
          </a:p>
        </p:txBody>
      </p:sp>
      <p:sp>
        <p:nvSpPr>
          <p:cNvPr id="29" name="TextBox 28">
            <a:extLst>
              <a:ext uri="{FF2B5EF4-FFF2-40B4-BE49-F238E27FC236}">
                <a16:creationId xmlns:a16="http://schemas.microsoft.com/office/drawing/2014/main" id="{A1CBFB3D-0249-4BA2-85B6-53C598149D6D}"/>
              </a:ext>
            </a:extLst>
          </p:cNvPr>
          <p:cNvSpPr txBox="1"/>
          <p:nvPr/>
        </p:nvSpPr>
        <p:spPr>
          <a:xfrm>
            <a:off x="4522919" y="4388385"/>
            <a:ext cx="1490322" cy="299312"/>
          </a:xfrm>
          <a:prstGeom prst="rect">
            <a:avLst/>
          </a:prstGeom>
          <a:solidFill>
            <a:schemeClr val="bg1"/>
          </a:solidFill>
        </p:spPr>
        <p:txBody>
          <a:bodyPr wrap="square" lIns="0" tIns="0" rIns="0" rtlCol="0" anchor="ctr">
            <a:noAutofit/>
          </a:bodyPr>
          <a:lstStyle/>
          <a:p>
            <a:pPr algn="ctr"/>
            <a:r>
              <a:rPr lang="en-ZA" sz="750" b="1" dirty="0">
                <a:latin typeface="Calibri" panose="020F0502020204030204" pitchFamily="34" charset="0"/>
                <a:cs typeface="Calibri" panose="020F0502020204030204" pitchFamily="34" charset="0"/>
              </a:rPr>
              <a:t>Hiking Trails on land in the vicinity of the claimed land (Source: AFRI trails)</a:t>
            </a:r>
          </a:p>
        </p:txBody>
      </p:sp>
      <p:sp>
        <p:nvSpPr>
          <p:cNvPr id="30" name="TextBox 29">
            <a:extLst>
              <a:ext uri="{FF2B5EF4-FFF2-40B4-BE49-F238E27FC236}">
                <a16:creationId xmlns:a16="http://schemas.microsoft.com/office/drawing/2014/main" id="{A421BB00-9EEF-4E5B-81C5-845D0B261447}"/>
              </a:ext>
            </a:extLst>
          </p:cNvPr>
          <p:cNvSpPr txBox="1"/>
          <p:nvPr/>
        </p:nvSpPr>
        <p:spPr>
          <a:xfrm>
            <a:off x="2184473" y="2707689"/>
            <a:ext cx="1490322" cy="299312"/>
          </a:xfrm>
          <a:prstGeom prst="rect">
            <a:avLst/>
          </a:prstGeom>
          <a:solidFill>
            <a:schemeClr val="bg1"/>
          </a:solidFill>
        </p:spPr>
        <p:txBody>
          <a:bodyPr wrap="square" lIns="0" tIns="0" rIns="0" rtlCol="0" anchor="ctr">
            <a:noAutofit/>
          </a:bodyPr>
          <a:lstStyle/>
          <a:p>
            <a:pPr algn="ctr"/>
            <a:r>
              <a:rPr lang="en-ZA" sz="750" b="1" dirty="0">
                <a:latin typeface="Calibri" panose="020F0502020204030204" pitchFamily="34" charset="0"/>
                <a:cs typeface="Calibri" panose="020F0502020204030204" pitchFamily="34" charset="0"/>
              </a:rPr>
              <a:t>View of forestry plantation on claimed land</a:t>
            </a:r>
          </a:p>
        </p:txBody>
      </p:sp>
      <p:sp>
        <p:nvSpPr>
          <p:cNvPr id="31" name="TextBox 30">
            <a:extLst>
              <a:ext uri="{FF2B5EF4-FFF2-40B4-BE49-F238E27FC236}">
                <a16:creationId xmlns:a16="http://schemas.microsoft.com/office/drawing/2014/main" id="{CA8032B1-D904-4086-9F52-DB82B9F39B8B}"/>
              </a:ext>
            </a:extLst>
          </p:cNvPr>
          <p:cNvSpPr txBox="1"/>
          <p:nvPr/>
        </p:nvSpPr>
        <p:spPr>
          <a:xfrm>
            <a:off x="6299114" y="3247599"/>
            <a:ext cx="1490322" cy="299312"/>
          </a:xfrm>
          <a:prstGeom prst="rect">
            <a:avLst/>
          </a:prstGeom>
          <a:solidFill>
            <a:schemeClr val="bg1"/>
          </a:solidFill>
        </p:spPr>
        <p:txBody>
          <a:bodyPr wrap="square" lIns="0" tIns="0" rIns="0" rtlCol="0" anchor="ctr">
            <a:noAutofit/>
          </a:bodyPr>
          <a:lstStyle/>
          <a:p>
            <a:pPr algn="ctr"/>
            <a:r>
              <a:rPr lang="en-ZA" sz="750" b="1" dirty="0">
                <a:latin typeface="Calibri" panose="020F0502020204030204" pitchFamily="34" charset="0"/>
                <a:cs typeface="Calibri" panose="020F0502020204030204" pitchFamily="34" charset="0"/>
              </a:rPr>
              <a:t>Illustrative picture of pilot site visit activities</a:t>
            </a:r>
          </a:p>
        </p:txBody>
      </p:sp>
      <p:sp>
        <p:nvSpPr>
          <p:cNvPr id="32" name="TextBox 31">
            <a:extLst>
              <a:ext uri="{FF2B5EF4-FFF2-40B4-BE49-F238E27FC236}">
                <a16:creationId xmlns:a16="http://schemas.microsoft.com/office/drawing/2014/main" id="{FECD037F-5368-40D8-A7D4-5049106668EC}"/>
              </a:ext>
            </a:extLst>
          </p:cNvPr>
          <p:cNvSpPr txBox="1"/>
          <p:nvPr/>
        </p:nvSpPr>
        <p:spPr>
          <a:xfrm>
            <a:off x="5572125" y="149755"/>
            <a:ext cx="1646169" cy="230832"/>
          </a:xfrm>
          <a:prstGeom prst="rect">
            <a:avLst/>
          </a:prstGeom>
          <a:noFill/>
        </p:spPr>
        <p:txBody>
          <a:bodyPr wrap="square" rtlCol="0">
            <a:spAutoFit/>
          </a:bodyPr>
          <a:lstStyle/>
          <a:p>
            <a:pPr algn="r"/>
            <a:r>
              <a:rPr lang="en-ZA" sz="900" b="1" dirty="0">
                <a:latin typeface="Calibri" panose="020F0502020204030204" pitchFamily="34" charset="0"/>
                <a:cs typeface="Calibri" panose="020F0502020204030204" pitchFamily="34" charset="0"/>
              </a:rPr>
              <a:t>Kaapsehoop Forestry Pilot</a:t>
            </a:r>
          </a:p>
        </p:txBody>
      </p:sp>
    </p:spTree>
    <p:extLst>
      <p:ext uri="{BB962C8B-B14F-4D97-AF65-F5344CB8AC3E}">
        <p14:creationId xmlns:p14="http://schemas.microsoft.com/office/powerpoint/2010/main" val="428581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F62A6A-0040-45C4-A630-C38E8665E35B}"/>
              </a:ext>
            </a:extLst>
          </p:cNvPr>
          <p:cNvGraphicFramePr>
            <a:graphicFrameLocks noChangeAspect="1"/>
          </p:cNvGraphicFramePr>
          <p:nvPr>
            <p:custDataLst>
              <p:tags r:id="rId2"/>
            </p:custDataLst>
          </p:nvPr>
        </p:nvGraphicFramePr>
        <p:xfrm>
          <a:off x="1143895" y="643832"/>
          <a:ext cx="893" cy="893"/>
        </p:xfrm>
        <a:graphic>
          <a:graphicData uri="http://schemas.openxmlformats.org/presentationml/2006/ole">
            <mc:AlternateContent xmlns:mc="http://schemas.openxmlformats.org/markup-compatibility/2006">
              <mc:Choice xmlns:v="urn:schemas-microsoft-com:vml" Requires="v">
                <p:oleObj spid="_x0000_s16386" name="think-cell Slide" r:id="rId5" imgW="425" imgH="426" progId="TCLayout.ActiveDocument.1">
                  <p:embed/>
                </p:oleObj>
              </mc:Choice>
              <mc:Fallback>
                <p:oleObj name="think-cell Slide" r:id="rId5" imgW="425" imgH="426" progId="TCLayout.ActiveDocument.1">
                  <p:embed/>
                  <p:pic>
                    <p:nvPicPr>
                      <p:cNvPr id="5" name="Object 4" hidden="1">
                        <a:extLst>
                          <a:ext uri="{FF2B5EF4-FFF2-40B4-BE49-F238E27FC236}">
                            <a16:creationId xmlns:a16="http://schemas.microsoft.com/office/drawing/2014/main" id="{6BF62A6A-0040-45C4-A630-C38E8665E35B}"/>
                          </a:ext>
                        </a:extLst>
                      </p:cNvPr>
                      <p:cNvPicPr/>
                      <p:nvPr/>
                    </p:nvPicPr>
                    <p:blipFill>
                      <a:blip r:embed="rId6"/>
                      <a:stretch>
                        <a:fillRect/>
                      </a:stretch>
                    </p:blipFill>
                    <p:spPr>
                      <a:xfrm>
                        <a:off x="1143895" y="643832"/>
                        <a:ext cx="893" cy="893"/>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A2A9DB2-BE3A-4C4C-8D96-D0E97296A96E}"/>
              </a:ext>
            </a:extLst>
          </p:cNvPr>
          <p:cNvSpPr/>
          <p:nvPr>
            <p:custDataLst>
              <p:tags r:id="rId3"/>
            </p:custDataLst>
          </p:nvPr>
        </p:nvSpPr>
        <p:spPr>
          <a:xfrm>
            <a:off x="1143001" y="642938"/>
            <a:ext cx="89297" cy="89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784">
              <a:defRPr/>
            </a:pPr>
            <a:endParaRPr lang="en-ZA" sz="1125" b="1"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79127B67-F08F-40E5-B42A-5D72F057525A}"/>
              </a:ext>
            </a:extLst>
          </p:cNvPr>
          <p:cNvSpPr>
            <a:spLocks noGrp="1"/>
          </p:cNvSpPr>
          <p:nvPr>
            <p:ph type="title"/>
          </p:nvPr>
        </p:nvSpPr>
        <p:spPr>
          <a:xfrm>
            <a:off x="1324870" y="547382"/>
            <a:ext cx="6481763" cy="378042"/>
          </a:xfrm>
        </p:spPr>
        <p:txBody>
          <a:bodyPr vert="horz">
            <a:noAutofit/>
          </a:bodyPr>
          <a:lstStyle/>
          <a:p>
            <a:r>
              <a:rPr lang="en-ZA" dirty="0">
                <a:latin typeface="+mn-lt"/>
              </a:rPr>
              <a:t>The potential model to be used for Kaapsehoop is an inclusive business model/ SAFCOL’s Proactive Community Engagement model</a:t>
            </a:r>
          </a:p>
        </p:txBody>
      </p:sp>
      <p:sp>
        <p:nvSpPr>
          <p:cNvPr id="63" name="TextBox 62">
            <a:extLst>
              <a:ext uri="{FF2B5EF4-FFF2-40B4-BE49-F238E27FC236}">
                <a16:creationId xmlns:a16="http://schemas.microsoft.com/office/drawing/2014/main" id="{0E42117A-7F8A-4C27-9C75-8E70C629CCDA}"/>
              </a:ext>
            </a:extLst>
          </p:cNvPr>
          <p:cNvSpPr txBox="1"/>
          <p:nvPr/>
        </p:nvSpPr>
        <p:spPr>
          <a:xfrm>
            <a:off x="1353183" y="1433409"/>
            <a:ext cx="6425137" cy="3442597"/>
          </a:xfrm>
          <a:prstGeom prst="rect">
            <a:avLst/>
          </a:prstGeom>
          <a:noFill/>
          <a:ln>
            <a:solidFill>
              <a:schemeClr val="tx1"/>
            </a:solidFill>
          </a:ln>
        </p:spPr>
        <p:txBody>
          <a:bodyPr wrap="square" rtlCol="0">
            <a:noAutofit/>
          </a:bodyPr>
          <a:lstStyle/>
          <a:p>
            <a:pPr defTabSz="685784">
              <a:defRPr/>
            </a:pPr>
            <a:endParaRPr lang="en-ZA" sz="675" dirty="0">
              <a:solidFill>
                <a:prstClr val="black"/>
              </a:solidFill>
              <a:latin typeface="Calibri" panose="020F0502020204030204" pitchFamily="34" charset="0"/>
              <a:cs typeface="Calibri" panose="020F0502020204030204" pitchFamily="34" charset="0"/>
              <a:sym typeface="Calibri" panose="020F0502020204030204" pitchFamily="34" charset="0"/>
            </a:endParaRPr>
          </a:p>
        </p:txBody>
      </p:sp>
      <p:sp>
        <p:nvSpPr>
          <p:cNvPr id="62" name="Rectangle 61">
            <a:extLst>
              <a:ext uri="{FF2B5EF4-FFF2-40B4-BE49-F238E27FC236}">
                <a16:creationId xmlns:a16="http://schemas.microsoft.com/office/drawing/2014/main" id="{0F23E8DF-00C1-440F-825B-47DAD4304B1B}"/>
              </a:ext>
            </a:extLst>
          </p:cNvPr>
          <p:cNvSpPr/>
          <p:nvPr/>
        </p:nvSpPr>
        <p:spPr>
          <a:xfrm>
            <a:off x="1355938" y="1058571"/>
            <a:ext cx="6425137" cy="253916"/>
          </a:xfrm>
          <a:prstGeom prst="rect">
            <a:avLst/>
          </a:prstGeom>
          <a:solidFill>
            <a:srgbClr val="00B050"/>
          </a:solidFill>
          <a:ln>
            <a:solidFill>
              <a:schemeClr val="tx1"/>
            </a:solidFill>
          </a:ln>
        </p:spPr>
        <p:txBody>
          <a:bodyPr wrap="square" anchor="ctr">
            <a:spAutoFit/>
          </a:bodyPr>
          <a:lstStyle/>
          <a:p>
            <a:pPr algn="ctr" defTabSz="685784">
              <a:defRPr/>
            </a:pPr>
            <a:r>
              <a:rPr lang="en-ZA" sz="1050" b="1" dirty="0">
                <a:solidFill>
                  <a:schemeClr val="bg1"/>
                </a:solidFill>
                <a:latin typeface="Calibri" panose="020F0502020204030204" pitchFamily="34" charset="0"/>
                <a:cs typeface="Calibri" panose="020F0502020204030204" pitchFamily="34" charset="0"/>
                <a:sym typeface="Calibri" panose="020F0502020204030204" pitchFamily="34" charset="0"/>
              </a:rPr>
              <a:t>Potential Settlement Model</a:t>
            </a:r>
          </a:p>
        </p:txBody>
      </p:sp>
      <p:grpSp>
        <p:nvGrpSpPr>
          <p:cNvPr id="2" name="Group 1">
            <a:extLst>
              <a:ext uri="{FF2B5EF4-FFF2-40B4-BE49-F238E27FC236}">
                <a16:creationId xmlns:a16="http://schemas.microsoft.com/office/drawing/2014/main" id="{F884A5A3-E22D-464D-85F4-7A1F3AE6EF77}"/>
              </a:ext>
            </a:extLst>
          </p:cNvPr>
          <p:cNvGrpSpPr/>
          <p:nvPr/>
        </p:nvGrpSpPr>
        <p:grpSpPr>
          <a:xfrm>
            <a:off x="1448821" y="1755834"/>
            <a:ext cx="3732254" cy="2203184"/>
            <a:chOff x="442565" y="1835374"/>
            <a:chExt cx="8373718" cy="3266796"/>
          </a:xfrm>
        </p:grpSpPr>
        <p:sp>
          <p:nvSpPr>
            <p:cNvPr id="14" name="TextBox 13">
              <a:extLst>
                <a:ext uri="{FF2B5EF4-FFF2-40B4-BE49-F238E27FC236}">
                  <a16:creationId xmlns:a16="http://schemas.microsoft.com/office/drawing/2014/main" id="{5B608605-BE42-4181-9976-C75C8852BD61}"/>
                </a:ext>
              </a:extLst>
            </p:cNvPr>
            <p:cNvSpPr txBox="1"/>
            <p:nvPr/>
          </p:nvSpPr>
          <p:spPr>
            <a:xfrm>
              <a:off x="5867357" y="2875703"/>
              <a:ext cx="2821390" cy="442365"/>
            </a:xfrm>
            <a:prstGeom prst="rect">
              <a:avLst/>
            </a:prstGeom>
            <a:solidFill>
              <a:schemeClr val="accent1"/>
            </a:solidFill>
            <a:ln w="19050">
              <a:noFill/>
            </a:ln>
          </p:spPr>
          <p:txBody>
            <a:bodyPr wrap="square" rtlCol="0" anchor="ctr">
              <a:noAutofit/>
            </a:bodyPr>
            <a:lstStyle/>
            <a:p>
              <a:pPr algn="ctr" defTabSz="685784">
                <a:defRPr/>
              </a:pPr>
              <a:r>
                <a:rPr lang="en-ZA" sz="788" dirty="0">
                  <a:solidFill>
                    <a:prstClr val="black"/>
                  </a:solidFill>
                  <a:latin typeface="Calibri" panose="020F0502020204030204" pitchFamily="34" charset="0"/>
                  <a:cs typeface="Calibri" panose="020F0502020204030204" pitchFamily="34" charset="0"/>
                  <a:sym typeface="Calibri" panose="020F0502020204030204" pitchFamily="34" charset="0"/>
                </a:rPr>
                <a:t>Communal Property Association (CPA)</a:t>
              </a:r>
            </a:p>
          </p:txBody>
        </p:sp>
        <p:sp>
          <p:nvSpPr>
            <p:cNvPr id="15" name="TextBox 14">
              <a:extLst>
                <a:ext uri="{FF2B5EF4-FFF2-40B4-BE49-F238E27FC236}">
                  <a16:creationId xmlns:a16="http://schemas.microsoft.com/office/drawing/2014/main" id="{8E282695-2172-4484-A541-15F225C213C1}"/>
                </a:ext>
              </a:extLst>
            </p:cNvPr>
            <p:cNvSpPr txBox="1"/>
            <p:nvPr/>
          </p:nvSpPr>
          <p:spPr>
            <a:xfrm>
              <a:off x="442565" y="1836130"/>
              <a:ext cx="2824500" cy="51340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defTabSz="685784">
                <a:defRPr/>
              </a:pPr>
              <a:r>
                <a:rPr lang="en-ZA" sz="788" b="1" dirty="0">
                  <a:solidFill>
                    <a:schemeClr val="tx1"/>
                  </a:solidFill>
                  <a:latin typeface="Calibri" panose="020F0502020204030204" pitchFamily="34" charset="0"/>
                  <a:cs typeface="Calibri" panose="020F0502020204030204" pitchFamily="34" charset="0"/>
                  <a:sym typeface="Calibri" panose="020F0502020204030204" pitchFamily="34" charset="0"/>
                </a:rPr>
                <a:t>Former Landowner </a:t>
              </a:r>
            </a:p>
            <a:p>
              <a:pPr algn="ctr" defTabSz="685784">
                <a:defRPr/>
              </a:pPr>
              <a:r>
                <a:rPr lang="en-ZA" sz="788" dirty="0">
                  <a:solidFill>
                    <a:schemeClr val="tx1"/>
                  </a:solidFill>
                  <a:latin typeface="Calibri" panose="020F0502020204030204" pitchFamily="34" charset="0"/>
                  <a:cs typeface="Calibri" panose="020F0502020204030204" pitchFamily="34" charset="0"/>
                  <a:sym typeface="Calibri" panose="020F0502020204030204" pitchFamily="34" charset="0"/>
                </a:rPr>
                <a:t>Department of Public Works</a:t>
              </a:r>
            </a:p>
          </p:txBody>
        </p:sp>
        <p:sp>
          <p:nvSpPr>
            <p:cNvPr id="16" name="TextBox 15">
              <a:extLst>
                <a:ext uri="{FF2B5EF4-FFF2-40B4-BE49-F238E27FC236}">
                  <a16:creationId xmlns:a16="http://schemas.microsoft.com/office/drawing/2014/main" id="{F53D0416-A418-4F96-8754-6A6F279DBBB1}"/>
                </a:ext>
              </a:extLst>
            </p:cNvPr>
            <p:cNvSpPr txBox="1"/>
            <p:nvPr/>
          </p:nvSpPr>
          <p:spPr>
            <a:xfrm>
              <a:off x="476782" y="2891491"/>
              <a:ext cx="2756065" cy="42657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noAutofit/>
            </a:bodyPr>
            <a:lstStyle/>
            <a:p>
              <a:pPr algn="ctr" defTabSz="685784">
                <a:defRPr/>
              </a:pPr>
              <a:r>
                <a:rPr lang="en-ZA" sz="788" b="1" dirty="0">
                  <a:solidFill>
                    <a:prstClr val="black"/>
                  </a:solidFill>
                  <a:latin typeface="Calibri" panose="020F0502020204030204" pitchFamily="34" charset="0"/>
                  <a:cs typeface="Calibri" panose="020F0502020204030204" pitchFamily="34" charset="0"/>
                  <a:sym typeface="Calibri" panose="020F0502020204030204" pitchFamily="34" charset="0"/>
                </a:rPr>
                <a:t>Management Authority</a:t>
              </a:r>
            </a:p>
            <a:p>
              <a:pPr algn="ctr" defTabSz="685784">
                <a:defRPr/>
              </a:pPr>
              <a:r>
                <a:rPr lang="en-ZA" sz="788" dirty="0">
                  <a:solidFill>
                    <a:prstClr val="black"/>
                  </a:solidFill>
                  <a:latin typeface="Calibri" panose="020F0502020204030204" pitchFamily="34" charset="0"/>
                  <a:cs typeface="Calibri" panose="020F0502020204030204" pitchFamily="34" charset="0"/>
                  <a:sym typeface="Calibri" panose="020F0502020204030204" pitchFamily="34" charset="0"/>
                </a:rPr>
                <a:t>SAFCOL SOC Ltd</a:t>
              </a:r>
            </a:p>
          </p:txBody>
        </p:sp>
        <p:sp>
          <p:nvSpPr>
            <p:cNvPr id="19" name="TextBox 18">
              <a:extLst>
                <a:ext uri="{FF2B5EF4-FFF2-40B4-BE49-F238E27FC236}">
                  <a16:creationId xmlns:a16="http://schemas.microsoft.com/office/drawing/2014/main" id="{65EC6084-D90C-4CBB-A3CE-1A4951D03026}"/>
                </a:ext>
              </a:extLst>
            </p:cNvPr>
            <p:cNvSpPr txBox="1"/>
            <p:nvPr/>
          </p:nvSpPr>
          <p:spPr>
            <a:xfrm>
              <a:off x="5867358" y="4675593"/>
              <a:ext cx="2821390" cy="426577"/>
            </a:xfrm>
            <a:prstGeom prst="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defPPr>
                <a:defRPr lang="en-US"/>
              </a:defPPr>
              <a:lvl1pPr algn="ctr">
                <a:defRPr sz="1000">
                  <a:solidFill>
                    <a:schemeClr val="tx1"/>
                  </a:solidFill>
                  <a:latin typeface="Calibri" panose="020F0502020204030204" pitchFamily="34" charset="0"/>
                  <a:cs typeface="Calibri" panose="020F0502020204030204" pitchFamily="34" charset="0"/>
                </a:defRPr>
              </a:lvl1pPr>
            </a:lstStyle>
            <a:p>
              <a:pPr defTabSz="685784">
                <a:defRPr/>
              </a:pPr>
              <a:r>
                <a:rPr lang="en-ZA" sz="788" dirty="0">
                  <a:solidFill>
                    <a:prstClr val="black"/>
                  </a:solidFill>
                  <a:sym typeface="Calibri" panose="020F0502020204030204" pitchFamily="34" charset="0"/>
                </a:rPr>
                <a:t>Kaapschehoop Community</a:t>
              </a:r>
            </a:p>
          </p:txBody>
        </p:sp>
        <p:cxnSp>
          <p:nvCxnSpPr>
            <p:cNvPr id="22" name="Straight Arrow Connector 21">
              <a:extLst>
                <a:ext uri="{FF2B5EF4-FFF2-40B4-BE49-F238E27FC236}">
                  <a16:creationId xmlns:a16="http://schemas.microsoft.com/office/drawing/2014/main" id="{95E74904-98B5-43F3-BA66-EF97379E93B5}"/>
                </a:ext>
              </a:extLst>
            </p:cNvPr>
            <p:cNvCxnSpPr>
              <a:cxnSpLocks/>
              <a:stCxn id="14" idx="2"/>
              <a:endCxn id="19" idx="0"/>
            </p:cNvCxnSpPr>
            <p:nvPr/>
          </p:nvCxnSpPr>
          <p:spPr>
            <a:xfrm>
              <a:off x="7278053" y="3318068"/>
              <a:ext cx="0" cy="1357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D14DFD5-3B4B-4E85-B403-1AEC8C7D69FE}"/>
                </a:ext>
              </a:extLst>
            </p:cNvPr>
            <p:cNvSpPr txBox="1"/>
            <p:nvPr/>
          </p:nvSpPr>
          <p:spPr>
            <a:xfrm>
              <a:off x="3615102" y="1835374"/>
              <a:ext cx="2161829" cy="479177"/>
            </a:xfrm>
            <a:prstGeom prst="rect">
              <a:avLst/>
            </a:prstGeom>
            <a:noFill/>
            <a:ln>
              <a:noFill/>
            </a:ln>
          </p:spPr>
          <p:txBody>
            <a:bodyPr wrap="square" rtlCol="0">
              <a:spAutoFit/>
            </a:bodyPr>
            <a:lstStyle>
              <a:defPPr>
                <a:defRPr lang="en-US"/>
              </a:defPPr>
              <a:lvl1pPr algn="ctr">
                <a:defRPr sz="1000" b="1" i="1">
                  <a:latin typeface="Calibri" panose="020F0502020204030204" pitchFamily="34" charset="0"/>
                  <a:cs typeface="Calibri" panose="020F0502020204030204" pitchFamily="34" charset="0"/>
                </a:defRPr>
              </a:lvl1pPr>
            </a:lstStyle>
            <a:p>
              <a:pPr defTabSz="685784">
                <a:defRPr/>
              </a:pPr>
              <a:r>
                <a:rPr lang="en-ZA" sz="750" dirty="0">
                  <a:solidFill>
                    <a:prstClr val="black"/>
                  </a:solidFill>
                  <a:sym typeface="Calibri" panose="020F0502020204030204" pitchFamily="34" charset="0"/>
                </a:rPr>
                <a:t>Donates land to CPA</a:t>
              </a:r>
            </a:p>
          </p:txBody>
        </p:sp>
        <p:sp>
          <p:nvSpPr>
            <p:cNvPr id="28" name="TextBox 27">
              <a:extLst>
                <a:ext uri="{FF2B5EF4-FFF2-40B4-BE49-F238E27FC236}">
                  <a16:creationId xmlns:a16="http://schemas.microsoft.com/office/drawing/2014/main" id="{4CE07F9C-5AB7-44FE-8D41-ACEBC6F0FB78}"/>
                </a:ext>
              </a:extLst>
            </p:cNvPr>
            <p:cNvSpPr txBox="1"/>
            <p:nvPr/>
          </p:nvSpPr>
          <p:spPr>
            <a:xfrm>
              <a:off x="3179492" y="2861386"/>
              <a:ext cx="2653649" cy="479177"/>
            </a:xfrm>
            <a:prstGeom prst="rect">
              <a:avLst/>
            </a:prstGeom>
            <a:noFill/>
            <a:ln>
              <a:noFill/>
            </a:ln>
          </p:spPr>
          <p:txBody>
            <a:bodyPr wrap="square" rtlCol="0">
              <a:spAutoFit/>
            </a:bodyPr>
            <a:lstStyle>
              <a:defPPr>
                <a:defRPr lang="en-US"/>
              </a:defPPr>
              <a:lvl1pPr algn="ctr">
                <a:defRPr sz="1000" b="1" i="1">
                  <a:latin typeface="Calibri" panose="020F0502020204030204" pitchFamily="34" charset="0"/>
                  <a:cs typeface="Calibri" panose="020F0502020204030204" pitchFamily="34" charset="0"/>
                </a:defRPr>
              </a:lvl1pPr>
            </a:lstStyle>
            <a:p>
              <a:pPr defTabSz="685784">
                <a:defRPr/>
              </a:pPr>
              <a:r>
                <a:rPr lang="en-ZA" sz="750" b="0" dirty="0">
                  <a:solidFill>
                    <a:prstClr val="black"/>
                  </a:solidFill>
                  <a:sym typeface="Calibri" panose="020F0502020204030204" pitchFamily="34" charset="0"/>
                </a:rPr>
                <a:t>Potential rental income – t.b.c</a:t>
              </a:r>
            </a:p>
          </p:txBody>
        </p:sp>
        <p:sp>
          <p:nvSpPr>
            <p:cNvPr id="29" name="TextBox 28">
              <a:extLst>
                <a:ext uri="{FF2B5EF4-FFF2-40B4-BE49-F238E27FC236}">
                  <a16:creationId xmlns:a16="http://schemas.microsoft.com/office/drawing/2014/main" id="{655A6A8F-32D3-4618-A587-7CB021B9DE19}"/>
                </a:ext>
              </a:extLst>
            </p:cNvPr>
            <p:cNvSpPr txBox="1"/>
            <p:nvPr/>
          </p:nvSpPr>
          <p:spPr>
            <a:xfrm>
              <a:off x="5885396" y="3365749"/>
              <a:ext cx="813447" cy="256177"/>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pPr algn="ctr" defTabSz="685784">
                <a:defRPr/>
              </a:pPr>
              <a:r>
                <a:rPr lang="en-ZA" sz="750" dirty="0">
                  <a:solidFill>
                    <a:srgbClr val="FFFFFF"/>
                  </a:solidFill>
                  <a:latin typeface="Calibri" panose="020F0502020204030204" pitchFamily="34" charset="0"/>
                  <a:cs typeface="Calibri" panose="020F0502020204030204" pitchFamily="34" charset="0"/>
                  <a:sym typeface="Calibri" panose="020F0502020204030204" pitchFamily="34" charset="0"/>
                </a:rPr>
                <a:t>Land</a:t>
              </a:r>
            </a:p>
          </p:txBody>
        </p:sp>
        <p:cxnSp>
          <p:nvCxnSpPr>
            <p:cNvPr id="30" name="Straight Arrow Connector 29">
              <a:extLst>
                <a:ext uri="{FF2B5EF4-FFF2-40B4-BE49-F238E27FC236}">
                  <a16:creationId xmlns:a16="http://schemas.microsoft.com/office/drawing/2014/main" id="{C6FDEE73-C5FD-46E9-AFF5-DD39299E98C1}"/>
                </a:ext>
              </a:extLst>
            </p:cNvPr>
            <p:cNvCxnSpPr>
              <a:cxnSpLocks/>
              <a:stCxn id="16" idx="3"/>
              <a:endCxn id="14" idx="1"/>
            </p:cNvCxnSpPr>
            <p:nvPr/>
          </p:nvCxnSpPr>
          <p:spPr>
            <a:xfrm flipV="1">
              <a:off x="3232847" y="3096886"/>
              <a:ext cx="2634510" cy="7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DF7256D-1ADE-42C0-AB33-FEBAB59C5F36}"/>
                </a:ext>
              </a:extLst>
            </p:cNvPr>
            <p:cNvSpPr txBox="1"/>
            <p:nvPr/>
          </p:nvSpPr>
          <p:spPr>
            <a:xfrm>
              <a:off x="7278051" y="3185526"/>
              <a:ext cx="1538232" cy="1163716"/>
            </a:xfrm>
            <a:prstGeom prst="rect">
              <a:avLst/>
            </a:prstGeom>
            <a:noFill/>
            <a:ln>
              <a:noFill/>
            </a:ln>
          </p:spPr>
          <p:txBody>
            <a:bodyPr wrap="square" rtlCol="0" anchor="ctr">
              <a:spAutoFit/>
            </a:bodyPr>
            <a:lstStyle>
              <a:defPPr>
                <a:defRPr lang="en-US"/>
              </a:defPPr>
              <a:lvl1pPr algn="ctr">
                <a:defRPr sz="1000" b="1" i="1">
                  <a:latin typeface="Calibri" panose="020F0502020204030204" pitchFamily="34" charset="0"/>
                  <a:cs typeface="Calibri" panose="020F0502020204030204" pitchFamily="34" charset="0"/>
                </a:defRPr>
              </a:lvl1pPr>
            </a:lstStyle>
            <a:p>
              <a:pPr defTabSz="685784">
                <a:defRPr/>
              </a:pPr>
              <a:r>
                <a:rPr lang="en-ZA" sz="750" b="0" i="0" dirty="0">
                  <a:solidFill>
                    <a:prstClr val="black"/>
                  </a:solidFill>
                  <a:sym typeface="Calibri" panose="020F0502020204030204" pitchFamily="34" charset="0"/>
                </a:rPr>
                <a:t>Rental Income – use to develop commercial enterprises</a:t>
              </a:r>
            </a:p>
          </p:txBody>
        </p:sp>
        <p:cxnSp>
          <p:nvCxnSpPr>
            <p:cNvPr id="44" name="Straight Arrow Connector 43">
              <a:extLst>
                <a:ext uri="{FF2B5EF4-FFF2-40B4-BE49-F238E27FC236}">
                  <a16:creationId xmlns:a16="http://schemas.microsoft.com/office/drawing/2014/main" id="{B3643394-5104-4408-B53B-FA061FAEBF0E}"/>
                </a:ext>
              </a:extLst>
            </p:cNvPr>
            <p:cNvCxnSpPr>
              <a:cxnSpLocks/>
              <a:stCxn id="16" idx="2"/>
              <a:endCxn id="19" idx="1"/>
            </p:cNvCxnSpPr>
            <p:nvPr/>
          </p:nvCxnSpPr>
          <p:spPr>
            <a:xfrm rot="16200000" flipH="1">
              <a:off x="3075680" y="2097203"/>
              <a:ext cx="1570813" cy="40125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D44D014D-FC08-44C1-939F-DFEB27C1E756}"/>
                </a:ext>
              </a:extLst>
            </p:cNvPr>
            <p:cNvCxnSpPr>
              <a:cxnSpLocks/>
              <a:stCxn id="15" idx="3"/>
              <a:endCxn id="14" idx="0"/>
            </p:cNvCxnSpPr>
            <p:nvPr/>
          </p:nvCxnSpPr>
          <p:spPr>
            <a:xfrm>
              <a:off x="3267065" y="2092833"/>
              <a:ext cx="4010988" cy="78287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829F23DC-D63B-40E2-A4FF-A3E23F3A6C30}"/>
                </a:ext>
              </a:extLst>
            </p:cNvPr>
            <p:cNvSpPr txBox="1"/>
            <p:nvPr/>
          </p:nvSpPr>
          <p:spPr>
            <a:xfrm>
              <a:off x="1836778" y="3337457"/>
              <a:ext cx="2311604" cy="70692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numCol="1" rtlCol="0">
              <a:noAutofit/>
            </a:bodyPr>
            <a:lstStyle/>
            <a:p>
              <a:pPr defTabSz="685784">
                <a:defRPr/>
              </a:pPr>
              <a:r>
                <a:rPr lang="en-ZA" sz="750" dirty="0">
                  <a:solidFill>
                    <a:prstClr val="black"/>
                  </a:solidFill>
                  <a:latin typeface="Calibri" panose="020F0502020204030204" pitchFamily="34" charset="0"/>
                  <a:cs typeface="Calibri" panose="020F0502020204030204" pitchFamily="34" charset="0"/>
                  <a:sym typeface="Calibri" panose="020F0502020204030204" pitchFamily="34" charset="0"/>
                </a:rPr>
                <a:t>SAFCOL to continue to manage the plantation through 100% owned Komatiland Forests</a:t>
              </a:r>
            </a:p>
          </p:txBody>
        </p:sp>
        <p:sp>
          <p:nvSpPr>
            <p:cNvPr id="84" name="TextBox 83">
              <a:extLst>
                <a:ext uri="{FF2B5EF4-FFF2-40B4-BE49-F238E27FC236}">
                  <a16:creationId xmlns:a16="http://schemas.microsoft.com/office/drawing/2014/main" id="{332586A2-B61D-4437-8E4D-5BFB35EC4E8B}"/>
                </a:ext>
              </a:extLst>
            </p:cNvPr>
            <p:cNvSpPr txBox="1"/>
            <p:nvPr/>
          </p:nvSpPr>
          <p:spPr>
            <a:xfrm>
              <a:off x="483568" y="3365749"/>
              <a:ext cx="813447" cy="256177"/>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noAutofit/>
            </a:bodyPr>
            <a:lstStyle/>
            <a:p>
              <a:pPr algn="ctr" defTabSz="685784">
                <a:defRPr/>
              </a:pPr>
              <a:r>
                <a:rPr lang="en-ZA" sz="750" dirty="0">
                  <a:solidFill>
                    <a:srgbClr val="FFFFFF"/>
                  </a:solidFill>
                  <a:latin typeface="Calibri" panose="020F0502020204030204" pitchFamily="34" charset="0"/>
                  <a:cs typeface="Calibri" panose="020F0502020204030204" pitchFamily="34" charset="0"/>
                  <a:sym typeface="Calibri" panose="020F0502020204030204" pitchFamily="34" charset="0"/>
                </a:rPr>
                <a:t>Trees</a:t>
              </a:r>
            </a:p>
          </p:txBody>
        </p:sp>
      </p:grpSp>
      <p:sp>
        <p:nvSpPr>
          <p:cNvPr id="86" name="TextBox 85">
            <a:extLst>
              <a:ext uri="{FF2B5EF4-FFF2-40B4-BE49-F238E27FC236}">
                <a16:creationId xmlns:a16="http://schemas.microsoft.com/office/drawing/2014/main" id="{F6D23831-AA6F-468A-8C81-ECFF63D30354}"/>
              </a:ext>
            </a:extLst>
          </p:cNvPr>
          <p:cNvSpPr txBox="1"/>
          <p:nvPr/>
        </p:nvSpPr>
        <p:spPr>
          <a:xfrm>
            <a:off x="5376156" y="1427701"/>
            <a:ext cx="2397847" cy="3315841"/>
          </a:xfrm>
          <a:prstGeom prst="rect">
            <a:avLst/>
          </a:prstGeom>
          <a:noFill/>
          <a:ln>
            <a:noFill/>
          </a:ln>
        </p:spPr>
        <p:txBody>
          <a:bodyPr wrap="square" numCol="1" rtlCol="0" anchor="ctr">
            <a:noAutofit/>
          </a:bodyPr>
          <a:lstStyle>
            <a:defPPr>
              <a:defRPr lang="en-US"/>
            </a:defPPr>
            <a:lvl1pPr marR="0" lvl="0" indent="0" algn="ctr" fontAlgn="auto">
              <a:lnSpc>
                <a:spcPct val="100000"/>
              </a:lnSpc>
              <a:spcBef>
                <a:spcPts val="0"/>
              </a:spcBef>
              <a:spcAft>
                <a:spcPts val="0"/>
              </a:spcAft>
              <a:buClrTx/>
              <a:buSzTx/>
              <a:buFontTx/>
              <a:buNone/>
              <a:tabLst/>
              <a:defRPr sz="1000" b="0" i="1">
                <a:solidFill>
                  <a:prstClr val="black"/>
                </a:solidFill>
                <a:latin typeface="Calibri" panose="020F0502020204030204" pitchFamily="34" charset="0"/>
                <a:cs typeface="Calibri" panose="020F0502020204030204" pitchFamily="34" charset="0"/>
              </a:defRPr>
            </a:lvl1pPr>
          </a:lstStyle>
          <a:p>
            <a:pPr algn="l">
              <a:spcBef>
                <a:spcPts val="450"/>
              </a:spcBef>
              <a:spcAft>
                <a:spcPts val="450"/>
              </a:spcAft>
            </a:pPr>
            <a:r>
              <a:rPr lang="en-ZA" sz="900" i="0" dirty="0">
                <a:latin typeface="Arial" panose="020B0604020202020204" pitchFamily="34" charset="0"/>
                <a:cs typeface="Arial" panose="020B0604020202020204" pitchFamily="34" charset="0"/>
              </a:rPr>
              <a:t>SAFCOL engages the community in 4 key areas:</a:t>
            </a:r>
          </a:p>
          <a:p>
            <a:pPr marL="96441" indent="-96441" algn="l">
              <a:spcBef>
                <a:spcPts val="450"/>
              </a:spcBef>
              <a:spcAft>
                <a:spcPts val="450"/>
              </a:spcAft>
              <a:buFont typeface="Arial" panose="020B0604020202020204" pitchFamily="34" charset="0"/>
              <a:buChar char="•"/>
            </a:pPr>
            <a:r>
              <a:rPr lang="en-ZA" sz="900" i="0" dirty="0">
                <a:latin typeface="Arial" panose="020B0604020202020204" pitchFamily="34" charset="0"/>
                <a:cs typeface="Arial" panose="020B0604020202020204" pitchFamily="34" charset="0"/>
              </a:rPr>
              <a:t>Upstream, i.e. before entering SAFCOL’s value chain</a:t>
            </a:r>
          </a:p>
          <a:p>
            <a:pPr marL="96441" indent="-96441" algn="l">
              <a:spcBef>
                <a:spcPts val="450"/>
              </a:spcBef>
              <a:spcAft>
                <a:spcPts val="450"/>
              </a:spcAft>
              <a:buFont typeface="Arial" panose="020B0604020202020204" pitchFamily="34" charset="0"/>
              <a:buChar char="•"/>
            </a:pPr>
            <a:r>
              <a:rPr lang="en-ZA" sz="900" i="0" dirty="0">
                <a:latin typeface="Arial" panose="020B0604020202020204" pitchFamily="34" charset="0"/>
                <a:cs typeface="Arial" panose="020B0604020202020204" pitchFamily="34" charset="0"/>
              </a:rPr>
              <a:t>In SAFCOL’s value chain</a:t>
            </a:r>
          </a:p>
          <a:p>
            <a:pPr marL="96441" indent="-96441" algn="l">
              <a:spcBef>
                <a:spcPts val="450"/>
              </a:spcBef>
              <a:spcAft>
                <a:spcPts val="450"/>
              </a:spcAft>
              <a:buFont typeface="Arial" panose="020B0604020202020204" pitchFamily="34" charset="0"/>
              <a:buChar char="•"/>
            </a:pPr>
            <a:r>
              <a:rPr lang="en-ZA" sz="900" i="0" dirty="0">
                <a:latin typeface="Arial" panose="020B0604020202020204" pitchFamily="34" charset="0"/>
                <a:cs typeface="Arial" panose="020B0604020202020204" pitchFamily="34" charset="0"/>
              </a:rPr>
              <a:t>In SAFCOL’s related activities, conservation/tourism/unplanted areas</a:t>
            </a:r>
          </a:p>
          <a:p>
            <a:pPr marL="96441" indent="-96441" algn="l">
              <a:spcBef>
                <a:spcPts val="450"/>
              </a:spcBef>
              <a:spcAft>
                <a:spcPts val="450"/>
              </a:spcAft>
              <a:buFont typeface="Arial" panose="020B0604020202020204" pitchFamily="34" charset="0"/>
              <a:buChar char="•"/>
            </a:pPr>
            <a:r>
              <a:rPr lang="en-ZA" sz="900" i="0" dirty="0">
                <a:latin typeface="Arial" panose="020B0604020202020204" pitchFamily="34" charset="0"/>
                <a:cs typeface="Arial" panose="020B0604020202020204" pitchFamily="34" charset="0"/>
              </a:rPr>
              <a:t>Downstream, i.e. utilising SAFCOL’s final products</a:t>
            </a:r>
          </a:p>
          <a:p>
            <a:pPr algn="just">
              <a:spcBef>
                <a:spcPts val="450"/>
              </a:spcBef>
              <a:spcAft>
                <a:spcPts val="450"/>
              </a:spcAft>
            </a:pPr>
            <a:r>
              <a:rPr lang="en-GB" sz="900" i="0" dirty="0">
                <a:latin typeface="Arial" panose="020B0604020202020204" pitchFamily="34" charset="0"/>
                <a:cs typeface="Arial" panose="020B0604020202020204" pitchFamily="34" charset="0"/>
              </a:rPr>
              <a:t>For example: commercial opportunities in SAFCOL’s operations, access to land for livestock grazing, food and related product production, enterprise and supplier development, learning and skills development</a:t>
            </a:r>
          </a:p>
        </p:txBody>
      </p:sp>
      <p:sp>
        <p:nvSpPr>
          <p:cNvPr id="80" name="TextBox 79">
            <a:extLst>
              <a:ext uri="{FF2B5EF4-FFF2-40B4-BE49-F238E27FC236}">
                <a16:creationId xmlns:a16="http://schemas.microsoft.com/office/drawing/2014/main" id="{01A797EB-A512-49F2-988A-19DE3A4728D0}"/>
              </a:ext>
            </a:extLst>
          </p:cNvPr>
          <p:cNvSpPr txBox="1"/>
          <p:nvPr/>
        </p:nvSpPr>
        <p:spPr>
          <a:xfrm>
            <a:off x="1369996" y="4544082"/>
            <a:ext cx="4798964" cy="207749"/>
          </a:xfrm>
          <a:prstGeom prst="rect">
            <a:avLst/>
          </a:prstGeom>
          <a:noFill/>
        </p:spPr>
        <p:txBody>
          <a:bodyPr wrap="square" rtlCol="0">
            <a:spAutoFit/>
          </a:bodyPr>
          <a:lstStyle/>
          <a:p>
            <a:pPr algn="l"/>
            <a:r>
              <a:rPr lang="en-ZA" sz="750" b="1" dirty="0">
                <a:latin typeface="Arial" panose="020B0604020202020204" pitchFamily="34" charset="0"/>
                <a:cs typeface="Arial" panose="020B0604020202020204" pitchFamily="34" charset="0"/>
              </a:rPr>
              <a:t>Note: Above model based on SAFCOL’s Proactive Community Engagement Model</a:t>
            </a:r>
          </a:p>
        </p:txBody>
      </p:sp>
      <p:sp>
        <p:nvSpPr>
          <p:cNvPr id="4" name="TextBox 3">
            <a:extLst>
              <a:ext uri="{FF2B5EF4-FFF2-40B4-BE49-F238E27FC236}">
                <a16:creationId xmlns:a16="http://schemas.microsoft.com/office/drawing/2014/main" id="{46FE2C36-A98F-4646-B58B-2CD93E03978F}"/>
              </a:ext>
            </a:extLst>
          </p:cNvPr>
          <p:cNvSpPr txBox="1"/>
          <p:nvPr/>
        </p:nvSpPr>
        <p:spPr>
          <a:xfrm>
            <a:off x="1448821" y="1427701"/>
            <a:ext cx="6197849" cy="230832"/>
          </a:xfrm>
          <a:prstGeom prst="rect">
            <a:avLst/>
          </a:prstGeom>
          <a:solidFill>
            <a:schemeClr val="bg2"/>
          </a:solidFill>
        </p:spPr>
        <p:txBody>
          <a:bodyPr wrap="square" rtlCol="0">
            <a:spAutoFit/>
          </a:bodyPr>
          <a:lstStyle/>
          <a:p>
            <a:pPr algn="ctr"/>
            <a:r>
              <a:rPr lang="en-GB" sz="900" b="1" dirty="0">
                <a:latin typeface="Calibri" panose="020F0502020204030204" pitchFamily="34" charset="0"/>
                <a:cs typeface="Calibri" panose="020F0502020204030204" pitchFamily="34" charset="0"/>
              </a:rPr>
              <a:t>Inclusive Business Model/SAFCOL Proactive Community Engagement  Model</a:t>
            </a:r>
          </a:p>
        </p:txBody>
      </p:sp>
      <p:sp>
        <p:nvSpPr>
          <p:cNvPr id="25" name="TextBox 24">
            <a:extLst>
              <a:ext uri="{FF2B5EF4-FFF2-40B4-BE49-F238E27FC236}">
                <a16:creationId xmlns:a16="http://schemas.microsoft.com/office/drawing/2014/main" id="{6EB281AF-4B6F-4529-BEC4-B8D673837F1C}"/>
              </a:ext>
            </a:extLst>
          </p:cNvPr>
          <p:cNvSpPr txBox="1"/>
          <p:nvPr/>
        </p:nvSpPr>
        <p:spPr>
          <a:xfrm>
            <a:off x="1448821" y="4188623"/>
            <a:ext cx="3475775" cy="369332"/>
          </a:xfrm>
          <a:prstGeom prst="rect">
            <a:avLst/>
          </a:prstGeom>
          <a:noFill/>
        </p:spPr>
        <p:txBody>
          <a:bodyPr wrap="square" rtlCol="0">
            <a:spAutoFit/>
          </a:bodyPr>
          <a:lstStyle/>
          <a:p>
            <a:pPr algn="l"/>
            <a:r>
              <a:rPr lang="en-GB" sz="900" b="1" i="1" dirty="0">
                <a:latin typeface="Arial" panose="020B0604020202020204" pitchFamily="34" charset="0"/>
                <a:cs typeface="Arial" panose="020B0604020202020204" pitchFamily="34" charset="0"/>
              </a:rPr>
              <a:t>A workshop between the Pilot Task Team and SAFCOL is being planned to enter further discussions of the model</a:t>
            </a:r>
          </a:p>
        </p:txBody>
      </p:sp>
      <p:sp>
        <p:nvSpPr>
          <p:cNvPr id="48" name="TextBox 47">
            <a:extLst>
              <a:ext uri="{FF2B5EF4-FFF2-40B4-BE49-F238E27FC236}">
                <a16:creationId xmlns:a16="http://schemas.microsoft.com/office/drawing/2014/main" id="{1AAD86B1-31EC-42DF-A040-C1F47469E400}"/>
              </a:ext>
            </a:extLst>
          </p:cNvPr>
          <p:cNvSpPr txBox="1"/>
          <p:nvPr/>
        </p:nvSpPr>
        <p:spPr>
          <a:xfrm>
            <a:off x="5112060" y="149755"/>
            <a:ext cx="2106234" cy="230832"/>
          </a:xfrm>
          <a:prstGeom prst="rect">
            <a:avLst/>
          </a:prstGeom>
          <a:noFill/>
        </p:spPr>
        <p:txBody>
          <a:bodyPr wrap="square" rtlCol="0">
            <a:spAutoFit/>
          </a:bodyPr>
          <a:lstStyle/>
          <a:p>
            <a:pPr algn="r"/>
            <a:r>
              <a:rPr lang="en-ZA" sz="900" b="1" dirty="0">
                <a:latin typeface="Calibri" panose="020F0502020204030204" pitchFamily="34" charset="0"/>
                <a:cs typeface="Calibri" panose="020F0502020204030204" pitchFamily="34" charset="0"/>
              </a:rPr>
              <a:t>Kaapschehoop Community Claim</a:t>
            </a:r>
          </a:p>
        </p:txBody>
      </p:sp>
    </p:spTree>
    <p:extLst>
      <p:ext uri="{BB962C8B-B14F-4D97-AF65-F5344CB8AC3E}">
        <p14:creationId xmlns:p14="http://schemas.microsoft.com/office/powerpoint/2010/main" val="275354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52C6-D8E1-442E-BB4F-FEBC18B2E560}"/>
              </a:ext>
            </a:extLst>
          </p:cNvPr>
          <p:cNvSpPr>
            <a:spLocks noGrp="1"/>
          </p:cNvSpPr>
          <p:nvPr>
            <p:ph type="title"/>
          </p:nvPr>
        </p:nvSpPr>
        <p:spPr>
          <a:xfrm>
            <a:off x="457200" y="205978"/>
            <a:ext cx="7643192" cy="3301875"/>
          </a:xfrm>
        </p:spPr>
        <p:txBody>
          <a:bodyPr>
            <a:noAutofit/>
          </a:bodyPr>
          <a:lstStyle/>
          <a:p>
            <a:pPr algn="ctr"/>
            <a:r>
              <a:rPr lang="en-ZA" sz="7200" dirty="0"/>
              <a:t>RICHTERSVELD</a:t>
            </a:r>
          </a:p>
        </p:txBody>
      </p:sp>
    </p:spTree>
    <p:extLst>
      <p:ext uri="{BB962C8B-B14F-4D97-AF65-F5344CB8AC3E}">
        <p14:creationId xmlns:p14="http://schemas.microsoft.com/office/powerpoint/2010/main" val="241216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251520" y="123478"/>
            <a:ext cx="7931224" cy="565571"/>
          </a:xfrm>
          <a:solidFill>
            <a:srgbClr val="00B050"/>
          </a:solidFill>
        </p:spPr>
        <p:txBody>
          <a:bodyPr>
            <a:normAutofit/>
          </a:bodyPr>
          <a:lstStyle/>
          <a:p>
            <a:pPr algn="ctr"/>
            <a:r>
              <a:rPr lang="en-US" sz="2000" dirty="0"/>
              <a:t>BACKGROUND OF THE THREE CLAIMS</a:t>
            </a:r>
            <a:endParaRPr lang="en-ZA" sz="2000" dirty="0"/>
          </a:p>
        </p:txBody>
      </p:sp>
      <p:sp>
        <p:nvSpPr>
          <p:cNvPr id="2" name="Content Placeholder 1"/>
          <p:cNvSpPr>
            <a:spLocks noGrp="1"/>
          </p:cNvSpPr>
          <p:nvPr>
            <p:ph idx="1"/>
          </p:nvPr>
        </p:nvSpPr>
        <p:spPr>
          <a:xfrm>
            <a:off x="251520" y="891704"/>
            <a:ext cx="8424936" cy="3912294"/>
          </a:xfrm>
        </p:spPr>
        <p:txBody>
          <a:bodyPr>
            <a:normAutofit/>
          </a:bodyPr>
          <a:lstStyle/>
          <a:p>
            <a:pPr algn="just"/>
            <a:r>
              <a:rPr lang="en-US" sz="2000" b="1" dirty="0">
                <a:solidFill>
                  <a:schemeClr val="tx1"/>
                </a:solidFill>
              </a:rPr>
              <a:t>3</a:t>
            </a:r>
            <a:r>
              <a:rPr lang="en-US" sz="2000" dirty="0">
                <a:solidFill>
                  <a:schemeClr val="tx1"/>
                </a:solidFill>
              </a:rPr>
              <a:t> land claims were lodged in the Richtersveld Local Municipality, Namakwa District in the Northern Cape Province by Mr Henk Smith (Legal Resources Centre) on behalf of the Richtersveld community before the closing date of 31 December 1998 for:</a:t>
            </a:r>
          </a:p>
          <a:p>
            <a:pPr algn="just"/>
            <a:endParaRPr lang="en-US" sz="2000" dirty="0">
              <a:solidFill>
                <a:schemeClr val="tx1"/>
              </a:solidFill>
            </a:endParaRPr>
          </a:p>
          <a:p>
            <a:pPr marL="342900" indent="-342900" algn="just">
              <a:buFont typeface="Arial" panose="020B0604020202020204" pitchFamily="34" charset="0"/>
              <a:buChar char="•"/>
            </a:pPr>
            <a:r>
              <a:rPr lang="en-US" sz="2000" dirty="0">
                <a:solidFill>
                  <a:schemeClr val="tx1"/>
                </a:solidFill>
              </a:rPr>
              <a:t>Land mined and operated by the SOE, Alexkor Diamond Mine in Alexander bay and state-owned land – </a:t>
            </a:r>
            <a:r>
              <a:rPr lang="en-US" sz="2000" dirty="0">
                <a:solidFill>
                  <a:srgbClr val="FF0000"/>
                </a:solidFill>
              </a:rPr>
              <a:t>settled </a:t>
            </a:r>
            <a:endParaRPr lang="en-US" sz="2000" dirty="0">
              <a:solidFill>
                <a:schemeClr val="tx1"/>
              </a:solidFill>
            </a:endParaRPr>
          </a:p>
          <a:p>
            <a:pPr marL="342900" indent="-342900" algn="just">
              <a:buFont typeface="Arial" panose="020B0604020202020204" pitchFamily="34" charset="0"/>
              <a:buChar char="•"/>
            </a:pPr>
            <a:r>
              <a:rPr lang="en-ZA" sz="2000" dirty="0">
                <a:solidFill>
                  <a:schemeClr val="tx1"/>
                </a:solidFill>
                <a:cs typeface="Arial" panose="020B0604020202020204" pitchFamily="34" charset="0"/>
              </a:rPr>
              <a:t>Mining Lease 2/91 Transhex Farm 11, Richtersveld) – </a:t>
            </a:r>
            <a:r>
              <a:rPr lang="en-ZA" sz="2000" dirty="0">
                <a:solidFill>
                  <a:srgbClr val="FF0000"/>
                </a:solidFill>
                <a:cs typeface="Arial" panose="020B0604020202020204" pitchFamily="34" charset="0"/>
              </a:rPr>
              <a:t>in progress</a:t>
            </a:r>
            <a:endParaRPr lang="en-ZA" sz="2000" dirty="0">
              <a:solidFill>
                <a:schemeClr val="tx1"/>
              </a:solidFill>
              <a:cs typeface="Arial" panose="020B0604020202020204" pitchFamily="34" charset="0"/>
            </a:endParaRPr>
          </a:p>
          <a:p>
            <a:pPr marL="342900" indent="-342900" algn="just">
              <a:buFont typeface="Arial" panose="020B0604020202020204" pitchFamily="34" charset="0"/>
              <a:buChar char="•"/>
            </a:pPr>
            <a:r>
              <a:rPr lang="en-US" sz="2000" dirty="0">
                <a:solidFill>
                  <a:schemeClr val="tx1"/>
                </a:solidFill>
              </a:rPr>
              <a:t>The Remainder of Portion 10 of the Farm </a:t>
            </a:r>
            <a:r>
              <a:rPr lang="en-US" sz="2000" dirty="0" err="1">
                <a:solidFill>
                  <a:schemeClr val="tx1"/>
                </a:solidFill>
              </a:rPr>
              <a:t>Grootderm</a:t>
            </a:r>
            <a:r>
              <a:rPr lang="en-US" sz="2000" dirty="0">
                <a:solidFill>
                  <a:schemeClr val="tx1"/>
                </a:solidFill>
              </a:rPr>
              <a:t> No.10 – </a:t>
            </a:r>
            <a:r>
              <a:rPr lang="en-US" sz="2000" dirty="0">
                <a:solidFill>
                  <a:srgbClr val="FF0000"/>
                </a:solidFill>
              </a:rPr>
              <a:t>in progress</a:t>
            </a:r>
            <a:endParaRPr lang="en-ZA" sz="2000" dirty="0">
              <a:solidFill>
                <a:schemeClr val="tx1"/>
              </a:solidFill>
            </a:endParaRPr>
          </a:p>
          <a:p>
            <a:pPr marL="171450" indent="-171450" algn="just">
              <a:buFont typeface="Wingdings" panose="05000000000000000000" pitchFamily="2" charset="2"/>
              <a:buChar char="v"/>
              <a:defRPr/>
            </a:pPr>
            <a:endParaRPr lang="en-ZA" sz="1000" dirty="0">
              <a:solidFill>
                <a:schemeClr val="tx1"/>
              </a:solidFill>
              <a:latin typeface="Candara" panose="020E0502030303020204" pitchFamily="34" charset="0"/>
            </a:endParaRPr>
          </a:p>
          <a:p>
            <a:pPr marL="342900" indent="-342900">
              <a:buFont typeface="Arial" panose="020B0604020202020204" pitchFamily="34" charset="0"/>
              <a:buChar char="•"/>
            </a:pPr>
            <a:endParaRPr lang="en-ZA" sz="2000" dirty="0">
              <a:latin typeface="Candara" panose="020E0502030303020204" pitchFamily="34" charset="0"/>
            </a:endParaRPr>
          </a:p>
        </p:txBody>
      </p:sp>
    </p:spTree>
    <p:extLst>
      <p:ext uri="{BB962C8B-B14F-4D97-AF65-F5344CB8AC3E}">
        <p14:creationId xmlns:p14="http://schemas.microsoft.com/office/powerpoint/2010/main" val="2520978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179512" y="51470"/>
            <a:ext cx="7931224" cy="565571"/>
          </a:xfrm>
          <a:solidFill>
            <a:srgbClr val="00B050"/>
          </a:solidFill>
        </p:spPr>
        <p:txBody>
          <a:bodyPr>
            <a:normAutofit/>
          </a:bodyPr>
          <a:lstStyle/>
          <a:p>
            <a:pPr algn="ctr"/>
            <a:r>
              <a:rPr lang="en-US" sz="2000" dirty="0"/>
              <a:t>ALEXKOR</a:t>
            </a:r>
            <a:endParaRPr lang="en-ZA" sz="2000" dirty="0"/>
          </a:p>
        </p:txBody>
      </p:sp>
      <p:sp>
        <p:nvSpPr>
          <p:cNvPr id="2" name="Content Placeholder 1"/>
          <p:cNvSpPr>
            <a:spLocks noGrp="1"/>
          </p:cNvSpPr>
          <p:nvPr>
            <p:ph idx="1"/>
          </p:nvPr>
        </p:nvSpPr>
        <p:spPr>
          <a:xfrm>
            <a:off x="179512" y="699542"/>
            <a:ext cx="7931224" cy="4032448"/>
          </a:xfrm>
        </p:spPr>
        <p:txBody>
          <a:bodyPr>
            <a:normAutofit fontScale="92500" lnSpcReduction="20000"/>
          </a:bodyPr>
          <a:lstStyle/>
          <a:p>
            <a:pPr algn="just">
              <a:defRPr/>
            </a:pPr>
            <a:endParaRPr lang="en-ZA" sz="1000" dirty="0">
              <a:solidFill>
                <a:schemeClr val="tx1"/>
              </a:solidFill>
              <a:latin typeface="Candara" panose="020E0502030303020204" pitchFamily="34" charset="0"/>
            </a:endParaRPr>
          </a:p>
          <a:p>
            <a:pPr marL="342900" indent="-342900" algn="just">
              <a:buFont typeface="Arial" panose="020B0604020202020204" pitchFamily="34" charset="0"/>
              <a:buChar char="•"/>
            </a:pPr>
            <a:r>
              <a:rPr lang="en-US" sz="2200" dirty="0">
                <a:solidFill>
                  <a:schemeClr val="tx1"/>
                </a:solidFill>
              </a:rPr>
              <a:t>The claim was referred to the Land Claims Court (LCC) and a settlement proposal was presented to Cabinet for approval.  </a:t>
            </a:r>
          </a:p>
          <a:p>
            <a:pPr marL="342900" indent="-342900" algn="just">
              <a:buFont typeface="Arial" panose="020B0604020202020204" pitchFamily="34" charset="0"/>
              <a:buChar char="•"/>
            </a:pPr>
            <a:r>
              <a:rPr lang="en-US" sz="2200" dirty="0">
                <a:solidFill>
                  <a:schemeClr val="tx1"/>
                </a:solidFill>
              </a:rPr>
              <a:t>October 2003, the Constitutional Court (Case Nr. CCT 19/03) concluded that the real character of the title that the Richtersveld Community was dispossessed of in the Richtersveld was a right of communal ownership under indigenous law. </a:t>
            </a:r>
          </a:p>
          <a:p>
            <a:pPr marL="342900" indent="-342900" algn="just">
              <a:buFont typeface="Arial" panose="020B0604020202020204" pitchFamily="34" charset="0"/>
              <a:buChar char="•"/>
            </a:pPr>
            <a:r>
              <a:rPr lang="en-US" sz="2200" dirty="0">
                <a:solidFill>
                  <a:schemeClr val="tx1"/>
                </a:solidFill>
              </a:rPr>
              <a:t>The Minister of Public Enterprises entered into negotiations and this culminated into the signing of a Deed of Settlement (DoS) and a memorandum of understanding with Alexkor in 2007.  </a:t>
            </a:r>
          </a:p>
          <a:p>
            <a:pPr marL="342900" indent="-342900" algn="just">
              <a:buFont typeface="Arial" panose="020B0604020202020204" pitchFamily="34" charset="0"/>
              <a:buChar char="•"/>
            </a:pPr>
            <a:r>
              <a:rPr lang="en-US" sz="2200" dirty="0">
                <a:solidFill>
                  <a:schemeClr val="tx1"/>
                </a:solidFill>
              </a:rPr>
              <a:t>The then Minister of Agriculture and Land Affairs co-signed the DoS and in principle, the undertakings and responsibilities of the Department of Land Affairs.</a:t>
            </a:r>
            <a:endParaRPr lang="en-ZA" sz="2200" dirty="0">
              <a:solidFill>
                <a:schemeClr val="tx1"/>
              </a:solidFill>
            </a:endParaRPr>
          </a:p>
          <a:p>
            <a:pPr marL="342900" indent="-342900" algn="just">
              <a:buFont typeface="Arial" panose="020B0604020202020204" pitchFamily="34" charset="0"/>
              <a:buChar char="•"/>
            </a:pPr>
            <a:r>
              <a:rPr lang="en-US" sz="2200" dirty="0">
                <a:solidFill>
                  <a:schemeClr val="tx1"/>
                </a:solidFill>
              </a:rPr>
              <a:t>The DoS was then made an order of court for implementation by various stakeholders.</a:t>
            </a:r>
            <a:endParaRPr lang="en-ZA" sz="2200" dirty="0">
              <a:solidFill>
                <a:schemeClr val="tx1"/>
              </a:solidFill>
            </a:endParaRPr>
          </a:p>
          <a:p>
            <a:pPr marL="342900" indent="-342900">
              <a:buFont typeface="Arial" panose="020B0604020202020204" pitchFamily="34" charset="0"/>
              <a:buChar char="•"/>
            </a:pPr>
            <a:endParaRPr lang="en-ZA" sz="2000" dirty="0">
              <a:latin typeface="Candara" panose="020E0502030303020204" pitchFamily="34" charset="0"/>
            </a:endParaRPr>
          </a:p>
        </p:txBody>
      </p:sp>
      <p:sp>
        <p:nvSpPr>
          <p:cNvPr id="5" name="Rectangle 4"/>
          <p:cNvSpPr/>
          <p:nvPr/>
        </p:nvSpPr>
        <p:spPr>
          <a:xfrm>
            <a:off x="-684584" y="1059582"/>
            <a:ext cx="8291264" cy="646331"/>
          </a:xfrm>
          <a:prstGeom prst="rect">
            <a:avLst/>
          </a:prstGeom>
        </p:spPr>
        <p:txBody>
          <a:bodyPr wrap="square">
            <a:spAutoFit/>
          </a:bodyPr>
          <a:lstStyle/>
          <a:p>
            <a:pPr algn="just"/>
            <a:endParaRPr lang="en-ZA" altLang="en-US" b="1" dirty="0">
              <a:latin typeface="Candara" pitchFamily="34" charset="0"/>
            </a:endParaRPr>
          </a:p>
          <a:p>
            <a:pPr marL="285750" indent="-285750" algn="just">
              <a:buFont typeface="Arial" panose="020B0604020202020204" pitchFamily="34" charset="0"/>
              <a:buChar char="•"/>
            </a:pPr>
            <a:endParaRPr lang="en-ZA" altLang="en-US" b="1" dirty="0">
              <a:latin typeface="Candara" pitchFamily="34" charset="0"/>
            </a:endParaRPr>
          </a:p>
        </p:txBody>
      </p:sp>
    </p:spTree>
    <p:extLst>
      <p:ext uri="{BB962C8B-B14F-4D97-AF65-F5344CB8AC3E}">
        <p14:creationId xmlns:p14="http://schemas.microsoft.com/office/powerpoint/2010/main" val="3639518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251520" y="51470"/>
            <a:ext cx="7931224" cy="565571"/>
          </a:xfrm>
          <a:solidFill>
            <a:srgbClr val="00B050"/>
          </a:solidFill>
        </p:spPr>
        <p:txBody>
          <a:bodyPr>
            <a:normAutofit/>
          </a:bodyPr>
          <a:lstStyle/>
          <a:p>
            <a:pPr algn="ctr"/>
            <a:r>
              <a:rPr lang="en-US" sz="2000" dirty="0"/>
              <a:t>ALEXKOR</a:t>
            </a:r>
            <a:endParaRPr lang="en-ZA" sz="2000" dirty="0"/>
          </a:p>
        </p:txBody>
      </p:sp>
      <p:sp>
        <p:nvSpPr>
          <p:cNvPr id="2" name="Content Placeholder 1"/>
          <p:cNvSpPr>
            <a:spLocks noGrp="1"/>
          </p:cNvSpPr>
          <p:nvPr>
            <p:ph idx="1"/>
          </p:nvPr>
        </p:nvSpPr>
        <p:spPr>
          <a:xfrm>
            <a:off x="251520" y="771550"/>
            <a:ext cx="8496944" cy="3960439"/>
          </a:xfrm>
        </p:spPr>
        <p:txBody>
          <a:bodyPr>
            <a:noAutofit/>
          </a:bodyPr>
          <a:lstStyle/>
          <a:p>
            <a:pPr marL="342900" indent="-342900" algn="just">
              <a:buFont typeface="Arial" panose="020B0604020202020204" pitchFamily="34" charset="0"/>
              <a:buChar char="•"/>
            </a:pPr>
            <a:r>
              <a:rPr lang="en-US" sz="2000" dirty="0">
                <a:solidFill>
                  <a:schemeClr val="tx1"/>
                </a:solidFill>
              </a:rPr>
              <a:t>The DoS directed that at least 2 Trusts and a number of companies be established to manage and operate the various business operations of the CPA. The Richtersveld Investment Trust (RIT) is the sole shareholder in the Richtersveld Investment Holding Company (RIHC). </a:t>
            </a:r>
          </a:p>
          <a:p>
            <a:pPr marL="342900" indent="-342900" algn="just">
              <a:buFont typeface="Arial" panose="020B0604020202020204" pitchFamily="34" charset="0"/>
              <a:buChar char="•"/>
            </a:pPr>
            <a:r>
              <a:rPr lang="en-US" sz="2000" dirty="0">
                <a:solidFill>
                  <a:schemeClr val="tx1"/>
                </a:solidFill>
              </a:rPr>
              <a:t>The community, assisted by the Legal Resources Centre, formed their own legal entity known as the Richtersveld </a:t>
            </a:r>
            <a:r>
              <a:rPr lang="en-US" sz="2000" dirty="0" err="1">
                <a:solidFill>
                  <a:schemeClr val="tx1"/>
                </a:solidFill>
              </a:rPr>
              <a:t>Sida</a:t>
            </a:r>
            <a:r>
              <a:rPr lang="en-US" sz="2000" dirty="0">
                <a:solidFill>
                  <a:schemeClr val="tx1"/>
                </a:solidFill>
              </a:rPr>
              <a:t>! Hub Communal Property Association (CPA). </a:t>
            </a:r>
            <a:endParaRPr lang="en-ZA" sz="2000" dirty="0">
              <a:solidFill>
                <a:schemeClr val="tx1"/>
              </a:solidFill>
            </a:endParaRPr>
          </a:p>
          <a:p>
            <a:pPr marL="342900" indent="-342900" algn="just">
              <a:buFont typeface="Arial" panose="020B0604020202020204" pitchFamily="34" charset="0"/>
              <a:buChar char="•"/>
            </a:pPr>
            <a:r>
              <a:rPr lang="en-US" sz="2000" dirty="0">
                <a:solidFill>
                  <a:schemeClr val="tx1"/>
                </a:solidFill>
              </a:rPr>
              <a:t>The CPA verified and compiled their own list of beneficiaries and submitted it to the Commission and the DRDLR. </a:t>
            </a:r>
          </a:p>
          <a:p>
            <a:pPr marL="342900" indent="-342900" algn="just">
              <a:buFont typeface="Arial" panose="020B0604020202020204" pitchFamily="34" charset="0"/>
              <a:buChar char="•"/>
            </a:pPr>
            <a:r>
              <a:rPr lang="en-US" sz="2000" dirty="0">
                <a:solidFill>
                  <a:schemeClr val="tx1"/>
                </a:solidFill>
              </a:rPr>
              <a:t>Approximately 2,630 beneficiaries were verified in towns of </a:t>
            </a:r>
            <a:r>
              <a:rPr lang="en-US" sz="2000" dirty="0" err="1">
                <a:solidFill>
                  <a:schemeClr val="tx1"/>
                </a:solidFill>
              </a:rPr>
              <a:t>Sanddrift</a:t>
            </a:r>
            <a:r>
              <a:rPr lang="en-US" sz="2000" dirty="0">
                <a:solidFill>
                  <a:schemeClr val="tx1"/>
                </a:solidFill>
              </a:rPr>
              <a:t>, </a:t>
            </a:r>
            <a:r>
              <a:rPr lang="en-US" sz="2000" dirty="0" err="1">
                <a:solidFill>
                  <a:schemeClr val="tx1"/>
                </a:solidFill>
              </a:rPr>
              <a:t>Kuboes</a:t>
            </a:r>
            <a:r>
              <a:rPr lang="en-US" sz="2000" dirty="0">
                <a:solidFill>
                  <a:schemeClr val="tx1"/>
                </a:solidFill>
              </a:rPr>
              <a:t>, </a:t>
            </a:r>
            <a:r>
              <a:rPr lang="en-US" sz="2000" dirty="0" err="1">
                <a:solidFill>
                  <a:schemeClr val="tx1"/>
                </a:solidFill>
              </a:rPr>
              <a:t>Lekkersing</a:t>
            </a:r>
            <a:r>
              <a:rPr lang="en-US" sz="2000" dirty="0">
                <a:solidFill>
                  <a:schemeClr val="tx1"/>
                </a:solidFill>
              </a:rPr>
              <a:t>, </a:t>
            </a:r>
            <a:r>
              <a:rPr lang="en-US" sz="2000" dirty="0" err="1">
                <a:solidFill>
                  <a:schemeClr val="tx1"/>
                </a:solidFill>
              </a:rPr>
              <a:t>Eksteensfontein</a:t>
            </a:r>
            <a:r>
              <a:rPr lang="en-US" sz="2000" dirty="0">
                <a:solidFill>
                  <a:schemeClr val="tx1"/>
                </a:solidFill>
              </a:rPr>
              <a:t> and Alexander bay. </a:t>
            </a:r>
            <a:endParaRPr lang="en-ZA" sz="2000" dirty="0">
              <a:solidFill>
                <a:schemeClr val="tx1"/>
              </a:solidFill>
            </a:endParaRPr>
          </a:p>
          <a:p>
            <a:endParaRPr lang="en-ZA" sz="2000" dirty="0">
              <a:latin typeface="Candara" panose="020E0502030303020204" pitchFamily="34" charset="0"/>
            </a:endParaRPr>
          </a:p>
        </p:txBody>
      </p:sp>
      <p:sp>
        <p:nvSpPr>
          <p:cNvPr id="5" name="Rectangle 4"/>
          <p:cNvSpPr/>
          <p:nvPr/>
        </p:nvSpPr>
        <p:spPr>
          <a:xfrm>
            <a:off x="-684584" y="1059582"/>
            <a:ext cx="8291264" cy="646331"/>
          </a:xfrm>
          <a:prstGeom prst="rect">
            <a:avLst/>
          </a:prstGeom>
        </p:spPr>
        <p:txBody>
          <a:bodyPr wrap="square">
            <a:spAutoFit/>
          </a:bodyPr>
          <a:lstStyle/>
          <a:p>
            <a:pPr algn="just"/>
            <a:endParaRPr lang="en-ZA" altLang="en-US" b="1" dirty="0">
              <a:latin typeface="Candara" pitchFamily="34" charset="0"/>
            </a:endParaRPr>
          </a:p>
          <a:p>
            <a:pPr marL="285750" indent="-285750" algn="just">
              <a:buFont typeface="Arial" panose="020B0604020202020204" pitchFamily="34" charset="0"/>
              <a:buChar char="•"/>
            </a:pPr>
            <a:endParaRPr lang="en-ZA" altLang="en-US" b="1" dirty="0">
              <a:latin typeface="Candara" pitchFamily="34" charset="0"/>
            </a:endParaRPr>
          </a:p>
        </p:txBody>
      </p:sp>
    </p:spTree>
    <p:extLst>
      <p:ext uri="{BB962C8B-B14F-4D97-AF65-F5344CB8AC3E}">
        <p14:creationId xmlns:p14="http://schemas.microsoft.com/office/powerpoint/2010/main" val="3421712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251520" y="51470"/>
            <a:ext cx="7931224" cy="565571"/>
          </a:xfrm>
          <a:solidFill>
            <a:srgbClr val="00B050"/>
          </a:solidFill>
        </p:spPr>
        <p:txBody>
          <a:bodyPr>
            <a:normAutofit/>
          </a:bodyPr>
          <a:lstStyle/>
          <a:p>
            <a:pPr algn="ctr"/>
            <a:r>
              <a:rPr lang="en-US" sz="2000" dirty="0"/>
              <a:t>ALEXKOR</a:t>
            </a:r>
            <a:endParaRPr lang="en-ZA" sz="2000" dirty="0"/>
          </a:p>
        </p:txBody>
      </p:sp>
      <p:sp>
        <p:nvSpPr>
          <p:cNvPr id="2" name="Content Placeholder 1"/>
          <p:cNvSpPr>
            <a:spLocks noGrp="1"/>
          </p:cNvSpPr>
          <p:nvPr>
            <p:ph idx="1"/>
          </p:nvPr>
        </p:nvSpPr>
        <p:spPr>
          <a:xfrm>
            <a:off x="251520" y="771551"/>
            <a:ext cx="8496944" cy="3528392"/>
          </a:xfrm>
        </p:spPr>
        <p:txBody>
          <a:bodyPr>
            <a:noAutofit/>
          </a:bodyPr>
          <a:lstStyle/>
          <a:p>
            <a:pPr algn="just"/>
            <a:r>
              <a:rPr lang="en-US" sz="2000" dirty="0">
                <a:solidFill>
                  <a:schemeClr val="tx1"/>
                </a:solidFill>
              </a:rPr>
              <a:t>The financial compensation made available by the Commission was transferred to the Richtersveld Investment Holding Company (RIHC) as follows:</a:t>
            </a:r>
            <a:endParaRPr lang="en-ZA" sz="2000" dirty="0">
              <a:solidFill>
                <a:schemeClr val="tx1"/>
              </a:solidFill>
            </a:endParaRPr>
          </a:p>
          <a:p>
            <a:pPr marL="342900" indent="-342900" algn="just">
              <a:buFont typeface="Arial" panose="020B0604020202020204" pitchFamily="34" charset="0"/>
              <a:buChar char="•"/>
            </a:pPr>
            <a:r>
              <a:rPr lang="en-US" sz="2000" dirty="0">
                <a:solidFill>
                  <a:schemeClr val="tx1"/>
                </a:solidFill>
              </a:rPr>
              <a:t>R50m for development of the agricultural and </a:t>
            </a:r>
            <a:r>
              <a:rPr lang="en-US" sz="2000" dirty="0" err="1">
                <a:solidFill>
                  <a:schemeClr val="tx1"/>
                </a:solidFill>
              </a:rPr>
              <a:t>mari</a:t>
            </a:r>
            <a:r>
              <a:rPr lang="en-US" sz="2000" dirty="0">
                <a:solidFill>
                  <a:schemeClr val="tx1"/>
                </a:solidFill>
              </a:rPr>
              <a:t>-culture properties or for other developments which would benefit the CPA members;</a:t>
            </a:r>
            <a:endParaRPr lang="en-ZA" sz="2000" dirty="0">
              <a:solidFill>
                <a:schemeClr val="tx1"/>
              </a:solidFill>
            </a:endParaRPr>
          </a:p>
          <a:p>
            <a:pPr marL="342900" indent="-342900" algn="just">
              <a:buFont typeface="Arial" panose="020B0604020202020204" pitchFamily="34" charset="0"/>
              <a:buChar char="•"/>
            </a:pPr>
            <a:r>
              <a:rPr lang="en-US" sz="2000" dirty="0">
                <a:solidFill>
                  <a:schemeClr val="tx1"/>
                </a:solidFill>
              </a:rPr>
              <a:t>R190m to be grown and invested in terms of an investment policy and to provide an income for the Richtersveld Investment Trust; and</a:t>
            </a:r>
            <a:endParaRPr lang="en-ZA" sz="2000" dirty="0">
              <a:solidFill>
                <a:schemeClr val="tx1"/>
              </a:solidFill>
            </a:endParaRPr>
          </a:p>
          <a:p>
            <a:pPr marL="342900" indent="-342900" algn="just">
              <a:buFont typeface="Arial" panose="020B0604020202020204" pitchFamily="34" charset="0"/>
              <a:buChar char="•"/>
            </a:pPr>
            <a:r>
              <a:rPr lang="en-US" sz="2000" dirty="0">
                <a:solidFill>
                  <a:schemeClr val="tx1"/>
                </a:solidFill>
              </a:rPr>
              <a:t>R45m to the CPA for property development by the Richtersveld Property Holding Company (RPHC) but which is to be managed by the RIHC).</a:t>
            </a:r>
            <a:endParaRPr lang="en-ZA" sz="2000" dirty="0">
              <a:solidFill>
                <a:schemeClr val="tx1"/>
              </a:solidFill>
            </a:endParaRPr>
          </a:p>
          <a:p>
            <a:endParaRPr lang="en-ZA" sz="2000" dirty="0">
              <a:latin typeface="Candara" panose="020E0502030303020204" pitchFamily="34" charset="0"/>
            </a:endParaRPr>
          </a:p>
        </p:txBody>
      </p:sp>
      <p:sp>
        <p:nvSpPr>
          <p:cNvPr id="5" name="Rectangle 4"/>
          <p:cNvSpPr/>
          <p:nvPr/>
        </p:nvSpPr>
        <p:spPr>
          <a:xfrm>
            <a:off x="-684584" y="1059582"/>
            <a:ext cx="8291264" cy="646331"/>
          </a:xfrm>
          <a:prstGeom prst="rect">
            <a:avLst/>
          </a:prstGeom>
        </p:spPr>
        <p:txBody>
          <a:bodyPr wrap="square">
            <a:spAutoFit/>
          </a:bodyPr>
          <a:lstStyle/>
          <a:p>
            <a:pPr algn="just"/>
            <a:endParaRPr lang="en-ZA" altLang="en-US" b="1" dirty="0">
              <a:latin typeface="Candara" pitchFamily="34" charset="0"/>
            </a:endParaRPr>
          </a:p>
          <a:p>
            <a:pPr marL="285750" indent="-285750" algn="just">
              <a:buFont typeface="Arial" panose="020B0604020202020204" pitchFamily="34" charset="0"/>
              <a:buChar char="•"/>
            </a:pPr>
            <a:endParaRPr lang="en-ZA" altLang="en-US" b="1" dirty="0">
              <a:latin typeface="Candara" pitchFamily="34" charset="0"/>
            </a:endParaRPr>
          </a:p>
        </p:txBody>
      </p:sp>
    </p:spTree>
    <p:extLst>
      <p:ext uri="{BB962C8B-B14F-4D97-AF65-F5344CB8AC3E}">
        <p14:creationId xmlns:p14="http://schemas.microsoft.com/office/powerpoint/2010/main" val="262507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32C9C1C-5028-4864-823A-8D5D56813226}"/>
              </a:ext>
            </a:extLst>
          </p:cNvPr>
          <p:cNvGraphicFramePr>
            <a:graphicFrameLocks noChangeAspect="1"/>
          </p:cNvGraphicFramePr>
          <p:nvPr>
            <p:custDataLst>
              <p:tags r:id="rId2"/>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1266" name="think-cell Slide" r:id="rId5" imgW="421" imgH="423" progId="TCLayout.ActiveDocument.1">
                  <p:embed/>
                </p:oleObj>
              </mc:Choice>
              <mc:Fallback>
                <p:oleObj name="think-cell Slide" r:id="rId5" imgW="421" imgH="423" progId="TCLayout.ActiveDocument.1">
                  <p:embed/>
                  <p:pic>
                    <p:nvPicPr>
                      <p:cNvPr id="4" name="Object 3" hidden="1">
                        <a:extLst>
                          <a:ext uri="{FF2B5EF4-FFF2-40B4-BE49-F238E27FC236}">
                            <a16:creationId xmlns:a16="http://schemas.microsoft.com/office/drawing/2014/main" id="{032C9C1C-5028-4864-823A-8D5D56813226}"/>
                          </a:ext>
                        </a:extLst>
                      </p:cNvPr>
                      <p:cNvPicPr/>
                      <p:nvPr/>
                    </p:nvPicPr>
                    <p:blipFill>
                      <a:blip r:embed="rId6"/>
                      <a:stretch>
                        <a:fillRect/>
                      </a:stretch>
                    </p:blipFill>
                    <p:spPr>
                      <a:xfrm>
                        <a:off x="1144191" y="1191"/>
                        <a:ext cx="1191" cy="1191"/>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363CCFB-7BB7-473A-850D-2D6834DFAA66}"/>
              </a:ext>
            </a:extLst>
          </p:cNvPr>
          <p:cNvSpPr/>
          <p:nvPr>
            <p:custDataLst>
              <p:tags r:id="rId3"/>
            </p:custDataLst>
          </p:nvPr>
        </p:nvSpPr>
        <p:spPr bwMode="auto">
          <a:xfrm>
            <a:off x="1143000" y="0"/>
            <a:ext cx="119063" cy="119063"/>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lang="en-US" sz="1500" b="1" dirty="0">
              <a:ea typeface="ＭＳ Ｐゴシック" panose="020B0600070205080204" pitchFamily="34" charset="-128"/>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1EDE3E64-F882-49EF-9DBB-1879398A930E}"/>
              </a:ext>
            </a:extLst>
          </p:cNvPr>
          <p:cNvSpPr>
            <a:spLocks noGrp="1"/>
          </p:cNvSpPr>
          <p:nvPr>
            <p:ph type="title"/>
          </p:nvPr>
        </p:nvSpPr>
        <p:spPr>
          <a:xfrm>
            <a:off x="251520" y="191717"/>
            <a:ext cx="8208912" cy="547935"/>
          </a:xfrm>
          <a:solidFill>
            <a:schemeClr val="bg2">
              <a:lumMod val="20000"/>
              <a:lumOff val="80000"/>
            </a:schemeClr>
          </a:solidFill>
        </p:spPr>
        <p:txBody>
          <a:bodyPr>
            <a:normAutofit/>
          </a:bodyPr>
          <a:lstStyle/>
          <a:p>
            <a:pPr algn="ctr"/>
            <a:r>
              <a:rPr lang="en-US" sz="2000" dirty="0">
                <a:latin typeface="Arial" panose="020B0604020202020204" pitchFamily="34" charset="0"/>
                <a:cs typeface="Arial" panose="020B0604020202020204" pitchFamily="34" charset="0"/>
              </a:rPr>
              <a:t>PREAMBLE: LAND REFORM MANDATE</a:t>
            </a:r>
          </a:p>
        </p:txBody>
      </p:sp>
      <p:sp>
        <p:nvSpPr>
          <p:cNvPr id="3" name="Content Placeholder 2">
            <a:extLst>
              <a:ext uri="{FF2B5EF4-FFF2-40B4-BE49-F238E27FC236}">
                <a16:creationId xmlns:a16="http://schemas.microsoft.com/office/drawing/2014/main" id="{56D40890-6166-43B3-8CE3-DAF162969240}"/>
              </a:ext>
            </a:extLst>
          </p:cNvPr>
          <p:cNvSpPr>
            <a:spLocks noGrp="1"/>
          </p:cNvSpPr>
          <p:nvPr>
            <p:ph idx="4294967295"/>
          </p:nvPr>
        </p:nvSpPr>
        <p:spPr>
          <a:xfrm>
            <a:off x="323528" y="915566"/>
            <a:ext cx="5832648" cy="3564731"/>
          </a:xfrm>
          <a:solidFill>
            <a:schemeClr val="bg1">
              <a:lumMod val="20000"/>
              <a:lumOff val="80000"/>
            </a:schemeClr>
          </a:solidFill>
        </p:spPr>
        <p:style>
          <a:lnRef idx="2">
            <a:schemeClr val="dk1"/>
          </a:lnRef>
          <a:fillRef idx="1">
            <a:schemeClr val="lt1"/>
          </a:fillRef>
          <a:effectRef idx="0">
            <a:schemeClr val="dk1"/>
          </a:effectRef>
          <a:fontRef idx="minor">
            <a:schemeClr val="dk1"/>
          </a:fontRef>
        </p:style>
        <p:txBody>
          <a:bodyPr vert="horz" lIns="68580" tIns="45720" rIns="68580" bIns="45720" rtlCol="0">
            <a:normAutofit fontScale="85000" lnSpcReduction="20000"/>
          </a:bodyPr>
          <a:lstStyle/>
          <a:p>
            <a:pPr>
              <a:defRPr/>
            </a:pPr>
            <a:endParaRPr lang="en-ZA" sz="1500" dirty="0"/>
          </a:p>
          <a:p>
            <a:pPr>
              <a:defRPr/>
            </a:pPr>
            <a:r>
              <a:rPr lang="en-ZA" sz="1800" b="1" dirty="0">
                <a:latin typeface="Arial" panose="020B0604020202020204" pitchFamily="34" charset="0"/>
                <a:cs typeface="Arial" panose="020B0604020202020204" pitchFamily="34" charset="0"/>
              </a:rPr>
              <a:t>The 1996 Constitution sets out the following framework for land reform:</a:t>
            </a:r>
            <a:endParaRPr lang="en-ZA" sz="1800" dirty="0">
              <a:latin typeface="Arial" panose="020B0604020202020204" pitchFamily="34" charset="0"/>
              <a:cs typeface="Arial" panose="020B0604020202020204" pitchFamily="34" charset="0"/>
            </a:endParaRPr>
          </a:p>
          <a:p>
            <a:pPr>
              <a:defRPr/>
            </a:pPr>
            <a:endParaRPr lang="en-ZA" sz="1800" b="1" i="1" dirty="0">
              <a:latin typeface="Arial" panose="020B0604020202020204" pitchFamily="34" charset="0"/>
              <a:cs typeface="Arial" panose="020B0604020202020204" pitchFamily="34" charset="0"/>
            </a:endParaRPr>
          </a:p>
          <a:p>
            <a:pPr algn="just">
              <a:defRPr/>
            </a:pPr>
            <a:r>
              <a:rPr lang="en-ZA" sz="1800" i="1" dirty="0">
                <a:latin typeface="Arial" panose="020B0604020202020204" pitchFamily="34" charset="0"/>
                <a:cs typeface="Arial" panose="020B0604020202020204" pitchFamily="34" charset="0"/>
              </a:rPr>
              <a:t>That The state must take reasonable legislative and other measures, within its available resources,</a:t>
            </a:r>
          </a:p>
          <a:p>
            <a:pPr algn="just">
              <a:buFont typeface="Wingdings" panose="05000000000000000000" pitchFamily="2" charset="2"/>
              <a:buChar char="q"/>
              <a:defRPr/>
            </a:pPr>
            <a:r>
              <a:rPr lang="en-ZA" sz="1800" i="1" dirty="0">
                <a:latin typeface="Arial" panose="020B0604020202020204" pitchFamily="34" charset="0"/>
                <a:cs typeface="Arial" panose="020B0604020202020204" pitchFamily="34" charset="0"/>
              </a:rPr>
              <a:t>to foster conditions, which enable citizens to gain access to land on equitable basis (Section 25(5)).</a:t>
            </a:r>
          </a:p>
          <a:p>
            <a:pPr algn="just">
              <a:buFont typeface="Wingdings" panose="05000000000000000000" pitchFamily="2" charset="2"/>
              <a:buChar char="q"/>
              <a:defRPr/>
            </a:pPr>
            <a:r>
              <a:rPr lang="en-ZA" sz="1800" i="1" dirty="0">
                <a:latin typeface="Arial" panose="020B0604020202020204" pitchFamily="34" charset="0"/>
                <a:cs typeface="Arial" panose="020B0604020202020204" pitchFamily="34" charset="0"/>
              </a:rPr>
              <a:t>A person or community whose tenure of land is legally insecure as a result of past racially discriminatory laws or practices is entitled, to the extent provided by an Act of Parliament, either to tenure which is legally secure or to comparable redress (Section 25 (6)).</a:t>
            </a:r>
          </a:p>
          <a:p>
            <a:pPr algn="just">
              <a:buFont typeface="Wingdings" panose="05000000000000000000" pitchFamily="2" charset="2"/>
              <a:buChar char="q"/>
              <a:defRPr/>
            </a:pPr>
            <a:r>
              <a:rPr lang="en-ZA" sz="1800" i="1" u="sng" dirty="0">
                <a:latin typeface="Arial" panose="020B0604020202020204" pitchFamily="34" charset="0"/>
                <a:cs typeface="Arial" panose="020B0604020202020204" pitchFamily="34" charset="0"/>
              </a:rPr>
              <a:t>A person or community dispossessed of property after June 1913 as a result of past racially discriminatory laws or practices is entitled, to the extent provided by an Act of Parliament, either to restitution of that property or to equitable redress (Section 25 (7)).</a:t>
            </a:r>
            <a:endParaRPr lang="en-ZA" sz="1800" u="sng" dirty="0">
              <a:latin typeface="Arial" panose="020B0604020202020204" pitchFamily="34" charset="0"/>
              <a:cs typeface="Arial" panose="020B0604020202020204" pitchFamily="34" charset="0"/>
            </a:endParaRPr>
          </a:p>
          <a:p>
            <a:pPr>
              <a:buFont typeface="Arial" charset="0"/>
              <a:buNone/>
              <a:defRPr/>
            </a:pPr>
            <a:endParaRPr lang="en-ZA" sz="1500" dirty="0"/>
          </a:p>
        </p:txBody>
      </p:sp>
      <p:pic>
        <p:nvPicPr>
          <p:cNvPr id="29701" name="Picture 2">
            <a:extLst>
              <a:ext uri="{FF2B5EF4-FFF2-40B4-BE49-F238E27FC236}">
                <a16:creationId xmlns:a16="http://schemas.microsoft.com/office/drawing/2014/main" id="{21615AC2-DA39-4060-8CC3-7CDB83AEB8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2087" y="1275606"/>
            <a:ext cx="2406103" cy="2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251520" y="51470"/>
            <a:ext cx="7931224" cy="565571"/>
          </a:xfrm>
          <a:solidFill>
            <a:srgbClr val="00B050"/>
          </a:solidFill>
        </p:spPr>
        <p:txBody>
          <a:bodyPr>
            <a:normAutofit/>
          </a:bodyPr>
          <a:lstStyle/>
          <a:p>
            <a:pPr algn="ctr"/>
            <a:r>
              <a:rPr lang="en-US" sz="2000" dirty="0"/>
              <a:t>ALEXKOR</a:t>
            </a:r>
            <a:endParaRPr lang="en-ZA" sz="2000" dirty="0"/>
          </a:p>
        </p:txBody>
      </p:sp>
      <p:sp>
        <p:nvSpPr>
          <p:cNvPr id="2" name="Content Placeholder 1"/>
          <p:cNvSpPr>
            <a:spLocks noGrp="1"/>
          </p:cNvSpPr>
          <p:nvPr>
            <p:ph idx="1"/>
          </p:nvPr>
        </p:nvSpPr>
        <p:spPr>
          <a:xfrm>
            <a:off x="251520" y="771551"/>
            <a:ext cx="8496944" cy="3528392"/>
          </a:xfrm>
        </p:spPr>
        <p:txBody>
          <a:bodyPr>
            <a:noAutofit/>
          </a:bodyPr>
          <a:lstStyle/>
          <a:p>
            <a:pPr algn="just"/>
            <a:r>
              <a:rPr lang="en-US" sz="2000" dirty="0">
                <a:solidFill>
                  <a:schemeClr val="tx1"/>
                </a:solidFill>
              </a:rPr>
              <a:t>The property compensation consisted of:</a:t>
            </a:r>
          </a:p>
          <a:p>
            <a:pPr marL="342900" indent="-342900" algn="just">
              <a:buFont typeface="Arial" panose="020B0604020202020204" pitchFamily="34" charset="0"/>
              <a:buChar char="•"/>
            </a:pPr>
            <a:r>
              <a:rPr lang="en-US" sz="2000" dirty="0">
                <a:solidFill>
                  <a:schemeClr val="tx1"/>
                </a:solidFill>
              </a:rPr>
              <a:t>A number of farms, </a:t>
            </a:r>
          </a:p>
          <a:p>
            <a:pPr marL="342900" indent="-342900" algn="just">
              <a:buFont typeface="Arial" panose="020B0604020202020204" pitchFamily="34" charset="0"/>
              <a:buChar char="•"/>
            </a:pPr>
            <a:r>
              <a:rPr lang="en-US" sz="2000" dirty="0">
                <a:solidFill>
                  <a:schemeClr val="tx1"/>
                </a:solidFill>
              </a:rPr>
              <a:t>The land on which the local airport is situated, </a:t>
            </a:r>
          </a:p>
          <a:p>
            <a:pPr marL="342900" indent="-342900" algn="just">
              <a:buFont typeface="Arial" panose="020B0604020202020204" pitchFamily="34" charset="0"/>
              <a:buChar char="•"/>
            </a:pPr>
            <a:r>
              <a:rPr lang="en-US" sz="2000" dirty="0">
                <a:solidFill>
                  <a:schemeClr val="tx1"/>
                </a:solidFill>
              </a:rPr>
              <a:t>The township of Alexander Bay, and </a:t>
            </a:r>
          </a:p>
          <a:p>
            <a:pPr marL="342900" indent="-342900" algn="just">
              <a:buFont typeface="Arial" panose="020B0604020202020204" pitchFamily="34" charset="0"/>
              <a:buChar char="•"/>
            </a:pPr>
            <a:r>
              <a:rPr lang="en-US" sz="2000" dirty="0">
                <a:solidFill>
                  <a:schemeClr val="tx1"/>
                </a:solidFill>
              </a:rPr>
              <a:t>Substantial mining areas. </a:t>
            </a:r>
          </a:p>
          <a:p>
            <a:pPr algn="just"/>
            <a:endParaRPr lang="en-US" sz="2000" dirty="0">
              <a:solidFill>
                <a:schemeClr val="tx1"/>
              </a:solidFill>
            </a:endParaRPr>
          </a:p>
          <a:p>
            <a:pPr algn="just"/>
            <a:r>
              <a:rPr lang="en-US" sz="2000" dirty="0">
                <a:solidFill>
                  <a:schemeClr val="tx1"/>
                </a:solidFill>
              </a:rPr>
              <a:t>The total property portfolio of the CPA is considerable and amounts to approximately 195 000ha which is spread over a vast and diverse area. </a:t>
            </a:r>
            <a:endParaRPr lang="en-ZA" sz="2000" dirty="0">
              <a:solidFill>
                <a:schemeClr val="tx1"/>
              </a:solidFill>
              <a:latin typeface="Candara" panose="020E0502030303020204" pitchFamily="34" charset="0"/>
            </a:endParaRPr>
          </a:p>
        </p:txBody>
      </p:sp>
      <p:sp>
        <p:nvSpPr>
          <p:cNvPr id="5" name="Rectangle 4"/>
          <p:cNvSpPr/>
          <p:nvPr/>
        </p:nvSpPr>
        <p:spPr>
          <a:xfrm>
            <a:off x="-684584" y="1059582"/>
            <a:ext cx="8291264" cy="646331"/>
          </a:xfrm>
          <a:prstGeom prst="rect">
            <a:avLst/>
          </a:prstGeom>
        </p:spPr>
        <p:txBody>
          <a:bodyPr wrap="square">
            <a:spAutoFit/>
          </a:bodyPr>
          <a:lstStyle/>
          <a:p>
            <a:pPr algn="just"/>
            <a:endParaRPr lang="en-ZA" altLang="en-US" b="1" dirty="0">
              <a:latin typeface="Candara" pitchFamily="34" charset="0"/>
            </a:endParaRPr>
          </a:p>
          <a:p>
            <a:pPr marL="285750" indent="-285750" algn="just">
              <a:buFont typeface="Arial" panose="020B0604020202020204" pitchFamily="34" charset="0"/>
              <a:buChar char="•"/>
            </a:pPr>
            <a:endParaRPr lang="en-ZA" altLang="en-US" b="1" dirty="0">
              <a:latin typeface="Candara" pitchFamily="34" charset="0"/>
            </a:endParaRPr>
          </a:p>
        </p:txBody>
      </p:sp>
    </p:spTree>
    <p:extLst>
      <p:ext uri="{BB962C8B-B14F-4D97-AF65-F5344CB8AC3E}">
        <p14:creationId xmlns:p14="http://schemas.microsoft.com/office/powerpoint/2010/main" val="44094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1940-8630-4359-9250-2C2A7BA6242C}"/>
              </a:ext>
            </a:extLst>
          </p:cNvPr>
          <p:cNvSpPr>
            <a:spLocks noGrp="1"/>
          </p:cNvSpPr>
          <p:nvPr>
            <p:ph type="title"/>
          </p:nvPr>
        </p:nvSpPr>
        <p:spPr>
          <a:xfrm>
            <a:off x="457200" y="205979"/>
            <a:ext cx="7859216" cy="857250"/>
          </a:xfrm>
          <a:solidFill>
            <a:srgbClr val="00B050"/>
          </a:solidFill>
        </p:spPr>
        <p:txBody>
          <a:bodyPr>
            <a:normAutofit/>
          </a:bodyPr>
          <a:lstStyle/>
          <a:p>
            <a:pPr algn="ctr"/>
            <a:r>
              <a:rPr lang="en-ZA" sz="2000" dirty="0"/>
              <a:t>ALEXKOR</a:t>
            </a:r>
          </a:p>
        </p:txBody>
      </p:sp>
      <p:sp>
        <p:nvSpPr>
          <p:cNvPr id="3" name="Content Placeholder 2">
            <a:extLst>
              <a:ext uri="{FF2B5EF4-FFF2-40B4-BE49-F238E27FC236}">
                <a16:creationId xmlns:a16="http://schemas.microsoft.com/office/drawing/2014/main" id="{A1321F38-C993-4452-A3C5-A70E95E61F1A}"/>
              </a:ext>
            </a:extLst>
          </p:cNvPr>
          <p:cNvSpPr>
            <a:spLocks noGrp="1"/>
          </p:cNvSpPr>
          <p:nvPr>
            <p:ph idx="1"/>
          </p:nvPr>
        </p:nvSpPr>
        <p:spPr>
          <a:xfrm>
            <a:off x="457200" y="1203599"/>
            <a:ext cx="7859216" cy="3391025"/>
          </a:xfrm>
        </p:spPr>
        <p:txBody>
          <a:bodyPr/>
          <a:lstStyle/>
          <a:p>
            <a:pPr algn="just"/>
            <a:r>
              <a:rPr lang="en-US" sz="1800" dirty="0">
                <a:solidFill>
                  <a:schemeClr val="tx1"/>
                </a:solidFill>
              </a:rPr>
              <a:t>The Department of Agriculture; Land Reform and Rural Development has pursuant to an order granted by the Northern Cape High Court on the 28</a:t>
            </a:r>
            <a:r>
              <a:rPr lang="en-US" sz="1800" baseline="30000" dirty="0">
                <a:solidFill>
                  <a:schemeClr val="tx1"/>
                </a:solidFill>
              </a:rPr>
              <a:t>th</a:t>
            </a:r>
            <a:r>
              <a:rPr lang="en-US" sz="1800" dirty="0">
                <a:solidFill>
                  <a:schemeClr val="tx1"/>
                </a:solidFill>
              </a:rPr>
              <a:t> February 2020 on case 961/2019, appointed Honey Attorneys, represented hereto by Mr. Don </a:t>
            </a:r>
            <a:r>
              <a:rPr lang="en-US" sz="1800" dirty="0" err="1">
                <a:solidFill>
                  <a:schemeClr val="tx1"/>
                </a:solidFill>
              </a:rPr>
              <a:t>Majiedt</a:t>
            </a:r>
            <a:r>
              <a:rPr lang="en-US" sz="1800" dirty="0">
                <a:solidFill>
                  <a:schemeClr val="tx1"/>
                </a:solidFill>
              </a:rPr>
              <a:t>, as the Judicial Administrator of </a:t>
            </a:r>
            <a:r>
              <a:rPr lang="en-US" sz="1800" dirty="0" err="1">
                <a:solidFill>
                  <a:schemeClr val="tx1"/>
                </a:solidFill>
              </a:rPr>
              <a:t>Richtersveld</a:t>
            </a:r>
            <a:r>
              <a:rPr lang="en-US" sz="1800" dirty="0">
                <a:solidFill>
                  <a:schemeClr val="tx1"/>
                </a:solidFill>
              </a:rPr>
              <a:t> Communal Property Association for a period of three (3) years.</a:t>
            </a:r>
          </a:p>
          <a:p>
            <a:pPr algn="just"/>
            <a:endParaRPr lang="en-ZA" sz="1800" dirty="0">
              <a:solidFill>
                <a:schemeClr val="tx1"/>
              </a:solidFill>
            </a:endParaRPr>
          </a:p>
          <a:p>
            <a:pPr marL="285750" lvl="0" indent="-285750" algn="just">
              <a:buFont typeface="Arial" panose="020B0604020202020204" pitchFamily="34" charset="0"/>
              <a:buChar char="•"/>
            </a:pPr>
            <a:r>
              <a:rPr lang="en-US" sz="1800" dirty="0">
                <a:solidFill>
                  <a:schemeClr val="tx1"/>
                </a:solidFill>
              </a:rPr>
              <a:t>The main duties of the Administrator were to ensure that the CPA was regularized; and</a:t>
            </a:r>
            <a:endParaRPr lang="en-ZA" sz="1800" dirty="0">
              <a:solidFill>
                <a:schemeClr val="tx1"/>
              </a:solidFill>
            </a:endParaRPr>
          </a:p>
          <a:p>
            <a:pPr marL="285750" lvl="0" indent="-285750" algn="just">
              <a:buFont typeface="Arial" panose="020B0604020202020204" pitchFamily="34" charset="0"/>
              <a:buChar char="•"/>
            </a:pPr>
            <a:r>
              <a:rPr lang="en-US" sz="1800" dirty="0">
                <a:solidFill>
                  <a:schemeClr val="tx1"/>
                </a:solidFill>
              </a:rPr>
              <a:t>The membership list of the CPA is updated.</a:t>
            </a:r>
            <a:endParaRPr lang="en-ZA" sz="1800" dirty="0">
              <a:solidFill>
                <a:schemeClr val="tx1"/>
              </a:solidFill>
            </a:endParaRPr>
          </a:p>
          <a:p>
            <a:endParaRPr lang="en-ZA" dirty="0"/>
          </a:p>
        </p:txBody>
      </p:sp>
    </p:spTree>
    <p:extLst>
      <p:ext uri="{BB962C8B-B14F-4D97-AF65-F5344CB8AC3E}">
        <p14:creationId xmlns:p14="http://schemas.microsoft.com/office/powerpoint/2010/main" val="2547881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2D6-C35A-4C24-8123-003898526E10}"/>
              </a:ext>
            </a:extLst>
          </p:cNvPr>
          <p:cNvSpPr>
            <a:spLocks noGrp="1"/>
          </p:cNvSpPr>
          <p:nvPr>
            <p:ph type="title"/>
          </p:nvPr>
        </p:nvSpPr>
        <p:spPr>
          <a:xfrm>
            <a:off x="457200" y="205979"/>
            <a:ext cx="7859216" cy="857250"/>
          </a:xfrm>
          <a:solidFill>
            <a:srgbClr val="00B050"/>
          </a:solidFill>
        </p:spPr>
        <p:txBody>
          <a:bodyPr>
            <a:normAutofit/>
          </a:bodyPr>
          <a:lstStyle/>
          <a:p>
            <a:pPr algn="ctr"/>
            <a:r>
              <a:rPr lang="en-ZA" sz="2000" dirty="0"/>
              <a:t>ALEXKOR</a:t>
            </a:r>
          </a:p>
        </p:txBody>
      </p:sp>
      <p:sp>
        <p:nvSpPr>
          <p:cNvPr id="3" name="Content Placeholder 2">
            <a:extLst>
              <a:ext uri="{FF2B5EF4-FFF2-40B4-BE49-F238E27FC236}">
                <a16:creationId xmlns:a16="http://schemas.microsoft.com/office/drawing/2014/main" id="{31D911D0-BE0E-4187-BB58-B31CA4A889C8}"/>
              </a:ext>
            </a:extLst>
          </p:cNvPr>
          <p:cNvSpPr>
            <a:spLocks noGrp="1"/>
          </p:cNvSpPr>
          <p:nvPr>
            <p:ph idx="1"/>
          </p:nvPr>
        </p:nvSpPr>
        <p:spPr>
          <a:xfrm>
            <a:off x="457200" y="1203599"/>
            <a:ext cx="7859216" cy="3391025"/>
          </a:xfrm>
        </p:spPr>
        <p:txBody>
          <a:bodyPr>
            <a:normAutofit/>
          </a:bodyPr>
          <a:lstStyle/>
          <a:p>
            <a:pPr algn="just"/>
            <a:endParaRPr lang="en-US" sz="2000" dirty="0">
              <a:solidFill>
                <a:schemeClr val="tx1"/>
              </a:solidFill>
            </a:endParaRPr>
          </a:p>
          <a:p>
            <a:pPr marL="285750" indent="-285750" algn="just">
              <a:buFont typeface="Arial" panose="020B0604020202020204" pitchFamily="34" charset="0"/>
              <a:buChar char="•"/>
            </a:pPr>
            <a:r>
              <a:rPr lang="en-US" sz="1800" dirty="0">
                <a:solidFill>
                  <a:schemeClr val="tx1"/>
                </a:solidFill>
              </a:rPr>
              <a:t>A new Executive Committee for the </a:t>
            </a:r>
            <a:r>
              <a:rPr lang="en-US" sz="1800" dirty="0" err="1">
                <a:solidFill>
                  <a:schemeClr val="tx1"/>
                </a:solidFill>
              </a:rPr>
              <a:t>Richtersveld</a:t>
            </a:r>
            <a:r>
              <a:rPr lang="en-US" sz="1800" dirty="0">
                <a:solidFill>
                  <a:schemeClr val="tx1"/>
                </a:solidFill>
              </a:rPr>
              <a:t> CPA has been elected, and additional Directors for the various companies in the CPA have been appointed to ensure compliance with the DoS and full functionality</a:t>
            </a:r>
            <a:r>
              <a:rPr lang="en-US" sz="1800">
                <a:solidFill>
                  <a:schemeClr val="tx1"/>
                </a:solidFill>
              </a:rPr>
              <a:t>. </a:t>
            </a:r>
          </a:p>
          <a:p>
            <a:pPr algn="just"/>
            <a:endParaRPr lang="en-US" sz="1800" dirty="0">
              <a:solidFill>
                <a:schemeClr val="tx1"/>
              </a:solidFill>
            </a:endParaRPr>
          </a:p>
          <a:p>
            <a:pPr marL="285750" indent="-285750" algn="just">
              <a:buFont typeface="Arial" panose="020B0604020202020204" pitchFamily="34" charset="0"/>
              <a:buChar char="•"/>
            </a:pPr>
            <a:r>
              <a:rPr lang="en-US" sz="1800" dirty="0">
                <a:solidFill>
                  <a:schemeClr val="tx1"/>
                </a:solidFill>
              </a:rPr>
              <a:t>Subsequently, the PSSC: NC together with the office of the RLCC: NC held a CPA induction workshop for the newly elected </a:t>
            </a:r>
            <a:r>
              <a:rPr lang="en-US" sz="1800" dirty="0" err="1">
                <a:solidFill>
                  <a:schemeClr val="tx1"/>
                </a:solidFill>
              </a:rPr>
              <a:t>Richtersveld</a:t>
            </a:r>
            <a:r>
              <a:rPr lang="en-US" sz="1800" dirty="0">
                <a:solidFill>
                  <a:schemeClr val="tx1"/>
                </a:solidFill>
              </a:rPr>
              <a:t> CPA and its entities on 22 – 23 April 2022. During this workshop the legal roles and responsibilities of the Executive committee were outlined.</a:t>
            </a:r>
            <a:endParaRPr lang="en-ZA" sz="1800" dirty="0">
              <a:solidFill>
                <a:schemeClr val="tx1"/>
              </a:solidFill>
            </a:endParaRPr>
          </a:p>
        </p:txBody>
      </p:sp>
    </p:spTree>
    <p:extLst>
      <p:ext uri="{BB962C8B-B14F-4D97-AF65-F5344CB8AC3E}">
        <p14:creationId xmlns:p14="http://schemas.microsoft.com/office/powerpoint/2010/main" val="1605103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560" y="1131590"/>
            <a:ext cx="7992888" cy="1872208"/>
          </a:xfrm>
          <a:noFill/>
        </p:spPr>
        <p:txBody>
          <a:bodyPr>
            <a:normAutofit/>
          </a:bodyPr>
          <a:lstStyle/>
          <a:p>
            <a:pPr algn="ctr"/>
            <a:r>
              <a:rPr lang="en-ZA" altLang="en-US" sz="4000" dirty="0"/>
              <a:t>Thank YOU  </a:t>
            </a:r>
            <a:endParaRPr lang="en-ZA" altLang="en-US" sz="4000" b="1" dirty="0">
              <a:solidFill>
                <a:srgbClr val="00B050"/>
              </a:solidFill>
            </a:endParaRPr>
          </a:p>
        </p:txBody>
      </p:sp>
      <p:sp>
        <p:nvSpPr>
          <p:cNvPr id="2" name="Slide Number Placeholder 1">
            <a:extLst>
              <a:ext uri="{FF2B5EF4-FFF2-40B4-BE49-F238E27FC236}">
                <a16:creationId xmlns:a16="http://schemas.microsoft.com/office/drawing/2014/main" id="{ECF5F524-1468-4E8C-88D7-898A938E843E}"/>
              </a:ext>
            </a:extLst>
          </p:cNvPr>
          <p:cNvSpPr>
            <a:spLocks noGrp="1"/>
          </p:cNvSpPr>
          <p:nvPr>
            <p:ph type="sldNum" sz="quarter" idx="4"/>
          </p:nvPr>
        </p:nvSpPr>
        <p:spPr/>
        <p:txBody>
          <a:bodyPr/>
          <a:lstStyle/>
          <a:p>
            <a:fld id="{B968407B-6BC4-4060-AA7E-47814C7A9BBB}" type="slidenum">
              <a:rPr lang="en-GB" smtClean="0"/>
              <a:pPr/>
              <a:t>32</a:t>
            </a:fld>
            <a:endParaRPr lang="en-GB" dirty="0"/>
          </a:p>
        </p:txBody>
      </p:sp>
    </p:spTree>
    <p:extLst>
      <p:ext uri="{BB962C8B-B14F-4D97-AF65-F5344CB8AC3E}">
        <p14:creationId xmlns:p14="http://schemas.microsoft.com/office/powerpoint/2010/main" val="11132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323528" y="123477"/>
            <a:ext cx="8070181" cy="425399"/>
          </a:xfrm>
          <a:solidFill>
            <a:schemeClr val="bg2">
              <a:lumMod val="20000"/>
              <a:lumOff val="80000"/>
            </a:schemeClr>
          </a:solidFill>
        </p:spPr>
        <p:txBody>
          <a:bodyPr>
            <a:noAutofit/>
          </a:bodyPr>
          <a:lstStyle/>
          <a:p>
            <a:pPr algn="ctr"/>
            <a:r>
              <a:rPr lang="en-ZA" altLang="en-US" sz="2000" dirty="0">
                <a:latin typeface="+mn-lt"/>
              </a:rPr>
              <a:t> 			</a:t>
            </a:r>
            <a:br>
              <a:rPr lang="en-ZA" altLang="en-US" sz="2000" dirty="0">
                <a:latin typeface="+mn-lt"/>
              </a:rPr>
            </a:br>
            <a:r>
              <a:rPr lang="en-ZA" altLang="en-US" sz="2000" dirty="0">
                <a:latin typeface="+mn-lt"/>
              </a:rPr>
              <a:t> </a:t>
            </a:r>
            <a:r>
              <a:rPr lang="en-US" altLang="en-US" sz="2000" dirty="0">
                <a:latin typeface="+mn-lt"/>
              </a:rPr>
              <a:t>LEGISLATIVE AND OTHER MANDATES</a:t>
            </a:r>
            <a:br>
              <a:rPr lang="en-US" sz="2000" dirty="0">
                <a:latin typeface="+mn-lt"/>
              </a:rPr>
            </a:br>
            <a:endParaRPr lang="en-ZA" altLang="en-US" sz="2000" b="1" dirty="0">
              <a:solidFill>
                <a:srgbClr val="00B050"/>
              </a:solidFill>
              <a:latin typeface="+mn-lt"/>
            </a:endParaRPr>
          </a:p>
        </p:txBody>
      </p:sp>
      <p:sp>
        <p:nvSpPr>
          <p:cNvPr id="2" name="Content Placeholder 1"/>
          <p:cNvSpPr>
            <a:spLocks noGrp="1"/>
          </p:cNvSpPr>
          <p:nvPr>
            <p:ph idx="1"/>
          </p:nvPr>
        </p:nvSpPr>
        <p:spPr>
          <a:xfrm>
            <a:off x="251520" y="483518"/>
            <a:ext cx="7931224" cy="4111105"/>
          </a:xfrm>
        </p:spPr>
        <p:txBody>
          <a:bodyPr>
            <a:normAutofit fontScale="85000" lnSpcReduction="20000"/>
          </a:bodyPr>
          <a:lstStyle/>
          <a:p>
            <a:pPr algn="just">
              <a:lnSpc>
                <a:spcPct val="115000"/>
              </a:lnSpc>
            </a:pPr>
            <a:endParaRPr lang="en-US" sz="1900" dirty="0">
              <a:latin typeface="+mj-lt"/>
            </a:endParaRPr>
          </a:p>
          <a:p>
            <a:pPr algn="just">
              <a:lnSpc>
                <a:spcPct val="115000"/>
              </a:lnSpc>
            </a:pPr>
            <a:r>
              <a:rPr lang="en-US" sz="1900" b="1" dirty="0">
                <a:solidFill>
                  <a:schemeClr val="tx1"/>
                </a:solidFill>
                <a:cs typeface="Arial" panose="020B0604020202020204" pitchFamily="34" charset="0"/>
              </a:rPr>
              <a:t>LEGISLATIVE MANDATE</a:t>
            </a:r>
            <a:endParaRPr lang="en-US" sz="1900" b="1" dirty="0">
              <a:solidFill>
                <a:schemeClr val="tx1"/>
              </a:solidFill>
              <a:ea typeface="Times New Roman" panose="02020603050405020304" pitchFamily="18" charset="0"/>
              <a:cs typeface="Arial" panose="020B0604020202020204" pitchFamily="34" charset="0"/>
            </a:endParaRPr>
          </a:p>
          <a:p>
            <a:pPr algn="just">
              <a:lnSpc>
                <a:spcPct val="115000"/>
              </a:lnSpc>
              <a:spcAft>
                <a:spcPts val="0"/>
              </a:spcAft>
            </a:pPr>
            <a:endParaRPr lang="en-US" sz="1900" dirty="0">
              <a:solidFill>
                <a:schemeClr val="tx1"/>
              </a:solidFill>
              <a:ea typeface="Times New Roman" panose="02020603050405020304" pitchFamily="18" charset="0"/>
              <a:cs typeface="Arial" panose="020B0604020202020204" pitchFamily="34" charset="0"/>
            </a:endParaRPr>
          </a:p>
          <a:p>
            <a:pPr algn="just">
              <a:lnSpc>
                <a:spcPct val="115000"/>
              </a:lnSpc>
              <a:spcAft>
                <a:spcPts val="0"/>
              </a:spcAft>
            </a:pPr>
            <a:r>
              <a:rPr lang="en-US" sz="1900" dirty="0">
                <a:solidFill>
                  <a:schemeClr val="tx1"/>
                </a:solidFill>
                <a:ea typeface="Times New Roman" panose="02020603050405020304" pitchFamily="18" charset="0"/>
                <a:cs typeface="Arial" panose="020B0604020202020204" pitchFamily="34" charset="0"/>
              </a:rPr>
              <a:t>The CRLR is an autonomous institution established by the Restitution of Land Rights Act, 1994 (Act No 22 of 1994) to solicit land claims, investigate them and attempt to resolve them through negotiation and mediation. </a:t>
            </a:r>
            <a:endParaRPr lang="en-ZA" sz="1900" dirty="0">
              <a:solidFill>
                <a:schemeClr val="tx1"/>
              </a:solidFill>
              <a:ea typeface="Times New Roman" panose="02020603050405020304" pitchFamily="18" charset="0"/>
              <a:cs typeface="Arial" panose="020B0604020202020204" pitchFamily="34" charset="0"/>
            </a:endParaRPr>
          </a:p>
          <a:p>
            <a:pPr algn="just">
              <a:lnSpc>
                <a:spcPct val="115000"/>
              </a:lnSpc>
              <a:spcAft>
                <a:spcPts val="0"/>
              </a:spcAft>
            </a:pPr>
            <a:endParaRPr lang="en-US" sz="1900" b="1" cap="small" spc="25" dirty="0">
              <a:solidFill>
                <a:schemeClr val="tx1"/>
              </a:solidFill>
              <a:ea typeface="Times New Roman" panose="02020603050405020304" pitchFamily="18" charset="0"/>
              <a:cs typeface="Arial" panose="020B0604020202020204" pitchFamily="34" charset="0"/>
            </a:endParaRPr>
          </a:p>
          <a:p>
            <a:pPr algn="just">
              <a:lnSpc>
                <a:spcPct val="115000"/>
              </a:lnSpc>
              <a:spcAft>
                <a:spcPts val="0"/>
              </a:spcAft>
            </a:pPr>
            <a:r>
              <a:rPr lang="x-none" sz="1900" b="1" cap="small" spc="25" dirty="0">
                <a:solidFill>
                  <a:schemeClr val="tx1"/>
                </a:solidFill>
                <a:ea typeface="Times New Roman" panose="02020603050405020304" pitchFamily="18" charset="0"/>
                <a:cs typeface="Arial" panose="020B0604020202020204" pitchFamily="34" charset="0"/>
              </a:rPr>
              <a:t>C</a:t>
            </a:r>
            <a:r>
              <a:rPr lang="en-US" sz="1900" b="1" cap="small" spc="25" dirty="0">
                <a:solidFill>
                  <a:schemeClr val="tx1"/>
                </a:solidFill>
                <a:ea typeface="Times New Roman" panose="02020603050405020304" pitchFamily="18" charset="0"/>
                <a:cs typeface="Arial" panose="020B0604020202020204" pitchFamily="34" charset="0"/>
              </a:rPr>
              <a:t>ONSTITUTIONAL </a:t>
            </a:r>
            <a:r>
              <a:rPr lang="x-none" sz="1900" b="1" cap="small" spc="25" dirty="0">
                <a:solidFill>
                  <a:schemeClr val="tx1"/>
                </a:solidFill>
                <a:ea typeface="Times New Roman" panose="02020603050405020304" pitchFamily="18" charset="0"/>
                <a:cs typeface="Arial" panose="020B0604020202020204" pitchFamily="34" charset="0"/>
              </a:rPr>
              <a:t> </a:t>
            </a:r>
            <a:r>
              <a:rPr lang="en-US" sz="1900" b="1" cap="small" spc="25" dirty="0">
                <a:solidFill>
                  <a:schemeClr val="tx1"/>
                </a:solidFill>
                <a:ea typeface="Times New Roman" panose="02020603050405020304" pitchFamily="18" charset="0"/>
                <a:cs typeface="Arial" panose="020B0604020202020204" pitchFamily="34" charset="0"/>
              </a:rPr>
              <a:t>MANDATES</a:t>
            </a:r>
          </a:p>
          <a:p>
            <a:pPr algn="just">
              <a:lnSpc>
                <a:spcPct val="115000"/>
              </a:lnSpc>
              <a:spcAft>
                <a:spcPts val="0"/>
              </a:spcAft>
            </a:pPr>
            <a:endParaRPr lang="en-US" sz="1900" b="1" cap="small" spc="25" dirty="0">
              <a:solidFill>
                <a:schemeClr val="tx1"/>
              </a:solidFill>
              <a:ea typeface="Times New Roman" panose="02020603050405020304" pitchFamily="18" charset="0"/>
              <a:cs typeface="Arial" panose="020B0604020202020204" pitchFamily="34" charset="0"/>
            </a:endParaRPr>
          </a:p>
          <a:p>
            <a:pPr algn="just">
              <a:lnSpc>
                <a:spcPct val="115000"/>
              </a:lnSpc>
              <a:spcAft>
                <a:spcPts val="0"/>
              </a:spcAft>
            </a:pPr>
            <a:r>
              <a:rPr lang="en-US" sz="1900" b="1" spc="25" dirty="0">
                <a:solidFill>
                  <a:schemeClr val="tx1"/>
                </a:solidFill>
                <a:cs typeface="Arial" panose="020B0604020202020204" pitchFamily="34" charset="0"/>
              </a:rPr>
              <a:t>Constitution of the Republic of South Africa, 1996 (Act No. 108 of 1996)</a:t>
            </a:r>
            <a:endParaRPr lang="en-ZA" sz="1900" b="1" spc="25" dirty="0">
              <a:solidFill>
                <a:schemeClr val="tx1"/>
              </a:solidFill>
              <a:cs typeface="Arial" panose="020B0604020202020204" pitchFamily="34" charset="0"/>
            </a:endParaRPr>
          </a:p>
          <a:p>
            <a:pPr algn="just">
              <a:lnSpc>
                <a:spcPct val="115000"/>
              </a:lnSpc>
              <a:spcAft>
                <a:spcPts val="0"/>
              </a:spcAft>
            </a:pPr>
            <a:r>
              <a:rPr lang="en-US" sz="1900" dirty="0">
                <a:solidFill>
                  <a:schemeClr val="tx1"/>
                </a:solidFill>
                <a:ea typeface="Times New Roman" panose="02020603050405020304" pitchFamily="18" charset="0"/>
                <a:cs typeface="Arial" panose="020B0604020202020204" pitchFamily="34" charset="0"/>
              </a:rPr>
              <a:t>The mandate for restitution of land rights is derived from section 25 (7) of the </a:t>
            </a:r>
            <a:r>
              <a:rPr lang="en-US" sz="1900" dirty="0">
                <a:solidFill>
                  <a:schemeClr val="tx1"/>
                </a:solidFill>
                <a:ea typeface="Calibri" panose="020F0502020204030204" pitchFamily="34" charset="0"/>
                <a:cs typeface="Arial" panose="020B0604020202020204" pitchFamily="34" charset="0"/>
              </a:rPr>
              <a:t>Constitution of the Republic of South Africa, 1996 (“the Constitution”)</a:t>
            </a:r>
            <a:r>
              <a:rPr lang="en-US" sz="1900" dirty="0">
                <a:solidFill>
                  <a:schemeClr val="tx1"/>
                </a:solidFill>
                <a:ea typeface="Times New Roman" panose="02020603050405020304" pitchFamily="18" charset="0"/>
                <a:cs typeface="Arial" panose="020B0604020202020204" pitchFamily="34" charset="0"/>
              </a:rPr>
              <a:t> which states that a “</a:t>
            </a:r>
            <a:r>
              <a:rPr lang="en-ZA" sz="1900" i="1" dirty="0">
                <a:solidFill>
                  <a:schemeClr val="tx1"/>
                </a:solidFill>
                <a:ea typeface="Times New Roman" panose="02020603050405020304" pitchFamily="18" charset="0"/>
                <a:cs typeface="Arial" panose="020B0604020202020204" pitchFamily="34" charset="0"/>
              </a:rPr>
              <a:t>person or community dispossessed of property after 19 June 1913 as a result of past racially discriminatory laws or practices is entitled, to the extent provided by an Act of Parliament, either to restitution of that property or to equitable redress</a:t>
            </a:r>
            <a:r>
              <a:rPr lang="en-US" sz="1900" dirty="0">
                <a:solidFill>
                  <a:schemeClr val="tx1"/>
                </a:solidFill>
                <a:ea typeface="Times New Roman" panose="02020603050405020304" pitchFamily="18" charset="0"/>
                <a:cs typeface="Arial" panose="020B0604020202020204" pitchFamily="34" charset="0"/>
              </a:rPr>
              <a:t>”. </a:t>
            </a:r>
            <a:endParaRPr lang="en-ZA" sz="1900" dirty="0">
              <a:solidFill>
                <a:schemeClr val="tx1"/>
              </a:solidFill>
              <a:ea typeface="Times New Roman" panose="02020603050405020304" pitchFamily="18" charset="0"/>
              <a:cs typeface="Arial" panose="020B0604020202020204" pitchFamily="34" charset="0"/>
            </a:endParaRPr>
          </a:p>
          <a:p>
            <a:pPr>
              <a:defRPr/>
            </a:pPr>
            <a:endParaRPr lang="en-US" altLang="en-US" sz="2000" dirty="0">
              <a:latin typeface="+mn-lt"/>
            </a:endParaRPr>
          </a:p>
        </p:txBody>
      </p:sp>
      <p:sp>
        <p:nvSpPr>
          <p:cNvPr id="5" name="Rectangle 4"/>
          <p:cNvSpPr/>
          <p:nvPr/>
        </p:nvSpPr>
        <p:spPr>
          <a:xfrm>
            <a:off x="323528" y="1203598"/>
            <a:ext cx="8023720" cy="954107"/>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
        <p:nvSpPr>
          <p:cNvPr id="3" name="Slide Number Placeholder 2">
            <a:extLst>
              <a:ext uri="{FF2B5EF4-FFF2-40B4-BE49-F238E27FC236}">
                <a16:creationId xmlns:a16="http://schemas.microsoft.com/office/drawing/2014/main" id="{FA80ED1A-1C75-4AD2-B309-536A98A625DE}"/>
              </a:ext>
            </a:extLst>
          </p:cNvPr>
          <p:cNvSpPr>
            <a:spLocks noGrp="1"/>
          </p:cNvSpPr>
          <p:nvPr>
            <p:ph type="sldNum" sz="quarter" idx="4"/>
          </p:nvPr>
        </p:nvSpPr>
        <p:spPr/>
        <p:txBody>
          <a:bodyPr/>
          <a:lstStyle/>
          <a:p>
            <a:fld id="{B968407B-6BC4-4060-AA7E-47814C7A9BBB}" type="slidenum">
              <a:rPr lang="en-GB" smtClean="0"/>
              <a:pPr/>
              <a:t>3</a:t>
            </a:fld>
            <a:endParaRPr lang="en-GB" dirty="0"/>
          </a:p>
        </p:txBody>
      </p:sp>
    </p:spTree>
    <p:extLst>
      <p:ext uri="{BB962C8B-B14F-4D97-AF65-F5344CB8AC3E}">
        <p14:creationId xmlns:p14="http://schemas.microsoft.com/office/powerpoint/2010/main" val="643342862"/>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323528" y="235597"/>
            <a:ext cx="8064896" cy="504056"/>
          </a:xfrm>
          <a:solidFill>
            <a:schemeClr val="bg2">
              <a:lumMod val="20000"/>
              <a:lumOff val="80000"/>
            </a:schemeClr>
          </a:solidFill>
        </p:spPr>
        <p:txBody>
          <a:bodyPr>
            <a:normAutofit fontScale="90000"/>
          </a:bodyPr>
          <a:lstStyle/>
          <a:p>
            <a:pPr algn="ctr"/>
            <a:r>
              <a:rPr lang="en-ZA" altLang="en-US" sz="2000" dirty="0">
                <a:latin typeface="Candara" pitchFamily="34" charset="0"/>
              </a:rPr>
              <a:t> 			</a:t>
            </a:r>
            <a:br>
              <a:rPr lang="en-ZA" altLang="en-US" sz="2000" dirty="0">
                <a:latin typeface="Candara" pitchFamily="34" charset="0"/>
              </a:rPr>
            </a:br>
            <a:r>
              <a:rPr lang="en-ZA" altLang="en-US" sz="2000" dirty="0">
                <a:latin typeface="Candara" pitchFamily="34" charset="0"/>
              </a:rPr>
              <a:t> </a:t>
            </a:r>
            <a:r>
              <a:rPr lang="en-US" sz="2200" dirty="0"/>
              <a:t>Vision &amp; MISSION</a:t>
            </a:r>
            <a:br>
              <a:rPr lang="en-US" sz="2200" dirty="0"/>
            </a:br>
            <a:endParaRPr lang="en-ZA" altLang="en-US" sz="2200" b="1" dirty="0">
              <a:solidFill>
                <a:srgbClr val="00B050"/>
              </a:solidFill>
              <a:latin typeface="Candara" pitchFamily="34" charset="0"/>
            </a:endParaRPr>
          </a:p>
        </p:txBody>
      </p:sp>
      <p:sp>
        <p:nvSpPr>
          <p:cNvPr id="2" name="Content Placeholder 1"/>
          <p:cNvSpPr>
            <a:spLocks noGrp="1"/>
          </p:cNvSpPr>
          <p:nvPr>
            <p:ph idx="1"/>
          </p:nvPr>
        </p:nvSpPr>
        <p:spPr>
          <a:xfrm>
            <a:off x="251520" y="915566"/>
            <a:ext cx="7931224" cy="3679057"/>
          </a:xfrm>
        </p:spPr>
        <p:txBody>
          <a:bodyPr>
            <a:normAutofit/>
          </a:bodyPr>
          <a:lstStyle/>
          <a:p>
            <a:pPr>
              <a:defRPr/>
            </a:pPr>
            <a:r>
              <a:rPr lang="en-US" sz="1800" b="1" dirty="0">
                <a:solidFill>
                  <a:schemeClr val="tx1"/>
                </a:solidFill>
                <a:latin typeface="+mn-lt"/>
              </a:rPr>
              <a:t>Vision</a:t>
            </a:r>
          </a:p>
          <a:p>
            <a:pPr>
              <a:defRPr/>
            </a:pPr>
            <a:endParaRPr lang="en-US" sz="1800" b="1" dirty="0">
              <a:solidFill>
                <a:schemeClr val="tx1"/>
              </a:solidFill>
              <a:latin typeface="+mn-lt"/>
            </a:endParaRPr>
          </a:p>
          <a:p>
            <a:pPr marL="342900" indent="-342900" algn="just">
              <a:buFont typeface="Arial" panose="020B0604020202020204" pitchFamily="34" charset="0"/>
              <a:buChar char="•"/>
              <a:defRPr/>
            </a:pPr>
            <a:r>
              <a:rPr lang="en-US" sz="1800" dirty="0">
                <a:solidFill>
                  <a:schemeClr val="tx1"/>
                </a:solidFill>
                <a:latin typeface="+mn-lt"/>
              </a:rPr>
              <a:t>A Commission of excellence that ensures that effective, efficient and speedy redress is provided to victims of racially based land dispossessions.</a:t>
            </a:r>
          </a:p>
          <a:p>
            <a:pPr algn="just">
              <a:defRPr/>
            </a:pPr>
            <a:endParaRPr lang="en-US" sz="1800" dirty="0">
              <a:solidFill>
                <a:schemeClr val="tx1"/>
              </a:solidFill>
              <a:latin typeface="+mn-lt"/>
            </a:endParaRPr>
          </a:p>
          <a:p>
            <a:pPr>
              <a:defRPr/>
            </a:pPr>
            <a:r>
              <a:rPr lang="en-US" sz="1800" b="1" dirty="0">
                <a:solidFill>
                  <a:schemeClr val="tx1"/>
                </a:solidFill>
                <a:latin typeface="+mn-lt"/>
              </a:rPr>
              <a:t>Mission</a:t>
            </a:r>
          </a:p>
          <a:p>
            <a:pPr>
              <a:defRPr/>
            </a:pPr>
            <a:endParaRPr lang="en-US" sz="1800" b="1" dirty="0">
              <a:solidFill>
                <a:schemeClr val="tx1"/>
              </a:solidFill>
              <a:latin typeface="+mn-lt"/>
            </a:endParaRPr>
          </a:p>
          <a:p>
            <a:pPr marL="342900" indent="-342900" algn="just">
              <a:buFont typeface="Arial" panose="020B0604020202020204" pitchFamily="34" charset="0"/>
              <a:buChar char="•"/>
              <a:defRPr/>
            </a:pPr>
            <a:r>
              <a:rPr lang="en-US" altLang="en-US" sz="1800" dirty="0">
                <a:solidFill>
                  <a:schemeClr val="tx1"/>
                </a:solidFill>
                <a:latin typeface="+mn-lt"/>
              </a:rPr>
              <a:t>We exist to provide redress to victims of racially motivated</a:t>
            </a:r>
          </a:p>
          <a:p>
            <a:pPr algn="just">
              <a:defRPr/>
            </a:pPr>
            <a:r>
              <a:rPr lang="en-US" altLang="en-US" sz="1800" dirty="0">
                <a:solidFill>
                  <a:schemeClr val="tx1"/>
                </a:solidFill>
                <a:latin typeface="+mn-lt"/>
              </a:rPr>
              <a:t>     land dispossession, in line with the provisions of the Restitution of </a:t>
            </a:r>
          </a:p>
          <a:p>
            <a:pPr algn="just">
              <a:defRPr/>
            </a:pPr>
            <a:r>
              <a:rPr lang="en-US" altLang="en-US" sz="1800" dirty="0">
                <a:solidFill>
                  <a:schemeClr val="tx1"/>
                </a:solidFill>
                <a:latin typeface="+mn-lt"/>
              </a:rPr>
              <a:t>     Land Rights Act, 1994 (Act No 22 of 1994), as amended.</a:t>
            </a:r>
          </a:p>
        </p:txBody>
      </p:sp>
      <p:sp>
        <p:nvSpPr>
          <p:cNvPr id="5" name="Rectangle 4"/>
          <p:cNvSpPr/>
          <p:nvPr/>
        </p:nvSpPr>
        <p:spPr>
          <a:xfrm>
            <a:off x="514865" y="1131590"/>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
        <p:nvSpPr>
          <p:cNvPr id="3" name="Slide Number Placeholder 2">
            <a:extLst>
              <a:ext uri="{FF2B5EF4-FFF2-40B4-BE49-F238E27FC236}">
                <a16:creationId xmlns:a16="http://schemas.microsoft.com/office/drawing/2014/main" id="{4866565E-A1F1-4C62-9BF5-E79BEDD2C786}"/>
              </a:ext>
            </a:extLst>
          </p:cNvPr>
          <p:cNvSpPr>
            <a:spLocks noGrp="1"/>
          </p:cNvSpPr>
          <p:nvPr>
            <p:ph type="sldNum" sz="quarter" idx="4"/>
          </p:nvPr>
        </p:nvSpPr>
        <p:spPr/>
        <p:txBody>
          <a:bodyPr/>
          <a:lstStyle/>
          <a:p>
            <a:fld id="{B968407B-6BC4-4060-AA7E-47814C7A9BBB}" type="slidenum">
              <a:rPr lang="en-GB" smtClean="0"/>
              <a:pPr/>
              <a:t>4</a:t>
            </a:fld>
            <a:endParaRPr lang="en-GB" dirty="0"/>
          </a:p>
        </p:txBody>
      </p:sp>
    </p:spTree>
    <p:extLst>
      <p:ext uri="{BB962C8B-B14F-4D97-AF65-F5344CB8AC3E}">
        <p14:creationId xmlns:p14="http://schemas.microsoft.com/office/powerpoint/2010/main" val="3005297342"/>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267495"/>
            <a:ext cx="7931224" cy="504056"/>
          </a:xfrm>
          <a:solidFill>
            <a:schemeClr val="bg2">
              <a:lumMod val="20000"/>
              <a:lumOff val="80000"/>
            </a:schemeClr>
          </a:solidFill>
        </p:spPr>
        <p:txBody>
          <a:bodyPr>
            <a:normAutofit/>
          </a:bodyPr>
          <a:lstStyle/>
          <a:p>
            <a:pPr algn="ctr"/>
            <a:r>
              <a:rPr lang="en-ZA" altLang="en-US" sz="2000" dirty="0">
                <a:latin typeface="Candara" pitchFamily="34" charset="0"/>
              </a:rPr>
              <a:t> </a:t>
            </a:r>
            <a:r>
              <a:rPr lang="en-ZA" altLang="en-US" sz="2000" dirty="0">
                <a:cs typeface="Arial" panose="020B0604020202020204" pitchFamily="34" charset="0"/>
              </a:rPr>
              <a:t>PROGRAMME PURPOSE</a:t>
            </a:r>
            <a:endParaRPr lang="en-ZA" altLang="en-US" sz="2000" b="1" dirty="0">
              <a:solidFill>
                <a:srgbClr val="00B050"/>
              </a:solidFill>
              <a:cs typeface="Arial" panose="020B0604020202020204" pitchFamily="34" charset="0"/>
            </a:endParaRPr>
          </a:p>
        </p:txBody>
      </p:sp>
      <p:sp>
        <p:nvSpPr>
          <p:cNvPr id="2" name="Content Placeholder 1"/>
          <p:cNvSpPr>
            <a:spLocks noGrp="1"/>
          </p:cNvSpPr>
          <p:nvPr>
            <p:ph idx="1"/>
          </p:nvPr>
        </p:nvSpPr>
        <p:spPr>
          <a:xfrm>
            <a:off x="457200" y="915566"/>
            <a:ext cx="7931224" cy="3679057"/>
          </a:xfrm>
        </p:spPr>
        <p:txBody>
          <a:bodyPr>
            <a:normAutofit/>
          </a:bodyPr>
          <a:lstStyle/>
          <a:p>
            <a:pPr>
              <a:defRPr/>
            </a:pPr>
            <a:r>
              <a:rPr lang="en-US" sz="1800" dirty="0">
                <a:solidFill>
                  <a:schemeClr val="tx1"/>
                </a:solidFill>
              </a:rPr>
              <a:t>Programme Purpose</a:t>
            </a:r>
          </a:p>
          <a:p>
            <a:pPr>
              <a:defRPr/>
            </a:pPr>
            <a:endParaRPr lang="en-US" sz="1800" dirty="0">
              <a:solidFill>
                <a:schemeClr val="tx1"/>
              </a:solidFill>
            </a:endParaRPr>
          </a:p>
          <a:p>
            <a:pPr marL="342900" indent="-342900" algn="just">
              <a:buFont typeface="Arial" panose="020B0604020202020204" pitchFamily="34" charset="0"/>
              <a:buChar char="•"/>
              <a:defRPr/>
            </a:pPr>
            <a:r>
              <a:rPr lang="en-US" sz="1800" dirty="0">
                <a:solidFill>
                  <a:schemeClr val="tx1"/>
                </a:solidFill>
              </a:rPr>
              <a:t>The Restitution Programme exists to facilitate the settlement of claims and providing restitution or equitable redress to victims of racially motivated land dispossession, in line with the provisions of the Restitution of Land Rights Act, 1994 (Act No. 22 of 1994), as amended. </a:t>
            </a:r>
          </a:p>
          <a:p>
            <a:pPr algn="just">
              <a:defRPr/>
            </a:pPr>
            <a:endParaRPr lang="en-US" sz="1800" dirty="0">
              <a:solidFill>
                <a:schemeClr val="tx1"/>
              </a:solidFill>
            </a:endParaRPr>
          </a:p>
          <a:p>
            <a:pPr marL="342900" indent="-342900" algn="just">
              <a:buFont typeface="Arial" panose="020B0604020202020204" pitchFamily="34" charset="0"/>
              <a:buChar char="•"/>
              <a:defRPr/>
            </a:pPr>
            <a:r>
              <a:rPr lang="en-US" sz="1800" dirty="0">
                <a:solidFill>
                  <a:schemeClr val="tx1"/>
                </a:solidFill>
              </a:rPr>
              <a:t>We contribute to the Department of Agriculture, Land Reform and Rural Development’s (DALRRD) strategic goal: </a:t>
            </a:r>
            <a:r>
              <a:rPr lang="en-US" sz="1800" i="1" dirty="0">
                <a:solidFill>
                  <a:schemeClr val="tx1"/>
                </a:solidFill>
              </a:rPr>
              <a:t>“Equitable access to and sustainable use of land for development promoted”</a:t>
            </a:r>
          </a:p>
          <a:p>
            <a:pPr marL="457200" indent="-457200" algn="just">
              <a:buFont typeface="Arial" panose="020B0604020202020204" pitchFamily="34" charset="0"/>
              <a:buChar char="•"/>
              <a:defRPr/>
            </a:pPr>
            <a:endParaRPr lang="en-ZA" sz="2200" dirty="0">
              <a:latin typeface="Candara" panose="020E0502030303020204" pitchFamily="34" charset="0"/>
            </a:endParaRPr>
          </a:p>
        </p:txBody>
      </p:sp>
      <p:sp>
        <p:nvSpPr>
          <p:cNvPr id="5" name="Rectangle 4"/>
          <p:cNvSpPr/>
          <p:nvPr/>
        </p:nvSpPr>
        <p:spPr>
          <a:xfrm>
            <a:off x="539552" y="1131590"/>
            <a:ext cx="7848872" cy="954107"/>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altLang="en-US" sz="1800" b="1" i="0" u="none" strike="noStrike" kern="1200" cap="none" spc="0" normalizeH="0" baseline="0" noProof="0" dirty="0">
              <a:ln>
                <a:noFill/>
              </a:ln>
              <a:solidFill>
                <a:prstClr val="black"/>
              </a:solidFill>
              <a:effectLst/>
              <a:uLnTx/>
              <a:uFillTx/>
              <a:latin typeface="Candara" pitchFamily="34" charset="0"/>
              <a:ea typeface="+mn-ea"/>
              <a:cs typeface="+mn-cs"/>
            </a:endParaRPr>
          </a:p>
        </p:txBody>
      </p:sp>
      <p:sp>
        <p:nvSpPr>
          <p:cNvPr id="3" name="Slide Number Placeholder 2">
            <a:extLst>
              <a:ext uri="{FF2B5EF4-FFF2-40B4-BE49-F238E27FC236}">
                <a16:creationId xmlns:a16="http://schemas.microsoft.com/office/drawing/2014/main" id="{987984A7-C421-49FB-AE4F-A26F4F194BCD}"/>
              </a:ext>
            </a:extLst>
          </p:cNvPr>
          <p:cNvSpPr>
            <a:spLocks noGrp="1"/>
          </p:cNvSpPr>
          <p:nvPr>
            <p:ph type="sldNum" sz="quarter" idx="4"/>
          </p:nvPr>
        </p:nvSpPr>
        <p:spPr/>
        <p:txBody>
          <a:bodyPr/>
          <a:lstStyle/>
          <a:p>
            <a:fld id="{B968407B-6BC4-4060-AA7E-47814C7A9BBB}" type="slidenum">
              <a:rPr lang="en-GB" smtClean="0"/>
              <a:pPr/>
              <a:t>5</a:t>
            </a:fld>
            <a:endParaRPr lang="en-GB" dirty="0"/>
          </a:p>
        </p:txBody>
      </p:sp>
    </p:spTree>
    <p:extLst>
      <p:ext uri="{BB962C8B-B14F-4D97-AF65-F5344CB8AC3E}">
        <p14:creationId xmlns:p14="http://schemas.microsoft.com/office/powerpoint/2010/main" val="3126732829"/>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0998453-2F49-45B6-8644-C9B1739A1B93}"/>
              </a:ext>
            </a:extLst>
          </p:cNvPr>
          <p:cNvSpPr>
            <a:spLocks noGrp="1" noChangeArrowheads="1"/>
          </p:cNvSpPr>
          <p:nvPr>
            <p:ph type="title"/>
          </p:nvPr>
        </p:nvSpPr>
        <p:spPr>
          <a:xfrm>
            <a:off x="1115616" y="73819"/>
            <a:ext cx="7272808" cy="457200"/>
          </a:xfrm>
          <a:solidFill>
            <a:schemeClr val="bg2">
              <a:lumMod val="20000"/>
              <a:lumOff val="80000"/>
            </a:schemeClr>
          </a:solidFill>
        </p:spPr>
        <p:txBody>
          <a:bodyPr>
            <a:normAutofit/>
          </a:bodyPr>
          <a:lstStyle/>
          <a:p>
            <a:pPr algn="ctr" eaLnBrk="1" hangingPunct="1">
              <a:defRPr/>
            </a:pPr>
            <a:r>
              <a:rPr lang="en-US" sz="2000" dirty="0">
                <a:latin typeface="+mn-lt"/>
              </a:rPr>
              <a:t>RESTITUTION PROCESS</a:t>
            </a:r>
            <a:endParaRPr lang="en-GB" sz="2000" dirty="0">
              <a:latin typeface="+mn-lt"/>
            </a:endParaRPr>
          </a:p>
        </p:txBody>
      </p:sp>
      <p:sp>
        <p:nvSpPr>
          <p:cNvPr id="10243" name="Oval 8">
            <a:extLst>
              <a:ext uri="{FF2B5EF4-FFF2-40B4-BE49-F238E27FC236}">
                <a16:creationId xmlns:a16="http://schemas.microsoft.com/office/drawing/2014/main" id="{14767194-EA29-4D2B-A169-957C9DE8A129}"/>
              </a:ext>
            </a:extLst>
          </p:cNvPr>
          <p:cNvSpPr>
            <a:spLocks noChangeArrowheads="1"/>
          </p:cNvSpPr>
          <p:nvPr/>
        </p:nvSpPr>
        <p:spPr bwMode="auto">
          <a:xfrm>
            <a:off x="2312194" y="531019"/>
            <a:ext cx="1885950" cy="457200"/>
          </a:xfrm>
          <a:prstGeom prst="ellipse">
            <a:avLst/>
          </a:prstGeom>
          <a:no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a:rPr>
              <a:t>LODGEMENT</a:t>
            </a:r>
            <a:endParaRPr lang="en-GB" sz="1350" dirty="0">
              <a:solidFill>
                <a:prstClr val="black"/>
              </a:solidFill>
              <a:latin typeface="Arial"/>
            </a:endParaRPr>
          </a:p>
        </p:txBody>
      </p:sp>
      <p:sp>
        <p:nvSpPr>
          <p:cNvPr id="10244" name="Oval 12">
            <a:extLst>
              <a:ext uri="{FF2B5EF4-FFF2-40B4-BE49-F238E27FC236}">
                <a16:creationId xmlns:a16="http://schemas.microsoft.com/office/drawing/2014/main" id="{5701E54A-219A-4606-AB4D-F572EEB864B6}"/>
              </a:ext>
            </a:extLst>
          </p:cNvPr>
          <p:cNvSpPr>
            <a:spLocks noChangeArrowheads="1"/>
          </p:cNvSpPr>
          <p:nvPr/>
        </p:nvSpPr>
        <p:spPr bwMode="auto">
          <a:xfrm>
            <a:off x="2357438" y="1103710"/>
            <a:ext cx="1771650" cy="514350"/>
          </a:xfrm>
          <a:prstGeom prst="ellipse">
            <a:avLst/>
          </a:prstGeom>
          <a:no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a:rPr>
              <a:t>SCREENING</a:t>
            </a:r>
            <a:endParaRPr lang="en-GB" sz="1350" dirty="0">
              <a:solidFill>
                <a:prstClr val="black"/>
              </a:solidFill>
              <a:latin typeface="Arial"/>
            </a:endParaRPr>
          </a:p>
        </p:txBody>
      </p:sp>
      <p:sp>
        <p:nvSpPr>
          <p:cNvPr id="10245" name="Oval 17">
            <a:extLst>
              <a:ext uri="{FF2B5EF4-FFF2-40B4-BE49-F238E27FC236}">
                <a16:creationId xmlns:a16="http://schemas.microsoft.com/office/drawing/2014/main" id="{946D6861-9FCF-4E35-A2BD-F85702F3D6CF}"/>
              </a:ext>
            </a:extLst>
          </p:cNvPr>
          <p:cNvSpPr>
            <a:spLocks noChangeArrowheads="1"/>
          </p:cNvSpPr>
          <p:nvPr/>
        </p:nvSpPr>
        <p:spPr bwMode="auto">
          <a:xfrm>
            <a:off x="2262188" y="1740694"/>
            <a:ext cx="2000250" cy="457200"/>
          </a:xfrm>
          <a:prstGeom prst="ellipse">
            <a:avLst/>
          </a:prstGeom>
          <a:noFill/>
          <a:ln w="9525">
            <a:solidFill>
              <a:schemeClr val="tx1"/>
            </a:solidFill>
            <a:round/>
            <a:headEnd/>
            <a:tailEnd/>
          </a:ln>
        </p:spPr>
        <p:txBody>
          <a:bodyPr wrap="none" anchor="ctr"/>
          <a:lstStyle/>
          <a:p>
            <a:pPr algn="ctr" defTabSz="685800" fontAlgn="base">
              <a:spcBef>
                <a:spcPct val="0"/>
              </a:spcBef>
              <a:spcAft>
                <a:spcPct val="0"/>
              </a:spcAft>
              <a:defRPr/>
            </a:pPr>
            <a:endParaRPr lang="en-GB" sz="1350" dirty="0">
              <a:solidFill>
                <a:prstClr val="black"/>
              </a:solidFill>
              <a:latin typeface="Arial"/>
            </a:endParaRPr>
          </a:p>
        </p:txBody>
      </p:sp>
      <p:sp>
        <p:nvSpPr>
          <p:cNvPr id="10246" name="Oval 18">
            <a:extLst>
              <a:ext uri="{FF2B5EF4-FFF2-40B4-BE49-F238E27FC236}">
                <a16:creationId xmlns:a16="http://schemas.microsoft.com/office/drawing/2014/main" id="{0774B3D0-37C4-4091-8A76-18905EB0D86F}"/>
              </a:ext>
            </a:extLst>
          </p:cNvPr>
          <p:cNvSpPr>
            <a:spLocks noChangeArrowheads="1"/>
          </p:cNvSpPr>
          <p:nvPr/>
        </p:nvSpPr>
        <p:spPr bwMode="auto">
          <a:xfrm>
            <a:off x="2262188" y="2295526"/>
            <a:ext cx="2084785" cy="546497"/>
          </a:xfrm>
          <a:prstGeom prst="ellipse">
            <a:avLst/>
          </a:prstGeom>
          <a:no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charset="0"/>
              </a:rPr>
              <a:t>INVESTIGATION</a:t>
            </a:r>
            <a:endParaRPr lang="en-GB" sz="1350" dirty="0">
              <a:solidFill>
                <a:prstClr val="black"/>
              </a:solidFill>
              <a:latin typeface="Arial" charset="0"/>
            </a:endParaRPr>
          </a:p>
          <a:p>
            <a:pPr algn="ctr" defTabSz="685800" fontAlgn="base">
              <a:spcBef>
                <a:spcPct val="0"/>
              </a:spcBef>
              <a:spcAft>
                <a:spcPct val="0"/>
              </a:spcAft>
              <a:defRPr/>
            </a:pPr>
            <a:endParaRPr lang="en-GB" sz="1350" dirty="0">
              <a:solidFill>
                <a:prstClr val="black"/>
              </a:solidFill>
              <a:latin typeface="Arial"/>
            </a:endParaRPr>
          </a:p>
        </p:txBody>
      </p:sp>
      <p:sp>
        <p:nvSpPr>
          <p:cNvPr id="8199" name="Oval 19">
            <a:extLst>
              <a:ext uri="{FF2B5EF4-FFF2-40B4-BE49-F238E27FC236}">
                <a16:creationId xmlns:a16="http://schemas.microsoft.com/office/drawing/2014/main" id="{741279DF-E01A-4571-AECC-C3BB6F1D443E}"/>
              </a:ext>
            </a:extLst>
          </p:cNvPr>
          <p:cNvSpPr>
            <a:spLocks noChangeArrowheads="1"/>
          </p:cNvSpPr>
          <p:nvPr/>
        </p:nvSpPr>
        <p:spPr bwMode="auto">
          <a:xfrm>
            <a:off x="2346722" y="2884885"/>
            <a:ext cx="2000250" cy="1075134"/>
          </a:xfrm>
          <a:prstGeom prst="ellipse">
            <a:avLst/>
          </a:prstGeom>
          <a:no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charset="0"/>
                <a:cs typeface="Arial" charset="0"/>
              </a:rPr>
              <a:t>NEGOTIATIONS</a:t>
            </a:r>
            <a:endParaRPr lang="en-GB" sz="1350" dirty="0">
              <a:solidFill>
                <a:prstClr val="black"/>
              </a:solidFill>
              <a:latin typeface="Arial" charset="0"/>
              <a:cs typeface="Arial" charset="0"/>
            </a:endParaRPr>
          </a:p>
          <a:p>
            <a:pPr marL="214313" indent="-214313" defTabSz="685800" fontAlgn="base">
              <a:spcBef>
                <a:spcPct val="0"/>
              </a:spcBef>
              <a:spcAft>
                <a:spcPct val="0"/>
              </a:spcAft>
              <a:buFont typeface="Arial" pitchFamily="34" charset="0"/>
              <a:buChar char="•"/>
              <a:defRPr/>
            </a:pPr>
            <a:r>
              <a:rPr lang="en-GB" sz="1350" dirty="0">
                <a:solidFill>
                  <a:prstClr val="black"/>
                </a:solidFill>
                <a:latin typeface="Arial" charset="0"/>
                <a:cs typeface="Arial" charset="0"/>
              </a:rPr>
              <a:t>Verification</a:t>
            </a:r>
          </a:p>
          <a:p>
            <a:pPr marL="214313" indent="-214313" defTabSz="685800" fontAlgn="base">
              <a:spcBef>
                <a:spcPct val="0"/>
              </a:spcBef>
              <a:spcAft>
                <a:spcPct val="0"/>
              </a:spcAft>
              <a:buFont typeface="Arial" pitchFamily="34" charset="0"/>
              <a:buChar char="•"/>
              <a:defRPr/>
            </a:pPr>
            <a:r>
              <a:rPr lang="en-GB" sz="1350" dirty="0">
                <a:solidFill>
                  <a:prstClr val="black"/>
                </a:solidFill>
                <a:latin typeface="Arial" charset="0"/>
                <a:cs typeface="Arial" charset="0"/>
              </a:rPr>
              <a:t>Valuation</a:t>
            </a:r>
          </a:p>
          <a:p>
            <a:pPr marL="214313" indent="-214313" defTabSz="685800" fontAlgn="base">
              <a:spcBef>
                <a:spcPct val="0"/>
              </a:spcBef>
              <a:spcAft>
                <a:spcPct val="0"/>
              </a:spcAft>
              <a:buFont typeface="Arial" pitchFamily="34" charset="0"/>
              <a:buChar char="•"/>
              <a:defRPr/>
            </a:pPr>
            <a:r>
              <a:rPr lang="en-GB" sz="1350" dirty="0">
                <a:solidFill>
                  <a:prstClr val="black"/>
                </a:solidFill>
                <a:latin typeface="Arial" charset="0"/>
                <a:cs typeface="Arial" charset="0"/>
              </a:rPr>
              <a:t>Legal Entity</a:t>
            </a:r>
            <a:endParaRPr lang="en-US" sz="1350" dirty="0">
              <a:solidFill>
                <a:prstClr val="black"/>
              </a:solidFill>
              <a:latin typeface="Arial" charset="0"/>
              <a:cs typeface="Arial" charset="0"/>
            </a:endParaRPr>
          </a:p>
        </p:txBody>
      </p:sp>
      <p:sp>
        <p:nvSpPr>
          <p:cNvPr id="17416" name="Line 21">
            <a:extLst>
              <a:ext uri="{FF2B5EF4-FFF2-40B4-BE49-F238E27FC236}">
                <a16:creationId xmlns:a16="http://schemas.microsoft.com/office/drawing/2014/main" id="{7E48CA94-7072-4D7E-910D-8F0077B0FEC3}"/>
              </a:ext>
            </a:extLst>
          </p:cNvPr>
          <p:cNvSpPr>
            <a:spLocks noChangeShapeType="1"/>
          </p:cNvSpPr>
          <p:nvPr/>
        </p:nvSpPr>
        <p:spPr bwMode="auto">
          <a:xfrm>
            <a:off x="3283744" y="988219"/>
            <a:ext cx="0" cy="1154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17" name="Line 22">
            <a:extLst>
              <a:ext uri="{FF2B5EF4-FFF2-40B4-BE49-F238E27FC236}">
                <a16:creationId xmlns:a16="http://schemas.microsoft.com/office/drawing/2014/main" id="{CCC00F87-4C10-4985-92CB-5B558354EA8D}"/>
              </a:ext>
            </a:extLst>
          </p:cNvPr>
          <p:cNvSpPr>
            <a:spLocks noChangeShapeType="1"/>
          </p:cNvSpPr>
          <p:nvPr/>
        </p:nvSpPr>
        <p:spPr bwMode="auto">
          <a:xfrm>
            <a:off x="3283744" y="1610916"/>
            <a:ext cx="0" cy="1416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18" name="Line 23">
            <a:extLst>
              <a:ext uri="{FF2B5EF4-FFF2-40B4-BE49-F238E27FC236}">
                <a16:creationId xmlns:a16="http://schemas.microsoft.com/office/drawing/2014/main" id="{C865C7BF-FA3E-4466-BF5E-5668E16672E1}"/>
              </a:ext>
            </a:extLst>
          </p:cNvPr>
          <p:cNvSpPr>
            <a:spLocks noChangeShapeType="1"/>
          </p:cNvSpPr>
          <p:nvPr/>
        </p:nvSpPr>
        <p:spPr bwMode="auto">
          <a:xfrm>
            <a:off x="3283744" y="2212181"/>
            <a:ext cx="0" cy="1202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19" name="Line 24">
            <a:extLst>
              <a:ext uri="{FF2B5EF4-FFF2-40B4-BE49-F238E27FC236}">
                <a16:creationId xmlns:a16="http://schemas.microsoft.com/office/drawing/2014/main" id="{D23A781E-6F60-4F9F-AE59-2A806171A698}"/>
              </a:ext>
            </a:extLst>
          </p:cNvPr>
          <p:cNvSpPr>
            <a:spLocks noChangeShapeType="1"/>
          </p:cNvSpPr>
          <p:nvPr/>
        </p:nvSpPr>
        <p:spPr bwMode="auto">
          <a:xfrm>
            <a:off x="3301604" y="2799160"/>
            <a:ext cx="0" cy="85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0" name="Line 25">
            <a:extLst>
              <a:ext uri="{FF2B5EF4-FFF2-40B4-BE49-F238E27FC236}">
                <a16:creationId xmlns:a16="http://schemas.microsoft.com/office/drawing/2014/main" id="{9193EFC4-3BF5-43C1-9A98-754ADC1D7713}"/>
              </a:ext>
            </a:extLst>
          </p:cNvPr>
          <p:cNvSpPr>
            <a:spLocks noChangeShapeType="1"/>
          </p:cNvSpPr>
          <p:nvPr/>
        </p:nvSpPr>
        <p:spPr bwMode="auto">
          <a:xfrm>
            <a:off x="3283744" y="3992166"/>
            <a:ext cx="75010" cy="128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0254" name="Oval 26">
            <a:extLst>
              <a:ext uri="{FF2B5EF4-FFF2-40B4-BE49-F238E27FC236}">
                <a16:creationId xmlns:a16="http://schemas.microsoft.com/office/drawing/2014/main" id="{ECE8C3BD-7968-40F1-8BB9-DA62A90FB3CA}"/>
              </a:ext>
            </a:extLst>
          </p:cNvPr>
          <p:cNvSpPr>
            <a:spLocks noChangeArrowheads="1"/>
          </p:cNvSpPr>
          <p:nvPr/>
        </p:nvSpPr>
        <p:spPr bwMode="auto">
          <a:xfrm>
            <a:off x="5103019" y="1213247"/>
            <a:ext cx="2057400" cy="457200"/>
          </a:xfrm>
          <a:prstGeom prst="ellipse">
            <a:avLst/>
          </a:prstGeom>
          <a:solidFill>
            <a:srgbClr val="FFFF00"/>
          </a:solid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a:rPr>
              <a:t>NON-COMPLIANT</a:t>
            </a:r>
            <a:endParaRPr lang="en-GB" sz="1350" dirty="0">
              <a:solidFill>
                <a:prstClr val="black"/>
              </a:solidFill>
              <a:latin typeface="Arial"/>
            </a:endParaRPr>
          </a:p>
        </p:txBody>
      </p:sp>
      <p:sp>
        <p:nvSpPr>
          <p:cNvPr id="17422" name="Line 27">
            <a:extLst>
              <a:ext uri="{FF2B5EF4-FFF2-40B4-BE49-F238E27FC236}">
                <a16:creationId xmlns:a16="http://schemas.microsoft.com/office/drawing/2014/main" id="{FE1CC8CC-0C89-4BCC-892F-F93389C810A5}"/>
              </a:ext>
            </a:extLst>
          </p:cNvPr>
          <p:cNvSpPr>
            <a:spLocks noChangeShapeType="1"/>
          </p:cNvSpPr>
          <p:nvPr/>
        </p:nvSpPr>
        <p:spPr bwMode="auto">
          <a:xfrm>
            <a:off x="4346972" y="1483519"/>
            <a:ext cx="628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0256" name="Oval 28">
            <a:extLst>
              <a:ext uri="{FF2B5EF4-FFF2-40B4-BE49-F238E27FC236}">
                <a16:creationId xmlns:a16="http://schemas.microsoft.com/office/drawing/2014/main" id="{448F150F-DE87-4D71-A5D5-5CAE5190E6B2}"/>
              </a:ext>
            </a:extLst>
          </p:cNvPr>
          <p:cNvSpPr>
            <a:spLocks noChangeArrowheads="1"/>
          </p:cNvSpPr>
          <p:nvPr/>
        </p:nvSpPr>
        <p:spPr bwMode="auto">
          <a:xfrm>
            <a:off x="5112544" y="2463404"/>
            <a:ext cx="2171700" cy="1325165"/>
          </a:xfrm>
          <a:prstGeom prst="ellipse">
            <a:avLst/>
          </a:prstGeom>
          <a:solidFill>
            <a:srgbClr val="92D050"/>
          </a:solidFill>
          <a:ln w="9525">
            <a:solidFill>
              <a:schemeClr val="tx1"/>
            </a:solidFill>
            <a:round/>
            <a:headEnd/>
            <a:tailEnd/>
          </a:ln>
        </p:spPr>
        <p:txBody>
          <a:bodyPr wrap="none" anchor="ctr"/>
          <a:lstStyle/>
          <a:p>
            <a:pPr algn="ctr" defTabSz="685800" fontAlgn="base">
              <a:spcBef>
                <a:spcPct val="0"/>
              </a:spcBef>
              <a:spcAft>
                <a:spcPct val="0"/>
              </a:spcAft>
              <a:defRPr/>
            </a:pPr>
            <a:r>
              <a:rPr lang="en-US" sz="1350" dirty="0">
                <a:solidFill>
                  <a:prstClr val="black"/>
                </a:solidFill>
                <a:latin typeface="Arial"/>
              </a:rPr>
              <a:t>COURT REFERRAL / </a:t>
            </a:r>
          </a:p>
          <a:p>
            <a:pPr algn="ctr" defTabSz="685800" fontAlgn="base">
              <a:spcBef>
                <a:spcPct val="0"/>
              </a:spcBef>
              <a:spcAft>
                <a:spcPct val="0"/>
              </a:spcAft>
              <a:defRPr/>
            </a:pPr>
            <a:r>
              <a:rPr lang="en-US" sz="1350" dirty="0">
                <a:solidFill>
                  <a:prstClr val="black"/>
                </a:solidFill>
                <a:latin typeface="Arial"/>
              </a:rPr>
              <a:t>EXPROPRIATION</a:t>
            </a:r>
            <a:endParaRPr lang="en-GB" sz="1350" dirty="0">
              <a:solidFill>
                <a:prstClr val="black"/>
              </a:solidFill>
              <a:latin typeface="Arial"/>
            </a:endParaRPr>
          </a:p>
        </p:txBody>
      </p:sp>
      <p:sp>
        <p:nvSpPr>
          <p:cNvPr id="17424" name="Line 29">
            <a:extLst>
              <a:ext uri="{FF2B5EF4-FFF2-40B4-BE49-F238E27FC236}">
                <a16:creationId xmlns:a16="http://schemas.microsoft.com/office/drawing/2014/main" id="{10D8EDF5-7E57-43DE-ADE4-67538939BD43}"/>
              </a:ext>
            </a:extLst>
          </p:cNvPr>
          <p:cNvSpPr>
            <a:spLocks noChangeShapeType="1"/>
          </p:cNvSpPr>
          <p:nvPr/>
        </p:nvSpPr>
        <p:spPr bwMode="auto">
          <a:xfrm>
            <a:off x="4346972" y="3292079"/>
            <a:ext cx="7703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5" name="Line 30">
            <a:extLst>
              <a:ext uri="{FF2B5EF4-FFF2-40B4-BE49-F238E27FC236}">
                <a16:creationId xmlns:a16="http://schemas.microsoft.com/office/drawing/2014/main" id="{C3FEA8C6-C17F-4183-B821-E15A74E13ACE}"/>
              </a:ext>
            </a:extLst>
          </p:cNvPr>
          <p:cNvSpPr>
            <a:spLocks noChangeShapeType="1"/>
          </p:cNvSpPr>
          <p:nvPr/>
        </p:nvSpPr>
        <p:spPr bwMode="auto">
          <a:xfrm flipH="1" flipV="1">
            <a:off x="6020991" y="1752600"/>
            <a:ext cx="9525" cy="657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6" name="Line 31">
            <a:extLst>
              <a:ext uri="{FF2B5EF4-FFF2-40B4-BE49-F238E27FC236}">
                <a16:creationId xmlns:a16="http://schemas.microsoft.com/office/drawing/2014/main" id="{9DDFC5E9-DA57-407F-9E01-AAD20924C315}"/>
              </a:ext>
            </a:extLst>
          </p:cNvPr>
          <p:cNvSpPr>
            <a:spLocks noChangeShapeType="1"/>
          </p:cNvSpPr>
          <p:nvPr/>
        </p:nvSpPr>
        <p:spPr bwMode="auto">
          <a:xfrm>
            <a:off x="6084094" y="3788569"/>
            <a:ext cx="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7" name="Line 32">
            <a:extLst>
              <a:ext uri="{FF2B5EF4-FFF2-40B4-BE49-F238E27FC236}">
                <a16:creationId xmlns:a16="http://schemas.microsoft.com/office/drawing/2014/main" id="{4CE7B690-8DE5-4519-87D8-EE4B375AC78D}"/>
              </a:ext>
            </a:extLst>
          </p:cNvPr>
          <p:cNvSpPr>
            <a:spLocks noChangeShapeType="1"/>
          </p:cNvSpPr>
          <p:nvPr/>
        </p:nvSpPr>
        <p:spPr bwMode="auto">
          <a:xfrm flipH="1">
            <a:off x="4255294" y="4131469"/>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8" name="Line 34">
            <a:extLst>
              <a:ext uri="{FF2B5EF4-FFF2-40B4-BE49-F238E27FC236}">
                <a16:creationId xmlns:a16="http://schemas.microsoft.com/office/drawing/2014/main" id="{BD8D5499-05F4-4EEA-8393-74217E84D00A}"/>
              </a:ext>
            </a:extLst>
          </p:cNvPr>
          <p:cNvSpPr>
            <a:spLocks noChangeShapeType="1"/>
          </p:cNvSpPr>
          <p:nvPr/>
        </p:nvSpPr>
        <p:spPr bwMode="auto">
          <a:xfrm flipV="1">
            <a:off x="4226719" y="1610916"/>
            <a:ext cx="1088231" cy="388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17429" name="Line 37">
            <a:extLst>
              <a:ext uri="{FF2B5EF4-FFF2-40B4-BE49-F238E27FC236}">
                <a16:creationId xmlns:a16="http://schemas.microsoft.com/office/drawing/2014/main" id="{E36FB494-B2E0-498E-AD8F-8CD2EA49F9CF}"/>
              </a:ext>
            </a:extLst>
          </p:cNvPr>
          <p:cNvSpPr>
            <a:spLocks noChangeShapeType="1"/>
          </p:cNvSpPr>
          <p:nvPr/>
        </p:nvSpPr>
        <p:spPr bwMode="auto">
          <a:xfrm>
            <a:off x="4031457" y="4443413"/>
            <a:ext cx="97631" cy="1440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defTabSz="685800" eaLnBrk="0" fontAlgn="base" hangingPunct="0">
              <a:spcBef>
                <a:spcPct val="0"/>
              </a:spcBef>
              <a:spcAft>
                <a:spcPct val="0"/>
              </a:spcAft>
            </a:pPr>
            <a:endParaRPr lang="en-ZA" sz="1350" dirty="0">
              <a:solidFill>
                <a:prstClr val="black"/>
              </a:solidFill>
              <a:latin typeface="Arial" panose="020B0604020202020204" pitchFamily="34" charset="0"/>
            </a:endParaRPr>
          </a:p>
        </p:txBody>
      </p:sp>
      <p:sp>
        <p:nvSpPr>
          <p:cNvPr id="2" name="Right Arrow 1">
            <a:extLst>
              <a:ext uri="{FF2B5EF4-FFF2-40B4-BE49-F238E27FC236}">
                <a16:creationId xmlns:a16="http://schemas.microsoft.com/office/drawing/2014/main" id="{39CFF00E-0773-4AE4-9576-F5E975E55501}"/>
              </a:ext>
            </a:extLst>
          </p:cNvPr>
          <p:cNvSpPr/>
          <p:nvPr/>
        </p:nvSpPr>
        <p:spPr>
          <a:xfrm>
            <a:off x="1171501" y="566142"/>
            <a:ext cx="1025127" cy="417910"/>
          </a:xfrm>
          <a:prstGeom prst="rightArrow">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685800" fontAlgn="base">
              <a:spcBef>
                <a:spcPct val="0"/>
              </a:spcBef>
              <a:spcAft>
                <a:spcPct val="0"/>
              </a:spcAft>
              <a:defRPr/>
            </a:pPr>
            <a:r>
              <a:rPr lang="en-ZA" sz="1050" dirty="0">
                <a:solidFill>
                  <a:srgbClr val="7F7F7F"/>
                </a:solidFill>
                <a:latin typeface="Arial"/>
              </a:rPr>
              <a:t>PHASE 1</a:t>
            </a:r>
            <a:endParaRPr lang="en-ZA" sz="1350" dirty="0">
              <a:solidFill>
                <a:srgbClr val="7F7F7F"/>
              </a:solidFill>
              <a:latin typeface="Arial"/>
            </a:endParaRPr>
          </a:p>
        </p:txBody>
      </p:sp>
      <p:sp>
        <p:nvSpPr>
          <p:cNvPr id="17431" name="Rectangle 3">
            <a:extLst>
              <a:ext uri="{FF2B5EF4-FFF2-40B4-BE49-F238E27FC236}">
                <a16:creationId xmlns:a16="http://schemas.microsoft.com/office/drawing/2014/main" id="{A0CD2A6E-6E26-4E8F-8FF6-B27877AE98F5}"/>
              </a:ext>
            </a:extLst>
          </p:cNvPr>
          <p:cNvSpPr>
            <a:spLocks noChangeArrowheads="1"/>
          </p:cNvSpPr>
          <p:nvPr/>
        </p:nvSpPr>
        <p:spPr bwMode="auto">
          <a:xfrm>
            <a:off x="2686051" y="1804987"/>
            <a:ext cx="13454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1350" dirty="0">
                <a:solidFill>
                  <a:prstClr val="black"/>
                </a:solidFill>
              </a:rPr>
              <a:t>GAZETTING</a:t>
            </a:r>
            <a:endParaRPr lang="en-ZA" altLang="en-US" sz="1350" dirty="0">
              <a:solidFill>
                <a:prstClr val="black"/>
              </a:solidFill>
            </a:endParaRPr>
          </a:p>
        </p:txBody>
      </p:sp>
      <p:sp>
        <p:nvSpPr>
          <p:cNvPr id="5" name="Right Arrow 4">
            <a:extLst>
              <a:ext uri="{FF2B5EF4-FFF2-40B4-BE49-F238E27FC236}">
                <a16:creationId xmlns:a16="http://schemas.microsoft.com/office/drawing/2014/main" id="{A28151E1-2070-49B2-9F2C-443A8FE096FD}"/>
              </a:ext>
            </a:extLst>
          </p:cNvPr>
          <p:cNvSpPr/>
          <p:nvPr/>
        </p:nvSpPr>
        <p:spPr>
          <a:xfrm>
            <a:off x="1171501" y="1347788"/>
            <a:ext cx="100258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ZA" sz="1050" dirty="0">
                <a:solidFill>
                  <a:srgbClr val="7F7F7F"/>
                </a:solidFill>
                <a:latin typeface="Arial"/>
              </a:rPr>
              <a:t>PHASE</a:t>
            </a:r>
            <a:r>
              <a:rPr lang="en-ZA" sz="1350" dirty="0">
                <a:solidFill>
                  <a:srgbClr val="7F7F7F"/>
                </a:solidFill>
                <a:latin typeface="Arial"/>
              </a:rPr>
              <a:t> 2</a:t>
            </a:r>
          </a:p>
        </p:txBody>
      </p:sp>
      <p:sp>
        <p:nvSpPr>
          <p:cNvPr id="6" name="Left Brace 5">
            <a:extLst>
              <a:ext uri="{FF2B5EF4-FFF2-40B4-BE49-F238E27FC236}">
                <a16:creationId xmlns:a16="http://schemas.microsoft.com/office/drawing/2014/main" id="{F3750930-C156-4BAD-8E10-8671BBB34D10}"/>
              </a:ext>
            </a:extLst>
          </p:cNvPr>
          <p:cNvSpPr/>
          <p:nvPr/>
        </p:nvSpPr>
        <p:spPr>
          <a:xfrm>
            <a:off x="2150269" y="1271588"/>
            <a:ext cx="165497" cy="6858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685800" fontAlgn="base">
              <a:spcBef>
                <a:spcPct val="0"/>
              </a:spcBef>
              <a:spcAft>
                <a:spcPct val="0"/>
              </a:spcAft>
              <a:defRPr/>
            </a:pPr>
            <a:endParaRPr lang="en-ZA" sz="1350" dirty="0">
              <a:solidFill>
                <a:prstClr val="black"/>
              </a:solidFill>
              <a:latin typeface="Arial"/>
            </a:endParaRPr>
          </a:p>
        </p:txBody>
      </p:sp>
      <p:sp>
        <p:nvSpPr>
          <p:cNvPr id="7" name="Right Arrow 6">
            <a:extLst>
              <a:ext uri="{FF2B5EF4-FFF2-40B4-BE49-F238E27FC236}">
                <a16:creationId xmlns:a16="http://schemas.microsoft.com/office/drawing/2014/main" id="{AFFF6338-E4EA-4D7A-8C2D-571033BBDD91}"/>
              </a:ext>
            </a:extLst>
          </p:cNvPr>
          <p:cNvSpPr/>
          <p:nvPr/>
        </p:nvSpPr>
        <p:spPr>
          <a:xfrm>
            <a:off x="1171502" y="2276782"/>
            <a:ext cx="1066874" cy="539047"/>
          </a:xfrm>
          <a:prstGeom prst="rightArrow">
            <a:avLst>
              <a:gd name="adj1" fmla="val 50000"/>
              <a:gd name="adj2" fmla="val 795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ZA" sz="1050" dirty="0">
                <a:solidFill>
                  <a:srgbClr val="7F7F7F"/>
                </a:solidFill>
                <a:latin typeface="Arial"/>
              </a:rPr>
              <a:t>PHASE </a:t>
            </a:r>
            <a:r>
              <a:rPr lang="en-ZA" sz="1350" dirty="0">
                <a:solidFill>
                  <a:srgbClr val="7F7F7F"/>
                </a:solidFill>
                <a:latin typeface="Arial"/>
              </a:rPr>
              <a:t>3</a:t>
            </a:r>
          </a:p>
        </p:txBody>
      </p:sp>
      <p:sp>
        <p:nvSpPr>
          <p:cNvPr id="8" name="Right Arrow 7">
            <a:extLst>
              <a:ext uri="{FF2B5EF4-FFF2-40B4-BE49-F238E27FC236}">
                <a16:creationId xmlns:a16="http://schemas.microsoft.com/office/drawing/2014/main" id="{1F7748C3-E4B2-40CD-9501-1E94F96706D9}"/>
              </a:ext>
            </a:extLst>
          </p:cNvPr>
          <p:cNvSpPr/>
          <p:nvPr/>
        </p:nvSpPr>
        <p:spPr>
          <a:xfrm>
            <a:off x="1115616" y="3093551"/>
            <a:ext cx="1172385" cy="588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ZA" sz="1350" dirty="0">
                <a:solidFill>
                  <a:srgbClr val="7F7F7F"/>
                </a:solidFill>
                <a:latin typeface="Arial"/>
              </a:rPr>
              <a:t>PHASE 4</a:t>
            </a:r>
          </a:p>
        </p:txBody>
      </p:sp>
      <p:sp>
        <p:nvSpPr>
          <p:cNvPr id="9" name="Rounded Rectangle 8">
            <a:extLst>
              <a:ext uri="{FF2B5EF4-FFF2-40B4-BE49-F238E27FC236}">
                <a16:creationId xmlns:a16="http://schemas.microsoft.com/office/drawing/2014/main" id="{EBDF015E-3D83-41A1-B169-21F61F486E8B}"/>
              </a:ext>
            </a:extLst>
          </p:cNvPr>
          <p:cNvSpPr/>
          <p:nvPr/>
        </p:nvSpPr>
        <p:spPr>
          <a:xfrm>
            <a:off x="2345532" y="4120754"/>
            <a:ext cx="1821656" cy="522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ZA" sz="1350" b="1" dirty="0">
                <a:solidFill>
                  <a:prstClr val="black"/>
                </a:solidFill>
                <a:latin typeface="Arial"/>
              </a:rPr>
              <a:t>SETTLEMENT</a:t>
            </a:r>
            <a:r>
              <a:rPr lang="en-ZA" b="1" dirty="0">
                <a:solidFill>
                  <a:srgbClr val="FF0000"/>
                </a:solidFill>
                <a:latin typeface="Arial"/>
              </a:rPr>
              <a:t> </a:t>
            </a:r>
          </a:p>
        </p:txBody>
      </p:sp>
      <p:sp>
        <p:nvSpPr>
          <p:cNvPr id="10" name="Left-Right Arrow 9">
            <a:extLst>
              <a:ext uri="{FF2B5EF4-FFF2-40B4-BE49-F238E27FC236}">
                <a16:creationId xmlns:a16="http://schemas.microsoft.com/office/drawing/2014/main" id="{F36D9E8C-ACBD-4A3E-BBE7-6387E6424D8D}"/>
              </a:ext>
            </a:extLst>
          </p:cNvPr>
          <p:cNvSpPr/>
          <p:nvPr/>
        </p:nvSpPr>
        <p:spPr>
          <a:xfrm>
            <a:off x="4191000" y="4245769"/>
            <a:ext cx="912019" cy="3631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ZA" sz="1350" dirty="0">
              <a:solidFill>
                <a:srgbClr val="7F7F7F"/>
              </a:solidFill>
              <a:latin typeface="Arial"/>
            </a:endParaRPr>
          </a:p>
        </p:txBody>
      </p:sp>
      <p:sp>
        <p:nvSpPr>
          <p:cNvPr id="11" name="Flowchart: Punched Tape 10">
            <a:extLst>
              <a:ext uri="{FF2B5EF4-FFF2-40B4-BE49-F238E27FC236}">
                <a16:creationId xmlns:a16="http://schemas.microsoft.com/office/drawing/2014/main" id="{5F23D7CB-5E3A-4AA3-AF40-4000A41A3ED7}"/>
              </a:ext>
            </a:extLst>
          </p:cNvPr>
          <p:cNvSpPr/>
          <p:nvPr/>
        </p:nvSpPr>
        <p:spPr>
          <a:xfrm>
            <a:off x="5103019" y="4120753"/>
            <a:ext cx="1982389" cy="565547"/>
          </a:xfrm>
          <a:prstGeom prst="flowChartPunchedTap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ZA" sz="1200" b="1" dirty="0">
                <a:solidFill>
                  <a:prstClr val="black"/>
                </a:solidFill>
                <a:latin typeface="Arial"/>
              </a:rPr>
              <a:t>POST SETTLEMENT – DALRRD </a:t>
            </a:r>
          </a:p>
        </p:txBody>
      </p:sp>
      <p:sp>
        <p:nvSpPr>
          <p:cNvPr id="3" name="Slide Number Placeholder 2">
            <a:extLst>
              <a:ext uri="{FF2B5EF4-FFF2-40B4-BE49-F238E27FC236}">
                <a16:creationId xmlns:a16="http://schemas.microsoft.com/office/drawing/2014/main" id="{138FDF88-F326-4822-B1B3-9EFC71B08154}"/>
              </a:ext>
            </a:extLst>
          </p:cNvPr>
          <p:cNvSpPr>
            <a:spLocks noGrp="1"/>
          </p:cNvSpPr>
          <p:nvPr>
            <p:ph type="sldNum" sz="quarter" idx="10"/>
          </p:nvPr>
        </p:nvSpPr>
        <p:spPr/>
        <p:txBody>
          <a:bodyPr/>
          <a:lstStyle/>
          <a:p>
            <a:fld id="{A8E76376-9B89-41B5-8D59-998E6C7E3E4B}" type="slidenum">
              <a:rPr lang="en-GB" altLang="en-US" smtClean="0"/>
              <a:pPr/>
              <a:t>6</a:t>
            </a:fld>
            <a:endParaRPr lang="en-GB" altLang="en-US"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5556" y="2211710"/>
            <a:ext cx="7992888" cy="514350"/>
          </a:xfrm>
          <a:solidFill>
            <a:srgbClr val="00B050"/>
          </a:solidFill>
        </p:spPr>
        <p:txBody>
          <a:bodyPr>
            <a:normAutofit/>
          </a:bodyPr>
          <a:lstStyle/>
          <a:p>
            <a:pPr algn="ctr"/>
            <a:r>
              <a:rPr lang="en-ZA" altLang="en-US" sz="1800" dirty="0"/>
              <a:t>Terminology </a:t>
            </a:r>
            <a:endParaRPr lang="en-ZA" altLang="en-US" sz="1800" b="1" dirty="0">
              <a:solidFill>
                <a:srgbClr val="00B050"/>
              </a:solidFill>
            </a:endParaRPr>
          </a:p>
        </p:txBody>
      </p:sp>
      <p:sp>
        <p:nvSpPr>
          <p:cNvPr id="2" name="Slide Number Placeholder 1">
            <a:extLst>
              <a:ext uri="{FF2B5EF4-FFF2-40B4-BE49-F238E27FC236}">
                <a16:creationId xmlns:a16="http://schemas.microsoft.com/office/drawing/2014/main" id="{C8FB283C-B4B6-46A0-91E2-5E6E6FAA81A9}"/>
              </a:ext>
            </a:extLst>
          </p:cNvPr>
          <p:cNvSpPr>
            <a:spLocks noGrp="1"/>
          </p:cNvSpPr>
          <p:nvPr>
            <p:ph type="sldNum" sz="quarter" idx="4"/>
          </p:nvPr>
        </p:nvSpPr>
        <p:spPr/>
        <p:txBody>
          <a:bodyPr/>
          <a:lstStyle/>
          <a:p>
            <a:fld id="{B968407B-6BC4-4060-AA7E-47814C7A9BBB}" type="slidenum">
              <a:rPr lang="en-GB" smtClean="0"/>
              <a:pPr/>
              <a:t>7</a:t>
            </a:fld>
            <a:endParaRPr lang="en-GB" dirty="0"/>
          </a:p>
        </p:txBody>
      </p:sp>
    </p:spTree>
    <p:extLst>
      <p:ext uri="{BB962C8B-B14F-4D97-AF65-F5344CB8AC3E}">
        <p14:creationId xmlns:p14="http://schemas.microsoft.com/office/powerpoint/2010/main" val="60578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D82EC-64A3-4F93-A7E5-BFEBB94973A9}"/>
              </a:ext>
            </a:extLst>
          </p:cNvPr>
          <p:cNvSpPr>
            <a:spLocks noGrp="1"/>
          </p:cNvSpPr>
          <p:nvPr>
            <p:ph type="body" sz="quarter" idx="13"/>
          </p:nvPr>
        </p:nvSpPr>
        <p:spPr>
          <a:xfrm>
            <a:off x="467544" y="633526"/>
            <a:ext cx="8136904" cy="4026456"/>
          </a:xfrm>
        </p:spPr>
        <p:txBody>
          <a:bodyPr/>
          <a:lstStyle/>
          <a:p>
            <a:pPr algn="just" defTabSz="685800">
              <a:spcBef>
                <a:spcPct val="0"/>
              </a:spcBef>
            </a:pPr>
            <a:r>
              <a:rPr lang="en-ZA" sz="1800" b="1" dirty="0">
                <a:solidFill>
                  <a:schemeClr val="tx1"/>
                </a:solidFill>
                <a:cs typeface="Arial" panose="020B0604020202020204" pitchFamily="34" charset="0"/>
              </a:rPr>
              <a:t>Settled claim</a:t>
            </a:r>
            <a:endParaRPr lang="en-ZA" sz="1800" dirty="0">
              <a:solidFill>
                <a:schemeClr val="tx1"/>
              </a:solidFill>
              <a:cs typeface="Arial" panose="020B0604020202020204" pitchFamily="34" charset="0"/>
            </a:endParaRPr>
          </a:p>
          <a:p>
            <a:pPr algn="just" defTabSz="685800">
              <a:spcBef>
                <a:spcPct val="0"/>
              </a:spcBef>
            </a:pPr>
            <a:r>
              <a:rPr lang="en-ZA" sz="1800" dirty="0">
                <a:solidFill>
                  <a:schemeClr val="tx1"/>
                </a:solidFill>
                <a:cs typeface="Arial" panose="020B0604020202020204" pitchFamily="34" charset="0"/>
              </a:rPr>
              <a:t>Refers to a claim that has been approved as valid either through an agreement contemplated in section 42D of the Restitution Act or through an order of court in terms of section 42d(1)(a). </a:t>
            </a:r>
          </a:p>
          <a:p>
            <a:pPr algn="just" defTabSz="685800">
              <a:spcBef>
                <a:spcPct val="0"/>
              </a:spcBef>
            </a:pPr>
            <a:r>
              <a:rPr lang="en-ZA" sz="1800" b="1" dirty="0">
                <a:solidFill>
                  <a:schemeClr val="tx1"/>
                </a:solidFill>
                <a:cs typeface="Arial" panose="020B0604020202020204" pitchFamily="34" charset="0"/>
              </a:rPr>
              <a:t> </a:t>
            </a:r>
          </a:p>
          <a:p>
            <a:pPr algn="just" defTabSz="685800">
              <a:spcBef>
                <a:spcPct val="0"/>
              </a:spcBef>
            </a:pPr>
            <a:endParaRPr lang="en-ZA" sz="1800" dirty="0">
              <a:solidFill>
                <a:schemeClr val="tx1"/>
              </a:solidFill>
              <a:cs typeface="Arial" panose="020B0604020202020204" pitchFamily="34" charset="0"/>
            </a:endParaRPr>
          </a:p>
          <a:p>
            <a:pPr algn="just" defTabSz="685800">
              <a:spcBef>
                <a:spcPct val="0"/>
              </a:spcBef>
            </a:pPr>
            <a:r>
              <a:rPr lang="en-ZA" sz="1800" b="1" dirty="0">
                <a:solidFill>
                  <a:schemeClr val="tx1"/>
                </a:solidFill>
                <a:cs typeface="Arial" panose="020B0604020202020204" pitchFamily="34" charset="0"/>
              </a:rPr>
              <a:t>Finalised claim</a:t>
            </a:r>
            <a:endParaRPr lang="en-ZA" sz="1800" dirty="0">
              <a:solidFill>
                <a:schemeClr val="tx1"/>
              </a:solidFill>
              <a:cs typeface="Arial" panose="020B0604020202020204" pitchFamily="34" charset="0"/>
            </a:endParaRPr>
          </a:p>
          <a:p>
            <a:pPr algn="just" defTabSz="685800">
              <a:spcBef>
                <a:spcPct val="0"/>
              </a:spcBef>
            </a:pPr>
            <a:r>
              <a:rPr lang="en-ZA" sz="1800" dirty="0">
                <a:solidFill>
                  <a:schemeClr val="tx1"/>
                </a:solidFill>
                <a:cs typeface="Arial" panose="020B0604020202020204" pitchFamily="34" charset="0"/>
              </a:rPr>
              <a:t>Refers to a claim where the intended award approved through settlement by 42D or court order has been fully implemented. Land has been transferred or financial compensation has been paid in full in terms of section 42d(1)(b)-(f). This would have to include the full payment of grants that were allocated for the benefit of the claimants. </a:t>
            </a:r>
          </a:p>
          <a:p>
            <a:pPr algn="just" defTabSz="685800">
              <a:spcBef>
                <a:spcPct val="0"/>
              </a:spcBef>
            </a:pPr>
            <a:r>
              <a:rPr lang="en-US" sz="1600" dirty="0">
                <a:solidFill>
                  <a:srgbClr val="3C3C3B"/>
                </a:solidFill>
                <a:cs typeface="Arial" panose="020B0604020202020204" pitchFamily="34" charset="0"/>
              </a:rPr>
              <a:t> </a:t>
            </a:r>
            <a:endParaRPr lang="en-ZA" sz="1600" dirty="0">
              <a:solidFill>
                <a:srgbClr val="3C3C3B"/>
              </a:solidFill>
              <a:cs typeface="Arial" panose="020B0604020202020204" pitchFamily="34" charset="0"/>
            </a:endParaRPr>
          </a:p>
          <a:p>
            <a:pPr algn="just" defTabSz="685800">
              <a:spcBef>
                <a:spcPct val="0"/>
              </a:spcBef>
            </a:pPr>
            <a:r>
              <a:rPr lang="en-ZA" sz="1600" dirty="0">
                <a:solidFill>
                  <a:srgbClr val="3C3C3B"/>
                </a:solidFill>
                <a:cs typeface="Arial" panose="020B0604020202020204" pitchFamily="34" charset="0"/>
              </a:rPr>
              <a:t> </a:t>
            </a:r>
          </a:p>
        </p:txBody>
      </p:sp>
      <p:sp>
        <p:nvSpPr>
          <p:cNvPr id="5" name="Title 2">
            <a:extLst>
              <a:ext uri="{FF2B5EF4-FFF2-40B4-BE49-F238E27FC236}">
                <a16:creationId xmlns:a16="http://schemas.microsoft.com/office/drawing/2014/main" id="{58361669-7B5A-4171-9A0C-5F1BE179AF65}"/>
              </a:ext>
            </a:extLst>
          </p:cNvPr>
          <p:cNvSpPr>
            <a:spLocks noGrp="1"/>
          </p:cNvSpPr>
          <p:nvPr>
            <p:ph type="title"/>
          </p:nvPr>
        </p:nvSpPr>
        <p:spPr>
          <a:xfrm>
            <a:off x="323528" y="87313"/>
            <a:ext cx="7776864" cy="391152"/>
          </a:xfrm>
          <a:solidFill>
            <a:schemeClr val="bg2">
              <a:lumMod val="20000"/>
              <a:lumOff val="80000"/>
            </a:schemeClr>
          </a:solidFill>
        </p:spPr>
        <p:txBody>
          <a:bodyPr>
            <a:noAutofit/>
          </a:bodyPr>
          <a:lstStyle/>
          <a:p>
            <a:pPr algn="ctr"/>
            <a:r>
              <a:rPr lang="en-ZA" altLang="en-US" sz="2000" dirty="0"/>
              <a:t>Terminology </a:t>
            </a:r>
            <a:endParaRPr lang="en-ZA" altLang="en-US" sz="2000" b="1" dirty="0">
              <a:solidFill>
                <a:srgbClr val="00B050"/>
              </a:solidFill>
            </a:endParaRPr>
          </a:p>
        </p:txBody>
      </p:sp>
    </p:spTree>
    <p:extLst>
      <p:ext uri="{BB962C8B-B14F-4D97-AF65-F5344CB8AC3E}">
        <p14:creationId xmlns:p14="http://schemas.microsoft.com/office/powerpoint/2010/main" val="37676583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roQHyIzxEqsB0c69httrG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aJhwUQ5xypDp0WCGRd3p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opv9T6VTfgOwn1Unl5tQ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0ghZNvdnSJ.HkcWkjtd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goq6dxNlA4h7dV_pe6I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MpXMXHQUPKFt2E8E7Me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vc80riNpI8tn_v1Rd4z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9YPi1bMzWPBE9WXbyQks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36r0W2xF.4vSpK8eNJP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3qEqM2P5ZZmNc19bosb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GCinAHgkxcTXrcP3g0H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TiAG6XJI5m9OU8iae4lx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hdpHKtjvzf6HF7m.MhrF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e0y8FazwtqV7FUaj.nti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a_1Hucskg6CxrMjbG7d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zLopA6M4N9NfZnYK.6qt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YFQ9IQUlhomncc1Da5wX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DciWJr4rNMuh9bnDQxq8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lTwag4Op1phbyFMBfcFg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w9TnsA1j5AdjcTXMm5b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AiwkwT_QENZae.RknG0F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0fEt53qA_ydsWVoM2nZ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R29jWE5UXZZHguW2ssf1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gPMML9X3DoWQYxLgeq7d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nZI4usQB2qamzoD_HdH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Commission on Restitution of land rights">
      <a:dk1>
        <a:sysClr val="windowText" lastClr="000000"/>
      </a:dk1>
      <a:lt1>
        <a:srgbClr val="7F7F7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ustom 6">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2789</Words>
  <Application>Microsoft Office PowerPoint</Application>
  <PresentationFormat>On-screen Show (16:9)</PresentationFormat>
  <Paragraphs>367</Paragraphs>
  <Slides>33</Slides>
  <Notes>9</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44" baseType="lpstr">
      <vt:lpstr>Arial</vt:lpstr>
      <vt:lpstr>Arial Black</vt:lpstr>
      <vt:lpstr>Calibri</vt:lpstr>
      <vt:lpstr>Candara</vt:lpstr>
      <vt:lpstr>Wingdings</vt:lpstr>
      <vt:lpstr>Office Theme</vt:lpstr>
      <vt:lpstr>2_Office Theme</vt:lpstr>
      <vt:lpstr>3_Office Theme</vt:lpstr>
      <vt:lpstr>5_Office Theme</vt:lpstr>
      <vt:lpstr>1_Office Theme</vt:lpstr>
      <vt:lpstr>think-cell Slide</vt:lpstr>
      <vt:lpstr>     </vt:lpstr>
      <vt:lpstr>Part 1</vt:lpstr>
      <vt:lpstr>PREAMBLE: LAND REFORM MANDATE</vt:lpstr>
      <vt:lpstr>      LEGISLATIVE AND OTHER MANDATES </vt:lpstr>
      <vt:lpstr>      Vision &amp; MISSION </vt:lpstr>
      <vt:lpstr> PROGRAMME PURPOSE</vt:lpstr>
      <vt:lpstr>RESTITUTION PROCESS</vt:lpstr>
      <vt:lpstr>Terminology </vt:lpstr>
      <vt:lpstr>Terminology </vt:lpstr>
      <vt:lpstr>Terminology Cont…</vt:lpstr>
      <vt:lpstr>Terminology cont… </vt:lpstr>
      <vt:lpstr>Terminology cont… </vt:lpstr>
      <vt:lpstr>STATISTICAL INFORMATION </vt:lpstr>
      <vt:lpstr>CLAIMS LODGED AS AT 31 DECEMBER 1998</vt:lpstr>
      <vt:lpstr>The land use breakdown indicates majority of the claims are mixed use which links back to the complexity of the outstanding claims</vt:lpstr>
      <vt:lpstr>Part 2</vt:lpstr>
      <vt:lpstr>OUTSTANDING CLAIMS ON SAFCOL / KLF PLANTATIONS</vt:lpstr>
      <vt:lpstr>COMMERCIAL FORESTRY SECTOR MASTER PLAN 2020-2025: QUARTERLY REPORT </vt:lpstr>
      <vt:lpstr>COMMERCIAL FORESTRY SECTOR MASTER PLAN 2020-2025 : QUARTERLY REPORT </vt:lpstr>
      <vt:lpstr>COMMERCIAL FORESTRY SECTOR MASTER PLAN 2020-2025 : QUARTERLY REPORT </vt:lpstr>
      <vt:lpstr>Part 3</vt:lpstr>
      <vt:lpstr>The Kaapsehoop Community Land claim in Mpumalanga was selected as the pilot for the Forestry Sector</vt:lpstr>
      <vt:lpstr>Several site visits and engagements have been undertaken with the CPA, SAFCOL and other key stakeholders during the Forestry pilot</vt:lpstr>
      <vt:lpstr>The potential model to be used for Kaapsehoop is an inclusive business model/ SAFCOL’s Proactive Community Engagement model</vt:lpstr>
      <vt:lpstr>RICHTERSVELD</vt:lpstr>
      <vt:lpstr>BACKGROUND OF THE THREE CLAIMS</vt:lpstr>
      <vt:lpstr>ALEXKOR</vt:lpstr>
      <vt:lpstr>ALEXKOR</vt:lpstr>
      <vt:lpstr>ALEXKOR</vt:lpstr>
      <vt:lpstr>ALEXKOR</vt:lpstr>
      <vt:lpstr>ALEXKOR</vt:lpstr>
      <vt:lpstr>ALEXKOR</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Designer 2</dc:creator>
  <cp:lastModifiedBy>Ralph Ramogwana Sebifelo</cp:lastModifiedBy>
  <cp:revision>2782</cp:revision>
  <cp:lastPrinted>2020-02-28T13:16:19Z</cp:lastPrinted>
  <dcterms:created xsi:type="dcterms:W3CDTF">2016-03-17T15:10:28Z</dcterms:created>
  <dcterms:modified xsi:type="dcterms:W3CDTF">2022-05-31T07:20:44Z</dcterms:modified>
</cp:coreProperties>
</file>