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 id="2147483792" r:id="rId2"/>
  </p:sldMasterIdLst>
  <p:notesMasterIdLst>
    <p:notesMasterId r:id="rId24"/>
  </p:notesMasterIdLst>
  <p:sldIdLst>
    <p:sldId id="285" r:id="rId3"/>
    <p:sldId id="300" r:id="rId4"/>
    <p:sldId id="3493" r:id="rId5"/>
    <p:sldId id="3518" r:id="rId6"/>
    <p:sldId id="3517" r:id="rId7"/>
    <p:sldId id="1385" r:id="rId8"/>
    <p:sldId id="3515" r:id="rId9"/>
    <p:sldId id="3494" r:id="rId10"/>
    <p:sldId id="3495" r:id="rId11"/>
    <p:sldId id="3505" r:id="rId12"/>
    <p:sldId id="3507" r:id="rId13"/>
    <p:sldId id="3506" r:id="rId14"/>
    <p:sldId id="3514" r:id="rId15"/>
    <p:sldId id="3513" r:id="rId16"/>
    <p:sldId id="3512" r:id="rId17"/>
    <p:sldId id="3519" r:id="rId18"/>
    <p:sldId id="3511" r:id="rId19"/>
    <p:sldId id="3496" r:id="rId20"/>
    <p:sldId id="3516" r:id="rId21"/>
    <p:sldId id="3520" r:id="rId22"/>
    <p:sldId id="3492" r:id="rId23"/>
  </p:sldIdLst>
  <p:sldSz cx="9144000" cy="721836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27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a:srgbClr val="006600"/>
    <a:srgbClr val="D8A851"/>
    <a:srgbClr val="FFFFFF"/>
    <a:srgbClr val="4A7EBB"/>
    <a:srgbClr val="825B32"/>
    <a:srgbClr val="BB8F5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85487" autoAdjust="0"/>
  </p:normalViewPr>
  <p:slideViewPr>
    <p:cSldViewPr>
      <p:cViewPr varScale="1">
        <p:scale>
          <a:sx n="59" d="100"/>
          <a:sy n="59" d="100"/>
        </p:scale>
        <p:origin x="-1878" y="-78"/>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8E0E-908C-43B0-B4FC-9366F9DC8820}" type="datetimeFigureOut">
              <a:rPr lang="en-ZA" smtClean="0"/>
              <a:pPr/>
              <a:t>2022/06/01</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36DE8-A651-4B1B-8623-57C1021CBDD7}" type="slidenum">
              <a:rPr lang="en-ZA" smtClean="0"/>
              <a:pPr/>
              <a:t>‹#›</a:t>
            </a:fld>
            <a:endParaRPr lang="en-ZA"/>
          </a:p>
        </p:txBody>
      </p:sp>
    </p:spTree>
    <p:extLst>
      <p:ext uri="{BB962C8B-B14F-4D97-AF65-F5344CB8AC3E}">
        <p14:creationId xmlns:p14="http://schemas.microsoft.com/office/powerpoint/2010/main" xmlns="" val="37297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2</a:t>
            </a:fld>
            <a:endParaRPr lang="en-ZA"/>
          </a:p>
        </p:txBody>
      </p:sp>
    </p:spTree>
    <p:extLst>
      <p:ext uri="{BB962C8B-B14F-4D97-AF65-F5344CB8AC3E}">
        <p14:creationId xmlns:p14="http://schemas.microsoft.com/office/powerpoint/2010/main" xmlns="" val="23870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4</a:t>
            </a:fld>
            <a:endParaRPr lang="en-ZA"/>
          </a:p>
        </p:txBody>
      </p:sp>
    </p:spTree>
    <p:extLst>
      <p:ext uri="{BB962C8B-B14F-4D97-AF65-F5344CB8AC3E}">
        <p14:creationId xmlns:p14="http://schemas.microsoft.com/office/powerpoint/2010/main" xmlns="" val="217423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5</a:t>
            </a:fld>
            <a:endParaRPr lang="en-ZA"/>
          </a:p>
        </p:txBody>
      </p:sp>
    </p:spTree>
    <p:extLst>
      <p:ext uri="{BB962C8B-B14F-4D97-AF65-F5344CB8AC3E}">
        <p14:creationId xmlns:p14="http://schemas.microsoft.com/office/powerpoint/2010/main" xmlns="" val="3238259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F72BAEB1-FC69-43A7-95E3-CFCD687180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Notes Placeholder 2">
            <a:extLst>
              <a:ext uri="{FF2B5EF4-FFF2-40B4-BE49-F238E27FC236}">
                <a16:creationId xmlns:a16="http://schemas.microsoft.com/office/drawing/2014/main" xmlns="" id="{6E56C782-5100-4E5D-BEA0-6B46458CAC0D}"/>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ZA" altLang="en-US"/>
          </a:p>
        </p:txBody>
      </p:sp>
      <p:sp>
        <p:nvSpPr>
          <p:cNvPr id="15364" name="Slide Number Placeholder 3">
            <a:extLst>
              <a:ext uri="{FF2B5EF4-FFF2-40B4-BE49-F238E27FC236}">
                <a16:creationId xmlns:a16="http://schemas.microsoft.com/office/drawing/2014/main" xmlns="" id="{0F7DFE5E-3DE0-4B47-9713-06B58F82DAA1}"/>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fld id="{415433AA-9A61-4F54-B9D8-6C2940B9C0FC}" type="slidenum">
              <a:rPr lang="en-ZA" altLang="en-US" smtClean="0">
                <a:solidFill>
                  <a:srgbClr val="000000"/>
                </a:solidFill>
              </a:rPr>
              <a:pPr defTabSz="914400" eaLnBrk="1" hangingPunct="1"/>
              <a:t>6</a:t>
            </a:fld>
            <a:endParaRPr lang="en-ZA" altLang="en-US">
              <a:solidFill>
                <a:srgbClr val="000000"/>
              </a:solidFill>
            </a:endParaRPr>
          </a:p>
        </p:txBody>
      </p:sp>
      <p:sp>
        <p:nvSpPr>
          <p:cNvPr id="15365" name="Footer Placeholder 4">
            <a:extLst>
              <a:ext uri="{FF2B5EF4-FFF2-40B4-BE49-F238E27FC236}">
                <a16:creationId xmlns:a16="http://schemas.microsoft.com/office/drawing/2014/main" xmlns="" id="{01D775F7-0A95-40BF-9CF0-193B09397BA8}"/>
              </a:ext>
            </a:extLst>
          </p:cNvPr>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00" eaLnBrk="1" hangingPunct="1"/>
            <a:endParaRPr lang="en-ZA"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8</a:t>
            </a:fld>
            <a:endParaRPr lang="en-ZA"/>
          </a:p>
        </p:txBody>
      </p:sp>
    </p:spTree>
    <p:extLst>
      <p:ext uri="{BB962C8B-B14F-4D97-AF65-F5344CB8AC3E}">
        <p14:creationId xmlns:p14="http://schemas.microsoft.com/office/powerpoint/2010/main" xmlns="" val="218704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15</a:t>
            </a:fld>
            <a:endParaRPr lang="en-ZA"/>
          </a:p>
        </p:txBody>
      </p:sp>
    </p:spTree>
    <p:extLst>
      <p:ext uri="{BB962C8B-B14F-4D97-AF65-F5344CB8AC3E}">
        <p14:creationId xmlns:p14="http://schemas.microsoft.com/office/powerpoint/2010/main" xmlns="" val="2625569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16</a:t>
            </a:fld>
            <a:endParaRPr lang="en-ZA"/>
          </a:p>
        </p:txBody>
      </p:sp>
    </p:spTree>
    <p:extLst>
      <p:ext uri="{BB962C8B-B14F-4D97-AF65-F5344CB8AC3E}">
        <p14:creationId xmlns:p14="http://schemas.microsoft.com/office/powerpoint/2010/main" xmlns="" val="63281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57B411B2-47E7-41A9-97B7-CE994FB1F78D}"/>
              </a:ext>
            </a:extLst>
          </p:cNvPr>
          <p:cNvSpPr>
            <a:spLocks noGrp="1"/>
          </p:cNvSpPr>
          <p:nvPr>
            <p:ph type="dt" sz="half" idx="10"/>
          </p:nvPr>
        </p:nvSpPr>
        <p:spPr/>
        <p:txBody>
          <a:bodyPr/>
          <a:lstStyle>
            <a:lvl1pPr>
              <a:defRPr/>
            </a:lvl1pPr>
          </a:lstStyle>
          <a:p>
            <a:pPr>
              <a:defRPr/>
            </a:pPr>
            <a:fld id="{1867FE2F-5612-43BE-A998-99A228CB758C}"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EA212777-D5D3-4486-A303-70D63E9D69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0C2759B0-1311-4E79-88C1-A4445A2EA402}"/>
              </a:ext>
            </a:extLst>
          </p:cNvPr>
          <p:cNvSpPr>
            <a:spLocks noGrp="1"/>
          </p:cNvSpPr>
          <p:nvPr>
            <p:ph type="sldNum" sz="quarter" idx="12"/>
          </p:nvPr>
        </p:nvSpPr>
        <p:spPr/>
        <p:txBody>
          <a:bodyPr/>
          <a:lstStyle>
            <a:lvl1pPr>
              <a:defRPr/>
            </a:lvl1pPr>
          </a:lstStyle>
          <a:p>
            <a:pPr>
              <a:defRPr/>
            </a:pPr>
            <a:fld id="{5DF84101-F012-4736-A77B-49BDC073F9BC}" type="slidenum">
              <a:rPr lang="en-ZA" altLang="en-US"/>
              <a:pPr>
                <a:defRPr/>
              </a:pPr>
              <a:t>‹#›</a:t>
            </a:fld>
            <a:endParaRPr lang="en-ZA" altLang="en-US"/>
          </a:p>
        </p:txBody>
      </p:sp>
    </p:spTree>
    <p:extLst>
      <p:ext uri="{BB962C8B-B14F-4D97-AF65-F5344CB8AC3E}">
        <p14:creationId xmlns:p14="http://schemas.microsoft.com/office/powerpoint/2010/main" xmlns="" val="283751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F22899F-BC71-4CB9-B98D-16E8150CDAEB}"/>
              </a:ext>
            </a:extLst>
          </p:cNvPr>
          <p:cNvSpPr>
            <a:spLocks noGrp="1"/>
          </p:cNvSpPr>
          <p:nvPr>
            <p:ph type="dt" sz="half" idx="10"/>
          </p:nvPr>
        </p:nvSpPr>
        <p:spPr/>
        <p:txBody>
          <a:bodyPr/>
          <a:lstStyle>
            <a:lvl1pPr>
              <a:defRPr/>
            </a:lvl1pPr>
          </a:lstStyle>
          <a:p>
            <a:pPr>
              <a:defRPr/>
            </a:pPr>
            <a:fld id="{30864DCA-2F76-4EEC-8A1D-2C40044E4D24}"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4F8194E6-EB73-48BC-A9E6-152C934BC68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7084F586-0855-44EF-A1BA-7AD1C123D7FA}"/>
              </a:ext>
            </a:extLst>
          </p:cNvPr>
          <p:cNvSpPr>
            <a:spLocks noGrp="1"/>
          </p:cNvSpPr>
          <p:nvPr>
            <p:ph type="sldNum" sz="quarter" idx="12"/>
          </p:nvPr>
        </p:nvSpPr>
        <p:spPr/>
        <p:txBody>
          <a:bodyPr/>
          <a:lstStyle>
            <a:lvl1pPr>
              <a:defRPr/>
            </a:lvl1pPr>
          </a:lstStyle>
          <a:p>
            <a:pPr>
              <a:defRPr/>
            </a:pPr>
            <a:fld id="{A3640F39-E313-4AB0-B28D-D57E78753638}" type="slidenum">
              <a:rPr lang="en-ZA" altLang="en-US"/>
              <a:pPr>
                <a:defRPr/>
              </a:pPr>
              <a:t>‹#›</a:t>
            </a:fld>
            <a:endParaRPr lang="en-ZA" altLang="en-US"/>
          </a:p>
        </p:txBody>
      </p:sp>
    </p:spTree>
    <p:extLst>
      <p:ext uri="{BB962C8B-B14F-4D97-AF65-F5344CB8AC3E}">
        <p14:creationId xmlns:p14="http://schemas.microsoft.com/office/powerpoint/2010/main" xmlns="" val="339183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4A74BBC-67ED-42B2-B857-61C3A3C6E499}"/>
              </a:ext>
            </a:extLst>
          </p:cNvPr>
          <p:cNvSpPr>
            <a:spLocks noGrp="1"/>
          </p:cNvSpPr>
          <p:nvPr>
            <p:ph type="dt" sz="half" idx="10"/>
          </p:nvPr>
        </p:nvSpPr>
        <p:spPr/>
        <p:txBody>
          <a:bodyPr/>
          <a:lstStyle>
            <a:lvl1pPr>
              <a:defRPr/>
            </a:lvl1pPr>
          </a:lstStyle>
          <a:p>
            <a:pPr>
              <a:defRPr/>
            </a:pPr>
            <a:fld id="{205C9867-9B37-4BBE-9899-D37D568D8943}"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3A91A646-90ED-4A11-B9A9-58D5DBA31F1C}"/>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47AD58B1-FF44-4CB4-8CAC-694EFA167F8B}"/>
              </a:ext>
            </a:extLst>
          </p:cNvPr>
          <p:cNvSpPr>
            <a:spLocks noGrp="1"/>
          </p:cNvSpPr>
          <p:nvPr>
            <p:ph type="sldNum" sz="quarter" idx="12"/>
          </p:nvPr>
        </p:nvSpPr>
        <p:spPr/>
        <p:txBody>
          <a:bodyPr/>
          <a:lstStyle>
            <a:lvl1pPr>
              <a:defRPr/>
            </a:lvl1pPr>
          </a:lstStyle>
          <a:p>
            <a:pPr>
              <a:defRPr/>
            </a:pPr>
            <a:fld id="{3CC6C7E4-28C6-472C-811D-C43794E6E774}" type="slidenum">
              <a:rPr lang="en-ZA" altLang="en-US"/>
              <a:pPr>
                <a:defRPr/>
              </a:pPr>
              <a:t>‹#›</a:t>
            </a:fld>
            <a:endParaRPr lang="en-ZA" altLang="en-US"/>
          </a:p>
        </p:txBody>
      </p:sp>
    </p:spTree>
    <p:extLst>
      <p:ext uri="{BB962C8B-B14F-4D97-AF65-F5344CB8AC3E}">
        <p14:creationId xmlns:p14="http://schemas.microsoft.com/office/powerpoint/2010/main" xmlns="" val="2075553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Tree>
    <p:extLst>
      <p:ext uri="{BB962C8B-B14F-4D97-AF65-F5344CB8AC3E}">
        <p14:creationId xmlns:p14="http://schemas.microsoft.com/office/powerpoint/2010/main" xmlns="" val="3387142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4DB0FEDE-3C0D-4A64-A197-7D23CF8A3F6B}"/>
              </a:ext>
            </a:extLst>
          </p:cNvPr>
          <p:cNvSpPr>
            <a:spLocks noGrp="1"/>
          </p:cNvSpPr>
          <p:nvPr>
            <p:ph type="dt" sz="half" idx="10"/>
          </p:nvPr>
        </p:nvSpPr>
        <p:spPr/>
        <p:txBody>
          <a:bodyPr/>
          <a:lstStyle>
            <a:lvl1pPr>
              <a:defRPr/>
            </a:lvl1pPr>
          </a:lstStyle>
          <a:p>
            <a:pPr>
              <a:defRPr/>
            </a:pPr>
            <a:fld id="{D03BB078-F0AE-4645-B003-A8C934B67C53}"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A293A6C2-4BC3-4863-B80A-E713C98B1AB9}"/>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355BBDE0-BC7B-4590-882B-570B383F8C4E}"/>
              </a:ext>
            </a:extLst>
          </p:cNvPr>
          <p:cNvSpPr>
            <a:spLocks noGrp="1"/>
          </p:cNvSpPr>
          <p:nvPr>
            <p:ph type="sldNum" sz="quarter" idx="12"/>
          </p:nvPr>
        </p:nvSpPr>
        <p:spPr/>
        <p:txBody>
          <a:bodyPr/>
          <a:lstStyle>
            <a:lvl1pPr>
              <a:defRPr/>
            </a:lvl1pPr>
          </a:lstStyle>
          <a:p>
            <a:pPr>
              <a:defRPr/>
            </a:pPr>
            <a:fld id="{05092EE5-7D39-406A-B36D-2B7BA428CE99}" type="slidenum">
              <a:rPr lang="en-ZA" altLang="en-US"/>
              <a:pPr>
                <a:defRPr/>
              </a:pPr>
              <a:t>‹#›</a:t>
            </a:fld>
            <a:endParaRPr lang="en-ZA" altLang="en-US"/>
          </a:p>
        </p:txBody>
      </p:sp>
    </p:spTree>
    <p:extLst>
      <p:ext uri="{BB962C8B-B14F-4D97-AF65-F5344CB8AC3E}">
        <p14:creationId xmlns:p14="http://schemas.microsoft.com/office/powerpoint/2010/main" xmlns="" val="711865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DE387D8-D53E-42D6-8F4E-832876D32FB1}"/>
              </a:ext>
            </a:extLst>
          </p:cNvPr>
          <p:cNvSpPr>
            <a:spLocks noGrp="1"/>
          </p:cNvSpPr>
          <p:nvPr>
            <p:ph type="dt" sz="half" idx="10"/>
          </p:nvPr>
        </p:nvSpPr>
        <p:spPr/>
        <p:txBody>
          <a:bodyPr/>
          <a:lstStyle>
            <a:lvl1pPr>
              <a:defRPr/>
            </a:lvl1pPr>
          </a:lstStyle>
          <a:p>
            <a:pPr>
              <a:defRPr/>
            </a:pPr>
            <a:fld id="{CA4D78BB-D28D-46A6-A2D9-63FC9EB1E225}"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0B8C01A1-3A0F-4E58-8BE2-2FDD6971AE0F}"/>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B799C705-2AB1-4415-831D-4ED335F6616E}"/>
              </a:ext>
            </a:extLst>
          </p:cNvPr>
          <p:cNvSpPr>
            <a:spLocks noGrp="1"/>
          </p:cNvSpPr>
          <p:nvPr>
            <p:ph type="sldNum" sz="quarter" idx="12"/>
          </p:nvPr>
        </p:nvSpPr>
        <p:spPr/>
        <p:txBody>
          <a:bodyPr/>
          <a:lstStyle>
            <a:lvl1pPr>
              <a:defRPr/>
            </a:lvl1pPr>
          </a:lstStyle>
          <a:p>
            <a:pPr>
              <a:defRPr/>
            </a:pPr>
            <a:fld id="{A753658E-FF1E-4BC1-9791-A6B1576F85F1}" type="slidenum">
              <a:rPr lang="en-ZA" altLang="en-US"/>
              <a:pPr>
                <a:defRPr/>
              </a:pPr>
              <a:t>‹#›</a:t>
            </a:fld>
            <a:endParaRPr lang="en-ZA" altLang="en-US"/>
          </a:p>
        </p:txBody>
      </p:sp>
    </p:spTree>
    <p:extLst>
      <p:ext uri="{BB962C8B-B14F-4D97-AF65-F5344CB8AC3E}">
        <p14:creationId xmlns:p14="http://schemas.microsoft.com/office/powerpoint/2010/main" xmlns="" val="989608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BE7FAC1-E396-43EF-9CD2-E7858288A531}"/>
              </a:ext>
            </a:extLst>
          </p:cNvPr>
          <p:cNvSpPr>
            <a:spLocks noGrp="1"/>
          </p:cNvSpPr>
          <p:nvPr>
            <p:ph type="dt" sz="half" idx="10"/>
          </p:nvPr>
        </p:nvSpPr>
        <p:spPr/>
        <p:txBody>
          <a:bodyPr/>
          <a:lstStyle>
            <a:lvl1pPr>
              <a:defRPr/>
            </a:lvl1pPr>
          </a:lstStyle>
          <a:p>
            <a:pPr>
              <a:defRPr/>
            </a:pPr>
            <a:fld id="{977E717E-75F7-4619-9AB3-6F3E7BABE323}"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C2A9D6BF-80AC-43D0-9625-2C27B6AFC50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CF561CC-409F-40ED-A952-F35BC8BABF33}"/>
              </a:ext>
            </a:extLst>
          </p:cNvPr>
          <p:cNvSpPr>
            <a:spLocks noGrp="1"/>
          </p:cNvSpPr>
          <p:nvPr>
            <p:ph type="sldNum" sz="quarter" idx="12"/>
          </p:nvPr>
        </p:nvSpPr>
        <p:spPr/>
        <p:txBody>
          <a:bodyPr/>
          <a:lstStyle>
            <a:lvl1pPr>
              <a:defRPr/>
            </a:lvl1pPr>
          </a:lstStyle>
          <a:p>
            <a:pPr>
              <a:defRPr/>
            </a:pPr>
            <a:fld id="{6DB4D43D-6922-47E6-BC05-E977939B27B3}" type="slidenum">
              <a:rPr lang="en-ZA" altLang="en-US"/>
              <a:pPr>
                <a:defRPr/>
              </a:pPr>
              <a:t>‹#›</a:t>
            </a:fld>
            <a:endParaRPr lang="en-ZA" altLang="en-US"/>
          </a:p>
        </p:txBody>
      </p:sp>
    </p:spTree>
    <p:extLst>
      <p:ext uri="{BB962C8B-B14F-4D97-AF65-F5344CB8AC3E}">
        <p14:creationId xmlns:p14="http://schemas.microsoft.com/office/powerpoint/2010/main" xmlns="" val="4226748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CAF3F778-7C89-409C-A075-B37DDE6FDC41}"/>
              </a:ext>
            </a:extLst>
          </p:cNvPr>
          <p:cNvSpPr>
            <a:spLocks noGrp="1"/>
          </p:cNvSpPr>
          <p:nvPr>
            <p:ph type="dt" sz="half" idx="10"/>
          </p:nvPr>
        </p:nvSpPr>
        <p:spPr/>
        <p:txBody>
          <a:bodyPr/>
          <a:lstStyle>
            <a:lvl1pPr>
              <a:defRPr/>
            </a:lvl1pPr>
          </a:lstStyle>
          <a:p>
            <a:pPr>
              <a:defRPr/>
            </a:pPr>
            <a:fld id="{0A508E93-ADDD-4D13-ADD2-4E53B2A97EE7}" type="datetime1">
              <a:rPr lang="en-ZA" smtClean="0"/>
              <a:pPr>
                <a:defRPr/>
              </a:pPr>
              <a:t>2022/06/01</a:t>
            </a:fld>
            <a:endParaRPr lang="en-ZA"/>
          </a:p>
        </p:txBody>
      </p:sp>
      <p:sp>
        <p:nvSpPr>
          <p:cNvPr id="6" name="Footer Placeholder 4">
            <a:extLst>
              <a:ext uri="{FF2B5EF4-FFF2-40B4-BE49-F238E27FC236}">
                <a16:creationId xmlns:a16="http://schemas.microsoft.com/office/drawing/2014/main" xmlns="" id="{9D297192-9F0E-46B2-96AB-5ED7FFB9F7DC}"/>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DD825FC5-3685-4A47-A641-2ECE794F3856}"/>
              </a:ext>
            </a:extLst>
          </p:cNvPr>
          <p:cNvSpPr>
            <a:spLocks noGrp="1"/>
          </p:cNvSpPr>
          <p:nvPr>
            <p:ph type="sldNum" sz="quarter" idx="12"/>
          </p:nvPr>
        </p:nvSpPr>
        <p:spPr/>
        <p:txBody>
          <a:bodyPr/>
          <a:lstStyle>
            <a:lvl1pPr>
              <a:defRPr/>
            </a:lvl1pPr>
          </a:lstStyle>
          <a:p>
            <a:pPr>
              <a:defRPr/>
            </a:pPr>
            <a:fld id="{A625C3F6-1761-4476-BC8D-4624571B6DFB}" type="slidenum">
              <a:rPr lang="en-ZA" altLang="en-US"/>
              <a:pPr>
                <a:defRPr/>
              </a:pPr>
              <a:t>‹#›</a:t>
            </a:fld>
            <a:endParaRPr lang="en-ZA" altLang="en-US"/>
          </a:p>
        </p:txBody>
      </p:sp>
    </p:spTree>
    <p:extLst>
      <p:ext uri="{BB962C8B-B14F-4D97-AF65-F5344CB8AC3E}">
        <p14:creationId xmlns:p14="http://schemas.microsoft.com/office/powerpoint/2010/main" xmlns="" val="3077578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6ECFF3E3-CD77-4333-8505-661B696851D3}"/>
              </a:ext>
            </a:extLst>
          </p:cNvPr>
          <p:cNvSpPr>
            <a:spLocks noGrp="1"/>
          </p:cNvSpPr>
          <p:nvPr>
            <p:ph type="dt" sz="half" idx="10"/>
          </p:nvPr>
        </p:nvSpPr>
        <p:spPr/>
        <p:txBody>
          <a:bodyPr/>
          <a:lstStyle>
            <a:lvl1pPr>
              <a:defRPr/>
            </a:lvl1pPr>
          </a:lstStyle>
          <a:p>
            <a:pPr>
              <a:defRPr/>
            </a:pPr>
            <a:fld id="{730FBCE7-D318-47A5-A4E1-A70B2FA440A8}" type="datetime1">
              <a:rPr lang="en-ZA" smtClean="0"/>
              <a:pPr>
                <a:defRPr/>
              </a:pPr>
              <a:t>2022/06/01</a:t>
            </a:fld>
            <a:endParaRPr lang="en-ZA"/>
          </a:p>
        </p:txBody>
      </p:sp>
      <p:sp>
        <p:nvSpPr>
          <p:cNvPr id="8" name="Footer Placeholder 4">
            <a:extLst>
              <a:ext uri="{FF2B5EF4-FFF2-40B4-BE49-F238E27FC236}">
                <a16:creationId xmlns:a16="http://schemas.microsoft.com/office/drawing/2014/main" xmlns="" id="{9161776C-9665-4D77-8E7C-80F62819BCF6}"/>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CA78E670-1051-48F8-9827-C4EF64DE84CC}"/>
              </a:ext>
            </a:extLst>
          </p:cNvPr>
          <p:cNvSpPr>
            <a:spLocks noGrp="1"/>
          </p:cNvSpPr>
          <p:nvPr>
            <p:ph type="sldNum" sz="quarter" idx="12"/>
          </p:nvPr>
        </p:nvSpPr>
        <p:spPr/>
        <p:txBody>
          <a:bodyPr/>
          <a:lstStyle>
            <a:lvl1pPr>
              <a:defRPr/>
            </a:lvl1pPr>
          </a:lstStyle>
          <a:p>
            <a:pPr>
              <a:defRPr/>
            </a:pPr>
            <a:fld id="{DC7D8500-2241-494A-BC45-23B489442050}" type="slidenum">
              <a:rPr lang="en-ZA" altLang="en-US"/>
              <a:pPr>
                <a:defRPr/>
              </a:pPr>
              <a:t>‹#›</a:t>
            </a:fld>
            <a:endParaRPr lang="en-ZA" altLang="en-US"/>
          </a:p>
        </p:txBody>
      </p:sp>
    </p:spTree>
    <p:extLst>
      <p:ext uri="{BB962C8B-B14F-4D97-AF65-F5344CB8AC3E}">
        <p14:creationId xmlns:p14="http://schemas.microsoft.com/office/powerpoint/2010/main" xmlns="" val="1196571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64051C4A-56DB-42BF-8873-0D6BF86D521E}"/>
              </a:ext>
            </a:extLst>
          </p:cNvPr>
          <p:cNvSpPr>
            <a:spLocks noGrp="1"/>
          </p:cNvSpPr>
          <p:nvPr>
            <p:ph type="dt" sz="half" idx="10"/>
          </p:nvPr>
        </p:nvSpPr>
        <p:spPr/>
        <p:txBody>
          <a:bodyPr/>
          <a:lstStyle>
            <a:lvl1pPr>
              <a:defRPr/>
            </a:lvl1pPr>
          </a:lstStyle>
          <a:p>
            <a:pPr>
              <a:defRPr/>
            </a:pPr>
            <a:fld id="{4BD3894E-F7A9-43B6-99AF-11C3FB00F246}" type="datetime1">
              <a:rPr lang="en-ZA" smtClean="0"/>
              <a:pPr>
                <a:defRPr/>
              </a:pPr>
              <a:t>2022/06/01</a:t>
            </a:fld>
            <a:endParaRPr lang="en-ZA"/>
          </a:p>
        </p:txBody>
      </p:sp>
      <p:sp>
        <p:nvSpPr>
          <p:cNvPr id="4" name="Footer Placeholder 4">
            <a:extLst>
              <a:ext uri="{FF2B5EF4-FFF2-40B4-BE49-F238E27FC236}">
                <a16:creationId xmlns:a16="http://schemas.microsoft.com/office/drawing/2014/main" xmlns="" id="{5CDEBE6C-CF08-4C63-ACD8-FABE57849065}"/>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F1691BD1-0D32-435F-8EEA-83338A2ADD2C}"/>
              </a:ext>
            </a:extLst>
          </p:cNvPr>
          <p:cNvSpPr>
            <a:spLocks noGrp="1"/>
          </p:cNvSpPr>
          <p:nvPr>
            <p:ph type="sldNum" sz="quarter" idx="12"/>
          </p:nvPr>
        </p:nvSpPr>
        <p:spPr/>
        <p:txBody>
          <a:bodyPr/>
          <a:lstStyle>
            <a:lvl1pPr>
              <a:defRPr/>
            </a:lvl1pPr>
          </a:lstStyle>
          <a:p>
            <a:pPr>
              <a:defRPr/>
            </a:pPr>
            <a:fld id="{1E5DC3CF-C6D8-40DF-BF9E-1C73B889F625}" type="slidenum">
              <a:rPr lang="en-ZA" altLang="en-US"/>
              <a:pPr>
                <a:defRPr/>
              </a:pPr>
              <a:t>‹#›</a:t>
            </a:fld>
            <a:endParaRPr lang="en-ZA" altLang="en-US"/>
          </a:p>
        </p:txBody>
      </p:sp>
    </p:spTree>
    <p:extLst>
      <p:ext uri="{BB962C8B-B14F-4D97-AF65-F5344CB8AC3E}">
        <p14:creationId xmlns:p14="http://schemas.microsoft.com/office/powerpoint/2010/main" xmlns="" val="3923679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CE048FB-DCCF-4996-A944-452FC00D890E}"/>
              </a:ext>
            </a:extLst>
          </p:cNvPr>
          <p:cNvSpPr>
            <a:spLocks noGrp="1"/>
          </p:cNvSpPr>
          <p:nvPr>
            <p:ph type="dt" sz="half" idx="10"/>
          </p:nvPr>
        </p:nvSpPr>
        <p:spPr/>
        <p:txBody>
          <a:bodyPr/>
          <a:lstStyle>
            <a:lvl1pPr>
              <a:defRPr/>
            </a:lvl1pPr>
          </a:lstStyle>
          <a:p>
            <a:pPr>
              <a:defRPr/>
            </a:pPr>
            <a:fld id="{6C48C440-F5D0-47AB-B305-0B39AE8553DD}" type="datetime1">
              <a:rPr lang="en-ZA" smtClean="0"/>
              <a:pPr>
                <a:defRPr/>
              </a:pPr>
              <a:t>2022/06/01</a:t>
            </a:fld>
            <a:endParaRPr lang="en-ZA"/>
          </a:p>
        </p:txBody>
      </p:sp>
      <p:sp>
        <p:nvSpPr>
          <p:cNvPr id="3" name="Footer Placeholder 4">
            <a:extLst>
              <a:ext uri="{FF2B5EF4-FFF2-40B4-BE49-F238E27FC236}">
                <a16:creationId xmlns:a16="http://schemas.microsoft.com/office/drawing/2014/main" xmlns="" id="{2B3DA1FE-D69F-4B7F-9DBF-A17875ADB7FC}"/>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F58BEB1D-1D44-432A-87EF-247727B38926}"/>
              </a:ext>
            </a:extLst>
          </p:cNvPr>
          <p:cNvSpPr>
            <a:spLocks noGrp="1"/>
          </p:cNvSpPr>
          <p:nvPr>
            <p:ph type="sldNum" sz="quarter" idx="12"/>
          </p:nvPr>
        </p:nvSpPr>
        <p:spPr/>
        <p:txBody>
          <a:bodyPr/>
          <a:lstStyle>
            <a:lvl1pPr>
              <a:defRPr/>
            </a:lvl1pPr>
          </a:lstStyle>
          <a:p>
            <a:pPr>
              <a:defRPr/>
            </a:pPr>
            <a:fld id="{249B13D9-EE8C-407E-8F82-0E63939E7E2D}" type="slidenum">
              <a:rPr lang="en-ZA" altLang="en-US"/>
              <a:pPr>
                <a:defRPr/>
              </a:pPr>
              <a:t>‹#›</a:t>
            </a:fld>
            <a:endParaRPr lang="en-ZA" altLang="en-US"/>
          </a:p>
        </p:txBody>
      </p:sp>
    </p:spTree>
    <p:extLst>
      <p:ext uri="{BB962C8B-B14F-4D97-AF65-F5344CB8AC3E}">
        <p14:creationId xmlns:p14="http://schemas.microsoft.com/office/powerpoint/2010/main" xmlns="" val="247004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A20C03F-762E-44C7-B6BA-2D8BDA31ED0A}"/>
              </a:ext>
            </a:extLst>
          </p:cNvPr>
          <p:cNvSpPr>
            <a:spLocks noGrp="1"/>
          </p:cNvSpPr>
          <p:nvPr>
            <p:ph type="dt" sz="half" idx="10"/>
          </p:nvPr>
        </p:nvSpPr>
        <p:spPr/>
        <p:txBody>
          <a:bodyPr/>
          <a:lstStyle>
            <a:lvl1pPr>
              <a:defRPr/>
            </a:lvl1pPr>
          </a:lstStyle>
          <a:p>
            <a:pPr>
              <a:defRPr/>
            </a:pPr>
            <a:fld id="{ED3CA2AC-C697-4C65-B5ED-6510AA87818C}"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53358346-8834-45F2-9444-1A398D3E6955}"/>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F5BB38E-720D-4FDF-8177-D513A14CFD35}"/>
              </a:ext>
            </a:extLst>
          </p:cNvPr>
          <p:cNvSpPr>
            <a:spLocks noGrp="1"/>
          </p:cNvSpPr>
          <p:nvPr>
            <p:ph type="sldNum" sz="quarter" idx="12"/>
          </p:nvPr>
        </p:nvSpPr>
        <p:spPr/>
        <p:txBody>
          <a:bodyPr/>
          <a:lstStyle>
            <a:lvl1pPr>
              <a:defRPr/>
            </a:lvl1pPr>
          </a:lstStyle>
          <a:p>
            <a:pPr>
              <a:defRPr/>
            </a:pPr>
            <a:fld id="{F691BFF7-B4A0-4675-A480-E8332642E6D4}" type="slidenum">
              <a:rPr lang="en-ZA" altLang="en-US"/>
              <a:pPr>
                <a:defRPr/>
              </a:pPr>
              <a:t>‹#›</a:t>
            </a:fld>
            <a:endParaRPr lang="en-ZA" altLang="en-US"/>
          </a:p>
        </p:txBody>
      </p:sp>
    </p:spTree>
    <p:extLst>
      <p:ext uri="{BB962C8B-B14F-4D97-AF65-F5344CB8AC3E}">
        <p14:creationId xmlns:p14="http://schemas.microsoft.com/office/powerpoint/2010/main" xmlns="" val="2117623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6ADEE6AD-69EC-47B7-9306-5373C55A953D}"/>
              </a:ext>
            </a:extLst>
          </p:cNvPr>
          <p:cNvSpPr>
            <a:spLocks noGrp="1"/>
          </p:cNvSpPr>
          <p:nvPr>
            <p:ph type="dt" sz="half" idx="10"/>
          </p:nvPr>
        </p:nvSpPr>
        <p:spPr/>
        <p:txBody>
          <a:bodyPr/>
          <a:lstStyle>
            <a:lvl1pPr>
              <a:defRPr/>
            </a:lvl1pPr>
          </a:lstStyle>
          <a:p>
            <a:pPr>
              <a:defRPr/>
            </a:pPr>
            <a:fld id="{63C5CA35-8177-4A34-8D65-9A1C0C7F5E60}" type="datetime1">
              <a:rPr lang="en-ZA" smtClean="0"/>
              <a:pPr>
                <a:defRPr/>
              </a:pPr>
              <a:t>2022/06/01</a:t>
            </a:fld>
            <a:endParaRPr lang="en-ZA"/>
          </a:p>
        </p:txBody>
      </p:sp>
      <p:sp>
        <p:nvSpPr>
          <p:cNvPr id="6" name="Footer Placeholder 4">
            <a:extLst>
              <a:ext uri="{FF2B5EF4-FFF2-40B4-BE49-F238E27FC236}">
                <a16:creationId xmlns:a16="http://schemas.microsoft.com/office/drawing/2014/main" xmlns="" id="{5AF9FF23-2DF8-4B19-99D3-2189950E37E9}"/>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14F7B1F0-FB78-4A5E-9040-75BAE6B6BAB0}"/>
              </a:ext>
            </a:extLst>
          </p:cNvPr>
          <p:cNvSpPr>
            <a:spLocks noGrp="1"/>
          </p:cNvSpPr>
          <p:nvPr>
            <p:ph type="sldNum" sz="quarter" idx="12"/>
          </p:nvPr>
        </p:nvSpPr>
        <p:spPr/>
        <p:txBody>
          <a:bodyPr/>
          <a:lstStyle>
            <a:lvl1pPr>
              <a:defRPr/>
            </a:lvl1pPr>
          </a:lstStyle>
          <a:p>
            <a:pPr>
              <a:defRPr/>
            </a:pPr>
            <a:fld id="{67929990-A635-4E71-ACA4-0374BC0A1ECB}" type="slidenum">
              <a:rPr lang="en-ZA" altLang="en-US"/>
              <a:pPr>
                <a:defRPr/>
              </a:pPr>
              <a:t>‹#›</a:t>
            </a:fld>
            <a:endParaRPr lang="en-ZA" altLang="en-US"/>
          </a:p>
        </p:txBody>
      </p:sp>
    </p:spTree>
    <p:extLst>
      <p:ext uri="{BB962C8B-B14F-4D97-AF65-F5344CB8AC3E}">
        <p14:creationId xmlns:p14="http://schemas.microsoft.com/office/powerpoint/2010/main" xmlns="" val="2601862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85742C8D-35B8-40E1-B22F-C95482710E89}"/>
              </a:ext>
            </a:extLst>
          </p:cNvPr>
          <p:cNvSpPr>
            <a:spLocks noGrp="1"/>
          </p:cNvSpPr>
          <p:nvPr>
            <p:ph type="dt" sz="half" idx="10"/>
          </p:nvPr>
        </p:nvSpPr>
        <p:spPr/>
        <p:txBody>
          <a:bodyPr/>
          <a:lstStyle>
            <a:lvl1pPr>
              <a:defRPr/>
            </a:lvl1pPr>
          </a:lstStyle>
          <a:p>
            <a:pPr>
              <a:defRPr/>
            </a:pPr>
            <a:fld id="{FA86B87D-1FC1-41DB-B66C-E6EC0C9E6D24}" type="datetime1">
              <a:rPr lang="en-ZA" smtClean="0"/>
              <a:pPr>
                <a:defRPr/>
              </a:pPr>
              <a:t>2022/06/01</a:t>
            </a:fld>
            <a:endParaRPr lang="en-ZA"/>
          </a:p>
        </p:txBody>
      </p:sp>
      <p:sp>
        <p:nvSpPr>
          <p:cNvPr id="6" name="Footer Placeholder 4">
            <a:extLst>
              <a:ext uri="{FF2B5EF4-FFF2-40B4-BE49-F238E27FC236}">
                <a16:creationId xmlns:a16="http://schemas.microsoft.com/office/drawing/2014/main" xmlns="" id="{815BF853-ABE9-4202-8A2E-2548F1096F7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60A64396-34C2-426A-A5FD-85FEAC52A2F8}"/>
              </a:ext>
            </a:extLst>
          </p:cNvPr>
          <p:cNvSpPr>
            <a:spLocks noGrp="1"/>
          </p:cNvSpPr>
          <p:nvPr>
            <p:ph type="sldNum" sz="quarter" idx="12"/>
          </p:nvPr>
        </p:nvSpPr>
        <p:spPr/>
        <p:txBody>
          <a:bodyPr/>
          <a:lstStyle>
            <a:lvl1pPr>
              <a:defRPr/>
            </a:lvl1pPr>
          </a:lstStyle>
          <a:p>
            <a:pPr>
              <a:defRPr/>
            </a:pPr>
            <a:fld id="{A30E843E-B185-4B8E-A1E3-DB57B0BDE79C}" type="slidenum">
              <a:rPr lang="en-ZA" altLang="en-US"/>
              <a:pPr>
                <a:defRPr/>
              </a:pPr>
              <a:t>‹#›</a:t>
            </a:fld>
            <a:endParaRPr lang="en-ZA" altLang="en-US"/>
          </a:p>
        </p:txBody>
      </p:sp>
    </p:spTree>
    <p:extLst>
      <p:ext uri="{BB962C8B-B14F-4D97-AF65-F5344CB8AC3E}">
        <p14:creationId xmlns:p14="http://schemas.microsoft.com/office/powerpoint/2010/main" xmlns="" val="2024856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8EA12B65-0EAD-41CD-9B56-FD47515361D8}"/>
              </a:ext>
            </a:extLst>
          </p:cNvPr>
          <p:cNvSpPr>
            <a:spLocks noGrp="1"/>
          </p:cNvSpPr>
          <p:nvPr>
            <p:ph type="dt" sz="half" idx="10"/>
          </p:nvPr>
        </p:nvSpPr>
        <p:spPr/>
        <p:txBody>
          <a:bodyPr/>
          <a:lstStyle>
            <a:lvl1pPr>
              <a:defRPr/>
            </a:lvl1pPr>
          </a:lstStyle>
          <a:p>
            <a:pPr>
              <a:defRPr/>
            </a:pPr>
            <a:fld id="{03402870-D54F-436C-A960-07054F446323}"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B147BDAC-2112-4B9B-911D-788EEE05A29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D552339-A454-40D5-9C49-C102B8D0607F}"/>
              </a:ext>
            </a:extLst>
          </p:cNvPr>
          <p:cNvSpPr>
            <a:spLocks noGrp="1"/>
          </p:cNvSpPr>
          <p:nvPr>
            <p:ph type="sldNum" sz="quarter" idx="12"/>
          </p:nvPr>
        </p:nvSpPr>
        <p:spPr/>
        <p:txBody>
          <a:bodyPr/>
          <a:lstStyle>
            <a:lvl1pPr>
              <a:defRPr/>
            </a:lvl1pPr>
          </a:lstStyle>
          <a:p>
            <a:pPr>
              <a:defRPr/>
            </a:pPr>
            <a:fld id="{F0BA5467-D290-4CB9-8E48-C7EDB86C08E7}" type="slidenum">
              <a:rPr lang="en-ZA" altLang="en-US"/>
              <a:pPr>
                <a:defRPr/>
              </a:pPr>
              <a:t>‹#›</a:t>
            </a:fld>
            <a:endParaRPr lang="en-ZA" altLang="en-US"/>
          </a:p>
        </p:txBody>
      </p:sp>
    </p:spTree>
    <p:extLst>
      <p:ext uri="{BB962C8B-B14F-4D97-AF65-F5344CB8AC3E}">
        <p14:creationId xmlns:p14="http://schemas.microsoft.com/office/powerpoint/2010/main" xmlns="" val="2081853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2E212AA-4935-4BC2-9ECA-CA7015C74450}"/>
              </a:ext>
            </a:extLst>
          </p:cNvPr>
          <p:cNvSpPr>
            <a:spLocks noGrp="1"/>
          </p:cNvSpPr>
          <p:nvPr>
            <p:ph type="dt" sz="half" idx="10"/>
          </p:nvPr>
        </p:nvSpPr>
        <p:spPr/>
        <p:txBody>
          <a:bodyPr/>
          <a:lstStyle>
            <a:lvl1pPr>
              <a:defRPr/>
            </a:lvl1pPr>
          </a:lstStyle>
          <a:p>
            <a:pPr>
              <a:defRPr/>
            </a:pPr>
            <a:fld id="{4502A329-2397-4AE3-8066-2E6FE1BDBF2E}"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48726F89-B96E-4A89-9827-06A7411785D6}"/>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972B773F-60E6-4946-934C-67E6B7AE9F0C}"/>
              </a:ext>
            </a:extLst>
          </p:cNvPr>
          <p:cNvSpPr>
            <a:spLocks noGrp="1"/>
          </p:cNvSpPr>
          <p:nvPr>
            <p:ph type="sldNum" sz="quarter" idx="12"/>
          </p:nvPr>
        </p:nvSpPr>
        <p:spPr/>
        <p:txBody>
          <a:bodyPr/>
          <a:lstStyle>
            <a:lvl1pPr>
              <a:defRPr/>
            </a:lvl1pPr>
          </a:lstStyle>
          <a:p>
            <a:pPr>
              <a:defRPr/>
            </a:pPr>
            <a:fld id="{A4A8399E-65C1-4545-900A-E845865201D9}" type="slidenum">
              <a:rPr lang="en-ZA" altLang="en-US"/>
              <a:pPr>
                <a:defRPr/>
              </a:pPr>
              <a:t>‹#›</a:t>
            </a:fld>
            <a:endParaRPr lang="en-ZA" altLang="en-US"/>
          </a:p>
        </p:txBody>
      </p:sp>
    </p:spTree>
    <p:extLst>
      <p:ext uri="{BB962C8B-B14F-4D97-AF65-F5344CB8AC3E}">
        <p14:creationId xmlns:p14="http://schemas.microsoft.com/office/powerpoint/2010/main" xmlns="" val="369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23DC657-93D4-401A-96C5-65972B81C949}"/>
              </a:ext>
            </a:extLst>
          </p:cNvPr>
          <p:cNvSpPr>
            <a:spLocks noGrp="1"/>
          </p:cNvSpPr>
          <p:nvPr>
            <p:ph type="dt" sz="half" idx="10"/>
          </p:nvPr>
        </p:nvSpPr>
        <p:spPr/>
        <p:txBody>
          <a:bodyPr/>
          <a:lstStyle>
            <a:lvl1pPr>
              <a:defRPr/>
            </a:lvl1pPr>
          </a:lstStyle>
          <a:p>
            <a:pPr>
              <a:defRPr/>
            </a:pPr>
            <a:fld id="{C523364D-C47D-4466-A2F0-55AFA8856542}"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5CAF1405-2F8D-4896-B2CE-68425CBC046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94E1884-409A-4CA4-928A-2E9338BC411D}"/>
              </a:ext>
            </a:extLst>
          </p:cNvPr>
          <p:cNvSpPr>
            <a:spLocks noGrp="1"/>
          </p:cNvSpPr>
          <p:nvPr>
            <p:ph type="sldNum" sz="quarter" idx="12"/>
          </p:nvPr>
        </p:nvSpPr>
        <p:spPr/>
        <p:txBody>
          <a:bodyPr/>
          <a:lstStyle>
            <a:lvl1pPr>
              <a:defRPr/>
            </a:lvl1pPr>
          </a:lstStyle>
          <a:p>
            <a:pPr>
              <a:defRPr/>
            </a:pPr>
            <a:fld id="{C93339A2-8105-4451-AC99-62DAA9AD959A}" type="slidenum">
              <a:rPr lang="en-ZA" altLang="en-US"/>
              <a:pPr>
                <a:defRPr/>
              </a:pPr>
              <a:t>‹#›</a:t>
            </a:fld>
            <a:endParaRPr lang="en-ZA" altLang="en-US"/>
          </a:p>
        </p:txBody>
      </p:sp>
    </p:spTree>
    <p:extLst>
      <p:ext uri="{BB962C8B-B14F-4D97-AF65-F5344CB8AC3E}">
        <p14:creationId xmlns:p14="http://schemas.microsoft.com/office/powerpoint/2010/main" xmlns="" val="250536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48EB809A-BEA7-4F89-BC30-277F58E6DFB1}"/>
              </a:ext>
            </a:extLst>
          </p:cNvPr>
          <p:cNvSpPr>
            <a:spLocks noGrp="1"/>
          </p:cNvSpPr>
          <p:nvPr>
            <p:ph type="dt" sz="half" idx="10"/>
          </p:nvPr>
        </p:nvSpPr>
        <p:spPr/>
        <p:txBody>
          <a:bodyPr/>
          <a:lstStyle>
            <a:lvl1pPr>
              <a:defRPr/>
            </a:lvl1pPr>
          </a:lstStyle>
          <a:p>
            <a:pPr>
              <a:defRPr/>
            </a:pPr>
            <a:fld id="{8C5CDE1C-F9B4-4358-A8AF-A2A48C1AA2C1}" type="datetime1">
              <a:rPr lang="en-ZA" smtClean="0"/>
              <a:pPr>
                <a:defRPr/>
              </a:pPr>
              <a:t>2022/06/01</a:t>
            </a:fld>
            <a:endParaRPr lang="en-ZA"/>
          </a:p>
        </p:txBody>
      </p:sp>
      <p:sp>
        <p:nvSpPr>
          <p:cNvPr id="6" name="Footer Placeholder 4">
            <a:extLst>
              <a:ext uri="{FF2B5EF4-FFF2-40B4-BE49-F238E27FC236}">
                <a16:creationId xmlns:a16="http://schemas.microsoft.com/office/drawing/2014/main" xmlns="" id="{671B6A75-00C0-452E-B183-D6DB8E30DB0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0C87933E-6B00-47E6-973F-091D09F12B49}"/>
              </a:ext>
            </a:extLst>
          </p:cNvPr>
          <p:cNvSpPr>
            <a:spLocks noGrp="1"/>
          </p:cNvSpPr>
          <p:nvPr>
            <p:ph type="sldNum" sz="quarter" idx="12"/>
          </p:nvPr>
        </p:nvSpPr>
        <p:spPr/>
        <p:txBody>
          <a:bodyPr/>
          <a:lstStyle>
            <a:lvl1pPr>
              <a:defRPr/>
            </a:lvl1pPr>
          </a:lstStyle>
          <a:p>
            <a:pPr>
              <a:defRPr/>
            </a:pPr>
            <a:fld id="{86EF5F75-5873-421C-8D61-3A39485CF564}" type="slidenum">
              <a:rPr lang="en-ZA" altLang="en-US"/>
              <a:pPr>
                <a:defRPr/>
              </a:pPr>
              <a:t>‹#›</a:t>
            </a:fld>
            <a:endParaRPr lang="en-ZA" altLang="en-US"/>
          </a:p>
        </p:txBody>
      </p:sp>
    </p:spTree>
    <p:extLst>
      <p:ext uri="{BB962C8B-B14F-4D97-AF65-F5344CB8AC3E}">
        <p14:creationId xmlns:p14="http://schemas.microsoft.com/office/powerpoint/2010/main" xmlns="" val="136486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972A91B0-6191-41C2-92C1-BEF29921DFD5}"/>
              </a:ext>
            </a:extLst>
          </p:cNvPr>
          <p:cNvSpPr>
            <a:spLocks noGrp="1"/>
          </p:cNvSpPr>
          <p:nvPr>
            <p:ph type="dt" sz="half" idx="10"/>
          </p:nvPr>
        </p:nvSpPr>
        <p:spPr/>
        <p:txBody>
          <a:bodyPr/>
          <a:lstStyle>
            <a:lvl1pPr>
              <a:defRPr/>
            </a:lvl1pPr>
          </a:lstStyle>
          <a:p>
            <a:pPr>
              <a:defRPr/>
            </a:pPr>
            <a:fld id="{64A82F6C-F4C7-4CD2-8DE0-5CA12B26653B}" type="datetime1">
              <a:rPr lang="en-ZA" smtClean="0"/>
              <a:pPr>
                <a:defRPr/>
              </a:pPr>
              <a:t>2022/06/01</a:t>
            </a:fld>
            <a:endParaRPr lang="en-ZA"/>
          </a:p>
        </p:txBody>
      </p:sp>
      <p:sp>
        <p:nvSpPr>
          <p:cNvPr id="8" name="Footer Placeholder 4">
            <a:extLst>
              <a:ext uri="{FF2B5EF4-FFF2-40B4-BE49-F238E27FC236}">
                <a16:creationId xmlns:a16="http://schemas.microsoft.com/office/drawing/2014/main" xmlns="" id="{8FAE1A5B-795E-40F3-8938-BFCC46D7FD7A}"/>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54B68E8E-87CE-4CB5-B90A-15F01D8D958C}"/>
              </a:ext>
            </a:extLst>
          </p:cNvPr>
          <p:cNvSpPr>
            <a:spLocks noGrp="1"/>
          </p:cNvSpPr>
          <p:nvPr>
            <p:ph type="sldNum" sz="quarter" idx="12"/>
          </p:nvPr>
        </p:nvSpPr>
        <p:spPr/>
        <p:txBody>
          <a:bodyPr/>
          <a:lstStyle>
            <a:lvl1pPr>
              <a:defRPr/>
            </a:lvl1pPr>
          </a:lstStyle>
          <a:p>
            <a:pPr>
              <a:defRPr/>
            </a:pPr>
            <a:fld id="{79BB97A5-A83D-40E9-802F-A5010DA7936C}" type="slidenum">
              <a:rPr lang="en-ZA" altLang="en-US"/>
              <a:pPr>
                <a:defRPr/>
              </a:pPr>
              <a:t>‹#›</a:t>
            </a:fld>
            <a:endParaRPr lang="en-ZA" altLang="en-US"/>
          </a:p>
        </p:txBody>
      </p:sp>
    </p:spTree>
    <p:extLst>
      <p:ext uri="{BB962C8B-B14F-4D97-AF65-F5344CB8AC3E}">
        <p14:creationId xmlns:p14="http://schemas.microsoft.com/office/powerpoint/2010/main" xmlns="" val="385726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233E1E46-EC53-412A-AD8E-76E76865BC4C}"/>
              </a:ext>
            </a:extLst>
          </p:cNvPr>
          <p:cNvSpPr>
            <a:spLocks noGrp="1"/>
          </p:cNvSpPr>
          <p:nvPr>
            <p:ph type="dt" sz="half" idx="10"/>
          </p:nvPr>
        </p:nvSpPr>
        <p:spPr/>
        <p:txBody>
          <a:bodyPr/>
          <a:lstStyle>
            <a:lvl1pPr>
              <a:defRPr/>
            </a:lvl1pPr>
          </a:lstStyle>
          <a:p>
            <a:pPr>
              <a:defRPr/>
            </a:pPr>
            <a:fld id="{7E1FAAB4-9657-462D-80D8-36212E4D0A75}" type="datetime1">
              <a:rPr lang="en-ZA" smtClean="0"/>
              <a:pPr>
                <a:defRPr/>
              </a:pPr>
              <a:t>2022/06/01</a:t>
            </a:fld>
            <a:endParaRPr lang="en-ZA"/>
          </a:p>
        </p:txBody>
      </p:sp>
      <p:sp>
        <p:nvSpPr>
          <p:cNvPr id="4" name="Footer Placeholder 4">
            <a:extLst>
              <a:ext uri="{FF2B5EF4-FFF2-40B4-BE49-F238E27FC236}">
                <a16:creationId xmlns:a16="http://schemas.microsoft.com/office/drawing/2014/main" xmlns="" id="{D7728F71-B255-4E5C-8260-5F5F924AE85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56E4BB7D-19FB-4C2C-9B07-08EAE541D80C}"/>
              </a:ext>
            </a:extLst>
          </p:cNvPr>
          <p:cNvSpPr>
            <a:spLocks noGrp="1"/>
          </p:cNvSpPr>
          <p:nvPr>
            <p:ph type="sldNum" sz="quarter" idx="12"/>
          </p:nvPr>
        </p:nvSpPr>
        <p:spPr/>
        <p:txBody>
          <a:bodyPr/>
          <a:lstStyle>
            <a:lvl1pPr>
              <a:defRPr/>
            </a:lvl1pPr>
          </a:lstStyle>
          <a:p>
            <a:pPr>
              <a:defRPr/>
            </a:pPr>
            <a:fld id="{C42949E1-3D41-4358-A8CB-C4D1BBD216BD}" type="slidenum">
              <a:rPr lang="en-ZA" altLang="en-US"/>
              <a:pPr>
                <a:defRPr/>
              </a:pPr>
              <a:t>‹#›</a:t>
            </a:fld>
            <a:endParaRPr lang="en-ZA" altLang="en-US"/>
          </a:p>
        </p:txBody>
      </p:sp>
    </p:spTree>
    <p:extLst>
      <p:ext uri="{BB962C8B-B14F-4D97-AF65-F5344CB8AC3E}">
        <p14:creationId xmlns:p14="http://schemas.microsoft.com/office/powerpoint/2010/main" xmlns="" val="925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D073679-5AC0-4639-A810-9A4FB33D927F}"/>
              </a:ext>
            </a:extLst>
          </p:cNvPr>
          <p:cNvSpPr>
            <a:spLocks noGrp="1"/>
          </p:cNvSpPr>
          <p:nvPr>
            <p:ph type="dt" sz="half" idx="10"/>
          </p:nvPr>
        </p:nvSpPr>
        <p:spPr/>
        <p:txBody>
          <a:bodyPr/>
          <a:lstStyle>
            <a:lvl1pPr>
              <a:defRPr/>
            </a:lvl1pPr>
          </a:lstStyle>
          <a:p>
            <a:pPr>
              <a:defRPr/>
            </a:pPr>
            <a:fld id="{BF6DCF79-3C9E-46B0-ABE9-27744F2CCC07}" type="datetime1">
              <a:rPr lang="en-ZA" smtClean="0"/>
              <a:pPr>
                <a:defRPr/>
              </a:pPr>
              <a:t>2022/06/01</a:t>
            </a:fld>
            <a:endParaRPr lang="en-ZA"/>
          </a:p>
        </p:txBody>
      </p:sp>
      <p:sp>
        <p:nvSpPr>
          <p:cNvPr id="3" name="Footer Placeholder 4">
            <a:extLst>
              <a:ext uri="{FF2B5EF4-FFF2-40B4-BE49-F238E27FC236}">
                <a16:creationId xmlns:a16="http://schemas.microsoft.com/office/drawing/2014/main" xmlns="" id="{D19446DA-A82E-4933-A968-3B1B2998F96B}"/>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5F5FFF3F-4F69-4513-8C0F-05A29601CC0E}"/>
              </a:ext>
            </a:extLst>
          </p:cNvPr>
          <p:cNvSpPr>
            <a:spLocks noGrp="1"/>
          </p:cNvSpPr>
          <p:nvPr>
            <p:ph type="sldNum" sz="quarter" idx="12"/>
          </p:nvPr>
        </p:nvSpPr>
        <p:spPr/>
        <p:txBody>
          <a:bodyPr/>
          <a:lstStyle>
            <a:lvl1pPr>
              <a:defRPr/>
            </a:lvl1pPr>
          </a:lstStyle>
          <a:p>
            <a:pPr>
              <a:defRPr/>
            </a:pPr>
            <a:fld id="{2601A7E5-B96C-42CF-B0EA-F48E567B71C4}" type="slidenum">
              <a:rPr lang="en-ZA" altLang="en-US"/>
              <a:pPr>
                <a:defRPr/>
              </a:pPr>
              <a:t>‹#›</a:t>
            </a:fld>
            <a:endParaRPr lang="en-ZA" altLang="en-US"/>
          </a:p>
        </p:txBody>
      </p:sp>
    </p:spTree>
    <p:extLst>
      <p:ext uri="{BB962C8B-B14F-4D97-AF65-F5344CB8AC3E}">
        <p14:creationId xmlns:p14="http://schemas.microsoft.com/office/powerpoint/2010/main" xmlns="" val="313626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0DC07E18-F068-4353-B603-CB8B796A47C3}"/>
              </a:ext>
            </a:extLst>
          </p:cNvPr>
          <p:cNvSpPr>
            <a:spLocks noGrp="1"/>
          </p:cNvSpPr>
          <p:nvPr>
            <p:ph type="dt" sz="half" idx="10"/>
          </p:nvPr>
        </p:nvSpPr>
        <p:spPr/>
        <p:txBody>
          <a:bodyPr/>
          <a:lstStyle>
            <a:lvl1pPr>
              <a:defRPr/>
            </a:lvl1pPr>
          </a:lstStyle>
          <a:p>
            <a:pPr>
              <a:defRPr/>
            </a:pPr>
            <a:fld id="{678F08D7-B769-4311-BF85-5DF051948D69}" type="datetime1">
              <a:rPr lang="en-ZA" smtClean="0"/>
              <a:pPr>
                <a:defRPr/>
              </a:pPr>
              <a:t>2022/06/01</a:t>
            </a:fld>
            <a:endParaRPr lang="en-ZA"/>
          </a:p>
        </p:txBody>
      </p:sp>
      <p:sp>
        <p:nvSpPr>
          <p:cNvPr id="6" name="Footer Placeholder 4">
            <a:extLst>
              <a:ext uri="{FF2B5EF4-FFF2-40B4-BE49-F238E27FC236}">
                <a16:creationId xmlns:a16="http://schemas.microsoft.com/office/drawing/2014/main" xmlns="" id="{CEABB3B4-32CF-4E58-873D-83C7A7E5317E}"/>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84D3DA20-40D3-43A9-859A-C504907264DD}"/>
              </a:ext>
            </a:extLst>
          </p:cNvPr>
          <p:cNvSpPr>
            <a:spLocks noGrp="1"/>
          </p:cNvSpPr>
          <p:nvPr>
            <p:ph type="sldNum" sz="quarter" idx="12"/>
          </p:nvPr>
        </p:nvSpPr>
        <p:spPr/>
        <p:txBody>
          <a:bodyPr/>
          <a:lstStyle>
            <a:lvl1pPr>
              <a:defRPr/>
            </a:lvl1pPr>
          </a:lstStyle>
          <a:p>
            <a:pPr>
              <a:defRPr/>
            </a:pPr>
            <a:fld id="{CB3666ED-5FA3-4F4C-9BDD-2926E488CFBF}" type="slidenum">
              <a:rPr lang="en-ZA" altLang="en-US"/>
              <a:pPr>
                <a:defRPr/>
              </a:pPr>
              <a:t>‹#›</a:t>
            </a:fld>
            <a:endParaRPr lang="en-ZA" altLang="en-US"/>
          </a:p>
        </p:txBody>
      </p:sp>
    </p:spTree>
    <p:extLst>
      <p:ext uri="{BB962C8B-B14F-4D97-AF65-F5344CB8AC3E}">
        <p14:creationId xmlns:p14="http://schemas.microsoft.com/office/powerpoint/2010/main" xmlns="" val="287796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C37CAFE0-8324-4E37-8B32-B2457852E940}"/>
              </a:ext>
            </a:extLst>
          </p:cNvPr>
          <p:cNvSpPr>
            <a:spLocks noGrp="1"/>
          </p:cNvSpPr>
          <p:nvPr>
            <p:ph type="dt" sz="half" idx="10"/>
          </p:nvPr>
        </p:nvSpPr>
        <p:spPr/>
        <p:txBody>
          <a:bodyPr/>
          <a:lstStyle>
            <a:lvl1pPr>
              <a:defRPr/>
            </a:lvl1pPr>
          </a:lstStyle>
          <a:p>
            <a:pPr>
              <a:defRPr/>
            </a:pPr>
            <a:fld id="{C4A247EA-44AE-4216-B85A-807A9D208C2C}" type="datetime1">
              <a:rPr lang="en-ZA" smtClean="0"/>
              <a:pPr>
                <a:defRPr/>
              </a:pPr>
              <a:t>2022/06/01</a:t>
            </a:fld>
            <a:endParaRPr lang="en-ZA"/>
          </a:p>
        </p:txBody>
      </p:sp>
      <p:sp>
        <p:nvSpPr>
          <p:cNvPr id="6" name="Footer Placeholder 4">
            <a:extLst>
              <a:ext uri="{FF2B5EF4-FFF2-40B4-BE49-F238E27FC236}">
                <a16:creationId xmlns:a16="http://schemas.microsoft.com/office/drawing/2014/main" xmlns="" id="{1C1EE8C2-2915-482C-97F7-1286F7C53C4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FCCDAEF6-280E-4119-A853-B1185333CB1D}"/>
              </a:ext>
            </a:extLst>
          </p:cNvPr>
          <p:cNvSpPr>
            <a:spLocks noGrp="1"/>
          </p:cNvSpPr>
          <p:nvPr>
            <p:ph type="sldNum" sz="quarter" idx="12"/>
          </p:nvPr>
        </p:nvSpPr>
        <p:spPr/>
        <p:txBody>
          <a:bodyPr/>
          <a:lstStyle>
            <a:lvl1pPr>
              <a:defRPr/>
            </a:lvl1pPr>
          </a:lstStyle>
          <a:p>
            <a:pPr>
              <a:defRPr/>
            </a:pPr>
            <a:fld id="{326E3A24-5A13-401D-9815-FDD815F4545E}" type="slidenum">
              <a:rPr lang="en-ZA" altLang="en-US"/>
              <a:pPr>
                <a:defRPr/>
              </a:pPr>
              <a:t>‹#›</a:t>
            </a:fld>
            <a:endParaRPr lang="en-ZA" altLang="en-US"/>
          </a:p>
        </p:txBody>
      </p:sp>
    </p:spTree>
    <p:extLst>
      <p:ext uri="{BB962C8B-B14F-4D97-AF65-F5344CB8AC3E}">
        <p14:creationId xmlns:p14="http://schemas.microsoft.com/office/powerpoint/2010/main" xmlns="" val="97880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xmlns="" id="{A983DB30-B390-48D6-A30D-1DC44B77CF50}"/>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4016AFF5-DBBA-4B8C-8C97-5DAB73A19AE6}"/>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12" name="Picture 11" descr="Logo, company name&#10;&#10;Description automatically generated">
            <a:extLst>
              <a:ext uri="{FF2B5EF4-FFF2-40B4-BE49-F238E27FC236}">
                <a16:creationId xmlns:a16="http://schemas.microsoft.com/office/drawing/2014/main" xmlns="" id="{47253278-2604-49B5-998D-9C5DA1F70F7A}"/>
              </a:ext>
            </a:extLst>
          </p:cNvPr>
          <p:cNvPicPr>
            <a:picLocks noChangeAspect="1"/>
          </p:cNvPicPr>
          <p:nvPr userDrawn="1"/>
        </p:nvPicPr>
        <p:blipFill rotWithShape="1">
          <a:blip r:embed="rId16"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sp>
        <p:nvSpPr>
          <p:cNvPr id="1026" name="Title Placeholder 1">
            <a:extLst>
              <a:ext uri="{FF2B5EF4-FFF2-40B4-BE49-F238E27FC236}">
                <a16:creationId xmlns:a16="http://schemas.microsoft.com/office/drawing/2014/main" xmlns="" id="{BB844C1F-C35D-4DCD-BA6B-1641F337F97C}"/>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xmlns="" id="{1315B208-1C0B-4EC2-94EC-B72C613F0A98}"/>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14DB5760-5D9B-4E41-A191-CF1EC00D2DE6}"/>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0762E08-EE73-4276-A7EC-4679DA3CF6F5}"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B2D9380A-9040-4AB1-B2AD-92F0ED3208B2}"/>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17E41CF8-8B74-4C40-B21B-CD77B20E65DB}"/>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593429F-F5BD-4905-B3B2-3DC31D73DF75}" type="slidenum">
              <a:rPr lang="en-ZA" altLang="en-US"/>
              <a:pPr>
                <a:defRPr/>
              </a:pPr>
              <a:t>‹#›</a:t>
            </a:fld>
            <a:endParaRPr lang="en-ZA" altLang="en-US"/>
          </a:p>
        </p:txBody>
      </p:sp>
      <p:pic>
        <p:nvPicPr>
          <p:cNvPr id="3" name="Picture 2" descr="Shape, rectangle&#10;&#10;Description automatically generated">
            <a:extLst>
              <a:ext uri="{FF2B5EF4-FFF2-40B4-BE49-F238E27FC236}">
                <a16:creationId xmlns:a16="http://schemas.microsoft.com/office/drawing/2014/main" xmlns="" id="{58243912-FE03-4620-886B-235A0E5EB87F}"/>
              </a:ext>
            </a:extLst>
          </p:cNvPr>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5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xmlns="" id="{CA6A1F9A-51AA-4D71-BF15-5C3CECF58B4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2353056"/>
          </a:xfrm>
          <a:prstGeom prst="rect">
            <a:avLst/>
          </a:prstGeom>
        </p:spPr>
      </p:pic>
      <p:sp>
        <p:nvSpPr>
          <p:cNvPr id="2050" name="Title Placeholder 1">
            <a:extLst>
              <a:ext uri="{FF2B5EF4-FFF2-40B4-BE49-F238E27FC236}">
                <a16:creationId xmlns:a16="http://schemas.microsoft.com/office/drawing/2014/main" xmlns="" id="{FF56BA72-3F5E-47DF-AF6F-64C379F9D51D}"/>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xmlns="" id="{F43DDEDF-89A1-406B-9EB4-0715D5DE3D24}"/>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20C52EE1-E821-4FE7-8FCF-6E6F7D13C2F0}"/>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345CB79-4975-4341-A29B-73717000E3D7}" type="datetime1">
              <a:rPr lang="en-ZA" smtClean="0"/>
              <a:pPr>
                <a:defRPr/>
              </a:pPr>
              <a:t>2022/06/01</a:t>
            </a:fld>
            <a:endParaRPr lang="en-ZA"/>
          </a:p>
        </p:txBody>
      </p:sp>
      <p:sp>
        <p:nvSpPr>
          <p:cNvPr id="5" name="Footer Placeholder 4">
            <a:extLst>
              <a:ext uri="{FF2B5EF4-FFF2-40B4-BE49-F238E27FC236}">
                <a16:creationId xmlns:a16="http://schemas.microsoft.com/office/drawing/2014/main" xmlns="" id="{694D9DCE-12F3-4E7F-883B-32638CCC302B}"/>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C6E4735E-4C87-4F3F-A1E7-222BE931510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C4A31F6-D3B8-46D8-8079-D6504CB71B01}"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xmlns="" id="{DFF49847-B01E-4F1E-87E3-78900AB56560}"/>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AB8F42B2-8563-4E1C-8CFC-740C68DD85D2}"/>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6E943D79-5F73-45CD-992D-3C6753D57923}"/>
              </a:ext>
            </a:extLst>
          </p:cNvPr>
          <p:cNvPicPr>
            <a:picLocks noChangeAspect="1"/>
          </p:cNvPicPr>
          <p:nvPr userDrawn="1"/>
        </p:nvPicPr>
        <p:blipFill rotWithShape="1">
          <a:blip r:embed="rId16"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xmlns="" id="{EC20AEA1-7FF1-44A5-A855-41C27FE1A163}"/>
              </a:ext>
            </a:extLst>
          </p:cNvPr>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C21BF34C-09C4-4033-9608-C60C1AABFDD3}"/>
              </a:ext>
            </a:extLst>
          </p:cNvPr>
          <p:cNvSpPr>
            <a:spLocks noGrp="1" noChangeArrowheads="1"/>
          </p:cNvSpPr>
          <p:nvPr>
            <p:ph type="ctrTitle"/>
          </p:nvPr>
        </p:nvSpPr>
        <p:spPr>
          <a:xfrm>
            <a:off x="179512" y="1952997"/>
            <a:ext cx="8856984" cy="2880320"/>
          </a:xfrm>
        </p:spPr>
        <p:txBody>
          <a:bodyPr/>
          <a:lstStyle/>
          <a:p>
            <a:pPr eaLnBrk="1" hangingPunct="1"/>
            <a:r>
              <a:rPr lang="en-US" altLang="en-US" sz="3200" b="1" dirty="0">
                <a:latin typeface="Arial" panose="020B0604020202020204" pitchFamily="34" charset="0"/>
                <a:cs typeface="Arial" panose="020B0604020202020204" pitchFamily="34" charset="0"/>
              </a:rPr>
              <a:t>STATUS OF THE RICHTERSVELD LAND CLAIM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PRESENTATION TO THE PORTFOLIO COMMITTEE ON PUBLIC ENTERPRISES </a:t>
            </a:r>
          </a:p>
        </p:txBody>
      </p:sp>
      <p:sp>
        <p:nvSpPr>
          <p:cNvPr id="5123" name="Subtitle 2">
            <a:extLst>
              <a:ext uri="{FF2B5EF4-FFF2-40B4-BE49-F238E27FC236}">
                <a16:creationId xmlns:a16="http://schemas.microsoft.com/office/drawing/2014/main" xmlns="" id="{EF7BEDF7-1C86-4654-8BB7-9D99A77589B5}"/>
              </a:ext>
            </a:extLst>
          </p:cNvPr>
          <p:cNvSpPr>
            <a:spLocks noGrp="1" noChangeArrowheads="1"/>
          </p:cNvSpPr>
          <p:nvPr>
            <p:ph type="subTitle" idx="1"/>
          </p:nvPr>
        </p:nvSpPr>
        <p:spPr>
          <a:xfrm>
            <a:off x="1187624" y="5121349"/>
            <a:ext cx="6400800" cy="576063"/>
          </a:xfrm>
        </p:spPr>
        <p:txBody>
          <a:bodyPr/>
          <a:lstStyle/>
          <a:p>
            <a:pPr eaLnBrk="1" hangingPunct="1"/>
            <a:r>
              <a:rPr lang="en-US" altLang="en-US" b="1" dirty="0">
                <a:solidFill>
                  <a:schemeClr val="tx1"/>
                </a:solidFill>
                <a:latin typeface="Arial" panose="020B0604020202020204" pitchFamily="34" charset="0"/>
                <a:cs typeface="Arial" panose="020B0604020202020204" pitchFamily="34" charset="0"/>
              </a:rPr>
              <a:t>Date:  01 JUNE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799976"/>
          </a:xfrm>
        </p:spPr>
        <p:txBody>
          <a:bodyPr/>
          <a:lstStyle/>
          <a:p>
            <a:r>
              <a:rPr lang="en-ZA" sz="2000" b="1" dirty="0">
                <a:latin typeface="Arial" panose="020B0604020202020204" pitchFamily="34" charset="0"/>
                <a:cs typeface="Arial" panose="020B0604020202020204" pitchFamily="34" charset="0"/>
              </a:rPr>
              <a:t>… STATUS OF ENTITIES ESTABLISHED AS A RESULT OF THE LAND CLAIM SETTLEMENT</a:t>
            </a:r>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1447096249"/>
              </p:ext>
            </p:extLst>
          </p:nvPr>
        </p:nvGraphicFramePr>
        <p:xfrm>
          <a:off x="323528" y="944885"/>
          <a:ext cx="8640960" cy="4490079"/>
        </p:xfrm>
        <a:graphic>
          <a:graphicData uri="http://schemas.openxmlformats.org/drawingml/2006/table">
            <a:tbl>
              <a:tblPr firstRow="1" bandRow="1">
                <a:tableStyleId>{5C22544A-7EE6-4342-B048-85BDC9FD1C3A}</a:tableStyleId>
              </a:tblPr>
              <a:tblGrid>
                <a:gridCol w="1749830">
                  <a:extLst>
                    <a:ext uri="{9D8B030D-6E8A-4147-A177-3AD203B41FA5}">
                      <a16:colId xmlns:a16="http://schemas.microsoft.com/office/drawing/2014/main" xmlns="" val="764486264"/>
                    </a:ext>
                  </a:extLst>
                </a:gridCol>
                <a:gridCol w="2570650">
                  <a:extLst>
                    <a:ext uri="{9D8B030D-6E8A-4147-A177-3AD203B41FA5}">
                      <a16:colId xmlns:a16="http://schemas.microsoft.com/office/drawing/2014/main" xmlns="" val="2171250422"/>
                    </a:ext>
                  </a:extLst>
                </a:gridCol>
                <a:gridCol w="2160240">
                  <a:extLst>
                    <a:ext uri="{9D8B030D-6E8A-4147-A177-3AD203B41FA5}">
                      <a16:colId xmlns:a16="http://schemas.microsoft.com/office/drawing/2014/main" xmlns="" val="1812207108"/>
                    </a:ext>
                  </a:extLst>
                </a:gridCol>
                <a:gridCol w="2160240">
                  <a:extLst>
                    <a:ext uri="{9D8B030D-6E8A-4147-A177-3AD203B41FA5}">
                      <a16:colId xmlns:a16="http://schemas.microsoft.com/office/drawing/2014/main" xmlns="" val="1628243251"/>
                    </a:ext>
                  </a:extLst>
                </a:gridCol>
              </a:tblGrid>
              <a:tr h="360039">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Entity</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Status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a:solidFill>
                            <a:schemeClr val="tx1"/>
                          </a:solidFill>
                          <a:effectLst/>
                          <a:latin typeface="Arial" panose="020B0604020202020204" pitchFamily="34" charset="0"/>
                          <a:ea typeface="Calibri" panose="020F0502020204030204" pitchFamily="34" charset="0"/>
                          <a:cs typeface="Times New Roman" panose="02020603050405020304" pitchFamily="18" charset="0"/>
                        </a:rPr>
                        <a:t>Outstanding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Challenges</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2622754932"/>
                  </a:ext>
                </a:extLst>
              </a:tr>
              <a:tr h="3848087">
                <a:tc>
                  <a:txBody>
                    <a:bodyPr/>
                    <a:lstStyle/>
                    <a:p>
                      <a:pPr marL="457200" marR="0" lvl="0" indent="0" algn="l" defTabSz="914400" rtl="0" eaLnBrk="1" fontAlgn="auto" latinLnBrk="0" hangingPunct="1">
                        <a:lnSpc>
                          <a:spcPct val="150000"/>
                        </a:lnSpc>
                        <a:spcBef>
                          <a:spcPts val="600"/>
                        </a:spcBef>
                        <a:spcAft>
                          <a:spcPts val="600"/>
                        </a:spcAft>
                        <a:buClrTx/>
                        <a:buSzTx/>
                        <a:buFontTx/>
                        <a:buNone/>
                        <a:tabLst/>
                        <a:defRPr/>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(1) </a:t>
                      </a: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Richtersveld Communal Property Association </a:t>
                      </a: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gn="l">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(RCPA)</a:t>
                      </a:r>
                    </a:p>
                    <a:p>
                      <a:pPr marL="457200" algn="l">
                        <a:lnSpc>
                          <a:spcPct val="150000"/>
                        </a:lnSpc>
                        <a:spcBef>
                          <a:spcPts val="600"/>
                        </a:spcBef>
                        <a:spcAft>
                          <a:spcPts val="60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Composition</a:t>
                      </a:r>
                    </a:p>
                    <a:p>
                      <a:pPr marL="457200" algn="l">
                        <a:lnSpc>
                          <a:spcPct val="150000"/>
                        </a:lnSpc>
                        <a:spcBef>
                          <a:spcPts val="600"/>
                        </a:spcBef>
                        <a:spcAft>
                          <a:spcPts val="60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15 members</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gn="l">
                        <a:lnSpc>
                          <a:spcPct val="150000"/>
                        </a:lnSpc>
                        <a:spcBef>
                          <a:spcPts val="600"/>
                        </a:spcBef>
                        <a:spcAft>
                          <a:spcPts val="60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57200" algn="l">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Still under judicial administration of DALRRD until February 2023</a:t>
                      </a:r>
                    </a:p>
                    <a:p>
                      <a:pPr marL="457200" algn="l">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8 elected through the community to work with the administrator. </a:t>
                      </a:r>
                    </a:p>
                    <a:p>
                      <a:pPr marL="457200" algn="l">
                        <a:lnSpc>
                          <a:spcPct val="150000"/>
                        </a:lnSpc>
                        <a:spcBef>
                          <a:spcPts val="600"/>
                        </a:spcBef>
                        <a:spcAft>
                          <a:spcPts val="6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a:t>
                      </a: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Representatives from Local municipality</a:t>
                      </a:r>
                    </a:p>
                    <a:p>
                      <a:pPr marL="457200" algn="l">
                        <a:lnSpc>
                          <a:spcPct val="150000"/>
                        </a:lnSpc>
                        <a:spcBef>
                          <a:spcPts val="600"/>
                        </a:spcBef>
                        <a:spcAft>
                          <a:spcPts val="6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discretion RCPA</a:t>
                      </a:r>
                    </a:p>
                    <a:p>
                      <a:pPr marL="457200" algn="l">
                        <a:lnSpc>
                          <a:spcPct val="150000"/>
                        </a:lnSpc>
                        <a:spcBef>
                          <a:spcPts val="600"/>
                        </a:spcBef>
                        <a:spcAft>
                          <a:spcPts val="6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 from DALRRD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the discretion of the RCPA Executive Committee to address issues of gender and persons with disability</a:t>
                      </a:r>
                    </a:p>
                    <a:p>
                      <a:pPr marL="47625" algn="just">
                        <a:lnSpc>
                          <a:spcPct val="150000"/>
                        </a:lnSpc>
                        <a:spcBef>
                          <a:spcPts val="600"/>
                        </a:spcBef>
                        <a:spcAft>
                          <a:spcPts val="600"/>
                        </a:spcAft>
                      </a:pP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7625" algn="just">
                        <a:lnSpc>
                          <a:spcPct val="150000"/>
                        </a:lnSpc>
                        <a:spcBef>
                          <a:spcPts val="600"/>
                        </a:spcBef>
                        <a:spcAft>
                          <a:spcPts val="60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Dispute of electing Chairperson and Deputy Chairperson has emerged </a:t>
                      </a:r>
                    </a:p>
                    <a:p>
                      <a:pPr marL="47625"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Discomfort of other members that municipality decided to nominate politicians (Councillors) on the structure. </a:t>
                      </a:r>
                    </a:p>
                    <a:p>
                      <a:pPr marL="47625"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extLst>
                  <a:ext uri="{0D108BD9-81ED-4DB2-BD59-A6C34878D82A}">
                    <a16:rowId xmlns:a16="http://schemas.microsoft.com/office/drawing/2014/main" xmlns="" val="1272915597"/>
                  </a:ext>
                </a:extLst>
              </a:tr>
            </a:tbl>
          </a:graphicData>
        </a:graphic>
      </p:graphicFrame>
      <p:sp>
        <p:nvSpPr>
          <p:cNvPr id="3" name="Slide Number Placeholder 2">
            <a:extLst>
              <a:ext uri="{FF2B5EF4-FFF2-40B4-BE49-F238E27FC236}">
                <a16:creationId xmlns:a16="http://schemas.microsoft.com/office/drawing/2014/main" xmlns="" id="{A8B427EA-F695-4C7D-9936-4419328CC0AC}"/>
              </a:ext>
            </a:extLst>
          </p:cNvPr>
          <p:cNvSpPr>
            <a:spLocks noGrp="1"/>
          </p:cNvSpPr>
          <p:nvPr>
            <p:ph type="sldNum" sz="quarter" idx="12"/>
          </p:nvPr>
        </p:nvSpPr>
        <p:spPr>
          <a:xfrm>
            <a:off x="6553200" y="6273477"/>
            <a:ext cx="2267272"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10</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6566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799976"/>
          </a:xfrm>
        </p:spPr>
        <p:txBody>
          <a:bodyPr/>
          <a:lstStyle/>
          <a:p>
            <a:r>
              <a:rPr lang="en-ZA" sz="1800" b="1" dirty="0">
                <a:latin typeface="Arial" panose="020B0604020202020204" pitchFamily="34" charset="0"/>
                <a:cs typeface="Arial" panose="020B0604020202020204" pitchFamily="34" charset="0"/>
              </a:rPr>
              <a:t>… STATUS OF ENTITIES ESTABLISHED AS A RESULT OF THE LAND CLAIM SETTLEMENT</a:t>
            </a:r>
            <a:endParaRPr lang="en-ZA" sz="1800" dirty="0"/>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3474700287"/>
              </p:ext>
            </p:extLst>
          </p:nvPr>
        </p:nvGraphicFramePr>
        <p:xfrm>
          <a:off x="457200" y="1088903"/>
          <a:ext cx="6583680" cy="371061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764486264"/>
                    </a:ext>
                  </a:extLst>
                </a:gridCol>
                <a:gridCol w="1645920">
                  <a:extLst>
                    <a:ext uri="{9D8B030D-6E8A-4147-A177-3AD203B41FA5}">
                      <a16:colId xmlns:a16="http://schemas.microsoft.com/office/drawing/2014/main" xmlns="" val="2171250422"/>
                    </a:ext>
                  </a:extLst>
                </a:gridCol>
                <a:gridCol w="1645920">
                  <a:extLst>
                    <a:ext uri="{9D8B030D-6E8A-4147-A177-3AD203B41FA5}">
                      <a16:colId xmlns:a16="http://schemas.microsoft.com/office/drawing/2014/main" xmlns="" val="1812207108"/>
                    </a:ext>
                  </a:extLst>
                </a:gridCol>
                <a:gridCol w="1645920">
                  <a:extLst>
                    <a:ext uri="{9D8B030D-6E8A-4147-A177-3AD203B41FA5}">
                      <a16:colId xmlns:a16="http://schemas.microsoft.com/office/drawing/2014/main" xmlns="" val="1628243251"/>
                    </a:ext>
                  </a:extLst>
                </a:gridCol>
              </a:tblGrid>
              <a:tr h="504054">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Entity</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Status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Outstanding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Challenges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extLst>
                  <a:ext uri="{0D108BD9-81ED-4DB2-BD59-A6C34878D82A}">
                    <a16:rowId xmlns:a16="http://schemas.microsoft.com/office/drawing/2014/main" xmlns="" val="2622754932"/>
                  </a:ext>
                </a:extLst>
              </a:tr>
              <a:tr h="3060450">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Richtersveld Community Trust </a:t>
                      </a:r>
                    </a:p>
                    <a:p>
                      <a:pPr marL="457200" algn="just">
                        <a:lnSpc>
                          <a:spcPct val="150000"/>
                        </a:lnSpc>
                        <a:spcBef>
                          <a:spcPts val="600"/>
                        </a:spcBef>
                        <a:spcAft>
                          <a:spcPts val="600"/>
                        </a:spcAft>
                      </a:pPr>
                      <a:r>
                        <a:rPr lang="en-US" sz="13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Composition</a:t>
                      </a:r>
                    </a:p>
                    <a:p>
                      <a:pPr marL="457200" algn="just">
                        <a:lnSpc>
                          <a:spcPct val="150000"/>
                        </a:lnSpc>
                        <a:spcBef>
                          <a:spcPts val="600"/>
                        </a:spcBef>
                        <a:spcAft>
                          <a:spcPts val="60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7</a:t>
                      </a:r>
                      <a:r>
                        <a:rPr lang="en-US" sz="1400" b="1"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Trustees</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0" lvl="0" indent="0" algn="just">
                        <a:lnSpc>
                          <a:spcPct val="150000"/>
                        </a:lnSpc>
                        <a:spcBef>
                          <a:spcPts val="1200"/>
                        </a:spcBef>
                        <a:spcAft>
                          <a:spcPts val="1200"/>
                        </a:spcAft>
                        <a:buFont typeface="+mj-lt"/>
                        <a:buNone/>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Community members elected</a:t>
                      </a:r>
                    </a:p>
                    <a:p>
                      <a:pPr marL="0" lvl="0" indent="0" algn="l">
                        <a:lnSpc>
                          <a:spcPct val="150000"/>
                        </a:lnSpc>
                        <a:spcBef>
                          <a:spcPts val="1200"/>
                        </a:spcBef>
                        <a:spcAft>
                          <a:spcPts val="1200"/>
                        </a:spcAft>
                        <a:buFont typeface="+mj-lt"/>
                        <a:buNone/>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a:t>
                      </a: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independent directors nominated by the CPA </a:t>
                      </a:r>
                      <a:endParaRPr lang="en-ZA" sz="14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Awaiting the registration of Trustees by the Office of the Master of the High Court.</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Trust does not have personnel nor budget to effect its registrations. </a:t>
                      </a:r>
                    </a:p>
                  </a:txBody>
                  <a:tcPr marL="68580" marR="68580" marT="0" marB="0">
                    <a:solidFill>
                      <a:schemeClr val="accent3"/>
                    </a:solidFill>
                  </a:tcPr>
                </a:tc>
                <a:extLst>
                  <a:ext uri="{0D108BD9-81ED-4DB2-BD59-A6C34878D82A}">
                    <a16:rowId xmlns:a16="http://schemas.microsoft.com/office/drawing/2014/main" xmlns="" val="3530278016"/>
                  </a:ext>
                </a:extLst>
              </a:tr>
            </a:tbl>
          </a:graphicData>
        </a:graphic>
      </p:graphicFrame>
      <p:sp>
        <p:nvSpPr>
          <p:cNvPr id="3" name="Slide Number Placeholder 2">
            <a:extLst>
              <a:ext uri="{FF2B5EF4-FFF2-40B4-BE49-F238E27FC236}">
                <a16:creationId xmlns:a16="http://schemas.microsoft.com/office/drawing/2014/main" xmlns="" id="{A188EB9B-D0F3-4772-9DC7-CE32ED219033}"/>
              </a:ext>
            </a:extLst>
          </p:cNvPr>
          <p:cNvSpPr>
            <a:spLocks noGrp="1"/>
          </p:cNvSpPr>
          <p:nvPr>
            <p:ph type="sldNum" sz="quarter" idx="12"/>
          </p:nvPr>
        </p:nvSpPr>
        <p:spPr>
          <a:xfrm>
            <a:off x="6553200" y="6417494"/>
            <a:ext cx="2133600" cy="511944"/>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11</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1262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439936"/>
          </a:xfrm>
        </p:spPr>
        <p:txBody>
          <a:bodyPr/>
          <a:lstStyle/>
          <a:p>
            <a:r>
              <a:rPr lang="en-ZA" sz="2000" b="1" dirty="0">
                <a:latin typeface="Arial" panose="020B0604020202020204" pitchFamily="34" charset="0"/>
                <a:cs typeface="Arial" panose="020B0604020202020204" pitchFamily="34" charset="0"/>
              </a:rPr>
              <a:t>… STATUS OF ENTITIES ESTABLISHED AS A RESULT OF THE LAND CLAIM SETTLEMENT</a:t>
            </a:r>
            <a:endParaRPr lang="en-ZA" sz="2000" dirty="0"/>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677720476"/>
              </p:ext>
            </p:extLst>
          </p:nvPr>
        </p:nvGraphicFramePr>
        <p:xfrm>
          <a:off x="179512" y="584845"/>
          <a:ext cx="8507289" cy="6065834"/>
        </p:xfrm>
        <a:graphic>
          <a:graphicData uri="http://schemas.openxmlformats.org/drawingml/2006/table">
            <a:tbl>
              <a:tblPr firstRow="1" bandRow="1">
                <a:tableStyleId>{5C22544A-7EE6-4342-B048-85BDC9FD1C3A}</a:tableStyleId>
              </a:tblPr>
              <a:tblGrid>
                <a:gridCol w="1776723">
                  <a:extLst>
                    <a:ext uri="{9D8B030D-6E8A-4147-A177-3AD203B41FA5}">
                      <a16:colId xmlns:a16="http://schemas.microsoft.com/office/drawing/2014/main" xmlns="" val="764486264"/>
                    </a:ext>
                  </a:extLst>
                </a:gridCol>
                <a:gridCol w="1435046">
                  <a:extLst>
                    <a:ext uri="{9D8B030D-6E8A-4147-A177-3AD203B41FA5}">
                      <a16:colId xmlns:a16="http://schemas.microsoft.com/office/drawing/2014/main" xmlns="" val="2171250422"/>
                    </a:ext>
                  </a:extLst>
                </a:gridCol>
                <a:gridCol w="1640052">
                  <a:extLst>
                    <a:ext uri="{9D8B030D-6E8A-4147-A177-3AD203B41FA5}">
                      <a16:colId xmlns:a16="http://schemas.microsoft.com/office/drawing/2014/main" xmlns="" val="1812207108"/>
                    </a:ext>
                  </a:extLst>
                </a:gridCol>
                <a:gridCol w="3655468">
                  <a:extLst>
                    <a:ext uri="{9D8B030D-6E8A-4147-A177-3AD203B41FA5}">
                      <a16:colId xmlns:a16="http://schemas.microsoft.com/office/drawing/2014/main" xmlns="" val="1628243251"/>
                    </a:ext>
                  </a:extLst>
                </a:gridCol>
              </a:tblGrid>
              <a:tr h="1000121">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Entity</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Status </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Outstanding </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Impact  / Risk/ challenges</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2622754932"/>
                  </a:ext>
                </a:extLst>
              </a:tr>
              <a:tr h="4730274">
                <a:tc>
                  <a:txBody>
                    <a:bodyPr/>
                    <a:lstStyle/>
                    <a:p>
                      <a:pPr marL="0" lvl="0" indent="0" algn="just">
                        <a:lnSpc>
                          <a:spcPct val="150000"/>
                        </a:lnSpc>
                        <a:spcBef>
                          <a:spcPts val="1200"/>
                        </a:spcBef>
                        <a:spcAft>
                          <a:spcPts val="1200"/>
                        </a:spcAft>
                        <a:buFont typeface="+mj-lt"/>
                        <a:buNone/>
                      </a:pPr>
                      <a:r>
                        <a:rPr lang="en-ZA" sz="1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a:t>
                      </a:r>
                    </a:p>
                    <a:p>
                      <a:pPr marL="0" lvl="0" indent="0" algn="just">
                        <a:lnSpc>
                          <a:spcPct val="150000"/>
                        </a:lnSpc>
                        <a:spcBef>
                          <a:spcPts val="1200"/>
                        </a:spcBef>
                        <a:spcAft>
                          <a:spcPts val="1200"/>
                        </a:spcAft>
                        <a:buFont typeface="+mj-lt"/>
                        <a:buNone/>
                      </a:pPr>
                      <a:r>
                        <a:rPr lang="en-ZA" sz="1400" dirty="0">
                          <a:effectLst/>
                          <a:latin typeface="Arial" panose="020B0604020202020204" pitchFamily="34" charset="0"/>
                          <a:ea typeface="Calibri" panose="020F0502020204030204" pitchFamily="34" charset="0"/>
                          <a:cs typeface="Times New Roman" panose="02020603050405020304" pitchFamily="18" charset="0"/>
                        </a:rPr>
                        <a:t>Richtersveld Mining Company (RMC)</a:t>
                      </a:r>
                    </a:p>
                    <a:p>
                      <a:pPr marL="0" lvl="0" indent="0" algn="just">
                        <a:lnSpc>
                          <a:spcPct val="150000"/>
                        </a:lnSpc>
                        <a:spcBef>
                          <a:spcPts val="1200"/>
                        </a:spcBef>
                        <a:spcAft>
                          <a:spcPts val="1200"/>
                        </a:spcAft>
                        <a:buFont typeface="+mj-lt"/>
                        <a:buNone/>
                      </a:pPr>
                      <a:r>
                        <a:rPr lang="en-US" sz="1400" b="1" dirty="0">
                          <a:effectLst/>
                          <a:latin typeface="Arial" panose="020B0604020202020204" pitchFamily="34" charset="0"/>
                          <a:ea typeface="Calibri" panose="020F0502020204030204" pitchFamily="34" charset="0"/>
                          <a:cs typeface="Times New Roman" panose="02020603050405020304" pitchFamily="18" charset="0"/>
                        </a:rPr>
                        <a:t>Composition</a:t>
                      </a:r>
                    </a:p>
                    <a:p>
                      <a:pPr marL="0" lvl="0" indent="0" algn="just">
                        <a:lnSpc>
                          <a:spcPct val="150000"/>
                        </a:lnSpc>
                        <a:spcBef>
                          <a:spcPts val="1200"/>
                        </a:spcBef>
                        <a:spcAft>
                          <a:spcPts val="1200"/>
                        </a:spcAft>
                        <a:buFont typeface="+mj-lt"/>
                        <a:buNone/>
                      </a:pPr>
                      <a:r>
                        <a:rPr lang="en-US" sz="1400" b="1" dirty="0">
                          <a:effectLst/>
                          <a:latin typeface="Arial" panose="020B0604020202020204" pitchFamily="34" charset="0"/>
                          <a:ea typeface="Calibri" panose="020F0502020204030204" pitchFamily="34" charset="0"/>
                          <a:cs typeface="Times New Roman" panose="02020603050405020304" pitchFamily="18" charset="0"/>
                        </a:rPr>
                        <a:t>6 Directors</a:t>
                      </a:r>
                    </a:p>
                    <a:p>
                      <a:pPr marL="0" lvl="0" indent="0" algn="just">
                        <a:lnSpc>
                          <a:spcPct val="150000"/>
                        </a:lnSpc>
                        <a:spcBef>
                          <a:spcPts val="1200"/>
                        </a:spcBef>
                        <a:spcAft>
                          <a:spcPts val="1200"/>
                        </a:spcAft>
                        <a:buFont typeface="+mj-lt"/>
                        <a:buNone/>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50000"/>
                        </a:lnSpc>
                        <a:spcBef>
                          <a:spcPts val="1200"/>
                        </a:spcBef>
                        <a:spcAft>
                          <a:spcPts val="1200"/>
                        </a:spcAft>
                        <a:buFont typeface="+mj-lt"/>
                        <a:buNone/>
                      </a:pP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l">
                        <a:lnSpc>
                          <a:spcPct val="150000"/>
                        </a:lnSpc>
                        <a:spcBef>
                          <a:spcPts val="600"/>
                        </a:spcBef>
                        <a:spcAft>
                          <a:spcPts val="60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4 </a:t>
                      </a:r>
                      <a:r>
                        <a:rPr lang="en-ZA" sz="1300" dirty="0">
                          <a:effectLst/>
                          <a:latin typeface="Arial" panose="020B0604020202020204" pitchFamily="34" charset="0"/>
                          <a:ea typeface="Calibri" panose="020F0502020204030204" pitchFamily="34" charset="0"/>
                          <a:cs typeface="Times New Roman" panose="02020603050405020304" pitchFamily="18" charset="0"/>
                        </a:rPr>
                        <a:t>Community</a:t>
                      </a:r>
                      <a:r>
                        <a:rPr lang="en-ZA" sz="1400" dirty="0">
                          <a:effectLst/>
                          <a:latin typeface="Arial" panose="020B0604020202020204" pitchFamily="34" charset="0"/>
                          <a:ea typeface="Calibri" panose="020F0502020204030204" pitchFamily="34" charset="0"/>
                          <a:cs typeface="Times New Roman" panose="02020603050405020304" pitchFamily="18" charset="0"/>
                        </a:rPr>
                        <a:t> members appointed </a:t>
                      </a:r>
                    </a:p>
                    <a:p>
                      <a:pPr marL="457200" algn="l">
                        <a:lnSpc>
                          <a:spcPct val="150000"/>
                        </a:lnSpc>
                        <a:spcBef>
                          <a:spcPts val="600"/>
                        </a:spcBef>
                        <a:spcAft>
                          <a:spcPts val="600"/>
                        </a:spcAft>
                      </a:pP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Nomination of  2 independent directors by SELFDEVCO</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p>
                      <a:pPr marL="47625" algn="just">
                        <a:lnSpc>
                          <a:spcPct val="150000"/>
                        </a:lnSpc>
                        <a:spcBef>
                          <a:spcPts val="600"/>
                        </a:spcBef>
                        <a:spcAft>
                          <a:spcPts val="60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RMC cannot nominate PSJV board members as it is not fully constituted. Formal request for community to attend all Board meetings as observers has been approved and they’ve attended meetings. However there is unhappiness regarding this temporary arrangements. </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p>
                      <a:pPr marL="47625" algn="just">
                        <a:lnSpc>
                          <a:spcPct val="150000"/>
                        </a:lnSpc>
                        <a:spcBef>
                          <a:spcPts val="600"/>
                        </a:spcBef>
                        <a:spcAft>
                          <a:spcPts val="60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In the interim court appointed directors are currently used so that operations of the PSJV are not disrupted; until the RMC structure has elected its representatives. However there is unhappiness regarding this temporary arrangements</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p>
                      <a:pPr marL="47625" algn="just">
                        <a:lnSpc>
                          <a:spcPct val="150000"/>
                        </a:lnSpc>
                        <a:spcBef>
                          <a:spcPts val="600"/>
                        </a:spcBef>
                        <a:spcAft>
                          <a:spcPts val="600"/>
                        </a:spcAft>
                      </a:pPr>
                      <a:r>
                        <a:rPr lang="en-ZA" sz="1400" dirty="0">
                          <a:effectLst/>
                          <a:latin typeface="Arial" panose="020B0604020202020204" pitchFamily="34" charset="0"/>
                          <a:ea typeface="Calibri" panose="020F0502020204030204" pitchFamily="34" charset="0"/>
                          <a:cs typeface="Times New Roman" panose="02020603050405020304" pitchFamily="18" charset="0"/>
                        </a:rPr>
                        <a:t> Court Case to be held on the 03</a:t>
                      </a:r>
                      <a:r>
                        <a:rPr lang="en-ZA" sz="1400" baseline="30000" dirty="0">
                          <a:effectLst/>
                          <a:latin typeface="Arial" panose="020B0604020202020204" pitchFamily="34" charset="0"/>
                          <a:ea typeface="Calibri" panose="020F0502020204030204" pitchFamily="34" charset="0"/>
                          <a:cs typeface="Times New Roman" panose="02020603050405020304" pitchFamily="18" charset="0"/>
                        </a:rPr>
                        <a:t>rd</a:t>
                      </a:r>
                      <a:r>
                        <a:rPr lang="en-ZA" sz="1400" dirty="0">
                          <a:effectLst/>
                          <a:latin typeface="Arial" panose="020B0604020202020204" pitchFamily="34" charset="0"/>
                          <a:ea typeface="Calibri" panose="020F0502020204030204" pitchFamily="34" charset="0"/>
                          <a:cs typeface="Times New Roman" panose="02020603050405020304" pitchFamily="18" charset="0"/>
                        </a:rPr>
                        <a:t> June 2022. </a:t>
                      </a:r>
                      <a:endParaRPr lang="en-ZA"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4206698563"/>
                  </a:ext>
                </a:extLst>
              </a:tr>
            </a:tbl>
          </a:graphicData>
        </a:graphic>
      </p:graphicFrame>
      <p:sp>
        <p:nvSpPr>
          <p:cNvPr id="3" name="Slide Number Placeholder 2">
            <a:extLst>
              <a:ext uri="{FF2B5EF4-FFF2-40B4-BE49-F238E27FC236}">
                <a16:creationId xmlns:a16="http://schemas.microsoft.com/office/drawing/2014/main" xmlns="" id="{9ECB3BB2-4F5D-4FB3-BCD8-C431B83C09F6}"/>
              </a:ext>
            </a:extLst>
          </p:cNvPr>
          <p:cNvSpPr>
            <a:spLocks noGrp="1"/>
          </p:cNvSpPr>
          <p:nvPr>
            <p:ph type="sldNum" sz="quarter" idx="12"/>
          </p:nvPr>
        </p:nvSpPr>
        <p:spPr>
          <a:xfrm>
            <a:off x="6553200" y="6489501"/>
            <a:ext cx="2133600" cy="439937"/>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12</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3284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871984"/>
          </a:xfrm>
        </p:spPr>
        <p:txBody>
          <a:bodyPr/>
          <a:lstStyle/>
          <a:p>
            <a:r>
              <a:rPr lang="en-ZA" sz="1600" b="1" dirty="0">
                <a:latin typeface="Arial" panose="020B0604020202020204" pitchFamily="34" charset="0"/>
                <a:cs typeface="Arial" panose="020B0604020202020204" pitchFamily="34" charset="0"/>
              </a:rPr>
              <a:t>… STATUS OF ENTITIES ESTABLISHED AS A RESULT OF THE LAND CLAIM SETTLEMENT</a:t>
            </a:r>
            <a:endParaRPr lang="en-ZA" sz="1600" dirty="0"/>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822294056"/>
              </p:ext>
            </p:extLst>
          </p:nvPr>
        </p:nvGraphicFramePr>
        <p:xfrm>
          <a:off x="179512" y="1160910"/>
          <a:ext cx="8507288" cy="3959245"/>
        </p:xfrm>
        <a:graphic>
          <a:graphicData uri="http://schemas.openxmlformats.org/drawingml/2006/table">
            <a:tbl>
              <a:tblPr firstRow="1" bandRow="1">
                <a:tableStyleId>{5C22544A-7EE6-4342-B048-85BDC9FD1C3A}</a:tableStyleId>
              </a:tblPr>
              <a:tblGrid>
                <a:gridCol w="2318263">
                  <a:extLst>
                    <a:ext uri="{9D8B030D-6E8A-4147-A177-3AD203B41FA5}">
                      <a16:colId xmlns:a16="http://schemas.microsoft.com/office/drawing/2014/main" xmlns="" val="764486264"/>
                    </a:ext>
                  </a:extLst>
                </a:gridCol>
                <a:gridCol w="1935381">
                  <a:extLst>
                    <a:ext uri="{9D8B030D-6E8A-4147-A177-3AD203B41FA5}">
                      <a16:colId xmlns:a16="http://schemas.microsoft.com/office/drawing/2014/main" xmlns="" val="2171250422"/>
                    </a:ext>
                  </a:extLst>
                </a:gridCol>
                <a:gridCol w="2126822">
                  <a:extLst>
                    <a:ext uri="{9D8B030D-6E8A-4147-A177-3AD203B41FA5}">
                      <a16:colId xmlns:a16="http://schemas.microsoft.com/office/drawing/2014/main" xmlns="" val="1812207108"/>
                    </a:ext>
                  </a:extLst>
                </a:gridCol>
                <a:gridCol w="2126822">
                  <a:extLst>
                    <a:ext uri="{9D8B030D-6E8A-4147-A177-3AD203B41FA5}">
                      <a16:colId xmlns:a16="http://schemas.microsoft.com/office/drawing/2014/main" xmlns="" val="1628243251"/>
                    </a:ext>
                  </a:extLst>
                </a:gridCol>
              </a:tblGrid>
              <a:tr h="661397">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Entity</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Status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Outstanding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Impact  / Risk/ challenges</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2622754932"/>
                  </a:ext>
                </a:extLst>
              </a:tr>
              <a:tr h="3297848">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Richtersveld Environmental Rehabilitation Company</a:t>
                      </a:r>
                    </a:p>
                    <a:p>
                      <a:pPr marL="457200" algn="just">
                        <a:lnSpc>
                          <a:spcPct val="150000"/>
                        </a:lnSpc>
                        <a:spcBef>
                          <a:spcPts val="600"/>
                        </a:spcBef>
                        <a:spcAft>
                          <a:spcPts val="600"/>
                        </a:spcAft>
                      </a:pPr>
                      <a:r>
                        <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Composition</a:t>
                      </a:r>
                    </a:p>
                    <a:p>
                      <a:pPr marL="457200" algn="just">
                        <a:lnSpc>
                          <a:spcPct val="150000"/>
                        </a:lnSpc>
                        <a:spcBef>
                          <a:spcPts val="600"/>
                        </a:spcBef>
                        <a:spcAft>
                          <a:spcPts val="600"/>
                        </a:spcAft>
                      </a:pPr>
                      <a:r>
                        <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 Directors </a:t>
                      </a:r>
                    </a:p>
                    <a:p>
                      <a:pPr marL="457200" algn="just">
                        <a:lnSpc>
                          <a:spcPct val="150000"/>
                        </a:lnSpc>
                        <a:spcBef>
                          <a:spcPts val="600"/>
                        </a:spcBef>
                        <a:spcAft>
                          <a:spcPts val="600"/>
                        </a:spcAft>
                      </a:pP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Community members appointed </a:t>
                      </a:r>
                    </a:p>
                    <a:p>
                      <a:pPr marL="457200" marR="0" lvl="0" indent="0" algn="just" defTabSz="914400" rtl="0" eaLnBrk="1" fontAlgn="auto" latinLnBrk="0" hangingPunct="1">
                        <a:lnSpc>
                          <a:spcPct val="150000"/>
                        </a:lnSpc>
                        <a:spcBef>
                          <a:spcPts val="600"/>
                        </a:spcBef>
                        <a:spcAft>
                          <a:spcPts val="600"/>
                        </a:spcAft>
                        <a:buClrTx/>
                        <a:buSzTx/>
                        <a:buFontTx/>
                        <a:buNone/>
                        <a:tabLst/>
                        <a:defRPr/>
                      </a:pPr>
                      <a:r>
                        <a:rPr lang="en-ZA" sz="1400" dirty="0">
                          <a:effectLst/>
                          <a:latin typeface="Arial" panose="020B0604020202020204" pitchFamily="34" charset="0"/>
                          <a:ea typeface="Calibri" panose="020F0502020204030204" pitchFamily="34" charset="0"/>
                          <a:cs typeface="Times New Roman" panose="02020603050405020304" pitchFamily="18" charset="0"/>
                        </a:rPr>
                        <a:t>Nomination of  2 independent directors by SELFDEVCO</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Determination for the need of this company will be done.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47625"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All rehabilitation obligations has been completed according to </a:t>
                      </a:r>
                      <a:r>
                        <a:rPr lang="en-ZA" sz="14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DoS</a:t>
                      </a: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requirements. </a:t>
                      </a:r>
                    </a:p>
                    <a:p>
                      <a:pPr marL="47625" algn="just">
                        <a:lnSpc>
                          <a:spcPct val="150000"/>
                        </a:lnSpc>
                        <a:spcBef>
                          <a:spcPts val="600"/>
                        </a:spcBef>
                        <a:spcAft>
                          <a:spcPts val="600"/>
                        </a:spcAft>
                      </a:pPr>
                      <a:endPar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N/A</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3958501917"/>
                  </a:ext>
                </a:extLst>
              </a:tr>
            </a:tbl>
          </a:graphicData>
        </a:graphic>
      </p:graphicFrame>
      <p:sp>
        <p:nvSpPr>
          <p:cNvPr id="3" name="Slide Number Placeholder 2">
            <a:extLst>
              <a:ext uri="{FF2B5EF4-FFF2-40B4-BE49-F238E27FC236}">
                <a16:creationId xmlns:a16="http://schemas.microsoft.com/office/drawing/2014/main" xmlns="" id="{55D133B1-6175-4933-B845-E5554B705BF4}"/>
              </a:ext>
            </a:extLst>
          </p:cNvPr>
          <p:cNvSpPr>
            <a:spLocks noGrp="1"/>
          </p:cNvSpPr>
          <p:nvPr>
            <p:ph type="sldNum" sz="quarter" idx="12"/>
          </p:nvPr>
        </p:nvSpPr>
        <p:spPr>
          <a:xfrm>
            <a:off x="6553200" y="6273477"/>
            <a:ext cx="233928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13</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3669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799976"/>
          </a:xfrm>
        </p:spPr>
        <p:txBody>
          <a:bodyPr/>
          <a:lstStyle/>
          <a:p>
            <a:r>
              <a:rPr lang="en-ZA" sz="1600" b="1" dirty="0">
                <a:latin typeface="Arial" panose="020B0604020202020204" pitchFamily="34" charset="0"/>
                <a:cs typeface="Arial" panose="020B0604020202020204" pitchFamily="34" charset="0"/>
              </a:rPr>
              <a:t>… STATUS OF ENTITIES ESTABLISHED AS A RESULT OF THE LAND CLAIM SETTLEMENT</a:t>
            </a:r>
            <a:endParaRPr lang="en-ZA" sz="1600" dirty="0"/>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1573434366"/>
              </p:ext>
            </p:extLst>
          </p:nvPr>
        </p:nvGraphicFramePr>
        <p:xfrm>
          <a:off x="215516" y="1256252"/>
          <a:ext cx="8712968" cy="4681407"/>
        </p:xfrm>
        <a:graphic>
          <a:graphicData uri="http://schemas.openxmlformats.org/drawingml/2006/table">
            <a:tbl>
              <a:tblPr firstRow="1" bandRow="1">
                <a:tableStyleId>{5C22544A-7EE6-4342-B048-85BDC9FD1C3A}</a:tableStyleId>
              </a:tblPr>
              <a:tblGrid>
                <a:gridCol w="2008219">
                  <a:extLst>
                    <a:ext uri="{9D8B030D-6E8A-4147-A177-3AD203B41FA5}">
                      <a16:colId xmlns:a16="http://schemas.microsoft.com/office/drawing/2014/main" xmlns="" val="764486264"/>
                    </a:ext>
                  </a:extLst>
                </a:gridCol>
                <a:gridCol w="1487570">
                  <a:extLst>
                    <a:ext uri="{9D8B030D-6E8A-4147-A177-3AD203B41FA5}">
                      <a16:colId xmlns:a16="http://schemas.microsoft.com/office/drawing/2014/main" xmlns="" val="2171250422"/>
                    </a:ext>
                  </a:extLst>
                </a:gridCol>
                <a:gridCol w="2082598">
                  <a:extLst>
                    <a:ext uri="{9D8B030D-6E8A-4147-A177-3AD203B41FA5}">
                      <a16:colId xmlns:a16="http://schemas.microsoft.com/office/drawing/2014/main" xmlns="" val="1812207108"/>
                    </a:ext>
                  </a:extLst>
                </a:gridCol>
                <a:gridCol w="3134581">
                  <a:extLst>
                    <a:ext uri="{9D8B030D-6E8A-4147-A177-3AD203B41FA5}">
                      <a16:colId xmlns:a16="http://schemas.microsoft.com/office/drawing/2014/main" xmlns="" val="1628243251"/>
                    </a:ext>
                  </a:extLst>
                </a:gridCol>
              </a:tblGrid>
              <a:tr h="575687">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Entity</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Status </a:t>
                      </a:r>
                      <a:endParaRPr lang="en-ZA" sz="14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Outstanding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Impact  / Risk/ challenges</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2622754932"/>
                  </a:ext>
                </a:extLst>
              </a:tr>
              <a:tr h="3937482">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Richtersveld Agricultural Holding Company</a:t>
                      </a:r>
                    </a:p>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Composition</a:t>
                      </a:r>
                    </a:p>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6 Directors (Liquidated)</a:t>
                      </a:r>
                    </a:p>
                    <a:p>
                      <a:pPr marL="457200" algn="just">
                        <a:lnSpc>
                          <a:spcPct val="150000"/>
                        </a:lnSpc>
                        <a:spcBef>
                          <a:spcPts val="600"/>
                        </a:spcBef>
                        <a:spcAft>
                          <a:spcPts val="60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Initial company liquidated.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tc>
                  <a:txBody>
                    <a:bodyPr/>
                    <a:lstStyle/>
                    <a:p>
                      <a:pPr marL="274320" indent="-274320" algn="just">
                        <a:lnSpc>
                          <a:spcPct val="150000"/>
                        </a:lnSpc>
                        <a:spcBef>
                          <a:spcPts val="1200"/>
                        </a:spcBef>
                        <a:spcAft>
                          <a:spcPts val="1200"/>
                        </a:spcAft>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New company established called Richtersveld Growers. </a:t>
                      </a:r>
                      <a:endParaRPr lang="en-ZA" sz="14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74320" indent="-274320" algn="just">
                        <a:lnSpc>
                          <a:spcPct val="150000"/>
                        </a:lnSpc>
                        <a:spcBef>
                          <a:spcPts val="1200"/>
                        </a:spcBef>
                        <a:spcAft>
                          <a:spcPts val="1200"/>
                        </a:spcAft>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Community members elected for the new company. No need to have 6 Directors as per RCPA resolution</a:t>
                      </a:r>
                      <a:endParaRPr lang="en-ZA" sz="14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There is a new group calling themselves Take Charge Nama United Richtersveld company which submitted a petition through Provincial legislature to be the managers of the farm. This poses a threat to the stability regarding the Agricultural company of the RCPA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extLst>
                  <a:ext uri="{0D108BD9-81ED-4DB2-BD59-A6C34878D82A}">
                    <a16:rowId xmlns:a16="http://schemas.microsoft.com/office/drawing/2014/main" xmlns="" val="2551047255"/>
                  </a:ext>
                </a:extLst>
              </a:tr>
            </a:tbl>
          </a:graphicData>
        </a:graphic>
      </p:graphicFrame>
      <p:sp>
        <p:nvSpPr>
          <p:cNvPr id="3" name="Slide Number Placeholder 2">
            <a:extLst>
              <a:ext uri="{FF2B5EF4-FFF2-40B4-BE49-F238E27FC236}">
                <a16:creationId xmlns:a16="http://schemas.microsoft.com/office/drawing/2014/main" xmlns="" id="{61E5AEA0-C2DF-4BC7-BA93-237A57E7BC50}"/>
              </a:ext>
            </a:extLst>
          </p:cNvPr>
          <p:cNvSpPr>
            <a:spLocks noGrp="1"/>
          </p:cNvSpPr>
          <p:nvPr>
            <p:ph type="sldNum" sz="quarter" idx="12"/>
          </p:nvPr>
        </p:nvSpPr>
        <p:spPr>
          <a:xfrm>
            <a:off x="6553200" y="6201469"/>
            <a:ext cx="2267272" cy="872431"/>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14</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5396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799976"/>
          </a:xfrm>
        </p:spPr>
        <p:txBody>
          <a:bodyPr/>
          <a:lstStyle/>
          <a:p>
            <a:r>
              <a:rPr lang="en-ZA" sz="1600" b="1" dirty="0">
                <a:latin typeface="Arial" panose="020B0604020202020204" pitchFamily="34" charset="0"/>
                <a:cs typeface="Arial" panose="020B0604020202020204" pitchFamily="34" charset="0"/>
              </a:rPr>
              <a:t>STATUS OF ENTITIES ESTABLISHED AS A RESULT OF THE LAND CLAIM SETTLEMENT</a:t>
            </a:r>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1688891097"/>
              </p:ext>
            </p:extLst>
          </p:nvPr>
        </p:nvGraphicFramePr>
        <p:xfrm>
          <a:off x="457200" y="944885"/>
          <a:ext cx="8229600" cy="493466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764486264"/>
                    </a:ext>
                  </a:extLst>
                </a:gridCol>
                <a:gridCol w="1625352">
                  <a:extLst>
                    <a:ext uri="{9D8B030D-6E8A-4147-A177-3AD203B41FA5}">
                      <a16:colId xmlns:a16="http://schemas.microsoft.com/office/drawing/2014/main" xmlns="" val="2171250422"/>
                    </a:ext>
                  </a:extLst>
                </a:gridCol>
                <a:gridCol w="1800200">
                  <a:extLst>
                    <a:ext uri="{9D8B030D-6E8A-4147-A177-3AD203B41FA5}">
                      <a16:colId xmlns:a16="http://schemas.microsoft.com/office/drawing/2014/main" xmlns="" val="1812207108"/>
                    </a:ext>
                  </a:extLst>
                </a:gridCol>
                <a:gridCol w="2746648">
                  <a:extLst>
                    <a:ext uri="{9D8B030D-6E8A-4147-A177-3AD203B41FA5}">
                      <a16:colId xmlns:a16="http://schemas.microsoft.com/office/drawing/2014/main" xmlns="" val="1628243251"/>
                    </a:ext>
                  </a:extLst>
                </a:gridCol>
              </a:tblGrid>
              <a:tr h="404861">
                <a:tc>
                  <a:txBody>
                    <a:bodyPr/>
                    <a:lstStyle/>
                    <a:p>
                      <a:pPr marL="457200" algn="just">
                        <a:lnSpc>
                          <a:spcPct val="150000"/>
                        </a:lnSpc>
                        <a:spcBef>
                          <a:spcPts val="600"/>
                        </a:spcBef>
                        <a:spcAft>
                          <a:spcPts val="600"/>
                        </a:spcAft>
                      </a:pPr>
                      <a:r>
                        <a:rPr lang="en-ZA" sz="1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Entity</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Status </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rPr>
                        <a:t>Outstanding </a:t>
                      </a:r>
                      <a:endParaRPr lang="en-ZA" sz="12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Impact  / Risk/ challenges</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2622754932"/>
                  </a:ext>
                </a:extLst>
              </a:tr>
              <a:tr h="1755379">
                <a:tc>
                  <a:txBody>
                    <a:bodyPr/>
                    <a:lstStyle/>
                    <a:p>
                      <a:pPr marL="457200" algn="just">
                        <a:lnSpc>
                          <a:spcPct val="150000"/>
                        </a:lnSpc>
                        <a:spcBef>
                          <a:spcPts val="600"/>
                        </a:spcBef>
                        <a:spcAft>
                          <a:spcPts val="600"/>
                        </a:spcAft>
                      </a:pPr>
                      <a:r>
                        <a:rPr lang="en-ZA" sz="1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 </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algn="just">
                        <a:lnSpc>
                          <a:spcPct val="150000"/>
                        </a:lnSpc>
                        <a:spcBef>
                          <a:spcPts val="60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Richtersveld Property Holding Company</a:t>
                      </a:r>
                    </a:p>
                    <a:p>
                      <a:pPr marL="457200" algn="just">
                        <a:lnSpc>
                          <a:spcPct val="150000"/>
                        </a:lnSpc>
                        <a:spcBef>
                          <a:spcPts val="600"/>
                        </a:spcBef>
                        <a:spcAft>
                          <a:spcPts val="600"/>
                        </a:spcAft>
                      </a:pPr>
                      <a:r>
                        <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Composition</a:t>
                      </a:r>
                    </a:p>
                    <a:p>
                      <a:pPr marL="457200" algn="just">
                        <a:lnSpc>
                          <a:spcPct val="150000"/>
                        </a:lnSpc>
                        <a:spcBef>
                          <a:spcPts val="600"/>
                        </a:spcBef>
                        <a:spcAft>
                          <a:spcPts val="600"/>
                        </a:spcAft>
                      </a:pPr>
                      <a:r>
                        <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 Directors</a:t>
                      </a:r>
                    </a:p>
                    <a:p>
                      <a:pPr marL="457200" algn="just">
                        <a:lnSpc>
                          <a:spcPct val="150000"/>
                        </a:lnSpc>
                        <a:spcBef>
                          <a:spcPts val="600"/>
                        </a:spcBef>
                        <a:spcAft>
                          <a:spcPts val="600"/>
                        </a:spcAft>
                      </a:pP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Community members appointed </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independent directors to be appointed by SELFDEVCO</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Directors are still to negotiate with Alexkor regarding the feasibility of transfer for both R45Million and the residential/ business properties to this company as required by DOS.  </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2578727170"/>
                  </a:ext>
                </a:extLst>
              </a:tr>
              <a:tr h="2308888">
                <a:tc>
                  <a:txBody>
                    <a:bodyPr/>
                    <a:lstStyle/>
                    <a:p>
                      <a:pPr marL="457200" algn="just">
                        <a:lnSpc>
                          <a:spcPct val="150000"/>
                        </a:lnSpc>
                        <a:spcBef>
                          <a:spcPts val="600"/>
                        </a:spcBef>
                        <a:spcAft>
                          <a:spcPts val="600"/>
                        </a:spcAft>
                      </a:pPr>
                      <a:r>
                        <a:rPr lang="en-ZA" sz="1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a:t>
                      </a:r>
                      <a:r>
                        <a:rPr lang="en-ZA" sz="1200" b="1"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p>
                    <a:p>
                      <a:pPr marL="457200" algn="just">
                        <a:lnSpc>
                          <a:spcPct val="150000"/>
                        </a:lnSpc>
                        <a:spcBef>
                          <a:spcPts val="60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Richtersveld Self Development Company</a:t>
                      </a:r>
                    </a:p>
                    <a:p>
                      <a:pPr marL="457200" algn="just">
                        <a:lnSpc>
                          <a:spcPct val="150000"/>
                        </a:lnSpc>
                        <a:spcBef>
                          <a:spcPts val="600"/>
                        </a:spcBef>
                        <a:spcAft>
                          <a:spcPts val="600"/>
                        </a:spcAft>
                      </a:pPr>
                      <a:r>
                        <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Composition</a:t>
                      </a:r>
                    </a:p>
                    <a:p>
                      <a:pPr marL="457200" algn="just">
                        <a:lnSpc>
                          <a:spcPct val="150000"/>
                        </a:lnSpc>
                        <a:spcBef>
                          <a:spcPts val="600"/>
                        </a:spcBef>
                        <a:spcAft>
                          <a:spcPts val="600"/>
                        </a:spcAft>
                      </a:pPr>
                      <a:r>
                        <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11 Directors</a:t>
                      </a: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2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Community members appointed </a:t>
                      </a:r>
                      <a:endParaRPr lang="en-ZA" sz="12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0" lvl="0" indent="0" algn="just">
                        <a:lnSpc>
                          <a:spcPct val="150000"/>
                        </a:lnSpc>
                        <a:spcBef>
                          <a:spcPts val="1200"/>
                        </a:spcBef>
                        <a:spcAft>
                          <a:spcPts val="1200"/>
                        </a:spcAft>
                        <a:buFont typeface="+mj-lt"/>
                        <a:buNone/>
                      </a:pPr>
                      <a:r>
                        <a:rPr lang="en-ZA" sz="1200" b="0" kern="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 independent directors to be appointed by community trust </a:t>
                      </a:r>
                      <a:endParaRPr lang="en-ZA" sz="1200" b="1"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50000"/>
                        </a:lnSpc>
                        <a:spcBef>
                          <a:spcPts val="1200"/>
                        </a:spcBef>
                        <a:spcAft>
                          <a:spcPts val="1200"/>
                        </a:spcAft>
                        <a:buFont typeface="+mj-lt"/>
                        <a:buNone/>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persons to be nominated by each of the subsidiary companies </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company will be fully constituted subject to the Community Trust and subsidiary companies been fully constituted. </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xmlns="" val="3388283923"/>
                  </a:ext>
                </a:extLst>
              </a:tr>
            </a:tbl>
          </a:graphicData>
        </a:graphic>
      </p:graphicFrame>
      <p:sp>
        <p:nvSpPr>
          <p:cNvPr id="3" name="Slide Number Placeholder 2">
            <a:extLst>
              <a:ext uri="{FF2B5EF4-FFF2-40B4-BE49-F238E27FC236}">
                <a16:creationId xmlns:a16="http://schemas.microsoft.com/office/drawing/2014/main" xmlns="" id="{BFE42321-0FD8-4B5A-A821-9EE45BF6AFD3}"/>
              </a:ext>
            </a:extLst>
          </p:cNvPr>
          <p:cNvSpPr>
            <a:spLocks noGrp="1"/>
          </p:cNvSpPr>
          <p:nvPr>
            <p:ph type="sldNum" sz="quarter" idx="12"/>
          </p:nvPr>
        </p:nvSpPr>
        <p:spPr>
          <a:xfrm>
            <a:off x="6553200" y="6345486"/>
            <a:ext cx="2339280" cy="583952"/>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15</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59706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511944"/>
          </a:xfrm>
        </p:spPr>
        <p:txBody>
          <a:bodyPr/>
          <a:lstStyle/>
          <a:p>
            <a:r>
              <a:rPr lang="en-ZA" sz="1800" b="1" dirty="0">
                <a:latin typeface="Arial" panose="020B0604020202020204" pitchFamily="34" charset="0"/>
                <a:cs typeface="Arial" panose="020B0604020202020204" pitchFamily="34" charset="0"/>
              </a:rPr>
              <a:t>… STATUS OF ENTITIES ESTABLISHED AS A RESULT OF THE LAND CLAIM SETTLEMENT</a:t>
            </a:r>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2994901638"/>
              </p:ext>
            </p:extLst>
          </p:nvPr>
        </p:nvGraphicFramePr>
        <p:xfrm>
          <a:off x="179512" y="1088902"/>
          <a:ext cx="8784974" cy="4955155"/>
        </p:xfrm>
        <a:graphic>
          <a:graphicData uri="http://schemas.openxmlformats.org/drawingml/2006/table">
            <a:tbl>
              <a:tblPr firstRow="1" bandRow="1">
                <a:tableStyleId>{5C22544A-7EE6-4342-B048-85BDC9FD1C3A}</a:tableStyleId>
              </a:tblPr>
              <a:tblGrid>
                <a:gridCol w="1625259">
                  <a:extLst>
                    <a:ext uri="{9D8B030D-6E8A-4147-A177-3AD203B41FA5}">
                      <a16:colId xmlns:a16="http://schemas.microsoft.com/office/drawing/2014/main" xmlns="" val="764486264"/>
                    </a:ext>
                  </a:extLst>
                </a:gridCol>
                <a:gridCol w="1614216">
                  <a:extLst>
                    <a:ext uri="{9D8B030D-6E8A-4147-A177-3AD203B41FA5}">
                      <a16:colId xmlns:a16="http://schemas.microsoft.com/office/drawing/2014/main" xmlns="" val="2171250422"/>
                    </a:ext>
                  </a:extLst>
                </a:gridCol>
                <a:gridCol w="2259903">
                  <a:extLst>
                    <a:ext uri="{9D8B030D-6E8A-4147-A177-3AD203B41FA5}">
                      <a16:colId xmlns:a16="http://schemas.microsoft.com/office/drawing/2014/main" xmlns="" val="1812207108"/>
                    </a:ext>
                  </a:extLst>
                </a:gridCol>
                <a:gridCol w="3285596">
                  <a:extLst>
                    <a:ext uri="{9D8B030D-6E8A-4147-A177-3AD203B41FA5}">
                      <a16:colId xmlns:a16="http://schemas.microsoft.com/office/drawing/2014/main" xmlns="" val="1628243251"/>
                    </a:ext>
                  </a:extLst>
                </a:gridCol>
              </a:tblGrid>
              <a:tr h="498915">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Entity</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Status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Outstanding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a:solidFill>
                            <a:schemeClr val="tx1"/>
                          </a:solidFill>
                          <a:effectLst/>
                          <a:latin typeface="Arial" panose="020B0604020202020204" pitchFamily="34" charset="0"/>
                          <a:ea typeface="Calibri" panose="020F0502020204030204" pitchFamily="34" charset="0"/>
                          <a:cs typeface="Arial" panose="020B0604020202020204" pitchFamily="34" charset="0"/>
                        </a:rPr>
                        <a:t>Impact  / Risk/ challenges</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extLst>
                  <a:ext uri="{0D108BD9-81ED-4DB2-BD59-A6C34878D82A}">
                    <a16:rowId xmlns:a16="http://schemas.microsoft.com/office/drawing/2014/main" xmlns="" val="2622754932"/>
                  </a:ext>
                </a:extLst>
              </a:tr>
              <a:tr h="2676689">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(8)</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Richtersveld Investment Trust </a:t>
                      </a:r>
                    </a:p>
                    <a:p>
                      <a:pPr marL="457200" algn="just">
                        <a:lnSpc>
                          <a:spcPct val="150000"/>
                        </a:lnSpc>
                        <a:spcBef>
                          <a:spcPts val="600"/>
                        </a:spcBef>
                        <a:spcAft>
                          <a:spcPts val="600"/>
                        </a:spcAft>
                      </a:pPr>
                      <a:r>
                        <a:rPr lang="en-ZA" sz="13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Composition</a:t>
                      </a:r>
                    </a:p>
                    <a:p>
                      <a:pPr marL="457200" algn="just">
                        <a:lnSpc>
                          <a:spcPct val="150000"/>
                        </a:lnSpc>
                        <a:spcBef>
                          <a:spcPts val="600"/>
                        </a:spcBef>
                        <a:spcAft>
                          <a:spcPts val="600"/>
                        </a:spcAft>
                      </a:pPr>
                      <a:r>
                        <a:rPr lang="en-ZA" sz="13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9 Trustees</a:t>
                      </a:r>
                    </a:p>
                    <a:p>
                      <a:pPr marL="457200" algn="just">
                        <a:lnSpc>
                          <a:spcPct val="150000"/>
                        </a:lnSpc>
                        <a:spcBef>
                          <a:spcPts val="600"/>
                        </a:spcBef>
                        <a:spcAft>
                          <a:spcPts val="60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0" lvl="0" indent="0" algn="just">
                        <a:lnSpc>
                          <a:spcPct val="150000"/>
                        </a:lnSpc>
                        <a:spcBef>
                          <a:spcPts val="1200"/>
                        </a:spcBef>
                        <a:spcAft>
                          <a:spcPts val="1200"/>
                        </a:spcAft>
                        <a:buFont typeface="+mj-lt"/>
                        <a:buNone/>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Community members appointed </a:t>
                      </a:r>
                    </a:p>
                    <a:p>
                      <a:pPr marL="0" lvl="0" indent="0" algn="just">
                        <a:lnSpc>
                          <a:spcPct val="150000"/>
                        </a:lnSpc>
                        <a:spcBef>
                          <a:spcPts val="1200"/>
                        </a:spcBef>
                        <a:spcAft>
                          <a:spcPts val="1200"/>
                        </a:spcAft>
                        <a:buFont typeface="+mj-lt"/>
                        <a:buNone/>
                      </a:pPr>
                      <a:endParaRPr lang="en-US"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lnSpc>
                          <a:spcPct val="150000"/>
                        </a:lnSpc>
                        <a:spcBef>
                          <a:spcPts val="1200"/>
                        </a:spcBef>
                        <a:spcAft>
                          <a:spcPts val="1200"/>
                        </a:spcAft>
                        <a:buFont typeface="+mj-lt"/>
                        <a:buNone/>
                      </a:pPr>
                      <a:r>
                        <a:rPr lang="en-US"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Independent Directors nominated</a:t>
                      </a:r>
                      <a:endPar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lnSpc>
                          <a:spcPct val="150000"/>
                        </a:lnSpc>
                        <a:spcBef>
                          <a:spcPts val="1200"/>
                        </a:spcBef>
                        <a:spcAft>
                          <a:spcPts val="1200"/>
                        </a:spcAft>
                        <a:buFont typeface="+mj-lt"/>
                        <a:buNone/>
                      </a:pPr>
                      <a:endParaRPr lang="en-ZA" sz="14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algn="l">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 by Minister Finance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 by Minister DALRRD</a:t>
                      </a:r>
                    </a:p>
                    <a:p>
                      <a:pPr marL="457200" algn="just">
                        <a:lnSpc>
                          <a:spcPct val="150000"/>
                        </a:lnSpc>
                        <a:spcBef>
                          <a:spcPts val="600"/>
                        </a:spcBef>
                        <a:spcAft>
                          <a:spcPts val="60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seven Trustees</a:t>
                      </a:r>
                      <a:r>
                        <a:rPr lang="en-ZA" sz="14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are a</a:t>
                      </a: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waiting the registration by the office of the Master of the High Court</a:t>
                      </a: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Finance Minister exercised his right not to participate further.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Pending approval of DALRRD Minister.</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extLst>
                  <a:ext uri="{0D108BD9-81ED-4DB2-BD59-A6C34878D82A}">
                    <a16:rowId xmlns:a16="http://schemas.microsoft.com/office/drawing/2014/main" xmlns="" val="3821580755"/>
                  </a:ext>
                </a:extLst>
              </a:tr>
            </a:tbl>
          </a:graphicData>
        </a:graphic>
      </p:graphicFrame>
      <p:sp>
        <p:nvSpPr>
          <p:cNvPr id="3" name="Slide Number Placeholder 2">
            <a:extLst>
              <a:ext uri="{FF2B5EF4-FFF2-40B4-BE49-F238E27FC236}">
                <a16:creationId xmlns:a16="http://schemas.microsoft.com/office/drawing/2014/main" xmlns="" id="{B977BB8F-2BFC-4059-B092-43DC5265045B}"/>
              </a:ext>
            </a:extLst>
          </p:cNvPr>
          <p:cNvSpPr>
            <a:spLocks noGrp="1"/>
          </p:cNvSpPr>
          <p:nvPr>
            <p:ph type="sldNum" sz="quarter" idx="12"/>
          </p:nvPr>
        </p:nvSpPr>
        <p:spPr>
          <a:xfrm>
            <a:off x="6553200" y="6345486"/>
            <a:ext cx="2267272" cy="583952"/>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16</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8647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288926"/>
            <a:ext cx="8229600" cy="511944"/>
          </a:xfrm>
        </p:spPr>
        <p:txBody>
          <a:bodyPr/>
          <a:lstStyle/>
          <a:p>
            <a:r>
              <a:rPr lang="en-ZA" sz="1600" b="1" dirty="0">
                <a:latin typeface="Arial" panose="020B0604020202020204" pitchFamily="34" charset="0"/>
                <a:cs typeface="Arial" panose="020B0604020202020204" pitchFamily="34" charset="0"/>
              </a:rPr>
              <a:t>…STATUS OF ENTITIES ESTABLISHED AS A RESULT OF THE LAND CLAIM SETTLEMENT</a:t>
            </a:r>
          </a:p>
        </p:txBody>
      </p:sp>
      <p:graphicFrame>
        <p:nvGraphicFramePr>
          <p:cNvPr id="4" name="Table 4">
            <a:extLst>
              <a:ext uri="{FF2B5EF4-FFF2-40B4-BE49-F238E27FC236}">
                <a16:creationId xmlns:a16="http://schemas.microsoft.com/office/drawing/2014/main" xmlns="" id="{F57E5ACA-3E6E-4458-B4E9-265293DC6805}"/>
              </a:ext>
            </a:extLst>
          </p:cNvPr>
          <p:cNvGraphicFramePr>
            <a:graphicFrameLocks noGrp="1"/>
          </p:cNvGraphicFramePr>
          <p:nvPr>
            <p:ph idx="1"/>
            <p:extLst>
              <p:ext uri="{D42A27DB-BD31-4B8C-83A1-F6EECF244321}">
                <p14:modId xmlns:p14="http://schemas.microsoft.com/office/powerpoint/2010/main" xmlns="" val="2635542258"/>
              </p:ext>
            </p:extLst>
          </p:nvPr>
        </p:nvGraphicFramePr>
        <p:xfrm>
          <a:off x="179512" y="1088901"/>
          <a:ext cx="8784975" cy="4386200"/>
        </p:xfrm>
        <a:graphic>
          <a:graphicData uri="http://schemas.openxmlformats.org/drawingml/2006/table">
            <a:tbl>
              <a:tblPr firstRow="1" bandRow="1">
                <a:tableStyleId>{5C22544A-7EE6-4342-B048-85BDC9FD1C3A}</a:tableStyleId>
              </a:tblPr>
              <a:tblGrid>
                <a:gridCol w="1625259">
                  <a:extLst>
                    <a:ext uri="{9D8B030D-6E8A-4147-A177-3AD203B41FA5}">
                      <a16:colId xmlns:a16="http://schemas.microsoft.com/office/drawing/2014/main" xmlns="" val="764486264"/>
                    </a:ext>
                  </a:extLst>
                </a:gridCol>
                <a:gridCol w="1614216">
                  <a:extLst>
                    <a:ext uri="{9D8B030D-6E8A-4147-A177-3AD203B41FA5}">
                      <a16:colId xmlns:a16="http://schemas.microsoft.com/office/drawing/2014/main" xmlns="" val="2171250422"/>
                    </a:ext>
                  </a:extLst>
                </a:gridCol>
                <a:gridCol w="2259904">
                  <a:extLst>
                    <a:ext uri="{9D8B030D-6E8A-4147-A177-3AD203B41FA5}">
                      <a16:colId xmlns:a16="http://schemas.microsoft.com/office/drawing/2014/main" xmlns="" val="1812207108"/>
                    </a:ext>
                  </a:extLst>
                </a:gridCol>
                <a:gridCol w="3285596">
                  <a:extLst>
                    <a:ext uri="{9D8B030D-6E8A-4147-A177-3AD203B41FA5}">
                      <a16:colId xmlns:a16="http://schemas.microsoft.com/office/drawing/2014/main" xmlns="" val="1628243251"/>
                    </a:ext>
                  </a:extLst>
                </a:gridCol>
              </a:tblGrid>
              <a:tr h="412763">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Richtersveld Entity</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Status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Outstanding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a:txBody>
                    <a:bodyPr/>
                    <a:lstStyle/>
                    <a:p>
                      <a:pPr marL="47625" algn="just">
                        <a:lnSpc>
                          <a:spcPct val="150000"/>
                        </a:lnSpc>
                        <a:spcBef>
                          <a:spcPts val="600"/>
                        </a:spcBef>
                        <a:spcAft>
                          <a:spcPts val="600"/>
                        </a:spcAft>
                      </a:pPr>
                      <a:r>
                        <a:rPr lang="en-ZA" sz="1400" b="1">
                          <a:solidFill>
                            <a:schemeClr val="tx1"/>
                          </a:solidFill>
                          <a:effectLst/>
                          <a:latin typeface="Arial" panose="020B0604020202020204" pitchFamily="34" charset="0"/>
                          <a:ea typeface="Calibri" panose="020F0502020204030204" pitchFamily="34" charset="0"/>
                          <a:cs typeface="Arial" panose="020B0604020202020204" pitchFamily="34" charset="0"/>
                        </a:rPr>
                        <a:t>Impact  / Risk/ challenges</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extLst>
                  <a:ext uri="{0D108BD9-81ED-4DB2-BD59-A6C34878D82A}">
                    <a16:rowId xmlns:a16="http://schemas.microsoft.com/office/drawing/2014/main" xmlns="" val="2622754932"/>
                  </a:ext>
                </a:extLst>
              </a:tr>
              <a:tr h="2597651">
                <a:tc>
                  <a:txBody>
                    <a:bodyPr/>
                    <a:lstStyle/>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(9)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Richtersveld Investment Holding Company</a:t>
                      </a:r>
                    </a:p>
                    <a:p>
                      <a:pPr marL="457200" algn="just">
                        <a:lnSpc>
                          <a:spcPct val="150000"/>
                        </a:lnSpc>
                        <a:spcBef>
                          <a:spcPts val="600"/>
                        </a:spcBef>
                        <a:spcAft>
                          <a:spcPts val="600"/>
                        </a:spcAft>
                      </a:pPr>
                      <a:r>
                        <a:rPr lang="en-ZA" sz="13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Composition</a:t>
                      </a:r>
                    </a:p>
                    <a:p>
                      <a:pPr marL="457200" algn="just">
                        <a:lnSpc>
                          <a:spcPct val="150000"/>
                        </a:lnSpc>
                        <a:spcBef>
                          <a:spcPts val="600"/>
                        </a:spcBef>
                        <a:spcAft>
                          <a:spcPts val="600"/>
                        </a:spcAft>
                      </a:pPr>
                      <a:r>
                        <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8 Directors</a:t>
                      </a:r>
                    </a:p>
                  </a:txBody>
                  <a:tcPr marL="68580" marR="68580" marT="0" marB="0">
                    <a:solidFill>
                      <a:schemeClr val="accent3"/>
                    </a:solidFill>
                  </a:tcPr>
                </a:tc>
                <a:tc>
                  <a:txBody>
                    <a:bodyPr/>
                    <a:lstStyle/>
                    <a:p>
                      <a:pPr marL="0" lvl="0" indent="0" algn="just">
                        <a:lnSpc>
                          <a:spcPct val="150000"/>
                        </a:lnSpc>
                        <a:spcBef>
                          <a:spcPts val="1200"/>
                        </a:spcBef>
                        <a:spcAft>
                          <a:spcPts val="1200"/>
                        </a:spcAft>
                        <a:buFont typeface="+mj-lt"/>
                        <a:buNone/>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Community members appointed </a:t>
                      </a:r>
                      <a:endParaRPr lang="en-ZA" sz="14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tc>
                  <a:txBody>
                    <a:bodyPr/>
                    <a:lstStyle/>
                    <a:p>
                      <a:pPr marL="342900" lvl="0" indent="-342900" algn="just">
                        <a:lnSpc>
                          <a:spcPct val="150000"/>
                        </a:lnSpc>
                        <a:spcBef>
                          <a:spcPts val="1200"/>
                        </a:spcBef>
                        <a:spcAft>
                          <a:spcPts val="1200"/>
                        </a:spcAft>
                        <a:buFont typeface="+mj-lt"/>
                        <a:buAutoNum type="arabicPeriod"/>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independent directors appointed by the Investment Trust </a:t>
                      </a:r>
                      <a:endParaRPr lang="en-ZA" sz="1400" b="1"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74320" indent="-274320" algn="just">
                        <a:lnSpc>
                          <a:spcPct val="150000"/>
                        </a:lnSpc>
                        <a:spcBef>
                          <a:spcPts val="1200"/>
                        </a:spcBef>
                        <a:spcAft>
                          <a:spcPts val="1200"/>
                        </a:spcAft>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by the Minister Finance </a:t>
                      </a:r>
                    </a:p>
                    <a:p>
                      <a:pPr marL="274320" indent="-274320" algn="just">
                        <a:lnSpc>
                          <a:spcPct val="150000"/>
                        </a:lnSpc>
                        <a:spcBef>
                          <a:spcPts val="1200"/>
                        </a:spcBef>
                        <a:spcAft>
                          <a:spcPts val="1200"/>
                        </a:spcAft>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by Minister of DALRRD</a:t>
                      </a:r>
                    </a:p>
                    <a:p>
                      <a:pPr marL="274320" indent="-274320" algn="just">
                        <a:lnSpc>
                          <a:spcPct val="150000"/>
                        </a:lnSpc>
                        <a:spcBef>
                          <a:spcPts val="1200"/>
                        </a:spcBef>
                        <a:spcAft>
                          <a:spcPts val="1200"/>
                        </a:spcAft>
                      </a:pPr>
                      <a:r>
                        <a:rPr lang="en-ZA" sz="1400" b="0" kern="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to be nominated SELDEVCO</a:t>
                      </a:r>
                      <a:r>
                        <a:rPr lang="en-ZA" sz="14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accent3"/>
                    </a:solidFill>
                  </a:tcPr>
                </a:tc>
                <a:tc>
                  <a:txBody>
                    <a:bodyPr/>
                    <a:lstStyle/>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Payment of dividends to members is dependent on this structure.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Disputes regarding membership list have not yet been resolved. Compromise/negotiations regarding this matter poses challenges for administration process. </a:t>
                      </a:r>
                    </a:p>
                    <a:p>
                      <a:pPr marL="457200" algn="just">
                        <a:lnSpc>
                          <a:spcPct val="150000"/>
                        </a:lnSpc>
                        <a:spcBef>
                          <a:spcPts val="600"/>
                        </a:spcBef>
                        <a:spcAft>
                          <a:spcPts val="60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exercise requires legal process separate from the Administration process. </a:t>
                      </a:r>
                    </a:p>
                  </a:txBody>
                  <a:tcPr marL="68580" marR="68580" marT="0" marB="0">
                    <a:solidFill>
                      <a:schemeClr val="accent3"/>
                    </a:solidFill>
                  </a:tcPr>
                </a:tc>
                <a:extLst>
                  <a:ext uri="{0D108BD9-81ED-4DB2-BD59-A6C34878D82A}">
                    <a16:rowId xmlns:a16="http://schemas.microsoft.com/office/drawing/2014/main" xmlns="" val="1046039075"/>
                  </a:ext>
                </a:extLst>
              </a:tr>
            </a:tbl>
          </a:graphicData>
        </a:graphic>
      </p:graphicFrame>
      <p:sp>
        <p:nvSpPr>
          <p:cNvPr id="3" name="Slide Number Placeholder 2">
            <a:extLst>
              <a:ext uri="{FF2B5EF4-FFF2-40B4-BE49-F238E27FC236}">
                <a16:creationId xmlns:a16="http://schemas.microsoft.com/office/drawing/2014/main" xmlns="" id="{25EFF6AC-F9D3-4AA4-96E8-2A398999EB30}"/>
              </a:ext>
            </a:extLst>
          </p:cNvPr>
          <p:cNvSpPr>
            <a:spLocks noGrp="1"/>
          </p:cNvSpPr>
          <p:nvPr>
            <p:ph type="sldNum" sz="quarter" idx="12"/>
          </p:nvPr>
        </p:nvSpPr>
        <p:spPr>
          <a:xfrm>
            <a:off x="6553200" y="6273477"/>
            <a:ext cx="213360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17</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8813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E61F6-25A9-40EE-A9CB-99C954375A91}"/>
              </a:ext>
            </a:extLst>
          </p:cNvPr>
          <p:cNvSpPr>
            <a:spLocks noGrp="1"/>
          </p:cNvSpPr>
          <p:nvPr>
            <p:ph type="title"/>
          </p:nvPr>
        </p:nvSpPr>
        <p:spPr>
          <a:xfrm>
            <a:off x="457200" y="288926"/>
            <a:ext cx="8229600" cy="943992"/>
          </a:xfrm>
        </p:spPr>
        <p:txBody>
          <a:bodyPr/>
          <a:lstStyle/>
          <a:p>
            <a:pPr algn="l"/>
            <a:r>
              <a:rPr lang="en-ZA" sz="3200" b="1" dirty="0">
                <a:latin typeface="Arial" panose="020B0604020202020204" pitchFamily="34" charset="0"/>
                <a:cs typeface="Arial" panose="020B0604020202020204" pitchFamily="34" charset="0"/>
              </a:rPr>
              <a:t>4. CONCLUSION</a:t>
            </a:r>
          </a:p>
        </p:txBody>
      </p:sp>
      <p:sp>
        <p:nvSpPr>
          <p:cNvPr id="3" name="Content Placeholder 2">
            <a:extLst>
              <a:ext uri="{FF2B5EF4-FFF2-40B4-BE49-F238E27FC236}">
                <a16:creationId xmlns:a16="http://schemas.microsoft.com/office/drawing/2014/main" xmlns="" id="{51B11C0C-1A92-4860-8FF9-5B7B2FF7945C}"/>
              </a:ext>
            </a:extLst>
          </p:cNvPr>
          <p:cNvSpPr>
            <a:spLocks noGrp="1"/>
          </p:cNvSpPr>
          <p:nvPr>
            <p:ph idx="1"/>
          </p:nvPr>
        </p:nvSpPr>
        <p:spPr>
          <a:xfrm>
            <a:off x="107504" y="1232918"/>
            <a:ext cx="8579296" cy="5215507"/>
          </a:xfrm>
        </p:spPr>
        <p:txBody>
          <a:bodyPr/>
          <a:lstStyle/>
          <a:p>
            <a:pPr algn="just"/>
            <a:r>
              <a:rPr lang="en-US" sz="2000" dirty="0">
                <a:latin typeface="Arial" panose="020B0604020202020204" pitchFamily="34" charset="0"/>
                <a:cs typeface="Arial" panose="020B0604020202020204" pitchFamily="34" charset="0"/>
              </a:rPr>
              <a:t>The dynamics of the Richtersveld entities (No staff to support directors, </a:t>
            </a:r>
            <a:r>
              <a:rPr lang="en-ZA" sz="2000" dirty="0">
                <a:latin typeface="Arial" panose="020B0604020202020204" pitchFamily="34" charset="0"/>
                <a:cs typeface="Arial" panose="020B0604020202020204" pitchFamily="34" charset="0"/>
              </a:rPr>
              <a:t>Limited financial benefits, a bloated and complex structure, poor communication and limited accountability)</a:t>
            </a:r>
            <a:r>
              <a:rPr lang="en-US" sz="2000" dirty="0">
                <a:latin typeface="Arial" panose="020B0604020202020204" pitchFamily="34" charset="0"/>
                <a:cs typeface="Arial" panose="020B0604020202020204" pitchFamily="34" charset="0"/>
              </a:rPr>
              <a:t>, which were created to protect the assets and the RCPA members, is regarded as one of the factors impacting negatively (</a:t>
            </a:r>
            <a:r>
              <a:rPr lang="en-ZA" sz="2000" dirty="0">
                <a:latin typeface="Arial" panose="020B0604020202020204" pitchFamily="34" charset="0"/>
                <a:cs typeface="Arial" panose="020B0604020202020204" pitchFamily="34" charset="0"/>
              </a:rPr>
              <a:t>is recognised as the primary reason for the levels of conflict in the Richtersveld Community</a:t>
            </a:r>
            <a:r>
              <a:rPr lang="en-US" sz="2000" dirty="0">
                <a:latin typeface="Arial" panose="020B0604020202020204" pitchFamily="34" charset="0"/>
                <a:cs typeface="Arial" panose="020B0604020202020204" pitchFamily="34" charset="0"/>
              </a:rPr>
              <a:t>) on the operation, survival and effectiveness of the Richtersveld Communal Property Association;</a:t>
            </a:r>
          </a:p>
          <a:p>
            <a:pPr algn="just"/>
            <a:r>
              <a:rPr lang="en-ZA" sz="2000" dirty="0">
                <a:latin typeface="Arial" panose="020B0604020202020204" pitchFamily="34" charset="0"/>
                <a:cs typeface="Arial" panose="020B0604020202020204" pitchFamily="34" charset="0"/>
              </a:rPr>
              <a:t>Richtersveld project requires sufficient Human Resources in order to address the different needs provided for in the </a:t>
            </a:r>
            <a:r>
              <a:rPr lang="en-ZA" sz="2000" dirty="0" err="1">
                <a:latin typeface="Arial" panose="020B0604020202020204" pitchFamily="34" charset="0"/>
                <a:cs typeface="Arial" panose="020B0604020202020204" pitchFamily="34" charset="0"/>
              </a:rPr>
              <a:t>DoS</a:t>
            </a:r>
            <a:r>
              <a:rPr lang="en-ZA" sz="2000" dirty="0">
                <a:latin typeface="Arial" panose="020B0604020202020204" pitchFamily="34" charset="0"/>
                <a:cs typeface="Arial" panose="020B0604020202020204" pitchFamily="34" charset="0"/>
              </a:rPr>
              <a:t>; </a:t>
            </a:r>
          </a:p>
          <a:p>
            <a:pPr algn="just"/>
            <a:r>
              <a:rPr lang="en-ZA" sz="2000" dirty="0">
                <a:latin typeface="Arial" panose="020B0604020202020204" pitchFamily="34" charset="0"/>
                <a:cs typeface="Arial" panose="020B0604020202020204" pitchFamily="34" charset="0"/>
              </a:rPr>
              <a:t>Different structures mentioned above requires dedicated specialist officials to support the structures until such time that the structures are reviewed. Appointment of independent directors is cumbersome without any administration support staff and budget for any of the entities. </a:t>
            </a:r>
          </a:p>
          <a:p>
            <a:pPr marL="0" indent="0">
              <a:buNone/>
            </a:pPr>
            <a:endParaRPr lang="en-ZA" dirty="0"/>
          </a:p>
        </p:txBody>
      </p:sp>
      <p:sp>
        <p:nvSpPr>
          <p:cNvPr id="4" name="Slide Number Placeholder 3">
            <a:extLst>
              <a:ext uri="{FF2B5EF4-FFF2-40B4-BE49-F238E27FC236}">
                <a16:creationId xmlns:a16="http://schemas.microsoft.com/office/drawing/2014/main" xmlns="" id="{9183F99A-111F-40F7-8FB2-BBCDEA6828E5}"/>
              </a:ext>
            </a:extLst>
          </p:cNvPr>
          <p:cNvSpPr>
            <a:spLocks noGrp="1"/>
          </p:cNvSpPr>
          <p:nvPr>
            <p:ph type="sldNum" sz="quarter" idx="12"/>
          </p:nvPr>
        </p:nvSpPr>
        <p:spPr>
          <a:xfrm>
            <a:off x="6553200" y="6273477"/>
            <a:ext cx="2267272"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18</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48770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E61F6-25A9-40EE-A9CB-99C954375A91}"/>
              </a:ext>
            </a:extLst>
          </p:cNvPr>
          <p:cNvSpPr>
            <a:spLocks noGrp="1"/>
          </p:cNvSpPr>
          <p:nvPr>
            <p:ph type="title"/>
          </p:nvPr>
        </p:nvSpPr>
        <p:spPr>
          <a:xfrm>
            <a:off x="457200" y="288926"/>
            <a:ext cx="8229600" cy="943992"/>
          </a:xfrm>
        </p:spPr>
        <p:txBody>
          <a:bodyPr/>
          <a:lstStyle/>
          <a:p>
            <a:r>
              <a:rPr lang="en-ZA" b="1"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xmlns="" id="{51B11C0C-1A92-4860-8FF9-5B7B2FF7945C}"/>
              </a:ext>
            </a:extLst>
          </p:cNvPr>
          <p:cNvSpPr>
            <a:spLocks noGrp="1"/>
          </p:cNvSpPr>
          <p:nvPr>
            <p:ph idx="1"/>
          </p:nvPr>
        </p:nvSpPr>
        <p:spPr>
          <a:xfrm>
            <a:off x="457200" y="1376933"/>
            <a:ext cx="8435280" cy="4320481"/>
          </a:xfrm>
        </p:spPr>
        <p:txBody>
          <a:bodyPr/>
          <a:lstStyle/>
          <a:p>
            <a:pPr algn="just"/>
            <a:r>
              <a:rPr lang="en-ZA" sz="2400" dirty="0">
                <a:latin typeface="Arial" panose="020B0604020202020204" pitchFamily="34" charset="0"/>
                <a:cs typeface="Arial" panose="020B0604020202020204" pitchFamily="34" charset="0"/>
              </a:rPr>
              <a:t>The last CPA general meeting was held on the 1</a:t>
            </a:r>
            <a:r>
              <a:rPr lang="en-ZA" sz="2400" baseline="30000" dirty="0">
                <a:latin typeface="Arial" panose="020B0604020202020204" pitchFamily="34" charset="0"/>
                <a:cs typeface="Arial" panose="020B0604020202020204" pitchFamily="34" charset="0"/>
              </a:rPr>
              <a:t>st</a:t>
            </a:r>
            <a:r>
              <a:rPr lang="en-ZA" sz="2400" dirty="0">
                <a:latin typeface="Arial" panose="020B0604020202020204" pitchFamily="34" charset="0"/>
                <a:cs typeface="Arial" panose="020B0604020202020204" pitchFamily="34" charset="0"/>
              </a:rPr>
              <a:t> December 2021 to deal with the elections disputes and preparations for by-elections; </a:t>
            </a:r>
          </a:p>
          <a:p>
            <a:pPr algn="just"/>
            <a:r>
              <a:rPr lang="en-ZA" sz="2400" dirty="0">
                <a:latin typeface="Arial" panose="020B0604020202020204" pitchFamily="34" charset="0"/>
                <a:cs typeface="Arial" panose="020B0604020202020204" pitchFamily="34" charset="0"/>
              </a:rPr>
              <a:t>Elected members have appointed their own Attorney to intervene in most of the matters, without them having to be directly involved as elected representatives working together; </a:t>
            </a:r>
          </a:p>
          <a:p>
            <a:pPr algn="just"/>
            <a:r>
              <a:rPr lang="en-ZA" sz="2400" dirty="0">
                <a:latin typeface="Arial" panose="020B0604020202020204" pitchFamily="34" charset="0"/>
                <a:cs typeface="Arial" panose="020B0604020202020204" pitchFamily="34" charset="0"/>
              </a:rPr>
              <a:t>In April 2022, members of the 9 entities held an induction workshop regarding the different roles provided in the DOS and training on CPA compliance and Governance;</a:t>
            </a:r>
          </a:p>
          <a:p>
            <a:endParaRPr lang="en-ZA" dirty="0"/>
          </a:p>
        </p:txBody>
      </p:sp>
      <p:sp>
        <p:nvSpPr>
          <p:cNvPr id="4" name="Slide Number Placeholder 3">
            <a:extLst>
              <a:ext uri="{FF2B5EF4-FFF2-40B4-BE49-F238E27FC236}">
                <a16:creationId xmlns:a16="http://schemas.microsoft.com/office/drawing/2014/main" xmlns="" id="{F4A83FA9-2A12-4C01-8D4B-0411159B3B5D}"/>
              </a:ext>
            </a:extLst>
          </p:cNvPr>
          <p:cNvSpPr>
            <a:spLocks noGrp="1"/>
          </p:cNvSpPr>
          <p:nvPr>
            <p:ph type="sldNum" sz="quarter" idx="12"/>
          </p:nvPr>
        </p:nvSpPr>
        <p:spPr>
          <a:xfrm>
            <a:off x="6553200" y="6273477"/>
            <a:ext cx="233928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19</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3585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09E75BAC-9EBF-4990-ADF4-54432CB8139B}"/>
              </a:ext>
            </a:extLst>
          </p:cNvPr>
          <p:cNvSpPr txBox="1">
            <a:spLocks/>
          </p:cNvSpPr>
          <p:nvPr/>
        </p:nvSpPr>
        <p:spPr bwMode="auto">
          <a:xfrm>
            <a:off x="179387" y="224806"/>
            <a:ext cx="8785225" cy="5760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tabLst>
                <a:tab pos="900113" algn="l"/>
              </a:tabLst>
              <a:defRPr/>
            </a:pPr>
            <a:r>
              <a:rPr lang="en-ZA" sz="4000" b="1" dirty="0">
                <a:solidFill>
                  <a:srgbClr val="005D28"/>
                </a:solidFill>
                <a:latin typeface="Arial" panose="020B0604020202020204" pitchFamily="34" charset="0"/>
                <a:cs typeface="Arial" panose="020B0604020202020204" pitchFamily="34" charset="0"/>
              </a:rPr>
              <a:t>OUTLINE</a:t>
            </a:r>
            <a:endParaRPr lang="en-US" sz="4000" b="1" dirty="0">
              <a:solidFill>
                <a:srgbClr val="005D28"/>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C56A8BDD-0374-4465-8402-36F2322D3089}"/>
              </a:ext>
            </a:extLst>
          </p:cNvPr>
          <p:cNvSpPr txBox="1"/>
          <p:nvPr/>
        </p:nvSpPr>
        <p:spPr>
          <a:xfrm>
            <a:off x="251271" y="1304925"/>
            <a:ext cx="8713341" cy="3046988"/>
          </a:xfrm>
          <a:prstGeom prst="rect">
            <a:avLst/>
          </a:prstGeom>
          <a:noFill/>
        </p:spPr>
        <p:txBody>
          <a:bodyPr wrap="square" rtlCol="0">
            <a:spAutoFit/>
          </a:bodyPr>
          <a:lstStyle/>
          <a:p>
            <a:pPr marL="742950" indent="-742950">
              <a:buAutoNum type="arabicPeriod"/>
            </a:pPr>
            <a:r>
              <a:rPr lang="en-ZA" sz="3200" dirty="0">
                <a:latin typeface="Arial" panose="020B0604020202020204" pitchFamily="34" charset="0"/>
                <a:cs typeface="Arial" panose="020B0604020202020204" pitchFamily="34" charset="0"/>
              </a:rPr>
              <a:t>Purpose</a:t>
            </a:r>
          </a:p>
          <a:p>
            <a:pPr marL="742950" indent="-742950">
              <a:buAutoNum type="arabicPeriod"/>
            </a:pPr>
            <a:r>
              <a:rPr lang="en-ZA" sz="3200" dirty="0">
                <a:latin typeface="Arial" panose="020B0604020202020204" pitchFamily="34" charset="0"/>
                <a:cs typeface="Arial" panose="020B0604020202020204" pitchFamily="34" charset="0"/>
              </a:rPr>
              <a:t>Background </a:t>
            </a:r>
          </a:p>
          <a:p>
            <a:pPr marL="742950" indent="-742950">
              <a:buFontTx/>
              <a:buAutoNum type="arabicPeriod"/>
            </a:pPr>
            <a:r>
              <a:rPr lang="en-GB" sz="3200" dirty="0">
                <a:latin typeface="Arial" panose="020B0604020202020204" pitchFamily="34" charset="0"/>
                <a:cs typeface="Arial" panose="020B0604020202020204" pitchFamily="34" charset="0"/>
              </a:rPr>
              <a:t>Richtersveld Sida !Hub Communal Property Association: </a:t>
            </a:r>
            <a:r>
              <a:rPr lang="en-US" sz="3200" dirty="0">
                <a:latin typeface="Arial" panose="020B0604020202020204" pitchFamily="34" charset="0"/>
                <a:cs typeface="Arial" panose="020B0604020202020204" pitchFamily="34" charset="0"/>
              </a:rPr>
              <a:t>Status of Entities Established as a Result of the Land Claim</a:t>
            </a:r>
            <a:endParaRPr lang="en-ZA" sz="3200" dirty="0">
              <a:latin typeface="Arial" panose="020B0604020202020204" pitchFamily="34" charset="0"/>
              <a:cs typeface="Arial" panose="020B0604020202020204" pitchFamily="34" charset="0"/>
            </a:endParaRPr>
          </a:p>
          <a:p>
            <a:pPr marL="742950" indent="-742950">
              <a:buAutoNum type="arabicPeriod"/>
            </a:pPr>
            <a:r>
              <a:rPr lang="en-US" sz="3200" dirty="0">
                <a:latin typeface="Arial" panose="020B0604020202020204" pitchFamily="34" charset="0"/>
                <a:cs typeface="Arial" panose="020B0604020202020204" pitchFamily="34" charset="0"/>
              </a:rPr>
              <a:t>Conclusion</a:t>
            </a:r>
            <a:endParaRPr lang="en-ZA" sz="32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97AFE645-7C04-46CB-89C4-A17C75A23288}"/>
              </a:ext>
            </a:extLst>
          </p:cNvPr>
          <p:cNvSpPr>
            <a:spLocks noGrp="1"/>
          </p:cNvSpPr>
          <p:nvPr>
            <p:ph type="sldNum" sz="quarter" idx="12"/>
          </p:nvPr>
        </p:nvSpPr>
        <p:spPr>
          <a:xfrm>
            <a:off x="6553200" y="6273477"/>
            <a:ext cx="213360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2</a:t>
            </a:fld>
            <a:endParaRPr lang="en-ZA" altLang="en-US" b="1"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E61F6-25A9-40EE-A9CB-99C954375A91}"/>
              </a:ext>
            </a:extLst>
          </p:cNvPr>
          <p:cNvSpPr>
            <a:spLocks noGrp="1"/>
          </p:cNvSpPr>
          <p:nvPr>
            <p:ph type="title"/>
          </p:nvPr>
        </p:nvSpPr>
        <p:spPr>
          <a:xfrm>
            <a:off x="457200" y="288926"/>
            <a:ext cx="8229600" cy="943992"/>
          </a:xfrm>
        </p:spPr>
        <p:txBody>
          <a:bodyPr/>
          <a:lstStyle/>
          <a:p>
            <a:r>
              <a:rPr lang="en-ZA" b="1"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xmlns="" id="{51B11C0C-1A92-4860-8FF9-5B7B2FF7945C}"/>
              </a:ext>
            </a:extLst>
          </p:cNvPr>
          <p:cNvSpPr>
            <a:spLocks noGrp="1"/>
          </p:cNvSpPr>
          <p:nvPr>
            <p:ph idx="1"/>
          </p:nvPr>
        </p:nvSpPr>
        <p:spPr>
          <a:xfrm>
            <a:off x="457200" y="1520949"/>
            <a:ext cx="8435280" cy="4176465"/>
          </a:xfrm>
        </p:spPr>
        <p:txBody>
          <a:bodyPr/>
          <a:lstStyle/>
          <a:p>
            <a:pPr algn="just"/>
            <a:r>
              <a:rPr lang="en-ZA" sz="2400" dirty="0">
                <a:latin typeface="Arial" panose="020B0604020202020204" pitchFamily="34" charset="0"/>
                <a:cs typeface="Arial" panose="020B0604020202020204" pitchFamily="34" charset="0"/>
              </a:rPr>
              <a:t>The Judicial Administrator is on course in implementing the Court Order; </a:t>
            </a:r>
          </a:p>
          <a:p>
            <a:pPr lvl="0"/>
            <a:r>
              <a:rPr lang="en-ZA" sz="2400" dirty="0">
                <a:latin typeface="Arial" panose="020B0604020202020204" pitchFamily="34" charset="0"/>
                <a:cs typeface="Arial" panose="020B0604020202020204" pitchFamily="34" charset="0"/>
              </a:rPr>
              <a:t>The CPA General Members meeting is planned </a:t>
            </a:r>
            <a:r>
              <a:rPr lang="en-ZA" sz="2400" dirty="0">
                <a:solidFill>
                  <a:srgbClr val="FF0000"/>
                </a:solidFill>
                <a:latin typeface="Arial" panose="020B0604020202020204" pitchFamily="34" charset="0"/>
                <a:cs typeface="Arial" panose="020B0604020202020204" pitchFamily="34" charset="0"/>
              </a:rPr>
              <a:t>to be (were) </a:t>
            </a:r>
            <a:r>
              <a:rPr lang="en-ZA" sz="2400" dirty="0">
                <a:latin typeface="Arial" panose="020B0604020202020204" pitchFamily="34" charset="0"/>
                <a:cs typeface="Arial" panose="020B0604020202020204" pitchFamily="34" charset="0"/>
              </a:rPr>
              <a:t>held on the </a:t>
            </a:r>
            <a:r>
              <a:rPr lang="en-ZA" sz="2400" dirty="0">
                <a:solidFill>
                  <a:srgbClr val="FF0000"/>
                </a:solidFill>
                <a:latin typeface="Arial" panose="020B0604020202020204" pitchFamily="34" charset="0"/>
                <a:cs typeface="Arial" panose="020B0604020202020204" pitchFamily="34" charset="0"/>
              </a:rPr>
              <a:t>30</a:t>
            </a:r>
            <a:r>
              <a:rPr lang="en-ZA" sz="2400" baseline="30000" dirty="0">
                <a:solidFill>
                  <a:srgbClr val="FF0000"/>
                </a:solidFill>
                <a:latin typeface="Arial" panose="020B0604020202020204" pitchFamily="34" charset="0"/>
                <a:cs typeface="Arial" panose="020B0604020202020204" pitchFamily="34" charset="0"/>
              </a:rPr>
              <a:t>th</a:t>
            </a:r>
            <a:r>
              <a:rPr lang="en-ZA" sz="2400" dirty="0">
                <a:solidFill>
                  <a:srgbClr val="FF0000"/>
                </a:solidFill>
                <a:latin typeface="Arial" panose="020B0604020202020204" pitchFamily="34" charset="0"/>
                <a:cs typeface="Arial" panose="020B0604020202020204" pitchFamily="34" charset="0"/>
              </a:rPr>
              <a:t> and 31</a:t>
            </a:r>
            <a:r>
              <a:rPr lang="en-ZA" sz="2400" baseline="30000" dirty="0">
                <a:solidFill>
                  <a:srgbClr val="FF0000"/>
                </a:solidFill>
                <a:latin typeface="Arial" panose="020B0604020202020204" pitchFamily="34" charset="0"/>
                <a:cs typeface="Arial" panose="020B0604020202020204" pitchFamily="34" charset="0"/>
              </a:rPr>
              <a:t>st</a:t>
            </a:r>
            <a:r>
              <a:rPr lang="en-ZA" sz="2400" dirty="0">
                <a:solidFill>
                  <a:srgbClr val="FF0000"/>
                </a:solidFill>
                <a:latin typeface="Arial" panose="020B0604020202020204" pitchFamily="34" charset="0"/>
                <a:cs typeface="Arial" panose="020B0604020202020204" pitchFamily="34" charset="0"/>
              </a:rPr>
              <a:t> May 2022 </a:t>
            </a:r>
            <a:r>
              <a:rPr lang="en-ZA" sz="2400" dirty="0">
                <a:latin typeface="Arial" panose="020B0604020202020204" pitchFamily="34" charset="0"/>
                <a:cs typeface="Arial" panose="020B0604020202020204" pitchFamily="34" charset="0"/>
              </a:rPr>
              <a:t>to discuss:</a:t>
            </a:r>
          </a:p>
          <a:p>
            <a:pPr marL="0" lvl="0" indent="0">
              <a:buNone/>
            </a:pPr>
            <a:r>
              <a:rPr lang="en-ZA" sz="2400" dirty="0">
                <a:latin typeface="Arial" panose="020B0604020202020204" pitchFamily="34" charset="0"/>
                <a:cs typeface="Arial" panose="020B0604020202020204" pitchFamily="34" charset="0"/>
              </a:rPr>
              <a:t>	&gt; </a:t>
            </a:r>
            <a:r>
              <a:rPr lang="en-ZA" sz="2400" i="1" dirty="0">
                <a:latin typeface="Arial" panose="020B0604020202020204" pitchFamily="34" charset="0"/>
                <a:cs typeface="Arial" panose="020B0604020202020204" pitchFamily="34" charset="0"/>
              </a:rPr>
              <a:t>Membership list </a:t>
            </a:r>
          </a:p>
          <a:p>
            <a:pPr marL="0" lvl="0" indent="0">
              <a:buNone/>
            </a:pPr>
            <a:r>
              <a:rPr lang="en-US" sz="2400" i="1" dirty="0">
                <a:latin typeface="Arial" panose="020B0604020202020204" pitchFamily="34" charset="0"/>
                <a:cs typeface="Arial" panose="020B0604020202020204" pitchFamily="34" charset="0"/>
              </a:rPr>
              <a:t>	</a:t>
            </a:r>
            <a:r>
              <a:rPr lang="en-ZA" sz="2400" i="1" dirty="0">
                <a:latin typeface="Arial" panose="020B0604020202020204" pitchFamily="34" charset="0"/>
                <a:cs typeface="Arial" panose="020B0604020202020204" pitchFamily="34" charset="0"/>
              </a:rPr>
              <a:t>&gt; Preparations for RCPA Constitution workshop for</a:t>
            </a:r>
          </a:p>
          <a:p>
            <a:pPr marL="0" lvl="0" indent="0">
              <a:buNone/>
            </a:pPr>
            <a:r>
              <a:rPr lang="en-ZA" sz="2400" i="1" dirty="0">
                <a:latin typeface="Arial" panose="020B0604020202020204" pitchFamily="34" charset="0"/>
                <a:cs typeface="Arial" panose="020B0604020202020204" pitchFamily="34" charset="0"/>
              </a:rPr>
              <a:t>              members </a:t>
            </a:r>
          </a:p>
          <a:p>
            <a:pPr marL="0" lvl="0" indent="0">
              <a:buNone/>
            </a:pPr>
            <a:r>
              <a:rPr lang="en-ZA" sz="2400" i="1" dirty="0">
                <a:latin typeface="Arial" panose="020B0604020202020204" pitchFamily="34" charset="0"/>
                <a:cs typeface="Arial" panose="020B0604020202020204" pitchFamily="34" charset="0"/>
              </a:rPr>
              <a:t>	&gt; Status of the RCPA structures  </a:t>
            </a:r>
          </a:p>
          <a:p>
            <a:pPr algn="just"/>
            <a:r>
              <a:rPr lang="en-ZA" sz="2400" dirty="0">
                <a:latin typeface="Arial" panose="020B0604020202020204" pitchFamily="34" charset="0"/>
                <a:cs typeface="Arial" panose="020B0604020202020204" pitchFamily="34" charset="0"/>
              </a:rPr>
              <a:t>The Portfolio Committee to note report progress.</a:t>
            </a:r>
            <a:endParaRPr lang="en-ZA" sz="2400" dirty="0"/>
          </a:p>
        </p:txBody>
      </p:sp>
      <p:sp>
        <p:nvSpPr>
          <p:cNvPr id="4" name="Slide Number Placeholder 3">
            <a:extLst>
              <a:ext uri="{FF2B5EF4-FFF2-40B4-BE49-F238E27FC236}">
                <a16:creationId xmlns:a16="http://schemas.microsoft.com/office/drawing/2014/main" xmlns="" id="{C0CA37F7-0089-4EA1-92FA-BC79ED93A603}"/>
              </a:ext>
            </a:extLst>
          </p:cNvPr>
          <p:cNvSpPr>
            <a:spLocks noGrp="1"/>
          </p:cNvSpPr>
          <p:nvPr>
            <p:ph type="sldNum" sz="quarter" idx="12"/>
          </p:nvPr>
        </p:nvSpPr>
        <p:spPr>
          <a:xfrm>
            <a:off x="6553200" y="6201469"/>
            <a:ext cx="233928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20</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52488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a:extLst>
              <a:ext uri="{FF2B5EF4-FFF2-40B4-BE49-F238E27FC236}">
                <a16:creationId xmlns:a16="http://schemas.microsoft.com/office/drawing/2014/main" xmlns="" id="{0A38ED07-4144-43E6-9266-CAE24AEC015F}"/>
              </a:ext>
            </a:extLst>
          </p:cNvPr>
          <p:cNvSpPr>
            <a:spLocks noGrp="1" noChangeArrowheads="1"/>
          </p:cNvSpPr>
          <p:nvPr>
            <p:ph idx="1"/>
          </p:nvPr>
        </p:nvSpPr>
        <p:spPr>
          <a:xfrm>
            <a:off x="457200" y="1016893"/>
            <a:ext cx="8229600" cy="4764087"/>
          </a:xfrm>
        </p:spPr>
        <p:txBody>
          <a:bodyPr/>
          <a:lstStyle/>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pPr>
            <a:r>
              <a:rPr lang="en-ZA" altLang="en-US" sz="5400" b="1" dirty="0">
                <a:solidFill>
                  <a:srgbClr val="005D28"/>
                </a:solidFill>
                <a:latin typeface="Arial" panose="020B0604020202020204" pitchFamily="34" charset="0"/>
                <a:cs typeface="Arial" panose="020B0604020202020204" pitchFamily="34" charset="0"/>
              </a:rPr>
              <a:t>THANK YOU</a:t>
            </a:r>
          </a:p>
        </p:txBody>
      </p:sp>
      <p:sp>
        <p:nvSpPr>
          <p:cNvPr id="2" name="Slide Number Placeholder 1">
            <a:extLst>
              <a:ext uri="{FF2B5EF4-FFF2-40B4-BE49-F238E27FC236}">
                <a16:creationId xmlns:a16="http://schemas.microsoft.com/office/drawing/2014/main" xmlns="" id="{A209F112-714A-419D-B995-4CE4598887F1}"/>
              </a:ext>
            </a:extLst>
          </p:cNvPr>
          <p:cNvSpPr>
            <a:spLocks noGrp="1"/>
          </p:cNvSpPr>
          <p:nvPr>
            <p:ph type="sldNum" sz="quarter" idx="12"/>
          </p:nvPr>
        </p:nvSpPr>
        <p:spPr>
          <a:xfrm>
            <a:off x="6553200" y="6201471"/>
            <a:ext cx="2267272" cy="872430"/>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21</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2691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A30E3-FA94-44BA-8669-0F794A8D4F22}"/>
              </a:ext>
            </a:extLst>
          </p:cNvPr>
          <p:cNvSpPr>
            <a:spLocks noGrp="1"/>
          </p:cNvSpPr>
          <p:nvPr>
            <p:ph type="title"/>
          </p:nvPr>
        </p:nvSpPr>
        <p:spPr>
          <a:xfrm>
            <a:off x="457200" y="296814"/>
            <a:ext cx="7499176" cy="576063"/>
          </a:xfrm>
        </p:spPr>
        <p:txBody>
          <a:bodyPr/>
          <a:lstStyle/>
          <a:p>
            <a:pPr algn="l"/>
            <a:r>
              <a:rPr lang="en-ZA" dirty="0">
                <a:latin typeface="Arial" panose="020B0604020202020204" pitchFamily="34" charset="0"/>
                <a:cs typeface="Arial" panose="020B0604020202020204" pitchFamily="34" charset="0"/>
              </a:rPr>
              <a:t> </a:t>
            </a:r>
            <a:br>
              <a:rPr lang="en-ZA" dirty="0">
                <a:latin typeface="Arial" panose="020B0604020202020204" pitchFamily="34" charset="0"/>
                <a:cs typeface="Arial" panose="020B0604020202020204" pitchFamily="34" charset="0"/>
              </a:rPr>
            </a:br>
            <a:r>
              <a:rPr lang="en-ZA" b="1" dirty="0">
                <a:latin typeface="Arial" panose="020B0604020202020204" pitchFamily="34" charset="0"/>
                <a:cs typeface="Arial" panose="020B0604020202020204" pitchFamily="34" charset="0"/>
              </a:rPr>
              <a:t>1. PURPOSE</a:t>
            </a:r>
            <a:endParaRPr lang="en-ZA" b="1" dirty="0"/>
          </a:p>
        </p:txBody>
      </p:sp>
      <p:sp>
        <p:nvSpPr>
          <p:cNvPr id="3" name="Content Placeholder 2">
            <a:extLst>
              <a:ext uri="{FF2B5EF4-FFF2-40B4-BE49-F238E27FC236}">
                <a16:creationId xmlns:a16="http://schemas.microsoft.com/office/drawing/2014/main" xmlns="" id="{2796F163-10FB-4B4D-AAF4-FC34B8EBB20B}"/>
              </a:ext>
            </a:extLst>
          </p:cNvPr>
          <p:cNvSpPr>
            <a:spLocks noGrp="1"/>
          </p:cNvSpPr>
          <p:nvPr>
            <p:ph idx="1"/>
          </p:nvPr>
        </p:nvSpPr>
        <p:spPr>
          <a:xfrm>
            <a:off x="457200" y="1520950"/>
            <a:ext cx="8003232" cy="4248472"/>
          </a:xfrm>
        </p:spPr>
        <p:txBody>
          <a:bodyPr/>
          <a:lstStyle/>
          <a:p>
            <a:pPr marL="0" indent="0" algn="just">
              <a:buNone/>
            </a:pPr>
            <a:endParaRPr lang="en-US" altLang="en-US" sz="1800" b="1" i="1" dirty="0">
              <a:latin typeface="Arial" panose="020B0604020202020204" pitchFamily="34" charset="0"/>
              <a:cs typeface="Arial" panose="020B0604020202020204" pitchFamily="34" charset="0"/>
            </a:endParaRPr>
          </a:p>
          <a:p>
            <a:pPr marL="0" indent="0" algn="just">
              <a:buNone/>
            </a:pPr>
            <a:r>
              <a:rPr lang="en-US" altLang="en-US" sz="2800" dirty="0">
                <a:latin typeface="Arial" panose="020B0604020202020204" pitchFamily="34" charset="0"/>
                <a:cs typeface="Arial" panose="020B0604020202020204" pitchFamily="34" charset="0"/>
              </a:rPr>
              <a:t>The purpose of the presentation is to brief the Portfolio Committee on Public Enterprises regarding the status of Richtersveld Land Claim.</a:t>
            </a:r>
            <a:endParaRPr lang="en-ZA" sz="2800" dirty="0"/>
          </a:p>
        </p:txBody>
      </p:sp>
      <p:sp>
        <p:nvSpPr>
          <p:cNvPr id="4" name="Slide Number Placeholder 3">
            <a:extLst>
              <a:ext uri="{FF2B5EF4-FFF2-40B4-BE49-F238E27FC236}">
                <a16:creationId xmlns:a16="http://schemas.microsoft.com/office/drawing/2014/main" xmlns="" id="{BA3D0C57-86F1-42F2-B1F1-632A1D13E010}"/>
              </a:ext>
            </a:extLst>
          </p:cNvPr>
          <p:cNvSpPr>
            <a:spLocks noGrp="1"/>
          </p:cNvSpPr>
          <p:nvPr>
            <p:ph type="sldNum" sz="quarter" idx="12"/>
          </p:nvPr>
        </p:nvSpPr>
        <p:spPr>
          <a:xfrm>
            <a:off x="6553200" y="6273477"/>
            <a:ext cx="213360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3</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90343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A30E3-FA94-44BA-8669-0F794A8D4F22}"/>
              </a:ext>
            </a:extLst>
          </p:cNvPr>
          <p:cNvSpPr>
            <a:spLocks noGrp="1"/>
          </p:cNvSpPr>
          <p:nvPr>
            <p:ph type="title"/>
          </p:nvPr>
        </p:nvSpPr>
        <p:spPr>
          <a:xfrm>
            <a:off x="457200" y="296813"/>
            <a:ext cx="8229600" cy="1512168"/>
          </a:xfrm>
        </p:spPr>
        <p:txBody>
          <a:bodyPr/>
          <a:lstStyle/>
          <a:p>
            <a:pPr algn="l"/>
            <a:r>
              <a:rPr lang="en-ZA" dirty="0">
                <a:latin typeface="Arial" panose="020B0604020202020204" pitchFamily="34" charset="0"/>
                <a:cs typeface="Arial" panose="020B0604020202020204" pitchFamily="34" charset="0"/>
              </a:rPr>
              <a:t> </a:t>
            </a:r>
            <a:br>
              <a:rPr lang="en-ZA"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2. BACKGROUND/CONTEXT</a:t>
            </a:r>
            <a:br>
              <a:rPr lang="en-ZA" sz="3200" b="1" dirty="0">
                <a:latin typeface="Arial" panose="020B0604020202020204" pitchFamily="34" charset="0"/>
                <a:cs typeface="Arial" panose="020B0604020202020204" pitchFamily="34" charset="0"/>
              </a:rPr>
            </a:br>
            <a:r>
              <a:rPr lang="en-ZA" dirty="0">
                <a:latin typeface="Arial" panose="020B0604020202020204" pitchFamily="34" charset="0"/>
                <a:cs typeface="Arial" panose="020B0604020202020204" pitchFamily="34" charset="0"/>
              </a:rPr>
              <a:t/>
            </a:r>
            <a:br>
              <a:rPr lang="en-ZA" dirty="0">
                <a:latin typeface="Arial" panose="020B0604020202020204" pitchFamily="34" charset="0"/>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2796F163-10FB-4B4D-AAF4-FC34B8EBB20B}"/>
              </a:ext>
            </a:extLst>
          </p:cNvPr>
          <p:cNvSpPr>
            <a:spLocks noGrp="1"/>
          </p:cNvSpPr>
          <p:nvPr>
            <p:ph idx="1"/>
          </p:nvPr>
        </p:nvSpPr>
        <p:spPr>
          <a:xfrm>
            <a:off x="395536" y="1160909"/>
            <a:ext cx="8496944" cy="4608513"/>
          </a:xfrm>
        </p:spPr>
        <p:txBody>
          <a:bodyPr/>
          <a:lstStyle/>
          <a:p>
            <a:pPr algn="just"/>
            <a:r>
              <a:rPr lang="en-US" sz="2400" dirty="0">
                <a:latin typeface="Arial" panose="020B0604020202020204" pitchFamily="34" charset="0"/>
                <a:cs typeface="Arial" panose="020B0604020202020204" pitchFamily="34" charset="0"/>
              </a:rPr>
              <a:t>The Community of Richtersveld, with the assistance of Mr Henk Smith filed a land claim in 1998 in terms of the Restitution of Land Rights Acts 22 of 1994;</a:t>
            </a:r>
          </a:p>
          <a:p>
            <a:pPr algn="just"/>
            <a:r>
              <a:rPr lang="en-US" sz="2400" dirty="0">
                <a:latin typeface="Arial" panose="020B0604020202020204" pitchFamily="34" charset="0"/>
                <a:cs typeface="Arial" panose="020B0604020202020204" pitchFamily="34" charset="0"/>
              </a:rPr>
              <a:t>Following the protracted court proceedings, the Constitutional Court awarded the land and mineral rights to the community of the Richtersveld;</a:t>
            </a:r>
          </a:p>
          <a:p>
            <a:pPr algn="just"/>
            <a:r>
              <a:rPr lang="en-US" sz="2400" dirty="0">
                <a:latin typeface="Arial" panose="020B0604020202020204" pitchFamily="34" charset="0"/>
                <a:cs typeface="Arial" panose="020B0604020202020204" pitchFamily="34" charset="0"/>
              </a:rPr>
              <a:t>The Department of Public Enterprises (DPE) and the then Department of Land Affairs (now Department of Agriculture, Land Reform and Rural Development (DALRRD) represented the Government in the settlement negotiations;</a:t>
            </a:r>
            <a:endParaRPr lang="en-ZA" dirty="0"/>
          </a:p>
        </p:txBody>
      </p:sp>
      <p:sp>
        <p:nvSpPr>
          <p:cNvPr id="4" name="Slide Number Placeholder 3">
            <a:extLst>
              <a:ext uri="{FF2B5EF4-FFF2-40B4-BE49-F238E27FC236}">
                <a16:creationId xmlns:a16="http://schemas.microsoft.com/office/drawing/2014/main" xmlns="" id="{CF1A0CC2-6C90-4388-AAF3-D3A223E19A55}"/>
              </a:ext>
            </a:extLst>
          </p:cNvPr>
          <p:cNvSpPr>
            <a:spLocks noGrp="1"/>
          </p:cNvSpPr>
          <p:nvPr>
            <p:ph type="sldNum" sz="quarter" idx="12"/>
          </p:nvPr>
        </p:nvSpPr>
        <p:spPr>
          <a:xfrm>
            <a:off x="6553200" y="6273477"/>
            <a:ext cx="213360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4</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6301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A30E3-FA94-44BA-8669-0F794A8D4F22}"/>
              </a:ext>
            </a:extLst>
          </p:cNvPr>
          <p:cNvSpPr>
            <a:spLocks noGrp="1"/>
          </p:cNvSpPr>
          <p:nvPr>
            <p:ph type="title"/>
          </p:nvPr>
        </p:nvSpPr>
        <p:spPr>
          <a:xfrm>
            <a:off x="1140768" y="-28327"/>
            <a:ext cx="8003232" cy="1440160"/>
          </a:xfrm>
        </p:spPr>
        <p:txBody>
          <a:bodyPr/>
          <a:lstStyle/>
          <a:p>
            <a:pPr algn="l"/>
            <a:r>
              <a:rPr lang="en-ZA" dirty="0">
                <a:latin typeface="Arial" panose="020B0604020202020204" pitchFamily="34" charset="0"/>
                <a:cs typeface="Arial" panose="020B0604020202020204" pitchFamily="34" charset="0"/>
              </a:rPr>
              <a:t> </a:t>
            </a:r>
            <a:br>
              <a:rPr lang="en-ZA" dirty="0">
                <a:latin typeface="Arial" panose="020B0604020202020204" pitchFamily="34" charset="0"/>
                <a:cs typeface="Arial" panose="020B0604020202020204" pitchFamily="34" charset="0"/>
              </a:rPr>
            </a:br>
            <a:r>
              <a:rPr lang="en-ZA" dirty="0">
                <a:latin typeface="Arial" panose="020B0604020202020204" pitchFamily="34" charset="0"/>
                <a:cs typeface="Arial" panose="020B0604020202020204" pitchFamily="34" charset="0"/>
              </a:rPr>
              <a:t>..</a:t>
            </a:r>
            <a:r>
              <a:rPr lang="en-ZA" sz="3200" b="1" dirty="0">
                <a:latin typeface="Arial" panose="020B0604020202020204" pitchFamily="34" charset="0"/>
                <a:cs typeface="Arial" panose="020B0604020202020204" pitchFamily="34" charset="0"/>
              </a:rPr>
              <a:t>. BACKGROUND / CONTEXT</a:t>
            </a:r>
            <a:br>
              <a:rPr lang="en-ZA" sz="3200" b="1" dirty="0">
                <a:latin typeface="Arial" panose="020B0604020202020204" pitchFamily="34" charset="0"/>
                <a:cs typeface="Arial" panose="020B0604020202020204" pitchFamily="34" charset="0"/>
              </a:rPr>
            </a:br>
            <a:r>
              <a:rPr lang="en-ZA" dirty="0">
                <a:latin typeface="Arial" panose="020B0604020202020204" pitchFamily="34" charset="0"/>
                <a:cs typeface="Arial" panose="020B0604020202020204" pitchFamily="34" charset="0"/>
              </a:rPr>
              <a:t/>
            </a:r>
            <a:br>
              <a:rPr lang="en-ZA" dirty="0">
                <a:latin typeface="Arial" panose="020B0604020202020204" pitchFamily="34" charset="0"/>
                <a:cs typeface="Arial" panose="020B0604020202020204" pitchFamily="34" charset="0"/>
              </a:rPr>
            </a:br>
            <a:endParaRPr lang="en-ZA" dirty="0"/>
          </a:p>
        </p:txBody>
      </p:sp>
      <p:sp>
        <p:nvSpPr>
          <p:cNvPr id="3" name="Content Placeholder 2">
            <a:extLst>
              <a:ext uri="{FF2B5EF4-FFF2-40B4-BE49-F238E27FC236}">
                <a16:creationId xmlns:a16="http://schemas.microsoft.com/office/drawing/2014/main" xmlns="" id="{2796F163-10FB-4B4D-AAF4-FC34B8EBB20B}"/>
              </a:ext>
            </a:extLst>
          </p:cNvPr>
          <p:cNvSpPr>
            <a:spLocks noGrp="1"/>
          </p:cNvSpPr>
          <p:nvPr>
            <p:ph idx="1"/>
          </p:nvPr>
        </p:nvSpPr>
        <p:spPr>
          <a:xfrm>
            <a:off x="251520" y="728861"/>
            <a:ext cx="8640960" cy="5040561"/>
          </a:xfrm>
        </p:spPr>
        <p:txBody>
          <a:bodyPr/>
          <a:lstStyle/>
          <a:p>
            <a:pPr algn="just"/>
            <a:r>
              <a:rPr lang="en-US" sz="2400" dirty="0">
                <a:latin typeface="Arial" panose="020B0604020202020204" pitchFamily="34" charset="0"/>
                <a:cs typeface="Arial" panose="020B0604020202020204" pitchFamily="34" charset="0"/>
              </a:rPr>
              <a:t>The Deed of Settlement (DoS) was signed on 22 April 2007, between the Richtersveld Community, the Government and Alexkor on 9 October 2007. This made an order of court;</a:t>
            </a:r>
          </a:p>
          <a:p>
            <a:pPr algn="just"/>
            <a:r>
              <a:rPr lang="en-US" sz="2400" dirty="0">
                <a:latin typeface="Arial" panose="020B0604020202020204" pitchFamily="34" charset="0"/>
                <a:cs typeface="Arial" panose="020B0604020202020204" pitchFamily="34" charset="0"/>
              </a:rPr>
              <a:t>Although the Richtersveld Land Claim is finalised, there are some challenges which need attention; </a:t>
            </a:r>
          </a:p>
          <a:p>
            <a:pPr algn="just"/>
            <a:r>
              <a:rPr lang="en-GB" sz="2400" dirty="0">
                <a:latin typeface="Arial" panose="020B0604020202020204" pitchFamily="34" charset="0"/>
                <a:cs typeface="Arial" panose="020B0604020202020204" pitchFamily="34" charset="0"/>
              </a:rPr>
              <a:t>Richtersveld Sida !Hub Communal Property Association (RCPA) was placed under Judicial Administration on 28 February 2020 through a court order granted by the Northern Cape High Court on the 28</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February 2020 (Case 961/2019);</a:t>
            </a:r>
          </a:p>
          <a:p>
            <a:pPr algn="just"/>
            <a:r>
              <a:rPr lang="en-GB" sz="2400" dirty="0">
                <a:latin typeface="Arial" panose="020B0604020202020204" pitchFamily="34" charset="0"/>
                <a:cs typeface="Arial" panose="020B0604020202020204" pitchFamily="34" charset="0"/>
              </a:rPr>
              <a:t>Judicial Administration is in terms of Section 13(1) of the Communal Property Association, Act 28 of 1996             (CPA Act);</a:t>
            </a:r>
          </a:p>
          <a:p>
            <a:pPr algn="just"/>
            <a:endParaRPr lang="en-US" sz="2400" dirty="0">
              <a:latin typeface="Arial" panose="020B0604020202020204" pitchFamily="34" charset="0"/>
              <a:cs typeface="Arial" panose="020B0604020202020204" pitchFamily="34" charset="0"/>
            </a:endParaRPr>
          </a:p>
          <a:p>
            <a:pPr marL="0" indent="0">
              <a:buNone/>
            </a:pPr>
            <a:endParaRPr lang="en-ZA" dirty="0"/>
          </a:p>
        </p:txBody>
      </p:sp>
      <p:sp>
        <p:nvSpPr>
          <p:cNvPr id="4" name="Slide Number Placeholder 3">
            <a:extLst>
              <a:ext uri="{FF2B5EF4-FFF2-40B4-BE49-F238E27FC236}">
                <a16:creationId xmlns:a16="http://schemas.microsoft.com/office/drawing/2014/main" xmlns="" id="{27FB9986-C637-4C1F-9766-E9A3CC5090BB}"/>
              </a:ext>
            </a:extLst>
          </p:cNvPr>
          <p:cNvSpPr>
            <a:spLocks noGrp="1"/>
          </p:cNvSpPr>
          <p:nvPr>
            <p:ph type="sldNum" sz="quarter" idx="12"/>
          </p:nvPr>
        </p:nvSpPr>
        <p:spPr>
          <a:xfrm>
            <a:off x="6553200" y="6201469"/>
            <a:ext cx="2133600" cy="872431"/>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5</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15002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316555B3-98A1-4BF0-B2B9-948604CDFEF8}"/>
              </a:ext>
            </a:extLst>
          </p:cNvPr>
          <p:cNvSpPr>
            <a:spLocks noGrp="1" noChangeArrowheads="1"/>
          </p:cNvSpPr>
          <p:nvPr>
            <p:ph type="title"/>
          </p:nvPr>
        </p:nvSpPr>
        <p:spPr>
          <a:xfrm>
            <a:off x="487839" y="224806"/>
            <a:ext cx="6604441" cy="648072"/>
          </a:xfrm>
        </p:spPr>
        <p:txBody>
          <a:bodyPr>
            <a:normAutofit/>
          </a:bodyPr>
          <a:lstStyle/>
          <a:p>
            <a:pPr algn="l" eaLnBrk="1" hangingPunct="1"/>
            <a:r>
              <a:rPr lang="en-ZA" sz="3200" dirty="0">
                <a:latin typeface="Arial" panose="020B0604020202020204" pitchFamily="34" charset="0"/>
                <a:cs typeface="Arial" panose="020B0604020202020204" pitchFamily="34" charset="0"/>
              </a:rPr>
              <a:t>… </a:t>
            </a:r>
            <a:r>
              <a:rPr lang="en-ZA" sz="3200" b="1" dirty="0">
                <a:latin typeface="Arial" panose="020B0604020202020204" pitchFamily="34" charset="0"/>
                <a:cs typeface="Arial" panose="020B0604020202020204" pitchFamily="34" charset="0"/>
              </a:rPr>
              <a:t>BACKGROUND / CONTEXT</a:t>
            </a:r>
            <a:endParaRPr lang="en-ZA" altLang="en-US" sz="3200" b="1" dirty="0"/>
          </a:p>
        </p:txBody>
      </p:sp>
      <p:sp>
        <p:nvSpPr>
          <p:cNvPr id="14341" name="TextBox 3">
            <a:extLst>
              <a:ext uri="{FF2B5EF4-FFF2-40B4-BE49-F238E27FC236}">
                <a16:creationId xmlns:a16="http://schemas.microsoft.com/office/drawing/2014/main" xmlns="" id="{1578193F-338A-468A-BC93-D91842DD370C}"/>
              </a:ext>
            </a:extLst>
          </p:cNvPr>
          <p:cNvSpPr txBox="1">
            <a:spLocks noChangeArrowheads="1"/>
          </p:cNvSpPr>
          <p:nvPr/>
        </p:nvSpPr>
        <p:spPr bwMode="auto">
          <a:xfrm>
            <a:off x="8460432" y="5813028"/>
            <a:ext cx="504056"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endParaRPr lang="en-US" altLang="en-US" dirty="0">
              <a:solidFill>
                <a:srgbClr val="000000"/>
              </a:solidFill>
              <a:latin typeface="Arial Narrow" panose="020B0606020202030204" pitchFamily="34" charset="0"/>
            </a:endParaRPr>
          </a:p>
          <a:p>
            <a:endParaRPr lang="en-US" altLang="en-US" sz="1200" b="1" dirty="0">
              <a:latin typeface="Arial" panose="020B0604020202020204" pitchFamily="34" charset="0"/>
            </a:endParaRPr>
          </a:p>
          <a:p>
            <a:r>
              <a:rPr lang="en-US" altLang="en-US" sz="1200" b="1" dirty="0">
                <a:latin typeface="Arial" panose="020B0604020202020204" pitchFamily="34" charset="0"/>
              </a:rPr>
              <a:t>6</a:t>
            </a:r>
          </a:p>
        </p:txBody>
      </p:sp>
      <p:sp>
        <p:nvSpPr>
          <p:cNvPr id="7" name="Content Placeholder 2">
            <a:extLst>
              <a:ext uri="{FF2B5EF4-FFF2-40B4-BE49-F238E27FC236}">
                <a16:creationId xmlns:a16="http://schemas.microsoft.com/office/drawing/2014/main" xmlns="" id="{6FCA5CE8-00A9-4E1B-BAEF-C5F396329442}"/>
              </a:ext>
            </a:extLst>
          </p:cNvPr>
          <p:cNvSpPr txBox="1">
            <a:spLocks/>
          </p:cNvSpPr>
          <p:nvPr/>
        </p:nvSpPr>
        <p:spPr>
          <a:xfrm>
            <a:off x="0" y="944885"/>
            <a:ext cx="8964488" cy="4345346"/>
          </a:xfrm>
          <a:prstGeom prst="rect">
            <a:avLst/>
          </a:prstGeom>
          <a:noFill/>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normAutofit/>
          </a:bodyPr>
          <a:lstStyle>
            <a:lvl1pPr marL="255588" indent="-255588" algn="l" defTabSz="684213"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55625" indent="-212725" algn="l" defTabSz="684213" rtl="0" eaLnBrk="0" fontAlgn="base" hangingPunct="0">
              <a:spcBef>
                <a:spcPct val="20000"/>
              </a:spcBef>
              <a:spcAft>
                <a:spcPct val="0"/>
              </a:spcAft>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855663" indent="-169863" algn="l" defTabSz="684213" rtl="0" eaLnBrk="0" fontAlgn="base" hangingPunct="0">
              <a:spcBef>
                <a:spcPct val="200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3pPr>
            <a:lvl4pPr marL="1198563" indent="-169863" algn="l" defTabSz="684213"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4pPr>
            <a:lvl5pPr marL="1539875" indent="-169863" algn="l" defTabSz="684213"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1883885" indent="-171263" algn="l" defTabSz="68505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6419" indent="-171263" algn="l" defTabSz="68505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68947" indent="-171263" algn="l" defTabSz="68505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1473" indent="-171263" algn="l" defTabSz="685052"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just"/>
            <a:r>
              <a:rPr lang="en-GB" dirty="0"/>
              <a:t>Honey Attorneys were appointed as Judicial Administrator, represented by Attorney (Mr Don Majiedt) for a period of three (3) years, in line with Section 13(2) of the CPA Act;</a:t>
            </a:r>
          </a:p>
          <a:p>
            <a:pPr algn="just"/>
            <a:r>
              <a:rPr lang="en-GB" dirty="0"/>
              <a:t>In terms of the court order of 28 February 2020, the Judicial Administrator is required to exercise powers of the Executive Committee of RCPA and perform all functions assigned to him in terms of the said court order;  </a:t>
            </a:r>
          </a:p>
          <a:p>
            <a:pPr algn="just"/>
            <a:r>
              <a:rPr lang="en-GB" dirty="0"/>
              <a:t>The Administrator has met with representatives from all the areas of Richtersveld, and developed workplan which has been  been approved (as part of the court order)</a:t>
            </a:r>
          </a:p>
          <a:p>
            <a:pPr marL="0" indent="0" algn="just">
              <a:buNone/>
            </a:pPr>
            <a:endParaRPr lang="en-ZA" dirty="0"/>
          </a:p>
          <a:p>
            <a:pPr>
              <a:buFont typeface="Wingdings" panose="05000000000000000000" pitchFamily="2" charset="2"/>
              <a:buChar char="§"/>
              <a:defRPr/>
            </a:pPr>
            <a:endParaRPr lang="en-US" sz="15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wipe(down)">
                                      <p:cBhvr>
                                        <p:cTn id="7" dur="580">
                                          <p:stCondLst>
                                            <p:cond delay="0"/>
                                          </p:stCondLst>
                                        </p:cTn>
                                        <p:tgtEl>
                                          <p:spTgt spid="20482"/>
                                        </p:tgtEl>
                                      </p:cBhvr>
                                    </p:animEffect>
                                    <p:anim calcmode="lin" valueType="num">
                                      <p:cBhvr>
                                        <p:cTn id="8" dur="1822" tmFilter="0,0; 0.14,0.36; 0.43,0.73; 0.71,0.91; 1.0,1.0">
                                          <p:stCondLst>
                                            <p:cond delay="0"/>
                                          </p:stCondLst>
                                        </p:cTn>
                                        <p:tgtEl>
                                          <p:spTgt spid="2048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48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48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48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482"/>
                                        </p:tgtEl>
                                        <p:attrNameLst>
                                          <p:attrName>ppt_y</p:attrName>
                                        </p:attrNameLst>
                                      </p:cBhvr>
                                      <p:tavLst>
                                        <p:tav tm="0" fmla="#ppt_y-sin(pi*$)/81">
                                          <p:val>
                                            <p:fltVal val="0"/>
                                          </p:val>
                                        </p:tav>
                                        <p:tav tm="100000">
                                          <p:val>
                                            <p:fltVal val="1"/>
                                          </p:val>
                                        </p:tav>
                                      </p:tavLst>
                                    </p:anim>
                                    <p:animScale>
                                      <p:cBhvr>
                                        <p:cTn id="13" dur="26">
                                          <p:stCondLst>
                                            <p:cond delay="650"/>
                                          </p:stCondLst>
                                        </p:cTn>
                                        <p:tgtEl>
                                          <p:spTgt spid="20482"/>
                                        </p:tgtEl>
                                      </p:cBhvr>
                                      <p:to x="100000" y="60000"/>
                                    </p:animScale>
                                    <p:animScale>
                                      <p:cBhvr>
                                        <p:cTn id="14" dur="166" decel="50000">
                                          <p:stCondLst>
                                            <p:cond delay="676"/>
                                          </p:stCondLst>
                                        </p:cTn>
                                        <p:tgtEl>
                                          <p:spTgt spid="20482"/>
                                        </p:tgtEl>
                                      </p:cBhvr>
                                      <p:to x="100000" y="100000"/>
                                    </p:animScale>
                                    <p:animScale>
                                      <p:cBhvr>
                                        <p:cTn id="15" dur="26">
                                          <p:stCondLst>
                                            <p:cond delay="1312"/>
                                          </p:stCondLst>
                                        </p:cTn>
                                        <p:tgtEl>
                                          <p:spTgt spid="20482"/>
                                        </p:tgtEl>
                                      </p:cBhvr>
                                      <p:to x="100000" y="80000"/>
                                    </p:animScale>
                                    <p:animScale>
                                      <p:cBhvr>
                                        <p:cTn id="16" dur="166" decel="50000">
                                          <p:stCondLst>
                                            <p:cond delay="1338"/>
                                          </p:stCondLst>
                                        </p:cTn>
                                        <p:tgtEl>
                                          <p:spTgt spid="20482"/>
                                        </p:tgtEl>
                                      </p:cBhvr>
                                      <p:to x="100000" y="100000"/>
                                    </p:animScale>
                                    <p:animScale>
                                      <p:cBhvr>
                                        <p:cTn id="17" dur="26">
                                          <p:stCondLst>
                                            <p:cond delay="1642"/>
                                          </p:stCondLst>
                                        </p:cTn>
                                        <p:tgtEl>
                                          <p:spTgt spid="20482"/>
                                        </p:tgtEl>
                                      </p:cBhvr>
                                      <p:to x="100000" y="90000"/>
                                    </p:animScale>
                                    <p:animScale>
                                      <p:cBhvr>
                                        <p:cTn id="18" dur="166" decel="50000">
                                          <p:stCondLst>
                                            <p:cond delay="1668"/>
                                          </p:stCondLst>
                                        </p:cTn>
                                        <p:tgtEl>
                                          <p:spTgt spid="20482"/>
                                        </p:tgtEl>
                                      </p:cBhvr>
                                      <p:to x="100000" y="100000"/>
                                    </p:animScale>
                                    <p:animScale>
                                      <p:cBhvr>
                                        <p:cTn id="19" dur="26">
                                          <p:stCondLst>
                                            <p:cond delay="1808"/>
                                          </p:stCondLst>
                                        </p:cTn>
                                        <p:tgtEl>
                                          <p:spTgt spid="20482"/>
                                        </p:tgtEl>
                                      </p:cBhvr>
                                      <p:to x="100000" y="95000"/>
                                    </p:animScale>
                                    <p:animScale>
                                      <p:cBhvr>
                                        <p:cTn id="20" dur="166" decel="50000">
                                          <p:stCondLst>
                                            <p:cond delay="1834"/>
                                          </p:stCondLst>
                                        </p:cTn>
                                        <p:tgtEl>
                                          <p:spTgt spid="2048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A30E3-FA94-44BA-8669-0F794A8D4F22}"/>
              </a:ext>
            </a:extLst>
          </p:cNvPr>
          <p:cNvSpPr>
            <a:spLocks noGrp="1"/>
          </p:cNvSpPr>
          <p:nvPr>
            <p:ph type="title"/>
          </p:nvPr>
        </p:nvSpPr>
        <p:spPr>
          <a:xfrm>
            <a:off x="179512" y="1"/>
            <a:ext cx="8856984" cy="1448941"/>
          </a:xfrm>
        </p:spPr>
        <p:txBody>
          <a:bodyPr/>
          <a:lstStyle/>
          <a:p>
            <a:pPr algn="l"/>
            <a:r>
              <a:rPr lang="en-ZA" dirty="0">
                <a:latin typeface="Arial" panose="020B0604020202020204" pitchFamily="34" charset="0"/>
                <a:cs typeface="Arial" panose="020B0604020202020204" pitchFamily="34" charset="0"/>
              </a:rPr>
              <a:t> </a:t>
            </a:r>
            <a:r>
              <a:rPr lang="en-ZA" sz="2400" b="1" dirty="0">
                <a:latin typeface="Arial" panose="020B0604020202020204" pitchFamily="34" charset="0"/>
                <a:cs typeface="Arial" panose="020B0604020202020204" pitchFamily="34" charset="0"/>
              </a:rPr>
              <a:t>3.</a:t>
            </a:r>
            <a:r>
              <a:rPr lang="en-GB" sz="2400" b="1" dirty="0">
                <a:latin typeface="Arial" panose="020B0604020202020204" pitchFamily="34" charset="0"/>
                <a:cs typeface="Arial" panose="020B0604020202020204" pitchFamily="34" charset="0"/>
              </a:rPr>
              <a:t>RICHTERSVELD SIDA !HUB COMMUNAL PROPERTY</a:t>
            </a:r>
            <a:br>
              <a:rPr lang="en-GB" sz="2400" b="1"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     ASSOCIATION: </a:t>
            </a:r>
            <a:r>
              <a:rPr lang="en-US" sz="2400" b="1" dirty="0">
                <a:latin typeface="Arial" panose="020B0604020202020204" pitchFamily="34" charset="0"/>
                <a:cs typeface="Arial" panose="020B0604020202020204" pitchFamily="34" charset="0"/>
              </a:rPr>
              <a:t>S</a:t>
            </a:r>
            <a:r>
              <a:rPr lang="en-ZA" sz="2400" b="1" dirty="0">
                <a:latin typeface="Arial" panose="020B0604020202020204" pitchFamily="34" charset="0"/>
                <a:cs typeface="Arial" panose="020B0604020202020204" pitchFamily="34" charset="0"/>
              </a:rPr>
              <a:t>TATUS OF ENTITIES ESTABLISHED </a:t>
            </a:r>
            <a:br>
              <a:rPr lang="en-ZA" sz="2400" b="1" dirty="0">
                <a:latin typeface="Arial" panose="020B0604020202020204" pitchFamily="34" charset="0"/>
                <a:cs typeface="Arial" panose="020B0604020202020204" pitchFamily="34" charset="0"/>
              </a:rPr>
            </a:br>
            <a:r>
              <a:rPr lang="en-ZA" sz="2400" b="1" dirty="0">
                <a:latin typeface="Arial" panose="020B0604020202020204" pitchFamily="34" charset="0"/>
                <a:cs typeface="Arial" panose="020B0604020202020204" pitchFamily="34" charset="0"/>
              </a:rPr>
              <a:t>     AS A RESULT OF THE LAND CLAIM</a:t>
            </a:r>
            <a:br>
              <a:rPr lang="en-ZA" sz="2400" b="1" dirty="0">
                <a:latin typeface="Arial" panose="020B0604020202020204" pitchFamily="34" charset="0"/>
                <a:cs typeface="Arial" panose="020B0604020202020204" pitchFamily="34" charset="0"/>
              </a:rPr>
            </a:br>
            <a:endParaRPr lang="en-ZA" sz="2400" b="1" dirty="0"/>
          </a:p>
        </p:txBody>
      </p:sp>
      <p:sp>
        <p:nvSpPr>
          <p:cNvPr id="3" name="Content Placeholder 2">
            <a:extLst>
              <a:ext uri="{FF2B5EF4-FFF2-40B4-BE49-F238E27FC236}">
                <a16:creationId xmlns:a16="http://schemas.microsoft.com/office/drawing/2014/main" xmlns="" id="{2796F163-10FB-4B4D-AAF4-FC34B8EBB20B}"/>
              </a:ext>
            </a:extLst>
          </p:cNvPr>
          <p:cNvSpPr>
            <a:spLocks noGrp="1"/>
          </p:cNvSpPr>
          <p:nvPr>
            <p:ph idx="1"/>
          </p:nvPr>
        </p:nvSpPr>
        <p:spPr>
          <a:xfrm>
            <a:off x="-108520" y="1592956"/>
            <a:ext cx="9001000" cy="4855469"/>
          </a:xfrm>
        </p:spPr>
        <p:txBody>
          <a:bodyPr/>
          <a:lstStyle/>
          <a:p>
            <a:pPr algn="just"/>
            <a:r>
              <a:rPr lang="en-US" sz="2400" dirty="0">
                <a:latin typeface="Arial" panose="020B0604020202020204" pitchFamily="34" charset="0"/>
                <a:cs typeface="Arial" panose="020B0604020202020204" pitchFamily="34" charset="0"/>
              </a:rPr>
              <a:t>In order to protect the interests of the community, the DoS sought to create a very comprehensive yet complex structure of Trusts and Companies to house the interests of the Community;</a:t>
            </a:r>
          </a:p>
          <a:p>
            <a:pPr algn="just"/>
            <a:r>
              <a:rPr lang="en-US" sz="2400" dirty="0">
                <a:latin typeface="Arial" panose="020B0604020202020204" pitchFamily="34" charset="0"/>
                <a:cs typeface="Arial" panose="020B0604020202020204" pitchFamily="34" charset="0"/>
              </a:rPr>
              <a:t>The DoS signed by the parties in 2007, directed that at least 2 Trusts and 6 companies must be established to manage and operate the various business dealings and RCPA; and</a:t>
            </a:r>
          </a:p>
          <a:p>
            <a:pPr algn="just"/>
            <a:r>
              <a:rPr lang="en-US" sz="2400" dirty="0">
                <a:latin typeface="Arial" panose="020B0604020202020204" pitchFamily="34" charset="0"/>
                <a:cs typeface="Arial" panose="020B0604020202020204" pitchFamily="34" charset="0"/>
              </a:rPr>
              <a:t>Consequently 8 (eight) entities were established under the Richtersveld Community Claim. </a:t>
            </a:r>
            <a:endParaRPr lang="en-ZA" sz="2400" dirty="0">
              <a:latin typeface="Arial" panose="020B060402020202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xmlns="" id="{5FCADC6D-8AB1-4F12-9440-96522B3F7B32}"/>
              </a:ext>
            </a:extLst>
          </p:cNvPr>
          <p:cNvSpPr>
            <a:spLocks noGrp="1"/>
          </p:cNvSpPr>
          <p:nvPr>
            <p:ph type="sldNum" sz="quarter" idx="12"/>
          </p:nvPr>
        </p:nvSpPr>
        <p:spPr>
          <a:xfrm>
            <a:off x="6553200" y="6273477"/>
            <a:ext cx="2195264"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7</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1647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DD25FF-71DA-47D1-BE09-AD322EB685E1}"/>
              </a:ext>
            </a:extLst>
          </p:cNvPr>
          <p:cNvSpPr>
            <a:spLocks noGrp="1"/>
          </p:cNvSpPr>
          <p:nvPr>
            <p:ph type="title"/>
          </p:nvPr>
        </p:nvSpPr>
        <p:spPr>
          <a:xfrm>
            <a:off x="457200" y="288925"/>
            <a:ext cx="8229600" cy="1203325"/>
          </a:xfrm>
        </p:spPr>
        <p:txBody>
          <a:bodyPr wrap="square" anchor="ctr">
            <a:normAutofit/>
          </a:bodyPr>
          <a:lstStyle/>
          <a:p>
            <a:pPr>
              <a:lnSpc>
                <a:spcPct val="90000"/>
              </a:lnSpc>
            </a:pPr>
            <a:r>
              <a:rPr lang="en-ZA" sz="3700" dirty="0">
                <a:latin typeface="Arial" panose="020B0604020202020204" pitchFamily="34" charset="0"/>
                <a:cs typeface="Arial" panose="020B0604020202020204" pitchFamily="34" charset="0"/>
              </a:rPr>
              <a:t>… </a:t>
            </a:r>
            <a:r>
              <a:rPr lang="en-ZA" sz="2200" b="1" dirty="0">
                <a:latin typeface="Arial" panose="020B0604020202020204" pitchFamily="34" charset="0"/>
                <a:cs typeface="Arial" panose="020B0604020202020204" pitchFamily="34" charset="0"/>
              </a:rPr>
              <a:t>STATUS OF ENTITIES ESTABLISHED AS A RESULT OF THE LAND CLAIM SETTLEMENT</a:t>
            </a:r>
          </a:p>
        </p:txBody>
      </p:sp>
      <p:pic>
        <p:nvPicPr>
          <p:cNvPr id="4" name="Picture 5">
            <a:extLst>
              <a:ext uri="{FF2B5EF4-FFF2-40B4-BE49-F238E27FC236}">
                <a16:creationId xmlns:a16="http://schemas.microsoft.com/office/drawing/2014/main" xmlns="" id="{3251057B-8FC6-4BA2-B623-4201C1726DBB}"/>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tretch>
            <a:fillRect/>
          </a:stretch>
        </p:blipFill>
        <p:spPr bwMode="auto">
          <a:xfrm>
            <a:off x="1156884" y="1684338"/>
            <a:ext cx="7663588" cy="4764087"/>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70FBB528-7345-4F3A-A900-7174D145F9E3}"/>
              </a:ext>
            </a:extLst>
          </p:cNvPr>
          <p:cNvSpPr>
            <a:spLocks noGrp="1"/>
          </p:cNvSpPr>
          <p:nvPr>
            <p:ph type="sldNum" sz="quarter" idx="12"/>
          </p:nvPr>
        </p:nvSpPr>
        <p:spPr>
          <a:xfrm>
            <a:off x="6553200" y="6273477"/>
            <a:ext cx="213360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8</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3005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B74A8-D536-4431-865B-6C1E37FBEE7B}"/>
              </a:ext>
            </a:extLst>
          </p:cNvPr>
          <p:cNvSpPr>
            <a:spLocks noGrp="1"/>
          </p:cNvSpPr>
          <p:nvPr>
            <p:ph type="title"/>
          </p:nvPr>
        </p:nvSpPr>
        <p:spPr/>
        <p:txBody>
          <a:bodyPr/>
          <a:lstStyle/>
          <a:p>
            <a:r>
              <a:rPr lang="en-ZA" sz="3200" dirty="0">
                <a:latin typeface="Arial" panose="020B0604020202020204" pitchFamily="34" charset="0"/>
                <a:cs typeface="Arial" panose="020B0604020202020204" pitchFamily="34" charset="0"/>
              </a:rPr>
              <a:t>… </a:t>
            </a:r>
            <a:r>
              <a:rPr lang="en-ZA" sz="1800" b="1" dirty="0">
                <a:latin typeface="Arial" panose="020B0604020202020204" pitchFamily="34" charset="0"/>
                <a:cs typeface="Arial" panose="020B0604020202020204" pitchFamily="34" charset="0"/>
              </a:rPr>
              <a:t>STATUS OF ENTITIES ESTABLISHED AS A RESULT OF THE LAND CLAIM SETTLEMENT</a:t>
            </a:r>
            <a:endParaRPr lang="en-ZA" sz="1800" dirty="0"/>
          </a:p>
        </p:txBody>
      </p:sp>
      <p:sp>
        <p:nvSpPr>
          <p:cNvPr id="3" name="Content Placeholder 2">
            <a:extLst>
              <a:ext uri="{FF2B5EF4-FFF2-40B4-BE49-F238E27FC236}">
                <a16:creationId xmlns:a16="http://schemas.microsoft.com/office/drawing/2014/main" xmlns="" id="{EA50C927-9C46-4EAC-8AC0-29480FC05002}"/>
              </a:ext>
            </a:extLst>
          </p:cNvPr>
          <p:cNvSpPr>
            <a:spLocks noGrp="1"/>
          </p:cNvSpPr>
          <p:nvPr>
            <p:ph idx="1"/>
          </p:nvPr>
        </p:nvSpPr>
        <p:spPr>
          <a:xfrm>
            <a:off x="457200" y="1376934"/>
            <a:ext cx="8003232" cy="5071492"/>
          </a:xfrm>
        </p:spPr>
        <p:txBody>
          <a:bodyPr/>
          <a:lstStyle/>
          <a:p>
            <a:pPr algn="just"/>
            <a:r>
              <a:rPr lang="en-ZA" dirty="0"/>
              <a:t>An elections agency (EIFSA) was appointed by DALRRD to assist with elections of the Executive Committee of RCPA which took place in November 2021, and by- elections in January 2022.  </a:t>
            </a:r>
          </a:p>
          <a:p>
            <a:pPr algn="just"/>
            <a:endParaRPr lang="en-ZA" dirty="0"/>
          </a:p>
          <a:p>
            <a:pPr marL="0" indent="0" algn="just">
              <a:buNone/>
            </a:pPr>
            <a:r>
              <a:rPr lang="en-ZA" b="1" dirty="0"/>
              <a:t>The current status of the entities are as per the following slides: </a:t>
            </a:r>
          </a:p>
          <a:p>
            <a:endParaRPr lang="en-ZA" dirty="0"/>
          </a:p>
        </p:txBody>
      </p:sp>
      <p:sp>
        <p:nvSpPr>
          <p:cNvPr id="4" name="Slide Number Placeholder 3">
            <a:extLst>
              <a:ext uri="{FF2B5EF4-FFF2-40B4-BE49-F238E27FC236}">
                <a16:creationId xmlns:a16="http://schemas.microsoft.com/office/drawing/2014/main" xmlns="" id="{87BE6145-D30B-4764-9116-9DCD51B570B0}"/>
              </a:ext>
            </a:extLst>
          </p:cNvPr>
          <p:cNvSpPr>
            <a:spLocks noGrp="1"/>
          </p:cNvSpPr>
          <p:nvPr>
            <p:ph type="sldNum" sz="quarter" idx="12"/>
          </p:nvPr>
        </p:nvSpPr>
        <p:spPr>
          <a:xfrm>
            <a:off x="6553200" y="6273477"/>
            <a:ext cx="2133600" cy="800423"/>
          </a:xfrm>
        </p:spPr>
        <p:txBody>
          <a:bodyPr/>
          <a:lstStyle/>
          <a:p>
            <a:pPr>
              <a:defRPr/>
            </a:pPr>
            <a:fld id="{F691BFF7-B4A0-4675-A480-E8332642E6D4}" type="slidenum">
              <a:rPr lang="en-ZA" altLang="en-US" b="1" smtClean="0">
                <a:solidFill>
                  <a:schemeClr val="tx1"/>
                </a:solidFill>
                <a:latin typeface="Arial" panose="020B0604020202020204" pitchFamily="34" charset="0"/>
                <a:cs typeface="Arial" panose="020B0604020202020204" pitchFamily="34" charset="0"/>
              </a:rPr>
              <a:pPr>
                <a:defRPr/>
              </a:pPr>
              <a:t>9</a:t>
            </a:fld>
            <a:endParaRPr lang="en-ZA" alt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02127651"/>
      </p:ext>
    </p:extLst>
  </p:cSld>
  <p:clrMapOvr>
    <a:masterClrMapping/>
  </p:clrMapOvr>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6" id="{9447A282-5BC4-1548-AB94-6F0A70AD81E7}" vid="{C0EA4BFA-1F03-4B4B-A598-5608595E1C5A}"/>
    </a:ext>
  </a:ext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4" id="{B5B1B7EC-6D2D-874C-9A0F-20A77F02C9C0}" vid="{D29FE6B4-9610-0744-9EBC-E880961F77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1572</Words>
  <Application>Microsoft Office PowerPoint</Application>
  <PresentationFormat>Custom</PresentationFormat>
  <Paragraphs>224</Paragraphs>
  <Slides>21</Slides>
  <Notes>7</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Theme6</vt:lpstr>
      <vt:lpstr>Theme4</vt:lpstr>
      <vt:lpstr>STATUS OF THE RICHTERSVELD LAND CLAIM   PRESENTATION TO THE PORTFOLIO COMMITTEE ON PUBLIC ENTERPRISES </vt:lpstr>
      <vt:lpstr>Slide 2</vt:lpstr>
      <vt:lpstr>  1. PURPOSE</vt:lpstr>
      <vt:lpstr>  2. BACKGROUND/CONTEXT  </vt:lpstr>
      <vt:lpstr>  ... BACKGROUND / CONTEXT  </vt:lpstr>
      <vt:lpstr>… BACKGROUND / CONTEXT</vt:lpstr>
      <vt:lpstr> 3.RICHTERSVELD SIDA !HUB COMMUNAL PROPERTY      ASSOCIATION: STATUS OF ENTITIES ESTABLISHED       AS A RESULT OF THE LAND CLAIM </vt:lpstr>
      <vt:lpstr>… STATUS OF ENTITIES ESTABLISHED AS A RESULT OF THE LAND CLAIM SETTLEMENT</vt:lpstr>
      <vt:lpstr>… STATUS OF ENTITIES ESTABLISHED AS A RESULT OF THE LAND CLAIM SETTLEMENT</vt:lpstr>
      <vt:lpstr>… STATUS OF ENTITIES ESTABLISHED AS A RESULT OF THE LAND CLAIM SETTLEMENT</vt:lpstr>
      <vt:lpstr>… STATUS OF ENTITIES ESTABLISHED AS A RESULT OF THE LAND CLAIM SETTLEMENT</vt:lpstr>
      <vt:lpstr>… STATUS OF ENTITIES ESTABLISHED AS A RESULT OF THE LAND CLAIM SETTLEMENT</vt:lpstr>
      <vt:lpstr>… STATUS OF ENTITIES ESTABLISHED AS A RESULT OF THE LAND CLAIM SETTLEMENT</vt:lpstr>
      <vt:lpstr>… STATUS OF ENTITIES ESTABLISHED AS A RESULT OF THE LAND CLAIM SETTLEMENT</vt:lpstr>
      <vt:lpstr>STATUS OF ENTITIES ESTABLISHED AS A RESULT OF THE LAND CLAIM SETTLEMENT</vt:lpstr>
      <vt:lpstr>… STATUS OF ENTITIES ESTABLISHED AS A RESULT OF THE LAND CLAIM SETTLEMENT</vt:lpstr>
      <vt:lpstr>…STATUS OF ENTITIES ESTABLISHED AS A RESULT OF THE LAND CLAIM SETTLEMENT</vt:lpstr>
      <vt:lpstr>4. CONCLUSION</vt:lpstr>
      <vt:lpstr>…CONCLUSION</vt:lpstr>
      <vt:lpstr>…CONCLUSION</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TO THE PORTFOLIO COMMITTEE ON PUBLIC ENTERPRISE REGARDING STATUS OF RICHTERSVELD LAND CLAIM</dc:title>
  <dc:creator>Itumeleng Mashune</dc:creator>
  <cp:lastModifiedBy>USER</cp:lastModifiedBy>
  <cp:revision>34</cp:revision>
  <dcterms:created xsi:type="dcterms:W3CDTF">2022-05-27T09:40:20Z</dcterms:created>
  <dcterms:modified xsi:type="dcterms:W3CDTF">2022-06-01T08:02:15Z</dcterms:modified>
</cp:coreProperties>
</file>