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3"/>
  </p:notesMasterIdLst>
  <p:handoutMasterIdLst>
    <p:handoutMasterId r:id="rId14"/>
  </p:handoutMasterIdLst>
  <p:sldIdLst>
    <p:sldId id="256" r:id="rId5"/>
    <p:sldId id="420" r:id="rId6"/>
    <p:sldId id="421" r:id="rId7"/>
    <p:sldId id="359" r:id="rId8"/>
    <p:sldId id="555" r:id="rId9"/>
    <p:sldId id="528" r:id="rId10"/>
    <p:sldId id="542" r:id="rId11"/>
    <p:sldId id="482" r:id="rId12"/>
  </p:sldIdLst>
  <p:sldSz cx="9144000" cy="6858000" type="screen4x3"/>
  <p:notesSz cx="6797675" cy="9872663"/>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zouras, L Ms : Office of the DG, DIRCO" initials="LLM:OotDD" lastIdx="1" clrIdx="0">
    <p:extLst>
      <p:ext uri="{19B8F6BF-5375-455C-9EA6-DF929625EA0E}">
        <p15:presenceInfo xmlns:p15="http://schemas.microsoft.com/office/powerpoint/2012/main" xmlns="" userId="S::LazourasL@dirco.gov.za::7ce5c182-a18d-4883-aa78-e51e3de2a0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6433" autoAdjust="0"/>
  </p:normalViewPr>
  <p:slideViewPr>
    <p:cSldViewPr>
      <p:cViewPr varScale="1">
        <p:scale>
          <a:sx n="70" d="100"/>
          <a:sy n="70" d="100"/>
        </p:scale>
        <p:origin x="-2022" y="-108"/>
      </p:cViewPr>
      <p:guideLst>
        <p:guide orient="horz" pos="2160"/>
        <p:guide pos="2880"/>
      </p:guideLst>
    </p:cSldViewPr>
  </p:slideViewPr>
  <p:outlineViewPr>
    <p:cViewPr>
      <p:scale>
        <a:sx n="33" d="100"/>
        <a:sy n="33" d="100"/>
      </p:scale>
      <p:origin x="0" y="-534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AE7158FC-584C-49D1-8812-CEEF7ECF1980}"/>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4339" name="Rectangle 3">
            <a:extLst>
              <a:ext uri="{FF2B5EF4-FFF2-40B4-BE49-F238E27FC236}">
                <a16:creationId xmlns:a16="http://schemas.microsoft.com/office/drawing/2014/main" xmlns="" id="{8FD6671D-7FA5-4D1E-8D74-3DE17A29C966}"/>
              </a:ext>
            </a:extLst>
          </p:cNvPr>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a:p>
        </p:txBody>
      </p:sp>
      <p:sp>
        <p:nvSpPr>
          <p:cNvPr id="14340" name="Rectangle 4">
            <a:extLst>
              <a:ext uri="{FF2B5EF4-FFF2-40B4-BE49-F238E27FC236}">
                <a16:creationId xmlns:a16="http://schemas.microsoft.com/office/drawing/2014/main" xmlns="" id="{E2A3E374-F552-49A3-BC34-BE51F25A5611}"/>
              </a:ext>
            </a:extLst>
          </p:cNvPr>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4341" name="Rectangle 5">
            <a:extLst>
              <a:ext uri="{FF2B5EF4-FFF2-40B4-BE49-F238E27FC236}">
                <a16:creationId xmlns:a16="http://schemas.microsoft.com/office/drawing/2014/main" xmlns="" id="{88068F5A-5114-4432-8342-22CD05762E8D}"/>
              </a:ext>
            </a:extLst>
          </p:cNvPr>
          <p:cNvSpPr>
            <a:spLocks noGrp="1" noChangeArrowheads="1"/>
          </p:cNvSpPr>
          <p:nvPr>
            <p:ph type="sldNum" sz="quarter" idx="3"/>
          </p:nvPr>
        </p:nvSpPr>
        <p:spPr bwMode="auto">
          <a:xfrm>
            <a:off x="3851275"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D87D2A0E-50DF-4C9C-8CF3-FB2A7E0ACEA3}" type="slidenum">
              <a:rPr lang="en-US" altLang="en-US"/>
              <a:pPr>
                <a:defRPr/>
              </a:pPr>
              <a:t>‹#›</a:t>
            </a:fld>
            <a:endParaRPr lang="en-US" altLang="en-US"/>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9AAE932B-77EF-4823-8378-895E42FB3EB2}"/>
              </a:ext>
            </a:extLst>
          </p:cNvPr>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1267" name="Rectangle 3">
            <a:extLst>
              <a:ext uri="{FF2B5EF4-FFF2-40B4-BE49-F238E27FC236}">
                <a16:creationId xmlns:a16="http://schemas.microsoft.com/office/drawing/2014/main" xmlns="" id="{C793E601-C2A1-4C5E-B362-5ECDF3B4B8D9}"/>
              </a:ext>
            </a:extLst>
          </p:cNvPr>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a:p>
        </p:txBody>
      </p:sp>
      <p:sp>
        <p:nvSpPr>
          <p:cNvPr id="3076" name="Rectangle 4">
            <a:extLst>
              <a:ext uri="{FF2B5EF4-FFF2-40B4-BE49-F238E27FC236}">
                <a16:creationId xmlns:a16="http://schemas.microsoft.com/office/drawing/2014/main" xmlns="" id="{A4337684-21B6-4E3E-8DA9-B3D17EAB95BC}"/>
              </a:ext>
            </a:extLst>
          </p:cNvPr>
          <p:cNvSpPr>
            <a:spLocks noGrp="1" noRot="1" noChangeAspect="1" noChangeArrowheads="1" noTextEdit="1"/>
          </p:cNvSpPr>
          <p:nvPr>
            <p:ph type="sldImg" idx="2"/>
          </p:nvPr>
        </p:nvSpPr>
        <p:spPr bwMode="auto">
          <a:xfrm>
            <a:off x="931863" y="739775"/>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a:extLst>
              <a:ext uri="{FF2B5EF4-FFF2-40B4-BE49-F238E27FC236}">
                <a16:creationId xmlns:a16="http://schemas.microsoft.com/office/drawing/2014/main" xmlns="" id="{208E9D4C-AC27-4A63-8BB1-0262203003C9}"/>
              </a:ext>
            </a:extLst>
          </p:cNvPr>
          <p:cNvSpPr>
            <a:spLocks noGrp="1" noChangeArrowheads="1"/>
          </p:cNvSpPr>
          <p:nvPr>
            <p:ph type="body" sz="quarter" idx="3"/>
          </p:nvPr>
        </p:nvSpPr>
        <p:spPr bwMode="auto">
          <a:xfrm>
            <a:off x="906463" y="4689475"/>
            <a:ext cx="4984750" cy="44434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a:extLst>
              <a:ext uri="{FF2B5EF4-FFF2-40B4-BE49-F238E27FC236}">
                <a16:creationId xmlns:a16="http://schemas.microsoft.com/office/drawing/2014/main" xmlns="" id="{187A11A3-197E-44EE-BBC6-836099494337}"/>
              </a:ext>
            </a:extLst>
          </p:cNvPr>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1271" name="Rectangle 7">
            <a:extLst>
              <a:ext uri="{FF2B5EF4-FFF2-40B4-BE49-F238E27FC236}">
                <a16:creationId xmlns:a16="http://schemas.microsoft.com/office/drawing/2014/main" xmlns="" id="{1FD748A6-E2F3-4EB3-88A9-C32A44BB2C5F}"/>
              </a:ext>
            </a:extLst>
          </p:cNvPr>
          <p:cNvSpPr>
            <a:spLocks noGrp="1" noChangeArrowheads="1"/>
          </p:cNvSpPr>
          <p:nvPr>
            <p:ph type="sldNum" sz="quarter" idx="5"/>
          </p:nvPr>
        </p:nvSpPr>
        <p:spPr bwMode="auto">
          <a:xfrm>
            <a:off x="3851275"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2A36C1C0-F12F-44CC-89DA-CC606500B31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xmlns="" id="{1A5D10F7-DF2E-422A-AEC2-3D1517C2D9F0}"/>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cs typeface="Arial" panose="020B0604020202020204" pitchFamily="34" charset="0"/>
              </a:defRPr>
            </a:lvl1pPr>
            <a:lvl2pPr marL="742950" indent="-285750" defTabSz="931863">
              <a:defRPr sz="2400">
                <a:solidFill>
                  <a:schemeClr val="tx1"/>
                </a:solidFill>
                <a:latin typeface="Times" panose="02020603050405020304" pitchFamily="18" charset="0"/>
                <a:cs typeface="Arial" panose="020B0604020202020204" pitchFamily="34" charset="0"/>
              </a:defRPr>
            </a:lvl2pPr>
            <a:lvl3pPr marL="1143000" indent="-228600" defTabSz="931863">
              <a:defRPr sz="2400">
                <a:solidFill>
                  <a:schemeClr val="tx1"/>
                </a:solidFill>
                <a:latin typeface="Times" panose="02020603050405020304" pitchFamily="18" charset="0"/>
                <a:cs typeface="Arial" panose="020B0604020202020204" pitchFamily="34" charset="0"/>
              </a:defRPr>
            </a:lvl3pPr>
            <a:lvl4pPr marL="1600200" indent="-228600" defTabSz="931863">
              <a:defRPr sz="2400">
                <a:solidFill>
                  <a:schemeClr val="tx1"/>
                </a:solidFill>
                <a:latin typeface="Times" panose="02020603050405020304" pitchFamily="18" charset="0"/>
                <a:cs typeface="Arial" panose="020B0604020202020204" pitchFamily="34" charset="0"/>
              </a:defRPr>
            </a:lvl4pPr>
            <a:lvl5pPr marL="2057400" indent="-228600" defTabSz="931863">
              <a:defRPr sz="2400">
                <a:solidFill>
                  <a:schemeClr val="tx1"/>
                </a:solidFill>
                <a:latin typeface="Times"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166C3981-D9E5-4650-BDAD-74B0242B88CE}" type="slidenum">
              <a:rPr lang="en-US" altLang="en-US" sz="1200"/>
              <a:pPr/>
              <a:t>1</a:t>
            </a:fld>
            <a:endParaRPr lang="en-US" altLang="en-US" sz="1200"/>
          </a:p>
        </p:txBody>
      </p:sp>
      <p:sp>
        <p:nvSpPr>
          <p:cNvPr id="6147" name="Rectangle 2">
            <a:extLst>
              <a:ext uri="{FF2B5EF4-FFF2-40B4-BE49-F238E27FC236}">
                <a16:creationId xmlns:a16="http://schemas.microsoft.com/office/drawing/2014/main" xmlns="" id="{76DA28D1-4A78-43EE-983F-12DD4453D220}"/>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xmlns="" id="{354197F1-95FC-4C03-A880-C3D5728FB9B3}"/>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a:latin typeface="Times"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72BF0D96-3BA7-4CA7-91F2-E4EEE87C4B6A}"/>
              </a:ext>
            </a:extLst>
          </p:cNvPr>
          <p:cNvSpPr>
            <a:spLocks noGrp="1" noRot="1" noChangeAspect="1" noChangeArrowheads="1" noTextEdit="1"/>
          </p:cNvSpPr>
          <p:nvPr>
            <p:ph type="sldImg"/>
          </p:nvPr>
        </p:nvSpPr>
        <p:spPr>
          <a:ln/>
        </p:spPr>
      </p:sp>
      <p:sp>
        <p:nvSpPr>
          <p:cNvPr id="8195" name="Notes Placeholder 2">
            <a:extLst>
              <a:ext uri="{FF2B5EF4-FFF2-40B4-BE49-F238E27FC236}">
                <a16:creationId xmlns:a16="http://schemas.microsoft.com/office/drawing/2014/main" xmlns="" id="{3AF05430-16A0-4CE7-919B-3CB33025D0F8}"/>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Times" panose="02020603050405020304" pitchFamily="18" charset="0"/>
            </a:endParaRPr>
          </a:p>
        </p:txBody>
      </p:sp>
      <p:sp>
        <p:nvSpPr>
          <p:cNvPr id="8196" name="Slide Number Placeholder 3">
            <a:extLst>
              <a:ext uri="{FF2B5EF4-FFF2-40B4-BE49-F238E27FC236}">
                <a16:creationId xmlns:a16="http://schemas.microsoft.com/office/drawing/2014/main" xmlns="" id="{E657C9B3-7345-43AD-8CAE-B3A242C38459}"/>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cs typeface="Arial" panose="020B0604020202020204" pitchFamily="34" charset="0"/>
              </a:defRPr>
            </a:lvl1pPr>
            <a:lvl2pPr marL="742950" indent="-285750" defTabSz="931863">
              <a:defRPr sz="2400">
                <a:solidFill>
                  <a:schemeClr val="tx1"/>
                </a:solidFill>
                <a:latin typeface="Times" panose="02020603050405020304" pitchFamily="18" charset="0"/>
                <a:cs typeface="Arial" panose="020B0604020202020204" pitchFamily="34" charset="0"/>
              </a:defRPr>
            </a:lvl2pPr>
            <a:lvl3pPr marL="1143000" indent="-228600" defTabSz="931863">
              <a:defRPr sz="2400">
                <a:solidFill>
                  <a:schemeClr val="tx1"/>
                </a:solidFill>
                <a:latin typeface="Times" panose="02020603050405020304" pitchFamily="18" charset="0"/>
                <a:cs typeface="Arial" panose="020B0604020202020204" pitchFamily="34" charset="0"/>
              </a:defRPr>
            </a:lvl3pPr>
            <a:lvl4pPr marL="1600200" indent="-228600" defTabSz="931863">
              <a:defRPr sz="2400">
                <a:solidFill>
                  <a:schemeClr val="tx1"/>
                </a:solidFill>
                <a:latin typeface="Times" panose="02020603050405020304" pitchFamily="18" charset="0"/>
                <a:cs typeface="Arial" panose="020B0604020202020204" pitchFamily="34" charset="0"/>
              </a:defRPr>
            </a:lvl4pPr>
            <a:lvl5pPr marL="2057400" indent="-228600" defTabSz="931863">
              <a:defRPr sz="2400">
                <a:solidFill>
                  <a:schemeClr val="tx1"/>
                </a:solidFill>
                <a:latin typeface="Times"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D13ACFB3-F390-43B5-8D85-2B9B66C099DD}" type="slidenum">
              <a:rPr lang="en-US" altLang="en-US" sz="1200"/>
              <a:pPr/>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xmlns="" id="{A283E7F0-C0EA-4C3B-B31A-255DD21788CE}"/>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xmlns="" id="{816A455A-966D-4826-9E2D-4F1692C1B814}"/>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Times" panose="02020603050405020304" pitchFamily="18" charset="0"/>
            </a:endParaRPr>
          </a:p>
        </p:txBody>
      </p:sp>
      <p:sp>
        <p:nvSpPr>
          <p:cNvPr id="10244" name="Slide Number Placeholder 3">
            <a:extLst>
              <a:ext uri="{FF2B5EF4-FFF2-40B4-BE49-F238E27FC236}">
                <a16:creationId xmlns:a16="http://schemas.microsoft.com/office/drawing/2014/main" xmlns="" id="{3117E21B-5AEE-46F8-B6B0-A9BB6AA9A9D7}"/>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cs typeface="Arial" panose="020B0604020202020204" pitchFamily="34" charset="0"/>
              </a:defRPr>
            </a:lvl1pPr>
            <a:lvl2pPr marL="742950" indent="-285750" defTabSz="931863">
              <a:defRPr sz="2400">
                <a:solidFill>
                  <a:schemeClr val="tx1"/>
                </a:solidFill>
                <a:latin typeface="Times" panose="02020603050405020304" pitchFamily="18" charset="0"/>
                <a:cs typeface="Arial" panose="020B0604020202020204" pitchFamily="34" charset="0"/>
              </a:defRPr>
            </a:lvl2pPr>
            <a:lvl3pPr marL="1143000" indent="-228600" defTabSz="931863">
              <a:defRPr sz="2400">
                <a:solidFill>
                  <a:schemeClr val="tx1"/>
                </a:solidFill>
                <a:latin typeface="Times" panose="02020603050405020304" pitchFamily="18" charset="0"/>
                <a:cs typeface="Arial" panose="020B0604020202020204" pitchFamily="34" charset="0"/>
              </a:defRPr>
            </a:lvl3pPr>
            <a:lvl4pPr marL="1600200" indent="-228600" defTabSz="931863">
              <a:defRPr sz="2400">
                <a:solidFill>
                  <a:schemeClr val="tx1"/>
                </a:solidFill>
                <a:latin typeface="Times" panose="02020603050405020304" pitchFamily="18" charset="0"/>
                <a:cs typeface="Arial" panose="020B0604020202020204" pitchFamily="34" charset="0"/>
              </a:defRPr>
            </a:lvl4pPr>
            <a:lvl5pPr marL="2057400" indent="-228600" defTabSz="931863">
              <a:defRPr sz="2400">
                <a:solidFill>
                  <a:schemeClr val="tx1"/>
                </a:solidFill>
                <a:latin typeface="Times"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16F3F0D6-3911-4A5F-A3B4-8CEAF6E696CB}" type="slidenum">
              <a:rPr lang="en-US" altLang="en-US" sz="1200"/>
              <a:pPr/>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xmlns="" id="{840D0E4E-A85A-4C20-BE1D-1996141137E0}"/>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xmlns="" id="{50EDAECF-CD12-468C-AABF-06DA2E1D5B39}"/>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Times" panose="02020603050405020304" pitchFamily="18" charset="0"/>
            </a:endParaRPr>
          </a:p>
        </p:txBody>
      </p:sp>
      <p:sp>
        <p:nvSpPr>
          <p:cNvPr id="12292" name="Slide Number Placeholder 3">
            <a:extLst>
              <a:ext uri="{FF2B5EF4-FFF2-40B4-BE49-F238E27FC236}">
                <a16:creationId xmlns:a16="http://schemas.microsoft.com/office/drawing/2014/main" xmlns="" id="{C34FBD66-7DA8-4ABB-9FEE-B59A89C65D2C}"/>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cs typeface="Arial" panose="020B0604020202020204" pitchFamily="34" charset="0"/>
              </a:defRPr>
            </a:lvl1pPr>
            <a:lvl2pPr marL="742950" indent="-285750" defTabSz="931863">
              <a:defRPr sz="2400">
                <a:solidFill>
                  <a:schemeClr val="tx1"/>
                </a:solidFill>
                <a:latin typeface="Times" panose="02020603050405020304" pitchFamily="18" charset="0"/>
                <a:cs typeface="Arial" panose="020B0604020202020204" pitchFamily="34" charset="0"/>
              </a:defRPr>
            </a:lvl2pPr>
            <a:lvl3pPr marL="1143000" indent="-228600" defTabSz="931863">
              <a:defRPr sz="2400">
                <a:solidFill>
                  <a:schemeClr val="tx1"/>
                </a:solidFill>
                <a:latin typeface="Times" panose="02020603050405020304" pitchFamily="18" charset="0"/>
                <a:cs typeface="Arial" panose="020B0604020202020204" pitchFamily="34" charset="0"/>
              </a:defRPr>
            </a:lvl3pPr>
            <a:lvl4pPr marL="1600200" indent="-228600" defTabSz="931863">
              <a:defRPr sz="2400">
                <a:solidFill>
                  <a:schemeClr val="tx1"/>
                </a:solidFill>
                <a:latin typeface="Times" panose="02020603050405020304" pitchFamily="18" charset="0"/>
                <a:cs typeface="Arial" panose="020B0604020202020204" pitchFamily="34" charset="0"/>
              </a:defRPr>
            </a:lvl4pPr>
            <a:lvl5pPr marL="2057400" indent="-228600" defTabSz="931863">
              <a:defRPr sz="2400">
                <a:solidFill>
                  <a:schemeClr val="tx1"/>
                </a:solidFill>
                <a:latin typeface="Times"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8474C3AD-0D71-496F-BE73-C882FCC9C6BD}" type="slidenum">
              <a:rPr lang="en-US" altLang="en-US" sz="1200"/>
              <a:pPr/>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5390BCAB-7E6A-4872-8CF0-051132F21905}"/>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F85D1BF8-B77A-49E4-B551-B4B1081C6534}"/>
              </a:ext>
            </a:extLst>
          </p:cNvPr>
          <p:cNvSpPr>
            <a:spLocks noGrp="1"/>
          </p:cNvSpPr>
          <p:nvPr>
            <p:ph type="body" idx="1"/>
          </p:nvPr>
        </p:nvSpPr>
        <p:spPr/>
        <p:txBody>
          <a:bodyPr>
            <a:normAutofit lnSpcReduction="10000"/>
          </a:bodyPr>
          <a:lstStyle/>
          <a:p>
            <a:pPr marL="355600" indent="-339725">
              <a:spcBef>
                <a:spcPct val="0"/>
              </a:spcBef>
              <a:buFont typeface="+mj-lt"/>
              <a:buNone/>
              <a:defRPr/>
            </a:pPr>
            <a:r>
              <a:rPr lang="en-ZA" dirty="0">
                <a:cs typeface="Calibri" pitchFamily="34" charset="0"/>
              </a:rPr>
              <a:t>Eight key points are made in the Revised Chapter Seven:</a:t>
            </a:r>
          </a:p>
          <a:p>
            <a:pPr marL="355600" indent="-339725">
              <a:spcBef>
                <a:spcPct val="0"/>
              </a:spcBef>
              <a:buFont typeface="+mj-lt"/>
              <a:buNone/>
              <a:defRPr/>
            </a:pPr>
            <a:endParaRPr lang="en-ZA" dirty="0">
              <a:cs typeface="Calibri" pitchFamily="34" charset="0"/>
            </a:endParaRPr>
          </a:p>
          <a:p>
            <a:pPr marL="355600" indent="-339725">
              <a:spcBef>
                <a:spcPct val="0"/>
              </a:spcBef>
              <a:buFont typeface="+mj-lt"/>
              <a:buNone/>
              <a:defRPr/>
            </a:pPr>
            <a:r>
              <a:rPr lang="en-ZA" u="sng" dirty="0">
                <a:cs typeface="Calibri" pitchFamily="34" charset="0"/>
              </a:rPr>
              <a:t>National Interest shaped by domestic priorities and reflects South Africa’s understanding of its place in the world.</a:t>
            </a:r>
          </a:p>
          <a:p>
            <a:pPr marL="355600" indent="-339725">
              <a:spcBef>
                <a:spcPct val="0"/>
              </a:spcBef>
              <a:buFont typeface="+mj-lt"/>
              <a:buNone/>
              <a:defRPr/>
            </a:pPr>
            <a:r>
              <a:rPr lang="en-ZA" dirty="0">
                <a:cs typeface="Calibri" pitchFamily="34" charset="0"/>
              </a:rPr>
              <a:t>	National Interest is underpinned by South Africa’s domestic priorities and requires the development and promotion of a shared understanding of the national interest between government, business, labour and broader civil society. National Interest is also influenced by a rapidly-changing global environment and perceptions of South Africa’s global role.</a:t>
            </a:r>
          </a:p>
          <a:p>
            <a:pPr marL="355600" indent="-339725">
              <a:spcBef>
                <a:spcPct val="0"/>
              </a:spcBef>
              <a:buFont typeface="+mj-lt"/>
              <a:buNone/>
              <a:defRPr/>
            </a:pPr>
            <a:endParaRPr lang="en-ZA" dirty="0">
              <a:cs typeface="Calibri" pitchFamily="34" charset="0"/>
            </a:endParaRPr>
          </a:p>
          <a:p>
            <a:pPr marL="355600" indent="-339725">
              <a:spcBef>
                <a:spcPct val="0"/>
              </a:spcBef>
              <a:buFont typeface="+mj-lt"/>
              <a:buNone/>
              <a:defRPr/>
            </a:pPr>
            <a:r>
              <a:rPr lang="en-ZA" u="sng" dirty="0">
                <a:cs typeface="Calibri" pitchFamily="34" charset="0"/>
              </a:rPr>
              <a:t>Africa is central to our foreign policy.</a:t>
            </a:r>
          </a:p>
          <a:p>
            <a:pPr marL="355600" indent="-339725">
              <a:spcBef>
                <a:spcPct val="0"/>
              </a:spcBef>
              <a:buFont typeface="+mj-lt"/>
              <a:buNone/>
              <a:defRPr/>
            </a:pPr>
            <a:r>
              <a:rPr lang="en-ZA" dirty="0">
                <a:cs typeface="Calibri" pitchFamily="34" charset="0"/>
              </a:rPr>
              <a:t>	Africa is the central pillar of South Africa’s foreign policy. South Africa’s global engagements with the G20, BRICS and other partners require a nuanced approach rooted in the country, the region and the continent’s developmental agenda.</a:t>
            </a:r>
          </a:p>
          <a:p>
            <a:pPr marL="355600" indent="-339725">
              <a:spcBef>
                <a:spcPct val="0"/>
              </a:spcBef>
              <a:buFont typeface="+mj-lt"/>
              <a:buNone/>
              <a:defRPr/>
            </a:pPr>
            <a:endParaRPr lang="en-ZA" dirty="0">
              <a:cs typeface="Calibri" pitchFamily="34" charset="0"/>
            </a:endParaRPr>
          </a:p>
          <a:p>
            <a:pPr marL="355600" indent="-339725">
              <a:spcBef>
                <a:spcPct val="0"/>
              </a:spcBef>
              <a:buFont typeface="+mj-lt"/>
              <a:buNone/>
              <a:defRPr/>
            </a:pPr>
            <a:r>
              <a:rPr lang="en-ZA" u="sng" dirty="0">
                <a:cs typeface="Calibri" pitchFamily="34" charset="0"/>
              </a:rPr>
              <a:t>South Africa must have a stake in shaping the new global rules and institutions to reflect the concerns of South Africa, Africa and the developing world. </a:t>
            </a:r>
          </a:p>
          <a:p>
            <a:pPr marL="355600" indent="-339725">
              <a:spcBef>
                <a:spcPct val="0"/>
              </a:spcBef>
              <a:buFont typeface="+mj-lt"/>
              <a:buNone/>
              <a:defRPr/>
            </a:pPr>
            <a:r>
              <a:rPr lang="en-ZA" dirty="0">
                <a:cs typeface="Calibri" pitchFamily="34" charset="0"/>
              </a:rPr>
              <a:t>	In an increasingly multipolar world in which multilateralism is becoming more important, South Africa will have to ensure that the new rules and new institutions are ones in which the country has a stake in shaping to reflect its concerns and interests, as well as those of Africa and the developing world in general. </a:t>
            </a:r>
            <a:endParaRPr lang="en-US" dirty="0">
              <a:cs typeface="Calibri" pitchFamily="34" charset="0"/>
            </a:endParaRPr>
          </a:p>
          <a:p>
            <a:pPr>
              <a:defRPr/>
            </a:pPr>
            <a:endParaRPr lang="en-ZA" dirty="0">
              <a:latin typeface="Calibri" pitchFamily="34" charset="0"/>
              <a:cs typeface="Calibri" pitchFamily="34" charset="0"/>
            </a:endParaRPr>
          </a:p>
        </p:txBody>
      </p:sp>
      <p:sp>
        <p:nvSpPr>
          <p:cNvPr id="15364" name="Slide Number Placeholder 3">
            <a:extLst>
              <a:ext uri="{FF2B5EF4-FFF2-40B4-BE49-F238E27FC236}">
                <a16:creationId xmlns:a16="http://schemas.microsoft.com/office/drawing/2014/main" xmlns="" id="{75ECDDF3-CC4E-41AC-95E5-45911DAE5486}"/>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cs typeface="Arial" panose="020B0604020202020204" pitchFamily="34" charset="0"/>
              </a:defRPr>
            </a:lvl1pPr>
            <a:lvl2pPr marL="742950" indent="-285750" defTabSz="931863">
              <a:defRPr sz="2400">
                <a:solidFill>
                  <a:schemeClr val="tx1"/>
                </a:solidFill>
                <a:latin typeface="Times" panose="02020603050405020304" pitchFamily="18" charset="0"/>
                <a:cs typeface="Arial" panose="020B0604020202020204" pitchFamily="34" charset="0"/>
              </a:defRPr>
            </a:lvl2pPr>
            <a:lvl3pPr marL="1143000" indent="-228600" defTabSz="931863">
              <a:defRPr sz="2400">
                <a:solidFill>
                  <a:schemeClr val="tx1"/>
                </a:solidFill>
                <a:latin typeface="Times" panose="02020603050405020304" pitchFamily="18" charset="0"/>
                <a:cs typeface="Arial" panose="020B0604020202020204" pitchFamily="34" charset="0"/>
              </a:defRPr>
            </a:lvl3pPr>
            <a:lvl4pPr marL="1600200" indent="-228600" defTabSz="931863">
              <a:defRPr sz="2400">
                <a:solidFill>
                  <a:schemeClr val="tx1"/>
                </a:solidFill>
                <a:latin typeface="Times" panose="02020603050405020304" pitchFamily="18" charset="0"/>
                <a:cs typeface="Arial" panose="020B0604020202020204" pitchFamily="34" charset="0"/>
              </a:defRPr>
            </a:lvl4pPr>
            <a:lvl5pPr marL="2057400" indent="-228600" defTabSz="931863">
              <a:defRPr sz="2400">
                <a:solidFill>
                  <a:schemeClr val="tx1"/>
                </a:solidFill>
                <a:latin typeface="Times"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23BFFAA0-7B94-49EF-A889-EC073AF12687}" type="slidenum">
              <a:rPr lang="en-US" altLang="en-US" sz="1200"/>
              <a:pPr/>
              <a:t>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xmlns="" id="{B4C22C77-0A0E-46A1-8A72-A25930D64469}"/>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xmlns="" id="{0C103465-16B1-4968-BC87-43108B385DA2}"/>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dirty="0">
              <a:latin typeface="Times" panose="02020603050405020304" pitchFamily="18" charset="0"/>
            </a:endParaRPr>
          </a:p>
        </p:txBody>
      </p:sp>
      <p:sp>
        <p:nvSpPr>
          <p:cNvPr id="17412" name="Slide Number Placeholder 3">
            <a:extLst>
              <a:ext uri="{FF2B5EF4-FFF2-40B4-BE49-F238E27FC236}">
                <a16:creationId xmlns:a16="http://schemas.microsoft.com/office/drawing/2014/main" xmlns="" id="{0C1347D2-F8CA-428D-9F2D-7ABEFF648AA7}"/>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1863">
              <a:defRPr sz="2400">
                <a:solidFill>
                  <a:schemeClr val="tx1"/>
                </a:solidFill>
                <a:latin typeface="Times" panose="02020603050405020304" pitchFamily="18" charset="0"/>
                <a:cs typeface="Arial" panose="020B0604020202020204" pitchFamily="34" charset="0"/>
              </a:defRPr>
            </a:lvl1pPr>
            <a:lvl2pPr marL="742950" indent="-285750" defTabSz="931863">
              <a:defRPr sz="2400">
                <a:solidFill>
                  <a:schemeClr val="tx1"/>
                </a:solidFill>
                <a:latin typeface="Times" panose="02020603050405020304" pitchFamily="18" charset="0"/>
                <a:cs typeface="Arial" panose="020B0604020202020204" pitchFamily="34" charset="0"/>
              </a:defRPr>
            </a:lvl2pPr>
            <a:lvl3pPr marL="1143000" indent="-228600" defTabSz="931863">
              <a:defRPr sz="2400">
                <a:solidFill>
                  <a:schemeClr val="tx1"/>
                </a:solidFill>
                <a:latin typeface="Times" panose="02020603050405020304" pitchFamily="18" charset="0"/>
                <a:cs typeface="Arial" panose="020B0604020202020204" pitchFamily="34" charset="0"/>
              </a:defRPr>
            </a:lvl3pPr>
            <a:lvl4pPr marL="1600200" indent="-228600" defTabSz="931863">
              <a:defRPr sz="2400">
                <a:solidFill>
                  <a:schemeClr val="tx1"/>
                </a:solidFill>
                <a:latin typeface="Times" panose="02020603050405020304" pitchFamily="18" charset="0"/>
                <a:cs typeface="Arial" panose="020B0604020202020204" pitchFamily="34" charset="0"/>
              </a:defRPr>
            </a:lvl4pPr>
            <a:lvl5pPr marL="2057400" indent="-228600" defTabSz="931863">
              <a:defRPr sz="2400">
                <a:solidFill>
                  <a:schemeClr val="tx1"/>
                </a:solidFill>
                <a:latin typeface="Times"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fld id="{88B5DCFD-5AAB-4D36-ACD4-4F0DF6288295}" type="slidenum">
              <a:rPr lang="en-US" altLang="en-US" sz="1200"/>
              <a:pPr/>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a:extLst>
              <a:ext uri="{FF2B5EF4-FFF2-40B4-BE49-F238E27FC236}">
                <a16:creationId xmlns:a16="http://schemas.microsoft.com/office/drawing/2014/main" xmlns="" id="{88EBB2B4-D6EA-4B4A-A94C-95FF96E34E99}"/>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b="15651"/>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6">
            <a:extLst>
              <a:ext uri="{FF2B5EF4-FFF2-40B4-BE49-F238E27FC236}">
                <a16:creationId xmlns:a16="http://schemas.microsoft.com/office/drawing/2014/main" xmlns="" id="{1718BDFB-090E-438D-BAD1-BC53FC0A9251}"/>
              </a:ext>
            </a:extLst>
          </p:cNvPr>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altLang="en-US"/>
          </a:p>
        </p:txBody>
      </p:sp>
      <p:pic>
        <p:nvPicPr>
          <p:cNvPr id="6" name="Picture 7" descr="dirclogo">
            <a:extLst>
              <a:ext uri="{FF2B5EF4-FFF2-40B4-BE49-F238E27FC236}">
                <a16:creationId xmlns:a16="http://schemas.microsoft.com/office/drawing/2014/main" xmlns="" id="{40448B6D-47BF-49FF-A761-B4693F596ED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xmlns="" val="286469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xmlns="" id="{F1879361-690F-42AE-8640-D3F03C12CD34}"/>
              </a:ext>
            </a:extLst>
          </p:cNvPr>
          <p:cNvSpPr>
            <a:spLocks noGrp="1" noChangeArrowheads="1"/>
          </p:cNvSpPr>
          <p:nvPr>
            <p:ph type="sldNum" sz="quarter" idx="10"/>
          </p:nvPr>
        </p:nvSpPr>
        <p:spPr>
          <a:ln/>
        </p:spPr>
        <p:txBody>
          <a:bodyPr/>
          <a:lstStyle>
            <a:lvl1pPr>
              <a:defRPr/>
            </a:lvl1pPr>
          </a:lstStyle>
          <a:p>
            <a:pPr>
              <a:defRPr/>
            </a:pPr>
            <a:fld id="{786D0F01-F15D-4506-9E2F-9EFD6D64D707}" type="slidenum">
              <a:rPr lang="en-GB" altLang="en-US"/>
              <a:pPr>
                <a:defRPr/>
              </a:pPr>
              <a:t>‹#›</a:t>
            </a:fld>
            <a:endParaRPr lang="en-GB" altLang="en-US"/>
          </a:p>
        </p:txBody>
      </p:sp>
    </p:spTree>
    <p:extLst>
      <p:ext uri="{BB962C8B-B14F-4D97-AF65-F5344CB8AC3E}">
        <p14:creationId xmlns:p14="http://schemas.microsoft.com/office/powerpoint/2010/main" xmlns="" val="159630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xmlns="" id="{A379992F-9B1E-441D-B0D3-055761DF5937}"/>
              </a:ext>
            </a:extLst>
          </p:cNvPr>
          <p:cNvSpPr>
            <a:spLocks noGrp="1" noChangeArrowheads="1"/>
          </p:cNvSpPr>
          <p:nvPr>
            <p:ph type="sldNum" sz="quarter" idx="10"/>
          </p:nvPr>
        </p:nvSpPr>
        <p:spPr>
          <a:ln/>
        </p:spPr>
        <p:txBody>
          <a:bodyPr/>
          <a:lstStyle>
            <a:lvl1pPr>
              <a:defRPr/>
            </a:lvl1pPr>
          </a:lstStyle>
          <a:p>
            <a:pPr>
              <a:defRPr/>
            </a:pPr>
            <a:fld id="{4DF5ACAC-36FB-4AF2-B6CF-E2510687606C}" type="slidenum">
              <a:rPr lang="en-GB" altLang="en-US"/>
              <a:pPr>
                <a:defRPr/>
              </a:pPr>
              <a:t>‹#›</a:t>
            </a:fld>
            <a:endParaRPr lang="en-GB" altLang="en-US"/>
          </a:p>
        </p:txBody>
      </p:sp>
    </p:spTree>
    <p:extLst>
      <p:ext uri="{BB962C8B-B14F-4D97-AF65-F5344CB8AC3E}">
        <p14:creationId xmlns:p14="http://schemas.microsoft.com/office/powerpoint/2010/main" xmlns="" val="197011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a:extLst>
              <a:ext uri="{FF2B5EF4-FFF2-40B4-BE49-F238E27FC236}">
                <a16:creationId xmlns:a16="http://schemas.microsoft.com/office/drawing/2014/main" xmlns="" id="{C0F2805B-26EC-4541-8097-0F88DDD0BF04}"/>
              </a:ext>
            </a:extLst>
          </p:cNvPr>
          <p:cNvSpPr>
            <a:spLocks noGrp="1" noChangeArrowheads="1"/>
          </p:cNvSpPr>
          <p:nvPr>
            <p:ph type="sldNum" sz="quarter" idx="10"/>
          </p:nvPr>
        </p:nvSpPr>
        <p:spPr>
          <a:ln/>
        </p:spPr>
        <p:txBody>
          <a:bodyPr/>
          <a:lstStyle>
            <a:lvl1pPr>
              <a:defRPr/>
            </a:lvl1pPr>
          </a:lstStyle>
          <a:p>
            <a:pPr>
              <a:defRPr/>
            </a:pPr>
            <a:fld id="{4463BD2E-B160-407F-B24F-962F846987F9}" type="slidenum">
              <a:rPr lang="en-GB" altLang="en-US"/>
              <a:pPr>
                <a:defRPr/>
              </a:pPr>
              <a:t>‹#›</a:t>
            </a:fld>
            <a:endParaRPr lang="en-GB" altLang="en-US"/>
          </a:p>
        </p:txBody>
      </p:sp>
    </p:spTree>
    <p:extLst>
      <p:ext uri="{BB962C8B-B14F-4D97-AF65-F5344CB8AC3E}">
        <p14:creationId xmlns:p14="http://schemas.microsoft.com/office/powerpoint/2010/main" xmlns="" val="1079006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a:extLst>
              <a:ext uri="{FF2B5EF4-FFF2-40B4-BE49-F238E27FC236}">
                <a16:creationId xmlns:a16="http://schemas.microsoft.com/office/drawing/2014/main" xmlns="" id="{2CB3812B-8FA6-4014-ACBF-D86C67E8BC03}"/>
              </a:ext>
            </a:extLst>
          </p:cNvPr>
          <p:cNvSpPr>
            <a:spLocks noGrp="1" noChangeArrowheads="1"/>
          </p:cNvSpPr>
          <p:nvPr>
            <p:ph type="sldNum" sz="quarter" idx="10"/>
          </p:nvPr>
        </p:nvSpPr>
        <p:spPr>
          <a:ln/>
        </p:spPr>
        <p:txBody>
          <a:bodyPr/>
          <a:lstStyle>
            <a:lvl1pPr>
              <a:defRPr/>
            </a:lvl1pPr>
          </a:lstStyle>
          <a:p>
            <a:pPr>
              <a:defRPr/>
            </a:pPr>
            <a:fld id="{BAFBC323-3CD1-4FBE-902E-DBEFF5AF257B}" type="slidenum">
              <a:rPr lang="en-GB" altLang="en-US"/>
              <a:pPr>
                <a:defRPr/>
              </a:pPr>
              <a:t>‹#›</a:t>
            </a:fld>
            <a:endParaRPr lang="en-GB" altLang="en-US"/>
          </a:p>
        </p:txBody>
      </p:sp>
    </p:spTree>
    <p:extLst>
      <p:ext uri="{BB962C8B-B14F-4D97-AF65-F5344CB8AC3E}">
        <p14:creationId xmlns:p14="http://schemas.microsoft.com/office/powerpoint/2010/main" xmlns="" val="130795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a:extLst>
              <a:ext uri="{FF2B5EF4-FFF2-40B4-BE49-F238E27FC236}">
                <a16:creationId xmlns:a16="http://schemas.microsoft.com/office/drawing/2014/main" xmlns="" id="{8BF81EF5-B247-4FEB-945E-3FD2E9C38A2F}"/>
              </a:ext>
            </a:extLst>
          </p:cNvPr>
          <p:cNvSpPr>
            <a:spLocks noGrp="1" noChangeArrowheads="1"/>
          </p:cNvSpPr>
          <p:nvPr>
            <p:ph type="sldNum" sz="quarter" idx="10"/>
          </p:nvPr>
        </p:nvSpPr>
        <p:spPr>
          <a:ln/>
        </p:spPr>
        <p:txBody>
          <a:bodyPr/>
          <a:lstStyle>
            <a:lvl1pPr>
              <a:defRPr/>
            </a:lvl1pPr>
          </a:lstStyle>
          <a:p>
            <a:pPr>
              <a:defRPr/>
            </a:pPr>
            <a:fld id="{753AE34C-FA87-4A74-B50F-CAFA84B83700}" type="slidenum">
              <a:rPr lang="en-GB" altLang="en-US"/>
              <a:pPr>
                <a:defRPr/>
              </a:pPr>
              <a:t>‹#›</a:t>
            </a:fld>
            <a:endParaRPr lang="en-GB" altLang="en-US"/>
          </a:p>
        </p:txBody>
      </p:sp>
    </p:spTree>
    <p:extLst>
      <p:ext uri="{BB962C8B-B14F-4D97-AF65-F5344CB8AC3E}">
        <p14:creationId xmlns:p14="http://schemas.microsoft.com/office/powerpoint/2010/main" xmlns="" val="376859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a:extLst>
              <a:ext uri="{FF2B5EF4-FFF2-40B4-BE49-F238E27FC236}">
                <a16:creationId xmlns:a16="http://schemas.microsoft.com/office/drawing/2014/main" xmlns="" id="{7EC0A495-BE52-404A-B4A2-61BA6C51050F}"/>
              </a:ext>
            </a:extLst>
          </p:cNvPr>
          <p:cNvSpPr>
            <a:spLocks noGrp="1" noChangeArrowheads="1"/>
          </p:cNvSpPr>
          <p:nvPr>
            <p:ph type="sldNum" sz="quarter" idx="10"/>
          </p:nvPr>
        </p:nvSpPr>
        <p:spPr>
          <a:ln/>
        </p:spPr>
        <p:txBody>
          <a:bodyPr/>
          <a:lstStyle>
            <a:lvl1pPr>
              <a:defRPr/>
            </a:lvl1pPr>
          </a:lstStyle>
          <a:p>
            <a:pPr>
              <a:defRPr/>
            </a:pPr>
            <a:fld id="{6EB714F6-D002-48F4-92A5-E02B0C470C17}" type="slidenum">
              <a:rPr lang="en-GB" altLang="en-US"/>
              <a:pPr>
                <a:defRPr/>
              </a:pPr>
              <a:t>‹#›</a:t>
            </a:fld>
            <a:endParaRPr lang="en-GB" altLang="en-US"/>
          </a:p>
        </p:txBody>
      </p:sp>
    </p:spTree>
    <p:extLst>
      <p:ext uri="{BB962C8B-B14F-4D97-AF65-F5344CB8AC3E}">
        <p14:creationId xmlns:p14="http://schemas.microsoft.com/office/powerpoint/2010/main" xmlns="" val="44362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a:extLst>
              <a:ext uri="{FF2B5EF4-FFF2-40B4-BE49-F238E27FC236}">
                <a16:creationId xmlns:a16="http://schemas.microsoft.com/office/drawing/2014/main" xmlns="" id="{1D37B4B3-A135-4B71-9B8B-B0955F143DAD}"/>
              </a:ext>
            </a:extLst>
          </p:cNvPr>
          <p:cNvSpPr>
            <a:spLocks noGrp="1" noChangeArrowheads="1"/>
          </p:cNvSpPr>
          <p:nvPr>
            <p:ph type="sldNum" sz="quarter" idx="10"/>
          </p:nvPr>
        </p:nvSpPr>
        <p:spPr>
          <a:ln/>
        </p:spPr>
        <p:txBody>
          <a:bodyPr/>
          <a:lstStyle>
            <a:lvl1pPr>
              <a:defRPr/>
            </a:lvl1pPr>
          </a:lstStyle>
          <a:p>
            <a:pPr>
              <a:defRPr/>
            </a:pPr>
            <a:fld id="{6E042859-0E42-47FC-B959-F15A4198DF09}" type="slidenum">
              <a:rPr lang="en-GB" altLang="en-US"/>
              <a:pPr>
                <a:defRPr/>
              </a:pPr>
              <a:t>‹#›</a:t>
            </a:fld>
            <a:endParaRPr lang="en-GB" altLang="en-US"/>
          </a:p>
        </p:txBody>
      </p:sp>
    </p:spTree>
    <p:extLst>
      <p:ext uri="{BB962C8B-B14F-4D97-AF65-F5344CB8AC3E}">
        <p14:creationId xmlns:p14="http://schemas.microsoft.com/office/powerpoint/2010/main" xmlns="" val="168744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a:extLst>
              <a:ext uri="{FF2B5EF4-FFF2-40B4-BE49-F238E27FC236}">
                <a16:creationId xmlns:a16="http://schemas.microsoft.com/office/drawing/2014/main" xmlns="" id="{DC1BDFB1-CE33-4B33-BFC3-25AD9402FFEC}"/>
              </a:ext>
            </a:extLst>
          </p:cNvPr>
          <p:cNvSpPr>
            <a:spLocks noGrp="1" noChangeArrowheads="1"/>
          </p:cNvSpPr>
          <p:nvPr>
            <p:ph type="sldNum" sz="quarter" idx="10"/>
          </p:nvPr>
        </p:nvSpPr>
        <p:spPr>
          <a:ln/>
        </p:spPr>
        <p:txBody>
          <a:bodyPr/>
          <a:lstStyle>
            <a:lvl1pPr>
              <a:defRPr/>
            </a:lvl1pPr>
          </a:lstStyle>
          <a:p>
            <a:pPr>
              <a:defRPr/>
            </a:pPr>
            <a:fld id="{2EE04FB1-CECF-4BD8-9897-87E2532C4CF2}" type="slidenum">
              <a:rPr lang="en-GB" altLang="en-US"/>
              <a:pPr>
                <a:defRPr/>
              </a:pPr>
              <a:t>‹#›</a:t>
            </a:fld>
            <a:endParaRPr lang="en-GB" altLang="en-US"/>
          </a:p>
        </p:txBody>
      </p:sp>
    </p:spTree>
    <p:extLst>
      <p:ext uri="{BB962C8B-B14F-4D97-AF65-F5344CB8AC3E}">
        <p14:creationId xmlns:p14="http://schemas.microsoft.com/office/powerpoint/2010/main" xmlns="" val="306660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xmlns="" id="{4C674812-4C53-4452-82B1-507CC4F3A796}"/>
              </a:ext>
            </a:extLst>
          </p:cNvPr>
          <p:cNvSpPr>
            <a:spLocks noGrp="1" noChangeArrowheads="1"/>
          </p:cNvSpPr>
          <p:nvPr>
            <p:ph type="sldNum" sz="quarter" idx="10"/>
          </p:nvPr>
        </p:nvSpPr>
        <p:spPr>
          <a:ln/>
        </p:spPr>
        <p:txBody>
          <a:bodyPr/>
          <a:lstStyle>
            <a:lvl1pPr>
              <a:defRPr/>
            </a:lvl1pPr>
          </a:lstStyle>
          <a:p>
            <a:pPr>
              <a:defRPr/>
            </a:pPr>
            <a:fld id="{8106A626-DCB9-4BC7-8908-AD2B9A7A4C8C}" type="slidenum">
              <a:rPr lang="en-GB" altLang="en-US"/>
              <a:pPr>
                <a:defRPr/>
              </a:pPr>
              <a:t>‹#›</a:t>
            </a:fld>
            <a:endParaRPr lang="en-GB" altLang="en-US"/>
          </a:p>
        </p:txBody>
      </p:sp>
    </p:spTree>
    <p:extLst>
      <p:ext uri="{BB962C8B-B14F-4D97-AF65-F5344CB8AC3E}">
        <p14:creationId xmlns:p14="http://schemas.microsoft.com/office/powerpoint/2010/main" xmlns="" val="361165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a:extLst>
              <a:ext uri="{FF2B5EF4-FFF2-40B4-BE49-F238E27FC236}">
                <a16:creationId xmlns:a16="http://schemas.microsoft.com/office/drawing/2014/main" xmlns="" id="{EF1BA1BF-585D-4458-8AE1-7405AD243F3A}"/>
              </a:ext>
            </a:extLst>
          </p:cNvPr>
          <p:cNvSpPr>
            <a:spLocks noGrp="1" noChangeArrowheads="1"/>
          </p:cNvSpPr>
          <p:nvPr>
            <p:ph type="sldNum" sz="quarter" idx="10"/>
          </p:nvPr>
        </p:nvSpPr>
        <p:spPr>
          <a:ln/>
        </p:spPr>
        <p:txBody>
          <a:bodyPr/>
          <a:lstStyle>
            <a:lvl1pPr>
              <a:defRPr/>
            </a:lvl1pPr>
          </a:lstStyle>
          <a:p>
            <a:pPr>
              <a:defRPr/>
            </a:pPr>
            <a:fld id="{C5F22532-3847-428A-9149-2D2D70249AF9}" type="slidenum">
              <a:rPr lang="en-GB" altLang="en-US"/>
              <a:pPr>
                <a:defRPr/>
              </a:pPr>
              <a:t>‹#›</a:t>
            </a:fld>
            <a:endParaRPr lang="en-GB" altLang="en-US"/>
          </a:p>
        </p:txBody>
      </p:sp>
    </p:spTree>
    <p:extLst>
      <p:ext uri="{BB962C8B-B14F-4D97-AF65-F5344CB8AC3E}">
        <p14:creationId xmlns:p14="http://schemas.microsoft.com/office/powerpoint/2010/main" xmlns="" val="291242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a:extLst>
              <a:ext uri="{FF2B5EF4-FFF2-40B4-BE49-F238E27FC236}">
                <a16:creationId xmlns:a16="http://schemas.microsoft.com/office/drawing/2014/main" xmlns="" id="{21A437DE-5998-45C9-A1B9-7F64E6808A00}"/>
              </a:ext>
            </a:extLst>
          </p:cNvPr>
          <p:cNvSpPr>
            <a:spLocks noChangeArrowheads="1"/>
          </p:cNvSpPr>
          <p:nvPr/>
        </p:nvSpPr>
        <p:spPr bwMode="auto">
          <a:xfrm>
            <a:off x="0" y="5715000"/>
            <a:ext cx="9144000" cy="76200"/>
          </a:xfrm>
          <a:prstGeom prst="rect">
            <a:avLst/>
          </a:prstGeom>
          <a:solidFill>
            <a:srgbClr val="008000"/>
          </a:solidFill>
          <a:ln>
            <a:noFill/>
          </a:ln>
        </p:spPr>
        <p:txBody>
          <a:bodyPr wrap="none" anchor="ct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endParaRPr lang="en-US" altLang="en-US"/>
          </a:p>
        </p:txBody>
      </p:sp>
      <p:pic>
        <p:nvPicPr>
          <p:cNvPr id="1027" name="Picture 20" descr="dirclogo">
            <a:extLst>
              <a:ext uri="{FF2B5EF4-FFF2-40B4-BE49-F238E27FC236}">
                <a16:creationId xmlns:a16="http://schemas.microsoft.com/office/drawing/2014/main" xmlns="" id="{0AA9CF49-4477-40AF-8C19-AB83E3FD0023}"/>
              </a:ext>
            </a:extLst>
          </p:cNvPr>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228600" y="5943600"/>
            <a:ext cx="2209800" cy="728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25">
            <a:extLst>
              <a:ext uri="{FF2B5EF4-FFF2-40B4-BE49-F238E27FC236}">
                <a16:creationId xmlns:a16="http://schemas.microsoft.com/office/drawing/2014/main" xmlns="" id="{355A50DA-3468-4C31-8A1D-C91B8E82AF9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Rectangle 26">
            <a:extLst>
              <a:ext uri="{FF2B5EF4-FFF2-40B4-BE49-F238E27FC236}">
                <a16:creationId xmlns:a16="http://schemas.microsoft.com/office/drawing/2014/main" xmlns="" id="{020D93EE-0C64-4A64-A279-B14D912C3FED}"/>
              </a:ext>
            </a:extLst>
          </p:cNvPr>
          <p:cNvSpPr>
            <a:spLocks noGrp="1" noChangeArrowheads="1"/>
          </p:cNvSpPr>
          <p:nvPr>
            <p:ph type="body" idx="1"/>
          </p:nvPr>
        </p:nvSpPr>
        <p:spPr bwMode="auto">
          <a:xfrm>
            <a:off x="457200" y="16002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52" name="Rectangle 28">
            <a:extLst>
              <a:ext uri="{FF2B5EF4-FFF2-40B4-BE49-F238E27FC236}">
                <a16:creationId xmlns:a16="http://schemas.microsoft.com/office/drawing/2014/main" xmlns="" id="{65B4AF59-35DA-491E-A439-E34827D36B4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367CB26F-5EB3-4465-93E0-327881C3693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45"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9">
            <a:extLst>
              <a:ext uri="{FF2B5EF4-FFF2-40B4-BE49-F238E27FC236}">
                <a16:creationId xmlns:a16="http://schemas.microsoft.com/office/drawing/2014/main" xmlns="" id="{D1EA444E-A61F-48CE-9C5B-61D626860737}"/>
              </a:ext>
            </a:extLst>
          </p:cNvPr>
          <p:cNvSpPr>
            <a:spLocks noGrp="1" noChangeArrowheads="1"/>
          </p:cNvSpPr>
          <p:nvPr>
            <p:ph type="ctrTitle" sz="quarter"/>
          </p:nvPr>
        </p:nvSpPr>
        <p:spPr>
          <a:xfrm>
            <a:off x="685800" y="692696"/>
            <a:ext cx="7486600" cy="3168352"/>
          </a:xfrm>
        </p:spPr>
        <p:txBody>
          <a:bodyPr/>
          <a:lstStyle/>
          <a:p>
            <a:pPr eaLnBrk="1" hangingPunct="1"/>
            <a:r>
              <a:rPr lang="en-GB" altLang="en-US" sz="2800" dirty="0">
                <a:cs typeface="Times New Roman" panose="02020603050405020304" pitchFamily="18" charset="0"/>
              </a:rPr>
              <a:t/>
            </a:r>
            <a:br>
              <a:rPr lang="en-GB" altLang="en-US" sz="2800" dirty="0">
                <a:cs typeface="Times New Roman" panose="02020603050405020304" pitchFamily="18" charset="0"/>
              </a:rPr>
            </a:br>
            <a:r>
              <a:rPr lang="en-GB" altLang="en-US" sz="2800" dirty="0">
                <a:cs typeface="Times New Roman" panose="02020603050405020304" pitchFamily="18" charset="0"/>
              </a:rPr>
              <a:t>The Department of International Relations and Cooperation</a:t>
            </a:r>
            <a:br>
              <a:rPr lang="en-GB" altLang="en-US" sz="2800" dirty="0">
                <a:cs typeface="Times New Roman" panose="02020603050405020304" pitchFamily="18" charset="0"/>
              </a:rPr>
            </a:br>
            <a:r>
              <a:rPr lang="en-GB" altLang="en-US" sz="2800" dirty="0">
                <a:cs typeface="Times New Roman" panose="02020603050405020304" pitchFamily="18" charset="0"/>
              </a:rPr>
              <a:t/>
            </a:r>
            <a:br>
              <a:rPr lang="en-GB" altLang="en-US" sz="2800" dirty="0">
                <a:cs typeface="Times New Roman" panose="02020603050405020304" pitchFamily="18" charset="0"/>
              </a:rPr>
            </a:br>
            <a:r>
              <a:rPr lang="en-GB" altLang="en-US" sz="2800" dirty="0">
                <a:cs typeface="Times New Roman" panose="02020603050405020304" pitchFamily="18" charset="0"/>
              </a:rPr>
              <a:t/>
            </a:r>
            <a:br>
              <a:rPr lang="en-GB" altLang="en-US" sz="2800" dirty="0">
                <a:cs typeface="Times New Roman" panose="02020603050405020304" pitchFamily="18" charset="0"/>
              </a:rPr>
            </a:br>
            <a:r>
              <a:rPr lang="en-GB" altLang="en-US" sz="2800" dirty="0">
                <a:cs typeface="Times New Roman" panose="02020603050405020304" pitchFamily="18" charset="0"/>
              </a:rPr>
              <a:t/>
            </a:r>
            <a:br>
              <a:rPr lang="en-GB" altLang="en-US" sz="2800" dirty="0">
                <a:cs typeface="Times New Roman" panose="02020603050405020304" pitchFamily="18" charset="0"/>
              </a:rPr>
            </a:br>
            <a:r>
              <a:rPr lang="en-GB" altLang="en-US" sz="2800" dirty="0">
                <a:cs typeface="Times New Roman" panose="02020603050405020304" pitchFamily="18" charset="0"/>
              </a:rPr>
              <a:t/>
            </a:r>
            <a:br>
              <a:rPr lang="en-GB" altLang="en-US" sz="2800" dirty="0">
                <a:cs typeface="Times New Roman" panose="02020603050405020304" pitchFamily="18" charset="0"/>
              </a:rPr>
            </a:br>
            <a:r>
              <a:rPr lang="en-GB" altLang="en-US" sz="2800" dirty="0">
                <a:cs typeface="Times New Roman" panose="02020603050405020304" pitchFamily="18" charset="0"/>
              </a:rPr>
              <a:t>Presentation to the Portfolio Committee on International Relations on the Protocol to the Constitutive Act of the African Union Relating to the Pan-African Parliament of 2014</a:t>
            </a:r>
          </a:p>
        </p:txBody>
      </p:sp>
      <p:sp>
        <p:nvSpPr>
          <p:cNvPr id="5123" name="Rectangle 20">
            <a:extLst>
              <a:ext uri="{FF2B5EF4-FFF2-40B4-BE49-F238E27FC236}">
                <a16:creationId xmlns:a16="http://schemas.microsoft.com/office/drawing/2014/main" xmlns="" id="{55ED1B99-87D8-4D47-B3F8-E91F6B0A6B68}"/>
              </a:ext>
            </a:extLst>
          </p:cNvPr>
          <p:cNvSpPr>
            <a:spLocks noGrp="1" noChangeArrowheads="1"/>
          </p:cNvSpPr>
          <p:nvPr>
            <p:ph type="subTitle" sz="quarter" idx="1"/>
          </p:nvPr>
        </p:nvSpPr>
        <p:spPr>
          <a:xfrm>
            <a:off x="1728800" y="1196752"/>
            <a:ext cx="5400600" cy="1584176"/>
          </a:xfrm>
        </p:spPr>
        <p:txBody>
          <a:bodyPr/>
          <a:lstStyle/>
          <a:p>
            <a:pPr eaLnBrk="1" hangingPunct="1"/>
            <a:r>
              <a:rPr lang="en-GB" altLang="en-US" b="1" dirty="0">
                <a:latin typeface="Times New Roman" panose="02020603050405020304" pitchFamily="18" charset="0"/>
                <a:cs typeface="Times New Roman" panose="02020603050405020304" pitchFamily="18" charset="0"/>
              </a:rPr>
              <a:t> </a:t>
            </a:r>
          </a:p>
        </p:txBody>
      </p:sp>
      <p:sp>
        <p:nvSpPr>
          <p:cNvPr id="5124" name="TextBox 1">
            <a:extLst>
              <a:ext uri="{FF2B5EF4-FFF2-40B4-BE49-F238E27FC236}">
                <a16:creationId xmlns:a16="http://schemas.microsoft.com/office/drawing/2014/main" xmlns="" id="{3A5861FD-D5CF-4A66-B629-CB255A91701B}"/>
              </a:ext>
            </a:extLst>
          </p:cNvPr>
          <p:cNvSpPr txBox="1">
            <a:spLocks noChangeArrowheads="1"/>
          </p:cNvSpPr>
          <p:nvPr/>
        </p:nvSpPr>
        <p:spPr bwMode="auto">
          <a:xfrm>
            <a:off x="3491880" y="5214391"/>
            <a:ext cx="2305050" cy="523220"/>
          </a:xfrm>
          <a:prstGeom prst="rect">
            <a:avLst/>
          </a:prstGeom>
          <a:noFill/>
          <a:ln>
            <a:noFill/>
          </a:ln>
        </p:spPr>
        <p:txBody>
          <a:bodyPr>
            <a:spAutoFit/>
          </a:bodyPr>
          <a:lstStyle>
            <a:lvl1pPr>
              <a:defRPr sz="2400">
                <a:solidFill>
                  <a:schemeClr val="tx1"/>
                </a:solidFill>
                <a:latin typeface="Times" panose="02020603050405020304" pitchFamily="18" charset="0"/>
                <a:cs typeface="Arial" panose="020B0604020202020204" pitchFamily="34" charset="0"/>
              </a:defRPr>
            </a:lvl1pPr>
            <a:lvl2pPr marL="742950" indent="-285750">
              <a:defRPr sz="2400">
                <a:solidFill>
                  <a:schemeClr val="tx1"/>
                </a:solidFill>
                <a:latin typeface="Times" panose="02020603050405020304" pitchFamily="18" charset="0"/>
                <a:cs typeface="Arial" panose="020B0604020202020204" pitchFamily="34" charset="0"/>
              </a:defRPr>
            </a:lvl2pPr>
            <a:lvl3pPr marL="1143000" indent="-228600">
              <a:defRPr sz="2400">
                <a:solidFill>
                  <a:schemeClr val="tx1"/>
                </a:solidFill>
                <a:latin typeface="Times" panose="02020603050405020304" pitchFamily="18" charset="0"/>
                <a:cs typeface="Arial" panose="020B0604020202020204" pitchFamily="34" charset="0"/>
              </a:defRPr>
            </a:lvl3pPr>
            <a:lvl4pPr marL="1600200" indent="-228600">
              <a:defRPr sz="2400">
                <a:solidFill>
                  <a:schemeClr val="tx1"/>
                </a:solidFill>
                <a:latin typeface="Times" panose="02020603050405020304" pitchFamily="18" charset="0"/>
                <a:cs typeface="Arial" panose="020B0604020202020204" pitchFamily="34" charset="0"/>
              </a:defRPr>
            </a:lvl4pPr>
            <a:lvl5pPr marL="2057400" indent="-228600">
              <a:defRPr sz="24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cs typeface="Arial" panose="020B0604020202020204" pitchFamily="34" charset="0"/>
              </a:defRPr>
            </a:lvl9pPr>
          </a:lstStyle>
          <a:p>
            <a:pPr>
              <a:defRPr/>
            </a:pPr>
            <a:r>
              <a:rPr lang="en-US" altLang="en-US" sz="2800" b="1" dirty="0">
                <a:latin typeface="+mj-lt"/>
              </a:rPr>
              <a:t>1 June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xmlns="" id="{DCD71C82-92CA-465B-B35E-0CBEBBE3CCF2}"/>
              </a:ext>
            </a:extLst>
          </p:cNvPr>
          <p:cNvSpPr>
            <a:spLocks noGrp="1" noChangeArrowheads="1"/>
          </p:cNvSpPr>
          <p:nvPr>
            <p:ph type="title"/>
          </p:nvPr>
        </p:nvSpPr>
        <p:spPr>
          <a:xfrm>
            <a:off x="457200" y="0"/>
            <a:ext cx="8229600" cy="836712"/>
          </a:xfrm>
        </p:spPr>
        <p:txBody>
          <a:bodyPr/>
          <a:lstStyle/>
          <a:p>
            <a:pPr eaLnBrk="1" hangingPunct="1">
              <a:defRPr/>
            </a:pPr>
            <a:r>
              <a:rPr lang="en-GB" altLang="en-US" sz="2800" dirty="0">
                <a:latin typeface="+mn-lt"/>
                <a:cs typeface="Times New Roman" panose="02020603050405020304" pitchFamily="18" charset="0"/>
              </a:rPr>
              <a:t>BACKGROUND</a:t>
            </a:r>
          </a:p>
        </p:txBody>
      </p:sp>
      <p:sp>
        <p:nvSpPr>
          <p:cNvPr id="4099" name="Rectangle 5">
            <a:extLst>
              <a:ext uri="{FF2B5EF4-FFF2-40B4-BE49-F238E27FC236}">
                <a16:creationId xmlns:a16="http://schemas.microsoft.com/office/drawing/2014/main" xmlns="" id="{6D69E513-3747-4ABD-B377-E178296CFE6B}"/>
              </a:ext>
            </a:extLst>
          </p:cNvPr>
          <p:cNvSpPr>
            <a:spLocks noGrp="1" noChangeArrowheads="1"/>
          </p:cNvSpPr>
          <p:nvPr>
            <p:ph idx="1"/>
          </p:nvPr>
        </p:nvSpPr>
        <p:spPr>
          <a:xfrm>
            <a:off x="179512" y="620688"/>
            <a:ext cx="8784976" cy="4968552"/>
          </a:xfrm>
        </p:spPr>
        <p:txBody>
          <a:bodyPr/>
          <a:lstStyle/>
          <a:p>
            <a:pPr algn="just" eaLnBrk="1" hangingPunct="1">
              <a:spcBef>
                <a:spcPts val="0"/>
              </a:spcBef>
              <a:buFont typeface="Wingdings" panose="05000000000000000000" pitchFamily="2" charset="2"/>
              <a:buChar char="§"/>
              <a:defRPr/>
            </a:pPr>
            <a:r>
              <a:rPr lang="en-ZA" dirty="0"/>
              <a:t>The Constitutive Act of the African Union (AU) of 2000, in  Articles 5 and 17, provides for the establishment of its Organs, including the Pan-African Parliament (PAP). The establishment of the PAP is aimed at ensuring the full participation of African peoples in the development and economic integration of the Continent.</a:t>
            </a:r>
          </a:p>
          <a:p>
            <a:pPr marL="0" indent="0" algn="just" eaLnBrk="1" hangingPunct="1">
              <a:spcBef>
                <a:spcPts val="0"/>
              </a:spcBef>
              <a:buNone/>
              <a:defRPr/>
            </a:pPr>
            <a:endParaRPr lang="en-ZA" dirty="0"/>
          </a:p>
          <a:p>
            <a:pPr algn="just" eaLnBrk="1" hangingPunct="1">
              <a:spcBef>
                <a:spcPts val="0"/>
              </a:spcBef>
              <a:buFont typeface="Wingdings" panose="05000000000000000000" pitchFamily="2" charset="2"/>
              <a:buChar char="§"/>
              <a:defRPr/>
            </a:pPr>
            <a:r>
              <a:rPr lang="en-ZA" dirty="0"/>
              <a:t>Article 17 of the Constitutive Act also provides that the composition, powers, functions and organisation of the PAP shall be defined in a Protocol Relating thereto.</a:t>
            </a:r>
          </a:p>
          <a:p>
            <a:pPr marL="0" indent="0" algn="just" eaLnBrk="1" hangingPunct="1">
              <a:spcBef>
                <a:spcPts val="0"/>
              </a:spcBef>
              <a:buNone/>
              <a:defRPr/>
            </a:pPr>
            <a:endParaRPr lang="en-ZA" dirty="0"/>
          </a:p>
          <a:p>
            <a:pPr algn="just" eaLnBrk="1" hangingPunct="1">
              <a:spcBef>
                <a:spcPts val="0"/>
              </a:spcBef>
              <a:buFont typeface="Wingdings" panose="05000000000000000000" pitchFamily="2" charset="2"/>
              <a:buChar char="§"/>
              <a:defRPr/>
            </a:pPr>
            <a:r>
              <a:rPr lang="en-ZA" dirty="0"/>
              <a:t>The 2001 Protocol to the Treaty Establishing the African Economic Community Relating to the Pan-African Parliament of 1991, established a Pan-African Parliament and outlined its composition, functions, powers as well as its organisation.</a:t>
            </a:r>
          </a:p>
          <a:p>
            <a:pPr eaLnBrk="1" hangingPunct="1">
              <a:buFont typeface="Wingdings" panose="05000000000000000000" pitchFamily="2" charset="2"/>
              <a:buChar char="§"/>
              <a:defRPr/>
            </a:pPr>
            <a:endParaRPr lang="en-ZA" sz="2000" dirty="0"/>
          </a:p>
          <a:p>
            <a:pPr eaLnBrk="1" hangingPunct="1">
              <a:buFont typeface="Wingdings" panose="05000000000000000000" pitchFamily="2" charset="2"/>
              <a:buChar char="§"/>
              <a:defRPr/>
            </a:pPr>
            <a:endParaRPr lang="en-ZA" sz="1600" dirty="0"/>
          </a:p>
          <a:p>
            <a:pPr marL="0" indent="0" eaLnBrk="1" hangingPunct="1">
              <a:buNone/>
              <a:defRPr/>
            </a:pPr>
            <a:endParaRPr lang="en-US" sz="1600" dirty="0"/>
          </a:p>
          <a:p>
            <a:pPr eaLnBrk="1" hangingPunct="1">
              <a:buFont typeface="Wingdings" panose="05000000000000000000" pitchFamily="2" charset="2"/>
              <a:buChar char="§"/>
              <a:defRPr/>
            </a:pPr>
            <a:endParaRPr lang="en-US" altLang="en-US" sz="2000" dirty="0">
              <a:latin typeface="Times New Roman" panose="02020603050405020304" pitchFamily="18" charset="0"/>
              <a:cs typeface="Times New Roman" panose="02020603050405020304" pitchFamily="18" charset="0"/>
            </a:endParaRPr>
          </a:p>
        </p:txBody>
      </p:sp>
      <p:sp>
        <p:nvSpPr>
          <p:cNvPr id="7172" name="Slide Number Placeholder 1">
            <a:extLst>
              <a:ext uri="{FF2B5EF4-FFF2-40B4-BE49-F238E27FC236}">
                <a16:creationId xmlns:a16="http://schemas.microsoft.com/office/drawing/2014/main" xmlns="" id="{23BF2CF2-177E-4916-B11A-A2405C72E96C}"/>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F5C164E7-99D8-4FAD-908D-E38AEE3496DA}" type="slidenum">
              <a:rPr lang="en-GB" altLang="en-US" sz="1000">
                <a:latin typeface="Times" panose="02020603050405020304" pitchFamily="18" charset="0"/>
              </a:rPr>
              <a:pPr>
                <a:spcBef>
                  <a:spcPct val="0"/>
                </a:spcBef>
                <a:buFontTx/>
                <a:buNone/>
              </a:pPr>
              <a:t>2</a:t>
            </a:fld>
            <a:endParaRPr lang="en-GB" altLang="en-US" sz="1000">
              <a:latin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xmlns="" id="{184EE558-0C94-4B8E-A447-F4A13BFCD209}"/>
              </a:ext>
            </a:extLst>
          </p:cNvPr>
          <p:cNvSpPr>
            <a:spLocks noGrp="1" noChangeArrowheads="1"/>
          </p:cNvSpPr>
          <p:nvPr>
            <p:ph type="title"/>
          </p:nvPr>
        </p:nvSpPr>
        <p:spPr>
          <a:xfrm>
            <a:off x="484188" y="136525"/>
            <a:ext cx="7904162" cy="628179"/>
          </a:xfrm>
        </p:spPr>
        <p:txBody>
          <a:bodyPr/>
          <a:lstStyle/>
          <a:p>
            <a:pPr eaLnBrk="1" hangingPunct="1"/>
            <a:r>
              <a:rPr lang="en-GB" altLang="en-US" sz="2400" dirty="0">
                <a:latin typeface="Times New Roman" panose="02020603050405020304" pitchFamily="18" charset="0"/>
                <a:cs typeface="Times New Roman" panose="02020603050405020304" pitchFamily="18" charset="0"/>
              </a:rPr>
              <a:t> </a:t>
            </a:r>
            <a:r>
              <a:rPr lang="en-GB" altLang="en-US" sz="2400" dirty="0">
                <a:solidFill>
                  <a:schemeClr val="tx1"/>
                </a:solidFill>
                <a:latin typeface="+mn-lt"/>
                <a:cs typeface="Times New Roman" panose="02020603050405020304" pitchFamily="18" charset="0"/>
              </a:rPr>
              <a:t>Legal Framework of the Pan African Parliament</a:t>
            </a:r>
          </a:p>
        </p:txBody>
      </p:sp>
      <p:sp>
        <p:nvSpPr>
          <p:cNvPr id="5123" name="Rectangle 5">
            <a:extLst>
              <a:ext uri="{FF2B5EF4-FFF2-40B4-BE49-F238E27FC236}">
                <a16:creationId xmlns:a16="http://schemas.microsoft.com/office/drawing/2014/main" xmlns="" id="{3365C9F4-1948-4700-916F-24D1A581CBF6}"/>
              </a:ext>
            </a:extLst>
          </p:cNvPr>
          <p:cNvSpPr>
            <a:spLocks noGrp="1" noChangeArrowheads="1"/>
          </p:cNvSpPr>
          <p:nvPr>
            <p:ph idx="1"/>
          </p:nvPr>
        </p:nvSpPr>
        <p:spPr>
          <a:xfrm>
            <a:off x="0" y="692696"/>
            <a:ext cx="8964488" cy="4968552"/>
          </a:xfrm>
        </p:spPr>
        <p:txBody>
          <a:bodyPr/>
          <a:lstStyle/>
          <a:p>
            <a:pPr algn="just">
              <a:defRPr/>
            </a:pPr>
            <a:r>
              <a:rPr lang="en-ZA" sz="2000" dirty="0"/>
              <a:t>The current Legal Framework within which the PAP operates, is the 2001 Protocol to the Treaty Establishing the African Economic Community Relating to the Pan African Parliament. </a:t>
            </a:r>
          </a:p>
          <a:p>
            <a:pPr algn="just">
              <a:defRPr/>
            </a:pPr>
            <a:r>
              <a:rPr lang="en-ZA" sz="2000" dirty="0"/>
              <a:t>The ultimate aim of the PAP shall be to evolve into an institution with full legislative powers whose members are elected by universal adult suffrage. However, until such time that Member States of the AU decide otherwise by an amendment to the current Protocol, the PAP shall have consultative and advisory powers only.</a:t>
            </a:r>
          </a:p>
          <a:p>
            <a:pPr algn="just">
              <a:defRPr/>
            </a:pPr>
            <a:r>
              <a:rPr lang="en-ZA" sz="2000" dirty="0"/>
              <a:t>The Protocol to the Constitutive Act of the AU Relating to the Pan African Parliament of 2014, when it enters into force, will replace the above-mentioned 2001 Protocol to the Treaty Establishing the African Economic Community Relating to the Pan-African Parliament. Its provisions are aimed at strengthening the current provisions of the 2001 Protocol. Most importantly it determines under Article 8 on the Functions and Powers of the Pan-African Parliament that it shall be the legislative Organ of the AU.    </a:t>
            </a:r>
          </a:p>
          <a:p>
            <a:pPr marL="0" indent="0">
              <a:buFontTx/>
              <a:buNone/>
              <a:defRPr/>
            </a:pPr>
            <a:endParaRPr lang="en-US" sz="1600" dirty="0"/>
          </a:p>
          <a:p>
            <a:pPr marL="0" indent="0">
              <a:buFontTx/>
              <a:buNone/>
              <a:defRPr/>
            </a:pPr>
            <a:endParaRPr lang="en-US" sz="1600" dirty="0"/>
          </a:p>
          <a:p>
            <a:pPr marL="0" indent="0">
              <a:buNone/>
              <a:defRPr/>
            </a:pPr>
            <a:endParaRPr lang="en-US" sz="1600" dirty="0"/>
          </a:p>
          <a:p>
            <a:pPr lvl="1" algn="just" eaLnBrk="1" hangingPunct="1">
              <a:buFont typeface="Wingdings" panose="05000000000000000000" pitchFamily="2" charset="2"/>
              <a:buChar char="§"/>
              <a:defRPr/>
            </a:pPr>
            <a:endParaRPr lang="en-GB" altLang="en-US" dirty="0">
              <a:latin typeface="Calibri" panose="020F0502020204030204" pitchFamily="34" charset="0"/>
            </a:endParaRPr>
          </a:p>
        </p:txBody>
      </p:sp>
      <p:sp>
        <p:nvSpPr>
          <p:cNvPr id="9220" name="Slide Number Placeholder 1">
            <a:extLst>
              <a:ext uri="{FF2B5EF4-FFF2-40B4-BE49-F238E27FC236}">
                <a16:creationId xmlns:a16="http://schemas.microsoft.com/office/drawing/2014/main" xmlns="" id="{90884FE8-D037-4D83-882C-484483A9DCB8}"/>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CDBA7C03-A7C4-4BD2-A8ED-FD8EF1145819}" type="slidenum">
              <a:rPr lang="en-GB" altLang="en-US" sz="1000">
                <a:latin typeface="Times" panose="02020603050405020304" pitchFamily="18" charset="0"/>
              </a:rPr>
              <a:pPr>
                <a:spcBef>
                  <a:spcPct val="0"/>
                </a:spcBef>
                <a:buFontTx/>
                <a:buNone/>
              </a:pPr>
              <a:t>3</a:t>
            </a:fld>
            <a:endParaRPr lang="en-GB" altLang="en-US" sz="1000">
              <a:latin typeface="Times"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xmlns="" id="{81A440F4-9A8C-4896-BFF6-CC7CBF4C8D7F}"/>
              </a:ext>
            </a:extLst>
          </p:cNvPr>
          <p:cNvSpPr>
            <a:spLocks noGrp="1" noChangeArrowheads="1"/>
          </p:cNvSpPr>
          <p:nvPr>
            <p:ph type="title"/>
          </p:nvPr>
        </p:nvSpPr>
        <p:spPr>
          <a:xfrm>
            <a:off x="179512" y="136525"/>
            <a:ext cx="8640960" cy="1060227"/>
          </a:xfrm>
        </p:spPr>
        <p:txBody>
          <a:bodyPr/>
          <a:lstStyle/>
          <a:p>
            <a:pPr algn="just" eaLnBrk="1" hangingPunct="1"/>
            <a:r>
              <a:rPr lang="en-GB" altLang="en-US" sz="2400" dirty="0">
                <a:solidFill>
                  <a:schemeClr val="tx1"/>
                </a:solidFill>
                <a:cs typeface="Times New Roman" panose="02020603050405020304" pitchFamily="18" charset="0"/>
              </a:rPr>
              <a:t>Status of Ratification of the Protocol to the Constitutive Act of the African Union Relating to the Pan-African Parliament of 2014</a:t>
            </a:r>
          </a:p>
        </p:txBody>
      </p:sp>
      <p:sp>
        <p:nvSpPr>
          <p:cNvPr id="6147" name="Rectangle 5">
            <a:extLst>
              <a:ext uri="{FF2B5EF4-FFF2-40B4-BE49-F238E27FC236}">
                <a16:creationId xmlns:a16="http://schemas.microsoft.com/office/drawing/2014/main" xmlns="" id="{745D7F8E-DDCB-41BA-BBFF-5F1D6FC82A20}"/>
              </a:ext>
            </a:extLst>
          </p:cNvPr>
          <p:cNvSpPr>
            <a:spLocks noGrp="1" noChangeArrowheads="1"/>
          </p:cNvSpPr>
          <p:nvPr>
            <p:ph idx="1"/>
          </p:nvPr>
        </p:nvSpPr>
        <p:spPr>
          <a:xfrm>
            <a:off x="179512" y="1417638"/>
            <a:ext cx="8784976" cy="4243610"/>
          </a:xfrm>
        </p:spPr>
        <p:txBody>
          <a:bodyPr/>
          <a:lstStyle/>
          <a:p>
            <a:pPr marL="0" lvl="1" indent="0" algn="just" eaLnBrk="1" hangingPunct="1">
              <a:spcBef>
                <a:spcPts val="0"/>
              </a:spcBef>
              <a:buNone/>
              <a:defRPr/>
            </a:pPr>
            <a:r>
              <a:rPr lang="en-ZA" sz="2200" dirty="0">
                <a:latin typeface="+mj-lt"/>
              </a:rPr>
              <a:t>The following Member States have ratified the 2014 Protocol:</a:t>
            </a:r>
          </a:p>
          <a:p>
            <a:pPr marL="0" lvl="1" indent="0" algn="just" eaLnBrk="1" hangingPunct="1">
              <a:spcBef>
                <a:spcPts val="0"/>
              </a:spcBef>
              <a:buNone/>
              <a:defRPr/>
            </a:pPr>
            <a:endParaRPr lang="en-ZA" sz="2200" dirty="0">
              <a:latin typeface="+mj-lt"/>
            </a:endParaRPr>
          </a:p>
          <a:p>
            <a:pPr marL="342900" lvl="1" indent="-342900" algn="just" eaLnBrk="1" hangingPunct="1">
              <a:spcBef>
                <a:spcPts val="0"/>
              </a:spcBef>
              <a:buFont typeface="Wingdings" panose="05000000000000000000" pitchFamily="2" charset="2"/>
              <a:buChar char="§"/>
              <a:defRPr/>
            </a:pPr>
            <a:r>
              <a:rPr lang="en-ZA" sz="2200" dirty="0">
                <a:latin typeface="+mj-lt"/>
              </a:rPr>
              <a:t>Benin, Cameroon, Chad, Equatorial Guinea, Ghana, The Gambia, Madagascar, Mali, Saharawi Arab Democratic Republic, Sierra Leone, Somalia, and Togo. </a:t>
            </a:r>
          </a:p>
          <a:p>
            <a:pPr marL="342900" lvl="1" indent="-342900" algn="just" eaLnBrk="1" hangingPunct="1">
              <a:spcBef>
                <a:spcPts val="0"/>
              </a:spcBef>
              <a:buFont typeface="Wingdings" panose="05000000000000000000" pitchFamily="2" charset="2"/>
              <a:buChar char="§"/>
              <a:defRPr/>
            </a:pPr>
            <a:endParaRPr lang="en-ZA" sz="2200" dirty="0">
              <a:latin typeface="+mj-lt"/>
            </a:endParaRPr>
          </a:p>
          <a:p>
            <a:pPr marL="342900" lvl="1" indent="-342900" algn="just" eaLnBrk="1" hangingPunct="1">
              <a:spcBef>
                <a:spcPts val="0"/>
              </a:spcBef>
              <a:buFont typeface="Wingdings" panose="05000000000000000000" pitchFamily="2" charset="2"/>
              <a:buChar char="§"/>
              <a:defRPr/>
            </a:pPr>
            <a:r>
              <a:rPr lang="en-ZA" sz="2200" dirty="0">
                <a:latin typeface="+mj-lt"/>
              </a:rPr>
              <a:t>South Africa signed the 2014 Protocol in 2019 and is in the process of ratifying it.</a:t>
            </a:r>
          </a:p>
          <a:p>
            <a:pPr marL="342900" lvl="1" indent="-342900" algn="just" eaLnBrk="1" hangingPunct="1">
              <a:spcBef>
                <a:spcPts val="0"/>
              </a:spcBef>
              <a:buFont typeface="Wingdings" panose="05000000000000000000" pitchFamily="2" charset="2"/>
              <a:buChar char="§"/>
              <a:defRPr/>
            </a:pPr>
            <a:endParaRPr lang="en-ZA" sz="2200" dirty="0">
              <a:latin typeface="+mj-lt"/>
            </a:endParaRPr>
          </a:p>
          <a:p>
            <a:pPr marL="342900" lvl="1" indent="-342900" algn="just" eaLnBrk="1" hangingPunct="1">
              <a:spcBef>
                <a:spcPts val="0"/>
              </a:spcBef>
              <a:buFont typeface="Wingdings" panose="05000000000000000000" pitchFamily="2" charset="2"/>
              <a:buChar char="§"/>
              <a:defRPr/>
            </a:pPr>
            <a:r>
              <a:rPr lang="en-US" sz="2200" dirty="0">
                <a:latin typeface="+mj-lt"/>
              </a:rPr>
              <a:t>28 AU Member States are required to ratify the 2014 Protocol for it to enter into force. The Protocol has been tabled to  Cabinet for consideration and submission to Parliament for ratification. </a:t>
            </a:r>
            <a:endParaRPr lang="en-US" sz="2200" b="1" dirty="0">
              <a:latin typeface="+mj-lt"/>
            </a:endParaRPr>
          </a:p>
          <a:p>
            <a:pPr marL="0" indent="0" algn="just">
              <a:buFontTx/>
              <a:buNone/>
              <a:defRPr/>
            </a:pPr>
            <a:endParaRPr lang="en-US" sz="1600" b="1" dirty="0">
              <a:latin typeface="+mj-lt"/>
            </a:endParaRPr>
          </a:p>
          <a:p>
            <a:pPr>
              <a:defRPr/>
            </a:pPr>
            <a:endParaRPr lang="en-US" sz="1600" b="1" dirty="0">
              <a:latin typeface="+mj-lt"/>
            </a:endParaRPr>
          </a:p>
          <a:p>
            <a:pPr marL="0" indent="0">
              <a:buFontTx/>
              <a:buNone/>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a:defRPr/>
            </a:pPr>
            <a:endParaRPr lang="en-US" sz="1600" b="1" dirty="0">
              <a:latin typeface="+mj-lt"/>
            </a:endParaRPr>
          </a:p>
          <a:p>
            <a:pPr marL="0" indent="0">
              <a:buFontTx/>
              <a:buNone/>
              <a:defRPr/>
            </a:pPr>
            <a:endParaRPr lang="en-US" sz="1600" b="1" dirty="0">
              <a:latin typeface="+mj-lt"/>
            </a:endParaRPr>
          </a:p>
        </p:txBody>
      </p:sp>
      <p:sp>
        <p:nvSpPr>
          <p:cNvPr id="11268" name="Slide Number Placeholder 1">
            <a:extLst>
              <a:ext uri="{FF2B5EF4-FFF2-40B4-BE49-F238E27FC236}">
                <a16:creationId xmlns:a16="http://schemas.microsoft.com/office/drawing/2014/main" xmlns="" id="{D44AAA34-8750-427D-85E1-049EF6F8CB1E}"/>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50171C-232C-4728-87A5-D82BD674A57E}" type="slidenum">
              <a:rPr lang="en-GB" altLang="en-US" sz="1000">
                <a:latin typeface="Times" panose="02020603050405020304" pitchFamily="18" charset="0"/>
              </a:rPr>
              <a:pPr>
                <a:spcBef>
                  <a:spcPct val="0"/>
                </a:spcBef>
                <a:buFontTx/>
                <a:buNone/>
              </a:pPr>
              <a:t>4</a:t>
            </a:fld>
            <a:endParaRPr lang="en-GB" altLang="en-US" sz="1000">
              <a:latin typeface="Times"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64E41B29-A74D-4231-8A5D-EEAD4DF20F31}"/>
              </a:ext>
            </a:extLst>
          </p:cNvPr>
          <p:cNvSpPr>
            <a:spLocks noGrp="1" noChangeArrowheads="1"/>
          </p:cNvSpPr>
          <p:nvPr>
            <p:ph type="title"/>
          </p:nvPr>
        </p:nvSpPr>
        <p:spPr>
          <a:xfrm>
            <a:off x="457200" y="136525"/>
            <a:ext cx="8229600" cy="628179"/>
          </a:xfrm>
        </p:spPr>
        <p:txBody>
          <a:bodyPr/>
          <a:lstStyle/>
          <a:p>
            <a:r>
              <a:rPr lang="en-US" altLang="en-US" sz="2400" dirty="0">
                <a:solidFill>
                  <a:schemeClr val="tx1"/>
                </a:solidFill>
                <a:cs typeface="Arial" panose="020B0604020202020204" pitchFamily="34" charset="0"/>
              </a:rPr>
              <a:t>Areas in which the 2001 Protocol is being strengthened</a:t>
            </a:r>
          </a:p>
        </p:txBody>
      </p:sp>
      <p:sp>
        <p:nvSpPr>
          <p:cNvPr id="3" name="Content Placeholder 2">
            <a:extLst>
              <a:ext uri="{FF2B5EF4-FFF2-40B4-BE49-F238E27FC236}">
                <a16:creationId xmlns:a16="http://schemas.microsoft.com/office/drawing/2014/main" xmlns="" id="{3ABEBBC4-A349-4F35-9A77-FFF9F7254F05}"/>
              </a:ext>
            </a:extLst>
          </p:cNvPr>
          <p:cNvSpPr>
            <a:spLocks noGrp="1"/>
          </p:cNvSpPr>
          <p:nvPr>
            <p:ph idx="1"/>
          </p:nvPr>
        </p:nvSpPr>
        <p:spPr>
          <a:xfrm>
            <a:off x="107504" y="836713"/>
            <a:ext cx="8928992" cy="4802088"/>
          </a:xfrm>
        </p:spPr>
        <p:txBody>
          <a:bodyPr/>
          <a:lstStyle/>
          <a:p>
            <a:pPr marL="0" lvl="1" indent="0" algn="just" eaLnBrk="1" hangingPunct="1">
              <a:spcBef>
                <a:spcPts val="0"/>
              </a:spcBef>
              <a:buFont typeface="Wingdings" panose="05000000000000000000" pitchFamily="2" charset="2"/>
              <a:buChar char="§"/>
              <a:defRPr/>
            </a:pPr>
            <a:r>
              <a:rPr kumimoji="1" lang="en-US" altLang="en-US" dirty="0">
                <a:cs typeface="Times New Roman" panose="02020603050405020304" pitchFamily="18" charset="0"/>
              </a:rPr>
              <a:t>Article 4 of the 2014 Protocol provides that of the five (5) elected members by each Member State, at least two (2) shall be women, as against the current arrangement which provides that at least one (1) shall be a woman. Furthermore, a Delegation which does not satisfy this requirement shall not have the right to be accredited for representation in Parliament.</a:t>
            </a:r>
          </a:p>
          <a:p>
            <a:pPr marL="0" lvl="1" indent="0" algn="just" eaLnBrk="1" hangingPunct="1">
              <a:spcBef>
                <a:spcPts val="0"/>
              </a:spcBef>
              <a:buFont typeface="Wingdings" panose="05000000000000000000" pitchFamily="2" charset="2"/>
              <a:buChar char="§"/>
              <a:defRPr/>
            </a:pPr>
            <a:endParaRPr kumimoji="1" lang="en-US" altLang="en-US" dirty="0">
              <a:cs typeface="Times New Roman" panose="02020603050405020304" pitchFamily="18" charset="0"/>
            </a:endParaRPr>
          </a:p>
          <a:p>
            <a:pPr marL="0" lvl="1" indent="0" algn="just" eaLnBrk="1" hangingPunct="1">
              <a:spcBef>
                <a:spcPts val="0"/>
              </a:spcBef>
              <a:buFont typeface="Wingdings" panose="05000000000000000000" pitchFamily="2" charset="2"/>
              <a:buChar char="§"/>
              <a:defRPr/>
            </a:pPr>
            <a:r>
              <a:rPr kumimoji="1" lang="en-US" altLang="en-US" dirty="0">
                <a:cs typeface="Times New Roman" panose="02020603050405020304" pitchFamily="18" charset="0"/>
              </a:rPr>
              <a:t>Article 5 on the tenure of office of a member of the PAP, it is determined that a term of a member shall be five (5) years and he/she shall be eligible for re-election for one (1) term only. It also outlines further circumstances under which a member’s term of office shall cease, which includes conviction by a court of competent jurisdiction of an offence involving fraud, dishonesty or moral integrity and sentenced to a term of imprisonment exceeding six (6) months, and representation of a State Party which is suspended from participating in the activities of the AU. The article also outlines modalities for the removal of the members of the PAP on the above-mentioned grounds.</a:t>
            </a:r>
          </a:p>
          <a:p>
            <a:pPr>
              <a:defRPr/>
            </a:pPr>
            <a:endParaRPr lang="en-US" dirty="0"/>
          </a:p>
        </p:txBody>
      </p:sp>
      <p:sp>
        <p:nvSpPr>
          <p:cNvPr id="13316" name="Slide Number Placeholder 3">
            <a:extLst>
              <a:ext uri="{FF2B5EF4-FFF2-40B4-BE49-F238E27FC236}">
                <a16:creationId xmlns:a16="http://schemas.microsoft.com/office/drawing/2014/main" xmlns="" id="{7A639977-2DD2-4805-BF34-90D58A60AEEF}"/>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DAAD3AAE-AE4E-4AF8-903E-62E87C6E0448}" type="slidenum">
              <a:rPr lang="en-GB" altLang="en-US" sz="1000">
                <a:latin typeface="Times" panose="02020603050405020304" pitchFamily="18" charset="0"/>
              </a:rPr>
              <a:pPr>
                <a:spcBef>
                  <a:spcPct val="0"/>
                </a:spcBef>
                <a:buFontTx/>
                <a:buNone/>
              </a:pPr>
              <a:t>5</a:t>
            </a:fld>
            <a:endParaRPr lang="en-GB" altLang="en-US" sz="1000">
              <a:latin typeface="Times"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7B666012-22C7-4B55-8E1E-CA8DF8A40D37}"/>
              </a:ext>
            </a:extLst>
          </p:cNvPr>
          <p:cNvSpPr>
            <a:spLocks noGrp="1" noChangeArrowheads="1"/>
          </p:cNvSpPr>
          <p:nvPr>
            <p:ph type="title"/>
          </p:nvPr>
        </p:nvSpPr>
        <p:spPr>
          <a:xfrm>
            <a:off x="107504" y="1"/>
            <a:ext cx="8712968" cy="548679"/>
          </a:xfrm>
        </p:spPr>
        <p:txBody>
          <a:bodyPr/>
          <a:lstStyle/>
          <a:p>
            <a:pPr eaLnBrk="1" hangingPunct="1"/>
            <a:r>
              <a:rPr lang="en-US" altLang="en-US" sz="2000" dirty="0">
                <a:solidFill>
                  <a:schemeClr val="tx1"/>
                </a:solidFill>
                <a:cs typeface="Arial" panose="020B0604020202020204" pitchFamily="34" charset="0"/>
              </a:rPr>
              <a:t>Areas in which the 2001 Protocol is being strengthened</a:t>
            </a:r>
            <a:r>
              <a:rPr lang="en-US" altLang="en-US" sz="2000" dirty="0">
                <a:solidFill>
                  <a:schemeClr val="tx1"/>
                </a:solidFill>
                <a:cs typeface="Times New Roman" panose="02020603050405020304" pitchFamily="18" charset="0"/>
              </a:rPr>
              <a:t> (continued)</a:t>
            </a:r>
          </a:p>
        </p:txBody>
      </p:sp>
      <p:sp>
        <p:nvSpPr>
          <p:cNvPr id="7171" name="Content Placeholder 2">
            <a:extLst>
              <a:ext uri="{FF2B5EF4-FFF2-40B4-BE49-F238E27FC236}">
                <a16:creationId xmlns:a16="http://schemas.microsoft.com/office/drawing/2014/main" xmlns="" id="{6A86AB3C-48DC-4B75-895B-762D964EE4EC}"/>
              </a:ext>
            </a:extLst>
          </p:cNvPr>
          <p:cNvSpPr>
            <a:spLocks noGrp="1"/>
          </p:cNvSpPr>
          <p:nvPr>
            <p:ph idx="1"/>
          </p:nvPr>
        </p:nvSpPr>
        <p:spPr>
          <a:xfrm>
            <a:off x="107504" y="476672"/>
            <a:ext cx="8856984" cy="5472608"/>
          </a:xfrm>
        </p:spPr>
        <p:txBody>
          <a:bodyPr/>
          <a:lstStyle/>
          <a:p>
            <a:pPr algn="just" eaLnBrk="1" hangingPunct="1">
              <a:spcBef>
                <a:spcPct val="0"/>
              </a:spcBef>
              <a:buFont typeface="Wingdings" panose="05000000000000000000" pitchFamily="2" charset="2"/>
              <a:buChar char="§"/>
              <a:defRPr/>
            </a:pPr>
            <a:r>
              <a:rPr lang="en-ZA" altLang="en-US" sz="2000" dirty="0">
                <a:latin typeface="+mj-lt"/>
                <a:cs typeface="Arial" panose="020B0604020202020204" pitchFamily="34" charset="0"/>
              </a:rPr>
              <a:t>It is further determined under Article 8 on the Functions and Powers of the PAP, that it shall be a legislative organ of the AU. However, the Assembly of Heads of State shall determine the subject/areas on which the PAP may propose Draft Model Laws,</a:t>
            </a:r>
          </a:p>
          <a:p>
            <a:pPr algn="just" eaLnBrk="1" hangingPunct="1">
              <a:spcBef>
                <a:spcPct val="0"/>
              </a:spcBef>
              <a:buFont typeface="Wingdings" panose="05000000000000000000" pitchFamily="2" charset="2"/>
              <a:buChar char="§"/>
              <a:defRPr/>
            </a:pPr>
            <a:endParaRPr lang="en-ZA" altLang="en-US" sz="2000" dirty="0">
              <a:latin typeface="+mj-lt"/>
              <a:cs typeface="Arial" panose="020B0604020202020204" pitchFamily="34" charset="0"/>
            </a:endParaRPr>
          </a:p>
          <a:p>
            <a:pPr algn="just" eaLnBrk="1" hangingPunct="1">
              <a:spcBef>
                <a:spcPct val="0"/>
              </a:spcBef>
              <a:buFont typeface="Wingdings" panose="05000000000000000000" pitchFamily="2" charset="2"/>
              <a:buChar char="§"/>
              <a:defRPr/>
            </a:pPr>
            <a:r>
              <a:rPr lang="en-ZA" altLang="en-US" sz="2000" dirty="0">
                <a:latin typeface="+mj-lt"/>
                <a:cs typeface="Arial" panose="020B0604020202020204" pitchFamily="34" charset="0"/>
              </a:rPr>
              <a:t>Furthermore, the PAP may on its own make proposals on the subjects/areas on which it may submit or recommend Draft Model Laws to the Assembly for its consideration and approval.</a:t>
            </a:r>
          </a:p>
          <a:p>
            <a:pPr algn="just" eaLnBrk="1" hangingPunct="1">
              <a:spcBef>
                <a:spcPct val="0"/>
              </a:spcBef>
              <a:buFont typeface="Wingdings" panose="05000000000000000000" pitchFamily="2" charset="2"/>
              <a:buChar char="§"/>
              <a:defRPr/>
            </a:pPr>
            <a:endParaRPr lang="en-ZA" altLang="en-US" sz="2000" dirty="0">
              <a:latin typeface="+mj-lt"/>
              <a:cs typeface="Arial" panose="020B0604020202020204" pitchFamily="34" charset="0"/>
            </a:endParaRPr>
          </a:p>
          <a:p>
            <a:pPr algn="just" eaLnBrk="1" hangingPunct="1">
              <a:spcBef>
                <a:spcPct val="0"/>
              </a:spcBef>
              <a:buFont typeface="Wingdings" panose="05000000000000000000" pitchFamily="2" charset="2"/>
              <a:buChar char="§"/>
              <a:defRPr/>
            </a:pPr>
            <a:r>
              <a:rPr lang="en-ZA" altLang="en-US" sz="2000" dirty="0">
                <a:latin typeface="+mj-lt"/>
                <a:cs typeface="Arial" panose="020B0604020202020204" pitchFamily="34" charset="0"/>
              </a:rPr>
              <a:t>The 2014 Protocol has also elaborated modalities for the appointment of the PAP Bureau, as well as its functions in Article 12, while Article 15 provides for the periodicity of the sessions of the PAP.</a:t>
            </a:r>
          </a:p>
          <a:p>
            <a:pPr algn="just" eaLnBrk="1" hangingPunct="1">
              <a:spcBef>
                <a:spcPct val="0"/>
              </a:spcBef>
              <a:buFont typeface="Wingdings" panose="05000000000000000000" pitchFamily="2" charset="2"/>
              <a:buChar char="§"/>
              <a:defRPr/>
            </a:pPr>
            <a:endParaRPr lang="en-ZA" altLang="en-US" sz="2000" dirty="0">
              <a:latin typeface="+mj-lt"/>
              <a:cs typeface="Arial" panose="020B0604020202020204" pitchFamily="34" charset="0"/>
            </a:endParaRPr>
          </a:p>
          <a:p>
            <a:pPr algn="just" eaLnBrk="1" hangingPunct="1">
              <a:spcBef>
                <a:spcPct val="0"/>
              </a:spcBef>
              <a:buFont typeface="Wingdings" panose="05000000000000000000" pitchFamily="2" charset="2"/>
              <a:buChar char="§"/>
              <a:defRPr/>
            </a:pPr>
            <a:r>
              <a:rPr lang="en-ZA" altLang="en-US" sz="2000" dirty="0">
                <a:latin typeface="+mj-lt"/>
                <a:cs typeface="Arial" panose="020B0604020202020204" pitchFamily="34" charset="0"/>
              </a:rPr>
              <a:t>Article 10 further clarifies that allowances for the Pan-African Parliamentarians shall be paid by their respective State Parties. Currently, Article 10 of the 2001 Protocol provides for the payment of allowances, but it is silent on whose responsibility it is to pay such allowances.</a:t>
            </a:r>
          </a:p>
          <a:p>
            <a:pPr marL="358775" indent="0"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endParaRPr lang="en-ZA" altLang="en-US" sz="2000" dirty="0">
              <a:latin typeface="+mj-lt"/>
              <a:cs typeface="Arial" panose="020B0604020202020204" pitchFamily="34" charset="0"/>
            </a:endParaRPr>
          </a:p>
          <a:p>
            <a:pPr marL="358775" algn="just" eaLnBrk="1" hangingPunct="1">
              <a:spcBef>
                <a:spcPct val="0"/>
              </a:spcBef>
              <a:buFont typeface="Arial" panose="020B0604020202020204" pitchFamily="34" charset="0"/>
              <a:buChar char="•"/>
              <a:defRPr/>
            </a:pPr>
            <a:r>
              <a:rPr lang="en-ZA" altLang="en-US" sz="2000" dirty="0">
                <a:latin typeface="+mj-lt"/>
                <a:cs typeface="Arial" panose="020B0604020202020204" pitchFamily="34" charset="0"/>
              </a:rPr>
              <a:t>.</a:t>
            </a:r>
          </a:p>
          <a:p>
            <a:pPr marL="301625" indent="-285750" algn="just" eaLnBrk="1" hangingPunct="1">
              <a:spcBef>
                <a:spcPct val="0"/>
              </a:spcBef>
              <a:buFont typeface="Wingdings" panose="05000000000000000000" pitchFamily="2" charset="2"/>
              <a:buChar char="ü"/>
              <a:defRPr/>
            </a:pPr>
            <a:endParaRPr lang="en-ZA" altLang="en-US" sz="2000" dirty="0">
              <a:latin typeface="+mj-lt"/>
              <a:cs typeface="Arial" panose="020B0604020202020204" pitchFamily="34" charset="0"/>
            </a:endParaRPr>
          </a:p>
          <a:p>
            <a:pPr marL="355600" indent="-339725" algn="just" eaLnBrk="1" hangingPunct="1">
              <a:spcBef>
                <a:spcPct val="0"/>
              </a:spcBef>
              <a:buFontTx/>
              <a:buNone/>
              <a:defRPr/>
            </a:pPr>
            <a:endParaRPr lang="en-ZA" altLang="en-US" sz="2000" dirty="0">
              <a:latin typeface="+mj-lt"/>
            </a:endParaRPr>
          </a:p>
          <a:p>
            <a:pPr marL="355600" indent="-339725" algn="just" eaLnBrk="1" hangingPunct="1">
              <a:spcBef>
                <a:spcPct val="0"/>
              </a:spcBef>
              <a:buFontTx/>
              <a:buAutoNum type="arabicPeriod"/>
              <a:defRPr/>
            </a:pPr>
            <a:endParaRPr lang="en-US" altLang="en-US" sz="2000" dirty="0">
              <a:latin typeface="+mj-lt"/>
            </a:endParaRPr>
          </a:p>
          <a:p>
            <a:pPr marL="355600" indent="-339725" algn="just" eaLnBrk="1" hangingPunct="1">
              <a:spcBef>
                <a:spcPct val="0"/>
              </a:spcBef>
              <a:buFontTx/>
              <a:buAutoNum type="arabicPeriod"/>
              <a:defRPr/>
            </a:pPr>
            <a:endParaRPr lang="en-US" altLang="en-US" sz="2000" dirty="0">
              <a:latin typeface="+mj-lt"/>
            </a:endParaRPr>
          </a:p>
        </p:txBody>
      </p:sp>
      <p:sp>
        <p:nvSpPr>
          <p:cNvPr id="14340" name="Slide Number Placeholder 1">
            <a:extLst>
              <a:ext uri="{FF2B5EF4-FFF2-40B4-BE49-F238E27FC236}">
                <a16:creationId xmlns:a16="http://schemas.microsoft.com/office/drawing/2014/main" xmlns="" id="{0B988C5D-6DB8-4000-AADB-B86829F8F652}"/>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1E889974-938D-4F42-A8D8-7CA6B65F33E4}" type="slidenum">
              <a:rPr lang="en-GB" altLang="en-US" sz="1000">
                <a:latin typeface="Times" panose="02020603050405020304" pitchFamily="18" charset="0"/>
              </a:rPr>
              <a:pPr>
                <a:spcBef>
                  <a:spcPct val="0"/>
                </a:spcBef>
                <a:buFontTx/>
                <a:buNone/>
              </a:pPr>
              <a:t>6</a:t>
            </a:fld>
            <a:endParaRPr lang="en-GB" altLang="en-US" sz="1000">
              <a:latin typeface="Times"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a:extLst>
              <a:ext uri="{FF2B5EF4-FFF2-40B4-BE49-F238E27FC236}">
                <a16:creationId xmlns:a16="http://schemas.microsoft.com/office/drawing/2014/main" xmlns="" id="{19269A1B-B48B-4FFF-B509-60D3D007CA5A}"/>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F09CCF3-89CB-459B-8342-8F4680F8B581}" type="slidenum">
              <a:rPr lang="en-GB" altLang="en-US" sz="1000">
                <a:latin typeface="Times" panose="02020603050405020304" pitchFamily="18" charset="0"/>
              </a:rPr>
              <a:pPr>
                <a:spcBef>
                  <a:spcPct val="0"/>
                </a:spcBef>
                <a:buFontTx/>
                <a:buNone/>
              </a:pPr>
              <a:t>7</a:t>
            </a:fld>
            <a:endParaRPr lang="en-GB" altLang="en-US" sz="1000">
              <a:latin typeface="Times" panose="02020603050405020304" pitchFamily="18" charset="0"/>
            </a:endParaRPr>
          </a:p>
        </p:txBody>
      </p:sp>
      <p:sp>
        <p:nvSpPr>
          <p:cNvPr id="3" name="TextBox 2">
            <a:extLst>
              <a:ext uri="{FF2B5EF4-FFF2-40B4-BE49-F238E27FC236}">
                <a16:creationId xmlns:a16="http://schemas.microsoft.com/office/drawing/2014/main" xmlns="" id="{5961E8ED-EE19-4172-A6FF-29D2FB89FC3F}"/>
              </a:ext>
            </a:extLst>
          </p:cNvPr>
          <p:cNvSpPr txBox="1"/>
          <p:nvPr/>
        </p:nvSpPr>
        <p:spPr>
          <a:xfrm>
            <a:off x="107504" y="136525"/>
            <a:ext cx="8856983" cy="1138773"/>
          </a:xfrm>
          <a:prstGeom prst="rect">
            <a:avLst/>
          </a:prstGeom>
          <a:noFill/>
        </p:spPr>
        <p:txBody>
          <a:bodyPr wrap="square">
            <a:spAutoFit/>
          </a:bodyPr>
          <a:lstStyle/>
          <a:p>
            <a:pPr>
              <a:defRPr/>
            </a:pPr>
            <a:r>
              <a:rPr lang="en-US" b="1" dirty="0">
                <a:latin typeface="+mj-lt"/>
              </a:rPr>
              <a:t>Areas in which the 2001 Protocol is being strengthened (continued</a:t>
            </a:r>
            <a:r>
              <a:rPr lang="en-US" sz="2000" b="1" dirty="0">
                <a:latin typeface="+mj-lt"/>
              </a:rPr>
              <a:t>)</a:t>
            </a:r>
          </a:p>
          <a:p>
            <a:pPr>
              <a:defRPr/>
            </a:pPr>
            <a:endParaRPr lang="en-US" sz="2000" b="1" dirty="0">
              <a:latin typeface="+mj-lt"/>
            </a:endParaRPr>
          </a:p>
        </p:txBody>
      </p:sp>
      <p:sp>
        <p:nvSpPr>
          <p:cNvPr id="4" name="TextBox 3">
            <a:extLst>
              <a:ext uri="{FF2B5EF4-FFF2-40B4-BE49-F238E27FC236}">
                <a16:creationId xmlns:a16="http://schemas.microsoft.com/office/drawing/2014/main" xmlns="" id="{03E452E6-7D36-476E-99DE-5D85411E4A31}"/>
              </a:ext>
            </a:extLst>
          </p:cNvPr>
          <p:cNvSpPr txBox="1"/>
          <p:nvPr/>
        </p:nvSpPr>
        <p:spPr>
          <a:xfrm>
            <a:off x="107504" y="980728"/>
            <a:ext cx="8928992" cy="4616648"/>
          </a:xfrm>
          <a:prstGeom prst="rect">
            <a:avLst/>
          </a:prstGeom>
          <a:noFill/>
        </p:spPr>
        <p:txBody>
          <a:bodyPr wrap="square">
            <a:spAutoFit/>
          </a:bodyPr>
          <a:lstStyle/>
          <a:p>
            <a:pPr marL="342900" indent="-342900" algn="just" eaLnBrk="1" hangingPunct="1">
              <a:spcBef>
                <a:spcPct val="0"/>
              </a:spcBef>
              <a:buFont typeface="Wingdings" panose="05000000000000000000" pitchFamily="2" charset="2"/>
              <a:buChar char="§"/>
              <a:defRPr/>
            </a:pPr>
            <a:endParaRPr lang="en-ZA" altLang="en-US" sz="2000" dirty="0">
              <a:latin typeface="Arial" panose="020B0604020202020204" pitchFamily="34" charset="0"/>
            </a:endParaRPr>
          </a:p>
          <a:p>
            <a:pPr marL="342900" indent="-342900" algn="just" eaLnBrk="1" hangingPunct="1">
              <a:spcBef>
                <a:spcPct val="0"/>
              </a:spcBef>
              <a:buFont typeface="Wingdings" panose="05000000000000000000" pitchFamily="2" charset="2"/>
              <a:buChar char="§"/>
              <a:defRPr/>
            </a:pPr>
            <a:r>
              <a:rPr lang="en-ZA" altLang="en-US" sz="2200" dirty="0">
                <a:latin typeface="Arial" panose="020B0604020202020204" pitchFamily="34" charset="0"/>
              </a:rPr>
              <a:t>Article 17 provides that the Seat of the PAP shall be located in the Republic of South Africa, also that the PAP may convene in the territory of any Member State at the invitation of that Member State.</a:t>
            </a:r>
          </a:p>
          <a:p>
            <a:pPr marL="342900" indent="-342900" algn="just" eaLnBrk="1" hangingPunct="1">
              <a:spcBef>
                <a:spcPct val="0"/>
              </a:spcBef>
              <a:buFont typeface="Wingdings" panose="05000000000000000000" pitchFamily="2" charset="2"/>
              <a:buChar char="§"/>
              <a:defRPr/>
            </a:pPr>
            <a:endParaRPr lang="en-ZA" sz="2200" dirty="0">
              <a:latin typeface="Arial" panose="020B0604020202020204" pitchFamily="34" charset="0"/>
            </a:endParaRPr>
          </a:p>
          <a:p>
            <a:pPr marL="342900" indent="-342900" algn="just" eaLnBrk="1" hangingPunct="1">
              <a:spcBef>
                <a:spcPct val="0"/>
              </a:spcBef>
              <a:buFont typeface="Wingdings" panose="05000000000000000000" pitchFamily="2" charset="2"/>
              <a:buChar char="§"/>
              <a:defRPr/>
            </a:pPr>
            <a:r>
              <a:rPr lang="en-ZA" sz="2200" dirty="0">
                <a:latin typeface="Arial" panose="020B0604020202020204" pitchFamily="34" charset="0"/>
              </a:rPr>
              <a:t>Article 21 provides that the African Court on Human and Peoples Rights shall have the jurisdiction on all questions of interpretation of the 2014 Protocol.</a:t>
            </a:r>
          </a:p>
          <a:p>
            <a:pPr marL="342900" indent="-342900" algn="just" eaLnBrk="1" hangingPunct="1">
              <a:spcBef>
                <a:spcPct val="0"/>
              </a:spcBef>
              <a:buFont typeface="Wingdings" panose="05000000000000000000" pitchFamily="2" charset="2"/>
              <a:buChar char="§"/>
              <a:defRPr/>
            </a:pPr>
            <a:endParaRPr lang="en-ZA" sz="2200" dirty="0">
              <a:latin typeface="Arial" panose="020B0604020202020204" pitchFamily="34" charset="0"/>
            </a:endParaRPr>
          </a:p>
          <a:p>
            <a:pPr marL="342900" indent="-342900" algn="just" eaLnBrk="1" hangingPunct="1">
              <a:spcBef>
                <a:spcPct val="0"/>
              </a:spcBef>
              <a:buFont typeface="Wingdings" panose="05000000000000000000" pitchFamily="2" charset="2"/>
              <a:buChar char="§"/>
              <a:defRPr/>
            </a:pPr>
            <a:r>
              <a:rPr lang="en-ZA" sz="2200" dirty="0">
                <a:latin typeface="Arial" panose="020B0604020202020204" pitchFamily="34" charset="0"/>
              </a:rPr>
              <a:t>Modalities for the Amendment/Revision of the 2014 Protocol, Review of the Protocol, as well as transitional arrangements are provided for in Articles 25, 26 and 27 respectively.</a:t>
            </a:r>
          </a:p>
          <a:p>
            <a:pPr marL="358775" algn="just" eaLnBrk="1" hangingPunct="1">
              <a:spcBef>
                <a:spcPct val="0"/>
              </a:spcBef>
              <a:defRPr/>
            </a:pPr>
            <a:endParaRPr lang="en-ZA" sz="1600" dirty="0">
              <a:latin typeface="Arial" panose="020B0604020202020204" pitchFamily="34" charset="0"/>
            </a:endParaRPr>
          </a:p>
          <a:p>
            <a:pPr marL="358775" algn="just" eaLnBrk="1" hangingPunct="1">
              <a:spcBef>
                <a:spcPct val="0"/>
              </a:spcBef>
              <a:defRPr/>
            </a:pPr>
            <a:r>
              <a:rPr lang="en-ZA" sz="1600" dirty="0">
                <a:latin typeface="Arial" panose="020B0604020202020204" pitchFamily="34" charset="0"/>
              </a:rPr>
              <a:t>				The End</a:t>
            </a:r>
            <a:endParaRPr lang="en-US" sz="1600" dirty="0">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xmlns="" id="{199D6D68-B97B-4E9B-8E1D-4A8F47F9BFE4}"/>
              </a:ext>
            </a:extLst>
          </p:cNvPr>
          <p:cNvSpPr>
            <a:spLocks noGrp="1" noChangeArrowheads="1"/>
          </p:cNvSpPr>
          <p:nvPr>
            <p:ph idx="1"/>
          </p:nvPr>
        </p:nvSpPr>
        <p:spPr>
          <a:xfrm>
            <a:off x="-107950" y="2132013"/>
            <a:ext cx="9144000" cy="1296987"/>
          </a:xfrm>
        </p:spPr>
        <p:txBody>
          <a:bodyPr/>
          <a:lstStyle/>
          <a:p>
            <a:pPr marL="0" indent="0" algn="ctr">
              <a:buFontTx/>
              <a:buNone/>
            </a:pPr>
            <a:r>
              <a:rPr lang="en-US" altLang="en-US" sz="8800">
                <a:latin typeface="Aharoni" panose="02010803020104030203" pitchFamily="2" charset="-79"/>
                <a:cs typeface="Aharoni" panose="02010803020104030203" pitchFamily="2" charset="-79"/>
              </a:rPr>
              <a:t>THANK YOU</a:t>
            </a:r>
          </a:p>
        </p:txBody>
      </p:sp>
      <p:sp>
        <p:nvSpPr>
          <p:cNvPr id="20483" name="Slide Number Placeholder 3">
            <a:extLst>
              <a:ext uri="{FF2B5EF4-FFF2-40B4-BE49-F238E27FC236}">
                <a16:creationId xmlns:a16="http://schemas.microsoft.com/office/drawing/2014/main" xmlns="" id="{3811C968-8EBF-441B-B9C0-3EC09DC1B0F0}"/>
              </a:ext>
            </a:extLst>
          </p:cNvPr>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F4AF6EDF-126B-48FA-9727-8BBEAB4B6627}" type="slidenum">
              <a:rPr lang="en-GB" altLang="en-US" sz="1000" smtClean="0">
                <a:latin typeface="Times" panose="02020603050405020304" pitchFamily="18" charset="0"/>
              </a:rPr>
              <a:pPr>
                <a:spcBef>
                  <a:spcPct val="0"/>
                </a:spcBef>
                <a:buFontTx/>
                <a:buNone/>
              </a:pPr>
              <a:t>8</a:t>
            </a:fld>
            <a:endParaRPr lang="en-GB" altLang="en-US" sz="1000">
              <a:latin typeface="Times" panose="02020603050405020304" pitchFamily="18" charset="0"/>
            </a:endParaRPr>
          </a:p>
        </p:txBody>
      </p:sp>
      <p:pic>
        <p:nvPicPr>
          <p:cNvPr id="20484" name="Picture 1">
            <a:extLst>
              <a:ext uri="{FF2B5EF4-FFF2-40B4-BE49-F238E27FC236}">
                <a16:creationId xmlns:a16="http://schemas.microsoft.com/office/drawing/2014/main" xmlns="" id="{012B4CFC-BEBE-4C7C-9D54-2DA4BD2F1BAC}"/>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4175" y="6178550"/>
            <a:ext cx="7556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ICO Presentatio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23CEDA3C780BE47BE9C076AC97B2575" ma:contentTypeVersion="7" ma:contentTypeDescription="Create a new document." ma:contentTypeScope="" ma:versionID="2b8777c2c14913e98fc2b2c2149950a6">
  <xsd:schema xmlns:xsd="http://www.w3.org/2001/XMLSchema" xmlns:xs="http://www.w3.org/2001/XMLSchema" xmlns:p="http://schemas.microsoft.com/office/2006/metadata/properties" xmlns:ns3="b1e7d25c-b6dd-4545-8380-b69583d39d8e" xmlns:ns4="fd349fb4-8fc5-4a6a-bd02-358e8047da56" targetNamespace="http://schemas.microsoft.com/office/2006/metadata/properties" ma:root="true" ma:fieldsID="e80462c24fac53262c572d1e3f473a47" ns3:_="" ns4:_="">
    <xsd:import namespace="b1e7d25c-b6dd-4545-8380-b69583d39d8e"/>
    <xsd:import namespace="fd349fb4-8fc5-4a6a-bd02-358e8047da5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e7d25c-b6dd-4545-8380-b69583d39d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349fb4-8fc5-4a6a-bd02-358e8047da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0E6A00-4CF1-4A77-8018-3EF6F2B29C58}">
  <ds:schemaRefs>
    <ds:schemaRef ds:uri="http://schemas.microsoft.com/sharepoint/v3/contenttype/forms"/>
  </ds:schemaRefs>
</ds:datastoreItem>
</file>

<file path=customXml/itemProps2.xml><?xml version="1.0" encoding="utf-8"?>
<ds:datastoreItem xmlns:ds="http://schemas.openxmlformats.org/officeDocument/2006/customXml" ds:itemID="{3C891E26-899B-4248-9542-75DF59EAD12F}">
  <ds:schemaRefs>
    <ds:schemaRef ds:uri="http://purl.org/dc/terms/"/>
    <ds:schemaRef ds:uri="http://schemas.microsoft.com/office/2006/metadata/properties"/>
    <ds:schemaRef ds:uri="http://www.w3.org/XML/1998/namespace"/>
    <ds:schemaRef ds:uri="b1e7d25c-b6dd-4545-8380-b69583d39d8e"/>
    <ds:schemaRef ds:uri="http://schemas.openxmlformats.org/package/2006/metadata/core-properties"/>
    <ds:schemaRef ds:uri="http://schemas.microsoft.com/office/2006/documentManagement/types"/>
    <ds:schemaRef ds:uri="http://schemas.microsoft.com/office/infopath/2007/PartnerControls"/>
    <ds:schemaRef ds:uri="fd349fb4-8fc5-4a6a-bd02-358e8047da56"/>
    <ds:schemaRef ds:uri="http://purl.org/dc/dcmitype/"/>
    <ds:schemaRef ds:uri="http://purl.org/dc/elements/1.1/"/>
  </ds:schemaRefs>
</ds:datastoreItem>
</file>

<file path=customXml/itemProps3.xml><?xml version="1.0" encoding="utf-8"?>
<ds:datastoreItem xmlns:ds="http://schemas.openxmlformats.org/officeDocument/2006/customXml" ds:itemID="{993B9061-A624-4514-AFA8-EA959924D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e7d25c-b6dd-4545-8380-b69583d39d8e"/>
    <ds:schemaRef ds:uri="fd349fb4-8fc5-4a6a-bd02-358e8047da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2042</TotalTime>
  <Words>967</Words>
  <Application>Microsoft Office PowerPoint</Application>
  <PresentationFormat>On-screen Show (4:3)</PresentationFormat>
  <Paragraphs>90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DICO Presentation</vt:lpstr>
      <vt:lpstr> The Department of International Relations and Cooperation     Presentation to the Portfolio Committee on International Relations on the Protocol to the Constitutive Act of the African Union Relating to the Pan-African Parliament of 2014</vt:lpstr>
      <vt:lpstr>BACKGROUND</vt:lpstr>
      <vt:lpstr> Legal Framework of the Pan African Parliament</vt:lpstr>
      <vt:lpstr>Status of Ratification of the Protocol to the Constitutive Act of the African Union Relating to the Pan-African Parliament of 2014</vt:lpstr>
      <vt:lpstr>Areas in which the 2001 Protocol is being strengthened</vt:lpstr>
      <vt:lpstr>Areas in which the 2001 Protocol is being strengthened (continued)</vt:lpstr>
      <vt:lpstr>Slide 7</vt:lpstr>
      <vt:lpstr>Slide 8</vt:lpstr>
    </vt:vector>
  </TitlesOfParts>
  <Company>Department of Foreign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Africa’s Foreign Policy</dc:title>
  <dc:creator>Davidson</dc:creator>
  <cp:lastModifiedBy>USER</cp:lastModifiedBy>
  <cp:revision>172</cp:revision>
  <cp:lastPrinted>2016-11-03T06:08:10Z</cp:lastPrinted>
  <dcterms:created xsi:type="dcterms:W3CDTF">2013-04-17T19:22:55Z</dcterms:created>
  <dcterms:modified xsi:type="dcterms:W3CDTF">2022-06-06T07:40:35Z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0x010100823CEDA3C780BE47BE9C076AC97B2575</vt:lpwstr>
  </property>
</Properties>
</file>