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1"/>
  </p:notesMasterIdLst>
  <p:handoutMasterIdLst>
    <p:handoutMasterId r:id="rId22"/>
  </p:handoutMasterIdLst>
  <p:sldIdLst>
    <p:sldId id="256" r:id="rId2"/>
    <p:sldId id="345" r:id="rId3"/>
    <p:sldId id="357" r:id="rId4"/>
    <p:sldId id="341" r:id="rId5"/>
    <p:sldId id="336" r:id="rId6"/>
    <p:sldId id="340" r:id="rId7"/>
    <p:sldId id="338" r:id="rId8"/>
    <p:sldId id="343" r:id="rId9"/>
    <p:sldId id="342" r:id="rId10"/>
    <p:sldId id="344" r:id="rId11"/>
    <p:sldId id="349" r:id="rId12"/>
    <p:sldId id="348" r:id="rId13"/>
    <p:sldId id="347" r:id="rId14"/>
    <p:sldId id="346" r:id="rId15"/>
    <p:sldId id="350" r:id="rId16"/>
    <p:sldId id="356" r:id="rId17"/>
    <p:sldId id="355" r:id="rId18"/>
    <p:sldId id="354" r:id="rId19"/>
    <p:sldId id="358" r:id="rId20"/>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ssida Khatoon Begg" initials="RKB" lastIdx="7" clrIdx="0">
    <p:extLst>
      <p:ext uri="{19B8F6BF-5375-455C-9EA6-DF929625EA0E}">
        <p15:presenceInfo xmlns:p15="http://schemas.microsoft.com/office/powerpoint/2012/main" xmlns="" userId="S-1-5-21-1454741856-2891356945-868088179-64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64" autoAdjust="0"/>
  </p:normalViewPr>
  <p:slideViewPr>
    <p:cSldViewPr snapToGrid="0" snapToObjects="1">
      <p:cViewPr varScale="1">
        <p:scale>
          <a:sx n="73" d="100"/>
          <a:sy n="73" d="100"/>
        </p:scale>
        <p:origin x="-1146" y="-102"/>
      </p:cViewPr>
      <p:guideLst>
        <p:guide orient="horz" pos="2160"/>
        <p:guide pos="312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EB3EAFE-5C0D-4C02-8710-410ABC4E578D}" type="datetimeFigureOut">
              <a:rPr lang="en-US" smtClean="0"/>
              <a:pPr/>
              <a:t>8/26/2022</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3147B54-0DD5-435B-8AD7-303A7735D60E}" type="slidenum">
              <a:rPr lang="en-US" smtClean="0"/>
              <a:pPr/>
              <a:t>‹#›</a:t>
            </a:fld>
            <a:endParaRPr lang="en-US"/>
          </a:p>
        </p:txBody>
      </p:sp>
    </p:spTree>
    <p:extLst>
      <p:ext uri="{BB962C8B-B14F-4D97-AF65-F5344CB8AC3E}">
        <p14:creationId xmlns:p14="http://schemas.microsoft.com/office/powerpoint/2010/main" xmlns="" val="568900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CF09E1D-743B-41D4-BF5A-E1345BF09DEE}" type="datetimeFigureOut">
              <a:rPr lang="en-ZA" smtClean="0"/>
              <a:pPr/>
              <a:t>2022/08/26</a:t>
            </a:fld>
            <a:endParaRPr lang="en-ZA"/>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D9A0808-F020-435F-BF62-2F3FBF696FDC}" type="slidenum">
              <a:rPr lang="en-ZA" smtClean="0"/>
              <a:pPr/>
              <a:t>‹#›</a:t>
            </a:fld>
            <a:endParaRPr lang="en-ZA"/>
          </a:p>
        </p:txBody>
      </p:sp>
    </p:spTree>
    <p:extLst>
      <p:ext uri="{BB962C8B-B14F-4D97-AF65-F5344CB8AC3E}">
        <p14:creationId xmlns:p14="http://schemas.microsoft.com/office/powerpoint/2010/main" xmlns="" val="3339604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9A0808-F020-435F-BF62-2F3FBF696FDC}" type="slidenum">
              <a:rPr lang="en-ZA" smtClean="0"/>
              <a:pPr/>
              <a:t>1</a:t>
            </a:fld>
            <a:endParaRPr lang="en-ZA"/>
          </a:p>
        </p:txBody>
      </p:sp>
    </p:spTree>
    <p:extLst>
      <p:ext uri="{BB962C8B-B14F-4D97-AF65-F5344CB8AC3E}">
        <p14:creationId xmlns:p14="http://schemas.microsoft.com/office/powerpoint/2010/main" xmlns="" val="2137717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ZA" altLang="en-US" sz="2400" b="0" dirty="0" smtClean="0"/>
              <a:t>The Bill has </a:t>
            </a:r>
            <a:r>
              <a:rPr lang="en-ZA" altLang="en-US" sz="2400" b="1" dirty="0" smtClean="0"/>
              <a:t>11 chapters.</a:t>
            </a:r>
          </a:p>
          <a:p>
            <a:pPr eaLnBrk="1" hangingPunct="1">
              <a:spcBef>
                <a:spcPct val="0"/>
              </a:spcBef>
            </a:pPr>
            <a:endParaRPr lang="en-ZA" altLang="en-US" sz="2400" b="0" dirty="0" smtClean="0"/>
          </a:p>
        </p:txBody>
      </p:sp>
      <p:sp>
        <p:nvSpPr>
          <p:cNvPr id="1536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34DED3-38D3-4A67-92E0-5FF94B41D14E}"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xmlns="" val="584404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ED17F7-CF2E-4B01-9576-83F622DE4935}" type="datetime1">
              <a:rPr lang="en-US" smtClean="0"/>
              <a:pPr/>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CD2F58-4698-4EE0-81CF-D76C580A4737}" type="datetime1">
              <a:rPr lang="en-US" smtClean="0"/>
              <a:pPr/>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109BDE-A638-4BCC-939C-F1CC591D14A1}" type="datetime1">
              <a:rPr lang="en-US" smtClean="0"/>
              <a:pPr/>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B80DBF-7E84-4E9D-A0E4-A7F223490862}" type="datetime1">
              <a:rPr lang="en-US" smtClean="0"/>
              <a:pPr/>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6E09CA-4DE0-478B-81C8-F069A33A8E51}" type="datetime1">
              <a:rPr lang="en-US" smtClean="0"/>
              <a:pPr/>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D31B66-C5D4-4AEA-8617-5839C81DB6BF}" type="datetime1">
              <a:rPr lang="en-US" smtClean="0"/>
              <a:pPr/>
              <a:t>8/26/2022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BEC8AA-5CEE-409C-BAA5-6570A5879CF3}" type="datetime1">
              <a:rPr lang="en-US" smtClean="0"/>
              <a:pPr/>
              <a:t>8/26/2022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249163-E225-4624-AFA1-C6E1D0CF9652}" type="datetime1">
              <a:rPr lang="en-US" smtClean="0"/>
              <a:pPr/>
              <a:t>8/26/2022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1B21C-6BD0-400C-AD5D-43B6DDDDB970}" type="datetime1">
              <a:rPr lang="en-US" smtClean="0"/>
              <a:pPr/>
              <a:t>8/26/2022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0AEEF3-DB9E-4EB2-BE4D-9CB74CB1C72E}" type="datetime1">
              <a:rPr lang="en-US" smtClean="0"/>
              <a:pPr/>
              <a:t>8/26/2022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CB0C4-6CA5-406D-8592-B3F14EF12802}" type="datetime1">
              <a:rPr lang="en-US" smtClean="0"/>
              <a:pPr/>
              <a:t>8/26/2022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809904-17B7-4BCD-ABA5-F3BE9F2E8DE2}" type="datetime1">
              <a:rPr lang="en-US" smtClean="0"/>
              <a:pPr/>
              <a:t>8/26/2022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1886" y="5342709"/>
            <a:ext cx="6824702" cy="1492779"/>
          </a:xfrm>
        </p:spPr>
        <p:txBody>
          <a:bodyPr>
            <a:noAutofit/>
          </a:bodyPr>
          <a:lstStyle/>
          <a:p>
            <a:pPr>
              <a:lnSpc>
                <a:spcPct val="100000"/>
              </a:lnSpc>
              <a:spcBef>
                <a:spcPts val="0"/>
              </a:spcBef>
            </a:pPr>
            <a:r>
              <a:rPr lang="en-ZA" sz="2000" b="1" dirty="0">
                <a:solidFill>
                  <a:schemeClr val="bg1"/>
                </a:solidFill>
              </a:rPr>
              <a:t>GLENCORE BRIBERY AND MARKET MANIPULATION SCHEMES </a:t>
            </a:r>
            <a:r>
              <a:rPr lang="en-ZA" sz="2000" b="1" dirty="0" smtClean="0">
                <a:solidFill>
                  <a:schemeClr val="bg1"/>
                </a:solidFill>
              </a:rPr>
              <a:t>&amp; MISAPPROPRIATION </a:t>
            </a:r>
            <a:r>
              <a:rPr lang="en-ZA" sz="2000" b="1" dirty="0">
                <a:solidFill>
                  <a:schemeClr val="bg1"/>
                </a:solidFill>
              </a:rPr>
              <a:t>OF THE MINING </a:t>
            </a:r>
            <a:r>
              <a:rPr lang="en-ZA" sz="2000" b="1" dirty="0" smtClean="0">
                <a:solidFill>
                  <a:schemeClr val="bg1"/>
                </a:solidFill>
              </a:rPr>
              <a:t>REHABILITATION </a:t>
            </a:r>
            <a:r>
              <a:rPr lang="en-ZA" sz="2000" b="1" dirty="0">
                <a:solidFill>
                  <a:schemeClr val="bg1"/>
                </a:solidFill>
              </a:rPr>
              <a:t>FUNDS </a:t>
            </a:r>
          </a:p>
          <a:p>
            <a:pPr>
              <a:lnSpc>
                <a:spcPct val="100000"/>
              </a:lnSpc>
              <a:spcBef>
                <a:spcPts val="0"/>
              </a:spcBef>
            </a:pPr>
            <a:r>
              <a:rPr lang="en-GB" sz="2000" b="1" dirty="0" smtClean="0">
                <a:solidFill>
                  <a:schemeClr val="bg1"/>
                </a:solidFill>
              </a:rPr>
              <a:t>23 August 2022</a:t>
            </a:r>
          </a:p>
          <a:p>
            <a:r>
              <a:rPr lang="en-US" sz="3200" b="1" dirty="0">
                <a:solidFill>
                  <a:schemeClr val="bg1"/>
                </a:solidFill>
                <a:latin typeface="Arial" charset="0"/>
                <a:ea typeface="Arial" charset="0"/>
                <a:cs typeface="Arial" charset="0"/>
              </a:rPr>
              <a:t/>
            </a:r>
            <a:br>
              <a:rPr lang="en-US" sz="3200" b="1" dirty="0">
                <a:solidFill>
                  <a:schemeClr val="bg1"/>
                </a:solidFill>
                <a:latin typeface="Arial" charset="0"/>
                <a:ea typeface="Arial" charset="0"/>
                <a:cs typeface="Arial" charset="0"/>
              </a:rPr>
            </a:br>
            <a:endParaRPr lang="en-US" sz="3200" b="1" dirty="0">
              <a:solidFill>
                <a:schemeClr val="bg1"/>
              </a:solidFill>
              <a:latin typeface="Arial" charset="0"/>
              <a:ea typeface="Arial" charset="0"/>
              <a:cs typeface="Arial" charset="0"/>
            </a:endParaRPr>
          </a:p>
        </p:txBody>
      </p:sp>
      <p:sp>
        <p:nvSpPr>
          <p:cNvPr id="4" name="Subtitle 2"/>
          <p:cNvSpPr txBox="1">
            <a:spLocks/>
          </p:cNvSpPr>
          <p:nvPr/>
        </p:nvSpPr>
        <p:spPr>
          <a:xfrm>
            <a:off x="3057524" y="5830888"/>
            <a:ext cx="3759994" cy="6342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solidFill>
                <a:schemeClr val="bg1"/>
              </a:solidFill>
              <a:latin typeface="Arial" charset="0"/>
              <a:ea typeface="Arial" charset="0"/>
              <a:cs typeface="Arial" charset="0"/>
            </a:endParaRPr>
          </a:p>
        </p:txBody>
      </p:sp>
      <p:sp>
        <p:nvSpPr>
          <p:cNvPr id="2" name="TextBox 1"/>
          <p:cNvSpPr txBox="1"/>
          <p:nvPr/>
        </p:nvSpPr>
        <p:spPr>
          <a:xfrm>
            <a:off x="1854926" y="1809205"/>
            <a:ext cx="6531429" cy="1077218"/>
          </a:xfrm>
          <a:prstGeom prst="rect">
            <a:avLst/>
          </a:prstGeom>
          <a:noFill/>
        </p:spPr>
        <p:txBody>
          <a:bodyPr wrap="square" rtlCol="0">
            <a:spAutoFit/>
          </a:bodyPr>
          <a:lstStyle/>
          <a:p>
            <a:pPr algn="ctr"/>
            <a:r>
              <a:rPr lang="en-ZA" sz="3200" b="1" cap="all" dirty="0" smtClean="0"/>
              <a:t>Presentation to the PC on Mineral Resources and Energy</a:t>
            </a:r>
            <a:endParaRPr lang="en-US" sz="3200" b="1" cap="all" dirty="0"/>
          </a:p>
        </p:txBody>
      </p:sp>
    </p:spTree>
    <p:extLst>
      <p:ext uri="{BB962C8B-B14F-4D97-AF65-F5344CB8AC3E}">
        <p14:creationId xmlns:p14="http://schemas.microsoft.com/office/powerpoint/2010/main" xmlns="" val="654494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ZA" sz="4000" b="1" dirty="0" smtClean="0">
                <a:latin typeface="+mn-lt"/>
              </a:rPr>
              <a:t>Part 2:   Misuse of the Mining Rehabilitation Funds (MRF)</a:t>
            </a:r>
            <a:endParaRPr lang="en-US" sz="4000" b="1" dirty="0">
              <a:latin typeface="+mn-lt"/>
            </a:endParaRPr>
          </a:p>
        </p:txBody>
      </p:sp>
      <p:sp>
        <p:nvSpPr>
          <p:cNvPr id="6" name="Content Placeholder 5"/>
          <p:cNvSpPr>
            <a:spLocks noGrp="1"/>
          </p:cNvSpPr>
          <p:nvPr>
            <p:ph idx="1"/>
          </p:nvPr>
        </p:nvSpPr>
        <p:spPr/>
        <p:txBody>
          <a:bodyPr>
            <a:normAutofit fontScale="55000" lnSpcReduction="20000"/>
          </a:bodyPr>
          <a:lstStyle/>
          <a:p>
            <a:pPr algn="just"/>
            <a:r>
              <a:rPr lang="en-ZA" dirty="0" smtClean="0">
                <a:cs typeface="Arial" panose="020B0604020202020204" pitchFamily="34" charset="0"/>
              </a:rPr>
              <a:t>Former </a:t>
            </a:r>
            <a:r>
              <a:rPr lang="en-ZA" dirty="0">
                <a:cs typeface="Arial" panose="020B0604020202020204" pitchFamily="34" charset="0"/>
              </a:rPr>
              <a:t>DMR DDG for Mineral Regulation, Mr. Joel </a:t>
            </a:r>
            <a:r>
              <a:rPr lang="en-ZA" dirty="0" err="1">
                <a:cs typeface="Arial" panose="020B0604020202020204" pitchFamily="34" charset="0"/>
              </a:rPr>
              <a:t>Raphela</a:t>
            </a:r>
            <a:r>
              <a:rPr lang="en-ZA" dirty="0">
                <a:cs typeface="Arial" panose="020B0604020202020204" pitchFamily="34" charset="0"/>
              </a:rPr>
              <a:t>, together with the former Tegeta Exploration and Resources Director, </a:t>
            </a:r>
            <a:r>
              <a:rPr lang="en-ZA" dirty="0" err="1">
                <a:cs typeface="Arial" panose="020B0604020202020204" pitchFamily="34" charset="0"/>
              </a:rPr>
              <a:t>Ronica</a:t>
            </a:r>
            <a:r>
              <a:rPr lang="en-ZA" dirty="0">
                <a:cs typeface="Arial" panose="020B0604020202020204" pitchFamily="34" charset="0"/>
              </a:rPr>
              <a:t> Ragavan; and former trustee of Optimum Coal Mine, </a:t>
            </a:r>
            <a:r>
              <a:rPr lang="en-ZA" dirty="0" err="1">
                <a:cs typeface="Arial" panose="020B0604020202020204" pitchFamily="34" charset="0"/>
              </a:rPr>
              <a:t>Pushpaveni</a:t>
            </a:r>
            <a:r>
              <a:rPr lang="en-ZA" dirty="0">
                <a:cs typeface="Arial" panose="020B0604020202020204" pitchFamily="34" charset="0"/>
              </a:rPr>
              <a:t> Govender appeared in the </a:t>
            </a:r>
            <a:r>
              <a:rPr lang="en-ZA" dirty="0" err="1">
                <a:cs typeface="Arial" panose="020B0604020202020204" pitchFamily="34" charset="0"/>
              </a:rPr>
              <a:t>Randburg</a:t>
            </a:r>
            <a:r>
              <a:rPr lang="en-ZA" dirty="0">
                <a:cs typeface="Arial" panose="020B0604020202020204" pitchFamily="34" charset="0"/>
              </a:rPr>
              <a:t> Magistrate’s Court on 25 and 26 May 2022 in a case related to the misuse of the </a:t>
            </a:r>
            <a:r>
              <a:rPr lang="en-ZA" dirty="0" smtClean="0">
                <a:cs typeface="Arial" panose="020B0604020202020204" pitchFamily="34" charset="0"/>
              </a:rPr>
              <a:t>MRF.</a:t>
            </a:r>
          </a:p>
          <a:p>
            <a:pPr algn="just"/>
            <a:r>
              <a:rPr lang="en-ZA" dirty="0">
                <a:cs typeface="Arial" panose="020B0604020202020204" pitchFamily="34" charset="0"/>
              </a:rPr>
              <a:t>The three and possibly more, are accused of a number of charges including fraud, forgery, uttering, perjury and money laundering related to rehabilitation funds meant for the Optimum Coal Mine and </a:t>
            </a:r>
            <a:r>
              <a:rPr lang="en-ZA" dirty="0" err="1">
                <a:cs typeface="Arial" panose="020B0604020202020204" pitchFamily="34" charset="0"/>
              </a:rPr>
              <a:t>Koornfontein</a:t>
            </a:r>
            <a:r>
              <a:rPr lang="en-ZA" dirty="0">
                <a:cs typeface="Arial" panose="020B0604020202020204" pitchFamily="34" charset="0"/>
              </a:rPr>
              <a:t> Mine trust accounts in 2016. It is alleged that funds meant for the rehabilitation of the mine were illegally transferred to other companies.  The accused were granted  bail, and </a:t>
            </a:r>
            <a:r>
              <a:rPr lang="en-ZA" dirty="0" smtClean="0">
                <a:cs typeface="Arial" panose="020B0604020202020204" pitchFamily="34" charset="0"/>
              </a:rPr>
              <a:t>were </a:t>
            </a:r>
            <a:r>
              <a:rPr lang="en-ZA" dirty="0">
                <a:cs typeface="Arial" panose="020B0604020202020204" pitchFamily="34" charset="0"/>
              </a:rPr>
              <a:t>scheduled to return to  court on 22 June 2022. </a:t>
            </a:r>
            <a:r>
              <a:rPr lang="en-ZA" dirty="0" smtClean="0">
                <a:cs typeface="Arial" panose="020B0604020202020204" pitchFamily="34" charset="0"/>
              </a:rPr>
              <a:t>Latest </a:t>
            </a:r>
            <a:r>
              <a:rPr lang="en-ZA" dirty="0">
                <a:cs typeface="Arial" panose="020B0604020202020204" pitchFamily="34" charset="0"/>
              </a:rPr>
              <a:t>is that </a:t>
            </a:r>
            <a:r>
              <a:rPr lang="en-ZA" dirty="0" smtClean="0">
                <a:cs typeface="Arial" panose="020B0604020202020204" pitchFamily="34" charset="0"/>
              </a:rPr>
              <a:t>matter has been </a:t>
            </a:r>
            <a:r>
              <a:rPr lang="en-ZA" dirty="0">
                <a:cs typeface="Arial" panose="020B0604020202020204" pitchFamily="34" charset="0"/>
              </a:rPr>
              <a:t>postponed to 1 </a:t>
            </a:r>
            <a:r>
              <a:rPr lang="en-ZA" dirty="0" smtClean="0">
                <a:cs typeface="Arial" panose="020B0604020202020204" pitchFamily="34" charset="0"/>
              </a:rPr>
              <a:t>November 2022 </a:t>
            </a:r>
            <a:r>
              <a:rPr lang="en-ZA" dirty="0">
                <a:cs typeface="Arial" panose="020B0604020202020204" pitchFamily="34" charset="0"/>
              </a:rPr>
              <a:t>and transferred to the South Gauteng High Court in Johannesburg. </a:t>
            </a:r>
            <a:endParaRPr lang="en-ZA" dirty="0" smtClean="0">
              <a:cs typeface="Arial" panose="020B0604020202020204" pitchFamily="34" charset="0"/>
            </a:endParaRPr>
          </a:p>
          <a:p>
            <a:pPr algn="just"/>
            <a:r>
              <a:rPr lang="en-ZA" dirty="0" smtClean="0">
                <a:cs typeface="Arial" panose="020B0604020202020204" pitchFamily="34" charset="0"/>
              </a:rPr>
              <a:t>The </a:t>
            </a:r>
            <a:r>
              <a:rPr lang="en-ZA" dirty="0">
                <a:cs typeface="Arial" panose="020B0604020202020204" pitchFamily="34" charset="0"/>
              </a:rPr>
              <a:t>charges </a:t>
            </a:r>
            <a:r>
              <a:rPr lang="en-ZA" dirty="0" smtClean="0">
                <a:cs typeface="Arial" panose="020B0604020202020204" pitchFamily="34" charset="0"/>
              </a:rPr>
              <a:t>are </a:t>
            </a:r>
            <a:r>
              <a:rPr lang="en-ZA" dirty="0">
                <a:cs typeface="Arial" panose="020B0604020202020204" pitchFamily="34" charset="0"/>
              </a:rPr>
              <a:t>as follows: </a:t>
            </a:r>
            <a:endParaRPr lang="en-ZA" dirty="0" smtClean="0">
              <a:cs typeface="Arial" panose="020B0604020202020204" pitchFamily="34" charset="0"/>
            </a:endParaRPr>
          </a:p>
          <a:p>
            <a:pPr algn="just">
              <a:buFont typeface="Wingdings" panose="05000000000000000000" pitchFamily="2" charset="2"/>
              <a:buChar char="ü"/>
            </a:pPr>
            <a:r>
              <a:rPr lang="en-ZA" b="1" dirty="0" err="1" smtClean="0">
                <a:cs typeface="Arial" panose="020B0604020202020204" pitchFamily="34" charset="0"/>
              </a:rPr>
              <a:t>Ronica</a:t>
            </a:r>
            <a:r>
              <a:rPr lang="en-ZA" b="1" dirty="0" smtClean="0">
                <a:cs typeface="Arial" panose="020B0604020202020204" pitchFamily="34" charset="0"/>
              </a:rPr>
              <a:t> </a:t>
            </a:r>
            <a:r>
              <a:rPr lang="en-ZA" b="1" dirty="0">
                <a:cs typeface="Arial" panose="020B0604020202020204" pitchFamily="34" charset="0"/>
              </a:rPr>
              <a:t>Ragavan </a:t>
            </a:r>
            <a:r>
              <a:rPr lang="en-ZA" dirty="0">
                <a:cs typeface="Arial" panose="020B0604020202020204" pitchFamily="34" charset="0"/>
              </a:rPr>
              <a:t>and her colleague </a:t>
            </a:r>
            <a:r>
              <a:rPr lang="en-ZA" b="1" dirty="0" err="1">
                <a:cs typeface="Arial" panose="020B0604020202020204" pitchFamily="34" charset="0"/>
              </a:rPr>
              <a:t>Ugeshni</a:t>
            </a:r>
            <a:r>
              <a:rPr lang="en-ZA" b="1" dirty="0">
                <a:cs typeface="Arial" panose="020B0604020202020204" pitchFamily="34" charset="0"/>
              </a:rPr>
              <a:t> Govender </a:t>
            </a:r>
            <a:r>
              <a:rPr lang="en-ZA" dirty="0">
                <a:cs typeface="Arial" panose="020B0604020202020204" pitchFamily="34" charset="0"/>
              </a:rPr>
              <a:t>are accused of fraud, money laundering and contravention of local environmental laws. Govender will face an additional charge of perjury for lying in an affidavit to the National Prosecuting Authority’s Asset Forfeiture Unit. </a:t>
            </a:r>
            <a:endParaRPr lang="en-ZA" dirty="0" smtClean="0">
              <a:cs typeface="Arial" panose="020B0604020202020204" pitchFamily="34" charset="0"/>
            </a:endParaRPr>
          </a:p>
          <a:p>
            <a:pPr algn="just">
              <a:buFont typeface="Wingdings" panose="05000000000000000000" pitchFamily="2" charset="2"/>
              <a:buChar char="ü"/>
            </a:pPr>
            <a:r>
              <a:rPr lang="en-ZA" b="1" dirty="0" smtClean="0">
                <a:cs typeface="Arial" panose="020B0604020202020204" pitchFamily="34" charset="0"/>
              </a:rPr>
              <a:t>The </a:t>
            </a:r>
            <a:r>
              <a:rPr lang="en-ZA" b="1" dirty="0">
                <a:cs typeface="Arial" panose="020B0604020202020204" pitchFamily="34" charset="0"/>
              </a:rPr>
              <a:t>former DDG, Joel </a:t>
            </a:r>
            <a:r>
              <a:rPr lang="en-ZA" b="1" dirty="0" err="1">
                <a:cs typeface="Arial" panose="020B0604020202020204" pitchFamily="34" charset="0"/>
              </a:rPr>
              <a:t>Raphela</a:t>
            </a:r>
            <a:r>
              <a:rPr lang="en-ZA" dirty="0">
                <a:cs typeface="Arial" panose="020B0604020202020204" pitchFamily="34" charset="0"/>
              </a:rPr>
              <a:t>, is facing charges of fraud, contravention of NEMA and its regulations as well as forgery and uttering. The NPA argues that </a:t>
            </a:r>
            <a:r>
              <a:rPr lang="en-ZA" dirty="0" err="1">
                <a:cs typeface="Arial" panose="020B0604020202020204" pitchFamily="34" charset="0"/>
              </a:rPr>
              <a:t>Raphela</a:t>
            </a:r>
            <a:r>
              <a:rPr lang="en-ZA" dirty="0">
                <a:cs typeface="Arial" panose="020B0604020202020204" pitchFamily="34" charset="0"/>
              </a:rPr>
              <a:t> committed an act of fraud, forgery and uttering, when he wrote a letter to grant approval to use the </a:t>
            </a:r>
            <a:r>
              <a:rPr lang="en-ZA" dirty="0" err="1">
                <a:cs typeface="Arial" panose="020B0604020202020204" pitchFamily="34" charset="0"/>
              </a:rPr>
              <a:t>Koornfontein</a:t>
            </a:r>
            <a:r>
              <a:rPr lang="en-ZA" dirty="0">
                <a:cs typeface="Arial" panose="020B0604020202020204" pitchFamily="34" charset="0"/>
              </a:rPr>
              <a:t> Rehabilitation Trust funds without any conditions of access. It is important to also note that Mr. </a:t>
            </a:r>
            <a:r>
              <a:rPr lang="en-ZA" dirty="0" err="1">
                <a:cs typeface="Arial" panose="020B0604020202020204" pitchFamily="34" charset="0"/>
              </a:rPr>
              <a:t>Raphela</a:t>
            </a:r>
            <a:r>
              <a:rPr lang="en-ZA" dirty="0">
                <a:cs typeface="Arial" panose="020B0604020202020204" pitchFamily="34" charset="0"/>
              </a:rPr>
              <a:t>, together with the former Minister of the DMR, Mr. Zwane, appear in the Judicial Commission of Inquiry into State Capture Report to have facilitated “Unlawful awarding of tenders or contracts by Eskom to the Gupta family…</a:t>
            </a:r>
          </a:p>
          <a:p>
            <a:pPr algn="just"/>
            <a:endParaRPr lang="en-ZA" dirty="0">
              <a:cs typeface="Arial" panose="020B0604020202020204" pitchFamily="34" charset="0"/>
            </a:endParaRPr>
          </a:p>
          <a:p>
            <a:pPr algn="just"/>
            <a:endParaRPr lang="en-ZA" dirty="0">
              <a:cs typeface="Arial" panose="020B0604020202020204" pitchFamily="34" charset="0"/>
            </a:endParaRPr>
          </a:p>
          <a:p>
            <a:pPr algn="just"/>
            <a:endParaRPr lang="en-US"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10</a:t>
            </a:fld>
            <a:endParaRPr lang="en-US"/>
          </a:p>
        </p:txBody>
      </p:sp>
    </p:spTree>
    <p:extLst>
      <p:ext uri="{BB962C8B-B14F-4D97-AF65-F5344CB8AC3E}">
        <p14:creationId xmlns:p14="http://schemas.microsoft.com/office/powerpoint/2010/main" xmlns="" val="887392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4000" b="1" dirty="0" smtClean="0">
                <a:latin typeface="+mn-lt"/>
              </a:rPr>
              <a:t>MRF Cont’d </a:t>
            </a:r>
            <a:endParaRPr lang="en-US" sz="4000" b="1" dirty="0">
              <a:latin typeface="+mn-lt"/>
            </a:endParaRPr>
          </a:p>
        </p:txBody>
      </p:sp>
      <p:sp>
        <p:nvSpPr>
          <p:cNvPr id="3" name="Content Placeholder 2"/>
          <p:cNvSpPr>
            <a:spLocks noGrp="1"/>
          </p:cNvSpPr>
          <p:nvPr>
            <p:ph idx="1"/>
          </p:nvPr>
        </p:nvSpPr>
        <p:spPr>
          <a:xfrm>
            <a:off x="681038" y="1314994"/>
            <a:ext cx="8543925" cy="5303520"/>
          </a:xfrm>
        </p:spPr>
        <p:txBody>
          <a:bodyPr>
            <a:normAutofit fontScale="70000" lnSpcReduction="20000"/>
          </a:bodyPr>
          <a:lstStyle/>
          <a:p>
            <a:pPr marL="0" indent="0" algn="ctr">
              <a:buNone/>
            </a:pPr>
            <a:r>
              <a:rPr lang="en-ZA" sz="2900" b="1" i="1" dirty="0"/>
              <a:t>It is important to provide a bit of a background to these issues. Below is a detailed chronological explanation of what had transpired which has led to the arrest of the </a:t>
            </a:r>
            <a:r>
              <a:rPr lang="en-ZA" sz="2900" b="1" i="1" dirty="0" smtClean="0"/>
              <a:t>accused</a:t>
            </a:r>
            <a:r>
              <a:rPr lang="en-ZA" sz="2900" b="1" i="1" dirty="0"/>
              <a:t>, bearing in mind that the matter is sub-</a:t>
            </a:r>
            <a:r>
              <a:rPr lang="en-ZA" sz="2900" b="1" i="1" dirty="0" err="1"/>
              <a:t>judice</a:t>
            </a:r>
            <a:r>
              <a:rPr lang="en-ZA" sz="2900" b="1" i="1" dirty="0"/>
              <a:t>, thus the facts provided below are derived from what is available in the public domain</a:t>
            </a:r>
            <a:r>
              <a:rPr lang="en-ZA" sz="2900" b="1" i="1" dirty="0" smtClean="0"/>
              <a:t>.</a:t>
            </a:r>
          </a:p>
          <a:p>
            <a:pPr marL="0" indent="0" algn="ctr">
              <a:buNone/>
            </a:pPr>
            <a:endParaRPr lang="en-ZA" sz="2900" b="1" i="1" dirty="0" smtClean="0"/>
          </a:p>
          <a:p>
            <a:pPr lvl="0"/>
            <a:r>
              <a:rPr lang="en-GB" sz="2900" dirty="0"/>
              <a:t>Gupta Companies – </a:t>
            </a:r>
            <a:r>
              <a:rPr lang="en-GB" sz="2900" dirty="0" err="1" smtClean="0"/>
              <a:t>Oakbay</a:t>
            </a:r>
            <a:r>
              <a:rPr lang="en-GB" sz="2900" dirty="0" smtClean="0"/>
              <a:t> </a:t>
            </a:r>
            <a:r>
              <a:rPr lang="en-GB" sz="2900" dirty="0"/>
              <a:t>Investments and </a:t>
            </a:r>
            <a:r>
              <a:rPr lang="en-GB" sz="2900" dirty="0" err="1"/>
              <a:t>Tegeta</a:t>
            </a:r>
            <a:r>
              <a:rPr lang="en-GB" sz="2900" dirty="0"/>
              <a:t> Exploration and Resources acquired Optimum and Koornfontein mines </a:t>
            </a:r>
            <a:r>
              <a:rPr lang="en-GB" sz="2900" dirty="0" smtClean="0"/>
              <a:t>in </a:t>
            </a:r>
            <a:r>
              <a:rPr lang="en-GB" sz="2900" dirty="0"/>
              <a:t>2015/2016 financial year. Optimum and Koornfontein were managed </a:t>
            </a:r>
            <a:r>
              <a:rPr lang="en-GB" sz="2900" dirty="0" smtClean="0"/>
              <a:t>by </a:t>
            </a:r>
            <a:r>
              <a:rPr lang="en-ZA" sz="2900" dirty="0">
                <a:solidFill>
                  <a:prstClr val="black"/>
                </a:solidFill>
              </a:rPr>
              <a:t>Ravindra</a:t>
            </a:r>
            <a:r>
              <a:rPr lang="en-GB" sz="2900" dirty="0" smtClean="0"/>
              <a:t> Nath </a:t>
            </a:r>
            <a:r>
              <a:rPr lang="en-GB" sz="2900" dirty="0"/>
              <a:t>and Govender. </a:t>
            </a:r>
            <a:endParaRPr lang="en-ZA" sz="2900" dirty="0"/>
          </a:p>
          <a:p>
            <a:pPr lvl="0"/>
            <a:r>
              <a:rPr lang="en-GB" sz="2900" dirty="0"/>
              <a:t>With the sale of Optimum and Koornfontein mines, </a:t>
            </a:r>
            <a:r>
              <a:rPr lang="en-GB" sz="2900" dirty="0" err="1"/>
              <a:t>Tegeta</a:t>
            </a:r>
            <a:r>
              <a:rPr lang="en-GB" sz="2900" dirty="0"/>
              <a:t> Exploration and Resources took control of the mines’ rehabilitation trusts with a combined worth of R1.8 billion. </a:t>
            </a:r>
            <a:endParaRPr lang="en-ZA" sz="2900" dirty="0"/>
          </a:p>
          <a:p>
            <a:pPr lvl="0"/>
            <a:r>
              <a:rPr lang="en-GB" sz="2900" dirty="0"/>
              <a:t>Govender and Nath allegedly started their pillage of the fund to help the Gupta businesses to stay afloat. </a:t>
            </a:r>
            <a:endParaRPr lang="en-ZA" sz="2900" dirty="0"/>
          </a:p>
          <a:p>
            <a:pPr lvl="0"/>
            <a:r>
              <a:rPr lang="en-GB" sz="2900" dirty="0" err="1"/>
              <a:t>Ragavan</a:t>
            </a:r>
            <a:r>
              <a:rPr lang="en-GB" sz="2900" dirty="0"/>
              <a:t> and Govender instructed that R7.5 million be transferred from Optimum mine’s off-limits rehabilitation trust account to the mine’s operational account. </a:t>
            </a:r>
            <a:endParaRPr lang="en-ZA" sz="2900" dirty="0"/>
          </a:p>
          <a:p>
            <a:pPr lvl="0"/>
            <a:r>
              <a:rPr lang="en-GB" sz="2900" dirty="0"/>
              <a:t>Into the same account, R9.5 million flowed from </a:t>
            </a:r>
            <a:r>
              <a:rPr lang="en-GB" sz="2900" dirty="0" err="1"/>
              <a:t>Tegeta</a:t>
            </a:r>
            <a:r>
              <a:rPr lang="en-GB" sz="2900" dirty="0"/>
              <a:t> Exploration.</a:t>
            </a:r>
            <a:endParaRPr lang="en-ZA" sz="2900" dirty="0"/>
          </a:p>
          <a:p>
            <a:pPr lvl="0"/>
            <a:r>
              <a:rPr lang="en-GB" sz="2900" dirty="0"/>
              <a:t>Optimum then paid R26.4 million to </a:t>
            </a:r>
            <a:r>
              <a:rPr lang="en-GB" sz="2900" dirty="0" err="1"/>
              <a:t>Klipbank</a:t>
            </a:r>
            <a:r>
              <a:rPr lang="en-GB" sz="2900" dirty="0"/>
              <a:t> Mining for underground mining services. Services the NPA say had nothing to do with rehabilitation of Optimum’s mining area. </a:t>
            </a:r>
            <a:endParaRPr lang="en-ZA" sz="2900" dirty="0"/>
          </a:p>
          <a:p>
            <a:pPr lvl="0"/>
            <a:endParaRPr lang="en-US" sz="2000" i="1"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11</a:t>
            </a:fld>
            <a:endParaRPr lang="en-US"/>
          </a:p>
        </p:txBody>
      </p:sp>
    </p:spTree>
    <p:extLst>
      <p:ext uri="{BB962C8B-B14F-4D97-AF65-F5344CB8AC3E}">
        <p14:creationId xmlns:p14="http://schemas.microsoft.com/office/powerpoint/2010/main" xmlns="" val="3427533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mn-lt"/>
              </a:rPr>
              <a:t>MRF Cont’d </a:t>
            </a:r>
            <a:endParaRPr lang="en-US" sz="4000" b="1" dirty="0">
              <a:latin typeface="+mn-lt"/>
            </a:endParaRPr>
          </a:p>
        </p:txBody>
      </p:sp>
      <p:sp>
        <p:nvSpPr>
          <p:cNvPr id="3" name="Content Placeholder 2"/>
          <p:cNvSpPr>
            <a:spLocks noGrp="1"/>
          </p:cNvSpPr>
          <p:nvPr>
            <p:ph idx="1"/>
          </p:nvPr>
        </p:nvSpPr>
        <p:spPr>
          <a:xfrm>
            <a:off x="681038" y="1323703"/>
            <a:ext cx="8543925" cy="5397774"/>
          </a:xfrm>
        </p:spPr>
        <p:txBody>
          <a:bodyPr>
            <a:normAutofit fontScale="25000" lnSpcReduction="20000"/>
          </a:bodyPr>
          <a:lstStyle/>
          <a:p>
            <a:pPr lvl="0" algn="just">
              <a:buFont typeface="Wingdings" panose="05000000000000000000" pitchFamily="2" charset="2"/>
              <a:buChar char="ü"/>
            </a:pPr>
            <a:endParaRPr lang="en-US" dirty="0" smtClean="0"/>
          </a:p>
          <a:p>
            <a:pPr lvl="0" algn="just"/>
            <a:r>
              <a:rPr lang="en-ZA" sz="6200" dirty="0" err="1"/>
              <a:t>Koornfontein</a:t>
            </a:r>
            <a:r>
              <a:rPr lang="en-ZA" sz="6200" dirty="0"/>
              <a:t> Mine: Tegeta, as the new owner of </a:t>
            </a:r>
            <a:r>
              <a:rPr lang="en-ZA" sz="6200" dirty="0" err="1"/>
              <a:t>Koornfontein</a:t>
            </a:r>
            <a:r>
              <a:rPr lang="en-ZA" sz="6200" dirty="0"/>
              <a:t> Mine, informed the DMR that all four major banks were in the process of closing their accounts and for that reason the trust funds had to be moved. The Department agreed, as long as legislation was adhered to.</a:t>
            </a:r>
          </a:p>
          <a:p>
            <a:pPr lvl="0" algn="just"/>
            <a:r>
              <a:rPr lang="en-ZA" sz="6200" dirty="0"/>
              <a:t>Then, R280 million in rehabilitation trust funds was moved to the Bank of Baroda, into an account held by the </a:t>
            </a:r>
            <a:r>
              <a:rPr lang="en-ZA" sz="6200" dirty="0" err="1"/>
              <a:t>Koornfontein</a:t>
            </a:r>
            <a:r>
              <a:rPr lang="en-ZA" sz="6200" dirty="0"/>
              <a:t> Rehabilitation Trust.</a:t>
            </a:r>
          </a:p>
          <a:p>
            <a:pPr lvl="0" algn="just"/>
            <a:r>
              <a:rPr lang="en-ZA" sz="6200" dirty="0"/>
              <a:t>On 4 May 2016, Tegeta sent a letter to the Department, signed </a:t>
            </a:r>
            <a:r>
              <a:rPr lang="en-ZA" sz="6200" dirty="0" smtClean="0"/>
              <a:t>by </a:t>
            </a:r>
            <a:r>
              <a:rPr lang="en-ZA" sz="6200" dirty="0" err="1" smtClean="0"/>
              <a:t>Nath</a:t>
            </a:r>
            <a:r>
              <a:rPr lang="en-ZA" sz="6200" dirty="0" smtClean="0"/>
              <a:t>, </a:t>
            </a:r>
            <a:r>
              <a:rPr lang="en-ZA" sz="6200" dirty="0"/>
              <a:t>requesting approval to use </a:t>
            </a:r>
            <a:r>
              <a:rPr lang="en-ZA" sz="6200" dirty="0" err="1"/>
              <a:t>Koornfontein’s</a:t>
            </a:r>
            <a:r>
              <a:rPr lang="en-ZA" sz="6200" dirty="0"/>
              <a:t> rehabilitation trust funds for mining rehabilitation.</a:t>
            </a:r>
          </a:p>
          <a:p>
            <a:pPr lvl="0" algn="just"/>
            <a:r>
              <a:rPr lang="en-ZA" sz="6200" dirty="0"/>
              <a:t>Mr. Joel </a:t>
            </a:r>
            <a:r>
              <a:rPr lang="en-ZA" sz="6200" dirty="0" err="1"/>
              <a:t>Raphela</a:t>
            </a:r>
            <a:r>
              <a:rPr lang="en-ZA" sz="6200" dirty="0"/>
              <a:t>, gave signed approval and attached a list of conditions. A similar letter, also signed by </a:t>
            </a:r>
            <a:r>
              <a:rPr lang="en-ZA" sz="6200" dirty="0" err="1"/>
              <a:t>Raphela</a:t>
            </a:r>
            <a:r>
              <a:rPr lang="en-ZA" sz="6200" dirty="0"/>
              <a:t>, was handed to the Bank of Baroda where the funds were held. But, the NPA argues, the letter only stated that the Department “grants approval in principle to access the funds held in the account of </a:t>
            </a:r>
            <a:r>
              <a:rPr lang="en-ZA" sz="6200" dirty="0" err="1"/>
              <a:t>Koornfontein</a:t>
            </a:r>
            <a:r>
              <a:rPr lang="en-ZA" sz="6200" dirty="0"/>
              <a:t> Rehabilitation Trust”. None of the conditions spelt out to Tegeta were communicated to the Bank of Baroda. </a:t>
            </a:r>
          </a:p>
          <a:p>
            <a:pPr lvl="0" algn="just"/>
            <a:r>
              <a:rPr lang="en-ZA" sz="6200" dirty="0"/>
              <a:t>A month after this exchange of letters, Govender wrote to the Bank of Baroda, saying they wish to register a loan facility of R150 million against the R250 million deposit in the trust account. The letter stated: “Mrs </a:t>
            </a:r>
            <a:r>
              <a:rPr lang="en-ZA" sz="6200" dirty="0" err="1"/>
              <a:t>Ronica</a:t>
            </a:r>
            <a:r>
              <a:rPr lang="en-ZA" sz="6200" dirty="0"/>
              <a:t> Ragavan in her capacity as the director of the Company is hereby authorised to do the needful to give effect to this resolution”. The NPA argues that Ragavan was not a trustee of the trust fund and had, in fact, no authorisation over the trust funds. The funds were again not used for rehabilitation of the </a:t>
            </a:r>
            <a:r>
              <a:rPr lang="en-ZA" sz="6200" dirty="0" err="1"/>
              <a:t>Koornfontein</a:t>
            </a:r>
            <a:r>
              <a:rPr lang="en-ZA" sz="6200" dirty="0"/>
              <a:t> Mine area. </a:t>
            </a:r>
          </a:p>
          <a:p>
            <a:pPr lvl="0" algn="just"/>
            <a:r>
              <a:rPr lang="en-ZA" sz="6200" dirty="0"/>
              <a:t>R100 million in trust funds moved between at least three different bank accounts held at the Bank of Baroda before it was moved to </a:t>
            </a:r>
            <a:r>
              <a:rPr lang="en-ZA" sz="6200" dirty="0" err="1"/>
              <a:t>Tegeta’s</a:t>
            </a:r>
            <a:r>
              <a:rPr lang="en-ZA" sz="6200" dirty="0"/>
              <a:t> account held at the State Bank of India. From here, four payments totalling R97.8 million were made to </a:t>
            </a:r>
            <a:r>
              <a:rPr lang="en-ZA" sz="6200" dirty="0" err="1"/>
              <a:t>Klipbank</a:t>
            </a:r>
            <a:r>
              <a:rPr lang="en-ZA" sz="6200" dirty="0"/>
              <a:t> Mining, </a:t>
            </a:r>
            <a:r>
              <a:rPr lang="en-ZA" sz="6200" dirty="0" err="1"/>
              <a:t>Coalcor</a:t>
            </a:r>
            <a:r>
              <a:rPr lang="en-ZA" sz="6200" dirty="0"/>
              <a:t> Mining and another back to an account held at Bank of Baroda, ultimately into an account held by Tegeta. The original rehabilitation trust fund money in Tegeta was also disbursed to three service providers. </a:t>
            </a:r>
          </a:p>
          <a:p>
            <a:pPr lvl="0" algn="just"/>
            <a:r>
              <a:rPr lang="en-ZA" sz="6200" dirty="0"/>
              <a:t>None of the above was related to the rehabilitation of </a:t>
            </a:r>
            <a:r>
              <a:rPr lang="en-ZA" sz="6200" dirty="0" err="1"/>
              <a:t>Koornfontein</a:t>
            </a:r>
            <a:r>
              <a:rPr lang="en-ZA" sz="6200" dirty="0"/>
              <a:t>, but looked a lot like money laundering, the NPA argued </a:t>
            </a:r>
            <a:endParaRPr lang="en-US" sz="6200" dirty="0"/>
          </a:p>
          <a:p>
            <a:pPr algn="just"/>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12</a:t>
            </a:fld>
            <a:endParaRPr lang="en-US"/>
          </a:p>
        </p:txBody>
      </p:sp>
    </p:spTree>
    <p:extLst>
      <p:ext uri="{BB962C8B-B14F-4D97-AF65-F5344CB8AC3E}">
        <p14:creationId xmlns:p14="http://schemas.microsoft.com/office/powerpoint/2010/main" xmlns="" val="182502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mn-lt"/>
              </a:rPr>
              <a:t>MRF Cont’d</a:t>
            </a:r>
            <a:endParaRPr lang="en-US" sz="4000" b="1" dirty="0">
              <a:latin typeface="+mn-lt"/>
            </a:endParaRPr>
          </a:p>
        </p:txBody>
      </p:sp>
      <p:sp>
        <p:nvSpPr>
          <p:cNvPr id="3" name="Content Placeholder 2"/>
          <p:cNvSpPr>
            <a:spLocks noGrp="1"/>
          </p:cNvSpPr>
          <p:nvPr>
            <p:ph idx="1"/>
          </p:nvPr>
        </p:nvSpPr>
        <p:spPr/>
        <p:txBody>
          <a:bodyPr>
            <a:noAutofit/>
          </a:bodyPr>
          <a:lstStyle/>
          <a:p>
            <a:pPr algn="just">
              <a:spcAft>
                <a:spcPts val="0"/>
              </a:spcAft>
            </a:pPr>
            <a:r>
              <a:rPr lang="en-GB" sz="1600" spc="30" dirty="0">
                <a:solidFill>
                  <a:srgbClr val="000000"/>
                </a:solidFill>
                <a:latin typeface="Arial" panose="020B0604020202020204" pitchFamily="34" charset="0"/>
                <a:ea typeface="Times New Roman" panose="02020603050405020304" pitchFamily="18" charset="0"/>
              </a:rPr>
              <a:t>The above issues were also reported in the media in 2016, wherein Gupta-owned Optimum Coal Mine was brought under the spotlight for allegedly transferring around R1.5 billion from its environmental rehabilitation trust fund which was a breach of the Income Tax Act, NEMA and the financial provisioning regulations governing the Mining Rehabilitation Funds. In this regard, there were allegations of political interference, specifically because the then-Minister of the DMR, Mr. </a:t>
            </a:r>
            <a:r>
              <a:rPr lang="en-GB" sz="1600" spc="30" dirty="0" err="1">
                <a:solidFill>
                  <a:srgbClr val="000000"/>
                </a:solidFill>
                <a:latin typeface="Arial" panose="020B0604020202020204" pitchFamily="34" charset="0"/>
                <a:ea typeface="Times New Roman" panose="02020603050405020304" pitchFamily="18" charset="0"/>
              </a:rPr>
              <a:t>Mosebenzi</a:t>
            </a:r>
            <a:r>
              <a:rPr lang="en-GB" sz="1600" spc="30" dirty="0">
                <a:solidFill>
                  <a:srgbClr val="000000"/>
                </a:solidFill>
                <a:latin typeface="Arial" panose="020B0604020202020204" pitchFamily="34" charset="0"/>
                <a:ea typeface="Times New Roman" panose="02020603050405020304" pitchFamily="18" charset="0"/>
              </a:rPr>
              <a:t> </a:t>
            </a:r>
            <a:r>
              <a:rPr lang="en-GB" sz="1600" spc="30" dirty="0" err="1">
                <a:solidFill>
                  <a:srgbClr val="000000"/>
                </a:solidFill>
                <a:latin typeface="Arial" panose="020B0604020202020204" pitchFamily="34" charset="0"/>
                <a:ea typeface="Times New Roman" panose="02020603050405020304" pitchFamily="18" charset="0"/>
              </a:rPr>
              <a:t>Zwane</a:t>
            </a:r>
            <a:r>
              <a:rPr lang="en-GB" sz="1600" spc="30" dirty="0">
                <a:solidFill>
                  <a:srgbClr val="000000"/>
                </a:solidFill>
                <a:latin typeface="Arial" panose="020B0604020202020204" pitchFamily="34" charset="0"/>
                <a:ea typeface="Times New Roman" panose="02020603050405020304" pitchFamily="18" charset="0"/>
              </a:rPr>
              <a:t>, had  accompanied </a:t>
            </a:r>
            <a:r>
              <a:rPr lang="en-GB" sz="1600" spc="30" dirty="0" err="1">
                <a:solidFill>
                  <a:srgbClr val="000000"/>
                </a:solidFill>
                <a:latin typeface="Arial" panose="020B0604020202020204" pitchFamily="34" charset="0"/>
                <a:ea typeface="Times New Roman" panose="02020603050405020304" pitchFamily="18" charset="0"/>
              </a:rPr>
              <a:t>Tegeta</a:t>
            </a:r>
            <a:r>
              <a:rPr lang="en-GB" sz="1600" spc="30" dirty="0">
                <a:solidFill>
                  <a:srgbClr val="000000"/>
                </a:solidFill>
                <a:latin typeface="Arial" panose="020B0604020202020204" pitchFamily="34" charset="0"/>
                <a:ea typeface="Times New Roman" panose="02020603050405020304" pitchFamily="18" charset="0"/>
              </a:rPr>
              <a:t> to Switzerland, allegedly to negotiate the deal with then-owners of Glencore – a claim that the Minister denied</a:t>
            </a:r>
            <a:r>
              <a:rPr lang="en-ZA" sz="1600" dirty="0"/>
              <a:t> </a:t>
            </a:r>
            <a:r>
              <a:rPr lang="en-US" sz="1100" dirty="0" smtClean="0">
                <a:latin typeface="Arial" panose="020B0604020202020204" pitchFamily="34" charset="0"/>
                <a:cs typeface="Times New Roman" panose="02020603050405020304" pitchFamily="18" charset="0"/>
              </a:rPr>
              <a:t>. </a:t>
            </a:r>
          </a:p>
          <a:p>
            <a:pPr algn="just">
              <a:spcAft>
                <a:spcPts val="0"/>
              </a:spcAft>
            </a:pPr>
            <a:r>
              <a:rPr lang="en-US" sz="1100" dirty="0" smtClean="0">
                <a:latin typeface="Arial" panose="020B0604020202020204" pitchFamily="34" charset="0"/>
                <a:ea typeface="Calibri" panose="020F0502020204030204" pitchFamily="34" charset="0"/>
                <a:cs typeface="Times New Roman" panose="02020603050405020304" pitchFamily="18" charset="0"/>
              </a:rPr>
              <a:t> </a:t>
            </a:r>
            <a:r>
              <a:rPr lang="en-GB" sz="1600" spc="30" dirty="0">
                <a:solidFill>
                  <a:srgbClr val="000000"/>
                </a:solidFill>
                <a:latin typeface="Arial" panose="020B0604020202020204" pitchFamily="34" charset="0"/>
                <a:ea typeface="Times New Roman" panose="02020603050405020304" pitchFamily="18" charset="0"/>
              </a:rPr>
              <a:t>At the time, the DMR issued a statement in which it stated that neither permission nor approval was sought by the holder for the withdrawal of the funds, and as such, the DMR had not granted approval for a withdrawal of the financial provision. Moreover, the DMR stated that it had advised that in the event of the transfer of funds, the holder was to ensure that the funds so transferred are transferred to a financial institution registered with the South African Reserve Bank. The DMR also emphasised that the funds should remain in the trust, as rehabilitation funds cannot be used for any other </a:t>
            </a:r>
            <a:r>
              <a:rPr lang="en-GB" sz="1600" spc="30" dirty="0" smtClean="0">
                <a:solidFill>
                  <a:srgbClr val="000000"/>
                </a:solidFill>
                <a:latin typeface="Arial" panose="020B0604020202020204" pitchFamily="34" charset="0"/>
                <a:ea typeface="Times New Roman" panose="02020603050405020304" pitchFamily="18" charset="0"/>
              </a:rPr>
              <a:t>purpose</a:t>
            </a:r>
            <a:r>
              <a:rPr lang="en-ZA" sz="1600" dirty="0" smtClean="0"/>
              <a:t>. </a:t>
            </a:r>
            <a:endParaRPr lang="en-ZA" sz="1600" dirty="0">
              <a:latin typeface="Arial" panose="020B0604020202020204" pitchFamily="34" charset="0"/>
              <a:ea typeface="Calibri" panose="020F0502020204030204" pitchFamily="34" charset="0"/>
              <a:cs typeface="Times New Roman" panose="02020603050405020304" pitchFamily="18" charset="0"/>
            </a:endParaRPr>
          </a:p>
          <a:p>
            <a:pPr algn="just">
              <a:spcAft>
                <a:spcPts val="0"/>
              </a:spcAft>
            </a:pPr>
            <a:endParaRPr lang="en-ZA" sz="1200" dirty="0">
              <a:latin typeface="Arial" panose="020B0604020202020204" pitchFamily="34" charset="0"/>
              <a:ea typeface="Calibri" panose="020F0502020204030204" pitchFamily="34" charset="0"/>
              <a:cs typeface="Times New Roman" panose="02020603050405020304" pitchFamily="18" charset="0"/>
            </a:endParaRPr>
          </a:p>
          <a:p>
            <a:pPr algn="just"/>
            <a:endParaRPr lang="en-US" sz="1600"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13</a:t>
            </a:fld>
            <a:endParaRPr lang="en-US"/>
          </a:p>
        </p:txBody>
      </p:sp>
    </p:spTree>
    <p:extLst>
      <p:ext uri="{BB962C8B-B14F-4D97-AF65-F5344CB8AC3E}">
        <p14:creationId xmlns:p14="http://schemas.microsoft.com/office/powerpoint/2010/main" xmlns="" val="3394144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mn-lt"/>
              </a:rPr>
              <a:t>What did Parliament Do? </a:t>
            </a:r>
            <a:endParaRPr lang="en-US" sz="4000" b="1" dirty="0">
              <a:latin typeface="+mn-lt"/>
            </a:endParaRPr>
          </a:p>
        </p:txBody>
      </p:sp>
      <p:sp>
        <p:nvSpPr>
          <p:cNvPr id="3" name="Content Placeholder 2"/>
          <p:cNvSpPr>
            <a:spLocks noGrp="1"/>
          </p:cNvSpPr>
          <p:nvPr>
            <p:ph idx="1"/>
          </p:nvPr>
        </p:nvSpPr>
        <p:spPr/>
        <p:txBody>
          <a:bodyPr>
            <a:normAutofit fontScale="47500" lnSpcReduction="20000"/>
          </a:bodyPr>
          <a:lstStyle/>
          <a:p>
            <a:pPr algn="just"/>
            <a:r>
              <a:rPr lang="en-US" sz="4800" dirty="0" smtClean="0"/>
              <a:t>Questions in Committee Meetings, and Members (House) Questions to the Minister/Department. </a:t>
            </a:r>
            <a:endParaRPr lang="en-ZA" sz="4800" dirty="0" smtClean="0"/>
          </a:p>
          <a:p>
            <a:pPr algn="just"/>
            <a:r>
              <a:rPr lang="en-ZA" sz="4800" dirty="0" smtClean="0"/>
              <a:t>“Information</a:t>
            </a:r>
            <a:r>
              <a:rPr lang="en-ZA" sz="4800" dirty="0"/>
              <a:t>, already in the public domain, around the utilisation of rehabilitation funds of around R1.3 billion that was approved by the DMR to be transferred from Standard Bank to the Bank of Baroda (a state-owned Indian bank with a small presence in South Africa) for the rehabilitation of the controversial Optimum Coal Mine whilst it will only be mined out in about 2030”.  He asked, “How can we complain about insufficient funds and yet approve such transfers?”  </a:t>
            </a:r>
            <a:r>
              <a:rPr lang="en-ZA" sz="4800" b="1" i="1" dirty="0"/>
              <a:t>In his response to the Chairperson, the erstwhile Acting Director General (DG) of the DMR, Mr. David </a:t>
            </a:r>
            <a:r>
              <a:rPr lang="en-ZA" sz="4800" b="1" i="1" dirty="0" err="1"/>
              <a:t>Msiza</a:t>
            </a:r>
            <a:r>
              <a:rPr lang="en-ZA" sz="4800" b="1" i="1" dirty="0"/>
              <a:t> stated that, “the matter was responded to in the media and that the DMR did not issue approval for such a transfer and that in terms of the law the DMR understands clearly the purpose of such funds</a:t>
            </a:r>
            <a:r>
              <a:rPr lang="en-ZA" sz="4800" b="1" i="1" dirty="0" smtClean="0"/>
              <a:t>”.</a:t>
            </a:r>
          </a:p>
          <a:p>
            <a:pPr algn="just"/>
            <a:endParaRPr lang="en-ZA" sz="4800" b="1" i="1" dirty="0" smtClean="0"/>
          </a:p>
          <a:p>
            <a:pPr algn="just"/>
            <a:endParaRPr lang="en-US" b="1" i="1"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14</a:t>
            </a:fld>
            <a:endParaRPr lang="en-US"/>
          </a:p>
        </p:txBody>
      </p:sp>
    </p:spTree>
    <p:extLst>
      <p:ext uri="{BB962C8B-B14F-4D97-AF65-F5344CB8AC3E}">
        <p14:creationId xmlns:p14="http://schemas.microsoft.com/office/powerpoint/2010/main" xmlns="" val="4154397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mn-lt"/>
              </a:rPr>
              <a:t>What did Parliament do cont’d </a:t>
            </a:r>
            <a:endParaRPr lang="en-US" sz="4000" b="1" dirty="0">
              <a:latin typeface="+mn-lt"/>
            </a:endParaRPr>
          </a:p>
        </p:txBody>
      </p:sp>
      <p:sp>
        <p:nvSpPr>
          <p:cNvPr id="3" name="Content Placeholder 2"/>
          <p:cNvSpPr>
            <a:spLocks noGrp="1"/>
          </p:cNvSpPr>
          <p:nvPr>
            <p:ph idx="1"/>
          </p:nvPr>
        </p:nvSpPr>
        <p:spPr>
          <a:xfrm>
            <a:off x="681038" y="1306286"/>
            <a:ext cx="8543925" cy="5551714"/>
          </a:xfrm>
        </p:spPr>
        <p:txBody>
          <a:bodyPr>
            <a:noAutofit/>
          </a:bodyPr>
          <a:lstStyle/>
          <a:p>
            <a:pPr marL="0" indent="0" algn="ctr">
              <a:buNone/>
            </a:pPr>
            <a:r>
              <a:rPr lang="en-ZA" sz="1400" cap="all" dirty="0"/>
              <a:t>On the same issue, on 08 June 2017, a series of questions were posed to the then-Minister of Mineral Resources, Mr. Zwane, by a Member of Parliament. The questions were: </a:t>
            </a:r>
            <a:endParaRPr lang="en-ZA" sz="1400" b="1" i="1" cap="all" dirty="0"/>
          </a:p>
          <a:p>
            <a:pPr algn="just"/>
            <a:r>
              <a:rPr lang="en-ZA" sz="1400" b="1" i="1" dirty="0"/>
              <a:t>1</a:t>
            </a:r>
            <a:r>
              <a:rPr lang="en-ZA" sz="1400" b="1" i="1" dirty="0" smtClean="0"/>
              <a:t>) (</a:t>
            </a:r>
            <a:r>
              <a:rPr lang="en-ZA" sz="1400" b="1" i="1" dirty="0"/>
              <a:t>a) What is the total amount of money set aside for the rehabilitation of the Optimum Colliery as at the latest date for which information is available; </a:t>
            </a:r>
            <a:r>
              <a:rPr lang="en-ZA" sz="1400" b="1" i="1" dirty="0" smtClean="0"/>
              <a:t> (</a:t>
            </a:r>
            <a:r>
              <a:rPr lang="en-ZA" sz="1400" b="1" i="1" dirty="0"/>
              <a:t>b) in which form(s) have the monies been set aside and </a:t>
            </a:r>
            <a:r>
              <a:rPr lang="en-ZA" sz="1400" b="1" i="1" dirty="0" smtClean="0"/>
              <a:t>(</a:t>
            </a:r>
            <a:r>
              <a:rPr lang="en-ZA" sz="1400" b="1" i="1" dirty="0"/>
              <a:t>c) where are the monies kept; </a:t>
            </a:r>
          </a:p>
          <a:p>
            <a:pPr algn="just"/>
            <a:r>
              <a:rPr lang="en-ZA" sz="1400" b="1" i="1" dirty="0" smtClean="0"/>
              <a:t>2) Whether </a:t>
            </a:r>
            <a:r>
              <a:rPr lang="en-ZA" sz="1400" b="1" i="1" dirty="0"/>
              <a:t>the specified amount has changed since 1 April 2016 to date; if so, what are the relevant details?”  </a:t>
            </a:r>
          </a:p>
          <a:p>
            <a:pPr marL="0" indent="0" algn="just">
              <a:buNone/>
            </a:pPr>
            <a:r>
              <a:rPr lang="en-ZA" sz="1400" b="1" i="1" dirty="0" smtClean="0"/>
              <a:t>The </a:t>
            </a:r>
            <a:r>
              <a:rPr lang="en-ZA" sz="1400" b="1" i="1" dirty="0"/>
              <a:t>Minister’s response was that</a:t>
            </a:r>
            <a:r>
              <a:rPr lang="en-ZA" sz="1400" b="1" i="1" dirty="0" smtClean="0"/>
              <a:t>:</a:t>
            </a:r>
            <a:endParaRPr lang="en-ZA" sz="1400" b="1" i="1" dirty="0"/>
          </a:p>
          <a:p>
            <a:pPr algn="just"/>
            <a:r>
              <a:rPr lang="en-ZA" sz="1400" b="1" i="1" dirty="0"/>
              <a:t>1</a:t>
            </a:r>
            <a:r>
              <a:rPr lang="en-ZA" sz="1400" b="1" i="1" dirty="0" smtClean="0"/>
              <a:t>) (</a:t>
            </a:r>
            <a:r>
              <a:rPr lang="en-ZA" sz="1400" b="1" i="1" dirty="0"/>
              <a:t>a) According to the company records there is an amount of R1 523 405 982,36 (Approximately R1.5 billion</a:t>
            </a:r>
            <a:r>
              <a:rPr lang="en-ZA" sz="1400" b="1" i="1" dirty="0" smtClean="0"/>
              <a:t>)., (</a:t>
            </a:r>
            <a:r>
              <a:rPr lang="en-ZA" sz="1400" b="1" i="1" dirty="0"/>
              <a:t>b) Trust Fund, </a:t>
            </a:r>
            <a:r>
              <a:rPr lang="en-ZA" sz="1400" b="1" i="1" dirty="0" smtClean="0"/>
              <a:t>(</a:t>
            </a:r>
            <a:r>
              <a:rPr lang="en-ZA" sz="1400" b="1" i="1" dirty="0"/>
              <a:t>c) Bank of Baroda, </a:t>
            </a:r>
          </a:p>
          <a:p>
            <a:pPr algn="just"/>
            <a:r>
              <a:rPr lang="en-ZA" sz="1400" b="1" i="1" dirty="0"/>
              <a:t>(2) According to the company records the amount has not changed, however the amount may likely  change due to interest accrued on maturity date”. </a:t>
            </a:r>
          </a:p>
          <a:p>
            <a:pPr marL="0" indent="0" algn="just">
              <a:buNone/>
            </a:pPr>
            <a:r>
              <a:rPr lang="en-ZA" sz="1400" b="1" i="1" dirty="0"/>
              <a:t>On 25 August 2017, more questions were asked to the Minister of the </a:t>
            </a:r>
            <a:r>
              <a:rPr lang="en-ZA" sz="1400" b="1" i="1" dirty="0" smtClean="0"/>
              <a:t>DMR </a:t>
            </a:r>
            <a:r>
              <a:rPr lang="en-ZA" sz="1400" b="1" i="1" dirty="0"/>
              <a:t>on: </a:t>
            </a:r>
          </a:p>
          <a:p>
            <a:pPr algn="just"/>
            <a:r>
              <a:rPr lang="en-ZA" sz="1400" b="1" i="1" dirty="0"/>
              <a:t>“…(3) whether his department has opened an investigation into the money that has allegedly disappeared from the rehabilitation funds for Optimum Colliery and </a:t>
            </a:r>
            <a:r>
              <a:rPr lang="en-ZA" sz="1400" b="1" i="1" dirty="0" err="1"/>
              <a:t>Koornfontein</a:t>
            </a:r>
            <a:r>
              <a:rPr lang="en-ZA" sz="1400" b="1" i="1" dirty="0"/>
              <a:t> Colliery in the process of the transfer of those collieries from Glencore to Tegeta Exploration and Resources; if not, why not; if so, (a) what was the outcome of the investigation and (b) what steps has his department taken in relation to the outcome of the investigation?”  </a:t>
            </a:r>
          </a:p>
          <a:p>
            <a:pPr algn="just"/>
            <a:r>
              <a:rPr lang="en-ZA" sz="1400" b="1" i="1" dirty="0"/>
              <a:t>The Minister responded that “(3) No investigation was instituted. The company has provided the Department with financial statements indicating the availability of funds for rehabilitation, which was moved from Standard Bank to the Bank of Baroda”.</a:t>
            </a:r>
          </a:p>
          <a:p>
            <a:pPr algn="just"/>
            <a:endParaRPr lang="en-US" sz="1400" b="1" i="1"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15</a:t>
            </a:fld>
            <a:endParaRPr lang="en-US"/>
          </a:p>
        </p:txBody>
      </p:sp>
    </p:spTree>
    <p:extLst>
      <p:ext uri="{BB962C8B-B14F-4D97-AF65-F5344CB8AC3E}">
        <p14:creationId xmlns:p14="http://schemas.microsoft.com/office/powerpoint/2010/main" xmlns="" val="2789055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mn-lt"/>
              </a:rPr>
              <a:t>What did Parliament do Cont’d</a:t>
            </a:r>
            <a:endParaRPr lang="en-US" sz="4000" b="1" dirty="0">
              <a:latin typeface="+mn-lt"/>
            </a:endParaRPr>
          </a:p>
        </p:txBody>
      </p:sp>
      <p:sp>
        <p:nvSpPr>
          <p:cNvPr id="3" name="Content Placeholder 2"/>
          <p:cNvSpPr>
            <a:spLocks noGrp="1"/>
          </p:cNvSpPr>
          <p:nvPr>
            <p:ph idx="1"/>
          </p:nvPr>
        </p:nvSpPr>
        <p:spPr>
          <a:xfrm>
            <a:off x="681038" y="1384663"/>
            <a:ext cx="8543925" cy="5085806"/>
          </a:xfrm>
        </p:spPr>
        <p:txBody>
          <a:bodyPr>
            <a:normAutofit fontScale="77500" lnSpcReduction="20000"/>
          </a:bodyPr>
          <a:lstStyle/>
          <a:p>
            <a:pPr algn="just"/>
            <a:r>
              <a:rPr lang="en-ZA" dirty="0"/>
              <a:t>The above responses of the Minister to Parliament, as well as media statements by the DMR on the issue of the Mining Rehabilitation Funds implies that the Department had done nothing untoward regarding the funds. However, the arrest by the NPA of the former DDG and others implies wrong doing in respect of the Department. </a:t>
            </a:r>
            <a:endParaRPr lang="en-ZA" dirty="0" smtClean="0"/>
          </a:p>
          <a:p>
            <a:pPr algn="just"/>
            <a:endParaRPr lang="en-ZA" dirty="0"/>
          </a:p>
          <a:p>
            <a:pPr algn="just"/>
            <a:r>
              <a:rPr lang="en-ZA" dirty="0" smtClean="0"/>
              <a:t>Also </a:t>
            </a:r>
            <a:r>
              <a:rPr lang="en-ZA" dirty="0"/>
              <a:t>contrary to the above responses, it is stated in the Judicial Commission of Inquiry Report that “Shortly after the change of control of OCM [Optimum Coal Mine] to Tegeta was announced, the Bank was asked by Ms Ragavan of Oakbay to transfer some R1.7 billion held in a Standard Bank account on behalf of a trust which held the Rehabilitation Fund for the Optimum mine to Oakbay. The Bank [Standard Bank] required the approval of the trustees of this trust to approve the transfer. New trustees were then forthwith appointed and these new trustees approved the transfer of the Mining Rehabilitation Fund to Oakbay. The Bank continued to resist the transfer on the ground that the permission of the Minister of Mineral Resources was required. The Minister duly gave his permission for the transfer. The Bank then terminated its provision of transactional services to OCM”</a:t>
            </a:r>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16</a:t>
            </a:fld>
            <a:endParaRPr lang="en-US"/>
          </a:p>
        </p:txBody>
      </p:sp>
    </p:spTree>
    <p:extLst>
      <p:ext uri="{BB962C8B-B14F-4D97-AF65-F5344CB8AC3E}">
        <p14:creationId xmlns:p14="http://schemas.microsoft.com/office/powerpoint/2010/main" xmlns="" val="1264004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mn-lt"/>
              </a:rPr>
              <a:t> Other Matters of Investigation</a:t>
            </a:r>
          </a:p>
        </p:txBody>
      </p:sp>
      <p:sp>
        <p:nvSpPr>
          <p:cNvPr id="3" name="Content Placeholder 2"/>
          <p:cNvSpPr>
            <a:spLocks noGrp="1"/>
          </p:cNvSpPr>
          <p:nvPr>
            <p:ph idx="1"/>
          </p:nvPr>
        </p:nvSpPr>
        <p:spPr/>
        <p:txBody>
          <a:bodyPr>
            <a:normAutofit/>
          </a:bodyPr>
          <a:lstStyle/>
          <a:p>
            <a:pPr algn="just"/>
            <a:r>
              <a:rPr lang="en-ZA" dirty="0"/>
              <a:t>Linked to the above, but much broader than the Mining Rehabilitation Funds, in 2018, the Department </a:t>
            </a:r>
            <a:r>
              <a:rPr lang="en-ZA" dirty="0" smtClean="0"/>
              <a:t>closed </a:t>
            </a:r>
            <a:r>
              <a:rPr lang="en-ZA" dirty="0"/>
              <a:t>the Mpumalanga and Limpopo regional offices to tackle the allegations of corruption and manage the licensing backlog. In addition, an investigative team to look into the allegations and report to the Ministers office was appointed. The findings of this investigative report has never been made available to the public or Parliament. The suspects were under investigation related to gross levels of corruption and abuse of power in the offices.</a:t>
            </a:r>
            <a:endParaRPr lang="en-US" dirty="0" smtClean="0"/>
          </a:p>
        </p:txBody>
      </p:sp>
      <p:sp>
        <p:nvSpPr>
          <p:cNvPr id="4" name="Slide Number Placeholder 3"/>
          <p:cNvSpPr>
            <a:spLocks noGrp="1"/>
          </p:cNvSpPr>
          <p:nvPr>
            <p:ph type="sldNum" sz="quarter" idx="12"/>
          </p:nvPr>
        </p:nvSpPr>
        <p:spPr/>
        <p:txBody>
          <a:bodyPr/>
          <a:lstStyle/>
          <a:p>
            <a:fld id="{D1B91D83-34EB-A744-81D0-D8E8519C4AE3}" type="slidenum">
              <a:rPr lang="en-US" smtClean="0"/>
              <a:pPr/>
              <a:t>17</a:t>
            </a:fld>
            <a:endParaRPr lang="en-US"/>
          </a:p>
        </p:txBody>
      </p:sp>
    </p:spTree>
    <p:extLst>
      <p:ext uri="{BB962C8B-B14F-4D97-AF65-F5344CB8AC3E}">
        <p14:creationId xmlns:p14="http://schemas.microsoft.com/office/powerpoint/2010/main" xmlns="" val="1624199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4000" b="1" dirty="0" smtClean="0">
                <a:latin typeface="+mn-lt"/>
              </a:rPr>
              <a:t>Recommendation  </a:t>
            </a:r>
            <a:endParaRPr lang="en-US" sz="4000" b="1" dirty="0">
              <a:latin typeface="+mn-lt"/>
            </a:endParaRPr>
          </a:p>
        </p:txBody>
      </p:sp>
      <p:sp>
        <p:nvSpPr>
          <p:cNvPr id="3" name="Content Placeholder 2"/>
          <p:cNvSpPr>
            <a:spLocks noGrp="1"/>
          </p:cNvSpPr>
          <p:nvPr>
            <p:ph idx="1"/>
          </p:nvPr>
        </p:nvSpPr>
        <p:spPr>
          <a:xfrm>
            <a:off x="681038" y="1825625"/>
            <a:ext cx="8543925" cy="4810306"/>
          </a:xfrm>
        </p:spPr>
        <p:txBody>
          <a:bodyPr>
            <a:normAutofit fontScale="70000" lnSpcReduction="20000"/>
          </a:bodyPr>
          <a:lstStyle/>
          <a:p>
            <a:pPr marL="0" indent="0" algn="just">
              <a:buNone/>
            </a:pPr>
            <a:r>
              <a:rPr lang="en-ZA" dirty="0"/>
              <a:t>As stated above, allegation of the misuse of the Mining Rehabilitation Funds started in 2015/16 during the sale of the Optimum Coal Mine. At the time concerns were raised in the media and in Parliament, through questions to the Minister and questions to the Department’s senior officials during Committee meetings. However, the Department reported to have had everything under control – as such, there was nothing untoward regarding the funds, they were safety in the bank. With the revival of this issue by the NPA, six years on, the opposite seems to be true. Therefore, it is recommended that the Committee </a:t>
            </a:r>
            <a:r>
              <a:rPr lang="en-ZA" dirty="0" smtClean="0"/>
              <a:t>should:</a:t>
            </a:r>
          </a:p>
          <a:p>
            <a:pPr algn="just"/>
            <a:r>
              <a:rPr lang="en-ZA" b="1" dirty="0" smtClean="0"/>
              <a:t>Request </a:t>
            </a:r>
            <a:r>
              <a:rPr lang="en-ZA" b="1" dirty="0"/>
              <a:t>the Department of Mineral Resources and Energy to come and account to Parliament on this issue of the Mining Rehabilitation Funds, as it particularly relates to the Optimum and </a:t>
            </a:r>
            <a:r>
              <a:rPr lang="en-ZA" b="1" dirty="0" err="1"/>
              <a:t>Koornfontein</a:t>
            </a:r>
            <a:r>
              <a:rPr lang="en-ZA" b="1" dirty="0"/>
              <a:t> Mines. This, in addition, to the request the Committee has made that the Department brief it on the status of the Mining Rehabilitation </a:t>
            </a:r>
            <a:r>
              <a:rPr lang="en-ZA" b="1" dirty="0" smtClean="0"/>
              <a:t>Funds.</a:t>
            </a:r>
          </a:p>
          <a:p>
            <a:pPr algn="just"/>
            <a:r>
              <a:rPr lang="en-ZA" b="1" dirty="0" smtClean="0"/>
              <a:t>Request </a:t>
            </a:r>
            <a:r>
              <a:rPr lang="en-ZA" b="1" dirty="0"/>
              <a:t>the Department to submit and present to the Committee the outcomes of the investigations on the allegations of corruption and management of </a:t>
            </a:r>
            <a:r>
              <a:rPr lang="en-ZA" b="1" dirty="0" smtClean="0"/>
              <a:t>licensing </a:t>
            </a:r>
            <a:r>
              <a:rPr lang="en-ZA" b="1" dirty="0"/>
              <a:t>backlog in the Mpumalanga and Limpopo regional offices and the recommendations emanating from the investigations as well as the implementation thereof. </a:t>
            </a:r>
          </a:p>
          <a:p>
            <a:pPr algn="just"/>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18</a:t>
            </a:fld>
            <a:endParaRPr lang="en-US"/>
          </a:p>
        </p:txBody>
      </p:sp>
    </p:spTree>
    <p:extLst>
      <p:ext uri="{BB962C8B-B14F-4D97-AF65-F5344CB8AC3E}">
        <p14:creationId xmlns:p14="http://schemas.microsoft.com/office/powerpoint/2010/main" xmlns="" val="2792116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4581342"/>
          </a:xfrm>
        </p:spPr>
        <p:txBody>
          <a:bodyPr>
            <a:normAutofit/>
          </a:bodyPr>
          <a:lstStyle/>
          <a:p>
            <a:pPr algn="ctr"/>
            <a:r>
              <a:rPr lang="en-US" sz="4000" b="1" cap="all" dirty="0" smtClean="0">
                <a:latin typeface="+mn-lt"/>
              </a:rPr>
              <a:t/>
            </a:r>
            <a:br>
              <a:rPr lang="en-US" sz="4000" b="1" cap="all" dirty="0" smtClean="0">
                <a:latin typeface="+mn-lt"/>
              </a:rPr>
            </a:br>
            <a:r>
              <a:rPr lang="en-US" sz="4000" b="1" cap="all" dirty="0">
                <a:latin typeface="+mn-lt"/>
              </a:rPr>
              <a:t/>
            </a:r>
            <a:br>
              <a:rPr lang="en-US" sz="4000" b="1" cap="all" dirty="0">
                <a:latin typeface="+mn-lt"/>
              </a:rPr>
            </a:br>
            <a:r>
              <a:rPr lang="en-US" sz="4000" b="1" cap="all" dirty="0" smtClean="0">
                <a:latin typeface="+mn-lt"/>
              </a:rPr>
              <a:t>Thank you </a:t>
            </a:r>
            <a:endParaRPr lang="en-US" sz="4000" b="1" cap="all" dirty="0">
              <a:latin typeface="+mn-lt"/>
            </a:endParaRPr>
          </a:p>
        </p:txBody>
      </p:sp>
      <p:sp>
        <p:nvSpPr>
          <p:cNvPr id="3" name="Content Placeholder 2"/>
          <p:cNvSpPr>
            <a:spLocks noGrp="1"/>
          </p:cNvSpPr>
          <p:nvPr>
            <p:ph idx="1"/>
          </p:nvPr>
        </p:nvSpPr>
        <p:spPr>
          <a:xfrm>
            <a:off x="681038" y="1843042"/>
            <a:ext cx="8543925" cy="4351338"/>
          </a:xfrm>
        </p:spPr>
        <p:txBody>
          <a:bodyPr>
            <a:normAutofit/>
          </a:bodyPr>
          <a:lstStyle/>
          <a:p>
            <a:pPr marL="0" indent="0" algn="just">
              <a:buNone/>
            </a:pPr>
            <a:r>
              <a:rPr lang="en-ZA" dirty="0" smtClean="0"/>
              <a:t> </a:t>
            </a:r>
          </a:p>
          <a:p>
            <a:pPr marL="0" indent="0" algn="just">
              <a:buNone/>
            </a:pPr>
            <a:endParaRPr lang="en-ZA" dirty="0"/>
          </a:p>
          <a:p>
            <a:pPr algn="just"/>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19</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xmlns="" val="116016568"/>
              </p:ext>
            </p:extLst>
          </p:nvPr>
        </p:nvGraphicFramePr>
        <p:xfrm>
          <a:off x="502603" y="5030789"/>
          <a:ext cx="5730875" cy="1325563"/>
        </p:xfrm>
        <a:graphic>
          <a:graphicData uri="http://schemas.openxmlformats.org/presentationml/2006/ole">
            <p:oleObj spid="_x0000_s1095" name="Document" r:id="rId3" imgW="5731374" imgH="1324796" progId="Word.Document.12">
              <p:embed/>
            </p:oleObj>
          </a:graphicData>
        </a:graphic>
      </p:graphicFrame>
      <p:pic>
        <p:nvPicPr>
          <p:cNvPr id="1025" name="Picture 1" descr="https://mail.google.com/mail/u/0/h/wwjh385mci20/?view=att&amp;th=148d58d901be2ad8&amp;attid=0.1.1&amp;disp=emb&amp;zw&amp;atsh=1"/>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0"/>
            <a:ext cx="2392363" cy="792163"/>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https://mail.google.com/mail/u/0/h/wwjh385mci20/?view=att&amp;th=148d58d901be2ad8&amp;attid=0.1.1&amp;disp=emb&amp;zw&amp;atsh=1"/>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0"/>
            <a:ext cx="2392363" cy="7921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56413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latin typeface="+mn-lt"/>
              </a:rPr>
              <a:t>Table of Contents</a:t>
            </a:r>
            <a:endParaRPr lang="en-US" b="1" dirty="0">
              <a:latin typeface="+mn-lt"/>
            </a:endParaRPr>
          </a:p>
        </p:txBody>
      </p:sp>
      <p:sp>
        <p:nvSpPr>
          <p:cNvPr id="3" name="Content Placeholder 2"/>
          <p:cNvSpPr>
            <a:spLocks noGrp="1"/>
          </p:cNvSpPr>
          <p:nvPr>
            <p:ph idx="1"/>
          </p:nvPr>
        </p:nvSpPr>
        <p:spPr/>
        <p:txBody>
          <a:bodyPr>
            <a:normAutofit fontScale="62500" lnSpcReduction="20000"/>
          </a:bodyPr>
          <a:lstStyle/>
          <a:p>
            <a:pPr marL="514350" indent="-514350">
              <a:buAutoNum type="arabicPeriod"/>
            </a:pPr>
            <a:r>
              <a:rPr lang="en-ZA" b="1" dirty="0" smtClean="0"/>
              <a:t>Part 1 – Glencore</a:t>
            </a:r>
          </a:p>
          <a:p>
            <a:pPr marL="0" indent="0">
              <a:buNone/>
            </a:pPr>
            <a:endParaRPr lang="en-ZA" b="1" dirty="0" smtClean="0"/>
          </a:p>
          <a:p>
            <a:pPr marL="0" indent="0">
              <a:buNone/>
            </a:pPr>
            <a:r>
              <a:rPr lang="en-US" dirty="0" smtClean="0"/>
              <a:t>1.1 Profile of Glecore</a:t>
            </a:r>
          </a:p>
          <a:p>
            <a:pPr marL="0" indent="0">
              <a:buNone/>
            </a:pPr>
            <a:r>
              <a:rPr lang="en-US" dirty="0" smtClean="0"/>
              <a:t>1.2 Bribery – the US Case </a:t>
            </a:r>
          </a:p>
          <a:p>
            <a:pPr marL="0" indent="0">
              <a:buNone/>
            </a:pPr>
            <a:r>
              <a:rPr lang="en-US" dirty="0" smtClean="0"/>
              <a:t>1.3 Impact on South Africa </a:t>
            </a:r>
          </a:p>
          <a:p>
            <a:pPr marL="0" indent="0">
              <a:buNone/>
            </a:pPr>
            <a:r>
              <a:rPr lang="en-US" dirty="0" smtClean="0"/>
              <a:t>1.4 Recommendation/s</a:t>
            </a:r>
          </a:p>
          <a:p>
            <a:pPr marL="0" indent="0">
              <a:buNone/>
            </a:pPr>
            <a:endParaRPr lang="en-ZA" dirty="0" smtClean="0"/>
          </a:p>
          <a:p>
            <a:pPr marL="0" indent="0">
              <a:buNone/>
            </a:pPr>
            <a:r>
              <a:rPr lang="en-ZA" b="1" dirty="0" smtClean="0"/>
              <a:t>2. Part 2 – Misappropriation of the Mining Rehabilitation Funds (MRF)?</a:t>
            </a:r>
          </a:p>
          <a:p>
            <a:pPr marL="0" indent="0">
              <a:buNone/>
            </a:pPr>
            <a:endParaRPr lang="en-ZA" b="1" dirty="0" smtClean="0"/>
          </a:p>
          <a:p>
            <a:pPr marL="0" indent="0">
              <a:buNone/>
            </a:pPr>
            <a:r>
              <a:rPr lang="en-US" dirty="0" smtClean="0"/>
              <a:t>2.1 Alleged Misappropriation of the Funds – </a:t>
            </a:r>
            <a:r>
              <a:rPr lang="en-US" dirty="0"/>
              <a:t>F</a:t>
            </a:r>
            <a:r>
              <a:rPr lang="en-US" dirty="0" smtClean="0"/>
              <a:t>ormer DMRE DDG case</a:t>
            </a:r>
          </a:p>
          <a:p>
            <a:pPr marL="0" indent="0">
              <a:buNone/>
            </a:pPr>
            <a:r>
              <a:rPr lang="en-US" dirty="0" smtClean="0"/>
              <a:t>2. 2 Parliament’s response to the alleged misuse of the MRF in 2016-19? </a:t>
            </a:r>
            <a:endParaRPr lang="en-ZA" dirty="0" smtClean="0"/>
          </a:p>
          <a:p>
            <a:pPr marL="0" indent="0">
              <a:buNone/>
            </a:pPr>
            <a:r>
              <a:rPr lang="en-US" dirty="0" smtClean="0"/>
              <a:t>2.3 Other Matters of Investigation </a:t>
            </a:r>
          </a:p>
          <a:p>
            <a:pPr marL="0" indent="0">
              <a:buNone/>
            </a:pPr>
            <a:r>
              <a:rPr lang="en-US" dirty="0" smtClean="0"/>
              <a:t>2.4 Recommendation/s </a:t>
            </a:r>
            <a:endParaRPr lang="en-ZA"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2</a:t>
            </a:fld>
            <a:endParaRPr lang="en-US"/>
          </a:p>
        </p:txBody>
      </p:sp>
    </p:spTree>
    <p:extLst>
      <p:ext uri="{BB962C8B-B14F-4D97-AF65-F5344CB8AC3E}">
        <p14:creationId xmlns:p14="http://schemas.microsoft.com/office/powerpoint/2010/main" xmlns="" val="2291230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4000" b="1" cap="all" dirty="0" smtClean="0">
                <a:latin typeface="+mn-lt"/>
              </a:rPr>
              <a:t>1.1 Part 1: Profile of </a:t>
            </a:r>
            <a:r>
              <a:rPr lang="en-ZA" sz="4000" b="1" cap="all" dirty="0" err="1" smtClean="0">
                <a:latin typeface="+mn-lt"/>
              </a:rPr>
              <a:t>glencore</a:t>
            </a:r>
            <a:r>
              <a:rPr lang="en-ZA" sz="4000" b="1" cap="all" dirty="0" smtClean="0">
                <a:latin typeface="+mn-lt"/>
              </a:rPr>
              <a:t> </a:t>
            </a:r>
            <a:endParaRPr lang="en-US" sz="4000" b="1" cap="all" dirty="0">
              <a:latin typeface="+mn-lt"/>
            </a:endParaRPr>
          </a:p>
        </p:txBody>
      </p:sp>
      <p:sp>
        <p:nvSpPr>
          <p:cNvPr id="3" name="Content Placeholder 2"/>
          <p:cNvSpPr>
            <a:spLocks noGrp="1"/>
          </p:cNvSpPr>
          <p:nvPr>
            <p:ph idx="1"/>
          </p:nvPr>
        </p:nvSpPr>
        <p:spPr/>
        <p:txBody>
          <a:bodyPr>
            <a:normAutofit fontScale="92500"/>
          </a:bodyPr>
          <a:lstStyle/>
          <a:p>
            <a:r>
              <a:rPr lang="en-ZA" dirty="0"/>
              <a:t>Glencore was founded in 1974 by Marc Rich, and the company was then called Marc Rich + Co AG. </a:t>
            </a:r>
            <a:endParaRPr lang="en-ZA" dirty="0" smtClean="0"/>
          </a:p>
          <a:p>
            <a:r>
              <a:rPr lang="en-ZA" dirty="0" smtClean="0"/>
              <a:t> A management buyout (1993) </a:t>
            </a:r>
            <a:r>
              <a:rPr lang="en-ZA" dirty="0"/>
              <a:t>from Marc Rich which resulted in the company being renamed </a:t>
            </a:r>
            <a:r>
              <a:rPr lang="en-ZA" dirty="0" smtClean="0"/>
              <a:t>Glencore.</a:t>
            </a:r>
          </a:p>
          <a:p>
            <a:r>
              <a:rPr lang="en-ZA" dirty="0"/>
              <a:t>Today, Glencore is one of the largest globally diversified natural resource companies in the </a:t>
            </a:r>
            <a:r>
              <a:rPr lang="en-ZA" dirty="0" smtClean="0"/>
              <a:t>world.</a:t>
            </a:r>
          </a:p>
          <a:p>
            <a:r>
              <a:rPr lang="en-ZA" dirty="0" smtClean="0"/>
              <a:t>Operates </a:t>
            </a:r>
            <a:r>
              <a:rPr lang="en-ZA" dirty="0"/>
              <a:t>in over 35 </a:t>
            </a:r>
            <a:r>
              <a:rPr lang="en-ZA" dirty="0" smtClean="0"/>
              <a:t>countries, and has </a:t>
            </a:r>
            <a:r>
              <a:rPr lang="en-ZA" dirty="0"/>
              <a:t>presence in Africa, Asia, Australia, Europe, North America and South </a:t>
            </a:r>
            <a:r>
              <a:rPr lang="en-ZA" dirty="0" smtClean="0"/>
              <a:t>America</a:t>
            </a:r>
            <a:r>
              <a:rPr lang="en-ZA" dirty="0"/>
              <a:t>. </a:t>
            </a:r>
            <a:endParaRPr lang="en-ZA" dirty="0" smtClean="0"/>
          </a:p>
          <a:p>
            <a:r>
              <a:rPr lang="en-ZA" dirty="0" smtClean="0"/>
              <a:t>Operations in SA, and </a:t>
            </a:r>
            <a:r>
              <a:rPr lang="en-ZA" dirty="0"/>
              <a:t>is the majority shareholder of the former Chevron South Africa company, now </a:t>
            </a:r>
            <a:r>
              <a:rPr lang="en-ZA" b="1" dirty="0"/>
              <a:t>Astron </a:t>
            </a:r>
            <a:r>
              <a:rPr lang="en-ZA" b="1" dirty="0" smtClean="0"/>
              <a:t>Energy</a:t>
            </a:r>
            <a:r>
              <a:rPr lang="en-ZA" dirty="0" smtClean="0"/>
              <a:t>. </a:t>
            </a:r>
            <a:endParaRPr lang="en-ZA" dirty="0"/>
          </a:p>
          <a:p>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3</a:t>
            </a:fld>
            <a:endParaRPr lang="en-US"/>
          </a:p>
        </p:txBody>
      </p:sp>
    </p:spTree>
    <p:extLst>
      <p:ext uri="{BB962C8B-B14F-4D97-AF65-F5344CB8AC3E}">
        <p14:creationId xmlns:p14="http://schemas.microsoft.com/office/powerpoint/2010/main" xmlns="" val="1700548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Profile of Glencore cont’d</a:t>
            </a:r>
            <a:endParaRPr lang="en-US" b="1" dirty="0">
              <a:latin typeface="+mn-lt"/>
            </a:endParaRPr>
          </a:p>
        </p:txBody>
      </p:sp>
      <p:sp>
        <p:nvSpPr>
          <p:cNvPr id="3" name="Content Placeholder 2"/>
          <p:cNvSpPr>
            <a:spLocks noGrp="1"/>
          </p:cNvSpPr>
          <p:nvPr>
            <p:ph idx="1"/>
          </p:nvPr>
        </p:nvSpPr>
        <p:spPr>
          <a:xfrm>
            <a:off x="681038" y="1962650"/>
            <a:ext cx="8543925" cy="4351338"/>
          </a:xfrm>
        </p:spPr>
        <p:txBody>
          <a:bodyPr>
            <a:normAutofit fontScale="85000" lnSpcReduction="10000"/>
          </a:bodyPr>
          <a:lstStyle/>
          <a:p>
            <a:pPr algn="just">
              <a:spcAft>
                <a:spcPts val="0"/>
              </a:spcAft>
            </a:pPr>
            <a:r>
              <a:rPr lang="en-ZA" dirty="0" smtClean="0"/>
              <a:t> </a:t>
            </a:r>
            <a:r>
              <a:rPr lang="en-GB" dirty="0" smtClean="0">
                <a:latin typeface="Arial" panose="020B0604020202020204" pitchFamily="34" charset="0"/>
                <a:ea typeface="Calibri" panose="020F0502020204030204" pitchFamily="34" charset="0"/>
                <a:cs typeface="Times New Roman" panose="02020603050405020304" pitchFamily="18" charset="0"/>
              </a:rPr>
              <a:t>Glencore’s growth is remarkable, when one traces its genesis from 1974 to 2022. However, some critique this rapid growth, arguing that the company has been “</a:t>
            </a:r>
            <a:r>
              <a:rPr lang="en-ZA" dirty="0" smtClean="0">
                <a:latin typeface="Arial" panose="020B0604020202020204" pitchFamily="34" charset="0"/>
                <a:ea typeface="Calibri" panose="020F0502020204030204" pitchFamily="34" charset="0"/>
                <a:cs typeface="Times New Roman" panose="02020603050405020304" pitchFamily="18" charset="0"/>
              </a:rPr>
              <a:t>more of a crime syndicate than a business”. This view is somewhat supported by a number of key developments in the history of Glencore. It is reported that the founder of Glencore, Marc Rich and his business partner, Pincus Green, were in </a:t>
            </a:r>
            <a:r>
              <a:rPr lang="en-GB" dirty="0" smtClean="0">
                <a:latin typeface="Arial" panose="020B0604020202020204" pitchFamily="34" charset="0"/>
                <a:ea typeface="Calibri" panose="020F0502020204030204" pitchFamily="34" charset="0"/>
                <a:cs typeface="Times New Roman" panose="02020603050405020304" pitchFamily="18" charset="0"/>
              </a:rPr>
              <a:t>1983, indicted on 65 criminal counts, including income tax evasion, wire fraud, racketeering and trading with Iran during the oil embargo. It was believed that the charges would have led to a sentence of more than 300 years in prison had Rich been convicted on all counts. </a:t>
            </a:r>
          </a:p>
          <a:p>
            <a:pPr algn="just">
              <a:spcAft>
                <a:spcPts val="0"/>
              </a:spcAft>
            </a:pPr>
            <a:r>
              <a:rPr lang="en-ZA" dirty="0" smtClean="0">
                <a:latin typeface="Arial" panose="020B0604020202020204" pitchFamily="34" charset="0"/>
                <a:ea typeface="Calibri" panose="020F0502020204030204" pitchFamily="34" charset="0"/>
                <a:cs typeface="Times New Roman" panose="02020603050405020304" pitchFamily="18" charset="0"/>
              </a:rPr>
              <a:t>On </a:t>
            </a:r>
            <a:r>
              <a:rPr lang="en-ZA" dirty="0">
                <a:latin typeface="Arial" panose="020B0604020202020204" pitchFamily="34" charset="0"/>
                <a:ea typeface="Calibri" panose="020F0502020204030204" pitchFamily="34" charset="0"/>
                <a:cs typeface="Times New Roman" panose="02020603050405020304" pitchFamily="18" charset="0"/>
              </a:rPr>
              <a:t>20 January 2001, </a:t>
            </a:r>
            <a:r>
              <a:rPr lang="en-ZA" dirty="0" smtClean="0">
                <a:latin typeface="Arial" panose="020B0604020202020204" pitchFamily="34" charset="0"/>
                <a:ea typeface="Calibri" panose="020F0502020204030204" pitchFamily="34" charset="0"/>
                <a:cs typeface="Times New Roman" panose="02020603050405020304" pitchFamily="18" charset="0"/>
              </a:rPr>
              <a:t>U.S</a:t>
            </a:r>
            <a:r>
              <a:rPr lang="en-ZA" dirty="0">
                <a:latin typeface="Arial" panose="020B0604020202020204" pitchFamily="34" charset="0"/>
                <a:ea typeface="Calibri" panose="020F0502020204030204" pitchFamily="34" charset="0"/>
                <a:cs typeface="Times New Roman" panose="02020603050405020304" pitchFamily="18" charset="0"/>
              </a:rPr>
              <a:t>. President, Bill Clinton, granted Rich a controversial presidential </a:t>
            </a:r>
            <a:r>
              <a:rPr lang="en-ZA" dirty="0" smtClean="0">
                <a:latin typeface="Arial" panose="020B0604020202020204" pitchFamily="34" charset="0"/>
                <a:ea typeface="Calibri" panose="020F0502020204030204" pitchFamily="34" charset="0"/>
                <a:cs typeface="Times New Roman" panose="02020603050405020304" pitchFamily="18" charset="0"/>
              </a:rPr>
              <a:t>pardon. </a:t>
            </a:r>
            <a:endParaRPr lang="en-GB" dirty="0" smtClean="0">
              <a:latin typeface="Arial" panose="020B0604020202020204" pitchFamily="34" charset="0"/>
              <a:ea typeface="Calibri" panose="020F0502020204030204" pitchFamily="34" charset="0"/>
              <a:cs typeface="Times New Roman" panose="02020603050405020304" pitchFamily="18" charset="0"/>
            </a:endParaRPr>
          </a:p>
          <a:p>
            <a:pPr algn="just">
              <a:spcAft>
                <a:spcPts val="0"/>
              </a:spcAft>
            </a:pPr>
            <a:endParaRPr lang="en-GB" dirty="0" smtClean="0">
              <a:latin typeface="Arial" panose="020B0604020202020204" pitchFamily="34" charset="0"/>
              <a:ea typeface="Calibri" panose="020F0502020204030204" pitchFamily="34" charset="0"/>
              <a:cs typeface="Times New Roman" panose="02020603050405020304" pitchFamily="18" charset="0"/>
            </a:endParaRPr>
          </a:p>
          <a:p>
            <a:pPr algn="just">
              <a:spcAft>
                <a:spcPts val="0"/>
              </a:spcAft>
            </a:pPr>
            <a:endParaRPr lang="en-ZA" dirty="0" smtClean="0"/>
          </a:p>
        </p:txBody>
      </p:sp>
      <p:sp>
        <p:nvSpPr>
          <p:cNvPr id="4" name="Slide Number Placeholder 3"/>
          <p:cNvSpPr>
            <a:spLocks noGrp="1"/>
          </p:cNvSpPr>
          <p:nvPr>
            <p:ph type="sldNum" sz="quarter" idx="12"/>
          </p:nvPr>
        </p:nvSpPr>
        <p:spPr/>
        <p:txBody>
          <a:bodyPr/>
          <a:lstStyle/>
          <a:p>
            <a:fld id="{D1B91D83-34EB-A744-81D0-D8E8519C4AE3}" type="slidenum">
              <a:rPr lang="en-US" smtClean="0"/>
              <a:pPr/>
              <a:t>4</a:t>
            </a:fld>
            <a:endParaRPr lang="en-US"/>
          </a:p>
        </p:txBody>
      </p:sp>
    </p:spTree>
    <p:extLst>
      <p:ext uri="{BB962C8B-B14F-4D97-AF65-F5344CB8AC3E}">
        <p14:creationId xmlns:p14="http://schemas.microsoft.com/office/powerpoint/2010/main" xmlns="" val="4120314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449977" y="340446"/>
            <a:ext cx="5394960" cy="633413"/>
          </a:xfrm>
        </p:spPr>
        <p:txBody>
          <a:bodyPr rtlCol="0">
            <a:noAutofit/>
          </a:bodyPr>
          <a:lstStyle/>
          <a:p>
            <a:pPr algn="ctr" eaLnBrk="1" fontAlgn="auto" hangingPunct="1">
              <a:spcAft>
                <a:spcPts val="0"/>
              </a:spcAft>
              <a:defRPr/>
            </a:pPr>
            <a:r>
              <a:rPr lang="en-ZA" altLang="en-US" b="1" dirty="0" smtClean="0">
                <a:latin typeface="+mn-lt"/>
              </a:rPr>
              <a:t/>
            </a:r>
            <a:br>
              <a:rPr lang="en-ZA" altLang="en-US" b="1" dirty="0" smtClean="0">
                <a:latin typeface="+mn-lt"/>
              </a:rPr>
            </a:br>
            <a:r>
              <a:rPr lang="en-ZA" altLang="en-US" b="1" dirty="0" smtClean="0">
                <a:latin typeface="+mn-lt"/>
              </a:rPr>
              <a:t>1.2. Bribery – The US CASE</a:t>
            </a:r>
          </a:p>
        </p:txBody>
      </p:sp>
      <p:sp>
        <p:nvSpPr>
          <p:cNvPr id="3075" name="Content Placeholder 2"/>
          <p:cNvSpPr>
            <a:spLocks noGrp="1"/>
          </p:cNvSpPr>
          <p:nvPr>
            <p:ph sz="quarter" idx="1"/>
          </p:nvPr>
        </p:nvSpPr>
        <p:spPr>
          <a:xfrm>
            <a:off x="138544" y="1335602"/>
            <a:ext cx="8936183" cy="5160992"/>
          </a:xfrm>
        </p:spPr>
        <p:txBody>
          <a:bodyPr>
            <a:normAutofit/>
          </a:bodyPr>
          <a:lstStyle/>
          <a:p>
            <a:pPr algn="just" eaLnBrk="0" fontAlgn="base" hangingPunct="0">
              <a:lnSpc>
                <a:spcPct val="150000"/>
              </a:lnSpc>
              <a:spcBef>
                <a:spcPct val="20000"/>
              </a:spcBef>
              <a:spcAft>
                <a:spcPct val="0"/>
              </a:spcAft>
            </a:pPr>
            <a:r>
              <a:rPr lang="en-ZA" sz="2000" dirty="0">
                <a:latin typeface="Arial" panose="020B0604020202020204" pitchFamily="34" charset="0"/>
                <a:cs typeface="Arial" panose="020B0604020202020204" pitchFamily="34" charset="0"/>
              </a:rPr>
              <a:t>On 24 May 2022, the US Department of Justice announced charges in two separate districts, and two separate criminal cases involving Glencore</a:t>
            </a:r>
            <a:r>
              <a:rPr lang="en-ZA" sz="2000" dirty="0" smtClean="0">
                <a:latin typeface="Arial" panose="020B0604020202020204" pitchFamily="34" charset="0"/>
                <a:cs typeface="Arial" panose="020B0604020202020204" pitchFamily="34" charset="0"/>
              </a:rPr>
              <a:t>.</a:t>
            </a:r>
          </a:p>
          <a:p>
            <a:pPr algn="just" eaLnBrk="0" fontAlgn="base" hangingPunct="0">
              <a:lnSpc>
                <a:spcPct val="150000"/>
              </a:lnSpc>
              <a:spcBef>
                <a:spcPct val="20000"/>
              </a:spcBef>
              <a:spcAft>
                <a:spcPct val="0"/>
              </a:spcAft>
            </a:pPr>
            <a:r>
              <a:rPr lang="en-ZA" sz="2000" dirty="0" smtClean="0">
                <a:latin typeface="Arial" panose="020B0604020202020204" pitchFamily="34" charset="0"/>
                <a:cs typeface="Arial" panose="020B0604020202020204" pitchFamily="34" charset="0"/>
              </a:rPr>
              <a:t> Glencore </a:t>
            </a:r>
            <a:r>
              <a:rPr lang="en-ZA" sz="2000" dirty="0">
                <a:latin typeface="Arial" panose="020B0604020202020204" pitchFamily="34" charset="0"/>
                <a:cs typeface="Arial" panose="020B0604020202020204" pitchFamily="34" charset="0"/>
              </a:rPr>
              <a:t>pleaded guilty in both charges. The first case was related to the violation of the Foreign Corrupt Practices Act (FCPA) – such as the bribery of officials , and the second case pertained to the manipulation of fuel prices by Glencore. Regarding the first case, Glencore agreed to pay $700 million in penalties for its wrong doings, whilst, in the second case, it agreed to pay $485 million in penalties. This translates into a total amount of $1.185 billion . Glencore had bribed officials in Nigeria, Cameroon, Ivory Coast, Equatorial Guinea, Brazil, Venezuela, and the </a:t>
            </a:r>
            <a:r>
              <a:rPr lang="en-ZA" sz="2000" dirty="0" smtClean="0">
                <a:latin typeface="Arial" panose="020B0604020202020204" pitchFamily="34" charset="0"/>
                <a:cs typeface="Arial" panose="020B0604020202020204" pitchFamily="34" charset="0"/>
              </a:rPr>
              <a:t>DRC.</a:t>
            </a:r>
            <a:endParaRPr lang="en-US" sz="2000" dirty="0" smtClean="0">
              <a:latin typeface="Arial" panose="020B0604020202020204" pitchFamily="34" charset="0"/>
              <a:cs typeface="Arial" panose="020B0604020202020204" pitchFamily="34" charset="0"/>
            </a:endParaRPr>
          </a:p>
        </p:txBody>
      </p:sp>
      <p:sp>
        <p:nvSpPr>
          <p:cNvPr id="11268" name="Slide Number Placeholder 6"/>
          <p:cNvSpPr>
            <a:spLocks noGrp="1"/>
          </p:cNvSpPr>
          <p:nvPr>
            <p:ph type="sldNum" sz="quarter" idx="12"/>
          </p:nvPr>
        </p:nvSpPr>
        <p:spPr bwMode="auto">
          <a:xfrm>
            <a:off x="3384550" y="6356350"/>
            <a:ext cx="3136900" cy="365125"/>
          </a:xfrm>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80000"/>
              </a:lnSpc>
            </a:pPr>
            <a:fld id="{9457E184-C831-4CBA-8587-CD087BDD23A4}" type="slidenum">
              <a:rPr lang="en-ZA" altLang="en-US">
                <a:solidFill>
                  <a:srgbClr val="898989"/>
                </a:solidFill>
                <a:latin typeface="Calibri" panose="020F0502020204030204" pitchFamily="34" charset="0"/>
              </a:rPr>
              <a:pPr algn="ctr" eaLnBrk="1" hangingPunct="1">
                <a:lnSpc>
                  <a:spcPct val="80000"/>
                </a:lnSpc>
              </a:pPr>
              <a:t>5</a:t>
            </a:fld>
            <a:endParaRPr lang="en-ZA" altLang="en-US">
              <a:solidFill>
                <a:srgbClr val="898989"/>
              </a:solidFill>
              <a:latin typeface="Calibri" panose="020F0502020204030204" pitchFamily="34" charset="0"/>
            </a:endParaRPr>
          </a:p>
        </p:txBody>
      </p:sp>
      <p:sp>
        <p:nvSpPr>
          <p:cNvPr id="3" name="Rectangle 2"/>
          <p:cNvSpPr/>
          <p:nvPr/>
        </p:nvSpPr>
        <p:spPr>
          <a:xfrm>
            <a:off x="374072" y="1000935"/>
            <a:ext cx="9157856" cy="480131"/>
          </a:xfrm>
          <a:prstGeom prst="rect">
            <a:avLst/>
          </a:prstGeom>
        </p:spPr>
        <p:txBody>
          <a:bodyPr wrap="square">
            <a:spAutoFit/>
          </a:bodyPr>
          <a:lstStyle/>
          <a:p>
            <a:pPr lvl="0" algn="just">
              <a:lnSpc>
                <a:spcPct val="90000"/>
              </a:lnSpc>
              <a:spcBef>
                <a:spcPts val="1000"/>
              </a:spcBef>
              <a:defRPr/>
            </a:pPr>
            <a:r>
              <a:rPr lang="en-ZA" sz="2800" kern="0" dirty="0" smtClean="0">
                <a:solidFill>
                  <a:prstClr val="black"/>
                </a:solidFill>
              </a:rPr>
              <a:t> </a:t>
            </a:r>
            <a:endParaRPr kumimoji="0" lang="en-US" sz="26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xmlns="" val="3317557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b="1" dirty="0" smtClean="0">
                <a:latin typeface="+mn-lt"/>
              </a:rPr>
              <a:t>CASE 1: </a:t>
            </a:r>
            <a:r>
              <a:rPr lang="en-ZA" b="1" dirty="0">
                <a:latin typeface="+mn-lt"/>
              </a:rPr>
              <a:t>Foreign Corrupt Practices Act Violations</a:t>
            </a:r>
            <a:endParaRPr lang="en-US" b="1" dirty="0">
              <a:latin typeface="+mn-lt"/>
            </a:endParaRPr>
          </a:p>
        </p:txBody>
      </p:sp>
      <p:sp>
        <p:nvSpPr>
          <p:cNvPr id="5" name="Slide Number Placeholder 4"/>
          <p:cNvSpPr>
            <a:spLocks noGrp="1"/>
          </p:cNvSpPr>
          <p:nvPr>
            <p:ph type="sldNum" sz="quarter" idx="12"/>
          </p:nvPr>
        </p:nvSpPr>
        <p:spPr/>
        <p:txBody>
          <a:bodyPr/>
          <a:lstStyle/>
          <a:p>
            <a:fld id="{D1B91D83-34EB-A744-81D0-D8E8519C4AE3}" type="slidenum">
              <a:rPr lang="en-US" smtClean="0"/>
              <a:pPr/>
              <a:t>6</a:t>
            </a:fld>
            <a:endParaRPr lang="en-US"/>
          </a:p>
        </p:txBody>
      </p:sp>
      <p:sp>
        <p:nvSpPr>
          <p:cNvPr id="2" name="Content Placeholder 1"/>
          <p:cNvSpPr>
            <a:spLocks noGrp="1"/>
          </p:cNvSpPr>
          <p:nvPr>
            <p:ph idx="1"/>
          </p:nvPr>
        </p:nvSpPr>
        <p:spPr/>
        <p:txBody>
          <a:bodyPr>
            <a:noAutofit/>
          </a:bodyPr>
          <a:lstStyle/>
          <a:p>
            <a:r>
              <a:rPr lang="en-ZA" sz="1600" dirty="0" smtClean="0"/>
              <a:t>Between 2007 </a:t>
            </a:r>
            <a:r>
              <a:rPr lang="en-ZA" sz="1600" dirty="0"/>
              <a:t>and 2018, Glencore and its subsidiaries caused approximately US$79.6 million in payments to be made to intermediary companies in order to secure improper advantages to obtain and retain business with state-owned and state-controlled entities in the West African countries of Nigeria, Cameroon, Ivory Coast, and Equatorial Guinea. Glencore concealed the bribe payments by entering into sham consulting agreements, paying inflated invoices, and using intermediary companies to make corrupt payments to foreign </a:t>
            </a:r>
            <a:r>
              <a:rPr lang="en-ZA" sz="1600" dirty="0" smtClean="0"/>
              <a:t>officials. </a:t>
            </a:r>
          </a:p>
          <a:p>
            <a:r>
              <a:rPr lang="en-ZA" sz="1600" dirty="0"/>
              <a:t>For example, in Nigeria, Glencore and Glencore’s U.K. subsidiaries entered into multiple agreements to purchase crude oil and refined petroleum products from Nigeria’s state-owned and state-controlled oil company. Glencore and its subsidiaries engaged two intermediaries to pursue business opportunities and other improper business advantages, including the awarding of crude oil contracts while knowing that the intermediaries would make bribe payments to Nigerian Government officials to obtain such business. In Nigeria alone, Glencore and its subsidiaries paid more than US$52 million to the intermediaries, intending that those funds be used, at least in part, to pay bribes to Nigerian officials</a:t>
            </a:r>
            <a:r>
              <a:rPr lang="en-ZA" sz="1600" dirty="0" smtClean="0"/>
              <a:t>.</a:t>
            </a:r>
          </a:p>
          <a:p>
            <a:r>
              <a:rPr lang="en-ZA" sz="1600" dirty="0"/>
              <a:t>In the DRC, Glencore admitted that it conspired to and did corruptly offer and paid approximately US$27.5 million to third parties, while intending for a portion of the payments to be used as bribes to DRC officials, in order to secure improper business advantages. Glencore also admitted to the bribery of officials in Brazil and Venezuela. In Brazil, the company caused approximately US$147,202 to be used, at least in part, as corrupt payments for Brazilian officials. In Venezuela, Glencore conceded to conspiring to secure and securing improper business advantages by paying over US$1.2 million to an intermediary company that had made corrupt payments for the benefit of a Venezuelan official.</a:t>
            </a:r>
          </a:p>
        </p:txBody>
      </p:sp>
    </p:spTree>
    <p:extLst>
      <p:ext uri="{BB962C8B-B14F-4D97-AF65-F5344CB8AC3E}">
        <p14:creationId xmlns:p14="http://schemas.microsoft.com/office/powerpoint/2010/main" xmlns="" val="2287469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b="1" dirty="0" smtClean="0">
                <a:latin typeface="+mn-lt"/>
              </a:rPr>
              <a:t>CASE 2: </a:t>
            </a:r>
            <a:r>
              <a:rPr lang="en-ZA" b="1" dirty="0">
                <a:latin typeface="+mn-lt"/>
              </a:rPr>
              <a:t>The Commodity Price Manipulation Case</a:t>
            </a:r>
            <a:endParaRPr lang="en-US" b="1" dirty="0">
              <a:latin typeface="+mn-lt"/>
            </a:endParaRPr>
          </a:p>
        </p:txBody>
      </p:sp>
      <p:sp>
        <p:nvSpPr>
          <p:cNvPr id="5" name="Slide Number Placeholder 4"/>
          <p:cNvSpPr>
            <a:spLocks noGrp="1"/>
          </p:cNvSpPr>
          <p:nvPr>
            <p:ph type="sldNum" sz="quarter" idx="12"/>
          </p:nvPr>
        </p:nvSpPr>
        <p:spPr/>
        <p:txBody>
          <a:bodyPr/>
          <a:lstStyle/>
          <a:p>
            <a:fld id="{D1B91D83-34EB-A744-81D0-D8E8519C4AE3}" type="slidenum">
              <a:rPr lang="en-US" smtClean="0"/>
              <a:pPr/>
              <a:t>7</a:t>
            </a:fld>
            <a:endParaRPr lang="en-US"/>
          </a:p>
        </p:txBody>
      </p:sp>
      <p:sp>
        <p:nvSpPr>
          <p:cNvPr id="2" name="Content Placeholder 1"/>
          <p:cNvSpPr>
            <a:spLocks noGrp="1"/>
          </p:cNvSpPr>
          <p:nvPr>
            <p:ph idx="1"/>
          </p:nvPr>
        </p:nvSpPr>
        <p:spPr/>
        <p:txBody>
          <a:bodyPr>
            <a:normAutofit/>
          </a:bodyPr>
          <a:lstStyle/>
          <a:p>
            <a:pPr lvl="0" algn="just"/>
            <a:r>
              <a:rPr lang="en-ZA" dirty="0"/>
              <a:t>Between January 2011 and August 2019, Glencore Ltd. employees </a:t>
            </a:r>
            <a:r>
              <a:rPr lang="en-ZA" dirty="0" smtClean="0"/>
              <a:t>conspired </a:t>
            </a:r>
            <a:r>
              <a:rPr lang="en-ZA" dirty="0"/>
              <a:t>to manipulate two benchmark price assessments published by Standard and Poor (S&amp;P) Global </a:t>
            </a:r>
            <a:r>
              <a:rPr lang="en-ZA" dirty="0" err="1"/>
              <a:t>Platts</a:t>
            </a:r>
            <a:r>
              <a:rPr lang="en-ZA" dirty="0"/>
              <a:t> (</a:t>
            </a:r>
            <a:r>
              <a:rPr lang="en-ZA" dirty="0" err="1"/>
              <a:t>Platts</a:t>
            </a:r>
            <a:r>
              <a:rPr lang="en-ZA" dirty="0"/>
              <a:t>) for fuel oil </a:t>
            </a:r>
            <a:r>
              <a:rPr lang="en-ZA" dirty="0" smtClean="0"/>
              <a:t>products. </a:t>
            </a:r>
          </a:p>
          <a:p>
            <a:pPr lvl="0" algn="just"/>
            <a:r>
              <a:rPr lang="en-ZA" dirty="0"/>
              <a:t>As part of the conspiracy, Glencore Ltd. employees sought to unlawfully enrich themselves and Glencore Ltd. itself, by increasing profits and reducing costs on contracts to buy and sell physical fuel oil, as well as certain derivative positions that Glencore Ltd. h</a:t>
            </a:r>
            <a:r>
              <a:rPr lang="en-ZA" dirty="0" smtClean="0"/>
              <a:t>eld. </a:t>
            </a:r>
          </a:p>
          <a:p>
            <a:pPr lvl="0" algn="just"/>
            <a:endParaRPr lang="en-US" dirty="0"/>
          </a:p>
        </p:txBody>
      </p:sp>
    </p:spTree>
    <p:extLst>
      <p:ext uri="{BB962C8B-B14F-4D97-AF65-F5344CB8AC3E}">
        <p14:creationId xmlns:p14="http://schemas.microsoft.com/office/powerpoint/2010/main" xmlns="" val="3937070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1.3 IMPACT ON SOUTH AFRICA</a:t>
            </a:r>
            <a:endParaRPr lang="en-US" b="1" dirty="0">
              <a:latin typeface="+mn-lt"/>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8</a:t>
            </a:fld>
            <a:endParaRPr lang="en-US"/>
          </a:p>
        </p:txBody>
      </p:sp>
      <p:sp>
        <p:nvSpPr>
          <p:cNvPr id="3" name="Content Placeholder 2"/>
          <p:cNvSpPr>
            <a:spLocks noGrp="1"/>
          </p:cNvSpPr>
          <p:nvPr>
            <p:ph idx="1"/>
          </p:nvPr>
        </p:nvSpPr>
        <p:spPr>
          <a:xfrm>
            <a:off x="681038" y="1436914"/>
            <a:ext cx="8543925" cy="5284563"/>
          </a:xfrm>
        </p:spPr>
        <p:txBody>
          <a:bodyPr>
            <a:normAutofit fontScale="85000" lnSpcReduction="10000"/>
          </a:bodyPr>
          <a:lstStyle/>
          <a:p>
            <a:pPr algn="just"/>
            <a:r>
              <a:rPr lang="en-US" sz="2000" dirty="0" smtClean="0"/>
              <a:t>South Africa not on the list of the affected countries. </a:t>
            </a:r>
            <a:r>
              <a:rPr lang="en-ZA" sz="2000" dirty="0" smtClean="0"/>
              <a:t>No evidence </a:t>
            </a:r>
            <a:r>
              <a:rPr lang="en-ZA" sz="2000" dirty="0"/>
              <a:t>that Glencore’s vast network of corruption found expression in South Africa. However, the guilty pleas do signal a warning to South Africa. Glencore South Africa confirmed that none of the investigations related to its business in South Africa or its coal, ferroalloys or Astron businesses.  Moreover, Glencore stated that “this type of behaviour [corruption] has no place in the Glencore of today”.</a:t>
            </a:r>
            <a:endParaRPr lang="en-US" sz="2000" dirty="0" smtClean="0"/>
          </a:p>
          <a:p>
            <a:pPr algn="just"/>
            <a:r>
              <a:rPr lang="en-ZA" sz="2000" dirty="0"/>
              <a:t>Eskom is the main State-Owned Company that Glencore has done business with in South Africa. However, in an interview with eNews Channel Africa (</a:t>
            </a:r>
            <a:r>
              <a:rPr lang="en-ZA" sz="2000" dirty="0" err="1"/>
              <a:t>eNCA</a:t>
            </a:r>
            <a:r>
              <a:rPr lang="en-ZA" sz="2000" dirty="0"/>
              <a:t>), on 2 June 2022, Eskom spokesperson Sikonathi Mantshantsha, confirmed that "there are no investigations with regards to Glencore's work at Eskom. We are aware that the Competition Commission is doing some work on Glencore's coal and other commodities. There is no allegation against Glencore that has come to Eskom. We will act on any evidence that might come to the fore</a:t>
            </a:r>
            <a:r>
              <a:rPr lang="en-ZA" sz="2000" dirty="0" smtClean="0"/>
              <a:t>.“</a:t>
            </a:r>
          </a:p>
          <a:p>
            <a:pPr algn="just"/>
            <a:r>
              <a:rPr lang="en-ZA" sz="2000" dirty="0"/>
              <a:t>The </a:t>
            </a:r>
            <a:r>
              <a:rPr lang="en-ZA" sz="2000" dirty="0" err="1"/>
              <a:t>Zondo</a:t>
            </a:r>
            <a:r>
              <a:rPr lang="en-ZA" sz="2000" dirty="0"/>
              <a:t> Commission on the State Capture has also made no adverse findings on Glencore, particularly on issues of corruption despite some evidence that was presented in this regard. There were claims of President Cyril </a:t>
            </a:r>
            <a:r>
              <a:rPr lang="en-ZA" sz="2000" dirty="0" err="1"/>
              <a:t>Ramaphosa</a:t>
            </a:r>
            <a:r>
              <a:rPr lang="en-ZA" sz="2000" dirty="0"/>
              <a:t> trying to influence the terms of coal supply deals that the company had with Eskom</a:t>
            </a:r>
            <a:r>
              <a:rPr lang="en-ZA" sz="2000" dirty="0" smtClean="0"/>
              <a:t>. Glencore has dismissed and explained these claims too – see the paper (page 7). </a:t>
            </a:r>
          </a:p>
          <a:p>
            <a:pPr algn="just"/>
            <a:r>
              <a:rPr lang="en-ZA" sz="2000" dirty="0"/>
              <a:t> An element of corruption in South Africa involving Glencore had </a:t>
            </a:r>
            <a:r>
              <a:rPr lang="en-ZA" sz="2000" dirty="0" smtClean="0"/>
              <a:t>occurred. The </a:t>
            </a:r>
            <a:r>
              <a:rPr lang="en-ZA" sz="2000" dirty="0"/>
              <a:t>companies which had bought the strategic crude oil included Glencore, Vitol, </a:t>
            </a:r>
            <a:r>
              <a:rPr lang="en-ZA" sz="2000" dirty="0" err="1"/>
              <a:t>Contango</a:t>
            </a:r>
            <a:r>
              <a:rPr lang="en-ZA" sz="2000" dirty="0"/>
              <a:t>/Natixis and </a:t>
            </a:r>
            <a:r>
              <a:rPr lang="en-ZA" sz="2000" dirty="0" err="1" smtClean="0"/>
              <a:t>Taleveras</a:t>
            </a:r>
            <a:r>
              <a:rPr lang="en-ZA" sz="2000" dirty="0"/>
              <a:t>. It is important to note that, although the sale was declared illegal, the court did not find the </a:t>
            </a:r>
            <a:r>
              <a:rPr lang="en-ZA" sz="2000" b="1" dirty="0"/>
              <a:t>companies that had bought the strategic oil to have been at fault</a:t>
            </a:r>
            <a:r>
              <a:rPr lang="en-ZA" sz="2000" dirty="0"/>
              <a:t>, it rather found that “…various </a:t>
            </a:r>
            <a:r>
              <a:rPr lang="en-ZA" sz="2000" b="1" dirty="0"/>
              <a:t>decisions taken by SFF and the then Minister of Energy</a:t>
            </a:r>
            <a:r>
              <a:rPr lang="en-ZA" sz="2000" dirty="0"/>
              <a:t> in relation to the disputed transactions were </a:t>
            </a:r>
            <a:r>
              <a:rPr lang="en-ZA" sz="2000" dirty="0" smtClean="0"/>
              <a:t>invalid”</a:t>
            </a:r>
            <a:endParaRPr lang="en-ZA" sz="2000" dirty="0"/>
          </a:p>
          <a:p>
            <a:pPr algn="just"/>
            <a:endParaRPr lang="en-ZA" dirty="0" smtClean="0"/>
          </a:p>
          <a:p>
            <a:pPr algn="just"/>
            <a:endParaRPr lang="en-ZA" dirty="0" smtClean="0"/>
          </a:p>
          <a:p>
            <a:pPr algn="just"/>
            <a:endParaRPr lang="en-US" dirty="0"/>
          </a:p>
        </p:txBody>
      </p:sp>
    </p:spTree>
    <p:extLst>
      <p:ext uri="{BB962C8B-B14F-4D97-AF65-F5344CB8AC3E}">
        <p14:creationId xmlns:p14="http://schemas.microsoft.com/office/powerpoint/2010/main" xmlns="" val="2315521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b="1" dirty="0" smtClean="0">
                <a:latin typeface="+mn-lt"/>
              </a:rPr>
              <a:t>1.4 Conclusion &amp; Recommendation </a:t>
            </a:r>
            <a:endParaRPr lang="en-US" b="1" dirty="0">
              <a:latin typeface="+mn-lt"/>
            </a:endParaRPr>
          </a:p>
        </p:txBody>
      </p:sp>
      <p:sp>
        <p:nvSpPr>
          <p:cNvPr id="3" name="Content Placeholder 2"/>
          <p:cNvSpPr>
            <a:spLocks noGrp="1"/>
          </p:cNvSpPr>
          <p:nvPr>
            <p:ph idx="1"/>
          </p:nvPr>
        </p:nvSpPr>
        <p:spPr/>
        <p:txBody>
          <a:bodyPr>
            <a:normAutofit fontScale="77500" lnSpcReduction="20000"/>
          </a:bodyPr>
          <a:lstStyle/>
          <a:p>
            <a:pPr marL="0" indent="0" algn="ctr">
              <a:lnSpc>
                <a:spcPct val="100000"/>
              </a:lnSpc>
              <a:buNone/>
            </a:pPr>
            <a:r>
              <a:rPr lang="en-ZA" b="1" dirty="0"/>
              <a:t>GLENCORE BRIBERY AND MARKET </a:t>
            </a:r>
            <a:r>
              <a:rPr lang="en-ZA" b="1" dirty="0" smtClean="0"/>
              <a:t>MANIPULATION SCHEMES</a:t>
            </a:r>
            <a:r>
              <a:rPr lang="en-ZA" b="1" dirty="0"/>
              <a:t>: SHOULD SOUTH AFRICA BE WORRIED? </a:t>
            </a:r>
            <a:r>
              <a:rPr lang="en-ZA" b="1" dirty="0" smtClean="0">
                <a:solidFill>
                  <a:srgbClr val="FF0000"/>
                </a:solidFill>
              </a:rPr>
              <a:t>YES. </a:t>
            </a:r>
          </a:p>
          <a:p>
            <a:pPr algn="just">
              <a:lnSpc>
                <a:spcPct val="100000"/>
              </a:lnSpc>
            </a:pPr>
            <a:r>
              <a:rPr lang="en-ZA" sz="1600" i="1" dirty="0"/>
              <a:t>“Criminality was a key pillar of the company’s business model, </a:t>
            </a:r>
            <a:r>
              <a:rPr lang="en-GB" sz="1600" i="1" dirty="0"/>
              <a:t>“Glencore paid bribes to secure oil contracts. Glencore paid bribes to avoid government audits. Glencore bribed judges to make lawsuits disappear. At bottom, Glencore paid bribes to make money – hundreds of millions of dollars. Glencore was built on the ashes of the trading business created by hedge fund manager Marc Rich, who was charged with 65 counts of fraud and tax evasion in 1983”. “Bribery was built into the corporate culture. The tone from the top was clear: whatever it takes.”</a:t>
            </a:r>
            <a:endParaRPr lang="en-ZA" sz="1600" dirty="0"/>
          </a:p>
          <a:p>
            <a:pPr algn="just">
              <a:lnSpc>
                <a:spcPct val="100000"/>
              </a:lnSpc>
            </a:pPr>
            <a:r>
              <a:rPr lang="en-ZA" dirty="0"/>
              <a:t>Based on the corrupt history of the company, it is possible that South Africa is a victim of what has been revealed in the US, although it was not mentioned in the US case. Therefore, </a:t>
            </a:r>
            <a:r>
              <a:rPr lang="en-ZA" dirty="0" smtClean="0"/>
              <a:t>I recommend:  </a:t>
            </a:r>
            <a:endParaRPr lang="en-ZA" dirty="0"/>
          </a:p>
          <a:p>
            <a:pPr marL="0" indent="0" algn="just">
              <a:lnSpc>
                <a:spcPct val="100000"/>
              </a:lnSpc>
              <a:buNone/>
            </a:pPr>
            <a:r>
              <a:rPr lang="en-ZA" b="1" dirty="0" smtClean="0"/>
              <a:t>That </a:t>
            </a:r>
            <a:r>
              <a:rPr lang="en-ZA" b="1" dirty="0"/>
              <a:t>the South African Government, through the relevant institutions such as the National Prosecuting Authority (NPA) and Special Investigating Unit (SIU), investigate all Glencore operations in South Africa. There might be potential criminal activities in South Africa as those found in the US and other countries. </a:t>
            </a:r>
            <a:endParaRPr lang="en-US" b="1"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9</a:t>
            </a:fld>
            <a:endParaRPr lang="en-US"/>
          </a:p>
        </p:txBody>
      </p:sp>
    </p:spTree>
    <p:extLst>
      <p:ext uri="{BB962C8B-B14F-4D97-AF65-F5344CB8AC3E}">
        <p14:creationId xmlns:p14="http://schemas.microsoft.com/office/powerpoint/2010/main" xmlns="" val="2171926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20638</TotalTime>
  <Words>3481</Words>
  <Application>Microsoft Office PowerPoint</Application>
  <PresentationFormat>A4 Paper (210x297 mm)</PresentationFormat>
  <Paragraphs>123</Paragraphs>
  <Slides>19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Document</vt:lpstr>
      <vt:lpstr>Slide 1</vt:lpstr>
      <vt:lpstr>Table of Contents</vt:lpstr>
      <vt:lpstr>1.1 Part 1: Profile of glencore </vt:lpstr>
      <vt:lpstr>Profile of Glencore cont’d</vt:lpstr>
      <vt:lpstr> 1.2. Bribery – The US CASE</vt:lpstr>
      <vt:lpstr>CASE 1: Foreign Corrupt Practices Act Violations</vt:lpstr>
      <vt:lpstr>CASE 2: The Commodity Price Manipulation Case</vt:lpstr>
      <vt:lpstr>1.3 IMPACT ON SOUTH AFRICA</vt:lpstr>
      <vt:lpstr>1.4 Conclusion &amp; Recommendation </vt:lpstr>
      <vt:lpstr>Part 2:   Misuse of the Mining Rehabilitation Funds (MRF)</vt:lpstr>
      <vt:lpstr>MRF Cont’d </vt:lpstr>
      <vt:lpstr>MRF Cont’d </vt:lpstr>
      <vt:lpstr>MRF Cont’d</vt:lpstr>
      <vt:lpstr>What did Parliament Do? </vt:lpstr>
      <vt:lpstr>What did Parliament do cont’d </vt:lpstr>
      <vt:lpstr>What did Parliament do Cont’d</vt:lpstr>
      <vt:lpstr> Other Matters of Investigation</vt:lpstr>
      <vt:lpstr>Recommendation  </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 Thabile Ketye</dc:creator>
  <cp:lastModifiedBy>USER</cp:lastModifiedBy>
  <cp:revision>614</cp:revision>
  <cp:lastPrinted>2020-03-04T09:34:14Z</cp:lastPrinted>
  <dcterms:created xsi:type="dcterms:W3CDTF">2019-05-28T17:07:42Z</dcterms:created>
  <dcterms:modified xsi:type="dcterms:W3CDTF">2022-08-26T08:54:14Z</dcterms:modified>
</cp:coreProperties>
</file>