
<file path=[Content_Types].xml><?xml version="1.0" encoding="utf-8"?>
<Types xmlns="http://schemas.openxmlformats.org/package/2006/content-types">
  <Override PartName="/ppt/tags/tag8.xml" ContentType="application/vnd.openxmlformats-officedocument.presentationml.tags+xml"/>
  <Override PartName="/ppt/tags/tag140.xml" ContentType="application/vnd.openxmlformats-officedocument.presentationml.tags+xml"/>
  <Override PartName="/ppt/theme/theme5.xml" ContentType="application/vnd.openxmlformats-officedocument.theme+xml"/>
  <Override PartName="/ppt/tags/tag238.xml" ContentType="application/vnd.openxmlformats-officedocument.presentationml.tags+xml"/>
  <Override PartName="/ppt/tags/tag285.xml" ContentType="application/vnd.openxmlformats-officedocument.presentationml.tags+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slideLayouts/slideLayout171.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tags/tag38.xml" ContentType="application/vnd.openxmlformats-officedocument.presentationml.tags+xml"/>
  <Override PartName="/ppt/tags/tag85.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339.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slideLayouts/slideLayout102.xml" ContentType="application/vnd.openxmlformats-officedocument.presentationml.slideLayout+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slideMasters/slideMaster8.xml" ContentType="application/vnd.openxmlformats-officedocument.presentationml.slideMaster+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tags/tag279.xml" ContentType="application/vnd.openxmlformats-officedocument.presentationml.tags+xml"/>
  <Override PartName="/ppt/slideLayouts/slideLayout203.xml" ContentType="application/vnd.openxmlformats-officedocument.presentationml.slideLayout+xml"/>
  <Override PartName="/ppt/tags/tag342.xml" ContentType="application/vnd.openxmlformats-officedocument.presentationml.tags+xml"/>
  <Override PartName="/ppt/diagrams/data2.xml" ContentType="application/vnd.openxmlformats-officedocument.drawingml.diagramData+xml"/>
  <Override PartName="/ppt/notesSlides/notesSlide7.xml" ContentType="application/vnd.openxmlformats-officedocument.presentationml.notesSlide+xml"/>
  <Default Extension="xlsx" ContentType="application/vnd.openxmlformats-officedocument.spreadsheetml.sheet"/>
  <Override PartName="/ppt/tags/tag134.xml" ContentType="application/vnd.openxmlformats-officedocument.presentationml.tags+xml"/>
  <Override PartName="/ppt/slideLayouts/slideLayout87.xml" ContentType="application/vnd.openxmlformats-officedocument.presentationml.slideLayout+xml"/>
  <Override PartName="/ppt/tags/tag181.xml" ContentType="application/vnd.openxmlformats-officedocument.presentationml.tags+xml"/>
  <Override PartName="/ppt/slideLayouts/slideLayout187.xml" ContentType="application/vnd.openxmlformats-officedocument.presentationml.slideLayout+xml"/>
  <Override PartName="/ppt/tags/tag320.xml" ContentType="application/vnd.openxmlformats-officedocument.presentationml.tags+xml"/>
  <Override PartName="/ppt/theme/theme10.xml" ContentType="application/vnd.openxmlformats-officedocument.theme+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slideLayouts/slideLayout118.xml" ContentType="application/vnd.openxmlformats-officedocument.presentationml.slideLayout+xml"/>
  <Override PartName="/ppt/tags/tag257.xml" ContentType="application/vnd.openxmlformats-officedocument.presentationml.tags+xml"/>
  <Override PartName="/ppt/slideLayouts/slideLayout165.xml" ContentType="application/vnd.openxmlformats-officedocument.presentationml.slideLayout+xml"/>
  <Override PartName="/ppt/slideLayouts/slideLayout18.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tags/tag79.xml" ContentType="application/vnd.openxmlformats-officedocument.presentationml.tags+xml"/>
  <Override PartName="/ppt/slideLayouts/slideLayout65.xml" ContentType="application/vnd.openxmlformats-officedocument.presentationml.slideLayout+xml"/>
  <Override PartName="/ppt/diagrams/quickStyle3.xml" ContentType="application/vnd.openxmlformats-officedocument.drawingml.diagramStyle+xml"/>
  <Default Extension="emf" ContentType="image/x-emf"/>
  <Override PartName="/ppt/slideLayouts/slideLayout43.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tags/tag235.xml" ContentType="application/vnd.openxmlformats-officedocument.presentationml.tags+xml"/>
  <Override PartName="/ppt/slideLayouts/slideLayout190.xml" ContentType="application/vnd.openxmlformats-officedocument.presentationml.slideLayout+xml"/>
  <Override PartName="/ppt/tags/tag282.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336.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ags/tag106.xml" ContentType="application/vnd.openxmlformats-officedocument.presentationml.tags+xml"/>
  <Override PartName="/ppt/tags/tag153.xml" ContentType="application/vnd.openxmlformats-officedocument.presentationml.tags+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tags/tag131.xml" ContentType="application/vnd.openxmlformats-officedocument.presentationml.tags+xml"/>
  <Override PartName="/ppt/tags/tag229.xml" ContentType="application/vnd.openxmlformats-officedocument.presentationml.tags+xml"/>
  <Override PartName="/ppt/slideLayouts/slideLayout137.xml" ContentType="application/vnd.openxmlformats-officedocument.presentationml.slideLayout+xml"/>
  <Override PartName="/ppt/slideLayouts/slideLayout184.xml" ContentType="application/vnd.openxmlformats-officedocument.presentationml.slideLayout+xml"/>
  <Override PartName="/ppt/tags/tag276.xml" ContentType="application/vnd.openxmlformats-officedocument.presentationml.tags+xml"/>
  <Override PartName="/ppt/slideLayouts/slideLayout200.xml" ContentType="application/vnd.openxmlformats-officedocument.presentationml.slideLayout+xml"/>
  <Override PartName="/ppt/diagrams/colors1.xml" ContentType="application/vnd.openxmlformats-officedocument.drawingml.diagramColors+xml"/>
  <Default Extension="svg" ContentType="image/svg+xml"/>
  <Override PartName="/ppt/slideLayouts/slideLayout37.xml" ContentType="application/vnd.openxmlformats-officedocument.presentationml.slideLayout+xml"/>
  <Override PartName="/ppt/tags/tag98.xml" ContentType="application/vnd.openxmlformats-officedocument.presentationml.tags+xml"/>
  <Override PartName="/ppt/slideLayouts/slideLayout84.xml" ContentType="application/vnd.openxmlformats-officedocument.presentationml.slideLayout+xml"/>
  <Override PartName="/ppt/tags/tag207.xml" ContentType="application/vnd.openxmlformats-officedocument.presentationml.tags+xml"/>
  <Override PartName="/ppt/tags/tag254.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ags/tag29.xml" ContentType="application/vnd.openxmlformats-officedocument.presentationml.tags+xml"/>
  <Override PartName="/ppt/tags/tag76.xml" ContentType="application/vnd.openxmlformats-officedocument.presentationml.tags+xml"/>
  <Override PartName="/ppt/slideLayouts/slideLayout140.xml" ContentType="application/vnd.openxmlformats-officedocument.presentationml.slideLayout+xml"/>
  <Override PartName="/ppt/tags/tag232.xml" ContentType="application/vnd.openxmlformats-officedocument.presentationml.tags+xml"/>
  <Override PartName="/ppt/tags/tag377.xml" ContentType="application/vnd.openxmlformats-officedocument.presentationml.tags+xml"/>
  <Override PartName="/ppt/slideLayouts/slideLayout40.xml" ContentType="application/vnd.openxmlformats-officedocument.presentationml.slideLayout+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diagrams/layout3.xml" ContentType="application/vnd.openxmlformats-officedocument.drawingml.diagramLayout+xml"/>
  <Override PartName="/ppt/tags/tag32.xml" ContentType="application/vnd.openxmlformats-officedocument.presentationml.tags+xml"/>
  <Override PartName="/ppt/tags/tag333.xml" ContentType="application/vnd.openxmlformats-officedocument.presentationml.tags+xml"/>
  <Override PartName="/ppt/tags/tag38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slideLayouts/slideLayout78.xml" ContentType="application/vnd.openxmlformats-officedocument.presentationml.slideLayout+xml"/>
  <Override PartName="/ppt/tags/tag172.xml" ContentType="application/vnd.openxmlformats-officedocument.presentationml.tags+xml"/>
  <Override PartName="/ppt/slideLayouts/slideLayout178.xml" ContentType="application/vnd.openxmlformats-officedocument.presentationml.slideLayout+xml"/>
  <Override PartName="/ppt/tags/tag311.xml" ContentType="application/vnd.openxmlformats-officedocument.presentationml.tags+xml"/>
  <Override PartName="/ppt/slideMasters/slideMaster2.xml" ContentType="application/vnd.openxmlformats-officedocument.presentationml.slideMaster+xml"/>
  <Override PartName="/ppt/tags/tag103.xml" ContentType="application/vnd.openxmlformats-officedocument.presentationml.tags+xml"/>
  <Override PartName="/ppt/tags/tag150.xml" ContentType="application/vnd.openxmlformats-officedocument.presentationml.tags+xml"/>
  <Override PartName="/ppt/slideLayouts/slideLayout109.xml" ContentType="application/vnd.openxmlformats-officedocument.presentationml.slideLayout+xml"/>
  <Override PartName="/ppt/tags/tag248.xml" ContentType="application/vnd.openxmlformats-officedocument.presentationml.tags+xml"/>
  <Override PartName="/ppt/slideLayouts/slideLayout156.xml" ContentType="application/vnd.openxmlformats-officedocument.presentationml.slideLayout+xml"/>
  <Override PartName="/ppt/tags/tag295.xml" ContentType="application/vnd.openxmlformats-officedocument.presentationml.tags+xml"/>
  <Override PartName="/ppt/notesSlides/notesSlide1.xml" ContentType="application/vnd.openxmlformats-officedocument.presentationml.notesSlide+xml"/>
  <Override PartName="/ppt/slideLayouts/slideLayout56.xml" ContentType="application/vnd.openxmlformats-officedocument.presentationml.slideLayout+xml"/>
  <Override PartName="/ppt/tags/tag226.xml" ContentType="application/vnd.openxmlformats-officedocument.presentationml.tags+xml"/>
  <Override PartName="/ppt/tags/tag273.xml" ContentType="application/vnd.openxmlformats-officedocument.presentationml.tags+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slideLayouts/slideLayout112.xml" ContentType="application/vnd.openxmlformats-officedocument.presentationml.slideLayout+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slideLayouts/slideLayout213.xml" ContentType="application/vnd.openxmlformats-officedocument.presentationml.slideLayout+xml"/>
  <Override PartName="/ppt/theme/theme9.xml" ContentType="application/vnd.openxmlformats-officedocument.theme+xml"/>
  <Override PartName="/ppt/tags/tag352.xml" ContentType="application/vnd.openxmlformats-officedocument.presentationml.tags+xml"/>
  <Override PartName="/ppt/slideLayouts/slideLayout97.xml" ContentType="application/vnd.openxmlformats-officedocument.presentationml.slideLayout+xml"/>
  <Override PartName="/ppt/tags/tag144.xml" ContentType="application/vnd.openxmlformats-officedocument.presentationml.tags+xml"/>
  <Override PartName="/ppt/tags/tag191.xml" ContentType="application/vnd.openxmlformats-officedocument.presentationml.tags+xml"/>
  <Override PartName="/ppt/slideLayouts/slideLayout197.xml" ContentType="application/vnd.openxmlformats-officedocument.presentationml.slideLayout+xml"/>
  <Override PartName="/ppt/tags/tag330.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Layouts/slideLayout128.xml" ContentType="application/vnd.openxmlformats-officedocument.presentationml.slideLayout+xml"/>
  <Override PartName="/ppt/tags/tag267.xml" ContentType="application/vnd.openxmlformats-officedocument.presentationml.tags+xml"/>
  <Override PartName="/ppt/slideLayouts/slideLayout175.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slideLayouts/slideLayout75.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slideLayouts/slideLayout53.xml" ContentType="application/vnd.openxmlformats-officedocument.presentationml.slideLayout+xml"/>
  <Override PartName="/ppt/tags/tag100.xml" ContentType="application/vnd.openxmlformats-officedocument.presentationml.tags+xml"/>
  <Override PartName="/ppt/slideLayouts/slideLayout106.xml" ContentType="application/vnd.openxmlformats-officedocument.presentationml.slideLayout+xml"/>
  <Override PartName="/ppt/slideLayouts/slideLayout153.xml" ContentType="application/vnd.openxmlformats-officedocument.presentationml.slideLayout+xml"/>
  <Override PartName="/ppt/tags/tag368.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tags/tag270.xml" ContentType="application/vnd.openxmlformats-officedocument.presentationml.tags+xml"/>
  <Override PartName="/ppt/slides/slide10.xml" ContentType="application/vnd.openxmlformats-officedocument.presentationml.slide+xml"/>
  <Override PartName="/ppt/slideLayouts/slideLayout31.xml" ContentType="application/vnd.openxmlformats-officedocument.presentationml.slideLayout+xml"/>
  <Override PartName="/ppt/tags/tag45.xml" ContentType="application/vnd.openxmlformats-officedocument.presentationml.tags+xml"/>
  <Override PartName="/ppt/tags/tag92.xml" ContentType="application/vnd.openxmlformats-officedocument.presentationml.tags+xml"/>
  <Override PartName="/ppt/tags/tag201.xml" ContentType="application/vnd.openxmlformats-officedocument.presentationml.tags+xml"/>
  <Override PartName="/ppt/slideLayouts/slideLayout207.xml" ContentType="application/vnd.openxmlformats-officedocument.presentationml.slideLayout+xml"/>
  <Override PartName="/ppt/tags/tag346.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heme/theme6.xml" ContentType="application/vnd.openxmlformats-officedocument.theme+xml"/>
  <Override PartName="/ppt/slideLayouts/slideLayout169.xml" ContentType="application/vnd.openxmlformats-officedocument.presentationml.slideLayout+xml"/>
  <Override PartName="/ppt/tags/tag302.xml" ContentType="application/vnd.openxmlformats-officedocument.presentationml.tags+xml"/>
  <Override PartName="/ppt/slideLayouts/slideLayout210.xml" ContentType="application/vnd.openxmlformats-officedocument.presentationml.slideLayout+xml"/>
  <Default Extension="bin" ContentType="application/vnd.openxmlformats-officedocument.oleObject"/>
  <Override PartName="/ppt/tags/tag141.xml" ContentType="application/vnd.openxmlformats-officedocument.presentationml.tags+xml"/>
  <Override PartName="/ppt/slideLayouts/slideLayout147.xml" ContentType="application/vnd.openxmlformats-officedocument.presentationml.slideLayout+xml"/>
  <Override PartName="/ppt/tags/tag239.xml" ContentType="application/vnd.openxmlformats-officedocument.presentationml.tags+xml"/>
  <Override PartName="/ppt/tags/tag286.xml" ContentType="application/vnd.openxmlformats-officedocument.presentationml.tags+xml"/>
  <Override PartName="/ppt/slideLayouts/slideLayout194.xml" ContentType="application/vnd.openxmlformats-officedocument.presentationml.slideLayout+xml"/>
  <Override PartName="/ppt/charts/style1.xml" ContentType="application/vnd.ms-office.chartstyle+xml"/>
  <Override PartName="/ppt/slides/slide26.xml" ContentType="application/vnd.openxmlformats-officedocument.presentationml.slide+xml"/>
  <Override PartName="/ppt/slideLayouts/slideLayout47.xml" ContentType="application/vnd.openxmlformats-officedocument.presentationml.slideLayout+xml"/>
  <Override PartName="/ppt/slideLayouts/slideLayout94.xml" ContentType="application/vnd.openxmlformats-officedocument.presentationml.slideLayout+xml"/>
  <Override PartName="/ppt/tags/tag217.xml" ContentType="application/vnd.openxmlformats-officedocument.presentationml.tags+xml"/>
  <Override PartName="/ppt/tags/tag264.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slideLayouts/slideLayout25.xml" ContentType="application/vnd.openxmlformats-officedocument.presentationml.slideLayout+xml"/>
  <Override PartName="/ppt/tags/tag86.xml" ContentType="application/vnd.openxmlformats-officedocument.presentationml.tags+xml"/>
  <Override PartName="/ppt/slideLayouts/slideLayout72.xml" ContentType="application/vnd.openxmlformats-officedocument.presentationml.slideLayout+xml"/>
  <Override PartName="/ppt/slideLayouts/slideLayout125.xml" ContentType="application/vnd.openxmlformats-officedocument.presentationml.slideLayout+xml"/>
  <Override PartName="/ppt/slideLayouts/slideLayout172.xml" ContentType="application/vnd.openxmlformats-officedocument.presentationml.slideLayout+xml"/>
  <Override PartName="/ppt/slideLayouts/slideLayout103.xml" ContentType="application/vnd.openxmlformats-officedocument.presentationml.slideLayout+xml"/>
  <Override PartName="/ppt/tags/tag179.xml" ContentType="application/vnd.openxmlformats-officedocument.presentationml.tags+xml"/>
  <Override PartName="/ppt/slideLayouts/slideLayout150.xml" ContentType="application/vnd.openxmlformats-officedocument.presentationml.slideLayout+xml"/>
  <Override PartName="/ppt/tags/tag242.xml" ContentType="application/vnd.openxmlformats-officedocument.presentationml.tags+xml"/>
  <Override PartName="/ppt/tags/tag17.xml" ContentType="application/vnd.openxmlformats-officedocument.presentationml.tags+xml"/>
  <Override PartName="/ppt/slideLayouts/slideLayout50.xml" ContentType="application/vnd.openxmlformats-officedocument.presentationml.slideLayout+xml"/>
  <Override PartName="/ppt/tags/tag64.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135.xml" ContentType="application/vnd.openxmlformats-officedocument.presentationml.tags+xml"/>
  <Override PartName="/ppt/tags/tag182.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diagrams/data3.xml" ContentType="application/vnd.openxmlformats-officedocument.drawingml.diagramData+xml"/>
  <Override PartName="/ppt/tags/tag20.xml" ContentType="application/vnd.openxmlformats-officedocument.presentationml.tags+xml"/>
  <Override PartName="/ppt/slideLayouts/slideLayout88.xml" ContentType="application/vnd.openxmlformats-officedocument.presentationml.slideLayout+xml"/>
  <Override PartName="/ppt/tags/tag321.xml" ContentType="application/vnd.openxmlformats-officedocument.presentationml.tags+xml"/>
  <Override PartName="/ppt/slideLayouts/slideLayout19.xml" ContentType="application/vnd.openxmlformats-officedocument.presentationml.slideLayout+xml"/>
  <Override PartName="/ppt/tags/tag6.xml" ContentType="application/vnd.openxmlformats-officedocument.presentationml.tags+xml"/>
  <Override PartName="/ppt/slideLayouts/slideLayout66.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slideLayouts/slideLayout119.xml" ContentType="application/vnd.openxmlformats-officedocument.presentationml.slideLayout+xml"/>
  <Override PartName="/ppt/tags/tag258.xml" ContentType="application/vnd.openxmlformats-officedocument.presentationml.tags+xml"/>
  <Override PartName="/ppt/slideLayouts/slideLayout166.xml" ContentType="application/vnd.openxmlformats-officedocument.presentationml.slideLayout+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slideLayouts/slideLayout44.xml" ContentType="application/vnd.openxmlformats-officedocument.presentationml.slideLayout+xml"/>
  <Override PartName="/ppt/tags/tag58.xml" ContentType="application/vnd.openxmlformats-officedocument.presentationml.tags+xml"/>
  <Override PartName="/ppt/slideLayouts/slideLayout91.xml" ContentType="application/vnd.openxmlformats-officedocument.presentationml.slideLayout+xml"/>
  <Override PartName="/ppt/slideLayouts/slideLayout144.xml" ContentType="application/vnd.openxmlformats-officedocument.presentationml.slideLayout+xml"/>
  <Override PartName="/ppt/slideLayouts/slideLayout191.xml" ContentType="application/vnd.openxmlformats-officedocument.presentationml.slideLayout+xml"/>
  <Override PartName="/ppt/tags/tag359.xml" ContentType="application/vnd.openxmlformats-officedocument.presentationml.tag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122.xml" ContentType="application/vnd.openxmlformats-officedocument.presentationml.slideLayout+xml"/>
  <Override PartName="/ppt/tags/tag198.xml" ContentType="application/vnd.openxmlformats-officedocument.presentationml.tags+xml"/>
  <Override PartName="/ppt/tags/tag214.xml" ContentType="application/vnd.openxmlformats-officedocument.presentationml.tags+xml"/>
  <Override PartName="/ppt/tags/tag261.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slideLayouts/slideLayout111.xml" ContentType="application/vnd.openxmlformats-officedocument.presentationml.slideLayout+xml"/>
  <Override PartName="/ppt/tags/tag187.xml" ContentType="application/vnd.openxmlformats-officedocument.presentationml.tags+xml"/>
  <Override PartName="/ppt/tags/tag337.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slideLayouts/slideLayout100.xml" ContentType="application/vnd.openxmlformats-officedocument.presentationml.slideLayout+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slideMasters/slideMaster6.xml" ContentType="application/vnd.openxmlformats-officedocument.presentationml.slideMaster+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heme/theme8.xml" ContentType="application/vnd.openxmlformats-officedocument.theme+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277.xml" ContentType="application/vnd.openxmlformats-officedocument.presentationml.tags+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ags/tag340.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ags/tag132.xml" ContentType="application/vnd.openxmlformats-officedocument.presentationml.tags+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ags/tag219.xml" ContentType="application/vnd.openxmlformats-officedocument.presentationml.tags+xml"/>
  <Override PartName="/ppt/slideLayouts/slideLayout138.xml" ContentType="application/vnd.openxmlformats-officedocument.presentationml.slideLayout+xml"/>
  <Override PartName="/ppt/tags/tag266.xml" ContentType="application/vnd.openxmlformats-officedocument.presentationml.tags+xml"/>
  <Override PartName="/ppt/slideLayouts/slideLayout185.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tags/tag208.xml" ContentType="application/vnd.openxmlformats-officedocument.presentationml.tags+xml"/>
  <Override PartName="/ppt/tags/tag255.xml" ContentType="application/vnd.openxmlformats-officedocument.presentationml.tags+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diagrams/drawing1.xml" ContentType="application/vnd.ms-office.drawingml.diagramDrawing+xml"/>
  <Override PartName="/ppt/slideLayouts/slideLayout16.xml" ContentType="application/vnd.openxmlformats-officedocument.presentationml.slideLayout+xml"/>
  <Override PartName="/ppt/tags/tag3.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diagrams/quickStyle1.xml" ContentType="application/vnd.openxmlformats-officedocument.drawingml.diagramStyle+xml"/>
  <Override PartName="/ppt/slides/slide31.xml" ContentType="application/vnd.openxmlformats-officedocument.presentationml.slide+xml"/>
  <Override PartName="/ppt/tags/tag19.xml" ContentType="application/vnd.openxmlformats-officedocument.presentationml.tags+xml"/>
  <Override PartName="/ppt/slideLayouts/slideLayout41.xml" ContentType="application/vnd.openxmlformats-officedocument.presentationml.slideLayout+xml"/>
  <Override PartName="/ppt/tags/tag66.xml" ContentType="application/vnd.openxmlformats-officedocument.presentationml.tags+xml"/>
  <Override PartName="/ppt/slideLayouts/slideLayout52.xml" ContentType="application/vnd.openxmlformats-officedocument.presentationml.slideLayout+xml"/>
  <Override PartName="/ppt/tags/tag222.xml" ContentType="application/vnd.openxmlformats-officedocument.presentationml.tags+xml"/>
  <Override PartName="/ppt/slideLayouts/slideLayout141.xml" ContentType="application/vnd.openxmlformats-officedocument.presentationml.slideLayout+xml"/>
  <Override PartName="/ppt/tags/tag367.xml" ContentType="application/vnd.openxmlformats-officedocument.presentationml.tags+xml"/>
  <Override PartName="/ppt/slides/slide20.xml" ContentType="application/vnd.openxmlformats-officedocument.presentationml.slide+xml"/>
  <Override PartName="/ppt/slideLayouts/slideLayout30.xml" ContentType="application/vnd.openxmlformats-officedocument.presentationml.slideLayout+xml"/>
  <Override PartName="/ppt/tags/tag55.xml" ContentType="application/vnd.openxmlformats-officedocument.presentationml.tags+xml"/>
  <Override PartName="/ppt/tags/tag159.xml" ContentType="application/vnd.openxmlformats-officedocument.presentationml.tags+xml"/>
  <Override PartName="/ppt/slideLayouts/slideLayout130.xml" ContentType="application/vnd.openxmlformats-officedocument.presentationml.slideLayout+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charts/colors1.xml" ContentType="application/vnd.ms-office.chartcolorstyle+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slideLayouts/slideLayout206.xml" ContentType="application/vnd.openxmlformats-officedocument.presentationml.slideLayout+xml"/>
  <Override PartName="/ppt/tags/tag334.xml" ContentType="application/vnd.openxmlformats-officedocument.presentationml.tags+xml"/>
  <Override PartName="/ppt/tags/tag381.xml" ContentType="application/vnd.openxmlformats-officedocument.presentationml.tags+xml"/>
  <Override PartName="/ppt/notesSlides/notesSlide11.xml" ContentType="application/vnd.openxmlformats-officedocument.presentationml.notesSlide+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slideLayouts/slideLayout179.xml" ContentType="application/vnd.openxmlformats-officedocument.presentationml.slideLayout+xml"/>
  <Override PartName="/ppt/tags/tag323.xml" ContentType="application/vnd.openxmlformats-officedocument.presentationml.tags+xml"/>
  <Override PartName="/ppt/tags/tag37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slideLayouts/slideLayout68.xml" ContentType="application/vnd.openxmlformats-officedocument.presentationml.slideLayout+xml"/>
  <Override PartName="/ppt/tags/tag115.xml" ContentType="application/vnd.openxmlformats-officedocument.presentationml.tags+xml"/>
  <Override PartName="/ppt/slideLayouts/slideLayout79.xml" ContentType="application/vnd.openxmlformats-officedocument.presentationml.slideLayout+xml"/>
  <Override PartName="/ppt/tags/tag162.xml" ContentType="application/vnd.openxmlformats-officedocument.presentationml.tags+xml"/>
  <Override PartName="/ppt/tags/tag249.xml" ContentType="application/vnd.openxmlformats-officedocument.presentationml.tags+xml"/>
  <Override PartName="/ppt/slideLayouts/slideLayout168.xml" ContentType="application/vnd.openxmlformats-officedocument.presentationml.slideLayout+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ags/tag104.xml" ContentType="application/vnd.openxmlformats-officedocument.presentationml.tags+xml"/>
  <Override PartName="/ppt/tags/tag151.xml" ContentType="application/vnd.openxmlformats-officedocument.presentationml.tags+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tags/tag227.xml" ContentType="application/vnd.openxmlformats-officedocument.presentationml.tags+xml"/>
  <Override PartName="/ppt/slideLayouts/slideLayout135.xml" ContentType="application/vnd.openxmlformats-officedocument.presentationml.slideLayout+xml"/>
  <Override PartName="/ppt/tags/tag274.xml" ContentType="application/vnd.openxmlformats-officedocument.presentationml.tags+xml"/>
  <Override PartName="/ppt/slideLayouts/slideLayout182.xml" ContentType="application/vnd.openxmlformats-officedocument.presentationml.slideLayout+xml"/>
  <Override PartName="/ppt/slideLayouts/slideLayout35.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slideLayouts/slideLayout82.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tags/tag189.xml" ContentType="application/vnd.openxmlformats-officedocument.presentationml.tags+xml"/>
  <Override PartName="/ppt/slideLayouts/slideLayout160.xml" ContentType="application/vnd.openxmlformats-officedocument.presentationml.slideLayout+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diagrams/layout1.xml" ContentType="application/vnd.openxmlformats-officedocument.drawingml.diagramLayout+xml"/>
  <Override PartName="/ppt/tags/tag30.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slideLayouts/slideLayout129.xml" ContentType="application/vnd.openxmlformats-officedocument.presentationml.slideLayout+xml"/>
  <Override PartName="/ppt/slideLayouts/slideLayout176.xml" ContentType="application/vnd.openxmlformats-officedocument.presentationml.slideLayout+xml"/>
  <Override PartName="/ppt/diagrams/drawing3.xml" ContentType="application/vnd.ms-office.drawingml.diagramDrawing+xml"/>
  <Override PartName="/ppt/tags/tag101.xml" ContentType="application/vnd.openxmlformats-officedocument.presentationml.tags+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tags/tag246.xml" ContentType="application/vnd.openxmlformats-officedocument.presentationml.tags+xml"/>
  <Override PartName="/ppt/tags/tag293.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tags/tag34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10.xml" ContentType="application/vnd.openxmlformats-officedocument.presentationml.slideLayout+xml"/>
  <Override PartName="/ppt/tags/tag186.xml" ContentType="application/vnd.openxmlformats-officedocument.presentationml.tags+xml"/>
  <Override PartName="/ppt/tags/tag202.xml" ContentType="application/vnd.openxmlformats-officedocument.presentationml.tags+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142.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tags/tag350.xml" ContentType="application/vnd.openxmlformats-officedocument.presentationml.tags+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48.xml" ContentType="application/vnd.openxmlformats-officedocument.presentationml.slideLayout+xml"/>
  <Override PartName="/ppt/slideLayouts/slideLayout195.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slideLayouts/slideLayout126.xml" ContentType="application/vnd.openxmlformats-officedocument.presentationml.slideLayout+xml"/>
  <Override PartName="/ppt/tags/tag218.xml" ContentType="application/vnd.openxmlformats-officedocument.presentationml.tags+xml"/>
  <Override PartName="/ppt/tags/tag265.xml" ContentType="application/vnd.openxmlformats-officedocument.presentationml.tags+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tags/tag87.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51.xml" ContentType="application/vnd.openxmlformats-officedocument.presentationml.slideLayout+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slideLayouts/slideLayout205.xml" ContentType="application/vnd.openxmlformats-officedocument.presentationml.slideLayout+xml"/>
  <Override PartName="/ppt/tags/tag344.xml" ContentType="application/vnd.openxmlformats-officedocument.presentationml.tags+xml"/>
  <Override PartName="/ppt/notesSlides/notesSlide9.xml" ContentType="application/vnd.openxmlformats-officedocument.presentationml.notesSlide+xml"/>
  <Override PartName="/ppt/tags/tag136.xml" ContentType="application/vnd.openxmlformats-officedocument.presentationml.tags+xml"/>
  <Override PartName="/ppt/slideLayouts/slideLayout89.xml" ContentType="application/vnd.openxmlformats-officedocument.presentationml.slideLayout+xml"/>
  <Override PartName="/ppt/tags/tag183.xml" ContentType="application/vnd.openxmlformats-officedocument.presentationml.tags+xml"/>
  <Override PartName="/ppt/slideLayouts/slideLayout189.xml" ContentType="application/vnd.openxmlformats-officedocument.presentationml.slideLayout+xml"/>
  <Override PartName="/ppt/tags/tag322.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slideLayouts/slideLayout67.xml" ContentType="application/vnd.openxmlformats-officedocument.presentationml.slideLayout+xml"/>
  <Override PartName="/ppt/theme/theme4.xml" ContentType="application/vnd.openxmlformats-officedocument.theme+xml"/>
  <Override PartName="/ppt/slideLayouts/slideLayout167.xml" ContentType="application/vnd.openxmlformats-officedocument.presentationml.slideLayout+xml"/>
  <Override PartName="/ppt/tags/tag300.xml" ContentType="application/vnd.openxmlformats-officedocument.presentationml.tags+xml"/>
  <Override PartName="/ppt/slideLayouts/slideLayout45.xml" ContentType="application/vnd.openxmlformats-officedocument.presentationml.slideLayout+xml"/>
  <Override PartName="/ppt/slideLayouts/slideLayout145.xml" ContentType="application/vnd.openxmlformats-officedocument.presentationml.slideLayout+xml"/>
  <Override PartName="/ppt/tags/tag237.xml" ContentType="application/vnd.openxmlformats-officedocument.presentationml.tags+xml"/>
  <Override PartName="/ppt/tags/tag284.xml" ContentType="application/vnd.openxmlformats-officedocument.presentationml.tags+xml"/>
  <Override PartName="/ppt/slideLayouts/slideLayout192.xml" ContentType="application/vnd.openxmlformats-officedocument.presentationml.slideLayout+xml"/>
  <Override PartName="/ppt/slides/slide24.xml" ContentType="application/vnd.openxmlformats-officedocument.presentationml.slide+xml"/>
  <Override PartName="/ppt/tags/tag59.xml" ContentType="application/vnd.openxmlformats-officedocument.presentationml.tags+xml"/>
  <Override PartName="/ppt/slideLayouts/slideLayout92.xml" ContentType="application/vnd.openxmlformats-officedocument.presentationml.slideLayout+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70.xml" ContentType="application/vnd.openxmlformats-officedocument.presentationml.slideLayout+xml"/>
  <Override PartName="/ppt/slideLayouts/slideLayout123.xml" ContentType="application/vnd.openxmlformats-officedocument.presentationml.slideLayout+xml"/>
  <Override PartName="/ppt/tags/tag199.xml" ContentType="application/vnd.openxmlformats-officedocument.presentationml.tags+xml"/>
  <Override PartName="/ppt/slideLayouts/slideLayout170.xml" ContentType="application/vnd.openxmlformats-officedocument.presentationml.slideLayout+xml"/>
  <Override PartName="/ppt/tags/tag338.xml" ContentType="application/vnd.openxmlformats-officedocument.presentationml.tags+xml"/>
  <Override PartName="/ppt/slideLayouts/slideLayout101.xml" ContentType="application/vnd.openxmlformats-officedocument.presentationml.slideLayout+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slideMasters/slideMaster7.xml" ContentType="application/vnd.openxmlformats-officedocument.presentationml.slideMaster+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notesSlides/notesSlide6.xml" ContentType="application/vnd.openxmlformats-officedocument.presentationml.notesSlide+xml"/>
  <Override PartName="/ppt/tags/tag133.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tags/tag278.xml" ContentType="application/vnd.openxmlformats-officedocument.presentationml.tags+xml"/>
  <Override PartName="/ppt/slideLayouts/slideLayout202.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4.xml" ContentType="application/vnd.openxmlformats-officedocument.presentationml.tags+xml"/>
  <Override PartName="/ppt/slideLayouts/slideLayout64.xml" ContentType="application/vnd.openxmlformats-officedocument.presentationml.slideLayout+xml"/>
  <Override PartName="/ppt/tags/tag111.xml" ContentType="application/vnd.openxmlformats-officedocument.presentationml.tags+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tags/tag78.xml" ContentType="application/vnd.openxmlformats-officedocument.presentationml.tags+xml"/>
  <Override PartName="/ppt/slideLayouts/slideLayout142.xml" ContentType="application/vnd.openxmlformats-officedocument.presentationml.slideLayout+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slideLayouts/slideLayout42.xml" ContentType="application/vnd.openxmlformats-officedocument.presentationml.slideLayout+xml"/>
  <Override PartName="/ppt/tags/tag56.xml" ContentType="application/vnd.openxmlformats-officedocument.presentationml.tags+xml"/>
  <Override PartName="/ppt/tags/tag357.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335.xml" ContentType="application/vnd.openxmlformats-officedocument.presentationml.tags+xml"/>
  <Override PartName="/ppt/tags/tag38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ags/tag105.xml" ContentType="application/vnd.openxmlformats-officedocument.presentationml.tags+xml"/>
  <Override PartName="/ppt/tags/tag152.xml" ContentType="application/vnd.openxmlformats-officedocument.presentationml.tags+xml"/>
  <Override PartName="/ppt/slideLayouts/slideLayout158.xml" ContentType="application/vnd.openxmlformats-officedocument.presentationml.slideLayout+xml"/>
  <Override PartName="/ppt/tags/tag297.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tags/tag275.xml" ContentType="application/vnd.openxmlformats-officedocument.presentationml.tags+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slideLayouts/slideLayout83.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5.xml" ContentType="application/vnd.openxmlformats-officedocument.presentationml.slide+xml"/>
  <Override PartName="/ppt/tags/tag97.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tags/tag168.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07.xml" ContentType="application/vnd.openxmlformats-officedocument.presentationml.tags+xml"/>
  <Override PartName="/ppt/tags/tag354.xml" ContentType="application/vnd.openxmlformats-officedocument.presentationml.tags+xml"/>
  <Override PartName="/ppt/diagrams/layout2.xml" ContentType="application/vnd.openxmlformats-officedocument.drawingml.diagramLayout+xml"/>
  <Override PartName="/ppt/tags/tag31.xml" ContentType="application/vnd.openxmlformats-officedocument.presentationml.tags+xml"/>
  <Override PartName="/ppt/slideLayouts/slideLayout99.xml" ContentType="application/vnd.openxmlformats-officedocument.presentationml.slideLayout+xml"/>
  <Override PartName="/ppt/tags/tag146.xml" ContentType="application/vnd.openxmlformats-officedocument.presentationml.tags+xml"/>
  <Override PartName="/ppt/tags/tag193.xml" ContentType="application/vnd.openxmlformats-officedocument.presentationml.tags+xml"/>
  <Override PartName="/ppt/slideLayouts/slideLayout199.xml" ContentType="application/vnd.openxmlformats-officedocument.presentationml.slideLayout+xml"/>
  <Override PartName="/ppt/tags/tag332.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77.xml" ContentType="application/vnd.openxmlformats-officedocument.presentationml.slideLayout+xml"/>
  <Override PartName="/ppt/tags/tag247.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slideMasters/slideMaster1.xml" ContentType="application/vnd.openxmlformats-officedocument.presentationml.slideMaster+xml"/>
  <Override PartName="/ppt/slideLayouts/slideLayout55.xml" ContentType="application/vnd.openxmlformats-officedocument.presentationml.slideLayout+xml"/>
  <Override PartName="/ppt/tags/tag102.xml" ContentType="application/vnd.openxmlformats-officedocument.presentationml.tags+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tags/tag69.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tags/tag272.xml" ContentType="application/vnd.openxmlformats-officedocument.presentationml.tags+xml"/>
  <Override PartName="/ppt/slideLayouts/slideLayout180.xml" ContentType="application/vnd.openxmlformats-officedocument.presentationml.slideLayout+xml"/>
  <Default Extension="rels" ContentType="application/vnd.openxmlformats-package.relationships+xml"/>
  <Override PartName="/ppt/slideLayouts/slideLayout33.xml" ContentType="application/vnd.openxmlformats-officedocument.presentationml.slideLayout+xml"/>
  <Override PartName="/ppt/tags/tag47.xml" ContentType="application/vnd.openxmlformats-officedocument.presentationml.tags+xml"/>
  <Override PartName="/ppt/tags/tag94.xml" ContentType="application/vnd.openxmlformats-officedocument.presentationml.tags+xml"/>
  <Override PartName="/ppt/slideLayouts/slideLayout80.xml" ContentType="application/vnd.openxmlformats-officedocument.presentationml.slideLayout+xml"/>
  <Override PartName="/ppt/tags/tag203.xml" ContentType="application/vnd.openxmlformats-officedocument.presentationml.tags+xml"/>
  <Override PartName="/ppt/tags/tag250.xml" ContentType="application/vnd.openxmlformats-officedocument.presentationml.tags+xml"/>
  <Override PartName="/ppt/slideLayouts/slideLayout209.xml" ContentType="application/vnd.openxmlformats-officedocument.presentationml.slideLayout+xml"/>
  <Override PartName="/ppt/tags/tag34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86" r:id="rId2"/>
    <p:sldMasterId id="2147483714" r:id="rId3"/>
    <p:sldMasterId id="2147483742" r:id="rId4"/>
    <p:sldMasterId id="2147483770" r:id="rId5"/>
    <p:sldMasterId id="2147483798" r:id="rId6"/>
    <p:sldMasterId id="2147483824" r:id="rId7"/>
    <p:sldMasterId id="2147483837" r:id="rId8"/>
    <p:sldMasterId id="2147483862" r:id="rId9"/>
  </p:sldMasterIdLst>
  <p:notesMasterIdLst>
    <p:notesMasterId r:id="rId44"/>
  </p:notesMasterIdLst>
  <p:sldIdLst>
    <p:sldId id="1442" r:id="rId10"/>
    <p:sldId id="2145708794" r:id="rId11"/>
    <p:sldId id="257" r:id="rId12"/>
    <p:sldId id="2145708813" r:id="rId13"/>
    <p:sldId id="2145708804" r:id="rId14"/>
    <p:sldId id="2145708816" r:id="rId15"/>
    <p:sldId id="2145708815" r:id="rId16"/>
    <p:sldId id="2145708795" r:id="rId17"/>
    <p:sldId id="2145708822" r:id="rId18"/>
    <p:sldId id="1528" r:id="rId19"/>
    <p:sldId id="2145708779" r:id="rId20"/>
    <p:sldId id="2145708828" r:id="rId21"/>
    <p:sldId id="2145708829" r:id="rId22"/>
    <p:sldId id="2145708796" r:id="rId23"/>
    <p:sldId id="1526" r:id="rId24"/>
    <p:sldId id="2145708770" r:id="rId25"/>
    <p:sldId id="2145708797" r:id="rId26"/>
    <p:sldId id="2145708812" r:id="rId27"/>
    <p:sldId id="2145708798" r:id="rId28"/>
    <p:sldId id="2145708830" r:id="rId29"/>
    <p:sldId id="2145708799" r:id="rId30"/>
    <p:sldId id="3855" r:id="rId31"/>
    <p:sldId id="2145708818" r:id="rId32"/>
    <p:sldId id="2145708819" r:id="rId33"/>
    <p:sldId id="3851" r:id="rId34"/>
    <p:sldId id="2145708823" r:id="rId35"/>
    <p:sldId id="2145708824" r:id="rId36"/>
    <p:sldId id="2145708825" r:id="rId37"/>
    <p:sldId id="2145708826" r:id="rId38"/>
    <p:sldId id="2145708811" r:id="rId39"/>
    <p:sldId id="2145708773" r:id="rId40"/>
    <p:sldId id="2145708820" r:id="rId41"/>
    <p:sldId id="2145708821" r:id="rId42"/>
    <p:sldId id="1489"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Default Section" id="{F5711074-4E27-4125-A5C4-170C1AB3A37D}">
          <p14:sldIdLst>
            <p14:sldId id="1442"/>
            <p14:sldId id="2145708794"/>
            <p14:sldId id="257"/>
            <p14:sldId id="2145708813"/>
            <p14:sldId id="2145708804"/>
            <p14:sldId id="2145708816"/>
            <p14:sldId id="2145708815"/>
            <p14:sldId id="2145708795"/>
            <p14:sldId id="2145708822"/>
            <p14:sldId id="1528"/>
            <p14:sldId id="2145708779"/>
            <p14:sldId id="2145708828"/>
            <p14:sldId id="2145708829"/>
            <p14:sldId id="2145708796"/>
            <p14:sldId id="1526"/>
            <p14:sldId id="2145708770"/>
            <p14:sldId id="2145708797"/>
            <p14:sldId id="2145708812"/>
            <p14:sldId id="2145708798"/>
            <p14:sldId id="2145708830"/>
            <p14:sldId id="2145708799"/>
            <p14:sldId id="3855"/>
            <p14:sldId id="2145708818"/>
            <p14:sldId id="2145708819"/>
            <p14:sldId id="3851"/>
            <p14:sldId id="2145708823"/>
            <p14:sldId id="2145708824"/>
            <p14:sldId id="2145708825"/>
            <p14:sldId id="2145708826"/>
            <p14:sldId id="2145708811"/>
            <p14:sldId id="2145708773"/>
            <p14:sldId id="2145708820"/>
            <p14:sldId id="2145708821"/>
          </p14:sldIdLst>
        </p14:section>
        <p14:section name="Default Section" id="{3D2080DC-56AF-4539-9921-9AFED2EEFFE6}">
          <p14:sldIdLst>
            <p14:sldId id="1489"/>
          </p14:sldIdLst>
        </p14:section>
      </p14:sectionLst>
    </p:ex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ctor Eliott" initials="HE" lastIdx="1" clrIdx="0"/>
  <p:cmAuthor id="2" name="Kerry Gibbs" initials="KG" lastIdx="9" clrIdx="1">
    <p:extLst>
      <p:ext uri="{19B8F6BF-5375-455C-9EA6-DF929625EA0E}">
        <p15:presenceInfo xmlns:p15="http://schemas.microsoft.com/office/powerpoint/2012/main" xmlns="" userId="S-1-5-21-1141132434-301294435-860360866-272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1484"/>
    <a:srgbClr val="001489"/>
    <a:srgbClr val="003398"/>
    <a:srgbClr val="71A1A7"/>
    <a:srgbClr val="D5E3E5"/>
    <a:srgbClr val="DFF0CB"/>
    <a:srgbClr val="A6A6A6"/>
    <a:srgbClr val="CBDFEF"/>
    <a:srgbClr val="FFFF00"/>
    <a:srgbClr val="EB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501" autoAdjust="0"/>
  </p:normalViewPr>
  <p:slideViewPr>
    <p:cSldViewPr snapToGrid="0">
      <p:cViewPr varScale="1">
        <p:scale>
          <a:sx n="73" d="100"/>
          <a:sy n="73" d="100"/>
        </p:scale>
        <p:origin x="-624" y="-102"/>
      </p:cViewPr>
      <p:guideLst>
        <p:guide orient="horz" pos="2160"/>
        <p:guide pos="3840"/>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heme" Target="theme/theme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n-US"/>
              <a:t>LEAP members deployed</a:t>
            </a:r>
          </a:p>
        </c:rich>
      </c:tx>
      <c:spPr>
        <a:noFill/>
        <a:ln>
          <a:noFill/>
        </a:ln>
        <a:effectLst/>
      </c:spPr>
    </c:title>
    <c:plotArea>
      <c:layout/>
      <c:barChart>
        <c:barDir val="bar"/>
        <c:grouping val="clustered"/>
        <c:ser>
          <c:idx val="0"/>
          <c:order val="0"/>
          <c:tx>
            <c:strRef>
              <c:f>Sheet1!$B$1</c:f>
              <c:strCache>
                <c:ptCount val="1"/>
                <c:pt idx="0">
                  <c:v>Column1</c:v>
                </c:pt>
              </c:strCache>
            </c:strRef>
          </c:tx>
          <c:spPr>
            <a:solidFill>
              <a:schemeClr val="accent1"/>
            </a:solidFill>
            <a:ln w="19050">
              <a:solidFill>
                <a:schemeClr val="lt1"/>
              </a:solidFill>
            </a:ln>
            <a:effectLst/>
          </c:spPr>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n-US"/>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Employed</c:v>
                </c:pt>
                <c:pt idx="1">
                  <c:v>Actual deployed</c:v>
                </c:pt>
                <c:pt idx="2">
                  <c:v>LLEOs in training</c:v>
                </c:pt>
              </c:strCache>
            </c:strRef>
          </c:cat>
          <c:val>
            <c:numRef>
              <c:f>Sheet1!$B$2:$B$5</c:f>
              <c:numCache>
                <c:formatCode>General</c:formatCode>
                <c:ptCount val="4"/>
                <c:pt idx="0">
                  <c:v>1258</c:v>
                </c:pt>
                <c:pt idx="1">
                  <c:v>1116</c:v>
                </c:pt>
                <c:pt idx="2">
                  <c:v>87</c:v>
                </c:pt>
              </c:numCache>
            </c:numRef>
          </c:val>
          <c:extLst xmlns:c16r2="http://schemas.microsoft.com/office/drawing/2015/06/chart">
            <c:ext xmlns:c16="http://schemas.microsoft.com/office/drawing/2014/chart" uri="{C3380CC4-5D6E-409C-BE32-E72D297353CC}">
              <c16:uniqueId val="{00000000-799B-4CAB-B56B-705FAEFB285D}"/>
            </c:ext>
          </c:extLst>
        </c:ser>
        <c:dLbls/>
        <c:axId val="107083264"/>
        <c:axId val="107081728"/>
      </c:barChart>
      <c:valAx>
        <c:axId val="107081728"/>
        <c:scaling>
          <c:orientation val="minMax"/>
        </c:scaling>
        <c:axPos val="b"/>
        <c:majorGridlines>
          <c:spPr>
            <a:ln w="9525" cap="flat" cmpd="sng" algn="ctr">
              <a:solidFill>
                <a:schemeClr val="tx1">
                  <a:lumMod val="15000"/>
                  <a:lumOff val="85000"/>
                </a:schemeClr>
              </a:solidFill>
              <a:round/>
            </a:ln>
            <a:effectLst/>
          </c:spPr>
        </c:majorGridlines>
        <c:numFmt formatCode="General" sourceLinked="1"/>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7083264"/>
        <c:crosses val="autoZero"/>
        <c:crossBetween val="between"/>
      </c:valAx>
      <c:catAx>
        <c:axId val="107083264"/>
        <c:scaling>
          <c:orientation val="minMax"/>
        </c:scaling>
        <c:axPos val="l"/>
        <c:numFmt formatCode="General" sourceLinked="1"/>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07081728"/>
        <c:crosses val="autoZero"/>
        <c:auto val="1"/>
        <c:lblAlgn val="ctr"/>
        <c:lblOffset val="100"/>
      </c:catAx>
      <c:spPr>
        <a:noFill/>
        <a:ln>
          <a:noFill/>
        </a:ln>
        <a:effectLst/>
      </c:spPr>
    </c:plotArea>
    <c:plotVisOnly val="1"/>
    <c:dispBlanksAs val="gap"/>
  </c:chart>
  <c:spPr>
    <a:noFill/>
    <a:ln>
      <a:noFill/>
    </a:ln>
    <a:effectLst/>
  </c:spPr>
  <c:txPr>
    <a:bodyPr/>
    <a:lstStyle/>
    <a:p>
      <a:pPr>
        <a:defRPr sz="1050" b="1"/>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CC526D-F8BB-4AFF-851A-20CE66DBD0CD}" type="doc">
      <dgm:prSet loTypeId="urn:microsoft.com/office/officeart/2005/8/layout/list1" loCatId="list" qsTypeId="urn:microsoft.com/office/officeart/2005/8/quickstyle/simple5" qsCatId="simple" csTypeId="urn:microsoft.com/office/officeart/2005/8/colors/accent0_2" csCatId="mainScheme" phldr="1"/>
      <dgm:spPr/>
      <dgm:t>
        <a:bodyPr/>
        <a:lstStyle/>
        <a:p>
          <a:endParaRPr lang="en-US"/>
        </a:p>
      </dgm:t>
    </dgm:pt>
    <dgm:pt modelId="{43B7DBC6-F4C0-4D2D-B1A7-298BB04B06BE}">
      <dgm:prSet phldrT="[Text]" custT="1"/>
      <dgm:spPr>
        <a:xfrm>
          <a:off x="388843" y="87567"/>
          <a:ext cx="7022780" cy="6199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glow rad="139700">
            <a:srgbClr val="F89728">
              <a:satMod val="175000"/>
              <a:alpha val="40000"/>
            </a:srgbClr>
          </a:glow>
        </a:effectLst>
        <a:scene3d>
          <a:camera prst="orthographicFront">
            <a:rot lat="0" lon="0" rev="0"/>
          </a:camera>
          <a:lightRig rig="threePt" dir="t">
            <a:rot lat="0" lon="0" rev="1200000"/>
          </a:lightRig>
        </a:scene3d>
        <a:sp3d>
          <a:bevelT w="63500" h="25400"/>
        </a:sp3d>
      </dgm:spPr>
      <dgm:t>
        <a:bodyPr/>
        <a:lstStyle/>
        <a:p>
          <a:pPr algn="ctr">
            <a:buNone/>
          </a:pPr>
          <a:r>
            <a:rPr lang="en-US" sz="1800" b="1" dirty="0">
              <a:solidFill>
                <a:srgbClr val="003399">
                  <a:hueOff val="0"/>
                  <a:satOff val="0"/>
                  <a:lumOff val="0"/>
                  <a:alphaOff val="0"/>
                </a:srgbClr>
              </a:solidFill>
              <a:latin typeface="Century Gothic"/>
              <a:ea typeface="+mn-ea"/>
              <a:cs typeface="+mn-cs"/>
            </a:rPr>
            <a:t>Authorized in business plan between CoCT &amp; DOCS </a:t>
          </a:r>
        </a:p>
      </dgm:t>
    </dgm:pt>
    <dgm:pt modelId="{4DBB43D7-7714-4A65-91A4-472F3E577322}" type="parTrans" cxnId="{63B49B61-7EAA-42AF-B533-3B6354F379BC}">
      <dgm:prSet/>
      <dgm:spPr/>
      <dgm:t>
        <a:bodyPr/>
        <a:lstStyle/>
        <a:p>
          <a:endParaRPr lang="en-US"/>
        </a:p>
      </dgm:t>
    </dgm:pt>
    <dgm:pt modelId="{3AC3D6D9-85E4-4B87-A7F0-FABE838C7207}" type="sibTrans" cxnId="{63B49B61-7EAA-42AF-B533-3B6354F379BC}">
      <dgm:prSet/>
      <dgm:spPr/>
      <dgm:t>
        <a:bodyPr/>
        <a:lstStyle/>
        <a:p>
          <a:endParaRPr lang="en-US"/>
        </a:p>
      </dgm:t>
    </dgm:pt>
    <dgm:pt modelId="{7E7DDE04-A136-4168-BB05-804A62F0E6D2}">
      <dgm:prSet phldrT="[Text]" custT="1"/>
      <dgm:spPr>
        <a:xfrm>
          <a:off x="388843" y="1040127"/>
          <a:ext cx="7022725" cy="6199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glow rad="139700">
            <a:srgbClr val="F89728">
              <a:satMod val="175000"/>
              <a:alpha val="40000"/>
            </a:srgbClr>
          </a:glow>
        </a:effectLst>
        <a:scene3d>
          <a:camera prst="orthographicFront">
            <a:rot lat="0" lon="0" rev="0"/>
          </a:camera>
          <a:lightRig rig="threePt" dir="t">
            <a:rot lat="0" lon="0" rev="1200000"/>
          </a:lightRig>
        </a:scene3d>
        <a:sp3d>
          <a:bevelT w="63500" h="25400"/>
        </a:sp3d>
      </dgm:spPr>
      <dgm:t>
        <a:bodyPr/>
        <a:lstStyle/>
        <a:p>
          <a:pPr algn="ctr">
            <a:buNone/>
          </a:pPr>
          <a:r>
            <a:rPr lang="en-US" sz="1800" b="1" dirty="0">
              <a:solidFill>
                <a:srgbClr val="003399">
                  <a:hueOff val="0"/>
                  <a:satOff val="0"/>
                  <a:lumOff val="0"/>
                  <a:alphaOff val="0"/>
                </a:srgbClr>
              </a:solidFill>
              <a:latin typeface="Century Gothic"/>
              <a:ea typeface="+mn-ea"/>
              <a:cs typeface="+mn-cs"/>
            </a:rPr>
            <a:t>Deployments are data led</a:t>
          </a:r>
        </a:p>
      </dgm:t>
    </dgm:pt>
    <dgm:pt modelId="{F24E3E51-B48F-4C29-B2E0-00D9F936C552}" type="parTrans" cxnId="{8E9BBB0F-4529-4AD2-8907-7CDCFD550645}">
      <dgm:prSet/>
      <dgm:spPr/>
      <dgm:t>
        <a:bodyPr/>
        <a:lstStyle/>
        <a:p>
          <a:endParaRPr lang="en-US"/>
        </a:p>
      </dgm:t>
    </dgm:pt>
    <dgm:pt modelId="{C0D5B113-6856-4536-A533-11BCFBD06572}" type="sibTrans" cxnId="{8E9BBB0F-4529-4AD2-8907-7CDCFD550645}">
      <dgm:prSet/>
      <dgm:spPr/>
      <dgm:t>
        <a:bodyPr/>
        <a:lstStyle/>
        <a:p>
          <a:endParaRPr lang="en-US"/>
        </a:p>
      </dgm:t>
    </dgm:pt>
    <dgm:pt modelId="{2E4167CD-D48A-43BA-B0B6-45FA89E4212D}">
      <dgm:prSet phldrT="[Text]" custT="1"/>
      <dgm:spPr>
        <a:xfrm>
          <a:off x="388843" y="1992687"/>
          <a:ext cx="7040744" cy="6199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glow rad="139700">
            <a:srgbClr val="F89728">
              <a:satMod val="175000"/>
              <a:alpha val="40000"/>
            </a:srgbClr>
          </a:glow>
        </a:effectLst>
        <a:scene3d>
          <a:camera prst="orthographicFront">
            <a:rot lat="0" lon="0" rev="0"/>
          </a:camera>
          <a:lightRig rig="threePt" dir="t">
            <a:rot lat="0" lon="0" rev="1200000"/>
          </a:lightRig>
        </a:scene3d>
        <a:sp3d>
          <a:bevelT w="63500" h="25400"/>
        </a:sp3d>
      </dgm:spPr>
      <dgm:t>
        <a:bodyPr/>
        <a:lstStyle/>
        <a:p>
          <a:pPr algn="ctr">
            <a:buNone/>
          </a:pPr>
          <a:r>
            <a:rPr lang="en-US" sz="1800" b="1" dirty="0">
              <a:solidFill>
                <a:srgbClr val="003399">
                  <a:hueOff val="0"/>
                  <a:satOff val="0"/>
                  <a:lumOff val="0"/>
                  <a:alphaOff val="0"/>
                </a:srgbClr>
              </a:solidFill>
              <a:latin typeface="Century Gothic"/>
              <a:ea typeface="+mn-ea"/>
              <a:cs typeface="+mn-cs"/>
            </a:rPr>
            <a:t>Deployments managed on bi-weekly operational meetings </a:t>
          </a:r>
        </a:p>
      </dgm:t>
    </dgm:pt>
    <dgm:pt modelId="{610E8965-3ED7-4E1A-B8D4-464A4B825384}" type="parTrans" cxnId="{59688677-BD87-4191-97CD-1DC816986720}">
      <dgm:prSet/>
      <dgm:spPr/>
      <dgm:t>
        <a:bodyPr/>
        <a:lstStyle/>
        <a:p>
          <a:endParaRPr lang="en-US"/>
        </a:p>
      </dgm:t>
    </dgm:pt>
    <dgm:pt modelId="{0B41A2EA-B1AF-408A-98F8-BA8647186409}" type="sibTrans" cxnId="{59688677-BD87-4191-97CD-1DC816986720}">
      <dgm:prSet/>
      <dgm:spPr/>
      <dgm:t>
        <a:bodyPr/>
        <a:lstStyle/>
        <a:p>
          <a:endParaRPr lang="en-US"/>
        </a:p>
      </dgm:t>
    </dgm:pt>
    <dgm:pt modelId="{B51B1435-516B-4B53-A022-EA8B40509E76}">
      <dgm:prSet custT="1"/>
      <dgm:spPr>
        <a:xfrm>
          <a:off x="388843" y="2945248"/>
          <a:ext cx="7022671" cy="6199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glow rad="139700">
            <a:srgbClr val="F89728">
              <a:satMod val="175000"/>
              <a:alpha val="40000"/>
            </a:srgbClr>
          </a:glow>
        </a:effectLst>
        <a:scene3d>
          <a:camera prst="orthographicFront">
            <a:rot lat="0" lon="0" rev="0"/>
          </a:camera>
          <a:lightRig rig="threePt" dir="t">
            <a:rot lat="0" lon="0" rev="1200000"/>
          </a:lightRig>
        </a:scene3d>
        <a:sp3d>
          <a:bevelT w="63500" h="25400"/>
        </a:sp3d>
      </dgm:spPr>
      <dgm:t>
        <a:bodyPr/>
        <a:lstStyle/>
        <a:p>
          <a:pPr algn="ctr">
            <a:buNone/>
          </a:pPr>
          <a:r>
            <a:rPr lang="en-US" sz="1800" b="1" dirty="0">
              <a:solidFill>
                <a:srgbClr val="003399">
                  <a:hueOff val="0"/>
                  <a:satOff val="0"/>
                  <a:lumOff val="0"/>
                  <a:alphaOff val="0"/>
                </a:srgbClr>
              </a:solidFill>
              <a:latin typeface="Century Gothic"/>
              <a:ea typeface="+mn-ea"/>
              <a:cs typeface="+mn-cs"/>
            </a:rPr>
            <a:t>Weekly reports from CoCT obtained as M&amp;E</a:t>
          </a:r>
        </a:p>
      </dgm:t>
    </dgm:pt>
    <dgm:pt modelId="{DC663911-647E-4254-92A8-F4FCBE0B316E}" type="parTrans" cxnId="{1CDEE8F5-17CD-4CCA-8F9C-273A9EFD9251}">
      <dgm:prSet/>
      <dgm:spPr/>
      <dgm:t>
        <a:bodyPr/>
        <a:lstStyle/>
        <a:p>
          <a:endParaRPr lang="en-US"/>
        </a:p>
      </dgm:t>
    </dgm:pt>
    <dgm:pt modelId="{CBA98B0F-A97A-4083-9614-82B3E6C98165}" type="sibTrans" cxnId="{1CDEE8F5-17CD-4CCA-8F9C-273A9EFD9251}">
      <dgm:prSet/>
      <dgm:spPr/>
      <dgm:t>
        <a:bodyPr/>
        <a:lstStyle/>
        <a:p>
          <a:endParaRPr lang="en-US"/>
        </a:p>
      </dgm:t>
    </dgm:pt>
    <dgm:pt modelId="{9787861F-0EAA-48BD-9182-2CAF10A2CB74}">
      <dgm:prSet custT="1"/>
      <dgm:spPr>
        <a:xfrm>
          <a:off x="388843" y="3897808"/>
          <a:ext cx="7022725" cy="619920"/>
        </a:xfrm>
        <a:prstGeom prst="roundRect">
          <a:avLst/>
        </a:prstGeom>
        <a:gradFill rotWithShape="0">
          <a:gsLst>
            <a:gs pos="0">
              <a:sysClr val="window" lastClr="FFFFFF">
                <a:hueOff val="0"/>
                <a:satOff val="0"/>
                <a:lumOff val="0"/>
                <a:alphaOff val="0"/>
                <a:shade val="51000"/>
                <a:satMod val="130000"/>
              </a:sysClr>
            </a:gs>
            <a:gs pos="80000">
              <a:sysClr val="window" lastClr="FFFFFF">
                <a:hueOff val="0"/>
                <a:satOff val="0"/>
                <a:lumOff val="0"/>
                <a:alphaOff val="0"/>
                <a:shade val="93000"/>
                <a:satMod val="130000"/>
              </a:sysClr>
            </a:gs>
            <a:gs pos="100000">
              <a:sysClr val="window" lastClr="FFFFFF">
                <a:hueOff val="0"/>
                <a:satOff val="0"/>
                <a:lumOff val="0"/>
                <a:alphaOff val="0"/>
                <a:shade val="94000"/>
                <a:satMod val="135000"/>
              </a:sysClr>
            </a:gs>
          </a:gsLst>
          <a:lin ang="16200000" scaled="0"/>
        </a:gradFill>
        <a:ln>
          <a:noFill/>
        </a:ln>
        <a:effectLst>
          <a:glow rad="139700">
            <a:srgbClr val="F89728">
              <a:satMod val="175000"/>
              <a:alpha val="40000"/>
            </a:srgbClr>
          </a:glow>
        </a:effectLst>
        <a:scene3d>
          <a:camera prst="orthographicFront">
            <a:rot lat="0" lon="0" rev="0"/>
          </a:camera>
          <a:lightRig rig="threePt" dir="t">
            <a:rot lat="0" lon="0" rev="1200000"/>
          </a:lightRig>
        </a:scene3d>
        <a:sp3d>
          <a:bevelT w="63500" h="25400"/>
        </a:sp3d>
      </dgm:spPr>
      <dgm:t>
        <a:bodyPr/>
        <a:lstStyle/>
        <a:p>
          <a:pPr algn="ctr">
            <a:buNone/>
          </a:pPr>
          <a:r>
            <a:rPr lang="en-US" sz="1800" b="1" dirty="0">
              <a:solidFill>
                <a:srgbClr val="003399">
                  <a:hueOff val="0"/>
                  <a:satOff val="0"/>
                  <a:lumOff val="0"/>
                  <a:alphaOff val="0"/>
                </a:srgbClr>
              </a:solidFill>
              <a:latin typeface="Century Gothic"/>
              <a:ea typeface="+mn-ea"/>
              <a:cs typeface="+mn-cs"/>
            </a:rPr>
            <a:t>Deviation from deployments agreed to in business plan</a:t>
          </a:r>
        </a:p>
      </dgm:t>
    </dgm:pt>
    <dgm:pt modelId="{2C1F2668-5565-47AE-975E-403CFCA18089}" type="parTrans" cxnId="{2BE7BBE6-70CE-4768-A30E-84C4CA9C522A}">
      <dgm:prSet/>
      <dgm:spPr/>
      <dgm:t>
        <a:bodyPr/>
        <a:lstStyle/>
        <a:p>
          <a:endParaRPr lang="en-US"/>
        </a:p>
      </dgm:t>
    </dgm:pt>
    <dgm:pt modelId="{775C1137-05F1-4C96-9CE7-F806738F5169}" type="sibTrans" cxnId="{2BE7BBE6-70CE-4768-A30E-84C4CA9C522A}">
      <dgm:prSet/>
      <dgm:spPr/>
      <dgm:t>
        <a:bodyPr/>
        <a:lstStyle/>
        <a:p>
          <a:endParaRPr lang="en-US"/>
        </a:p>
      </dgm:t>
    </dgm:pt>
    <dgm:pt modelId="{5BAB4FD1-4F60-42E4-B8F0-630E0F0487F9}" type="pres">
      <dgm:prSet presAssocID="{07CC526D-F8BB-4AFF-851A-20CE66DBD0CD}" presName="linear" presStyleCnt="0">
        <dgm:presLayoutVars>
          <dgm:dir/>
          <dgm:animLvl val="lvl"/>
          <dgm:resizeHandles val="exact"/>
        </dgm:presLayoutVars>
      </dgm:prSet>
      <dgm:spPr/>
      <dgm:t>
        <a:bodyPr/>
        <a:lstStyle/>
        <a:p>
          <a:endParaRPr lang="en-ZA"/>
        </a:p>
      </dgm:t>
    </dgm:pt>
    <dgm:pt modelId="{0582C842-40D3-4142-A6B1-9DA3815B83D7}" type="pres">
      <dgm:prSet presAssocID="{43B7DBC6-F4C0-4D2D-B1A7-298BB04B06BE}" presName="parentLin" presStyleCnt="0"/>
      <dgm:spPr/>
    </dgm:pt>
    <dgm:pt modelId="{5BE34FE4-3F03-40D3-ADF6-7B68B7F7E0DB}" type="pres">
      <dgm:prSet presAssocID="{43B7DBC6-F4C0-4D2D-B1A7-298BB04B06BE}" presName="parentLeftMargin" presStyleLbl="node1" presStyleIdx="0" presStyleCnt="5"/>
      <dgm:spPr/>
      <dgm:t>
        <a:bodyPr/>
        <a:lstStyle/>
        <a:p>
          <a:endParaRPr lang="en-ZA"/>
        </a:p>
      </dgm:t>
    </dgm:pt>
    <dgm:pt modelId="{F5EEFFC7-140C-4832-8DB7-262AF576E46E}" type="pres">
      <dgm:prSet presAssocID="{43B7DBC6-F4C0-4D2D-B1A7-298BB04B06BE}" presName="parentText" presStyleLbl="node1" presStyleIdx="0" presStyleCnt="5" custScaleX="129005">
        <dgm:presLayoutVars>
          <dgm:chMax val="0"/>
          <dgm:bulletEnabled val="1"/>
        </dgm:presLayoutVars>
      </dgm:prSet>
      <dgm:spPr/>
      <dgm:t>
        <a:bodyPr/>
        <a:lstStyle/>
        <a:p>
          <a:endParaRPr lang="en-ZA"/>
        </a:p>
      </dgm:t>
    </dgm:pt>
    <dgm:pt modelId="{59A7B6D8-CE65-414C-A376-A0E647B0594F}" type="pres">
      <dgm:prSet presAssocID="{43B7DBC6-F4C0-4D2D-B1A7-298BB04B06BE}" presName="negativeSpace" presStyleCnt="0"/>
      <dgm:spPr/>
    </dgm:pt>
    <dgm:pt modelId="{8D22C386-6ABF-478F-8A40-DA0A7212F688}" type="pres">
      <dgm:prSet presAssocID="{43B7DBC6-F4C0-4D2D-B1A7-298BB04B06BE}" presName="childText" presStyleLbl="conFgAcc1" presStyleIdx="0" presStyleCnt="5">
        <dgm:presLayoutVars>
          <dgm:bulletEnabled val="1"/>
        </dgm:presLayoutVars>
      </dgm:prSet>
      <dgm:spPr>
        <a:xfrm>
          <a:off x="0" y="397527"/>
          <a:ext cx="7776864" cy="529200"/>
        </a:xfrm>
        <a:prstGeom prst="rect">
          <a:avLst/>
        </a:prstGeom>
        <a:solidFill>
          <a:srgbClr val="003399">
            <a:alpha val="90000"/>
            <a:tint val="40000"/>
            <a:hueOff val="0"/>
            <a:satOff val="0"/>
            <a:lumOff val="0"/>
            <a:alphaOff val="0"/>
          </a:srgbClr>
        </a:solidFill>
        <a:ln w="9525" cap="flat" cmpd="sng" algn="ctr">
          <a:solidFill>
            <a:srgbClr val="003399">
              <a:hueOff val="0"/>
              <a:satOff val="0"/>
              <a:lumOff val="0"/>
              <a:alphaOff val="0"/>
            </a:srgbClr>
          </a:solidFill>
          <a:prstDash val="solid"/>
        </a:ln>
        <a:effectLst>
          <a:outerShdw blurRad="40000" dist="23000" dir="5400000" rotWithShape="0">
            <a:srgbClr val="000000">
              <a:alpha val="35000"/>
            </a:srgbClr>
          </a:outerShdw>
        </a:effectLst>
      </dgm:spPr>
    </dgm:pt>
    <dgm:pt modelId="{2ED27644-1D03-42DC-B335-280181D2811E}" type="pres">
      <dgm:prSet presAssocID="{3AC3D6D9-85E4-4B87-A7F0-FABE838C7207}" presName="spaceBetweenRectangles" presStyleCnt="0"/>
      <dgm:spPr/>
    </dgm:pt>
    <dgm:pt modelId="{710B7A78-BC72-4C68-8BF4-4EC32FBADD3C}" type="pres">
      <dgm:prSet presAssocID="{7E7DDE04-A136-4168-BB05-804A62F0E6D2}" presName="parentLin" presStyleCnt="0"/>
      <dgm:spPr/>
    </dgm:pt>
    <dgm:pt modelId="{0B12C699-358E-433B-AD10-9A9A56D472CD}" type="pres">
      <dgm:prSet presAssocID="{7E7DDE04-A136-4168-BB05-804A62F0E6D2}" presName="parentLeftMargin" presStyleLbl="node1" presStyleIdx="0" presStyleCnt="5"/>
      <dgm:spPr/>
      <dgm:t>
        <a:bodyPr/>
        <a:lstStyle/>
        <a:p>
          <a:endParaRPr lang="en-ZA"/>
        </a:p>
      </dgm:t>
    </dgm:pt>
    <dgm:pt modelId="{03BA7BD6-206A-4003-8234-603B7E14443F}" type="pres">
      <dgm:prSet presAssocID="{7E7DDE04-A136-4168-BB05-804A62F0E6D2}" presName="parentText" presStyleLbl="node1" presStyleIdx="1" presStyleCnt="5" custScaleX="129004">
        <dgm:presLayoutVars>
          <dgm:chMax val="0"/>
          <dgm:bulletEnabled val="1"/>
        </dgm:presLayoutVars>
      </dgm:prSet>
      <dgm:spPr/>
      <dgm:t>
        <a:bodyPr/>
        <a:lstStyle/>
        <a:p>
          <a:endParaRPr lang="en-ZA"/>
        </a:p>
      </dgm:t>
    </dgm:pt>
    <dgm:pt modelId="{028AD7A6-0104-49BA-B39C-062BDED196EC}" type="pres">
      <dgm:prSet presAssocID="{7E7DDE04-A136-4168-BB05-804A62F0E6D2}" presName="negativeSpace" presStyleCnt="0"/>
      <dgm:spPr/>
    </dgm:pt>
    <dgm:pt modelId="{1BA265FF-0C72-48B9-8843-7027CB1D705E}" type="pres">
      <dgm:prSet presAssocID="{7E7DDE04-A136-4168-BB05-804A62F0E6D2}" presName="childText" presStyleLbl="conFgAcc1" presStyleIdx="1" presStyleCnt="5" custLinFactNeighborY="27669">
        <dgm:presLayoutVars>
          <dgm:bulletEnabled val="1"/>
        </dgm:presLayoutVars>
      </dgm:prSet>
      <dgm:spPr>
        <a:xfrm>
          <a:off x="0" y="1381464"/>
          <a:ext cx="7776864" cy="529200"/>
        </a:xfrm>
        <a:prstGeom prst="rect">
          <a:avLst/>
        </a:prstGeom>
        <a:solidFill>
          <a:srgbClr val="003399">
            <a:alpha val="90000"/>
            <a:tint val="40000"/>
            <a:hueOff val="0"/>
            <a:satOff val="0"/>
            <a:lumOff val="0"/>
            <a:alphaOff val="0"/>
          </a:srgbClr>
        </a:solidFill>
        <a:ln w="9525" cap="flat" cmpd="sng" algn="ctr">
          <a:solidFill>
            <a:srgbClr val="003399">
              <a:hueOff val="0"/>
              <a:satOff val="0"/>
              <a:lumOff val="0"/>
              <a:alphaOff val="0"/>
            </a:srgbClr>
          </a:solidFill>
          <a:prstDash val="solid"/>
        </a:ln>
        <a:effectLst>
          <a:outerShdw blurRad="40000" dist="23000" dir="5400000" rotWithShape="0">
            <a:srgbClr val="000000">
              <a:alpha val="35000"/>
            </a:srgbClr>
          </a:outerShdw>
        </a:effectLst>
      </dgm:spPr>
    </dgm:pt>
    <dgm:pt modelId="{614BD28C-87D8-442D-B8EC-5B31718CEBAF}" type="pres">
      <dgm:prSet presAssocID="{C0D5B113-6856-4536-A533-11BCFBD06572}" presName="spaceBetweenRectangles" presStyleCnt="0"/>
      <dgm:spPr/>
    </dgm:pt>
    <dgm:pt modelId="{02CC8561-E2C1-480B-B293-9EE3FD99C49B}" type="pres">
      <dgm:prSet presAssocID="{2E4167CD-D48A-43BA-B0B6-45FA89E4212D}" presName="parentLin" presStyleCnt="0"/>
      <dgm:spPr/>
    </dgm:pt>
    <dgm:pt modelId="{BED366EC-FC43-4F29-89C1-A24FC759D21B}" type="pres">
      <dgm:prSet presAssocID="{2E4167CD-D48A-43BA-B0B6-45FA89E4212D}" presName="parentLeftMargin" presStyleLbl="node1" presStyleIdx="1" presStyleCnt="5"/>
      <dgm:spPr/>
      <dgm:t>
        <a:bodyPr/>
        <a:lstStyle/>
        <a:p>
          <a:endParaRPr lang="en-ZA"/>
        </a:p>
      </dgm:t>
    </dgm:pt>
    <dgm:pt modelId="{D478DC31-F5F3-45A3-8B05-2DFF6462F563}" type="pres">
      <dgm:prSet presAssocID="{2E4167CD-D48A-43BA-B0B6-45FA89E4212D}" presName="parentText" presStyleLbl="node1" presStyleIdx="2" presStyleCnt="5" custScaleX="129335">
        <dgm:presLayoutVars>
          <dgm:chMax val="0"/>
          <dgm:bulletEnabled val="1"/>
        </dgm:presLayoutVars>
      </dgm:prSet>
      <dgm:spPr/>
      <dgm:t>
        <a:bodyPr/>
        <a:lstStyle/>
        <a:p>
          <a:endParaRPr lang="en-ZA"/>
        </a:p>
      </dgm:t>
    </dgm:pt>
    <dgm:pt modelId="{5AEAAF30-B577-4A50-8845-8D9FE6B6E427}" type="pres">
      <dgm:prSet presAssocID="{2E4167CD-D48A-43BA-B0B6-45FA89E4212D}" presName="negativeSpace" presStyleCnt="0"/>
      <dgm:spPr/>
    </dgm:pt>
    <dgm:pt modelId="{B2412406-D8DC-4AD7-BCDD-8C45C54E2986}" type="pres">
      <dgm:prSet presAssocID="{2E4167CD-D48A-43BA-B0B6-45FA89E4212D}" presName="childText" presStyleLbl="conFgAcc1" presStyleIdx="2" presStyleCnt="5">
        <dgm:presLayoutVars>
          <dgm:bulletEnabled val="1"/>
        </dgm:presLayoutVars>
      </dgm:prSet>
      <dgm:spPr>
        <a:xfrm>
          <a:off x="0" y="2302648"/>
          <a:ext cx="7776864" cy="529200"/>
        </a:xfrm>
        <a:prstGeom prst="rect">
          <a:avLst/>
        </a:prstGeom>
        <a:solidFill>
          <a:srgbClr val="003399">
            <a:alpha val="90000"/>
            <a:tint val="40000"/>
            <a:hueOff val="0"/>
            <a:satOff val="0"/>
            <a:lumOff val="0"/>
            <a:alphaOff val="0"/>
          </a:srgbClr>
        </a:solidFill>
        <a:ln w="9525" cap="flat" cmpd="sng" algn="ctr">
          <a:solidFill>
            <a:srgbClr val="003399">
              <a:hueOff val="0"/>
              <a:satOff val="0"/>
              <a:lumOff val="0"/>
              <a:alphaOff val="0"/>
            </a:srgbClr>
          </a:solidFill>
          <a:prstDash val="solid"/>
        </a:ln>
        <a:effectLst>
          <a:outerShdw blurRad="40000" dist="23000" dir="5400000" rotWithShape="0">
            <a:srgbClr val="000000">
              <a:alpha val="35000"/>
            </a:srgbClr>
          </a:outerShdw>
        </a:effectLst>
      </dgm:spPr>
    </dgm:pt>
    <dgm:pt modelId="{12C41B08-518D-4768-85A3-B7B00A377DEE}" type="pres">
      <dgm:prSet presAssocID="{0B41A2EA-B1AF-408A-98F8-BA8647186409}" presName="spaceBetweenRectangles" presStyleCnt="0"/>
      <dgm:spPr/>
    </dgm:pt>
    <dgm:pt modelId="{659872DE-7E33-4717-8B65-EC00BAC77FC8}" type="pres">
      <dgm:prSet presAssocID="{B51B1435-516B-4B53-A022-EA8B40509E76}" presName="parentLin" presStyleCnt="0"/>
      <dgm:spPr/>
    </dgm:pt>
    <dgm:pt modelId="{EC9B5E67-7430-48B2-9B0B-A7ED5F1FCDCA}" type="pres">
      <dgm:prSet presAssocID="{B51B1435-516B-4B53-A022-EA8B40509E76}" presName="parentLeftMargin" presStyleLbl="node1" presStyleIdx="2" presStyleCnt="5"/>
      <dgm:spPr/>
      <dgm:t>
        <a:bodyPr/>
        <a:lstStyle/>
        <a:p>
          <a:endParaRPr lang="en-ZA"/>
        </a:p>
      </dgm:t>
    </dgm:pt>
    <dgm:pt modelId="{72B87929-79EF-4D6D-981B-DBF052D9FCA5}" type="pres">
      <dgm:prSet presAssocID="{B51B1435-516B-4B53-A022-EA8B40509E76}" presName="parentText" presStyleLbl="node1" presStyleIdx="3" presStyleCnt="5" custScaleX="129003">
        <dgm:presLayoutVars>
          <dgm:chMax val="0"/>
          <dgm:bulletEnabled val="1"/>
        </dgm:presLayoutVars>
      </dgm:prSet>
      <dgm:spPr/>
      <dgm:t>
        <a:bodyPr/>
        <a:lstStyle/>
        <a:p>
          <a:endParaRPr lang="en-ZA"/>
        </a:p>
      </dgm:t>
    </dgm:pt>
    <dgm:pt modelId="{62ACFAD8-A35A-47D2-87E2-EBFABC0A7D3E}" type="pres">
      <dgm:prSet presAssocID="{B51B1435-516B-4B53-A022-EA8B40509E76}" presName="negativeSpace" presStyleCnt="0"/>
      <dgm:spPr/>
    </dgm:pt>
    <dgm:pt modelId="{639724BE-81EC-4AFB-B2E5-468C5BE3EA6C}" type="pres">
      <dgm:prSet presAssocID="{B51B1435-516B-4B53-A022-EA8B40509E76}" presName="childText" presStyleLbl="conFgAcc1" presStyleIdx="3" presStyleCnt="5">
        <dgm:presLayoutVars>
          <dgm:bulletEnabled val="1"/>
        </dgm:presLayoutVars>
      </dgm:prSet>
      <dgm:spPr>
        <a:xfrm>
          <a:off x="0" y="3255208"/>
          <a:ext cx="7776864" cy="529200"/>
        </a:xfrm>
        <a:prstGeom prst="rect">
          <a:avLst/>
        </a:prstGeom>
        <a:solidFill>
          <a:srgbClr val="003399">
            <a:alpha val="90000"/>
            <a:tint val="40000"/>
            <a:hueOff val="0"/>
            <a:satOff val="0"/>
            <a:lumOff val="0"/>
            <a:alphaOff val="0"/>
          </a:srgbClr>
        </a:solidFill>
        <a:ln w="9525" cap="flat" cmpd="sng" algn="ctr">
          <a:solidFill>
            <a:srgbClr val="003399">
              <a:hueOff val="0"/>
              <a:satOff val="0"/>
              <a:lumOff val="0"/>
              <a:alphaOff val="0"/>
            </a:srgbClr>
          </a:solidFill>
          <a:prstDash val="solid"/>
        </a:ln>
        <a:effectLst>
          <a:outerShdw blurRad="40000" dist="23000" dir="5400000" rotWithShape="0">
            <a:srgbClr val="000000">
              <a:alpha val="35000"/>
            </a:srgbClr>
          </a:outerShdw>
        </a:effectLst>
      </dgm:spPr>
    </dgm:pt>
    <dgm:pt modelId="{1A110007-42C5-4A10-8996-B74C43200340}" type="pres">
      <dgm:prSet presAssocID="{CBA98B0F-A97A-4083-9614-82B3E6C98165}" presName="spaceBetweenRectangles" presStyleCnt="0"/>
      <dgm:spPr/>
    </dgm:pt>
    <dgm:pt modelId="{B70C2301-9EE1-47D7-A447-BC441046743C}" type="pres">
      <dgm:prSet presAssocID="{9787861F-0EAA-48BD-9182-2CAF10A2CB74}" presName="parentLin" presStyleCnt="0"/>
      <dgm:spPr/>
    </dgm:pt>
    <dgm:pt modelId="{7B9C01F8-2226-4D1B-B257-28DC5D9EB462}" type="pres">
      <dgm:prSet presAssocID="{9787861F-0EAA-48BD-9182-2CAF10A2CB74}" presName="parentLeftMargin" presStyleLbl="node1" presStyleIdx="3" presStyleCnt="5"/>
      <dgm:spPr/>
      <dgm:t>
        <a:bodyPr/>
        <a:lstStyle/>
        <a:p>
          <a:endParaRPr lang="en-ZA"/>
        </a:p>
      </dgm:t>
    </dgm:pt>
    <dgm:pt modelId="{2571B353-7890-41DA-8D57-EE07B1786A24}" type="pres">
      <dgm:prSet presAssocID="{9787861F-0EAA-48BD-9182-2CAF10A2CB74}" presName="parentText" presStyleLbl="node1" presStyleIdx="4" presStyleCnt="5" custScaleX="129004">
        <dgm:presLayoutVars>
          <dgm:chMax val="0"/>
          <dgm:bulletEnabled val="1"/>
        </dgm:presLayoutVars>
      </dgm:prSet>
      <dgm:spPr/>
      <dgm:t>
        <a:bodyPr/>
        <a:lstStyle/>
        <a:p>
          <a:endParaRPr lang="en-ZA"/>
        </a:p>
      </dgm:t>
    </dgm:pt>
    <dgm:pt modelId="{4FBD6C32-EF13-4EF6-A07C-11CFF93F7A51}" type="pres">
      <dgm:prSet presAssocID="{9787861F-0EAA-48BD-9182-2CAF10A2CB74}" presName="negativeSpace" presStyleCnt="0"/>
      <dgm:spPr/>
    </dgm:pt>
    <dgm:pt modelId="{75CAA4DF-6DF7-49BE-B1D5-E8FE677C52DA}" type="pres">
      <dgm:prSet presAssocID="{9787861F-0EAA-48BD-9182-2CAF10A2CB74}" presName="childText" presStyleLbl="conFgAcc1" presStyleIdx="4" presStyleCnt="5">
        <dgm:presLayoutVars>
          <dgm:bulletEnabled val="1"/>
        </dgm:presLayoutVars>
      </dgm:prSet>
      <dgm:spPr>
        <a:xfrm>
          <a:off x="0" y="4207768"/>
          <a:ext cx="7776864" cy="529200"/>
        </a:xfrm>
        <a:prstGeom prst="rect">
          <a:avLst/>
        </a:prstGeom>
        <a:solidFill>
          <a:srgbClr val="003399">
            <a:alpha val="90000"/>
            <a:tint val="40000"/>
            <a:hueOff val="0"/>
            <a:satOff val="0"/>
            <a:lumOff val="0"/>
            <a:alphaOff val="0"/>
          </a:srgbClr>
        </a:solidFill>
        <a:ln w="9525" cap="flat" cmpd="sng" algn="ctr">
          <a:solidFill>
            <a:srgbClr val="003399">
              <a:hueOff val="0"/>
              <a:satOff val="0"/>
              <a:lumOff val="0"/>
              <a:alphaOff val="0"/>
            </a:srgbClr>
          </a:solidFill>
          <a:prstDash val="solid"/>
        </a:ln>
        <a:effectLst>
          <a:outerShdw blurRad="40000" dist="23000" dir="5400000" rotWithShape="0">
            <a:srgbClr val="000000">
              <a:alpha val="35000"/>
            </a:srgbClr>
          </a:outerShdw>
        </a:effectLst>
      </dgm:spPr>
    </dgm:pt>
  </dgm:ptLst>
  <dgm:cxnLst>
    <dgm:cxn modelId="{E67E6E04-28F6-4AA7-8E21-61A813513494}" type="presOf" srcId="{2E4167CD-D48A-43BA-B0B6-45FA89E4212D}" destId="{D478DC31-F5F3-45A3-8B05-2DFF6462F563}" srcOrd="1" destOrd="0" presId="urn:microsoft.com/office/officeart/2005/8/layout/list1"/>
    <dgm:cxn modelId="{3DEA28E4-0945-4233-8821-E3A591C147EE}" type="presOf" srcId="{43B7DBC6-F4C0-4D2D-B1A7-298BB04B06BE}" destId="{5BE34FE4-3F03-40D3-ADF6-7B68B7F7E0DB}" srcOrd="0" destOrd="0" presId="urn:microsoft.com/office/officeart/2005/8/layout/list1"/>
    <dgm:cxn modelId="{B47C3269-AB95-4ACD-97CF-CA14CC4B2692}" type="presOf" srcId="{7E7DDE04-A136-4168-BB05-804A62F0E6D2}" destId="{0B12C699-358E-433B-AD10-9A9A56D472CD}" srcOrd="0" destOrd="0" presId="urn:microsoft.com/office/officeart/2005/8/layout/list1"/>
    <dgm:cxn modelId="{63B49B61-7EAA-42AF-B533-3B6354F379BC}" srcId="{07CC526D-F8BB-4AFF-851A-20CE66DBD0CD}" destId="{43B7DBC6-F4C0-4D2D-B1A7-298BB04B06BE}" srcOrd="0" destOrd="0" parTransId="{4DBB43D7-7714-4A65-91A4-472F3E577322}" sibTransId="{3AC3D6D9-85E4-4B87-A7F0-FABE838C7207}"/>
    <dgm:cxn modelId="{4BA44DE3-F2D6-4678-A07D-83773D59E8A8}" type="presOf" srcId="{9787861F-0EAA-48BD-9182-2CAF10A2CB74}" destId="{2571B353-7890-41DA-8D57-EE07B1786A24}" srcOrd="1" destOrd="0" presId="urn:microsoft.com/office/officeart/2005/8/layout/list1"/>
    <dgm:cxn modelId="{59688677-BD87-4191-97CD-1DC816986720}" srcId="{07CC526D-F8BB-4AFF-851A-20CE66DBD0CD}" destId="{2E4167CD-D48A-43BA-B0B6-45FA89E4212D}" srcOrd="2" destOrd="0" parTransId="{610E8965-3ED7-4E1A-B8D4-464A4B825384}" sibTransId="{0B41A2EA-B1AF-408A-98F8-BA8647186409}"/>
    <dgm:cxn modelId="{52BD722B-A915-473F-9505-C7B9A71FFDDC}" type="presOf" srcId="{2E4167CD-D48A-43BA-B0B6-45FA89E4212D}" destId="{BED366EC-FC43-4F29-89C1-A24FC759D21B}" srcOrd="0" destOrd="0" presId="urn:microsoft.com/office/officeart/2005/8/layout/list1"/>
    <dgm:cxn modelId="{83FD13EE-6ADE-4653-A3B1-0DC2FBF7FF9C}" type="presOf" srcId="{B51B1435-516B-4B53-A022-EA8B40509E76}" destId="{EC9B5E67-7430-48B2-9B0B-A7ED5F1FCDCA}" srcOrd="0" destOrd="0" presId="urn:microsoft.com/office/officeart/2005/8/layout/list1"/>
    <dgm:cxn modelId="{1CDEE8F5-17CD-4CCA-8F9C-273A9EFD9251}" srcId="{07CC526D-F8BB-4AFF-851A-20CE66DBD0CD}" destId="{B51B1435-516B-4B53-A022-EA8B40509E76}" srcOrd="3" destOrd="0" parTransId="{DC663911-647E-4254-92A8-F4FCBE0B316E}" sibTransId="{CBA98B0F-A97A-4083-9614-82B3E6C98165}"/>
    <dgm:cxn modelId="{D153284A-ECC4-401D-9833-44D350A6C1BA}" type="presOf" srcId="{07CC526D-F8BB-4AFF-851A-20CE66DBD0CD}" destId="{5BAB4FD1-4F60-42E4-B8F0-630E0F0487F9}" srcOrd="0" destOrd="0" presId="urn:microsoft.com/office/officeart/2005/8/layout/list1"/>
    <dgm:cxn modelId="{476DE230-B354-4BE4-AEAA-F17A3CA5E65E}" type="presOf" srcId="{43B7DBC6-F4C0-4D2D-B1A7-298BB04B06BE}" destId="{F5EEFFC7-140C-4832-8DB7-262AF576E46E}" srcOrd="1" destOrd="0" presId="urn:microsoft.com/office/officeart/2005/8/layout/list1"/>
    <dgm:cxn modelId="{C6AC4CC1-1F14-437A-B668-6BAE2AF13D3B}" type="presOf" srcId="{9787861F-0EAA-48BD-9182-2CAF10A2CB74}" destId="{7B9C01F8-2226-4D1B-B257-28DC5D9EB462}" srcOrd="0" destOrd="0" presId="urn:microsoft.com/office/officeart/2005/8/layout/list1"/>
    <dgm:cxn modelId="{8E9BBB0F-4529-4AD2-8907-7CDCFD550645}" srcId="{07CC526D-F8BB-4AFF-851A-20CE66DBD0CD}" destId="{7E7DDE04-A136-4168-BB05-804A62F0E6D2}" srcOrd="1" destOrd="0" parTransId="{F24E3E51-B48F-4C29-B2E0-00D9F936C552}" sibTransId="{C0D5B113-6856-4536-A533-11BCFBD06572}"/>
    <dgm:cxn modelId="{DF5F7691-3944-48A8-8038-2DD7230E887A}" type="presOf" srcId="{B51B1435-516B-4B53-A022-EA8B40509E76}" destId="{72B87929-79EF-4D6D-981B-DBF052D9FCA5}" srcOrd="1" destOrd="0" presId="urn:microsoft.com/office/officeart/2005/8/layout/list1"/>
    <dgm:cxn modelId="{41F307CA-6CB2-4FD2-8A0A-C1AB383AEC60}" type="presOf" srcId="{7E7DDE04-A136-4168-BB05-804A62F0E6D2}" destId="{03BA7BD6-206A-4003-8234-603B7E14443F}" srcOrd="1" destOrd="0" presId="urn:microsoft.com/office/officeart/2005/8/layout/list1"/>
    <dgm:cxn modelId="{2BE7BBE6-70CE-4768-A30E-84C4CA9C522A}" srcId="{07CC526D-F8BB-4AFF-851A-20CE66DBD0CD}" destId="{9787861F-0EAA-48BD-9182-2CAF10A2CB74}" srcOrd="4" destOrd="0" parTransId="{2C1F2668-5565-47AE-975E-403CFCA18089}" sibTransId="{775C1137-05F1-4C96-9CE7-F806738F5169}"/>
    <dgm:cxn modelId="{9AA1CB70-C965-4D5F-B287-CB5C7D203B42}" type="presParOf" srcId="{5BAB4FD1-4F60-42E4-B8F0-630E0F0487F9}" destId="{0582C842-40D3-4142-A6B1-9DA3815B83D7}" srcOrd="0" destOrd="0" presId="urn:microsoft.com/office/officeart/2005/8/layout/list1"/>
    <dgm:cxn modelId="{90263C70-900C-4A64-87A7-3F1CAC31A4CF}" type="presParOf" srcId="{0582C842-40D3-4142-A6B1-9DA3815B83D7}" destId="{5BE34FE4-3F03-40D3-ADF6-7B68B7F7E0DB}" srcOrd="0" destOrd="0" presId="urn:microsoft.com/office/officeart/2005/8/layout/list1"/>
    <dgm:cxn modelId="{4DA09B53-FDC0-44F8-9386-41790F861B5A}" type="presParOf" srcId="{0582C842-40D3-4142-A6B1-9DA3815B83D7}" destId="{F5EEFFC7-140C-4832-8DB7-262AF576E46E}" srcOrd="1" destOrd="0" presId="urn:microsoft.com/office/officeart/2005/8/layout/list1"/>
    <dgm:cxn modelId="{EF691CEF-267E-48C4-A3C4-2AF5AE586A9D}" type="presParOf" srcId="{5BAB4FD1-4F60-42E4-B8F0-630E0F0487F9}" destId="{59A7B6D8-CE65-414C-A376-A0E647B0594F}" srcOrd="1" destOrd="0" presId="urn:microsoft.com/office/officeart/2005/8/layout/list1"/>
    <dgm:cxn modelId="{CF184FDD-CD71-49F4-92B5-EAAFC4666698}" type="presParOf" srcId="{5BAB4FD1-4F60-42E4-B8F0-630E0F0487F9}" destId="{8D22C386-6ABF-478F-8A40-DA0A7212F688}" srcOrd="2" destOrd="0" presId="urn:microsoft.com/office/officeart/2005/8/layout/list1"/>
    <dgm:cxn modelId="{586458B1-650F-4639-A101-3C197DBB50EC}" type="presParOf" srcId="{5BAB4FD1-4F60-42E4-B8F0-630E0F0487F9}" destId="{2ED27644-1D03-42DC-B335-280181D2811E}" srcOrd="3" destOrd="0" presId="urn:microsoft.com/office/officeart/2005/8/layout/list1"/>
    <dgm:cxn modelId="{6AC6B409-D745-4D0E-81F2-38D91D19BA45}" type="presParOf" srcId="{5BAB4FD1-4F60-42E4-B8F0-630E0F0487F9}" destId="{710B7A78-BC72-4C68-8BF4-4EC32FBADD3C}" srcOrd="4" destOrd="0" presId="urn:microsoft.com/office/officeart/2005/8/layout/list1"/>
    <dgm:cxn modelId="{223DFAD8-2FF1-488D-B191-7D4818CB2B9B}" type="presParOf" srcId="{710B7A78-BC72-4C68-8BF4-4EC32FBADD3C}" destId="{0B12C699-358E-433B-AD10-9A9A56D472CD}" srcOrd="0" destOrd="0" presId="urn:microsoft.com/office/officeart/2005/8/layout/list1"/>
    <dgm:cxn modelId="{D7CAD885-9B97-4EAE-8248-A3D66B573D2A}" type="presParOf" srcId="{710B7A78-BC72-4C68-8BF4-4EC32FBADD3C}" destId="{03BA7BD6-206A-4003-8234-603B7E14443F}" srcOrd="1" destOrd="0" presId="urn:microsoft.com/office/officeart/2005/8/layout/list1"/>
    <dgm:cxn modelId="{38970402-701D-496D-B93F-A530C7AC11AE}" type="presParOf" srcId="{5BAB4FD1-4F60-42E4-B8F0-630E0F0487F9}" destId="{028AD7A6-0104-49BA-B39C-062BDED196EC}" srcOrd="5" destOrd="0" presId="urn:microsoft.com/office/officeart/2005/8/layout/list1"/>
    <dgm:cxn modelId="{3DEC2006-C1C6-4D8F-89EA-1659FBEB224B}" type="presParOf" srcId="{5BAB4FD1-4F60-42E4-B8F0-630E0F0487F9}" destId="{1BA265FF-0C72-48B9-8843-7027CB1D705E}" srcOrd="6" destOrd="0" presId="urn:microsoft.com/office/officeart/2005/8/layout/list1"/>
    <dgm:cxn modelId="{D140DBA6-C18B-4285-B7F6-FED18E5370B4}" type="presParOf" srcId="{5BAB4FD1-4F60-42E4-B8F0-630E0F0487F9}" destId="{614BD28C-87D8-442D-B8EC-5B31718CEBAF}" srcOrd="7" destOrd="0" presId="urn:microsoft.com/office/officeart/2005/8/layout/list1"/>
    <dgm:cxn modelId="{B27B33C6-9D4B-4FD8-AE8C-60328DB87BF6}" type="presParOf" srcId="{5BAB4FD1-4F60-42E4-B8F0-630E0F0487F9}" destId="{02CC8561-E2C1-480B-B293-9EE3FD99C49B}" srcOrd="8" destOrd="0" presId="urn:microsoft.com/office/officeart/2005/8/layout/list1"/>
    <dgm:cxn modelId="{71592717-EF88-413F-91E1-16CA1A43C624}" type="presParOf" srcId="{02CC8561-E2C1-480B-B293-9EE3FD99C49B}" destId="{BED366EC-FC43-4F29-89C1-A24FC759D21B}" srcOrd="0" destOrd="0" presId="urn:microsoft.com/office/officeart/2005/8/layout/list1"/>
    <dgm:cxn modelId="{4085826F-BDAF-4650-852D-E2531998E780}" type="presParOf" srcId="{02CC8561-E2C1-480B-B293-9EE3FD99C49B}" destId="{D478DC31-F5F3-45A3-8B05-2DFF6462F563}" srcOrd="1" destOrd="0" presId="urn:microsoft.com/office/officeart/2005/8/layout/list1"/>
    <dgm:cxn modelId="{F31BC7CD-E02E-4098-95DA-D803FF2392B0}" type="presParOf" srcId="{5BAB4FD1-4F60-42E4-B8F0-630E0F0487F9}" destId="{5AEAAF30-B577-4A50-8845-8D9FE6B6E427}" srcOrd="9" destOrd="0" presId="urn:microsoft.com/office/officeart/2005/8/layout/list1"/>
    <dgm:cxn modelId="{38787C7C-DD26-41C6-9256-8781767FD3F2}" type="presParOf" srcId="{5BAB4FD1-4F60-42E4-B8F0-630E0F0487F9}" destId="{B2412406-D8DC-4AD7-BCDD-8C45C54E2986}" srcOrd="10" destOrd="0" presId="urn:microsoft.com/office/officeart/2005/8/layout/list1"/>
    <dgm:cxn modelId="{54A5846D-103D-4B93-9FC1-756486920822}" type="presParOf" srcId="{5BAB4FD1-4F60-42E4-B8F0-630E0F0487F9}" destId="{12C41B08-518D-4768-85A3-B7B00A377DEE}" srcOrd="11" destOrd="0" presId="urn:microsoft.com/office/officeart/2005/8/layout/list1"/>
    <dgm:cxn modelId="{64ADECE7-EC9E-4F31-807F-669F1B4EB836}" type="presParOf" srcId="{5BAB4FD1-4F60-42E4-B8F0-630E0F0487F9}" destId="{659872DE-7E33-4717-8B65-EC00BAC77FC8}" srcOrd="12" destOrd="0" presId="urn:microsoft.com/office/officeart/2005/8/layout/list1"/>
    <dgm:cxn modelId="{A12BDDF5-7A60-4FF1-80DB-7CA98167CDC4}" type="presParOf" srcId="{659872DE-7E33-4717-8B65-EC00BAC77FC8}" destId="{EC9B5E67-7430-48B2-9B0B-A7ED5F1FCDCA}" srcOrd="0" destOrd="0" presId="urn:microsoft.com/office/officeart/2005/8/layout/list1"/>
    <dgm:cxn modelId="{A7E1509E-8064-4AAE-9B55-F9F0D5D107E5}" type="presParOf" srcId="{659872DE-7E33-4717-8B65-EC00BAC77FC8}" destId="{72B87929-79EF-4D6D-981B-DBF052D9FCA5}" srcOrd="1" destOrd="0" presId="urn:microsoft.com/office/officeart/2005/8/layout/list1"/>
    <dgm:cxn modelId="{4D207CDD-407E-4791-B7F8-0FE908F68B89}" type="presParOf" srcId="{5BAB4FD1-4F60-42E4-B8F0-630E0F0487F9}" destId="{62ACFAD8-A35A-47D2-87E2-EBFABC0A7D3E}" srcOrd="13" destOrd="0" presId="urn:microsoft.com/office/officeart/2005/8/layout/list1"/>
    <dgm:cxn modelId="{E36413EC-0386-4CDE-8DBC-DC0829293A4F}" type="presParOf" srcId="{5BAB4FD1-4F60-42E4-B8F0-630E0F0487F9}" destId="{639724BE-81EC-4AFB-B2E5-468C5BE3EA6C}" srcOrd="14" destOrd="0" presId="urn:microsoft.com/office/officeart/2005/8/layout/list1"/>
    <dgm:cxn modelId="{3A9B5254-D440-4499-A358-EC8CF4C6E3A5}" type="presParOf" srcId="{5BAB4FD1-4F60-42E4-B8F0-630E0F0487F9}" destId="{1A110007-42C5-4A10-8996-B74C43200340}" srcOrd="15" destOrd="0" presId="urn:microsoft.com/office/officeart/2005/8/layout/list1"/>
    <dgm:cxn modelId="{9C66A0E6-F7D1-4C0A-AE22-759676F2D922}" type="presParOf" srcId="{5BAB4FD1-4F60-42E4-B8F0-630E0F0487F9}" destId="{B70C2301-9EE1-47D7-A447-BC441046743C}" srcOrd="16" destOrd="0" presId="urn:microsoft.com/office/officeart/2005/8/layout/list1"/>
    <dgm:cxn modelId="{38AC9917-EF91-42C4-88CE-6EC0A2320DA4}" type="presParOf" srcId="{B70C2301-9EE1-47D7-A447-BC441046743C}" destId="{7B9C01F8-2226-4D1B-B257-28DC5D9EB462}" srcOrd="0" destOrd="0" presId="urn:microsoft.com/office/officeart/2005/8/layout/list1"/>
    <dgm:cxn modelId="{78E5F5AE-A221-44AB-9775-95C1B405919A}" type="presParOf" srcId="{B70C2301-9EE1-47D7-A447-BC441046743C}" destId="{2571B353-7890-41DA-8D57-EE07B1786A24}" srcOrd="1" destOrd="0" presId="urn:microsoft.com/office/officeart/2005/8/layout/list1"/>
    <dgm:cxn modelId="{A0E513BA-6991-49F3-AF6B-11BDFBDEFB0F}" type="presParOf" srcId="{5BAB4FD1-4F60-42E4-B8F0-630E0F0487F9}" destId="{4FBD6C32-EF13-4EF6-A07C-11CFF93F7A51}" srcOrd="17" destOrd="0" presId="urn:microsoft.com/office/officeart/2005/8/layout/list1"/>
    <dgm:cxn modelId="{DB954DE9-E234-4600-A2D8-2A1DEF9A1705}" type="presParOf" srcId="{5BAB4FD1-4F60-42E4-B8F0-630E0F0487F9}" destId="{75CAA4DF-6DF7-49BE-B1D5-E8FE677C52DA}"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BD5490-EE4D-4568-9A9D-F450C3E05C4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ZA"/>
        </a:p>
      </dgm:t>
    </dgm:pt>
    <dgm:pt modelId="{6F857E66-F7E9-40C8-B363-825BA3B3CFA5}">
      <dgm:prSet phldrT="[Text]" custT="1"/>
      <dgm:spPr>
        <a:solidFill>
          <a:schemeClr val="bg1">
            <a:lumMod val="65000"/>
          </a:schemeClr>
        </a:solidFill>
        <a:effectLst>
          <a:glow rad="101600">
            <a:schemeClr val="accent2">
              <a:satMod val="175000"/>
              <a:alpha val="40000"/>
            </a:schemeClr>
          </a:glow>
        </a:effectLst>
      </dgm:spPr>
      <dgm:t>
        <a:bodyPr/>
        <a:lstStyle/>
        <a:p>
          <a:pPr>
            <a:lnSpc>
              <a:spcPct val="100000"/>
            </a:lnSpc>
          </a:pPr>
          <a:r>
            <a:rPr lang="en-ZA" sz="1400" b="1" dirty="0">
              <a:solidFill>
                <a:srgbClr val="001484"/>
              </a:solidFill>
            </a:rPr>
            <a:t>What (murder, crime)</a:t>
          </a:r>
        </a:p>
      </dgm:t>
    </dgm:pt>
    <dgm:pt modelId="{DB052EC5-8A88-45E3-9E4A-773A82103874}" type="parTrans" cxnId="{85A0B275-184A-4016-B828-BDB0644A7660}">
      <dgm:prSet/>
      <dgm:spPr/>
      <dgm:t>
        <a:bodyPr/>
        <a:lstStyle/>
        <a:p>
          <a:endParaRPr lang="en-ZA" sz="1600">
            <a:solidFill>
              <a:srgbClr val="001484"/>
            </a:solidFill>
          </a:endParaRPr>
        </a:p>
      </dgm:t>
    </dgm:pt>
    <dgm:pt modelId="{347E8A55-A5E5-4423-8675-5C212D873492}" type="sibTrans" cxnId="{85A0B275-184A-4016-B828-BDB0644A7660}">
      <dgm:prSet custT="1"/>
      <dgm:spPr>
        <a:solidFill>
          <a:schemeClr val="tx1">
            <a:lumMod val="85000"/>
            <a:lumOff val="15000"/>
          </a:schemeClr>
        </a:solidFill>
      </dgm:spPr>
      <dgm:t>
        <a:bodyPr/>
        <a:lstStyle/>
        <a:p>
          <a:endParaRPr lang="en-ZA" sz="1600">
            <a:solidFill>
              <a:srgbClr val="001484"/>
            </a:solidFill>
          </a:endParaRPr>
        </a:p>
      </dgm:t>
    </dgm:pt>
    <dgm:pt modelId="{D7C946AA-A869-42D0-B56D-0CBF98F5308B}">
      <dgm:prSet phldrT="[Text]" custT="1"/>
      <dgm:spPr>
        <a:solidFill>
          <a:schemeClr val="bg1">
            <a:lumMod val="65000"/>
          </a:schemeClr>
        </a:solidFill>
        <a:effectLst>
          <a:glow rad="101600">
            <a:schemeClr val="accent2">
              <a:satMod val="175000"/>
              <a:alpha val="40000"/>
            </a:schemeClr>
          </a:glow>
        </a:effectLst>
      </dgm:spPr>
      <dgm:t>
        <a:bodyPr/>
        <a:lstStyle/>
        <a:p>
          <a:r>
            <a:rPr lang="en-ZA" sz="1400" b="1" dirty="0">
              <a:solidFill>
                <a:srgbClr val="001484"/>
              </a:solidFill>
            </a:rPr>
            <a:t>Where (street, place)</a:t>
          </a:r>
        </a:p>
      </dgm:t>
    </dgm:pt>
    <dgm:pt modelId="{017220D1-4DAF-4124-A3C6-0276657A2710}" type="parTrans" cxnId="{2ED7E6D2-63CF-4475-97E6-FBF3C676E6A1}">
      <dgm:prSet/>
      <dgm:spPr/>
      <dgm:t>
        <a:bodyPr/>
        <a:lstStyle/>
        <a:p>
          <a:endParaRPr lang="en-ZA" sz="1600">
            <a:solidFill>
              <a:srgbClr val="001484"/>
            </a:solidFill>
          </a:endParaRPr>
        </a:p>
      </dgm:t>
    </dgm:pt>
    <dgm:pt modelId="{F9ECAAF0-7BD9-47AA-A616-26A5EC388F28}" type="sibTrans" cxnId="{2ED7E6D2-63CF-4475-97E6-FBF3C676E6A1}">
      <dgm:prSet custT="1"/>
      <dgm:spPr>
        <a:solidFill>
          <a:schemeClr val="tx1">
            <a:lumMod val="85000"/>
            <a:lumOff val="15000"/>
          </a:schemeClr>
        </a:solidFill>
      </dgm:spPr>
      <dgm:t>
        <a:bodyPr/>
        <a:lstStyle/>
        <a:p>
          <a:endParaRPr lang="en-ZA" sz="1600">
            <a:solidFill>
              <a:srgbClr val="001484"/>
            </a:solidFill>
          </a:endParaRPr>
        </a:p>
      </dgm:t>
    </dgm:pt>
    <dgm:pt modelId="{7CF0D1EA-72A4-459B-B4A7-769DF8FCB5D6}">
      <dgm:prSet phldrT="[Text]" custT="1"/>
      <dgm:spPr>
        <a:solidFill>
          <a:schemeClr val="bg1">
            <a:lumMod val="65000"/>
          </a:schemeClr>
        </a:solidFill>
        <a:effectLst>
          <a:glow rad="101600">
            <a:schemeClr val="accent2">
              <a:satMod val="175000"/>
              <a:alpha val="40000"/>
            </a:schemeClr>
          </a:glow>
        </a:effectLst>
      </dgm:spPr>
      <dgm:t>
        <a:bodyPr/>
        <a:lstStyle/>
        <a:p>
          <a:r>
            <a:rPr lang="en-ZA" sz="1400" b="1" dirty="0">
              <a:solidFill>
                <a:srgbClr val="001484"/>
              </a:solidFill>
            </a:rPr>
            <a:t>When (Day of week &amp; time of day)</a:t>
          </a:r>
        </a:p>
      </dgm:t>
    </dgm:pt>
    <dgm:pt modelId="{5011D3F5-C6D1-4BEA-BFC8-1A2CCBF620DD}" type="parTrans" cxnId="{F77C9803-0DC5-47D6-9B8A-681E90F11253}">
      <dgm:prSet/>
      <dgm:spPr/>
      <dgm:t>
        <a:bodyPr/>
        <a:lstStyle/>
        <a:p>
          <a:endParaRPr lang="en-ZA" sz="1600">
            <a:solidFill>
              <a:srgbClr val="001484"/>
            </a:solidFill>
          </a:endParaRPr>
        </a:p>
      </dgm:t>
    </dgm:pt>
    <dgm:pt modelId="{BEDB6524-1D91-46FF-BB1D-1F28E8A58CC3}" type="sibTrans" cxnId="{F77C9803-0DC5-47D6-9B8A-681E90F11253}">
      <dgm:prSet custT="1"/>
      <dgm:spPr>
        <a:solidFill>
          <a:schemeClr val="tx1">
            <a:lumMod val="85000"/>
            <a:lumOff val="15000"/>
          </a:schemeClr>
        </a:solidFill>
      </dgm:spPr>
      <dgm:t>
        <a:bodyPr/>
        <a:lstStyle/>
        <a:p>
          <a:endParaRPr lang="en-ZA" sz="1600">
            <a:solidFill>
              <a:srgbClr val="001484"/>
            </a:solidFill>
          </a:endParaRPr>
        </a:p>
      </dgm:t>
    </dgm:pt>
    <dgm:pt modelId="{A2EF3511-81BA-4EE6-A8AF-702C5D402494}">
      <dgm:prSet phldrT="[Text]" custT="1"/>
      <dgm:spPr>
        <a:solidFill>
          <a:schemeClr val="bg1">
            <a:lumMod val="65000"/>
          </a:schemeClr>
        </a:solidFill>
        <a:effectLst>
          <a:glow rad="101600">
            <a:schemeClr val="accent2">
              <a:satMod val="175000"/>
              <a:alpha val="40000"/>
            </a:schemeClr>
          </a:glow>
        </a:effectLst>
      </dgm:spPr>
      <dgm:t>
        <a:bodyPr/>
        <a:lstStyle/>
        <a:p>
          <a:r>
            <a:rPr lang="en-ZA" sz="1400" b="1" dirty="0">
              <a:solidFill>
                <a:srgbClr val="001484"/>
              </a:solidFill>
            </a:rPr>
            <a:t>Why (motive, gang)</a:t>
          </a:r>
        </a:p>
      </dgm:t>
    </dgm:pt>
    <dgm:pt modelId="{EFAA87EE-00A2-4692-A0EC-5F1096D38180}" type="parTrans" cxnId="{29A916A3-8E89-4552-B799-9AC50391596C}">
      <dgm:prSet/>
      <dgm:spPr/>
      <dgm:t>
        <a:bodyPr/>
        <a:lstStyle/>
        <a:p>
          <a:endParaRPr lang="en-ZA" sz="1600">
            <a:solidFill>
              <a:srgbClr val="001484"/>
            </a:solidFill>
          </a:endParaRPr>
        </a:p>
      </dgm:t>
    </dgm:pt>
    <dgm:pt modelId="{BC3254D8-34D3-4CFF-A57E-3767D747E2D7}" type="sibTrans" cxnId="{29A916A3-8E89-4552-B799-9AC50391596C}">
      <dgm:prSet custT="1"/>
      <dgm:spPr>
        <a:solidFill>
          <a:schemeClr val="tx1">
            <a:lumMod val="85000"/>
            <a:lumOff val="15000"/>
          </a:schemeClr>
        </a:solidFill>
      </dgm:spPr>
      <dgm:t>
        <a:bodyPr/>
        <a:lstStyle/>
        <a:p>
          <a:endParaRPr lang="en-ZA" sz="1600">
            <a:solidFill>
              <a:srgbClr val="001484"/>
            </a:solidFill>
          </a:endParaRPr>
        </a:p>
      </dgm:t>
    </dgm:pt>
    <dgm:pt modelId="{4B9CE70A-AEE0-4883-B43E-D2349515C031}">
      <dgm:prSet phldrT="[Text]" custT="1"/>
      <dgm:spPr>
        <a:solidFill>
          <a:schemeClr val="bg1">
            <a:lumMod val="65000"/>
          </a:schemeClr>
        </a:solidFill>
        <a:ln>
          <a:solidFill>
            <a:schemeClr val="bg1"/>
          </a:solidFill>
        </a:ln>
        <a:effectLst>
          <a:glow rad="101600">
            <a:schemeClr val="accent2">
              <a:satMod val="175000"/>
              <a:alpha val="40000"/>
            </a:schemeClr>
          </a:glow>
        </a:effectLst>
      </dgm:spPr>
      <dgm:t>
        <a:bodyPr/>
        <a:lstStyle/>
        <a:p>
          <a:r>
            <a:rPr lang="en-ZA" sz="1400" b="1" dirty="0">
              <a:solidFill>
                <a:srgbClr val="001484"/>
              </a:solidFill>
            </a:rPr>
            <a:t>How? (gunshot, stabbing)</a:t>
          </a:r>
        </a:p>
      </dgm:t>
    </dgm:pt>
    <dgm:pt modelId="{9D82324E-E482-424D-82EB-DF2E934B5043}" type="parTrans" cxnId="{2BD50B3D-3034-4561-8D16-B626A1662903}">
      <dgm:prSet/>
      <dgm:spPr/>
      <dgm:t>
        <a:bodyPr/>
        <a:lstStyle/>
        <a:p>
          <a:endParaRPr lang="en-ZA" sz="1600">
            <a:solidFill>
              <a:srgbClr val="001484"/>
            </a:solidFill>
          </a:endParaRPr>
        </a:p>
      </dgm:t>
    </dgm:pt>
    <dgm:pt modelId="{245604AF-889D-4BD5-8C24-C789B8B7B5B5}" type="sibTrans" cxnId="{2BD50B3D-3034-4561-8D16-B626A1662903}">
      <dgm:prSet custT="1"/>
      <dgm:spPr>
        <a:solidFill>
          <a:schemeClr val="tx1">
            <a:lumMod val="85000"/>
            <a:lumOff val="15000"/>
          </a:schemeClr>
        </a:solidFill>
      </dgm:spPr>
      <dgm:t>
        <a:bodyPr/>
        <a:lstStyle/>
        <a:p>
          <a:endParaRPr lang="en-ZA" sz="1600">
            <a:solidFill>
              <a:srgbClr val="001484"/>
            </a:solidFill>
          </a:endParaRPr>
        </a:p>
      </dgm:t>
    </dgm:pt>
    <dgm:pt modelId="{98CD3DB9-A536-44A1-A3AD-5372A645A122}">
      <dgm:prSet custT="1"/>
      <dgm:spPr>
        <a:solidFill>
          <a:schemeClr val="bg1">
            <a:lumMod val="65000"/>
          </a:schemeClr>
        </a:solidFill>
        <a:ln>
          <a:solidFill>
            <a:schemeClr val="bg1"/>
          </a:solidFill>
        </a:ln>
        <a:effectLst>
          <a:glow rad="101600">
            <a:schemeClr val="accent2">
              <a:satMod val="175000"/>
              <a:alpha val="40000"/>
            </a:schemeClr>
          </a:glow>
        </a:effectLst>
      </dgm:spPr>
      <dgm:t>
        <a:bodyPr/>
        <a:lstStyle/>
        <a:p>
          <a:r>
            <a:rPr lang="en-ZA" sz="1400" b="1" dirty="0">
              <a:solidFill>
                <a:srgbClr val="001484"/>
              </a:solidFill>
            </a:rPr>
            <a:t>Who (age &amp; gender)  </a:t>
          </a:r>
          <a:endParaRPr lang="en-ZA" sz="1400" dirty="0">
            <a:solidFill>
              <a:srgbClr val="001484"/>
            </a:solidFill>
          </a:endParaRPr>
        </a:p>
      </dgm:t>
    </dgm:pt>
    <dgm:pt modelId="{3D14E361-6E81-4502-9C20-B4B35ABFBB3A}" type="parTrans" cxnId="{82967F5B-59DA-4B50-A5C6-02F2D26490C0}">
      <dgm:prSet/>
      <dgm:spPr/>
      <dgm:t>
        <a:bodyPr/>
        <a:lstStyle/>
        <a:p>
          <a:endParaRPr lang="en-ZA">
            <a:solidFill>
              <a:srgbClr val="001484"/>
            </a:solidFill>
          </a:endParaRPr>
        </a:p>
      </dgm:t>
    </dgm:pt>
    <dgm:pt modelId="{726A0BF0-E9B0-4185-9270-2734FEC726F8}" type="sibTrans" cxnId="{82967F5B-59DA-4B50-A5C6-02F2D26490C0}">
      <dgm:prSet/>
      <dgm:spPr>
        <a:solidFill>
          <a:schemeClr val="tx1">
            <a:lumMod val="85000"/>
            <a:lumOff val="15000"/>
          </a:schemeClr>
        </a:solidFill>
      </dgm:spPr>
      <dgm:t>
        <a:bodyPr/>
        <a:lstStyle/>
        <a:p>
          <a:endParaRPr lang="en-ZA">
            <a:solidFill>
              <a:srgbClr val="001484"/>
            </a:solidFill>
          </a:endParaRPr>
        </a:p>
      </dgm:t>
    </dgm:pt>
    <dgm:pt modelId="{DB68C3ED-A4C7-48F6-B8DC-1D255B82F9D2}" type="pres">
      <dgm:prSet presAssocID="{D7BD5490-EE4D-4568-9A9D-F450C3E05C4C}" presName="cycle" presStyleCnt="0">
        <dgm:presLayoutVars>
          <dgm:dir/>
          <dgm:resizeHandles val="exact"/>
        </dgm:presLayoutVars>
      </dgm:prSet>
      <dgm:spPr/>
      <dgm:t>
        <a:bodyPr/>
        <a:lstStyle/>
        <a:p>
          <a:endParaRPr lang="en-ZA"/>
        </a:p>
      </dgm:t>
    </dgm:pt>
    <dgm:pt modelId="{CBC0ED81-2A4D-4DEE-BACB-2ADA1431C1CC}" type="pres">
      <dgm:prSet presAssocID="{6F857E66-F7E9-40C8-B363-825BA3B3CFA5}" presName="node" presStyleLbl="node1" presStyleIdx="0" presStyleCnt="6" custRadScaleRad="100700">
        <dgm:presLayoutVars>
          <dgm:bulletEnabled val="1"/>
        </dgm:presLayoutVars>
      </dgm:prSet>
      <dgm:spPr/>
      <dgm:t>
        <a:bodyPr/>
        <a:lstStyle/>
        <a:p>
          <a:endParaRPr lang="en-ZA"/>
        </a:p>
      </dgm:t>
    </dgm:pt>
    <dgm:pt modelId="{04C50C10-C9FB-4B3E-8C2A-1FA525BEF09D}" type="pres">
      <dgm:prSet presAssocID="{347E8A55-A5E5-4423-8675-5C212D873492}" presName="sibTrans" presStyleLbl="sibTrans2D1" presStyleIdx="0" presStyleCnt="6"/>
      <dgm:spPr/>
      <dgm:t>
        <a:bodyPr/>
        <a:lstStyle/>
        <a:p>
          <a:endParaRPr lang="en-ZA"/>
        </a:p>
      </dgm:t>
    </dgm:pt>
    <dgm:pt modelId="{29A50C12-D27C-4672-9DD6-13FF3721DAEB}" type="pres">
      <dgm:prSet presAssocID="{347E8A55-A5E5-4423-8675-5C212D873492}" presName="connectorText" presStyleLbl="sibTrans2D1" presStyleIdx="0" presStyleCnt="6"/>
      <dgm:spPr/>
      <dgm:t>
        <a:bodyPr/>
        <a:lstStyle/>
        <a:p>
          <a:endParaRPr lang="en-ZA"/>
        </a:p>
      </dgm:t>
    </dgm:pt>
    <dgm:pt modelId="{41BBA8F9-55BF-451C-B8CE-3127D89C1C35}" type="pres">
      <dgm:prSet presAssocID="{D7C946AA-A869-42D0-B56D-0CBF98F5308B}" presName="node" presStyleLbl="node1" presStyleIdx="1" presStyleCnt="6">
        <dgm:presLayoutVars>
          <dgm:bulletEnabled val="1"/>
        </dgm:presLayoutVars>
      </dgm:prSet>
      <dgm:spPr/>
      <dgm:t>
        <a:bodyPr/>
        <a:lstStyle/>
        <a:p>
          <a:endParaRPr lang="en-ZA"/>
        </a:p>
      </dgm:t>
    </dgm:pt>
    <dgm:pt modelId="{AD79578F-3B71-4F03-940A-F72238FDAFD0}" type="pres">
      <dgm:prSet presAssocID="{F9ECAAF0-7BD9-47AA-A616-26A5EC388F28}" presName="sibTrans" presStyleLbl="sibTrans2D1" presStyleIdx="1" presStyleCnt="6"/>
      <dgm:spPr/>
      <dgm:t>
        <a:bodyPr/>
        <a:lstStyle/>
        <a:p>
          <a:endParaRPr lang="en-ZA"/>
        </a:p>
      </dgm:t>
    </dgm:pt>
    <dgm:pt modelId="{336B8222-A942-40F4-BF9C-606DF177EDA0}" type="pres">
      <dgm:prSet presAssocID="{F9ECAAF0-7BD9-47AA-A616-26A5EC388F28}" presName="connectorText" presStyleLbl="sibTrans2D1" presStyleIdx="1" presStyleCnt="6"/>
      <dgm:spPr/>
      <dgm:t>
        <a:bodyPr/>
        <a:lstStyle/>
        <a:p>
          <a:endParaRPr lang="en-ZA"/>
        </a:p>
      </dgm:t>
    </dgm:pt>
    <dgm:pt modelId="{096B6793-2C49-4F19-ACF0-2D5BA82DAB87}" type="pres">
      <dgm:prSet presAssocID="{7CF0D1EA-72A4-459B-B4A7-769DF8FCB5D6}" presName="node" presStyleLbl="node1" presStyleIdx="2" presStyleCnt="6">
        <dgm:presLayoutVars>
          <dgm:bulletEnabled val="1"/>
        </dgm:presLayoutVars>
      </dgm:prSet>
      <dgm:spPr/>
      <dgm:t>
        <a:bodyPr/>
        <a:lstStyle/>
        <a:p>
          <a:endParaRPr lang="en-ZA"/>
        </a:p>
      </dgm:t>
    </dgm:pt>
    <dgm:pt modelId="{F7982175-615A-43CD-A353-2AABB71DD70D}" type="pres">
      <dgm:prSet presAssocID="{BEDB6524-1D91-46FF-BB1D-1F28E8A58CC3}" presName="sibTrans" presStyleLbl="sibTrans2D1" presStyleIdx="2" presStyleCnt="6"/>
      <dgm:spPr/>
      <dgm:t>
        <a:bodyPr/>
        <a:lstStyle/>
        <a:p>
          <a:endParaRPr lang="en-ZA"/>
        </a:p>
      </dgm:t>
    </dgm:pt>
    <dgm:pt modelId="{4D5DB3F5-4626-4827-8424-14DA9DA506E7}" type="pres">
      <dgm:prSet presAssocID="{BEDB6524-1D91-46FF-BB1D-1F28E8A58CC3}" presName="connectorText" presStyleLbl="sibTrans2D1" presStyleIdx="2" presStyleCnt="6"/>
      <dgm:spPr/>
      <dgm:t>
        <a:bodyPr/>
        <a:lstStyle/>
        <a:p>
          <a:endParaRPr lang="en-ZA"/>
        </a:p>
      </dgm:t>
    </dgm:pt>
    <dgm:pt modelId="{FAB52DDB-0982-4304-952C-FEEEC01060E3}" type="pres">
      <dgm:prSet presAssocID="{A2EF3511-81BA-4EE6-A8AF-702C5D402494}" presName="node" presStyleLbl="node1" presStyleIdx="3" presStyleCnt="6" custRadScaleRad="98921" custRadScaleInc="2632">
        <dgm:presLayoutVars>
          <dgm:bulletEnabled val="1"/>
        </dgm:presLayoutVars>
      </dgm:prSet>
      <dgm:spPr/>
      <dgm:t>
        <a:bodyPr/>
        <a:lstStyle/>
        <a:p>
          <a:endParaRPr lang="en-ZA"/>
        </a:p>
      </dgm:t>
    </dgm:pt>
    <dgm:pt modelId="{4ACABE2D-E5C3-4B49-8251-9E217C32E88F}" type="pres">
      <dgm:prSet presAssocID="{BC3254D8-34D3-4CFF-A57E-3767D747E2D7}" presName="sibTrans" presStyleLbl="sibTrans2D1" presStyleIdx="3" presStyleCnt="6"/>
      <dgm:spPr/>
      <dgm:t>
        <a:bodyPr/>
        <a:lstStyle/>
        <a:p>
          <a:endParaRPr lang="en-ZA"/>
        </a:p>
      </dgm:t>
    </dgm:pt>
    <dgm:pt modelId="{7A98BE59-1089-4723-97F7-46EDAD7C0A81}" type="pres">
      <dgm:prSet presAssocID="{BC3254D8-34D3-4CFF-A57E-3767D747E2D7}" presName="connectorText" presStyleLbl="sibTrans2D1" presStyleIdx="3" presStyleCnt="6"/>
      <dgm:spPr/>
      <dgm:t>
        <a:bodyPr/>
        <a:lstStyle/>
        <a:p>
          <a:endParaRPr lang="en-ZA"/>
        </a:p>
      </dgm:t>
    </dgm:pt>
    <dgm:pt modelId="{95431193-F829-42DB-A2F2-D6973C530A79}" type="pres">
      <dgm:prSet presAssocID="{98CD3DB9-A536-44A1-A3AD-5372A645A122}" presName="node" presStyleLbl="node1" presStyleIdx="4" presStyleCnt="6">
        <dgm:presLayoutVars>
          <dgm:bulletEnabled val="1"/>
        </dgm:presLayoutVars>
      </dgm:prSet>
      <dgm:spPr/>
      <dgm:t>
        <a:bodyPr/>
        <a:lstStyle/>
        <a:p>
          <a:endParaRPr lang="en-ZA"/>
        </a:p>
      </dgm:t>
    </dgm:pt>
    <dgm:pt modelId="{A90CB97C-9543-47A6-BC53-6CFA155AD580}" type="pres">
      <dgm:prSet presAssocID="{726A0BF0-E9B0-4185-9270-2734FEC726F8}" presName="sibTrans" presStyleLbl="sibTrans2D1" presStyleIdx="4" presStyleCnt="6"/>
      <dgm:spPr/>
      <dgm:t>
        <a:bodyPr/>
        <a:lstStyle/>
        <a:p>
          <a:endParaRPr lang="en-ZA"/>
        </a:p>
      </dgm:t>
    </dgm:pt>
    <dgm:pt modelId="{663D904B-4036-4CEF-8153-AB58AAD00486}" type="pres">
      <dgm:prSet presAssocID="{726A0BF0-E9B0-4185-9270-2734FEC726F8}" presName="connectorText" presStyleLbl="sibTrans2D1" presStyleIdx="4" presStyleCnt="6"/>
      <dgm:spPr/>
      <dgm:t>
        <a:bodyPr/>
        <a:lstStyle/>
        <a:p>
          <a:endParaRPr lang="en-ZA"/>
        </a:p>
      </dgm:t>
    </dgm:pt>
    <dgm:pt modelId="{B65F3BCF-620E-444F-ABB5-CCAC46A6352D}" type="pres">
      <dgm:prSet presAssocID="{4B9CE70A-AEE0-4883-B43E-D2349515C031}" presName="node" presStyleLbl="node1" presStyleIdx="5" presStyleCnt="6" custScaleX="114599">
        <dgm:presLayoutVars>
          <dgm:bulletEnabled val="1"/>
        </dgm:presLayoutVars>
      </dgm:prSet>
      <dgm:spPr/>
      <dgm:t>
        <a:bodyPr/>
        <a:lstStyle/>
        <a:p>
          <a:endParaRPr lang="en-ZA"/>
        </a:p>
      </dgm:t>
    </dgm:pt>
    <dgm:pt modelId="{FBE58E41-424A-48F5-A67B-3777399BD532}" type="pres">
      <dgm:prSet presAssocID="{245604AF-889D-4BD5-8C24-C789B8B7B5B5}" presName="sibTrans" presStyleLbl="sibTrans2D1" presStyleIdx="5" presStyleCnt="6"/>
      <dgm:spPr/>
      <dgm:t>
        <a:bodyPr/>
        <a:lstStyle/>
        <a:p>
          <a:endParaRPr lang="en-ZA"/>
        </a:p>
      </dgm:t>
    </dgm:pt>
    <dgm:pt modelId="{1012BBF7-F26E-473E-BCEB-2B47C76FE0E4}" type="pres">
      <dgm:prSet presAssocID="{245604AF-889D-4BD5-8C24-C789B8B7B5B5}" presName="connectorText" presStyleLbl="sibTrans2D1" presStyleIdx="5" presStyleCnt="6"/>
      <dgm:spPr/>
      <dgm:t>
        <a:bodyPr/>
        <a:lstStyle/>
        <a:p>
          <a:endParaRPr lang="en-ZA"/>
        </a:p>
      </dgm:t>
    </dgm:pt>
  </dgm:ptLst>
  <dgm:cxnLst>
    <dgm:cxn modelId="{190401A5-E4A4-45BD-BA9C-E9530A1D9318}" type="presOf" srcId="{F9ECAAF0-7BD9-47AA-A616-26A5EC388F28}" destId="{336B8222-A942-40F4-BF9C-606DF177EDA0}" srcOrd="1" destOrd="0" presId="urn:microsoft.com/office/officeart/2005/8/layout/cycle2"/>
    <dgm:cxn modelId="{F17A2E8F-FC31-4987-964E-E8A85F70AE0B}" type="presOf" srcId="{347E8A55-A5E5-4423-8675-5C212D873492}" destId="{04C50C10-C9FB-4B3E-8C2A-1FA525BEF09D}" srcOrd="0" destOrd="0" presId="urn:microsoft.com/office/officeart/2005/8/layout/cycle2"/>
    <dgm:cxn modelId="{90D16526-86BC-480C-9172-F41C6AA46206}" type="presOf" srcId="{A2EF3511-81BA-4EE6-A8AF-702C5D402494}" destId="{FAB52DDB-0982-4304-952C-FEEEC01060E3}" srcOrd="0" destOrd="0" presId="urn:microsoft.com/office/officeart/2005/8/layout/cycle2"/>
    <dgm:cxn modelId="{9A8C2FA8-9E07-435F-A131-738B83CE93E3}" type="presOf" srcId="{BEDB6524-1D91-46FF-BB1D-1F28E8A58CC3}" destId="{F7982175-615A-43CD-A353-2AABB71DD70D}" srcOrd="0" destOrd="0" presId="urn:microsoft.com/office/officeart/2005/8/layout/cycle2"/>
    <dgm:cxn modelId="{29A916A3-8E89-4552-B799-9AC50391596C}" srcId="{D7BD5490-EE4D-4568-9A9D-F450C3E05C4C}" destId="{A2EF3511-81BA-4EE6-A8AF-702C5D402494}" srcOrd="3" destOrd="0" parTransId="{EFAA87EE-00A2-4692-A0EC-5F1096D38180}" sibTransId="{BC3254D8-34D3-4CFF-A57E-3767D747E2D7}"/>
    <dgm:cxn modelId="{2BD50B3D-3034-4561-8D16-B626A1662903}" srcId="{D7BD5490-EE4D-4568-9A9D-F450C3E05C4C}" destId="{4B9CE70A-AEE0-4883-B43E-D2349515C031}" srcOrd="5" destOrd="0" parTransId="{9D82324E-E482-424D-82EB-DF2E934B5043}" sibTransId="{245604AF-889D-4BD5-8C24-C789B8B7B5B5}"/>
    <dgm:cxn modelId="{B6E216DD-9548-4324-AA9F-CFF168C97A77}" type="presOf" srcId="{245604AF-889D-4BD5-8C24-C789B8B7B5B5}" destId="{1012BBF7-F26E-473E-BCEB-2B47C76FE0E4}" srcOrd="1" destOrd="0" presId="urn:microsoft.com/office/officeart/2005/8/layout/cycle2"/>
    <dgm:cxn modelId="{5779BDC7-910C-4A8A-894C-5EA4C9F73834}" type="presOf" srcId="{726A0BF0-E9B0-4185-9270-2734FEC726F8}" destId="{A90CB97C-9543-47A6-BC53-6CFA155AD580}" srcOrd="0" destOrd="0" presId="urn:microsoft.com/office/officeart/2005/8/layout/cycle2"/>
    <dgm:cxn modelId="{A37C9645-C5FC-440D-8377-B5446B375E52}" type="presOf" srcId="{D7BD5490-EE4D-4568-9A9D-F450C3E05C4C}" destId="{DB68C3ED-A4C7-48F6-B8DC-1D255B82F9D2}" srcOrd="0" destOrd="0" presId="urn:microsoft.com/office/officeart/2005/8/layout/cycle2"/>
    <dgm:cxn modelId="{08EAB5AB-D331-4739-B871-F55CA73F2093}" type="presOf" srcId="{726A0BF0-E9B0-4185-9270-2734FEC726F8}" destId="{663D904B-4036-4CEF-8153-AB58AAD00486}" srcOrd="1" destOrd="0" presId="urn:microsoft.com/office/officeart/2005/8/layout/cycle2"/>
    <dgm:cxn modelId="{2ED7E6D2-63CF-4475-97E6-FBF3C676E6A1}" srcId="{D7BD5490-EE4D-4568-9A9D-F450C3E05C4C}" destId="{D7C946AA-A869-42D0-B56D-0CBF98F5308B}" srcOrd="1" destOrd="0" parTransId="{017220D1-4DAF-4124-A3C6-0276657A2710}" sibTransId="{F9ECAAF0-7BD9-47AA-A616-26A5EC388F28}"/>
    <dgm:cxn modelId="{F83CCFC8-7E6D-48B5-987B-E3ECA32042EF}" type="presOf" srcId="{7CF0D1EA-72A4-459B-B4A7-769DF8FCB5D6}" destId="{096B6793-2C49-4F19-ACF0-2D5BA82DAB87}" srcOrd="0" destOrd="0" presId="urn:microsoft.com/office/officeart/2005/8/layout/cycle2"/>
    <dgm:cxn modelId="{5E56CCD3-5EFA-4836-AA4B-B39E4466BEE8}" type="presOf" srcId="{98CD3DB9-A536-44A1-A3AD-5372A645A122}" destId="{95431193-F829-42DB-A2F2-D6973C530A79}" srcOrd="0" destOrd="0" presId="urn:microsoft.com/office/officeart/2005/8/layout/cycle2"/>
    <dgm:cxn modelId="{09DF0B64-41A6-49EE-8139-FFED77E32873}" type="presOf" srcId="{BC3254D8-34D3-4CFF-A57E-3767D747E2D7}" destId="{7A98BE59-1089-4723-97F7-46EDAD7C0A81}" srcOrd="1" destOrd="0" presId="urn:microsoft.com/office/officeart/2005/8/layout/cycle2"/>
    <dgm:cxn modelId="{82967F5B-59DA-4B50-A5C6-02F2D26490C0}" srcId="{D7BD5490-EE4D-4568-9A9D-F450C3E05C4C}" destId="{98CD3DB9-A536-44A1-A3AD-5372A645A122}" srcOrd="4" destOrd="0" parTransId="{3D14E361-6E81-4502-9C20-B4B35ABFBB3A}" sibTransId="{726A0BF0-E9B0-4185-9270-2734FEC726F8}"/>
    <dgm:cxn modelId="{0530094C-BE3E-496A-A65A-E277D8E425A4}" type="presOf" srcId="{F9ECAAF0-7BD9-47AA-A616-26A5EC388F28}" destId="{AD79578F-3B71-4F03-940A-F72238FDAFD0}" srcOrd="0" destOrd="0" presId="urn:microsoft.com/office/officeart/2005/8/layout/cycle2"/>
    <dgm:cxn modelId="{77C72E8E-ECF1-4390-924D-85292811EB4A}" type="presOf" srcId="{245604AF-889D-4BD5-8C24-C789B8B7B5B5}" destId="{FBE58E41-424A-48F5-A67B-3777399BD532}" srcOrd="0" destOrd="0" presId="urn:microsoft.com/office/officeart/2005/8/layout/cycle2"/>
    <dgm:cxn modelId="{F77C9803-0DC5-47D6-9B8A-681E90F11253}" srcId="{D7BD5490-EE4D-4568-9A9D-F450C3E05C4C}" destId="{7CF0D1EA-72A4-459B-B4A7-769DF8FCB5D6}" srcOrd="2" destOrd="0" parTransId="{5011D3F5-C6D1-4BEA-BFC8-1A2CCBF620DD}" sibTransId="{BEDB6524-1D91-46FF-BB1D-1F28E8A58CC3}"/>
    <dgm:cxn modelId="{F53A9DED-E18F-44D8-AAF4-834A8FDF0225}" type="presOf" srcId="{BEDB6524-1D91-46FF-BB1D-1F28E8A58CC3}" destId="{4D5DB3F5-4626-4827-8424-14DA9DA506E7}" srcOrd="1" destOrd="0" presId="urn:microsoft.com/office/officeart/2005/8/layout/cycle2"/>
    <dgm:cxn modelId="{BBCFBC2C-E366-42B8-855E-10DDEAADA5CD}" type="presOf" srcId="{BC3254D8-34D3-4CFF-A57E-3767D747E2D7}" destId="{4ACABE2D-E5C3-4B49-8251-9E217C32E88F}" srcOrd="0" destOrd="0" presId="urn:microsoft.com/office/officeart/2005/8/layout/cycle2"/>
    <dgm:cxn modelId="{F6870E34-256D-4BDD-A53A-4D0E21F5F06C}" type="presOf" srcId="{6F857E66-F7E9-40C8-B363-825BA3B3CFA5}" destId="{CBC0ED81-2A4D-4DEE-BACB-2ADA1431C1CC}" srcOrd="0" destOrd="0" presId="urn:microsoft.com/office/officeart/2005/8/layout/cycle2"/>
    <dgm:cxn modelId="{1254D943-F3BF-4F81-947F-8B7842723C05}" type="presOf" srcId="{D7C946AA-A869-42D0-B56D-0CBF98F5308B}" destId="{41BBA8F9-55BF-451C-B8CE-3127D89C1C35}" srcOrd="0" destOrd="0" presId="urn:microsoft.com/office/officeart/2005/8/layout/cycle2"/>
    <dgm:cxn modelId="{A6640357-F244-436B-993E-089C5F8F61F4}" type="presOf" srcId="{4B9CE70A-AEE0-4883-B43E-D2349515C031}" destId="{B65F3BCF-620E-444F-ABB5-CCAC46A6352D}" srcOrd="0" destOrd="0" presId="urn:microsoft.com/office/officeart/2005/8/layout/cycle2"/>
    <dgm:cxn modelId="{85A0B275-184A-4016-B828-BDB0644A7660}" srcId="{D7BD5490-EE4D-4568-9A9D-F450C3E05C4C}" destId="{6F857E66-F7E9-40C8-B363-825BA3B3CFA5}" srcOrd="0" destOrd="0" parTransId="{DB052EC5-8A88-45E3-9E4A-773A82103874}" sibTransId="{347E8A55-A5E5-4423-8675-5C212D873492}"/>
    <dgm:cxn modelId="{E55807F5-FEC2-426E-8493-7CCCF99E96C9}" type="presOf" srcId="{347E8A55-A5E5-4423-8675-5C212D873492}" destId="{29A50C12-D27C-4672-9DD6-13FF3721DAEB}" srcOrd="1" destOrd="0" presId="urn:microsoft.com/office/officeart/2005/8/layout/cycle2"/>
    <dgm:cxn modelId="{E9459B1A-11F4-44C6-AEF8-1A2D0B9EB3E9}" type="presParOf" srcId="{DB68C3ED-A4C7-48F6-B8DC-1D255B82F9D2}" destId="{CBC0ED81-2A4D-4DEE-BACB-2ADA1431C1CC}" srcOrd="0" destOrd="0" presId="urn:microsoft.com/office/officeart/2005/8/layout/cycle2"/>
    <dgm:cxn modelId="{06B70BDB-5371-40BB-AF92-B8D06F2066B1}" type="presParOf" srcId="{DB68C3ED-A4C7-48F6-B8DC-1D255B82F9D2}" destId="{04C50C10-C9FB-4B3E-8C2A-1FA525BEF09D}" srcOrd="1" destOrd="0" presId="urn:microsoft.com/office/officeart/2005/8/layout/cycle2"/>
    <dgm:cxn modelId="{F4F9E32D-9293-4E9A-9002-7EFFB34EBC99}" type="presParOf" srcId="{04C50C10-C9FB-4B3E-8C2A-1FA525BEF09D}" destId="{29A50C12-D27C-4672-9DD6-13FF3721DAEB}" srcOrd="0" destOrd="0" presId="urn:microsoft.com/office/officeart/2005/8/layout/cycle2"/>
    <dgm:cxn modelId="{F1DB7A8F-C864-49B7-9332-13F19117A061}" type="presParOf" srcId="{DB68C3ED-A4C7-48F6-B8DC-1D255B82F9D2}" destId="{41BBA8F9-55BF-451C-B8CE-3127D89C1C35}" srcOrd="2" destOrd="0" presId="urn:microsoft.com/office/officeart/2005/8/layout/cycle2"/>
    <dgm:cxn modelId="{515F9D90-CE92-4452-BB17-FBACF9029FBF}" type="presParOf" srcId="{DB68C3ED-A4C7-48F6-B8DC-1D255B82F9D2}" destId="{AD79578F-3B71-4F03-940A-F72238FDAFD0}" srcOrd="3" destOrd="0" presId="urn:microsoft.com/office/officeart/2005/8/layout/cycle2"/>
    <dgm:cxn modelId="{8CA372ED-7586-42EF-AE12-4AEEA5B2E0AA}" type="presParOf" srcId="{AD79578F-3B71-4F03-940A-F72238FDAFD0}" destId="{336B8222-A942-40F4-BF9C-606DF177EDA0}" srcOrd="0" destOrd="0" presId="urn:microsoft.com/office/officeart/2005/8/layout/cycle2"/>
    <dgm:cxn modelId="{4A006DB7-ABD1-41CD-AF3A-084781A8ACE7}" type="presParOf" srcId="{DB68C3ED-A4C7-48F6-B8DC-1D255B82F9D2}" destId="{096B6793-2C49-4F19-ACF0-2D5BA82DAB87}" srcOrd="4" destOrd="0" presId="urn:microsoft.com/office/officeart/2005/8/layout/cycle2"/>
    <dgm:cxn modelId="{CD406B2A-EA44-4E32-8D1A-074F8BBCA653}" type="presParOf" srcId="{DB68C3ED-A4C7-48F6-B8DC-1D255B82F9D2}" destId="{F7982175-615A-43CD-A353-2AABB71DD70D}" srcOrd="5" destOrd="0" presId="urn:microsoft.com/office/officeart/2005/8/layout/cycle2"/>
    <dgm:cxn modelId="{6030C216-E1DB-4BB4-99E8-795C774419C2}" type="presParOf" srcId="{F7982175-615A-43CD-A353-2AABB71DD70D}" destId="{4D5DB3F5-4626-4827-8424-14DA9DA506E7}" srcOrd="0" destOrd="0" presId="urn:microsoft.com/office/officeart/2005/8/layout/cycle2"/>
    <dgm:cxn modelId="{E8CDF6D2-8BAE-4621-A4B9-ADBF9EF60BA0}" type="presParOf" srcId="{DB68C3ED-A4C7-48F6-B8DC-1D255B82F9D2}" destId="{FAB52DDB-0982-4304-952C-FEEEC01060E3}" srcOrd="6" destOrd="0" presId="urn:microsoft.com/office/officeart/2005/8/layout/cycle2"/>
    <dgm:cxn modelId="{4FF6FFF2-8A05-4E54-A966-34D6D061AE81}" type="presParOf" srcId="{DB68C3ED-A4C7-48F6-B8DC-1D255B82F9D2}" destId="{4ACABE2D-E5C3-4B49-8251-9E217C32E88F}" srcOrd="7" destOrd="0" presId="urn:microsoft.com/office/officeart/2005/8/layout/cycle2"/>
    <dgm:cxn modelId="{1E246FDA-542B-4F46-8F8B-69A882DCE674}" type="presParOf" srcId="{4ACABE2D-E5C3-4B49-8251-9E217C32E88F}" destId="{7A98BE59-1089-4723-97F7-46EDAD7C0A81}" srcOrd="0" destOrd="0" presId="urn:microsoft.com/office/officeart/2005/8/layout/cycle2"/>
    <dgm:cxn modelId="{BB6D2272-6AB2-4FB6-923A-FD99BCB05A78}" type="presParOf" srcId="{DB68C3ED-A4C7-48F6-B8DC-1D255B82F9D2}" destId="{95431193-F829-42DB-A2F2-D6973C530A79}" srcOrd="8" destOrd="0" presId="urn:microsoft.com/office/officeart/2005/8/layout/cycle2"/>
    <dgm:cxn modelId="{BC75F5E8-8C9C-427B-BEE3-94949C4B7B1D}" type="presParOf" srcId="{DB68C3ED-A4C7-48F6-B8DC-1D255B82F9D2}" destId="{A90CB97C-9543-47A6-BC53-6CFA155AD580}" srcOrd="9" destOrd="0" presId="urn:microsoft.com/office/officeart/2005/8/layout/cycle2"/>
    <dgm:cxn modelId="{E52E1C2D-56BE-4F25-8595-DF75E5150E18}" type="presParOf" srcId="{A90CB97C-9543-47A6-BC53-6CFA155AD580}" destId="{663D904B-4036-4CEF-8153-AB58AAD00486}" srcOrd="0" destOrd="0" presId="urn:microsoft.com/office/officeart/2005/8/layout/cycle2"/>
    <dgm:cxn modelId="{8AD6E4FA-D0AB-4C99-9681-D528AEB2893B}" type="presParOf" srcId="{DB68C3ED-A4C7-48F6-B8DC-1D255B82F9D2}" destId="{B65F3BCF-620E-444F-ABB5-CCAC46A6352D}" srcOrd="10" destOrd="0" presId="urn:microsoft.com/office/officeart/2005/8/layout/cycle2"/>
    <dgm:cxn modelId="{42BA9362-BE41-49CA-A7CB-1E53CAABFABD}" type="presParOf" srcId="{DB68C3ED-A4C7-48F6-B8DC-1D255B82F9D2}" destId="{FBE58E41-424A-48F5-A67B-3777399BD532}" srcOrd="11" destOrd="0" presId="urn:microsoft.com/office/officeart/2005/8/layout/cycle2"/>
    <dgm:cxn modelId="{C3077832-C995-4A92-AF12-87173F59C929}" type="presParOf" srcId="{FBE58E41-424A-48F5-A67B-3777399BD532}" destId="{1012BBF7-F26E-473E-BCEB-2B47C76FE0E4}" srcOrd="0" destOrd="0" presId="urn:microsoft.com/office/officeart/2005/8/layout/cycle2"/>
  </dgm:cxnLst>
  <dgm:bg>
    <a:solidFill>
      <a:schemeClr val="accent6">
        <a:lumMod val="20000"/>
        <a:lumOff val="8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7F91C1-E7BC-42A9-AF6E-A1482D72EA42}" type="doc">
      <dgm:prSet loTypeId="urn:microsoft.com/office/officeart/2005/8/layout/radial6" loCatId="cycle" qsTypeId="urn:microsoft.com/office/officeart/2005/8/quickstyle/simple5" qsCatId="simple" csTypeId="urn:microsoft.com/office/officeart/2005/8/colors/colorful1#1" csCatId="colorful" phldr="1"/>
      <dgm:spPr/>
      <dgm:t>
        <a:bodyPr/>
        <a:lstStyle/>
        <a:p>
          <a:endParaRPr lang="en-US"/>
        </a:p>
      </dgm:t>
    </dgm:pt>
    <dgm:pt modelId="{92AF0531-C911-45C6-8DB9-225D728073B7}">
      <dgm:prSet phldrT="[Text]" custT="1"/>
      <dgm:spPr>
        <a:xfrm>
          <a:off x="4375997" y="1961966"/>
          <a:ext cx="1758237" cy="1758237"/>
        </a:xfrm>
        <a:prstGeom prst="ellipse">
          <a:avLst/>
        </a:prstGeom>
        <a:gradFill rotWithShape="0">
          <a:gsLst>
            <a:gs pos="0">
              <a:srgbClr val="73AFB6">
                <a:hueOff val="0"/>
                <a:satOff val="0"/>
                <a:lumOff val="0"/>
                <a:alphaOff val="0"/>
                <a:shade val="51000"/>
                <a:satMod val="130000"/>
              </a:srgbClr>
            </a:gs>
            <a:gs pos="80000">
              <a:srgbClr val="73AFB6">
                <a:hueOff val="0"/>
                <a:satOff val="0"/>
                <a:lumOff val="0"/>
                <a:alphaOff val="0"/>
                <a:shade val="93000"/>
                <a:satMod val="130000"/>
              </a:srgbClr>
            </a:gs>
            <a:gs pos="100000">
              <a:srgbClr val="73AFB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600" b="1" dirty="0">
              <a:solidFill>
                <a:sysClr val="window" lastClr="FFFFFF"/>
              </a:solidFill>
              <a:latin typeface="Century Gothic"/>
              <a:ea typeface="+mn-ea"/>
              <a:cs typeface="+mn-cs"/>
            </a:rPr>
            <a:t>Total arrests executed:</a:t>
          </a:r>
        </a:p>
        <a:p>
          <a:pPr>
            <a:buNone/>
          </a:pPr>
          <a:r>
            <a:rPr lang="en-US" sz="1600" b="1" dirty="0">
              <a:solidFill>
                <a:sysClr val="window" lastClr="FFFFFF"/>
              </a:solidFill>
              <a:latin typeface="Century Gothic"/>
              <a:ea typeface="+mn-ea"/>
              <a:cs typeface="+mn-cs"/>
            </a:rPr>
            <a:t>6599</a:t>
          </a:r>
        </a:p>
      </dgm:t>
    </dgm:pt>
    <dgm:pt modelId="{F61E4059-D9AA-48A5-A27C-6C6A9E68700C}" type="parTrans" cxnId="{EFC9D2B9-2051-4E6D-8C2A-938DCF23E549}">
      <dgm:prSet/>
      <dgm:spPr/>
      <dgm:t>
        <a:bodyPr/>
        <a:lstStyle/>
        <a:p>
          <a:endParaRPr lang="en-US" sz="1400"/>
        </a:p>
      </dgm:t>
    </dgm:pt>
    <dgm:pt modelId="{625686FA-51DD-45DC-9D9F-E42AEF216665}" type="sibTrans" cxnId="{EFC9D2B9-2051-4E6D-8C2A-938DCF23E549}">
      <dgm:prSet/>
      <dgm:spPr/>
      <dgm:t>
        <a:bodyPr/>
        <a:lstStyle/>
        <a:p>
          <a:endParaRPr lang="en-US" sz="1400"/>
        </a:p>
      </dgm:t>
    </dgm:pt>
    <dgm:pt modelId="{4DAD57FB-A057-472A-B53C-0ECE947C9105}">
      <dgm:prSet phldrT="[Text]" custT="1"/>
      <dgm:spPr>
        <a:xfrm>
          <a:off x="6143362" y="838791"/>
          <a:ext cx="1701767" cy="1230766"/>
        </a:xfrm>
        <a:prstGeom prst="ellipse">
          <a:avLst/>
        </a:prstGeom>
        <a:gradFill rotWithShape="0">
          <a:gsLst>
            <a:gs pos="0">
              <a:srgbClr val="998F86">
                <a:hueOff val="0"/>
                <a:satOff val="0"/>
                <a:lumOff val="0"/>
                <a:alphaOff val="0"/>
                <a:shade val="51000"/>
                <a:satMod val="130000"/>
              </a:srgbClr>
            </a:gs>
            <a:gs pos="80000">
              <a:srgbClr val="998F86">
                <a:hueOff val="0"/>
                <a:satOff val="0"/>
                <a:lumOff val="0"/>
                <a:alphaOff val="0"/>
                <a:shade val="93000"/>
                <a:satMod val="130000"/>
              </a:srgbClr>
            </a:gs>
            <a:gs pos="100000">
              <a:srgbClr val="998F8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Alcohol: 8526 liters seized</a:t>
          </a:r>
        </a:p>
      </dgm:t>
    </dgm:pt>
    <dgm:pt modelId="{22209283-73B5-4FF4-A508-87191215DAB1}" type="parTrans" cxnId="{4CECD6D0-ADCF-4A41-96B2-1EDDBFCEAAF9}">
      <dgm:prSet/>
      <dgm:spPr/>
      <dgm:t>
        <a:bodyPr/>
        <a:lstStyle/>
        <a:p>
          <a:endParaRPr lang="en-US" sz="1400"/>
        </a:p>
      </dgm:t>
    </dgm:pt>
    <dgm:pt modelId="{1D2F5E28-12CF-484B-930D-B13956BFC1AC}" type="sibTrans" cxnId="{4CECD6D0-ADCF-4A41-96B2-1EDDBFCEAAF9}">
      <dgm:prSet/>
      <dgm:spPr>
        <a:xfrm>
          <a:off x="2986377" y="572346"/>
          <a:ext cx="4537477" cy="4537477"/>
        </a:xfrm>
        <a:prstGeom prst="blockArc">
          <a:avLst>
            <a:gd name="adj1" fmla="val 19285714"/>
            <a:gd name="adj2" fmla="val 771429"/>
            <a:gd name="adj3" fmla="val 3906"/>
          </a:avLst>
        </a:prstGeom>
        <a:gradFill rotWithShape="0">
          <a:gsLst>
            <a:gs pos="0">
              <a:srgbClr val="998F86">
                <a:hueOff val="0"/>
                <a:satOff val="0"/>
                <a:lumOff val="0"/>
                <a:alphaOff val="0"/>
                <a:shade val="51000"/>
                <a:satMod val="130000"/>
              </a:srgbClr>
            </a:gs>
            <a:gs pos="80000">
              <a:srgbClr val="998F86">
                <a:hueOff val="0"/>
                <a:satOff val="0"/>
                <a:lumOff val="0"/>
                <a:alphaOff val="0"/>
                <a:shade val="93000"/>
                <a:satMod val="130000"/>
              </a:srgbClr>
            </a:gs>
            <a:gs pos="100000">
              <a:srgbClr val="998F8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1400"/>
        </a:p>
      </dgm:t>
    </dgm:pt>
    <dgm:pt modelId="{9065CA7C-63F6-429C-9E2B-2405BEDF9F2B}">
      <dgm:prSet phldrT="[Text]" custT="1"/>
      <dgm:spPr>
        <a:xfrm>
          <a:off x="6681212" y="2720684"/>
          <a:ext cx="1485128" cy="1230766"/>
        </a:xfrm>
        <a:prstGeom prst="ellipse">
          <a:avLst/>
        </a:prstGeom>
        <a:gradFill rotWithShape="0">
          <a:gsLst>
            <a:gs pos="0">
              <a:srgbClr val="C4BEB8">
                <a:hueOff val="0"/>
                <a:satOff val="0"/>
                <a:lumOff val="0"/>
                <a:alphaOff val="0"/>
                <a:shade val="51000"/>
                <a:satMod val="130000"/>
              </a:srgbClr>
            </a:gs>
            <a:gs pos="80000">
              <a:srgbClr val="C4BEB8">
                <a:hueOff val="0"/>
                <a:satOff val="0"/>
                <a:lumOff val="0"/>
                <a:alphaOff val="0"/>
                <a:shade val="93000"/>
                <a:satMod val="130000"/>
              </a:srgbClr>
            </a:gs>
            <a:gs pos="100000">
              <a:srgbClr val="C4BEB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5780 drug arrests  </a:t>
          </a:r>
        </a:p>
      </dgm:t>
    </dgm:pt>
    <dgm:pt modelId="{C7380C26-5510-4BBB-85F7-17AA75294C94}" type="parTrans" cxnId="{00BB7748-E7CF-437C-AA69-D4D3AAE16F1C}">
      <dgm:prSet/>
      <dgm:spPr/>
      <dgm:t>
        <a:bodyPr/>
        <a:lstStyle/>
        <a:p>
          <a:endParaRPr lang="en-US" sz="1400"/>
        </a:p>
      </dgm:t>
    </dgm:pt>
    <dgm:pt modelId="{37DCFAE7-49CC-4ED4-8983-991190EC2094}" type="sibTrans" cxnId="{00BB7748-E7CF-437C-AA69-D4D3AAE16F1C}">
      <dgm:prSet/>
      <dgm:spPr>
        <a:xfrm>
          <a:off x="2986377" y="572346"/>
          <a:ext cx="4537477" cy="4537477"/>
        </a:xfrm>
        <a:prstGeom prst="blockArc">
          <a:avLst>
            <a:gd name="adj1" fmla="val 771429"/>
            <a:gd name="adj2" fmla="val 3857143"/>
            <a:gd name="adj3" fmla="val 3906"/>
          </a:avLst>
        </a:prstGeom>
        <a:gradFill rotWithShape="0">
          <a:gsLst>
            <a:gs pos="0">
              <a:srgbClr val="C4BEB8">
                <a:hueOff val="0"/>
                <a:satOff val="0"/>
                <a:lumOff val="0"/>
                <a:alphaOff val="0"/>
                <a:shade val="51000"/>
                <a:satMod val="130000"/>
              </a:srgbClr>
            </a:gs>
            <a:gs pos="80000">
              <a:srgbClr val="C4BEB8">
                <a:hueOff val="0"/>
                <a:satOff val="0"/>
                <a:lumOff val="0"/>
                <a:alphaOff val="0"/>
                <a:shade val="93000"/>
                <a:satMod val="130000"/>
              </a:srgbClr>
            </a:gs>
            <a:gs pos="100000">
              <a:srgbClr val="C4BEB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1400"/>
        </a:p>
      </dgm:t>
    </dgm:pt>
    <dgm:pt modelId="{837FBA77-8B15-4BF7-9D69-4A3D91645CA2}">
      <dgm:prSet phldrT="[Text]" custT="1"/>
      <dgm:spPr>
        <a:xfrm>
          <a:off x="2490567" y="846453"/>
          <a:ext cx="2050837" cy="1215443"/>
        </a:xfrm>
        <a:prstGeom prst="ellipse">
          <a:avLst/>
        </a:prstGeom>
        <a:gradFill rotWithShape="0">
          <a:gsLst>
            <a:gs pos="0">
              <a:srgbClr val="998F86">
                <a:hueOff val="0"/>
                <a:satOff val="0"/>
                <a:lumOff val="0"/>
                <a:alphaOff val="0"/>
                <a:shade val="51000"/>
                <a:satMod val="130000"/>
              </a:srgbClr>
            </a:gs>
            <a:gs pos="80000">
              <a:srgbClr val="998F86">
                <a:hueOff val="0"/>
                <a:satOff val="0"/>
                <a:lumOff val="0"/>
                <a:alphaOff val="0"/>
                <a:shade val="93000"/>
                <a:satMod val="130000"/>
              </a:srgbClr>
            </a:gs>
            <a:gs pos="100000">
              <a:srgbClr val="998F8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Mandrax: 8133 tablets seized</a:t>
          </a:r>
        </a:p>
      </dgm:t>
    </dgm:pt>
    <dgm:pt modelId="{03F573BC-8848-4441-BA8E-248E8A548EBB}" type="parTrans" cxnId="{0C351857-DF73-43E1-A4EC-5B4986EBCD8B}">
      <dgm:prSet/>
      <dgm:spPr/>
      <dgm:t>
        <a:bodyPr/>
        <a:lstStyle/>
        <a:p>
          <a:endParaRPr lang="en-US" sz="1400"/>
        </a:p>
      </dgm:t>
    </dgm:pt>
    <dgm:pt modelId="{1710187D-0A5B-4EB2-842C-6D2852A74F0D}" type="sibTrans" cxnId="{0C351857-DF73-43E1-A4EC-5B4986EBCD8B}">
      <dgm:prSet/>
      <dgm:spPr>
        <a:xfrm>
          <a:off x="2986377" y="572346"/>
          <a:ext cx="4537477" cy="4537477"/>
        </a:xfrm>
        <a:prstGeom prst="blockArc">
          <a:avLst>
            <a:gd name="adj1" fmla="val 13114286"/>
            <a:gd name="adj2" fmla="val 16200000"/>
            <a:gd name="adj3" fmla="val 3906"/>
          </a:avLst>
        </a:prstGeom>
        <a:gradFill rotWithShape="0">
          <a:gsLst>
            <a:gs pos="0">
              <a:srgbClr val="998F86">
                <a:hueOff val="0"/>
                <a:satOff val="0"/>
                <a:lumOff val="0"/>
                <a:alphaOff val="0"/>
                <a:shade val="51000"/>
                <a:satMod val="130000"/>
              </a:srgbClr>
            </a:gs>
            <a:gs pos="80000">
              <a:srgbClr val="998F86">
                <a:hueOff val="0"/>
                <a:satOff val="0"/>
                <a:lumOff val="0"/>
                <a:alphaOff val="0"/>
                <a:shade val="93000"/>
                <a:satMod val="130000"/>
              </a:srgbClr>
            </a:gs>
            <a:gs pos="100000">
              <a:srgbClr val="998F8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1400"/>
        </a:p>
      </dgm:t>
    </dgm:pt>
    <dgm:pt modelId="{21E6A1F3-55B6-4458-8CDA-8CC01238F9B5}">
      <dgm:prSet custT="1"/>
      <dgm:spPr>
        <a:xfrm>
          <a:off x="5441739" y="4229845"/>
          <a:ext cx="1557042" cy="1230766"/>
        </a:xfrm>
        <a:prstGeom prst="ellipse">
          <a:avLst/>
        </a:prstGeom>
        <a:gradFill rotWithShape="0">
          <a:gsLst>
            <a:gs pos="0">
              <a:srgbClr val="5C8727">
                <a:hueOff val="0"/>
                <a:satOff val="0"/>
                <a:lumOff val="0"/>
                <a:alphaOff val="0"/>
                <a:shade val="51000"/>
                <a:satMod val="130000"/>
              </a:srgbClr>
            </a:gs>
            <a:gs pos="80000">
              <a:srgbClr val="5C8727">
                <a:hueOff val="0"/>
                <a:satOff val="0"/>
                <a:lumOff val="0"/>
                <a:alphaOff val="0"/>
                <a:shade val="93000"/>
                <a:satMod val="130000"/>
              </a:srgbClr>
            </a:gs>
            <a:gs pos="100000">
              <a:srgbClr val="5C872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1183 dangerous weapons seized</a:t>
          </a:r>
        </a:p>
      </dgm:t>
    </dgm:pt>
    <dgm:pt modelId="{86F74990-6BFE-4564-8FD9-2CCC13D7F5D3}" type="parTrans" cxnId="{E30D8B92-C6B5-4517-81C1-5367BADCC065}">
      <dgm:prSet/>
      <dgm:spPr/>
      <dgm:t>
        <a:bodyPr/>
        <a:lstStyle/>
        <a:p>
          <a:endParaRPr lang="en-US" sz="1400"/>
        </a:p>
      </dgm:t>
    </dgm:pt>
    <dgm:pt modelId="{4E38D9E0-DE46-407D-8DF5-19353A9726E2}" type="sibTrans" cxnId="{E30D8B92-C6B5-4517-81C1-5367BADCC065}">
      <dgm:prSet/>
      <dgm:spPr>
        <a:xfrm>
          <a:off x="2986377" y="572346"/>
          <a:ext cx="4537477" cy="4537477"/>
        </a:xfrm>
        <a:prstGeom prst="blockArc">
          <a:avLst>
            <a:gd name="adj1" fmla="val 3857143"/>
            <a:gd name="adj2" fmla="val 6942857"/>
            <a:gd name="adj3" fmla="val 3906"/>
          </a:avLst>
        </a:prstGeom>
        <a:gradFill rotWithShape="0">
          <a:gsLst>
            <a:gs pos="0">
              <a:srgbClr val="5C8727">
                <a:hueOff val="0"/>
                <a:satOff val="0"/>
                <a:lumOff val="0"/>
                <a:alphaOff val="0"/>
                <a:shade val="51000"/>
                <a:satMod val="130000"/>
              </a:srgbClr>
            </a:gs>
            <a:gs pos="80000">
              <a:srgbClr val="5C8727">
                <a:hueOff val="0"/>
                <a:satOff val="0"/>
                <a:lumOff val="0"/>
                <a:alphaOff val="0"/>
                <a:shade val="93000"/>
                <a:satMod val="130000"/>
              </a:srgbClr>
            </a:gs>
            <a:gs pos="100000">
              <a:srgbClr val="5C8727">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1400"/>
        </a:p>
      </dgm:t>
    </dgm:pt>
    <dgm:pt modelId="{BEE6FDC3-A770-48BD-9CE3-25B5383062BC}">
      <dgm:prSet custT="1"/>
      <dgm:spPr>
        <a:xfrm>
          <a:off x="2270963" y="2720684"/>
          <a:ext cx="1630986" cy="1230766"/>
        </a:xfrm>
        <a:prstGeom prst="ellipse">
          <a:avLst/>
        </a:prstGeom>
        <a:gradFill rotWithShape="0">
          <a:gsLst>
            <a:gs pos="0">
              <a:srgbClr val="956E8E">
                <a:hueOff val="0"/>
                <a:satOff val="0"/>
                <a:lumOff val="0"/>
                <a:alphaOff val="0"/>
                <a:shade val="51000"/>
                <a:satMod val="130000"/>
              </a:srgbClr>
            </a:gs>
            <a:gs pos="80000">
              <a:srgbClr val="956E8E">
                <a:hueOff val="0"/>
                <a:satOff val="0"/>
                <a:lumOff val="0"/>
                <a:alphaOff val="0"/>
                <a:shade val="93000"/>
                <a:satMod val="130000"/>
              </a:srgbClr>
            </a:gs>
            <a:gs pos="100000">
              <a:srgbClr val="956E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527462</a:t>
          </a:r>
        </a:p>
        <a:p>
          <a:pPr>
            <a:buNone/>
          </a:pPr>
          <a:r>
            <a:rPr lang="en-US" sz="1400" b="1" dirty="0">
              <a:solidFill>
                <a:sysClr val="window" lastClr="FFFFFF"/>
              </a:solidFill>
              <a:latin typeface="Century Gothic"/>
              <a:ea typeface="+mn-ea"/>
              <a:cs typeface="+mn-cs"/>
            </a:rPr>
            <a:t>persons searched</a:t>
          </a:r>
        </a:p>
      </dgm:t>
    </dgm:pt>
    <dgm:pt modelId="{A2862B42-C0D8-4385-BCA0-6A78D2B2159D}" type="parTrans" cxnId="{0C716652-1611-4288-92AE-692518A86FB2}">
      <dgm:prSet/>
      <dgm:spPr/>
      <dgm:t>
        <a:bodyPr/>
        <a:lstStyle/>
        <a:p>
          <a:endParaRPr lang="en-US" sz="1400"/>
        </a:p>
      </dgm:t>
    </dgm:pt>
    <dgm:pt modelId="{BC47EACD-9E03-4AD3-AF14-859466FEC8BA}" type="sibTrans" cxnId="{0C716652-1611-4288-92AE-692518A86FB2}">
      <dgm:prSet/>
      <dgm:spPr>
        <a:xfrm>
          <a:off x="2986377" y="572346"/>
          <a:ext cx="4537477" cy="4537477"/>
        </a:xfrm>
        <a:prstGeom prst="blockArc">
          <a:avLst>
            <a:gd name="adj1" fmla="val 10028571"/>
            <a:gd name="adj2" fmla="val 13114286"/>
            <a:gd name="adj3" fmla="val 3906"/>
          </a:avLst>
        </a:prstGeom>
        <a:gradFill rotWithShape="0">
          <a:gsLst>
            <a:gs pos="0">
              <a:srgbClr val="956E8E">
                <a:hueOff val="0"/>
                <a:satOff val="0"/>
                <a:lumOff val="0"/>
                <a:alphaOff val="0"/>
                <a:shade val="51000"/>
                <a:satMod val="130000"/>
              </a:srgbClr>
            </a:gs>
            <a:gs pos="80000">
              <a:srgbClr val="956E8E">
                <a:hueOff val="0"/>
                <a:satOff val="0"/>
                <a:lumOff val="0"/>
                <a:alphaOff val="0"/>
                <a:shade val="93000"/>
                <a:satMod val="130000"/>
              </a:srgbClr>
            </a:gs>
            <a:gs pos="100000">
              <a:srgbClr val="956E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1400"/>
        </a:p>
      </dgm:t>
    </dgm:pt>
    <dgm:pt modelId="{CF10318C-046A-44BA-92AB-9F72D6E16C1F}">
      <dgm:prSet custT="1"/>
      <dgm:spPr>
        <a:xfrm>
          <a:off x="3461131" y="4229845"/>
          <a:ext cx="1657681" cy="1230766"/>
        </a:xfrm>
        <a:prstGeom prst="ellipse">
          <a:avLst/>
        </a:prstGeom>
        <a:gradFill rotWithShape="0">
          <a:gsLst>
            <a:gs pos="0">
              <a:srgbClr val="F89728">
                <a:hueOff val="0"/>
                <a:satOff val="0"/>
                <a:lumOff val="0"/>
                <a:alphaOff val="0"/>
                <a:shade val="51000"/>
                <a:satMod val="130000"/>
              </a:srgbClr>
            </a:gs>
            <a:gs pos="80000">
              <a:srgbClr val="F89728">
                <a:hueOff val="0"/>
                <a:satOff val="0"/>
                <a:lumOff val="0"/>
                <a:alphaOff val="0"/>
                <a:shade val="93000"/>
                <a:satMod val="130000"/>
              </a:srgbClr>
            </a:gs>
            <a:gs pos="100000">
              <a:srgbClr val="F8972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203 firearms confiscated</a:t>
          </a:r>
        </a:p>
      </dgm:t>
    </dgm:pt>
    <dgm:pt modelId="{32FE47AD-7158-40F0-B5A4-5C0D862E2B98}" type="parTrans" cxnId="{4E725E91-74EA-49DB-8A03-EF72E0B8F6BB}">
      <dgm:prSet/>
      <dgm:spPr/>
      <dgm:t>
        <a:bodyPr/>
        <a:lstStyle/>
        <a:p>
          <a:endParaRPr lang="en-US" sz="1400"/>
        </a:p>
      </dgm:t>
    </dgm:pt>
    <dgm:pt modelId="{9797DE0B-7EC4-41CC-8786-855A1F1E2C87}" type="sibTrans" cxnId="{4E725E91-74EA-49DB-8A03-EF72E0B8F6BB}">
      <dgm:prSet/>
      <dgm:spPr>
        <a:xfrm>
          <a:off x="2986377" y="572346"/>
          <a:ext cx="4537477" cy="4537477"/>
        </a:xfrm>
        <a:prstGeom prst="blockArc">
          <a:avLst>
            <a:gd name="adj1" fmla="val 6942857"/>
            <a:gd name="adj2" fmla="val 10028571"/>
            <a:gd name="adj3" fmla="val 3906"/>
          </a:avLst>
        </a:prstGeom>
        <a:gradFill rotWithShape="0">
          <a:gsLst>
            <a:gs pos="0">
              <a:srgbClr val="F89728">
                <a:hueOff val="0"/>
                <a:satOff val="0"/>
                <a:lumOff val="0"/>
                <a:alphaOff val="0"/>
                <a:shade val="51000"/>
                <a:satMod val="130000"/>
              </a:srgbClr>
            </a:gs>
            <a:gs pos="80000">
              <a:srgbClr val="F89728">
                <a:hueOff val="0"/>
                <a:satOff val="0"/>
                <a:lumOff val="0"/>
                <a:alphaOff val="0"/>
                <a:shade val="93000"/>
                <a:satMod val="130000"/>
              </a:srgbClr>
            </a:gs>
            <a:gs pos="100000">
              <a:srgbClr val="F89728">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sz="1400"/>
        </a:p>
      </dgm:t>
    </dgm:pt>
    <dgm:pt modelId="{A9F7A8B8-04F6-4361-B3D1-50E8549CE1A5}">
      <dgm:prSet custT="1"/>
      <dgm:spPr>
        <a:xfrm>
          <a:off x="4639733" y="1270"/>
          <a:ext cx="1230766" cy="1230766"/>
        </a:xfrm>
        <a:prstGeom prst="ellipse">
          <a:avLst/>
        </a:prstGeom>
        <a:gradFill rotWithShape="0">
          <a:gsLst>
            <a:gs pos="0">
              <a:srgbClr val="956E8E">
                <a:hueOff val="0"/>
                <a:satOff val="0"/>
                <a:lumOff val="0"/>
                <a:alphaOff val="0"/>
                <a:shade val="51000"/>
                <a:satMod val="130000"/>
              </a:srgbClr>
            </a:gs>
            <a:gs pos="80000">
              <a:srgbClr val="956E8E">
                <a:hueOff val="0"/>
                <a:satOff val="0"/>
                <a:lumOff val="0"/>
                <a:alphaOff val="0"/>
                <a:shade val="93000"/>
                <a:satMod val="130000"/>
              </a:srgbClr>
            </a:gs>
            <a:gs pos="100000">
              <a:srgbClr val="956E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pPr>
            <a:buNone/>
          </a:pPr>
          <a:r>
            <a:rPr lang="en-US" sz="1400" b="1" dirty="0">
              <a:solidFill>
                <a:sysClr val="window" lastClr="FFFFFF"/>
              </a:solidFill>
              <a:latin typeface="Century Gothic"/>
              <a:ea typeface="+mn-ea"/>
              <a:cs typeface="+mn-cs"/>
            </a:rPr>
            <a:t>Tik: 5373 grams seized</a:t>
          </a:r>
        </a:p>
      </dgm:t>
    </dgm:pt>
    <dgm:pt modelId="{2E4E4336-9AE2-4859-9628-9C10F689D349}" type="parTrans" cxnId="{AD120E5C-FC9C-4733-AB19-B45BE7612826}">
      <dgm:prSet/>
      <dgm:spPr/>
      <dgm:t>
        <a:bodyPr/>
        <a:lstStyle/>
        <a:p>
          <a:endParaRPr lang="en-US"/>
        </a:p>
      </dgm:t>
    </dgm:pt>
    <dgm:pt modelId="{77B1F208-45A3-4E44-91A7-A9C9DEB9F1C1}" type="sibTrans" cxnId="{AD120E5C-FC9C-4733-AB19-B45BE7612826}">
      <dgm:prSet/>
      <dgm:spPr>
        <a:xfrm>
          <a:off x="2986377" y="572346"/>
          <a:ext cx="4537477" cy="4537477"/>
        </a:xfrm>
        <a:prstGeom prst="blockArc">
          <a:avLst>
            <a:gd name="adj1" fmla="val 16200000"/>
            <a:gd name="adj2" fmla="val 19285714"/>
            <a:gd name="adj3" fmla="val 3906"/>
          </a:avLst>
        </a:prstGeom>
        <a:gradFill rotWithShape="0">
          <a:gsLst>
            <a:gs pos="0">
              <a:srgbClr val="956E8E">
                <a:hueOff val="0"/>
                <a:satOff val="0"/>
                <a:lumOff val="0"/>
                <a:alphaOff val="0"/>
                <a:shade val="51000"/>
                <a:satMod val="130000"/>
              </a:srgbClr>
            </a:gs>
            <a:gs pos="80000">
              <a:srgbClr val="956E8E">
                <a:hueOff val="0"/>
                <a:satOff val="0"/>
                <a:lumOff val="0"/>
                <a:alphaOff val="0"/>
                <a:shade val="93000"/>
                <a:satMod val="130000"/>
              </a:srgbClr>
            </a:gs>
            <a:gs pos="100000">
              <a:srgbClr val="956E8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E4F373F4-5FA7-44F3-BF8A-62E03E0F95D8}" type="pres">
      <dgm:prSet presAssocID="{857F91C1-E7BC-42A9-AF6E-A1482D72EA42}" presName="Name0" presStyleCnt="0">
        <dgm:presLayoutVars>
          <dgm:chMax val="1"/>
          <dgm:dir/>
          <dgm:animLvl val="ctr"/>
          <dgm:resizeHandles val="exact"/>
        </dgm:presLayoutVars>
      </dgm:prSet>
      <dgm:spPr/>
      <dgm:t>
        <a:bodyPr/>
        <a:lstStyle/>
        <a:p>
          <a:endParaRPr lang="en-ZA"/>
        </a:p>
      </dgm:t>
    </dgm:pt>
    <dgm:pt modelId="{B3EAD543-A4FC-45DB-8181-FDAD54A5DC64}" type="pres">
      <dgm:prSet presAssocID="{92AF0531-C911-45C6-8DB9-225D728073B7}" presName="centerShape" presStyleLbl="node0" presStyleIdx="0" presStyleCnt="1"/>
      <dgm:spPr/>
      <dgm:t>
        <a:bodyPr/>
        <a:lstStyle/>
        <a:p>
          <a:endParaRPr lang="en-ZA"/>
        </a:p>
      </dgm:t>
    </dgm:pt>
    <dgm:pt modelId="{F4CA4B30-BD6C-498D-9A59-351DDE1ACE08}" type="pres">
      <dgm:prSet presAssocID="{A9F7A8B8-04F6-4361-B3D1-50E8549CE1A5}" presName="node" presStyleLbl="node1" presStyleIdx="0" presStyleCnt="7">
        <dgm:presLayoutVars>
          <dgm:bulletEnabled val="1"/>
        </dgm:presLayoutVars>
      </dgm:prSet>
      <dgm:spPr/>
      <dgm:t>
        <a:bodyPr/>
        <a:lstStyle/>
        <a:p>
          <a:endParaRPr lang="en-ZA"/>
        </a:p>
      </dgm:t>
    </dgm:pt>
    <dgm:pt modelId="{A33293D0-FEC5-4E18-AFF6-B6E31B84186B}" type="pres">
      <dgm:prSet presAssocID="{A9F7A8B8-04F6-4361-B3D1-50E8549CE1A5}" presName="dummy" presStyleCnt="0"/>
      <dgm:spPr/>
    </dgm:pt>
    <dgm:pt modelId="{585A8666-865B-4EF9-9F9C-3AF68C4AB7F4}" type="pres">
      <dgm:prSet presAssocID="{77B1F208-45A3-4E44-91A7-A9C9DEB9F1C1}" presName="sibTrans" presStyleLbl="sibTrans2D1" presStyleIdx="0" presStyleCnt="7"/>
      <dgm:spPr/>
      <dgm:t>
        <a:bodyPr/>
        <a:lstStyle/>
        <a:p>
          <a:endParaRPr lang="en-ZA"/>
        </a:p>
      </dgm:t>
    </dgm:pt>
    <dgm:pt modelId="{012F3151-0C65-47BE-9F5E-2221C2DFE173}" type="pres">
      <dgm:prSet presAssocID="{4DAD57FB-A057-472A-B53C-0ECE947C9105}" presName="node" presStyleLbl="node1" presStyleIdx="1" presStyleCnt="7" custScaleX="138269">
        <dgm:presLayoutVars>
          <dgm:bulletEnabled val="1"/>
        </dgm:presLayoutVars>
      </dgm:prSet>
      <dgm:spPr/>
      <dgm:t>
        <a:bodyPr/>
        <a:lstStyle/>
        <a:p>
          <a:endParaRPr lang="en-ZA"/>
        </a:p>
      </dgm:t>
    </dgm:pt>
    <dgm:pt modelId="{33F3262F-8FD0-4182-A3A2-D1E2BC0E2155}" type="pres">
      <dgm:prSet presAssocID="{4DAD57FB-A057-472A-B53C-0ECE947C9105}" presName="dummy" presStyleCnt="0"/>
      <dgm:spPr/>
    </dgm:pt>
    <dgm:pt modelId="{4E83721A-7E6A-4BF2-BBCC-B9D9968514EA}" type="pres">
      <dgm:prSet presAssocID="{1D2F5E28-12CF-484B-930D-B13956BFC1AC}" presName="sibTrans" presStyleLbl="sibTrans2D1" presStyleIdx="1" presStyleCnt="7"/>
      <dgm:spPr/>
      <dgm:t>
        <a:bodyPr/>
        <a:lstStyle/>
        <a:p>
          <a:endParaRPr lang="en-ZA"/>
        </a:p>
      </dgm:t>
    </dgm:pt>
    <dgm:pt modelId="{9AB8E4B0-9D92-4338-A7CE-5AD474C35A3B}" type="pres">
      <dgm:prSet presAssocID="{9065CA7C-63F6-429C-9E2B-2405BEDF9F2B}" presName="node" presStyleLbl="node1" presStyleIdx="2" presStyleCnt="7" custScaleX="120667">
        <dgm:presLayoutVars>
          <dgm:bulletEnabled val="1"/>
        </dgm:presLayoutVars>
      </dgm:prSet>
      <dgm:spPr/>
      <dgm:t>
        <a:bodyPr/>
        <a:lstStyle/>
        <a:p>
          <a:endParaRPr lang="en-ZA"/>
        </a:p>
      </dgm:t>
    </dgm:pt>
    <dgm:pt modelId="{D8BD9067-1A0A-4F84-8FCF-B4604BBC11C1}" type="pres">
      <dgm:prSet presAssocID="{9065CA7C-63F6-429C-9E2B-2405BEDF9F2B}" presName="dummy" presStyleCnt="0"/>
      <dgm:spPr/>
    </dgm:pt>
    <dgm:pt modelId="{90F3229E-C286-489C-9CA1-1B41B7261134}" type="pres">
      <dgm:prSet presAssocID="{37DCFAE7-49CC-4ED4-8983-991190EC2094}" presName="sibTrans" presStyleLbl="sibTrans2D1" presStyleIdx="2" presStyleCnt="7"/>
      <dgm:spPr/>
      <dgm:t>
        <a:bodyPr/>
        <a:lstStyle/>
        <a:p>
          <a:endParaRPr lang="en-ZA"/>
        </a:p>
      </dgm:t>
    </dgm:pt>
    <dgm:pt modelId="{46CD4082-8054-4965-A4A9-F6D9815676CD}" type="pres">
      <dgm:prSet presAssocID="{21E6A1F3-55B6-4458-8CDA-8CC01238F9B5}" presName="node" presStyleLbl="node1" presStyleIdx="3" presStyleCnt="7" custScaleX="126510">
        <dgm:presLayoutVars>
          <dgm:bulletEnabled val="1"/>
        </dgm:presLayoutVars>
      </dgm:prSet>
      <dgm:spPr/>
      <dgm:t>
        <a:bodyPr/>
        <a:lstStyle/>
        <a:p>
          <a:endParaRPr lang="en-ZA"/>
        </a:p>
      </dgm:t>
    </dgm:pt>
    <dgm:pt modelId="{4E65A71F-C669-448A-8D9C-2251160B3B33}" type="pres">
      <dgm:prSet presAssocID="{21E6A1F3-55B6-4458-8CDA-8CC01238F9B5}" presName="dummy" presStyleCnt="0"/>
      <dgm:spPr/>
    </dgm:pt>
    <dgm:pt modelId="{20DC38A6-BCD2-4A3F-BC35-BF88DAF56F70}" type="pres">
      <dgm:prSet presAssocID="{4E38D9E0-DE46-407D-8DF5-19353A9726E2}" presName="sibTrans" presStyleLbl="sibTrans2D1" presStyleIdx="3" presStyleCnt="7"/>
      <dgm:spPr/>
      <dgm:t>
        <a:bodyPr/>
        <a:lstStyle/>
        <a:p>
          <a:endParaRPr lang="en-ZA"/>
        </a:p>
      </dgm:t>
    </dgm:pt>
    <dgm:pt modelId="{1C467F1E-AFBA-4D2E-83D8-1B2EAA5A97CC}" type="pres">
      <dgm:prSet presAssocID="{CF10318C-046A-44BA-92AB-9F72D6E16C1F}" presName="node" presStyleLbl="node1" presStyleIdx="4" presStyleCnt="7" custScaleX="134687">
        <dgm:presLayoutVars>
          <dgm:bulletEnabled val="1"/>
        </dgm:presLayoutVars>
      </dgm:prSet>
      <dgm:spPr/>
      <dgm:t>
        <a:bodyPr/>
        <a:lstStyle/>
        <a:p>
          <a:endParaRPr lang="en-ZA"/>
        </a:p>
      </dgm:t>
    </dgm:pt>
    <dgm:pt modelId="{FA9270B1-6905-448F-9BB0-E5567EEFAC57}" type="pres">
      <dgm:prSet presAssocID="{CF10318C-046A-44BA-92AB-9F72D6E16C1F}" presName="dummy" presStyleCnt="0"/>
      <dgm:spPr/>
    </dgm:pt>
    <dgm:pt modelId="{DED93CD1-E7E2-4C11-B266-9886CB089E94}" type="pres">
      <dgm:prSet presAssocID="{9797DE0B-7EC4-41CC-8786-855A1F1E2C87}" presName="sibTrans" presStyleLbl="sibTrans2D1" presStyleIdx="4" presStyleCnt="7"/>
      <dgm:spPr/>
      <dgm:t>
        <a:bodyPr/>
        <a:lstStyle/>
        <a:p>
          <a:endParaRPr lang="en-ZA"/>
        </a:p>
      </dgm:t>
    </dgm:pt>
    <dgm:pt modelId="{56ED788F-5A7D-401F-B1C5-44532FCA6AFA}" type="pres">
      <dgm:prSet presAssocID="{BEE6FDC3-A770-48BD-9CE3-25B5383062BC}" presName="node" presStyleLbl="node1" presStyleIdx="5" presStyleCnt="7" custScaleX="132518">
        <dgm:presLayoutVars>
          <dgm:bulletEnabled val="1"/>
        </dgm:presLayoutVars>
      </dgm:prSet>
      <dgm:spPr/>
      <dgm:t>
        <a:bodyPr/>
        <a:lstStyle/>
        <a:p>
          <a:endParaRPr lang="en-ZA"/>
        </a:p>
      </dgm:t>
    </dgm:pt>
    <dgm:pt modelId="{34A739F3-0204-4258-9F84-F00CCE85FF27}" type="pres">
      <dgm:prSet presAssocID="{BEE6FDC3-A770-48BD-9CE3-25B5383062BC}" presName="dummy" presStyleCnt="0"/>
      <dgm:spPr/>
    </dgm:pt>
    <dgm:pt modelId="{8CAEE654-04B1-4D6F-A7DB-FB01EE13979C}" type="pres">
      <dgm:prSet presAssocID="{BC47EACD-9E03-4AD3-AF14-859466FEC8BA}" presName="sibTrans" presStyleLbl="sibTrans2D1" presStyleIdx="5" presStyleCnt="7"/>
      <dgm:spPr/>
      <dgm:t>
        <a:bodyPr/>
        <a:lstStyle/>
        <a:p>
          <a:endParaRPr lang="en-ZA"/>
        </a:p>
      </dgm:t>
    </dgm:pt>
    <dgm:pt modelId="{38899059-FD86-4907-AEE9-925A46027C1B}" type="pres">
      <dgm:prSet presAssocID="{837FBA77-8B15-4BF7-9D69-4A3D91645CA2}" presName="node" presStyleLbl="node1" presStyleIdx="6" presStyleCnt="7" custScaleX="166631" custScaleY="98755">
        <dgm:presLayoutVars>
          <dgm:bulletEnabled val="1"/>
        </dgm:presLayoutVars>
      </dgm:prSet>
      <dgm:spPr/>
      <dgm:t>
        <a:bodyPr/>
        <a:lstStyle/>
        <a:p>
          <a:endParaRPr lang="en-ZA"/>
        </a:p>
      </dgm:t>
    </dgm:pt>
    <dgm:pt modelId="{D164BA6D-5C6B-443F-9D5A-76066E6AE22E}" type="pres">
      <dgm:prSet presAssocID="{837FBA77-8B15-4BF7-9D69-4A3D91645CA2}" presName="dummy" presStyleCnt="0"/>
      <dgm:spPr/>
    </dgm:pt>
    <dgm:pt modelId="{4658BF6A-115D-48B3-9C7B-2CCF30927688}" type="pres">
      <dgm:prSet presAssocID="{1710187D-0A5B-4EB2-842C-6D2852A74F0D}" presName="sibTrans" presStyleLbl="sibTrans2D1" presStyleIdx="6" presStyleCnt="7"/>
      <dgm:spPr/>
      <dgm:t>
        <a:bodyPr/>
        <a:lstStyle/>
        <a:p>
          <a:endParaRPr lang="en-ZA"/>
        </a:p>
      </dgm:t>
    </dgm:pt>
  </dgm:ptLst>
  <dgm:cxnLst>
    <dgm:cxn modelId="{0C351857-DF73-43E1-A4EC-5B4986EBCD8B}" srcId="{92AF0531-C911-45C6-8DB9-225D728073B7}" destId="{837FBA77-8B15-4BF7-9D69-4A3D91645CA2}" srcOrd="6" destOrd="0" parTransId="{03F573BC-8848-4441-BA8E-248E8A548EBB}" sibTransId="{1710187D-0A5B-4EB2-842C-6D2852A74F0D}"/>
    <dgm:cxn modelId="{9323364B-5087-4FD2-BFDF-E7826FCC7945}" type="presOf" srcId="{37DCFAE7-49CC-4ED4-8983-991190EC2094}" destId="{90F3229E-C286-489C-9CA1-1B41B7261134}" srcOrd="0" destOrd="0" presId="urn:microsoft.com/office/officeart/2005/8/layout/radial6"/>
    <dgm:cxn modelId="{AA37DC31-A944-49EF-8DC3-9DA707DD43FE}" type="presOf" srcId="{CF10318C-046A-44BA-92AB-9F72D6E16C1F}" destId="{1C467F1E-AFBA-4D2E-83D8-1B2EAA5A97CC}" srcOrd="0" destOrd="0" presId="urn:microsoft.com/office/officeart/2005/8/layout/radial6"/>
    <dgm:cxn modelId="{4CECD6D0-ADCF-4A41-96B2-1EDDBFCEAAF9}" srcId="{92AF0531-C911-45C6-8DB9-225D728073B7}" destId="{4DAD57FB-A057-472A-B53C-0ECE947C9105}" srcOrd="1" destOrd="0" parTransId="{22209283-73B5-4FF4-A508-87191215DAB1}" sibTransId="{1D2F5E28-12CF-484B-930D-B13956BFC1AC}"/>
    <dgm:cxn modelId="{0C716652-1611-4288-92AE-692518A86FB2}" srcId="{92AF0531-C911-45C6-8DB9-225D728073B7}" destId="{BEE6FDC3-A770-48BD-9CE3-25B5383062BC}" srcOrd="5" destOrd="0" parTransId="{A2862B42-C0D8-4385-BCA0-6A78D2B2159D}" sibTransId="{BC47EACD-9E03-4AD3-AF14-859466FEC8BA}"/>
    <dgm:cxn modelId="{E02E45B7-804E-45AF-8DD4-0B331E77D08A}" type="presOf" srcId="{BC47EACD-9E03-4AD3-AF14-859466FEC8BA}" destId="{8CAEE654-04B1-4D6F-A7DB-FB01EE13979C}" srcOrd="0" destOrd="0" presId="urn:microsoft.com/office/officeart/2005/8/layout/radial6"/>
    <dgm:cxn modelId="{B1DB96A3-41D3-4354-B0DB-1934B84B52DC}" type="presOf" srcId="{BEE6FDC3-A770-48BD-9CE3-25B5383062BC}" destId="{56ED788F-5A7D-401F-B1C5-44532FCA6AFA}" srcOrd="0" destOrd="0" presId="urn:microsoft.com/office/officeart/2005/8/layout/radial6"/>
    <dgm:cxn modelId="{00BB7748-E7CF-437C-AA69-D4D3AAE16F1C}" srcId="{92AF0531-C911-45C6-8DB9-225D728073B7}" destId="{9065CA7C-63F6-429C-9E2B-2405BEDF9F2B}" srcOrd="2" destOrd="0" parTransId="{C7380C26-5510-4BBB-85F7-17AA75294C94}" sibTransId="{37DCFAE7-49CC-4ED4-8983-991190EC2094}"/>
    <dgm:cxn modelId="{E30D8B92-C6B5-4517-81C1-5367BADCC065}" srcId="{92AF0531-C911-45C6-8DB9-225D728073B7}" destId="{21E6A1F3-55B6-4458-8CDA-8CC01238F9B5}" srcOrd="3" destOrd="0" parTransId="{86F74990-6BFE-4564-8FD9-2CCC13D7F5D3}" sibTransId="{4E38D9E0-DE46-407D-8DF5-19353A9726E2}"/>
    <dgm:cxn modelId="{45327EA8-DEA1-4E28-B289-68D23FD8F780}" type="presOf" srcId="{1710187D-0A5B-4EB2-842C-6D2852A74F0D}" destId="{4658BF6A-115D-48B3-9C7B-2CCF30927688}" srcOrd="0" destOrd="0" presId="urn:microsoft.com/office/officeart/2005/8/layout/radial6"/>
    <dgm:cxn modelId="{4E725E91-74EA-49DB-8A03-EF72E0B8F6BB}" srcId="{92AF0531-C911-45C6-8DB9-225D728073B7}" destId="{CF10318C-046A-44BA-92AB-9F72D6E16C1F}" srcOrd="4" destOrd="0" parTransId="{32FE47AD-7158-40F0-B5A4-5C0D862E2B98}" sibTransId="{9797DE0B-7EC4-41CC-8786-855A1F1E2C87}"/>
    <dgm:cxn modelId="{2FCC663A-0D2A-41E5-BEF0-4843BE1AFD8B}" type="presOf" srcId="{21E6A1F3-55B6-4458-8CDA-8CC01238F9B5}" destId="{46CD4082-8054-4965-A4A9-F6D9815676CD}" srcOrd="0" destOrd="0" presId="urn:microsoft.com/office/officeart/2005/8/layout/radial6"/>
    <dgm:cxn modelId="{9449DBD2-080D-419F-B85D-EF0C49FDA8A1}" type="presOf" srcId="{9797DE0B-7EC4-41CC-8786-855A1F1E2C87}" destId="{DED93CD1-E7E2-4C11-B266-9886CB089E94}" srcOrd="0" destOrd="0" presId="urn:microsoft.com/office/officeart/2005/8/layout/radial6"/>
    <dgm:cxn modelId="{B1452633-DB76-462D-A95C-33331F121FE8}" type="presOf" srcId="{4E38D9E0-DE46-407D-8DF5-19353A9726E2}" destId="{20DC38A6-BCD2-4A3F-BC35-BF88DAF56F70}" srcOrd="0" destOrd="0" presId="urn:microsoft.com/office/officeart/2005/8/layout/radial6"/>
    <dgm:cxn modelId="{0DC48EB1-3483-4E7C-9CCF-4AE9E3E141F1}" type="presOf" srcId="{837FBA77-8B15-4BF7-9D69-4A3D91645CA2}" destId="{38899059-FD86-4907-AEE9-925A46027C1B}" srcOrd="0" destOrd="0" presId="urn:microsoft.com/office/officeart/2005/8/layout/radial6"/>
    <dgm:cxn modelId="{67F94502-B0D4-4BCE-8313-9271C653E324}" type="presOf" srcId="{A9F7A8B8-04F6-4361-B3D1-50E8549CE1A5}" destId="{F4CA4B30-BD6C-498D-9A59-351DDE1ACE08}" srcOrd="0" destOrd="0" presId="urn:microsoft.com/office/officeart/2005/8/layout/radial6"/>
    <dgm:cxn modelId="{A5634E81-8180-4B92-88BA-0A23E96DD509}" type="presOf" srcId="{9065CA7C-63F6-429C-9E2B-2405BEDF9F2B}" destId="{9AB8E4B0-9D92-4338-A7CE-5AD474C35A3B}" srcOrd="0" destOrd="0" presId="urn:microsoft.com/office/officeart/2005/8/layout/radial6"/>
    <dgm:cxn modelId="{EFC9D2B9-2051-4E6D-8C2A-938DCF23E549}" srcId="{857F91C1-E7BC-42A9-AF6E-A1482D72EA42}" destId="{92AF0531-C911-45C6-8DB9-225D728073B7}" srcOrd="0" destOrd="0" parTransId="{F61E4059-D9AA-48A5-A27C-6C6A9E68700C}" sibTransId="{625686FA-51DD-45DC-9D9F-E42AEF216665}"/>
    <dgm:cxn modelId="{202C9BB1-321A-4B46-B7D3-B2A20CDFFAF7}" type="presOf" srcId="{92AF0531-C911-45C6-8DB9-225D728073B7}" destId="{B3EAD543-A4FC-45DB-8181-FDAD54A5DC64}" srcOrd="0" destOrd="0" presId="urn:microsoft.com/office/officeart/2005/8/layout/radial6"/>
    <dgm:cxn modelId="{A16F1F12-9679-47C9-8E2E-7ADBFB9166A3}" type="presOf" srcId="{4DAD57FB-A057-472A-B53C-0ECE947C9105}" destId="{012F3151-0C65-47BE-9F5E-2221C2DFE173}" srcOrd="0" destOrd="0" presId="urn:microsoft.com/office/officeart/2005/8/layout/radial6"/>
    <dgm:cxn modelId="{86B54AFA-B5A9-4AA2-94CC-09DAD96DACD2}" type="presOf" srcId="{857F91C1-E7BC-42A9-AF6E-A1482D72EA42}" destId="{E4F373F4-5FA7-44F3-BF8A-62E03E0F95D8}" srcOrd="0" destOrd="0" presId="urn:microsoft.com/office/officeart/2005/8/layout/radial6"/>
    <dgm:cxn modelId="{713DAEC7-ABBB-4A6B-B0BF-EB52A140AF95}" type="presOf" srcId="{77B1F208-45A3-4E44-91A7-A9C9DEB9F1C1}" destId="{585A8666-865B-4EF9-9F9C-3AF68C4AB7F4}" srcOrd="0" destOrd="0" presId="urn:microsoft.com/office/officeart/2005/8/layout/radial6"/>
    <dgm:cxn modelId="{AD120E5C-FC9C-4733-AB19-B45BE7612826}" srcId="{92AF0531-C911-45C6-8DB9-225D728073B7}" destId="{A9F7A8B8-04F6-4361-B3D1-50E8549CE1A5}" srcOrd="0" destOrd="0" parTransId="{2E4E4336-9AE2-4859-9628-9C10F689D349}" sibTransId="{77B1F208-45A3-4E44-91A7-A9C9DEB9F1C1}"/>
    <dgm:cxn modelId="{4496AB66-F1F0-422C-9C5C-ADE90EC07024}" type="presOf" srcId="{1D2F5E28-12CF-484B-930D-B13956BFC1AC}" destId="{4E83721A-7E6A-4BF2-BBCC-B9D9968514EA}" srcOrd="0" destOrd="0" presId="urn:microsoft.com/office/officeart/2005/8/layout/radial6"/>
    <dgm:cxn modelId="{4045A31A-B8AC-44A5-9360-BC0A9D3955E8}" type="presParOf" srcId="{E4F373F4-5FA7-44F3-BF8A-62E03E0F95D8}" destId="{B3EAD543-A4FC-45DB-8181-FDAD54A5DC64}" srcOrd="0" destOrd="0" presId="urn:microsoft.com/office/officeart/2005/8/layout/radial6"/>
    <dgm:cxn modelId="{D6475703-1651-42B7-9132-BA9F6E458AE3}" type="presParOf" srcId="{E4F373F4-5FA7-44F3-BF8A-62E03E0F95D8}" destId="{F4CA4B30-BD6C-498D-9A59-351DDE1ACE08}" srcOrd="1" destOrd="0" presId="urn:microsoft.com/office/officeart/2005/8/layout/radial6"/>
    <dgm:cxn modelId="{F3ED471C-A622-4BA2-88CD-1A50C04D032D}" type="presParOf" srcId="{E4F373F4-5FA7-44F3-BF8A-62E03E0F95D8}" destId="{A33293D0-FEC5-4E18-AFF6-B6E31B84186B}" srcOrd="2" destOrd="0" presId="urn:microsoft.com/office/officeart/2005/8/layout/radial6"/>
    <dgm:cxn modelId="{3732F095-C2F6-45DF-8CCB-BEA6F2808746}" type="presParOf" srcId="{E4F373F4-5FA7-44F3-BF8A-62E03E0F95D8}" destId="{585A8666-865B-4EF9-9F9C-3AF68C4AB7F4}" srcOrd="3" destOrd="0" presId="urn:microsoft.com/office/officeart/2005/8/layout/radial6"/>
    <dgm:cxn modelId="{4EB28EBC-607F-4621-BDE8-B71DA37E9A12}" type="presParOf" srcId="{E4F373F4-5FA7-44F3-BF8A-62E03E0F95D8}" destId="{012F3151-0C65-47BE-9F5E-2221C2DFE173}" srcOrd="4" destOrd="0" presId="urn:microsoft.com/office/officeart/2005/8/layout/radial6"/>
    <dgm:cxn modelId="{54405B84-026D-48EA-AD2B-86E64A543665}" type="presParOf" srcId="{E4F373F4-5FA7-44F3-BF8A-62E03E0F95D8}" destId="{33F3262F-8FD0-4182-A3A2-D1E2BC0E2155}" srcOrd="5" destOrd="0" presId="urn:microsoft.com/office/officeart/2005/8/layout/radial6"/>
    <dgm:cxn modelId="{FA46C461-9A4E-4160-A288-0F9DFE30A566}" type="presParOf" srcId="{E4F373F4-5FA7-44F3-BF8A-62E03E0F95D8}" destId="{4E83721A-7E6A-4BF2-BBCC-B9D9968514EA}" srcOrd="6" destOrd="0" presId="urn:microsoft.com/office/officeart/2005/8/layout/radial6"/>
    <dgm:cxn modelId="{F9BD978D-4DE7-4789-9694-AA9ADBEF7B72}" type="presParOf" srcId="{E4F373F4-5FA7-44F3-BF8A-62E03E0F95D8}" destId="{9AB8E4B0-9D92-4338-A7CE-5AD474C35A3B}" srcOrd="7" destOrd="0" presId="urn:microsoft.com/office/officeart/2005/8/layout/radial6"/>
    <dgm:cxn modelId="{0580FE31-73EF-45ED-AFC2-702F0425ECF3}" type="presParOf" srcId="{E4F373F4-5FA7-44F3-BF8A-62E03E0F95D8}" destId="{D8BD9067-1A0A-4F84-8FCF-B4604BBC11C1}" srcOrd="8" destOrd="0" presId="urn:microsoft.com/office/officeart/2005/8/layout/radial6"/>
    <dgm:cxn modelId="{60C1AAE9-FB91-4BEB-B920-AC179A8666D4}" type="presParOf" srcId="{E4F373F4-5FA7-44F3-BF8A-62E03E0F95D8}" destId="{90F3229E-C286-489C-9CA1-1B41B7261134}" srcOrd="9" destOrd="0" presId="urn:microsoft.com/office/officeart/2005/8/layout/radial6"/>
    <dgm:cxn modelId="{99ED52A9-4AF9-422F-AA2D-9E4DCE9AD879}" type="presParOf" srcId="{E4F373F4-5FA7-44F3-BF8A-62E03E0F95D8}" destId="{46CD4082-8054-4965-A4A9-F6D9815676CD}" srcOrd="10" destOrd="0" presId="urn:microsoft.com/office/officeart/2005/8/layout/radial6"/>
    <dgm:cxn modelId="{E7277A67-DE73-4B2C-BBD5-D8DB21F2DB9B}" type="presParOf" srcId="{E4F373F4-5FA7-44F3-BF8A-62E03E0F95D8}" destId="{4E65A71F-C669-448A-8D9C-2251160B3B33}" srcOrd="11" destOrd="0" presId="urn:microsoft.com/office/officeart/2005/8/layout/radial6"/>
    <dgm:cxn modelId="{371BD985-E542-45FB-96C4-36412FF291B0}" type="presParOf" srcId="{E4F373F4-5FA7-44F3-BF8A-62E03E0F95D8}" destId="{20DC38A6-BCD2-4A3F-BC35-BF88DAF56F70}" srcOrd="12" destOrd="0" presId="urn:microsoft.com/office/officeart/2005/8/layout/radial6"/>
    <dgm:cxn modelId="{4374BDD9-CE5B-4DB5-ADC0-83F2FAB85818}" type="presParOf" srcId="{E4F373F4-5FA7-44F3-BF8A-62E03E0F95D8}" destId="{1C467F1E-AFBA-4D2E-83D8-1B2EAA5A97CC}" srcOrd="13" destOrd="0" presId="urn:microsoft.com/office/officeart/2005/8/layout/radial6"/>
    <dgm:cxn modelId="{4B0055BF-1D7C-4647-90DC-373FB8EFACA3}" type="presParOf" srcId="{E4F373F4-5FA7-44F3-BF8A-62E03E0F95D8}" destId="{FA9270B1-6905-448F-9BB0-E5567EEFAC57}" srcOrd="14" destOrd="0" presId="urn:microsoft.com/office/officeart/2005/8/layout/radial6"/>
    <dgm:cxn modelId="{190508CD-DB9A-4846-A960-CEAA9175BDDA}" type="presParOf" srcId="{E4F373F4-5FA7-44F3-BF8A-62E03E0F95D8}" destId="{DED93CD1-E7E2-4C11-B266-9886CB089E94}" srcOrd="15" destOrd="0" presId="urn:microsoft.com/office/officeart/2005/8/layout/radial6"/>
    <dgm:cxn modelId="{A7AC42B5-0D01-4720-9A2E-A375782E7A40}" type="presParOf" srcId="{E4F373F4-5FA7-44F3-BF8A-62E03E0F95D8}" destId="{56ED788F-5A7D-401F-B1C5-44532FCA6AFA}" srcOrd="16" destOrd="0" presId="urn:microsoft.com/office/officeart/2005/8/layout/radial6"/>
    <dgm:cxn modelId="{13C8F1AC-9E7B-4BE3-AA6D-4325061AC740}" type="presParOf" srcId="{E4F373F4-5FA7-44F3-BF8A-62E03E0F95D8}" destId="{34A739F3-0204-4258-9F84-F00CCE85FF27}" srcOrd="17" destOrd="0" presId="urn:microsoft.com/office/officeart/2005/8/layout/radial6"/>
    <dgm:cxn modelId="{C9B9448A-111F-4118-A142-366B9C12873C}" type="presParOf" srcId="{E4F373F4-5FA7-44F3-BF8A-62E03E0F95D8}" destId="{8CAEE654-04B1-4D6F-A7DB-FB01EE13979C}" srcOrd="18" destOrd="0" presId="urn:microsoft.com/office/officeart/2005/8/layout/radial6"/>
    <dgm:cxn modelId="{0000EBD8-2F76-425A-91BF-19215391655A}" type="presParOf" srcId="{E4F373F4-5FA7-44F3-BF8A-62E03E0F95D8}" destId="{38899059-FD86-4907-AEE9-925A46027C1B}" srcOrd="19" destOrd="0" presId="urn:microsoft.com/office/officeart/2005/8/layout/radial6"/>
    <dgm:cxn modelId="{2FB862BD-244F-49DF-B1ED-9316B9AB5C0E}" type="presParOf" srcId="{E4F373F4-5FA7-44F3-BF8A-62E03E0F95D8}" destId="{D164BA6D-5C6B-443F-9D5A-76066E6AE22E}" srcOrd="20" destOrd="0" presId="urn:microsoft.com/office/officeart/2005/8/layout/radial6"/>
    <dgm:cxn modelId="{B93CD860-9F6A-4B7F-B432-439BC1FE082D}" type="presParOf" srcId="{E4F373F4-5FA7-44F3-BF8A-62E03E0F95D8}" destId="{4658BF6A-115D-48B3-9C7B-2CCF30927688}" srcOrd="21"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5"/>
          </a:xfrm>
          <a:prstGeom prst="rect">
            <a:avLst/>
          </a:prstGeom>
        </p:spPr>
        <p:txBody>
          <a:bodyPr vert="horz" lIns="91440" tIns="45720" rIns="91440" bIns="45720" rtlCol="0"/>
          <a:lstStyle>
            <a:lvl1pPr algn="r">
              <a:defRPr sz="1200"/>
            </a:lvl1pPr>
          </a:lstStyle>
          <a:p>
            <a:fld id="{4F85E3CE-E9E3-CB47-80F0-33520EC85D2E}" type="datetimeFigureOut">
              <a:rPr lang="en-US" smtClean="0"/>
              <a:pPr/>
              <a:t>5/31/2022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4"/>
          </a:xfrm>
          <a:prstGeom prst="rect">
            <a:avLst/>
          </a:prstGeom>
        </p:spPr>
        <p:txBody>
          <a:bodyPr vert="horz" lIns="91440" tIns="45720" rIns="91440" bIns="45720" rtlCol="0" anchor="b"/>
          <a:lstStyle>
            <a:lvl1pPr algn="r">
              <a:defRPr sz="1200"/>
            </a:lvl1pPr>
          </a:lstStyle>
          <a:p>
            <a:fld id="{6025923F-580B-A047-9C0E-6EE78A396537}" type="slidenum">
              <a:rPr lang="en-US" smtClean="0"/>
              <a:pPr/>
              <a:t>‹#›</a:t>
            </a:fld>
            <a:endParaRPr lang="en-US" dirty="0"/>
          </a:p>
        </p:txBody>
      </p:sp>
    </p:spTree>
    <p:extLst>
      <p:ext uri="{BB962C8B-B14F-4D97-AF65-F5344CB8AC3E}">
        <p14:creationId xmlns:p14="http://schemas.microsoft.com/office/powerpoint/2010/main" xmlns="" val="970267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ZA" dirty="0"/>
          </a:p>
        </p:txBody>
      </p:sp>
      <p:sp>
        <p:nvSpPr>
          <p:cNvPr id="4" name="Slide Number Placeholder 3"/>
          <p:cNvSpPr>
            <a:spLocks noGrp="1"/>
          </p:cNvSpPr>
          <p:nvPr>
            <p:ph type="sldNum" sz="quarter" idx="5"/>
          </p:nvPr>
        </p:nvSpPr>
        <p:spPr/>
        <p:txBody>
          <a:bodyPr/>
          <a:lstStyle/>
          <a:p>
            <a:fld id="{FD4C8852-AFE1-452F-B5BC-17BF8F50B917}" type="slidenum">
              <a:rPr lang="en-ZA" smtClean="0"/>
              <a:pPr/>
              <a:t>3</a:t>
            </a:fld>
            <a:endParaRPr lang="en-ZA"/>
          </a:p>
        </p:txBody>
      </p:sp>
    </p:spTree>
    <p:extLst>
      <p:ext uri="{BB962C8B-B14F-4D97-AF65-F5344CB8AC3E}">
        <p14:creationId xmlns:p14="http://schemas.microsoft.com/office/powerpoint/2010/main" xmlns="" val="1610205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66B1C-F900-496F-9504-62470C0285F2}" type="slidenum">
              <a:rPr lang="en-ZA" smtClean="0"/>
              <a:pPr/>
              <a:t>31</a:t>
            </a:fld>
            <a:endParaRPr lang="en-ZA"/>
          </a:p>
        </p:txBody>
      </p:sp>
    </p:spTree>
    <p:extLst>
      <p:ext uri="{BB962C8B-B14F-4D97-AF65-F5344CB8AC3E}">
        <p14:creationId xmlns:p14="http://schemas.microsoft.com/office/powerpoint/2010/main" xmlns="" val="377755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66B1C-F900-496F-9504-62470C0285F2}" type="slidenum">
              <a:rPr lang="en-ZA" smtClean="0"/>
              <a:pPr/>
              <a:t>32</a:t>
            </a:fld>
            <a:endParaRPr lang="en-ZA"/>
          </a:p>
        </p:txBody>
      </p:sp>
    </p:spTree>
    <p:extLst>
      <p:ext uri="{BB962C8B-B14F-4D97-AF65-F5344CB8AC3E}">
        <p14:creationId xmlns:p14="http://schemas.microsoft.com/office/powerpoint/2010/main" xmlns="" val="1533759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866B1C-F900-496F-9504-62470C0285F2}" type="slidenum">
              <a:rPr lang="en-ZA" smtClean="0"/>
              <a:pPr/>
              <a:t>33</a:t>
            </a:fld>
            <a:endParaRPr lang="en-ZA"/>
          </a:p>
        </p:txBody>
      </p:sp>
    </p:spTree>
    <p:extLst>
      <p:ext uri="{BB962C8B-B14F-4D97-AF65-F5344CB8AC3E}">
        <p14:creationId xmlns:p14="http://schemas.microsoft.com/office/powerpoint/2010/main" xmlns="" val="3394508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5</a:t>
            </a:fld>
            <a:endParaRPr lang="en-ZA" dirty="0"/>
          </a:p>
        </p:txBody>
      </p:sp>
    </p:spTree>
    <p:extLst>
      <p:ext uri="{BB962C8B-B14F-4D97-AF65-F5344CB8AC3E}">
        <p14:creationId xmlns:p14="http://schemas.microsoft.com/office/powerpoint/2010/main" xmlns="" val="4192119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6</a:t>
            </a:fld>
            <a:endParaRPr lang="en-ZA" dirty="0"/>
          </a:p>
        </p:txBody>
      </p:sp>
    </p:spTree>
    <p:extLst>
      <p:ext uri="{BB962C8B-B14F-4D97-AF65-F5344CB8AC3E}">
        <p14:creationId xmlns:p14="http://schemas.microsoft.com/office/powerpoint/2010/main" xmlns="" val="15231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7</a:t>
            </a:fld>
            <a:endParaRPr lang="en-ZA" dirty="0"/>
          </a:p>
        </p:txBody>
      </p:sp>
    </p:spTree>
    <p:extLst>
      <p:ext uri="{BB962C8B-B14F-4D97-AF65-F5344CB8AC3E}">
        <p14:creationId xmlns:p14="http://schemas.microsoft.com/office/powerpoint/2010/main" xmlns="" val="818914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20</a:t>
            </a:fld>
            <a:endParaRPr lang="en-ZA" dirty="0"/>
          </a:p>
        </p:txBody>
      </p:sp>
    </p:spTree>
    <p:extLst>
      <p:ext uri="{BB962C8B-B14F-4D97-AF65-F5344CB8AC3E}">
        <p14:creationId xmlns:p14="http://schemas.microsoft.com/office/powerpoint/2010/main" xmlns="" val="193004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Update slide with recent data</a:t>
            </a:r>
          </a:p>
        </p:txBody>
      </p:sp>
      <p:sp>
        <p:nvSpPr>
          <p:cNvPr id="4" name="Slide Number Placeholder 3"/>
          <p:cNvSpPr>
            <a:spLocks noGrp="1"/>
          </p:cNvSpPr>
          <p:nvPr>
            <p:ph type="sldNum" sz="quarter" idx="10"/>
          </p:nvPr>
        </p:nvSpPr>
        <p:spPr/>
        <p:txBody>
          <a:bodyPr/>
          <a:lstStyle/>
          <a:p>
            <a:pPr marL="0" marR="0" lvl="0" indent="0" algn="r" defTabSz="931744" rtl="0" eaLnBrk="1" fontAlgn="auto" latinLnBrk="0" hangingPunct="1">
              <a:lnSpc>
                <a:spcPct val="100000"/>
              </a:lnSpc>
              <a:spcBef>
                <a:spcPts val="0"/>
              </a:spcBef>
              <a:spcAft>
                <a:spcPts val="0"/>
              </a:spcAft>
              <a:buClrTx/>
              <a:buSzTx/>
              <a:buFontTx/>
              <a:buNone/>
              <a:tabLst/>
              <a:defRPr/>
            </a:pPr>
            <a:fld id="{05E2897E-B052-44CE-92A6-D4B2AB10F3F6}" type="slidenum">
              <a:rPr kumimoji="0" lang="en-ZA" sz="1800" b="0" i="0" u="none" strike="noStrike" kern="0" cap="none" spc="0" normalizeH="0" baseline="0" noProof="0">
                <a:ln>
                  <a:noFill/>
                </a:ln>
                <a:solidFill>
                  <a:sysClr val="windowText" lastClr="000000"/>
                </a:solidFill>
                <a:effectLst/>
                <a:uLnTx/>
                <a:uFillTx/>
                <a:latin typeface="Calibri"/>
                <a:ea typeface="+mn-ea"/>
                <a:cs typeface="+mn-cs"/>
              </a:rPr>
              <a:pPr marL="0" marR="0" lvl="0" indent="0" algn="r" defTabSz="931744" rtl="0" eaLnBrk="1" fontAlgn="auto" latinLnBrk="0" hangingPunct="1">
                <a:lnSpc>
                  <a:spcPct val="100000"/>
                </a:lnSpc>
                <a:spcBef>
                  <a:spcPts val="0"/>
                </a:spcBef>
                <a:spcAft>
                  <a:spcPts val="0"/>
                </a:spcAft>
                <a:buClrTx/>
                <a:buSzTx/>
                <a:buFontTx/>
                <a:buNone/>
                <a:tabLst/>
                <a:defRPr/>
              </a:pPr>
              <a:t>25</a:t>
            </a:fld>
            <a:endParaRPr kumimoji="0" lang="en-ZA"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354713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31744"/>
            <a:fld id="{05E2897E-B052-44CE-92A6-D4B2AB10F3F6}" type="slidenum">
              <a:rPr lang="en-ZA" sz="1800" kern="0">
                <a:solidFill>
                  <a:sysClr val="windowText" lastClr="000000"/>
                </a:solidFill>
              </a:rPr>
              <a:pPr defTabSz="931744"/>
              <a:t>26</a:t>
            </a:fld>
            <a:endParaRPr lang="en-ZA" sz="1800" kern="0" dirty="0">
              <a:solidFill>
                <a:sysClr val="windowText" lastClr="000000"/>
              </a:solidFill>
            </a:endParaRPr>
          </a:p>
        </p:txBody>
      </p:sp>
    </p:spTree>
    <p:extLst>
      <p:ext uri="{BB962C8B-B14F-4D97-AF65-F5344CB8AC3E}">
        <p14:creationId xmlns:p14="http://schemas.microsoft.com/office/powerpoint/2010/main" xmlns="" val="317229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31744"/>
            <a:fld id="{05E2897E-B052-44CE-92A6-D4B2AB10F3F6}" type="slidenum">
              <a:rPr lang="en-ZA" sz="1800" kern="0">
                <a:solidFill>
                  <a:sysClr val="windowText" lastClr="000000"/>
                </a:solidFill>
              </a:rPr>
              <a:pPr defTabSz="931744"/>
              <a:t>27</a:t>
            </a:fld>
            <a:endParaRPr lang="en-ZA" sz="1800" kern="0" dirty="0">
              <a:solidFill>
                <a:sysClr val="windowText" lastClr="000000"/>
              </a:solidFill>
            </a:endParaRPr>
          </a:p>
        </p:txBody>
      </p:sp>
    </p:spTree>
    <p:extLst>
      <p:ext uri="{BB962C8B-B14F-4D97-AF65-F5344CB8AC3E}">
        <p14:creationId xmlns:p14="http://schemas.microsoft.com/office/powerpoint/2010/main" xmlns="" val="22549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31744"/>
            <a:fld id="{05E2897E-B052-44CE-92A6-D4B2AB10F3F6}" type="slidenum">
              <a:rPr lang="en-ZA" sz="1800" kern="0">
                <a:solidFill>
                  <a:sysClr val="windowText" lastClr="000000"/>
                </a:solidFill>
              </a:rPr>
              <a:pPr defTabSz="931744"/>
              <a:t>28</a:t>
            </a:fld>
            <a:endParaRPr lang="en-ZA" sz="1800" kern="0" dirty="0">
              <a:solidFill>
                <a:sysClr val="windowText" lastClr="000000"/>
              </a:solidFill>
            </a:endParaRPr>
          </a:p>
        </p:txBody>
      </p:sp>
    </p:spTree>
    <p:extLst>
      <p:ext uri="{BB962C8B-B14F-4D97-AF65-F5344CB8AC3E}">
        <p14:creationId xmlns:p14="http://schemas.microsoft.com/office/powerpoint/2010/main" xmlns="" val="1214477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4.xml"/><Relationship Id="rId1" Type="http://schemas.openxmlformats.org/officeDocument/2006/relationships/tags" Target="../tags/tag184.xml"/><Relationship Id="rId4" Type="http://schemas.openxmlformats.org/officeDocument/2006/relationships/image" Target="../media/image15.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2.xml"/><Relationship Id="rId1" Type="http://schemas.openxmlformats.org/officeDocument/2006/relationships/tags" Target="../tags/tag191.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4.xml"/><Relationship Id="rId1" Type="http://schemas.openxmlformats.org/officeDocument/2006/relationships/tags" Target="../tags/tag193.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6.xml"/><Relationship Id="rId1" Type="http://schemas.openxmlformats.org/officeDocument/2006/relationships/tags" Target="../tags/tag195.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8.xml"/><Relationship Id="rId1" Type="http://schemas.openxmlformats.org/officeDocument/2006/relationships/tags" Target="../tags/tag197.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0.xml"/><Relationship Id="rId1" Type="http://schemas.openxmlformats.org/officeDocument/2006/relationships/tags" Target="../tags/tag199.xml"/></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2.xml"/><Relationship Id="rId1" Type="http://schemas.openxmlformats.org/officeDocument/2006/relationships/tags" Target="../tags/tag201.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4.xml"/><Relationship Id="rId1" Type="http://schemas.openxmlformats.org/officeDocument/2006/relationships/tags" Target="../tags/tag203.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6.xml"/><Relationship Id="rId1" Type="http://schemas.openxmlformats.org/officeDocument/2006/relationships/tags" Target="../tags/tag205.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8.xml"/><Relationship Id="rId1" Type="http://schemas.openxmlformats.org/officeDocument/2006/relationships/tags" Target="../tags/tag207.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0.xml"/><Relationship Id="rId1" Type="http://schemas.openxmlformats.org/officeDocument/2006/relationships/tags" Target="../tags/tag209.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2.xml"/><Relationship Id="rId1" Type="http://schemas.openxmlformats.org/officeDocument/2006/relationships/tags" Target="../tags/tag211.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4.xml"/><Relationship Id="rId1" Type="http://schemas.openxmlformats.org/officeDocument/2006/relationships/tags" Target="../tags/tag21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6.xml"/><Relationship Id="rId1" Type="http://schemas.openxmlformats.org/officeDocument/2006/relationships/tags" Target="../tags/tag215.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8.xml"/><Relationship Id="rId1" Type="http://schemas.openxmlformats.org/officeDocument/2006/relationships/tags" Target="../tags/tag217.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0.xml"/><Relationship Id="rId1" Type="http://schemas.openxmlformats.org/officeDocument/2006/relationships/tags" Target="../tags/tag219.xml"/></Relationships>
</file>

<file path=ppt/slideLayouts/_rels/slideLayout12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2.xml"/><Relationship Id="rId1" Type="http://schemas.openxmlformats.org/officeDocument/2006/relationships/tags" Target="../tags/tag221.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4.xml"/><Relationship Id="rId1" Type="http://schemas.openxmlformats.org/officeDocument/2006/relationships/tags" Target="../tags/tag223.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6.xml"/><Relationship Id="rId1" Type="http://schemas.openxmlformats.org/officeDocument/2006/relationships/tags" Target="../tags/tag225.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8.xml"/><Relationship Id="rId1" Type="http://schemas.openxmlformats.org/officeDocument/2006/relationships/tags" Target="../tags/tag227.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0.xml"/><Relationship Id="rId1" Type="http://schemas.openxmlformats.org/officeDocument/2006/relationships/tags" Target="../tags/tag229.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5.xml"/><Relationship Id="rId1" Type="http://schemas.openxmlformats.org/officeDocument/2006/relationships/tags" Target="../tags/tag231.xml"/><Relationship Id="rId4" Type="http://schemas.openxmlformats.org/officeDocument/2006/relationships/image" Target="../media/image18.png"/></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6.xml"/><Relationship Id="rId1" Type="http://schemas.openxmlformats.org/officeDocument/2006/relationships/tags" Target="../tags/tag235.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38.xml"/><Relationship Id="rId1" Type="http://schemas.openxmlformats.org/officeDocument/2006/relationships/tags" Target="../tags/tag237.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0.xml"/><Relationship Id="rId1" Type="http://schemas.openxmlformats.org/officeDocument/2006/relationships/tags" Target="../tags/tag239.xml"/></Relationships>
</file>

<file path=ppt/slideLayouts/_rels/slideLayout13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2.xml"/><Relationship Id="rId1" Type="http://schemas.openxmlformats.org/officeDocument/2006/relationships/tags" Target="../tags/tag241.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tags" Target="../tags/tag247.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tags" Target="../tags/tag24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tags" Target="../tags/tag251.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tags" Target="../tags/tag253.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6.xml"/><Relationship Id="rId1" Type="http://schemas.openxmlformats.org/officeDocument/2006/relationships/tags" Target="../tags/tag255.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8.xml"/><Relationship Id="rId1" Type="http://schemas.openxmlformats.org/officeDocument/2006/relationships/tags" Target="../tags/tag257.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tags" Target="../tags/tag259.xml"/></Relationships>
</file>

<file path=ppt/slideLayouts/_rels/slideLayout1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2.xml"/><Relationship Id="rId1" Type="http://schemas.openxmlformats.org/officeDocument/2006/relationships/tags" Target="../tags/tag261.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4.xml"/><Relationship Id="rId1" Type="http://schemas.openxmlformats.org/officeDocument/2006/relationships/tags" Target="../tags/tag263.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6.xml"/><Relationship Id="rId1" Type="http://schemas.openxmlformats.org/officeDocument/2006/relationships/tags" Target="../tags/tag265.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8.xml"/><Relationship Id="rId1" Type="http://schemas.openxmlformats.org/officeDocument/2006/relationships/tags" Target="../tags/tag267.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tags" Target="../tags/tag269.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2.xml"/><Relationship Id="rId1" Type="http://schemas.openxmlformats.org/officeDocument/2006/relationships/tags" Target="../tags/tag271.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4.xml"/><Relationship Id="rId1" Type="http://schemas.openxmlformats.org/officeDocument/2006/relationships/tags" Target="../tags/tag273.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2.xml"/><Relationship Id="rId1" Type="http://schemas.openxmlformats.org/officeDocument/2006/relationships/tags" Target="../tags/tag281.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4.xml"/><Relationship Id="rId1" Type="http://schemas.openxmlformats.org/officeDocument/2006/relationships/tags" Target="../tags/tag283.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6.xml"/><Relationship Id="rId1" Type="http://schemas.openxmlformats.org/officeDocument/2006/relationships/tags" Target="../tags/tag285.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88.xml"/><Relationship Id="rId1" Type="http://schemas.openxmlformats.org/officeDocument/2006/relationships/tags" Target="../tags/tag287.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0.xml"/><Relationship Id="rId1" Type="http://schemas.openxmlformats.org/officeDocument/2006/relationships/tags" Target="../tags/tag289.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2.xml"/><Relationship Id="rId1" Type="http://schemas.openxmlformats.org/officeDocument/2006/relationships/tags" Target="../tags/tag291.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4.xml"/><Relationship Id="rId1" Type="http://schemas.openxmlformats.org/officeDocument/2006/relationships/tags" Target="../tags/tag293.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6.xml"/><Relationship Id="rId1" Type="http://schemas.openxmlformats.org/officeDocument/2006/relationships/tags" Target="../tags/tag295.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298.xml"/><Relationship Id="rId1" Type="http://schemas.openxmlformats.org/officeDocument/2006/relationships/tags" Target="../tags/tag297.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0.xml"/><Relationship Id="rId1" Type="http://schemas.openxmlformats.org/officeDocument/2006/relationships/tags" Target="../tags/tag299.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2.xml"/><Relationship Id="rId1" Type="http://schemas.openxmlformats.org/officeDocument/2006/relationships/tags" Target="../tags/tag301.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4.xml"/><Relationship Id="rId1" Type="http://schemas.openxmlformats.org/officeDocument/2006/relationships/tags" Target="../tags/tag30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8.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6.xml"/><Relationship Id="rId1" Type="http://schemas.openxmlformats.org/officeDocument/2006/relationships/tags" Target="../tags/tag305.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08.xml"/><Relationship Id="rId1" Type="http://schemas.openxmlformats.org/officeDocument/2006/relationships/tags" Target="../tags/tag307.xml"/></Relationships>
</file>

<file path=ppt/slideLayouts/_rels/slideLayout18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0.xml"/><Relationship Id="rId1" Type="http://schemas.openxmlformats.org/officeDocument/2006/relationships/tags" Target="../tags/tag309.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2.xml"/><Relationship Id="rId1" Type="http://schemas.openxmlformats.org/officeDocument/2006/relationships/tags" Target="../tags/tag311.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4.xml"/><Relationship Id="rId1" Type="http://schemas.openxmlformats.org/officeDocument/2006/relationships/tags" Target="../tags/tag313.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6.xml"/><Relationship Id="rId1" Type="http://schemas.openxmlformats.org/officeDocument/2006/relationships/tags" Target="../tags/tag315.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18.xml"/><Relationship Id="rId1" Type="http://schemas.openxmlformats.org/officeDocument/2006/relationships/tags" Target="../tags/tag31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20.xml"/><Relationship Id="rId1" Type="http://schemas.openxmlformats.org/officeDocument/2006/relationships/tags" Target="../tags/tag319.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8.xml"/><Relationship Id="rId1" Type="http://schemas.openxmlformats.org/officeDocument/2006/relationships/tags" Target="../tags/tag321.xml"/><Relationship Id="rId4" Type="http://schemas.openxmlformats.org/officeDocument/2006/relationships/image" Target="../media/image18.png"/></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29.xml"/><Relationship Id="rId1" Type="http://schemas.openxmlformats.org/officeDocument/2006/relationships/tags" Target="../tags/tag328.xml"/></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1.xml"/><Relationship Id="rId1" Type="http://schemas.openxmlformats.org/officeDocument/2006/relationships/tags" Target="../tags/tag330.xml"/></Relationships>
</file>

<file path=ppt/slideLayouts/_rels/slideLayout19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3.xml"/><Relationship Id="rId1" Type="http://schemas.openxmlformats.org/officeDocument/2006/relationships/tags" Target="../tags/tag332.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5.xml"/><Relationship Id="rId1" Type="http://schemas.openxmlformats.org/officeDocument/2006/relationships/tags" Target="../tags/tag334.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7.xml"/><Relationship Id="rId1" Type="http://schemas.openxmlformats.org/officeDocument/2006/relationships/tags" Target="../tags/tag336.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39.xml"/><Relationship Id="rId1" Type="http://schemas.openxmlformats.org/officeDocument/2006/relationships/tags" Target="../tags/tag338.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1.xml"/><Relationship Id="rId1" Type="http://schemas.openxmlformats.org/officeDocument/2006/relationships/tags" Target="../tags/tag340.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3.xml"/><Relationship Id="rId1" Type="http://schemas.openxmlformats.org/officeDocument/2006/relationships/tags" Target="../tags/tag34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5.xml"/><Relationship Id="rId1" Type="http://schemas.openxmlformats.org/officeDocument/2006/relationships/tags" Target="../tags/tag344.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7.xml"/><Relationship Id="rId1" Type="http://schemas.openxmlformats.org/officeDocument/2006/relationships/tags" Target="../tags/tag346.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49.xml"/><Relationship Id="rId1" Type="http://schemas.openxmlformats.org/officeDocument/2006/relationships/tags" Target="../tags/tag348.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1.xml"/><Relationship Id="rId1" Type="http://schemas.openxmlformats.org/officeDocument/2006/relationships/tags" Target="../tags/tag350.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3.xml"/><Relationship Id="rId1" Type="http://schemas.openxmlformats.org/officeDocument/2006/relationships/tags" Target="../tags/tag352.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5.xml"/><Relationship Id="rId1" Type="http://schemas.openxmlformats.org/officeDocument/2006/relationships/tags" Target="../tags/tag354.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7.xml"/><Relationship Id="rId1" Type="http://schemas.openxmlformats.org/officeDocument/2006/relationships/tags" Target="../tags/tag35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59.xml"/><Relationship Id="rId1" Type="http://schemas.openxmlformats.org/officeDocument/2006/relationships/tags" Target="../tags/tag358.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1.xml"/><Relationship Id="rId1" Type="http://schemas.openxmlformats.org/officeDocument/2006/relationships/tags" Target="../tags/tag36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3.xml"/><Relationship Id="rId1" Type="http://schemas.openxmlformats.org/officeDocument/2006/relationships/tags" Target="../tags/tag362.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5.xml"/><Relationship Id="rId1" Type="http://schemas.openxmlformats.org/officeDocument/2006/relationships/tags" Target="../tags/tag364.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67.xml"/><Relationship Id="rId1" Type="http://schemas.openxmlformats.org/officeDocument/2006/relationships/tags" Target="../tags/tag36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9.xml"/><Relationship Id="rId1" Type="http://schemas.openxmlformats.org/officeDocument/2006/relationships/tags" Target="../tags/tag368.xml"/><Relationship Id="rId4" Type="http://schemas.openxmlformats.org/officeDocument/2006/relationships/image" Target="../media/image18.png"/></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1.xml"/><Relationship Id="rId1" Type="http://schemas.openxmlformats.org/officeDocument/2006/relationships/tags" Target="../tags/tag50.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3.xml"/><Relationship Id="rId1" Type="http://schemas.openxmlformats.org/officeDocument/2006/relationships/tags" Target="../tags/tag5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5.xml"/><Relationship Id="rId1" Type="http://schemas.openxmlformats.org/officeDocument/2006/relationships/tags" Target="../tags/tag54.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7.xml"/><Relationship Id="rId1"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9.xml"/><Relationship Id="rId1" Type="http://schemas.openxmlformats.org/officeDocument/2006/relationships/tags" Target="../tags/tag58.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1.xml"/><Relationship Id="rId1" Type="http://schemas.openxmlformats.org/officeDocument/2006/relationships/tags" Target="../tags/tag60.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3.xml"/><Relationship Id="rId1" Type="http://schemas.openxmlformats.org/officeDocument/2006/relationships/tags" Target="../tags/tag6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7.xml"/><Relationship Id="rId1" Type="http://schemas.openxmlformats.org/officeDocument/2006/relationships/tags" Target="../tags/tag6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9.xml"/><Relationship Id="rId1" Type="http://schemas.openxmlformats.org/officeDocument/2006/relationships/tags" Target="../tags/tag68.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5.xml"/><Relationship Id="rId1" Type="http://schemas.openxmlformats.org/officeDocument/2006/relationships/tags" Target="../tags/tag7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9.xml"/><Relationship Id="rId1" Type="http://schemas.openxmlformats.org/officeDocument/2006/relationships/tags" Target="../tags/tag78.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5.xml"/><Relationship Id="rId1" Type="http://schemas.openxmlformats.org/officeDocument/2006/relationships/tags" Target="../tags/tag84.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7.xml"/><Relationship Id="rId1" Type="http://schemas.openxmlformats.org/officeDocument/2006/relationships/tags" Target="../tags/tag86.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2.xml"/><Relationship Id="rId1" Type="http://schemas.openxmlformats.org/officeDocument/2006/relationships/tags" Target="../tags/tag90.xml"/><Relationship Id="rId4" Type="http://schemas.openxmlformats.org/officeDocument/2006/relationships/image" Target="../media/image15.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98.xml"/><Relationship Id="rId1" Type="http://schemas.openxmlformats.org/officeDocument/2006/relationships/tags" Target="../tags/tag97.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0.xml"/><Relationship Id="rId1" Type="http://schemas.openxmlformats.org/officeDocument/2006/relationships/tags" Target="../tags/tag99.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2.xml"/><Relationship Id="rId1" Type="http://schemas.openxmlformats.org/officeDocument/2006/relationships/tags" Target="../tags/tag101.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4.xml"/><Relationship Id="rId1" Type="http://schemas.openxmlformats.org/officeDocument/2006/relationships/tags" Target="../tags/tag103.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6.xml"/><Relationship Id="rId1" Type="http://schemas.openxmlformats.org/officeDocument/2006/relationships/tags" Target="../tags/tag105.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8.xml"/><Relationship Id="rId1" Type="http://schemas.openxmlformats.org/officeDocument/2006/relationships/tags" Target="../tags/tag107.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0.xml"/><Relationship Id="rId1" Type="http://schemas.openxmlformats.org/officeDocument/2006/relationships/tags" Target="../tags/tag109.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2.xml"/><Relationship Id="rId1" Type="http://schemas.openxmlformats.org/officeDocument/2006/relationships/tags" Target="../tags/tag111.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4.xml"/><Relationship Id="rId1" Type="http://schemas.openxmlformats.org/officeDocument/2006/relationships/tags" Target="../tags/tag113.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6.xml"/><Relationship Id="rId1" Type="http://schemas.openxmlformats.org/officeDocument/2006/relationships/tags" Target="../tags/tag115.xml"/></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8.xml"/><Relationship Id="rId1" Type="http://schemas.openxmlformats.org/officeDocument/2006/relationships/tags" Target="../tags/tag117.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0.xml"/><Relationship Id="rId1" Type="http://schemas.openxmlformats.org/officeDocument/2006/relationships/tags" Target="../tags/tag119.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2.xml"/><Relationship Id="rId1" Type="http://schemas.openxmlformats.org/officeDocument/2006/relationships/tags" Target="../tags/tag12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4.xml"/><Relationship Id="rId1" Type="http://schemas.openxmlformats.org/officeDocument/2006/relationships/tags" Target="../tags/tag123.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6.xml"/><Relationship Id="rId1" Type="http://schemas.openxmlformats.org/officeDocument/2006/relationships/tags" Target="../tags/tag125.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8.xml"/><Relationship Id="rId1" Type="http://schemas.openxmlformats.org/officeDocument/2006/relationships/tags" Target="../tags/tag127.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0.xml"/><Relationship Id="rId1" Type="http://schemas.openxmlformats.org/officeDocument/2006/relationships/tags" Target="../tags/tag129.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2.xml"/><Relationship Id="rId1" Type="http://schemas.openxmlformats.org/officeDocument/2006/relationships/tags" Target="../tags/tag131.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4.xml"/><Relationship Id="rId1" Type="http://schemas.openxmlformats.org/officeDocument/2006/relationships/tags" Target="../tags/tag133.xml"/></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6.xml"/><Relationship Id="rId1" Type="http://schemas.openxmlformats.org/officeDocument/2006/relationships/tags" Target="../tags/tag13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3.xml"/><Relationship Id="rId1" Type="http://schemas.openxmlformats.org/officeDocument/2006/relationships/tags" Target="../tags/tag137.xml"/><Relationship Id="rId4" Type="http://schemas.openxmlformats.org/officeDocument/2006/relationships/image" Target="../media/image15.png"/></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5.xml"/><Relationship Id="rId1" Type="http://schemas.openxmlformats.org/officeDocument/2006/relationships/tags" Target="../tags/tag144.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7.xml"/><Relationship Id="rId1" Type="http://schemas.openxmlformats.org/officeDocument/2006/relationships/tags" Target="../tags/tag146.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49.xml"/><Relationship Id="rId1" Type="http://schemas.openxmlformats.org/officeDocument/2006/relationships/tags" Target="../tags/tag148.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1.xml"/><Relationship Id="rId1" Type="http://schemas.openxmlformats.org/officeDocument/2006/relationships/tags" Target="../tags/tag150.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3.xml"/><Relationship Id="rId1" Type="http://schemas.openxmlformats.org/officeDocument/2006/relationships/tags" Target="../tags/tag152.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5.xml"/><Relationship Id="rId1" Type="http://schemas.openxmlformats.org/officeDocument/2006/relationships/tags" Target="../tags/tag154.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7.xml"/><Relationship Id="rId1"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9.xml"/><Relationship Id="rId1" Type="http://schemas.openxmlformats.org/officeDocument/2006/relationships/tags" Target="../tags/tag158.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1.xml"/><Relationship Id="rId1" Type="http://schemas.openxmlformats.org/officeDocument/2006/relationships/tags" Target="../tags/tag160.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3.xml"/><Relationship Id="rId1" Type="http://schemas.openxmlformats.org/officeDocument/2006/relationships/tags" Target="../tags/tag162.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5.xml"/><Relationship Id="rId1" Type="http://schemas.openxmlformats.org/officeDocument/2006/relationships/tags" Target="../tags/tag164.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7.xml"/><Relationship Id="rId1" Type="http://schemas.openxmlformats.org/officeDocument/2006/relationships/tags" Target="../tags/tag166.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9.xml"/><Relationship Id="rId1" Type="http://schemas.openxmlformats.org/officeDocument/2006/relationships/tags" Target="../tags/tag168.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1.xml"/><Relationship Id="rId1" Type="http://schemas.openxmlformats.org/officeDocument/2006/relationships/tags" Target="../tags/tag170.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3.xml"/><Relationship Id="rId1" Type="http://schemas.openxmlformats.org/officeDocument/2006/relationships/tags" Target="../tags/tag172.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5.xml"/><Relationship Id="rId1" Type="http://schemas.openxmlformats.org/officeDocument/2006/relationships/tags" Target="../tags/tag174.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7.xml"/><Relationship Id="rId1" Type="http://schemas.openxmlformats.org/officeDocument/2006/relationships/tags" Target="../tags/tag176.xml"/></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9.xml"/><Relationship Id="rId1" Type="http://schemas.openxmlformats.org/officeDocument/2006/relationships/tags" Target="../tags/tag178.xml"/></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1.xml"/><Relationship Id="rId1" Type="http://schemas.openxmlformats.org/officeDocument/2006/relationships/tags" Target="../tags/tag180.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3.xml"/><Relationship Id="rId1" Type="http://schemas.openxmlformats.org/officeDocument/2006/relationships/tags" Target="../tags/tag18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331045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942708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Community Safety\WCG - Logo - Community Safet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963879" y="1900283"/>
            <a:ext cx="3556093" cy="752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57283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404720691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D3193-5BEA-4E0A-9852-1E8F9CB6E07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39D5FD8-31B5-42F9-9E5E-6CDF337681D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F2DC50F9-0725-4698-83D1-1AB07C5CC7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AE01A951-DC89-4CBB-B3BB-58BA1C4B7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B9B1F9-DF5E-4B56-A438-AE86D1A0CF4B}"/>
              </a:ext>
            </a:extLst>
          </p:cNvPr>
          <p:cNvSpPr>
            <a:spLocks noGrp="1"/>
          </p:cNvSpPr>
          <p:nvPr>
            <p:ph type="sldNum" sz="quarter" idx="12"/>
          </p:nvPr>
        </p:nvSpPr>
        <p:spPr>
          <a:xfrm>
            <a:off x="11669482" y="6514114"/>
            <a:ext cx="188087" cy="138499"/>
          </a:xfrm>
        </p:spPr>
        <p:txBody>
          <a:bodyPr/>
          <a:lstStyle/>
          <a:p>
            <a:fld id="{5C6D79D7-BB5C-4D57-B16B-8C7E9EB72312}" type="slidenum">
              <a:rPr lang="en-US" smtClean="0"/>
              <a:pPr/>
              <a:t>‹#›</a:t>
            </a:fld>
            <a:endParaRPr lang="en-US"/>
          </a:p>
        </p:txBody>
      </p:sp>
    </p:spTree>
    <p:extLst>
      <p:ext uri="{BB962C8B-B14F-4D97-AF65-F5344CB8AC3E}">
        <p14:creationId xmlns:p14="http://schemas.microsoft.com/office/powerpoint/2010/main" xmlns="" val="237826492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DD02E-9812-422E-8520-42C321746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D32BD1-3019-471B-98AA-CFE9F304D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1A3DC9A-093F-4797-A6E0-8115A4127A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5DC03D4B-2B6E-4E47-8294-81E2D53677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187A8C6-97CD-4DDB-9715-97E4B7DDB09F}"/>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279011210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2D4D1C-0616-469D-A5D0-ADF2A21AB9C4}"/>
              </a:ext>
            </a:extLst>
          </p:cNvPr>
          <p:cNvSpPr>
            <a:spLocks noGrp="1"/>
          </p:cNvSpPr>
          <p:nvPr>
            <p:ph type="dt" sz="half" idx="10"/>
          </p:nvPr>
        </p:nvSpPr>
        <p:spPr/>
        <p:txBody>
          <a:bodyPr/>
          <a:lstStyle/>
          <a:p>
            <a:endParaRPr lang="en-ZA"/>
          </a:p>
        </p:txBody>
      </p:sp>
      <p:sp>
        <p:nvSpPr>
          <p:cNvPr id="3" name="Footer Placeholder 2">
            <a:extLst>
              <a:ext uri="{FF2B5EF4-FFF2-40B4-BE49-F238E27FC236}">
                <a16:creationId xmlns="" xmlns:a16="http://schemas.microsoft.com/office/drawing/2014/main" id="{7E7C68B5-ADB1-46EC-A143-D6BECBF770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B239CF4C-C87E-46D2-ACB8-B8E922BAAF7D}"/>
              </a:ext>
            </a:extLst>
          </p:cNvPr>
          <p:cNvSpPr>
            <a:spLocks noGrp="1"/>
          </p:cNvSpPr>
          <p:nvPr>
            <p:ph type="sldNum" sz="quarter" idx="12"/>
          </p:nvPr>
        </p:nvSpPr>
        <p:spPr>
          <a:xfrm>
            <a:off x="11669483" y="6514116"/>
            <a:ext cx="188087" cy="138499"/>
          </a:xfrm>
        </p:spPr>
        <p:txBody>
          <a:bodyPr/>
          <a:lstStyle/>
          <a:p>
            <a:fld id="{D532C27F-9352-45CE-B6B2-1B839981ACC1}" type="slidenum">
              <a:rPr lang="en-ZA" smtClean="0"/>
              <a:pPr/>
              <a:t>‹#›</a:t>
            </a:fld>
            <a:endParaRPr lang="en-ZA"/>
          </a:p>
        </p:txBody>
      </p:sp>
    </p:spTree>
    <p:extLst>
      <p:ext uri="{BB962C8B-B14F-4D97-AF65-F5344CB8AC3E}">
        <p14:creationId xmlns:p14="http://schemas.microsoft.com/office/powerpoint/2010/main" xmlns="" val="36482406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13"/>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705"/>
            <a:ext cx="12192000" cy="493487"/>
          </a:xfrm>
          <a:prstGeom prst="rect">
            <a:avLst/>
          </a:prstGeom>
        </p:spPr>
      </p:pic>
      <p:sp>
        <p:nvSpPr>
          <p:cNvPr id="10" name="Subtitle 2"/>
          <p:cNvSpPr>
            <a:spLocks noGrp="1"/>
          </p:cNvSpPr>
          <p:nvPr>
            <p:ph type="subTitle" idx="1"/>
          </p:nvPr>
        </p:nvSpPr>
        <p:spPr>
          <a:xfrm>
            <a:off x="623392" y="4532529"/>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50"/>
            <a:ext cx="2016224"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4847397" y="5398050"/>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50"/>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5"/>
            <a:ext cx="72008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46630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393733" y="1196770"/>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342407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393723" y="1196770"/>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402" y="1196770"/>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372723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52401037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393733" y="1412794"/>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8483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14685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393723" y="1412794"/>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402" y="1412794"/>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9596281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70215545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393733" y="1196754"/>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52476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23" y="1196754"/>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402" y="1196754"/>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2756813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136041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33" y="1412779"/>
            <a:ext cx="11462940" cy="427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957860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393723" y="1412791"/>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402" y="1412791"/>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95192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830860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50" y="2276890"/>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98"/>
            <a:ext cx="12115801"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96"/>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613543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431809" y="1412777"/>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94"/>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9084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699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8688293"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14"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17201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0" y="1412777"/>
            <a:ext cx="5228900"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1412777"/>
            <a:ext cx="5228900"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31" y="3532183"/>
            <a:ext cx="11462940" cy="255145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45556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0" y="3645024"/>
            <a:ext cx="5228900"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3645024"/>
            <a:ext cx="5228900"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3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618760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8"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52"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7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3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215053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387058"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52"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7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3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7088524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431809"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9"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9" y="4537587"/>
            <a:ext cx="3878097" cy="154109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7"/>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5514714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8016657"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57"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57" y="4540307"/>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33" y="1412795"/>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851872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3"/>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80023" y="2696463"/>
            <a:ext cx="5196324" cy="266323"/>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80023" y="2963911"/>
            <a:ext cx="5196324" cy="266323"/>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8"/>
            <a:ext cx="1920213" cy="266323"/>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7" y="3497486"/>
            <a:ext cx="536900"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6840159" y="3494038"/>
            <a:ext cx="1920213" cy="266323"/>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6"/>
            <a:ext cx="536900"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3780019" y="3768570"/>
            <a:ext cx="4978745" cy="266323"/>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80019" y="4043102"/>
            <a:ext cx="4978745"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846703" y="1734839"/>
            <a:ext cx="3790448"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393700" y="565719"/>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3779995" y="4333523"/>
            <a:ext cx="4465775" cy="266323"/>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38098959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51"/>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19"/>
            <a:ext cx="12192000" cy="246743"/>
          </a:xfrm>
          <a:prstGeom prst="rect">
            <a:avLst/>
          </a:prstGeom>
        </p:spPr>
      </p:pic>
    </p:spTree>
    <p:extLst>
      <p:ext uri="{BB962C8B-B14F-4D97-AF65-F5344CB8AC3E}">
        <p14:creationId xmlns:p14="http://schemas.microsoft.com/office/powerpoint/2010/main" xmlns="" val="731373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953" y="0"/>
            <a:ext cx="12190095" cy="6858000"/>
          </a:xfrm>
          <a:prstGeom prst="rect">
            <a:avLst/>
          </a:prstGeom>
        </p:spPr>
      </p:pic>
      <p:sp>
        <p:nvSpPr>
          <p:cNvPr id="2" name="Title 1"/>
          <p:cNvSpPr>
            <a:spLocks noGrp="1"/>
          </p:cNvSpPr>
          <p:nvPr>
            <p:ph type="ctrTitle" hasCustomPrompt="1"/>
          </p:nvPr>
        </p:nvSpPr>
        <p:spPr>
          <a:xfrm>
            <a:off x="393701" y="180976"/>
            <a:ext cx="11341100"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a:t>Heading</a:t>
            </a:r>
            <a:endParaRPr lang="en-ZA" dirty="0"/>
          </a:p>
        </p:txBody>
      </p:sp>
      <p:sp>
        <p:nvSpPr>
          <p:cNvPr id="3" name="Subtitle 2"/>
          <p:cNvSpPr>
            <a:spLocks noGrp="1"/>
          </p:cNvSpPr>
          <p:nvPr>
            <p:ph type="subTitle" idx="1" hasCustomPrompt="1"/>
          </p:nvPr>
        </p:nvSpPr>
        <p:spPr>
          <a:xfrm>
            <a:off x="393701" y="1266826"/>
            <a:ext cx="11341100"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Sub-heading</a:t>
            </a:r>
          </a:p>
          <a:p>
            <a:pPr lvl="1"/>
            <a:r>
              <a:rPr lang="en-US" dirty="0"/>
              <a:t>text</a:t>
            </a:r>
          </a:p>
        </p:txBody>
      </p:sp>
    </p:spTree>
    <p:extLst>
      <p:ext uri="{BB962C8B-B14F-4D97-AF65-F5344CB8AC3E}">
        <p14:creationId xmlns:p14="http://schemas.microsoft.com/office/powerpoint/2010/main" xmlns="" val="1735167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26576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50086968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00148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6" name="Picture 5" descr="Shape, rectangle&#10;&#10;Description automatically generated">
            <a:extLst>
              <a:ext uri="{FF2B5EF4-FFF2-40B4-BE49-F238E27FC236}">
                <a16:creationId xmlns="" xmlns:a16="http://schemas.microsoft.com/office/drawing/2014/main" id="{8F4B28A5-175F-4616-AB3B-7AD74BC551DD}"/>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2700190"/>
          </a:xfrm>
          <a:prstGeom prst="rect">
            <a:avLst/>
          </a:prstGeom>
        </p:spPr>
      </p:pic>
    </p:spTree>
    <p:extLst>
      <p:ext uri="{BB962C8B-B14F-4D97-AF65-F5344CB8AC3E}">
        <p14:creationId xmlns:p14="http://schemas.microsoft.com/office/powerpoint/2010/main" xmlns="" val="285941456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lvl1pPr>
              <a:defRPr>
                <a:solidFill>
                  <a:srgbClr val="001489"/>
                </a:solidFill>
              </a:defRPr>
            </a:lvl1pPr>
          </a:lstStyle>
          <a:p>
            <a:r>
              <a:rPr lang="en-US" dirty="0"/>
              <a:t>Click to edit Master title style</a:t>
            </a:r>
            <a:endParaRPr lang="en-ZA" dirty="0"/>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xmlns="" val="39137706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591595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0788126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425396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9141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56718770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0242066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831909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29066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660069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473316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899013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18022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1484"/>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no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8" name="Picture 115"/>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242872" y="6163537"/>
            <a:ext cx="1115548" cy="42717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8305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062595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6460613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919043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7590832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9599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dirty="0"/>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39713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636074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22092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7306688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8519102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282200601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1FC425-7183-468F-8AE1-01ED268E12E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 xmlns:a16="http://schemas.microsoft.com/office/drawing/2014/main" id="{EE9EBA0E-37A9-4F51-ADB9-134697355F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 xmlns:a16="http://schemas.microsoft.com/office/drawing/2014/main" id="{FB8B3817-4966-4417-9DBE-D168D94BD4E2}"/>
              </a:ext>
            </a:extLst>
          </p:cNvPr>
          <p:cNvSpPr>
            <a:spLocks noGrp="1"/>
          </p:cNvSpPr>
          <p:nvPr>
            <p:ph type="dt" sz="half" idx="10"/>
          </p:nvPr>
        </p:nvSpPr>
        <p:spPr/>
        <p:txBody>
          <a:bodyPr/>
          <a:lstStyle/>
          <a:p>
            <a:endParaRPr lang="en-ZA"/>
          </a:p>
        </p:txBody>
      </p:sp>
      <p:sp>
        <p:nvSpPr>
          <p:cNvPr id="5" name="Footer Placeholder 4">
            <a:extLst>
              <a:ext uri="{FF2B5EF4-FFF2-40B4-BE49-F238E27FC236}">
                <a16:creationId xmlns="" xmlns:a16="http://schemas.microsoft.com/office/drawing/2014/main" id="{B3A021E3-158B-4BF9-BAD0-3F35DB91BBB5}"/>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 xmlns:a16="http://schemas.microsoft.com/office/drawing/2014/main" id="{E7E69C1D-27DC-490E-95F3-3790BE3E1E06}"/>
              </a:ext>
            </a:extLst>
          </p:cNvPr>
          <p:cNvSpPr>
            <a:spLocks noGrp="1"/>
          </p:cNvSpPr>
          <p:nvPr>
            <p:ph type="sldNum" sz="quarter" idx="12"/>
          </p:nvPr>
        </p:nvSpPr>
        <p:spPr/>
        <p:txBody>
          <a:bodyPr/>
          <a:lstStyle/>
          <a:p>
            <a:fld id="{3E0CC85A-F74A-4118-9D4D-8954C68E29E0}" type="slidenum">
              <a:rPr lang="en-ZA" smtClean="0"/>
              <a:pPr/>
              <a:t>‹#›</a:t>
            </a:fld>
            <a:endParaRPr lang="en-ZA"/>
          </a:p>
        </p:txBody>
      </p:sp>
    </p:spTree>
    <p:extLst>
      <p:ext uri="{BB962C8B-B14F-4D97-AF65-F5344CB8AC3E}">
        <p14:creationId xmlns:p14="http://schemas.microsoft.com/office/powerpoint/2010/main" xmlns="" val="106598494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3AAECA8-CE34-48D7-9A6C-68722836BA39}"/>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8C32EDB6-CF04-4766-8594-A6D699282526}"/>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22EB682E-23A4-44EF-9E8F-2D3958305EF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FF378C2F-FAD4-4D07-95E8-6BED08704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C6AC4B3-7B60-4855-9F10-309B6EFF065A}"/>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60236846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E145198-CE80-4373-ABD1-B0AACACABE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11ABEBB-4099-44E8-9F66-B51BF979056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71B2989-3871-4EAD-BFEC-3D940DDB4FD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8DCF78DC-727B-4813-90E8-411214D147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57C95BB0-B24D-4653-8B7D-2A76765E1744}"/>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112948490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2D895F-A3EA-462A-A8EF-128CC3E41F5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9C641410-683B-4AFA-986D-4605B28467DF}"/>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4342483-E313-41B8-92A9-51FE5B1BCE6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8AF60447-56CB-47E4-BD65-8A14AEA2A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D828581-3BE2-4BD5-ACEF-BA1FA4D85092}"/>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387373389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9253BBB-B91D-4B40-B998-08D287AB06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5BAE760-1E9E-4A49-85E7-84AE5D89B3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6F75EB83-0FEB-4B40-AC1C-F330EFD5BE9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5AC4C796-C8E4-44E0-A5DA-0EC94062AD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F544D3C7-5133-4A90-AEC8-E54E7CDB5B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8BE6F81-9A55-4C66-88EC-9912BD73C60B}"/>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1446198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480572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8C0D71A-8273-45DE-BE75-69B909107BF1}"/>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0DD23A0-BA59-49D5-9599-9CE600FCF95C}"/>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7E46781-DFF2-449F-8280-3321D5F6776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C32DBFC1-D571-4242-AC7F-FB597539B23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A18DD2-D4F6-4D08-8A10-C7CE5CF0AA3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BA5C33FD-72CF-4DFD-AA95-97B01B989064}"/>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 xmlns:a16="http://schemas.microsoft.com/office/drawing/2014/main" id="{CEB7B6F1-16CC-4887-8308-3DB7734A9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3136A361-72AB-4CCF-9474-BBC3FA5DA95F}"/>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14179677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E86B9AD-75B9-4183-98B4-4B00D4A48A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3FA261D-929B-4DED-958B-5D64DA2AFB2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 xmlns:a16="http://schemas.microsoft.com/office/drawing/2014/main" id="{8B734EAE-4453-44EA-91C9-5CCA23AF63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DE79248-2C12-487E-B1C5-DD79188127E7}"/>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233068640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9719FADE-16BD-4AE0-83D3-686D0A458C1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 xmlns:a16="http://schemas.microsoft.com/office/drawing/2014/main" id="{A2EFCF3E-7759-430C-A617-2D1A53D19A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EE356E5-4933-4E3B-86CE-A5418ECDA431}"/>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12031444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832E30F-55D4-4D33-B546-DA6BE674D8C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F222E46F-C996-4995-B4F2-F628410EE040}"/>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8573DF1A-A905-4AFE-BD0C-F1BD2608A64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AF921F9E-6AFA-4403-9532-C0111845852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2E95F8F6-E06F-4DEF-8446-872E0BD95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BC8BB39B-7241-4D55-9750-829193ED6510}"/>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241940994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BCB4F2-6480-4A1D-A02D-9679C75BFC03}"/>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C7814707-FCAA-45F2-9EBE-A4691B384204}"/>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5BA00342-0109-498C-96B5-BA64F40724E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 xmlns:a16="http://schemas.microsoft.com/office/drawing/2014/main" id="{09CC380C-C1B1-4904-97DE-81F05BAB6C0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 xmlns:a16="http://schemas.microsoft.com/office/drawing/2014/main" id="{BBC6E80A-903E-4260-BBCC-052D634818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032D1EC-7907-4958-A096-0C4252A4F098}"/>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4968531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0B3170-0C85-48BC-9179-A02521C93C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B8EFA1E-5923-4C71-901B-5429947B3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37C3875-F28F-4272-BAC3-153C3B9CC12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F91DEB09-FFAC-42E6-A320-C6DA68D3E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008C620-2AD1-4976-88F8-C534B4F263DF}"/>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5396635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0B638E88-34C2-41A6-860F-1C01B5D0206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C5AE830-899C-4F3D-ADB8-E24FC10FE94A}"/>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9C05DE8-4686-4BF2-BDFB-193E8E296BA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66C5AEA2-1DA9-492A-AAAD-55C0058D3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117DEB-5478-41FC-A165-51EDEBADA0D7}"/>
              </a:ext>
            </a:extLst>
          </p:cNvPr>
          <p:cNvSpPr>
            <a:spLocks noGrp="1"/>
          </p:cNvSpPr>
          <p:nvPr>
            <p:ph type="sldNum" sz="quarter" idx="12"/>
          </p:nvPr>
        </p:nvSpPr>
        <p:spPr/>
        <p:txBody>
          <a:body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366773661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13"/>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705"/>
            <a:ext cx="12192000" cy="493487"/>
          </a:xfrm>
          <a:prstGeom prst="rect">
            <a:avLst/>
          </a:prstGeom>
        </p:spPr>
      </p:pic>
      <p:sp>
        <p:nvSpPr>
          <p:cNvPr id="10" name="Subtitle 2"/>
          <p:cNvSpPr>
            <a:spLocks noGrp="1"/>
          </p:cNvSpPr>
          <p:nvPr>
            <p:ph type="subTitle" idx="1"/>
          </p:nvPr>
        </p:nvSpPr>
        <p:spPr>
          <a:xfrm>
            <a:off x="623392" y="4532529"/>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50"/>
            <a:ext cx="2016224"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4847397" y="5398050"/>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50"/>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5"/>
            <a:ext cx="72008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808418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393733" y="1196770"/>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537063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393723" y="1196770"/>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402" y="1196770"/>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54704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0818478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311519037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393733" y="1412794"/>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4358213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393723" y="1412794"/>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402" y="1412794"/>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113950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54428594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393733" y="1196754"/>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165114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23" y="1196754"/>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402" y="1196754"/>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41643865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1350712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33" y="1412779"/>
            <a:ext cx="11462940" cy="427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924115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393723" y="1412791"/>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402" y="1412791"/>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5222325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5335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1480749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50" y="2276890"/>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98"/>
            <a:ext cx="12115801"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96"/>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374715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431809" y="1412777"/>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94"/>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72323947"/>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8688293"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14"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728540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0" y="1412777"/>
            <a:ext cx="5228900"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1412777"/>
            <a:ext cx="5228900"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31" y="3532183"/>
            <a:ext cx="11462940" cy="255145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15619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0" y="3645024"/>
            <a:ext cx="5228900"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3645024"/>
            <a:ext cx="5228900"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3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97647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8"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52"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7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3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9524964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387058"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52"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7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3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948917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431809"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9"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9" y="4537587"/>
            <a:ext cx="3878097" cy="154109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7"/>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5014989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8016657"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57"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57" y="4540307"/>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33" y="1412795"/>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315599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3"/>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80023" y="2696463"/>
            <a:ext cx="5196324" cy="266323"/>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80023" y="2963911"/>
            <a:ext cx="5196324" cy="266323"/>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8"/>
            <a:ext cx="1920213" cy="266323"/>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7" y="3497486"/>
            <a:ext cx="536900"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6840159" y="3494038"/>
            <a:ext cx="1920213" cy="266323"/>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6"/>
            <a:ext cx="536900"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3780019" y="3768570"/>
            <a:ext cx="4978745" cy="266323"/>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80019" y="4043102"/>
            <a:ext cx="4978745"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846703" y="1734839"/>
            <a:ext cx="3790448"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393700" y="565719"/>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3779995" y="4333523"/>
            <a:ext cx="4465775" cy="266323"/>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701045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863647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51"/>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19"/>
            <a:ext cx="12192000" cy="246743"/>
          </a:xfrm>
          <a:prstGeom prst="rect">
            <a:avLst/>
          </a:prstGeom>
        </p:spPr>
      </p:pic>
    </p:spTree>
    <p:extLst>
      <p:ext uri="{BB962C8B-B14F-4D97-AF65-F5344CB8AC3E}">
        <p14:creationId xmlns:p14="http://schemas.microsoft.com/office/powerpoint/2010/main" xmlns="" val="2620385188"/>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13"/>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705"/>
            <a:ext cx="12192000" cy="493487"/>
          </a:xfrm>
          <a:prstGeom prst="rect">
            <a:avLst/>
          </a:prstGeom>
        </p:spPr>
      </p:pic>
      <p:sp>
        <p:nvSpPr>
          <p:cNvPr id="10" name="Subtitle 2"/>
          <p:cNvSpPr>
            <a:spLocks noGrp="1"/>
          </p:cNvSpPr>
          <p:nvPr>
            <p:ph type="subTitle" idx="1"/>
          </p:nvPr>
        </p:nvSpPr>
        <p:spPr>
          <a:xfrm>
            <a:off x="623392" y="4532529"/>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50"/>
            <a:ext cx="2016224" cy="365125"/>
          </a:xfrm>
          <a:prstGeom prst="rect">
            <a:avLst/>
          </a:prstGeom>
        </p:spPr>
        <p:txBody>
          <a:bodyPr vert="horz" lIns="91440" tIns="45720" rIns="91440" bIns="45720" rtlCol="0" anchor="ctr"/>
          <a:lstStyle>
            <a:lvl1pPr algn="r">
              <a:defRPr sz="12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4847397" y="5398050"/>
            <a:ext cx="2112235" cy="365125"/>
          </a:xfrm>
        </p:spPr>
        <p:txBody>
          <a:bodyPr>
            <a:normAutofit/>
          </a:bodyPr>
          <a:lstStyle>
            <a:lvl1pPr algn="r">
              <a:defRPr sz="12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50"/>
            <a:ext cx="2592288" cy="365125"/>
          </a:xfrm>
        </p:spPr>
        <p:txBody>
          <a:bodyPr>
            <a:normAutofit/>
          </a:bodyPr>
          <a:lstStyle>
            <a:lvl1pPr algn="r">
              <a:defRPr sz="1200" b="0" baseline="0">
                <a:solidFill>
                  <a:schemeClr val="bg1"/>
                </a:solidFill>
              </a:defRPr>
            </a:lvl1pPr>
          </a:lstStyle>
          <a:p>
            <a:pPr lvl="0"/>
            <a:r>
              <a:rPr lang="en-US" dirty="0"/>
              <a:t>Initial. Surname  |</a:t>
            </a:r>
            <a:endParaRPr lang="en-GB" dirty="0"/>
          </a:p>
        </p:txBody>
      </p:sp>
      <p:pic>
        <p:nvPicPr>
          <p:cNvPr id="16" name="Picture 5"/>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5"/>
            <a:ext cx="7200800" cy="1576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8117484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0" name="Text Placeholder 4"/>
          <p:cNvSpPr>
            <a:spLocks noGrp="1"/>
          </p:cNvSpPr>
          <p:nvPr>
            <p:ph type="body" sz="quarter" idx="10"/>
          </p:nvPr>
        </p:nvSpPr>
        <p:spPr>
          <a:xfrm>
            <a:off x="393733" y="1196770"/>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5451878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0"/>
          </p:nvPr>
        </p:nvSpPr>
        <p:spPr>
          <a:xfrm>
            <a:off x="393723" y="1196770"/>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402" y="1196770"/>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934316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318194438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1" name="Text Placeholder 4"/>
          <p:cNvSpPr>
            <a:spLocks noGrp="1"/>
          </p:cNvSpPr>
          <p:nvPr>
            <p:ph type="body" sz="quarter" idx="10"/>
          </p:nvPr>
        </p:nvSpPr>
        <p:spPr>
          <a:xfrm>
            <a:off x="393733" y="1412794"/>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2441857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4" name="Text Placeholder 4"/>
          <p:cNvSpPr>
            <a:spLocks noGrp="1"/>
          </p:cNvSpPr>
          <p:nvPr>
            <p:ph type="body" sz="quarter" idx="14"/>
          </p:nvPr>
        </p:nvSpPr>
        <p:spPr>
          <a:xfrm>
            <a:off x="393723" y="1412794"/>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402" y="1412794"/>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859629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Tree>
    <p:extLst>
      <p:ext uri="{BB962C8B-B14F-4D97-AF65-F5344CB8AC3E}">
        <p14:creationId xmlns:p14="http://schemas.microsoft.com/office/powerpoint/2010/main" xmlns="" val="359550757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1"/>
          </p:nvPr>
        </p:nvSpPr>
        <p:spPr>
          <a:xfrm>
            <a:off x="393733" y="1196754"/>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101908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23" y="1196754"/>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402" y="1196754"/>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1889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67760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16922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8"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16922461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2"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33" y="1412779"/>
            <a:ext cx="11462940" cy="42710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5525056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5" name="Text Placeholder 4"/>
          <p:cNvSpPr>
            <a:spLocks noGrp="1"/>
          </p:cNvSpPr>
          <p:nvPr>
            <p:ph type="body" sz="quarter" idx="14"/>
          </p:nvPr>
        </p:nvSpPr>
        <p:spPr>
          <a:xfrm>
            <a:off x="393723" y="1412791"/>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402" y="1412791"/>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8320617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9" name="Text Placeholder 4"/>
          <p:cNvSpPr>
            <a:spLocks noGrp="1"/>
          </p:cNvSpPr>
          <p:nvPr>
            <p:ph type="body" sz="quarter" idx="10" hasCustomPrompt="1"/>
          </p:nvPr>
        </p:nvSpPr>
        <p:spPr>
          <a:xfrm>
            <a:off x="393733" y="5681850"/>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456687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50" y="2276890"/>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98"/>
            <a:ext cx="12115801" cy="170799"/>
          </a:xfrm>
          <a:prstGeom prst="rect">
            <a:avLst/>
          </a:prstGeom>
        </p:spPr>
      </p:pic>
      <p:pic>
        <p:nvPicPr>
          <p:cNvPr id="12" name="Picture 107" descr="C:\Users\Conny\Desktop\WCG\WCG - Logo\PNG\Logos blue\WCG - Logo - General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96"/>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909158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4" name="Picture Placeholder 3"/>
          <p:cNvSpPr>
            <a:spLocks noGrp="1"/>
          </p:cNvSpPr>
          <p:nvPr>
            <p:ph type="pic" sz="quarter" idx="14" hasCustomPrompt="1"/>
          </p:nvPr>
        </p:nvSpPr>
        <p:spPr>
          <a:xfrm>
            <a:off x="431809" y="1412777"/>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94"/>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6961872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8688293"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14"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823643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0" y="1412777"/>
            <a:ext cx="5228900"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1412777"/>
            <a:ext cx="5228900"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31" y="3532183"/>
            <a:ext cx="11462940" cy="255145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704462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0" y="3645024"/>
            <a:ext cx="5228900"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2" y="3645024"/>
            <a:ext cx="5228900"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3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044922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3" name="Picture Placeholder 3"/>
          <p:cNvSpPr>
            <a:spLocks noGrp="1"/>
          </p:cNvSpPr>
          <p:nvPr>
            <p:ph type="pic" sz="quarter" idx="14" hasCustomPrompt="1"/>
          </p:nvPr>
        </p:nvSpPr>
        <p:spPr>
          <a:xfrm>
            <a:off x="387058"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52"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7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3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47994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8519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6" name="Picture Placeholder 3"/>
          <p:cNvSpPr>
            <a:spLocks noGrp="1"/>
          </p:cNvSpPr>
          <p:nvPr>
            <p:ph type="pic" sz="quarter" idx="14" hasCustomPrompt="1"/>
          </p:nvPr>
        </p:nvSpPr>
        <p:spPr>
          <a:xfrm>
            <a:off x="387058"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52"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7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3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1243659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431809"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9"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9" y="4537587"/>
            <a:ext cx="3878097" cy="154109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7"/>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6048451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33"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17" name="Picture Placeholder 3"/>
          <p:cNvSpPr>
            <a:spLocks noGrp="1"/>
          </p:cNvSpPr>
          <p:nvPr>
            <p:ph type="pic" sz="quarter" idx="14" hasCustomPrompt="1"/>
          </p:nvPr>
        </p:nvSpPr>
        <p:spPr>
          <a:xfrm>
            <a:off x="8016657"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57"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57" y="4540307"/>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33" y="1412795"/>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33" y="1039982"/>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825406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3"/>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80023" y="2696463"/>
            <a:ext cx="5196324" cy="266323"/>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80023" y="2963911"/>
            <a:ext cx="5196324" cy="266323"/>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8"/>
            <a:ext cx="1920213" cy="266323"/>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7" y="3497486"/>
            <a:ext cx="536900"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6840159" y="3494038"/>
            <a:ext cx="1920213" cy="266323"/>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6"/>
            <a:ext cx="536900"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3780019" y="3768570"/>
            <a:ext cx="4978745" cy="266323"/>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80019" y="4043102"/>
            <a:ext cx="4978745" cy="261611"/>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pic>
        <p:nvPicPr>
          <p:cNvPr id="21" name="Picture 3"/>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846703" y="1734839"/>
            <a:ext cx="3790448" cy="10829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userDrawn="1"/>
        </p:nvSpPr>
        <p:spPr>
          <a:xfrm>
            <a:off x="393700" y="565719"/>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3779995" y="4333523"/>
            <a:ext cx="4465775" cy="266323"/>
          </a:xfrm>
        </p:spPr>
        <p:txBody>
          <a:bodyPr lIns="36000" rIns="36000" anchor="ctr">
            <a:noAutofit/>
          </a:bodyPr>
          <a:lstStyle>
            <a:lvl1pPr>
              <a:defRPr sz="1100" b="0" baseline="0">
                <a:solidFill>
                  <a:schemeClr val="tx2"/>
                </a:solidFill>
              </a:defRPr>
            </a:lvl1pPr>
          </a:lstStyle>
          <a:p>
            <a:pPr lvl="0"/>
            <a:r>
              <a:rPr lang="en-ZA" dirty="0"/>
              <a:t>Fill in your address</a:t>
            </a:r>
          </a:p>
        </p:txBody>
      </p:sp>
    </p:spTree>
    <p:extLst>
      <p:ext uri="{BB962C8B-B14F-4D97-AF65-F5344CB8AC3E}">
        <p14:creationId xmlns:p14="http://schemas.microsoft.com/office/powerpoint/2010/main" xmlns="" val="206727880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51"/>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19"/>
            <a:ext cx="12192000" cy="246743"/>
          </a:xfrm>
          <a:prstGeom prst="rect">
            <a:avLst/>
          </a:prstGeom>
        </p:spPr>
      </p:pic>
    </p:spTree>
    <p:extLst>
      <p:ext uri="{BB962C8B-B14F-4D97-AF65-F5344CB8AC3E}">
        <p14:creationId xmlns:p14="http://schemas.microsoft.com/office/powerpoint/2010/main" xmlns="" val="2818861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036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1484"/>
        </a:solidFill>
        <a:effectLst/>
      </p:bgPr>
    </p:bg>
    <p:spTree>
      <p:nvGrpSpPr>
        <p:cNvPr id="1" name=""/>
        <p:cNvGrpSpPr/>
        <p:nvPr/>
      </p:nvGrpSpPr>
      <p:grpSpPr>
        <a:xfrm>
          <a:off x="0" y="0"/>
          <a:ext cx="0" cy="0"/>
          <a:chOff x="0" y="0"/>
          <a:chExt cx="0" cy="0"/>
        </a:xfrm>
      </p:grpSpPr>
      <p:sp>
        <p:nvSpPr>
          <p:cNvPr id="2" name="Rectangle 1"/>
          <p:cNvSpPr/>
          <p:nvPr userDrawn="1"/>
        </p:nvSpPr>
        <p:spPr>
          <a:xfrm>
            <a:off x="2913435" y="1790072"/>
            <a:ext cx="6336704"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solidFill>
                <a:prstClr val="white"/>
              </a:solidFill>
            </a:endParaRPr>
          </a:p>
        </p:txBody>
      </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ea typeface="+mj-ea"/>
                <a:cs typeface="+mj-cs"/>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p:blipFill>
        <p:spPr bwMode="auto">
          <a:xfrm>
            <a:off x="3029719" y="1859446"/>
            <a:ext cx="2217710" cy="849217"/>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descr="Shape, rectangle&#10;&#10;Description automatically generated">
            <a:extLst>
              <a:ext uri="{FF2B5EF4-FFF2-40B4-BE49-F238E27FC236}">
                <a16:creationId xmlns="" xmlns:a16="http://schemas.microsoft.com/office/drawing/2014/main" id="{4B218B1C-103E-40ED-AFB3-E83144F68200}"/>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3779995" y="3331665"/>
            <a:ext cx="5470144" cy="64873"/>
          </a:xfrm>
          <a:prstGeom prst="rect">
            <a:avLst/>
          </a:prstGeom>
        </p:spPr>
      </p:pic>
    </p:spTree>
    <p:extLst>
      <p:ext uri="{BB962C8B-B14F-4D97-AF65-F5344CB8AC3E}">
        <p14:creationId xmlns:p14="http://schemas.microsoft.com/office/powerpoint/2010/main" xmlns="" val="60635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1484"/>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4" name="Picture 3" descr="Shape, rectangle&#10;&#10;Description automatically generated">
            <a:extLst>
              <a:ext uri="{FF2B5EF4-FFF2-40B4-BE49-F238E27FC236}">
                <a16:creationId xmlns="" xmlns:a16="http://schemas.microsoft.com/office/drawing/2014/main" id="{964789CB-CD92-405B-9055-78FC1169E822}"/>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93700" y="3364896"/>
            <a:ext cx="11798299" cy="64104"/>
          </a:xfrm>
          <a:prstGeom prst="rect">
            <a:avLst/>
          </a:prstGeom>
        </p:spPr>
      </p:pic>
    </p:spTree>
    <p:extLst>
      <p:ext uri="{BB962C8B-B14F-4D97-AF65-F5344CB8AC3E}">
        <p14:creationId xmlns:p14="http://schemas.microsoft.com/office/powerpoint/2010/main" xmlns="" val="39044911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Community Safety\WCG - Logo - Community Safet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4"/>
            <a:ext cx="7200800" cy="1576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3557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74084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842790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754926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34139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2471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066701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3759911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36499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771341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404351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89336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150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50350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7" name="Picture 115" descr="C:\Users\Conny\Desktop\WCG\WCG - Logo\PNG\Logos blue\Community Safety\WCG - Logo - Community Safety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33040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3322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1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6602451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39494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6736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26385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82973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90092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06167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77617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Community Safety\WCG - Logo - Community Safet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963879" y="1900283"/>
            <a:ext cx="3556093" cy="752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47662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10662812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D3193-5BEA-4E0A-9852-1E8F9CB6E07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39D5FD8-31B5-42F9-9E5E-6CDF337681D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F2DC50F9-0725-4698-83D1-1AB07C5CC7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AE01A951-DC89-4CBB-B3BB-58BA1C4B7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B9B1F9-DF5E-4B56-A438-AE86D1A0CF4B}"/>
              </a:ext>
            </a:extLst>
          </p:cNvPr>
          <p:cNvSpPr>
            <a:spLocks noGrp="1"/>
          </p:cNvSpPr>
          <p:nvPr>
            <p:ph type="sldNum" sz="quarter" idx="12"/>
          </p:nvPr>
        </p:nvSpPr>
        <p:spPr>
          <a:xfrm>
            <a:off x="11669482" y="6514114"/>
            <a:ext cx="188087" cy="138499"/>
          </a:xfrm>
        </p:spPr>
        <p:txBody>
          <a:bodyPr/>
          <a:lstStyle/>
          <a:p>
            <a:fld id="{5C6D79D7-BB5C-4D57-B16B-8C7E9EB72312}" type="slidenum">
              <a:rPr lang="en-US" smtClean="0"/>
              <a:pPr/>
              <a:t>‹#›</a:t>
            </a:fld>
            <a:endParaRPr lang="en-US"/>
          </a:p>
        </p:txBody>
      </p:sp>
    </p:spTree>
    <p:extLst>
      <p:ext uri="{BB962C8B-B14F-4D97-AF65-F5344CB8AC3E}">
        <p14:creationId xmlns:p14="http://schemas.microsoft.com/office/powerpoint/2010/main" xmlns="" val="2335428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67691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9DD02E-9812-422E-8520-42C321746E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DAD32BD1-3019-471B-98AA-CFE9F304D8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1A3DC9A-093F-4797-A6E0-8115A4127A76}"/>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 xmlns:a16="http://schemas.microsoft.com/office/drawing/2014/main" id="{5DC03D4B-2B6E-4E47-8294-81E2D53677B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 xmlns:a16="http://schemas.microsoft.com/office/drawing/2014/main" id="{B187A8C6-97CD-4DDB-9715-97E4B7DDB09F}"/>
              </a:ext>
            </a:extLst>
          </p:cNvPr>
          <p:cNvSpPr>
            <a:spLocks noGrp="1"/>
          </p:cNvSpPr>
          <p:nvPr>
            <p:ph type="sldNum" sz="quarter" idx="12"/>
          </p:nvPr>
        </p:nvSpPr>
        <p:spPr/>
        <p:txBody>
          <a:bodyPr/>
          <a:lstStyle/>
          <a:p>
            <a:fld id="{44372EA3-2138-488B-B8AB-45789177AE98}" type="slidenum">
              <a:rPr lang="en-US" smtClean="0"/>
              <a:pPr/>
              <a:t>‹#›</a:t>
            </a:fld>
            <a:endParaRPr lang="en-US" dirty="0"/>
          </a:p>
        </p:txBody>
      </p:sp>
    </p:spTree>
    <p:extLst>
      <p:ext uri="{BB962C8B-B14F-4D97-AF65-F5344CB8AC3E}">
        <p14:creationId xmlns:p14="http://schemas.microsoft.com/office/powerpoint/2010/main" xmlns="" val="706643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2D4D1C-0616-469D-A5D0-ADF2A21AB9C4}"/>
              </a:ext>
            </a:extLst>
          </p:cNvPr>
          <p:cNvSpPr>
            <a:spLocks noGrp="1"/>
          </p:cNvSpPr>
          <p:nvPr>
            <p:ph type="dt" sz="half" idx="10"/>
          </p:nvPr>
        </p:nvSpPr>
        <p:spPr/>
        <p:txBody>
          <a:bodyPr/>
          <a:lstStyle/>
          <a:p>
            <a:endParaRPr lang="en-ZA"/>
          </a:p>
        </p:txBody>
      </p:sp>
      <p:sp>
        <p:nvSpPr>
          <p:cNvPr id="3" name="Footer Placeholder 2">
            <a:extLst>
              <a:ext uri="{FF2B5EF4-FFF2-40B4-BE49-F238E27FC236}">
                <a16:creationId xmlns="" xmlns:a16="http://schemas.microsoft.com/office/drawing/2014/main" id="{7E7C68B5-ADB1-46EC-A143-D6BECBF770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B239CF4C-C87E-46D2-ACB8-B8E922BAAF7D}"/>
              </a:ext>
            </a:extLst>
          </p:cNvPr>
          <p:cNvSpPr>
            <a:spLocks noGrp="1"/>
          </p:cNvSpPr>
          <p:nvPr>
            <p:ph type="sldNum" sz="quarter" idx="12"/>
          </p:nvPr>
        </p:nvSpPr>
        <p:spPr>
          <a:xfrm>
            <a:off x="11669483" y="6514116"/>
            <a:ext cx="188087" cy="138499"/>
          </a:xfrm>
        </p:spPr>
        <p:txBody>
          <a:bodyPr/>
          <a:lstStyle/>
          <a:p>
            <a:fld id="{D532C27F-9352-45CE-B6B2-1B839981ACC1}" type="slidenum">
              <a:rPr lang="en-ZA" smtClean="0"/>
              <a:pPr/>
              <a:t>‹#›</a:t>
            </a:fld>
            <a:endParaRPr lang="en-ZA"/>
          </a:p>
        </p:txBody>
      </p:sp>
    </p:spTree>
    <p:extLst>
      <p:ext uri="{BB962C8B-B14F-4D97-AF65-F5344CB8AC3E}">
        <p14:creationId xmlns:p14="http://schemas.microsoft.com/office/powerpoint/2010/main" xmlns="" val="19801094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Community Safety\WCG - Logo - Community Safet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4"/>
            <a:ext cx="7200800" cy="1576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575030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533680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030174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220540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24957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722585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633037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35372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34708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7368825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616273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20516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140696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24476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7" name="Picture 115" descr="C:\Users\Conny\Desktop\WCG\WCG - Logo\PNG\Logos blue\Community Safety\WCG - Logo - Community Safety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2627680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844642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60662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61059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821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271859814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806062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543926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94600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98087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913435" y="1790072"/>
            <a:ext cx="6336704"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3779997" y="2696461"/>
            <a:ext cx="5196324"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3779997" y="2963910"/>
            <a:ext cx="5196324"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4246240"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3779996"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6840159" y="3494035"/>
            <a:ext cx="1920213"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6373915" y="3497483"/>
            <a:ext cx="53689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3779997" y="3768568"/>
            <a:ext cx="4978745"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3779996" y="4043102"/>
            <a:ext cx="4978745"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393700" y="565702"/>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3779995" y="4333520"/>
            <a:ext cx="4465773"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Community Safety\WCG - Logo - Community Safet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963879" y="1900283"/>
            <a:ext cx="3556093" cy="752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33976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2351584" y="3861049"/>
            <a:ext cx="9601067"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1"/>
            <a:ext cx="12192000" cy="246743"/>
          </a:xfrm>
          <a:prstGeom prst="rect">
            <a:avLst/>
          </a:prstGeom>
        </p:spPr>
      </p:pic>
    </p:spTree>
    <p:extLst>
      <p:ext uri="{BB962C8B-B14F-4D97-AF65-F5344CB8AC3E}">
        <p14:creationId xmlns:p14="http://schemas.microsoft.com/office/powerpoint/2010/main" xmlns="" val="34494747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5D3193-5BEA-4E0A-9852-1E8F9CB6E07B}"/>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E39D5FD8-31B5-42F9-9E5E-6CDF337681DF}"/>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F2DC50F9-0725-4698-83D1-1AB07C5CC71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AE01A951-DC89-4CBB-B3BB-58BA1C4B7C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90B9B1F9-DF5E-4B56-A438-AE86D1A0CF4B}"/>
              </a:ext>
            </a:extLst>
          </p:cNvPr>
          <p:cNvSpPr>
            <a:spLocks noGrp="1"/>
          </p:cNvSpPr>
          <p:nvPr>
            <p:ph type="sldNum" sz="quarter" idx="12"/>
          </p:nvPr>
        </p:nvSpPr>
        <p:spPr>
          <a:xfrm>
            <a:off x="11669482" y="6514114"/>
            <a:ext cx="188087" cy="138499"/>
          </a:xfrm>
        </p:spPr>
        <p:txBody>
          <a:bodyPr/>
          <a:lstStyle/>
          <a:p>
            <a:fld id="{5C6D79D7-BB5C-4D57-B16B-8C7E9EB72312}" type="slidenum">
              <a:rPr lang="en-US" smtClean="0"/>
              <a:pPr/>
              <a:t>‹#›</a:t>
            </a:fld>
            <a:endParaRPr lang="en-US"/>
          </a:p>
        </p:txBody>
      </p:sp>
    </p:spTree>
    <p:extLst>
      <p:ext uri="{BB962C8B-B14F-4D97-AF65-F5344CB8AC3E}">
        <p14:creationId xmlns:p14="http://schemas.microsoft.com/office/powerpoint/2010/main" xmlns="" val="25808608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652D4D1C-0616-469D-A5D0-ADF2A21AB9C4}"/>
              </a:ext>
            </a:extLst>
          </p:cNvPr>
          <p:cNvSpPr>
            <a:spLocks noGrp="1"/>
          </p:cNvSpPr>
          <p:nvPr>
            <p:ph type="dt" sz="half" idx="10"/>
          </p:nvPr>
        </p:nvSpPr>
        <p:spPr/>
        <p:txBody>
          <a:bodyPr/>
          <a:lstStyle/>
          <a:p>
            <a:endParaRPr lang="en-ZA"/>
          </a:p>
        </p:txBody>
      </p:sp>
      <p:sp>
        <p:nvSpPr>
          <p:cNvPr id="3" name="Footer Placeholder 2">
            <a:extLst>
              <a:ext uri="{FF2B5EF4-FFF2-40B4-BE49-F238E27FC236}">
                <a16:creationId xmlns="" xmlns:a16="http://schemas.microsoft.com/office/drawing/2014/main" id="{7E7C68B5-ADB1-46EC-A143-D6BECBF77083}"/>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 xmlns:a16="http://schemas.microsoft.com/office/drawing/2014/main" id="{B239CF4C-C87E-46D2-ACB8-B8E922BAAF7D}"/>
              </a:ext>
            </a:extLst>
          </p:cNvPr>
          <p:cNvSpPr>
            <a:spLocks noGrp="1"/>
          </p:cNvSpPr>
          <p:nvPr>
            <p:ph type="sldNum" sz="quarter" idx="12"/>
          </p:nvPr>
        </p:nvSpPr>
        <p:spPr>
          <a:xfrm>
            <a:off x="11669483" y="6514116"/>
            <a:ext cx="188087" cy="138499"/>
          </a:xfrm>
        </p:spPr>
        <p:txBody>
          <a:bodyPr/>
          <a:lstStyle/>
          <a:p>
            <a:fld id="{D532C27F-9352-45CE-B6B2-1B839981ACC1}" type="slidenum">
              <a:rPr lang="en-ZA" smtClean="0"/>
              <a:pPr/>
              <a:t>‹#›</a:t>
            </a:fld>
            <a:endParaRPr lang="en-ZA"/>
          </a:p>
        </p:txBody>
      </p:sp>
    </p:spTree>
    <p:extLst>
      <p:ext uri="{BB962C8B-B14F-4D97-AF65-F5344CB8AC3E}">
        <p14:creationId xmlns:p14="http://schemas.microsoft.com/office/powerpoint/2010/main" xmlns="" val="250202603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3392" y="3429001"/>
            <a:ext cx="10945216"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12192000" cy="493486"/>
          </a:xfrm>
          <a:prstGeom prst="rect">
            <a:avLst/>
          </a:prstGeom>
        </p:spPr>
      </p:pic>
      <p:sp>
        <p:nvSpPr>
          <p:cNvPr id="10" name="Subtitle 2"/>
          <p:cNvSpPr>
            <a:spLocks noGrp="1"/>
          </p:cNvSpPr>
          <p:nvPr>
            <p:ph type="subTitle" idx="1"/>
          </p:nvPr>
        </p:nvSpPr>
        <p:spPr>
          <a:xfrm>
            <a:off x="623392" y="4532528"/>
            <a:ext cx="10945216"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9552384" y="5398046"/>
            <a:ext cx="2016224"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4847397" y="5398046"/>
            <a:ext cx="2112235"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6960096" y="5398046"/>
            <a:ext cx="2592288"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Community Safety\WCG - Logo - Community Safet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472935" y="382084"/>
            <a:ext cx="7200800" cy="15763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951158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0" name="Text Placeholder 4"/>
          <p:cNvSpPr>
            <a:spLocks noGrp="1"/>
          </p:cNvSpPr>
          <p:nvPr>
            <p:ph type="body" sz="quarter" idx="10"/>
          </p:nvPr>
        </p:nvSpPr>
        <p:spPr>
          <a:xfrm>
            <a:off x="393701" y="1196753"/>
            <a:ext cx="11462940"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7074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065792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0"/>
          </p:nvPr>
        </p:nvSpPr>
        <p:spPr>
          <a:xfrm>
            <a:off x="393701"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6442373" y="1196753"/>
            <a:ext cx="5414268"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784418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2372472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1" name="Text Placeholder 4"/>
          <p:cNvSpPr>
            <a:spLocks noGrp="1"/>
          </p:cNvSpPr>
          <p:nvPr>
            <p:ph type="body" sz="quarter" idx="10"/>
          </p:nvPr>
        </p:nvSpPr>
        <p:spPr>
          <a:xfrm>
            <a:off x="393701" y="1412777"/>
            <a:ext cx="11462940"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6240014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4" name="Text Placeholder 4"/>
          <p:cNvSpPr>
            <a:spLocks noGrp="1"/>
          </p:cNvSpPr>
          <p:nvPr>
            <p:ph type="body" sz="quarter" idx="14"/>
          </p:nvPr>
        </p:nvSpPr>
        <p:spPr>
          <a:xfrm>
            <a:off x="393701"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6442373" y="1412777"/>
            <a:ext cx="541426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770156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Tree>
    <p:extLst>
      <p:ext uri="{BB962C8B-B14F-4D97-AF65-F5344CB8AC3E}">
        <p14:creationId xmlns:p14="http://schemas.microsoft.com/office/powerpoint/2010/main" xmlns="" val="13851100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1"/>
          </p:nvPr>
        </p:nvSpPr>
        <p:spPr>
          <a:xfrm>
            <a:off x="393701" y="1196752"/>
            <a:ext cx="11462940"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8797316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325462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8"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4380293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2"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393701" y="1412777"/>
            <a:ext cx="11462940"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44142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5" name="Text Placeholder 4"/>
          <p:cNvSpPr>
            <a:spLocks noGrp="1"/>
          </p:cNvSpPr>
          <p:nvPr>
            <p:ph type="body" sz="quarter" idx="14"/>
          </p:nvPr>
        </p:nvSpPr>
        <p:spPr>
          <a:xfrm>
            <a:off x="393701"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6442373" y="1412777"/>
            <a:ext cx="5414268"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061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393701"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6442373" y="1196752"/>
            <a:ext cx="5414268"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755606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9" name="Text Placeholder 4"/>
          <p:cNvSpPr>
            <a:spLocks noGrp="1"/>
          </p:cNvSpPr>
          <p:nvPr>
            <p:ph type="body" sz="quarter" idx="10" hasCustomPrompt="1"/>
          </p:nvPr>
        </p:nvSpPr>
        <p:spPr>
          <a:xfrm>
            <a:off x="393701" y="5681849"/>
            <a:ext cx="11462940"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79614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814918" y="2276873"/>
            <a:ext cx="1104172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76200" y="5516881"/>
            <a:ext cx="12115800" cy="170799"/>
          </a:xfrm>
          <a:prstGeom prst="rect">
            <a:avLst/>
          </a:prstGeom>
        </p:spPr>
      </p:pic>
      <p:pic>
        <p:nvPicPr>
          <p:cNvPr id="7" name="Picture 115" descr="C:\Users\Conny\Desktop\WCG\WCG - Logo\PNG\Logos blue\Community Safety\WCG - Logo - Community Safety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445051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4" name="Picture Placeholder 3"/>
          <p:cNvSpPr>
            <a:spLocks noGrp="1"/>
          </p:cNvSpPr>
          <p:nvPr>
            <p:ph type="pic" sz="quarter" idx="14" hasCustomPrompt="1"/>
          </p:nvPr>
        </p:nvSpPr>
        <p:spPr>
          <a:xfrm>
            <a:off x="431801" y="1412775"/>
            <a:ext cx="3878097"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4597929" y="1412777"/>
            <a:ext cx="729681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517063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8688289" y="1412776"/>
            <a:ext cx="3206023"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431801" y="1412777"/>
            <a:ext cx="8006556"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71492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1412776"/>
            <a:ext cx="5228899"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3532181"/>
            <a:ext cx="11462940"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5136422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49"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6665841" y="3645024"/>
            <a:ext cx="522889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488579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3" name="Picture Placeholder 3"/>
          <p:cNvSpPr>
            <a:spLocks noGrp="1"/>
          </p:cNvSpPr>
          <p:nvPr>
            <p:ph type="pic" sz="quarter" idx="14" hasCustomPrompt="1"/>
          </p:nvPr>
        </p:nvSpPr>
        <p:spPr>
          <a:xfrm>
            <a:off x="387050"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3645024"/>
            <a:ext cx="3500705"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431801" y="1412776"/>
            <a:ext cx="11462940"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896399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6" name="Picture Placeholder 3"/>
          <p:cNvSpPr>
            <a:spLocks noGrp="1"/>
          </p:cNvSpPr>
          <p:nvPr>
            <p:ph type="pic" sz="quarter" idx="14" hasCustomPrompt="1"/>
          </p:nvPr>
        </p:nvSpPr>
        <p:spPr>
          <a:xfrm>
            <a:off x="387050"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4390544"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8394036" y="1412776"/>
            <a:ext cx="3500705"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431801" y="3703287"/>
            <a:ext cx="11462940"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19560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431801"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431801" y="2975180"/>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431801" y="4537584"/>
            <a:ext cx="3878097"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4597929" y="1412776"/>
            <a:ext cx="7296811"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305014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393701" y="180976"/>
            <a:ext cx="11462940"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17" name="Picture Placeholder 3"/>
          <p:cNvSpPr>
            <a:spLocks noGrp="1"/>
          </p:cNvSpPr>
          <p:nvPr>
            <p:ph type="pic" sz="quarter" idx="14" hasCustomPrompt="1"/>
          </p:nvPr>
        </p:nvSpPr>
        <p:spPr>
          <a:xfrm>
            <a:off x="8016644" y="1412776"/>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8016644" y="2976533"/>
            <a:ext cx="3878097"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8016644" y="4540290"/>
            <a:ext cx="3878097"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431801" y="1412778"/>
            <a:ext cx="7405311"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393701" y="1039979"/>
            <a:ext cx="11462940"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50036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1.xml"/><Relationship Id="rId30"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9" Type="http://schemas.openxmlformats.org/officeDocument/2006/relationships/image" Target="../media/image4.png"/><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tags" Target="../tags/tag48.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ags" Target="../tags/tag47.xml"/><Relationship Id="rId38" Type="http://schemas.openxmlformats.org/officeDocument/2006/relationships/image" Target="../media/image10.png"/><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vmlDrawing" Target="../drawings/vmlDrawing2.v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46.xml"/><Relationship Id="rId37" Type="http://schemas.openxmlformats.org/officeDocument/2006/relationships/image" Target="../media/image9.jpe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heme" Target="../theme/theme2.xml"/><Relationship Id="rId36" Type="http://schemas.openxmlformats.org/officeDocument/2006/relationships/oleObject" Target="../embeddings/oleObject2.bin"/><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45.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slideLayout" Target="../slideLayouts/slideLayout51.xml"/><Relationship Id="rId30" Type="http://schemas.openxmlformats.org/officeDocument/2006/relationships/tags" Target="../tags/tag44.xml"/><Relationship Id="rId35" Type="http://schemas.openxmlformats.org/officeDocument/2006/relationships/tags" Target="../tags/tag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26" Type="http://schemas.openxmlformats.org/officeDocument/2006/relationships/slideLayout" Target="../slideLayouts/slideLayout77.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34" Type="http://schemas.openxmlformats.org/officeDocument/2006/relationships/tags" Target="../tags/tag96.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slideLayout" Target="../slideLayouts/slideLayout76.xml"/><Relationship Id="rId33" Type="http://schemas.openxmlformats.org/officeDocument/2006/relationships/tags" Target="../tags/tag95.xml"/><Relationship Id="rId38" Type="http://schemas.openxmlformats.org/officeDocument/2006/relationships/image" Target="../media/image4.png"/><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29" Type="http://schemas.openxmlformats.org/officeDocument/2006/relationships/tags" Target="../tags/tag9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32" Type="http://schemas.openxmlformats.org/officeDocument/2006/relationships/tags" Target="../tags/tag94.xml"/><Relationship Id="rId37" Type="http://schemas.openxmlformats.org/officeDocument/2006/relationships/image" Target="../media/image10.png"/><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28" Type="http://schemas.openxmlformats.org/officeDocument/2006/relationships/vmlDrawing" Target="../drawings/vmlDrawing3.vml"/><Relationship Id="rId36" Type="http://schemas.openxmlformats.org/officeDocument/2006/relationships/image" Target="../media/image9.jpeg"/><Relationship Id="rId10" Type="http://schemas.openxmlformats.org/officeDocument/2006/relationships/slideLayout" Target="../slideLayouts/slideLayout61.xml"/><Relationship Id="rId19" Type="http://schemas.openxmlformats.org/officeDocument/2006/relationships/slideLayout" Target="../slideLayouts/slideLayout70.xml"/><Relationship Id="rId31" Type="http://schemas.openxmlformats.org/officeDocument/2006/relationships/tags" Target="../tags/tag93.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 Id="rId27" Type="http://schemas.openxmlformats.org/officeDocument/2006/relationships/theme" Target="../theme/theme3.xml"/><Relationship Id="rId30" Type="http://schemas.openxmlformats.org/officeDocument/2006/relationships/tags" Target="../tags/tag92.xml"/><Relationship Id="rId35"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26" Type="http://schemas.openxmlformats.org/officeDocument/2006/relationships/slideLayout" Target="../slideLayouts/slideLayout103.xml"/><Relationship Id="rId39" Type="http://schemas.openxmlformats.org/officeDocument/2006/relationships/image" Target="../media/image4.png"/><Relationship Id="rId3" Type="http://schemas.openxmlformats.org/officeDocument/2006/relationships/slideLayout" Target="../slideLayouts/slideLayout80.xml"/><Relationship Id="rId21" Type="http://schemas.openxmlformats.org/officeDocument/2006/relationships/slideLayout" Target="../slideLayouts/slideLayout98.xml"/><Relationship Id="rId34" Type="http://schemas.openxmlformats.org/officeDocument/2006/relationships/tags" Target="../tags/tag142.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5" Type="http://schemas.openxmlformats.org/officeDocument/2006/relationships/slideLayout" Target="../slideLayouts/slideLayout102.xml"/><Relationship Id="rId33" Type="http://schemas.openxmlformats.org/officeDocument/2006/relationships/tags" Target="../tags/tag141.xml"/><Relationship Id="rId38" Type="http://schemas.openxmlformats.org/officeDocument/2006/relationships/image" Target="../media/image10.png"/><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slideLayout" Target="../slideLayouts/slideLayout97.xml"/><Relationship Id="rId29" Type="http://schemas.openxmlformats.org/officeDocument/2006/relationships/vmlDrawing" Target="../drawings/vmlDrawing4.v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24" Type="http://schemas.openxmlformats.org/officeDocument/2006/relationships/slideLayout" Target="../slideLayouts/slideLayout101.xml"/><Relationship Id="rId32" Type="http://schemas.openxmlformats.org/officeDocument/2006/relationships/tags" Target="../tags/tag140.xml"/><Relationship Id="rId37" Type="http://schemas.openxmlformats.org/officeDocument/2006/relationships/image" Target="../media/image9.jpeg"/><Relationship Id="rId5" Type="http://schemas.openxmlformats.org/officeDocument/2006/relationships/slideLayout" Target="../slideLayouts/slideLayout82.xml"/><Relationship Id="rId15" Type="http://schemas.openxmlformats.org/officeDocument/2006/relationships/slideLayout" Target="../slideLayouts/slideLayout92.xml"/><Relationship Id="rId23" Type="http://schemas.openxmlformats.org/officeDocument/2006/relationships/slideLayout" Target="../slideLayouts/slideLayout100.xml"/><Relationship Id="rId28" Type="http://schemas.openxmlformats.org/officeDocument/2006/relationships/theme" Target="../theme/theme4.xml"/><Relationship Id="rId36" Type="http://schemas.openxmlformats.org/officeDocument/2006/relationships/oleObject" Target="../embeddings/oleObject4.bin"/><Relationship Id="rId10" Type="http://schemas.openxmlformats.org/officeDocument/2006/relationships/slideLayout" Target="../slideLayouts/slideLayout87.xml"/><Relationship Id="rId19" Type="http://schemas.openxmlformats.org/officeDocument/2006/relationships/slideLayout" Target="../slideLayouts/slideLayout96.xml"/><Relationship Id="rId31" Type="http://schemas.openxmlformats.org/officeDocument/2006/relationships/tags" Target="../tags/tag139.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 Id="rId22" Type="http://schemas.openxmlformats.org/officeDocument/2006/relationships/slideLayout" Target="../slideLayouts/slideLayout99.xml"/><Relationship Id="rId27" Type="http://schemas.openxmlformats.org/officeDocument/2006/relationships/slideLayout" Target="../slideLayouts/slideLayout104.xml"/><Relationship Id="rId30" Type="http://schemas.openxmlformats.org/officeDocument/2006/relationships/tags" Target="../tags/tag138.xml"/><Relationship Id="rId35" Type="http://schemas.openxmlformats.org/officeDocument/2006/relationships/tags" Target="../tags/tag1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tags" Target="../tags/tag190.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tags" Target="../tags/tag189.xml"/><Relationship Id="rId38" Type="http://schemas.openxmlformats.org/officeDocument/2006/relationships/image" Target="../media/image4.png"/><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tags" Target="../tags/tag185.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tags" Target="../tags/tag188.xml"/><Relationship Id="rId37" Type="http://schemas.openxmlformats.org/officeDocument/2006/relationships/image" Target="../media/image16.png"/><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vmlDrawing" Target="../drawings/vmlDrawing5.vml"/><Relationship Id="rId36" Type="http://schemas.openxmlformats.org/officeDocument/2006/relationships/image" Target="../media/image9.jpeg"/><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tags" Target="../tags/tag187.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theme" Target="../theme/theme5.xml"/><Relationship Id="rId30" Type="http://schemas.openxmlformats.org/officeDocument/2006/relationships/tags" Target="../tags/tag186.xml"/><Relationship Id="rId35" Type="http://schemas.openxmlformats.org/officeDocument/2006/relationships/oleObject" Target="../embeddings/oleObject5.bin"/></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26" Type="http://schemas.openxmlformats.org/officeDocument/2006/relationships/theme" Target="../theme/theme6.xml"/><Relationship Id="rId3" Type="http://schemas.openxmlformats.org/officeDocument/2006/relationships/slideLayout" Target="../slideLayouts/slideLayout133.xml"/><Relationship Id="rId21" Type="http://schemas.openxmlformats.org/officeDocument/2006/relationships/slideLayout" Target="../slideLayouts/slideLayout151.xml"/><Relationship Id="rId34" Type="http://schemas.openxmlformats.org/officeDocument/2006/relationships/image" Target="../media/image4.pn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5" Type="http://schemas.openxmlformats.org/officeDocument/2006/relationships/slideLayout" Target="../slideLayouts/slideLayout155.xml"/><Relationship Id="rId33" Type="http://schemas.openxmlformats.org/officeDocument/2006/relationships/image" Target="../media/image3.png"/><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slideLayout" Target="../slideLayouts/slideLayout150.xml"/><Relationship Id="rId29" Type="http://schemas.openxmlformats.org/officeDocument/2006/relationships/tags" Target="../tags/tag233.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24" Type="http://schemas.openxmlformats.org/officeDocument/2006/relationships/slideLayout" Target="../slideLayouts/slideLayout154.xml"/><Relationship Id="rId32" Type="http://schemas.openxmlformats.org/officeDocument/2006/relationships/image" Target="../media/image2.png"/><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slideLayout" Target="../slideLayouts/slideLayout153.xml"/><Relationship Id="rId28" Type="http://schemas.openxmlformats.org/officeDocument/2006/relationships/tags" Target="../tags/tag232.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31" Type="http://schemas.openxmlformats.org/officeDocument/2006/relationships/oleObject" Target="../embeddings/oleObject6.bin"/><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slideLayout" Target="../slideLayouts/slideLayout152.xml"/><Relationship Id="rId27" Type="http://schemas.openxmlformats.org/officeDocument/2006/relationships/vmlDrawing" Target="../drawings/vmlDrawing6.vml"/><Relationship Id="rId30" Type="http://schemas.openxmlformats.org/officeDocument/2006/relationships/tags" Target="../tags/tag23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63.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18" Type="http://schemas.openxmlformats.org/officeDocument/2006/relationships/slideLayout" Target="../slideLayouts/slideLayout184.xml"/><Relationship Id="rId26" Type="http://schemas.openxmlformats.org/officeDocument/2006/relationships/vmlDrawing" Target="../drawings/vmlDrawing7.vml"/><Relationship Id="rId3" Type="http://schemas.openxmlformats.org/officeDocument/2006/relationships/slideLayout" Target="../slideLayouts/slideLayout169.xml"/><Relationship Id="rId21" Type="http://schemas.openxmlformats.org/officeDocument/2006/relationships/slideLayout" Target="../slideLayouts/slideLayout187.xml"/><Relationship Id="rId34" Type="http://schemas.openxmlformats.org/officeDocument/2006/relationships/image" Target="../media/image9.jpeg"/><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slideLayout" Target="../slideLayouts/slideLayout183.xml"/><Relationship Id="rId25" Type="http://schemas.openxmlformats.org/officeDocument/2006/relationships/theme" Target="../theme/theme8.xml"/><Relationship Id="rId33" Type="http://schemas.openxmlformats.org/officeDocument/2006/relationships/oleObject" Target="../embeddings/oleObject7.bin"/><Relationship Id="rId2" Type="http://schemas.openxmlformats.org/officeDocument/2006/relationships/slideLayout" Target="../slideLayouts/slideLayout168.xml"/><Relationship Id="rId16" Type="http://schemas.openxmlformats.org/officeDocument/2006/relationships/slideLayout" Target="../slideLayouts/slideLayout182.xml"/><Relationship Id="rId20" Type="http://schemas.openxmlformats.org/officeDocument/2006/relationships/slideLayout" Target="../slideLayouts/slideLayout186.xml"/><Relationship Id="rId29" Type="http://schemas.openxmlformats.org/officeDocument/2006/relationships/tags" Target="../tags/tag277.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24" Type="http://schemas.openxmlformats.org/officeDocument/2006/relationships/slideLayout" Target="../slideLayouts/slideLayout190.xml"/><Relationship Id="rId32" Type="http://schemas.openxmlformats.org/officeDocument/2006/relationships/tags" Target="../tags/tag280.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23" Type="http://schemas.openxmlformats.org/officeDocument/2006/relationships/slideLayout" Target="../slideLayouts/slideLayout189.xml"/><Relationship Id="rId28" Type="http://schemas.openxmlformats.org/officeDocument/2006/relationships/tags" Target="../tags/tag276.xml"/><Relationship Id="rId36" Type="http://schemas.openxmlformats.org/officeDocument/2006/relationships/image" Target="../media/image4.png"/><Relationship Id="rId10" Type="http://schemas.openxmlformats.org/officeDocument/2006/relationships/slideLayout" Target="../slideLayouts/slideLayout176.xml"/><Relationship Id="rId19" Type="http://schemas.openxmlformats.org/officeDocument/2006/relationships/slideLayout" Target="../slideLayouts/slideLayout185.xml"/><Relationship Id="rId31" Type="http://schemas.openxmlformats.org/officeDocument/2006/relationships/tags" Target="../tags/tag279.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 Id="rId22" Type="http://schemas.openxmlformats.org/officeDocument/2006/relationships/slideLayout" Target="../slideLayouts/slideLayout188.xml"/><Relationship Id="rId27" Type="http://schemas.openxmlformats.org/officeDocument/2006/relationships/tags" Target="../tags/tag275.xml"/><Relationship Id="rId30" Type="http://schemas.openxmlformats.org/officeDocument/2006/relationships/tags" Target="../tags/tag278.xml"/><Relationship Id="rId35" Type="http://schemas.openxmlformats.org/officeDocument/2006/relationships/image" Target="../media/image1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vmlDrawing" Target="../drawings/vmlDrawing8.v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34" Type="http://schemas.openxmlformats.org/officeDocument/2006/relationships/image" Target="../media/image9.jpeg"/><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theme" Target="../theme/theme9.xml"/><Relationship Id="rId33" Type="http://schemas.openxmlformats.org/officeDocument/2006/relationships/oleObject" Target="../embeddings/oleObject8.bin"/><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tags" Target="../tags/tag324.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tags" Target="../tags/tag327.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tags" Target="../tags/tag323.xml"/><Relationship Id="rId36" Type="http://schemas.openxmlformats.org/officeDocument/2006/relationships/image" Target="../media/image4.png"/><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tags" Target="../tags/tag326.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tags" Target="../tags/tag322.xml"/><Relationship Id="rId30" Type="http://schemas.openxmlformats.org/officeDocument/2006/relationships/tags" Target="../tags/tag325.xml"/><Relationship Id="rId35"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1026" name="think-cell Slide" r:id="rId30" imgW="360" imgH="360" progId="">
              <p:embed/>
            </p:oleObj>
          </a:graphicData>
        </a:graphic>
      </p:graphicFrame>
      <p:sp>
        <p:nvSpPr>
          <p:cNvPr id="2" name="Title Placeholder 1"/>
          <p:cNvSpPr>
            <a:spLocks noGrp="1"/>
          </p:cNvSpPr>
          <p:nvPr>
            <p:ph type="title"/>
            <p:custDataLst>
              <p:tags r:id="rId27"/>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8"/>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29"/>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1"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 xmlns:a16="http://schemas.microsoft.com/office/drawing/2014/main" id="{F3003D39-787E-4DD7-BD33-D06DC937071E}"/>
              </a:ext>
            </a:extLst>
          </p:cNvPr>
          <p:cNvPicPr>
            <a:picLocks noChangeAspect="1"/>
          </p:cNvPicPr>
          <p:nvPr userDrawn="1"/>
        </p:nvPicPr>
        <p:blipFill>
          <a:blip r:embed="rId32"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396024352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840016264"/>
              </p:ext>
            </p:extLst>
          </p:nvPr>
        </p:nvGraphicFramePr>
        <p:xfrm>
          <a:off x="0" y="0"/>
          <a:ext cx="211667" cy="158750"/>
        </p:xfrm>
        <a:graphic>
          <a:graphicData uri="http://schemas.openxmlformats.org/presentationml/2006/ole">
            <p:oleObj spid="_x0000_s2050" name="think-cell Slide" r:id="rId36" imgW="360" imgH="360" progId="">
              <p:embed/>
            </p:oleObj>
          </a:graphicData>
        </a:graphic>
      </p:graphicFrame>
      <p:pic>
        <p:nvPicPr>
          <p:cNvPr id="9" name="Picture 8"/>
          <p:cNvPicPr>
            <a:picLocks noChangeAspect="1"/>
          </p:cNvPicPr>
          <p:nvPr>
            <p:custDataLst>
              <p:tags r:id="rId30"/>
            </p:custDataLst>
          </p:nvPr>
        </p:nvPicPr>
        <p:blipFill rotWithShape="1">
          <a:blip r:embed="rId37"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31"/>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2"/>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3"/>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4"/>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5"/>
            </p:custDataLst>
          </p:nvPr>
        </p:nvSpPr>
        <p:spPr>
          <a:xfrm>
            <a:off x="2747964" y="6468150"/>
            <a:ext cx="2592288"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5" descr="C:\Users\Conny\Desktop\WCG\WCG - Logo\PNG\Logos blue\Community Safety\WCG - Logo - Community Safety - Blue.png"/>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0926550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9"/>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677775642"/>
              </p:ext>
            </p:extLst>
          </p:nvPr>
        </p:nvGraphicFramePr>
        <p:xfrm>
          <a:off x="0" y="0"/>
          <a:ext cx="211667" cy="158750"/>
        </p:xfrm>
        <a:graphic>
          <a:graphicData uri="http://schemas.openxmlformats.org/presentationml/2006/ole">
            <p:oleObj spid="_x0000_s3074" name="think-cell Slide" r:id="rId35" imgW="360" imgH="36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30"/>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3"/>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4"/>
            </p:custDataLst>
          </p:nvPr>
        </p:nvSpPr>
        <p:spPr>
          <a:xfrm>
            <a:off x="2747964" y="6468150"/>
            <a:ext cx="2592288"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5" descr="C:\Users\Conny\Desktop\WCG\WCG - Logo\PNG\Logos blue\Community Safety\WCG - Logo - Community Safety - Blue.png"/>
          <p:cNvPicPr>
            <a:picLocks noChangeAspect="1" noChangeArrowheads="1"/>
          </p:cNvPicPr>
          <p:nvPr/>
        </p:nvPicPr>
        <p:blipFill>
          <a:blip r:embed="rId37"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82067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732" r:id="rId18"/>
    <p:sldLayoutId id="2147483733" r:id="rId19"/>
    <p:sldLayoutId id="2147483734" r:id="rId20"/>
    <p:sldLayoutId id="2147483735" r:id="rId21"/>
    <p:sldLayoutId id="2147483736" r:id="rId22"/>
    <p:sldLayoutId id="2147483737" r:id="rId23"/>
    <p:sldLayoutId id="2147483738" r:id="rId24"/>
    <p:sldLayoutId id="2147483739" r:id="rId25"/>
    <p:sldLayoutId id="2147483741"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601224987"/>
              </p:ext>
            </p:extLst>
          </p:nvPr>
        </p:nvGraphicFramePr>
        <p:xfrm>
          <a:off x="0" y="0"/>
          <a:ext cx="211667" cy="158750"/>
        </p:xfrm>
        <a:graphic>
          <a:graphicData uri="http://schemas.openxmlformats.org/presentationml/2006/ole">
            <p:oleObj spid="_x0000_s4098" name="think-cell Slide" r:id="rId36" imgW="360" imgH="360" progId="">
              <p:embed/>
            </p:oleObj>
          </a:graphicData>
        </a:graphic>
      </p:graphicFrame>
      <p:pic>
        <p:nvPicPr>
          <p:cNvPr id="9" name="Picture 8"/>
          <p:cNvPicPr>
            <a:picLocks noChangeAspect="1"/>
          </p:cNvPicPr>
          <p:nvPr>
            <p:custDataLst>
              <p:tags r:id="rId30"/>
            </p:custDataLst>
          </p:nvPr>
        </p:nvPicPr>
        <p:blipFill rotWithShape="1">
          <a:blip r:embed="rId37" cstate="print">
            <a:extLst>
              <a:ext uri="{28A0092B-C50C-407E-A947-70E740481C1C}">
                <a14:useLocalDpi xmlns:a14="http://schemas.microsoft.com/office/drawing/2010/main" xmlns="" val="0"/>
              </a:ext>
            </a:extLst>
          </a:blip>
          <a:srcRect/>
          <a:stretch/>
        </p:blipFill>
        <p:spPr>
          <a:xfrm>
            <a:off x="0" y="740233"/>
            <a:ext cx="12192000" cy="377371"/>
          </a:xfrm>
          <a:prstGeom prst="rect">
            <a:avLst/>
          </a:prstGeom>
        </p:spPr>
      </p:pic>
      <p:sp>
        <p:nvSpPr>
          <p:cNvPr id="2" name="Title Placeholder 1"/>
          <p:cNvSpPr>
            <a:spLocks noGrp="1"/>
          </p:cNvSpPr>
          <p:nvPr>
            <p:ph type="title"/>
            <p:custDataLst>
              <p:tags r:id="rId31"/>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2"/>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3"/>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4"/>
            </p:custDataLst>
          </p:nvPr>
        </p:nvSpPr>
        <p:spPr>
          <a:xfrm>
            <a:off x="5390774" y="6468150"/>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solidFill>
                <a:srgbClr val="998F86"/>
              </a:solidFill>
            </a:endParaRPr>
          </a:p>
        </p:txBody>
      </p:sp>
      <p:sp>
        <p:nvSpPr>
          <p:cNvPr id="7" name="Rectangle 6"/>
          <p:cNvSpPr>
            <a:spLocks/>
          </p:cNvSpPr>
          <p:nvPr>
            <p:custDataLst>
              <p:tags r:id="rId35"/>
            </p:custDataLst>
          </p:nvPr>
        </p:nvSpPr>
        <p:spPr>
          <a:xfrm>
            <a:off x="2747964" y="6468150"/>
            <a:ext cx="2592288"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1" name="Picture 115" descr="C:\Users\Conny\Desktop\WCG\WCG - Logo\PNG\Logos blue\Community Safety\WCG - Logo - Community Safety - Blue.png"/>
          <p:cNvPicPr>
            <a:picLocks noChangeAspect="1" noChangeArrowheads="1"/>
          </p:cNvPicPr>
          <p:nvPr/>
        </p:nvPicPr>
        <p:blipFill>
          <a:blip r:embed="rId38" cstate="print">
            <a:extLst>
              <a:ext uri="{28A0092B-C50C-407E-A947-70E740481C1C}">
                <a14:useLocalDpi xmlns:a14="http://schemas.microsoft.com/office/drawing/2010/main" xmlns="" val="0"/>
              </a:ext>
            </a:extLst>
          </a:blip>
          <a:srcRect/>
          <a:stretch>
            <a:fillRect/>
          </a:stretch>
        </p:blipFill>
        <p:spPr bwMode="auto">
          <a:xfrm>
            <a:off x="365132" y="6149079"/>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817592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 id="2147483764" r:id="rId22"/>
    <p:sldLayoutId id="2147483765" r:id="rId23"/>
    <p:sldLayoutId id="2147483766" r:id="rId24"/>
    <p:sldLayoutId id="2147483767" r:id="rId25"/>
    <p:sldLayoutId id="2147483768" r:id="rId26"/>
    <p:sldLayoutId id="2147483769" r:id="rId27"/>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9"/>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508196015"/>
              </p:ext>
            </p:extLst>
          </p:nvPr>
        </p:nvGraphicFramePr>
        <p:xfrm>
          <a:off x="2" y="17"/>
          <a:ext cx="211668" cy="158751"/>
        </p:xfrm>
        <a:graphic>
          <a:graphicData uri="http://schemas.openxmlformats.org/presentationml/2006/ole">
            <p:oleObj spid="_x0000_s5122" name="think-cell Slide" r:id="rId35" imgW="360" imgH="360" progId="">
              <p:embed/>
            </p:oleObj>
          </a:graphicData>
        </a:graphic>
      </p:graphicFrame>
      <p:pic>
        <p:nvPicPr>
          <p:cNvPr id="9" name="Picture 8"/>
          <p:cNvPicPr>
            <a:picLocks noChangeAspect="1"/>
          </p:cNvPicPr>
          <p:nvPr>
            <p:custDataLst>
              <p:tags r:id="rId29"/>
            </p:custDataLst>
          </p:nvPr>
        </p:nvPicPr>
        <p:blipFill rotWithShape="1">
          <a:blip r:embed="rId36" cstate="print">
            <a:extLst>
              <a:ext uri="{28A0092B-C50C-407E-A947-70E740481C1C}">
                <a14:useLocalDpi xmlns:a14="http://schemas.microsoft.com/office/drawing/2010/main" xmlns="" val="0"/>
              </a:ext>
            </a:extLst>
          </a:blip>
          <a:srcRect/>
          <a:stretch/>
        </p:blipFill>
        <p:spPr>
          <a:xfrm>
            <a:off x="0" y="740235"/>
            <a:ext cx="12192000" cy="377371"/>
          </a:xfrm>
          <a:prstGeom prst="rect">
            <a:avLst/>
          </a:prstGeom>
        </p:spPr>
      </p:pic>
      <p:sp>
        <p:nvSpPr>
          <p:cNvPr id="2" name="Title Placeholder 1"/>
          <p:cNvSpPr>
            <a:spLocks noGrp="1"/>
          </p:cNvSpPr>
          <p:nvPr>
            <p:ph type="title"/>
            <p:custDataLst>
              <p:tags r:id="rId30"/>
            </p:custDataLst>
          </p:nvPr>
        </p:nvSpPr>
        <p:spPr>
          <a:xfrm>
            <a:off x="393733"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1"/>
            </p:custDataLst>
          </p:nvPr>
        </p:nvSpPr>
        <p:spPr>
          <a:xfrm>
            <a:off x="393733" y="1196754"/>
            <a:ext cx="11462940" cy="4883467"/>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2"/>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3"/>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4"/>
            </p:custDataLst>
          </p:nvPr>
        </p:nvSpPr>
        <p:spPr>
          <a:xfrm>
            <a:off x="2747964" y="6468151"/>
            <a:ext cx="2592288"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7" cstate="print">
            <a:extLst>
              <a:ext uri="{28A0092B-C50C-407E-A947-70E740481C1C}">
                <a14:useLocalDpi xmlns:a14="http://schemas.microsoft.com/office/drawing/2010/main" xmlns="" val="0"/>
              </a:ext>
            </a:extLst>
          </a:blip>
          <a:srcRect/>
          <a:stretch>
            <a:fillRect/>
          </a:stretch>
        </p:blipFill>
        <p:spPr bwMode="auto">
          <a:xfrm>
            <a:off x="365132" y="6149096"/>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863649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 id="2147483792" r:id="rId22"/>
    <p:sldLayoutId id="2147483793" r:id="rId23"/>
    <p:sldLayoutId id="2147483794" r:id="rId24"/>
    <p:sldLayoutId id="2147483795" r:id="rId25"/>
    <p:sldLayoutId id="2147483796" r:id="rId26"/>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8"/>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nvGraphicFramePr>
        <p:xfrm>
          <a:off x="0" y="0"/>
          <a:ext cx="211667" cy="158750"/>
        </p:xfrm>
        <a:graphic>
          <a:graphicData uri="http://schemas.openxmlformats.org/presentationml/2006/ole">
            <p:oleObj spid="_x0000_s6146" name="think-cell Slide" r:id="rId31" imgW="360" imgH="360" progId="">
              <p:embed/>
            </p:oleObj>
          </a:graphicData>
        </a:graphic>
      </p:graphicFrame>
      <p:sp>
        <p:nvSpPr>
          <p:cNvPr id="2" name="Title Placeholder 1"/>
          <p:cNvSpPr>
            <a:spLocks noGrp="1"/>
          </p:cNvSpPr>
          <p:nvPr>
            <p:ph type="title"/>
            <p:custDataLst>
              <p:tags r:id="rId28"/>
            </p:custDataLst>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01" y="1196752"/>
            <a:ext cx="11462940"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0"/>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pic>
        <p:nvPicPr>
          <p:cNvPr id="11" name="Picture 115"/>
          <p:cNvPicPr>
            <a:picLocks noChangeAspect="1" noChangeArrowheads="1"/>
          </p:cNvPicPr>
          <p:nvPr/>
        </p:nvPicPr>
        <p:blipFill>
          <a:blip r:embed="rId32" cstate="print">
            <a:extLst>
              <a:ext uri="{28A0092B-C50C-407E-A947-70E740481C1C}">
                <a14:useLocalDpi xmlns:a14="http://schemas.microsoft.com/office/drawing/2010/main" xmlns="" val="0"/>
              </a:ext>
            </a:extLst>
          </a:blip>
          <a:srcRect/>
          <a:stretch/>
        </p:blipFill>
        <p:spPr bwMode="auto">
          <a:xfrm>
            <a:off x="327797" y="6295516"/>
            <a:ext cx="1115548" cy="42717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Shape, rectangle&#10;&#10;Description automatically generated">
            <a:extLst>
              <a:ext uri="{FF2B5EF4-FFF2-40B4-BE49-F238E27FC236}">
                <a16:creationId xmlns="" xmlns:a16="http://schemas.microsoft.com/office/drawing/2014/main" id="{F3003D39-787E-4DD7-BD33-D06DC937071E}"/>
              </a:ext>
            </a:extLst>
          </p:cNvPr>
          <p:cNvPicPr>
            <a:picLocks noChangeAspect="1"/>
          </p:cNvPicPr>
          <p:nvPr userDrawn="1"/>
        </p:nvPicPr>
        <p:blipFill>
          <a:blip r:embed="rId33" cstate="print">
            <a:extLst>
              <a:ext uri="{28A0092B-C50C-407E-A947-70E740481C1C}">
                <a14:useLocalDpi xmlns:a14="http://schemas.microsoft.com/office/drawing/2010/main" xmlns="" val="0"/>
              </a:ext>
            </a:extLst>
          </a:blip>
          <a:stretch>
            <a:fillRect/>
          </a:stretch>
        </p:blipFill>
        <p:spPr>
          <a:xfrm>
            <a:off x="393700" y="931933"/>
            <a:ext cx="11798299" cy="64104"/>
          </a:xfrm>
          <a:prstGeom prst="rect">
            <a:avLst/>
          </a:prstGeom>
        </p:spPr>
      </p:pic>
    </p:spTree>
    <p:extLst>
      <p:ext uri="{BB962C8B-B14F-4D97-AF65-F5344CB8AC3E}">
        <p14:creationId xmlns:p14="http://schemas.microsoft.com/office/powerpoint/2010/main" xmlns="" val="9078367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 id="2147483816" r:id="rId18"/>
    <p:sldLayoutId id="2147483817" r:id="rId19"/>
    <p:sldLayoutId id="2147483818" r:id="rId20"/>
    <p:sldLayoutId id="2147483819" r:id="rId21"/>
    <p:sldLayoutId id="2147483820" r:id="rId22"/>
    <p:sldLayoutId id="2147483821" r:id="rId23"/>
    <p:sldLayoutId id="2147483822" r:id="rId24"/>
    <p:sldLayoutId id="2147483823" r:id="rId25"/>
  </p:sldLayoutIdLst>
  <p:hf hdr="0" dt="0"/>
  <p:txStyles>
    <p:titleStyle>
      <a:lvl1pPr algn="l" defTabSz="914400" rtl="0" eaLnBrk="1" latinLnBrk="0" hangingPunct="1">
        <a:spcBef>
          <a:spcPct val="0"/>
        </a:spcBef>
        <a:buNone/>
        <a:defRPr sz="2400" b="1" kern="1200">
          <a:solidFill>
            <a:srgbClr val="003398"/>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4"/>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6815C1F4-6EA1-4FAB-8433-CCB2697199A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878E0CF-3437-4BAF-AB28-47C2C48CF3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F76292C-6154-460B-9152-3D69486765B8}"/>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 xmlns:a16="http://schemas.microsoft.com/office/drawing/2014/main" id="{F3F14DF2-ED19-4DD2-8D3F-78A817AD853D}"/>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58E16E64-DF90-47CA-B99B-43A63D77FE6A}"/>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69570F-9428-4858-AD6D-71B5A7B35EED}" type="slidenum">
              <a:rPr lang="en-US" smtClean="0"/>
              <a:pPr/>
              <a:t>‹#›</a:t>
            </a:fld>
            <a:endParaRPr lang="en-US"/>
          </a:p>
        </p:txBody>
      </p:sp>
    </p:spTree>
    <p:extLst>
      <p:ext uri="{BB962C8B-B14F-4D97-AF65-F5344CB8AC3E}">
        <p14:creationId xmlns:p14="http://schemas.microsoft.com/office/powerpoint/2010/main" xmlns="" val="167745391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619074329"/>
              </p:ext>
            </p:extLst>
          </p:nvPr>
        </p:nvGraphicFramePr>
        <p:xfrm>
          <a:off x="2" y="17"/>
          <a:ext cx="211668" cy="158751"/>
        </p:xfrm>
        <a:graphic>
          <a:graphicData uri="http://schemas.openxmlformats.org/presentationml/2006/ole">
            <p:oleObj spid="_x0000_s7170"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5"/>
            <a:ext cx="12192000" cy="377371"/>
          </a:xfrm>
          <a:prstGeom prst="rect">
            <a:avLst/>
          </a:prstGeom>
        </p:spPr>
      </p:pic>
      <p:sp>
        <p:nvSpPr>
          <p:cNvPr id="2" name="Title Placeholder 1"/>
          <p:cNvSpPr>
            <a:spLocks noGrp="1"/>
          </p:cNvSpPr>
          <p:nvPr>
            <p:ph type="title"/>
            <p:custDataLst>
              <p:tags r:id="rId28"/>
            </p:custDataLst>
          </p:nvPr>
        </p:nvSpPr>
        <p:spPr>
          <a:xfrm>
            <a:off x="393733"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33" y="1196754"/>
            <a:ext cx="11462940" cy="4883467"/>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2"/>
            </p:custDataLst>
          </p:nvPr>
        </p:nvSpPr>
        <p:spPr>
          <a:xfrm>
            <a:off x="2747964" y="6468151"/>
            <a:ext cx="2592288"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365132" y="6149096"/>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0944755"/>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 id="2147483855" r:id="rId18"/>
    <p:sldLayoutId id="2147483856" r:id="rId19"/>
    <p:sldLayoutId id="2147483857" r:id="rId20"/>
    <p:sldLayoutId id="2147483858" r:id="rId21"/>
    <p:sldLayoutId id="2147483859" r:id="rId22"/>
    <p:sldLayoutId id="2147483860" r:id="rId23"/>
    <p:sldLayoutId id="214748386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075559352"/>
              </p:ext>
            </p:extLst>
          </p:nvPr>
        </p:nvGraphicFramePr>
        <p:xfrm>
          <a:off x="2" y="17"/>
          <a:ext cx="211668" cy="158751"/>
        </p:xfrm>
        <a:graphic>
          <a:graphicData uri="http://schemas.openxmlformats.org/presentationml/2006/ole">
            <p:oleObj spid="_x0000_s8194" name="think-cell Slide" r:id="rId33" imgW="360" imgH="36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5"/>
            <a:ext cx="12192000" cy="377371"/>
          </a:xfrm>
          <a:prstGeom prst="rect">
            <a:avLst/>
          </a:prstGeom>
        </p:spPr>
      </p:pic>
      <p:sp>
        <p:nvSpPr>
          <p:cNvPr id="2" name="Title Placeholder 1"/>
          <p:cNvSpPr>
            <a:spLocks noGrp="1"/>
          </p:cNvSpPr>
          <p:nvPr>
            <p:ph type="title"/>
            <p:custDataLst>
              <p:tags r:id="rId28"/>
            </p:custDataLst>
          </p:nvPr>
        </p:nvSpPr>
        <p:spPr>
          <a:xfrm>
            <a:off x="393733"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393733" y="1196754"/>
            <a:ext cx="11462940" cy="4883467"/>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11170773" y="6468151"/>
            <a:ext cx="685867"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5390802" y="6468151"/>
            <a:ext cx="5518097" cy="230832"/>
          </a:xfrm>
          <a:prstGeom prst="rect">
            <a:avLst/>
          </a:prstGeom>
        </p:spPr>
        <p:txBody>
          <a:bodyPr vert="horz" lIns="0" tIns="72000" rIns="72000" bIns="0" rtlCol="0" anchor="b"/>
          <a:lstStyle>
            <a:lvl1pPr algn="l">
              <a:defRPr sz="800">
                <a:solidFill>
                  <a:schemeClr val="accent3"/>
                </a:solidFill>
              </a:defRPr>
            </a:lvl1pPr>
          </a:lstStyle>
          <a:p>
            <a:endParaRPr lang="en-GB" dirty="0"/>
          </a:p>
        </p:txBody>
      </p:sp>
      <p:sp>
        <p:nvSpPr>
          <p:cNvPr id="7" name="Rectangle 6"/>
          <p:cNvSpPr>
            <a:spLocks/>
          </p:cNvSpPr>
          <p:nvPr>
            <p:custDataLst>
              <p:tags r:id="rId32"/>
            </p:custDataLst>
          </p:nvPr>
        </p:nvSpPr>
        <p:spPr>
          <a:xfrm>
            <a:off x="2747964" y="6468151"/>
            <a:ext cx="2592288"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3" name="Picture 107" descr="C:\Users\Conny\Desktop\WCG\WCG - Logo\PNG\Logos blue\WCG - Logo - General - Blue.png"/>
          <p:cNvPicPr>
            <a:picLocks noChangeAspect="1" noChangeArrowheads="1"/>
          </p:cNvPicPr>
          <p:nvPr userDrawn="1"/>
        </p:nvPicPr>
        <p:blipFill>
          <a:blip r:embed="rId35" cstate="print">
            <a:extLst>
              <a:ext uri="{28A0092B-C50C-407E-A947-70E740481C1C}">
                <a14:useLocalDpi xmlns:a14="http://schemas.microsoft.com/office/drawing/2010/main" xmlns="" val="0"/>
              </a:ext>
            </a:extLst>
          </a:blip>
          <a:srcRect/>
          <a:stretch>
            <a:fillRect/>
          </a:stretch>
        </p:blipFill>
        <p:spPr bwMode="auto">
          <a:xfrm>
            <a:off x="365132" y="6149096"/>
            <a:ext cx="1479157"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456888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 id="2147483881" r:id="rId19"/>
    <p:sldLayoutId id="2147483882" r:id="rId20"/>
    <p:sldLayoutId id="2147483883" r:id="rId21"/>
    <p:sldLayoutId id="2147483884" r:id="rId22"/>
    <p:sldLayoutId id="2147483885" r:id="rId23"/>
    <p:sldLayoutId id="214748388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34.xml"/></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6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377.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57.svg"/><Relationship Id="rId7" Type="http://schemas.openxmlformats.org/officeDocument/2006/relationships/image" Target="../media/image61.sv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59.svg"/><Relationship Id="rId4" Type="http://schemas.openxmlformats.org/officeDocument/2006/relationships/image" Target="../media/image49.png"/><Relationship Id="rId9" Type="http://schemas.openxmlformats.org/officeDocument/2006/relationships/image" Target="../media/image63.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379.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tags" Target="../tags/tag380.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381.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tags" Target="../tags/tag382.xml"/><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6.png"/><Relationship Id="rId18" Type="http://schemas.openxmlformats.org/officeDocument/2006/relationships/image" Target="../media/image34.svg"/><Relationship Id="rId3" Type="http://schemas.openxmlformats.org/officeDocument/2006/relationships/image" Target="../media/image20.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28.png"/><Relationship Id="rId2" Type="http://schemas.openxmlformats.org/officeDocument/2006/relationships/notesSlide" Target="../notesSlides/notesSlide1.xml"/><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2.xml"/><Relationship Id="rId6" Type="http://schemas.openxmlformats.org/officeDocument/2006/relationships/image" Target="../media/image23.sv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9.svg"/><Relationship Id="rId10" Type="http://schemas.openxmlformats.org/officeDocument/2006/relationships/image" Target="../media/image27.svg"/><Relationship Id="rId19"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24.png"/><Relationship Id="rId14" Type="http://schemas.openxmlformats.org/officeDocument/2006/relationships/image" Target="../media/image30.svg"/><Relationship Id="rId22" Type="http://schemas.openxmlformats.org/officeDocument/2006/relationships/image" Target="../media/image3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57.xml"/><Relationship Id="rId5" Type="http://schemas.openxmlformats.org/officeDocument/2006/relationships/image" Target="../media/image35.png"/><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xml"/><Relationship Id="rId7" Type="http://schemas.openxmlformats.org/officeDocument/2006/relationships/image" Target="../media/image39.png"/><Relationship Id="rId2" Type="http://schemas.openxmlformats.org/officeDocument/2006/relationships/slideLayout" Target="../slideLayouts/slideLayout5.xml"/><Relationship Id="rId1" Type="http://schemas.openxmlformats.org/officeDocument/2006/relationships/tags" Target="../tags/tag37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371.xml"/><Relationship Id="rId5" Type="http://schemas.openxmlformats.org/officeDocument/2006/relationships/image" Target="../media/image42.pn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7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37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a:spLocks noGrp="1"/>
          </p:cNvSpPr>
          <p:nvPr>
            <p:ph type="subTitle" idx="1"/>
          </p:nvPr>
        </p:nvSpPr>
        <p:spPr>
          <a:xfrm>
            <a:off x="623392" y="3525624"/>
            <a:ext cx="10945216" cy="1873674"/>
          </a:xfrm>
        </p:spPr>
        <p:txBody>
          <a:bodyPr>
            <a:normAutofit/>
          </a:bodyPr>
          <a:lstStyle/>
          <a:p>
            <a:r>
              <a:rPr lang="en-ZA" sz="3600" b="1" dirty="0"/>
              <a:t>Standing Committee Briefing:</a:t>
            </a:r>
          </a:p>
          <a:p>
            <a:endParaRPr lang="en-ZA" sz="3200" b="0" dirty="0"/>
          </a:p>
          <a:p>
            <a:r>
              <a:rPr lang="en-US" sz="3200" dirty="0"/>
              <a:t>Law Enforcement Advancement Plan (LEAP)</a:t>
            </a:r>
            <a:endParaRPr lang="en-ZA" sz="2800" b="0" dirty="0"/>
          </a:p>
        </p:txBody>
      </p:sp>
      <p:sp>
        <p:nvSpPr>
          <p:cNvPr id="12" name="TextBox 11"/>
          <p:cNvSpPr txBox="1"/>
          <p:nvPr/>
        </p:nvSpPr>
        <p:spPr>
          <a:xfrm>
            <a:off x="7740526" y="5788637"/>
            <a:ext cx="3828082" cy="369332"/>
          </a:xfrm>
          <a:prstGeom prst="rect">
            <a:avLst/>
          </a:prstGeom>
          <a:noFill/>
        </p:spPr>
        <p:txBody>
          <a:bodyPr wrap="square" rtlCol="0">
            <a:spAutoFit/>
          </a:bodyPr>
          <a:lstStyle/>
          <a:p>
            <a:pPr algn="r"/>
            <a:r>
              <a:rPr lang="en-ZA" dirty="0">
                <a:solidFill>
                  <a:schemeClr val="bg1"/>
                </a:solidFill>
              </a:rPr>
              <a:t>May 2022</a:t>
            </a:r>
          </a:p>
        </p:txBody>
      </p:sp>
      <p:sp>
        <p:nvSpPr>
          <p:cNvPr id="4" name="TextBox 3">
            <a:extLst>
              <a:ext uri="{FF2B5EF4-FFF2-40B4-BE49-F238E27FC236}">
                <a16:creationId xmlns="" xmlns:a16="http://schemas.microsoft.com/office/drawing/2014/main" id="{2E5602CD-A313-43E5-8AB4-3FEDB048D88F}"/>
              </a:ext>
            </a:extLst>
          </p:cNvPr>
          <p:cNvSpPr txBox="1"/>
          <p:nvPr/>
        </p:nvSpPr>
        <p:spPr>
          <a:xfrm>
            <a:off x="7047914" y="2675324"/>
            <a:ext cx="4520694" cy="400110"/>
          </a:xfrm>
          <a:prstGeom prst="rect">
            <a:avLst/>
          </a:prstGeom>
          <a:noFill/>
        </p:spPr>
        <p:txBody>
          <a:bodyPr wrap="square" rtlCol="0">
            <a:spAutoFit/>
          </a:bodyPr>
          <a:lstStyle/>
          <a:p>
            <a:pPr algn="r">
              <a:tabLst>
                <a:tab pos="1082675" algn="l"/>
              </a:tabLst>
            </a:pPr>
            <a:r>
              <a:rPr lang="en-ZA" sz="2000" dirty="0">
                <a:solidFill>
                  <a:schemeClr val="bg1"/>
                </a:solidFill>
              </a:rPr>
              <a:t>Department of Community Safety</a:t>
            </a:r>
          </a:p>
        </p:txBody>
      </p:sp>
    </p:spTree>
    <p:extLst>
      <p:ext uri="{BB962C8B-B14F-4D97-AF65-F5344CB8AC3E}">
        <p14:creationId xmlns:p14="http://schemas.microsoft.com/office/powerpoint/2010/main" xmlns="" val="1909661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86DC0-5F44-426D-8B38-4B75C9126E01}"/>
              </a:ext>
            </a:extLst>
          </p:cNvPr>
          <p:cNvSpPr>
            <a:spLocks noGrp="1"/>
          </p:cNvSpPr>
          <p:nvPr>
            <p:ph type="title"/>
          </p:nvPr>
        </p:nvSpPr>
        <p:spPr/>
        <p:txBody>
          <a:bodyPr/>
          <a:lstStyle/>
          <a:p>
            <a:r>
              <a:rPr lang="en-ZA" dirty="0"/>
              <a:t>LEAP MONITORING &amp; GOVERNANCE OVERSIGHT </a:t>
            </a:r>
            <a:endParaRPr lang="en-US" dirty="0">
              <a:highlight>
                <a:srgbClr val="FFFF00"/>
              </a:highlight>
            </a:endParaRPr>
          </a:p>
        </p:txBody>
      </p:sp>
      <p:sp>
        <p:nvSpPr>
          <p:cNvPr id="4" name="Slide Number Placeholder 3">
            <a:extLst>
              <a:ext uri="{FF2B5EF4-FFF2-40B4-BE49-F238E27FC236}">
                <a16:creationId xmlns="" xmlns:a16="http://schemas.microsoft.com/office/drawing/2014/main" id="{F693FDF7-11A6-496D-B6BE-A109CA2D98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Text Placeholder 6">
            <a:extLst>
              <a:ext uri="{FF2B5EF4-FFF2-40B4-BE49-F238E27FC236}">
                <a16:creationId xmlns="" xmlns:a16="http://schemas.microsoft.com/office/drawing/2014/main" id="{7B593DD1-3DC3-4972-B06E-EF46D49E1797}"/>
              </a:ext>
            </a:extLst>
          </p:cNvPr>
          <p:cNvSpPr>
            <a:spLocks noGrp="1"/>
          </p:cNvSpPr>
          <p:nvPr>
            <p:ph type="body" sz="quarter" idx="10"/>
          </p:nvPr>
        </p:nvSpPr>
        <p:spPr>
          <a:xfrm>
            <a:off x="377898" y="987879"/>
            <a:ext cx="11661941" cy="548027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Folded Corner 5">
            <a:extLst>
              <a:ext uri="{FF2B5EF4-FFF2-40B4-BE49-F238E27FC236}">
                <a16:creationId xmlns="" xmlns:a16="http://schemas.microsoft.com/office/drawing/2014/main" id="{9F4E99D6-8BE1-4471-9DF6-2A038F74C99C}"/>
              </a:ext>
            </a:extLst>
          </p:cNvPr>
          <p:cNvSpPr/>
          <p:nvPr/>
        </p:nvSpPr>
        <p:spPr>
          <a:xfrm>
            <a:off x="393700" y="1094887"/>
            <a:ext cx="11239499" cy="5249439"/>
          </a:xfrm>
          <a:prstGeom prst="foldedCorner">
            <a:avLst/>
          </a:prstGeom>
          <a:solidFill>
            <a:schemeClr val="accent3">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kumimoji="0" lang="en-US" sz="1600" b="1" i="0" u="none" strike="noStrike" kern="1200" cap="none" spc="0" normalizeH="0" baseline="0" noProof="0" dirty="0" err="1">
                <a:ln>
                  <a:noFill/>
                </a:ln>
                <a:solidFill>
                  <a:prstClr val="black"/>
                </a:solidFill>
                <a:effectLst/>
                <a:uLnTx/>
                <a:uFillTx/>
                <a:latin typeface="Century Gothic"/>
                <a:ea typeface="+mn-ea"/>
                <a:cs typeface="+mn-cs"/>
              </a:rPr>
              <a:t>DoCS</a:t>
            </a:r>
            <a:r>
              <a:rPr kumimoji="0" lang="en-US" sz="1600" i="0" u="none" strike="noStrike" kern="1200" cap="none" spc="0" normalizeH="0" baseline="0" noProof="0" dirty="0">
                <a:ln>
                  <a:noFill/>
                </a:ln>
                <a:solidFill>
                  <a:prstClr val="black"/>
                </a:solidFill>
                <a:effectLst/>
                <a:uLnTx/>
                <a:uFillTx/>
                <a:latin typeface="Century Gothic"/>
                <a:ea typeface="+mn-ea"/>
                <a:cs typeface="+mn-cs"/>
              </a:rPr>
              <a: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appointed a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single manager as nodal point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to ensure more streamlined, effective and efficient management of and reporting on the LEAP and improved communication between </a:t>
            </a:r>
            <a:r>
              <a:rPr kumimoji="0" lang="en-US" sz="1600" b="0" i="0" u="none" strike="noStrike" kern="1200" cap="none" spc="0" normalizeH="0" baseline="0" noProof="0" dirty="0" err="1">
                <a:ln>
                  <a:noFill/>
                </a:ln>
                <a:solidFill>
                  <a:prstClr val="black"/>
                </a:solidFill>
                <a:effectLst/>
                <a:uLnTx/>
                <a:uFillTx/>
                <a:latin typeface="Century Gothic"/>
                <a:ea typeface="+mn-ea"/>
                <a:cs typeface="+mn-cs"/>
              </a:rPr>
              <a:t>roleplayers</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 </a:t>
            </a:r>
          </a:p>
          <a:p>
            <a:pPr marL="0" marR="0" lvl="1" indent="0" algn="l" defTabSz="914400" rtl="0" eaLnBrk="1" fontAlgn="auto" latinLnBrk="0" hangingPunct="1">
              <a:lnSpc>
                <a:spcPct val="100000"/>
              </a:lnSpc>
              <a:spcBef>
                <a:spcPts val="300"/>
              </a:spcBef>
              <a:spcAft>
                <a:spcPts val="0"/>
              </a:spcAft>
              <a:buClr>
                <a:srgbClr val="002060"/>
              </a:buClr>
              <a:buSzTx/>
              <a:buFontTx/>
              <a:buNone/>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a:p>
            <a:pPr marL="180000" lvl="1" indent="-180000">
              <a:spcBef>
                <a:spcPts val="300"/>
              </a:spcBef>
              <a:buClr>
                <a:srgbClr val="002060"/>
              </a:buClr>
              <a:buBlip>
                <a:blip r:embed="rId2"/>
              </a:buBlip>
              <a:defRPr/>
            </a:pPr>
            <a:r>
              <a:rPr lang="en-US" sz="1600" dirty="0">
                <a:solidFill>
                  <a:prstClr val="black"/>
                </a:solidFill>
              </a:rPr>
              <a:t>The </a:t>
            </a:r>
            <a:r>
              <a:rPr lang="en-US" sz="1600" b="1" dirty="0" err="1">
                <a:solidFill>
                  <a:prstClr val="black"/>
                </a:solidFill>
              </a:rPr>
              <a:t>CoCT</a:t>
            </a:r>
            <a:r>
              <a:rPr lang="en-US" sz="1600" dirty="0">
                <a:solidFill>
                  <a:prstClr val="black"/>
                </a:solidFill>
              </a:rPr>
              <a: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appointed a </a:t>
            </a:r>
            <a:r>
              <a:rPr kumimoji="0" lang="en-US" sz="1600" i="0" u="none" strike="noStrike" kern="1200" cap="none" spc="0" normalizeH="0" baseline="0" noProof="0" dirty="0">
                <a:ln>
                  <a:noFill/>
                </a:ln>
                <a:solidFill>
                  <a:prstClr val="black"/>
                </a:solidFill>
                <a:effectLst/>
                <a:uLnTx/>
                <a:uFillTx/>
                <a:latin typeface="Century Gothic"/>
                <a:ea typeface="+mn-ea"/>
                <a:cs typeface="+mn-cs"/>
              </a:rPr>
              <a:t>new</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 LEAP Project Manager </a:t>
            </a:r>
            <a:r>
              <a:rPr kumimoji="0" lang="en-US" sz="1600" i="0" u="none" strike="noStrike" kern="1200" cap="none" spc="0" normalizeH="0" baseline="0" noProof="0" dirty="0">
                <a:ln>
                  <a:noFill/>
                </a:ln>
                <a:solidFill>
                  <a:prstClr val="black"/>
                </a:solidFill>
                <a:effectLst/>
                <a:uLnTx/>
                <a:uFillTx/>
                <a:latin typeface="Century Gothic"/>
                <a:ea typeface="+mn-ea"/>
                <a:cs typeface="+mn-cs"/>
              </a:rPr>
              <a:t>during 2021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to streamline </a:t>
            </a:r>
            <a:r>
              <a:rPr lang="en-US" sz="1600" b="1" dirty="0">
                <a:solidFill>
                  <a:prstClr val="black"/>
                </a:solidFill>
                <a:latin typeface="Century Gothic"/>
              </a:rPr>
              <a:t>internal and external compliances and reporting thereon</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a:t>
            </a: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a:p>
            <a:pPr marL="180000" lvl="1" indent="-180000">
              <a:spcBef>
                <a:spcPts val="300"/>
              </a:spcBef>
              <a:buClr>
                <a:srgbClr val="002060"/>
              </a:buClr>
              <a:buBlip>
                <a:blip r:embed="rId2"/>
              </a:buBlip>
              <a:defRPr/>
            </a:pPr>
            <a:r>
              <a:rPr lang="en-US" sz="1600" dirty="0">
                <a:solidFill>
                  <a:prstClr val="black"/>
                </a:solidFill>
                <a:latin typeface="Century Gothic"/>
              </a:rPr>
              <a:t>A</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revised IGR Governance Framework </a:t>
            </a:r>
            <a:r>
              <a:rPr lang="en-US" sz="1600" dirty="0">
                <a:solidFill>
                  <a:prstClr val="black"/>
                </a:solidFill>
              </a:rPr>
              <a:t>was developed and implemented that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includes multiple technical teams, progress reviews and regular engagements between parties.</a:t>
            </a: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kumimoji="0" lang="en-US" sz="1600" b="1" i="0" u="none" strike="noStrike" kern="1200" cap="none" spc="0" normalizeH="0" baseline="0" noProof="0" dirty="0">
                <a:ln>
                  <a:noFill/>
                </a:ln>
                <a:solidFill>
                  <a:prstClr val="black"/>
                </a:solidFill>
                <a:effectLst/>
                <a:uLnTx/>
                <a:uFillTx/>
                <a:latin typeface="Century Gothic"/>
                <a:ea typeface="+mn-ea"/>
                <a:cs typeface="+mn-cs"/>
              </a:rPr>
              <a:t>The LEAP Manager</a:t>
            </a:r>
            <a:r>
              <a:rPr kumimoji="0" lang="en-US" sz="1600" b="1" i="0" u="none" strike="noStrike" kern="1200" cap="none" spc="0" normalizeH="0" noProof="0" dirty="0">
                <a:ln>
                  <a:noFill/>
                </a:ln>
                <a:solidFill>
                  <a:prstClr val="black"/>
                </a:solidFill>
                <a:effectLst/>
                <a:uLnTx/>
                <a:uFillTx/>
                <a:latin typeface="Century Gothic"/>
                <a:ea typeface="+mn-ea"/>
                <a:cs typeface="+mn-cs"/>
              </a:rPr>
              <a:t> is supported by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Operational and Technical Teams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and </a:t>
            </a:r>
            <a:r>
              <a:rPr kumimoji="0" lang="en-US" sz="1600" b="1" i="0" u="none" strike="noStrike" kern="1200" cap="none" spc="0" normalizeH="0" baseline="0" noProof="0" dirty="0">
                <a:ln>
                  <a:noFill/>
                </a:ln>
                <a:solidFill>
                  <a:prstClr val="black"/>
                </a:solidFill>
                <a:effectLst/>
                <a:uLnTx/>
                <a:uFillTx/>
                <a:latin typeface="Century Gothic"/>
                <a:ea typeface="+mn-ea"/>
                <a:cs typeface="+mn-cs"/>
              </a:rPr>
              <a:t>meetings monthly are held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to ensure effective governance: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 </a:t>
            </a:r>
          </a:p>
          <a:p>
            <a:pPr marL="64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Quarterly Executive and Top Management Engagements</a:t>
            </a:r>
          </a:p>
          <a:p>
            <a:pPr marL="64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Bi-weekly/Monthly operational meetings </a:t>
            </a:r>
          </a:p>
          <a:p>
            <a:pPr marL="64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Quarterly financial expenditure reports</a:t>
            </a:r>
            <a:r>
              <a:rPr kumimoji="0" lang="en-US" sz="1600" b="0" i="0" u="none" strike="noStrike" kern="1200" cap="none" spc="0" normalizeH="0" noProof="0" dirty="0">
                <a:ln>
                  <a:noFill/>
                </a:ln>
                <a:solidFill>
                  <a:prstClr val="black"/>
                </a:solidFill>
                <a:effectLst/>
                <a:uLnTx/>
                <a:uFillTx/>
                <a:latin typeface="Century Gothic"/>
                <a:ea typeface="+mn-ea"/>
                <a:cs typeface="+mn-cs"/>
              </a:rPr>
              <a:t> with financial review meetings between </a:t>
            </a:r>
            <a:r>
              <a:rPr kumimoji="0" lang="en-US" sz="1600" b="0" i="0" u="none" strike="noStrike" kern="1200" cap="none" spc="0" normalizeH="0" noProof="0" dirty="0" err="1">
                <a:ln>
                  <a:noFill/>
                </a:ln>
                <a:solidFill>
                  <a:prstClr val="black"/>
                </a:solidFill>
                <a:effectLst/>
                <a:uLnTx/>
                <a:uFillTx/>
                <a:latin typeface="Century Gothic"/>
                <a:ea typeface="+mn-ea"/>
                <a:cs typeface="+mn-cs"/>
              </a:rPr>
              <a:t>CoCT</a:t>
            </a:r>
            <a:r>
              <a:rPr kumimoji="0" lang="en-US" sz="1600" b="0" i="0" u="none" strike="noStrike" kern="1200" cap="none" spc="0" normalizeH="0" noProof="0" dirty="0">
                <a:ln>
                  <a:noFill/>
                </a:ln>
                <a:solidFill>
                  <a:prstClr val="black"/>
                </a:solidFill>
                <a:effectLst/>
                <a:uLnTx/>
                <a:uFillTx/>
                <a:latin typeface="Century Gothic"/>
                <a:ea typeface="+mn-ea"/>
                <a:cs typeface="+mn-cs"/>
              </a:rPr>
              <a:t> Finance Department and </a:t>
            </a:r>
            <a:r>
              <a:rPr kumimoji="0" lang="en-US" sz="1600" b="0" i="0" u="none" strike="noStrike" kern="1200" cap="none" spc="0" normalizeH="0" noProof="0" dirty="0" err="1">
                <a:ln>
                  <a:noFill/>
                </a:ln>
                <a:solidFill>
                  <a:prstClr val="black"/>
                </a:solidFill>
                <a:effectLst/>
                <a:uLnTx/>
                <a:uFillTx/>
                <a:latin typeface="Century Gothic"/>
                <a:ea typeface="+mn-ea"/>
                <a:cs typeface="+mn-cs"/>
              </a:rPr>
              <a:t>DoCS</a:t>
            </a:r>
            <a:r>
              <a:rPr kumimoji="0" lang="en-US" sz="1600" b="0" i="0" u="none" strike="noStrike" kern="1200" cap="none" spc="0" normalizeH="0" noProof="0" dirty="0">
                <a:ln>
                  <a:noFill/>
                </a:ln>
                <a:solidFill>
                  <a:prstClr val="black"/>
                </a:solidFill>
                <a:effectLst/>
                <a:uLnTx/>
                <a:uFillTx/>
                <a:latin typeface="Century Gothic"/>
                <a:ea typeface="+mn-ea"/>
                <a:cs typeface="+mn-cs"/>
              </a:rPr>
              <a:t> </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progress reports review meeting including financial dashboards</a:t>
            </a:r>
          </a:p>
          <a:p>
            <a:pPr marL="64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prstClr val="black"/>
                </a:solidFill>
                <a:latin typeface="Century Gothic"/>
              </a:rPr>
              <a:t>Quarterly D</a:t>
            </a:r>
            <a:r>
              <a:rPr kumimoji="0" lang="en-US" sz="1600" b="0" i="0" u="none" strike="noStrike" kern="1200" cap="none" spc="0" normalizeH="0" baseline="0" noProof="0" dirty="0" err="1">
                <a:ln>
                  <a:noFill/>
                </a:ln>
                <a:solidFill>
                  <a:prstClr val="black"/>
                </a:solidFill>
                <a:effectLst/>
                <a:uLnTx/>
                <a:uFillTx/>
                <a:latin typeface="Century Gothic"/>
                <a:ea typeface="+mn-ea"/>
                <a:cs typeface="+mn-cs"/>
              </a:rPr>
              <a:t>ashboard</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 and Data reporting engagement</a:t>
            </a:r>
          </a:p>
          <a:p>
            <a:pPr marL="6457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entury Gothic"/>
                <a:ea typeface="+mn-ea"/>
                <a:cs typeface="+mn-cs"/>
              </a:rPr>
              <a:t>Training and recruitment reporting </a:t>
            </a:r>
            <a:r>
              <a:rPr kumimoji="0" lang="en-US" sz="1600" b="0" i="0" u="none" strike="noStrike" kern="1200" cap="none" spc="0" normalizeH="0" baseline="0" noProof="0" dirty="0" err="1">
                <a:ln>
                  <a:noFill/>
                </a:ln>
                <a:solidFill>
                  <a:prstClr val="black"/>
                </a:solidFill>
                <a:effectLst/>
                <a:uLnTx/>
                <a:uFillTx/>
                <a:latin typeface="Century Gothic"/>
                <a:ea typeface="+mn-ea"/>
                <a:cs typeface="+mn-cs"/>
              </a:rPr>
              <a:t>Enagements</a:t>
            </a:r>
            <a:r>
              <a:rPr kumimoji="0" lang="en-US" sz="1600" b="0" i="0" u="none" strike="noStrike" kern="1200" cap="none" spc="0" normalizeH="0" baseline="0" noProof="0" dirty="0">
                <a:ln>
                  <a:noFill/>
                </a:ln>
                <a:solidFill>
                  <a:prstClr val="black"/>
                </a:solidFill>
                <a:effectLst/>
                <a:uLnTx/>
                <a:uFillTx/>
                <a:latin typeface="Century Gothic"/>
                <a:ea typeface="+mn-ea"/>
                <a:cs typeface="+mn-cs"/>
              </a:rPr>
              <a:t> </a:t>
            </a:r>
          </a:p>
        </p:txBody>
      </p:sp>
    </p:spTree>
    <p:extLst>
      <p:ext uri="{BB962C8B-B14F-4D97-AF65-F5344CB8AC3E}">
        <p14:creationId xmlns:p14="http://schemas.microsoft.com/office/powerpoint/2010/main" xmlns="" val="177899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A4DCC4-C7CC-4ED5-A0F7-EAE95FF96C62}"/>
              </a:ext>
            </a:extLst>
          </p:cNvPr>
          <p:cNvSpPr>
            <a:spLocks noGrp="1"/>
          </p:cNvSpPr>
          <p:nvPr>
            <p:ph type="title"/>
          </p:nvPr>
        </p:nvSpPr>
        <p:spPr>
          <a:xfrm>
            <a:off x="393701" y="189854"/>
            <a:ext cx="11462940" cy="559256"/>
          </a:xfrm>
        </p:spPr>
        <p:txBody>
          <a:bodyPr/>
          <a:lstStyle/>
          <a:p>
            <a:r>
              <a:rPr lang="en-US" dirty="0">
                <a:solidFill>
                  <a:srgbClr val="001484"/>
                </a:solidFill>
              </a:rPr>
              <a:t>REVISED IGR GOVERNANCE FRAMEWORK </a:t>
            </a:r>
            <a:endParaRPr lang="en-ZA" dirty="0">
              <a:solidFill>
                <a:srgbClr val="001484"/>
              </a:solidFill>
            </a:endParaRPr>
          </a:p>
        </p:txBody>
      </p:sp>
      <p:sp>
        <p:nvSpPr>
          <p:cNvPr id="3" name="Slide Number Placeholder 2">
            <a:extLst>
              <a:ext uri="{FF2B5EF4-FFF2-40B4-BE49-F238E27FC236}">
                <a16:creationId xmlns="" xmlns:a16="http://schemas.microsoft.com/office/drawing/2014/main" id="{22F95174-DD44-49E7-B4C4-77777352261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pic>
        <p:nvPicPr>
          <p:cNvPr id="5" name="Picture 4">
            <a:extLst>
              <a:ext uri="{FF2B5EF4-FFF2-40B4-BE49-F238E27FC236}">
                <a16:creationId xmlns="" xmlns:a16="http://schemas.microsoft.com/office/drawing/2014/main" id="{5A96C44E-42A0-4747-8D32-BA4485CCE523}"/>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721" y="1004458"/>
            <a:ext cx="10906490" cy="5673848"/>
          </a:xfrm>
          <a:prstGeom prst="rect">
            <a:avLst/>
          </a:prstGeom>
          <a:noFill/>
          <a:ln w="28575">
            <a:solidFill>
              <a:schemeClr val="tx1"/>
            </a:solidFill>
          </a:ln>
        </p:spPr>
      </p:pic>
    </p:spTree>
    <p:extLst>
      <p:ext uri="{BB962C8B-B14F-4D97-AF65-F5344CB8AC3E}">
        <p14:creationId xmlns:p14="http://schemas.microsoft.com/office/powerpoint/2010/main" xmlns="" val="1263610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A4DCC4-C7CC-4ED5-A0F7-EAE95FF96C62}"/>
              </a:ext>
            </a:extLst>
          </p:cNvPr>
          <p:cNvSpPr>
            <a:spLocks noGrp="1"/>
          </p:cNvSpPr>
          <p:nvPr>
            <p:ph type="title"/>
          </p:nvPr>
        </p:nvSpPr>
        <p:spPr>
          <a:xfrm>
            <a:off x="393701" y="189854"/>
            <a:ext cx="11462940" cy="559256"/>
          </a:xfrm>
        </p:spPr>
        <p:txBody>
          <a:bodyPr/>
          <a:lstStyle/>
          <a:p>
            <a:r>
              <a:rPr lang="en-US" dirty="0">
                <a:solidFill>
                  <a:srgbClr val="001484"/>
                </a:solidFill>
              </a:rPr>
              <a:t>REVISED IGR GOVERNANCE FRAMEWORK (continued) </a:t>
            </a:r>
            <a:endParaRPr lang="en-ZA" dirty="0">
              <a:solidFill>
                <a:srgbClr val="001484"/>
              </a:solidFill>
            </a:endParaRPr>
          </a:p>
        </p:txBody>
      </p:sp>
      <p:sp>
        <p:nvSpPr>
          <p:cNvPr id="3" name="Slide Number Placeholder 2">
            <a:extLst>
              <a:ext uri="{FF2B5EF4-FFF2-40B4-BE49-F238E27FC236}">
                <a16:creationId xmlns="" xmlns:a16="http://schemas.microsoft.com/office/drawing/2014/main" id="{22F95174-DD44-49E7-B4C4-77777352261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pic>
        <p:nvPicPr>
          <p:cNvPr id="5" name="Picture 4">
            <a:extLst>
              <a:ext uri="{FF2B5EF4-FFF2-40B4-BE49-F238E27FC236}">
                <a16:creationId xmlns="" xmlns:a16="http://schemas.microsoft.com/office/drawing/2014/main" id="{089A5388-3060-9BD8-B54A-B588F68A29AA}"/>
              </a:ext>
            </a:extLst>
          </p:cNvPr>
          <p:cNvPicPr>
            <a:picLocks noChangeAspect="1"/>
          </p:cNvPicPr>
          <p:nvPr/>
        </p:nvPicPr>
        <p:blipFill rotWithShape="1">
          <a:blip r:embed="rId2" cstate="print"/>
          <a:srcRect l="64012" t="33586" r="14535" b="12513"/>
          <a:stretch/>
        </p:blipFill>
        <p:spPr>
          <a:xfrm>
            <a:off x="1391478" y="1009986"/>
            <a:ext cx="9654209" cy="5947404"/>
          </a:xfrm>
          <a:prstGeom prst="rect">
            <a:avLst/>
          </a:prstGeom>
        </p:spPr>
      </p:pic>
    </p:spTree>
    <p:extLst>
      <p:ext uri="{BB962C8B-B14F-4D97-AF65-F5344CB8AC3E}">
        <p14:creationId xmlns:p14="http://schemas.microsoft.com/office/powerpoint/2010/main" xmlns="" val="2779209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A4DCC4-C7CC-4ED5-A0F7-EAE95FF96C62}"/>
              </a:ext>
            </a:extLst>
          </p:cNvPr>
          <p:cNvSpPr>
            <a:spLocks noGrp="1"/>
          </p:cNvSpPr>
          <p:nvPr>
            <p:ph type="title"/>
          </p:nvPr>
        </p:nvSpPr>
        <p:spPr>
          <a:xfrm>
            <a:off x="393701" y="189854"/>
            <a:ext cx="11462940" cy="559256"/>
          </a:xfrm>
        </p:spPr>
        <p:txBody>
          <a:bodyPr/>
          <a:lstStyle/>
          <a:p>
            <a:r>
              <a:rPr lang="en-US" dirty="0">
                <a:solidFill>
                  <a:srgbClr val="001484"/>
                </a:solidFill>
              </a:rPr>
              <a:t>REVISED IGR GOVERNANCE FRAMEWORK (continued) </a:t>
            </a:r>
            <a:endParaRPr lang="en-ZA" dirty="0">
              <a:solidFill>
                <a:srgbClr val="001484"/>
              </a:solidFill>
            </a:endParaRPr>
          </a:p>
        </p:txBody>
      </p:sp>
      <p:sp>
        <p:nvSpPr>
          <p:cNvPr id="3" name="Slide Number Placeholder 2">
            <a:extLst>
              <a:ext uri="{FF2B5EF4-FFF2-40B4-BE49-F238E27FC236}">
                <a16:creationId xmlns="" xmlns:a16="http://schemas.microsoft.com/office/drawing/2014/main" id="{22F95174-DD44-49E7-B4C4-77777352261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pic>
        <p:nvPicPr>
          <p:cNvPr id="6" name="Picture 5">
            <a:extLst>
              <a:ext uri="{FF2B5EF4-FFF2-40B4-BE49-F238E27FC236}">
                <a16:creationId xmlns="" xmlns:a16="http://schemas.microsoft.com/office/drawing/2014/main" id="{E971DEDD-CA94-69EF-D3C5-E9910B92B5A2}"/>
              </a:ext>
            </a:extLst>
          </p:cNvPr>
          <p:cNvPicPr>
            <a:picLocks noChangeAspect="1"/>
          </p:cNvPicPr>
          <p:nvPr/>
        </p:nvPicPr>
        <p:blipFill rotWithShape="1">
          <a:blip r:embed="rId2" cstate="print"/>
          <a:srcRect l="63913" t="34022" r="15001" b="15085"/>
          <a:stretch/>
        </p:blipFill>
        <p:spPr>
          <a:xfrm>
            <a:off x="1523999" y="1013790"/>
            <a:ext cx="9223514" cy="5849707"/>
          </a:xfrm>
          <a:prstGeom prst="rect">
            <a:avLst/>
          </a:prstGeom>
        </p:spPr>
      </p:pic>
    </p:spTree>
    <p:extLst>
      <p:ext uri="{BB962C8B-B14F-4D97-AF65-F5344CB8AC3E}">
        <p14:creationId xmlns:p14="http://schemas.microsoft.com/office/powerpoint/2010/main" xmlns="" val="3133390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92368" y="2126567"/>
            <a:ext cx="11282289" cy="2011679"/>
          </a:xfrm>
        </p:spPr>
        <p:txBody>
          <a:bodyPr>
            <a:normAutofit/>
          </a:bodyPr>
          <a:lstStyle/>
          <a:p>
            <a:pPr algn="ctr"/>
            <a:endParaRPr lang="en-US" sz="2400" dirty="0"/>
          </a:p>
          <a:p>
            <a:pPr algn="ctr"/>
            <a:r>
              <a:rPr lang="en-US" b="1" dirty="0"/>
              <a:t>Collective funding allocated to the LEAP since inception</a:t>
            </a:r>
          </a:p>
          <a:p>
            <a:pPr algn="ctr"/>
            <a:endParaRPr lang="en-US" b="1" dirty="0"/>
          </a:p>
          <a:p>
            <a:pPr algn="ctr"/>
            <a:endParaRPr lang="en-GB" sz="2200" dirty="0"/>
          </a:p>
        </p:txBody>
      </p:sp>
    </p:spTree>
    <p:custDataLst>
      <p:tags r:id="rId1"/>
    </p:custDataLst>
    <p:extLst>
      <p:ext uri="{BB962C8B-B14F-4D97-AF65-F5344CB8AC3E}">
        <p14:creationId xmlns:p14="http://schemas.microsoft.com/office/powerpoint/2010/main" xmlns="" val="2035974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86DC0-5F44-426D-8B38-4B75C9126E01}"/>
              </a:ext>
            </a:extLst>
          </p:cNvPr>
          <p:cNvSpPr>
            <a:spLocks noGrp="1"/>
          </p:cNvSpPr>
          <p:nvPr>
            <p:ph type="title"/>
          </p:nvPr>
        </p:nvSpPr>
        <p:spPr/>
        <p:txBody>
          <a:bodyPr/>
          <a:lstStyle/>
          <a:p>
            <a:r>
              <a:rPr lang="en-US" dirty="0">
                <a:solidFill>
                  <a:srgbClr val="001484"/>
                </a:solidFill>
              </a:rPr>
              <a:t>F</a:t>
            </a:r>
            <a:r>
              <a:rPr lang="en-ZA" dirty="0">
                <a:solidFill>
                  <a:srgbClr val="001484"/>
                </a:solidFill>
              </a:rPr>
              <a:t>INANCIAL ANALYSIS – TRANSFERS</a:t>
            </a:r>
            <a:endParaRPr lang="en-US" dirty="0">
              <a:solidFill>
                <a:srgbClr val="001484"/>
              </a:solidFill>
            </a:endParaRPr>
          </a:p>
        </p:txBody>
      </p:sp>
      <p:sp>
        <p:nvSpPr>
          <p:cNvPr id="4" name="Slide Number Placeholder 3">
            <a:extLst>
              <a:ext uri="{FF2B5EF4-FFF2-40B4-BE49-F238E27FC236}">
                <a16:creationId xmlns="" xmlns:a16="http://schemas.microsoft.com/office/drawing/2014/main" id="{F693FDF7-11A6-496D-B6BE-A109CA2D98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Text Placeholder 6">
            <a:extLst>
              <a:ext uri="{FF2B5EF4-FFF2-40B4-BE49-F238E27FC236}">
                <a16:creationId xmlns="" xmlns:a16="http://schemas.microsoft.com/office/drawing/2014/main" id="{7B593DD1-3DC3-4972-B06E-EF46D49E1797}"/>
              </a:ext>
            </a:extLst>
          </p:cNvPr>
          <p:cNvSpPr>
            <a:spLocks noGrp="1"/>
          </p:cNvSpPr>
          <p:nvPr>
            <p:ph type="body" sz="quarter" idx="10"/>
          </p:nvPr>
        </p:nvSpPr>
        <p:spPr>
          <a:xfrm>
            <a:off x="393701" y="1196753"/>
            <a:ext cx="11462940" cy="548027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 xmlns:a16="http://schemas.microsoft.com/office/drawing/2014/main" id="{90CF1F2D-C477-4075-A150-ED0BE302E97E}"/>
              </a:ext>
            </a:extLst>
          </p:cNvPr>
          <p:cNvGraphicFramePr>
            <a:graphicFrameLocks noGrp="1"/>
          </p:cNvGraphicFramePr>
          <p:nvPr>
            <p:extLst>
              <p:ext uri="{D42A27DB-BD31-4B8C-83A1-F6EECF244321}">
                <p14:modId xmlns:p14="http://schemas.microsoft.com/office/powerpoint/2010/main" xmlns="" val="955862280"/>
              </p:ext>
            </p:extLst>
          </p:nvPr>
        </p:nvGraphicFramePr>
        <p:xfrm>
          <a:off x="716931" y="1807428"/>
          <a:ext cx="10816480" cy="3253717"/>
        </p:xfrm>
        <a:graphic>
          <a:graphicData uri="http://schemas.openxmlformats.org/drawingml/2006/table">
            <a:tbl>
              <a:tblPr/>
              <a:tblGrid>
                <a:gridCol w="886909">
                  <a:extLst>
                    <a:ext uri="{9D8B030D-6E8A-4147-A177-3AD203B41FA5}">
                      <a16:colId xmlns="" xmlns:a16="http://schemas.microsoft.com/office/drawing/2014/main" val="1926558189"/>
                    </a:ext>
                  </a:extLst>
                </a:gridCol>
                <a:gridCol w="2001959">
                  <a:extLst>
                    <a:ext uri="{9D8B030D-6E8A-4147-A177-3AD203B41FA5}">
                      <a16:colId xmlns="" xmlns:a16="http://schemas.microsoft.com/office/drawing/2014/main" val="3304515588"/>
                    </a:ext>
                  </a:extLst>
                </a:gridCol>
                <a:gridCol w="1983877">
                  <a:extLst>
                    <a:ext uri="{9D8B030D-6E8A-4147-A177-3AD203B41FA5}">
                      <a16:colId xmlns="" xmlns:a16="http://schemas.microsoft.com/office/drawing/2014/main" val="1900483771"/>
                    </a:ext>
                  </a:extLst>
                </a:gridCol>
                <a:gridCol w="1979929">
                  <a:extLst>
                    <a:ext uri="{9D8B030D-6E8A-4147-A177-3AD203B41FA5}">
                      <a16:colId xmlns="" xmlns:a16="http://schemas.microsoft.com/office/drawing/2014/main" val="1788384423"/>
                    </a:ext>
                  </a:extLst>
                </a:gridCol>
                <a:gridCol w="1981903">
                  <a:extLst>
                    <a:ext uri="{9D8B030D-6E8A-4147-A177-3AD203B41FA5}">
                      <a16:colId xmlns="" xmlns:a16="http://schemas.microsoft.com/office/drawing/2014/main" val="2410979448"/>
                    </a:ext>
                  </a:extLst>
                </a:gridCol>
                <a:gridCol w="1981903">
                  <a:extLst>
                    <a:ext uri="{9D8B030D-6E8A-4147-A177-3AD203B41FA5}">
                      <a16:colId xmlns="" xmlns:a16="http://schemas.microsoft.com/office/drawing/2014/main" val="1338896438"/>
                    </a:ext>
                  </a:extLst>
                </a:gridCol>
              </a:tblGrid>
              <a:tr h="515002">
                <a:tc>
                  <a:txBody>
                    <a:bodyPr/>
                    <a:lstStyle/>
                    <a:p>
                      <a:pPr algn="ctr" fontAlgn="b"/>
                      <a:r>
                        <a:rPr lang="en-US" sz="1400" b="1" i="0" u="none" strike="noStrike" dirty="0">
                          <a:solidFill>
                            <a:srgbClr val="001484"/>
                          </a:solidFill>
                          <a:effectLst/>
                          <a:latin typeface="+mj-lt"/>
                        </a:rPr>
                        <a:t>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1484"/>
                          </a:solidFill>
                          <a:effectLst/>
                          <a:latin typeface="+mj-lt"/>
                        </a:rPr>
                        <a:t>GAZETTED 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1484"/>
                          </a:solidFill>
                          <a:effectLst/>
                          <a:latin typeface="+mj-lt"/>
                        </a:rPr>
                        <a:t>AMOUNT TRANSFERRED </a:t>
                      </a:r>
                    </a:p>
                    <a:p>
                      <a:pPr algn="ctr" fontAlgn="b"/>
                      <a:r>
                        <a:rPr lang="en-US" sz="1400" b="1" i="0" u="none" strike="noStrike" dirty="0">
                          <a:solidFill>
                            <a:srgbClr val="001484"/>
                          </a:solidFill>
                          <a:effectLst/>
                          <a:latin typeface="+mj-lt"/>
                        </a:rPr>
                        <a:t>(AS PER 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1484"/>
                          </a:solidFill>
                          <a:effectLst/>
                          <a:latin typeface="+mj-lt"/>
                        </a:rPr>
                        <a:t>PERIOD OF TPA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1484"/>
                          </a:solidFill>
                          <a:effectLst/>
                          <a:latin typeface="+mj-lt"/>
                        </a:rPr>
                        <a:t>DATE TPA SIGNED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1" i="0" u="none" strike="noStrike" dirty="0">
                          <a:solidFill>
                            <a:srgbClr val="001484"/>
                          </a:solidFill>
                          <a:effectLst/>
                          <a:latin typeface="+mj-lt"/>
                        </a:rPr>
                        <a:t>DATE OF PAYMENT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663491459"/>
                  </a:ext>
                </a:extLst>
              </a:tr>
              <a:tr h="283892">
                <a:tc>
                  <a:txBody>
                    <a:bodyPr/>
                    <a:lstStyle/>
                    <a:p>
                      <a:pPr algn="ctr" fontAlgn="b"/>
                      <a:endParaRPr lang="en-US" sz="14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4670250"/>
                  </a:ext>
                </a:extLst>
              </a:tr>
              <a:tr h="425133">
                <a:tc>
                  <a:txBody>
                    <a:bodyPr/>
                    <a:lstStyle/>
                    <a:p>
                      <a:pPr algn="ctr" fontAlgn="b"/>
                      <a:r>
                        <a:rPr lang="en-US" sz="1400" b="0" i="0" u="none" strike="noStrike" dirty="0">
                          <a:solidFill>
                            <a:srgbClr val="001484"/>
                          </a:solidFill>
                          <a:effectLst/>
                          <a:latin typeface="+mj-lt"/>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400" b="0" i="0" u="none" strike="noStrike" dirty="0">
                          <a:solidFill>
                            <a:srgbClr val="001484"/>
                          </a:solidFill>
                          <a:effectLst/>
                          <a:latin typeface="+mj-lt"/>
                        </a:rPr>
                        <a:t>R130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a:solidFill>
                            <a:srgbClr val="001484"/>
                          </a:solidFill>
                          <a:effectLst/>
                          <a:latin typeface="+mn-lt"/>
                          <a:ea typeface="+mn-ea"/>
                          <a:cs typeface="+mn-cs"/>
                        </a:rPr>
                        <a:t>R130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1 February 2020 – </a:t>
                      </a:r>
                    </a:p>
                    <a:p>
                      <a:pPr algn="ctr" fontAlgn="b"/>
                      <a:r>
                        <a:rPr lang="en-US" sz="1400" b="0" i="0" u="none" strike="noStrike" dirty="0">
                          <a:solidFill>
                            <a:srgbClr val="001484"/>
                          </a:solidFill>
                          <a:effectLst/>
                          <a:latin typeface="+mj-lt"/>
                        </a:rPr>
                        <a:t>30 June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27 February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March 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2254299694"/>
                  </a:ext>
                </a:extLst>
              </a:tr>
              <a:tr h="283892">
                <a:tc>
                  <a:txBody>
                    <a:bodyPr/>
                    <a:lstStyle/>
                    <a:p>
                      <a:pPr algn="ctr" fontAlgn="b"/>
                      <a:r>
                        <a:rPr lang="en-US" sz="14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241624173"/>
                  </a:ext>
                </a:extLst>
              </a:tr>
              <a:tr h="728799">
                <a:tc>
                  <a:txBody>
                    <a:bodyPr/>
                    <a:lstStyle/>
                    <a:p>
                      <a:pPr algn="ctr" fontAlgn="b"/>
                      <a:r>
                        <a:rPr lang="en-US" sz="1400" b="0" i="0" u="none" strike="noStrike" dirty="0">
                          <a:solidFill>
                            <a:srgbClr val="001484"/>
                          </a:solidFill>
                          <a:effectLst/>
                          <a:latin typeface="+mj-lt"/>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R417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a:solidFill>
                            <a:srgbClr val="001484"/>
                          </a:solidFill>
                          <a:effectLst/>
                          <a:latin typeface="+mn-lt"/>
                          <a:ea typeface="+mn-ea"/>
                          <a:cs typeface="+mn-cs"/>
                        </a:rPr>
                        <a:t>R417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1 July 2020 – </a:t>
                      </a:r>
                    </a:p>
                    <a:p>
                      <a:pPr algn="ctr" fontAlgn="b"/>
                      <a:r>
                        <a:rPr lang="en-US" sz="1400" b="0" i="0" u="none" strike="noStrike" dirty="0">
                          <a:solidFill>
                            <a:srgbClr val="001484"/>
                          </a:solidFill>
                          <a:effectLst/>
                          <a:latin typeface="+mj-lt"/>
                        </a:rPr>
                        <a:t>31 December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18 February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1400" b="0" i="0" u="none" strike="noStrike" dirty="0">
                        <a:solidFill>
                          <a:srgbClr val="001484"/>
                        </a:solidFill>
                        <a:effectLst/>
                        <a:latin typeface="+mj-lt"/>
                      </a:endParaRPr>
                    </a:p>
                    <a:p>
                      <a:pPr marL="0" marR="0" lvl="0" indent="0" algn="ctr" defTabSz="914400" rtl="0" eaLnBrk="1" fontAlgn="b"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dirty="0">
                          <a:solidFill>
                            <a:srgbClr val="001484"/>
                          </a:solidFill>
                          <a:effectLst/>
                          <a:latin typeface="+mj-lt"/>
                        </a:rPr>
                        <a:t>March 2021</a:t>
                      </a:r>
                    </a:p>
                    <a:p>
                      <a:pPr marL="0" indent="0" algn="l" fontAlgn="b">
                        <a:buFont typeface="Arial" panose="020B0604020202020204" pitchFamily="34" charset="0"/>
                        <a:buNone/>
                      </a:pPr>
                      <a:endParaRPr lang="en-US" sz="1200" b="0"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3680584163"/>
                  </a:ext>
                </a:extLst>
              </a:tr>
              <a:tr h="283892">
                <a:tc>
                  <a:txBody>
                    <a:bodyPr/>
                    <a:lstStyle/>
                    <a:p>
                      <a:pPr algn="ctr" fontAlgn="b"/>
                      <a:r>
                        <a:rPr lang="en-US" sz="14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4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35985679"/>
                  </a:ext>
                </a:extLst>
              </a:tr>
              <a:tr h="728799">
                <a:tc>
                  <a:txBody>
                    <a:bodyPr/>
                    <a:lstStyle/>
                    <a:p>
                      <a:pPr algn="ctr" fontAlgn="b"/>
                      <a:r>
                        <a:rPr lang="en-US" sz="1400" b="0" i="0" u="none" strike="noStrike" dirty="0">
                          <a:solidFill>
                            <a:srgbClr val="001484"/>
                          </a:solidFill>
                          <a:effectLst/>
                          <a:latin typeface="+mj-lt"/>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kern="1200" dirty="0">
                          <a:solidFill>
                            <a:srgbClr val="001484"/>
                          </a:solidFill>
                          <a:effectLst/>
                          <a:latin typeface="+mn-lt"/>
                          <a:ea typeface="+mn-ea"/>
                          <a:cs typeface="+mn-cs"/>
                        </a:rPr>
                        <a:t>R165,25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R165,25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1 July 2021 – </a:t>
                      </a:r>
                    </a:p>
                    <a:p>
                      <a:pPr algn="ctr" fontAlgn="b"/>
                      <a:r>
                        <a:rPr lang="en-US" sz="1400" b="0" i="0" u="none" strike="noStrike" dirty="0">
                          <a:solidFill>
                            <a:srgbClr val="001484"/>
                          </a:solidFill>
                          <a:effectLst/>
                          <a:latin typeface="+mj-lt"/>
                        </a:rPr>
                        <a:t>30 June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400" b="0" i="0" u="none" strike="noStrike" dirty="0">
                          <a:solidFill>
                            <a:srgbClr val="001484"/>
                          </a:solidFill>
                          <a:effectLst/>
                          <a:latin typeface="+mj-lt"/>
                        </a:rPr>
                        <a:t>15 December 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285750" indent="-285750" algn="l" fontAlgn="b">
                        <a:buFont typeface="Arial" panose="020B0604020202020204" pitchFamily="34" charset="0"/>
                        <a:buChar char="•"/>
                      </a:pPr>
                      <a:r>
                        <a:rPr lang="en-US" sz="1200" b="0" i="0" u="none" strike="noStrike" dirty="0">
                          <a:solidFill>
                            <a:srgbClr val="001484"/>
                          </a:solidFill>
                          <a:effectLst/>
                          <a:latin typeface="+mj-lt"/>
                        </a:rPr>
                        <a:t>R140.25m paid in December 2021</a:t>
                      </a:r>
                    </a:p>
                    <a:p>
                      <a:pPr marL="285750" indent="-285750" algn="l" fontAlgn="b">
                        <a:buFont typeface="Arial" panose="020B0604020202020204" pitchFamily="34" charset="0"/>
                        <a:buChar char="•"/>
                      </a:pPr>
                      <a:r>
                        <a:rPr lang="en-US" sz="1200" b="0" i="0" u="none" strike="noStrike" dirty="0">
                          <a:solidFill>
                            <a:srgbClr val="001484"/>
                          </a:solidFill>
                          <a:effectLst/>
                          <a:latin typeface="+mj-lt"/>
                        </a:rPr>
                        <a:t>R25m paid in          March 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202183969"/>
                  </a:ext>
                </a:extLst>
              </a:tr>
            </a:tbl>
          </a:graphicData>
        </a:graphic>
      </p:graphicFrame>
    </p:spTree>
    <p:extLst>
      <p:ext uri="{BB962C8B-B14F-4D97-AF65-F5344CB8AC3E}">
        <p14:creationId xmlns:p14="http://schemas.microsoft.com/office/powerpoint/2010/main" xmlns="" val="89604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86DC0-5F44-426D-8B38-4B75C9126E01}"/>
              </a:ext>
            </a:extLst>
          </p:cNvPr>
          <p:cNvSpPr>
            <a:spLocks noGrp="1"/>
          </p:cNvSpPr>
          <p:nvPr>
            <p:ph type="title"/>
          </p:nvPr>
        </p:nvSpPr>
        <p:spPr/>
        <p:txBody>
          <a:bodyPr/>
          <a:lstStyle/>
          <a:p>
            <a:r>
              <a:rPr lang="en-US" dirty="0">
                <a:solidFill>
                  <a:srgbClr val="001484"/>
                </a:solidFill>
              </a:rPr>
              <a:t>F</a:t>
            </a:r>
            <a:r>
              <a:rPr lang="en-ZA" dirty="0">
                <a:solidFill>
                  <a:srgbClr val="001484"/>
                </a:solidFill>
              </a:rPr>
              <a:t>INANCIAL ANALYSIS: CO-FUNDING MODEL </a:t>
            </a:r>
            <a:endParaRPr lang="en-US" dirty="0">
              <a:solidFill>
                <a:srgbClr val="001484"/>
              </a:solidFill>
            </a:endParaRPr>
          </a:p>
        </p:txBody>
      </p:sp>
      <p:sp>
        <p:nvSpPr>
          <p:cNvPr id="4" name="Slide Number Placeholder 3">
            <a:extLst>
              <a:ext uri="{FF2B5EF4-FFF2-40B4-BE49-F238E27FC236}">
                <a16:creationId xmlns="" xmlns:a16="http://schemas.microsoft.com/office/drawing/2014/main" id="{F693FDF7-11A6-496D-B6BE-A109CA2D98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Text Placeholder 6">
            <a:extLst>
              <a:ext uri="{FF2B5EF4-FFF2-40B4-BE49-F238E27FC236}">
                <a16:creationId xmlns="" xmlns:a16="http://schemas.microsoft.com/office/drawing/2014/main" id="{7B593DD1-3DC3-4972-B06E-EF46D49E1797}"/>
              </a:ext>
            </a:extLst>
          </p:cNvPr>
          <p:cNvSpPr>
            <a:spLocks noGrp="1"/>
          </p:cNvSpPr>
          <p:nvPr>
            <p:ph type="body" sz="quarter" idx="10"/>
          </p:nvPr>
        </p:nvSpPr>
        <p:spPr>
          <a:xfrm>
            <a:off x="393701" y="1196753"/>
            <a:ext cx="11462940" cy="548027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 xmlns:a16="http://schemas.microsoft.com/office/drawing/2014/main" id="{90CF1F2D-C477-4075-A150-ED0BE302E97E}"/>
              </a:ext>
            </a:extLst>
          </p:cNvPr>
          <p:cNvGraphicFramePr>
            <a:graphicFrameLocks noGrp="1"/>
          </p:cNvGraphicFramePr>
          <p:nvPr>
            <p:extLst>
              <p:ext uri="{D42A27DB-BD31-4B8C-83A1-F6EECF244321}">
                <p14:modId xmlns:p14="http://schemas.microsoft.com/office/powerpoint/2010/main" xmlns="" val="3398670955"/>
              </p:ext>
            </p:extLst>
          </p:nvPr>
        </p:nvGraphicFramePr>
        <p:xfrm>
          <a:off x="687760" y="1784303"/>
          <a:ext cx="10816480" cy="2942125"/>
        </p:xfrm>
        <a:graphic>
          <a:graphicData uri="http://schemas.openxmlformats.org/drawingml/2006/table">
            <a:tbl>
              <a:tblPr/>
              <a:tblGrid>
                <a:gridCol w="906965">
                  <a:extLst>
                    <a:ext uri="{9D8B030D-6E8A-4147-A177-3AD203B41FA5}">
                      <a16:colId xmlns="" xmlns:a16="http://schemas.microsoft.com/office/drawing/2014/main" val="1926558189"/>
                    </a:ext>
                  </a:extLst>
                </a:gridCol>
                <a:gridCol w="1981903">
                  <a:extLst>
                    <a:ext uri="{9D8B030D-6E8A-4147-A177-3AD203B41FA5}">
                      <a16:colId xmlns="" xmlns:a16="http://schemas.microsoft.com/office/drawing/2014/main" val="3304515588"/>
                    </a:ext>
                  </a:extLst>
                </a:gridCol>
                <a:gridCol w="1981903">
                  <a:extLst>
                    <a:ext uri="{9D8B030D-6E8A-4147-A177-3AD203B41FA5}">
                      <a16:colId xmlns="" xmlns:a16="http://schemas.microsoft.com/office/drawing/2014/main" val="1900483771"/>
                    </a:ext>
                  </a:extLst>
                </a:gridCol>
                <a:gridCol w="1981903">
                  <a:extLst>
                    <a:ext uri="{9D8B030D-6E8A-4147-A177-3AD203B41FA5}">
                      <a16:colId xmlns="" xmlns:a16="http://schemas.microsoft.com/office/drawing/2014/main" val="1788384423"/>
                    </a:ext>
                  </a:extLst>
                </a:gridCol>
                <a:gridCol w="1981903">
                  <a:extLst>
                    <a:ext uri="{9D8B030D-6E8A-4147-A177-3AD203B41FA5}">
                      <a16:colId xmlns="" xmlns:a16="http://schemas.microsoft.com/office/drawing/2014/main" val="2410979448"/>
                    </a:ext>
                  </a:extLst>
                </a:gridCol>
                <a:gridCol w="1981903">
                  <a:extLst>
                    <a:ext uri="{9D8B030D-6E8A-4147-A177-3AD203B41FA5}">
                      <a16:colId xmlns="" xmlns:a16="http://schemas.microsoft.com/office/drawing/2014/main" val="1338896438"/>
                    </a:ext>
                  </a:extLst>
                </a:gridCol>
              </a:tblGrid>
              <a:tr h="581893">
                <a:tc>
                  <a:txBody>
                    <a:bodyPr/>
                    <a:lstStyle/>
                    <a:p>
                      <a:pPr algn="ctr" fontAlgn="b"/>
                      <a:r>
                        <a:rPr lang="en-US" sz="1600" b="1" i="0" u="none" strike="noStrike" dirty="0">
                          <a:solidFill>
                            <a:srgbClr val="001484"/>
                          </a:solidFill>
                          <a:effectLst/>
                          <a:latin typeface="+mj-lt"/>
                        </a:rPr>
                        <a:t>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a:solidFill>
                            <a:srgbClr val="001484"/>
                          </a:solidFill>
                          <a:effectLst/>
                          <a:latin typeface="+mj-lt"/>
                        </a:rPr>
                        <a:t>TOTAL PROJECTED COST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a:solidFill>
                            <a:srgbClr val="001484"/>
                          </a:solidFill>
                          <a:effectLst/>
                          <a:latin typeface="+mj-lt"/>
                        </a:rPr>
                        <a:t>WCG (DOCS)</a:t>
                      </a:r>
                    </a:p>
                    <a:p>
                      <a:pPr algn="ctr" fontAlgn="b"/>
                      <a:r>
                        <a:rPr lang="en-US" sz="1600" b="1" i="0" u="none" strike="noStrike" dirty="0">
                          <a:solidFill>
                            <a:srgbClr val="001484"/>
                          </a:solidFill>
                          <a:effectLst/>
                          <a:latin typeface="+mj-lt"/>
                        </a:rPr>
                        <a:t>CONTRIBUTION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a:solidFill>
                            <a:srgbClr val="001484"/>
                          </a:solidFill>
                          <a:effectLst/>
                          <a:latin typeface="+mj-lt"/>
                        </a:rPr>
                        <a:t>% OF TOTAL PROJECT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600" b="1" i="0" u="none" strike="noStrike" kern="1200" dirty="0">
                        <a:solidFill>
                          <a:srgbClr val="001484"/>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a:solidFill>
                            <a:srgbClr val="001484"/>
                          </a:solidFill>
                          <a:effectLst/>
                          <a:latin typeface="+mn-lt"/>
                          <a:ea typeface="+mn-ea"/>
                          <a:cs typeface="+mn-cs"/>
                        </a:rPr>
                        <a:t>COCT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1600" b="1" i="0" u="none" strike="noStrike" kern="1200" dirty="0">
                          <a:solidFill>
                            <a:srgbClr val="001484"/>
                          </a:solidFill>
                          <a:effectLst/>
                          <a:latin typeface="+mn-lt"/>
                          <a:ea typeface="+mn-ea"/>
                          <a:cs typeface="+mn-cs"/>
                        </a:rPr>
                        <a:t>CONTRIBUTION</a:t>
                      </a:r>
                    </a:p>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600" b="1" i="0" u="none" strike="noStrike" dirty="0">
                          <a:solidFill>
                            <a:srgbClr val="001484"/>
                          </a:solidFill>
                          <a:effectLst/>
                          <a:latin typeface="+mj-lt"/>
                        </a:rPr>
                        <a:t>% OF PROJECT COST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663491459"/>
                  </a:ext>
                </a:extLst>
              </a:tr>
              <a:tr h="320763">
                <a:tc>
                  <a:txBody>
                    <a:bodyPr/>
                    <a:lstStyle/>
                    <a:p>
                      <a:pPr algn="ctr" fontAlgn="b"/>
                      <a:endParaRPr lang="en-US" sz="16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4670250"/>
                  </a:ext>
                </a:extLst>
              </a:tr>
              <a:tr h="320763">
                <a:tc>
                  <a:txBody>
                    <a:bodyPr/>
                    <a:lstStyle/>
                    <a:p>
                      <a:pPr algn="ctr" fontAlgn="b"/>
                      <a:r>
                        <a:rPr lang="en-US" sz="1600" b="1" i="0" u="none" strike="noStrike" dirty="0">
                          <a:solidFill>
                            <a:srgbClr val="001484"/>
                          </a:solidFill>
                          <a:effectLst/>
                          <a:latin typeface="+mj-lt"/>
                        </a:rPr>
                        <a:t>2019-20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dirty="0">
                          <a:solidFill>
                            <a:srgbClr val="001484"/>
                          </a:solidFill>
                          <a:effectLst/>
                          <a:latin typeface="+mj-lt"/>
                        </a:rPr>
                        <a:t>R169,8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kern="1200" dirty="0">
                          <a:solidFill>
                            <a:srgbClr val="001484"/>
                          </a:solidFill>
                          <a:effectLst/>
                          <a:latin typeface="+mn-lt"/>
                          <a:ea typeface="+mn-ea"/>
                          <a:cs typeface="+mn-cs"/>
                        </a:rPr>
                        <a:t>R130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1" i="0" u="none" strike="noStrike">
                          <a:solidFill>
                            <a:srgbClr val="001484"/>
                          </a:solidFill>
                          <a:effectLst/>
                          <a:latin typeface="+mj-lt"/>
                        </a:rPr>
                        <a:t>77%</a:t>
                      </a:r>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dirty="0">
                          <a:solidFill>
                            <a:srgbClr val="001484"/>
                          </a:solidFill>
                          <a:effectLst/>
                          <a:latin typeface="+mj-lt"/>
                        </a:rPr>
                        <a:t>R39,8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1" i="0" u="none" strike="noStrike" dirty="0">
                          <a:solidFill>
                            <a:srgbClr val="001484"/>
                          </a:solidFill>
                          <a:effectLst/>
                          <a:latin typeface="+mj-lt"/>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2254299694"/>
                  </a:ext>
                </a:extLst>
              </a:tr>
              <a:tr h="320763">
                <a:tc>
                  <a:txBody>
                    <a:bodyPr/>
                    <a:lstStyle/>
                    <a:p>
                      <a:pPr algn="ctr" fontAlgn="b"/>
                      <a:r>
                        <a:rPr lang="en-US" sz="1600" b="1"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0"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241624173"/>
                  </a:ext>
                </a:extLst>
              </a:tr>
              <a:tr h="362950">
                <a:tc>
                  <a:txBody>
                    <a:bodyPr/>
                    <a:lstStyle/>
                    <a:p>
                      <a:pPr algn="ctr" fontAlgn="b"/>
                      <a:r>
                        <a:rPr lang="en-US" sz="1600" b="1" i="0" u="none" strike="noStrike" kern="1200" dirty="0">
                          <a:solidFill>
                            <a:srgbClr val="001484"/>
                          </a:solidFill>
                          <a:effectLst/>
                          <a:latin typeface="+mj-lt"/>
                          <a:ea typeface="+mn-ea"/>
                          <a:cs typeface="+mn-cs"/>
                        </a:rPr>
                        <a:t>2020-21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dirty="0">
                          <a:solidFill>
                            <a:srgbClr val="001484"/>
                          </a:solidFill>
                          <a:effectLst/>
                          <a:latin typeface="+mj-lt"/>
                        </a:rPr>
                        <a:t>R557,7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kern="1200" dirty="0">
                          <a:solidFill>
                            <a:srgbClr val="001484"/>
                          </a:solidFill>
                          <a:effectLst/>
                          <a:latin typeface="+mn-lt"/>
                          <a:ea typeface="+mn-ea"/>
                          <a:cs typeface="+mn-cs"/>
                        </a:rPr>
                        <a:t>R417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1" i="0" u="none" strike="noStrike">
                          <a:solidFill>
                            <a:srgbClr val="001484"/>
                          </a:solidFill>
                          <a:effectLst/>
                          <a:latin typeface="+mj-lt"/>
                        </a:rPr>
                        <a:t>75%</a:t>
                      </a:r>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484"/>
                          </a:solidFill>
                          <a:effectLst/>
                          <a:uLnTx/>
                          <a:uFillTx/>
                          <a:latin typeface="Century Gothic"/>
                          <a:ea typeface="+mn-ea"/>
                          <a:cs typeface="+mn-cs"/>
                        </a:rPr>
                        <a:t>R140,7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1484"/>
                          </a:solidFill>
                          <a:effectLst/>
                          <a:uLnTx/>
                          <a:uFillTx/>
                          <a:latin typeface="Century Gothic"/>
                          <a:ea typeface="+mn-ea"/>
                          <a:cs typeface="+mn-cs"/>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3680584163"/>
                  </a:ext>
                </a:extLst>
              </a:tr>
              <a:tr h="320763">
                <a:tc>
                  <a:txBody>
                    <a:bodyPr/>
                    <a:lstStyle/>
                    <a:p>
                      <a:pPr algn="ctr" fontAlgn="b"/>
                      <a:r>
                        <a:rPr lang="en-US" sz="1600" b="1"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600" b="0" i="0" u="none" strike="noStrike" dirty="0">
                          <a:solidFill>
                            <a:srgbClr val="001484"/>
                          </a:solidFill>
                          <a:effectLst/>
                          <a:latin typeface="+mj-lt"/>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600" b="1"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3735985679"/>
                  </a:ext>
                </a:extLst>
              </a:tr>
              <a:tr h="320763">
                <a:tc>
                  <a:txBody>
                    <a:bodyPr/>
                    <a:lstStyle/>
                    <a:p>
                      <a:pPr algn="ctr" fontAlgn="b"/>
                      <a:r>
                        <a:rPr lang="en-US" sz="1600" b="1" i="0" u="none" strike="noStrike" dirty="0">
                          <a:solidFill>
                            <a:srgbClr val="001484"/>
                          </a:solidFill>
                          <a:effectLst/>
                          <a:latin typeface="+mj-lt"/>
                        </a:rPr>
                        <a:t>2021-22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kern="1200" dirty="0">
                          <a:solidFill>
                            <a:srgbClr val="001484"/>
                          </a:solidFill>
                          <a:effectLst/>
                          <a:latin typeface="+mn-lt"/>
                          <a:ea typeface="+mn-ea"/>
                          <a:cs typeface="+mn-cs"/>
                        </a:rPr>
                        <a:t>R458,7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1" i="0" u="none" strike="noStrike" dirty="0">
                          <a:solidFill>
                            <a:srgbClr val="001484"/>
                          </a:solidFill>
                          <a:effectLst/>
                          <a:latin typeface="+mj-lt"/>
                        </a:rPr>
                        <a:t>*</a:t>
                      </a:r>
                      <a:r>
                        <a:rPr lang="en-US" sz="1600" b="0" i="0" u="none" strike="noStrike" dirty="0">
                          <a:solidFill>
                            <a:srgbClr val="001484"/>
                          </a:solidFill>
                          <a:effectLst/>
                          <a:latin typeface="+mj-lt"/>
                        </a:rPr>
                        <a:t>R350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1" i="0" u="none" strike="noStrike" dirty="0">
                          <a:solidFill>
                            <a:srgbClr val="001484"/>
                          </a:solidFill>
                          <a:effectLst/>
                          <a:latin typeface="+mj-lt"/>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0" i="0" u="none" strike="noStrike" dirty="0">
                          <a:solidFill>
                            <a:srgbClr val="001484"/>
                          </a:solidFill>
                          <a:effectLst/>
                          <a:latin typeface="+mj-lt"/>
                        </a:rPr>
                        <a:t>R108.2</a:t>
                      </a:r>
                      <a:r>
                        <a:rPr lang="en-US" sz="1600" b="1" i="0" u="none" strike="noStrike" dirty="0">
                          <a:solidFill>
                            <a:srgbClr val="001484"/>
                          </a:solidFill>
                          <a:effectLst/>
                          <a:latin typeface="+mj-lt"/>
                        </a:rPr>
                        <a:t> </a:t>
                      </a:r>
                      <a:r>
                        <a:rPr lang="en-US" sz="1600" b="0" i="0" u="none" strike="noStrike" dirty="0">
                          <a:solidFill>
                            <a:srgbClr val="001484"/>
                          </a:solidFill>
                          <a:effectLst/>
                          <a:latin typeface="+mj-lt"/>
                        </a:rPr>
                        <a:t>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600" b="1" i="0" u="none" strike="noStrike" dirty="0">
                          <a:solidFill>
                            <a:srgbClr val="001484"/>
                          </a:solidFill>
                          <a:effectLst/>
                          <a:latin typeface="+mj-lt"/>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202183969"/>
                  </a:ext>
                </a:extLst>
              </a:tr>
            </a:tbl>
          </a:graphicData>
        </a:graphic>
      </p:graphicFrame>
      <p:sp>
        <p:nvSpPr>
          <p:cNvPr id="9" name="TextBox 8">
            <a:extLst>
              <a:ext uri="{FF2B5EF4-FFF2-40B4-BE49-F238E27FC236}">
                <a16:creationId xmlns="" xmlns:a16="http://schemas.microsoft.com/office/drawing/2014/main" id="{26A7BB5A-FA39-43E6-8CBC-9E1E0B1142A8}"/>
              </a:ext>
            </a:extLst>
          </p:cNvPr>
          <p:cNvSpPr txBox="1"/>
          <p:nvPr/>
        </p:nvSpPr>
        <p:spPr>
          <a:xfrm>
            <a:off x="555811" y="4954689"/>
            <a:ext cx="887984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a:ea typeface="+mn-ea"/>
                <a:cs typeface="+mn-cs"/>
              </a:rPr>
              <a:t>*Budget reduced by R184.75m, final TPA amount R165,25m due to roll-over process </a:t>
            </a:r>
            <a:endParaRPr kumimoji="0" lang="en-ZA" sz="12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1405146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92368" y="2126567"/>
            <a:ext cx="11282289" cy="2011679"/>
          </a:xfrm>
        </p:spPr>
        <p:txBody>
          <a:bodyPr>
            <a:normAutofit/>
          </a:bodyPr>
          <a:lstStyle/>
          <a:p>
            <a:pPr algn="ctr"/>
            <a:endParaRPr lang="en-US" sz="2400" dirty="0"/>
          </a:p>
          <a:p>
            <a:pPr algn="ctr"/>
            <a:r>
              <a:rPr lang="en-US" b="1" dirty="0"/>
              <a:t>Projected number of financial years in which</a:t>
            </a:r>
          </a:p>
          <a:p>
            <a:pPr algn="ctr"/>
            <a:r>
              <a:rPr lang="en-US" b="1" dirty="0"/>
              <a:t>the funding will continue</a:t>
            </a:r>
          </a:p>
          <a:p>
            <a:endParaRPr lang="en-US" b="1" dirty="0"/>
          </a:p>
          <a:p>
            <a:pPr algn="ctr"/>
            <a:endParaRPr lang="en-GB" sz="2200" dirty="0"/>
          </a:p>
        </p:txBody>
      </p:sp>
    </p:spTree>
    <p:custDataLst>
      <p:tags r:id="rId1"/>
    </p:custDataLst>
    <p:extLst>
      <p:ext uri="{BB962C8B-B14F-4D97-AF65-F5344CB8AC3E}">
        <p14:creationId xmlns:p14="http://schemas.microsoft.com/office/powerpoint/2010/main" xmlns="" val="2248471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86DC0-5F44-426D-8B38-4B75C9126E01}"/>
              </a:ext>
            </a:extLst>
          </p:cNvPr>
          <p:cNvSpPr>
            <a:spLocks noGrp="1"/>
          </p:cNvSpPr>
          <p:nvPr>
            <p:ph type="title"/>
          </p:nvPr>
        </p:nvSpPr>
        <p:spPr/>
        <p:txBody>
          <a:bodyPr/>
          <a:lstStyle/>
          <a:p>
            <a:r>
              <a:rPr lang="en-US" dirty="0">
                <a:solidFill>
                  <a:srgbClr val="001484"/>
                </a:solidFill>
              </a:rPr>
              <a:t>F</a:t>
            </a:r>
            <a:r>
              <a:rPr lang="en-ZA" dirty="0">
                <a:solidFill>
                  <a:srgbClr val="001484"/>
                </a:solidFill>
              </a:rPr>
              <a:t>INANCIAL ANALYSIS – TRANSFERS</a:t>
            </a:r>
            <a:endParaRPr lang="en-US" dirty="0">
              <a:solidFill>
                <a:srgbClr val="001484"/>
              </a:solidFill>
            </a:endParaRPr>
          </a:p>
        </p:txBody>
      </p:sp>
      <p:sp>
        <p:nvSpPr>
          <p:cNvPr id="4" name="Slide Number Placeholder 3">
            <a:extLst>
              <a:ext uri="{FF2B5EF4-FFF2-40B4-BE49-F238E27FC236}">
                <a16:creationId xmlns="" xmlns:a16="http://schemas.microsoft.com/office/drawing/2014/main" id="{F693FDF7-11A6-496D-B6BE-A109CA2D98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Text Placeholder 6">
            <a:extLst>
              <a:ext uri="{FF2B5EF4-FFF2-40B4-BE49-F238E27FC236}">
                <a16:creationId xmlns="" xmlns:a16="http://schemas.microsoft.com/office/drawing/2014/main" id="{7B593DD1-3DC3-4972-B06E-EF46D49E1797}"/>
              </a:ext>
            </a:extLst>
          </p:cNvPr>
          <p:cNvSpPr>
            <a:spLocks noGrp="1"/>
          </p:cNvSpPr>
          <p:nvPr>
            <p:ph type="body" sz="quarter" idx="10"/>
          </p:nvPr>
        </p:nvSpPr>
        <p:spPr>
          <a:xfrm>
            <a:off x="393701" y="1196753"/>
            <a:ext cx="11462940" cy="5480271"/>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 xmlns:a16="http://schemas.microsoft.com/office/drawing/2014/main" id="{90CF1F2D-C477-4075-A150-ED0BE302E97E}"/>
              </a:ext>
            </a:extLst>
          </p:cNvPr>
          <p:cNvGraphicFramePr>
            <a:graphicFrameLocks noGrp="1"/>
          </p:cNvGraphicFramePr>
          <p:nvPr>
            <p:extLst>
              <p:ext uri="{D42A27DB-BD31-4B8C-83A1-F6EECF244321}">
                <p14:modId xmlns:p14="http://schemas.microsoft.com/office/powerpoint/2010/main" xmlns="" val="1143183292"/>
              </p:ext>
            </p:extLst>
          </p:nvPr>
        </p:nvGraphicFramePr>
        <p:xfrm>
          <a:off x="3109625" y="1875550"/>
          <a:ext cx="6031091" cy="3785697"/>
        </p:xfrm>
        <a:graphic>
          <a:graphicData uri="http://schemas.openxmlformats.org/drawingml/2006/table">
            <a:tbl>
              <a:tblPr/>
              <a:tblGrid>
                <a:gridCol w="1851601">
                  <a:extLst>
                    <a:ext uri="{9D8B030D-6E8A-4147-A177-3AD203B41FA5}">
                      <a16:colId xmlns="" xmlns:a16="http://schemas.microsoft.com/office/drawing/2014/main" val="1926558189"/>
                    </a:ext>
                  </a:extLst>
                </a:gridCol>
                <a:gridCol w="4179490">
                  <a:extLst>
                    <a:ext uri="{9D8B030D-6E8A-4147-A177-3AD203B41FA5}">
                      <a16:colId xmlns="" xmlns:a16="http://schemas.microsoft.com/office/drawing/2014/main" val="3304515588"/>
                    </a:ext>
                  </a:extLst>
                </a:gridCol>
              </a:tblGrid>
              <a:tr h="760584">
                <a:tc>
                  <a:txBody>
                    <a:bodyPr/>
                    <a:lstStyle/>
                    <a:p>
                      <a:pPr algn="ctr" fontAlgn="b"/>
                      <a:r>
                        <a:rPr lang="en-US" sz="1800" b="1" i="0" u="none" strike="noStrike" dirty="0">
                          <a:solidFill>
                            <a:srgbClr val="001484"/>
                          </a:solidFill>
                          <a:effectLst/>
                          <a:latin typeface="+mj-lt"/>
                        </a:rPr>
                        <a:t>PERIOD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r>
                        <a:rPr lang="en-US" sz="1800" b="1" i="0" u="none" strike="noStrike" dirty="0">
                          <a:solidFill>
                            <a:srgbClr val="001484"/>
                          </a:solidFill>
                          <a:effectLst/>
                          <a:latin typeface="+mj-lt"/>
                        </a:rPr>
                        <a:t>GAZETTED 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 xmlns:a16="http://schemas.microsoft.com/office/drawing/2014/main" val="3663491459"/>
                  </a:ext>
                </a:extLst>
              </a:tr>
              <a:tr h="419269">
                <a:tc>
                  <a:txBody>
                    <a:bodyPr/>
                    <a:lstStyle/>
                    <a:p>
                      <a:pPr algn="ctr" fontAlgn="b"/>
                      <a:endParaRPr lang="en-US" sz="18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dirty="0">
                        <a:solidFill>
                          <a:srgbClr val="001484"/>
                        </a:solidFill>
                        <a:effectLst/>
                        <a:latin typeface="+mj-lt"/>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194670250"/>
                  </a:ext>
                </a:extLst>
              </a:tr>
              <a:tr h="630205">
                <a:tc>
                  <a:txBody>
                    <a:bodyPr/>
                    <a:lstStyle/>
                    <a:p>
                      <a:pPr algn="ctr" fontAlgn="b"/>
                      <a:r>
                        <a:rPr lang="en-US" sz="1800" b="0" i="0" u="none" strike="noStrike" kern="1200" dirty="0">
                          <a:solidFill>
                            <a:srgbClr val="001484"/>
                          </a:solidFill>
                          <a:effectLst/>
                          <a:latin typeface="+mn-lt"/>
                          <a:ea typeface="+mn-ea"/>
                          <a:cs typeface="+mn-cs"/>
                        </a:rPr>
                        <a:t>2022-23</a:t>
                      </a:r>
                    </a:p>
                    <a:p>
                      <a:pPr marL="0" algn="ctr" defTabSz="914400" rtl="0" eaLnBrk="1" fontAlgn="b" latinLnBrk="0" hangingPunct="1"/>
                      <a:endParaRPr lang="en-US" sz="1800" b="0" i="0" u="none" strike="noStrike" kern="1200" dirty="0">
                        <a:solidFill>
                          <a:srgbClr val="001484"/>
                        </a:solidFill>
                        <a:effectLst/>
                        <a:latin typeface="+mj-lt"/>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marL="0" algn="ctr" defTabSz="914400" rtl="0" eaLnBrk="1" fontAlgn="b" latinLnBrk="0" hangingPunct="1"/>
                      <a:r>
                        <a:rPr lang="en-US" sz="1800" b="0" i="0" u="none" strike="noStrike" kern="1200" dirty="0">
                          <a:solidFill>
                            <a:srgbClr val="001484"/>
                          </a:solidFill>
                          <a:effectLst/>
                          <a:latin typeface="+mj-lt"/>
                          <a:ea typeface="+mn-ea"/>
                          <a:cs typeface="+mn-cs"/>
                        </a:rPr>
                        <a:t>R400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519873188"/>
                  </a:ext>
                </a:extLst>
              </a:tr>
              <a:tr h="419269">
                <a:tc>
                  <a:txBody>
                    <a:bodyPr/>
                    <a:lstStyle/>
                    <a:p>
                      <a:pPr algn="ctr" fontAlgn="b"/>
                      <a:endParaRPr lang="en-US" sz="1800" b="0"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800" b="0"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664452346"/>
                  </a:ext>
                </a:extLst>
              </a:tr>
              <a:tr h="552179">
                <a:tc>
                  <a:txBody>
                    <a:bodyPr/>
                    <a:lstStyle/>
                    <a:p>
                      <a:pPr algn="ctr" fontAlgn="b"/>
                      <a:r>
                        <a:rPr lang="en-US" sz="1800" b="0" i="0" u="none" strike="noStrike" dirty="0">
                          <a:solidFill>
                            <a:srgbClr val="001484"/>
                          </a:solidFill>
                          <a:effectLst/>
                          <a:latin typeface="+mj-lt"/>
                        </a:rPr>
                        <a:t>2023/24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kern="1200" dirty="0">
                          <a:solidFill>
                            <a:srgbClr val="001484"/>
                          </a:solidFill>
                          <a:effectLst/>
                          <a:latin typeface="+mn-lt"/>
                          <a:ea typeface="+mn-ea"/>
                          <a:cs typeface="+mn-cs"/>
                        </a:rPr>
                        <a:t>R350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2985185159"/>
                  </a:ext>
                </a:extLst>
              </a:tr>
              <a:tr h="419269">
                <a:tc>
                  <a:txBody>
                    <a:bodyPr/>
                    <a:lstStyle/>
                    <a:p>
                      <a:pPr algn="ctr" fontAlgn="b"/>
                      <a:endParaRPr lang="en-US" sz="1800" b="0"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1800" b="0" i="0" u="none" strike="noStrike" dirty="0">
                        <a:solidFill>
                          <a:srgbClr val="001484"/>
                        </a:solidFill>
                        <a:effectLst/>
                        <a:latin typeface="+mj-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 xmlns:a16="http://schemas.microsoft.com/office/drawing/2014/main" val="1444631211"/>
                  </a:ext>
                </a:extLst>
              </a:tr>
              <a:tr h="584922">
                <a:tc>
                  <a:txBody>
                    <a:bodyPr/>
                    <a:lstStyle/>
                    <a:p>
                      <a:pPr algn="ctr" fontAlgn="b"/>
                      <a:r>
                        <a:rPr lang="en-US" sz="1800" b="0" i="0" u="none" strike="noStrike" dirty="0">
                          <a:solidFill>
                            <a:srgbClr val="001484"/>
                          </a:solidFill>
                          <a:effectLst/>
                          <a:latin typeface="+mj-lt"/>
                        </a:rPr>
                        <a:t>2024/25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fontAlgn="b"/>
                      <a:r>
                        <a:rPr lang="en-US" sz="1800" b="0" i="0" u="none" strike="noStrike" dirty="0">
                          <a:solidFill>
                            <a:srgbClr val="001484"/>
                          </a:solidFill>
                          <a:effectLst/>
                          <a:latin typeface="+mj-lt"/>
                        </a:rPr>
                        <a:t>R350 million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 xmlns:a16="http://schemas.microsoft.com/office/drawing/2014/main" val="1725411698"/>
                  </a:ext>
                </a:extLst>
              </a:tr>
            </a:tbl>
          </a:graphicData>
        </a:graphic>
      </p:graphicFrame>
    </p:spTree>
    <p:extLst>
      <p:ext uri="{BB962C8B-B14F-4D97-AF65-F5344CB8AC3E}">
        <p14:creationId xmlns:p14="http://schemas.microsoft.com/office/powerpoint/2010/main" xmlns="" val="3218020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92368" y="2126567"/>
            <a:ext cx="11282289" cy="2544824"/>
          </a:xfrm>
        </p:spPr>
        <p:txBody>
          <a:bodyPr>
            <a:noAutofit/>
          </a:bodyPr>
          <a:lstStyle/>
          <a:p>
            <a:pPr algn="ctr"/>
            <a:r>
              <a:rPr lang="en-US" b="1" dirty="0"/>
              <a:t>Extending funding to similar programmes in rural municipalities that are enabled with its own municipal policing and/or law enforcement capability</a:t>
            </a:r>
          </a:p>
          <a:p>
            <a:pPr algn="ctr"/>
            <a:endParaRPr lang="en-GB" dirty="0"/>
          </a:p>
        </p:txBody>
      </p:sp>
    </p:spTree>
    <p:custDataLst>
      <p:tags r:id="rId1"/>
    </p:custDataLst>
    <p:extLst>
      <p:ext uri="{BB962C8B-B14F-4D97-AF65-F5344CB8AC3E}">
        <p14:creationId xmlns:p14="http://schemas.microsoft.com/office/powerpoint/2010/main" xmlns="" val="4183490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92368" y="2126567"/>
            <a:ext cx="11282289" cy="2011679"/>
          </a:xfrm>
        </p:spPr>
        <p:txBody>
          <a:bodyPr>
            <a:normAutofit/>
          </a:bodyPr>
          <a:lstStyle/>
          <a:p>
            <a:pPr algn="ctr"/>
            <a:endParaRPr lang="en-US" sz="2400" dirty="0"/>
          </a:p>
          <a:p>
            <a:pPr algn="ctr"/>
            <a:r>
              <a:rPr lang="en-US" b="1" dirty="0"/>
              <a:t>Criteria to determine funding allocation to the LEAP</a:t>
            </a:r>
          </a:p>
        </p:txBody>
      </p:sp>
    </p:spTree>
    <p:custDataLst>
      <p:tags r:id="rId1"/>
    </p:custDataLst>
    <p:extLst>
      <p:ext uri="{BB962C8B-B14F-4D97-AF65-F5344CB8AC3E}">
        <p14:creationId xmlns:p14="http://schemas.microsoft.com/office/powerpoint/2010/main" xmlns="" val="1331347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solidFill>
                  <a:srgbClr val="001484"/>
                </a:solidFill>
              </a:rPr>
              <a:t>STRENGTHENING LE RURAL DISTRICTS &amp; LOCAL  MUNICIPALITY PARTNERSHIPS </a:t>
            </a:r>
          </a:p>
        </p:txBody>
      </p:sp>
      <p:sp>
        <p:nvSpPr>
          <p:cNvPr id="7" name="Text Placeholder 6"/>
          <p:cNvSpPr>
            <a:spLocks noGrp="1"/>
          </p:cNvSpPr>
          <p:nvPr>
            <p:ph type="body" sz="quarter" idx="13"/>
          </p:nvPr>
        </p:nvSpPr>
        <p:spPr/>
        <p:txBody>
          <a:bodyPr/>
          <a:lstStyle/>
          <a:p>
            <a:r>
              <a:rPr lang="en-GB" dirty="0"/>
              <a:t> </a:t>
            </a:r>
          </a:p>
        </p:txBody>
      </p:sp>
      <p:sp>
        <p:nvSpPr>
          <p:cNvPr id="5" name="Slide Number Placeholder 4">
            <a:extLst>
              <a:ext uri="{FF2B5EF4-FFF2-40B4-BE49-F238E27FC236}">
                <a16:creationId xmlns="" xmlns:a16="http://schemas.microsoft.com/office/drawing/2014/main" id="{335ECDDE-7BC0-4434-B417-A6264B30276B}"/>
              </a:ext>
            </a:extLst>
          </p:cNvPr>
          <p:cNvSpPr>
            <a:spLocks noGrp="1"/>
          </p:cNvSpPr>
          <p:nvPr>
            <p:ph type="sldNum" sz="quarter" idx="4"/>
          </p:nvPr>
        </p:nvSpPr>
        <p:spPr/>
        <p:txBody>
          <a:bodyPr/>
          <a:lstStyle/>
          <a:p>
            <a:fld id="{8406839F-D7A4-4E5D-B93D-768AD4D1DB36}" type="slidenum">
              <a:rPr lang="en-ZA" smtClean="0">
                <a:solidFill>
                  <a:srgbClr val="003399"/>
                </a:solidFill>
              </a:rPr>
              <a:pPr/>
              <a:t>20</a:t>
            </a:fld>
            <a:endParaRPr lang="en-ZA" dirty="0">
              <a:solidFill>
                <a:srgbClr val="003399"/>
              </a:solidFill>
            </a:endParaRPr>
          </a:p>
        </p:txBody>
      </p:sp>
      <p:sp>
        <p:nvSpPr>
          <p:cNvPr id="3" name="TextBox 2">
            <a:extLst>
              <a:ext uri="{FF2B5EF4-FFF2-40B4-BE49-F238E27FC236}">
                <a16:creationId xmlns="" xmlns:a16="http://schemas.microsoft.com/office/drawing/2014/main" id="{E3FC0D20-C6E9-4BF7-8231-231A3BBCBE57}"/>
              </a:ext>
            </a:extLst>
          </p:cNvPr>
          <p:cNvSpPr txBox="1"/>
          <p:nvPr/>
        </p:nvSpPr>
        <p:spPr>
          <a:xfrm>
            <a:off x="838199" y="1485900"/>
            <a:ext cx="616557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Establishing </a:t>
            </a:r>
            <a:r>
              <a:rPr lang="en-US" b="1" dirty="0"/>
              <a:t>K9 units </a:t>
            </a:r>
            <a:r>
              <a:rPr lang="en-US" dirty="0"/>
              <a:t>in </a:t>
            </a:r>
            <a:r>
              <a:rPr lang="en-US" sz="1600" dirty="0"/>
              <a:t>Districts</a:t>
            </a:r>
            <a:r>
              <a:rPr lang="en-US" dirty="0"/>
              <a:t> in high crime rural areas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US" dirty="0"/>
              <a:t>Establishing </a:t>
            </a:r>
            <a:r>
              <a:rPr lang="en-US" b="1" dirty="0"/>
              <a:t>Reaction Teams </a:t>
            </a:r>
            <a:r>
              <a:rPr lang="en-US" dirty="0"/>
              <a:t>to provide District wide support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US" dirty="0"/>
              <a:t>Provided 352 </a:t>
            </a:r>
            <a:r>
              <a:rPr lang="en-US" b="1" dirty="0"/>
              <a:t>training opportunities for rural Law Enforcement (LE) / Peace Officer </a:t>
            </a:r>
            <a:r>
              <a:rPr lang="en-US" dirty="0"/>
              <a:t>in partnership with Metro Training College to increase LE standards and learnings from LEAP </a:t>
            </a:r>
          </a:p>
        </p:txBody>
      </p:sp>
      <p:pic>
        <p:nvPicPr>
          <p:cNvPr id="2" name="Picture 1">
            <a:extLst>
              <a:ext uri="{FF2B5EF4-FFF2-40B4-BE49-F238E27FC236}">
                <a16:creationId xmlns="" xmlns:a16="http://schemas.microsoft.com/office/drawing/2014/main" id="{6587CE54-232D-408E-A495-4531656F44B1}"/>
              </a:ext>
            </a:extLst>
          </p:cNvPr>
          <p:cNvPicPr>
            <a:picLocks noChangeAspect="1"/>
          </p:cNvPicPr>
          <p:nvPr/>
        </p:nvPicPr>
        <p:blipFill>
          <a:blip r:embed="rId4" cstate="print"/>
          <a:stretch>
            <a:fillRect/>
          </a:stretch>
        </p:blipFill>
        <p:spPr>
          <a:xfrm>
            <a:off x="8353400" y="1751038"/>
            <a:ext cx="3011756" cy="1741297"/>
          </a:xfrm>
          <a:prstGeom prst="rect">
            <a:avLst/>
          </a:prstGeom>
        </p:spPr>
      </p:pic>
      <p:pic>
        <p:nvPicPr>
          <p:cNvPr id="4" name="Picture 3">
            <a:extLst>
              <a:ext uri="{FF2B5EF4-FFF2-40B4-BE49-F238E27FC236}">
                <a16:creationId xmlns="" xmlns:a16="http://schemas.microsoft.com/office/drawing/2014/main" id="{44BAFD98-4CC8-0AB7-6483-2ED219CD5C26}"/>
              </a:ext>
            </a:extLst>
          </p:cNvPr>
          <p:cNvPicPr>
            <a:picLocks noChangeAspect="1"/>
          </p:cNvPicPr>
          <p:nvPr/>
        </p:nvPicPr>
        <p:blipFill>
          <a:blip r:embed="rId5" cstate="print"/>
          <a:stretch>
            <a:fillRect/>
          </a:stretch>
        </p:blipFill>
        <p:spPr>
          <a:xfrm>
            <a:off x="6512008" y="4493357"/>
            <a:ext cx="2560542" cy="1868776"/>
          </a:xfrm>
          <a:prstGeom prst="rect">
            <a:avLst/>
          </a:prstGeom>
        </p:spPr>
      </p:pic>
    </p:spTree>
    <p:custDataLst>
      <p:tags r:id="rId1"/>
    </p:custDataLst>
    <p:extLst>
      <p:ext uri="{BB962C8B-B14F-4D97-AF65-F5344CB8AC3E}">
        <p14:creationId xmlns:p14="http://schemas.microsoft.com/office/powerpoint/2010/main" xmlns="" val="2129796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92368" y="2126567"/>
            <a:ext cx="11282289" cy="2011679"/>
          </a:xfrm>
        </p:spPr>
        <p:txBody>
          <a:bodyPr>
            <a:normAutofit fontScale="92500" lnSpcReduction="20000"/>
          </a:bodyPr>
          <a:lstStyle/>
          <a:p>
            <a:pPr algn="ctr"/>
            <a:endParaRPr lang="en-US" sz="2400" dirty="0"/>
          </a:p>
          <a:p>
            <a:r>
              <a:rPr lang="en-US" sz="3300" b="1" dirty="0"/>
              <a:t>PROGRAMME 2&amp;3</a:t>
            </a:r>
          </a:p>
          <a:p>
            <a:pPr algn="ctr"/>
            <a:endParaRPr lang="en-US" sz="2800" b="1" dirty="0"/>
          </a:p>
          <a:p>
            <a:r>
              <a:rPr lang="en-US" b="1" dirty="0"/>
              <a:t>The scope of the Department’s role in determining the deployment of LEAP officers</a:t>
            </a:r>
          </a:p>
          <a:p>
            <a:pPr algn="ctr"/>
            <a:endParaRPr lang="en-GB" sz="2200" dirty="0"/>
          </a:p>
        </p:txBody>
      </p:sp>
    </p:spTree>
    <p:custDataLst>
      <p:tags r:id="rId1"/>
    </p:custDataLst>
    <p:extLst>
      <p:ext uri="{BB962C8B-B14F-4D97-AF65-F5344CB8AC3E}">
        <p14:creationId xmlns:p14="http://schemas.microsoft.com/office/powerpoint/2010/main" xmlns="" val="71451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 xmlns:a16="http://schemas.microsoft.com/office/drawing/2014/main" id="{A006EB4B-232B-4936-95C4-132EC035E0BA}"/>
              </a:ext>
            </a:extLst>
          </p:cNvPr>
          <p:cNvSpPr txBox="1">
            <a:spLocks/>
          </p:cNvSpPr>
          <p:nvPr/>
        </p:nvSpPr>
        <p:spPr>
          <a:xfrm>
            <a:off x="393700" y="318941"/>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1484"/>
                </a:solidFill>
                <a:effectLst/>
                <a:uLnTx/>
                <a:uFillTx/>
                <a:latin typeface="Century Gothic" pitchFamily="34" charset="0"/>
                <a:ea typeface="+mj-ea"/>
                <a:cs typeface="+mj-cs"/>
              </a:rPr>
              <a:t>SCOPE OF DEPARTMENTS ROLE IN LEAP DEPLOYMENTS</a:t>
            </a:r>
            <a:endParaRPr kumimoji="0" lang="en-ZA" sz="2400" b="1" i="0" u="none" strike="noStrike" kern="1200" cap="none" spc="0" normalizeH="0" baseline="0" noProof="0" dirty="0">
              <a:ln>
                <a:noFill/>
              </a:ln>
              <a:solidFill>
                <a:srgbClr val="001484"/>
              </a:solidFill>
              <a:effectLst/>
              <a:uLnTx/>
              <a:uFillTx/>
              <a:latin typeface="Century Gothic" pitchFamily="34" charset="0"/>
              <a:ea typeface="+mj-ea"/>
              <a:cs typeface="+mj-cs"/>
            </a:endParaRPr>
          </a:p>
        </p:txBody>
      </p:sp>
      <p:sp>
        <p:nvSpPr>
          <p:cNvPr id="17" name="Slide Number Placeholder 2">
            <a:extLst>
              <a:ext uri="{FF2B5EF4-FFF2-40B4-BE49-F238E27FC236}">
                <a16:creationId xmlns="" xmlns:a16="http://schemas.microsoft.com/office/drawing/2014/main" id="{D0D9B5F8-3A5C-4C97-A4B1-F6A28A842FD6}"/>
              </a:ext>
            </a:extLst>
          </p:cNvPr>
          <p:cNvSpPr txBox="1">
            <a:spLocks/>
          </p:cNvSpPr>
          <p:nvPr/>
        </p:nvSpPr>
        <p:spPr>
          <a:xfrm>
            <a:off x="11170773" y="6468151"/>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graphicFrame>
        <p:nvGraphicFramePr>
          <p:cNvPr id="18" name="Diagram 17">
            <a:extLst>
              <a:ext uri="{FF2B5EF4-FFF2-40B4-BE49-F238E27FC236}">
                <a16:creationId xmlns="" xmlns:a16="http://schemas.microsoft.com/office/drawing/2014/main" id="{5BD10B66-C5B9-41E0-9D09-6D927F5DD9B0}"/>
              </a:ext>
            </a:extLst>
          </p:cNvPr>
          <p:cNvGraphicFramePr/>
          <p:nvPr>
            <p:extLst>
              <p:ext uri="{D42A27DB-BD31-4B8C-83A1-F6EECF244321}">
                <p14:modId xmlns:p14="http://schemas.microsoft.com/office/powerpoint/2010/main" xmlns="" val="3931684115"/>
              </p:ext>
            </p:extLst>
          </p:nvPr>
        </p:nvGraphicFramePr>
        <p:xfrm>
          <a:off x="2011680" y="1158908"/>
          <a:ext cx="7972752" cy="50285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Footer Placeholder 3">
            <a:extLst>
              <a:ext uri="{FF2B5EF4-FFF2-40B4-BE49-F238E27FC236}">
                <a16:creationId xmlns="" xmlns:a16="http://schemas.microsoft.com/office/drawing/2014/main" id="{D095BD07-F2E8-4C5E-8B3A-DE17D90AA437}"/>
              </a:ext>
            </a:extLst>
          </p:cNvPr>
          <p:cNvSpPr txBox="1">
            <a:spLocks/>
          </p:cNvSpPr>
          <p:nvPr/>
        </p:nvSpPr>
        <p:spPr>
          <a:xfrm>
            <a:off x="5390802" y="6468151"/>
            <a:ext cx="551809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484541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F957C2-AE00-48CF-B423-DD9E1E62B4F2}"/>
              </a:ext>
            </a:extLst>
          </p:cNvPr>
          <p:cNvSpPr>
            <a:spLocks noGrp="1"/>
          </p:cNvSpPr>
          <p:nvPr>
            <p:ph type="title"/>
          </p:nvPr>
        </p:nvSpPr>
        <p:spPr>
          <a:xfrm>
            <a:off x="168676" y="262216"/>
            <a:ext cx="11854648" cy="559256"/>
          </a:xfrm>
        </p:spPr>
        <p:txBody>
          <a:bodyPr/>
          <a:lstStyle/>
          <a:p>
            <a:pPr algn="ctr"/>
            <a:r>
              <a:rPr lang="en-US" sz="2300" dirty="0">
                <a:solidFill>
                  <a:srgbClr val="001484"/>
                </a:solidFill>
              </a:rPr>
              <a:t>KEY REQUIREMENTS FOR DATA TO INFORM DEPLOYMENTS AND OPERATIONS (MPA)</a:t>
            </a:r>
          </a:p>
        </p:txBody>
      </p:sp>
      <p:sp>
        <p:nvSpPr>
          <p:cNvPr id="10" name="Oval 9">
            <a:extLst>
              <a:ext uri="{FF2B5EF4-FFF2-40B4-BE49-F238E27FC236}">
                <a16:creationId xmlns="" xmlns:a16="http://schemas.microsoft.com/office/drawing/2014/main" id="{47809778-0C96-404B-AFD3-615FEAF8829E}"/>
              </a:ext>
            </a:extLst>
          </p:cNvPr>
          <p:cNvSpPr/>
          <p:nvPr/>
        </p:nvSpPr>
        <p:spPr>
          <a:xfrm>
            <a:off x="3705971" y="2278792"/>
            <a:ext cx="411480" cy="411480"/>
          </a:xfrm>
          <a:prstGeom prst="ellipse">
            <a:avLst/>
          </a:prstGeom>
          <a:solidFill>
            <a:srgbClr val="FFFFFF"/>
          </a:solidFill>
          <a:ln w="25400" cap="flat" cmpd="sng" algn="ctr">
            <a:noFill/>
            <a:prstDash val="solid"/>
          </a:ln>
          <a:effectLst/>
        </p:spPr>
        <p:txBody>
          <a:bodyPr rtlCol="0" anchor="ctr"/>
          <a:lstStyle/>
          <a:p>
            <a:pPr algn="ctr" defTabSz="685800">
              <a:defRPr/>
            </a:pPr>
            <a:endParaRPr lang="en-US" sz="900" b="1" kern="0" dirty="0">
              <a:solidFill>
                <a:srgbClr val="956E8E"/>
              </a:solidFill>
              <a:latin typeface="Century Gothic"/>
            </a:endParaRPr>
          </a:p>
        </p:txBody>
      </p:sp>
      <p:sp>
        <p:nvSpPr>
          <p:cNvPr id="11" name="Oval 10">
            <a:extLst>
              <a:ext uri="{FF2B5EF4-FFF2-40B4-BE49-F238E27FC236}">
                <a16:creationId xmlns="" xmlns:a16="http://schemas.microsoft.com/office/drawing/2014/main" id="{131500AD-B158-4434-86BB-1EB648BDCAE9}"/>
              </a:ext>
            </a:extLst>
          </p:cNvPr>
          <p:cNvSpPr/>
          <p:nvPr/>
        </p:nvSpPr>
        <p:spPr>
          <a:xfrm>
            <a:off x="5909246" y="2278792"/>
            <a:ext cx="411480" cy="411480"/>
          </a:xfrm>
          <a:prstGeom prst="ellipse">
            <a:avLst/>
          </a:prstGeom>
          <a:solidFill>
            <a:srgbClr val="FFFFFF"/>
          </a:solidFill>
          <a:ln w="25400" cap="flat" cmpd="sng" algn="ctr">
            <a:noFill/>
            <a:prstDash val="solid"/>
          </a:ln>
          <a:effectLst/>
        </p:spPr>
        <p:txBody>
          <a:bodyPr rtlCol="0" anchor="ctr"/>
          <a:lstStyle/>
          <a:p>
            <a:pPr algn="ctr" defTabSz="685800">
              <a:defRPr/>
            </a:pPr>
            <a:endParaRPr lang="en-US" sz="900" b="1" kern="0" dirty="0">
              <a:solidFill>
                <a:srgbClr val="73AFB6"/>
              </a:solidFill>
              <a:latin typeface="Century Gothic"/>
            </a:endParaRPr>
          </a:p>
        </p:txBody>
      </p:sp>
      <p:graphicFrame>
        <p:nvGraphicFramePr>
          <p:cNvPr id="23" name="Diagram 22">
            <a:extLst>
              <a:ext uri="{FF2B5EF4-FFF2-40B4-BE49-F238E27FC236}">
                <a16:creationId xmlns="" xmlns:a16="http://schemas.microsoft.com/office/drawing/2014/main" id="{583F668A-D3B9-48F2-BF77-69BB2B6AC23B}"/>
              </a:ext>
            </a:extLst>
          </p:cNvPr>
          <p:cNvGraphicFramePr/>
          <p:nvPr>
            <p:extLst>
              <p:ext uri="{D42A27DB-BD31-4B8C-83A1-F6EECF244321}">
                <p14:modId xmlns:p14="http://schemas.microsoft.com/office/powerpoint/2010/main" xmlns="" val="164061107"/>
              </p:ext>
            </p:extLst>
          </p:nvPr>
        </p:nvGraphicFramePr>
        <p:xfrm>
          <a:off x="2588604" y="1294752"/>
          <a:ext cx="7014792" cy="5321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lowchart: Connector 3">
            <a:extLst>
              <a:ext uri="{FF2B5EF4-FFF2-40B4-BE49-F238E27FC236}">
                <a16:creationId xmlns="" xmlns:a16="http://schemas.microsoft.com/office/drawing/2014/main" id="{3DD5D664-4027-42E4-9F3E-06AF865947B2}"/>
              </a:ext>
            </a:extLst>
          </p:cNvPr>
          <p:cNvSpPr/>
          <p:nvPr/>
        </p:nvSpPr>
        <p:spPr>
          <a:xfrm>
            <a:off x="5394906" y="3216607"/>
            <a:ext cx="1440160" cy="1477457"/>
          </a:xfrm>
          <a:prstGeom prst="flowChartConnector">
            <a:avLst/>
          </a:prstGeom>
          <a:solidFill>
            <a:schemeClr val="accent2">
              <a:lumMod val="60000"/>
              <a:lumOff val="40000"/>
            </a:schemeClr>
          </a:solidFill>
          <a:ln>
            <a:solidFill>
              <a:schemeClr val="bg1"/>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b="1" dirty="0">
                <a:solidFill>
                  <a:schemeClr val="tx1"/>
                </a:solidFill>
              </a:rPr>
              <a:t>Five whiskeys and hotel </a:t>
            </a:r>
          </a:p>
        </p:txBody>
      </p:sp>
      <p:sp>
        <p:nvSpPr>
          <p:cNvPr id="6" name="Slide Number Placeholder 5">
            <a:extLst>
              <a:ext uri="{FF2B5EF4-FFF2-40B4-BE49-F238E27FC236}">
                <a16:creationId xmlns="" xmlns:a16="http://schemas.microsoft.com/office/drawing/2014/main" id="{A26E6861-F62A-427B-AE68-6BB5A6207A6F}"/>
              </a:ext>
            </a:extLst>
          </p:cNvPr>
          <p:cNvSpPr>
            <a:spLocks noGrp="1"/>
          </p:cNvSpPr>
          <p:nvPr>
            <p:ph type="sldNum" sz="quarter" idx="4"/>
          </p:nvPr>
        </p:nvSpPr>
        <p:spPr/>
        <p:txBody>
          <a:bodyPr/>
          <a:lstStyle/>
          <a:p>
            <a:fld id="{8406839F-D7A4-4E5D-B93D-768AD4D1DB36}" type="slidenum">
              <a:rPr lang="en-ZA" smtClean="0">
                <a:solidFill>
                  <a:srgbClr val="003399"/>
                </a:solidFill>
              </a:rPr>
              <a:pPr/>
              <a:t>23</a:t>
            </a:fld>
            <a:endParaRPr lang="en-ZA" dirty="0">
              <a:solidFill>
                <a:srgbClr val="003399"/>
              </a:solidFill>
            </a:endParaRPr>
          </a:p>
        </p:txBody>
      </p:sp>
    </p:spTree>
    <p:extLst>
      <p:ext uri="{BB962C8B-B14F-4D97-AF65-F5344CB8AC3E}">
        <p14:creationId xmlns:p14="http://schemas.microsoft.com/office/powerpoint/2010/main" xmlns="" val="29356221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 xmlns:a16="http://schemas.microsoft.com/office/drawing/2014/main" id="{CD6FF619-367D-4E54-B82A-89E39B99B1E7}"/>
              </a:ext>
            </a:extLst>
          </p:cNvPr>
          <p:cNvSpPr txBox="1">
            <a:spLocks/>
          </p:cNvSpPr>
          <p:nvPr/>
        </p:nvSpPr>
        <p:spPr>
          <a:xfrm>
            <a:off x="393733" y="14546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3399"/>
                </a:solidFill>
                <a:effectLst/>
                <a:uLnTx/>
                <a:uFillTx/>
                <a:latin typeface="Century Gothic" pitchFamily="34" charset="0"/>
                <a:ea typeface="+mj-ea"/>
                <a:cs typeface="+mj-cs"/>
              </a:rPr>
              <a:t>OTHER DATA SOURCES</a:t>
            </a:r>
          </a:p>
        </p:txBody>
      </p:sp>
      <p:grpSp>
        <p:nvGrpSpPr>
          <p:cNvPr id="14" name="Group 13">
            <a:extLst>
              <a:ext uri="{FF2B5EF4-FFF2-40B4-BE49-F238E27FC236}">
                <a16:creationId xmlns="" xmlns:a16="http://schemas.microsoft.com/office/drawing/2014/main" id="{83B36262-C56B-4B65-8CD9-D0D429B156E0}"/>
              </a:ext>
            </a:extLst>
          </p:cNvPr>
          <p:cNvGrpSpPr/>
          <p:nvPr/>
        </p:nvGrpSpPr>
        <p:grpSpPr>
          <a:xfrm>
            <a:off x="1976611" y="2009371"/>
            <a:ext cx="3995531" cy="1657656"/>
            <a:chOff x="649356" y="1929281"/>
            <a:chExt cx="5327374" cy="2123116"/>
          </a:xfrm>
        </p:grpSpPr>
        <p:sp>
          <p:nvSpPr>
            <p:cNvPr id="15" name="Rectangle: Rounded Corners 14">
              <a:extLst>
                <a:ext uri="{FF2B5EF4-FFF2-40B4-BE49-F238E27FC236}">
                  <a16:creationId xmlns="" xmlns:a16="http://schemas.microsoft.com/office/drawing/2014/main" id="{ECED5299-6EB6-4014-90C5-B93206010BFF}"/>
                </a:ext>
              </a:extLst>
            </p:cNvPr>
            <p:cNvSpPr/>
            <p:nvPr/>
          </p:nvSpPr>
          <p:spPr>
            <a:xfrm>
              <a:off x="649356" y="1929281"/>
              <a:ext cx="5327374" cy="2123116"/>
            </a:xfrm>
            <a:prstGeom prst="roundRect">
              <a:avLst/>
            </a:prstGeom>
            <a:noFill/>
            <a:ln w="25400" cap="flat" cmpd="sng" algn="ctr">
              <a:solidFill>
                <a:srgbClr val="5C8727">
                  <a:lumMod val="75000"/>
                </a:srgbClr>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err="1">
                <a:ln>
                  <a:noFill/>
                </a:ln>
                <a:solidFill>
                  <a:srgbClr val="001484"/>
                </a:solidFill>
                <a:effectLst/>
                <a:uLnTx/>
                <a:uFillTx/>
                <a:latin typeface="Century Gothic"/>
                <a:ea typeface="+mn-ea"/>
                <a:cs typeface="+mn-cs"/>
              </a:endParaRPr>
            </a:p>
          </p:txBody>
        </p:sp>
        <p:sp>
          <p:nvSpPr>
            <p:cNvPr id="16" name="TextBox 15">
              <a:extLst>
                <a:ext uri="{FF2B5EF4-FFF2-40B4-BE49-F238E27FC236}">
                  <a16:creationId xmlns="" xmlns:a16="http://schemas.microsoft.com/office/drawing/2014/main" id="{256F3B81-EB26-4096-8B01-91E91D447F19}"/>
                </a:ext>
              </a:extLst>
            </p:cNvPr>
            <p:cNvSpPr txBox="1"/>
            <p:nvPr/>
          </p:nvSpPr>
          <p:spPr>
            <a:xfrm>
              <a:off x="1537847" y="1974068"/>
              <a:ext cx="3604592" cy="43361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1484"/>
                  </a:solidFill>
                  <a:effectLst/>
                  <a:uLnTx/>
                  <a:uFillTx/>
                </a:rPr>
                <a:t>SAPS</a:t>
              </a:r>
              <a:r>
                <a:rPr kumimoji="0" lang="en-US" sz="1200" b="1" i="0" u="none" strike="noStrike" kern="0" cap="none" spc="0" normalizeH="0" baseline="0" noProof="0" dirty="0">
                  <a:ln>
                    <a:noFill/>
                  </a:ln>
                  <a:solidFill>
                    <a:srgbClr val="001484"/>
                  </a:solidFill>
                  <a:effectLst/>
                  <a:uLnTx/>
                  <a:uFillTx/>
                </a:rPr>
                <a:t> </a:t>
              </a:r>
            </a:p>
          </p:txBody>
        </p:sp>
      </p:grpSp>
      <p:grpSp>
        <p:nvGrpSpPr>
          <p:cNvPr id="17" name="Group 16">
            <a:extLst>
              <a:ext uri="{FF2B5EF4-FFF2-40B4-BE49-F238E27FC236}">
                <a16:creationId xmlns="" xmlns:a16="http://schemas.microsoft.com/office/drawing/2014/main" id="{AD6B45AB-9160-4249-B877-D718A56F1CFB}"/>
              </a:ext>
            </a:extLst>
          </p:cNvPr>
          <p:cNvGrpSpPr/>
          <p:nvPr/>
        </p:nvGrpSpPr>
        <p:grpSpPr>
          <a:xfrm>
            <a:off x="6549725" y="2035932"/>
            <a:ext cx="3995531" cy="1592337"/>
            <a:chOff x="6387548" y="1887578"/>
            <a:chExt cx="5327374" cy="2123116"/>
          </a:xfrm>
        </p:grpSpPr>
        <p:sp>
          <p:nvSpPr>
            <p:cNvPr id="18" name="Rectangle: Rounded Corners 17">
              <a:extLst>
                <a:ext uri="{FF2B5EF4-FFF2-40B4-BE49-F238E27FC236}">
                  <a16:creationId xmlns="" xmlns:a16="http://schemas.microsoft.com/office/drawing/2014/main" id="{6245BDDE-2711-4690-8B4B-195FEBA9FCF1}"/>
                </a:ext>
              </a:extLst>
            </p:cNvPr>
            <p:cNvSpPr/>
            <p:nvPr/>
          </p:nvSpPr>
          <p:spPr>
            <a:xfrm>
              <a:off x="6387548" y="1887578"/>
              <a:ext cx="5327374" cy="2123116"/>
            </a:xfrm>
            <a:prstGeom prst="roundRect">
              <a:avLst/>
            </a:prstGeom>
            <a:noFill/>
            <a:ln w="25400" cap="flat" cmpd="sng" algn="ctr">
              <a:solidFill>
                <a:srgbClr val="7030A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err="1">
                <a:ln>
                  <a:noFill/>
                </a:ln>
                <a:solidFill>
                  <a:srgbClr val="001484"/>
                </a:solidFill>
                <a:effectLst/>
                <a:uLnTx/>
                <a:uFillTx/>
                <a:latin typeface="Century Gothic"/>
                <a:ea typeface="+mn-ea"/>
                <a:cs typeface="+mn-cs"/>
              </a:endParaRPr>
            </a:p>
          </p:txBody>
        </p:sp>
        <p:sp>
          <p:nvSpPr>
            <p:cNvPr id="19" name="TextBox 18">
              <a:extLst>
                <a:ext uri="{FF2B5EF4-FFF2-40B4-BE49-F238E27FC236}">
                  <a16:creationId xmlns="" xmlns:a16="http://schemas.microsoft.com/office/drawing/2014/main" id="{CB92265D-524A-4E0B-9FF3-317515289D87}"/>
                </a:ext>
              </a:extLst>
            </p:cNvPr>
            <p:cNvSpPr txBox="1"/>
            <p:nvPr/>
          </p:nvSpPr>
          <p:spPr>
            <a:xfrm>
              <a:off x="7076661" y="1989894"/>
              <a:ext cx="3604592" cy="4514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1484"/>
                  </a:solidFill>
                  <a:effectLst/>
                  <a:uLnTx/>
                  <a:uFillTx/>
                </a:rPr>
                <a:t>Communities</a:t>
              </a:r>
            </a:p>
          </p:txBody>
        </p:sp>
      </p:grpSp>
      <p:grpSp>
        <p:nvGrpSpPr>
          <p:cNvPr id="20" name="Group 19">
            <a:extLst>
              <a:ext uri="{FF2B5EF4-FFF2-40B4-BE49-F238E27FC236}">
                <a16:creationId xmlns="" xmlns:a16="http://schemas.microsoft.com/office/drawing/2014/main" id="{A2BFBEFD-AB1A-402D-B4BD-248D86987C48}"/>
              </a:ext>
            </a:extLst>
          </p:cNvPr>
          <p:cNvGrpSpPr/>
          <p:nvPr/>
        </p:nvGrpSpPr>
        <p:grpSpPr>
          <a:xfrm>
            <a:off x="1971958" y="3862663"/>
            <a:ext cx="3995531" cy="1592337"/>
            <a:chOff x="606935" y="4174049"/>
            <a:chExt cx="5327374" cy="2123116"/>
          </a:xfrm>
        </p:grpSpPr>
        <p:sp>
          <p:nvSpPr>
            <p:cNvPr id="21" name="Rectangle: Rounded Corners 20">
              <a:extLst>
                <a:ext uri="{FF2B5EF4-FFF2-40B4-BE49-F238E27FC236}">
                  <a16:creationId xmlns="" xmlns:a16="http://schemas.microsoft.com/office/drawing/2014/main" id="{E68B26AA-6CF4-4096-8C84-7FFA01CFB5FD}"/>
                </a:ext>
              </a:extLst>
            </p:cNvPr>
            <p:cNvSpPr/>
            <p:nvPr/>
          </p:nvSpPr>
          <p:spPr>
            <a:xfrm>
              <a:off x="606935" y="4174049"/>
              <a:ext cx="5327374" cy="2123116"/>
            </a:xfrm>
            <a:prstGeom prst="roundRect">
              <a:avLst/>
            </a:prstGeom>
            <a:noFill/>
            <a:ln w="25400" cap="flat" cmpd="sng" algn="ctr">
              <a:solidFill>
                <a:srgbClr val="00206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err="1">
                <a:ln>
                  <a:noFill/>
                </a:ln>
                <a:solidFill>
                  <a:srgbClr val="001484"/>
                </a:solidFill>
                <a:effectLst/>
                <a:uLnTx/>
                <a:uFillTx/>
                <a:latin typeface="Century Gothic"/>
                <a:ea typeface="+mn-ea"/>
                <a:cs typeface="+mn-cs"/>
              </a:endParaRPr>
            </a:p>
          </p:txBody>
        </p:sp>
        <p:sp>
          <p:nvSpPr>
            <p:cNvPr id="22" name="TextBox 21">
              <a:extLst>
                <a:ext uri="{FF2B5EF4-FFF2-40B4-BE49-F238E27FC236}">
                  <a16:creationId xmlns="" xmlns:a16="http://schemas.microsoft.com/office/drawing/2014/main" id="{85D1B2CF-F0D3-494E-97CE-95CB99F9EA1C}"/>
                </a:ext>
              </a:extLst>
            </p:cNvPr>
            <p:cNvSpPr txBox="1"/>
            <p:nvPr/>
          </p:nvSpPr>
          <p:spPr>
            <a:xfrm>
              <a:off x="1468326" y="4285496"/>
              <a:ext cx="3604592" cy="4514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1484"/>
                  </a:solidFill>
                  <a:effectLst/>
                  <a:uLnTx/>
                  <a:uFillTx/>
                </a:rPr>
                <a:t>WCLA</a:t>
              </a:r>
            </a:p>
          </p:txBody>
        </p:sp>
      </p:grpSp>
      <p:grpSp>
        <p:nvGrpSpPr>
          <p:cNvPr id="24" name="Group 23">
            <a:extLst>
              <a:ext uri="{FF2B5EF4-FFF2-40B4-BE49-F238E27FC236}">
                <a16:creationId xmlns="" xmlns:a16="http://schemas.microsoft.com/office/drawing/2014/main" id="{79D211D2-442F-41B6-8E7C-4A01B43FF387}"/>
              </a:ext>
            </a:extLst>
          </p:cNvPr>
          <p:cNvGrpSpPr/>
          <p:nvPr/>
        </p:nvGrpSpPr>
        <p:grpSpPr>
          <a:xfrm>
            <a:off x="6549725" y="3862663"/>
            <a:ext cx="3995531" cy="1592337"/>
            <a:chOff x="6593226" y="4247918"/>
            <a:chExt cx="5327374" cy="2123116"/>
          </a:xfrm>
        </p:grpSpPr>
        <p:sp>
          <p:nvSpPr>
            <p:cNvPr id="25" name="Rectangle: Rounded Corners 24">
              <a:extLst>
                <a:ext uri="{FF2B5EF4-FFF2-40B4-BE49-F238E27FC236}">
                  <a16:creationId xmlns="" xmlns:a16="http://schemas.microsoft.com/office/drawing/2014/main" id="{9FD76357-5119-4125-8D7B-414280186E07}"/>
                </a:ext>
              </a:extLst>
            </p:cNvPr>
            <p:cNvSpPr/>
            <p:nvPr/>
          </p:nvSpPr>
          <p:spPr>
            <a:xfrm>
              <a:off x="6593226" y="4247918"/>
              <a:ext cx="5327374" cy="2123116"/>
            </a:xfrm>
            <a:prstGeom prst="roundRect">
              <a:avLst/>
            </a:prstGeom>
            <a:noFill/>
            <a:ln w="25400" cap="flat" cmpd="sng" algn="ctr">
              <a:solidFill>
                <a:srgbClr val="0070C0"/>
              </a:solid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err="1">
                <a:ln>
                  <a:noFill/>
                </a:ln>
                <a:solidFill>
                  <a:srgbClr val="001484"/>
                </a:solidFill>
                <a:effectLst/>
                <a:uLnTx/>
                <a:uFillTx/>
                <a:latin typeface="Century Gothic"/>
                <a:ea typeface="+mn-ea"/>
                <a:cs typeface="+mn-cs"/>
              </a:endParaRPr>
            </a:p>
          </p:txBody>
        </p:sp>
        <p:sp>
          <p:nvSpPr>
            <p:cNvPr id="26" name="TextBox 25">
              <a:extLst>
                <a:ext uri="{FF2B5EF4-FFF2-40B4-BE49-F238E27FC236}">
                  <a16:creationId xmlns="" xmlns:a16="http://schemas.microsoft.com/office/drawing/2014/main" id="{FB70870B-3B23-42A4-9C1D-6E43774428F8}"/>
                </a:ext>
              </a:extLst>
            </p:cNvPr>
            <p:cNvSpPr txBox="1"/>
            <p:nvPr/>
          </p:nvSpPr>
          <p:spPr>
            <a:xfrm>
              <a:off x="7257234" y="4350068"/>
              <a:ext cx="3604592" cy="45140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1484"/>
                  </a:solidFill>
                  <a:effectLst/>
                  <a:uLnTx/>
                  <a:uFillTx/>
                </a:rPr>
                <a:t>Area-Specific</a:t>
              </a:r>
            </a:p>
          </p:txBody>
        </p:sp>
      </p:grpSp>
      <p:sp>
        <p:nvSpPr>
          <p:cNvPr id="27" name="TextBox 26">
            <a:extLst>
              <a:ext uri="{FF2B5EF4-FFF2-40B4-BE49-F238E27FC236}">
                <a16:creationId xmlns="" xmlns:a16="http://schemas.microsoft.com/office/drawing/2014/main" id="{ECC650A8-BE60-4D77-95E2-C33F0D5F0114}"/>
              </a:ext>
            </a:extLst>
          </p:cNvPr>
          <p:cNvSpPr txBox="1"/>
          <p:nvPr/>
        </p:nvSpPr>
        <p:spPr>
          <a:xfrm>
            <a:off x="2031358" y="2546267"/>
            <a:ext cx="3931899"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1484"/>
                </a:solidFill>
                <a:effectLst/>
                <a:uLnTx/>
                <a:uFillTx/>
              </a:rPr>
              <a:t>Released </a:t>
            </a:r>
            <a:r>
              <a:rPr kumimoji="0" lang="en-US" sz="1400" b="1" i="0" u="none" strike="noStrike" kern="0" cap="none" spc="0" normalizeH="0" baseline="0" noProof="0" dirty="0">
                <a:ln>
                  <a:noFill/>
                </a:ln>
                <a:solidFill>
                  <a:srgbClr val="001484"/>
                </a:solidFill>
                <a:effectLst/>
                <a:uLnTx/>
                <a:uFillTx/>
              </a:rPr>
              <a:t>crime statistics </a:t>
            </a:r>
            <a:r>
              <a:rPr kumimoji="0" lang="en-US" sz="1400" b="0" i="0" u="none" strike="noStrike" kern="0" cap="none" spc="0" normalizeH="0" baseline="0" noProof="0" dirty="0">
                <a:ln>
                  <a:noFill/>
                </a:ln>
                <a:solidFill>
                  <a:srgbClr val="001484"/>
                </a:solidFill>
                <a:effectLst/>
                <a:uLnTx/>
                <a:uFillTx/>
              </a:rPr>
              <a:t>and </a:t>
            </a:r>
            <a:r>
              <a:rPr kumimoji="0" lang="en-US" sz="1400" b="1" i="0" u="none" strike="noStrike" kern="0" cap="none" spc="0" normalizeH="0" baseline="0" noProof="0" dirty="0">
                <a:ln>
                  <a:noFill/>
                </a:ln>
                <a:solidFill>
                  <a:srgbClr val="001484"/>
                </a:solidFill>
                <a:effectLst/>
                <a:uLnTx/>
                <a:uFillTx/>
              </a:rPr>
              <a:t>data</a:t>
            </a:r>
          </a:p>
        </p:txBody>
      </p:sp>
      <p:sp>
        <p:nvSpPr>
          <p:cNvPr id="28" name="TextBox 27">
            <a:extLst>
              <a:ext uri="{FF2B5EF4-FFF2-40B4-BE49-F238E27FC236}">
                <a16:creationId xmlns="" xmlns:a16="http://schemas.microsoft.com/office/drawing/2014/main" id="{A37E05E2-77D2-47DA-B70A-296865366D95}"/>
              </a:ext>
            </a:extLst>
          </p:cNvPr>
          <p:cNvSpPr txBox="1"/>
          <p:nvPr/>
        </p:nvSpPr>
        <p:spPr>
          <a:xfrm>
            <a:off x="6533224" y="2659059"/>
            <a:ext cx="3843116"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1484"/>
                </a:solidFill>
                <a:effectLst/>
                <a:uLnTx/>
                <a:uFillTx/>
              </a:rPr>
              <a:t>Information </a:t>
            </a:r>
            <a:r>
              <a:rPr kumimoji="0" lang="en-US" sz="1400" b="0" i="0" u="none" strike="noStrike" kern="0" cap="none" spc="0" normalizeH="0" baseline="0" noProof="0" dirty="0">
                <a:ln>
                  <a:noFill/>
                </a:ln>
                <a:solidFill>
                  <a:srgbClr val="001484"/>
                </a:solidFill>
                <a:effectLst/>
                <a:uLnTx/>
                <a:uFillTx/>
              </a:rPr>
              <a:t>through</a:t>
            </a:r>
            <a:r>
              <a:rPr kumimoji="0" lang="en-US" sz="1400" b="1" i="0" u="none" strike="noStrike" kern="0" cap="none" spc="0" normalizeH="0" baseline="0" noProof="0" dirty="0">
                <a:ln>
                  <a:noFill/>
                </a:ln>
                <a:solidFill>
                  <a:srgbClr val="001484"/>
                </a:solidFill>
                <a:effectLst/>
                <a:uLnTx/>
                <a:uFillTx/>
              </a:rPr>
              <a:t> CPF’s, NHW, whistle blowers </a:t>
            </a:r>
            <a:r>
              <a:rPr kumimoji="0" lang="en-US" sz="1400" b="0" i="0" u="none" strike="noStrike" kern="0" cap="none" spc="0" normalizeH="0" baseline="0" noProof="0" dirty="0">
                <a:ln>
                  <a:noFill/>
                </a:ln>
                <a:solidFill>
                  <a:srgbClr val="001484"/>
                </a:solidFill>
                <a:effectLst/>
                <a:uLnTx/>
                <a:uFillTx/>
              </a:rPr>
              <a:t>and other </a:t>
            </a:r>
            <a:r>
              <a:rPr kumimoji="0" lang="en-US" sz="1400" b="1" i="0" u="none" strike="noStrike" kern="0" cap="none" spc="0" normalizeH="0" baseline="0" noProof="0" dirty="0">
                <a:ln>
                  <a:noFill/>
                </a:ln>
                <a:solidFill>
                  <a:srgbClr val="001484"/>
                </a:solidFill>
                <a:effectLst/>
                <a:uLnTx/>
                <a:uFillTx/>
              </a:rPr>
              <a:t>community structures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1484"/>
              </a:solidFill>
              <a:effectLst/>
              <a:uLnTx/>
              <a:uFillTx/>
            </a:endParaRPr>
          </a:p>
        </p:txBody>
      </p:sp>
      <p:sp>
        <p:nvSpPr>
          <p:cNvPr id="29" name="TextBox 28">
            <a:extLst>
              <a:ext uri="{FF2B5EF4-FFF2-40B4-BE49-F238E27FC236}">
                <a16:creationId xmlns="" xmlns:a16="http://schemas.microsoft.com/office/drawing/2014/main" id="{67A01CAC-6EF9-4631-A12F-1B3BAAB0C3AD}"/>
              </a:ext>
            </a:extLst>
          </p:cNvPr>
          <p:cNvSpPr txBox="1"/>
          <p:nvPr/>
        </p:nvSpPr>
        <p:spPr>
          <a:xfrm>
            <a:off x="6503199" y="4222567"/>
            <a:ext cx="3990561"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1484"/>
                </a:solidFill>
                <a:effectLst/>
                <a:uLnTx/>
                <a:uFillTx/>
              </a:rPr>
              <a:t>Integration</a:t>
            </a:r>
            <a:r>
              <a:rPr kumimoji="0" lang="en-US" sz="1400" b="0" i="0" u="none" strike="noStrike" kern="0" cap="none" spc="0" normalizeH="0" baseline="0" noProof="0" dirty="0">
                <a:ln>
                  <a:noFill/>
                </a:ln>
                <a:solidFill>
                  <a:srgbClr val="001484"/>
                </a:solidFill>
                <a:effectLst/>
                <a:uLnTx/>
                <a:uFillTx/>
              </a:rPr>
              <a:t> happens here </a:t>
            </a:r>
            <a:r>
              <a:rPr kumimoji="0" lang="en-US" sz="1400" b="1" i="0" u="none" strike="noStrike" kern="0" cap="none" spc="0" normalizeH="0" baseline="0" noProof="0" dirty="0">
                <a:ln>
                  <a:noFill/>
                </a:ln>
                <a:solidFill>
                  <a:srgbClr val="001484"/>
                </a:solidFill>
                <a:effectLst/>
                <a:uLnTx/>
                <a:uFillTx/>
              </a:rPr>
              <a:t>through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1484"/>
                </a:solidFill>
                <a:effectLst/>
                <a:uLnTx/>
                <a:uFillTx/>
              </a:rPr>
              <a:t>LETATS </a:t>
            </a:r>
            <a:r>
              <a:rPr kumimoji="0" lang="en-US" sz="1400" b="0" i="0" u="none" strike="noStrike" kern="0" cap="none" spc="0" normalizeH="0" baseline="0" noProof="0" dirty="0">
                <a:ln>
                  <a:noFill/>
                </a:ln>
                <a:solidFill>
                  <a:srgbClr val="001484"/>
                </a:solidFill>
                <a:effectLst/>
                <a:uLnTx/>
                <a:uFillTx/>
              </a:rPr>
              <a:t>as </a:t>
            </a:r>
            <a:r>
              <a:rPr kumimoji="0" lang="en-US" sz="1400" b="1" i="0" u="none" strike="noStrike" kern="0" cap="none" spc="0" normalizeH="0" baseline="0" noProof="0" dirty="0">
                <a:ln>
                  <a:noFill/>
                </a:ln>
                <a:solidFill>
                  <a:srgbClr val="001484"/>
                </a:solidFill>
                <a:effectLst/>
                <a:uLnTx/>
                <a:uFillTx/>
              </a:rPr>
              <a:t>data is shared </a:t>
            </a:r>
            <a:r>
              <a:rPr kumimoji="0" lang="en-US" sz="1400" b="0" i="0" u="none" strike="noStrike" kern="0" cap="none" spc="0" normalizeH="0" baseline="0" noProof="0" dirty="0">
                <a:ln>
                  <a:noFill/>
                </a:ln>
                <a:solidFill>
                  <a:srgbClr val="001484"/>
                </a:solidFill>
                <a:effectLst/>
                <a:uLnTx/>
                <a:uFillTx/>
              </a:rPr>
              <a:t>and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1484"/>
                </a:solidFill>
                <a:effectLst/>
                <a:uLnTx/>
                <a:uFillTx/>
              </a:rPr>
              <a:t>enhanced </a:t>
            </a:r>
            <a:r>
              <a:rPr kumimoji="0" lang="en-US" sz="1400" b="0" i="0" u="none" strike="noStrike" kern="0" cap="none" spc="0" normalizeH="0" baseline="0" noProof="0" dirty="0">
                <a:ln>
                  <a:noFill/>
                </a:ln>
                <a:solidFill>
                  <a:srgbClr val="001484"/>
                </a:solidFill>
                <a:effectLst/>
                <a:uLnTx/>
                <a:uFillTx/>
              </a:rPr>
              <a:t>with other </a:t>
            </a:r>
            <a:r>
              <a:rPr kumimoji="0" lang="en-US" sz="1400" b="1" i="0" u="none" strike="noStrike" kern="0" cap="none" spc="0" normalizeH="0" baseline="0" noProof="0" dirty="0">
                <a:ln>
                  <a:noFill/>
                </a:ln>
                <a:solidFill>
                  <a:srgbClr val="001484"/>
                </a:solidFill>
                <a:effectLst/>
                <a:uLnTx/>
                <a:uFillTx/>
              </a:rPr>
              <a:t>partners in CJS</a:t>
            </a:r>
          </a:p>
        </p:txBody>
      </p:sp>
      <p:sp>
        <p:nvSpPr>
          <p:cNvPr id="30" name="TextBox 29">
            <a:extLst>
              <a:ext uri="{FF2B5EF4-FFF2-40B4-BE49-F238E27FC236}">
                <a16:creationId xmlns="" xmlns:a16="http://schemas.microsoft.com/office/drawing/2014/main" id="{2C14A3B5-A622-4DE8-8756-B8F485C96861}"/>
              </a:ext>
            </a:extLst>
          </p:cNvPr>
          <p:cNvSpPr txBox="1"/>
          <p:nvPr/>
        </p:nvSpPr>
        <p:spPr>
          <a:xfrm>
            <a:off x="1924745" y="4438010"/>
            <a:ext cx="4019867"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1484"/>
                </a:solidFill>
                <a:effectLst/>
                <a:uLnTx/>
                <a:uFillTx/>
              </a:rPr>
              <a:t>Assist enforcement section </a:t>
            </a:r>
            <a:r>
              <a:rPr kumimoji="0" lang="en-US" sz="1400" b="0" i="0" u="none" strike="noStrike" kern="0" cap="none" spc="0" normalizeH="0" baseline="0" noProof="0" dirty="0">
                <a:ln>
                  <a:noFill/>
                </a:ln>
                <a:solidFill>
                  <a:srgbClr val="001484"/>
                </a:solidFill>
                <a:effectLst/>
                <a:uLnTx/>
                <a:uFillTx/>
              </a:rPr>
              <a:t>of</a:t>
            </a:r>
            <a:r>
              <a:rPr kumimoji="0" lang="en-US" sz="1400" b="1" i="0" u="none" strike="noStrike" kern="0" cap="none" spc="0" normalizeH="0" baseline="0" noProof="0" dirty="0">
                <a:ln>
                  <a:noFill/>
                </a:ln>
                <a:solidFill>
                  <a:srgbClr val="001484"/>
                </a:solidFill>
                <a:effectLst/>
                <a:uLnTx/>
                <a:uFillTx/>
              </a:rPr>
              <a:t> WCLA </a:t>
            </a:r>
            <a:r>
              <a:rPr kumimoji="0" lang="en-US" sz="1400" b="0" i="0" u="none" strike="noStrike" kern="0" cap="none" spc="0" normalizeH="0" baseline="0" noProof="0" dirty="0">
                <a:ln>
                  <a:noFill/>
                </a:ln>
                <a:solidFill>
                  <a:srgbClr val="001484"/>
                </a:solidFill>
                <a:effectLst/>
                <a:uLnTx/>
                <a:uFillTx/>
              </a:rPr>
              <a:t>with </a:t>
            </a:r>
            <a:r>
              <a:rPr kumimoji="0" lang="en-US" sz="1400" b="1" i="0" u="none" strike="noStrike" kern="0" cap="none" spc="0" normalizeH="0" baseline="0" noProof="0" dirty="0">
                <a:ln>
                  <a:noFill/>
                </a:ln>
                <a:solidFill>
                  <a:srgbClr val="001484"/>
                </a:solidFill>
                <a:effectLst/>
                <a:uLnTx/>
                <a:uFillTx/>
              </a:rPr>
              <a:t>operations </a:t>
            </a:r>
            <a:r>
              <a:rPr kumimoji="0" lang="en-US" sz="1400" b="0" i="0" u="none" strike="noStrike" kern="0" cap="none" spc="0" normalizeH="0" baseline="0" noProof="0" dirty="0">
                <a:ln>
                  <a:noFill/>
                </a:ln>
                <a:solidFill>
                  <a:srgbClr val="001484"/>
                </a:solidFill>
                <a:effectLst/>
                <a:uLnTx/>
                <a:uFillTx/>
              </a:rPr>
              <a:t>on</a:t>
            </a:r>
            <a:r>
              <a:rPr kumimoji="0" lang="en-US" sz="1400" b="1" i="0" u="none" strike="noStrike" kern="0" cap="none" spc="0" normalizeH="0" baseline="0" noProof="0" dirty="0">
                <a:ln>
                  <a:noFill/>
                </a:ln>
                <a:solidFill>
                  <a:srgbClr val="001484"/>
                </a:solidFill>
                <a:effectLst/>
                <a:uLnTx/>
                <a:uFillTx/>
              </a:rPr>
              <a:t> request</a:t>
            </a:r>
            <a:endParaRPr kumimoji="0" lang="en-US" sz="1400" b="0" i="0" u="none" strike="noStrike" kern="0" cap="none" spc="0" normalizeH="0" baseline="0" noProof="0" dirty="0">
              <a:ln>
                <a:noFill/>
              </a:ln>
              <a:solidFill>
                <a:srgbClr val="001484"/>
              </a:solidFill>
              <a:effectLst/>
              <a:uLnTx/>
              <a:uFillTx/>
            </a:endParaRPr>
          </a:p>
        </p:txBody>
      </p:sp>
      <p:sp>
        <p:nvSpPr>
          <p:cNvPr id="31" name="TextBox 30">
            <a:extLst>
              <a:ext uri="{FF2B5EF4-FFF2-40B4-BE49-F238E27FC236}">
                <a16:creationId xmlns="" xmlns:a16="http://schemas.microsoft.com/office/drawing/2014/main" id="{517C9667-6DB6-4CC6-BEF0-E8DF90E6C0E9}"/>
              </a:ext>
            </a:extLst>
          </p:cNvPr>
          <p:cNvSpPr txBox="1"/>
          <p:nvPr/>
        </p:nvSpPr>
        <p:spPr>
          <a:xfrm>
            <a:off x="1997108" y="3153077"/>
            <a:ext cx="399153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450"/>
              </a:spcBef>
              <a:spcAft>
                <a:spcPts val="450"/>
              </a:spcAft>
              <a:buClrTx/>
              <a:buSzTx/>
              <a:buFontTx/>
              <a:buNone/>
              <a:tabLst/>
              <a:defRPr/>
            </a:pPr>
            <a:r>
              <a:rPr kumimoji="0" lang="en-US" sz="1400" b="1" i="0" u="none" strike="noStrike" kern="0" cap="none" spc="0" normalizeH="0" baseline="0" noProof="0" dirty="0">
                <a:ln>
                  <a:noFill/>
                </a:ln>
                <a:solidFill>
                  <a:srgbClr val="001484"/>
                </a:solidFill>
                <a:effectLst/>
                <a:uLnTx/>
                <a:uFillTx/>
              </a:rPr>
              <a:t>Integrated </a:t>
            </a:r>
            <a:r>
              <a:rPr kumimoji="0" lang="en-US" sz="1400" b="0" i="0" u="none" strike="noStrike" kern="0" cap="none" spc="0" normalizeH="0" baseline="0" noProof="0" dirty="0">
                <a:ln>
                  <a:noFill/>
                </a:ln>
                <a:solidFill>
                  <a:srgbClr val="001484"/>
                </a:solidFill>
                <a:effectLst/>
                <a:uLnTx/>
                <a:uFillTx/>
              </a:rPr>
              <a:t>and </a:t>
            </a:r>
            <a:r>
              <a:rPr kumimoji="0" lang="en-US" sz="1400" b="1" i="0" u="none" strike="noStrike" kern="0" cap="none" spc="0" normalizeH="0" baseline="0" noProof="0" dirty="0">
                <a:ln>
                  <a:noFill/>
                </a:ln>
                <a:solidFill>
                  <a:srgbClr val="001484"/>
                </a:solidFill>
                <a:effectLst/>
                <a:uLnTx/>
                <a:uFillTx/>
              </a:rPr>
              <a:t>joint </a:t>
            </a:r>
            <a:r>
              <a:rPr kumimoji="0" lang="en-US" sz="1400" b="0" i="0" u="none" strike="noStrike" kern="0" cap="none" spc="0" normalizeH="0" baseline="0" noProof="0" dirty="0">
                <a:ln>
                  <a:noFill/>
                </a:ln>
                <a:solidFill>
                  <a:srgbClr val="001484"/>
                </a:solidFill>
                <a:effectLst/>
                <a:uLnTx/>
                <a:uFillTx/>
              </a:rPr>
              <a:t>planning </a:t>
            </a:r>
            <a:r>
              <a:rPr kumimoji="0" lang="en-US" sz="1400" b="1" i="0" u="none" strike="noStrike" kern="0" cap="none" spc="0" normalizeH="0" baseline="0" noProof="0" dirty="0">
                <a:ln>
                  <a:noFill/>
                </a:ln>
                <a:solidFill>
                  <a:srgbClr val="001484"/>
                </a:solidFill>
                <a:effectLst/>
                <a:uLnTx/>
                <a:uFillTx/>
              </a:rPr>
              <a:t>operations</a:t>
            </a:r>
          </a:p>
        </p:txBody>
      </p:sp>
      <p:pic>
        <p:nvPicPr>
          <p:cNvPr id="32" name="Graphic 31" descr="Pilot">
            <a:extLst>
              <a:ext uri="{FF2B5EF4-FFF2-40B4-BE49-F238E27FC236}">
                <a16:creationId xmlns="" xmlns:a16="http://schemas.microsoft.com/office/drawing/2014/main" id="{D04DF92D-8D96-4748-A6C8-7449E750F1FE}"/>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 xmlns:asvg="http://schemas.microsoft.com/office/drawing/2016/SVG/main" r:embed="rId3"/>
              </a:ext>
            </a:extLst>
          </a:blip>
          <a:stretch>
            <a:fillRect/>
          </a:stretch>
        </p:blipFill>
        <p:spPr>
          <a:xfrm>
            <a:off x="1490643" y="2047706"/>
            <a:ext cx="503847" cy="543289"/>
          </a:xfrm>
          <a:prstGeom prst="rect">
            <a:avLst/>
          </a:prstGeom>
        </p:spPr>
      </p:pic>
      <p:pic>
        <p:nvPicPr>
          <p:cNvPr id="33" name="Graphic 32" descr="Group of people">
            <a:extLst>
              <a:ext uri="{FF2B5EF4-FFF2-40B4-BE49-F238E27FC236}">
                <a16:creationId xmlns="" xmlns:a16="http://schemas.microsoft.com/office/drawing/2014/main" id="{DBA191C1-BB7E-419E-ABD4-5111DE25506A}"/>
              </a:ext>
            </a:extLst>
          </p:cNvPr>
          <p:cNvPicPr>
            <a:picLocks noChangeAspect="1"/>
          </p:cNvPicPr>
          <p:nvPr/>
        </p:nvPicPr>
        <p:blipFill>
          <a:blip r:embed="rId4" cstate="print">
            <a:extLst>
              <a:ext uri="{28A0092B-C50C-407E-A947-70E740481C1C}">
                <a14:useLocalDpi xmlns:a14="http://schemas.microsoft.com/office/drawing/2010/main" xmlns="" val="0"/>
              </a:ext>
              <a:ext uri="{96DAC541-7B7A-43D3-8B79-37D633B846F1}">
                <asvg:svgBlip xmlns="" xmlns:asvg="http://schemas.microsoft.com/office/drawing/2016/SVG/main" r:embed="rId5"/>
              </a:ext>
            </a:extLst>
          </a:blip>
          <a:stretch>
            <a:fillRect/>
          </a:stretch>
        </p:blipFill>
        <p:spPr>
          <a:xfrm>
            <a:off x="6061532" y="2074602"/>
            <a:ext cx="488193" cy="479421"/>
          </a:xfrm>
          <a:prstGeom prst="rect">
            <a:avLst/>
          </a:prstGeom>
        </p:spPr>
      </p:pic>
      <p:pic>
        <p:nvPicPr>
          <p:cNvPr id="34" name="Graphic 33" descr="Connections">
            <a:extLst>
              <a:ext uri="{FF2B5EF4-FFF2-40B4-BE49-F238E27FC236}">
                <a16:creationId xmlns="" xmlns:a16="http://schemas.microsoft.com/office/drawing/2014/main" id="{E19F7AB6-BB7A-4BFD-9277-819F220CB955}"/>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 xmlns:asvg="http://schemas.microsoft.com/office/drawing/2016/SVG/main" r:embed="rId7"/>
              </a:ext>
            </a:extLst>
          </a:blip>
          <a:stretch>
            <a:fillRect/>
          </a:stretch>
        </p:blipFill>
        <p:spPr>
          <a:xfrm>
            <a:off x="5992431" y="4019945"/>
            <a:ext cx="488347" cy="620458"/>
          </a:xfrm>
          <a:prstGeom prst="rect">
            <a:avLst/>
          </a:prstGeom>
        </p:spPr>
      </p:pic>
      <p:pic>
        <p:nvPicPr>
          <p:cNvPr id="35" name="Graphic 34" descr="Beer">
            <a:extLst>
              <a:ext uri="{FF2B5EF4-FFF2-40B4-BE49-F238E27FC236}">
                <a16:creationId xmlns="" xmlns:a16="http://schemas.microsoft.com/office/drawing/2014/main" id="{CAEA44CC-9CA7-4AF7-93FD-F1F469D99F4B}"/>
              </a:ext>
            </a:extLst>
          </p:cNvPr>
          <p:cNvPicPr>
            <a:picLocks noChangeAspect="1"/>
          </p:cNvPicPr>
          <p:nvPr/>
        </p:nvPicPr>
        <p:blipFill>
          <a:blip r:embed="rId8" cstate="print">
            <a:extLst>
              <a:ext uri="{28A0092B-C50C-407E-A947-70E740481C1C}">
                <a14:useLocalDpi xmlns:a14="http://schemas.microsoft.com/office/drawing/2010/main" xmlns="" val="0"/>
              </a:ext>
              <a:ext uri="{96DAC541-7B7A-43D3-8B79-37D633B846F1}">
                <asvg:svgBlip xmlns="" xmlns:asvg="http://schemas.microsoft.com/office/drawing/2016/SVG/main" r:embed="rId9"/>
              </a:ext>
            </a:extLst>
          </a:blip>
          <a:stretch>
            <a:fillRect/>
          </a:stretch>
        </p:blipFill>
        <p:spPr>
          <a:xfrm>
            <a:off x="1436247" y="3953907"/>
            <a:ext cx="630544" cy="686496"/>
          </a:xfrm>
          <a:prstGeom prst="rect">
            <a:avLst/>
          </a:prstGeom>
        </p:spPr>
      </p:pic>
      <p:sp>
        <p:nvSpPr>
          <p:cNvPr id="36" name="Footer Placeholder 2">
            <a:extLst>
              <a:ext uri="{FF2B5EF4-FFF2-40B4-BE49-F238E27FC236}">
                <a16:creationId xmlns="" xmlns:a16="http://schemas.microsoft.com/office/drawing/2014/main" id="{09731AB7-D618-4156-8F5C-C4ABA7BA50CD}"/>
              </a:ext>
            </a:extLst>
          </p:cNvPr>
          <p:cNvSpPr txBox="1">
            <a:spLocks/>
          </p:cNvSpPr>
          <p:nvPr/>
        </p:nvSpPr>
        <p:spPr>
          <a:xfrm>
            <a:off x="5390802" y="6468151"/>
            <a:ext cx="551809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37" name="Slide Number Placeholder 13">
            <a:extLst>
              <a:ext uri="{FF2B5EF4-FFF2-40B4-BE49-F238E27FC236}">
                <a16:creationId xmlns="" xmlns:a16="http://schemas.microsoft.com/office/drawing/2014/main" id="{04F619F3-650A-4017-8DCA-A3972CEB56C4}"/>
              </a:ext>
            </a:extLst>
          </p:cNvPr>
          <p:cNvSpPr txBox="1">
            <a:spLocks/>
          </p:cNvSpPr>
          <p:nvPr/>
        </p:nvSpPr>
        <p:spPr>
          <a:xfrm>
            <a:off x="11170773" y="6468151"/>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287127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10"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20442135-B48A-44E6-B080-44CD24C3CFCF}"/>
              </a:ext>
            </a:extLst>
          </p:cNvPr>
          <p:cNvSpPr txBox="1"/>
          <p:nvPr/>
        </p:nvSpPr>
        <p:spPr>
          <a:xfrm>
            <a:off x="2855640" y="1439260"/>
            <a:ext cx="6669360" cy="300082"/>
          </a:xfrm>
          <a:prstGeom prst="rect">
            <a:avLst/>
          </a:prstGeom>
          <a:solidFill>
            <a:schemeClr val="bg1"/>
          </a:solidFill>
        </p:spPr>
        <p:txBody>
          <a:bodyPr wrap="square" rtlCol="0">
            <a:spAutoFit/>
          </a:bodyPr>
          <a:lstStyle/>
          <a:p>
            <a:endParaRPr lang="en-US" sz="1350" dirty="0">
              <a:solidFill>
                <a:prstClr val="black"/>
              </a:solidFill>
              <a:latin typeface="Century Gothic"/>
            </a:endParaRPr>
          </a:p>
        </p:txBody>
      </p:sp>
      <p:sp>
        <p:nvSpPr>
          <p:cNvPr id="6" name="Title 5"/>
          <p:cNvSpPr>
            <a:spLocks noGrp="1"/>
          </p:cNvSpPr>
          <p:nvPr>
            <p:ph type="title"/>
          </p:nvPr>
        </p:nvSpPr>
        <p:spPr>
          <a:xfrm>
            <a:off x="375959" y="229326"/>
            <a:ext cx="6886312" cy="572387"/>
          </a:xfrm>
        </p:spPr>
        <p:txBody>
          <a:bodyPr>
            <a:noAutofit/>
          </a:bodyPr>
          <a:lstStyle/>
          <a:p>
            <a:pPr lvl="0"/>
            <a:r>
              <a:rPr lang="en-US" b="1" dirty="0">
                <a:solidFill>
                  <a:srgbClr val="001484"/>
                </a:solidFill>
              </a:rPr>
              <a:t>MONTH-ON-MONTH CHANGE IN HOMICIDES BY PRECINCT</a:t>
            </a:r>
            <a:endParaRPr lang="en-US" dirty="0">
              <a:solidFill>
                <a:srgbClr val="001484"/>
              </a:solidFill>
            </a:endParaRPr>
          </a:p>
        </p:txBody>
      </p:sp>
      <p:sp>
        <p:nvSpPr>
          <p:cNvPr id="7" name="Text Placeholder 8"/>
          <p:cNvSpPr>
            <a:spLocks noGrp="1"/>
          </p:cNvSpPr>
          <p:nvPr>
            <p:ph type="body" sz="quarter" idx="14"/>
          </p:nvPr>
        </p:nvSpPr>
        <p:spPr>
          <a:xfrm>
            <a:off x="3290157" y="2303209"/>
            <a:ext cx="5603447" cy="2441342"/>
          </a:xfrm>
        </p:spPr>
        <p:txBody>
          <a:bodyPr>
            <a:noAutofit/>
          </a:bodyPr>
          <a:lstStyle/>
          <a:p>
            <a:endParaRPr lang="en-US" sz="1013" dirty="0"/>
          </a:p>
          <a:p>
            <a:pPr>
              <a:lnSpc>
                <a:spcPct val="120000"/>
              </a:lnSpc>
              <a:spcBef>
                <a:spcPts val="338"/>
              </a:spcBef>
              <a:spcAft>
                <a:spcPts val="338"/>
              </a:spcAft>
            </a:pPr>
            <a:endParaRPr lang="en-US" sz="1013" dirty="0"/>
          </a:p>
          <a:p>
            <a:pPr marL="160735" indent="-160735">
              <a:lnSpc>
                <a:spcPct val="120000"/>
              </a:lnSpc>
              <a:spcBef>
                <a:spcPts val="338"/>
              </a:spcBef>
              <a:spcAft>
                <a:spcPts val="338"/>
              </a:spcAft>
            </a:pPr>
            <a:endParaRPr lang="en-US" dirty="0"/>
          </a:p>
          <a:p>
            <a:pPr marL="160735" indent="-160735">
              <a:lnSpc>
                <a:spcPct val="120000"/>
              </a:lnSpc>
              <a:spcBef>
                <a:spcPts val="338"/>
              </a:spcBef>
              <a:spcAft>
                <a:spcPts val="338"/>
              </a:spcAft>
            </a:pPr>
            <a:endParaRPr lang="en-US" b="0" dirty="0"/>
          </a:p>
          <a:p>
            <a:pPr marL="160735" indent="-160735">
              <a:lnSpc>
                <a:spcPct val="120000"/>
              </a:lnSpc>
              <a:spcBef>
                <a:spcPts val="338"/>
              </a:spcBef>
              <a:spcAft>
                <a:spcPts val="338"/>
              </a:spcAft>
            </a:pPr>
            <a:endParaRPr lang="en-US" b="0" dirty="0"/>
          </a:p>
          <a:p>
            <a:pPr>
              <a:lnSpc>
                <a:spcPct val="120000"/>
              </a:lnSpc>
              <a:spcBef>
                <a:spcPts val="338"/>
              </a:spcBef>
              <a:spcAft>
                <a:spcPts val="338"/>
              </a:spcAft>
            </a:pPr>
            <a:endParaRPr lang="en-US" b="0" dirty="0"/>
          </a:p>
          <a:p>
            <a:pPr marL="160735" indent="-160735">
              <a:lnSpc>
                <a:spcPct val="120000"/>
              </a:lnSpc>
              <a:spcBef>
                <a:spcPts val="338"/>
              </a:spcBef>
              <a:spcAft>
                <a:spcPts val="338"/>
              </a:spcAft>
            </a:pPr>
            <a:endParaRPr lang="en-US" sz="900" dirty="0"/>
          </a:p>
          <a:p>
            <a:pPr marL="160735" indent="-160735">
              <a:lnSpc>
                <a:spcPct val="120000"/>
              </a:lnSpc>
              <a:spcBef>
                <a:spcPts val="338"/>
              </a:spcBef>
              <a:spcAft>
                <a:spcPts val="338"/>
              </a:spcAft>
            </a:pPr>
            <a:endParaRPr lang="en-ZA" sz="900" dirty="0"/>
          </a:p>
          <a:p>
            <a:pPr marL="151805" lvl="1" indent="-151805">
              <a:lnSpc>
                <a:spcPct val="120000"/>
              </a:lnSpc>
            </a:pPr>
            <a:endParaRPr lang="en-GB" sz="900" dirty="0">
              <a:solidFill>
                <a:srgbClr val="FF0000"/>
              </a:solidFill>
            </a:endParaRPr>
          </a:p>
        </p:txBody>
      </p:sp>
      <p:sp>
        <p:nvSpPr>
          <p:cNvPr id="2" name="Rectangle 1">
            <a:extLst>
              <a:ext uri="{FF2B5EF4-FFF2-40B4-BE49-F238E27FC236}">
                <a16:creationId xmlns="" xmlns:a16="http://schemas.microsoft.com/office/drawing/2014/main" id="{4108BCFF-7ADA-4384-BD6C-BED9076B5A0E}"/>
              </a:ext>
            </a:extLst>
          </p:cNvPr>
          <p:cNvSpPr/>
          <p:nvPr/>
        </p:nvSpPr>
        <p:spPr>
          <a:xfrm>
            <a:off x="253677" y="2368852"/>
            <a:ext cx="1826794" cy="2681696"/>
          </a:xfrm>
          <a:prstGeom prst="rect">
            <a:avLst/>
          </a:prstGeom>
        </p:spPr>
        <p:txBody>
          <a:bodyPr wrap="square">
            <a:spAutoFit/>
          </a:bodyPr>
          <a:lstStyle/>
          <a:p>
            <a:pPr algn="ctr">
              <a:lnSpc>
                <a:spcPct val="115000"/>
              </a:lnSpc>
            </a:pPr>
            <a:r>
              <a:rPr lang="en-US" sz="1050"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The </a:t>
            </a:r>
            <a:r>
              <a:rPr lang="en-US" sz="1050" b="1"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Forensic Pathology Service (FPS) Report allows</a:t>
            </a:r>
            <a:r>
              <a:rPr lang="en-US" sz="1050"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 to relatively </a:t>
            </a:r>
            <a:r>
              <a:rPr lang="en-US" sz="1050" b="1"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compare</a:t>
            </a:r>
            <a:r>
              <a:rPr lang="en-US" sz="1050"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 the </a:t>
            </a:r>
            <a:r>
              <a:rPr lang="en-US" sz="1050" b="1"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month on month change in homicides </a:t>
            </a:r>
            <a:r>
              <a:rPr lang="en-US" sz="1050" dirty="0">
                <a:solidFill>
                  <a:srgbClr val="001484"/>
                </a:solidFill>
                <a:latin typeface="Century Gothic" panose="020B0502020202020204" pitchFamily="34" charset="0"/>
                <a:ea typeface="Calibri" panose="020F0502020204030204" pitchFamily="34" charset="0"/>
                <a:cs typeface="Times New Roman" panose="02020603050405020304" pitchFamily="18" charset="0"/>
              </a:rPr>
              <a:t>in the highest affected precincts. For example, when comparing July to June, once sees 6 precincts absolute murders decrease, 3 remain unchanged and 1 with an increase. </a:t>
            </a:r>
            <a:endParaRPr lang="en-US" dirty="0">
              <a:solidFill>
                <a:srgbClr val="001484"/>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43827A94-DFF0-47CE-B9D3-4CCB12EBDB02}"/>
              </a:ext>
            </a:extLst>
          </p:cNvPr>
          <p:cNvSpPr>
            <a:spLocks noGrp="1"/>
          </p:cNvSpPr>
          <p:nvPr>
            <p:ph type="sldNum" sz="quarter" idx="4"/>
          </p:nvPr>
        </p:nvSpPr>
        <p:spPr/>
        <p:txBody>
          <a:bodyPr/>
          <a:lstStyle/>
          <a:p>
            <a:fld id="{8406839F-D7A4-4E5D-B93D-768AD4D1DB36}" type="slidenum">
              <a:rPr lang="en-ZA" smtClean="0">
                <a:solidFill>
                  <a:srgbClr val="003399"/>
                </a:solidFill>
              </a:rPr>
              <a:pPr/>
              <a:t>25</a:t>
            </a:fld>
            <a:endParaRPr lang="en-ZA" dirty="0">
              <a:solidFill>
                <a:srgbClr val="003399"/>
              </a:solidFill>
            </a:endParaRPr>
          </a:p>
        </p:txBody>
      </p:sp>
      <p:grpSp>
        <p:nvGrpSpPr>
          <p:cNvPr id="11" name="Group 10">
            <a:extLst>
              <a:ext uri="{FF2B5EF4-FFF2-40B4-BE49-F238E27FC236}">
                <a16:creationId xmlns="" xmlns:a16="http://schemas.microsoft.com/office/drawing/2014/main" id="{429981E1-B5E3-137A-3719-353EC9272141}"/>
              </a:ext>
            </a:extLst>
          </p:cNvPr>
          <p:cNvGrpSpPr/>
          <p:nvPr/>
        </p:nvGrpSpPr>
        <p:grpSpPr>
          <a:xfrm>
            <a:off x="2384374" y="1052666"/>
            <a:ext cx="9165475" cy="5479574"/>
            <a:chOff x="2384374" y="1052666"/>
            <a:chExt cx="9165475" cy="5479574"/>
          </a:xfrm>
        </p:grpSpPr>
        <p:pic>
          <p:nvPicPr>
            <p:cNvPr id="3" name="Picture 2">
              <a:extLst>
                <a:ext uri="{FF2B5EF4-FFF2-40B4-BE49-F238E27FC236}">
                  <a16:creationId xmlns="" xmlns:a16="http://schemas.microsoft.com/office/drawing/2014/main" id="{A9CACE35-5AAB-4133-9821-FBDBB3DA6560}"/>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p:blipFill>
          <p:spPr>
            <a:xfrm>
              <a:off x="2388512" y="1052666"/>
              <a:ext cx="9161337" cy="5479574"/>
            </a:xfrm>
            <a:prstGeom prst="rect">
              <a:avLst/>
            </a:prstGeom>
          </p:spPr>
        </p:pic>
        <p:sp>
          <p:nvSpPr>
            <p:cNvPr id="8" name="Rectangle 7">
              <a:extLst>
                <a:ext uri="{FF2B5EF4-FFF2-40B4-BE49-F238E27FC236}">
                  <a16:creationId xmlns="" xmlns:a16="http://schemas.microsoft.com/office/drawing/2014/main" id="{720A3F0A-88D4-F353-1527-3BC9C284F877}"/>
                </a:ext>
              </a:extLst>
            </p:cNvPr>
            <p:cNvSpPr/>
            <p:nvPr/>
          </p:nvSpPr>
          <p:spPr>
            <a:xfrm>
              <a:off x="2384374" y="1052666"/>
              <a:ext cx="2359903" cy="6866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p>
          </p:txBody>
        </p:sp>
        <p:sp>
          <p:nvSpPr>
            <p:cNvPr id="10" name="Rectangle 9">
              <a:extLst>
                <a:ext uri="{FF2B5EF4-FFF2-40B4-BE49-F238E27FC236}">
                  <a16:creationId xmlns="" xmlns:a16="http://schemas.microsoft.com/office/drawing/2014/main" id="{0EAF722D-F7DB-11BA-31D2-6283AACB5649}"/>
                </a:ext>
              </a:extLst>
            </p:cNvPr>
            <p:cNvSpPr/>
            <p:nvPr/>
          </p:nvSpPr>
          <p:spPr>
            <a:xfrm>
              <a:off x="5585791" y="1441385"/>
              <a:ext cx="5075583" cy="3865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err="1"/>
            </a:p>
          </p:txBody>
        </p:sp>
      </p:grpSp>
    </p:spTree>
    <p:custDataLst>
      <p:tags r:id="rId1"/>
    </p:custDataLst>
    <p:extLst>
      <p:ext uri="{BB962C8B-B14F-4D97-AF65-F5344CB8AC3E}">
        <p14:creationId xmlns:p14="http://schemas.microsoft.com/office/powerpoint/2010/main" xmlns="" val="836573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b="1" dirty="0">
                <a:solidFill>
                  <a:srgbClr val="001484"/>
                </a:solidFill>
              </a:rPr>
              <a:t>HOMICIDE STATISTICS IN THE 13 PRIORITY AREAS (WHERE?)</a:t>
            </a:r>
            <a:endParaRPr lang="en-US" dirty="0">
              <a:solidFill>
                <a:srgbClr val="001484"/>
              </a:solidFill>
            </a:endParaRPr>
          </a:p>
        </p:txBody>
      </p:sp>
      <p:sp>
        <p:nvSpPr>
          <p:cNvPr id="4" name="Slide Number Placeholder 3">
            <a:extLst>
              <a:ext uri="{FF2B5EF4-FFF2-40B4-BE49-F238E27FC236}">
                <a16:creationId xmlns="" xmlns:a16="http://schemas.microsoft.com/office/drawing/2014/main" id="{981B097E-F106-4B68-BAAD-64DDF34BF76E}"/>
              </a:ext>
            </a:extLst>
          </p:cNvPr>
          <p:cNvSpPr>
            <a:spLocks noGrp="1"/>
          </p:cNvSpPr>
          <p:nvPr>
            <p:ph type="sldNum" sz="quarter" idx="4"/>
          </p:nvPr>
        </p:nvSpPr>
        <p:spPr/>
        <p:txBody>
          <a:bodyPr/>
          <a:lstStyle/>
          <a:p>
            <a:fld id="{8406839F-D7A4-4E5D-B93D-768AD4D1DB36}" type="slidenum">
              <a:rPr lang="en-ZA" smtClean="0"/>
              <a:pPr/>
              <a:t>26</a:t>
            </a:fld>
            <a:endParaRPr lang="en-ZA" dirty="0"/>
          </a:p>
        </p:txBody>
      </p:sp>
      <p:sp>
        <p:nvSpPr>
          <p:cNvPr id="7" name="Text Placeholder 8"/>
          <p:cNvSpPr>
            <a:spLocks noGrp="1"/>
          </p:cNvSpPr>
          <p:nvPr>
            <p:ph type="body" sz="quarter" idx="10"/>
          </p:nvPr>
        </p:nvSpPr>
        <p:spPr/>
        <p:txBody>
          <a:bodyPr>
            <a:noAutofit/>
          </a:bodyPr>
          <a:lstStyle/>
          <a:p>
            <a:endParaRPr lang="en-US" sz="1350" dirty="0"/>
          </a:p>
          <a:p>
            <a:pPr>
              <a:lnSpc>
                <a:spcPct val="120000"/>
              </a:lnSpc>
              <a:spcBef>
                <a:spcPts val="450"/>
              </a:spcBef>
              <a:spcAft>
                <a:spcPts val="450"/>
              </a:spcAft>
            </a:pPr>
            <a:endParaRPr lang="en-US" sz="1350" dirty="0"/>
          </a:p>
          <a:p>
            <a:pPr marL="214313" indent="-214313">
              <a:lnSpc>
                <a:spcPct val="120000"/>
              </a:lnSpc>
              <a:spcBef>
                <a:spcPts val="450"/>
              </a:spcBef>
              <a:spcAft>
                <a:spcPts val="450"/>
              </a:spcAft>
            </a:pPr>
            <a:endParaRPr lang="en-US" dirty="0"/>
          </a:p>
          <a:p>
            <a:pPr marL="214313" indent="-214313">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b="0" dirty="0"/>
          </a:p>
          <a:p>
            <a:pPr>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sz="1200" dirty="0"/>
          </a:p>
          <a:p>
            <a:pPr marL="214313" indent="-214313">
              <a:lnSpc>
                <a:spcPct val="120000"/>
              </a:lnSpc>
              <a:spcBef>
                <a:spcPts val="450"/>
              </a:spcBef>
              <a:spcAft>
                <a:spcPts val="450"/>
              </a:spcAft>
            </a:pPr>
            <a:endParaRPr lang="en-ZA" sz="1200" dirty="0"/>
          </a:p>
          <a:p>
            <a:pPr marL="0" lvl="1" indent="0">
              <a:lnSpc>
                <a:spcPct val="120000"/>
              </a:lnSpc>
              <a:buNone/>
            </a:pPr>
            <a:endParaRPr lang="en-GB" sz="1200" dirty="0">
              <a:solidFill>
                <a:srgbClr val="FF0000"/>
              </a:solidFill>
            </a:endParaRPr>
          </a:p>
        </p:txBody>
      </p:sp>
      <p:sp>
        <p:nvSpPr>
          <p:cNvPr id="3" name="Text Placeholder 2">
            <a:extLst>
              <a:ext uri="{FF2B5EF4-FFF2-40B4-BE49-F238E27FC236}">
                <a16:creationId xmlns="" xmlns:a16="http://schemas.microsoft.com/office/drawing/2014/main" id="{B2759FE8-15D4-48FA-84C5-7AE1A1C2DC1A}"/>
              </a:ext>
            </a:extLst>
          </p:cNvPr>
          <p:cNvSpPr>
            <a:spLocks noGrp="1"/>
          </p:cNvSpPr>
          <p:nvPr>
            <p:ph type="body" sz="quarter" idx="13"/>
          </p:nvPr>
        </p:nvSpPr>
        <p:spPr>
          <a:xfrm>
            <a:off x="1369625" y="5801321"/>
            <a:ext cx="8887558" cy="877349"/>
          </a:xfrm>
        </p:spPr>
        <p:txBody>
          <a:bodyPr>
            <a:noAutofit/>
          </a:bodyPr>
          <a:lstStyle/>
          <a:p>
            <a:pPr algn="just"/>
            <a:r>
              <a:rPr lang="en-GB" sz="1600" b="0" dirty="0">
                <a:effectLst/>
                <a:latin typeface="Century Gothic" panose="020B0502020202020204" pitchFamily="34" charset="0"/>
                <a:ea typeface="Calibri" panose="020F0502020204030204" pitchFamily="34" charset="0"/>
                <a:cs typeface="Times New Roman" panose="02020603050405020304" pitchFamily="18" charset="0"/>
              </a:rPr>
              <a:t>The highest recorded homicides (</a:t>
            </a:r>
            <a:r>
              <a:rPr lang="en-GB" sz="1600" b="0" dirty="0" err="1">
                <a:effectLst/>
                <a:latin typeface="Century Gothic" panose="020B0502020202020204" pitchFamily="34" charset="0"/>
                <a:ea typeface="Calibri" panose="020F0502020204030204" pitchFamily="34" charset="0"/>
                <a:cs typeface="Times New Roman" panose="02020603050405020304" pitchFamily="18" charset="0"/>
              </a:rPr>
              <a:t>wk</a:t>
            </a:r>
            <a:r>
              <a:rPr lang="en-GB" sz="1600" b="0" dirty="0">
                <a:effectLst/>
                <a:latin typeface="Century Gothic" panose="020B0502020202020204" pitchFamily="34" charset="0"/>
                <a:ea typeface="Calibri" panose="020F0502020204030204" pitchFamily="34" charset="0"/>
                <a:cs typeface="Times New Roman" panose="02020603050405020304" pitchFamily="18" charset="0"/>
              </a:rPr>
              <a:t> 1-21) were in Harare (85), Delft (84), Kraaifontein (83), Khayelitsha (78), Mfuleni (76), and Nyanga (69).</a:t>
            </a:r>
            <a:endParaRPr lang="en-US" sz="1600" b="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endParaRPr lang="en-ZA" sz="1600" b="0" dirty="0">
              <a:solidFill>
                <a:srgbClr val="001484"/>
              </a:solidFill>
            </a:endParaRPr>
          </a:p>
        </p:txBody>
      </p:sp>
      <p:sp>
        <p:nvSpPr>
          <p:cNvPr id="2" name="Rectangle 2">
            <a:extLst>
              <a:ext uri="{FF2B5EF4-FFF2-40B4-BE49-F238E27FC236}">
                <a16:creationId xmlns="" xmlns:a16="http://schemas.microsoft.com/office/drawing/2014/main" id="{CC8FE5C6-817F-4A26-8982-8435C8359D72}"/>
              </a:ext>
            </a:extLst>
          </p:cNvPr>
          <p:cNvSpPr>
            <a:spLocks noChangeArrowheads="1"/>
          </p:cNvSpPr>
          <p:nvPr/>
        </p:nvSpPr>
        <p:spPr bwMode="auto">
          <a:xfrm>
            <a:off x="1819300" y="1325984"/>
            <a:ext cx="18473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ZA" altLang="en-US" sz="800" dirty="0"/>
          </a:p>
          <a:p>
            <a:pPr eaLnBrk="0" fontAlgn="base" hangingPunct="0">
              <a:spcBef>
                <a:spcPct val="0"/>
              </a:spcBef>
              <a:spcAft>
                <a:spcPct val="0"/>
              </a:spcAft>
            </a:pPr>
            <a:endParaRPr lang="en-ZA" altLang="en-US" dirty="0">
              <a:latin typeface="Arial" panose="020B0604020202020204" pitchFamily="34" charset="0"/>
            </a:endParaRPr>
          </a:p>
        </p:txBody>
      </p:sp>
      <p:sp>
        <p:nvSpPr>
          <p:cNvPr id="9" name="Rectangle 3">
            <a:extLst>
              <a:ext uri="{FF2B5EF4-FFF2-40B4-BE49-F238E27FC236}">
                <a16:creationId xmlns="" xmlns:a16="http://schemas.microsoft.com/office/drawing/2014/main" id="{27C84575-AC61-49EE-970F-0AEA98ED64F1}"/>
              </a:ext>
            </a:extLst>
          </p:cNvPr>
          <p:cNvSpPr>
            <a:spLocks noChangeArrowheads="1"/>
          </p:cNvSpPr>
          <p:nvPr/>
        </p:nvSpPr>
        <p:spPr bwMode="auto">
          <a:xfrm>
            <a:off x="1819300" y="448316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5" name="Rectangle 2">
            <a:extLst>
              <a:ext uri="{FF2B5EF4-FFF2-40B4-BE49-F238E27FC236}">
                <a16:creationId xmlns="" xmlns:a16="http://schemas.microsoft.com/office/drawing/2014/main" id="{B844FCF8-BE85-47F9-81DC-A8DCBBFADE7A}"/>
              </a:ext>
            </a:extLst>
          </p:cNvPr>
          <p:cNvSpPr>
            <a:spLocks noChangeArrowheads="1"/>
          </p:cNvSpPr>
          <p:nvPr/>
        </p:nvSpPr>
        <p:spPr bwMode="auto">
          <a:xfrm>
            <a:off x="4582150" y="1056679"/>
            <a:ext cx="3618298" cy="5386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1100" b="1" i="1" dirty="0">
                <a:latin typeface="Century Gothic" panose="020B0502020202020204" pitchFamily="34" charset="0"/>
                <a:ea typeface="Calibri" panose="020F0502020204030204" pitchFamily="34" charset="0"/>
                <a:cs typeface="Times New Roman" panose="02020603050405020304" pitchFamily="18" charset="0"/>
              </a:rPr>
              <a:t>Homicide in the 13 priority areas, wks. 1-16 of 2022</a:t>
            </a:r>
            <a:endParaRPr lang="en-ZA" altLang="en-US" sz="1100" b="1" dirty="0"/>
          </a:p>
          <a:p>
            <a:pPr eaLnBrk="0" fontAlgn="base" hangingPunct="0">
              <a:spcBef>
                <a:spcPct val="0"/>
              </a:spcBef>
              <a:spcAft>
                <a:spcPct val="0"/>
              </a:spcAft>
            </a:pPr>
            <a:endParaRPr lang="en-ZA" altLang="en-US" dirty="0">
              <a:latin typeface="Arial" panose="020B0604020202020204" pitchFamily="34" charset="0"/>
            </a:endParaRPr>
          </a:p>
        </p:txBody>
      </p:sp>
      <p:sp>
        <p:nvSpPr>
          <p:cNvPr id="8" name="Rectangle 3">
            <a:extLst>
              <a:ext uri="{FF2B5EF4-FFF2-40B4-BE49-F238E27FC236}">
                <a16:creationId xmlns="" xmlns:a16="http://schemas.microsoft.com/office/drawing/2014/main" id="{3D36C1FE-AD47-4F4B-8A59-C7B2A3BBD27F}"/>
              </a:ext>
            </a:extLst>
          </p:cNvPr>
          <p:cNvSpPr>
            <a:spLocks noChangeArrowheads="1"/>
          </p:cNvSpPr>
          <p:nvPr/>
        </p:nvSpPr>
        <p:spPr bwMode="auto">
          <a:xfrm>
            <a:off x="3143673" y="508466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12" name="Picture 11">
            <a:extLst>
              <a:ext uri="{FF2B5EF4-FFF2-40B4-BE49-F238E27FC236}">
                <a16:creationId xmlns="" xmlns:a16="http://schemas.microsoft.com/office/drawing/2014/main" id="{D33F83F8-AC54-2D1A-D384-5A6533ACB50A}"/>
              </a:ext>
            </a:extLst>
          </p:cNvPr>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4031" y="1056679"/>
            <a:ext cx="7962775" cy="4579185"/>
          </a:xfrm>
          <a:prstGeom prst="rect">
            <a:avLst/>
          </a:prstGeom>
          <a:noFill/>
        </p:spPr>
      </p:pic>
    </p:spTree>
    <p:custDataLst>
      <p:tags r:id="rId1"/>
    </p:custDataLst>
    <p:extLst>
      <p:ext uri="{BB962C8B-B14F-4D97-AF65-F5344CB8AC3E}">
        <p14:creationId xmlns:p14="http://schemas.microsoft.com/office/powerpoint/2010/main" xmlns="" val="27349304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sz="2300" dirty="0">
                <a:solidFill>
                  <a:srgbClr val="001484"/>
                </a:solidFill>
              </a:rPr>
              <a:t>HOMICIDE STATISTICS ON DAYS AND TIMES IN THE PROVINCE (WHEN?)</a:t>
            </a:r>
          </a:p>
        </p:txBody>
      </p:sp>
      <p:sp>
        <p:nvSpPr>
          <p:cNvPr id="4" name="Slide Number Placeholder 3">
            <a:extLst>
              <a:ext uri="{FF2B5EF4-FFF2-40B4-BE49-F238E27FC236}">
                <a16:creationId xmlns="" xmlns:a16="http://schemas.microsoft.com/office/drawing/2014/main" id="{981B097E-F106-4B68-BAAD-64DDF34BF76E}"/>
              </a:ext>
            </a:extLst>
          </p:cNvPr>
          <p:cNvSpPr>
            <a:spLocks noGrp="1"/>
          </p:cNvSpPr>
          <p:nvPr>
            <p:ph type="sldNum" sz="quarter" idx="4"/>
          </p:nvPr>
        </p:nvSpPr>
        <p:spPr/>
        <p:txBody>
          <a:bodyPr/>
          <a:lstStyle/>
          <a:p>
            <a:fld id="{8406839F-D7A4-4E5D-B93D-768AD4D1DB36}" type="slidenum">
              <a:rPr lang="en-ZA" smtClean="0"/>
              <a:pPr/>
              <a:t>27</a:t>
            </a:fld>
            <a:endParaRPr lang="en-ZA" dirty="0"/>
          </a:p>
        </p:txBody>
      </p:sp>
      <p:sp>
        <p:nvSpPr>
          <p:cNvPr id="7" name="Text Placeholder 8"/>
          <p:cNvSpPr>
            <a:spLocks noGrp="1"/>
          </p:cNvSpPr>
          <p:nvPr>
            <p:ph type="body" sz="quarter" idx="10"/>
          </p:nvPr>
        </p:nvSpPr>
        <p:spPr/>
        <p:txBody>
          <a:bodyPr>
            <a:noAutofit/>
          </a:bodyPr>
          <a:lstStyle/>
          <a:p>
            <a:endParaRPr lang="en-US" sz="1350" dirty="0"/>
          </a:p>
          <a:p>
            <a:pPr>
              <a:lnSpc>
                <a:spcPct val="120000"/>
              </a:lnSpc>
              <a:spcBef>
                <a:spcPts val="450"/>
              </a:spcBef>
              <a:spcAft>
                <a:spcPts val="450"/>
              </a:spcAft>
            </a:pPr>
            <a:endParaRPr lang="en-US" sz="1350" dirty="0"/>
          </a:p>
          <a:p>
            <a:pPr marL="214313" indent="-214313">
              <a:lnSpc>
                <a:spcPct val="120000"/>
              </a:lnSpc>
              <a:spcBef>
                <a:spcPts val="450"/>
              </a:spcBef>
              <a:spcAft>
                <a:spcPts val="450"/>
              </a:spcAft>
            </a:pPr>
            <a:endParaRPr lang="en-US" dirty="0"/>
          </a:p>
          <a:p>
            <a:pPr marL="214313" indent="-214313">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b="0" dirty="0"/>
          </a:p>
          <a:p>
            <a:pPr>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sz="1200" dirty="0"/>
          </a:p>
          <a:p>
            <a:pPr marL="214313" indent="-214313">
              <a:lnSpc>
                <a:spcPct val="120000"/>
              </a:lnSpc>
              <a:spcBef>
                <a:spcPts val="450"/>
              </a:spcBef>
              <a:spcAft>
                <a:spcPts val="450"/>
              </a:spcAft>
            </a:pPr>
            <a:endParaRPr lang="en-ZA" sz="1200" dirty="0"/>
          </a:p>
          <a:p>
            <a:pPr marL="0" lvl="1" indent="0">
              <a:lnSpc>
                <a:spcPct val="120000"/>
              </a:lnSpc>
              <a:buNone/>
            </a:pPr>
            <a:endParaRPr lang="en-GB" sz="1200" dirty="0">
              <a:solidFill>
                <a:srgbClr val="FF0000"/>
              </a:solidFill>
            </a:endParaRPr>
          </a:p>
        </p:txBody>
      </p:sp>
      <p:sp>
        <p:nvSpPr>
          <p:cNvPr id="2" name="Rectangle 2">
            <a:extLst>
              <a:ext uri="{FF2B5EF4-FFF2-40B4-BE49-F238E27FC236}">
                <a16:creationId xmlns="" xmlns:a16="http://schemas.microsoft.com/office/drawing/2014/main" id="{CC8FE5C6-817F-4A26-8982-8435C8359D72}"/>
              </a:ext>
            </a:extLst>
          </p:cNvPr>
          <p:cNvSpPr>
            <a:spLocks noChangeArrowheads="1"/>
          </p:cNvSpPr>
          <p:nvPr/>
        </p:nvSpPr>
        <p:spPr bwMode="auto">
          <a:xfrm>
            <a:off x="1819300" y="1325984"/>
            <a:ext cx="18473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ZA" altLang="en-US" sz="800" dirty="0"/>
          </a:p>
          <a:p>
            <a:pPr eaLnBrk="0" fontAlgn="base" hangingPunct="0">
              <a:spcBef>
                <a:spcPct val="0"/>
              </a:spcBef>
              <a:spcAft>
                <a:spcPct val="0"/>
              </a:spcAft>
            </a:pPr>
            <a:endParaRPr lang="en-ZA" altLang="en-US" dirty="0">
              <a:latin typeface="Arial" panose="020B0604020202020204" pitchFamily="34" charset="0"/>
            </a:endParaRPr>
          </a:p>
        </p:txBody>
      </p:sp>
      <p:sp>
        <p:nvSpPr>
          <p:cNvPr id="9" name="Rectangle 3">
            <a:extLst>
              <a:ext uri="{FF2B5EF4-FFF2-40B4-BE49-F238E27FC236}">
                <a16:creationId xmlns="" xmlns:a16="http://schemas.microsoft.com/office/drawing/2014/main" id="{27C84575-AC61-49EE-970F-0AEA98ED64F1}"/>
              </a:ext>
            </a:extLst>
          </p:cNvPr>
          <p:cNvSpPr>
            <a:spLocks noChangeArrowheads="1"/>
          </p:cNvSpPr>
          <p:nvPr/>
        </p:nvSpPr>
        <p:spPr bwMode="auto">
          <a:xfrm>
            <a:off x="1819300" y="448316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3">
            <a:extLst>
              <a:ext uri="{FF2B5EF4-FFF2-40B4-BE49-F238E27FC236}">
                <a16:creationId xmlns="" xmlns:a16="http://schemas.microsoft.com/office/drawing/2014/main" id="{3D36C1FE-AD47-4F4B-8A59-C7B2A3BBD27F}"/>
              </a:ext>
            </a:extLst>
          </p:cNvPr>
          <p:cNvSpPr>
            <a:spLocks noChangeArrowheads="1"/>
          </p:cNvSpPr>
          <p:nvPr/>
        </p:nvSpPr>
        <p:spPr bwMode="auto">
          <a:xfrm>
            <a:off x="3143673" y="508466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37890" name="Picture 2">
            <a:extLst>
              <a:ext uri="{FF2B5EF4-FFF2-40B4-BE49-F238E27FC236}">
                <a16:creationId xmlns="" xmlns:a16="http://schemas.microsoft.com/office/drawing/2014/main" id="{7AED9507-5216-4383-A760-4F4C3891C053}"/>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93694" y="1731552"/>
            <a:ext cx="10402329" cy="35480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30101971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sz="2300" dirty="0">
                <a:solidFill>
                  <a:srgbClr val="001484"/>
                </a:solidFill>
              </a:rPr>
              <a:t>HOMICIDE STATISTICS ON AGE AND GENDER IN THE PROVINCE (WHO?)</a:t>
            </a:r>
          </a:p>
        </p:txBody>
      </p:sp>
      <p:sp>
        <p:nvSpPr>
          <p:cNvPr id="4" name="Slide Number Placeholder 3">
            <a:extLst>
              <a:ext uri="{FF2B5EF4-FFF2-40B4-BE49-F238E27FC236}">
                <a16:creationId xmlns="" xmlns:a16="http://schemas.microsoft.com/office/drawing/2014/main" id="{981B097E-F106-4B68-BAAD-64DDF34BF76E}"/>
              </a:ext>
            </a:extLst>
          </p:cNvPr>
          <p:cNvSpPr>
            <a:spLocks noGrp="1"/>
          </p:cNvSpPr>
          <p:nvPr>
            <p:ph type="sldNum" sz="quarter" idx="4"/>
          </p:nvPr>
        </p:nvSpPr>
        <p:spPr/>
        <p:txBody>
          <a:bodyPr/>
          <a:lstStyle/>
          <a:p>
            <a:fld id="{8406839F-D7A4-4E5D-B93D-768AD4D1DB36}" type="slidenum">
              <a:rPr lang="en-ZA" smtClean="0"/>
              <a:pPr/>
              <a:t>28</a:t>
            </a:fld>
            <a:endParaRPr lang="en-ZA" dirty="0"/>
          </a:p>
        </p:txBody>
      </p:sp>
      <p:sp>
        <p:nvSpPr>
          <p:cNvPr id="7" name="Text Placeholder 8"/>
          <p:cNvSpPr>
            <a:spLocks noGrp="1"/>
          </p:cNvSpPr>
          <p:nvPr>
            <p:ph type="body" sz="quarter" idx="10"/>
          </p:nvPr>
        </p:nvSpPr>
        <p:spPr/>
        <p:txBody>
          <a:bodyPr>
            <a:noAutofit/>
          </a:bodyPr>
          <a:lstStyle/>
          <a:p>
            <a:endParaRPr lang="en-US" sz="1350" dirty="0"/>
          </a:p>
          <a:p>
            <a:pPr>
              <a:lnSpc>
                <a:spcPct val="120000"/>
              </a:lnSpc>
              <a:spcBef>
                <a:spcPts val="450"/>
              </a:spcBef>
              <a:spcAft>
                <a:spcPts val="450"/>
              </a:spcAft>
            </a:pPr>
            <a:endParaRPr lang="en-US" sz="1350" dirty="0"/>
          </a:p>
          <a:p>
            <a:pPr marL="214313" indent="-214313">
              <a:lnSpc>
                <a:spcPct val="120000"/>
              </a:lnSpc>
              <a:spcBef>
                <a:spcPts val="450"/>
              </a:spcBef>
              <a:spcAft>
                <a:spcPts val="450"/>
              </a:spcAft>
            </a:pPr>
            <a:endParaRPr lang="en-US" dirty="0"/>
          </a:p>
          <a:p>
            <a:pPr marL="214313" indent="-214313">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b="0" dirty="0"/>
          </a:p>
          <a:p>
            <a:pPr>
              <a:lnSpc>
                <a:spcPct val="120000"/>
              </a:lnSpc>
              <a:spcBef>
                <a:spcPts val="450"/>
              </a:spcBef>
              <a:spcAft>
                <a:spcPts val="450"/>
              </a:spcAft>
            </a:pPr>
            <a:endParaRPr lang="en-US" b="0" dirty="0"/>
          </a:p>
          <a:p>
            <a:pPr marL="214313" indent="-214313">
              <a:lnSpc>
                <a:spcPct val="120000"/>
              </a:lnSpc>
              <a:spcBef>
                <a:spcPts val="450"/>
              </a:spcBef>
              <a:spcAft>
                <a:spcPts val="450"/>
              </a:spcAft>
            </a:pPr>
            <a:endParaRPr lang="en-US" sz="1200" dirty="0"/>
          </a:p>
          <a:p>
            <a:pPr marL="214313" indent="-214313">
              <a:lnSpc>
                <a:spcPct val="120000"/>
              </a:lnSpc>
              <a:spcBef>
                <a:spcPts val="450"/>
              </a:spcBef>
              <a:spcAft>
                <a:spcPts val="450"/>
              </a:spcAft>
            </a:pPr>
            <a:endParaRPr lang="en-ZA" sz="1200" dirty="0"/>
          </a:p>
          <a:p>
            <a:pPr marL="0" lvl="1" indent="0">
              <a:lnSpc>
                <a:spcPct val="120000"/>
              </a:lnSpc>
              <a:buNone/>
            </a:pPr>
            <a:endParaRPr lang="en-GB" sz="1200" dirty="0">
              <a:solidFill>
                <a:srgbClr val="FF0000"/>
              </a:solidFill>
            </a:endParaRPr>
          </a:p>
        </p:txBody>
      </p:sp>
      <p:sp>
        <p:nvSpPr>
          <p:cNvPr id="2" name="Rectangle 2">
            <a:extLst>
              <a:ext uri="{FF2B5EF4-FFF2-40B4-BE49-F238E27FC236}">
                <a16:creationId xmlns="" xmlns:a16="http://schemas.microsoft.com/office/drawing/2014/main" id="{CC8FE5C6-817F-4A26-8982-8435C8359D72}"/>
              </a:ext>
            </a:extLst>
          </p:cNvPr>
          <p:cNvSpPr>
            <a:spLocks noChangeArrowheads="1"/>
          </p:cNvSpPr>
          <p:nvPr/>
        </p:nvSpPr>
        <p:spPr bwMode="auto">
          <a:xfrm>
            <a:off x="1819300" y="1325984"/>
            <a:ext cx="184731"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endParaRPr lang="en-ZA" altLang="en-US" sz="800" dirty="0"/>
          </a:p>
          <a:p>
            <a:pPr eaLnBrk="0" fontAlgn="base" hangingPunct="0">
              <a:spcBef>
                <a:spcPct val="0"/>
              </a:spcBef>
              <a:spcAft>
                <a:spcPct val="0"/>
              </a:spcAft>
            </a:pPr>
            <a:endParaRPr lang="en-ZA" altLang="en-US" dirty="0">
              <a:latin typeface="Arial" panose="020B0604020202020204" pitchFamily="34" charset="0"/>
            </a:endParaRPr>
          </a:p>
        </p:txBody>
      </p:sp>
      <p:sp>
        <p:nvSpPr>
          <p:cNvPr id="9" name="Rectangle 3">
            <a:extLst>
              <a:ext uri="{FF2B5EF4-FFF2-40B4-BE49-F238E27FC236}">
                <a16:creationId xmlns="" xmlns:a16="http://schemas.microsoft.com/office/drawing/2014/main" id="{27C84575-AC61-49EE-970F-0AEA98ED64F1}"/>
              </a:ext>
            </a:extLst>
          </p:cNvPr>
          <p:cNvSpPr>
            <a:spLocks noChangeArrowheads="1"/>
          </p:cNvSpPr>
          <p:nvPr/>
        </p:nvSpPr>
        <p:spPr bwMode="auto">
          <a:xfrm>
            <a:off x="1819300" y="4483163"/>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sp>
        <p:nvSpPr>
          <p:cNvPr id="8" name="Rectangle 3">
            <a:extLst>
              <a:ext uri="{FF2B5EF4-FFF2-40B4-BE49-F238E27FC236}">
                <a16:creationId xmlns="" xmlns:a16="http://schemas.microsoft.com/office/drawing/2014/main" id="{3D36C1FE-AD47-4F4B-8A59-C7B2A3BBD27F}"/>
              </a:ext>
            </a:extLst>
          </p:cNvPr>
          <p:cNvSpPr>
            <a:spLocks noChangeArrowheads="1"/>
          </p:cNvSpPr>
          <p:nvPr/>
        </p:nvSpPr>
        <p:spPr bwMode="auto">
          <a:xfrm>
            <a:off x="3143673" y="5084667"/>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pic>
        <p:nvPicPr>
          <p:cNvPr id="38914" name="Picture 3">
            <a:extLst>
              <a:ext uri="{FF2B5EF4-FFF2-40B4-BE49-F238E27FC236}">
                <a16:creationId xmlns="" xmlns:a16="http://schemas.microsoft.com/office/drawing/2014/main" id="{26DD0031-2CEE-477A-B99C-67B6BDB782AC}"/>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9967" y="1489626"/>
            <a:ext cx="10880034" cy="4192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xmlns="" val="3212285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1175CE-1760-4B05-8F02-E5E45DF0CACA}"/>
              </a:ext>
            </a:extLst>
          </p:cNvPr>
          <p:cNvSpPr>
            <a:spLocks noGrp="1"/>
          </p:cNvSpPr>
          <p:nvPr>
            <p:ph type="title"/>
          </p:nvPr>
        </p:nvSpPr>
        <p:spPr/>
        <p:txBody>
          <a:bodyPr/>
          <a:lstStyle/>
          <a:p>
            <a:r>
              <a:rPr lang="en-US" b="1" dirty="0">
                <a:solidFill>
                  <a:srgbClr val="001484"/>
                </a:solidFill>
              </a:rPr>
              <a:t>CIRCUMSTANCES OF HOMICIDES IN THE PROVINCE (HOW?)</a:t>
            </a:r>
            <a:endParaRPr lang="en-ZA" dirty="0">
              <a:solidFill>
                <a:srgbClr val="001484"/>
              </a:solidFill>
            </a:endParaRPr>
          </a:p>
        </p:txBody>
      </p:sp>
      <p:sp>
        <p:nvSpPr>
          <p:cNvPr id="3" name="Slide Number Placeholder 2">
            <a:extLst>
              <a:ext uri="{FF2B5EF4-FFF2-40B4-BE49-F238E27FC236}">
                <a16:creationId xmlns="" xmlns:a16="http://schemas.microsoft.com/office/drawing/2014/main" id="{8485FCC0-96BC-4B19-B276-B8B7D2EEB497}"/>
              </a:ext>
            </a:extLst>
          </p:cNvPr>
          <p:cNvSpPr>
            <a:spLocks noGrp="1"/>
          </p:cNvSpPr>
          <p:nvPr>
            <p:ph type="sldNum" sz="quarter" idx="4"/>
          </p:nvPr>
        </p:nvSpPr>
        <p:spPr/>
        <p:txBody>
          <a:bodyPr/>
          <a:lstStyle/>
          <a:p>
            <a:fld id="{8406839F-D7A4-4E5D-B93D-768AD4D1DB36}" type="slidenum">
              <a:rPr lang="en-ZA" smtClean="0"/>
              <a:pPr/>
              <a:t>29</a:t>
            </a:fld>
            <a:endParaRPr lang="en-ZA" dirty="0"/>
          </a:p>
        </p:txBody>
      </p:sp>
      <p:sp>
        <p:nvSpPr>
          <p:cNvPr id="6" name="Text Placeholder 5">
            <a:extLst>
              <a:ext uri="{FF2B5EF4-FFF2-40B4-BE49-F238E27FC236}">
                <a16:creationId xmlns="" xmlns:a16="http://schemas.microsoft.com/office/drawing/2014/main" id="{BC3FD2E7-41C8-4029-8FBC-5B1DCBB5A7D6}"/>
              </a:ext>
            </a:extLst>
          </p:cNvPr>
          <p:cNvSpPr>
            <a:spLocks noGrp="1"/>
          </p:cNvSpPr>
          <p:nvPr>
            <p:ph type="body" sz="quarter" idx="11"/>
          </p:nvPr>
        </p:nvSpPr>
        <p:spPr>
          <a:xfrm>
            <a:off x="6203402" y="1947386"/>
            <a:ext cx="4060701" cy="4520764"/>
          </a:xfrm>
        </p:spPr>
        <p:txBody>
          <a:bodyPr/>
          <a:lstStyle/>
          <a:p>
            <a:pPr algn="ctr"/>
            <a:r>
              <a:rPr lang="en-ZA" dirty="0"/>
              <a:t>Circumstances in 13 priority areas</a:t>
            </a:r>
          </a:p>
        </p:txBody>
      </p:sp>
      <p:sp>
        <p:nvSpPr>
          <p:cNvPr id="7" name="TextBox 6">
            <a:extLst>
              <a:ext uri="{FF2B5EF4-FFF2-40B4-BE49-F238E27FC236}">
                <a16:creationId xmlns="" xmlns:a16="http://schemas.microsoft.com/office/drawing/2014/main" id="{15E2843E-962D-4CE5-9A80-046ABC3C7839}"/>
              </a:ext>
            </a:extLst>
          </p:cNvPr>
          <p:cNvSpPr txBox="1"/>
          <p:nvPr/>
        </p:nvSpPr>
        <p:spPr>
          <a:xfrm>
            <a:off x="1809202" y="1332217"/>
            <a:ext cx="8788400" cy="317266"/>
          </a:xfrm>
          <a:prstGeom prst="rect">
            <a:avLst/>
          </a:prstGeom>
          <a:noFill/>
        </p:spPr>
        <p:txBody>
          <a:bodyPr wrap="square">
            <a:spAutoFit/>
          </a:bodyPr>
          <a:lstStyle/>
          <a:p>
            <a:pPr>
              <a:lnSpc>
                <a:spcPct val="115000"/>
              </a:lnSpc>
              <a:spcAft>
                <a:spcPts val="1000"/>
              </a:spcAft>
            </a:pPr>
            <a:r>
              <a:rPr lang="en-US" sz="1400" b="1" i="1" dirty="0">
                <a:latin typeface="Century Gothic" panose="020B0502020202020204" pitchFamily="34" charset="0"/>
                <a:ea typeface="Calibri" panose="020F0502020204030204" pitchFamily="34" charset="0"/>
                <a:cs typeface="Times New Roman" panose="02020603050405020304" pitchFamily="18" charset="0"/>
              </a:rPr>
              <a:t>Percentage breakdown of circumstances of homicide in the Western Cape, week 1-21 of 2022</a:t>
            </a:r>
            <a:endParaRPr lang="en-ZA" sz="1400" b="1" dirty="0">
              <a:latin typeface="Century Gothic" panose="020B050202020202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 xmlns:a16="http://schemas.microsoft.com/office/drawing/2014/main" id="{7488356A-43B3-3E75-FC23-A6A487E7609B}"/>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6408" y="1771649"/>
            <a:ext cx="6019642" cy="3993221"/>
          </a:xfrm>
          <a:prstGeom prst="rect">
            <a:avLst/>
          </a:prstGeom>
          <a:noFill/>
        </p:spPr>
      </p:pic>
      <p:pic>
        <p:nvPicPr>
          <p:cNvPr id="11" name="Picture 10">
            <a:extLst>
              <a:ext uri="{FF2B5EF4-FFF2-40B4-BE49-F238E27FC236}">
                <a16:creationId xmlns="" xmlns:a16="http://schemas.microsoft.com/office/drawing/2014/main" id="{92A22714-0D9C-CBA2-EE04-036688E21B01}"/>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88599" y="1771649"/>
            <a:ext cx="5965222" cy="3993221"/>
          </a:xfrm>
          <a:prstGeom prst="rect">
            <a:avLst/>
          </a:prstGeom>
          <a:noFill/>
        </p:spPr>
      </p:pic>
    </p:spTree>
    <p:extLst>
      <p:ext uri="{BB962C8B-B14F-4D97-AF65-F5344CB8AC3E}">
        <p14:creationId xmlns:p14="http://schemas.microsoft.com/office/powerpoint/2010/main" xmlns="" val="4029336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Rectangle 96">
            <a:extLst>
              <a:ext uri="{FF2B5EF4-FFF2-40B4-BE49-F238E27FC236}">
                <a16:creationId xmlns="" xmlns:a16="http://schemas.microsoft.com/office/drawing/2014/main" id="{F42B9069-F189-408D-B162-2E2CC9BE4E5C}"/>
              </a:ext>
            </a:extLst>
          </p:cNvPr>
          <p:cNvSpPr/>
          <p:nvPr/>
        </p:nvSpPr>
        <p:spPr>
          <a:xfrm>
            <a:off x="10370148" y="3749500"/>
            <a:ext cx="1649689" cy="400110"/>
          </a:xfrm>
          <a:prstGeom prst="rect">
            <a:avLst/>
          </a:prstGeom>
        </p:spPr>
        <p:txBody>
          <a:bodyPr wrap="square">
            <a:spAutoFit/>
          </a:bodyPr>
          <a:lstStyle/>
          <a:p>
            <a:pPr algn="ctr"/>
            <a:r>
              <a:rPr lang="en-ZA" sz="1000" dirty="0">
                <a:latin typeface="Century Gothic" panose="020B0502020202020204" pitchFamily="34" charset="0"/>
                <a:ea typeface="Times New Roman" panose="02020603050405020304" pitchFamily="18" charset="0"/>
              </a:rPr>
              <a:t>Improved policing and law enforcement</a:t>
            </a:r>
            <a:endParaRPr lang="en-ZA" sz="1000" dirty="0">
              <a:latin typeface="Century Gothic" panose="020B0502020202020204" pitchFamily="34" charset="0"/>
            </a:endParaRPr>
          </a:p>
        </p:txBody>
      </p:sp>
      <p:sp>
        <p:nvSpPr>
          <p:cNvPr id="98" name="Rectangle 97">
            <a:extLst>
              <a:ext uri="{FF2B5EF4-FFF2-40B4-BE49-F238E27FC236}">
                <a16:creationId xmlns="" xmlns:a16="http://schemas.microsoft.com/office/drawing/2014/main" id="{4550470B-3406-49D5-9F63-0B18D4323072}"/>
              </a:ext>
            </a:extLst>
          </p:cNvPr>
          <p:cNvSpPr/>
          <p:nvPr/>
        </p:nvSpPr>
        <p:spPr>
          <a:xfrm>
            <a:off x="10511922" y="4261452"/>
            <a:ext cx="1486342" cy="246221"/>
          </a:xfrm>
          <a:prstGeom prst="rect">
            <a:avLst/>
          </a:prstGeom>
        </p:spPr>
        <p:txBody>
          <a:bodyPr wrap="square">
            <a:spAutoFit/>
          </a:bodyPr>
          <a:lstStyle/>
          <a:p>
            <a:r>
              <a:rPr lang="en-ZA" sz="1000" dirty="0">
                <a:latin typeface="Century Gothic" panose="020B0502020202020204" pitchFamily="34" charset="0"/>
                <a:ea typeface="Times New Roman" panose="02020603050405020304" pitchFamily="18" charset="0"/>
              </a:rPr>
              <a:t>Safety social cluster</a:t>
            </a:r>
            <a:endParaRPr lang="en-ZA" sz="1000" dirty="0">
              <a:latin typeface="Century Gothic" panose="020B0502020202020204" pitchFamily="34" charset="0"/>
            </a:endParaRPr>
          </a:p>
        </p:txBody>
      </p:sp>
      <p:sp>
        <p:nvSpPr>
          <p:cNvPr id="99" name="Rectangle 98">
            <a:extLst>
              <a:ext uri="{FF2B5EF4-FFF2-40B4-BE49-F238E27FC236}">
                <a16:creationId xmlns="" xmlns:a16="http://schemas.microsoft.com/office/drawing/2014/main" id="{F548BDD2-5FA5-4921-A362-80363CFADA74}"/>
              </a:ext>
            </a:extLst>
          </p:cNvPr>
          <p:cNvSpPr/>
          <p:nvPr/>
        </p:nvSpPr>
        <p:spPr>
          <a:xfrm>
            <a:off x="10574054" y="4720952"/>
            <a:ext cx="1600010" cy="246221"/>
          </a:xfrm>
          <a:prstGeom prst="rect">
            <a:avLst/>
          </a:prstGeom>
        </p:spPr>
        <p:txBody>
          <a:bodyPr wrap="square">
            <a:spAutoFit/>
          </a:bodyPr>
          <a:lstStyle/>
          <a:p>
            <a:r>
              <a:rPr lang="en-ZA" sz="1000" dirty="0">
                <a:latin typeface="Century Gothic" panose="020B0502020202020204" pitchFamily="34" charset="0"/>
                <a:ea typeface="Times New Roman" panose="02020603050405020304" pitchFamily="18" charset="0"/>
              </a:rPr>
              <a:t>Urban design</a:t>
            </a:r>
            <a:endParaRPr lang="en-ZA" sz="1000" dirty="0">
              <a:latin typeface="Century Gothic" panose="020B0502020202020204" pitchFamily="34" charset="0"/>
            </a:endParaRPr>
          </a:p>
        </p:txBody>
      </p:sp>
      <p:pic>
        <p:nvPicPr>
          <p:cNvPr id="76" name="Picture 75">
            <a:extLst>
              <a:ext uri="{FF2B5EF4-FFF2-40B4-BE49-F238E27FC236}">
                <a16:creationId xmlns="" xmlns:a16="http://schemas.microsoft.com/office/drawing/2014/main" id="{AD848668-516A-426A-8B57-ED7BA182558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82987" y="3753411"/>
            <a:ext cx="945983" cy="683668"/>
          </a:xfrm>
          <a:prstGeom prst="rect">
            <a:avLst/>
          </a:prstGeom>
        </p:spPr>
      </p:pic>
      <p:sp>
        <p:nvSpPr>
          <p:cNvPr id="77" name="TextBox 76">
            <a:extLst>
              <a:ext uri="{FF2B5EF4-FFF2-40B4-BE49-F238E27FC236}">
                <a16:creationId xmlns="" xmlns:a16="http://schemas.microsoft.com/office/drawing/2014/main" id="{7A7B3E60-16DB-447B-AFE4-8576F1AE6BBB}"/>
              </a:ext>
            </a:extLst>
          </p:cNvPr>
          <p:cNvSpPr txBox="1"/>
          <p:nvPr/>
        </p:nvSpPr>
        <p:spPr>
          <a:xfrm>
            <a:off x="1212772" y="3919247"/>
            <a:ext cx="342026" cy="300082"/>
          </a:xfrm>
          <a:prstGeom prst="rect">
            <a:avLst/>
          </a:prstGeom>
          <a:noFill/>
        </p:spPr>
        <p:txBody>
          <a:bodyPr wrap="square" rtlCol="0">
            <a:spAutoFit/>
          </a:bodyPr>
          <a:lstStyle/>
          <a:p>
            <a:pPr algn="ctr"/>
            <a:r>
              <a:rPr lang="en-ZA" sz="1350" b="1" dirty="0">
                <a:latin typeface="Century Gothic" panose="020B0502020202020204" pitchFamily="34" charset="0"/>
              </a:rPr>
              <a:t>2</a:t>
            </a:r>
          </a:p>
        </p:txBody>
      </p:sp>
      <p:sp>
        <p:nvSpPr>
          <p:cNvPr id="75" name="TextBox 74">
            <a:extLst>
              <a:ext uri="{FF2B5EF4-FFF2-40B4-BE49-F238E27FC236}">
                <a16:creationId xmlns="" xmlns:a16="http://schemas.microsoft.com/office/drawing/2014/main" id="{28CD7AE2-06B0-42AC-9AE5-5E3BB137A3FB}"/>
              </a:ext>
            </a:extLst>
          </p:cNvPr>
          <p:cNvSpPr txBox="1"/>
          <p:nvPr/>
        </p:nvSpPr>
        <p:spPr>
          <a:xfrm>
            <a:off x="2124674" y="4070312"/>
            <a:ext cx="1281570" cy="1015663"/>
          </a:xfrm>
          <a:prstGeom prst="rect">
            <a:avLst/>
          </a:prstGeom>
          <a:solidFill>
            <a:schemeClr val="bg1">
              <a:lumMod val="95000"/>
            </a:schemeClr>
          </a:solidFill>
        </p:spPr>
        <p:txBody>
          <a:bodyPr wrap="square" rtlCol="0">
            <a:spAutoFit/>
          </a:bodyPr>
          <a:lstStyle/>
          <a:p>
            <a:r>
              <a:rPr lang="en-US" sz="1200" dirty="0">
                <a:latin typeface="Century Gothic" panose="020B0502020202020204" pitchFamily="34" charset="0"/>
              </a:rPr>
              <a:t>Increase </a:t>
            </a:r>
            <a:r>
              <a:rPr lang="en-US" sz="1200" b="1" dirty="0">
                <a:latin typeface="Century Gothic" panose="020B0502020202020204" pitchFamily="34" charset="0"/>
              </a:rPr>
              <a:t>wellness</a:t>
            </a:r>
            <a:r>
              <a:rPr lang="en-US" sz="1200" dirty="0">
                <a:latin typeface="Century Gothic" panose="020B0502020202020204" pitchFamily="34" charset="0"/>
              </a:rPr>
              <a:t>, </a:t>
            </a:r>
            <a:r>
              <a:rPr lang="en-US" sz="1200" b="1" dirty="0">
                <a:latin typeface="Century Gothic" panose="020B0502020202020204" pitchFamily="34" charset="0"/>
              </a:rPr>
              <a:t>safety</a:t>
            </a:r>
            <a:r>
              <a:rPr lang="en-US" sz="1200" dirty="0">
                <a:latin typeface="Century Gothic" panose="020B0502020202020204" pitchFamily="34" charset="0"/>
              </a:rPr>
              <a:t> and tackle </a:t>
            </a:r>
            <a:r>
              <a:rPr lang="en-US" sz="1200" b="1" dirty="0">
                <a:latin typeface="Century Gothic" panose="020B0502020202020204" pitchFamily="34" charset="0"/>
              </a:rPr>
              <a:t>social ills </a:t>
            </a:r>
            <a:endParaRPr lang="en-ZA" sz="1200" b="1" dirty="0">
              <a:latin typeface="Century Gothic" panose="020B0502020202020204" pitchFamily="34" charset="0"/>
            </a:endParaRPr>
          </a:p>
        </p:txBody>
      </p:sp>
      <p:grpSp>
        <p:nvGrpSpPr>
          <p:cNvPr id="47" name="Group 46">
            <a:extLst>
              <a:ext uri="{FF2B5EF4-FFF2-40B4-BE49-F238E27FC236}">
                <a16:creationId xmlns="" xmlns:a16="http://schemas.microsoft.com/office/drawing/2014/main" id="{A82AB05D-CD41-4A5D-AAAF-C91B3C3FBF9D}"/>
              </a:ext>
            </a:extLst>
          </p:cNvPr>
          <p:cNvGrpSpPr/>
          <p:nvPr/>
        </p:nvGrpSpPr>
        <p:grpSpPr>
          <a:xfrm>
            <a:off x="1059470" y="3277655"/>
            <a:ext cx="757039" cy="567117"/>
            <a:chOff x="3003156" y="2793933"/>
            <a:chExt cx="830115" cy="640343"/>
          </a:xfrm>
        </p:grpSpPr>
        <p:pic>
          <p:nvPicPr>
            <p:cNvPr id="73" name="Picture 72" descr="Shape, circle&#10;&#10;Description automatically generated">
              <a:extLst>
                <a:ext uri="{FF2B5EF4-FFF2-40B4-BE49-F238E27FC236}">
                  <a16:creationId xmlns="" xmlns:a16="http://schemas.microsoft.com/office/drawing/2014/main" id="{E9237644-28B6-45EE-B433-C88FB88C8F8C}"/>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6550" r="14059" b="15260"/>
            <a:stretch/>
          </p:blipFill>
          <p:spPr>
            <a:xfrm>
              <a:off x="3003156" y="2793933"/>
              <a:ext cx="830115" cy="640343"/>
            </a:xfrm>
            <a:prstGeom prst="rect">
              <a:avLst/>
            </a:prstGeom>
          </p:spPr>
        </p:pic>
        <p:sp>
          <p:nvSpPr>
            <p:cNvPr id="74" name="TextBox 73">
              <a:extLst>
                <a:ext uri="{FF2B5EF4-FFF2-40B4-BE49-F238E27FC236}">
                  <a16:creationId xmlns="" xmlns:a16="http://schemas.microsoft.com/office/drawing/2014/main" id="{571BF3DF-37FA-42D7-AF5B-343003D98861}"/>
                </a:ext>
              </a:extLst>
            </p:cNvPr>
            <p:cNvSpPr txBox="1"/>
            <p:nvPr/>
          </p:nvSpPr>
          <p:spPr>
            <a:xfrm>
              <a:off x="3255441" y="2923793"/>
              <a:ext cx="375041" cy="400110"/>
            </a:xfrm>
            <a:prstGeom prst="rect">
              <a:avLst/>
            </a:prstGeom>
            <a:noFill/>
          </p:spPr>
          <p:txBody>
            <a:bodyPr wrap="square" rtlCol="0">
              <a:spAutoFit/>
            </a:bodyPr>
            <a:lstStyle/>
            <a:p>
              <a:pPr algn="ctr"/>
              <a:r>
                <a:rPr lang="en-ZA" sz="1350" b="1" dirty="0">
                  <a:latin typeface="Century Gothic" panose="020B0502020202020204" pitchFamily="34" charset="0"/>
                </a:rPr>
                <a:t>1</a:t>
              </a:r>
            </a:p>
          </p:txBody>
        </p:sp>
      </p:grpSp>
      <p:sp>
        <p:nvSpPr>
          <p:cNvPr id="49" name="Oval 48">
            <a:extLst>
              <a:ext uri="{FF2B5EF4-FFF2-40B4-BE49-F238E27FC236}">
                <a16:creationId xmlns="" xmlns:a16="http://schemas.microsoft.com/office/drawing/2014/main" id="{2127D4B4-65AD-4E6B-90F7-78A2863BFD23}"/>
              </a:ext>
            </a:extLst>
          </p:cNvPr>
          <p:cNvSpPr/>
          <p:nvPr/>
        </p:nvSpPr>
        <p:spPr>
          <a:xfrm>
            <a:off x="684443" y="1157681"/>
            <a:ext cx="1588973" cy="1584000"/>
          </a:xfrm>
          <a:prstGeom prst="ellipse">
            <a:avLst/>
          </a:prstGeom>
          <a:solidFill>
            <a:srgbClr val="956E8E">
              <a:alpha val="74902"/>
            </a:srgbClr>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
        <p:nvSpPr>
          <p:cNvPr id="50" name="TextBox 49">
            <a:extLst>
              <a:ext uri="{FF2B5EF4-FFF2-40B4-BE49-F238E27FC236}">
                <a16:creationId xmlns="" xmlns:a16="http://schemas.microsoft.com/office/drawing/2014/main" id="{910A0FC0-7EAA-49AB-AE71-DB226D087DB2}"/>
              </a:ext>
            </a:extLst>
          </p:cNvPr>
          <p:cNvSpPr txBox="1"/>
          <p:nvPr/>
        </p:nvSpPr>
        <p:spPr>
          <a:xfrm>
            <a:off x="705775" y="1312905"/>
            <a:ext cx="1563163" cy="600164"/>
          </a:xfrm>
          <a:prstGeom prst="rect">
            <a:avLst/>
          </a:prstGeom>
          <a:noFill/>
        </p:spPr>
        <p:txBody>
          <a:bodyPr wrap="square" rtlCol="0">
            <a:spAutoFit/>
          </a:bodyPr>
          <a:lstStyle/>
          <a:p>
            <a:pPr algn="ctr"/>
            <a:r>
              <a:rPr lang="en-ZA" sz="1650" b="1" dirty="0">
                <a:latin typeface="Century Gothic" panose="020B0502020202020204" pitchFamily="34" charset="0"/>
              </a:rPr>
              <a:t>PSP</a:t>
            </a:r>
            <a:r>
              <a:rPr lang="en-ZA" sz="1650" b="1" dirty="0">
                <a:solidFill>
                  <a:schemeClr val="bg1"/>
                </a:solidFill>
                <a:latin typeface="Century Gothic" panose="020B0502020202020204" pitchFamily="34" charset="0"/>
              </a:rPr>
              <a:t> </a:t>
            </a:r>
          </a:p>
          <a:p>
            <a:pPr algn="ctr"/>
            <a:r>
              <a:rPr lang="en-ZA" sz="1650" b="1" dirty="0">
                <a:latin typeface="Century Gothic" panose="020B0502020202020204" pitchFamily="34" charset="0"/>
              </a:rPr>
              <a:t>2014-2019</a:t>
            </a:r>
          </a:p>
        </p:txBody>
      </p:sp>
      <p:sp>
        <p:nvSpPr>
          <p:cNvPr id="51" name="TextBox 50">
            <a:extLst>
              <a:ext uri="{FF2B5EF4-FFF2-40B4-BE49-F238E27FC236}">
                <a16:creationId xmlns="" xmlns:a16="http://schemas.microsoft.com/office/drawing/2014/main" id="{4E24EBA1-706C-469E-BBB4-D3F20C2DE82E}"/>
              </a:ext>
            </a:extLst>
          </p:cNvPr>
          <p:cNvSpPr txBox="1"/>
          <p:nvPr/>
        </p:nvSpPr>
        <p:spPr>
          <a:xfrm>
            <a:off x="981302" y="2386757"/>
            <a:ext cx="933529" cy="300082"/>
          </a:xfrm>
          <a:prstGeom prst="rect">
            <a:avLst/>
          </a:prstGeom>
          <a:noFill/>
        </p:spPr>
        <p:txBody>
          <a:bodyPr wrap="square" rtlCol="0">
            <a:spAutoFit/>
          </a:bodyPr>
          <a:lstStyle/>
          <a:p>
            <a:pPr algn="ctr"/>
            <a:r>
              <a:rPr lang="en-ZA" sz="1350" b="1" dirty="0">
                <a:latin typeface="Century Gothic" panose="020B0502020202020204" pitchFamily="34" charset="0"/>
                <a:ea typeface="Tahoma" panose="020B0604030504040204" pitchFamily="34" charset="0"/>
                <a:cs typeface="Tahoma" panose="020B0604030504040204" pitchFamily="34" charset="0"/>
              </a:rPr>
              <a:t>PSGs</a:t>
            </a:r>
          </a:p>
        </p:txBody>
      </p:sp>
      <p:pic>
        <p:nvPicPr>
          <p:cNvPr id="52" name="Graphic 51" descr="Line arrow Straight">
            <a:extLst>
              <a:ext uri="{FF2B5EF4-FFF2-40B4-BE49-F238E27FC236}">
                <a16:creationId xmlns="" xmlns:a16="http://schemas.microsoft.com/office/drawing/2014/main" id="{6B319907-13DE-486B-8485-4510E10CED9C}"/>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rot="16200000">
            <a:off x="1139612" y="1858791"/>
            <a:ext cx="583186" cy="583186"/>
          </a:xfrm>
          <a:prstGeom prst="rect">
            <a:avLst/>
          </a:prstGeom>
        </p:spPr>
      </p:pic>
      <p:pic>
        <p:nvPicPr>
          <p:cNvPr id="53" name="Graphic 52" descr="Line arrow Straight">
            <a:extLst>
              <a:ext uri="{FF2B5EF4-FFF2-40B4-BE49-F238E27FC236}">
                <a16:creationId xmlns="" xmlns:a16="http://schemas.microsoft.com/office/drawing/2014/main" id="{E18E0260-31C2-445C-8FF9-328254856481}"/>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6"/>
              </a:ext>
            </a:extLst>
          </a:blip>
          <a:stretch>
            <a:fillRect/>
          </a:stretch>
        </p:blipFill>
        <p:spPr>
          <a:xfrm rot="16200000">
            <a:off x="1139612" y="2634251"/>
            <a:ext cx="583186" cy="583186"/>
          </a:xfrm>
          <a:prstGeom prst="rect">
            <a:avLst/>
          </a:prstGeom>
        </p:spPr>
      </p:pic>
      <p:grpSp>
        <p:nvGrpSpPr>
          <p:cNvPr id="56" name="Group 55">
            <a:extLst>
              <a:ext uri="{FF2B5EF4-FFF2-40B4-BE49-F238E27FC236}">
                <a16:creationId xmlns="" xmlns:a16="http://schemas.microsoft.com/office/drawing/2014/main" id="{2D7E4C1C-BFEE-4530-80C1-7F98158DFF29}"/>
              </a:ext>
            </a:extLst>
          </p:cNvPr>
          <p:cNvGrpSpPr/>
          <p:nvPr/>
        </p:nvGrpSpPr>
        <p:grpSpPr>
          <a:xfrm>
            <a:off x="1036465" y="4305842"/>
            <a:ext cx="757039" cy="567117"/>
            <a:chOff x="3082154" y="3870358"/>
            <a:chExt cx="830115" cy="640343"/>
          </a:xfrm>
        </p:grpSpPr>
        <p:pic>
          <p:nvPicPr>
            <p:cNvPr id="69" name="Picture 68" descr="Shape, circle&#10;&#10;Description automatically generated">
              <a:extLst>
                <a:ext uri="{FF2B5EF4-FFF2-40B4-BE49-F238E27FC236}">
                  <a16:creationId xmlns="" xmlns:a16="http://schemas.microsoft.com/office/drawing/2014/main" id="{05B66224-CE2F-46AB-84DB-8CF680296F4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6550" r="14059" b="15260"/>
            <a:stretch/>
          </p:blipFill>
          <p:spPr>
            <a:xfrm>
              <a:off x="3082154" y="3870358"/>
              <a:ext cx="830115" cy="640343"/>
            </a:xfrm>
            <a:prstGeom prst="rect">
              <a:avLst/>
            </a:prstGeom>
          </p:spPr>
        </p:pic>
        <p:sp>
          <p:nvSpPr>
            <p:cNvPr id="70" name="TextBox 69">
              <a:extLst>
                <a:ext uri="{FF2B5EF4-FFF2-40B4-BE49-F238E27FC236}">
                  <a16:creationId xmlns="" xmlns:a16="http://schemas.microsoft.com/office/drawing/2014/main" id="{B02DDBFD-FC4E-401A-9B69-8F6884C03DC7}"/>
                </a:ext>
              </a:extLst>
            </p:cNvPr>
            <p:cNvSpPr txBox="1"/>
            <p:nvPr/>
          </p:nvSpPr>
          <p:spPr>
            <a:xfrm>
              <a:off x="3291242" y="4009653"/>
              <a:ext cx="461432" cy="400110"/>
            </a:xfrm>
            <a:prstGeom prst="rect">
              <a:avLst/>
            </a:prstGeom>
            <a:noFill/>
          </p:spPr>
          <p:txBody>
            <a:bodyPr wrap="square" rtlCol="0">
              <a:spAutoFit/>
            </a:bodyPr>
            <a:lstStyle/>
            <a:p>
              <a:pPr algn="ctr"/>
              <a:r>
                <a:rPr lang="en-ZA" sz="1350" b="1" dirty="0">
                  <a:latin typeface="Century Gothic" panose="020B0502020202020204" pitchFamily="34" charset="0"/>
                </a:rPr>
                <a:t>3</a:t>
              </a:r>
            </a:p>
          </p:txBody>
        </p:sp>
      </p:grpSp>
      <p:grpSp>
        <p:nvGrpSpPr>
          <p:cNvPr id="57" name="Group 56">
            <a:extLst>
              <a:ext uri="{FF2B5EF4-FFF2-40B4-BE49-F238E27FC236}">
                <a16:creationId xmlns="" xmlns:a16="http://schemas.microsoft.com/office/drawing/2014/main" id="{97C5D301-BC2F-474A-84E7-FCDA81EEAD0D}"/>
              </a:ext>
            </a:extLst>
          </p:cNvPr>
          <p:cNvGrpSpPr/>
          <p:nvPr/>
        </p:nvGrpSpPr>
        <p:grpSpPr>
          <a:xfrm>
            <a:off x="990889" y="4784093"/>
            <a:ext cx="945983" cy="663935"/>
            <a:chOff x="3035145" y="4383463"/>
            <a:chExt cx="1037297" cy="749661"/>
          </a:xfrm>
        </p:grpSpPr>
        <p:pic>
          <p:nvPicPr>
            <p:cNvPr id="67" name="Picture 66">
              <a:extLst>
                <a:ext uri="{FF2B5EF4-FFF2-40B4-BE49-F238E27FC236}">
                  <a16:creationId xmlns="" xmlns:a16="http://schemas.microsoft.com/office/drawing/2014/main" id="{3A7CDD56-2432-4C34-B5AC-7D07ECD63134}"/>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35145" y="4383463"/>
              <a:ext cx="1037297" cy="749661"/>
            </a:xfrm>
            <a:prstGeom prst="rect">
              <a:avLst/>
            </a:prstGeom>
          </p:spPr>
        </p:pic>
        <p:sp>
          <p:nvSpPr>
            <p:cNvPr id="68" name="TextBox 67">
              <a:extLst>
                <a:ext uri="{FF2B5EF4-FFF2-40B4-BE49-F238E27FC236}">
                  <a16:creationId xmlns="" xmlns:a16="http://schemas.microsoft.com/office/drawing/2014/main" id="{89C4885F-AB24-40ED-AA46-089BE7996FC8}"/>
                </a:ext>
              </a:extLst>
            </p:cNvPr>
            <p:cNvSpPr txBox="1"/>
            <p:nvPr/>
          </p:nvSpPr>
          <p:spPr>
            <a:xfrm>
              <a:off x="3328340" y="4520682"/>
              <a:ext cx="375041" cy="400109"/>
            </a:xfrm>
            <a:prstGeom prst="rect">
              <a:avLst/>
            </a:prstGeom>
            <a:noFill/>
          </p:spPr>
          <p:txBody>
            <a:bodyPr wrap="square" rtlCol="0">
              <a:spAutoFit/>
            </a:bodyPr>
            <a:lstStyle/>
            <a:p>
              <a:pPr algn="ctr"/>
              <a:r>
                <a:rPr lang="en-ZA" sz="1350" b="1" dirty="0">
                  <a:latin typeface="Century Gothic" panose="020B0502020202020204" pitchFamily="34" charset="0"/>
                </a:rPr>
                <a:t>4</a:t>
              </a:r>
            </a:p>
          </p:txBody>
        </p:sp>
      </p:grpSp>
      <p:grpSp>
        <p:nvGrpSpPr>
          <p:cNvPr id="58" name="Group 57">
            <a:extLst>
              <a:ext uri="{FF2B5EF4-FFF2-40B4-BE49-F238E27FC236}">
                <a16:creationId xmlns="" xmlns:a16="http://schemas.microsoft.com/office/drawing/2014/main" id="{8EE80141-B9C5-4D09-A51F-680B06E0B34B}"/>
              </a:ext>
            </a:extLst>
          </p:cNvPr>
          <p:cNvGrpSpPr/>
          <p:nvPr/>
        </p:nvGrpSpPr>
        <p:grpSpPr>
          <a:xfrm>
            <a:off x="1036465" y="5328323"/>
            <a:ext cx="757039" cy="567117"/>
            <a:chOff x="3112733" y="4883042"/>
            <a:chExt cx="830115" cy="640343"/>
          </a:xfrm>
        </p:grpSpPr>
        <p:pic>
          <p:nvPicPr>
            <p:cNvPr id="65" name="Picture 64" descr="Shape, circle&#10;&#10;Description automatically generated">
              <a:extLst>
                <a:ext uri="{FF2B5EF4-FFF2-40B4-BE49-F238E27FC236}">
                  <a16:creationId xmlns="" xmlns:a16="http://schemas.microsoft.com/office/drawing/2014/main" id="{92C294A2-FEBC-4DD0-999A-4BCA3A7CF9F7}"/>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6550" r="14059" b="15260"/>
            <a:stretch/>
          </p:blipFill>
          <p:spPr>
            <a:xfrm>
              <a:off x="3112733" y="4883042"/>
              <a:ext cx="830115" cy="640343"/>
            </a:xfrm>
            <a:prstGeom prst="rect">
              <a:avLst/>
            </a:prstGeom>
          </p:spPr>
        </p:pic>
        <p:sp>
          <p:nvSpPr>
            <p:cNvPr id="66" name="TextBox 65">
              <a:extLst>
                <a:ext uri="{FF2B5EF4-FFF2-40B4-BE49-F238E27FC236}">
                  <a16:creationId xmlns="" xmlns:a16="http://schemas.microsoft.com/office/drawing/2014/main" id="{74319D5C-5187-4C3E-A223-3E400418D619}"/>
                </a:ext>
              </a:extLst>
            </p:cNvPr>
            <p:cNvSpPr txBox="1"/>
            <p:nvPr/>
          </p:nvSpPr>
          <p:spPr>
            <a:xfrm>
              <a:off x="3398678" y="5030703"/>
              <a:ext cx="273029" cy="400110"/>
            </a:xfrm>
            <a:prstGeom prst="rect">
              <a:avLst/>
            </a:prstGeom>
            <a:noFill/>
          </p:spPr>
          <p:txBody>
            <a:bodyPr wrap="square" rtlCol="0">
              <a:spAutoFit/>
            </a:bodyPr>
            <a:lstStyle/>
            <a:p>
              <a:pPr algn="ctr"/>
              <a:r>
                <a:rPr lang="en-ZA" sz="1350" b="1" dirty="0">
                  <a:latin typeface="Century Gothic" panose="020B0502020202020204" pitchFamily="34" charset="0"/>
                </a:rPr>
                <a:t>5</a:t>
              </a:r>
            </a:p>
          </p:txBody>
        </p:sp>
      </p:grpSp>
      <p:cxnSp>
        <p:nvCxnSpPr>
          <p:cNvPr id="10" name="Straight Connector 9">
            <a:extLst>
              <a:ext uri="{FF2B5EF4-FFF2-40B4-BE49-F238E27FC236}">
                <a16:creationId xmlns="" xmlns:a16="http://schemas.microsoft.com/office/drawing/2014/main" id="{DDDA2F7E-E7A5-4F1F-A4B5-021BC4A975BF}"/>
              </a:ext>
            </a:extLst>
          </p:cNvPr>
          <p:cNvCxnSpPr>
            <a:cxnSpLocks/>
          </p:cNvCxnSpPr>
          <p:nvPr/>
        </p:nvCxnSpPr>
        <p:spPr>
          <a:xfrm>
            <a:off x="2313441" y="1880765"/>
            <a:ext cx="2285597" cy="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 xmlns:a16="http://schemas.microsoft.com/office/drawing/2014/main" id="{31D3418F-271C-4270-BD49-46440E954544}"/>
              </a:ext>
            </a:extLst>
          </p:cNvPr>
          <p:cNvCxnSpPr>
            <a:cxnSpLocks/>
          </p:cNvCxnSpPr>
          <p:nvPr/>
        </p:nvCxnSpPr>
        <p:spPr>
          <a:xfrm>
            <a:off x="6429798" y="1894366"/>
            <a:ext cx="2418250" cy="0"/>
          </a:xfrm>
          <a:prstGeom prst="line">
            <a:avLst/>
          </a:prstGeom>
          <a:ln w="28575">
            <a:solidFill>
              <a:schemeClr val="tx1">
                <a:lumMod val="65000"/>
                <a:lumOff val="35000"/>
              </a:schemeClr>
            </a:solidFill>
            <a:prstDash val="sysDot"/>
            <a:tailEnd type="arrow" w="lg" len="med"/>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 xmlns:a16="http://schemas.microsoft.com/office/drawing/2014/main" id="{0D145B63-447E-4C20-A7D3-1799FFCA1E04}"/>
              </a:ext>
            </a:extLst>
          </p:cNvPr>
          <p:cNvSpPr txBox="1"/>
          <p:nvPr/>
        </p:nvSpPr>
        <p:spPr>
          <a:xfrm>
            <a:off x="6821387" y="1573412"/>
            <a:ext cx="1673638" cy="276999"/>
          </a:xfrm>
          <a:prstGeom prst="rect">
            <a:avLst/>
          </a:prstGeom>
          <a:noFill/>
        </p:spPr>
        <p:txBody>
          <a:bodyPr wrap="square" rtlCol="0">
            <a:spAutoFit/>
          </a:bodyPr>
          <a:lstStyle/>
          <a:p>
            <a:pPr algn="ctr"/>
            <a:r>
              <a:rPr lang="en-ZA" sz="1200" b="1" dirty="0">
                <a:solidFill>
                  <a:schemeClr val="tx1">
                    <a:lumMod val="50000"/>
                    <a:lumOff val="50000"/>
                  </a:schemeClr>
                </a:solidFill>
                <a:latin typeface="Century Gothic" panose="020B0502020202020204" pitchFamily="34" charset="0"/>
              </a:rPr>
              <a:t>COVID-19</a:t>
            </a:r>
          </a:p>
        </p:txBody>
      </p:sp>
      <p:pic>
        <p:nvPicPr>
          <p:cNvPr id="12" name="Graphic 11" descr="Line arrow Clockwise curve">
            <a:extLst>
              <a:ext uri="{FF2B5EF4-FFF2-40B4-BE49-F238E27FC236}">
                <a16:creationId xmlns="" xmlns:a16="http://schemas.microsoft.com/office/drawing/2014/main" id="{303C8212-3A2E-4BB6-B0FF-31585EE12972}"/>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rot="8060864">
            <a:off x="8652213" y="2955977"/>
            <a:ext cx="721413" cy="1600120"/>
          </a:xfrm>
          <a:prstGeom prst="rect">
            <a:avLst/>
          </a:prstGeom>
        </p:spPr>
      </p:pic>
      <p:grpSp>
        <p:nvGrpSpPr>
          <p:cNvPr id="27" name="Group 26">
            <a:extLst>
              <a:ext uri="{FF2B5EF4-FFF2-40B4-BE49-F238E27FC236}">
                <a16:creationId xmlns="" xmlns:a16="http://schemas.microsoft.com/office/drawing/2014/main" id="{8E9D410B-CE49-4DC9-A5E1-B1799972E5DC}"/>
              </a:ext>
            </a:extLst>
          </p:cNvPr>
          <p:cNvGrpSpPr/>
          <p:nvPr/>
        </p:nvGrpSpPr>
        <p:grpSpPr>
          <a:xfrm>
            <a:off x="4666740" y="1057014"/>
            <a:ext cx="1695353" cy="2202736"/>
            <a:chOff x="6138375" y="205609"/>
            <a:chExt cx="1855305" cy="2507989"/>
          </a:xfrm>
        </p:grpSpPr>
        <p:sp>
          <p:nvSpPr>
            <p:cNvPr id="40" name="Oval 39">
              <a:extLst>
                <a:ext uri="{FF2B5EF4-FFF2-40B4-BE49-F238E27FC236}">
                  <a16:creationId xmlns="" xmlns:a16="http://schemas.microsoft.com/office/drawing/2014/main" id="{03DFBFCD-4490-4C3F-8DCC-6C2BCF90F240}"/>
                </a:ext>
              </a:extLst>
            </p:cNvPr>
            <p:cNvSpPr/>
            <p:nvPr/>
          </p:nvSpPr>
          <p:spPr>
            <a:xfrm>
              <a:off x="6194851" y="205609"/>
              <a:ext cx="1742355" cy="1742355"/>
            </a:xfrm>
            <a:prstGeom prst="ellipse">
              <a:avLst/>
            </a:prstGeom>
            <a:solidFill>
              <a:srgbClr val="C9C81E">
                <a:alpha val="78039"/>
              </a:srgbClr>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
          <p:nvSpPr>
            <p:cNvPr id="41" name="TextBox 40">
              <a:extLst>
                <a:ext uri="{FF2B5EF4-FFF2-40B4-BE49-F238E27FC236}">
                  <a16:creationId xmlns="" xmlns:a16="http://schemas.microsoft.com/office/drawing/2014/main" id="{AA44350C-A8BB-4747-98C8-A60EC1B0FEE3}"/>
                </a:ext>
              </a:extLst>
            </p:cNvPr>
            <p:cNvSpPr txBox="1"/>
            <p:nvPr/>
          </p:nvSpPr>
          <p:spPr>
            <a:xfrm>
              <a:off x="6138375" y="311932"/>
              <a:ext cx="1855305" cy="800219"/>
            </a:xfrm>
            <a:prstGeom prst="rect">
              <a:avLst/>
            </a:prstGeom>
            <a:noFill/>
          </p:spPr>
          <p:txBody>
            <a:bodyPr wrap="square" rtlCol="0">
              <a:spAutoFit/>
            </a:bodyPr>
            <a:lstStyle/>
            <a:p>
              <a:pPr algn="ctr"/>
              <a:r>
                <a:rPr lang="en-ZA" sz="1650" b="1" dirty="0">
                  <a:latin typeface="Century Gothic" panose="020B0502020202020204" pitchFamily="34" charset="0"/>
                </a:rPr>
                <a:t>PSP </a:t>
              </a:r>
            </a:p>
            <a:p>
              <a:pPr algn="ctr"/>
              <a:r>
                <a:rPr lang="en-ZA" sz="1650" b="1" dirty="0">
                  <a:latin typeface="Century Gothic" panose="020B0502020202020204" pitchFamily="34" charset="0"/>
                </a:rPr>
                <a:t>2019-2024</a:t>
              </a:r>
            </a:p>
          </p:txBody>
        </p:sp>
        <p:sp>
          <p:nvSpPr>
            <p:cNvPr id="42" name="TextBox 41">
              <a:extLst>
                <a:ext uri="{FF2B5EF4-FFF2-40B4-BE49-F238E27FC236}">
                  <a16:creationId xmlns="" xmlns:a16="http://schemas.microsoft.com/office/drawing/2014/main" id="{44E0D682-BCEF-4CEE-8A63-73493D632B1D}"/>
                </a:ext>
              </a:extLst>
            </p:cNvPr>
            <p:cNvSpPr txBox="1"/>
            <p:nvPr/>
          </p:nvSpPr>
          <p:spPr>
            <a:xfrm>
              <a:off x="6569567" y="1534397"/>
              <a:ext cx="1011828" cy="400109"/>
            </a:xfrm>
            <a:prstGeom prst="rect">
              <a:avLst/>
            </a:prstGeom>
            <a:noFill/>
          </p:spPr>
          <p:txBody>
            <a:bodyPr wrap="square" rtlCol="0">
              <a:spAutoFit/>
            </a:bodyPr>
            <a:lstStyle/>
            <a:p>
              <a:pPr algn="ctr"/>
              <a:r>
                <a:rPr lang="en-ZA" sz="1350" b="1" dirty="0">
                  <a:latin typeface="Century Gothic" panose="020B0502020202020204" pitchFamily="34" charset="0"/>
                </a:rPr>
                <a:t>VIPs</a:t>
              </a:r>
            </a:p>
          </p:txBody>
        </p:sp>
        <p:pic>
          <p:nvPicPr>
            <p:cNvPr id="43" name="Graphic 42" descr="Line arrow Straight">
              <a:extLst>
                <a:ext uri="{FF2B5EF4-FFF2-40B4-BE49-F238E27FC236}">
                  <a16:creationId xmlns="" xmlns:a16="http://schemas.microsoft.com/office/drawing/2014/main" id="{D4D82C26-6233-44B6-B083-5CF20F37BE1E}"/>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rot="16200000">
              <a:off x="6718987" y="958106"/>
              <a:ext cx="639480" cy="639480"/>
            </a:xfrm>
            <a:prstGeom prst="rect">
              <a:avLst/>
            </a:prstGeom>
          </p:spPr>
        </p:pic>
        <p:pic>
          <p:nvPicPr>
            <p:cNvPr id="44" name="Graphic 43" descr="Line arrow Straight">
              <a:extLst>
                <a:ext uri="{FF2B5EF4-FFF2-40B4-BE49-F238E27FC236}">
                  <a16:creationId xmlns="" xmlns:a16="http://schemas.microsoft.com/office/drawing/2014/main" id="{D514B391-4436-4535-B60E-136AA1093396}"/>
                </a:ext>
              </a:extLst>
            </p:cNvPr>
            <p:cNvPicPr>
              <a:picLocks noChangeAspect="1"/>
            </p:cNvPicPr>
            <p:nvPr/>
          </p:nvPicPr>
          <p:blipFill>
            <a:blip r:embed="rId11"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rot="16200000">
              <a:off x="6689152" y="2007530"/>
              <a:ext cx="772657" cy="639480"/>
            </a:xfrm>
            <a:prstGeom prst="rect">
              <a:avLst/>
            </a:prstGeom>
          </p:spPr>
        </p:pic>
      </p:grpSp>
      <p:sp>
        <p:nvSpPr>
          <p:cNvPr id="28" name="TextBox 27">
            <a:extLst>
              <a:ext uri="{FF2B5EF4-FFF2-40B4-BE49-F238E27FC236}">
                <a16:creationId xmlns="" xmlns:a16="http://schemas.microsoft.com/office/drawing/2014/main" id="{D5EB8676-86D5-41F4-97CE-5E4827BC7D30}"/>
              </a:ext>
            </a:extLst>
          </p:cNvPr>
          <p:cNvSpPr txBox="1"/>
          <p:nvPr/>
        </p:nvSpPr>
        <p:spPr>
          <a:xfrm>
            <a:off x="4825190" y="3323396"/>
            <a:ext cx="1794805" cy="461665"/>
          </a:xfrm>
          <a:prstGeom prst="rect">
            <a:avLst/>
          </a:prstGeom>
          <a:solidFill>
            <a:schemeClr val="bg1">
              <a:lumMod val="95000"/>
            </a:schemeClr>
          </a:solidFill>
        </p:spPr>
        <p:txBody>
          <a:bodyPr wrap="square" rtlCol="0">
            <a:spAutoFit/>
          </a:bodyPr>
          <a:lstStyle/>
          <a:p>
            <a:r>
              <a:rPr lang="en-ZA" sz="1200" b="1" dirty="0">
                <a:latin typeface="Century Gothic" panose="020B0502020202020204" pitchFamily="34" charset="0"/>
                <a:ea typeface="Times New Roman" panose="02020603050405020304" pitchFamily="18" charset="0"/>
              </a:rPr>
              <a:t>Safe &amp; cohesive communities</a:t>
            </a:r>
            <a:endParaRPr lang="en-ZA" sz="1200" b="1" dirty="0">
              <a:latin typeface="Century Gothic" panose="020B0502020202020204" pitchFamily="34" charset="0"/>
            </a:endParaRPr>
          </a:p>
        </p:txBody>
      </p:sp>
      <p:sp>
        <p:nvSpPr>
          <p:cNvPr id="29" name="Rectangle 28">
            <a:extLst>
              <a:ext uri="{FF2B5EF4-FFF2-40B4-BE49-F238E27FC236}">
                <a16:creationId xmlns="" xmlns:a16="http://schemas.microsoft.com/office/drawing/2014/main" id="{AE06EBFB-81F8-4B8F-AD04-706F60C6130B}"/>
              </a:ext>
            </a:extLst>
          </p:cNvPr>
          <p:cNvSpPr/>
          <p:nvPr/>
        </p:nvSpPr>
        <p:spPr>
          <a:xfrm>
            <a:off x="4833578" y="3959873"/>
            <a:ext cx="1390977" cy="253916"/>
          </a:xfrm>
          <a:prstGeom prst="rect">
            <a:avLst/>
          </a:prstGeom>
        </p:spPr>
        <p:txBody>
          <a:bodyPr wrap="square">
            <a:spAutoFit/>
          </a:bodyPr>
          <a:lstStyle/>
          <a:p>
            <a:r>
              <a:rPr lang="en-ZA" sz="1050" dirty="0">
                <a:latin typeface="Century Gothic" panose="020B0502020202020204" pitchFamily="34" charset="0"/>
                <a:ea typeface="Times New Roman" panose="02020603050405020304" pitchFamily="18" charset="0"/>
              </a:rPr>
              <a:t>Growth &amp; Jobs</a:t>
            </a:r>
            <a:endParaRPr lang="en-ZA" sz="1050" dirty="0">
              <a:latin typeface="Century Gothic" panose="020B0502020202020204" pitchFamily="34" charset="0"/>
            </a:endParaRPr>
          </a:p>
        </p:txBody>
      </p:sp>
      <p:sp>
        <p:nvSpPr>
          <p:cNvPr id="30" name="Rectangle 29">
            <a:extLst>
              <a:ext uri="{FF2B5EF4-FFF2-40B4-BE49-F238E27FC236}">
                <a16:creationId xmlns="" xmlns:a16="http://schemas.microsoft.com/office/drawing/2014/main" id="{2CACA7FB-4D82-47DF-B358-7B85FD1D4DF1}"/>
              </a:ext>
            </a:extLst>
          </p:cNvPr>
          <p:cNvSpPr/>
          <p:nvPr/>
        </p:nvSpPr>
        <p:spPr>
          <a:xfrm>
            <a:off x="4858066" y="4469194"/>
            <a:ext cx="1832372" cy="253916"/>
          </a:xfrm>
          <a:prstGeom prst="rect">
            <a:avLst/>
          </a:prstGeom>
          <a:solidFill>
            <a:schemeClr val="bg1"/>
          </a:solidFill>
        </p:spPr>
        <p:txBody>
          <a:bodyPr wrap="square">
            <a:spAutoFit/>
          </a:bodyPr>
          <a:lstStyle/>
          <a:p>
            <a:r>
              <a:rPr lang="en-ZA" sz="1050" dirty="0">
                <a:latin typeface="Century Gothic" panose="020B0502020202020204" pitchFamily="34" charset="0"/>
                <a:ea typeface="Times New Roman" panose="02020603050405020304" pitchFamily="18" charset="0"/>
              </a:rPr>
              <a:t>Empowering People</a:t>
            </a:r>
            <a:endParaRPr lang="en-ZA" sz="1050" dirty="0">
              <a:latin typeface="Century Gothic" panose="020B0502020202020204" pitchFamily="34" charset="0"/>
            </a:endParaRPr>
          </a:p>
        </p:txBody>
      </p:sp>
      <p:sp>
        <p:nvSpPr>
          <p:cNvPr id="31" name="Rectangle 30">
            <a:extLst>
              <a:ext uri="{FF2B5EF4-FFF2-40B4-BE49-F238E27FC236}">
                <a16:creationId xmlns="" xmlns:a16="http://schemas.microsoft.com/office/drawing/2014/main" id="{12260C5D-3BF4-4614-A380-4147B85077E5}"/>
              </a:ext>
            </a:extLst>
          </p:cNvPr>
          <p:cNvSpPr/>
          <p:nvPr/>
        </p:nvSpPr>
        <p:spPr>
          <a:xfrm>
            <a:off x="4840388" y="4880690"/>
            <a:ext cx="1769775" cy="415498"/>
          </a:xfrm>
          <a:prstGeom prst="rect">
            <a:avLst/>
          </a:prstGeom>
        </p:spPr>
        <p:txBody>
          <a:bodyPr wrap="square">
            <a:spAutoFit/>
          </a:bodyPr>
          <a:lstStyle/>
          <a:p>
            <a:r>
              <a:rPr lang="en-ZA" sz="1050" dirty="0">
                <a:latin typeface="Century Gothic" panose="020B0502020202020204" pitchFamily="34" charset="0"/>
                <a:ea typeface="Times New Roman" panose="02020603050405020304" pitchFamily="18" charset="0"/>
              </a:rPr>
              <a:t>Mobility &amp; Spatial Transformation</a:t>
            </a:r>
            <a:endParaRPr lang="en-ZA" sz="1050" dirty="0">
              <a:latin typeface="Century Gothic" panose="020B0502020202020204" pitchFamily="34" charset="0"/>
            </a:endParaRPr>
          </a:p>
        </p:txBody>
      </p:sp>
      <p:sp>
        <p:nvSpPr>
          <p:cNvPr id="32" name="Rectangle 31">
            <a:extLst>
              <a:ext uri="{FF2B5EF4-FFF2-40B4-BE49-F238E27FC236}">
                <a16:creationId xmlns="" xmlns:a16="http://schemas.microsoft.com/office/drawing/2014/main" id="{2DF541CD-CE0F-4320-818A-661CA886D3FB}"/>
              </a:ext>
            </a:extLst>
          </p:cNvPr>
          <p:cNvSpPr/>
          <p:nvPr/>
        </p:nvSpPr>
        <p:spPr>
          <a:xfrm>
            <a:off x="4847221" y="5517319"/>
            <a:ext cx="1830417" cy="253916"/>
          </a:xfrm>
          <a:prstGeom prst="rect">
            <a:avLst/>
          </a:prstGeom>
        </p:spPr>
        <p:txBody>
          <a:bodyPr wrap="square">
            <a:spAutoFit/>
          </a:bodyPr>
          <a:lstStyle/>
          <a:p>
            <a:r>
              <a:rPr lang="en-ZA" sz="1050" dirty="0">
                <a:latin typeface="Century Gothic" panose="020B0502020202020204" pitchFamily="34" charset="0"/>
                <a:ea typeface="Times New Roman" panose="02020603050405020304" pitchFamily="18" charset="0"/>
              </a:rPr>
              <a:t>Innovation &amp; Culture</a:t>
            </a:r>
            <a:endParaRPr lang="en-ZA" sz="1050" dirty="0">
              <a:latin typeface="Century Gothic" panose="020B0502020202020204" pitchFamily="34" charset="0"/>
            </a:endParaRPr>
          </a:p>
        </p:txBody>
      </p:sp>
      <p:sp>
        <p:nvSpPr>
          <p:cNvPr id="35" name="Oval 34">
            <a:extLst>
              <a:ext uri="{FF2B5EF4-FFF2-40B4-BE49-F238E27FC236}">
                <a16:creationId xmlns="" xmlns:a16="http://schemas.microsoft.com/office/drawing/2014/main" id="{EEA35A7B-1C20-4CEB-A451-4B5AB58448B7}"/>
              </a:ext>
            </a:extLst>
          </p:cNvPr>
          <p:cNvSpPr/>
          <p:nvPr/>
        </p:nvSpPr>
        <p:spPr>
          <a:xfrm>
            <a:off x="4447406" y="3363411"/>
            <a:ext cx="418930" cy="402655"/>
          </a:xfrm>
          <a:prstGeom prst="ellipse">
            <a:avLst/>
          </a:prstGeom>
          <a:solidFill>
            <a:srgbClr val="B09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latin typeface="Century Gothic" panose="020B0502020202020204" pitchFamily="34" charset="0"/>
              </a:rPr>
              <a:t>1</a:t>
            </a:r>
          </a:p>
        </p:txBody>
      </p:sp>
      <p:sp>
        <p:nvSpPr>
          <p:cNvPr id="36" name="Oval 35">
            <a:extLst>
              <a:ext uri="{FF2B5EF4-FFF2-40B4-BE49-F238E27FC236}">
                <a16:creationId xmlns="" xmlns:a16="http://schemas.microsoft.com/office/drawing/2014/main" id="{7A60F01E-CB5E-4319-892B-1F4D17EB0354}"/>
              </a:ext>
            </a:extLst>
          </p:cNvPr>
          <p:cNvSpPr/>
          <p:nvPr/>
        </p:nvSpPr>
        <p:spPr>
          <a:xfrm>
            <a:off x="4458058" y="3893225"/>
            <a:ext cx="418930" cy="402655"/>
          </a:xfrm>
          <a:prstGeom prst="ellipse">
            <a:avLst/>
          </a:prstGeom>
          <a:solidFill>
            <a:srgbClr val="D5D4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latin typeface="Century Gothic" panose="020B0502020202020204" pitchFamily="34" charset="0"/>
              </a:rPr>
              <a:t>2</a:t>
            </a:r>
          </a:p>
        </p:txBody>
      </p:sp>
      <p:sp>
        <p:nvSpPr>
          <p:cNvPr id="37" name="Oval 36">
            <a:extLst>
              <a:ext uri="{FF2B5EF4-FFF2-40B4-BE49-F238E27FC236}">
                <a16:creationId xmlns="" xmlns:a16="http://schemas.microsoft.com/office/drawing/2014/main" id="{D52830B3-5BCC-4B9B-AAD2-22D15CDD1DF6}"/>
              </a:ext>
            </a:extLst>
          </p:cNvPr>
          <p:cNvSpPr/>
          <p:nvPr/>
        </p:nvSpPr>
        <p:spPr>
          <a:xfrm>
            <a:off x="4459268" y="4409894"/>
            <a:ext cx="418930" cy="402655"/>
          </a:xfrm>
          <a:prstGeom prst="ellipse">
            <a:avLst/>
          </a:prstGeom>
          <a:solidFill>
            <a:srgbClr val="B09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latin typeface="Century Gothic" panose="020B0502020202020204" pitchFamily="34" charset="0"/>
              </a:rPr>
              <a:t>3</a:t>
            </a:r>
          </a:p>
        </p:txBody>
      </p:sp>
      <p:sp>
        <p:nvSpPr>
          <p:cNvPr id="38" name="Oval 37">
            <a:extLst>
              <a:ext uri="{FF2B5EF4-FFF2-40B4-BE49-F238E27FC236}">
                <a16:creationId xmlns="" xmlns:a16="http://schemas.microsoft.com/office/drawing/2014/main" id="{91B526D8-13D6-4354-B196-B31770E8A8B9}"/>
              </a:ext>
            </a:extLst>
          </p:cNvPr>
          <p:cNvSpPr/>
          <p:nvPr/>
        </p:nvSpPr>
        <p:spPr>
          <a:xfrm>
            <a:off x="4448789" y="4931029"/>
            <a:ext cx="418930" cy="402655"/>
          </a:xfrm>
          <a:prstGeom prst="ellipse">
            <a:avLst/>
          </a:prstGeom>
          <a:solidFill>
            <a:srgbClr val="D5D4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latin typeface="Century Gothic" panose="020B0502020202020204" pitchFamily="34" charset="0"/>
              </a:rPr>
              <a:t>4</a:t>
            </a:r>
          </a:p>
        </p:txBody>
      </p:sp>
      <p:sp>
        <p:nvSpPr>
          <p:cNvPr id="39" name="Oval 38">
            <a:extLst>
              <a:ext uri="{FF2B5EF4-FFF2-40B4-BE49-F238E27FC236}">
                <a16:creationId xmlns="" xmlns:a16="http://schemas.microsoft.com/office/drawing/2014/main" id="{BC99A8EF-02CB-4A08-8692-1D7AE56A34F6}"/>
              </a:ext>
            </a:extLst>
          </p:cNvPr>
          <p:cNvSpPr/>
          <p:nvPr/>
        </p:nvSpPr>
        <p:spPr>
          <a:xfrm>
            <a:off x="4448789" y="5442949"/>
            <a:ext cx="418930" cy="402655"/>
          </a:xfrm>
          <a:prstGeom prst="ellipse">
            <a:avLst/>
          </a:prstGeom>
          <a:solidFill>
            <a:srgbClr val="B09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350" b="1" dirty="0">
                <a:latin typeface="Century Gothic" panose="020B0502020202020204" pitchFamily="34" charset="0"/>
              </a:rPr>
              <a:t>5</a:t>
            </a:r>
          </a:p>
        </p:txBody>
      </p:sp>
      <p:sp>
        <p:nvSpPr>
          <p:cNvPr id="16" name="Oval 15">
            <a:extLst>
              <a:ext uri="{FF2B5EF4-FFF2-40B4-BE49-F238E27FC236}">
                <a16:creationId xmlns="" xmlns:a16="http://schemas.microsoft.com/office/drawing/2014/main" id="{407081B0-8037-4C50-9019-7791BCCFFF62}"/>
              </a:ext>
            </a:extLst>
          </p:cNvPr>
          <p:cNvSpPr/>
          <p:nvPr/>
        </p:nvSpPr>
        <p:spPr>
          <a:xfrm>
            <a:off x="8965389" y="1116793"/>
            <a:ext cx="1588973" cy="1583999"/>
          </a:xfrm>
          <a:prstGeom prst="ellipse">
            <a:avLst/>
          </a:prstGeom>
          <a:solidFill>
            <a:srgbClr val="EBB918">
              <a:alpha val="74902"/>
            </a:srgbClr>
          </a:solidFill>
          <a:ln w="3810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900" dirty="0" err="1"/>
          </a:p>
        </p:txBody>
      </p:sp>
      <p:sp>
        <p:nvSpPr>
          <p:cNvPr id="17" name="TextBox 16">
            <a:extLst>
              <a:ext uri="{FF2B5EF4-FFF2-40B4-BE49-F238E27FC236}">
                <a16:creationId xmlns="" xmlns:a16="http://schemas.microsoft.com/office/drawing/2014/main" id="{2AB70CB0-D2AE-4E4F-94FD-B2C71E935469}"/>
              </a:ext>
            </a:extLst>
          </p:cNvPr>
          <p:cNvSpPr txBox="1"/>
          <p:nvPr/>
        </p:nvSpPr>
        <p:spPr>
          <a:xfrm>
            <a:off x="9105696" y="1366321"/>
            <a:ext cx="1275521" cy="530915"/>
          </a:xfrm>
          <a:prstGeom prst="rect">
            <a:avLst/>
          </a:prstGeom>
          <a:noFill/>
        </p:spPr>
        <p:txBody>
          <a:bodyPr wrap="square" rtlCol="0">
            <a:spAutoFit/>
          </a:bodyPr>
          <a:lstStyle/>
          <a:p>
            <a:pPr algn="ctr"/>
            <a:r>
              <a:rPr lang="en-ZA" sz="1350" b="1" dirty="0">
                <a:latin typeface="Century Gothic" panose="020B0502020202020204" pitchFamily="34" charset="0"/>
              </a:rPr>
              <a:t>Recovery </a:t>
            </a:r>
          </a:p>
          <a:p>
            <a:pPr algn="ctr"/>
            <a:r>
              <a:rPr lang="en-ZA" sz="1350" b="1" dirty="0">
                <a:latin typeface="Century Gothic" panose="020B0502020202020204" pitchFamily="34" charset="0"/>
              </a:rPr>
              <a:t>Plan </a:t>
            </a:r>
            <a:r>
              <a:rPr lang="en-ZA" sz="1500" b="1" dirty="0">
                <a:latin typeface="Century Gothic" panose="020B0502020202020204" pitchFamily="34" charset="0"/>
              </a:rPr>
              <a:t>2021</a:t>
            </a:r>
          </a:p>
        </p:txBody>
      </p:sp>
      <p:sp>
        <p:nvSpPr>
          <p:cNvPr id="18" name="TextBox 17">
            <a:extLst>
              <a:ext uri="{FF2B5EF4-FFF2-40B4-BE49-F238E27FC236}">
                <a16:creationId xmlns="" xmlns:a16="http://schemas.microsoft.com/office/drawing/2014/main" id="{F688A146-5CF0-485D-A013-CE53C3FCC684}"/>
              </a:ext>
            </a:extLst>
          </p:cNvPr>
          <p:cNvSpPr txBox="1"/>
          <p:nvPr/>
        </p:nvSpPr>
        <p:spPr>
          <a:xfrm>
            <a:off x="9167438" y="2317000"/>
            <a:ext cx="1293144" cy="300082"/>
          </a:xfrm>
          <a:prstGeom prst="rect">
            <a:avLst/>
          </a:prstGeom>
          <a:noFill/>
        </p:spPr>
        <p:txBody>
          <a:bodyPr wrap="square" rtlCol="0">
            <a:spAutoFit/>
          </a:bodyPr>
          <a:lstStyle/>
          <a:p>
            <a:pPr algn="ctr"/>
            <a:r>
              <a:rPr lang="en-ZA" sz="1350" b="1" dirty="0">
                <a:latin typeface="Century Gothic" panose="020B0502020202020204" pitchFamily="34" charset="0"/>
              </a:rPr>
              <a:t>Priorities</a:t>
            </a:r>
          </a:p>
        </p:txBody>
      </p:sp>
      <p:sp>
        <p:nvSpPr>
          <p:cNvPr id="20" name="TextBox 19">
            <a:extLst>
              <a:ext uri="{FF2B5EF4-FFF2-40B4-BE49-F238E27FC236}">
                <a16:creationId xmlns="" xmlns:a16="http://schemas.microsoft.com/office/drawing/2014/main" id="{1F83499B-CC92-4F5E-8180-DDEF75586C46}"/>
              </a:ext>
            </a:extLst>
          </p:cNvPr>
          <p:cNvSpPr txBox="1"/>
          <p:nvPr/>
        </p:nvSpPr>
        <p:spPr>
          <a:xfrm>
            <a:off x="9069452" y="3253015"/>
            <a:ext cx="1404406" cy="246221"/>
          </a:xfrm>
          <a:prstGeom prst="rect">
            <a:avLst/>
          </a:prstGeom>
          <a:noFill/>
        </p:spPr>
        <p:txBody>
          <a:bodyPr wrap="square" rtlCol="0">
            <a:spAutoFit/>
          </a:bodyPr>
          <a:lstStyle/>
          <a:p>
            <a:pPr algn="ctr"/>
            <a:r>
              <a:rPr lang="en-ZA" sz="1000" b="1" dirty="0">
                <a:latin typeface="Century Gothic" panose="020B0502020202020204" pitchFamily="34" charset="0"/>
              </a:rPr>
              <a:t>COVID RECOVERY</a:t>
            </a:r>
          </a:p>
        </p:txBody>
      </p:sp>
      <p:sp>
        <p:nvSpPr>
          <p:cNvPr id="21" name="TextBox 20">
            <a:extLst>
              <a:ext uri="{FF2B5EF4-FFF2-40B4-BE49-F238E27FC236}">
                <a16:creationId xmlns="" xmlns:a16="http://schemas.microsoft.com/office/drawing/2014/main" id="{5FC97F58-A56D-4667-B9DB-4AC9E0F7C396}"/>
              </a:ext>
            </a:extLst>
          </p:cNvPr>
          <p:cNvSpPr txBox="1"/>
          <p:nvPr/>
        </p:nvSpPr>
        <p:spPr>
          <a:xfrm>
            <a:off x="9119023" y="3602418"/>
            <a:ext cx="1376525" cy="246221"/>
          </a:xfrm>
          <a:prstGeom prst="rect">
            <a:avLst/>
          </a:prstGeom>
          <a:noFill/>
        </p:spPr>
        <p:txBody>
          <a:bodyPr wrap="square" rtlCol="0">
            <a:spAutoFit/>
          </a:bodyPr>
          <a:lstStyle/>
          <a:p>
            <a:pPr algn="ctr"/>
            <a:r>
              <a:rPr lang="en-ZA" sz="1000" b="1" dirty="0">
                <a:latin typeface="Century Gothic" panose="020B0502020202020204" pitchFamily="34" charset="0"/>
              </a:rPr>
              <a:t>JOBS</a:t>
            </a:r>
          </a:p>
        </p:txBody>
      </p:sp>
      <p:sp>
        <p:nvSpPr>
          <p:cNvPr id="22" name="TextBox 21">
            <a:extLst>
              <a:ext uri="{FF2B5EF4-FFF2-40B4-BE49-F238E27FC236}">
                <a16:creationId xmlns="" xmlns:a16="http://schemas.microsoft.com/office/drawing/2014/main" id="{6F5C0876-2010-43C1-B618-03CA5FD1ADDC}"/>
              </a:ext>
            </a:extLst>
          </p:cNvPr>
          <p:cNvSpPr txBox="1"/>
          <p:nvPr/>
        </p:nvSpPr>
        <p:spPr>
          <a:xfrm>
            <a:off x="9354763" y="4296233"/>
            <a:ext cx="921459" cy="276999"/>
          </a:xfrm>
          <a:prstGeom prst="rect">
            <a:avLst/>
          </a:prstGeom>
          <a:solidFill>
            <a:schemeClr val="bg1">
              <a:lumMod val="85000"/>
            </a:schemeClr>
          </a:solidFill>
        </p:spPr>
        <p:txBody>
          <a:bodyPr wrap="square" rtlCol="0">
            <a:spAutoFit/>
          </a:bodyPr>
          <a:lstStyle/>
          <a:p>
            <a:pPr algn="ctr"/>
            <a:r>
              <a:rPr lang="en-ZA" sz="1200" b="1" dirty="0">
                <a:latin typeface="Century Gothic" panose="020B0502020202020204" pitchFamily="34" charset="0"/>
              </a:rPr>
              <a:t>SAFETY</a:t>
            </a:r>
            <a:endParaRPr lang="en-ZA" sz="1050" b="1" dirty="0">
              <a:latin typeface="Century Gothic" panose="020B0502020202020204" pitchFamily="34" charset="0"/>
            </a:endParaRPr>
          </a:p>
        </p:txBody>
      </p:sp>
      <p:sp>
        <p:nvSpPr>
          <p:cNvPr id="23" name="TextBox 22">
            <a:extLst>
              <a:ext uri="{FF2B5EF4-FFF2-40B4-BE49-F238E27FC236}">
                <a16:creationId xmlns="" xmlns:a16="http://schemas.microsoft.com/office/drawing/2014/main" id="{34FBD5E3-AE87-41EF-9F82-A09A7514FB3B}"/>
              </a:ext>
            </a:extLst>
          </p:cNvPr>
          <p:cNvSpPr txBox="1"/>
          <p:nvPr/>
        </p:nvSpPr>
        <p:spPr>
          <a:xfrm>
            <a:off x="9083392" y="5001498"/>
            <a:ext cx="1376526" cy="246221"/>
          </a:xfrm>
          <a:prstGeom prst="rect">
            <a:avLst/>
          </a:prstGeom>
          <a:solidFill>
            <a:schemeClr val="bg1"/>
          </a:solidFill>
        </p:spPr>
        <p:txBody>
          <a:bodyPr wrap="square" rtlCol="0">
            <a:spAutoFit/>
          </a:bodyPr>
          <a:lstStyle/>
          <a:p>
            <a:pPr algn="ctr"/>
            <a:r>
              <a:rPr lang="en-ZA" sz="1000" b="1" dirty="0">
                <a:latin typeface="Century Gothic" panose="020B0502020202020204" pitchFamily="34" charset="0"/>
              </a:rPr>
              <a:t>WELLBEING</a:t>
            </a:r>
          </a:p>
        </p:txBody>
      </p:sp>
      <p:sp>
        <p:nvSpPr>
          <p:cNvPr id="6" name="TextBox 5">
            <a:extLst>
              <a:ext uri="{FF2B5EF4-FFF2-40B4-BE49-F238E27FC236}">
                <a16:creationId xmlns="" xmlns:a16="http://schemas.microsoft.com/office/drawing/2014/main" id="{7F717227-C306-47EE-B29F-DC64DA747EC4}"/>
              </a:ext>
            </a:extLst>
          </p:cNvPr>
          <p:cNvSpPr txBox="1"/>
          <p:nvPr/>
        </p:nvSpPr>
        <p:spPr>
          <a:xfrm>
            <a:off x="2779493" y="1566027"/>
            <a:ext cx="1338813" cy="276999"/>
          </a:xfrm>
          <a:prstGeom prst="rect">
            <a:avLst/>
          </a:prstGeom>
          <a:noFill/>
        </p:spPr>
        <p:txBody>
          <a:bodyPr wrap="square" rtlCol="0">
            <a:spAutoFit/>
          </a:bodyPr>
          <a:lstStyle/>
          <a:p>
            <a:pPr algn="ctr"/>
            <a:r>
              <a:rPr lang="en-ZA" sz="1200" b="1" dirty="0">
                <a:solidFill>
                  <a:schemeClr val="tx1">
                    <a:lumMod val="50000"/>
                    <a:lumOff val="50000"/>
                  </a:schemeClr>
                </a:solidFill>
                <a:latin typeface="Century Gothic" panose="020B0502020202020204" pitchFamily="34" charset="0"/>
              </a:rPr>
              <a:t>EOTR</a:t>
            </a:r>
          </a:p>
        </p:txBody>
      </p:sp>
      <p:pic>
        <p:nvPicPr>
          <p:cNvPr id="104" name="Graphic 103" descr="Line arrow Clockwise curve">
            <a:extLst>
              <a:ext uri="{FF2B5EF4-FFF2-40B4-BE49-F238E27FC236}">
                <a16:creationId xmlns="" xmlns:a16="http://schemas.microsoft.com/office/drawing/2014/main" id="{9CC9F15D-4B13-4FA9-A1FD-F0FB6C7E1A6A}"/>
              </a:ext>
            </a:extLst>
          </p:cNvPr>
          <p:cNvPicPr>
            <a:picLocks noChangeAspect="1"/>
          </p:cNvPicPr>
          <p:nvPr/>
        </p:nvPicPr>
        <p:blipFill>
          <a:blip r:embed="rId7" cstate="print">
            <a:extLst>
              <a:ext uri="{28A0092B-C50C-407E-A947-70E740481C1C}">
                <a14:useLocalDpi xmlns:a14="http://schemas.microsoft.com/office/drawing/2010/main" xmlns="" val="0"/>
              </a:ext>
              <a:ext uri="{96DAC541-7B7A-43D3-8B79-37D633B846F1}">
                <asvg:svgBlip xmlns="" xmlns:asvg="http://schemas.microsoft.com/office/drawing/2016/SVG/main" r:embed="rId12"/>
              </a:ext>
            </a:extLst>
          </a:blip>
          <a:stretch>
            <a:fillRect/>
          </a:stretch>
        </p:blipFill>
        <p:spPr>
          <a:xfrm rot="15341529" flipH="1" flipV="1">
            <a:off x="3243820" y="2980838"/>
            <a:ext cx="721570" cy="1651740"/>
          </a:xfrm>
          <a:prstGeom prst="rect">
            <a:avLst/>
          </a:prstGeom>
        </p:spPr>
      </p:pic>
      <p:cxnSp>
        <p:nvCxnSpPr>
          <p:cNvPr id="107" name="Straight Connector 106">
            <a:extLst>
              <a:ext uri="{FF2B5EF4-FFF2-40B4-BE49-F238E27FC236}">
                <a16:creationId xmlns="" xmlns:a16="http://schemas.microsoft.com/office/drawing/2014/main" id="{A48B178A-9EE5-4748-99BB-F6A99D20B89B}"/>
              </a:ext>
            </a:extLst>
          </p:cNvPr>
          <p:cNvCxnSpPr>
            <a:cxnSpLocks/>
          </p:cNvCxnSpPr>
          <p:nvPr/>
        </p:nvCxnSpPr>
        <p:spPr>
          <a:xfrm flipV="1">
            <a:off x="10069280" y="3914828"/>
            <a:ext cx="311937" cy="401542"/>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 xmlns:a16="http://schemas.microsoft.com/office/drawing/2014/main" id="{4404E3B9-5750-46B1-A529-B12C9AE8DD9A}"/>
              </a:ext>
            </a:extLst>
          </p:cNvPr>
          <p:cNvCxnSpPr>
            <a:cxnSpLocks/>
            <a:stCxn id="22" idx="3"/>
            <a:endCxn id="98" idx="1"/>
          </p:cNvCxnSpPr>
          <p:nvPr/>
        </p:nvCxnSpPr>
        <p:spPr>
          <a:xfrm flipV="1">
            <a:off x="10276222" y="4384563"/>
            <a:ext cx="235700" cy="50170"/>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 xmlns:a16="http://schemas.microsoft.com/office/drawing/2014/main" id="{90151D16-01DE-4581-9F66-FE3CAC0B1B1A}"/>
              </a:ext>
            </a:extLst>
          </p:cNvPr>
          <p:cNvCxnSpPr>
            <a:cxnSpLocks/>
            <a:endCxn id="99" idx="1"/>
          </p:cNvCxnSpPr>
          <p:nvPr/>
        </p:nvCxnSpPr>
        <p:spPr>
          <a:xfrm>
            <a:off x="10192371" y="4595672"/>
            <a:ext cx="381683" cy="248391"/>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 xmlns:a16="http://schemas.microsoft.com/office/drawing/2014/main" id="{9F3438DF-3BB3-4DF4-81DE-8D39B213F96C}"/>
              </a:ext>
            </a:extLst>
          </p:cNvPr>
          <p:cNvCxnSpPr>
            <a:cxnSpLocks/>
          </p:cNvCxnSpPr>
          <p:nvPr/>
        </p:nvCxnSpPr>
        <p:spPr>
          <a:xfrm>
            <a:off x="1153630" y="4743911"/>
            <a:ext cx="823047" cy="0"/>
          </a:xfrm>
          <a:prstGeom prst="line">
            <a:avLst/>
          </a:prstGeom>
          <a:ln w="38100">
            <a:solidFill>
              <a:srgbClr val="D5D44F"/>
            </a:solidFill>
            <a:prstDash val="solid"/>
            <a:tailEnd type="arrow" w="med" len="sm"/>
          </a:ln>
        </p:spPr>
        <p:style>
          <a:lnRef idx="1">
            <a:schemeClr val="accent1"/>
          </a:lnRef>
          <a:fillRef idx="0">
            <a:schemeClr val="accent1"/>
          </a:fillRef>
          <a:effectRef idx="0">
            <a:schemeClr val="accent1"/>
          </a:effectRef>
          <a:fontRef idx="minor">
            <a:schemeClr val="tx1"/>
          </a:fontRef>
        </p:style>
      </p:cxnSp>
      <p:pic>
        <p:nvPicPr>
          <p:cNvPr id="3" name="Graphic 2" descr="Connections">
            <a:extLst>
              <a:ext uri="{FF2B5EF4-FFF2-40B4-BE49-F238E27FC236}">
                <a16:creationId xmlns="" xmlns:a16="http://schemas.microsoft.com/office/drawing/2014/main" id="{6CE846A4-7029-4799-9AD5-BA6D49738689}"/>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4"/>
              </a:ext>
            </a:extLst>
          </a:blip>
          <a:stretch>
            <a:fillRect/>
          </a:stretch>
        </p:blipFill>
        <p:spPr>
          <a:xfrm>
            <a:off x="2328526" y="5222384"/>
            <a:ext cx="503179" cy="503179"/>
          </a:xfrm>
          <a:prstGeom prst="rect">
            <a:avLst/>
          </a:prstGeom>
        </p:spPr>
      </p:pic>
      <p:cxnSp>
        <p:nvCxnSpPr>
          <p:cNvPr id="91" name="Straight Connector 90">
            <a:extLst>
              <a:ext uri="{FF2B5EF4-FFF2-40B4-BE49-F238E27FC236}">
                <a16:creationId xmlns="" xmlns:a16="http://schemas.microsoft.com/office/drawing/2014/main" id="{BC4266EE-4203-4924-812E-D8D0CE6CD511}"/>
              </a:ext>
            </a:extLst>
          </p:cNvPr>
          <p:cNvCxnSpPr>
            <a:cxnSpLocks/>
          </p:cNvCxnSpPr>
          <p:nvPr/>
        </p:nvCxnSpPr>
        <p:spPr>
          <a:xfrm flipV="1">
            <a:off x="6538219" y="2733870"/>
            <a:ext cx="319417" cy="574378"/>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 xmlns:a16="http://schemas.microsoft.com/office/drawing/2014/main" id="{B31DECB4-A25F-4DD0-9119-CDA57779E6F9}"/>
              </a:ext>
            </a:extLst>
          </p:cNvPr>
          <p:cNvSpPr/>
          <p:nvPr/>
        </p:nvSpPr>
        <p:spPr>
          <a:xfrm>
            <a:off x="6721267" y="2489525"/>
            <a:ext cx="1873507" cy="400110"/>
          </a:xfrm>
          <a:prstGeom prst="rect">
            <a:avLst/>
          </a:prstGeom>
        </p:spPr>
        <p:txBody>
          <a:bodyPr wrap="square">
            <a:spAutoFit/>
          </a:bodyPr>
          <a:lstStyle/>
          <a:p>
            <a:pPr algn="ctr"/>
            <a:r>
              <a:rPr lang="en-ZA" sz="1000" dirty="0">
                <a:latin typeface="Century Gothic" panose="020B0502020202020204" pitchFamily="34" charset="0"/>
                <a:ea typeface="Times New Roman" panose="02020603050405020304" pitchFamily="18" charset="0"/>
              </a:rPr>
              <a:t>Policing capacity and effectiveness</a:t>
            </a:r>
            <a:endParaRPr lang="en-ZA" sz="1000" dirty="0">
              <a:latin typeface="Century Gothic" panose="020B0502020202020204" pitchFamily="34" charset="0"/>
            </a:endParaRPr>
          </a:p>
        </p:txBody>
      </p:sp>
      <p:sp>
        <p:nvSpPr>
          <p:cNvPr id="94" name="Rectangle 93">
            <a:extLst>
              <a:ext uri="{FF2B5EF4-FFF2-40B4-BE49-F238E27FC236}">
                <a16:creationId xmlns="" xmlns:a16="http://schemas.microsoft.com/office/drawing/2014/main" id="{C27FBD63-1621-41DA-8E94-E289926F2316}"/>
              </a:ext>
            </a:extLst>
          </p:cNvPr>
          <p:cNvSpPr/>
          <p:nvPr/>
        </p:nvSpPr>
        <p:spPr>
          <a:xfrm>
            <a:off x="7021852" y="3203464"/>
            <a:ext cx="1727936" cy="400110"/>
          </a:xfrm>
          <a:prstGeom prst="rect">
            <a:avLst/>
          </a:prstGeom>
        </p:spPr>
        <p:txBody>
          <a:bodyPr wrap="square">
            <a:spAutoFit/>
          </a:bodyPr>
          <a:lstStyle/>
          <a:p>
            <a:r>
              <a:rPr lang="en-ZA" sz="1000" dirty="0">
                <a:latin typeface="Century Gothic" panose="020B0502020202020204" pitchFamily="34" charset="0"/>
                <a:ea typeface="Times New Roman" panose="02020603050405020304" pitchFamily="18" charset="0"/>
              </a:rPr>
              <a:t>Support to youth and families at risk</a:t>
            </a:r>
            <a:endParaRPr lang="en-ZA" sz="1000" dirty="0">
              <a:latin typeface="Century Gothic" panose="020B0502020202020204" pitchFamily="34" charset="0"/>
            </a:endParaRPr>
          </a:p>
        </p:txBody>
      </p:sp>
      <p:sp>
        <p:nvSpPr>
          <p:cNvPr id="95" name="Rectangle 94">
            <a:extLst>
              <a:ext uri="{FF2B5EF4-FFF2-40B4-BE49-F238E27FC236}">
                <a16:creationId xmlns="" xmlns:a16="http://schemas.microsoft.com/office/drawing/2014/main" id="{C4018682-CC04-423D-8AA1-EF8369123CD9}"/>
              </a:ext>
            </a:extLst>
          </p:cNvPr>
          <p:cNvSpPr/>
          <p:nvPr/>
        </p:nvSpPr>
        <p:spPr>
          <a:xfrm>
            <a:off x="6966809" y="3664972"/>
            <a:ext cx="1755752" cy="400110"/>
          </a:xfrm>
          <a:prstGeom prst="rect">
            <a:avLst/>
          </a:prstGeom>
        </p:spPr>
        <p:txBody>
          <a:bodyPr wrap="square">
            <a:spAutoFit/>
          </a:bodyPr>
          <a:lstStyle/>
          <a:p>
            <a:r>
              <a:rPr lang="en-ZA" sz="1000" dirty="0">
                <a:latin typeface="Century Gothic" panose="020B0502020202020204" pitchFamily="34" charset="0"/>
                <a:ea typeface="Times New Roman" panose="02020603050405020304" pitchFamily="18" charset="0"/>
              </a:rPr>
              <a:t>Social cohesion and public spaces</a:t>
            </a:r>
            <a:endParaRPr lang="en-ZA" sz="1000" dirty="0">
              <a:latin typeface="Century Gothic" panose="020B0502020202020204" pitchFamily="34" charset="0"/>
            </a:endParaRPr>
          </a:p>
        </p:txBody>
      </p:sp>
      <p:cxnSp>
        <p:nvCxnSpPr>
          <p:cNvPr id="109" name="Straight Connector 108">
            <a:extLst>
              <a:ext uri="{FF2B5EF4-FFF2-40B4-BE49-F238E27FC236}">
                <a16:creationId xmlns="" xmlns:a16="http://schemas.microsoft.com/office/drawing/2014/main" id="{757E2068-30D0-41C7-8BC8-964FD819B4F0}"/>
              </a:ext>
            </a:extLst>
          </p:cNvPr>
          <p:cNvCxnSpPr>
            <a:cxnSpLocks/>
          </p:cNvCxnSpPr>
          <p:nvPr/>
        </p:nvCxnSpPr>
        <p:spPr>
          <a:xfrm flipV="1">
            <a:off x="6614861" y="3474572"/>
            <a:ext cx="329127" cy="29347"/>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 xmlns:a16="http://schemas.microsoft.com/office/drawing/2014/main" id="{5AF3AA74-D6C0-4C06-ABC7-4941E8FC6994}"/>
              </a:ext>
            </a:extLst>
          </p:cNvPr>
          <p:cNvCxnSpPr>
            <a:cxnSpLocks/>
          </p:cNvCxnSpPr>
          <p:nvPr/>
        </p:nvCxnSpPr>
        <p:spPr>
          <a:xfrm>
            <a:off x="6567431" y="3667795"/>
            <a:ext cx="423986" cy="163411"/>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pic>
        <p:nvPicPr>
          <p:cNvPr id="59" name="Graphic 58" descr="Police">
            <a:extLst>
              <a:ext uri="{FF2B5EF4-FFF2-40B4-BE49-F238E27FC236}">
                <a16:creationId xmlns="" xmlns:a16="http://schemas.microsoft.com/office/drawing/2014/main" id="{0F8FDB14-84D9-4D57-A677-62B4CABAFA93}"/>
              </a:ext>
            </a:extLst>
          </p:cNvPr>
          <p:cNvPicPr>
            <a:picLocks noChangeAspect="1"/>
          </p:cNvPicPr>
          <p:nvPr/>
        </p:nvPicPr>
        <p:blipFill>
          <a:blip r:embed="rId15" cstate="print">
            <a:extLst>
              <a:ext uri="{28A0092B-C50C-407E-A947-70E740481C1C}">
                <a14:useLocalDpi xmlns:a14="http://schemas.microsoft.com/office/drawing/2010/main" xmlns="" val="0"/>
              </a:ext>
              <a:ext uri="{96DAC541-7B7A-43D3-8B79-37D633B846F1}">
                <asvg:svgBlip xmlns="" xmlns:asvg="http://schemas.microsoft.com/office/drawing/2016/SVG/main" r:embed="rId16"/>
              </a:ext>
            </a:extLst>
          </a:blip>
          <a:stretch>
            <a:fillRect/>
          </a:stretch>
        </p:blipFill>
        <p:spPr>
          <a:xfrm>
            <a:off x="5999465" y="2583704"/>
            <a:ext cx="564352" cy="564352"/>
          </a:xfrm>
          <a:prstGeom prst="rect">
            <a:avLst/>
          </a:prstGeom>
        </p:spPr>
      </p:pic>
      <p:pic>
        <p:nvPicPr>
          <p:cNvPr id="61" name="Graphic 60" descr="Park scene">
            <a:extLst>
              <a:ext uri="{FF2B5EF4-FFF2-40B4-BE49-F238E27FC236}">
                <a16:creationId xmlns="" xmlns:a16="http://schemas.microsoft.com/office/drawing/2014/main" id="{8CA764C1-FDD0-4C5D-85F7-78EC8E9736CC}"/>
              </a:ext>
            </a:extLst>
          </p:cNvPr>
          <p:cNvPicPr>
            <a:picLocks noChangeAspect="1"/>
          </p:cNvPicPr>
          <p:nvPr/>
        </p:nvPicPr>
        <p:blipFill>
          <a:blip r:embed="rId17" cstate="print">
            <a:extLst>
              <a:ext uri="{28A0092B-C50C-407E-A947-70E740481C1C}">
                <a14:useLocalDpi xmlns:a14="http://schemas.microsoft.com/office/drawing/2010/main" xmlns="" val="0"/>
              </a:ext>
              <a:ext uri="{96DAC541-7B7A-43D3-8B79-37D633B846F1}">
                <asvg:svgBlip xmlns="" xmlns:asvg="http://schemas.microsoft.com/office/drawing/2016/SVG/main" r:embed="rId18"/>
              </a:ext>
            </a:extLst>
          </a:blip>
          <a:stretch>
            <a:fillRect/>
          </a:stretch>
        </p:blipFill>
        <p:spPr>
          <a:xfrm>
            <a:off x="6704585" y="4058755"/>
            <a:ext cx="536917" cy="536917"/>
          </a:xfrm>
          <a:prstGeom prst="rect">
            <a:avLst/>
          </a:prstGeom>
        </p:spPr>
      </p:pic>
      <p:sp>
        <p:nvSpPr>
          <p:cNvPr id="62" name="TextBox 61">
            <a:extLst>
              <a:ext uri="{FF2B5EF4-FFF2-40B4-BE49-F238E27FC236}">
                <a16:creationId xmlns="" xmlns:a16="http://schemas.microsoft.com/office/drawing/2014/main" id="{80BEB09B-DACB-40A9-AB63-5ED7E165DE3B}"/>
              </a:ext>
            </a:extLst>
          </p:cNvPr>
          <p:cNvSpPr txBox="1"/>
          <p:nvPr/>
        </p:nvSpPr>
        <p:spPr>
          <a:xfrm>
            <a:off x="10739480" y="3301499"/>
            <a:ext cx="917643" cy="307777"/>
          </a:xfrm>
          <a:prstGeom prst="rect">
            <a:avLst/>
          </a:prstGeom>
          <a:noFill/>
        </p:spPr>
        <p:txBody>
          <a:bodyPr wrap="square" rtlCol="0">
            <a:spAutoFit/>
          </a:bodyPr>
          <a:lstStyle/>
          <a:p>
            <a:r>
              <a:rPr lang="en-ZA" sz="1400" b="1" dirty="0">
                <a:solidFill>
                  <a:schemeClr val="accent1">
                    <a:lumMod val="75000"/>
                  </a:schemeClr>
                </a:solidFill>
              </a:rPr>
              <a:t>What?</a:t>
            </a:r>
          </a:p>
        </p:txBody>
      </p:sp>
      <p:sp>
        <p:nvSpPr>
          <p:cNvPr id="113" name="Rectangle 112">
            <a:extLst>
              <a:ext uri="{FF2B5EF4-FFF2-40B4-BE49-F238E27FC236}">
                <a16:creationId xmlns="" xmlns:a16="http://schemas.microsoft.com/office/drawing/2014/main" id="{FDA560AC-F470-4435-9F43-0AFA2DFA2459}"/>
              </a:ext>
            </a:extLst>
          </p:cNvPr>
          <p:cNvSpPr/>
          <p:nvPr/>
        </p:nvSpPr>
        <p:spPr>
          <a:xfrm>
            <a:off x="8366980" y="4072936"/>
            <a:ext cx="699759" cy="246221"/>
          </a:xfrm>
          <a:prstGeom prst="rect">
            <a:avLst/>
          </a:prstGeom>
        </p:spPr>
        <p:txBody>
          <a:bodyPr wrap="square">
            <a:spAutoFit/>
          </a:bodyPr>
          <a:lstStyle/>
          <a:p>
            <a:pPr algn="ctr"/>
            <a:r>
              <a:rPr lang="en-ZA" sz="1000" dirty="0">
                <a:latin typeface="Century Gothic" panose="020B0502020202020204" pitchFamily="34" charset="0"/>
                <a:ea typeface="Times New Roman" panose="02020603050405020304" pitchFamily="18" charset="0"/>
              </a:rPr>
              <a:t>Data</a:t>
            </a:r>
            <a:endParaRPr lang="en-ZA" sz="1000" dirty="0">
              <a:latin typeface="Century Gothic" panose="020B0502020202020204" pitchFamily="34" charset="0"/>
            </a:endParaRPr>
          </a:p>
        </p:txBody>
      </p:sp>
      <p:sp>
        <p:nvSpPr>
          <p:cNvPr id="114" name="Rectangle 113">
            <a:extLst>
              <a:ext uri="{FF2B5EF4-FFF2-40B4-BE49-F238E27FC236}">
                <a16:creationId xmlns="" xmlns:a16="http://schemas.microsoft.com/office/drawing/2014/main" id="{8A97D673-C992-4383-A63E-068931D7107D}"/>
              </a:ext>
            </a:extLst>
          </p:cNvPr>
          <p:cNvSpPr/>
          <p:nvPr/>
        </p:nvSpPr>
        <p:spPr>
          <a:xfrm>
            <a:off x="8333728" y="4289813"/>
            <a:ext cx="932101" cy="246221"/>
          </a:xfrm>
          <a:prstGeom prst="rect">
            <a:avLst/>
          </a:prstGeom>
        </p:spPr>
        <p:txBody>
          <a:bodyPr wrap="square">
            <a:spAutoFit/>
          </a:bodyPr>
          <a:lstStyle/>
          <a:p>
            <a:r>
              <a:rPr lang="en-ZA" sz="1000" dirty="0">
                <a:latin typeface="Century Gothic" panose="020B0502020202020204" pitchFamily="34" charset="0"/>
                <a:ea typeface="Times New Roman" panose="02020603050405020304" pitchFamily="18" charset="0"/>
              </a:rPr>
              <a:t>Evidence</a:t>
            </a:r>
            <a:endParaRPr lang="en-ZA" sz="1000" dirty="0">
              <a:latin typeface="Century Gothic" panose="020B0502020202020204" pitchFamily="34" charset="0"/>
            </a:endParaRPr>
          </a:p>
        </p:txBody>
      </p:sp>
      <p:sp>
        <p:nvSpPr>
          <p:cNvPr id="115" name="Rectangle 114">
            <a:extLst>
              <a:ext uri="{FF2B5EF4-FFF2-40B4-BE49-F238E27FC236}">
                <a16:creationId xmlns="" xmlns:a16="http://schemas.microsoft.com/office/drawing/2014/main" id="{2FE14A93-3D49-4AFB-B823-41371F50FA21}"/>
              </a:ext>
            </a:extLst>
          </p:cNvPr>
          <p:cNvSpPr/>
          <p:nvPr/>
        </p:nvSpPr>
        <p:spPr>
          <a:xfrm>
            <a:off x="8252047" y="4672384"/>
            <a:ext cx="1056405" cy="246221"/>
          </a:xfrm>
          <a:prstGeom prst="rect">
            <a:avLst/>
          </a:prstGeom>
        </p:spPr>
        <p:txBody>
          <a:bodyPr wrap="square">
            <a:spAutoFit/>
          </a:bodyPr>
          <a:lstStyle/>
          <a:p>
            <a:r>
              <a:rPr lang="en-ZA" sz="1000" dirty="0">
                <a:latin typeface="Century Gothic" panose="020B0502020202020204" pitchFamily="34" charset="0"/>
                <a:ea typeface="Times New Roman" panose="02020603050405020304" pitchFamily="18" charset="0"/>
              </a:rPr>
              <a:t>Area-specific</a:t>
            </a:r>
            <a:endParaRPr lang="en-ZA" sz="1000" dirty="0">
              <a:latin typeface="Century Gothic" panose="020B0502020202020204" pitchFamily="34" charset="0"/>
            </a:endParaRPr>
          </a:p>
        </p:txBody>
      </p:sp>
      <p:cxnSp>
        <p:nvCxnSpPr>
          <p:cNvPr id="118" name="Straight Connector 117">
            <a:extLst>
              <a:ext uri="{FF2B5EF4-FFF2-40B4-BE49-F238E27FC236}">
                <a16:creationId xmlns="" xmlns:a16="http://schemas.microsoft.com/office/drawing/2014/main" id="{CEDFC621-80D7-4E94-9CD9-3E4F9BACD3B2}"/>
              </a:ext>
            </a:extLst>
          </p:cNvPr>
          <p:cNvCxnSpPr>
            <a:cxnSpLocks/>
          </p:cNvCxnSpPr>
          <p:nvPr/>
        </p:nvCxnSpPr>
        <p:spPr>
          <a:xfrm flipH="1">
            <a:off x="9126223" y="4440651"/>
            <a:ext cx="300287" cy="67022"/>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 xmlns:a16="http://schemas.microsoft.com/office/drawing/2014/main" id="{76F39368-280A-409A-9301-10FCA825D1C5}"/>
              </a:ext>
            </a:extLst>
          </p:cNvPr>
          <p:cNvCxnSpPr>
            <a:cxnSpLocks/>
          </p:cNvCxnSpPr>
          <p:nvPr/>
        </p:nvCxnSpPr>
        <p:spPr>
          <a:xfrm flipH="1">
            <a:off x="9191813" y="4573863"/>
            <a:ext cx="258116" cy="188684"/>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 xmlns:a16="http://schemas.microsoft.com/office/drawing/2014/main" id="{9C9E1416-58A5-48B9-92C0-26046764777E}"/>
              </a:ext>
            </a:extLst>
          </p:cNvPr>
          <p:cNvCxnSpPr>
            <a:cxnSpLocks/>
          </p:cNvCxnSpPr>
          <p:nvPr/>
        </p:nvCxnSpPr>
        <p:spPr>
          <a:xfrm flipH="1" flipV="1">
            <a:off x="9128156" y="4257761"/>
            <a:ext cx="277612" cy="84617"/>
          </a:xfrm>
          <a:prstGeom prst="line">
            <a:avLst/>
          </a:prstGeom>
          <a:ln w="19050">
            <a:solidFill>
              <a:schemeClr val="tx1">
                <a:lumMod val="65000"/>
                <a:lumOff val="35000"/>
              </a:schemeClr>
            </a:solidFill>
            <a:prstDash val="sysDot"/>
            <a:tailEnd type="arrow" w="med" len="sm"/>
          </a:ln>
        </p:spPr>
        <p:style>
          <a:lnRef idx="1">
            <a:schemeClr val="accent1"/>
          </a:lnRef>
          <a:fillRef idx="0">
            <a:schemeClr val="accent1"/>
          </a:fillRef>
          <a:effectRef idx="0">
            <a:schemeClr val="accent1"/>
          </a:effectRef>
          <a:fontRef idx="minor">
            <a:schemeClr val="tx1"/>
          </a:fontRef>
        </p:style>
      </p:cxnSp>
      <p:sp>
        <p:nvSpPr>
          <p:cNvPr id="122" name="TextBox 121">
            <a:extLst>
              <a:ext uri="{FF2B5EF4-FFF2-40B4-BE49-F238E27FC236}">
                <a16:creationId xmlns="" xmlns:a16="http://schemas.microsoft.com/office/drawing/2014/main" id="{ED9B35AD-D937-4E38-8BA5-13550D4022FB}"/>
              </a:ext>
            </a:extLst>
          </p:cNvPr>
          <p:cNvSpPr txBox="1"/>
          <p:nvPr/>
        </p:nvSpPr>
        <p:spPr>
          <a:xfrm>
            <a:off x="8366931" y="4977771"/>
            <a:ext cx="1376525" cy="307777"/>
          </a:xfrm>
          <a:prstGeom prst="rect">
            <a:avLst/>
          </a:prstGeom>
          <a:noFill/>
        </p:spPr>
        <p:txBody>
          <a:bodyPr wrap="square" rtlCol="0">
            <a:spAutoFit/>
          </a:bodyPr>
          <a:lstStyle/>
          <a:p>
            <a:r>
              <a:rPr lang="en-ZA" sz="1400" b="1" dirty="0">
                <a:solidFill>
                  <a:schemeClr val="accent1">
                    <a:lumMod val="75000"/>
                  </a:schemeClr>
                </a:solidFill>
              </a:rPr>
              <a:t>How?</a:t>
            </a:r>
          </a:p>
        </p:txBody>
      </p:sp>
      <p:pic>
        <p:nvPicPr>
          <p:cNvPr id="80" name="Graphic 79" descr="Playbook">
            <a:extLst>
              <a:ext uri="{FF2B5EF4-FFF2-40B4-BE49-F238E27FC236}">
                <a16:creationId xmlns="" xmlns:a16="http://schemas.microsoft.com/office/drawing/2014/main" id="{62AABA86-A30D-4D82-A8AE-428276D6C1E9}"/>
              </a:ext>
            </a:extLst>
          </p:cNvPr>
          <p:cNvPicPr>
            <a:picLocks noChangeAspect="1"/>
          </p:cNvPicPr>
          <p:nvPr/>
        </p:nvPicPr>
        <p:blipFill>
          <a:blip r:embed="rId19" cstate="print">
            <a:extLst>
              <a:ext uri="{28A0092B-C50C-407E-A947-70E740481C1C}">
                <a14:useLocalDpi xmlns:a14="http://schemas.microsoft.com/office/drawing/2010/main" xmlns="" val="0"/>
              </a:ext>
              <a:ext uri="{96DAC541-7B7A-43D3-8B79-37D633B846F1}">
                <asvg:svgBlip xmlns="" xmlns:asvg="http://schemas.microsoft.com/office/drawing/2016/SVG/main" r:embed="rId20"/>
              </a:ext>
            </a:extLst>
          </a:blip>
          <a:stretch>
            <a:fillRect/>
          </a:stretch>
        </p:blipFill>
        <p:spPr>
          <a:xfrm>
            <a:off x="6606442" y="5066588"/>
            <a:ext cx="594923" cy="594923"/>
          </a:xfrm>
          <a:prstGeom prst="rect">
            <a:avLst/>
          </a:prstGeom>
        </p:spPr>
      </p:pic>
      <p:pic>
        <p:nvPicPr>
          <p:cNvPr id="124" name="Picture 123">
            <a:extLst>
              <a:ext uri="{FF2B5EF4-FFF2-40B4-BE49-F238E27FC236}">
                <a16:creationId xmlns="" xmlns:a16="http://schemas.microsoft.com/office/drawing/2014/main" id="{669B234A-560C-489E-BA27-A723B85B70DE}"/>
              </a:ext>
            </a:extLst>
          </p:cNvPr>
          <p:cNvPicPr>
            <a:picLocks noChangeAspect="1"/>
          </p:cNvPicPr>
          <p:nvPr/>
        </p:nvPicPr>
        <p:blipFill>
          <a:blip r:embed="rId21" cstate="print">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1145314" y="5126829"/>
            <a:ext cx="601095" cy="601095"/>
          </a:xfrm>
          <a:prstGeom prst="rect">
            <a:avLst/>
          </a:prstGeom>
        </p:spPr>
      </p:pic>
      <p:sp>
        <p:nvSpPr>
          <p:cNvPr id="2" name="Title 1">
            <a:extLst>
              <a:ext uri="{FF2B5EF4-FFF2-40B4-BE49-F238E27FC236}">
                <a16:creationId xmlns="" xmlns:a16="http://schemas.microsoft.com/office/drawing/2014/main" id="{7103AD41-9FE8-43C5-B443-F4BDB14984A3}"/>
              </a:ext>
            </a:extLst>
          </p:cNvPr>
          <p:cNvSpPr>
            <a:spLocks noGrp="1"/>
          </p:cNvSpPr>
          <p:nvPr>
            <p:ph type="title"/>
          </p:nvPr>
        </p:nvSpPr>
        <p:spPr/>
        <p:txBody>
          <a:bodyPr/>
          <a:lstStyle/>
          <a:p>
            <a:r>
              <a:rPr lang="en-US" dirty="0">
                <a:solidFill>
                  <a:srgbClr val="001484"/>
                </a:solidFill>
              </a:rPr>
              <a:t>THE ORIGINS OF THE SAFETY PRIORITY</a:t>
            </a:r>
            <a:endParaRPr lang="en-ZA" dirty="0">
              <a:solidFill>
                <a:srgbClr val="001484"/>
              </a:solidFill>
            </a:endParaRPr>
          </a:p>
        </p:txBody>
      </p:sp>
      <p:sp>
        <p:nvSpPr>
          <p:cNvPr id="5" name="Graphic 18" descr="Line arrow Straight">
            <a:extLst>
              <a:ext uri="{FF2B5EF4-FFF2-40B4-BE49-F238E27FC236}">
                <a16:creationId xmlns="" xmlns:a16="http://schemas.microsoft.com/office/drawing/2014/main" id="{C1FB7C4D-FCF2-4B94-9D6B-88655058D7F8}"/>
              </a:ext>
            </a:extLst>
          </p:cNvPr>
          <p:cNvSpPr/>
          <p:nvPr/>
        </p:nvSpPr>
        <p:spPr>
          <a:xfrm rot="16200000">
            <a:off x="9515154" y="2005619"/>
            <a:ext cx="532913" cy="206546"/>
          </a:xfrm>
          <a:custGeom>
            <a:avLst/>
            <a:gdLst>
              <a:gd name="connsiteX0" fmla="*/ 424655 w 439642"/>
              <a:gd name="connsiteY0" fmla="*/ 69943 h 169861"/>
              <a:gd name="connsiteX1" fmla="*/ 50959 w 439642"/>
              <a:gd name="connsiteY1" fmla="*/ 69943 h 169861"/>
              <a:gd name="connsiteX2" fmla="*/ 95422 w 439642"/>
              <a:gd name="connsiteY2" fmla="*/ 25479 h 169861"/>
              <a:gd name="connsiteX3" fmla="*/ 95422 w 439642"/>
              <a:gd name="connsiteY3" fmla="*/ 4496 h 169861"/>
              <a:gd name="connsiteX4" fmla="*/ 74439 w 439642"/>
              <a:gd name="connsiteY4" fmla="*/ 4496 h 169861"/>
              <a:gd name="connsiteX5" fmla="*/ 4496 w 439642"/>
              <a:gd name="connsiteY5" fmla="*/ 74439 h 169861"/>
              <a:gd name="connsiteX6" fmla="*/ 4496 w 439642"/>
              <a:gd name="connsiteY6" fmla="*/ 95422 h 169861"/>
              <a:gd name="connsiteX7" fmla="*/ 74439 w 439642"/>
              <a:gd name="connsiteY7" fmla="*/ 165366 h 169861"/>
              <a:gd name="connsiteX8" fmla="*/ 84931 w 439642"/>
              <a:gd name="connsiteY8" fmla="*/ 169862 h 169861"/>
              <a:gd name="connsiteX9" fmla="*/ 95422 w 439642"/>
              <a:gd name="connsiteY9" fmla="*/ 165366 h 169861"/>
              <a:gd name="connsiteX10" fmla="*/ 95422 w 439642"/>
              <a:gd name="connsiteY10" fmla="*/ 144383 h 169861"/>
              <a:gd name="connsiteX11" fmla="*/ 50959 w 439642"/>
              <a:gd name="connsiteY11" fmla="*/ 99919 h 169861"/>
              <a:gd name="connsiteX12" fmla="*/ 424655 w 439642"/>
              <a:gd name="connsiteY12" fmla="*/ 99919 h 169861"/>
              <a:gd name="connsiteX13" fmla="*/ 439643 w 439642"/>
              <a:gd name="connsiteY13" fmla="*/ 84931 h 169861"/>
              <a:gd name="connsiteX14" fmla="*/ 424655 w 439642"/>
              <a:gd name="connsiteY14" fmla="*/ 69943 h 1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642" h="169861">
                <a:moveTo>
                  <a:pt x="424655" y="69943"/>
                </a:moveTo>
                <a:lnTo>
                  <a:pt x="50959" y="69943"/>
                </a:lnTo>
                <a:lnTo>
                  <a:pt x="95422" y="25479"/>
                </a:lnTo>
                <a:cubicBezTo>
                  <a:pt x="101418" y="19484"/>
                  <a:pt x="101418" y="9992"/>
                  <a:pt x="95422" y="4496"/>
                </a:cubicBezTo>
                <a:cubicBezTo>
                  <a:pt x="89427" y="-1499"/>
                  <a:pt x="79935" y="-1499"/>
                  <a:pt x="74439" y="4496"/>
                </a:cubicBezTo>
                <a:lnTo>
                  <a:pt x="4496" y="74439"/>
                </a:lnTo>
                <a:cubicBezTo>
                  <a:pt x="-1499" y="80435"/>
                  <a:pt x="-1499" y="89927"/>
                  <a:pt x="4496" y="95422"/>
                </a:cubicBezTo>
                <a:lnTo>
                  <a:pt x="74439" y="165366"/>
                </a:lnTo>
                <a:cubicBezTo>
                  <a:pt x="77437" y="168363"/>
                  <a:pt x="81434" y="169862"/>
                  <a:pt x="84931" y="169862"/>
                </a:cubicBezTo>
                <a:cubicBezTo>
                  <a:pt x="88428" y="169862"/>
                  <a:pt x="92425" y="168363"/>
                  <a:pt x="95422" y="165366"/>
                </a:cubicBezTo>
                <a:cubicBezTo>
                  <a:pt x="101418" y="159370"/>
                  <a:pt x="101418" y="149878"/>
                  <a:pt x="95422" y="144383"/>
                </a:cubicBezTo>
                <a:lnTo>
                  <a:pt x="50959" y="99919"/>
                </a:lnTo>
                <a:lnTo>
                  <a:pt x="424655" y="99919"/>
                </a:lnTo>
                <a:cubicBezTo>
                  <a:pt x="433148" y="99919"/>
                  <a:pt x="439643" y="93424"/>
                  <a:pt x="439643" y="84931"/>
                </a:cubicBezTo>
                <a:cubicBezTo>
                  <a:pt x="439643" y="76438"/>
                  <a:pt x="433148" y="69943"/>
                  <a:pt x="424655" y="69943"/>
                </a:cubicBezTo>
                <a:close/>
              </a:path>
            </a:pathLst>
          </a:custGeom>
          <a:solidFill>
            <a:schemeClr val="accent1"/>
          </a:solidFill>
          <a:ln w="4961" cap="flat">
            <a:noFill/>
            <a:prstDash val="solid"/>
            <a:miter/>
          </a:ln>
        </p:spPr>
        <p:txBody>
          <a:bodyPr rtlCol="0" anchor="ctr"/>
          <a:lstStyle/>
          <a:p>
            <a:endParaRPr lang="en-ZA"/>
          </a:p>
        </p:txBody>
      </p:sp>
      <p:sp>
        <p:nvSpPr>
          <p:cNvPr id="8" name="Graphic 24" descr="Line arrow Straight">
            <a:extLst>
              <a:ext uri="{FF2B5EF4-FFF2-40B4-BE49-F238E27FC236}">
                <a16:creationId xmlns="" xmlns:a16="http://schemas.microsoft.com/office/drawing/2014/main" id="{36FD2FDE-0BE3-4F50-B3CE-37B3C97E82E2}"/>
              </a:ext>
            </a:extLst>
          </p:cNvPr>
          <p:cNvSpPr/>
          <p:nvPr/>
        </p:nvSpPr>
        <p:spPr>
          <a:xfrm rot="16200000">
            <a:off x="9515155" y="2890021"/>
            <a:ext cx="532913" cy="206546"/>
          </a:xfrm>
          <a:custGeom>
            <a:avLst/>
            <a:gdLst>
              <a:gd name="connsiteX0" fmla="*/ 424655 w 439642"/>
              <a:gd name="connsiteY0" fmla="*/ 69943 h 169861"/>
              <a:gd name="connsiteX1" fmla="*/ 50959 w 439642"/>
              <a:gd name="connsiteY1" fmla="*/ 69943 h 169861"/>
              <a:gd name="connsiteX2" fmla="*/ 95422 w 439642"/>
              <a:gd name="connsiteY2" fmla="*/ 25479 h 169861"/>
              <a:gd name="connsiteX3" fmla="*/ 95422 w 439642"/>
              <a:gd name="connsiteY3" fmla="*/ 4496 h 169861"/>
              <a:gd name="connsiteX4" fmla="*/ 74439 w 439642"/>
              <a:gd name="connsiteY4" fmla="*/ 4496 h 169861"/>
              <a:gd name="connsiteX5" fmla="*/ 4496 w 439642"/>
              <a:gd name="connsiteY5" fmla="*/ 74439 h 169861"/>
              <a:gd name="connsiteX6" fmla="*/ 4496 w 439642"/>
              <a:gd name="connsiteY6" fmla="*/ 95422 h 169861"/>
              <a:gd name="connsiteX7" fmla="*/ 74439 w 439642"/>
              <a:gd name="connsiteY7" fmla="*/ 165366 h 169861"/>
              <a:gd name="connsiteX8" fmla="*/ 84931 w 439642"/>
              <a:gd name="connsiteY8" fmla="*/ 169862 h 169861"/>
              <a:gd name="connsiteX9" fmla="*/ 95422 w 439642"/>
              <a:gd name="connsiteY9" fmla="*/ 165366 h 169861"/>
              <a:gd name="connsiteX10" fmla="*/ 95422 w 439642"/>
              <a:gd name="connsiteY10" fmla="*/ 144383 h 169861"/>
              <a:gd name="connsiteX11" fmla="*/ 50959 w 439642"/>
              <a:gd name="connsiteY11" fmla="*/ 99919 h 169861"/>
              <a:gd name="connsiteX12" fmla="*/ 424655 w 439642"/>
              <a:gd name="connsiteY12" fmla="*/ 99919 h 169861"/>
              <a:gd name="connsiteX13" fmla="*/ 439643 w 439642"/>
              <a:gd name="connsiteY13" fmla="*/ 84931 h 169861"/>
              <a:gd name="connsiteX14" fmla="*/ 424655 w 439642"/>
              <a:gd name="connsiteY14" fmla="*/ 69943 h 1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642" h="169861">
                <a:moveTo>
                  <a:pt x="424655" y="69943"/>
                </a:moveTo>
                <a:lnTo>
                  <a:pt x="50959" y="69943"/>
                </a:lnTo>
                <a:lnTo>
                  <a:pt x="95422" y="25479"/>
                </a:lnTo>
                <a:cubicBezTo>
                  <a:pt x="101418" y="19484"/>
                  <a:pt x="101418" y="9992"/>
                  <a:pt x="95422" y="4496"/>
                </a:cubicBezTo>
                <a:cubicBezTo>
                  <a:pt x="89427" y="-1499"/>
                  <a:pt x="79935" y="-1499"/>
                  <a:pt x="74439" y="4496"/>
                </a:cubicBezTo>
                <a:lnTo>
                  <a:pt x="4496" y="74439"/>
                </a:lnTo>
                <a:cubicBezTo>
                  <a:pt x="-1499" y="80435"/>
                  <a:pt x="-1499" y="89927"/>
                  <a:pt x="4496" y="95422"/>
                </a:cubicBezTo>
                <a:lnTo>
                  <a:pt x="74439" y="165366"/>
                </a:lnTo>
                <a:cubicBezTo>
                  <a:pt x="77437" y="168363"/>
                  <a:pt x="81434" y="169862"/>
                  <a:pt x="84931" y="169862"/>
                </a:cubicBezTo>
                <a:cubicBezTo>
                  <a:pt x="88428" y="169862"/>
                  <a:pt x="92425" y="168363"/>
                  <a:pt x="95422" y="165366"/>
                </a:cubicBezTo>
                <a:cubicBezTo>
                  <a:pt x="101418" y="159370"/>
                  <a:pt x="101418" y="149878"/>
                  <a:pt x="95422" y="144383"/>
                </a:cubicBezTo>
                <a:lnTo>
                  <a:pt x="50959" y="99919"/>
                </a:lnTo>
                <a:lnTo>
                  <a:pt x="424655" y="99919"/>
                </a:lnTo>
                <a:cubicBezTo>
                  <a:pt x="433148" y="99919"/>
                  <a:pt x="439643" y="93424"/>
                  <a:pt x="439643" y="84931"/>
                </a:cubicBezTo>
                <a:cubicBezTo>
                  <a:pt x="439643" y="76438"/>
                  <a:pt x="433148" y="69943"/>
                  <a:pt x="424655" y="69943"/>
                </a:cubicBezTo>
                <a:close/>
              </a:path>
            </a:pathLst>
          </a:custGeom>
          <a:solidFill>
            <a:schemeClr val="accent1"/>
          </a:solidFill>
          <a:ln w="4961" cap="flat">
            <a:noFill/>
            <a:prstDash val="solid"/>
            <a:miter/>
          </a:ln>
        </p:spPr>
        <p:txBody>
          <a:bodyPr rtlCol="0" anchor="ctr"/>
          <a:lstStyle/>
          <a:p>
            <a:endParaRPr lang="en-ZA"/>
          </a:p>
        </p:txBody>
      </p:sp>
      <p:sp>
        <p:nvSpPr>
          <p:cNvPr id="7" name="Oval 6">
            <a:extLst>
              <a:ext uri="{FF2B5EF4-FFF2-40B4-BE49-F238E27FC236}">
                <a16:creationId xmlns="" xmlns:a16="http://schemas.microsoft.com/office/drawing/2014/main" id="{6F5CE9E6-E2EE-4846-B3B0-640C756B4822}"/>
              </a:ext>
            </a:extLst>
          </p:cNvPr>
          <p:cNvSpPr/>
          <p:nvPr/>
        </p:nvSpPr>
        <p:spPr>
          <a:xfrm>
            <a:off x="6857636" y="2347566"/>
            <a:ext cx="1651443" cy="673807"/>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83" name="Oval 82">
            <a:extLst>
              <a:ext uri="{FF2B5EF4-FFF2-40B4-BE49-F238E27FC236}">
                <a16:creationId xmlns="" xmlns:a16="http://schemas.microsoft.com/office/drawing/2014/main" id="{D41D275C-704D-4CB0-8443-0256E85E6342}"/>
              </a:ext>
            </a:extLst>
          </p:cNvPr>
          <p:cNvSpPr/>
          <p:nvPr/>
        </p:nvSpPr>
        <p:spPr>
          <a:xfrm>
            <a:off x="10372581" y="3609276"/>
            <a:ext cx="1651443" cy="673807"/>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p>
        </p:txBody>
      </p:sp>
      <p:sp>
        <p:nvSpPr>
          <p:cNvPr id="9" name="Flowchart: Alternate Process 8">
            <a:extLst>
              <a:ext uri="{FF2B5EF4-FFF2-40B4-BE49-F238E27FC236}">
                <a16:creationId xmlns="" xmlns:a16="http://schemas.microsoft.com/office/drawing/2014/main" id="{F8A0EDC1-1B15-4747-A9F6-4B65635F44FC}"/>
              </a:ext>
            </a:extLst>
          </p:cNvPr>
          <p:cNvSpPr/>
          <p:nvPr/>
        </p:nvSpPr>
        <p:spPr>
          <a:xfrm>
            <a:off x="8355009" y="3995060"/>
            <a:ext cx="731809" cy="639572"/>
          </a:xfrm>
          <a:prstGeom prst="flowChartAlternateProcess">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a:ln>
                <a:solidFill>
                  <a:schemeClr val="tx2">
                    <a:lumMod val="75000"/>
                  </a:schemeClr>
                </a:solidFill>
              </a:ln>
              <a:noFill/>
            </a:endParaRPr>
          </a:p>
        </p:txBody>
      </p:sp>
      <p:cxnSp>
        <p:nvCxnSpPr>
          <p:cNvPr id="11" name="Straight Arrow Connector 10">
            <a:extLst>
              <a:ext uri="{FF2B5EF4-FFF2-40B4-BE49-F238E27FC236}">
                <a16:creationId xmlns="" xmlns:a16="http://schemas.microsoft.com/office/drawing/2014/main" id="{67458DFC-3886-4D2C-B47E-7869EFD96066}"/>
              </a:ext>
            </a:extLst>
          </p:cNvPr>
          <p:cNvCxnSpPr>
            <a:cxnSpLocks/>
          </p:cNvCxnSpPr>
          <p:nvPr/>
        </p:nvCxnSpPr>
        <p:spPr>
          <a:xfrm flipV="1">
            <a:off x="7888941" y="712150"/>
            <a:ext cx="1718102" cy="1604850"/>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 xmlns:a16="http://schemas.microsoft.com/office/drawing/2014/main" id="{34E6951E-68E1-450B-944B-560DC7D5950E}"/>
              </a:ext>
            </a:extLst>
          </p:cNvPr>
          <p:cNvCxnSpPr>
            <a:cxnSpLocks/>
          </p:cNvCxnSpPr>
          <p:nvPr/>
        </p:nvCxnSpPr>
        <p:spPr>
          <a:xfrm flipH="1" flipV="1">
            <a:off x="10316667" y="697398"/>
            <a:ext cx="1212610" cy="2920246"/>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
        <p:nvSpPr>
          <p:cNvPr id="90" name="TextBox 89">
            <a:extLst>
              <a:ext uri="{FF2B5EF4-FFF2-40B4-BE49-F238E27FC236}">
                <a16:creationId xmlns="" xmlns:a16="http://schemas.microsoft.com/office/drawing/2014/main" id="{A607A4DE-316C-4FBB-A79A-F39F9A2DCF7C}"/>
              </a:ext>
            </a:extLst>
          </p:cNvPr>
          <p:cNvSpPr txBox="1"/>
          <p:nvPr/>
        </p:nvSpPr>
        <p:spPr>
          <a:xfrm>
            <a:off x="9607043" y="458075"/>
            <a:ext cx="763105" cy="246221"/>
          </a:xfrm>
          <a:prstGeom prst="rect">
            <a:avLst/>
          </a:prstGeom>
          <a:solidFill>
            <a:schemeClr val="accent5">
              <a:lumMod val="20000"/>
              <a:lumOff val="8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000" b="1" dirty="0"/>
              <a:t>LEAP</a:t>
            </a:r>
          </a:p>
        </p:txBody>
      </p:sp>
      <p:pic>
        <p:nvPicPr>
          <p:cNvPr id="92" name="Graphic 91" descr="Handcuffs">
            <a:extLst>
              <a:ext uri="{FF2B5EF4-FFF2-40B4-BE49-F238E27FC236}">
                <a16:creationId xmlns="" xmlns:a16="http://schemas.microsoft.com/office/drawing/2014/main" id="{B7F2B824-85B9-465F-8AE6-5F71FA8177B4}"/>
              </a:ext>
            </a:extLst>
          </p:cNvPr>
          <p:cNvPicPr>
            <a:picLocks noChangeAspect="1"/>
          </p:cNvPicPr>
          <p:nvPr/>
        </p:nvPicPr>
        <p:blipFill>
          <a:blip r:embed="rId22" cstate="print">
            <a:extLst>
              <a:ext uri="{28A0092B-C50C-407E-A947-70E740481C1C}">
                <a14:useLocalDpi xmlns:a14="http://schemas.microsoft.com/office/drawing/2010/main" xmlns="" val="0"/>
              </a:ext>
              <a:ext uri="{96DAC541-7B7A-43D3-8B79-37D633B846F1}">
                <asvg:svgBlip xmlns="" xmlns:asvg="http://schemas.microsoft.com/office/drawing/2016/SVG/main" r:embed="rId23"/>
              </a:ext>
            </a:extLst>
          </a:blip>
          <a:stretch>
            <a:fillRect/>
          </a:stretch>
        </p:blipFill>
        <p:spPr>
          <a:xfrm>
            <a:off x="10393220" y="320015"/>
            <a:ext cx="369782" cy="369782"/>
          </a:xfrm>
          <a:prstGeom prst="rect">
            <a:avLst/>
          </a:prstGeom>
        </p:spPr>
      </p:pic>
      <p:sp>
        <p:nvSpPr>
          <p:cNvPr id="13" name="Slide Number Placeholder 12">
            <a:extLst>
              <a:ext uri="{FF2B5EF4-FFF2-40B4-BE49-F238E27FC236}">
                <a16:creationId xmlns="" xmlns:a16="http://schemas.microsoft.com/office/drawing/2014/main" id="{5ADC5352-C261-4637-A406-8AB65F789DE3}"/>
              </a:ext>
            </a:extLst>
          </p:cNvPr>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
        <p:nvSpPr>
          <p:cNvPr id="88" name="Graphic 24" descr="Line arrow Straight">
            <a:extLst>
              <a:ext uri="{FF2B5EF4-FFF2-40B4-BE49-F238E27FC236}">
                <a16:creationId xmlns="" xmlns:a16="http://schemas.microsoft.com/office/drawing/2014/main" id="{F0FA7290-42D3-D8C3-83AD-AF8BD77849B7}"/>
              </a:ext>
            </a:extLst>
          </p:cNvPr>
          <p:cNvSpPr/>
          <p:nvPr/>
        </p:nvSpPr>
        <p:spPr>
          <a:xfrm rot="16200000">
            <a:off x="4049701" y="1785144"/>
            <a:ext cx="532913" cy="206546"/>
          </a:xfrm>
          <a:custGeom>
            <a:avLst/>
            <a:gdLst>
              <a:gd name="connsiteX0" fmla="*/ 424655 w 439642"/>
              <a:gd name="connsiteY0" fmla="*/ 69943 h 169861"/>
              <a:gd name="connsiteX1" fmla="*/ 50959 w 439642"/>
              <a:gd name="connsiteY1" fmla="*/ 69943 h 169861"/>
              <a:gd name="connsiteX2" fmla="*/ 95422 w 439642"/>
              <a:gd name="connsiteY2" fmla="*/ 25479 h 169861"/>
              <a:gd name="connsiteX3" fmla="*/ 95422 w 439642"/>
              <a:gd name="connsiteY3" fmla="*/ 4496 h 169861"/>
              <a:gd name="connsiteX4" fmla="*/ 74439 w 439642"/>
              <a:gd name="connsiteY4" fmla="*/ 4496 h 169861"/>
              <a:gd name="connsiteX5" fmla="*/ 4496 w 439642"/>
              <a:gd name="connsiteY5" fmla="*/ 74439 h 169861"/>
              <a:gd name="connsiteX6" fmla="*/ 4496 w 439642"/>
              <a:gd name="connsiteY6" fmla="*/ 95422 h 169861"/>
              <a:gd name="connsiteX7" fmla="*/ 74439 w 439642"/>
              <a:gd name="connsiteY7" fmla="*/ 165366 h 169861"/>
              <a:gd name="connsiteX8" fmla="*/ 84931 w 439642"/>
              <a:gd name="connsiteY8" fmla="*/ 169862 h 169861"/>
              <a:gd name="connsiteX9" fmla="*/ 95422 w 439642"/>
              <a:gd name="connsiteY9" fmla="*/ 165366 h 169861"/>
              <a:gd name="connsiteX10" fmla="*/ 95422 w 439642"/>
              <a:gd name="connsiteY10" fmla="*/ 144383 h 169861"/>
              <a:gd name="connsiteX11" fmla="*/ 50959 w 439642"/>
              <a:gd name="connsiteY11" fmla="*/ 99919 h 169861"/>
              <a:gd name="connsiteX12" fmla="*/ 424655 w 439642"/>
              <a:gd name="connsiteY12" fmla="*/ 99919 h 169861"/>
              <a:gd name="connsiteX13" fmla="*/ 439643 w 439642"/>
              <a:gd name="connsiteY13" fmla="*/ 84931 h 169861"/>
              <a:gd name="connsiteX14" fmla="*/ 424655 w 439642"/>
              <a:gd name="connsiteY14" fmla="*/ 69943 h 1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642" h="169861">
                <a:moveTo>
                  <a:pt x="424655" y="69943"/>
                </a:moveTo>
                <a:lnTo>
                  <a:pt x="50959" y="69943"/>
                </a:lnTo>
                <a:lnTo>
                  <a:pt x="95422" y="25479"/>
                </a:lnTo>
                <a:cubicBezTo>
                  <a:pt x="101418" y="19484"/>
                  <a:pt x="101418" y="9992"/>
                  <a:pt x="95422" y="4496"/>
                </a:cubicBezTo>
                <a:cubicBezTo>
                  <a:pt x="89427" y="-1499"/>
                  <a:pt x="79935" y="-1499"/>
                  <a:pt x="74439" y="4496"/>
                </a:cubicBezTo>
                <a:lnTo>
                  <a:pt x="4496" y="74439"/>
                </a:lnTo>
                <a:cubicBezTo>
                  <a:pt x="-1499" y="80435"/>
                  <a:pt x="-1499" y="89927"/>
                  <a:pt x="4496" y="95422"/>
                </a:cubicBezTo>
                <a:lnTo>
                  <a:pt x="74439" y="165366"/>
                </a:lnTo>
                <a:cubicBezTo>
                  <a:pt x="77437" y="168363"/>
                  <a:pt x="81434" y="169862"/>
                  <a:pt x="84931" y="169862"/>
                </a:cubicBezTo>
                <a:cubicBezTo>
                  <a:pt x="88428" y="169862"/>
                  <a:pt x="92425" y="168363"/>
                  <a:pt x="95422" y="165366"/>
                </a:cubicBezTo>
                <a:cubicBezTo>
                  <a:pt x="101418" y="159370"/>
                  <a:pt x="101418" y="149878"/>
                  <a:pt x="95422" y="144383"/>
                </a:cubicBezTo>
                <a:lnTo>
                  <a:pt x="50959" y="99919"/>
                </a:lnTo>
                <a:lnTo>
                  <a:pt x="424655" y="99919"/>
                </a:lnTo>
                <a:cubicBezTo>
                  <a:pt x="433148" y="99919"/>
                  <a:pt x="439643" y="93424"/>
                  <a:pt x="439643" y="84931"/>
                </a:cubicBezTo>
                <a:cubicBezTo>
                  <a:pt x="439643" y="76438"/>
                  <a:pt x="433148" y="69943"/>
                  <a:pt x="424655" y="69943"/>
                </a:cubicBezTo>
                <a:close/>
              </a:path>
            </a:pathLst>
          </a:custGeom>
          <a:solidFill>
            <a:schemeClr val="accent1"/>
          </a:solidFill>
          <a:ln w="4961" cap="flat">
            <a:noFill/>
            <a:prstDash val="solid"/>
            <a:miter/>
          </a:ln>
        </p:spPr>
        <p:txBody>
          <a:bodyPr rtlCol="0" anchor="ctr"/>
          <a:lstStyle/>
          <a:p>
            <a:endParaRPr lang="en-ZA"/>
          </a:p>
        </p:txBody>
      </p:sp>
      <p:sp>
        <p:nvSpPr>
          <p:cNvPr id="89" name="TextBox 88">
            <a:extLst>
              <a:ext uri="{FF2B5EF4-FFF2-40B4-BE49-F238E27FC236}">
                <a16:creationId xmlns="" xmlns:a16="http://schemas.microsoft.com/office/drawing/2014/main" id="{67E8C6E5-A182-3BB5-04EE-99301CD1821E}"/>
              </a:ext>
            </a:extLst>
          </p:cNvPr>
          <p:cNvSpPr txBox="1"/>
          <p:nvPr/>
        </p:nvSpPr>
        <p:spPr>
          <a:xfrm>
            <a:off x="3942683" y="2202294"/>
            <a:ext cx="740919" cy="307777"/>
          </a:xfrm>
          <a:prstGeom prst="rect">
            <a:avLst/>
          </a:prstGeom>
          <a:noFill/>
        </p:spPr>
        <p:txBody>
          <a:bodyPr wrap="square" rtlCol="0">
            <a:spAutoFit/>
          </a:bodyPr>
          <a:lstStyle/>
          <a:p>
            <a:pPr algn="ctr"/>
            <a:r>
              <a:rPr lang="en-ZA" sz="1400" b="1" dirty="0">
                <a:solidFill>
                  <a:schemeClr val="accent1">
                    <a:lumMod val="75000"/>
                  </a:schemeClr>
                </a:solidFill>
              </a:rPr>
              <a:t>WCSP</a:t>
            </a:r>
          </a:p>
        </p:txBody>
      </p:sp>
    </p:spTree>
    <p:extLst>
      <p:ext uri="{BB962C8B-B14F-4D97-AF65-F5344CB8AC3E}">
        <p14:creationId xmlns:p14="http://schemas.microsoft.com/office/powerpoint/2010/main" xmlns="" val="405971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down)">
                                      <p:cBhvr>
                                        <p:cTn id="7" dur="500"/>
                                        <p:tgtEl>
                                          <p:spTgt spid="77"/>
                                        </p:tgtEl>
                                      </p:cBhvr>
                                    </p:animEffect>
                                  </p:childTnLst>
                                </p:cTn>
                              </p:par>
                              <p:par>
                                <p:cTn id="8" presetID="22" presetClass="entr" presetSubtype="4"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22" presetClass="entr" presetSubtype="4"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500"/>
                                        <p:tgtEl>
                                          <p:spTgt spid="47"/>
                                        </p:tgtEl>
                                      </p:cBhvr>
                                    </p:animEffect>
                                  </p:childTnLst>
                                </p:cTn>
                              </p:par>
                              <p:par>
                                <p:cTn id="14" presetID="22" presetClass="entr" presetSubtype="4" fill="hold" nodeType="withEffect">
                                  <p:stCondLst>
                                    <p:cond delay="0"/>
                                  </p:stCondLst>
                                  <p:childTnLst>
                                    <p:set>
                                      <p:cBhvr>
                                        <p:cTn id="15" dur="1" fill="hold">
                                          <p:stCondLst>
                                            <p:cond delay="0"/>
                                          </p:stCondLst>
                                        </p:cTn>
                                        <p:tgtEl>
                                          <p:spTgt spid="56"/>
                                        </p:tgtEl>
                                        <p:attrNameLst>
                                          <p:attrName>style.visibility</p:attrName>
                                        </p:attrNameLst>
                                      </p:cBhvr>
                                      <p:to>
                                        <p:strVal val="visible"/>
                                      </p:to>
                                    </p:set>
                                    <p:animEffect transition="in" filter="wipe(down)">
                                      <p:cBhvr>
                                        <p:cTn id="16" dur="500"/>
                                        <p:tgtEl>
                                          <p:spTgt spid="56"/>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ipe(down)">
                                      <p:cBhvr>
                                        <p:cTn id="22" dur="500"/>
                                        <p:tgtEl>
                                          <p:spTgt spid="58"/>
                                        </p:tgtEl>
                                      </p:cBhvr>
                                    </p:animEffect>
                                  </p:childTnLst>
                                </p:cTn>
                              </p:par>
                              <p:par>
                                <p:cTn id="23" presetID="22" presetClass="entr" presetSubtype="4" fill="hold" nodeType="with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wipe(down)">
                                      <p:cBhvr>
                                        <p:cTn id="25" dur="500"/>
                                        <p:tgtEl>
                                          <p:spTgt spid="1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5"/>
                                        </p:tgtEl>
                                        <p:attrNameLst>
                                          <p:attrName>style.visibility</p:attrName>
                                        </p:attrNameLst>
                                      </p:cBhvr>
                                      <p:to>
                                        <p:strVal val="visible"/>
                                      </p:to>
                                    </p:set>
                                    <p:animEffect transition="in" filter="wipe(down)">
                                      <p:cBhvr>
                                        <p:cTn id="28" dur="500"/>
                                        <p:tgtEl>
                                          <p:spTgt spid="75"/>
                                        </p:tgtEl>
                                      </p:cBhvr>
                                    </p:animEffect>
                                  </p:childTnLst>
                                </p:cTn>
                              </p:par>
                              <p:par>
                                <p:cTn id="29" presetID="22" presetClass="entr" presetSubtype="4" fill="hold" nodeType="with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down)">
                                      <p:cBhvr>
                                        <p:cTn id="31" dur="500"/>
                                        <p:tgtEl>
                                          <p:spTgt spid="104"/>
                                        </p:tgtEl>
                                      </p:cBhvr>
                                    </p:animEffect>
                                  </p:childTnLst>
                                </p:cTn>
                              </p:par>
                              <p:par>
                                <p:cTn id="32" presetID="22" presetClass="entr" presetSubtype="4"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wipe(down)">
                                      <p:cBhvr>
                                        <p:cTn id="45" dur="500"/>
                                        <p:tgtEl>
                                          <p:spTgt spid="3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down)">
                                      <p:cBhvr>
                                        <p:cTn id="48" dur="500"/>
                                        <p:tgtEl>
                                          <p:spTgt spid="36"/>
                                        </p:tgtEl>
                                      </p:cBhvr>
                                    </p:animEffect>
                                  </p:childTnLst>
                                </p:cTn>
                              </p:par>
                              <p:par>
                                <p:cTn id="49" presetID="22" presetClass="entr" presetSubtype="4" fill="hold"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down)">
                                      <p:cBhvr>
                                        <p:cTn id="51" dur="500"/>
                                        <p:tgtEl>
                                          <p:spTgt spid="91"/>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93"/>
                                        </p:tgtEl>
                                        <p:attrNameLst>
                                          <p:attrName>style.visibility</p:attrName>
                                        </p:attrNameLst>
                                      </p:cBhvr>
                                      <p:to>
                                        <p:strVal val="visible"/>
                                      </p:to>
                                    </p:set>
                                    <p:animEffect transition="in" filter="wipe(down)">
                                      <p:cBhvr>
                                        <p:cTn id="54" dur="500"/>
                                        <p:tgtEl>
                                          <p:spTgt spid="9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500"/>
                                        <p:tgtEl>
                                          <p:spTgt spid="9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Effect transition="in" filter="wipe(down)">
                                      <p:cBhvr>
                                        <p:cTn id="60" dur="500"/>
                                        <p:tgtEl>
                                          <p:spTgt spid="95"/>
                                        </p:tgtEl>
                                      </p:cBhvr>
                                    </p:animEffect>
                                  </p:childTnLst>
                                </p:cTn>
                              </p:par>
                              <p:par>
                                <p:cTn id="61" presetID="22" presetClass="entr" presetSubtype="4" fill="hold" nodeType="withEffect">
                                  <p:stCondLst>
                                    <p:cond delay="0"/>
                                  </p:stCondLst>
                                  <p:childTnLst>
                                    <p:set>
                                      <p:cBhvr>
                                        <p:cTn id="62" dur="1" fill="hold">
                                          <p:stCondLst>
                                            <p:cond delay="0"/>
                                          </p:stCondLst>
                                        </p:cTn>
                                        <p:tgtEl>
                                          <p:spTgt spid="109"/>
                                        </p:tgtEl>
                                        <p:attrNameLst>
                                          <p:attrName>style.visibility</p:attrName>
                                        </p:attrNameLst>
                                      </p:cBhvr>
                                      <p:to>
                                        <p:strVal val="visible"/>
                                      </p:to>
                                    </p:set>
                                    <p:animEffect transition="in" filter="wipe(down)">
                                      <p:cBhvr>
                                        <p:cTn id="63" dur="500"/>
                                        <p:tgtEl>
                                          <p:spTgt spid="109"/>
                                        </p:tgtEl>
                                      </p:cBhvr>
                                    </p:animEffect>
                                  </p:childTnLst>
                                </p:cTn>
                              </p:par>
                              <p:par>
                                <p:cTn id="64" presetID="22" presetClass="entr" presetSubtype="4" fill="hold"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wipe(down)">
                                      <p:cBhvr>
                                        <p:cTn id="66" dur="500"/>
                                        <p:tgtEl>
                                          <p:spTgt spid="110"/>
                                        </p:tgtEl>
                                      </p:cBhvr>
                                    </p:animEffect>
                                  </p:childTnLst>
                                </p:cTn>
                              </p:par>
                              <p:par>
                                <p:cTn id="67" presetID="22" presetClass="entr" presetSubtype="4" fill="hold" nodeType="withEffect">
                                  <p:stCondLst>
                                    <p:cond delay="0"/>
                                  </p:stCondLst>
                                  <p:childTnLst>
                                    <p:set>
                                      <p:cBhvr>
                                        <p:cTn id="68" dur="1" fill="hold">
                                          <p:stCondLst>
                                            <p:cond delay="0"/>
                                          </p:stCondLst>
                                        </p:cTn>
                                        <p:tgtEl>
                                          <p:spTgt spid="59"/>
                                        </p:tgtEl>
                                        <p:attrNameLst>
                                          <p:attrName>style.visibility</p:attrName>
                                        </p:attrNameLst>
                                      </p:cBhvr>
                                      <p:to>
                                        <p:strVal val="visible"/>
                                      </p:to>
                                    </p:set>
                                    <p:animEffect transition="in" filter="wipe(down)">
                                      <p:cBhvr>
                                        <p:cTn id="69" dur="500"/>
                                        <p:tgtEl>
                                          <p:spTgt spid="59"/>
                                        </p:tgtEl>
                                      </p:cBhvr>
                                    </p:animEffect>
                                  </p:childTnLst>
                                </p:cTn>
                              </p:par>
                              <p:par>
                                <p:cTn id="70" presetID="22" presetClass="entr" presetSubtype="4" fill="hold" nodeType="withEffect">
                                  <p:stCondLst>
                                    <p:cond delay="0"/>
                                  </p:stCondLst>
                                  <p:childTnLst>
                                    <p:set>
                                      <p:cBhvr>
                                        <p:cTn id="71" dur="1" fill="hold">
                                          <p:stCondLst>
                                            <p:cond delay="0"/>
                                          </p:stCondLst>
                                        </p:cTn>
                                        <p:tgtEl>
                                          <p:spTgt spid="61"/>
                                        </p:tgtEl>
                                        <p:attrNameLst>
                                          <p:attrName>style.visibility</p:attrName>
                                        </p:attrNameLst>
                                      </p:cBhvr>
                                      <p:to>
                                        <p:strVal val="visible"/>
                                      </p:to>
                                    </p:set>
                                    <p:animEffect transition="in" filter="wipe(down)">
                                      <p:cBhvr>
                                        <p:cTn id="72" dur="500"/>
                                        <p:tgtEl>
                                          <p:spTgt spid="61"/>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wipe(down)">
                                      <p:cBhvr>
                                        <p:cTn id="75" dur="500"/>
                                        <p:tgtEl>
                                          <p:spTgt spid="30"/>
                                        </p:tgtEl>
                                      </p:cBhvr>
                                    </p:animEffect>
                                  </p:childTnLst>
                                </p:cTn>
                              </p:par>
                              <p:par>
                                <p:cTn id="76" presetID="2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down)">
                                      <p:cBhvr>
                                        <p:cTn id="78" dur="500"/>
                                        <p:tgtEl>
                                          <p:spTgt spid="37"/>
                                        </p:tgtEl>
                                      </p:cBhvr>
                                    </p:animEffect>
                                  </p:childTnLst>
                                </p:cTn>
                              </p:par>
                              <p:par>
                                <p:cTn id="79" presetID="22" presetClass="entr" presetSubtype="4" fill="hold" grpId="0"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wipe(down)">
                                      <p:cBhvr>
                                        <p:cTn id="81" dur="500"/>
                                        <p:tgtEl>
                                          <p:spTgt spid="38"/>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down)">
                                      <p:cBhvr>
                                        <p:cTn id="84" dur="500"/>
                                        <p:tgtEl>
                                          <p:spTgt spid="31"/>
                                        </p:tgtEl>
                                      </p:cBhvr>
                                    </p:animEffect>
                                  </p:childTnLst>
                                </p:cTn>
                              </p:par>
                              <p:par>
                                <p:cTn id="85" presetID="22" presetClass="entr" presetSubtype="4"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down)">
                                      <p:cBhvr>
                                        <p:cTn id="87" dur="500"/>
                                        <p:tgtEl>
                                          <p:spTgt spid="32"/>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par>
                                <p:cTn id="91" presetID="22" presetClass="entr" presetSubtype="4" fill="hold" nodeType="withEffect">
                                  <p:stCondLst>
                                    <p:cond delay="0"/>
                                  </p:stCondLst>
                                  <p:childTnLst>
                                    <p:set>
                                      <p:cBhvr>
                                        <p:cTn id="92" dur="1" fill="hold">
                                          <p:stCondLst>
                                            <p:cond delay="0"/>
                                          </p:stCondLst>
                                        </p:cTn>
                                        <p:tgtEl>
                                          <p:spTgt spid="80"/>
                                        </p:tgtEl>
                                        <p:attrNameLst>
                                          <p:attrName>style.visibility</p:attrName>
                                        </p:attrNameLst>
                                      </p:cBhvr>
                                      <p:to>
                                        <p:strVal val="visible"/>
                                      </p:to>
                                    </p:set>
                                    <p:animEffect transition="in" filter="wipe(down)">
                                      <p:cBhvr>
                                        <p:cTn id="93" dur="500"/>
                                        <p:tgtEl>
                                          <p:spTgt spid="8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12"/>
                                        </p:tgtEl>
                                        <p:attrNameLst>
                                          <p:attrName>style.visibility</p:attrName>
                                        </p:attrNameLst>
                                      </p:cBhvr>
                                      <p:to>
                                        <p:strVal val="visible"/>
                                      </p:to>
                                    </p:set>
                                    <p:animEffect transition="in" filter="wipe(down)">
                                      <p:cBhvr>
                                        <p:cTn id="98" dur="500"/>
                                        <p:tgtEl>
                                          <p:spTgt spid="12"/>
                                        </p:tgtEl>
                                      </p:cBhvr>
                                    </p:animEffect>
                                  </p:childTnLst>
                                </p:cTn>
                              </p:par>
                              <p:par>
                                <p:cTn id="99" presetID="22" presetClass="entr" presetSubtype="4" fill="hold" grpId="0"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down)">
                                      <p:cBhvr>
                                        <p:cTn id="101" dur="500"/>
                                        <p:tgtEl>
                                          <p:spTgt spid="20"/>
                                        </p:tgtEl>
                                      </p:cBhvr>
                                    </p:animEffect>
                                  </p:childTnLst>
                                </p:cTn>
                              </p:par>
                              <p:par>
                                <p:cTn id="102" presetID="22" presetClass="entr" presetSubtype="4"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wipe(down)">
                                      <p:cBhvr>
                                        <p:cTn id="104" dur="500"/>
                                        <p:tgtEl>
                                          <p:spTgt spid="21"/>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wipe(down)">
                                      <p:cBhvr>
                                        <p:cTn id="107" dur="500"/>
                                        <p:tgtEl>
                                          <p:spTgt spid="22"/>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22" presetClass="entr" presetSubtype="4" fill="hold" nodeType="with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wipe(down)">
                                      <p:cBhvr>
                                        <p:cTn id="113" dur="500"/>
                                        <p:tgtEl>
                                          <p:spTgt spid="119"/>
                                        </p:tgtEl>
                                      </p:cBhvr>
                                    </p:animEffect>
                                  </p:childTnLst>
                                </p:cTn>
                              </p:par>
                              <p:par>
                                <p:cTn id="114" presetID="22" presetClass="entr" presetSubtype="4" fill="hold" nodeType="withEffect">
                                  <p:stCondLst>
                                    <p:cond delay="0"/>
                                  </p:stCondLst>
                                  <p:childTnLst>
                                    <p:set>
                                      <p:cBhvr>
                                        <p:cTn id="115" dur="1" fill="hold">
                                          <p:stCondLst>
                                            <p:cond delay="0"/>
                                          </p:stCondLst>
                                        </p:cTn>
                                        <p:tgtEl>
                                          <p:spTgt spid="118"/>
                                        </p:tgtEl>
                                        <p:attrNameLst>
                                          <p:attrName>style.visibility</p:attrName>
                                        </p:attrNameLst>
                                      </p:cBhvr>
                                      <p:to>
                                        <p:strVal val="visible"/>
                                      </p:to>
                                    </p:set>
                                    <p:animEffect transition="in" filter="wipe(down)">
                                      <p:cBhvr>
                                        <p:cTn id="116" dur="500"/>
                                        <p:tgtEl>
                                          <p:spTgt spid="118"/>
                                        </p:tgtEl>
                                      </p:cBhvr>
                                    </p:animEffect>
                                  </p:childTnLst>
                                </p:cTn>
                              </p:par>
                              <p:par>
                                <p:cTn id="117" presetID="22" presetClass="entr" presetSubtype="4" fill="hold" nodeType="withEffect">
                                  <p:stCondLst>
                                    <p:cond delay="0"/>
                                  </p:stCondLst>
                                  <p:childTnLst>
                                    <p:set>
                                      <p:cBhvr>
                                        <p:cTn id="118" dur="1" fill="hold">
                                          <p:stCondLst>
                                            <p:cond delay="0"/>
                                          </p:stCondLst>
                                        </p:cTn>
                                        <p:tgtEl>
                                          <p:spTgt spid="120"/>
                                        </p:tgtEl>
                                        <p:attrNameLst>
                                          <p:attrName>style.visibility</p:attrName>
                                        </p:attrNameLst>
                                      </p:cBhvr>
                                      <p:to>
                                        <p:strVal val="visible"/>
                                      </p:to>
                                    </p:set>
                                    <p:animEffect transition="in" filter="wipe(down)">
                                      <p:cBhvr>
                                        <p:cTn id="119" dur="500"/>
                                        <p:tgtEl>
                                          <p:spTgt spid="120"/>
                                        </p:tgtEl>
                                      </p:cBhvr>
                                    </p:animEffect>
                                  </p:childTnLst>
                                </p:cTn>
                              </p:par>
                              <p:par>
                                <p:cTn id="120" presetID="22" presetClass="entr" presetSubtype="4" fill="hold" grpId="0" nodeType="withEffect">
                                  <p:stCondLst>
                                    <p:cond delay="0"/>
                                  </p:stCondLst>
                                  <p:childTnLst>
                                    <p:set>
                                      <p:cBhvr>
                                        <p:cTn id="121" dur="1" fill="hold">
                                          <p:stCondLst>
                                            <p:cond delay="0"/>
                                          </p:stCondLst>
                                        </p:cTn>
                                        <p:tgtEl>
                                          <p:spTgt spid="113"/>
                                        </p:tgtEl>
                                        <p:attrNameLst>
                                          <p:attrName>style.visibility</p:attrName>
                                        </p:attrNameLst>
                                      </p:cBhvr>
                                      <p:to>
                                        <p:strVal val="visible"/>
                                      </p:to>
                                    </p:set>
                                    <p:animEffect transition="in" filter="wipe(down)">
                                      <p:cBhvr>
                                        <p:cTn id="122" dur="500"/>
                                        <p:tgtEl>
                                          <p:spTgt spid="113"/>
                                        </p:tgtEl>
                                      </p:cBhvr>
                                    </p:animEffect>
                                  </p:childTnLst>
                                </p:cTn>
                              </p:par>
                              <p:par>
                                <p:cTn id="123" presetID="22" presetClass="entr" presetSubtype="4" fill="hold" grpId="0"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wipe(down)">
                                      <p:cBhvr>
                                        <p:cTn id="125" dur="500"/>
                                        <p:tgtEl>
                                          <p:spTgt spid="114"/>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115"/>
                                        </p:tgtEl>
                                        <p:attrNameLst>
                                          <p:attrName>style.visibility</p:attrName>
                                        </p:attrNameLst>
                                      </p:cBhvr>
                                      <p:to>
                                        <p:strVal val="visible"/>
                                      </p:to>
                                    </p:set>
                                    <p:animEffect transition="in" filter="wipe(down)">
                                      <p:cBhvr>
                                        <p:cTn id="128" dur="500"/>
                                        <p:tgtEl>
                                          <p:spTgt spid="115"/>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122"/>
                                        </p:tgtEl>
                                        <p:attrNameLst>
                                          <p:attrName>style.visibility</p:attrName>
                                        </p:attrNameLst>
                                      </p:cBhvr>
                                      <p:to>
                                        <p:strVal val="visible"/>
                                      </p:to>
                                    </p:set>
                                    <p:animEffect transition="in" filter="wipe(down)">
                                      <p:cBhvr>
                                        <p:cTn id="131" dur="500"/>
                                        <p:tgtEl>
                                          <p:spTgt spid="122"/>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99"/>
                                        </p:tgtEl>
                                        <p:attrNameLst>
                                          <p:attrName>style.visibility</p:attrName>
                                        </p:attrNameLst>
                                      </p:cBhvr>
                                      <p:to>
                                        <p:strVal val="visible"/>
                                      </p:to>
                                    </p:set>
                                    <p:animEffect transition="in" filter="wipe(down)">
                                      <p:cBhvr>
                                        <p:cTn id="134" dur="500"/>
                                        <p:tgtEl>
                                          <p:spTgt spid="99"/>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wipe(down)">
                                      <p:cBhvr>
                                        <p:cTn id="137" dur="500"/>
                                        <p:tgtEl>
                                          <p:spTgt spid="98"/>
                                        </p:tgtEl>
                                      </p:cBhvr>
                                    </p:animEffect>
                                  </p:childTnLst>
                                </p:cTn>
                              </p:par>
                              <p:par>
                                <p:cTn id="138" presetID="22" presetClass="entr" presetSubtype="4" fill="hold" nodeType="withEffect">
                                  <p:stCondLst>
                                    <p:cond delay="0"/>
                                  </p:stCondLst>
                                  <p:childTnLst>
                                    <p:set>
                                      <p:cBhvr>
                                        <p:cTn id="139" dur="1" fill="hold">
                                          <p:stCondLst>
                                            <p:cond delay="0"/>
                                          </p:stCondLst>
                                        </p:cTn>
                                        <p:tgtEl>
                                          <p:spTgt spid="111"/>
                                        </p:tgtEl>
                                        <p:attrNameLst>
                                          <p:attrName>style.visibility</p:attrName>
                                        </p:attrNameLst>
                                      </p:cBhvr>
                                      <p:to>
                                        <p:strVal val="visible"/>
                                      </p:to>
                                    </p:set>
                                    <p:animEffect transition="in" filter="wipe(down)">
                                      <p:cBhvr>
                                        <p:cTn id="140" dur="500"/>
                                        <p:tgtEl>
                                          <p:spTgt spid="111"/>
                                        </p:tgtEl>
                                      </p:cBhvr>
                                    </p:animEffect>
                                  </p:childTnLst>
                                </p:cTn>
                              </p:par>
                              <p:par>
                                <p:cTn id="141" presetID="22" presetClass="entr" presetSubtype="4" fill="hold" nodeType="withEffect">
                                  <p:stCondLst>
                                    <p:cond delay="0"/>
                                  </p:stCondLst>
                                  <p:childTnLst>
                                    <p:set>
                                      <p:cBhvr>
                                        <p:cTn id="142" dur="1" fill="hold">
                                          <p:stCondLst>
                                            <p:cond delay="0"/>
                                          </p:stCondLst>
                                        </p:cTn>
                                        <p:tgtEl>
                                          <p:spTgt spid="107"/>
                                        </p:tgtEl>
                                        <p:attrNameLst>
                                          <p:attrName>style.visibility</p:attrName>
                                        </p:attrNameLst>
                                      </p:cBhvr>
                                      <p:to>
                                        <p:strVal val="visible"/>
                                      </p:to>
                                    </p:set>
                                    <p:animEffect transition="in" filter="wipe(down)">
                                      <p:cBhvr>
                                        <p:cTn id="143" dur="500"/>
                                        <p:tgtEl>
                                          <p:spTgt spid="107"/>
                                        </p:tgtEl>
                                      </p:cBhvr>
                                    </p:animEffect>
                                  </p:childTnLst>
                                </p:cTn>
                              </p:par>
                              <p:par>
                                <p:cTn id="144" presetID="22" presetClass="entr" presetSubtype="4" fill="hold" grpId="0" nodeType="withEffect">
                                  <p:stCondLst>
                                    <p:cond delay="0"/>
                                  </p:stCondLst>
                                  <p:childTnLst>
                                    <p:set>
                                      <p:cBhvr>
                                        <p:cTn id="145" dur="1" fill="hold">
                                          <p:stCondLst>
                                            <p:cond delay="0"/>
                                          </p:stCondLst>
                                        </p:cTn>
                                        <p:tgtEl>
                                          <p:spTgt spid="97"/>
                                        </p:tgtEl>
                                        <p:attrNameLst>
                                          <p:attrName>style.visibility</p:attrName>
                                        </p:attrNameLst>
                                      </p:cBhvr>
                                      <p:to>
                                        <p:strVal val="visible"/>
                                      </p:to>
                                    </p:set>
                                    <p:animEffect transition="in" filter="wipe(down)">
                                      <p:cBhvr>
                                        <p:cTn id="146" dur="500"/>
                                        <p:tgtEl>
                                          <p:spTgt spid="97"/>
                                        </p:tgtEl>
                                      </p:cBhvr>
                                    </p:animEffect>
                                  </p:childTnLst>
                                </p:cTn>
                              </p:par>
                              <p:par>
                                <p:cTn id="147" presetID="22" presetClass="entr" presetSubtype="4" fill="hold" grpId="0" nodeType="withEffect">
                                  <p:stCondLst>
                                    <p:cond delay="0"/>
                                  </p:stCondLst>
                                  <p:childTnLst>
                                    <p:set>
                                      <p:cBhvr>
                                        <p:cTn id="148" dur="1" fill="hold">
                                          <p:stCondLst>
                                            <p:cond delay="0"/>
                                          </p:stCondLst>
                                        </p:cTn>
                                        <p:tgtEl>
                                          <p:spTgt spid="62"/>
                                        </p:tgtEl>
                                        <p:attrNameLst>
                                          <p:attrName>style.visibility</p:attrName>
                                        </p:attrNameLst>
                                      </p:cBhvr>
                                      <p:to>
                                        <p:strVal val="visible"/>
                                      </p:to>
                                    </p:set>
                                    <p:animEffect transition="in" filter="wipe(down)">
                                      <p:cBhvr>
                                        <p:cTn id="149" dur="500"/>
                                        <p:tgtEl>
                                          <p:spTgt spid="62"/>
                                        </p:tgtEl>
                                      </p:cBhvr>
                                    </p:animEffect>
                                  </p:childTnLst>
                                </p:cTn>
                              </p:par>
                              <p:par>
                                <p:cTn id="150" presetID="22" presetClass="entr" presetSubtype="4" fill="hold" nodeType="withEffect">
                                  <p:stCondLst>
                                    <p:cond delay="0"/>
                                  </p:stCondLst>
                                  <p:childTnLst>
                                    <p:set>
                                      <p:cBhvr>
                                        <p:cTn id="151" dur="1" fill="hold">
                                          <p:stCondLst>
                                            <p:cond delay="0"/>
                                          </p:stCondLst>
                                        </p:cTn>
                                        <p:tgtEl>
                                          <p:spTgt spid="108"/>
                                        </p:tgtEl>
                                        <p:attrNameLst>
                                          <p:attrName>style.visibility</p:attrName>
                                        </p:attrNameLst>
                                      </p:cBhvr>
                                      <p:to>
                                        <p:strVal val="visible"/>
                                      </p:to>
                                    </p:set>
                                    <p:animEffect transition="in" filter="wipe(down)">
                                      <p:cBhvr>
                                        <p:cTn id="152" dur="500"/>
                                        <p:tgtEl>
                                          <p:spTgt spid="108"/>
                                        </p:tgtEl>
                                      </p:cBhvr>
                                    </p:animEffect>
                                  </p:childTnLst>
                                </p:cTn>
                              </p:par>
                              <p:par>
                                <p:cTn id="153" presetID="22" presetClass="entr" presetSubtype="4" fill="hold" nodeType="withEffect">
                                  <p:stCondLst>
                                    <p:cond delay="0"/>
                                  </p:stCondLst>
                                  <p:childTnLst>
                                    <p:set>
                                      <p:cBhvr>
                                        <p:cTn id="154" dur="1" fill="hold">
                                          <p:stCondLst>
                                            <p:cond delay="0"/>
                                          </p:stCondLst>
                                        </p:cTn>
                                        <p:tgtEl>
                                          <p:spTgt spid="124"/>
                                        </p:tgtEl>
                                        <p:attrNameLst>
                                          <p:attrName>style.visibility</p:attrName>
                                        </p:attrNameLst>
                                      </p:cBhvr>
                                      <p:to>
                                        <p:strVal val="visible"/>
                                      </p:to>
                                    </p:set>
                                    <p:animEffect transition="in" filter="wipe(down)">
                                      <p:cBhvr>
                                        <p:cTn id="155" dur="500"/>
                                        <p:tgtEl>
                                          <p:spTgt spid="124"/>
                                        </p:tgtEl>
                                      </p:cBhvr>
                                    </p:animEffect>
                                  </p:childTnLst>
                                </p:cTn>
                              </p:par>
                            </p:childTnLst>
                          </p:cTn>
                        </p:par>
                      </p:childTnLst>
                    </p:cTn>
                  </p:par>
                  <p:par>
                    <p:cTn id="156" fill="hold">
                      <p:stCondLst>
                        <p:cond delay="indefinite"/>
                      </p:stCondLst>
                      <p:childTnLst>
                        <p:par>
                          <p:cTn id="157" fill="hold">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7"/>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83"/>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9"/>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90"/>
                                        </p:tgtEl>
                                        <p:attrNameLst>
                                          <p:attrName>style.visibility</p:attrName>
                                        </p:attrNameLst>
                                      </p:cBhvr>
                                      <p:to>
                                        <p:strVal val="visible"/>
                                      </p:to>
                                    </p:set>
                                  </p:childTnLst>
                                </p:cTn>
                              </p:par>
                              <p:par>
                                <p:cTn id="166" presetID="1" presetClass="entr" presetSubtype="0" fill="hold" nodeType="withEffect">
                                  <p:stCondLst>
                                    <p:cond delay="0"/>
                                  </p:stCondLst>
                                  <p:childTnLst>
                                    <p:set>
                                      <p:cBhvr>
                                        <p:cTn id="167" dur="1" fill="hold">
                                          <p:stCondLst>
                                            <p:cond delay="0"/>
                                          </p:stCondLst>
                                        </p:cTn>
                                        <p:tgtEl>
                                          <p:spTgt spid="92"/>
                                        </p:tgtEl>
                                        <p:attrNameLst>
                                          <p:attrName>style.visibility</p:attrName>
                                        </p:attrNameLst>
                                      </p:cBhvr>
                                      <p:to>
                                        <p:strVal val="visible"/>
                                      </p:to>
                                    </p:set>
                                  </p:childTnLst>
                                </p:cTn>
                              </p:par>
                              <p:par>
                                <p:cTn id="168" presetID="1" presetClass="entr" presetSubtype="0" fill="hold" nodeType="withEffect">
                                  <p:stCondLst>
                                    <p:cond delay="0"/>
                                  </p:stCondLst>
                                  <p:childTnLst>
                                    <p:set>
                                      <p:cBhvr>
                                        <p:cTn id="169" dur="1" fill="hold">
                                          <p:stCondLst>
                                            <p:cond delay="0"/>
                                          </p:stCondLst>
                                        </p:cTn>
                                        <p:tgtEl>
                                          <p:spTgt spid="11"/>
                                        </p:tgtEl>
                                        <p:attrNameLst>
                                          <p:attrName>style.visibility</p:attrName>
                                        </p:attrNameLst>
                                      </p:cBhvr>
                                      <p:to>
                                        <p:strVal val="visible"/>
                                      </p:to>
                                    </p:set>
                                  </p:childTnLst>
                                </p:cTn>
                              </p:par>
                              <p:par>
                                <p:cTn id="170" presetID="1" presetClass="entr" presetSubtype="0" fill="hold" nodeType="withEffect">
                                  <p:stCondLst>
                                    <p:cond delay="0"/>
                                  </p:stCondLst>
                                  <p:childTnLst>
                                    <p:set>
                                      <p:cBhvr>
                                        <p:cTn id="171" dur="1" fill="hold">
                                          <p:stCondLst>
                                            <p:cond delay="0"/>
                                          </p:stCondLst>
                                        </p:cTn>
                                        <p:tgtEl>
                                          <p:spTgt spid="86"/>
                                        </p:tgtEl>
                                        <p:attrNameLst>
                                          <p:attrName>style.visibility</p:attrName>
                                        </p:attrNameLst>
                                      </p:cBhvr>
                                      <p:to>
                                        <p:strVal val="visible"/>
                                      </p:to>
                                    </p:set>
                                  </p:childTnLst>
                                </p:cTn>
                              </p:par>
                              <p:par>
                                <p:cTn id="172" presetID="22" presetClass="entr" presetSubtype="4" fill="hold" grpId="0" nodeType="withEffect">
                                  <p:stCondLst>
                                    <p:cond delay="0"/>
                                  </p:stCondLst>
                                  <p:childTnLst>
                                    <p:set>
                                      <p:cBhvr>
                                        <p:cTn id="173" dur="1" fill="hold">
                                          <p:stCondLst>
                                            <p:cond delay="0"/>
                                          </p:stCondLst>
                                        </p:cTn>
                                        <p:tgtEl>
                                          <p:spTgt spid="89"/>
                                        </p:tgtEl>
                                        <p:attrNameLst>
                                          <p:attrName>style.visibility</p:attrName>
                                        </p:attrNameLst>
                                      </p:cBhvr>
                                      <p:to>
                                        <p:strVal val="visible"/>
                                      </p:to>
                                    </p:set>
                                    <p:animEffect transition="in" filter="wipe(down)">
                                      <p:cBhvr>
                                        <p:cTn id="174"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p:bldP spid="99" grpId="0"/>
      <p:bldP spid="77" grpId="0"/>
      <p:bldP spid="75" grpId="0" animBg="1"/>
      <p:bldP spid="28" grpId="0" animBg="1"/>
      <p:bldP spid="29" grpId="0"/>
      <p:bldP spid="30" grpId="0" animBg="1"/>
      <p:bldP spid="31" grpId="0"/>
      <p:bldP spid="32" grpId="0"/>
      <p:bldP spid="35" grpId="0" animBg="1"/>
      <p:bldP spid="36" grpId="0" animBg="1"/>
      <p:bldP spid="37" grpId="0" animBg="1"/>
      <p:bldP spid="38" grpId="0" animBg="1"/>
      <p:bldP spid="39" grpId="0" animBg="1"/>
      <p:bldP spid="20" grpId="0"/>
      <p:bldP spid="21" grpId="0"/>
      <p:bldP spid="22" grpId="0" animBg="1"/>
      <p:bldP spid="23" grpId="0" animBg="1"/>
      <p:bldP spid="93" grpId="0"/>
      <p:bldP spid="94" grpId="0"/>
      <p:bldP spid="95" grpId="0"/>
      <p:bldP spid="62" grpId="0"/>
      <p:bldP spid="113" grpId="0"/>
      <p:bldP spid="114" grpId="0"/>
      <p:bldP spid="115" grpId="0"/>
      <p:bldP spid="122" grpId="0"/>
      <p:bldP spid="7" grpId="0" animBg="1"/>
      <p:bldP spid="83" grpId="0" animBg="1"/>
      <p:bldP spid="9" grpId="0" animBg="1"/>
      <p:bldP spid="90" grpId="0" animBg="1"/>
      <p:bldP spid="8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106E2A-EC53-4782-B197-FC9D9A8419F1}"/>
              </a:ext>
            </a:extLst>
          </p:cNvPr>
          <p:cNvSpPr>
            <a:spLocks noGrp="1"/>
          </p:cNvSpPr>
          <p:nvPr>
            <p:ph type="title"/>
          </p:nvPr>
        </p:nvSpPr>
        <p:spPr/>
        <p:txBody>
          <a:bodyPr/>
          <a:lstStyle/>
          <a:p>
            <a:r>
              <a:rPr lang="en-ZA" dirty="0">
                <a:solidFill>
                  <a:srgbClr val="001484"/>
                </a:solidFill>
              </a:rPr>
              <a:t>PROGRESS AND DETERMINATION OF DEPLOYMENT (LEAP)</a:t>
            </a:r>
          </a:p>
        </p:txBody>
      </p:sp>
      <p:grpSp>
        <p:nvGrpSpPr>
          <p:cNvPr id="22" name="Group 21">
            <a:extLst>
              <a:ext uri="{FF2B5EF4-FFF2-40B4-BE49-F238E27FC236}">
                <a16:creationId xmlns="" xmlns:a16="http://schemas.microsoft.com/office/drawing/2014/main" id="{478181FA-B11E-4F68-A3D5-761CF43DF3E9}"/>
              </a:ext>
            </a:extLst>
          </p:cNvPr>
          <p:cNvGrpSpPr/>
          <p:nvPr/>
        </p:nvGrpSpPr>
        <p:grpSpPr>
          <a:xfrm>
            <a:off x="1944681" y="1915667"/>
            <a:ext cx="1975207" cy="1575998"/>
            <a:chOff x="582201" y="1536392"/>
            <a:chExt cx="2633609" cy="2101331"/>
          </a:xfrm>
        </p:grpSpPr>
        <p:sp>
          <p:nvSpPr>
            <p:cNvPr id="12" name="Oval 11">
              <a:extLst>
                <a:ext uri="{FF2B5EF4-FFF2-40B4-BE49-F238E27FC236}">
                  <a16:creationId xmlns="" xmlns:a16="http://schemas.microsoft.com/office/drawing/2014/main" id="{F6608384-B52E-4025-A46A-4DE904DDDDD7}"/>
                </a:ext>
              </a:extLst>
            </p:cNvPr>
            <p:cNvSpPr/>
            <p:nvPr/>
          </p:nvSpPr>
          <p:spPr>
            <a:xfrm>
              <a:off x="1359005" y="1536392"/>
              <a:ext cx="1080000" cy="1080000"/>
            </a:xfrm>
            <a:prstGeom prst="ellipse">
              <a:avLst/>
            </a:prstGeom>
            <a:solidFill>
              <a:srgbClr val="4C8B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ZA" sz="900" b="1" dirty="0">
                  <a:solidFill>
                    <a:prstClr val="white"/>
                  </a:solidFill>
                  <a:latin typeface="Century Gothic"/>
                </a:rPr>
                <a:t>Where?</a:t>
              </a:r>
            </a:p>
          </p:txBody>
        </p:sp>
        <p:sp>
          <p:nvSpPr>
            <p:cNvPr id="8" name="Rectangle: Rounded Corners 7">
              <a:extLst>
                <a:ext uri="{FF2B5EF4-FFF2-40B4-BE49-F238E27FC236}">
                  <a16:creationId xmlns="" xmlns:a16="http://schemas.microsoft.com/office/drawing/2014/main" id="{FD4CD7BD-9C79-4B99-B702-6F489CAAF6FE}"/>
                </a:ext>
              </a:extLst>
            </p:cNvPr>
            <p:cNvSpPr/>
            <p:nvPr/>
          </p:nvSpPr>
          <p:spPr>
            <a:xfrm>
              <a:off x="582201" y="2003461"/>
              <a:ext cx="2633609" cy="1634262"/>
            </a:xfrm>
            <a:prstGeom prst="roundRect">
              <a:avLst>
                <a:gd name="adj" fmla="val 5776"/>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latin typeface="Century Gothic"/>
                </a:rPr>
                <a:t>Assist with identification of </a:t>
              </a:r>
              <a:r>
                <a:rPr lang="en-US" sz="1200" b="1" dirty="0">
                  <a:solidFill>
                    <a:prstClr val="black"/>
                  </a:solidFill>
                  <a:latin typeface="Century Gothic"/>
                </a:rPr>
                <a:t>priority areas, hotspots</a:t>
              </a:r>
              <a:r>
                <a:rPr lang="en-US" sz="1200" dirty="0">
                  <a:solidFill>
                    <a:prstClr val="black"/>
                  </a:solidFill>
                  <a:latin typeface="Century Gothic"/>
                </a:rPr>
                <a:t> and </a:t>
              </a:r>
              <a:r>
                <a:rPr lang="en-US" sz="1200" b="1" dirty="0">
                  <a:solidFill>
                    <a:prstClr val="black"/>
                  </a:solidFill>
                  <a:latin typeface="Century Gothic"/>
                </a:rPr>
                <a:t>circumstances of murders</a:t>
              </a:r>
            </a:p>
          </p:txBody>
        </p:sp>
      </p:grpSp>
      <p:grpSp>
        <p:nvGrpSpPr>
          <p:cNvPr id="23" name="Group 22">
            <a:extLst>
              <a:ext uri="{FF2B5EF4-FFF2-40B4-BE49-F238E27FC236}">
                <a16:creationId xmlns="" xmlns:a16="http://schemas.microsoft.com/office/drawing/2014/main" id="{A8C33CD5-1793-40DD-A59E-351EC2D79C21}"/>
              </a:ext>
            </a:extLst>
          </p:cNvPr>
          <p:cNvGrpSpPr/>
          <p:nvPr/>
        </p:nvGrpSpPr>
        <p:grpSpPr>
          <a:xfrm>
            <a:off x="1942062" y="4020689"/>
            <a:ext cx="1975206" cy="1575999"/>
            <a:chOff x="582202" y="3780892"/>
            <a:chExt cx="2633608" cy="2101332"/>
          </a:xfrm>
        </p:grpSpPr>
        <p:sp>
          <p:nvSpPr>
            <p:cNvPr id="13" name="Oval 12">
              <a:extLst>
                <a:ext uri="{FF2B5EF4-FFF2-40B4-BE49-F238E27FC236}">
                  <a16:creationId xmlns="" xmlns:a16="http://schemas.microsoft.com/office/drawing/2014/main" id="{D6510EC2-7799-453A-9B7D-7A335850C342}"/>
                </a:ext>
              </a:extLst>
            </p:cNvPr>
            <p:cNvSpPr/>
            <p:nvPr/>
          </p:nvSpPr>
          <p:spPr>
            <a:xfrm>
              <a:off x="1359005" y="4802224"/>
              <a:ext cx="1080000" cy="10800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ZA" sz="900" b="1" dirty="0">
                  <a:solidFill>
                    <a:prstClr val="white"/>
                  </a:solidFill>
                  <a:latin typeface="Century Gothic"/>
                </a:rPr>
                <a:t>When?</a:t>
              </a:r>
            </a:p>
          </p:txBody>
        </p:sp>
        <p:sp>
          <p:nvSpPr>
            <p:cNvPr id="9" name="Rectangle: Rounded Corners 8">
              <a:extLst>
                <a:ext uri="{FF2B5EF4-FFF2-40B4-BE49-F238E27FC236}">
                  <a16:creationId xmlns="" xmlns:a16="http://schemas.microsoft.com/office/drawing/2014/main" id="{42B8B44A-282D-434B-BD41-AD31EA729396}"/>
                </a:ext>
              </a:extLst>
            </p:cNvPr>
            <p:cNvSpPr/>
            <p:nvPr/>
          </p:nvSpPr>
          <p:spPr>
            <a:xfrm>
              <a:off x="582202" y="3780892"/>
              <a:ext cx="2633608" cy="1634263"/>
            </a:xfrm>
            <a:prstGeom prst="roundRect">
              <a:avLst>
                <a:gd name="adj" fmla="val 5776"/>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dirty="0">
                  <a:solidFill>
                    <a:prstClr val="black"/>
                  </a:solidFill>
                  <a:latin typeface="Century Gothic"/>
                </a:rPr>
                <a:t>Assist with identification of </a:t>
              </a:r>
              <a:r>
                <a:rPr lang="en-US" sz="1200" b="1" dirty="0">
                  <a:solidFill>
                    <a:prstClr val="black"/>
                  </a:solidFill>
                  <a:latin typeface="Century Gothic"/>
                </a:rPr>
                <a:t>day of the week </a:t>
              </a:r>
              <a:r>
                <a:rPr lang="en-US" sz="1200" dirty="0">
                  <a:solidFill>
                    <a:prstClr val="black"/>
                  </a:solidFill>
                  <a:latin typeface="Century Gothic"/>
                </a:rPr>
                <a:t>&amp; </a:t>
              </a:r>
              <a:r>
                <a:rPr lang="en-US" sz="1200" b="1" dirty="0">
                  <a:solidFill>
                    <a:prstClr val="black"/>
                  </a:solidFill>
                  <a:latin typeface="Century Gothic"/>
                </a:rPr>
                <a:t>time of the day </a:t>
              </a:r>
              <a:r>
                <a:rPr lang="en-US" sz="1200" dirty="0">
                  <a:solidFill>
                    <a:prstClr val="black"/>
                  </a:solidFill>
                  <a:latin typeface="Century Gothic"/>
                </a:rPr>
                <a:t>(incident pattern analysis)</a:t>
              </a:r>
              <a:endParaRPr lang="en-ZA" sz="1200" dirty="0">
                <a:solidFill>
                  <a:prstClr val="black"/>
                </a:solidFill>
                <a:latin typeface="Century Gothic"/>
              </a:endParaRPr>
            </a:p>
          </p:txBody>
        </p:sp>
      </p:grpSp>
      <p:sp>
        <p:nvSpPr>
          <p:cNvPr id="10" name="Rectangle: Rounded Corners 9">
            <a:extLst>
              <a:ext uri="{FF2B5EF4-FFF2-40B4-BE49-F238E27FC236}">
                <a16:creationId xmlns="" xmlns:a16="http://schemas.microsoft.com/office/drawing/2014/main" id="{4E851901-3E14-4E12-A3F3-8F4359683883}"/>
              </a:ext>
            </a:extLst>
          </p:cNvPr>
          <p:cNvSpPr/>
          <p:nvPr/>
        </p:nvSpPr>
        <p:spPr>
          <a:xfrm>
            <a:off x="4460544" y="1938678"/>
            <a:ext cx="5748038" cy="1844642"/>
          </a:xfrm>
          <a:prstGeom prst="roundRect">
            <a:avLst>
              <a:gd name="adj" fmla="val 5776"/>
            </a:avLst>
          </a:prstGeom>
          <a:solidFill>
            <a:schemeClr val="accent1">
              <a:lumMod val="40000"/>
              <a:lumOff val="6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US" sz="1200" b="1" dirty="0">
                <a:solidFill>
                  <a:prstClr val="black"/>
                </a:solidFill>
                <a:latin typeface="Century Gothic"/>
              </a:rPr>
              <a:t>Prior to 01 July 2021: </a:t>
            </a:r>
            <a:r>
              <a:rPr lang="en-US" sz="1200" dirty="0">
                <a:solidFill>
                  <a:prstClr val="black"/>
                </a:solidFill>
                <a:latin typeface="Century Gothic"/>
              </a:rPr>
              <a:t>Equal deployment in the priority areas</a:t>
            </a:r>
          </a:p>
          <a:p>
            <a:pPr marL="214313" indent="-214313">
              <a:buFont typeface="Arial" panose="020B0604020202020204" pitchFamily="34" charset="0"/>
              <a:buChar char="•"/>
            </a:pPr>
            <a:r>
              <a:rPr lang="en-US" sz="1200" b="1" dirty="0">
                <a:solidFill>
                  <a:prstClr val="black"/>
                </a:solidFill>
                <a:latin typeface="Century Gothic"/>
              </a:rPr>
              <a:t>Since 01 July 2021: </a:t>
            </a:r>
          </a:p>
          <a:p>
            <a:pPr marL="557213" lvl="1" indent="-214313">
              <a:buFont typeface="Arial" panose="020B0604020202020204" pitchFamily="34" charset="0"/>
              <a:buChar char="•"/>
            </a:pPr>
            <a:r>
              <a:rPr lang="en-US" sz="1200" dirty="0">
                <a:solidFill>
                  <a:prstClr val="black"/>
                </a:solidFill>
                <a:latin typeface="Century Gothic"/>
              </a:rPr>
              <a:t>More LEAP officers deployed to precincts with higher murder rates</a:t>
            </a:r>
          </a:p>
          <a:p>
            <a:pPr marL="557213" lvl="1" indent="-214313">
              <a:buFont typeface="Arial" panose="020B0604020202020204" pitchFamily="34" charset="0"/>
              <a:buChar char="•"/>
            </a:pPr>
            <a:r>
              <a:rPr lang="en-US" sz="1200" dirty="0">
                <a:solidFill>
                  <a:prstClr val="black"/>
                </a:solidFill>
                <a:latin typeface="Century Gothic"/>
              </a:rPr>
              <a:t>Second set of deployment were </a:t>
            </a:r>
            <a:r>
              <a:rPr lang="en-US" sz="1200" dirty="0" err="1">
                <a:solidFill>
                  <a:prstClr val="black"/>
                </a:solidFill>
                <a:latin typeface="Century Gothic"/>
              </a:rPr>
              <a:t>prioritised</a:t>
            </a:r>
            <a:r>
              <a:rPr lang="en-US" sz="1200" dirty="0">
                <a:solidFill>
                  <a:prstClr val="black"/>
                </a:solidFill>
                <a:latin typeface="Century Gothic"/>
              </a:rPr>
              <a:t> to Kraaifontein, Mfuleni, Harare &amp; Gugulethu based on latest health data</a:t>
            </a:r>
          </a:p>
          <a:p>
            <a:pPr marL="557213" lvl="1" indent="-214313">
              <a:buFont typeface="Arial" panose="020B0604020202020204" pitchFamily="34" charset="0"/>
              <a:buChar char="•"/>
            </a:pPr>
            <a:r>
              <a:rPr lang="en-US" sz="1200" dirty="0">
                <a:solidFill>
                  <a:prstClr val="black"/>
                </a:solidFill>
                <a:latin typeface="Century Gothic"/>
              </a:rPr>
              <a:t>Reaction unit established to deal with flare ups in murders</a:t>
            </a:r>
          </a:p>
          <a:p>
            <a:pPr marL="557213" lvl="1" indent="-214313">
              <a:buFont typeface="Arial" panose="020B0604020202020204" pitchFamily="34" charset="0"/>
              <a:buChar char="•"/>
            </a:pPr>
            <a:r>
              <a:rPr lang="en-US" sz="1200" dirty="0">
                <a:solidFill>
                  <a:prstClr val="black"/>
                </a:solidFill>
                <a:latin typeface="Century Gothic"/>
              </a:rPr>
              <a:t>Improved coordination between Law Enforcement agencies</a:t>
            </a:r>
          </a:p>
          <a:p>
            <a:pPr marL="210312" indent="-214313">
              <a:buFont typeface="Arial" panose="020B0604020202020204" pitchFamily="34" charset="0"/>
              <a:buChar char="•"/>
            </a:pPr>
            <a:r>
              <a:rPr lang="en-US" sz="1200" b="1" dirty="0">
                <a:solidFill>
                  <a:prstClr val="black"/>
                </a:solidFill>
                <a:latin typeface="Century Gothic"/>
              </a:rPr>
              <a:t>Since 1 Feb 2022: </a:t>
            </a:r>
            <a:r>
              <a:rPr lang="en-US" sz="1200" dirty="0">
                <a:solidFill>
                  <a:prstClr val="black"/>
                </a:solidFill>
                <a:latin typeface="Century Gothic"/>
              </a:rPr>
              <a:t>Third cohort of deployments to be extended to                                                                 Atlantis, Philippi East &amp; Samora Machel based on latest health data &amp; SAPS’ crime statistics</a:t>
            </a:r>
          </a:p>
        </p:txBody>
      </p:sp>
      <p:sp>
        <p:nvSpPr>
          <p:cNvPr id="11" name="Rectangle: Rounded Corners 10">
            <a:extLst>
              <a:ext uri="{FF2B5EF4-FFF2-40B4-BE49-F238E27FC236}">
                <a16:creationId xmlns="" xmlns:a16="http://schemas.microsoft.com/office/drawing/2014/main" id="{5DC7CCAA-4C7A-442F-8C0C-8F66CAF7FA6C}"/>
              </a:ext>
            </a:extLst>
          </p:cNvPr>
          <p:cNvSpPr/>
          <p:nvPr/>
        </p:nvSpPr>
        <p:spPr>
          <a:xfrm>
            <a:off x="4479859" y="3868991"/>
            <a:ext cx="5715349" cy="1575999"/>
          </a:xfrm>
          <a:prstGeom prst="roundRect">
            <a:avLst>
              <a:gd name="adj" fmla="val 5776"/>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Arial" panose="020B0604020202020204" pitchFamily="34" charset="0"/>
              <a:buChar char="•"/>
            </a:pPr>
            <a:r>
              <a:rPr lang="en-ZA" sz="1200" b="1" dirty="0">
                <a:solidFill>
                  <a:prstClr val="black"/>
                </a:solidFill>
                <a:latin typeface="Century Gothic"/>
              </a:rPr>
              <a:t>Prior to 01 July 2021: </a:t>
            </a:r>
            <a:r>
              <a:rPr lang="en-ZA" sz="1200" dirty="0">
                <a:solidFill>
                  <a:prstClr val="black"/>
                </a:solidFill>
                <a:latin typeface="Century Gothic"/>
              </a:rPr>
              <a:t>Deployment predominantly during weekdays, 2 shifts between 06:30 and 22:00, overtime on weekends</a:t>
            </a:r>
          </a:p>
          <a:p>
            <a:pPr marL="214313" indent="-214313">
              <a:buFont typeface="Arial" panose="020B0604020202020204" pitchFamily="34" charset="0"/>
              <a:buChar char="•"/>
            </a:pPr>
            <a:r>
              <a:rPr lang="en-US" sz="1200" b="1" dirty="0">
                <a:solidFill>
                  <a:prstClr val="black"/>
                </a:solidFill>
                <a:latin typeface="Century Gothic"/>
              </a:rPr>
              <a:t>Since 01 July 2021:</a:t>
            </a:r>
          </a:p>
          <a:p>
            <a:pPr marL="557213" lvl="1" indent="-214313">
              <a:buFont typeface="Arial" panose="020B0604020202020204" pitchFamily="34" charset="0"/>
              <a:buChar char="•"/>
            </a:pPr>
            <a:r>
              <a:rPr lang="en-ZA" sz="1200" dirty="0">
                <a:solidFill>
                  <a:prstClr val="black"/>
                </a:solidFill>
                <a:latin typeface="Century Gothic"/>
              </a:rPr>
              <a:t>24 hours / 7-day (24/7) shift system, </a:t>
            </a:r>
            <a:r>
              <a:rPr lang="en-US" sz="1200" dirty="0">
                <a:solidFill>
                  <a:prstClr val="black"/>
                </a:solidFill>
                <a:latin typeface="Century Gothic"/>
              </a:rPr>
              <a:t>deployment numbers aligned to murder data</a:t>
            </a:r>
          </a:p>
          <a:p>
            <a:pPr marL="557213" lvl="1" indent="-214313">
              <a:buFont typeface="Arial" panose="020B0604020202020204" pitchFamily="34" charset="0"/>
              <a:buChar char="•"/>
            </a:pPr>
            <a:r>
              <a:rPr lang="en-US" sz="1200" dirty="0">
                <a:solidFill>
                  <a:prstClr val="black"/>
                </a:solidFill>
                <a:latin typeface="Century Gothic"/>
              </a:rPr>
              <a:t>Overtime expenditure utilised for operational needs</a:t>
            </a:r>
          </a:p>
        </p:txBody>
      </p:sp>
      <p:sp>
        <p:nvSpPr>
          <p:cNvPr id="15" name="Rectangle: Rounded Corners 14">
            <a:extLst>
              <a:ext uri="{FF2B5EF4-FFF2-40B4-BE49-F238E27FC236}">
                <a16:creationId xmlns="" xmlns:a16="http://schemas.microsoft.com/office/drawing/2014/main" id="{AA5AEA68-6019-4FD3-AFC0-A1A5B4C958EA}"/>
              </a:ext>
            </a:extLst>
          </p:cNvPr>
          <p:cNvSpPr/>
          <p:nvPr/>
        </p:nvSpPr>
        <p:spPr>
          <a:xfrm>
            <a:off x="1960652" y="1363940"/>
            <a:ext cx="1975207" cy="48974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ZA" sz="1350" b="1" dirty="0">
                <a:solidFill>
                  <a:srgbClr val="5C8727">
                    <a:lumMod val="50000"/>
                  </a:srgbClr>
                </a:solidFill>
                <a:latin typeface="Century Gothic"/>
              </a:rPr>
              <a:t>Analysis of </a:t>
            </a:r>
            <a:r>
              <a:rPr lang="en-ZA" sz="1350" b="1" dirty="0">
                <a:solidFill>
                  <a:srgbClr val="5C8727">
                    <a:lumMod val="50000"/>
                  </a:srgbClr>
                </a:solidFill>
              </a:rPr>
              <a:t>data (</a:t>
            </a:r>
            <a:r>
              <a:rPr lang="en-ZA" sz="1350" b="1" dirty="0" err="1">
                <a:solidFill>
                  <a:srgbClr val="5C8727">
                    <a:lumMod val="50000"/>
                  </a:srgbClr>
                </a:solidFill>
              </a:rPr>
              <a:t>DoH</a:t>
            </a:r>
            <a:r>
              <a:rPr lang="en-ZA" sz="1350" b="1" dirty="0">
                <a:solidFill>
                  <a:srgbClr val="5C8727">
                    <a:lumMod val="50000"/>
                  </a:srgbClr>
                </a:solidFill>
              </a:rPr>
              <a:t>)</a:t>
            </a:r>
            <a:endParaRPr lang="en-ZA" sz="1350" b="1" dirty="0">
              <a:solidFill>
                <a:srgbClr val="5C8727">
                  <a:lumMod val="50000"/>
                </a:srgbClr>
              </a:solidFill>
              <a:latin typeface="Century Gothic"/>
            </a:endParaRPr>
          </a:p>
        </p:txBody>
      </p:sp>
      <p:sp>
        <p:nvSpPr>
          <p:cNvPr id="16" name="Rectangle: Rounded Corners 15">
            <a:extLst>
              <a:ext uri="{FF2B5EF4-FFF2-40B4-BE49-F238E27FC236}">
                <a16:creationId xmlns="" xmlns:a16="http://schemas.microsoft.com/office/drawing/2014/main" id="{1F66D6FF-3182-4E68-8FE5-66EB189F1D6E}"/>
              </a:ext>
            </a:extLst>
          </p:cNvPr>
          <p:cNvSpPr/>
          <p:nvPr/>
        </p:nvSpPr>
        <p:spPr>
          <a:xfrm>
            <a:off x="4493233" y="1350961"/>
            <a:ext cx="5748039" cy="48974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ZA" sz="1350" b="1" dirty="0">
                <a:solidFill>
                  <a:srgbClr val="5C8727">
                    <a:lumMod val="50000"/>
                  </a:srgbClr>
                </a:solidFill>
                <a:latin typeface="Century Gothic"/>
              </a:rPr>
              <a:t>Has influenced the LEAP deployment</a:t>
            </a:r>
          </a:p>
        </p:txBody>
      </p:sp>
      <p:cxnSp>
        <p:nvCxnSpPr>
          <p:cNvPr id="18" name="Straight Arrow Connector 17">
            <a:extLst>
              <a:ext uri="{FF2B5EF4-FFF2-40B4-BE49-F238E27FC236}">
                <a16:creationId xmlns="" xmlns:a16="http://schemas.microsoft.com/office/drawing/2014/main" id="{0C6C640C-F0A5-413B-B5DF-D3B21C2A4B5C}"/>
              </a:ext>
            </a:extLst>
          </p:cNvPr>
          <p:cNvCxnSpPr>
            <a:cxnSpLocks/>
            <a:stCxn id="15" idx="3"/>
            <a:endCxn id="16" idx="1"/>
          </p:cNvCxnSpPr>
          <p:nvPr/>
        </p:nvCxnSpPr>
        <p:spPr>
          <a:xfrm flipV="1">
            <a:off x="3935859" y="1595833"/>
            <a:ext cx="557374" cy="12979"/>
          </a:xfrm>
          <a:prstGeom prst="straightConnector1">
            <a:avLst/>
          </a:prstGeom>
          <a:ln w="28575">
            <a:solidFill>
              <a:schemeClr val="accent3"/>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 xmlns:a16="http://schemas.microsoft.com/office/drawing/2014/main" id="{8835A615-5313-4B00-AED8-392FD00278C0}"/>
              </a:ext>
            </a:extLst>
          </p:cNvPr>
          <p:cNvCxnSpPr>
            <a:cxnSpLocks/>
          </p:cNvCxnSpPr>
          <p:nvPr/>
        </p:nvCxnSpPr>
        <p:spPr>
          <a:xfrm flipV="1">
            <a:off x="3923244" y="2903834"/>
            <a:ext cx="582604" cy="1"/>
          </a:xfrm>
          <a:prstGeom prst="straightConnector1">
            <a:avLst/>
          </a:prstGeom>
          <a:ln w="28575">
            <a:solidFill>
              <a:schemeClr val="accent3"/>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 xmlns:a16="http://schemas.microsoft.com/office/drawing/2014/main" id="{634A0E03-BA0C-4A17-A75B-E764006DF507}"/>
              </a:ext>
            </a:extLst>
          </p:cNvPr>
          <p:cNvCxnSpPr>
            <a:cxnSpLocks/>
          </p:cNvCxnSpPr>
          <p:nvPr/>
        </p:nvCxnSpPr>
        <p:spPr>
          <a:xfrm flipV="1">
            <a:off x="3935859" y="4651561"/>
            <a:ext cx="582604" cy="1"/>
          </a:xfrm>
          <a:prstGeom prst="straightConnector1">
            <a:avLst/>
          </a:prstGeom>
          <a:ln w="28575">
            <a:solidFill>
              <a:schemeClr val="accent3"/>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 xmlns:a16="http://schemas.microsoft.com/office/drawing/2014/main" id="{B31E9CB7-6839-490A-AE2F-34DD328242C4}"/>
              </a:ext>
            </a:extLst>
          </p:cNvPr>
          <p:cNvSpPr/>
          <p:nvPr/>
        </p:nvSpPr>
        <p:spPr>
          <a:xfrm>
            <a:off x="1275166" y="5683764"/>
            <a:ext cx="10459635" cy="108835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rPr>
              <a:t>1,116 </a:t>
            </a:r>
            <a:r>
              <a:rPr lang="en-US" sz="1200" dirty="0">
                <a:solidFill>
                  <a:schemeClr val="tx1"/>
                </a:solidFill>
              </a:rPr>
              <a:t>law enforcement officers (LEOs) are currently employed in terms of the programme, with a further </a:t>
            </a:r>
            <a:r>
              <a:rPr lang="en-US" sz="1200" b="1" dirty="0">
                <a:solidFill>
                  <a:schemeClr val="tx1"/>
                </a:solidFill>
              </a:rPr>
              <a:t>154</a:t>
            </a:r>
            <a:r>
              <a:rPr lang="en-US" sz="1200" dirty="0">
                <a:solidFill>
                  <a:schemeClr val="tx1"/>
                </a:solidFill>
              </a:rPr>
              <a:t> officers that are currently being trained. They are permanently deployed in fifteen (15) high-crime policing precincts, of which ten (10) forms part of the top murder stations in the Western Cape, i.e., </a:t>
            </a:r>
            <a:r>
              <a:rPr lang="en-US" sz="1200" b="1" dirty="0">
                <a:solidFill>
                  <a:schemeClr val="tx1"/>
                </a:solidFill>
              </a:rPr>
              <a:t>Delft, Gugulethu, Harare, Khayelitsha, Kraaifontein, Mfuleni, Mitchells Plain, Nyanga, Philippi East, and Samora Machel</a:t>
            </a:r>
            <a:r>
              <a:rPr lang="en-US" sz="1200" dirty="0">
                <a:solidFill>
                  <a:schemeClr val="tx1"/>
                </a:solidFill>
              </a:rPr>
              <a:t>. The other high-crime areas where they are deployed to, are </a:t>
            </a:r>
            <a:r>
              <a:rPr lang="en-US" sz="1200" b="1" dirty="0">
                <a:solidFill>
                  <a:schemeClr val="tx1"/>
                </a:solidFill>
              </a:rPr>
              <a:t>Atlantis, Bishop Lavis and Philippi (Hanover Park)</a:t>
            </a:r>
            <a:r>
              <a:rPr lang="en-US" sz="1200" dirty="0">
                <a:solidFill>
                  <a:schemeClr val="tx1"/>
                </a:solidFill>
              </a:rPr>
              <a:t>.   </a:t>
            </a:r>
          </a:p>
          <a:p>
            <a:pPr algn="just"/>
            <a:r>
              <a:rPr lang="en-US" sz="1200" b="1" dirty="0">
                <a:solidFill>
                  <a:schemeClr val="tx1"/>
                </a:solidFill>
              </a:rPr>
              <a:t>Reaction unit deployed in Grassy Park (Ottery) and Steenberg to </a:t>
            </a:r>
            <a:r>
              <a:rPr lang="en-US" sz="1200" b="1" dirty="0" err="1">
                <a:solidFill>
                  <a:schemeClr val="tx1"/>
                </a:solidFill>
              </a:rPr>
              <a:t>stabilise</a:t>
            </a:r>
            <a:r>
              <a:rPr lang="en-US" sz="1200" b="1" dirty="0">
                <a:solidFill>
                  <a:schemeClr val="tx1"/>
                </a:solidFill>
              </a:rPr>
              <a:t> the area</a:t>
            </a:r>
          </a:p>
        </p:txBody>
      </p:sp>
      <p:sp>
        <p:nvSpPr>
          <p:cNvPr id="4" name="Slide Number Placeholder 3">
            <a:extLst>
              <a:ext uri="{FF2B5EF4-FFF2-40B4-BE49-F238E27FC236}">
                <a16:creationId xmlns="" xmlns:a16="http://schemas.microsoft.com/office/drawing/2014/main" id="{B63475DB-7207-4D95-85C2-AA0CBF9DC289}"/>
              </a:ext>
            </a:extLst>
          </p:cNvPr>
          <p:cNvSpPr>
            <a:spLocks noGrp="1"/>
          </p:cNvSpPr>
          <p:nvPr>
            <p:ph type="sldNum" sz="quarter" idx="4"/>
          </p:nvPr>
        </p:nvSpPr>
        <p:spPr/>
        <p:txBody>
          <a:bodyPr/>
          <a:lstStyle/>
          <a:p>
            <a:fld id="{8406839F-D7A4-4E5D-B93D-768AD4D1DB36}" type="slidenum">
              <a:rPr lang="en-ZA" smtClean="0">
                <a:solidFill>
                  <a:srgbClr val="003399"/>
                </a:solidFill>
              </a:rPr>
              <a:pPr/>
              <a:t>30</a:t>
            </a:fld>
            <a:endParaRPr lang="en-ZA" dirty="0">
              <a:solidFill>
                <a:srgbClr val="003399"/>
              </a:solidFill>
            </a:endParaRPr>
          </a:p>
        </p:txBody>
      </p:sp>
    </p:spTree>
    <p:extLst>
      <p:ext uri="{BB962C8B-B14F-4D97-AF65-F5344CB8AC3E}">
        <p14:creationId xmlns:p14="http://schemas.microsoft.com/office/powerpoint/2010/main" xmlns="" val="189257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6"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47D6B3-DB38-404D-8266-424ABE214B30}"/>
              </a:ext>
            </a:extLst>
          </p:cNvPr>
          <p:cNvSpPr>
            <a:spLocks noGrp="1"/>
          </p:cNvSpPr>
          <p:nvPr>
            <p:ph type="title"/>
          </p:nvPr>
        </p:nvSpPr>
        <p:spPr/>
        <p:txBody>
          <a:bodyPr>
            <a:noAutofit/>
          </a:bodyPr>
          <a:lstStyle/>
          <a:p>
            <a:r>
              <a:rPr lang="en-US" sz="2000" dirty="0">
                <a:solidFill>
                  <a:srgbClr val="001484"/>
                </a:solidFill>
              </a:rPr>
              <a:t>LEAP OFFICERS EMPLOYED, CURRENTLY IN TRAINING AND ACTUAL DEPLOYMENTS</a:t>
            </a:r>
          </a:p>
        </p:txBody>
      </p:sp>
      <p:sp>
        <p:nvSpPr>
          <p:cNvPr id="10" name="Text Placeholder 9">
            <a:extLst>
              <a:ext uri="{FF2B5EF4-FFF2-40B4-BE49-F238E27FC236}">
                <a16:creationId xmlns="" xmlns:a16="http://schemas.microsoft.com/office/drawing/2014/main" id="{5B4A18B6-01EE-45D9-8352-3EF38401665A}"/>
              </a:ext>
            </a:extLst>
          </p:cNvPr>
          <p:cNvSpPr>
            <a:spLocks noGrp="1"/>
          </p:cNvSpPr>
          <p:nvPr>
            <p:ph type="body" sz="quarter" idx="16"/>
          </p:nvPr>
        </p:nvSpPr>
        <p:spPr>
          <a:xfrm>
            <a:off x="1283129" y="4509246"/>
            <a:ext cx="9716565" cy="2167777"/>
          </a:xfrm>
        </p:spPr>
        <p:txBody>
          <a:bodyPr>
            <a:normAutofit lnSpcReduction="10000"/>
          </a:bodyPr>
          <a:lstStyle/>
          <a:p>
            <a:pPr marL="285750" indent="-285750">
              <a:buFont typeface="Arial" panose="020B0604020202020204" pitchFamily="34" charset="0"/>
              <a:buChar char="•"/>
            </a:pPr>
            <a:r>
              <a:rPr lang="en-US" b="0" dirty="0"/>
              <a:t>87 members started their training on the 14</a:t>
            </a:r>
            <a:r>
              <a:rPr lang="en-US" b="0" baseline="30000" dirty="0"/>
              <a:t>th</a:t>
            </a:r>
            <a:r>
              <a:rPr lang="en-US" b="0" dirty="0"/>
              <a:t> of March to be completed by the 10</a:t>
            </a:r>
            <a:r>
              <a:rPr lang="en-US" b="0" baseline="30000" dirty="0"/>
              <a:t>th</a:t>
            </a:r>
            <a:r>
              <a:rPr lang="en-US" b="0" dirty="0"/>
              <a:t> of June 2022</a:t>
            </a:r>
          </a:p>
          <a:p>
            <a:pPr marL="285750" indent="-285750">
              <a:buFont typeface="Arial" panose="020B0604020202020204" pitchFamily="34" charset="0"/>
              <a:buChar char="•"/>
            </a:pPr>
            <a:r>
              <a:rPr lang="en-US" b="0" dirty="0"/>
              <a:t>These members (87) will be used to fill consequential vacancies and the additional is for any top up that may occur should members take up permanent positions as in the past</a:t>
            </a:r>
          </a:p>
          <a:p>
            <a:pPr marL="285750" indent="-285750">
              <a:buFont typeface="Arial" panose="020B0604020202020204" pitchFamily="34" charset="0"/>
              <a:buChar char="•"/>
            </a:pPr>
            <a:r>
              <a:rPr lang="en-US" b="0" dirty="0"/>
              <a:t>In total, 979 Learner Law Enforcement Officers (LLEOs) and 137 Commanders</a:t>
            </a:r>
          </a:p>
          <a:p>
            <a:pPr marL="285750" indent="-285750">
              <a:buFont typeface="Arial" panose="020B0604020202020204" pitchFamily="34" charset="0"/>
              <a:buChar char="•"/>
            </a:pPr>
            <a:r>
              <a:rPr lang="en-US" b="0" dirty="0"/>
              <a:t>Therefore, a total of 1,116 members are currently deployed in 13 areas, of which 10 areas form part of the top 10 murder areas in the Western Cape</a:t>
            </a:r>
          </a:p>
          <a:p>
            <a:pPr marL="285750" indent="-285750">
              <a:buFont typeface="Arial" panose="020B0604020202020204" pitchFamily="34" charset="0"/>
              <a:buChar char="•"/>
            </a:pPr>
            <a:r>
              <a:rPr lang="en-US" b="0" dirty="0"/>
              <a:t>194 LEAP members are deployed in the malls and 89 members at the schools in the 13 areas as the motor vehicle supplier indicated that the additional required vehicles to deploy these members will only be delivered by the end of June 2022</a:t>
            </a:r>
          </a:p>
        </p:txBody>
      </p:sp>
      <p:graphicFrame>
        <p:nvGraphicFramePr>
          <p:cNvPr id="7" name="Chart 6">
            <a:extLst>
              <a:ext uri="{FF2B5EF4-FFF2-40B4-BE49-F238E27FC236}">
                <a16:creationId xmlns="" xmlns:a16="http://schemas.microsoft.com/office/drawing/2014/main" id="{5FFFADB5-D76E-428A-8429-51E3DCFCFF8F}"/>
              </a:ext>
            </a:extLst>
          </p:cNvPr>
          <p:cNvGraphicFramePr/>
          <p:nvPr>
            <p:extLst>
              <p:ext uri="{D42A27DB-BD31-4B8C-83A1-F6EECF244321}">
                <p14:modId xmlns:p14="http://schemas.microsoft.com/office/powerpoint/2010/main" xmlns="" val="3344448076"/>
              </p:ext>
            </p:extLst>
          </p:nvPr>
        </p:nvGraphicFramePr>
        <p:xfrm>
          <a:off x="1470212" y="1156448"/>
          <a:ext cx="9269506" cy="326315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 xmlns:a16="http://schemas.microsoft.com/office/drawing/2014/main" id="{20B969DB-6C15-465D-9B78-4F00BB325D4F}"/>
              </a:ext>
            </a:extLst>
          </p:cNvPr>
          <p:cNvSpPr>
            <a:spLocks noGrp="1"/>
          </p:cNvSpPr>
          <p:nvPr>
            <p:ph type="sldNum" sz="quarter" idx="4"/>
          </p:nvPr>
        </p:nvSpPr>
        <p:spPr/>
        <p:txBody>
          <a:bodyPr/>
          <a:lstStyle/>
          <a:p>
            <a:fld id="{8406839F-D7A4-4E5D-B93D-768AD4D1DB36}" type="slidenum">
              <a:rPr lang="en-ZA" smtClean="0">
                <a:solidFill>
                  <a:srgbClr val="003399"/>
                </a:solidFill>
              </a:rPr>
              <a:pPr/>
              <a:t>31</a:t>
            </a:fld>
            <a:endParaRPr lang="en-ZA" dirty="0">
              <a:solidFill>
                <a:srgbClr val="003399"/>
              </a:solidFill>
            </a:endParaRPr>
          </a:p>
        </p:txBody>
      </p:sp>
    </p:spTree>
    <p:extLst>
      <p:ext uri="{BB962C8B-B14F-4D97-AF65-F5344CB8AC3E}">
        <p14:creationId xmlns:p14="http://schemas.microsoft.com/office/powerpoint/2010/main" xmlns="" val="196824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 xmlns:a16="http://schemas.microsoft.com/office/drawing/2014/main" id="{26E92AD4-24FB-4DD0-8B02-DD2A879E8E8F}"/>
              </a:ext>
            </a:extLst>
          </p:cNvPr>
          <p:cNvSpPr txBox="1">
            <a:spLocks/>
          </p:cNvSpPr>
          <p:nvPr/>
        </p:nvSpPr>
        <p:spPr>
          <a:xfrm>
            <a:off x="393701" y="1809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1484"/>
                </a:solidFill>
                <a:effectLst/>
                <a:uLnTx/>
                <a:uFillTx/>
                <a:latin typeface="Century Gothic" pitchFamily="34" charset="0"/>
                <a:ea typeface="+mj-ea"/>
                <a:cs typeface="+mj-cs"/>
              </a:rPr>
              <a:t>LEAP ACTIONS &amp; SUCCESSES SINCE INCEPTION</a:t>
            </a:r>
          </a:p>
        </p:txBody>
      </p:sp>
      <p:sp>
        <p:nvSpPr>
          <p:cNvPr id="9" name="Slide Number Placeholder 2">
            <a:extLst>
              <a:ext uri="{FF2B5EF4-FFF2-40B4-BE49-F238E27FC236}">
                <a16:creationId xmlns="" xmlns:a16="http://schemas.microsoft.com/office/drawing/2014/main" id="{66F07992-21D1-4567-AB21-8BF79539996D}"/>
              </a:ext>
            </a:extLst>
          </p:cNvPr>
          <p:cNvSpPr txBox="1">
            <a:spLocks/>
          </p:cNvSpPr>
          <p:nvPr/>
        </p:nvSpPr>
        <p:spPr>
          <a:xfrm>
            <a:off x="11170773" y="6468150"/>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graphicFrame>
        <p:nvGraphicFramePr>
          <p:cNvPr id="11" name="Diagram 10">
            <a:extLst>
              <a:ext uri="{FF2B5EF4-FFF2-40B4-BE49-F238E27FC236}">
                <a16:creationId xmlns="" xmlns:a16="http://schemas.microsoft.com/office/drawing/2014/main" id="{688807FD-E3B4-446C-956A-19E5B7F8157E}"/>
              </a:ext>
            </a:extLst>
          </p:cNvPr>
          <p:cNvGraphicFramePr/>
          <p:nvPr>
            <p:extLst>
              <p:ext uri="{D42A27DB-BD31-4B8C-83A1-F6EECF244321}">
                <p14:modId xmlns:p14="http://schemas.microsoft.com/office/powerpoint/2010/main" xmlns="" val="2698055519"/>
              </p:ext>
            </p:extLst>
          </p:nvPr>
        </p:nvGraphicFramePr>
        <p:xfrm>
          <a:off x="877348" y="1006268"/>
          <a:ext cx="10437304" cy="5461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ooter Placeholder 3">
            <a:extLst>
              <a:ext uri="{FF2B5EF4-FFF2-40B4-BE49-F238E27FC236}">
                <a16:creationId xmlns="" xmlns:a16="http://schemas.microsoft.com/office/drawing/2014/main" id="{555ED087-EFA8-4465-837B-0D19736A5452}"/>
              </a:ext>
            </a:extLst>
          </p:cNvPr>
          <p:cNvSpPr txBox="1">
            <a:spLocks/>
          </p:cNvSpPr>
          <p:nvPr/>
        </p:nvSpPr>
        <p:spPr>
          <a:xfrm>
            <a:off x="5390774" y="6468150"/>
            <a:ext cx="551809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Tree>
    <p:extLst>
      <p:ext uri="{BB962C8B-B14F-4D97-AF65-F5344CB8AC3E}">
        <p14:creationId xmlns:p14="http://schemas.microsoft.com/office/powerpoint/2010/main" xmlns="" val="110461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 xmlns:a16="http://schemas.microsoft.com/office/drawing/2014/main" id="{6326C4F8-BEAD-48E2-A2C2-03A3FC186CEA}"/>
              </a:ext>
            </a:extLst>
          </p:cNvPr>
          <p:cNvSpPr txBox="1">
            <a:spLocks/>
          </p:cNvSpPr>
          <p:nvPr/>
        </p:nvSpPr>
        <p:spPr>
          <a:xfrm>
            <a:off x="2886791" y="983224"/>
            <a:ext cx="6447904" cy="419442"/>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1" i="0" u="none" strike="noStrike" kern="1200" cap="none" spc="0" normalizeH="0" baseline="0" noProof="0">
                <a:ln>
                  <a:noFill/>
                </a:ln>
                <a:solidFill>
                  <a:srgbClr val="003399"/>
                </a:solidFill>
                <a:effectLst/>
                <a:uLnTx/>
                <a:uFillTx/>
                <a:latin typeface="Century Gothic" pitchFamily="34" charset="0"/>
                <a:ea typeface="+mj-ea"/>
                <a:cs typeface="+mj-cs"/>
              </a:rPr>
              <a:t>Impact of change in deployment strategy &amp; operational focus</a:t>
            </a:r>
            <a:endParaRPr kumimoji="0" lang="en-US" sz="1650" b="1" i="0" u="none" strike="noStrike" kern="1200" cap="none" spc="0" normalizeH="0" baseline="0" noProof="0" dirty="0">
              <a:ln>
                <a:noFill/>
              </a:ln>
              <a:solidFill>
                <a:srgbClr val="003399"/>
              </a:solidFill>
              <a:effectLst/>
              <a:uLnTx/>
              <a:uFillTx/>
              <a:latin typeface="Century Gothic" pitchFamily="34" charset="0"/>
              <a:ea typeface="+mj-ea"/>
              <a:cs typeface="+mj-cs"/>
            </a:endParaRPr>
          </a:p>
        </p:txBody>
      </p:sp>
      <p:sp>
        <p:nvSpPr>
          <p:cNvPr id="28" name="Content Placeholder 2">
            <a:extLst>
              <a:ext uri="{FF2B5EF4-FFF2-40B4-BE49-F238E27FC236}">
                <a16:creationId xmlns="" xmlns:a16="http://schemas.microsoft.com/office/drawing/2014/main" id="{24728618-3722-4C2C-9D7A-009C5E5A468A}"/>
              </a:ext>
            </a:extLst>
          </p:cNvPr>
          <p:cNvSpPr txBox="1">
            <a:spLocks/>
          </p:cNvSpPr>
          <p:nvPr/>
        </p:nvSpPr>
        <p:spPr>
          <a:xfrm>
            <a:off x="3949263" y="2101437"/>
            <a:ext cx="1927847" cy="2889642"/>
          </a:xfrm>
          <a:prstGeom prst="rect">
            <a:avLst/>
          </a:prstGeom>
        </p:spPr>
        <p:txBody>
          <a:bodyPr vert="horz" lIns="51435" tIns="25718" rIns="51435" bIns="25718"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169"/>
              </a:spcBef>
              <a:spcAft>
                <a:spcPts val="0"/>
              </a:spcAft>
              <a:buClrTx/>
              <a:buSzTx/>
              <a:buFont typeface="Arial" pitchFamily="34" charset="0"/>
              <a:buNone/>
              <a:tabLst/>
              <a:defRPr/>
            </a:pPr>
            <a:r>
              <a:rPr kumimoji="0" lang="en-US" sz="1013" b="1" i="0" u="none" strike="noStrike" kern="1200" cap="none" spc="0" normalizeH="0" baseline="0" noProof="0" dirty="0">
                <a:ln>
                  <a:noFill/>
                </a:ln>
                <a:solidFill>
                  <a:prstClr val="black"/>
                </a:solidFill>
                <a:effectLst/>
                <a:uLnTx/>
                <a:uFillTx/>
                <a:latin typeface="Century Gothic" pitchFamily="34" charset="0"/>
                <a:ea typeface="+mn-ea"/>
                <a:cs typeface="+mn-cs"/>
              </a:rPr>
              <a:t>Pre-intervention – 1</a:t>
            </a:r>
            <a:r>
              <a:rPr kumimoji="0" lang="en-US" sz="1013" b="1" i="0" u="none" strike="noStrike" kern="1200" cap="none" spc="0" normalizeH="0" baseline="30000" noProof="0" dirty="0">
                <a:ln>
                  <a:noFill/>
                </a:ln>
                <a:solidFill>
                  <a:prstClr val="black"/>
                </a:solidFill>
                <a:effectLst/>
                <a:uLnTx/>
                <a:uFillTx/>
                <a:latin typeface="Century Gothic" pitchFamily="34" charset="0"/>
                <a:ea typeface="+mn-ea"/>
                <a:cs typeface="+mn-cs"/>
              </a:rPr>
              <a:t>st</a:t>
            </a:r>
            <a:r>
              <a:rPr kumimoji="0" lang="en-US" sz="1013" b="1" i="0" u="none" strike="noStrike" kern="1200" cap="none" spc="0" normalizeH="0" baseline="0" noProof="0" dirty="0">
                <a:ln>
                  <a:noFill/>
                </a:ln>
                <a:solidFill>
                  <a:prstClr val="black"/>
                </a:solidFill>
                <a:effectLst/>
                <a:uLnTx/>
                <a:uFillTx/>
                <a:latin typeface="Century Gothic" pitchFamily="34" charset="0"/>
                <a:ea typeface="+mn-ea"/>
                <a:cs typeface="+mn-cs"/>
              </a:rPr>
              <a:t> year</a:t>
            </a:r>
          </a:p>
          <a:p>
            <a:pPr marL="0" marR="0" lvl="0" indent="0" algn="ctr" defTabSz="514350" rtl="0" eaLnBrk="1" fontAlgn="auto" latinLnBrk="0" hangingPunct="1">
              <a:lnSpc>
                <a:spcPct val="100000"/>
              </a:lnSpc>
              <a:spcBef>
                <a:spcPts val="169"/>
              </a:spcBef>
              <a:spcAft>
                <a:spcPts val="0"/>
              </a:spcAft>
              <a:buClrTx/>
              <a:buSzTx/>
              <a:buFont typeface="Arial" pitchFamily="34" charset="0"/>
              <a:buNone/>
              <a:tabLst/>
              <a:defRPr/>
            </a:pPr>
            <a:r>
              <a:rPr kumimoji="0" lang="en-US" sz="788" b="0" i="0" u="none" strike="noStrike" kern="1200" cap="none" spc="0" normalizeH="0" baseline="0" noProof="0" dirty="0">
                <a:ln>
                  <a:noFill/>
                </a:ln>
                <a:solidFill>
                  <a:prstClr val="black"/>
                </a:solidFill>
                <a:effectLst/>
                <a:uLnTx/>
                <a:uFillTx/>
                <a:latin typeface="Century Gothic" pitchFamily="34" charset="0"/>
                <a:ea typeface="+mn-ea"/>
                <a:cs typeface="+mn-cs"/>
              </a:rPr>
              <a:t>(Jan 2020 - Dec 2020)</a:t>
            </a:r>
          </a:p>
        </p:txBody>
      </p:sp>
      <p:pic>
        <p:nvPicPr>
          <p:cNvPr id="29" name="Picture 28" descr="Shape&#10;&#10;Description automatically generated with medium confidence">
            <a:extLst>
              <a:ext uri="{FF2B5EF4-FFF2-40B4-BE49-F238E27FC236}">
                <a16:creationId xmlns="" xmlns:a16="http://schemas.microsoft.com/office/drawing/2014/main" id="{CA1F1330-D017-4B90-BDF3-3AAA74881007}"/>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3996053" y="2535823"/>
            <a:ext cx="423635" cy="340724"/>
          </a:xfrm>
          <a:prstGeom prst="rect">
            <a:avLst/>
          </a:prstGeom>
        </p:spPr>
      </p:pic>
      <p:sp>
        <p:nvSpPr>
          <p:cNvPr id="30" name="Content Placeholder 2">
            <a:extLst>
              <a:ext uri="{FF2B5EF4-FFF2-40B4-BE49-F238E27FC236}">
                <a16:creationId xmlns="" xmlns:a16="http://schemas.microsoft.com/office/drawing/2014/main" id="{AA22DBAB-95E1-48E8-99D4-B1C214C19700}"/>
              </a:ext>
            </a:extLst>
          </p:cNvPr>
          <p:cNvSpPr txBox="1">
            <a:spLocks/>
          </p:cNvSpPr>
          <p:nvPr/>
        </p:nvSpPr>
        <p:spPr>
          <a:xfrm>
            <a:off x="3949263" y="3681957"/>
            <a:ext cx="1927847" cy="623379"/>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013" b="1" i="0" u="none" strike="noStrike" kern="1200" cap="none" spc="0" normalizeH="0" baseline="0" noProof="0" dirty="0">
                <a:ln>
                  <a:noFill/>
                </a:ln>
                <a:solidFill>
                  <a:prstClr val="black"/>
                </a:solidFill>
                <a:effectLst/>
                <a:uLnTx/>
                <a:uFillTx/>
                <a:latin typeface="Century Gothic"/>
                <a:ea typeface="+mn-ea"/>
                <a:cs typeface="+mn-cs"/>
              </a:rPr>
              <a:t>Average No. of Firearms recovered per month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013" b="0" i="0" u="none" strike="noStrike" kern="1200" cap="none" spc="0" normalizeH="0" baseline="0" noProof="0" dirty="0">
                <a:ln>
                  <a:noFill/>
                </a:ln>
                <a:solidFill>
                  <a:prstClr val="black"/>
                </a:solidFill>
                <a:effectLst/>
                <a:uLnTx/>
                <a:uFillTx/>
                <a:latin typeface="Century Gothic"/>
                <a:ea typeface="+mn-ea"/>
                <a:cs typeface="+mn-cs"/>
              </a:rPr>
              <a:t>2,1</a:t>
            </a:r>
          </a:p>
        </p:txBody>
      </p:sp>
      <p:sp>
        <p:nvSpPr>
          <p:cNvPr id="31" name="Content Placeholder 2">
            <a:extLst>
              <a:ext uri="{FF2B5EF4-FFF2-40B4-BE49-F238E27FC236}">
                <a16:creationId xmlns="" xmlns:a16="http://schemas.microsoft.com/office/drawing/2014/main" id="{F5E9A1AC-68ED-4191-8ED8-27034FA993B3}"/>
              </a:ext>
            </a:extLst>
          </p:cNvPr>
          <p:cNvSpPr txBox="1">
            <a:spLocks/>
          </p:cNvSpPr>
          <p:nvPr/>
        </p:nvSpPr>
        <p:spPr>
          <a:xfrm>
            <a:off x="6407896" y="3686960"/>
            <a:ext cx="1741841" cy="666659"/>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013" b="1" i="0" u="none" strike="noStrike" kern="1200" cap="none" spc="0" normalizeH="0" baseline="0" noProof="0" dirty="0">
                <a:ln>
                  <a:noFill/>
                </a:ln>
                <a:solidFill>
                  <a:prstClr val="black"/>
                </a:solidFill>
                <a:effectLst/>
                <a:uLnTx/>
                <a:uFillTx/>
                <a:latin typeface="Century Gothic"/>
                <a:ea typeface="+mn-ea"/>
                <a:cs typeface="+mn-cs"/>
              </a:rPr>
              <a:t>Average No. of Firearms recovered per month</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013" b="0" i="0" u="none" strike="noStrike" kern="1200" cap="none" spc="0" normalizeH="0" baseline="0" noProof="0" dirty="0">
                <a:ln>
                  <a:noFill/>
                </a:ln>
                <a:solidFill>
                  <a:prstClr val="black"/>
                </a:solidFill>
                <a:effectLst/>
                <a:uLnTx/>
                <a:uFillTx/>
                <a:latin typeface="Century Gothic"/>
                <a:ea typeface="+mn-ea"/>
                <a:cs typeface="+mn-cs"/>
              </a:rPr>
              <a:t>9,3</a:t>
            </a:r>
          </a:p>
        </p:txBody>
      </p:sp>
      <p:pic>
        <p:nvPicPr>
          <p:cNvPr id="32" name="Picture 31" descr="Shape&#10;&#10;Description automatically generated with medium confidence">
            <a:extLst>
              <a:ext uri="{FF2B5EF4-FFF2-40B4-BE49-F238E27FC236}">
                <a16:creationId xmlns="" xmlns:a16="http://schemas.microsoft.com/office/drawing/2014/main" id="{B3923B2A-FA80-4DB5-AFF7-D3E12C022B4A}"/>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4514626" y="2535822"/>
            <a:ext cx="423635" cy="340724"/>
          </a:xfrm>
          <a:prstGeom prst="rect">
            <a:avLst/>
          </a:prstGeom>
        </p:spPr>
      </p:pic>
      <p:pic>
        <p:nvPicPr>
          <p:cNvPr id="33" name="Picture 32" descr="Shape&#10;&#10;Description automatically generated with medium confidence">
            <a:extLst>
              <a:ext uri="{FF2B5EF4-FFF2-40B4-BE49-F238E27FC236}">
                <a16:creationId xmlns="" xmlns:a16="http://schemas.microsoft.com/office/drawing/2014/main" id="{375DD8E5-EA8A-4ABE-B682-9F49A772A411}"/>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6209933" y="2535823"/>
            <a:ext cx="423635" cy="340724"/>
          </a:xfrm>
          <a:prstGeom prst="rect">
            <a:avLst/>
          </a:prstGeom>
        </p:spPr>
      </p:pic>
      <p:pic>
        <p:nvPicPr>
          <p:cNvPr id="34" name="Picture 33" descr="Shape&#10;&#10;Description automatically generated with medium confidence">
            <a:extLst>
              <a:ext uri="{FF2B5EF4-FFF2-40B4-BE49-F238E27FC236}">
                <a16:creationId xmlns="" xmlns:a16="http://schemas.microsoft.com/office/drawing/2014/main" id="{F1CCCE9F-25C2-43A7-BE26-74FC02C25D96}"/>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6728507" y="2535822"/>
            <a:ext cx="423635" cy="340724"/>
          </a:xfrm>
          <a:prstGeom prst="rect">
            <a:avLst/>
          </a:prstGeom>
        </p:spPr>
      </p:pic>
      <p:pic>
        <p:nvPicPr>
          <p:cNvPr id="35" name="Picture 34" descr="Shape&#10;&#10;Description automatically generated with medium confidence">
            <a:extLst>
              <a:ext uri="{FF2B5EF4-FFF2-40B4-BE49-F238E27FC236}">
                <a16:creationId xmlns="" xmlns:a16="http://schemas.microsoft.com/office/drawing/2014/main" id="{281B1474-C13A-42EA-A3BD-6F7830A995AD}"/>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7229465" y="2535822"/>
            <a:ext cx="423635" cy="340724"/>
          </a:xfrm>
          <a:prstGeom prst="rect">
            <a:avLst/>
          </a:prstGeom>
        </p:spPr>
      </p:pic>
      <p:pic>
        <p:nvPicPr>
          <p:cNvPr id="36" name="Picture 35" descr="Shape&#10;&#10;Description automatically generated with medium confidence">
            <a:extLst>
              <a:ext uri="{FF2B5EF4-FFF2-40B4-BE49-F238E27FC236}">
                <a16:creationId xmlns="" xmlns:a16="http://schemas.microsoft.com/office/drawing/2014/main" id="{1BA428E4-C01B-4635-B54A-26336C64B2D0}"/>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6236166" y="2876546"/>
            <a:ext cx="423635" cy="340724"/>
          </a:xfrm>
          <a:prstGeom prst="rect">
            <a:avLst/>
          </a:prstGeom>
        </p:spPr>
      </p:pic>
      <p:pic>
        <p:nvPicPr>
          <p:cNvPr id="37" name="Picture 36" descr="Shape&#10;&#10;Description automatically generated with medium confidence">
            <a:extLst>
              <a:ext uri="{FF2B5EF4-FFF2-40B4-BE49-F238E27FC236}">
                <a16:creationId xmlns="" xmlns:a16="http://schemas.microsoft.com/office/drawing/2014/main" id="{05236576-D349-4ADA-BF2A-111F1B3F93AC}"/>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6754739" y="2876546"/>
            <a:ext cx="423635" cy="340724"/>
          </a:xfrm>
          <a:prstGeom prst="rect">
            <a:avLst/>
          </a:prstGeom>
        </p:spPr>
      </p:pic>
      <p:pic>
        <p:nvPicPr>
          <p:cNvPr id="38" name="Picture 37" descr="Shape&#10;&#10;Description automatically generated with medium confidence">
            <a:extLst>
              <a:ext uri="{FF2B5EF4-FFF2-40B4-BE49-F238E27FC236}">
                <a16:creationId xmlns="" xmlns:a16="http://schemas.microsoft.com/office/drawing/2014/main" id="{6F6954DB-DBEA-453C-9770-8148459CE083}"/>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7255697" y="2876545"/>
            <a:ext cx="423635" cy="340724"/>
          </a:xfrm>
          <a:prstGeom prst="rect">
            <a:avLst/>
          </a:prstGeom>
        </p:spPr>
      </p:pic>
      <p:pic>
        <p:nvPicPr>
          <p:cNvPr id="39" name="Picture 38" descr="Shape&#10;&#10;Description automatically generated with medium confidence">
            <a:extLst>
              <a:ext uri="{FF2B5EF4-FFF2-40B4-BE49-F238E27FC236}">
                <a16:creationId xmlns="" xmlns:a16="http://schemas.microsoft.com/office/drawing/2014/main" id="{D924F736-09BE-479F-8728-9D1EB0F23B70}"/>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6242419" y="3263917"/>
            <a:ext cx="423635" cy="340724"/>
          </a:xfrm>
          <a:prstGeom prst="rect">
            <a:avLst/>
          </a:prstGeom>
        </p:spPr>
      </p:pic>
      <p:pic>
        <p:nvPicPr>
          <p:cNvPr id="40" name="Picture 39" descr="Shape&#10;&#10;Description automatically generated with medium confidence">
            <a:extLst>
              <a:ext uri="{FF2B5EF4-FFF2-40B4-BE49-F238E27FC236}">
                <a16:creationId xmlns="" xmlns:a16="http://schemas.microsoft.com/office/drawing/2014/main" id="{9B1E8FB5-F749-4353-A671-90E21B484312}"/>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7669370" y="2535822"/>
            <a:ext cx="423635" cy="340724"/>
          </a:xfrm>
          <a:prstGeom prst="rect">
            <a:avLst/>
          </a:prstGeom>
        </p:spPr>
      </p:pic>
      <p:pic>
        <p:nvPicPr>
          <p:cNvPr id="41" name="Picture 40" descr="Shape&#10;&#10;Description automatically generated with medium confidence">
            <a:extLst>
              <a:ext uri="{FF2B5EF4-FFF2-40B4-BE49-F238E27FC236}">
                <a16:creationId xmlns="" xmlns:a16="http://schemas.microsoft.com/office/drawing/2014/main" id="{CC6867E3-7252-462A-97CF-55EBED216806}"/>
              </a:ext>
            </a:extLst>
          </p:cNvPr>
          <p:cNvPicPr>
            <a:picLocks noChangeAspect="1"/>
          </p:cNvPicPr>
          <p:nvPr/>
        </p:nvPicPr>
        <p:blipFill>
          <a:blip r:embed="rId4" cstate="print">
            <a:alphaModFix amt="50000"/>
            <a:extLst>
              <a:ext uri="{28A0092B-C50C-407E-A947-70E740481C1C}">
                <a14:useLocalDpi xmlns:a14="http://schemas.microsoft.com/office/drawing/2010/main" xmlns="" val="0"/>
              </a:ext>
            </a:extLst>
          </a:blip>
          <a:stretch>
            <a:fillRect/>
          </a:stretch>
        </p:blipFill>
        <p:spPr>
          <a:xfrm>
            <a:off x="7695602" y="2876545"/>
            <a:ext cx="423635" cy="340724"/>
          </a:xfrm>
          <a:prstGeom prst="rect">
            <a:avLst/>
          </a:prstGeom>
        </p:spPr>
      </p:pic>
      <p:sp>
        <p:nvSpPr>
          <p:cNvPr id="42" name="Arrow: Right 41">
            <a:extLst>
              <a:ext uri="{FF2B5EF4-FFF2-40B4-BE49-F238E27FC236}">
                <a16:creationId xmlns="" xmlns:a16="http://schemas.microsoft.com/office/drawing/2014/main" id="{B315C1B9-F286-4956-9B8B-7BB704606DA4}"/>
              </a:ext>
            </a:extLst>
          </p:cNvPr>
          <p:cNvSpPr/>
          <p:nvPr/>
        </p:nvSpPr>
        <p:spPr>
          <a:xfrm>
            <a:off x="5394604" y="4421306"/>
            <a:ext cx="1265876" cy="42132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prstClr val="white"/>
              </a:solidFill>
              <a:effectLst/>
              <a:uLnTx/>
              <a:uFillTx/>
              <a:latin typeface="Century Gothic"/>
              <a:ea typeface="+mn-ea"/>
              <a:cs typeface="+mn-cs"/>
            </a:endParaRPr>
          </a:p>
        </p:txBody>
      </p:sp>
      <p:sp>
        <p:nvSpPr>
          <p:cNvPr id="43" name="Content Placeholder 2">
            <a:extLst>
              <a:ext uri="{FF2B5EF4-FFF2-40B4-BE49-F238E27FC236}">
                <a16:creationId xmlns="" xmlns:a16="http://schemas.microsoft.com/office/drawing/2014/main" id="{A729F15D-F139-4F02-9D8D-0610FD5F1097}"/>
              </a:ext>
            </a:extLst>
          </p:cNvPr>
          <p:cNvSpPr txBox="1">
            <a:spLocks/>
          </p:cNvSpPr>
          <p:nvPr/>
        </p:nvSpPr>
        <p:spPr>
          <a:xfrm>
            <a:off x="5026081" y="4061887"/>
            <a:ext cx="1927847" cy="464434"/>
          </a:xfrm>
          <a:prstGeom prst="rect">
            <a:avLst/>
          </a:prstGeom>
        </p:spPr>
        <p:txBody>
          <a:bodyPr vert="horz" lIns="51435" tIns="25718" rIns="51435" bIns="25718"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1125" b="1" i="0" u="none" strike="noStrike" kern="1200" cap="none" spc="0" normalizeH="0" baseline="0" noProof="0" dirty="0">
                <a:ln>
                  <a:noFill/>
                </a:ln>
                <a:solidFill>
                  <a:prstClr val="black"/>
                </a:solidFill>
                <a:effectLst/>
                <a:highlight>
                  <a:srgbClr val="00FF00"/>
                </a:highlight>
                <a:uLnTx/>
                <a:uFillTx/>
                <a:latin typeface="Century Gothic"/>
                <a:ea typeface="+mn-ea"/>
                <a:cs typeface="+mn-cs"/>
              </a:rPr>
              <a:t>+348%</a:t>
            </a:r>
          </a:p>
          <a:p>
            <a:pPr marL="0" marR="0" lvl="0" indent="0" algn="ctr"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kumimoji="0" lang="en-US" sz="788" b="1" i="0" u="none" strike="noStrike" kern="1200" cap="none" spc="0" normalizeH="0" baseline="0" noProof="0" dirty="0">
                <a:ln>
                  <a:noFill/>
                </a:ln>
                <a:solidFill>
                  <a:prstClr val="black"/>
                </a:solidFill>
                <a:effectLst/>
                <a:uLnTx/>
                <a:uFillTx/>
                <a:latin typeface="Century Gothic"/>
                <a:ea typeface="+mn-ea"/>
                <a:cs typeface="+mn-cs"/>
              </a:rPr>
              <a:t>Firearm Recovery Rate</a:t>
            </a:r>
            <a:endParaRPr kumimoji="0" lang="en-US" sz="788" b="0" i="0" u="none" strike="noStrike" kern="1200" cap="none" spc="0" normalizeH="0" baseline="0" noProof="0" dirty="0">
              <a:ln>
                <a:noFill/>
              </a:ln>
              <a:solidFill>
                <a:prstClr val="black"/>
              </a:solidFill>
              <a:effectLst/>
              <a:uLnTx/>
              <a:uFillTx/>
              <a:latin typeface="Century Gothic"/>
              <a:ea typeface="+mn-ea"/>
              <a:cs typeface="+mn-cs"/>
            </a:endParaRPr>
          </a:p>
        </p:txBody>
      </p:sp>
      <p:cxnSp>
        <p:nvCxnSpPr>
          <p:cNvPr id="44" name="Straight Connector 43">
            <a:extLst>
              <a:ext uri="{FF2B5EF4-FFF2-40B4-BE49-F238E27FC236}">
                <a16:creationId xmlns="" xmlns:a16="http://schemas.microsoft.com/office/drawing/2014/main" id="{5C31505E-6350-4BBB-8BB7-BC1B64CE994B}"/>
              </a:ext>
            </a:extLst>
          </p:cNvPr>
          <p:cNvCxnSpPr>
            <a:cxnSpLocks/>
          </p:cNvCxnSpPr>
          <p:nvPr/>
        </p:nvCxnSpPr>
        <p:spPr>
          <a:xfrm>
            <a:off x="5990004" y="2335604"/>
            <a:ext cx="0" cy="1363427"/>
          </a:xfrm>
          <a:prstGeom prst="line">
            <a:avLst/>
          </a:prstGeom>
          <a:noFill/>
          <a:ln w="6350" cap="flat" cmpd="sng" algn="ctr">
            <a:solidFill>
              <a:srgbClr val="998F86"/>
            </a:solidFill>
            <a:prstDash val="solid"/>
          </a:ln>
          <a:effectLst/>
        </p:spPr>
      </p:cxnSp>
      <p:sp>
        <p:nvSpPr>
          <p:cNvPr id="45" name="Content Placeholder 2">
            <a:extLst>
              <a:ext uri="{FF2B5EF4-FFF2-40B4-BE49-F238E27FC236}">
                <a16:creationId xmlns="" xmlns:a16="http://schemas.microsoft.com/office/drawing/2014/main" id="{2B90D22E-4698-4C51-B4D7-FF8AEC6F21FB}"/>
              </a:ext>
            </a:extLst>
          </p:cNvPr>
          <p:cNvSpPr txBox="1">
            <a:spLocks/>
          </p:cNvSpPr>
          <p:nvPr/>
        </p:nvSpPr>
        <p:spPr>
          <a:xfrm>
            <a:off x="6314894" y="2101437"/>
            <a:ext cx="1927847" cy="2889642"/>
          </a:xfrm>
          <a:prstGeom prst="rect">
            <a:avLst/>
          </a:prstGeom>
        </p:spPr>
        <p:txBody>
          <a:bodyPr vert="horz" lIns="51435" tIns="25718" rIns="51435" bIns="25718" rtlCol="0">
            <a:normAutofit/>
          </a:bodyPr>
          <a:lst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514350" rtl="0" eaLnBrk="1" fontAlgn="auto" latinLnBrk="0" hangingPunct="1">
              <a:lnSpc>
                <a:spcPct val="100000"/>
              </a:lnSpc>
              <a:spcBef>
                <a:spcPts val="169"/>
              </a:spcBef>
              <a:spcAft>
                <a:spcPts val="0"/>
              </a:spcAft>
              <a:buClrTx/>
              <a:buSzTx/>
              <a:buFont typeface="Arial" pitchFamily="34" charset="0"/>
              <a:buNone/>
              <a:tabLst/>
              <a:defRPr/>
            </a:pPr>
            <a:r>
              <a:rPr kumimoji="0" lang="en-US" sz="1013" b="1" i="0" u="none" strike="noStrike" kern="1200" cap="none" spc="0" normalizeH="0" baseline="0" noProof="0" dirty="0">
                <a:ln>
                  <a:noFill/>
                </a:ln>
                <a:solidFill>
                  <a:prstClr val="black"/>
                </a:solidFill>
                <a:effectLst/>
                <a:uLnTx/>
                <a:uFillTx/>
                <a:latin typeface="Century Gothic" pitchFamily="34" charset="0"/>
                <a:ea typeface="+mn-ea"/>
                <a:cs typeface="+mn-cs"/>
              </a:rPr>
              <a:t>Post-intervention – 2</a:t>
            </a:r>
            <a:r>
              <a:rPr kumimoji="0" lang="en-US" sz="1013" b="1" i="0" u="none" strike="noStrike" kern="1200" cap="none" spc="0" normalizeH="0" baseline="30000" noProof="0" dirty="0">
                <a:ln>
                  <a:noFill/>
                </a:ln>
                <a:solidFill>
                  <a:prstClr val="black"/>
                </a:solidFill>
                <a:effectLst/>
                <a:uLnTx/>
                <a:uFillTx/>
                <a:latin typeface="Century Gothic" pitchFamily="34" charset="0"/>
                <a:ea typeface="+mn-ea"/>
                <a:cs typeface="+mn-cs"/>
              </a:rPr>
              <a:t>nd</a:t>
            </a:r>
            <a:r>
              <a:rPr kumimoji="0" lang="en-US" sz="1013" b="1" i="0" u="none" strike="noStrike" kern="1200" cap="none" spc="0" normalizeH="0" baseline="0" noProof="0" dirty="0">
                <a:ln>
                  <a:noFill/>
                </a:ln>
                <a:solidFill>
                  <a:prstClr val="black"/>
                </a:solidFill>
                <a:effectLst/>
                <a:uLnTx/>
                <a:uFillTx/>
                <a:latin typeface="Century Gothic" pitchFamily="34" charset="0"/>
                <a:ea typeface="+mn-ea"/>
                <a:cs typeface="+mn-cs"/>
              </a:rPr>
              <a:t> year</a:t>
            </a:r>
          </a:p>
          <a:p>
            <a:pPr marL="0" marR="0" lvl="0" indent="0" algn="ctr" defTabSz="514350" rtl="0" eaLnBrk="1" fontAlgn="auto" latinLnBrk="0" hangingPunct="1">
              <a:lnSpc>
                <a:spcPct val="100000"/>
              </a:lnSpc>
              <a:spcBef>
                <a:spcPts val="169"/>
              </a:spcBef>
              <a:spcAft>
                <a:spcPts val="0"/>
              </a:spcAft>
              <a:buClrTx/>
              <a:buSzTx/>
              <a:buFont typeface="Arial" pitchFamily="34" charset="0"/>
              <a:buNone/>
              <a:tabLst/>
              <a:defRPr/>
            </a:pPr>
            <a:r>
              <a:rPr kumimoji="0" lang="en-US" sz="788" b="0" i="0" u="none" strike="noStrike" kern="1200" cap="none" spc="0" normalizeH="0" baseline="0" noProof="0" dirty="0">
                <a:ln>
                  <a:noFill/>
                </a:ln>
                <a:solidFill>
                  <a:prstClr val="black"/>
                </a:solidFill>
                <a:effectLst/>
                <a:uLnTx/>
                <a:uFillTx/>
                <a:latin typeface="Century Gothic" pitchFamily="34" charset="0"/>
                <a:ea typeface="+mn-ea"/>
                <a:cs typeface="+mn-cs"/>
              </a:rPr>
              <a:t>(Jan 2021 - Dec 2021)</a:t>
            </a:r>
          </a:p>
        </p:txBody>
      </p:sp>
      <p:sp>
        <p:nvSpPr>
          <p:cNvPr id="46" name="Rectangle: Rounded Corners 45">
            <a:extLst>
              <a:ext uri="{FF2B5EF4-FFF2-40B4-BE49-F238E27FC236}">
                <a16:creationId xmlns="" xmlns:a16="http://schemas.microsoft.com/office/drawing/2014/main" id="{34D02EF5-665B-4B48-AD3D-F3E35B460ACC}"/>
              </a:ext>
            </a:extLst>
          </p:cNvPr>
          <p:cNvSpPr/>
          <p:nvPr/>
        </p:nvSpPr>
        <p:spPr>
          <a:xfrm>
            <a:off x="4149430" y="4865934"/>
            <a:ext cx="1620180" cy="504327"/>
          </a:xfrm>
          <a:prstGeom prst="roundRect">
            <a:avLst/>
          </a:prstGeom>
          <a:solidFill>
            <a:srgbClr val="956E8E">
              <a:lumMod val="20000"/>
              <a:lumOff val="80000"/>
            </a:srgb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entury Gothic"/>
                <a:ea typeface="+mn-ea"/>
                <a:cs typeface="+mn-cs"/>
              </a:rPr>
              <a:t>Total = 25</a:t>
            </a:r>
          </a:p>
        </p:txBody>
      </p:sp>
      <p:sp>
        <p:nvSpPr>
          <p:cNvPr id="47" name="Rectangle: Rounded Corners 46">
            <a:extLst>
              <a:ext uri="{FF2B5EF4-FFF2-40B4-BE49-F238E27FC236}">
                <a16:creationId xmlns="" xmlns:a16="http://schemas.microsoft.com/office/drawing/2014/main" id="{393B9CBD-B6EC-4B1E-8491-63B91A87094E}"/>
              </a:ext>
            </a:extLst>
          </p:cNvPr>
          <p:cNvSpPr/>
          <p:nvPr/>
        </p:nvSpPr>
        <p:spPr>
          <a:xfrm>
            <a:off x="6421749" y="4865934"/>
            <a:ext cx="1620180" cy="504327"/>
          </a:xfrm>
          <a:prstGeom prst="roundRect">
            <a:avLst/>
          </a:prstGeom>
          <a:solidFill>
            <a:srgbClr val="956E8E">
              <a:lumMod val="20000"/>
              <a:lumOff val="80000"/>
            </a:srgbClr>
          </a:solidFill>
          <a:ln w="28575"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00" b="1" i="0" u="none" strike="noStrike" kern="0" cap="none" spc="0" normalizeH="0" baseline="0" noProof="0" dirty="0">
                <a:ln>
                  <a:noFill/>
                </a:ln>
                <a:solidFill>
                  <a:prstClr val="black"/>
                </a:solidFill>
                <a:effectLst/>
                <a:uLnTx/>
                <a:uFillTx/>
                <a:latin typeface="Century Gothic"/>
                <a:ea typeface="+mn-ea"/>
                <a:cs typeface="+mn-cs"/>
              </a:rPr>
              <a:t>Total = 112</a:t>
            </a:r>
          </a:p>
        </p:txBody>
      </p:sp>
      <p:sp>
        <p:nvSpPr>
          <p:cNvPr id="48" name="Title 1">
            <a:extLst>
              <a:ext uri="{FF2B5EF4-FFF2-40B4-BE49-F238E27FC236}">
                <a16:creationId xmlns="" xmlns:a16="http://schemas.microsoft.com/office/drawing/2014/main" id="{F81E2331-B743-4741-8383-6A1059983D4C}"/>
              </a:ext>
            </a:extLst>
          </p:cNvPr>
          <p:cNvSpPr txBox="1">
            <a:spLocks/>
          </p:cNvSpPr>
          <p:nvPr/>
        </p:nvSpPr>
        <p:spPr>
          <a:xfrm>
            <a:off x="345607" y="353431"/>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1484"/>
                </a:solidFill>
                <a:effectLst/>
                <a:uLnTx/>
                <a:uFillTx/>
                <a:latin typeface="Century Gothic" pitchFamily="34" charset="0"/>
                <a:ea typeface="+mj-ea"/>
                <a:cs typeface="+mj-cs"/>
              </a:rPr>
              <a:t>FIREARMS CONFISCATED BY LEAP </a:t>
            </a:r>
            <a:endParaRPr kumimoji="0" lang="en-ZA" sz="2400" b="1" i="0" u="none" strike="noStrike" kern="1200" cap="none" spc="0" normalizeH="0" baseline="0" noProof="0" dirty="0">
              <a:ln>
                <a:noFill/>
              </a:ln>
              <a:solidFill>
                <a:srgbClr val="001484"/>
              </a:solidFill>
              <a:effectLst/>
              <a:uLnTx/>
              <a:uFillTx/>
              <a:latin typeface="Century Gothic" pitchFamily="34" charset="0"/>
              <a:ea typeface="+mj-ea"/>
              <a:cs typeface="+mj-cs"/>
            </a:endParaRPr>
          </a:p>
        </p:txBody>
      </p:sp>
      <p:sp>
        <p:nvSpPr>
          <p:cNvPr id="49" name="Oval 48">
            <a:extLst>
              <a:ext uri="{FF2B5EF4-FFF2-40B4-BE49-F238E27FC236}">
                <a16:creationId xmlns="" xmlns:a16="http://schemas.microsoft.com/office/drawing/2014/main" id="{B1258F5B-C363-4FBD-BC6F-3EF6DD5C1B2A}"/>
              </a:ext>
            </a:extLst>
          </p:cNvPr>
          <p:cNvSpPr/>
          <p:nvPr/>
        </p:nvSpPr>
        <p:spPr>
          <a:xfrm>
            <a:off x="4570456" y="5506288"/>
            <a:ext cx="2942927" cy="1015776"/>
          </a:xfrm>
          <a:prstGeom prst="ellipse">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latin typeface="Century Gothic"/>
                <a:ea typeface="+mn-ea"/>
                <a:cs typeface="+mn-cs"/>
              </a:rPr>
              <a:t>Total firearms recovered since inception = 203</a:t>
            </a:r>
          </a:p>
        </p:txBody>
      </p:sp>
      <p:sp>
        <p:nvSpPr>
          <p:cNvPr id="50" name="Footer Placeholder 3">
            <a:extLst>
              <a:ext uri="{FF2B5EF4-FFF2-40B4-BE49-F238E27FC236}">
                <a16:creationId xmlns="" xmlns:a16="http://schemas.microsoft.com/office/drawing/2014/main" id="{E49438BC-A9E5-419A-A5E5-56B6D998D1F7}"/>
              </a:ext>
            </a:extLst>
          </p:cNvPr>
          <p:cNvSpPr txBox="1">
            <a:spLocks/>
          </p:cNvSpPr>
          <p:nvPr/>
        </p:nvSpPr>
        <p:spPr>
          <a:xfrm>
            <a:off x="5390774" y="6468150"/>
            <a:ext cx="5518097" cy="230832"/>
          </a:xfrm>
          <a:prstGeom prst="rect">
            <a:avLst/>
          </a:prstGeom>
        </p:spPr>
        <p:txBody>
          <a:bodyPr vert="horz" lIns="0" tIns="72000" rIns="72000" bIns="0" rtlCol="0" anchor="b"/>
          <a:lstStyle>
            <a:defPPr>
              <a:defRPr lang="en-US"/>
            </a:defPPr>
            <a:lvl1pPr marL="0" algn="l" defTabSz="914400" rtl="0" eaLnBrk="1" latinLnBrk="0" hangingPunct="1">
              <a:defRPr sz="800" kern="1200">
                <a:solidFill>
                  <a:schemeClr val="accent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dirty="0">
              <a:ln>
                <a:noFill/>
              </a:ln>
              <a:solidFill>
                <a:srgbClr val="998F86"/>
              </a:solidFill>
              <a:effectLst/>
              <a:uLnTx/>
              <a:uFillTx/>
              <a:latin typeface="Century Gothic"/>
              <a:ea typeface="+mn-ea"/>
              <a:cs typeface="+mn-cs"/>
            </a:endParaRPr>
          </a:p>
        </p:txBody>
      </p:sp>
      <p:sp>
        <p:nvSpPr>
          <p:cNvPr id="51" name="Slide Number Placeholder 5">
            <a:extLst>
              <a:ext uri="{FF2B5EF4-FFF2-40B4-BE49-F238E27FC236}">
                <a16:creationId xmlns="" xmlns:a16="http://schemas.microsoft.com/office/drawing/2014/main" id="{15BFDA54-E92B-46DD-A717-EE7F8FCDE6A6}"/>
              </a:ext>
            </a:extLst>
          </p:cNvPr>
          <p:cNvSpPr txBox="1">
            <a:spLocks/>
          </p:cNvSpPr>
          <p:nvPr/>
        </p:nvSpPr>
        <p:spPr>
          <a:xfrm>
            <a:off x="11170773" y="6468150"/>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Tree>
    <p:extLst>
      <p:ext uri="{BB962C8B-B14F-4D97-AF65-F5344CB8AC3E}">
        <p14:creationId xmlns:p14="http://schemas.microsoft.com/office/powerpoint/2010/main" xmlns="" val="333070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89520" y="6090294"/>
            <a:ext cx="4173953" cy="369332"/>
          </a:xfrm>
          <a:prstGeom prst="rect">
            <a:avLst/>
          </a:prstGeom>
          <a:noFill/>
        </p:spPr>
        <p:txBody>
          <a:bodyPr wrap="square" rtlCol="0">
            <a:spAutoFit/>
          </a:bodyPr>
          <a:lstStyle/>
          <a:p>
            <a:pPr algn="r"/>
            <a:r>
              <a:rPr lang="en-ZA" dirty="0">
                <a:solidFill>
                  <a:schemeClr val="bg1"/>
                </a:solidFill>
              </a:rPr>
              <a:t>Department of Community Safety</a:t>
            </a:r>
          </a:p>
        </p:txBody>
      </p:sp>
    </p:spTree>
    <p:extLst>
      <p:ext uri="{BB962C8B-B14F-4D97-AF65-F5344CB8AC3E}">
        <p14:creationId xmlns:p14="http://schemas.microsoft.com/office/powerpoint/2010/main" xmlns="" val="2767394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C7FA33FF-088D-4F16-95A2-2C64D353DEA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5143" y="857250"/>
            <a:ext cx="9141714"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0" name="Rectangle 9">
            <a:extLst>
              <a:ext uri="{FF2B5EF4-FFF2-40B4-BE49-F238E27FC236}">
                <a16:creationId xmlns="" xmlns:a16="http://schemas.microsoft.com/office/drawing/2014/main" id="{A376EFB1-01CF-419F-ABF1-2AF02BBFCBD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000" y="857250"/>
            <a:ext cx="3531870" cy="51435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12" name="Freeform: Shape 11">
            <a:extLst>
              <a:ext uri="{FF2B5EF4-FFF2-40B4-BE49-F238E27FC236}">
                <a16:creationId xmlns="" xmlns:a16="http://schemas.microsoft.com/office/drawing/2014/main" id="{FF9DEA15-78BD-4750-AA18-B9F28A6D5AB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24001" y="857250"/>
            <a:ext cx="2463248" cy="51435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 xmlns:a16="http://schemas.microsoft.com/office/drawing/2014/main" id="{CDF7DC0F-E1AB-43F0-B00B-45A90EB959DE}"/>
              </a:ext>
            </a:extLst>
          </p:cNvPr>
          <p:cNvSpPr>
            <a:spLocks noGrp="1"/>
          </p:cNvSpPr>
          <p:nvPr>
            <p:ph type="title"/>
          </p:nvPr>
        </p:nvSpPr>
        <p:spPr>
          <a:xfrm>
            <a:off x="2127504" y="1337448"/>
            <a:ext cx="2463248" cy="3940883"/>
          </a:xfrm>
        </p:spPr>
        <p:txBody>
          <a:bodyPr>
            <a:normAutofit/>
          </a:bodyPr>
          <a:lstStyle/>
          <a:p>
            <a:pPr algn="ctr"/>
            <a:r>
              <a:rPr lang="en-US" sz="3600" b="1" dirty="0"/>
              <a:t>The Cardiff Model as it applies to the Western Cape</a:t>
            </a:r>
          </a:p>
        </p:txBody>
      </p:sp>
      <p:pic>
        <p:nvPicPr>
          <p:cNvPr id="1028" name="Picture 4" descr="Cape Town city skyline silhouette Royalty Free Vector Image">
            <a:extLst>
              <a:ext uri="{FF2B5EF4-FFF2-40B4-BE49-F238E27FC236}">
                <a16:creationId xmlns="" xmlns:a16="http://schemas.microsoft.com/office/drawing/2014/main" id="{D90965A4-7AA6-4614-BB5D-140CB2CA493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0290" b="11020"/>
          <a:stretch/>
        </p:blipFill>
        <p:spPr bwMode="auto">
          <a:xfrm>
            <a:off x="5823197" y="857251"/>
            <a:ext cx="4076335" cy="2502207"/>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 xmlns:a16="http://schemas.microsoft.com/office/drawing/2014/main" id="{8092213A-4E09-4A4A-A062-902BE61B5E6A}"/>
              </a:ext>
            </a:extLst>
          </p:cNvPr>
          <p:cNvSpPr txBox="1"/>
          <p:nvPr/>
        </p:nvSpPr>
        <p:spPr>
          <a:xfrm>
            <a:off x="6458273" y="2327876"/>
            <a:ext cx="2806182" cy="715581"/>
          </a:xfrm>
          <a:prstGeom prst="rect">
            <a:avLst/>
          </a:prstGeom>
          <a:noFill/>
        </p:spPr>
        <p:txBody>
          <a:bodyPr wrap="square" rtlCol="0">
            <a:spAutoFit/>
          </a:bodyPr>
          <a:lstStyle/>
          <a:p>
            <a:pPr algn="ctr" defTabSz="685800"/>
            <a:r>
              <a:rPr lang="en-US" sz="1350" b="1" dirty="0">
                <a:solidFill>
                  <a:prstClr val="black"/>
                </a:solidFill>
                <a:latin typeface="Century Gothic" panose="020B0502020202020204" pitchFamily="34" charset="0"/>
              </a:rPr>
              <a:t>The Cardiff model requires the strategic use of cross-departmental information </a:t>
            </a:r>
          </a:p>
        </p:txBody>
      </p:sp>
      <p:cxnSp>
        <p:nvCxnSpPr>
          <p:cNvPr id="14" name="Straight Connector 13">
            <a:extLst>
              <a:ext uri="{FF2B5EF4-FFF2-40B4-BE49-F238E27FC236}">
                <a16:creationId xmlns="" xmlns:a16="http://schemas.microsoft.com/office/drawing/2014/main" id="{C4137889-3A1A-4DE6-B3DE-2F8D5DE53709}"/>
              </a:ext>
            </a:extLst>
          </p:cNvPr>
          <p:cNvCxnSpPr/>
          <p:nvPr/>
        </p:nvCxnSpPr>
        <p:spPr>
          <a:xfrm flipH="1">
            <a:off x="5823196" y="2386144"/>
            <a:ext cx="318944" cy="1176557"/>
          </a:xfrm>
          <a:prstGeom prst="line">
            <a:avLst/>
          </a:prstGeom>
          <a:ln w="285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64121A80-95AD-41C8-80F8-1A8B196EBDA7}"/>
              </a:ext>
            </a:extLst>
          </p:cNvPr>
          <p:cNvCxnSpPr>
            <a:cxnSpLocks/>
          </p:cNvCxnSpPr>
          <p:nvPr/>
        </p:nvCxnSpPr>
        <p:spPr>
          <a:xfrm>
            <a:off x="9580588" y="2386144"/>
            <a:ext cx="318944" cy="1176557"/>
          </a:xfrm>
          <a:prstGeom prst="line">
            <a:avLst/>
          </a:prstGeom>
          <a:ln w="28575">
            <a:solidFill>
              <a:schemeClr val="tx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5974717-F480-4560-94C5-C18F412DDCCB}"/>
              </a:ext>
            </a:extLst>
          </p:cNvPr>
          <p:cNvCxnSpPr>
            <a:cxnSpLocks/>
          </p:cNvCxnSpPr>
          <p:nvPr/>
        </p:nvCxnSpPr>
        <p:spPr>
          <a:xfrm flipH="1">
            <a:off x="5803078" y="3562700"/>
            <a:ext cx="1131823" cy="0"/>
          </a:xfrm>
          <a:prstGeom prst="line">
            <a:avLst/>
          </a:prstGeom>
          <a:ln w="28575">
            <a:solidFill>
              <a:schemeClr val="tx1">
                <a:lumMod val="50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E37A9DC0-3F6B-4A0A-835F-97669856DBCA}"/>
              </a:ext>
            </a:extLst>
          </p:cNvPr>
          <p:cNvCxnSpPr>
            <a:cxnSpLocks/>
          </p:cNvCxnSpPr>
          <p:nvPr/>
        </p:nvCxnSpPr>
        <p:spPr>
          <a:xfrm flipH="1">
            <a:off x="8753214" y="3562700"/>
            <a:ext cx="1166439" cy="0"/>
          </a:xfrm>
          <a:prstGeom prst="line">
            <a:avLst/>
          </a:prstGeom>
          <a:ln w="28575">
            <a:solidFill>
              <a:schemeClr val="tx1">
                <a:lumMod val="50000"/>
              </a:schemeClr>
            </a:solidFill>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62AFB870-AAC5-474E-A24E-BD8AB82CA31B}"/>
              </a:ext>
            </a:extLst>
          </p:cNvPr>
          <p:cNvSpPr txBox="1"/>
          <p:nvPr/>
        </p:nvSpPr>
        <p:spPr>
          <a:xfrm>
            <a:off x="5822108" y="2554978"/>
            <a:ext cx="506993" cy="275905"/>
          </a:xfrm>
          <a:prstGeom prst="roundRect">
            <a:avLst>
              <a:gd name="adj" fmla="val 50000"/>
            </a:avLst>
          </a:prstGeom>
          <a:solidFill>
            <a:schemeClr val="tx1">
              <a:lumMod val="95000"/>
            </a:schemeClr>
          </a:solidFill>
          <a:ln>
            <a:noFill/>
          </a:ln>
        </p:spPr>
        <p:txBody>
          <a:bodyPr wrap="square" rtlCol="0">
            <a:spAutoFit/>
          </a:bodyPr>
          <a:lstStyle/>
          <a:p>
            <a:pPr algn="ctr" defTabSz="685800"/>
            <a:r>
              <a:rPr lang="en-US" sz="675" b="1" dirty="0">
                <a:solidFill>
                  <a:prstClr val="black">
                    <a:lumMod val="50000"/>
                    <a:lumOff val="50000"/>
                  </a:prstClr>
                </a:solidFill>
                <a:latin typeface="Century Gothic" panose="020B0502020202020204" pitchFamily="34" charset="0"/>
              </a:rPr>
              <a:t>How?</a:t>
            </a:r>
          </a:p>
        </p:txBody>
      </p:sp>
      <p:sp>
        <p:nvSpPr>
          <p:cNvPr id="22" name="TextBox 21">
            <a:extLst>
              <a:ext uri="{FF2B5EF4-FFF2-40B4-BE49-F238E27FC236}">
                <a16:creationId xmlns="" xmlns:a16="http://schemas.microsoft.com/office/drawing/2014/main" id="{B6DF95C4-907A-435C-8926-D2A5FCD70A38}"/>
              </a:ext>
            </a:extLst>
          </p:cNvPr>
          <p:cNvSpPr txBox="1"/>
          <p:nvPr/>
        </p:nvSpPr>
        <p:spPr>
          <a:xfrm>
            <a:off x="5579084" y="2857765"/>
            <a:ext cx="657080" cy="275905"/>
          </a:xfrm>
          <a:prstGeom prst="roundRect">
            <a:avLst>
              <a:gd name="adj" fmla="val 50000"/>
            </a:avLst>
          </a:prstGeom>
          <a:solidFill>
            <a:schemeClr val="tx1">
              <a:lumMod val="95000"/>
            </a:schemeClr>
          </a:solidFill>
          <a:ln>
            <a:noFill/>
          </a:ln>
        </p:spPr>
        <p:txBody>
          <a:bodyPr wrap="square" rtlCol="0">
            <a:spAutoFit/>
          </a:bodyPr>
          <a:lstStyle/>
          <a:p>
            <a:pPr algn="ctr" defTabSz="685800"/>
            <a:r>
              <a:rPr lang="en-US" sz="675" b="1" dirty="0">
                <a:solidFill>
                  <a:prstClr val="black">
                    <a:lumMod val="50000"/>
                    <a:lumOff val="50000"/>
                  </a:prstClr>
                </a:solidFill>
                <a:latin typeface="Century Gothic" panose="020B0502020202020204" pitchFamily="34" charset="0"/>
              </a:rPr>
              <a:t>When?</a:t>
            </a:r>
          </a:p>
        </p:txBody>
      </p:sp>
      <p:sp>
        <p:nvSpPr>
          <p:cNvPr id="23" name="TextBox 22">
            <a:extLst>
              <a:ext uri="{FF2B5EF4-FFF2-40B4-BE49-F238E27FC236}">
                <a16:creationId xmlns="" xmlns:a16="http://schemas.microsoft.com/office/drawing/2014/main" id="{AE3855D2-9655-4223-93C3-E4CAE7C972D8}"/>
              </a:ext>
            </a:extLst>
          </p:cNvPr>
          <p:cNvSpPr txBox="1"/>
          <p:nvPr/>
        </p:nvSpPr>
        <p:spPr>
          <a:xfrm>
            <a:off x="5461916" y="3185719"/>
            <a:ext cx="678127" cy="275905"/>
          </a:xfrm>
          <a:prstGeom prst="roundRect">
            <a:avLst>
              <a:gd name="adj" fmla="val 50000"/>
            </a:avLst>
          </a:prstGeom>
          <a:solidFill>
            <a:schemeClr val="tx1">
              <a:lumMod val="95000"/>
            </a:schemeClr>
          </a:solidFill>
          <a:ln>
            <a:noFill/>
          </a:ln>
        </p:spPr>
        <p:txBody>
          <a:bodyPr wrap="square" rtlCol="0">
            <a:spAutoFit/>
          </a:bodyPr>
          <a:lstStyle/>
          <a:p>
            <a:pPr algn="ctr" defTabSz="685800"/>
            <a:r>
              <a:rPr lang="en-US" sz="675" b="1" dirty="0">
                <a:solidFill>
                  <a:prstClr val="black">
                    <a:lumMod val="50000"/>
                    <a:lumOff val="50000"/>
                  </a:prstClr>
                </a:solidFill>
                <a:latin typeface="Century Gothic" panose="020B0502020202020204" pitchFamily="34" charset="0"/>
              </a:rPr>
              <a:t>Where?</a:t>
            </a:r>
          </a:p>
        </p:txBody>
      </p:sp>
      <p:sp>
        <p:nvSpPr>
          <p:cNvPr id="24" name="TextBox 23">
            <a:extLst>
              <a:ext uri="{FF2B5EF4-FFF2-40B4-BE49-F238E27FC236}">
                <a16:creationId xmlns="" xmlns:a16="http://schemas.microsoft.com/office/drawing/2014/main" id="{949E3059-CA64-4F7A-AD65-80CD987741DA}"/>
              </a:ext>
            </a:extLst>
          </p:cNvPr>
          <p:cNvSpPr txBox="1"/>
          <p:nvPr/>
        </p:nvSpPr>
        <p:spPr>
          <a:xfrm>
            <a:off x="9412659" y="2554978"/>
            <a:ext cx="506993" cy="275905"/>
          </a:xfrm>
          <a:prstGeom prst="roundRect">
            <a:avLst>
              <a:gd name="adj" fmla="val 50000"/>
            </a:avLst>
          </a:prstGeom>
          <a:solidFill>
            <a:schemeClr val="tx1">
              <a:lumMod val="95000"/>
            </a:schemeClr>
          </a:solidFill>
          <a:ln>
            <a:noFill/>
          </a:ln>
        </p:spPr>
        <p:txBody>
          <a:bodyPr wrap="square" rtlCol="0">
            <a:spAutoFit/>
          </a:bodyPr>
          <a:lstStyle/>
          <a:p>
            <a:pPr algn="ctr" defTabSz="685800"/>
            <a:r>
              <a:rPr lang="en-US" sz="675" b="1" dirty="0">
                <a:solidFill>
                  <a:prstClr val="black">
                    <a:lumMod val="50000"/>
                    <a:lumOff val="50000"/>
                  </a:prstClr>
                </a:solidFill>
                <a:latin typeface="Century Gothic" panose="020B0502020202020204" pitchFamily="34" charset="0"/>
              </a:rPr>
              <a:t>How?</a:t>
            </a:r>
          </a:p>
        </p:txBody>
      </p:sp>
      <p:sp>
        <p:nvSpPr>
          <p:cNvPr id="25" name="TextBox 24">
            <a:extLst>
              <a:ext uri="{FF2B5EF4-FFF2-40B4-BE49-F238E27FC236}">
                <a16:creationId xmlns="" xmlns:a16="http://schemas.microsoft.com/office/drawing/2014/main" id="{0106B663-005B-4CAB-A37A-C6D1F4FB7D9E}"/>
              </a:ext>
            </a:extLst>
          </p:cNvPr>
          <p:cNvSpPr txBox="1"/>
          <p:nvPr/>
        </p:nvSpPr>
        <p:spPr>
          <a:xfrm>
            <a:off x="9506062" y="2857765"/>
            <a:ext cx="657080" cy="275905"/>
          </a:xfrm>
          <a:prstGeom prst="roundRect">
            <a:avLst>
              <a:gd name="adj" fmla="val 50000"/>
            </a:avLst>
          </a:prstGeom>
          <a:solidFill>
            <a:schemeClr val="tx1">
              <a:lumMod val="95000"/>
            </a:schemeClr>
          </a:solidFill>
          <a:ln>
            <a:noFill/>
          </a:ln>
        </p:spPr>
        <p:txBody>
          <a:bodyPr wrap="square" rtlCol="0">
            <a:spAutoFit/>
          </a:bodyPr>
          <a:lstStyle/>
          <a:p>
            <a:pPr algn="ctr" defTabSz="685800"/>
            <a:r>
              <a:rPr lang="en-US" sz="675" b="1" dirty="0">
                <a:solidFill>
                  <a:prstClr val="black">
                    <a:lumMod val="50000"/>
                    <a:lumOff val="50000"/>
                  </a:prstClr>
                </a:solidFill>
                <a:latin typeface="Century Gothic" panose="020B0502020202020204" pitchFamily="34" charset="0"/>
              </a:rPr>
              <a:t>When?</a:t>
            </a:r>
          </a:p>
        </p:txBody>
      </p:sp>
      <p:sp>
        <p:nvSpPr>
          <p:cNvPr id="26" name="TextBox 25">
            <a:extLst>
              <a:ext uri="{FF2B5EF4-FFF2-40B4-BE49-F238E27FC236}">
                <a16:creationId xmlns="" xmlns:a16="http://schemas.microsoft.com/office/drawing/2014/main" id="{4D8880A6-AFA3-4591-87FB-1F969BDD62B2}"/>
              </a:ext>
            </a:extLst>
          </p:cNvPr>
          <p:cNvSpPr txBox="1"/>
          <p:nvPr/>
        </p:nvSpPr>
        <p:spPr>
          <a:xfrm>
            <a:off x="9649669" y="3160552"/>
            <a:ext cx="678127" cy="275905"/>
          </a:xfrm>
          <a:prstGeom prst="roundRect">
            <a:avLst>
              <a:gd name="adj" fmla="val 50000"/>
            </a:avLst>
          </a:prstGeom>
          <a:solidFill>
            <a:schemeClr val="tx1">
              <a:lumMod val="95000"/>
            </a:schemeClr>
          </a:solidFill>
          <a:ln>
            <a:noFill/>
          </a:ln>
        </p:spPr>
        <p:txBody>
          <a:bodyPr wrap="square" rtlCol="0">
            <a:spAutoFit/>
          </a:bodyPr>
          <a:lstStyle/>
          <a:p>
            <a:pPr algn="ctr" defTabSz="685800"/>
            <a:r>
              <a:rPr lang="en-US" sz="675" b="1" dirty="0">
                <a:solidFill>
                  <a:prstClr val="black">
                    <a:lumMod val="50000"/>
                    <a:lumOff val="50000"/>
                  </a:prstClr>
                </a:solidFill>
                <a:latin typeface="Century Gothic" panose="020B0502020202020204" pitchFamily="34" charset="0"/>
              </a:rPr>
              <a:t>Where?</a:t>
            </a:r>
          </a:p>
        </p:txBody>
      </p:sp>
      <p:sp>
        <p:nvSpPr>
          <p:cNvPr id="27" name="TextBox 26">
            <a:extLst>
              <a:ext uri="{FF2B5EF4-FFF2-40B4-BE49-F238E27FC236}">
                <a16:creationId xmlns="" xmlns:a16="http://schemas.microsoft.com/office/drawing/2014/main" id="{541C5643-17C8-4ADA-8A59-59C1B8DAF257}"/>
              </a:ext>
            </a:extLst>
          </p:cNvPr>
          <p:cNvSpPr txBox="1"/>
          <p:nvPr/>
        </p:nvSpPr>
        <p:spPr>
          <a:xfrm>
            <a:off x="5385652" y="3647564"/>
            <a:ext cx="1420696" cy="415498"/>
          </a:xfrm>
          <a:prstGeom prst="rect">
            <a:avLst/>
          </a:prstGeom>
          <a:solidFill>
            <a:srgbClr val="990000"/>
          </a:solidFill>
        </p:spPr>
        <p:txBody>
          <a:bodyPr wrap="square" rtlCol="0">
            <a:spAutoFit/>
          </a:bodyPr>
          <a:lstStyle/>
          <a:p>
            <a:pPr algn="r" defTabSz="685800"/>
            <a:r>
              <a:rPr lang="en-US" sz="1050" b="1" dirty="0">
                <a:solidFill>
                  <a:prstClr val="white">
                    <a:lumMod val="95000"/>
                  </a:prstClr>
                </a:solidFill>
                <a:latin typeface="Century Gothic" panose="020B0502020202020204" pitchFamily="34" charset="0"/>
              </a:rPr>
              <a:t>HOSPITAL-BASED SCREENINGS</a:t>
            </a:r>
          </a:p>
        </p:txBody>
      </p:sp>
      <p:sp>
        <p:nvSpPr>
          <p:cNvPr id="28" name="TextBox 27">
            <a:extLst>
              <a:ext uri="{FF2B5EF4-FFF2-40B4-BE49-F238E27FC236}">
                <a16:creationId xmlns="" xmlns:a16="http://schemas.microsoft.com/office/drawing/2014/main" id="{A19E3731-D079-4385-88C9-DC475E4D74BA}"/>
              </a:ext>
            </a:extLst>
          </p:cNvPr>
          <p:cNvSpPr txBox="1"/>
          <p:nvPr/>
        </p:nvSpPr>
        <p:spPr>
          <a:xfrm>
            <a:off x="8866465" y="3647564"/>
            <a:ext cx="1502060" cy="415498"/>
          </a:xfrm>
          <a:prstGeom prst="rect">
            <a:avLst/>
          </a:prstGeom>
          <a:solidFill>
            <a:srgbClr val="000066"/>
          </a:solidFill>
        </p:spPr>
        <p:txBody>
          <a:bodyPr wrap="square" rtlCol="0">
            <a:spAutoFit/>
          </a:bodyPr>
          <a:lstStyle/>
          <a:p>
            <a:pPr defTabSz="685800"/>
            <a:r>
              <a:rPr lang="en-US" sz="1050" b="1" dirty="0">
                <a:solidFill>
                  <a:prstClr val="white">
                    <a:lumMod val="95000"/>
                  </a:prstClr>
                </a:solidFill>
                <a:latin typeface="Century Gothic" panose="020B0502020202020204" pitchFamily="34" charset="0"/>
              </a:rPr>
              <a:t>LAW ENFORCEMENT REPORTS</a:t>
            </a:r>
          </a:p>
        </p:txBody>
      </p:sp>
      <p:sp>
        <p:nvSpPr>
          <p:cNvPr id="29" name="TextBox 28">
            <a:extLst>
              <a:ext uri="{FF2B5EF4-FFF2-40B4-BE49-F238E27FC236}">
                <a16:creationId xmlns="" xmlns:a16="http://schemas.microsoft.com/office/drawing/2014/main" id="{0F729FA7-F09F-4A4B-8AA7-511BB96A5FD7}"/>
              </a:ext>
            </a:extLst>
          </p:cNvPr>
          <p:cNvSpPr txBox="1"/>
          <p:nvPr/>
        </p:nvSpPr>
        <p:spPr>
          <a:xfrm>
            <a:off x="5106858" y="4085714"/>
            <a:ext cx="1751621" cy="507831"/>
          </a:xfrm>
          <a:prstGeom prst="rect">
            <a:avLst/>
          </a:prstGeom>
          <a:noFill/>
        </p:spPr>
        <p:txBody>
          <a:bodyPr wrap="square" rtlCol="0">
            <a:spAutoFit/>
          </a:bodyPr>
          <a:lstStyle/>
          <a:p>
            <a:pPr algn="r" defTabSz="685800"/>
            <a:r>
              <a:rPr lang="en-US" sz="900" b="1" dirty="0">
                <a:solidFill>
                  <a:prstClr val="black">
                    <a:lumMod val="50000"/>
                    <a:lumOff val="50000"/>
                  </a:prstClr>
                </a:solidFill>
                <a:latin typeface="Century Gothic" panose="020B0502020202020204" pitchFamily="34" charset="0"/>
              </a:rPr>
              <a:t>How did the injury happen?</a:t>
            </a:r>
          </a:p>
          <a:p>
            <a:pPr algn="r" defTabSz="685800"/>
            <a:r>
              <a:rPr lang="en-US" sz="900" b="1" dirty="0">
                <a:solidFill>
                  <a:prstClr val="black">
                    <a:lumMod val="50000"/>
                    <a:lumOff val="50000"/>
                  </a:prstClr>
                </a:solidFill>
                <a:latin typeface="Century Gothic" panose="020B0502020202020204" pitchFamily="34" charset="0"/>
              </a:rPr>
              <a:t>When did it happen?</a:t>
            </a:r>
          </a:p>
          <a:p>
            <a:pPr algn="r" defTabSz="685800"/>
            <a:r>
              <a:rPr lang="en-US" sz="900" b="1" dirty="0">
                <a:solidFill>
                  <a:prstClr val="black">
                    <a:lumMod val="50000"/>
                    <a:lumOff val="50000"/>
                  </a:prstClr>
                </a:solidFill>
                <a:latin typeface="Century Gothic" panose="020B0502020202020204" pitchFamily="34" charset="0"/>
              </a:rPr>
              <a:t>Where did it happen?</a:t>
            </a:r>
          </a:p>
        </p:txBody>
      </p:sp>
      <p:sp>
        <p:nvSpPr>
          <p:cNvPr id="30" name="TextBox 29">
            <a:extLst>
              <a:ext uri="{FF2B5EF4-FFF2-40B4-BE49-F238E27FC236}">
                <a16:creationId xmlns="" xmlns:a16="http://schemas.microsoft.com/office/drawing/2014/main" id="{80C994C9-B8FC-4797-8FDB-7DD3AA6F1BF9}"/>
              </a:ext>
            </a:extLst>
          </p:cNvPr>
          <p:cNvSpPr txBox="1"/>
          <p:nvPr/>
        </p:nvSpPr>
        <p:spPr>
          <a:xfrm>
            <a:off x="8866465" y="4085714"/>
            <a:ext cx="1751621" cy="507831"/>
          </a:xfrm>
          <a:prstGeom prst="rect">
            <a:avLst/>
          </a:prstGeom>
          <a:noFill/>
        </p:spPr>
        <p:txBody>
          <a:bodyPr wrap="square" rtlCol="0">
            <a:spAutoFit/>
          </a:bodyPr>
          <a:lstStyle/>
          <a:p>
            <a:pPr defTabSz="685800"/>
            <a:r>
              <a:rPr lang="en-US" sz="900" b="1" dirty="0">
                <a:solidFill>
                  <a:prstClr val="black">
                    <a:lumMod val="50000"/>
                    <a:lumOff val="50000"/>
                  </a:prstClr>
                </a:solidFill>
                <a:latin typeface="Century Gothic" panose="020B0502020202020204" pitchFamily="34" charset="0"/>
              </a:rPr>
              <a:t>How did the injury happen?</a:t>
            </a:r>
          </a:p>
          <a:p>
            <a:pPr defTabSz="685800"/>
            <a:r>
              <a:rPr lang="en-US" sz="900" b="1" dirty="0">
                <a:solidFill>
                  <a:prstClr val="black">
                    <a:lumMod val="50000"/>
                    <a:lumOff val="50000"/>
                  </a:prstClr>
                </a:solidFill>
                <a:latin typeface="Century Gothic" panose="020B0502020202020204" pitchFamily="34" charset="0"/>
              </a:rPr>
              <a:t>When did it happen?</a:t>
            </a:r>
          </a:p>
          <a:p>
            <a:pPr defTabSz="685800"/>
            <a:r>
              <a:rPr lang="en-US" sz="900" b="1" dirty="0">
                <a:solidFill>
                  <a:prstClr val="black">
                    <a:lumMod val="50000"/>
                    <a:lumOff val="50000"/>
                  </a:prstClr>
                </a:solidFill>
                <a:latin typeface="Century Gothic" panose="020B0502020202020204" pitchFamily="34" charset="0"/>
              </a:rPr>
              <a:t>Where did it happen?</a:t>
            </a:r>
          </a:p>
        </p:txBody>
      </p:sp>
      <p:pic>
        <p:nvPicPr>
          <p:cNvPr id="19" name="Picture 18" descr="A picture containing background pattern&#10;&#10;Description automatically generated">
            <a:extLst>
              <a:ext uri="{FF2B5EF4-FFF2-40B4-BE49-F238E27FC236}">
                <a16:creationId xmlns="" xmlns:a16="http://schemas.microsoft.com/office/drawing/2014/main" id="{7A464A3C-8C0E-4B43-9B79-C56557792E41}"/>
              </a:ext>
            </a:extLst>
          </p:cNvPr>
          <p:cNvPicPr>
            <a:picLocks noChangeAspect="1"/>
          </p:cNvPicPr>
          <p:nvPr/>
        </p:nvPicPr>
        <p:blipFill rotWithShape="1">
          <a:blip r:embed="rId3" cstate="print">
            <a:extLst>
              <a:ext uri="{28A0092B-C50C-407E-A947-70E740481C1C}">
                <a14:useLocalDpi xmlns:a14="http://schemas.microsoft.com/office/drawing/2010/main" xmlns="" val="0"/>
              </a:ext>
            </a:extLst>
          </a:blip>
          <a:srcRect b="14045"/>
          <a:stretch/>
        </p:blipFill>
        <p:spPr>
          <a:xfrm>
            <a:off x="6681289" y="3020374"/>
            <a:ext cx="2305124" cy="1981361"/>
          </a:xfrm>
          <a:prstGeom prst="rect">
            <a:avLst/>
          </a:prstGeom>
        </p:spPr>
      </p:pic>
      <p:pic>
        <p:nvPicPr>
          <p:cNvPr id="34" name="Picture 33" descr="A picture containing object, kit, clock&#10;&#10;Description automatically generated">
            <a:extLst>
              <a:ext uri="{FF2B5EF4-FFF2-40B4-BE49-F238E27FC236}">
                <a16:creationId xmlns="" xmlns:a16="http://schemas.microsoft.com/office/drawing/2014/main" id="{120D3EA5-C101-46A3-9EEF-38FF51F0EE31}"/>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25090" y="3303601"/>
            <a:ext cx="401087" cy="401087"/>
          </a:xfrm>
          <a:prstGeom prst="rect">
            <a:avLst/>
          </a:prstGeom>
        </p:spPr>
      </p:pic>
      <p:pic>
        <p:nvPicPr>
          <p:cNvPr id="36" name="Picture 35" descr="A picture containing icon&#10;&#10;Description automatically generated">
            <a:extLst>
              <a:ext uri="{FF2B5EF4-FFF2-40B4-BE49-F238E27FC236}">
                <a16:creationId xmlns="" xmlns:a16="http://schemas.microsoft.com/office/drawing/2014/main" id="{F4FC9578-DB27-4294-AA3B-DCB901EE86DE}"/>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412658" y="3364603"/>
            <a:ext cx="319146" cy="319146"/>
          </a:xfrm>
          <a:prstGeom prst="rect">
            <a:avLst/>
          </a:prstGeom>
        </p:spPr>
      </p:pic>
      <p:sp>
        <p:nvSpPr>
          <p:cNvPr id="41" name="TextBox 40">
            <a:extLst>
              <a:ext uri="{FF2B5EF4-FFF2-40B4-BE49-F238E27FC236}">
                <a16:creationId xmlns="" xmlns:a16="http://schemas.microsoft.com/office/drawing/2014/main" id="{481B449F-F1C0-415A-87AF-B9E7BD77F7EE}"/>
              </a:ext>
            </a:extLst>
          </p:cNvPr>
          <p:cNvSpPr txBox="1"/>
          <p:nvPr/>
        </p:nvSpPr>
        <p:spPr>
          <a:xfrm>
            <a:off x="7190012" y="3429163"/>
            <a:ext cx="1320408" cy="1183594"/>
          </a:xfrm>
          <a:prstGeom prst="rect">
            <a:avLst/>
          </a:prstGeom>
          <a:noFill/>
        </p:spPr>
        <p:txBody>
          <a:bodyPr wrap="square" rtlCol="0">
            <a:spAutoFit/>
          </a:bodyPr>
          <a:lstStyle/>
          <a:p>
            <a:pPr algn="ctr" defTabSz="685800"/>
            <a:r>
              <a:rPr lang="en-US" sz="788" b="1" dirty="0">
                <a:solidFill>
                  <a:prstClr val="black">
                    <a:lumMod val="75000"/>
                    <a:lumOff val="25000"/>
                  </a:prstClr>
                </a:solidFill>
                <a:latin typeface="Century Gothic" panose="020B0502020202020204" pitchFamily="34" charset="0"/>
              </a:rPr>
              <a:t>Anonymous </a:t>
            </a:r>
          </a:p>
          <a:p>
            <a:pPr algn="ctr" defTabSz="685800"/>
            <a:r>
              <a:rPr lang="en-US" sz="788" b="1" dirty="0">
                <a:solidFill>
                  <a:prstClr val="black">
                    <a:lumMod val="75000"/>
                    <a:lumOff val="25000"/>
                  </a:prstClr>
                </a:solidFill>
                <a:latin typeface="Century Gothic" panose="020B0502020202020204" pitchFamily="34" charset="0"/>
              </a:rPr>
              <a:t>information about violence is combined from all sources </a:t>
            </a:r>
          </a:p>
          <a:p>
            <a:pPr algn="ctr" defTabSz="685800"/>
            <a:r>
              <a:rPr lang="en-US" sz="788" b="1" dirty="0">
                <a:solidFill>
                  <a:prstClr val="black">
                    <a:lumMod val="75000"/>
                    <a:lumOff val="25000"/>
                  </a:prstClr>
                </a:solidFill>
                <a:latin typeface="Century Gothic" panose="020B0502020202020204" pitchFamily="34" charset="0"/>
              </a:rPr>
              <a:t>to create a complete map and picture of where in the province violence</a:t>
            </a:r>
          </a:p>
          <a:p>
            <a:pPr algn="ctr" defTabSz="685800"/>
            <a:r>
              <a:rPr lang="en-US" sz="788" b="1" dirty="0">
                <a:solidFill>
                  <a:prstClr val="black">
                    <a:lumMod val="75000"/>
                    <a:lumOff val="25000"/>
                  </a:prstClr>
                </a:solidFill>
                <a:latin typeface="Century Gothic" panose="020B0502020202020204" pitchFamily="34" charset="0"/>
              </a:rPr>
              <a:t> is occurring</a:t>
            </a:r>
          </a:p>
        </p:txBody>
      </p:sp>
      <p:cxnSp>
        <p:nvCxnSpPr>
          <p:cNvPr id="42" name="Straight Connector 41">
            <a:extLst>
              <a:ext uri="{FF2B5EF4-FFF2-40B4-BE49-F238E27FC236}">
                <a16:creationId xmlns="" xmlns:a16="http://schemas.microsoft.com/office/drawing/2014/main" id="{853DF165-8FA6-4D90-A58D-BA8B3F683423}"/>
              </a:ext>
            </a:extLst>
          </p:cNvPr>
          <p:cNvCxnSpPr>
            <a:cxnSpLocks/>
          </p:cNvCxnSpPr>
          <p:nvPr/>
        </p:nvCxnSpPr>
        <p:spPr>
          <a:xfrm flipV="1">
            <a:off x="7833850" y="4954893"/>
            <a:ext cx="0" cy="200828"/>
          </a:xfrm>
          <a:prstGeom prst="line">
            <a:avLst/>
          </a:prstGeom>
          <a:ln w="28575">
            <a:solidFill>
              <a:schemeClr val="tx1">
                <a:lumMod val="50000"/>
              </a:schemeClr>
            </a:solidFill>
            <a:prstDash val="sys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 xmlns:a16="http://schemas.microsoft.com/office/drawing/2014/main" id="{B30559B3-BE26-483B-9710-9A86E6D5BC3A}"/>
              </a:ext>
            </a:extLst>
          </p:cNvPr>
          <p:cNvSpPr txBox="1"/>
          <p:nvPr/>
        </p:nvSpPr>
        <p:spPr>
          <a:xfrm>
            <a:off x="6182276" y="5125196"/>
            <a:ext cx="3398313" cy="646331"/>
          </a:xfrm>
          <a:prstGeom prst="rect">
            <a:avLst/>
          </a:prstGeom>
          <a:noFill/>
        </p:spPr>
        <p:txBody>
          <a:bodyPr wrap="square" rtlCol="0">
            <a:spAutoFit/>
          </a:bodyPr>
          <a:lstStyle/>
          <a:p>
            <a:pPr algn="ctr" defTabSz="685800"/>
            <a:r>
              <a:rPr lang="en-US" sz="900" b="1" dirty="0">
                <a:solidFill>
                  <a:srgbClr val="ED7D31">
                    <a:lumMod val="50000"/>
                  </a:srgbClr>
                </a:solidFill>
                <a:latin typeface="Century Gothic" panose="020B0502020202020204" pitchFamily="34" charset="0"/>
              </a:rPr>
              <a:t>Sharing information through partnerships with communities can help create provincial and local solutions for preventing injuries from violence in public spaces.</a:t>
            </a:r>
            <a:r>
              <a:rPr lang="en-US" sz="900" b="1" dirty="0">
                <a:solidFill>
                  <a:prstClr val="black">
                    <a:lumMod val="75000"/>
                    <a:lumOff val="25000"/>
                  </a:prstClr>
                </a:solidFill>
                <a:latin typeface="Century Gothic" panose="020B0502020202020204" pitchFamily="34" charset="0"/>
              </a:rPr>
              <a:t> </a:t>
            </a:r>
          </a:p>
        </p:txBody>
      </p:sp>
      <p:sp>
        <p:nvSpPr>
          <p:cNvPr id="5" name="Slide Number Placeholder 4">
            <a:extLst>
              <a:ext uri="{FF2B5EF4-FFF2-40B4-BE49-F238E27FC236}">
                <a16:creationId xmlns="" xmlns:a16="http://schemas.microsoft.com/office/drawing/2014/main" id="{2BCF4BFD-DF60-4ECF-B3B4-7D48B0EA7568}"/>
              </a:ext>
            </a:extLst>
          </p:cNvPr>
          <p:cNvSpPr>
            <a:spLocks noGrp="1"/>
          </p:cNvSpPr>
          <p:nvPr>
            <p:ph type="sldNum" sz="quarter" idx="12"/>
          </p:nvPr>
        </p:nvSpPr>
        <p:spPr/>
        <p:txBody>
          <a:bodyPr/>
          <a:lstStyle/>
          <a:p>
            <a:fld id="{A869570F-9428-4858-AD6D-71B5A7B35EED}" type="slidenum">
              <a:rPr lang="en-US" smtClean="0"/>
              <a:pPr/>
              <a:t>4</a:t>
            </a:fld>
            <a:endParaRPr lang="en-US"/>
          </a:p>
        </p:txBody>
      </p:sp>
    </p:spTree>
    <p:extLst>
      <p:ext uri="{BB962C8B-B14F-4D97-AF65-F5344CB8AC3E}">
        <p14:creationId xmlns:p14="http://schemas.microsoft.com/office/powerpoint/2010/main" xmlns="" val="217611688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
            <a:extLst>
              <a:ext uri="{FF2B5EF4-FFF2-40B4-BE49-F238E27FC236}">
                <a16:creationId xmlns="" xmlns:a16="http://schemas.microsoft.com/office/drawing/2014/main" id="{774CFE3D-B8C0-4BB0-B942-254E03B6E0E0}"/>
              </a:ext>
            </a:extLst>
          </p:cNvPr>
          <p:cNvSpPr>
            <a:spLocks noChangeArrowheads="1"/>
          </p:cNvSpPr>
          <p:nvPr/>
        </p:nvSpPr>
        <p:spPr bwMode="auto">
          <a:xfrm>
            <a:off x="2548938" y="2764453"/>
            <a:ext cx="1095841" cy="1095841"/>
          </a:xfrm>
          <a:custGeom>
            <a:avLst/>
            <a:gdLst>
              <a:gd name="T0" fmla="*/ 1173 w 2346"/>
              <a:gd name="T1" fmla="*/ 0 h 2346"/>
              <a:gd name="T2" fmla="*/ 1173 w 2346"/>
              <a:gd name="T3" fmla="*/ 0 h 2346"/>
              <a:gd name="T4" fmla="*/ 2345 w 2346"/>
              <a:gd name="T5" fmla="*/ 1173 h 2346"/>
              <a:gd name="T6" fmla="*/ 2345 w 2346"/>
              <a:gd name="T7" fmla="*/ 1173 h 2346"/>
              <a:gd name="T8" fmla="*/ 1173 w 2346"/>
              <a:gd name="T9" fmla="*/ 2345 h 2346"/>
              <a:gd name="T10" fmla="*/ 1173 w 2346"/>
              <a:gd name="T11" fmla="*/ 2345 h 2346"/>
              <a:gd name="T12" fmla="*/ 0 w 2346"/>
              <a:gd name="T13" fmla="*/ 1173 h 2346"/>
              <a:gd name="T14" fmla="*/ 0 w 2346"/>
              <a:gd name="T15" fmla="*/ 1173 h 2346"/>
              <a:gd name="T16" fmla="*/ 1173 w 2346"/>
              <a:gd name="T17" fmla="*/ 0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6" h="2346">
                <a:moveTo>
                  <a:pt x="1173" y="0"/>
                </a:moveTo>
                <a:lnTo>
                  <a:pt x="1173" y="0"/>
                </a:lnTo>
                <a:cubicBezTo>
                  <a:pt x="1820" y="0"/>
                  <a:pt x="2345" y="525"/>
                  <a:pt x="2345" y="1173"/>
                </a:cubicBezTo>
                <a:lnTo>
                  <a:pt x="2345" y="1173"/>
                </a:lnTo>
                <a:cubicBezTo>
                  <a:pt x="2345" y="1820"/>
                  <a:pt x="1820" y="2345"/>
                  <a:pt x="1173" y="2345"/>
                </a:cubicBezTo>
                <a:lnTo>
                  <a:pt x="1173" y="2345"/>
                </a:lnTo>
                <a:cubicBezTo>
                  <a:pt x="525" y="2345"/>
                  <a:pt x="0" y="1820"/>
                  <a:pt x="0" y="1173"/>
                </a:cubicBezTo>
                <a:lnTo>
                  <a:pt x="0" y="1173"/>
                </a:lnTo>
                <a:cubicBezTo>
                  <a:pt x="0" y="525"/>
                  <a:pt x="525" y="0"/>
                  <a:pt x="1173" y="0"/>
                </a:cubicBezTo>
              </a:path>
            </a:pathLst>
          </a:custGeom>
          <a:solidFill>
            <a:srgbClr val="70AD47">
              <a:lumMod val="40000"/>
              <a:lumOff val="60000"/>
            </a:srgbClr>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a:ln>
                <a:noFill/>
              </a:ln>
              <a:solidFill>
                <a:srgbClr val="AAAAAA"/>
              </a:solidFill>
              <a:effectLst/>
              <a:uLnTx/>
              <a:uFillTx/>
              <a:latin typeface="Calibri" panose="020F0502020204030204"/>
            </a:endParaRPr>
          </a:p>
        </p:txBody>
      </p:sp>
      <p:sp>
        <p:nvSpPr>
          <p:cNvPr id="32" name="Freeform 26">
            <a:extLst>
              <a:ext uri="{FF2B5EF4-FFF2-40B4-BE49-F238E27FC236}">
                <a16:creationId xmlns="" xmlns:a16="http://schemas.microsoft.com/office/drawing/2014/main" id="{0E49B430-76CA-40AB-9C11-C4F72AACC2B0}"/>
              </a:ext>
            </a:extLst>
          </p:cNvPr>
          <p:cNvSpPr>
            <a:spLocks noChangeArrowheads="1"/>
          </p:cNvSpPr>
          <p:nvPr/>
        </p:nvSpPr>
        <p:spPr bwMode="auto">
          <a:xfrm>
            <a:off x="4262735" y="4056221"/>
            <a:ext cx="809521" cy="809522"/>
          </a:xfrm>
          <a:custGeom>
            <a:avLst/>
            <a:gdLst>
              <a:gd name="T0" fmla="*/ 866 w 1734"/>
              <a:gd name="T1" fmla="*/ 0 h 1733"/>
              <a:gd name="T2" fmla="*/ 866 w 1734"/>
              <a:gd name="T3" fmla="*/ 0 h 1733"/>
              <a:gd name="T4" fmla="*/ 1733 w 1734"/>
              <a:gd name="T5" fmla="*/ 866 h 1733"/>
              <a:gd name="T6" fmla="*/ 1733 w 1734"/>
              <a:gd name="T7" fmla="*/ 866 h 1733"/>
              <a:gd name="T8" fmla="*/ 866 w 1734"/>
              <a:gd name="T9" fmla="*/ 1732 h 1733"/>
              <a:gd name="T10" fmla="*/ 866 w 1734"/>
              <a:gd name="T11" fmla="*/ 1732 h 1733"/>
              <a:gd name="T12" fmla="*/ 0 w 1734"/>
              <a:gd name="T13" fmla="*/ 866 h 1733"/>
              <a:gd name="T14" fmla="*/ 0 w 1734"/>
              <a:gd name="T15" fmla="*/ 866 h 1733"/>
              <a:gd name="T16" fmla="*/ 866 w 1734"/>
              <a:gd name="T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4" h="1733">
                <a:moveTo>
                  <a:pt x="866" y="0"/>
                </a:moveTo>
                <a:lnTo>
                  <a:pt x="866" y="0"/>
                </a:lnTo>
                <a:cubicBezTo>
                  <a:pt x="1345" y="0"/>
                  <a:pt x="1733" y="387"/>
                  <a:pt x="1733" y="866"/>
                </a:cubicBezTo>
                <a:lnTo>
                  <a:pt x="1733" y="866"/>
                </a:lnTo>
                <a:cubicBezTo>
                  <a:pt x="1733" y="1344"/>
                  <a:pt x="1345" y="1732"/>
                  <a:pt x="866" y="1732"/>
                </a:cubicBezTo>
                <a:lnTo>
                  <a:pt x="866" y="1732"/>
                </a:lnTo>
                <a:cubicBezTo>
                  <a:pt x="388" y="1732"/>
                  <a:pt x="0" y="1344"/>
                  <a:pt x="0" y="866"/>
                </a:cubicBezTo>
                <a:lnTo>
                  <a:pt x="0" y="866"/>
                </a:lnTo>
                <a:cubicBezTo>
                  <a:pt x="0" y="387"/>
                  <a:pt x="388" y="0"/>
                  <a:pt x="866" y="0"/>
                </a:cubicBezTo>
              </a:path>
            </a:pathLst>
          </a:custGeom>
          <a:solidFill>
            <a:srgbClr val="ED7D31"/>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a:ln>
                <a:noFill/>
              </a:ln>
              <a:solidFill>
                <a:srgbClr val="AAAAAA"/>
              </a:solidFill>
              <a:effectLst/>
              <a:uLnTx/>
              <a:uFillTx/>
              <a:latin typeface="Calibri" panose="020F0502020204030204"/>
            </a:endParaRPr>
          </a:p>
        </p:txBody>
      </p:sp>
      <p:sp>
        <p:nvSpPr>
          <p:cNvPr id="33" name="Freeform 9">
            <a:extLst>
              <a:ext uri="{FF2B5EF4-FFF2-40B4-BE49-F238E27FC236}">
                <a16:creationId xmlns="" xmlns:a16="http://schemas.microsoft.com/office/drawing/2014/main" id="{4F3EA886-3373-4147-895F-1C2F62858176}"/>
              </a:ext>
            </a:extLst>
          </p:cNvPr>
          <p:cNvSpPr>
            <a:spLocks noChangeArrowheads="1"/>
          </p:cNvSpPr>
          <p:nvPr/>
        </p:nvSpPr>
        <p:spPr bwMode="auto">
          <a:xfrm>
            <a:off x="5548081" y="2789282"/>
            <a:ext cx="1095841" cy="1095841"/>
          </a:xfrm>
          <a:custGeom>
            <a:avLst/>
            <a:gdLst>
              <a:gd name="T0" fmla="*/ 866 w 1733"/>
              <a:gd name="T1" fmla="*/ 0 h 1733"/>
              <a:gd name="T2" fmla="*/ 866 w 1733"/>
              <a:gd name="T3" fmla="*/ 0 h 1733"/>
              <a:gd name="T4" fmla="*/ 1732 w 1733"/>
              <a:gd name="T5" fmla="*/ 865 h 1733"/>
              <a:gd name="T6" fmla="*/ 1732 w 1733"/>
              <a:gd name="T7" fmla="*/ 865 h 1733"/>
              <a:gd name="T8" fmla="*/ 866 w 1733"/>
              <a:gd name="T9" fmla="*/ 1732 h 1733"/>
              <a:gd name="T10" fmla="*/ 866 w 1733"/>
              <a:gd name="T11" fmla="*/ 1732 h 1733"/>
              <a:gd name="T12" fmla="*/ 0 w 1733"/>
              <a:gd name="T13" fmla="*/ 865 h 1733"/>
              <a:gd name="T14" fmla="*/ 0 w 1733"/>
              <a:gd name="T15" fmla="*/ 865 h 1733"/>
              <a:gd name="T16" fmla="*/ 866 w 1733"/>
              <a:gd name="T17" fmla="*/ 0 h 1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3" h="1733">
                <a:moveTo>
                  <a:pt x="866" y="0"/>
                </a:moveTo>
                <a:lnTo>
                  <a:pt x="866" y="0"/>
                </a:lnTo>
                <a:cubicBezTo>
                  <a:pt x="1343" y="0"/>
                  <a:pt x="1732" y="387"/>
                  <a:pt x="1732" y="865"/>
                </a:cubicBezTo>
                <a:lnTo>
                  <a:pt x="1732" y="865"/>
                </a:lnTo>
                <a:cubicBezTo>
                  <a:pt x="1732" y="1344"/>
                  <a:pt x="1343" y="1732"/>
                  <a:pt x="866" y="1732"/>
                </a:cubicBezTo>
                <a:lnTo>
                  <a:pt x="866" y="1732"/>
                </a:lnTo>
                <a:cubicBezTo>
                  <a:pt x="388" y="1732"/>
                  <a:pt x="0" y="1344"/>
                  <a:pt x="0" y="865"/>
                </a:cubicBezTo>
                <a:lnTo>
                  <a:pt x="0" y="865"/>
                </a:lnTo>
                <a:cubicBezTo>
                  <a:pt x="0" y="387"/>
                  <a:pt x="388" y="0"/>
                  <a:pt x="866" y="0"/>
                </a:cubicBezTo>
              </a:path>
            </a:pathLst>
          </a:custGeom>
          <a:solidFill>
            <a:srgbClr val="44546A">
              <a:lumMod val="75000"/>
              <a:lumOff val="25000"/>
            </a:srgbClr>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a:ln>
                <a:noFill/>
              </a:ln>
              <a:solidFill>
                <a:srgbClr val="AAAAAA"/>
              </a:solidFill>
              <a:effectLst/>
              <a:uLnTx/>
              <a:uFillTx/>
              <a:latin typeface="DM Sans" pitchFamily="2" charset="77"/>
            </a:endParaRPr>
          </a:p>
        </p:txBody>
      </p:sp>
      <p:sp>
        <p:nvSpPr>
          <p:cNvPr id="34" name="Freeform 12">
            <a:extLst>
              <a:ext uri="{FF2B5EF4-FFF2-40B4-BE49-F238E27FC236}">
                <a16:creationId xmlns="" xmlns:a16="http://schemas.microsoft.com/office/drawing/2014/main" id="{F5240CC5-8265-44F5-9DE9-E7D5DEEE157E}"/>
              </a:ext>
            </a:extLst>
          </p:cNvPr>
          <p:cNvSpPr>
            <a:spLocks noChangeArrowheads="1"/>
          </p:cNvSpPr>
          <p:nvPr/>
        </p:nvSpPr>
        <p:spPr bwMode="auto">
          <a:xfrm>
            <a:off x="7119747" y="3971769"/>
            <a:ext cx="809522" cy="809521"/>
          </a:xfrm>
          <a:custGeom>
            <a:avLst/>
            <a:gdLst>
              <a:gd name="T0" fmla="*/ 867 w 1735"/>
              <a:gd name="T1" fmla="*/ 0 h 1734"/>
              <a:gd name="T2" fmla="*/ 867 w 1735"/>
              <a:gd name="T3" fmla="*/ 0 h 1734"/>
              <a:gd name="T4" fmla="*/ 1734 w 1735"/>
              <a:gd name="T5" fmla="*/ 866 h 1734"/>
              <a:gd name="T6" fmla="*/ 1734 w 1735"/>
              <a:gd name="T7" fmla="*/ 866 h 1734"/>
              <a:gd name="T8" fmla="*/ 867 w 1735"/>
              <a:gd name="T9" fmla="*/ 1733 h 1734"/>
              <a:gd name="T10" fmla="*/ 867 w 1735"/>
              <a:gd name="T11" fmla="*/ 1733 h 1734"/>
              <a:gd name="T12" fmla="*/ 0 w 1735"/>
              <a:gd name="T13" fmla="*/ 866 h 1734"/>
              <a:gd name="T14" fmla="*/ 0 w 1735"/>
              <a:gd name="T15" fmla="*/ 866 h 1734"/>
              <a:gd name="T16" fmla="*/ 867 w 1735"/>
              <a:gd name="T17" fmla="*/ 0 h 1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5" h="1734">
                <a:moveTo>
                  <a:pt x="867" y="0"/>
                </a:moveTo>
                <a:lnTo>
                  <a:pt x="867" y="0"/>
                </a:lnTo>
                <a:cubicBezTo>
                  <a:pt x="1345" y="0"/>
                  <a:pt x="1734" y="388"/>
                  <a:pt x="1734" y="866"/>
                </a:cubicBezTo>
                <a:lnTo>
                  <a:pt x="1734" y="866"/>
                </a:lnTo>
                <a:cubicBezTo>
                  <a:pt x="1734" y="1345"/>
                  <a:pt x="1345" y="1733"/>
                  <a:pt x="867" y="1733"/>
                </a:cubicBezTo>
                <a:lnTo>
                  <a:pt x="867" y="1733"/>
                </a:lnTo>
                <a:cubicBezTo>
                  <a:pt x="389" y="1733"/>
                  <a:pt x="0" y="1345"/>
                  <a:pt x="0" y="866"/>
                </a:cubicBezTo>
                <a:lnTo>
                  <a:pt x="0" y="866"/>
                </a:lnTo>
                <a:cubicBezTo>
                  <a:pt x="0" y="388"/>
                  <a:pt x="389" y="0"/>
                  <a:pt x="867" y="0"/>
                </a:cubicBezTo>
              </a:path>
            </a:pathLst>
          </a:custGeom>
          <a:solidFill>
            <a:srgbClr val="4472C4">
              <a:lumMod val="40000"/>
              <a:lumOff val="60000"/>
            </a:srgbClr>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a:ln>
                <a:noFill/>
              </a:ln>
              <a:solidFill>
                <a:srgbClr val="AAAAAA"/>
              </a:solidFill>
              <a:effectLst/>
              <a:uLnTx/>
              <a:uFillTx/>
              <a:latin typeface="Calibri" panose="020F0502020204030204"/>
            </a:endParaRPr>
          </a:p>
        </p:txBody>
      </p:sp>
      <p:sp>
        <p:nvSpPr>
          <p:cNvPr id="35" name="Freeform 15">
            <a:extLst>
              <a:ext uri="{FF2B5EF4-FFF2-40B4-BE49-F238E27FC236}">
                <a16:creationId xmlns="" xmlns:a16="http://schemas.microsoft.com/office/drawing/2014/main" id="{362B92AB-9C33-485F-B7C2-7A6A887F5C48}"/>
              </a:ext>
            </a:extLst>
          </p:cNvPr>
          <p:cNvSpPr>
            <a:spLocks noChangeArrowheads="1"/>
          </p:cNvSpPr>
          <p:nvPr/>
        </p:nvSpPr>
        <p:spPr bwMode="auto">
          <a:xfrm>
            <a:off x="8547225" y="2764453"/>
            <a:ext cx="1095841" cy="1095841"/>
          </a:xfrm>
          <a:custGeom>
            <a:avLst/>
            <a:gdLst>
              <a:gd name="T0" fmla="*/ 1173 w 2346"/>
              <a:gd name="T1" fmla="*/ 0 h 2346"/>
              <a:gd name="T2" fmla="*/ 1173 w 2346"/>
              <a:gd name="T3" fmla="*/ 0 h 2346"/>
              <a:gd name="T4" fmla="*/ 2345 w 2346"/>
              <a:gd name="T5" fmla="*/ 1173 h 2346"/>
              <a:gd name="T6" fmla="*/ 2345 w 2346"/>
              <a:gd name="T7" fmla="*/ 1173 h 2346"/>
              <a:gd name="T8" fmla="*/ 1173 w 2346"/>
              <a:gd name="T9" fmla="*/ 2345 h 2346"/>
              <a:gd name="T10" fmla="*/ 1173 w 2346"/>
              <a:gd name="T11" fmla="*/ 2345 h 2346"/>
              <a:gd name="T12" fmla="*/ 0 w 2346"/>
              <a:gd name="T13" fmla="*/ 1173 h 2346"/>
              <a:gd name="T14" fmla="*/ 0 w 2346"/>
              <a:gd name="T15" fmla="*/ 1173 h 2346"/>
              <a:gd name="T16" fmla="*/ 1173 w 2346"/>
              <a:gd name="T17" fmla="*/ 0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46" h="2346">
                <a:moveTo>
                  <a:pt x="1173" y="0"/>
                </a:moveTo>
                <a:lnTo>
                  <a:pt x="1173" y="0"/>
                </a:lnTo>
                <a:cubicBezTo>
                  <a:pt x="1820" y="0"/>
                  <a:pt x="2345" y="525"/>
                  <a:pt x="2345" y="1173"/>
                </a:cubicBezTo>
                <a:lnTo>
                  <a:pt x="2345" y="1173"/>
                </a:lnTo>
                <a:cubicBezTo>
                  <a:pt x="2345" y="1820"/>
                  <a:pt x="1820" y="2345"/>
                  <a:pt x="1173" y="2345"/>
                </a:cubicBezTo>
                <a:lnTo>
                  <a:pt x="1173" y="2345"/>
                </a:lnTo>
                <a:cubicBezTo>
                  <a:pt x="525" y="2345"/>
                  <a:pt x="0" y="1820"/>
                  <a:pt x="0" y="1173"/>
                </a:cubicBezTo>
                <a:lnTo>
                  <a:pt x="0" y="1173"/>
                </a:lnTo>
                <a:cubicBezTo>
                  <a:pt x="0" y="525"/>
                  <a:pt x="525" y="0"/>
                  <a:pt x="1173" y="0"/>
                </a:cubicBezTo>
              </a:path>
            </a:pathLst>
          </a:custGeom>
          <a:solidFill>
            <a:srgbClr val="5B9BD5">
              <a:lumMod val="75000"/>
            </a:srgbClr>
          </a:solidFill>
          <a:ln>
            <a:noFill/>
          </a:ln>
          <a:effectLst/>
        </p:spPr>
        <p:txBody>
          <a:bodyPr wrap="none" anchor="ctr"/>
          <a:lstStyle/>
          <a:p>
            <a:pPr marL="0" marR="0" lvl="0" indent="0" defTabSz="685663" eaLnBrk="1" fontAlgn="auto" latinLnBrk="0" hangingPunct="1">
              <a:lnSpc>
                <a:spcPct val="100000"/>
              </a:lnSpc>
              <a:spcBef>
                <a:spcPts val="0"/>
              </a:spcBef>
              <a:spcAft>
                <a:spcPts val="0"/>
              </a:spcAft>
              <a:buClrTx/>
              <a:buSzTx/>
              <a:buFontTx/>
              <a:buNone/>
              <a:tabLst/>
              <a:defRPr/>
            </a:pPr>
            <a:endParaRPr kumimoji="0" lang="en-US" sz="2449" b="0" i="0" u="none" strike="noStrike" kern="0" cap="none" spc="0" normalizeH="0" baseline="0" noProof="0">
              <a:ln>
                <a:noFill/>
              </a:ln>
              <a:solidFill>
                <a:srgbClr val="AAAAAA"/>
              </a:solidFill>
              <a:effectLst/>
              <a:uLnTx/>
              <a:uFillTx/>
              <a:latin typeface="Calibri" panose="020F0502020204030204"/>
            </a:endParaRPr>
          </a:p>
        </p:txBody>
      </p:sp>
      <p:cxnSp>
        <p:nvCxnSpPr>
          <p:cNvPr id="36" name="Straight Connector 35">
            <a:extLst>
              <a:ext uri="{FF2B5EF4-FFF2-40B4-BE49-F238E27FC236}">
                <a16:creationId xmlns="" xmlns:a16="http://schemas.microsoft.com/office/drawing/2014/main" id="{4402E012-2155-404F-BF2F-D92A3CB3BB79}"/>
              </a:ext>
            </a:extLst>
          </p:cNvPr>
          <p:cNvCxnSpPr>
            <a:cxnSpLocks/>
          </p:cNvCxnSpPr>
          <p:nvPr/>
        </p:nvCxnSpPr>
        <p:spPr>
          <a:xfrm flipV="1">
            <a:off x="7897326" y="3643314"/>
            <a:ext cx="702533" cy="473972"/>
          </a:xfrm>
          <a:prstGeom prst="line">
            <a:avLst/>
          </a:prstGeom>
          <a:noFill/>
          <a:ln w="101600" cap="rnd" cmpd="sng" algn="ctr">
            <a:solidFill>
              <a:srgbClr val="70AD47">
                <a:lumMod val="20000"/>
                <a:lumOff val="80000"/>
              </a:srgbClr>
            </a:solidFill>
            <a:prstDash val="solid"/>
            <a:miter lim="800000"/>
          </a:ln>
          <a:effectLst/>
        </p:spPr>
      </p:cxnSp>
      <p:cxnSp>
        <p:nvCxnSpPr>
          <p:cNvPr id="37" name="Straight Connector 36">
            <a:extLst>
              <a:ext uri="{FF2B5EF4-FFF2-40B4-BE49-F238E27FC236}">
                <a16:creationId xmlns="" xmlns:a16="http://schemas.microsoft.com/office/drawing/2014/main" id="{AADC8A30-BFB6-4710-8D6D-B640334EFBC3}"/>
              </a:ext>
            </a:extLst>
          </p:cNvPr>
          <p:cNvCxnSpPr>
            <a:cxnSpLocks/>
          </p:cNvCxnSpPr>
          <p:nvPr/>
        </p:nvCxnSpPr>
        <p:spPr>
          <a:xfrm>
            <a:off x="6495068" y="3791823"/>
            <a:ext cx="719053" cy="272725"/>
          </a:xfrm>
          <a:prstGeom prst="line">
            <a:avLst/>
          </a:prstGeom>
          <a:noFill/>
          <a:ln w="101600" cap="rnd" cmpd="sng" algn="ctr">
            <a:solidFill>
              <a:srgbClr val="70AD47">
                <a:lumMod val="20000"/>
                <a:lumOff val="80000"/>
              </a:srgbClr>
            </a:solidFill>
            <a:prstDash val="solid"/>
            <a:miter lim="800000"/>
          </a:ln>
          <a:effectLst/>
        </p:spPr>
      </p:cxnSp>
      <p:cxnSp>
        <p:nvCxnSpPr>
          <p:cNvPr id="38" name="Straight Connector 37">
            <a:extLst>
              <a:ext uri="{FF2B5EF4-FFF2-40B4-BE49-F238E27FC236}">
                <a16:creationId xmlns="" xmlns:a16="http://schemas.microsoft.com/office/drawing/2014/main" id="{967CDF4D-3784-40C8-8064-CBEB3F73A8C4}"/>
              </a:ext>
            </a:extLst>
          </p:cNvPr>
          <p:cNvCxnSpPr>
            <a:cxnSpLocks/>
          </p:cNvCxnSpPr>
          <p:nvPr/>
        </p:nvCxnSpPr>
        <p:spPr>
          <a:xfrm flipV="1">
            <a:off x="5011884" y="3791822"/>
            <a:ext cx="712329" cy="394270"/>
          </a:xfrm>
          <a:prstGeom prst="line">
            <a:avLst/>
          </a:prstGeom>
          <a:noFill/>
          <a:ln w="101600" cap="rnd" cmpd="sng" algn="ctr">
            <a:solidFill>
              <a:srgbClr val="70AD47">
                <a:lumMod val="20000"/>
                <a:lumOff val="80000"/>
              </a:srgbClr>
            </a:solidFill>
            <a:prstDash val="solid"/>
            <a:miter lim="800000"/>
          </a:ln>
          <a:effectLst/>
        </p:spPr>
      </p:cxnSp>
      <p:cxnSp>
        <p:nvCxnSpPr>
          <p:cNvPr id="39" name="Straight Connector 38">
            <a:extLst>
              <a:ext uri="{FF2B5EF4-FFF2-40B4-BE49-F238E27FC236}">
                <a16:creationId xmlns="" xmlns:a16="http://schemas.microsoft.com/office/drawing/2014/main" id="{C5A676D4-6E80-4AEB-BB21-E5F5EA421430}"/>
              </a:ext>
            </a:extLst>
          </p:cNvPr>
          <p:cNvCxnSpPr>
            <a:cxnSpLocks/>
          </p:cNvCxnSpPr>
          <p:nvPr/>
        </p:nvCxnSpPr>
        <p:spPr>
          <a:xfrm>
            <a:off x="3525059" y="3712314"/>
            <a:ext cx="795113" cy="473779"/>
          </a:xfrm>
          <a:prstGeom prst="line">
            <a:avLst/>
          </a:prstGeom>
          <a:noFill/>
          <a:ln w="101600" cap="rnd" cmpd="sng" algn="ctr">
            <a:solidFill>
              <a:srgbClr val="70AD47">
                <a:lumMod val="20000"/>
                <a:lumOff val="80000"/>
              </a:srgbClr>
            </a:solidFill>
            <a:prstDash val="solid"/>
            <a:miter lim="800000"/>
          </a:ln>
          <a:effectLst/>
        </p:spPr>
      </p:cxnSp>
      <p:sp>
        <p:nvSpPr>
          <p:cNvPr id="40" name="TextBox 39">
            <a:extLst>
              <a:ext uri="{FF2B5EF4-FFF2-40B4-BE49-F238E27FC236}">
                <a16:creationId xmlns="" xmlns:a16="http://schemas.microsoft.com/office/drawing/2014/main" id="{DCDA0019-47B6-45DF-9C77-2625B6A2087E}"/>
              </a:ext>
            </a:extLst>
          </p:cNvPr>
          <p:cNvSpPr txBox="1"/>
          <p:nvPr/>
        </p:nvSpPr>
        <p:spPr>
          <a:xfrm>
            <a:off x="393701" y="274720"/>
            <a:ext cx="6506011" cy="461665"/>
          </a:xfrm>
          <a:prstGeom prst="rect">
            <a:avLst/>
          </a:prstGeom>
          <a:noFill/>
        </p:spPr>
        <p:txBody>
          <a:bodyPr wrap="square" rtlCol="0">
            <a:spAutoFit/>
          </a:bodyPr>
          <a:lstStyle/>
          <a:p>
            <a:pPr defTabSz="685663"/>
            <a:r>
              <a:rPr lang="en-US" sz="2400" b="1" dirty="0">
                <a:solidFill>
                  <a:srgbClr val="001484"/>
                </a:solidFill>
                <a:latin typeface="+mj-lt"/>
                <a:cs typeface="Poppins" pitchFamily="2" charset="77"/>
              </a:rPr>
              <a:t>HEALTH DATA</a:t>
            </a:r>
          </a:p>
        </p:txBody>
      </p:sp>
      <p:sp>
        <p:nvSpPr>
          <p:cNvPr id="41" name="Subtitle 2">
            <a:extLst>
              <a:ext uri="{FF2B5EF4-FFF2-40B4-BE49-F238E27FC236}">
                <a16:creationId xmlns="" xmlns:a16="http://schemas.microsoft.com/office/drawing/2014/main" id="{E96F8C25-0E50-4C63-AD80-3E2380AF2252}"/>
              </a:ext>
            </a:extLst>
          </p:cNvPr>
          <p:cNvSpPr txBox="1">
            <a:spLocks/>
          </p:cNvSpPr>
          <p:nvPr/>
        </p:nvSpPr>
        <p:spPr>
          <a:xfrm>
            <a:off x="2290287" y="1952031"/>
            <a:ext cx="1613141" cy="517642"/>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864">
              <a:lnSpc>
                <a:spcPts val="1313"/>
              </a:lnSpc>
            </a:pP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Data on RTI fatalities shared with DTPW,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CoCT</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Disaster Management</a:t>
            </a:r>
          </a:p>
        </p:txBody>
      </p:sp>
      <p:sp>
        <p:nvSpPr>
          <p:cNvPr id="42" name="TextBox 41">
            <a:extLst>
              <a:ext uri="{FF2B5EF4-FFF2-40B4-BE49-F238E27FC236}">
                <a16:creationId xmlns="" xmlns:a16="http://schemas.microsoft.com/office/drawing/2014/main" id="{4DDE0DE7-5DE3-4ED0-9E4F-66D81FC1D3C6}"/>
              </a:ext>
            </a:extLst>
          </p:cNvPr>
          <p:cNvSpPr txBox="1"/>
          <p:nvPr/>
        </p:nvSpPr>
        <p:spPr>
          <a:xfrm>
            <a:off x="2303589" y="1479427"/>
            <a:ext cx="1599839" cy="461665"/>
          </a:xfrm>
          <a:prstGeom prst="rect">
            <a:avLst/>
          </a:prstGeom>
          <a:noFill/>
        </p:spPr>
        <p:txBody>
          <a:bodyPr wrap="square" rtlCol="0" anchor="b" anchorCtr="0">
            <a:spAutoFit/>
          </a:bodyPr>
          <a:lstStyle/>
          <a:p>
            <a:pPr algn="ctr" defTabSz="685663"/>
            <a:r>
              <a:rPr lang="en-US" sz="1200" b="1" dirty="0">
                <a:solidFill>
                  <a:srgbClr val="000066"/>
                </a:solidFill>
                <a:latin typeface="Poppins" pitchFamily="2" charset="77"/>
                <a:ea typeface="League Spartan" charset="0"/>
                <a:cs typeface="Poppins" pitchFamily="2" charset="77"/>
              </a:rPr>
              <a:t>Road Traffic Incidents (RTI)</a:t>
            </a:r>
          </a:p>
        </p:txBody>
      </p:sp>
      <p:sp>
        <p:nvSpPr>
          <p:cNvPr id="43" name="Subtitle 2">
            <a:extLst>
              <a:ext uri="{FF2B5EF4-FFF2-40B4-BE49-F238E27FC236}">
                <a16:creationId xmlns="" xmlns:a16="http://schemas.microsoft.com/office/drawing/2014/main" id="{C91D1B46-C443-4361-A24E-9FFF9DB39FE7}"/>
              </a:ext>
            </a:extLst>
          </p:cNvPr>
          <p:cNvSpPr txBox="1">
            <a:spLocks/>
          </p:cNvSpPr>
          <p:nvPr/>
        </p:nvSpPr>
        <p:spPr>
          <a:xfrm>
            <a:off x="3860921" y="5441085"/>
            <a:ext cx="1613141" cy="350930"/>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864">
              <a:lnSpc>
                <a:spcPts val="1313"/>
              </a:lnSpc>
            </a:pP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Flat PDF reports shared with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DoCS</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and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CoCT</a:t>
            </a:r>
            <a:endPar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4" name="TextBox 43">
            <a:extLst>
              <a:ext uri="{FF2B5EF4-FFF2-40B4-BE49-F238E27FC236}">
                <a16:creationId xmlns="" xmlns:a16="http://schemas.microsoft.com/office/drawing/2014/main" id="{15536773-EA9B-4401-A2E1-FE6692231F33}"/>
              </a:ext>
            </a:extLst>
          </p:cNvPr>
          <p:cNvSpPr txBox="1"/>
          <p:nvPr/>
        </p:nvSpPr>
        <p:spPr>
          <a:xfrm>
            <a:off x="3576188" y="4965830"/>
            <a:ext cx="2182608" cy="461665"/>
          </a:xfrm>
          <a:prstGeom prst="rect">
            <a:avLst/>
          </a:prstGeom>
          <a:noFill/>
        </p:spPr>
        <p:txBody>
          <a:bodyPr wrap="square" rtlCol="0" anchor="b" anchorCtr="0">
            <a:spAutoFit/>
          </a:bodyPr>
          <a:lstStyle/>
          <a:p>
            <a:pPr algn="ctr" defTabSz="685663"/>
            <a:r>
              <a:rPr lang="en-US" sz="1200" b="1" dirty="0">
                <a:solidFill>
                  <a:srgbClr val="000066"/>
                </a:solidFill>
                <a:latin typeface="Poppins" pitchFamily="2" charset="77"/>
                <a:ea typeface="League Spartan" charset="0"/>
                <a:cs typeface="Poppins" pitchFamily="2" charset="77"/>
              </a:rPr>
              <a:t>Emergency Medical Services (EMS) Reports</a:t>
            </a:r>
          </a:p>
        </p:txBody>
      </p:sp>
      <p:sp>
        <p:nvSpPr>
          <p:cNvPr id="45" name="Subtitle 2">
            <a:extLst>
              <a:ext uri="{FF2B5EF4-FFF2-40B4-BE49-F238E27FC236}">
                <a16:creationId xmlns="" xmlns:a16="http://schemas.microsoft.com/office/drawing/2014/main" id="{6B753CC0-B557-479D-B58D-B7AB78403C28}"/>
              </a:ext>
            </a:extLst>
          </p:cNvPr>
          <p:cNvSpPr txBox="1">
            <a:spLocks/>
          </p:cNvSpPr>
          <p:nvPr/>
        </p:nvSpPr>
        <p:spPr>
          <a:xfrm>
            <a:off x="5289429" y="1935320"/>
            <a:ext cx="1613141" cy="684355"/>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864">
              <a:lnSpc>
                <a:spcPts val="1313"/>
              </a:lnSpc>
            </a:pP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Data shared for many years with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DoCS</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SANDF and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DotPP</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Also includes an FPS dashboard</a:t>
            </a:r>
          </a:p>
        </p:txBody>
      </p:sp>
      <p:sp>
        <p:nvSpPr>
          <p:cNvPr id="46" name="TextBox 45">
            <a:extLst>
              <a:ext uri="{FF2B5EF4-FFF2-40B4-BE49-F238E27FC236}">
                <a16:creationId xmlns="" xmlns:a16="http://schemas.microsoft.com/office/drawing/2014/main" id="{C1EC3DD4-5855-47B0-AE4E-2511BA58A59F}"/>
              </a:ext>
            </a:extLst>
          </p:cNvPr>
          <p:cNvSpPr txBox="1"/>
          <p:nvPr/>
        </p:nvSpPr>
        <p:spPr>
          <a:xfrm>
            <a:off x="5039151" y="1490365"/>
            <a:ext cx="2113696" cy="461665"/>
          </a:xfrm>
          <a:prstGeom prst="rect">
            <a:avLst/>
          </a:prstGeom>
          <a:noFill/>
        </p:spPr>
        <p:txBody>
          <a:bodyPr wrap="square" rtlCol="0" anchor="b" anchorCtr="0">
            <a:spAutoFit/>
          </a:bodyPr>
          <a:lstStyle/>
          <a:p>
            <a:pPr algn="ctr" defTabSz="685663"/>
            <a:r>
              <a:rPr lang="en-US" sz="1200" b="1" dirty="0">
                <a:solidFill>
                  <a:srgbClr val="000066"/>
                </a:solidFill>
                <a:latin typeface="Poppins" pitchFamily="2" charset="77"/>
                <a:ea typeface="League Spartan" charset="0"/>
                <a:cs typeface="Poppins" pitchFamily="2" charset="77"/>
              </a:rPr>
              <a:t>Forensic Pathology Services (FPS) Data</a:t>
            </a:r>
          </a:p>
        </p:txBody>
      </p:sp>
      <p:sp>
        <p:nvSpPr>
          <p:cNvPr id="47" name="Subtitle 2">
            <a:extLst>
              <a:ext uri="{FF2B5EF4-FFF2-40B4-BE49-F238E27FC236}">
                <a16:creationId xmlns="" xmlns:a16="http://schemas.microsoft.com/office/drawing/2014/main" id="{224CA1E4-B139-4D7C-A5EC-9768F33EACDF}"/>
              </a:ext>
            </a:extLst>
          </p:cNvPr>
          <p:cNvSpPr txBox="1">
            <a:spLocks/>
          </p:cNvSpPr>
          <p:nvPr/>
        </p:nvSpPr>
        <p:spPr>
          <a:xfrm>
            <a:off x="6677222" y="5427495"/>
            <a:ext cx="1613141" cy="350930"/>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864">
              <a:lnSpc>
                <a:spcPts val="1313"/>
              </a:lnSpc>
            </a:pP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Geocoded data shared with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DotP</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for mapping. </a:t>
            </a:r>
          </a:p>
        </p:txBody>
      </p:sp>
      <p:sp>
        <p:nvSpPr>
          <p:cNvPr id="48" name="TextBox 47">
            <a:extLst>
              <a:ext uri="{FF2B5EF4-FFF2-40B4-BE49-F238E27FC236}">
                <a16:creationId xmlns="" xmlns:a16="http://schemas.microsoft.com/office/drawing/2014/main" id="{F9A9DFD1-0C86-4927-9D4E-E474F38378A9}"/>
              </a:ext>
            </a:extLst>
          </p:cNvPr>
          <p:cNvSpPr txBox="1"/>
          <p:nvPr/>
        </p:nvSpPr>
        <p:spPr>
          <a:xfrm>
            <a:off x="6820838" y="4979420"/>
            <a:ext cx="1325908" cy="461665"/>
          </a:xfrm>
          <a:prstGeom prst="rect">
            <a:avLst/>
          </a:prstGeom>
          <a:noFill/>
        </p:spPr>
        <p:txBody>
          <a:bodyPr wrap="square" rtlCol="0" anchor="b" anchorCtr="0">
            <a:spAutoFit/>
          </a:bodyPr>
          <a:lstStyle/>
          <a:p>
            <a:pPr algn="ctr" defTabSz="685663"/>
            <a:r>
              <a:rPr lang="en-US" sz="1200" b="1" dirty="0">
                <a:solidFill>
                  <a:srgbClr val="000066"/>
                </a:solidFill>
                <a:latin typeface="Poppins" pitchFamily="2" charset="77"/>
                <a:ea typeface="League Spartan" charset="0"/>
                <a:cs typeface="Poppins" pitchFamily="2" charset="77"/>
              </a:rPr>
              <a:t>Area Specific Reports </a:t>
            </a:r>
          </a:p>
        </p:txBody>
      </p:sp>
      <p:sp>
        <p:nvSpPr>
          <p:cNvPr id="49" name="TextBox 48">
            <a:extLst>
              <a:ext uri="{FF2B5EF4-FFF2-40B4-BE49-F238E27FC236}">
                <a16:creationId xmlns="" xmlns:a16="http://schemas.microsoft.com/office/drawing/2014/main" id="{BFFE5E2F-A023-4A3B-BA6C-B664FB56F739}"/>
              </a:ext>
            </a:extLst>
          </p:cNvPr>
          <p:cNvSpPr txBox="1"/>
          <p:nvPr/>
        </p:nvSpPr>
        <p:spPr>
          <a:xfrm>
            <a:off x="8627730" y="1490366"/>
            <a:ext cx="1119243" cy="461665"/>
          </a:xfrm>
          <a:prstGeom prst="rect">
            <a:avLst/>
          </a:prstGeom>
          <a:noFill/>
        </p:spPr>
        <p:txBody>
          <a:bodyPr wrap="square" rtlCol="0" anchor="b" anchorCtr="0">
            <a:spAutoFit/>
          </a:bodyPr>
          <a:lstStyle/>
          <a:p>
            <a:pPr algn="ctr" defTabSz="685663"/>
            <a:r>
              <a:rPr lang="en-US" sz="1200" b="1" dirty="0">
                <a:solidFill>
                  <a:srgbClr val="000066"/>
                </a:solidFill>
                <a:latin typeface="Poppins" pitchFamily="2" charset="77"/>
                <a:ea typeface="League Spartan" charset="0"/>
                <a:cs typeface="Poppins" pitchFamily="2" charset="77"/>
              </a:rPr>
              <a:t>Safety Dashboard</a:t>
            </a:r>
          </a:p>
        </p:txBody>
      </p:sp>
      <p:sp>
        <p:nvSpPr>
          <p:cNvPr id="50" name="Subtitle 2">
            <a:extLst>
              <a:ext uri="{FF2B5EF4-FFF2-40B4-BE49-F238E27FC236}">
                <a16:creationId xmlns="" xmlns:a16="http://schemas.microsoft.com/office/drawing/2014/main" id="{D2C84DBD-6C31-4513-AD51-8E418746E415}"/>
              </a:ext>
            </a:extLst>
          </p:cNvPr>
          <p:cNvSpPr txBox="1">
            <a:spLocks/>
          </p:cNvSpPr>
          <p:nvPr/>
        </p:nvSpPr>
        <p:spPr>
          <a:xfrm>
            <a:off x="8288571" y="1952032"/>
            <a:ext cx="1613141" cy="350930"/>
          </a:xfrm>
          <a:prstGeom prst="rect">
            <a:avLst/>
          </a:prstGeom>
        </p:spPr>
        <p:txBody>
          <a:bodyPr vert="horz" wrap="square" lIns="34290" tIns="17145" rIns="34290" bIns="171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defTabSz="407864">
              <a:lnSpc>
                <a:spcPts val="1313"/>
              </a:lnSpc>
            </a:pP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Data shared with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DoCS</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a:t>
            </a:r>
            <a:r>
              <a:rPr lang="en-US" sz="900" dirty="0" err="1">
                <a:solidFill>
                  <a:srgbClr val="000066"/>
                </a:solidFill>
                <a:latin typeface="Lato Light" panose="020F0502020204030203" pitchFamily="34" charset="0"/>
                <a:ea typeface="Lato Light" panose="020F0502020204030203" pitchFamily="34" charset="0"/>
                <a:cs typeface="Mukta ExtraLight" panose="020B0000000000000000" pitchFamily="34" charset="77"/>
              </a:rPr>
              <a:t>CoCT</a:t>
            </a:r>
            <a:r>
              <a:rPr lang="en-US" sz="900" dirty="0">
                <a:solidFill>
                  <a:srgbClr val="000066"/>
                </a:solidFill>
                <a:latin typeface="Lato Light" panose="020F0502020204030203" pitchFamily="34" charset="0"/>
                <a:ea typeface="Lato Light" panose="020F0502020204030203" pitchFamily="34" charset="0"/>
                <a:cs typeface="Mukta ExtraLight" panose="020B0000000000000000" pitchFamily="34" charset="77"/>
              </a:rPr>
              <a:t>, DSD</a:t>
            </a:r>
          </a:p>
        </p:txBody>
      </p:sp>
      <p:pic>
        <p:nvPicPr>
          <p:cNvPr id="51" name="Picture 50">
            <a:extLst>
              <a:ext uri="{FF2B5EF4-FFF2-40B4-BE49-F238E27FC236}">
                <a16:creationId xmlns="" xmlns:a16="http://schemas.microsoft.com/office/drawing/2014/main" id="{64A1EC5F-65BE-4FC8-BF74-E0A0ABF16F14}"/>
              </a:ext>
            </a:extLst>
          </p:cNvPr>
          <p:cNvPicPr>
            <a:picLocks noChangeAspect="1"/>
          </p:cNvPicPr>
          <p:nvPr/>
        </p:nvPicPr>
        <p:blipFill>
          <a:blip r:embed="rId4" cstate="print"/>
          <a:stretch>
            <a:fillRect/>
          </a:stretch>
        </p:blipFill>
        <p:spPr>
          <a:xfrm flipH="1">
            <a:off x="2754078" y="2923027"/>
            <a:ext cx="686903" cy="686903"/>
          </a:xfrm>
          <a:prstGeom prst="rect">
            <a:avLst/>
          </a:prstGeom>
        </p:spPr>
      </p:pic>
      <p:pic>
        <p:nvPicPr>
          <p:cNvPr id="52" name="Picture 51">
            <a:extLst>
              <a:ext uri="{FF2B5EF4-FFF2-40B4-BE49-F238E27FC236}">
                <a16:creationId xmlns="" xmlns:a16="http://schemas.microsoft.com/office/drawing/2014/main" id="{B37B65C7-2A7C-41C8-A2C3-DCD62A286FA0}"/>
              </a:ext>
            </a:extLst>
          </p:cNvPr>
          <p:cNvPicPr>
            <a:picLocks noChangeAspect="1"/>
          </p:cNvPicPr>
          <p:nvPr/>
        </p:nvPicPr>
        <p:blipFill>
          <a:blip r:embed="rId5" cstate="print"/>
          <a:stretch>
            <a:fillRect/>
          </a:stretch>
        </p:blipFill>
        <p:spPr>
          <a:xfrm>
            <a:off x="4478494" y="4271981"/>
            <a:ext cx="378000" cy="378000"/>
          </a:xfrm>
          <a:prstGeom prst="rect">
            <a:avLst/>
          </a:prstGeom>
        </p:spPr>
      </p:pic>
      <p:pic>
        <p:nvPicPr>
          <p:cNvPr id="53" name="Picture 52">
            <a:extLst>
              <a:ext uri="{FF2B5EF4-FFF2-40B4-BE49-F238E27FC236}">
                <a16:creationId xmlns="" xmlns:a16="http://schemas.microsoft.com/office/drawing/2014/main" id="{78A69A45-2B1C-409B-9678-F0DEFDC20DDE}"/>
              </a:ext>
            </a:extLst>
          </p:cNvPr>
          <p:cNvPicPr>
            <a:picLocks noChangeAspect="1"/>
          </p:cNvPicPr>
          <p:nvPr/>
        </p:nvPicPr>
        <p:blipFill>
          <a:blip r:embed="rId6" cstate="print"/>
          <a:stretch>
            <a:fillRect/>
          </a:stretch>
        </p:blipFill>
        <p:spPr>
          <a:xfrm>
            <a:off x="5827387" y="3053671"/>
            <a:ext cx="537226" cy="537226"/>
          </a:xfrm>
          <a:prstGeom prst="rect">
            <a:avLst/>
          </a:prstGeom>
        </p:spPr>
      </p:pic>
      <p:pic>
        <p:nvPicPr>
          <p:cNvPr id="54" name="Picture 53">
            <a:extLst>
              <a:ext uri="{FF2B5EF4-FFF2-40B4-BE49-F238E27FC236}">
                <a16:creationId xmlns="" xmlns:a16="http://schemas.microsoft.com/office/drawing/2014/main" id="{42BF3CD1-8286-4CC1-B391-E08E9AC7AC00}"/>
              </a:ext>
            </a:extLst>
          </p:cNvPr>
          <p:cNvPicPr>
            <a:picLocks noChangeAspect="1"/>
          </p:cNvPicPr>
          <p:nvPr/>
        </p:nvPicPr>
        <p:blipFill>
          <a:blip r:embed="rId7" cstate="print"/>
          <a:stretch>
            <a:fillRect/>
          </a:stretch>
        </p:blipFill>
        <p:spPr>
          <a:xfrm flipH="1">
            <a:off x="8780908" y="2962206"/>
            <a:ext cx="681109" cy="681109"/>
          </a:xfrm>
          <a:prstGeom prst="rect">
            <a:avLst/>
          </a:prstGeom>
        </p:spPr>
      </p:pic>
      <p:pic>
        <p:nvPicPr>
          <p:cNvPr id="55" name="Picture 54">
            <a:extLst>
              <a:ext uri="{FF2B5EF4-FFF2-40B4-BE49-F238E27FC236}">
                <a16:creationId xmlns="" xmlns:a16="http://schemas.microsoft.com/office/drawing/2014/main" id="{8F210604-5C03-4796-A052-6E3E0C031999}"/>
              </a:ext>
            </a:extLst>
          </p:cNvPr>
          <p:cNvPicPr>
            <a:picLocks noChangeAspect="1"/>
          </p:cNvPicPr>
          <p:nvPr/>
        </p:nvPicPr>
        <p:blipFill>
          <a:blip r:embed="rId8" cstate="print"/>
          <a:stretch>
            <a:fillRect/>
          </a:stretch>
        </p:blipFill>
        <p:spPr>
          <a:xfrm flipH="1">
            <a:off x="7314509" y="4138984"/>
            <a:ext cx="419999" cy="419999"/>
          </a:xfrm>
          <a:prstGeom prst="rect">
            <a:avLst/>
          </a:prstGeom>
        </p:spPr>
      </p:pic>
    </p:spTree>
    <p:custDataLst>
      <p:tags r:id="rId1"/>
    </p:custDataLst>
    <p:extLst>
      <p:ext uri="{BB962C8B-B14F-4D97-AF65-F5344CB8AC3E}">
        <p14:creationId xmlns:p14="http://schemas.microsoft.com/office/powerpoint/2010/main" xmlns="" val="258483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p:txBody>
          <a:bodyPr/>
          <a:lstStyle/>
          <a:p>
            <a:r>
              <a:rPr lang="en-GB" dirty="0"/>
              <a:t> </a:t>
            </a:r>
          </a:p>
        </p:txBody>
      </p:sp>
      <p:sp>
        <p:nvSpPr>
          <p:cNvPr id="5" name="Slide Number Placeholder 4">
            <a:extLst>
              <a:ext uri="{FF2B5EF4-FFF2-40B4-BE49-F238E27FC236}">
                <a16:creationId xmlns="" xmlns:a16="http://schemas.microsoft.com/office/drawing/2014/main" id="{335ECDDE-7BC0-4434-B417-A6264B30276B}"/>
              </a:ext>
            </a:extLst>
          </p:cNvPr>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19" name="Title 1">
            <a:extLst>
              <a:ext uri="{FF2B5EF4-FFF2-40B4-BE49-F238E27FC236}">
                <a16:creationId xmlns="" xmlns:a16="http://schemas.microsoft.com/office/drawing/2014/main" id="{C6FDB100-C3BE-447D-883B-FE234F51E053}"/>
              </a:ext>
            </a:extLst>
          </p:cNvPr>
          <p:cNvSpPr txBox="1">
            <a:spLocks/>
          </p:cNvSpPr>
          <p:nvPr/>
        </p:nvSpPr>
        <p:spPr>
          <a:xfrm>
            <a:off x="546101" y="333376"/>
            <a:ext cx="11462940"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Autofit/>
          </a:bodyPr>
          <a:lst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1484"/>
                </a:solidFill>
                <a:effectLst/>
                <a:uLnTx/>
                <a:uFillTx/>
                <a:latin typeface="Century Gothic" pitchFamily="34" charset="0"/>
                <a:ea typeface="+mj-ea"/>
                <a:cs typeface="+mj-cs"/>
              </a:rPr>
              <a:t>APPROACH TO APPLICATION OF FPS/HEALTH DATA TO SUPPORT LEAP </a:t>
            </a:r>
          </a:p>
        </p:txBody>
      </p:sp>
      <p:sp>
        <p:nvSpPr>
          <p:cNvPr id="20" name="Rectangle: Rounded Corners 19">
            <a:extLst>
              <a:ext uri="{FF2B5EF4-FFF2-40B4-BE49-F238E27FC236}">
                <a16:creationId xmlns="" xmlns:a16="http://schemas.microsoft.com/office/drawing/2014/main" id="{45858894-CB09-49DD-A3AC-AB71E4567475}"/>
              </a:ext>
            </a:extLst>
          </p:cNvPr>
          <p:cNvSpPr/>
          <p:nvPr/>
        </p:nvSpPr>
        <p:spPr>
          <a:xfrm>
            <a:off x="3003982" y="2450032"/>
            <a:ext cx="1811231" cy="2867488"/>
          </a:xfrm>
          <a:prstGeom prst="roundRect">
            <a:avLst/>
          </a:prstGeom>
          <a:solidFill>
            <a:srgbClr val="F89728">
              <a:lumMod val="60000"/>
              <a:lumOff val="40000"/>
              <a:alpha val="50196"/>
            </a:srgbClr>
          </a:solidFill>
          <a:ln w="25400" cap="flat" cmpd="sng" algn="ctr">
            <a:noFill/>
            <a:prstDash val="soli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Forensic Pathology Services (FPS) </a:t>
            </a:r>
          </a:p>
        </p:txBody>
      </p:sp>
      <p:pic>
        <p:nvPicPr>
          <p:cNvPr id="21" name="Picture 20">
            <a:extLst>
              <a:ext uri="{FF2B5EF4-FFF2-40B4-BE49-F238E27FC236}">
                <a16:creationId xmlns="" xmlns:a16="http://schemas.microsoft.com/office/drawing/2014/main" id="{1E7F201D-D6A9-4460-94FB-629B26BA73D7}"/>
              </a:ext>
            </a:extLst>
          </p:cNvPr>
          <p:cNvPicPr>
            <a:picLocks noChangeAspect="1"/>
          </p:cNvPicPr>
          <p:nvPr/>
        </p:nvPicPr>
        <p:blipFill>
          <a:blip r:embed="rId4" cstate="print">
            <a:duotone>
              <a:srgbClr val="F89728">
                <a:shade val="45000"/>
                <a:satMod val="135000"/>
              </a:srgbClr>
              <a:prstClr val="white"/>
            </a:duotone>
            <a:extLst>
              <a:ext uri="{28A0092B-C50C-407E-A947-70E740481C1C}">
                <a14:useLocalDpi xmlns:a14="http://schemas.microsoft.com/office/drawing/2010/main" xmlns="" val="0"/>
              </a:ext>
            </a:extLst>
          </a:blip>
          <a:stretch>
            <a:fillRect/>
          </a:stretch>
        </p:blipFill>
        <p:spPr>
          <a:xfrm>
            <a:off x="3526578" y="3669687"/>
            <a:ext cx="786490" cy="657281"/>
          </a:xfrm>
          <a:prstGeom prst="rect">
            <a:avLst/>
          </a:prstGeom>
        </p:spPr>
      </p:pic>
      <p:sp>
        <p:nvSpPr>
          <p:cNvPr id="22" name="Content Placeholder 2">
            <a:extLst>
              <a:ext uri="{FF2B5EF4-FFF2-40B4-BE49-F238E27FC236}">
                <a16:creationId xmlns="" xmlns:a16="http://schemas.microsoft.com/office/drawing/2014/main" id="{5364249A-FD74-457A-88D4-9EE8CF9F2C0C}"/>
              </a:ext>
            </a:extLst>
          </p:cNvPr>
          <p:cNvSpPr txBox="1">
            <a:spLocks/>
          </p:cNvSpPr>
          <p:nvPr/>
        </p:nvSpPr>
        <p:spPr>
          <a:xfrm>
            <a:off x="5120747" y="2450033"/>
            <a:ext cx="2116097" cy="100542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1050" b="1" dirty="0">
                <a:solidFill>
                  <a:prstClr val="black"/>
                </a:solidFill>
                <a:latin typeface="Calibri" panose="020F0502020204030204"/>
              </a:rPr>
              <a:t>Cardiff Model:</a:t>
            </a:r>
          </a:p>
          <a:p>
            <a:pPr marL="0" indent="0" algn="ctr">
              <a:buFont typeface="Arial" panose="020B0604020202020204" pitchFamily="34" charset="0"/>
              <a:buNone/>
              <a:defRPr/>
            </a:pPr>
            <a:r>
              <a:rPr lang="en-US" sz="1050" b="1" dirty="0">
                <a:solidFill>
                  <a:prstClr val="black"/>
                </a:solidFill>
                <a:latin typeface="Calibri" panose="020F0502020204030204"/>
              </a:rPr>
              <a:t>How?</a:t>
            </a:r>
          </a:p>
          <a:p>
            <a:pPr marL="0" indent="0" algn="ctr">
              <a:buFont typeface="Arial" panose="020B0604020202020204" pitchFamily="34" charset="0"/>
              <a:buNone/>
              <a:defRPr/>
            </a:pPr>
            <a:r>
              <a:rPr lang="en-US" sz="1050" b="1" dirty="0">
                <a:solidFill>
                  <a:prstClr val="black"/>
                </a:solidFill>
                <a:latin typeface="Calibri" panose="020F0502020204030204"/>
              </a:rPr>
              <a:t>When?</a:t>
            </a:r>
          </a:p>
          <a:p>
            <a:pPr marL="0" indent="0" algn="ctr">
              <a:buFont typeface="Arial" panose="020B0604020202020204" pitchFamily="34" charset="0"/>
              <a:buNone/>
              <a:defRPr/>
            </a:pPr>
            <a:r>
              <a:rPr lang="en-US" sz="1050" b="1" dirty="0">
                <a:solidFill>
                  <a:prstClr val="black"/>
                </a:solidFill>
                <a:latin typeface="Calibri" panose="020F0502020204030204"/>
              </a:rPr>
              <a:t>Where?</a:t>
            </a:r>
          </a:p>
        </p:txBody>
      </p:sp>
      <p:sp>
        <p:nvSpPr>
          <p:cNvPr id="23" name="Arrow: Right 22">
            <a:extLst>
              <a:ext uri="{FF2B5EF4-FFF2-40B4-BE49-F238E27FC236}">
                <a16:creationId xmlns="" xmlns:a16="http://schemas.microsoft.com/office/drawing/2014/main" id="{89FA4C07-9884-4FA2-B388-213B364F24D2}"/>
              </a:ext>
            </a:extLst>
          </p:cNvPr>
          <p:cNvSpPr/>
          <p:nvPr/>
        </p:nvSpPr>
        <p:spPr>
          <a:xfrm flipH="1">
            <a:off x="5051283" y="4326967"/>
            <a:ext cx="2255022" cy="559268"/>
          </a:xfrm>
          <a:prstGeom prst="rightArrow">
            <a:avLst/>
          </a:prstGeom>
          <a:solidFill>
            <a:srgbClr val="F89728">
              <a:lumMod val="40000"/>
              <a:lumOff val="6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 name="Arrow: Right 23">
            <a:extLst>
              <a:ext uri="{FF2B5EF4-FFF2-40B4-BE49-F238E27FC236}">
                <a16:creationId xmlns="" xmlns:a16="http://schemas.microsoft.com/office/drawing/2014/main" id="{D2C6ABC9-AA4B-436A-A2CE-89FCC3FB2080}"/>
              </a:ext>
            </a:extLst>
          </p:cNvPr>
          <p:cNvSpPr/>
          <p:nvPr/>
        </p:nvSpPr>
        <p:spPr>
          <a:xfrm>
            <a:off x="5051301" y="3445288"/>
            <a:ext cx="2255022" cy="559268"/>
          </a:xfrm>
          <a:prstGeom prst="rightArrow">
            <a:avLst/>
          </a:prstGeom>
          <a:solidFill>
            <a:srgbClr val="F89728">
              <a:lumMod val="40000"/>
              <a:lumOff val="60000"/>
            </a:srgbClr>
          </a:solidFill>
          <a:ln w="254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 xmlns:a16="http://schemas.microsoft.com/office/drawing/2014/main" id="{084E008F-10C6-41DF-8302-28379B0A7FBD}"/>
              </a:ext>
            </a:extLst>
          </p:cNvPr>
          <p:cNvSpPr/>
          <p:nvPr/>
        </p:nvSpPr>
        <p:spPr>
          <a:xfrm>
            <a:off x="7507371" y="2456261"/>
            <a:ext cx="1811231" cy="2867488"/>
          </a:xfrm>
          <a:prstGeom prst="roundRect">
            <a:avLst/>
          </a:prstGeom>
          <a:solidFill>
            <a:srgbClr val="F89728">
              <a:lumMod val="60000"/>
              <a:lumOff val="40000"/>
              <a:alpha val="50196"/>
            </a:srgbClr>
          </a:solidFill>
          <a:ln w="25400" cap="flat" cmpd="sng" algn="ctr">
            <a:noFill/>
            <a:prstDash val="solid"/>
          </a:ln>
          <a:effectLst/>
        </p:spPr>
        <p:txBody>
          <a:bodyPr rtlCol="0" anchor="t"/>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latin typeface="Calibri" panose="020F0502020204030204"/>
                <a:ea typeface="+mn-ea"/>
                <a:cs typeface="+mn-cs"/>
              </a:rPr>
              <a:t>LEAP deployment</a:t>
            </a:r>
          </a:p>
        </p:txBody>
      </p:sp>
      <p:sp>
        <p:nvSpPr>
          <p:cNvPr id="26" name="Content Placeholder 2">
            <a:extLst>
              <a:ext uri="{FF2B5EF4-FFF2-40B4-BE49-F238E27FC236}">
                <a16:creationId xmlns="" xmlns:a16="http://schemas.microsoft.com/office/drawing/2014/main" id="{98B4B080-FB99-4005-B11F-45656F4CDCCA}"/>
              </a:ext>
            </a:extLst>
          </p:cNvPr>
          <p:cNvSpPr txBox="1">
            <a:spLocks/>
          </p:cNvSpPr>
          <p:nvPr/>
        </p:nvSpPr>
        <p:spPr>
          <a:xfrm>
            <a:off x="5190208" y="4760942"/>
            <a:ext cx="2116097" cy="39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1050" b="1" dirty="0">
                <a:solidFill>
                  <a:prstClr val="black"/>
                </a:solidFill>
                <a:latin typeface="Calibri" panose="020F0502020204030204"/>
              </a:rPr>
              <a:t>Impact of intervention</a:t>
            </a:r>
          </a:p>
        </p:txBody>
      </p:sp>
      <p:sp>
        <p:nvSpPr>
          <p:cNvPr id="27" name="Content Placeholder 2">
            <a:extLst>
              <a:ext uri="{FF2B5EF4-FFF2-40B4-BE49-F238E27FC236}">
                <a16:creationId xmlns="" xmlns:a16="http://schemas.microsoft.com/office/drawing/2014/main" id="{88F62046-91BB-4F72-A2DD-02484EE2B32F}"/>
              </a:ext>
            </a:extLst>
          </p:cNvPr>
          <p:cNvSpPr txBox="1">
            <a:spLocks/>
          </p:cNvSpPr>
          <p:nvPr/>
        </p:nvSpPr>
        <p:spPr>
          <a:xfrm>
            <a:off x="5120747" y="3891324"/>
            <a:ext cx="2116097" cy="393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r>
              <a:rPr lang="en-US" sz="1050" b="1" dirty="0">
                <a:solidFill>
                  <a:prstClr val="black"/>
                </a:solidFill>
                <a:latin typeface="Calibri" panose="020F0502020204030204"/>
              </a:rPr>
              <a:t>Trend analysis/M&amp;E</a:t>
            </a:r>
          </a:p>
        </p:txBody>
      </p:sp>
      <p:pic>
        <p:nvPicPr>
          <p:cNvPr id="28" name="Picture 27">
            <a:extLst>
              <a:ext uri="{FF2B5EF4-FFF2-40B4-BE49-F238E27FC236}">
                <a16:creationId xmlns="" xmlns:a16="http://schemas.microsoft.com/office/drawing/2014/main" id="{18AEC7F9-0726-45E0-A0FC-68C02E76844C}"/>
              </a:ext>
            </a:extLst>
          </p:cNvPr>
          <p:cNvPicPr>
            <a:picLocks noChangeAspect="1"/>
          </p:cNvPicPr>
          <p:nvPr/>
        </p:nvPicPr>
        <p:blipFill>
          <a:blip r:embed="rId5" cstate="print">
            <a:duotone>
              <a:srgbClr val="F89728">
                <a:shade val="45000"/>
                <a:satMod val="135000"/>
              </a:srgbClr>
              <a:prstClr val="white"/>
            </a:duotone>
            <a:extLst>
              <a:ext uri="{28A0092B-C50C-407E-A947-70E740481C1C}">
                <a14:useLocalDpi xmlns:a14="http://schemas.microsoft.com/office/drawing/2010/main" xmlns="" val="0"/>
              </a:ext>
            </a:extLst>
          </a:blip>
          <a:stretch>
            <a:fillRect/>
          </a:stretch>
        </p:blipFill>
        <p:spPr>
          <a:xfrm>
            <a:off x="7993613" y="3669686"/>
            <a:ext cx="838745" cy="692564"/>
          </a:xfrm>
          <a:prstGeom prst="rect">
            <a:avLst/>
          </a:prstGeom>
        </p:spPr>
      </p:pic>
      <p:sp>
        <p:nvSpPr>
          <p:cNvPr id="29" name="Slide Number Placeholder 2">
            <a:extLst>
              <a:ext uri="{FF2B5EF4-FFF2-40B4-BE49-F238E27FC236}">
                <a16:creationId xmlns="" xmlns:a16="http://schemas.microsoft.com/office/drawing/2014/main" id="{A73DDFA4-DDC6-46AE-B358-849BBB4F7D25}"/>
              </a:ext>
            </a:extLst>
          </p:cNvPr>
          <p:cNvSpPr txBox="1">
            <a:spLocks/>
          </p:cNvSpPr>
          <p:nvPr/>
        </p:nvSpPr>
        <p:spPr>
          <a:xfrm>
            <a:off x="11323173" y="6620550"/>
            <a:ext cx="685867" cy="230832"/>
          </a:xfrm>
          <a:prstGeom prst="rect">
            <a:avLst/>
          </a:prstGeom>
        </p:spPr>
        <p:txBody>
          <a:bodyPr vert="horz" lIns="72000" tIns="72000" rIns="0" bIns="0" rtlCol="0" anchor="ctr"/>
          <a:lstStyle>
            <a:defPPr>
              <a:defRPr lang="en-US"/>
            </a:defPPr>
            <a:lvl1pPr marL="0" algn="r" defTabSz="914400" rtl="0" eaLnBrk="1" latinLnBrk="0" hangingPunct="1">
              <a:defRPr sz="900" kern="1200">
                <a:solidFill>
                  <a:schemeClr val="tx2"/>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55A7E8B0-04AB-41FD-8315-BC49E85DE8BD}" type="slidenum">
              <a:rPr kumimoji="0" lang="en-US"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3399"/>
              </a:solidFill>
              <a:effectLst/>
              <a:uLnTx/>
              <a:uFillTx/>
              <a:latin typeface="Century Gothic" pitchFamily="34" charset="0"/>
              <a:ea typeface="+mn-ea"/>
              <a:cs typeface="+mn-cs"/>
            </a:endParaRPr>
          </a:p>
        </p:txBody>
      </p:sp>
    </p:spTree>
    <p:custDataLst>
      <p:tags r:id="rId1"/>
    </p:custDataLst>
    <p:extLst>
      <p:ext uri="{BB962C8B-B14F-4D97-AF65-F5344CB8AC3E}">
        <p14:creationId xmlns:p14="http://schemas.microsoft.com/office/powerpoint/2010/main" xmlns="" val="1695641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solidFill>
                  <a:srgbClr val="001484"/>
                </a:solidFill>
              </a:rPr>
              <a:t>CRITERIA FOR FUNDING  </a:t>
            </a:r>
          </a:p>
        </p:txBody>
      </p:sp>
      <p:sp>
        <p:nvSpPr>
          <p:cNvPr id="7" name="Text Placeholder 6"/>
          <p:cNvSpPr>
            <a:spLocks noGrp="1"/>
          </p:cNvSpPr>
          <p:nvPr>
            <p:ph type="body" sz="quarter" idx="13"/>
          </p:nvPr>
        </p:nvSpPr>
        <p:spPr/>
        <p:txBody>
          <a:bodyPr/>
          <a:lstStyle/>
          <a:p>
            <a:r>
              <a:rPr lang="en-GB" dirty="0"/>
              <a:t> </a:t>
            </a:r>
          </a:p>
        </p:txBody>
      </p:sp>
      <p:sp>
        <p:nvSpPr>
          <p:cNvPr id="5" name="Slide Number Placeholder 4">
            <a:extLst>
              <a:ext uri="{FF2B5EF4-FFF2-40B4-BE49-F238E27FC236}">
                <a16:creationId xmlns="" xmlns:a16="http://schemas.microsoft.com/office/drawing/2014/main" id="{335ECDDE-7BC0-4434-B417-A6264B30276B}"/>
              </a:ext>
            </a:extLst>
          </p:cNvPr>
          <p:cNvSpPr>
            <a:spLocks noGrp="1"/>
          </p:cNvSpPr>
          <p:nvPr>
            <p:ph type="sldNum" sz="quarter" idx="4"/>
          </p:nvPr>
        </p:nvSpPr>
        <p:spPr/>
        <p:txBody>
          <a:bodyPr/>
          <a:lstStyle/>
          <a:p>
            <a:fld id="{8406839F-D7A4-4E5D-B93D-768AD4D1DB36}" type="slidenum">
              <a:rPr lang="en-ZA" smtClean="0">
                <a:solidFill>
                  <a:srgbClr val="003399"/>
                </a:solidFill>
              </a:rPr>
              <a:pPr/>
              <a:t>7</a:t>
            </a:fld>
            <a:endParaRPr lang="en-ZA" dirty="0">
              <a:solidFill>
                <a:srgbClr val="003399"/>
              </a:solidFill>
            </a:endParaRPr>
          </a:p>
        </p:txBody>
      </p:sp>
      <p:sp>
        <p:nvSpPr>
          <p:cNvPr id="3" name="TextBox 2">
            <a:extLst>
              <a:ext uri="{FF2B5EF4-FFF2-40B4-BE49-F238E27FC236}">
                <a16:creationId xmlns="" xmlns:a16="http://schemas.microsoft.com/office/drawing/2014/main" id="{E3FC0D20-C6E9-4BF7-8231-231A3BBCBE57}"/>
              </a:ext>
            </a:extLst>
          </p:cNvPr>
          <p:cNvSpPr txBox="1"/>
          <p:nvPr/>
        </p:nvSpPr>
        <p:spPr>
          <a:xfrm>
            <a:off x="838199" y="1485900"/>
            <a:ext cx="10638184" cy="3693319"/>
          </a:xfrm>
          <a:prstGeom prst="rect">
            <a:avLst/>
          </a:prstGeom>
          <a:noFill/>
        </p:spPr>
        <p:txBody>
          <a:bodyPr wrap="square" rtlCol="0">
            <a:spAutoFit/>
          </a:bodyPr>
          <a:lstStyle/>
          <a:p>
            <a:pPr marL="285750" indent="-285750">
              <a:buFont typeface="Arial" panose="020B0604020202020204" pitchFamily="34" charset="0"/>
              <a:buChar char="•"/>
            </a:pPr>
            <a:r>
              <a:rPr lang="en-ZA" dirty="0"/>
              <a:t>The Law Enforcement Advancement Programme (</a:t>
            </a:r>
            <a:r>
              <a:rPr lang="en-ZA" b="1" dirty="0"/>
              <a:t>LEAP</a:t>
            </a:r>
            <a:r>
              <a:rPr lang="en-ZA" dirty="0"/>
              <a:t>) was implemented as a direct result of the Western Cape Provincial Safety Plan (</a:t>
            </a:r>
            <a:r>
              <a:rPr lang="en-ZA" b="1" dirty="0"/>
              <a:t>WCSP</a:t>
            </a:r>
            <a:r>
              <a:rPr lang="en-ZA" dirty="0"/>
              <a: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 Western Cape Safety Plan through LEAP </a:t>
            </a:r>
            <a:r>
              <a:rPr lang="en-ZA" b="1" dirty="0"/>
              <a:t>prioritises the reduction of murder </a:t>
            </a:r>
            <a:r>
              <a:rPr lang="en-ZA" dirty="0"/>
              <a:t>and therefore the areas with the highest homicide rates in province has been prioritised</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Based on the </a:t>
            </a:r>
            <a:r>
              <a:rPr lang="en-ZA" b="1" dirty="0"/>
              <a:t>homicide reports </a:t>
            </a:r>
            <a:r>
              <a:rPr lang="en-ZA" dirty="0"/>
              <a:t>from the DoH co-angulated with the SAPS Crime Statistics the stations with the </a:t>
            </a:r>
            <a:r>
              <a:rPr lang="en-ZA" b="1" dirty="0"/>
              <a:t>highest murder rates are located within the City of Cape Town</a:t>
            </a:r>
            <a:r>
              <a:rPr lang="en-ZA" dirty="0"/>
              <a:t> (</a:t>
            </a:r>
            <a:r>
              <a:rPr lang="en-ZA" dirty="0" err="1"/>
              <a:t>CoCT</a:t>
            </a:r>
            <a:r>
              <a:rPr lang="en-ZA" dirty="0"/>
              <a:t>).</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Therefore </a:t>
            </a:r>
            <a:r>
              <a:rPr lang="en-ZA" b="1" dirty="0"/>
              <a:t>homicide rates</a:t>
            </a:r>
            <a:r>
              <a:rPr lang="en-ZA" dirty="0"/>
              <a:t> has been the </a:t>
            </a:r>
            <a:r>
              <a:rPr lang="en-ZA" b="1" dirty="0"/>
              <a:t>main criteria </a:t>
            </a:r>
            <a:r>
              <a:rPr lang="en-ZA" dirty="0"/>
              <a:t>for the allocation of Law Enforcement funding during the MTEF period </a:t>
            </a:r>
          </a:p>
          <a:p>
            <a:pPr marL="285750" indent="-285750">
              <a:buFont typeface="Arial" panose="020B0604020202020204" pitchFamily="34" charset="0"/>
              <a:buChar char="•"/>
            </a:pPr>
            <a:endParaRPr lang="en-ZA" dirty="0"/>
          </a:p>
          <a:p>
            <a:pPr marL="285750" indent="-285750">
              <a:buFont typeface="Arial" panose="020B0604020202020204" pitchFamily="34" charset="0"/>
              <a:buChar char="•"/>
            </a:pPr>
            <a:r>
              <a:rPr lang="en-ZA" dirty="0"/>
              <a:t>The LEAP funding has been prioritised to these priority areas     </a:t>
            </a:r>
          </a:p>
        </p:txBody>
      </p:sp>
    </p:spTree>
    <p:custDataLst>
      <p:tags r:id="rId1"/>
    </p:custDataLst>
    <p:extLst>
      <p:ext uri="{BB962C8B-B14F-4D97-AF65-F5344CB8AC3E}">
        <p14:creationId xmlns:p14="http://schemas.microsoft.com/office/powerpoint/2010/main" xmlns="" val="1971337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1346114" y="2133193"/>
            <a:ext cx="9499771" cy="2011679"/>
          </a:xfrm>
        </p:spPr>
        <p:txBody>
          <a:bodyPr>
            <a:normAutofit lnSpcReduction="10000"/>
          </a:bodyPr>
          <a:lstStyle/>
          <a:p>
            <a:pPr algn="ctr"/>
            <a:endParaRPr lang="en-US" sz="2800" b="1" dirty="0"/>
          </a:p>
          <a:p>
            <a:pPr algn="ctr"/>
            <a:r>
              <a:rPr lang="en-US" b="1" dirty="0"/>
              <a:t>Legislative framework guiding the oversight and monitoring role the Department has over the use of the funding</a:t>
            </a:r>
          </a:p>
          <a:p>
            <a:pPr algn="ctr"/>
            <a:endParaRPr lang="en-US" b="1" dirty="0"/>
          </a:p>
          <a:p>
            <a:pPr algn="ctr"/>
            <a:endParaRPr lang="en-GB" sz="2200" dirty="0"/>
          </a:p>
        </p:txBody>
      </p:sp>
    </p:spTree>
    <p:custDataLst>
      <p:tags r:id="rId1"/>
    </p:custDataLst>
    <p:extLst>
      <p:ext uri="{BB962C8B-B14F-4D97-AF65-F5344CB8AC3E}">
        <p14:creationId xmlns:p14="http://schemas.microsoft.com/office/powerpoint/2010/main" xmlns="" val="224623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386DC0-5F44-426D-8B38-4B75C9126E01}"/>
              </a:ext>
            </a:extLst>
          </p:cNvPr>
          <p:cNvSpPr>
            <a:spLocks noGrp="1"/>
          </p:cNvSpPr>
          <p:nvPr>
            <p:ph type="title"/>
          </p:nvPr>
        </p:nvSpPr>
        <p:spPr/>
        <p:txBody>
          <a:bodyPr/>
          <a:lstStyle/>
          <a:p>
            <a:r>
              <a:rPr lang="en-ZA" dirty="0"/>
              <a:t>LEAP IGR LEGISLATIVE FRAMEWORK  FOR OVERSIGHT AND MONITORING</a:t>
            </a:r>
            <a:endParaRPr lang="en-US" dirty="0">
              <a:highlight>
                <a:srgbClr val="FFFF00"/>
              </a:highlight>
            </a:endParaRPr>
          </a:p>
        </p:txBody>
      </p:sp>
      <p:sp>
        <p:nvSpPr>
          <p:cNvPr id="4" name="Slide Number Placeholder 3">
            <a:extLst>
              <a:ext uri="{FF2B5EF4-FFF2-40B4-BE49-F238E27FC236}">
                <a16:creationId xmlns="" xmlns:a16="http://schemas.microsoft.com/office/drawing/2014/main" id="{F693FDF7-11A6-496D-B6BE-A109CA2D98C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06839F-D7A4-4E5D-B93D-768AD4D1DB36}" type="slidenum">
              <a:rPr kumimoji="0" lang="en-ZA" sz="900" b="0" i="0" u="none" strike="noStrike" kern="1200" cap="none" spc="0" normalizeH="0" baseline="0" noProof="0" smtClean="0">
                <a:ln>
                  <a:noFill/>
                </a:ln>
                <a:solidFill>
                  <a:srgbClr val="003399"/>
                </a:solidFill>
                <a:effectLst/>
                <a:uLnTx/>
                <a:uFillTx/>
                <a:latin typeface="Century Gothic"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ZA" sz="900" b="0" i="0" u="none" strike="noStrike" kern="1200" cap="none" spc="0" normalizeH="0" baseline="0" noProof="0" dirty="0">
              <a:ln>
                <a:noFill/>
              </a:ln>
              <a:solidFill>
                <a:srgbClr val="003399"/>
              </a:solidFill>
              <a:effectLst/>
              <a:uLnTx/>
              <a:uFillTx/>
              <a:latin typeface="Century Gothic" pitchFamily="34" charset="0"/>
              <a:ea typeface="+mn-ea"/>
              <a:cs typeface="+mn-cs"/>
            </a:endParaRPr>
          </a:p>
        </p:txBody>
      </p:sp>
      <p:sp>
        <p:nvSpPr>
          <p:cNvPr id="7" name="Text Placeholder 6">
            <a:extLst>
              <a:ext uri="{FF2B5EF4-FFF2-40B4-BE49-F238E27FC236}">
                <a16:creationId xmlns="" xmlns:a16="http://schemas.microsoft.com/office/drawing/2014/main" id="{7B593DD1-3DC3-4972-B06E-EF46D49E1797}"/>
              </a:ext>
            </a:extLst>
          </p:cNvPr>
          <p:cNvSpPr>
            <a:spLocks noGrp="1"/>
          </p:cNvSpPr>
          <p:nvPr>
            <p:ph type="body" sz="quarter" idx="10"/>
          </p:nvPr>
        </p:nvSpPr>
        <p:spPr>
          <a:xfrm>
            <a:off x="377898" y="987879"/>
            <a:ext cx="11661941" cy="5480271"/>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Rectangle: Folded Corner 5">
            <a:extLst>
              <a:ext uri="{FF2B5EF4-FFF2-40B4-BE49-F238E27FC236}">
                <a16:creationId xmlns="" xmlns:a16="http://schemas.microsoft.com/office/drawing/2014/main" id="{9F4E99D6-8BE1-4471-9DF6-2A038F74C99C}"/>
              </a:ext>
            </a:extLst>
          </p:cNvPr>
          <p:cNvSpPr/>
          <p:nvPr/>
        </p:nvSpPr>
        <p:spPr>
          <a:xfrm>
            <a:off x="393700" y="1094887"/>
            <a:ext cx="11239499" cy="5249439"/>
          </a:xfrm>
          <a:prstGeom prst="foldedCorner">
            <a:avLst/>
          </a:prstGeom>
          <a:solidFill>
            <a:schemeClr val="accent3">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Century Gothic"/>
              <a:ea typeface="+mn-ea"/>
              <a:cs typeface="+mn-cs"/>
            </a:endParaRP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US" sz="1600" b="1" i="0" u="none" strike="noStrike" kern="1200" cap="none" spc="0" normalizeH="0" baseline="0" noProof="0" dirty="0">
              <a:ln>
                <a:noFill/>
              </a:ln>
              <a:solidFill>
                <a:prstClr val="black"/>
              </a:solidFill>
              <a:effectLst/>
              <a:uLnTx/>
              <a:uFillTx/>
              <a:latin typeface="Century Gothic"/>
              <a:ea typeface="+mn-ea"/>
              <a:cs typeface="+mn-cs"/>
            </a:endParaRP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r>
              <a:rPr kumimoji="0" lang="en-US" i="0" u="none" strike="noStrike" kern="1200" cap="none" spc="0" normalizeH="0" baseline="0" noProof="0" dirty="0" err="1">
                <a:ln>
                  <a:noFill/>
                </a:ln>
                <a:solidFill>
                  <a:prstClr val="black"/>
                </a:solidFill>
                <a:effectLst/>
                <a:uLnTx/>
                <a:uFillTx/>
                <a:latin typeface="Century Gothic"/>
              </a:rPr>
              <a:t>DoCS</a:t>
            </a:r>
            <a:r>
              <a:rPr kumimoji="0" lang="en-US" i="0" u="none" strike="noStrike" kern="1200" cap="none" spc="0" normalizeH="0" baseline="0" noProof="0" dirty="0">
                <a:ln>
                  <a:noFill/>
                </a:ln>
                <a:solidFill>
                  <a:prstClr val="black"/>
                </a:solidFill>
                <a:effectLst/>
                <a:uLnTx/>
                <a:uFillTx/>
                <a:latin typeface="Century Gothic"/>
              </a:rPr>
              <a:t> </a:t>
            </a:r>
            <a:r>
              <a:rPr kumimoji="0" lang="en-US" b="1" i="0" u="none" strike="noStrike" kern="1200" cap="none" spc="0" normalizeH="0" baseline="0" noProof="0" dirty="0">
                <a:ln>
                  <a:noFill/>
                </a:ln>
                <a:solidFill>
                  <a:prstClr val="black"/>
                </a:solidFill>
                <a:effectLst/>
                <a:uLnTx/>
                <a:uFillTx/>
                <a:latin typeface="Century Gothic"/>
              </a:rPr>
              <a:t>legislative</a:t>
            </a:r>
            <a:r>
              <a:rPr kumimoji="0" lang="en-US" b="1" i="0" u="none" strike="noStrike" kern="1200" cap="none" spc="0" normalizeH="0" noProof="0" dirty="0">
                <a:ln>
                  <a:noFill/>
                </a:ln>
                <a:solidFill>
                  <a:prstClr val="black"/>
                </a:solidFill>
                <a:effectLst/>
                <a:uLnTx/>
                <a:uFillTx/>
                <a:latin typeface="Century Gothic"/>
              </a:rPr>
              <a:t> framework is derived from </a:t>
            </a:r>
            <a:r>
              <a:rPr kumimoji="0" lang="en-US" i="0" u="none" strike="noStrike" kern="1200" cap="none" spc="0" normalizeH="0" noProof="0" dirty="0">
                <a:ln>
                  <a:noFill/>
                </a:ln>
                <a:solidFill>
                  <a:prstClr val="black"/>
                </a:solidFill>
                <a:effectLst/>
                <a:uLnTx/>
                <a:uFillTx/>
                <a:latin typeface="Century Gothic"/>
              </a:rPr>
              <a:t>the Law Enforcement Advancement  Programme (</a:t>
            </a:r>
            <a:r>
              <a:rPr kumimoji="0" lang="en-US" b="1" i="0" u="none" strike="noStrike" kern="1200" cap="none" spc="0" normalizeH="0" noProof="0" dirty="0">
                <a:ln>
                  <a:noFill/>
                </a:ln>
                <a:solidFill>
                  <a:prstClr val="black"/>
                </a:solidFill>
                <a:effectLst/>
                <a:uLnTx/>
                <a:uFillTx/>
                <a:latin typeface="Century Gothic"/>
              </a:rPr>
              <a:t>LEAP</a:t>
            </a:r>
            <a:r>
              <a:rPr kumimoji="0" lang="en-US" i="0" u="none" strike="noStrike" kern="1200" cap="none" spc="0" normalizeH="0" noProof="0" dirty="0">
                <a:ln>
                  <a:noFill/>
                </a:ln>
                <a:solidFill>
                  <a:prstClr val="black"/>
                </a:solidFill>
                <a:effectLst/>
                <a:uLnTx/>
                <a:uFillTx/>
                <a:latin typeface="Century Gothic"/>
              </a:rPr>
              <a:t>) </a:t>
            </a:r>
            <a:r>
              <a:rPr kumimoji="0" lang="en-US" b="1" i="0" u="none" strike="noStrike" kern="1200" cap="none" spc="0" normalizeH="0" noProof="0" dirty="0">
                <a:ln>
                  <a:noFill/>
                </a:ln>
                <a:solidFill>
                  <a:prstClr val="black"/>
                </a:solidFill>
                <a:effectLst/>
                <a:uLnTx/>
                <a:uFillTx/>
                <a:latin typeface="Century Gothic"/>
              </a:rPr>
              <a:t>Gazette</a:t>
            </a:r>
            <a:r>
              <a:rPr kumimoji="0" lang="en-US" i="0" u="none" strike="noStrike" kern="1200" cap="none" spc="0" normalizeH="0" noProof="0" dirty="0">
                <a:ln>
                  <a:noFill/>
                </a:ln>
                <a:solidFill>
                  <a:prstClr val="black"/>
                </a:solidFill>
                <a:effectLst/>
                <a:uLnTx/>
                <a:uFillTx/>
                <a:latin typeface="Century Gothic"/>
              </a:rPr>
              <a:t> that is tabled annually.        </a:t>
            </a:r>
            <a:endParaRPr kumimoji="0" lang="en-US" i="0" u="none" strike="noStrike" kern="1200" cap="none" spc="0" normalizeH="0" baseline="0" noProof="0" dirty="0">
              <a:ln>
                <a:noFill/>
              </a:ln>
              <a:solidFill>
                <a:prstClr val="black"/>
              </a:solidFill>
              <a:effectLst/>
              <a:uLnTx/>
              <a:uFillTx/>
              <a:latin typeface="Century Gothic"/>
            </a:endParaRPr>
          </a:p>
          <a:p>
            <a:pPr marL="0" marR="0" lvl="1" indent="0" algn="l" defTabSz="914400" rtl="0" eaLnBrk="1" fontAlgn="auto" latinLnBrk="0" hangingPunct="1">
              <a:lnSpc>
                <a:spcPct val="100000"/>
              </a:lnSpc>
              <a:spcBef>
                <a:spcPts val="300"/>
              </a:spcBef>
              <a:spcAft>
                <a:spcPts val="0"/>
              </a:spcAft>
              <a:buClr>
                <a:srgbClr val="002060"/>
              </a:buClr>
              <a:buSzTx/>
              <a:buFontTx/>
              <a:buNone/>
              <a:tabLst/>
              <a:defRPr/>
            </a:pPr>
            <a:endParaRPr kumimoji="0" lang="en-US" b="0" i="0" u="none" strike="noStrike" kern="1200" cap="none" spc="0" normalizeH="0" baseline="0" noProof="0" dirty="0">
              <a:ln>
                <a:noFill/>
              </a:ln>
              <a:solidFill>
                <a:prstClr val="black"/>
              </a:solidFill>
              <a:effectLst/>
              <a:uLnTx/>
              <a:uFillTx/>
              <a:latin typeface="Century Gothic"/>
            </a:endParaRPr>
          </a:p>
          <a:p>
            <a:pPr marL="180000" lvl="1" indent="-180000">
              <a:spcBef>
                <a:spcPts val="300"/>
              </a:spcBef>
              <a:buClr>
                <a:srgbClr val="002060"/>
              </a:buClr>
              <a:buBlip>
                <a:blip r:embed="rId2"/>
              </a:buBlip>
              <a:defRPr/>
            </a:pPr>
            <a:r>
              <a:rPr lang="en-US" dirty="0">
                <a:solidFill>
                  <a:prstClr val="black"/>
                </a:solidFill>
              </a:rPr>
              <a:t>The </a:t>
            </a:r>
            <a:r>
              <a:rPr lang="en-US" b="1" dirty="0">
                <a:solidFill>
                  <a:prstClr val="black"/>
                </a:solidFill>
              </a:rPr>
              <a:t>Gazette</a:t>
            </a:r>
            <a:r>
              <a:rPr lang="en-US" dirty="0">
                <a:solidFill>
                  <a:prstClr val="black"/>
                </a:solidFill>
              </a:rPr>
              <a:t> sets out </a:t>
            </a:r>
            <a:r>
              <a:rPr lang="en-US" b="1" dirty="0">
                <a:solidFill>
                  <a:prstClr val="black"/>
                </a:solidFill>
              </a:rPr>
              <a:t>monitoring requirements  </a:t>
            </a:r>
            <a:r>
              <a:rPr lang="en-US" dirty="0">
                <a:solidFill>
                  <a:prstClr val="black"/>
                </a:solidFill>
              </a:rPr>
              <a:t>for the beneficiary institution and has an effective oversight and monitoring requirement for the funding Department (</a:t>
            </a:r>
            <a:r>
              <a:rPr lang="en-US" dirty="0" err="1">
                <a:solidFill>
                  <a:prstClr val="black"/>
                </a:solidFill>
              </a:rPr>
              <a:t>DoCS</a:t>
            </a:r>
            <a:r>
              <a:rPr lang="en-US" dirty="0">
                <a:solidFill>
                  <a:prstClr val="black"/>
                </a:solidFill>
              </a:rPr>
              <a:t>)</a:t>
            </a:r>
          </a:p>
          <a:p>
            <a:pPr marL="180000" lvl="1" indent="-180000">
              <a:spcBef>
                <a:spcPts val="300"/>
              </a:spcBef>
              <a:buClr>
                <a:srgbClr val="002060"/>
              </a:buClr>
              <a:buBlip>
                <a:blip r:embed="rId2"/>
              </a:buBlip>
              <a:defRPr/>
            </a:pPr>
            <a:endParaRPr lang="en-US" dirty="0">
              <a:solidFill>
                <a:prstClr val="black"/>
              </a:solidFill>
            </a:endParaRPr>
          </a:p>
          <a:p>
            <a:pPr marL="180000" lvl="1" indent="-180000">
              <a:spcBef>
                <a:spcPts val="300"/>
              </a:spcBef>
              <a:buClr>
                <a:srgbClr val="002060"/>
              </a:buClr>
              <a:buBlip>
                <a:blip r:embed="rId2"/>
              </a:buBlip>
              <a:defRPr/>
            </a:pPr>
            <a:r>
              <a:rPr lang="en-US" dirty="0">
                <a:solidFill>
                  <a:prstClr val="black"/>
                </a:solidFill>
              </a:rPr>
              <a:t>The </a:t>
            </a:r>
            <a:r>
              <a:rPr lang="en-US" b="1" dirty="0">
                <a:solidFill>
                  <a:prstClr val="black"/>
                </a:solidFill>
              </a:rPr>
              <a:t>Gazette</a:t>
            </a:r>
            <a:r>
              <a:rPr lang="en-US" dirty="0">
                <a:solidFill>
                  <a:prstClr val="black"/>
                </a:solidFill>
              </a:rPr>
              <a:t> is </a:t>
            </a:r>
            <a:r>
              <a:rPr lang="en-US" b="1" dirty="0">
                <a:solidFill>
                  <a:prstClr val="black"/>
                </a:solidFill>
              </a:rPr>
              <a:t>supported by the TPA </a:t>
            </a:r>
            <a:r>
              <a:rPr lang="en-US" dirty="0">
                <a:solidFill>
                  <a:prstClr val="black"/>
                </a:solidFill>
              </a:rPr>
              <a:t>in accordance with the </a:t>
            </a:r>
            <a:r>
              <a:rPr lang="en-US" b="1" dirty="0">
                <a:solidFill>
                  <a:prstClr val="black"/>
                </a:solidFill>
              </a:rPr>
              <a:t>PFMA &amp; MFMA </a:t>
            </a:r>
          </a:p>
          <a:p>
            <a:pPr marL="180000" lvl="1" indent="-180000">
              <a:spcBef>
                <a:spcPts val="300"/>
              </a:spcBef>
              <a:buClr>
                <a:srgbClr val="002060"/>
              </a:buClr>
              <a:buBlip>
                <a:blip r:embed="rId2"/>
              </a:buBlip>
              <a:defRPr/>
            </a:pPr>
            <a:endParaRPr lang="en-US" dirty="0">
              <a:solidFill>
                <a:prstClr val="black"/>
              </a:solidFill>
            </a:endParaRPr>
          </a:p>
          <a:p>
            <a:pPr marL="180000" lvl="1" indent="-180000">
              <a:spcBef>
                <a:spcPts val="300"/>
              </a:spcBef>
              <a:buClr>
                <a:srgbClr val="002060"/>
              </a:buClr>
              <a:buBlip>
                <a:blip r:embed="rId2"/>
              </a:buBlip>
              <a:defRPr/>
            </a:pPr>
            <a:r>
              <a:rPr lang="en-US" dirty="0">
                <a:solidFill>
                  <a:prstClr val="black"/>
                </a:solidFill>
              </a:rPr>
              <a:t>Furthermore, the </a:t>
            </a:r>
            <a:r>
              <a:rPr lang="en-US" dirty="0" err="1">
                <a:solidFill>
                  <a:prstClr val="black"/>
                </a:solidFill>
              </a:rPr>
              <a:t>DoCS</a:t>
            </a:r>
            <a:r>
              <a:rPr lang="en-US" dirty="0">
                <a:solidFill>
                  <a:prstClr val="black"/>
                </a:solidFill>
              </a:rPr>
              <a:t> initiated a  </a:t>
            </a:r>
            <a:r>
              <a:rPr lang="en-US" b="1" dirty="0">
                <a:solidFill>
                  <a:prstClr val="black"/>
                </a:solidFill>
              </a:rPr>
              <a:t>Section 35 IGR  Governance &amp; Protocol Agreement </a:t>
            </a:r>
            <a:r>
              <a:rPr lang="en-US" dirty="0">
                <a:solidFill>
                  <a:prstClr val="black"/>
                </a:solidFill>
              </a:rPr>
              <a:t>to further strengthen the effective financial and resource management and governance of LEAP.  </a:t>
            </a:r>
          </a:p>
          <a:p>
            <a:pPr marL="0" lvl="1">
              <a:spcBef>
                <a:spcPts val="300"/>
              </a:spcBef>
              <a:buClr>
                <a:srgbClr val="002060"/>
              </a:buClr>
              <a:defRPr/>
            </a:pPr>
            <a:endParaRPr lang="en-US" dirty="0">
              <a:solidFill>
                <a:prstClr val="black"/>
              </a:solidFill>
            </a:endParaRPr>
          </a:p>
          <a:p>
            <a:pPr marL="180000" lvl="1" indent="-180000">
              <a:spcBef>
                <a:spcPts val="300"/>
              </a:spcBef>
              <a:buClr>
                <a:srgbClr val="002060"/>
              </a:buClr>
              <a:buBlip>
                <a:blip r:embed="rId2"/>
              </a:buBlip>
              <a:defRPr/>
            </a:pPr>
            <a:r>
              <a:rPr lang="en-US" dirty="0">
                <a:solidFill>
                  <a:prstClr val="black"/>
                </a:solidFill>
              </a:rPr>
              <a:t>The way in which the monitoring and oversight mechanism is implemented is detailed on the following page</a:t>
            </a:r>
            <a:r>
              <a:rPr kumimoji="0" lang="en-US" b="0" i="0" u="none" strike="noStrike" kern="1200" cap="none" spc="0" normalizeH="0" baseline="0" noProof="0" dirty="0">
                <a:ln>
                  <a:noFill/>
                </a:ln>
                <a:solidFill>
                  <a:prstClr val="black"/>
                </a:solidFill>
                <a:effectLst/>
                <a:uLnTx/>
                <a:uFillTx/>
                <a:latin typeface="Century Gothic"/>
              </a:rPr>
              <a:t>.</a:t>
            </a:r>
          </a:p>
          <a:p>
            <a:pPr marL="180000" marR="0" lvl="1" indent="-180000" algn="l" defTabSz="914400" rtl="0" eaLnBrk="1" fontAlgn="auto" latinLnBrk="0" hangingPunct="1">
              <a:lnSpc>
                <a:spcPct val="100000"/>
              </a:lnSpc>
              <a:spcBef>
                <a:spcPts val="300"/>
              </a:spcBef>
              <a:spcAft>
                <a:spcPts val="0"/>
              </a:spcAft>
              <a:buClr>
                <a:srgbClr val="002060"/>
              </a:buClr>
              <a:buSzTx/>
              <a:buFontTx/>
              <a:buBlip>
                <a:blip r:embed="rId2"/>
              </a:buBlip>
              <a:tabLst/>
              <a:defRPr/>
            </a:pPr>
            <a:endParaRPr kumimoji="0" lang="en-US" sz="1600" b="0" i="0" u="none" strike="noStrike" kern="1200" cap="none" spc="0" normalizeH="0" baseline="0" noProof="0" dirty="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xmlns="" val="2124319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69.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371.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372.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373.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74.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75.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76.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77.xml><?xml version="1.0" encoding="utf-8"?>
<p:tagLst xmlns:a="http://schemas.openxmlformats.org/drawingml/2006/main" xmlns:r="http://schemas.openxmlformats.org/officeDocument/2006/relationships" xmlns:p="http://schemas.openxmlformats.org/presentationml/2006/main">
  <p:tag name="SMARTBOX_SB6" val="O2Vd6MXRoifyZCe/2HTGZDJFxwOFL/KH"/>
  <p:tag name="SMARTBOX_SB8" val="Es6JW/9cS2ChI5Uc8le8Fw=="/>
  <p:tag name="SMARTBOX_SB7" val="Jtje7kfpIdLhgaWEM9Z7gw=="/>
</p:tagLst>
</file>

<file path=ppt/tags/tag378.xml><?xml version="1.0" encoding="utf-8"?>
<p:tagLst xmlns:a="http://schemas.openxmlformats.org/drawingml/2006/main" xmlns:r="http://schemas.openxmlformats.org/officeDocument/2006/relationships" xmlns:p="http://schemas.openxmlformats.org/presentationml/2006/main">
  <p:tag name="SMARTBOX_SB6" val="kgf6QsQMytz7XQAXBkU45hJoGkBVdF3e"/>
  <p:tag name="SMARTBOX_SB8" val="tTCkwJn3A4ske96X0njIiQ=="/>
  <p:tag name="SMARTBOX_SB7" val="owjU+t/i5LxMWfmvLPlZKw=="/>
</p:tagLst>
</file>

<file path=ppt/tags/tag379.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81.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82.xml><?xml version="1.0" encoding="utf-8"?>
<p:tagLst xmlns:a="http://schemas.openxmlformats.org/drawingml/2006/main" xmlns:r="http://schemas.openxmlformats.org/officeDocument/2006/relationships" xmlns:p="http://schemas.openxmlformats.org/presentationml/2006/main">
  <p:tag name="SMARTBOX_SB6" val="MITRdUpyHwM6PGpPPEYuEBrVOl0s1/nY"/>
  <p:tag name="SMARTBOX_SB8" val="gT+5zEvuWyI5UqgzyKYBsg=="/>
  <p:tag name="SMARTBOX_SB7" val="JjA9eqtaKbMPgxHPa8ygG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5_WCG-Community Safet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16_WCG-Community Safet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17_WCG-Community Safet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1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2_WCG-PPT Master-121022-amc">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3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4_WCG-PPT Master-121022-amc">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4026</TotalTime>
  <Words>1955</Words>
  <Application>Microsoft Office PowerPoint</Application>
  <PresentationFormat>Custom</PresentationFormat>
  <Paragraphs>461</Paragraphs>
  <Slides>34</Slides>
  <Notes>12</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34</vt:i4>
      </vt:variant>
    </vt:vector>
  </HeadingPairs>
  <TitlesOfParts>
    <vt:vector size="44" baseType="lpstr">
      <vt:lpstr>WCG-PPT Master-121022-amc</vt:lpstr>
      <vt:lpstr>15_WCG-Community Safety-New PPT Master-01112012</vt:lpstr>
      <vt:lpstr>16_WCG-Community Safety-New PPT Master-01112012</vt:lpstr>
      <vt:lpstr>17_WCG-Community Safety-New PPT Master-01112012</vt:lpstr>
      <vt:lpstr>1_WCG-PPT Master-121022-amc</vt:lpstr>
      <vt:lpstr>2_WCG-PPT Master-121022-amc</vt:lpstr>
      <vt:lpstr>Office Theme</vt:lpstr>
      <vt:lpstr>3_WCG-PPT Master-121022-amc</vt:lpstr>
      <vt:lpstr>4_WCG-PPT Master-121022-amc</vt:lpstr>
      <vt:lpstr>think-cell Slide</vt:lpstr>
      <vt:lpstr>Slide 1</vt:lpstr>
      <vt:lpstr>Slide 2</vt:lpstr>
      <vt:lpstr>THE ORIGINS OF THE SAFETY PRIORITY</vt:lpstr>
      <vt:lpstr>The Cardiff Model as it applies to the Western Cape</vt:lpstr>
      <vt:lpstr>Slide 5</vt:lpstr>
      <vt:lpstr>Slide 6</vt:lpstr>
      <vt:lpstr>CRITERIA FOR FUNDING  </vt:lpstr>
      <vt:lpstr>Slide 8</vt:lpstr>
      <vt:lpstr>LEAP IGR LEGISLATIVE FRAMEWORK  FOR OVERSIGHT AND MONITORING</vt:lpstr>
      <vt:lpstr>LEAP MONITORING &amp; GOVERNANCE OVERSIGHT </vt:lpstr>
      <vt:lpstr>REVISED IGR GOVERNANCE FRAMEWORK </vt:lpstr>
      <vt:lpstr>REVISED IGR GOVERNANCE FRAMEWORK (continued) </vt:lpstr>
      <vt:lpstr>REVISED IGR GOVERNANCE FRAMEWORK (continued) </vt:lpstr>
      <vt:lpstr>Slide 14</vt:lpstr>
      <vt:lpstr>FINANCIAL ANALYSIS – TRANSFERS</vt:lpstr>
      <vt:lpstr>FINANCIAL ANALYSIS: CO-FUNDING MODEL </vt:lpstr>
      <vt:lpstr>Slide 17</vt:lpstr>
      <vt:lpstr>FINANCIAL ANALYSIS – TRANSFERS</vt:lpstr>
      <vt:lpstr>Slide 19</vt:lpstr>
      <vt:lpstr>STRENGTHENING LE RURAL DISTRICTS &amp; LOCAL  MUNICIPALITY PARTNERSHIPS </vt:lpstr>
      <vt:lpstr>Slide 21</vt:lpstr>
      <vt:lpstr>Slide 22</vt:lpstr>
      <vt:lpstr>KEY REQUIREMENTS FOR DATA TO INFORM DEPLOYMENTS AND OPERATIONS (MPA)</vt:lpstr>
      <vt:lpstr>Slide 24</vt:lpstr>
      <vt:lpstr>MONTH-ON-MONTH CHANGE IN HOMICIDES BY PRECINCT</vt:lpstr>
      <vt:lpstr>HOMICIDE STATISTICS IN THE 13 PRIORITY AREAS (WHERE?)</vt:lpstr>
      <vt:lpstr>HOMICIDE STATISTICS ON DAYS AND TIMES IN THE PROVINCE (WHEN?)</vt:lpstr>
      <vt:lpstr>HOMICIDE STATISTICS ON AGE AND GENDER IN THE PROVINCE (WHO?)</vt:lpstr>
      <vt:lpstr>CIRCUMSTANCES OF HOMICIDES IN THE PROVINCE (HOW?)</vt:lpstr>
      <vt:lpstr>PROGRESS AND DETERMINATION OF DEPLOYMENT (LEAP)</vt:lpstr>
      <vt:lpstr>LEAP OFFICERS EMPLOYED, CURRENTLY IN TRAINING AND ACTUAL DEPLOYMENTS</vt:lpstr>
      <vt:lpstr>Slide 32</vt:lpstr>
      <vt:lpstr>Slide 33</vt:lpstr>
      <vt:lpstr>Slide 34</vt:lpstr>
    </vt:vector>
  </TitlesOfParts>
  <Company>PGWC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Hector Eliott</dc:creator>
  <cp:lastModifiedBy>USER</cp:lastModifiedBy>
  <cp:revision>1599</cp:revision>
  <cp:lastPrinted>2022-05-04T09:41:52Z</cp:lastPrinted>
  <dcterms:created xsi:type="dcterms:W3CDTF">2017-01-19T08:56:34Z</dcterms:created>
  <dcterms:modified xsi:type="dcterms:W3CDTF">2022-05-31T12:15:13Z</dcterms:modified>
</cp:coreProperties>
</file>