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CE9FDA91-D2B8-434A-83F0-97F7CFF1D43A}" type="datetimeFigureOut">
              <a:rPr lang="en-ZA" smtClean="0"/>
              <a:pPr/>
              <a:t>2022/06/02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F1A816C-82E8-4D6B-BEFE-D384A8B3B164}" type="slidenum">
              <a:rPr lang="en-ZA" smtClean="0"/>
              <a:pPr/>
              <a:t>‹#›</a:t>
            </a:fld>
            <a:endParaRPr lang="en-ZA"/>
          </a:p>
        </p:txBody>
      </p:sp>
    </p:spTree>
    <p:extLst>
      <p:ext uri="{BB962C8B-B14F-4D97-AF65-F5344CB8AC3E}">
        <p14:creationId xmlns:p14="http://schemas.microsoft.com/office/powerpoint/2010/main" xmlns="" val="52665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E9FDA91-D2B8-434A-83F0-97F7CFF1D43A}" type="datetimeFigureOut">
              <a:rPr lang="en-ZA" smtClean="0"/>
              <a:pPr/>
              <a:t>2022/06/02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F1A816C-82E8-4D6B-BEFE-D384A8B3B164}" type="slidenum">
              <a:rPr lang="en-ZA" smtClean="0"/>
              <a:pPr/>
              <a:t>‹#›</a:t>
            </a:fld>
            <a:endParaRPr lang="en-ZA"/>
          </a:p>
        </p:txBody>
      </p:sp>
    </p:spTree>
    <p:extLst>
      <p:ext uri="{BB962C8B-B14F-4D97-AF65-F5344CB8AC3E}">
        <p14:creationId xmlns:p14="http://schemas.microsoft.com/office/powerpoint/2010/main" xmlns="" val="1814719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E9FDA91-D2B8-434A-83F0-97F7CFF1D43A}" type="datetimeFigureOut">
              <a:rPr lang="en-ZA" smtClean="0"/>
              <a:pPr/>
              <a:t>2022/06/02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F1A816C-82E8-4D6B-BEFE-D384A8B3B164}" type="slidenum">
              <a:rPr lang="en-ZA" smtClean="0"/>
              <a:pPr/>
              <a:t>‹#›</a:t>
            </a:fld>
            <a:endParaRPr lang="en-ZA"/>
          </a:p>
        </p:txBody>
      </p:sp>
    </p:spTree>
    <p:extLst>
      <p:ext uri="{BB962C8B-B14F-4D97-AF65-F5344CB8AC3E}">
        <p14:creationId xmlns:p14="http://schemas.microsoft.com/office/powerpoint/2010/main" xmlns="" val="3158223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E9FDA91-D2B8-434A-83F0-97F7CFF1D43A}" type="datetimeFigureOut">
              <a:rPr lang="en-ZA" smtClean="0"/>
              <a:pPr/>
              <a:t>2022/06/02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F1A816C-82E8-4D6B-BEFE-D384A8B3B164}" type="slidenum">
              <a:rPr lang="en-ZA" smtClean="0"/>
              <a:pPr/>
              <a:t>‹#›</a:t>
            </a:fld>
            <a:endParaRPr lang="en-ZA"/>
          </a:p>
        </p:txBody>
      </p:sp>
    </p:spTree>
    <p:extLst>
      <p:ext uri="{BB962C8B-B14F-4D97-AF65-F5344CB8AC3E}">
        <p14:creationId xmlns:p14="http://schemas.microsoft.com/office/powerpoint/2010/main" xmlns="" val="2856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FDA91-D2B8-434A-83F0-97F7CFF1D43A}" type="datetimeFigureOut">
              <a:rPr lang="en-ZA" smtClean="0"/>
              <a:pPr/>
              <a:t>2022/06/02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F1A816C-82E8-4D6B-BEFE-D384A8B3B164}" type="slidenum">
              <a:rPr lang="en-ZA" smtClean="0"/>
              <a:pPr/>
              <a:t>‹#›</a:t>
            </a:fld>
            <a:endParaRPr lang="en-ZA"/>
          </a:p>
        </p:txBody>
      </p:sp>
    </p:spTree>
    <p:extLst>
      <p:ext uri="{BB962C8B-B14F-4D97-AF65-F5344CB8AC3E}">
        <p14:creationId xmlns:p14="http://schemas.microsoft.com/office/powerpoint/2010/main" xmlns="" val="221725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CE9FDA91-D2B8-434A-83F0-97F7CFF1D43A}" type="datetimeFigureOut">
              <a:rPr lang="en-ZA" smtClean="0"/>
              <a:pPr/>
              <a:t>2022/06/02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F1A816C-82E8-4D6B-BEFE-D384A8B3B164}" type="slidenum">
              <a:rPr lang="en-ZA" smtClean="0"/>
              <a:pPr/>
              <a:t>‹#›</a:t>
            </a:fld>
            <a:endParaRPr lang="en-ZA"/>
          </a:p>
        </p:txBody>
      </p:sp>
    </p:spTree>
    <p:extLst>
      <p:ext uri="{BB962C8B-B14F-4D97-AF65-F5344CB8AC3E}">
        <p14:creationId xmlns:p14="http://schemas.microsoft.com/office/powerpoint/2010/main" xmlns="" val="4062884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CE9FDA91-D2B8-434A-83F0-97F7CFF1D43A}" type="datetimeFigureOut">
              <a:rPr lang="en-ZA" smtClean="0"/>
              <a:pPr/>
              <a:t>2022/06/02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F1A816C-82E8-4D6B-BEFE-D384A8B3B164}" type="slidenum">
              <a:rPr lang="en-ZA" smtClean="0"/>
              <a:pPr/>
              <a:t>‹#›</a:t>
            </a:fld>
            <a:endParaRPr lang="en-ZA"/>
          </a:p>
        </p:txBody>
      </p:sp>
    </p:spTree>
    <p:extLst>
      <p:ext uri="{BB962C8B-B14F-4D97-AF65-F5344CB8AC3E}">
        <p14:creationId xmlns:p14="http://schemas.microsoft.com/office/powerpoint/2010/main" xmlns="" val="335131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CE9FDA91-D2B8-434A-83F0-97F7CFF1D43A}" type="datetimeFigureOut">
              <a:rPr lang="en-ZA" smtClean="0"/>
              <a:pPr/>
              <a:t>2022/06/02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F1A816C-82E8-4D6B-BEFE-D384A8B3B164}" type="slidenum">
              <a:rPr lang="en-ZA" smtClean="0"/>
              <a:pPr/>
              <a:t>‹#›</a:t>
            </a:fld>
            <a:endParaRPr lang="en-ZA"/>
          </a:p>
        </p:txBody>
      </p:sp>
    </p:spTree>
    <p:extLst>
      <p:ext uri="{BB962C8B-B14F-4D97-AF65-F5344CB8AC3E}">
        <p14:creationId xmlns:p14="http://schemas.microsoft.com/office/powerpoint/2010/main" xmlns="" val="862998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FDA91-D2B8-434A-83F0-97F7CFF1D43A}" type="datetimeFigureOut">
              <a:rPr lang="en-ZA" smtClean="0"/>
              <a:pPr/>
              <a:t>2022/06/02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F1A816C-82E8-4D6B-BEFE-D384A8B3B164}" type="slidenum">
              <a:rPr lang="en-ZA" smtClean="0"/>
              <a:pPr/>
              <a:t>‹#›</a:t>
            </a:fld>
            <a:endParaRPr lang="en-ZA"/>
          </a:p>
        </p:txBody>
      </p:sp>
    </p:spTree>
    <p:extLst>
      <p:ext uri="{BB962C8B-B14F-4D97-AF65-F5344CB8AC3E}">
        <p14:creationId xmlns:p14="http://schemas.microsoft.com/office/powerpoint/2010/main" xmlns="" val="3587266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9FDA91-D2B8-434A-83F0-97F7CFF1D43A}" type="datetimeFigureOut">
              <a:rPr lang="en-ZA" smtClean="0"/>
              <a:pPr/>
              <a:t>2022/06/02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F1A816C-82E8-4D6B-BEFE-D384A8B3B164}" type="slidenum">
              <a:rPr lang="en-ZA" smtClean="0"/>
              <a:pPr/>
              <a:t>‹#›</a:t>
            </a:fld>
            <a:endParaRPr lang="en-ZA"/>
          </a:p>
        </p:txBody>
      </p:sp>
    </p:spTree>
    <p:extLst>
      <p:ext uri="{BB962C8B-B14F-4D97-AF65-F5344CB8AC3E}">
        <p14:creationId xmlns:p14="http://schemas.microsoft.com/office/powerpoint/2010/main" xmlns="" val="60767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9FDA91-D2B8-434A-83F0-97F7CFF1D43A}" type="datetimeFigureOut">
              <a:rPr lang="en-ZA" smtClean="0"/>
              <a:pPr/>
              <a:t>2022/06/02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F1A816C-82E8-4D6B-BEFE-D384A8B3B164}" type="slidenum">
              <a:rPr lang="en-ZA" smtClean="0"/>
              <a:pPr/>
              <a:t>‹#›</a:t>
            </a:fld>
            <a:endParaRPr lang="en-ZA"/>
          </a:p>
        </p:txBody>
      </p:sp>
    </p:spTree>
    <p:extLst>
      <p:ext uri="{BB962C8B-B14F-4D97-AF65-F5344CB8AC3E}">
        <p14:creationId xmlns:p14="http://schemas.microsoft.com/office/powerpoint/2010/main" xmlns="" val="2307742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FDA91-D2B8-434A-83F0-97F7CFF1D43A}" type="datetimeFigureOut">
              <a:rPr lang="en-ZA" smtClean="0"/>
              <a:pPr/>
              <a:t>2022/06/02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A816C-82E8-4D6B-BEFE-D384A8B3B164}" type="slidenum">
              <a:rPr lang="en-ZA" smtClean="0"/>
              <a:pPr/>
              <a:t>‹#›</a:t>
            </a:fld>
            <a:endParaRPr lang="en-ZA"/>
          </a:p>
        </p:txBody>
      </p:sp>
    </p:spTree>
    <p:extLst>
      <p:ext uri="{BB962C8B-B14F-4D97-AF65-F5344CB8AC3E}">
        <p14:creationId xmlns:p14="http://schemas.microsoft.com/office/powerpoint/2010/main" xmlns="" val="2543673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a:xfrm>
            <a:off x="2123728" y="2780928"/>
            <a:ext cx="6192688" cy="1512168"/>
          </a:xfrm>
        </p:spPr>
        <p:txBody>
          <a:bodyPr>
            <a:normAutofit fontScale="90000"/>
          </a:bodyPr>
          <a:lstStyle/>
          <a:p>
            <a:pPr marL="0" marR="0" algn="ctr">
              <a:lnSpc>
                <a:spcPct val="150000"/>
              </a:lnSpc>
              <a:spcBef>
                <a:spcPts val="0"/>
              </a:spcBef>
              <a:spcAft>
                <a:spcPts val="0"/>
              </a:spcAft>
              <a:tabLst>
                <a:tab pos="810260" algn="l"/>
              </a:tabLst>
            </a:pPr>
            <a:r>
              <a:rPr lang="en-US" sz="18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rPr>
              <a:t/>
            </a:r>
            <a:br>
              <a:rPr lang="en-US" sz="18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rPr>
            </a:br>
            <a:r>
              <a:rPr lang="en-US" sz="18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rPr>
              <a:t/>
            </a:r>
            <a:br>
              <a:rPr lang="en-US" sz="18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rPr>
            </a:br>
            <a:r>
              <a:rPr lang="en-US" sz="18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rPr>
              <a:t/>
            </a:r>
            <a:br>
              <a:rPr lang="en-US" sz="18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rPr>
            </a:br>
            <a:r>
              <a:rPr lang="en-US" sz="18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rPr>
              <a:t/>
            </a:r>
            <a:br>
              <a:rPr lang="en-US" sz="18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rPr>
            </a:br>
            <a:r>
              <a:rPr lang="en-US" sz="18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rPr>
              <a:t/>
            </a:r>
            <a:br>
              <a:rPr lang="en-US" sz="18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rPr>
            </a:br>
            <a:r>
              <a:rPr lang="en-US" sz="18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rPr>
              <a:t> W</a:t>
            </a:r>
            <a:r>
              <a:rPr lang="en-US" sz="1800" b="1" dirty="0">
                <a:solidFill>
                  <a:srgbClr val="2F5496"/>
                </a:solidFill>
                <a:latin typeface="Arial" panose="020B0604020202020204" pitchFamily="34" charset="0"/>
                <a:ea typeface="Calibri" panose="020F0502020204030204" pitchFamily="34" charset="0"/>
                <a:cs typeface="Times New Roman" panose="02020603050405020304" pitchFamily="18" charset="0"/>
              </a:rPr>
              <a:t>histleblower Matter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2F5496"/>
                </a:solidFill>
                <a:effectLst/>
                <a:latin typeface="Arial" panose="020B0604020202020204" pitchFamily="34" charset="0"/>
                <a:ea typeface="Calibri" panose="020F0502020204030204" pitchFamily="34" charset="0"/>
                <a:cs typeface="Times New Roman" panose="02020603050405020304" pitchFamily="18" charset="0"/>
              </a:rPr>
              <a:t>Portfolio Committee on Sport, Arts and Culture</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ZA" sz="3200" b="1" dirty="0">
                <a:solidFill>
                  <a:srgbClr val="0070C0"/>
                </a:solidFill>
                <a:latin typeface="Arial" panose="020B0604020202020204" pitchFamily="34" charset="0"/>
              </a:rPr>
              <a:t/>
            </a:r>
            <a:br>
              <a:rPr lang="en-ZA" sz="3200" b="1" dirty="0">
                <a:solidFill>
                  <a:srgbClr val="0070C0"/>
                </a:solidFill>
                <a:latin typeface="Arial" panose="020B0604020202020204" pitchFamily="34" charset="0"/>
              </a:rPr>
            </a:br>
            <a:endParaRPr lang="en-ZA" sz="3200" b="1" dirty="0">
              <a:solidFill>
                <a:srgbClr val="0070C0"/>
              </a:solidFill>
              <a:latin typeface="Arial" panose="020B0604020202020204" pitchFamily="34" charset="0"/>
            </a:endParaRPr>
          </a:p>
        </p:txBody>
      </p:sp>
      <p:sp>
        <p:nvSpPr>
          <p:cNvPr id="14" name="Subtitle 13"/>
          <p:cNvSpPr>
            <a:spLocks noGrp="1"/>
          </p:cNvSpPr>
          <p:nvPr>
            <p:ph type="subTitle" idx="1"/>
          </p:nvPr>
        </p:nvSpPr>
        <p:spPr>
          <a:xfrm>
            <a:off x="2185816" y="4509119"/>
            <a:ext cx="2088232" cy="504056"/>
          </a:xfrm>
        </p:spPr>
        <p:txBody>
          <a:bodyPr>
            <a:noAutofit/>
          </a:bodyPr>
          <a:lstStyle/>
          <a:p>
            <a:pPr algn="l"/>
            <a:r>
              <a:rPr lang="en-ZA" sz="1800" dirty="0">
                <a:latin typeface="Arial" panose="020B0604020202020204" pitchFamily="34" charset="0"/>
              </a:rPr>
              <a:t>Presented by:</a:t>
            </a:r>
          </a:p>
        </p:txBody>
      </p:sp>
      <p:sp>
        <p:nvSpPr>
          <p:cNvPr id="18" name="Subtitle 13"/>
          <p:cNvSpPr txBox="1">
            <a:spLocks/>
          </p:cNvSpPr>
          <p:nvPr/>
        </p:nvSpPr>
        <p:spPr>
          <a:xfrm>
            <a:off x="3914009" y="4509119"/>
            <a:ext cx="4402407" cy="147975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ZA" sz="1800" dirty="0">
                <a:solidFill>
                  <a:schemeClr val="tx1"/>
                </a:solidFill>
                <a:latin typeface="Arial" panose="020B0604020202020204" pitchFamily="34" charset="0"/>
              </a:rPr>
              <a:t>Ms </a:t>
            </a:r>
            <a:r>
              <a:rPr lang="en-ZA" sz="1800" dirty="0" err="1">
                <a:solidFill>
                  <a:schemeClr val="tx1"/>
                </a:solidFill>
                <a:latin typeface="Arial" panose="020B0604020202020204" pitchFamily="34" charset="0"/>
              </a:rPr>
              <a:t>Refiloe</a:t>
            </a:r>
            <a:r>
              <a:rPr lang="en-ZA" sz="1800" dirty="0">
                <a:solidFill>
                  <a:schemeClr val="tx1"/>
                </a:solidFill>
                <a:latin typeface="Arial" panose="020B0604020202020204" pitchFamily="34" charset="0"/>
              </a:rPr>
              <a:t> Mabaso</a:t>
            </a:r>
          </a:p>
          <a:p>
            <a:pPr algn="l"/>
            <a:r>
              <a:rPr lang="en-ZA" sz="1800" dirty="0">
                <a:solidFill>
                  <a:schemeClr val="tx1"/>
                </a:solidFill>
                <a:latin typeface="Arial" panose="020B0604020202020204" pitchFamily="34" charset="0"/>
              </a:rPr>
              <a:t>Chairperson of the Board</a:t>
            </a:r>
          </a:p>
          <a:p>
            <a:pPr algn="l"/>
            <a:r>
              <a:rPr lang="en-ZA" sz="1800" dirty="0">
                <a:solidFill>
                  <a:schemeClr val="tx1"/>
                </a:solidFill>
                <a:latin typeface="Arial" panose="020B0604020202020204" pitchFamily="34" charset="0"/>
              </a:rPr>
              <a:t>31 May 2022</a:t>
            </a:r>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779948" y="2093644"/>
            <a:ext cx="2983394" cy="1043557"/>
          </a:xfrm>
          <a:prstGeom prst="rect">
            <a:avLst/>
          </a:prstGeom>
        </p:spPr>
      </p:pic>
    </p:spTree>
    <p:extLst>
      <p:ext uri="{BB962C8B-B14F-4D97-AF65-F5344CB8AC3E}">
        <p14:creationId xmlns:p14="http://schemas.microsoft.com/office/powerpoint/2010/main" xmlns="" val="3497451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51720" y="692696"/>
            <a:ext cx="6696744" cy="1143000"/>
          </a:xfrm>
        </p:spPr>
        <p:txBody>
          <a:bodyPr>
            <a:normAutofit/>
          </a:bodyPr>
          <a:lstStyle/>
          <a:p>
            <a:r>
              <a:rPr lang="en-ZA" sz="3200" b="1" dirty="0">
                <a:solidFill>
                  <a:srgbClr val="0070C0"/>
                </a:solidFill>
                <a:latin typeface="Arial" panose="020B0604020202020204" pitchFamily="34" charset="0"/>
              </a:rPr>
              <a:t>Presentation outline</a:t>
            </a:r>
          </a:p>
        </p:txBody>
      </p:sp>
      <p:sp>
        <p:nvSpPr>
          <p:cNvPr id="5" name="Content Placeholder 4"/>
          <p:cNvSpPr>
            <a:spLocks noGrp="1"/>
          </p:cNvSpPr>
          <p:nvPr>
            <p:ph idx="1"/>
          </p:nvPr>
        </p:nvSpPr>
        <p:spPr>
          <a:xfrm>
            <a:off x="2051720" y="2018258"/>
            <a:ext cx="6696744" cy="4525963"/>
          </a:xfrm>
        </p:spPr>
        <p:txBody>
          <a:bodyPr>
            <a:normAutofit/>
          </a:bodyPr>
          <a:lstStyle/>
          <a:p>
            <a:endParaRPr lang="en-ZA" sz="2400" dirty="0">
              <a:latin typeface="Arial" panose="020B0604020202020204" pitchFamily="34" charset="0"/>
            </a:endParaRPr>
          </a:p>
          <a:p>
            <a:r>
              <a:rPr lang="en-ZA" sz="2400" dirty="0">
                <a:latin typeface="Arial" panose="020B0604020202020204" pitchFamily="34" charset="0"/>
              </a:rPr>
              <a:t>Background</a:t>
            </a:r>
          </a:p>
          <a:p>
            <a:r>
              <a:rPr lang="en-ZA" sz="2400" dirty="0">
                <a:latin typeface="Arial" panose="020B0604020202020204" pitchFamily="34" charset="0"/>
              </a:rPr>
              <a:t>Discussion</a:t>
            </a:r>
          </a:p>
          <a:p>
            <a:r>
              <a:rPr lang="en-ZA" sz="2400" dirty="0">
                <a:latin typeface="Arial" panose="020B0604020202020204" pitchFamily="34" charset="0"/>
              </a:rPr>
              <a:t>Conclusion</a:t>
            </a:r>
          </a:p>
          <a:p>
            <a:pPr marL="0" indent="0">
              <a:buNone/>
            </a:pPr>
            <a:endParaRPr lang="en-ZA" sz="2400" dirty="0">
              <a:latin typeface="Arial" panose="020B0604020202020204" pitchFamily="34" charset="0"/>
            </a:endParaRPr>
          </a:p>
          <a:p>
            <a:endParaRPr lang="en-ZA" sz="2400" dirty="0">
              <a:latin typeface="Arial" panose="020B0604020202020204" pitchFamily="34" charset="0"/>
            </a:endParaRPr>
          </a:p>
        </p:txBody>
      </p:sp>
    </p:spTree>
    <p:extLst>
      <p:ext uri="{BB962C8B-B14F-4D97-AF65-F5344CB8AC3E}">
        <p14:creationId xmlns:p14="http://schemas.microsoft.com/office/powerpoint/2010/main" xmlns="" val="1248143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51720" y="692696"/>
            <a:ext cx="6696744" cy="1143000"/>
          </a:xfrm>
        </p:spPr>
        <p:txBody>
          <a:bodyPr>
            <a:normAutofit/>
          </a:bodyPr>
          <a:lstStyle/>
          <a:p>
            <a:r>
              <a:rPr lang="en-ZA" sz="3200" b="1" dirty="0">
                <a:solidFill>
                  <a:srgbClr val="0070C0"/>
                </a:solidFill>
                <a:latin typeface="Arial" panose="020B0604020202020204" pitchFamily="34" charset="0"/>
              </a:rPr>
              <a:t>Background</a:t>
            </a:r>
          </a:p>
        </p:txBody>
      </p:sp>
      <p:sp>
        <p:nvSpPr>
          <p:cNvPr id="5" name="Content Placeholder 4"/>
          <p:cNvSpPr>
            <a:spLocks noGrp="1"/>
          </p:cNvSpPr>
          <p:nvPr>
            <p:ph idx="1"/>
          </p:nvPr>
        </p:nvSpPr>
        <p:spPr>
          <a:xfrm>
            <a:off x="2051720" y="2018258"/>
            <a:ext cx="6696744" cy="4525963"/>
          </a:xfrm>
        </p:spPr>
        <p:txBody>
          <a:bodyPr>
            <a:normAutofit/>
          </a:bodyPr>
          <a:lstStyle/>
          <a:p>
            <a:r>
              <a:rPr lang="en-ZA" sz="2400" dirty="0">
                <a:latin typeface="Arial" panose="020B0604020202020204" pitchFamily="34" charset="0"/>
                <a:cs typeface="Arial" panose="020B0604020202020204" pitchFamily="34" charset="0"/>
              </a:rPr>
              <a:t>The Director HR  was charged for misconduct on the 10 August 2021 and given  an opportunity to respond to allegations levelled against as per NLSA Disciplinary Code and Procedure.</a:t>
            </a:r>
          </a:p>
          <a:p>
            <a:r>
              <a:rPr lang="en-ZA" sz="2400" dirty="0">
                <a:latin typeface="Arial" panose="020B0604020202020204" pitchFamily="34" charset="0"/>
                <a:cs typeface="Arial" panose="020B0604020202020204" pitchFamily="34" charset="0"/>
              </a:rPr>
              <a:t>On the 13 August 2021 she acknowledged receipt of the charges and responded by denying all the charges level against her put to the employer to prove all the charges at the disciplinary hearing. </a:t>
            </a:r>
          </a:p>
          <a:p>
            <a:endParaRPr lang="en-ZA" sz="2400" dirty="0">
              <a:latin typeface="Arial" panose="020B0604020202020204" pitchFamily="34" charset="0"/>
            </a:endParaRPr>
          </a:p>
        </p:txBody>
      </p:sp>
    </p:spTree>
    <p:extLst>
      <p:ext uri="{BB962C8B-B14F-4D97-AF65-F5344CB8AC3E}">
        <p14:creationId xmlns:p14="http://schemas.microsoft.com/office/powerpoint/2010/main" xmlns="" val="279472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95736" y="764704"/>
            <a:ext cx="6696744" cy="1143000"/>
          </a:xfrm>
        </p:spPr>
        <p:txBody>
          <a:bodyPr>
            <a:normAutofit/>
          </a:bodyPr>
          <a:lstStyle/>
          <a:p>
            <a:r>
              <a:rPr lang="en-ZA" sz="3200" b="1" dirty="0">
                <a:solidFill>
                  <a:srgbClr val="0070C0"/>
                </a:solidFill>
                <a:latin typeface="Arial" panose="020B0604020202020204" pitchFamily="34" charset="0"/>
              </a:rPr>
              <a:t>Discussion</a:t>
            </a:r>
          </a:p>
        </p:txBody>
      </p:sp>
      <p:sp>
        <p:nvSpPr>
          <p:cNvPr id="5" name="Content Placeholder 4"/>
          <p:cNvSpPr>
            <a:spLocks noGrp="1"/>
          </p:cNvSpPr>
          <p:nvPr>
            <p:ph idx="1"/>
          </p:nvPr>
        </p:nvSpPr>
        <p:spPr>
          <a:xfrm>
            <a:off x="2051720" y="2018258"/>
            <a:ext cx="6696744" cy="4525963"/>
          </a:xfrm>
        </p:spPr>
        <p:txBody>
          <a:bodyPr>
            <a:normAutofit lnSpcReduction="10000"/>
          </a:bodyPr>
          <a:lstStyle/>
          <a:p>
            <a:pPr marL="0" indent="0">
              <a:buNone/>
            </a:pPr>
            <a:r>
              <a:rPr lang="en-ZA" sz="1800" dirty="0">
                <a:latin typeface="Arial" panose="020B0604020202020204" pitchFamily="34" charset="0"/>
              </a:rPr>
              <a:t>The sequence of events:</a:t>
            </a:r>
          </a:p>
          <a:p>
            <a:r>
              <a:rPr lang="en-US" sz="2000" dirty="0">
                <a:effectLst/>
                <a:latin typeface="Arial" panose="020B0604020202020204" pitchFamily="34" charset="0"/>
                <a:ea typeface="Calibri" panose="020F0502020204030204" pitchFamily="34" charset="0"/>
              </a:rPr>
              <a:t>The </a:t>
            </a:r>
            <a:r>
              <a:rPr lang="en-US" sz="2000" dirty="0">
                <a:latin typeface="Arial" panose="020B0604020202020204" pitchFamily="34" charset="0"/>
                <a:ea typeface="Calibri" panose="020F0502020204030204" pitchFamily="34" charset="0"/>
              </a:rPr>
              <a:t>first sitting of the disciplinary </a:t>
            </a:r>
            <a:r>
              <a:rPr lang="en-US" sz="2000" dirty="0">
                <a:effectLst/>
                <a:latin typeface="Arial" panose="020B0604020202020204" pitchFamily="34" charset="0"/>
                <a:ea typeface="Calibri" panose="020F0502020204030204" pitchFamily="34" charset="0"/>
              </a:rPr>
              <a:t> was scheduled on the 30</a:t>
            </a:r>
            <a:r>
              <a:rPr lang="en-US" sz="2000" baseline="30000" dirty="0">
                <a:effectLst/>
                <a:latin typeface="Arial" panose="020B0604020202020204" pitchFamily="34" charset="0"/>
                <a:ea typeface="Calibri" panose="020F0502020204030204" pitchFamily="34" charset="0"/>
              </a:rPr>
              <a:t>th</a:t>
            </a:r>
            <a:r>
              <a:rPr lang="en-US" sz="2000" dirty="0">
                <a:effectLst/>
                <a:latin typeface="Arial" panose="020B0604020202020204" pitchFamily="34" charset="0"/>
                <a:ea typeface="Calibri" panose="020F0502020204030204" pitchFamily="34" charset="0"/>
              </a:rPr>
              <a:t> September 2021. During the sitting the Director HR requested a postponement to 7 October 2021 because the indicated that she would need assistance of an attorney to represent her and the parties agreed to convene on the 21 and 22 October 2021. </a:t>
            </a:r>
          </a:p>
          <a:p>
            <a:r>
              <a:rPr lang="en-US" sz="2000" dirty="0">
                <a:latin typeface="Arial" panose="020B0604020202020204" pitchFamily="34" charset="0"/>
              </a:rPr>
              <a:t>During the two days of the 21 and 22 October 2021 the parties addressed the Chairperson of the disciplinary enquiry  on Section 188A referral and the chairperson issued a ruling to the effect that the HR Director had not met the  “In Good Faith” threshold contemplated by section 188A. To date the HR Director has not sought to review the above ruling.</a:t>
            </a:r>
          </a:p>
        </p:txBody>
      </p:sp>
    </p:spTree>
    <p:extLst>
      <p:ext uri="{BB962C8B-B14F-4D97-AF65-F5344CB8AC3E}">
        <p14:creationId xmlns:p14="http://schemas.microsoft.com/office/powerpoint/2010/main" xmlns="" val="3066806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95736" y="764704"/>
            <a:ext cx="6696744" cy="1143000"/>
          </a:xfrm>
        </p:spPr>
        <p:txBody>
          <a:bodyPr>
            <a:normAutofit/>
          </a:bodyPr>
          <a:lstStyle/>
          <a:p>
            <a:r>
              <a:rPr lang="en-ZA" sz="3200" b="1" dirty="0">
                <a:solidFill>
                  <a:srgbClr val="0070C0"/>
                </a:solidFill>
                <a:latin typeface="Arial" panose="020B0604020202020204" pitchFamily="34" charset="0"/>
              </a:rPr>
              <a:t>Discussion</a:t>
            </a:r>
          </a:p>
        </p:txBody>
      </p:sp>
      <p:sp>
        <p:nvSpPr>
          <p:cNvPr id="5" name="Content Placeholder 4"/>
          <p:cNvSpPr>
            <a:spLocks noGrp="1"/>
          </p:cNvSpPr>
          <p:nvPr>
            <p:ph idx="1"/>
          </p:nvPr>
        </p:nvSpPr>
        <p:spPr>
          <a:xfrm>
            <a:off x="2051720" y="2018258"/>
            <a:ext cx="6696744" cy="4525963"/>
          </a:xfrm>
        </p:spPr>
        <p:txBody>
          <a:bodyPr>
            <a:normAutofit/>
          </a:bodyPr>
          <a:lstStyle/>
          <a:p>
            <a:pPr marL="0" indent="0">
              <a:buNone/>
            </a:pPr>
            <a:r>
              <a:rPr lang="en-ZA" sz="1800" dirty="0">
                <a:latin typeface="Arial" panose="020B0604020202020204" pitchFamily="34" charset="0"/>
              </a:rPr>
              <a:t>The sequence of events:</a:t>
            </a:r>
          </a:p>
          <a:p>
            <a:r>
              <a:rPr lang="en-US" sz="2000" dirty="0">
                <a:latin typeface="Arial" panose="020B0604020202020204" pitchFamily="34" charset="0"/>
              </a:rPr>
              <a:t>On the  18 November 2021, more than two months after the Director HR has been in possession of her charges, the NLSA was served with an urgent application to stop the disciplinary hearing that was scheduled for sit-down on the 23,29 and 30 November 2021, on the basis that she had referred the dispute to the CCMA and the disciplinary enquiry out to be heard as a referral in terms of section 188A of the LRA.</a:t>
            </a:r>
          </a:p>
          <a:p>
            <a:r>
              <a:rPr lang="en-US" sz="2000" dirty="0">
                <a:latin typeface="Arial" panose="020B0604020202020204" pitchFamily="34" charset="0"/>
              </a:rPr>
              <a:t>She alleges that her working conditions became intolerable when she raised a concern with management in relation to what she perceived to be irregularities. </a:t>
            </a:r>
          </a:p>
          <a:p>
            <a:endParaRPr lang="en-ZA" sz="1800" dirty="0">
              <a:latin typeface="Arial" panose="020B0604020202020204" pitchFamily="34" charset="0"/>
            </a:endParaRPr>
          </a:p>
        </p:txBody>
      </p:sp>
    </p:spTree>
    <p:extLst>
      <p:ext uri="{BB962C8B-B14F-4D97-AF65-F5344CB8AC3E}">
        <p14:creationId xmlns:p14="http://schemas.microsoft.com/office/powerpoint/2010/main" xmlns="" val="3192662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95736" y="764704"/>
            <a:ext cx="6696744" cy="1143000"/>
          </a:xfrm>
        </p:spPr>
        <p:txBody>
          <a:bodyPr>
            <a:normAutofit/>
          </a:bodyPr>
          <a:lstStyle/>
          <a:p>
            <a:r>
              <a:rPr lang="en-ZA" sz="3200" b="1" dirty="0">
                <a:solidFill>
                  <a:srgbClr val="0070C0"/>
                </a:solidFill>
                <a:latin typeface="Arial" panose="020B0604020202020204" pitchFamily="34" charset="0"/>
              </a:rPr>
              <a:t>Discussion</a:t>
            </a:r>
          </a:p>
        </p:txBody>
      </p:sp>
      <p:sp>
        <p:nvSpPr>
          <p:cNvPr id="5" name="Content Placeholder 4"/>
          <p:cNvSpPr>
            <a:spLocks noGrp="1"/>
          </p:cNvSpPr>
          <p:nvPr>
            <p:ph idx="1"/>
          </p:nvPr>
        </p:nvSpPr>
        <p:spPr>
          <a:xfrm>
            <a:off x="2051720" y="1907704"/>
            <a:ext cx="6696744" cy="4636517"/>
          </a:xfrm>
        </p:spPr>
        <p:txBody>
          <a:bodyPr>
            <a:normAutofit/>
          </a:bodyPr>
          <a:lstStyle/>
          <a:p>
            <a:pPr marL="0" indent="0">
              <a:buNone/>
            </a:pPr>
            <a:r>
              <a:rPr lang="en-ZA" sz="1800" dirty="0">
                <a:latin typeface="Arial" panose="020B0604020202020204" pitchFamily="34" charset="0"/>
              </a:rPr>
              <a:t>The sequence of events:</a:t>
            </a:r>
            <a:r>
              <a:rPr lang="en-US" sz="1800" dirty="0">
                <a:latin typeface="Arial" panose="020B0604020202020204" pitchFamily="34" charset="0"/>
              </a:rPr>
              <a:t>. </a:t>
            </a:r>
          </a:p>
          <a:p>
            <a:r>
              <a:rPr lang="en-US" sz="1800" dirty="0">
                <a:latin typeface="Arial" panose="020B0604020202020204" pitchFamily="34" charset="0"/>
              </a:rPr>
              <a:t>The Director HR neglect to mention that on the 2 June 2021, HR prepared a counter offer for the company Secretary. </a:t>
            </a:r>
          </a:p>
          <a:p>
            <a:r>
              <a:rPr lang="en-US" sz="1800" dirty="0">
                <a:latin typeface="Arial" panose="020B0604020202020204" pitchFamily="34" charset="0"/>
              </a:rPr>
              <a:t>On the 30 August 2021 after approximately six months later she forwarded an email from Petroleum Agency SA (PASA) indicating that the offer letter presented by the Board Secretary was fraudulent.</a:t>
            </a:r>
          </a:p>
          <a:p>
            <a:r>
              <a:rPr lang="en-US" sz="1800" dirty="0">
                <a:latin typeface="Arial" panose="020B0604020202020204" pitchFamily="34" charset="0"/>
              </a:rPr>
              <a:t>According to email trails It appears that  she made an enquiry on the 27 August 2021. In her email sent to the CEO on the 30 August 2021 she never indicated when she made the discovery of the said irregularities and who these were raised with. Suffice to say that during a disciplinary proceedings on the 21 October 2021 she started to suffer occupational detriment from March 2021 at that time there was no offer letter.</a:t>
            </a:r>
          </a:p>
          <a:p>
            <a:endParaRPr lang="en-ZA" sz="1800" dirty="0">
              <a:latin typeface="Arial" panose="020B0604020202020204" pitchFamily="34" charset="0"/>
            </a:endParaRPr>
          </a:p>
        </p:txBody>
      </p:sp>
    </p:spTree>
    <p:extLst>
      <p:ext uri="{BB962C8B-B14F-4D97-AF65-F5344CB8AC3E}">
        <p14:creationId xmlns:p14="http://schemas.microsoft.com/office/powerpoint/2010/main" xmlns="" val="80582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6EB162-794E-C627-E10D-58F697E407BD}"/>
              </a:ext>
            </a:extLst>
          </p:cNvPr>
          <p:cNvSpPr>
            <a:spLocks noGrp="1"/>
          </p:cNvSpPr>
          <p:nvPr>
            <p:ph type="title"/>
          </p:nvPr>
        </p:nvSpPr>
        <p:spPr>
          <a:xfrm>
            <a:off x="1619672" y="274638"/>
            <a:ext cx="7067128" cy="1143000"/>
          </a:xfrm>
        </p:spPr>
        <p:txBody>
          <a:bodyPr/>
          <a:lstStyle/>
          <a:p>
            <a:r>
              <a:rPr lang="en-US" dirty="0"/>
              <a:t>Conclusion</a:t>
            </a:r>
          </a:p>
        </p:txBody>
      </p:sp>
      <p:sp>
        <p:nvSpPr>
          <p:cNvPr id="3" name="Content Placeholder 2">
            <a:extLst>
              <a:ext uri="{FF2B5EF4-FFF2-40B4-BE49-F238E27FC236}">
                <a16:creationId xmlns:a16="http://schemas.microsoft.com/office/drawing/2014/main" xmlns="" id="{873CC1BE-EA8B-530C-0D72-E358BAB391F2}"/>
              </a:ext>
            </a:extLst>
          </p:cNvPr>
          <p:cNvSpPr>
            <a:spLocks noGrp="1"/>
          </p:cNvSpPr>
          <p:nvPr>
            <p:ph idx="1"/>
          </p:nvPr>
        </p:nvSpPr>
        <p:spPr>
          <a:xfrm>
            <a:off x="1619672" y="1600200"/>
            <a:ext cx="7272808" cy="4525963"/>
          </a:xfrm>
        </p:spPr>
        <p:txBody>
          <a:bodyPr>
            <a:normAutofit/>
          </a:bodyPr>
          <a:lstStyle/>
          <a:p>
            <a:r>
              <a:rPr lang="en-US" sz="2400" dirty="0"/>
              <a:t>The Offer letter matter was investigated and there was evidence that the offer letter was fraudulent.</a:t>
            </a:r>
          </a:p>
          <a:p>
            <a:r>
              <a:rPr lang="en-US" sz="2400" dirty="0"/>
              <a:t>The Board Secretary was served with the noticed to suspend and to respond to the allegations, instead he resigned and the NLSA recovered all the monies that was unduly paid to Company Secretary.</a:t>
            </a:r>
          </a:p>
          <a:p>
            <a:r>
              <a:rPr lang="en-US" sz="2400" dirty="0"/>
              <a:t>The PASA has since opened a case with the SA Police Service.</a:t>
            </a:r>
          </a:p>
        </p:txBody>
      </p:sp>
    </p:spTree>
    <p:extLst>
      <p:ext uri="{BB962C8B-B14F-4D97-AF65-F5344CB8AC3E}">
        <p14:creationId xmlns:p14="http://schemas.microsoft.com/office/powerpoint/2010/main" xmlns="" val="2151363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830787" y="6237312"/>
            <a:ext cx="3802075" cy="180137"/>
          </a:xfrm>
          <a:prstGeom prst="rect">
            <a:avLst/>
          </a:prstGeom>
        </p:spPr>
      </p:pic>
      <p:sp>
        <p:nvSpPr>
          <p:cNvPr id="8" name="Subtitle 2"/>
          <p:cNvSpPr txBox="1">
            <a:spLocks/>
          </p:cNvSpPr>
          <p:nvPr/>
        </p:nvSpPr>
        <p:spPr>
          <a:xfrm>
            <a:off x="2223823" y="2132856"/>
            <a:ext cx="2952328" cy="11343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ZA" altLang="en-US" sz="1100" b="1" dirty="0">
                <a:solidFill>
                  <a:schemeClr val="bg2">
                    <a:lumMod val="50000"/>
                  </a:schemeClr>
                </a:solidFill>
                <a:latin typeface="Arial" charset="0"/>
              </a:rPr>
              <a:t>Pretoria Campus</a:t>
            </a:r>
          </a:p>
          <a:p>
            <a:pPr marL="0" indent="0">
              <a:buFont typeface="Arial" panose="020B0604020202020204" pitchFamily="34" charset="0"/>
              <a:buNone/>
            </a:pPr>
            <a:r>
              <a:rPr lang="en-ZA" altLang="en-US" sz="1000" dirty="0">
                <a:latin typeface="Arial" charset="0"/>
              </a:rPr>
              <a:t>228 Johannes Ramokhoase Street, Pretoria</a:t>
            </a:r>
          </a:p>
          <a:p>
            <a:pPr marL="0" indent="0">
              <a:buFont typeface="Arial" panose="020B0604020202020204" pitchFamily="34" charset="0"/>
              <a:buNone/>
            </a:pPr>
            <a:r>
              <a:rPr lang="en-ZA" altLang="en-US" sz="1000" dirty="0">
                <a:latin typeface="Arial" charset="0"/>
              </a:rPr>
              <a:t>Private Bag X990, Pretoria, 0001</a:t>
            </a:r>
          </a:p>
          <a:p>
            <a:pPr marL="0" indent="0">
              <a:buFont typeface="Arial" panose="020B0604020202020204" pitchFamily="34" charset="0"/>
              <a:buNone/>
            </a:pPr>
            <a:r>
              <a:rPr lang="en-ZA" altLang="en-US" sz="1000" b="1" dirty="0">
                <a:solidFill>
                  <a:schemeClr val="bg2">
                    <a:lumMod val="50000"/>
                  </a:schemeClr>
                </a:solidFill>
                <a:latin typeface="Arial" charset="0"/>
              </a:rPr>
              <a:t>       </a:t>
            </a:r>
            <a:r>
              <a:rPr lang="en-ZA" altLang="en-US" sz="1000" dirty="0">
                <a:latin typeface="Arial" charset="0"/>
              </a:rPr>
              <a:t>+27 (0) 12 401 9700</a:t>
            </a:r>
          </a:p>
          <a:p>
            <a:pPr marL="0" indent="0">
              <a:buFont typeface="Arial" panose="020B0604020202020204" pitchFamily="34" charset="0"/>
              <a:buNone/>
            </a:pPr>
            <a:r>
              <a:rPr lang="en-ZA" altLang="en-US" sz="1000" dirty="0">
                <a:latin typeface="Arial" charset="0"/>
              </a:rPr>
              <a:t>       +27 (0) 12 326 7642</a:t>
            </a:r>
            <a:endParaRPr lang="en-ZA" sz="1000" dirty="0"/>
          </a:p>
        </p:txBody>
      </p:sp>
      <p:sp>
        <p:nvSpPr>
          <p:cNvPr id="9" name="Subtitle 2"/>
          <p:cNvSpPr txBox="1">
            <a:spLocks/>
          </p:cNvSpPr>
          <p:nvPr/>
        </p:nvSpPr>
        <p:spPr>
          <a:xfrm>
            <a:off x="2223823" y="3284984"/>
            <a:ext cx="2520280"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ZA" altLang="en-US" sz="1100" b="1" dirty="0">
                <a:solidFill>
                  <a:schemeClr val="bg2">
                    <a:lumMod val="50000"/>
                  </a:schemeClr>
                </a:solidFill>
                <a:latin typeface="Arial" charset="0"/>
              </a:rPr>
              <a:t>Cape Town Campus</a:t>
            </a:r>
          </a:p>
          <a:p>
            <a:pPr marL="0" indent="0">
              <a:buFont typeface="Arial" panose="020B0604020202020204" pitchFamily="34" charset="0"/>
              <a:buNone/>
            </a:pPr>
            <a:r>
              <a:rPr lang="en-ZA" altLang="en-US" sz="1000" dirty="0">
                <a:latin typeface="Arial" charset="0"/>
              </a:rPr>
              <a:t>5 Queen Victoria Street, Cape Town</a:t>
            </a:r>
          </a:p>
          <a:p>
            <a:pPr marL="0" indent="0">
              <a:buFont typeface="Arial" panose="020B0604020202020204" pitchFamily="34" charset="0"/>
              <a:buNone/>
            </a:pPr>
            <a:r>
              <a:rPr lang="en-ZA" altLang="en-US" sz="1000" dirty="0">
                <a:latin typeface="Arial" charset="0"/>
              </a:rPr>
              <a:t>P. O. Box 496, Cape Town, 8000</a:t>
            </a:r>
          </a:p>
          <a:p>
            <a:pPr marL="0" indent="0">
              <a:buNone/>
            </a:pPr>
            <a:r>
              <a:rPr lang="en-ZA" altLang="en-US" sz="1000" dirty="0">
                <a:latin typeface="Arial" charset="0"/>
              </a:rPr>
              <a:t>       +27 (0) 21 423 6320</a:t>
            </a:r>
          </a:p>
          <a:p>
            <a:pPr marL="0" indent="0">
              <a:buNone/>
            </a:pPr>
            <a:r>
              <a:rPr lang="en-ZA" altLang="en-US" sz="1000" dirty="0">
                <a:latin typeface="Arial" charset="0"/>
              </a:rPr>
              <a:t>       +27 (0) 21 423 3359</a:t>
            </a:r>
            <a:endParaRPr lang="en-ZA" sz="1000" dirty="0"/>
          </a:p>
        </p:txBody>
      </p:sp>
      <p:grpSp>
        <p:nvGrpSpPr>
          <p:cNvPr id="2" name="Group 1"/>
          <p:cNvGrpSpPr/>
          <p:nvPr/>
        </p:nvGrpSpPr>
        <p:grpSpPr>
          <a:xfrm>
            <a:off x="2123728" y="1628800"/>
            <a:ext cx="6702930" cy="504056"/>
            <a:chOff x="2123728" y="836712"/>
            <a:chExt cx="6702930" cy="504056"/>
          </a:xfrm>
        </p:grpSpPr>
        <p:sp>
          <p:nvSpPr>
            <p:cNvPr id="6" name="Subtitle 2"/>
            <p:cNvSpPr txBox="1">
              <a:spLocks/>
            </p:cNvSpPr>
            <p:nvPr/>
          </p:nvSpPr>
          <p:spPr>
            <a:xfrm>
              <a:off x="2123728" y="836712"/>
              <a:ext cx="6702930" cy="5040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altLang="en-US" sz="2400" b="1" dirty="0">
                  <a:solidFill>
                    <a:schemeClr val="bg2">
                      <a:lumMod val="50000"/>
                    </a:schemeClr>
                  </a:solidFill>
                  <a:latin typeface="Arial" charset="0"/>
                </a:rPr>
                <a:t>CAMPUS INFORMATION</a:t>
              </a:r>
              <a:endParaRPr lang="en-ZA" sz="2400" dirty="0"/>
            </a:p>
          </p:txBody>
        </p:sp>
        <p:cxnSp>
          <p:nvCxnSpPr>
            <p:cNvPr id="16" name="Straight Connector 15"/>
            <p:cNvCxnSpPr/>
            <p:nvPr/>
          </p:nvCxnSpPr>
          <p:spPr>
            <a:xfrm>
              <a:off x="2223823" y="1268760"/>
              <a:ext cx="5300505"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251084" y="533662"/>
            <a:ext cx="2622991" cy="91747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339752" y="2969480"/>
            <a:ext cx="144000" cy="114392"/>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339752" y="2780928"/>
            <a:ext cx="108000" cy="108000"/>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339752" y="4085604"/>
            <a:ext cx="144000" cy="114392"/>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339752" y="3897052"/>
            <a:ext cx="108000" cy="108000"/>
          </a:xfrm>
          <a:prstGeom prst="rect">
            <a:avLst/>
          </a:prstGeom>
        </p:spPr>
      </p:pic>
    </p:spTree>
    <p:extLst>
      <p:ext uri="{BB962C8B-B14F-4D97-AF65-F5344CB8AC3E}">
        <p14:creationId xmlns:p14="http://schemas.microsoft.com/office/powerpoint/2010/main" xmlns="" val="23923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999</TotalTime>
  <Words>605</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Whistleblower Matter Portfolio Committee on Sport, Arts and Culture  </vt:lpstr>
      <vt:lpstr>Presentation outline</vt:lpstr>
      <vt:lpstr>Background</vt:lpstr>
      <vt:lpstr>Discussion</vt:lpstr>
      <vt:lpstr>Discussion</vt:lpstr>
      <vt:lpstr>Discussion</vt:lpstr>
      <vt:lpstr>Conclusion</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Billy</dc:creator>
  <cp:lastModifiedBy>USER</cp:lastModifiedBy>
  <cp:revision>26</cp:revision>
  <dcterms:created xsi:type="dcterms:W3CDTF">2018-04-24T10:40:45Z</dcterms:created>
  <dcterms:modified xsi:type="dcterms:W3CDTF">2022-06-02T07:55:21Z</dcterms:modified>
</cp:coreProperties>
</file>