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533" r:id="rId3"/>
    <p:sldId id="565" r:id="rId4"/>
    <p:sldId id="588" r:id="rId5"/>
    <p:sldId id="600" r:id="rId6"/>
    <p:sldId id="595" r:id="rId7"/>
    <p:sldId id="599" r:id="rId8"/>
    <p:sldId id="581" r:id="rId9"/>
    <p:sldId id="259" r:id="rId10"/>
  </p:sldIdLst>
  <p:sldSz cx="9144000" cy="6858000" type="screen4x3"/>
  <p:notesSz cx="6797675" cy="9926638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ka te water naude" initials="Ntwn" lastIdx="1" clrIdx="0">
    <p:extLst>
      <p:ext uri="{19B8F6BF-5375-455C-9EA6-DF929625EA0E}">
        <p15:presenceInfo xmlns:p15="http://schemas.microsoft.com/office/powerpoint/2012/main" xmlns="" userId="0609eb063775f6d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91934"/>
    <a:srgbClr val="225354"/>
    <a:srgbClr val="BED4F8"/>
    <a:srgbClr val="1E4A8D"/>
    <a:srgbClr val="E0F2FD"/>
    <a:srgbClr val="668DCB"/>
    <a:srgbClr val="E9EBF5"/>
    <a:srgbClr val="CF70A2"/>
    <a:srgbClr val="D8102F"/>
    <a:srgbClr val="AD70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6730" autoAdjust="0"/>
  </p:normalViewPr>
  <p:slideViewPr>
    <p:cSldViewPr snapToGrid="0">
      <p:cViewPr varScale="1">
        <p:scale>
          <a:sx n="73" d="100"/>
          <a:sy n="7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0E1B1-12FE-4CD2-BE47-2826D576F541}" type="datetimeFigureOut">
              <a:rPr lang="en-ZA" smtClean="0"/>
              <a:pPr/>
              <a:t>2022/05/31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887DD-6232-4C71-AF97-2F414204620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6092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87DD-6232-4C71-AF97-2F4142046207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2095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2844-A2F4-49BE-A640-408F7C669A5B}" type="datetime1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B4541-BF44-41FE-A2D2-FE04958D82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5C45E89-3F84-4D72-8FBC-1595021D2D1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12485"/>
            <a:ext cx="9144000" cy="9455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06F0E2B-E72B-4F36-B12A-EF532A5DDD79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095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DE89-0275-47C3-9579-7B364070D7FA}" type="datetime1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524401"/>
            <a:ext cx="5688000" cy="0"/>
          </a:xfrm>
          <a:prstGeom prst="line">
            <a:avLst/>
          </a:prstGeom>
          <a:ln w="12700">
            <a:solidFill>
              <a:srgbClr val="D919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D1E6B12-1D66-4F05-8B4C-1C290FD29CF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168431"/>
            <a:ext cx="8745165" cy="68865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74743" y="6168431"/>
            <a:ext cx="769256" cy="688653"/>
          </a:xfrm>
          <a:solidFill>
            <a:schemeClr val="bg1"/>
          </a:solidFill>
        </p:spPr>
        <p:txBody>
          <a:bodyPr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31ECC4-154C-CE43-883C-952D3004BF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733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7D50-A653-48DE-8E12-9B972FD96860}" type="datetime1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989F3A7-DE04-4151-BCA7-5DFDBEFAF75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6274208"/>
            <a:ext cx="8657618" cy="583792"/>
          </a:xfrm>
          <a:prstGeom prst="rect">
            <a:avLst/>
          </a:prstGeom>
        </p:spPr>
      </p:pic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xmlns="" id="{86873EA5-39AA-4CDF-B3E6-B2AB27CD50A2}"/>
              </a:ext>
            </a:extLst>
          </p:cNvPr>
          <p:cNvSpPr txBox="1">
            <a:spLocks/>
          </p:cNvSpPr>
          <p:nvPr userDrawn="1"/>
        </p:nvSpPr>
        <p:spPr>
          <a:xfrm>
            <a:off x="8374743" y="6273292"/>
            <a:ext cx="769256" cy="5837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 lvl="0">
              <a:defRPr lang="en-US"/>
            </a:defPPr>
            <a:lvl1pPr marL="0" lv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31ECC4-154C-CE43-883C-952D3004BFC2}" type="slidenum"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80C3919A-7669-453A-9C34-52C956E6FC15}"/>
              </a:ext>
            </a:extLst>
          </p:cNvPr>
          <p:cNvCxnSpPr/>
          <p:nvPr userDrawn="1"/>
        </p:nvCxnSpPr>
        <p:spPr>
          <a:xfrm>
            <a:off x="0" y="515698"/>
            <a:ext cx="5688000" cy="0"/>
          </a:xfrm>
          <a:prstGeom prst="line">
            <a:avLst/>
          </a:prstGeom>
          <a:ln w="12700">
            <a:solidFill>
              <a:srgbClr val="D919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1654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6A4B-AEAA-4740-AB04-D23FDFC00792}" type="datetime1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611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17F92-26CD-4E23-AC66-E293C811F827}" type="datetime1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ECC4-154C-CE43-883C-952D3004BF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804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7" r:id="rId3"/>
    <p:sldLayoutId id="2147483662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BC501AB1-87DE-FF41-AE71-9C89D7633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42" y="1754766"/>
            <a:ext cx="8072437" cy="2431435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ZA" sz="4000" b="1" dirty="0">
                <a:solidFill>
                  <a:srgbClr val="D9193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 POST OFFICE</a:t>
            </a:r>
          </a:p>
          <a:p>
            <a:pPr algn="ctr">
              <a:spcBef>
                <a:spcPts val="600"/>
              </a:spcBef>
            </a:pPr>
            <a:endParaRPr lang="en-ZA" sz="2800" b="1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ZA" sz="2400" b="1" dirty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PORTFOLIO COMMITTEE ON COMMUNICATIONS</a:t>
            </a:r>
            <a:endParaRPr lang="en-ZA" b="1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endParaRPr lang="en-ZA" sz="2000" b="1" dirty="0">
              <a:solidFill>
                <a:srgbClr val="1E4A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ZA" sz="2000" b="1" dirty="0">
                <a:solidFill>
                  <a:srgbClr val="1E4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May 2022</a:t>
            </a:r>
            <a:endParaRPr lang="en-ZA" sz="2800" b="1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4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97B33AE-26A9-41DA-9856-31D0C9DF78AC}"/>
              </a:ext>
            </a:extLst>
          </p:cNvPr>
          <p:cNvSpPr txBox="1"/>
          <p:nvPr/>
        </p:nvSpPr>
        <p:spPr>
          <a:xfrm>
            <a:off x="147302" y="33825"/>
            <a:ext cx="3731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en-ZA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9400" y="745067"/>
            <a:ext cx="8559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Establishment of oversight team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Implementation of Post Office of Tomorrow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Labour matters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Improving cashflow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Report back on Jansenville</a:t>
            </a:r>
          </a:p>
        </p:txBody>
      </p:sp>
    </p:spTree>
    <p:extLst>
      <p:ext uri="{BB962C8B-B14F-4D97-AF65-F5344CB8AC3E}">
        <p14:creationId xmlns:p14="http://schemas.microsoft.com/office/powerpoint/2010/main" xmlns="" val="411309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97B33AE-26A9-41DA-9856-31D0C9DF78AC}"/>
              </a:ext>
            </a:extLst>
          </p:cNvPr>
          <p:cNvSpPr txBox="1"/>
          <p:nvPr/>
        </p:nvSpPr>
        <p:spPr>
          <a:xfrm>
            <a:off x="147301" y="33825"/>
            <a:ext cx="8370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en-US"/>
            </a:defPPr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ZA" dirty="0"/>
              <a:t>1. Oversight Team – </a:t>
            </a:r>
            <a:r>
              <a:rPr lang="en-ZA" sz="2000" dirty="0"/>
              <a:t>Strengthening the Financial Position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7301" y="706373"/>
            <a:ext cx="8763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Post Office of Tomorrow strategy incorporated into Corporate Plan 2022/23 – 2024/25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Quarterly oversight meetings held between National Treasury, DCDT and SA Post Office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Monthly oversight meetings will be instituted following funding availability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9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97B33AE-26A9-41DA-9856-31D0C9DF78AC}"/>
              </a:ext>
            </a:extLst>
          </p:cNvPr>
          <p:cNvSpPr txBox="1"/>
          <p:nvPr/>
        </p:nvSpPr>
        <p:spPr>
          <a:xfrm>
            <a:off x="135466" y="63083"/>
            <a:ext cx="8678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Post Office of Tomorrow</a:t>
            </a:r>
            <a:endParaRPr lang="en-ZA" sz="2400" b="1" dirty="0">
              <a:solidFill>
                <a:srgbClr val="1E4A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30869B-F329-48B2-A826-D3226085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0576385"/>
              </p:ext>
            </p:extLst>
          </p:nvPr>
        </p:nvGraphicFramePr>
        <p:xfrm>
          <a:off x="220133" y="613549"/>
          <a:ext cx="8661400" cy="52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76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Organisational structure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Redesigning the operating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Positions advertised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optimisation </a:t>
                      </a:r>
                    </a:p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Redeployment in process</a:t>
                      </a:r>
                    </a:p>
                    <a:p>
                      <a:pPr marL="285750" lvl="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VSP Phase 1 implemented</a:t>
                      </a:r>
                    </a:p>
                    <a:p>
                      <a:pPr marL="285750" lvl="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Insourcing to employee owned companies</a:t>
                      </a:r>
                    </a:p>
                    <a:p>
                      <a:pPr marL="285750" lvl="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 driver scheme implementation 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</a:t>
                      </a:r>
                      <a:r>
                        <a:rPr lang="en-ZA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Standards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Improving with more vehicles, more reliable Linehaul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Push to clear backlogs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complaints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 system implemented – will assist with call 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End to End Solution for Logistics (fleet management, route optimisation)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 case in approval process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Trust</a:t>
                      </a:r>
                      <a:r>
                        <a:rPr lang="en-ZA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centre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 case in </a:t>
                      </a:r>
                      <a:r>
                        <a:rPr lang="en-ZA" sz="16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approval process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eCommerce Platform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Partnerships for technology solutions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Wish.Com</a:t>
                      </a:r>
                      <a:r>
                        <a:rPr lang="en-ZA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Mail Americas, Signature Mail, My ICE, and CNE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400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97B33AE-26A9-41DA-9856-31D0C9DF78AC}"/>
              </a:ext>
            </a:extLst>
          </p:cNvPr>
          <p:cNvSpPr txBox="1"/>
          <p:nvPr/>
        </p:nvSpPr>
        <p:spPr>
          <a:xfrm>
            <a:off x="135466" y="63083"/>
            <a:ext cx="8678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Post Office of Tomorrow</a:t>
            </a:r>
            <a:endParaRPr lang="en-ZA" sz="2400" b="1" dirty="0">
              <a:solidFill>
                <a:srgbClr val="1E4A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30869B-F329-48B2-A826-D3226085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7763384"/>
              </p:ext>
            </p:extLst>
          </p:nvPr>
        </p:nvGraphicFramePr>
        <p:xfrm>
          <a:off x="220133" y="613549"/>
          <a:ext cx="8661400" cy="4387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76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</a:t>
                      </a:r>
                      <a:r>
                        <a:rPr lang="en-ZA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Business Hubs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approval for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 case </a:t>
                      </a: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received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</a:t>
                      </a:r>
                      <a:r>
                        <a:rPr lang="en-ZA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discussed with DCDT for implementation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r>
                        <a:rPr lang="en-ZA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Centre migration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79600" algn="l"/>
                        </a:tabLst>
                        <a:defRPr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loud Move – GO – connectivity dependency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Hybrid Mail Servers move – GO – connectivity dependency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White Space Move – networking in white space, power plugs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Upgrade POS Hardware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 case in process</a:t>
                      </a:r>
                      <a:r>
                        <a:rPr lang="en-ZA" sz="16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approval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Upgrade POS Software </a:t>
                      </a:r>
                    </a:p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Engagements with service provider to resolve legacy matters, will enable enter into a short term commitment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End user computing</a:t>
                      </a:r>
                    </a:p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Refresh of desktops and laptops is required due to age Business Case update 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 development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Online MVL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eMail</a:t>
                      </a:r>
                      <a:r>
                        <a:rPr lang="en-ZA" sz="16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 life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6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eRegistered mail 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0750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97B33AE-26A9-41DA-9856-31D0C9DF78AC}"/>
              </a:ext>
            </a:extLst>
          </p:cNvPr>
          <p:cNvSpPr txBox="1"/>
          <p:nvPr/>
        </p:nvSpPr>
        <p:spPr>
          <a:xfrm>
            <a:off x="147301" y="33825"/>
            <a:ext cx="59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en-US"/>
            </a:defPPr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ZA" dirty="0"/>
              <a:t>3. Labour Matters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7301" y="680973"/>
            <a:ext cx="876300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Continued engagements with Organised Labour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Latest engagement with Organised Labour – 19 May 2022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Matters discussed on 19 May 2022</a:t>
            </a:r>
          </a:p>
          <a:p>
            <a:pPr marL="857250" lvl="1" indent="-4000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Financial Position </a:t>
            </a:r>
          </a:p>
          <a:p>
            <a:pPr marL="857250" lvl="1" indent="-4000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Funding by Government - Feedback from NT / DCDT</a:t>
            </a:r>
          </a:p>
          <a:p>
            <a:pPr marL="857250" lvl="1" indent="-4000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Strengthening the balance sheet  - Backpay, MediPos historical debt, PRMA</a:t>
            </a:r>
          </a:p>
          <a:p>
            <a:pPr marL="857250" lvl="1" indent="-4000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Cost Cutting Measures - Reduced working hours, salary cuts, VSP, Owner Driver scheme</a:t>
            </a:r>
          </a:p>
          <a:p>
            <a:pPr marL="857250" lvl="1" indent="-4000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Recruitment - Executive positions</a:t>
            </a:r>
          </a:p>
          <a:p>
            <a:pPr marL="857250" lvl="1" indent="-4000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SASSA - SRD grants, MSA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It was pointed out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that the matters discussed and proposals presented by Management are subject to discussion with Organised Labour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34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97B33AE-26A9-41DA-9856-31D0C9DF78AC}"/>
              </a:ext>
            </a:extLst>
          </p:cNvPr>
          <p:cNvSpPr txBox="1"/>
          <p:nvPr/>
        </p:nvSpPr>
        <p:spPr>
          <a:xfrm>
            <a:off x="147301" y="33825"/>
            <a:ext cx="59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en-US"/>
            </a:defPPr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ZA" dirty="0"/>
              <a:t>4. Improving Cashflow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7301" y="680973"/>
            <a:ext cx="8763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Cost management – essential procurement only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Staff cost &amp; Security services highest cost drivers being addressed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Re-engineering the product and services portfolio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Implementation of revenue generation and cost reduction initiatives will improve cashflow and financial position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682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97B33AE-26A9-41DA-9856-31D0C9DF78AC}"/>
              </a:ext>
            </a:extLst>
          </p:cNvPr>
          <p:cNvSpPr txBox="1"/>
          <p:nvPr/>
        </p:nvSpPr>
        <p:spPr>
          <a:xfrm>
            <a:off x="147301" y="3382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en-US"/>
            </a:defPPr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ZA" dirty="0"/>
              <a:t>5. Impact of Interventions to correct concerns raised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7301" y="680973"/>
            <a:ext cx="876300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EC Management team conducted an initial sting operation to investigate the allegations of malpractice.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The sting operations focused on reviewing cash/banking balancing as well as records of transactions performed daily at the </a:t>
            </a:r>
            <a:r>
              <a:rPr lang="en-ZA" sz="1700" dirty="0" err="1">
                <a:latin typeface="Arial" panose="020B0604020202020204" pitchFamily="34" charset="0"/>
                <a:cs typeface="Arial" panose="020B0604020202020204" pitchFamily="34" charset="0"/>
              </a:rPr>
              <a:t>Jansenville</a:t>
            </a: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 Post Office.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All checks yielded no evidence of malpractice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The additional staff member that has been introduced to the branch has improved service delivery and created continuity in instances where the Branch Manager is absent.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The Area Manager continues to be active in the WhatsApp group created amongst SAPO management and local councillors in order to provide updates on any service interruptions.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No further complaints have been received on the service at Jansenville Post Office</a:t>
            </a:r>
          </a:p>
        </p:txBody>
      </p:sp>
    </p:spTree>
    <p:extLst>
      <p:ext uri="{BB962C8B-B14F-4D97-AF65-F5344CB8AC3E}">
        <p14:creationId xmlns:p14="http://schemas.microsoft.com/office/powerpoint/2010/main" xmlns="" val="1474140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4369" y="2627641"/>
            <a:ext cx="4735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6000" b="1" dirty="0">
                <a:solidFill>
                  <a:srgbClr val="1E4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6537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9641</TotalTime>
  <Words>548</Words>
  <Application>Microsoft Office PowerPoint</Application>
  <PresentationFormat>On-screen Show (4:3)</PresentationFormat>
  <Paragraphs>91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Jerel Ruthnam</dc:creator>
  <cp:lastModifiedBy>USER</cp:lastModifiedBy>
  <cp:revision>485</cp:revision>
  <cp:lastPrinted>2022-02-04T08:21:01Z</cp:lastPrinted>
  <dcterms:modified xsi:type="dcterms:W3CDTF">2022-05-31T11:15:39Z</dcterms:modified>
</cp:coreProperties>
</file>