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7"/>
  </p:notesMasterIdLst>
  <p:sldIdLst>
    <p:sldId id="256" r:id="rId2"/>
    <p:sldId id="533" r:id="rId3"/>
    <p:sldId id="561" r:id="rId4"/>
    <p:sldId id="562" r:id="rId5"/>
    <p:sldId id="565" r:id="rId6"/>
    <p:sldId id="567" r:id="rId7"/>
    <p:sldId id="568" r:id="rId8"/>
    <p:sldId id="569" r:id="rId9"/>
    <p:sldId id="570" r:id="rId10"/>
    <p:sldId id="571" r:id="rId11"/>
    <p:sldId id="573" r:id="rId12"/>
    <p:sldId id="574" r:id="rId13"/>
    <p:sldId id="572" r:id="rId14"/>
    <p:sldId id="576" r:id="rId15"/>
    <p:sldId id="259" r:id="rId16"/>
  </p:sldIdLst>
  <p:sldSz cx="9144000" cy="6858000" type="screen4x3"/>
  <p:notesSz cx="6797675" cy="992663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a te water naude" initials="Ntwn" lastIdx="1" clrIdx="0">
    <p:extLst>
      <p:ext uri="{19B8F6BF-5375-455C-9EA6-DF929625EA0E}">
        <p15:presenceInfo xmlns:p15="http://schemas.microsoft.com/office/powerpoint/2012/main" userId="0609eb063775f6d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1934"/>
    <a:srgbClr val="225354"/>
    <a:srgbClr val="BED4F8"/>
    <a:srgbClr val="1E4A8D"/>
    <a:srgbClr val="E0F2FD"/>
    <a:srgbClr val="668DCB"/>
    <a:srgbClr val="E9EBF5"/>
    <a:srgbClr val="CF70A2"/>
    <a:srgbClr val="D8102F"/>
    <a:srgbClr val="AD7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730" autoAdjust="0"/>
  </p:normalViewPr>
  <p:slideViewPr>
    <p:cSldViewPr snapToGrid="0">
      <p:cViewPr varScale="1">
        <p:scale>
          <a:sx n="73" d="100"/>
          <a:sy n="73" d="100"/>
        </p:scale>
        <p:origin x="1296"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C9FA6D-DC75-4CB5-A701-8FABDEBF38DA}" type="doc">
      <dgm:prSet loTypeId="urn:microsoft.com/office/officeart/2005/8/layout/vList5" loCatId="list" qsTypeId="urn:microsoft.com/office/officeart/2005/8/quickstyle/3d1" qsCatId="3D" csTypeId="urn:microsoft.com/office/officeart/2005/8/colors/colorful5" csCatId="colorful" phldr="1"/>
      <dgm:spPr/>
      <dgm:t>
        <a:bodyPr/>
        <a:lstStyle/>
        <a:p>
          <a:endParaRPr lang="en-ZA"/>
        </a:p>
      </dgm:t>
    </dgm:pt>
    <dgm:pt modelId="{4E41F03C-00F8-406B-956C-CBDEF9B4B058}">
      <dgm:prSet phldrT="[Text]"/>
      <dgm:spPr/>
      <dgm:t>
        <a:bodyPr/>
        <a:lstStyle/>
        <a:p>
          <a:r>
            <a:rPr lang="en-ZA" dirty="0">
              <a:latin typeface="Arial" panose="020B0604020202020204" pitchFamily="34" charset="0"/>
              <a:cs typeface="Arial" panose="020B0604020202020204" pitchFamily="34" charset="0"/>
            </a:rPr>
            <a:t>Operational</a:t>
          </a:r>
        </a:p>
      </dgm:t>
    </dgm:pt>
    <dgm:pt modelId="{C367349F-3D68-43D6-8110-E488DB7C9399}" type="parTrans" cxnId="{0AE398EE-2B42-47B1-9868-F7639172B1B6}">
      <dgm:prSet/>
      <dgm:spPr/>
      <dgm:t>
        <a:bodyPr/>
        <a:lstStyle/>
        <a:p>
          <a:endParaRPr lang="en-ZA"/>
        </a:p>
      </dgm:t>
    </dgm:pt>
    <dgm:pt modelId="{D343ED9D-3AF2-4EBA-96BB-347C8BF8F928}" type="sibTrans" cxnId="{0AE398EE-2B42-47B1-9868-F7639172B1B6}">
      <dgm:prSet/>
      <dgm:spPr/>
      <dgm:t>
        <a:bodyPr/>
        <a:lstStyle/>
        <a:p>
          <a:endParaRPr lang="en-ZA"/>
        </a:p>
      </dgm:t>
    </dgm:pt>
    <dgm:pt modelId="{6CD146CE-527A-4958-B34A-6906054DD1A7}">
      <dgm:prSet phldrT="[Text]" custT="1"/>
      <dgm:spPr/>
      <dgm:t>
        <a:bodyPr/>
        <a:lstStyle/>
        <a:p>
          <a:pPr>
            <a:lnSpc>
              <a:spcPct val="100000"/>
            </a:lnSpc>
            <a:spcBef>
              <a:spcPts val="600"/>
            </a:spcBef>
            <a:spcAft>
              <a:spcPts val="600"/>
            </a:spcAft>
          </a:pPr>
          <a:r>
            <a:rPr lang="en-ZA" sz="1600" dirty="0">
              <a:latin typeface="Arial" panose="020B0604020202020204" pitchFamily="34" charset="0"/>
              <a:cs typeface="Arial" panose="020B0604020202020204" pitchFamily="34" charset="0"/>
            </a:rPr>
            <a:t>Mail delivery performance recovered from 0% during April Level 5 lockdown to 52.95% by year end.</a:t>
          </a:r>
          <a:endParaRPr lang="en-ZA" sz="1600" dirty="0"/>
        </a:p>
      </dgm:t>
    </dgm:pt>
    <dgm:pt modelId="{8F85E7A8-F966-4F92-8A00-525360A30428}" type="parTrans" cxnId="{D66245BD-E624-4D99-BF44-904DEF856C65}">
      <dgm:prSet/>
      <dgm:spPr/>
      <dgm:t>
        <a:bodyPr/>
        <a:lstStyle/>
        <a:p>
          <a:endParaRPr lang="en-ZA"/>
        </a:p>
      </dgm:t>
    </dgm:pt>
    <dgm:pt modelId="{1E7509F3-00CA-43AC-A73F-BD2D3B62296D}" type="sibTrans" cxnId="{D66245BD-E624-4D99-BF44-904DEF856C65}">
      <dgm:prSet/>
      <dgm:spPr/>
      <dgm:t>
        <a:bodyPr/>
        <a:lstStyle/>
        <a:p>
          <a:endParaRPr lang="en-ZA"/>
        </a:p>
      </dgm:t>
    </dgm:pt>
    <dgm:pt modelId="{3970455F-D42C-416E-98B6-4B115ECF621E}">
      <dgm:prSet phldrT="[Text]" custT="1"/>
      <dgm:spPr/>
      <dgm:t>
        <a:bodyPr/>
        <a:lstStyle/>
        <a:p>
          <a:r>
            <a:rPr lang="en-ZA" sz="2400" dirty="0">
              <a:latin typeface="Arial" panose="020B0604020202020204" pitchFamily="34" charset="0"/>
              <a:cs typeface="Arial" panose="020B0604020202020204" pitchFamily="34" charset="0"/>
            </a:rPr>
            <a:t>Technology</a:t>
          </a:r>
        </a:p>
      </dgm:t>
    </dgm:pt>
    <dgm:pt modelId="{0A7EE3DD-123C-49F9-AB69-64ABD4899CEB}" type="parTrans" cxnId="{BFC2331B-4B9E-40FE-9BA8-396FCE0F87D2}">
      <dgm:prSet/>
      <dgm:spPr/>
      <dgm:t>
        <a:bodyPr/>
        <a:lstStyle/>
        <a:p>
          <a:endParaRPr lang="en-ZA"/>
        </a:p>
      </dgm:t>
    </dgm:pt>
    <dgm:pt modelId="{E1CB4818-A253-470C-8BB4-817434495B79}" type="sibTrans" cxnId="{BFC2331B-4B9E-40FE-9BA8-396FCE0F87D2}">
      <dgm:prSet/>
      <dgm:spPr/>
      <dgm:t>
        <a:bodyPr/>
        <a:lstStyle/>
        <a:p>
          <a:endParaRPr lang="en-ZA"/>
        </a:p>
      </dgm:t>
    </dgm:pt>
    <dgm:pt modelId="{47A55C16-57FE-433A-B1E9-24A23E2F9458}">
      <dgm:prSet phldrT="[Text]" custT="1"/>
      <dgm:spPr/>
      <dgm:t>
        <a:bodyPr/>
        <a:lstStyle/>
        <a:p>
          <a:pPr>
            <a:lnSpc>
              <a:spcPct val="100000"/>
            </a:lnSpc>
            <a:spcBef>
              <a:spcPts val="600"/>
            </a:spcBef>
            <a:spcAft>
              <a:spcPts val="600"/>
            </a:spcAft>
          </a:pPr>
          <a:r>
            <a:rPr lang="en-ZA" sz="1600" dirty="0">
              <a:latin typeface="Arial" panose="020B0604020202020204" pitchFamily="34" charset="0"/>
              <a:cs typeface="Arial" panose="020B0604020202020204" pitchFamily="34" charset="0"/>
            </a:rPr>
            <a:t>Network availability uptime achieved at 99.37%.</a:t>
          </a:r>
          <a:endParaRPr lang="en-ZA" sz="1600" dirty="0"/>
        </a:p>
      </dgm:t>
    </dgm:pt>
    <dgm:pt modelId="{B7C7AC9F-DDFE-4E51-B98D-154C51BAAACE}" type="parTrans" cxnId="{9F52CCBE-360D-4694-9DCC-6A9245C6DC45}">
      <dgm:prSet/>
      <dgm:spPr/>
      <dgm:t>
        <a:bodyPr/>
        <a:lstStyle/>
        <a:p>
          <a:endParaRPr lang="en-ZA"/>
        </a:p>
      </dgm:t>
    </dgm:pt>
    <dgm:pt modelId="{D9AA14BD-0CCF-4A6E-A0D3-60654888D74E}" type="sibTrans" cxnId="{9F52CCBE-360D-4694-9DCC-6A9245C6DC45}">
      <dgm:prSet/>
      <dgm:spPr/>
      <dgm:t>
        <a:bodyPr/>
        <a:lstStyle/>
        <a:p>
          <a:endParaRPr lang="en-ZA"/>
        </a:p>
      </dgm:t>
    </dgm:pt>
    <dgm:pt modelId="{C98613AC-1C81-4760-849B-3D4E8E83289F}">
      <dgm:prSet custT="1"/>
      <dgm:spPr/>
      <dgm:t>
        <a:bodyPr/>
        <a:lstStyle/>
        <a:p>
          <a:r>
            <a:rPr lang="en-ZA" sz="1600" dirty="0">
              <a:latin typeface="Arial" panose="020B0604020202020204" pitchFamily="34" charset="0"/>
              <a:cs typeface="Arial" panose="020B0604020202020204" pitchFamily="34" charset="0"/>
            </a:rPr>
            <a:t>Reduction of mail carryover items from 9.94 million items to 5.07 million.</a:t>
          </a:r>
        </a:p>
      </dgm:t>
    </dgm:pt>
    <dgm:pt modelId="{CD946961-B9D9-4767-BC33-A731E4397948}" type="parTrans" cxnId="{56AE1B57-4A06-441B-8CE6-26FC64236D32}">
      <dgm:prSet/>
      <dgm:spPr/>
      <dgm:t>
        <a:bodyPr/>
        <a:lstStyle/>
        <a:p>
          <a:endParaRPr lang="en-ZA"/>
        </a:p>
      </dgm:t>
    </dgm:pt>
    <dgm:pt modelId="{66B4ACF3-D19E-4D6B-9602-B4769FAC61CC}" type="sibTrans" cxnId="{56AE1B57-4A06-441B-8CE6-26FC64236D32}">
      <dgm:prSet/>
      <dgm:spPr/>
      <dgm:t>
        <a:bodyPr/>
        <a:lstStyle/>
        <a:p>
          <a:endParaRPr lang="en-ZA"/>
        </a:p>
      </dgm:t>
    </dgm:pt>
    <dgm:pt modelId="{9A163077-785E-4A04-9703-6F6E6E8AE230}">
      <dgm:prSet custT="1"/>
      <dgm:spPr/>
      <dgm:t>
        <a:bodyPr/>
        <a:lstStyle/>
        <a:p>
          <a:r>
            <a:rPr lang="en-ZA" sz="1600" dirty="0">
              <a:latin typeface="Arial" panose="020B0604020202020204" pitchFamily="34" charset="0"/>
              <a:cs typeface="Arial" panose="020B0604020202020204" pitchFamily="34" charset="0"/>
            </a:rPr>
            <a:t>Co-loading implemented.</a:t>
          </a:r>
        </a:p>
      </dgm:t>
    </dgm:pt>
    <dgm:pt modelId="{D5570817-7777-41DB-86AC-0F91F07F6AD9}" type="parTrans" cxnId="{1ADE34A2-CACF-42DA-8FE6-B00B0B7038A4}">
      <dgm:prSet/>
      <dgm:spPr/>
      <dgm:t>
        <a:bodyPr/>
        <a:lstStyle/>
        <a:p>
          <a:endParaRPr lang="en-ZA"/>
        </a:p>
      </dgm:t>
    </dgm:pt>
    <dgm:pt modelId="{699EFC46-C92B-49DC-AAAE-6EBEF060FCD0}" type="sibTrans" cxnId="{1ADE34A2-CACF-42DA-8FE6-B00B0B7038A4}">
      <dgm:prSet/>
      <dgm:spPr/>
      <dgm:t>
        <a:bodyPr/>
        <a:lstStyle/>
        <a:p>
          <a:endParaRPr lang="en-ZA"/>
        </a:p>
      </dgm:t>
    </dgm:pt>
    <dgm:pt modelId="{D479CE4B-3BD8-46AD-B2AA-21320334EA89}">
      <dgm:prSet custT="1"/>
      <dgm:spPr/>
      <dgm:t>
        <a:bodyPr/>
        <a:lstStyle/>
        <a:p>
          <a:r>
            <a:rPr lang="en-ZA" sz="1600" dirty="0">
              <a:latin typeface="Arial" panose="020B0604020202020204" pitchFamily="34" charset="0"/>
              <a:cs typeface="Arial" panose="020B0604020202020204" pitchFamily="34" charset="0"/>
            </a:rPr>
            <a:t>Unprecedented increase in armed robberies at branches, CIT, vehicle hijacking and business burglaries from 583 incidents (2020) to 887 (2021).</a:t>
          </a:r>
        </a:p>
      </dgm:t>
    </dgm:pt>
    <dgm:pt modelId="{0A26DE32-4688-4495-9993-E8A34D8057B9}" type="parTrans" cxnId="{206C0635-F654-4B4C-AE2F-7D732EB83112}">
      <dgm:prSet/>
      <dgm:spPr/>
      <dgm:t>
        <a:bodyPr/>
        <a:lstStyle/>
        <a:p>
          <a:endParaRPr lang="en-ZA"/>
        </a:p>
      </dgm:t>
    </dgm:pt>
    <dgm:pt modelId="{AE13E63A-802A-4B03-97D4-4F1B6C54200C}" type="sibTrans" cxnId="{206C0635-F654-4B4C-AE2F-7D732EB83112}">
      <dgm:prSet/>
      <dgm:spPr/>
      <dgm:t>
        <a:bodyPr/>
        <a:lstStyle/>
        <a:p>
          <a:endParaRPr lang="en-ZA"/>
        </a:p>
      </dgm:t>
    </dgm:pt>
    <dgm:pt modelId="{1FB52D80-2E71-4FDA-88FD-FABCE87DED72}">
      <dgm:prSet custT="1"/>
      <dgm:spPr/>
      <dgm:t>
        <a:bodyPr/>
        <a:lstStyle/>
        <a:p>
          <a:r>
            <a:rPr lang="en-ZA" sz="1600" dirty="0">
              <a:latin typeface="Arial" panose="020B0604020202020204" pitchFamily="34" charset="0"/>
              <a:cs typeface="Arial" panose="020B0604020202020204" pitchFamily="34" charset="0"/>
            </a:rPr>
            <a:t>Completion of Customs Declaration System</a:t>
          </a:r>
        </a:p>
      </dgm:t>
    </dgm:pt>
    <dgm:pt modelId="{ADD53C36-28A3-412C-8318-13B0171E005E}" type="parTrans" cxnId="{88904B90-06D4-47BA-9C31-D8370F4F73EC}">
      <dgm:prSet/>
      <dgm:spPr/>
      <dgm:t>
        <a:bodyPr/>
        <a:lstStyle/>
        <a:p>
          <a:endParaRPr lang="en-ZA"/>
        </a:p>
      </dgm:t>
    </dgm:pt>
    <dgm:pt modelId="{5029CE4A-E6F6-469B-924D-86F8796A0F8E}" type="sibTrans" cxnId="{88904B90-06D4-47BA-9C31-D8370F4F73EC}">
      <dgm:prSet/>
      <dgm:spPr/>
      <dgm:t>
        <a:bodyPr/>
        <a:lstStyle/>
        <a:p>
          <a:endParaRPr lang="en-ZA"/>
        </a:p>
      </dgm:t>
    </dgm:pt>
    <dgm:pt modelId="{1E376B57-8BA6-4393-A486-E1BD875CA631}">
      <dgm:prSet custT="1"/>
      <dgm:spPr/>
      <dgm:t>
        <a:bodyPr/>
        <a:lstStyle/>
        <a:p>
          <a:r>
            <a:rPr lang="en-ZA" sz="1600" dirty="0">
              <a:latin typeface="Arial" panose="020B0604020202020204" pitchFamily="34" charset="0"/>
              <a:cs typeface="Arial" panose="020B0604020202020204" pitchFamily="34" charset="0"/>
            </a:rPr>
            <a:t>Upgraded International Postal System</a:t>
          </a:r>
        </a:p>
      </dgm:t>
    </dgm:pt>
    <dgm:pt modelId="{0077E1C8-2E69-470A-B1CF-82E9F7D9C8EB}" type="parTrans" cxnId="{C58AAC2F-0175-45EB-A86C-B602BB37AE21}">
      <dgm:prSet/>
      <dgm:spPr/>
      <dgm:t>
        <a:bodyPr/>
        <a:lstStyle/>
        <a:p>
          <a:endParaRPr lang="en-ZA"/>
        </a:p>
      </dgm:t>
    </dgm:pt>
    <dgm:pt modelId="{10211E87-279C-497A-8243-E3F4B153BDB5}" type="sibTrans" cxnId="{C58AAC2F-0175-45EB-A86C-B602BB37AE21}">
      <dgm:prSet/>
      <dgm:spPr/>
      <dgm:t>
        <a:bodyPr/>
        <a:lstStyle/>
        <a:p>
          <a:endParaRPr lang="en-ZA"/>
        </a:p>
      </dgm:t>
    </dgm:pt>
    <dgm:pt modelId="{5B4F7C32-C509-4110-984F-1192E488AD69}">
      <dgm:prSet custT="1"/>
      <dgm:spPr/>
      <dgm:t>
        <a:bodyPr/>
        <a:lstStyle/>
        <a:p>
          <a:r>
            <a:rPr lang="en-ZA" sz="1600" dirty="0">
              <a:latin typeface="Arial" panose="020B0604020202020204" pitchFamily="34" charset="0"/>
              <a:cs typeface="Arial" panose="020B0604020202020204" pitchFamily="34" charset="0"/>
            </a:rPr>
            <a:t>Continued contribution to the Nal’ibali programme to deliver reading material to schools and reading clubs.</a:t>
          </a:r>
        </a:p>
      </dgm:t>
    </dgm:pt>
    <dgm:pt modelId="{56E8D2BB-3178-4F3E-A46D-207CE0384FA1}" type="parTrans" cxnId="{57689685-0BD9-4BB8-BD7A-62487C264652}">
      <dgm:prSet/>
      <dgm:spPr/>
      <dgm:t>
        <a:bodyPr/>
        <a:lstStyle/>
        <a:p>
          <a:endParaRPr lang="en-ZA"/>
        </a:p>
      </dgm:t>
    </dgm:pt>
    <dgm:pt modelId="{F63DB644-759E-46C3-8222-13B4F61AB3D5}" type="sibTrans" cxnId="{57689685-0BD9-4BB8-BD7A-62487C264652}">
      <dgm:prSet/>
      <dgm:spPr/>
      <dgm:t>
        <a:bodyPr/>
        <a:lstStyle/>
        <a:p>
          <a:endParaRPr lang="en-ZA"/>
        </a:p>
      </dgm:t>
    </dgm:pt>
    <dgm:pt modelId="{D6CDD15A-5240-4ABE-A7DA-2C5C1BF3767A}">
      <dgm:prSet custT="1"/>
      <dgm:spPr/>
      <dgm:t>
        <a:bodyPr/>
        <a:lstStyle/>
        <a:p>
          <a:r>
            <a:rPr lang="en-ZA" sz="1600" dirty="0">
              <a:latin typeface="Arial" panose="020B0604020202020204" pitchFamily="34" charset="0"/>
              <a:cs typeface="Arial" panose="020B0604020202020204" pitchFamily="34" charset="0"/>
            </a:rPr>
            <a:t>Network upgrade project achieved 96% with 1263 sites fully commissioned and upgraded connectivity.</a:t>
          </a:r>
        </a:p>
      </dgm:t>
    </dgm:pt>
    <dgm:pt modelId="{39F9879D-B174-49F2-AB79-8157965935EA}" type="parTrans" cxnId="{B1773D44-A80D-4A4E-9B99-BA7E63680DEC}">
      <dgm:prSet/>
      <dgm:spPr/>
      <dgm:t>
        <a:bodyPr/>
        <a:lstStyle/>
        <a:p>
          <a:endParaRPr lang="en-ZA"/>
        </a:p>
      </dgm:t>
    </dgm:pt>
    <dgm:pt modelId="{24390251-760A-4A63-860A-D8ED8A4F7F64}" type="sibTrans" cxnId="{B1773D44-A80D-4A4E-9B99-BA7E63680DEC}">
      <dgm:prSet/>
      <dgm:spPr/>
      <dgm:t>
        <a:bodyPr/>
        <a:lstStyle/>
        <a:p>
          <a:endParaRPr lang="en-ZA"/>
        </a:p>
      </dgm:t>
    </dgm:pt>
    <dgm:pt modelId="{781701D2-9F01-4190-ACD3-3A9A03DF79FC}">
      <dgm:prSet custT="1"/>
      <dgm:spPr/>
      <dgm:t>
        <a:bodyPr/>
        <a:lstStyle/>
        <a:p>
          <a:r>
            <a:rPr lang="en-ZA" sz="1600" dirty="0">
              <a:latin typeface="Arial" panose="020B0604020202020204" pitchFamily="34" charset="0"/>
              <a:cs typeface="Arial" panose="020B0604020202020204" pitchFamily="34" charset="0"/>
            </a:rPr>
            <a:t>SITA collaboration initiative for the development of the Enterprise Application – and eCommerce platform.</a:t>
          </a:r>
        </a:p>
      </dgm:t>
    </dgm:pt>
    <dgm:pt modelId="{642972AD-1109-4CD6-B0E8-717B27421DC1}" type="parTrans" cxnId="{A4689A3B-9FCD-4F56-BF17-86220920CF9A}">
      <dgm:prSet/>
      <dgm:spPr/>
      <dgm:t>
        <a:bodyPr/>
        <a:lstStyle/>
        <a:p>
          <a:endParaRPr lang="en-ZA"/>
        </a:p>
      </dgm:t>
    </dgm:pt>
    <dgm:pt modelId="{931CC019-8B97-47FC-A629-505643859F77}" type="sibTrans" cxnId="{A4689A3B-9FCD-4F56-BF17-86220920CF9A}">
      <dgm:prSet/>
      <dgm:spPr/>
      <dgm:t>
        <a:bodyPr/>
        <a:lstStyle/>
        <a:p>
          <a:endParaRPr lang="en-ZA"/>
        </a:p>
      </dgm:t>
    </dgm:pt>
    <dgm:pt modelId="{A5F5EF97-FD69-4E0A-B1DF-1D6B409B95BF}" type="pres">
      <dgm:prSet presAssocID="{1CC9FA6D-DC75-4CB5-A701-8FABDEBF38DA}" presName="Name0" presStyleCnt="0">
        <dgm:presLayoutVars>
          <dgm:dir/>
          <dgm:animLvl val="lvl"/>
          <dgm:resizeHandles val="exact"/>
        </dgm:presLayoutVars>
      </dgm:prSet>
      <dgm:spPr/>
      <dgm:t>
        <a:bodyPr/>
        <a:lstStyle/>
        <a:p>
          <a:endParaRPr lang="en-GB"/>
        </a:p>
      </dgm:t>
    </dgm:pt>
    <dgm:pt modelId="{84396370-5D15-4B95-8D5D-5C720E28D9E4}" type="pres">
      <dgm:prSet presAssocID="{4E41F03C-00F8-406B-956C-CBDEF9B4B058}" presName="linNode" presStyleCnt="0"/>
      <dgm:spPr/>
    </dgm:pt>
    <dgm:pt modelId="{C1F06966-C535-4080-8D58-B77137FBAFE9}" type="pres">
      <dgm:prSet presAssocID="{4E41F03C-00F8-406B-956C-CBDEF9B4B058}" presName="parentText" presStyleLbl="node1" presStyleIdx="0" presStyleCnt="2" custScaleX="84588" custScaleY="79808">
        <dgm:presLayoutVars>
          <dgm:chMax val="1"/>
          <dgm:bulletEnabled val="1"/>
        </dgm:presLayoutVars>
      </dgm:prSet>
      <dgm:spPr/>
      <dgm:t>
        <a:bodyPr/>
        <a:lstStyle/>
        <a:p>
          <a:endParaRPr lang="en-GB"/>
        </a:p>
      </dgm:t>
    </dgm:pt>
    <dgm:pt modelId="{057DBA7E-C027-493B-93A1-AC0D572FC9C3}" type="pres">
      <dgm:prSet presAssocID="{4E41F03C-00F8-406B-956C-CBDEF9B4B058}" presName="descendantText" presStyleLbl="alignAccFollowNode1" presStyleIdx="0" presStyleCnt="2" custScaleX="148332">
        <dgm:presLayoutVars>
          <dgm:bulletEnabled val="1"/>
        </dgm:presLayoutVars>
      </dgm:prSet>
      <dgm:spPr/>
      <dgm:t>
        <a:bodyPr/>
        <a:lstStyle/>
        <a:p>
          <a:endParaRPr lang="en-GB"/>
        </a:p>
      </dgm:t>
    </dgm:pt>
    <dgm:pt modelId="{5DD49EB6-6A2D-4EB8-9E9B-CB8BF5980EA8}" type="pres">
      <dgm:prSet presAssocID="{D343ED9D-3AF2-4EBA-96BB-347C8BF8F928}" presName="sp" presStyleCnt="0"/>
      <dgm:spPr/>
    </dgm:pt>
    <dgm:pt modelId="{9E07E12F-03B0-40E1-ABC9-205FA7F74616}" type="pres">
      <dgm:prSet presAssocID="{3970455F-D42C-416E-98B6-4B115ECF621E}" presName="linNode" presStyleCnt="0"/>
      <dgm:spPr/>
    </dgm:pt>
    <dgm:pt modelId="{7AE86ED2-B399-4182-9B17-0F0219E2E9D7}" type="pres">
      <dgm:prSet presAssocID="{3970455F-D42C-416E-98B6-4B115ECF621E}" presName="parentText" presStyleLbl="node1" presStyleIdx="1" presStyleCnt="2" custScaleX="71659" custScaleY="51729">
        <dgm:presLayoutVars>
          <dgm:chMax val="1"/>
          <dgm:bulletEnabled val="1"/>
        </dgm:presLayoutVars>
      </dgm:prSet>
      <dgm:spPr/>
      <dgm:t>
        <a:bodyPr/>
        <a:lstStyle/>
        <a:p>
          <a:endParaRPr lang="en-GB"/>
        </a:p>
      </dgm:t>
    </dgm:pt>
    <dgm:pt modelId="{5FB67C99-BCA3-4B0B-B94F-7C844EDC6210}" type="pres">
      <dgm:prSet presAssocID="{3970455F-D42C-416E-98B6-4B115ECF621E}" presName="descendantText" presStyleLbl="alignAccFollowNode1" presStyleIdx="1" presStyleCnt="2" custScaleX="136417" custScaleY="64702">
        <dgm:presLayoutVars>
          <dgm:bulletEnabled val="1"/>
        </dgm:presLayoutVars>
      </dgm:prSet>
      <dgm:spPr/>
      <dgm:t>
        <a:bodyPr/>
        <a:lstStyle/>
        <a:p>
          <a:endParaRPr lang="en-GB"/>
        </a:p>
      </dgm:t>
    </dgm:pt>
  </dgm:ptLst>
  <dgm:cxnLst>
    <dgm:cxn modelId="{206C0635-F654-4B4C-AE2F-7D732EB83112}" srcId="{4E41F03C-00F8-406B-956C-CBDEF9B4B058}" destId="{D479CE4B-3BD8-46AD-B2AA-21320334EA89}" srcOrd="3" destOrd="0" parTransId="{0A26DE32-4688-4495-9993-E8A34D8057B9}" sibTransId="{AE13E63A-802A-4B03-97D4-4F1B6C54200C}"/>
    <dgm:cxn modelId="{97CD975C-20F6-479A-AC83-4BB1389C1C91}" type="presOf" srcId="{9A163077-785E-4A04-9703-6F6E6E8AE230}" destId="{057DBA7E-C027-493B-93A1-AC0D572FC9C3}" srcOrd="0" destOrd="2" presId="urn:microsoft.com/office/officeart/2005/8/layout/vList5"/>
    <dgm:cxn modelId="{1ADE34A2-CACF-42DA-8FE6-B00B0B7038A4}" srcId="{4E41F03C-00F8-406B-956C-CBDEF9B4B058}" destId="{9A163077-785E-4A04-9703-6F6E6E8AE230}" srcOrd="2" destOrd="0" parTransId="{D5570817-7777-41DB-86AC-0F91F07F6AD9}" sibTransId="{699EFC46-C92B-49DC-AAAE-6EBEF060FCD0}"/>
    <dgm:cxn modelId="{89C1B990-AABC-4056-B2BE-FE321169ABAE}" type="presOf" srcId="{4E41F03C-00F8-406B-956C-CBDEF9B4B058}" destId="{C1F06966-C535-4080-8D58-B77137FBAFE9}" srcOrd="0" destOrd="0" presId="urn:microsoft.com/office/officeart/2005/8/layout/vList5"/>
    <dgm:cxn modelId="{1FBEE7AF-4889-4C65-BFF2-E70688018F30}" type="presOf" srcId="{D6CDD15A-5240-4ABE-A7DA-2C5C1BF3767A}" destId="{5FB67C99-BCA3-4B0B-B94F-7C844EDC6210}" srcOrd="0" destOrd="1" presId="urn:microsoft.com/office/officeart/2005/8/layout/vList5"/>
    <dgm:cxn modelId="{9060152F-3B22-45AD-B53C-4CE3EDFCC7FC}" type="presOf" srcId="{47A55C16-57FE-433A-B1E9-24A23E2F9458}" destId="{5FB67C99-BCA3-4B0B-B94F-7C844EDC6210}" srcOrd="0" destOrd="0" presId="urn:microsoft.com/office/officeart/2005/8/layout/vList5"/>
    <dgm:cxn modelId="{C58AAC2F-0175-45EB-A86C-B602BB37AE21}" srcId="{4E41F03C-00F8-406B-956C-CBDEF9B4B058}" destId="{1E376B57-8BA6-4393-A486-E1BD875CA631}" srcOrd="5" destOrd="0" parTransId="{0077E1C8-2E69-470A-B1CF-82E9F7D9C8EB}" sibTransId="{10211E87-279C-497A-8243-E3F4B153BDB5}"/>
    <dgm:cxn modelId="{A4689A3B-9FCD-4F56-BF17-86220920CF9A}" srcId="{3970455F-D42C-416E-98B6-4B115ECF621E}" destId="{781701D2-9F01-4190-ACD3-3A9A03DF79FC}" srcOrd="2" destOrd="0" parTransId="{642972AD-1109-4CD6-B0E8-717B27421DC1}" sibTransId="{931CC019-8B97-47FC-A629-505643859F77}"/>
    <dgm:cxn modelId="{D66245BD-E624-4D99-BF44-904DEF856C65}" srcId="{4E41F03C-00F8-406B-956C-CBDEF9B4B058}" destId="{6CD146CE-527A-4958-B34A-6906054DD1A7}" srcOrd="0" destOrd="0" parTransId="{8F85E7A8-F966-4F92-8A00-525360A30428}" sibTransId="{1E7509F3-00CA-43AC-A73F-BD2D3B62296D}"/>
    <dgm:cxn modelId="{71846934-50FD-470E-8E1E-35EE9253F58E}" type="presOf" srcId="{3970455F-D42C-416E-98B6-4B115ECF621E}" destId="{7AE86ED2-B399-4182-9B17-0F0219E2E9D7}" srcOrd="0" destOrd="0" presId="urn:microsoft.com/office/officeart/2005/8/layout/vList5"/>
    <dgm:cxn modelId="{57689685-0BD9-4BB8-BD7A-62487C264652}" srcId="{4E41F03C-00F8-406B-956C-CBDEF9B4B058}" destId="{5B4F7C32-C509-4110-984F-1192E488AD69}" srcOrd="6" destOrd="0" parTransId="{56E8D2BB-3178-4F3E-A46D-207CE0384FA1}" sibTransId="{F63DB644-759E-46C3-8222-13B4F61AB3D5}"/>
    <dgm:cxn modelId="{D537F46B-EECA-491C-A63F-9DF864BC31ED}" type="presOf" srcId="{1E376B57-8BA6-4393-A486-E1BD875CA631}" destId="{057DBA7E-C027-493B-93A1-AC0D572FC9C3}" srcOrd="0" destOrd="5" presId="urn:microsoft.com/office/officeart/2005/8/layout/vList5"/>
    <dgm:cxn modelId="{1E69CB7D-1692-491D-9197-4BFC27313C47}" type="presOf" srcId="{1CC9FA6D-DC75-4CB5-A701-8FABDEBF38DA}" destId="{A5F5EF97-FD69-4E0A-B1DF-1D6B409B95BF}" srcOrd="0" destOrd="0" presId="urn:microsoft.com/office/officeart/2005/8/layout/vList5"/>
    <dgm:cxn modelId="{0AE398EE-2B42-47B1-9868-F7639172B1B6}" srcId="{1CC9FA6D-DC75-4CB5-A701-8FABDEBF38DA}" destId="{4E41F03C-00F8-406B-956C-CBDEF9B4B058}" srcOrd="0" destOrd="0" parTransId="{C367349F-3D68-43D6-8110-E488DB7C9399}" sibTransId="{D343ED9D-3AF2-4EBA-96BB-347C8BF8F928}"/>
    <dgm:cxn modelId="{4D72BFBB-B558-4D36-BD51-18B3693ECFC0}" type="presOf" srcId="{5B4F7C32-C509-4110-984F-1192E488AD69}" destId="{057DBA7E-C027-493B-93A1-AC0D572FC9C3}" srcOrd="0" destOrd="6" presId="urn:microsoft.com/office/officeart/2005/8/layout/vList5"/>
    <dgm:cxn modelId="{BFC2331B-4B9E-40FE-9BA8-396FCE0F87D2}" srcId="{1CC9FA6D-DC75-4CB5-A701-8FABDEBF38DA}" destId="{3970455F-D42C-416E-98B6-4B115ECF621E}" srcOrd="1" destOrd="0" parTransId="{0A7EE3DD-123C-49F9-AB69-64ABD4899CEB}" sibTransId="{E1CB4818-A253-470C-8BB4-817434495B79}"/>
    <dgm:cxn modelId="{2C265A46-494B-4B46-891C-5138EA38A99C}" type="presOf" srcId="{D479CE4B-3BD8-46AD-B2AA-21320334EA89}" destId="{057DBA7E-C027-493B-93A1-AC0D572FC9C3}" srcOrd="0" destOrd="3" presId="urn:microsoft.com/office/officeart/2005/8/layout/vList5"/>
    <dgm:cxn modelId="{38E848D6-AD21-42F9-AFEB-23EAAED0BD38}" type="presOf" srcId="{1FB52D80-2E71-4FDA-88FD-FABCE87DED72}" destId="{057DBA7E-C027-493B-93A1-AC0D572FC9C3}" srcOrd="0" destOrd="4" presId="urn:microsoft.com/office/officeart/2005/8/layout/vList5"/>
    <dgm:cxn modelId="{DC479CBD-790D-43C0-9F79-3B93F5CAC119}" type="presOf" srcId="{6CD146CE-527A-4958-B34A-6906054DD1A7}" destId="{057DBA7E-C027-493B-93A1-AC0D572FC9C3}" srcOrd="0" destOrd="0" presId="urn:microsoft.com/office/officeart/2005/8/layout/vList5"/>
    <dgm:cxn modelId="{B1773D44-A80D-4A4E-9B99-BA7E63680DEC}" srcId="{3970455F-D42C-416E-98B6-4B115ECF621E}" destId="{D6CDD15A-5240-4ABE-A7DA-2C5C1BF3767A}" srcOrd="1" destOrd="0" parTransId="{39F9879D-B174-49F2-AB79-8157965935EA}" sibTransId="{24390251-760A-4A63-860A-D8ED8A4F7F64}"/>
    <dgm:cxn modelId="{93EDDF99-0D16-4C72-A2B4-6BD8DDE79B2B}" type="presOf" srcId="{C98613AC-1C81-4760-849B-3D4E8E83289F}" destId="{057DBA7E-C027-493B-93A1-AC0D572FC9C3}" srcOrd="0" destOrd="1" presId="urn:microsoft.com/office/officeart/2005/8/layout/vList5"/>
    <dgm:cxn modelId="{3C26E3B1-E684-433E-802B-DD79F28DF9C8}" type="presOf" srcId="{781701D2-9F01-4190-ACD3-3A9A03DF79FC}" destId="{5FB67C99-BCA3-4B0B-B94F-7C844EDC6210}" srcOrd="0" destOrd="2" presId="urn:microsoft.com/office/officeart/2005/8/layout/vList5"/>
    <dgm:cxn modelId="{56AE1B57-4A06-441B-8CE6-26FC64236D32}" srcId="{4E41F03C-00F8-406B-956C-CBDEF9B4B058}" destId="{C98613AC-1C81-4760-849B-3D4E8E83289F}" srcOrd="1" destOrd="0" parTransId="{CD946961-B9D9-4767-BC33-A731E4397948}" sibTransId="{66B4ACF3-D19E-4D6B-9602-B4769FAC61CC}"/>
    <dgm:cxn modelId="{88904B90-06D4-47BA-9C31-D8370F4F73EC}" srcId="{4E41F03C-00F8-406B-956C-CBDEF9B4B058}" destId="{1FB52D80-2E71-4FDA-88FD-FABCE87DED72}" srcOrd="4" destOrd="0" parTransId="{ADD53C36-28A3-412C-8318-13B0171E005E}" sibTransId="{5029CE4A-E6F6-469B-924D-86F8796A0F8E}"/>
    <dgm:cxn modelId="{9F52CCBE-360D-4694-9DCC-6A9245C6DC45}" srcId="{3970455F-D42C-416E-98B6-4B115ECF621E}" destId="{47A55C16-57FE-433A-B1E9-24A23E2F9458}" srcOrd="0" destOrd="0" parTransId="{B7C7AC9F-DDFE-4E51-B98D-154C51BAAACE}" sibTransId="{D9AA14BD-0CCF-4A6E-A0D3-60654888D74E}"/>
    <dgm:cxn modelId="{64FED608-4F16-49C8-9BFA-DBBCCDC6DFFF}" type="presParOf" srcId="{A5F5EF97-FD69-4E0A-B1DF-1D6B409B95BF}" destId="{84396370-5D15-4B95-8D5D-5C720E28D9E4}" srcOrd="0" destOrd="0" presId="urn:microsoft.com/office/officeart/2005/8/layout/vList5"/>
    <dgm:cxn modelId="{754692FC-6524-443F-BA41-5F643BF73F48}" type="presParOf" srcId="{84396370-5D15-4B95-8D5D-5C720E28D9E4}" destId="{C1F06966-C535-4080-8D58-B77137FBAFE9}" srcOrd="0" destOrd="0" presId="urn:microsoft.com/office/officeart/2005/8/layout/vList5"/>
    <dgm:cxn modelId="{CE6D24BB-269F-40ED-80D6-C4E9C0E529FA}" type="presParOf" srcId="{84396370-5D15-4B95-8D5D-5C720E28D9E4}" destId="{057DBA7E-C027-493B-93A1-AC0D572FC9C3}" srcOrd="1" destOrd="0" presId="urn:microsoft.com/office/officeart/2005/8/layout/vList5"/>
    <dgm:cxn modelId="{F067B594-7D99-4BA9-8EA7-F484637D0BD3}" type="presParOf" srcId="{A5F5EF97-FD69-4E0A-B1DF-1D6B409B95BF}" destId="{5DD49EB6-6A2D-4EB8-9E9B-CB8BF5980EA8}" srcOrd="1" destOrd="0" presId="urn:microsoft.com/office/officeart/2005/8/layout/vList5"/>
    <dgm:cxn modelId="{8927B94E-5C01-4E27-B4EC-613B6E0C2977}" type="presParOf" srcId="{A5F5EF97-FD69-4E0A-B1DF-1D6B409B95BF}" destId="{9E07E12F-03B0-40E1-ABC9-205FA7F74616}" srcOrd="2" destOrd="0" presId="urn:microsoft.com/office/officeart/2005/8/layout/vList5"/>
    <dgm:cxn modelId="{1F576976-E390-46C5-86CD-F9A08BEAAE69}" type="presParOf" srcId="{9E07E12F-03B0-40E1-ABC9-205FA7F74616}" destId="{7AE86ED2-B399-4182-9B17-0F0219E2E9D7}" srcOrd="0" destOrd="0" presId="urn:microsoft.com/office/officeart/2005/8/layout/vList5"/>
    <dgm:cxn modelId="{5A843293-9B0A-40BD-A42C-3FC9578D6AC6}" type="presParOf" srcId="{9E07E12F-03B0-40E1-ABC9-205FA7F74616}" destId="{5FB67C99-BCA3-4B0B-B94F-7C844EDC62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C9FA6D-DC75-4CB5-A701-8FABDEBF38DA}"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en-ZA"/>
        </a:p>
      </dgm:t>
    </dgm:pt>
    <dgm:pt modelId="{4E41F03C-00F8-406B-956C-CBDEF9B4B058}">
      <dgm:prSet phldrT="[Text]"/>
      <dgm:spPr/>
      <dgm:t>
        <a:bodyPr/>
        <a:lstStyle/>
        <a:p>
          <a:r>
            <a:rPr lang="en-ZA" dirty="0">
              <a:latin typeface="Arial" panose="020B0604020202020204" pitchFamily="34" charset="0"/>
              <a:cs typeface="Arial" panose="020B0604020202020204" pitchFamily="34" charset="0"/>
            </a:rPr>
            <a:t>Human Resources</a:t>
          </a:r>
        </a:p>
      </dgm:t>
    </dgm:pt>
    <dgm:pt modelId="{C367349F-3D68-43D6-8110-E488DB7C9399}" type="parTrans" cxnId="{0AE398EE-2B42-47B1-9868-F7639172B1B6}">
      <dgm:prSet/>
      <dgm:spPr/>
      <dgm:t>
        <a:bodyPr/>
        <a:lstStyle/>
        <a:p>
          <a:endParaRPr lang="en-ZA"/>
        </a:p>
      </dgm:t>
    </dgm:pt>
    <dgm:pt modelId="{D343ED9D-3AF2-4EBA-96BB-347C8BF8F928}" type="sibTrans" cxnId="{0AE398EE-2B42-47B1-9868-F7639172B1B6}">
      <dgm:prSet/>
      <dgm:spPr/>
      <dgm:t>
        <a:bodyPr/>
        <a:lstStyle/>
        <a:p>
          <a:endParaRPr lang="en-ZA"/>
        </a:p>
      </dgm:t>
    </dgm:pt>
    <dgm:pt modelId="{6CD146CE-527A-4958-B34A-6906054DD1A7}">
      <dgm:prSet phldrT="[Text]" custT="1"/>
      <dgm:spPr/>
      <dgm:t>
        <a:bodyPr/>
        <a:lstStyle/>
        <a:p>
          <a:pPr>
            <a:lnSpc>
              <a:spcPct val="100000"/>
            </a:lnSpc>
            <a:spcBef>
              <a:spcPts val="600"/>
            </a:spcBef>
            <a:spcAft>
              <a:spcPts val="600"/>
            </a:spcAft>
          </a:pPr>
          <a:r>
            <a:rPr lang="en-ZA" sz="1800" dirty="0">
              <a:latin typeface="Arial" panose="020B0604020202020204" pitchFamily="34" charset="0"/>
              <a:cs typeface="Arial" panose="020B0604020202020204" pitchFamily="34" charset="0"/>
            </a:rPr>
            <a:t>Reduction of 912 employees headcount to 15 826.</a:t>
          </a:r>
        </a:p>
      </dgm:t>
    </dgm:pt>
    <dgm:pt modelId="{8F85E7A8-F966-4F92-8A00-525360A30428}" type="parTrans" cxnId="{D66245BD-E624-4D99-BF44-904DEF856C65}">
      <dgm:prSet/>
      <dgm:spPr/>
      <dgm:t>
        <a:bodyPr/>
        <a:lstStyle/>
        <a:p>
          <a:endParaRPr lang="en-ZA"/>
        </a:p>
      </dgm:t>
    </dgm:pt>
    <dgm:pt modelId="{1E7509F3-00CA-43AC-A73F-BD2D3B62296D}" type="sibTrans" cxnId="{D66245BD-E624-4D99-BF44-904DEF856C65}">
      <dgm:prSet/>
      <dgm:spPr/>
      <dgm:t>
        <a:bodyPr/>
        <a:lstStyle/>
        <a:p>
          <a:endParaRPr lang="en-ZA"/>
        </a:p>
      </dgm:t>
    </dgm:pt>
    <dgm:pt modelId="{3970455F-D42C-416E-98B6-4B115ECF621E}">
      <dgm:prSet phldrT="[Text]"/>
      <dgm:spPr/>
      <dgm:t>
        <a:bodyPr/>
        <a:lstStyle/>
        <a:p>
          <a:r>
            <a:rPr lang="en-ZA" dirty="0">
              <a:latin typeface="Arial" panose="020B0604020202020204" pitchFamily="34" charset="0"/>
              <a:cs typeface="Arial" panose="020B0604020202020204" pitchFamily="34" charset="0"/>
            </a:rPr>
            <a:t>Government</a:t>
          </a:r>
        </a:p>
      </dgm:t>
    </dgm:pt>
    <dgm:pt modelId="{0A7EE3DD-123C-49F9-AB69-64ABD4899CEB}" type="parTrans" cxnId="{BFC2331B-4B9E-40FE-9BA8-396FCE0F87D2}">
      <dgm:prSet/>
      <dgm:spPr/>
      <dgm:t>
        <a:bodyPr/>
        <a:lstStyle/>
        <a:p>
          <a:endParaRPr lang="en-ZA"/>
        </a:p>
      </dgm:t>
    </dgm:pt>
    <dgm:pt modelId="{E1CB4818-A253-470C-8BB4-817434495B79}" type="sibTrans" cxnId="{BFC2331B-4B9E-40FE-9BA8-396FCE0F87D2}">
      <dgm:prSet/>
      <dgm:spPr/>
      <dgm:t>
        <a:bodyPr/>
        <a:lstStyle/>
        <a:p>
          <a:endParaRPr lang="en-ZA"/>
        </a:p>
      </dgm:t>
    </dgm:pt>
    <dgm:pt modelId="{47A55C16-57FE-433A-B1E9-24A23E2F9458}">
      <dgm:prSet phldrT="[Text]" custT="1"/>
      <dgm:spPr/>
      <dgm:t>
        <a:bodyPr/>
        <a:lstStyle/>
        <a:p>
          <a:pPr>
            <a:lnSpc>
              <a:spcPct val="100000"/>
            </a:lnSpc>
            <a:spcBef>
              <a:spcPts val="600"/>
            </a:spcBef>
            <a:spcAft>
              <a:spcPts val="600"/>
            </a:spcAft>
          </a:pPr>
          <a:r>
            <a:rPr lang="en-ZA" sz="1800" dirty="0">
              <a:latin typeface="Arial" panose="020B0604020202020204" pitchFamily="34" charset="0"/>
              <a:cs typeface="Arial" panose="020B0604020202020204" pitchFamily="34" charset="0"/>
            </a:rPr>
            <a:t>SA Post Office </a:t>
          </a:r>
          <a:r>
            <a:rPr lang="en-ZA" sz="1800" dirty="0" smtClean="0">
              <a:latin typeface="Arial" panose="020B0604020202020204" pitchFamily="34" charset="0"/>
              <a:cs typeface="Arial" panose="020B0604020202020204" pitchFamily="34" charset="0"/>
            </a:rPr>
            <a:t>an essential services </a:t>
          </a:r>
          <a:r>
            <a:rPr lang="en-ZA" sz="1800" dirty="0">
              <a:latin typeface="Arial" panose="020B0604020202020204" pitchFamily="34" charset="0"/>
              <a:cs typeface="Arial" panose="020B0604020202020204" pitchFamily="34" charset="0"/>
            </a:rPr>
            <a:t>provider.</a:t>
          </a:r>
        </a:p>
      </dgm:t>
    </dgm:pt>
    <dgm:pt modelId="{B7C7AC9F-DDFE-4E51-B98D-154C51BAAACE}" type="parTrans" cxnId="{9F52CCBE-360D-4694-9DCC-6A9245C6DC45}">
      <dgm:prSet/>
      <dgm:spPr/>
      <dgm:t>
        <a:bodyPr/>
        <a:lstStyle/>
        <a:p>
          <a:endParaRPr lang="en-ZA"/>
        </a:p>
      </dgm:t>
    </dgm:pt>
    <dgm:pt modelId="{D9AA14BD-0CCF-4A6E-A0D3-60654888D74E}" type="sibTrans" cxnId="{9F52CCBE-360D-4694-9DCC-6A9245C6DC45}">
      <dgm:prSet/>
      <dgm:spPr/>
      <dgm:t>
        <a:bodyPr/>
        <a:lstStyle/>
        <a:p>
          <a:endParaRPr lang="en-ZA"/>
        </a:p>
      </dgm:t>
    </dgm:pt>
    <dgm:pt modelId="{A1C2160E-A0AF-40F3-BB2C-5B1D7FCC868F}">
      <dgm:prSet custT="1"/>
      <dgm:spPr/>
      <dgm:t>
        <a:bodyPr/>
        <a:lstStyle/>
        <a:p>
          <a:r>
            <a:rPr lang="en-ZA" sz="1800" dirty="0">
              <a:latin typeface="Arial" panose="020B0604020202020204" pitchFamily="34" charset="0"/>
              <a:cs typeface="Arial" panose="020B0604020202020204" pitchFamily="34" charset="0"/>
            </a:rPr>
            <a:t>Employee Satisfaction level established at 43%.</a:t>
          </a:r>
        </a:p>
      </dgm:t>
    </dgm:pt>
    <dgm:pt modelId="{9AC0E65F-AA70-4286-9A40-06FC29A18311}" type="parTrans" cxnId="{57050D72-1965-4A0C-9CD4-DDEF4BB26B28}">
      <dgm:prSet/>
      <dgm:spPr/>
      <dgm:t>
        <a:bodyPr/>
        <a:lstStyle/>
        <a:p>
          <a:endParaRPr lang="en-ZA"/>
        </a:p>
      </dgm:t>
    </dgm:pt>
    <dgm:pt modelId="{F15277D6-BFE5-48D5-926B-E3565B7A366F}" type="sibTrans" cxnId="{57050D72-1965-4A0C-9CD4-DDEF4BB26B28}">
      <dgm:prSet/>
      <dgm:spPr/>
      <dgm:t>
        <a:bodyPr/>
        <a:lstStyle/>
        <a:p>
          <a:endParaRPr lang="en-ZA"/>
        </a:p>
      </dgm:t>
    </dgm:pt>
    <dgm:pt modelId="{174A4946-E667-4396-8BA0-BCE1D6D17E94}">
      <dgm:prSet custT="1"/>
      <dgm:spPr/>
      <dgm:t>
        <a:bodyPr/>
        <a:lstStyle/>
        <a:p>
          <a:r>
            <a:rPr lang="en-ZA" sz="1800" dirty="0">
              <a:latin typeface="Arial" panose="020B0604020202020204" pitchFamily="34" charset="0"/>
              <a:cs typeface="Arial" panose="020B0604020202020204" pitchFamily="34" charset="0"/>
            </a:rPr>
            <a:t>Staff continuously redeployed to address shortages.</a:t>
          </a:r>
        </a:p>
      </dgm:t>
    </dgm:pt>
    <dgm:pt modelId="{74042826-6EBD-4CB5-AFB8-12B011DB3EF4}" type="parTrans" cxnId="{E0036EA8-1385-40A9-8DD5-C4C430C45BF4}">
      <dgm:prSet/>
      <dgm:spPr/>
      <dgm:t>
        <a:bodyPr/>
        <a:lstStyle/>
        <a:p>
          <a:endParaRPr lang="en-ZA"/>
        </a:p>
      </dgm:t>
    </dgm:pt>
    <dgm:pt modelId="{B06BC871-7040-4B79-8FCB-603CC2189E26}" type="sibTrans" cxnId="{E0036EA8-1385-40A9-8DD5-C4C430C45BF4}">
      <dgm:prSet/>
      <dgm:spPr/>
      <dgm:t>
        <a:bodyPr/>
        <a:lstStyle/>
        <a:p>
          <a:endParaRPr lang="en-ZA"/>
        </a:p>
      </dgm:t>
    </dgm:pt>
    <dgm:pt modelId="{B514C577-C7B7-4548-A3C2-26F2D64181EB}">
      <dgm:prSet custT="1"/>
      <dgm:spPr/>
      <dgm:t>
        <a:bodyPr/>
        <a:lstStyle/>
        <a:p>
          <a:r>
            <a:rPr lang="en-ZA" sz="1800" dirty="0">
              <a:latin typeface="Arial" panose="020B0604020202020204" pitchFamily="34" charset="0"/>
              <a:cs typeface="Arial" panose="020B0604020202020204" pitchFamily="34" charset="0"/>
            </a:rPr>
            <a:t>Recruitment for vacant positions placed on hold, except for key strategic positions.</a:t>
          </a:r>
        </a:p>
      </dgm:t>
    </dgm:pt>
    <dgm:pt modelId="{7777A2F6-4ED2-4EF9-B725-6661D0DD5E7D}" type="parTrans" cxnId="{81BE59D1-B510-462B-A06F-5CBBDFCF6523}">
      <dgm:prSet/>
      <dgm:spPr/>
      <dgm:t>
        <a:bodyPr/>
        <a:lstStyle/>
        <a:p>
          <a:endParaRPr lang="en-ZA"/>
        </a:p>
      </dgm:t>
    </dgm:pt>
    <dgm:pt modelId="{CDB28510-D1F2-4C4B-A423-B0A65ED7F71A}" type="sibTrans" cxnId="{81BE59D1-B510-462B-A06F-5CBBDFCF6523}">
      <dgm:prSet/>
      <dgm:spPr/>
      <dgm:t>
        <a:bodyPr/>
        <a:lstStyle/>
        <a:p>
          <a:endParaRPr lang="en-ZA"/>
        </a:p>
      </dgm:t>
    </dgm:pt>
    <dgm:pt modelId="{6C2D644A-97B7-4602-91D9-C6967CEF4830}">
      <dgm:prSet custT="1"/>
      <dgm:spPr/>
      <dgm:t>
        <a:bodyPr/>
        <a:lstStyle/>
        <a:p>
          <a:r>
            <a:rPr lang="en-ZA" sz="1800" dirty="0">
              <a:latin typeface="Arial" panose="020B0604020202020204" pitchFamily="34" charset="0"/>
              <a:cs typeface="Arial" panose="020B0604020202020204" pitchFamily="34" charset="0"/>
            </a:rPr>
            <a:t>Continued payment of Social Grants during Level 5 Lockdown.</a:t>
          </a:r>
        </a:p>
      </dgm:t>
    </dgm:pt>
    <dgm:pt modelId="{2FE5AC15-F286-4099-9DD5-00D55FC6D96C}" type="parTrans" cxnId="{33B5FF4D-C609-4418-AA3F-BFFEBFED8D3D}">
      <dgm:prSet/>
      <dgm:spPr/>
      <dgm:t>
        <a:bodyPr/>
        <a:lstStyle/>
        <a:p>
          <a:endParaRPr lang="en-ZA"/>
        </a:p>
      </dgm:t>
    </dgm:pt>
    <dgm:pt modelId="{923457E7-0E89-4F4C-8494-C877D00A2B04}" type="sibTrans" cxnId="{33B5FF4D-C609-4418-AA3F-BFFEBFED8D3D}">
      <dgm:prSet/>
      <dgm:spPr/>
      <dgm:t>
        <a:bodyPr/>
        <a:lstStyle/>
        <a:p>
          <a:endParaRPr lang="en-ZA"/>
        </a:p>
      </dgm:t>
    </dgm:pt>
    <dgm:pt modelId="{632F42B7-34AB-4BB2-8A60-67101D5057D8}">
      <dgm:prSet custT="1"/>
      <dgm:spPr/>
      <dgm:t>
        <a:bodyPr/>
        <a:lstStyle/>
        <a:p>
          <a:r>
            <a:rPr lang="en-ZA" sz="1800" dirty="0">
              <a:latin typeface="Arial" panose="020B0604020202020204" pitchFamily="34" charset="0"/>
              <a:cs typeface="Arial" panose="020B0604020202020204" pitchFamily="34" charset="0"/>
            </a:rPr>
            <a:t>7.9 million SASSA beneficiaries paid monthly.</a:t>
          </a:r>
        </a:p>
      </dgm:t>
    </dgm:pt>
    <dgm:pt modelId="{065FE051-F172-4A69-958F-A04ED562080B}" type="parTrans" cxnId="{0CD5683C-1EE6-4333-8917-42DB2BA3A99B}">
      <dgm:prSet/>
      <dgm:spPr/>
      <dgm:t>
        <a:bodyPr/>
        <a:lstStyle/>
        <a:p>
          <a:endParaRPr lang="en-ZA"/>
        </a:p>
      </dgm:t>
    </dgm:pt>
    <dgm:pt modelId="{9CEB10D3-EAFA-4627-A123-F54D372458C0}" type="sibTrans" cxnId="{0CD5683C-1EE6-4333-8917-42DB2BA3A99B}">
      <dgm:prSet/>
      <dgm:spPr/>
      <dgm:t>
        <a:bodyPr/>
        <a:lstStyle/>
        <a:p>
          <a:endParaRPr lang="en-ZA"/>
        </a:p>
      </dgm:t>
    </dgm:pt>
    <dgm:pt modelId="{8CCB8749-2BB3-45EA-AB3A-A1C5A291AC66}">
      <dgm:prSet custT="1"/>
      <dgm:spPr/>
      <dgm:t>
        <a:bodyPr/>
        <a:lstStyle/>
        <a:p>
          <a:r>
            <a:rPr lang="en-ZA" sz="1800" dirty="0">
              <a:latin typeface="Arial" panose="020B0604020202020204" pitchFamily="34" charset="0"/>
              <a:cs typeface="Arial" panose="020B0604020202020204" pitchFamily="34" charset="0"/>
            </a:rPr>
            <a:t>8.9 million beneficiaries received Social Relief of Distress grants from June 2020 to March 2021.</a:t>
          </a:r>
        </a:p>
      </dgm:t>
    </dgm:pt>
    <dgm:pt modelId="{4956491A-3885-4160-A20F-0EBA6056F9D1}" type="parTrans" cxnId="{F0A5DBBC-3A5F-47A8-BB85-044C910AEBDD}">
      <dgm:prSet/>
      <dgm:spPr/>
      <dgm:t>
        <a:bodyPr/>
        <a:lstStyle/>
        <a:p>
          <a:endParaRPr lang="en-ZA"/>
        </a:p>
      </dgm:t>
    </dgm:pt>
    <dgm:pt modelId="{A2CC0195-F0F3-4283-8C30-E1C2B66CE6A9}" type="sibTrans" cxnId="{F0A5DBBC-3A5F-47A8-BB85-044C910AEBDD}">
      <dgm:prSet/>
      <dgm:spPr/>
      <dgm:t>
        <a:bodyPr/>
        <a:lstStyle/>
        <a:p>
          <a:endParaRPr lang="en-ZA"/>
        </a:p>
      </dgm:t>
    </dgm:pt>
    <dgm:pt modelId="{3536C4A6-C310-44C2-B302-12E752D8764D}">
      <dgm:prSet custT="1"/>
      <dgm:spPr/>
      <dgm:t>
        <a:bodyPr/>
        <a:lstStyle/>
        <a:p>
          <a:r>
            <a:rPr lang="en-ZA" sz="1800" dirty="0">
              <a:latin typeface="Arial" panose="020B0604020202020204" pitchFamily="34" charset="0"/>
              <a:cs typeface="Arial" panose="020B0604020202020204" pitchFamily="34" charset="0"/>
            </a:rPr>
            <a:t>Total of 1 161 591 qualifying needy households registered for the DTT subsidised STBs and 598 409 STBs distributed</a:t>
          </a:r>
        </a:p>
      </dgm:t>
    </dgm:pt>
    <dgm:pt modelId="{EA75438F-4932-4001-A4FE-F46E1FF6ADEA}" type="parTrans" cxnId="{09E781CB-35C7-4275-8E39-899A7771C5E1}">
      <dgm:prSet/>
      <dgm:spPr/>
      <dgm:t>
        <a:bodyPr/>
        <a:lstStyle/>
        <a:p>
          <a:endParaRPr lang="en-ZA"/>
        </a:p>
      </dgm:t>
    </dgm:pt>
    <dgm:pt modelId="{2EA135E9-FCB3-41A0-B521-B81AF4AD5510}" type="sibTrans" cxnId="{09E781CB-35C7-4275-8E39-899A7771C5E1}">
      <dgm:prSet/>
      <dgm:spPr/>
      <dgm:t>
        <a:bodyPr/>
        <a:lstStyle/>
        <a:p>
          <a:endParaRPr lang="en-ZA"/>
        </a:p>
      </dgm:t>
    </dgm:pt>
    <dgm:pt modelId="{A5F5EF97-FD69-4E0A-B1DF-1D6B409B95BF}" type="pres">
      <dgm:prSet presAssocID="{1CC9FA6D-DC75-4CB5-A701-8FABDEBF38DA}" presName="Name0" presStyleCnt="0">
        <dgm:presLayoutVars>
          <dgm:dir/>
          <dgm:animLvl val="lvl"/>
          <dgm:resizeHandles val="exact"/>
        </dgm:presLayoutVars>
      </dgm:prSet>
      <dgm:spPr/>
      <dgm:t>
        <a:bodyPr/>
        <a:lstStyle/>
        <a:p>
          <a:endParaRPr lang="en-GB"/>
        </a:p>
      </dgm:t>
    </dgm:pt>
    <dgm:pt modelId="{84396370-5D15-4B95-8D5D-5C720E28D9E4}" type="pres">
      <dgm:prSet presAssocID="{4E41F03C-00F8-406B-956C-CBDEF9B4B058}" presName="linNode" presStyleCnt="0"/>
      <dgm:spPr/>
    </dgm:pt>
    <dgm:pt modelId="{C1F06966-C535-4080-8D58-B77137FBAFE9}" type="pres">
      <dgm:prSet presAssocID="{4E41F03C-00F8-406B-956C-CBDEF9B4B058}" presName="parentText" presStyleLbl="node1" presStyleIdx="0" presStyleCnt="2" custScaleX="76898" custScaleY="36976" custLinFactNeighborX="-332">
        <dgm:presLayoutVars>
          <dgm:chMax val="1"/>
          <dgm:bulletEnabled val="1"/>
        </dgm:presLayoutVars>
      </dgm:prSet>
      <dgm:spPr/>
      <dgm:t>
        <a:bodyPr/>
        <a:lstStyle/>
        <a:p>
          <a:endParaRPr lang="en-GB"/>
        </a:p>
      </dgm:t>
    </dgm:pt>
    <dgm:pt modelId="{057DBA7E-C027-493B-93A1-AC0D572FC9C3}" type="pres">
      <dgm:prSet presAssocID="{4E41F03C-00F8-406B-956C-CBDEF9B4B058}" presName="descendantText" presStyleLbl="alignAccFollowNode1" presStyleIdx="0" presStyleCnt="2" custScaleX="148332" custScaleY="46220">
        <dgm:presLayoutVars>
          <dgm:bulletEnabled val="1"/>
        </dgm:presLayoutVars>
      </dgm:prSet>
      <dgm:spPr/>
      <dgm:t>
        <a:bodyPr/>
        <a:lstStyle/>
        <a:p>
          <a:endParaRPr lang="en-GB"/>
        </a:p>
      </dgm:t>
    </dgm:pt>
    <dgm:pt modelId="{5DD49EB6-6A2D-4EB8-9E9B-CB8BF5980EA8}" type="pres">
      <dgm:prSet presAssocID="{D343ED9D-3AF2-4EBA-96BB-347C8BF8F928}" presName="sp" presStyleCnt="0"/>
      <dgm:spPr/>
    </dgm:pt>
    <dgm:pt modelId="{9E07E12F-03B0-40E1-ABC9-205FA7F74616}" type="pres">
      <dgm:prSet presAssocID="{3970455F-D42C-416E-98B6-4B115ECF621E}" presName="linNode" presStyleCnt="0"/>
      <dgm:spPr/>
    </dgm:pt>
    <dgm:pt modelId="{7AE86ED2-B399-4182-9B17-0F0219E2E9D7}" type="pres">
      <dgm:prSet presAssocID="{3970455F-D42C-416E-98B6-4B115ECF621E}" presName="parentText" presStyleLbl="node1" presStyleIdx="1" presStyleCnt="2" custScaleX="71659" custScaleY="47026">
        <dgm:presLayoutVars>
          <dgm:chMax val="1"/>
          <dgm:bulletEnabled val="1"/>
        </dgm:presLayoutVars>
      </dgm:prSet>
      <dgm:spPr/>
      <dgm:t>
        <a:bodyPr/>
        <a:lstStyle/>
        <a:p>
          <a:endParaRPr lang="en-GB"/>
        </a:p>
      </dgm:t>
    </dgm:pt>
    <dgm:pt modelId="{5FB67C99-BCA3-4B0B-B94F-7C844EDC6210}" type="pres">
      <dgm:prSet presAssocID="{3970455F-D42C-416E-98B6-4B115ECF621E}" presName="descendantText" presStyleLbl="alignAccFollowNode1" presStyleIdx="1" presStyleCnt="2" custScaleX="136417" custScaleY="57992">
        <dgm:presLayoutVars>
          <dgm:bulletEnabled val="1"/>
        </dgm:presLayoutVars>
      </dgm:prSet>
      <dgm:spPr/>
      <dgm:t>
        <a:bodyPr/>
        <a:lstStyle/>
        <a:p>
          <a:endParaRPr lang="en-GB"/>
        </a:p>
      </dgm:t>
    </dgm:pt>
  </dgm:ptLst>
  <dgm:cxnLst>
    <dgm:cxn modelId="{E0036EA8-1385-40A9-8DD5-C4C430C45BF4}" srcId="{4E41F03C-00F8-406B-956C-CBDEF9B4B058}" destId="{174A4946-E667-4396-8BA0-BCE1D6D17E94}" srcOrd="2" destOrd="0" parTransId="{74042826-6EBD-4CB5-AFB8-12B011DB3EF4}" sibTransId="{B06BC871-7040-4B79-8FCB-603CC2189E26}"/>
    <dgm:cxn modelId="{405A3E11-F7C4-4713-9690-0A7F7CD6A3C7}" type="presOf" srcId="{B514C577-C7B7-4548-A3C2-26F2D64181EB}" destId="{057DBA7E-C027-493B-93A1-AC0D572FC9C3}" srcOrd="0" destOrd="3" presId="urn:microsoft.com/office/officeart/2005/8/layout/vList5"/>
    <dgm:cxn modelId="{618281ED-BF3E-4C59-9A65-212625EF2863}" type="presOf" srcId="{3536C4A6-C310-44C2-B302-12E752D8764D}" destId="{5FB67C99-BCA3-4B0B-B94F-7C844EDC6210}" srcOrd="0" destOrd="4" presId="urn:microsoft.com/office/officeart/2005/8/layout/vList5"/>
    <dgm:cxn modelId="{0AE398EE-2B42-47B1-9868-F7639172B1B6}" srcId="{1CC9FA6D-DC75-4CB5-A701-8FABDEBF38DA}" destId="{4E41F03C-00F8-406B-956C-CBDEF9B4B058}" srcOrd="0" destOrd="0" parTransId="{C367349F-3D68-43D6-8110-E488DB7C9399}" sibTransId="{D343ED9D-3AF2-4EBA-96BB-347C8BF8F928}"/>
    <dgm:cxn modelId="{D66245BD-E624-4D99-BF44-904DEF856C65}" srcId="{4E41F03C-00F8-406B-956C-CBDEF9B4B058}" destId="{6CD146CE-527A-4958-B34A-6906054DD1A7}" srcOrd="0" destOrd="0" parTransId="{8F85E7A8-F966-4F92-8A00-525360A30428}" sibTransId="{1E7509F3-00CA-43AC-A73F-BD2D3B62296D}"/>
    <dgm:cxn modelId="{09E781CB-35C7-4275-8E39-899A7771C5E1}" srcId="{3970455F-D42C-416E-98B6-4B115ECF621E}" destId="{3536C4A6-C310-44C2-B302-12E752D8764D}" srcOrd="4" destOrd="0" parTransId="{EA75438F-4932-4001-A4FE-F46E1FF6ADEA}" sibTransId="{2EA135E9-FCB3-41A0-B521-B81AF4AD5510}"/>
    <dgm:cxn modelId="{BFC2331B-4B9E-40FE-9BA8-396FCE0F87D2}" srcId="{1CC9FA6D-DC75-4CB5-A701-8FABDEBF38DA}" destId="{3970455F-D42C-416E-98B6-4B115ECF621E}" srcOrd="1" destOrd="0" parTransId="{0A7EE3DD-123C-49F9-AB69-64ABD4899CEB}" sibTransId="{E1CB4818-A253-470C-8BB4-817434495B79}"/>
    <dgm:cxn modelId="{50E09730-20FF-4537-92AF-D828D9157394}" type="presOf" srcId="{3970455F-D42C-416E-98B6-4B115ECF621E}" destId="{7AE86ED2-B399-4182-9B17-0F0219E2E9D7}" srcOrd="0" destOrd="0" presId="urn:microsoft.com/office/officeart/2005/8/layout/vList5"/>
    <dgm:cxn modelId="{9F52CCBE-360D-4694-9DCC-6A9245C6DC45}" srcId="{3970455F-D42C-416E-98B6-4B115ECF621E}" destId="{47A55C16-57FE-433A-B1E9-24A23E2F9458}" srcOrd="0" destOrd="0" parTransId="{B7C7AC9F-DDFE-4E51-B98D-154C51BAAACE}" sibTransId="{D9AA14BD-0CCF-4A6E-A0D3-60654888D74E}"/>
    <dgm:cxn modelId="{33B5FF4D-C609-4418-AA3F-BFFEBFED8D3D}" srcId="{3970455F-D42C-416E-98B6-4B115ECF621E}" destId="{6C2D644A-97B7-4602-91D9-C6967CEF4830}" srcOrd="1" destOrd="0" parTransId="{2FE5AC15-F286-4099-9DD5-00D55FC6D96C}" sibTransId="{923457E7-0E89-4F4C-8494-C877D00A2B04}"/>
    <dgm:cxn modelId="{ED4C0001-2E66-4620-BD98-1DA0B949BD12}" type="presOf" srcId="{174A4946-E667-4396-8BA0-BCE1D6D17E94}" destId="{057DBA7E-C027-493B-93A1-AC0D572FC9C3}" srcOrd="0" destOrd="2" presId="urn:microsoft.com/office/officeart/2005/8/layout/vList5"/>
    <dgm:cxn modelId="{F0A5DBBC-3A5F-47A8-BB85-044C910AEBDD}" srcId="{3970455F-D42C-416E-98B6-4B115ECF621E}" destId="{8CCB8749-2BB3-45EA-AB3A-A1C5A291AC66}" srcOrd="3" destOrd="0" parTransId="{4956491A-3885-4160-A20F-0EBA6056F9D1}" sibTransId="{A2CC0195-F0F3-4283-8C30-E1C2B66CE6A9}"/>
    <dgm:cxn modelId="{4285130E-D6C2-47E2-ACDF-76EA0FCF9CCF}" type="presOf" srcId="{47A55C16-57FE-433A-B1E9-24A23E2F9458}" destId="{5FB67C99-BCA3-4B0B-B94F-7C844EDC6210}" srcOrd="0" destOrd="0" presId="urn:microsoft.com/office/officeart/2005/8/layout/vList5"/>
    <dgm:cxn modelId="{EB6334E9-C300-40D1-83ED-E13842EC72B8}" type="presOf" srcId="{1CC9FA6D-DC75-4CB5-A701-8FABDEBF38DA}" destId="{A5F5EF97-FD69-4E0A-B1DF-1D6B409B95BF}" srcOrd="0" destOrd="0" presId="urn:microsoft.com/office/officeart/2005/8/layout/vList5"/>
    <dgm:cxn modelId="{D7F38115-36F3-4F56-AD95-753D8E270D5B}" type="presOf" srcId="{8CCB8749-2BB3-45EA-AB3A-A1C5A291AC66}" destId="{5FB67C99-BCA3-4B0B-B94F-7C844EDC6210}" srcOrd="0" destOrd="3" presId="urn:microsoft.com/office/officeart/2005/8/layout/vList5"/>
    <dgm:cxn modelId="{17331486-B513-4B39-AC90-1B7B11F30D02}" type="presOf" srcId="{A1C2160E-A0AF-40F3-BB2C-5B1D7FCC868F}" destId="{057DBA7E-C027-493B-93A1-AC0D572FC9C3}" srcOrd="0" destOrd="1" presId="urn:microsoft.com/office/officeart/2005/8/layout/vList5"/>
    <dgm:cxn modelId="{3785C657-AC2C-40AF-A2CD-D59D59661F3E}" type="presOf" srcId="{6C2D644A-97B7-4602-91D9-C6967CEF4830}" destId="{5FB67C99-BCA3-4B0B-B94F-7C844EDC6210}" srcOrd="0" destOrd="1" presId="urn:microsoft.com/office/officeart/2005/8/layout/vList5"/>
    <dgm:cxn modelId="{AF31EF55-68CD-4569-A1D9-FB9408E27BC3}" type="presOf" srcId="{6CD146CE-527A-4958-B34A-6906054DD1A7}" destId="{057DBA7E-C027-493B-93A1-AC0D572FC9C3}" srcOrd="0" destOrd="0" presId="urn:microsoft.com/office/officeart/2005/8/layout/vList5"/>
    <dgm:cxn modelId="{81BE59D1-B510-462B-A06F-5CBBDFCF6523}" srcId="{4E41F03C-00F8-406B-956C-CBDEF9B4B058}" destId="{B514C577-C7B7-4548-A3C2-26F2D64181EB}" srcOrd="3" destOrd="0" parTransId="{7777A2F6-4ED2-4EF9-B725-6661D0DD5E7D}" sibTransId="{CDB28510-D1F2-4C4B-A423-B0A65ED7F71A}"/>
    <dgm:cxn modelId="{85AA87E6-92A2-4436-B5D7-CE2C61B95552}" type="presOf" srcId="{4E41F03C-00F8-406B-956C-CBDEF9B4B058}" destId="{C1F06966-C535-4080-8D58-B77137FBAFE9}" srcOrd="0" destOrd="0" presId="urn:microsoft.com/office/officeart/2005/8/layout/vList5"/>
    <dgm:cxn modelId="{57050D72-1965-4A0C-9CD4-DDEF4BB26B28}" srcId="{4E41F03C-00F8-406B-956C-CBDEF9B4B058}" destId="{A1C2160E-A0AF-40F3-BB2C-5B1D7FCC868F}" srcOrd="1" destOrd="0" parTransId="{9AC0E65F-AA70-4286-9A40-06FC29A18311}" sibTransId="{F15277D6-BFE5-48D5-926B-E3565B7A366F}"/>
    <dgm:cxn modelId="{0CD5683C-1EE6-4333-8917-42DB2BA3A99B}" srcId="{3970455F-D42C-416E-98B6-4B115ECF621E}" destId="{632F42B7-34AB-4BB2-8A60-67101D5057D8}" srcOrd="2" destOrd="0" parTransId="{065FE051-F172-4A69-958F-A04ED562080B}" sibTransId="{9CEB10D3-EAFA-4627-A123-F54D372458C0}"/>
    <dgm:cxn modelId="{AF6E61B4-D0D1-40A4-8FEB-C0A7CBD37AEF}" type="presOf" srcId="{632F42B7-34AB-4BB2-8A60-67101D5057D8}" destId="{5FB67C99-BCA3-4B0B-B94F-7C844EDC6210}" srcOrd="0" destOrd="2" presId="urn:microsoft.com/office/officeart/2005/8/layout/vList5"/>
    <dgm:cxn modelId="{876AB27D-38C4-430A-94D8-DBA271F55639}" type="presParOf" srcId="{A5F5EF97-FD69-4E0A-B1DF-1D6B409B95BF}" destId="{84396370-5D15-4B95-8D5D-5C720E28D9E4}" srcOrd="0" destOrd="0" presId="urn:microsoft.com/office/officeart/2005/8/layout/vList5"/>
    <dgm:cxn modelId="{E8D7609D-D6BE-4A71-ABB1-F177F3598FFF}" type="presParOf" srcId="{84396370-5D15-4B95-8D5D-5C720E28D9E4}" destId="{C1F06966-C535-4080-8D58-B77137FBAFE9}" srcOrd="0" destOrd="0" presId="urn:microsoft.com/office/officeart/2005/8/layout/vList5"/>
    <dgm:cxn modelId="{66CFD63F-5233-44C6-B538-E5B59660D71C}" type="presParOf" srcId="{84396370-5D15-4B95-8D5D-5C720E28D9E4}" destId="{057DBA7E-C027-493B-93A1-AC0D572FC9C3}" srcOrd="1" destOrd="0" presId="urn:microsoft.com/office/officeart/2005/8/layout/vList5"/>
    <dgm:cxn modelId="{84F95C42-C64B-4577-8B2E-946A771321D7}" type="presParOf" srcId="{A5F5EF97-FD69-4E0A-B1DF-1D6B409B95BF}" destId="{5DD49EB6-6A2D-4EB8-9E9B-CB8BF5980EA8}" srcOrd="1" destOrd="0" presId="urn:microsoft.com/office/officeart/2005/8/layout/vList5"/>
    <dgm:cxn modelId="{EE2001BE-D17C-4064-AE0A-52A08EE0E905}" type="presParOf" srcId="{A5F5EF97-FD69-4E0A-B1DF-1D6B409B95BF}" destId="{9E07E12F-03B0-40E1-ABC9-205FA7F74616}" srcOrd="2" destOrd="0" presId="urn:microsoft.com/office/officeart/2005/8/layout/vList5"/>
    <dgm:cxn modelId="{14CD13EB-E1A2-48A5-A5F2-75C6DC531F31}" type="presParOf" srcId="{9E07E12F-03B0-40E1-ABC9-205FA7F74616}" destId="{7AE86ED2-B399-4182-9B17-0F0219E2E9D7}" srcOrd="0" destOrd="0" presId="urn:microsoft.com/office/officeart/2005/8/layout/vList5"/>
    <dgm:cxn modelId="{F1443B8A-610A-4488-A5F3-8A0088ED46B2}" type="presParOf" srcId="{9E07E12F-03B0-40E1-ABC9-205FA7F74616}" destId="{5FB67C99-BCA3-4B0B-B94F-7C844EDC62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DBA7E-C027-493B-93A1-AC0D572FC9C3}">
      <dsp:nvSpPr>
        <dsp:cNvPr id="0" name=""/>
        <dsp:cNvSpPr/>
      </dsp:nvSpPr>
      <dsp:spPr>
        <a:xfrm rot="5400000">
          <a:off x="3794917" y="-1696437"/>
          <a:ext cx="3130044" cy="6528270"/>
        </a:xfrm>
        <a:prstGeom prst="round2Same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ts val="600"/>
            </a:spcAft>
            <a:buChar char="••"/>
          </a:pPr>
          <a:r>
            <a:rPr lang="en-ZA" sz="1600" kern="1200" dirty="0">
              <a:latin typeface="Arial" panose="020B0604020202020204" pitchFamily="34" charset="0"/>
              <a:cs typeface="Arial" panose="020B0604020202020204" pitchFamily="34" charset="0"/>
            </a:rPr>
            <a:t>Mail delivery performance recovered from 0% during April Level 5 lockdown to 52.95% by year end.</a:t>
          </a:r>
          <a:endParaRPr lang="en-ZA" sz="1600" kern="1200" dirty="0"/>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Reduction of mail carryover items from 9.94 million items to 5.07 million.</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Co-loading implemented.</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Unprecedented increase in armed robberies at branches, CIT, vehicle hijacking and business burglaries from 583 incidents (2020) to 887 (2021).</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Completion of Customs Declaration System</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Upgraded International Postal System</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Continued contribution to the Nal’ibali programme to deliver reading material to schools and reading clubs.</a:t>
          </a:r>
        </a:p>
      </dsp:txBody>
      <dsp:txXfrm rot="-5400000">
        <a:off x="2095804" y="155472"/>
        <a:ext cx="6375474" cy="2824452"/>
      </dsp:txXfrm>
    </dsp:sp>
    <dsp:sp modelId="{C1F06966-C535-4080-8D58-B77137FBAFE9}">
      <dsp:nvSpPr>
        <dsp:cNvPr id="0" name=""/>
        <dsp:cNvSpPr/>
      </dsp:nvSpPr>
      <dsp:spPr>
        <a:xfrm>
          <a:off x="1717" y="6432"/>
          <a:ext cx="2094086" cy="3122532"/>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ZA" sz="2500" kern="1200" dirty="0">
              <a:latin typeface="Arial" panose="020B0604020202020204" pitchFamily="34" charset="0"/>
              <a:cs typeface="Arial" panose="020B0604020202020204" pitchFamily="34" charset="0"/>
            </a:rPr>
            <a:t>Operational</a:t>
          </a:r>
        </a:p>
      </dsp:txBody>
      <dsp:txXfrm>
        <a:off x="103942" y="108657"/>
        <a:ext cx="1889636" cy="2918082"/>
      </dsp:txXfrm>
    </dsp:sp>
    <dsp:sp modelId="{5FB67C99-BCA3-4B0B-B94F-7C844EDC6210}">
      <dsp:nvSpPr>
        <dsp:cNvPr id="0" name=""/>
        <dsp:cNvSpPr/>
      </dsp:nvSpPr>
      <dsp:spPr>
        <a:xfrm rot="5400000">
          <a:off x="4285974" y="1011593"/>
          <a:ext cx="2025201" cy="6658711"/>
        </a:xfrm>
        <a:prstGeom prst="round2SameRect">
          <a:avLst/>
        </a:prstGeom>
        <a:solidFill>
          <a:schemeClr val="accent5">
            <a:tint val="40000"/>
            <a:alpha val="90000"/>
            <a:hueOff val="-7391755"/>
            <a:satOff val="-12816"/>
            <a:lumOff val="-1289"/>
            <a:alphaOff val="0"/>
          </a:schemeClr>
        </a:solidFill>
        <a:ln w="6350" cap="flat" cmpd="sng" algn="ctr">
          <a:solidFill>
            <a:schemeClr val="accent5">
              <a:tint val="40000"/>
              <a:alpha val="90000"/>
              <a:hueOff val="-7391755"/>
              <a:satOff val="-12816"/>
              <a:lumOff val="-1289"/>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100000"/>
            </a:lnSpc>
            <a:spcBef>
              <a:spcPct val="0"/>
            </a:spcBef>
            <a:spcAft>
              <a:spcPts val="600"/>
            </a:spcAft>
            <a:buChar char="••"/>
          </a:pPr>
          <a:r>
            <a:rPr lang="en-ZA" sz="1600" kern="1200" dirty="0">
              <a:latin typeface="Arial" panose="020B0604020202020204" pitchFamily="34" charset="0"/>
              <a:cs typeface="Arial" panose="020B0604020202020204" pitchFamily="34" charset="0"/>
            </a:rPr>
            <a:t>Network availability uptime achieved at 99.37%.</a:t>
          </a:r>
          <a:endParaRPr lang="en-ZA" sz="1600" kern="1200" dirty="0"/>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Network upgrade project achieved 96% with 1263 sites fully commissioned and upgraded connectivity.</a:t>
          </a:r>
        </a:p>
        <a:p>
          <a:pPr marL="171450" lvl="1" indent="-171450" algn="l" defTabSz="711200">
            <a:lnSpc>
              <a:spcPct val="90000"/>
            </a:lnSpc>
            <a:spcBef>
              <a:spcPct val="0"/>
            </a:spcBef>
            <a:spcAft>
              <a:spcPct val="15000"/>
            </a:spcAft>
            <a:buChar char="••"/>
          </a:pPr>
          <a:r>
            <a:rPr lang="en-ZA" sz="1600" kern="1200" dirty="0">
              <a:latin typeface="Arial" panose="020B0604020202020204" pitchFamily="34" charset="0"/>
              <a:cs typeface="Arial" panose="020B0604020202020204" pitchFamily="34" charset="0"/>
            </a:rPr>
            <a:t>SITA collaboration initiative for the development of the Enterprise Application – and eCommerce platform.</a:t>
          </a:r>
        </a:p>
      </dsp:txBody>
      <dsp:txXfrm rot="-5400000">
        <a:off x="1969219" y="3427210"/>
        <a:ext cx="6559849" cy="1827477"/>
      </dsp:txXfrm>
    </dsp:sp>
    <dsp:sp modelId="{7AE86ED2-B399-4182-9B17-0F0219E2E9D7}">
      <dsp:nvSpPr>
        <dsp:cNvPr id="0" name=""/>
        <dsp:cNvSpPr/>
      </dsp:nvSpPr>
      <dsp:spPr>
        <a:xfrm>
          <a:off x="1717" y="3328986"/>
          <a:ext cx="1967501" cy="2023925"/>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ZA" sz="2400" kern="1200" dirty="0">
              <a:latin typeface="Arial" panose="020B0604020202020204" pitchFamily="34" charset="0"/>
              <a:cs typeface="Arial" panose="020B0604020202020204" pitchFamily="34" charset="0"/>
            </a:rPr>
            <a:t>Technology</a:t>
          </a:r>
        </a:p>
      </dsp:txBody>
      <dsp:txXfrm>
        <a:off x="97762" y="3425031"/>
        <a:ext cx="1775411" cy="1831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DBA7E-C027-493B-93A1-AC0D572FC9C3}">
      <dsp:nvSpPr>
        <dsp:cNvPr id="0" name=""/>
        <dsp:cNvSpPr/>
      </dsp:nvSpPr>
      <dsp:spPr>
        <a:xfrm rot="5400000">
          <a:off x="4299550" y="-2053979"/>
          <a:ext cx="1978584" cy="6680277"/>
        </a:xfrm>
        <a:prstGeom prst="round2Same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600"/>
            </a:spcAft>
            <a:buChar char="••"/>
          </a:pPr>
          <a:r>
            <a:rPr lang="en-ZA" sz="1800" kern="1200" dirty="0">
              <a:latin typeface="Arial" panose="020B0604020202020204" pitchFamily="34" charset="0"/>
              <a:cs typeface="Arial" panose="020B0604020202020204" pitchFamily="34" charset="0"/>
            </a:rPr>
            <a:t>Reduction of 912 employees headcount to 15 826.</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Employee Satisfaction level established at 43%.</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Staff continuously redeployed to address shortages.</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Recruitment for vacant positions placed on hold, except for key strategic positions.</a:t>
          </a:r>
        </a:p>
      </dsp:txBody>
      <dsp:txXfrm rot="-5400000">
        <a:off x="1948704" y="393454"/>
        <a:ext cx="6583690" cy="1785410"/>
      </dsp:txXfrm>
    </dsp:sp>
    <dsp:sp modelId="{C1F06966-C535-4080-8D58-B77137FBAFE9}">
      <dsp:nvSpPr>
        <dsp:cNvPr id="0" name=""/>
        <dsp:cNvSpPr/>
      </dsp:nvSpPr>
      <dsp:spPr>
        <a:xfrm>
          <a:off x="0" y="296866"/>
          <a:ext cx="1948036" cy="197858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ZA" sz="2200" kern="1200" dirty="0">
              <a:latin typeface="Arial" panose="020B0604020202020204" pitchFamily="34" charset="0"/>
              <a:cs typeface="Arial" panose="020B0604020202020204" pitchFamily="34" charset="0"/>
            </a:rPr>
            <a:t>Human Resources</a:t>
          </a:r>
        </a:p>
      </dsp:txBody>
      <dsp:txXfrm>
        <a:off x="95095" y="391961"/>
        <a:ext cx="1757846" cy="1788394"/>
      </dsp:txXfrm>
    </dsp:sp>
    <dsp:sp modelId="{5FB67C99-BCA3-4B0B-B94F-7C844EDC6210}">
      <dsp:nvSpPr>
        <dsp:cNvPr id="0" name=""/>
        <dsp:cNvSpPr/>
      </dsp:nvSpPr>
      <dsp:spPr>
        <a:xfrm rot="5400000">
          <a:off x="4056264" y="471823"/>
          <a:ext cx="2482519" cy="6658711"/>
        </a:xfrm>
        <a:prstGeom prst="round2SameRect">
          <a:avLst/>
        </a:prstGeom>
        <a:solidFill>
          <a:schemeClr val="accent4">
            <a:tint val="40000"/>
            <a:alpha val="90000"/>
            <a:hueOff val="11513918"/>
            <a:satOff val="-61261"/>
            <a:lumOff val="-3490"/>
            <a:alphaOff val="0"/>
          </a:schemeClr>
        </a:solidFill>
        <a:ln w="6350" cap="flat" cmpd="sng" algn="ctr">
          <a:solidFill>
            <a:schemeClr val="accent4">
              <a:tint val="40000"/>
              <a:alpha val="90000"/>
              <a:hueOff val="11513918"/>
              <a:satOff val="-61261"/>
              <a:lumOff val="-349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100000"/>
            </a:lnSpc>
            <a:spcBef>
              <a:spcPct val="0"/>
            </a:spcBef>
            <a:spcAft>
              <a:spcPts val="600"/>
            </a:spcAft>
            <a:buChar char="••"/>
          </a:pPr>
          <a:r>
            <a:rPr lang="en-ZA" sz="1800" kern="1200" dirty="0">
              <a:latin typeface="Arial" panose="020B0604020202020204" pitchFamily="34" charset="0"/>
              <a:cs typeface="Arial" panose="020B0604020202020204" pitchFamily="34" charset="0"/>
            </a:rPr>
            <a:t>SA Post Office </a:t>
          </a:r>
          <a:r>
            <a:rPr lang="en-ZA" sz="1800" kern="1200" dirty="0" smtClean="0">
              <a:latin typeface="Arial" panose="020B0604020202020204" pitchFamily="34" charset="0"/>
              <a:cs typeface="Arial" panose="020B0604020202020204" pitchFamily="34" charset="0"/>
            </a:rPr>
            <a:t>an essential services </a:t>
          </a:r>
          <a:r>
            <a:rPr lang="en-ZA" sz="1800" kern="1200" dirty="0">
              <a:latin typeface="Arial" panose="020B0604020202020204" pitchFamily="34" charset="0"/>
              <a:cs typeface="Arial" panose="020B0604020202020204" pitchFamily="34" charset="0"/>
            </a:rPr>
            <a:t>provider.</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Continued payment of Social Grants during Level 5 Lockdown.</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7.9 million SASSA beneficiaries paid monthly.</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8.9 million beneficiaries received Social Relief of Distress grants from June 2020 to March 2021.</a:t>
          </a:r>
        </a:p>
        <a:p>
          <a:pPr marL="171450" lvl="1" indent="-171450" algn="l" defTabSz="800100">
            <a:lnSpc>
              <a:spcPct val="90000"/>
            </a:lnSpc>
            <a:spcBef>
              <a:spcPct val="0"/>
            </a:spcBef>
            <a:spcAft>
              <a:spcPct val="15000"/>
            </a:spcAft>
            <a:buChar char="••"/>
          </a:pPr>
          <a:r>
            <a:rPr lang="en-ZA" sz="1800" kern="1200" dirty="0">
              <a:latin typeface="Arial" panose="020B0604020202020204" pitchFamily="34" charset="0"/>
              <a:cs typeface="Arial" panose="020B0604020202020204" pitchFamily="34" charset="0"/>
            </a:rPr>
            <a:t>Total of 1 161 591 qualifying needy households registered for the DTT subsidised STBs and 598 409 STBs distributed</a:t>
          </a:r>
        </a:p>
      </dsp:txBody>
      <dsp:txXfrm rot="-5400000">
        <a:off x="1968169" y="2681106"/>
        <a:ext cx="6537524" cy="2240145"/>
      </dsp:txXfrm>
    </dsp:sp>
    <dsp:sp modelId="{7AE86ED2-B399-4182-9B17-0F0219E2E9D7}">
      <dsp:nvSpPr>
        <dsp:cNvPr id="0" name=""/>
        <dsp:cNvSpPr/>
      </dsp:nvSpPr>
      <dsp:spPr>
        <a:xfrm>
          <a:off x="667" y="2543000"/>
          <a:ext cx="1967501" cy="2516359"/>
        </a:xfrm>
        <a:prstGeom prst="roundRect">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n-ZA" sz="2200" kern="1200" dirty="0">
              <a:latin typeface="Arial" panose="020B0604020202020204" pitchFamily="34" charset="0"/>
              <a:cs typeface="Arial" panose="020B0604020202020204" pitchFamily="34" charset="0"/>
            </a:rPr>
            <a:t>Government</a:t>
          </a:r>
        </a:p>
      </dsp:txBody>
      <dsp:txXfrm>
        <a:off x="96712" y="2639045"/>
        <a:ext cx="1775411" cy="232426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850E1B1-12FE-4CD2-BE47-2826D576F541}" type="datetimeFigureOut">
              <a:rPr lang="en-ZA" smtClean="0"/>
              <a:t>2022/05/27</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0887DD-6232-4C71-AF97-2F4142046207}" type="slidenum">
              <a:rPr lang="en-ZA" smtClean="0"/>
              <a:t>‹#›</a:t>
            </a:fld>
            <a:endParaRPr lang="en-ZA" dirty="0"/>
          </a:p>
        </p:txBody>
      </p:sp>
    </p:spTree>
    <p:extLst>
      <p:ext uri="{BB962C8B-B14F-4D97-AF65-F5344CB8AC3E}">
        <p14:creationId xmlns:p14="http://schemas.microsoft.com/office/powerpoint/2010/main" val="1460926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0887DD-6232-4C71-AF97-2F4142046207}" type="slidenum">
              <a:rPr lang="en-ZA" smtClean="0"/>
              <a:t>1</a:t>
            </a:fld>
            <a:endParaRPr lang="en-ZA" dirty="0"/>
          </a:p>
        </p:txBody>
      </p:sp>
    </p:spTree>
    <p:extLst>
      <p:ext uri="{BB962C8B-B14F-4D97-AF65-F5344CB8AC3E}">
        <p14:creationId xmlns:p14="http://schemas.microsoft.com/office/powerpoint/2010/main" val="1920951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D14D8E-3D29-4269-8CEE-E56876AB69E5}"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DE0B4541-BF44-41FE-A2D2-FE04958D826E}" type="slidenum">
              <a:rPr lang="en-US" smtClean="0"/>
              <a:pPr/>
              <a:t>‹#›</a:t>
            </a:fld>
            <a:endParaRPr lang="en-US" dirty="0"/>
          </a:p>
        </p:txBody>
      </p:sp>
      <p:pic>
        <p:nvPicPr>
          <p:cNvPr id="9" name="Picture 8">
            <a:extLst>
              <a:ext uri="{FF2B5EF4-FFF2-40B4-BE49-F238E27FC236}">
                <a16:creationId xmlns:a16="http://schemas.microsoft.com/office/drawing/2014/main" id="{75C45E89-3F84-4D72-8FBC-1595021D2D15}"/>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0" y="5912485"/>
            <a:ext cx="9144000" cy="945515"/>
          </a:xfrm>
          <a:prstGeom prst="rect">
            <a:avLst/>
          </a:prstGeom>
        </p:spPr>
      </p:pic>
      <p:pic>
        <p:nvPicPr>
          <p:cNvPr id="11" name="Picture 10">
            <a:extLst>
              <a:ext uri="{FF2B5EF4-FFF2-40B4-BE49-F238E27FC236}">
                <a16:creationId xmlns:a16="http://schemas.microsoft.com/office/drawing/2014/main" id="{206F0E2B-E72B-4F36-B12A-EF532A5DDD79}"/>
              </a:ext>
            </a:extLst>
          </p:cNvPr>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66115"/>
          </a:xfrm>
          <a:prstGeom prst="rect">
            <a:avLst/>
          </a:prstGeom>
        </p:spPr>
      </p:pic>
    </p:spTree>
    <p:extLst>
      <p:ext uri="{BB962C8B-B14F-4D97-AF65-F5344CB8AC3E}">
        <p14:creationId xmlns:p14="http://schemas.microsoft.com/office/powerpoint/2010/main" val="174095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CFBDCBC-EAFE-47B7-A6CD-B00A2F880F54}" type="datetime1">
              <a:rPr lang="en-US" smtClean="0"/>
              <a:t>5/27/2022</a:t>
            </a:fld>
            <a:endParaRPr lang="en-US" dirty="0"/>
          </a:p>
        </p:txBody>
      </p:sp>
      <p:sp>
        <p:nvSpPr>
          <p:cNvPr id="4" name="Footer Placeholder 3"/>
          <p:cNvSpPr>
            <a:spLocks noGrp="1"/>
          </p:cNvSpPr>
          <p:nvPr>
            <p:ph type="ftr" sz="quarter" idx="11"/>
          </p:nvPr>
        </p:nvSpPr>
        <p:spPr/>
        <p:txBody>
          <a:bodyPr/>
          <a:lstStyle/>
          <a:p>
            <a:endParaRPr lang="en-US" dirty="0"/>
          </a:p>
        </p:txBody>
      </p:sp>
      <p:cxnSp>
        <p:nvCxnSpPr>
          <p:cNvPr id="16" name="Straight Connector 15"/>
          <p:cNvCxnSpPr/>
          <p:nvPr userDrawn="1"/>
        </p:nvCxnSpPr>
        <p:spPr>
          <a:xfrm>
            <a:off x="0" y="524401"/>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BD1E6B12-1D66-4F05-8B4C-1C290FD29CF2}"/>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 y="6168431"/>
            <a:ext cx="8745165" cy="688653"/>
          </a:xfrm>
          <a:prstGeom prst="rect">
            <a:avLst/>
          </a:prstGeom>
        </p:spPr>
      </p:pic>
      <p:sp>
        <p:nvSpPr>
          <p:cNvPr id="5" name="Slide Number Placeholder 4"/>
          <p:cNvSpPr>
            <a:spLocks noGrp="1"/>
          </p:cNvSpPr>
          <p:nvPr>
            <p:ph type="sldNum" sz="quarter" idx="12"/>
          </p:nvPr>
        </p:nvSpPr>
        <p:spPr>
          <a:xfrm>
            <a:off x="8374743" y="6168431"/>
            <a:ext cx="769256" cy="688653"/>
          </a:xfrm>
          <a:solidFill>
            <a:schemeClr val="bg1"/>
          </a:solidFill>
        </p:spPr>
        <p:txBody>
          <a:bodyPr/>
          <a:lstStyle>
            <a:lvl1pPr algn="ctr">
              <a:defRPr sz="1050">
                <a:solidFill>
                  <a:schemeClr val="tx1">
                    <a:lumMod val="50000"/>
                    <a:lumOff val="50000"/>
                  </a:schemeClr>
                </a:solidFill>
                <a:latin typeface="Arial" panose="020B0604020202020204" pitchFamily="34" charset="0"/>
                <a:cs typeface="Arial" panose="020B0604020202020204" pitchFamily="34" charset="0"/>
              </a:defRPr>
            </a:lvl1pPr>
          </a:lstStyle>
          <a:p>
            <a:fld id="{E431ECC4-154C-CE43-883C-952D3004BFC2}" type="slidenum">
              <a:rPr lang="en-US" smtClean="0"/>
              <a:pPr/>
              <a:t>‹#›</a:t>
            </a:fld>
            <a:endParaRPr lang="en-US" dirty="0"/>
          </a:p>
        </p:txBody>
      </p:sp>
    </p:spTree>
    <p:extLst>
      <p:ext uri="{BB962C8B-B14F-4D97-AF65-F5344CB8AC3E}">
        <p14:creationId xmlns:p14="http://schemas.microsoft.com/office/powerpoint/2010/main" val="264733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1EAEF-32C6-44A8-AB6C-E7197BA18E90}" type="datetime1">
              <a:rPr lang="en-US" smtClean="0"/>
              <a:t>5/27/2022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t>‹#›</a:t>
            </a:fld>
            <a:endParaRPr lang="en-US" dirty="0"/>
          </a:p>
        </p:txBody>
      </p:sp>
      <p:pic>
        <p:nvPicPr>
          <p:cNvPr id="7" name="Picture 6">
            <a:extLst>
              <a:ext uri="{FF2B5EF4-FFF2-40B4-BE49-F238E27FC236}">
                <a16:creationId xmlns:a16="http://schemas.microsoft.com/office/drawing/2014/main" id="{E989F3A7-DE04-4151-BCA7-5DFDBEFAF753}"/>
              </a:ext>
            </a:extLst>
          </p:cNvPr>
          <p:cNvPicPr/>
          <p:nvPr userDrawn="1"/>
        </p:nvPicPr>
        <p:blipFill>
          <a:blip r:embed="rId2">
            <a:extLst>
              <a:ext uri="{28A0092B-C50C-407E-A947-70E740481C1C}">
                <a14:useLocalDpi xmlns:a14="http://schemas.microsoft.com/office/drawing/2010/main" val="0"/>
              </a:ext>
            </a:extLst>
          </a:blip>
          <a:stretch>
            <a:fillRect/>
          </a:stretch>
        </p:blipFill>
        <p:spPr>
          <a:xfrm>
            <a:off x="-1" y="6274208"/>
            <a:ext cx="8657618" cy="583792"/>
          </a:xfrm>
          <a:prstGeom prst="rect">
            <a:avLst/>
          </a:prstGeom>
        </p:spPr>
      </p:pic>
      <p:sp>
        <p:nvSpPr>
          <p:cNvPr id="9" name="Slide Number Placeholder 4">
            <a:extLst>
              <a:ext uri="{FF2B5EF4-FFF2-40B4-BE49-F238E27FC236}">
                <a16:creationId xmlns:a16="http://schemas.microsoft.com/office/drawing/2014/main" id="{86873EA5-39AA-4CDF-B3E6-B2AB27CD50A2}"/>
              </a:ext>
            </a:extLst>
          </p:cNvPr>
          <p:cNvSpPr txBox="1">
            <a:spLocks/>
          </p:cNvSpPr>
          <p:nvPr userDrawn="1"/>
        </p:nvSpPr>
        <p:spPr>
          <a:xfrm>
            <a:off x="8374743" y="6273292"/>
            <a:ext cx="769256" cy="583792"/>
          </a:xfrm>
          <a:prstGeom prst="rect">
            <a:avLst/>
          </a:prstGeom>
          <a:solidFill>
            <a:schemeClr val="bg1"/>
          </a:solidFill>
        </p:spPr>
        <p:txBody>
          <a:bodyPr vert="horz" lIns="91440" tIns="45720" rIns="91440" bIns="45720" rtlCol="0" anchor="ctr"/>
          <a:lstStyle>
            <a:defPPr lvl="0">
              <a:defRPr lang="en-US"/>
            </a:defPPr>
            <a:lvl1pPr marL="0" lvl="0" algn="ctr" defTabSz="914400" rtl="0" eaLnBrk="1" latinLnBrk="0" hangingPunct="1">
              <a:defRPr sz="1200" kern="1200">
                <a:solidFill>
                  <a:schemeClr val="tx1">
                    <a:tint val="75000"/>
                  </a:schemeClr>
                </a:solidFill>
                <a:latin typeface="Aharoni" panose="02010803020104030203" pitchFamily="2" charset="-79"/>
                <a:ea typeface="+mn-ea"/>
                <a:cs typeface="Aharoni" panose="02010803020104030203" pitchFamily="2" charset="-79"/>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fld id="{E431ECC4-154C-CE43-883C-952D3004BFC2}" type="slidenum">
              <a:rPr lang="en-US" sz="1000" smtClean="0">
                <a:solidFill>
                  <a:schemeClr val="tx1">
                    <a:lumMod val="50000"/>
                    <a:lumOff val="50000"/>
                  </a:schemeClr>
                </a:solidFill>
                <a:latin typeface="Arial" panose="020B0604020202020204" pitchFamily="34" charset="0"/>
                <a:cs typeface="Arial" panose="020B0604020202020204" pitchFamily="34" charset="0"/>
              </a:rPr>
              <a:pPr/>
              <a:t>‹#›</a:t>
            </a:fld>
            <a:endParaRPr lang="en-US" sz="1000" dirty="0">
              <a:solidFill>
                <a:schemeClr val="tx1">
                  <a:lumMod val="50000"/>
                  <a:lumOff val="50000"/>
                </a:schemeClr>
              </a:solidFill>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80C3919A-7669-453A-9C34-52C956E6FC15}"/>
              </a:ext>
            </a:extLst>
          </p:cNvPr>
          <p:cNvCxnSpPr/>
          <p:nvPr userDrawn="1"/>
        </p:nvCxnSpPr>
        <p:spPr>
          <a:xfrm>
            <a:off x="0" y="515698"/>
            <a:ext cx="5688000" cy="0"/>
          </a:xfrm>
          <a:prstGeom prst="line">
            <a:avLst/>
          </a:prstGeom>
          <a:ln w="12700">
            <a:solidFill>
              <a:srgbClr val="D9193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5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684450-04CD-4D71-9A33-DDF24DF15D87}" type="datetime1">
              <a:rPr lang="en-US" smtClean="0"/>
              <a:t>5/27/2022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t>‹#›</a:t>
            </a:fld>
            <a:endParaRPr lang="en-US" dirty="0"/>
          </a:p>
        </p:txBody>
      </p:sp>
    </p:spTree>
    <p:extLst>
      <p:ext uri="{BB962C8B-B14F-4D97-AF65-F5344CB8AC3E}">
        <p14:creationId xmlns:p14="http://schemas.microsoft.com/office/powerpoint/2010/main" val="4266114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18B60-0451-47A5-B0B1-8EF0ACC5950C}" type="datetime1">
              <a:rPr lang="en-US" smtClean="0"/>
              <a:t>5/27/2022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ECC4-154C-CE43-883C-952D3004BFC2}" type="slidenum">
              <a:rPr lang="en-US" smtClean="0"/>
              <a:t>‹#›</a:t>
            </a:fld>
            <a:endParaRPr lang="en-US" dirty="0"/>
          </a:p>
        </p:txBody>
      </p:sp>
    </p:spTree>
    <p:extLst>
      <p:ext uri="{BB962C8B-B14F-4D97-AF65-F5344CB8AC3E}">
        <p14:creationId xmlns:p14="http://schemas.microsoft.com/office/powerpoint/2010/main" val="275804141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BC501AB1-87DE-FF41-AE71-9C89D763362E}"/>
              </a:ext>
            </a:extLst>
          </p:cNvPr>
          <p:cNvSpPr txBox="1">
            <a:spLocks noChangeArrowheads="1"/>
          </p:cNvSpPr>
          <p:nvPr/>
        </p:nvSpPr>
        <p:spPr bwMode="auto">
          <a:xfrm>
            <a:off x="528642" y="1631655"/>
            <a:ext cx="8072437" cy="2677656"/>
          </a:xfrm>
          <a:prstGeom prst="rect">
            <a:avLst/>
          </a:prstGeom>
          <a:solidFill>
            <a:srgbClr val="FFFFFF"/>
          </a:solidFill>
          <a:ln w="19050">
            <a:noFill/>
            <a:miter lim="800000"/>
            <a:headEnd/>
            <a:tailEnd/>
          </a:ln>
        </p:spPr>
        <p:txBody>
          <a:bodyPr rot="0" vert="horz" wrap="square" lIns="91440" tIns="45720" rIns="91440" bIns="45720" anchor="ctr" anchorCtr="0">
            <a:spAutoFit/>
          </a:bodyPr>
          <a:lstStyle/>
          <a:p>
            <a:pPr algn="ctr">
              <a:spcBef>
                <a:spcPts val="1200"/>
              </a:spcBef>
            </a:pPr>
            <a:r>
              <a:rPr lang="en-ZA" sz="4000" b="1" dirty="0">
                <a:solidFill>
                  <a:srgbClr val="D91934"/>
                </a:solidFill>
                <a:latin typeface="Arial" panose="020B0604020202020204" pitchFamily="34" charset="0"/>
                <a:ea typeface="Calibri" panose="020F0502020204030204" pitchFamily="34" charset="0"/>
                <a:cs typeface="Arial" panose="020B0604020202020204" pitchFamily="34" charset="0"/>
              </a:rPr>
              <a:t>SA POST OFFICE</a:t>
            </a:r>
          </a:p>
          <a:p>
            <a:pPr algn="ctr">
              <a:spcBef>
                <a:spcPts val="600"/>
              </a:spcBef>
            </a:pP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Annual Results at 31 March 2021</a:t>
            </a:r>
            <a:endParaRPr lang="en-ZA" sz="32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en-ZA" sz="24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rPr>
              <a:t>31 May 2022</a:t>
            </a:r>
          </a:p>
          <a:p>
            <a:pPr algn="ctr">
              <a:spcBef>
                <a:spcPts val="600"/>
              </a:spcBef>
            </a:pPr>
            <a:endParaRPr lang="en-ZA" sz="2800" b="1" dirty="0">
              <a:ln w="0">
                <a:solidFill>
                  <a:srgbClr val="002060"/>
                </a:solidFill>
              </a:ln>
              <a:solidFill>
                <a:srgbClr val="002060"/>
              </a:solidFill>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46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7667432"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Financial Overview – Statement of Profit and Loss</a:t>
            </a:r>
          </a:p>
        </p:txBody>
      </p:sp>
      <p:graphicFrame>
        <p:nvGraphicFramePr>
          <p:cNvPr id="4" name="Table 3"/>
          <p:cNvGraphicFramePr>
            <a:graphicFrameLocks noGrp="1"/>
          </p:cNvGraphicFramePr>
          <p:nvPr>
            <p:extLst>
              <p:ext uri="{D42A27DB-BD31-4B8C-83A1-F6EECF244321}">
                <p14:modId xmlns:p14="http://schemas.microsoft.com/office/powerpoint/2010/main" val="2139285469"/>
              </p:ext>
            </p:extLst>
          </p:nvPr>
        </p:nvGraphicFramePr>
        <p:xfrm>
          <a:off x="255519" y="681548"/>
          <a:ext cx="8619228" cy="5214879"/>
        </p:xfrm>
        <a:graphic>
          <a:graphicData uri="http://schemas.openxmlformats.org/drawingml/2006/table">
            <a:tbl>
              <a:tblPr firstRow="1" bandRow="1">
                <a:tableStyleId>{7DF18680-E054-41AD-8BC1-D1AEF772440D}</a:tableStyleId>
              </a:tblPr>
              <a:tblGrid>
                <a:gridCol w="8619228">
                  <a:extLst>
                    <a:ext uri="{9D8B030D-6E8A-4147-A177-3AD203B41FA5}">
                      <a16:colId xmlns:a16="http://schemas.microsoft.com/office/drawing/2014/main" val="20000"/>
                    </a:ext>
                  </a:extLst>
                </a:gridCol>
              </a:tblGrid>
              <a:tr h="513513">
                <a:tc>
                  <a:txBody>
                    <a:bodyPr/>
                    <a:lstStyle/>
                    <a:p>
                      <a:pPr algn="ctr"/>
                      <a:r>
                        <a:rPr lang="en-ZA" sz="2200" dirty="0">
                          <a:latin typeface="Arial" panose="020B0604020202020204" pitchFamily="34" charset="0"/>
                          <a:cs typeface="Arial" panose="020B0604020202020204" pitchFamily="34" charset="0"/>
                        </a:rPr>
                        <a:t>Income</a:t>
                      </a:r>
                      <a:r>
                        <a:rPr lang="en-ZA" sz="2200" baseline="0" dirty="0">
                          <a:latin typeface="Arial" panose="020B0604020202020204" pitchFamily="34" charset="0"/>
                          <a:cs typeface="Arial" panose="020B0604020202020204" pitchFamily="34" charset="0"/>
                        </a:rPr>
                        <a:t> statement</a:t>
                      </a:r>
                      <a:endParaRPr lang="en-ZA" sz="2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0"/>
                  </a:ext>
                </a:extLst>
              </a:tr>
              <a:tr h="2335539">
                <a:tc>
                  <a:txBody>
                    <a:bodyPr/>
                    <a:lstStyle/>
                    <a:p>
                      <a:pPr marL="342900" indent="-342900">
                        <a:buFont typeface="Wingdings" panose="05000000000000000000" pitchFamily="2" charset="2"/>
                        <a:buChar char="§"/>
                      </a:pPr>
                      <a:r>
                        <a:rPr lang="en-ZA" sz="1850" dirty="0">
                          <a:latin typeface="Arial" panose="020B0604020202020204" pitchFamily="34" charset="0"/>
                          <a:cs typeface="Arial" panose="020B0604020202020204" pitchFamily="34" charset="0"/>
                        </a:rPr>
                        <a:t>Revenue of </a:t>
                      </a:r>
                      <a:r>
                        <a:rPr lang="en-ZA" sz="1850" baseline="0" dirty="0" smtClean="0">
                          <a:latin typeface="Arial" panose="020B0604020202020204" pitchFamily="34" charset="0"/>
                          <a:cs typeface="Arial" panose="020B0604020202020204" pitchFamily="34" charset="0"/>
                        </a:rPr>
                        <a:t>R2.9 </a:t>
                      </a:r>
                      <a:r>
                        <a:rPr lang="en-ZA" sz="1850" baseline="0" dirty="0">
                          <a:latin typeface="Arial" panose="020B0604020202020204" pitchFamily="34" charset="0"/>
                          <a:cs typeface="Arial" panose="020B0604020202020204" pitchFamily="34" charset="0"/>
                        </a:rPr>
                        <a:t>billion for the year  ending 31 March 2021 (2020: R4.1 billion)</a:t>
                      </a:r>
                    </a:p>
                    <a:p>
                      <a:pPr marL="685800" lvl="1" indent="-342900">
                        <a:buFont typeface="Arial" panose="020B0604020202020204" pitchFamily="34" charset="0"/>
                        <a:buChar char="•"/>
                      </a:pPr>
                      <a:r>
                        <a:rPr lang="en-ZA" sz="1850" baseline="0" dirty="0">
                          <a:latin typeface="Arial" panose="020B0604020202020204" pitchFamily="34" charset="0"/>
                          <a:cs typeface="Arial" panose="020B0604020202020204" pitchFamily="34" charset="0"/>
                        </a:rPr>
                        <a:t>Revenue has declined by R1.2 billion (29%)</a:t>
                      </a:r>
                    </a:p>
                    <a:p>
                      <a:pPr marL="685800" marR="0" lvl="1"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50" baseline="0" dirty="0">
                          <a:latin typeface="Arial" panose="020B0604020202020204" pitchFamily="34" charset="0"/>
                          <a:cs typeface="Arial" panose="020B0604020202020204" pitchFamily="34" charset="0"/>
                        </a:rPr>
                        <a:t>Postal services revenue of R1.6 billion (2020: R2.8 billion) declined by R1.2 billion (45%) </a:t>
                      </a:r>
                    </a:p>
                    <a:p>
                      <a:pPr marL="685800" lvl="1" indent="-342900">
                        <a:buFont typeface="Arial" panose="020B0604020202020204" pitchFamily="34" charset="0"/>
                        <a:buChar char="•"/>
                      </a:pPr>
                      <a:r>
                        <a:rPr lang="en-ZA" sz="1850" baseline="0" dirty="0">
                          <a:latin typeface="Arial" panose="020B0604020202020204" pitchFamily="34" charset="0"/>
                          <a:cs typeface="Arial" panose="020B0604020202020204" pitchFamily="34" charset="0"/>
                        </a:rPr>
                        <a:t>Financial services revenue of R1.4 billion (2020: R1.2 billion) increased by R135 million (11%)</a:t>
                      </a:r>
                      <a:endParaRPr lang="en-ZA" sz="18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788609">
                <a:tc>
                  <a:txBody>
                    <a:bodyPr/>
                    <a:lstStyle/>
                    <a:p>
                      <a:pPr marL="342900" lvl="0" indent="-342900">
                        <a:buFont typeface="Wingdings" panose="05000000000000000000" pitchFamily="2" charset="2"/>
                        <a:buChar char="§"/>
                      </a:pPr>
                      <a:r>
                        <a:rPr lang="en-ZA" sz="1850" dirty="0">
                          <a:latin typeface="Arial" panose="020B0604020202020204" pitchFamily="34" charset="0"/>
                          <a:cs typeface="Arial" panose="020B0604020202020204" pitchFamily="34" charset="0"/>
                        </a:rPr>
                        <a:t>Operating costs of </a:t>
                      </a:r>
                      <a:r>
                        <a:rPr lang="en-ZA" sz="1850" baseline="0" dirty="0">
                          <a:latin typeface="Arial" panose="020B0604020202020204" pitchFamily="34" charset="0"/>
                          <a:cs typeface="Arial" panose="020B0604020202020204" pitchFamily="34" charset="0"/>
                        </a:rPr>
                        <a:t>R6.2 billion (2020: </a:t>
                      </a:r>
                      <a:r>
                        <a:rPr lang="en-ZA" sz="1850" baseline="0" dirty="0" smtClean="0">
                          <a:latin typeface="Arial" panose="020B0604020202020204" pitchFamily="34" charset="0"/>
                          <a:cs typeface="Arial" panose="020B0604020202020204" pitchFamily="34" charset="0"/>
                        </a:rPr>
                        <a:t>R6.5 </a:t>
                      </a:r>
                      <a:r>
                        <a:rPr lang="en-ZA" sz="1850" baseline="0" dirty="0">
                          <a:latin typeface="Arial" panose="020B0604020202020204" pitchFamily="34" charset="0"/>
                          <a:cs typeface="Arial" panose="020B0604020202020204" pitchFamily="34" charset="0"/>
                        </a:rPr>
                        <a:t>billion) reduced by R370 million (6%)</a:t>
                      </a:r>
                      <a:endParaRPr lang="en-ZA" sz="185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788609">
                <a:tc>
                  <a:txBody>
                    <a:bodyPr/>
                    <a:lstStyle/>
                    <a:p>
                      <a:pPr marL="342900" lvl="0" indent="-342900">
                        <a:buFont typeface="Wingdings" panose="05000000000000000000" pitchFamily="2" charset="2"/>
                        <a:buChar char="§"/>
                      </a:pPr>
                      <a:r>
                        <a:rPr lang="en-ZA" sz="1850" dirty="0">
                          <a:latin typeface="Arial" panose="020B0604020202020204" pitchFamily="34" charset="0"/>
                          <a:cs typeface="Arial" panose="020B0604020202020204" pitchFamily="34" charset="0"/>
                        </a:rPr>
                        <a:t>Staff</a:t>
                      </a:r>
                      <a:r>
                        <a:rPr lang="en-ZA" sz="1850" baseline="0" dirty="0">
                          <a:latin typeface="Arial" panose="020B0604020202020204" pitchFamily="34" charset="0"/>
                          <a:cs typeface="Arial" panose="020B0604020202020204" pitchFamily="34" charset="0"/>
                        </a:rPr>
                        <a:t> cost reduced by R180 million (5%) to R3.7 billion</a:t>
                      </a:r>
                    </a:p>
                    <a:p>
                      <a:pPr marL="800100" lvl="1" indent="-342900">
                        <a:buFont typeface="Wingdings" panose="05000000000000000000" pitchFamily="2" charset="2"/>
                        <a:buChar char="§"/>
                      </a:pPr>
                      <a:r>
                        <a:rPr lang="en-ZA" sz="1850" baseline="0" dirty="0">
                          <a:latin typeface="Arial" panose="020B0604020202020204" pitchFamily="34" charset="0"/>
                          <a:cs typeface="Arial" panose="020B0604020202020204" pitchFamily="34" charset="0"/>
                        </a:rPr>
                        <a:t>Staff costs contributes 61% of operating costs</a:t>
                      </a:r>
                    </a:p>
                  </a:txBody>
                  <a:tcPr/>
                </a:tc>
                <a:extLst>
                  <a:ext uri="{0D108BD9-81ED-4DB2-BD59-A6C34878D82A}">
                    <a16:rowId xmlns:a16="http://schemas.microsoft.com/office/drawing/2014/main" val="10003"/>
                  </a:ext>
                </a:extLst>
              </a:tr>
              <a:tr h="788609">
                <a:tc>
                  <a:txBody>
                    <a:bodyPr/>
                    <a:lstStyle/>
                    <a:p>
                      <a:pPr marL="342900" lvl="0" indent="-342900">
                        <a:buFont typeface="Wingdings" panose="05000000000000000000" pitchFamily="2" charset="2"/>
                        <a:buChar char="§"/>
                      </a:pPr>
                      <a:r>
                        <a:rPr lang="en-ZA" sz="1850" dirty="0">
                          <a:latin typeface="Arial" panose="020B0604020202020204" pitchFamily="34" charset="0"/>
                          <a:cs typeface="Arial" panose="020B0604020202020204" pitchFamily="34" charset="0"/>
                        </a:rPr>
                        <a:t>Loss for the year (continued operations) increased by R469 million to R2.3 billion</a:t>
                      </a:r>
                    </a:p>
                  </a:txBody>
                  <a:tcPr/>
                </a:tc>
                <a:extLst>
                  <a:ext uri="{0D108BD9-81ED-4DB2-BD59-A6C34878D82A}">
                    <a16:rowId xmlns:a16="http://schemas.microsoft.com/office/drawing/2014/main" val="10006"/>
                  </a:ext>
                </a:extLst>
              </a:tr>
            </a:tbl>
          </a:graphicData>
        </a:graphic>
      </p:graphicFrame>
      <p:sp>
        <p:nvSpPr>
          <p:cNvPr id="2" name="Footer Placeholder 1"/>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10</a:t>
            </a:fld>
            <a:endParaRPr lang="en-US" dirty="0"/>
          </a:p>
        </p:txBody>
      </p:sp>
    </p:spTree>
    <p:extLst>
      <p:ext uri="{BB962C8B-B14F-4D97-AF65-F5344CB8AC3E}">
        <p14:creationId xmlns:p14="http://schemas.microsoft.com/office/powerpoint/2010/main" val="383953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0" y="33825"/>
            <a:ext cx="7599699"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Financial Overview – Statement of Profit and Loss</a:t>
            </a:r>
          </a:p>
        </p:txBody>
      </p:sp>
      <p:pic>
        <p:nvPicPr>
          <p:cNvPr id="4" name="Picture 3"/>
          <p:cNvPicPr>
            <a:picLocks noChangeAspect="1"/>
          </p:cNvPicPr>
          <p:nvPr/>
        </p:nvPicPr>
        <p:blipFill>
          <a:blip r:embed="rId2"/>
          <a:stretch>
            <a:fillRect/>
          </a:stretch>
        </p:blipFill>
        <p:spPr>
          <a:xfrm>
            <a:off x="212360" y="781665"/>
            <a:ext cx="8489188" cy="5387124"/>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11</a:t>
            </a:fld>
            <a:endParaRPr lang="en-US" dirty="0"/>
          </a:p>
        </p:txBody>
      </p:sp>
    </p:spTree>
    <p:extLst>
      <p:ext uri="{BB962C8B-B14F-4D97-AF65-F5344CB8AC3E}">
        <p14:creationId xmlns:p14="http://schemas.microsoft.com/office/powerpoint/2010/main" val="1283460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8023032"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Financial Overview – Statement of Financial Position</a:t>
            </a:r>
          </a:p>
        </p:txBody>
      </p:sp>
      <p:sp>
        <p:nvSpPr>
          <p:cNvPr id="4" name="TextBox 3"/>
          <p:cNvSpPr txBox="1"/>
          <p:nvPr/>
        </p:nvSpPr>
        <p:spPr>
          <a:xfrm>
            <a:off x="240906" y="4346372"/>
            <a:ext cx="8615718" cy="1785104"/>
          </a:xfrm>
          <a:prstGeom prst="rect">
            <a:avLst/>
          </a:prstGeom>
          <a:noFill/>
          <a:ln>
            <a:solidFill>
              <a:schemeClr val="tx1"/>
            </a:solidFill>
          </a:ln>
        </p:spPr>
        <p:txBody>
          <a:bodyPr wrap="square" rtlCol="0">
            <a:spAutoFit/>
          </a:bodyPr>
          <a:lstStyle/>
          <a:p>
            <a:pPr marL="285750" indent="-285750" algn="just">
              <a:spcBef>
                <a:spcPts val="600"/>
              </a:spcBef>
              <a:spcAft>
                <a:spcPts val="6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Net Asset Value (NAV) – negative amount of </a:t>
            </a:r>
            <a:r>
              <a:rPr lang="en-ZA" sz="1600" dirty="0" smtClean="0">
                <a:latin typeface="Arial" panose="020B0604020202020204" pitchFamily="34" charset="0"/>
                <a:cs typeface="Arial" panose="020B0604020202020204" pitchFamily="34" charset="0"/>
              </a:rPr>
              <a:t>R2.5 </a:t>
            </a:r>
            <a:r>
              <a:rPr lang="en-ZA" sz="1600" dirty="0">
                <a:latin typeface="Arial" panose="020B0604020202020204" pitchFamily="34" charset="0"/>
                <a:cs typeface="Arial" panose="020B0604020202020204" pitchFamily="34" charset="0"/>
              </a:rPr>
              <a:t>billion (2020: negative amount R40 million)</a:t>
            </a:r>
          </a:p>
          <a:p>
            <a:pPr marL="285750" indent="-285750" algn="just">
              <a:spcBef>
                <a:spcPts val="600"/>
              </a:spcBef>
              <a:spcAft>
                <a:spcPts val="6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Current liabilities of R8,7 billion exceeds currents assets by </a:t>
            </a:r>
            <a:r>
              <a:rPr lang="en-ZA" sz="1600" dirty="0" smtClean="0">
                <a:latin typeface="Arial" panose="020B0604020202020204" pitchFamily="34" charset="0"/>
                <a:cs typeface="Arial" panose="020B0604020202020204" pitchFamily="34" charset="0"/>
              </a:rPr>
              <a:t>R4.9 </a:t>
            </a:r>
            <a:r>
              <a:rPr lang="en-ZA" sz="1600" dirty="0">
                <a:latin typeface="Arial" panose="020B0604020202020204" pitchFamily="34" charset="0"/>
                <a:cs typeface="Arial" panose="020B0604020202020204" pitchFamily="34" charset="0"/>
              </a:rPr>
              <a:t>billion</a:t>
            </a:r>
          </a:p>
          <a:p>
            <a:pPr marL="742950" lvl="1" indent="-285750" algn="just">
              <a:spcBef>
                <a:spcPts val="600"/>
              </a:spcBef>
              <a:spcAft>
                <a:spcPts val="6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(2020:Current liabilities of R5,5 billion exceeds currents assets by </a:t>
            </a:r>
            <a:r>
              <a:rPr lang="en-ZA" sz="1600" dirty="0" smtClean="0">
                <a:latin typeface="Arial" panose="020B0604020202020204" pitchFamily="34" charset="0"/>
                <a:cs typeface="Arial" panose="020B0604020202020204" pitchFamily="34" charset="0"/>
              </a:rPr>
              <a:t>R2.1 </a:t>
            </a:r>
            <a:r>
              <a:rPr lang="en-ZA" sz="1600" dirty="0">
                <a:latin typeface="Arial" panose="020B0604020202020204" pitchFamily="34" charset="0"/>
                <a:cs typeface="Arial" panose="020B0604020202020204" pitchFamily="34" charset="0"/>
              </a:rPr>
              <a:t>billion)</a:t>
            </a:r>
          </a:p>
          <a:p>
            <a:pPr marL="742950" lvl="1" indent="-285750" algn="just">
              <a:spcBef>
                <a:spcPts val="600"/>
              </a:spcBef>
              <a:spcAft>
                <a:spcPts val="600"/>
              </a:spcAft>
              <a:buFont typeface="Wingdings" panose="05000000000000000000" pitchFamily="2" charset="2"/>
              <a:buChar char="§"/>
            </a:pPr>
            <a:r>
              <a:rPr lang="en-ZA" sz="1600" dirty="0">
                <a:latin typeface="Arial" panose="020B0604020202020204" pitchFamily="34" charset="0"/>
                <a:cs typeface="Arial" panose="020B0604020202020204" pitchFamily="34" charset="0"/>
              </a:rPr>
              <a:t>Liquidity position worsened due to the loss of </a:t>
            </a:r>
            <a:r>
              <a:rPr lang="en-ZA" sz="1600" dirty="0" smtClean="0">
                <a:latin typeface="Arial" panose="020B0604020202020204" pitchFamily="34" charset="0"/>
                <a:cs typeface="Arial" panose="020B0604020202020204" pitchFamily="34" charset="0"/>
              </a:rPr>
              <a:t>R2.3 </a:t>
            </a:r>
            <a:r>
              <a:rPr lang="en-ZA" sz="1600" dirty="0">
                <a:latin typeface="Arial" panose="020B0604020202020204" pitchFamily="34" charset="0"/>
                <a:cs typeface="Arial" panose="020B0604020202020204" pitchFamily="34" charset="0"/>
              </a:rPr>
              <a:t>billion for the year.</a:t>
            </a:r>
          </a:p>
        </p:txBody>
      </p:sp>
      <p:pic>
        <p:nvPicPr>
          <p:cNvPr id="5" name="Picture 4"/>
          <p:cNvPicPr>
            <a:picLocks noChangeAspect="1"/>
          </p:cNvPicPr>
          <p:nvPr/>
        </p:nvPicPr>
        <p:blipFill>
          <a:blip r:embed="rId2"/>
          <a:stretch>
            <a:fillRect/>
          </a:stretch>
        </p:blipFill>
        <p:spPr>
          <a:xfrm>
            <a:off x="240906" y="573358"/>
            <a:ext cx="8615718" cy="3632810"/>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12</a:t>
            </a:fld>
            <a:endParaRPr lang="en-US" dirty="0"/>
          </a:p>
        </p:txBody>
      </p:sp>
    </p:spTree>
    <p:extLst>
      <p:ext uri="{BB962C8B-B14F-4D97-AF65-F5344CB8AC3E}">
        <p14:creationId xmlns:p14="http://schemas.microsoft.com/office/powerpoint/2010/main" val="354182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74049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Financial Overview – Statement of Cash Flows</a:t>
            </a:r>
          </a:p>
        </p:txBody>
      </p:sp>
      <p:sp>
        <p:nvSpPr>
          <p:cNvPr id="4" name="TextBox 3"/>
          <p:cNvSpPr txBox="1"/>
          <p:nvPr/>
        </p:nvSpPr>
        <p:spPr>
          <a:xfrm>
            <a:off x="147301" y="4573525"/>
            <a:ext cx="8754195" cy="1508105"/>
          </a:xfrm>
          <a:prstGeom prst="rect">
            <a:avLst/>
          </a:prstGeom>
          <a:noFill/>
          <a:ln>
            <a:solidFill>
              <a:schemeClr val="tx1"/>
            </a:solidFill>
          </a:ln>
        </p:spPr>
        <p:txBody>
          <a:bodyPr wrap="square" rtlCol="0">
            <a:spAutoFit/>
          </a:bodyPr>
          <a:lstStyle/>
          <a:p>
            <a:pPr marL="285750" indent="-285750" algn="just">
              <a:spcBef>
                <a:spcPts val="600"/>
              </a:spcBef>
              <a:spcAft>
                <a:spcPts val="600"/>
              </a:spcAft>
              <a:buFont typeface="Wingdings" panose="05000000000000000000" pitchFamily="2" charset="2"/>
              <a:buChar char="§"/>
            </a:pPr>
            <a:r>
              <a:rPr lang="en-ZA" dirty="0">
                <a:latin typeface="Arial" panose="020B0604020202020204" pitchFamily="34" charset="0"/>
                <a:cs typeface="Arial" panose="020B0604020202020204" pitchFamily="34" charset="0"/>
              </a:rPr>
              <a:t>Expenses has continued to exceed revenue resulting in insufficient funds to settle liabilities.</a:t>
            </a:r>
          </a:p>
          <a:p>
            <a:pPr marL="285750" indent="-285750" algn="just">
              <a:spcBef>
                <a:spcPts val="600"/>
              </a:spcBef>
              <a:spcAft>
                <a:spcPts val="600"/>
              </a:spcAft>
              <a:buFont typeface="Wingdings" panose="05000000000000000000" pitchFamily="2" charset="2"/>
              <a:buChar char="§"/>
            </a:pPr>
            <a:r>
              <a:rPr lang="en-ZA" dirty="0">
                <a:latin typeface="Arial" panose="020B0604020202020204" pitchFamily="34" charset="0"/>
                <a:cs typeface="Arial" panose="020B0604020202020204" pitchFamily="34" charset="0"/>
              </a:rPr>
              <a:t>R493 million subsidy to fund Universal Service Obligations (2020: R475 million)</a:t>
            </a:r>
          </a:p>
          <a:p>
            <a:pPr marL="285750" indent="-285750" algn="just">
              <a:spcBef>
                <a:spcPts val="600"/>
              </a:spcBef>
              <a:spcAft>
                <a:spcPts val="600"/>
              </a:spcAft>
              <a:buFont typeface="Wingdings" panose="05000000000000000000" pitchFamily="2" charset="2"/>
              <a:buChar char="§"/>
            </a:pPr>
            <a:r>
              <a:rPr lang="en-ZA" dirty="0">
                <a:latin typeface="Arial" panose="020B0604020202020204" pitchFamily="34" charset="0"/>
                <a:cs typeface="Arial" panose="020B0604020202020204" pitchFamily="34" charset="0"/>
              </a:rPr>
              <a:t>R42 million utilised for capex (2020: R68 million)</a:t>
            </a:r>
          </a:p>
        </p:txBody>
      </p:sp>
      <p:pic>
        <p:nvPicPr>
          <p:cNvPr id="2" name="Picture 1"/>
          <p:cNvPicPr>
            <a:picLocks noChangeAspect="1"/>
          </p:cNvPicPr>
          <p:nvPr/>
        </p:nvPicPr>
        <p:blipFill>
          <a:blip r:embed="rId2"/>
          <a:stretch>
            <a:fillRect/>
          </a:stretch>
        </p:blipFill>
        <p:spPr>
          <a:xfrm>
            <a:off x="147301" y="759201"/>
            <a:ext cx="8762341" cy="3550613"/>
          </a:xfrm>
          <a:prstGeom prst="rect">
            <a:avLst/>
          </a:prstGeom>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31ECC4-154C-CE43-883C-952D3004BFC2}" type="slidenum">
              <a:rPr lang="en-US" smtClean="0"/>
              <a:pPr/>
              <a:t>13</a:t>
            </a:fld>
            <a:endParaRPr lang="en-US" dirty="0"/>
          </a:p>
        </p:txBody>
      </p:sp>
    </p:spTree>
    <p:extLst>
      <p:ext uri="{BB962C8B-B14F-4D97-AF65-F5344CB8AC3E}">
        <p14:creationId xmlns:p14="http://schemas.microsoft.com/office/powerpoint/2010/main" val="389685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smtClean="0"/>
              <a:t>Focus Areas - </a:t>
            </a:r>
            <a:r>
              <a:rPr lang="en-ZA" dirty="0"/>
              <a:t>2022/23FY</a:t>
            </a:r>
          </a:p>
        </p:txBody>
      </p:sp>
      <p:sp>
        <p:nvSpPr>
          <p:cNvPr id="16" name="TextBox 15"/>
          <p:cNvSpPr txBox="1"/>
          <p:nvPr/>
        </p:nvSpPr>
        <p:spPr>
          <a:xfrm>
            <a:off x="253275" y="745067"/>
            <a:ext cx="8559800" cy="5047536"/>
          </a:xfrm>
          <a:prstGeom prst="rect">
            <a:avLst/>
          </a:prstGeom>
          <a:noFill/>
        </p:spPr>
        <p:txBody>
          <a:bodyPr wrap="square" rtlCol="0">
            <a:spAutoFit/>
          </a:bodyPr>
          <a:lstStyle/>
          <a:p>
            <a:pPr marL="285750" indent="-285750" algn="just">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Implementation of the Post Office of Tomorrow to address </a:t>
            </a:r>
            <a:r>
              <a:rPr lang="en-ZA" dirty="0">
                <a:latin typeface="Arial" panose="020B0604020202020204" pitchFamily="34" charset="0"/>
                <a:cs typeface="Arial" panose="020B0604020202020204" pitchFamily="34" charset="0"/>
              </a:rPr>
              <a:t>the sustainability and relevance of the SA Post Office. </a:t>
            </a:r>
            <a:endParaRPr lang="en-ZA" dirty="0" smtClean="0">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dirty="0">
                <a:latin typeface="Arial" panose="020B0604020202020204" pitchFamily="34" charset="0"/>
                <a:cs typeface="Arial" panose="020B0604020202020204" pitchFamily="34" charset="0"/>
              </a:rPr>
              <a:t>Improve operational performance to achieve local and international compliance to standards.</a:t>
            </a:r>
          </a:p>
          <a:p>
            <a:pPr marL="285750" indent="-285750" algn="just">
              <a:spcBef>
                <a:spcPts val="600"/>
              </a:spcBef>
              <a:spcAft>
                <a:spcPts val="600"/>
              </a:spcAft>
              <a:buFont typeface="Arial" panose="020B0604020202020204" pitchFamily="34" charset="0"/>
              <a:buChar char="•"/>
            </a:pPr>
            <a:r>
              <a:rPr lang="en-ZA" dirty="0">
                <a:latin typeface="Arial" panose="020B0604020202020204" pitchFamily="34" charset="0"/>
                <a:cs typeface="Arial" panose="020B0604020202020204" pitchFamily="34" charset="0"/>
              </a:rPr>
              <a:t>SITA collaboration to stabilise the SA Post Office IT and move towards  modernisation and digitalisation. </a:t>
            </a:r>
          </a:p>
          <a:p>
            <a:pPr marL="285750" indent="-285750" algn="just">
              <a:spcBef>
                <a:spcPts val="600"/>
              </a:spcBef>
              <a:spcAft>
                <a:spcPts val="60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Improved organisational </a:t>
            </a:r>
            <a:r>
              <a:rPr lang="en-ZA" dirty="0">
                <a:latin typeface="Arial" panose="020B0604020202020204" pitchFamily="34" charset="0"/>
                <a:cs typeface="Arial" panose="020B0604020202020204" pitchFamily="34" charset="0"/>
              </a:rPr>
              <a:t>governance to eliminate instances of Irregular - and Fruitless and Wasteful Expenditure. </a:t>
            </a:r>
            <a:endParaRPr lang="en-ZA" dirty="0" smtClean="0">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Implementation of Consequence Management for instances of financial misconduct</a:t>
            </a:r>
          </a:p>
          <a:p>
            <a:pPr marL="285750" indent="-285750" algn="just">
              <a:spcBef>
                <a:spcPts val="600"/>
              </a:spcBef>
              <a:spcAft>
                <a:spcPts val="600"/>
              </a:spcAft>
              <a:buFont typeface="Arial" panose="020B0604020202020204" pitchFamily="34" charset="0"/>
              <a:buChar char="•"/>
            </a:pPr>
            <a:r>
              <a:rPr lang="en-ZA" dirty="0" smtClean="0">
                <a:latin typeface="Arial" panose="020B0604020202020204" pitchFamily="34" charset="0"/>
                <a:cs typeface="Arial" panose="020B0604020202020204" pitchFamily="34" charset="0"/>
              </a:rPr>
              <a:t>Change management to drive culture change towards high preforming organisation</a:t>
            </a:r>
            <a:endParaRPr lang="en-ZA" dirty="0">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endParaRPr lang="en-ZA" dirty="0">
              <a:latin typeface="Arial" panose="020B0604020202020204" pitchFamily="34" charset="0"/>
              <a:cs typeface="Arial" panose="020B0604020202020204" pitchFamily="34" charset="0"/>
            </a:endParaRPr>
          </a:p>
          <a:p>
            <a:pPr algn="just">
              <a:spcBef>
                <a:spcPts val="600"/>
              </a:spcBef>
              <a:spcAft>
                <a:spcPts val="600"/>
              </a:spcAft>
            </a:pPr>
            <a:endParaRPr lang="en-GB"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14</a:t>
            </a:fld>
            <a:endParaRPr lang="en-US" dirty="0"/>
          </a:p>
        </p:txBody>
      </p:sp>
    </p:spTree>
    <p:extLst>
      <p:ext uri="{BB962C8B-B14F-4D97-AF65-F5344CB8AC3E}">
        <p14:creationId xmlns:p14="http://schemas.microsoft.com/office/powerpoint/2010/main" val="1314421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4369" y="2627641"/>
            <a:ext cx="4735772" cy="1015663"/>
          </a:xfrm>
          <a:prstGeom prst="rect">
            <a:avLst/>
          </a:prstGeom>
          <a:noFill/>
        </p:spPr>
        <p:txBody>
          <a:bodyPr wrap="square" rtlCol="0">
            <a:spAutoFit/>
          </a:bodyPr>
          <a:lstStyle/>
          <a:p>
            <a:r>
              <a:rPr lang="en-ZA" sz="6000" b="1" dirty="0">
                <a:solidFill>
                  <a:srgbClr val="1E4A8D"/>
                </a:solidFill>
                <a:latin typeface="Arial" panose="020B0604020202020204" pitchFamily="34" charset="0"/>
                <a:cs typeface="Arial" panose="020B0604020202020204" pitchFamily="34" charset="0"/>
              </a:rPr>
              <a:t>THANK YOU</a:t>
            </a: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t>15</a:t>
            </a:fld>
            <a:endParaRPr lang="en-US" dirty="0"/>
          </a:p>
        </p:txBody>
      </p:sp>
    </p:spTree>
    <p:extLst>
      <p:ext uri="{BB962C8B-B14F-4D97-AF65-F5344CB8AC3E}">
        <p14:creationId xmlns:p14="http://schemas.microsoft.com/office/powerpoint/2010/main" val="36537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2" y="33825"/>
            <a:ext cx="5002922" cy="523220"/>
          </a:xfrm>
          <a:prstGeom prst="rect">
            <a:avLst/>
          </a:prstGeom>
          <a:noFill/>
        </p:spPr>
        <p:txBody>
          <a:bodyPr wrap="square" rtlCol="0">
            <a:spAutoFit/>
          </a:bodyPr>
          <a:lstStyle/>
          <a:p>
            <a:r>
              <a:rPr lang="en-ZA" sz="2800" b="1" dirty="0">
                <a:solidFill>
                  <a:srgbClr val="C00000"/>
                </a:solidFill>
                <a:latin typeface="Arial" panose="020B0604020202020204" pitchFamily="34" charset="0"/>
                <a:cs typeface="Arial" panose="020B0604020202020204" pitchFamily="34" charset="0"/>
              </a:rPr>
              <a:t>Scope of Presentation</a:t>
            </a:r>
            <a:endParaRPr lang="en-ZA" sz="2800" b="1" dirty="0">
              <a:solidFill>
                <a:srgbClr val="002060"/>
              </a:solidFill>
              <a:latin typeface="Arial" panose="020B0604020202020204" pitchFamily="34" charset="0"/>
              <a:cs typeface="Arial" panose="020B0604020202020204" pitchFamily="34" charset="0"/>
            </a:endParaRPr>
          </a:p>
        </p:txBody>
      </p:sp>
      <p:sp>
        <p:nvSpPr>
          <p:cNvPr id="16" name="TextBox 15"/>
          <p:cNvSpPr txBox="1"/>
          <p:nvPr/>
        </p:nvSpPr>
        <p:spPr>
          <a:xfrm>
            <a:off x="265953" y="557045"/>
            <a:ext cx="8559800" cy="3016210"/>
          </a:xfrm>
          <a:prstGeom prst="rect">
            <a:avLst/>
          </a:prstGeom>
          <a:noFill/>
        </p:spPr>
        <p:txBody>
          <a:bodyPr wrap="square" rtlCol="0">
            <a:spAutoFit/>
          </a:bodyPr>
          <a:lstStyle/>
          <a:p>
            <a:pPr marL="457200" indent="-457200" algn="just">
              <a:lnSpc>
                <a:spcPct val="150000"/>
              </a:lnSpc>
              <a:spcBef>
                <a:spcPts val="600"/>
              </a:spcBef>
              <a:spcAft>
                <a:spcPts val="600"/>
              </a:spcAft>
              <a:buFont typeface="+mj-lt"/>
              <a:buAutoNum type="arabicPeriod"/>
            </a:pPr>
            <a:r>
              <a:rPr lang="en-ZA" sz="2000" b="1" dirty="0" smtClean="0">
                <a:latin typeface="Arial" panose="020B0604020202020204" pitchFamily="34" charset="0"/>
                <a:cs typeface="Arial" panose="020B0604020202020204" pitchFamily="34" charset="0"/>
              </a:rPr>
              <a:t>Highlights </a:t>
            </a:r>
            <a:endParaRPr lang="en-ZA" sz="2000" b="1" dirty="0">
              <a:latin typeface="Arial" panose="020B0604020202020204" pitchFamily="34" charset="0"/>
              <a:cs typeface="Arial" panose="020B0604020202020204" pitchFamily="34" charset="0"/>
            </a:endParaRPr>
          </a:p>
          <a:p>
            <a:pPr marL="457200" indent="-457200" algn="just">
              <a:lnSpc>
                <a:spcPct val="150000"/>
              </a:lnSpc>
              <a:spcBef>
                <a:spcPts val="600"/>
              </a:spcBef>
              <a:spcAft>
                <a:spcPts val="600"/>
              </a:spcAft>
              <a:buFont typeface="+mj-lt"/>
              <a:buAutoNum type="arabicPeriod"/>
            </a:pPr>
            <a:r>
              <a:rPr lang="en-ZA" sz="2000" b="1" dirty="0">
                <a:latin typeface="Arial" panose="020B0604020202020204" pitchFamily="34" charset="0"/>
                <a:cs typeface="Arial" panose="020B0604020202020204" pitchFamily="34" charset="0"/>
              </a:rPr>
              <a:t>Covid-19</a:t>
            </a:r>
          </a:p>
          <a:p>
            <a:pPr marL="457200" indent="-457200" algn="just">
              <a:lnSpc>
                <a:spcPct val="150000"/>
              </a:lnSpc>
              <a:spcBef>
                <a:spcPts val="600"/>
              </a:spcBef>
              <a:spcAft>
                <a:spcPts val="600"/>
              </a:spcAft>
              <a:buFont typeface="+mj-lt"/>
              <a:buAutoNum type="arabicPeriod"/>
            </a:pPr>
            <a:r>
              <a:rPr lang="en-ZA" sz="2000" b="1" dirty="0">
                <a:latin typeface="Arial" panose="020B0604020202020204" pitchFamily="34" charset="0"/>
                <a:cs typeface="Arial" panose="020B0604020202020204" pitchFamily="34" charset="0"/>
              </a:rPr>
              <a:t>Strategy and Performance on Targets</a:t>
            </a:r>
          </a:p>
          <a:p>
            <a:pPr marL="457200" indent="-457200" algn="just">
              <a:lnSpc>
                <a:spcPct val="150000"/>
              </a:lnSpc>
              <a:spcBef>
                <a:spcPts val="600"/>
              </a:spcBef>
              <a:spcAft>
                <a:spcPts val="600"/>
              </a:spcAft>
              <a:buFont typeface="+mj-lt"/>
              <a:buAutoNum type="arabicPeriod"/>
            </a:pPr>
            <a:r>
              <a:rPr lang="en-ZA" sz="2000" b="1" dirty="0">
                <a:latin typeface="Arial" panose="020B0604020202020204" pitchFamily="34" charset="0"/>
                <a:cs typeface="Arial" panose="020B0604020202020204" pitchFamily="34" charset="0"/>
              </a:rPr>
              <a:t>Financial Performance</a:t>
            </a:r>
          </a:p>
          <a:p>
            <a:pPr marL="457200" indent="-457200" algn="just">
              <a:lnSpc>
                <a:spcPct val="150000"/>
              </a:lnSpc>
              <a:spcBef>
                <a:spcPts val="600"/>
              </a:spcBef>
              <a:spcAft>
                <a:spcPts val="600"/>
              </a:spcAft>
              <a:buFont typeface="+mj-lt"/>
              <a:buAutoNum type="arabicPeriod"/>
            </a:pPr>
            <a:r>
              <a:rPr lang="en-ZA" sz="2000" b="1" dirty="0" smtClean="0">
                <a:latin typeface="Arial" panose="020B0604020202020204" pitchFamily="34" charset="0"/>
                <a:cs typeface="Arial" panose="020B0604020202020204" pitchFamily="34" charset="0"/>
              </a:rPr>
              <a:t>Focus </a:t>
            </a:r>
            <a:r>
              <a:rPr lang="en-ZA" sz="2000" b="1" dirty="0">
                <a:latin typeface="Arial" panose="020B0604020202020204" pitchFamily="34" charset="0"/>
                <a:cs typeface="Arial" panose="020B0604020202020204" pitchFamily="34" charset="0"/>
              </a:rPr>
              <a:t>Areas </a:t>
            </a:r>
            <a:r>
              <a:rPr lang="en-ZA" sz="2000" b="1" dirty="0" smtClean="0">
                <a:latin typeface="Arial" panose="020B0604020202020204" pitchFamily="34" charset="0"/>
                <a:cs typeface="Arial" panose="020B0604020202020204" pitchFamily="34" charset="0"/>
              </a:rPr>
              <a:t>2022/23FY</a:t>
            </a:r>
            <a:endParaRPr lang="en-ZA" dirty="0"/>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2</a:t>
            </a:fld>
            <a:endParaRPr lang="en-US" dirty="0"/>
          </a:p>
        </p:txBody>
      </p:sp>
    </p:spTree>
    <p:extLst>
      <p:ext uri="{BB962C8B-B14F-4D97-AF65-F5344CB8AC3E}">
        <p14:creationId xmlns:p14="http://schemas.microsoft.com/office/powerpoint/2010/main" val="411309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2" y="33825"/>
            <a:ext cx="5389898"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Highlights</a:t>
            </a:r>
            <a:endParaRPr lang="en-ZA" sz="2400" b="1" dirty="0">
              <a:solidFill>
                <a:srgbClr val="002060"/>
              </a:solidFill>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1694887521"/>
              </p:ext>
            </p:extLst>
          </p:nvPr>
        </p:nvGraphicFramePr>
        <p:xfrm>
          <a:off x="271463" y="757237"/>
          <a:ext cx="8629649" cy="5356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3</a:t>
            </a:fld>
            <a:endParaRPr lang="en-US" dirty="0"/>
          </a:p>
        </p:txBody>
      </p:sp>
    </p:spTree>
    <p:extLst>
      <p:ext uri="{BB962C8B-B14F-4D97-AF65-F5344CB8AC3E}">
        <p14:creationId xmlns:p14="http://schemas.microsoft.com/office/powerpoint/2010/main" val="397946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2" y="33825"/>
            <a:ext cx="3731362" cy="461665"/>
          </a:xfrm>
          <a:prstGeom prst="rect">
            <a:avLst/>
          </a:prstGeom>
          <a:noFill/>
        </p:spPr>
        <p:txBody>
          <a:bodyPr wrap="square" rtlCol="0">
            <a:spAutoFit/>
          </a:bodyPr>
          <a:lstStyle/>
          <a:p>
            <a:r>
              <a:rPr lang="en-ZA" sz="2400" b="1" dirty="0">
                <a:solidFill>
                  <a:srgbClr val="C00000"/>
                </a:solidFill>
                <a:latin typeface="Arial" panose="020B0604020202020204" pitchFamily="34" charset="0"/>
                <a:cs typeface="Arial" panose="020B0604020202020204" pitchFamily="34" charset="0"/>
              </a:rPr>
              <a:t>Highlights</a:t>
            </a:r>
            <a:endParaRPr lang="en-ZA" sz="2400" b="1" dirty="0">
              <a:solidFill>
                <a:srgbClr val="002060"/>
              </a:solidFill>
              <a:latin typeface="Arial" panose="020B0604020202020204" pitchFamily="34" charset="0"/>
              <a:cs typeface="Arial" panose="020B0604020202020204" pitchFamily="34" charset="0"/>
            </a:endParaRPr>
          </a:p>
        </p:txBody>
      </p:sp>
      <p:graphicFrame>
        <p:nvGraphicFramePr>
          <p:cNvPr id="4" name="Diagram 3"/>
          <p:cNvGraphicFramePr/>
          <p:nvPr>
            <p:extLst>
              <p:ext uri="{D42A27DB-BD31-4B8C-83A1-F6EECF244321}">
                <p14:modId xmlns:p14="http://schemas.microsoft.com/office/powerpoint/2010/main" val="232386994"/>
              </p:ext>
            </p:extLst>
          </p:nvPr>
        </p:nvGraphicFramePr>
        <p:xfrm>
          <a:off x="271463" y="757237"/>
          <a:ext cx="8629649" cy="5356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31ECC4-154C-CE43-883C-952D3004BFC2}" type="slidenum">
              <a:rPr lang="en-US" smtClean="0"/>
              <a:pPr/>
              <a:t>4</a:t>
            </a:fld>
            <a:endParaRPr lang="en-US" dirty="0"/>
          </a:p>
        </p:txBody>
      </p:sp>
    </p:spTree>
    <p:extLst>
      <p:ext uri="{BB962C8B-B14F-4D97-AF65-F5344CB8AC3E}">
        <p14:creationId xmlns:p14="http://schemas.microsoft.com/office/powerpoint/2010/main" val="202469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Covid-19</a:t>
            </a:r>
          </a:p>
        </p:txBody>
      </p:sp>
      <p:sp>
        <p:nvSpPr>
          <p:cNvPr id="16" name="TextBox 15"/>
          <p:cNvSpPr txBox="1"/>
          <p:nvPr/>
        </p:nvSpPr>
        <p:spPr>
          <a:xfrm>
            <a:off x="147301" y="680973"/>
            <a:ext cx="8763000" cy="2646878"/>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Covid-19 Steerco constituted on 23 March 2020</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Chief Risk Officer as Chairperson with executives from various Business Units. </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Structure replicated at regional level</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Regular Covid-19 Steerco meetings held </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Monthly meetings with Regional General Managers and Organised Labour</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Communication section consistently conveyed the need for vigilance, compliance to protocols and regulations</a:t>
            </a:r>
          </a:p>
          <a:p>
            <a:pPr marL="285750" indent="-285750" algn="just">
              <a:spcAft>
                <a:spcPts val="600"/>
              </a:spcAft>
              <a:buFont typeface="Arial" panose="020B0604020202020204" pitchFamily="34" charset="0"/>
              <a:buChar char="•"/>
            </a:pPr>
            <a:r>
              <a:rPr lang="en-ZA" sz="1700" dirty="0">
                <a:latin typeface="Arial" panose="020B0604020202020204" pitchFamily="34" charset="0"/>
                <a:cs typeface="Arial" panose="020B0604020202020204" pitchFamily="34" charset="0"/>
              </a:rPr>
              <a:t>Covid-19 statistics shared regularly with employees</a:t>
            </a:r>
          </a:p>
        </p:txBody>
      </p:sp>
      <p:pic>
        <p:nvPicPr>
          <p:cNvPr id="5" name="Picture 4"/>
          <p:cNvPicPr>
            <a:picLocks noChangeAspect="1"/>
          </p:cNvPicPr>
          <p:nvPr/>
        </p:nvPicPr>
        <p:blipFill>
          <a:blip r:embed="rId2"/>
          <a:stretch>
            <a:fillRect/>
          </a:stretch>
        </p:blipFill>
        <p:spPr>
          <a:xfrm>
            <a:off x="147301" y="3674534"/>
            <a:ext cx="8690168" cy="2531533"/>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5</a:t>
            </a:fld>
            <a:endParaRPr lang="en-US" dirty="0"/>
          </a:p>
        </p:txBody>
      </p:sp>
    </p:spTree>
    <p:extLst>
      <p:ext uri="{BB962C8B-B14F-4D97-AF65-F5344CB8AC3E}">
        <p14:creationId xmlns:p14="http://schemas.microsoft.com/office/powerpoint/2010/main" val="40569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020248" y="656855"/>
            <a:ext cx="6666605" cy="2877671"/>
          </a:xfrm>
          <a:prstGeom prst="rect">
            <a:avLst/>
          </a:prstGeom>
        </p:spPr>
      </p:pic>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Performance on Targets </a:t>
            </a:r>
          </a:p>
        </p:txBody>
      </p:sp>
      <p:pic>
        <p:nvPicPr>
          <p:cNvPr id="9" name="Picture 8"/>
          <p:cNvPicPr>
            <a:picLocks noChangeAspect="1"/>
          </p:cNvPicPr>
          <p:nvPr/>
        </p:nvPicPr>
        <p:blipFill>
          <a:blip r:embed="rId3"/>
          <a:stretch>
            <a:fillRect/>
          </a:stretch>
        </p:blipFill>
        <p:spPr>
          <a:xfrm>
            <a:off x="719667" y="3291404"/>
            <a:ext cx="7655076" cy="2805389"/>
          </a:xfrm>
          <a:prstGeom prst="rect">
            <a:avLst/>
          </a:prstGeom>
        </p:spPr>
      </p:pic>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6</a:t>
            </a:fld>
            <a:endParaRPr lang="en-US" dirty="0"/>
          </a:p>
        </p:txBody>
      </p:sp>
    </p:spTree>
    <p:extLst>
      <p:ext uri="{BB962C8B-B14F-4D97-AF65-F5344CB8AC3E}">
        <p14:creationId xmlns:p14="http://schemas.microsoft.com/office/powerpoint/2010/main" val="188839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Performance on Objectives</a:t>
            </a:r>
          </a:p>
        </p:txBody>
      </p:sp>
      <p:sp>
        <p:nvSpPr>
          <p:cNvPr id="16" name="TextBox 15"/>
          <p:cNvSpPr txBox="1"/>
          <p:nvPr/>
        </p:nvSpPr>
        <p:spPr>
          <a:xfrm>
            <a:off x="199571" y="517063"/>
            <a:ext cx="8559800" cy="5847755"/>
          </a:xfrm>
          <a:prstGeom prst="rect">
            <a:avLst/>
          </a:prstGeom>
          <a:noFill/>
        </p:spPr>
        <p:txBody>
          <a:bodyPr wrap="square" rtlCol="0">
            <a:spAutoFit/>
          </a:bodyPr>
          <a:lstStyle/>
          <a:p>
            <a:pPr marL="342900" lvl="0" indent="-342900" algn="just">
              <a:lnSpc>
                <a:spcPct val="150000"/>
              </a:lnSpc>
              <a:buFont typeface="+mj-lt"/>
              <a:buAutoNum type="arabicPeriod"/>
            </a:pPr>
            <a:r>
              <a:rPr lang="en-GB" b="1" dirty="0">
                <a:latin typeface="Arial" panose="020B0604020202020204" pitchFamily="34" charset="0"/>
                <a:cs typeface="Arial" panose="020B0604020202020204" pitchFamily="34" charset="0"/>
              </a:rPr>
              <a:t>Financial Sustainability</a:t>
            </a:r>
          </a:p>
          <a:p>
            <a:pPr algn="just">
              <a:spcBef>
                <a:spcPts val="600"/>
              </a:spcBef>
              <a:spcAft>
                <a:spcPts val="600"/>
              </a:spcAft>
            </a:pPr>
            <a:r>
              <a:rPr lang="en-GB" b="1" dirty="0">
                <a:solidFill>
                  <a:srgbClr val="002060"/>
                </a:solidFill>
                <a:latin typeface="Arial" panose="020B0604020202020204" pitchFamily="34" charset="0"/>
                <a:cs typeface="Arial" panose="020B0604020202020204" pitchFamily="34" charset="0"/>
              </a:rPr>
              <a:t>Improving the financial position of the SA Post Office by becoming financially sustainable and achieve a positive net financial and cash position.  </a:t>
            </a:r>
            <a:endParaRPr lang="en-ZA" b="1" dirty="0">
              <a:solidFill>
                <a:srgbClr val="002060"/>
              </a:solidFill>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Baseline revenue target, return on assets and cost to income ratio achieved the annual target. </a:t>
            </a:r>
          </a:p>
          <a:p>
            <a:pPr marL="342900" indent="-342900" algn="just">
              <a:lnSpc>
                <a:spcPct val="150000"/>
              </a:lnSpc>
              <a:buFont typeface="+mj-lt"/>
              <a:buAutoNum type="arabicPeriod" startAt="2"/>
            </a:pPr>
            <a:r>
              <a:rPr lang="en-GB" b="1" dirty="0">
                <a:latin typeface="Arial" panose="020B0604020202020204" pitchFamily="34" charset="0"/>
                <a:cs typeface="Arial" panose="020B0604020202020204" pitchFamily="34" charset="0"/>
              </a:rPr>
              <a:t>Optimised Assets and Infrastructure</a:t>
            </a:r>
          </a:p>
          <a:p>
            <a:pPr algn="just">
              <a:spcBef>
                <a:spcPts val="600"/>
              </a:spcBef>
              <a:spcAft>
                <a:spcPts val="600"/>
              </a:spcAft>
            </a:pPr>
            <a:r>
              <a:rPr lang="en-GB" b="1" dirty="0">
                <a:solidFill>
                  <a:srgbClr val="002060"/>
                </a:solidFill>
                <a:latin typeface="Arial" panose="020B0604020202020204" pitchFamily="34" charset="0"/>
                <a:cs typeface="Arial" panose="020B0604020202020204" pitchFamily="34" charset="0"/>
              </a:rPr>
              <a:t>Optimising the value of the SA Post Office’s assets and owned infrastructure by way of the installation of security upgrades at SA Post Office branches and Mail Centres and the restoration and refurbishment of properties.</a:t>
            </a:r>
          </a:p>
          <a:p>
            <a:pPr marL="285750" indent="-285750" algn="just">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The target for installations of security devices was not achieved due to the SA Post Office not fulfilling payment conditions. The project will continue in the 2021/22 FY as a Corporate KPI.</a:t>
            </a:r>
            <a:endParaRPr lang="en-ZA" dirty="0">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GB" dirty="0">
                <a:latin typeface="Arial" panose="020B0604020202020204" pitchFamily="34" charset="0"/>
                <a:cs typeface="Arial" panose="020B0604020202020204" pitchFamily="34" charset="0"/>
              </a:rPr>
              <a:t>The target for the restoration and refurbishment of 14 critical sites in line with the EXCO reprioritisation, was not attained.</a:t>
            </a:r>
            <a:endParaRPr lang="en-ZA"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GB" dirty="0" smtClean="0">
                <a:latin typeface="Arial" panose="020B0604020202020204" pitchFamily="34" charset="0"/>
                <a:cs typeface="Arial" panose="020B0604020202020204" pitchFamily="34" charset="0"/>
              </a:rPr>
              <a:t>Funding </a:t>
            </a:r>
            <a:r>
              <a:rPr lang="en-GB" dirty="0">
                <a:latin typeface="Arial" panose="020B0604020202020204" pitchFamily="34" charset="0"/>
                <a:cs typeface="Arial" panose="020B0604020202020204" pitchFamily="34" charset="0"/>
              </a:rPr>
              <a:t>availability is a critical enabler for achieving the annual target for both KPIs</a:t>
            </a: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7</a:t>
            </a:fld>
            <a:endParaRPr lang="en-US" dirty="0"/>
          </a:p>
        </p:txBody>
      </p:sp>
    </p:spTree>
    <p:extLst>
      <p:ext uri="{BB962C8B-B14F-4D97-AF65-F5344CB8AC3E}">
        <p14:creationId xmlns:p14="http://schemas.microsoft.com/office/powerpoint/2010/main" val="274589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Performance on Objectives </a:t>
            </a:r>
          </a:p>
        </p:txBody>
      </p:sp>
      <p:sp>
        <p:nvSpPr>
          <p:cNvPr id="16" name="TextBox 15"/>
          <p:cNvSpPr txBox="1"/>
          <p:nvPr/>
        </p:nvSpPr>
        <p:spPr>
          <a:xfrm>
            <a:off x="292100" y="711169"/>
            <a:ext cx="8559800" cy="5801588"/>
          </a:xfrm>
          <a:prstGeom prst="rect">
            <a:avLst/>
          </a:prstGeom>
          <a:noFill/>
        </p:spPr>
        <p:txBody>
          <a:bodyPr wrap="square" rtlCol="0">
            <a:spAutoFit/>
          </a:bodyPr>
          <a:lstStyle/>
          <a:p>
            <a:pPr marL="342900" indent="-342900" algn="just">
              <a:buFont typeface="+mj-lt"/>
              <a:buAutoNum type="arabicPeriod" startAt="3"/>
            </a:pPr>
            <a:r>
              <a:rPr lang="en-GB" b="1" dirty="0">
                <a:latin typeface="Arial" panose="020B0604020202020204" pitchFamily="34" charset="0"/>
                <a:cs typeface="Arial" panose="020B0604020202020204" pitchFamily="34" charset="0"/>
              </a:rPr>
              <a:t>Customer and Communities First</a:t>
            </a:r>
            <a:endParaRPr lang="en-ZA" b="1" dirty="0">
              <a:latin typeface="Arial" panose="020B0604020202020204" pitchFamily="34" charset="0"/>
              <a:cs typeface="Arial" panose="020B0604020202020204" pitchFamily="34" charset="0"/>
            </a:endParaRPr>
          </a:p>
          <a:p>
            <a:pPr algn="just">
              <a:spcBef>
                <a:spcPts val="600"/>
              </a:spcBef>
              <a:spcAft>
                <a:spcPts val="600"/>
              </a:spcAft>
            </a:pPr>
            <a:r>
              <a:rPr lang="en-ZA" sz="1600" b="1" dirty="0">
                <a:solidFill>
                  <a:srgbClr val="002060"/>
                </a:solidFill>
                <a:latin typeface="Arial" panose="020B0604020202020204" pitchFamily="34" charset="0"/>
                <a:cs typeface="Arial" panose="020B0604020202020204" pitchFamily="34" charset="0"/>
              </a:rPr>
              <a:t>At its core, the SA Post Office is a Government entity to serve the citizens of South Africa. </a:t>
            </a: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100% resolution of customer complaints recorded at the call centre within 14 days was not attained at 59.7%, for the period 1 April 2020 to 30 November 2020, due to the effects of Covid-19. The Remedy system was unavailable from December 2020. </a:t>
            </a: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Customer satisfaction survey was undertaken which indicated a customer satisfaction level of 33% against a target of 60%. </a:t>
            </a:r>
            <a:r>
              <a:rPr lang="en-ZA" sz="1600" dirty="0"/>
              <a:t> </a:t>
            </a: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The CSI target achieved with the Nal’ibali programme, a non-profit organisation that has partnered with the SA Post Office to deliver reading material to schools and reading clubs all over South Africa.  </a:t>
            </a:r>
          </a:p>
          <a:p>
            <a:pPr marL="342900" indent="-342900" algn="just">
              <a:lnSpc>
                <a:spcPct val="150000"/>
              </a:lnSpc>
              <a:spcBef>
                <a:spcPts val="600"/>
              </a:spcBef>
              <a:spcAft>
                <a:spcPts val="600"/>
              </a:spcAft>
              <a:buFont typeface="+mj-lt"/>
              <a:buAutoNum type="arabicPeriod" startAt="4"/>
            </a:pPr>
            <a:r>
              <a:rPr lang="en-GB" b="1" dirty="0">
                <a:latin typeface="Arial" panose="020B0604020202020204" pitchFamily="34" charset="0"/>
                <a:cs typeface="Arial" panose="020B0604020202020204" pitchFamily="34" charset="0"/>
              </a:rPr>
              <a:t>Efficient Systems &amp; Processes</a:t>
            </a:r>
          </a:p>
          <a:p>
            <a:pPr algn="just">
              <a:spcBef>
                <a:spcPts val="600"/>
              </a:spcBef>
              <a:spcAft>
                <a:spcPts val="600"/>
              </a:spcAft>
            </a:pPr>
            <a:r>
              <a:rPr lang="en-ZA" sz="1600" b="1" dirty="0">
                <a:solidFill>
                  <a:srgbClr val="002060"/>
                </a:solidFill>
                <a:latin typeface="Arial" panose="020B0604020202020204" pitchFamily="34" charset="0"/>
                <a:cs typeface="Arial" panose="020B0604020202020204" pitchFamily="34" charset="0"/>
              </a:rPr>
              <a:t>Improving service delivery to all customers by way of achieving the regulated mail standard and ensuring network availability uptime at online SA Post Office branches for customers to transact. </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Regulated mail delivery standard of 92% was not achieved due to the effects of the Covid-19 pandemic at a 53% mail delivery standard. </a:t>
            </a:r>
            <a:endParaRPr lang="en-GB" sz="1600" dirty="0">
              <a:latin typeface="Arial" panose="020B0604020202020204" pitchFamily="34" charset="0"/>
              <a:cs typeface="Arial" panose="020B0604020202020204" pitchFamily="34" charset="0"/>
            </a:endParaRP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Target network availability uptime at online SA Post Office branches of 98% was achieved at 99.37% network availability uptime. </a:t>
            </a:r>
            <a:endParaRPr lang="en-GB" sz="16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8</a:t>
            </a:fld>
            <a:endParaRPr lang="en-US" dirty="0"/>
          </a:p>
        </p:txBody>
      </p:sp>
    </p:spTree>
    <p:extLst>
      <p:ext uri="{BB962C8B-B14F-4D97-AF65-F5344CB8AC3E}">
        <p14:creationId xmlns:p14="http://schemas.microsoft.com/office/powerpoint/2010/main" val="3387146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7B33AE-26A9-41DA-9856-31D0C9DF78AC}"/>
              </a:ext>
            </a:extLst>
          </p:cNvPr>
          <p:cNvSpPr txBox="1"/>
          <p:nvPr/>
        </p:nvSpPr>
        <p:spPr>
          <a:xfrm>
            <a:off x="147301" y="33825"/>
            <a:ext cx="5931766" cy="461665"/>
          </a:xfrm>
          <a:prstGeom prst="rect">
            <a:avLst/>
          </a:prstGeom>
          <a:noFill/>
        </p:spPr>
        <p:txBody>
          <a:bodyPr wrap="square" rtlCol="0">
            <a:spAutoFit/>
          </a:bodyPr>
          <a:lstStyle>
            <a:defPPr lvl="0">
              <a:defRPr lang="en-US"/>
            </a:defPPr>
            <a:lvl1pPr>
              <a:defRPr sz="2400" b="1">
                <a:solidFill>
                  <a:srgbClr val="C00000"/>
                </a:solidFill>
                <a:latin typeface="Arial" panose="020B0604020202020204" pitchFamily="34" charset="0"/>
                <a:cs typeface="Arial" panose="020B0604020202020204" pitchFamily="34" charset="0"/>
              </a:defRPr>
            </a:lvl1pPr>
          </a:lstStyle>
          <a:p>
            <a:r>
              <a:rPr lang="en-ZA" dirty="0"/>
              <a:t>Performance on Objectives </a:t>
            </a:r>
          </a:p>
        </p:txBody>
      </p:sp>
      <p:sp>
        <p:nvSpPr>
          <p:cNvPr id="16" name="TextBox 15"/>
          <p:cNvSpPr txBox="1"/>
          <p:nvPr/>
        </p:nvSpPr>
        <p:spPr>
          <a:xfrm>
            <a:off x="253275" y="745067"/>
            <a:ext cx="8559800" cy="5678478"/>
          </a:xfrm>
          <a:prstGeom prst="rect">
            <a:avLst/>
          </a:prstGeom>
          <a:noFill/>
        </p:spPr>
        <p:txBody>
          <a:bodyPr wrap="square" rtlCol="0">
            <a:spAutoFit/>
          </a:bodyPr>
          <a:lstStyle/>
          <a:p>
            <a:pPr marL="342900" lvl="0" indent="-342900" algn="just">
              <a:buFont typeface="+mj-lt"/>
              <a:buAutoNum type="arabicPeriod" startAt="5"/>
            </a:pPr>
            <a:r>
              <a:rPr lang="en-GB" b="1" dirty="0">
                <a:latin typeface="Arial" panose="020B0604020202020204" pitchFamily="34" charset="0"/>
                <a:cs typeface="Arial" panose="020B0604020202020204" pitchFamily="34" charset="0"/>
              </a:rPr>
              <a:t>Digital Transformation</a:t>
            </a:r>
          </a:p>
          <a:p>
            <a:pPr lvl="0" algn="just">
              <a:spcBef>
                <a:spcPts val="600"/>
              </a:spcBef>
              <a:spcAft>
                <a:spcPts val="600"/>
              </a:spcAft>
            </a:pPr>
            <a:r>
              <a:rPr lang="en-ZA" sz="1600" b="1" dirty="0">
                <a:solidFill>
                  <a:srgbClr val="002060"/>
                </a:solidFill>
                <a:latin typeface="Arial" panose="020B0604020202020204" pitchFamily="34" charset="0"/>
                <a:cs typeface="Arial" panose="020B0604020202020204" pitchFamily="34" charset="0"/>
              </a:rPr>
              <a:t>Improving the market relevance of the SA Post Office through digital transformation and increased customer access to digital services offered.</a:t>
            </a:r>
            <a:endParaRPr lang="en-GB" sz="1600" b="1" dirty="0">
              <a:solidFill>
                <a:srgbClr val="002060"/>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Enterprise Application Platform did not proceed and it was subsequently decided to opt for a cost-effective solution through the SITA/SA Post Office collaboration initiative. </a:t>
            </a:r>
          </a:p>
          <a:p>
            <a:pPr marL="285750" lvl="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Implementation of the eCommerce Platform achieved 95% of the annual target.</a:t>
            </a:r>
            <a:endParaRPr lang="en-GB" sz="1600" dirty="0">
              <a:latin typeface="Arial" panose="020B0604020202020204" pitchFamily="34" charset="0"/>
              <a:cs typeface="Arial" panose="020B0604020202020204" pitchFamily="34" charset="0"/>
            </a:endParaRPr>
          </a:p>
          <a:p>
            <a:pPr marL="342900" indent="-342900" algn="just">
              <a:lnSpc>
                <a:spcPct val="150000"/>
              </a:lnSpc>
              <a:buFont typeface="+mj-lt"/>
              <a:buAutoNum type="arabicPeriod" startAt="6"/>
            </a:pPr>
            <a:r>
              <a:rPr lang="en-GB" b="1" dirty="0">
                <a:latin typeface="Arial" panose="020B0604020202020204" pitchFamily="34" charset="0"/>
                <a:cs typeface="Arial" panose="020B0604020202020204" pitchFamily="34" charset="0"/>
              </a:rPr>
              <a:t>Culture of Excellence</a:t>
            </a:r>
          </a:p>
          <a:p>
            <a:pPr lvl="0" algn="just"/>
            <a:r>
              <a:rPr lang="en-ZA" sz="1600" b="1" dirty="0">
                <a:solidFill>
                  <a:srgbClr val="002060"/>
                </a:solidFill>
                <a:latin typeface="Arial" panose="020B0604020202020204" pitchFamily="34" charset="0"/>
                <a:cs typeface="Arial" panose="020B0604020202020204" pitchFamily="34" charset="0"/>
              </a:rPr>
              <a:t>Improve organisational performance and have engaged and high performing employees.</a:t>
            </a:r>
          </a:p>
          <a:p>
            <a:pPr marL="285750" lvl="0" indent="-285750" algn="just">
              <a:buFont typeface="Arial" panose="020B0604020202020204" pitchFamily="34" charset="0"/>
              <a:buChar char="•"/>
            </a:pPr>
            <a:r>
              <a:rPr lang="en-ZA" sz="1600" dirty="0">
                <a:latin typeface="Arial" panose="020B0604020202020204" pitchFamily="34" charset="0"/>
                <a:cs typeface="Arial" panose="020B0604020202020204" pitchFamily="34" charset="0"/>
              </a:rPr>
              <a:t>Employee Satisfaction Survey target of 55% was not achieved at 43% due to a number of outstanding and unresolved labour matters and the ongoing low staff morale, impacting the overall organisational climate. </a:t>
            </a:r>
          </a:p>
          <a:p>
            <a:pPr marL="342900" indent="-342900" algn="just">
              <a:lnSpc>
                <a:spcPct val="150000"/>
              </a:lnSpc>
              <a:buFont typeface="+mj-lt"/>
              <a:buAutoNum type="arabicPeriod" startAt="7"/>
            </a:pPr>
            <a:r>
              <a:rPr lang="en-GB" b="1" dirty="0">
                <a:latin typeface="Arial" panose="020B0604020202020204" pitchFamily="34" charset="0"/>
                <a:cs typeface="Arial" panose="020B0604020202020204" pitchFamily="34" charset="0"/>
              </a:rPr>
              <a:t>Corporate Governance</a:t>
            </a:r>
            <a:endParaRPr lang="en-ZA" b="1" dirty="0">
              <a:latin typeface="Arial" panose="020B0604020202020204" pitchFamily="34" charset="0"/>
              <a:cs typeface="Arial" panose="020B0604020202020204" pitchFamily="34" charset="0"/>
            </a:endParaRPr>
          </a:p>
          <a:p>
            <a:pPr algn="just">
              <a:spcBef>
                <a:spcPts val="600"/>
              </a:spcBef>
              <a:spcAft>
                <a:spcPts val="600"/>
              </a:spcAft>
            </a:pPr>
            <a:r>
              <a:rPr lang="en-ZA" sz="1600" b="1" dirty="0">
                <a:solidFill>
                  <a:srgbClr val="002060"/>
                </a:solidFill>
                <a:latin typeface="Arial" panose="020B0604020202020204" pitchFamily="34" charset="0"/>
                <a:cs typeface="Arial" panose="020B0604020202020204" pitchFamily="34" charset="0"/>
              </a:rPr>
              <a:t>Strengthened organisational governance with entrenched and consistently applied governance principles in managing the organisation.</a:t>
            </a:r>
          </a:p>
          <a:p>
            <a:pPr marL="285750" indent="-285750" algn="just">
              <a:spcBef>
                <a:spcPts val="600"/>
              </a:spcBef>
              <a:spcAft>
                <a:spcPts val="600"/>
              </a:spcAft>
              <a:buFont typeface="Arial" panose="020B0604020202020204" pitchFamily="34" charset="0"/>
              <a:buChar char="•"/>
            </a:pPr>
            <a:r>
              <a:rPr lang="en-ZA" sz="1600" dirty="0">
                <a:latin typeface="Arial" panose="020B0604020202020204" pitchFamily="34" charset="0"/>
                <a:cs typeface="Arial" panose="020B0604020202020204" pitchFamily="34" charset="0"/>
              </a:rPr>
              <a:t>Not been achieved with a Disclaimer of Audit Opinion issued by the Auditor General. Work is continuing with the aim of addressing the outstanding audit matters and improving the audit outcome for the 2021/22 FY.</a:t>
            </a:r>
          </a:p>
          <a:p>
            <a:pPr algn="just">
              <a:spcBef>
                <a:spcPts val="600"/>
              </a:spcBef>
              <a:spcAft>
                <a:spcPts val="600"/>
              </a:spcAft>
            </a:pPr>
            <a:endParaRPr lang="en-GB" sz="1600" dirty="0">
              <a:latin typeface="Arial" panose="020B0604020202020204" pitchFamily="34" charset="0"/>
              <a:cs typeface="Arial" panose="020B0604020202020204" pitchFamily="34" charset="0"/>
            </a:endParaRPr>
          </a:p>
        </p:txBody>
      </p:sp>
      <p:sp>
        <p:nvSpPr>
          <p:cNvPr id="2" name="Footer Placeholder 1"/>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31ECC4-154C-CE43-883C-952D3004BFC2}" type="slidenum">
              <a:rPr lang="en-US" smtClean="0"/>
              <a:pPr/>
              <a:t>9</a:t>
            </a:fld>
            <a:endParaRPr lang="en-US" dirty="0"/>
          </a:p>
        </p:txBody>
      </p:sp>
    </p:spTree>
    <p:extLst>
      <p:ext uri="{BB962C8B-B14F-4D97-AF65-F5344CB8AC3E}">
        <p14:creationId xmlns:p14="http://schemas.microsoft.com/office/powerpoint/2010/main" val="24156619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10088</TotalTime>
  <Words>954</Words>
  <Application>Microsoft Office PowerPoint</Application>
  <PresentationFormat>On-screen Show (4:3)</PresentationFormat>
  <Paragraphs>117</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Jerel Ruthnam</dc:creator>
  <cp:lastModifiedBy>Hajiera Salie</cp:lastModifiedBy>
  <cp:revision>470</cp:revision>
  <cp:lastPrinted>2022-02-04T08:21:01Z</cp:lastPrinted>
  <dcterms:modified xsi:type="dcterms:W3CDTF">2022-05-27T15:03:08Z</dcterms:modified>
</cp:coreProperties>
</file>