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22"/>
  </p:notesMasterIdLst>
  <p:sldIdLst>
    <p:sldId id="256" r:id="rId3"/>
    <p:sldId id="344" r:id="rId4"/>
    <p:sldId id="973" r:id="rId5"/>
    <p:sldId id="316" r:id="rId6"/>
    <p:sldId id="1011" r:id="rId7"/>
    <p:sldId id="1012" r:id="rId8"/>
    <p:sldId id="986" r:id="rId9"/>
    <p:sldId id="985" r:id="rId10"/>
    <p:sldId id="976" r:id="rId11"/>
    <p:sldId id="975" r:id="rId12"/>
    <p:sldId id="991" r:id="rId13"/>
    <p:sldId id="980" r:id="rId14"/>
    <p:sldId id="981" r:id="rId15"/>
    <p:sldId id="993" r:id="rId16"/>
    <p:sldId id="1009" r:id="rId17"/>
    <p:sldId id="982" r:id="rId18"/>
    <p:sldId id="984" r:id="rId19"/>
    <p:sldId id="987" r:id="rId20"/>
    <p:sldId id="388"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031770-E5CC-C906-CE4F-3485DBAF0734}" name="Zizamele Mbambo" initials="ZM" userId="S::Zizamele.Mbambo@dmre.gov.za::b8891b03-3501-425a-b143-100f5d01735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qobile Khanyile" initials="NK" lastIdx="1" clrIdx="0">
    <p:extLst>
      <p:ext uri="{19B8F6BF-5375-455C-9EA6-DF929625EA0E}">
        <p15:presenceInfo xmlns:p15="http://schemas.microsoft.com/office/powerpoint/2012/main" userId="S::Nqobile.Khanyile@dmr.gov.za::c3d7e299-d174-477d-87be-b2050003b6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88" autoAdjust="0"/>
    <p:restoredTop sz="94249" autoAdjust="0"/>
  </p:normalViewPr>
  <p:slideViewPr>
    <p:cSldViewPr snapToGrid="0">
      <p:cViewPr varScale="1">
        <p:scale>
          <a:sx n="68" d="100"/>
          <a:sy n="68" d="100"/>
        </p:scale>
        <p:origin x="690" y="60"/>
      </p:cViewPr>
      <p:guideLst>
        <p:guide orient="horz" pos="2160"/>
        <p:guide pos="3840"/>
      </p:guideLst>
    </p:cSldViewPr>
  </p:slideViewPr>
  <p:outlineViewPr>
    <p:cViewPr>
      <p:scale>
        <a:sx n="33" d="100"/>
        <a:sy n="33" d="100"/>
      </p:scale>
      <p:origin x="0" y="-7968"/>
    </p:cViewPr>
  </p:outlin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0E4EB1D-218E-4E9E-8983-B1BA80ACA544}" type="datetimeFigureOut">
              <a:rPr lang="en-US" smtClean="0"/>
              <a:pPr/>
              <a:t>5/31/2022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5A4B587-D6A2-45A0-885C-DCAF2D40FB78}" type="slidenum">
              <a:rPr lang="en-US" smtClean="0"/>
              <a:pPr/>
              <a:t>‹#›</a:t>
            </a:fld>
            <a:endParaRPr lang="en-US"/>
          </a:p>
        </p:txBody>
      </p:sp>
    </p:spTree>
    <p:extLst>
      <p:ext uri="{BB962C8B-B14F-4D97-AF65-F5344CB8AC3E}">
        <p14:creationId xmlns:p14="http://schemas.microsoft.com/office/powerpoint/2010/main" val="1140229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4B587-D6A2-45A0-885C-DCAF2D40FB78}" type="slidenum">
              <a:rPr lang="en-US" smtClean="0"/>
              <a:pPr/>
              <a:t>19</a:t>
            </a:fld>
            <a:endParaRPr lang="en-US"/>
          </a:p>
        </p:txBody>
      </p:sp>
    </p:spTree>
    <p:extLst>
      <p:ext uri="{BB962C8B-B14F-4D97-AF65-F5344CB8AC3E}">
        <p14:creationId xmlns:p14="http://schemas.microsoft.com/office/powerpoint/2010/main" val="3340611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447E6-0829-4A74-8C15-F3FD35809B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CA7BB429-2E8F-4E0C-A44C-0CF90AAFA2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B54560A4-07CC-4F19-9E48-8E235B97BBD3}"/>
              </a:ext>
            </a:extLst>
          </p:cNvPr>
          <p:cNvSpPr>
            <a:spLocks noGrp="1"/>
          </p:cNvSpPr>
          <p:nvPr>
            <p:ph type="dt" sz="half" idx="10"/>
          </p:nvPr>
        </p:nvSpPr>
        <p:spPr/>
        <p:txBody>
          <a:bodyPr/>
          <a:lstStyle/>
          <a:p>
            <a:fld id="{8B8A470F-369F-4290-AE3C-6641B47163A0}" type="datetime1">
              <a:rPr lang="en-ZA" smtClean="0"/>
              <a:pPr/>
              <a:t>2022/05/31</a:t>
            </a:fld>
            <a:endParaRPr lang="en-ZA"/>
          </a:p>
        </p:txBody>
      </p:sp>
      <p:sp>
        <p:nvSpPr>
          <p:cNvPr id="5" name="Footer Placeholder 4">
            <a:extLst>
              <a:ext uri="{FF2B5EF4-FFF2-40B4-BE49-F238E27FC236}">
                <a16:creationId xmlns:a16="http://schemas.microsoft.com/office/drawing/2014/main" id="{CEFE646A-B0E3-4449-97CD-9265C7605A20}"/>
              </a:ext>
            </a:extLst>
          </p:cNvPr>
          <p:cNvSpPr>
            <a:spLocks noGrp="1"/>
          </p:cNvSpPr>
          <p:nvPr>
            <p:ph type="ftr" sz="quarter" idx="11"/>
          </p:nvPr>
        </p:nvSpPr>
        <p:spPr/>
        <p:txBody>
          <a:bodyPr/>
          <a:lstStyle/>
          <a:p>
            <a:r>
              <a:rPr lang="en-ZA"/>
              <a:t>Confindential</a:t>
            </a:r>
          </a:p>
        </p:txBody>
      </p:sp>
      <p:sp>
        <p:nvSpPr>
          <p:cNvPr id="6" name="Slide Number Placeholder 5">
            <a:extLst>
              <a:ext uri="{FF2B5EF4-FFF2-40B4-BE49-F238E27FC236}">
                <a16:creationId xmlns:a16="http://schemas.microsoft.com/office/drawing/2014/main" id="{1A166C1D-DDD1-4409-BEED-441EC5DB668A}"/>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4006377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BB8C9-5F07-4713-88F5-ADF9F3C84E8F}"/>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ECA7005-19DE-45DF-8819-1B924DF39A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57F1A46-068A-4CB7-A2DA-09D248E1BB77}"/>
              </a:ext>
            </a:extLst>
          </p:cNvPr>
          <p:cNvSpPr>
            <a:spLocks noGrp="1"/>
          </p:cNvSpPr>
          <p:nvPr>
            <p:ph type="dt" sz="half" idx="10"/>
          </p:nvPr>
        </p:nvSpPr>
        <p:spPr/>
        <p:txBody>
          <a:bodyPr/>
          <a:lstStyle/>
          <a:p>
            <a:fld id="{BE2648DB-C964-4C2B-BD88-8BCCE445EC2E}" type="datetime1">
              <a:rPr lang="en-ZA" smtClean="0"/>
              <a:pPr/>
              <a:t>2022/05/31</a:t>
            </a:fld>
            <a:endParaRPr lang="en-ZA"/>
          </a:p>
        </p:txBody>
      </p:sp>
      <p:sp>
        <p:nvSpPr>
          <p:cNvPr id="5" name="Footer Placeholder 4">
            <a:extLst>
              <a:ext uri="{FF2B5EF4-FFF2-40B4-BE49-F238E27FC236}">
                <a16:creationId xmlns:a16="http://schemas.microsoft.com/office/drawing/2014/main" id="{128A0739-1BAD-4DDE-B4B1-9FE5B7F7527A}"/>
              </a:ext>
            </a:extLst>
          </p:cNvPr>
          <p:cNvSpPr>
            <a:spLocks noGrp="1"/>
          </p:cNvSpPr>
          <p:nvPr>
            <p:ph type="ftr" sz="quarter" idx="11"/>
          </p:nvPr>
        </p:nvSpPr>
        <p:spPr/>
        <p:txBody>
          <a:bodyPr/>
          <a:lstStyle/>
          <a:p>
            <a:r>
              <a:rPr lang="en-ZA"/>
              <a:t>Confindential</a:t>
            </a:r>
          </a:p>
        </p:txBody>
      </p:sp>
      <p:sp>
        <p:nvSpPr>
          <p:cNvPr id="6" name="Slide Number Placeholder 5">
            <a:extLst>
              <a:ext uri="{FF2B5EF4-FFF2-40B4-BE49-F238E27FC236}">
                <a16:creationId xmlns:a16="http://schemas.microsoft.com/office/drawing/2014/main" id="{7113BCD1-2BF2-4CCF-9815-2F532AA672EC}"/>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4211641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0FC3A4-C088-4482-9AB1-B9603D2E67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1FF32A35-283C-42CC-852F-B5871D8529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AC7D4CC-7B07-4CDE-9841-3E5C57F230E0}"/>
              </a:ext>
            </a:extLst>
          </p:cNvPr>
          <p:cNvSpPr>
            <a:spLocks noGrp="1"/>
          </p:cNvSpPr>
          <p:nvPr>
            <p:ph type="dt" sz="half" idx="10"/>
          </p:nvPr>
        </p:nvSpPr>
        <p:spPr/>
        <p:txBody>
          <a:bodyPr/>
          <a:lstStyle/>
          <a:p>
            <a:fld id="{DB37ED78-6E58-4215-A6CC-DEECDDB34AF4}" type="datetime1">
              <a:rPr lang="en-ZA" smtClean="0"/>
              <a:pPr/>
              <a:t>2022/05/31</a:t>
            </a:fld>
            <a:endParaRPr lang="en-ZA"/>
          </a:p>
        </p:txBody>
      </p:sp>
      <p:sp>
        <p:nvSpPr>
          <p:cNvPr id="5" name="Footer Placeholder 4">
            <a:extLst>
              <a:ext uri="{FF2B5EF4-FFF2-40B4-BE49-F238E27FC236}">
                <a16:creationId xmlns:a16="http://schemas.microsoft.com/office/drawing/2014/main" id="{7A41B420-052B-46B9-8ED4-147B51C52739}"/>
              </a:ext>
            </a:extLst>
          </p:cNvPr>
          <p:cNvSpPr>
            <a:spLocks noGrp="1"/>
          </p:cNvSpPr>
          <p:nvPr>
            <p:ph type="ftr" sz="quarter" idx="11"/>
          </p:nvPr>
        </p:nvSpPr>
        <p:spPr/>
        <p:txBody>
          <a:bodyPr/>
          <a:lstStyle/>
          <a:p>
            <a:r>
              <a:rPr lang="en-ZA"/>
              <a:t>Confindential</a:t>
            </a:r>
          </a:p>
        </p:txBody>
      </p:sp>
      <p:sp>
        <p:nvSpPr>
          <p:cNvPr id="6" name="Slide Number Placeholder 5">
            <a:extLst>
              <a:ext uri="{FF2B5EF4-FFF2-40B4-BE49-F238E27FC236}">
                <a16:creationId xmlns:a16="http://schemas.microsoft.com/office/drawing/2014/main" id="{E4ED89C9-467D-442C-A00F-764D2F873D96}"/>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3706595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447E6-0829-4A74-8C15-F3FD35809B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CA7BB429-2E8F-4E0C-A44C-0CF90AAFA2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B54560A4-07CC-4F19-9E48-8E235B97BBD3}"/>
              </a:ext>
            </a:extLst>
          </p:cNvPr>
          <p:cNvSpPr>
            <a:spLocks noGrp="1"/>
          </p:cNvSpPr>
          <p:nvPr>
            <p:ph type="dt" sz="half" idx="10"/>
          </p:nvPr>
        </p:nvSpPr>
        <p:spPr/>
        <p:txBody>
          <a:bodyPr/>
          <a:lstStyle/>
          <a:p>
            <a:fld id="{2A6434C0-3FA5-4F29-9AC8-23689A7F31BB}" type="datetimeFigureOut">
              <a:rPr lang="en-ZA" smtClean="0"/>
              <a:pPr/>
              <a:t>2022/05/31</a:t>
            </a:fld>
            <a:endParaRPr lang="en-ZA"/>
          </a:p>
        </p:txBody>
      </p:sp>
      <p:sp>
        <p:nvSpPr>
          <p:cNvPr id="5" name="Footer Placeholder 4">
            <a:extLst>
              <a:ext uri="{FF2B5EF4-FFF2-40B4-BE49-F238E27FC236}">
                <a16:creationId xmlns:a16="http://schemas.microsoft.com/office/drawing/2014/main" id="{CEFE646A-B0E3-4449-97CD-9265C7605A2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A166C1D-DDD1-4409-BEED-441EC5DB668A}"/>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1133349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6952F-8BA6-481F-A191-F8B72B1D3E1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90234F74-C535-43BE-AD57-B1C3C1B1C9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EB2910F-23AC-49A0-879F-C853AFADB8CD}"/>
              </a:ext>
            </a:extLst>
          </p:cNvPr>
          <p:cNvSpPr>
            <a:spLocks noGrp="1"/>
          </p:cNvSpPr>
          <p:nvPr>
            <p:ph type="dt" sz="half" idx="10"/>
          </p:nvPr>
        </p:nvSpPr>
        <p:spPr/>
        <p:txBody>
          <a:bodyPr/>
          <a:lstStyle/>
          <a:p>
            <a:fld id="{2A6434C0-3FA5-4F29-9AC8-23689A7F31BB}" type="datetimeFigureOut">
              <a:rPr lang="en-ZA" smtClean="0"/>
              <a:pPr/>
              <a:t>2022/05/31</a:t>
            </a:fld>
            <a:endParaRPr lang="en-ZA"/>
          </a:p>
        </p:txBody>
      </p:sp>
      <p:sp>
        <p:nvSpPr>
          <p:cNvPr id="5" name="Footer Placeholder 4">
            <a:extLst>
              <a:ext uri="{FF2B5EF4-FFF2-40B4-BE49-F238E27FC236}">
                <a16:creationId xmlns:a16="http://schemas.microsoft.com/office/drawing/2014/main" id="{5AACB73B-378E-41FF-92F4-A7A1BBA52E0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F17AF74-8177-4640-918E-E8662D4D9DB7}"/>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2620454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F4D8-B012-447B-B76F-4BF6DF7AD3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64687EE2-3D28-47C7-A367-100130FF99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981D4F-5F6C-4597-BC48-B0414D4AE159}"/>
              </a:ext>
            </a:extLst>
          </p:cNvPr>
          <p:cNvSpPr>
            <a:spLocks noGrp="1"/>
          </p:cNvSpPr>
          <p:nvPr>
            <p:ph type="dt" sz="half" idx="10"/>
          </p:nvPr>
        </p:nvSpPr>
        <p:spPr/>
        <p:txBody>
          <a:bodyPr/>
          <a:lstStyle/>
          <a:p>
            <a:fld id="{2A6434C0-3FA5-4F29-9AC8-23689A7F31BB}" type="datetimeFigureOut">
              <a:rPr lang="en-ZA" smtClean="0"/>
              <a:pPr/>
              <a:t>2022/05/31</a:t>
            </a:fld>
            <a:endParaRPr lang="en-ZA"/>
          </a:p>
        </p:txBody>
      </p:sp>
      <p:sp>
        <p:nvSpPr>
          <p:cNvPr id="5" name="Footer Placeholder 4">
            <a:extLst>
              <a:ext uri="{FF2B5EF4-FFF2-40B4-BE49-F238E27FC236}">
                <a16:creationId xmlns:a16="http://schemas.microsoft.com/office/drawing/2014/main" id="{40E2FA77-2CB1-41A7-8C31-5218C9AE464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8BE2501-86E8-4D78-9895-73530501F894}"/>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1258969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63D4-446F-4C41-9BD5-06CFD7AC5D6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C7B63BB-2563-49C9-A2E0-58ED07A0E5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02023206-94F7-4D31-9AEE-0E61E10E7F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B6C44C4E-2E69-4A69-9BE2-E1C14F0A5CB6}"/>
              </a:ext>
            </a:extLst>
          </p:cNvPr>
          <p:cNvSpPr>
            <a:spLocks noGrp="1"/>
          </p:cNvSpPr>
          <p:nvPr>
            <p:ph type="dt" sz="half" idx="10"/>
          </p:nvPr>
        </p:nvSpPr>
        <p:spPr/>
        <p:txBody>
          <a:bodyPr/>
          <a:lstStyle/>
          <a:p>
            <a:fld id="{2A6434C0-3FA5-4F29-9AC8-23689A7F31BB}" type="datetimeFigureOut">
              <a:rPr lang="en-ZA" smtClean="0"/>
              <a:pPr/>
              <a:t>2022/05/31</a:t>
            </a:fld>
            <a:endParaRPr lang="en-ZA"/>
          </a:p>
        </p:txBody>
      </p:sp>
      <p:sp>
        <p:nvSpPr>
          <p:cNvPr id="6" name="Footer Placeholder 5">
            <a:extLst>
              <a:ext uri="{FF2B5EF4-FFF2-40B4-BE49-F238E27FC236}">
                <a16:creationId xmlns:a16="http://schemas.microsoft.com/office/drawing/2014/main" id="{2E41441D-59E3-4B9A-ACD3-DD10E299993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787F38A5-0750-48F3-8331-AEDE2482F559}"/>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3003690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E3CD9-3115-4EF9-B1A3-4459C9A415D8}"/>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FCB3910-D2AA-4A2F-9FA3-C35C8AE1F6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410843-D255-4D1A-B974-0C81902DBA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1856D055-F9BB-4DDD-9BEE-54CF311109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E29268-F576-47A3-8871-AB9DC0E82A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B4F67342-2EC6-491F-BE0E-17F36A30B4D0}"/>
              </a:ext>
            </a:extLst>
          </p:cNvPr>
          <p:cNvSpPr>
            <a:spLocks noGrp="1"/>
          </p:cNvSpPr>
          <p:nvPr>
            <p:ph type="dt" sz="half" idx="10"/>
          </p:nvPr>
        </p:nvSpPr>
        <p:spPr/>
        <p:txBody>
          <a:bodyPr/>
          <a:lstStyle/>
          <a:p>
            <a:fld id="{2A6434C0-3FA5-4F29-9AC8-23689A7F31BB}" type="datetimeFigureOut">
              <a:rPr lang="en-ZA" smtClean="0"/>
              <a:pPr/>
              <a:t>2022/05/31</a:t>
            </a:fld>
            <a:endParaRPr lang="en-ZA"/>
          </a:p>
        </p:txBody>
      </p:sp>
      <p:sp>
        <p:nvSpPr>
          <p:cNvPr id="8" name="Footer Placeholder 7">
            <a:extLst>
              <a:ext uri="{FF2B5EF4-FFF2-40B4-BE49-F238E27FC236}">
                <a16:creationId xmlns:a16="http://schemas.microsoft.com/office/drawing/2014/main" id="{B5493597-D2C1-41AD-A890-95BD50C4FAC2}"/>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A3E92FD5-5F4F-4C8F-A0AA-5FA8F122A787}"/>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981736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A9C6-E6E8-481E-8942-F8CA7B17FD0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BEE47EF2-2316-4F65-902B-F2B15238028C}"/>
              </a:ext>
            </a:extLst>
          </p:cNvPr>
          <p:cNvSpPr>
            <a:spLocks noGrp="1"/>
          </p:cNvSpPr>
          <p:nvPr>
            <p:ph type="dt" sz="half" idx="10"/>
          </p:nvPr>
        </p:nvSpPr>
        <p:spPr/>
        <p:txBody>
          <a:bodyPr/>
          <a:lstStyle/>
          <a:p>
            <a:fld id="{2A6434C0-3FA5-4F29-9AC8-23689A7F31BB}" type="datetimeFigureOut">
              <a:rPr lang="en-ZA" smtClean="0"/>
              <a:pPr/>
              <a:t>2022/05/31</a:t>
            </a:fld>
            <a:endParaRPr lang="en-ZA"/>
          </a:p>
        </p:txBody>
      </p:sp>
      <p:sp>
        <p:nvSpPr>
          <p:cNvPr id="4" name="Footer Placeholder 3">
            <a:extLst>
              <a:ext uri="{FF2B5EF4-FFF2-40B4-BE49-F238E27FC236}">
                <a16:creationId xmlns:a16="http://schemas.microsoft.com/office/drawing/2014/main" id="{763A4B20-144E-4046-9C91-309787456DDE}"/>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ED8A7A22-EDE9-46C1-9716-33A1142E6EDC}"/>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3467355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8E683D-493E-4934-8827-E5B2D2E6071B}"/>
              </a:ext>
            </a:extLst>
          </p:cNvPr>
          <p:cNvSpPr>
            <a:spLocks noGrp="1"/>
          </p:cNvSpPr>
          <p:nvPr>
            <p:ph type="dt" sz="half" idx="10"/>
          </p:nvPr>
        </p:nvSpPr>
        <p:spPr/>
        <p:txBody>
          <a:bodyPr/>
          <a:lstStyle/>
          <a:p>
            <a:fld id="{2A6434C0-3FA5-4F29-9AC8-23689A7F31BB}" type="datetimeFigureOut">
              <a:rPr lang="en-ZA" smtClean="0"/>
              <a:pPr/>
              <a:t>2022/05/31</a:t>
            </a:fld>
            <a:endParaRPr lang="en-ZA"/>
          </a:p>
        </p:txBody>
      </p:sp>
      <p:sp>
        <p:nvSpPr>
          <p:cNvPr id="3" name="Footer Placeholder 2">
            <a:extLst>
              <a:ext uri="{FF2B5EF4-FFF2-40B4-BE49-F238E27FC236}">
                <a16:creationId xmlns:a16="http://schemas.microsoft.com/office/drawing/2014/main" id="{9607A2B4-E164-4AD0-BF5F-8ACC9EC5249D}"/>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C4253B74-EA1C-4DB1-8941-1B2714EA74B3}"/>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2255186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5375-FF3B-4ADA-A296-C2F9A5D0FC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D29406C2-AD54-493D-A3BE-5F2DC630FB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56D9CA76-E679-4015-9066-855BA2397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982DC9-E6EA-47DC-A287-3ECE796432CF}"/>
              </a:ext>
            </a:extLst>
          </p:cNvPr>
          <p:cNvSpPr>
            <a:spLocks noGrp="1"/>
          </p:cNvSpPr>
          <p:nvPr>
            <p:ph type="dt" sz="half" idx="10"/>
          </p:nvPr>
        </p:nvSpPr>
        <p:spPr/>
        <p:txBody>
          <a:bodyPr/>
          <a:lstStyle/>
          <a:p>
            <a:fld id="{2A6434C0-3FA5-4F29-9AC8-23689A7F31BB}" type="datetimeFigureOut">
              <a:rPr lang="en-ZA" smtClean="0"/>
              <a:pPr/>
              <a:t>2022/05/31</a:t>
            </a:fld>
            <a:endParaRPr lang="en-ZA"/>
          </a:p>
        </p:txBody>
      </p:sp>
      <p:sp>
        <p:nvSpPr>
          <p:cNvPr id="6" name="Footer Placeholder 5">
            <a:extLst>
              <a:ext uri="{FF2B5EF4-FFF2-40B4-BE49-F238E27FC236}">
                <a16:creationId xmlns:a16="http://schemas.microsoft.com/office/drawing/2014/main" id="{494A2419-23AA-4884-BD73-5F0C8493E45E}"/>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310B6A0-C3AA-4BD9-84A8-00B0D0DBDCF3}"/>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2506928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6952F-8BA6-481F-A191-F8B72B1D3E1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90234F74-C535-43BE-AD57-B1C3C1B1C9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EB2910F-23AC-49A0-879F-C853AFADB8CD}"/>
              </a:ext>
            </a:extLst>
          </p:cNvPr>
          <p:cNvSpPr>
            <a:spLocks noGrp="1"/>
          </p:cNvSpPr>
          <p:nvPr>
            <p:ph type="dt" sz="half" idx="10"/>
          </p:nvPr>
        </p:nvSpPr>
        <p:spPr/>
        <p:txBody>
          <a:bodyPr/>
          <a:lstStyle/>
          <a:p>
            <a:fld id="{6F9D8E59-3951-4E01-89AB-2928F1D7B055}" type="datetime1">
              <a:rPr lang="en-ZA" smtClean="0"/>
              <a:pPr/>
              <a:t>2022/05/31</a:t>
            </a:fld>
            <a:endParaRPr lang="en-ZA"/>
          </a:p>
        </p:txBody>
      </p:sp>
      <p:sp>
        <p:nvSpPr>
          <p:cNvPr id="5" name="Footer Placeholder 4">
            <a:extLst>
              <a:ext uri="{FF2B5EF4-FFF2-40B4-BE49-F238E27FC236}">
                <a16:creationId xmlns:a16="http://schemas.microsoft.com/office/drawing/2014/main" id="{5AACB73B-378E-41FF-92F4-A7A1BBA52E0F}"/>
              </a:ext>
            </a:extLst>
          </p:cNvPr>
          <p:cNvSpPr>
            <a:spLocks noGrp="1"/>
          </p:cNvSpPr>
          <p:nvPr>
            <p:ph type="ftr" sz="quarter" idx="11"/>
          </p:nvPr>
        </p:nvSpPr>
        <p:spPr/>
        <p:txBody>
          <a:bodyPr/>
          <a:lstStyle/>
          <a:p>
            <a:r>
              <a:rPr lang="en-ZA"/>
              <a:t>Confindential</a:t>
            </a:r>
          </a:p>
        </p:txBody>
      </p:sp>
      <p:sp>
        <p:nvSpPr>
          <p:cNvPr id="6" name="Slide Number Placeholder 5">
            <a:extLst>
              <a:ext uri="{FF2B5EF4-FFF2-40B4-BE49-F238E27FC236}">
                <a16:creationId xmlns:a16="http://schemas.microsoft.com/office/drawing/2014/main" id="{7F17AF74-8177-4640-918E-E8662D4D9DB7}"/>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2339556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9594A-4A41-4219-BA65-E3D9A57A36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EAE5DA00-E11C-4DD8-A7CB-6692341D2E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32D3AF13-86BE-4AEF-8FD1-5B374CC0D8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0ADD3-50FA-4CF6-9605-C3CD19F55A73}"/>
              </a:ext>
            </a:extLst>
          </p:cNvPr>
          <p:cNvSpPr>
            <a:spLocks noGrp="1"/>
          </p:cNvSpPr>
          <p:nvPr>
            <p:ph type="dt" sz="half" idx="10"/>
          </p:nvPr>
        </p:nvSpPr>
        <p:spPr/>
        <p:txBody>
          <a:bodyPr/>
          <a:lstStyle/>
          <a:p>
            <a:fld id="{2A6434C0-3FA5-4F29-9AC8-23689A7F31BB}" type="datetimeFigureOut">
              <a:rPr lang="en-ZA" smtClean="0"/>
              <a:pPr/>
              <a:t>2022/05/31</a:t>
            </a:fld>
            <a:endParaRPr lang="en-ZA"/>
          </a:p>
        </p:txBody>
      </p:sp>
      <p:sp>
        <p:nvSpPr>
          <p:cNvPr id="6" name="Footer Placeholder 5">
            <a:extLst>
              <a:ext uri="{FF2B5EF4-FFF2-40B4-BE49-F238E27FC236}">
                <a16:creationId xmlns:a16="http://schemas.microsoft.com/office/drawing/2014/main" id="{D26DFECA-EAD3-4F3D-93A3-4F0A4223A19B}"/>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3D500742-9E53-4771-A74D-9F48472F9BCD}"/>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351320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BB8C9-5F07-4713-88F5-ADF9F3C84E8F}"/>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ECA7005-19DE-45DF-8819-1B924DF39A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57F1A46-068A-4CB7-A2DA-09D248E1BB77}"/>
              </a:ext>
            </a:extLst>
          </p:cNvPr>
          <p:cNvSpPr>
            <a:spLocks noGrp="1"/>
          </p:cNvSpPr>
          <p:nvPr>
            <p:ph type="dt" sz="half" idx="10"/>
          </p:nvPr>
        </p:nvSpPr>
        <p:spPr/>
        <p:txBody>
          <a:bodyPr/>
          <a:lstStyle/>
          <a:p>
            <a:fld id="{2A6434C0-3FA5-4F29-9AC8-23689A7F31BB}" type="datetimeFigureOut">
              <a:rPr lang="en-ZA" smtClean="0"/>
              <a:pPr/>
              <a:t>2022/05/31</a:t>
            </a:fld>
            <a:endParaRPr lang="en-ZA"/>
          </a:p>
        </p:txBody>
      </p:sp>
      <p:sp>
        <p:nvSpPr>
          <p:cNvPr id="5" name="Footer Placeholder 4">
            <a:extLst>
              <a:ext uri="{FF2B5EF4-FFF2-40B4-BE49-F238E27FC236}">
                <a16:creationId xmlns:a16="http://schemas.microsoft.com/office/drawing/2014/main" id="{128A0739-1BAD-4DDE-B4B1-9FE5B7F7527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113BCD1-2BF2-4CCF-9815-2F532AA672EC}"/>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1358991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0FC3A4-C088-4482-9AB1-B9603D2E67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1FF32A35-283C-42CC-852F-B5871D8529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AC7D4CC-7B07-4CDE-9841-3E5C57F230E0}"/>
              </a:ext>
            </a:extLst>
          </p:cNvPr>
          <p:cNvSpPr>
            <a:spLocks noGrp="1"/>
          </p:cNvSpPr>
          <p:nvPr>
            <p:ph type="dt" sz="half" idx="10"/>
          </p:nvPr>
        </p:nvSpPr>
        <p:spPr/>
        <p:txBody>
          <a:bodyPr/>
          <a:lstStyle/>
          <a:p>
            <a:fld id="{2A6434C0-3FA5-4F29-9AC8-23689A7F31BB}" type="datetimeFigureOut">
              <a:rPr lang="en-ZA" smtClean="0"/>
              <a:pPr/>
              <a:t>2022/05/31</a:t>
            </a:fld>
            <a:endParaRPr lang="en-ZA"/>
          </a:p>
        </p:txBody>
      </p:sp>
      <p:sp>
        <p:nvSpPr>
          <p:cNvPr id="5" name="Footer Placeholder 4">
            <a:extLst>
              <a:ext uri="{FF2B5EF4-FFF2-40B4-BE49-F238E27FC236}">
                <a16:creationId xmlns:a16="http://schemas.microsoft.com/office/drawing/2014/main" id="{7A41B420-052B-46B9-8ED4-147B51C5273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4ED89C9-467D-442C-A00F-764D2F873D96}"/>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3845887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F4D8-B012-447B-B76F-4BF6DF7AD3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64687EE2-3D28-47C7-A367-100130FF99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981D4F-5F6C-4597-BC48-B0414D4AE159}"/>
              </a:ext>
            </a:extLst>
          </p:cNvPr>
          <p:cNvSpPr>
            <a:spLocks noGrp="1"/>
          </p:cNvSpPr>
          <p:nvPr>
            <p:ph type="dt" sz="half" idx="10"/>
          </p:nvPr>
        </p:nvSpPr>
        <p:spPr/>
        <p:txBody>
          <a:bodyPr/>
          <a:lstStyle/>
          <a:p>
            <a:fld id="{7D02C0B8-98EE-4889-A695-3DBD77A51027}" type="datetime1">
              <a:rPr lang="en-ZA" smtClean="0"/>
              <a:pPr/>
              <a:t>2022/05/31</a:t>
            </a:fld>
            <a:endParaRPr lang="en-ZA"/>
          </a:p>
        </p:txBody>
      </p:sp>
      <p:sp>
        <p:nvSpPr>
          <p:cNvPr id="5" name="Footer Placeholder 4">
            <a:extLst>
              <a:ext uri="{FF2B5EF4-FFF2-40B4-BE49-F238E27FC236}">
                <a16:creationId xmlns:a16="http://schemas.microsoft.com/office/drawing/2014/main" id="{40E2FA77-2CB1-41A7-8C31-5218C9AE464F}"/>
              </a:ext>
            </a:extLst>
          </p:cNvPr>
          <p:cNvSpPr>
            <a:spLocks noGrp="1"/>
          </p:cNvSpPr>
          <p:nvPr>
            <p:ph type="ftr" sz="quarter" idx="11"/>
          </p:nvPr>
        </p:nvSpPr>
        <p:spPr/>
        <p:txBody>
          <a:bodyPr/>
          <a:lstStyle/>
          <a:p>
            <a:r>
              <a:rPr lang="en-ZA"/>
              <a:t>Confindential</a:t>
            </a:r>
          </a:p>
        </p:txBody>
      </p:sp>
      <p:sp>
        <p:nvSpPr>
          <p:cNvPr id="6" name="Slide Number Placeholder 5">
            <a:extLst>
              <a:ext uri="{FF2B5EF4-FFF2-40B4-BE49-F238E27FC236}">
                <a16:creationId xmlns:a16="http://schemas.microsoft.com/office/drawing/2014/main" id="{C8BE2501-86E8-4D78-9895-73530501F894}"/>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4202301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63D4-446F-4C41-9BD5-06CFD7AC5D6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C7B63BB-2563-49C9-A2E0-58ED07A0E5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02023206-94F7-4D31-9AEE-0E61E10E7F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B6C44C4E-2E69-4A69-9BE2-E1C14F0A5CB6}"/>
              </a:ext>
            </a:extLst>
          </p:cNvPr>
          <p:cNvSpPr>
            <a:spLocks noGrp="1"/>
          </p:cNvSpPr>
          <p:nvPr>
            <p:ph type="dt" sz="half" idx="10"/>
          </p:nvPr>
        </p:nvSpPr>
        <p:spPr/>
        <p:txBody>
          <a:bodyPr/>
          <a:lstStyle/>
          <a:p>
            <a:fld id="{41876B25-C96D-4F68-9876-790019B950FE}" type="datetime1">
              <a:rPr lang="en-ZA" smtClean="0"/>
              <a:pPr/>
              <a:t>2022/05/31</a:t>
            </a:fld>
            <a:endParaRPr lang="en-ZA"/>
          </a:p>
        </p:txBody>
      </p:sp>
      <p:sp>
        <p:nvSpPr>
          <p:cNvPr id="6" name="Footer Placeholder 5">
            <a:extLst>
              <a:ext uri="{FF2B5EF4-FFF2-40B4-BE49-F238E27FC236}">
                <a16:creationId xmlns:a16="http://schemas.microsoft.com/office/drawing/2014/main" id="{2E41441D-59E3-4B9A-ACD3-DD10E2999931}"/>
              </a:ext>
            </a:extLst>
          </p:cNvPr>
          <p:cNvSpPr>
            <a:spLocks noGrp="1"/>
          </p:cNvSpPr>
          <p:nvPr>
            <p:ph type="ftr" sz="quarter" idx="11"/>
          </p:nvPr>
        </p:nvSpPr>
        <p:spPr/>
        <p:txBody>
          <a:bodyPr/>
          <a:lstStyle/>
          <a:p>
            <a:r>
              <a:rPr lang="en-ZA"/>
              <a:t>Confindential</a:t>
            </a:r>
          </a:p>
        </p:txBody>
      </p:sp>
      <p:sp>
        <p:nvSpPr>
          <p:cNvPr id="7" name="Slide Number Placeholder 6">
            <a:extLst>
              <a:ext uri="{FF2B5EF4-FFF2-40B4-BE49-F238E27FC236}">
                <a16:creationId xmlns:a16="http://schemas.microsoft.com/office/drawing/2014/main" id="{787F38A5-0750-48F3-8331-AEDE2482F559}"/>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1059433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E3CD9-3115-4EF9-B1A3-4459C9A415D8}"/>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FCB3910-D2AA-4A2F-9FA3-C35C8AE1F6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410843-D255-4D1A-B974-0C81902DBA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1856D055-F9BB-4DDD-9BEE-54CF311109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E29268-F576-47A3-8871-AB9DC0E82A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B4F67342-2EC6-491F-BE0E-17F36A30B4D0}"/>
              </a:ext>
            </a:extLst>
          </p:cNvPr>
          <p:cNvSpPr>
            <a:spLocks noGrp="1"/>
          </p:cNvSpPr>
          <p:nvPr>
            <p:ph type="dt" sz="half" idx="10"/>
          </p:nvPr>
        </p:nvSpPr>
        <p:spPr/>
        <p:txBody>
          <a:bodyPr/>
          <a:lstStyle/>
          <a:p>
            <a:fld id="{2CD28DEE-5020-4D6A-BF7B-C3BF70DB0776}" type="datetime1">
              <a:rPr lang="en-ZA" smtClean="0"/>
              <a:pPr/>
              <a:t>2022/05/31</a:t>
            </a:fld>
            <a:endParaRPr lang="en-ZA"/>
          </a:p>
        </p:txBody>
      </p:sp>
      <p:sp>
        <p:nvSpPr>
          <p:cNvPr id="8" name="Footer Placeholder 7">
            <a:extLst>
              <a:ext uri="{FF2B5EF4-FFF2-40B4-BE49-F238E27FC236}">
                <a16:creationId xmlns:a16="http://schemas.microsoft.com/office/drawing/2014/main" id="{B5493597-D2C1-41AD-A890-95BD50C4FAC2}"/>
              </a:ext>
            </a:extLst>
          </p:cNvPr>
          <p:cNvSpPr>
            <a:spLocks noGrp="1"/>
          </p:cNvSpPr>
          <p:nvPr>
            <p:ph type="ftr" sz="quarter" idx="11"/>
          </p:nvPr>
        </p:nvSpPr>
        <p:spPr/>
        <p:txBody>
          <a:bodyPr/>
          <a:lstStyle/>
          <a:p>
            <a:r>
              <a:rPr lang="en-ZA"/>
              <a:t>Confindential</a:t>
            </a:r>
          </a:p>
        </p:txBody>
      </p:sp>
      <p:sp>
        <p:nvSpPr>
          <p:cNvPr id="9" name="Slide Number Placeholder 8">
            <a:extLst>
              <a:ext uri="{FF2B5EF4-FFF2-40B4-BE49-F238E27FC236}">
                <a16:creationId xmlns:a16="http://schemas.microsoft.com/office/drawing/2014/main" id="{A3E92FD5-5F4F-4C8F-A0AA-5FA8F122A787}"/>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3804560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A9C6-E6E8-481E-8942-F8CA7B17FD0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BEE47EF2-2316-4F65-902B-F2B15238028C}"/>
              </a:ext>
            </a:extLst>
          </p:cNvPr>
          <p:cNvSpPr>
            <a:spLocks noGrp="1"/>
          </p:cNvSpPr>
          <p:nvPr>
            <p:ph type="dt" sz="half" idx="10"/>
          </p:nvPr>
        </p:nvSpPr>
        <p:spPr/>
        <p:txBody>
          <a:bodyPr/>
          <a:lstStyle/>
          <a:p>
            <a:fld id="{066443E6-1963-4F59-A1F3-80792E6B2A73}" type="datetime1">
              <a:rPr lang="en-ZA" smtClean="0"/>
              <a:pPr/>
              <a:t>2022/05/31</a:t>
            </a:fld>
            <a:endParaRPr lang="en-ZA"/>
          </a:p>
        </p:txBody>
      </p:sp>
      <p:sp>
        <p:nvSpPr>
          <p:cNvPr id="4" name="Footer Placeholder 3">
            <a:extLst>
              <a:ext uri="{FF2B5EF4-FFF2-40B4-BE49-F238E27FC236}">
                <a16:creationId xmlns:a16="http://schemas.microsoft.com/office/drawing/2014/main" id="{763A4B20-144E-4046-9C91-309787456DDE}"/>
              </a:ext>
            </a:extLst>
          </p:cNvPr>
          <p:cNvSpPr>
            <a:spLocks noGrp="1"/>
          </p:cNvSpPr>
          <p:nvPr>
            <p:ph type="ftr" sz="quarter" idx="11"/>
          </p:nvPr>
        </p:nvSpPr>
        <p:spPr/>
        <p:txBody>
          <a:bodyPr/>
          <a:lstStyle/>
          <a:p>
            <a:r>
              <a:rPr lang="en-ZA"/>
              <a:t>Confindential</a:t>
            </a:r>
          </a:p>
        </p:txBody>
      </p:sp>
      <p:sp>
        <p:nvSpPr>
          <p:cNvPr id="5" name="Slide Number Placeholder 4">
            <a:extLst>
              <a:ext uri="{FF2B5EF4-FFF2-40B4-BE49-F238E27FC236}">
                <a16:creationId xmlns:a16="http://schemas.microsoft.com/office/drawing/2014/main" id="{ED8A7A22-EDE9-46C1-9716-33A1142E6EDC}"/>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117022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8E683D-493E-4934-8827-E5B2D2E6071B}"/>
              </a:ext>
            </a:extLst>
          </p:cNvPr>
          <p:cNvSpPr>
            <a:spLocks noGrp="1"/>
          </p:cNvSpPr>
          <p:nvPr>
            <p:ph type="dt" sz="half" idx="10"/>
          </p:nvPr>
        </p:nvSpPr>
        <p:spPr/>
        <p:txBody>
          <a:bodyPr/>
          <a:lstStyle/>
          <a:p>
            <a:fld id="{D478B40A-5DB9-43DA-9B5A-BFB15F72BD31}" type="datetime1">
              <a:rPr lang="en-ZA" smtClean="0"/>
              <a:pPr/>
              <a:t>2022/05/31</a:t>
            </a:fld>
            <a:endParaRPr lang="en-ZA"/>
          </a:p>
        </p:txBody>
      </p:sp>
      <p:sp>
        <p:nvSpPr>
          <p:cNvPr id="3" name="Footer Placeholder 2">
            <a:extLst>
              <a:ext uri="{FF2B5EF4-FFF2-40B4-BE49-F238E27FC236}">
                <a16:creationId xmlns:a16="http://schemas.microsoft.com/office/drawing/2014/main" id="{9607A2B4-E164-4AD0-BF5F-8ACC9EC5249D}"/>
              </a:ext>
            </a:extLst>
          </p:cNvPr>
          <p:cNvSpPr>
            <a:spLocks noGrp="1"/>
          </p:cNvSpPr>
          <p:nvPr>
            <p:ph type="ftr" sz="quarter" idx="11"/>
          </p:nvPr>
        </p:nvSpPr>
        <p:spPr/>
        <p:txBody>
          <a:bodyPr/>
          <a:lstStyle/>
          <a:p>
            <a:r>
              <a:rPr lang="en-ZA"/>
              <a:t>Confindential</a:t>
            </a:r>
          </a:p>
        </p:txBody>
      </p:sp>
      <p:sp>
        <p:nvSpPr>
          <p:cNvPr id="4" name="Slide Number Placeholder 3">
            <a:extLst>
              <a:ext uri="{FF2B5EF4-FFF2-40B4-BE49-F238E27FC236}">
                <a16:creationId xmlns:a16="http://schemas.microsoft.com/office/drawing/2014/main" id="{C4253B74-EA1C-4DB1-8941-1B2714EA74B3}"/>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3303597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5375-FF3B-4ADA-A296-C2F9A5D0FC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D29406C2-AD54-493D-A3BE-5F2DC630FB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56D9CA76-E679-4015-9066-855BA2397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982DC9-E6EA-47DC-A287-3ECE796432CF}"/>
              </a:ext>
            </a:extLst>
          </p:cNvPr>
          <p:cNvSpPr>
            <a:spLocks noGrp="1"/>
          </p:cNvSpPr>
          <p:nvPr>
            <p:ph type="dt" sz="half" idx="10"/>
          </p:nvPr>
        </p:nvSpPr>
        <p:spPr/>
        <p:txBody>
          <a:bodyPr/>
          <a:lstStyle/>
          <a:p>
            <a:fld id="{64298C0F-9417-4E20-9214-BE82F38DE43E}" type="datetime1">
              <a:rPr lang="en-ZA" smtClean="0"/>
              <a:pPr/>
              <a:t>2022/05/31</a:t>
            </a:fld>
            <a:endParaRPr lang="en-ZA"/>
          </a:p>
        </p:txBody>
      </p:sp>
      <p:sp>
        <p:nvSpPr>
          <p:cNvPr id="6" name="Footer Placeholder 5">
            <a:extLst>
              <a:ext uri="{FF2B5EF4-FFF2-40B4-BE49-F238E27FC236}">
                <a16:creationId xmlns:a16="http://schemas.microsoft.com/office/drawing/2014/main" id="{494A2419-23AA-4884-BD73-5F0C8493E45E}"/>
              </a:ext>
            </a:extLst>
          </p:cNvPr>
          <p:cNvSpPr>
            <a:spLocks noGrp="1"/>
          </p:cNvSpPr>
          <p:nvPr>
            <p:ph type="ftr" sz="quarter" idx="11"/>
          </p:nvPr>
        </p:nvSpPr>
        <p:spPr/>
        <p:txBody>
          <a:bodyPr/>
          <a:lstStyle/>
          <a:p>
            <a:r>
              <a:rPr lang="en-ZA"/>
              <a:t>Confindential</a:t>
            </a:r>
          </a:p>
        </p:txBody>
      </p:sp>
      <p:sp>
        <p:nvSpPr>
          <p:cNvPr id="7" name="Slide Number Placeholder 6">
            <a:extLst>
              <a:ext uri="{FF2B5EF4-FFF2-40B4-BE49-F238E27FC236}">
                <a16:creationId xmlns:a16="http://schemas.microsoft.com/office/drawing/2014/main" id="{0310B6A0-C3AA-4BD9-84A8-00B0D0DBDCF3}"/>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2098161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9594A-4A41-4219-BA65-E3D9A57A36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EAE5DA00-E11C-4DD8-A7CB-6692341D2E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32D3AF13-86BE-4AEF-8FD1-5B374CC0D8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0ADD3-50FA-4CF6-9605-C3CD19F55A73}"/>
              </a:ext>
            </a:extLst>
          </p:cNvPr>
          <p:cNvSpPr>
            <a:spLocks noGrp="1"/>
          </p:cNvSpPr>
          <p:nvPr>
            <p:ph type="dt" sz="half" idx="10"/>
          </p:nvPr>
        </p:nvSpPr>
        <p:spPr/>
        <p:txBody>
          <a:bodyPr/>
          <a:lstStyle/>
          <a:p>
            <a:fld id="{14FD4167-B7FF-42F4-9EA0-0E008547D66B}" type="datetime1">
              <a:rPr lang="en-ZA" smtClean="0"/>
              <a:pPr/>
              <a:t>2022/05/31</a:t>
            </a:fld>
            <a:endParaRPr lang="en-ZA"/>
          </a:p>
        </p:txBody>
      </p:sp>
      <p:sp>
        <p:nvSpPr>
          <p:cNvPr id="6" name="Footer Placeholder 5">
            <a:extLst>
              <a:ext uri="{FF2B5EF4-FFF2-40B4-BE49-F238E27FC236}">
                <a16:creationId xmlns:a16="http://schemas.microsoft.com/office/drawing/2014/main" id="{D26DFECA-EAD3-4F3D-93A3-4F0A4223A19B}"/>
              </a:ext>
            </a:extLst>
          </p:cNvPr>
          <p:cNvSpPr>
            <a:spLocks noGrp="1"/>
          </p:cNvSpPr>
          <p:nvPr>
            <p:ph type="ftr" sz="quarter" idx="11"/>
          </p:nvPr>
        </p:nvSpPr>
        <p:spPr/>
        <p:txBody>
          <a:bodyPr/>
          <a:lstStyle/>
          <a:p>
            <a:r>
              <a:rPr lang="en-ZA"/>
              <a:t>Confindential</a:t>
            </a:r>
          </a:p>
        </p:txBody>
      </p:sp>
      <p:sp>
        <p:nvSpPr>
          <p:cNvPr id="7" name="Slide Number Placeholder 6">
            <a:extLst>
              <a:ext uri="{FF2B5EF4-FFF2-40B4-BE49-F238E27FC236}">
                <a16:creationId xmlns:a16="http://schemas.microsoft.com/office/drawing/2014/main" id="{3D500742-9E53-4771-A74D-9F48472F9BCD}"/>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4051196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CFE0D-741B-4E2F-BBC7-079959E1D9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697F814-540D-4CD6-8A53-70061FF948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C066278-124A-411F-942F-B960223881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F5A7C2-A0A6-4CEE-A984-4E91C0EC05A0}" type="datetime1">
              <a:rPr lang="en-ZA" smtClean="0"/>
              <a:pPr/>
              <a:t>2022/05/31</a:t>
            </a:fld>
            <a:endParaRPr lang="en-ZA"/>
          </a:p>
        </p:txBody>
      </p:sp>
      <p:sp>
        <p:nvSpPr>
          <p:cNvPr id="5" name="Footer Placeholder 4">
            <a:extLst>
              <a:ext uri="{FF2B5EF4-FFF2-40B4-BE49-F238E27FC236}">
                <a16:creationId xmlns:a16="http://schemas.microsoft.com/office/drawing/2014/main" id="{12224475-D3AC-4252-8EE7-8B6F71AB1C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Confindential</a:t>
            </a:r>
          </a:p>
        </p:txBody>
      </p:sp>
      <p:sp>
        <p:nvSpPr>
          <p:cNvPr id="6" name="Slide Number Placeholder 5">
            <a:extLst>
              <a:ext uri="{FF2B5EF4-FFF2-40B4-BE49-F238E27FC236}">
                <a16:creationId xmlns:a16="http://schemas.microsoft.com/office/drawing/2014/main" id="{9C192DA0-9847-4610-B35F-7869771019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D07FA-F1FA-499D-926C-C65FBF151797}" type="slidenum">
              <a:rPr lang="en-ZA" smtClean="0"/>
              <a:pPr/>
              <a:t>‹#›</a:t>
            </a:fld>
            <a:endParaRPr lang="en-ZA"/>
          </a:p>
        </p:txBody>
      </p:sp>
    </p:spTree>
    <p:extLst>
      <p:ext uri="{BB962C8B-B14F-4D97-AF65-F5344CB8AC3E}">
        <p14:creationId xmlns:p14="http://schemas.microsoft.com/office/powerpoint/2010/main" val="2898368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CFE0D-741B-4E2F-BBC7-079959E1D9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697F814-540D-4CD6-8A53-70061FF948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C066278-124A-411F-942F-B960223881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434C0-3FA5-4F29-9AC8-23689A7F31BB}" type="datetimeFigureOut">
              <a:rPr lang="en-ZA" smtClean="0"/>
              <a:pPr/>
              <a:t>2022/05/31</a:t>
            </a:fld>
            <a:endParaRPr lang="en-ZA"/>
          </a:p>
        </p:txBody>
      </p:sp>
      <p:sp>
        <p:nvSpPr>
          <p:cNvPr id="5" name="Footer Placeholder 4">
            <a:extLst>
              <a:ext uri="{FF2B5EF4-FFF2-40B4-BE49-F238E27FC236}">
                <a16:creationId xmlns:a16="http://schemas.microsoft.com/office/drawing/2014/main" id="{12224475-D3AC-4252-8EE7-8B6F71AB1C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9C192DA0-9847-4610-B35F-7869771019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D07FA-F1FA-499D-926C-C65FBF151797}" type="slidenum">
              <a:rPr lang="en-ZA" smtClean="0"/>
              <a:pPr/>
              <a:t>‹#›</a:t>
            </a:fld>
            <a:endParaRPr lang="en-ZA"/>
          </a:p>
        </p:txBody>
      </p:sp>
    </p:spTree>
    <p:extLst>
      <p:ext uri="{BB962C8B-B14F-4D97-AF65-F5344CB8AC3E}">
        <p14:creationId xmlns:p14="http://schemas.microsoft.com/office/powerpoint/2010/main" val="9908719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CE583C1-9938-44F7-9975-BCF10F2ABA0A}"/>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descr="Text&#10;&#10;Description automatically generated">
            <a:extLst>
              <a:ext uri="{FF2B5EF4-FFF2-40B4-BE49-F238E27FC236}">
                <a16:creationId xmlns:a16="http://schemas.microsoft.com/office/drawing/2014/main" id="{FB1323A7-E4DD-4394-A7F5-37144C64EE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8" name="Graphic 7">
            <a:extLst>
              <a:ext uri="{FF2B5EF4-FFF2-40B4-BE49-F238E27FC236}">
                <a16:creationId xmlns:a16="http://schemas.microsoft.com/office/drawing/2014/main" id="{2A778D4F-1A4E-4023-AC08-2FFC8D3D9188}"/>
              </a:ext>
            </a:extLst>
          </p:cNvPr>
          <p:cNvPicPr>
            <a:picLocks noChangeAspect="1"/>
          </p:cNvPicPr>
          <p:nvPr/>
        </p:nvPicPr>
        <p:blipFill>
          <a:blip r:embed="rId4" cstate="print">
            <a:extLst>
              <a:ext uri="{96DAC541-7B7A-43D3-8B79-37D633B846F1}">
                <asvg:svgBlip xmlns:asvg="http://schemas.microsoft.com/office/drawing/2016/SVG/main" r:embed="rId5"/>
              </a:ext>
            </a:extLst>
          </a:blip>
          <a:stretch>
            <a:fillRect/>
          </a:stretch>
        </p:blipFill>
        <p:spPr>
          <a:xfrm>
            <a:off x="11039061" y="5969956"/>
            <a:ext cx="1031245" cy="1006692"/>
          </a:xfrm>
          <a:prstGeom prst="rect">
            <a:avLst/>
          </a:prstGeom>
        </p:spPr>
      </p:pic>
    </p:spTree>
    <p:extLst>
      <p:ext uri="{BB962C8B-B14F-4D97-AF65-F5344CB8AC3E}">
        <p14:creationId xmlns:p14="http://schemas.microsoft.com/office/powerpoint/2010/main" val="407120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4EFB5C1-4F5A-4322-9BCD-8F2A1C2724B3}"/>
              </a:ext>
            </a:extLst>
          </p:cNvPr>
          <p:cNvSpPr>
            <a:spLocks noGrp="1"/>
          </p:cNvSpPr>
          <p:nvPr>
            <p:ph idx="1"/>
          </p:nvPr>
        </p:nvSpPr>
        <p:spPr>
          <a:xfrm>
            <a:off x="2398426" y="1058900"/>
            <a:ext cx="9653666" cy="5133975"/>
          </a:xfrm>
        </p:spPr>
        <p:txBody>
          <a:bodyPr>
            <a:normAutofit/>
          </a:bodyPr>
          <a:lstStyle/>
          <a:p>
            <a:pPr marL="0" indent="0" algn="just">
              <a:buNone/>
              <a:defRPr/>
            </a:pPr>
            <a:r>
              <a:rPr lang="en-GB" sz="2000" dirty="0">
                <a:latin typeface="Arial" panose="020B0604020202020204" pitchFamily="34" charset="0"/>
                <a:cs typeface="Arial" panose="020B0604020202020204" pitchFamily="34" charset="0"/>
              </a:rPr>
              <a:t>The main changes in the Agreement are as follows:</a:t>
            </a:r>
          </a:p>
          <a:p>
            <a:pPr algn="just">
              <a:lnSpc>
                <a:spcPct val="150000"/>
              </a:lnSpc>
              <a:defRPr/>
            </a:pPr>
            <a:r>
              <a:rPr lang="en-GB" sz="2000" dirty="0">
                <a:latin typeface="Arial" panose="020B0604020202020204" pitchFamily="34" charset="0"/>
                <a:cs typeface="Arial" panose="020B0604020202020204" pitchFamily="34" charset="0"/>
              </a:rPr>
              <a:t>The Preamble where the Parties replaced the 1990 Agreement with the revised document and states that the Agreement shall continue to be in force </a:t>
            </a:r>
            <a:r>
              <a:rPr lang="en-GB" sz="2000" u="sng" dirty="0">
                <a:latin typeface="Arial" panose="020B0604020202020204" pitchFamily="34" charset="0"/>
                <a:cs typeface="Arial" panose="020B0604020202020204" pitchFamily="34" charset="0"/>
              </a:rPr>
              <a:t>indefinitely</a:t>
            </a:r>
            <a:r>
              <a:rPr lang="en-GB" sz="2000" dirty="0">
                <a:latin typeface="Arial" panose="020B0604020202020204" pitchFamily="34" charset="0"/>
                <a:cs typeface="Arial" panose="020B0604020202020204" pitchFamily="34" charset="0"/>
              </a:rPr>
              <a:t>.</a:t>
            </a:r>
          </a:p>
          <a:p>
            <a:pPr algn="just">
              <a:lnSpc>
                <a:spcPct val="150000"/>
              </a:lnSpc>
              <a:defRPr/>
            </a:pPr>
            <a:r>
              <a:rPr lang="en-GB" sz="2000" dirty="0">
                <a:latin typeface="Arial" panose="020B0604020202020204" pitchFamily="34" charset="0"/>
                <a:cs typeface="Arial" panose="020B0604020202020204" pitchFamily="34" charset="0"/>
              </a:rPr>
              <a:t>Paragraph 2 of Article XIV which further gives the Member State an opportunity to withdraw from the Agreement through a written notification to the IAEA DG and will take effect six months upon receipt of the withdrawal notification.</a:t>
            </a:r>
            <a:endParaRPr lang="en-ZA" sz="2000" dirty="0">
              <a:latin typeface="Arial" panose="020B0604020202020204" pitchFamily="34" charset="0"/>
              <a:cs typeface="Arial" panose="020B0604020202020204" pitchFamily="34" charset="0"/>
            </a:endParaRPr>
          </a:p>
          <a:p>
            <a:pPr marL="0" indent="0" algn="just">
              <a:buFont typeface="Arial" panose="020B0604020202020204" pitchFamily="34" charset="0"/>
              <a:buNone/>
              <a:defRPr/>
            </a:pPr>
            <a:endParaRPr lang="en-ZA" sz="2000" b="1" dirty="0">
              <a:latin typeface="Arial" panose="020B0604020202020204" pitchFamily="34" charset="0"/>
              <a:cs typeface="Arial" panose="020B0604020202020204" pitchFamily="34" charset="0"/>
            </a:endParaRPr>
          </a:p>
          <a:p>
            <a:pPr marL="0" indent="0" algn="just">
              <a:buFont typeface="Arial" panose="020B0604020202020204" pitchFamily="34" charset="0"/>
              <a:buNone/>
              <a:defRPr/>
            </a:pPr>
            <a:endParaRPr lang="en-ZA" sz="20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3A7EB1BD-9D61-4916-AB42-BC9A538B932D}"/>
              </a:ext>
            </a:extLst>
          </p:cNvPr>
          <p:cNvSpPr>
            <a:spLocks noGrp="1"/>
          </p:cNvSpPr>
          <p:nvPr>
            <p:ph type="title"/>
          </p:nvPr>
        </p:nvSpPr>
        <p:spPr>
          <a:xfrm>
            <a:off x="2398426" y="122314"/>
            <a:ext cx="9307513" cy="695879"/>
          </a:xfrm>
        </p:spPr>
        <p:txBody>
          <a:bodyPr>
            <a:normAutofit/>
          </a:bodyPr>
          <a:lstStyle/>
          <a:p>
            <a:r>
              <a:rPr lang="en-ZA" altLang="en-US" sz="3200" b="1" dirty="0">
                <a:latin typeface="Arial" panose="020B0604020202020204" pitchFamily="34" charset="0"/>
                <a:cs typeface="Arial" panose="020B0604020202020204" pitchFamily="34" charset="0"/>
              </a:rPr>
              <a:t>Amendments in the AFRA Agreement</a:t>
            </a:r>
            <a:endParaRPr lang="en-ZA" altLang="en-US" sz="3200" b="1" dirty="0">
              <a:latin typeface="Arial Narrow" panose="020B0606020202030204" pitchFamily="34" charset="0"/>
            </a:endParaRPr>
          </a:p>
        </p:txBody>
      </p:sp>
    </p:spTree>
    <p:extLst>
      <p:ext uri="{BB962C8B-B14F-4D97-AF65-F5344CB8AC3E}">
        <p14:creationId xmlns:p14="http://schemas.microsoft.com/office/powerpoint/2010/main" val="209775699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FD6C2CC-F19D-4428-836E-A5E901364870}"/>
              </a:ext>
            </a:extLst>
          </p:cNvPr>
          <p:cNvSpPr>
            <a:spLocks noGrp="1"/>
          </p:cNvSpPr>
          <p:nvPr>
            <p:ph idx="1"/>
          </p:nvPr>
        </p:nvSpPr>
        <p:spPr>
          <a:xfrm>
            <a:off x="2378464" y="769338"/>
            <a:ext cx="9567210" cy="5061836"/>
          </a:xfrm>
        </p:spPr>
        <p:txBody>
          <a:bodyPr>
            <a:noAutofit/>
          </a:bodyPr>
          <a:lstStyle/>
          <a:p>
            <a:pPr marL="228600" lvl="1" algn="just">
              <a:lnSpc>
                <a:spcPct val="150000"/>
              </a:lnSpc>
              <a:spcBef>
                <a:spcPts val="1000"/>
              </a:spcBef>
              <a:defRPr/>
            </a:pPr>
            <a:r>
              <a:rPr lang="en-US" sz="2000" dirty="0">
                <a:latin typeface="Arial" pitchFamily="34" charset="0"/>
                <a:cs typeface="Arial" pitchFamily="34" charset="0"/>
              </a:rPr>
              <a:t>The Amended AFRA Agreement was submitted to both Department of Justice &amp; Constitutional Development (Office of the Chief State Law Advisor) and DIRCO (Office Chief State Law Advisors: International Law ) for advice. Both Departments confirmed that the provisions of the Amended Agreement are consistent with the domestic laws of the Republic of South Africa and International Laws.</a:t>
            </a:r>
          </a:p>
          <a:p>
            <a:pPr marL="228600" lvl="1" algn="just">
              <a:lnSpc>
                <a:spcPct val="150000"/>
              </a:lnSpc>
              <a:spcBef>
                <a:spcPts val="1000"/>
              </a:spcBef>
              <a:defRPr/>
            </a:pPr>
            <a:r>
              <a:rPr lang="en-GB" sz="2000" dirty="0">
                <a:latin typeface="Arial" panose="020B0604020202020204" pitchFamily="34" charset="0"/>
                <a:cs typeface="Arial" panose="020B0604020202020204" pitchFamily="34" charset="0"/>
              </a:rPr>
              <a:t>The Agreement was classified as section 231(2) of the Constitution and Parliamentary approval is required.</a:t>
            </a:r>
          </a:p>
          <a:p>
            <a:pPr marL="228600" lvl="1" algn="just">
              <a:lnSpc>
                <a:spcPct val="150000"/>
              </a:lnSpc>
              <a:spcBef>
                <a:spcPts val="1000"/>
              </a:spcBef>
              <a:defRPr/>
            </a:pPr>
            <a:r>
              <a:rPr lang="en-GB" altLang="en-US" sz="2000" dirty="0">
                <a:latin typeface="Arial" panose="020B0604020202020204" pitchFamily="34" charset="0"/>
                <a:cs typeface="Arial" panose="020B0604020202020204" pitchFamily="34" charset="0"/>
              </a:rPr>
              <a:t>Department collaborates with other departments and state agencies to implement the AFRA programme.</a:t>
            </a:r>
            <a:endParaRPr lang="en-ZA" altLang="en-US" sz="2000" dirty="0">
              <a:cs typeface="Arial" panose="020B0604020202020204" pitchFamily="34" charset="0"/>
            </a:endParaRPr>
          </a:p>
        </p:txBody>
      </p:sp>
      <p:sp>
        <p:nvSpPr>
          <p:cNvPr id="6" name="Title 1">
            <a:extLst>
              <a:ext uri="{FF2B5EF4-FFF2-40B4-BE49-F238E27FC236}">
                <a16:creationId xmlns:a16="http://schemas.microsoft.com/office/drawing/2014/main" id="{29D7C412-3951-4DCC-9A48-CBF2AE46487A}"/>
              </a:ext>
            </a:extLst>
          </p:cNvPr>
          <p:cNvSpPr>
            <a:spLocks noGrp="1"/>
          </p:cNvSpPr>
          <p:nvPr>
            <p:ph type="title"/>
          </p:nvPr>
        </p:nvSpPr>
        <p:spPr>
          <a:xfrm>
            <a:off x="2378464" y="71567"/>
            <a:ext cx="9148972" cy="697771"/>
          </a:xfrm>
        </p:spPr>
        <p:txBody>
          <a:bodyPr>
            <a:normAutofit/>
          </a:bodyPr>
          <a:lstStyle/>
          <a:p>
            <a:r>
              <a:rPr lang="fr-FR" sz="3200" b="1" dirty="0">
                <a:latin typeface="Arial" panose="020B0604020202020204" pitchFamily="34" charset="0"/>
                <a:cs typeface="Arial" panose="020B0604020202020204" pitchFamily="34" charset="0"/>
              </a:rPr>
              <a:t>Consultation</a:t>
            </a:r>
            <a:endParaRPr lang="en-ZA" alt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01549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FE17A46-88FB-47E1-AF78-B3691D693B7F}"/>
              </a:ext>
            </a:extLst>
          </p:cNvPr>
          <p:cNvSpPr>
            <a:spLocks noGrp="1"/>
          </p:cNvSpPr>
          <p:nvPr>
            <p:ph type="title"/>
          </p:nvPr>
        </p:nvSpPr>
        <p:spPr>
          <a:xfrm>
            <a:off x="2384450" y="44970"/>
            <a:ext cx="9509654" cy="616449"/>
          </a:xfrm>
        </p:spPr>
        <p:txBody>
          <a:bodyPr>
            <a:noAutofit/>
          </a:bodyPr>
          <a:lstStyle/>
          <a:p>
            <a:r>
              <a:rPr lang="en-US" altLang="en-US" sz="3200" b="1" dirty="0">
                <a:latin typeface="Arial" panose="020B0604020202020204" pitchFamily="34" charset="0"/>
                <a:cs typeface="Arial" panose="020B0604020202020204" pitchFamily="34" charset="0"/>
              </a:rPr>
              <a:t>Status on the Ratification of the Amended AFRA </a:t>
            </a:r>
            <a:endParaRPr lang="en-ZA" altLang="en-US" sz="3200" b="1" dirty="0">
              <a:latin typeface="Arial Narrow" panose="020B0606020202030204" pitchFamily="34" charset="0"/>
              <a:ea typeface="Times New Roman" panose="02020603050405020304" pitchFamily="18" charset="0"/>
              <a:cs typeface="Arial" panose="020B0604020202020204" pitchFamily="34" charset="0"/>
            </a:endParaRPr>
          </a:p>
        </p:txBody>
      </p:sp>
      <p:sp>
        <p:nvSpPr>
          <p:cNvPr id="6" name="Content Placeholder 2">
            <a:extLst>
              <a:ext uri="{FF2B5EF4-FFF2-40B4-BE49-F238E27FC236}">
                <a16:creationId xmlns:a16="http://schemas.microsoft.com/office/drawing/2014/main" id="{D9D7C4ED-B3FA-4F1D-9A5A-0D910FB8E554}"/>
              </a:ext>
            </a:extLst>
          </p:cNvPr>
          <p:cNvSpPr>
            <a:spLocks noGrp="1"/>
          </p:cNvSpPr>
          <p:nvPr>
            <p:ph idx="1"/>
          </p:nvPr>
        </p:nvSpPr>
        <p:spPr>
          <a:xfrm>
            <a:off x="2486345" y="1017141"/>
            <a:ext cx="9407759" cy="5424754"/>
          </a:xfrm>
        </p:spPr>
        <p:txBody>
          <a:bodyPr>
            <a:noAutofit/>
          </a:bodyPr>
          <a:lstStyle/>
          <a:p>
            <a:pPr marL="342900" lvl="1" indent="-342900" algn="just">
              <a:lnSpc>
                <a:spcPct val="150000"/>
              </a:lnSpc>
              <a:spcBef>
                <a:spcPts val="600"/>
              </a:spcBef>
              <a:spcAft>
                <a:spcPts val="600"/>
              </a:spcAft>
              <a:defRPr/>
            </a:pPr>
            <a:r>
              <a:rPr lang="en-ZA" altLang="en-US" sz="2000" dirty="0">
                <a:latin typeface="Arial" panose="020B0604020202020204" pitchFamily="34" charset="0"/>
                <a:cs typeface="Arial" panose="020B0604020202020204" pitchFamily="34" charset="0"/>
              </a:rPr>
              <a:t>In terms of Article XIV (1) of revised AFRA, the Agreement will enter into force upon receipt by the Director General of the International Atomic Energy Agency a notification of acceptance by the three Members of the African region.</a:t>
            </a:r>
          </a:p>
          <a:p>
            <a:pPr marL="342900" lvl="1" indent="-342900" algn="just">
              <a:lnSpc>
                <a:spcPct val="150000"/>
              </a:lnSpc>
              <a:spcBef>
                <a:spcPts val="600"/>
              </a:spcBef>
              <a:spcAft>
                <a:spcPts val="600"/>
              </a:spcAft>
              <a:defRPr/>
            </a:pPr>
            <a:r>
              <a:rPr lang="en-ZA" altLang="en-US" sz="2000" dirty="0">
                <a:latin typeface="Arial" panose="020B0604020202020204" pitchFamily="34" charset="0"/>
                <a:cs typeface="Arial" panose="020B0604020202020204" pitchFamily="34" charset="0"/>
              </a:rPr>
              <a:t>On March 2020, the DG of the IAEA received notifications from three African countries (Republic of Ghana, Republic of Uganda and the People’s Democratic Republic of Algeria).</a:t>
            </a:r>
          </a:p>
          <a:p>
            <a:pPr marL="342900" lvl="1" indent="-342900" algn="just">
              <a:lnSpc>
                <a:spcPct val="150000"/>
              </a:lnSpc>
              <a:spcBef>
                <a:spcPts val="600"/>
              </a:spcBef>
              <a:spcAft>
                <a:spcPts val="600"/>
              </a:spcAft>
              <a:defRPr/>
            </a:pPr>
            <a:r>
              <a:rPr lang="en-ZA" sz="2000" dirty="0">
                <a:latin typeface="Arial" panose="020B0604020202020204" pitchFamily="34" charset="0"/>
                <a:cs typeface="Arial" panose="020B0604020202020204" pitchFamily="34" charset="0"/>
              </a:rPr>
              <a:t>To date 17 Countries have accepted the AFRA Agreement.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375280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EA192E2-B6A1-43F7-937B-9EB219DDA7F4}"/>
              </a:ext>
            </a:extLst>
          </p:cNvPr>
          <p:cNvSpPr>
            <a:spLocks noGrp="1"/>
          </p:cNvSpPr>
          <p:nvPr>
            <p:ph type="title"/>
          </p:nvPr>
        </p:nvSpPr>
        <p:spPr>
          <a:xfrm>
            <a:off x="2397711" y="0"/>
            <a:ext cx="9307513" cy="657546"/>
          </a:xfrm>
        </p:spPr>
        <p:txBody>
          <a:bodyPr vert="horz" lIns="91440" tIns="45720" rIns="91440" bIns="45720" rtlCol="0" anchor="ctr">
            <a:normAutofit/>
          </a:bodyPr>
          <a:lstStyle/>
          <a:p>
            <a:r>
              <a:rPr lang="en-US" altLang="en-US" sz="3200" b="1" dirty="0">
                <a:latin typeface="Arial" panose="020B0604020202020204" pitchFamily="34" charset="0"/>
                <a:cs typeface="Arial" panose="020B0604020202020204" pitchFamily="34" charset="0"/>
              </a:rPr>
              <a:t>Implementation Plan</a:t>
            </a:r>
            <a:endParaRPr lang="en-ZA" altLang="en-US" sz="3200" b="1"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2CCE3330-82C1-4B5B-B5CC-3A14FE8ACC35}"/>
              </a:ext>
            </a:extLst>
          </p:cNvPr>
          <p:cNvSpPr>
            <a:spLocks noGrp="1"/>
          </p:cNvSpPr>
          <p:nvPr>
            <p:ph idx="1"/>
          </p:nvPr>
        </p:nvSpPr>
        <p:spPr>
          <a:xfrm>
            <a:off x="2397711" y="863808"/>
            <a:ext cx="9692613" cy="5130384"/>
          </a:xfrm>
        </p:spPr>
        <p:txBody>
          <a:bodyPr>
            <a:normAutofit/>
          </a:bodyPr>
          <a:lstStyle/>
          <a:p>
            <a:pPr marL="342900" lvl="1" indent="-342900" algn="just">
              <a:lnSpc>
                <a:spcPct val="150000"/>
              </a:lnSpc>
              <a:spcBef>
                <a:spcPts val="600"/>
              </a:spcBef>
              <a:spcAft>
                <a:spcPts val="600"/>
              </a:spcAft>
              <a:defRPr/>
            </a:pPr>
            <a:r>
              <a:rPr lang="en-GB" altLang="en-US" sz="2000" dirty="0">
                <a:latin typeface="Arial" panose="020B0604020202020204" pitchFamily="34" charset="0"/>
                <a:cs typeface="Arial" panose="020B0604020202020204" pitchFamily="34" charset="0"/>
              </a:rPr>
              <a:t>The National Liaison Office of the Department of Mineral Resources and Energy administers all issues within the scope of the AFRA programmes.</a:t>
            </a:r>
          </a:p>
          <a:p>
            <a:pPr marL="342900" lvl="1" indent="-342900" algn="just">
              <a:lnSpc>
                <a:spcPct val="150000"/>
              </a:lnSpc>
              <a:spcBef>
                <a:spcPts val="600"/>
              </a:spcBef>
              <a:spcAft>
                <a:spcPts val="600"/>
              </a:spcAft>
              <a:defRPr/>
            </a:pPr>
            <a:r>
              <a:rPr lang="en-GB" altLang="en-US" sz="2000" dirty="0">
                <a:latin typeface="Arial" panose="020B0604020202020204" pitchFamily="34" charset="0"/>
                <a:cs typeface="Arial" panose="020B0604020202020204" pitchFamily="34" charset="0"/>
              </a:rPr>
              <a:t>The National Liaison Officer is the focal point to coordinate IAEA Technical Cooperation Programme in South Africa and also the National Coordinator of AFRA Programme.</a:t>
            </a:r>
          </a:p>
          <a:p>
            <a:pPr marL="342900" lvl="1" indent="-342900" algn="just">
              <a:lnSpc>
                <a:spcPct val="150000"/>
              </a:lnSpc>
              <a:spcBef>
                <a:spcPts val="600"/>
              </a:spcBef>
              <a:spcAft>
                <a:spcPts val="600"/>
              </a:spcAft>
              <a:defRPr/>
            </a:pPr>
            <a:r>
              <a:rPr lang="en-GB" altLang="en-US" sz="2000" dirty="0">
                <a:latin typeface="Arial" panose="020B0604020202020204" pitchFamily="34" charset="0"/>
                <a:cs typeface="Arial" panose="020B0604020202020204" pitchFamily="34" charset="0"/>
              </a:rPr>
              <a:t>The National Liaison Office monitors the implementation of the AFRA Agreement through the AFRA programme.</a:t>
            </a:r>
            <a:endParaRPr lang="en-ZA" altLang="en-US" sz="2000" dirty="0">
              <a:latin typeface="Arial" panose="020B0604020202020204" pitchFamily="34" charset="0"/>
              <a:cs typeface="Arial" panose="020B0604020202020204" pitchFamily="34" charset="0"/>
            </a:endParaRPr>
          </a:p>
          <a:p>
            <a:pPr marL="0" lvl="1" indent="0" algn="just">
              <a:lnSpc>
                <a:spcPct val="170000"/>
              </a:lnSpc>
              <a:spcBef>
                <a:spcPts val="600"/>
              </a:spcBef>
              <a:spcAft>
                <a:spcPts val="600"/>
              </a:spcAft>
              <a:buNone/>
              <a:defRPr/>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4263787559"/>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EA192E2-B6A1-43F7-937B-9EB219DDA7F4}"/>
              </a:ext>
            </a:extLst>
          </p:cNvPr>
          <p:cNvSpPr>
            <a:spLocks noGrp="1"/>
          </p:cNvSpPr>
          <p:nvPr>
            <p:ph type="title"/>
          </p:nvPr>
        </p:nvSpPr>
        <p:spPr>
          <a:xfrm>
            <a:off x="2371095" y="0"/>
            <a:ext cx="9307513" cy="657546"/>
          </a:xfrm>
        </p:spPr>
        <p:txBody>
          <a:bodyPr vert="horz" lIns="91440" tIns="45720" rIns="91440" bIns="45720" rtlCol="0" anchor="ctr">
            <a:normAutofit/>
          </a:bodyPr>
          <a:lstStyle/>
          <a:p>
            <a:r>
              <a:rPr lang="en-US" altLang="en-US" sz="3200" b="1" dirty="0">
                <a:latin typeface="Arial" panose="020B0604020202020204" pitchFamily="34" charset="0"/>
                <a:cs typeface="Arial" panose="020B0604020202020204" pitchFamily="34" charset="0"/>
              </a:rPr>
              <a:t>Implementation Plan – Capacity Building</a:t>
            </a:r>
            <a:endParaRPr lang="en-ZA" altLang="en-US" sz="32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6704903-E1F7-41FA-B8E9-955D9131147C}"/>
              </a:ext>
            </a:extLst>
          </p:cNvPr>
          <p:cNvSpPr txBox="1"/>
          <p:nvPr/>
        </p:nvSpPr>
        <p:spPr>
          <a:xfrm>
            <a:off x="2371095" y="826638"/>
            <a:ext cx="9680997" cy="4353499"/>
          </a:xfrm>
          <a:prstGeom prst="rect">
            <a:avLst/>
          </a:prstGeom>
          <a:noFill/>
        </p:spPr>
        <p:txBody>
          <a:bodyPr wrap="square">
            <a:spAutoFit/>
          </a:bodyPr>
          <a:lstStyle>
            <a:defPPr>
              <a:defRPr lang="en-US"/>
            </a:defPPr>
            <a:lvl1pPr indent="0" algn="just">
              <a:lnSpc>
                <a:spcPct val="150000"/>
              </a:lnSpc>
              <a:buFont typeface="Arial" panose="020B0604020202020204" pitchFamily="34" charset="0"/>
              <a:buNone/>
              <a:defRPr sz="2400" b="1" u="sng">
                <a:cs typeface="Arial" panose="020B0604020202020204" pitchFamily="34" charset="0"/>
              </a:defRPr>
            </a:lvl1pPr>
            <a:lvl2pPr marL="815975" lvl="1" indent="-358775" algn="just">
              <a:lnSpc>
                <a:spcPct val="150000"/>
              </a:lnSpc>
              <a:buFont typeface="Arial" panose="020B0604020202020204" pitchFamily="34" charset="0"/>
              <a:buChar char="•"/>
              <a:defRPr sz="2400"/>
            </a:lvl2pPr>
          </a:lstStyle>
          <a:p>
            <a:pPr marL="342900" indent="-342900">
              <a:spcBef>
                <a:spcPts val="600"/>
              </a:spcBef>
              <a:spcAft>
                <a:spcPts val="600"/>
              </a:spcAft>
              <a:buFont typeface="Arial" panose="020B0604020202020204" pitchFamily="34" charset="0"/>
              <a:buChar char="•"/>
              <a:defRPr/>
            </a:pPr>
            <a:r>
              <a:rPr lang="en-ZA" sz="2000" u="none" dirty="0">
                <a:latin typeface="Arial" panose="020B0604020202020204" pitchFamily="34" charset="0"/>
              </a:rPr>
              <a:t>Fellowships </a:t>
            </a:r>
            <a:r>
              <a:rPr lang="en-ZA" sz="2000" b="0" u="none" dirty="0">
                <a:latin typeface="Arial" panose="020B0604020202020204" pitchFamily="34" charset="0"/>
              </a:rPr>
              <a:t>- available to university graduates or their equivalent and to individuals at technician level in the requested field, mainly through project-oriented on-the-job training</a:t>
            </a:r>
          </a:p>
          <a:p>
            <a:pPr marL="342900" indent="-342900">
              <a:spcBef>
                <a:spcPts val="600"/>
              </a:spcBef>
              <a:spcAft>
                <a:spcPts val="600"/>
              </a:spcAft>
              <a:buFont typeface="Arial" panose="020B0604020202020204" pitchFamily="34" charset="0"/>
              <a:buChar char="•"/>
              <a:defRPr/>
            </a:pPr>
            <a:r>
              <a:rPr lang="en-ZA" sz="2000" u="none" dirty="0">
                <a:latin typeface="Arial" panose="020B0604020202020204" pitchFamily="34" charset="0"/>
              </a:rPr>
              <a:t>Scientific Visits - </a:t>
            </a:r>
            <a:r>
              <a:rPr lang="en-ZA" sz="2000" b="0" u="none" dirty="0">
                <a:latin typeface="Arial" panose="020B0604020202020204" pitchFamily="34" charset="0"/>
              </a:rPr>
              <a:t>awarded to senior staff with at least 5 years experience in the working field.</a:t>
            </a:r>
          </a:p>
          <a:p>
            <a:pPr marL="342900" indent="-342900">
              <a:spcBef>
                <a:spcPts val="600"/>
              </a:spcBef>
              <a:spcAft>
                <a:spcPts val="600"/>
              </a:spcAft>
              <a:buFont typeface="Arial" panose="020B0604020202020204" pitchFamily="34" charset="0"/>
              <a:buChar char="•"/>
              <a:defRPr/>
            </a:pPr>
            <a:r>
              <a:rPr lang="en-ZA" altLang="en-US" sz="2000" u="none" dirty="0">
                <a:latin typeface="Arial" panose="020B0604020202020204" pitchFamily="34" charset="0"/>
              </a:rPr>
              <a:t>IAEA meetings - </a:t>
            </a:r>
            <a:r>
              <a:rPr lang="en-ZA" altLang="en-US" sz="2000" b="0" u="none" dirty="0">
                <a:latin typeface="Arial" panose="020B0604020202020204" pitchFamily="34" charset="0"/>
              </a:rPr>
              <a:t>Technical, consultancy meetings, workshops, conferences.</a:t>
            </a:r>
          </a:p>
          <a:p>
            <a:pPr marL="342900" indent="-342900">
              <a:spcBef>
                <a:spcPts val="600"/>
              </a:spcBef>
              <a:spcAft>
                <a:spcPts val="600"/>
              </a:spcAft>
              <a:buFont typeface="Arial" panose="020B0604020202020204" pitchFamily="34" charset="0"/>
              <a:buChar char="•"/>
              <a:defRPr/>
            </a:pPr>
            <a:r>
              <a:rPr lang="en-ZA" altLang="en-US" sz="2000" b="0" u="none" dirty="0">
                <a:latin typeface="Arial" panose="020B0604020202020204" pitchFamily="34" charset="0"/>
              </a:rPr>
              <a:t>Expert Missions</a:t>
            </a:r>
          </a:p>
          <a:p>
            <a:pPr>
              <a:spcBef>
                <a:spcPts val="600"/>
              </a:spcBef>
              <a:spcAft>
                <a:spcPts val="600"/>
              </a:spcAft>
            </a:pPr>
            <a:endParaRPr lang="en-ZA" altLang="en-US" sz="2000" dirty="0"/>
          </a:p>
        </p:txBody>
      </p:sp>
    </p:spTree>
    <p:extLst>
      <p:ext uri="{BB962C8B-B14F-4D97-AF65-F5344CB8AC3E}">
        <p14:creationId xmlns:p14="http://schemas.microsoft.com/office/powerpoint/2010/main" val="24477186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
        <p:nvSpPr>
          <p:cNvPr id="4" name="Footer Placeholder 3"/>
          <p:cNvSpPr>
            <a:spLocks noGrp="1"/>
          </p:cNvSpPr>
          <p:nvPr>
            <p:ph type="ftr" sz="quarter" idx="11"/>
          </p:nvPr>
        </p:nvSpPr>
        <p:spPr/>
        <p:txBody>
          <a:bodyPr/>
          <a:lstStyle/>
          <a:p>
            <a:r>
              <a:rPr lang="en-ZA"/>
              <a:t>Confindential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B1985B7-F7E2-4672-8021-05090C0916A7}"/>
              </a:ext>
            </a:extLst>
          </p:cNvPr>
          <p:cNvSpPr>
            <a:spLocks noGrp="1"/>
          </p:cNvSpPr>
          <p:nvPr>
            <p:ph type="title"/>
          </p:nvPr>
        </p:nvSpPr>
        <p:spPr>
          <a:xfrm>
            <a:off x="2378464" y="11574"/>
            <a:ext cx="9148972" cy="697771"/>
          </a:xfrm>
        </p:spPr>
        <p:txBody>
          <a:bodyPr>
            <a:normAutofit/>
          </a:bodyPr>
          <a:lstStyle/>
          <a:p>
            <a:r>
              <a:rPr lang="fr-FR" sz="3200" b="1" dirty="0">
                <a:latin typeface="Arial" panose="020B0604020202020204" pitchFamily="34" charset="0"/>
                <a:cs typeface="Arial" panose="020B0604020202020204" pitchFamily="34" charset="0"/>
              </a:rPr>
              <a:t>Risks/Risks Mitigation</a:t>
            </a:r>
            <a:endParaRPr lang="en-ZA" altLang="en-US" sz="3200" b="1"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EE168206-5FF0-46A1-98DB-34E856A9B025}"/>
              </a:ext>
            </a:extLst>
          </p:cNvPr>
          <p:cNvSpPr>
            <a:spLocks noGrp="1"/>
          </p:cNvSpPr>
          <p:nvPr>
            <p:ph idx="1"/>
          </p:nvPr>
        </p:nvSpPr>
        <p:spPr>
          <a:xfrm>
            <a:off x="2378464" y="929951"/>
            <a:ext cx="9673630" cy="5301878"/>
          </a:xfrm>
        </p:spPr>
        <p:txBody>
          <a:bodyPr>
            <a:noAutofit/>
          </a:bodyPr>
          <a:lstStyle/>
          <a:p>
            <a:pPr marL="285750" lvl="1" indent="-285750" algn="just">
              <a:lnSpc>
                <a:spcPct val="150000"/>
              </a:lnSpc>
              <a:spcBef>
                <a:spcPts val="600"/>
              </a:spcBef>
              <a:spcAft>
                <a:spcPts val="600"/>
              </a:spcAft>
            </a:pPr>
            <a:r>
              <a:rPr lang="en-US" altLang="en-US" sz="2000" dirty="0">
                <a:latin typeface="Arial" panose="020B0604020202020204" pitchFamily="34" charset="0"/>
                <a:cs typeface="Arial" panose="020B0604020202020204" pitchFamily="34" charset="0"/>
              </a:rPr>
              <a:t>South Africa is one of the founding members of AFRA and has advance nuclear </a:t>
            </a:r>
            <a:r>
              <a:rPr lang="en-US" altLang="en-US" sz="2000" dirty="0" err="1">
                <a:latin typeface="Arial" panose="020B0604020202020204" pitchFamily="34" charset="0"/>
                <a:cs typeface="Arial" panose="020B0604020202020204" pitchFamily="34" charset="0"/>
              </a:rPr>
              <a:t>programme</a:t>
            </a:r>
            <a:endParaRPr lang="en-US" altLang="en-US" sz="2000" dirty="0">
              <a:latin typeface="Arial" panose="020B0604020202020204" pitchFamily="34" charset="0"/>
              <a:cs typeface="Arial" panose="020B0604020202020204" pitchFamily="34" charset="0"/>
            </a:endParaRPr>
          </a:p>
          <a:p>
            <a:pPr marL="285750" lvl="1" indent="-285750" algn="just">
              <a:lnSpc>
                <a:spcPct val="150000"/>
              </a:lnSpc>
              <a:spcBef>
                <a:spcPts val="600"/>
              </a:spcBef>
              <a:spcAft>
                <a:spcPts val="600"/>
              </a:spcAft>
            </a:pPr>
            <a:r>
              <a:rPr lang="en-US" altLang="en-US" sz="2000" dirty="0">
                <a:latin typeface="Arial" panose="020B0604020202020204" pitchFamily="34" charset="0"/>
                <a:cs typeface="Arial" panose="020B0604020202020204" pitchFamily="34" charset="0"/>
              </a:rPr>
              <a:t>Failure to ratify Amended AFRA posed a risk that South Africa maybe limited in opportunities to effectively participate in AFRA </a:t>
            </a:r>
            <a:r>
              <a:rPr lang="en-US" altLang="en-US" sz="2000" dirty="0" err="1">
                <a:latin typeface="Arial" panose="020B0604020202020204" pitchFamily="34" charset="0"/>
                <a:cs typeface="Arial" panose="020B0604020202020204" pitchFamily="34" charset="0"/>
              </a:rPr>
              <a:t>programme</a:t>
            </a:r>
            <a:r>
              <a:rPr lang="en-US" altLang="en-US" sz="2000" dirty="0">
                <a:latin typeface="Arial" panose="020B0604020202020204" pitchFamily="34" charset="0"/>
                <a:cs typeface="Arial" panose="020B0604020202020204" pitchFamily="34" charset="0"/>
              </a:rPr>
              <a:t> and loose a leadership role in the Continent in terms of nuclear applications.</a:t>
            </a:r>
            <a:endParaRPr lang="en-ZA" altLang="en-US" sz="2000" dirty="0">
              <a:latin typeface="Arial" panose="020B0604020202020204" pitchFamily="34" charset="0"/>
              <a:cs typeface="Arial" panose="020B0604020202020204" pitchFamily="34" charset="0"/>
            </a:endParaRPr>
          </a:p>
          <a:p>
            <a:pPr marL="285750" lvl="1" indent="-285750" algn="just">
              <a:lnSpc>
                <a:spcPct val="150000"/>
              </a:lnSpc>
              <a:spcBef>
                <a:spcPts val="600"/>
              </a:spcBef>
              <a:spcAft>
                <a:spcPts val="600"/>
              </a:spcAft>
            </a:pPr>
            <a:r>
              <a:rPr lang="en-ZA" altLang="en-US" sz="2000" dirty="0">
                <a:latin typeface="Arial" panose="020B0604020202020204" pitchFamily="34" charset="0"/>
                <a:cs typeface="Arial" panose="020B0604020202020204" pitchFamily="34" charset="0"/>
              </a:rPr>
              <a:t>If a Member State does not accede to the </a:t>
            </a:r>
            <a:r>
              <a:rPr lang="en-ZA" sz="2000" dirty="0">
                <a:latin typeface="Arial" panose="020B0604020202020204" pitchFamily="34" charset="0"/>
                <a:cs typeface="Arial" panose="020B0604020202020204" pitchFamily="34" charset="0"/>
              </a:rPr>
              <a:t>Amended AFRA Agreement, it could be limited from participating in the AFRA Policy meetings and other AFRA projects and activities.</a:t>
            </a:r>
            <a:r>
              <a:rPr lang="en-ZA" altLang="en-US" sz="2000" dirty="0">
                <a:latin typeface="Arial" panose="020B0604020202020204" pitchFamily="34" charset="0"/>
                <a:cs typeface="Arial" panose="020B0604020202020204" pitchFamily="34" charset="0"/>
              </a:rPr>
              <a:t> </a:t>
            </a:r>
          </a:p>
          <a:p>
            <a:pPr marL="285750" lvl="1" indent="-285750" algn="just">
              <a:lnSpc>
                <a:spcPct val="150000"/>
              </a:lnSpc>
              <a:spcBef>
                <a:spcPts val="600"/>
              </a:spcBef>
              <a:spcAft>
                <a:spcPts val="600"/>
              </a:spcAft>
            </a:pPr>
            <a:r>
              <a:rPr lang="en-ZA" altLang="en-US" sz="2000" dirty="0">
                <a:latin typeface="Arial" panose="020B0604020202020204" pitchFamily="34" charset="0"/>
                <a:cs typeface="Arial" panose="020B0604020202020204" pitchFamily="34" charset="0"/>
              </a:rPr>
              <a:t>To mitigate the risks, it is crucial for RSA to ratify Amended AFRA Agreement</a:t>
            </a:r>
          </a:p>
          <a:p>
            <a:pPr marL="0" lvl="1" indent="0" algn="just">
              <a:lnSpc>
                <a:spcPct val="150000"/>
              </a:lnSpc>
              <a:spcBef>
                <a:spcPts val="600"/>
              </a:spcBef>
              <a:spcAft>
                <a:spcPts val="600"/>
              </a:spcAft>
              <a:buNone/>
            </a:pPr>
            <a:endParaRPr lang="en-ZA" altLang="en-US" sz="2200" dirty="0">
              <a:latin typeface="Arial" panose="020B0604020202020204" pitchFamily="34" charset="0"/>
              <a:cs typeface="Arial" panose="020B0604020202020204" pitchFamily="34" charset="0"/>
            </a:endParaRPr>
          </a:p>
          <a:p>
            <a:pPr marL="0" lvl="1" indent="0" algn="just">
              <a:lnSpc>
                <a:spcPct val="150000"/>
              </a:lnSpc>
              <a:spcBef>
                <a:spcPts val="600"/>
              </a:spcBef>
              <a:spcAft>
                <a:spcPts val="600"/>
              </a:spcAft>
              <a:buNone/>
            </a:pPr>
            <a:endParaRPr lang="en-ZA" altLang="en-US" sz="2200" dirty="0">
              <a:latin typeface="Arial" panose="020B0604020202020204" pitchFamily="34" charset="0"/>
              <a:cs typeface="Arial" panose="020B0604020202020204" pitchFamily="34" charset="0"/>
            </a:endParaRPr>
          </a:p>
          <a:p>
            <a:pPr marL="342900" lvl="1" indent="-342900" algn="just">
              <a:lnSpc>
                <a:spcPct val="150000"/>
              </a:lnSpc>
              <a:spcBef>
                <a:spcPts val="600"/>
              </a:spcBef>
              <a:spcAft>
                <a:spcPts val="600"/>
              </a:spcAft>
            </a:pPr>
            <a:endParaRPr lang="en-ZA" altLang="en-US" sz="2200" dirty="0">
              <a:latin typeface="Arial" panose="020B0604020202020204" pitchFamily="34" charset="0"/>
              <a:cs typeface="Arial" panose="020B0604020202020204" pitchFamily="34" charset="0"/>
            </a:endParaRPr>
          </a:p>
          <a:p>
            <a:pPr marL="342900" lvl="1" indent="-342900" algn="just">
              <a:lnSpc>
                <a:spcPct val="150000"/>
              </a:lnSpc>
              <a:spcBef>
                <a:spcPts val="600"/>
              </a:spcBef>
              <a:spcAft>
                <a:spcPts val="600"/>
              </a:spcAft>
            </a:pPr>
            <a:endParaRPr lang="en-ZA" alt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013348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65DAE61-BEF1-493D-A2C4-2FC4F5F4CDDF}"/>
              </a:ext>
            </a:extLst>
          </p:cNvPr>
          <p:cNvSpPr>
            <a:spLocks noGrp="1"/>
          </p:cNvSpPr>
          <p:nvPr>
            <p:ph type="title"/>
          </p:nvPr>
        </p:nvSpPr>
        <p:spPr>
          <a:xfrm>
            <a:off x="2389150" y="55351"/>
            <a:ext cx="9307513" cy="649186"/>
          </a:xfrm>
        </p:spPr>
        <p:txBody>
          <a:bodyPr>
            <a:normAutofit/>
          </a:bodyPr>
          <a:lstStyle/>
          <a:p>
            <a:pPr>
              <a:lnSpc>
                <a:spcPct val="100000"/>
              </a:lnSpc>
            </a:pPr>
            <a:r>
              <a:rPr lang="en-ZA" altLang="en-US" sz="3200" b="1" dirty="0">
                <a:latin typeface="Arial" panose="020B0604020202020204" pitchFamily="34" charset="0"/>
                <a:cs typeface="Arial" panose="020B0604020202020204" pitchFamily="34" charset="0"/>
              </a:rPr>
              <a:t>Recommendation</a:t>
            </a:r>
          </a:p>
        </p:txBody>
      </p:sp>
      <p:sp>
        <p:nvSpPr>
          <p:cNvPr id="7" name="Rectangle 6">
            <a:extLst>
              <a:ext uri="{FF2B5EF4-FFF2-40B4-BE49-F238E27FC236}">
                <a16:creationId xmlns:a16="http://schemas.microsoft.com/office/drawing/2014/main" id="{7269C23E-92E3-4DE5-B1A2-B0E5A2510911}"/>
              </a:ext>
            </a:extLst>
          </p:cNvPr>
          <p:cNvSpPr/>
          <p:nvPr/>
        </p:nvSpPr>
        <p:spPr>
          <a:xfrm>
            <a:off x="2389150" y="599607"/>
            <a:ext cx="9632961" cy="5575309"/>
          </a:xfrm>
          <a:prstGeom prst="rect">
            <a:avLst/>
          </a:prstGeom>
        </p:spPr>
        <p:txBody>
          <a:bodyPr wrap="square">
            <a:spAutoFit/>
          </a:bodyPr>
          <a:lstStyle/>
          <a:p>
            <a:pPr algn="just">
              <a:lnSpc>
                <a:spcPct val="150000"/>
              </a:lnSpc>
              <a:spcBef>
                <a:spcPts val="600"/>
              </a:spcBef>
              <a:spcAft>
                <a:spcPts val="600"/>
              </a:spcAft>
              <a:defRPr/>
            </a:pPr>
            <a:r>
              <a:rPr lang="en-US" sz="2000" dirty="0">
                <a:latin typeface="Arial" panose="020B0604020202020204" pitchFamily="34" charset="0"/>
                <a:cs typeface="Arial" panose="020B0604020202020204" pitchFamily="34" charset="0"/>
              </a:rPr>
              <a:t>It is recommended that the </a:t>
            </a:r>
            <a:r>
              <a:rPr lang="en-GB" altLang="en-US" sz="2000" dirty="0">
                <a:latin typeface="Arial" panose="020B0604020202020204" pitchFamily="34" charset="0"/>
                <a:cs typeface="Arial" panose="020B0604020202020204" pitchFamily="34" charset="0"/>
              </a:rPr>
              <a:t>Portfolio Committee on  Mineral Resources and Energy</a:t>
            </a:r>
            <a:r>
              <a:rPr lang="en-US" sz="2000" dirty="0">
                <a:latin typeface="Arial" panose="020B0604020202020204" pitchFamily="34" charset="0"/>
                <a:cs typeface="Arial" panose="020B0604020202020204" pitchFamily="34" charset="0"/>
              </a:rPr>
              <a:t>:</a:t>
            </a:r>
          </a:p>
          <a:p>
            <a:pPr marL="457200" indent="-457200" algn="just">
              <a:lnSpc>
                <a:spcPct val="150000"/>
              </a:lnSpc>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Note that the Amended AFRA Agreement was submitted to both Department of Justice &amp; Constitutional Development (Office of the Chief State Law Advisor) and DIRCO (Office Chief State Law Advisors: International Law) for advice. Both Departments confirmed that the provisions of the Amended Convention are consistent with the domestic laws of the Republic of South Africa and International Laws.  </a:t>
            </a:r>
          </a:p>
          <a:p>
            <a:pPr marL="457200" indent="-457200" algn="just">
              <a:lnSpc>
                <a:spcPct val="150000"/>
              </a:lnSpc>
              <a:spcBef>
                <a:spcPts val="60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Note that Cabinet approved the Amended Agreement to be tabled in Parliament in terms of section 231(2) of the Constitution.</a:t>
            </a:r>
          </a:p>
          <a:p>
            <a:pPr marL="457200" indent="-457200" algn="just">
              <a:lnSpc>
                <a:spcPct val="150000"/>
              </a:lnSpc>
              <a:spcBef>
                <a:spcPts val="60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Support the acceptance and ratification of the Amended AFRA Agreement be tabled in Parliament in terms of section 231(2) of the Constitution.</a:t>
            </a:r>
          </a:p>
        </p:txBody>
      </p:sp>
    </p:spTree>
    <p:extLst>
      <p:ext uri="{BB962C8B-B14F-4D97-AF65-F5344CB8AC3E}">
        <p14:creationId xmlns:p14="http://schemas.microsoft.com/office/powerpoint/2010/main" val="182628730"/>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FD6C2CC-F19D-4428-836E-A5E901364870}"/>
              </a:ext>
            </a:extLst>
          </p:cNvPr>
          <p:cNvSpPr>
            <a:spLocks noGrp="1"/>
          </p:cNvSpPr>
          <p:nvPr>
            <p:ph idx="1"/>
          </p:nvPr>
        </p:nvSpPr>
        <p:spPr>
          <a:xfrm>
            <a:off x="2347304" y="935254"/>
            <a:ext cx="9724775" cy="4235699"/>
          </a:xfrm>
        </p:spPr>
        <p:txBody>
          <a:bodyPr>
            <a:normAutofit/>
          </a:bodyPr>
          <a:lstStyle/>
          <a:p>
            <a:pPr marL="342900" lvl="1" indent="-342900" algn="just">
              <a:lnSpc>
                <a:spcPct val="150000"/>
              </a:lnSpc>
            </a:pPr>
            <a:r>
              <a:rPr lang="en-ZA" sz="2000" b="1" dirty="0">
                <a:latin typeface="Arial" panose="020B0604020202020204" pitchFamily="34" charset="0"/>
                <a:cs typeface="Arial" panose="020B0604020202020204" pitchFamily="34" charset="0"/>
              </a:rPr>
              <a:t>Annexure A: </a:t>
            </a:r>
            <a:r>
              <a:rPr lang="en-ZA" sz="2000" dirty="0">
                <a:latin typeface="Arial" panose="020B0604020202020204" pitchFamily="34" charset="0"/>
                <a:cs typeface="Arial" panose="020B0604020202020204" pitchFamily="34" charset="0"/>
              </a:rPr>
              <a:t>The Amended AFRA Agreement.</a:t>
            </a:r>
            <a:endParaRPr lang="en-ZA" altLang="en-US" sz="2000" dirty="0">
              <a:latin typeface="Arial" panose="020B0604020202020204" pitchFamily="34" charset="0"/>
              <a:cs typeface="Arial" panose="020B0604020202020204" pitchFamily="34" charset="0"/>
            </a:endParaRPr>
          </a:p>
          <a:p>
            <a:pPr marL="342900" lvl="1" indent="-342900" algn="just">
              <a:lnSpc>
                <a:spcPct val="150000"/>
              </a:lnSpc>
            </a:pPr>
            <a:r>
              <a:rPr lang="en-US" altLang="en-US" sz="2000" b="1" dirty="0">
                <a:latin typeface="Arial" panose="020B0604020202020204" pitchFamily="34" charset="0"/>
                <a:cs typeface="Arial" panose="020B0604020202020204" pitchFamily="34" charset="0"/>
              </a:rPr>
              <a:t>Annexure B: </a:t>
            </a:r>
            <a:r>
              <a:rPr lang="en-US" altLang="en-US" sz="2000" dirty="0">
                <a:latin typeface="Arial" panose="020B0604020202020204" pitchFamily="34" charset="0"/>
                <a:cs typeface="Arial" panose="020B0604020202020204" pitchFamily="34" charset="0"/>
              </a:rPr>
              <a:t>The List of AFRA Member States.</a:t>
            </a:r>
            <a:endParaRPr lang="en-ZA" altLang="en-US" sz="2000" dirty="0">
              <a:latin typeface="Arial" panose="020B0604020202020204" pitchFamily="34" charset="0"/>
              <a:cs typeface="Arial" panose="020B0604020202020204" pitchFamily="34" charset="0"/>
            </a:endParaRPr>
          </a:p>
          <a:p>
            <a:pPr marL="342900" lvl="1" indent="-342900" algn="just"/>
            <a:endParaRPr lang="en-ZA" altLang="en-US" sz="2000" dirty="0">
              <a:cs typeface="Arial" panose="020B0604020202020204" pitchFamily="34" charset="0"/>
            </a:endParaRPr>
          </a:p>
        </p:txBody>
      </p:sp>
      <p:sp>
        <p:nvSpPr>
          <p:cNvPr id="11" name="Title 1">
            <a:extLst>
              <a:ext uri="{FF2B5EF4-FFF2-40B4-BE49-F238E27FC236}">
                <a16:creationId xmlns:a16="http://schemas.microsoft.com/office/drawing/2014/main" id="{E65DAE61-BEF1-493D-A2C4-2FC4F5F4CDDF}"/>
              </a:ext>
            </a:extLst>
          </p:cNvPr>
          <p:cNvSpPr>
            <a:spLocks noGrp="1"/>
          </p:cNvSpPr>
          <p:nvPr>
            <p:ph type="title"/>
          </p:nvPr>
        </p:nvSpPr>
        <p:spPr>
          <a:xfrm>
            <a:off x="2347303" y="23139"/>
            <a:ext cx="9724776" cy="734518"/>
          </a:xfrm>
        </p:spPr>
        <p:txBody>
          <a:bodyPr>
            <a:normAutofit/>
          </a:bodyPr>
          <a:lstStyle/>
          <a:p>
            <a:r>
              <a:rPr lang="fr-FR" sz="3200" b="1" dirty="0">
                <a:latin typeface="Arial" panose="020B0604020202020204" pitchFamily="34" charset="0"/>
                <a:cs typeface="Arial" panose="020B0604020202020204" pitchFamily="34" charset="0"/>
              </a:rPr>
              <a:t>Annexures</a:t>
            </a:r>
            <a:endParaRPr lang="en-ZA" alt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6999438"/>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5" cstate="print">
            <a:extLst>
              <a:ext uri="{96DAC541-7B7A-43D3-8B79-37D633B846F1}">
                <asvg:svgBlip xmlns:asvg="http://schemas.microsoft.com/office/drawing/2016/SVG/main" r:embed="rId6"/>
              </a:ext>
            </a:extLst>
          </a:blip>
          <a:stretch>
            <a:fillRect/>
          </a:stretch>
        </p:blipFill>
        <p:spPr>
          <a:xfrm>
            <a:off x="11039061" y="5969956"/>
            <a:ext cx="1031245" cy="1006692"/>
          </a:xfrm>
          <a:prstGeom prst="rect">
            <a:avLst/>
          </a:prstGeom>
        </p:spPr>
      </p:pic>
      <p:sp>
        <p:nvSpPr>
          <p:cNvPr id="9" name="Content Placeholder 2">
            <a:extLst>
              <a:ext uri="{FF2B5EF4-FFF2-40B4-BE49-F238E27FC236}">
                <a16:creationId xmlns:a16="http://schemas.microsoft.com/office/drawing/2014/main" id="{60EDEB55-2A17-445B-B793-D2536F263E15}"/>
              </a:ext>
            </a:extLst>
          </p:cNvPr>
          <p:cNvSpPr txBox="1">
            <a:spLocks/>
          </p:cNvSpPr>
          <p:nvPr/>
        </p:nvSpPr>
        <p:spPr>
          <a:xfrm>
            <a:off x="2306486" y="1585211"/>
            <a:ext cx="9295901" cy="175384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lnSpc>
                <a:spcPct val="100000"/>
              </a:lnSpc>
              <a:defRPr/>
            </a:pPr>
            <a:endParaRPr lang="en-US" altLang="en-US" sz="3200" b="1"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lgn="ctr">
              <a:lnSpc>
                <a:spcPct val="100000"/>
              </a:lnSpc>
              <a:defRPr/>
            </a:pPr>
            <a:r>
              <a:rPr lang="en-US" altLang="en-US" sz="3200" b="1" dirty="0">
                <a:solidFill>
                  <a:schemeClr val="tx1"/>
                </a:solidFill>
                <a:latin typeface="Arial" panose="020B0604020202020204" pitchFamily="34" charset="0"/>
                <a:ea typeface="Times New Roman" panose="02020603050405020304" pitchFamily="18" charset="0"/>
                <a:cs typeface="Arial" panose="020B0604020202020204" pitchFamily="34" charset="0"/>
              </a:rPr>
              <a:t>THANK YOU</a:t>
            </a:r>
          </a:p>
          <a:p>
            <a:pPr algn="just">
              <a:lnSpc>
                <a:spcPct val="100000"/>
              </a:lnSpc>
              <a:buFont typeface="Wingdings" panose="05000000000000000000" pitchFamily="2" charset="2"/>
              <a:buChar char="q"/>
              <a:defRPr/>
            </a:pPr>
            <a:endParaRPr lang="en-US" altLang="en-US" sz="3200" b="1"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buFont typeface="Wingdings" panose="05000000000000000000" pitchFamily="2" charset="2"/>
              <a:buChar char="q"/>
              <a:defRPr/>
            </a:pPr>
            <a:endParaRPr lang="en-US" altLang="en-US" sz="3200" b="1"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buFont typeface="Wingdings" panose="05000000000000000000" pitchFamily="2" charset="2"/>
              <a:buChar char="q"/>
              <a:defRPr/>
            </a:pPr>
            <a:endParaRPr lang="en-US" altLang="en-US" sz="3200" b="1"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5686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69F3DBBB-CC1D-43F6-BE2B-B667A56C7559}"/>
              </a:ext>
            </a:extLst>
          </p:cNvPr>
          <p:cNvSpPr txBox="1">
            <a:spLocks/>
          </p:cNvSpPr>
          <p:nvPr/>
        </p:nvSpPr>
        <p:spPr>
          <a:xfrm>
            <a:off x="2398425" y="1101906"/>
            <a:ext cx="9503764" cy="3352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350" marR="3175" indent="-6350" algn="ctr">
              <a:lnSpc>
                <a:spcPct val="110000"/>
              </a:lnSpc>
              <a:spcAft>
                <a:spcPts val="225"/>
              </a:spcAft>
            </a:pPr>
            <a:r>
              <a:rPr lang="en-US" sz="2400" b="1" dirty="0">
                <a:latin typeface="Arial" pitchFamily="34" charset="0"/>
                <a:ea typeface="Times New Roman"/>
                <a:cs typeface="Arial" pitchFamily="34" charset="0"/>
              </a:rPr>
              <a:t>PRESENTATION TO THE PORTFOLIO COMMITTEE ON MINERAL RESOURCES AND ENERGY </a:t>
            </a:r>
            <a:br>
              <a:rPr lang="en-US" sz="2400" b="1" dirty="0">
                <a:latin typeface="Arial" pitchFamily="34" charset="0"/>
                <a:ea typeface="Times New Roman"/>
                <a:cs typeface="Arial" pitchFamily="34" charset="0"/>
              </a:rPr>
            </a:br>
            <a:br>
              <a:rPr lang="en-US" sz="2400" b="1" dirty="0">
                <a:latin typeface="Arial" pitchFamily="34" charset="0"/>
                <a:ea typeface="Times New Roman"/>
                <a:cs typeface="Arial" pitchFamily="34" charset="0"/>
              </a:rPr>
            </a:br>
            <a:r>
              <a:rPr lang="en-US" sz="2400" b="1" dirty="0">
                <a:latin typeface="Arial" pitchFamily="34" charset="0"/>
                <a:ea typeface="Times New Roman"/>
                <a:cs typeface="Arial" pitchFamily="34" charset="0"/>
              </a:rPr>
              <a:t>TABLING OF ACCEPTANCE OF THE AMENDED </a:t>
            </a:r>
            <a:r>
              <a:rPr lang="en-ZA" sz="2400" b="1" dirty="0">
                <a:latin typeface="Arial" pitchFamily="34" charset="0"/>
                <a:cs typeface="Arial" pitchFamily="34" charset="0"/>
              </a:rPr>
              <a:t>AFRICAN REGIONAL CO-OPERATIVE AGREEMENT FOR RESEARCH, DEVELOPMENT AND TRAINING RELATED TO NUCLEAR SCIENCE AND TECHNOLOGY (AFRA)</a:t>
            </a:r>
            <a:r>
              <a:rPr lang="en-US" sz="2400" b="1" dirty="0">
                <a:latin typeface="Arial" pitchFamily="34" charset="0"/>
                <a:ea typeface="Times New Roman"/>
                <a:cs typeface="Arial" pitchFamily="34" charset="0"/>
              </a:rPr>
              <a:t> IN PARLIAMENT </a:t>
            </a:r>
            <a:endParaRPr lang="en-GB" sz="2400" b="1" dirty="0">
              <a:solidFill>
                <a:schemeClr val="accent6"/>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367758C-86B7-4651-BB86-9AD19BA142F7}"/>
              </a:ext>
            </a:extLst>
          </p:cNvPr>
          <p:cNvSpPr txBox="1"/>
          <p:nvPr/>
        </p:nvSpPr>
        <p:spPr>
          <a:xfrm>
            <a:off x="9338871" y="4990287"/>
            <a:ext cx="2756937" cy="958660"/>
          </a:xfrm>
          <a:prstGeom prst="rect">
            <a:avLst/>
          </a:prstGeom>
          <a:noFill/>
        </p:spPr>
        <p:txBody>
          <a:bodyPr wrap="square">
            <a:spAutoFit/>
          </a:bodyPr>
          <a:lstStyle/>
          <a:p>
            <a:pPr>
              <a:lnSpc>
                <a:spcPct val="150000"/>
              </a:lnSpc>
            </a:pPr>
            <a:br>
              <a:rPr lang="en-US" sz="2000" b="1" dirty="0">
                <a:latin typeface="Arial" panose="020B0604020202020204" pitchFamily="34" charset="0"/>
                <a:ea typeface="Times New Roman"/>
                <a:cs typeface="Arial" pitchFamily="34" charset="0"/>
              </a:rPr>
            </a:br>
            <a:r>
              <a:rPr lang="en-ZA" sz="2000" b="1" dirty="0">
                <a:latin typeface="Arial" panose="020B0604020202020204" pitchFamily="34" charset="0"/>
                <a:ea typeface="Times New Roman"/>
                <a:cs typeface="Arial" panose="020B0604020202020204" pitchFamily="34" charset="0"/>
              </a:rPr>
              <a:t>31</a:t>
            </a:r>
            <a:r>
              <a:rPr lang="en-ZA" sz="2000" b="1" dirty="0">
                <a:latin typeface="Arial" panose="020B0604020202020204" pitchFamily="34" charset="0"/>
                <a:cs typeface="Arial" panose="020B0604020202020204" pitchFamily="34" charset="0"/>
              </a:rPr>
              <a:t> May 2022</a:t>
            </a:r>
          </a:p>
        </p:txBody>
      </p:sp>
    </p:spTree>
    <p:extLst>
      <p:ext uri="{BB962C8B-B14F-4D97-AF65-F5344CB8AC3E}">
        <p14:creationId xmlns:p14="http://schemas.microsoft.com/office/powerpoint/2010/main" val="113224237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442145" y="192568"/>
            <a:ext cx="9238578" cy="452215"/>
          </a:xfrm>
        </p:spPr>
        <p:txBody>
          <a:bodyPr vert="horz" wrap="square" lIns="0" tIns="8930" rIns="0" bIns="0" numCol="1" rtlCol="0" anchor="t" anchorCtr="0" compatLnSpc="1">
            <a:prstTxWarp prst="textNoShape">
              <a:avLst/>
            </a:prstTxWarp>
            <a:spAutoFit/>
          </a:bodyPr>
          <a:lstStyle/>
          <a:p>
            <a:pPr marL="8929">
              <a:spcBef>
                <a:spcPts val="70"/>
              </a:spcBef>
              <a:defRPr/>
            </a:pPr>
            <a:r>
              <a:rPr lang="en-ZA" sz="3200" b="1" spc="-3" dirty="0">
                <a:latin typeface="Arial" panose="020B0604020202020204" pitchFamily="34" charset="0"/>
                <a:cs typeface="Arial" panose="020B0604020202020204" pitchFamily="34" charset="0"/>
              </a:rPr>
              <a:t>Presentation</a:t>
            </a:r>
            <a:r>
              <a:rPr lang="en-ZA" sz="3200" b="1" spc="-60" dirty="0">
                <a:latin typeface="Arial" panose="020B0604020202020204" pitchFamily="34" charset="0"/>
                <a:cs typeface="Arial" panose="020B0604020202020204" pitchFamily="34" charset="0"/>
              </a:rPr>
              <a:t> L</a:t>
            </a:r>
            <a:r>
              <a:rPr lang="en-ZA" sz="3200" b="1" dirty="0">
                <a:latin typeface="Arial" panose="020B0604020202020204" pitchFamily="34" charset="0"/>
                <a:cs typeface="Arial" panose="020B0604020202020204" pitchFamily="34" charset="0"/>
              </a:rPr>
              <a:t>ayout</a:t>
            </a:r>
          </a:p>
        </p:txBody>
      </p:sp>
      <p:sp>
        <p:nvSpPr>
          <p:cNvPr id="4" name="Content Placeholder 2">
            <a:extLst>
              <a:ext uri="{FF2B5EF4-FFF2-40B4-BE49-F238E27FC236}">
                <a16:creationId xmlns:a16="http://schemas.microsoft.com/office/drawing/2014/main" id="{7A27D5A2-3D84-4C6B-8C30-386EE82E9B93}"/>
              </a:ext>
            </a:extLst>
          </p:cNvPr>
          <p:cNvSpPr>
            <a:spLocks noGrp="1"/>
          </p:cNvSpPr>
          <p:nvPr>
            <p:ph idx="1"/>
          </p:nvPr>
        </p:nvSpPr>
        <p:spPr>
          <a:xfrm>
            <a:off x="2442145" y="869633"/>
            <a:ext cx="9579966" cy="5066469"/>
          </a:xfrm>
        </p:spPr>
        <p:txBody>
          <a:bodyPr>
            <a:normAutofit lnSpcReduction="10000"/>
          </a:bodyPr>
          <a:lstStyle/>
          <a:p>
            <a:pPr marL="269875" lvl="1" indent="-269875" algn="just">
              <a:lnSpc>
                <a:spcPct val="150000"/>
              </a:lnSpc>
              <a:defRPr/>
            </a:pPr>
            <a:r>
              <a:rPr lang="en-US" sz="2000" dirty="0">
                <a:latin typeface="Arial" pitchFamily="34" charset="0"/>
                <a:cs typeface="Arial" pitchFamily="34" charset="0"/>
              </a:rPr>
              <a:t>Purpose</a:t>
            </a:r>
          </a:p>
          <a:p>
            <a:pPr marL="269875" lvl="1" indent="-269875" algn="just">
              <a:lnSpc>
                <a:spcPct val="150000"/>
              </a:lnSpc>
              <a:defRPr/>
            </a:pPr>
            <a:r>
              <a:rPr lang="en-US" sz="2000" dirty="0">
                <a:latin typeface="Arial" pitchFamily="34" charset="0"/>
                <a:cs typeface="Arial" pitchFamily="34" charset="0"/>
              </a:rPr>
              <a:t>Background of AFRA</a:t>
            </a:r>
          </a:p>
          <a:p>
            <a:pPr marL="269875" lvl="1" indent="-269875" algn="just">
              <a:lnSpc>
                <a:spcPct val="150000"/>
              </a:lnSpc>
              <a:defRPr/>
            </a:pPr>
            <a:r>
              <a:rPr lang="en-US" sz="2000" dirty="0">
                <a:latin typeface="Arial" pitchFamily="34" charset="0"/>
                <a:cs typeface="Arial" pitchFamily="34" charset="0"/>
              </a:rPr>
              <a:t>Strategic Importance of AFRA</a:t>
            </a:r>
          </a:p>
          <a:p>
            <a:pPr marL="269875" lvl="1" indent="-269875" algn="just">
              <a:lnSpc>
                <a:spcPct val="150000"/>
              </a:lnSpc>
              <a:defRPr/>
            </a:pPr>
            <a:r>
              <a:rPr lang="en-US" sz="2000" dirty="0">
                <a:latin typeface="Arial" pitchFamily="34" charset="0"/>
                <a:cs typeface="Arial" pitchFamily="34" charset="0"/>
              </a:rPr>
              <a:t>Status on the Ratification of AFRA</a:t>
            </a:r>
          </a:p>
          <a:p>
            <a:pPr marL="269875" lvl="1" indent="-269875" algn="just">
              <a:lnSpc>
                <a:spcPct val="150000"/>
              </a:lnSpc>
              <a:defRPr/>
            </a:pPr>
            <a:r>
              <a:rPr lang="en-US" sz="2000" dirty="0">
                <a:latin typeface="Arial" pitchFamily="34" charset="0"/>
                <a:cs typeface="Arial" pitchFamily="34" charset="0"/>
              </a:rPr>
              <a:t>Amendments</a:t>
            </a:r>
          </a:p>
          <a:p>
            <a:pPr marL="269875" lvl="1" indent="-269875" algn="just">
              <a:lnSpc>
                <a:spcPct val="150000"/>
              </a:lnSpc>
              <a:defRPr/>
            </a:pPr>
            <a:r>
              <a:rPr lang="en-US" sz="2000" dirty="0">
                <a:latin typeface="Arial" pitchFamily="34" charset="0"/>
                <a:cs typeface="Arial" pitchFamily="34" charset="0"/>
              </a:rPr>
              <a:t>Consultation </a:t>
            </a:r>
          </a:p>
          <a:p>
            <a:pPr marL="269875" lvl="1" indent="-269875" algn="just">
              <a:lnSpc>
                <a:spcPct val="150000"/>
              </a:lnSpc>
              <a:defRPr/>
            </a:pPr>
            <a:r>
              <a:rPr lang="en-US" sz="2000" dirty="0">
                <a:latin typeface="Arial" pitchFamily="34" charset="0"/>
                <a:cs typeface="Arial" pitchFamily="34" charset="0"/>
              </a:rPr>
              <a:t>Status of the Amended AFRA Agreement</a:t>
            </a:r>
          </a:p>
          <a:p>
            <a:pPr marL="269875" lvl="1" indent="-269875" algn="just">
              <a:lnSpc>
                <a:spcPct val="150000"/>
              </a:lnSpc>
              <a:defRPr/>
            </a:pPr>
            <a:r>
              <a:rPr lang="en-US" sz="2000" dirty="0">
                <a:latin typeface="Arial" pitchFamily="34" charset="0"/>
                <a:cs typeface="Arial" pitchFamily="34" charset="0"/>
              </a:rPr>
              <a:t>Implementation Plan</a:t>
            </a:r>
          </a:p>
          <a:p>
            <a:pPr marL="269875" lvl="1" indent="-269875" algn="just">
              <a:lnSpc>
                <a:spcPct val="150000"/>
              </a:lnSpc>
              <a:defRPr/>
            </a:pPr>
            <a:r>
              <a:rPr lang="en-US" sz="2000" dirty="0">
                <a:latin typeface="Arial" pitchFamily="34" charset="0"/>
                <a:cs typeface="Arial" pitchFamily="34" charset="0"/>
              </a:rPr>
              <a:t>Risks and Mitigation</a:t>
            </a:r>
          </a:p>
          <a:p>
            <a:pPr marL="269875" lvl="1" indent="-269875" algn="just">
              <a:lnSpc>
                <a:spcPct val="150000"/>
              </a:lnSpc>
              <a:defRPr/>
            </a:pPr>
            <a:r>
              <a:rPr lang="en-US" sz="2000" dirty="0">
                <a:latin typeface="Arial" pitchFamily="34" charset="0"/>
                <a:cs typeface="Arial" pitchFamily="34" charset="0"/>
              </a:rPr>
              <a:t>Recommendation</a:t>
            </a:r>
          </a:p>
          <a:p>
            <a:pPr marL="0" indent="0" algn="just">
              <a:lnSpc>
                <a:spcPct val="150000"/>
              </a:lnSpc>
              <a:buNone/>
              <a:defRPr/>
            </a:pPr>
            <a:endParaRPr lang="en-GB" sz="2600" dirty="0"/>
          </a:p>
          <a:p>
            <a:pPr marL="450850" indent="-450850" algn="just">
              <a:buFont typeface="Wingdings" panose="05000000000000000000" pitchFamily="2" charset="2"/>
              <a:buChar char="q"/>
              <a:defRPr/>
            </a:pPr>
            <a:endParaRPr lang="en-GB" sz="2600" dirty="0"/>
          </a:p>
          <a:p>
            <a:pPr marL="0" indent="0" algn="just">
              <a:buFont typeface="Arial" panose="020B0604020202020204" pitchFamily="34" charset="0"/>
              <a:buNone/>
              <a:defRPr/>
            </a:pPr>
            <a:endParaRPr lang="en-ZA" sz="2600" b="1" dirty="0"/>
          </a:p>
          <a:p>
            <a:pPr marL="0" indent="0" algn="just">
              <a:buFont typeface="Arial" panose="020B0604020202020204" pitchFamily="34" charset="0"/>
              <a:buNone/>
              <a:defRPr/>
            </a:pPr>
            <a:endParaRPr lang="en-ZA" dirty="0"/>
          </a:p>
        </p:txBody>
      </p:sp>
    </p:spTree>
    <p:extLst>
      <p:ext uri="{BB962C8B-B14F-4D97-AF65-F5344CB8AC3E}">
        <p14:creationId xmlns:p14="http://schemas.microsoft.com/office/powerpoint/2010/main" val="215752991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0AA35AE-5524-4AB2-9872-376DC6038A07}"/>
              </a:ext>
            </a:extLst>
          </p:cNvPr>
          <p:cNvSpPr txBox="1">
            <a:spLocks/>
          </p:cNvSpPr>
          <p:nvPr/>
        </p:nvSpPr>
        <p:spPr>
          <a:xfrm>
            <a:off x="2397111" y="965773"/>
            <a:ext cx="9714940" cy="39659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7800" indent="-177800" algn="just">
              <a:lnSpc>
                <a:spcPct val="150000"/>
              </a:lnSpc>
              <a:buFont typeface="Arial" charset="0"/>
              <a:buChar char="•"/>
              <a:defRPr/>
            </a:pPr>
            <a:r>
              <a:rPr lang="en-GB" altLang="en-US" sz="2000" dirty="0">
                <a:latin typeface="Arial" panose="020B0604020202020204" pitchFamily="34" charset="0"/>
                <a:cs typeface="Arial" pitchFamily="34" charset="0"/>
              </a:rPr>
              <a:t>To apprise the Portfolio Committee on the tabling  in Parliament the Acceptance and ratification of the Amended </a:t>
            </a:r>
            <a:r>
              <a:rPr lang="en-US" sz="2000" dirty="0">
                <a:latin typeface="Arial" pitchFamily="34" charset="0"/>
                <a:cs typeface="Arial" pitchFamily="34" charset="0"/>
              </a:rPr>
              <a:t>African Regional Co-operative Agreement for research, development and training related to Nuclear Science and Technology (AFRA), </a:t>
            </a:r>
            <a:r>
              <a:rPr lang="en-US" altLang="en-US" sz="2000" dirty="0">
                <a:latin typeface="Arial" pitchFamily="34" charset="0"/>
                <a:cs typeface="Arial" pitchFamily="34" charset="0"/>
              </a:rPr>
              <a:t>in terms of section </a:t>
            </a:r>
            <a:r>
              <a:rPr lang="en-US" sz="2000" dirty="0">
                <a:latin typeface="Arial" pitchFamily="34" charset="0"/>
                <a:cs typeface="Arial" pitchFamily="34" charset="0"/>
              </a:rPr>
              <a:t>231</a:t>
            </a:r>
            <a:r>
              <a:rPr lang="en-US" altLang="en-US" sz="2000" dirty="0">
                <a:latin typeface="Arial" pitchFamily="34" charset="0"/>
                <a:cs typeface="Arial" pitchFamily="34" charset="0"/>
              </a:rPr>
              <a:t>(2) of the Constitution </a:t>
            </a:r>
            <a:r>
              <a:rPr lang="en-US" altLang="en-US" sz="2000" b="1" dirty="0">
                <a:latin typeface="Arial" pitchFamily="34" charset="0"/>
                <a:cs typeface="Arial" pitchFamily="34" charset="0"/>
              </a:rPr>
              <a:t>(Annexure A).</a:t>
            </a:r>
          </a:p>
          <a:p>
            <a:pPr marL="177800" indent="-177800" algn="just">
              <a:lnSpc>
                <a:spcPct val="150000"/>
              </a:lnSpc>
              <a:buFont typeface="Arial" charset="0"/>
              <a:buChar char="•"/>
              <a:defRPr/>
            </a:pPr>
            <a:r>
              <a:rPr lang="en-US" sz="2000" dirty="0">
                <a:latin typeface="Arial" panose="020B0604020202020204" pitchFamily="34" charset="0"/>
                <a:cs typeface="Arial" pitchFamily="34" charset="0"/>
              </a:rPr>
              <a:t>To recommend that the Portfolio Committee on Mineral Resources and Energy support the acceptance of the Amended African Regional Co-operative Agreement for research, development and training related to Nuclear Science and Technology be tabled in Parliament in terms of section 231(2) of the Constitution.</a:t>
            </a:r>
          </a:p>
          <a:p>
            <a:pPr marL="177800" indent="-177800" algn="just">
              <a:buFont typeface="Arial" charset="0"/>
              <a:buChar char="•"/>
              <a:defRPr/>
            </a:pPr>
            <a:endParaRPr lang="en-US" sz="2000" dirty="0">
              <a:latin typeface="Arial" panose="020B0604020202020204" pitchFamily="34" charset="0"/>
              <a:cs typeface="Arial" pitchFamily="34" charset="0"/>
            </a:endParaRPr>
          </a:p>
          <a:p>
            <a:pPr marL="450850" indent="-450850" algn="just">
              <a:buFont typeface="Wingdings" panose="05000000000000000000" pitchFamily="2" charset="2"/>
              <a:buChar char="q"/>
              <a:defRPr/>
            </a:pPr>
            <a:endParaRPr lang="en-GB" sz="2000" dirty="0">
              <a:latin typeface="Arial" panose="020B0604020202020204" pitchFamily="34" charset="0"/>
              <a:cs typeface="Arial" panose="020B0604020202020204" pitchFamily="34" charset="0"/>
            </a:endParaRPr>
          </a:p>
          <a:p>
            <a:pPr marL="450850" indent="-450850" algn="just">
              <a:buFont typeface="Wingdings" panose="05000000000000000000" pitchFamily="2" charset="2"/>
              <a:buChar char="q"/>
              <a:defRPr/>
            </a:pPr>
            <a:endParaRPr lang="en-GB" sz="2000" dirty="0">
              <a:latin typeface="Arial" panose="020B0604020202020204" pitchFamily="34" charset="0"/>
              <a:cs typeface="Arial" panose="020B0604020202020204" pitchFamily="34" charset="0"/>
            </a:endParaRPr>
          </a:p>
          <a:p>
            <a:pPr algn="just">
              <a:defRPr/>
            </a:pPr>
            <a:endParaRPr lang="en-ZA" sz="2000" b="1" dirty="0">
              <a:latin typeface="Arial" panose="020B0604020202020204" pitchFamily="34" charset="0"/>
              <a:cs typeface="Arial" panose="020B0604020202020204" pitchFamily="34" charset="0"/>
            </a:endParaRPr>
          </a:p>
          <a:p>
            <a:pPr algn="just">
              <a:defRPr/>
            </a:pPr>
            <a:endParaRPr lang="en-ZA" sz="20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72DC00B0-BBEE-4690-9A3C-8EF7386FF9C9}"/>
              </a:ext>
            </a:extLst>
          </p:cNvPr>
          <p:cNvSpPr txBox="1">
            <a:spLocks/>
          </p:cNvSpPr>
          <p:nvPr/>
        </p:nvSpPr>
        <p:spPr>
          <a:xfrm>
            <a:off x="2397111" y="46585"/>
            <a:ext cx="8723459" cy="65543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r>
              <a:rPr lang="en-US" altLang="en-US" sz="3200" b="1" dirty="0">
                <a:latin typeface="Arial" panose="020B0604020202020204" pitchFamily="34" charset="0"/>
                <a:cs typeface="Arial" panose="020B0604020202020204" pitchFamily="34" charset="0"/>
              </a:rPr>
              <a:t>Purpose</a:t>
            </a:r>
          </a:p>
        </p:txBody>
      </p:sp>
    </p:spTree>
    <p:extLst>
      <p:ext uri="{BB962C8B-B14F-4D97-AF65-F5344CB8AC3E}">
        <p14:creationId xmlns:p14="http://schemas.microsoft.com/office/powerpoint/2010/main" val="274614854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349DC29-0198-42E5-97B2-4B0E6643D8C1}"/>
              </a:ext>
            </a:extLst>
          </p:cNvPr>
          <p:cNvSpPr txBox="1">
            <a:spLocks/>
          </p:cNvSpPr>
          <p:nvPr/>
        </p:nvSpPr>
        <p:spPr>
          <a:xfrm>
            <a:off x="2383436" y="31754"/>
            <a:ext cx="9622664" cy="65543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r>
              <a:rPr lang="en-US" altLang="en-US" sz="3200" b="1" dirty="0">
                <a:latin typeface="Arial" panose="020B0604020202020204" pitchFamily="34" charset="0"/>
                <a:cs typeface="Arial" panose="020B0604020202020204" pitchFamily="34" charset="0"/>
              </a:rPr>
              <a:t>Background of AFRA</a:t>
            </a:r>
            <a:endParaRPr lang="en-US" altLang="en-US" sz="3200" b="1" dirty="0">
              <a:latin typeface="Arial" panose="020B0604020202020204" pitchFamily="34" charset="0"/>
              <a:ea typeface="Times New Roman" panose="02020603050405020304" pitchFamily="18" charset="0"/>
              <a:cs typeface="Arial" panose="020B0604020202020204" pitchFamily="34" charset="0"/>
            </a:endParaRPr>
          </a:p>
        </p:txBody>
      </p:sp>
      <p:sp>
        <p:nvSpPr>
          <p:cNvPr id="5" name="Content Placeholder 2">
            <a:extLst>
              <a:ext uri="{FF2B5EF4-FFF2-40B4-BE49-F238E27FC236}">
                <a16:creationId xmlns:a16="http://schemas.microsoft.com/office/drawing/2014/main" id="{0C987FE2-8D4A-471F-9179-D73B3FAF8C5A}"/>
              </a:ext>
            </a:extLst>
          </p:cNvPr>
          <p:cNvSpPr txBox="1">
            <a:spLocks/>
          </p:cNvSpPr>
          <p:nvPr/>
        </p:nvSpPr>
        <p:spPr>
          <a:xfrm>
            <a:off x="2384457" y="927032"/>
            <a:ext cx="9622663" cy="4889149"/>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indent="-342900" algn="just">
              <a:lnSpc>
                <a:spcPct val="130000"/>
              </a:lnSpc>
              <a:spcBef>
                <a:spcPts val="600"/>
              </a:spcBef>
              <a:spcAft>
                <a:spcPts val="600"/>
              </a:spcAft>
              <a:buFont typeface="Arial" panose="020B0604020202020204" pitchFamily="34" charset="0"/>
              <a:buChar char="•"/>
              <a:defRPr/>
            </a:pPr>
            <a:r>
              <a:rPr lang="en-US" sz="8000" dirty="0">
                <a:latin typeface="Arial" panose="020B0604020202020204" pitchFamily="34" charset="0"/>
                <a:cs typeface="Arial" panose="020B0604020202020204" pitchFamily="34" charset="0"/>
              </a:rPr>
              <a:t>AFRA is an intergovernmental Agreement, among countries in the Africa region which was established in February 1990 to promote cooperation among the International Atomic Energy Agency (IAEA) Member States in the region, as well as between these and the IAEA, in the peaceful applications of nuclear science and technology.</a:t>
            </a:r>
          </a:p>
          <a:p>
            <a:pPr marL="342900" lvl="1" indent="-342900" algn="just">
              <a:lnSpc>
                <a:spcPct val="130000"/>
              </a:lnSpc>
              <a:spcBef>
                <a:spcPts val="600"/>
              </a:spcBef>
              <a:spcAft>
                <a:spcPts val="600"/>
              </a:spcAft>
              <a:buFont typeface="Arial" panose="020B0604020202020204" pitchFamily="34" charset="0"/>
              <a:buChar char="•"/>
              <a:defRPr/>
            </a:pPr>
            <a:r>
              <a:rPr lang="en-US" sz="8000" dirty="0">
                <a:latin typeface="Arial" panose="020B0604020202020204" pitchFamily="34" charset="0"/>
                <a:cs typeface="Arial" panose="020B0604020202020204" pitchFamily="34" charset="0"/>
              </a:rPr>
              <a:t>AFRA mission derives from the AFRA Agreement, which is to be the leading regional organization in Africa and vehicle of the States for the effective promotion and coordination of peaceful applications of nuclear science and technology for socioeconomic development on the African continent.</a:t>
            </a:r>
            <a:endParaRPr lang="en-GB" sz="8000" dirty="0">
              <a:latin typeface="Arial" panose="020B0604020202020204" pitchFamily="34" charset="0"/>
              <a:cs typeface="Arial" panose="020B0604020202020204" pitchFamily="34" charset="0"/>
            </a:endParaRPr>
          </a:p>
          <a:p>
            <a:pPr marL="342900" lvl="1" indent="-342900" algn="just">
              <a:lnSpc>
                <a:spcPct val="130000"/>
              </a:lnSpc>
              <a:spcBef>
                <a:spcPts val="600"/>
              </a:spcBef>
              <a:spcAft>
                <a:spcPts val="600"/>
              </a:spcAft>
              <a:buFont typeface="Arial" panose="020B0604020202020204" pitchFamily="34" charset="0"/>
              <a:buChar char="•"/>
              <a:defRPr/>
            </a:pPr>
            <a:r>
              <a:rPr lang="en-US" sz="8000" dirty="0">
                <a:latin typeface="Arial" panose="020B0604020202020204" pitchFamily="34" charset="0"/>
                <a:cs typeface="Arial" panose="020B0604020202020204" pitchFamily="34" charset="0"/>
              </a:rPr>
              <a:t>The international Atomic Energy Agency (IAEA) is not party to AFRA but </a:t>
            </a:r>
            <a:r>
              <a:rPr lang="en-US" sz="8000" b="1" dirty="0">
                <a:latin typeface="Arial" panose="020B0604020202020204" pitchFamily="34" charset="0"/>
                <a:cs typeface="Arial" panose="020B0604020202020204" pitchFamily="34" charset="0"/>
              </a:rPr>
              <a:t>provides technical and scientific backstopping as well as financial and administrative support</a:t>
            </a:r>
            <a:r>
              <a:rPr lang="en-US" sz="8000" dirty="0">
                <a:latin typeface="Arial" panose="020B0604020202020204" pitchFamily="34" charset="0"/>
                <a:cs typeface="Arial" panose="020B0604020202020204" pitchFamily="34" charset="0"/>
              </a:rPr>
              <a:t>, in accordance applicable to the Agency's technical cooperation </a:t>
            </a:r>
            <a:r>
              <a:rPr lang="en-US" sz="8000" dirty="0" err="1">
                <a:latin typeface="Arial" panose="020B0604020202020204" pitchFamily="34" charset="0"/>
                <a:cs typeface="Arial" panose="020B0604020202020204" pitchFamily="34" charset="0"/>
              </a:rPr>
              <a:t>programme</a:t>
            </a:r>
            <a:r>
              <a:rPr lang="en-US" sz="8000" dirty="0">
                <a:latin typeface="Arial" panose="020B0604020202020204" pitchFamily="34" charset="0"/>
                <a:cs typeface="Arial" panose="020B0604020202020204" pitchFamily="34" charset="0"/>
              </a:rPr>
              <a:t>.</a:t>
            </a:r>
            <a:endParaRPr lang="en-ZA" sz="2000" b="1" dirty="0">
              <a:latin typeface="Arial" panose="020B0604020202020204" pitchFamily="34" charset="0"/>
              <a:cs typeface="Arial" panose="020B0604020202020204" pitchFamily="34" charset="0"/>
            </a:endParaRPr>
          </a:p>
          <a:p>
            <a:pPr algn="just">
              <a:lnSpc>
                <a:spcPct val="130000"/>
              </a:lnSpc>
              <a:spcBef>
                <a:spcPts val="600"/>
              </a:spcBef>
              <a:spcAft>
                <a:spcPts val="600"/>
              </a:spcAft>
              <a:defRPr/>
            </a:pPr>
            <a:endParaRPr lang="en-Z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413742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349DC29-0198-42E5-97B2-4B0E6643D8C1}"/>
              </a:ext>
            </a:extLst>
          </p:cNvPr>
          <p:cNvSpPr txBox="1">
            <a:spLocks/>
          </p:cNvSpPr>
          <p:nvPr/>
        </p:nvSpPr>
        <p:spPr>
          <a:xfrm>
            <a:off x="2383436" y="31754"/>
            <a:ext cx="9622664" cy="65543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r>
              <a:rPr lang="en-US" altLang="en-US" sz="3200" b="1" dirty="0">
                <a:latin typeface="Arial" panose="020B0604020202020204" pitchFamily="34" charset="0"/>
                <a:cs typeface="Arial" panose="020B0604020202020204" pitchFamily="34" charset="0"/>
              </a:rPr>
              <a:t>Background of AFRA</a:t>
            </a:r>
            <a:endParaRPr lang="en-US" altLang="en-US" sz="3200" b="1" dirty="0">
              <a:latin typeface="Arial" panose="020B0604020202020204" pitchFamily="34" charset="0"/>
              <a:ea typeface="Times New Roman" panose="02020603050405020304" pitchFamily="18" charset="0"/>
              <a:cs typeface="Arial" panose="020B0604020202020204" pitchFamily="34" charset="0"/>
            </a:endParaRPr>
          </a:p>
        </p:txBody>
      </p:sp>
      <p:sp>
        <p:nvSpPr>
          <p:cNvPr id="6" name="Content Placeholder 2">
            <a:extLst>
              <a:ext uri="{FF2B5EF4-FFF2-40B4-BE49-F238E27FC236}">
                <a16:creationId xmlns:a16="http://schemas.microsoft.com/office/drawing/2014/main" id="{541EA351-C0FC-45F2-9E4F-6FFB64BC07EF}"/>
              </a:ext>
            </a:extLst>
          </p:cNvPr>
          <p:cNvSpPr txBox="1">
            <a:spLocks/>
          </p:cNvSpPr>
          <p:nvPr/>
        </p:nvSpPr>
        <p:spPr>
          <a:xfrm>
            <a:off x="2383435" y="942020"/>
            <a:ext cx="9593705" cy="5069033"/>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indent="-342900" algn="just">
              <a:lnSpc>
                <a:spcPct val="110000"/>
              </a:lnSpc>
              <a:spcBef>
                <a:spcPts val="600"/>
              </a:spcBef>
              <a:spcAft>
                <a:spcPts val="600"/>
              </a:spcAft>
              <a:buFont typeface="Arial" panose="020B0604020202020204" pitchFamily="34" charset="0"/>
              <a:buChar char="•"/>
              <a:defRPr/>
            </a:pPr>
            <a:r>
              <a:rPr lang="en-GB" sz="2000" dirty="0">
                <a:latin typeface="Arial" panose="020B0604020202020204" pitchFamily="34" charset="0"/>
                <a:cs typeface="Arial" panose="020B0604020202020204" pitchFamily="34" charset="0"/>
              </a:rPr>
              <a:t>The AFRA Agreement entered into force on 4 April 1990</a:t>
            </a:r>
            <a:r>
              <a:rPr lang="en-US" sz="2000" dirty="0">
                <a:latin typeface="Arial" panose="020B0604020202020204" pitchFamily="34" charset="0"/>
                <a:cs typeface="Arial" panose="020B0604020202020204" pitchFamily="34" charset="0"/>
              </a:rPr>
              <a:t>.</a:t>
            </a:r>
          </a:p>
          <a:p>
            <a:pPr marL="342900" lvl="1" indent="-342900" algn="just">
              <a:lnSpc>
                <a:spcPct val="110000"/>
              </a:lnSpc>
              <a:spcBef>
                <a:spcPts val="600"/>
              </a:spcBef>
              <a:spcAft>
                <a:spcPts val="600"/>
              </a:spcAft>
              <a:buFont typeface="Arial" panose="020B0604020202020204" pitchFamily="34" charset="0"/>
              <a:buChar char="•"/>
              <a:defRPr/>
            </a:pPr>
            <a:r>
              <a:rPr lang="en-GB" sz="2000" dirty="0">
                <a:latin typeface="Arial" panose="020B0604020202020204" pitchFamily="34" charset="0"/>
                <a:cs typeface="Arial" panose="020B0604020202020204" pitchFamily="34" charset="0"/>
              </a:rPr>
              <a:t>AFRA has membership of 44 African countries.</a:t>
            </a:r>
          </a:p>
          <a:p>
            <a:pPr marL="342900" lvl="1" indent="-342900" algn="just">
              <a:lnSpc>
                <a:spcPct val="110000"/>
              </a:lnSpc>
              <a:spcBef>
                <a:spcPts val="600"/>
              </a:spcBef>
              <a:spcAft>
                <a:spcPts val="600"/>
              </a:spcAft>
              <a:buFont typeface="Arial" panose="020B0604020202020204" pitchFamily="34" charset="0"/>
              <a:buChar char="•"/>
              <a:defRPr/>
            </a:pPr>
            <a:r>
              <a:rPr lang="en-GB" sz="2000" dirty="0">
                <a:latin typeface="Arial" panose="020B0604020202020204" pitchFamily="34" charset="0"/>
                <a:cs typeface="Arial" panose="020B0604020202020204" pitchFamily="34" charset="0"/>
              </a:rPr>
              <a:t>South Africa is an active member of AFRA.</a:t>
            </a:r>
          </a:p>
          <a:p>
            <a:pPr marL="342900" lvl="1" indent="-342900" algn="just">
              <a:lnSpc>
                <a:spcPct val="150000"/>
              </a:lnSpc>
              <a:buFont typeface="Arial" panose="020B0604020202020204" pitchFamily="34" charset="0"/>
              <a:buChar char="•"/>
              <a:defRPr/>
            </a:pPr>
            <a:r>
              <a:rPr lang="en-GB" dirty="0">
                <a:latin typeface="Arial" panose="020B0604020202020204" pitchFamily="34" charset="0"/>
                <a:cs typeface="Arial" panose="020B0604020202020204" pitchFamily="34" charset="0"/>
              </a:rPr>
              <a:t>SA hosted the Technical Working Group Meeting of AFRA in 2019.</a:t>
            </a:r>
          </a:p>
          <a:p>
            <a:pPr marL="342900" lvl="1" indent="-342900" algn="just">
              <a:lnSpc>
                <a:spcPct val="150000"/>
              </a:lnSpc>
              <a:buFont typeface="Arial" panose="020B0604020202020204" pitchFamily="34" charset="0"/>
              <a:buChar char="•"/>
              <a:defRPr/>
            </a:pPr>
            <a:r>
              <a:rPr lang="en-GB" dirty="0">
                <a:latin typeface="Arial" panose="020B0604020202020204" pitchFamily="34" charset="0"/>
                <a:cs typeface="Arial" panose="020B0604020202020204" pitchFamily="34" charset="0"/>
              </a:rPr>
              <a:t>Held the Chairperson position for 2020.</a:t>
            </a:r>
          </a:p>
          <a:p>
            <a:pPr marL="342900" lvl="1" indent="-342900" algn="just">
              <a:lnSpc>
                <a:spcPct val="150000"/>
              </a:lnSpc>
              <a:buFont typeface="Arial" panose="020B0604020202020204" pitchFamily="34" charset="0"/>
              <a:buChar char="•"/>
              <a:defRPr/>
            </a:pPr>
            <a:r>
              <a:rPr lang="en-GB" dirty="0">
                <a:latin typeface="Arial" panose="020B0604020202020204" pitchFamily="34" charset="0"/>
                <a:cs typeface="Arial" panose="020B0604020202020204" pitchFamily="34" charset="0"/>
              </a:rPr>
              <a:t>Participates in 23 AFRA projects.</a:t>
            </a:r>
          </a:p>
          <a:p>
            <a:pPr marL="342900" lvl="1" indent="-342900" algn="just">
              <a:lnSpc>
                <a:spcPct val="150000"/>
              </a:lnSpc>
              <a:buFont typeface="Arial" panose="020B0604020202020204" pitchFamily="34" charset="0"/>
              <a:buChar char="•"/>
              <a:defRPr/>
            </a:pPr>
            <a:r>
              <a:rPr lang="en-GB" dirty="0">
                <a:latin typeface="Arial" panose="020B0604020202020204" pitchFamily="34" charset="0"/>
                <a:cs typeface="Arial" panose="020B0604020202020204" pitchFamily="34" charset="0"/>
              </a:rPr>
              <a:t>7 (Seven) SA Institutions  designated as Regional Designated Centres.</a:t>
            </a:r>
          </a:p>
          <a:p>
            <a:pPr marL="342900" lvl="1" indent="-342900" algn="just">
              <a:lnSpc>
                <a:spcPct val="150000"/>
              </a:lnSpc>
              <a:buFont typeface="Arial" panose="020B0604020202020204" pitchFamily="34" charset="0"/>
              <a:buChar char="•"/>
              <a:defRPr/>
            </a:pPr>
            <a:r>
              <a:rPr lang="en-GB" dirty="0">
                <a:latin typeface="Arial" panose="020B0604020202020204" pitchFamily="34" charset="0"/>
                <a:cs typeface="Arial" panose="020B0604020202020204" pitchFamily="34" charset="0"/>
              </a:rPr>
              <a:t>South Africa hosts regional events of AFRA e.g. Nuclear Energy Management School in June 2022.</a:t>
            </a:r>
          </a:p>
          <a:p>
            <a:pPr marL="342900" lvl="1" indent="-342900" algn="just">
              <a:lnSpc>
                <a:spcPct val="150000"/>
              </a:lnSpc>
              <a:buFont typeface="Arial" panose="020B0604020202020204" pitchFamily="34" charset="0"/>
              <a:buChar char="•"/>
              <a:defRPr/>
            </a:pPr>
            <a:r>
              <a:rPr lang="en-GB" sz="2000" dirty="0">
                <a:latin typeface="Arial" panose="020B0604020202020204" pitchFamily="34" charset="0"/>
                <a:cs typeface="Arial" panose="020B0604020202020204" pitchFamily="34" charset="0"/>
              </a:rPr>
              <a:t>Article XIV of the AFRA Agreement states that, “the Agreement shall continue to be in force for the period of </a:t>
            </a:r>
            <a:r>
              <a:rPr lang="en-GB" sz="2000" u="sng" dirty="0">
                <a:latin typeface="Arial" panose="020B0604020202020204" pitchFamily="34" charset="0"/>
                <a:cs typeface="Arial" panose="020B0604020202020204" pitchFamily="34" charset="0"/>
              </a:rPr>
              <a:t>five years</a:t>
            </a:r>
            <a:r>
              <a:rPr lang="en-GB" sz="2000" dirty="0">
                <a:latin typeface="Arial" panose="020B0604020202020204" pitchFamily="34" charset="0"/>
                <a:cs typeface="Arial" panose="020B0604020202020204" pitchFamily="34" charset="0"/>
              </a:rPr>
              <a:t> from the date of its inception with the possibility to extend for further period of five years if the Government Parties so agree”.</a:t>
            </a:r>
            <a:endParaRPr lang="en-GB" dirty="0">
              <a:latin typeface="Arial" panose="020B0604020202020204" pitchFamily="34" charset="0"/>
              <a:cs typeface="Arial" panose="020B0604020202020204" pitchFamily="34" charset="0"/>
            </a:endParaRPr>
          </a:p>
          <a:p>
            <a:pPr marL="342900" lvl="1" indent="-342900" algn="just">
              <a:lnSpc>
                <a:spcPct val="150000"/>
              </a:lnSpc>
              <a:defRPr/>
            </a:pPr>
            <a:endParaRPr lang="en-GB" dirty="0">
              <a:latin typeface="Arial" panose="020B0604020202020204" pitchFamily="34" charset="0"/>
              <a:cs typeface="Arial" panose="020B0604020202020204" pitchFamily="34" charset="0"/>
            </a:endParaRPr>
          </a:p>
          <a:p>
            <a:pPr algn="just">
              <a:lnSpc>
                <a:spcPct val="150000"/>
              </a:lnSpc>
              <a:defRPr/>
            </a:pPr>
            <a:endParaRPr lang="en-GB" sz="2000" dirty="0">
              <a:latin typeface="Arial" panose="020B0604020202020204" pitchFamily="34" charset="0"/>
              <a:cs typeface="Arial" panose="020B0604020202020204" pitchFamily="34" charset="0"/>
            </a:endParaRPr>
          </a:p>
          <a:p>
            <a:pPr algn="just">
              <a:lnSpc>
                <a:spcPct val="150000"/>
              </a:lnSpc>
              <a:defRPr/>
            </a:pPr>
            <a:endParaRPr lang="en-ZA" sz="2000" b="1" dirty="0">
              <a:latin typeface="Arial" panose="020B0604020202020204" pitchFamily="34" charset="0"/>
              <a:cs typeface="Arial" panose="020B0604020202020204" pitchFamily="34" charset="0"/>
            </a:endParaRPr>
          </a:p>
          <a:p>
            <a:pPr algn="just">
              <a:lnSpc>
                <a:spcPct val="150000"/>
              </a:lnSpc>
              <a:defRPr/>
            </a:pPr>
            <a:endParaRPr lang="en-Z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850106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DA9DFAEB-BC93-4AAA-BA70-951F540AA0EA}"/>
              </a:ext>
            </a:extLst>
          </p:cNvPr>
          <p:cNvSpPr>
            <a:spLocks noGrp="1"/>
          </p:cNvSpPr>
          <p:nvPr>
            <p:ph idx="1"/>
          </p:nvPr>
        </p:nvSpPr>
        <p:spPr>
          <a:xfrm>
            <a:off x="2390363" y="588619"/>
            <a:ext cx="9577279" cy="5437426"/>
          </a:xfrm>
        </p:spPr>
        <p:txBody>
          <a:bodyPr>
            <a:noAutofit/>
          </a:bodyPr>
          <a:lstStyle/>
          <a:p>
            <a:pPr marL="342900" lvl="1" indent="-342900" algn="just">
              <a:lnSpc>
                <a:spcPct val="150000"/>
              </a:lnSpc>
              <a:defRPr/>
            </a:pPr>
            <a:r>
              <a:rPr lang="en-ZA" sz="1800" dirty="0">
                <a:effectLst/>
                <a:latin typeface="Arial" panose="020B0604020202020204" pitchFamily="34" charset="0"/>
                <a:ea typeface="Times New Roman" panose="02020603050405020304" pitchFamily="18" charset="0"/>
              </a:rPr>
              <a:t>The objectives of AFRA programme are to: </a:t>
            </a:r>
          </a:p>
          <a:p>
            <a:pPr marL="630238" lvl="2" indent="-269875" algn="just">
              <a:lnSpc>
                <a:spcPct val="150000"/>
              </a:lnSpc>
              <a:buFont typeface="Courier New" panose="02070309020205020404" pitchFamily="49" charset="0"/>
              <a:buChar char="o"/>
              <a:defRPr/>
            </a:pPr>
            <a:r>
              <a:rPr lang="en-ZA" sz="1500" dirty="0">
                <a:latin typeface="Arial" panose="020B0604020202020204" pitchFamily="34" charset="0"/>
                <a:ea typeface="Times New Roman" panose="02020603050405020304" pitchFamily="18" charset="0"/>
              </a:rPr>
              <a:t>maximize the utilization of available infrastructure and expertise in Africa in the field of nuclear science and technology; </a:t>
            </a:r>
          </a:p>
          <a:p>
            <a:pPr marL="630238" lvl="2" indent="-269875" algn="just">
              <a:lnSpc>
                <a:spcPct val="150000"/>
              </a:lnSpc>
              <a:buFont typeface="Courier New" panose="02070309020205020404" pitchFamily="49" charset="0"/>
              <a:buChar char="o"/>
              <a:defRPr/>
            </a:pPr>
            <a:r>
              <a:rPr lang="en-ZA" sz="1500" dirty="0">
                <a:latin typeface="Arial" panose="020B0604020202020204" pitchFamily="34" charset="0"/>
                <a:ea typeface="Times New Roman" panose="02020603050405020304" pitchFamily="18" charset="0"/>
              </a:rPr>
              <a:t>accelerate moves toward regional self-sufficiency in selected peaceful applications by coordinating intellectual and physical resources and disseminating innovative methods and practices cost-efficiently</a:t>
            </a:r>
            <a:endParaRPr lang="en-ZA" sz="1500" dirty="0">
              <a:effectLst/>
              <a:latin typeface="Arial" panose="020B0604020202020204" pitchFamily="34" charset="0"/>
              <a:ea typeface="Times New Roman" panose="02020603050405020304" pitchFamily="18" charset="0"/>
            </a:endParaRPr>
          </a:p>
          <a:p>
            <a:pPr marL="342900" lvl="1" indent="-342900" algn="just">
              <a:lnSpc>
                <a:spcPct val="150000"/>
              </a:lnSpc>
              <a:defRPr/>
            </a:pPr>
            <a:r>
              <a:rPr lang="en-ZA" sz="1800" dirty="0">
                <a:effectLst/>
                <a:latin typeface="Arial" panose="020B0604020202020204" pitchFamily="34" charset="0"/>
                <a:ea typeface="Times New Roman" panose="02020603050405020304" pitchFamily="18" charset="0"/>
              </a:rPr>
              <a:t>AFRA activities contribute significantly towards the achievement of national and regional development objectives. The scope of their </a:t>
            </a:r>
            <a:r>
              <a:rPr lang="en-GB" sz="1800" dirty="0">
                <a:latin typeface="Arial" panose="020B0604020202020204" pitchFamily="34" charset="0"/>
                <a:cs typeface="Arial" panose="020B0604020202020204" pitchFamily="34" charset="0"/>
              </a:rPr>
              <a:t>activities covers a wide range of peaceful applications of nuclear techniques that contribute towards the achievement of national and regional development goals.</a:t>
            </a:r>
          </a:p>
          <a:p>
            <a:pPr marL="342900" lvl="1" indent="-342900" algn="just">
              <a:lnSpc>
                <a:spcPct val="150000"/>
              </a:lnSpc>
              <a:defRPr/>
            </a:pPr>
            <a:r>
              <a:rPr lang="en-GB" sz="1800" dirty="0">
                <a:latin typeface="Arial" panose="020B0604020202020204" pitchFamily="34" charset="0"/>
                <a:cs typeface="Arial" panose="020B0604020202020204" pitchFamily="34" charset="0"/>
              </a:rPr>
              <a:t>South Africa benefits in the technical cooperation to use the available regional expertise and existing facilities for planning and implementation of cooperative programmes under human health, food and agriculture, energy, environment, water management and industrial applications.</a:t>
            </a:r>
            <a:endParaRPr lang="en-ZA" altLang="en-US" sz="18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64AEB1AF-1B5D-48E7-B519-148E37C99203}"/>
              </a:ext>
            </a:extLst>
          </p:cNvPr>
          <p:cNvSpPr txBox="1">
            <a:spLocks/>
          </p:cNvSpPr>
          <p:nvPr/>
        </p:nvSpPr>
        <p:spPr>
          <a:xfrm>
            <a:off x="2376516" y="-82193"/>
            <a:ext cx="9815484" cy="8424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altLang="en-US" sz="3200" b="1" dirty="0">
                <a:latin typeface="Arial" panose="020B0604020202020204" pitchFamily="34" charset="0"/>
                <a:cs typeface="Arial" panose="020B0604020202020204" pitchFamily="34" charset="0"/>
              </a:rPr>
              <a:t>Strategic Importance of AFRA</a:t>
            </a:r>
            <a:endParaRPr lang="en-ZA" altLang="en-US" sz="3200" b="1" dirty="0">
              <a:latin typeface="Arial Narrow" panose="020B0606020202030204" pitchFamily="34" charset="0"/>
            </a:endParaRPr>
          </a:p>
        </p:txBody>
      </p:sp>
    </p:spTree>
    <p:extLst>
      <p:ext uri="{BB962C8B-B14F-4D97-AF65-F5344CB8AC3E}">
        <p14:creationId xmlns:p14="http://schemas.microsoft.com/office/powerpoint/2010/main" val="3977065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DA9DFAEB-BC93-4AAA-BA70-951F540AA0EA}"/>
              </a:ext>
            </a:extLst>
          </p:cNvPr>
          <p:cNvSpPr>
            <a:spLocks noGrp="1"/>
          </p:cNvSpPr>
          <p:nvPr>
            <p:ph idx="1"/>
          </p:nvPr>
        </p:nvSpPr>
        <p:spPr>
          <a:xfrm>
            <a:off x="2376516" y="1179491"/>
            <a:ext cx="9637241" cy="4112038"/>
          </a:xfrm>
        </p:spPr>
        <p:txBody>
          <a:bodyPr>
            <a:normAutofit/>
          </a:bodyPr>
          <a:lstStyle/>
          <a:p>
            <a:pPr>
              <a:lnSpc>
                <a:spcPct val="150000"/>
              </a:lnSpc>
            </a:pPr>
            <a:r>
              <a:rPr lang="en-ZA" altLang="en-US" sz="2000" dirty="0">
                <a:latin typeface="Arial" panose="020B0604020202020204" pitchFamily="34" charset="0"/>
                <a:cs typeface="Arial" panose="020B0604020202020204" pitchFamily="34" charset="0"/>
              </a:rPr>
              <a:t>To further the fulfilment of AFRA Mandate, the Governments Parties adopted the following Strategic Goals (SG):</a:t>
            </a:r>
          </a:p>
          <a:p>
            <a:pPr lvl="1" indent="-415925" algn="just">
              <a:lnSpc>
                <a:spcPct val="150000"/>
              </a:lnSpc>
              <a:buFont typeface="Courier New" panose="02070309020205020404" pitchFamily="49" charset="0"/>
              <a:buChar char="o"/>
            </a:pPr>
            <a:r>
              <a:rPr lang="en-ZA" altLang="en-US" sz="1800" dirty="0">
                <a:latin typeface="Arial" panose="020B0604020202020204" pitchFamily="34" charset="0"/>
                <a:cs typeface="Arial" panose="020B0604020202020204" pitchFamily="34" charset="0"/>
              </a:rPr>
              <a:t>SG 1: To enhance the sustainable contribution of nuclear science and technology to meet the developmental needs and interests of Member States</a:t>
            </a:r>
          </a:p>
          <a:p>
            <a:pPr lvl="1" indent="-415925" algn="just">
              <a:lnSpc>
                <a:spcPct val="150000"/>
              </a:lnSpc>
              <a:buFont typeface="Courier New" panose="02070309020205020404" pitchFamily="49" charset="0"/>
              <a:buChar char="o"/>
            </a:pPr>
            <a:r>
              <a:rPr lang="en-ZA" altLang="en-US" sz="1800" dirty="0">
                <a:latin typeface="Arial" panose="020B0604020202020204" pitchFamily="34" charset="0"/>
                <a:cs typeface="Arial" panose="020B0604020202020204" pitchFamily="34" charset="0"/>
              </a:rPr>
              <a:t> SG2: To entrench the culture of mutual assistance and regional cooperation in the effective utilization of available nuclear expertise and infrastructure</a:t>
            </a:r>
          </a:p>
          <a:p>
            <a:pPr marL="0" lvl="1" indent="0" algn="just">
              <a:lnSpc>
                <a:spcPct val="150000"/>
              </a:lnSpc>
              <a:spcBef>
                <a:spcPts val="600"/>
              </a:spcBef>
              <a:buNone/>
              <a:defRPr/>
            </a:pPr>
            <a:endParaRPr lang="en-ZA" sz="2000" dirty="0">
              <a:latin typeface="Arial" panose="020B0604020202020204" pitchFamily="34" charset="0"/>
              <a:cs typeface="Arial" pitchFamily="34" charset="0"/>
            </a:endParaRPr>
          </a:p>
        </p:txBody>
      </p:sp>
      <p:sp>
        <p:nvSpPr>
          <p:cNvPr id="9" name="Title 1">
            <a:extLst>
              <a:ext uri="{FF2B5EF4-FFF2-40B4-BE49-F238E27FC236}">
                <a16:creationId xmlns:a16="http://schemas.microsoft.com/office/drawing/2014/main" id="{87CBFBF6-A511-423F-BB6E-11EFF662AC85}"/>
              </a:ext>
            </a:extLst>
          </p:cNvPr>
          <p:cNvSpPr txBox="1">
            <a:spLocks/>
          </p:cNvSpPr>
          <p:nvPr/>
        </p:nvSpPr>
        <p:spPr>
          <a:xfrm>
            <a:off x="2376516" y="63332"/>
            <a:ext cx="9637241" cy="7011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altLang="en-US" sz="3200" b="1" dirty="0">
                <a:latin typeface="Arial" panose="020B0604020202020204" pitchFamily="34" charset="0"/>
                <a:cs typeface="Arial" panose="020B0604020202020204" pitchFamily="34" charset="0"/>
              </a:rPr>
              <a:t>Strategic Importance of  AFRA</a:t>
            </a:r>
            <a:endParaRPr lang="en-ZA" altLang="en-US" sz="3200" b="1" dirty="0">
              <a:latin typeface="Arial Narrow" panose="020B0606020202030204" pitchFamily="34" charset="0"/>
            </a:endParaRPr>
          </a:p>
        </p:txBody>
      </p:sp>
    </p:spTree>
    <p:extLst>
      <p:ext uri="{BB962C8B-B14F-4D97-AF65-F5344CB8AC3E}">
        <p14:creationId xmlns:p14="http://schemas.microsoft.com/office/powerpoint/2010/main" val="232740089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2765BFD-1EE7-4395-98E1-5EC45C526607}"/>
              </a:ext>
            </a:extLst>
          </p:cNvPr>
          <p:cNvSpPr>
            <a:spLocks noGrp="1"/>
          </p:cNvSpPr>
          <p:nvPr>
            <p:ph idx="1"/>
          </p:nvPr>
        </p:nvSpPr>
        <p:spPr>
          <a:xfrm>
            <a:off x="2376516" y="842487"/>
            <a:ext cx="9630605" cy="4568962"/>
          </a:xfrm>
        </p:spPr>
        <p:txBody>
          <a:bodyPr>
            <a:noAutofit/>
          </a:bodyPr>
          <a:lstStyle/>
          <a:p>
            <a:pPr marL="0" indent="0" algn="just">
              <a:buNone/>
              <a:defRPr/>
            </a:pPr>
            <a:endParaRPr lang="en-ZA" sz="2000" dirty="0">
              <a:solidFill>
                <a:srgbClr val="FF0000"/>
              </a:solidFill>
              <a:latin typeface="Arial" panose="020B0604020202020204" pitchFamily="34" charset="0"/>
              <a:cs typeface="Arial" panose="020B0604020202020204" pitchFamily="34" charset="0"/>
            </a:endParaRPr>
          </a:p>
          <a:p>
            <a:pPr algn="just">
              <a:defRPr/>
            </a:pPr>
            <a:endParaRPr lang="en-ZA" sz="2000" dirty="0">
              <a:latin typeface="Arial" panose="020B0604020202020204" pitchFamily="34" charset="0"/>
              <a:cs typeface="Arial" panose="020B0604020202020204" pitchFamily="34" charset="0"/>
            </a:endParaRPr>
          </a:p>
          <a:p>
            <a:pPr marL="0" indent="0" algn="just">
              <a:buFont typeface="Arial" panose="020B0604020202020204" pitchFamily="34" charset="0"/>
              <a:buNone/>
              <a:defRPr/>
            </a:pPr>
            <a:endParaRPr lang="en-ZA" sz="20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51745415-E11D-4C31-B2E6-B3ABE5BDE296}"/>
              </a:ext>
            </a:extLst>
          </p:cNvPr>
          <p:cNvSpPr txBox="1">
            <a:spLocks/>
          </p:cNvSpPr>
          <p:nvPr/>
        </p:nvSpPr>
        <p:spPr>
          <a:xfrm>
            <a:off x="2376516" y="66677"/>
            <a:ext cx="9815484" cy="8424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altLang="en-US" sz="3200" b="1" dirty="0">
                <a:latin typeface="Arial" panose="020B0604020202020204" pitchFamily="34" charset="0"/>
                <a:cs typeface="Arial" panose="020B0604020202020204" pitchFamily="34" charset="0"/>
              </a:rPr>
              <a:t>Strategic Importance of AFRA</a:t>
            </a:r>
            <a:endParaRPr lang="en-ZA" altLang="en-US" sz="3200" b="1" dirty="0">
              <a:latin typeface="Arial Narrow" panose="020B0606020202030204" pitchFamily="34" charset="0"/>
            </a:endParaRPr>
          </a:p>
        </p:txBody>
      </p:sp>
      <p:sp>
        <p:nvSpPr>
          <p:cNvPr id="6" name="TextBox 5">
            <a:extLst>
              <a:ext uri="{FF2B5EF4-FFF2-40B4-BE49-F238E27FC236}">
                <a16:creationId xmlns:a16="http://schemas.microsoft.com/office/drawing/2014/main" id="{1801F8F4-E1A3-467B-B6A3-DD05E10DEC2E}"/>
              </a:ext>
            </a:extLst>
          </p:cNvPr>
          <p:cNvSpPr txBox="1"/>
          <p:nvPr/>
        </p:nvSpPr>
        <p:spPr>
          <a:xfrm>
            <a:off x="2496621" y="1185699"/>
            <a:ext cx="9510500" cy="3420873"/>
          </a:xfrm>
          <a:prstGeom prst="rect">
            <a:avLst/>
          </a:prstGeom>
          <a:noFill/>
        </p:spPr>
        <p:txBody>
          <a:bodyPr wrap="square">
            <a:spAutoFit/>
          </a:bodyPr>
          <a:lstStyle/>
          <a:p>
            <a:pPr marL="342900" indent="-342900" algn="just">
              <a:lnSpc>
                <a:spcPct val="150000"/>
              </a:lnSpc>
              <a:spcBef>
                <a:spcPts val="600"/>
              </a:spcBef>
              <a:buFont typeface="Arial" panose="020B0604020202020204" pitchFamily="34" charset="0"/>
              <a:buChar char="•"/>
              <a:defRPr/>
            </a:pPr>
            <a:r>
              <a:rPr lang="en-ZA" sz="2000" dirty="0">
                <a:latin typeface="Arial" panose="020B0604020202020204" pitchFamily="34" charset="0"/>
                <a:cs typeface="Arial" panose="020B0604020202020204" pitchFamily="34" charset="0"/>
              </a:rPr>
              <a:t>SG  3: To deepen the culture of nuclear safety and security at regional and national levels in the gainful exploitation of nuclear science and technology.</a:t>
            </a:r>
          </a:p>
          <a:p>
            <a:pPr marL="342900" indent="-342900" algn="just">
              <a:lnSpc>
                <a:spcPct val="150000"/>
              </a:lnSpc>
              <a:spcBef>
                <a:spcPts val="600"/>
              </a:spcBef>
              <a:buFont typeface="Arial" panose="020B0604020202020204" pitchFamily="34" charset="0"/>
              <a:buChar char="•"/>
              <a:defRPr/>
            </a:pPr>
            <a:r>
              <a:rPr lang="en-ZA" sz="2000" dirty="0">
                <a:latin typeface="Arial" panose="020B0604020202020204" pitchFamily="34" charset="0"/>
                <a:cs typeface="Arial" panose="020B0604020202020204" pitchFamily="34" charset="0"/>
              </a:rPr>
              <a:t>SG 4: To interact continuously with and create awareness amongst decisionmakers, civil society, users and the general public on the benefits of peaceful application of nuclear science and technology.</a:t>
            </a:r>
          </a:p>
          <a:p>
            <a:pPr marL="342900" indent="-342900" algn="just">
              <a:lnSpc>
                <a:spcPct val="150000"/>
              </a:lnSpc>
              <a:spcBef>
                <a:spcPts val="600"/>
              </a:spcBef>
              <a:buFont typeface="Arial" panose="020B0604020202020204" pitchFamily="34" charset="0"/>
              <a:buChar char="•"/>
              <a:defRPr/>
            </a:pPr>
            <a:r>
              <a:rPr lang="en-ZA" sz="2000" dirty="0">
                <a:latin typeface="Arial" panose="020B0604020202020204" pitchFamily="34" charset="0"/>
                <a:cs typeface="Arial" panose="020B0604020202020204" pitchFamily="34" charset="0"/>
              </a:rPr>
              <a:t> SG 5: To institute good governance and excellence in the management of activities in the region</a:t>
            </a:r>
            <a:endParaRPr lang="en-ZA"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4635683"/>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8811</TotalTime>
  <Words>1377</Words>
  <Application>Microsoft Office PowerPoint</Application>
  <PresentationFormat>Widescreen</PresentationFormat>
  <Paragraphs>93</Paragraphs>
  <Slides>19</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Arial Narrow</vt:lpstr>
      <vt:lpstr>Calibri</vt:lpstr>
      <vt:lpstr>Calibri Light</vt:lpstr>
      <vt:lpstr>Courier New</vt:lpstr>
      <vt:lpstr>Wingdings</vt:lpstr>
      <vt:lpstr>Office Theme</vt:lpstr>
      <vt:lpstr>3_Office Theme</vt:lpstr>
      <vt:lpstr>PowerPoint Presentation</vt:lpstr>
      <vt:lpstr>PowerPoint Presentation</vt:lpstr>
      <vt:lpstr>Presentation Layout</vt:lpstr>
      <vt:lpstr>PowerPoint Presentation</vt:lpstr>
      <vt:lpstr>PowerPoint Presentation</vt:lpstr>
      <vt:lpstr>PowerPoint Presentation</vt:lpstr>
      <vt:lpstr>PowerPoint Presentation</vt:lpstr>
      <vt:lpstr>PowerPoint Presentation</vt:lpstr>
      <vt:lpstr>PowerPoint Presentation</vt:lpstr>
      <vt:lpstr>Amendments in the AFRA Agreement</vt:lpstr>
      <vt:lpstr>Consultation</vt:lpstr>
      <vt:lpstr>Status on the Ratification of the Amended AFRA </vt:lpstr>
      <vt:lpstr>Implementation Plan</vt:lpstr>
      <vt:lpstr>Implementation Plan – Capacity Building</vt:lpstr>
      <vt:lpstr>PowerPoint Presentation</vt:lpstr>
      <vt:lpstr>Risks/Risks Mitigation</vt:lpstr>
      <vt:lpstr>Recommendation</vt:lpstr>
      <vt:lpstr>Annexures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Msizi Nyalungu</dc:creator>
  <cp:lastModifiedBy>Sandile Mlonyeni</cp:lastModifiedBy>
  <cp:revision>430</cp:revision>
  <cp:lastPrinted>2022-03-15T14:37:08Z</cp:lastPrinted>
  <dcterms:created xsi:type="dcterms:W3CDTF">2020-05-28T19:48:51Z</dcterms:created>
  <dcterms:modified xsi:type="dcterms:W3CDTF">2022-05-31T12:39:39Z</dcterms:modified>
</cp:coreProperties>
</file>