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66" r:id="rId19"/>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2011"/>
  </p:normalViewPr>
  <p:slideViewPr>
    <p:cSldViewPr snapToGrid="0" snapToObjects="1">
      <p:cViewPr varScale="1">
        <p:scale>
          <a:sx n="67" d="100"/>
          <a:sy n="67" d="100"/>
        </p:scale>
        <p:origin x="-1716" y="-96"/>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6E9E78-B40F-B347-87D0-326F05E72159}" type="datetimeFigureOut">
              <a:rPr lang="en-US" smtClean="0"/>
              <a:pPr/>
              <a:t>5/31/2022</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30FCB9-640E-554A-B1EA-85279ED3148B}" type="slidenum">
              <a:rPr lang="en-US" smtClean="0"/>
              <a:pPr/>
              <a:t>‹#›</a:t>
            </a:fld>
            <a:endParaRPr lang="en-US"/>
          </a:p>
        </p:txBody>
      </p:sp>
    </p:spTree>
    <p:extLst>
      <p:ext uri="{BB962C8B-B14F-4D97-AF65-F5344CB8AC3E}">
        <p14:creationId xmlns:p14="http://schemas.microsoft.com/office/powerpoint/2010/main" xmlns="" val="25080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B5E001-0575-6E4B-8D6F-C416EACB32F6}"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1468907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B5E001-0575-6E4B-8D6F-C416EACB32F6}"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36470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B5E001-0575-6E4B-8D6F-C416EACB32F6}"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60376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B5E001-0575-6E4B-8D6F-C416EACB32F6}"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45268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B5E001-0575-6E4B-8D6F-C416EACB32F6}"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185042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B5E001-0575-6E4B-8D6F-C416EACB32F6}" type="datetimeFigureOut">
              <a:rPr lang="en-US" smtClean="0"/>
              <a:pPr/>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193790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B5E001-0575-6E4B-8D6F-C416EACB32F6}" type="datetimeFigureOut">
              <a:rPr lang="en-US" smtClean="0"/>
              <a:pPr/>
              <a:t>5/31/2022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144443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B5E001-0575-6E4B-8D6F-C416EACB32F6}" type="datetimeFigureOut">
              <a:rPr lang="en-US" smtClean="0"/>
              <a:pPr/>
              <a:t>5/31/2022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1386755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5E001-0575-6E4B-8D6F-C416EACB32F6}" type="datetimeFigureOut">
              <a:rPr lang="en-US" smtClean="0"/>
              <a:pPr/>
              <a:t>5/31/2022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554322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B5E001-0575-6E4B-8D6F-C416EACB32F6}" type="datetimeFigureOut">
              <a:rPr lang="en-US" smtClean="0"/>
              <a:pPr/>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722314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B5E001-0575-6E4B-8D6F-C416EACB32F6}" type="datetimeFigureOut">
              <a:rPr lang="en-US" smtClean="0"/>
              <a:pPr/>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21634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5E001-0575-6E4B-8D6F-C416EACB32F6}" type="datetimeFigureOut">
              <a:rPr lang="en-US" smtClean="0"/>
              <a:pPr/>
              <a:t>5/31/2022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932575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2E7FB172-F928-DE44-902E-A29BAD525B84}"/>
              </a:ext>
            </a:extLst>
          </p:cNvPr>
          <p:cNvSpPr txBox="1">
            <a:spLocks noChangeAspect="1"/>
          </p:cNvSpPr>
          <p:nvPr/>
        </p:nvSpPr>
        <p:spPr>
          <a:xfrm>
            <a:off x="0" y="1846761"/>
            <a:ext cx="9905999" cy="24445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r>
              <a:rPr lang="en-US" sz="28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NATTIONAL LAND TRANSPORT AMENDMENT </a:t>
            </a:r>
            <a:r>
              <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BILL</a:t>
            </a:r>
          </a:p>
          <a:p>
            <a:r>
              <a:rPr lang="en-US" sz="24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
            </a:r>
            <a:br>
              <a:rPr lang="en-US" sz="24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br>
            <a:r>
              <a:rPr lang="en-US" sz="24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E-LIST</a:t>
            </a:r>
          </a:p>
          <a:p>
            <a:endParaRPr lang="en-US" sz="24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xmlns="" id="{4833EB72-A0DC-194D-ACB8-F9999626E130}"/>
              </a:ext>
            </a:extLst>
          </p:cNvPr>
          <p:cNvSpPr txBox="1">
            <a:spLocks/>
          </p:cNvSpPr>
          <p:nvPr/>
        </p:nvSpPr>
        <p:spPr>
          <a:xfrm>
            <a:off x="2057002" y="2571330"/>
            <a:ext cx="5791994" cy="6031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400" b="1" dirty="0">
              <a:solidFill>
                <a:schemeClr val="accent4">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02826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ZA" dirty="0" smtClean="0"/>
              <a:t>In the Bill – there was an added </a:t>
            </a:r>
            <a:r>
              <a:rPr lang="en-ZA" i="1" dirty="0" smtClean="0"/>
              <a:t>proviso </a:t>
            </a:r>
            <a:r>
              <a:rPr lang="en-ZA" dirty="0" smtClean="0"/>
              <a:t>which provided that the municipal sphere of government is responsible for entering into the said contracts:</a:t>
            </a:r>
          </a:p>
          <a:p>
            <a:pPr marL="0" indent="0">
              <a:buNone/>
            </a:pPr>
            <a:r>
              <a:rPr lang="en-ZA" i="1" dirty="0"/>
              <a:t>	</a:t>
            </a:r>
            <a:r>
              <a:rPr lang="en-ZA" i="1" dirty="0" smtClean="0"/>
              <a:t>“</a:t>
            </a:r>
            <a:r>
              <a:rPr lang="en-US" dirty="0"/>
              <a:t>Provided </a:t>
            </a:r>
            <a:r>
              <a:rPr lang="en-US" dirty="0" smtClean="0"/>
              <a:t>that the </a:t>
            </a:r>
            <a:r>
              <a:rPr lang="en-US" dirty="0"/>
              <a:t>municipality meets the </a:t>
            </a:r>
            <a:r>
              <a:rPr lang="en-US" dirty="0" smtClean="0"/>
              <a:t>	requirements </a:t>
            </a:r>
            <a:r>
              <a:rPr lang="en-US" dirty="0"/>
              <a:t>and </a:t>
            </a:r>
            <a:r>
              <a:rPr lang="en-US" dirty="0" smtClean="0"/>
              <a:t>	criteria prescribed </a:t>
            </a:r>
            <a:r>
              <a:rPr lang="en-US" dirty="0"/>
              <a:t>by the </a:t>
            </a:r>
            <a:r>
              <a:rPr lang="en-US" dirty="0" smtClean="0"/>
              <a:t>	Minister </a:t>
            </a:r>
            <a:r>
              <a:rPr lang="en-US" dirty="0"/>
              <a:t>under subsection (10)(</a:t>
            </a:r>
            <a:r>
              <a:rPr lang="en-US" i="1" dirty="0"/>
              <a:t>d</a:t>
            </a:r>
            <a:r>
              <a:rPr lang="en-US" dirty="0"/>
              <a:t>) and the</a:t>
            </a:r>
            <a:br>
              <a:rPr lang="en-US" dirty="0"/>
            </a:br>
            <a:r>
              <a:rPr lang="en-US" dirty="0" smtClean="0"/>
              <a:t>	Minister </a:t>
            </a:r>
            <a:r>
              <a:rPr lang="en-US" dirty="0"/>
              <a:t>has certified in writing that it has </a:t>
            </a:r>
            <a:r>
              <a:rPr lang="en-US" dirty="0" smtClean="0"/>
              <a:t>	complied”;</a:t>
            </a:r>
            <a:endParaRPr lang="en-US" i="1" dirty="0"/>
          </a:p>
        </p:txBody>
      </p:sp>
    </p:spTree>
    <p:extLst>
      <p:ext uri="{BB962C8B-B14F-4D97-AF65-F5344CB8AC3E}">
        <p14:creationId xmlns:p14="http://schemas.microsoft.com/office/powerpoint/2010/main" xmlns="" val="3557994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ZA" dirty="0"/>
              <a:t>On page 6, from line 41, to omit paragraphs </a:t>
            </a:r>
            <a:r>
              <a:rPr lang="en-ZA" i="1" dirty="0"/>
              <a:t>(</a:t>
            </a:r>
            <a:r>
              <a:rPr lang="en-ZA" i="1" dirty="0" err="1"/>
              <a:t>i</a:t>
            </a:r>
            <a:r>
              <a:rPr lang="en-ZA" i="1" dirty="0"/>
              <a:t>)</a:t>
            </a:r>
            <a:r>
              <a:rPr lang="en-ZA" dirty="0"/>
              <a:t> and </a:t>
            </a:r>
            <a:r>
              <a:rPr lang="en-ZA" i="1" dirty="0"/>
              <a:t>(j)</a:t>
            </a:r>
            <a:r>
              <a:rPr lang="en-ZA" dirty="0"/>
              <a:t>.</a:t>
            </a:r>
            <a:endParaRPr lang="en-US" dirty="0"/>
          </a:p>
          <a:p>
            <a:pPr marL="0" indent="0">
              <a:buNone/>
            </a:pPr>
            <a:endParaRPr lang="en-US" dirty="0"/>
          </a:p>
        </p:txBody>
      </p:sp>
    </p:spTree>
    <p:extLst>
      <p:ext uri="{BB962C8B-B14F-4D97-AF65-F5344CB8AC3E}">
        <p14:creationId xmlns:p14="http://schemas.microsoft.com/office/powerpoint/2010/main" xmlns="" val="4208610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84964" y="-2712027"/>
            <a:ext cx="18288000" cy="10287000"/>
          </a:xfrm>
          <a:prstGeom prst="rect">
            <a:avLst/>
          </a:prstGeom>
        </p:spPr>
      </p:pic>
    </p:spTree>
    <p:extLst>
      <p:ext uri="{BB962C8B-B14F-4D97-AF65-F5344CB8AC3E}">
        <p14:creationId xmlns:p14="http://schemas.microsoft.com/office/powerpoint/2010/main" xmlns="" val="179694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ZA" dirty="0"/>
              <a:t>On page 7 from line 1, to omit paragraphs </a:t>
            </a:r>
            <a:r>
              <a:rPr lang="en-ZA" i="1" dirty="0"/>
              <a:t>(k)</a:t>
            </a:r>
            <a:r>
              <a:rPr lang="en-ZA" dirty="0"/>
              <a:t> to </a:t>
            </a:r>
            <a:r>
              <a:rPr lang="en-ZA" i="1" dirty="0"/>
              <a:t>(m</a:t>
            </a:r>
            <a:r>
              <a:rPr lang="en-ZA" i="1" dirty="0" smtClean="0"/>
              <a:t>)</a:t>
            </a:r>
            <a:r>
              <a:rPr lang="en-ZA" dirty="0" smtClean="0"/>
              <a:t>.</a:t>
            </a:r>
          </a:p>
          <a:p>
            <a:r>
              <a:rPr lang="en-ZA" dirty="0" smtClean="0"/>
              <a:t>Paragraph k- proposed deletion of section 11(3) and (5).</a:t>
            </a:r>
          </a:p>
          <a:p>
            <a:pPr lvl="1"/>
            <a:r>
              <a:rPr lang="en-ZA" dirty="0" smtClean="0"/>
              <a:t>(3) Empowers the MEC to assign any function contemplated in subsection (1)</a:t>
            </a:r>
            <a:r>
              <a:rPr lang="en-ZA" i="1" dirty="0" smtClean="0"/>
              <a:t>(b) </a:t>
            </a:r>
            <a:r>
              <a:rPr lang="en-ZA" dirty="0" smtClean="0">
                <a:solidFill>
                  <a:srgbClr val="C00000"/>
                </a:solidFill>
              </a:rPr>
              <a:t>(a provincial function) </a:t>
            </a:r>
            <a:r>
              <a:rPr lang="en-ZA" dirty="0" smtClean="0"/>
              <a:t>to a municipality, subject to the Constitution and the Municipal Systems Act. </a:t>
            </a:r>
          </a:p>
          <a:p>
            <a:pPr lvl="1"/>
            <a:r>
              <a:rPr lang="en-ZA" dirty="0" smtClean="0"/>
              <a:t>(5) Where a municipality is performing a function contemplated in subsection (1)</a:t>
            </a:r>
            <a:r>
              <a:rPr lang="en-ZA" i="1" dirty="0" smtClean="0"/>
              <a:t>(a) </a:t>
            </a:r>
            <a:r>
              <a:rPr lang="en-ZA" dirty="0" smtClean="0"/>
              <a:t>on the date of the commencement of this Act, such function is deemed to have been assigned to that municipality under subsection (2).</a:t>
            </a:r>
          </a:p>
          <a:p>
            <a:r>
              <a:rPr lang="en-ZA" dirty="0" smtClean="0"/>
              <a:t>These two provisions will remain in the Act. </a:t>
            </a:r>
            <a:endParaRPr lang="en-US" dirty="0"/>
          </a:p>
          <a:p>
            <a:endParaRPr lang="en-US" dirty="0"/>
          </a:p>
        </p:txBody>
      </p:sp>
    </p:spTree>
    <p:extLst>
      <p:ext uri="{BB962C8B-B14F-4D97-AF65-F5344CB8AC3E}">
        <p14:creationId xmlns:p14="http://schemas.microsoft.com/office/powerpoint/2010/main" xmlns="" val="2780679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Para (m) - (</a:t>
            </a:r>
            <a:r>
              <a:rPr lang="en-US" dirty="0"/>
              <a:t>6) </a:t>
            </a:r>
            <a:r>
              <a:rPr lang="en-US" b="1" dirty="0"/>
              <a:t>[Subject to section 21, where] </a:t>
            </a:r>
            <a:r>
              <a:rPr lang="en-US" u="sng" dirty="0"/>
              <a:t>Where</a:t>
            </a:r>
            <a:r>
              <a:rPr lang="en-US" dirty="0"/>
              <a:t> a province is </a:t>
            </a:r>
            <a:r>
              <a:rPr lang="en-US" dirty="0" smtClean="0"/>
              <a:t>performing </a:t>
            </a:r>
            <a:r>
              <a:rPr lang="en-US" b="1" dirty="0" smtClean="0"/>
              <a:t>[</a:t>
            </a:r>
            <a:r>
              <a:rPr lang="en-US" b="1" dirty="0"/>
              <a:t>a function contemplated in subsection (1)</a:t>
            </a:r>
            <a:r>
              <a:rPr lang="en-US" b="1" i="1" dirty="0"/>
              <a:t>(a)]</a:t>
            </a:r>
            <a:r>
              <a:rPr lang="en-US" i="1" dirty="0"/>
              <a:t> </a:t>
            </a:r>
            <a:r>
              <a:rPr lang="en-US" u="sng" dirty="0"/>
              <a:t>the function of acting </a:t>
            </a:r>
            <a:r>
              <a:rPr lang="en-US" u="sng" dirty="0" smtClean="0"/>
              <a:t>as contracting </a:t>
            </a:r>
            <a:r>
              <a:rPr lang="en-US" u="sng" dirty="0"/>
              <a:t>authority for contracts concluded under the Transition Act </a:t>
            </a:r>
            <a:r>
              <a:rPr lang="en-US" dirty="0" smtClean="0"/>
              <a:t>on the </a:t>
            </a:r>
            <a:r>
              <a:rPr lang="en-US" dirty="0"/>
              <a:t>date of commencement of this Act, it must continue performing </a:t>
            </a:r>
            <a:r>
              <a:rPr lang="en-US" dirty="0" smtClean="0"/>
              <a:t>that function</a:t>
            </a:r>
            <a:r>
              <a:rPr lang="en-US" dirty="0"/>
              <a:t>, </a:t>
            </a:r>
            <a:r>
              <a:rPr lang="en-US" b="1" dirty="0"/>
              <a:t>[unless that function is assigned to a municipality by </a:t>
            </a:r>
            <a:r>
              <a:rPr lang="en-US" b="1" dirty="0" smtClean="0"/>
              <a:t>the Minister</a:t>
            </a:r>
            <a:r>
              <a:rPr lang="en-US" b="1" dirty="0"/>
              <a:t>]</a:t>
            </a:r>
            <a:r>
              <a:rPr lang="en-US" dirty="0"/>
              <a:t> </a:t>
            </a:r>
            <a:r>
              <a:rPr lang="en-US" u="sng" dirty="0"/>
              <a:t>until those contracts have lapsed or expired or been cancelled,</a:t>
            </a:r>
            <a:br>
              <a:rPr lang="en-US" u="sng" dirty="0"/>
            </a:br>
            <a:r>
              <a:rPr lang="en-US" u="sng" dirty="0"/>
              <a:t>or replaced by other contracts or arrangements</a:t>
            </a:r>
            <a:r>
              <a:rPr lang="en-US" dirty="0"/>
              <a:t> in terms of this Act</a:t>
            </a:r>
            <a:r>
              <a:rPr lang="en-US" dirty="0" smtClean="0"/>
              <a:t>.’’</a:t>
            </a:r>
          </a:p>
          <a:p>
            <a:r>
              <a:rPr lang="en-ZA" dirty="0" smtClean="0"/>
              <a:t>This was a consequential amendment to the new proposed provisions in relation to municipalities meeting the set criteria, so the provision will remain as it is in the Act. </a:t>
            </a:r>
            <a:endParaRPr lang="en-US" dirty="0" smtClean="0"/>
          </a:p>
          <a:p>
            <a:pPr marL="0" indent="0">
              <a:buNone/>
            </a:pPr>
            <a:endParaRPr lang="en-US" dirty="0"/>
          </a:p>
        </p:txBody>
      </p:sp>
    </p:spTree>
    <p:extLst>
      <p:ext uri="{BB962C8B-B14F-4D97-AF65-F5344CB8AC3E}">
        <p14:creationId xmlns:p14="http://schemas.microsoft.com/office/powerpoint/2010/main" xmlns="" val="499578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normAutofit fontScale="92500"/>
          </a:bodyPr>
          <a:lstStyle/>
          <a:p>
            <a:r>
              <a:rPr lang="en-ZA" dirty="0"/>
              <a:t>On page 7, in line 16, to renumber paragraph </a:t>
            </a:r>
            <a:r>
              <a:rPr lang="en-ZA" i="1" dirty="0"/>
              <a:t>(n)</a:t>
            </a:r>
            <a:r>
              <a:rPr lang="en-ZA" dirty="0"/>
              <a:t> to be </a:t>
            </a:r>
            <a:r>
              <a:rPr lang="en-ZA" i="1" dirty="0"/>
              <a:t>(g</a:t>
            </a:r>
            <a:r>
              <a:rPr lang="en-ZA" i="1" dirty="0" smtClean="0"/>
              <a:t>)</a:t>
            </a:r>
            <a:r>
              <a:rPr lang="en-ZA" dirty="0" smtClean="0"/>
              <a:t>.</a:t>
            </a:r>
          </a:p>
          <a:p>
            <a:r>
              <a:rPr lang="en-ZA" dirty="0"/>
              <a:t>On page 7, from line 17, to omit “</a:t>
            </a:r>
            <a:r>
              <a:rPr lang="en-ZA" i="1" u="sng" dirty="0"/>
              <a:t>(a</a:t>
            </a:r>
            <a:r>
              <a:rPr lang="en-ZA" i="1" u="sng" dirty="0" smtClean="0"/>
              <a:t>)</a:t>
            </a:r>
            <a:r>
              <a:rPr lang="en-ZA" dirty="0" smtClean="0"/>
              <a:t>”- this is because paragraph </a:t>
            </a:r>
            <a:r>
              <a:rPr lang="en-ZA" i="1" dirty="0" smtClean="0"/>
              <a:t>(b)</a:t>
            </a:r>
            <a:r>
              <a:rPr lang="en-ZA" dirty="0" smtClean="0"/>
              <a:t> will be deleted as stated in number 9 of the E-List.</a:t>
            </a:r>
          </a:p>
          <a:p>
            <a:r>
              <a:rPr lang="en-US" dirty="0"/>
              <a:t>On page 7, from line 28, to omit </a:t>
            </a:r>
            <a:r>
              <a:rPr lang="en-US" b="1" dirty="0"/>
              <a:t>“: Provided that the municipality complies with the criteria and requirements prescribed by the Minister under subsection 10</a:t>
            </a:r>
            <a:r>
              <a:rPr lang="en-US" b="1" i="1" dirty="0"/>
              <a:t>(d</a:t>
            </a:r>
            <a:r>
              <a:rPr lang="en-US" b="1" i="1" dirty="0" smtClean="0"/>
              <a:t>)</a:t>
            </a:r>
            <a:r>
              <a:rPr lang="en-US" b="1" dirty="0" smtClean="0"/>
              <a:t>”.</a:t>
            </a:r>
          </a:p>
          <a:p>
            <a:r>
              <a:rPr lang="en-ZA" dirty="0" smtClean="0"/>
              <a:t>The proviso will be deleted consequential to the removal of the provisions relating to municipalities meeting the criteria set by the Minister (point 1 above). </a:t>
            </a:r>
            <a:endParaRPr lang="en-US" dirty="0"/>
          </a:p>
          <a:p>
            <a:endParaRPr lang="en-US" dirty="0"/>
          </a:p>
        </p:txBody>
      </p:sp>
    </p:spTree>
    <p:extLst>
      <p:ext uri="{BB962C8B-B14F-4D97-AF65-F5344CB8AC3E}">
        <p14:creationId xmlns:p14="http://schemas.microsoft.com/office/powerpoint/2010/main" xmlns="" val="3198361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ZA" dirty="0"/>
              <a:t>On page 7, from line 30, to omit paragraph </a:t>
            </a:r>
            <a:r>
              <a:rPr lang="en-ZA" i="1" dirty="0"/>
              <a:t>(b</a:t>
            </a:r>
            <a:r>
              <a:rPr lang="en-ZA" i="1" dirty="0" smtClean="0"/>
              <a:t>) – </a:t>
            </a:r>
            <a:r>
              <a:rPr lang="en-ZA" dirty="0" smtClean="0"/>
              <a:t>the paragraph provides that the deleted </a:t>
            </a:r>
            <a:r>
              <a:rPr lang="en-ZA" i="1" dirty="0" smtClean="0"/>
              <a:t>proviso </a:t>
            </a:r>
            <a:r>
              <a:rPr lang="en-ZA" dirty="0" smtClean="0"/>
              <a:t>does not apply to municipalities that have been exempted – another amendment consequential to  the removal of the provisions </a:t>
            </a:r>
            <a:r>
              <a:rPr lang="en-ZA" dirty="0"/>
              <a:t>relating to municipalities meeting the criteria set by the </a:t>
            </a:r>
            <a:r>
              <a:rPr lang="en-ZA" dirty="0" smtClean="0"/>
              <a:t>Minister. </a:t>
            </a:r>
          </a:p>
          <a:p>
            <a:r>
              <a:rPr lang="en-ZA" dirty="0"/>
              <a:t>On page 7, from line 52, to omit “</a:t>
            </a:r>
            <a:r>
              <a:rPr lang="en-ZA" u="sng" dirty="0"/>
              <a:t>; and</a:t>
            </a:r>
            <a:r>
              <a:rPr lang="en-ZA" dirty="0"/>
              <a:t>” and to substitute a full </a:t>
            </a:r>
            <a:r>
              <a:rPr lang="en-ZA" dirty="0" smtClean="0"/>
              <a:t>stop – editorial amendment since the next paragraph will be deleted. </a:t>
            </a:r>
          </a:p>
          <a:p>
            <a:endParaRPr lang="en-US" i="1" dirty="0"/>
          </a:p>
          <a:p>
            <a:endParaRPr lang="en-US" dirty="0"/>
          </a:p>
        </p:txBody>
      </p:sp>
    </p:spTree>
    <p:extLst>
      <p:ext uri="{BB962C8B-B14F-4D97-AF65-F5344CB8AC3E}">
        <p14:creationId xmlns:p14="http://schemas.microsoft.com/office/powerpoint/2010/main" xmlns="" val="2035761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ZA" dirty="0" smtClean="0"/>
              <a:t>On </a:t>
            </a:r>
            <a:r>
              <a:rPr lang="en-ZA" dirty="0"/>
              <a:t>page 7, from line 53, to omit paragraph </a:t>
            </a:r>
            <a:r>
              <a:rPr lang="en-ZA" i="1" dirty="0"/>
              <a:t>(d</a:t>
            </a:r>
            <a:r>
              <a:rPr lang="en-ZA" i="1" dirty="0" smtClean="0"/>
              <a:t>)</a:t>
            </a:r>
            <a:r>
              <a:rPr lang="en-ZA" dirty="0"/>
              <a:t> </a:t>
            </a:r>
            <a:r>
              <a:rPr lang="en-ZA" dirty="0" smtClean="0"/>
              <a:t>– paragraph </a:t>
            </a:r>
            <a:r>
              <a:rPr lang="en-ZA" i="1" dirty="0" smtClean="0"/>
              <a:t>(d)</a:t>
            </a:r>
            <a:r>
              <a:rPr lang="en-ZA" dirty="0" smtClean="0"/>
              <a:t> empowers the Minister to prescribe the requirements and criteria which municipalities must comply with in order to conclude the contracts stipulated in section 11(1)(c)(xxvi).</a:t>
            </a:r>
          </a:p>
          <a:p>
            <a:r>
              <a:rPr lang="en-ZA" dirty="0" smtClean="0"/>
              <a:t>The provision in relation to the contracts and the municipalities is being removed from the Bill, thus the paragraph will be deleted. </a:t>
            </a:r>
            <a:endParaRPr lang="en-US" dirty="0"/>
          </a:p>
        </p:txBody>
      </p:sp>
    </p:spTree>
    <p:extLst>
      <p:ext uri="{BB962C8B-B14F-4D97-AF65-F5344CB8AC3E}">
        <p14:creationId xmlns:p14="http://schemas.microsoft.com/office/powerpoint/2010/main" xmlns="" val="3534748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72227615-1541-B142-A6AA-785AC59DDD21}"/>
              </a:ext>
            </a:extLst>
          </p:cNvPr>
          <p:cNvSpPr>
            <a:spLocks noGrp="1"/>
          </p:cNvSpPr>
          <p:nvPr>
            <p:ph type="title"/>
          </p:nvPr>
        </p:nvSpPr>
        <p:spPr>
          <a:xfrm>
            <a:off x="265802" y="-904429"/>
            <a:ext cx="9640198" cy="886500"/>
          </a:xfrm>
        </p:spPr>
        <p:txBody>
          <a:bodyPr>
            <a:normAutofit/>
          </a:bodyPr>
          <a:lstStyle/>
          <a:p>
            <a:endParaRPr lang="en-ZA" sz="3200" dirty="0">
              <a:solidFill>
                <a:schemeClr val="accent4">
                  <a:lumMod val="50000"/>
                </a:schemeClr>
              </a:solidFill>
            </a:endParaRPr>
          </a:p>
        </p:txBody>
      </p:sp>
      <p:sp>
        <p:nvSpPr>
          <p:cNvPr id="7" name="Title 1">
            <a:extLst>
              <a:ext uri="{FF2B5EF4-FFF2-40B4-BE49-F238E27FC236}">
                <a16:creationId xmlns:a16="http://schemas.microsoft.com/office/drawing/2014/main" xmlns="" id="{49031A8F-22F3-FC4C-8A9B-3FEE94479301}"/>
              </a:ext>
            </a:extLst>
          </p:cNvPr>
          <p:cNvSpPr txBox="1">
            <a:spLocks/>
          </p:cNvSpPr>
          <p:nvPr/>
        </p:nvSpPr>
        <p:spPr>
          <a:xfrm>
            <a:off x="319194" y="560073"/>
            <a:ext cx="9066077" cy="8865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endParaRPr lang="en-ZA" sz="2000" dirty="0">
              <a:solidFill>
                <a:schemeClr val="accent4">
                  <a:lumMod val="50000"/>
                </a:schemeClr>
              </a:solidFill>
            </a:endParaRPr>
          </a:p>
        </p:txBody>
      </p:sp>
      <p:sp>
        <p:nvSpPr>
          <p:cNvPr id="2" name="Rectangle 1">
            <a:extLst>
              <a:ext uri="{FF2B5EF4-FFF2-40B4-BE49-F238E27FC236}">
                <a16:creationId xmlns:a16="http://schemas.microsoft.com/office/drawing/2014/main" xmlns="" id="{A0CC29B7-3ED0-964E-82BA-2F6D9E1EEC3E}"/>
              </a:ext>
            </a:extLst>
          </p:cNvPr>
          <p:cNvSpPr/>
          <p:nvPr/>
        </p:nvSpPr>
        <p:spPr>
          <a:xfrm>
            <a:off x="2725271" y="3244333"/>
            <a:ext cx="5056093" cy="1107996"/>
          </a:xfrm>
          <a:prstGeom prst="rect">
            <a:avLst/>
          </a:prstGeom>
        </p:spPr>
        <p:txBody>
          <a:bodyPr wrap="square">
            <a:spAutoFit/>
          </a:bodyPr>
          <a:lstStyle/>
          <a:p>
            <a:r>
              <a:rPr lang="en-US" sz="6600" b="1" dirty="0">
                <a:latin typeface="Arial" panose="020B0604020202020204" pitchFamily="34" charset="0"/>
                <a:cs typeface="Arial" panose="020B0604020202020204" pitchFamily="34" charset="0"/>
              </a:rPr>
              <a:t>THE END </a:t>
            </a:r>
            <a:endParaRPr lang="en-US" sz="6600" dirty="0"/>
          </a:p>
        </p:txBody>
      </p:sp>
    </p:spTree>
    <p:extLst>
      <p:ext uri="{BB962C8B-B14F-4D97-AF65-F5344CB8AC3E}">
        <p14:creationId xmlns:p14="http://schemas.microsoft.com/office/powerpoint/2010/main" xmlns="" val="117154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66049FAC-0C33-9C4F-874B-5801E53C3587}"/>
              </a:ext>
            </a:extLst>
          </p:cNvPr>
          <p:cNvSpPr txBox="1"/>
          <p:nvPr/>
        </p:nvSpPr>
        <p:spPr>
          <a:xfrm>
            <a:off x="544286" y="142296"/>
            <a:ext cx="184731" cy="646331"/>
          </a:xfrm>
          <a:prstGeom prst="rect">
            <a:avLst/>
          </a:prstGeom>
          <a:noFill/>
        </p:spPr>
        <p:txBody>
          <a:bodyPr wrap="none" rtlCol="0">
            <a:spAutoFit/>
          </a:bodyPr>
          <a:lstStyle/>
          <a:p>
            <a:endParaRPr lang="en-US" sz="3600" b="1"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r>
              <a:rPr lang="en-ZA" dirty="0" smtClean="0"/>
              <a:t>Clause 7</a:t>
            </a:r>
            <a:endParaRPr lang="en-US" dirty="0"/>
          </a:p>
        </p:txBody>
      </p:sp>
      <p:sp>
        <p:nvSpPr>
          <p:cNvPr id="3" name="Content Placeholder 2"/>
          <p:cNvSpPr>
            <a:spLocks noGrp="1"/>
          </p:cNvSpPr>
          <p:nvPr>
            <p:ph idx="1"/>
          </p:nvPr>
        </p:nvSpPr>
        <p:spPr/>
        <p:txBody>
          <a:bodyPr>
            <a:normAutofit/>
          </a:bodyPr>
          <a:lstStyle/>
          <a:p>
            <a:r>
              <a:rPr lang="en-US" dirty="0" smtClean="0"/>
              <a:t>Clause </a:t>
            </a:r>
            <a:r>
              <a:rPr lang="en-US" dirty="0"/>
              <a:t>7 amends section 11 of the Act to provide that municipalities may </a:t>
            </a:r>
            <a:r>
              <a:rPr lang="en-US" dirty="0" smtClean="0"/>
              <a:t>enter into </a:t>
            </a:r>
            <a:r>
              <a:rPr lang="en-US" dirty="0"/>
              <a:t>new contracts for public transport services only where they meet </a:t>
            </a:r>
            <a:r>
              <a:rPr lang="en-US" dirty="0" smtClean="0"/>
              <a:t>criteria that </a:t>
            </a:r>
            <a:r>
              <a:rPr lang="en-US" dirty="0"/>
              <a:t>will be prescribed by the Minister in consultation with the </a:t>
            </a:r>
            <a:r>
              <a:rPr lang="en-US" dirty="0" smtClean="0"/>
              <a:t>Minister responsible </a:t>
            </a:r>
            <a:r>
              <a:rPr lang="en-US" dirty="0"/>
              <a:t>for local government matters. </a:t>
            </a:r>
            <a:endParaRPr lang="en-US" dirty="0" smtClean="0"/>
          </a:p>
          <a:p>
            <a:r>
              <a:rPr lang="en-US" dirty="0"/>
              <a:t>Provisions have also been inserted </a:t>
            </a:r>
            <a:r>
              <a:rPr lang="en-US" dirty="0" smtClean="0"/>
              <a:t>to empower provinces </a:t>
            </a:r>
            <a:r>
              <a:rPr lang="en-US" dirty="0"/>
              <a:t>to intervene, and if necessary enter into the </a:t>
            </a:r>
            <a:r>
              <a:rPr lang="en-US" dirty="0" smtClean="0"/>
              <a:t>contracts themselves</a:t>
            </a:r>
            <a:r>
              <a:rPr lang="en-US" dirty="0"/>
              <a:t>, where municipalities do not comply with the </a:t>
            </a:r>
            <a:r>
              <a:rPr lang="en-US" dirty="0" smtClean="0"/>
              <a:t>prescribed requirements </a:t>
            </a:r>
            <a:r>
              <a:rPr lang="en-US" dirty="0"/>
              <a:t>or criteria</a:t>
            </a:r>
            <a:r>
              <a:rPr lang="en-US" dirty="0" smtClean="0"/>
              <a:t>.</a:t>
            </a:r>
          </a:p>
          <a:p>
            <a:endParaRPr lang="en-ZA" dirty="0"/>
          </a:p>
          <a:p>
            <a:endParaRPr lang="en-ZA" dirty="0" smtClean="0"/>
          </a:p>
          <a:p>
            <a:endParaRPr lang="en-ZA" dirty="0"/>
          </a:p>
          <a:p>
            <a:pPr marL="0" indent="0">
              <a:buNone/>
            </a:pPr>
            <a:endParaRPr lang="en-US" dirty="0"/>
          </a:p>
        </p:txBody>
      </p:sp>
    </p:spTree>
    <p:extLst>
      <p:ext uri="{BB962C8B-B14F-4D97-AF65-F5344CB8AC3E}">
        <p14:creationId xmlns:p14="http://schemas.microsoft.com/office/powerpoint/2010/main" xmlns="" val="227380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President’s reservations </a:t>
            </a:r>
            <a:endParaRPr lang="en-US" dirty="0"/>
          </a:p>
        </p:txBody>
      </p:sp>
      <p:sp>
        <p:nvSpPr>
          <p:cNvPr id="3" name="Content Placeholder 2"/>
          <p:cNvSpPr>
            <a:spLocks noGrp="1"/>
          </p:cNvSpPr>
          <p:nvPr>
            <p:ph idx="1"/>
          </p:nvPr>
        </p:nvSpPr>
        <p:spPr/>
        <p:txBody>
          <a:bodyPr/>
          <a:lstStyle/>
          <a:p>
            <a:r>
              <a:rPr lang="en-GB" dirty="0" smtClean="0"/>
              <a:t>Clause </a:t>
            </a:r>
            <a:r>
              <a:rPr lang="en-GB" dirty="0"/>
              <a:t>7</a:t>
            </a:r>
            <a:r>
              <a:rPr lang="en-GB" i="1" dirty="0"/>
              <a:t>(a)</a:t>
            </a:r>
            <a:r>
              <a:rPr lang="en-GB" dirty="0"/>
              <a:t> - appears to confer on national government the power to conclude a wide range of contracts concerned -irrespective of whether they are national in scope, provincial in scope or merely local in scope. </a:t>
            </a:r>
            <a:endParaRPr lang="en-GB" dirty="0" smtClean="0"/>
          </a:p>
          <a:p>
            <a:r>
              <a:rPr lang="en-GB" dirty="0" smtClean="0"/>
              <a:t>If </a:t>
            </a:r>
            <a:r>
              <a:rPr lang="en-GB" dirty="0"/>
              <a:t>this is so, then clause 7</a:t>
            </a:r>
            <a:r>
              <a:rPr lang="en-GB" i="1" dirty="0"/>
              <a:t>(a)</a:t>
            </a:r>
            <a:r>
              <a:rPr lang="en-GB" dirty="0"/>
              <a:t> appears to be in conflict with the principle that national and provincial governments are not generally permitted, via legislation, to assume the local government functions for themselves.</a:t>
            </a:r>
            <a:endParaRPr lang="en-US" dirty="0"/>
          </a:p>
        </p:txBody>
      </p:sp>
    </p:spTree>
    <p:extLst>
      <p:ext uri="{BB962C8B-B14F-4D97-AF65-F5344CB8AC3E}">
        <p14:creationId xmlns:p14="http://schemas.microsoft.com/office/powerpoint/2010/main" xmlns="" val="331436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GB" dirty="0"/>
              <a:t>Clause 7</a:t>
            </a:r>
            <a:r>
              <a:rPr lang="en-GB" i="1" dirty="0"/>
              <a:t>(b)</a:t>
            </a:r>
            <a:r>
              <a:rPr lang="en-GB" dirty="0"/>
              <a:t> - </a:t>
            </a:r>
            <a:r>
              <a:rPr lang="en-GB" dirty="0" smtClean="0"/>
              <a:t>appears </a:t>
            </a:r>
            <a:r>
              <a:rPr lang="en-GB" dirty="0"/>
              <a:t>to allow provinces themselves to conclude the relevant public transport contracts with operators, which appears to be in conflict with the principle that national and provincial governments are not generally permitted, via legislation, to assume the local government functions for themselves. </a:t>
            </a:r>
            <a:endParaRPr lang="en-GB" dirty="0" smtClean="0"/>
          </a:p>
          <a:p>
            <a:pPr marL="0" indent="0">
              <a:buNone/>
            </a:pPr>
            <a:endParaRPr lang="en-US" dirty="0"/>
          </a:p>
        </p:txBody>
      </p:sp>
    </p:spTree>
    <p:extLst>
      <p:ext uri="{BB962C8B-B14F-4D97-AF65-F5344CB8AC3E}">
        <p14:creationId xmlns:p14="http://schemas.microsoft.com/office/powerpoint/2010/main" xmlns="" val="4286033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GB" dirty="0"/>
              <a:t>Clause 7</a:t>
            </a:r>
            <a:r>
              <a:rPr lang="en-GB" i="1" dirty="0"/>
              <a:t>(h)</a:t>
            </a:r>
            <a:r>
              <a:rPr lang="en-GB" dirty="0"/>
              <a:t> and </a:t>
            </a:r>
            <a:r>
              <a:rPr lang="en-GB" i="1" dirty="0"/>
              <a:t>(m)</a:t>
            </a:r>
            <a:r>
              <a:rPr lang="en-GB" dirty="0"/>
              <a:t> - the power in </a:t>
            </a:r>
            <a:r>
              <a:rPr lang="en-GB" i="1" dirty="0"/>
              <a:t>(h)</a:t>
            </a:r>
            <a:r>
              <a:rPr lang="en-GB" dirty="0"/>
              <a:t> is made subject to the new section 11(6). </a:t>
            </a:r>
            <a:endParaRPr lang="en-GB" dirty="0" smtClean="0"/>
          </a:p>
          <a:p>
            <a:r>
              <a:rPr lang="en-GB" dirty="0" smtClean="0"/>
              <a:t>The </a:t>
            </a:r>
            <a:r>
              <a:rPr lang="en-GB" dirty="0"/>
              <a:t>President is raising reservations about the constitutionality of the new section 11(6). </a:t>
            </a:r>
            <a:endParaRPr lang="en-GB" dirty="0" smtClean="0"/>
          </a:p>
          <a:p>
            <a:r>
              <a:rPr lang="en-GB" dirty="0" smtClean="0"/>
              <a:t>Section </a:t>
            </a:r>
            <a:r>
              <a:rPr lang="en-GB" dirty="0"/>
              <a:t>11(6) deletes the provision that would allow for the function to be assigned by the Minister and instead vests the contracting authority automatically in the </a:t>
            </a:r>
            <a:r>
              <a:rPr lang="en-GB" dirty="0" smtClean="0"/>
              <a:t>province</a:t>
            </a:r>
            <a:r>
              <a:rPr lang="en-GB" dirty="0"/>
              <a:t>. </a:t>
            </a:r>
            <a:endParaRPr lang="en-GB" dirty="0" smtClean="0"/>
          </a:p>
        </p:txBody>
      </p:sp>
    </p:spTree>
    <p:extLst>
      <p:ext uri="{BB962C8B-B14F-4D97-AF65-F5344CB8AC3E}">
        <p14:creationId xmlns:p14="http://schemas.microsoft.com/office/powerpoint/2010/main" xmlns="" val="3467481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normAutofit/>
          </a:bodyPr>
          <a:lstStyle/>
          <a:p>
            <a:r>
              <a:rPr lang="en-GB" dirty="0" smtClean="0"/>
              <a:t>The </a:t>
            </a:r>
            <a:r>
              <a:rPr lang="en-GB" dirty="0"/>
              <a:t>President has reservations that this is </a:t>
            </a:r>
            <a:r>
              <a:rPr lang="en-GB" dirty="0" smtClean="0"/>
              <a:t>inconsistent </a:t>
            </a:r>
            <a:r>
              <a:rPr lang="en-GB" dirty="0"/>
              <a:t>with </a:t>
            </a:r>
            <a:r>
              <a:rPr lang="en-GB" dirty="0" smtClean="0"/>
              <a:t>the Constitution and the principle </a:t>
            </a:r>
            <a:r>
              <a:rPr lang="en-GB" dirty="0"/>
              <a:t>that national </a:t>
            </a:r>
            <a:r>
              <a:rPr lang="en-GB" dirty="0" smtClean="0"/>
              <a:t>and provincial </a:t>
            </a:r>
            <a:r>
              <a:rPr lang="en-GB" dirty="0"/>
              <a:t>governments are </a:t>
            </a:r>
            <a:r>
              <a:rPr lang="en-GB" dirty="0" smtClean="0"/>
              <a:t>not permitted</a:t>
            </a:r>
            <a:r>
              <a:rPr lang="en-GB" dirty="0"/>
              <a:t>, via legislation, to assume the local government functions for themselves. </a:t>
            </a:r>
            <a:endParaRPr lang="en-US" dirty="0"/>
          </a:p>
          <a:p>
            <a:r>
              <a:rPr lang="en-GB" dirty="0"/>
              <a:t>Clause 7</a:t>
            </a:r>
            <a:r>
              <a:rPr lang="en-GB" i="1" dirty="0"/>
              <a:t>(</a:t>
            </a:r>
            <a:r>
              <a:rPr lang="en-GB" i="1" dirty="0" err="1"/>
              <a:t>i</a:t>
            </a:r>
            <a:r>
              <a:rPr lang="en-GB" i="1" dirty="0"/>
              <a:t>)</a:t>
            </a:r>
            <a:r>
              <a:rPr lang="en-GB" dirty="0"/>
              <a:t> </a:t>
            </a:r>
            <a:r>
              <a:rPr lang="en-GB" dirty="0" smtClean="0"/>
              <a:t>–is </a:t>
            </a:r>
            <a:r>
              <a:rPr lang="en-GB" dirty="0"/>
              <a:t>part of the package of amendments that the Bill makes to the division of responsibilities between national, provincial and local </a:t>
            </a:r>
            <a:r>
              <a:rPr lang="en-GB" dirty="0" smtClean="0"/>
              <a:t>government. </a:t>
            </a:r>
            <a:endParaRPr lang="en-US" dirty="0"/>
          </a:p>
        </p:txBody>
      </p:sp>
    </p:spTree>
    <p:extLst>
      <p:ext uri="{BB962C8B-B14F-4D97-AF65-F5344CB8AC3E}">
        <p14:creationId xmlns:p14="http://schemas.microsoft.com/office/powerpoint/2010/main" xmlns="" val="1478121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GB" dirty="0"/>
              <a:t>Clause 7</a:t>
            </a:r>
            <a:r>
              <a:rPr lang="en-GB" i="1" dirty="0"/>
              <a:t>(j)</a:t>
            </a:r>
            <a:r>
              <a:rPr lang="en-GB" dirty="0"/>
              <a:t>, </a:t>
            </a:r>
            <a:r>
              <a:rPr lang="en-GB" i="1" dirty="0"/>
              <a:t>(k)</a:t>
            </a:r>
            <a:r>
              <a:rPr lang="en-GB" dirty="0"/>
              <a:t> and </a:t>
            </a:r>
            <a:r>
              <a:rPr lang="en-GB" i="1" dirty="0"/>
              <a:t>(l)</a:t>
            </a:r>
            <a:r>
              <a:rPr lang="en-GB" dirty="0"/>
              <a:t> - It is not clear whether the intent and effect of clauses 7</a:t>
            </a:r>
            <a:r>
              <a:rPr lang="en-GB" i="1" dirty="0"/>
              <a:t>(j)</a:t>
            </a:r>
            <a:r>
              <a:rPr lang="en-GB" dirty="0"/>
              <a:t> to </a:t>
            </a:r>
            <a:r>
              <a:rPr lang="en-GB" i="1" dirty="0"/>
              <a:t>(I)</a:t>
            </a:r>
            <a:r>
              <a:rPr lang="en-GB" dirty="0"/>
              <a:t> of the Bill is to preclude the assignment powers contemplated in section 156(4) of the </a:t>
            </a:r>
            <a:r>
              <a:rPr lang="en-GB" dirty="0" smtClean="0"/>
              <a:t>Constitution if that </a:t>
            </a:r>
            <a:r>
              <a:rPr lang="en-GB" dirty="0"/>
              <a:t>were to be their effect, that would appear to be unconstitutional. </a:t>
            </a:r>
            <a:endParaRPr lang="en-US" dirty="0"/>
          </a:p>
        </p:txBody>
      </p:sp>
    </p:spTree>
    <p:extLst>
      <p:ext uri="{BB962C8B-B14F-4D97-AF65-F5344CB8AC3E}">
        <p14:creationId xmlns:p14="http://schemas.microsoft.com/office/powerpoint/2010/main" xmlns="" val="2577447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787651"/>
            <a:ext cx="8543925" cy="1037974"/>
          </a:xfrm>
        </p:spPr>
        <p:txBody>
          <a:bodyPr>
            <a:normAutofit fontScale="90000"/>
          </a:bodyPr>
          <a:lstStyle/>
          <a:p>
            <a:r>
              <a:rPr lang="en-ZA" dirty="0" smtClean="0"/>
              <a:t>E-List </a:t>
            </a:r>
            <a:br>
              <a:rPr lang="en-ZA" dirty="0" smtClean="0"/>
            </a:br>
            <a:r>
              <a:rPr lang="en-ZA" dirty="0"/>
              <a:t/>
            </a:r>
            <a:br>
              <a:rPr lang="en-ZA"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On page 5, from line 35, to omit paragraphs </a:t>
            </a:r>
            <a:r>
              <a:rPr lang="en-US" i="1" dirty="0"/>
              <a:t>(a)</a:t>
            </a:r>
            <a:r>
              <a:rPr lang="en-US" dirty="0"/>
              <a:t> and </a:t>
            </a:r>
            <a:r>
              <a:rPr lang="en-US" i="1" dirty="0"/>
              <a:t>(b</a:t>
            </a:r>
            <a:r>
              <a:rPr lang="en-US" i="1" dirty="0" smtClean="0"/>
              <a:t>)</a:t>
            </a:r>
            <a:r>
              <a:rPr lang="en-US" dirty="0" smtClean="0"/>
              <a:t>.</a:t>
            </a:r>
          </a:p>
          <a:p>
            <a:pPr marL="0" indent="0">
              <a:buNone/>
            </a:pPr>
            <a:r>
              <a:rPr lang="en-US" sz="2200" dirty="0"/>
              <a:t>	</a:t>
            </a:r>
            <a:r>
              <a:rPr lang="en-US" sz="2200" dirty="0" smtClean="0"/>
              <a:t>“</a:t>
            </a:r>
            <a:r>
              <a:rPr lang="en-US" sz="2200" dirty="0" smtClean="0">
                <a:solidFill>
                  <a:srgbClr val="0070C0"/>
                </a:solidFill>
              </a:rPr>
              <a:t>The national sphere of government is responsible for─ </a:t>
            </a:r>
          </a:p>
          <a:p>
            <a:pPr marL="0" indent="0">
              <a:buNone/>
            </a:pPr>
            <a:r>
              <a:rPr lang="en-US" sz="2200" dirty="0"/>
              <a:t>	</a:t>
            </a:r>
            <a:r>
              <a:rPr lang="en-US" sz="2200" dirty="0" smtClean="0"/>
              <a:t>(xi</a:t>
            </a:r>
            <a:r>
              <a:rPr lang="en-US" sz="2200" dirty="0"/>
              <a:t>) concluding </a:t>
            </a:r>
            <a:r>
              <a:rPr lang="en-US" sz="2200" dirty="0" err="1"/>
              <a:t>subsidised</a:t>
            </a:r>
            <a:r>
              <a:rPr lang="en-US" sz="2200" dirty="0"/>
              <a:t> service contracts, negotiated contracts,</a:t>
            </a:r>
            <a:br>
              <a:rPr lang="en-US" sz="2200" dirty="0"/>
            </a:br>
            <a:r>
              <a:rPr lang="en-US" sz="2200" dirty="0" smtClean="0"/>
              <a:t>	and </a:t>
            </a:r>
            <a:r>
              <a:rPr lang="en-US" sz="2200" dirty="0"/>
              <a:t>stopgap contracts contemplated in section 41A, </a:t>
            </a:r>
            <a:r>
              <a:rPr lang="en-US" sz="2200" dirty="0" smtClean="0"/>
              <a:t>with operators;</a:t>
            </a:r>
          </a:p>
          <a:p>
            <a:pPr marL="0" indent="0">
              <a:buNone/>
            </a:pPr>
            <a:r>
              <a:rPr lang="en-US" sz="2200" dirty="0"/>
              <a:t/>
            </a:r>
            <a:br>
              <a:rPr lang="en-US" sz="2200" dirty="0"/>
            </a:br>
            <a:r>
              <a:rPr lang="en-US" sz="2200" dirty="0" smtClean="0"/>
              <a:t>	</a:t>
            </a:r>
            <a:r>
              <a:rPr lang="en-US" sz="2200" dirty="0" smtClean="0">
                <a:solidFill>
                  <a:srgbClr val="0070C0"/>
                </a:solidFill>
              </a:rPr>
              <a:t>‘‘The provincial sphere of government is responsible for</a:t>
            </a:r>
            <a:r>
              <a:rPr lang="en-US" sz="2200" dirty="0">
                <a:solidFill>
                  <a:srgbClr val="0070C0"/>
                </a:solidFill>
              </a:rPr>
              <a:t>─ </a:t>
            </a:r>
          </a:p>
          <a:p>
            <a:pPr marL="0" indent="0">
              <a:buNone/>
            </a:pPr>
            <a:r>
              <a:rPr lang="en-US" sz="2200" dirty="0" smtClean="0"/>
              <a:t> 	(</a:t>
            </a:r>
            <a:r>
              <a:rPr lang="en-US" sz="2200" dirty="0" err="1" smtClean="0"/>
              <a:t>viiA</a:t>
            </a:r>
            <a:r>
              <a:rPr lang="en-US" sz="2200" dirty="0"/>
              <a:t>) concluding negotiated contracts, </a:t>
            </a:r>
            <a:r>
              <a:rPr lang="en-US" sz="2200" dirty="0" err="1"/>
              <a:t>subsidised</a:t>
            </a:r>
            <a:r>
              <a:rPr lang="en-US" sz="2200" dirty="0"/>
              <a:t> service contracts,</a:t>
            </a:r>
            <a:br>
              <a:rPr lang="en-US" sz="2200" dirty="0"/>
            </a:br>
            <a:r>
              <a:rPr lang="en-US" sz="2200" dirty="0" smtClean="0"/>
              <a:t>	commercial </a:t>
            </a:r>
            <a:r>
              <a:rPr lang="en-US" sz="2200" dirty="0"/>
              <a:t>service contracts, and stopgap contracts </a:t>
            </a:r>
            <a:r>
              <a:rPr lang="en-US" sz="2200" dirty="0" smtClean="0"/>
              <a:t>contemplated </a:t>
            </a:r>
            <a:r>
              <a:rPr lang="en-US" sz="2200" dirty="0"/>
              <a:t>in section 41A, </a:t>
            </a:r>
            <a:r>
              <a:rPr lang="en-US" sz="2200" dirty="0" smtClean="0"/>
              <a:t>	with </a:t>
            </a:r>
            <a:r>
              <a:rPr lang="en-US" sz="2200" dirty="0"/>
              <a:t>operators for services provided </a:t>
            </a:r>
            <a:r>
              <a:rPr lang="en-US" sz="2200" dirty="0" smtClean="0"/>
              <a:t>in the </a:t>
            </a:r>
            <a:r>
              <a:rPr lang="en-US" sz="2200" dirty="0"/>
              <a:t>province where the relevant municipality </a:t>
            </a:r>
            <a:r>
              <a:rPr lang="en-US" sz="2200" dirty="0" smtClean="0"/>
              <a:t>	or municipalities do </a:t>
            </a:r>
            <a:r>
              <a:rPr lang="en-US" sz="2200" dirty="0"/>
              <a:t>not meet the requirements or criteria prescribed by the</a:t>
            </a:r>
            <a:br>
              <a:rPr lang="en-US" sz="2200" dirty="0"/>
            </a:br>
            <a:r>
              <a:rPr lang="en-US" sz="2200" dirty="0" smtClean="0"/>
              <a:t>	Minister </a:t>
            </a:r>
            <a:r>
              <a:rPr lang="en-US" sz="2200" dirty="0"/>
              <a:t>under subsection 10(d), after following the prescribed</a:t>
            </a:r>
            <a:br>
              <a:rPr lang="en-US" sz="2200" dirty="0"/>
            </a:br>
            <a:r>
              <a:rPr lang="en-US" sz="2200" dirty="0" smtClean="0"/>
              <a:t>	procedures</a:t>
            </a:r>
            <a:r>
              <a:rPr lang="en-US" sz="2200" dirty="0"/>
              <a:t>, which may include issuing directives in terms </a:t>
            </a:r>
            <a:r>
              <a:rPr lang="en-US" sz="2200" dirty="0" smtClean="0"/>
              <a:t>of subsection </a:t>
            </a:r>
            <a:r>
              <a:rPr lang="en-US" sz="2200" dirty="0"/>
              <a:t>10(b);</a:t>
            </a:r>
            <a:br>
              <a:rPr lang="en-US" sz="2200" dirty="0"/>
            </a:br>
            <a:r>
              <a:rPr lang="en-US" sz="2200" dirty="0" smtClean="0"/>
              <a:t>	(</a:t>
            </a:r>
            <a:r>
              <a:rPr lang="en-US" sz="2200" dirty="0" err="1" smtClean="0"/>
              <a:t>viiB</a:t>
            </a:r>
            <a:r>
              <a:rPr lang="en-US" sz="2200" dirty="0"/>
              <a:t>) concluding contracts for dedicated services for transporting</a:t>
            </a:r>
            <a:br>
              <a:rPr lang="en-US" sz="2200" dirty="0"/>
            </a:br>
            <a:r>
              <a:rPr lang="en-US" sz="2200" dirty="0" smtClean="0"/>
              <a:t>	scholars </a:t>
            </a:r>
            <a:r>
              <a:rPr lang="en-US" sz="2200" dirty="0"/>
              <a:t>contemplated in section 72, unless the Minister</a:t>
            </a:r>
            <a:br>
              <a:rPr lang="en-US" sz="2200" dirty="0"/>
            </a:br>
            <a:r>
              <a:rPr lang="en-US" sz="2200" dirty="0" smtClean="0"/>
              <a:t>	directs </a:t>
            </a:r>
            <a:r>
              <a:rPr lang="en-US" sz="2200" dirty="0"/>
              <a:t>otherwise under subsection (10)(b); and</a:t>
            </a:r>
            <a:r>
              <a:rPr lang="en-US" sz="2200" dirty="0" smtClean="0"/>
              <a:t>’’</a:t>
            </a:r>
          </a:p>
          <a:p>
            <a:r>
              <a:rPr lang="en-ZA" sz="2900" dirty="0" smtClean="0"/>
              <a:t>The </a:t>
            </a:r>
            <a:r>
              <a:rPr lang="en-ZA" sz="2900" dirty="0"/>
              <a:t>effect is of the E-List is that those will be </a:t>
            </a:r>
            <a:r>
              <a:rPr lang="en-ZA" sz="2900" dirty="0" smtClean="0"/>
              <a:t>deleted - (reservation wrt 7</a:t>
            </a:r>
            <a:r>
              <a:rPr lang="en-ZA" sz="2900" i="1" dirty="0" smtClean="0"/>
              <a:t>(a) </a:t>
            </a:r>
            <a:r>
              <a:rPr lang="en-ZA" sz="2900" dirty="0" smtClean="0"/>
              <a:t>and </a:t>
            </a:r>
            <a:r>
              <a:rPr lang="en-ZA" sz="2900" i="1" dirty="0" smtClean="0"/>
              <a:t>(b).</a:t>
            </a:r>
            <a:endParaRPr lang="en-US" sz="2900" i="1" dirty="0"/>
          </a:p>
          <a:p>
            <a:endParaRPr lang="en-US" dirty="0"/>
          </a:p>
        </p:txBody>
      </p:sp>
    </p:spTree>
    <p:extLst>
      <p:ext uri="{BB962C8B-B14F-4D97-AF65-F5344CB8AC3E}">
        <p14:creationId xmlns:p14="http://schemas.microsoft.com/office/powerpoint/2010/main" xmlns="" val="1815097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normAutofit/>
          </a:bodyPr>
          <a:lstStyle/>
          <a:p>
            <a:r>
              <a:rPr lang="en-US" dirty="0"/>
              <a:t>On page 6, from line 1, to renumber paragraphs </a:t>
            </a:r>
            <a:r>
              <a:rPr lang="en-US" i="1" dirty="0"/>
              <a:t>(c)</a:t>
            </a:r>
            <a:r>
              <a:rPr lang="en-US" dirty="0"/>
              <a:t> to </a:t>
            </a:r>
            <a:r>
              <a:rPr lang="en-US" i="1" dirty="0"/>
              <a:t>(h)</a:t>
            </a:r>
            <a:r>
              <a:rPr lang="en-US" dirty="0"/>
              <a:t> to be </a:t>
            </a:r>
            <a:r>
              <a:rPr lang="en-US" i="1" dirty="0"/>
              <a:t>(a)</a:t>
            </a:r>
            <a:r>
              <a:rPr lang="en-US" dirty="0"/>
              <a:t> to </a:t>
            </a:r>
            <a:r>
              <a:rPr lang="en-US" i="1" dirty="0"/>
              <a:t>(f)</a:t>
            </a:r>
            <a:r>
              <a:rPr lang="en-US" dirty="0"/>
              <a:t>, respectively.</a:t>
            </a:r>
          </a:p>
          <a:p>
            <a:r>
              <a:rPr lang="en-US" dirty="0"/>
              <a:t>On page 6, from line 33, to omit subparagraph (xxvi) and to substitute the following paragraph:</a:t>
            </a:r>
          </a:p>
          <a:p>
            <a:pPr marL="0" indent="0">
              <a:buNone/>
            </a:pPr>
            <a:r>
              <a:rPr lang="en-US" dirty="0" smtClean="0"/>
              <a:t>	“</a:t>
            </a:r>
            <a:r>
              <a:rPr lang="en-ZA" dirty="0"/>
              <a:t>(</a:t>
            </a:r>
            <a:r>
              <a:rPr lang="en-ZA" dirty="0" smtClean="0"/>
              <a:t>xxvi) concluding </a:t>
            </a:r>
            <a:r>
              <a:rPr lang="en-ZA" dirty="0"/>
              <a:t>subsidised service </a:t>
            </a:r>
            <a:r>
              <a:rPr lang="en-ZA" dirty="0" smtClean="0"/>
              <a:t>contracts</a:t>
            </a:r>
            <a:r>
              <a:rPr lang="en-ZA" dirty="0"/>
              <a:t>, </a:t>
            </a:r>
            <a:r>
              <a:rPr lang="en-ZA" dirty="0" smtClean="0"/>
              <a:t>	commercial </a:t>
            </a:r>
            <a:r>
              <a:rPr lang="en-ZA" dirty="0"/>
              <a:t>service contracts, </a:t>
            </a:r>
            <a:r>
              <a:rPr lang="en-ZA" b="1" dirty="0"/>
              <a:t>[and] </a:t>
            </a:r>
            <a:r>
              <a:rPr lang="en-ZA" dirty="0" smtClean="0"/>
              <a:t>negotiated 	contracts </a:t>
            </a:r>
            <a:r>
              <a:rPr lang="en-ZA" b="1" dirty="0"/>
              <a:t>[contemplated in section </a:t>
            </a:r>
            <a:r>
              <a:rPr lang="en-ZA" b="1" dirty="0" smtClean="0"/>
              <a:t>41(1</a:t>
            </a:r>
            <a:r>
              <a:rPr lang="en-ZA" b="1" dirty="0"/>
              <a:t>)]</a:t>
            </a:r>
            <a:r>
              <a:rPr lang="en-ZA" dirty="0"/>
              <a:t>  and </a:t>
            </a:r>
            <a:r>
              <a:rPr lang="en-ZA" dirty="0" smtClean="0"/>
              <a:t>	stopgap </a:t>
            </a:r>
            <a:r>
              <a:rPr lang="en-ZA" dirty="0"/>
              <a:t>contracts contemplated in </a:t>
            </a:r>
            <a:r>
              <a:rPr lang="en-ZA" dirty="0" smtClean="0"/>
              <a:t>section </a:t>
            </a:r>
            <a:r>
              <a:rPr lang="en-ZA" dirty="0"/>
              <a:t>41A, </a:t>
            </a:r>
            <a:r>
              <a:rPr lang="en-ZA" dirty="0" smtClean="0"/>
              <a:t>	with </a:t>
            </a:r>
            <a:r>
              <a:rPr lang="en-ZA" dirty="0"/>
              <a:t>operators for services within </a:t>
            </a:r>
            <a:r>
              <a:rPr lang="en-ZA" dirty="0" smtClean="0"/>
              <a:t>their </a:t>
            </a:r>
            <a:r>
              <a:rPr lang="en-ZA" dirty="0"/>
              <a:t>areas of </a:t>
            </a:r>
            <a:r>
              <a:rPr lang="en-ZA" dirty="0" smtClean="0"/>
              <a:t>	jurisdiction</a:t>
            </a:r>
            <a:r>
              <a:rPr lang="en-ZA" dirty="0"/>
              <a:t>, subject to subsection </a:t>
            </a:r>
            <a:r>
              <a:rPr lang="en-ZA" dirty="0" smtClean="0"/>
              <a:t>(</a:t>
            </a:r>
            <a:r>
              <a:rPr lang="en-ZA" dirty="0"/>
              <a:t>9</a:t>
            </a:r>
            <a:r>
              <a:rPr lang="en-ZA" dirty="0" smtClean="0"/>
              <a:t>)”.</a:t>
            </a:r>
            <a:endParaRPr lang="en-US" dirty="0"/>
          </a:p>
          <a:p>
            <a:endParaRPr lang="en-US" dirty="0"/>
          </a:p>
        </p:txBody>
      </p:sp>
    </p:spTree>
    <p:extLst>
      <p:ext uri="{BB962C8B-B14F-4D97-AF65-F5344CB8AC3E}">
        <p14:creationId xmlns:p14="http://schemas.microsoft.com/office/powerpoint/2010/main" xmlns="" val="40337479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19804</TotalTime>
  <Words>1007</Words>
  <Application>Microsoft Office PowerPoint</Application>
  <PresentationFormat>A4 Paper (210x297 mm)</PresentationFormat>
  <Paragraphs>65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Clause 7</vt:lpstr>
      <vt:lpstr>President’s reservations </vt:lpstr>
      <vt:lpstr>Cont…</vt:lpstr>
      <vt:lpstr>Cont…</vt:lpstr>
      <vt:lpstr>Cont…</vt:lpstr>
      <vt:lpstr>Cont…</vt:lpstr>
      <vt:lpstr>E-List   </vt:lpstr>
      <vt:lpstr>Cont…</vt:lpstr>
      <vt:lpstr>Cont…</vt:lpstr>
      <vt:lpstr>Cont…</vt:lpstr>
      <vt:lpstr>Slide 12</vt:lpstr>
      <vt:lpstr>Cont…</vt:lpstr>
      <vt:lpstr>Cont…</vt:lpstr>
      <vt:lpstr>Cont…</vt:lpstr>
      <vt:lpstr>Cont…</vt:lpstr>
      <vt:lpstr>Cont…</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181</cp:revision>
  <dcterms:created xsi:type="dcterms:W3CDTF">2020-02-25T16:48:47Z</dcterms:created>
  <dcterms:modified xsi:type="dcterms:W3CDTF">2022-05-31T12:47:27Z</dcterms:modified>
</cp:coreProperties>
</file>