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changesInfos/changesInfo1.xml" ContentType="application/vnd.ms-powerpoint.changesinfo+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99" r:id="rId5"/>
    <p:sldId id="298" r:id="rId6"/>
    <p:sldId id="1782" r:id="rId7"/>
    <p:sldId id="1785" r:id="rId8"/>
    <p:sldId id="304" r:id="rId9"/>
    <p:sldId id="1781" r:id="rId10"/>
    <p:sldId id="1784" r:id="rId11"/>
    <p:sldId id="306" r:id="rId12"/>
    <p:sldId id="314" r:id="rId13"/>
    <p:sldId id="1786"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F188C9-8D23-45B7-852F-F3BC5559AB92}" v="1" dt="2022-05-26T19:07:27.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umzile Maseko  Seipobi(GDHS)" userId="2d9cc14b-c6dd-4bcb-9245-d3cf911f415e" providerId="ADAL" clId="{0BF188C9-8D23-45B7-852F-F3BC5559AB92}"/>
    <pc:docChg chg="undo redo custSel addSld delSld modSld delMainMaster">
      <pc:chgData name="Phumzile Maseko  Seipobi(GDHS)" userId="2d9cc14b-c6dd-4bcb-9245-d3cf911f415e" providerId="ADAL" clId="{0BF188C9-8D23-45B7-852F-F3BC5559AB92}" dt="2022-05-26T19:31:30.935" v="1738" actId="20577"/>
      <pc:docMkLst>
        <pc:docMk/>
      </pc:docMkLst>
      <pc:sldChg chg="addSp modSp mod">
        <pc:chgData name="Phumzile Maseko  Seipobi(GDHS)" userId="2d9cc14b-c6dd-4bcb-9245-d3cf911f415e" providerId="ADAL" clId="{0BF188C9-8D23-45B7-852F-F3BC5559AB92}" dt="2022-05-26T19:00:08.930" v="991" actId="114"/>
        <pc:sldMkLst>
          <pc:docMk/>
          <pc:sldMk cId="3796526199" sldId="298"/>
        </pc:sldMkLst>
        <pc:spChg chg="mod">
          <ac:chgData name="Phumzile Maseko  Seipobi(GDHS)" userId="2d9cc14b-c6dd-4bcb-9245-d3cf911f415e" providerId="ADAL" clId="{0BF188C9-8D23-45B7-852F-F3BC5559AB92}" dt="2022-05-26T18:59:20.378" v="987" actId="1076"/>
          <ac:spMkLst>
            <pc:docMk/>
            <pc:sldMk cId="3796526199" sldId="298"/>
            <ac:spMk id="4" creationId="{C3019A2F-74D6-491A-9895-F67CD4B7CDE2}"/>
          </ac:spMkLst>
        </pc:spChg>
        <pc:spChg chg="add mod">
          <ac:chgData name="Phumzile Maseko  Seipobi(GDHS)" userId="2d9cc14b-c6dd-4bcb-9245-d3cf911f415e" providerId="ADAL" clId="{0BF188C9-8D23-45B7-852F-F3BC5559AB92}" dt="2022-05-26T19:00:08.930" v="991" actId="114"/>
          <ac:spMkLst>
            <pc:docMk/>
            <pc:sldMk cId="3796526199" sldId="298"/>
            <ac:spMk id="5" creationId="{45CEF662-67A0-7F07-AFAB-94E762BDD5C6}"/>
          </ac:spMkLst>
        </pc:spChg>
      </pc:sldChg>
      <pc:sldChg chg="modSp mod">
        <pc:chgData name="Phumzile Maseko  Seipobi(GDHS)" userId="2d9cc14b-c6dd-4bcb-9245-d3cf911f415e" providerId="ADAL" clId="{0BF188C9-8D23-45B7-852F-F3BC5559AB92}" dt="2022-05-26T19:31:30.935" v="1738" actId="20577"/>
        <pc:sldMkLst>
          <pc:docMk/>
          <pc:sldMk cId="2651955623" sldId="299"/>
        </pc:sldMkLst>
        <pc:spChg chg="mod">
          <ac:chgData name="Phumzile Maseko  Seipobi(GDHS)" userId="2d9cc14b-c6dd-4bcb-9245-d3cf911f415e" providerId="ADAL" clId="{0BF188C9-8D23-45B7-852F-F3BC5559AB92}" dt="2022-05-26T19:31:30.935" v="1738" actId="20577"/>
          <ac:spMkLst>
            <pc:docMk/>
            <pc:sldMk cId="2651955623" sldId="299"/>
            <ac:spMk id="5" creationId="{55CA37E6-A8F7-4718-8BF6-3DB2BD8D30C5}"/>
          </ac:spMkLst>
        </pc:spChg>
      </pc:sldChg>
      <pc:sldChg chg="modSp mod">
        <pc:chgData name="Phumzile Maseko  Seipobi(GDHS)" userId="2d9cc14b-c6dd-4bcb-9245-d3cf911f415e" providerId="ADAL" clId="{0BF188C9-8D23-45B7-852F-F3BC5559AB92}" dt="2022-05-26T19:13:12.970" v="1249" actId="113"/>
        <pc:sldMkLst>
          <pc:docMk/>
          <pc:sldMk cId="3628239859" sldId="304"/>
        </pc:sldMkLst>
        <pc:graphicFrameChg chg="modGraphic">
          <ac:chgData name="Phumzile Maseko  Seipobi(GDHS)" userId="2d9cc14b-c6dd-4bcb-9245-d3cf911f415e" providerId="ADAL" clId="{0BF188C9-8D23-45B7-852F-F3BC5559AB92}" dt="2022-05-26T19:13:12.970" v="1249" actId="113"/>
          <ac:graphicFrameMkLst>
            <pc:docMk/>
            <pc:sldMk cId="3628239859" sldId="304"/>
            <ac:graphicFrameMk id="5" creationId="{94D45BE8-14C4-E8EF-8B69-B56BB305B261}"/>
          </ac:graphicFrameMkLst>
        </pc:graphicFrameChg>
      </pc:sldChg>
      <pc:sldChg chg="modSp mod">
        <pc:chgData name="Phumzile Maseko  Seipobi(GDHS)" userId="2d9cc14b-c6dd-4bcb-9245-d3cf911f415e" providerId="ADAL" clId="{0BF188C9-8D23-45B7-852F-F3BC5559AB92}" dt="2022-05-26T19:03:31.078" v="1036" actId="20577"/>
        <pc:sldMkLst>
          <pc:docMk/>
          <pc:sldMk cId="2077740151" sldId="306"/>
        </pc:sldMkLst>
        <pc:spChg chg="mod">
          <ac:chgData name="Phumzile Maseko  Seipobi(GDHS)" userId="2d9cc14b-c6dd-4bcb-9245-d3cf911f415e" providerId="ADAL" clId="{0BF188C9-8D23-45B7-852F-F3BC5559AB92}" dt="2022-05-26T19:03:31.078" v="1036" actId="20577"/>
          <ac:spMkLst>
            <pc:docMk/>
            <pc:sldMk cId="2077740151" sldId="306"/>
            <ac:spMk id="4" creationId="{C3019A2F-74D6-491A-9895-F67CD4B7CDE2}"/>
          </ac:spMkLst>
        </pc:spChg>
      </pc:sldChg>
      <pc:sldChg chg="del">
        <pc:chgData name="Phumzile Maseko  Seipobi(GDHS)" userId="2d9cc14b-c6dd-4bcb-9245-d3cf911f415e" providerId="ADAL" clId="{0BF188C9-8D23-45B7-852F-F3BC5559AB92}" dt="2022-05-26T19:04:11.784" v="1037" actId="2696"/>
        <pc:sldMkLst>
          <pc:docMk/>
          <pc:sldMk cId="2139255272" sldId="307"/>
        </pc:sldMkLst>
      </pc:sldChg>
      <pc:sldChg chg="modSp mod">
        <pc:chgData name="Phumzile Maseko  Seipobi(GDHS)" userId="2d9cc14b-c6dd-4bcb-9245-d3cf911f415e" providerId="ADAL" clId="{0BF188C9-8D23-45B7-852F-F3BC5559AB92}" dt="2022-05-26T19:08:00.440" v="1243" actId="5793"/>
        <pc:sldMkLst>
          <pc:docMk/>
          <pc:sldMk cId="1574503122" sldId="314"/>
        </pc:sldMkLst>
        <pc:spChg chg="mod">
          <ac:chgData name="Phumzile Maseko  Seipobi(GDHS)" userId="2d9cc14b-c6dd-4bcb-9245-d3cf911f415e" providerId="ADAL" clId="{0BF188C9-8D23-45B7-852F-F3BC5559AB92}" dt="2022-05-26T19:08:00.440" v="1243" actId="5793"/>
          <ac:spMkLst>
            <pc:docMk/>
            <pc:sldMk cId="1574503122" sldId="314"/>
            <ac:spMk id="4" creationId="{C3019A2F-74D6-491A-9895-F67CD4B7CDE2}"/>
          </ac:spMkLst>
        </pc:spChg>
      </pc:sldChg>
      <pc:sldChg chg="del">
        <pc:chgData name="Phumzile Maseko  Seipobi(GDHS)" userId="2d9cc14b-c6dd-4bcb-9245-d3cf911f415e" providerId="ADAL" clId="{0BF188C9-8D23-45B7-852F-F3BC5559AB92}" dt="2022-05-26T18:58:03.489" v="984" actId="47"/>
        <pc:sldMkLst>
          <pc:docMk/>
          <pc:sldMk cId="1828120783" sldId="1778"/>
        </pc:sldMkLst>
      </pc:sldChg>
      <pc:sldChg chg="del">
        <pc:chgData name="Phumzile Maseko  Seipobi(GDHS)" userId="2d9cc14b-c6dd-4bcb-9245-d3cf911f415e" providerId="ADAL" clId="{0BF188C9-8D23-45B7-852F-F3BC5559AB92}" dt="2022-05-26T18:58:06.608" v="986" actId="47"/>
        <pc:sldMkLst>
          <pc:docMk/>
          <pc:sldMk cId="1427768875" sldId="1779"/>
        </pc:sldMkLst>
      </pc:sldChg>
      <pc:sldChg chg="del">
        <pc:chgData name="Phumzile Maseko  Seipobi(GDHS)" userId="2d9cc14b-c6dd-4bcb-9245-d3cf911f415e" providerId="ADAL" clId="{0BF188C9-8D23-45B7-852F-F3BC5559AB92}" dt="2022-05-26T18:58:05.314" v="985" actId="47"/>
        <pc:sldMkLst>
          <pc:docMk/>
          <pc:sldMk cId="133197370" sldId="1780"/>
        </pc:sldMkLst>
      </pc:sldChg>
      <pc:sldChg chg="modSp mod">
        <pc:chgData name="Phumzile Maseko  Seipobi(GDHS)" userId="2d9cc14b-c6dd-4bcb-9245-d3cf911f415e" providerId="ADAL" clId="{0BF188C9-8D23-45B7-852F-F3BC5559AB92}" dt="2022-05-26T19:02:36.256" v="1014" actId="255"/>
        <pc:sldMkLst>
          <pc:docMk/>
          <pc:sldMk cId="1621266352" sldId="1781"/>
        </pc:sldMkLst>
        <pc:graphicFrameChg chg="modGraphic">
          <ac:chgData name="Phumzile Maseko  Seipobi(GDHS)" userId="2d9cc14b-c6dd-4bcb-9245-d3cf911f415e" providerId="ADAL" clId="{0BF188C9-8D23-45B7-852F-F3BC5559AB92}" dt="2022-05-26T19:02:36.256" v="1014" actId="255"/>
          <ac:graphicFrameMkLst>
            <pc:docMk/>
            <pc:sldMk cId="1621266352" sldId="1781"/>
            <ac:graphicFrameMk id="5" creationId="{94D45BE8-14C4-E8EF-8B69-B56BB305B261}"/>
          </ac:graphicFrameMkLst>
        </pc:graphicFrameChg>
      </pc:sldChg>
      <pc:sldChg chg="modSp mod">
        <pc:chgData name="Phumzile Maseko  Seipobi(GDHS)" userId="2d9cc14b-c6dd-4bcb-9245-d3cf911f415e" providerId="ADAL" clId="{0BF188C9-8D23-45B7-852F-F3BC5559AB92}" dt="2022-05-26T18:35:51.814" v="720" actId="20577"/>
        <pc:sldMkLst>
          <pc:docMk/>
          <pc:sldMk cId="1330757995" sldId="1782"/>
        </pc:sldMkLst>
        <pc:spChg chg="mod">
          <ac:chgData name="Phumzile Maseko  Seipobi(GDHS)" userId="2d9cc14b-c6dd-4bcb-9245-d3cf911f415e" providerId="ADAL" clId="{0BF188C9-8D23-45B7-852F-F3BC5559AB92}" dt="2022-05-26T18:35:51.814" v="720" actId="20577"/>
          <ac:spMkLst>
            <pc:docMk/>
            <pc:sldMk cId="1330757995" sldId="1782"/>
            <ac:spMk id="4" creationId="{C3019A2F-74D6-491A-9895-F67CD4B7CDE2}"/>
          </ac:spMkLst>
        </pc:spChg>
      </pc:sldChg>
      <pc:sldChg chg="modSp mod">
        <pc:chgData name="Phumzile Maseko  Seipobi(GDHS)" userId="2d9cc14b-c6dd-4bcb-9245-d3cf911f415e" providerId="ADAL" clId="{0BF188C9-8D23-45B7-852F-F3BC5559AB92}" dt="2022-05-26T18:21:30.943" v="322" actId="6549"/>
        <pc:sldMkLst>
          <pc:docMk/>
          <pc:sldMk cId="555564615" sldId="1784"/>
        </pc:sldMkLst>
        <pc:spChg chg="mod">
          <ac:chgData name="Phumzile Maseko  Seipobi(GDHS)" userId="2d9cc14b-c6dd-4bcb-9245-d3cf911f415e" providerId="ADAL" clId="{0BF188C9-8D23-45B7-852F-F3BC5559AB92}" dt="2022-05-26T18:21:30.943" v="322" actId="6549"/>
          <ac:spMkLst>
            <pc:docMk/>
            <pc:sldMk cId="555564615" sldId="1784"/>
            <ac:spMk id="3" creationId="{55439D33-8666-88D4-99C5-209AFA65AFC8}"/>
          </ac:spMkLst>
        </pc:spChg>
      </pc:sldChg>
      <pc:sldChg chg="modSp mod">
        <pc:chgData name="Phumzile Maseko  Seipobi(GDHS)" userId="2d9cc14b-c6dd-4bcb-9245-d3cf911f415e" providerId="ADAL" clId="{0BF188C9-8D23-45B7-852F-F3BC5559AB92}" dt="2022-05-26T19:14:52.357" v="1298" actId="20577"/>
        <pc:sldMkLst>
          <pc:docMk/>
          <pc:sldMk cId="1816661810" sldId="1785"/>
        </pc:sldMkLst>
        <pc:spChg chg="mod">
          <ac:chgData name="Phumzile Maseko  Seipobi(GDHS)" userId="2d9cc14b-c6dd-4bcb-9245-d3cf911f415e" providerId="ADAL" clId="{0BF188C9-8D23-45B7-852F-F3BC5559AB92}" dt="2022-05-26T19:14:52.357" v="1298" actId="20577"/>
          <ac:spMkLst>
            <pc:docMk/>
            <pc:sldMk cId="1816661810" sldId="1785"/>
            <ac:spMk id="4" creationId="{C3019A2F-74D6-491A-9895-F67CD4B7CDE2}"/>
          </ac:spMkLst>
        </pc:spChg>
      </pc:sldChg>
      <pc:sldChg chg="modSp add mod">
        <pc:chgData name="Phumzile Maseko  Seipobi(GDHS)" userId="2d9cc14b-c6dd-4bcb-9245-d3cf911f415e" providerId="ADAL" clId="{0BF188C9-8D23-45B7-852F-F3BC5559AB92}" dt="2022-05-26T19:30:49.113" v="1723" actId="20577"/>
        <pc:sldMkLst>
          <pc:docMk/>
          <pc:sldMk cId="2475764679" sldId="1786"/>
        </pc:sldMkLst>
        <pc:spChg chg="mod">
          <ac:chgData name="Phumzile Maseko  Seipobi(GDHS)" userId="2d9cc14b-c6dd-4bcb-9245-d3cf911f415e" providerId="ADAL" clId="{0BF188C9-8D23-45B7-852F-F3BC5559AB92}" dt="2022-05-26T19:30:49.113" v="1723" actId="20577"/>
          <ac:spMkLst>
            <pc:docMk/>
            <pc:sldMk cId="2475764679" sldId="1786"/>
            <ac:spMk id="4" creationId="{C3019A2F-74D6-491A-9895-F67CD4B7CDE2}"/>
          </ac:spMkLst>
        </pc:spChg>
      </pc:sldChg>
      <pc:sldMasterChg chg="del delSldLayout">
        <pc:chgData name="Phumzile Maseko  Seipobi(GDHS)" userId="2d9cc14b-c6dd-4bcb-9245-d3cf911f415e" providerId="ADAL" clId="{0BF188C9-8D23-45B7-852F-F3BC5559AB92}" dt="2022-05-26T18:58:06.608" v="986" actId="47"/>
        <pc:sldMasterMkLst>
          <pc:docMk/>
          <pc:sldMasterMk cId="4158995784" sldId="2147483672"/>
        </pc:sldMasterMkLst>
        <pc:sldLayoutChg chg="del">
          <pc:chgData name="Phumzile Maseko  Seipobi(GDHS)" userId="2d9cc14b-c6dd-4bcb-9245-d3cf911f415e" providerId="ADAL" clId="{0BF188C9-8D23-45B7-852F-F3BC5559AB92}" dt="2022-05-26T18:58:06.608" v="986" actId="47"/>
          <pc:sldLayoutMkLst>
            <pc:docMk/>
            <pc:sldMasterMk cId="4158995784" sldId="2147483672"/>
            <pc:sldLayoutMk cId="3089454521" sldId="2147483673"/>
          </pc:sldLayoutMkLst>
        </pc:sldLayoutChg>
        <pc:sldLayoutChg chg="del">
          <pc:chgData name="Phumzile Maseko  Seipobi(GDHS)" userId="2d9cc14b-c6dd-4bcb-9245-d3cf911f415e" providerId="ADAL" clId="{0BF188C9-8D23-45B7-852F-F3BC5559AB92}" dt="2022-05-26T18:58:06.608" v="986" actId="47"/>
          <pc:sldLayoutMkLst>
            <pc:docMk/>
            <pc:sldMasterMk cId="4158995784" sldId="2147483672"/>
            <pc:sldLayoutMk cId="2633867260" sldId="2147483674"/>
          </pc:sldLayoutMkLst>
        </pc:sldLayoutChg>
        <pc:sldLayoutChg chg="del">
          <pc:chgData name="Phumzile Maseko  Seipobi(GDHS)" userId="2d9cc14b-c6dd-4bcb-9245-d3cf911f415e" providerId="ADAL" clId="{0BF188C9-8D23-45B7-852F-F3BC5559AB92}" dt="2022-05-26T18:58:06.608" v="986" actId="47"/>
          <pc:sldLayoutMkLst>
            <pc:docMk/>
            <pc:sldMasterMk cId="4158995784" sldId="2147483672"/>
            <pc:sldLayoutMk cId="982577581" sldId="214748367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A16AC3-885C-439E-B0D0-96DB300A1482}" type="datetimeFigureOut">
              <a:rPr lang="en-ZA" smtClean="0"/>
              <a:pPr/>
              <a:t>2022/05/30</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56C83C-1918-4BE7-A3D2-95A0C999499C}" type="slidenum">
              <a:rPr lang="en-ZA" smtClean="0"/>
              <a:pPr/>
              <a:t>‹#›</a:t>
            </a:fld>
            <a:endParaRPr lang="en-ZA"/>
          </a:p>
        </p:txBody>
      </p:sp>
    </p:spTree>
    <p:extLst>
      <p:ext uri="{BB962C8B-B14F-4D97-AF65-F5344CB8AC3E}">
        <p14:creationId xmlns:p14="http://schemas.microsoft.com/office/powerpoint/2010/main" xmlns="" val="1021695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AEF31CB4-3615-414A-B47C-926239BE4857}" type="datetime1">
              <a:rPr lang="en-US">
                <a:solidFill>
                  <a:prstClr val="black"/>
                </a:solidFill>
              </a:rPr>
              <a:pPr defTabSz="457200"/>
              <a:t>5/30/2022</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363524918"/>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342907" y="924791"/>
            <a:ext cx="10684879" cy="33431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B46BF951-8613-49A6-893D-D2FCEB529FAF}" type="datetime1">
              <a:rPr lang="en-US">
                <a:solidFill>
                  <a:prstClr val="black"/>
                </a:solidFill>
              </a:rPr>
              <a:pPr defTabSz="457200"/>
              <a:t>5/30/2022</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10981833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413164"/>
            <a:ext cx="2743200" cy="4712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88473" y="1413164"/>
            <a:ext cx="7347527" cy="4712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A10BECAB-548B-4112-869B-AC839AD927C4}" type="datetime1">
              <a:rPr lang="en-US">
                <a:solidFill>
                  <a:prstClr val="black"/>
                </a:solidFill>
              </a:rPr>
              <a:pPr defTabSz="457200"/>
              <a:t>5/30/2022</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
        <p:nvSpPr>
          <p:cNvPr id="7" name="Title 1">
            <a:extLst>
              <a:ext uri="{FF2B5EF4-FFF2-40B4-BE49-F238E27FC236}">
                <a16:creationId xmlns:a16="http://schemas.microsoft.com/office/drawing/2014/main" xmlns="" id="{225ACE83-0F60-CC47-802A-4D891EAD32D2}"/>
              </a:ext>
            </a:extLst>
          </p:cNvPr>
          <p:cNvSpPr txBox="1">
            <a:spLocks/>
          </p:cNvSpPr>
          <p:nvPr userDrawn="1"/>
        </p:nvSpPr>
        <p:spPr>
          <a:xfrm>
            <a:off x="1342907" y="935183"/>
            <a:ext cx="1068487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23282308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42907" y="935183"/>
            <a:ext cx="10684879" cy="325577"/>
          </a:xfrm>
        </p:spPr>
        <p:txBody>
          <a:bodyPr/>
          <a:lstStyle/>
          <a:p>
            <a:r>
              <a:rPr lang="en-US"/>
              <a:t>Click to edit Master title style</a:t>
            </a:r>
            <a:endParaRPr lang="en-US" dirty="0"/>
          </a:p>
        </p:txBody>
      </p:sp>
      <p:sp>
        <p:nvSpPr>
          <p:cNvPr id="3" name="Content Placeholder 2"/>
          <p:cNvSpPr>
            <a:spLocks noGrp="1"/>
          </p:cNvSpPr>
          <p:nvPr>
            <p:ph idx="1"/>
          </p:nvPr>
        </p:nvSpPr>
        <p:spPr>
          <a:xfrm>
            <a:off x="1342907" y="1412384"/>
            <a:ext cx="10684879" cy="51208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0" y="6538913"/>
            <a:ext cx="2844800" cy="365125"/>
          </a:xfrm>
          <a:prstGeom prst="rect">
            <a:avLst/>
          </a:prstGeom>
        </p:spPr>
        <p:txBody>
          <a:bodyPr/>
          <a:lstStyle>
            <a:lvl1pPr>
              <a:defRPr sz="1400"/>
            </a:lvl1pPr>
          </a:lstStyle>
          <a:p>
            <a:pPr defTabSz="457200"/>
            <a:fld id="{25B6DFD3-35EE-4241-8033-E0B8980CDE35}" type="datetime1">
              <a:rPr lang="en-US" smtClean="0">
                <a:solidFill>
                  <a:prstClr val="black"/>
                </a:solidFill>
              </a:rPr>
              <a:pPr defTabSz="457200"/>
              <a:t>5/30/2022</a:t>
            </a:fld>
            <a:endParaRPr lang="en-US" dirty="0">
              <a:solidFill>
                <a:prstClr val="black"/>
              </a:solidFill>
            </a:endParaRPr>
          </a:p>
        </p:txBody>
      </p:sp>
      <p:sp>
        <p:nvSpPr>
          <p:cNvPr id="5" name="Footer Placeholder 4"/>
          <p:cNvSpPr>
            <a:spLocks noGrp="1"/>
          </p:cNvSpPr>
          <p:nvPr>
            <p:ph type="ftr" sz="quarter" idx="11"/>
          </p:nvPr>
        </p:nvSpPr>
        <p:spPr>
          <a:xfrm>
            <a:off x="4685551" y="6533217"/>
            <a:ext cx="3860800" cy="365125"/>
          </a:xfrm>
          <a:prstGeom prst="rect">
            <a:avLst/>
          </a:prstGeom>
        </p:spPr>
        <p:txBody>
          <a:bodyPr/>
          <a:lstStyle>
            <a:lvl1pPr algn="ctr">
              <a:defRPr sz="1400"/>
            </a:lvl1p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11528612" y="6546664"/>
            <a:ext cx="606749" cy="365125"/>
          </a:xfrm>
          <a:prstGeom prst="rect">
            <a:avLst/>
          </a:prstGeom>
        </p:spPr>
        <p:txBody>
          <a:bodyPr/>
          <a:lstStyle>
            <a:lvl1pPr>
              <a:defRPr sz="1400"/>
            </a:lvl1pPr>
          </a:lstStyle>
          <a:p>
            <a:pPr defTabSz="457200"/>
            <a:fld id="{093862CD-2CE4-D846-9F15-15300DCE1BBC}" type="slidenum">
              <a:rPr lang="en-US" smtClean="0">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55047982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16181" y="3534064"/>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316181" y="1701007"/>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defTabSz="457200"/>
            <a:fld id="{C5B114D1-9504-45DF-A074-268C5A658686}" type="datetime1">
              <a:rPr lang="en-US">
                <a:solidFill>
                  <a:prstClr val="black"/>
                </a:solidFill>
              </a:rPr>
              <a:pPr defTabSz="457200"/>
              <a:t>5/30/2022</a:t>
            </a:fld>
            <a:endParaRPr lang="en-US" dirty="0">
              <a:solidFill>
                <a:prstClr val="black"/>
              </a:solidFill>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
        <p:nvSpPr>
          <p:cNvPr id="7" name="Title 1">
            <a:extLst>
              <a:ext uri="{FF2B5EF4-FFF2-40B4-BE49-F238E27FC236}">
                <a16:creationId xmlns:a16="http://schemas.microsoft.com/office/drawing/2014/main" xmlns="" id="{B63C3B79-85AB-484C-B635-28E848BDA4E5}"/>
              </a:ext>
            </a:extLst>
          </p:cNvPr>
          <p:cNvSpPr txBox="1">
            <a:spLocks/>
          </p:cNvSpPr>
          <p:nvPr userDrawn="1"/>
        </p:nvSpPr>
        <p:spPr>
          <a:xfrm>
            <a:off x="1342907" y="935183"/>
            <a:ext cx="1068487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331934817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342907" y="914759"/>
            <a:ext cx="10684879" cy="36512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342906" y="1600200"/>
            <a:ext cx="5113313"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797425" y="1600200"/>
            <a:ext cx="523036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7CC4A373-8B66-46B0-8106-7558B9CC43A8}" type="datetime1">
              <a:rPr lang="en-US">
                <a:solidFill>
                  <a:prstClr val="black"/>
                </a:solidFill>
              </a:rPr>
              <a:pPr defTabSz="457200"/>
              <a:t>5/30/2022</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271235213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42907" y="924791"/>
            <a:ext cx="10684879" cy="36512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42906" y="1724891"/>
            <a:ext cx="5154876" cy="44998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42906" y="2174875"/>
            <a:ext cx="515487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705600" y="1724890"/>
            <a:ext cx="5310832" cy="44998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705600" y="2174875"/>
            <a:ext cx="53108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pPr defTabSz="457200"/>
            <a:fld id="{B72DBD83-A204-42F0-A24B-63C49AD9BB78}" type="datetime1">
              <a:rPr lang="en-US">
                <a:solidFill>
                  <a:prstClr val="black"/>
                </a:solidFill>
              </a:rPr>
              <a:pPr defTabSz="457200"/>
              <a:t>5/30/2022</a:t>
            </a:fld>
            <a:endParaRPr lang="en-US" dirty="0">
              <a:solidFill>
                <a:prstClr val="black"/>
              </a:solidFill>
            </a:endParaRP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93020419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342907" y="925150"/>
            <a:ext cx="10684879" cy="365125"/>
          </a:xfr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09600" y="6356351"/>
            <a:ext cx="2844800" cy="365125"/>
          </a:xfrm>
          <a:prstGeom prst="rect">
            <a:avLst/>
          </a:prstGeom>
        </p:spPr>
        <p:txBody>
          <a:bodyPr/>
          <a:lstStyle/>
          <a:p>
            <a:pPr defTabSz="457200"/>
            <a:fld id="{BA1B11F0-DA35-4D8A-8E62-7E8775809915}" type="datetime1">
              <a:rPr lang="en-US">
                <a:solidFill>
                  <a:prstClr val="black"/>
                </a:solidFill>
              </a:rPr>
              <a:pPr defTabSz="457200"/>
              <a:t>5/30/2022</a:t>
            </a:fld>
            <a:endParaRPr lang="en-US" dirty="0">
              <a:solidFill>
                <a:prstClr val="black"/>
              </a:solidFill>
            </a:endParaRPr>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Tree>
    <p:extLst>
      <p:ext uri="{BB962C8B-B14F-4D97-AF65-F5344CB8AC3E}">
        <p14:creationId xmlns:p14="http://schemas.microsoft.com/office/powerpoint/2010/main" xmlns="" val="35194322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1"/>
            <a:ext cx="2844800" cy="365125"/>
          </a:xfrm>
          <a:prstGeom prst="rect">
            <a:avLst/>
          </a:prstGeom>
        </p:spPr>
        <p:txBody>
          <a:bodyPr/>
          <a:lstStyle/>
          <a:p>
            <a:pPr defTabSz="457200"/>
            <a:fld id="{98E96172-E752-4297-9DEC-8BFD4BD4FB02}" type="datetime1">
              <a:rPr lang="en-US">
                <a:solidFill>
                  <a:prstClr val="black"/>
                </a:solidFill>
              </a:rPr>
              <a:pPr defTabSz="457200"/>
              <a:t>5/30/2022</a:t>
            </a:fld>
            <a:endParaRPr lang="en-US" dirty="0">
              <a:solidFill>
                <a:prstClr val="black"/>
              </a:solidFill>
            </a:endParaRPr>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
        <p:nvSpPr>
          <p:cNvPr id="5" name="Title 1">
            <a:extLst>
              <a:ext uri="{FF2B5EF4-FFF2-40B4-BE49-F238E27FC236}">
                <a16:creationId xmlns:a16="http://schemas.microsoft.com/office/drawing/2014/main" xmlns="" id="{45CE6F17-BA95-494B-91A3-DCBD76065520}"/>
              </a:ext>
            </a:extLst>
          </p:cNvPr>
          <p:cNvSpPr>
            <a:spLocks noGrp="1"/>
          </p:cNvSpPr>
          <p:nvPr>
            <p:ph type="title"/>
          </p:nvPr>
        </p:nvSpPr>
        <p:spPr>
          <a:xfrm>
            <a:off x="1342907" y="935183"/>
            <a:ext cx="10684879" cy="325577"/>
          </a:xfrm>
        </p:spPr>
        <p:txBody>
          <a:bodyPr/>
          <a:lstStyle/>
          <a:p>
            <a:r>
              <a:rPr lang="en-US"/>
              <a:t>Click to edit Master title style</a:t>
            </a:r>
            <a:endParaRPr lang="en-US" dirty="0"/>
          </a:p>
        </p:txBody>
      </p:sp>
    </p:spTree>
    <p:extLst>
      <p:ext uri="{BB962C8B-B14F-4D97-AF65-F5344CB8AC3E}">
        <p14:creationId xmlns:p14="http://schemas.microsoft.com/office/powerpoint/2010/main" xmlns="" val="208310304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88474" y="1435101"/>
            <a:ext cx="4932217" cy="365125"/>
          </a:xfrm>
        </p:spPr>
        <p:txBody>
          <a:bodyPr anchor="b"/>
          <a:lstStyle>
            <a:lvl1pPr algn="l">
              <a:defRPr sz="2000" b="1">
                <a:solidFill>
                  <a:srgbClr val="002060"/>
                </a:solidFill>
              </a:defRPr>
            </a:lvl1pPr>
          </a:lstStyle>
          <a:p>
            <a:r>
              <a:rPr lang="en-US"/>
              <a:t>Click to edit Master title style</a:t>
            </a:r>
            <a:endParaRPr lang="en-US" dirty="0"/>
          </a:p>
        </p:txBody>
      </p:sp>
      <p:sp>
        <p:nvSpPr>
          <p:cNvPr id="3" name="Content Placeholder 2"/>
          <p:cNvSpPr>
            <a:spLocks noGrp="1"/>
          </p:cNvSpPr>
          <p:nvPr>
            <p:ph idx="1"/>
          </p:nvPr>
        </p:nvSpPr>
        <p:spPr>
          <a:xfrm>
            <a:off x="6331532" y="1435101"/>
            <a:ext cx="5680357" cy="469106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88473" y="1800226"/>
            <a:ext cx="4932216" cy="43259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98AA4848-C2CF-4510-96E2-A57FD05BD925}" type="datetime1">
              <a:rPr lang="en-US">
                <a:solidFill>
                  <a:prstClr val="black"/>
                </a:solidFill>
              </a:rPr>
              <a:pPr defTabSz="457200"/>
              <a:t>5/30/2022</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
        <p:nvSpPr>
          <p:cNvPr id="8" name="Title 1">
            <a:extLst>
              <a:ext uri="{FF2B5EF4-FFF2-40B4-BE49-F238E27FC236}">
                <a16:creationId xmlns:a16="http://schemas.microsoft.com/office/drawing/2014/main" xmlns="" id="{FDB4AA36-669E-864D-BF7E-6DED31BC9FB0}"/>
              </a:ext>
            </a:extLst>
          </p:cNvPr>
          <p:cNvSpPr txBox="1">
            <a:spLocks/>
          </p:cNvSpPr>
          <p:nvPr userDrawn="1"/>
        </p:nvSpPr>
        <p:spPr>
          <a:xfrm>
            <a:off x="1342907" y="935183"/>
            <a:ext cx="1068487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192416163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16181" y="4800600"/>
            <a:ext cx="10709564"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16181" y="1350818"/>
            <a:ext cx="10709564" cy="3376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316181" y="5367338"/>
            <a:ext cx="10709564"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pPr defTabSz="457200"/>
            <a:fld id="{D78AFE21-43E3-47D5-A0C0-4CB87F49B701}" type="datetime1">
              <a:rPr lang="en-US">
                <a:solidFill>
                  <a:prstClr val="black"/>
                </a:solidFill>
              </a:rPr>
              <a:pPr defTabSz="457200"/>
              <a:t>5/30/2022</a:t>
            </a:fld>
            <a:endParaRPr lang="en-US" dirty="0">
              <a:solidFill>
                <a:prstClr val="black"/>
              </a:solidFill>
            </a:endParaRP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pPr defTabSz="457200"/>
            <a:endParaRPr lang="en-US" dirty="0">
              <a:solidFill>
                <a:prstClr val="black"/>
              </a:solidFill>
            </a:endParaRPr>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pPr defTabSz="457200"/>
            <a:fld id="{093862CD-2CE4-D846-9F15-15300DCE1BBC}" type="slidenum">
              <a:rPr lang="en-US">
                <a:solidFill>
                  <a:prstClr val="black"/>
                </a:solidFill>
              </a:rPr>
              <a:pPr defTabSz="457200"/>
              <a:t>‹#›</a:t>
            </a:fld>
            <a:endParaRPr lang="en-US" dirty="0">
              <a:solidFill>
                <a:prstClr val="black"/>
              </a:solidFill>
            </a:endParaRPr>
          </a:p>
        </p:txBody>
      </p:sp>
      <p:sp>
        <p:nvSpPr>
          <p:cNvPr id="8" name="Title 1">
            <a:extLst>
              <a:ext uri="{FF2B5EF4-FFF2-40B4-BE49-F238E27FC236}">
                <a16:creationId xmlns:a16="http://schemas.microsoft.com/office/drawing/2014/main" xmlns="" id="{D7581F9D-C64A-BB4C-8033-7795EA41917D}"/>
              </a:ext>
            </a:extLst>
          </p:cNvPr>
          <p:cNvSpPr txBox="1">
            <a:spLocks/>
          </p:cNvSpPr>
          <p:nvPr userDrawn="1"/>
        </p:nvSpPr>
        <p:spPr>
          <a:xfrm>
            <a:off x="1342907" y="935183"/>
            <a:ext cx="1068487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xmlns="" val="1994725486"/>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2907" y="955965"/>
            <a:ext cx="10684879" cy="303137"/>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342907" y="1412384"/>
            <a:ext cx="10684879" cy="525538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xmlns="" val="18249143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hf hdr="0" ftr="0" dt="0"/>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xmlns="" id="{55CA37E6-A8F7-4718-8BF6-3DB2BD8D30C5}"/>
              </a:ext>
            </a:extLst>
          </p:cNvPr>
          <p:cNvSpPr/>
          <p:nvPr/>
        </p:nvSpPr>
        <p:spPr>
          <a:xfrm>
            <a:off x="2543175" y="389588"/>
            <a:ext cx="7810500" cy="381642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Calibri" panose="020F0502020204030204"/>
              </a:rPr>
              <a:t>GAUTENG DEPARTMENT OF HUMAN </a:t>
            </a:r>
            <a:r>
              <a:rPr lang="en-US" sz="2800" b="1" dirty="0" smtClean="0">
                <a:solidFill>
                  <a:prstClr val="white"/>
                </a:solidFill>
                <a:latin typeface="Calibri" panose="020F0502020204030204"/>
              </a:rPr>
              <a:t>SETTLEMENTS</a:t>
            </a:r>
            <a:endParaRPr lang="en-US" sz="2800" b="1"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prstClr val="white"/>
                </a:solidFill>
                <a:latin typeface="Calibri" panose="020F0502020204030204"/>
              </a:rPr>
              <a:t>SUPPLIMENTARY RESPONSES TO THE NATIONAL PORTFOLIO COMMITTEE OVERSIGHT VISIT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2800" b="1" dirty="0">
              <a:solidFill>
                <a:prstClr val="white"/>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b="1" i="0" u="none" strike="noStrike" kern="1200" cap="none" spc="0" normalizeH="0" baseline="0" noProof="0" dirty="0">
                <a:ln>
                  <a:noFill/>
                </a:ln>
                <a:solidFill>
                  <a:prstClr val="white"/>
                </a:solidFill>
                <a:effectLst/>
                <a:uLnTx/>
                <a:uFillTx/>
                <a:latin typeface="Calibri" panose="020F0502020204030204"/>
                <a:ea typeface="+mn-ea"/>
                <a:cs typeface="+mn-cs"/>
              </a:rPr>
              <a:t>27 May 2022</a:t>
            </a:r>
            <a:endParaRPr kumimoji="0" lang="en-US"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2651955623"/>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06746"/>
          </a:xfrm>
        </p:spPr>
        <p:txBody>
          <a:bodyPr/>
          <a:lstStyle/>
          <a:p>
            <a:r>
              <a:rPr lang="en-US" sz="2400" dirty="0"/>
              <a:t>TRANSPARENCY OF BENEFICARY LIST</a:t>
            </a:r>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129554" y="1541929"/>
            <a:ext cx="10898232" cy="4864800"/>
          </a:xfrm>
        </p:spPr>
        <p:txBody>
          <a:bodyPr>
            <a:normAutofit/>
          </a:bodyPr>
          <a:lstStyle/>
          <a:p>
            <a:pPr marL="0" indent="0">
              <a:lnSpc>
                <a:spcPct val="150000"/>
              </a:lnSpc>
              <a:buNone/>
            </a:pPr>
            <a:r>
              <a:rPr lang="en-US" sz="1800" b="1" dirty="0"/>
              <a:t>There was an elderly person who requested assistance with her housing application kindly provide an update on the matter. </a:t>
            </a:r>
          </a:p>
          <a:p>
            <a:pPr marL="0" indent="0">
              <a:lnSpc>
                <a:spcPct val="150000"/>
              </a:lnSpc>
              <a:buNone/>
            </a:pPr>
            <a:endParaRPr lang="en-US" sz="1800" b="1" dirty="0"/>
          </a:p>
          <a:p>
            <a:pPr marL="0" indent="0">
              <a:lnSpc>
                <a:spcPct val="150000"/>
              </a:lnSpc>
              <a:buNone/>
            </a:pPr>
            <a:r>
              <a:rPr lang="en-US" sz="1400" b="1" dirty="0"/>
              <a:t>Response</a:t>
            </a:r>
          </a:p>
          <a:p>
            <a:pPr algn="just">
              <a:lnSpc>
                <a:spcPct val="150000"/>
              </a:lnSpc>
            </a:pPr>
            <a:r>
              <a:rPr lang="en-US" sz="1600" dirty="0" err="1"/>
              <a:t>Mme</a:t>
            </a:r>
            <a:r>
              <a:rPr lang="en-US" sz="1600" dirty="0"/>
              <a:t> Rachel Tshabalala is one of the 8000 approved beneficiaries linked to Savanna City Mega Project</a:t>
            </a:r>
          </a:p>
          <a:p>
            <a:pPr algn="just">
              <a:lnSpc>
                <a:spcPct val="150000"/>
              </a:lnSpc>
            </a:pPr>
            <a:r>
              <a:rPr lang="en-US" sz="1600" dirty="0"/>
              <a:t>The project however (on HSS) is oversubscribed because it has 6470 BNG stands (2300 allocated to date)</a:t>
            </a:r>
          </a:p>
          <a:p>
            <a:pPr algn="just">
              <a:lnSpc>
                <a:spcPct val="150000"/>
              </a:lnSpc>
            </a:pPr>
            <a:r>
              <a:rPr lang="en-US" sz="1600" dirty="0" err="1"/>
              <a:t>Mme</a:t>
            </a:r>
            <a:r>
              <a:rPr lang="en-US" sz="1600" dirty="0"/>
              <a:t> Tshabalala will be prioritized </a:t>
            </a:r>
          </a:p>
          <a:p>
            <a:pPr algn="just">
              <a:lnSpc>
                <a:spcPct val="150000"/>
              </a:lnSpc>
            </a:pPr>
            <a:r>
              <a:rPr lang="en-US" sz="1600" dirty="0"/>
              <a:t>No houses have been completed in Savanna since January</a:t>
            </a:r>
          </a:p>
          <a:p>
            <a:pPr algn="just">
              <a:lnSpc>
                <a:spcPct val="150000"/>
              </a:lnSpc>
            </a:pPr>
            <a:r>
              <a:rPr lang="en-US" sz="1600" dirty="0"/>
              <a:t>Once allocated the Department will report this to the Portfolio Committee</a:t>
            </a:r>
            <a:endParaRPr lang="en-GB" sz="1600" dirty="0"/>
          </a:p>
        </p:txBody>
      </p:sp>
    </p:spTree>
    <p:extLst>
      <p:ext uri="{BB962C8B-B14F-4D97-AF65-F5344CB8AC3E}">
        <p14:creationId xmlns:p14="http://schemas.microsoft.com/office/powerpoint/2010/main" xmlns="" val="247576467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xmlns="" id="{C9C1647B-3313-4EF1-8A75-DD7953959F8F}"/>
              </a:ext>
            </a:extLst>
          </p:cNvPr>
          <p:cNvSpPr/>
          <p:nvPr/>
        </p:nvSpPr>
        <p:spPr>
          <a:xfrm>
            <a:off x="3457575" y="2943017"/>
            <a:ext cx="6096000" cy="769441"/>
          </a:xfrm>
          <a:prstGeom prst="rect">
            <a:avLst/>
          </a:prstGeom>
        </p:spPr>
        <p:txBody>
          <a:bodyPr>
            <a:spAutoFit/>
          </a:bodyPr>
          <a:lstStyle/>
          <a:p>
            <a:pPr marL="0" marR="0" lvl="0" indent="0" algn="l" defTabSz="457200" rtl="0" eaLnBrk="1" fontAlgn="auto" latinLnBrk="0" hangingPunct="1">
              <a:lnSpc>
                <a:spcPct val="100000"/>
              </a:lnSpc>
              <a:spcBef>
                <a:spcPct val="20000"/>
              </a:spcBef>
              <a:spcAft>
                <a:spcPts val="0"/>
              </a:spcAft>
              <a:buClrTx/>
              <a:buSzTx/>
              <a:buFontTx/>
              <a:buNone/>
              <a:tabLst/>
              <a:defRPr/>
            </a:pPr>
            <a:r>
              <a:rPr kumimoji="0" lang="en-ZA" sz="4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Thank    you</a:t>
            </a:r>
          </a:p>
        </p:txBody>
      </p:sp>
    </p:spTree>
    <p:extLst>
      <p:ext uri="{BB962C8B-B14F-4D97-AF65-F5344CB8AC3E}">
        <p14:creationId xmlns:p14="http://schemas.microsoft.com/office/powerpoint/2010/main" xmlns="" val="1337297324"/>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24676"/>
          </a:xfrm>
        </p:spPr>
        <p:txBody>
          <a:bodyPr/>
          <a:lstStyle/>
          <a:p>
            <a:r>
              <a:rPr lang="en-US" dirty="0"/>
              <a:t>PURPOSE  </a:t>
            </a:r>
            <a:endParaRPr lang="en-ZA" dirty="0"/>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342906" y="1908339"/>
            <a:ext cx="10684879" cy="1371601"/>
          </a:xfrm>
        </p:spPr>
        <p:txBody>
          <a:bodyPr/>
          <a:lstStyle/>
          <a:p>
            <a:pPr>
              <a:lnSpc>
                <a:spcPct val="150000"/>
              </a:lnSpc>
            </a:pPr>
            <a:r>
              <a:rPr lang="en-US" sz="1800" dirty="0"/>
              <a:t>To provide supplementary responses on the action items as per the Portfolio </a:t>
            </a:r>
            <a:r>
              <a:rPr lang="en-US" sz="1800"/>
              <a:t>Committee </a:t>
            </a:r>
            <a:r>
              <a:rPr lang="en-US" sz="1800" smtClean="0"/>
              <a:t> </a:t>
            </a:r>
            <a:endParaRPr lang="en-US" sz="1800" dirty="0"/>
          </a:p>
          <a:p>
            <a:endParaRPr lang="en-ZA" dirty="0"/>
          </a:p>
        </p:txBody>
      </p:sp>
      <p:sp>
        <p:nvSpPr>
          <p:cNvPr id="5" name="TextBox 4">
            <a:extLst>
              <a:ext uri="{FF2B5EF4-FFF2-40B4-BE49-F238E27FC236}">
                <a16:creationId xmlns:a16="http://schemas.microsoft.com/office/drawing/2014/main" xmlns="" id="{45CEF662-67A0-7F07-AFAB-94E762BDD5C6}"/>
              </a:ext>
            </a:extLst>
          </p:cNvPr>
          <p:cNvSpPr txBox="1"/>
          <p:nvPr/>
        </p:nvSpPr>
        <p:spPr>
          <a:xfrm>
            <a:off x="1676399" y="3060495"/>
            <a:ext cx="7286625" cy="2308324"/>
          </a:xfrm>
          <a:prstGeom prst="rect">
            <a:avLst/>
          </a:prstGeom>
          <a:noFill/>
        </p:spPr>
        <p:txBody>
          <a:bodyPr wrap="square">
            <a:spAutoFit/>
          </a:bodyPr>
          <a:lstStyle/>
          <a:p>
            <a:pPr marL="342900" lvl="0" indent="-342900">
              <a:buSzPts val="1000"/>
              <a:buFont typeface="Symbol" panose="05050102010706020507" pitchFamily="18" charset="2"/>
              <a:buChar char=""/>
              <a:tabLst>
                <a:tab pos="457200" algn="l"/>
              </a:tabLst>
            </a:pPr>
            <a:r>
              <a:rPr lang="en-ZA" sz="1800" i="1" dirty="0">
                <a:solidFill>
                  <a:srgbClr val="1F497D"/>
                </a:solidFill>
                <a:effectLst/>
                <a:latin typeface="Calibri" panose="020F0502020204030204" pitchFamily="34" charset="0"/>
                <a:ea typeface="Times New Roman" panose="02020603050405020304" pitchFamily="18" charset="0"/>
              </a:rPr>
              <a:t>Align the presentation  with projects visited</a:t>
            </a:r>
            <a:endParaRPr lang="en-ZA" sz="1800" i="1" dirty="0">
              <a:solidFill>
                <a:srgbClr val="1F497D"/>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ZA" sz="1800" i="1" dirty="0">
                <a:solidFill>
                  <a:srgbClr val="1F497D"/>
                </a:solidFill>
                <a:effectLst/>
                <a:latin typeface="Calibri" panose="020F0502020204030204" pitchFamily="34" charset="0"/>
                <a:ea typeface="Times New Roman" panose="02020603050405020304" pitchFamily="18" charset="0"/>
              </a:rPr>
              <a:t>Indicate what interventions have been made to date</a:t>
            </a:r>
            <a:endParaRPr lang="en-ZA" sz="1800" i="1" dirty="0">
              <a:solidFill>
                <a:srgbClr val="1F497D"/>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ZA" sz="1800" i="1" dirty="0">
                <a:solidFill>
                  <a:srgbClr val="1F497D"/>
                </a:solidFill>
                <a:effectLst/>
                <a:latin typeface="Calibri" panose="020F0502020204030204" pitchFamily="34" charset="0"/>
                <a:ea typeface="Times New Roman" panose="02020603050405020304" pitchFamily="18" charset="0"/>
              </a:rPr>
              <a:t>Indicate number of houses that were invaded and what interventions have been made to date </a:t>
            </a:r>
            <a:endParaRPr lang="en-ZA" sz="1800" i="1" dirty="0">
              <a:solidFill>
                <a:srgbClr val="1F497D"/>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ZA" sz="1800" i="1" dirty="0">
                <a:solidFill>
                  <a:srgbClr val="1F497D"/>
                </a:solidFill>
                <a:effectLst/>
                <a:latin typeface="Calibri" panose="020F0502020204030204" pitchFamily="34" charset="0"/>
                <a:ea typeface="Times New Roman" panose="02020603050405020304" pitchFamily="18" charset="0"/>
              </a:rPr>
              <a:t>What measures have been put in place to attend to criminal cases that were reported</a:t>
            </a:r>
            <a:endParaRPr lang="en-ZA" sz="1800" i="1" dirty="0">
              <a:solidFill>
                <a:srgbClr val="1F497D"/>
              </a:solidFill>
              <a:effectLst/>
              <a:latin typeface="Calibri" panose="020F0502020204030204" pitchFamily="34" charset="0"/>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en-ZA" sz="1800" i="1" dirty="0">
                <a:solidFill>
                  <a:srgbClr val="1F497D"/>
                </a:solidFill>
                <a:effectLst/>
                <a:latin typeface="Calibri" panose="020F0502020204030204" pitchFamily="34" charset="0"/>
                <a:ea typeface="Times New Roman" panose="02020603050405020304" pitchFamily="18" charset="0"/>
              </a:rPr>
              <a:t>There was an elderly person who requested assistance with her housing application kindly provide an update on the matter.</a:t>
            </a:r>
            <a:endParaRPr lang="en-ZA" sz="1800" i="1" dirty="0">
              <a:solidFill>
                <a:srgbClr val="1F497D"/>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xmlns="" val="379652619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24676"/>
          </a:xfrm>
        </p:spPr>
        <p:txBody>
          <a:bodyPr/>
          <a:lstStyle/>
          <a:p>
            <a:r>
              <a:rPr lang="en-US" dirty="0"/>
              <a:t>INVADED PROJECTS  </a:t>
            </a:r>
            <a:endParaRPr lang="en-ZA" dirty="0"/>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190507" y="1559859"/>
            <a:ext cx="10684879" cy="4362958"/>
          </a:xfrm>
        </p:spPr>
        <p:txBody>
          <a:bodyPr>
            <a:normAutofit lnSpcReduction="10000"/>
          </a:bodyPr>
          <a:lstStyle/>
          <a:p>
            <a:pPr marL="0" indent="0">
              <a:lnSpc>
                <a:spcPct val="150000"/>
              </a:lnSpc>
              <a:buNone/>
            </a:pPr>
            <a:r>
              <a:rPr lang="en-US" sz="1800" b="1" dirty="0"/>
              <a:t>Indicate number of houses that were invaded on visited projects and what interventions have been made to date ( Portfolio of Evidence)To provide supplementary responses on the action items as per the Portfolio Committee Oversight meeting held on 25 May 2022 </a:t>
            </a:r>
          </a:p>
          <a:p>
            <a:pPr marL="0" indent="0">
              <a:lnSpc>
                <a:spcPct val="150000"/>
              </a:lnSpc>
              <a:buNone/>
            </a:pPr>
            <a:endParaRPr lang="en-US" sz="1800" dirty="0"/>
          </a:p>
          <a:p>
            <a:pPr marL="0" indent="0">
              <a:lnSpc>
                <a:spcPct val="150000"/>
              </a:lnSpc>
              <a:buNone/>
            </a:pPr>
            <a:r>
              <a:rPr lang="en-US" sz="1800" b="1" dirty="0"/>
              <a:t>On the Palm Ridge project visited:</a:t>
            </a:r>
          </a:p>
          <a:p>
            <a:pPr marL="0" indent="0">
              <a:lnSpc>
                <a:spcPct val="150000"/>
              </a:lnSpc>
              <a:buNone/>
            </a:pPr>
            <a:r>
              <a:rPr lang="en-US" sz="1800" dirty="0"/>
              <a:t>364 (290+74) houses have been invaded while under construction </a:t>
            </a:r>
          </a:p>
          <a:p>
            <a:pPr marL="0" indent="0">
              <a:lnSpc>
                <a:spcPct val="150000"/>
              </a:lnSpc>
              <a:buNone/>
            </a:pPr>
            <a:r>
              <a:rPr lang="en-US" sz="1800" dirty="0"/>
              <a:t>City of Ekurhuleni is the landowner, </a:t>
            </a:r>
          </a:p>
          <a:p>
            <a:pPr marL="0" indent="0">
              <a:lnSpc>
                <a:spcPct val="150000"/>
              </a:lnSpc>
              <a:buNone/>
            </a:pPr>
            <a:r>
              <a:rPr lang="en-US" sz="1800" dirty="0"/>
              <a:t>The City lodged an application to obtain an eviction order - The order was granted</a:t>
            </a:r>
          </a:p>
          <a:p>
            <a:pPr marL="0" indent="0">
              <a:lnSpc>
                <a:spcPct val="150000"/>
              </a:lnSpc>
              <a:buNone/>
            </a:pPr>
            <a:r>
              <a:rPr lang="en-US" sz="1800" b="1" dirty="0"/>
              <a:t>The invaders have opposed the order – the City is still awaiting the outcome</a:t>
            </a:r>
          </a:p>
          <a:p>
            <a:pPr marL="0" indent="0">
              <a:lnSpc>
                <a:spcPct val="150000"/>
              </a:lnSpc>
              <a:buNone/>
            </a:pPr>
            <a:r>
              <a:rPr lang="en-US" sz="1800" b="1" dirty="0"/>
              <a:t>(POE attached)</a:t>
            </a:r>
          </a:p>
          <a:p>
            <a:endParaRPr lang="en-ZA" dirty="0"/>
          </a:p>
        </p:txBody>
      </p:sp>
    </p:spTree>
    <p:extLst>
      <p:ext uri="{BB962C8B-B14F-4D97-AF65-F5344CB8AC3E}">
        <p14:creationId xmlns:p14="http://schemas.microsoft.com/office/powerpoint/2010/main" xmlns="" val="133075799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24676"/>
          </a:xfrm>
        </p:spPr>
        <p:txBody>
          <a:bodyPr/>
          <a:lstStyle/>
          <a:p>
            <a:r>
              <a:rPr lang="en-US" dirty="0"/>
              <a:t>INVADED PROJECTS  </a:t>
            </a:r>
            <a:endParaRPr lang="en-ZA" dirty="0"/>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342907" y="1455084"/>
            <a:ext cx="9991843" cy="5298141"/>
          </a:xfrm>
        </p:spPr>
        <p:txBody>
          <a:bodyPr>
            <a:normAutofit fontScale="92500" lnSpcReduction="20000"/>
          </a:bodyPr>
          <a:lstStyle/>
          <a:p>
            <a:pPr marL="0" indent="0">
              <a:lnSpc>
                <a:spcPct val="150000"/>
              </a:lnSpc>
              <a:buNone/>
            </a:pPr>
            <a:r>
              <a:rPr lang="en-US" sz="1800" dirty="0"/>
              <a:t>On the </a:t>
            </a:r>
            <a:r>
              <a:rPr lang="en-US" sz="1800" b="1" dirty="0"/>
              <a:t>Fluerhof project </a:t>
            </a:r>
            <a:r>
              <a:rPr lang="en-US" sz="1800" dirty="0"/>
              <a:t>visited:</a:t>
            </a:r>
          </a:p>
          <a:p>
            <a:pPr marL="0" indent="0">
              <a:lnSpc>
                <a:spcPct val="150000"/>
              </a:lnSpc>
              <a:buNone/>
            </a:pPr>
            <a:r>
              <a:rPr lang="en-US" sz="1800" dirty="0"/>
              <a:t> 200+ houses were invaded </a:t>
            </a:r>
          </a:p>
          <a:p>
            <a:pPr marL="0" indent="0">
              <a:lnSpc>
                <a:spcPct val="150000"/>
              </a:lnSpc>
              <a:buNone/>
            </a:pPr>
            <a:r>
              <a:rPr lang="en-US" sz="1800" dirty="0"/>
              <a:t>The City is the landowner got a court, evicted, completed remedial works</a:t>
            </a:r>
          </a:p>
          <a:p>
            <a:pPr marL="0" indent="0">
              <a:lnSpc>
                <a:spcPct val="150000"/>
              </a:lnSpc>
              <a:buNone/>
            </a:pPr>
            <a:r>
              <a:rPr lang="en-US" sz="1800" dirty="0"/>
              <a:t>Rightful beneficiaries have been allocated</a:t>
            </a:r>
          </a:p>
          <a:p>
            <a:pPr marL="0" indent="0">
              <a:lnSpc>
                <a:spcPct val="150000"/>
              </a:lnSpc>
              <a:buNone/>
            </a:pPr>
            <a:r>
              <a:rPr lang="en-US" sz="1800" dirty="0"/>
              <a:t>82 illegal occupants remain – assisted by SERI</a:t>
            </a:r>
          </a:p>
          <a:p>
            <a:pPr marL="0" indent="0">
              <a:lnSpc>
                <a:spcPct val="150000"/>
              </a:lnSpc>
              <a:buNone/>
            </a:pPr>
            <a:endParaRPr lang="en-US" sz="1800" b="1" dirty="0"/>
          </a:p>
          <a:p>
            <a:pPr marL="0" indent="0">
              <a:lnSpc>
                <a:spcPct val="150000"/>
              </a:lnSpc>
              <a:buNone/>
            </a:pPr>
            <a:r>
              <a:rPr lang="en-US" sz="1800" dirty="0"/>
              <a:t>On the </a:t>
            </a:r>
            <a:r>
              <a:rPr lang="en-US" sz="1800" b="1" dirty="0"/>
              <a:t>Westonaria Borwa:</a:t>
            </a:r>
          </a:p>
          <a:p>
            <a:pPr marL="0" indent="0">
              <a:lnSpc>
                <a:spcPct val="150000"/>
              </a:lnSpc>
              <a:buNone/>
            </a:pPr>
            <a:r>
              <a:rPr lang="en-US" sz="1800" dirty="0"/>
              <a:t>231 houses were invaded end September 2021</a:t>
            </a:r>
          </a:p>
          <a:p>
            <a:pPr marL="0" indent="0">
              <a:lnSpc>
                <a:spcPct val="150000"/>
              </a:lnSpc>
              <a:buNone/>
            </a:pPr>
            <a:r>
              <a:rPr lang="en-US" sz="1800" dirty="0"/>
              <a:t>An interim court order was obtained by the Developer on 1</a:t>
            </a:r>
            <a:r>
              <a:rPr lang="en-US" sz="1800" baseline="30000" dirty="0"/>
              <a:t>st</a:t>
            </a:r>
            <a:r>
              <a:rPr lang="en-US" sz="1800" dirty="0"/>
              <a:t> October</a:t>
            </a:r>
          </a:p>
          <a:p>
            <a:pPr marL="0" indent="0">
              <a:lnSpc>
                <a:spcPct val="150000"/>
              </a:lnSpc>
              <a:buNone/>
            </a:pPr>
            <a:r>
              <a:rPr lang="en-US" sz="1800" b="1" dirty="0"/>
              <a:t>The invaders opposed the order </a:t>
            </a:r>
          </a:p>
          <a:p>
            <a:pPr marL="0" indent="0">
              <a:lnSpc>
                <a:spcPct val="150000"/>
              </a:lnSpc>
              <a:buNone/>
            </a:pPr>
            <a:r>
              <a:rPr lang="en-US" sz="1800" b="1" dirty="0"/>
              <a:t>The courts upheld the eviction order </a:t>
            </a:r>
          </a:p>
          <a:p>
            <a:pPr marL="0" indent="0">
              <a:lnSpc>
                <a:spcPct val="150000"/>
              </a:lnSpc>
              <a:buNone/>
            </a:pPr>
            <a:r>
              <a:rPr lang="en-US" sz="1800" b="1" dirty="0"/>
              <a:t>The invaders have appealed the matter on 11 Feb 2022 – matter is still in court</a:t>
            </a:r>
          </a:p>
          <a:p>
            <a:pPr marL="0" indent="0">
              <a:lnSpc>
                <a:spcPct val="150000"/>
              </a:lnSpc>
              <a:buNone/>
            </a:pPr>
            <a:r>
              <a:rPr lang="en-US" sz="1500" b="1" dirty="0"/>
              <a:t>(POE attached)</a:t>
            </a:r>
          </a:p>
          <a:p>
            <a:pPr marL="0" indent="0">
              <a:lnSpc>
                <a:spcPct val="150000"/>
              </a:lnSpc>
              <a:buNone/>
            </a:pPr>
            <a:endParaRPr lang="en-US" sz="1800" b="1" dirty="0"/>
          </a:p>
          <a:p>
            <a:pPr marL="0" indent="0">
              <a:lnSpc>
                <a:spcPct val="150000"/>
              </a:lnSpc>
              <a:buNone/>
            </a:pPr>
            <a:endParaRPr lang="en-US" sz="1800" dirty="0"/>
          </a:p>
          <a:p>
            <a:pPr marL="0" indent="0">
              <a:lnSpc>
                <a:spcPct val="150000"/>
              </a:lnSpc>
              <a:buNone/>
            </a:pPr>
            <a:endParaRPr lang="en-US" sz="1800" dirty="0"/>
          </a:p>
          <a:p>
            <a:endParaRPr lang="en-ZA" dirty="0"/>
          </a:p>
        </p:txBody>
      </p:sp>
    </p:spTree>
    <p:extLst>
      <p:ext uri="{BB962C8B-B14F-4D97-AF65-F5344CB8AC3E}">
        <p14:creationId xmlns:p14="http://schemas.microsoft.com/office/powerpoint/2010/main" xmlns="" val="1816661810"/>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06746"/>
          </a:xfrm>
        </p:spPr>
        <p:txBody>
          <a:bodyPr/>
          <a:lstStyle/>
          <a:p>
            <a:r>
              <a:rPr lang="en-US" dirty="0"/>
              <a:t>CORRECTIVE MEASURES ON  THE ISSUANCE OF TITTLE DEEDS  </a:t>
            </a:r>
            <a:endParaRPr lang="en-ZA" dirty="0"/>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242688" y="1441219"/>
            <a:ext cx="11785098" cy="1130532"/>
          </a:xfrm>
        </p:spPr>
        <p:txBody>
          <a:bodyPr>
            <a:normAutofit/>
          </a:bodyPr>
          <a:lstStyle/>
          <a:p>
            <a:pPr marL="0" indent="0">
              <a:lnSpc>
                <a:spcPct val="150000"/>
              </a:lnSpc>
              <a:buNone/>
            </a:pPr>
            <a:r>
              <a:rPr lang="en-US" sz="1400" b="1" dirty="0"/>
              <a:t>Title Deeds progress report should focus on numbers on visited projects. Include reasons for non-issuance of the title deeds, including in Alexandra. Does the department has a title deeds strategy?  </a:t>
            </a:r>
            <a:r>
              <a:rPr lang="en-US" sz="1400" dirty="0"/>
              <a:t>Response:</a:t>
            </a:r>
          </a:p>
          <a:p>
            <a:pPr marL="0" indent="0">
              <a:lnSpc>
                <a:spcPct val="150000"/>
              </a:lnSpc>
              <a:buNone/>
            </a:pPr>
            <a:endParaRPr lang="en-US" sz="1800" dirty="0"/>
          </a:p>
          <a:p>
            <a:pPr marL="0" indent="0">
              <a:lnSpc>
                <a:spcPct val="150000"/>
              </a:lnSpc>
              <a:buNone/>
            </a:pPr>
            <a:endParaRPr lang="en-ZA" dirty="0"/>
          </a:p>
        </p:txBody>
      </p:sp>
      <p:graphicFrame>
        <p:nvGraphicFramePr>
          <p:cNvPr id="5" name="Table 5">
            <a:extLst>
              <a:ext uri="{FF2B5EF4-FFF2-40B4-BE49-F238E27FC236}">
                <a16:creationId xmlns:a16="http://schemas.microsoft.com/office/drawing/2014/main" xmlns="" id="{94D45BE8-14C4-E8EF-8B69-B56BB305B261}"/>
              </a:ext>
            </a:extLst>
          </p:cNvPr>
          <p:cNvGraphicFramePr>
            <a:graphicFrameLocks noGrp="1"/>
          </p:cNvGraphicFramePr>
          <p:nvPr>
            <p:extLst>
              <p:ext uri="{D42A27DB-BD31-4B8C-83A1-F6EECF244321}">
                <p14:modId xmlns:p14="http://schemas.microsoft.com/office/powerpoint/2010/main" xmlns="" val="4161565496"/>
              </p:ext>
            </p:extLst>
          </p:nvPr>
        </p:nvGraphicFramePr>
        <p:xfrm>
          <a:off x="971550" y="2204704"/>
          <a:ext cx="10977762" cy="4582995"/>
        </p:xfrm>
        <a:graphic>
          <a:graphicData uri="http://schemas.openxmlformats.org/drawingml/2006/table">
            <a:tbl>
              <a:tblPr firstRow="1" bandRow="1">
                <a:tableStyleId>{5C22544A-7EE6-4342-B048-85BDC9FD1C3A}</a:tableStyleId>
              </a:tblPr>
              <a:tblGrid>
                <a:gridCol w="2276717">
                  <a:extLst>
                    <a:ext uri="{9D8B030D-6E8A-4147-A177-3AD203B41FA5}">
                      <a16:colId xmlns:a16="http://schemas.microsoft.com/office/drawing/2014/main" xmlns="" val="1562554456"/>
                    </a:ext>
                  </a:extLst>
                </a:gridCol>
                <a:gridCol w="2504833">
                  <a:extLst>
                    <a:ext uri="{9D8B030D-6E8A-4147-A177-3AD203B41FA5}">
                      <a16:colId xmlns:a16="http://schemas.microsoft.com/office/drawing/2014/main" xmlns="" val="1927242662"/>
                    </a:ext>
                  </a:extLst>
                </a:gridCol>
                <a:gridCol w="1902117">
                  <a:extLst>
                    <a:ext uri="{9D8B030D-6E8A-4147-A177-3AD203B41FA5}">
                      <a16:colId xmlns:a16="http://schemas.microsoft.com/office/drawing/2014/main" xmlns="" val="4223295382"/>
                    </a:ext>
                  </a:extLst>
                </a:gridCol>
                <a:gridCol w="4294095">
                  <a:extLst>
                    <a:ext uri="{9D8B030D-6E8A-4147-A177-3AD203B41FA5}">
                      <a16:colId xmlns:a16="http://schemas.microsoft.com/office/drawing/2014/main" xmlns="" val="3897298153"/>
                    </a:ext>
                  </a:extLst>
                </a:gridCol>
              </a:tblGrid>
              <a:tr h="528971">
                <a:tc>
                  <a:txBody>
                    <a:bodyPr/>
                    <a:lstStyle/>
                    <a:p>
                      <a:r>
                        <a:rPr lang="en-ZA" sz="1600" dirty="0"/>
                        <a:t>Projects</a:t>
                      </a:r>
                    </a:p>
                  </a:txBody>
                  <a:tcPr/>
                </a:tc>
                <a:tc>
                  <a:txBody>
                    <a:bodyPr/>
                    <a:lstStyle/>
                    <a:p>
                      <a:r>
                        <a:rPr lang="en-ZA" sz="1600" dirty="0"/>
                        <a:t>Registered Title Deeds</a:t>
                      </a:r>
                    </a:p>
                  </a:txBody>
                  <a:tcPr/>
                </a:tc>
                <a:tc>
                  <a:txBody>
                    <a:bodyPr/>
                    <a:lstStyle/>
                    <a:p>
                      <a:r>
                        <a:rPr lang="en-ZA" sz="1600" dirty="0"/>
                        <a:t>Title Deeds at hand</a:t>
                      </a:r>
                    </a:p>
                  </a:txBody>
                  <a:tcPr/>
                </a:tc>
                <a:tc>
                  <a:txBody>
                    <a:bodyPr/>
                    <a:lstStyle/>
                    <a:p>
                      <a:r>
                        <a:rPr lang="en-ZA" sz="1600" dirty="0"/>
                        <a:t>Comments</a:t>
                      </a:r>
                    </a:p>
                  </a:txBody>
                  <a:tcPr/>
                </a:tc>
                <a:extLst>
                  <a:ext uri="{0D108BD9-81ED-4DB2-BD59-A6C34878D82A}">
                    <a16:rowId xmlns:a16="http://schemas.microsoft.com/office/drawing/2014/main" xmlns="" val="1729944845"/>
                  </a:ext>
                </a:extLst>
              </a:tr>
              <a:tr h="994652">
                <a:tc>
                  <a:txBody>
                    <a:bodyPr/>
                    <a:lstStyle/>
                    <a:p>
                      <a:r>
                        <a:rPr lang="en-ZA" sz="1400" dirty="0">
                          <a:latin typeface="Arial" panose="020B0604020202020204" pitchFamily="34" charset="0"/>
                          <a:cs typeface="Arial" panose="020B0604020202020204" pitchFamily="34" charset="0"/>
                        </a:rPr>
                        <a:t>Palm Ridge 1- 8</a:t>
                      </a:r>
                    </a:p>
                  </a:txBody>
                  <a:tcPr/>
                </a:tc>
                <a:tc>
                  <a:txBody>
                    <a:bodyPr/>
                    <a:lstStyle/>
                    <a:p>
                      <a:r>
                        <a:rPr lang="en-ZA" sz="1400" b="1" dirty="0">
                          <a:latin typeface="Arial" panose="020B0604020202020204" pitchFamily="34" charset="0"/>
                          <a:cs typeface="Arial" panose="020B0604020202020204" pitchFamily="34" charset="0"/>
                        </a:rPr>
                        <a:t>5027 </a:t>
                      </a:r>
                      <a:r>
                        <a:rPr lang="en-ZA" sz="1400" b="0" dirty="0">
                          <a:latin typeface="Arial" panose="020B0604020202020204" pitchFamily="34" charset="0"/>
                          <a:cs typeface="Arial" panose="020B0604020202020204" pitchFamily="34" charset="0"/>
                        </a:rPr>
                        <a:t>(from 2017 to date)</a:t>
                      </a:r>
                    </a:p>
                  </a:txBody>
                  <a:tcPr/>
                </a:tc>
                <a:tc>
                  <a:txBody>
                    <a:bodyPr/>
                    <a:lstStyle/>
                    <a:p>
                      <a:r>
                        <a:rPr lang="en-ZA" sz="1400" dirty="0">
                          <a:latin typeface="Arial" panose="020B0604020202020204" pitchFamily="34" charset="0"/>
                          <a:cs typeface="Arial" panose="020B0604020202020204" pitchFamily="34" charset="0"/>
                        </a:rPr>
                        <a:t>213</a:t>
                      </a:r>
                    </a:p>
                  </a:txBody>
                  <a:tcPr/>
                </a:tc>
                <a:tc>
                  <a:txBody>
                    <a:bodyPr/>
                    <a:lstStyle/>
                    <a:p>
                      <a:pPr algn="just"/>
                      <a:r>
                        <a:rPr lang="en-US" sz="1100" dirty="0">
                          <a:latin typeface="Arial" panose="020B0604020202020204" pitchFamily="34" charset="0"/>
                          <a:cs typeface="Arial" panose="020B0604020202020204" pitchFamily="34" charset="0"/>
                        </a:rPr>
                        <a:t>Outstanding title deeds registration is ongoing, the title deeds on hand are to be distributed on 06 June 2022.  The balance that was not collected on the distribution days is with the municipality and beneficiaries are collected from designated offices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23221641"/>
                  </a:ext>
                </a:extLst>
              </a:tr>
              <a:tr h="456562">
                <a:tc>
                  <a:txBody>
                    <a:bodyPr/>
                    <a:lstStyle/>
                    <a:p>
                      <a:r>
                        <a:rPr lang="en-ZA" sz="1400" dirty="0">
                          <a:latin typeface="Arial" panose="020B0604020202020204" pitchFamily="34" charset="0"/>
                          <a:cs typeface="Arial" panose="020B0604020202020204" pitchFamily="34" charset="0"/>
                        </a:rPr>
                        <a:t>Leeuwport Mega</a:t>
                      </a:r>
                    </a:p>
                  </a:txBody>
                  <a:tcPr/>
                </a:tc>
                <a:tc>
                  <a:txBody>
                    <a:bodyPr/>
                    <a:lstStyle/>
                    <a:p>
                      <a:r>
                        <a:rPr lang="en-ZA" sz="1400" b="1" dirty="0">
                          <a:latin typeface="Arial" panose="020B0604020202020204" pitchFamily="34" charset="0"/>
                          <a:cs typeface="Arial" panose="020B0604020202020204" pitchFamily="34" charset="0"/>
                        </a:rPr>
                        <a:t>0</a:t>
                      </a:r>
                    </a:p>
                  </a:txBody>
                  <a:tcPr/>
                </a:tc>
                <a:tc>
                  <a:txBody>
                    <a:bodyPr/>
                    <a:lstStyle/>
                    <a:p>
                      <a:r>
                        <a:rPr lang="en-ZA" sz="1400" dirty="0">
                          <a:latin typeface="Arial" panose="020B0604020202020204" pitchFamily="34" charset="0"/>
                          <a:cs typeface="Arial" panose="020B0604020202020204" pitchFamily="34" charset="0"/>
                        </a:rPr>
                        <a:t>0</a:t>
                      </a:r>
                    </a:p>
                  </a:txBody>
                  <a:tcPr/>
                </a:tc>
                <a:tc>
                  <a:txBody>
                    <a:bodyPr/>
                    <a:lstStyle/>
                    <a:p>
                      <a:pPr algn="just"/>
                      <a:r>
                        <a:rPr lang="en-US" sz="1100" dirty="0">
                          <a:latin typeface="Arial" panose="020B0604020202020204" pitchFamily="34" charset="0"/>
                          <a:cs typeface="Arial" panose="020B0604020202020204" pitchFamily="34" charset="0"/>
                        </a:rPr>
                        <a:t>About 300 houses planned to be completed in July and the developer will prepare for title deeds issuance at that time.</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250793517"/>
                  </a:ext>
                </a:extLst>
              </a:tr>
              <a:tr h="635925">
                <a:tc>
                  <a:txBody>
                    <a:bodyPr/>
                    <a:lstStyle/>
                    <a:p>
                      <a:pPr algn="just"/>
                      <a:r>
                        <a:rPr lang="en-ZA" sz="1400" dirty="0">
                          <a:latin typeface="Arial" panose="020B0604020202020204" pitchFamily="34" charset="0"/>
                          <a:cs typeface="Arial" panose="020B0604020202020204" pitchFamily="34" charset="0"/>
                        </a:rPr>
                        <a:t>Lufhereng</a:t>
                      </a:r>
                    </a:p>
                  </a:txBody>
                  <a:tcPr/>
                </a:tc>
                <a:tc>
                  <a:txBody>
                    <a:bodyPr/>
                    <a:lstStyle/>
                    <a:p>
                      <a:pPr algn="just"/>
                      <a:r>
                        <a:rPr lang="en-ZA" sz="1400" b="1" dirty="0">
                          <a:latin typeface="Arial" panose="020B0604020202020204" pitchFamily="34" charset="0"/>
                          <a:cs typeface="Arial" panose="020B0604020202020204" pitchFamily="34" charset="0"/>
                        </a:rPr>
                        <a:t>33 </a:t>
                      </a:r>
                      <a:r>
                        <a:rPr lang="en-ZA" sz="1400" b="0" dirty="0">
                          <a:latin typeface="Arial" panose="020B0604020202020204" pitchFamily="34" charset="0"/>
                          <a:cs typeface="Arial" panose="020B0604020202020204" pitchFamily="34" charset="0"/>
                        </a:rPr>
                        <a:t>(during 2021/22)</a:t>
                      </a:r>
                    </a:p>
                  </a:txBody>
                  <a:tcPr/>
                </a:tc>
                <a:tc>
                  <a:txBody>
                    <a:bodyPr/>
                    <a:lstStyle/>
                    <a:p>
                      <a:pPr algn="just"/>
                      <a:r>
                        <a:rPr lang="en-ZA" sz="1400" dirty="0">
                          <a:latin typeface="Arial" panose="020B0604020202020204" pitchFamily="34" charset="0"/>
                          <a:cs typeface="Arial" panose="020B0604020202020204" pitchFamily="34" charset="0"/>
                        </a:rPr>
                        <a:t>0</a:t>
                      </a:r>
                    </a:p>
                  </a:txBody>
                  <a:tcPr/>
                </a:tc>
                <a:tc>
                  <a:txBody>
                    <a:bodyPr/>
                    <a:lstStyle/>
                    <a:p>
                      <a:pPr algn="just"/>
                      <a:r>
                        <a:rPr lang="en-US" sz="1100" dirty="0">
                          <a:latin typeface="Arial" panose="020B0604020202020204" pitchFamily="34" charset="0"/>
                          <a:cs typeface="Arial" panose="020B0604020202020204" pitchFamily="34" charset="0"/>
                        </a:rPr>
                        <a:t>COJ is engaging the conveyancer appointed in the development to register the remaining 907 title deeds registration as a matter of urgency</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59886899"/>
                  </a:ext>
                </a:extLst>
              </a:tr>
              <a:tr h="336307">
                <a:tc>
                  <a:txBody>
                    <a:bodyPr/>
                    <a:lstStyle/>
                    <a:p>
                      <a:pPr algn="just"/>
                      <a:r>
                        <a:rPr lang="en-ZA" sz="1400" dirty="0" err="1">
                          <a:latin typeface="Arial" panose="020B0604020202020204" pitchFamily="34" charset="0"/>
                          <a:cs typeface="Arial" panose="020B0604020202020204" pitchFamily="34" charset="0"/>
                        </a:rPr>
                        <a:t>Fleurhof</a:t>
                      </a:r>
                      <a:endParaRPr lang="en-ZA" sz="1400" dirty="0">
                        <a:latin typeface="Arial" panose="020B0604020202020204" pitchFamily="34" charset="0"/>
                        <a:cs typeface="Arial" panose="020B0604020202020204" pitchFamily="34" charset="0"/>
                      </a:endParaRPr>
                    </a:p>
                  </a:txBody>
                  <a:tcPr/>
                </a:tc>
                <a:tc>
                  <a:txBody>
                    <a:bodyPr/>
                    <a:lstStyle/>
                    <a:p>
                      <a:pPr algn="just"/>
                      <a:r>
                        <a:rPr lang="en-ZA" sz="1400" b="1" dirty="0">
                          <a:latin typeface="Arial" panose="020B0604020202020204" pitchFamily="34" charset="0"/>
                          <a:cs typeface="Arial" panose="020B0604020202020204" pitchFamily="34" charset="0"/>
                        </a:rPr>
                        <a:t>CoJ to provide an update</a:t>
                      </a:r>
                    </a:p>
                  </a:txBody>
                  <a:tcPr/>
                </a:tc>
                <a:tc>
                  <a:txBody>
                    <a:bodyPr/>
                    <a:lstStyle/>
                    <a:p>
                      <a:pPr algn="just"/>
                      <a:endParaRPr lang="en-ZA" sz="1400" dirty="0">
                        <a:latin typeface="Arial" panose="020B0604020202020204" pitchFamily="34" charset="0"/>
                        <a:cs typeface="Arial" panose="020B0604020202020204" pitchFamily="34" charset="0"/>
                      </a:endParaRPr>
                    </a:p>
                  </a:txBody>
                  <a:tcPr/>
                </a:tc>
                <a:tc>
                  <a:txBody>
                    <a:bodyPr/>
                    <a:lstStyle/>
                    <a:p>
                      <a:pPr algn="just"/>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674633344"/>
                  </a:ext>
                </a:extLst>
              </a:tr>
              <a:tr h="456562">
                <a:tc>
                  <a:txBody>
                    <a:bodyPr/>
                    <a:lstStyle/>
                    <a:p>
                      <a:r>
                        <a:rPr lang="en-ZA" sz="1400" dirty="0">
                          <a:latin typeface="Arial" panose="020B0604020202020204" pitchFamily="34" charset="0"/>
                          <a:cs typeface="Arial" panose="020B0604020202020204" pitchFamily="34" charset="0"/>
                        </a:rPr>
                        <a:t>Riverside Mega</a:t>
                      </a:r>
                    </a:p>
                  </a:txBody>
                  <a:tcPr/>
                </a:tc>
                <a:tc>
                  <a:txBody>
                    <a:bodyPr/>
                    <a:lstStyle/>
                    <a:p>
                      <a:r>
                        <a:rPr lang="en-ZA" sz="1400" b="1" kern="1200" dirty="0">
                          <a:solidFill>
                            <a:schemeClr val="dk1"/>
                          </a:solidFill>
                          <a:latin typeface="Arial" panose="020B0604020202020204" pitchFamily="34" charset="0"/>
                          <a:ea typeface="+mn-ea"/>
                          <a:cs typeface="Arial" panose="020B0604020202020204" pitchFamily="34" charset="0"/>
                        </a:rPr>
                        <a:t>609 </a:t>
                      </a:r>
                      <a:r>
                        <a:rPr lang="en-ZA" sz="1400" b="0" kern="1200" dirty="0">
                          <a:solidFill>
                            <a:schemeClr val="dk1"/>
                          </a:solidFill>
                          <a:latin typeface="Arial" panose="020B0604020202020204" pitchFamily="34" charset="0"/>
                          <a:ea typeface="+mn-ea"/>
                          <a:cs typeface="Arial" panose="020B0604020202020204" pitchFamily="34" charset="0"/>
                        </a:rPr>
                        <a:t>(during 2021/22)</a:t>
                      </a:r>
                    </a:p>
                  </a:txBody>
                  <a:tcPr/>
                </a:tc>
                <a:tc>
                  <a:txBody>
                    <a:bodyPr/>
                    <a:lstStyle/>
                    <a:p>
                      <a:r>
                        <a:rPr lang="en-ZA" sz="1400" dirty="0">
                          <a:latin typeface="Arial" panose="020B0604020202020204" pitchFamily="34" charset="0"/>
                          <a:cs typeface="Arial" panose="020B0604020202020204" pitchFamily="34" charset="0"/>
                        </a:rPr>
                        <a:t>0</a:t>
                      </a:r>
                    </a:p>
                  </a:txBody>
                  <a:tcPr/>
                </a:tc>
                <a:tc>
                  <a:txBody>
                    <a:bodyPr/>
                    <a:lstStyle/>
                    <a:p>
                      <a:pPr algn="just"/>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40355296"/>
                  </a:ext>
                </a:extLst>
              </a:tr>
              <a:tr h="1174016">
                <a:tc>
                  <a:txBody>
                    <a:bodyPr/>
                    <a:lstStyle/>
                    <a:p>
                      <a:r>
                        <a:rPr lang="en-ZA" sz="1400" dirty="0">
                          <a:latin typeface="Arial" panose="020B0604020202020204" pitchFamily="34" charset="0"/>
                          <a:cs typeface="Arial" panose="020B0604020202020204" pitchFamily="34" charset="0"/>
                        </a:rPr>
                        <a:t>Savanna City Mega</a:t>
                      </a:r>
                    </a:p>
                  </a:txBody>
                  <a:tcPr/>
                </a:tc>
                <a:tc>
                  <a:txBody>
                    <a:bodyPr/>
                    <a:lstStyle/>
                    <a:p>
                      <a:pPr>
                        <a:lnSpc>
                          <a:spcPct val="107000"/>
                        </a:lnSpc>
                        <a:spcAft>
                          <a:spcPts val="800"/>
                        </a:spcAft>
                      </a:pPr>
                      <a:r>
                        <a:rPr lang="en-ZA" sz="1400" b="1" kern="1200" dirty="0">
                          <a:solidFill>
                            <a:schemeClr val="dk1"/>
                          </a:solidFill>
                          <a:latin typeface="Arial" panose="020B0604020202020204" pitchFamily="34" charset="0"/>
                          <a:ea typeface="+mn-ea"/>
                          <a:cs typeface="Arial" panose="020B0604020202020204" pitchFamily="34" charset="0"/>
                        </a:rPr>
                        <a:t>2159 </a:t>
                      </a:r>
                      <a:r>
                        <a:rPr lang="en-ZA" sz="1400" b="0" kern="1200" dirty="0">
                          <a:solidFill>
                            <a:schemeClr val="dk1"/>
                          </a:solidFill>
                          <a:latin typeface="Arial" panose="020B0604020202020204" pitchFamily="34" charset="0"/>
                          <a:ea typeface="+mn-ea"/>
                          <a:cs typeface="Arial" panose="020B0604020202020204" pitchFamily="34" charset="0"/>
                        </a:rPr>
                        <a:t>(from 2017 to date)</a:t>
                      </a:r>
                    </a:p>
                  </a:txBody>
                  <a:tcPr marL="68580" marR="68580" marT="0" marB="0"/>
                </a:tc>
                <a:tc>
                  <a:txBody>
                    <a:bodyPr/>
                    <a:lstStyle/>
                    <a:p>
                      <a:pPr>
                        <a:lnSpc>
                          <a:spcPct val="107000"/>
                        </a:lnSpc>
                        <a:spcAft>
                          <a:spcPts val="800"/>
                        </a:spcAft>
                      </a:pPr>
                      <a:r>
                        <a:rPr lang="en-ZA" sz="1400" b="0" dirty="0">
                          <a:effectLst/>
                          <a:latin typeface="Calibri" panose="020F0502020204030204" pitchFamily="34" charset="0"/>
                          <a:ea typeface="Calibri" panose="020F0502020204030204" pitchFamily="34" charset="0"/>
                          <a:cs typeface="Times New Roman" panose="02020603050405020304" pitchFamily="18" charset="0"/>
                        </a:rPr>
                        <a:t>458</a:t>
                      </a:r>
                    </a:p>
                  </a:txBody>
                  <a:tcPr marL="68580" marR="68580" marT="0" marB="0"/>
                </a:tc>
                <a:tc>
                  <a:txBody>
                    <a:bodyPr/>
                    <a:lstStyle/>
                    <a:p>
                      <a:pPr algn="just"/>
                      <a:r>
                        <a:rPr lang="en-US" sz="1100" dirty="0">
                          <a:latin typeface="Arial" panose="020B0604020202020204" pitchFamily="34" charset="0"/>
                          <a:cs typeface="Arial" panose="020B0604020202020204" pitchFamily="34" charset="0"/>
                        </a:rPr>
                        <a:t>All title deeds for completed units have been registered.  Title deeds registration is ongoing as and when units are completed.  Title deeds on hand are to be distributed on 28 June 2022.  The balance of 779 that was not collected on the distribution days is with the municipality and beneficiaries are collected from designated offices</a:t>
                      </a:r>
                      <a:endParaRPr lang="en-ZA"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012233247"/>
                  </a:ext>
                </a:extLst>
              </a:tr>
            </a:tbl>
          </a:graphicData>
        </a:graphic>
      </p:graphicFrame>
    </p:spTree>
    <p:extLst>
      <p:ext uri="{BB962C8B-B14F-4D97-AF65-F5344CB8AC3E}">
        <p14:creationId xmlns:p14="http://schemas.microsoft.com/office/powerpoint/2010/main" xmlns="" val="3628239859"/>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697832"/>
            <a:ext cx="10684879" cy="1275347"/>
          </a:xfrm>
        </p:spPr>
        <p:txBody>
          <a:bodyPr/>
          <a:lstStyle/>
          <a:p>
            <a:r>
              <a:rPr lang="en-US" sz="2000" dirty="0"/>
              <a:t>CORRECTIVE MEASURES ON  THE ISSUANCE OF TITTLE DEEDS continued </a:t>
            </a:r>
            <a:endParaRPr lang="en-ZA" sz="2000" dirty="0"/>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138555" y="1718118"/>
            <a:ext cx="10444480" cy="4653471"/>
          </a:xfrm>
        </p:spPr>
        <p:txBody>
          <a:bodyPr>
            <a:normAutofit/>
          </a:bodyPr>
          <a:lstStyle/>
          <a:p>
            <a:pPr marL="0" indent="0">
              <a:lnSpc>
                <a:spcPct val="150000"/>
              </a:lnSpc>
              <a:buNone/>
            </a:pPr>
            <a:r>
              <a:rPr lang="en-US" sz="1400" b="1" dirty="0"/>
              <a:t>Title Deeds progress report should focus on numbers on visited projects. Include reasons for non-issuance of the title deeds, including in Alexandra. Does the department has a title deeds strategy? </a:t>
            </a:r>
          </a:p>
          <a:p>
            <a:pPr marL="0" indent="0">
              <a:lnSpc>
                <a:spcPct val="150000"/>
              </a:lnSpc>
              <a:buNone/>
            </a:pPr>
            <a:r>
              <a:rPr lang="en-US" sz="1800" dirty="0"/>
              <a:t>Response</a:t>
            </a:r>
            <a:endParaRPr lang="en-ZA" dirty="0"/>
          </a:p>
        </p:txBody>
      </p:sp>
      <p:graphicFrame>
        <p:nvGraphicFramePr>
          <p:cNvPr id="5" name="Table 5">
            <a:extLst>
              <a:ext uri="{FF2B5EF4-FFF2-40B4-BE49-F238E27FC236}">
                <a16:creationId xmlns:a16="http://schemas.microsoft.com/office/drawing/2014/main" xmlns="" id="{94D45BE8-14C4-E8EF-8B69-B56BB305B261}"/>
              </a:ext>
            </a:extLst>
          </p:cNvPr>
          <p:cNvGraphicFramePr>
            <a:graphicFrameLocks noGrp="1"/>
          </p:cNvGraphicFramePr>
          <p:nvPr>
            <p:extLst>
              <p:ext uri="{D42A27DB-BD31-4B8C-83A1-F6EECF244321}">
                <p14:modId xmlns:p14="http://schemas.microsoft.com/office/powerpoint/2010/main" xmlns="" val="843916177"/>
              </p:ext>
            </p:extLst>
          </p:nvPr>
        </p:nvGraphicFramePr>
        <p:xfrm>
          <a:off x="1381125" y="2918129"/>
          <a:ext cx="9672322" cy="3823017"/>
        </p:xfrm>
        <a:graphic>
          <a:graphicData uri="http://schemas.openxmlformats.org/drawingml/2006/table">
            <a:tbl>
              <a:tblPr firstRow="1" bandRow="1">
                <a:tableStyleId>{5C22544A-7EE6-4342-B048-85BDC9FD1C3A}</a:tableStyleId>
              </a:tblPr>
              <a:tblGrid>
                <a:gridCol w="1975686">
                  <a:extLst>
                    <a:ext uri="{9D8B030D-6E8A-4147-A177-3AD203B41FA5}">
                      <a16:colId xmlns:a16="http://schemas.microsoft.com/office/drawing/2014/main" xmlns="" val="1562554456"/>
                    </a:ext>
                  </a:extLst>
                </a:gridCol>
                <a:gridCol w="2253414">
                  <a:extLst>
                    <a:ext uri="{9D8B030D-6E8A-4147-A177-3AD203B41FA5}">
                      <a16:colId xmlns:a16="http://schemas.microsoft.com/office/drawing/2014/main" xmlns="" val="1927242662"/>
                    </a:ext>
                  </a:extLst>
                </a:gridCol>
                <a:gridCol w="1644817">
                  <a:extLst>
                    <a:ext uri="{9D8B030D-6E8A-4147-A177-3AD203B41FA5}">
                      <a16:colId xmlns:a16="http://schemas.microsoft.com/office/drawing/2014/main" xmlns="" val="4223295382"/>
                    </a:ext>
                  </a:extLst>
                </a:gridCol>
                <a:gridCol w="3798405">
                  <a:extLst>
                    <a:ext uri="{9D8B030D-6E8A-4147-A177-3AD203B41FA5}">
                      <a16:colId xmlns:a16="http://schemas.microsoft.com/office/drawing/2014/main" xmlns="" val="3897298153"/>
                    </a:ext>
                  </a:extLst>
                </a:gridCol>
              </a:tblGrid>
              <a:tr h="980575">
                <a:tc>
                  <a:txBody>
                    <a:bodyPr/>
                    <a:lstStyle/>
                    <a:p>
                      <a:r>
                        <a:rPr lang="en-ZA" dirty="0"/>
                        <a:t>Projects</a:t>
                      </a:r>
                    </a:p>
                  </a:txBody>
                  <a:tcPr/>
                </a:tc>
                <a:tc>
                  <a:txBody>
                    <a:bodyPr/>
                    <a:lstStyle/>
                    <a:p>
                      <a:r>
                        <a:rPr lang="en-ZA" dirty="0"/>
                        <a:t>Registered Title Deeds</a:t>
                      </a:r>
                    </a:p>
                  </a:txBody>
                  <a:tcPr/>
                </a:tc>
                <a:tc>
                  <a:txBody>
                    <a:bodyPr/>
                    <a:lstStyle/>
                    <a:p>
                      <a:r>
                        <a:rPr lang="en-ZA" dirty="0"/>
                        <a:t>Title Deeds at hand</a:t>
                      </a:r>
                    </a:p>
                  </a:txBody>
                  <a:tcPr/>
                </a:tc>
                <a:tc>
                  <a:txBody>
                    <a:bodyPr/>
                    <a:lstStyle/>
                    <a:p>
                      <a:r>
                        <a:rPr lang="en-ZA" dirty="0"/>
                        <a:t>Comments</a:t>
                      </a:r>
                    </a:p>
                  </a:txBody>
                  <a:tcPr/>
                </a:tc>
                <a:extLst>
                  <a:ext uri="{0D108BD9-81ED-4DB2-BD59-A6C34878D82A}">
                    <a16:rowId xmlns:a16="http://schemas.microsoft.com/office/drawing/2014/main" xmlns="" val="1729944845"/>
                  </a:ext>
                </a:extLst>
              </a:tr>
              <a:tr h="686402">
                <a:tc>
                  <a:txBody>
                    <a:bodyPr/>
                    <a:lstStyle/>
                    <a:p>
                      <a:r>
                        <a:rPr lang="en-ZA" sz="1400" dirty="0"/>
                        <a:t>Lethabong Mega</a:t>
                      </a:r>
                    </a:p>
                  </a:txBody>
                  <a:tcPr/>
                </a:tc>
                <a:tc>
                  <a:txBody>
                    <a:bodyPr/>
                    <a:lstStyle/>
                    <a:p>
                      <a:r>
                        <a:rPr lang="en-US" sz="1400" dirty="0"/>
                        <a:t>0</a:t>
                      </a:r>
                      <a:endParaRPr lang="en-ZA" sz="1400" dirty="0"/>
                    </a:p>
                  </a:txBody>
                  <a:tcPr/>
                </a:tc>
                <a:tc>
                  <a:txBody>
                    <a:bodyPr/>
                    <a:lstStyle/>
                    <a:p>
                      <a:r>
                        <a:rPr lang="en-ZA" sz="1400" dirty="0"/>
                        <a:t>0</a:t>
                      </a:r>
                    </a:p>
                  </a:txBody>
                  <a:tcPr/>
                </a:tc>
                <a:tc>
                  <a:txBody>
                    <a:bodyPr/>
                    <a:lstStyle/>
                    <a:p>
                      <a:pPr algn="just"/>
                      <a:r>
                        <a:rPr lang="en-US" sz="1200" dirty="0"/>
                        <a:t>No houses handed over to date, 400 houses are to be completed and ready for allocation so title deeds will be registered at that time.</a:t>
                      </a:r>
                      <a:endParaRPr lang="en-ZA" sz="1200" dirty="0"/>
                    </a:p>
                  </a:txBody>
                  <a:tcPr/>
                </a:tc>
                <a:extLst>
                  <a:ext uri="{0D108BD9-81ED-4DB2-BD59-A6C34878D82A}">
                    <a16:rowId xmlns:a16="http://schemas.microsoft.com/office/drawing/2014/main" xmlns="" val="3591540042"/>
                  </a:ext>
                </a:extLst>
              </a:tr>
              <a:tr h="686402">
                <a:tc>
                  <a:txBody>
                    <a:bodyPr/>
                    <a:lstStyle/>
                    <a:p>
                      <a:r>
                        <a:rPr lang="en-ZA" sz="1400" dirty="0"/>
                        <a:t>Sebokeng Ext 30</a:t>
                      </a:r>
                    </a:p>
                  </a:txBody>
                  <a:tcPr/>
                </a:tc>
                <a:tc>
                  <a:txBody>
                    <a:bodyPr/>
                    <a:lstStyle/>
                    <a:p>
                      <a:r>
                        <a:rPr lang="en-ZA" sz="1400" dirty="0"/>
                        <a:t>0</a:t>
                      </a:r>
                    </a:p>
                  </a:txBody>
                  <a:tcPr/>
                </a:tc>
                <a:tc>
                  <a:txBody>
                    <a:bodyPr/>
                    <a:lstStyle/>
                    <a:p>
                      <a:r>
                        <a:rPr lang="en-ZA" sz="1400" dirty="0"/>
                        <a:t>0</a:t>
                      </a:r>
                    </a:p>
                  </a:txBody>
                  <a:tcPr/>
                </a:tc>
                <a:tc>
                  <a:txBody>
                    <a:bodyPr/>
                    <a:lstStyle/>
                    <a:p>
                      <a:pPr algn="just"/>
                      <a:r>
                        <a:rPr lang="en-US" sz="1200" dirty="0"/>
                        <a:t>No houses handed over to date, </a:t>
                      </a:r>
                      <a:endParaRPr lang="en-ZA" sz="1200" dirty="0"/>
                    </a:p>
                  </a:txBody>
                  <a:tcPr/>
                </a:tc>
                <a:extLst>
                  <a:ext uri="{0D108BD9-81ED-4DB2-BD59-A6C34878D82A}">
                    <a16:rowId xmlns:a16="http://schemas.microsoft.com/office/drawing/2014/main" xmlns="" val="123221641"/>
                  </a:ext>
                </a:extLst>
              </a:tr>
              <a:tr h="882517">
                <a:tc>
                  <a:txBody>
                    <a:bodyPr/>
                    <a:lstStyle/>
                    <a:p>
                      <a:r>
                        <a:rPr lang="en-ZA" sz="1400" dirty="0"/>
                        <a:t>Elijah Barayi Mega</a:t>
                      </a:r>
                    </a:p>
                  </a:txBody>
                  <a:tcPr/>
                </a:tc>
                <a:tc>
                  <a:txBody>
                    <a:bodyPr/>
                    <a:lstStyle/>
                    <a:p>
                      <a:r>
                        <a:rPr lang="en-ZA" sz="1400" dirty="0"/>
                        <a:t>0</a:t>
                      </a:r>
                    </a:p>
                  </a:txBody>
                  <a:tcPr/>
                </a:tc>
                <a:tc>
                  <a:txBody>
                    <a:bodyPr/>
                    <a:lstStyle/>
                    <a:p>
                      <a:r>
                        <a:rPr lang="en-ZA" sz="1400" dirty="0"/>
                        <a:t>0</a:t>
                      </a:r>
                    </a:p>
                  </a:txBody>
                  <a:tcPr/>
                </a:tc>
                <a:tc>
                  <a:txBody>
                    <a:bodyPr/>
                    <a:lstStyle/>
                    <a:p>
                      <a:pPr algn="just"/>
                      <a:r>
                        <a:rPr lang="en-ZA" sz="1200" kern="1200" dirty="0">
                          <a:solidFill>
                            <a:schemeClr val="dk1"/>
                          </a:solidFill>
                          <a:effectLst/>
                          <a:latin typeface="+mn-lt"/>
                          <a:ea typeface="+mn-ea"/>
                          <a:cs typeface="+mn-cs"/>
                        </a:rPr>
                        <a:t>The issuance of title deeds is in progress pending approval of the sectional title constitution by the municipality.  The allocated 1598 beneficiaries have completed conveyancing documents which are ready for lodgement</a:t>
                      </a:r>
                      <a:endParaRPr lang="en-ZA" sz="1200" dirty="0"/>
                    </a:p>
                  </a:txBody>
                  <a:tcPr/>
                </a:tc>
                <a:extLst>
                  <a:ext uri="{0D108BD9-81ED-4DB2-BD59-A6C34878D82A}">
                    <a16:rowId xmlns:a16="http://schemas.microsoft.com/office/drawing/2014/main" xmlns="" val="1250793517"/>
                  </a:ext>
                </a:extLst>
              </a:tr>
              <a:tr h="376228">
                <a:tc>
                  <a:txBody>
                    <a:bodyPr/>
                    <a:lstStyle/>
                    <a:p>
                      <a:pPr algn="just"/>
                      <a:r>
                        <a:rPr lang="en-ZA" sz="1400" dirty="0"/>
                        <a:t>Westonaria Borwa Mega</a:t>
                      </a:r>
                    </a:p>
                  </a:txBody>
                  <a:tcPr/>
                </a:tc>
                <a:tc>
                  <a:txBody>
                    <a:bodyPr/>
                    <a:lstStyle/>
                    <a:p>
                      <a:pPr algn="just"/>
                      <a:r>
                        <a:rPr lang="en-ZA" sz="1400" dirty="0"/>
                        <a:t>970 (from 2017 to date)</a:t>
                      </a:r>
                    </a:p>
                  </a:txBody>
                  <a:tcPr/>
                </a:tc>
                <a:tc>
                  <a:txBody>
                    <a:bodyPr/>
                    <a:lstStyle/>
                    <a:p>
                      <a:pPr algn="just"/>
                      <a:r>
                        <a:rPr lang="en-ZA" sz="1400" dirty="0"/>
                        <a:t>4</a:t>
                      </a:r>
                    </a:p>
                  </a:txBody>
                  <a:tcPr/>
                </a:tc>
                <a:tc>
                  <a:txBody>
                    <a:bodyPr/>
                    <a:lstStyle/>
                    <a:p>
                      <a:pPr>
                        <a:lnSpc>
                          <a:spcPct val="107000"/>
                        </a:lnSpc>
                        <a:spcAft>
                          <a:spcPts val="800"/>
                        </a:spcAft>
                      </a:pPr>
                      <a:r>
                        <a:rPr lang="en-ZA" sz="1200" dirty="0">
                          <a:effectLst/>
                          <a:latin typeface="Calibri" panose="020F0502020204030204" pitchFamily="34" charset="0"/>
                          <a:ea typeface="Calibri" panose="020F0502020204030204" pitchFamily="34" charset="0"/>
                          <a:cs typeface="Times New Roman" panose="02020603050405020304" pitchFamily="18" charset="0"/>
                        </a:rPr>
                        <a:t>All title deeds for completed units have been registered.  Title deeds registration is ongoing as and when units are completed.  </a:t>
                      </a:r>
                    </a:p>
                  </a:txBody>
                  <a:tcPr marL="68580" marR="68580" marT="0" marB="0"/>
                </a:tc>
                <a:extLst>
                  <a:ext uri="{0D108BD9-81ED-4DB2-BD59-A6C34878D82A}">
                    <a16:rowId xmlns:a16="http://schemas.microsoft.com/office/drawing/2014/main" xmlns="" val="1759886899"/>
                  </a:ext>
                </a:extLst>
              </a:tr>
            </a:tbl>
          </a:graphicData>
        </a:graphic>
      </p:graphicFrame>
    </p:spTree>
    <p:extLst>
      <p:ext uri="{BB962C8B-B14F-4D97-AF65-F5344CB8AC3E}">
        <p14:creationId xmlns:p14="http://schemas.microsoft.com/office/powerpoint/2010/main" xmlns="" val="162126635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21CDE3F-3041-3756-59CF-803F1598A181}"/>
              </a:ext>
            </a:extLst>
          </p:cNvPr>
          <p:cNvSpPr>
            <a:spLocks noGrp="1"/>
          </p:cNvSpPr>
          <p:nvPr>
            <p:ph type="title"/>
          </p:nvPr>
        </p:nvSpPr>
        <p:spPr/>
        <p:txBody>
          <a:bodyPr/>
          <a:lstStyle/>
          <a:p>
            <a:r>
              <a:rPr lang="en-ZA" dirty="0"/>
              <a:t>TITLE DEEDS ISSUANCE</a:t>
            </a:r>
          </a:p>
        </p:txBody>
      </p:sp>
      <p:sp>
        <p:nvSpPr>
          <p:cNvPr id="3" name="Content Placeholder 2">
            <a:extLst>
              <a:ext uri="{FF2B5EF4-FFF2-40B4-BE49-F238E27FC236}">
                <a16:creationId xmlns:a16="http://schemas.microsoft.com/office/drawing/2014/main" xmlns="" id="{55439D33-8666-88D4-99C5-209AFA65AFC8}"/>
              </a:ext>
            </a:extLst>
          </p:cNvPr>
          <p:cNvSpPr>
            <a:spLocks noGrp="1"/>
          </p:cNvSpPr>
          <p:nvPr>
            <p:ph idx="1"/>
          </p:nvPr>
        </p:nvSpPr>
        <p:spPr/>
        <p:txBody>
          <a:bodyPr>
            <a:normAutofit fontScale="92500"/>
          </a:bodyPr>
          <a:lstStyle/>
          <a:p>
            <a:pPr marL="0" indent="0" algn="just">
              <a:buNone/>
            </a:pPr>
            <a:r>
              <a:rPr lang="en-ZA" sz="1700" b="1" dirty="0"/>
              <a:t>Alexandra:</a:t>
            </a:r>
          </a:p>
          <a:p>
            <a:pPr algn="just"/>
            <a:r>
              <a:rPr lang="en-ZA" sz="1700" dirty="0"/>
              <a:t>Housing Development  Agency (HDA), working with the City of Johannesburg and the Department (GDHS) is </a:t>
            </a:r>
            <a:r>
              <a:rPr lang="en-ZA" sz="1700" b="1" dirty="0"/>
              <a:t>verifying all 810 registered title deeds to ensure correct registration</a:t>
            </a:r>
            <a:r>
              <a:rPr lang="en-ZA" sz="1700" dirty="0"/>
              <a:t>, this has delayed title deeds issuance.  However, the process is at its final stage and more claims will be advertised in a local newspaper after consultation with land owners representatives.</a:t>
            </a:r>
          </a:p>
          <a:p>
            <a:pPr marL="0" indent="0" algn="just">
              <a:buNone/>
            </a:pPr>
            <a:r>
              <a:rPr lang="en-ZA" sz="1700" b="1" dirty="0"/>
              <a:t>Title deeds strategy:</a:t>
            </a:r>
          </a:p>
          <a:p>
            <a:pPr algn="just"/>
            <a:r>
              <a:rPr lang="en-ZA" sz="1700" dirty="0"/>
              <a:t>The 5 year strategic plan of the Department includes the area of title deeds </a:t>
            </a:r>
          </a:p>
          <a:p>
            <a:pPr algn="just"/>
            <a:r>
              <a:rPr lang="en-ZA" sz="1700" dirty="0"/>
              <a:t>The title deeds registration process is guided by different national and provincial legislations and policies. </a:t>
            </a:r>
          </a:p>
          <a:p>
            <a:pPr algn="just"/>
            <a:r>
              <a:rPr lang="en-ZA" sz="1700" b="1" dirty="0"/>
              <a:t>Operationally, </a:t>
            </a:r>
            <a:r>
              <a:rPr lang="en-ZA" sz="1700" dirty="0"/>
              <a:t>to fulfil its strategical mandate, </a:t>
            </a:r>
            <a:r>
              <a:rPr lang="en-ZA" sz="1700" b="1" dirty="0"/>
              <a:t>the Department conducts deeds searches, then physical verification and thereafter the process of conveyancing starts</a:t>
            </a:r>
          </a:p>
          <a:p>
            <a:pPr algn="just"/>
            <a:r>
              <a:rPr lang="en-ZA" sz="1700" dirty="0"/>
              <a:t>From the initial backlog, GDHS has registered most properties to individual beneficiaries where townships are registered except where </a:t>
            </a:r>
            <a:r>
              <a:rPr lang="en-ZA" sz="1700" b="1" dirty="0"/>
              <a:t>occupants are not HSS approved.  </a:t>
            </a:r>
            <a:r>
              <a:rPr lang="en-ZA" sz="1700" dirty="0"/>
              <a:t>As a strategy to deal with this particular issue, a Regularization Policy was developed &amp; shared with NDHS</a:t>
            </a:r>
          </a:p>
          <a:p>
            <a:pPr algn="just"/>
            <a:r>
              <a:rPr lang="en-ZA" sz="1700" dirty="0"/>
              <a:t>As a strategy to deal with </a:t>
            </a:r>
            <a:r>
              <a:rPr lang="en-ZA" sz="1700" b="1" dirty="0"/>
              <a:t>unregistered townships</a:t>
            </a:r>
            <a:r>
              <a:rPr lang="en-ZA" sz="1700" dirty="0"/>
              <a:t>, which inhibits the process of transfers, GDHS completed an audit to determine the number of historical unregistered and outstanding milestones. Annual plan business plan allocation to eradicate unregistered historical townships to unblock title deeds registration.</a:t>
            </a:r>
          </a:p>
          <a:p>
            <a:pPr algn="just"/>
            <a:r>
              <a:rPr lang="en-ZA" sz="1700" dirty="0"/>
              <a:t>At a strategical level to address the </a:t>
            </a:r>
            <a:r>
              <a:rPr lang="en-ZA" sz="1700" b="1" dirty="0"/>
              <a:t>issue of family titling</a:t>
            </a:r>
            <a:r>
              <a:rPr lang="en-ZA" sz="1700" dirty="0"/>
              <a:t>, GDHS submitted to the Department of Rural Development and Land for them to consider the existing Deeds Registries Act amendment to make provision for family titling</a:t>
            </a:r>
          </a:p>
          <a:p>
            <a:endParaRPr lang="en-ZA" dirty="0"/>
          </a:p>
        </p:txBody>
      </p:sp>
      <p:sp>
        <p:nvSpPr>
          <p:cNvPr id="4" name="Slide Number Placeholder 3">
            <a:extLst>
              <a:ext uri="{FF2B5EF4-FFF2-40B4-BE49-F238E27FC236}">
                <a16:creationId xmlns:a16="http://schemas.microsoft.com/office/drawing/2014/main" xmlns="" id="{2B9E17F7-7F14-9D0A-4EB1-2C6FD64A0B2F}"/>
              </a:ext>
            </a:extLst>
          </p:cNvPr>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xmlns="" val="555564615"/>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06746"/>
          </a:xfrm>
        </p:spPr>
        <p:txBody>
          <a:bodyPr/>
          <a:lstStyle/>
          <a:p>
            <a:r>
              <a:rPr lang="en-US" sz="2400" dirty="0"/>
              <a:t>ILLEGAL SALE OF RDP HOUSES</a:t>
            </a:r>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129553" y="1737168"/>
            <a:ext cx="10898232" cy="4864800"/>
          </a:xfrm>
        </p:spPr>
        <p:txBody>
          <a:bodyPr>
            <a:normAutofit fontScale="92500" lnSpcReduction="10000"/>
          </a:bodyPr>
          <a:lstStyle/>
          <a:p>
            <a:pPr marL="0" indent="0" algn="just">
              <a:buNone/>
            </a:pPr>
            <a:r>
              <a:rPr lang="en-US" sz="1900" b="1" dirty="0"/>
              <a:t>A question was asked whether the Department has instituted disciplinary action against an “official” called “Bhumba” who was reported to be selling RDP houses in the Savana City project.</a:t>
            </a:r>
          </a:p>
          <a:p>
            <a:pPr marL="0" indent="0">
              <a:buNone/>
            </a:pPr>
            <a:endParaRPr lang="en-US" dirty="0"/>
          </a:p>
          <a:p>
            <a:pPr marL="0" indent="0">
              <a:buNone/>
            </a:pPr>
            <a:r>
              <a:rPr lang="en-US" sz="1500" b="1" dirty="0"/>
              <a:t>Response</a:t>
            </a:r>
          </a:p>
          <a:p>
            <a:pPr>
              <a:lnSpc>
                <a:spcPct val="150000"/>
              </a:lnSpc>
            </a:pPr>
            <a:r>
              <a:rPr lang="en-US" sz="1500" dirty="0">
                <a:ea typeface="Calibri" panose="020F0502020204030204" pitchFamily="34" charset="0"/>
              </a:rPr>
              <a:t>Mr. “Bhumba” is not an official of the Department but a member of MKVA who poses as an official of the Department when selling houses to community members. His true identity is known to anti fraud and the police.</a:t>
            </a:r>
          </a:p>
          <a:p>
            <a:pPr>
              <a:lnSpc>
                <a:spcPct val="150000"/>
              </a:lnSpc>
            </a:pPr>
            <a:r>
              <a:rPr lang="en-US" sz="1500" dirty="0">
                <a:ea typeface="Calibri" panose="020F0502020204030204" pitchFamily="34" charset="0"/>
              </a:rPr>
              <a:t>An Enquiry Docket was registered in August 2020 by the Hawks to initiate an investigation into the allegations of fraud by “Bhumba”. </a:t>
            </a:r>
          </a:p>
          <a:p>
            <a:pPr>
              <a:lnSpc>
                <a:spcPct val="150000"/>
              </a:lnSpc>
            </a:pPr>
            <a:r>
              <a:rPr lang="en-US" sz="1500" dirty="0">
                <a:ea typeface="Calibri" panose="020F0502020204030204" pitchFamily="34" charset="0"/>
              </a:rPr>
              <a:t>So far 15 witnesses were interviewed, and their statements taken, and a criminal case docket was registered in April 2021 under De Deur SAPS and is under investigation by the Hawks. </a:t>
            </a:r>
          </a:p>
          <a:p>
            <a:pPr>
              <a:lnSpc>
                <a:spcPct val="150000"/>
              </a:lnSpc>
            </a:pPr>
            <a:r>
              <a:rPr lang="en-US" sz="1500" dirty="0">
                <a:ea typeface="Calibri" panose="020F0502020204030204" pitchFamily="34" charset="0"/>
              </a:rPr>
              <a:t>The Department cannot provide a date when “Bhumba” will be arrested because that is not within our mandate and jurisdiction, it is entirely dependent on NPA and the Hawks. The Department’s Investigators provide support to the Investigator from the Hawks to attend to the instructions issued by the NPA.</a:t>
            </a:r>
          </a:p>
          <a:p>
            <a:pPr>
              <a:lnSpc>
                <a:spcPct val="150000"/>
              </a:lnSpc>
            </a:pPr>
            <a:r>
              <a:rPr lang="en-US" sz="1500" dirty="0">
                <a:ea typeface="Calibri" panose="020F0502020204030204" pitchFamily="34" charset="0"/>
              </a:rPr>
              <a:t>Once a case has been reported to the SAPS or the Hawks, we monitor the case and provide support to the Investigator such as providing the required statement on, for example, who qualifies for an RDP house or what is the procedure for applying for an RDP house and whether can an RDP house be sold. The number of cases classified as fraud and corruption is 30.</a:t>
            </a:r>
          </a:p>
          <a:p>
            <a:pPr>
              <a:lnSpc>
                <a:spcPct val="150000"/>
              </a:lnSpc>
            </a:pPr>
            <a:endParaRPr lang="en-US" sz="1800" dirty="0">
              <a:ea typeface="Calibri" panose="020F0502020204030204" pitchFamily="34" charset="0"/>
            </a:endParaRPr>
          </a:p>
          <a:p>
            <a:pPr>
              <a:lnSpc>
                <a:spcPct val="150000"/>
              </a:lnSpc>
            </a:pPr>
            <a:endParaRPr lang="en-GB" sz="1800" dirty="0"/>
          </a:p>
        </p:txBody>
      </p:sp>
    </p:spTree>
    <p:extLst>
      <p:ext uri="{BB962C8B-B14F-4D97-AF65-F5344CB8AC3E}">
        <p14:creationId xmlns:p14="http://schemas.microsoft.com/office/powerpoint/2010/main" xmlns="" val="2077740151"/>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8E5A1699-3C10-4760-95C8-4E72CC6D9044}"/>
              </a:ext>
            </a:extLst>
          </p:cNvPr>
          <p:cNvSpPr>
            <a:spLocks noGrp="1"/>
          </p:cNvSpPr>
          <p:nvPr>
            <p:ph type="title"/>
          </p:nvPr>
        </p:nvSpPr>
        <p:spPr>
          <a:xfrm>
            <a:off x="1342907" y="935183"/>
            <a:ext cx="10684879" cy="606746"/>
          </a:xfrm>
        </p:spPr>
        <p:txBody>
          <a:bodyPr/>
          <a:lstStyle/>
          <a:p>
            <a:r>
              <a:rPr lang="en-US" sz="2400" dirty="0"/>
              <a:t>TRANSPARENCY OF BENEFICARY LIST</a:t>
            </a:r>
          </a:p>
        </p:txBody>
      </p:sp>
      <p:sp>
        <p:nvSpPr>
          <p:cNvPr id="4" name="Content Placeholder 3">
            <a:extLst>
              <a:ext uri="{FF2B5EF4-FFF2-40B4-BE49-F238E27FC236}">
                <a16:creationId xmlns:a16="http://schemas.microsoft.com/office/drawing/2014/main" xmlns="" id="{C3019A2F-74D6-491A-9895-F67CD4B7CDE2}"/>
              </a:ext>
            </a:extLst>
          </p:cNvPr>
          <p:cNvSpPr>
            <a:spLocks noGrp="1"/>
          </p:cNvSpPr>
          <p:nvPr>
            <p:ph idx="1"/>
          </p:nvPr>
        </p:nvSpPr>
        <p:spPr>
          <a:xfrm>
            <a:off x="1129554" y="1541929"/>
            <a:ext cx="10898232" cy="4864800"/>
          </a:xfrm>
        </p:spPr>
        <p:txBody>
          <a:bodyPr>
            <a:normAutofit/>
          </a:bodyPr>
          <a:lstStyle/>
          <a:p>
            <a:pPr marL="0" indent="0">
              <a:lnSpc>
                <a:spcPct val="150000"/>
              </a:lnSpc>
              <a:buNone/>
            </a:pPr>
            <a:r>
              <a:rPr lang="en-US" sz="2100" b="1" dirty="0">
                <a:ea typeface="Calibri" panose="020F0502020204030204" pitchFamily="34" charset="0"/>
              </a:rPr>
              <a:t>Does the department have an approved beneficiary list to allocate houses?</a:t>
            </a:r>
          </a:p>
          <a:p>
            <a:pPr marL="0" indent="0">
              <a:lnSpc>
                <a:spcPct val="150000"/>
              </a:lnSpc>
              <a:buNone/>
            </a:pPr>
            <a:r>
              <a:rPr lang="en-US" sz="1400" b="1" dirty="0">
                <a:ea typeface="Calibri" panose="020F0502020204030204" pitchFamily="34" charset="0"/>
              </a:rPr>
              <a:t>Response</a:t>
            </a:r>
          </a:p>
          <a:p>
            <a:pPr algn="just">
              <a:lnSpc>
                <a:spcPct val="150000"/>
              </a:lnSpc>
            </a:pPr>
            <a:r>
              <a:rPr lang="en-US" sz="1600" dirty="0">
                <a:ea typeface="Calibri" panose="020F0502020204030204" pitchFamily="34" charset="0"/>
              </a:rPr>
              <a:t>The department can safely confirm that all projects imbedded in our business plans have got approved beneficiaries ready to be allocated houses. Noting the unavailability of beneficiaries during the allocation period, we have accommodated an over-subscription of about 15% to avoid invasions and vandalism that may occur should a gap exist.</a:t>
            </a:r>
          </a:p>
          <a:p>
            <a:pPr algn="just">
              <a:lnSpc>
                <a:spcPct val="150000"/>
              </a:lnSpc>
            </a:pPr>
            <a:r>
              <a:rPr lang="en-US" sz="1600" dirty="0">
                <a:ea typeface="Calibri" panose="020F0502020204030204" pitchFamily="34" charset="0"/>
              </a:rPr>
              <a:t>The Department uses the National Housing Needs Register as a source of beneficiaries</a:t>
            </a:r>
          </a:p>
          <a:p>
            <a:pPr algn="just">
              <a:lnSpc>
                <a:spcPct val="150000"/>
              </a:lnSpc>
            </a:pPr>
            <a:r>
              <a:rPr lang="en-US" sz="1600" dirty="0">
                <a:ea typeface="Calibri" panose="020F0502020204030204" pitchFamily="34" charset="0"/>
              </a:rPr>
              <a:t>Approved beneficiaries are linked to a particular project</a:t>
            </a:r>
          </a:p>
          <a:p>
            <a:pPr marL="0" indent="0" algn="just">
              <a:lnSpc>
                <a:spcPct val="150000"/>
              </a:lnSpc>
              <a:buNone/>
            </a:pPr>
            <a:endParaRPr lang="en-US" sz="1600" dirty="0">
              <a:ea typeface="Calibri" panose="020F0502020204030204" pitchFamily="34" charset="0"/>
            </a:endParaRPr>
          </a:p>
          <a:p>
            <a:pPr algn="just">
              <a:lnSpc>
                <a:spcPct val="150000"/>
              </a:lnSpc>
            </a:pPr>
            <a:r>
              <a:rPr lang="en-US" sz="1600" dirty="0">
                <a:ea typeface="Calibri" panose="020F0502020204030204" pitchFamily="34" charset="0"/>
              </a:rPr>
              <a:t>It’s also worth mentioning that our revised </a:t>
            </a:r>
            <a:r>
              <a:rPr lang="en-US" sz="1600" b="1" dirty="0">
                <a:ea typeface="Calibri" panose="020F0502020204030204" pitchFamily="34" charset="0"/>
              </a:rPr>
              <a:t>Technical Indicator Descriptions </a:t>
            </a:r>
            <a:r>
              <a:rPr lang="en-US" sz="1600" dirty="0">
                <a:ea typeface="Calibri" panose="020F0502020204030204" pitchFamily="34" charset="0"/>
              </a:rPr>
              <a:t>as imbedded in the Annual Performance Plan recognises the </a:t>
            </a:r>
            <a:r>
              <a:rPr lang="en-US" sz="1600" b="1" dirty="0">
                <a:ea typeface="Calibri" panose="020F0502020204030204" pitchFamily="34" charset="0"/>
              </a:rPr>
              <a:t>Allocation Register </a:t>
            </a:r>
            <a:r>
              <a:rPr lang="en-US" sz="1600" dirty="0">
                <a:ea typeface="Calibri" panose="020F0502020204030204" pitchFamily="34" charset="0"/>
              </a:rPr>
              <a:t>and </a:t>
            </a:r>
            <a:r>
              <a:rPr lang="en-US" sz="1600" b="1" dirty="0">
                <a:ea typeface="Calibri" panose="020F0502020204030204" pitchFamily="34" charset="0"/>
              </a:rPr>
              <a:t>Happy Letter </a:t>
            </a:r>
            <a:r>
              <a:rPr lang="en-US" sz="1600" dirty="0">
                <a:ea typeface="Calibri" panose="020F0502020204030204" pitchFamily="34" charset="0"/>
              </a:rPr>
              <a:t>as a form of portfolio of evidence to all allocations conducted during the financial year</a:t>
            </a:r>
          </a:p>
        </p:txBody>
      </p:sp>
    </p:spTree>
    <p:extLst>
      <p:ext uri="{BB962C8B-B14F-4D97-AF65-F5344CB8AC3E}">
        <p14:creationId xmlns:p14="http://schemas.microsoft.com/office/powerpoint/2010/main" xmlns="" val="1574503122"/>
      </p:ext>
    </p:extLst>
  </p:cSld>
  <p:clrMapOvr>
    <a:masterClrMapping/>
  </p:clrMapOvr>
  <mc:AlternateContent xmlns:mc="http://schemas.openxmlformats.org/markup-compatibility/2006">
    <mc:Choice xmlns:p14="http://schemas.microsoft.com/office/powerpoint/2010/main" xmlns=""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8FD017C931D94594379F56AF81CE8A" ma:contentTypeVersion="14" ma:contentTypeDescription="Create a new document." ma:contentTypeScope="" ma:versionID="22ab3179f6f73301c200370f0aeb7bb4">
  <xsd:schema xmlns:xsd="http://www.w3.org/2001/XMLSchema" xmlns:xs="http://www.w3.org/2001/XMLSchema" xmlns:p="http://schemas.microsoft.com/office/2006/metadata/properties" xmlns:ns3="62c67564-9dcc-4eb5-9820-038c82cb825f" xmlns:ns4="f6fe9f2b-acca-4284-88b4-5211a5b50b2b" targetNamespace="http://schemas.microsoft.com/office/2006/metadata/properties" ma:root="true" ma:fieldsID="afa942645629bcdfc1e062c991f6f407" ns3:_="" ns4:_="">
    <xsd:import namespace="62c67564-9dcc-4eb5-9820-038c82cb825f"/>
    <xsd:import namespace="f6fe9f2b-acca-4284-88b4-5211a5b50b2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4:MediaLengthInSecond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c67564-9dcc-4eb5-9820-038c82cb825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6fe9f2b-acca-4284-88b4-5211a5b50b2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D93031F-F64F-48B0-BEB9-A770B4ED0F49}">
  <ds:schemaRefs>
    <ds:schemaRef ds:uri="http://schemas.microsoft.com/sharepoint/v3/contenttype/forms"/>
  </ds:schemaRefs>
</ds:datastoreItem>
</file>

<file path=customXml/itemProps2.xml><?xml version="1.0" encoding="utf-8"?>
<ds:datastoreItem xmlns:ds="http://schemas.openxmlformats.org/officeDocument/2006/customXml" ds:itemID="{9A805D8C-E5E9-4E26-9C50-9AF75C62AB6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c67564-9dcc-4eb5-9820-038c82cb825f"/>
    <ds:schemaRef ds:uri="f6fe9f2b-acca-4284-88b4-5211a5b50b2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62FED5-A994-42CE-B2E4-CD5A64787896}">
  <ds:schemaRefs>
    <ds:schemaRef ds:uri="http://schemas.microsoft.com/office/2006/metadata/properties"/>
    <ds:schemaRef ds:uri="http://schemas.microsoft.com/office/infopath/2007/PartnerControls"/>
    <ds:schemaRef ds:uri="http://schemas.microsoft.com/office/2006/documentManagement/types"/>
    <ds:schemaRef ds:uri="http://schemas.openxmlformats.org/package/2006/metadata/core-properties"/>
    <ds:schemaRef ds:uri="http://purl.org/dc/dcmitype/"/>
    <ds:schemaRef ds:uri="http://www.w3.org/XML/1998/namespace"/>
    <ds:schemaRef ds:uri="http://purl.org/dc/elements/1.1/"/>
    <ds:schemaRef ds:uri="62c67564-9dcc-4eb5-9820-038c82cb825f"/>
    <ds:schemaRef ds:uri="f6fe9f2b-acca-4284-88b4-5211a5b50b2b"/>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545</TotalTime>
  <Words>1370</Words>
  <Application>Microsoft Office PowerPoint</Application>
  <PresentationFormat>Custom</PresentationFormat>
  <Paragraphs>127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8_Office Theme</vt:lpstr>
      <vt:lpstr>Slide 1</vt:lpstr>
      <vt:lpstr>PURPOSE  </vt:lpstr>
      <vt:lpstr>INVADED PROJECTS  </vt:lpstr>
      <vt:lpstr>INVADED PROJECTS  </vt:lpstr>
      <vt:lpstr>CORRECTIVE MEASURES ON  THE ISSUANCE OF TITTLE DEEDS  </vt:lpstr>
      <vt:lpstr>CORRECTIVE MEASURES ON  THE ISSUANCE OF TITTLE DEEDS continued </vt:lpstr>
      <vt:lpstr>TITLE DEEDS ISSUANCE</vt:lpstr>
      <vt:lpstr>ILLEGAL SALE OF RDP HOUSES</vt:lpstr>
      <vt:lpstr>TRANSPARENCY OF BENEFICARY LIST</vt:lpstr>
      <vt:lpstr>TRANSPARENCY OF BENEFICARY LIST</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mokgosi, tshepiso (GDHS)</dc:creator>
  <cp:lastModifiedBy>USER</cp:lastModifiedBy>
  <cp:revision>24</cp:revision>
  <dcterms:created xsi:type="dcterms:W3CDTF">2022-05-18T17:50:28Z</dcterms:created>
  <dcterms:modified xsi:type="dcterms:W3CDTF">2022-05-30T17:20:07Z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0x010100C48FD017C931D94594379F56AF81CE8A</vt:lpwstr>
  </property>
</Properties>
</file>